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88"/>
  </p:notesMasterIdLst>
  <p:sldIdLst>
    <p:sldId id="322" r:id="rId6"/>
    <p:sldId id="421" r:id="rId7"/>
    <p:sldId id="449" r:id="rId8"/>
    <p:sldId id="450" r:id="rId9"/>
    <p:sldId id="451" r:id="rId10"/>
    <p:sldId id="455" r:id="rId11"/>
    <p:sldId id="456" r:id="rId12"/>
    <p:sldId id="453" r:id="rId13"/>
    <p:sldId id="462" r:id="rId14"/>
    <p:sldId id="457" r:id="rId15"/>
    <p:sldId id="425" r:id="rId16"/>
    <p:sldId id="448" r:id="rId17"/>
    <p:sldId id="444" r:id="rId18"/>
    <p:sldId id="483" r:id="rId19"/>
    <p:sldId id="484" r:id="rId20"/>
    <p:sldId id="485" r:id="rId21"/>
    <p:sldId id="486" r:id="rId22"/>
    <p:sldId id="487" r:id="rId23"/>
    <p:sldId id="488" r:id="rId24"/>
    <p:sldId id="489" r:id="rId25"/>
    <p:sldId id="490" r:id="rId26"/>
    <p:sldId id="491" r:id="rId27"/>
    <p:sldId id="492" r:id="rId28"/>
    <p:sldId id="493" r:id="rId29"/>
    <p:sldId id="494" r:id="rId30"/>
    <p:sldId id="495" r:id="rId31"/>
    <p:sldId id="496" r:id="rId32"/>
    <p:sldId id="497" r:id="rId33"/>
    <p:sldId id="446" r:id="rId34"/>
    <p:sldId id="429" r:id="rId35"/>
    <p:sldId id="430" r:id="rId36"/>
    <p:sldId id="431" r:id="rId37"/>
    <p:sldId id="439" r:id="rId38"/>
    <p:sldId id="427" r:id="rId39"/>
    <p:sldId id="436" r:id="rId40"/>
    <p:sldId id="437" r:id="rId41"/>
    <p:sldId id="428" r:id="rId42"/>
    <p:sldId id="438" r:id="rId43"/>
    <p:sldId id="458" r:id="rId44"/>
    <p:sldId id="459" r:id="rId45"/>
    <p:sldId id="460" r:id="rId46"/>
    <p:sldId id="461" r:id="rId47"/>
    <p:sldId id="463" r:id="rId48"/>
    <p:sldId id="466" r:id="rId49"/>
    <p:sldId id="464" r:id="rId50"/>
    <p:sldId id="468" r:id="rId51"/>
    <p:sldId id="469" r:id="rId52"/>
    <p:sldId id="470" r:id="rId53"/>
    <p:sldId id="467" r:id="rId54"/>
    <p:sldId id="471" r:id="rId55"/>
    <p:sldId id="472" r:id="rId56"/>
    <p:sldId id="473" r:id="rId57"/>
    <p:sldId id="474" r:id="rId58"/>
    <p:sldId id="475" r:id="rId59"/>
    <p:sldId id="476" r:id="rId60"/>
    <p:sldId id="479" r:id="rId61"/>
    <p:sldId id="480" r:id="rId62"/>
    <p:sldId id="477" r:id="rId63"/>
    <p:sldId id="478" r:id="rId64"/>
    <p:sldId id="432" r:id="rId65"/>
    <p:sldId id="433" r:id="rId66"/>
    <p:sldId id="440" r:id="rId67"/>
    <p:sldId id="441" r:id="rId68"/>
    <p:sldId id="442" r:id="rId69"/>
    <p:sldId id="434" r:id="rId70"/>
    <p:sldId id="482" r:id="rId71"/>
    <p:sldId id="498" r:id="rId72"/>
    <p:sldId id="501" r:id="rId73"/>
    <p:sldId id="502" r:id="rId74"/>
    <p:sldId id="507" r:id="rId75"/>
    <p:sldId id="481" r:id="rId76"/>
    <p:sldId id="504" r:id="rId77"/>
    <p:sldId id="509" r:id="rId78"/>
    <p:sldId id="510" r:id="rId79"/>
    <p:sldId id="508" r:id="rId80"/>
    <p:sldId id="499" r:id="rId81"/>
    <p:sldId id="505" r:id="rId82"/>
    <p:sldId id="511" r:id="rId83"/>
    <p:sldId id="424" r:id="rId84"/>
    <p:sldId id="422" r:id="rId85"/>
    <p:sldId id="423" r:id="rId86"/>
    <p:sldId id="321" r:id="rId8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39"/>
    <a:srgbClr val="FFAA00"/>
    <a:srgbClr val="FCF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Střední styl 3 – zvýraznění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3447" autoAdjust="0"/>
  </p:normalViewPr>
  <p:slideViewPr>
    <p:cSldViewPr snapToGrid="0">
      <p:cViewPr varScale="1">
        <p:scale>
          <a:sx n="63" d="100"/>
          <a:sy n="63" d="100"/>
        </p:scale>
        <p:origin x="840" y="5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presProps" Target="pres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viewProps" Target="viewProp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EE7B8BB-D9D6-467F-9994-F012167BAEAE}" type="datetimeFigureOut">
              <a:rPr lang="cs-CZ" smtClean="0"/>
              <a:pPr/>
              <a:t>06.10.2026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D658EE2B-939F-47CD-9BC5-5FD16CEF397F}" type="slidenum">
              <a:rPr lang="cs-CZ" smtClean="0"/>
              <a:pPr/>
              <a:t>‹#›</a:t>
            </a:fld>
            <a:endParaRPr lang="cs-CZ"/>
          </a:p>
        </p:txBody>
      </p:sp>
    </p:spTree>
    <p:extLst>
      <p:ext uri="{BB962C8B-B14F-4D97-AF65-F5344CB8AC3E}">
        <p14:creationId xmlns:p14="http://schemas.microsoft.com/office/powerpoint/2010/main" val="243521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200"/>
            <a:ext cx="5400000" cy="1968940"/>
          </a:xfrm>
        </p:spPr>
        <p:txBody>
          <a:bodyPr lIns="0" tIns="0" rIns="0" bIns="0"/>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8" name="Grafický objekt 7">
            <a:extLst>
              <a:ext uri="{FF2B5EF4-FFF2-40B4-BE49-F238E27FC236}">
                <a16:creationId xmlns:a16="http://schemas.microsoft.com/office/drawing/2014/main" id="{288C4D31-3818-C91C-120D-4CB29985D9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6481060"/>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bg>
      <p:bgPr>
        <a:solidFill>
          <a:schemeClr val="tx2"/>
        </a:solidFill>
        <a:effectLst/>
      </p:bgPr>
    </p:bg>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0" y="0"/>
            <a:ext cx="5905499" cy="6858000"/>
          </a:xfr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731"/>
            <a:ext cx="5400000" cy="1968940"/>
          </a:xfrm>
        </p:spPr>
        <p:txBody>
          <a:bodyPr lIns="0" tIns="0" rIns="0" bIns="0"/>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Tree>
    <p:extLst>
      <p:ext uri="{BB962C8B-B14F-4D97-AF65-F5344CB8AC3E}">
        <p14:creationId xmlns:p14="http://schemas.microsoft.com/office/powerpoint/2010/main" val="2166930870"/>
      </p:ext>
    </p:extLst>
  </p:cSld>
  <p:clrMapOvr>
    <a:masterClrMapping/>
  </p:clrMapOvr>
  <p:extLst>
    <p:ext uri="{DCECCB84-F9BA-43D5-87BE-67443E8EF086}">
      <p15:sldGuideLst xmlns:p15="http://schemas.microsoft.com/office/powerpoint/2012/main">
        <p15:guide id="1" orient="horz" pos="140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bg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p:spPr>
        <p:txBody>
          <a:bodyPr lIns="0" tIns="0" rIns="0" bIns="0"/>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6" name="Grafický objekt 5">
            <a:extLst>
              <a:ext uri="{FF2B5EF4-FFF2-40B4-BE49-F238E27FC236}">
                <a16:creationId xmlns:a16="http://schemas.microsoft.com/office/drawing/2014/main" id="{A60389E6-721D-E56F-59B1-B75533A6FA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8870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Základn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dirty="0"/>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94927664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563824936"/>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velk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1549922830"/>
      </p:ext>
    </p:extLst>
  </p:cSld>
  <p:clrMapOvr>
    <a:masterClrMapping/>
  </p:clrMapOvr>
  <p:extLst>
    <p:ext uri="{DCECCB84-F9BA-43D5-87BE-67443E8EF086}">
      <p15:sldGuideLst xmlns:p15="http://schemas.microsoft.com/office/powerpoint/2012/main">
        <p15:guide id="1" pos="415">
          <p15:clr>
            <a:srgbClr val="FBAE40"/>
          </p15:clr>
        </p15:guide>
        <p15:guide id="2" orient="horz" pos="411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běžn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87EABB6-9EA1-4F27-1C21-C571E0100C5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376775776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drážky velk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p:spPr>
        <p:txBody>
          <a:bodyPr numCol="1" spcCol="360000">
            <a:noAutofit/>
          </a:bodyPr>
          <a:lstStyle>
            <a:lvl1pPr marL="504000" indent="-504000">
              <a:lnSpc>
                <a:spcPct val="100000"/>
              </a:lnSpc>
              <a:spcAft>
                <a:spcPts val="1000"/>
              </a:spcAft>
              <a:buClr>
                <a:schemeClr val="accent5"/>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B5547E9F-BA9C-9C4B-9DF5-F81989FE809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56200190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drážky mal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rm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p:spPr>
        <p:txBody>
          <a:bodyPr numCol="1" spcCol="360000">
            <a:noAutofit/>
          </a:bodyPr>
          <a:lstStyle>
            <a:lvl1pPr marL="360000" indent="-360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667C9E67-68A9-C008-6034-D232C1AF110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40705504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108010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4283850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dirty="0"/>
              <a:t>Kliknutím lze upravit styl.</a:t>
            </a:r>
          </a:p>
        </p:txBody>
      </p:sp>
    </p:spTree>
    <p:extLst>
      <p:ext uri="{BB962C8B-B14F-4D97-AF65-F5344CB8AC3E}">
        <p14:creationId xmlns:p14="http://schemas.microsoft.com/office/powerpoint/2010/main" val="1476665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ěžný s obrázk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p:spPr>
        <p:txBody>
          <a:bodyPr numCol="1" spcCol="360000">
            <a:noAutofit/>
          </a:bodyPr>
          <a:lstStyle>
            <a:lvl1pPr marL="288000" indent="-288000">
              <a:lnSpc>
                <a:spcPct val="100000"/>
              </a:lnSpc>
              <a:spcAft>
                <a:spcPts val="1000"/>
              </a:spcAft>
              <a:buClr>
                <a:schemeClr val="accent5"/>
              </a:buClr>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p:spPr>
        <p:txBody>
          <a:bodyPr/>
          <a:lstStyle/>
          <a:p>
            <a:endParaRPr lang="cs-CZ"/>
          </a:p>
        </p:txBody>
      </p:sp>
      <p:sp>
        <p:nvSpPr>
          <p:cNvPr id="7" name="Zástupný symbol pro číslo snímku 5">
            <a:extLst>
              <a:ext uri="{FF2B5EF4-FFF2-40B4-BE49-F238E27FC236}">
                <a16:creationId xmlns:a16="http://schemas.microsoft.com/office/drawing/2014/main" id="{9217DFE5-4AB5-CB80-1E80-AF1A38727F6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102232353"/>
      </p:ext>
    </p:extLst>
  </p:cSld>
  <p:clrMapOvr>
    <a:masterClrMapping/>
  </p:clrMapOvr>
  <p:extLst>
    <p:ext uri="{DCECCB84-F9BA-43D5-87BE-67443E8EF086}">
      <p15:sldGuideLst xmlns:p15="http://schemas.microsoft.com/office/powerpoint/2012/main">
        <p15:guide id="1" pos="4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dnadpis, dva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6" name="Zástupný symbol pro obsah 2">
            <a:extLst>
              <a:ext uri="{FF2B5EF4-FFF2-40B4-BE49-F238E27FC236}">
                <a16:creationId xmlns:a16="http://schemas.microsoft.com/office/drawing/2014/main" id="{4BF51896-151D-3843-DB7C-41BB6E22FE4B}"/>
              </a:ext>
            </a:extLst>
          </p:cNvPr>
          <p:cNvSpPr>
            <a:spLocks noGrp="1"/>
          </p:cNvSpPr>
          <p:nvPr>
            <p:ph sz="half" idx="13" hasCustomPrompt="1"/>
          </p:nvPr>
        </p:nvSpPr>
        <p:spPr>
          <a:xfrm>
            <a:off x="6260477" y="2165625"/>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10" name="Zástupný symbol pro číslo snímku 5">
            <a:extLst>
              <a:ext uri="{FF2B5EF4-FFF2-40B4-BE49-F238E27FC236}">
                <a16:creationId xmlns:a16="http://schemas.microsoft.com/office/drawing/2014/main" id="{506D5A9D-5B24-E761-D1A3-27947B1C890A}"/>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170585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ři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2" name="Zástupný symbol pro číslo snímku 5">
            <a:extLst>
              <a:ext uri="{FF2B5EF4-FFF2-40B4-BE49-F238E27FC236}">
                <a16:creationId xmlns:a16="http://schemas.microsoft.com/office/drawing/2014/main" id="{C2D358F0-6A79-42DF-456E-F8DBAF212BB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34631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dirty="0"/>
              <a:t>Upravte styly předlohy textu.</a:t>
            </a:r>
          </a:p>
          <a:p>
            <a:pPr lvl="1"/>
            <a:r>
              <a:rPr lang="cs-CZ" dirty="0"/>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0" name="Zástupný symbol pro číslo snímku 5">
            <a:extLst>
              <a:ext uri="{FF2B5EF4-FFF2-40B4-BE49-F238E27FC236}">
                <a16:creationId xmlns:a16="http://schemas.microsoft.com/office/drawing/2014/main" id="{6362B212-FD62-9F50-CE3D-DFF199FD57C2}"/>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68301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pic>
        <p:nvPicPr>
          <p:cNvPr id="6" name="Obrázek 5">
            <a:extLst>
              <a:ext uri="{FF2B5EF4-FFF2-40B4-BE49-F238E27FC236}">
                <a16:creationId xmlns:a16="http://schemas.microsoft.com/office/drawing/2014/main" id="{36B0AA4C-B328-7C47-A4DA-F8ED2EFC4710}"/>
              </a:ext>
            </a:extLst>
          </p:cNvPr>
          <p:cNvPicPr>
            <a:picLocks noChangeAspect="1"/>
          </p:cNvPicPr>
          <p:nvPr userDrawn="1"/>
        </p:nvPicPr>
        <p:blipFill>
          <a:blip r:embed="rId2"/>
          <a:stretch>
            <a:fillRect/>
          </a:stretch>
        </p:blipFill>
        <p:spPr>
          <a:xfrm>
            <a:off x="3985314" y="3880589"/>
            <a:ext cx="363853" cy="301120"/>
          </a:xfrm>
          <a:prstGeom prst="rect">
            <a:avLst/>
          </a:prstGeom>
        </p:spPr>
      </p:pic>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2" name="Obrázek 11">
            <a:extLst>
              <a:ext uri="{FF2B5EF4-FFF2-40B4-BE49-F238E27FC236}">
                <a16:creationId xmlns:a16="http://schemas.microsoft.com/office/drawing/2014/main" id="{7D22E6FE-C4C5-B012-E7A4-C906162897C5}"/>
              </a:ext>
            </a:extLst>
          </p:cNvPr>
          <p:cNvPicPr>
            <a:picLocks noChangeAspect="1"/>
          </p:cNvPicPr>
          <p:nvPr userDrawn="1"/>
        </p:nvPicPr>
        <p:blipFill>
          <a:blip r:embed="rId2"/>
          <a:stretch>
            <a:fillRect/>
          </a:stretch>
        </p:blipFill>
        <p:spPr>
          <a:xfrm>
            <a:off x="7846114" y="3880589"/>
            <a:ext cx="363853" cy="301120"/>
          </a:xfrm>
          <a:prstGeom prst="rect">
            <a:avLst/>
          </a:prstGeom>
        </p:spPr>
      </p:pic>
      <p:sp>
        <p:nvSpPr>
          <p:cNvPr id="13" name="Zástupný text 8">
            <a:extLst>
              <a:ext uri="{FF2B5EF4-FFF2-40B4-BE49-F238E27FC236}">
                <a16:creationId xmlns:a16="http://schemas.microsoft.com/office/drawing/2014/main" id="{E61F4B55-11B4-1167-283D-55E922C63401}"/>
              </a:ext>
            </a:extLst>
          </p:cNvPr>
          <p:cNvSpPr>
            <a:spLocks noGrp="1"/>
          </p:cNvSpPr>
          <p:nvPr>
            <p:ph type="body" sz="quarter" idx="15"/>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14" name="Zástupný symbol pro číslo snímku 5">
            <a:extLst>
              <a:ext uri="{FF2B5EF4-FFF2-40B4-BE49-F238E27FC236}">
                <a16:creationId xmlns:a16="http://schemas.microsoft.com/office/drawing/2014/main" id="{82C2015C-6855-8BFE-A304-EDB16134EE6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90772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p:spPr>
        <p:txBody>
          <a:bodyPr/>
          <a:lstStyle/>
          <a:p>
            <a:endParaRPr lang="cs-CZ"/>
          </a:p>
        </p:txBody>
      </p:sp>
      <p:sp>
        <p:nvSpPr>
          <p:cNvPr id="18" name="Zástupný symbol pro číslo snímku 5">
            <a:extLst>
              <a:ext uri="{FF2B5EF4-FFF2-40B4-BE49-F238E27FC236}">
                <a16:creationId xmlns:a16="http://schemas.microsoft.com/office/drawing/2014/main" id="{E6FDC1DE-B4B0-083B-CF86-1E57EC819B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254742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dirty="0"/>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indent="0">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5F60B77F-477A-D5FB-8405-23971B2738B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712844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8" name="Zástupný symbol pro číslo snímku 5">
            <a:extLst>
              <a:ext uri="{FF2B5EF4-FFF2-40B4-BE49-F238E27FC236}">
                <a16:creationId xmlns:a16="http://schemas.microsoft.com/office/drawing/2014/main" id="{0E9E0BDC-B470-B4BC-892A-7CD72300D49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520165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p:spPr>
        <p:txBody>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7556DA22-95D2-B84C-8D36-C93C88F1A7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998650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p:spPr>
        <p:txBody>
          <a:bodyPr/>
          <a:lstStyle/>
          <a:p>
            <a:endParaRPr lang="cs-CZ"/>
          </a:p>
        </p:txBody>
      </p:sp>
      <p:sp>
        <p:nvSpPr>
          <p:cNvPr id="10" name="Zástupný symbol pro číslo snímku 5">
            <a:extLst>
              <a:ext uri="{FF2B5EF4-FFF2-40B4-BE49-F238E27FC236}">
                <a16:creationId xmlns:a16="http://schemas.microsoft.com/office/drawing/2014/main" id="{56068FBD-80A0-A131-94EA-3F77B4064DB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233842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dnadpis, 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75418"/>
            <a:ext cx="6157278" cy="3383763"/>
          </a:xfrm>
        </p:spPr>
        <p:txBody>
          <a:bodyPr/>
          <a:lstStyle/>
          <a:p>
            <a:endParaRPr lang="cs-CZ"/>
          </a:p>
        </p:txBody>
      </p:sp>
      <p:sp>
        <p:nvSpPr>
          <p:cNvPr id="4" name="Zástupný text 8">
            <a:extLst>
              <a:ext uri="{FF2B5EF4-FFF2-40B4-BE49-F238E27FC236}">
                <a16:creationId xmlns:a16="http://schemas.microsoft.com/office/drawing/2014/main" id="{4979A1C8-AB56-208C-E695-4985A095C3CE}"/>
              </a:ext>
            </a:extLst>
          </p:cNvPr>
          <p:cNvSpPr>
            <a:spLocks noGrp="1"/>
          </p:cNvSpPr>
          <p:nvPr>
            <p:ph type="body" sz="quarter" idx="20"/>
          </p:nvPr>
        </p:nvSpPr>
        <p:spPr>
          <a:xfrm>
            <a:off x="684000"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4FFB432D-C3B5-D43F-DAB7-52E395EF4C4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26077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dnadpis, text a tabulka">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p:spPr>
        <p:txBody>
          <a:bodyPr/>
          <a:lstStyle/>
          <a:p>
            <a:endParaRPr lang="cs-CZ"/>
          </a:p>
        </p:txBody>
      </p:sp>
      <p:sp>
        <p:nvSpPr>
          <p:cNvPr id="10" name="Zástupný symbol pro obsah 2">
            <a:extLst>
              <a:ext uri="{FF2B5EF4-FFF2-40B4-BE49-F238E27FC236}">
                <a16:creationId xmlns:a16="http://schemas.microsoft.com/office/drawing/2014/main" id="{B66658BE-27EF-DD53-8F17-938260B54B8F}"/>
              </a:ext>
            </a:extLst>
          </p:cNvPr>
          <p:cNvSpPr>
            <a:spLocks noGrp="1"/>
          </p:cNvSpPr>
          <p:nvPr>
            <p:ph idx="22" hasCustomPrompt="1"/>
          </p:nvPr>
        </p:nvSpPr>
        <p:spPr>
          <a:xfrm>
            <a:off x="1620000" y="2167003"/>
            <a:ext cx="3516021" cy="3915521"/>
          </a:xfrm>
        </p:spPr>
        <p:txBody>
          <a:bodyPr numCol="1" spcCol="360000">
            <a:noAutofit/>
          </a:bodyPr>
          <a:lstStyle>
            <a:lvl1pPr marL="288000" indent="-288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11" name="Zástupný symbol pro číslo snímku 5">
            <a:extLst>
              <a:ext uri="{FF2B5EF4-FFF2-40B4-BE49-F238E27FC236}">
                <a16:creationId xmlns:a16="http://schemas.microsoft.com/office/drawing/2014/main" id="{E903755D-63C9-7F62-34B8-C0C2AFB43970}"/>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65201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5" name="Zástupný symbol pro číslo snímku 4"/>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4D3900D-FEF7-DC42-A070-58AF49658B8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79274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946906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Závěr a shrnut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0" indent="-504000">
              <a:lnSpc>
                <a:spcPct val="120000"/>
              </a:lnSpc>
              <a:spcAft>
                <a:spcPts val="1000"/>
              </a:spcAft>
              <a:buNone/>
              <a:defRPr sz="2000">
                <a:solidFill>
                  <a:schemeClr val="accent5"/>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92549562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cs-CZ"/>
              <a:t>Kliknutím lze upravit styl.</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839789"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1"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E5ABBC76-6064-4C91-922D-ADD0F27134F0}" type="datetimeFigureOut">
              <a:rPr lang="cs-CZ" smtClean="0"/>
              <a:t>06.10.2026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471ADDA6-D629-44E6-B234-A73E9F4FF45C}" type="slidenum">
              <a:rPr lang="cs-CZ" smtClean="0"/>
              <a:t>‹#›</a:t>
            </a:fld>
            <a:endParaRPr lang="cs-CZ"/>
          </a:p>
        </p:txBody>
      </p:sp>
    </p:spTree>
    <p:extLst>
      <p:ext uri="{BB962C8B-B14F-4D97-AF65-F5344CB8AC3E}">
        <p14:creationId xmlns:p14="http://schemas.microsoft.com/office/powerpoint/2010/main" val="4289557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ákladní">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sz="half" idx="1" hasCustomPrompt="1"/>
          </p:nvPr>
        </p:nvSpPr>
        <p:spPr>
          <a:xfrm>
            <a:off x="1620000" y="2160000"/>
            <a:ext cx="8964000" cy="4078068"/>
          </a:xfrm>
          <a:prstGeom prst="rect">
            <a:avLst/>
          </a:prstGeom>
        </p:spPr>
        <p:txBody>
          <a:bodyPr/>
          <a:lstStyle>
            <a:lvl1pPr>
              <a:spcBef>
                <a:spcPts val="1000"/>
              </a:spcBef>
              <a:spcAft>
                <a:spcPts val="1000"/>
              </a:spcAft>
              <a:defRPr/>
            </a:lvl1pPr>
            <a:lvl2pPr>
              <a:spcAft>
                <a:spcPts val="1000"/>
              </a:spcAft>
              <a:defRPr sz="1800"/>
            </a:lvl2pPr>
            <a:lvl3pPr marL="720000" indent="-216000">
              <a:spcAft>
                <a:spcPts val="1000"/>
              </a:spcAft>
              <a:defRPr>
                <a:solidFill>
                  <a:schemeClr val="accent2"/>
                </a:solidFill>
              </a:defRPr>
            </a:lvl3pPr>
            <a:lvl4pPr marL="936000" indent="-216000">
              <a:spcAft>
                <a:spcPts val="1000"/>
              </a:spcAft>
              <a:defRPr/>
            </a:lvl4pPr>
            <a:lvl5pPr marL="1152000" indent="-216000">
              <a:spcAft>
                <a:spcPts val="1000"/>
              </a:spcAft>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2833127-FA44-2449-652E-7C7C47C7D87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
        <p:nvSpPr>
          <p:cNvPr id="5" name="Nadpis 4">
            <a:extLst>
              <a:ext uri="{FF2B5EF4-FFF2-40B4-BE49-F238E27FC236}">
                <a16:creationId xmlns:a16="http://schemas.microsoft.com/office/drawing/2014/main" id="{4CC50D58-9C13-7041-41AC-823B5DE454BA}"/>
              </a:ext>
            </a:extLst>
          </p:cNvPr>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398010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2738824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083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200"/>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7" name="Grafický objekt 6">
            <a:extLst>
              <a:ext uri="{FF2B5EF4-FFF2-40B4-BE49-F238E27FC236}">
                <a16:creationId xmlns:a16="http://schemas.microsoft.com/office/drawing/2014/main" id="{C63B8EDC-7F1F-3C09-E76A-D5B19D3D53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1491793839"/>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1" y="0"/>
            <a:ext cx="5905499" cy="6858000"/>
          </a:xfrm>
          <a:prstGeom prst="rect">
            <a:avLst/>
          </a:prstGeo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731"/>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Tree>
    <p:extLst>
      <p:ext uri="{BB962C8B-B14F-4D97-AF65-F5344CB8AC3E}">
        <p14:creationId xmlns:p14="http://schemas.microsoft.com/office/powerpoint/2010/main" val="3313178687"/>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Grafický objekt 4">
            <a:extLst>
              <a:ext uri="{FF2B5EF4-FFF2-40B4-BE49-F238E27FC236}">
                <a16:creationId xmlns:a16="http://schemas.microsoft.com/office/drawing/2014/main" id="{B90272BE-40A8-FF09-B72B-2D0BA2A4EF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721404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dpis a obsah">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109551425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ext velk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Tree>
    <p:extLst>
      <p:ext uri="{BB962C8B-B14F-4D97-AF65-F5344CB8AC3E}">
        <p14:creationId xmlns:p14="http://schemas.microsoft.com/office/powerpoint/2010/main" val="1833162793"/>
      </p:ext>
    </p:extLst>
  </p:cSld>
  <p:clrMapOvr>
    <a:masterClrMapping/>
  </p:clrMapOvr>
  <p:extLst>
    <p:ext uri="{DCECCB84-F9BA-43D5-87BE-67443E8EF086}">
      <p15:sldGuideLst xmlns:p15="http://schemas.microsoft.com/office/powerpoint/2012/main">
        <p15:guide id="1" pos="415">
          <p15:clr>
            <a:srgbClr val="FBAE40"/>
          </p15:clr>
        </p15:guide>
        <p15:guide id="2" orient="horz" pos="41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ext běžn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a:prstGeom prst="rect">
            <a:avLst/>
          </a:prstGeo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BBC0884-F87E-1907-FF5F-2AB324A5C47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81679456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Odrážky velk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a:prstGeom prst="rect">
            <a:avLst/>
          </a:prstGeom>
        </p:spPr>
        <p:txBody>
          <a:bodyPr numCol="1" spcCol="360000">
            <a:noAutofit/>
          </a:bodyPr>
          <a:lstStyle>
            <a:lvl1pPr marL="504000" indent="-504000">
              <a:lnSpc>
                <a:spcPct val="100000"/>
              </a:lnSpc>
              <a:spcAft>
                <a:spcPts val="1000"/>
              </a:spcAft>
              <a:buClr>
                <a:schemeClr val="accent1"/>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84905BBB-F9FE-9FBF-15BB-B1658C5A09F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85083271"/>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Odrážky mal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a:prstGeom prst="rect">
            <a:avLst/>
          </a:prstGeom>
        </p:spPr>
        <p:txBody>
          <a:bodyPr numCol="1" spcCol="360000">
            <a:noAutofit/>
          </a:bodyPr>
          <a:lstStyle>
            <a:lvl1pPr marL="360000" indent="-360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93163992-C525-2C66-6CAF-F1C6D7A2FF4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0073755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a:prstGeom prst="rect">
            <a:avLst/>
          </a:prstGeo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39749703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8568647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a:prstGeom prst="rect">
            <a:avLst/>
          </a:prstGeo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26809195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běžný s obrázk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a:prstGeom prst="rect">
            <a:avLst/>
          </a:prstGeom>
        </p:spPr>
        <p:txBody>
          <a:bodyPr numCol="1" spcCol="360000">
            <a:noAutofit/>
          </a:bodyPr>
          <a:lstStyle>
            <a:lvl1pPr marL="360000" indent="-360000">
              <a:lnSpc>
                <a:spcPct val="100000"/>
              </a:lnSpc>
              <a:spcAft>
                <a:spcPts val="1000"/>
              </a:spcAft>
              <a:buSzPct val="90000"/>
              <a:buFont typeface="Wingdings" pitchFamily="2" charset="2"/>
              <a:buChar char="§"/>
              <a:tabLst/>
              <a:defRPr sz="2000"/>
            </a:lvl1pPr>
            <a:lvl2pPr indent="0">
              <a:lnSpc>
                <a:spcPct val="120000"/>
              </a:lnSpc>
              <a:spcAft>
                <a:spcPts val="400"/>
              </a:spcAft>
              <a:buFont typeface="Arial" panose="020B0604020202020204" pitchFamily="34" charset="0"/>
              <a:buChar char="•"/>
              <a:defRPr sz="1800"/>
            </a:lvl2pPr>
            <a:lvl3pPr indent="0">
              <a:lnSpc>
                <a:spcPct val="120000"/>
              </a:lnSpc>
              <a:spcAft>
                <a:spcPts val="400"/>
              </a:spcAft>
              <a:buFont typeface="Arial" panose="020B0604020202020204" pitchFamily="34" charset="0"/>
              <a:buChar char="•"/>
              <a:defRPr sz="1800"/>
            </a:lvl3pPr>
            <a:lvl4pPr indent="0">
              <a:lnSpc>
                <a:spcPct val="120000"/>
              </a:lnSpc>
              <a:spcAft>
                <a:spcPts val="400"/>
              </a:spcAft>
              <a:buFont typeface="Arial" panose="020B0604020202020204" pitchFamily="34" charset="0"/>
              <a:buChar char="•"/>
              <a:defRPr sz="1800"/>
            </a:lvl4pPr>
            <a:lvl5pPr indent="0">
              <a:lnSpc>
                <a:spcPct val="120000"/>
              </a:lnSpc>
              <a:spcAft>
                <a:spcPts val="400"/>
              </a:spcAft>
              <a:buFont typeface="Arial" panose="020B0604020202020204" pitchFamily="34" charset="0"/>
              <a:buChar char="•"/>
              <a:defRPr sz="1800"/>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a:prstGeom prst="rect">
            <a:avLst/>
          </a:prstGeom>
        </p:spPr>
        <p:txBody>
          <a:bodyPr/>
          <a:lstStyle/>
          <a:p>
            <a:endParaRPr lang="cs-CZ"/>
          </a:p>
        </p:txBody>
      </p:sp>
      <p:sp>
        <p:nvSpPr>
          <p:cNvPr id="7" name="Zástupný symbol pro číslo snímku 5">
            <a:extLst>
              <a:ext uri="{FF2B5EF4-FFF2-40B4-BE49-F238E27FC236}">
                <a16:creationId xmlns:a16="http://schemas.microsoft.com/office/drawing/2014/main" id="{2C7EEF15-9663-FDF8-3786-E9D1170BC09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9410290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odnadpis, dva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marL="0" indent="0">
              <a:buNone/>
              <a:defRPr>
                <a:solidFill>
                  <a:schemeClr val="accent1"/>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4" name="Zástupný symbol pro obsah 2">
            <a:extLst>
              <a:ext uri="{FF2B5EF4-FFF2-40B4-BE49-F238E27FC236}">
                <a16:creationId xmlns:a16="http://schemas.microsoft.com/office/drawing/2014/main" id="{C2843CF9-B3FD-9E68-3D7A-392FEBCB4FEE}"/>
              </a:ext>
            </a:extLst>
          </p:cNvPr>
          <p:cNvSpPr>
            <a:spLocks noGrp="1"/>
          </p:cNvSpPr>
          <p:nvPr>
            <p:ph sz="half" idx="15" hasCustomPrompt="1"/>
          </p:nvPr>
        </p:nvSpPr>
        <p:spPr>
          <a:xfrm>
            <a:off x="6266427"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8" name="Zástupný symbol pro číslo snímku 5">
            <a:extLst>
              <a:ext uri="{FF2B5EF4-FFF2-40B4-BE49-F238E27FC236}">
                <a16:creationId xmlns:a16="http://schemas.microsoft.com/office/drawing/2014/main" id="{1A2E329E-B047-5BCC-C0F2-88F14A418F05}"/>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1820280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ři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4" name="Zástupný symbol pro číslo snímku 5">
            <a:extLst>
              <a:ext uri="{FF2B5EF4-FFF2-40B4-BE49-F238E27FC236}">
                <a16:creationId xmlns:a16="http://schemas.microsoft.com/office/drawing/2014/main" id="{7B9A68AD-FB4B-8978-5212-ECDC03A6FB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355645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6" name="Zástupný symbol pro číslo snímku 5">
            <a:extLst>
              <a:ext uri="{FF2B5EF4-FFF2-40B4-BE49-F238E27FC236}">
                <a16:creationId xmlns:a16="http://schemas.microsoft.com/office/drawing/2014/main" id="{4CC1C452-BE80-BC5C-7921-09A8FE89B9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288470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46803"/>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8" name="Obrázek 17">
            <a:extLst>
              <a:ext uri="{FF2B5EF4-FFF2-40B4-BE49-F238E27FC236}">
                <a16:creationId xmlns:a16="http://schemas.microsoft.com/office/drawing/2014/main" id="{2A3086D1-EC65-B74C-A8BB-C58567182BE6}"/>
              </a:ext>
            </a:extLst>
          </p:cNvPr>
          <p:cNvPicPr>
            <a:picLocks noChangeAspect="1"/>
          </p:cNvPicPr>
          <p:nvPr userDrawn="1"/>
        </p:nvPicPr>
        <p:blipFill>
          <a:blip r:embed="rId2"/>
          <a:stretch>
            <a:fillRect/>
          </a:stretch>
        </p:blipFill>
        <p:spPr>
          <a:xfrm>
            <a:off x="3985314" y="3880589"/>
            <a:ext cx="360717" cy="301120"/>
          </a:xfrm>
          <a:prstGeom prst="rect">
            <a:avLst/>
          </a:prstGeom>
        </p:spPr>
      </p:pic>
      <p:pic>
        <p:nvPicPr>
          <p:cNvPr id="20" name="Obrázek 19">
            <a:extLst>
              <a:ext uri="{FF2B5EF4-FFF2-40B4-BE49-F238E27FC236}">
                <a16:creationId xmlns:a16="http://schemas.microsoft.com/office/drawing/2014/main" id="{CAAABE1A-E3F7-8D77-4BC1-22DA8776E5AB}"/>
              </a:ext>
            </a:extLst>
          </p:cNvPr>
          <p:cNvPicPr>
            <a:picLocks noChangeAspect="1"/>
          </p:cNvPicPr>
          <p:nvPr userDrawn="1"/>
        </p:nvPicPr>
        <p:blipFill>
          <a:blip r:embed="rId2"/>
          <a:stretch>
            <a:fillRect/>
          </a:stretch>
        </p:blipFill>
        <p:spPr>
          <a:xfrm>
            <a:off x="7846114" y="3880589"/>
            <a:ext cx="360717" cy="301120"/>
          </a:xfrm>
          <a:prstGeom prst="rect">
            <a:avLst/>
          </a:prstGeom>
        </p:spPr>
      </p:pic>
      <p:sp>
        <p:nvSpPr>
          <p:cNvPr id="21" name="Zástupný text 8">
            <a:extLst>
              <a:ext uri="{FF2B5EF4-FFF2-40B4-BE49-F238E27FC236}">
                <a16:creationId xmlns:a16="http://schemas.microsoft.com/office/drawing/2014/main" id="{EE858B53-D403-C768-50C6-B820DCD4E564}"/>
              </a:ext>
            </a:extLst>
          </p:cNvPr>
          <p:cNvSpPr>
            <a:spLocks noGrp="1"/>
          </p:cNvSpPr>
          <p:nvPr>
            <p:ph type="body" sz="quarter" idx="15"/>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22" name="Zástupný symbol pro číslo snímku 5">
            <a:extLst>
              <a:ext uri="{FF2B5EF4-FFF2-40B4-BE49-F238E27FC236}">
                <a16:creationId xmlns:a16="http://schemas.microsoft.com/office/drawing/2014/main" id="{7BDEE34E-2AD1-D45A-CDC5-B7356B87F96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922485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496F11FE-78A2-69C8-0643-BE729D4F1FD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440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D034D6FE-BA08-8A8E-D5AE-55D3E756260C}"/>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0148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9" name="Zástupný symbol pro číslo snímku 5">
            <a:extLst>
              <a:ext uri="{FF2B5EF4-FFF2-40B4-BE49-F238E27FC236}">
                <a16:creationId xmlns:a16="http://schemas.microsoft.com/office/drawing/2014/main" id="{6BCC6951-FCF3-7B03-5562-7840A02525D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689181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893E901C-6AA0-0F75-C9B1-BE19FABFC393}"/>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25833800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C3AB57E5-30E5-1721-7ABB-F3BD27E78527}"/>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1508938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odnadpis, 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65625"/>
            <a:ext cx="6157278" cy="3383763"/>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4F692555-6195-4F09-FB48-4EF6E638FA7C}"/>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8880B733-56AF-86CD-D756-629084A16536}"/>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18284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odnadpis, text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1AA2B79E-EBDF-2530-1330-B70DF2E98A5F}"/>
              </a:ext>
            </a:extLst>
          </p:cNvPr>
          <p:cNvSpPr>
            <a:spLocks noGrp="1"/>
          </p:cNvSpPr>
          <p:nvPr>
            <p:ph idx="22" hasCustomPrompt="1"/>
          </p:nvPr>
        </p:nvSpPr>
        <p:spPr>
          <a:xfrm>
            <a:off x="1620000" y="2167003"/>
            <a:ext cx="3516021" cy="3915521"/>
          </a:xfrm>
          <a:prstGeom prst="rect">
            <a:avLst/>
          </a:prstGeom>
        </p:spPr>
        <p:txBody>
          <a:bodyPr numCol="1" spcCol="360000">
            <a:noAutofit/>
          </a:bodyPr>
          <a:lstStyle>
            <a:lvl1pPr marL="288000" indent="-288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8" name="Zástupný symbol pro číslo snímku 5">
            <a:extLst>
              <a:ext uri="{FF2B5EF4-FFF2-40B4-BE49-F238E27FC236}">
                <a16:creationId xmlns:a16="http://schemas.microsoft.com/office/drawing/2014/main" id="{0CAAE527-231E-9248-0A0C-52E8BA0AF60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6572456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Závěr a shrnutí">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noAutofit/>
          </a:bodyPr>
          <a:lstStyle>
            <a:lvl1pPr marL="0" indent="-504000">
              <a:lnSpc>
                <a:spcPct val="120000"/>
              </a:lnSpc>
              <a:spcAft>
                <a:spcPts val="1000"/>
              </a:spcAft>
              <a:buNone/>
              <a:defRPr sz="2000">
                <a:solidFill>
                  <a:schemeClr val="tx1"/>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37163068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1_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a:t>Kliknutím lze upravit styl.</a:t>
            </a:r>
          </a:p>
        </p:txBody>
      </p:sp>
      <p:sp>
        <p:nvSpPr>
          <p:cNvPr id="5" name="Zástupný symbol pro číslo snímku 4"/>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71A0C973-C08E-95A7-04DC-A227455E46BF}"/>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8955910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6859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dirty="0"/>
              <a:t>Kliknutím lze upravit styl.</a:t>
            </a:r>
          </a:p>
        </p:txBody>
      </p:sp>
      <p:sp>
        <p:nvSpPr>
          <p:cNvPr id="3" name="Zástupný symbol pro text 2"/>
          <p:cNvSpPr>
            <a:spLocks noGrp="1"/>
          </p:cNvSpPr>
          <p:nvPr>
            <p:ph type="body" idx="1"/>
          </p:nvPr>
        </p:nvSpPr>
        <p:spPr>
          <a:xfrm>
            <a:off x="1620000" y="2160000"/>
            <a:ext cx="8964000" cy="4078800"/>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noAutofit/>
          </a:bodyPr>
          <a:lstStyle>
            <a:lvl1pPr algn="r">
              <a:defRPr sz="1200">
                <a:solidFill>
                  <a:schemeClr val="bg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8" name="Obrázek 7" descr="Obsah obrázku symbol, Grafika, logo, snímek obrazovky&#10;&#10;Obsah generovaný pomocí AI může být nesprávný.">
            <a:extLst>
              <a:ext uri="{FF2B5EF4-FFF2-40B4-BE49-F238E27FC236}">
                <a16:creationId xmlns:a16="http://schemas.microsoft.com/office/drawing/2014/main" id="{DF67F3F1-F3D2-EC43-5EB5-2BB7ED887C96}"/>
              </a:ext>
            </a:extLst>
          </p:cNvPr>
          <p:cNvPicPr>
            <a:picLocks noChangeAspect="1"/>
          </p:cNvPicPr>
          <p:nvPr userDrawn="1"/>
        </p:nvPicPr>
        <p:blipFill>
          <a:blip r:embed="rId30"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4163724584"/>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60" r:id="rId3"/>
    <p:sldLayoutId id="2147483718" r:id="rId4"/>
    <p:sldLayoutId id="2147483650" r:id="rId5"/>
    <p:sldLayoutId id="2147483676" r:id="rId6"/>
    <p:sldLayoutId id="2147483677" r:id="rId7"/>
    <p:sldLayoutId id="2147483678" r:id="rId8"/>
    <p:sldLayoutId id="2147483679" r:id="rId9"/>
    <p:sldLayoutId id="2147483651" r:id="rId10"/>
    <p:sldLayoutId id="2147483680" r:id="rId11"/>
    <p:sldLayoutId id="2147483681" r:id="rId12"/>
    <p:sldLayoutId id="2147483682" r:id="rId13"/>
    <p:sldLayoutId id="214748365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716" r:id="rId23"/>
    <p:sldLayoutId id="2147483691" r:id="rId24"/>
    <p:sldLayoutId id="2147483654" r:id="rId25"/>
    <p:sldLayoutId id="2147483655" r:id="rId26"/>
    <p:sldLayoutId id="2147483719" r:id="rId27"/>
    <p:sldLayoutId id="2147483721" r:id="rId28"/>
  </p:sldLayoutIdLst>
  <p:hf hd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100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3"/>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5"/>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a:t>Kliknutím lze upravit styl.</a:t>
            </a:r>
          </a:p>
        </p:txBody>
      </p:sp>
      <p:sp>
        <p:nvSpPr>
          <p:cNvPr id="3" name="Zástupný symbol pro text 2"/>
          <p:cNvSpPr>
            <a:spLocks noGrp="1"/>
          </p:cNvSpPr>
          <p:nvPr>
            <p:ph type="body" idx="1"/>
          </p:nvPr>
        </p:nvSpPr>
        <p:spPr>
          <a:xfrm>
            <a:off x="1620000" y="2160000"/>
            <a:ext cx="8964000" cy="4078068"/>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lstStyle>
            <a:lvl1pPr algn="r">
              <a:defRPr sz="1200">
                <a:solidFill>
                  <a:schemeClr val="tx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4" name="Obrázek 3" descr="Obsah obrázku symbol, Grafika, logo, snímek obrazovky&#10;&#10;Obsah generovaný pomocí AI může být nesprávný.">
            <a:extLst>
              <a:ext uri="{FF2B5EF4-FFF2-40B4-BE49-F238E27FC236}">
                <a16:creationId xmlns:a16="http://schemas.microsoft.com/office/drawing/2014/main" id="{025FCB21-8AB5-EA3D-1803-9CBD8B12DF84}"/>
              </a:ext>
            </a:extLst>
          </p:cNvPr>
          <p:cNvPicPr>
            <a:picLocks noChangeAspect="1"/>
          </p:cNvPicPr>
          <p:nvPr userDrawn="1"/>
        </p:nvPicPr>
        <p:blipFill>
          <a:blip r:embed="rId31"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628316029"/>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7" r:id="rId25"/>
    <p:sldLayoutId id="2147483713" r:id="rId26"/>
    <p:sldLayoutId id="2147483720" r:id="rId27"/>
    <p:sldLayoutId id="2147483714" r:id="rId28"/>
    <p:sldLayoutId id="2147483715" r:id="rId29"/>
  </p:sldLayoutIdLst>
  <p:hf hdr="0" dt="0"/>
  <p:txStyles>
    <p:titleStyle>
      <a:lvl1pPr algn="l" defTabSz="914400" rtl="0" eaLnBrk="1" latinLnBrk="0" hangingPunct="1">
        <a:lnSpc>
          <a:spcPct val="90000"/>
        </a:lnSpc>
        <a:spcBef>
          <a:spcPct val="0"/>
        </a:spcBef>
        <a:buNone/>
        <a:defRPr sz="3600" b="1" kern="1200">
          <a:solidFill>
            <a:schemeClr val="accent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0"/>
        </a:spcBef>
        <a:spcAft>
          <a:spcPts val="1000"/>
        </a:spcAft>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2"/>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1"/>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userDrawn="1">
          <p15:clr>
            <a:srgbClr val="F26B43"/>
          </p15:clr>
        </p15:guide>
        <p15:guide id="2" pos="41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2" Type="http://schemas.openxmlformats.org/officeDocument/2006/relationships/hyperlink" Target="https://www.heureka.cz/" TargetMode="External"/><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2" Type="http://schemas.openxmlformats.org/officeDocument/2006/relationships/hyperlink" Target="https://www.zbozi.cz/" TargetMode="External"/><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2" Type="http://schemas.openxmlformats.org/officeDocument/2006/relationships/hyperlink" Target="https://vlada.gov.cz/assets/evropske-zalezitosti/aktualne/CZ-DNSH_Final-Inception-report_CZ_1.pdf" TargetMode="Externa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2" Type="http://schemas.openxmlformats.org/officeDocument/2006/relationships/hyperlink" Target="https://www.smocr.cz/Shared/Clanky/13956/metodika-dnsh-smocr-finalni.pdf" TargetMode="External"/><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2" Type="http://schemas.openxmlformats.org/officeDocument/2006/relationships/hyperlink" Target="https://mpo.gov.cz/assets/cz/podnikani/podpora-vyzkumu-a-vyvoje/2022/6/CFF-PP3_4-VS_ZD_Pr-XI_MP-k-zasade-DNSH-pro-NPO_verze-1-0.pdf" TargetMode="External"/><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2" Type="http://schemas.openxmlformats.org/officeDocument/2006/relationships/hyperlink" Target="https://mpo.gov.cz/assets/cz/podnikani/dotace-a-podpora-podnikani/optak-2021-2027/aktivity/digitalni-podnik/2023/10/Priloha-7-_-Formular-k-prohlaseni-DNSH.pdf" TargetMode="External"/><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3" Type="http://schemas.openxmlformats.org/officeDocument/2006/relationships/hyperlink" Target="https://crr.gov.cz/wp-content/uploads/2025/05/3_DNSH-HKK-VZ-TOUR.pdf" TargetMode="External"/><Relationship Id="rId2" Type="http://schemas.openxmlformats.org/officeDocument/2006/relationships/hyperlink" Target="https://irop.gov.cz/cs/irop-2021-2027/dokumenty" TargetMode="External"/><Relationship Id="rId1" Type="http://schemas.openxmlformats.org/officeDocument/2006/relationships/slideLayout" Target="../slideLayouts/slideLayout39.xml"/><Relationship Id="rId4" Type="http://schemas.openxmlformats.org/officeDocument/2006/relationships/hyperlink" Target="https://crr.gov.cz/jak-na-dnsh-v-irop/"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opzp.cz/dokumenty/" TargetMode="External"/><Relationship Id="rId2" Type="http://schemas.openxmlformats.org/officeDocument/2006/relationships/hyperlink" Target="https://mzp.gov.cz/system/files/2026-02/OPZPUR-ramcova_voditka_DNSH_a_CP-20251015.docx.pdf" TargetMode="External"/><Relationship Id="rId1" Type="http://schemas.openxmlformats.org/officeDocument/2006/relationships/slideLayout" Target="../slideLayouts/slideLayout39.xml"/><Relationship Id="rId4" Type="http://schemas.openxmlformats.org/officeDocument/2006/relationships/hyperlink" Target="https://mzp.gov.cz/cz/agenda/odpadove-hospodarstvi-a-cirkularni-ekonomika/odpady/stavebni-a-demolicni-odpady?utm_medium=sum&amp;utm_source=search.seznam.cz&amp;utm_term=vyu%C5%BEit%C3%AD+stavebn%C3%ADch+a+demoli%C4%8Dn%C3%ADch+odpad%C5%AF+ve+ve%C5%99ejn%C3%BDch+zak%C3%A1zk%C3%A1ch" TargetMode="External"/></Relationships>
</file>

<file path=ppt/slides/_rels/slide73.xml.rels><?xml version="1.0" encoding="UTF-8" standalone="yes"?>
<Relationships xmlns="http://schemas.openxmlformats.org/package/2006/relationships"><Relationship Id="rId2" Type="http://schemas.openxmlformats.org/officeDocument/2006/relationships/hyperlink" Target="https://opjak.cz/wp-content/uploads/2026/07/Metodicky_vyklad_DNSH.pdf" TargetMode="External"/><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2" Type="http://schemas.openxmlformats.org/officeDocument/2006/relationships/hyperlink" Target="https://mzd.gov.cz/metodika-pro-uplatnovani-zasady-do-no-significant-harm-pro-komponentu-6-1-a-6-2/" TargetMode="External"/><Relationship Id="rId1" Type="http://schemas.openxmlformats.org/officeDocument/2006/relationships/slideLayout" Target="../slideLayouts/slideLayout39.xml"/></Relationships>
</file>

<file path=ppt/slides/_rels/slide75.xml.rels><?xml version="1.0" encoding="UTF-8" standalone="yes"?>
<Relationships xmlns="http://schemas.openxmlformats.org/package/2006/relationships"><Relationship Id="rId3" Type="http://schemas.openxmlformats.org/officeDocument/2006/relationships/hyperlink" Target="https://sfpi.cz/stahnout/610" TargetMode="External"/><Relationship Id="rId2" Type="http://schemas.openxmlformats.org/officeDocument/2006/relationships/hyperlink" Target="https://sfpi.cz/stahnout/1162" TargetMode="External"/><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3" Type="http://schemas.openxmlformats.org/officeDocument/2006/relationships/hyperlink" Target="https://crr.gov.cz/irop/projekt-a-kontrola/dnsh/" TargetMode="External"/><Relationship Id="rId2" Type="http://schemas.openxmlformats.org/officeDocument/2006/relationships/hyperlink" Target="https://praha.eu/w/zasada-dnsh-jak-zajistit-aby-projekty-vyznamne-neposkozovaly-zivotni-prostredi-" TargetMode="External"/><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2" Type="http://schemas.openxmlformats.org/officeDocument/2006/relationships/hyperlink" Target="https://mf.gov.cz/assets/attachments/2024-02-12_Metodicka-instrukce-DNSH-a-CP-verze2.pdf" TargetMode="External"/><Relationship Id="rId1" Type="http://schemas.openxmlformats.org/officeDocument/2006/relationships/slideLayout" Target="../slideLayouts/slideLayout39.xml"/></Relationships>
</file>

<file path=ppt/slides/_rels/slide78.xml.rels><?xml version="1.0" encoding="UTF-8" standalone="yes"?>
<Relationships xmlns="http://schemas.openxmlformats.org/package/2006/relationships"><Relationship Id="rId2" Type="http://schemas.openxmlformats.org/officeDocument/2006/relationships/hyperlink" Target="https://mf.gov.cz/assets/attachments/2026-04-14_Prezentace-Financni-opravy-za-nesrovnalosti-pri-zadavani-verejnych-zakazek.pdf" TargetMode="External"/><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FEACA-1020-20A3-E183-1CEB85D8DDD0}"/>
              </a:ext>
            </a:extLst>
          </p:cNvPr>
          <p:cNvSpPr>
            <a:spLocks noGrp="1"/>
          </p:cNvSpPr>
          <p:nvPr>
            <p:ph type="ctrTitle"/>
          </p:nvPr>
        </p:nvSpPr>
        <p:spPr>
          <a:xfrm>
            <a:off x="4691743" y="783771"/>
            <a:ext cx="6392817" cy="4235269"/>
          </a:xfrm>
        </p:spPr>
        <p:txBody>
          <a:bodyPr/>
          <a:lstStyle/>
          <a:p>
            <a:br>
              <a:rPr lang="cs-CZ" dirty="0"/>
            </a:br>
            <a:r>
              <a:rPr lang="cs-CZ" dirty="0"/>
              <a:t>Uplatňování zásady DNSH ve veřejných zakázkách</a:t>
            </a:r>
          </a:p>
        </p:txBody>
      </p:sp>
      <p:sp>
        <p:nvSpPr>
          <p:cNvPr id="3" name="Podnadpis 2">
            <a:extLst>
              <a:ext uri="{FF2B5EF4-FFF2-40B4-BE49-F238E27FC236}">
                <a16:creationId xmlns:a16="http://schemas.microsoft.com/office/drawing/2014/main" id="{55F2B8E6-3E8B-6703-D17B-D3F0D3B656D0}"/>
              </a:ext>
            </a:extLst>
          </p:cNvPr>
          <p:cNvSpPr>
            <a:spLocks noGrp="1"/>
          </p:cNvSpPr>
          <p:nvPr>
            <p:ph type="subTitle" idx="1"/>
          </p:nvPr>
        </p:nvSpPr>
        <p:spPr/>
        <p:txBody>
          <a:bodyPr/>
          <a:lstStyle/>
          <a:p>
            <a:r>
              <a:rPr lang="cs-CZ" dirty="0">
                <a:solidFill>
                  <a:schemeClr val="accent5"/>
                </a:solidFill>
              </a:rPr>
              <a:t>Mgr et. Mgr. Lenka Dudová</a:t>
            </a:r>
          </a:p>
        </p:txBody>
      </p:sp>
      <p:sp>
        <p:nvSpPr>
          <p:cNvPr id="4" name="Zástupný symbol pro datum 3">
            <a:extLst>
              <a:ext uri="{FF2B5EF4-FFF2-40B4-BE49-F238E27FC236}">
                <a16:creationId xmlns:a16="http://schemas.microsoft.com/office/drawing/2014/main" id="{86131F65-3A82-DFF0-E99A-6E04CBE1E18B}"/>
              </a:ext>
            </a:extLst>
          </p:cNvPr>
          <p:cNvSpPr txBox="1">
            <a:spLocks/>
          </p:cNvSpPr>
          <p:nvPr/>
        </p:nvSpPr>
        <p:spPr>
          <a:xfrm>
            <a:off x="720000" y="5976000"/>
            <a:ext cx="2743200" cy="365125"/>
          </a:xfrm>
          <a:prstGeom prst="rect">
            <a:avLst/>
          </a:prstGeom>
        </p:spPr>
        <p:txBody>
          <a:bodyPr vert="horz" lIns="0" tIns="0" rIns="0" bIns="0" rtlCol="0" anchor="ctr"/>
          <a:lstStyle>
            <a:defPPr>
              <a:defRPr lang="cs-CZ"/>
            </a:defPPr>
            <a:lvl1pPr marL="0" algn="l"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latin typeface="Arial"/>
                <a:cs typeface="Arial"/>
              </a:rPr>
              <a:t>06. 10. 2026</a:t>
            </a:r>
            <a:endParaRPr lang="cs-CZ" dirty="0"/>
          </a:p>
        </p:txBody>
      </p:sp>
    </p:spTree>
    <p:extLst>
      <p:ext uri="{BB962C8B-B14F-4D97-AF65-F5344CB8AC3E}">
        <p14:creationId xmlns:p14="http://schemas.microsoft.com/office/powerpoint/2010/main" val="270925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81489-4AB1-62B1-7B84-DBCD4B1563B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E8009EC-0490-1DAF-18F4-9E595C90FE8E}"/>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7A013BB6-22EB-E481-9107-BB21F1C90B59}"/>
              </a:ext>
            </a:extLst>
          </p:cNvPr>
          <p:cNvSpPr>
            <a:spLocks noGrp="1"/>
          </p:cNvSpPr>
          <p:nvPr>
            <p:ph idx="1"/>
          </p:nvPr>
        </p:nvSpPr>
        <p:spPr>
          <a:xfrm>
            <a:off x="446313" y="894080"/>
            <a:ext cx="11244943" cy="5405919"/>
          </a:xfrm>
        </p:spPr>
        <p:txBody>
          <a:bodyPr/>
          <a:lstStyle/>
          <a:p>
            <a:pPr marL="0" indent="0" algn="just">
              <a:buNone/>
            </a:pPr>
            <a:endParaRPr lang="cs-CZ" sz="2800" b="1" dirty="0"/>
          </a:p>
          <a:p>
            <a:pPr marL="0" indent="0" algn="just">
              <a:buNone/>
            </a:pPr>
            <a:r>
              <a:rPr lang="cs-CZ" sz="2800" b="1" u="sng" dirty="0">
                <a:solidFill>
                  <a:schemeClr val="tx2"/>
                </a:solidFill>
              </a:rPr>
              <a:t>DNSH (Do No </a:t>
            </a:r>
            <a:r>
              <a:rPr lang="cs-CZ" sz="2800" b="1" u="sng" dirty="0" err="1">
                <a:solidFill>
                  <a:schemeClr val="tx2"/>
                </a:solidFill>
              </a:rPr>
              <a:t>Significant</a:t>
            </a:r>
            <a:r>
              <a:rPr lang="cs-CZ" sz="2800" b="1" u="sng" dirty="0">
                <a:solidFill>
                  <a:schemeClr val="tx2"/>
                </a:solidFill>
              </a:rPr>
              <a:t> </a:t>
            </a:r>
            <a:r>
              <a:rPr lang="cs-CZ" sz="2800" b="1" u="sng" dirty="0" err="1">
                <a:solidFill>
                  <a:schemeClr val="tx2"/>
                </a:solidFill>
              </a:rPr>
              <a:t>Harm</a:t>
            </a:r>
            <a:r>
              <a:rPr lang="cs-CZ" sz="2800" b="1" u="sng" dirty="0">
                <a:solidFill>
                  <a:schemeClr val="tx2"/>
                </a:solidFill>
              </a:rPr>
              <a:t>, „významně nepoškozovat“)</a:t>
            </a:r>
            <a:r>
              <a:rPr lang="cs-CZ" sz="2800" b="1" dirty="0">
                <a:solidFill>
                  <a:schemeClr val="tx2"/>
                </a:solidFill>
              </a:rPr>
              <a:t> </a:t>
            </a:r>
            <a:r>
              <a:rPr lang="cs-CZ" sz="2800" dirty="0">
                <a:solidFill>
                  <a:schemeClr val="tx2"/>
                </a:solidFill>
              </a:rPr>
              <a:t>je zásada vycházející z čl. 17 Nařízení Evropského parlamentu a Rady (EU) 2020/852 (Taxonomie EU). Podle této zásady nesmí hospodářská činnost významně poškodit žádný z definovaných environmentálních cílů.</a:t>
            </a:r>
          </a:p>
          <a:p>
            <a:pPr marL="0" indent="0" algn="just">
              <a:buNone/>
            </a:pPr>
            <a:r>
              <a:rPr lang="cs-CZ" sz="2800" dirty="0">
                <a:solidFill>
                  <a:schemeClr val="tx2"/>
                </a:solidFill>
              </a:rPr>
              <a:t>DNSH je důležitý prostředek pro zajištění udržitelného rozvoje a ochranu přírody při realizaci projektů spolufinancovaných z fondů EU.</a:t>
            </a:r>
          </a:p>
        </p:txBody>
      </p:sp>
      <p:sp>
        <p:nvSpPr>
          <p:cNvPr id="4" name="Zástupný symbol pro číslo snímku 3">
            <a:extLst>
              <a:ext uri="{FF2B5EF4-FFF2-40B4-BE49-F238E27FC236}">
                <a16:creationId xmlns:a16="http://schemas.microsoft.com/office/drawing/2014/main" id="{1AFFC150-67D8-0939-A104-5E22CE4109D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a:t>
            </a:fld>
            <a:endParaRPr lang="cs-CZ"/>
          </a:p>
        </p:txBody>
      </p:sp>
    </p:spTree>
    <p:extLst>
      <p:ext uri="{BB962C8B-B14F-4D97-AF65-F5344CB8AC3E}">
        <p14:creationId xmlns:p14="http://schemas.microsoft.com/office/powerpoint/2010/main" val="543075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6D422-EE57-F799-6E62-52582CB40F9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58F7BE3-8C41-8273-C235-24534D06D5AC}"/>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8CFC115D-9B6B-2F57-62C9-0DD387D6F2D7}"/>
              </a:ext>
            </a:extLst>
          </p:cNvPr>
          <p:cNvSpPr>
            <a:spLocks noGrp="1"/>
          </p:cNvSpPr>
          <p:nvPr>
            <p:ph idx="1"/>
          </p:nvPr>
        </p:nvSpPr>
        <p:spPr>
          <a:xfrm>
            <a:off x="446313" y="894080"/>
            <a:ext cx="11244943" cy="5405919"/>
          </a:xfrm>
        </p:spPr>
        <p:txBody>
          <a:bodyPr/>
          <a:lstStyle/>
          <a:p>
            <a:pPr marL="0" indent="0" algn="just">
              <a:buNone/>
            </a:pPr>
            <a:endParaRPr lang="cs-CZ" sz="2800" b="1" dirty="0"/>
          </a:p>
          <a:p>
            <a:pPr marL="0" indent="0" algn="just">
              <a:buNone/>
            </a:pPr>
            <a:r>
              <a:rPr lang="cs-CZ" sz="2800" b="1" dirty="0">
                <a:solidFill>
                  <a:schemeClr val="tx2"/>
                </a:solidFill>
              </a:rPr>
              <a:t>Uplatňování DNSH</a:t>
            </a:r>
          </a:p>
          <a:p>
            <a:pPr algn="just">
              <a:buFont typeface="Arial" panose="020B0604020202020204" pitchFamily="34" charset="0"/>
              <a:buChar char="•"/>
            </a:pPr>
            <a:r>
              <a:rPr lang="cs-CZ" sz="2800" dirty="0">
                <a:solidFill>
                  <a:schemeClr val="tx2"/>
                </a:solidFill>
              </a:rPr>
              <a:t>Napomáhá novým projektům, aby byly schopné se přizpůsobit změnám klimatu a nepřispívaly k jejich zhoršování;</a:t>
            </a:r>
          </a:p>
          <a:p>
            <a:pPr algn="just">
              <a:buFont typeface="Arial" panose="020B0604020202020204" pitchFamily="34" charset="0"/>
              <a:buChar char="•"/>
            </a:pPr>
            <a:r>
              <a:rPr lang="cs-CZ" sz="2800" dirty="0">
                <a:solidFill>
                  <a:schemeClr val="tx2"/>
                </a:solidFill>
              </a:rPr>
              <a:t>brání poskytování dotací či jiné veřejné podpory projektům, které poškozují životní prostředí a zhoršují klimatické změny.</a:t>
            </a:r>
          </a:p>
          <a:p>
            <a:pPr algn="just">
              <a:buFont typeface="Arial" panose="020B0604020202020204" pitchFamily="34" charset="0"/>
              <a:buChar char="•"/>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1287B326-46CB-FA2F-E610-2D36AC4B6F1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a:t>
            </a:fld>
            <a:endParaRPr lang="cs-CZ"/>
          </a:p>
        </p:txBody>
      </p:sp>
    </p:spTree>
    <p:extLst>
      <p:ext uri="{BB962C8B-B14F-4D97-AF65-F5344CB8AC3E}">
        <p14:creationId xmlns:p14="http://schemas.microsoft.com/office/powerpoint/2010/main" val="2739720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D06FF-DE52-FDF4-B1A6-FB97B41A267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F2EDC7C-8A42-E3E9-5EB3-E8791FBD0CBF}"/>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AEEDF1E6-B7D8-F657-CD39-E2180CE4DA77}"/>
              </a:ext>
            </a:extLst>
          </p:cNvPr>
          <p:cNvSpPr>
            <a:spLocks noGrp="1"/>
          </p:cNvSpPr>
          <p:nvPr>
            <p:ph idx="1"/>
          </p:nvPr>
        </p:nvSpPr>
        <p:spPr>
          <a:xfrm>
            <a:off x="446313" y="894080"/>
            <a:ext cx="11244943" cy="5405919"/>
          </a:xfrm>
        </p:spPr>
        <p:txBody>
          <a:bodyPr/>
          <a:lstStyle/>
          <a:p>
            <a:pPr marL="0" indent="0" algn="just">
              <a:buNone/>
            </a:pPr>
            <a:r>
              <a:rPr lang="cs-CZ" sz="2800" dirty="0">
                <a:solidFill>
                  <a:schemeClr val="tx2"/>
                </a:solidFill>
              </a:rPr>
              <a:t>V ČR neexistuje žádný zastřešují orgán nebo instituce, která by plnila roli arbitra či koordinátora DNSH.</a:t>
            </a:r>
          </a:p>
          <a:p>
            <a:pPr marL="0" indent="0" algn="just">
              <a:buNone/>
            </a:pPr>
            <a:r>
              <a:rPr lang="cs-CZ" sz="2800" dirty="0">
                <a:solidFill>
                  <a:schemeClr val="tx2"/>
                </a:solidFill>
              </a:rPr>
              <a:t>Tato agenda je zatím řešena přes MŽP (v koordinaci s NOK)  </a:t>
            </a:r>
          </a:p>
          <a:p>
            <a:pPr algn="just"/>
            <a:r>
              <a:rPr lang="cs-CZ" sz="2800" dirty="0">
                <a:solidFill>
                  <a:schemeClr val="tx2"/>
                </a:solidFill>
              </a:rPr>
              <a:t>MŽP vypracovalo k 20. 12. 2022 tzv. Rámcová vodítka pro implementaci zásady „významně nepoškozovat“ životní prostředí (DNSH).</a:t>
            </a:r>
          </a:p>
        </p:txBody>
      </p:sp>
      <p:sp>
        <p:nvSpPr>
          <p:cNvPr id="4" name="Zástupný symbol pro číslo snímku 3">
            <a:extLst>
              <a:ext uri="{FF2B5EF4-FFF2-40B4-BE49-F238E27FC236}">
                <a16:creationId xmlns:a16="http://schemas.microsoft.com/office/drawing/2014/main" id="{8A36A8B2-CF24-48EB-80C5-8F833DE147B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a:t>
            </a:fld>
            <a:endParaRPr lang="cs-CZ"/>
          </a:p>
        </p:txBody>
      </p:sp>
    </p:spTree>
    <p:extLst>
      <p:ext uri="{BB962C8B-B14F-4D97-AF65-F5344CB8AC3E}">
        <p14:creationId xmlns:p14="http://schemas.microsoft.com/office/powerpoint/2010/main" val="217272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C60C2-6CE0-3E16-2F0A-CEC8A90C994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B6FCC9E-3391-1731-8637-0754B309E5A7}"/>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A51B0A90-E50A-7493-03AB-13E367EB1ECC}"/>
              </a:ext>
            </a:extLst>
          </p:cNvPr>
          <p:cNvSpPr>
            <a:spLocks noGrp="1"/>
          </p:cNvSpPr>
          <p:nvPr>
            <p:ph idx="1"/>
          </p:nvPr>
        </p:nvSpPr>
        <p:spPr>
          <a:xfrm>
            <a:off x="446313" y="894080"/>
            <a:ext cx="11244943" cy="5405919"/>
          </a:xfrm>
        </p:spPr>
        <p:txBody>
          <a:bodyPr/>
          <a:lstStyle/>
          <a:p>
            <a:pPr marL="0" indent="0" algn="just">
              <a:buNone/>
            </a:pPr>
            <a:endParaRPr lang="cs-CZ" sz="2800" dirty="0">
              <a:solidFill>
                <a:schemeClr val="tx2"/>
              </a:solidFill>
            </a:endParaRPr>
          </a:p>
          <a:p>
            <a:pPr marL="0" indent="0" algn="just">
              <a:buNone/>
            </a:pPr>
            <a:r>
              <a:rPr lang="cs-CZ" sz="2800" dirty="0">
                <a:solidFill>
                  <a:schemeClr val="tx2"/>
                </a:solidFill>
              </a:rPr>
              <a:t>Mezi operačními programy jsou rozdíly při výkladu podmínek DNSH a v přístupech k jejich naplňování. </a:t>
            </a:r>
          </a:p>
          <a:p>
            <a:pPr lvl="0" algn="just"/>
            <a:r>
              <a:rPr lang="cs-CZ" sz="2800" dirty="0">
                <a:solidFill>
                  <a:schemeClr val="tx2"/>
                </a:solidFill>
              </a:rPr>
              <a:t>IROP uplatňuje pragmatický a kontrolně orientovaný model zaměřený na několik konkrétních environmentálních požadavků.</a:t>
            </a:r>
          </a:p>
          <a:p>
            <a:pPr marL="0" lvl="0" indent="0" algn="just">
              <a:buNone/>
            </a:pPr>
            <a:r>
              <a:rPr lang="cs-CZ" sz="2800" dirty="0">
                <a:solidFill>
                  <a:schemeClr val="tx2"/>
                </a:solidFill>
              </a:rPr>
              <a:t>ŘO IROP se snaží převést DNSH do několika konkrétních, snadno kontrolovatelných požadavků (odpady, voda, energetická účinnost). Nesnaží se po příjemcích posuzování všech 6 environmentálních cílů při každém projektu. Důraz je na doložitelnost při kontrole.</a:t>
            </a:r>
          </a:p>
          <a:p>
            <a:pPr marL="0" indent="0" algn="just">
              <a:buNone/>
            </a:pPr>
            <a:endParaRPr lang="cs-CZ" sz="2800" dirty="0">
              <a:solidFill>
                <a:schemeClr val="tx2"/>
              </a:solidFill>
            </a:endParaRPr>
          </a:p>
          <a:p>
            <a:pPr marL="0" indent="0" algn="just">
              <a:buNone/>
            </a:pPr>
            <a:endParaRPr lang="cs-CZ" sz="2800" dirty="0">
              <a:solidFill>
                <a:schemeClr val="tx2"/>
              </a:solidFill>
            </a:endParaRPr>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139CF6C3-CC74-E60C-F6D3-8AC96A5C4D8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a:t>
            </a:fld>
            <a:endParaRPr lang="cs-CZ"/>
          </a:p>
        </p:txBody>
      </p:sp>
    </p:spTree>
    <p:extLst>
      <p:ext uri="{BB962C8B-B14F-4D97-AF65-F5344CB8AC3E}">
        <p14:creationId xmlns:p14="http://schemas.microsoft.com/office/powerpoint/2010/main" val="1543413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112B9-8844-25F7-BA12-0E7C2EED3EA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CC2525F-B2BC-50FF-1749-4B28FF536EF6}"/>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DA2529F0-A6C1-197C-8479-47475E1C7E7F}"/>
              </a:ext>
            </a:extLst>
          </p:cNvPr>
          <p:cNvSpPr>
            <a:spLocks noGrp="1"/>
          </p:cNvSpPr>
          <p:nvPr>
            <p:ph idx="1"/>
          </p:nvPr>
        </p:nvSpPr>
        <p:spPr>
          <a:xfrm>
            <a:off x="446313" y="894080"/>
            <a:ext cx="11244943" cy="5405919"/>
          </a:xfrm>
        </p:spPr>
        <p:txBody>
          <a:bodyPr/>
          <a:lstStyle/>
          <a:p>
            <a:pPr lvl="0" algn="just"/>
            <a:r>
              <a:rPr lang="cs-CZ" sz="2800" dirty="0">
                <a:solidFill>
                  <a:schemeClr val="tx2"/>
                </a:solidFill>
              </a:rPr>
              <a:t>OP JAK využívá administrativně – metodický přístup s důrazem na způsobilost výdajů a odpovědnost dodavatelů. </a:t>
            </a:r>
          </a:p>
          <a:p>
            <a:pPr marL="0" lvl="0" indent="0" algn="just">
              <a:buNone/>
            </a:pPr>
            <a:r>
              <a:rPr lang="cs-CZ" sz="2800" dirty="0">
                <a:solidFill>
                  <a:schemeClr val="tx2"/>
                </a:solidFill>
              </a:rPr>
              <a:t>ŘO OP JAK vytvořil podrobný metodický výklad a snaží se příjemce vést krok za krokem. DNSH je zde chápáno jako součást způsobilosti výdajů. Velký důraz je kladen na smluvní přenos povinností na dodavatele.</a:t>
            </a:r>
          </a:p>
          <a:p>
            <a:pPr lvl="0" algn="just"/>
            <a:r>
              <a:rPr lang="cs-CZ" sz="2800" dirty="0">
                <a:solidFill>
                  <a:schemeClr val="tx2"/>
                </a:solidFill>
              </a:rPr>
              <a:t>OP TAK aplikuje nejvíce „taxonomický“ model odpovídající původnímu pojetí DNSH podle čl. 17 nařízení o taxonomii.</a:t>
            </a:r>
          </a:p>
          <a:p>
            <a:pPr marL="0" lvl="0" indent="0" algn="just">
              <a:buNone/>
            </a:pPr>
            <a:r>
              <a:rPr lang="cs-CZ" sz="2800" dirty="0">
                <a:solidFill>
                  <a:schemeClr val="tx2"/>
                </a:solidFill>
              </a:rPr>
              <a:t>ŘO OP TAK uplatňuje přístup nejvíce odpovídající původní metodice Evropské komise. Příjemce fakticky prochází všech šest environmentálních cílů DNSH.</a:t>
            </a:r>
          </a:p>
          <a:p>
            <a:pPr marL="0" indent="0" algn="just">
              <a:buNone/>
            </a:pPr>
            <a:endParaRPr lang="cs-CZ" sz="2800" dirty="0">
              <a:solidFill>
                <a:schemeClr val="tx2"/>
              </a:solidFill>
            </a:endParaRPr>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077B81AE-F47A-1D4A-DF4B-EDED17A270A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a:t>
            </a:fld>
            <a:endParaRPr lang="cs-CZ"/>
          </a:p>
        </p:txBody>
      </p:sp>
    </p:spTree>
    <p:extLst>
      <p:ext uri="{BB962C8B-B14F-4D97-AF65-F5344CB8AC3E}">
        <p14:creationId xmlns:p14="http://schemas.microsoft.com/office/powerpoint/2010/main" val="181223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CFDA6-D683-8240-9035-C5E02C904BA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1DFFC52-7679-1892-A48E-74EF91525E43}"/>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B96298BC-2D55-9AF8-356A-4918E9F9C101}"/>
              </a:ext>
            </a:extLst>
          </p:cNvPr>
          <p:cNvSpPr>
            <a:spLocks noGrp="1"/>
          </p:cNvSpPr>
          <p:nvPr>
            <p:ph idx="1"/>
          </p:nvPr>
        </p:nvSpPr>
        <p:spPr>
          <a:xfrm>
            <a:off x="446313" y="1239520"/>
            <a:ext cx="11244943" cy="5060479"/>
          </a:xfrm>
        </p:spPr>
        <p:txBody>
          <a:bodyPr/>
          <a:lstStyle/>
          <a:p>
            <a:pPr lvl="0" algn="just"/>
            <a:r>
              <a:rPr lang="cs-CZ" sz="2800" dirty="0">
                <a:solidFill>
                  <a:schemeClr val="tx2"/>
                </a:solidFill>
              </a:rPr>
              <a:t>OPZ+ aplikuje minimalistický přístup DNSH převážně administrativně vzhledem k charakteru podporovaných aktivit.</a:t>
            </a:r>
          </a:p>
          <a:p>
            <a:pPr marL="0" lvl="0" indent="0" algn="just">
              <a:buNone/>
            </a:pPr>
            <a:r>
              <a:rPr lang="cs-CZ" sz="2800" dirty="0">
                <a:solidFill>
                  <a:schemeClr val="tx2"/>
                </a:solidFill>
              </a:rPr>
              <a:t>V rámci OPZ+ jsou většinou realizovány měkké projekty, kde je riziko environmentálního poškození minimální. ŘO OPZ+ proto DNSH řeší spíše formálně a administrativně.</a:t>
            </a:r>
          </a:p>
          <a:p>
            <a:pPr algn="just"/>
            <a:r>
              <a:rPr lang="cs-CZ" sz="2800" dirty="0">
                <a:solidFill>
                  <a:schemeClr val="tx2"/>
                </a:solidFill>
              </a:rPr>
              <a:t>OP ŽP uplatňuje materialistický přístup. </a:t>
            </a:r>
          </a:p>
          <a:p>
            <a:pPr marL="0" indent="0" algn="just">
              <a:buNone/>
            </a:pPr>
            <a:r>
              <a:rPr lang="cs-CZ" sz="2800" dirty="0">
                <a:solidFill>
                  <a:schemeClr val="tx2"/>
                </a:solidFill>
              </a:rPr>
              <a:t>DNSH není hlavním tématem, protože většina podporovaných aktivit sama sleduje environmentální cíle. ŘO OP ŽP vychází z předpokladu, že řada projektů je s DNSH přirozeně v souladu. </a:t>
            </a:r>
          </a:p>
          <a:p>
            <a:pPr marL="0" indent="0" algn="just">
              <a:buNone/>
            </a:pPr>
            <a:endParaRPr lang="cs-CZ" sz="2800" dirty="0">
              <a:solidFill>
                <a:schemeClr val="tx2"/>
              </a:solidFill>
            </a:endParaRPr>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DC0A92A8-0534-632E-4030-F7C9EFA4067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a:t>
            </a:fld>
            <a:endParaRPr lang="cs-CZ"/>
          </a:p>
        </p:txBody>
      </p:sp>
    </p:spTree>
    <p:extLst>
      <p:ext uri="{BB962C8B-B14F-4D97-AF65-F5344CB8AC3E}">
        <p14:creationId xmlns:p14="http://schemas.microsoft.com/office/powerpoint/2010/main" val="894105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5F098-F791-37EA-3CD5-E1B29933359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56D1D66-D437-4274-CDF0-9AE1363E89E3}"/>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95378ED0-CDB7-8306-3930-5E9FE1D25178}"/>
              </a:ext>
            </a:extLst>
          </p:cNvPr>
          <p:cNvSpPr>
            <a:spLocks noGrp="1"/>
          </p:cNvSpPr>
          <p:nvPr>
            <p:ph idx="1"/>
          </p:nvPr>
        </p:nvSpPr>
        <p:spPr>
          <a:xfrm>
            <a:off x="446313" y="894080"/>
            <a:ext cx="11244943" cy="5405919"/>
          </a:xfrm>
        </p:spPr>
        <p:txBody>
          <a:bodyPr/>
          <a:lstStyle/>
          <a:p>
            <a:pPr lvl="0" algn="just"/>
            <a:endParaRPr lang="cs-CZ" sz="2800" dirty="0">
              <a:solidFill>
                <a:schemeClr val="tx2"/>
              </a:solidFill>
            </a:endParaRPr>
          </a:p>
          <a:p>
            <a:pPr algn="just"/>
            <a:r>
              <a:rPr lang="cs-CZ" sz="2800" dirty="0">
                <a:solidFill>
                  <a:schemeClr val="tx2"/>
                </a:solidFill>
              </a:rPr>
              <a:t>OP Doprava propojuje DNSH s </a:t>
            </a:r>
            <a:r>
              <a:rPr lang="cs-CZ" sz="2800" dirty="0" err="1">
                <a:solidFill>
                  <a:schemeClr val="tx2"/>
                </a:solidFill>
              </a:rPr>
              <a:t>climate-proofingem</a:t>
            </a:r>
            <a:r>
              <a:rPr lang="cs-CZ" sz="2800" dirty="0">
                <a:solidFill>
                  <a:schemeClr val="tx2"/>
                </a:solidFill>
              </a:rPr>
              <a:t> (s prověřováním infrastruktury z hlediska klimatického dopadu) </a:t>
            </a:r>
          </a:p>
          <a:p>
            <a:pPr marL="0" indent="0" algn="just">
              <a:buNone/>
            </a:pPr>
            <a:r>
              <a:rPr lang="cs-CZ" sz="2800" dirty="0">
                <a:solidFill>
                  <a:schemeClr val="tx2"/>
                </a:solidFill>
              </a:rPr>
              <a:t>ŘO Doprava DNSH úzce propojuje s klimatickou odolností infrastruktury a posuzováním dopadů na klima – tedy zda investice nepřispívá nadměrně ke změně klimatu a je odolná vůči očekávaným dopadům změny klimatu). Pozornost se soustředí na dlouhodobé dopady investic.</a:t>
            </a:r>
          </a:p>
          <a:p>
            <a:pPr marL="0" lvl="0" indent="0" algn="just">
              <a:buNone/>
            </a:pPr>
            <a:endParaRPr lang="cs-CZ" sz="2800" dirty="0">
              <a:solidFill>
                <a:schemeClr val="tx2"/>
              </a:solidFill>
            </a:endParaRPr>
          </a:p>
          <a:p>
            <a:pPr marL="0" indent="0" algn="just">
              <a:buNone/>
            </a:pPr>
            <a:endParaRPr lang="cs-CZ" sz="2800" dirty="0">
              <a:solidFill>
                <a:schemeClr val="tx2"/>
              </a:solidFill>
            </a:endParaRPr>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C9C07960-4FC9-7DBA-91F4-FEF97C161DB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a:t>
            </a:fld>
            <a:endParaRPr lang="cs-CZ"/>
          </a:p>
        </p:txBody>
      </p:sp>
    </p:spTree>
    <p:extLst>
      <p:ext uri="{BB962C8B-B14F-4D97-AF65-F5344CB8AC3E}">
        <p14:creationId xmlns:p14="http://schemas.microsoft.com/office/powerpoint/2010/main" val="4254843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9399C-690B-8B1F-EA04-E4B4D572D99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1B7CBE4-52C2-6E2A-DC9D-7A423E238043}"/>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F3A05313-E842-12B1-03C8-E963CD7E5C2D}"/>
              </a:ext>
            </a:extLst>
          </p:cNvPr>
          <p:cNvSpPr>
            <a:spLocks noGrp="1"/>
          </p:cNvSpPr>
          <p:nvPr>
            <p:ph idx="1"/>
          </p:nvPr>
        </p:nvSpPr>
        <p:spPr>
          <a:xfrm>
            <a:off x="446313" y="894080"/>
            <a:ext cx="11244943" cy="5405919"/>
          </a:xfrm>
        </p:spPr>
        <p:txBody>
          <a:bodyPr/>
          <a:lstStyle/>
          <a:p>
            <a:pPr lvl="0" algn="just"/>
            <a:endParaRPr lang="cs-CZ" sz="2800" dirty="0">
              <a:solidFill>
                <a:schemeClr val="tx2"/>
              </a:solidFill>
            </a:endParaRPr>
          </a:p>
          <a:p>
            <a:pPr algn="just"/>
            <a:r>
              <a:rPr lang="cs-CZ" sz="2800" dirty="0">
                <a:solidFill>
                  <a:schemeClr val="tx2"/>
                </a:solidFill>
              </a:rPr>
              <a:t>Národní plán obnovy vznikl na základě mechanismu RRF a DNSH zde není pouze horizontální zásadou. </a:t>
            </a:r>
          </a:p>
          <a:p>
            <a:pPr marL="0" indent="0" algn="just">
              <a:buNone/>
            </a:pPr>
            <a:r>
              <a:rPr lang="cs-CZ" sz="2800" dirty="0">
                <a:solidFill>
                  <a:schemeClr val="tx2"/>
                </a:solidFill>
              </a:rPr>
              <a:t>DNSH představuje jednu z podmínek čerpání prostředků z RRF.</a:t>
            </a:r>
          </a:p>
          <a:p>
            <a:pPr marL="0" indent="0" algn="just">
              <a:buNone/>
            </a:pPr>
            <a:r>
              <a:rPr lang="cs-CZ" sz="2800" dirty="0">
                <a:solidFill>
                  <a:schemeClr val="tx2"/>
                </a:solidFill>
              </a:rPr>
              <a:t>Uplatňuje přístup „Bez splnění DNSH není investice způsobilá.“</a:t>
            </a:r>
          </a:p>
          <a:p>
            <a:pPr marL="0" indent="0">
              <a:buNone/>
            </a:pPr>
            <a:endParaRPr lang="cs-CZ" dirty="0"/>
          </a:p>
          <a:p>
            <a:pPr algn="just"/>
            <a:endParaRPr lang="cs-CZ" sz="2800" dirty="0">
              <a:solidFill>
                <a:schemeClr val="tx2"/>
              </a:solidFill>
            </a:endParaRPr>
          </a:p>
          <a:p>
            <a:pPr lvl="0" algn="just"/>
            <a:endParaRPr lang="cs-CZ" sz="2800" dirty="0">
              <a:solidFill>
                <a:schemeClr val="tx2"/>
              </a:solidFill>
            </a:endParaRPr>
          </a:p>
          <a:p>
            <a:pPr marL="0" indent="0" algn="just">
              <a:buNone/>
            </a:pPr>
            <a:endParaRPr lang="cs-CZ" sz="2800" dirty="0">
              <a:solidFill>
                <a:schemeClr val="tx2"/>
              </a:solidFill>
            </a:endParaRPr>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BB73F3D2-1856-7007-FED1-C3FDFA1E8EA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a:t>
            </a:fld>
            <a:endParaRPr lang="cs-CZ"/>
          </a:p>
        </p:txBody>
      </p:sp>
    </p:spTree>
    <p:extLst>
      <p:ext uri="{BB962C8B-B14F-4D97-AF65-F5344CB8AC3E}">
        <p14:creationId xmlns:p14="http://schemas.microsoft.com/office/powerpoint/2010/main" val="3398785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76826-8F16-F62B-F077-BCE675F3505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4D9903E-45A7-ECE8-DCD4-52D957616670}"/>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9776ADB9-3A86-0335-98F5-B8A2131231FA}"/>
              </a:ext>
            </a:extLst>
          </p:cNvPr>
          <p:cNvSpPr>
            <a:spLocks noGrp="1"/>
          </p:cNvSpPr>
          <p:nvPr>
            <p:ph idx="1"/>
          </p:nvPr>
        </p:nvSpPr>
        <p:spPr>
          <a:xfrm>
            <a:off x="446313" y="894080"/>
            <a:ext cx="11244943" cy="5405919"/>
          </a:xfrm>
        </p:spPr>
        <p:txBody>
          <a:bodyPr/>
          <a:lstStyle/>
          <a:p>
            <a:pPr lvl="0" algn="just"/>
            <a:endParaRPr lang="cs-CZ" sz="2800" dirty="0">
              <a:solidFill>
                <a:schemeClr val="tx2"/>
              </a:solidFill>
            </a:endParaRPr>
          </a:p>
          <a:p>
            <a:pPr marL="0" indent="0" algn="just">
              <a:buNone/>
            </a:pPr>
            <a:r>
              <a:rPr lang="cs-CZ" sz="2800" b="1" dirty="0">
                <a:solidFill>
                  <a:schemeClr val="tx2"/>
                </a:solidFill>
              </a:rPr>
              <a:t>IROP představuje nejvíce pragmatický český model DNSH,          OP TAK nejvíce taxonomický model a NPO nejvíce „komisní“ model orientovaný na formální soulad s metodikou Evropské komise.</a:t>
            </a:r>
            <a:endParaRPr lang="cs-CZ" sz="2800" dirty="0">
              <a:solidFill>
                <a:schemeClr val="tx2"/>
              </a:solidFill>
            </a:endParaRPr>
          </a:p>
          <a:p>
            <a:pPr marL="0" indent="0" algn="just">
              <a:buNone/>
            </a:pPr>
            <a:endParaRPr lang="cs-CZ" sz="2800" dirty="0">
              <a:solidFill>
                <a:schemeClr val="tx2"/>
              </a:solidFill>
            </a:endParaRPr>
          </a:p>
          <a:p>
            <a:pPr marL="0" indent="0" algn="just">
              <a:buNone/>
            </a:pPr>
            <a:r>
              <a:rPr lang="cs-CZ" sz="2800" dirty="0">
                <a:solidFill>
                  <a:schemeClr val="tx2"/>
                </a:solidFill>
              </a:rPr>
              <a:t>Právě tato trojice nejlépe ukazuje, že DNSH není v českém prostředí aplikováno jednotně, ale každá implementační struktura si vytvořila vlastní interpretační rámec odvozený od stejného evropského principu.</a:t>
            </a:r>
          </a:p>
          <a:p>
            <a:pPr lvl="0" algn="just"/>
            <a:endParaRPr lang="cs-CZ" sz="2800" dirty="0">
              <a:solidFill>
                <a:schemeClr val="tx2"/>
              </a:solidFill>
            </a:endParaRPr>
          </a:p>
          <a:p>
            <a:pPr marL="0" indent="0" algn="just">
              <a:buNone/>
            </a:pPr>
            <a:endParaRPr lang="cs-CZ" sz="2800" dirty="0">
              <a:solidFill>
                <a:schemeClr val="tx2"/>
              </a:solidFill>
            </a:endParaRPr>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5D434361-29CF-9921-EC2B-FE69C8FCCCB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a:t>
            </a:fld>
            <a:endParaRPr lang="cs-CZ"/>
          </a:p>
        </p:txBody>
      </p:sp>
    </p:spTree>
    <p:extLst>
      <p:ext uri="{BB962C8B-B14F-4D97-AF65-F5344CB8AC3E}">
        <p14:creationId xmlns:p14="http://schemas.microsoft.com/office/powerpoint/2010/main" val="3238708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F026C-403B-4B70-1405-A2067063A92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5D40DB4-8396-FDA2-6CCE-77D2E074389F}"/>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428B0DB7-6CBC-61D8-2F28-D9BF32539DFE}"/>
              </a:ext>
            </a:extLst>
          </p:cNvPr>
          <p:cNvSpPr>
            <a:spLocks noGrp="1"/>
          </p:cNvSpPr>
          <p:nvPr>
            <p:ph idx="1"/>
          </p:nvPr>
        </p:nvSpPr>
        <p:spPr>
          <a:xfrm>
            <a:off x="446313" y="894080"/>
            <a:ext cx="11244943" cy="5405919"/>
          </a:xfrm>
        </p:spPr>
        <p:txBody>
          <a:bodyPr/>
          <a:lstStyle/>
          <a:p>
            <a:pPr marL="0" indent="0" algn="just">
              <a:buNone/>
            </a:pPr>
            <a:r>
              <a:rPr lang="cs-CZ" sz="2800" dirty="0">
                <a:solidFill>
                  <a:schemeClr val="tx2"/>
                </a:solidFill>
              </a:rPr>
              <a:t>Čl. 17 definuje šest environmentálních cílů:</a:t>
            </a:r>
          </a:p>
          <a:p>
            <a:pPr lvl="0" algn="just"/>
            <a:r>
              <a:rPr lang="cs-CZ" sz="2800" dirty="0">
                <a:solidFill>
                  <a:schemeClr val="tx2"/>
                </a:solidFill>
              </a:rPr>
              <a:t>zmírňování změny klimatu - projekt nesmí vést k výrazným emisím skleníkových plynů,</a:t>
            </a:r>
          </a:p>
          <a:p>
            <a:pPr lvl="0" algn="just"/>
            <a:r>
              <a:rPr lang="cs-CZ" sz="2800" dirty="0">
                <a:solidFill>
                  <a:schemeClr val="tx2"/>
                </a:solidFill>
              </a:rPr>
              <a:t>přizpůsobování se změně klimatu - projekt musí být odolný vůči extrémním klimatickým jevům (sucha, povodně, vichřice),</a:t>
            </a:r>
          </a:p>
          <a:p>
            <a:pPr lvl="0" algn="just"/>
            <a:r>
              <a:rPr lang="cs-CZ" sz="2800" dirty="0">
                <a:solidFill>
                  <a:schemeClr val="tx2"/>
                </a:solidFill>
              </a:rPr>
              <a:t>udržitelné využívání a ochrana vodních a mořských zdrojů - projekt nesmí ohrožovat kvalitu povrchových ani podzemních vod,</a:t>
            </a:r>
          </a:p>
          <a:p>
            <a:pPr lvl="0" algn="just"/>
            <a:r>
              <a:rPr lang="cs-CZ" sz="2800" dirty="0">
                <a:solidFill>
                  <a:schemeClr val="tx2"/>
                </a:solidFill>
              </a:rPr>
              <a:t>přechod na oběhové hospodářství - projekt musí minimalizovat odpady, podporovat recyklaci a efektivně využívat suroviny,</a:t>
            </a:r>
          </a:p>
        </p:txBody>
      </p:sp>
      <p:sp>
        <p:nvSpPr>
          <p:cNvPr id="4" name="Zástupný symbol pro číslo snímku 3">
            <a:extLst>
              <a:ext uri="{FF2B5EF4-FFF2-40B4-BE49-F238E27FC236}">
                <a16:creationId xmlns:a16="http://schemas.microsoft.com/office/drawing/2014/main" id="{ACA7B659-C886-AA59-8F27-2F746B40028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a:t>
            </a:fld>
            <a:endParaRPr lang="cs-CZ"/>
          </a:p>
        </p:txBody>
      </p:sp>
    </p:spTree>
    <p:extLst>
      <p:ext uri="{BB962C8B-B14F-4D97-AF65-F5344CB8AC3E}">
        <p14:creationId xmlns:p14="http://schemas.microsoft.com/office/powerpoint/2010/main" val="149910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E4AA1-64E3-B6C9-1E63-F860D1B9265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4A7A689-CC57-FD82-39BC-B2ADFA485498}"/>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5E1035E7-E0AA-0C67-0F04-5B9346FF1C23}"/>
              </a:ext>
            </a:extLst>
          </p:cNvPr>
          <p:cNvSpPr>
            <a:spLocks noGrp="1"/>
          </p:cNvSpPr>
          <p:nvPr>
            <p:ph idx="1"/>
          </p:nvPr>
        </p:nvSpPr>
        <p:spPr>
          <a:xfrm>
            <a:off x="446313" y="894080"/>
            <a:ext cx="11244943" cy="5405919"/>
          </a:xfrm>
        </p:spPr>
        <p:txBody>
          <a:bodyPr/>
          <a:lstStyle/>
          <a:p>
            <a:pPr marL="0" indent="0" algn="just">
              <a:buNone/>
            </a:pPr>
            <a:r>
              <a:rPr lang="cs-CZ" sz="2800" dirty="0">
                <a:solidFill>
                  <a:schemeClr val="tx2"/>
                </a:solidFill>
              </a:rPr>
              <a:t>Čl. 17 definuje šest environmentálních cílů:</a:t>
            </a:r>
          </a:p>
          <a:p>
            <a:pPr lvl="0" algn="just"/>
            <a:r>
              <a:rPr lang="cs-CZ" sz="2800" dirty="0">
                <a:solidFill>
                  <a:schemeClr val="tx2"/>
                </a:solidFill>
              </a:rPr>
              <a:t>prevence a omezování znečištění - projekt nesmí zvyšovat emise škodlivých látek do ovzduší, vody nebo půdy,</a:t>
            </a:r>
          </a:p>
          <a:p>
            <a:pPr algn="just"/>
            <a:r>
              <a:rPr lang="cs-CZ" sz="2800" dirty="0">
                <a:solidFill>
                  <a:schemeClr val="tx2"/>
                </a:solidFill>
              </a:rPr>
              <a:t>ochrana a obnova biologické rozmanitosti a ekosystémů - projekt nesmí poškozovat ekosystémy, chráněná území nebo ohrožené druhy.</a:t>
            </a:r>
          </a:p>
        </p:txBody>
      </p:sp>
      <p:sp>
        <p:nvSpPr>
          <p:cNvPr id="4" name="Zástupný symbol pro číslo snímku 3">
            <a:extLst>
              <a:ext uri="{FF2B5EF4-FFF2-40B4-BE49-F238E27FC236}">
                <a16:creationId xmlns:a16="http://schemas.microsoft.com/office/drawing/2014/main" id="{F59FCC92-211C-E3A1-142E-FE497F09279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12</a:t>
            </a:fld>
            <a:endParaRPr lang="cs-CZ"/>
          </a:p>
        </p:txBody>
      </p:sp>
    </p:spTree>
    <p:extLst>
      <p:ext uri="{BB962C8B-B14F-4D97-AF65-F5344CB8AC3E}">
        <p14:creationId xmlns:p14="http://schemas.microsoft.com/office/powerpoint/2010/main" val="1898388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30D92-0406-9FFB-26DF-5EEF46E08C6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EB1E7A2-F569-B258-1F13-5EE1A2FBF3AB}"/>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CCB81884-E88F-C61A-1EBD-1E8EA36A77BD}"/>
              </a:ext>
            </a:extLst>
          </p:cNvPr>
          <p:cNvSpPr>
            <a:spLocks noGrp="1"/>
          </p:cNvSpPr>
          <p:nvPr>
            <p:ph idx="1"/>
          </p:nvPr>
        </p:nvSpPr>
        <p:spPr>
          <a:xfrm>
            <a:off x="446313" y="894080"/>
            <a:ext cx="11244943" cy="5405919"/>
          </a:xfrm>
        </p:spPr>
        <p:txBody>
          <a:bodyPr/>
          <a:lstStyle/>
          <a:p>
            <a:pPr marL="0" indent="0">
              <a:buNone/>
            </a:pPr>
            <a:endParaRPr lang="cs-CZ" sz="2800" dirty="0"/>
          </a:p>
          <a:p>
            <a:pPr marL="0" indent="0">
              <a:buNone/>
            </a:pPr>
            <a:endParaRPr lang="cs-CZ" sz="2800" dirty="0"/>
          </a:p>
          <a:p>
            <a:pPr marL="0" indent="0">
              <a:lnSpc>
                <a:spcPct val="200000"/>
              </a:lnSpc>
              <a:buNone/>
            </a:pPr>
            <a:r>
              <a:rPr lang="cs-CZ" sz="2800" b="1" dirty="0">
                <a:solidFill>
                  <a:schemeClr val="tx2"/>
                </a:solidFill>
              </a:rPr>
              <a:t>1 Nařízení EU                  2 Program                  3 Výzva                        4 Projekt                  5 Veřejná zakázka                  6 Smlouva                 7 Realizace                  8 Dokladování                   </a:t>
            </a:r>
          </a:p>
        </p:txBody>
      </p:sp>
      <p:sp>
        <p:nvSpPr>
          <p:cNvPr id="4" name="Zástupný symbol pro číslo snímku 3">
            <a:extLst>
              <a:ext uri="{FF2B5EF4-FFF2-40B4-BE49-F238E27FC236}">
                <a16:creationId xmlns:a16="http://schemas.microsoft.com/office/drawing/2014/main" id="{ED8A46CF-6C10-76B6-5CA3-7E80337A120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13</a:t>
            </a:fld>
            <a:endParaRPr lang="cs-CZ"/>
          </a:p>
        </p:txBody>
      </p:sp>
      <p:cxnSp>
        <p:nvCxnSpPr>
          <p:cNvPr id="6" name="Přímá spojnice se šipkou 5">
            <a:extLst>
              <a:ext uri="{FF2B5EF4-FFF2-40B4-BE49-F238E27FC236}">
                <a16:creationId xmlns:a16="http://schemas.microsoft.com/office/drawing/2014/main" id="{C081BF35-F75A-B1D0-EAFC-72D828EC9C9E}"/>
              </a:ext>
            </a:extLst>
          </p:cNvPr>
          <p:cNvCxnSpPr/>
          <p:nvPr/>
        </p:nvCxnSpPr>
        <p:spPr>
          <a:xfrm>
            <a:off x="3241040" y="273304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Přímá spojnice se šipkou 6">
            <a:extLst>
              <a:ext uri="{FF2B5EF4-FFF2-40B4-BE49-F238E27FC236}">
                <a16:creationId xmlns:a16="http://schemas.microsoft.com/office/drawing/2014/main" id="{0A89E8E1-61E4-3C14-4593-17CEF6FDAA08}"/>
              </a:ext>
            </a:extLst>
          </p:cNvPr>
          <p:cNvCxnSpPr>
            <a:cxnSpLocks/>
          </p:cNvCxnSpPr>
          <p:nvPr/>
        </p:nvCxnSpPr>
        <p:spPr>
          <a:xfrm>
            <a:off x="10584000" y="358648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Přímá spojnice se šipkou 8">
            <a:extLst>
              <a:ext uri="{FF2B5EF4-FFF2-40B4-BE49-F238E27FC236}">
                <a16:creationId xmlns:a16="http://schemas.microsoft.com/office/drawing/2014/main" id="{F190362B-FBD2-1D3F-F251-8A92C37BB376}"/>
              </a:ext>
            </a:extLst>
          </p:cNvPr>
          <p:cNvCxnSpPr>
            <a:cxnSpLocks/>
          </p:cNvCxnSpPr>
          <p:nvPr/>
        </p:nvCxnSpPr>
        <p:spPr>
          <a:xfrm>
            <a:off x="6827520" y="273304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Přímá spojnice se šipkou 9">
            <a:extLst>
              <a:ext uri="{FF2B5EF4-FFF2-40B4-BE49-F238E27FC236}">
                <a16:creationId xmlns:a16="http://schemas.microsoft.com/office/drawing/2014/main" id="{9F126212-88AA-F3A2-1DA3-B6148DCF46B5}"/>
              </a:ext>
            </a:extLst>
          </p:cNvPr>
          <p:cNvCxnSpPr>
            <a:cxnSpLocks/>
          </p:cNvCxnSpPr>
          <p:nvPr/>
        </p:nvCxnSpPr>
        <p:spPr>
          <a:xfrm>
            <a:off x="9682480" y="273304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Přímá spojnice se šipkou 10">
            <a:extLst>
              <a:ext uri="{FF2B5EF4-FFF2-40B4-BE49-F238E27FC236}">
                <a16:creationId xmlns:a16="http://schemas.microsoft.com/office/drawing/2014/main" id="{206B509E-33F1-744E-8796-7E89EF947606}"/>
              </a:ext>
            </a:extLst>
          </p:cNvPr>
          <p:cNvCxnSpPr>
            <a:cxnSpLocks/>
          </p:cNvCxnSpPr>
          <p:nvPr/>
        </p:nvCxnSpPr>
        <p:spPr>
          <a:xfrm>
            <a:off x="2631440" y="358648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Přímá spojnice se šipkou 11">
            <a:extLst>
              <a:ext uri="{FF2B5EF4-FFF2-40B4-BE49-F238E27FC236}">
                <a16:creationId xmlns:a16="http://schemas.microsoft.com/office/drawing/2014/main" id="{52108C90-C83C-1B5F-5DE2-DF8E8E163D6B}"/>
              </a:ext>
            </a:extLst>
          </p:cNvPr>
          <p:cNvCxnSpPr>
            <a:cxnSpLocks/>
          </p:cNvCxnSpPr>
          <p:nvPr/>
        </p:nvCxnSpPr>
        <p:spPr>
          <a:xfrm>
            <a:off x="7335520" y="358648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Přímá spojnice se šipkou 12">
            <a:extLst>
              <a:ext uri="{FF2B5EF4-FFF2-40B4-BE49-F238E27FC236}">
                <a16:creationId xmlns:a16="http://schemas.microsoft.com/office/drawing/2014/main" id="{CB9FA9D6-DA98-4C25-3960-E01099EE9EEA}"/>
              </a:ext>
            </a:extLst>
          </p:cNvPr>
          <p:cNvCxnSpPr>
            <a:cxnSpLocks/>
          </p:cNvCxnSpPr>
          <p:nvPr/>
        </p:nvCxnSpPr>
        <p:spPr>
          <a:xfrm>
            <a:off x="2783840" y="446024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9290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510B0-2C19-B6B9-B148-7180C88EE67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2C2A29A-216D-2F93-CF60-57C5B77FDAFA}"/>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55323DD1-9F5C-97F7-742C-17A88F3FAEBE}"/>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Rekonstrukce veřejných budov financované z IROP</a:t>
            </a:r>
            <a:endParaRPr lang="cs-CZ" sz="2800" dirty="0">
              <a:solidFill>
                <a:schemeClr val="tx2"/>
              </a:solidFill>
            </a:endParaRPr>
          </a:p>
          <a:p>
            <a:pPr marL="0" indent="0" algn="just">
              <a:buNone/>
            </a:pPr>
            <a:r>
              <a:rPr lang="cs-CZ" sz="2800" dirty="0">
                <a:solidFill>
                  <a:schemeClr val="tx2"/>
                </a:solidFill>
              </a:rPr>
              <a:t>Typicky: školy, nemocnice, domovy pro seniory, úřady.</a:t>
            </a:r>
          </a:p>
          <a:p>
            <a:pPr marL="0" indent="0" algn="just">
              <a:buNone/>
            </a:pPr>
            <a:r>
              <a:rPr lang="cs-CZ" sz="2800" dirty="0">
                <a:solidFill>
                  <a:schemeClr val="tx2"/>
                </a:solidFill>
              </a:rPr>
              <a:t>Požadavky DNSH:</a:t>
            </a:r>
          </a:p>
          <a:p>
            <a:pPr lvl="0" algn="just"/>
            <a:r>
              <a:rPr lang="cs-CZ" sz="2800" dirty="0">
                <a:solidFill>
                  <a:schemeClr val="tx2"/>
                </a:solidFill>
              </a:rPr>
              <a:t>energetické úspory,</a:t>
            </a:r>
          </a:p>
          <a:p>
            <a:pPr lvl="0" algn="just"/>
            <a:r>
              <a:rPr lang="cs-CZ" sz="2800" dirty="0">
                <a:solidFill>
                  <a:schemeClr val="tx2"/>
                </a:solidFill>
              </a:rPr>
              <a:t>hospodaření s vodou,</a:t>
            </a:r>
          </a:p>
          <a:p>
            <a:pPr lvl="0" algn="just"/>
            <a:r>
              <a:rPr lang="cs-CZ" sz="2800" dirty="0">
                <a:solidFill>
                  <a:schemeClr val="tx2"/>
                </a:solidFill>
              </a:rPr>
              <a:t>nakládání se stavebním odpadem,</a:t>
            </a:r>
          </a:p>
          <a:p>
            <a:pPr lvl="0" algn="just"/>
            <a:r>
              <a:rPr lang="cs-CZ" sz="2800" dirty="0">
                <a:solidFill>
                  <a:schemeClr val="tx2"/>
                </a:solidFill>
              </a:rPr>
              <a:t>prevence znečištění.</a:t>
            </a:r>
          </a:p>
          <a:p>
            <a:pPr marL="0" indent="0" algn="just">
              <a:buNone/>
            </a:pPr>
            <a:r>
              <a:rPr lang="cs-CZ" sz="2800" dirty="0">
                <a:solidFill>
                  <a:schemeClr val="tx2"/>
                </a:solidFill>
              </a:rPr>
              <a:t>ŘO IROP vydal samostatná závazná stanoviska k DNSH a odpadu.</a:t>
            </a: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10DD3DAF-DE4F-2288-5932-2ED378895A0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14</a:t>
            </a:fld>
            <a:endParaRPr lang="cs-CZ"/>
          </a:p>
        </p:txBody>
      </p:sp>
    </p:spTree>
    <p:extLst>
      <p:ext uri="{BB962C8B-B14F-4D97-AF65-F5344CB8AC3E}">
        <p14:creationId xmlns:p14="http://schemas.microsoft.com/office/powerpoint/2010/main" val="2273038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FE8C-D5A8-4197-D9E8-C07E0ED049C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96D3620-86AC-ED03-A851-4E7BA53FE015}"/>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73CD7A17-F8C1-345F-13BC-5485C6A5D682}"/>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Zateplení veřejných budov</a:t>
            </a:r>
            <a:endParaRPr lang="cs-CZ" sz="2800" dirty="0">
              <a:solidFill>
                <a:schemeClr val="tx2"/>
              </a:solidFill>
            </a:endParaRPr>
          </a:p>
          <a:p>
            <a:pPr marL="0" indent="0" algn="just">
              <a:buNone/>
            </a:pPr>
            <a:r>
              <a:rPr lang="cs-CZ" sz="2800" dirty="0">
                <a:solidFill>
                  <a:schemeClr val="tx2"/>
                </a:solidFill>
              </a:rPr>
              <a:t>Požadavky:</a:t>
            </a:r>
          </a:p>
          <a:p>
            <a:pPr lvl="0" algn="just"/>
            <a:r>
              <a:rPr lang="cs-CZ" sz="2800" dirty="0">
                <a:solidFill>
                  <a:schemeClr val="tx2"/>
                </a:solidFill>
              </a:rPr>
              <a:t>energetická efektivita,</a:t>
            </a:r>
          </a:p>
          <a:p>
            <a:pPr lvl="0"/>
            <a:r>
              <a:rPr lang="cs-CZ" sz="2800" dirty="0">
                <a:solidFill>
                  <a:schemeClr val="tx2"/>
                </a:solidFill>
              </a:rPr>
              <a:t>klimatická </a:t>
            </a:r>
            <a:r>
              <a:rPr lang="cs-CZ" sz="2800" dirty="0" err="1">
                <a:solidFill>
                  <a:schemeClr val="tx2"/>
                </a:solidFill>
              </a:rPr>
              <a:t>mitigace</a:t>
            </a:r>
            <a:r>
              <a:rPr lang="cs-CZ" sz="2800" dirty="0">
                <a:solidFill>
                  <a:schemeClr val="tx2"/>
                </a:solidFill>
              </a:rPr>
              <a:t> (omezení příčin klimatické změny),</a:t>
            </a:r>
          </a:p>
          <a:p>
            <a:pPr lvl="0" algn="just"/>
            <a:r>
              <a:rPr lang="cs-CZ" sz="2800" dirty="0">
                <a:solidFill>
                  <a:schemeClr val="tx2"/>
                </a:solidFill>
              </a:rPr>
              <a:t>zákaz podpory fosilních technologií v některých programech.</a:t>
            </a:r>
          </a:p>
          <a:p>
            <a:pPr marL="0" indent="0" algn="just">
              <a:buNone/>
            </a:pPr>
            <a:r>
              <a:rPr lang="cs-CZ" sz="2800" dirty="0">
                <a:solidFill>
                  <a:schemeClr val="tx2"/>
                </a:solidFill>
              </a:rPr>
              <a:t>V metodice SFPI je požadováno doložení PENB a energetických parametrů budov.</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39CE9D05-E679-DADA-9D6A-2C29063AB83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15</a:t>
            </a:fld>
            <a:endParaRPr lang="cs-CZ"/>
          </a:p>
        </p:txBody>
      </p:sp>
    </p:spTree>
    <p:extLst>
      <p:ext uri="{BB962C8B-B14F-4D97-AF65-F5344CB8AC3E}">
        <p14:creationId xmlns:p14="http://schemas.microsoft.com/office/powerpoint/2010/main" val="185838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D8B2-D4E0-178D-2276-7DDB1AB58A4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D009D21-5A00-D5EB-B997-CC24EF69C031}"/>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B1AD309F-0DF0-5CE2-7A87-6612E3F446DD}"/>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Výstavba dostupného nájemního bydlení</a:t>
            </a:r>
            <a:endParaRPr lang="cs-CZ" sz="2800" dirty="0">
              <a:solidFill>
                <a:schemeClr val="tx2"/>
              </a:solidFill>
            </a:endParaRPr>
          </a:p>
          <a:p>
            <a:pPr marL="0" indent="0">
              <a:buNone/>
            </a:pPr>
            <a:r>
              <a:rPr lang="cs-CZ" sz="2800" dirty="0">
                <a:solidFill>
                  <a:schemeClr val="tx2"/>
                </a:solidFill>
              </a:rPr>
              <a:t>Požaduje:</a:t>
            </a:r>
          </a:p>
          <a:p>
            <a:pPr lvl="0"/>
            <a:r>
              <a:rPr lang="cs-CZ" sz="2800" dirty="0">
                <a:solidFill>
                  <a:schemeClr val="tx2"/>
                </a:solidFill>
              </a:rPr>
              <a:t>samostatnou DNSH zprávu,</a:t>
            </a:r>
          </a:p>
          <a:p>
            <a:pPr lvl="0"/>
            <a:r>
              <a:rPr lang="cs-CZ" sz="2800" dirty="0">
                <a:solidFill>
                  <a:schemeClr val="tx2"/>
                </a:solidFill>
              </a:rPr>
              <a:t>posouzení všech šesti environmentálních cílů,</a:t>
            </a:r>
          </a:p>
          <a:p>
            <a:r>
              <a:rPr lang="cs-CZ" sz="2800" dirty="0">
                <a:solidFill>
                  <a:schemeClr val="tx2"/>
                </a:solidFill>
              </a:rPr>
              <a:t>dokládání technických podkladů.</a:t>
            </a:r>
            <a:endParaRPr lang="cs-CZ" sz="2800" b="1" dirty="0">
              <a:solidFill>
                <a:schemeClr val="tx2"/>
              </a:solidFill>
            </a:endParaRPr>
          </a:p>
        </p:txBody>
      </p:sp>
      <p:sp>
        <p:nvSpPr>
          <p:cNvPr id="4" name="Zástupný symbol pro číslo snímku 3">
            <a:extLst>
              <a:ext uri="{FF2B5EF4-FFF2-40B4-BE49-F238E27FC236}">
                <a16:creationId xmlns:a16="http://schemas.microsoft.com/office/drawing/2014/main" id="{DEC0295C-9D15-D562-BE4E-1135FEC52F3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16</a:t>
            </a:fld>
            <a:endParaRPr lang="cs-CZ"/>
          </a:p>
        </p:txBody>
      </p:sp>
    </p:spTree>
    <p:extLst>
      <p:ext uri="{BB962C8B-B14F-4D97-AF65-F5344CB8AC3E}">
        <p14:creationId xmlns:p14="http://schemas.microsoft.com/office/powerpoint/2010/main" val="2877877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89022-372B-7309-AB99-4CBF05ECE96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323C1B3-5CF9-3A4F-809F-D3F9502E0672}"/>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E5127D0D-D7C9-7C0F-1ED8-CE4CD61CCE32}"/>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Novostavby veřejných budov</a:t>
            </a:r>
            <a:endParaRPr lang="cs-CZ" sz="2800" dirty="0">
              <a:solidFill>
                <a:schemeClr val="tx2"/>
              </a:solidFill>
            </a:endParaRPr>
          </a:p>
          <a:p>
            <a:pPr marL="0" indent="0">
              <a:buNone/>
            </a:pPr>
            <a:r>
              <a:rPr lang="cs-CZ" sz="2800" dirty="0">
                <a:solidFill>
                  <a:schemeClr val="tx2"/>
                </a:solidFill>
              </a:rPr>
              <a:t>Požadavky:</a:t>
            </a:r>
          </a:p>
          <a:p>
            <a:pPr lvl="0"/>
            <a:r>
              <a:rPr lang="cs-CZ" sz="2800" dirty="0">
                <a:solidFill>
                  <a:schemeClr val="tx2"/>
                </a:solidFill>
              </a:rPr>
              <a:t>klima-</a:t>
            </a:r>
            <a:r>
              <a:rPr lang="cs-CZ" sz="2800" dirty="0" err="1">
                <a:solidFill>
                  <a:schemeClr val="tx2"/>
                </a:solidFill>
              </a:rPr>
              <a:t>proofing</a:t>
            </a:r>
            <a:r>
              <a:rPr lang="cs-CZ" sz="2800" dirty="0">
                <a:solidFill>
                  <a:schemeClr val="tx2"/>
                </a:solidFill>
              </a:rPr>
              <a:t> (prověřování infrastruktury z hlediska klimatického dopadu),</a:t>
            </a:r>
          </a:p>
          <a:p>
            <a:pPr lvl="0"/>
            <a:r>
              <a:rPr lang="cs-CZ" sz="2800" dirty="0">
                <a:solidFill>
                  <a:schemeClr val="tx2"/>
                </a:solidFill>
              </a:rPr>
              <a:t>hospodaření s vodou,</a:t>
            </a:r>
          </a:p>
          <a:p>
            <a:pPr lvl="0"/>
            <a:r>
              <a:rPr lang="cs-CZ" sz="2800" dirty="0">
                <a:solidFill>
                  <a:schemeClr val="tx2"/>
                </a:solidFill>
              </a:rPr>
              <a:t>biodiverzita,</a:t>
            </a:r>
          </a:p>
          <a:p>
            <a:pPr lvl="0"/>
            <a:r>
              <a:rPr lang="cs-CZ" sz="2800" dirty="0" err="1">
                <a:solidFill>
                  <a:schemeClr val="tx2"/>
                </a:solidFill>
              </a:rPr>
              <a:t>cirkularita</a:t>
            </a:r>
            <a:r>
              <a:rPr lang="cs-CZ" sz="2800" dirty="0">
                <a:solidFill>
                  <a:schemeClr val="tx2"/>
                </a:solidFill>
              </a:rPr>
              <a:t>.</a:t>
            </a:r>
          </a:p>
        </p:txBody>
      </p:sp>
      <p:sp>
        <p:nvSpPr>
          <p:cNvPr id="4" name="Zástupný symbol pro číslo snímku 3">
            <a:extLst>
              <a:ext uri="{FF2B5EF4-FFF2-40B4-BE49-F238E27FC236}">
                <a16:creationId xmlns:a16="http://schemas.microsoft.com/office/drawing/2014/main" id="{287ACC0A-1BF9-2F0C-0E63-F980EE915B3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17</a:t>
            </a:fld>
            <a:endParaRPr lang="cs-CZ"/>
          </a:p>
        </p:txBody>
      </p:sp>
    </p:spTree>
    <p:extLst>
      <p:ext uri="{BB962C8B-B14F-4D97-AF65-F5344CB8AC3E}">
        <p14:creationId xmlns:p14="http://schemas.microsoft.com/office/powerpoint/2010/main" val="465546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8F59-4585-3E20-FF83-B5F282407AC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EC4E5DD-60B0-F760-8B75-BC4EFC61BD97}"/>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B53749CF-19D2-230D-A655-BDFF7BF08C2E}"/>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Rekonstrukce distribučních sítí elektřiny</a:t>
            </a:r>
            <a:endParaRPr lang="cs-CZ" sz="2800" dirty="0">
              <a:solidFill>
                <a:schemeClr val="tx2"/>
              </a:solidFill>
            </a:endParaRPr>
          </a:p>
          <a:p>
            <a:r>
              <a:rPr lang="cs-CZ" sz="2800" dirty="0">
                <a:solidFill>
                  <a:schemeClr val="tx2"/>
                </a:solidFill>
              </a:rPr>
              <a:t>NPO, komponenta </a:t>
            </a:r>
            <a:r>
              <a:rPr lang="cs-CZ" sz="2800" dirty="0" err="1">
                <a:solidFill>
                  <a:schemeClr val="tx2"/>
                </a:solidFill>
              </a:rPr>
              <a:t>REPowerEU</a:t>
            </a:r>
            <a:r>
              <a:rPr lang="cs-CZ" sz="2800" dirty="0">
                <a:solidFill>
                  <a:schemeClr val="tx2"/>
                </a:solidFill>
              </a:rPr>
              <a:t>.</a:t>
            </a:r>
          </a:p>
          <a:p>
            <a:pPr marL="0" indent="0">
              <a:buNone/>
            </a:pPr>
            <a:r>
              <a:rPr lang="cs-CZ" sz="2800" b="1" dirty="0">
                <a:solidFill>
                  <a:schemeClr val="tx2"/>
                </a:solidFill>
              </a:rPr>
              <a:t>DNSH prvky:</a:t>
            </a:r>
            <a:endParaRPr lang="cs-CZ" sz="2800" dirty="0">
              <a:solidFill>
                <a:schemeClr val="tx2"/>
              </a:solidFill>
            </a:endParaRPr>
          </a:p>
          <a:p>
            <a:pPr lvl="0"/>
            <a:r>
              <a:rPr lang="cs-CZ" sz="2800" dirty="0">
                <a:solidFill>
                  <a:schemeClr val="tx2"/>
                </a:solidFill>
              </a:rPr>
              <a:t>ochrana biodiverzity,</a:t>
            </a:r>
          </a:p>
          <a:p>
            <a:pPr lvl="0"/>
            <a:r>
              <a:rPr lang="cs-CZ" sz="2800" dirty="0">
                <a:solidFill>
                  <a:schemeClr val="tx2"/>
                </a:solidFill>
              </a:rPr>
              <a:t>minimalizace emisí,</a:t>
            </a:r>
          </a:p>
          <a:p>
            <a:pPr lvl="0"/>
            <a:r>
              <a:rPr lang="cs-CZ" sz="2800" dirty="0">
                <a:solidFill>
                  <a:schemeClr val="tx2"/>
                </a:solidFill>
              </a:rPr>
              <a:t>odpady,</a:t>
            </a:r>
          </a:p>
          <a:p>
            <a:r>
              <a:rPr lang="cs-CZ" sz="2800" dirty="0">
                <a:solidFill>
                  <a:schemeClr val="tx2"/>
                </a:solidFill>
              </a:rPr>
              <a:t>klimatická odolnost.</a:t>
            </a:r>
          </a:p>
        </p:txBody>
      </p:sp>
      <p:sp>
        <p:nvSpPr>
          <p:cNvPr id="4" name="Zástupný symbol pro číslo snímku 3">
            <a:extLst>
              <a:ext uri="{FF2B5EF4-FFF2-40B4-BE49-F238E27FC236}">
                <a16:creationId xmlns:a16="http://schemas.microsoft.com/office/drawing/2014/main" id="{9DDC8EBA-DE98-C5EE-EE47-D08BEC49A56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18</a:t>
            </a:fld>
            <a:endParaRPr lang="cs-CZ"/>
          </a:p>
        </p:txBody>
      </p:sp>
    </p:spTree>
    <p:extLst>
      <p:ext uri="{BB962C8B-B14F-4D97-AF65-F5344CB8AC3E}">
        <p14:creationId xmlns:p14="http://schemas.microsoft.com/office/powerpoint/2010/main" val="1696394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3D753-63B4-3F1F-35D6-A375B78273F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1C4E839-32A6-3F91-77D6-69CA886B4B19}"/>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D0802433-B566-1FC9-499D-A968274DAA64}"/>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Fotovoltaické elektrárny</a:t>
            </a:r>
            <a:endParaRPr lang="cs-CZ" sz="2800" dirty="0">
              <a:solidFill>
                <a:schemeClr val="tx2"/>
              </a:solidFill>
            </a:endParaRPr>
          </a:p>
          <a:p>
            <a:r>
              <a:rPr lang="cs-CZ" sz="2800" dirty="0">
                <a:solidFill>
                  <a:schemeClr val="tx2"/>
                </a:solidFill>
              </a:rPr>
              <a:t>NPO a OP TAK.</a:t>
            </a:r>
          </a:p>
          <a:p>
            <a:pPr marL="0" indent="0">
              <a:buNone/>
            </a:pPr>
            <a:r>
              <a:rPr lang="cs-CZ" sz="2800" dirty="0">
                <a:solidFill>
                  <a:schemeClr val="tx2"/>
                </a:solidFill>
              </a:rPr>
              <a:t>Typické DNSH podmínky:</a:t>
            </a:r>
          </a:p>
          <a:p>
            <a:pPr lvl="0"/>
            <a:r>
              <a:rPr lang="cs-CZ" sz="2800" dirty="0">
                <a:solidFill>
                  <a:schemeClr val="tx2"/>
                </a:solidFill>
              </a:rPr>
              <a:t>omezení nebezpečných látek,</a:t>
            </a:r>
          </a:p>
          <a:p>
            <a:pPr lvl="0"/>
            <a:r>
              <a:rPr lang="cs-CZ" sz="2800" dirty="0">
                <a:solidFill>
                  <a:schemeClr val="tx2"/>
                </a:solidFill>
              </a:rPr>
              <a:t>nakládání s panely na konci životnosti,</a:t>
            </a:r>
          </a:p>
          <a:p>
            <a:pPr lvl="0"/>
            <a:r>
              <a:rPr lang="cs-CZ" sz="2800" dirty="0">
                <a:solidFill>
                  <a:schemeClr val="tx2"/>
                </a:solidFill>
              </a:rPr>
              <a:t>ochrana ekosystémů.</a:t>
            </a:r>
          </a:p>
          <a:p>
            <a:pPr marL="0" indent="0">
              <a:buNone/>
            </a:pPr>
            <a:r>
              <a:rPr lang="cs-CZ" sz="2800" dirty="0">
                <a:solidFill>
                  <a:schemeClr val="tx2"/>
                </a:solidFill>
              </a:rPr>
              <a:t>Metodika DNSH MPO řeší implementaci DNSH napříč komponentami NPO.</a:t>
            </a:r>
          </a:p>
          <a:p>
            <a:pPr marL="0" indent="0">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9F9D91D2-A99A-7263-02FA-8A53B5A1059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19</a:t>
            </a:fld>
            <a:endParaRPr lang="cs-CZ"/>
          </a:p>
        </p:txBody>
      </p:sp>
    </p:spTree>
    <p:extLst>
      <p:ext uri="{BB962C8B-B14F-4D97-AF65-F5344CB8AC3E}">
        <p14:creationId xmlns:p14="http://schemas.microsoft.com/office/powerpoint/2010/main" val="2432676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834ED-1477-2FD4-AC34-9A878E8B5C0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5438FDE-F5CB-F99A-E27C-D5C73452EDDC}"/>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64F335E7-A8F2-CE44-AA4B-D76BE72223FF}"/>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Tepelná čerpadla ve veřejných budovách</a:t>
            </a:r>
            <a:endParaRPr lang="cs-CZ" sz="2800" dirty="0">
              <a:solidFill>
                <a:schemeClr val="tx2"/>
              </a:solidFill>
            </a:endParaRPr>
          </a:p>
          <a:p>
            <a:pPr marL="0" indent="0" algn="just">
              <a:buNone/>
            </a:pPr>
            <a:r>
              <a:rPr lang="cs-CZ" sz="2800" dirty="0">
                <a:solidFill>
                  <a:schemeClr val="tx2"/>
                </a:solidFill>
              </a:rPr>
              <a:t>Objevují se v: NPO, OPŽP, IROP.</a:t>
            </a:r>
          </a:p>
          <a:p>
            <a:pPr marL="0" indent="0" algn="just">
              <a:buNone/>
            </a:pPr>
            <a:r>
              <a:rPr lang="cs-CZ" sz="2800" dirty="0">
                <a:solidFill>
                  <a:schemeClr val="tx2"/>
                </a:solidFill>
              </a:rPr>
              <a:t>DNSH je zde spojeno zejména s:</a:t>
            </a:r>
          </a:p>
          <a:p>
            <a:pPr lvl="0" algn="just"/>
            <a:r>
              <a:rPr lang="cs-CZ" sz="2800" dirty="0" err="1">
                <a:solidFill>
                  <a:schemeClr val="tx2"/>
                </a:solidFill>
              </a:rPr>
              <a:t>mitigací</a:t>
            </a:r>
            <a:r>
              <a:rPr lang="cs-CZ" sz="2800" dirty="0">
                <a:solidFill>
                  <a:schemeClr val="tx2"/>
                </a:solidFill>
              </a:rPr>
              <a:t> změny klimatu,</a:t>
            </a:r>
          </a:p>
          <a:p>
            <a:pPr lvl="0" algn="just"/>
            <a:r>
              <a:rPr lang="cs-CZ" sz="2800" dirty="0">
                <a:solidFill>
                  <a:schemeClr val="tx2"/>
                </a:solidFill>
              </a:rPr>
              <a:t>energetickou účinností,</a:t>
            </a:r>
          </a:p>
          <a:p>
            <a:pPr lvl="0" algn="just"/>
            <a:r>
              <a:rPr lang="cs-CZ" sz="2800" dirty="0">
                <a:solidFill>
                  <a:schemeClr val="tx2"/>
                </a:solidFill>
              </a:rPr>
              <a:t>emisemi.</a:t>
            </a:r>
          </a:p>
          <a:p>
            <a:pPr marL="0" indent="0">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D482E588-0564-3C4D-A30E-391E0345AFC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20</a:t>
            </a:fld>
            <a:endParaRPr lang="cs-CZ"/>
          </a:p>
        </p:txBody>
      </p:sp>
    </p:spTree>
    <p:extLst>
      <p:ext uri="{BB962C8B-B14F-4D97-AF65-F5344CB8AC3E}">
        <p14:creationId xmlns:p14="http://schemas.microsoft.com/office/powerpoint/2010/main" val="315531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C5D88-ACA8-5A91-96E0-115E48CB826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8B50EAB-D1E8-0171-E4D5-A9524F5C1769}"/>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9F71B56A-2D0B-EF43-86EA-33239BB14DFC}"/>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Nemocnice a zdravotnická infrastruktura</a:t>
            </a:r>
            <a:endParaRPr lang="cs-CZ" sz="2800" dirty="0">
              <a:solidFill>
                <a:schemeClr val="tx2"/>
              </a:solidFill>
            </a:endParaRPr>
          </a:p>
          <a:p>
            <a:pPr algn="just"/>
            <a:r>
              <a:rPr lang="cs-CZ" sz="2800" dirty="0">
                <a:solidFill>
                  <a:schemeClr val="tx2"/>
                </a:solidFill>
              </a:rPr>
              <a:t>IROP</a:t>
            </a:r>
          </a:p>
          <a:p>
            <a:pPr marL="0" indent="0" algn="just">
              <a:buNone/>
            </a:pPr>
            <a:r>
              <a:rPr lang="cs-CZ" sz="2800" dirty="0">
                <a:solidFill>
                  <a:schemeClr val="tx2"/>
                </a:solidFill>
              </a:rPr>
              <a:t>Požadavky DNSH se promítají například do:</a:t>
            </a:r>
          </a:p>
          <a:p>
            <a:pPr lvl="0" algn="just"/>
            <a:r>
              <a:rPr lang="cs-CZ" sz="2800" dirty="0">
                <a:solidFill>
                  <a:schemeClr val="tx2"/>
                </a:solidFill>
              </a:rPr>
              <a:t>nakládání s odpady,</a:t>
            </a:r>
          </a:p>
          <a:p>
            <a:pPr lvl="0" algn="just"/>
            <a:r>
              <a:rPr lang="cs-CZ" sz="2800" dirty="0">
                <a:solidFill>
                  <a:schemeClr val="tx2"/>
                </a:solidFill>
              </a:rPr>
              <a:t>energetické účinnosti budov,</a:t>
            </a:r>
          </a:p>
          <a:p>
            <a:pPr lvl="0" algn="just"/>
            <a:r>
              <a:rPr lang="cs-CZ" sz="2800" dirty="0">
                <a:solidFill>
                  <a:schemeClr val="tx2"/>
                </a:solidFill>
              </a:rPr>
              <a:t>hospodaření s vodou.</a:t>
            </a:r>
          </a:p>
          <a:p>
            <a:pPr marL="0" indent="0">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57C67256-4739-6B1C-D2B2-D2E04932C0F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21</a:t>
            </a:fld>
            <a:endParaRPr lang="cs-CZ"/>
          </a:p>
        </p:txBody>
      </p:sp>
    </p:spTree>
    <p:extLst>
      <p:ext uri="{BB962C8B-B14F-4D97-AF65-F5344CB8AC3E}">
        <p14:creationId xmlns:p14="http://schemas.microsoft.com/office/powerpoint/2010/main" val="3048866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FD6E5-C088-F0FB-CDC9-083B8E3E835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E873B7E-6D49-2E16-E7EC-D66C4881905A}"/>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9A49F7A5-5B6E-6BBE-0C15-5C0F99AF3145}"/>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Modernizace škol</a:t>
            </a:r>
            <a:endParaRPr lang="cs-CZ" sz="2800" dirty="0">
              <a:solidFill>
                <a:schemeClr val="tx2"/>
              </a:solidFill>
            </a:endParaRPr>
          </a:p>
          <a:p>
            <a:pPr algn="just"/>
            <a:r>
              <a:rPr lang="cs-CZ" sz="2800" dirty="0">
                <a:solidFill>
                  <a:schemeClr val="tx2"/>
                </a:solidFill>
              </a:rPr>
              <a:t>OP JAK.</a:t>
            </a:r>
          </a:p>
          <a:p>
            <a:pPr marL="0" indent="0" algn="just">
              <a:buNone/>
            </a:pPr>
            <a:r>
              <a:rPr lang="cs-CZ" sz="2800" dirty="0">
                <a:solidFill>
                  <a:schemeClr val="tx2"/>
                </a:solidFill>
              </a:rPr>
              <a:t>ŘO OP JAK vydal samostatný metodický výklad DNSH. Požadavky se týkají:</a:t>
            </a:r>
          </a:p>
          <a:p>
            <a:pPr lvl="0" algn="just"/>
            <a:r>
              <a:rPr lang="cs-CZ" sz="2800" dirty="0">
                <a:solidFill>
                  <a:schemeClr val="tx2"/>
                </a:solidFill>
              </a:rPr>
              <a:t>stavebního odpadu,</a:t>
            </a:r>
          </a:p>
          <a:p>
            <a:pPr lvl="0" algn="just"/>
            <a:r>
              <a:rPr lang="cs-CZ" sz="2800" dirty="0">
                <a:solidFill>
                  <a:schemeClr val="tx2"/>
                </a:solidFill>
              </a:rPr>
              <a:t>vodního hospodářství,</a:t>
            </a:r>
          </a:p>
          <a:p>
            <a:pPr lvl="0" algn="just"/>
            <a:r>
              <a:rPr lang="cs-CZ" sz="2800" dirty="0">
                <a:solidFill>
                  <a:schemeClr val="tx2"/>
                </a:solidFill>
              </a:rPr>
              <a:t>energetické účinnosti,</a:t>
            </a:r>
          </a:p>
          <a:p>
            <a:pPr algn="just"/>
            <a:r>
              <a:rPr lang="cs-CZ" sz="2800" dirty="0">
                <a:solidFill>
                  <a:schemeClr val="tx2"/>
                </a:solidFill>
              </a:rPr>
              <a:t>zdravotní nezávadnosti materiálů.</a:t>
            </a:r>
          </a:p>
        </p:txBody>
      </p:sp>
      <p:sp>
        <p:nvSpPr>
          <p:cNvPr id="4" name="Zástupný symbol pro číslo snímku 3">
            <a:extLst>
              <a:ext uri="{FF2B5EF4-FFF2-40B4-BE49-F238E27FC236}">
                <a16:creationId xmlns:a16="http://schemas.microsoft.com/office/drawing/2014/main" id="{A588CBB9-6471-F3CA-3A7C-3083030F08E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22</a:t>
            </a:fld>
            <a:endParaRPr lang="cs-CZ"/>
          </a:p>
        </p:txBody>
      </p:sp>
    </p:spTree>
    <p:extLst>
      <p:ext uri="{BB962C8B-B14F-4D97-AF65-F5344CB8AC3E}">
        <p14:creationId xmlns:p14="http://schemas.microsoft.com/office/powerpoint/2010/main" val="1016844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C801F-53FF-813D-4C63-9358C3C27EE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BF8E48D-F428-4078-EC93-42181DDA6FB6}"/>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8A16C4D9-7755-B406-E0EE-8DDF6B6D41B8}"/>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Dodávky IT techniky</a:t>
            </a:r>
            <a:endParaRPr lang="cs-CZ" sz="2800" dirty="0">
              <a:solidFill>
                <a:schemeClr val="tx2"/>
              </a:solidFill>
            </a:endParaRPr>
          </a:p>
          <a:p>
            <a:pPr algn="just"/>
            <a:r>
              <a:rPr lang="cs-CZ" sz="2800" dirty="0">
                <a:solidFill>
                  <a:schemeClr val="tx2"/>
                </a:solidFill>
              </a:rPr>
              <a:t>OP JAK.</a:t>
            </a:r>
          </a:p>
          <a:p>
            <a:pPr marL="0" indent="0" algn="just">
              <a:buNone/>
            </a:pPr>
            <a:r>
              <a:rPr lang="cs-CZ" sz="2800" dirty="0">
                <a:solidFill>
                  <a:schemeClr val="tx2"/>
                </a:solidFill>
              </a:rPr>
              <a:t>Výslovně řešena je oblast:</a:t>
            </a:r>
          </a:p>
          <a:p>
            <a:pPr lvl="0" algn="just"/>
            <a:r>
              <a:rPr lang="cs-CZ" sz="2800" dirty="0">
                <a:solidFill>
                  <a:schemeClr val="tx2"/>
                </a:solidFill>
              </a:rPr>
              <a:t>energetické účinnosti spotřebičů,</a:t>
            </a:r>
          </a:p>
          <a:p>
            <a:pPr lvl="0" algn="just"/>
            <a:r>
              <a:rPr lang="cs-CZ" sz="2800" dirty="0">
                <a:solidFill>
                  <a:schemeClr val="tx2"/>
                </a:solidFill>
              </a:rPr>
              <a:t>technických listů výrobků,</a:t>
            </a:r>
          </a:p>
          <a:p>
            <a:pPr algn="just"/>
            <a:r>
              <a:rPr lang="cs-CZ" sz="2800" dirty="0">
                <a:solidFill>
                  <a:schemeClr val="tx2"/>
                </a:solidFill>
              </a:rPr>
              <a:t>dokazování environmentálních parametrů.</a:t>
            </a:r>
          </a:p>
        </p:txBody>
      </p:sp>
      <p:sp>
        <p:nvSpPr>
          <p:cNvPr id="4" name="Zástupný symbol pro číslo snímku 3">
            <a:extLst>
              <a:ext uri="{FF2B5EF4-FFF2-40B4-BE49-F238E27FC236}">
                <a16:creationId xmlns:a16="http://schemas.microsoft.com/office/drawing/2014/main" id="{FF54CE28-B309-6553-D6C6-102527C51AB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23</a:t>
            </a:fld>
            <a:endParaRPr lang="cs-CZ"/>
          </a:p>
        </p:txBody>
      </p:sp>
    </p:spTree>
    <p:extLst>
      <p:ext uri="{BB962C8B-B14F-4D97-AF65-F5344CB8AC3E}">
        <p14:creationId xmlns:p14="http://schemas.microsoft.com/office/powerpoint/2010/main" val="2291767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5BF28-BF3E-BF24-1F24-2F4AD909145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D4EC1E0-0664-882B-3E53-78ECD2FC9E49}"/>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D8524DD8-D8A4-1DCE-0F1A-BFCE23B2FECD}"/>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Obnova veřejného prostoru</a:t>
            </a:r>
            <a:endParaRPr lang="cs-CZ" sz="2800" dirty="0">
              <a:solidFill>
                <a:schemeClr val="tx2"/>
              </a:solidFill>
            </a:endParaRPr>
          </a:p>
          <a:p>
            <a:pPr algn="just"/>
            <a:r>
              <a:rPr lang="cs-CZ" sz="2800" dirty="0">
                <a:solidFill>
                  <a:schemeClr val="tx2"/>
                </a:solidFill>
              </a:rPr>
              <a:t>Např. náměstí, parky, městské prostory.</a:t>
            </a:r>
          </a:p>
          <a:p>
            <a:pPr marL="0" indent="0" algn="just">
              <a:buNone/>
            </a:pPr>
            <a:r>
              <a:rPr lang="cs-CZ" sz="2800" dirty="0">
                <a:solidFill>
                  <a:schemeClr val="tx2"/>
                </a:solidFill>
              </a:rPr>
              <a:t>SFPI ve své metodice uvádí jako příklad dobrou praxi revitalizaci Moravského náměstí v Brně.</a:t>
            </a:r>
          </a:p>
          <a:p>
            <a:pPr marL="0" indent="0" algn="just">
              <a:buNone/>
            </a:pPr>
            <a:r>
              <a:rPr lang="cs-CZ" sz="2800" dirty="0">
                <a:solidFill>
                  <a:schemeClr val="tx2"/>
                </a:solidFill>
              </a:rPr>
              <a:t>DNSH témata:</a:t>
            </a:r>
          </a:p>
          <a:p>
            <a:pPr lvl="0" algn="just"/>
            <a:r>
              <a:rPr lang="cs-CZ" sz="2800" dirty="0">
                <a:solidFill>
                  <a:schemeClr val="tx2"/>
                </a:solidFill>
              </a:rPr>
              <a:t>biodiverzita,</a:t>
            </a:r>
          </a:p>
          <a:p>
            <a:pPr lvl="0" algn="just"/>
            <a:r>
              <a:rPr lang="cs-CZ" sz="2800" dirty="0">
                <a:solidFill>
                  <a:schemeClr val="tx2"/>
                </a:solidFill>
              </a:rPr>
              <a:t>hospodaření s vodou,</a:t>
            </a:r>
          </a:p>
          <a:p>
            <a:pPr lvl="0" algn="just"/>
            <a:r>
              <a:rPr lang="cs-CZ" sz="2800" dirty="0">
                <a:solidFill>
                  <a:schemeClr val="tx2"/>
                </a:solidFill>
              </a:rPr>
              <a:t>adaptace na změny klimatu.</a:t>
            </a:r>
          </a:p>
          <a:p>
            <a:pPr marL="0" indent="0">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4580CAEC-4430-E7EA-A342-70459638EF0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24</a:t>
            </a:fld>
            <a:endParaRPr lang="cs-CZ"/>
          </a:p>
        </p:txBody>
      </p:sp>
    </p:spTree>
    <p:extLst>
      <p:ext uri="{BB962C8B-B14F-4D97-AF65-F5344CB8AC3E}">
        <p14:creationId xmlns:p14="http://schemas.microsoft.com/office/powerpoint/2010/main" val="2255849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16E0F-F2CA-C38C-6670-7E0D33D3AB5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AA379D4-BE5F-2FA7-977E-3C6A712E5C38}"/>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4B98F28E-E58B-A275-343A-6FDE7DBE98E0}"/>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Stavební zakázky s povinností využití stavebního odpadu</a:t>
            </a:r>
            <a:endParaRPr lang="cs-CZ" sz="2800" dirty="0">
              <a:solidFill>
                <a:schemeClr val="tx2"/>
              </a:solidFill>
            </a:endParaRPr>
          </a:p>
          <a:p>
            <a:pPr marL="0" indent="0" algn="just">
              <a:buNone/>
            </a:pPr>
            <a:r>
              <a:rPr lang="cs-CZ" sz="2800" dirty="0">
                <a:solidFill>
                  <a:schemeClr val="tx2"/>
                </a:solidFill>
              </a:rPr>
              <a:t>IROP vydal samostatné materiály k využívání stavebních a demoličních odpadů.</a:t>
            </a:r>
          </a:p>
          <a:p>
            <a:pPr marL="0" indent="0" algn="just">
              <a:buNone/>
            </a:pPr>
            <a:r>
              <a:rPr lang="cs-CZ" sz="2800" dirty="0">
                <a:solidFill>
                  <a:schemeClr val="tx2"/>
                </a:solidFill>
              </a:rPr>
              <a:t>Mezi požadavky patří:</a:t>
            </a:r>
          </a:p>
          <a:p>
            <a:pPr lvl="0" algn="just"/>
            <a:r>
              <a:rPr lang="cs-CZ" sz="2800" dirty="0">
                <a:solidFill>
                  <a:schemeClr val="tx2"/>
                </a:solidFill>
              </a:rPr>
              <a:t>minimálně 70 % využití stavebních odpadů,</a:t>
            </a:r>
          </a:p>
          <a:p>
            <a:pPr lvl="0" algn="just"/>
            <a:r>
              <a:rPr lang="cs-CZ" sz="2800" dirty="0">
                <a:solidFill>
                  <a:schemeClr val="tx2"/>
                </a:solidFill>
              </a:rPr>
              <a:t>selektivní demolice,</a:t>
            </a:r>
          </a:p>
          <a:p>
            <a:pPr algn="just"/>
            <a:r>
              <a:rPr lang="cs-CZ" sz="2800" dirty="0">
                <a:solidFill>
                  <a:schemeClr val="tx2"/>
                </a:solidFill>
              </a:rPr>
              <a:t>evidence nakládání s odpady.</a:t>
            </a:r>
          </a:p>
        </p:txBody>
      </p:sp>
      <p:sp>
        <p:nvSpPr>
          <p:cNvPr id="4" name="Zástupný symbol pro číslo snímku 3">
            <a:extLst>
              <a:ext uri="{FF2B5EF4-FFF2-40B4-BE49-F238E27FC236}">
                <a16:creationId xmlns:a16="http://schemas.microsoft.com/office/drawing/2014/main" id="{85F768B8-5A3A-4B34-2FEB-2D5558997D2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25</a:t>
            </a:fld>
            <a:endParaRPr lang="cs-CZ"/>
          </a:p>
        </p:txBody>
      </p:sp>
    </p:spTree>
    <p:extLst>
      <p:ext uri="{BB962C8B-B14F-4D97-AF65-F5344CB8AC3E}">
        <p14:creationId xmlns:p14="http://schemas.microsoft.com/office/powerpoint/2010/main" val="1181182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F0269-188A-76E6-3C52-247F54AEF87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FC56314-5125-4922-C069-589064FC4FC2}"/>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CCB71899-B197-C15F-92B2-F4E403CFA8D5}"/>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Projektové práce a Design &amp; Build</a:t>
            </a:r>
            <a:endParaRPr lang="cs-CZ" sz="2800" dirty="0">
              <a:solidFill>
                <a:schemeClr val="tx2"/>
              </a:solidFill>
            </a:endParaRPr>
          </a:p>
          <a:p>
            <a:pPr marL="0" indent="0">
              <a:buNone/>
            </a:pPr>
            <a:r>
              <a:rPr lang="cs-CZ" sz="2800" dirty="0">
                <a:solidFill>
                  <a:schemeClr val="tx2"/>
                </a:solidFill>
              </a:rPr>
              <a:t>MMR dlouhodobě propojuje:</a:t>
            </a:r>
          </a:p>
          <a:p>
            <a:pPr lvl="0"/>
            <a:r>
              <a:rPr lang="cs-CZ" sz="2800" dirty="0">
                <a:solidFill>
                  <a:schemeClr val="tx2"/>
                </a:solidFill>
              </a:rPr>
              <a:t>odpovědné zadávání,</a:t>
            </a:r>
          </a:p>
          <a:p>
            <a:pPr lvl="0"/>
            <a:r>
              <a:rPr lang="cs-CZ" sz="2800" dirty="0">
                <a:solidFill>
                  <a:schemeClr val="tx2"/>
                </a:solidFill>
              </a:rPr>
              <a:t>environmentální kritéria,</a:t>
            </a:r>
          </a:p>
          <a:p>
            <a:pPr lvl="0"/>
            <a:r>
              <a:rPr lang="cs-CZ" sz="2800" dirty="0">
                <a:solidFill>
                  <a:schemeClr val="tx2"/>
                </a:solidFill>
              </a:rPr>
              <a:t>cirkulární stavebnictví,</a:t>
            </a:r>
          </a:p>
          <a:p>
            <a:pPr lvl="0"/>
            <a:r>
              <a:rPr lang="cs-CZ" sz="2800" dirty="0">
                <a:solidFill>
                  <a:schemeClr val="tx2"/>
                </a:solidFill>
              </a:rPr>
              <a:t>DNSH.</a:t>
            </a:r>
          </a:p>
          <a:p>
            <a:pPr marL="0" indent="0">
              <a:buNone/>
            </a:pPr>
            <a:r>
              <a:rPr lang="cs-CZ" sz="2800" dirty="0">
                <a:solidFill>
                  <a:schemeClr val="tx2"/>
                </a:solidFill>
              </a:rPr>
              <a:t>Zde lze DNSH propsat už do fáze návrhu.</a:t>
            </a:r>
          </a:p>
        </p:txBody>
      </p:sp>
      <p:sp>
        <p:nvSpPr>
          <p:cNvPr id="4" name="Zástupný symbol pro číslo snímku 3">
            <a:extLst>
              <a:ext uri="{FF2B5EF4-FFF2-40B4-BE49-F238E27FC236}">
                <a16:creationId xmlns:a16="http://schemas.microsoft.com/office/drawing/2014/main" id="{39324417-81C5-15FC-8649-37BCEBCA9D9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26</a:t>
            </a:fld>
            <a:endParaRPr lang="cs-CZ"/>
          </a:p>
        </p:txBody>
      </p:sp>
    </p:spTree>
    <p:extLst>
      <p:ext uri="{BB962C8B-B14F-4D97-AF65-F5344CB8AC3E}">
        <p14:creationId xmlns:p14="http://schemas.microsoft.com/office/powerpoint/2010/main" val="138712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AF532-47BF-D2AD-7A38-70469952F78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C6AB6A2-8221-B45B-8382-3279A14B84AB}"/>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4DA04239-C39F-7AC1-615D-DB938E6F2994}"/>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Nízkoemisní vozidla</a:t>
            </a:r>
            <a:endParaRPr lang="cs-CZ" sz="2800" dirty="0">
              <a:solidFill>
                <a:schemeClr val="tx2"/>
              </a:solidFill>
            </a:endParaRPr>
          </a:p>
          <a:p>
            <a:pPr marL="0" indent="0">
              <a:buNone/>
            </a:pPr>
            <a:r>
              <a:rPr lang="cs-CZ" sz="2800" dirty="0">
                <a:solidFill>
                  <a:schemeClr val="tx2"/>
                </a:solidFill>
              </a:rPr>
              <a:t>Vazba na:</a:t>
            </a:r>
          </a:p>
          <a:p>
            <a:pPr lvl="0"/>
            <a:r>
              <a:rPr lang="cs-CZ" sz="2800" dirty="0">
                <a:solidFill>
                  <a:schemeClr val="tx2"/>
                </a:solidFill>
              </a:rPr>
              <a:t>zelené veřejné zadávání,</a:t>
            </a:r>
          </a:p>
          <a:p>
            <a:pPr lvl="0"/>
            <a:r>
              <a:rPr lang="cs-CZ" sz="2800" dirty="0">
                <a:solidFill>
                  <a:schemeClr val="tx2"/>
                </a:solidFill>
              </a:rPr>
              <a:t>dekarbonizaci dopravy,</a:t>
            </a:r>
          </a:p>
          <a:p>
            <a:pPr lvl="0"/>
            <a:r>
              <a:rPr lang="cs-CZ" sz="2800" dirty="0">
                <a:solidFill>
                  <a:schemeClr val="tx2"/>
                </a:solidFill>
              </a:rPr>
              <a:t>environmentální cíle EU.</a:t>
            </a:r>
          </a:p>
          <a:p>
            <a:pPr marL="0" indent="0">
              <a:buNone/>
            </a:pPr>
            <a:r>
              <a:rPr lang="cs-CZ" sz="2800" dirty="0">
                <a:solidFill>
                  <a:schemeClr val="tx2"/>
                </a:solidFill>
              </a:rPr>
              <a:t>MMR zveřejňuje metodické materiály k pořizování nízkoemisních vozidel.</a:t>
            </a:r>
          </a:p>
        </p:txBody>
      </p:sp>
      <p:sp>
        <p:nvSpPr>
          <p:cNvPr id="4" name="Zástupný symbol pro číslo snímku 3">
            <a:extLst>
              <a:ext uri="{FF2B5EF4-FFF2-40B4-BE49-F238E27FC236}">
                <a16:creationId xmlns:a16="http://schemas.microsoft.com/office/drawing/2014/main" id="{33C0931D-4660-F6F4-1E0B-E7981EFBEB5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27</a:t>
            </a:fld>
            <a:endParaRPr lang="cs-CZ"/>
          </a:p>
        </p:txBody>
      </p:sp>
    </p:spTree>
    <p:extLst>
      <p:ext uri="{BB962C8B-B14F-4D97-AF65-F5344CB8AC3E}">
        <p14:creationId xmlns:p14="http://schemas.microsoft.com/office/powerpoint/2010/main" val="611043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896C6-6759-B4E6-E89A-EB5742D4751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D35D3A5-FA3B-78A7-2335-64A78354F789}"/>
              </a:ext>
            </a:extLst>
          </p:cNvPr>
          <p:cNvSpPr>
            <a:spLocks noGrp="1"/>
          </p:cNvSpPr>
          <p:nvPr>
            <p:ph type="title"/>
          </p:nvPr>
        </p:nvSpPr>
        <p:spPr>
          <a:xfrm>
            <a:off x="446314" y="192875"/>
            <a:ext cx="10137686" cy="599605"/>
          </a:xfrm>
        </p:spPr>
        <p:txBody>
          <a:bodyPr/>
          <a:lstStyle/>
          <a:p>
            <a:pPr algn="ctr"/>
            <a:r>
              <a:rPr lang="cs-CZ" dirty="0"/>
              <a:t>DNSH a operační programy</a:t>
            </a:r>
          </a:p>
        </p:txBody>
      </p:sp>
      <p:sp>
        <p:nvSpPr>
          <p:cNvPr id="17" name="Zástupný obsah 16">
            <a:extLst>
              <a:ext uri="{FF2B5EF4-FFF2-40B4-BE49-F238E27FC236}">
                <a16:creationId xmlns:a16="http://schemas.microsoft.com/office/drawing/2014/main" id="{BEE62EAC-7F08-0614-663F-DD0618DAE051}"/>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Veřejné zakázky využívající principy cirkulárního zadávání</a:t>
            </a:r>
            <a:endParaRPr lang="cs-CZ" sz="2800" dirty="0">
              <a:solidFill>
                <a:schemeClr val="tx2"/>
              </a:solidFill>
            </a:endParaRPr>
          </a:p>
          <a:p>
            <a:r>
              <a:rPr lang="cs-CZ" sz="2800" dirty="0">
                <a:solidFill>
                  <a:schemeClr val="tx2"/>
                </a:solidFill>
              </a:rPr>
              <a:t>MMR zveřejnilo samostatný metodický materiál:</a:t>
            </a:r>
          </a:p>
          <a:p>
            <a:r>
              <a:rPr lang="cs-CZ" sz="2800" dirty="0">
                <a:solidFill>
                  <a:schemeClr val="tx2"/>
                </a:solidFill>
              </a:rPr>
              <a:t>„Využití stavebních a demoličních odpadů ve veřejných zakázkách“.</a:t>
            </a:r>
          </a:p>
          <a:p>
            <a:r>
              <a:rPr lang="cs-CZ" sz="2800" dirty="0">
                <a:solidFill>
                  <a:schemeClr val="tx2"/>
                </a:solidFill>
              </a:rPr>
              <a:t>Doporučuje požadavky na:</a:t>
            </a:r>
          </a:p>
          <a:p>
            <a:pPr lvl="0"/>
            <a:r>
              <a:rPr lang="cs-CZ" sz="2800" dirty="0">
                <a:solidFill>
                  <a:schemeClr val="tx2"/>
                </a:solidFill>
              </a:rPr>
              <a:t>opětovné použití výrobků,</a:t>
            </a:r>
          </a:p>
          <a:p>
            <a:pPr lvl="0"/>
            <a:r>
              <a:rPr lang="cs-CZ" sz="2800" dirty="0">
                <a:solidFill>
                  <a:schemeClr val="tx2"/>
                </a:solidFill>
              </a:rPr>
              <a:t>recyklované materiály,</a:t>
            </a:r>
          </a:p>
          <a:p>
            <a:r>
              <a:rPr lang="cs-CZ" sz="2800" dirty="0">
                <a:solidFill>
                  <a:schemeClr val="tx2"/>
                </a:solidFill>
              </a:rPr>
              <a:t>kontrolní mechanismy ve smlouvách.</a:t>
            </a:r>
          </a:p>
        </p:txBody>
      </p:sp>
      <p:sp>
        <p:nvSpPr>
          <p:cNvPr id="4" name="Zástupný symbol pro číslo snímku 3">
            <a:extLst>
              <a:ext uri="{FF2B5EF4-FFF2-40B4-BE49-F238E27FC236}">
                <a16:creationId xmlns:a16="http://schemas.microsoft.com/office/drawing/2014/main" id="{B1E6CC49-A8C2-0FA8-1B53-714A6F7C7FD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28</a:t>
            </a:fld>
            <a:endParaRPr lang="cs-CZ"/>
          </a:p>
        </p:txBody>
      </p:sp>
    </p:spTree>
    <p:extLst>
      <p:ext uri="{BB962C8B-B14F-4D97-AF65-F5344CB8AC3E}">
        <p14:creationId xmlns:p14="http://schemas.microsoft.com/office/powerpoint/2010/main" val="1474389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0D87-BA8D-F023-255B-150C10DAF41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EC01D98-B3C4-4C55-D1EC-9BC4F6413E0F}"/>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76043B59-8000-366D-0EDC-8EC3DEB8A6F4}"/>
              </a:ext>
            </a:extLst>
          </p:cNvPr>
          <p:cNvSpPr>
            <a:spLocks noGrp="1"/>
          </p:cNvSpPr>
          <p:nvPr>
            <p:ph idx="1"/>
          </p:nvPr>
        </p:nvSpPr>
        <p:spPr>
          <a:xfrm>
            <a:off x="446313" y="894080"/>
            <a:ext cx="11244943" cy="5405919"/>
          </a:xfrm>
        </p:spPr>
        <p:txBody>
          <a:bodyPr/>
          <a:lstStyle/>
          <a:p>
            <a:pPr marL="0" indent="0" algn="just">
              <a:buNone/>
            </a:pPr>
            <a:endParaRPr lang="cs-CZ" sz="2800" dirty="0">
              <a:solidFill>
                <a:schemeClr val="tx2"/>
              </a:solidFill>
            </a:endParaRPr>
          </a:p>
          <a:p>
            <a:pPr marL="0" indent="0" algn="just">
              <a:buNone/>
            </a:pPr>
            <a:r>
              <a:rPr lang="cs-CZ" sz="2800" b="1" dirty="0">
                <a:solidFill>
                  <a:schemeClr val="tx2"/>
                </a:solidFill>
              </a:rPr>
              <a:t>DNSH není samostatným institutem práva veřejných zakázek. Jedná se o horizontální environmentální podmínku financování veřejných investic, která je prostřednictvím dotačních a programových pravidel transponována do zadávacích podmínek veřejných zakázek. Teprve okamžikem jejího promítnutí do zadávací dokumentace se může stát rovněž předmětem přezkumu podle pravidel veřejného zadávání.</a:t>
            </a:r>
          </a:p>
        </p:txBody>
      </p:sp>
      <p:sp>
        <p:nvSpPr>
          <p:cNvPr id="4" name="Zástupný symbol pro číslo snímku 3">
            <a:extLst>
              <a:ext uri="{FF2B5EF4-FFF2-40B4-BE49-F238E27FC236}">
                <a16:creationId xmlns:a16="http://schemas.microsoft.com/office/drawing/2014/main" id="{4472F780-C36F-86E2-D176-682A126928E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29</a:t>
            </a:fld>
            <a:endParaRPr lang="cs-CZ"/>
          </a:p>
        </p:txBody>
      </p:sp>
    </p:spTree>
    <p:extLst>
      <p:ext uri="{BB962C8B-B14F-4D97-AF65-F5344CB8AC3E}">
        <p14:creationId xmlns:p14="http://schemas.microsoft.com/office/powerpoint/2010/main" val="2694135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9E856-CC1D-366F-8C7A-E0A60E59331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5B6AF89-80F8-F634-1728-6D3B74655DD2}"/>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9D0DFA10-8121-E851-D537-F2369F61307B}"/>
              </a:ext>
            </a:extLst>
          </p:cNvPr>
          <p:cNvSpPr>
            <a:spLocks noGrp="1"/>
          </p:cNvSpPr>
          <p:nvPr>
            <p:ph idx="1"/>
          </p:nvPr>
        </p:nvSpPr>
        <p:spPr>
          <a:xfrm>
            <a:off x="446313" y="894080"/>
            <a:ext cx="11244943" cy="5405919"/>
          </a:xfrm>
        </p:spPr>
        <p:txBody>
          <a:bodyPr/>
          <a:lstStyle/>
          <a:p>
            <a:pPr marL="0" indent="0">
              <a:buNone/>
            </a:pPr>
            <a:endParaRPr lang="cs-CZ" b="1" dirty="0"/>
          </a:p>
          <a:p>
            <a:pPr marL="0" indent="0">
              <a:buNone/>
            </a:pPr>
            <a:r>
              <a:rPr lang="cs-CZ" sz="2800" b="1" u="sng" dirty="0">
                <a:solidFill>
                  <a:schemeClr val="accent1"/>
                </a:solidFill>
              </a:rPr>
              <a:t>Fáze přípravy zakázky</a:t>
            </a:r>
          </a:p>
          <a:p>
            <a:pPr lvl="0"/>
            <a:r>
              <a:rPr lang="cs-CZ" sz="2800" dirty="0">
                <a:solidFill>
                  <a:schemeClr val="tx2"/>
                </a:solidFill>
              </a:rPr>
              <a:t>Byl DNSH požadován programem?</a:t>
            </a:r>
          </a:p>
          <a:p>
            <a:pPr lvl="0"/>
            <a:r>
              <a:rPr lang="cs-CZ" sz="2800" dirty="0">
                <a:solidFill>
                  <a:schemeClr val="tx2"/>
                </a:solidFill>
              </a:rPr>
              <a:t>Byla provedena DNSH analýza projektu?</a:t>
            </a:r>
          </a:p>
          <a:p>
            <a:pPr lvl="0"/>
            <a:r>
              <a:rPr lang="cs-CZ" sz="2800" dirty="0">
                <a:solidFill>
                  <a:schemeClr val="tx2"/>
                </a:solidFill>
              </a:rPr>
              <a:t>Byla DNSH podmínka přenesena do zadávací dokumentace?</a:t>
            </a:r>
          </a:p>
          <a:p>
            <a:pPr lvl="0"/>
            <a:r>
              <a:rPr lang="cs-CZ" sz="2800" dirty="0">
                <a:solidFill>
                  <a:schemeClr val="tx2"/>
                </a:solidFill>
              </a:rPr>
              <a:t>Odpovídají technické požadavky DNSH hodnocení projektu?</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42D9C1C6-53BF-C501-CF90-13069506109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30</a:t>
            </a:fld>
            <a:endParaRPr lang="cs-CZ"/>
          </a:p>
        </p:txBody>
      </p:sp>
    </p:spTree>
    <p:extLst>
      <p:ext uri="{BB962C8B-B14F-4D97-AF65-F5344CB8AC3E}">
        <p14:creationId xmlns:p14="http://schemas.microsoft.com/office/powerpoint/2010/main" val="4060987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AF20D-2CA6-E3E5-A9BA-E91923EB4B2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92B995C-614E-A3AA-D344-CCA8869D3BDC}"/>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5F2ED47C-6E88-CE91-98D4-22A12002E33D}"/>
              </a:ext>
            </a:extLst>
          </p:cNvPr>
          <p:cNvSpPr>
            <a:spLocks noGrp="1"/>
          </p:cNvSpPr>
          <p:nvPr>
            <p:ph idx="1"/>
          </p:nvPr>
        </p:nvSpPr>
        <p:spPr>
          <a:xfrm>
            <a:off x="446313" y="894080"/>
            <a:ext cx="11244943" cy="5405919"/>
          </a:xfrm>
        </p:spPr>
        <p:txBody>
          <a:bodyPr/>
          <a:lstStyle/>
          <a:p>
            <a:pPr marL="0" indent="0">
              <a:buNone/>
            </a:pPr>
            <a:endParaRPr lang="cs-CZ" b="1" dirty="0"/>
          </a:p>
          <a:p>
            <a:pPr marL="0" indent="0">
              <a:buNone/>
            </a:pPr>
            <a:r>
              <a:rPr lang="cs-CZ" sz="2800" b="1" u="sng" dirty="0">
                <a:solidFill>
                  <a:schemeClr val="accent1"/>
                </a:solidFill>
              </a:rPr>
              <a:t>Fáze zadání</a:t>
            </a:r>
            <a:endParaRPr lang="cs-CZ" sz="2800" u="sng" dirty="0">
              <a:solidFill>
                <a:schemeClr val="accent1"/>
              </a:solidFill>
            </a:endParaRPr>
          </a:p>
          <a:p>
            <a:pPr lvl="0"/>
            <a:r>
              <a:rPr lang="cs-CZ" sz="2800" dirty="0">
                <a:solidFill>
                  <a:schemeClr val="tx2"/>
                </a:solidFill>
              </a:rPr>
              <a:t>Byly environmentální požadavky formulovány nediskriminačně?</a:t>
            </a:r>
          </a:p>
          <a:p>
            <a:pPr lvl="0"/>
            <a:r>
              <a:rPr lang="cs-CZ" sz="2800" dirty="0">
                <a:solidFill>
                  <a:schemeClr val="tx2"/>
                </a:solidFill>
              </a:rPr>
              <a:t>Byly ověřitelné?</a:t>
            </a:r>
          </a:p>
          <a:p>
            <a:pPr lvl="0"/>
            <a:r>
              <a:rPr lang="cs-CZ" sz="2800" dirty="0">
                <a:solidFill>
                  <a:schemeClr val="tx2"/>
                </a:solidFill>
              </a:rPr>
              <a:t>Byly přiměřené předmětu plnění?</a:t>
            </a:r>
          </a:p>
          <a:p>
            <a:pPr lvl="0"/>
            <a:r>
              <a:rPr lang="cs-CZ" sz="2800" dirty="0">
                <a:solidFill>
                  <a:schemeClr val="tx2"/>
                </a:solidFill>
              </a:rPr>
              <a:t>U stavebních VZ – byl DNSH zohledněn již přímo v projektové dokumentaci?</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CD8AC435-9B56-17A1-CD12-ACBE38A0D68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31</a:t>
            </a:fld>
            <a:endParaRPr lang="cs-CZ"/>
          </a:p>
        </p:txBody>
      </p:sp>
    </p:spTree>
    <p:extLst>
      <p:ext uri="{BB962C8B-B14F-4D97-AF65-F5344CB8AC3E}">
        <p14:creationId xmlns:p14="http://schemas.microsoft.com/office/powerpoint/2010/main" val="665423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C5B27-74FD-E4BE-644B-B98CD23FB3B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41EE24C-1CE5-48A0-C88D-286DBB80EFC4}"/>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87023A8D-C886-0725-4786-96C352E1DE3F}"/>
              </a:ext>
            </a:extLst>
          </p:cNvPr>
          <p:cNvSpPr>
            <a:spLocks noGrp="1"/>
          </p:cNvSpPr>
          <p:nvPr>
            <p:ph idx="1"/>
          </p:nvPr>
        </p:nvSpPr>
        <p:spPr>
          <a:xfrm>
            <a:off x="446313" y="894080"/>
            <a:ext cx="11244943" cy="5405919"/>
          </a:xfrm>
        </p:spPr>
        <p:txBody>
          <a:bodyPr/>
          <a:lstStyle/>
          <a:p>
            <a:pPr marL="0" indent="0">
              <a:buNone/>
            </a:pPr>
            <a:endParaRPr lang="cs-CZ" b="1" dirty="0"/>
          </a:p>
          <a:p>
            <a:pPr marL="0" indent="0">
              <a:buNone/>
            </a:pPr>
            <a:r>
              <a:rPr lang="cs-CZ" sz="2800" b="1" u="sng" dirty="0">
                <a:solidFill>
                  <a:schemeClr val="accent1"/>
                </a:solidFill>
              </a:rPr>
              <a:t>Fáze realizace</a:t>
            </a:r>
            <a:endParaRPr lang="cs-CZ" sz="2800" u="sng" dirty="0">
              <a:solidFill>
                <a:schemeClr val="accent1"/>
              </a:solidFill>
            </a:endParaRPr>
          </a:p>
          <a:p>
            <a:pPr lvl="0"/>
            <a:r>
              <a:rPr lang="cs-CZ" sz="2800" dirty="0">
                <a:solidFill>
                  <a:schemeClr val="tx2"/>
                </a:solidFill>
              </a:rPr>
              <a:t>Prokazuje dodavatel plnění DNSH podmínek?</a:t>
            </a:r>
          </a:p>
          <a:p>
            <a:pPr lvl="0"/>
            <a:r>
              <a:rPr lang="cs-CZ" sz="2800" dirty="0">
                <a:solidFill>
                  <a:schemeClr val="tx2"/>
                </a:solidFill>
              </a:rPr>
              <a:t>Existují kontrolní mechanismy?</a:t>
            </a:r>
          </a:p>
          <a:p>
            <a:pPr lvl="0"/>
            <a:r>
              <a:rPr lang="cs-CZ" sz="2800" dirty="0">
                <a:solidFill>
                  <a:schemeClr val="tx2"/>
                </a:solidFill>
              </a:rPr>
              <a:t>Jsou doloženy environmentální parametry?</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CEA27CA9-90DD-DCCD-6D1D-15679FAC567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32</a:t>
            </a:fld>
            <a:endParaRPr lang="cs-CZ"/>
          </a:p>
        </p:txBody>
      </p:sp>
    </p:spTree>
    <p:extLst>
      <p:ext uri="{BB962C8B-B14F-4D97-AF65-F5344CB8AC3E}">
        <p14:creationId xmlns:p14="http://schemas.microsoft.com/office/powerpoint/2010/main" val="3887262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3C5F3-5141-8589-C144-8443B219539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39CA7D4-EB77-8A87-9265-CEDB5979787A}"/>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442F973B-5E6D-4574-67EC-84009127AB04}"/>
              </a:ext>
            </a:extLst>
          </p:cNvPr>
          <p:cNvSpPr>
            <a:spLocks noGrp="1"/>
          </p:cNvSpPr>
          <p:nvPr>
            <p:ph idx="1"/>
          </p:nvPr>
        </p:nvSpPr>
        <p:spPr>
          <a:xfrm>
            <a:off x="446313" y="894080"/>
            <a:ext cx="11244943" cy="5405919"/>
          </a:xfrm>
        </p:spPr>
        <p:txBody>
          <a:bodyPr/>
          <a:lstStyle/>
          <a:p>
            <a:pPr marL="0" indent="0">
              <a:buNone/>
            </a:pPr>
            <a:endParaRPr lang="cs-CZ" b="1" dirty="0"/>
          </a:p>
          <a:p>
            <a:pPr marL="0" indent="0">
              <a:buNone/>
            </a:pPr>
            <a:r>
              <a:rPr lang="cs-CZ" sz="2800" b="1" u="sng" dirty="0">
                <a:solidFill>
                  <a:schemeClr val="accent1"/>
                </a:solidFill>
              </a:rPr>
              <a:t>Fáze udržitelnosti</a:t>
            </a:r>
            <a:endParaRPr lang="cs-CZ" sz="2800" u="sng" dirty="0">
              <a:solidFill>
                <a:schemeClr val="accent1"/>
              </a:solidFill>
            </a:endParaRPr>
          </a:p>
          <a:p>
            <a:pPr lvl="0"/>
            <a:r>
              <a:rPr lang="cs-CZ" sz="2800" dirty="0">
                <a:solidFill>
                  <a:schemeClr val="tx2"/>
                </a:solidFill>
              </a:rPr>
              <a:t>Existují výstupy dokládající naplnění DNSH?</a:t>
            </a:r>
          </a:p>
          <a:p>
            <a:pPr lvl="0"/>
            <a:r>
              <a:rPr lang="cs-CZ" sz="2800" dirty="0">
                <a:solidFill>
                  <a:schemeClr val="tx2"/>
                </a:solidFill>
              </a:rPr>
              <a:t>Jsou uchovány podklady pro kontrolu / audit?</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82C0E3E8-3B00-D8FB-D919-06813F0482E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33</a:t>
            </a:fld>
            <a:endParaRPr lang="cs-CZ"/>
          </a:p>
        </p:txBody>
      </p:sp>
    </p:spTree>
    <p:extLst>
      <p:ext uri="{BB962C8B-B14F-4D97-AF65-F5344CB8AC3E}">
        <p14:creationId xmlns:p14="http://schemas.microsoft.com/office/powerpoint/2010/main" val="3418225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6FB4E-D0EE-8425-E4A4-69DBE2CFFE3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C802270-27A7-DB2A-104A-56DAF2F0C404}"/>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0E447BF4-D59B-46C0-44CE-7F0838CF7DEC}"/>
              </a:ext>
            </a:extLst>
          </p:cNvPr>
          <p:cNvSpPr>
            <a:spLocks noGrp="1"/>
          </p:cNvSpPr>
          <p:nvPr>
            <p:ph idx="1"/>
          </p:nvPr>
        </p:nvSpPr>
        <p:spPr>
          <a:xfrm>
            <a:off x="446313" y="894080"/>
            <a:ext cx="11244943" cy="5405919"/>
          </a:xfrm>
        </p:spPr>
        <p:txBody>
          <a:bodyPr/>
          <a:lstStyle/>
          <a:p>
            <a:pPr marL="0" indent="0">
              <a:buNone/>
            </a:pPr>
            <a:r>
              <a:rPr lang="cs-CZ" sz="2800" dirty="0">
                <a:solidFill>
                  <a:schemeClr val="tx2"/>
                </a:solidFill>
              </a:rPr>
              <a:t>DNSH se proto může promítat do:</a:t>
            </a:r>
          </a:p>
          <a:p>
            <a:pPr marL="0" indent="0">
              <a:buNone/>
            </a:pPr>
            <a:r>
              <a:rPr lang="cs-CZ" sz="2800" b="1" u="sng" dirty="0">
                <a:solidFill>
                  <a:schemeClr val="accent1"/>
                </a:solidFill>
              </a:rPr>
              <a:t>A. Technických podmínek</a:t>
            </a:r>
            <a:r>
              <a:rPr lang="cs-CZ" sz="2800" b="1" dirty="0">
                <a:solidFill>
                  <a:schemeClr val="accent1"/>
                </a:solidFill>
              </a:rPr>
              <a:t> </a:t>
            </a:r>
            <a:r>
              <a:rPr lang="cs-CZ" sz="2800" dirty="0">
                <a:solidFill>
                  <a:schemeClr val="tx2"/>
                </a:solidFill>
              </a:rPr>
              <a:t>(§ 39 odst. 1 písm. b) ZZVZ, § 89 ZZVZ)</a:t>
            </a:r>
          </a:p>
          <a:p>
            <a:pPr marL="0" indent="0">
              <a:buNone/>
            </a:pPr>
            <a:r>
              <a:rPr lang="cs-CZ" sz="2800" dirty="0">
                <a:solidFill>
                  <a:schemeClr val="tx2"/>
                </a:solidFill>
              </a:rPr>
              <a:t>Například:</a:t>
            </a:r>
          </a:p>
          <a:p>
            <a:pPr lvl="0">
              <a:spcBef>
                <a:spcPts val="600"/>
              </a:spcBef>
              <a:spcAft>
                <a:spcPts val="600"/>
              </a:spcAft>
            </a:pPr>
            <a:r>
              <a:rPr lang="cs-CZ" sz="2800" dirty="0">
                <a:solidFill>
                  <a:schemeClr val="tx2"/>
                </a:solidFill>
              </a:rPr>
              <a:t>energetická účinnost zařízení,</a:t>
            </a:r>
          </a:p>
          <a:p>
            <a:pPr lvl="0">
              <a:spcBef>
                <a:spcPts val="600"/>
              </a:spcBef>
              <a:spcAft>
                <a:spcPts val="600"/>
              </a:spcAft>
            </a:pPr>
            <a:r>
              <a:rPr lang="cs-CZ" sz="2800" dirty="0">
                <a:solidFill>
                  <a:schemeClr val="tx2"/>
                </a:solidFill>
              </a:rPr>
              <a:t>minimální emisní parametry,</a:t>
            </a:r>
          </a:p>
          <a:p>
            <a:pPr lvl="0">
              <a:spcBef>
                <a:spcPts val="600"/>
              </a:spcBef>
              <a:spcAft>
                <a:spcPts val="600"/>
              </a:spcAft>
            </a:pPr>
            <a:r>
              <a:rPr lang="cs-CZ" sz="2800" dirty="0">
                <a:solidFill>
                  <a:schemeClr val="tx2"/>
                </a:solidFill>
              </a:rPr>
              <a:t>požadavky na recyklovatelnost,</a:t>
            </a:r>
          </a:p>
          <a:p>
            <a:pPr lvl="0">
              <a:spcBef>
                <a:spcPts val="600"/>
              </a:spcBef>
              <a:spcAft>
                <a:spcPts val="600"/>
              </a:spcAft>
            </a:pPr>
            <a:r>
              <a:rPr lang="cs-CZ" sz="2800" dirty="0">
                <a:solidFill>
                  <a:schemeClr val="tx2"/>
                </a:solidFill>
              </a:rPr>
              <a:t>omezení používání nebezpečných látek,</a:t>
            </a:r>
          </a:p>
          <a:p>
            <a:pPr>
              <a:spcBef>
                <a:spcPts val="600"/>
              </a:spcBef>
              <a:spcAft>
                <a:spcPts val="600"/>
              </a:spcAft>
            </a:pPr>
            <a:r>
              <a:rPr lang="cs-CZ" sz="2800" dirty="0">
                <a:solidFill>
                  <a:schemeClr val="tx2"/>
                </a:solidFill>
              </a:rPr>
              <a:t>požadavky na nakládání s odpady.</a:t>
            </a:r>
            <a:endParaRPr lang="cs-CZ" sz="2800" b="1" dirty="0">
              <a:solidFill>
                <a:schemeClr val="tx2"/>
              </a:solidFill>
            </a:endParaRPr>
          </a:p>
        </p:txBody>
      </p:sp>
      <p:sp>
        <p:nvSpPr>
          <p:cNvPr id="4" name="Zástupný symbol pro číslo snímku 3">
            <a:extLst>
              <a:ext uri="{FF2B5EF4-FFF2-40B4-BE49-F238E27FC236}">
                <a16:creationId xmlns:a16="http://schemas.microsoft.com/office/drawing/2014/main" id="{B74653FF-C681-E7FC-C340-152325A667D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34</a:t>
            </a:fld>
            <a:endParaRPr lang="cs-CZ"/>
          </a:p>
        </p:txBody>
      </p:sp>
    </p:spTree>
    <p:extLst>
      <p:ext uri="{BB962C8B-B14F-4D97-AF65-F5344CB8AC3E}">
        <p14:creationId xmlns:p14="http://schemas.microsoft.com/office/powerpoint/2010/main" val="24076616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80B70-E4AB-AAAF-46A9-0AFEAB88724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D4B56A6-E1D0-5E09-2FAC-09C5896F111B}"/>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200C859B-30B0-EC0F-7584-FBC4533925D6}"/>
              </a:ext>
            </a:extLst>
          </p:cNvPr>
          <p:cNvSpPr>
            <a:spLocks noGrp="1"/>
          </p:cNvSpPr>
          <p:nvPr>
            <p:ph idx="1"/>
          </p:nvPr>
        </p:nvSpPr>
        <p:spPr>
          <a:xfrm>
            <a:off x="446313" y="894080"/>
            <a:ext cx="11244943" cy="5405919"/>
          </a:xfrm>
        </p:spPr>
        <p:txBody>
          <a:bodyPr/>
          <a:lstStyle/>
          <a:p>
            <a:pPr marL="0" indent="0">
              <a:buNone/>
            </a:pPr>
            <a:endParaRPr lang="cs-CZ" b="1" dirty="0"/>
          </a:p>
          <a:p>
            <a:pPr marL="0" indent="0">
              <a:buNone/>
            </a:pPr>
            <a:r>
              <a:rPr lang="cs-CZ" sz="2800" b="1" u="sng" dirty="0">
                <a:solidFill>
                  <a:schemeClr val="accent1"/>
                </a:solidFill>
              </a:rPr>
              <a:t>B. Podmínek kvalifikace</a:t>
            </a:r>
            <a:r>
              <a:rPr lang="cs-CZ" sz="2800" b="1" dirty="0"/>
              <a:t> </a:t>
            </a:r>
            <a:r>
              <a:rPr lang="cs-CZ" sz="2800" b="1" dirty="0">
                <a:solidFill>
                  <a:schemeClr val="tx2"/>
                </a:solidFill>
              </a:rPr>
              <a:t>(</a:t>
            </a:r>
            <a:r>
              <a:rPr lang="cs-CZ" sz="2800" dirty="0">
                <a:solidFill>
                  <a:schemeClr val="tx2"/>
                </a:solidFill>
              </a:rPr>
              <a:t>§ 37 odst. 1 písm. a) ZZVZ, § 79 ZZVZ)</a:t>
            </a:r>
          </a:p>
          <a:p>
            <a:pPr marL="0" indent="0">
              <a:buNone/>
            </a:pPr>
            <a:r>
              <a:rPr lang="cs-CZ" sz="2800" dirty="0">
                <a:solidFill>
                  <a:schemeClr val="tx2"/>
                </a:solidFill>
              </a:rPr>
              <a:t>Například:</a:t>
            </a:r>
          </a:p>
          <a:p>
            <a:pPr lvl="0"/>
            <a:r>
              <a:rPr lang="cs-CZ" sz="2800" dirty="0">
                <a:solidFill>
                  <a:schemeClr val="tx2"/>
                </a:solidFill>
              </a:rPr>
              <a:t>požadavek na environmentální management,</a:t>
            </a:r>
          </a:p>
          <a:p>
            <a:pPr lvl="0"/>
            <a:r>
              <a:rPr lang="cs-CZ" sz="2800" dirty="0">
                <a:solidFill>
                  <a:schemeClr val="tx2"/>
                </a:solidFill>
              </a:rPr>
              <a:t>požadavek na odborné zkušenosti s ekologicky šetrným řešením,</a:t>
            </a:r>
          </a:p>
          <a:p>
            <a:pPr lvl="0"/>
            <a:r>
              <a:rPr lang="cs-CZ" sz="2800" dirty="0">
                <a:solidFill>
                  <a:schemeClr val="tx2"/>
                </a:solidFill>
              </a:rPr>
              <a:t>Požadavek na předložení technických listů.</a:t>
            </a:r>
          </a:p>
        </p:txBody>
      </p:sp>
      <p:sp>
        <p:nvSpPr>
          <p:cNvPr id="4" name="Zástupný symbol pro číslo snímku 3">
            <a:extLst>
              <a:ext uri="{FF2B5EF4-FFF2-40B4-BE49-F238E27FC236}">
                <a16:creationId xmlns:a16="http://schemas.microsoft.com/office/drawing/2014/main" id="{E1D67E40-A23E-6C23-5510-A839D4DAAC6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35</a:t>
            </a:fld>
            <a:endParaRPr lang="cs-CZ"/>
          </a:p>
        </p:txBody>
      </p:sp>
    </p:spTree>
    <p:extLst>
      <p:ext uri="{BB962C8B-B14F-4D97-AF65-F5344CB8AC3E}">
        <p14:creationId xmlns:p14="http://schemas.microsoft.com/office/powerpoint/2010/main" val="3543302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58946-6A3B-4742-68B9-C3ABB6ACBCA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90182C0-B64D-2D5A-6287-446C2140E6B6}"/>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E8CCD142-C119-C586-28D4-7A08F9AC18E5}"/>
              </a:ext>
            </a:extLst>
          </p:cNvPr>
          <p:cNvSpPr>
            <a:spLocks noGrp="1"/>
          </p:cNvSpPr>
          <p:nvPr>
            <p:ph idx="1"/>
          </p:nvPr>
        </p:nvSpPr>
        <p:spPr>
          <a:xfrm>
            <a:off x="446313" y="894080"/>
            <a:ext cx="11244943" cy="5405919"/>
          </a:xfrm>
        </p:spPr>
        <p:txBody>
          <a:bodyPr/>
          <a:lstStyle/>
          <a:p>
            <a:pPr marL="0" indent="0">
              <a:buNone/>
            </a:pPr>
            <a:endParaRPr lang="cs-CZ" sz="2800" b="1" dirty="0"/>
          </a:p>
          <a:p>
            <a:pPr marL="0" indent="0">
              <a:buNone/>
            </a:pPr>
            <a:r>
              <a:rPr lang="cs-CZ" sz="2800" b="1" u="sng" dirty="0">
                <a:solidFill>
                  <a:schemeClr val="accent1"/>
                </a:solidFill>
              </a:rPr>
              <a:t>C. Hodnocení</a:t>
            </a:r>
            <a:r>
              <a:rPr lang="cs-CZ" sz="2800" b="1" dirty="0">
                <a:solidFill>
                  <a:schemeClr val="tx2"/>
                </a:solidFill>
              </a:rPr>
              <a:t> (</a:t>
            </a:r>
            <a:r>
              <a:rPr lang="cs-CZ" sz="2800" dirty="0">
                <a:solidFill>
                  <a:schemeClr val="tx2"/>
                </a:solidFill>
              </a:rPr>
              <a:t>§ 114 a násl. ZZVZ)</a:t>
            </a:r>
          </a:p>
          <a:p>
            <a:pPr marL="0" indent="0">
              <a:buNone/>
            </a:pPr>
            <a:r>
              <a:rPr lang="cs-CZ" sz="2800" dirty="0">
                <a:solidFill>
                  <a:schemeClr val="tx2"/>
                </a:solidFill>
              </a:rPr>
              <a:t>DNSH kritéria lze promítnout do hodnocení:</a:t>
            </a:r>
          </a:p>
          <a:p>
            <a:pPr lvl="0"/>
            <a:r>
              <a:rPr lang="cs-CZ" sz="2800" dirty="0">
                <a:solidFill>
                  <a:schemeClr val="tx2"/>
                </a:solidFill>
              </a:rPr>
              <a:t>uhlíková stopa,</a:t>
            </a:r>
          </a:p>
          <a:p>
            <a:pPr lvl="0"/>
            <a:r>
              <a:rPr lang="cs-CZ" sz="2800" dirty="0">
                <a:solidFill>
                  <a:schemeClr val="tx2"/>
                </a:solidFill>
              </a:rPr>
              <a:t>provozní náklady / životní cyklus,</a:t>
            </a:r>
          </a:p>
          <a:p>
            <a:pPr lvl="0"/>
            <a:r>
              <a:rPr lang="cs-CZ" sz="2800" dirty="0">
                <a:solidFill>
                  <a:schemeClr val="tx2"/>
                </a:solidFill>
              </a:rPr>
              <a:t>energetická náročnost,</a:t>
            </a:r>
          </a:p>
          <a:p>
            <a:pPr lvl="0"/>
            <a:r>
              <a:rPr lang="cs-CZ" sz="2800" dirty="0" err="1">
                <a:solidFill>
                  <a:schemeClr val="tx2"/>
                </a:solidFill>
              </a:rPr>
              <a:t>cirkularita</a:t>
            </a:r>
            <a:r>
              <a:rPr lang="cs-CZ" sz="2800" dirty="0">
                <a:solidFill>
                  <a:schemeClr val="tx2"/>
                </a:solidFill>
              </a:rPr>
              <a:t>,</a:t>
            </a:r>
          </a:p>
          <a:p>
            <a:pPr lvl="0"/>
            <a:r>
              <a:rPr lang="cs-CZ" sz="2800" dirty="0">
                <a:solidFill>
                  <a:schemeClr val="tx2"/>
                </a:solidFill>
              </a:rPr>
              <a:t>environmentální přínosy.</a:t>
            </a:r>
          </a:p>
        </p:txBody>
      </p:sp>
      <p:sp>
        <p:nvSpPr>
          <p:cNvPr id="4" name="Zástupný symbol pro číslo snímku 3">
            <a:extLst>
              <a:ext uri="{FF2B5EF4-FFF2-40B4-BE49-F238E27FC236}">
                <a16:creationId xmlns:a16="http://schemas.microsoft.com/office/drawing/2014/main" id="{850CA785-543B-CB50-EC85-5E29DE3E05A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36</a:t>
            </a:fld>
            <a:endParaRPr lang="cs-CZ"/>
          </a:p>
        </p:txBody>
      </p:sp>
    </p:spTree>
    <p:extLst>
      <p:ext uri="{BB962C8B-B14F-4D97-AF65-F5344CB8AC3E}">
        <p14:creationId xmlns:p14="http://schemas.microsoft.com/office/powerpoint/2010/main" val="3676351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99EFE-26E6-B55A-6032-B2E68CFBFC1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FF5705C-ED74-0D99-DB88-DE2D500B27BF}"/>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F6CA838D-21E0-C25E-A2AB-E549406F0237}"/>
              </a:ext>
            </a:extLst>
          </p:cNvPr>
          <p:cNvSpPr>
            <a:spLocks noGrp="1"/>
          </p:cNvSpPr>
          <p:nvPr>
            <p:ph idx="1"/>
          </p:nvPr>
        </p:nvSpPr>
        <p:spPr>
          <a:xfrm>
            <a:off x="446313" y="894080"/>
            <a:ext cx="11244943" cy="5405919"/>
          </a:xfrm>
        </p:spPr>
        <p:txBody>
          <a:bodyPr/>
          <a:lstStyle/>
          <a:p>
            <a:pPr marL="0" indent="0" algn="just">
              <a:buNone/>
            </a:pPr>
            <a:endParaRPr lang="cs-CZ" sz="2800" b="1" dirty="0"/>
          </a:p>
          <a:p>
            <a:pPr marL="0" indent="0" algn="just">
              <a:buNone/>
            </a:pPr>
            <a:r>
              <a:rPr lang="cs-CZ" sz="2800" b="1" u="sng" dirty="0">
                <a:solidFill>
                  <a:schemeClr val="accent1"/>
                </a:solidFill>
              </a:rPr>
              <a:t>D. Obchodních a jiných smluvních podmínek</a:t>
            </a:r>
            <a:r>
              <a:rPr lang="cs-CZ" sz="2800" b="1" dirty="0">
                <a:solidFill>
                  <a:schemeClr val="tx2"/>
                </a:solidFill>
              </a:rPr>
              <a:t> (</a:t>
            </a:r>
            <a:r>
              <a:rPr lang="cs-CZ" sz="2800" dirty="0">
                <a:solidFill>
                  <a:schemeClr val="tx2"/>
                </a:solidFill>
              </a:rPr>
              <a:t>§ 37 odst. 1 písm. d) ZZVZ)</a:t>
            </a:r>
          </a:p>
          <a:p>
            <a:pPr marL="0" indent="0">
              <a:buNone/>
            </a:pPr>
            <a:r>
              <a:rPr lang="cs-CZ" sz="2800" dirty="0">
                <a:solidFill>
                  <a:schemeClr val="tx2"/>
                </a:solidFill>
              </a:rPr>
              <a:t>Například:</a:t>
            </a:r>
          </a:p>
          <a:p>
            <a:pPr lvl="0"/>
            <a:r>
              <a:rPr lang="cs-CZ" sz="2800" dirty="0">
                <a:solidFill>
                  <a:schemeClr val="tx2"/>
                </a:solidFill>
              </a:rPr>
              <a:t>povinnost třídění odpadu,</a:t>
            </a:r>
          </a:p>
          <a:p>
            <a:pPr lvl="0"/>
            <a:r>
              <a:rPr lang="cs-CZ" sz="2800" dirty="0">
                <a:solidFill>
                  <a:schemeClr val="tx2"/>
                </a:solidFill>
              </a:rPr>
              <a:t>předání dokladů o využití odpadu,</a:t>
            </a:r>
          </a:p>
          <a:p>
            <a:pPr lvl="0"/>
            <a:r>
              <a:rPr lang="cs-CZ" sz="2800" dirty="0">
                <a:solidFill>
                  <a:schemeClr val="tx2"/>
                </a:solidFill>
              </a:rPr>
              <a:t>omezení emisí při realizaci,</a:t>
            </a:r>
          </a:p>
          <a:p>
            <a:pPr lvl="0"/>
            <a:r>
              <a:rPr lang="cs-CZ" sz="2800" dirty="0">
                <a:solidFill>
                  <a:schemeClr val="tx2"/>
                </a:solidFill>
              </a:rPr>
              <a:t>environmentální reporting.</a:t>
            </a: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5C65D696-EE18-CD82-C063-26E973C2A77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37</a:t>
            </a:fld>
            <a:endParaRPr lang="cs-CZ"/>
          </a:p>
        </p:txBody>
      </p:sp>
    </p:spTree>
    <p:extLst>
      <p:ext uri="{BB962C8B-B14F-4D97-AF65-F5344CB8AC3E}">
        <p14:creationId xmlns:p14="http://schemas.microsoft.com/office/powerpoint/2010/main" val="836830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790B-E1C8-3299-F8D1-50058B02408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2B704EA-2574-16D7-5AEA-9186CCFFE3AE}"/>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29923EF9-6D78-6778-F78F-0184A9B8DE19}"/>
              </a:ext>
            </a:extLst>
          </p:cNvPr>
          <p:cNvSpPr>
            <a:spLocks noGrp="1"/>
          </p:cNvSpPr>
          <p:nvPr>
            <p:ph idx="1"/>
          </p:nvPr>
        </p:nvSpPr>
        <p:spPr>
          <a:xfrm>
            <a:off x="446313" y="894080"/>
            <a:ext cx="11244943" cy="5405919"/>
          </a:xfrm>
        </p:spPr>
        <p:txBody>
          <a:bodyPr/>
          <a:lstStyle/>
          <a:p>
            <a:pPr marL="0" indent="0" algn="just">
              <a:buNone/>
            </a:pPr>
            <a:endParaRPr lang="cs-CZ" sz="2800" b="1" dirty="0"/>
          </a:p>
          <a:p>
            <a:pPr marL="0" indent="0" algn="just">
              <a:buNone/>
            </a:pPr>
            <a:r>
              <a:rPr lang="cs-CZ" sz="2800" b="1" u="sng" dirty="0">
                <a:solidFill>
                  <a:schemeClr val="accent1"/>
                </a:solidFill>
              </a:rPr>
              <a:t>E. Dalších podmínek pro uzavření smlouvy</a:t>
            </a:r>
            <a:r>
              <a:rPr lang="cs-CZ" sz="2800" b="1" dirty="0">
                <a:solidFill>
                  <a:schemeClr val="tx2"/>
                </a:solidFill>
              </a:rPr>
              <a:t> </a:t>
            </a:r>
            <a:r>
              <a:rPr lang="cs-CZ" sz="2800" dirty="0">
                <a:solidFill>
                  <a:schemeClr val="tx2"/>
                </a:solidFill>
              </a:rPr>
              <a:t>(§ 104 ZZVZ)</a:t>
            </a:r>
          </a:p>
          <a:p>
            <a:pPr marL="0" indent="0">
              <a:buNone/>
            </a:pPr>
            <a:r>
              <a:rPr lang="cs-CZ" sz="2800" dirty="0">
                <a:solidFill>
                  <a:schemeClr val="tx2"/>
                </a:solidFill>
              </a:rPr>
              <a:t>Například:</a:t>
            </a:r>
          </a:p>
          <a:p>
            <a:pPr lvl="0"/>
            <a:r>
              <a:rPr lang="cs-CZ" sz="2800" dirty="0">
                <a:solidFill>
                  <a:schemeClr val="tx2"/>
                </a:solidFill>
              </a:rPr>
              <a:t>předložení seznamu použitých výrobků a materiálů,</a:t>
            </a:r>
          </a:p>
          <a:p>
            <a:pPr lvl="0"/>
            <a:r>
              <a:rPr lang="cs-CZ" sz="2800" dirty="0">
                <a:solidFill>
                  <a:schemeClr val="tx2"/>
                </a:solidFill>
              </a:rPr>
              <a:t>předložení metodiky indikátorů DNSH,</a:t>
            </a:r>
          </a:p>
          <a:p>
            <a:pPr lvl="0"/>
            <a:r>
              <a:rPr lang="cs-CZ" sz="2800" dirty="0">
                <a:solidFill>
                  <a:schemeClr val="tx2"/>
                </a:solidFill>
              </a:rPr>
              <a:t>předložení seznamu recyklačních zařízení,</a:t>
            </a:r>
          </a:p>
          <a:p>
            <a:pPr lvl="0"/>
            <a:r>
              <a:rPr lang="cs-CZ" sz="2800" dirty="0">
                <a:solidFill>
                  <a:schemeClr val="tx2"/>
                </a:solidFill>
              </a:rPr>
              <a:t>předložení environmentálního management plánu.</a:t>
            </a:r>
          </a:p>
          <a:p>
            <a:pPr lvl="0"/>
            <a:endParaRPr lang="cs-CZ" sz="2800" dirty="0">
              <a:solidFill>
                <a:schemeClr val="tx2"/>
              </a:solidFill>
            </a:endParaRPr>
          </a:p>
          <a:p>
            <a:pPr lvl="0"/>
            <a:r>
              <a:rPr lang="cs-CZ" sz="2800" dirty="0">
                <a:solidFill>
                  <a:schemeClr val="tx2"/>
                </a:solidFill>
              </a:rPr>
              <a:t>.</a:t>
            </a: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A07B6EA3-8B7B-0169-05C8-43ED5A28040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38</a:t>
            </a:fld>
            <a:endParaRPr lang="cs-CZ"/>
          </a:p>
        </p:txBody>
      </p:sp>
    </p:spTree>
    <p:extLst>
      <p:ext uri="{BB962C8B-B14F-4D97-AF65-F5344CB8AC3E}">
        <p14:creationId xmlns:p14="http://schemas.microsoft.com/office/powerpoint/2010/main" val="752601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D3C4B-6425-7A64-46B3-3300B878F39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536238C-5940-67A3-3AA1-C8695B9F56BF}"/>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4727C2BD-9CC4-D70C-C048-78DDCE2394CB}"/>
              </a:ext>
            </a:extLst>
          </p:cNvPr>
          <p:cNvSpPr>
            <a:spLocks noGrp="1"/>
          </p:cNvSpPr>
          <p:nvPr>
            <p:ph idx="1"/>
          </p:nvPr>
        </p:nvSpPr>
        <p:spPr>
          <a:xfrm>
            <a:off x="446313" y="894080"/>
            <a:ext cx="11244943" cy="5405919"/>
          </a:xfrm>
        </p:spPr>
        <p:txBody>
          <a:bodyPr/>
          <a:lstStyle/>
          <a:p>
            <a:pPr marL="0" indent="0" algn="just">
              <a:buNone/>
            </a:pPr>
            <a:r>
              <a:rPr lang="cs-CZ" sz="2800" b="1" u="sng" dirty="0">
                <a:solidFill>
                  <a:schemeClr val="accent1"/>
                </a:solidFill>
              </a:rPr>
              <a:t>Odpady</a:t>
            </a:r>
          </a:p>
          <a:p>
            <a:pPr marL="0" indent="0" algn="just">
              <a:buNone/>
            </a:pPr>
            <a:r>
              <a:rPr lang="cs-CZ" sz="2800" dirty="0">
                <a:solidFill>
                  <a:schemeClr val="tx2"/>
                </a:solidFill>
              </a:rPr>
              <a:t>Co je odpad je v případě DNSH chápáno šířeji než je definice odpadu dle zákona č. 541/2020 Sb., o odpadech.</a:t>
            </a:r>
          </a:p>
          <a:p>
            <a:pPr marL="0" indent="0" algn="just">
              <a:buNone/>
            </a:pPr>
            <a:r>
              <a:rPr lang="cs-CZ" sz="2800" dirty="0">
                <a:solidFill>
                  <a:schemeClr val="tx2"/>
                </a:solidFill>
              </a:rPr>
              <a:t>Odpadem je „vše co na stavbě vznikne“, tj. lze započítat i materiál, který se odpadem nestane, protože je předán dalším subjektům k využití (dar, prodej, využití na jiné stavbě, mobilní recyklační linka atd.).</a:t>
            </a:r>
          </a:p>
          <a:p>
            <a:pPr marL="0" indent="0" algn="just">
              <a:buNone/>
            </a:pPr>
            <a:r>
              <a:rPr lang="cs-CZ" sz="2800" dirty="0">
                <a:solidFill>
                  <a:schemeClr val="tx2"/>
                </a:solidFill>
              </a:rPr>
              <a:t>Je třeba provést „trasování odpadu“ - doložit, kam odpad doputoval a jaké bylo jeho využití (např. kopie smlouvy o zajištění předání odpadů k opětovnému použití, recyklaci; doklad o převzetí odpadů provozovatelem zařízení, „vážní lístky“, darovací smlouva atd.).</a:t>
            </a:r>
          </a:p>
          <a:p>
            <a:pPr lvl="0"/>
            <a:endParaRPr lang="cs-CZ" sz="2800" dirty="0">
              <a:solidFill>
                <a:schemeClr val="tx2"/>
              </a:solidFill>
            </a:endParaRPr>
          </a:p>
          <a:p>
            <a:pPr lvl="0"/>
            <a:r>
              <a:rPr lang="cs-CZ" sz="2800" dirty="0">
                <a:solidFill>
                  <a:schemeClr val="tx2"/>
                </a:solidFill>
              </a:rPr>
              <a:t>.</a:t>
            </a: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4777E8FC-7BE0-4D02-B4CF-3B7A98E6AD6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39</a:t>
            </a:fld>
            <a:endParaRPr lang="cs-CZ"/>
          </a:p>
        </p:txBody>
      </p:sp>
    </p:spTree>
    <p:extLst>
      <p:ext uri="{BB962C8B-B14F-4D97-AF65-F5344CB8AC3E}">
        <p14:creationId xmlns:p14="http://schemas.microsoft.com/office/powerpoint/2010/main" val="2785813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87043-BC33-D07F-B5A6-4DC2519F7E91}"/>
            </a:ext>
          </a:extLst>
        </p:cNvPr>
        <p:cNvGrpSpPr/>
        <p:nvPr/>
      </p:nvGrpSpPr>
      <p:grpSpPr>
        <a:xfrm>
          <a:off x="0" y="0"/>
          <a:ext cx="0" cy="0"/>
          <a:chOff x="0" y="0"/>
          <a:chExt cx="0" cy="0"/>
        </a:xfrm>
      </p:grpSpPr>
      <p:sp>
        <p:nvSpPr>
          <p:cNvPr id="17" name="Zástupný obsah 16">
            <a:extLst>
              <a:ext uri="{FF2B5EF4-FFF2-40B4-BE49-F238E27FC236}">
                <a16:creationId xmlns:a16="http://schemas.microsoft.com/office/drawing/2014/main" id="{1954B996-DEBB-36CE-2545-706A8182793C}"/>
              </a:ext>
            </a:extLst>
          </p:cNvPr>
          <p:cNvSpPr>
            <a:spLocks noGrp="1"/>
          </p:cNvSpPr>
          <p:nvPr>
            <p:ph idx="1"/>
          </p:nvPr>
        </p:nvSpPr>
        <p:spPr>
          <a:xfrm>
            <a:off x="446313" y="894080"/>
            <a:ext cx="11244943" cy="5405919"/>
          </a:xfrm>
        </p:spPr>
        <p:txBody>
          <a:bodyPr/>
          <a:lstStyle/>
          <a:p>
            <a:pPr lvl="0"/>
            <a:endParaRPr lang="cs-CZ" sz="2800" dirty="0">
              <a:solidFill>
                <a:schemeClr val="tx2"/>
              </a:solidFill>
            </a:endParaRPr>
          </a:p>
          <a:p>
            <a:pPr marL="0" lvl="0" indent="0">
              <a:buNone/>
            </a:pPr>
            <a:endParaRPr lang="cs-CZ" sz="2800" dirty="0">
              <a:solidFill>
                <a:schemeClr val="tx2"/>
              </a:solidFill>
            </a:endParaRP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5AD61494-07AB-BE33-DF3E-FB81F76C1F5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40</a:t>
            </a:fld>
            <a:endParaRPr lang="cs-CZ"/>
          </a:p>
        </p:txBody>
      </p:sp>
      <p:pic>
        <p:nvPicPr>
          <p:cNvPr id="3" name="Obrázek 2">
            <a:extLst>
              <a:ext uri="{FF2B5EF4-FFF2-40B4-BE49-F238E27FC236}">
                <a16:creationId xmlns:a16="http://schemas.microsoft.com/office/drawing/2014/main" id="{3384F3D1-2C78-B3A5-CAC0-FED7727F970A}"/>
              </a:ext>
            </a:extLst>
          </p:cNvPr>
          <p:cNvPicPr>
            <a:picLocks noChangeAspect="1"/>
          </p:cNvPicPr>
          <p:nvPr/>
        </p:nvPicPr>
        <p:blipFill>
          <a:blip r:embed="rId2"/>
          <a:stretch>
            <a:fillRect/>
          </a:stretch>
        </p:blipFill>
        <p:spPr>
          <a:xfrm>
            <a:off x="2733368" y="315317"/>
            <a:ext cx="6420464" cy="6537733"/>
          </a:xfrm>
          <a:prstGeom prst="rect">
            <a:avLst/>
          </a:prstGeom>
        </p:spPr>
      </p:pic>
    </p:spTree>
    <p:extLst>
      <p:ext uri="{BB962C8B-B14F-4D97-AF65-F5344CB8AC3E}">
        <p14:creationId xmlns:p14="http://schemas.microsoft.com/office/powerpoint/2010/main" val="12588926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3F9D5-EE28-2318-0175-ADF5C7A452A9}"/>
            </a:ext>
          </a:extLst>
        </p:cNvPr>
        <p:cNvGrpSpPr/>
        <p:nvPr/>
      </p:nvGrpSpPr>
      <p:grpSpPr>
        <a:xfrm>
          <a:off x="0" y="0"/>
          <a:ext cx="0" cy="0"/>
          <a:chOff x="0" y="0"/>
          <a:chExt cx="0" cy="0"/>
        </a:xfrm>
      </p:grpSpPr>
      <p:sp>
        <p:nvSpPr>
          <p:cNvPr id="17" name="Zástupný obsah 16">
            <a:extLst>
              <a:ext uri="{FF2B5EF4-FFF2-40B4-BE49-F238E27FC236}">
                <a16:creationId xmlns:a16="http://schemas.microsoft.com/office/drawing/2014/main" id="{9EFD9BAE-6DEB-CFFB-0D8A-FCA8A8A92F5E}"/>
              </a:ext>
            </a:extLst>
          </p:cNvPr>
          <p:cNvSpPr>
            <a:spLocks noGrp="1"/>
          </p:cNvSpPr>
          <p:nvPr>
            <p:ph idx="1"/>
          </p:nvPr>
        </p:nvSpPr>
        <p:spPr>
          <a:xfrm>
            <a:off x="446313" y="894080"/>
            <a:ext cx="11244943" cy="5405919"/>
          </a:xfrm>
        </p:spPr>
        <p:txBody>
          <a:bodyPr/>
          <a:lstStyle/>
          <a:p>
            <a:pPr lvl="0"/>
            <a:endParaRPr lang="cs-CZ" sz="2800" dirty="0">
              <a:solidFill>
                <a:schemeClr val="tx2"/>
              </a:solidFill>
            </a:endParaRPr>
          </a:p>
          <a:p>
            <a:pPr marL="0" lvl="0" indent="0">
              <a:buNone/>
            </a:pPr>
            <a:endParaRPr lang="cs-CZ" sz="2800" dirty="0">
              <a:solidFill>
                <a:schemeClr val="tx2"/>
              </a:solidFill>
            </a:endParaRP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0453F648-5B70-8801-7293-AF7AF6F5306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41</a:t>
            </a:fld>
            <a:endParaRPr lang="cs-CZ"/>
          </a:p>
        </p:txBody>
      </p:sp>
      <p:pic>
        <p:nvPicPr>
          <p:cNvPr id="5" name="Obrázek 4">
            <a:extLst>
              <a:ext uri="{FF2B5EF4-FFF2-40B4-BE49-F238E27FC236}">
                <a16:creationId xmlns:a16="http://schemas.microsoft.com/office/drawing/2014/main" id="{C8B239AB-7251-6ABA-A291-38571DF73497}"/>
              </a:ext>
            </a:extLst>
          </p:cNvPr>
          <p:cNvPicPr>
            <a:picLocks noChangeAspect="1"/>
          </p:cNvPicPr>
          <p:nvPr/>
        </p:nvPicPr>
        <p:blipFill>
          <a:blip r:embed="rId2"/>
          <a:stretch>
            <a:fillRect/>
          </a:stretch>
        </p:blipFill>
        <p:spPr>
          <a:xfrm>
            <a:off x="1706880" y="325119"/>
            <a:ext cx="8566460" cy="6365119"/>
          </a:xfrm>
          <a:prstGeom prst="rect">
            <a:avLst/>
          </a:prstGeom>
        </p:spPr>
      </p:pic>
    </p:spTree>
    <p:extLst>
      <p:ext uri="{BB962C8B-B14F-4D97-AF65-F5344CB8AC3E}">
        <p14:creationId xmlns:p14="http://schemas.microsoft.com/office/powerpoint/2010/main" val="1085775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B3EC3-4BAF-EA51-AF4E-C36F839007B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A9FCED8-C813-A8A1-FF1A-0807394E01A4}"/>
              </a:ext>
            </a:extLst>
          </p:cNvPr>
          <p:cNvSpPr>
            <a:spLocks noGrp="1"/>
          </p:cNvSpPr>
          <p:nvPr>
            <p:ph type="title"/>
          </p:nvPr>
        </p:nvSpPr>
        <p:spPr>
          <a:xfrm>
            <a:off x="446314" y="192875"/>
            <a:ext cx="10137686" cy="599605"/>
          </a:xfrm>
        </p:spPr>
        <p:txBody>
          <a:bodyPr/>
          <a:lstStyle/>
          <a:p>
            <a:pPr algn="ctr"/>
            <a:r>
              <a:rPr lang="cs-CZ" dirty="0"/>
              <a:t>DNSH a veřejné zakázky</a:t>
            </a:r>
          </a:p>
        </p:txBody>
      </p:sp>
      <p:sp>
        <p:nvSpPr>
          <p:cNvPr id="17" name="Zástupný obsah 16">
            <a:extLst>
              <a:ext uri="{FF2B5EF4-FFF2-40B4-BE49-F238E27FC236}">
                <a16:creationId xmlns:a16="http://schemas.microsoft.com/office/drawing/2014/main" id="{7B4B5B7D-D86C-8296-AE3F-B061075F69D6}"/>
              </a:ext>
            </a:extLst>
          </p:cNvPr>
          <p:cNvSpPr>
            <a:spLocks noGrp="1"/>
          </p:cNvSpPr>
          <p:nvPr>
            <p:ph idx="1"/>
          </p:nvPr>
        </p:nvSpPr>
        <p:spPr>
          <a:xfrm>
            <a:off x="446313" y="894080"/>
            <a:ext cx="11244943" cy="5405919"/>
          </a:xfrm>
        </p:spPr>
        <p:txBody>
          <a:bodyPr/>
          <a:lstStyle/>
          <a:p>
            <a:pPr marL="0" indent="0" algn="just">
              <a:buNone/>
            </a:pPr>
            <a:r>
              <a:rPr lang="cs-CZ" sz="2800" b="1" u="sng" dirty="0">
                <a:solidFill>
                  <a:schemeClr val="accent1"/>
                </a:solidFill>
              </a:rPr>
              <a:t>Stavební a demoliční odpad</a:t>
            </a:r>
          </a:p>
          <a:p>
            <a:pPr marL="0" lvl="0" indent="0">
              <a:buNone/>
            </a:pPr>
            <a:r>
              <a:rPr lang="cs-CZ" sz="2800" dirty="0">
                <a:solidFill>
                  <a:schemeClr val="tx2"/>
                </a:solidFill>
              </a:rPr>
              <a:t>Veřejná zakázka na stavební práce:</a:t>
            </a:r>
          </a:p>
          <a:p>
            <a:pPr lvl="0" algn="just"/>
            <a:r>
              <a:rPr lang="cs-CZ" sz="2800" dirty="0">
                <a:solidFill>
                  <a:schemeClr val="tx2"/>
                </a:solidFill>
              </a:rPr>
              <a:t>Součinnost dle § 104 ZZVZ – předložení management plánu nakládání s odpady, předložení seznamu recyklačních zařízení.</a:t>
            </a:r>
          </a:p>
          <a:p>
            <a:pPr lvl="0" algn="just"/>
            <a:r>
              <a:rPr lang="cs-CZ" sz="2800" b="1" dirty="0">
                <a:solidFill>
                  <a:schemeClr val="tx2"/>
                </a:solidFill>
              </a:rPr>
              <a:t>Smlouva</a:t>
            </a:r>
            <a:r>
              <a:rPr lang="cs-CZ" sz="2800" dirty="0">
                <a:solidFill>
                  <a:schemeClr val="tx2"/>
                </a:solidFill>
              </a:rPr>
              <a:t> – průběžný způsob dokladování, forma dokladování (kupní smlouva, darovací smlouva, vážní lístky, prohlášení TDI, smlouva se zařízením …), sankce – smluvní pokuta, náhrada škody za vyměřenou sankci.</a:t>
            </a:r>
          </a:p>
          <a:p>
            <a:pPr marL="0" indent="0" algn="just">
              <a:buNone/>
            </a:pPr>
            <a:endParaRPr lang="cs-CZ" dirty="0"/>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8177CDC1-1561-F019-488C-C6D5A783E92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42</a:t>
            </a:fld>
            <a:endParaRPr lang="cs-CZ"/>
          </a:p>
        </p:txBody>
      </p:sp>
    </p:spTree>
    <p:extLst>
      <p:ext uri="{BB962C8B-B14F-4D97-AF65-F5344CB8AC3E}">
        <p14:creationId xmlns:p14="http://schemas.microsoft.com/office/powerpoint/2010/main" val="3544077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25A61-A6E8-B17E-932A-D9294A964DC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D97AFA6-A1A6-EC83-EBCB-4B8F25248FDD}"/>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br>
              <a:rPr lang="cs-CZ" u="sng" dirty="0"/>
            </a:br>
            <a:endParaRPr lang="cs-CZ" dirty="0"/>
          </a:p>
        </p:txBody>
      </p:sp>
      <p:sp>
        <p:nvSpPr>
          <p:cNvPr id="17" name="Zástupný obsah 16">
            <a:extLst>
              <a:ext uri="{FF2B5EF4-FFF2-40B4-BE49-F238E27FC236}">
                <a16:creationId xmlns:a16="http://schemas.microsoft.com/office/drawing/2014/main" id="{A344F283-2469-4DC3-CDC2-3A460A543AF4}"/>
              </a:ext>
            </a:extLst>
          </p:cNvPr>
          <p:cNvSpPr>
            <a:spLocks noGrp="1"/>
          </p:cNvSpPr>
          <p:nvPr>
            <p:ph idx="1"/>
          </p:nvPr>
        </p:nvSpPr>
        <p:spPr>
          <a:xfrm>
            <a:off x="446313" y="894080"/>
            <a:ext cx="11244943" cy="5405919"/>
          </a:xfrm>
        </p:spPr>
        <p:txBody>
          <a:bodyPr/>
          <a:lstStyle/>
          <a:p>
            <a:pPr marL="457200" lvl="0" indent="-457200" algn="just">
              <a:buClr>
                <a:schemeClr val="tx2"/>
              </a:buClr>
              <a:buFont typeface="+mj-lt"/>
              <a:buAutoNum type="arabicPeriod"/>
            </a:pPr>
            <a:r>
              <a:rPr lang="cs-CZ" sz="2800" dirty="0">
                <a:solidFill>
                  <a:schemeClr val="tx2"/>
                </a:solidFill>
              </a:rPr>
              <a:t>Zhotovitel je povinen se při provádění Díla řídit zásadami „</a:t>
            </a:r>
            <a:r>
              <a:rPr lang="cs-CZ" sz="2800" u="sng" dirty="0">
                <a:solidFill>
                  <a:schemeClr val="tx2"/>
                </a:solidFill>
              </a:rPr>
              <a:t>významně nepoškozovat“ životní prostředí (dále jen „</a:t>
            </a:r>
            <a:r>
              <a:rPr lang="cs-CZ" sz="2800" b="1" u="sng" dirty="0">
                <a:solidFill>
                  <a:schemeClr val="tx2"/>
                </a:solidFill>
              </a:rPr>
              <a:t>DNSH</a:t>
            </a:r>
            <a:r>
              <a:rPr lang="cs-CZ" sz="2800" u="sng" dirty="0">
                <a:solidFill>
                  <a:schemeClr val="tx2"/>
                </a:solidFill>
              </a:rPr>
              <a:t>“), </a:t>
            </a:r>
            <a:r>
              <a:rPr lang="cs-CZ" sz="2800" dirty="0">
                <a:solidFill>
                  <a:schemeClr val="tx2"/>
                </a:solidFill>
              </a:rPr>
              <a:t>které vychází z nařízení EU 2020/852 (Taxonomie EU).</a:t>
            </a:r>
          </a:p>
          <a:p>
            <a:pPr marL="457200" lvl="0" indent="-457200" algn="just">
              <a:buClr>
                <a:schemeClr val="tx2"/>
              </a:buClr>
              <a:buFont typeface="+mj-lt"/>
              <a:buAutoNum type="arabicPeriod"/>
            </a:pPr>
            <a:r>
              <a:rPr lang="cs-CZ" sz="2800" dirty="0">
                <a:solidFill>
                  <a:schemeClr val="tx2"/>
                </a:solidFill>
              </a:rPr>
              <a:t>Zhotovitele je povinen k výzvě Objednatele poskytnout Objednateli součinnost k prokázání toho že činností Zhotovitele při provádění Díla nedošlo k porušení zásad DNSH, tj. doložit dokumenty, jež naplnění zásad DNSH osvědčují (zejm. doložit, že prováděním Díla nedošlo k významnému zvýšení emisí, že byla prováděna opatření ke snížení prašnosti a hlučnosti apod.).</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BBEB62E8-CA14-DF94-FE4E-652569E9942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43</a:t>
            </a:fld>
            <a:endParaRPr lang="cs-CZ"/>
          </a:p>
        </p:txBody>
      </p:sp>
    </p:spTree>
    <p:extLst>
      <p:ext uri="{BB962C8B-B14F-4D97-AF65-F5344CB8AC3E}">
        <p14:creationId xmlns:p14="http://schemas.microsoft.com/office/powerpoint/2010/main" val="1205411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ABAF9-DD04-B8D4-F762-1D990C10A46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30688C4-E272-38D6-F65E-F45547A16072}"/>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6C42853D-0169-4658-CC01-F2BCFFF7123A}"/>
              </a:ext>
            </a:extLst>
          </p:cNvPr>
          <p:cNvSpPr>
            <a:spLocks noGrp="1"/>
          </p:cNvSpPr>
          <p:nvPr>
            <p:ph idx="1"/>
          </p:nvPr>
        </p:nvSpPr>
        <p:spPr>
          <a:xfrm>
            <a:off x="446313" y="894080"/>
            <a:ext cx="11244943" cy="5405919"/>
          </a:xfrm>
        </p:spPr>
        <p:txBody>
          <a:bodyPr/>
          <a:lstStyle/>
          <a:p>
            <a:pPr marL="0" indent="0" algn="just">
              <a:buNone/>
            </a:pPr>
            <a:endParaRPr lang="cs-CZ" sz="2800" b="1" u="sng" dirty="0">
              <a:solidFill>
                <a:schemeClr val="tx2"/>
              </a:solidFill>
            </a:endParaRPr>
          </a:p>
          <a:p>
            <a:pPr marL="514350" lvl="0" indent="-514350" algn="just">
              <a:buClr>
                <a:schemeClr val="tx2"/>
              </a:buClr>
              <a:buFont typeface="+mj-lt"/>
              <a:buAutoNum type="arabicPeriod" startAt="3"/>
            </a:pPr>
            <a:r>
              <a:rPr lang="cs-CZ" sz="2800" dirty="0">
                <a:solidFill>
                  <a:schemeClr val="tx2"/>
                </a:solidFill>
              </a:rPr>
              <a:t>Níže uvedené podmínky vztahující se ke spotřebě vody a elektrické energie je Zhotovitel povinen dodržet, a to i v případě, že jsou např. v PD či soupisu prací uvedeny jiné, méně přísné požadavky, tj. pokud jsou v PD či soupisu prací uvedeny mírnější požadavky, platí podmínky uvedené v této příloze smlouvy. Pokud jsou v PD nebo soupisu prací uvedeny přísnější požadavky, než v této příloze platí takové přísnější požadavky.</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A6568AB8-0447-DD00-AAF9-9DAE762E860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44</a:t>
            </a:fld>
            <a:endParaRPr lang="cs-CZ"/>
          </a:p>
        </p:txBody>
      </p:sp>
    </p:spTree>
    <p:extLst>
      <p:ext uri="{BB962C8B-B14F-4D97-AF65-F5344CB8AC3E}">
        <p14:creationId xmlns:p14="http://schemas.microsoft.com/office/powerpoint/2010/main" val="2290841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3587-02E1-7D55-AB5A-1167CA74B49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1DE4211-4E34-7D20-CDD4-5C67DF6DB3C5}"/>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298CF6D9-7CAC-72F5-2F27-62C8A095D9A2}"/>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Nakládání s odpady</a:t>
            </a:r>
          </a:p>
          <a:p>
            <a:pPr marL="514350" lvl="0" indent="-514350" algn="just">
              <a:buClr>
                <a:schemeClr val="tx2"/>
              </a:buClr>
              <a:buFont typeface="+mj-lt"/>
              <a:buAutoNum type="arabicPeriod"/>
            </a:pPr>
            <a:r>
              <a:rPr lang="cs-CZ" sz="2800" dirty="0">
                <a:solidFill>
                  <a:schemeClr val="tx2"/>
                </a:solidFill>
              </a:rPr>
              <a:t>Se stavebním a demoličním odpadem včetně použitých obalů je nutné nakládat dle hierarchie odpadového hospodářství zejména ve smyslu zákona o odpadech a přílohy č. 24 k vyhlášce č. 273/2021 Sb</a:t>
            </a:r>
            <a:r>
              <a:rPr lang="cs-CZ" sz="2800" i="1" dirty="0">
                <a:solidFill>
                  <a:schemeClr val="tx2"/>
                </a:solidFill>
              </a:rPr>
              <a:t>., o podrobnostech nakládání s odpady</a:t>
            </a:r>
            <a:r>
              <a:rPr lang="cs-CZ" sz="2800" dirty="0">
                <a:solidFill>
                  <a:schemeClr val="tx2"/>
                </a:solidFill>
              </a:rPr>
              <a:t>. Prioritou je předcházení vzniku odpadu. Jestliže nelze vzniku odpadu předejít, pak musí dojít k jeho přípravě k opětovnému použití – recyklaci, a to v úrovni nejméně 70 % (hmotnostních) stavebního a demoličního odpadu neklasifikovaného jako nebezpečný.</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D3F6E599-CA60-E8C5-7DB2-15ABE2F1358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45</a:t>
            </a:fld>
            <a:endParaRPr lang="cs-CZ"/>
          </a:p>
        </p:txBody>
      </p:sp>
    </p:spTree>
    <p:extLst>
      <p:ext uri="{BB962C8B-B14F-4D97-AF65-F5344CB8AC3E}">
        <p14:creationId xmlns:p14="http://schemas.microsoft.com/office/powerpoint/2010/main" val="853497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27ECF-0E79-FE9E-F39F-CEA1A54C777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DE21CC4-F664-36C3-30B2-7BA9C44A90B8}"/>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32A3AF24-818D-11D6-C9D0-8AD1B892FA63}"/>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Nakládání s odpady</a:t>
            </a:r>
          </a:p>
          <a:p>
            <a:pPr marL="514350" lvl="0" indent="-514350" algn="just">
              <a:buClr>
                <a:schemeClr val="tx2"/>
              </a:buClr>
              <a:buFont typeface="+mj-lt"/>
              <a:buAutoNum type="arabicPeriod" startAt="2"/>
            </a:pPr>
            <a:r>
              <a:rPr lang="cs-CZ" sz="2800" dirty="0">
                <a:solidFill>
                  <a:schemeClr val="tx2"/>
                </a:solidFill>
              </a:rPr>
              <a:t>Zhotovitel je povinen zajistit, aby nejméně 70 % (hmotnostních) stavebních a demoličních materiálů či odpadů neklasifikovaných jako nebezpečné (s výjimkou přirozeně se vyskytujících materiálů uvedených v kategorii 17 05 04 na Evropském seznamu odpadů vytvořeném rozhodnutím 2000/532/ES ze dne 3. května 2000, kterým se nahrazuje rozhodnutí 94/3/ES, kterým se stanoví seznam odpadů podle čl. 1 písm. a) směrnice Rady 75/442/EHS o odpadech a rozhodnutí Rady 94/904/ES, kterým se stanoví seznam nebezpečných odpadů ve smyslu čl. 1 odst. 4 směrnice Rady</a:t>
            </a:r>
            <a:endParaRPr lang="cs-CZ" sz="2800" b="1" dirty="0">
              <a:solidFill>
                <a:schemeClr val="tx2"/>
              </a:solidFill>
            </a:endParaRPr>
          </a:p>
        </p:txBody>
      </p:sp>
      <p:sp>
        <p:nvSpPr>
          <p:cNvPr id="4" name="Zástupný symbol pro číslo snímku 3">
            <a:extLst>
              <a:ext uri="{FF2B5EF4-FFF2-40B4-BE49-F238E27FC236}">
                <a16:creationId xmlns:a16="http://schemas.microsoft.com/office/drawing/2014/main" id="{5E0471D6-E2D6-EB9D-7450-5608A0C69A9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46</a:t>
            </a:fld>
            <a:endParaRPr lang="cs-CZ"/>
          </a:p>
        </p:txBody>
      </p:sp>
    </p:spTree>
    <p:extLst>
      <p:ext uri="{BB962C8B-B14F-4D97-AF65-F5344CB8AC3E}">
        <p14:creationId xmlns:p14="http://schemas.microsoft.com/office/powerpoint/2010/main" val="2904457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D319D-A7D5-9561-9889-86A2D3E398B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B7D1FD7-3F8C-95DB-F796-2F4730CA9567}"/>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2C63DC99-4D94-F5C2-2589-524575EA11D1}"/>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Nakládání s odpady</a:t>
            </a:r>
          </a:p>
          <a:p>
            <a:pPr marL="0" lvl="0" indent="0" algn="just">
              <a:buNone/>
            </a:pPr>
            <a:r>
              <a:rPr lang="cs-CZ" sz="2800" dirty="0">
                <a:solidFill>
                  <a:schemeClr val="tx2"/>
                </a:solidFill>
              </a:rPr>
              <a:t>91/689/EHS o nebezpečných odpadech (oznámeno pod číslem dokumentu K(2000) 1147)) vzniklého na staveništi bude připraveno k opětovnému použití, recyklaci a k jiným druhům materiálového využití, včetně zásypů, při nichž jsou jiné materiály nahrazeny odpadem, v souladu s hierarchií způsobů nakládání s odpady a protokolem EU pro nakládání se stavebním a demoličním odpadem.</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67E1032A-8CBF-F3A8-4398-81273506B1B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47</a:t>
            </a:fld>
            <a:endParaRPr lang="cs-CZ"/>
          </a:p>
        </p:txBody>
      </p:sp>
    </p:spTree>
    <p:extLst>
      <p:ext uri="{BB962C8B-B14F-4D97-AF65-F5344CB8AC3E}">
        <p14:creationId xmlns:p14="http://schemas.microsoft.com/office/powerpoint/2010/main" val="39847634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6DB08-299B-0D12-BF51-627DF7131E6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0529867-D25F-CECA-4692-3F265745A8E9}"/>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2F2F1FF2-4BC7-AE5B-B6F1-2F96DFD99A69}"/>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Nakládání s odpady</a:t>
            </a:r>
          </a:p>
          <a:p>
            <a:pPr marL="514350" lvl="0" indent="-514350" algn="just">
              <a:buClr>
                <a:schemeClr val="tx2"/>
              </a:buClr>
              <a:buFont typeface="+mj-lt"/>
              <a:buAutoNum type="arabicPeriod" startAt="3"/>
            </a:pPr>
            <a:r>
              <a:rPr lang="cs-CZ" sz="2800" dirty="0">
                <a:solidFill>
                  <a:schemeClr val="tx2"/>
                </a:solidFill>
              </a:rPr>
              <a:t>Doklady o nakládání s odpady (vážní lístky apod.) je Zhotovitel povinen předkládat Objednateli průběžně (tj. nikoli až na konci stavby). </a:t>
            </a:r>
          </a:p>
          <a:p>
            <a:pPr marL="514350" lvl="0" indent="-514350" algn="just">
              <a:buClr>
                <a:schemeClr val="tx2"/>
              </a:buClr>
              <a:buFont typeface="+mj-lt"/>
              <a:buAutoNum type="arabicPeriod" startAt="3"/>
            </a:pPr>
            <a:r>
              <a:rPr lang="cs-CZ" sz="2800" dirty="0">
                <a:solidFill>
                  <a:schemeClr val="tx2"/>
                </a:solidFill>
              </a:rPr>
              <a:t>Zhotovitel je povinen doložit Objednateli doklady o nakládání s odpady (vážní lístky apod.), a to do pěti (5) pracovních dnů od jejich písemného (e-mailem nebo zápisem z kontrolního dne stavby) vyžádání Objednatelem, nebo není-li je možné doložit, je Zhotovitel povinen písemně (e-mailem nebo zápisem z kontrolního dne stavby) sdělit Objednateli (ve stejné lhůtě) důvody nemožnosti jejich doložení.</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007178C9-DF25-29F7-F493-C359C12A3DD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48</a:t>
            </a:fld>
            <a:endParaRPr lang="cs-CZ"/>
          </a:p>
        </p:txBody>
      </p:sp>
    </p:spTree>
    <p:extLst>
      <p:ext uri="{BB962C8B-B14F-4D97-AF65-F5344CB8AC3E}">
        <p14:creationId xmlns:p14="http://schemas.microsoft.com/office/powerpoint/2010/main" val="2114849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3218C-B300-8042-1912-85660285ED2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C229C80-7B9A-943A-2FBF-A31B658F46E3}"/>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4DCA8B3B-DF36-25C4-8BDB-D99EB97474DC}"/>
              </a:ext>
            </a:extLst>
          </p:cNvPr>
          <p:cNvSpPr>
            <a:spLocks noGrp="1"/>
          </p:cNvSpPr>
          <p:nvPr>
            <p:ph idx="1"/>
          </p:nvPr>
        </p:nvSpPr>
        <p:spPr>
          <a:xfrm>
            <a:off x="446313" y="894080"/>
            <a:ext cx="11244943" cy="5771045"/>
          </a:xfrm>
        </p:spPr>
        <p:txBody>
          <a:bodyPr/>
          <a:lstStyle/>
          <a:p>
            <a:pPr marL="0" lvl="0" indent="0" algn="just">
              <a:buNone/>
            </a:pPr>
            <a:r>
              <a:rPr lang="cs-CZ" sz="2800" b="1" dirty="0">
                <a:solidFill>
                  <a:schemeClr val="tx2"/>
                </a:solidFill>
              </a:rPr>
              <a:t>Spotřeba vody</a:t>
            </a:r>
          </a:p>
          <a:p>
            <a:pPr marL="514350" lvl="0" indent="-514350" algn="just">
              <a:buClr>
                <a:schemeClr val="tx2"/>
              </a:buClr>
              <a:buFont typeface="+mj-lt"/>
              <a:buAutoNum type="arabicPeriod"/>
            </a:pPr>
            <a:r>
              <a:rPr lang="cs-CZ" sz="2800" dirty="0">
                <a:solidFill>
                  <a:schemeClr val="tx2"/>
                </a:solidFill>
              </a:rPr>
              <a:t>Zhotovitel je povinen v rámci provádění Díla dodávat pouze takové výrobky, které splňují následující podmínky:</a:t>
            </a:r>
          </a:p>
          <a:p>
            <a:pPr marL="874350" lvl="2" indent="-514350" algn="just">
              <a:buFont typeface="+mj-lt"/>
              <a:buAutoNum type="alphaLcParenR"/>
            </a:pPr>
            <a:r>
              <a:rPr lang="cs-CZ" sz="2600" b="1" dirty="0">
                <a:solidFill>
                  <a:schemeClr val="tx2"/>
                </a:solidFill>
              </a:rPr>
              <a:t>umyvadlové baterie a kuchyňské baterie</a:t>
            </a:r>
            <a:r>
              <a:rPr lang="cs-CZ" sz="2600" dirty="0">
                <a:solidFill>
                  <a:schemeClr val="tx2"/>
                </a:solidFill>
              </a:rPr>
              <a:t>: maximální průtok vody 6 litrů/min; </a:t>
            </a:r>
          </a:p>
          <a:p>
            <a:pPr marL="874350" lvl="2" indent="-514350" algn="just">
              <a:buFont typeface="+mj-lt"/>
              <a:buAutoNum type="alphaLcParenR"/>
            </a:pPr>
            <a:r>
              <a:rPr lang="cs-CZ" sz="2600" b="1" dirty="0">
                <a:solidFill>
                  <a:schemeClr val="tx2"/>
                </a:solidFill>
              </a:rPr>
              <a:t>sprchy</a:t>
            </a:r>
            <a:r>
              <a:rPr lang="cs-CZ" sz="2600" dirty="0">
                <a:solidFill>
                  <a:schemeClr val="tx2"/>
                </a:solidFill>
              </a:rPr>
              <a:t>: maximální průtok vody 8 litrů/min; </a:t>
            </a:r>
          </a:p>
          <a:p>
            <a:pPr marL="874350" lvl="2" indent="-514350" algn="just">
              <a:buFont typeface="+mj-lt"/>
              <a:buAutoNum type="alphaLcParenR"/>
            </a:pPr>
            <a:r>
              <a:rPr lang="cs-CZ" sz="2600" b="1" dirty="0">
                <a:solidFill>
                  <a:schemeClr val="tx2"/>
                </a:solidFill>
              </a:rPr>
              <a:t>WC</a:t>
            </a:r>
            <a:r>
              <a:rPr lang="cs-CZ" sz="2600" dirty="0">
                <a:solidFill>
                  <a:schemeClr val="tx2"/>
                </a:solidFill>
              </a:rPr>
              <a:t> (zahrnující soupravy, mísy a splachovací nádrže): úplný objem splachovací vody maximálně 6 litrů a maximální průměrný objem splachovací vody 3,5 litru (průměrná spotřeba se vykládá jako kombinované užití velkého spláchnutí a malého spláchnutí); </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AB4BAE84-083D-AE8A-E882-3808A785BFD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49</a:t>
            </a:fld>
            <a:endParaRPr lang="cs-CZ"/>
          </a:p>
        </p:txBody>
      </p:sp>
    </p:spTree>
    <p:extLst>
      <p:ext uri="{BB962C8B-B14F-4D97-AF65-F5344CB8AC3E}">
        <p14:creationId xmlns:p14="http://schemas.microsoft.com/office/powerpoint/2010/main" val="24428053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E3CAF-7AD1-BBCD-D9C9-E0D6312DA85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5BCDDC3-9B5E-9018-15FD-B739A9FD0871}"/>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87381710-97AC-E510-D92F-648C2CB6F3AB}"/>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Spotřeba vody</a:t>
            </a:r>
          </a:p>
          <a:p>
            <a:pPr marL="874350" lvl="2" indent="-514350" algn="just">
              <a:buFont typeface="+mj-lt"/>
              <a:buAutoNum type="alphaLcParenR" startAt="4"/>
            </a:pPr>
            <a:r>
              <a:rPr lang="cs-CZ" sz="2800" b="1" dirty="0">
                <a:solidFill>
                  <a:schemeClr val="tx2"/>
                </a:solidFill>
              </a:rPr>
              <a:t>pisoáry</a:t>
            </a:r>
            <a:r>
              <a:rPr lang="cs-CZ" sz="2800" dirty="0">
                <a:solidFill>
                  <a:schemeClr val="tx2"/>
                </a:solidFill>
              </a:rPr>
              <a:t>: spotřeba maximálně 2 litry/mísu/hodinu</a:t>
            </a:r>
            <a:r>
              <a:rPr lang="cs-CZ" sz="2800" baseline="30000" dirty="0">
                <a:solidFill>
                  <a:schemeClr val="tx2"/>
                </a:solidFill>
              </a:rPr>
              <a:t>1</a:t>
            </a:r>
            <a:r>
              <a:rPr lang="cs-CZ" sz="2800" dirty="0">
                <a:solidFill>
                  <a:schemeClr val="tx2"/>
                </a:solidFill>
              </a:rPr>
              <a:t>. Splachovací pisoáry mají maximální úplný objem splachovací vody 1 litr.</a:t>
            </a:r>
          </a:p>
          <a:p>
            <a:pPr marL="874350" lvl="2" indent="-514350" algn="just">
              <a:buFont typeface="+mj-lt"/>
              <a:buAutoNum type="arabicPeriod" startAt="2"/>
            </a:pPr>
            <a:r>
              <a:rPr lang="cs-CZ" sz="2800" dirty="0">
                <a:solidFill>
                  <a:schemeClr val="tx2"/>
                </a:solidFill>
              </a:rPr>
              <a:t>Zhotovitel je povinen doložit Objednateli splnění podmínek dle čl. 5.1 technickými listy výrobků, stavební certifikací nebo stávajícím štítkem výrobku v EU, a to nejpozději při vzorkování.</a:t>
            </a:r>
          </a:p>
          <a:p>
            <a:pPr marL="874350" lvl="2" indent="-514350" algn="just">
              <a:buFont typeface="+mj-lt"/>
              <a:buAutoNum type="arabicPeriod" startAt="2"/>
            </a:pPr>
            <a:r>
              <a:rPr lang="cs-CZ" sz="2800" dirty="0">
                <a:solidFill>
                  <a:schemeClr val="tx2"/>
                </a:solidFill>
              </a:rPr>
              <a:t>Zhotovitel je dále povinen doložit Objednateli splnění podmínek dle čl. 5.1 technickými listy výrobků, stavební certifikací nebo stávajícím štítkem výrobku v EU jako součást dokladů při předání díla dle článku 2.17 Smlouvy.</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72051DE0-D3BC-2E5E-0355-31FDB32128A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50</a:t>
            </a:fld>
            <a:endParaRPr lang="cs-CZ"/>
          </a:p>
        </p:txBody>
      </p:sp>
    </p:spTree>
    <p:extLst>
      <p:ext uri="{BB962C8B-B14F-4D97-AF65-F5344CB8AC3E}">
        <p14:creationId xmlns:p14="http://schemas.microsoft.com/office/powerpoint/2010/main" val="624016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BFECF-8464-BE3E-DFEE-9F8EB092E51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9D592A2-3168-C48F-6C01-CF8C3F590440}"/>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854B1B99-BBD0-92FB-0EC7-568DD65DF384}"/>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Spotřeba elektrické energie</a:t>
            </a:r>
            <a:endParaRPr lang="cs-CZ" sz="2800" dirty="0">
              <a:solidFill>
                <a:schemeClr val="tx2"/>
              </a:solidFill>
            </a:endParaRPr>
          </a:p>
          <a:p>
            <a:pPr marL="1018350" lvl="1" indent="-514350" algn="just">
              <a:buFont typeface="+mj-lt"/>
              <a:buAutoNum type="arabicPeriod"/>
            </a:pPr>
            <a:r>
              <a:rPr lang="cs-CZ" sz="2800" b="1" dirty="0">
                <a:solidFill>
                  <a:schemeClr val="tx2"/>
                </a:solidFill>
              </a:rPr>
              <a:t>Všechny nové spotřebiče musí splňovat nejvyšší dostupnou energetickou třídu dle příslušné legislativy pro daný typ spotřebiče</a:t>
            </a:r>
            <a:r>
              <a:rPr lang="cs-CZ" sz="2800" dirty="0">
                <a:solidFill>
                  <a:schemeClr val="tx2"/>
                </a:solidFill>
              </a:rPr>
              <a:t> (je-li relevantní).</a:t>
            </a:r>
          </a:p>
          <a:p>
            <a:pPr marL="1018350" lvl="1" indent="-514350" algn="just">
              <a:buFont typeface="+mj-lt"/>
              <a:buAutoNum type="arabicPeriod"/>
            </a:pPr>
            <a:r>
              <a:rPr lang="cs-CZ" sz="2800" dirty="0">
                <a:solidFill>
                  <a:schemeClr val="tx2"/>
                </a:solidFill>
              </a:rPr>
              <a:t>Zhotovitel je povinen doložit Objednateli splnění podmínek dle čl. 1 kopií energetického štítku výrobku, a to nejpozději při vzorkování</a:t>
            </a:r>
          </a:p>
          <a:p>
            <a:pPr marL="1018350" lvl="1" indent="-514350" algn="just">
              <a:buFont typeface="+mj-lt"/>
              <a:buAutoNum type="arabicPeriod"/>
            </a:pPr>
            <a:r>
              <a:rPr lang="cs-CZ" sz="2800" dirty="0">
                <a:solidFill>
                  <a:schemeClr val="tx2"/>
                </a:solidFill>
              </a:rPr>
              <a:t>Zhotovitel je dále povinen doložit Objednateli splnění podmínek dle čl. 6.1. kopií energetického štítku výrobku jako součást dokladů při předání díla dle čl. 2.17 Smlouvy.</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A1436B7A-CD1A-DA98-9D92-7A96CDCE4F9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51</a:t>
            </a:fld>
            <a:endParaRPr lang="cs-CZ"/>
          </a:p>
        </p:txBody>
      </p:sp>
    </p:spTree>
    <p:extLst>
      <p:ext uri="{BB962C8B-B14F-4D97-AF65-F5344CB8AC3E}">
        <p14:creationId xmlns:p14="http://schemas.microsoft.com/office/powerpoint/2010/main" val="3787941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C8566-7313-7D67-AD37-1EC00CD8FA8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848AAAD-ED68-D950-B0C2-C0FC198FD62A}"/>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25566190-1C90-9F49-D525-3090BFFA009B}"/>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Spotřeba elektrické energie</a:t>
            </a:r>
            <a:endParaRPr lang="cs-CZ" sz="2800" dirty="0">
              <a:solidFill>
                <a:schemeClr val="tx2"/>
              </a:solidFill>
            </a:endParaRPr>
          </a:p>
          <a:p>
            <a:pPr marL="1018350" lvl="1" indent="-514350" algn="just">
              <a:buFont typeface="+mj-lt"/>
              <a:buAutoNum type="arabicPeriod" startAt="4"/>
            </a:pPr>
            <a:r>
              <a:rPr lang="cs-CZ" sz="2800" dirty="0">
                <a:solidFill>
                  <a:schemeClr val="tx2"/>
                </a:solidFill>
              </a:rPr>
              <a:t>Má-li být Zhotovitelem dodán spotřebič s energetickou třídou nižší (méně úspornou) než „A“ je Zhotovitel:</a:t>
            </a:r>
          </a:p>
          <a:p>
            <a:pPr marL="1306350" lvl="4" indent="-514350" algn="just">
              <a:buFont typeface="+mj-lt"/>
              <a:buAutoNum type="alphaLcParenR"/>
            </a:pPr>
            <a:r>
              <a:rPr lang="cs-CZ" sz="2600" dirty="0">
                <a:solidFill>
                  <a:schemeClr val="tx2"/>
                </a:solidFill>
              </a:rPr>
              <a:t>povinen dodat spotřebič s nejvyšší (nejúspornější) energetickou třídou, který je na trhu běžně dostupný</a:t>
            </a:r>
            <a:r>
              <a:rPr lang="cs-CZ" sz="2400" baseline="30000" dirty="0">
                <a:solidFill>
                  <a:schemeClr val="tx2"/>
                </a:solidFill>
              </a:rPr>
              <a:t>2 </a:t>
            </a:r>
            <a:r>
              <a:rPr lang="cs-CZ" sz="2600" dirty="0">
                <a:solidFill>
                  <a:schemeClr val="tx2"/>
                </a:solidFill>
              </a:rPr>
              <a:t>a</a:t>
            </a:r>
          </a:p>
          <a:p>
            <a:pPr marL="1306350" lvl="4" indent="-514350" algn="just">
              <a:buFont typeface="+mj-lt"/>
              <a:buAutoNum type="alphaLcParenR"/>
            </a:pPr>
            <a:r>
              <a:rPr lang="cs-CZ" sz="2800" dirty="0">
                <a:solidFill>
                  <a:schemeClr val="tx2"/>
                </a:solidFill>
              </a:rPr>
              <a:t>současně s doložením energetického štítku takového spotřebiče je povinen doložit, že jde o spotřebič splňující podmínku dle písm. a) - lze doložit např. i provedeným průzkumem trhu se spotřebiči obdobných typových a technických specifikací, ze kterého je patrné, že nabízený</a:t>
            </a:r>
            <a:endParaRPr lang="cs-CZ" sz="2800" b="1" dirty="0">
              <a:solidFill>
                <a:schemeClr val="tx2"/>
              </a:solidFill>
            </a:endParaRPr>
          </a:p>
        </p:txBody>
      </p:sp>
      <p:sp>
        <p:nvSpPr>
          <p:cNvPr id="4" name="Zástupný symbol pro číslo snímku 3">
            <a:extLst>
              <a:ext uri="{FF2B5EF4-FFF2-40B4-BE49-F238E27FC236}">
                <a16:creationId xmlns:a16="http://schemas.microsoft.com/office/drawing/2014/main" id="{978AC083-97FF-E6DA-A45C-4B3A7342E2D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52</a:t>
            </a:fld>
            <a:endParaRPr lang="cs-CZ"/>
          </a:p>
        </p:txBody>
      </p:sp>
    </p:spTree>
    <p:extLst>
      <p:ext uri="{BB962C8B-B14F-4D97-AF65-F5344CB8AC3E}">
        <p14:creationId xmlns:p14="http://schemas.microsoft.com/office/powerpoint/2010/main" val="23677113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E8450-2961-E5FC-BCA0-2734D031394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59AAA79-D86A-DED9-D040-BFB937EB7158}"/>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9EDA1261-4C02-A035-036B-8C6A88B870BB}"/>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Spotřeba elektrické energie</a:t>
            </a:r>
            <a:endParaRPr lang="cs-CZ" sz="2800" dirty="0">
              <a:solidFill>
                <a:schemeClr val="tx2"/>
              </a:solidFill>
            </a:endParaRPr>
          </a:p>
          <a:p>
            <a:pPr lvl="1" algn="just"/>
            <a:r>
              <a:rPr lang="cs-CZ" sz="2800" dirty="0">
                <a:solidFill>
                  <a:schemeClr val="tx2"/>
                </a:solidFill>
              </a:rPr>
              <a:t>spotřebič má nejvyšší možnou energetickou třídu (provedený průzkum trhu se dokládá např. printscreenem webových stránek nejméně tří (3) internetových obchodů s nabízeným zbožím obdobných typových a technických specifikací, z nichž lze důvodně usuzovat, že na trhu není běžně dostupný</a:t>
            </a:r>
            <a:r>
              <a:rPr lang="cs-CZ" sz="2800" baseline="30000" dirty="0">
                <a:solidFill>
                  <a:schemeClr val="tx2"/>
                </a:solidFill>
              </a:rPr>
              <a:t>2</a:t>
            </a:r>
            <a:r>
              <a:rPr lang="cs-CZ" sz="2800" dirty="0">
                <a:solidFill>
                  <a:schemeClr val="tx2"/>
                </a:solidFill>
              </a:rPr>
              <a:t> spotřebič obdobných parametrů, s vyšší (úspornější) než nabízenou energetickou třídou), a současně i doba provedení průzkumu nesmí být starší než jeden (1) měsíc přede dnem zahájení zadávacího řízení na základě nějž byla uzavřena Smlouva.</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1E2D9CC7-9450-7DC3-39AB-E80663583EC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53</a:t>
            </a:fld>
            <a:endParaRPr lang="cs-CZ"/>
          </a:p>
        </p:txBody>
      </p:sp>
    </p:spTree>
    <p:extLst>
      <p:ext uri="{BB962C8B-B14F-4D97-AF65-F5344CB8AC3E}">
        <p14:creationId xmlns:p14="http://schemas.microsoft.com/office/powerpoint/2010/main" val="3922793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8EF1-B046-FB46-D24F-984FA92D8CF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354F093-A04B-033D-B559-474237BFD91B}"/>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C5CA0F0F-426D-F709-07CE-D994DC625848}"/>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Spotřeba elektrické energie</a:t>
            </a:r>
            <a:endParaRPr lang="cs-CZ" sz="2800" dirty="0">
              <a:solidFill>
                <a:schemeClr val="tx2"/>
              </a:solidFill>
            </a:endParaRPr>
          </a:p>
          <a:p>
            <a:pPr marL="1018350" lvl="1" indent="-514350" algn="just">
              <a:buFont typeface="+mj-lt"/>
              <a:buAutoNum type="arabicPeriod" startAt="5"/>
            </a:pPr>
            <a:r>
              <a:rPr lang="cs-CZ" sz="2800" dirty="0">
                <a:solidFill>
                  <a:schemeClr val="tx2"/>
                </a:solidFill>
              </a:rPr>
              <a:t>Objednatel si v případě postupu dle čl. 6.4 vyhrazuje ve smyslu § 100 ZZVZ změnu závazku ze smlouvy spočívající v požadavku na změnu dodávaného spotřebiče ve smyslu záměny za spotřebič s vyšší (úspornější) energetickou třídou, pokud se v době po provedení průzkumu trhu (dle čl. 6.4. písm. b), popř. doložení neexistence obdobného úspornějšího spotřebiče na trhu jiným prokazatelným způsobem) objeví na trhu běžně dostupný spotřebič s vyšší (úspornější) energetickou třídou. Smluvní strany se současně dohodly, že smluvní cena takového</a:t>
            </a:r>
            <a:endParaRPr lang="cs-CZ" sz="2800" b="1" dirty="0"/>
          </a:p>
        </p:txBody>
      </p:sp>
      <p:sp>
        <p:nvSpPr>
          <p:cNvPr id="4" name="Zástupný symbol pro číslo snímku 3">
            <a:extLst>
              <a:ext uri="{FF2B5EF4-FFF2-40B4-BE49-F238E27FC236}">
                <a16:creationId xmlns:a16="http://schemas.microsoft.com/office/drawing/2014/main" id="{D5DFCE35-0C88-A369-B6F4-ADACEEA7C24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54</a:t>
            </a:fld>
            <a:endParaRPr lang="cs-CZ"/>
          </a:p>
        </p:txBody>
      </p:sp>
    </p:spTree>
    <p:extLst>
      <p:ext uri="{BB962C8B-B14F-4D97-AF65-F5344CB8AC3E}">
        <p14:creationId xmlns:p14="http://schemas.microsoft.com/office/powerpoint/2010/main" val="1406465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CEF0E-1607-FFD5-52F4-568723A2232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B935848-FD88-AA95-6DF2-9C67DFB33F13}"/>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984AC6D4-D5EB-1638-2BB9-C5D0453FBFE0}"/>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Spotřeba elektrické energie</a:t>
            </a:r>
            <a:endParaRPr lang="cs-CZ" sz="2800" dirty="0">
              <a:solidFill>
                <a:schemeClr val="tx2"/>
              </a:solidFill>
            </a:endParaRPr>
          </a:p>
          <a:p>
            <a:pPr lvl="1" algn="just"/>
            <a:r>
              <a:rPr lang="cs-CZ" sz="2800" dirty="0">
                <a:solidFill>
                  <a:schemeClr val="tx2"/>
                </a:solidFill>
              </a:rPr>
              <a:t>nového spotřebiče nebude vyšší než cena na trhu v místě a čase obvyklá. Zhotovitel je povinen požadavku Objednatele na záměnu vyhovět (tj. poskytnout součinnost ke změně smlouvy), nebo ve lhůtě nejpozději do tří (3) pracovních dnů písemně odůvodnit proč požadavku Objednatele vyhovět nehodlá.</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940FDC92-AABF-FFC0-0C74-FEDCDF7C7DB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55</a:t>
            </a:fld>
            <a:endParaRPr lang="cs-CZ"/>
          </a:p>
        </p:txBody>
      </p:sp>
    </p:spTree>
    <p:extLst>
      <p:ext uri="{BB962C8B-B14F-4D97-AF65-F5344CB8AC3E}">
        <p14:creationId xmlns:p14="http://schemas.microsoft.com/office/powerpoint/2010/main" val="524798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44F2A-A6B9-4888-7BE8-5AA1C88251F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5FD5231-C4DC-A1CA-6463-B85D7B438889}"/>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8EB8D5E8-A3AF-E7C5-AB78-C5F9981554A9}"/>
              </a:ext>
            </a:extLst>
          </p:cNvPr>
          <p:cNvSpPr>
            <a:spLocks noGrp="1"/>
          </p:cNvSpPr>
          <p:nvPr>
            <p:ph idx="1"/>
          </p:nvPr>
        </p:nvSpPr>
        <p:spPr>
          <a:xfrm>
            <a:off x="446313" y="894080"/>
            <a:ext cx="11244943" cy="5405919"/>
          </a:xfrm>
        </p:spPr>
        <p:txBody>
          <a:bodyPr/>
          <a:lstStyle/>
          <a:p>
            <a:pPr marL="0" indent="0" algn="just">
              <a:buNone/>
            </a:pPr>
            <a:r>
              <a:rPr lang="cs-CZ" sz="2800" baseline="30000" dirty="0">
                <a:solidFill>
                  <a:schemeClr val="tx2"/>
                </a:solidFill>
              </a:rPr>
              <a:t>2 </a:t>
            </a:r>
            <a:r>
              <a:rPr lang="cs-CZ" sz="2800" b="1" dirty="0">
                <a:solidFill>
                  <a:schemeClr val="tx2"/>
                </a:solidFill>
              </a:rPr>
              <a:t>poznámka pod čarou:</a:t>
            </a:r>
          </a:p>
          <a:p>
            <a:pPr marL="0" lvl="0" indent="0" algn="just">
              <a:buNone/>
            </a:pPr>
            <a:r>
              <a:rPr lang="cs-CZ" sz="2800" dirty="0">
                <a:solidFill>
                  <a:schemeClr val="tx2"/>
                </a:solidFill>
              </a:rPr>
              <a:t>Za „běžně na trhu dostupný spotřebič“ se pro účely Smlouvy, resp. této přílohy považuje takový spotřebič, který jsou schopni dodat (v množství stanoveném Smlouvou nabízí skladem, nebo se lhůtou dodání max. jeden (1) týden) nejméně tři internetové obchody působící v ČR (tj. mají zveřejněny stránky v české jazyce a dodávající do ČR)</a:t>
            </a:r>
          </a:p>
          <a:p>
            <a:pPr marL="0" indent="0" algn="just">
              <a:buClr>
                <a:schemeClr val="tx2"/>
              </a:buClr>
              <a:buNone/>
            </a:pPr>
            <a:r>
              <a:rPr lang="cs-CZ" sz="2800" dirty="0">
                <a:solidFill>
                  <a:schemeClr val="tx2"/>
                </a:solidFill>
              </a:rPr>
              <a:t>Cena v místě a čase obvyklá se určí:</a:t>
            </a:r>
          </a:p>
          <a:p>
            <a:pPr marL="514350" lvl="0" indent="-514350" algn="just">
              <a:buClr>
                <a:schemeClr val="tx2"/>
              </a:buClr>
              <a:buFont typeface="+mj-lt"/>
              <a:buAutoNum type="arabicPeriod"/>
            </a:pPr>
            <a:r>
              <a:rPr lang="cs-CZ" sz="2800" dirty="0">
                <a:solidFill>
                  <a:schemeClr val="tx2"/>
                </a:solidFill>
              </a:rPr>
              <a:t>jako průměr z cen tří nejlevnějších cen spotřebiče v internetových obchodech působících v ČR, které spotřebič nabízí jako běžně na trhu dostupný spotřebič</a:t>
            </a:r>
            <a:r>
              <a:rPr lang="cs-CZ" sz="2800" baseline="30000" dirty="0">
                <a:solidFill>
                  <a:schemeClr val="tx2"/>
                </a:solidFill>
              </a:rPr>
              <a:t>2</a:t>
            </a:r>
            <a:r>
              <a:rPr lang="cs-CZ" sz="2800" dirty="0">
                <a:solidFill>
                  <a:schemeClr val="tx2"/>
                </a:solidFill>
              </a:rPr>
              <a:t> na srovnávači </a:t>
            </a:r>
            <a:r>
              <a:rPr lang="cs-CZ" sz="2800" u="sng" dirty="0">
                <a:solidFill>
                  <a:schemeClr val="tx2"/>
                </a:solidFill>
                <a:hlinkClick r:id="rId2">
                  <a:extLst>
                    <a:ext uri="{A12FA001-AC4F-418D-AE19-62706E023703}">
                      <ahyp:hlinkClr xmlns:ahyp="http://schemas.microsoft.com/office/drawing/2018/hyperlinkcolor" val="tx"/>
                    </a:ext>
                  </a:extLst>
                </a:hlinkClick>
              </a:rPr>
              <a:t>heureka.cz</a:t>
            </a:r>
            <a:endParaRPr lang="cs-CZ" sz="2800" dirty="0">
              <a:solidFill>
                <a:schemeClr val="tx2"/>
              </a:solidFill>
            </a:endParaRP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DD2A1891-23CC-FBAE-649B-880618D1CA4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56</a:t>
            </a:fld>
            <a:endParaRPr lang="cs-CZ"/>
          </a:p>
        </p:txBody>
      </p:sp>
    </p:spTree>
    <p:extLst>
      <p:ext uri="{BB962C8B-B14F-4D97-AF65-F5344CB8AC3E}">
        <p14:creationId xmlns:p14="http://schemas.microsoft.com/office/powerpoint/2010/main" val="3071475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B1B74-11DE-3C76-391C-C565F90B38B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ABD4072-67FC-65A7-224E-3D4A1A92326F}"/>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337A3432-AF0B-D979-5584-F63BA116D354}"/>
              </a:ext>
            </a:extLst>
          </p:cNvPr>
          <p:cNvSpPr>
            <a:spLocks noGrp="1"/>
          </p:cNvSpPr>
          <p:nvPr>
            <p:ph idx="1"/>
          </p:nvPr>
        </p:nvSpPr>
        <p:spPr>
          <a:xfrm>
            <a:off x="446313" y="894080"/>
            <a:ext cx="11244943" cy="5771045"/>
          </a:xfrm>
        </p:spPr>
        <p:txBody>
          <a:bodyPr/>
          <a:lstStyle/>
          <a:p>
            <a:pPr marL="514350" lvl="0" indent="-514350" algn="just">
              <a:buClr>
                <a:schemeClr val="tx2"/>
              </a:buClr>
              <a:buFont typeface="+mj-lt"/>
              <a:buAutoNum type="arabicPeriod" startAt="2"/>
            </a:pPr>
            <a:r>
              <a:rPr lang="cs-CZ" sz="2800" dirty="0">
                <a:solidFill>
                  <a:schemeClr val="tx2"/>
                </a:solidFill>
              </a:rPr>
              <a:t>nelze-li obvyklou cenu určit dle bodu 1 určí se jako průměr z cen tří nejlevnějších cen spotřebiče v internetových obchodech působících v ČR, které spotřebič nabízí jako běžně na trhu dostupný spotřebič</a:t>
            </a:r>
            <a:r>
              <a:rPr lang="cs-CZ" sz="2800" baseline="30000" dirty="0">
                <a:solidFill>
                  <a:schemeClr val="tx2"/>
                </a:solidFill>
              </a:rPr>
              <a:t>2</a:t>
            </a:r>
            <a:r>
              <a:rPr lang="cs-CZ" sz="2800" dirty="0">
                <a:solidFill>
                  <a:schemeClr val="tx2"/>
                </a:solidFill>
              </a:rPr>
              <a:t>, na srovnávači </a:t>
            </a:r>
            <a:r>
              <a:rPr lang="cs-CZ" sz="2800" u="sng" dirty="0">
                <a:solidFill>
                  <a:schemeClr val="tx2"/>
                </a:solidFill>
                <a:hlinkClick r:id="rId2">
                  <a:extLst>
                    <a:ext uri="{A12FA001-AC4F-418D-AE19-62706E023703}">
                      <ahyp:hlinkClr xmlns:ahyp="http://schemas.microsoft.com/office/drawing/2018/hyperlinkcolor" val="tx"/>
                    </a:ext>
                  </a:extLst>
                </a:hlinkClick>
              </a:rPr>
              <a:t>zbozí.cz</a:t>
            </a:r>
            <a:r>
              <a:rPr lang="cs-CZ" sz="2800" u="sng" dirty="0">
                <a:solidFill>
                  <a:schemeClr val="tx2"/>
                </a:solidFill>
              </a:rPr>
              <a:t>.</a:t>
            </a:r>
            <a:endParaRPr lang="cs-CZ" sz="2800" dirty="0">
              <a:solidFill>
                <a:schemeClr val="tx2"/>
              </a:solidFill>
            </a:endParaRPr>
          </a:p>
          <a:p>
            <a:pPr marL="514350" indent="-514350" algn="just">
              <a:buClr>
                <a:schemeClr val="tx2"/>
              </a:buClr>
              <a:buFont typeface="+mj-lt"/>
              <a:buAutoNum type="arabicPeriod" startAt="2"/>
            </a:pPr>
            <a:r>
              <a:rPr lang="cs-CZ" sz="2800" dirty="0">
                <a:solidFill>
                  <a:schemeClr val="tx2"/>
                </a:solidFill>
              </a:rPr>
              <a:t>nelze-li obvyklou cenu určit dle bodu 1 ani 2 určí se jako průměr z cen tří nejlevnějších cen spotřebiče v internetových obchodech působících v ČR, které spotřebič nabízí jako běžně na trhu dostupný spotřebič</a:t>
            </a:r>
            <a:r>
              <a:rPr lang="cs-CZ" sz="2800" baseline="30000" dirty="0">
                <a:solidFill>
                  <a:schemeClr val="tx2"/>
                </a:solidFill>
              </a:rPr>
              <a:t>2</a:t>
            </a:r>
            <a:r>
              <a:rPr lang="cs-CZ" sz="2800" dirty="0">
                <a:solidFill>
                  <a:schemeClr val="tx2"/>
                </a:solidFill>
              </a:rPr>
              <a:t>.</a:t>
            </a:r>
          </a:p>
          <a:p>
            <a:pPr marL="514350" lvl="0" indent="-514350" algn="just">
              <a:buClr>
                <a:schemeClr val="tx2"/>
              </a:buClr>
              <a:buFont typeface="+mj-lt"/>
              <a:buAutoNum type="arabicPeriod" startAt="2"/>
            </a:pPr>
            <a:r>
              <a:rPr lang="cs-CZ" sz="2800" dirty="0">
                <a:solidFill>
                  <a:schemeClr val="tx2"/>
                </a:solidFill>
              </a:rPr>
              <a:t>pro způsob určení ceny dle bodu 1 až 3 současně platí, že stanovená cena bude vypočtena z údajů, které nebudou starší než (1) měsíc před uzavřením dodatku ke Smlouvě, jímž dojde ke změně Smlouvy dle čl. 6.5.</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46CF7CB5-E42A-2CD4-742E-8C499E0A7FE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57</a:t>
            </a:fld>
            <a:endParaRPr lang="cs-CZ"/>
          </a:p>
        </p:txBody>
      </p:sp>
    </p:spTree>
    <p:extLst>
      <p:ext uri="{BB962C8B-B14F-4D97-AF65-F5344CB8AC3E}">
        <p14:creationId xmlns:p14="http://schemas.microsoft.com/office/powerpoint/2010/main" val="14144203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7FAE9-B7A2-2F9A-31A2-A4EE375F91B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108BC5A-E807-F9E7-B6D5-62A622853C55}"/>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B09BFB9A-A792-8D93-66FE-BF31C9B7F1E5}"/>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Nekarcinogenní materiály</a:t>
            </a:r>
            <a:endParaRPr lang="cs-CZ" sz="2800" dirty="0">
              <a:solidFill>
                <a:schemeClr val="tx2"/>
              </a:solidFill>
            </a:endParaRPr>
          </a:p>
          <a:p>
            <a:pPr marL="1018350" lvl="1" indent="-514350" algn="just">
              <a:buFont typeface="+mj-lt"/>
              <a:buAutoNum type="arabicPeriod"/>
            </a:pPr>
            <a:r>
              <a:rPr lang="cs-CZ" sz="2800" b="1" dirty="0">
                <a:solidFill>
                  <a:schemeClr val="tx2"/>
                </a:solidFill>
              </a:rPr>
              <a:t>Ze stavebních prvků a materiálů </a:t>
            </a:r>
            <a:r>
              <a:rPr lang="cs-CZ" sz="2800" dirty="0">
                <a:solidFill>
                  <a:schemeClr val="tx2"/>
                </a:solidFill>
              </a:rPr>
              <a:t>použitých při provádění Díla, se při zkouškách v souladu s podmínkami uvedenými v příloze XVII nařízení Evropského parlamentu a Rady (ES) č. 1907/2006 uvolňuje méně než 0,06 mg formaldehydu na m³ materiálu nebo prvku a při zkouškách podle normy CEN/EN 16516 a ISO 16000-3:2011 nebo jiných srovnatelných standardizovaných zkušebních podmínek a metod stanovení méně než 0,001 mg jiných karcinogenních těkavých organických sloučenin kategorie 1A a 1B na m³ materiálu nebo prvku. </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9A2D8E9B-0C12-635D-CC8E-2E520B1A1B0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58</a:t>
            </a:fld>
            <a:endParaRPr lang="cs-CZ"/>
          </a:p>
        </p:txBody>
      </p:sp>
    </p:spTree>
    <p:extLst>
      <p:ext uri="{BB962C8B-B14F-4D97-AF65-F5344CB8AC3E}">
        <p14:creationId xmlns:p14="http://schemas.microsoft.com/office/powerpoint/2010/main" val="39993293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0158C-3DEE-1F56-85A0-2195E64C7DC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09812DD-3803-B420-DB9F-952104544884}"/>
              </a:ext>
            </a:extLst>
          </p:cNvPr>
          <p:cNvSpPr>
            <a:spLocks noGrp="1"/>
          </p:cNvSpPr>
          <p:nvPr>
            <p:ph type="title"/>
          </p:nvPr>
        </p:nvSpPr>
        <p:spPr>
          <a:xfrm>
            <a:off x="446314" y="192875"/>
            <a:ext cx="10137686" cy="599605"/>
          </a:xfrm>
        </p:spPr>
        <p:txBody>
          <a:bodyPr/>
          <a:lstStyle/>
          <a:p>
            <a:pPr algn="ctr"/>
            <a:r>
              <a:rPr lang="cs-CZ" dirty="0"/>
              <a:t>DNSH a veřejné zakázky </a:t>
            </a:r>
            <a:r>
              <a:rPr lang="cs-CZ" sz="2800" dirty="0"/>
              <a:t>- příklad z konkrétní VZ</a:t>
            </a:r>
          </a:p>
        </p:txBody>
      </p:sp>
      <p:sp>
        <p:nvSpPr>
          <p:cNvPr id="17" name="Zástupný obsah 16">
            <a:extLst>
              <a:ext uri="{FF2B5EF4-FFF2-40B4-BE49-F238E27FC236}">
                <a16:creationId xmlns:a16="http://schemas.microsoft.com/office/drawing/2014/main" id="{E1BEE1FF-A628-D869-AE34-409980C8A494}"/>
              </a:ext>
            </a:extLst>
          </p:cNvPr>
          <p:cNvSpPr>
            <a:spLocks noGrp="1"/>
          </p:cNvSpPr>
          <p:nvPr>
            <p:ph idx="1"/>
          </p:nvPr>
        </p:nvSpPr>
        <p:spPr>
          <a:xfrm>
            <a:off x="446313" y="894080"/>
            <a:ext cx="11244943" cy="5405919"/>
          </a:xfrm>
        </p:spPr>
        <p:txBody>
          <a:bodyPr/>
          <a:lstStyle/>
          <a:p>
            <a:pPr marL="0" lvl="0" indent="0" algn="just">
              <a:buNone/>
            </a:pPr>
            <a:r>
              <a:rPr lang="cs-CZ" sz="2800" b="1" dirty="0">
                <a:solidFill>
                  <a:schemeClr val="tx2"/>
                </a:solidFill>
              </a:rPr>
              <a:t>Nekarcinogenní materiály</a:t>
            </a:r>
            <a:endParaRPr lang="cs-CZ" sz="2800" dirty="0">
              <a:solidFill>
                <a:schemeClr val="tx2"/>
              </a:solidFill>
            </a:endParaRPr>
          </a:p>
          <a:p>
            <a:pPr marL="1018350" lvl="1" indent="-514350" algn="just">
              <a:buFont typeface="+mj-lt"/>
              <a:buAutoNum type="arabicPeriod" startAt="2"/>
            </a:pPr>
            <a:r>
              <a:rPr lang="cs-CZ" sz="2800" dirty="0">
                <a:solidFill>
                  <a:schemeClr val="tx2"/>
                </a:solidFill>
              </a:rPr>
              <a:t>Zhotovitel je povinen doložit Objednateli splnění podmínek dle čl. 7.1 prohlášením o shodě, a to před zabudováním prvků či materiálu do Stavby.</a:t>
            </a:r>
          </a:p>
          <a:p>
            <a:pPr marL="1018350" lvl="1" indent="-514350" algn="just">
              <a:buFont typeface="+mj-lt"/>
              <a:buAutoNum type="arabicPeriod" startAt="2"/>
            </a:pPr>
            <a:r>
              <a:rPr lang="cs-CZ" sz="2800" dirty="0">
                <a:solidFill>
                  <a:schemeClr val="tx2"/>
                </a:solidFill>
              </a:rPr>
              <a:t>Zhotovitel je dále povinen doložit Objednateli splnění podmínek dle čl. 7.1. prohlášením o shodě jako součást dokladů při předání díla dle čl. 2.17 Smlouvy.</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98C964A9-A78C-9D36-13C0-5C936F8050E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59</a:t>
            </a:fld>
            <a:endParaRPr lang="cs-CZ"/>
          </a:p>
        </p:txBody>
      </p:sp>
    </p:spTree>
    <p:extLst>
      <p:ext uri="{BB962C8B-B14F-4D97-AF65-F5344CB8AC3E}">
        <p14:creationId xmlns:p14="http://schemas.microsoft.com/office/powerpoint/2010/main" val="8077356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E1F40-6CA9-CFC2-8F9A-D4610FAF03B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DA3AFA3-A669-A2DD-7EA3-4F53A87C5BC4}"/>
              </a:ext>
            </a:extLst>
          </p:cNvPr>
          <p:cNvSpPr>
            <a:spLocks noGrp="1"/>
          </p:cNvSpPr>
          <p:nvPr>
            <p:ph type="title"/>
          </p:nvPr>
        </p:nvSpPr>
        <p:spPr>
          <a:xfrm>
            <a:off x="446314" y="192875"/>
            <a:ext cx="10137686" cy="599605"/>
          </a:xfrm>
        </p:spPr>
        <p:txBody>
          <a:bodyPr/>
          <a:lstStyle/>
          <a:p>
            <a:pPr algn="ctr"/>
            <a:r>
              <a:rPr lang="cs-CZ" dirty="0"/>
              <a:t>Praktické problémy DNSH</a:t>
            </a:r>
          </a:p>
        </p:txBody>
      </p:sp>
      <p:sp>
        <p:nvSpPr>
          <p:cNvPr id="17" name="Zástupný obsah 16">
            <a:extLst>
              <a:ext uri="{FF2B5EF4-FFF2-40B4-BE49-F238E27FC236}">
                <a16:creationId xmlns:a16="http://schemas.microsoft.com/office/drawing/2014/main" id="{3D175E65-3E72-4EA2-737D-6107BD06D37F}"/>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„Rozjezd“ OP</a:t>
            </a:r>
            <a:r>
              <a:rPr lang="cs-CZ" sz="2800" dirty="0">
                <a:solidFill>
                  <a:schemeClr val="tx2"/>
                </a:solidFill>
              </a:rPr>
              <a:t>.</a:t>
            </a:r>
          </a:p>
          <a:p>
            <a:pPr marL="0" indent="0" algn="just">
              <a:buNone/>
            </a:pPr>
            <a:r>
              <a:rPr lang="cs-CZ" sz="2800" b="1" dirty="0">
                <a:solidFill>
                  <a:schemeClr val="tx2"/>
                </a:solidFill>
              </a:rPr>
              <a:t>Způsobilé výdaje x nezpůsobilé výdaje:</a:t>
            </a:r>
          </a:p>
          <a:p>
            <a:pPr algn="just"/>
            <a:r>
              <a:rPr lang="cs-CZ" sz="2800" b="1" dirty="0">
                <a:solidFill>
                  <a:schemeClr val="tx2"/>
                </a:solidFill>
              </a:rPr>
              <a:t>Kontrola / audit </a:t>
            </a:r>
            <a:r>
              <a:rPr lang="cs-CZ" sz="2800" dirty="0">
                <a:solidFill>
                  <a:schemeClr val="tx2"/>
                </a:solidFill>
              </a:rPr>
              <a:t>– Pravomoc pouze nad způsobilými výdaji?</a:t>
            </a:r>
          </a:p>
          <a:p>
            <a:pPr algn="just"/>
            <a:r>
              <a:rPr lang="cs-CZ" sz="2800" b="1" dirty="0">
                <a:solidFill>
                  <a:schemeClr val="tx2"/>
                </a:solidFill>
              </a:rPr>
              <a:t>Vykazování </a:t>
            </a:r>
            <a:r>
              <a:rPr lang="cs-CZ" sz="2800" dirty="0">
                <a:solidFill>
                  <a:schemeClr val="tx2"/>
                </a:solidFill>
              </a:rPr>
              <a:t>– např. odpady (Za celý projekt?, Za způsobilé výdaje?</a:t>
            </a:r>
          </a:p>
          <a:p>
            <a:pPr marL="0" indent="0" algn="just">
              <a:buNone/>
            </a:pPr>
            <a:r>
              <a:rPr lang="cs-CZ" sz="2800" b="1" dirty="0">
                <a:solidFill>
                  <a:schemeClr val="tx2"/>
                </a:solidFill>
              </a:rPr>
              <a:t>Příjemci, kteří nejsou zadavatelé dle § 4 ZVVZ </a:t>
            </a:r>
            <a:r>
              <a:rPr lang="cs-CZ" sz="2800" dirty="0">
                <a:solidFill>
                  <a:schemeClr val="tx2"/>
                </a:solidFill>
              </a:rPr>
              <a:t>– působnost MP VZ na zadávání zakázek.</a:t>
            </a:r>
          </a:p>
          <a:p>
            <a:pPr marL="0" indent="0" algn="just">
              <a:buNone/>
            </a:pPr>
            <a:r>
              <a:rPr lang="cs-CZ" sz="2800" b="1" dirty="0">
                <a:solidFill>
                  <a:schemeClr val="tx2"/>
                </a:solidFill>
              </a:rPr>
              <a:t>Přímé nákupy, VZMR</a:t>
            </a:r>
            <a:r>
              <a:rPr lang="cs-CZ" sz="2800" dirty="0">
                <a:solidFill>
                  <a:schemeClr val="tx2"/>
                </a:solidFill>
              </a:rPr>
              <a:t> – Dopadá DNSH i na ně? Jak dokladovat splnění DNSH u přímého nákupu?</a:t>
            </a:r>
          </a:p>
          <a:p>
            <a:pPr marL="0" indent="0" algn="just">
              <a:buNone/>
            </a:pPr>
            <a:r>
              <a:rPr lang="cs-CZ" sz="2800" b="1" dirty="0">
                <a:solidFill>
                  <a:schemeClr val="tx2"/>
                </a:solidFill>
              </a:rPr>
              <a:t>Požadavky památkové ochrany, hygienické normy atd.</a:t>
            </a:r>
          </a:p>
          <a:p>
            <a:pPr algn="just">
              <a:buFontTx/>
              <a:buChar char="-"/>
            </a:pPr>
            <a:endParaRPr lang="cs-CZ" sz="2800" b="1" dirty="0"/>
          </a:p>
          <a:p>
            <a:pPr algn="just">
              <a:buFontTx/>
              <a:buChar char="-"/>
            </a:pPr>
            <a:endParaRPr lang="cs-CZ" sz="2800" b="1" dirty="0"/>
          </a:p>
        </p:txBody>
      </p:sp>
      <p:sp>
        <p:nvSpPr>
          <p:cNvPr id="4" name="Zástupný symbol pro číslo snímku 3">
            <a:extLst>
              <a:ext uri="{FF2B5EF4-FFF2-40B4-BE49-F238E27FC236}">
                <a16:creationId xmlns:a16="http://schemas.microsoft.com/office/drawing/2014/main" id="{812F7DFB-48C3-9953-91B1-E13A473A9A8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60</a:t>
            </a:fld>
            <a:endParaRPr lang="cs-CZ"/>
          </a:p>
        </p:txBody>
      </p:sp>
    </p:spTree>
    <p:extLst>
      <p:ext uri="{BB962C8B-B14F-4D97-AF65-F5344CB8AC3E}">
        <p14:creationId xmlns:p14="http://schemas.microsoft.com/office/powerpoint/2010/main" val="26006858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2336-4E32-B9FF-166D-6924788FEFA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1547159-184A-A889-63D3-C5EEAC09A436}"/>
              </a:ext>
            </a:extLst>
          </p:cNvPr>
          <p:cNvSpPr>
            <a:spLocks noGrp="1"/>
          </p:cNvSpPr>
          <p:nvPr>
            <p:ph type="title"/>
          </p:nvPr>
        </p:nvSpPr>
        <p:spPr>
          <a:xfrm>
            <a:off x="446314" y="192875"/>
            <a:ext cx="10137686" cy="599605"/>
          </a:xfrm>
        </p:spPr>
        <p:txBody>
          <a:bodyPr/>
          <a:lstStyle/>
          <a:p>
            <a:pPr algn="ctr"/>
            <a:r>
              <a:rPr lang="cs-CZ" dirty="0"/>
              <a:t>Nejčastější chyby z praxe</a:t>
            </a:r>
          </a:p>
        </p:txBody>
      </p:sp>
      <p:sp>
        <p:nvSpPr>
          <p:cNvPr id="17" name="Zástupný obsah 16">
            <a:extLst>
              <a:ext uri="{FF2B5EF4-FFF2-40B4-BE49-F238E27FC236}">
                <a16:creationId xmlns:a16="http://schemas.microsoft.com/office/drawing/2014/main" id="{DD890B20-3FA0-F94F-3F67-D6ACF36011B9}"/>
              </a:ext>
            </a:extLst>
          </p:cNvPr>
          <p:cNvSpPr>
            <a:spLocks noGrp="1"/>
          </p:cNvSpPr>
          <p:nvPr>
            <p:ph idx="1"/>
          </p:nvPr>
        </p:nvSpPr>
        <p:spPr>
          <a:xfrm>
            <a:off x="446313" y="894080"/>
            <a:ext cx="11244943" cy="5405919"/>
          </a:xfrm>
        </p:spPr>
        <p:txBody>
          <a:bodyPr/>
          <a:lstStyle/>
          <a:p>
            <a:pPr marL="0" indent="0">
              <a:buNone/>
            </a:pPr>
            <a:endParaRPr lang="cs-CZ" sz="2800" b="1" dirty="0">
              <a:solidFill>
                <a:schemeClr val="tx2"/>
              </a:solidFill>
            </a:endParaRPr>
          </a:p>
          <a:p>
            <a:pPr marL="0" indent="0">
              <a:buNone/>
            </a:pPr>
            <a:r>
              <a:rPr lang="cs-CZ" sz="2800" b="1" dirty="0">
                <a:solidFill>
                  <a:schemeClr val="tx2"/>
                </a:solidFill>
              </a:rPr>
              <a:t>1. Princip DNSH je posouzen pouze v žádosti</a:t>
            </a:r>
            <a:endParaRPr lang="cs-CZ" sz="2800" dirty="0">
              <a:solidFill>
                <a:schemeClr val="tx2"/>
              </a:solidFill>
            </a:endParaRPr>
          </a:p>
          <a:p>
            <a:pPr marL="0" indent="0">
              <a:buNone/>
            </a:pPr>
            <a:r>
              <a:rPr lang="cs-CZ" sz="2800" dirty="0">
                <a:solidFill>
                  <a:schemeClr val="tx2"/>
                </a:solidFill>
              </a:rPr>
              <a:t>ale</a:t>
            </a:r>
          </a:p>
          <a:p>
            <a:pPr marL="0" indent="0">
              <a:buNone/>
            </a:pPr>
            <a:r>
              <a:rPr lang="cs-CZ" sz="2800" dirty="0">
                <a:solidFill>
                  <a:schemeClr val="tx2"/>
                </a:solidFill>
              </a:rPr>
              <a:t>není promítnut do veřejné zakázky.</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8BAF2825-44B4-0D74-83C7-097FC687CCC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61</a:t>
            </a:fld>
            <a:endParaRPr lang="cs-CZ"/>
          </a:p>
        </p:txBody>
      </p:sp>
    </p:spTree>
    <p:extLst>
      <p:ext uri="{BB962C8B-B14F-4D97-AF65-F5344CB8AC3E}">
        <p14:creationId xmlns:p14="http://schemas.microsoft.com/office/powerpoint/2010/main" val="1365843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1B130-C347-C500-8D59-F9A415D247D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A204A86-4B6F-1F93-2E48-426A69B24ECC}"/>
              </a:ext>
            </a:extLst>
          </p:cNvPr>
          <p:cNvSpPr>
            <a:spLocks noGrp="1"/>
          </p:cNvSpPr>
          <p:nvPr>
            <p:ph type="title"/>
          </p:nvPr>
        </p:nvSpPr>
        <p:spPr>
          <a:xfrm>
            <a:off x="446314" y="192875"/>
            <a:ext cx="10137686" cy="599605"/>
          </a:xfrm>
        </p:spPr>
        <p:txBody>
          <a:bodyPr/>
          <a:lstStyle/>
          <a:p>
            <a:pPr algn="ctr"/>
            <a:r>
              <a:rPr lang="cs-CZ" dirty="0"/>
              <a:t>Nejčastější chyby z praxe</a:t>
            </a:r>
          </a:p>
        </p:txBody>
      </p:sp>
      <p:sp>
        <p:nvSpPr>
          <p:cNvPr id="17" name="Zástupný obsah 16">
            <a:extLst>
              <a:ext uri="{FF2B5EF4-FFF2-40B4-BE49-F238E27FC236}">
                <a16:creationId xmlns:a16="http://schemas.microsoft.com/office/drawing/2014/main" id="{FB4DC220-35DE-7082-A5D9-6B40F6C8EBAF}"/>
              </a:ext>
            </a:extLst>
          </p:cNvPr>
          <p:cNvSpPr>
            <a:spLocks noGrp="1"/>
          </p:cNvSpPr>
          <p:nvPr>
            <p:ph idx="1"/>
          </p:nvPr>
        </p:nvSpPr>
        <p:spPr>
          <a:xfrm>
            <a:off x="446313" y="894080"/>
            <a:ext cx="11244943" cy="5405919"/>
          </a:xfrm>
        </p:spPr>
        <p:txBody>
          <a:bodyPr/>
          <a:lstStyle/>
          <a:p>
            <a:pPr marL="0" indent="0">
              <a:buNone/>
            </a:pPr>
            <a:endParaRPr lang="cs-CZ" sz="2800" b="1" dirty="0">
              <a:solidFill>
                <a:schemeClr val="tx2"/>
              </a:solidFill>
            </a:endParaRPr>
          </a:p>
          <a:p>
            <a:pPr marL="0" indent="0">
              <a:buNone/>
            </a:pPr>
            <a:r>
              <a:rPr lang="cs-CZ" sz="2800" b="1" dirty="0">
                <a:solidFill>
                  <a:schemeClr val="tx2"/>
                </a:solidFill>
              </a:rPr>
              <a:t>2. Zadavatel stanoví DNSH podmínku</a:t>
            </a:r>
            <a:endParaRPr lang="cs-CZ" sz="2800" dirty="0">
              <a:solidFill>
                <a:schemeClr val="tx2"/>
              </a:solidFill>
            </a:endParaRPr>
          </a:p>
          <a:p>
            <a:pPr marL="0" indent="0">
              <a:buNone/>
            </a:pPr>
            <a:r>
              <a:rPr lang="cs-CZ" sz="2800" dirty="0">
                <a:solidFill>
                  <a:schemeClr val="tx2"/>
                </a:solidFill>
              </a:rPr>
              <a:t>ale</a:t>
            </a:r>
          </a:p>
          <a:p>
            <a:pPr marL="0" indent="0">
              <a:buNone/>
            </a:pPr>
            <a:r>
              <a:rPr lang="cs-CZ" sz="2800" dirty="0">
                <a:solidFill>
                  <a:schemeClr val="tx2"/>
                </a:solidFill>
              </a:rPr>
              <a:t>nevytvoří mechanismus kontroly.</a:t>
            </a:r>
          </a:p>
          <a:p>
            <a:pPr marL="0" indent="0">
              <a:buNone/>
            </a:pPr>
            <a:endParaRPr lang="cs-CZ" sz="2800" dirty="0">
              <a:solidFill>
                <a:schemeClr val="tx2"/>
              </a:solidFill>
            </a:endParaRPr>
          </a:p>
          <a:p>
            <a:pPr marL="0" indent="0">
              <a:buNone/>
            </a:pPr>
            <a:r>
              <a:rPr lang="cs-CZ" sz="2800" dirty="0">
                <a:solidFill>
                  <a:schemeClr val="tx2"/>
                </a:solidFill>
              </a:rPr>
              <a:t>Například:</a:t>
            </a:r>
          </a:p>
          <a:p>
            <a:pPr marL="0" indent="0">
              <a:buNone/>
            </a:pPr>
            <a:r>
              <a:rPr lang="cs-CZ" sz="2800" dirty="0">
                <a:solidFill>
                  <a:schemeClr val="tx2"/>
                </a:solidFill>
              </a:rPr>
              <a:t>„dodavatel musí dodržovat DNSH“ bez definice dokladování.</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099BBE1D-AF4B-8F5C-0859-B25C69EBFA2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62</a:t>
            </a:fld>
            <a:endParaRPr lang="cs-CZ"/>
          </a:p>
        </p:txBody>
      </p:sp>
    </p:spTree>
    <p:extLst>
      <p:ext uri="{BB962C8B-B14F-4D97-AF65-F5344CB8AC3E}">
        <p14:creationId xmlns:p14="http://schemas.microsoft.com/office/powerpoint/2010/main" val="34471657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EA213-B610-4DAC-96EE-172AF375EB4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B0943D7-A5F5-43FA-CC50-F8CCBDEE38CA}"/>
              </a:ext>
            </a:extLst>
          </p:cNvPr>
          <p:cNvSpPr>
            <a:spLocks noGrp="1"/>
          </p:cNvSpPr>
          <p:nvPr>
            <p:ph type="title"/>
          </p:nvPr>
        </p:nvSpPr>
        <p:spPr>
          <a:xfrm>
            <a:off x="446314" y="192875"/>
            <a:ext cx="10137686" cy="599605"/>
          </a:xfrm>
        </p:spPr>
        <p:txBody>
          <a:bodyPr/>
          <a:lstStyle/>
          <a:p>
            <a:pPr algn="ctr"/>
            <a:r>
              <a:rPr lang="cs-CZ" dirty="0"/>
              <a:t>Nejčastější chyby z praxe</a:t>
            </a:r>
          </a:p>
        </p:txBody>
      </p:sp>
      <p:sp>
        <p:nvSpPr>
          <p:cNvPr id="17" name="Zástupný obsah 16">
            <a:extLst>
              <a:ext uri="{FF2B5EF4-FFF2-40B4-BE49-F238E27FC236}">
                <a16:creationId xmlns:a16="http://schemas.microsoft.com/office/drawing/2014/main" id="{2F7B3592-55B3-CFA0-F9C7-CCC6FC4ACB13}"/>
              </a:ext>
            </a:extLst>
          </p:cNvPr>
          <p:cNvSpPr>
            <a:spLocks noGrp="1"/>
          </p:cNvSpPr>
          <p:nvPr>
            <p:ph idx="1"/>
          </p:nvPr>
        </p:nvSpPr>
        <p:spPr>
          <a:xfrm>
            <a:off x="446313" y="894080"/>
            <a:ext cx="11244943" cy="5405919"/>
          </a:xfrm>
        </p:spPr>
        <p:txBody>
          <a:bodyPr/>
          <a:lstStyle/>
          <a:p>
            <a:pPr marL="0" indent="0">
              <a:buNone/>
            </a:pPr>
            <a:endParaRPr lang="cs-CZ" sz="2800" b="1" dirty="0">
              <a:solidFill>
                <a:schemeClr val="tx2"/>
              </a:solidFill>
            </a:endParaRPr>
          </a:p>
          <a:p>
            <a:pPr marL="0" indent="0">
              <a:buNone/>
            </a:pPr>
            <a:r>
              <a:rPr lang="cs-CZ" sz="2800" b="1" dirty="0">
                <a:solidFill>
                  <a:schemeClr val="tx2"/>
                </a:solidFill>
              </a:rPr>
              <a:t>3. Rozpor mezi žádostí a zadávací dokumentací</a:t>
            </a:r>
            <a:endParaRPr lang="cs-CZ" sz="2800" dirty="0">
              <a:solidFill>
                <a:schemeClr val="tx2"/>
              </a:solidFill>
            </a:endParaRPr>
          </a:p>
          <a:p>
            <a:pPr marL="0" indent="0">
              <a:buNone/>
            </a:pPr>
            <a:endParaRPr lang="cs-CZ" sz="2800" dirty="0">
              <a:solidFill>
                <a:schemeClr val="tx2"/>
              </a:solidFill>
            </a:endParaRPr>
          </a:p>
          <a:p>
            <a:pPr marL="0" indent="0">
              <a:buNone/>
            </a:pPr>
            <a:r>
              <a:rPr lang="cs-CZ" sz="2800" dirty="0">
                <a:solidFill>
                  <a:schemeClr val="tx2"/>
                </a:solidFill>
              </a:rPr>
              <a:t>Například:</a:t>
            </a:r>
          </a:p>
          <a:p>
            <a:pPr marL="0" lvl="0" indent="0">
              <a:buNone/>
            </a:pPr>
            <a:r>
              <a:rPr lang="cs-CZ" sz="2800" dirty="0">
                <a:solidFill>
                  <a:schemeClr val="tx2"/>
                </a:solidFill>
              </a:rPr>
              <a:t>v projektu jsou deklarována nízkoemisní řešení,</a:t>
            </a:r>
          </a:p>
          <a:p>
            <a:pPr marL="0" lvl="0" indent="0">
              <a:buNone/>
            </a:pPr>
            <a:r>
              <a:rPr lang="cs-CZ" sz="2800" dirty="0">
                <a:solidFill>
                  <a:schemeClr val="tx2"/>
                </a:solidFill>
              </a:rPr>
              <a:t>ale</a:t>
            </a:r>
          </a:p>
          <a:p>
            <a:pPr marL="0" lvl="0" indent="0">
              <a:buNone/>
            </a:pPr>
            <a:r>
              <a:rPr lang="cs-CZ" sz="2800" dirty="0">
                <a:solidFill>
                  <a:schemeClr val="tx2"/>
                </a:solidFill>
              </a:rPr>
              <a:t>v zakázce je umožněno dodat jakékoli řešení.</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EBD65757-954C-D916-5F88-F0132DB1B2B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63</a:t>
            </a:fld>
            <a:endParaRPr lang="cs-CZ"/>
          </a:p>
        </p:txBody>
      </p:sp>
    </p:spTree>
    <p:extLst>
      <p:ext uri="{BB962C8B-B14F-4D97-AF65-F5344CB8AC3E}">
        <p14:creationId xmlns:p14="http://schemas.microsoft.com/office/powerpoint/2010/main" val="3316567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82010-2914-3BF7-C35F-24E7B5C8185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A0B5793-21B0-D3EE-C716-898366A14802}"/>
              </a:ext>
            </a:extLst>
          </p:cNvPr>
          <p:cNvSpPr>
            <a:spLocks noGrp="1"/>
          </p:cNvSpPr>
          <p:nvPr>
            <p:ph type="title"/>
          </p:nvPr>
        </p:nvSpPr>
        <p:spPr>
          <a:xfrm>
            <a:off x="446314" y="192875"/>
            <a:ext cx="10137686" cy="599605"/>
          </a:xfrm>
        </p:spPr>
        <p:txBody>
          <a:bodyPr/>
          <a:lstStyle/>
          <a:p>
            <a:pPr algn="ctr"/>
            <a:r>
              <a:rPr lang="cs-CZ" dirty="0"/>
              <a:t>Nejčastější chyby z praxe</a:t>
            </a:r>
          </a:p>
        </p:txBody>
      </p:sp>
      <p:sp>
        <p:nvSpPr>
          <p:cNvPr id="17" name="Zástupný obsah 16">
            <a:extLst>
              <a:ext uri="{FF2B5EF4-FFF2-40B4-BE49-F238E27FC236}">
                <a16:creationId xmlns:a16="http://schemas.microsoft.com/office/drawing/2014/main" id="{DCE3E41E-D8A7-C110-9998-573F55B2615C}"/>
              </a:ext>
            </a:extLst>
          </p:cNvPr>
          <p:cNvSpPr>
            <a:spLocks noGrp="1"/>
          </p:cNvSpPr>
          <p:nvPr>
            <p:ph idx="1"/>
          </p:nvPr>
        </p:nvSpPr>
        <p:spPr>
          <a:xfrm>
            <a:off x="446313" y="894080"/>
            <a:ext cx="11244943" cy="5405919"/>
          </a:xfrm>
        </p:spPr>
        <p:txBody>
          <a:bodyPr/>
          <a:lstStyle/>
          <a:p>
            <a:pPr marL="0" indent="0">
              <a:buNone/>
            </a:pPr>
            <a:endParaRPr lang="cs-CZ" sz="2800" b="1" dirty="0">
              <a:solidFill>
                <a:schemeClr val="tx2"/>
              </a:solidFill>
            </a:endParaRPr>
          </a:p>
          <a:p>
            <a:pPr marL="0" indent="0" algn="just">
              <a:buNone/>
            </a:pPr>
            <a:r>
              <a:rPr lang="cs-CZ" sz="2800" b="1" dirty="0">
                <a:solidFill>
                  <a:schemeClr val="tx2"/>
                </a:solidFill>
              </a:rPr>
              <a:t>4. Chybějící auditní stopa</a:t>
            </a:r>
            <a:endParaRPr lang="cs-CZ" sz="2800" dirty="0">
              <a:solidFill>
                <a:schemeClr val="tx2"/>
              </a:solidFill>
            </a:endParaRPr>
          </a:p>
          <a:p>
            <a:pPr marL="0" indent="0" algn="just">
              <a:buNone/>
            </a:pPr>
            <a:endParaRPr lang="cs-CZ" sz="2800" dirty="0">
              <a:solidFill>
                <a:schemeClr val="tx2"/>
              </a:solidFill>
            </a:endParaRPr>
          </a:p>
          <a:p>
            <a:pPr marL="0" indent="0" algn="just">
              <a:buNone/>
            </a:pPr>
            <a:r>
              <a:rPr lang="cs-CZ" sz="2800" dirty="0">
                <a:solidFill>
                  <a:schemeClr val="tx2"/>
                </a:solidFill>
              </a:rPr>
              <a:t>Při kontrole / auditu pak nelze prokázat například:</a:t>
            </a:r>
          </a:p>
          <a:p>
            <a:pPr lvl="0" algn="just"/>
            <a:r>
              <a:rPr lang="cs-CZ" sz="2800" dirty="0">
                <a:solidFill>
                  <a:schemeClr val="tx2"/>
                </a:solidFill>
              </a:rPr>
              <a:t>recyklaci,</a:t>
            </a:r>
          </a:p>
          <a:p>
            <a:pPr lvl="0" algn="just"/>
            <a:r>
              <a:rPr lang="cs-CZ" sz="2800" dirty="0">
                <a:solidFill>
                  <a:schemeClr val="tx2"/>
                </a:solidFill>
              </a:rPr>
              <a:t>energetickou účinnost,</a:t>
            </a:r>
          </a:p>
          <a:p>
            <a:pPr lvl="0" algn="just"/>
            <a:r>
              <a:rPr lang="cs-CZ" sz="2800" dirty="0">
                <a:solidFill>
                  <a:schemeClr val="tx2"/>
                </a:solidFill>
              </a:rPr>
              <a:t>nakládání s odpady,</a:t>
            </a:r>
          </a:p>
          <a:p>
            <a:pPr lvl="0" algn="just"/>
            <a:r>
              <a:rPr lang="cs-CZ" sz="2800" dirty="0">
                <a:solidFill>
                  <a:schemeClr val="tx2"/>
                </a:solidFill>
              </a:rPr>
              <a:t>environmentální vlastnosti.</a:t>
            </a:r>
          </a:p>
          <a:p>
            <a:pPr marL="0" indent="0" algn="just">
              <a:buNone/>
            </a:pPr>
            <a:endParaRPr lang="cs-CZ" sz="2800" b="1" dirty="0"/>
          </a:p>
        </p:txBody>
      </p:sp>
      <p:sp>
        <p:nvSpPr>
          <p:cNvPr id="4" name="Zástupný symbol pro číslo snímku 3">
            <a:extLst>
              <a:ext uri="{FF2B5EF4-FFF2-40B4-BE49-F238E27FC236}">
                <a16:creationId xmlns:a16="http://schemas.microsoft.com/office/drawing/2014/main" id="{2528CA4D-4E9D-736A-37CC-D417D3B9512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64</a:t>
            </a:fld>
            <a:endParaRPr lang="cs-CZ"/>
          </a:p>
        </p:txBody>
      </p:sp>
    </p:spTree>
    <p:extLst>
      <p:ext uri="{BB962C8B-B14F-4D97-AF65-F5344CB8AC3E}">
        <p14:creationId xmlns:p14="http://schemas.microsoft.com/office/powerpoint/2010/main" val="38962982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B4235-56D5-307E-0083-8BD6C07F913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3492C3D-F662-8009-EB8D-5ACBFB87DD31}"/>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795BAB08-AE6F-93BA-6FF8-6A040943372B}"/>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DNSH a odpovědné veřejné zadávání</a:t>
            </a:r>
            <a:endParaRPr lang="cs-CZ" sz="2800" dirty="0">
              <a:solidFill>
                <a:schemeClr val="tx2"/>
              </a:solidFill>
            </a:endParaRPr>
          </a:p>
          <a:p>
            <a:pPr marL="0" indent="0">
              <a:buNone/>
            </a:pPr>
            <a:endParaRPr lang="cs-CZ" sz="2800" dirty="0">
              <a:solidFill>
                <a:schemeClr val="tx2"/>
              </a:solidFill>
            </a:endParaRPr>
          </a:p>
          <a:p>
            <a:pPr marL="0" indent="0">
              <a:buNone/>
            </a:pPr>
            <a:r>
              <a:rPr lang="cs-CZ" sz="2800" dirty="0">
                <a:solidFill>
                  <a:schemeClr val="tx2"/>
                </a:solidFill>
              </a:rPr>
              <a:t>DNSH by se mohlo stát (stává se) jedním z pilířů:</a:t>
            </a:r>
          </a:p>
          <a:p>
            <a:pPr lvl="0"/>
            <a:r>
              <a:rPr lang="cs-CZ" sz="2800" dirty="0">
                <a:solidFill>
                  <a:schemeClr val="tx2"/>
                </a:solidFill>
              </a:rPr>
              <a:t>zeleného zadávání (GPP),</a:t>
            </a:r>
          </a:p>
          <a:p>
            <a:pPr lvl="0"/>
            <a:r>
              <a:rPr lang="cs-CZ" sz="2800" dirty="0">
                <a:solidFill>
                  <a:schemeClr val="tx2"/>
                </a:solidFill>
              </a:rPr>
              <a:t>environmentálně odpovědného zadávání,</a:t>
            </a:r>
          </a:p>
          <a:p>
            <a:pPr lvl="0"/>
            <a:r>
              <a:rPr lang="cs-CZ" sz="2800" dirty="0">
                <a:solidFill>
                  <a:schemeClr val="tx2"/>
                </a:solidFill>
              </a:rPr>
              <a:t>udržitelného veřejného nakupování.</a:t>
            </a:r>
          </a:p>
          <a:p>
            <a:pPr marL="0" indent="0" algn="just">
              <a:buNone/>
            </a:pPr>
            <a:endParaRPr lang="pl-PL" sz="2800" b="1" dirty="0"/>
          </a:p>
        </p:txBody>
      </p:sp>
      <p:sp>
        <p:nvSpPr>
          <p:cNvPr id="4" name="Zástupný symbol pro číslo snímku 3">
            <a:extLst>
              <a:ext uri="{FF2B5EF4-FFF2-40B4-BE49-F238E27FC236}">
                <a16:creationId xmlns:a16="http://schemas.microsoft.com/office/drawing/2014/main" id="{95A28EB0-35C4-AE25-92D8-D42102D8B27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65</a:t>
            </a:fld>
            <a:endParaRPr lang="cs-CZ"/>
          </a:p>
        </p:txBody>
      </p:sp>
    </p:spTree>
    <p:extLst>
      <p:ext uri="{BB962C8B-B14F-4D97-AF65-F5344CB8AC3E}">
        <p14:creationId xmlns:p14="http://schemas.microsoft.com/office/powerpoint/2010/main" val="3315218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FF043-0E1E-A762-0AA9-D74769490B7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5398E3D-90AB-FC2E-C877-FE9130007B33}"/>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472AF603-5F3A-8CAA-4AC0-92B239482D21}"/>
              </a:ext>
            </a:extLst>
          </p:cNvPr>
          <p:cNvSpPr>
            <a:spLocks noGrp="1"/>
          </p:cNvSpPr>
          <p:nvPr>
            <p:ph idx="1"/>
          </p:nvPr>
        </p:nvSpPr>
        <p:spPr>
          <a:xfrm>
            <a:off x="446313" y="894080"/>
            <a:ext cx="11244943" cy="5405919"/>
          </a:xfrm>
        </p:spPr>
        <p:txBody>
          <a:bodyPr/>
          <a:lstStyle/>
          <a:p>
            <a:pPr marL="0" indent="0">
              <a:buNone/>
            </a:pPr>
            <a:endParaRPr lang="cs-CZ" sz="2800" dirty="0"/>
          </a:p>
          <a:p>
            <a:pPr marL="0" indent="0" algn="just">
              <a:buNone/>
            </a:pPr>
            <a:endParaRPr lang="pl-PL" sz="2800" b="1" dirty="0"/>
          </a:p>
        </p:txBody>
      </p:sp>
      <p:sp>
        <p:nvSpPr>
          <p:cNvPr id="4" name="Zástupný symbol pro číslo snímku 3">
            <a:extLst>
              <a:ext uri="{FF2B5EF4-FFF2-40B4-BE49-F238E27FC236}">
                <a16:creationId xmlns:a16="http://schemas.microsoft.com/office/drawing/2014/main" id="{10000E69-B2FA-80B6-174E-4618A5FE78A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66</a:t>
            </a:fld>
            <a:endParaRPr lang="cs-CZ"/>
          </a:p>
        </p:txBody>
      </p:sp>
      <p:graphicFrame>
        <p:nvGraphicFramePr>
          <p:cNvPr id="2" name="Tabulka 1">
            <a:extLst>
              <a:ext uri="{FF2B5EF4-FFF2-40B4-BE49-F238E27FC236}">
                <a16:creationId xmlns:a16="http://schemas.microsoft.com/office/drawing/2014/main" id="{DA0E9CA5-4830-804C-BF25-F6FF46A2E2CA}"/>
              </a:ext>
            </a:extLst>
          </p:cNvPr>
          <p:cNvGraphicFramePr>
            <a:graphicFrameLocks noGrp="1"/>
          </p:cNvGraphicFramePr>
          <p:nvPr>
            <p:extLst>
              <p:ext uri="{D42A27DB-BD31-4B8C-83A1-F6EECF244321}">
                <p14:modId xmlns:p14="http://schemas.microsoft.com/office/powerpoint/2010/main" val="940788365"/>
              </p:ext>
            </p:extLst>
          </p:nvPr>
        </p:nvGraphicFramePr>
        <p:xfrm>
          <a:off x="1117600" y="1079499"/>
          <a:ext cx="10573656" cy="5405919"/>
        </p:xfrm>
        <a:graphic>
          <a:graphicData uri="http://schemas.openxmlformats.org/drawingml/2006/table">
            <a:tbl>
              <a:tblPr firstRow="1" firstCol="1" bandRow="1">
                <a:tableStyleId>{5C22544A-7EE6-4342-B048-85BDC9FD1C3A}</a:tableStyleId>
              </a:tblPr>
              <a:tblGrid>
                <a:gridCol w="5286828">
                  <a:extLst>
                    <a:ext uri="{9D8B030D-6E8A-4147-A177-3AD203B41FA5}">
                      <a16:colId xmlns:a16="http://schemas.microsoft.com/office/drawing/2014/main" val="777571225"/>
                    </a:ext>
                  </a:extLst>
                </a:gridCol>
                <a:gridCol w="5286828">
                  <a:extLst>
                    <a:ext uri="{9D8B030D-6E8A-4147-A177-3AD203B41FA5}">
                      <a16:colId xmlns:a16="http://schemas.microsoft.com/office/drawing/2014/main" val="2381383620"/>
                    </a:ext>
                  </a:extLst>
                </a:gridCol>
              </a:tblGrid>
              <a:tr h="1087739">
                <a:tc>
                  <a:txBody>
                    <a:bodyPr/>
                    <a:lstStyle/>
                    <a:p>
                      <a:pPr>
                        <a:lnSpc>
                          <a:spcPct val="107000"/>
                        </a:lnSpc>
                        <a:spcAft>
                          <a:spcPts val="800"/>
                        </a:spcAft>
                        <a:buNone/>
                      </a:pPr>
                      <a:r>
                        <a:rPr lang="cs-CZ" sz="2800" kern="100">
                          <a:effectLst/>
                        </a:rPr>
                        <a:t>Oblast</a:t>
                      </a:r>
                      <a:endParaRPr lang="cs-CZ" sz="28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tc>
                  <a:txBody>
                    <a:bodyPr/>
                    <a:lstStyle/>
                    <a:p>
                      <a:pPr>
                        <a:lnSpc>
                          <a:spcPct val="107000"/>
                        </a:lnSpc>
                        <a:spcAft>
                          <a:spcPts val="800"/>
                        </a:spcAft>
                        <a:buNone/>
                      </a:pPr>
                      <a:r>
                        <a:rPr lang="cs-CZ" sz="2800" kern="100">
                          <a:effectLst/>
                        </a:rPr>
                        <a:t>Povinnost</a:t>
                      </a:r>
                      <a:endParaRPr lang="cs-CZ" sz="28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extLst>
                  <a:ext uri="{0D108BD9-81ED-4DB2-BD59-A6C34878D82A}">
                    <a16:rowId xmlns:a16="http://schemas.microsoft.com/office/drawing/2014/main" val="1700447385"/>
                  </a:ext>
                </a:extLst>
              </a:tr>
              <a:tr h="1087739">
                <a:tc>
                  <a:txBody>
                    <a:bodyPr/>
                    <a:lstStyle/>
                    <a:p>
                      <a:pPr>
                        <a:lnSpc>
                          <a:spcPct val="107000"/>
                        </a:lnSpc>
                        <a:spcAft>
                          <a:spcPts val="800"/>
                        </a:spcAft>
                        <a:buNone/>
                      </a:pPr>
                      <a:r>
                        <a:rPr lang="cs-CZ" sz="2800" kern="100" dirty="0">
                          <a:effectLst/>
                        </a:rPr>
                        <a:t>DNSH v projektu financovaném z EU programu</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tc>
                  <a:txBody>
                    <a:bodyPr/>
                    <a:lstStyle/>
                    <a:p>
                      <a:pPr>
                        <a:lnSpc>
                          <a:spcPct val="107000"/>
                        </a:lnSpc>
                        <a:spcAft>
                          <a:spcPts val="800"/>
                        </a:spcAft>
                        <a:buNone/>
                      </a:pPr>
                      <a:r>
                        <a:rPr lang="cs-CZ" sz="2800" kern="100">
                          <a:effectLst/>
                        </a:rPr>
                        <a:t>ano</a:t>
                      </a:r>
                      <a:endParaRPr lang="cs-CZ" sz="28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extLst>
                  <a:ext uri="{0D108BD9-81ED-4DB2-BD59-A6C34878D82A}">
                    <a16:rowId xmlns:a16="http://schemas.microsoft.com/office/drawing/2014/main" val="2170473502"/>
                  </a:ext>
                </a:extLst>
              </a:tr>
              <a:tr h="1087739">
                <a:tc>
                  <a:txBody>
                    <a:bodyPr/>
                    <a:lstStyle/>
                    <a:p>
                      <a:pPr>
                        <a:lnSpc>
                          <a:spcPct val="107000"/>
                        </a:lnSpc>
                        <a:spcAft>
                          <a:spcPts val="800"/>
                        </a:spcAft>
                        <a:buNone/>
                      </a:pPr>
                      <a:r>
                        <a:rPr lang="cs-CZ" sz="2800" kern="100" dirty="0">
                          <a:effectLst/>
                        </a:rPr>
                        <a:t>Zelená kritéria</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tc>
                  <a:txBody>
                    <a:bodyPr/>
                    <a:lstStyle/>
                    <a:p>
                      <a:pPr>
                        <a:lnSpc>
                          <a:spcPct val="107000"/>
                        </a:lnSpc>
                        <a:spcAft>
                          <a:spcPts val="800"/>
                        </a:spcAft>
                        <a:buNone/>
                      </a:pPr>
                      <a:r>
                        <a:rPr lang="cs-CZ" sz="2800" kern="100" dirty="0">
                          <a:effectLst/>
                        </a:rPr>
                        <a:t>pouze v rozsahu stanoveném zadavatelem</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extLst>
                  <a:ext uri="{0D108BD9-81ED-4DB2-BD59-A6C34878D82A}">
                    <a16:rowId xmlns:a16="http://schemas.microsoft.com/office/drawing/2014/main" val="1237861982"/>
                  </a:ext>
                </a:extLst>
              </a:tr>
              <a:tr h="1087739">
                <a:tc>
                  <a:txBody>
                    <a:bodyPr/>
                    <a:lstStyle/>
                    <a:p>
                      <a:pPr>
                        <a:lnSpc>
                          <a:spcPct val="107000"/>
                        </a:lnSpc>
                        <a:spcAft>
                          <a:spcPts val="800"/>
                        </a:spcAft>
                        <a:buNone/>
                      </a:pPr>
                      <a:r>
                        <a:rPr lang="cs-CZ" sz="2800" kern="100" dirty="0">
                          <a:effectLst/>
                        </a:rPr>
                        <a:t>Odpovědné zadávání dle § 6 odst. 4 ZZVZ</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tc>
                  <a:txBody>
                    <a:bodyPr/>
                    <a:lstStyle/>
                    <a:p>
                      <a:pPr>
                        <a:lnSpc>
                          <a:spcPct val="107000"/>
                        </a:lnSpc>
                        <a:spcAft>
                          <a:spcPts val="800"/>
                        </a:spcAft>
                        <a:buNone/>
                      </a:pPr>
                      <a:r>
                        <a:rPr lang="cs-CZ" sz="2800" kern="100" dirty="0">
                          <a:effectLst/>
                        </a:rPr>
                        <a:t>povinnost zvážení</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66675"/>
                </a:tc>
                <a:extLst>
                  <a:ext uri="{0D108BD9-81ED-4DB2-BD59-A6C34878D82A}">
                    <a16:rowId xmlns:a16="http://schemas.microsoft.com/office/drawing/2014/main" val="3119350136"/>
                  </a:ext>
                </a:extLst>
              </a:tr>
              <a:tr h="1054963">
                <a:tc>
                  <a:txBody>
                    <a:bodyPr/>
                    <a:lstStyle/>
                    <a:p>
                      <a:pPr>
                        <a:lnSpc>
                          <a:spcPct val="107000"/>
                        </a:lnSpc>
                        <a:spcAft>
                          <a:spcPts val="800"/>
                        </a:spcAft>
                        <a:buNone/>
                      </a:pPr>
                      <a:r>
                        <a:rPr lang="cs-CZ" sz="2800" kern="100">
                          <a:effectLst/>
                        </a:rPr>
                        <a:t>DNSH</a:t>
                      </a:r>
                      <a:endParaRPr lang="cs-CZ" sz="28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57150"/>
                </a:tc>
                <a:tc>
                  <a:txBody>
                    <a:bodyPr/>
                    <a:lstStyle/>
                    <a:p>
                      <a:pPr>
                        <a:lnSpc>
                          <a:spcPct val="107000"/>
                        </a:lnSpc>
                        <a:spcAft>
                          <a:spcPts val="800"/>
                        </a:spcAft>
                        <a:buNone/>
                      </a:pPr>
                      <a:r>
                        <a:rPr lang="cs-CZ" sz="2800" kern="100" dirty="0">
                          <a:effectLst/>
                        </a:rPr>
                        <a:t>zpravidla dotační povinnost</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76200" marT="76200" marB="57150"/>
                </a:tc>
                <a:extLst>
                  <a:ext uri="{0D108BD9-81ED-4DB2-BD59-A6C34878D82A}">
                    <a16:rowId xmlns:a16="http://schemas.microsoft.com/office/drawing/2014/main" val="3041182979"/>
                  </a:ext>
                </a:extLst>
              </a:tr>
            </a:tbl>
          </a:graphicData>
        </a:graphic>
      </p:graphicFrame>
    </p:spTree>
    <p:extLst>
      <p:ext uri="{BB962C8B-B14F-4D97-AF65-F5344CB8AC3E}">
        <p14:creationId xmlns:p14="http://schemas.microsoft.com/office/powerpoint/2010/main" val="19837537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9AC60-E106-4876-6E5F-717AC812A8B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5C5B278-0AAF-2980-83E9-C3AB5B19E859}"/>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7C01EB1B-ED6E-2AA8-891B-598B04937C75}"/>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VLÁDA</a:t>
            </a:r>
          </a:p>
          <a:p>
            <a:pPr marL="0" indent="0" algn="just">
              <a:buNone/>
            </a:pPr>
            <a:r>
              <a:rPr lang="en-US" sz="2800" dirty="0">
                <a:hlinkClick r:id="rId2"/>
              </a:rPr>
              <a:t>CZ-DNSH_Final-Inception-report_CZ_1.pdf </a:t>
            </a:r>
            <a:endParaRPr lang="cs-CZ" sz="2800" dirty="0"/>
          </a:p>
          <a:p>
            <a:pPr marL="0" indent="0" algn="just">
              <a:buNone/>
            </a:pPr>
            <a:r>
              <a:rPr lang="cs-CZ" sz="2800" dirty="0">
                <a:solidFill>
                  <a:schemeClr val="tx2"/>
                </a:solidFill>
              </a:rPr>
              <a:t>Metodika uplatňování principu DNSH na národní úrovni v České republice</a:t>
            </a:r>
          </a:p>
          <a:p>
            <a:pPr algn="just">
              <a:buFont typeface="Arial" panose="020B0604020202020204" pitchFamily="34" charset="0"/>
              <a:buChar char="•"/>
            </a:pPr>
            <a:r>
              <a:rPr lang="cs-CZ" sz="2800" dirty="0">
                <a:solidFill>
                  <a:schemeClr val="tx2"/>
                </a:solidFill>
              </a:rPr>
              <a:t>Nejdůležitější zdroj pro obecný výklad DNSH.</a:t>
            </a:r>
          </a:p>
          <a:p>
            <a:pPr lvl="0">
              <a:buFont typeface="Arial" panose="020B0604020202020204" pitchFamily="34" charset="0"/>
              <a:buChar char="•"/>
            </a:pPr>
            <a:r>
              <a:rPr lang="cs-CZ" sz="2800" dirty="0">
                <a:solidFill>
                  <a:schemeClr val="tx2"/>
                </a:solidFill>
              </a:rPr>
              <a:t>Analýza uplatňování DNSH ve fondech EU.</a:t>
            </a:r>
          </a:p>
          <a:p>
            <a:pPr lvl="0">
              <a:buFont typeface="Arial" panose="020B0604020202020204" pitchFamily="34" charset="0"/>
              <a:buChar char="•"/>
            </a:pPr>
            <a:r>
              <a:rPr lang="cs-CZ" sz="2800" dirty="0">
                <a:solidFill>
                  <a:schemeClr val="tx2"/>
                </a:solidFill>
              </a:rPr>
              <a:t>Metodika pro předkladatele projektů.</a:t>
            </a:r>
          </a:p>
        </p:txBody>
      </p:sp>
      <p:sp>
        <p:nvSpPr>
          <p:cNvPr id="4" name="Zástupný symbol pro číslo snímku 3">
            <a:extLst>
              <a:ext uri="{FF2B5EF4-FFF2-40B4-BE49-F238E27FC236}">
                <a16:creationId xmlns:a16="http://schemas.microsoft.com/office/drawing/2014/main" id="{EB44F83E-8A5F-F92D-DA39-1D974FC82F0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67</a:t>
            </a:fld>
            <a:endParaRPr lang="cs-CZ"/>
          </a:p>
        </p:txBody>
      </p:sp>
    </p:spTree>
    <p:extLst>
      <p:ext uri="{BB962C8B-B14F-4D97-AF65-F5344CB8AC3E}">
        <p14:creationId xmlns:p14="http://schemas.microsoft.com/office/powerpoint/2010/main" val="11075017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15EA4-346A-F24D-3730-094A4C7EE9E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0F0C3E4-B46A-B3DD-B28D-E50D604E8250}"/>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105566DF-90B7-9FAD-38A6-0581A4565C59}"/>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SMO</a:t>
            </a:r>
          </a:p>
          <a:p>
            <a:pPr marL="0" indent="0" algn="just">
              <a:buNone/>
            </a:pPr>
            <a:r>
              <a:rPr lang="cs-CZ" sz="2800" dirty="0">
                <a:hlinkClick r:id="rId2"/>
              </a:rPr>
              <a:t>metodika-dnsh-smocr-finalni.pdf</a:t>
            </a:r>
            <a:endParaRPr lang="cs-CZ" sz="2800" dirty="0"/>
          </a:p>
          <a:p>
            <a:pPr marL="0" indent="0" algn="just">
              <a:buNone/>
            </a:pPr>
            <a:r>
              <a:rPr lang="cs-CZ" sz="2800" dirty="0">
                <a:solidFill>
                  <a:schemeClr val="tx2"/>
                </a:solidFill>
              </a:rPr>
              <a:t>Metodika vznikla v rámci projektu „Podpora kapacit a kompetencí českých obcí a měst pro udržitelný rozvoj a prosazování jejich zájmů v evropských rozhodovacích procesech“ z programu MMR coby klíčový dokument pro koordinaci enviromentálních požadavků pro přípravu projektů a dalších požadavků pro udržitelný rozvoj pro odpovědné veřejné zadávání. </a:t>
            </a:r>
            <a:endParaRPr lang="pl-PL" sz="2800" b="1" dirty="0">
              <a:solidFill>
                <a:schemeClr val="tx2"/>
              </a:solidFill>
            </a:endParaRPr>
          </a:p>
        </p:txBody>
      </p:sp>
      <p:sp>
        <p:nvSpPr>
          <p:cNvPr id="4" name="Zástupný symbol pro číslo snímku 3">
            <a:extLst>
              <a:ext uri="{FF2B5EF4-FFF2-40B4-BE49-F238E27FC236}">
                <a16:creationId xmlns:a16="http://schemas.microsoft.com/office/drawing/2014/main" id="{EA6B7C0B-383D-46C2-2192-FD22E1E8480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68</a:t>
            </a:fld>
            <a:endParaRPr lang="cs-CZ"/>
          </a:p>
        </p:txBody>
      </p:sp>
    </p:spTree>
    <p:extLst>
      <p:ext uri="{BB962C8B-B14F-4D97-AF65-F5344CB8AC3E}">
        <p14:creationId xmlns:p14="http://schemas.microsoft.com/office/powerpoint/2010/main" val="30682013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E45E9-176D-519D-640D-1AA3C528277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2CDA12B-9800-0337-658B-3A27DE2FAD64}"/>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A90D8A15-E999-BD0C-EC9B-5A164E1B098D}"/>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MPO (NPO)</a:t>
            </a:r>
          </a:p>
          <a:p>
            <a:pPr marL="0" indent="0" algn="just">
              <a:buNone/>
            </a:pPr>
            <a:r>
              <a:rPr lang="cs-CZ" sz="2800" dirty="0">
                <a:hlinkClick r:id="rId2"/>
              </a:rPr>
              <a:t>CFF-PP3_4-VS_ZD_Pr-XI_MP-k-zasade-DNSH-pro-NPO_verze-1-0.pdf </a:t>
            </a:r>
            <a:endParaRPr lang="cs-CZ" sz="2800" dirty="0"/>
          </a:p>
          <a:p>
            <a:pPr marL="0" lvl="0" indent="0">
              <a:buNone/>
            </a:pPr>
            <a:r>
              <a:rPr lang="cs-CZ" sz="2800" dirty="0">
                <a:solidFill>
                  <a:schemeClr val="tx2"/>
                </a:solidFill>
              </a:rPr>
              <a:t>Metodický pokyn pro uplatňování zásady DNSH pro Národní plán obnovy 2021–2026 </a:t>
            </a:r>
          </a:p>
          <a:p>
            <a:pPr lvl="0"/>
            <a:r>
              <a:rPr lang="cs-CZ" sz="2800" dirty="0">
                <a:solidFill>
                  <a:schemeClr val="tx2"/>
                </a:solidFill>
              </a:rPr>
              <a:t>reportovací listy,</a:t>
            </a:r>
          </a:p>
          <a:p>
            <a:pPr lvl="0"/>
            <a:r>
              <a:rPr lang="cs-CZ" sz="2800" dirty="0">
                <a:solidFill>
                  <a:schemeClr val="tx2"/>
                </a:solidFill>
              </a:rPr>
              <a:t>vzory dokumentace,</a:t>
            </a:r>
          </a:p>
          <a:p>
            <a:pPr lvl="0"/>
            <a:r>
              <a:rPr lang="cs-CZ" sz="2800" dirty="0">
                <a:solidFill>
                  <a:schemeClr val="tx2"/>
                </a:solidFill>
              </a:rPr>
              <a:t>požadavky na zadávací dokumentaci.</a:t>
            </a:r>
          </a:p>
        </p:txBody>
      </p:sp>
      <p:sp>
        <p:nvSpPr>
          <p:cNvPr id="4" name="Zástupný symbol pro číslo snímku 3">
            <a:extLst>
              <a:ext uri="{FF2B5EF4-FFF2-40B4-BE49-F238E27FC236}">
                <a16:creationId xmlns:a16="http://schemas.microsoft.com/office/drawing/2014/main" id="{2429C01C-812A-3DBC-A740-553EBFD3560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69</a:t>
            </a:fld>
            <a:endParaRPr lang="cs-CZ"/>
          </a:p>
        </p:txBody>
      </p:sp>
    </p:spTree>
    <p:extLst>
      <p:ext uri="{BB962C8B-B14F-4D97-AF65-F5344CB8AC3E}">
        <p14:creationId xmlns:p14="http://schemas.microsoft.com/office/powerpoint/2010/main" val="27666306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351C6-DA43-EAFE-3430-E0510888417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35A1613-5BEB-8A80-1931-3767A2E48DA8}"/>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97A9638C-48B9-D5DB-FB50-82B8913EA81A}"/>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MPO (OP TAK)</a:t>
            </a:r>
          </a:p>
          <a:p>
            <a:pPr marL="0" indent="0" algn="just">
              <a:buNone/>
            </a:pPr>
            <a:r>
              <a:rPr lang="cs-CZ" sz="2800" dirty="0">
                <a:hlinkClick r:id="rId2"/>
              </a:rPr>
              <a:t>Priloha-7-_-Formular-k-prohlaseni-DNSH.pdf</a:t>
            </a:r>
            <a:endParaRPr lang="pl-PL" sz="2800" b="1" dirty="0">
              <a:solidFill>
                <a:schemeClr val="tx2"/>
              </a:solidFill>
            </a:endParaRPr>
          </a:p>
          <a:p>
            <a:pPr lvl="0"/>
            <a:r>
              <a:rPr lang="cs-CZ" sz="2800" dirty="0">
                <a:solidFill>
                  <a:schemeClr val="tx2"/>
                </a:solidFill>
              </a:rPr>
              <a:t>formuláře DNSH,</a:t>
            </a:r>
          </a:p>
          <a:p>
            <a:pPr lvl="0"/>
            <a:r>
              <a:rPr lang="cs-CZ" sz="2800" dirty="0">
                <a:solidFill>
                  <a:schemeClr val="tx2"/>
                </a:solidFill>
              </a:rPr>
              <a:t>checklisty,</a:t>
            </a:r>
          </a:p>
          <a:p>
            <a:pPr lvl="0"/>
            <a:r>
              <a:rPr lang="cs-CZ" sz="2800" dirty="0">
                <a:solidFill>
                  <a:schemeClr val="tx2"/>
                </a:solidFill>
              </a:rPr>
              <a:t>požadavky pro jednotlivé výzvy.</a:t>
            </a:r>
          </a:p>
          <a:p>
            <a:pPr marL="0" indent="0">
              <a:buNone/>
            </a:pPr>
            <a:endParaRPr lang="cs-CZ" sz="2800" dirty="0">
              <a:solidFill>
                <a:schemeClr val="tx2"/>
              </a:solidFill>
            </a:endParaRPr>
          </a:p>
          <a:p>
            <a:pPr marL="0" indent="0">
              <a:buNone/>
            </a:pPr>
            <a:r>
              <a:rPr lang="cs-CZ" sz="2800" dirty="0">
                <a:solidFill>
                  <a:schemeClr val="tx2"/>
                </a:solidFill>
              </a:rPr>
              <a:t>Například formulář DNSH pro projekty Digitalizace a Technologie 4.0. </a:t>
            </a:r>
          </a:p>
        </p:txBody>
      </p:sp>
      <p:sp>
        <p:nvSpPr>
          <p:cNvPr id="4" name="Zástupný symbol pro číslo snímku 3">
            <a:extLst>
              <a:ext uri="{FF2B5EF4-FFF2-40B4-BE49-F238E27FC236}">
                <a16:creationId xmlns:a16="http://schemas.microsoft.com/office/drawing/2014/main" id="{F48F7316-7887-AB34-413F-772BD5AC26A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70</a:t>
            </a:fld>
            <a:endParaRPr lang="cs-CZ"/>
          </a:p>
        </p:txBody>
      </p:sp>
    </p:spTree>
    <p:extLst>
      <p:ext uri="{BB962C8B-B14F-4D97-AF65-F5344CB8AC3E}">
        <p14:creationId xmlns:p14="http://schemas.microsoft.com/office/powerpoint/2010/main" val="4152812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2F802-AB4A-84F5-5E14-013209A3924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3850217-7A45-5504-8E30-53C80FC21DBD}"/>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8DE15EB9-A188-11E3-EB9B-8C43FA26D8B7}"/>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IROP</a:t>
            </a:r>
          </a:p>
          <a:p>
            <a:pPr marL="0" indent="0" algn="just">
              <a:buNone/>
            </a:pPr>
            <a:r>
              <a:rPr lang="cs-CZ" sz="2800" dirty="0">
                <a:hlinkClick r:id="rId2"/>
              </a:rPr>
              <a:t>IROP - Ministerstvo pro místní rozvoj ČR - Dokumenty k IROP 2021-2027</a:t>
            </a:r>
            <a:endParaRPr lang="cs-CZ" sz="2800" dirty="0"/>
          </a:p>
          <a:p>
            <a:pPr marL="0" indent="0" algn="just">
              <a:buNone/>
            </a:pPr>
            <a:r>
              <a:rPr lang="pl-PL" sz="2800" dirty="0">
                <a:hlinkClick r:id="rId3"/>
              </a:rPr>
              <a:t>Název prezentace na více řádků, třeba i na tři anebo dokonce i na čtyři.</a:t>
            </a:r>
            <a:endParaRPr lang="pl-PL" sz="2800" dirty="0"/>
          </a:p>
          <a:p>
            <a:pPr marL="0" indent="0" algn="just">
              <a:buNone/>
            </a:pPr>
            <a:r>
              <a:rPr lang="cs-CZ" sz="2800" dirty="0">
                <a:hlinkClick r:id="rId4"/>
              </a:rPr>
              <a:t>Jak na DNSH v IROP? Pomůže vám náš nový přehled  | CRR</a:t>
            </a:r>
            <a:endParaRPr lang="cs-CZ" sz="2800" dirty="0"/>
          </a:p>
          <a:p>
            <a:pPr>
              <a:spcBef>
                <a:spcPts val="0"/>
              </a:spcBef>
              <a:spcAft>
                <a:spcPts val="0"/>
              </a:spcAft>
            </a:pPr>
            <a:r>
              <a:rPr lang="cs-CZ" sz="2800" dirty="0">
                <a:solidFill>
                  <a:schemeClr val="tx2"/>
                </a:solidFill>
              </a:rPr>
              <a:t>Závazné stanovisko č. 7 k DNSH, </a:t>
            </a:r>
          </a:p>
          <a:p>
            <a:pPr>
              <a:spcBef>
                <a:spcPts val="0"/>
              </a:spcBef>
              <a:spcAft>
                <a:spcPts val="0"/>
              </a:spcAft>
            </a:pPr>
            <a:r>
              <a:rPr lang="cs-CZ" sz="2800" dirty="0">
                <a:solidFill>
                  <a:schemeClr val="tx2"/>
                </a:solidFill>
              </a:rPr>
              <a:t>Závazné stanovisko č. 29 k odpadům,</a:t>
            </a:r>
          </a:p>
          <a:p>
            <a:pPr>
              <a:spcBef>
                <a:spcPts val="0"/>
              </a:spcBef>
              <a:spcAft>
                <a:spcPts val="0"/>
              </a:spcAft>
            </a:pPr>
            <a:r>
              <a:rPr lang="cs-CZ" sz="2800" dirty="0">
                <a:solidFill>
                  <a:schemeClr val="tx2"/>
                </a:solidFill>
              </a:rPr>
              <a:t>doprovodné metodické materiály,</a:t>
            </a:r>
          </a:p>
          <a:p>
            <a:pPr>
              <a:spcBef>
                <a:spcPts val="0"/>
              </a:spcBef>
              <a:spcAft>
                <a:spcPts val="0"/>
              </a:spcAft>
            </a:pPr>
            <a:r>
              <a:rPr lang="cs-CZ" sz="2800" dirty="0">
                <a:solidFill>
                  <a:schemeClr val="tx2"/>
                </a:solidFill>
              </a:rPr>
              <a:t>vzory kontrolních dokladů.</a:t>
            </a:r>
            <a:endParaRPr lang="pl-PL" sz="2800" b="1" dirty="0"/>
          </a:p>
        </p:txBody>
      </p:sp>
      <p:sp>
        <p:nvSpPr>
          <p:cNvPr id="4" name="Zástupný symbol pro číslo snímku 3">
            <a:extLst>
              <a:ext uri="{FF2B5EF4-FFF2-40B4-BE49-F238E27FC236}">
                <a16:creationId xmlns:a16="http://schemas.microsoft.com/office/drawing/2014/main" id="{C45314E9-911B-3270-87B2-1548CB78195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71</a:t>
            </a:fld>
            <a:endParaRPr lang="cs-CZ"/>
          </a:p>
        </p:txBody>
      </p:sp>
    </p:spTree>
    <p:extLst>
      <p:ext uri="{BB962C8B-B14F-4D97-AF65-F5344CB8AC3E}">
        <p14:creationId xmlns:p14="http://schemas.microsoft.com/office/powerpoint/2010/main" val="1960213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CC9A-9E0A-9A8B-EB11-AB142338AAF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F88DD29-AF84-B839-6106-B38F590F5ABA}"/>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945572D8-A272-F4BF-CC4C-9420E3E2197E}"/>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MŽP</a:t>
            </a:r>
          </a:p>
          <a:p>
            <a:pPr marL="0" indent="0" algn="just">
              <a:buNone/>
            </a:pPr>
            <a:r>
              <a:rPr lang="cs-CZ" sz="2800" dirty="0">
                <a:hlinkClick r:id="rId2"/>
              </a:rPr>
              <a:t>OPZPUR-ramcova_voditka_DNSH_a_CP-20251015.docx.pdf</a:t>
            </a:r>
            <a:endParaRPr lang="cs-CZ" sz="2800" dirty="0"/>
          </a:p>
          <a:p>
            <a:pPr marL="0" indent="0" algn="just">
              <a:buNone/>
            </a:pPr>
            <a:r>
              <a:rPr lang="cs-CZ" sz="2800" dirty="0">
                <a:hlinkClick r:id="rId3"/>
              </a:rPr>
              <a:t>Dokumenty – Operační program Životní prostředí</a:t>
            </a:r>
            <a:endParaRPr lang="cs-CZ" sz="2800" dirty="0"/>
          </a:p>
          <a:p>
            <a:pPr marL="0" indent="0" algn="just">
              <a:buNone/>
            </a:pPr>
            <a:r>
              <a:rPr lang="cs-CZ" sz="2800" dirty="0">
                <a:hlinkClick r:id="rId4"/>
              </a:rPr>
              <a:t>Stavební a demoliční odpady | Ministerstvo životního prostředí</a:t>
            </a:r>
            <a:endParaRPr lang="cs-CZ" sz="2800" dirty="0"/>
          </a:p>
          <a:p>
            <a:pPr marL="0" indent="0">
              <a:buNone/>
            </a:pPr>
            <a:r>
              <a:rPr lang="cs-CZ" sz="2800" dirty="0">
                <a:solidFill>
                  <a:schemeClr val="tx2"/>
                </a:solidFill>
              </a:rPr>
              <a:t>V dokumentaci výzev bývají:</a:t>
            </a:r>
          </a:p>
          <a:p>
            <a:pPr lvl="0">
              <a:spcBef>
                <a:spcPts val="0"/>
              </a:spcBef>
              <a:spcAft>
                <a:spcPts val="0"/>
              </a:spcAft>
            </a:pPr>
            <a:r>
              <a:rPr lang="cs-CZ" sz="2800" dirty="0">
                <a:solidFill>
                  <a:schemeClr val="tx2"/>
                </a:solidFill>
              </a:rPr>
              <a:t>podmínky DNSH,</a:t>
            </a:r>
          </a:p>
          <a:p>
            <a:pPr lvl="0">
              <a:spcBef>
                <a:spcPts val="0"/>
              </a:spcBef>
              <a:spcAft>
                <a:spcPts val="0"/>
              </a:spcAft>
            </a:pPr>
            <a:r>
              <a:rPr lang="cs-CZ" sz="2800" dirty="0">
                <a:solidFill>
                  <a:schemeClr val="tx2"/>
                </a:solidFill>
              </a:rPr>
              <a:t>odpadové požadavky,</a:t>
            </a:r>
          </a:p>
          <a:p>
            <a:pPr lvl="0">
              <a:spcBef>
                <a:spcPts val="0"/>
              </a:spcBef>
              <a:spcAft>
                <a:spcPts val="0"/>
              </a:spcAft>
            </a:pPr>
            <a:r>
              <a:rPr lang="cs-CZ" sz="2800" dirty="0">
                <a:solidFill>
                  <a:schemeClr val="tx2"/>
                </a:solidFill>
              </a:rPr>
              <a:t>klimatická odolnost,</a:t>
            </a:r>
          </a:p>
          <a:p>
            <a:pPr lvl="0">
              <a:spcBef>
                <a:spcPts val="0"/>
              </a:spcBef>
              <a:spcAft>
                <a:spcPts val="0"/>
              </a:spcAft>
            </a:pPr>
            <a:r>
              <a:rPr lang="cs-CZ" sz="2800" dirty="0" err="1">
                <a:solidFill>
                  <a:schemeClr val="tx2"/>
                </a:solidFill>
              </a:rPr>
              <a:t>cirkularita</a:t>
            </a:r>
            <a:r>
              <a:rPr lang="cs-CZ" sz="2800" dirty="0">
                <a:solidFill>
                  <a:schemeClr val="tx2"/>
                </a:solidFill>
              </a:rPr>
              <a:t>.</a:t>
            </a:r>
          </a:p>
          <a:p>
            <a:pPr marL="0" indent="0" algn="just">
              <a:buNone/>
            </a:pPr>
            <a:endParaRPr lang="pl-PL" sz="2800" b="1" dirty="0"/>
          </a:p>
        </p:txBody>
      </p:sp>
      <p:sp>
        <p:nvSpPr>
          <p:cNvPr id="4" name="Zástupný symbol pro číslo snímku 3">
            <a:extLst>
              <a:ext uri="{FF2B5EF4-FFF2-40B4-BE49-F238E27FC236}">
                <a16:creationId xmlns:a16="http://schemas.microsoft.com/office/drawing/2014/main" id="{E8D0C286-3AA9-00C4-EA4B-5F930F59053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72</a:t>
            </a:fld>
            <a:endParaRPr lang="cs-CZ"/>
          </a:p>
        </p:txBody>
      </p:sp>
    </p:spTree>
    <p:extLst>
      <p:ext uri="{BB962C8B-B14F-4D97-AF65-F5344CB8AC3E}">
        <p14:creationId xmlns:p14="http://schemas.microsoft.com/office/powerpoint/2010/main" val="39955524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44C34-3262-23AB-69DA-59B4E395424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DFEE37F-93BE-D203-D151-4A8B153CF4B0}"/>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38F0E284-90EF-842A-77D2-5CBC7515F4EB}"/>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OP JAK</a:t>
            </a:r>
          </a:p>
          <a:p>
            <a:pPr marL="0" indent="0" algn="just">
              <a:buNone/>
            </a:pPr>
            <a:r>
              <a:rPr lang="cs-CZ" sz="2800" dirty="0">
                <a:hlinkClick r:id="rId2"/>
              </a:rPr>
              <a:t>Metodicky_vyklad_DNSH.pdf</a:t>
            </a:r>
            <a:endParaRPr lang="pl-PL" sz="2800" b="1" dirty="0">
              <a:solidFill>
                <a:schemeClr val="tx2"/>
              </a:solidFill>
            </a:endParaRPr>
          </a:p>
          <a:p>
            <a:pPr marL="0" indent="0">
              <a:buNone/>
            </a:pPr>
            <a:r>
              <a:rPr lang="cs-CZ" sz="2800" dirty="0">
                <a:solidFill>
                  <a:schemeClr val="tx2"/>
                </a:solidFill>
              </a:rPr>
              <a:t>V roce 2026 vydal ŘO poměrně detailní metodický výklad, který obsahuje:</a:t>
            </a:r>
          </a:p>
          <a:p>
            <a:pPr lvl="0">
              <a:spcBef>
                <a:spcPts val="0"/>
              </a:spcBef>
              <a:spcAft>
                <a:spcPts val="0"/>
              </a:spcAft>
            </a:pPr>
            <a:r>
              <a:rPr lang="cs-CZ" sz="2800" dirty="0">
                <a:solidFill>
                  <a:schemeClr val="tx2"/>
                </a:solidFill>
              </a:rPr>
              <a:t>stavební odpady,</a:t>
            </a:r>
          </a:p>
          <a:p>
            <a:pPr lvl="0">
              <a:spcBef>
                <a:spcPts val="0"/>
              </a:spcBef>
              <a:spcAft>
                <a:spcPts val="0"/>
              </a:spcAft>
            </a:pPr>
            <a:r>
              <a:rPr lang="cs-CZ" sz="2800" dirty="0">
                <a:solidFill>
                  <a:schemeClr val="tx2"/>
                </a:solidFill>
              </a:rPr>
              <a:t>energetickou účinnost,</a:t>
            </a:r>
          </a:p>
          <a:p>
            <a:pPr lvl="0">
              <a:spcBef>
                <a:spcPts val="0"/>
              </a:spcBef>
              <a:spcAft>
                <a:spcPts val="0"/>
              </a:spcAft>
            </a:pPr>
            <a:r>
              <a:rPr lang="cs-CZ" sz="2800" dirty="0">
                <a:solidFill>
                  <a:schemeClr val="tx2"/>
                </a:solidFill>
              </a:rPr>
              <a:t>hospodaření s vodou,</a:t>
            </a:r>
          </a:p>
          <a:p>
            <a:pPr lvl="0">
              <a:spcBef>
                <a:spcPts val="0"/>
              </a:spcBef>
              <a:spcAft>
                <a:spcPts val="0"/>
              </a:spcAft>
            </a:pPr>
            <a:r>
              <a:rPr lang="cs-CZ" sz="2800" dirty="0">
                <a:solidFill>
                  <a:schemeClr val="tx2"/>
                </a:solidFill>
              </a:rPr>
              <a:t>environmentální požadavky na vybavení,</a:t>
            </a:r>
          </a:p>
          <a:p>
            <a:pPr lvl="0">
              <a:spcBef>
                <a:spcPts val="0"/>
              </a:spcBef>
              <a:spcAft>
                <a:spcPts val="0"/>
              </a:spcAft>
            </a:pPr>
            <a:r>
              <a:rPr lang="cs-CZ" sz="2800" dirty="0">
                <a:solidFill>
                  <a:schemeClr val="tx2"/>
                </a:solidFill>
              </a:rPr>
              <a:t>doporučení pro smlouvy s dodavateli.</a:t>
            </a:r>
          </a:p>
          <a:p>
            <a:pPr marL="0" indent="0" algn="just">
              <a:buNone/>
            </a:pPr>
            <a:endParaRPr lang="pl-PL" sz="2800" b="1" dirty="0"/>
          </a:p>
        </p:txBody>
      </p:sp>
      <p:sp>
        <p:nvSpPr>
          <p:cNvPr id="4" name="Zástupný symbol pro číslo snímku 3">
            <a:extLst>
              <a:ext uri="{FF2B5EF4-FFF2-40B4-BE49-F238E27FC236}">
                <a16:creationId xmlns:a16="http://schemas.microsoft.com/office/drawing/2014/main" id="{49FFE292-6AF0-4A74-7C63-B211D3FFB74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73</a:t>
            </a:fld>
            <a:endParaRPr lang="cs-CZ"/>
          </a:p>
        </p:txBody>
      </p:sp>
    </p:spTree>
    <p:extLst>
      <p:ext uri="{BB962C8B-B14F-4D97-AF65-F5344CB8AC3E}">
        <p14:creationId xmlns:p14="http://schemas.microsoft.com/office/powerpoint/2010/main" val="3690491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660C2-3AA2-9227-E5FC-48FBD1EC07E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2256B71-D6F1-7D92-7B83-F71B5A282726}"/>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39F1692E-1FDE-04D3-E472-BAF2B5012234}"/>
              </a:ext>
            </a:extLst>
          </p:cNvPr>
          <p:cNvSpPr>
            <a:spLocks noGrp="1"/>
          </p:cNvSpPr>
          <p:nvPr>
            <p:ph idx="1"/>
          </p:nvPr>
        </p:nvSpPr>
        <p:spPr>
          <a:xfrm>
            <a:off x="446313" y="894080"/>
            <a:ext cx="11244943" cy="5405919"/>
          </a:xfrm>
        </p:spPr>
        <p:txBody>
          <a:bodyPr/>
          <a:lstStyle/>
          <a:p>
            <a:pPr marL="0" indent="0" algn="just">
              <a:buNone/>
            </a:pPr>
            <a:r>
              <a:rPr lang="pl-PL" sz="2800" b="1" dirty="0">
                <a:solidFill>
                  <a:schemeClr val="tx2"/>
                </a:solidFill>
              </a:rPr>
              <a:t>Ministerstvo zdravotnictví</a:t>
            </a:r>
          </a:p>
          <a:p>
            <a:pPr marL="0" indent="0" algn="just">
              <a:buNone/>
            </a:pPr>
            <a:r>
              <a:rPr lang="cs-CZ" sz="2800" dirty="0">
                <a:hlinkClick r:id="rId2"/>
              </a:rPr>
              <a:t>Metodika pro uplatňování zásady „do no </a:t>
            </a:r>
            <a:r>
              <a:rPr lang="cs-CZ" sz="2800" dirty="0" err="1">
                <a:hlinkClick r:id="rId2"/>
              </a:rPr>
              <a:t>significant</a:t>
            </a:r>
            <a:r>
              <a:rPr lang="cs-CZ" sz="2800" dirty="0">
                <a:hlinkClick r:id="rId2"/>
              </a:rPr>
              <a:t> </a:t>
            </a:r>
            <a:r>
              <a:rPr lang="cs-CZ" sz="2800" dirty="0" err="1">
                <a:hlinkClick r:id="rId2"/>
              </a:rPr>
              <a:t>harm</a:t>
            </a:r>
            <a:r>
              <a:rPr lang="cs-CZ" sz="2800" dirty="0">
                <a:hlinkClick r:id="rId2"/>
              </a:rPr>
              <a:t>“ pro komponentu 6.1 a 6.2 – Ministerstvo zdravotnictví</a:t>
            </a:r>
            <a:endParaRPr lang="cs-CZ" sz="2800" dirty="0"/>
          </a:p>
          <a:p>
            <a:pPr marL="0" lvl="0" indent="0">
              <a:buNone/>
            </a:pPr>
            <a:endParaRPr lang="cs-CZ" sz="2800" dirty="0">
              <a:solidFill>
                <a:schemeClr val="tx2"/>
              </a:solidFill>
            </a:endParaRPr>
          </a:p>
          <a:p>
            <a:pPr marL="0" lvl="0" indent="0">
              <a:buNone/>
            </a:pPr>
            <a:r>
              <a:rPr lang="cs-CZ" sz="2800" dirty="0">
                <a:solidFill>
                  <a:schemeClr val="tx2"/>
                </a:solidFill>
              </a:rPr>
              <a:t>Metodika DNSH pro komponenty NPO 6.1 a 6.2</a:t>
            </a:r>
          </a:p>
          <a:p>
            <a:pPr lvl="0"/>
            <a:r>
              <a:rPr lang="cs-CZ" sz="2800" dirty="0">
                <a:solidFill>
                  <a:schemeClr val="tx2"/>
                </a:solidFill>
              </a:rPr>
              <a:t>vzory čestných prohlášení,</a:t>
            </a:r>
          </a:p>
          <a:p>
            <a:pPr lvl="0"/>
            <a:r>
              <a:rPr lang="cs-CZ" sz="2800" dirty="0">
                <a:solidFill>
                  <a:schemeClr val="tx2"/>
                </a:solidFill>
              </a:rPr>
              <a:t>reportovací listy.</a:t>
            </a:r>
          </a:p>
          <a:p>
            <a:pPr marL="0" indent="0" algn="just">
              <a:buNone/>
            </a:pPr>
            <a:endParaRPr lang="pl-PL" sz="2800" b="1" dirty="0"/>
          </a:p>
        </p:txBody>
      </p:sp>
      <p:sp>
        <p:nvSpPr>
          <p:cNvPr id="4" name="Zástupný symbol pro číslo snímku 3">
            <a:extLst>
              <a:ext uri="{FF2B5EF4-FFF2-40B4-BE49-F238E27FC236}">
                <a16:creationId xmlns:a16="http://schemas.microsoft.com/office/drawing/2014/main" id="{D4E848F1-1A30-D791-5CC1-3CABE9B3E86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74</a:t>
            </a:fld>
            <a:endParaRPr lang="cs-CZ"/>
          </a:p>
        </p:txBody>
      </p:sp>
    </p:spTree>
    <p:extLst>
      <p:ext uri="{BB962C8B-B14F-4D97-AF65-F5344CB8AC3E}">
        <p14:creationId xmlns:p14="http://schemas.microsoft.com/office/powerpoint/2010/main" val="17579255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DDA38-D570-8433-2091-873C693FB5A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B8A93E7-9D15-5901-3B35-B6FCD74CB8D6}"/>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FDAD4074-CD77-B646-51CA-4A46508E8622}"/>
              </a:ext>
            </a:extLst>
          </p:cNvPr>
          <p:cNvSpPr>
            <a:spLocks noGrp="1"/>
          </p:cNvSpPr>
          <p:nvPr>
            <p:ph idx="1"/>
          </p:nvPr>
        </p:nvSpPr>
        <p:spPr>
          <a:xfrm>
            <a:off x="446313" y="894080"/>
            <a:ext cx="11244943" cy="5405919"/>
          </a:xfrm>
        </p:spPr>
        <p:txBody>
          <a:bodyPr/>
          <a:lstStyle/>
          <a:p>
            <a:pPr marL="0" indent="0">
              <a:buNone/>
            </a:pPr>
            <a:r>
              <a:rPr lang="cs-CZ" sz="2800" b="1" dirty="0">
                <a:solidFill>
                  <a:schemeClr val="tx2"/>
                </a:solidFill>
              </a:rPr>
              <a:t>SFPI</a:t>
            </a:r>
            <a:endParaRPr lang="cs-CZ" sz="2800" dirty="0">
              <a:solidFill>
                <a:schemeClr val="tx2"/>
              </a:solidFill>
            </a:endParaRPr>
          </a:p>
          <a:p>
            <a:pPr marL="0" indent="0">
              <a:buNone/>
            </a:pPr>
            <a:r>
              <a:rPr lang="cs-CZ" sz="2800" dirty="0">
                <a:solidFill>
                  <a:schemeClr val="tx2"/>
                </a:solidFill>
              </a:rPr>
              <a:t>Konkrétní metodiky:</a:t>
            </a:r>
          </a:p>
          <a:p>
            <a:pPr lvl="0"/>
            <a:r>
              <a:rPr lang="cs-CZ" sz="2800" dirty="0">
                <a:solidFill>
                  <a:schemeClr val="tx2"/>
                </a:solidFill>
              </a:rPr>
              <a:t>DNSH pro program Brownfieldy NPO. </a:t>
            </a:r>
            <a:r>
              <a:rPr lang="cs-CZ" sz="2800" u="sng" dirty="0">
                <a:hlinkClick r:id="rId2"/>
              </a:rPr>
              <a:t>[sfpi.cz]</a:t>
            </a:r>
            <a:endParaRPr lang="cs-CZ" sz="2800" dirty="0"/>
          </a:p>
          <a:p>
            <a:pPr lvl="0"/>
            <a:r>
              <a:rPr lang="cs-CZ" sz="2800" dirty="0">
                <a:solidFill>
                  <a:schemeClr val="tx2"/>
                </a:solidFill>
              </a:rPr>
              <a:t>DNSH pro program Dostupné nájemní bydlení. </a:t>
            </a:r>
            <a:r>
              <a:rPr lang="cs-CZ" sz="2800" u="sng" dirty="0">
                <a:hlinkClick r:id="rId3"/>
              </a:rPr>
              <a:t>[sfpi.cz]</a:t>
            </a:r>
            <a:endParaRPr lang="cs-CZ" sz="2800" dirty="0"/>
          </a:p>
          <a:p>
            <a:pPr marL="0" indent="0">
              <a:buNone/>
            </a:pPr>
            <a:r>
              <a:rPr lang="cs-CZ" sz="2800" dirty="0">
                <a:solidFill>
                  <a:schemeClr val="tx2"/>
                </a:solidFill>
              </a:rPr>
              <a:t>Tyto metodiky jsou použitelné i pro veřejné zakázky, protože obsahují seznam požadovaných dokladů.</a:t>
            </a:r>
          </a:p>
          <a:p>
            <a:pPr marL="0" indent="0" algn="just">
              <a:buNone/>
            </a:pPr>
            <a:endParaRPr lang="pl-PL" sz="2800" b="1" dirty="0"/>
          </a:p>
        </p:txBody>
      </p:sp>
      <p:sp>
        <p:nvSpPr>
          <p:cNvPr id="4" name="Zástupný symbol pro číslo snímku 3">
            <a:extLst>
              <a:ext uri="{FF2B5EF4-FFF2-40B4-BE49-F238E27FC236}">
                <a16:creationId xmlns:a16="http://schemas.microsoft.com/office/drawing/2014/main" id="{E22A2DC9-9248-2F30-7603-351F36A0EEF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75</a:t>
            </a:fld>
            <a:endParaRPr lang="cs-CZ"/>
          </a:p>
        </p:txBody>
      </p:sp>
    </p:spTree>
    <p:extLst>
      <p:ext uri="{BB962C8B-B14F-4D97-AF65-F5344CB8AC3E}">
        <p14:creationId xmlns:p14="http://schemas.microsoft.com/office/powerpoint/2010/main" val="2054837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C12CE-0368-4576-90A9-F6E2186E343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1230986-9A90-F956-F637-88303CA297F4}"/>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590F488D-1954-D45F-96BF-6EB65EDE72BA}"/>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Praha</a:t>
            </a:r>
          </a:p>
          <a:p>
            <a:pPr marL="0" indent="0" algn="just">
              <a:buNone/>
            </a:pPr>
            <a:r>
              <a:rPr lang="cs-CZ" sz="2800" dirty="0">
                <a:hlinkClick r:id="rId2"/>
              </a:rPr>
              <a:t>Zásada DNSH - Jak zajistit, aby projekty významně nepoškozovaly životní prostředí? - Praha – MHMP</a:t>
            </a:r>
            <a:endParaRPr lang="cs-CZ" sz="2800" dirty="0"/>
          </a:p>
          <a:p>
            <a:pPr marL="0" indent="0" algn="just">
              <a:buNone/>
            </a:pPr>
            <a:r>
              <a:rPr lang="cs-CZ" sz="2800" b="1" dirty="0">
                <a:solidFill>
                  <a:schemeClr val="tx2"/>
                </a:solidFill>
              </a:rPr>
              <a:t>CRR</a:t>
            </a:r>
          </a:p>
          <a:p>
            <a:pPr marL="0" indent="0" algn="just">
              <a:buNone/>
            </a:pPr>
            <a:r>
              <a:rPr lang="cs-CZ" sz="2800" dirty="0">
                <a:hlinkClick r:id="rId3"/>
              </a:rPr>
              <a:t>DNSH | CRR</a:t>
            </a:r>
            <a:endParaRPr lang="cs-CZ" sz="2800" dirty="0"/>
          </a:p>
          <a:p>
            <a:r>
              <a:rPr lang="cs-CZ" sz="2800" dirty="0">
                <a:solidFill>
                  <a:schemeClr val="tx2"/>
                </a:solidFill>
              </a:rPr>
              <a:t>návody pro příjemce, </a:t>
            </a:r>
          </a:p>
          <a:p>
            <a:r>
              <a:rPr lang="cs-CZ" sz="2800" dirty="0">
                <a:solidFill>
                  <a:schemeClr val="tx2"/>
                </a:solidFill>
              </a:rPr>
              <a:t>přehledy důkazních prostředků, </a:t>
            </a:r>
          </a:p>
          <a:p>
            <a:r>
              <a:rPr lang="cs-CZ" sz="2800" dirty="0">
                <a:solidFill>
                  <a:schemeClr val="tx2"/>
                </a:solidFill>
              </a:rPr>
              <a:t>nejčastější chyby.</a:t>
            </a:r>
            <a:endParaRPr lang="cs-CZ" sz="2800" b="1" dirty="0">
              <a:solidFill>
                <a:schemeClr val="tx2"/>
              </a:solidFill>
            </a:endParaRPr>
          </a:p>
          <a:p>
            <a:pPr marL="0" indent="0" algn="just">
              <a:buNone/>
            </a:pPr>
            <a:endParaRPr lang="pl-PL" sz="2800" dirty="0"/>
          </a:p>
        </p:txBody>
      </p:sp>
      <p:sp>
        <p:nvSpPr>
          <p:cNvPr id="4" name="Zástupný symbol pro číslo snímku 3">
            <a:extLst>
              <a:ext uri="{FF2B5EF4-FFF2-40B4-BE49-F238E27FC236}">
                <a16:creationId xmlns:a16="http://schemas.microsoft.com/office/drawing/2014/main" id="{DA029A51-F391-DE29-F4A3-3017235001E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76</a:t>
            </a:fld>
            <a:endParaRPr lang="cs-CZ"/>
          </a:p>
        </p:txBody>
      </p:sp>
    </p:spTree>
    <p:extLst>
      <p:ext uri="{BB962C8B-B14F-4D97-AF65-F5344CB8AC3E}">
        <p14:creationId xmlns:p14="http://schemas.microsoft.com/office/powerpoint/2010/main" val="20174841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22985-98CB-A46C-2636-C2C17049A37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B0105A3-3348-9084-FA06-820BDB2A7F04}"/>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09A2A26F-E21D-ED00-8F89-CF9130CCDBE0}"/>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MF – Auditní orgán</a:t>
            </a:r>
          </a:p>
          <a:p>
            <a:pPr marL="0" indent="0" algn="just">
              <a:buNone/>
            </a:pPr>
            <a:r>
              <a:rPr lang="cs-CZ" sz="2800" dirty="0">
                <a:hlinkClick r:id="rId2"/>
              </a:rPr>
              <a:t>2024-02-12_Metodicka-instrukce-DNSH-a-CP-verze2.pdf</a:t>
            </a:r>
            <a:endParaRPr lang="cs-CZ" sz="2800" dirty="0"/>
          </a:p>
          <a:p>
            <a:pPr marL="0" indent="0" algn="just">
              <a:buNone/>
            </a:pPr>
            <a:r>
              <a:rPr lang="cs-CZ" sz="2800" b="1" dirty="0">
                <a:solidFill>
                  <a:schemeClr val="tx2"/>
                </a:solidFill>
              </a:rPr>
              <a:t>Metodická instrukce k ověřování zásady ‚významně nepoškozovat‘ (DNSH) a odolnosti vůči změně klimatu</a:t>
            </a:r>
          </a:p>
          <a:p>
            <a:pPr marL="0" indent="0" algn="just">
              <a:buNone/>
            </a:pPr>
            <a:r>
              <a:rPr lang="cs-CZ" sz="2800" dirty="0">
                <a:solidFill>
                  <a:schemeClr val="tx2"/>
                </a:solidFill>
              </a:rPr>
              <a:t>Význam nespočívá v tom, že by příjemcům vysvětlovala, jak DNSH splnit, ale v tom, že vysvětluje:</a:t>
            </a:r>
          </a:p>
          <a:p>
            <a:pPr lvl="0" algn="just">
              <a:spcBef>
                <a:spcPts val="600"/>
              </a:spcBef>
              <a:spcAft>
                <a:spcPts val="0"/>
              </a:spcAft>
            </a:pPr>
            <a:r>
              <a:rPr lang="cs-CZ" sz="2800" dirty="0">
                <a:solidFill>
                  <a:schemeClr val="tx2"/>
                </a:solidFill>
              </a:rPr>
              <a:t>jak bude DNSH kontrolováno,</a:t>
            </a:r>
          </a:p>
          <a:p>
            <a:pPr lvl="0" algn="just">
              <a:spcBef>
                <a:spcPts val="600"/>
              </a:spcBef>
              <a:spcAft>
                <a:spcPts val="0"/>
              </a:spcAft>
            </a:pPr>
            <a:r>
              <a:rPr lang="cs-CZ" sz="2800" dirty="0">
                <a:solidFill>
                  <a:schemeClr val="tx2"/>
                </a:solidFill>
              </a:rPr>
              <a:t>co bude auditor požadovat,</a:t>
            </a:r>
          </a:p>
          <a:p>
            <a:pPr lvl="0" algn="just">
              <a:spcBef>
                <a:spcPts val="600"/>
              </a:spcBef>
              <a:spcAft>
                <a:spcPts val="0"/>
              </a:spcAft>
            </a:pPr>
            <a:r>
              <a:rPr lang="cs-CZ" sz="2800" dirty="0">
                <a:solidFill>
                  <a:schemeClr val="tx2"/>
                </a:solidFill>
              </a:rPr>
              <a:t>jaké nedostatky mohou vést ke zjištění,</a:t>
            </a:r>
          </a:p>
          <a:p>
            <a:pPr lvl="0" algn="just">
              <a:spcBef>
                <a:spcPts val="600"/>
              </a:spcBef>
              <a:spcAft>
                <a:spcPts val="0"/>
              </a:spcAft>
            </a:pPr>
            <a:r>
              <a:rPr lang="cs-CZ" sz="2800" dirty="0">
                <a:solidFill>
                  <a:schemeClr val="tx2"/>
                </a:solidFill>
              </a:rPr>
              <a:t>jak má být nastavena auditní stopa.</a:t>
            </a:r>
          </a:p>
          <a:p>
            <a:pPr marL="0" indent="0" algn="just">
              <a:buNone/>
            </a:pPr>
            <a:endParaRPr lang="pl-PL" sz="2800" dirty="0"/>
          </a:p>
        </p:txBody>
      </p:sp>
      <p:sp>
        <p:nvSpPr>
          <p:cNvPr id="4" name="Zástupný symbol pro číslo snímku 3">
            <a:extLst>
              <a:ext uri="{FF2B5EF4-FFF2-40B4-BE49-F238E27FC236}">
                <a16:creationId xmlns:a16="http://schemas.microsoft.com/office/drawing/2014/main" id="{2D633CAD-9E6A-1629-8E0A-C7B5A9BFF35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77</a:t>
            </a:fld>
            <a:endParaRPr lang="cs-CZ"/>
          </a:p>
        </p:txBody>
      </p:sp>
    </p:spTree>
    <p:extLst>
      <p:ext uri="{BB962C8B-B14F-4D97-AF65-F5344CB8AC3E}">
        <p14:creationId xmlns:p14="http://schemas.microsoft.com/office/powerpoint/2010/main" val="1796887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34655-0F3B-5F19-F678-2D8A12A61E0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C64B446-54EE-3D22-1BD9-06C0111F15B9}"/>
              </a:ext>
            </a:extLst>
          </p:cNvPr>
          <p:cNvSpPr>
            <a:spLocks noGrp="1"/>
          </p:cNvSpPr>
          <p:nvPr>
            <p:ph type="title"/>
          </p:nvPr>
        </p:nvSpPr>
        <p:spPr>
          <a:xfrm>
            <a:off x="446314" y="192875"/>
            <a:ext cx="10137686" cy="599605"/>
          </a:xfrm>
        </p:spPr>
        <p:txBody>
          <a:bodyPr/>
          <a:lstStyle/>
          <a:p>
            <a:pPr algn="ctr"/>
            <a:r>
              <a:rPr lang="cs-CZ" dirty="0"/>
              <a:t>DNSH (Do No </a:t>
            </a:r>
            <a:r>
              <a:rPr lang="cs-CZ" dirty="0" err="1"/>
              <a:t>Significant</a:t>
            </a:r>
            <a:r>
              <a:rPr lang="cs-CZ" dirty="0"/>
              <a:t> </a:t>
            </a:r>
            <a:r>
              <a:rPr lang="cs-CZ" dirty="0" err="1"/>
              <a:t>Harm</a:t>
            </a:r>
            <a:r>
              <a:rPr lang="cs-CZ" dirty="0"/>
              <a:t>)</a:t>
            </a:r>
          </a:p>
        </p:txBody>
      </p:sp>
      <p:sp>
        <p:nvSpPr>
          <p:cNvPr id="17" name="Zástupný obsah 16">
            <a:extLst>
              <a:ext uri="{FF2B5EF4-FFF2-40B4-BE49-F238E27FC236}">
                <a16:creationId xmlns:a16="http://schemas.microsoft.com/office/drawing/2014/main" id="{D03F86D4-7690-62CC-FAAD-4490045BAC3F}"/>
              </a:ext>
            </a:extLst>
          </p:cNvPr>
          <p:cNvSpPr>
            <a:spLocks noGrp="1"/>
          </p:cNvSpPr>
          <p:nvPr>
            <p:ph idx="1"/>
          </p:nvPr>
        </p:nvSpPr>
        <p:spPr>
          <a:xfrm>
            <a:off x="446313" y="894080"/>
            <a:ext cx="11244943" cy="5405919"/>
          </a:xfrm>
        </p:spPr>
        <p:txBody>
          <a:bodyPr/>
          <a:lstStyle/>
          <a:p>
            <a:pPr marL="0" indent="0" algn="just">
              <a:buNone/>
            </a:pPr>
            <a:r>
              <a:rPr lang="cs-CZ" sz="2800" b="1" dirty="0">
                <a:solidFill>
                  <a:schemeClr val="tx2"/>
                </a:solidFill>
              </a:rPr>
              <a:t>MF – Auditní orgán</a:t>
            </a:r>
          </a:p>
          <a:p>
            <a:pPr marL="0" indent="0" algn="just">
              <a:buNone/>
            </a:pPr>
            <a:r>
              <a:rPr lang="cs-CZ" sz="2800" dirty="0">
                <a:solidFill>
                  <a:schemeClr val="tx2"/>
                </a:solidFill>
              </a:rPr>
              <a:t>Doplněná prezentace AO k finančním opravám:</a:t>
            </a:r>
          </a:p>
          <a:p>
            <a:pPr marL="0" indent="0" algn="just">
              <a:buNone/>
            </a:pPr>
            <a:endParaRPr lang="cs-CZ" sz="2800" b="1" dirty="0">
              <a:solidFill>
                <a:schemeClr val="tx2"/>
              </a:solidFill>
            </a:endParaRPr>
          </a:p>
          <a:p>
            <a:r>
              <a:rPr lang="cs-CZ" sz="2800" u="sng" dirty="0">
                <a:hlinkClick r:id="rId2"/>
              </a:rPr>
              <a:t>Microsoft PowerPoint - MF </a:t>
            </a:r>
            <a:r>
              <a:rPr lang="cs-CZ" sz="2800" u="sng" dirty="0" err="1">
                <a:hlinkClick r:id="rId2"/>
              </a:rPr>
              <a:t>CR_Bures_Primasova_finanÄ“nÃ</a:t>
            </a:r>
            <a:r>
              <a:rPr lang="cs-CZ" sz="2800" u="sng" dirty="0">
                <a:hlinkClick r:id="rId2"/>
              </a:rPr>
              <a:t>� </a:t>
            </a:r>
            <a:r>
              <a:rPr lang="cs-CZ" sz="2800" u="sng" dirty="0" err="1">
                <a:hlinkClick r:id="rId2"/>
              </a:rPr>
              <a:t>opravy_fin</a:t>
            </a:r>
            <a:endParaRPr lang="cs-CZ" sz="2800" dirty="0"/>
          </a:p>
          <a:p>
            <a:pPr marL="0" indent="0" algn="just">
              <a:buNone/>
            </a:pPr>
            <a:endParaRPr lang="pl-PL" sz="2800" dirty="0"/>
          </a:p>
        </p:txBody>
      </p:sp>
      <p:sp>
        <p:nvSpPr>
          <p:cNvPr id="4" name="Zástupný symbol pro číslo snímku 3">
            <a:extLst>
              <a:ext uri="{FF2B5EF4-FFF2-40B4-BE49-F238E27FC236}">
                <a16:creationId xmlns:a16="http://schemas.microsoft.com/office/drawing/2014/main" id="{A7C25792-D7BD-4F49-9C74-139657FF3F6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78</a:t>
            </a:fld>
            <a:endParaRPr lang="cs-CZ"/>
          </a:p>
        </p:txBody>
      </p:sp>
    </p:spTree>
    <p:extLst>
      <p:ext uri="{BB962C8B-B14F-4D97-AF65-F5344CB8AC3E}">
        <p14:creationId xmlns:p14="http://schemas.microsoft.com/office/powerpoint/2010/main" val="31909041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8AFCB-87A0-06C5-A7C9-F9A1A2A14CC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39CB53F-F708-BD50-25BB-AE924CB0A146}"/>
              </a:ext>
            </a:extLst>
          </p:cNvPr>
          <p:cNvSpPr>
            <a:spLocks noGrp="1"/>
          </p:cNvSpPr>
          <p:nvPr>
            <p:ph type="title"/>
          </p:nvPr>
        </p:nvSpPr>
        <p:spPr>
          <a:xfrm>
            <a:off x="446314" y="192875"/>
            <a:ext cx="10137686" cy="680885"/>
          </a:xfrm>
        </p:spPr>
        <p:txBody>
          <a:bodyPr/>
          <a:lstStyle/>
          <a:p>
            <a:pPr algn="ctr"/>
            <a:r>
              <a:rPr lang="cs-CZ" dirty="0"/>
              <a:t>DNSH v novém programovém období</a:t>
            </a:r>
          </a:p>
        </p:txBody>
      </p:sp>
      <p:sp>
        <p:nvSpPr>
          <p:cNvPr id="17" name="Zástupný obsah 16">
            <a:extLst>
              <a:ext uri="{FF2B5EF4-FFF2-40B4-BE49-F238E27FC236}">
                <a16:creationId xmlns:a16="http://schemas.microsoft.com/office/drawing/2014/main" id="{4361A64A-10DC-73AE-0239-3AAFDEBB8320}"/>
              </a:ext>
            </a:extLst>
          </p:cNvPr>
          <p:cNvSpPr>
            <a:spLocks noGrp="1"/>
          </p:cNvSpPr>
          <p:nvPr>
            <p:ph idx="1"/>
          </p:nvPr>
        </p:nvSpPr>
        <p:spPr>
          <a:xfrm>
            <a:off x="446313" y="975360"/>
            <a:ext cx="11244943" cy="5324639"/>
          </a:xfrm>
        </p:spPr>
        <p:txBody>
          <a:bodyPr/>
          <a:lstStyle/>
          <a:p>
            <a:pPr marL="0" indent="0" algn="just">
              <a:buNone/>
            </a:pPr>
            <a:r>
              <a:rPr lang="cs-CZ" sz="2800" b="1" u="sng" dirty="0">
                <a:solidFill>
                  <a:schemeClr val="accent1">
                    <a:lumMod val="75000"/>
                  </a:schemeClr>
                </a:solidFill>
              </a:rPr>
              <a:t>Metodický pokyn pro DNSH pro programové období 2028+</a:t>
            </a:r>
          </a:p>
          <a:p>
            <a:pPr marL="0" indent="0" algn="just" fontAlgn="base">
              <a:buNone/>
            </a:pPr>
            <a:r>
              <a:rPr lang="cs-CZ" sz="2800" b="1" dirty="0">
                <a:solidFill>
                  <a:schemeClr val="tx2"/>
                </a:solidFill>
              </a:rPr>
              <a:t>Cíl MP</a:t>
            </a:r>
            <a:r>
              <a:rPr lang="en-US" sz="2800" dirty="0">
                <a:solidFill>
                  <a:schemeClr val="tx2"/>
                </a:solidFill>
              </a:rPr>
              <a:t>​</a:t>
            </a:r>
          </a:p>
          <a:p>
            <a:pPr algn="just" fontAlgn="base"/>
            <a:r>
              <a:rPr lang="cs-CZ" sz="2800" dirty="0">
                <a:solidFill>
                  <a:schemeClr val="tx2"/>
                </a:solidFill>
              </a:rPr>
              <a:t>pokyn zajistí jednotnou implementaci požadavků čl. 5 a čl. 13 Nařízení EU o výkonnostním rámci a pokynů Evropské komise pro horizontální princip významně nepoškozovat životní prostředí (DNSH). </a:t>
            </a:r>
            <a:r>
              <a:rPr lang="en-US" sz="2800" dirty="0">
                <a:solidFill>
                  <a:schemeClr val="tx2"/>
                </a:solidFill>
              </a:rPr>
              <a:t>​</a:t>
            </a:r>
          </a:p>
          <a:p>
            <a:pPr marL="0" indent="0" algn="just" fontAlgn="base">
              <a:buNone/>
            </a:pPr>
            <a:r>
              <a:rPr lang="cs-CZ" sz="2800" b="1" dirty="0">
                <a:solidFill>
                  <a:schemeClr val="tx2"/>
                </a:solidFill>
              </a:rPr>
              <a:t>Obsah MP</a:t>
            </a:r>
            <a:r>
              <a:rPr lang="en-US" sz="2800" dirty="0">
                <a:solidFill>
                  <a:schemeClr val="tx2"/>
                </a:solidFill>
              </a:rPr>
              <a:t>​</a:t>
            </a:r>
          </a:p>
          <a:p>
            <a:pPr algn="just" fontAlgn="base"/>
            <a:r>
              <a:rPr lang="cs-CZ" sz="2800" dirty="0">
                <a:solidFill>
                  <a:schemeClr val="tx2"/>
                </a:solidFill>
              </a:rPr>
              <a:t>průvodce implementací DNSH od přípravy NRPP po pravidla pro žadatele a dokladování souladu​,</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B6C4B57C-316D-66D9-8E56-678408438E5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79</a:t>
            </a:fld>
            <a:endParaRPr lang="cs-CZ"/>
          </a:p>
        </p:txBody>
      </p:sp>
    </p:spTree>
    <p:extLst>
      <p:ext uri="{BB962C8B-B14F-4D97-AF65-F5344CB8AC3E}">
        <p14:creationId xmlns:p14="http://schemas.microsoft.com/office/powerpoint/2010/main" val="1157324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96DA-E040-430D-5074-343B683644D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F0AC66F-C7DC-FA57-C13C-3395E0BE0FF3}"/>
              </a:ext>
            </a:extLst>
          </p:cNvPr>
          <p:cNvSpPr>
            <a:spLocks noGrp="1"/>
          </p:cNvSpPr>
          <p:nvPr>
            <p:ph type="title"/>
          </p:nvPr>
        </p:nvSpPr>
        <p:spPr>
          <a:xfrm>
            <a:off x="446314" y="192875"/>
            <a:ext cx="10137686" cy="731685"/>
          </a:xfrm>
        </p:spPr>
        <p:txBody>
          <a:bodyPr/>
          <a:lstStyle/>
          <a:p>
            <a:pPr algn="ctr"/>
            <a:r>
              <a:rPr lang="cs-CZ" dirty="0"/>
              <a:t>DNSH v novém programovém období</a:t>
            </a:r>
          </a:p>
        </p:txBody>
      </p:sp>
      <p:sp>
        <p:nvSpPr>
          <p:cNvPr id="17" name="Zástupný obsah 16">
            <a:extLst>
              <a:ext uri="{FF2B5EF4-FFF2-40B4-BE49-F238E27FC236}">
                <a16:creationId xmlns:a16="http://schemas.microsoft.com/office/drawing/2014/main" id="{6BC9C2B4-9E0E-0BCD-9EAD-35BDEEEFD8C5}"/>
              </a:ext>
            </a:extLst>
          </p:cNvPr>
          <p:cNvSpPr>
            <a:spLocks noGrp="1"/>
          </p:cNvSpPr>
          <p:nvPr>
            <p:ph idx="1"/>
          </p:nvPr>
        </p:nvSpPr>
        <p:spPr>
          <a:xfrm>
            <a:off x="446313" y="1026160"/>
            <a:ext cx="11244943" cy="5273839"/>
          </a:xfrm>
        </p:spPr>
        <p:txBody>
          <a:bodyPr/>
          <a:lstStyle/>
          <a:p>
            <a:pPr marL="0" indent="0" algn="just">
              <a:buNone/>
            </a:pPr>
            <a:r>
              <a:rPr lang="cs-CZ" sz="2800" b="1" u="sng" dirty="0">
                <a:solidFill>
                  <a:schemeClr val="accent1">
                    <a:lumMod val="75000"/>
                  </a:schemeClr>
                </a:solidFill>
              </a:rPr>
              <a:t>Metodický pokyn pro DNSH pro programové období 2028+</a:t>
            </a:r>
          </a:p>
          <a:p>
            <a:pPr algn="just" fontAlgn="base"/>
            <a:r>
              <a:rPr lang="cs-CZ" sz="2800" dirty="0">
                <a:solidFill>
                  <a:schemeClr val="tx2"/>
                </a:solidFill>
              </a:rPr>
              <a:t>implementace DNSH v rámci finančních nástrojů</a:t>
            </a:r>
            <a:r>
              <a:rPr lang="en-US" sz="2800" dirty="0">
                <a:solidFill>
                  <a:schemeClr val="tx2"/>
                </a:solidFill>
              </a:rPr>
              <a:t>​</a:t>
            </a:r>
            <a:r>
              <a:rPr lang="cs-CZ" sz="2800" dirty="0">
                <a:solidFill>
                  <a:schemeClr val="tx2"/>
                </a:solidFill>
              </a:rPr>
              <a:t>,</a:t>
            </a:r>
            <a:endParaRPr lang="en-US" sz="2800" dirty="0">
              <a:solidFill>
                <a:schemeClr val="tx2"/>
              </a:solidFill>
            </a:endParaRPr>
          </a:p>
          <a:p>
            <a:pPr algn="just" fontAlgn="base"/>
            <a:r>
              <a:rPr lang="cs-CZ" sz="2800" dirty="0">
                <a:solidFill>
                  <a:schemeClr val="tx2"/>
                </a:solidFill>
              </a:rPr>
              <a:t>finanční opravy při nesplnění podmínek DNSH ze strany projektů</a:t>
            </a:r>
            <a:r>
              <a:rPr lang="en-US" sz="2800" dirty="0">
                <a:solidFill>
                  <a:schemeClr val="tx2"/>
                </a:solidFill>
              </a:rPr>
              <a:t>​</a:t>
            </a:r>
            <a:r>
              <a:rPr lang="cs-CZ" sz="2800" dirty="0">
                <a:solidFill>
                  <a:schemeClr val="tx2"/>
                </a:solidFill>
              </a:rPr>
              <a:t>.</a:t>
            </a:r>
            <a:endParaRPr lang="en-US" sz="2800" dirty="0">
              <a:solidFill>
                <a:schemeClr val="tx2"/>
              </a:solidFill>
            </a:endParaRPr>
          </a:p>
          <a:p>
            <a:pPr marL="0" indent="0" algn="just" fontAlgn="base">
              <a:buNone/>
            </a:pPr>
            <a:r>
              <a:rPr lang="cs-CZ" sz="2800" b="1" dirty="0">
                <a:solidFill>
                  <a:schemeClr val="tx2"/>
                </a:solidFill>
              </a:rPr>
              <a:t>Hlavní změny</a:t>
            </a:r>
            <a:r>
              <a:rPr lang="cs-CZ" sz="2800" dirty="0">
                <a:solidFill>
                  <a:schemeClr val="tx2"/>
                </a:solidFill>
              </a:rPr>
              <a:t>​</a:t>
            </a:r>
          </a:p>
          <a:p>
            <a:pPr algn="just" fontAlgn="base"/>
            <a:r>
              <a:rPr lang="cs-CZ" sz="2800" dirty="0">
                <a:solidFill>
                  <a:schemeClr val="tx2"/>
                </a:solidFill>
              </a:rPr>
              <a:t>závaznosti pokynu na národní úrovni</a:t>
            </a:r>
            <a:r>
              <a:rPr lang="en-US" sz="2800" dirty="0">
                <a:solidFill>
                  <a:schemeClr val="tx2"/>
                </a:solidFill>
              </a:rPr>
              <a:t>​</a:t>
            </a:r>
            <a:r>
              <a:rPr lang="cs-CZ" sz="2800" dirty="0">
                <a:solidFill>
                  <a:schemeClr val="tx2"/>
                </a:solidFill>
              </a:rPr>
              <a:t>,</a:t>
            </a:r>
            <a:endParaRPr lang="en-US" sz="2800" dirty="0">
              <a:solidFill>
                <a:schemeClr val="tx2"/>
              </a:solidFill>
            </a:endParaRPr>
          </a:p>
          <a:p>
            <a:pPr algn="just" fontAlgn="base"/>
            <a:r>
              <a:rPr lang="cs-CZ" sz="2800" dirty="0">
                <a:solidFill>
                  <a:schemeClr val="tx2"/>
                </a:solidFill>
              </a:rPr>
              <a:t>navázání podmínek DNSH na oblasti intervence</a:t>
            </a:r>
            <a:r>
              <a:rPr lang="en-US" sz="2800" dirty="0">
                <a:solidFill>
                  <a:schemeClr val="tx2"/>
                </a:solidFill>
              </a:rPr>
              <a:t>​</a:t>
            </a:r>
            <a:r>
              <a:rPr lang="cs-CZ" sz="2800" dirty="0">
                <a:solidFill>
                  <a:schemeClr val="tx2"/>
                </a:solidFill>
              </a:rPr>
              <a:t>,</a:t>
            </a:r>
            <a:endParaRPr lang="en-US" sz="2800" dirty="0">
              <a:solidFill>
                <a:schemeClr val="tx2"/>
              </a:solidFill>
            </a:endParaRPr>
          </a:p>
          <a:p>
            <a:pPr algn="just" fontAlgn="base"/>
            <a:r>
              <a:rPr lang="cs-CZ" sz="2800" dirty="0">
                <a:solidFill>
                  <a:schemeClr val="tx2"/>
                </a:solidFill>
              </a:rPr>
              <a:t>zjednodušení a omezení individuálního posuzování DNSH na úrovni projektu</a:t>
            </a:r>
            <a:r>
              <a:rPr lang="en-US" sz="2800" dirty="0">
                <a:solidFill>
                  <a:schemeClr val="tx2"/>
                </a:solidFill>
              </a:rPr>
              <a:t>​</a:t>
            </a:r>
            <a:r>
              <a:rPr lang="cs-CZ" sz="2800" dirty="0">
                <a:solidFill>
                  <a:schemeClr val="tx2"/>
                </a:solidFill>
              </a:rPr>
              <a:t>.</a:t>
            </a:r>
            <a:endParaRPr lang="en-US" sz="28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3263ABD-2F8D-0415-3A3B-75E4B866940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80</a:t>
            </a:fld>
            <a:endParaRPr lang="cs-CZ"/>
          </a:p>
        </p:txBody>
      </p:sp>
    </p:spTree>
    <p:extLst>
      <p:ext uri="{BB962C8B-B14F-4D97-AF65-F5344CB8AC3E}">
        <p14:creationId xmlns:p14="http://schemas.microsoft.com/office/powerpoint/2010/main" val="1797565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41B8-03E2-447A-569C-C92701D3831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7CD15FD-913B-2D18-10BC-5E5C26953555}"/>
              </a:ext>
            </a:extLst>
          </p:cNvPr>
          <p:cNvSpPr>
            <a:spLocks noGrp="1"/>
          </p:cNvSpPr>
          <p:nvPr>
            <p:ph type="title"/>
          </p:nvPr>
        </p:nvSpPr>
        <p:spPr>
          <a:xfrm>
            <a:off x="446314" y="192875"/>
            <a:ext cx="10137686" cy="741845"/>
          </a:xfrm>
        </p:spPr>
        <p:txBody>
          <a:bodyPr/>
          <a:lstStyle/>
          <a:p>
            <a:pPr algn="ctr"/>
            <a:r>
              <a:rPr lang="cs-CZ" dirty="0"/>
              <a:t>DNSH v novém programovém období</a:t>
            </a:r>
          </a:p>
        </p:txBody>
      </p:sp>
      <p:sp>
        <p:nvSpPr>
          <p:cNvPr id="17" name="Zástupný obsah 16">
            <a:extLst>
              <a:ext uri="{FF2B5EF4-FFF2-40B4-BE49-F238E27FC236}">
                <a16:creationId xmlns:a16="http://schemas.microsoft.com/office/drawing/2014/main" id="{7D391FEF-0F4D-C026-3C1C-22840BD731CB}"/>
              </a:ext>
            </a:extLst>
          </p:cNvPr>
          <p:cNvSpPr>
            <a:spLocks noGrp="1"/>
          </p:cNvSpPr>
          <p:nvPr>
            <p:ph idx="1"/>
          </p:nvPr>
        </p:nvSpPr>
        <p:spPr>
          <a:xfrm>
            <a:off x="446313" y="1016000"/>
            <a:ext cx="11244943" cy="5283999"/>
          </a:xfrm>
        </p:spPr>
        <p:txBody>
          <a:bodyPr/>
          <a:lstStyle/>
          <a:p>
            <a:pPr marL="0" indent="0" algn="just">
              <a:buNone/>
            </a:pPr>
            <a:r>
              <a:rPr lang="cs-CZ" sz="2800" b="1" u="sng" dirty="0">
                <a:solidFill>
                  <a:schemeClr val="accent1">
                    <a:lumMod val="75000"/>
                  </a:schemeClr>
                </a:solidFill>
              </a:rPr>
              <a:t>Metodický pokyn pro zakázky pro programové období 2028+</a:t>
            </a:r>
          </a:p>
          <a:p>
            <a:pPr algn="just">
              <a:buFontTx/>
              <a:buChar char="-"/>
            </a:pPr>
            <a:r>
              <a:rPr lang="cs-CZ" sz="2800" dirty="0">
                <a:solidFill>
                  <a:schemeClr val="tx2"/>
                </a:solidFill>
              </a:rPr>
              <a:t>Promítnutí DNSH do zadávání zakázek – VZMR, zakázky vyšší hodnoty.</a:t>
            </a:r>
          </a:p>
          <a:p>
            <a:pPr algn="just">
              <a:buFontTx/>
              <a:buChar char="-"/>
            </a:pPr>
            <a:r>
              <a:rPr lang="cs-CZ" sz="2800" dirty="0">
                <a:solidFill>
                  <a:schemeClr val="tx2"/>
                </a:solidFill>
              </a:rPr>
              <a:t>Náležitosti výzvy k podání nabídky.</a:t>
            </a:r>
          </a:p>
          <a:p>
            <a:pPr algn="just">
              <a:buFontTx/>
              <a:buChar char="-"/>
            </a:pPr>
            <a:r>
              <a:rPr lang="cs-CZ" sz="2800" dirty="0">
                <a:solidFill>
                  <a:schemeClr val="tx2"/>
                </a:solidFill>
              </a:rPr>
              <a:t>Metodické doporučení – způsob, příklady?</a:t>
            </a:r>
          </a:p>
        </p:txBody>
      </p:sp>
      <p:sp>
        <p:nvSpPr>
          <p:cNvPr id="4" name="Zástupný symbol pro číslo snímku 3">
            <a:extLst>
              <a:ext uri="{FF2B5EF4-FFF2-40B4-BE49-F238E27FC236}">
                <a16:creationId xmlns:a16="http://schemas.microsoft.com/office/drawing/2014/main" id="{CC5C6A85-B910-80F9-445C-05F2C55F865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81</a:t>
            </a:fld>
            <a:endParaRPr lang="cs-CZ"/>
          </a:p>
        </p:txBody>
      </p:sp>
    </p:spTree>
    <p:extLst>
      <p:ext uri="{BB962C8B-B14F-4D97-AF65-F5344CB8AC3E}">
        <p14:creationId xmlns:p14="http://schemas.microsoft.com/office/powerpoint/2010/main" val="28554014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127878-7249-41F4-8CBC-B5C81373ADD9}"/>
              </a:ext>
            </a:extLst>
          </p:cNvPr>
          <p:cNvSpPr>
            <a:spLocks noGrp="1"/>
          </p:cNvSpPr>
          <p:nvPr>
            <p:ph type="ctrTitle"/>
          </p:nvPr>
        </p:nvSpPr>
        <p:spPr>
          <a:xfrm>
            <a:off x="6300000" y="2116183"/>
            <a:ext cx="5400000" cy="1916866"/>
          </a:xfrm>
        </p:spPr>
        <p:txBody>
          <a:bodyPr/>
          <a:lstStyle/>
          <a:p>
            <a:r>
              <a:rPr lang="cs-CZ" dirty="0"/>
              <a:t>Děkuji</a:t>
            </a:r>
            <a:br>
              <a:rPr lang="cs-CZ" dirty="0"/>
            </a:br>
            <a:r>
              <a:rPr lang="cs-CZ" dirty="0"/>
              <a:t>za pozornost</a:t>
            </a:r>
          </a:p>
        </p:txBody>
      </p:sp>
      <p:sp>
        <p:nvSpPr>
          <p:cNvPr id="5" name="Zástupný symbol pro obsah 2">
            <a:extLst>
              <a:ext uri="{FF2B5EF4-FFF2-40B4-BE49-F238E27FC236}">
                <a16:creationId xmlns:a16="http://schemas.microsoft.com/office/drawing/2014/main" id="{78819B76-FCCF-20DD-93BA-079BCCC6451D}"/>
              </a:ext>
            </a:extLst>
          </p:cNvPr>
          <p:cNvSpPr>
            <a:spLocks noGrp="1"/>
          </p:cNvSpPr>
          <p:nvPr>
            <p:ph type="subTitle" idx="1"/>
          </p:nvPr>
        </p:nvSpPr>
        <p:spPr>
          <a:xfrm>
            <a:off x="6300000" y="4245429"/>
            <a:ext cx="5400000" cy="1968940"/>
          </a:xfrm>
        </p:spPr>
        <p:txBody>
          <a:bodyPr>
            <a:normAutofit/>
          </a:bodyPr>
          <a:lstStyle/>
          <a:p>
            <a:r>
              <a:rPr lang="cs-CZ" dirty="0"/>
              <a:t>Lenka Dudová</a:t>
            </a:r>
          </a:p>
          <a:p>
            <a:r>
              <a:rPr lang="cs-CZ" dirty="0">
                <a:solidFill>
                  <a:schemeClr val="accent5"/>
                </a:solidFill>
              </a:rPr>
              <a:t>lenka.dudova@mmr.gov.cz</a:t>
            </a:r>
          </a:p>
        </p:txBody>
      </p:sp>
    </p:spTree>
    <p:extLst>
      <p:ext uri="{BB962C8B-B14F-4D97-AF65-F5344CB8AC3E}">
        <p14:creationId xmlns:p14="http://schemas.microsoft.com/office/powerpoint/2010/main" val="2726387024"/>
      </p:ext>
    </p:extLst>
  </p:cSld>
  <p:clrMapOvr>
    <a:masterClrMapping/>
  </p:clrMapOvr>
</p:sld>
</file>

<file path=ppt/theme/theme1.xml><?xml version="1.0" encoding="utf-8"?>
<a:theme xmlns:a="http://schemas.openxmlformats.org/drawingml/2006/main" name="JVS PPT Dark">
  <a:themeElements>
    <a:clrScheme name="JVS barvy">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5"/>
          </a:buClr>
          <a:buSzPct val="90000"/>
          <a:buFont typeface="Wingdings" pitchFamily="2" charset="2"/>
          <a:buChar char="§"/>
          <a:defRPr sz="2000" dirty="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VS PPS Light">
  <a:themeElements>
    <a:clrScheme name="JVS UOSS 1">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1"/>
          </a:buClr>
          <a:buSzPct val="90000"/>
          <a:buFont typeface="Wingdings" pitchFamily="2" charset="2"/>
          <a:buChar char="§"/>
          <a:defRPr sz="2000" dirty="0">
            <a:solidFill>
              <a:schemeClr val="tx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49E6BE534F60E469CE8F6942E8CB243" ma:contentTypeVersion="3" ma:contentTypeDescription="Vytvoří nový dokument" ma:contentTypeScope="" ma:versionID="f016a36121c73f128f837a688d434fda">
  <xsd:schema xmlns:xsd="http://www.w3.org/2001/XMLSchema" xmlns:xs="http://www.w3.org/2001/XMLSchema" xmlns:p="http://schemas.microsoft.com/office/2006/metadata/properties" xmlns:ns2="46101490-013c-45ea-bf1a-4a68c9a652b7" targetNamespace="http://schemas.microsoft.com/office/2006/metadata/properties" ma:root="true" ma:fieldsID="34c1f9b9eddcae5283eef7731ea9b1bc" ns2:_="">
    <xsd:import namespace="46101490-013c-45ea-bf1a-4a68c9a652b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01490-013c-45ea-bf1a-4a68c9a652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6417A6-8771-430D-A2A0-70E5FBC37019}">
  <ds:schemaRefs>
    <ds:schemaRef ds:uri="46101490-013c-45ea-bf1a-4a68c9a652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D19C120-5274-443A-93A6-139E5591E124}">
  <ds:schemaRefs>
    <ds:schemaRef ds:uri="b42b3ace-cfc9-4323-a967-7cca6ffa24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C91B0F1-BDD1-486A-BD8F-8AC4E1CC69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4786</TotalTime>
  <Words>4633</Words>
  <Application>Microsoft Office PowerPoint</Application>
  <PresentationFormat>Širokoúhlá obrazovka</PresentationFormat>
  <Paragraphs>576</Paragraphs>
  <Slides>82</Slides>
  <Notes>0</Notes>
  <HiddenSlides>0</HiddenSlides>
  <MMClips>0</MMClips>
  <ScaleCrop>false</ScaleCrop>
  <HeadingPairs>
    <vt:vector size="6" baseType="variant">
      <vt:variant>
        <vt:lpstr>Použitá písma</vt:lpstr>
      </vt:variant>
      <vt:variant>
        <vt:i4>3</vt:i4>
      </vt:variant>
      <vt:variant>
        <vt:lpstr>Motiv</vt:lpstr>
      </vt:variant>
      <vt:variant>
        <vt:i4>2</vt:i4>
      </vt:variant>
      <vt:variant>
        <vt:lpstr>Nadpisy snímků</vt:lpstr>
      </vt:variant>
      <vt:variant>
        <vt:i4>82</vt:i4>
      </vt:variant>
    </vt:vector>
  </HeadingPairs>
  <TitlesOfParts>
    <vt:vector size="87" baseType="lpstr">
      <vt:lpstr>Aptos</vt:lpstr>
      <vt:lpstr>Arial</vt:lpstr>
      <vt:lpstr>Wingdings</vt:lpstr>
      <vt:lpstr>JVS PPT Dark</vt:lpstr>
      <vt:lpstr>JVS PPS Light</vt:lpstr>
      <vt:lpstr> Uplatňování zásady DNSH ve veřejných zakázkách</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operační programy</vt:lpstr>
      <vt:lpstr>DNSH a veřejné zakázky</vt:lpstr>
      <vt:lpstr>DNSH a veřejné zakázky</vt:lpstr>
      <vt:lpstr>DNSH a veřejné zakázky</vt:lpstr>
      <vt:lpstr>DNSH a veřejné zakázky</vt:lpstr>
      <vt:lpstr>DNSH a veřejné zakázky</vt:lpstr>
      <vt:lpstr>DNSH a veřejné zakázky</vt:lpstr>
      <vt:lpstr>DNSH a veřejné zakázky</vt:lpstr>
      <vt:lpstr>DNSH a veřejné zakázky</vt:lpstr>
      <vt:lpstr>DNSH a veřejné zakázky</vt:lpstr>
      <vt:lpstr>DNSH a veřejné zakázky</vt:lpstr>
      <vt:lpstr>DNSH a veřejné zakázky</vt:lpstr>
      <vt:lpstr>Prezentace aplikace PowerPoint</vt:lpstr>
      <vt:lpstr>Prezentace aplikace PowerPoint</vt:lpstr>
      <vt:lpstr>DNSH a veřejné zakázky</vt:lpstr>
      <vt:lpstr>DNSH a veřejné zakázky - příklad z konkrétní VZ </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DNSH a veřejné zakázky - příklad z konkrétní VZ</vt:lpstr>
      <vt:lpstr>Praktické problémy DNSH</vt:lpstr>
      <vt:lpstr>Nejčastější chyby z praxe</vt:lpstr>
      <vt:lpstr>Nejčastější chyby z praxe</vt:lpstr>
      <vt:lpstr>Nejčastější chyby z praxe</vt:lpstr>
      <vt:lpstr>Nejčastější chyby z praxe</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(Do No Significant Harm)</vt:lpstr>
      <vt:lpstr>DNSH v novém programovém období</vt:lpstr>
      <vt:lpstr>DNSH v novém programovém období</vt:lpstr>
      <vt:lpstr>DNSH v novém programovém období</vt:lpstr>
      <vt:lpstr>Děkuji za pozornost</vt:lpstr>
    </vt:vector>
  </TitlesOfParts>
  <Manager/>
  <Company>Jednotný vizuální styl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Karel Drašnar</dc:creator>
  <cp:keywords/>
  <dc:description/>
  <cp:lastModifiedBy>Dudová Lenka</cp:lastModifiedBy>
  <cp:revision>29</cp:revision>
  <cp:lastPrinted>2025-10-24T08:31:40Z</cp:lastPrinted>
  <dcterms:created xsi:type="dcterms:W3CDTF">2025-01-29T13:36:29Z</dcterms:created>
  <dcterms:modified xsi:type="dcterms:W3CDTF">2026-10-06T11:04:47Z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0x010100D49E6BE534F60E469CE8F6942E8CB243</vt:lpwstr>
  </property>
  <property fmtid="{D5CDD505-2E9C-101B-9397-08002B2CF9AE}" pid="3" name="MediaServiceImageTags">
    <vt:lpwstr/>
  </property>
  <property fmtid="{D5CDD505-2E9C-101B-9397-08002B2CF9AE}" pid="4" name="MSIP_Label_b3564849-fbfc-4795-ad59-055bb350645f_Enabled">
    <vt:lpwstr>true</vt:lpwstr>
  </property>
  <property fmtid="{D5CDD505-2E9C-101B-9397-08002B2CF9AE}" pid="5" name="MSIP_Label_b3564849-fbfc-4795-ad59-055bb350645f_SetDate">
    <vt:lpwstr>2025-11-05T08:47:26Z</vt:lpwstr>
  </property>
  <property fmtid="{D5CDD505-2E9C-101B-9397-08002B2CF9AE}" pid="6" name="MSIP_Label_b3564849-fbfc-4795-ad59-055bb350645f_Method">
    <vt:lpwstr>Standard</vt:lpwstr>
  </property>
  <property fmtid="{D5CDD505-2E9C-101B-9397-08002B2CF9AE}" pid="7" name="MSIP_Label_b3564849-fbfc-4795-ad59-055bb350645f_Name">
    <vt:lpwstr>M102S01</vt:lpwstr>
  </property>
  <property fmtid="{D5CDD505-2E9C-101B-9397-08002B2CF9AE}" pid="8" name="MSIP_Label_b3564849-fbfc-4795-ad59-055bb350645f_SiteId">
    <vt:lpwstr>65154e19-ce31-44e2-97af-2480f4c17f95</vt:lpwstr>
  </property>
  <property fmtid="{D5CDD505-2E9C-101B-9397-08002B2CF9AE}" pid="9" name="MSIP_Label_b3564849-fbfc-4795-ad59-055bb350645f_ActionId">
    <vt:lpwstr>a46c3e65-4ee5-4762-a82b-3d1c88712a7f</vt:lpwstr>
  </property>
  <property fmtid="{D5CDD505-2E9C-101B-9397-08002B2CF9AE}" pid="10" name="MSIP_Label_b3564849-fbfc-4795-ad59-055bb350645f_ContentBits">
    <vt:lpwstr>0</vt:lpwstr>
  </property>
  <property fmtid="{D5CDD505-2E9C-101B-9397-08002B2CF9AE}" pid="11" name="MSIP_Label_b3564849-fbfc-4795-ad59-055bb350645f_Tag">
    <vt:lpwstr>10, 3, 0, 1</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