
<file path=[Content_Types].xml><?xml version="1.0" encoding="utf-8"?>
<Types xmlns="http://schemas.openxmlformats.org/package/2006/content-types">
  <Default Extension="emf" ContentType="image/x-emf"/>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105"/>
  </p:notesMasterIdLst>
  <p:sldIdLst>
    <p:sldId id="322" r:id="rId6"/>
    <p:sldId id="404" r:id="rId7"/>
    <p:sldId id="779" r:id="rId8"/>
    <p:sldId id="720" r:id="rId9"/>
    <p:sldId id="723" r:id="rId10"/>
    <p:sldId id="724" r:id="rId11"/>
    <p:sldId id="728" r:id="rId12"/>
    <p:sldId id="767" r:id="rId13"/>
    <p:sldId id="768" r:id="rId14"/>
    <p:sldId id="774" r:id="rId15"/>
    <p:sldId id="769" r:id="rId16"/>
    <p:sldId id="773" r:id="rId17"/>
    <p:sldId id="770" r:id="rId18"/>
    <p:sldId id="780" r:id="rId19"/>
    <p:sldId id="648" r:id="rId20"/>
    <p:sldId id="645" r:id="rId21"/>
    <p:sldId id="646" r:id="rId22"/>
    <p:sldId id="654" r:id="rId23"/>
    <p:sldId id="655" r:id="rId24"/>
    <p:sldId id="649" r:id="rId25"/>
    <p:sldId id="650" r:id="rId26"/>
    <p:sldId id="781" r:id="rId27"/>
    <p:sldId id="608" r:id="rId28"/>
    <p:sldId id="703" r:id="rId29"/>
    <p:sldId id="685" r:id="rId30"/>
    <p:sldId id="686" r:id="rId31"/>
    <p:sldId id="687" r:id="rId32"/>
    <p:sldId id="704" r:id="rId33"/>
    <p:sldId id="688" r:id="rId34"/>
    <p:sldId id="689" r:id="rId35"/>
    <p:sldId id="705" r:id="rId36"/>
    <p:sldId id="706" r:id="rId37"/>
    <p:sldId id="690" r:id="rId38"/>
    <p:sldId id="782" r:id="rId39"/>
    <p:sldId id="613" r:id="rId40"/>
    <p:sldId id="656" r:id="rId41"/>
    <p:sldId id="657" r:id="rId42"/>
    <p:sldId id="658" r:id="rId43"/>
    <p:sldId id="659" r:id="rId44"/>
    <p:sldId id="663" r:id="rId45"/>
    <p:sldId id="660" r:id="rId46"/>
    <p:sldId id="661" r:id="rId47"/>
    <p:sldId id="662" r:id="rId48"/>
    <p:sldId id="664" r:id="rId49"/>
    <p:sldId id="665" r:id="rId50"/>
    <p:sldId id="666" r:id="rId51"/>
    <p:sldId id="667" r:id="rId52"/>
    <p:sldId id="616" r:id="rId53"/>
    <p:sldId id="668" r:id="rId54"/>
    <p:sldId id="669" r:id="rId55"/>
    <p:sldId id="670" r:id="rId56"/>
    <p:sldId id="680" r:id="rId57"/>
    <p:sldId id="671" r:id="rId58"/>
    <p:sldId id="783" r:id="rId59"/>
    <p:sldId id="736" r:id="rId60"/>
    <p:sldId id="738" r:id="rId61"/>
    <p:sldId id="739" r:id="rId62"/>
    <p:sldId id="740" r:id="rId63"/>
    <p:sldId id="741" r:id="rId64"/>
    <p:sldId id="742" r:id="rId65"/>
    <p:sldId id="743" r:id="rId66"/>
    <p:sldId id="744" r:id="rId67"/>
    <p:sldId id="618" r:id="rId68"/>
    <p:sldId id="681" r:id="rId69"/>
    <p:sldId id="682" r:id="rId70"/>
    <p:sldId id="683" r:id="rId71"/>
    <p:sldId id="684" r:id="rId72"/>
    <p:sldId id="729" r:id="rId73"/>
    <p:sldId id="730" r:id="rId74"/>
    <p:sldId id="731" r:id="rId75"/>
    <p:sldId id="732" r:id="rId76"/>
    <p:sldId id="733" r:id="rId77"/>
    <p:sldId id="734" r:id="rId78"/>
    <p:sldId id="735" r:id="rId79"/>
    <p:sldId id="708" r:id="rId80"/>
    <p:sldId id="709" r:id="rId81"/>
    <p:sldId id="710" r:id="rId82"/>
    <p:sldId id="711" r:id="rId83"/>
    <p:sldId id="712" r:id="rId84"/>
    <p:sldId id="718" r:id="rId85"/>
    <p:sldId id="713" r:id="rId86"/>
    <p:sldId id="719" r:id="rId87"/>
    <p:sldId id="715" r:id="rId88"/>
    <p:sldId id="784" r:id="rId89"/>
    <p:sldId id="745" r:id="rId90"/>
    <p:sldId id="746" r:id="rId91"/>
    <p:sldId id="747" r:id="rId92"/>
    <p:sldId id="748" r:id="rId93"/>
    <p:sldId id="749" r:id="rId94"/>
    <p:sldId id="644" r:id="rId95"/>
    <p:sldId id="750" r:id="rId96"/>
    <p:sldId id="751" r:id="rId97"/>
    <p:sldId id="765" r:id="rId98"/>
    <p:sldId id="785" r:id="rId99"/>
    <p:sldId id="597" r:id="rId100"/>
    <p:sldId id="776" r:id="rId101"/>
    <p:sldId id="777" r:id="rId102"/>
    <p:sldId id="778" r:id="rId103"/>
    <p:sldId id="321" r:id="rId104"/>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99"/>
    <a:srgbClr val="FFFFFF"/>
    <a:srgbClr val="007339"/>
    <a:srgbClr val="FFAA00"/>
    <a:srgbClr val="FCF9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řední styl 2 – zvýraznění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Střední styl 3 – zvýraznění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39" autoAdjust="0"/>
    <p:restoredTop sz="94684"/>
  </p:normalViewPr>
  <p:slideViewPr>
    <p:cSldViewPr snapToGrid="0">
      <p:cViewPr varScale="1">
        <p:scale>
          <a:sx n="117" d="100"/>
          <a:sy n="117" d="100"/>
        </p:scale>
        <p:origin x="162" y="11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07" Type="http://schemas.openxmlformats.org/officeDocument/2006/relationships/viewProps" Target="viewProp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theme" Target="theme/theme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tableStyles" Target="tableStyles.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DEE7B8BB-D9D6-467F-9994-F012167BAEAE}" type="datetimeFigureOut">
              <a:rPr lang="cs-CZ" smtClean="0"/>
              <a:pPr/>
              <a:t>24.09.2026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D658EE2B-939F-47CD-9BC5-5FD16CEF397F}" type="slidenum">
              <a:rPr lang="cs-CZ" smtClean="0"/>
              <a:pPr/>
              <a:t>‹#›</a:t>
            </a:fld>
            <a:endParaRPr lang="cs-CZ"/>
          </a:p>
        </p:txBody>
      </p:sp>
    </p:spTree>
    <p:extLst>
      <p:ext uri="{BB962C8B-B14F-4D97-AF65-F5344CB8AC3E}">
        <p14:creationId xmlns:p14="http://schemas.microsoft.com/office/powerpoint/2010/main" val="2435218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9AC9C-B931-F834-DD2D-D0B2C9A824A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593D97E8-27C0-DAB1-6D89-57F9DE3FA2B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045EA51-39CB-80F9-7032-5869CC3EB3BC}"/>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6B15F465-C67A-5FC7-AD60-262E884501F3}"/>
              </a:ext>
            </a:extLst>
          </p:cNvPr>
          <p:cNvSpPr>
            <a:spLocks noGrp="1"/>
          </p:cNvSpPr>
          <p:nvPr>
            <p:ph type="sldNum" sz="quarter" idx="5"/>
          </p:nvPr>
        </p:nvSpPr>
        <p:spPr/>
        <p:txBody>
          <a:bodyPr/>
          <a:lstStyle/>
          <a:p>
            <a:fld id="{D658EE2B-939F-47CD-9BC5-5FD16CEF397F}" type="slidenum">
              <a:rPr lang="cs-CZ" smtClean="0"/>
              <a:t>2</a:t>
            </a:fld>
            <a:endParaRPr lang="cs-CZ"/>
          </a:p>
        </p:txBody>
      </p:sp>
    </p:spTree>
    <p:extLst>
      <p:ext uri="{BB962C8B-B14F-4D97-AF65-F5344CB8AC3E}">
        <p14:creationId xmlns:p14="http://schemas.microsoft.com/office/powerpoint/2010/main" val="3633088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D3505-09BA-DA3D-D345-190A44D67208}"/>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7175688-F62F-A52B-B4A3-CA56E733734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9CC0B2E-2EC3-43C8-E124-AB3919A3BA01}"/>
              </a:ext>
            </a:extLst>
          </p:cNvPr>
          <p:cNvSpPr>
            <a:spLocks noGrp="1"/>
          </p:cNvSpPr>
          <p:nvPr>
            <p:ph type="body" idx="1"/>
          </p:nvPr>
        </p:nvSpPr>
        <p:spPr/>
        <p:txBody>
          <a:bodyPr/>
          <a:lstStyle/>
          <a:p>
            <a:r>
              <a:rPr lang="cs-CZ" dirty="0"/>
              <a:t>Patrně navazují tři rozsudky CRRC </a:t>
            </a:r>
            <a:r>
              <a:rPr lang="cs-CZ" dirty="0" err="1"/>
              <a:t>Qingdao</a:t>
            </a:r>
            <a:r>
              <a:rPr lang="cs-CZ" dirty="0"/>
              <a:t> </a:t>
            </a:r>
            <a:r>
              <a:rPr lang="cs-CZ" dirty="0" err="1"/>
              <a:t>Sifang</a:t>
            </a:r>
            <a:r>
              <a:rPr lang="cs-CZ" dirty="0"/>
              <a:t> Co. Ltd, Astra </a:t>
            </a:r>
            <a:r>
              <a:rPr lang="cs-CZ" dirty="0" err="1"/>
              <a:t>Vagoane</a:t>
            </a:r>
            <a:r>
              <a:rPr lang="cs-CZ" dirty="0"/>
              <a:t> </a:t>
            </a:r>
            <a:r>
              <a:rPr lang="cs-CZ" dirty="0" err="1"/>
              <a:t>Călători</a:t>
            </a:r>
            <a:r>
              <a:rPr lang="cs-CZ" dirty="0"/>
              <a:t> SA a C‑820/24 </a:t>
            </a:r>
            <a:r>
              <a:rPr lang="cs-CZ" dirty="0" err="1"/>
              <a:t>Strominator</a:t>
            </a:r>
            <a:r>
              <a:rPr lang="cs-CZ"/>
              <a:t> Elektro.</a:t>
            </a:r>
            <a:endParaRPr lang="cs-CZ" dirty="0"/>
          </a:p>
        </p:txBody>
      </p:sp>
      <p:sp>
        <p:nvSpPr>
          <p:cNvPr id="4" name="Zástupný symbol pro číslo snímku 3">
            <a:extLst>
              <a:ext uri="{FF2B5EF4-FFF2-40B4-BE49-F238E27FC236}">
                <a16:creationId xmlns:a16="http://schemas.microsoft.com/office/drawing/2014/main" id="{6783C8C0-DB60-9572-A7D5-DE44C8E24098}"/>
              </a:ext>
            </a:extLst>
          </p:cNvPr>
          <p:cNvSpPr>
            <a:spLocks noGrp="1"/>
          </p:cNvSpPr>
          <p:nvPr>
            <p:ph type="sldNum" sz="quarter" idx="5"/>
          </p:nvPr>
        </p:nvSpPr>
        <p:spPr/>
        <p:txBody>
          <a:bodyPr/>
          <a:lstStyle/>
          <a:p>
            <a:fld id="{D658EE2B-939F-47CD-9BC5-5FD16CEF397F}" type="slidenum">
              <a:rPr lang="cs-CZ" smtClean="0"/>
              <a:t>3</a:t>
            </a:fld>
            <a:endParaRPr lang="cs-CZ"/>
          </a:p>
        </p:txBody>
      </p:sp>
    </p:spTree>
    <p:extLst>
      <p:ext uri="{BB962C8B-B14F-4D97-AF65-F5344CB8AC3E}">
        <p14:creationId xmlns:p14="http://schemas.microsoft.com/office/powerpoint/2010/main" val="2963157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F2FA2-ECD4-A747-771C-CD6EAD251610}"/>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3679BA5-9C85-9A22-59AD-9C4F9C40901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5895C41-11C0-FF1E-2B0E-04C3C77CF8B8}"/>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18. ledna 2024</a:t>
            </a:r>
            <a:endParaRPr lang="cs-CZ" dirty="0"/>
          </a:p>
        </p:txBody>
      </p:sp>
      <p:sp>
        <p:nvSpPr>
          <p:cNvPr id="4" name="Zástupný symbol pro číslo snímku 3">
            <a:extLst>
              <a:ext uri="{FF2B5EF4-FFF2-40B4-BE49-F238E27FC236}">
                <a16:creationId xmlns:a16="http://schemas.microsoft.com/office/drawing/2014/main" id="{F68BE4C0-2F2D-EE3F-32E8-1EE0356BA57F}"/>
              </a:ext>
            </a:extLst>
          </p:cNvPr>
          <p:cNvSpPr>
            <a:spLocks noGrp="1"/>
          </p:cNvSpPr>
          <p:nvPr>
            <p:ph type="sldNum" sz="quarter" idx="5"/>
          </p:nvPr>
        </p:nvSpPr>
        <p:spPr/>
        <p:txBody>
          <a:bodyPr/>
          <a:lstStyle/>
          <a:p>
            <a:fld id="{D658EE2B-939F-47CD-9BC5-5FD16CEF397F}" type="slidenum">
              <a:rPr lang="cs-CZ" smtClean="0"/>
              <a:pPr/>
              <a:t>4</a:t>
            </a:fld>
            <a:endParaRPr lang="cs-CZ"/>
          </a:p>
        </p:txBody>
      </p:sp>
    </p:spTree>
    <p:extLst>
      <p:ext uri="{BB962C8B-B14F-4D97-AF65-F5344CB8AC3E}">
        <p14:creationId xmlns:p14="http://schemas.microsoft.com/office/powerpoint/2010/main" val="4170738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B0550-A216-6530-5F22-35FB4E59828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B5226CF-A603-ABCE-28BF-47A32BA32A3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D534157-3148-108F-31DF-22030493E447}"/>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18. ledna 2024</a:t>
            </a:r>
            <a:endParaRPr lang="cs-CZ" dirty="0"/>
          </a:p>
        </p:txBody>
      </p:sp>
      <p:sp>
        <p:nvSpPr>
          <p:cNvPr id="4" name="Zástupný symbol pro číslo snímku 3">
            <a:extLst>
              <a:ext uri="{FF2B5EF4-FFF2-40B4-BE49-F238E27FC236}">
                <a16:creationId xmlns:a16="http://schemas.microsoft.com/office/drawing/2014/main" id="{63D5669D-89A5-2F83-8E29-BF8E6F5D127A}"/>
              </a:ext>
            </a:extLst>
          </p:cNvPr>
          <p:cNvSpPr>
            <a:spLocks noGrp="1"/>
          </p:cNvSpPr>
          <p:nvPr>
            <p:ph type="sldNum" sz="quarter" idx="5"/>
          </p:nvPr>
        </p:nvSpPr>
        <p:spPr/>
        <p:txBody>
          <a:bodyPr/>
          <a:lstStyle/>
          <a:p>
            <a:fld id="{D658EE2B-939F-47CD-9BC5-5FD16CEF397F}" type="slidenum">
              <a:rPr lang="cs-CZ" smtClean="0"/>
              <a:pPr/>
              <a:t>5</a:t>
            </a:fld>
            <a:endParaRPr lang="cs-CZ"/>
          </a:p>
        </p:txBody>
      </p:sp>
    </p:spTree>
    <p:extLst>
      <p:ext uri="{BB962C8B-B14F-4D97-AF65-F5344CB8AC3E}">
        <p14:creationId xmlns:p14="http://schemas.microsoft.com/office/powerpoint/2010/main" val="1711464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C34EE-E013-8C5C-F725-C03677145E95}"/>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9EFEB85-582B-5CE6-31A3-DA6D429FC45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97EDE0D-3299-BDDC-1779-608143925807}"/>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18. ledna 2024</a:t>
            </a:r>
            <a:endParaRPr lang="cs-CZ" dirty="0"/>
          </a:p>
        </p:txBody>
      </p:sp>
      <p:sp>
        <p:nvSpPr>
          <p:cNvPr id="4" name="Zástupný symbol pro číslo snímku 3">
            <a:extLst>
              <a:ext uri="{FF2B5EF4-FFF2-40B4-BE49-F238E27FC236}">
                <a16:creationId xmlns:a16="http://schemas.microsoft.com/office/drawing/2014/main" id="{D40F9DEC-7CE3-8D88-33E8-37C1688313B9}"/>
              </a:ext>
            </a:extLst>
          </p:cNvPr>
          <p:cNvSpPr>
            <a:spLocks noGrp="1"/>
          </p:cNvSpPr>
          <p:nvPr>
            <p:ph type="sldNum" sz="quarter" idx="5"/>
          </p:nvPr>
        </p:nvSpPr>
        <p:spPr/>
        <p:txBody>
          <a:bodyPr/>
          <a:lstStyle/>
          <a:p>
            <a:fld id="{D658EE2B-939F-47CD-9BC5-5FD16CEF397F}" type="slidenum">
              <a:rPr lang="cs-CZ" smtClean="0"/>
              <a:pPr/>
              <a:t>6</a:t>
            </a:fld>
            <a:endParaRPr lang="cs-CZ"/>
          </a:p>
        </p:txBody>
      </p:sp>
    </p:spTree>
    <p:extLst>
      <p:ext uri="{BB962C8B-B14F-4D97-AF65-F5344CB8AC3E}">
        <p14:creationId xmlns:p14="http://schemas.microsoft.com/office/powerpoint/2010/main" val="3436041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11F55-B305-1B45-7AC4-F7B4922CDB2F}"/>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60F2978-AC2E-F8F4-6F4C-D8ABF80A7DD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780F24C-0DCA-5FEA-5CFC-ECEB9E0B565A}"/>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18. ledna 2024</a:t>
            </a:r>
            <a:endParaRPr lang="cs-CZ" dirty="0"/>
          </a:p>
        </p:txBody>
      </p:sp>
      <p:sp>
        <p:nvSpPr>
          <p:cNvPr id="4" name="Zástupný symbol pro číslo snímku 3">
            <a:extLst>
              <a:ext uri="{FF2B5EF4-FFF2-40B4-BE49-F238E27FC236}">
                <a16:creationId xmlns:a16="http://schemas.microsoft.com/office/drawing/2014/main" id="{6BA11C78-DFD3-7C07-1416-8955654C0C2E}"/>
              </a:ext>
            </a:extLst>
          </p:cNvPr>
          <p:cNvSpPr>
            <a:spLocks noGrp="1"/>
          </p:cNvSpPr>
          <p:nvPr>
            <p:ph type="sldNum" sz="quarter" idx="5"/>
          </p:nvPr>
        </p:nvSpPr>
        <p:spPr/>
        <p:txBody>
          <a:bodyPr/>
          <a:lstStyle/>
          <a:p>
            <a:fld id="{D658EE2B-939F-47CD-9BC5-5FD16CEF397F}" type="slidenum">
              <a:rPr lang="cs-CZ" smtClean="0"/>
              <a:pPr/>
              <a:t>7</a:t>
            </a:fld>
            <a:endParaRPr lang="cs-CZ"/>
          </a:p>
        </p:txBody>
      </p:sp>
    </p:spTree>
    <p:extLst>
      <p:ext uri="{BB962C8B-B14F-4D97-AF65-F5344CB8AC3E}">
        <p14:creationId xmlns:p14="http://schemas.microsoft.com/office/powerpoint/2010/main" val="2441004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60B2D-FE7F-3E14-A122-320AB1B77FA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D4111D8-04A3-B38D-23C0-EE243696583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45F5C35-25BC-159B-256A-A3CDAF08F1B3}"/>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17. září 2026</a:t>
            </a:r>
            <a:endParaRPr lang="cs-CZ" dirty="0"/>
          </a:p>
        </p:txBody>
      </p:sp>
      <p:sp>
        <p:nvSpPr>
          <p:cNvPr id="4" name="Zástupný symbol pro číslo snímku 3">
            <a:extLst>
              <a:ext uri="{FF2B5EF4-FFF2-40B4-BE49-F238E27FC236}">
                <a16:creationId xmlns:a16="http://schemas.microsoft.com/office/drawing/2014/main" id="{50ECCFA3-36B3-C1A7-8A09-BCD8468E85BB}"/>
              </a:ext>
            </a:extLst>
          </p:cNvPr>
          <p:cNvSpPr>
            <a:spLocks noGrp="1"/>
          </p:cNvSpPr>
          <p:nvPr>
            <p:ph type="sldNum" sz="quarter" idx="5"/>
          </p:nvPr>
        </p:nvSpPr>
        <p:spPr/>
        <p:txBody>
          <a:bodyPr/>
          <a:lstStyle/>
          <a:p>
            <a:fld id="{D658EE2B-939F-47CD-9BC5-5FD16CEF397F}" type="slidenum">
              <a:rPr lang="cs-CZ" smtClean="0"/>
              <a:pPr/>
              <a:t>8</a:t>
            </a:fld>
            <a:endParaRPr lang="cs-CZ"/>
          </a:p>
        </p:txBody>
      </p:sp>
    </p:spTree>
    <p:extLst>
      <p:ext uri="{BB962C8B-B14F-4D97-AF65-F5344CB8AC3E}">
        <p14:creationId xmlns:p14="http://schemas.microsoft.com/office/powerpoint/2010/main" val="1392255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B6D26-1B68-F335-6B81-0B35A092C98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4C4742A6-CBE8-30C4-F172-199112436FF3}"/>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75AB681-3F50-2796-30C1-0B9B657AD250}"/>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17. září 2026</a:t>
            </a:r>
            <a:endParaRPr lang="cs-CZ" dirty="0"/>
          </a:p>
        </p:txBody>
      </p:sp>
      <p:sp>
        <p:nvSpPr>
          <p:cNvPr id="4" name="Zástupný symbol pro číslo snímku 3">
            <a:extLst>
              <a:ext uri="{FF2B5EF4-FFF2-40B4-BE49-F238E27FC236}">
                <a16:creationId xmlns:a16="http://schemas.microsoft.com/office/drawing/2014/main" id="{161657AC-90DC-8298-478A-30DC4A32FDFF}"/>
              </a:ext>
            </a:extLst>
          </p:cNvPr>
          <p:cNvSpPr>
            <a:spLocks noGrp="1"/>
          </p:cNvSpPr>
          <p:nvPr>
            <p:ph type="sldNum" sz="quarter" idx="5"/>
          </p:nvPr>
        </p:nvSpPr>
        <p:spPr/>
        <p:txBody>
          <a:bodyPr/>
          <a:lstStyle/>
          <a:p>
            <a:fld id="{D658EE2B-939F-47CD-9BC5-5FD16CEF397F}" type="slidenum">
              <a:rPr lang="cs-CZ" smtClean="0"/>
              <a:pPr/>
              <a:t>9</a:t>
            </a:fld>
            <a:endParaRPr lang="cs-CZ"/>
          </a:p>
        </p:txBody>
      </p:sp>
    </p:spTree>
    <p:extLst>
      <p:ext uri="{BB962C8B-B14F-4D97-AF65-F5344CB8AC3E}">
        <p14:creationId xmlns:p14="http://schemas.microsoft.com/office/powerpoint/2010/main" val="3192872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65809-2618-042A-715A-4E7FF2C3467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F450C67-9E31-2A0A-3ADC-803016DF65F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5519162-FA36-2C69-BF3F-16C5DA288524}"/>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17. září 2026</a:t>
            </a:r>
            <a:endParaRPr lang="cs-CZ" dirty="0"/>
          </a:p>
        </p:txBody>
      </p:sp>
      <p:sp>
        <p:nvSpPr>
          <p:cNvPr id="4" name="Zástupný symbol pro číslo snímku 3">
            <a:extLst>
              <a:ext uri="{FF2B5EF4-FFF2-40B4-BE49-F238E27FC236}">
                <a16:creationId xmlns:a16="http://schemas.microsoft.com/office/drawing/2014/main" id="{5771A13D-154C-E59C-122B-4E173E192AAF}"/>
              </a:ext>
            </a:extLst>
          </p:cNvPr>
          <p:cNvSpPr>
            <a:spLocks noGrp="1"/>
          </p:cNvSpPr>
          <p:nvPr>
            <p:ph type="sldNum" sz="quarter" idx="5"/>
          </p:nvPr>
        </p:nvSpPr>
        <p:spPr/>
        <p:txBody>
          <a:bodyPr/>
          <a:lstStyle/>
          <a:p>
            <a:fld id="{D658EE2B-939F-47CD-9BC5-5FD16CEF397F}" type="slidenum">
              <a:rPr lang="cs-CZ" smtClean="0"/>
              <a:pPr/>
              <a:t>10</a:t>
            </a:fld>
            <a:endParaRPr lang="cs-CZ"/>
          </a:p>
        </p:txBody>
      </p:sp>
    </p:spTree>
    <p:extLst>
      <p:ext uri="{BB962C8B-B14F-4D97-AF65-F5344CB8AC3E}">
        <p14:creationId xmlns:p14="http://schemas.microsoft.com/office/powerpoint/2010/main" val="3786019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54EF0-3D9D-9CF8-00EE-2C455519A8F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CB36AC20-63E7-7D65-B5EF-8A908EA8A5BF}"/>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E7A7BB1-BD4F-5F02-3DF6-E78C1FB711AB}"/>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17. září 2026</a:t>
            </a:r>
            <a:endParaRPr lang="cs-CZ" dirty="0"/>
          </a:p>
        </p:txBody>
      </p:sp>
      <p:sp>
        <p:nvSpPr>
          <p:cNvPr id="4" name="Zástupný symbol pro číslo snímku 3">
            <a:extLst>
              <a:ext uri="{FF2B5EF4-FFF2-40B4-BE49-F238E27FC236}">
                <a16:creationId xmlns:a16="http://schemas.microsoft.com/office/drawing/2014/main" id="{EF5F3CC6-2D63-67CF-0DE4-B3B312527A79}"/>
              </a:ext>
            </a:extLst>
          </p:cNvPr>
          <p:cNvSpPr>
            <a:spLocks noGrp="1"/>
          </p:cNvSpPr>
          <p:nvPr>
            <p:ph type="sldNum" sz="quarter" idx="5"/>
          </p:nvPr>
        </p:nvSpPr>
        <p:spPr/>
        <p:txBody>
          <a:bodyPr/>
          <a:lstStyle/>
          <a:p>
            <a:fld id="{D658EE2B-939F-47CD-9BC5-5FD16CEF397F}" type="slidenum">
              <a:rPr lang="cs-CZ" smtClean="0"/>
              <a:pPr/>
              <a:t>11</a:t>
            </a:fld>
            <a:endParaRPr lang="cs-CZ"/>
          </a:p>
        </p:txBody>
      </p:sp>
    </p:spTree>
    <p:extLst>
      <p:ext uri="{BB962C8B-B14F-4D97-AF65-F5344CB8AC3E}">
        <p14:creationId xmlns:p14="http://schemas.microsoft.com/office/powerpoint/2010/main" val="2009158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7BC1E-CEF8-87D9-2C95-0A720B0E780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5AB664B-DBB6-0B57-D245-71897A6C758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41744AC6-C133-5A3E-38E7-983A2A30BC16}"/>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17. září 2026</a:t>
            </a:r>
            <a:endParaRPr lang="cs-CZ" dirty="0"/>
          </a:p>
        </p:txBody>
      </p:sp>
      <p:sp>
        <p:nvSpPr>
          <p:cNvPr id="4" name="Zástupný symbol pro číslo snímku 3">
            <a:extLst>
              <a:ext uri="{FF2B5EF4-FFF2-40B4-BE49-F238E27FC236}">
                <a16:creationId xmlns:a16="http://schemas.microsoft.com/office/drawing/2014/main" id="{D0A55DFF-1F39-9625-0E8C-78A248E265AE}"/>
              </a:ext>
            </a:extLst>
          </p:cNvPr>
          <p:cNvSpPr>
            <a:spLocks noGrp="1"/>
          </p:cNvSpPr>
          <p:nvPr>
            <p:ph type="sldNum" sz="quarter" idx="5"/>
          </p:nvPr>
        </p:nvSpPr>
        <p:spPr/>
        <p:txBody>
          <a:bodyPr/>
          <a:lstStyle/>
          <a:p>
            <a:fld id="{D658EE2B-939F-47CD-9BC5-5FD16CEF397F}" type="slidenum">
              <a:rPr lang="cs-CZ" smtClean="0"/>
              <a:pPr/>
              <a:t>12</a:t>
            </a:fld>
            <a:endParaRPr lang="cs-CZ"/>
          </a:p>
        </p:txBody>
      </p:sp>
    </p:spTree>
    <p:extLst>
      <p:ext uri="{BB962C8B-B14F-4D97-AF65-F5344CB8AC3E}">
        <p14:creationId xmlns:p14="http://schemas.microsoft.com/office/powerpoint/2010/main" val="1304248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2391F-8980-C554-C25C-BE932CD2C10E}"/>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5BC06B2-52D7-5E29-0249-3AF34E881F4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89C016F9-0B21-2FF6-76AE-5BB11ACC6D35}"/>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17. září 2026</a:t>
            </a:r>
            <a:endParaRPr lang="cs-CZ" dirty="0"/>
          </a:p>
        </p:txBody>
      </p:sp>
      <p:sp>
        <p:nvSpPr>
          <p:cNvPr id="4" name="Zástupný symbol pro číslo snímku 3">
            <a:extLst>
              <a:ext uri="{FF2B5EF4-FFF2-40B4-BE49-F238E27FC236}">
                <a16:creationId xmlns:a16="http://schemas.microsoft.com/office/drawing/2014/main" id="{99B7BE47-DC32-AFF8-C97D-9ADBAB8C1594}"/>
              </a:ext>
            </a:extLst>
          </p:cNvPr>
          <p:cNvSpPr>
            <a:spLocks noGrp="1"/>
          </p:cNvSpPr>
          <p:nvPr>
            <p:ph type="sldNum" sz="quarter" idx="5"/>
          </p:nvPr>
        </p:nvSpPr>
        <p:spPr/>
        <p:txBody>
          <a:bodyPr/>
          <a:lstStyle/>
          <a:p>
            <a:fld id="{D658EE2B-939F-47CD-9BC5-5FD16CEF397F}" type="slidenum">
              <a:rPr lang="cs-CZ" smtClean="0"/>
              <a:pPr/>
              <a:t>13</a:t>
            </a:fld>
            <a:endParaRPr lang="cs-CZ"/>
          </a:p>
        </p:txBody>
      </p:sp>
    </p:spTree>
    <p:extLst>
      <p:ext uri="{BB962C8B-B14F-4D97-AF65-F5344CB8AC3E}">
        <p14:creationId xmlns:p14="http://schemas.microsoft.com/office/powerpoint/2010/main" val="1839313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36102-8883-A40B-7458-926830789F6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A910E48C-F6E0-14F7-3F73-2576881537D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8EA2366C-4D34-0C41-A8CD-B57FFDEEEAD2}"/>
              </a:ext>
            </a:extLst>
          </p:cNvPr>
          <p:cNvSpPr>
            <a:spLocks noGrp="1"/>
          </p:cNvSpPr>
          <p:nvPr>
            <p:ph type="body" idx="1"/>
          </p:nvPr>
        </p:nvSpPr>
        <p:spPr/>
        <p:txBody>
          <a:bodyPr/>
          <a:lstStyle/>
          <a:p>
            <a:r>
              <a:rPr lang="cs-CZ" dirty="0"/>
              <a:t>13. června 2024</a:t>
            </a:r>
          </a:p>
        </p:txBody>
      </p:sp>
      <p:sp>
        <p:nvSpPr>
          <p:cNvPr id="4" name="Zástupný symbol pro číslo snímku 3">
            <a:extLst>
              <a:ext uri="{FF2B5EF4-FFF2-40B4-BE49-F238E27FC236}">
                <a16:creationId xmlns:a16="http://schemas.microsoft.com/office/drawing/2014/main" id="{17C58300-A7C8-6F6E-16DB-E79E385914EF}"/>
              </a:ext>
            </a:extLst>
          </p:cNvPr>
          <p:cNvSpPr>
            <a:spLocks noGrp="1"/>
          </p:cNvSpPr>
          <p:nvPr>
            <p:ph type="sldNum" sz="quarter" idx="5"/>
          </p:nvPr>
        </p:nvSpPr>
        <p:spPr/>
        <p:txBody>
          <a:bodyPr/>
          <a:lstStyle/>
          <a:p>
            <a:fld id="{D658EE2B-939F-47CD-9BC5-5FD16CEF397F}" type="slidenum">
              <a:rPr lang="cs-CZ" smtClean="0"/>
              <a:pPr/>
              <a:t>15</a:t>
            </a:fld>
            <a:endParaRPr lang="cs-CZ"/>
          </a:p>
        </p:txBody>
      </p:sp>
    </p:spTree>
    <p:extLst>
      <p:ext uri="{BB962C8B-B14F-4D97-AF65-F5344CB8AC3E}">
        <p14:creationId xmlns:p14="http://schemas.microsoft.com/office/powerpoint/2010/main" val="2019592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F8929-EA7E-5F86-92A0-71DB6DFA9CF0}"/>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64767C3-EC9A-451E-D94C-10E3E3BA4A8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9DBD79F-6A08-A653-C3D8-C55457B737E1}"/>
              </a:ext>
            </a:extLst>
          </p:cNvPr>
          <p:cNvSpPr>
            <a:spLocks noGrp="1"/>
          </p:cNvSpPr>
          <p:nvPr>
            <p:ph type="body" idx="1"/>
          </p:nvPr>
        </p:nvSpPr>
        <p:spPr/>
        <p:txBody>
          <a:bodyPr/>
          <a:lstStyle/>
          <a:p>
            <a:r>
              <a:rPr lang="cs-CZ" dirty="0"/>
              <a:t>13. června 2024</a:t>
            </a:r>
          </a:p>
        </p:txBody>
      </p:sp>
      <p:sp>
        <p:nvSpPr>
          <p:cNvPr id="4" name="Zástupný symbol pro číslo snímku 3">
            <a:extLst>
              <a:ext uri="{FF2B5EF4-FFF2-40B4-BE49-F238E27FC236}">
                <a16:creationId xmlns:a16="http://schemas.microsoft.com/office/drawing/2014/main" id="{357673E2-8C27-C99F-3661-15B339C0CF3D}"/>
              </a:ext>
            </a:extLst>
          </p:cNvPr>
          <p:cNvSpPr>
            <a:spLocks noGrp="1"/>
          </p:cNvSpPr>
          <p:nvPr>
            <p:ph type="sldNum" sz="quarter" idx="5"/>
          </p:nvPr>
        </p:nvSpPr>
        <p:spPr/>
        <p:txBody>
          <a:bodyPr/>
          <a:lstStyle/>
          <a:p>
            <a:fld id="{D658EE2B-939F-47CD-9BC5-5FD16CEF397F}" type="slidenum">
              <a:rPr lang="cs-CZ" smtClean="0"/>
              <a:pPr/>
              <a:t>16</a:t>
            </a:fld>
            <a:endParaRPr lang="cs-CZ"/>
          </a:p>
        </p:txBody>
      </p:sp>
    </p:spTree>
    <p:extLst>
      <p:ext uri="{BB962C8B-B14F-4D97-AF65-F5344CB8AC3E}">
        <p14:creationId xmlns:p14="http://schemas.microsoft.com/office/powerpoint/2010/main" val="915134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37567-95FD-AF0A-411F-375C9B7B70A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DB8C5B5-A37C-57DD-B958-9EC51891211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9F504FC-B224-15AF-F0B3-60B79A13E974}"/>
              </a:ext>
            </a:extLst>
          </p:cNvPr>
          <p:cNvSpPr>
            <a:spLocks noGrp="1"/>
          </p:cNvSpPr>
          <p:nvPr>
            <p:ph type="body" idx="1"/>
          </p:nvPr>
        </p:nvSpPr>
        <p:spPr/>
        <p:txBody>
          <a:bodyPr/>
          <a:lstStyle/>
          <a:p>
            <a:r>
              <a:rPr lang="cs-CZ" dirty="0"/>
              <a:t>13. června 2024</a:t>
            </a:r>
          </a:p>
        </p:txBody>
      </p:sp>
      <p:sp>
        <p:nvSpPr>
          <p:cNvPr id="4" name="Zástupný symbol pro číslo snímku 3">
            <a:extLst>
              <a:ext uri="{FF2B5EF4-FFF2-40B4-BE49-F238E27FC236}">
                <a16:creationId xmlns:a16="http://schemas.microsoft.com/office/drawing/2014/main" id="{A7E5D259-ACC5-4CA3-7ED5-50906EDFF0FC}"/>
              </a:ext>
            </a:extLst>
          </p:cNvPr>
          <p:cNvSpPr>
            <a:spLocks noGrp="1"/>
          </p:cNvSpPr>
          <p:nvPr>
            <p:ph type="sldNum" sz="quarter" idx="5"/>
          </p:nvPr>
        </p:nvSpPr>
        <p:spPr/>
        <p:txBody>
          <a:bodyPr/>
          <a:lstStyle/>
          <a:p>
            <a:fld id="{D658EE2B-939F-47CD-9BC5-5FD16CEF397F}" type="slidenum">
              <a:rPr lang="cs-CZ" smtClean="0"/>
              <a:pPr/>
              <a:t>17</a:t>
            </a:fld>
            <a:endParaRPr lang="cs-CZ"/>
          </a:p>
        </p:txBody>
      </p:sp>
    </p:spTree>
    <p:extLst>
      <p:ext uri="{BB962C8B-B14F-4D97-AF65-F5344CB8AC3E}">
        <p14:creationId xmlns:p14="http://schemas.microsoft.com/office/powerpoint/2010/main" val="2557450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C064B-02E4-3DE0-B55B-7172982EB54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43B1B1CC-211C-4F1C-D25E-AA84A1062BB8}"/>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8149FE9F-0180-9D98-86EB-4EF2DFAD3D6E}"/>
              </a:ext>
            </a:extLst>
          </p:cNvPr>
          <p:cNvSpPr>
            <a:spLocks noGrp="1"/>
          </p:cNvSpPr>
          <p:nvPr>
            <p:ph type="body" idx="1"/>
          </p:nvPr>
        </p:nvSpPr>
        <p:spPr/>
        <p:txBody>
          <a:bodyPr/>
          <a:lstStyle/>
          <a:p>
            <a:r>
              <a:rPr lang="cs-CZ" dirty="0"/>
              <a:t>13. června 2024</a:t>
            </a:r>
          </a:p>
        </p:txBody>
      </p:sp>
      <p:sp>
        <p:nvSpPr>
          <p:cNvPr id="4" name="Zástupný symbol pro číslo snímku 3">
            <a:extLst>
              <a:ext uri="{FF2B5EF4-FFF2-40B4-BE49-F238E27FC236}">
                <a16:creationId xmlns:a16="http://schemas.microsoft.com/office/drawing/2014/main" id="{29E78399-9DC6-4690-35F7-3DA932B2C66E}"/>
              </a:ext>
            </a:extLst>
          </p:cNvPr>
          <p:cNvSpPr>
            <a:spLocks noGrp="1"/>
          </p:cNvSpPr>
          <p:nvPr>
            <p:ph type="sldNum" sz="quarter" idx="5"/>
          </p:nvPr>
        </p:nvSpPr>
        <p:spPr/>
        <p:txBody>
          <a:bodyPr/>
          <a:lstStyle/>
          <a:p>
            <a:fld id="{D658EE2B-939F-47CD-9BC5-5FD16CEF397F}" type="slidenum">
              <a:rPr lang="cs-CZ" smtClean="0"/>
              <a:pPr/>
              <a:t>18</a:t>
            </a:fld>
            <a:endParaRPr lang="cs-CZ"/>
          </a:p>
        </p:txBody>
      </p:sp>
    </p:spTree>
    <p:extLst>
      <p:ext uri="{BB962C8B-B14F-4D97-AF65-F5344CB8AC3E}">
        <p14:creationId xmlns:p14="http://schemas.microsoft.com/office/powerpoint/2010/main" val="3987667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A4454-4330-3D67-6094-3B94B8A5BCC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C0B02BC8-479B-1021-25CC-33498BEF9A1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B105171D-3474-5609-5146-66855E898869}"/>
              </a:ext>
            </a:extLst>
          </p:cNvPr>
          <p:cNvSpPr>
            <a:spLocks noGrp="1"/>
          </p:cNvSpPr>
          <p:nvPr>
            <p:ph type="body" idx="1"/>
          </p:nvPr>
        </p:nvSpPr>
        <p:spPr/>
        <p:txBody>
          <a:bodyPr/>
          <a:lstStyle/>
          <a:p>
            <a:r>
              <a:rPr lang="cs-CZ" dirty="0"/>
              <a:t>13. června 2024</a:t>
            </a:r>
          </a:p>
        </p:txBody>
      </p:sp>
      <p:sp>
        <p:nvSpPr>
          <p:cNvPr id="4" name="Zástupný symbol pro číslo snímku 3">
            <a:extLst>
              <a:ext uri="{FF2B5EF4-FFF2-40B4-BE49-F238E27FC236}">
                <a16:creationId xmlns:a16="http://schemas.microsoft.com/office/drawing/2014/main" id="{5FAAE578-8F46-B550-4A23-F4682A46243C}"/>
              </a:ext>
            </a:extLst>
          </p:cNvPr>
          <p:cNvSpPr>
            <a:spLocks noGrp="1"/>
          </p:cNvSpPr>
          <p:nvPr>
            <p:ph type="sldNum" sz="quarter" idx="5"/>
          </p:nvPr>
        </p:nvSpPr>
        <p:spPr/>
        <p:txBody>
          <a:bodyPr/>
          <a:lstStyle/>
          <a:p>
            <a:fld id="{D658EE2B-939F-47CD-9BC5-5FD16CEF397F}" type="slidenum">
              <a:rPr lang="cs-CZ" smtClean="0"/>
              <a:pPr/>
              <a:t>19</a:t>
            </a:fld>
            <a:endParaRPr lang="cs-CZ"/>
          </a:p>
        </p:txBody>
      </p:sp>
    </p:spTree>
    <p:extLst>
      <p:ext uri="{BB962C8B-B14F-4D97-AF65-F5344CB8AC3E}">
        <p14:creationId xmlns:p14="http://schemas.microsoft.com/office/powerpoint/2010/main" val="101454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A9D3E-D259-BB72-9F07-23DA8BC94995}"/>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5F05045E-5DAD-A7F7-F687-E56FF8E2222F}"/>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4C6C151B-A6F1-5E99-6A8F-CA78279C5451}"/>
              </a:ext>
            </a:extLst>
          </p:cNvPr>
          <p:cNvSpPr>
            <a:spLocks noGrp="1"/>
          </p:cNvSpPr>
          <p:nvPr>
            <p:ph type="body" idx="1"/>
          </p:nvPr>
        </p:nvSpPr>
        <p:spPr/>
        <p:txBody>
          <a:bodyPr/>
          <a:lstStyle/>
          <a:p>
            <a:r>
              <a:rPr lang="cs-CZ" dirty="0"/>
              <a:t>13. června 2024</a:t>
            </a:r>
          </a:p>
        </p:txBody>
      </p:sp>
      <p:sp>
        <p:nvSpPr>
          <p:cNvPr id="4" name="Zástupný symbol pro číslo snímku 3">
            <a:extLst>
              <a:ext uri="{FF2B5EF4-FFF2-40B4-BE49-F238E27FC236}">
                <a16:creationId xmlns:a16="http://schemas.microsoft.com/office/drawing/2014/main" id="{4EF8059D-D4E1-1089-43E7-A64E88D02022}"/>
              </a:ext>
            </a:extLst>
          </p:cNvPr>
          <p:cNvSpPr>
            <a:spLocks noGrp="1"/>
          </p:cNvSpPr>
          <p:nvPr>
            <p:ph type="sldNum" sz="quarter" idx="5"/>
          </p:nvPr>
        </p:nvSpPr>
        <p:spPr/>
        <p:txBody>
          <a:bodyPr/>
          <a:lstStyle/>
          <a:p>
            <a:fld id="{D658EE2B-939F-47CD-9BC5-5FD16CEF397F}" type="slidenum">
              <a:rPr lang="cs-CZ" smtClean="0"/>
              <a:pPr/>
              <a:t>20</a:t>
            </a:fld>
            <a:endParaRPr lang="cs-CZ"/>
          </a:p>
        </p:txBody>
      </p:sp>
    </p:spTree>
    <p:extLst>
      <p:ext uri="{BB962C8B-B14F-4D97-AF65-F5344CB8AC3E}">
        <p14:creationId xmlns:p14="http://schemas.microsoft.com/office/powerpoint/2010/main" val="3038372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30EB3-98FA-BAAB-AF40-859C76471E8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54A7900-BACD-8CDB-6CF5-F2E8347EABE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803E6C7D-49F8-FC34-AFD9-9E0F4DDD373A}"/>
              </a:ext>
            </a:extLst>
          </p:cNvPr>
          <p:cNvSpPr>
            <a:spLocks noGrp="1"/>
          </p:cNvSpPr>
          <p:nvPr>
            <p:ph type="body" idx="1"/>
          </p:nvPr>
        </p:nvSpPr>
        <p:spPr/>
        <p:txBody>
          <a:bodyPr/>
          <a:lstStyle/>
          <a:p>
            <a:r>
              <a:rPr lang="cs-CZ" dirty="0"/>
              <a:t>13. června 2024</a:t>
            </a:r>
          </a:p>
        </p:txBody>
      </p:sp>
      <p:sp>
        <p:nvSpPr>
          <p:cNvPr id="4" name="Zástupný symbol pro číslo snímku 3">
            <a:extLst>
              <a:ext uri="{FF2B5EF4-FFF2-40B4-BE49-F238E27FC236}">
                <a16:creationId xmlns:a16="http://schemas.microsoft.com/office/drawing/2014/main" id="{3863F2EA-AC3E-2697-F4A2-64FA9C9E7B80}"/>
              </a:ext>
            </a:extLst>
          </p:cNvPr>
          <p:cNvSpPr>
            <a:spLocks noGrp="1"/>
          </p:cNvSpPr>
          <p:nvPr>
            <p:ph type="sldNum" sz="quarter" idx="5"/>
          </p:nvPr>
        </p:nvSpPr>
        <p:spPr/>
        <p:txBody>
          <a:bodyPr/>
          <a:lstStyle/>
          <a:p>
            <a:fld id="{D658EE2B-939F-47CD-9BC5-5FD16CEF397F}" type="slidenum">
              <a:rPr lang="cs-CZ" smtClean="0"/>
              <a:pPr/>
              <a:t>21</a:t>
            </a:fld>
            <a:endParaRPr lang="cs-CZ"/>
          </a:p>
        </p:txBody>
      </p:sp>
    </p:spTree>
    <p:extLst>
      <p:ext uri="{BB962C8B-B14F-4D97-AF65-F5344CB8AC3E}">
        <p14:creationId xmlns:p14="http://schemas.microsoft.com/office/powerpoint/2010/main" val="26827814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D212D-B6DB-6BB7-8A9B-A9A1EBC8621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11DB682-EABE-4BEC-2064-49D9C7F5C4F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5241FDC-A5BB-807B-7E73-554B81892D7F}"/>
              </a:ext>
            </a:extLst>
          </p:cNvPr>
          <p:cNvSpPr>
            <a:spLocks noGrp="1"/>
          </p:cNvSpPr>
          <p:nvPr>
            <p:ph type="body" idx="1"/>
          </p:nvPr>
        </p:nvSpPr>
        <p:spPr/>
        <p:txBody>
          <a:bodyPr/>
          <a:lstStyle/>
          <a:p>
            <a:r>
              <a:rPr lang="cs-CZ" dirty="0"/>
              <a:t>13. června 2024</a:t>
            </a:r>
          </a:p>
        </p:txBody>
      </p:sp>
      <p:sp>
        <p:nvSpPr>
          <p:cNvPr id="4" name="Zástupný symbol pro číslo snímku 3">
            <a:extLst>
              <a:ext uri="{FF2B5EF4-FFF2-40B4-BE49-F238E27FC236}">
                <a16:creationId xmlns:a16="http://schemas.microsoft.com/office/drawing/2014/main" id="{DEE6B290-B872-C344-C130-0B9546C44C4F}"/>
              </a:ext>
            </a:extLst>
          </p:cNvPr>
          <p:cNvSpPr>
            <a:spLocks noGrp="1"/>
          </p:cNvSpPr>
          <p:nvPr>
            <p:ph type="sldNum" sz="quarter" idx="5"/>
          </p:nvPr>
        </p:nvSpPr>
        <p:spPr/>
        <p:txBody>
          <a:bodyPr/>
          <a:lstStyle/>
          <a:p>
            <a:fld id="{D658EE2B-939F-47CD-9BC5-5FD16CEF397F}" type="slidenum">
              <a:rPr lang="cs-CZ" smtClean="0"/>
              <a:pPr/>
              <a:t>22</a:t>
            </a:fld>
            <a:endParaRPr lang="cs-CZ"/>
          </a:p>
        </p:txBody>
      </p:sp>
    </p:spTree>
    <p:extLst>
      <p:ext uri="{BB962C8B-B14F-4D97-AF65-F5344CB8AC3E}">
        <p14:creationId xmlns:p14="http://schemas.microsoft.com/office/powerpoint/2010/main" val="3227676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525E7-4F06-2BCB-867E-52D1F66E5CE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A73111D-C6ED-F002-5E3D-A145FFFB461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AB5E5D1-FB0B-8C13-4D9B-672D648F28D8}"/>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303EB7FF-463A-AD96-F55D-953ED0CB46BA}"/>
              </a:ext>
            </a:extLst>
          </p:cNvPr>
          <p:cNvSpPr>
            <a:spLocks noGrp="1"/>
          </p:cNvSpPr>
          <p:nvPr>
            <p:ph type="sldNum" sz="quarter" idx="5"/>
          </p:nvPr>
        </p:nvSpPr>
        <p:spPr/>
        <p:txBody>
          <a:bodyPr/>
          <a:lstStyle/>
          <a:p>
            <a:fld id="{D658EE2B-939F-47CD-9BC5-5FD16CEF397F}" type="slidenum">
              <a:rPr lang="cs-CZ" smtClean="0"/>
              <a:pPr/>
              <a:t>23</a:t>
            </a:fld>
            <a:endParaRPr lang="cs-CZ"/>
          </a:p>
        </p:txBody>
      </p:sp>
    </p:spTree>
    <p:extLst>
      <p:ext uri="{BB962C8B-B14F-4D97-AF65-F5344CB8AC3E}">
        <p14:creationId xmlns:p14="http://schemas.microsoft.com/office/powerpoint/2010/main" val="15082241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F78A0-4C21-B587-B031-B4DD65BFFD0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CD114342-8925-0F6D-BB76-EBC19C6DA89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8A07C83-ABEE-FF93-C1AB-4D1063D5576D}"/>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F076ED04-C71B-F4E2-7FE9-D1B8372306EA}"/>
              </a:ext>
            </a:extLst>
          </p:cNvPr>
          <p:cNvSpPr>
            <a:spLocks noGrp="1"/>
          </p:cNvSpPr>
          <p:nvPr>
            <p:ph type="sldNum" sz="quarter" idx="5"/>
          </p:nvPr>
        </p:nvSpPr>
        <p:spPr/>
        <p:txBody>
          <a:bodyPr/>
          <a:lstStyle/>
          <a:p>
            <a:fld id="{D658EE2B-939F-47CD-9BC5-5FD16CEF397F}" type="slidenum">
              <a:rPr lang="cs-CZ" smtClean="0"/>
              <a:pPr/>
              <a:t>24</a:t>
            </a:fld>
            <a:endParaRPr lang="cs-CZ"/>
          </a:p>
        </p:txBody>
      </p:sp>
    </p:spTree>
    <p:extLst>
      <p:ext uri="{BB962C8B-B14F-4D97-AF65-F5344CB8AC3E}">
        <p14:creationId xmlns:p14="http://schemas.microsoft.com/office/powerpoint/2010/main" val="2366382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E208B-CFEB-F4C8-03B3-78F4F6CC431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D69429E-72C5-DF9E-24EB-58DEA957D8E3}"/>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5CCBA0A6-5DA0-3382-9A3F-954C91C39E19}"/>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A809E4A4-62A8-FCFE-9ED0-CF20FE55D811}"/>
              </a:ext>
            </a:extLst>
          </p:cNvPr>
          <p:cNvSpPr>
            <a:spLocks noGrp="1"/>
          </p:cNvSpPr>
          <p:nvPr>
            <p:ph type="sldNum" sz="quarter" idx="5"/>
          </p:nvPr>
        </p:nvSpPr>
        <p:spPr/>
        <p:txBody>
          <a:bodyPr/>
          <a:lstStyle/>
          <a:p>
            <a:fld id="{D658EE2B-939F-47CD-9BC5-5FD16CEF397F}" type="slidenum">
              <a:rPr lang="cs-CZ" smtClean="0"/>
              <a:pPr/>
              <a:t>25</a:t>
            </a:fld>
            <a:endParaRPr lang="cs-CZ"/>
          </a:p>
        </p:txBody>
      </p:sp>
    </p:spTree>
    <p:extLst>
      <p:ext uri="{BB962C8B-B14F-4D97-AF65-F5344CB8AC3E}">
        <p14:creationId xmlns:p14="http://schemas.microsoft.com/office/powerpoint/2010/main" val="3522457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7010A-52A2-5B2A-B1F1-C1BC19327B2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CCB91C75-EFAA-220F-F70F-68148FF47CC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DD11AADE-AB0F-2F65-2A74-DCE3186DC8D5}"/>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9B45B108-4120-9CD3-4B07-636CC1FB6827}"/>
              </a:ext>
            </a:extLst>
          </p:cNvPr>
          <p:cNvSpPr>
            <a:spLocks noGrp="1"/>
          </p:cNvSpPr>
          <p:nvPr>
            <p:ph type="sldNum" sz="quarter" idx="5"/>
          </p:nvPr>
        </p:nvSpPr>
        <p:spPr/>
        <p:txBody>
          <a:bodyPr/>
          <a:lstStyle/>
          <a:p>
            <a:fld id="{D658EE2B-939F-47CD-9BC5-5FD16CEF397F}" type="slidenum">
              <a:rPr lang="cs-CZ" smtClean="0"/>
              <a:pPr/>
              <a:t>26</a:t>
            </a:fld>
            <a:endParaRPr lang="cs-CZ"/>
          </a:p>
        </p:txBody>
      </p:sp>
    </p:spTree>
    <p:extLst>
      <p:ext uri="{BB962C8B-B14F-4D97-AF65-F5344CB8AC3E}">
        <p14:creationId xmlns:p14="http://schemas.microsoft.com/office/powerpoint/2010/main" val="1763983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7D36D-FE66-A780-0DC4-5122AFA233D0}"/>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1F390F5-A302-8502-52D1-02EFD4599F5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55F7DDB-F227-D2F9-3BD8-658D7B75FDF2}"/>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72829B45-FDC0-6795-10A5-16777F005A9F}"/>
              </a:ext>
            </a:extLst>
          </p:cNvPr>
          <p:cNvSpPr>
            <a:spLocks noGrp="1"/>
          </p:cNvSpPr>
          <p:nvPr>
            <p:ph type="sldNum" sz="quarter" idx="5"/>
          </p:nvPr>
        </p:nvSpPr>
        <p:spPr/>
        <p:txBody>
          <a:bodyPr/>
          <a:lstStyle/>
          <a:p>
            <a:fld id="{D658EE2B-939F-47CD-9BC5-5FD16CEF397F}" type="slidenum">
              <a:rPr lang="cs-CZ" smtClean="0"/>
              <a:pPr/>
              <a:t>27</a:t>
            </a:fld>
            <a:endParaRPr lang="cs-CZ"/>
          </a:p>
        </p:txBody>
      </p:sp>
    </p:spTree>
    <p:extLst>
      <p:ext uri="{BB962C8B-B14F-4D97-AF65-F5344CB8AC3E}">
        <p14:creationId xmlns:p14="http://schemas.microsoft.com/office/powerpoint/2010/main" val="2946977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27F51-B124-3102-BF76-4B5425C8E17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6925082-24ED-07F3-6F49-ED3393B2AD9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50F13F1-A4BE-08BA-9494-19667193F7DE}"/>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FB25E65D-894B-89C7-BA1E-7CA9AEFF1F6D}"/>
              </a:ext>
            </a:extLst>
          </p:cNvPr>
          <p:cNvSpPr>
            <a:spLocks noGrp="1"/>
          </p:cNvSpPr>
          <p:nvPr>
            <p:ph type="sldNum" sz="quarter" idx="5"/>
          </p:nvPr>
        </p:nvSpPr>
        <p:spPr/>
        <p:txBody>
          <a:bodyPr/>
          <a:lstStyle/>
          <a:p>
            <a:fld id="{D658EE2B-939F-47CD-9BC5-5FD16CEF397F}" type="slidenum">
              <a:rPr lang="cs-CZ" smtClean="0"/>
              <a:pPr/>
              <a:t>28</a:t>
            </a:fld>
            <a:endParaRPr lang="cs-CZ"/>
          </a:p>
        </p:txBody>
      </p:sp>
    </p:spTree>
    <p:extLst>
      <p:ext uri="{BB962C8B-B14F-4D97-AF65-F5344CB8AC3E}">
        <p14:creationId xmlns:p14="http://schemas.microsoft.com/office/powerpoint/2010/main" val="9445472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8C13B-E01A-8D5D-B390-B726ABBE866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46566F64-60A8-9A6C-A267-25E78419195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D37851B-93DF-8F5F-9170-7BA7D5AF9424}"/>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5DC33192-C2AE-DC6A-3CC4-52996FD4EFB7}"/>
              </a:ext>
            </a:extLst>
          </p:cNvPr>
          <p:cNvSpPr>
            <a:spLocks noGrp="1"/>
          </p:cNvSpPr>
          <p:nvPr>
            <p:ph type="sldNum" sz="quarter" idx="5"/>
          </p:nvPr>
        </p:nvSpPr>
        <p:spPr/>
        <p:txBody>
          <a:bodyPr/>
          <a:lstStyle/>
          <a:p>
            <a:fld id="{D658EE2B-939F-47CD-9BC5-5FD16CEF397F}" type="slidenum">
              <a:rPr lang="cs-CZ" smtClean="0"/>
              <a:pPr/>
              <a:t>29</a:t>
            </a:fld>
            <a:endParaRPr lang="cs-CZ"/>
          </a:p>
        </p:txBody>
      </p:sp>
    </p:spTree>
    <p:extLst>
      <p:ext uri="{BB962C8B-B14F-4D97-AF65-F5344CB8AC3E}">
        <p14:creationId xmlns:p14="http://schemas.microsoft.com/office/powerpoint/2010/main" val="11401205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A031B-190B-19DF-48B4-08F39970ECE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E8AA44E5-CE29-15DD-1740-F1C9BE1F1A4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FA98F7DF-7FD7-3FF7-D784-D8883E85194E}"/>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3163EC4C-CBCE-D432-6874-89CEBE56ACB5}"/>
              </a:ext>
            </a:extLst>
          </p:cNvPr>
          <p:cNvSpPr>
            <a:spLocks noGrp="1"/>
          </p:cNvSpPr>
          <p:nvPr>
            <p:ph type="sldNum" sz="quarter" idx="5"/>
          </p:nvPr>
        </p:nvSpPr>
        <p:spPr/>
        <p:txBody>
          <a:bodyPr/>
          <a:lstStyle/>
          <a:p>
            <a:fld id="{D658EE2B-939F-47CD-9BC5-5FD16CEF397F}" type="slidenum">
              <a:rPr lang="cs-CZ" smtClean="0"/>
              <a:pPr/>
              <a:t>30</a:t>
            </a:fld>
            <a:endParaRPr lang="cs-CZ"/>
          </a:p>
        </p:txBody>
      </p:sp>
    </p:spTree>
    <p:extLst>
      <p:ext uri="{BB962C8B-B14F-4D97-AF65-F5344CB8AC3E}">
        <p14:creationId xmlns:p14="http://schemas.microsoft.com/office/powerpoint/2010/main" val="2397960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147A7-245B-672C-2847-457FC2EDFC1B}"/>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A462FD6-B6F4-B02C-4F8D-DF85A4FB17E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8134001-E5AE-60B0-57B5-144DDE95F7AD}"/>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197A4EC8-A595-7A1C-050C-C0709BC21BCB}"/>
              </a:ext>
            </a:extLst>
          </p:cNvPr>
          <p:cNvSpPr>
            <a:spLocks noGrp="1"/>
          </p:cNvSpPr>
          <p:nvPr>
            <p:ph type="sldNum" sz="quarter" idx="5"/>
          </p:nvPr>
        </p:nvSpPr>
        <p:spPr/>
        <p:txBody>
          <a:bodyPr/>
          <a:lstStyle/>
          <a:p>
            <a:fld id="{D658EE2B-939F-47CD-9BC5-5FD16CEF397F}" type="slidenum">
              <a:rPr lang="cs-CZ" smtClean="0"/>
              <a:pPr/>
              <a:t>31</a:t>
            </a:fld>
            <a:endParaRPr lang="cs-CZ"/>
          </a:p>
        </p:txBody>
      </p:sp>
    </p:spTree>
    <p:extLst>
      <p:ext uri="{BB962C8B-B14F-4D97-AF65-F5344CB8AC3E}">
        <p14:creationId xmlns:p14="http://schemas.microsoft.com/office/powerpoint/2010/main" val="23352847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220E3-F95E-6D5F-56A2-67192DF7547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8CD375D-8DC7-E462-74DF-2B583481A8C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7C28F992-53A5-9432-7E07-EAF170D68EB9}"/>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EDF12531-8584-84CE-563E-A91D9FF2D359}"/>
              </a:ext>
            </a:extLst>
          </p:cNvPr>
          <p:cNvSpPr>
            <a:spLocks noGrp="1"/>
          </p:cNvSpPr>
          <p:nvPr>
            <p:ph type="sldNum" sz="quarter" idx="5"/>
          </p:nvPr>
        </p:nvSpPr>
        <p:spPr/>
        <p:txBody>
          <a:bodyPr/>
          <a:lstStyle/>
          <a:p>
            <a:fld id="{D658EE2B-939F-47CD-9BC5-5FD16CEF397F}" type="slidenum">
              <a:rPr lang="cs-CZ" smtClean="0"/>
              <a:pPr/>
              <a:t>32</a:t>
            </a:fld>
            <a:endParaRPr lang="cs-CZ"/>
          </a:p>
        </p:txBody>
      </p:sp>
    </p:spTree>
    <p:extLst>
      <p:ext uri="{BB962C8B-B14F-4D97-AF65-F5344CB8AC3E}">
        <p14:creationId xmlns:p14="http://schemas.microsoft.com/office/powerpoint/2010/main" val="3499291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60AF3-3E3F-EF4B-306C-8EB5674CA0D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2269667-2104-5725-2BFE-49DEFCCC97FF}"/>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816CD47B-21F6-3845-1F4C-3FE177CD15F2}"/>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7A02455E-9003-907D-99F2-11E51766D127}"/>
              </a:ext>
            </a:extLst>
          </p:cNvPr>
          <p:cNvSpPr>
            <a:spLocks noGrp="1"/>
          </p:cNvSpPr>
          <p:nvPr>
            <p:ph type="sldNum" sz="quarter" idx="5"/>
          </p:nvPr>
        </p:nvSpPr>
        <p:spPr/>
        <p:txBody>
          <a:bodyPr/>
          <a:lstStyle/>
          <a:p>
            <a:fld id="{D658EE2B-939F-47CD-9BC5-5FD16CEF397F}" type="slidenum">
              <a:rPr lang="cs-CZ" smtClean="0"/>
              <a:pPr/>
              <a:t>33</a:t>
            </a:fld>
            <a:endParaRPr lang="cs-CZ"/>
          </a:p>
        </p:txBody>
      </p:sp>
    </p:spTree>
    <p:extLst>
      <p:ext uri="{BB962C8B-B14F-4D97-AF65-F5344CB8AC3E}">
        <p14:creationId xmlns:p14="http://schemas.microsoft.com/office/powerpoint/2010/main" val="2888620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0FE65-682B-4152-BBC8-D39B10A4448E}"/>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4773ABC-C625-8AC4-90DB-FD968BF58B63}"/>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8930462-2966-8F69-9119-2BFF778BFEF4}"/>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26. září 2024</a:t>
            </a:r>
            <a:endParaRPr lang="cs-CZ" dirty="0"/>
          </a:p>
        </p:txBody>
      </p:sp>
      <p:sp>
        <p:nvSpPr>
          <p:cNvPr id="4" name="Zástupný symbol pro číslo snímku 3">
            <a:extLst>
              <a:ext uri="{FF2B5EF4-FFF2-40B4-BE49-F238E27FC236}">
                <a16:creationId xmlns:a16="http://schemas.microsoft.com/office/drawing/2014/main" id="{D9A4C406-953E-0B0F-B97E-90419E231A7F}"/>
              </a:ext>
            </a:extLst>
          </p:cNvPr>
          <p:cNvSpPr>
            <a:spLocks noGrp="1"/>
          </p:cNvSpPr>
          <p:nvPr>
            <p:ph type="sldNum" sz="quarter" idx="5"/>
          </p:nvPr>
        </p:nvSpPr>
        <p:spPr/>
        <p:txBody>
          <a:bodyPr/>
          <a:lstStyle/>
          <a:p>
            <a:fld id="{D658EE2B-939F-47CD-9BC5-5FD16CEF397F}" type="slidenum">
              <a:rPr lang="cs-CZ" smtClean="0"/>
              <a:pPr/>
              <a:t>34</a:t>
            </a:fld>
            <a:endParaRPr lang="cs-CZ"/>
          </a:p>
        </p:txBody>
      </p:sp>
    </p:spTree>
    <p:extLst>
      <p:ext uri="{BB962C8B-B14F-4D97-AF65-F5344CB8AC3E}">
        <p14:creationId xmlns:p14="http://schemas.microsoft.com/office/powerpoint/2010/main" val="15965983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35BF8-F2E0-E584-B11A-4F6557792ECF}"/>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81818DD-D510-DB72-E723-8795121FB11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F2FEC711-68CB-F05F-213B-9999432452EE}"/>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CFCB2341-44B3-0447-810E-5069CFD42495}"/>
              </a:ext>
            </a:extLst>
          </p:cNvPr>
          <p:cNvSpPr>
            <a:spLocks noGrp="1"/>
          </p:cNvSpPr>
          <p:nvPr>
            <p:ph type="sldNum" sz="quarter" idx="5"/>
          </p:nvPr>
        </p:nvSpPr>
        <p:spPr/>
        <p:txBody>
          <a:bodyPr/>
          <a:lstStyle/>
          <a:p>
            <a:fld id="{D658EE2B-939F-47CD-9BC5-5FD16CEF397F}" type="slidenum">
              <a:rPr lang="cs-CZ" smtClean="0"/>
              <a:pPr/>
              <a:t>35</a:t>
            </a:fld>
            <a:endParaRPr lang="cs-CZ"/>
          </a:p>
        </p:txBody>
      </p:sp>
    </p:spTree>
    <p:extLst>
      <p:ext uri="{BB962C8B-B14F-4D97-AF65-F5344CB8AC3E}">
        <p14:creationId xmlns:p14="http://schemas.microsoft.com/office/powerpoint/2010/main" val="34315153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EA545-9E05-3506-BEC6-8E95AE495F05}"/>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42016F9-50B5-5C59-E34B-23EDAA63475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1C6306F-31BC-1650-F091-D2378ED166F1}"/>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74008FD9-18F1-BAD7-0867-9165314E4FA2}"/>
              </a:ext>
            </a:extLst>
          </p:cNvPr>
          <p:cNvSpPr>
            <a:spLocks noGrp="1"/>
          </p:cNvSpPr>
          <p:nvPr>
            <p:ph type="sldNum" sz="quarter" idx="5"/>
          </p:nvPr>
        </p:nvSpPr>
        <p:spPr/>
        <p:txBody>
          <a:bodyPr/>
          <a:lstStyle/>
          <a:p>
            <a:fld id="{D658EE2B-939F-47CD-9BC5-5FD16CEF397F}" type="slidenum">
              <a:rPr lang="cs-CZ" smtClean="0"/>
              <a:pPr/>
              <a:t>36</a:t>
            </a:fld>
            <a:endParaRPr lang="cs-CZ"/>
          </a:p>
        </p:txBody>
      </p:sp>
    </p:spTree>
    <p:extLst>
      <p:ext uri="{BB962C8B-B14F-4D97-AF65-F5344CB8AC3E}">
        <p14:creationId xmlns:p14="http://schemas.microsoft.com/office/powerpoint/2010/main" val="29357111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04218-E56F-C897-E9F7-75142780B2E0}"/>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5D02EABE-6C7D-312C-9A5A-2E59C0EA224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70F3C562-9865-8717-8A2F-0ED8358EF2A0}"/>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E2A10E61-0EFB-BA9A-D50E-697A26B2B211}"/>
              </a:ext>
            </a:extLst>
          </p:cNvPr>
          <p:cNvSpPr>
            <a:spLocks noGrp="1"/>
          </p:cNvSpPr>
          <p:nvPr>
            <p:ph type="sldNum" sz="quarter" idx="5"/>
          </p:nvPr>
        </p:nvSpPr>
        <p:spPr/>
        <p:txBody>
          <a:bodyPr/>
          <a:lstStyle/>
          <a:p>
            <a:fld id="{D658EE2B-939F-47CD-9BC5-5FD16CEF397F}" type="slidenum">
              <a:rPr lang="cs-CZ" smtClean="0"/>
              <a:pPr/>
              <a:t>37</a:t>
            </a:fld>
            <a:endParaRPr lang="cs-CZ"/>
          </a:p>
        </p:txBody>
      </p:sp>
    </p:spTree>
    <p:extLst>
      <p:ext uri="{BB962C8B-B14F-4D97-AF65-F5344CB8AC3E}">
        <p14:creationId xmlns:p14="http://schemas.microsoft.com/office/powerpoint/2010/main" val="38553625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57CC4-E8D8-1EE9-A95B-09091AE5BD59}"/>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5EDEC8BE-DC6D-65C3-8EC5-57BDE6882F9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DE029FA3-3688-CF06-FA74-AE30AECE517E}"/>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3CDCE6DC-6D6F-A6E2-BBED-08825BF88A4A}"/>
              </a:ext>
            </a:extLst>
          </p:cNvPr>
          <p:cNvSpPr>
            <a:spLocks noGrp="1"/>
          </p:cNvSpPr>
          <p:nvPr>
            <p:ph type="sldNum" sz="quarter" idx="5"/>
          </p:nvPr>
        </p:nvSpPr>
        <p:spPr/>
        <p:txBody>
          <a:bodyPr/>
          <a:lstStyle/>
          <a:p>
            <a:fld id="{D658EE2B-939F-47CD-9BC5-5FD16CEF397F}" type="slidenum">
              <a:rPr lang="cs-CZ" smtClean="0"/>
              <a:pPr/>
              <a:t>38</a:t>
            </a:fld>
            <a:endParaRPr lang="cs-CZ"/>
          </a:p>
        </p:txBody>
      </p:sp>
    </p:spTree>
    <p:extLst>
      <p:ext uri="{BB962C8B-B14F-4D97-AF65-F5344CB8AC3E}">
        <p14:creationId xmlns:p14="http://schemas.microsoft.com/office/powerpoint/2010/main" val="33095087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D310E-5B09-187A-1D61-FBF3AF74871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0A36EE4-0ADF-5135-92BC-202D4B628E2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5BFAFB7-F65C-D65B-48E8-1FDD726D2426}"/>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D367109E-F00D-E7B3-D5BB-DD480EAAE702}"/>
              </a:ext>
            </a:extLst>
          </p:cNvPr>
          <p:cNvSpPr>
            <a:spLocks noGrp="1"/>
          </p:cNvSpPr>
          <p:nvPr>
            <p:ph type="sldNum" sz="quarter" idx="5"/>
          </p:nvPr>
        </p:nvSpPr>
        <p:spPr/>
        <p:txBody>
          <a:bodyPr/>
          <a:lstStyle/>
          <a:p>
            <a:fld id="{D658EE2B-939F-47CD-9BC5-5FD16CEF397F}" type="slidenum">
              <a:rPr lang="cs-CZ" smtClean="0"/>
              <a:pPr/>
              <a:t>39</a:t>
            </a:fld>
            <a:endParaRPr lang="cs-CZ"/>
          </a:p>
        </p:txBody>
      </p:sp>
    </p:spTree>
    <p:extLst>
      <p:ext uri="{BB962C8B-B14F-4D97-AF65-F5344CB8AC3E}">
        <p14:creationId xmlns:p14="http://schemas.microsoft.com/office/powerpoint/2010/main" val="37107509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92C31-CCC0-1FC7-3490-3BA5A5FDD118}"/>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029D030-2D33-51AE-E44D-557AF9C50E9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9ABF77A-2A9E-E679-8F9E-973447DC651B}"/>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304D5E2D-2DF4-0388-B317-77296B29BE50}"/>
              </a:ext>
            </a:extLst>
          </p:cNvPr>
          <p:cNvSpPr>
            <a:spLocks noGrp="1"/>
          </p:cNvSpPr>
          <p:nvPr>
            <p:ph type="sldNum" sz="quarter" idx="5"/>
          </p:nvPr>
        </p:nvSpPr>
        <p:spPr/>
        <p:txBody>
          <a:bodyPr/>
          <a:lstStyle/>
          <a:p>
            <a:fld id="{D658EE2B-939F-47CD-9BC5-5FD16CEF397F}" type="slidenum">
              <a:rPr lang="cs-CZ" smtClean="0"/>
              <a:pPr/>
              <a:t>40</a:t>
            </a:fld>
            <a:endParaRPr lang="cs-CZ"/>
          </a:p>
        </p:txBody>
      </p:sp>
    </p:spTree>
    <p:extLst>
      <p:ext uri="{BB962C8B-B14F-4D97-AF65-F5344CB8AC3E}">
        <p14:creationId xmlns:p14="http://schemas.microsoft.com/office/powerpoint/2010/main" val="34105630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43E7D-3640-8816-ACF3-10CB308C2C5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A48AADE2-5275-8E9E-7FF7-038B14D8AB6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1DBF655-3956-DBB1-F525-2DDCB8B4EFDC}"/>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6AB093B6-5887-474B-5B41-C6E8245CE05B}"/>
              </a:ext>
            </a:extLst>
          </p:cNvPr>
          <p:cNvSpPr>
            <a:spLocks noGrp="1"/>
          </p:cNvSpPr>
          <p:nvPr>
            <p:ph type="sldNum" sz="quarter" idx="5"/>
          </p:nvPr>
        </p:nvSpPr>
        <p:spPr/>
        <p:txBody>
          <a:bodyPr/>
          <a:lstStyle/>
          <a:p>
            <a:fld id="{D658EE2B-939F-47CD-9BC5-5FD16CEF397F}" type="slidenum">
              <a:rPr lang="cs-CZ" smtClean="0"/>
              <a:pPr/>
              <a:t>41</a:t>
            </a:fld>
            <a:endParaRPr lang="cs-CZ"/>
          </a:p>
        </p:txBody>
      </p:sp>
    </p:spTree>
    <p:extLst>
      <p:ext uri="{BB962C8B-B14F-4D97-AF65-F5344CB8AC3E}">
        <p14:creationId xmlns:p14="http://schemas.microsoft.com/office/powerpoint/2010/main" val="10202315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828EE-ED45-9176-F17F-BF9057DC0B6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A50FFF15-7940-A9DE-EC76-3A9122D777C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B1040630-13C0-B497-647F-2514F7D4B80E}"/>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7BF41FE8-1E48-7191-E4A5-B5B348FFD6E4}"/>
              </a:ext>
            </a:extLst>
          </p:cNvPr>
          <p:cNvSpPr>
            <a:spLocks noGrp="1"/>
          </p:cNvSpPr>
          <p:nvPr>
            <p:ph type="sldNum" sz="quarter" idx="5"/>
          </p:nvPr>
        </p:nvSpPr>
        <p:spPr/>
        <p:txBody>
          <a:bodyPr/>
          <a:lstStyle/>
          <a:p>
            <a:fld id="{D658EE2B-939F-47CD-9BC5-5FD16CEF397F}" type="slidenum">
              <a:rPr lang="cs-CZ" smtClean="0"/>
              <a:pPr/>
              <a:t>42</a:t>
            </a:fld>
            <a:endParaRPr lang="cs-CZ"/>
          </a:p>
        </p:txBody>
      </p:sp>
    </p:spTree>
    <p:extLst>
      <p:ext uri="{BB962C8B-B14F-4D97-AF65-F5344CB8AC3E}">
        <p14:creationId xmlns:p14="http://schemas.microsoft.com/office/powerpoint/2010/main" val="24557672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7BF73-6195-1C39-4016-C66E282E3E09}"/>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ACA8AE50-1B5D-D4EE-61E1-753427DE3A2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05CD8C00-CEC2-CCE3-B956-09C6DE53F10C}"/>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A8479B94-6BB2-7356-3A24-A0C9BBAD472C}"/>
              </a:ext>
            </a:extLst>
          </p:cNvPr>
          <p:cNvSpPr>
            <a:spLocks noGrp="1"/>
          </p:cNvSpPr>
          <p:nvPr>
            <p:ph type="sldNum" sz="quarter" idx="5"/>
          </p:nvPr>
        </p:nvSpPr>
        <p:spPr/>
        <p:txBody>
          <a:bodyPr/>
          <a:lstStyle/>
          <a:p>
            <a:fld id="{D658EE2B-939F-47CD-9BC5-5FD16CEF397F}" type="slidenum">
              <a:rPr lang="cs-CZ" smtClean="0"/>
              <a:pPr/>
              <a:t>43</a:t>
            </a:fld>
            <a:endParaRPr lang="cs-CZ"/>
          </a:p>
        </p:txBody>
      </p:sp>
    </p:spTree>
    <p:extLst>
      <p:ext uri="{BB962C8B-B14F-4D97-AF65-F5344CB8AC3E}">
        <p14:creationId xmlns:p14="http://schemas.microsoft.com/office/powerpoint/2010/main" val="202297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37743-CFCB-32C0-8784-AD30C5DB950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C2B58AA8-BCB7-58A5-6855-13A90094F7D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26C50F3-6A98-DE3E-E5BC-95FFD8CDBB31}"/>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030EC671-0D9C-384C-ED73-998008DE77A8}"/>
              </a:ext>
            </a:extLst>
          </p:cNvPr>
          <p:cNvSpPr>
            <a:spLocks noGrp="1"/>
          </p:cNvSpPr>
          <p:nvPr>
            <p:ph type="sldNum" sz="quarter" idx="5"/>
          </p:nvPr>
        </p:nvSpPr>
        <p:spPr/>
        <p:txBody>
          <a:bodyPr/>
          <a:lstStyle/>
          <a:p>
            <a:fld id="{D658EE2B-939F-47CD-9BC5-5FD16CEF397F}" type="slidenum">
              <a:rPr lang="cs-CZ" smtClean="0"/>
              <a:pPr/>
              <a:t>44</a:t>
            </a:fld>
            <a:endParaRPr lang="cs-CZ"/>
          </a:p>
        </p:txBody>
      </p:sp>
    </p:spTree>
    <p:extLst>
      <p:ext uri="{BB962C8B-B14F-4D97-AF65-F5344CB8AC3E}">
        <p14:creationId xmlns:p14="http://schemas.microsoft.com/office/powerpoint/2010/main" val="22951650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38DAE-201F-9220-AB97-986F1B0D3F8F}"/>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58F49B9-BF50-55FF-5D54-3F81A9C341A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0687621-10C2-5D4E-E32B-E1CCCF85D340}"/>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1F9051B7-FB99-4E4F-6589-0EE589A20790}"/>
              </a:ext>
            </a:extLst>
          </p:cNvPr>
          <p:cNvSpPr>
            <a:spLocks noGrp="1"/>
          </p:cNvSpPr>
          <p:nvPr>
            <p:ph type="sldNum" sz="quarter" idx="5"/>
          </p:nvPr>
        </p:nvSpPr>
        <p:spPr/>
        <p:txBody>
          <a:bodyPr/>
          <a:lstStyle/>
          <a:p>
            <a:fld id="{D658EE2B-939F-47CD-9BC5-5FD16CEF397F}" type="slidenum">
              <a:rPr lang="cs-CZ" smtClean="0"/>
              <a:pPr/>
              <a:t>45</a:t>
            </a:fld>
            <a:endParaRPr lang="cs-CZ"/>
          </a:p>
        </p:txBody>
      </p:sp>
    </p:spTree>
    <p:extLst>
      <p:ext uri="{BB962C8B-B14F-4D97-AF65-F5344CB8AC3E}">
        <p14:creationId xmlns:p14="http://schemas.microsoft.com/office/powerpoint/2010/main" val="38949503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0ADE5-95A2-D8C8-B0A0-474C956FFAEE}"/>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946C426-12B8-17E7-FDE2-ADB1717C8E1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3342A95-06EB-F342-D698-ADBE3B4E6CB0}"/>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BD60C308-05C4-C4A1-7298-FFC41D919FE0}"/>
              </a:ext>
            </a:extLst>
          </p:cNvPr>
          <p:cNvSpPr>
            <a:spLocks noGrp="1"/>
          </p:cNvSpPr>
          <p:nvPr>
            <p:ph type="sldNum" sz="quarter" idx="5"/>
          </p:nvPr>
        </p:nvSpPr>
        <p:spPr/>
        <p:txBody>
          <a:bodyPr/>
          <a:lstStyle/>
          <a:p>
            <a:fld id="{D658EE2B-939F-47CD-9BC5-5FD16CEF397F}" type="slidenum">
              <a:rPr lang="cs-CZ" smtClean="0"/>
              <a:pPr/>
              <a:t>46</a:t>
            </a:fld>
            <a:endParaRPr lang="cs-CZ"/>
          </a:p>
        </p:txBody>
      </p:sp>
    </p:spTree>
    <p:extLst>
      <p:ext uri="{BB962C8B-B14F-4D97-AF65-F5344CB8AC3E}">
        <p14:creationId xmlns:p14="http://schemas.microsoft.com/office/powerpoint/2010/main" val="20116965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1A80E-E883-C4D6-8DA6-6C65BC7F3B1E}"/>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DCF71AD7-D5FE-29F5-E06A-7E48D2DC660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66B6017A-26A2-EB33-F887-64478AA057D3}"/>
              </a:ext>
            </a:extLst>
          </p:cNvPr>
          <p:cNvSpPr>
            <a:spLocks noGrp="1"/>
          </p:cNvSpPr>
          <p:nvPr>
            <p:ph type="body" idx="1"/>
          </p:nvPr>
        </p:nvSpPr>
        <p:spPr/>
        <p:txBody>
          <a:bodyPr/>
          <a:lstStyle/>
          <a:p>
            <a:r>
              <a:rPr lang="cs-CZ" dirty="0"/>
              <a:t>17. října 2024</a:t>
            </a:r>
          </a:p>
        </p:txBody>
      </p:sp>
      <p:sp>
        <p:nvSpPr>
          <p:cNvPr id="4" name="Zástupný symbol pro číslo snímku 3">
            <a:extLst>
              <a:ext uri="{FF2B5EF4-FFF2-40B4-BE49-F238E27FC236}">
                <a16:creationId xmlns:a16="http://schemas.microsoft.com/office/drawing/2014/main" id="{F53BF9E9-85A9-704B-5077-95F032D3A853}"/>
              </a:ext>
            </a:extLst>
          </p:cNvPr>
          <p:cNvSpPr>
            <a:spLocks noGrp="1"/>
          </p:cNvSpPr>
          <p:nvPr>
            <p:ph type="sldNum" sz="quarter" idx="5"/>
          </p:nvPr>
        </p:nvSpPr>
        <p:spPr/>
        <p:txBody>
          <a:bodyPr/>
          <a:lstStyle/>
          <a:p>
            <a:fld id="{D658EE2B-939F-47CD-9BC5-5FD16CEF397F}" type="slidenum">
              <a:rPr lang="cs-CZ" smtClean="0"/>
              <a:pPr/>
              <a:t>47</a:t>
            </a:fld>
            <a:endParaRPr lang="cs-CZ"/>
          </a:p>
        </p:txBody>
      </p:sp>
    </p:spTree>
    <p:extLst>
      <p:ext uri="{BB962C8B-B14F-4D97-AF65-F5344CB8AC3E}">
        <p14:creationId xmlns:p14="http://schemas.microsoft.com/office/powerpoint/2010/main" val="34909392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7CA31-E3E9-D40A-05D7-FEDEF5FE62CA}"/>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EBB4969-6DA8-8000-1E45-A5E89F518CF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5F05620-E72D-2FB4-752E-9AF05140FE9C}"/>
              </a:ext>
            </a:extLst>
          </p:cNvPr>
          <p:cNvSpPr>
            <a:spLocks noGrp="1"/>
          </p:cNvSpPr>
          <p:nvPr>
            <p:ph type="body" idx="1"/>
          </p:nvPr>
        </p:nvSpPr>
        <p:spPr/>
        <p:txBody>
          <a:bodyPr/>
          <a:lstStyle/>
          <a:p>
            <a:r>
              <a:rPr lang="cs-CZ" dirty="0"/>
              <a:t>22. 10. 2024</a:t>
            </a:r>
          </a:p>
        </p:txBody>
      </p:sp>
      <p:sp>
        <p:nvSpPr>
          <p:cNvPr id="4" name="Zástupný symbol pro číslo snímku 3">
            <a:extLst>
              <a:ext uri="{FF2B5EF4-FFF2-40B4-BE49-F238E27FC236}">
                <a16:creationId xmlns:a16="http://schemas.microsoft.com/office/drawing/2014/main" id="{765E5AA4-FE0A-FDFC-6DC5-C255F37637D7}"/>
              </a:ext>
            </a:extLst>
          </p:cNvPr>
          <p:cNvSpPr>
            <a:spLocks noGrp="1"/>
          </p:cNvSpPr>
          <p:nvPr>
            <p:ph type="sldNum" sz="quarter" idx="5"/>
          </p:nvPr>
        </p:nvSpPr>
        <p:spPr/>
        <p:txBody>
          <a:bodyPr/>
          <a:lstStyle/>
          <a:p>
            <a:fld id="{D658EE2B-939F-47CD-9BC5-5FD16CEF397F}" type="slidenum">
              <a:rPr lang="cs-CZ" smtClean="0"/>
              <a:pPr/>
              <a:t>48</a:t>
            </a:fld>
            <a:endParaRPr lang="cs-CZ"/>
          </a:p>
        </p:txBody>
      </p:sp>
    </p:spTree>
    <p:extLst>
      <p:ext uri="{BB962C8B-B14F-4D97-AF65-F5344CB8AC3E}">
        <p14:creationId xmlns:p14="http://schemas.microsoft.com/office/powerpoint/2010/main" val="26373320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C90C9-D87D-1FF5-5610-40241ECE655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830DB64-EC44-9891-B593-3EF0992E6050}"/>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611ABEF-C101-668F-1E71-BA2596AB00F1}"/>
              </a:ext>
            </a:extLst>
          </p:cNvPr>
          <p:cNvSpPr>
            <a:spLocks noGrp="1"/>
          </p:cNvSpPr>
          <p:nvPr>
            <p:ph type="body" idx="1"/>
          </p:nvPr>
        </p:nvSpPr>
        <p:spPr/>
        <p:txBody>
          <a:bodyPr/>
          <a:lstStyle/>
          <a:p>
            <a:r>
              <a:rPr lang="cs-CZ" dirty="0"/>
              <a:t>22. 10. 2024</a:t>
            </a:r>
          </a:p>
        </p:txBody>
      </p:sp>
      <p:sp>
        <p:nvSpPr>
          <p:cNvPr id="4" name="Zástupný symbol pro číslo snímku 3">
            <a:extLst>
              <a:ext uri="{FF2B5EF4-FFF2-40B4-BE49-F238E27FC236}">
                <a16:creationId xmlns:a16="http://schemas.microsoft.com/office/drawing/2014/main" id="{C53BFD21-FE3B-A677-2087-4123D170BFAC}"/>
              </a:ext>
            </a:extLst>
          </p:cNvPr>
          <p:cNvSpPr>
            <a:spLocks noGrp="1"/>
          </p:cNvSpPr>
          <p:nvPr>
            <p:ph type="sldNum" sz="quarter" idx="5"/>
          </p:nvPr>
        </p:nvSpPr>
        <p:spPr/>
        <p:txBody>
          <a:bodyPr/>
          <a:lstStyle/>
          <a:p>
            <a:fld id="{D658EE2B-939F-47CD-9BC5-5FD16CEF397F}" type="slidenum">
              <a:rPr lang="cs-CZ" smtClean="0"/>
              <a:pPr/>
              <a:t>49</a:t>
            </a:fld>
            <a:endParaRPr lang="cs-CZ"/>
          </a:p>
        </p:txBody>
      </p:sp>
    </p:spTree>
    <p:extLst>
      <p:ext uri="{BB962C8B-B14F-4D97-AF65-F5344CB8AC3E}">
        <p14:creationId xmlns:p14="http://schemas.microsoft.com/office/powerpoint/2010/main" val="14952778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FCF92-E1D0-4F51-B946-45F0013D9ECB}"/>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A7579BE-1937-1AC9-9C66-18982FAA253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E854138-E0EB-C846-BE6A-D7BC5FA451DF}"/>
              </a:ext>
            </a:extLst>
          </p:cNvPr>
          <p:cNvSpPr>
            <a:spLocks noGrp="1"/>
          </p:cNvSpPr>
          <p:nvPr>
            <p:ph type="body" idx="1"/>
          </p:nvPr>
        </p:nvSpPr>
        <p:spPr/>
        <p:txBody>
          <a:bodyPr/>
          <a:lstStyle/>
          <a:p>
            <a:r>
              <a:rPr lang="cs-CZ" dirty="0"/>
              <a:t>22. 10. 2024</a:t>
            </a:r>
          </a:p>
        </p:txBody>
      </p:sp>
      <p:sp>
        <p:nvSpPr>
          <p:cNvPr id="4" name="Zástupný symbol pro číslo snímku 3">
            <a:extLst>
              <a:ext uri="{FF2B5EF4-FFF2-40B4-BE49-F238E27FC236}">
                <a16:creationId xmlns:a16="http://schemas.microsoft.com/office/drawing/2014/main" id="{E7E2DA00-12D7-1236-7655-CE038B5E9C24}"/>
              </a:ext>
            </a:extLst>
          </p:cNvPr>
          <p:cNvSpPr>
            <a:spLocks noGrp="1"/>
          </p:cNvSpPr>
          <p:nvPr>
            <p:ph type="sldNum" sz="quarter" idx="5"/>
          </p:nvPr>
        </p:nvSpPr>
        <p:spPr/>
        <p:txBody>
          <a:bodyPr/>
          <a:lstStyle/>
          <a:p>
            <a:fld id="{D658EE2B-939F-47CD-9BC5-5FD16CEF397F}" type="slidenum">
              <a:rPr lang="cs-CZ" smtClean="0"/>
              <a:pPr/>
              <a:t>50</a:t>
            </a:fld>
            <a:endParaRPr lang="cs-CZ"/>
          </a:p>
        </p:txBody>
      </p:sp>
    </p:spTree>
    <p:extLst>
      <p:ext uri="{BB962C8B-B14F-4D97-AF65-F5344CB8AC3E}">
        <p14:creationId xmlns:p14="http://schemas.microsoft.com/office/powerpoint/2010/main" val="34000300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A0C97-47C4-892B-F960-3830A003FF0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A8B5234-560F-04DC-1B96-97AE0DE7109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DE1A3FA8-0314-0471-A258-23D9CD415AAB}"/>
              </a:ext>
            </a:extLst>
          </p:cNvPr>
          <p:cNvSpPr>
            <a:spLocks noGrp="1"/>
          </p:cNvSpPr>
          <p:nvPr>
            <p:ph type="body" idx="1"/>
          </p:nvPr>
        </p:nvSpPr>
        <p:spPr/>
        <p:txBody>
          <a:bodyPr/>
          <a:lstStyle/>
          <a:p>
            <a:r>
              <a:rPr lang="cs-CZ" dirty="0"/>
              <a:t>22. 10. 2024</a:t>
            </a:r>
          </a:p>
        </p:txBody>
      </p:sp>
      <p:sp>
        <p:nvSpPr>
          <p:cNvPr id="4" name="Zástupný symbol pro číslo snímku 3">
            <a:extLst>
              <a:ext uri="{FF2B5EF4-FFF2-40B4-BE49-F238E27FC236}">
                <a16:creationId xmlns:a16="http://schemas.microsoft.com/office/drawing/2014/main" id="{F20AA8D3-B066-AAFE-23CA-3038555C3810}"/>
              </a:ext>
            </a:extLst>
          </p:cNvPr>
          <p:cNvSpPr>
            <a:spLocks noGrp="1"/>
          </p:cNvSpPr>
          <p:nvPr>
            <p:ph type="sldNum" sz="quarter" idx="5"/>
          </p:nvPr>
        </p:nvSpPr>
        <p:spPr/>
        <p:txBody>
          <a:bodyPr/>
          <a:lstStyle/>
          <a:p>
            <a:fld id="{D658EE2B-939F-47CD-9BC5-5FD16CEF397F}" type="slidenum">
              <a:rPr lang="cs-CZ" smtClean="0"/>
              <a:pPr/>
              <a:t>51</a:t>
            </a:fld>
            <a:endParaRPr lang="cs-CZ"/>
          </a:p>
        </p:txBody>
      </p:sp>
    </p:spTree>
    <p:extLst>
      <p:ext uri="{BB962C8B-B14F-4D97-AF65-F5344CB8AC3E}">
        <p14:creationId xmlns:p14="http://schemas.microsoft.com/office/powerpoint/2010/main" val="37569726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77317-0452-0112-0F94-46A12AC5D24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D0FC89C5-F563-9452-CF7E-D44CFABF902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0229537-096B-B65C-4681-C318AB3BD41E}"/>
              </a:ext>
            </a:extLst>
          </p:cNvPr>
          <p:cNvSpPr>
            <a:spLocks noGrp="1"/>
          </p:cNvSpPr>
          <p:nvPr>
            <p:ph type="body" idx="1"/>
          </p:nvPr>
        </p:nvSpPr>
        <p:spPr/>
        <p:txBody>
          <a:bodyPr/>
          <a:lstStyle/>
          <a:p>
            <a:r>
              <a:rPr lang="cs-CZ" dirty="0"/>
              <a:t>22. 10. 2024</a:t>
            </a:r>
          </a:p>
        </p:txBody>
      </p:sp>
      <p:sp>
        <p:nvSpPr>
          <p:cNvPr id="4" name="Zástupný symbol pro číslo snímku 3">
            <a:extLst>
              <a:ext uri="{FF2B5EF4-FFF2-40B4-BE49-F238E27FC236}">
                <a16:creationId xmlns:a16="http://schemas.microsoft.com/office/drawing/2014/main" id="{6A2E2306-390E-95C5-5132-BFAF213197ED}"/>
              </a:ext>
            </a:extLst>
          </p:cNvPr>
          <p:cNvSpPr>
            <a:spLocks noGrp="1"/>
          </p:cNvSpPr>
          <p:nvPr>
            <p:ph type="sldNum" sz="quarter" idx="5"/>
          </p:nvPr>
        </p:nvSpPr>
        <p:spPr/>
        <p:txBody>
          <a:bodyPr/>
          <a:lstStyle/>
          <a:p>
            <a:fld id="{D658EE2B-939F-47CD-9BC5-5FD16CEF397F}" type="slidenum">
              <a:rPr lang="cs-CZ" smtClean="0"/>
              <a:pPr/>
              <a:t>52</a:t>
            </a:fld>
            <a:endParaRPr lang="cs-CZ"/>
          </a:p>
        </p:txBody>
      </p:sp>
    </p:spTree>
    <p:extLst>
      <p:ext uri="{BB962C8B-B14F-4D97-AF65-F5344CB8AC3E}">
        <p14:creationId xmlns:p14="http://schemas.microsoft.com/office/powerpoint/2010/main" val="42561238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C644A-F7B2-4C63-54F8-B5CD6A6A23DD}"/>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7F46D6B-B6FA-1E9D-F838-C562347E947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D4CF8EB-62CB-EEE9-6EFD-AEF2EB9CDC82}"/>
              </a:ext>
            </a:extLst>
          </p:cNvPr>
          <p:cNvSpPr>
            <a:spLocks noGrp="1"/>
          </p:cNvSpPr>
          <p:nvPr>
            <p:ph type="body" idx="1"/>
          </p:nvPr>
        </p:nvSpPr>
        <p:spPr/>
        <p:txBody>
          <a:bodyPr/>
          <a:lstStyle/>
          <a:p>
            <a:r>
              <a:rPr lang="cs-CZ" dirty="0"/>
              <a:t>22. 10. 2024</a:t>
            </a:r>
          </a:p>
        </p:txBody>
      </p:sp>
      <p:sp>
        <p:nvSpPr>
          <p:cNvPr id="4" name="Zástupný symbol pro číslo snímku 3">
            <a:extLst>
              <a:ext uri="{FF2B5EF4-FFF2-40B4-BE49-F238E27FC236}">
                <a16:creationId xmlns:a16="http://schemas.microsoft.com/office/drawing/2014/main" id="{8636F479-C0E1-ACD3-0044-B56B8ECE67AA}"/>
              </a:ext>
            </a:extLst>
          </p:cNvPr>
          <p:cNvSpPr>
            <a:spLocks noGrp="1"/>
          </p:cNvSpPr>
          <p:nvPr>
            <p:ph type="sldNum" sz="quarter" idx="5"/>
          </p:nvPr>
        </p:nvSpPr>
        <p:spPr/>
        <p:txBody>
          <a:bodyPr/>
          <a:lstStyle/>
          <a:p>
            <a:fld id="{D658EE2B-939F-47CD-9BC5-5FD16CEF397F}" type="slidenum">
              <a:rPr lang="cs-CZ" smtClean="0"/>
              <a:pPr/>
              <a:t>53</a:t>
            </a:fld>
            <a:endParaRPr lang="cs-CZ"/>
          </a:p>
        </p:txBody>
      </p:sp>
    </p:spTree>
    <p:extLst>
      <p:ext uri="{BB962C8B-B14F-4D97-AF65-F5344CB8AC3E}">
        <p14:creationId xmlns:p14="http://schemas.microsoft.com/office/powerpoint/2010/main" val="35828696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DC210-C087-33C9-8D67-70D8E9593F8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3A55AA1-9364-0FD3-BE07-B0399B647D5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8D2D2D19-28D8-FF1D-EB1D-ED53E2C5512D}"/>
              </a:ext>
            </a:extLst>
          </p:cNvPr>
          <p:cNvSpPr>
            <a:spLocks noGrp="1"/>
          </p:cNvSpPr>
          <p:nvPr>
            <p:ph type="body" idx="1"/>
          </p:nvPr>
        </p:nvSpPr>
        <p:spPr/>
        <p:txBody>
          <a:bodyPr/>
          <a:lstStyle/>
          <a:p>
            <a:r>
              <a:rPr lang="cs-CZ" dirty="0"/>
              <a:t>22. 10. 2024</a:t>
            </a:r>
          </a:p>
        </p:txBody>
      </p:sp>
      <p:sp>
        <p:nvSpPr>
          <p:cNvPr id="4" name="Zástupný symbol pro číslo snímku 3">
            <a:extLst>
              <a:ext uri="{FF2B5EF4-FFF2-40B4-BE49-F238E27FC236}">
                <a16:creationId xmlns:a16="http://schemas.microsoft.com/office/drawing/2014/main" id="{A7014AAC-9CAE-F628-823C-044C3F94A033}"/>
              </a:ext>
            </a:extLst>
          </p:cNvPr>
          <p:cNvSpPr>
            <a:spLocks noGrp="1"/>
          </p:cNvSpPr>
          <p:nvPr>
            <p:ph type="sldNum" sz="quarter" idx="5"/>
          </p:nvPr>
        </p:nvSpPr>
        <p:spPr/>
        <p:txBody>
          <a:bodyPr/>
          <a:lstStyle/>
          <a:p>
            <a:fld id="{D658EE2B-939F-47CD-9BC5-5FD16CEF397F}" type="slidenum">
              <a:rPr lang="cs-CZ" smtClean="0"/>
              <a:pPr/>
              <a:t>54</a:t>
            </a:fld>
            <a:endParaRPr lang="cs-CZ"/>
          </a:p>
        </p:txBody>
      </p:sp>
    </p:spTree>
    <p:extLst>
      <p:ext uri="{BB962C8B-B14F-4D97-AF65-F5344CB8AC3E}">
        <p14:creationId xmlns:p14="http://schemas.microsoft.com/office/powerpoint/2010/main" val="23078168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3298D-9CB0-CECD-C2DE-99AA921AD95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5D602058-4ADD-031D-D310-DFCF43C66B1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0A9766FC-1C87-0629-D6DA-2EA177A232E3}"/>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13. března 2025</a:t>
            </a:r>
            <a:endParaRPr lang="cs-CZ" dirty="0"/>
          </a:p>
        </p:txBody>
      </p:sp>
      <p:sp>
        <p:nvSpPr>
          <p:cNvPr id="4" name="Zástupný symbol pro číslo snímku 3">
            <a:extLst>
              <a:ext uri="{FF2B5EF4-FFF2-40B4-BE49-F238E27FC236}">
                <a16:creationId xmlns:a16="http://schemas.microsoft.com/office/drawing/2014/main" id="{493DC999-5C63-EA30-8D2A-43D2A1256A31}"/>
              </a:ext>
            </a:extLst>
          </p:cNvPr>
          <p:cNvSpPr>
            <a:spLocks noGrp="1"/>
          </p:cNvSpPr>
          <p:nvPr>
            <p:ph type="sldNum" sz="quarter" idx="5"/>
          </p:nvPr>
        </p:nvSpPr>
        <p:spPr/>
        <p:txBody>
          <a:bodyPr/>
          <a:lstStyle/>
          <a:p>
            <a:fld id="{D658EE2B-939F-47CD-9BC5-5FD16CEF397F}" type="slidenum">
              <a:rPr lang="cs-CZ" smtClean="0"/>
              <a:pPr/>
              <a:t>55</a:t>
            </a:fld>
            <a:endParaRPr lang="cs-CZ"/>
          </a:p>
        </p:txBody>
      </p:sp>
    </p:spTree>
    <p:extLst>
      <p:ext uri="{BB962C8B-B14F-4D97-AF65-F5344CB8AC3E}">
        <p14:creationId xmlns:p14="http://schemas.microsoft.com/office/powerpoint/2010/main" val="37056361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B70C7-66AF-F30D-2C72-F6DBB1200DC9}"/>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F7262F49-F6F7-79C8-E65F-9069B77848A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1AE1E6A-C54A-CA7B-1639-676D2FC8A521}"/>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13. března 2025</a:t>
            </a:r>
            <a:endParaRPr lang="cs-CZ" dirty="0"/>
          </a:p>
        </p:txBody>
      </p:sp>
      <p:sp>
        <p:nvSpPr>
          <p:cNvPr id="4" name="Zástupný symbol pro číslo snímku 3">
            <a:extLst>
              <a:ext uri="{FF2B5EF4-FFF2-40B4-BE49-F238E27FC236}">
                <a16:creationId xmlns:a16="http://schemas.microsoft.com/office/drawing/2014/main" id="{3B2DC618-88C5-7437-658E-99C775D770D4}"/>
              </a:ext>
            </a:extLst>
          </p:cNvPr>
          <p:cNvSpPr>
            <a:spLocks noGrp="1"/>
          </p:cNvSpPr>
          <p:nvPr>
            <p:ph type="sldNum" sz="quarter" idx="5"/>
          </p:nvPr>
        </p:nvSpPr>
        <p:spPr/>
        <p:txBody>
          <a:bodyPr/>
          <a:lstStyle/>
          <a:p>
            <a:fld id="{D658EE2B-939F-47CD-9BC5-5FD16CEF397F}" type="slidenum">
              <a:rPr lang="cs-CZ" smtClean="0"/>
              <a:pPr/>
              <a:t>56</a:t>
            </a:fld>
            <a:endParaRPr lang="cs-CZ"/>
          </a:p>
        </p:txBody>
      </p:sp>
    </p:spTree>
    <p:extLst>
      <p:ext uri="{BB962C8B-B14F-4D97-AF65-F5344CB8AC3E}">
        <p14:creationId xmlns:p14="http://schemas.microsoft.com/office/powerpoint/2010/main" val="4915239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4AE4D-9990-4113-2CC1-0D9B03FB0B7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BA54238-2062-4FC7-F61C-CC88A72AA287}"/>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5E774CE1-04B7-499F-64A9-CF0C1FC06E16}"/>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13. března 2025</a:t>
            </a:r>
            <a:endParaRPr lang="cs-CZ" dirty="0"/>
          </a:p>
        </p:txBody>
      </p:sp>
      <p:sp>
        <p:nvSpPr>
          <p:cNvPr id="4" name="Zástupný symbol pro číslo snímku 3">
            <a:extLst>
              <a:ext uri="{FF2B5EF4-FFF2-40B4-BE49-F238E27FC236}">
                <a16:creationId xmlns:a16="http://schemas.microsoft.com/office/drawing/2014/main" id="{18A26C74-8BD6-39C2-30C0-0F41BC99940E}"/>
              </a:ext>
            </a:extLst>
          </p:cNvPr>
          <p:cNvSpPr>
            <a:spLocks noGrp="1"/>
          </p:cNvSpPr>
          <p:nvPr>
            <p:ph type="sldNum" sz="quarter" idx="5"/>
          </p:nvPr>
        </p:nvSpPr>
        <p:spPr/>
        <p:txBody>
          <a:bodyPr/>
          <a:lstStyle/>
          <a:p>
            <a:fld id="{D658EE2B-939F-47CD-9BC5-5FD16CEF397F}" type="slidenum">
              <a:rPr lang="cs-CZ" smtClean="0"/>
              <a:pPr/>
              <a:t>57</a:t>
            </a:fld>
            <a:endParaRPr lang="cs-CZ"/>
          </a:p>
        </p:txBody>
      </p:sp>
    </p:spTree>
    <p:extLst>
      <p:ext uri="{BB962C8B-B14F-4D97-AF65-F5344CB8AC3E}">
        <p14:creationId xmlns:p14="http://schemas.microsoft.com/office/powerpoint/2010/main" val="12359757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EDADB-E3EB-D414-4DAC-E9E59996B35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FBB9137F-4B2F-28EC-9BE0-2625D28E563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472F13A5-F16E-B32B-8D3C-27213881D84E}"/>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13. března 2025</a:t>
            </a:r>
            <a:endParaRPr lang="cs-CZ" dirty="0"/>
          </a:p>
        </p:txBody>
      </p:sp>
      <p:sp>
        <p:nvSpPr>
          <p:cNvPr id="4" name="Zástupný symbol pro číslo snímku 3">
            <a:extLst>
              <a:ext uri="{FF2B5EF4-FFF2-40B4-BE49-F238E27FC236}">
                <a16:creationId xmlns:a16="http://schemas.microsoft.com/office/drawing/2014/main" id="{FAFFAC92-BB07-00AC-0531-E2640AC4E981}"/>
              </a:ext>
            </a:extLst>
          </p:cNvPr>
          <p:cNvSpPr>
            <a:spLocks noGrp="1"/>
          </p:cNvSpPr>
          <p:nvPr>
            <p:ph type="sldNum" sz="quarter" idx="5"/>
          </p:nvPr>
        </p:nvSpPr>
        <p:spPr/>
        <p:txBody>
          <a:bodyPr/>
          <a:lstStyle/>
          <a:p>
            <a:fld id="{D658EE2B-939F-47CD-9BC5-5FD16CEF397F}" type="slidenum">
              <a:rPr lang="cs-CZ" smtClean="0"/>
              <a:pPr/>
              <a:t>58</a:t>
            </a:fld>
            <a:endParaRPr lang="cs-CZ"/>
          </a:p>
        </p:txBody>
      </p:sp>
    </p:spTree>
    <p:extLst>
      <p:ext uri="{BB962C8B-B14F-4D97-AF65-F5344CB8AC3E}">
        <p14:creationId xmlns:p14="http://schemas.microsoft.com/office/powerpoint/2010/main" val="42887235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31572-CF87-8AED-14AE-6A76E82DB08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9F004A3-15C3-48ED-BA5A-53894B6B975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7A9DDE72-0DB9-E182-F27A-1EDE15551AC3}"/>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13. března 2025</a:t>
            </a:r>
            <a:endParaRPr lang="cs-CZ" dirty="0"/>
          </a:p>
        </p:txBody>
      </p:sp>
      <p:sp>
        <p:nvSpPr>
          <p:cNvPr id="4" name="Zástupný symbol pro číslo snímku 3">
            <a:extLst>
              <a:ext uri="{FF2B5EF4-FFF2-40B4-BE49-F238E27FC236}">
                <a16:creationId xmlns:a16="http://schemas.microsoft.com/office/drawing/2014/main" id="{693FC1F9-AA95-5C99-6E23-D4983832BB22}"/>
              </a:ext>
            </a:extLst>
          </p:cNvPr>
          <p:cNvSpPr>
            <a:spLocks noGrp="1"/>
          </p:cNvSpPr>
          <p:nvPr>
            <p:ph type="sldNum" sz="quarter" idx="5"/>
          </p:nvPr>
        </p:nvSpPr>
        <p:spPr/>
        <p:txBody>
          <a:bodyPr/>
          <a:lstStyle/>
          <a:p>
            <a:fld id="{D658EE2B-939F-47CD-9BC5-5FD16CEF397F}" type="slidenum">
              <a:rPr lang="cs-CZ" smtClean="0"/>
              <a:pPr/>
              <a:t>59</a:t>
            </a:fld>
            <a:endParaRPr lang="cs-CZ"/>
          </a:p>
        </p:txBody>
      </p:sp>
    </p:spTree>
    <p:extLst>
      <p:ext uri="{BB962C8B-B14F-4D97-AF65-F5344CB8AC3E}">
        <p14:creationId xmlns:p14="http://schemas.microsoft.com/office/powerpoint/2010/main" val="24885952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B3A6B-6040-E3A0-09BA-12F0CBF84578}"/>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F1389CF-EB59-0160-453E-DADD990D1177}"/>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9F91829-1935-7E04-5EF9-A81C2850A9A8}"/>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13. března 2025</a:t>
            </a:r>
            <a:endParaRPr lang="cs-CZ" dirty="0"/>
          </a:p>
        </p:txBody>
      </p:sp>
      <p:sp>
        <p:nvSpPr>
          <p:cNvPr id="4" name="Zástupný symbol pro číslo snímku 3">
            <a:extLst>
              <a:ext uri="{FF2B5EF4-FFF2-40B4-BE49-F238E27FC236}">
                <a16:creationId xmlns:a16="http://schemas.microsoft.com/office/drawing/2014/main" id="{AB631842-216C-F225-D519-9721364A1DAC}"/>
              </a:ext>
            </a:extLst>
          </p:cNvPr>
          <p:cNvSpPr>
            <a:spLocks noGrp="1"/>
          </p:cNvSpPr>
          <p:nvPr>
            <p:ph type="sldNum" sz="quarter" idx="5"/>
          </p:nvPr>
        </p:nvSpPr>
        <p:spPr/>
        <p:txBody>
          <a:bodyPr/>
          <a:lstStyle/>
          <a:p>
            <a:fld id="{D658EE2B-939F-47CD-9BC5-5FD16CEF397F}" type="slidenum">
              <a:rPr lang="cs-CZ" smtClean="0"/>
              <a:pPr/>
              <a:t>60</a:t>
            </a:fld>
            <a:endParaRPr lang="cs-CZ"/>
          </a:p>
        </p:txBody>
      </p:sp>
    </p:spTree>
    <p:extLst>
      <p:ext uri="{BB962C8B-B14F-4D97-AF65-F5344CB8AC3E}">
        <p14:creationId xmlns:p14="http://schemas.microsoft.com/office/powerpoint/2010/main" val="37568582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327EB-9E55-4EC8-A473-385D5DC207AB}"/>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0341A83-C911-8100-88C9-2A74832C471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60923C9-63D1-1951-26A2-DFD3F0C107B9}"/>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13. března 2025</a:t>
            </a:r>
            <a:endParaRPr lang="cs-CZ" dirty="0"/>
          </a:p>
        </p:txBody>
      </p:sp>
      <p:sp>
        <p:nvSpPr>
          <p:cNvPr id="4" name="Zástupný symbol pro číslo snímku 3">
            <a:extLst>
              <a:ext uri="{FF2B5EF4-FFF2-40B4-BE49-F238E27FC236}">
                <a16:creationId xmlns:a16="http://schemas.microsoft.com/office/drawing/2014/main" id="{654DA7A6-A46F-DD3B-EF99-B863899863E0}"/>
              </a:ext>
            </a:extLst>
          </p:cNvPr>
          <p:cNvSpPr>
            <a:spLocks noGrp="1"/>
          </p:cNvSpPr>
          <p:nvPr>
            <p:ph type="sldNum" sz="quarter" idx="5"/>
          </p:nvPr>
        </p:nvSpPr>
        <p:spPr/>
        <p:txBody>
          <a:bodyPr/>
          <a:lstStyle/>
          <a:p>
            <a:fld id="{D658EE2B-939F-47CD-9BC5-5FD16CEF397F}" type="slidenum">
              <a:rPr lang="cs-CZ" smtClean="0"/>
              <a:pPr/>
              <a:t>61</a:t>
            </a:fld>
            <a:endParaRPr lang="cs-CZ"/>
          </a:p>
        </p:txBody>
      </p:sp>
    </p:spTree>
    <p:extLst>
      <p:ext uri="{BB962C8B-B14F-4D97-AF65-F5344CB8AC3E}">
        <p14:creationId xmlns:p14="http://schemas.microsoft.com/office/powerpoint/2010/main" val="21005820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97843-EC06-64B9-9905-B6B2D2323CB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A98B3349-946D-98AC-9F49-442C06DDEBA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F570450-4593-48DD-83FA-DE38F9E2D65A}"/>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13. března 2025</a:t>
            </a:r>
            <a:endParaRPr lang="cs-CZ" dirty="0"/>
          </a:p>
        </p:txBody>
      </p:sp>
      <p:sp>
        <p:nvSpPr>
          <p:cNvPr id="4" name="Zástupný symbol pro číslo snímku 3">
            <a:extLst>
              <a:ext uri="{FF2B5EF4-FFF2-40B4-BE49-F238E27FC236}">
                <a16:creationId xmlns:a16="http://schemas.microsoft.com/office/drawing/2014/main" id="{48D61837-35C5-3B4C-5CAF-944EB937363B}"/>
              </a:ext>
            </a:extLst>
          </p:cNvPr>
          <p:cNvSpPr>
            <a:spLocks noGrp="1"/>
          </p:cNvSpPr>
          <p:nvPr>
            <p:ph type="sldNum" sz="quarter" idx="5"/>
          </p:nvPr>
        </p:nvSpPr>
        <p:spPr/>
        <p:txBody>
          <a:bodyPr/>
          <a:lstStyle/>
          <a:p>
            <a:fld id="{D658EE2B-939F-47CD-9BC5-5FD16CEF397F}" type="slidenum">
              <a:rPr lang="cs-CZ" smtClean="0"/>
              <a:pPr/>
              <a:t>62</a:t>
            </a:fld>
            <a:endParaRPr lang="cs-CZ"/>
          </a:p>
        </p:txBody>
      </p:sp>
    </p:spTree>
    <p:extLst>
      <p:ext uri="{BB962C8B-B14F-4D97-AF65-F5344CB8AC3E}">
        <p14:creationId xmlns:p14="http://schemas.microsoft.com/office/powerpoint/2010/main" val="3554333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17B8E-D37D-9A00-EF96-89C854D2233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D070F5F-3D7D-0F51-5E91-E4F57D77F3E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12790F3-B151-BB2C-DC8B-A00530A9B830}"/>
              </a:ext>
            </a:extLst>
          </p:cNvPr>
          <p:cNvSpPr>
            <a:spLocks noGrp="1"/>
          </p:cNvSpPr>
          <p:nvPr>
            <p:ph type="body" idx="1"/>
          </p:nvPr>
        </p:nvSpPr>
        <p:spPr/>
        <p:txBody>
          <a:bodyPr/>
          <a:lstStyle/>
          <a:p>
            <a:r>
              <a:rPr lang="cs-CZ" dirty="0"/>
              <a:t>24. října 2024</a:t>
            </a:r>
          </a:p>
        </p:txBody>
      </p:sp>
      <p:sp>
        <p:nvSpPr>
          <p:cNvPr id="4" name="Zástupný symbol pro číslo snímku 3">
            <a:extLst>
              <a:ext uri="{FF2B5EF4-FFF2-40B4-BE49-F238E27FC236}">
                <a16:creationId xmlns:a16="http://schemas.microsoft.com/office/drawing/2014/main" id="{7298FD6E-C389-85B0-D80E-EB0FD866DF08}"/>
              </a:ext>
            </a:extLst>
          </p:cNvPr>
          <p:cNvSpPr>
            <a:spLocks noGrp="1"/>
          </p:cNvSpPr>
          <p:nvPr>
            <p:ph type="sldNum" sz="quarter" idx="5"/>
          </p:nvPr>
        </p:nvSpPr>
        <p:spPr/>
        <p:txBody>
          <a:bodyPr/>
          <a:lstStyle/>
          <a:p>
            <a:fld id="{D658EE2B-939F-47CD-9BC5-5FD16CEF397F}" type="slidenum">
              <a:rPr lang="cs-CZ" smtClean="0"/>
              <a:pPr/>
              <a:t>63</a:t>
            </a:fld>
            <a:endParaRPr lang="cs-CZ"/>
          </a:p>
        </p:txBody>
      </p:sp>
    </p:spTree>
    <p:extLst>
      <p:ext uri="{BB962C8B-B14F-4D97-AF65-F5344CB8AC3E}">
        <p14:creationId xmlns:p14="http://schemas.microsoft.com/office/powerpoint/2010/main" val="34545719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73C7D-6CA5-9196-84D0-110AE606607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2BD8138-ABC9-B651-F3E3-2D9CE47F1AD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BBE8E033-EB3A-EC4D-B9B5-735FD51E3993}"/>
              </a:ext>
            </a:extLst>
          </p:cNvPr>
          <p:cNvSpPr>
            <a:spLocks noGrp="1"/>
          </p:cNvSpPr>
          <p:nvPr>
            <p:ph type="body" idx="1"/>
          </p:nvPr>
        </p:nvSpPr>
        <p:spPr/>
        <p:txBody>
          <a:bodyPr/>
          <a:lstStyle/>
          <a:p>
            <a:r>
              <a:rPr lang="cs-CZ" dirty="0"/>
              <a:t>24. října 2024</a:t>
            </a:r>
          </a:p>
        </p:txBody>
      </p:sp>
      <p:sp>
        <p:nvSpPr>
          <p:cNvPr id="4" name="Zástupný symbol pro číslo snímku 3">
            <a:extLst>
              <a:ext uri="{FF2B5EF4-FFF2-40B4-BE49-F238E27FC236}">
                <a16:creationId xmlns:a16="http://schemas.microsoft.com/office/drawing/2014/main" id="{C81756BF-3103-3CD9-107A-5719F17A9D59}"/>
              </a:ext>
            </a:extLst>
          </p:cNvPr>
          <p:cNvSpPr>
            <a:spLocks noGrp="1"/>
          </p:cNvSpPr>
          <p:nvPr>
            <p:ph type="sldNum" sz="quarter" idx="5"/>
          </p:nvPr>
        </p:nvSpPr>
        <p:spPr/>
        <p:txBody>
          <a:bodyPr/>
          <a:lstStyle/>
          <a:p>
            <a:fld id="{D658EE2B-939F-47CD-9BC5-5FD16CEF397F}" type="slidenum">
              <a:rPr lang="cs-CZ" smtClean="0"/>
              <a:pPr/>
              <a:t>64</a:t>
            </a:fld>
            <a:endParaRPr lang="cs-CZ"/>
          </a:p>
        </p:txBody>
      </p:sp>
    </p:spTree>
    <p:extLst>
      <p:ext uri="{BB962C8B-B14F-4D97-AF65-F5344CB8AC3E}">
        <p14:creationId xmlns:p14="http://schemas.microsoft.com/office/powerpoint/2010/main" val="19292698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4A43B-7B3E-7CE9-99C2-55BC5AA0284D}"/>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7A5543A-37D7-34C3-CD4D-AE3F2B7E15BF}"/>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3A4352C-1F20-075E-605B-DCBEE26288CD}"/>
              </a:ext>
            </a:extLst>
          </p:cNvPr>
          <p:cNvSpPr>
            <a:spLocks noGrp="1"/>
          </p:cNvSpPr>
          <p:nvPr>
            <p:ph type="body" idx="1"/>
          </p:nvPr>
        </p:nvSpPr>
        <p:spPr/>
        <p:txBody>
          <a:bodyPr/>
          <a:lstStyle/>
          <a:p>
            <a:r>
              <a:rPr lang="cs-CZ" dirty="0"/>
              <a:t>24. října 2024</a:t>
            </a:r>
          </a:p>
        </p:txBody>
      </p:sp>
      <p:sp>
        <p:nvSpPr>
          <p:cNvPr id="4" name="Zástupný symbol pro číslo snímku 3">
            <a:extLst>
              <a:ext uri="{FF2B5EF4-FFF2-40B4-BE49-F238E27FC236}">
                <a16:creationId xmlns:a16="http://schemas.microsoft.com/office/drawing/2014/main" id="{6320E6F0-466C-AEE8-D33B-7E788BF1AE98}"/>
              </a:ext>
            </a:extLst>
          </p:cNvPr>
          <p:cNvSpPr>
            <a:spLocks noGrp="1"/>
          </p:cNvSpPr>
          <p:nvPr>
            <p:ph type="sldNum" sz="quarter" idx="5"/>
          </p:nvPr>
        </p:nvSpPr>
        <p:spPr/>
        <p:txBody>
          <a:bodyPr/>
          <a:lstStyle/>
          <a:p>
            <a:fld id="{D658EE2B-939F-47CD-9BC5-5FD16CEF397F}" type="slidenum">
              <a:rPr lang="cs-CZ" smtClean="0"/>
              <a:pPr/>
              <a:t>65</a:t>
            </a:fld>
            <a:endParaRPr lang="cs-CZ"/>
          </a:p>
        </p:txBody>
      </p:sp>
    </p:spTree>
    <p:extLst>
      <p:ext uri="{BB962C8B-B14F-4D97-AF65-F5344CB8AC3E}">
        <p14:creationId xmlns:p14="http://schemas.microsoft.com/office/powerpoint/2010/main" val="9007500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28514-6FBC-F5D8-48A4-A7314BFA502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F2EDF724-F7B0-E63C-AE22-921E421841A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FDD51D27-00BC-6773-6402-88F41441A257}"/>
              </a:ext>
            </a:extLst>
          </p:cNvPr>
          <p:cNvSpPr>
            <a:spLocks noGrp="1"/>
          </p:cNvSpPr>
          <p:nvPr>
            <p:ph type="body" idx="1"/>
          </p:nvPr>
        </p:nvSpPr>
        <p:spPr/>
        <p:txBody>
          <a:bodyPr/>
          <a:lstStyle/>
          <a:p>
            <a:r>
              <a:rPr lang="cs-CZ" dirty="0"/>
              <a:t>24. října 2024</a:t>
            </a:r>
          </a:p>
        </p:txBody>
      </p:sp>
      <p:sp>
        <p:nvSpPr>
          <p:cNvPr id="4" name="Zástupný symbol pro číslo snímku 3">
            <a:extLst>
              <a:ext uri="{FF2B5EF4-FFF2-40B4-BE49-F238E27FC236}">
                <a16:creationId xmlns:a16="http://schemas.microsoft.com/office/drawing/2014/main" id="{70F3D7D8-FC4A-5EA0-20AB-4A0B59E0DF19}"/>
              </a:ext>
            </a:extLst>
          </p:cNvPr>
          <p:cNvSpPr>
            <a:spLocks noGrp="1"/>
          </p:cNvSpPr>
          <p:nvPr>
            <p:ph type="sldNum" sz="quarter" idx="5"/>
          </p:nvPr>
        </p:nvSpPr>
        <p:spPr/>
        <p:txBody>
          <a:bodyPr/>
          <a:lstStyle/>
          <a:p>
            <a:fld id="{D658EE2B-939F-47CD-9BC5-5FD16CEF397F}" type="slidenum">
              <a:rPr lang="cs-CZ" smtClean="0"/>
              <a:pPr/>
              <a:t>66</a:t>
            </a:fld>
            <a:endParaRPr lang="cs-CZ"/>
          </a:p>
        </p:txBody>
      </p:sp>
    </p:spTree>
    <p:extLst>
      <p:ext uri="{BB962C8B-B14F-4D97-AF65-F5344CB8AC3E}">
        <p14:creationId xmlns:p14="http://schemas.microsoft.com/office/powerpoint/2010/main" val="42890002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8AA7C-8EFD-0884-9B1C-E96F352F6BAB}"/>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EDB0100-A1C1-5E44-DF40-37305C585157}"/>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9D20AEB-D937-5AF4-67AF-113D7AFC8EDC}"/>
              </a:ext>
            </a:extLst>
          </p:cNvPr>
          <p:cNvSpPr>
            <a:spLocks noGrp="1"/>
          </p:cNvSpPr>
          <p:nvPr>
            <p:ph type="body" idx="1"/>
          </p:nvPr>
        </p:nvSpPr>
        <p:spPr/>
        <p:txBody>
          <a:bodyPr/>
          <a:lstStyle/>
          <a:p>
            <a:r>
              <a:rPr lang="cs-CZ" dirty="0"/>
              <a:t>24. října 2024</a:t>
            </a:r>
          </a:p>
        </p:txBody>
      </p:sp>
      <p:sp>
        <p:nvSpPr>
          <p:cNvPr id="4" name="Zástupný symbol pro číslo snímku 3">
            <a:extLst>
              <a:ext uri="{FF2B5EF4-FFF2-40B4-BE49-F238E27FC236}">
                <a16:creationId xmlns:a16="http://schemas.microsoft.com/office/drawing/2014/main" id="{0F8E7BA8-758D-A682-8981-16550A65A7E2}"/>
              </a:ext>
            </a:extLst>
          </p:cNvPr>
          <p:cNvSpPr>
            <a:spLocks noGrp="1"/>
          </p:cNvSpPr>
          <p:nvPr>
            <p:ph type="sldNum" sz="quarter" idx="5"/>
          </p:nvPr>
        </p:nvSpPr>
        <p:spPr/>
        <p:txBody>
          <a:bodyPr/>
          <a:lstStyle/>
          <a:p>
            <a:fld id="{D658EE2B-939F-47CD-9BC5-5FD16CEF397F}" type="slidenum">
              <a:rPr lang="cs-CZ" smtClean="0"/>
              <a:pPr/>
              <a:t>67</a:t>
            </a:fld>
            <a:endParaRPr lang="cs-CZ"/>
          </a:p>
        </p:txBody>
      </p:sp>
    </p:spTree>
    <p:extLst>
      <p:ext uri="{BB962C8B-B14F-4D97-AF65-F5344CB8AC3E}">
        <p14:creationId xmlns:p14="http://schemas.microsoft.com/office/powerpoint/2010/main" val="19122941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10D91-AE85-8166-9319-CE4D0871D800}"/>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D9611903-6272-6A0B-A1EC-A4218AFBB9DF}"/>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FD58197-6DF3-9B99-66DC-9CDCBA6271AB}"/>
              </a:ext>
            </a:extLst>
          </p:cNvPr>
          <p:cNvSpPr>
            <a:spLocks noGrp="1"/>
          </p:cNvSpPr>
          <p:nvPr>
            <p:ph type="body" idx="1"/>
          </p:nvPr>
        </p:nvSpPr>
        <p:spPr/>
        <p:txBody>
          <a:bodyPr/>
          <a:lstStyle/>
          <a:p>
            <a:r>
              <a:rPr lang="cs-CZ" dirty="0"/>
              <a:t>16. ledna 2025</a:t>
            </a:r>
          </a:p>
        </p:txBody>
      </p:sp>
      <p:sp>
        <p:nvSpPr>
          <p:cNvPr id="4" name="Zástupný symbol pro číslo snímku 3">
            <a:extLst>
              <a:ext uri="{FF2B5EF4-FFF2-40B4-BE49-F238E27FC236}">
                <a16:creationId xmlns:a16="http://schemas.microsoft.com/office/drawing/2014/main" id="{41240496-F921-A66A-8755-6C5B87958399}"/>
              </a:ext>
            </a:extLst>
          </p:cNvPr>
          <p:cNvSpPr>
            <a:spLocks noGrp="1"/>
          </p:cNvSpPr>
          <p:nvPr>
            <p:ph type="sldNum" sz="quarter" idx="5"/>
          </p:nvPr>
        </p:nvSpPr>
        <p:spPr/>
        <p:txBody>
          <a:bodyPr/>
          <a:lstStyle/>
          <a:p>
            <a:fld id="{D658EE2B-939F-47CD-9BC5-5FD16CEF397F}" type="slidenum">
              <a:rPr lang="cs-CZ" smtClean="0"/>
              <a:pPr/>
              <a:t>68</a:t>
            </a:fld>
            <a:endParaRPr lang="cs-CZ"/>
          </a:p>
        </p:txBody>
      </p:sp>
    </p:spTree>
    <p:extLst>
      <p:ext uri="{BB962C8B-B14F-4D97-AF65-F5344CB8AC3E}">
        <p14:creationId xmlns:p14="http://schemas.microsoft.com/office/powerpoint/2010/main" val="131101424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ECF5-F63E-CBAB-B511-599F7810BC2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3D9982A-A4EC-6B47-7B9A-3EA970FB397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4BA1EFED-092C-541F-E8E5-AE8C348D76EB}"/>
              </a:ext>
            </a:extLst>
          </p:cNvPr>
          <p:cNvSpPr>
            <a:spLocks noGrp="1"/>
          </p:cNvSpPr>
          <p:nvPr>
            <p:ph type="body" idx="1"/>
          </p:nvPr>
        </p:nvSpPr>
        <p:spPr/>
        <p:txBody>
          <a:bodyPr/>
          <a:lstStyle/>
          <a:p>
            <a:r>
              <a:rPr lang="cs-CZ" dirty="0"/>
              <a:t>16. ledna 2025</a:t>
            </a:r>
          </a:p>
        </p:txBody>
      </p:sp>
      <p:sp>
        <p:nvSpPr>
          <p:cNvPr id="4" name="Zástupný symbol pro číslo snímku 3">
            <a:extLst>
              <a:ext uri="{FF2B5EF4-FFF2-40B4-BE49-F238E27FC236}">
                <a16:creationId xmlns:a16="http://schemas.microsoft.com/office/drawing/2014/main" id="{94D2AE03-727A-A8D2-623A-98935506BFF9}"/>
              </a:ext>
            </a:extLst>
          </p:cNvPr>
          <p:cNvSpPr>
            <a:spLocks noGrp="1"/>
          </p:cNvSpPr>
          <p:nvPr>
            <p:ph type="sldNum" sz="quarter" idx="5"/>
          </p:nvPr>
        </p:nvSpPr>
        <p:spPr/>
        <p:txBody>
          <a:bodyPr/>
          <a:lstStyle/>
          <a:p>
            <a:fld id="{D658EE2B-939F-47CD-9BC5-5FD16CEF397F}" type="slidenum">
              <a:rPr lang="cs-CZ" smtClean="0"/>
              <a:pPr/>
              <a:t>69</a:t>
            </a:fld>
            <a:endParaRPr lang="cs-CZ"/>
          </a:p>
        </p:txBody>
      </p:sp>
    </p:spTree>
    <p:extLst>
      <p:ext uri="{BB962C8B-B14F-4D97-AF65-F5344CB8AC3E}">
        <p14:creationId xmlns:p14="http://schemas.microsoft.com/office/powerpoint/2010/main" val="3293338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602F6-70EA-15A5-949D-B69D84076B1F}"/>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41CDE79-A400-88EE-A678-90D8B307B57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35C3CEA-FFE3-AE21-D80B-D39A4EA8C27F}"/>
              </a:ext>
            </a:extLst>
          </p:cNvPr>
          <p:cNvSpPr>
            <a:spLocks noGrp="1"/>
          </p:cNvSpPr>
          <p:nvPr>
            <p:ph type="body" idx="1"/>
          </p:nvPr>
        </p:nvSpPr>
        <p:spPr/>
        <p:txBody>
          <a:bodyPr/>
          <a:lstStyle/>
          <a:p>
            <a:r>
              <a:rPr lang="cs-CZ" dirty="0"/>
              <a:t>16. dubna 2026</a:t>
            </a:r>
          </a:p>
        </p:txBody>
      </p:sp>
      <p:sp>
        <p:nvSpPr>
          <p:cNvPr id="4" name="Zástupný symbol pro číslo snímku 3">
            <a:extLst>
              <a:ext uri="{FF2B5EF4-FFF2-40B4-BE49-F238E27FC236}">
                <a16:creationId xmlns:a16="http://schemas.microsoft.com/office/drawing/2014/main" id="{1A1F05FB-1420-818C-FC41-6547F5C11BF9}"/>
              </a:ext>
            </a:extLst>
          </p:cNvPr>
          <p:cNvSpPr>
            <a:spLocks noGrp="1"/>
          </p:cNvSpPr>
          <p:nvPr>
            <p:ph type="sldNum" sz="quarter" idx="5"/>
          </p:nvPr>
        </p:nvSpPr>
        <p:spPr/>
        <p:txBody>
          <a:bodyPr/>
          <a:lstStyle/>
          <a:p>
            <a:fld id="{D658EE2B-939F-47CD-9BC5-5FD16CEF397F}" type="slidenum">
              <a:rPr lang="cs-CZ" smtClean="0"/>
              <a:pPr/>
              <a:t>72</a:t>
            </a:fld>
            <a:endParaRPr lang="cs-CZ"/>
          </a:p>
        </p:txBody>
      </p:sp>
    </p:spTree>
    <p:extLst>
      <p:ext uri="{BB962C8B-B14F-4D97-AF65-F5344CB8AC3E}">
        <p14:creationId xmlns:p14="http://schemas.microsoft.com/office/powerpoint/2010/main" val="18402554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16. dubna 2026</a:t>
            </a:r>
          </a:p>
        </p:txBody>
      </p:sp>
      <p:sp>
        <p:nvSpPr>
          <p:cNvPr id="4" name="Zástupný symbol pro číslo snímku 3"/>
          <p:cNvSpPr>
            <a:spLocks noGrp="1"/>
          </p:cNvSpPr>
          <p:nvPr>
            <p:ph type="sldNum" sz="quarter" idx="5"/>
          </p:nvPr>
        </p:nvSpPr>
        <p:spPr/>
        <p:txBody>
          <a:bodyPr/>
          <a:lstStyle/>
          <a:p>
            <a:fld id="{D658EE2B-939F-47CD-9BC5-5FD16CEF397F}" type="slidenum">
              <a:rPr lang="cs-CZ" smtClean="0"/>
              <a:pPr/>
              <a:t>73</a:t>
            </a:fld>
            <a:endParaRPr lang="cs-CZ"/>
          </a:p>
        </p:txBody>
      </p:sp>
    </p:spTree>
    <p:extLst>
      <p:ext uri="{BB962C8B-B14F-4D97-AF65-F5344CB8AC3E}">
        <p14:creationId xmlns:p14="http://schemas.microsoft.com/office/powerpoint/2010/main" val="266345496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16. dubna 2026</a:t>
            </a:r>
          </a:p>
        </p:txBody>
      </p:sp>
      <p:sp>
        <p:nvSpPr>
          <p:cNvPr id="4" name="Zástupný symbol pro číslo snímku 3"/>
          <p:cNvSpPr>
            <a:spLocks noGrp="1"/>
          </p:cNvSpPr>
          <p:nvPr>
            <p:ph type="sldNum" sz="quarter" idx="5"/>
          </p:nvPr>
        </p:nvSpPr>
        <p:spPr/>
        <p:txBody>
          <a:bodyPr/>
          <a:lstStyle/>
          <a:p>
            <a:fld id="{D658EE2B-939F-47CD-9BC5-5FD16CEF397F}" type="slidenum">
              <a:rPr lang="cs-CZ" smtClean="0"/>
              <a:pPr/>
              <a:t>74</a:t>
            </a:fld>
            <a:endParaRPr lang="cs-CZ"/>
          </a:p>
        </p:txBody>
      </p:sp>
    </p:spTree>
    <p:extLst>
      <p:ext uri="{BB962C8B-B14F-4D97-AF65-F5344CB8AC3E}">
        <p14:creationId xmlns:p14="http://schemas.microsoft.com/office/powerpoint/2010/main" val="10552142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AA3EE-EEA7-C5CE-5F8E-07104CB7E00B}"/>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A678FFF-57DA-7073-A3F9-90CFAE1D52A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6BEC80E1-6439-4268-3FDA-AC537E8931B4}"/>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7. listopadu 2024</a:t>
            </a:r>
            <a:endParaRPr lang="cs-CZ" dirty="0"/>
          </a:p>
        </p:txBody>
      </p:sp>
      <p:sp>
        <p:nvSpPr>
          <p:cNvPr id="4" name="Zástupný symbol pro číslo snímku 3">
            <a:extLst>
              <a:ext uri="{FF2B5EF4-FFF2-40B4-BE49-F238E27FC236}">
                <a16:creationId xmlns:a16="http://schemas.microsoft.com/office/drawing/2014/main" id="{0B11C6F8-50DA-9FFC-67DF-0991A267379B}"/>
              </a:ext>
            </a:extLst>
          </p:cNvPr>
          <p:cNvSpPr>
            <a:spLocks noGrp="1"/>
          </p:cNvSpPr>
          <p:nvPr>
            <p:ph type="sldNum" sz="quarter" idx="5"/>
          </p:nvPr>
        </p:nvSpPr>
        <p:spPr/>
        <p:txBody>
          <a:bodyPr/>
          <a:lstStyle/>
          <a:p>
            <a:fld id="{D658EE2B-939F-47CD-9BC5-5FD16CEF397F}" type="slidenum">
              <a:rPr lang="cs-CZ" smtClean="0"/>
              <a:pPr/>
              <a:t>75</a:t>
            </a:fld>
            <a:endParaRPr lang="cs-CZ"/>
          </a:p>
        </p:txBody>
      </p:sp>
    </p:spTree>
    <p:extLst>
      <p:ext uri="{BB962C8B-B14F-4D97-AF65-F5344CB8AC3E}">
        <p14:creationId xmlns:p14="http://schemas.microsoft.com/office/powerpoint/2010/main" val="18055397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44BE7-D614-2CC2-7998-DE9EDE59D848}"/>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7B3F2A3-50A6-39DA-1C7C-54CDA2D2D7C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16531FC-C24F-E0A6-DF1C-A4A6576F107B}"/>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7. listopadu 2024</a:t>
            </a:r>
            <a:endParaRPr lang="cs-CZ" dirty="0"/>
          </a:p>
        </p:txBody>
      </p:sp>
      <p:sp>
        <p:nvSpPr>
          <p:cNvPr id="4" name="Zástupný symbol pro číslo snímku 3">
            <a:extLst>
              <a:ext uri="{FF2B5EF4-FFF2-40B4-BE49-F238E27FC236}">
                <a16:creationId xmlns:a16="http://schemas.microsoft.com/office/drawing/2014/main" id="{D3681862-08D4-EE43-63EB-082CBC12A34E}"/>
              </a:ext>
            </a:extLst>
          </p:cNvPr>
          <p:cNvSpPr>
            <a:spLocks noGrp="1"/>
          </p:cNvSpPr>
          <p:nvPr>
            <p:ph type="sldNum" sz="quarter" idx="5"/>
          </p:nvPr>
        </p:nvSpPr>
        <p:spPr/>
        <p:txBody>
          <a:bodyPr/>
          <a:lstStyle/>
          <a:p>
            <a:fld id="{D658EE2B-939F-47CD-9BC5-5FD16CEF397F}" type="slidenum">
              <a:rPr lang="cs-CZ" smtClean="0"/>
              <a:pPr/>
              <a:t>76</a:t>
            </a:fld>
            <a:endParaRPr lang="cs-CZ"/>
          </a:p>
        </p:txBody>
      </p:sp>
    </p:spTree>
    <p:extLst>
      <p:ext uri="{BB962C8B-B14F-4D97-AF65-F5344CB8AC3E}">
        <p14:creationId xmlns:p14="http://schemas.microsoft.com/office/powerpoint/2010/main" val="23003366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CD2BE-2890-18E8-BD6C-FCCE9F024B5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AC0576CF-74F8-3835-7065-993812FB690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CEDAA2A-D912-AA88-FE6E-271BFC312B5D}"/>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7. listopadu 2024</a:t>
            </a:r>
            <a:endParaRPr lang="cs-CZ" dirty="0"/>
          </a:p>
        </p:txBody>
      </p:sp>
      <p:sp>
        <p:nvSpPr>
          <p:cNvPr id="4" name="Zástupný symbol pro číslo snímku 3">
            <a:extLst>
              <a:ext uri="{FF2B5EF4-FFF2-40B4-BE49-F238E27FC236}">
                <a16:creationId xmlns:a16="http://schemas.microsoft.com/office/drawing/2014/main" id="{CA491650-E8C9-F353-5FFB-B11F051FB87F}"/>
              </a:ext>
            </a:extLst>
          </p:cNvPr>
          <p:cNvSpPr>
            <a:spLocks noGrp="1"/>
          </p:cNvSpPr>
          <p:nvPr>
            <p:ph type="sldNum" sz="quarter" idx="5"/>
          </p:nvPr>
        </p:nvSpPr>
        <p:spPr/>
        <p:txBody>
          <a:bodyPr/>
          <a:lstStyle/>
          <a:p>
            <a:fld id="{D658EE2B-939F-47CD-9BC5-5FD16CEF397F}" type="slidenum">
              <a:rPr lang="cs-CZ" smtClean="0"/>
              <a:pPr/>
              <a:t>77</a:t>
            </a:fld>
            <a:endParaRPr lang="cs-CZ"/>
          </a:p>
        </p:txBody>
      </p:sp>
    </p:spTree>
    <p:extLst>
      <p:ext uri="{BB962C8B-B14F-4D97-AF65-F5344CB8AC3E}">
        <p14:creationId xmlns:p14="http://schemas.microsoft.com/office/powerpoint/2010/main" val="419578095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30766-8DA0-187F-DD74-05CE0425BC0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96E8050-F3A8-D72E-AC6A-DB6795886890}"/>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8E11FC6-5C32-7C7D-0B31-6A5C68CD05C9}"/>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7. listopadu 2024</a:t>
            </a:r>
            <a:endParaRPr lang="cs-CZ" dirty="0"/>
          </a:p>
        </p:txBody>
      </p:sp>
      <p:sp>
        <p:nvSpPr>
          <p:cNvPr id="4" name="Zástupný symbol pro číslo snímku 3">
            <a:extLst>
              <a:ext uri="{FF2B5EF4-FFF2-40B4-BE49-F238E27FC236}">
                <a16:creationId xmlns:a16="http://schemas.microsoft.com/office/drawing/2014/main" id="{69B327E6-ED94-75AC-73F9-CFFD5DBA1C17}"/>
              </a:ext>
            </a:extLst>
          </p:cNvPr>
          <p:cNvSpPr>
            <a:spLocks noGrp="1"/>
          </p:cNvSpPr>
          <p:nvPr>
            <p:ph type="sldNum" sz="quarter" idx="5"/>
          </p:nvPr>
        </p:nvSpPr>
        <p:spPr/>
        <p:txBody>
          <a:bodyPr/>
          <a:lstStyle/>
          <a:p>
            <a:fld id="{D658EE2B-939F-47CD-9BC5-5FD16CEF397F}" type="slidenum">
              <a:rPr lang="cs-CZ" smtClean="0"/>
              <a:pPr/>
              <a:t>78</a:t>
            </a:fld>
            <a:endParaRPr lang="cs-CZ"/>
          </a:p>
        </p:txBody>
      </p:sp>
    </p:spTree>
    <p:extLst>
      <p:ext uri="{BB962C8B-B14F-4D97-AF65-F5344CB8AC3E}">
        <p14:creationId xmlns:p14="http://schemas.microsoft.com/office/powerpoint/2010/main" val="1082185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79147-7376-E101-8947-8699EB09426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A27925AD-710A-D8D1-A1EF-B67671AAF0F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F689793F-0351-4CCD-54BC-7DE46FB625BB}"/>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7. listopadu 2024</a:t>
            </a:r>
            <a:endParaRPr lang="cs-CZ" dirty="0"/>
          </a:p>
        </p:txBody>
      </p:sp>
      <p:sp>
        <p:nvSpPr>
          <p:cNvPr id="4" name="Zástupný symbol pro číslo snímku 3">
            <a:extLst>
              <a:ext uri="{FF2B5EF4-FFF2-40B4-BE49-F238E27FC236}">
                <a16:creationId xmlns:a16="http://schemas.microsoft.com/office/drawing/2014/main" id="{B04E28FF-27B5-9433-E116-CF9E83737573}"/>
              </a:ext>
            </a:extLst>
          </p:cNvPr>
          <p:cNvSpPr>
            <a:spLocks noGrp="1"/>
          </p:cNvSpPr>
          <p:nvPr>
            <p:ph type="sldNum" sz="quarter" idx="5"/>
          </p:nvPr>
        </p:nvSpPr>
        <p:spPr/>
        <p:txBody>
          <a:bodyPr/>
          <a:lstStyle/>
          <a:p>
            <a:fld id="{D658EE2B-939F-47CD-9BC5-5FD16CEF397F}" type="slidenum">
              <a:rPr lang="cs-CZ" smtClean="0"/>
              <a:pPr/>
              <a:t>79</a:t>
            </a:fld>
            <a:endParaRPr lang="cs-CZ"/>
          </a:p>
        </p:txBody>
      </p:sp>
    </p:spTree>
    <p:extLst>
      <p:ext uri="{BB962C8B-B14F-4D97-AF65-F5344CB8AC3E}">
        <p14:creationId xmlns:p14="http://schemas.microsoft.com/office/powerpoint/2010/main" val="28261644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BBE00-033F-F156-520C-3677DF1940C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114A33D-6B32-7AD9-30EF-979113FC2AB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D0FCCDB-FD4D-E87D-6BD8-44154BC17C00}"/>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7. listopadu 2024</a:t>
            </a:r>
            <a:endParaRPr lang="cs-CZ" dirty="0"/>
          </a:p>
        </p:txBody>
      </p:sp>
      <p:sp>
        <p:nvSpPr>
          <p:cNvPr id="4" name="Zástupný symbol pro číslo snímku 3">
            <a:extLst>
              <a:ext uri="{FF2B5EF4-FFF2-40B4-BE49-F238E27FC236}">
                <a16:creationId xmlns:a16="http://schemas.microsoft.com/office/drawing/2014/main" id="{F24B4DD8-1928-7D30-95A6-1C069384E4A3}"/>
              </a:ext>
            </a:extLst>
          </p:cNvPr>
          <p:cNvSpPr>
            <a:spLocks noGrp="1"/>
          </p:cNvSpPr>
          <p:nvPr>
            <p:ph type="sldNum" sz="quarter" idx="5"/>
          </p:nvPr>
        </p:nvSpPr>
        <p:spPr/>
        <p:txBody>
          <a:bodyPr/>
          <a:lstStyle/>
          <a:p>
            <a:fld id="{D658EE2B-939F-47CD-9BC5-5FD16CEF397F}" type="slidenum">
              <a:rPr lang="cs-CZ" smtClean="0"/>
              <a:pPr/>
              <a:t>80</a:t>
            </a:fld>
            <a:endParaRPr lang="cs-CZ"/>
          </a:p>
        </p:txBody>
      </p:sp>
    </p:spTree>
    <p:extLst>
      <p:ext uri="{BB962C8B-B14F-4D97-AF65-F5344CB8AC3E}">
        <p14:creationId xmlns:p14="http://schemas.microsoft.com/office/powerpoint/2010/main" val="38133429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C9E8A-032C-15A7-BDA6-1C9AC985C4C8}"/>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90C8E24-0918-0B8E-39D2-792F9F049F7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E91227B0-836C-70B0-8030-4F95A741DB5E}"/>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7. listopadu 2024</a:t>
            </a:r>
            <a:endParaRPr lang="cs-CZ" dirty="0"/>
          </a:p>
        </p:txBody>
      </p:sp>
      <p:sp>
        <p:nvSpPr>
          <p:cNvPr id="4" name="Zástupný symbol pro číslo snímku 3">
            <a:extLst>
              <a:ext uri="{FF2B5EF4-FFF2-40B4-BE49-F238E27FC236}">
                <a16:creationId xmlns:a16="http://schemas.microsoft.com/office/drawing/2014/main" id="{17553693-B598-F4A1-5508-C91FDC842BE7}"/>
              </a:ext>
            </a:extLst>
          </p:cNvPr>
          <p:cNvSpPr>
            <a:spLocks noGrp="1"/>
          </p:cNvSpPr>
          <p:nvPr>
            <p:ph type="sldNum" sz="quarter" idx="5"/>
          </p:nvPr>
        </p:nvSpPr>
        <p:spPr/>
        <p:txBody>
          <a:bodyPr/>
          <a:lstStyle/>
          <a:p>
            <a:fld id="{D658EE2B-939F-47CD-9BC5-5FD16CEF397F}" type="slidenum">
              <a:rPr lang="cs-CZ" smtClean="0"/>
              <a:pPr/>
              <a:t>81</a:t>
            </a:fld>
            <a:endParaRPr lang="cs-CZ"/>
          </a:p>
        </p:txBody>
      </p:sp>
    </p:spTree>
    <p:extLst>
      <p:ext uri="{BB962C8B-B14F-4D97-AF65-F5344CB8AC3E}">
        <p14:creationId xmlns:p14="http://schemas.microsoft.com/office/powerpoint/2010/main" val="9011390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46886-2BA7-3FB4-475C-48C673191110}"/>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49916BCE-B859-FB29-DE03-6EBD055BDF2E}"/>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027B1FD5-D4CB-7539-35FC-F1BE573B5237}"/>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7. listopadu 2024</a:t>
            </a:r>
            <a:endParaRPr lang="cs-CZ" dirty="0"/>
          </a:p>
        </p:txBody>
      </p:sp>
      <p:sp>
        <p:nvSpPr>
          <p:cNvPr id="4" name="Zástupný symbol pro číslo snímku 3">
            <a:extLst>
              <a:ext uri="{FF2B5EF4-FFF2-40B4-BE49-F238E27FC236}">
                <a16:creationId xmlns:a16="http://schemas.microsoft.com/office/drawing/2014/main" id="{B040705F-2865-4E30-3A97-8F94ECB8B593}"/>
              </a:ext>
            </a:extLst>
          </p:cNvPr>
          <p:cNvSpPr>
            <a:spLocks noGrp="1"/>
          </p:cNvSpPr>
          <p:nvPr>
            <p:ph type="sldNum" sz="quarter" idx="5"/>
          </p:nvPr>
        </p:nvSpPr>
        <p:spPr/>
        <p:txBody>
          <a:bodyPr/>
          <a:lstStyle/>
          <a:p>
            <a:fld id="{D658EE2B-939F-47CD-9BC5-5FD16CEF397F}" type="slidenum">
              <a:rPr lang="cs-CZ" smtClean="0"/>
              <a:pPr/>
              <a:t>82</a:t>
            </a:fld>
            <a:endParaRPr lang="cs-CZ"/>
          </a:p>
        </p:txBody>
      </p:sp>
    </p:spTree>
    <p:extLst>
      <p:ext uri="{BB962C8B-B14F-4D97-AF65-F5344CB8AC3E}">
        <p14:creationId xmlns:p14="http://schemas.microsoft.com/office/powerpoint/2010/main" val="204546034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BFC69-5CEF-9E8E-6047-E1A146998659}"/>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9E67BA8-3D95-758D-89E6-E07F9199D23E}"/>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A25F316-E13F-7A6C-88CD-2DEC603CC953}"/>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7. listopadu 2024</a:t>
            </a:r>
            <a:endParaRPr lang="cs-CZ" dirty="0"/>
          </a:p>
        </p:txBody>
      </p:sp>
      <p:sp>
        <p:nvSpPr>
          <p:cNvPr id="4" name="Zástupný symbol pro číslo snímku 3">
            <a:extLst>
              <a:ext uri="{FF2B5EF4-FFF2-40B4-BE49-F238E27FC236}">
                <a16:creationId xmlns:a16="http://schemas.microsoft.com/office/drawing/2014/main" id="{9B67DE92-F5B8-4F07-FBF1-04289EAAC3D2}"/>
              </a:ext>
            </a:extLst>
          </p:cNvPr>
          <p:cNvSpPr>
            <a:spLocks noGrp="1"/>
          </p:cNvSpPr>
          <p:nvPr>
            <p:ph type="sldNum" sz="quarter" idx="5"/>
          </p:nvPr>
        </p:nvSpPr>
        <p:spPr/>
        <p:txBody>
          <a:bodyPr/>
          <a:lstStyle/>
          <a:p>
            <a:fld id="{D658EE2B-939F-47CD-9BC5-5FD16CEF397F}" type="slidenum">
              <a:rPr lang="cs-CZ" smtClean="0"/>
              <a:pPr/>
              <a:t>83</a:t>
            </a:fld>
            <a:endParaRPr lang="cs-CZ"/>
          </a:p>
        </p:txBody>
      </p:sp>
    </p:spTree>
    <p:extLst>
      <p:ext uri="{BB962C8B-B14F-4D97-AF65-F5344CB8AC3E}">
        <p14:creationId xmlns:p14="http://schemas.microsoft.com/office/powerpoint/2010/main" val="25129874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E27E8-D45E-1C2F-C28C-DFF51BC3004A}"/>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ABF9AD3-4C26-31F1-C053-0CB2B1D6ABE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B7D17785-7D25-B3AA-E079-41DC70E3FC38}"/>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7. listopadu 2024</a:t>
            </a:r>
            <a:endParaRPr lang="cs-CZ" dirty="0"/>
          </a:p>
        </p:txBody>
      </p:sp>
      <p:sp>
        <p:nvSpPr>
          <p:cNvPr id="4" name="Zástupný symbol pro číslo snímku 3">
            <a:extLst>
              <a:ext uri="{FF2B5EF4-FFF2-40B4-BE49-F238E27FC236}">
                <a16:creationId xmlns:a16="http://schemas.microsoft.com/office/drawing/2014/main" id="{74C424AD-3C4F-A7F8-554A-D38A018F1867}"/>
              </a:ext>
            </a:extLst>
          </p:cNvPr>
          <p:cNvSpPr>
            <a:spLocks noGrp="1"/>
          </p:cNvSpPr>
          <p:nvPr>
            <p:ph type="sldNum" sz="quarter" idx="5"/>
          </p:nvPr>
        </p:nvSpPr>
        <p:spPr/>
        <p:txBody>
          <a:bodyPr/>
          <a:lstStyle/>
          <a:p>
            <a:fld id="{D658EE2B-939F-47CD-9BC5-5FD16CEF397F}" type="slidenum">
              <a:rPr lang="cs-CZ" smtClean="0"/>
              <a:pPr/>
              <a:t>84</a:t>
            </a:fld>
            <a:endParaRPr lang="cs-CZ"/>
          </a:p>
        </p:txBody>
      </p:sp>
    </p:spTree>
    <p:extLst>
      <p:ext uri="{BB962C8B-B14F-4D97-AF65-F5344CB8AC3E}">
        <p14:creationId xmlns:p14="http://schemas.microsoft.com/office/powerpoint/2010/main" val="31747203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1A409-2874-2343-4D81-F252055B1A7F}"/>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755D7F4-C5C9-B3B4-B3E5-CF98520B0D00}"/>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801A3AB-DA2D-408C-BAF6-806A7FE43F8E}"/>
              </a:ext>
            </a:extLst>
          </p:cNvPr>
          <p:cNvSpPr>
            <a:spLocks noGrp="1"/>
          </p:cNvSpPr>
          <p:nvPr>
            <p:ph type="body" idx="1"/>
          </p:nvPr>
        </p:nvSpPr>
        <p:spPr/>
        <p:txBody>
          <a:bodyPr/>
          <a:lstStyle/>
          <a:p>
            <a:r>
              <a:rPr lang="cs-CZ" dirty="0"/>
              <a:t>29. dubna 2025</a:t>
            </a:r>
          </a:p>
        </p:txBody>
      </p:sp>
      <p:sp>
        <p:nvSpPr>
          <p:cNvPr id="4" name="Zástupný symbol pro číslo snímku 3">
            <a:extLst>
              <a:ext uri="{FF2B5EF4-FFF2-40B4-BE49-F238E27FC236}">
                <a16:creationId xmlns:a16="http://schemas.microsoft.com/office/drawing/2014/main" id="{4990B698-54AC-6D4E-83CF-17D4DC785BC6}"/>
              </a:ext>
            </a:extLst>
          </p:cNvPr>
          <p:cNvSpPr>
            <a:spLocks noGrp="1"/>
          </p:cNvSpPr>
          <p:nvPr>
            <p:ph type="sldNum" sz="quarter" idx="5"/>
          </p:nvPr>
        </p:nvSpPr>
        <p:spPr/>
        <p:txBody>
          <a:bodyPr/>
          <a:lstStyle/>
          <a:p>
            <a:fld id="{D658EE2B-939F-47CD-9BC5-5FD16CEF397F}" type="slidenum">
              <a:rPr lang="cs-CZ" smtClean="0"/>
              <a:pPr/>
              <a:t>85</a:t>
            </a:fld>
            <a:endParaRPr lang="cs-CZ"/>
          </a:p>
        </p:txBody>
      </p:sp>
    </p:spTree>
    <p:extLst>
      <p:ext uri="{BB962C8B-B14F-4D97-AF65-F5344CB8AC3E}">
        <p14:creationId xmlns:p14="http://schemas.microsoft.com/office/powerpoint/2010/main" val="13779509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29. dubna 2025</a:t>
            </a:r>
          </a:p>
          <a:p>
            <a:endParaRPr lang="cs-CZ" dirty="0"/>
          </a:p>
        </p:txBody>
      </p:sp>
      <p:sp>
        <p:nvSpPr>
          <p:cNvPr id="4" name="Zástupný symbol pro číslo snímku 3"/>
          <p:cNvSpPr>
            <a:spLocks noGrp="1"/>
          </p:cNvSpPr>
          <p:nvPr>
            <p:ph type="sldNum" sz="quarter" idx="5"/>
          </p:nvPr>
        </p:nvSpPr>
        <p:spPr/>
        <p:txBody>
          <a:bodyPr/>
          <a:lstStyle/>
          <a:p>
            <a:fld id="{D658EE2B-939F-47CD-9BC5-5FD16CEF397F}" type="slidenum">
              <a:rPr lang="cs-CZ" smtClean="0"/>
              <a:pPr/>
              <a:t>86</a:t>
            </a:fld>
            <a:endParaRPr lang="cs-CZ"/>
          </a:p>
        </p:txBody>
      </p:sp>
    </p:spTree>
    <p:extLst>
      <p:ext uri="{BB962C8B-B14F-4D97-AF65-F5344CB8AC3E}">
        <p14:creationId xmlns:p14="http://schemas.microsoft.com/office/powerpoint/2010/main" val="403912901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29. dubna 2025</a:t>
            </a:r>
          </a:p>
          <a:p>
            <a:endParaRPr lang="cs-CZ" dirty="0"/>
          </a:p>
        </p:txBody>
      </p:sp>
      <p:sp>
        <p:nvSpPr>
          <p:cNvPr id="4" name="Zástupný symbol pro číslo snímku 3"/>
          <p:cNvSpPr>
            <a:spLocks noGrp="1"/>
          </p:cNvSpPr>
          <p:nvPr>
            <p:ph type="sldNum" sz="quarter" idx="5"/>
          </p:nvPr>
        </p:nvSpPr>
        <p:spPr/>
        <p:txBody>
          <a:bodyPr/>
          <a:lstStyle/>
          <a:p>
            <a:fld id="{D658EE2B-939F-47CD-9BC5-5FD16CEF397F}" type="slidenum">
              <a:rPr lang="cs-CZ" smtClean="0"/>
              <a:pPr/>
              <a:t>87</a:t>
            </a:fld>
            <a:endParaRPr lang="cs-CZ"/>
          </a:p>
        </p:txBody>
      </p:sp>
    </p:spTree>
    <p:extLst>
      <p:ext uri="{BB962C8B-B14F-4D97-AF65-F5344CB8AC3E}">
        <p14:creationId xmlns:p14="http://schemas.microsoft.com/office/powerpoint/2010/main" val="248822852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29. dubna 2025</a:t>
            </a:r>
          </a:p>
          <a:p>
            <a:endParaRPr lang="cs-CZ" dirty="0"/>
          </a:p>
        </p:txBody>
      </p:sp>
      <p:sp>
        <p:nvSpPr>
          <p:cNvPr id="4" name="Zástupný symbol pro číslo snímku 3"/>
          <p:cNvSpPr>
            <a:spLocks noGrp="1"/>
          </p:cNvSpPr>
          <p:nvPr>
            <p:ph type="sldNum" sz="quarter" idx="5"/>
          </p:nvPr>
        </p:nvSpPr>
        <p:spPr/>
        <p:txBody>
          <a:bodyPr/>
          <a:lstStyle/>
          <a:p>
            <a:fld id="{D658EE2B-939F-47CD-9BC5-5FD16CEF397F}" type="slidenum">
              <a:rPr lang="cs-CZ" smtClean="0"/>
              <a:pPr/>
              <a:t>88</a:t>
            </a:fld>
            <a:endParaRPr lang="cs-CZ"/>
          </a:p>
        </p:txBody>
      </p:sp>
    </p:spTree>
    <p:extLst>
      <p:ext uri="{BB962C8B-B14F-4D97-AF65-F5344CB8AC3E}">
        <p14:creationId xmlns:p14="http://schemas.microsoft.com/office/powerpoint/2010/main" val="24606648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29. dubna 2025</a:t>
            </a:r>
          </a:p>
          <a:p>
            <a:endParaRPr lang="cs-CZ" dirty="0"/>
          </a:p>
        </p:txBody>
      </p:sp>
      <p:sp>
        <p:nvSpPr>
          <p:cNvPr id="4" name="Zástupný symbol pro číslo snímku 3"/>
          <p:cNvSpPr>
            <a:spLocks noGrp="1"/>
          </p:cNvSpPr>
          <p:nvPr>
            <p:ph type="sldNum" sz="quarter" idx="5"/>
          </p:nvPr>
        </p:nvSpPr>
        <p:spPr/>
        <p:txBody>
          <a:bodyPr/>
          <a:lstStyle/>
          <a:p>
            <a:fld id="{D658EE2B-939F-47CD-9BC5-5FD16CEF397F}" type="slidenum">
              <a:rPr lang="cs-CZ" smtClean="0"/>
              <a:pPr/>
              <a:t>89</a:t>
            </a:fld>
            <a:endParaRPr lang="cs-CZ"/>
          </a:p>
        </p:txBody>
      </p:sp>
    </p:spTree>
    <p:extLst>
      <p:ext uri="{BB962C8B-B14F-4D97-AF65-F5344CB8AC3E}">
        <p14:creationId xmlns:p14="http://schemas.microsoft.com/office/powerpoint/2010/main" val="162292227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451F0-C707-D44E-BBB5-BD19930110CB}"/>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C4616B43-3FBD-3682-6CE6-F500585E867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82D96C8C-AD72-3E19-290A-29DDD7070FCA}"/>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9. července 2026</a:t>
            </a:r>
            <a:endParaRPr lang="cs-CZ" dirty="0"/>
          </a:p>
        </p:txBody>
      </p:sp>
      <p:sp>
        <p:nvSpPr>
          <p:cNvPr id="4" name="Zástupný symbol pro číslo snímku 3">
            <a:extLst>
              <a:ext uri="{FF2B5EF4-FFF2-40B4-BE49-F238E27FC236}">
                <a16:creationId xmlns:a16="http://schemas.microsoft.com/office/drawing/2014/main" id="{D0F27B6E-6628-FB90-46A9-B3917B178EAE}"/>
              </a:ext>
            </a:extLst>
          </p:cNvPr>
          <p:cNvSpPr>
            <a:spLocks noGrp="1"/>
          </p:cNvSpPr>
          <p:nvPr>
            <p:ph type="sldNum" sz="quarter" idx="5"/>
          </p:nvPr>
        </p:nvSpPr>
        <p:spPr/>
        <p:txBody>
          <a:bodyPr/>
          <a:lstStyle/>
          <a:p>
            <a:fld id="{D658EE2B-939F-47CD-9BC5-5FD16CEF397F}" type="slidenum">
              <a:rPr lang="cs-CZ" smtClean="0"/>
              <a:pPr/>
              <a:t>90</a:t>
            </a:fld>
            <a:endParaRPr lang="cs-CZ"/>
          </a:p>
        </p:txBody>
      </p:sp>
    </p:spTree>
    <p:extLst>
      <p:ext uri="{BB962C8B-B14F-4D97-AF65-F5344CB8AC3E}">
        <p14:creationId xmlns:p14="http://schemas.microsoft.com/office/powerpoint/2010/main" val="51906580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862BF-F308-69B3-F7BE-235A040FB26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8428775-B38C-A614-876A-5BB76DD7446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74F0CF23-F8CD-49E3-F92A-A0D4C4935761}"/>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9. července 2026</a:t>
            </a:r>
            <a:endParaRPr lang="cs-CZ" dirty="0"/>
          </a:p>
        </p:txBody>
      </p:sp>
      <p:sp>
        <p:nvSpPr>
          <p:cNvPr id="4" name="Zástupný symbol pro číslo snímku 3">
            <a:extLst>
              <a:ext uri="{FF2B5EF4-FFF2-40B4-BE49-F238E27FC236}">
                <a16:creationId xmlns:a16="http://schemas.microsoft.com/office/drawing/2014/main" id="{F0C07CD2-EE5D-0592-3275-728A75936538}"/>
              </a:ext>
            </a:extLst>
          </p:cNvPr>
          <p:cNvSpPr>
            <a:spLocks noGrp="1"/>
          </p:cNvSpPr>
          <p:nvPr>
            <p:ph type="sldNum" sz="quarter" idx="5"/>
          </p:nvPr>
        </p:nvSpPr>
        <p:spPr/>
        <p:txBody>
          <a:bodyPr/>
          <a:lstStyle/>
          <a:p>
            <a:fld id="{D658EE2B-939F-47CD-9BC5-5FD16CEF397F}" type="slidenum">
              <a:rPr lang="cs-CZ" smtClean="0"/>
              <a:pPr/>
              <a:t>91</a:t>
            </a:fld>
            <a:endParaRPr lang="cs-CZ"/>
          </a:p>
        </p:txBody>
      </p:sp>
    </p:spTree>
    <p:extLst>
      <p:ext uri="{BB962C8B-B14F-4D97-AF65-F5344CB8AC3E}">
        <p14:creationId xmlns:p14="http://schemas.microsoft.com/office/powerpoint/2010/main" val="419267690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62336-19E8-A577-2106-F5DCB44045B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65FEF22-61B8-6138-4B0D-02DF80F1BE01}"/>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4F98E0C-834D-1731-C89A-2AFB81237FCB}"/>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9. července 2026</a:t>
            </a:r>
            <a:endParaRPr lang="cs-CZ" dirty="0"/>
          </a:p>
        </p:txBody>
      </p:sp>
      <p:sp>
        <p:nvSpPr>
          <p:cNvPr id="4" name="Zástupný symbol pro číslo snímku 3">
            <a:extLst>
              <a:ext uri="{FF2B5EF4-FFF2-40B4-BE49-F238E27FC236}">
                <a16:creationId xmlns:a16="http://schemas.microsoft.com/office/drawing/2014/main" id="{4F0B1C6D-604C-A691-A134-1DCDD48C2B79}"/>
              </a:ext>
            </a:extLst>
          </p:cNvPr>
          <p:cNvSpPr>
            <a:spLocks noGrp="1"/>
          </p:cNvSpPr>
          <p:nvPr>
            <p:ph type="sldNum" sz="quarter" idx="5"/>
          </p:nvPr>
        </p:nvSpPr>
        <p:spPr/>
        <p:txBody>
          <a:bodyPr/>
          <a:lstStyle/>
          <a:p>
            <a:fld id="{D658EE2B-939F-47CD-9BC5-5FD16CEF397F}" type="slidenum">
              <a:rPr lang="cs-CZ" smtClean="0"/>
              <a:pPr/>
              <a:t>92</a:t>
            </a:fld>
            <a:endParaRPr lang="cs-CZ"/>
          </a:p>
        </p:txBody>
      </p:sp>
    </p:spTree>
    <p:extLst>
      <p:ext uri="{BB962C8B-B14F-4D97-AF65-F5344CB8AC3E}">
        <p14:creationId xmlns:p14="http://schemas.microsoft.com/office/powerpoint/2010/main" val="11513774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09904-0002-71D3-2384-9F59A649EFDD}"/>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5964BCC-EC14-2BB0-EB18-3F4A90D8269F}"/>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6E91B50A-C108-5040-68D2-F3F6E5737BEB}"/>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9. července 2026</a:t>
            </a:r>
            <a:endParaRPr lang="cs-CZ" dirty="0"/>
          </a:p>
        </p:txBody>
      </p:sp>
      <p:sp>
        <p:nvSpPr>
          <p:cNvPr id="4" name="Zástupný symbol pro číslo snímku 3">
            <a:extLst>
              <a:ext uri="{FF2B5EF4-FFF2-40B4-BE49-F238E27FC236}">
                <a16:creationId xmlns:a16="http://schemas.microsoft.com/office/drawing/2014/main" id="{EEECF824-0E9C-3E17-8A9B-DB050F2CC0E3}"/>
              </a:ext>
            </a:extLst>
          </p:cNvPr>
          <p:cNvSpPr>
            <a:spLocks noGrp="1"/>
          </p:cNvSpPr>
          <p:nvPr>
            <p:ph type="sldNum" sz="quarter" idx="5"/>
          </p:nvPr>
        </p:nvSpPr>
        <p:spPr/>
        <p:txBody>
          <a:bodyPr/>
          <a:lstStyle/>
          <a:p>
            <a:fld id="{D658EE2B-939F-47CD-9BC5-5FD16CEF397F}" type="slidenum">
              <a:rPr lang="cs-CZ" smtClean="0"/>
              <a:pPr/>
              <a:t>93</a:t>
            </a:fld>
            <a:endParaRPr lang="cs-CZ"/>
          </a:p>
        </p:txBody>
      </p:sp>
    </p:spTree>
    <p:extLst>
      <p:ext uri="{BB962C8B-B14F-4D97-AF65-F5344CB8AC3E}">
        <p14:creationId xmlns:p14="http://schemas.microsoft.com/office/powerpoint/2010/main" val="164303621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D80E8-2F97-7F17-708C-F62D90DD7EE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7773172-6C92-392F-AFD1-5397DEA68442}"/>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B440B846-764A-3741-D0F3-1E9B7D9A683F}"/>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9. července 2026</a:t>
            </a:r>
            <a:endParaRPr lang="cs-CZ" dirty="0"/>
          </a:p>
        </p:txBody>
      </p:sp>
      <p:sp>
        <p:nvSpPr>
          <p:cNvPr id="4" name="Zástupný symbol pro číslo snímku 3">
            <a:extLst>
              <a:ext uri="{FF2B5EF4-FFF2-40B4-BE49-F238E27FC236}">
                <a16:creationId xmlns:a16="http://schemas.microsoft.com/office/drawing/2014/main" id="{A19BD9E9-13B5-195C-769E-1A8D2BD69FF6}"/>
              </a:ext>
            </a:extLst>
          </p:cNvPr>
          <p:cNvSpPr>
            <a:spLocks noGrp="1"/>
          </p:cNvSpPr>
          <p:nvPr>
            <p:ph type="sldNum" sz="quarter" idx="5"/>
          </p:nvPr>
        </p:nvSpPr>
        <p:spPr/>
        <p:txBody>
          <a:bodyPr/>
          <a:lstStyle/>
          <a:p>
            <a:fld id="{D658EE2B-939F-47CD-9BC5-5FD16CEF397F}" type="slidenum">
              <a:rPr lang="cs-CZ" smtClean="0"/>
              <a:pPr/>
              <a:t>94</a:t>
            </a:fld>
            <a:endParaRPr lang="cs-CZ"/>
          </a:p>
        </p:txBody>
      </p:sp>
    </p:spTree>
    <p:extLst>
      <p:ext uri="{BB962C8B-B14F-4D97-AF65-F5344CB8AC3E}">
        <p14:creationId xmlns:p14="http://schemas.microsoft.com/office/powerpoint/2010/main" val="299606174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5DE57-E8C4-AFC7-C15D-84ADBE22A1AF}"/>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FC7E98F-7610-7AFE-3C7F-48968D381EFE}"/>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52B03E23-7F42-01AF-67C2-3894D1246153}"/>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9. července 2026</a:t>
            </a:r>
            <a:endParaRPr lang="cs-CZ" dirty="0"/>
          </a:p>
        </p:txBody>
      </p:sp>
      <p:sp>
        <p:nvSpPr>
          <p:cNvPr id="4" name="Zástupný symbol pro číslo snímku 3">
            <a:extLst>
              <a:ext uri="{FF2B5EF4-FFF2-40B4-BE49-F238E27FC236}">
                <a16:creationId xmlns:a16="http://schemas.microsoft.com/office/drawing/2014/main" id="{BC1BEA25-8622-8E3E-7E70-33680AFE06B6}"/>
              </a:ext>
            </a:extLst>
          </p:cNvPr>
          <p:cNvSpPr>
            <a:spLocks noGrp="1"/>
          </p:cNvSpPr>
          <p:nvPr>
            <p:ph type="sldNum" sz="quarter" idx="5"/>
          </p:nvPr>
        </p:nvSpPr>
        <p:spPr/>
        <p:txBody>
          <a:bodyPr/>
          <a:lstStyle/>
          <a:p>
            <a:fld id="{D658EE2B-939F-47CD-9BC5-5FD16CEF397F}" type="slidenum">
              <a:rPr lang="cs-CZ" smtClean="0"/>
              <a:pPr/>
              <a:t>95</a:t>
            </a:fld>
            <a:endParaRPr lang="cs-CZ"/>
          </a:p>
        </p:txBody>
      </p:sp>
    </p:spTree>
    <p:extLst>
      <p:ext uri="{BB962C8B-B14F-4D97-AF65-F5344CB8AC3E}">
        <p14:creationId xmlns:p14="http://schemas.microsoft.com/office/powerpoint/2010/main" val="344615511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D4F15-0FB9-29C1-2995-CFB1F1D29D0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0B9BF47-2B84-C6B0-9C95-74061A5E2C18}"/>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DFE0B109-AEBE-806A-2B78-A6ED9EA7835B}"/>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9. července 2026</a:t>
            </a:r>
            <a:endParaRPr lang="cs-CZ" dirty="0"/>
          </a:p>
        </p:txBody>
      </p:sp>
      <p:sp>
        <p:nvSpPr>
          <p:cNvPr id="4" name="Zástupný symbol pro číslo snímku 3">
            <a:extLst>
              <a:ext uri="{FF2B5EF4-FFF2-40B4-BE49-F238E27FC236}">
                <a16:creationId xmlns:a16="http://schemas.microsoft.com/office/drawing/2014/main" id="{93A4C6F3-195D-1E86-026D-1D6442CDDBB2}"/>
              </a:ext>
            </a:extLst>
          </p:cNvPr>
          <p:cNvSpPr>
            <a:spLocks noGrp="1"/>
          </p:cNvSpPr>
          <p:nvPr>
            <p:ph type="sldNum" sz="quarter" idx="5"/>
          </p:nvPr>
        </p:nvSpPr>
        <p:spPr/>
        <p:txBody>
          <a:bodyPr/>
          <a:lstStyle/>
          <a:p>
            <a:fld id="{D658EE2B-939F-47CD-9BC5-5FD16CEF397F}" type="slidenum">
              <a:rPr lang="cs-CZ" smtClean="0"/>
              <a:pPr/>
              <a:t>96</a:t>
            </a:fld>
            <a:endParaRPr lang="cs-CZ"/>
          </a:p>
        </p:txBody>
      </p:sp>
    </p:spTree>
    <p:extLst>
      <p:ext uri="{BB962C8B-B14F-4D97-AF65-F5344CB8AC3E}">
        <p14:creationId xmlns:p14="http://schemas.microsoft.com/office/powerpoint/2010/main" val="41599508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34AE5-55FC-3E97-E0E6-3749D8D7A759}"/>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D97F8849-D670-E879-3553-7D5E177325D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53214981-471E-BE7C-5B00-7BF2BBEDF072}"/>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9. července 2026</a:t>
            </a:r>
            <a:endParaRPr lang="cs-CZ" dirty="0"/>
          </a:p>
        </p:txBody>
      </p:sp>
      <p:sp>
        <p:nvSpPr>
          <p:cNvPr id="4" name="Zástupný symbol pro číslo snímku 3">
            <a:extLst>
              <a:ext uri="{FF2B5EF4-FFF2-40B4-BE49-F238E27FC236}">
                <a16:creationId xmlns:a16="http://schemas.microsoft.com/office/drawing/2014/main" id="{9A4CE6BE-DF99-2B1D-E1CE-20A513D47C1D}"/>
              </a:ext>
            </a:extLst>
          </p:cNvPr>
          <p:cNvSpPr>
            <a:spLocks noGrp="1"/>
          </p:cNvSpPr>
          <p:nvPr>
            <p:ph type="sldNum" sz="quarter" idx="5"/>
          </p:nvPr>
        </p:nvSpPr>
        <p:spPr/>
        <p:txBody>
          <a:bodyPr/>
          <a:lstStyle/>
          <a:p>
            <a:fld id="{D658EE2B-939F-47CD-9BC5-5FD16CEF397F}" type="slidenum">
              <a:rPr lang="cs-CZ" smtClean="0"/>
              <a:pPr/>
              <a:t>97</a:t>
            </a:fld>
            <a:endParaRPr lang="cs-CZ"/>
          </a:p>
        </p:txBody>
      </p:sp>
    </p:spTree>
    <p:extLst>
      <p:ext uri="{BB962C8B-B14F-4D97-AF65-F5344CB8AC3E}">
        <p14:creationId xmlns:p14="http://schemas.microsoft.com/office/powerpoint/2010/main" val="181244872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4D1E7-4997-8936-A022-AFC18D16A01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F0EC7C2-0BAA-FB77-B129-CD2DF254F54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470F9782-0662-1696-35AA-8C053211F184}"/>
              </a:ext>
            </a:extLst>
          </p:cNvPr>
          <p:cNvSpPr>
            <a:spLocks noGrp="1"/>
          </p:cNvSpPr>
          <p:nvPr>
            <p:ph type="body" idx="1"/>
          </p:nvPr>
        </p:nvSpPr>
        <p:spPr/>
        <p:txBody>
          <a:bodyPr/>
          <a:lstStyle/>
          <a:p>
            <a:r>
              <a:rPr lang="cs-CZ" sz="1200" b="0" i="0" kern="1200" dirty="0">
                <a:solidFill>
                  <a:schemeClr val="tx1"/>
                </a:solidFill>
                <a:effectLst/>
                <a:latin typeface="Arial" panose="020B0604020202020204" pitchFamily="34" charset="0"/>
                <a:ea typeface="+mn-ea"/>
                <a:cs typeface="+mn-cs"/>
              </a:rPr>
              <a:t>9. července 2026</a:t>
            </a:r>
            <a:endParaRPr lang="cs-CZ" dirty="0"/>
          </a:p>
        </p:txBody>
      </p:sp>
      <p:sp>
        <p:nvSpPr>
          <p:cNvPr id="4" name="Zástupný symbol pro číslo snímku 3">
            <a:extLst>
              <a:ext uri="{FF2B5EF4-FFF2-40B4-BE49-F238E27FC236}">
                <a16:creationId xmlns:a16="http://schemas.microsoft.com/office/drawing/2014/main" id="{93585CDA-129B-59B4-25DC-969975E84391}"/>
              </a:ext>
            </a:extLst>
          </p:cNvPr>
          <p:cNvSpPr>
            <a:spLocks noGrp="1"/>
          </p:cNvSpPr>
          <p:nvPr>
            <p:ph type="sldNum" sz="quarter" idx="5"/>
          </p:nvPr>
        </p:nvSpPr>
        <p:spPr/>
        <p:txBody>
          <a:bodyPr/>
          <a:lstStyle/>
          <a:p>
            <a:fld id="{D658EE2B-939F-47CD-9BC5-5FD16CEF397F}" type="slidenum">
              <a:rPr lang="cs-CZ" smtClean="0"/>
              <a:pPr/>
              <a:t>98</a:t>
            </a:fld>
            <a:endParaRPr lang="cs-CZ"/>
          </a:p>
        </p:txBody>
      </p:sp>
    </p:spTree>
    <p:extLst>
      <p:ext uri="{BB962C8B-B14F-4D97-AF65-F5344CB8AC3E}">
        <p14:creationId xmlns:p14="http://schemas.microsoft.com/office/powerpoint/2010/main" val="3001321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6300000" y="2109600"/>
            <a:ext cx="5400000" cy="1916866"/>
          </a:xfrm>
        </p:spPr>
        <p:txBody>
          <a:bodyPr lIns="0" tIns="0" rIns="0" bIns="0" anchor="t"/>
          <a:lstStyle>
            <a:lvl1pPr algn="l">
              <a:lnSpc>
                <a:spcPct val="100000"/>
              </a:lnSpc>
              <a:defRPr sz="3700" b="1">
                <a:solidFill>
                  <a:schemeClr val="bg1"/>
                </a:solidFill>
              </a:defRPr>
            </a:lvl1pPr>
          </a:lstStyle>
          <a:p>
            <a:r>
              <a:rPr lang="cs-CZ" dirty="0"/>
              <a:t>Kliknutím lze upravit styl.</a:t>
            </a:r>
          </a:p>
        </p:txBody>
      </p:sp>
      <p:sp>
        <p:nvSpPr>
          <p:cNvPr id="3" name="Podnadpis 2"/>
          <p:cNvSpPr>
            <a:spLocks noGrp="1"/>
          </p:cNvSpPr>
          <p:nvPr>
            <p:ph type="subTitle" idx="1"/>
          </p:nvPr>
        </p:nvSpPr>
        <p:spPr>
          <a:xfrm>
            <a:off x="6300000" y="4237200"/>
            <a:ext cx="5400000" cy="1968940"/>
          </a:xfrm>
        </p:spPr>
        <p:txBody>
          <a:bodyPr lIns="0" tIns="0" rIns="0" bIns="0"/>
          <a:lstStyle>
            <a:lvl1pPr marL="0" indent="0" algn="l">
              <a:lnSpc>
                <a:spcPct val="100000"/>
              </a:lnSpc>
              <a:spcBef>
                <a:spcPts val="0"/>
              </a:spcBef>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8" name="Grafický objekt 7">
            <a:extLst>
              <a:ext uri="{FF2B5EF4-FFF2-40B4-BE49-F238E27FC236}">
                <a16:creationId xmlns:a16="http://schemas.microsoft.com/office/drawing/2014/main" id="{288C4D31-3818-C91C-120D-4CB29985D9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3081" cy="1596614"/>
          </a:xfrm>
          <a:prstGeom prst="rect">
            <a:avLst/>
          </a:prstGeom>
        </p:spPr>
      </p:pic>
    </p:spTree>
    <p:extLst>
      <p:ext uri="{BB962C8B-B14F-4D97-AF65-F5344CB8AC3E}">
        <p14:creationId xmlns:p14="http://schemas.microsoft.com/office/powerpoint/2010/main" val="336481060"/>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Úvodní snímek">
    <p:bg>
      <p:bgPr>
        <a:solidFill>
          <a:schemeClr val="tx2"/>
        </a:solidFill>
        <a:effectLst/>
      </p:bgPr>
    </p:bg>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9F0403E7-BC0D-3F6B-6A17-DC5CF67E19DD}"/>
              </a:ext>
            </a:extLst>
          </p:cNvPr>
          <p:cNvSpPr>
            <a:spLocks noGrp="1"/>
          </p:cNvSpPr>
          <p:nvPr>
            <p:ph type="pic" sz="quarter" idx="10"/>
          </p:nvPr>
        </p:nvSpPr>
        <p:spPr>
          <a:xfrm>
            <a:off x="0" y="0"/>
            <a:ext cx="5905499" cy="6858000"/>
          </a:xfrm>
        </p:spPr>
        <p:txBody>
          <a:bodyPr/>
          <a:lstStyle/>
          <a:p>
            <a:endParaRPr lang="cs-CZ"/>
          </a:p>
        </p:txBody>
      </p:sp>
      <p:sp>
        <p:nvSpPr>
          <p:cNvPr id="2" name="Nadpis 1"/>
          <p:cNvSpPr>
            <a:spLocks noGrp="1"/>
          </p:cNvSpPr>
          <p:nvPr>
            <p:ph type="ctrTitle"/>
          </p:nvPr>
        </p:nvSpPr>
        <p:spPr>
          <a:xfrm>
            <a:off x="6300000" y="2109516"/>
            <a:ext cx="5400000" cy="1916866"/>
          </a:xfrm>
        </p:spPr>
        <p:txBody>
          <a:bodyPr lIns="0" tIns="0" rIns="0" bIns="0" anchor="t"/>
          <a:lstStyle>
            <a:lvl1pPr algn="l">
              <a:lnSpc>
                <a:spcPct val="100000"/>
              </a:lnSpc>
              <a:defRPr sz="3700" b="1">
                <a:solidFill>
                  <a:schemeClr val="bg1"/>
                </a:solidFill>
              </a:defRPr>
            </a:lvl1pPr>
          </a:lstStyle>
          <a:p>
            <a:r>
              <a:rPr lang="cs-CZ" dirty="0"/>
              <a:t>Kliknutím lze upravit styl.</a:t>
            </a:r>
          </a:p>
        </p:txBody>
      </p:sp>
      <p:sp>
        <p:nvSpPr>
          <p:cNvPr id="3" name="Podnadpis 2"/>
          <p:cNvSpPr>
            <a:spLocks noGrp="1"/>
          </p:cNvSpPr>
          <p:nvPr>
            <p:ph type="subTitle" idx="1"/>
          </p:nvPr>
        </p:nvSpPr>
        <p:spPr>
          <a:xfrm>
            <a:off x="6300000" y="4237731"/>
            <a:ext cx="5400000" cy="1968940"/>
          </a:xfrm>
        </p:spPr>
        <p:txBody>
          <a:bodyPr lIns="0" tIns="0" rIns="0" bIns="0"/>
          <a:lstStyle>
            <a:lvl1pPr marL="0" indent="0" algn="l">
              <a:lnSpc>
                <a:spcPct val="100000"/>
              </a:lnSpc>
              <a:spcBef>
                <a:spcPts val="0"/>
              </a:spcBef>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Tree>
    <p:extLst>
      <p:ext uri="{BB962C8B-B14F-4D97-AF65-F5344CB8AC3E}">
        <p14:creationId xmlns:p14="http://schemas.microsoft.com/office/powerpoint/2010/main" val="2166930870"/>
      </p:ext>
    </p:extLst>
  </p:cSld>
  <p:clrMapOvr>
    <a:masterClrMapping/>
  </p:clrMapOvr>
  <p:extLst>
    <p:ext uri="{DCECCB84-F9BA-43D5-87BE-67443E8EF086}">
      <p15:sldGuideLst xmlns:p15="http://schemas.microsoft.com/office/powerpoint/2012/main">
        <p15:guide id="1" orient="horz" pos="140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1_Úvodní snímek">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5400000" y="2340000"/>
            <a:ext cx="6300000" cy="1916866"/>
          </a:xfrm>
        </p:spPr>
        <p:txBody>
          <a:bodyPr lIns="0" tIns="0" rIns="0" bIns="0" anchor="t"/>
          <a:lstStyle>
            <a:lvl1pPr algn="l">
              <a:lnSpc>
                <a:spcPct val="100000"/>
              </a:lnSpc>
              <a:defRPr sz="3700" b="1">
                <a:solidFill>
                  <a:schemeClr val="bg1"/>
                </a:solidFill>
              </a:defRPr>
            </a:lvl1pPr>
          </a:lstStyle>
          <a:p>
            <a:r>
              <a:rPr lang="cs-CZ"/>
              <a:t>Kliknutím lze upravit styl.</a:t>
            </a:r>
          </a:p>
        </p:txBody>
      </p:sp>
      <p:sp>
        <p:nvSpPr>
          <p:cNvPr id="3" name="Podnadpis 2"/>
          <p:cNvSpPr>
            <a:spLocks noGrp="1"/>
          </p:cNvSpPr>
          <p:nvPr>
            <p:ph type="subTitle" idx="1"/>
          </p:nvPr>
        </p:nvSpPr>
        <p:spPr>
          <a:xfrm>
            <a:off x="5400000" y="4500000"/>
            <a:ext cx="6300000" cy="1968940"/>
          </a:xfrm>
        </p:spPr>
        <p:txBody>
          <a:bodyPr lIns="0" tIns="0" rIns="0" bIns="0"/>
          <a:lstStyle>
            <a:lvl1pPr marL="0" indent="0" algn="l">
              <a:lnSpc>
                <a:spcPct val="100000"/>
              </a:lnSpc>
              <a:spcBef>
                <a:spcPts val="0"/>
              </a:spcBef>
              <a:buNone/>
              <a:defRPr sz="20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pic>
        <p:nvPicPr>
          <p:cNvPr id="6" name="Grafický objekt 5">
            <a:extLst>
              <a:ext uri="{FF2B5EF4-FFF2-40B4-BE49-F238E27FC236}">
                <a16:creationId xmlns:a16="http://schemas.microsoft.com/office/drawing/2014/main" id="{A60389E6-721D-E56F-59B1-B75533A6FA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3081" cy="1596614"/>
          </a:xfrm>
          <a:prstGeom prst="rect">
            <a:avLst/>
          </a:prstGeom>
        </p:spPr>
      </p:pic>
    </p:spTree>
    <p:extLst>
      <p:ext uri="{BB962C8B-B14F-4D97-AF65-F5344CB8AC3E}">
        <p14:creationId xmlns:p14="http://schemas.microsoft.com/office/powerpoint/2010/main" val="3388705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Základní">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dirty="0"/>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1" spcCol="360000"/>
          <a:lstStyle>
            <a:lvl1pPr marL="504000" indent="-50400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a:lvl3pPr>
            <a:lvl4pPr indent="0">
              <a:lnSpc>
                <a:spcPct val="120000"/>
              </a:lnSpc>
              <a:spcAft>
                <a:spcPts val="400"/>
              </a:spcAft>
              <a:buNone/>
              <a:defRPr/>
            </a:lvl4pPr>
            <a:lvl5pPr indent="0">
              <a:lnSpc>
                <a:spcPct val="120000"/>
              </a:lnSpc>
              <a:spcAft>
                <a:spcPts val="400"/>
              </a:spcAft>
              <a:buNone/>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294927664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Nadpis a obsah">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2" spcCol="360000"/>
          <a:lstStyle>
            <a:lvl1pPr marL="504000" indent="-50400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a:lvl3pPr>
            <a:lvl4pPr indent="0">
              <a:lnSpc>
                <a:spcPct val="120000"/>
              </a:lnSpc>
              <a:spcAft>
                <a:spcPts val="400"/>
              </a:spcAft>
              <a:buNone/>
              <a:defRPr/>
            </a:lvl4pPr>
            <a:lvl5pPr indent="0">
              <a:lnSpc>
                <a:spcPct val="120000"/>
              </a:lnSpc>
              <a:spcAft>
                <a:spcPts val="400"/>
              </a:spcAft>
              <a:buNone/>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2563824936"/>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xt velký">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1" spcCol="360000">
            <a:noAutofit/>
          </a:bodyPr>
          <a:lstStyle>
            <a:lvl1pPr marL="0" indent="0">
              <a:lnSpc>
                <a:spcPct val="100000"/>
              </a:lnSpc>
              <a:spcAft>
                <a:spcPts val="1000"/>
              </a:spcAft>
              <a:buNone/>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FB23D414-7544-6455-E8D2-C72A3EBC3FA9}"/>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accent5"/>
                </a:solidFill>
              </a:rPr>
              <a:t>Ministerstvo pro místní rozvoj</a:t>
            </a:r>
          </a:p>
        </p:txBody>
      </p:sp>
    </p:spTree>
    <p:extLst>
      <p:ext uri="{BB962C8B-B14F-4D97-AF65-F5344CB8AC3E}">
        <p14:creationId xmlns:p14="http://schemas.microsoft.com/office/powerpoint/2010/main" val="1549922830"/>
      </p:ext>
    </p:extLst>
  </p:cSld>
  <p:clrMapOvr>
    <a:masterClrMapping/>
  </p:clrMapOvr>
  <p:extLst>
    <p:ext uri="{DCECCB84-F9BA-43D5-87BE-67443E8EF086}">
      <p15:sldGuideLst xmlns:p15="http://schemas.microsoft.com/office/powerpoint/2012/main">
        <p15:guide id="1" pos="415">
          <p15:clr>
            <a:srgbClr val="FBAE40"/>
          </p15:clr>
        </p15:guide>
        <p15:guide id="2" orient="horz" pos="411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ext běžný">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26021"/>
          </a:xfrm>
        </p:spPr>
        <p:txBody>
          <a:bodyPr numCol="1" spcCol="360000">
            <a:noAutofit/>
          </a:bodyPr>
          <a:lstStyle>
            <a:lvl1pPr marL="0" indent="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287EABB6-9EA1-4F27-1C21-C571E0100C5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accent5"/>
                </a:solidFill>
              </a:rPr>
              <a:t>Ministerstvo pro místní rozvoj</a:t>
            </a:r>
          </a:p>
        </p:txBody>
      </p:sp>
    </p:spTree>
    <p:extLst>
      <p:ext uri="{BB962C8B-B14F-4D97-AF65-F5344CB8AC3E}">
        <p14:creationId xmlns:p14="http://schemas.microsoft.com/office/powerpoint/2010/main" val="376775776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drážky velk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46919"/>
          </a:xfrm>
        </p:spPr>
        <p:txBody>
          <a:bodyPr numCol="1" spcCol="360000">
            <a:noAutofit/>
          </a:bodyPr>
          <a:lstStyle>
            <a:lvl1pPr marL="504000" indent="-504000">
              <a:lnSpc>
                <a:spcPct val="100000"/>
              </a:lnSpc>
              <a:spcAft>
                <a:spcPts val="1000"/>
              </a:spcAft>
              <a:buClr>
                <a:schemeClr val="accent5"/>
              </a:buClr>
              <a:buSzPct val="90000"/>
              <a:buFont typeface="Wingdings" pitchFamily="2" charset="2"/>
              <a:buChar char="§"/>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B5547E9F-BA9C-9C4B-9DF5-F81989FE809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562001902"/>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Odrážky mal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rm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15521"/>
          </a:xfrm>
        </p:spPr>
        <p:txBody>
          <a:bodyPr numCol="1" spcCol="360000">
            <a:noAutofit/>
          </a:bodyPr>
          <a:lstStyle>
            <a:lvl1pPr marL="360000" indent="-360000">
              <a:lnSpc>
                <a:spcPct val="100000"/>
              </a:lnSpc>
              <a:spcBef>
                <a:spcPts val="900"/>
              </a:spcBef>
              <a:spcAft>
                <a:spcPts val="900"/>
              </a:spcAft>
              <a:buClr>
                <a:schemeClr val="accent5"/>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667C9E67-68A9-C008-6034-D232C1AF110C}"/>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40705504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Předělový slide">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1015999"/>
            <a:ext cx="9900000" cy="2413001"/>
          </a:xfrm>
        </p:spPr>
        <p:txBody>
          <a:bodyPr anchor="b"/>
          <a:lstStyle>
            <a:lvl1pPr>
              <a:lnSpc>
                <a:spcPct val="100000"/>
              </a:lnSpc>
              <a:defRPr sz="4800">
                <a:solidFill>
                  <a:schemeClr val="tx2"/>
                </a:solidFill>
              </a:defRPr>
            </a:lvl1pPr>
          </a:lstStyle>
          <a:p>
            <a:r>
              <a:rPr lang="cs-CZ"/>
              <a:t>Kliknutím lze upravit styl.</a:t>
            </a:r>
          </a:p>
        </p:txBody>
      </p:sp>
      <p:sp>
        <p:nvSpPr>
          <p:cNvPr id="3" name="Zástupný symbol pro text 2"/>
          <p:cNvSpPr>
            <a:spLocks noGrp="1"/>
          </p:cNvSpPr>
          <p:nvPr>
            <p:ph type="body" idx="1" hasCustomPrompt="1"/>
          </p:nvPr>
        </p:nvSpPr>
        <p:spPr>
          <a:xfrm>
            <a:off x="684000" y="3676651"/>
            <a:ext cx="9900000" cy="2413000"/>
          </a:xfrm>
        </p:spPr>
        <p:txBody>
          <a:bodyPr/>
          <a:lstStyle>
            <a:lvl1pPr marL="0" indent="0">
              <a:lnSpc>
                <a:spcPct val="12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Tree>
    <p:extLst>
      <p:ext uri="{BB962C8B-B14F-4D97-AF65-F5344CB8AC3E}">
        <p14:creationId xmlns:p14="http://schemas.microsoft.com/office/powerpoint/2010/main" val="108010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ředělový slide 1">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561599"/>
            <a:ext cx="9900000" cy="2160000"/>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4283850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ředělový slide s obrázkem">
    <p:bg>
      <p:bgPr>
        <a:solidFill>
          <a:schemeClr val="accent5"/>
        </a:solidFill>
        <a:effectLst/>
      </p:bgPr>
    </p:bg>
    <p:spTree>
      <p:nvGrpSpPr>
        <p:cNvPr id="1" name=""/>
        <p:cNvGrpSpPr/>
        <p:nvPr/>
      </p:nvGrpSpPr>
      <p:grpSpPr>
        <a:xfrm>
          <a:off x="0" y="0"/>
          <a:ext cx="0" cy="0"/>
          <a:chOff x="0" y="0"/>
          <a:chExt cx="0" cy="0"/>
        </a:xfrm>
      </p:grpSpPr>
      <p:sp>
        <p:nvSpPr>
          <p:cNvPr id="3" name="Zástupný symbol obrázku 5">
            <a:extLst>
              <a:ext uri="{FF2B5EF4-FFF2-40B4-BE49-F238E27FC236}">
                <a16:creationId xmlns:a16="http://schemas.microsoft.com/office/drawing/2014/main" id="{0EED0200-723A-192F-A0AB-3C11FC5331B7}"/>
              </a:ext>
            </a:extLst>
          </p:cNvPr>
          <p:cNvSpPr>
            <a:spLocks noGrp="1"/>
          </p:cNvSpPr>
          <p:nvPr>
            <p:ph type="pic" sz="quarter" idx="10"/>
          </p:nvPr>
        </p:nvSpPr>
        <p:spPr>
          <a:xfrm>
            <a:off x="6286501" y="0"/>
            <a:ext cx="5905499" cy="6858000"/>
          </a:xfrm>
        </p:spPr>
        <p:txBody>
          <a:bodyPr/>
          <a:lstStyle/>
          <a:p>
            <a:endParaRPr lang="cs-CZ"/>
          </a:p>
        </p:txBody>
      </p:sp>
      <p:sp>
        <p:nvSpPr>
          <p:cNvPr id="2" name="Nadpis 1"/>
          <p:cNvSpPr>
            <a:spLocks noGrp="1"/>
          </p:cNvSpPr>
          <p:nvPr>
            <p:ph type="title"/>
          </p:nvPr>
        </p:nvSpPr>
        <p:spPr>
          <a:xfrm>
            <a:off x="684000" y="563174"/>
            <a:ext cx="5412000" cy="3384358"/>
          </a:xfrm>
        </p:spPr>
        <p:txBody>
          <a:bodyPr anchor="t">
            <a:noAutofit/>
          </a:bodyPr>
          <a:lstStyle>
            <a:lvl1pPr>
              <a:lnSpc>
                <a:spcPct val="100000"/>
              </a:lnSpc>
              <a:defRPr sz="3600">
                <a:solidFill>
                  <a:schemeClr val="tx2"/>
                </a:solidFill>
              </a:defRPr>
            </a:lvl1pPr>
          </a:lstStyle>
          <a:p>
            <a:r>
              <a:rPr lang="cs-CZ" dirty="0"/>
              <a:t>Kliknutím lze upravit styl.</a:t>
            </a:r>
          </a:p>
        </p:txBody>
      </p:sp>
    </p:spTree>
    <p:extLst>
      <p:ext uri="{BB962C8B-B14F-4D97-AF65-F5344CB8AC3E}">
        <p14:creationId xmlns:p14="http://schemas.microsoft.com/office/powerpoint/2010/main" val="1476665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ěžný s obrázkem">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4476000" cy="3797036"/>
          </a:xfrm>
        </p:spPr>
        <p:txBody>
          <a:bodyPr numCol="1" spcCol="360000">
            <a:noAutofit/>
          </a:bodyPr>
          <a:lstStyle>
            <a:lvl1pPr marL="288000" indent="-288000">
              <a:lnSpc>
                <a:spcPct val="100000"/>
              </a:lnSpc>
              <a:spcAft>
                <a:spcPts val="1000"/>
              </a:spcAft>
              <a:buClr>
                <a:schemeClr val="accent5"/>
              </a:buClr>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obrázku 5">
            <a:extLst>
              <a:ext uri="{FF2B5EF4-FFF2-40B4-BE49-F238E27FC236}">
                <a16:creationId xmlns:a16="http://schemas.microsoft.com/office/drawing/2014/main" id="{BB38CCEF-CF1A-B72B-D67E-9A39E14D3EA2}"/>
              </a:ext>
            </a:extLst>
          </p:cNvPr>
          <p:cNvSpPr>
            <a:spLocks noGrp="1"/>
          </p:cNvSpPr>
          <p:nvPr>
            <p:ph type="pic" sz="quarter" idx="10"/>
          </p:nvPr>
        </p:nvSpPr>
        <p:spPr>
          <a:xfrm>
            <a:off x="6298501" y="2213429"/>
            <a:ext cx="4285499" cy="3618660"/>
          </a:xfrm>
        </p:spPr>
        <p:txBody>
          <a:bodyPr/>
          <a:lstStyle/>
          <a:p>
            <a:endParaRPr lang="cs-CZ"/>
          </a:p>
        </p:txBody>
      </p:sp>
      <p:sp>
        <p:nvSpPr>
          <p:cNvPr id="7" name="Zástupný symbol pro číslo snímku 5">
            <a:extLst>
              <a:ext uri="{FF2B5EF4-FFF2-40B4-BE49-F238E27FC236}">
                <a16:creationId xmlns:a16="http://schemas.microsoft.com/office/drawing/2014/main" id="{9217DFE5-4AB5-CB80-1E80-AF1A38727F6E}"/>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4102232353"/>
      </p:ext>
    </p:extLst>
  </p:cSld>
  <p:clrMapOvr>
    <a:masterClrMapping/>
  </p:clrMapOvr>
  <p:extLst>
    <p:ext uri="{DCECCB84-F9BA-43D5-87BE-67443E8EF086}">
      <p15:sldGuideLst xmlns:p15="http://schemas.microsoft.com/office/powerpoint/2012/main">
        <p15:guide id="1" pos="41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odnadpis, dva sloupce">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0" y="2160000"/>
            <a:ext cx="4323523" cy="3960537"/>
          </a:xfrm>
        </p:spPr>
        <p:txBody>
          <a:bodyPr/>
          <a:lstStyle>
            <a:lvl1pPr>
              <a:spcAft>
                <a:spcPts val="1800"/>
              </a:spcAft>
              <a:buFont typeface="Wingdings" pitchFamily="2" charset="2"/>
              <a:buNone/>
              <a:defRPr b="1">
                <a:solidFill>
                  <a:schemeClr val="accent3"/>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6" name="Zástupný symbol pro obsah 2">
            <a:extLst>
              <a:ext uri="{FF2B5EF4-FFF2-40B4-BE49-F238E27FC236}">
                <a16:creationId xmlns:a16="http://schemas.microsoft.com/office/drawing/2014/main" id="{4BF51896-151D-3843-DB7C-41BB6E22FE4B}"/>
              </a:ext>
            </a:extLst>
          </p:cNvPr>
          <p:cNvSpPr>
            <a:spLocks noGrp="1"/>
          </p:cNvSpPr>
          <p:nvPr>
            <p:ph sz="half" idx="13" hasCustomPrompt="1"/>
          </p:nvPr>
        </p:nvSpPr>
        <p:spPr>
          <a:xfrm>
            <a:off x="6260477" y="2165625"/>
            <a:ext cx="4323523" cy="3960537"/>
          </a:xfrm>
        </p:spPr>
        <p:txBody>
          <a:bodyPr/>
          <a:lstStyle>
            <a:lvl1pPr>
              <a:spcAft>
                <a:spcPts val="1800"/>
              </a:spcAft>
              <a:buFont typeface="Wingdings" pitchFamily="2" charset="2"/>
              <a:buNone/>
              <a:defRPr b="1">
                <a:solidFill>
                  <a:schemeClr val="accent3"/>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3999" y="1243809"/>
            <a:ext cx="52596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
        <p:nvSpPr>
          <p:cNvPr id="10" name="Zástupný symbol pro číslo snímku 5">
            <a:extLst>
              <a:ext uri="{FF2B5EF4-FFF2-40B4-BE49-F238E27FC236}">
                <a16:creationId xmlns:a16="http://schemas.microsoft.com/office/drawing/2014/main" id="{506D5A9D-5B24-E761-D1A3-27947B1C890A}"/>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170585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ři sloupce">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93601"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7671851E-E145-B540-BFE6-BCB164F7650F}"/>
              </a:ext>
            </a:extLst>
          </p:cNvPr>
          <p:cNvSpPr>
            <a:spLocks noGrp="1"/>
          </p:cNvSpPr>
          <p:nvPr>
            <p:ph sz="half" idx="13" hasCustomPrompt="1"/>
          </p:nvPr>
        </p:nvSpPr>
        <p:spPr>
          <a:xfrm>
            <a:off x="8119333"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1" name="Zástupný symbol pro obsah 2">
            <a:extLst>
              <a:ext uri="{FF2B5EF4-FFF2-40B4-BE49-F238E27FC236}">
                <a16:creationId xmlns:a16="http://schemas.microsoft.com/office/drawing/2014/main" id="{C5DD8208-8E62-3BCD-5295-A5DE908611EA}"/>
              </a:ext>
            </a:extLst>
          </p:cNvPr>
          <p:cNvSpPr>
            <a:spLocks noGrp="1"/>
          </p:cNvSpPr>
          <p:nvPr>
            <p:ph sz="half" idx="14" hasCustomPrompt="1"/>
          </p:nvPr>
        </p:nvSpPr>
        <p:spPr>
          <a:xfrm>
            <a:off x="4408009"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2" name="Zástupný symbol pro číslo snímku 5">
            <a:extLst>
              <a:ext uri="{FF2B5EF4-FFF2-40B4-BE49-F238E27FC236}">
                <a16:creationId xmlns:a16="http://schemas.microsoft.com/office/drawing/2014/main" id="{C2D358F0-6A79-42DF-456E-F8DBAF212BBF}"/>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34631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odnadpis, 3 sloupce podbarven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0"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dirty="0"/>
              <a:t>Upravte styly předlohy textu.</a:t>
            </a:r>
          </a:p>
          <a:p>
            <a:pPr lvl="1"/>
            <a:r>
              <a:rPr lang="cs-CZ" dirty="0"/>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99000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a:t>Po kliknutí můžete upravovat styly textu v předloze.</a:t>
            </a:r>
          </a:p>
        </p:txBody>
      </p:sp>
      <p:sp>
        <p:nvSpPr>
          <p:cNvPr id="4" name="Zástupný symbol pro obsah 2">
            <a:extLst>
              <a:ext uri="{FF2B5EF4-FFF2-40B4-BE49-F238E27FC236}">
                <a16:creationId xmlns:a16="http://schemas.microsoft.com/office/drawing/2014/main" id="{2C9E7C88-D105-85BB-7817-7828128845B7}"/>
              </a:ext>
            </a:extLst>
          </p:cNvPr>
          <p:cNvSpPr>
            <a:spLocks noGrp="1"/>
          </p:cNvSpPr>
          <p:nvPr>
            <p:ph sz="half" idx="15" hasCustomPrompt="1"/>
          </p:nvPr>
        </p:nvSpPr>
        <p:spPr>
          <a:xfrm>
            <a:off x="8156517"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8" name="Zástupný symbol pro obsah 2">
            <a:extLst>
              <a:ext uri="{FF2B5EF4-FFF2-40B4-BE49-F238E27FC236}">
                <a16:creationId xmlns:a16="http://schemas.microsoft.com/office/drawing/2014/main" id="{F3B495C6-E9D9-BB16-034D-BB35D518475B}"/>
              </a:ext>
            </a:extLst>
          </p:cNvPr>
          <p:cNvSpPr>
            <a:spLocks noGrp="1"/>
          </p:cNvSpPr>
          <p:nvPr>
            <p:ph sz="half" idx="16" hasCustomPrompt="1"/>
          </p:nvPr>
        </p:nvSpPr>
        <p:spPr>
          <a:xfrm>
            <a:off x="4420259"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0" name="Zástupný symbol pro číslo snímku 5">
            <a:extLst>
              <a:ext uri="{FF2B5EF4-FFF2-40B4-BE49-F238E27FC236}">
                <a16:creationId xmlns:a16="http://schemas.microsoft.com/office/drawing/2014/main" id="{6362B212-FD62-9F50-CE3D-DFF199FD57C2}"/>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683013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sloupce podbarvené se šipkami">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pic>
        <p:nvPicPr>
          <p:cNvPr id="6" name="Obrázek 5">
            <a:extLst>
              <a:ext uri="{FF2B5EF4-FFF2-40B4-BE49-F238E27FC236}">
                <a16:creationId xmlns:a16="http://schemas.microsoft.com/office/drawing/2014/main" id="{36B0AA4C-B328-7C47-A4DA-F8ED2EFC4710}"/>
              </a:ext>
            </a:extLst>
          </p:cNvPr>
          <p:cNvPicPr>
            <a:picLocks noChangeAspect="1"/>
          </p:cNvPicPr>
          <p:nvPr userDrawn="1"/>
        </p:nvPicPr>
        <p:blipFill>
          <a:blip r:embed="rId2"/>
          <a:stretch>
            <a:fillRect/>
          </a:stretch>
        </p:blipFill>
        <p:spPr>
          <a:xfrm>
            <a:off x="3985314" y="3880589"/>
            <a:ext cx="363853" cy="301120"/>
          </a:xfrm>
          <a:prstGeom prst="rect">
            <a:avLst/>
          </a:prstGeom>
        </p:spPr>
      </p:pic>
      <p:sp>
        <p:nvSpPr>
          <p:cNvPr id="10" name="Zástupný symbol pro obsah 2">
            <a:extLst>
              <a:ext uri="{FF2B5EF4-FFF2-40B4-BE49-F238E27FC236}">
                <a16:creationId xmlns:a16="http://schemas.microsoft.com/office/drawing/2014/main" id="{963E211A-EC28-5A07-3501-03AC420E839A}"/>
              </a:ext>
            </a:extLst>
          </p:cNvPr>
          <p:cNvSpPr>
            <a:spLocks noGrp="1"/>
          </p:cNvSpPr>
          <p:nvPr>
            <p:ph sz="half" idx="13" hasCustomPrompt="1"/>
          </p:nvPr>
        </p:nvSpPr>
        <p:spPr>
          <a:xfrm>
            <a:off x="84056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1" name="Zástupný symbol pro obsah 2">
            <a:extLst>
              <a:ext uri="{FF2B5EF4-FFF2-40B4-BE49-F238E27FC236}">
                <a16:creationId xmlns:a16="http://schemas.microsoft.com/office/drawing/2014/main" id="{CA544A6B-12C5-DC1B-EDF5-D0332255C4DE}"/>
              </a:ext>
            </a:extLst>
          </p:cNvPr>
          <p:cNvSpPr>
            <a:spLocks noGrp="1"/>
          </p:cNvSpPr>
          <p:nvPr>
            <p:ph sz="half" idx="14" hasCustomPrompt="1"/>
          </p:nvPr>
        </p:nvSpPr>
        <p:spPr>
          <a:xfrm>
            <a:off x="45448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pic>
        <p:nvPicPr>
          <p:cNvPr id="12" name="Obrázek 11">
            <a:extLst>
              <a:ext uri="{FF2B5EF4-FFF2-40B4-BE49-F238E27FC236}">
                <a16:creationId xmlns:a16="http://schemas.microsoft.com/office/drawing/2014/main" id="{7D22E6FE-C4C5-B012-E7A4-C906162897C5}"/>
              </a:ext>
            </a:extLst>
          </p:cNvPr>
          <p:cNvPicPr>
            <a:picLocks noChangeAspect="1"/>
          </p:cNvPicPr>
          <p:nvPr userDrawn="1"/>
        </p:nvPicPr>
        <p:blipFill>
          <a:blip r:embed="rId2"/>
          <a:stretch>
            <a:fillRect/>
          </a:stretch>
        </p:blipFill>
        <p:spPr>
          <a:xfrm>
            <a:off x="7846114" y="3880589"/>
            <a:ext cx="363853" cy="301120"/>
          </a:xfrm>
          <a:prstGeom prst="rect">
            <a:avLst/>
          </a:prstGeom>
        </p:spPr>
      </p:pic>
      <p:sp>
        <p:nvSpPr>
          <p:cNvPr id="13" name="Zástupný text 8">
            <a:extLst>
              <a:ext uri="{FF2B5EF4-FFF2-40B4-BE49-F238E27FC236}">
                <a16:creationId xmlns:a16="http://schemas.microsoft.com/office/drawing/2014/main" id="{E61F4B55-11B4-1167-283D-55E922C63401}"/>
              </a:ext>
            </a:extLst>
          </p:cNvPr>
          <p:cNvSpPr>
            <a:spLocks noGrp="1"/>
          </p:cNvSpPr>
          <p:nvPr>
            <p:ph type="body" sz="quarter" idx="15"/>
          </p:nvPr>
        </p:nvSpPr>
        <p:spPr>
          <a:xfrm>
            <a:off x="683999" y="1243809"/>
            <a:ext cx="52596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a:t>Po kliknutí můžete upravovat styly textu v předloze.</a:t>
            </a:r>
          </a:p>
        </p:txBody>
      </p:sp>
      <p:sp>
        <p:nvSpPr>
          <p:cNvPr id="14" name="Zástupný symbol pro číslo snímku 5">
            <a:extLst>
              <a:ext uri="{FF2B5EF4-FFF2-40B4-BE49-F238E27FC236}">
                <a16:creationId xmlns:a16="http://schemas.microsoft.com/office/drawing/2014/main" id="{82C2015C-6855-8BFE-A304-EDB16134EE6C}"/>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1907722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92625"/>
            <a:ext cx="2428993" cy="2602004"/>
          </a:xfrm>
        </p:spPr>
        <p:txBody>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92625"/>
            <a:ext cx="2428993" cy="2602004"/>
          </a:xfrm>
        </p:spPr>
        <p:txBody>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92625"/>
            <a:ext cx="2428993" cy="2602004"/>
          </a:xfrm>
        </p:spPr>
        <p:txBody>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92625"/>
            <a:ext cx="2428993" cy="2602004"/>
          </a:xfrm>
        </p:spPr>
        <p:txBody>
          <a:bodyPr/>
          <a:lstStyle/>
          <a:p>
            <a:endParaRPr lang="cs-CZ"/>
          </a:p>
        </p:txBody>
      </p:sp>
      <p:sp>
        <p:nvSpPr>
          <p:cNvPr id="18" name="Zástupný symbol pro číslo snímku 5">
            <a:extLst>
              <a:ext uri="{FF2B5EF4-FFF2-40B4-BE49-F238E27FC236}">
                <a16:creationId xmlns:a16="http://schemas.microsoft.com/office/drawing/2014/main" id="{E6FDC1DE-B4B0-083B-CF86-1E57EC819B1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42547428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odnadpis, 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p:spPr>
        <p:txBody>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p:spPr>
        <p:txBody>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dirty="0"/>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p:spPr>
        <p:txBody>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p:spPr>
        <p:txBody>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3999" y="1243809"/>
            <a:ext cx="5259600" cy="772560"/>
          </a:xfrm>
        </p:spPr>
        <p:txBody>
          <a:bodyPr/>
          <a:lstStyle>
            <a:lvl1pPr indent="0">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5F60B77F-477A-D5FB-8405-23971B2738BD}"/>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712844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odnadpis, 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p:spPr>
        <p:txBody>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p:spPr>
        <p:txBody>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p:spPr>
        <p:txBody>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p:spPr>
        <p:txBody>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3999"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8" name="Zástupný symbol pro číslo snímku 5">
            <a:extLst>
              <a:ext uri="{FF2B5EF4-FFF2-40B4-BE49-F238E27FC236}">
                <a16:creationId xmlns:a16="http://schemas.microsoft.com/office/drawing/2014/main" id="{0E9E0BDC-B470-B4BC-892A-7CD72300D49D}"/>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520165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sloupce s obrázky a popisem">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86968"/>
            <a:ext cx="2428993" cy="2607660"/>
          </a:xfrm>
        </p:spPr>
        <p:txBody>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86968"/>
            <a:ext cx="2428993" cy="2607660"/>
          </a:xfrm>
        </p:spPr>
        <p:txBody>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86968"/>
            <a:ext cx="2428993" cy="2607660"/>
          </a:xfrm>
        </p:spPr>
        <p:txBody>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86968"/>
            <a:ext cx="2428993" cy="2607660"/>
          </a:xfrm>
        </p:spPr>
        <p:txBody>
          <a:bodyPr/>
          <a:lstStyle/>
          <a:p>
            <a:endParaRPr lang="cs-CZ"/>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3" name="Zástupný symbol pro číslo snímku 5">
            <a:extLst>
              <a:ext uri="{FF2B5EF4-FFF2-40B4-BE49-F238E27FC236}">
                <a16:creationId xmlns:a16="http://schemas.microsoft.com/office/drawing/2014/main" id="{7556DA22-95D2-B84C-8D36-C93C88F1A70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9986508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 graf">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p:spPr>
        <p:txBody>
          <a:bodyPr/>
          <a:lstStyle>
            <a:lvl1pPr marL="0" indent="0">
              <a:spcAft>
                <a:spcPts val="1800"/>
              </a:spcAft>
              <a:buFont typeface="Wingdings" pitchFamily="2" charset="2"/>
              <a:buNone/>
              <a:defRPr b="0">
                <a:solidFill>
                  <a:schemeClr val="bg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1846262"/>
            <a:ext cx="6157278" cy="3383763"/>
          </a:xfrm>
        </p:spPr>
        <p:txBody>
          <a:bodyPr/>
          <a:lstStyle/>
          <a:p>
            <a:endParaRPr lang="cs-CZ"/>
          </a:p>
        </p:txBody>
      </p:sp>
      <p:sp>
        <p:nvSpPr>
          <p:cNvPr id="10" name="Zástupný symbol pro číslo snímku 5">
            <a:extLst>
              <a:ext uri="{FF2B5EF4-FFF2-40B4-BE49-F238E27FC236}">
                <a16:creationId xmlns:a16="http://schemas.microsoft.com/office/drawing/2014/main" id="{56068FBD-80A0-A131-94EA-3F77B4064DBE}"/>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1233842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dnadpis, text a graf">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p:spPr>
        <p:txBody>
          <a:bodyPr/>
          <a:lstStyle>
            <a:lvl1pPr marL="0" indent="0">
              <a:spcAft>
                <a:spcPts val="1800"/>
              </a:spcAft>
              <a:buFont typeface="Wingdings" pitchFamily="2" charset="2"/>
              <a:buNone/>
              <a:defRPr b="0">
                <a:solidFill>
                  <a:schemeClr val="bg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2175418"/>
            <a:ext cx="6157278" cy="3383763"/>
          </a:xfrm>
        </p:spPr>
        <p:txBody>
          <a:bodyPr/>
          <a:lstStyle/>
          <a:p>
            <a:endParaRPr lang="cs-CZ"/>
          </a:p>
        </p:txBody>
      </p:sp>
      <p:sp>
        <p:nvSpPr>
          <p:cNvPr id="4" name="Zástupný text 8">
            <a:extLst>
              <a:ext uri="{FF2B5EF4-FFF2-40B4-BE49-F238E27FC236}">
                <a16:creationId xmlns:a16="http://schemas.microsoft.com/office/drawing/2014/main" id="{4979A1C8-AB56-208C-E695-4985A095C3CE}"/>
              </a:ext>
            </a:extLst>
          </p:cNvPr>
          <p:cNvSpPr>
            <a:spLocks noGrp="1"/>
          </p:cNvSpPr>
          <p:nvPr>
            <p:ph type="body" sz="quarter" idx="20"/>
          </p:nvPr>
        </p:nvSpPr>
        <p:spPr>
          <a:xfrm>
            <a:off x="684000"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4FFB432D-C3B5-D43F-DAB7-52E395EF4C4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026077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dnadpis, text a tabulka">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text 8">
            <a:extLst>
              <a:ext uri="{FF2B5EF4-FFF2-40B4-BE49-F238E27FC236}">
                <a16:creationId xmlns:a16="http://schemas.microsoft.com/office/drawing/2014/main" id="{88833E3E-D9C4-1B56-E700-3FE02CF54D68}"/>
              </a:ext>
            </a:extLst>
          </p:cNvPr>
          <p:cNvSpPr>
            <a:spLocks noGrp="1"/>
          </p:cNvSpPr>
          <p:nvPr>
            <p:ph type="body" sz="quarter" idx="20"/>
          </p:nvPr>
        </p:nvSpPr>
        <p:spPr>
          <a:xfrm>
            <a:off x="683999"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9" name="Zástupný symbol pro tabulku 8">
            <a:extLst>
              <a:ext uri="{FF2B5EF4-FFF2-40B4-BE49-F238E27FC236}">
                <a16:creationId xmlns:a16="http://schemas.microsoft.com/office/drawing/2014/main" id="{38C15361-4216-1F02-862E-96F0428B738D}"/>
              </a:ext>
            </a:extLst>
          </p:cNvPr>
          <p:cNvSpPr>
            <a:spLocks noGrp="1"/>
          </p:cNvSpPr>
          <p:nvPr>
            <p:ph type="tbl" sz="quarter" idx="21"/>
          </p:nvPr>
        </p:nvSpPr>
        <p:spPr>
          <a:xfrm>
            <a:off x="5400942" y="2213361"/>
            <a:ext cx="6097458" cy="2836476"/>
          </a:xfrm>
        </p:spPr>
        <p:txBody>
          <a:bodyPr/>
          <a:lstStyle/>
          <a:p>
            <a:endParaRPr lang="cs-CZ"/>
          </a:p>
        </p:txBody>
      </p:sp>
      <p:sp>
        <p:nvSpPr>
          <p:cNvPr id="10" name="Zástupný symbol pro obsah 2">
            <a:extLst>
              <a:ext uri="{FF2B5EF4-FFF2-40B4-BE49-F238E27FC236}">
                <a16:creationId xmlns:a16="http://schemas.microsoft.com/office/drawing/2014/main" id="{B66658BE-27EF-DD53-8F17-938260B54B8F}"/>
              </a:ext>
            </a:extLst>
          </p:cNvPr>
          <p:cNvSpPr>
            <a:spLocks noGrp="1"/>
          </p:cNvSpPr>
          <p:nvPr>
            <p:ph idx="22" hasCustomPrompt="1"/>
          </p:nvPr>
        </p:nvSpPr>
        <p:spPr>
          <a:xfrm>
            <a:off x="1620000" y="2167003"/>
            <a:ext cx="3516021" cy="3915521"/>
          </a:xfrm>
        </p:spPr>
        <p:txBody>
          <a:bodyPr numCol="1" spcCol="360000">
            <a:noAutofit/>
          </a:bodyPr>
          <a:lstStyle>
            <a:lvl1pPr marL="288000" indent="-288000">
              <a:lnSpc>
                <a:spcPct val="100000"/>
              </a:lnSpc>
              <a:spcBef>
                <a:spcPts val="900"/>
              </a:spcBef>
              <a:spcAft>
                <a:spcPts val="900"/>
              </a:spcAft>
              <a:buClr>
                <a:schemeClr val="accent5"/>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11" name="Zástupný symbol pro číslo snímku 5">
            <a:extLst>
              <a:ext uri="{FF2B5EF4-FFF2-40B4-BE49-F238E27FC236}">
                <a16:creationId xmlns:a16="http://schemas.microsoft.com/office/drawing/2014/main" id="{E903755D-63C9-7F62-34B8-C0C2AFB43970}"/>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652019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5" name="Zástupný symbol pro číslo snímku 4"/>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44D3900D-FEF7-DC42-A070-58AF49658B8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0792740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p:txBody>
          <a:bodyPr/>
          <a:lstStyle/>
          <a:p>
            <a:fld id="{1CF5A12E-3DFE-4C3E-9036-7893F29C52C1}" type="slidenum">
              <a:rPr lang="cs-CZ" smtClean="0"/>
              <a:t>‹#›</a:t>
            </a:fld>
            <a:endParaRPr lang="cs-CZ"/>
          </a:p>
        </p:txBody>
      </p:sp>
    </p:spTree>
    <p:extLst>
      <p:ext uri="{BB962C8B-B14F-4D97-AF65-F5344CB8AC3E}">
        <p14:creationId xmlns:p14="http://schemas.microsoft.com/office/powerpoint/2010/main" val="3946906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cs-CZ"/>
              <a:t>Kliknutím lze upravit styl.</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839789"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6172201"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9" name="Slide Number Placeholder 8"/>
          <p:cNvSpPr>
            <a:spLocks noGrp="1"/>
          </p:cNvSpPr>
          <p:nvPr>
            <p:ph type="sldNum" sz="quarter" idx="12"/>
          </p:nvPr>
        </p:nvSpPr>
        <p:spPr/>
        <p:txBody>
          <a:bodyPr/>
          <a:lstStyle/>
          <a:p>
            <a:fld id="{471ADDA6-D629-44E6-B234-A73E9F4FF45C}" type="slidenum">
              <a:rPr lang="cs-CZ" smtClean="0"/>
              <a:t>‹#›</a:t>
            </a:fld>
            <a:endParaRPr lang="cs-CZ"/>
          </a:p>
        </p:txBody>
      </p:sp>
    </p:spTree>
    <p:extLst>
      <p:ext uri="{BB962C8B-B14F-4D97-AF65-F5344CB8AC3E}">
        <p14:creationId xmlns:p14="http://schemas.microsoft.com/office/powerpoint/2010/main" val="4289557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Závěr a shrnutí">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2" spcCol="360000"/>
          <a:lstStyle>
            <a:lvl1pPr marL="0" indent="-504000">
              <a:lnSpc>
                <a:spcPct val="120000"/>
              </a:lnSpc>
              <a:spcAft>
                <a:spcPts val="1000"/>
              </a:spcAft>
              <a:buNone/>
              <a:defRPr sz="2000">
                <a:solidFill>
                  <a:schemeClr val="accent5"/>
                </a:solidFill>
              </a:defRPr>
            </a:lvl1pPr>
            <a:lvl2pPr marL="0" indent="0">
              <a:lnSpc>
                <a:spcPct val="120000"/>
              </a:lnSpc>
              <a:spcAft>
                <a:spcPts val="400"/>
              </a:spcAft>
              <a:buNone/>
              <a:defRPr sz="1800"/>
            </a:lvl2pPr>
            <a:lvl3pPr marL="0" indent="0">
              <a:lnSpc>
                <a:spcPct val="120000"/>
              </a:lnSpc>
              <a:spcAft>
                <a:spcPts val="400"/>
              </a:spcAft>
              <a:buNone/>
              <a:defRPr/>
            </a:lvl3pPr>
            <a:lvl4pPr marL="0" indent="0">
              <a:lnSpc>
                <a:spcPct val="120000"/>
              </a:lnSpc>
              <a:spcAft>
                <a:spcPts val="400"/>
              </a:spcAft>
              <a:buNone/>
              <a:defRPr/>
            </a:lvl4pPr>
            <a:lvl5pPr marL="0" indent="0">
              <a:lnSpc>
                <a:spcPct val="120000"/>
              </a:lnSpc>
              <a:spcAft>
                <a:spcPts val="400"/>
              </a:spcAft>
              <a:buNone/>
              <a:defRPr/>
            </a:lvl5pPr>
          </a:lstStyle>
          <a:p>
            <a:pPr lvl="0"/>
            <a:r>
              <a:rPr lang="cs-CZ"/>
              <a:t>Upravte styly předlohy textu.</a:t>
            </a:r>
          </a:p>
        </p:txBody>
      </p:sp>
    </p:spTree>
    <p:extLst>
      <p:ext uri="{BB962C8B-B14F-4D97-AF65-F5344CB8AC3E}">
        <p14:creationId xmlns:p14="http://schemas.microsoft.com/office/powerpoint/2010/main" val="92549562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Základní">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sz="half" idx="1" hasCustomPrompt="1"/>
          </p:nvPr>
        </p:nvSpPr>
        <p:spPr>
          <a:xfrm>
            <a:off x="1620000" y="2160000"/>
            <a:ext cx="8964000" cy="4078068"/>
          </a:xfrm>
          <a:prstGeom prst="rect">
            <a:avLst/>
          </a:prstGeom>
        </p:spPr>
        <p:txBody>
          <a:bodyPr/>
          <a:lstStyle>
            <a:lvl1pPr>
              <a:spcBef>
                <a:spcPts val="1000"/>
              </a:spcBef>
              <a:spcAft>
                <a:spcPts val="1000"/>
              </a:spcAft>
              <a:defRPr/>
            </a:lvl1pPr>
            <a:lvl2pPr>
              <a:spcAft>
                <a:spcPts val="1000"/>
              </a:spcAft>
              <a:defRPr sz="1800"/>
            </a:lvl2pPr>
            <a:lvl3pPr marL="720000" indent="-216000">
              <a:spcAft>
                <a:spcPts val="1000"/>
              </a:spcAft>
              <a:defRPr>
                <a:solidFill>
                  <a:schemeClr val="accent2"/>
                </a:solidFill>
              </a:defRPr>
            </a:lvl3pPr>
            <a:lvl4pPr marL="936000" indent="-216000">
              <a:spcAft>
                <a:spcPts val="1000"/>
              </a:spcAft>
              <a:defRPr/>
            </a:lvl4pPr>
            <a:lvl5pPr marL="1152000" indent="-216000">
              <a:spcAft>
                <a:spcPts val="1000"/>
              </a:spcAft>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42833127-FA44-2449-652E-7C7C47C7D87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bg2"/>
                </a:solidFill>
              </a:rPr>
              <a:t>Ministerstvo pro místní rozvoj</a:t>
            </a:r>
          </a:p>
        </p:txBody>
      </p:sp>
      <p:sp>
        <p:nvSpPr>
          <p:cNvPr id="5" name="Nadpis 4">
            <a:extLst>
              <a:ext uri="{FF2B5EF4-FFF2-40B4-BE49-F238E27FC236}">
                <a16:creationId xmlns:a16="http://schemas.microsoft.com/office/drawing/2014/main" id="{4CC50D58-9C13-7041-41AC-823B5DE454BA}"/>
              </a:ext>
            </a:extLst>
          </p:cNvPr>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13980106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27388244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40832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300000" y="2109600"/>
            <a:ext cx="54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6300000" y="4237200"/>
            <a:ext cx="54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pic>
        <p:nvPicPr>
          <p:cNvPr id="7" name="Grafický objekt 6">
            <a:extLst>
              <a:ext uri="{FF2B5EF4-FFF2-40B4-BE49-F238E27FC236}">
                <a16:creationId xmlns:a16="http://schemas.microsoft.com/office/drawing/2014/main" id="{C63B8EDC-7F1F-3C09-E76A-D5B19D3D53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6847" cy="1598400"/>
          </a:xfrm>
          <a:prstGeom prst="rect">
            <a:avLst/>
          </a:prstGeom>
        </p:spPr>
      </p:pic>
    </p:spTree>
    <p:extLst>
      <p:ext uri="{BB962C8B-B14F-4D97-AF65-F5344CB8AC3E}">
        <p14:creationId xmlns:p14="http://schemas.microsoft.com/office/powerpoint/2010/main" val="1491793839"/>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Úvodní snímek">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9F0403E7-BC0D-3F6B-6A17-DC5CF67E19DD}"/>
              </a:ext>
            </a:extLst>
          </p:cNvPr>
          <p:cNvSpPr>
            <a:spLocks noGrp="1"/>
          </p:cNvSpPr>
          <p:nvPr>
            <p:ph type="pic" sz="quarter" idx="10"/>
          </p:nvPr>
        </p:nvSpPr>
        <p:spPr>
          <a:xfrm>
            <a:off x="1" y="0"/>
            <a:ext cx="5905499" cy="6858000"/>
          </a:xfrm>
          <a:prstGeom prst="rect">
            <a:avLst/>
          </a:prstGeom>
        </p:spPr>
        <p:txBody>
          <a:bodyPr/>
          <a:lstStyle/>
          <a:p>
            <a:endParaRPr lang="cs-CZ"/>
          </a:p>
        </p:txBody>
      </p:sp>
      <p:sp>
        <p:nvSpPr>
          <p:cNvPr id="2" name="Nadpis 1"/>
          <p:cNvSpPr>
            <a:spLocks noGrp="1"/>
          </p:cNvSpPr>
          <p:nvPr>
            <p:ph type="ctrTitle"/>
          </p:nvPr>
        </p:nvSpPr>
        <p:spPr>
          <a:xfrm>
            <a:off x="6300000" y="2109516"/>
            <a:ext cx="54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6300000" y="4237731"/>
            <a:ext cx="54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Tree>
    <p:extLst>
      <p:ext uri="{BB962C8B-B14F-4D97-AF65-F5344CB8AC3E}">
        <p14:creationId xmlns:p14="http://schemas.microsoft.com/office/powerpoint/2010/main" val="3313178687"/>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1_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5400000" y="2340000"/>
            <a:ext cx="63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5400000" y="4500000"/>
            <a:ext cx="63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Grafický objekt 4">
            <a:extLst>
              <a:ext uri="{FF2B5EF4-FFF2-40B4-BE49-F238E27FC236}">
                <a16:creationId xmlns:a16="http://schemas.microsoft.com/office/drawing/2014/main" id="{B90272BE-40A8-FF09-B72B-2D0BA2A4EF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6847" cy="1598400"/>
          </a:xfrm>
          <a:prstGeom prst="rect">
            <a:avLst/>
          </a:prstGeom>
        </p:spPr>
      </p:pic>
    </p:spTree>
    <p:extLst>
      <p:ext uri="{BB962C8B-B14F-4D97-AF65-F5344CB8AC3E}">
        <p14:creationId xmlns:p14="http://schemas.microsoft.com/office/powerpoint/2010/main" val="7214048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adpis a obsah">
    <p:bg>
      <p:bgPr>
        <a:solidFill>
          <a:schemeClr val="bg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lstStyle>
            <a:lvl1pPr marL="288000" indent="-288000">
              <a:lnSpc>
                <a:spcPct val="100000"/>
              </a:lnSpc>
              <a:spcAft>
                <a:spcPts val="1000"/>
              </a:spcAft>
              <a:buFont typeface="Wingdings" pitchFamily="2" charset="2"/>
              <a:buChar char="§"/>
              <a:defRPr sz="2000"/>
            </a:lvl1pPr>
            <a:lvl2pPr marL="288000" indent="216000">
              <a:lnSpc>
                <a:spcPct val="100000"/>
              </a:lnSpc>
              <a:spcAft>
                <a:spcPts val="1000"/>
              </a:spcAft>
              <a:buFont typeface="Wingdings" pitchFamily="2" charset="2"/>
              <a:buChar char="§"/>
              <a:defRPr sz="1800"/>
            </a:lvl2pPr>
            <a:lvl3pPr marL="720000" indent="-216000">
              <a:lnSpc>
                <a:spcPct val="100000"/>
              </a:lnSpc>
              <a:spcAft>
                <a:spcPts val="1000"/>
              </a:spcAft>
              <a:buFont typeface="Wingdings" pitchFamily="2" charset="2"/>
              <a:buChar char="§"/>
              <a:defRPr/>
            </a:lvl3pPr>
            <a:lvl4pPr marL="936000" indent="-216000">
              <a:lnSpc>
                <a:spcPct val="100000"/>
              </a:lnSpc>
              <a:spcAft>
                <a:spcPts val="1000"/>
              </a:spcAft>
              <a:buFont typeface="Wingdings" pitchFamily="2" charset="2"/>
              <a:buChar char="§"/>
              <a:defRPr/>
            </a:lvl4pPr>
            <a:lvl5pPr indent="-216000">
              <a:lnSpc>
                <a:spcPct val="100000"/>
              </a:lnSpc>
              <a:spcAft>
                <a:spcPts val="1000"/>
              </a:spcAft>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109551425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ext velký">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1" spcCol="360000">
            <a:noAutofit/>
          </a:bodyPr>
          <a:lstStyle>
            <a:lvl1pPr marL="0" indent="0">
              <a:lnSpc>
                <a:spcPct val="100000"/>
              </a:lnSpc>
              <a:spcAft>
                <a:spcPts val="1000"/>
              </a:spcAft>
              <a:buNone/>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FB23D414-7544-6455-E8D2-C72A3EBC3FA9}"/>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bg2"/>
                </a:solidFill>
              </a:rPr>
              <a:t>Ministerstvo pro místní rozvoj</a:t>
            </a:r>
          </a:p>
        </p:txBody>
      </p:sp>
    </p:spTree>
    <p:extLst>
      <p:ext uri="{BB962C8B-B14F-4D97-AF65-F5344CB8AC3E}">
        <p14:creationId xmlns:p14="http://schemas.microsoft.com/office/powerpoint/2010/main" val="1833162793"/>
      </p:ext>
    </p:extLst>
  </p:cSld>
  <p:clrMapOvr>
    <a:masterClrMapping/>
  </p:clrMapOvr>
  <p:extLst>
    <p:ext uri="{DCECCB84-F9BA-43D5-87BE-67443E8EF086}">
      <p15:sldGuideLst xmlns:p15="http://schemas.microsoft.com/office/powerpoint/2012/main">
        <p15:guide id="1" pos="415">
          <p15:clr>
            <a:srgbClr val="FBAE40"/>
          </p15:clr>
        </p15:guide>
        <p15:guide id="2" orient="horz" pos="411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ext běžný">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26021"/>
          </a:xfrm>
          <a:prstGeom prst="rect">
            <a:avLst/>
          </a:prstGeom>
        </p:spPr>
        <p:txBody>
          <a:bodyPr numCol="1" spcCol="360000">
            <a:noAutofit/>
          </a:bodyPr>
          <a:lstStyle>
            <a:lvl1pPr marL="0" indent="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2BBC0884-F87E-1907-FF5F-2AB324A5C47E}"/>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816794560"/>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Odrážky velk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46919"/>
          </a:xfrm>
          <a:prstGeom prst="rect">
            <a:avLst/>
          </a:prstGeom>
        </p:spPr>
        <p:txBody>
          <a:bodyPr numCol="1" spcCol="360000">
            <a:noAutofit/>
          </a:bodyPr>
          <a:lstStyle>
            <a:lvl1pPr marL="504000" indent="-504000">
              <a:lnSpc>
                <a:spcPct val="100000"/>
              </a:lnSpc>
              <a:spcAft>
                <a:spcPts val="1000"/>
              </a:spcAft>
              <a:buClr>
                <a:schemeClr val="accent1"/>
              </a:buClr>
              <a:buSzPct val="90000"/>
              <a:buFont typeface="Wingdings" pitchFamily="2" charset="2"/>
              <a:buChar char="§"/>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84905BBB-F9FE-9FBF-15BB-B1658C5A09FF}"/>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785083271"/>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Odrážky mal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15521"/>
          </a:xfrm>
          <a:prstGeom prst="rect">
            <a:avLst/>
          </a:prstGeom>
        </p:spPr>
        <p:txBody>
          <a:bodyPr numCol="1" spcCol="360000">
            <a:noAutofit/>
          </a:bodyPr>
          <a:lstStyle>
            <a:lvl1pPr marL="360000" indent="-360000">
              <a:lnSpc>
                <a:spcPct val="100000"/>
              </a:lnSpc>
              <a:spcBef>
                <a:spcPts val="900"/>
              </a:spcBef>
              <a:spcAft>
                <a:spcPts val="900"/>
              </a:spcAft>
              <a:buClr>
                <a:schemeClr val="accent1"/>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93163992-C525-2C66-6CAF-F1C6D7A2FF4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00737552"/>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Předělový slide">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1015999"/>
            <a:ext cx="9900000" cy="2413001"/>
          </a:xfrm>
        </p:spPr>
        <p:txBody>
          <a:bodyPr anchor="b"/>
          <a:lstStyle>
            <a:lvl1pPr>
              <a:lnSpc>
                <a:spcPct val="100000"/>
              </a:lnSpc>
              <a:defRPr sz="4800">
                <a:solidFill>
                  <a:schemeClr val="tx2"/>
                </a:solidFill>
              </a:defRPr>
            </a:lvl1pPr>
          </a:lstStyle>
          <a:p>
            <a:r>
              <a:rPr lang="cs-CZ"/>
              <a:t>Kliknutím lze upravit styl.</a:t>
            </a:r>
          </a:p>
        </p:txBody>
      </p:sp>
      <p:sp>
        <p:nvSpPr>
          <p:cNvPr id="3" name="Zástupný symbol pro text 2"/>
          <p:cNvSpPr>
            <a:spLocks noGrp="1"/>
          </p:cNvSpPr>
          <p:nvPr>
            <p:ph type="body" idx="1" hasCustomPrompt="1"/>
          </p:nvPr>
        </p:nvSpPr>
        <p:spPr>
          <a:xfrm>
            <a:off x="684000" y="3676651"/>
            <a:ext cx="9900000" cy="2413000"/>
          </a:xfrm>
          <a:prstGeom prst="rect">
            <a:avLst/>
          </a:prstGeom>
        </p:spPr>
        <p:txBody>
          <a:bodyPr/>
          <a:lstStyle>
            <a:lvl1pPr marL="0" indent="0">
              <a:lnSpc>
                <a:spcPct val="12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Tree>
    <p:extLst>
      <p:ext uri="{BB962C8B-B14F-4D97-AF65-F5344CB8AC3E}">
        <p14:creationId xmlns:p14="http://schemas.microsoft.com/office/powerpoint/2010/main" val="39749703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ředělový slide 1">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561599"/>
            <a:ext cx="9900000" cy="2160000"/>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8568647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ředělový slide s obrázkem">
    <p:bg>
      <p:bgPr>
        <a:solidFill>
          <a:schemeClr val="accent5"/>
        </a:solidFill>
        <a:effectLst/>
      </p:bgPr>
    </p:bg>
    <p:spTree>
      <p:nvGrpSpPr>
        <p:cNvPr id="1" name=""/>
        <p:cNvGrpSpPr/>
        <p:nvPr/>
      </p:nvGrpSpPr>
      <p:grpSpPr>
        <a:xfrm>
          <a:off x="0" y="0"/>
          <a:ext cx="0" cy="0"/>
          <a:chOff x="0" y="0"/>
          <a:chExt cx="0" cy="0"/>
        </a:xfrm>
      </p:grpSpPr>
      <p:sp>
        <p:nvSpPr>
          <p:cNvPr id="3" name="Zástupný symbol obrázku 5">
            <a:extLst>
              <a:ext uri="{FF2B5EF4-FFF2-40B4-BE49-F238E27FC236}">
                <a16:creationId xmlns:a16="http://schemas.microsoft.com/office/drawing/2014/main" id="{0EED0200-723A-192F-A0AB-3C11FC5331B7}"/>
              </a:ext>
            </a:extLst>
          </p:cNvPr>
          <p:cNvSpPr>
            <a:spLocks noGrp="1"/>
          </p:cNvSpPr>
          <p:nvPr>
            <p:ph type="pic" sz="quarter" idx="10"/>
          </p:nvPr>
        </p:nvSpPr>
        <p:spPr>
          <a:xfrm>
            <a:off x="6286501" y="0"/>
            <a:ext cx="5905499" cy="6858000"/>
          </a:xfrm>
          <a:prstGeom prst="rect">
            <a:avLst/>
          </a:prstGeom>
        </p:spPr>
        <p:txBody>
          <a:bodyPr/>
          <a:lstStyle/>
          <a:p>
            <a:endParaRPr lang="cs-CZ"/>
          </a:p>
        </p:txBody>
      </p:sp>
      <p:sp>
        <p:nvSpPr>
          <p:cNvPr id="2" name="Nadpis 1"/>
          <p:cNvSpPr>
            <a:spLocks noGrp="1"/>
          </p:cNvSpPr>
          <p:nvPr>
            <p:ph type="title"/>
          </p:nvPr>
        </p:nvSpPr>
        <p:spPr>
          <a:xfrm>
            <a:off x="684000" y="563174"/>
            <a:ext cx="5412000" cy="3384358"/>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26809195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běžný s obrázkem">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4476000" cy="3797036"/>
          </a:xfrm>
          <a:prstGeom prst="rect">
            <a:avLst/>
          </a:prstGeom>
        </p:spPr>
        <p:txBody>
          <a:bodyPr numCol="1" spcCol="360000">
            <a:noAutofit/>
          </a:bodyPr>
          <a:lstStyle>
            <a:lvl1pPr marL="360000" indent="-360000">
              <a:lnSpc>
                <a:spcPct val="100000"/>
              </a:lnSpc>
              <a:spcAft>
                <a:spcPts val="1000"/>
              </a:spcAft>
              <a:buSzPct val="90000"/>
              <a:buFont typeface="Wingdings" pitchFamily="2" charset="2"/>
              <a:buChar char="§"/>
              <a:tabLst/>
              <a:defRPr sz="2000"/>
            </a:lvl1pPr>
            <a:lvl2pPr indent="0">
              <a:lnSpc>
                <a:spcPct val="120000"/>
              </a:lnSpc>
              <a:spcAft>
                <a:spcPts val="400"/>
              </a:spcAft>
              <a:buFont typeface="Arial" panose="020B0604020202020204" pitchFamily="34" charset="0"/>
              <a:buChar char="•"/>
              <a:defRPr sz="1800"/>
            </a:lvl2pPr>
            <a:lvl3pPr indent="0">
              <a:lnSpc>
                <a:spcPct val="120000"/>
              </a:lnSpc>
              <a:spcAft>
                <a:spcPts val="400"/>
              </a:spcAft>
              <a:buFont typeface="Arial" panose="020B0604020202020204" pitchFamily="34" charset="0"/>
              <a:buChar char="•"/>
              <a:defRPr sz="1800"/>
            </a:lvl3pPr>
            <a:lvl4pPr indent="0">
              <a:lnSpc>
                <a:spcPct val="120000"/>
              </a:lnSpc>
              <a:spcAft>
                <a:spcPts val="400"/>
              </a:spcAft>
              <a:buFont typeface="Arial" panose="020B0604020202020204" pitchFamily="34" charset="0"/>
              <a:buChar char="•"/>
              <a:defRPr sz="1800"/>
            </a:lvl4pPr>
            <a:lvl5pPr indent="0">
              <a:lnSpc>
                <a:spcPct val="120000"/>
              </a:lnSpc>
              <a:spcAft>
                <a:spcPts val="400"/>
              </a:spcAft>
              <a:buFont typeface="Arial" panose="020B0604020202020204" pitchFamily="34" charset="0"/>
              <a:buChar char="•"/>
              <a:defRPr sz="1800"/>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obrázku 5">
            <a:extLst>
              <a:ext uri="{FF2B5EF4-FFF2-40B4-BE49-F238E27FC236}">
                <a16:creationId xmlns:a16="http://schemas.microsoft.com/office/drawing/2014/main" id="{BB38CCEF-CF1A-B72B-D67E-9A39E14D3EA2}"/>
              </a:ext>
            </a:extLst>
          </p:cNvPr>
          <p:cNvSpPr>
            <a:spLocks noGrp="1"/>
          </p:cNvSpPr>
          <p:nvPr>
            <p:ph type="pic" sz="quarter" idx="10"/>
          </p:nvPr>
        </p:nvSpPr>
        <p:spPr>
          <a:xfrm>
            <a:off x="6298501" y="2213429"/>
            <a:ext cx="4285499" cy="3618660"/>
          </a:xfrm>
          <a:prstGeom prst="rect">
            <a:avLst/>
          </a:prstGeom>
        </p:spPr>
        <p:txBody>
          <a:bodyPr/>
          <a:lstStyle/>
          <a:p>
            <a:endParaRPr lang="cs-CZ"/>
          </a:p>
        </p:txBody>
      </p:sp>
      <p:sp>
        <p:nvSpPr>
          <p:cNvPr id="7" name="Zástupný symbol pro číslo snímku 5">
            <a:extLst>
              <a:ext uri="{FF2B5EF4-FFF2-40B4-BE49-F238E27FC236}">
                <a16:creationId xmlns:a16="http://schemas.microsoft.com/office/drawing/2014/main" id="{2C7EEF15-9663-FDF8-3786-E9D1170BC09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94102900"/>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odnadpis, dva sloupce">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0" y="2160000"/>
            <a:ext cx="4323523" cy="3960537"/>
          </a:xfrm>
          <a:prstGeom prst="rect">
            <a:avLst/>
          </a:prstGeom>
        </p:spPr>
        <p:txBody>
          <a:bodyPr/>
          <a:lstStyle>
            <a:lvl1pPr>
              <a:spcAft>
                <a:spcPts val="1800"/>
              </a:spcAft>
              <a:buFont typeface="Wingdings" pitchFamily="2" charset="2"/>
              <a:buNone/>
              <a:defRPr b="1">
                <a:solidFill>
                  <a:schemeClr val="accent2"/>
                </a:solidFill>
              </a:defRPr>
            </a:lvl1pPr>
            <a:lvl2pPr marL="0" indent="-288000">
              <a:buClr>
                <a:schemeClr val="accent1"/>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5259600" cy="772560"/>
          </a:xfrm>
          <a:prstGeom prst="rect">
            <a:avLst/>
          </a:prstGeom>
        </p:spPr>
        <p:txBody>
          <a:bodyPr/>
          <a:lstStyle>
            <a:lvl1pPr marL="0" indent="0">
              <a:buNone/>
              <a:defRPr>
                <a:solidFill>
                  <a:schemeClr val="accent1"/>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
        <p:nvSpPr>
          <p:cNvPr id="4" name="Zástupný symbol pro obsah 2">
            <a:extLst>
              <a:ext uri="{FF2B5EF4-FFF2-40B4-BE49-F238E27FC236}">
                <a16:creationId xmlns:a16="http://schemas.microsoft.com/office/drawing/2014/main" id="{C2843CF9-B3FD-9E68-3D7A-392FEBCB4FEE}"/>
              </a:ext>
            </a:extLst>
          </p:cNvPr>
          <p:cNvSpPr>
            <a:spLocks noGrp="1"/>
          </p:cNvSpPr>
          <p:nvPr>
            <p:ph sz="half" idx="15" hasCustomPrompt="1"/>
          </p:nvPr>
        </p:nvSpPr>
        <p:spPr>
          <a:xfrm>
            <a:off x="6266427" y="2160000"/>
            <a:ext cx="4323523" cy="3960537"/>
          </a:xfrm>
          <a:prstGeom prst="rect">
            <a:avLst/>
          </a:prstGeom>
        </p:spPr>
        <p:txBody>
          <a:bodyPr/>
          <a:lstStyle>
            <a:lvl1pPr>
              <a:spcAft>
                <a:spcPts val="1800"/>
              </a:spcAft>
              <a:buFont typeface="Wingdings" pitchFamily="2" charset="2"/>
              <a:buNone/>
              <a:defRPr b="1">
                <a:solidFill>
                  <a:schemeClr val="accent2"/>
                </a:solidFill>
              </a:defRPr>
            </a:lvl1pPr>
            <a:lvl2pPr marL="0" indent="-288000">
              <a:buClr>
                <a:schemeClr val="accent1"/>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8" name="Zástupný symbol pro číslo snímku 5">
            <a:extLst>
              <a:ext uri="{FF2B5EF4-FFF2-40B4-BE49-F238E27FC236}">
                <a16:creationId xmlns:a16="http://schemas.microsoft.com/office/drawing/2014/main" id="{1A2E329E-B047-5BCC-C0F2-88F14A418F05}"/>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1820280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ři sloupce">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93601"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7671851E-E145-B540-BFE6-BCB164F7650F}"/>
              </a:ext>
            </a:extLst>
          </p:cNvPr>
          <p:cNvSpPr>
            <a:spLocks noGrp="1"/>
          </p:cNvSpPr>
          <p:nvPr>
            <p:ph sz="half" idx="13" hasCustomPrompt="1"/>
          </p:nvPr>
        </p:nvSpPr>
        <p:spPr>
          <a:xfrm>
            <a:off x="8119333"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1" name="Zástupný symbol pro obsah 2">
            <a:extLst>
              <a:ext uri="{FF2B5EF4-FFF2-40B4-BE49-F238E27FC236}">
                <a16:creationId xmlns:a16="http://schemas.microsoft.com/office/drawing/2014/main" id="{C5DD8208-8E62-3BCD-5295-A5DE908611EA}"/>
              </a:ext>
            </a:extLst>
          </p:cNvPr>
          <p:cNvSpPr>
            <a:spLocks noGrp="1"/>
          </p:cNvSpPr>
          <p:nvPr>
            <p:ph sz="half" idx="14" hasCustomPrompt="1"/>
          </p:nvPr>
        </p:nvSpPr>
        <p:spPr>
          <a:xfrm>
            <a:off x="4408009"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4" name="Zástupný symbol pro číslo snímku 5">
            <a:extLst>
              <a:ext uri="{FF2B5EF4-FFF2-40B4-BE49-F238E27FC236}">
                <a16:creationId xmlns:a16="http://schemas.microsoft.com/office/drawing/2014/main" id="{7B9A68AD-FB4B-8978-5212-ECDC03A6FB0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4355645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odnadpis, 3 sloupce podbarven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0"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5259600" cy="772560"/>
          </a:xfrm>
          <a:prstGeom prst="rect">
            <a:avLst/>
          </a:prstGeom>
        </p:spPr>
        <p:txBody>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4" name="Zástupný symbol pro obsah 2">
            <a:extLst>
              <a:ext uri="{FF2B5EF4-FFF2-40B4-BE49-F238E27FC236}">
                <a16:creationId xmlns:a16="http://schemas.microsoft.com/office/drawing/2014/main" id="{2C9E7C88-D105-85BB-7817-7828128845B7}"/>
              </a:ext>
            </a:extLst>
          </p:cNvPr>
          <p:cNvSpPr>
            <a:spLocks noGrp="1"/>
          </p:cNvSpPr>
          <p:nvPr>
            <p:ph sz="half" idx="15" hasCustomPrompt="1"/>
          </p:nvPr>
        </p:nvSpPr>
        <p:spPr>
          <a:xfrm>
            <a:off x="8156517"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8" name="Zástupný symbol pro obsah 2">
            <a:extLst>
              <a:ext uri="{FF2B5EF4-FFF2-40B4-BE49-F238E27FC236}">
                <a16:creationId xmlns:a16="http://schemas.microsoft.com/office/drawing/2014/main" id="{F3B495C6-E9D9-BB16-034D-BB35D518475B}"/>
              </a:ext>
            </a:extLst>
          </p:cNvPr>
          <p:cNvSpPr>
            <a:spLocks noGrp="1"/>
          </p:cNvSpPr>
          <p:nvPr>
            <p:ph sz="half" idx="16" hasCustomPrompt="1"/>
          </p:nvPr>
        </p:nvSpPr>
        <p:spPr>
          <a:xfrm>
            <a:off x="4420259"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6" name="Zástupný symbol pro číslo snímku 5">
            <a:extLst>
              <a:ext uri="{FF2B5EF4-FFF2-40B4-BE49-F238E27FC236}">
                <a16:creationId xmlns:a16="http://schemas.microsoft.com/office/drawing/2014/main" id="{4CC1C452-BE80-BC5C-7921-09A8FE89B91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4288470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sloupce podbarvené se šipkami">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2257436"/>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963E211A-EC28-5A07-3501-03AC420E839A}"/>
              </a:ext>
            </a:extLst>
          </p:cNvPr>
          <p:cNvSpPr>
            <a:spLocks noGrp="1"/>
          </p:cNvSpPr>
          <p:nvPr>
            <p:ph sz="half" idx="13" hasCustomPrompt="1"/>
          </p:nvPr>
        </p:nvSpPr>
        <p:spPr>
          <a:xfrm>
            <a:off x="8405601" y="2246803"/>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1" name="Zástupný symbol pro obsah 2">
            <a:extLst>
              <a:ext uri="{FF2B5EF4-FFF2-40B4-BE49-F238E27FC236}">
                <a16:creationId xmlns:a16="http://schemas.microsoft.com/office/drawing/2014/main" id="{CA544A6B-12C5-DC1B-EDF5-D0332255C4DE}"/>
              </a:ext>
            </a:extLst>
          </p:cNvPr>
          <p:cNvSpPr>
            <a:spLocks noGrp="1"/>
          </p:cNvSpPr>
          <p:nvPr>
            <p:ph sz="half" idx="14" hasCustomPrompt="1"/>
          </p:nvPr>
        </p:nvSpPr>
        <p:spPr>
          <a:xfrm>
            <a:off x="4544801" y="2257436"/>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pic>
        <p:nvPicPr>
          <p:cNvPr id="18" name="Obrázek 17">
            <a:extLst>
              <a:ext uri="{FF2B5EF4-FFF2-40B4-BE49-F238E27FC236}">
                <a16:creationId xmlns:a16="http://schemas.microsoft.com/office/drawing/2014/main" id="{2A3086D1-EC65-B74C-A8BB-C58567182BE6}"/>
              </a:ext>
            </a:extLst>
          </p:cNvPr>
          <p:cNvPicPr>
            <a:picLocks noChangeAspect="1"/>
          </p:cNvPicPr>
          <p:nvPr userDrawn="1"/>
        </p:nvPicPr>
        <p:blipFill>
          <a:blip r:embed="rId2"/>
          <a:stretch>
            <a:fillRect/>
          </a:stretch>
        </p:blipFill>
        <p:spPr>
          <a:xfrm>
            <a:off x="3985314" y="3880589"/>
            <a:ext cx="360717" cy="301120"/>
          </a:xfrm>
          <a:prstGeom prst="rect">
            <a:avLst/>
          </a:prstGeom>
        </p:spPr>
      </p:pic>
      <p:pic>
        <p:nvPicPr>
          <p:cNvPr id="20" name="Obrázek 19">
            <a:extLst>
              <a:ext uri="{FF2B5EF4-FFF2-40B4-BE49-F238E27FC236}">
                <a16:creationId xmlns:a16="http://schemas.microsoft.com/office/drawing/2014/main" id="{CAAABE1A-E3F7-8D77-4BC1-22DA8776E5AB}"/>
              </a:ext>
            </a:extLst>
          </p:cNvPr>
          <p:cNvPicPr>
            <a:picLocks noChangeAspect="1"/>
          </p:cNvPicPr>
          <p:nvPr userDrawn="1"/>
        </p:nvPicPr>
        <p:blipFill>
          <a:blip r:embed="rId2"/>
          <a:stretch>
            <a:fillRect/>
          </a:stretch>
        </p:blipFill>
        <p:spPr>
          <a:xfrm>
            <a:off x="7846114" y="3880589"/>
            <a:ext cx="360717" cy="301120"/>
          </a:xfrm>
          <a:prstGeom prst="rect">
            <a:avLst/>
          </a:prstGeom>
        </p:spPr>
      </p:pic>
      <p:sp>
        <p:nvSpPr>
          <p:cNvPr id="21" name="Zástupný text 8">
            <a:extLst>
              <a:ext uri="{FF2B5EF4-FFF2-40B4-BE49-F238E27FC236}">
                <a16:creationId xmlns:a16="http://schemas.microsoft.com/office/drawing/2014/main" id="{EE858B53-D403-C768-50C6-B820DCD4E564}"/>
              </a:ext>
            </a:extLst>
          </p:cNvPr>
          <p:cNvSpPr>
            <a:spLocks noGrp="1"/>
          </p:cNvSpPr>
          <p:nvPr>
            <p:ph type="body" sz="quarter" idx="15"/>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22" name="Zástupný symbol pro číslo snímku 5">
            <a:extLst>
              <a:ext uri="{FF2B5EF4-FFF2-40B4-BE49-F238E27FC236}">
                <a16:creationId xmlns:a16="http://schemas.microsoft.com/office/drawing/2014/main" id="{7BDEE34E-2AD1-D45A-CDC5-B7356B87F969}"/>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9224858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92625"/>
            <a:ext cx="2428993" cy="2602004"/>
          </a:xfrm>
          <a:prstGeom prst="rect">
            <a:avLst/>
          </a:prstGeom>
        </p:spPr>
        <p:txBody>
          <a:bodyPr>
            <a:noAutofit/>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92625"/>
            <a:ext cx="2428993" cy="2602004"/>
          </a:xfrm>
          <a:prstGeom prst="rect">
            <a:avLst/>
          </a:prstGeom>
        </p:spPr>
        <p:txBody>
          <a:bodyPr>
            <a:noAutofit/>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92625"/>
            <a:ext cx="2428993" cy="2602004"/>
          </a:xfrm>
          <a:prstGeom prst="rect">
            <a:avLst/>
          </a:prstGeom>
        </p:spPr>
        <p:txBody>
          <a:bodyPr>
            <a:noAutofit/>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92625"/>
            <a:ext cx="2428993" cy="2602004"/>
          </a:xfrm>
          <a:prstGeom prst="rect">
            <a:avLst/>
          </a:prstGeom>
        </p:spPr>
        <p:txBody>
          <a:bodyPr>
            <a:noAutofit/>
          </a:bodyPr>
          <a:lstStyle/>
          <a:p>
            <a:endParaRPr lang="cs-CZ"/>
          </a:p>
        </p:txBody>
      </p:sp>
      <p:sp>
        <p:nvSpPr>
          <p:cNvPr id="4" name="Zástupný symbol pro číslo snímku 5">
            <a:extLst>
              <a:ext uri="{FF2B5EF4-FFF2-40B4-BE49-F238E27FC236}">
                <a16:creationId xmlns:a16="http://schemas.microsoft.com/office/drawing/2014/main" id="{496F11FE-78A2-69C8-0643-BE729D4F1FDE}"/>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4406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odnadpis, 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a:prstGeom prst="rect">
            <a:avLst/>
          </a:prstGeom>
        </p:spPr>
        <p:txBody>
          <a:bodyPr>
            <a:noAutofit/>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a:prstGeom prst="rect">
            <a:avLst/>
          </a:prstGeom>
        </p:spPr>
        <p:txBody>
          <a:bodyPr>
            <a:noAutofit/>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a:prstGeom prst="rect">
            <a:avLst/>
          </a:prstGeom>
        </p:spPr>
        <p:txBody>
          <a:bodyPr>
            <a:noAutofit/>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2"/>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D034D6FE-BA08-8A8E-D5AE-55D3E756260C}"/>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6101484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odnadpis, 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a:prstGeom prst="rect">
            <a:avLst/>
          </a:prstGeom>
        </p:spPr>
        <p:txBody>
          <a:bodyPr>
            <a:noAutofit/>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a:prstGeom prst="rect">
            <a:avLst/>
          </a:prstGeom>
        </p:spPr>
        <p:txBody>
          <a:bodyPr>
            <a:noAutofit/>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a:prstGeom prst="rect">
            <a:avLst/>
          </a:prstGeom>
        </p:spPr>
        <p:txBody>
          <a:bodyPr>
            <a:noAutofit/>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9" name="Zástupný symbol pro číslo snímku 5">
            <a:extLst>
              <a:ext uri="{FF2B5EF4-FFF2-40B4-BE49-F238E27FC236}">
                <a16:creationId xmlns:a16="http://schemas.microsoft.com/office/drawing/2014/main" id="{6BCC6951-FCF3-7B03-5562-7840A02525D2}"/>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7689181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 sloupce s obrázky a popisem">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86968"/>
            <a:ext cx="2428993" cy="2607660"/>
          </a:xfrm>
          <a:prstGeom prst="rect">
            <a:avLst/>
          </a:prstGeom>
        </p:spPr>
        <p:txBody>
          <a:bodyPr>
            <a:noAutofit/>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86968"/>
            <a:ext cx="2428993" cy="2607660"/>
          </a:xfrm>
          <a:prstGeom prst="rect">
            <a:avLst/>
          </a:prstGeom>
        </p:spPr>
        <p:txBody>
          <a:bodyPr>
            <a:noAutofit/>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86968"/>
            <a:ext cx="2428993" cy="2607660"/>
          </a:xfrm>
          <a:prstGeom prst="rect">
            <a:avLst/>
          </a:prstGeom>
        </p:spPr>
        <p:txBody>
          <a:bodyPr>
            <a:noAutofit/>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86968"/>
            <a:ext cx="2428993" cy="2607660"/>
          </a:xfrm>
          <a:prstGeom prst="rect">
            <a:avLst/>
          </a:prstGeom>
        </p:spPr>
        <p:txBody>
          <a:bodyPr>
            <a:noAutofit/>
          </a:bodyPr>
          <a:lstStyle/>
          <a:p>
            <a:endParaRPr lang="cs-CZ"/>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3" name="Zástupný symbol pro číslo snímku 5">
            <a:extLst>
              <a:ext uri="{FF2B5EF4-FFF2-40B4-BE49-F238E27FC236}">
                <a16:creationId xmlns:a16="http://schemas.microsoft.com/office/drawing/2014/main" id="{893E901C-6AA0-0F75-C9B1-BE19FABFC393}"/>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25833800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a graf">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a:prstGeom prst="rect">
            <a:avLst/>
          </a:prstGeom>
        </p:spPr>
        <p:txBody>
          <a:bodyPr>
            <a:noAutofit/>
          </a:bodyPr>
          <a:lstStyle>
            <a:lvl1pPr marL="0" indent="0">
              <a:spcAft>
                <a:spcPts val="1800"/>
              </a:spcAft>
              <a:buFont typeface="Wingdings" pitchFamily="2" charset="2"/>
              <a:buNone/>
              <a:defRPr b="0">
                <a:solidFill>
                  <a:schemeClr val="tx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1846262"/>
            <a:ext cx="6157278" cy="3383763"/>
          </a:xfrm>
          <a:prstGeom prst="rect">
            <a:avLst/>
          </a:prstGeom>
        </p:spPr>
        <p:txBody>
          <a:bodyPr>
            <a:noAutofit/>
          </a:bodyPr>
          <a:lstStyle/>
          <a:p>
            <a:endParaRPr lang="cs-CZ"/>
          </a:p>
        </p:txBody>
      </p:sp>
      <p:sp>
        <p:nvSpPr>
          <p:cNvPr id="4" name="Zástupný symbol pro číslo snímku 5">
            <a:extLst>
              <a:ext uri="{FF2B5EF4-FFF2-40B4-BE49-F238E27FC236}">
                <a16:creationId xmlns:a16="http://schemas.microsoft.com/office/drawing/2014/main" id="{C3AB57E5-30E5-1721-7ABB-F3BD27E78527}"/>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1508938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odnadpis, text a graf">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a:prstGeom prst="rect">
            <a:avLst/>
          </a:prstGeom>
        </p:spPr>
        <p:txBody>
          <a:bodyPr>
            <a:noAutofit/>
          </a:bodyPr>
          <a:lstStyle>
            <a:lvl1pPr marL="0" indent="0">
              <a:spcAft>
                <a:spcPts val="1800"/>
              </a:spcAft>
              <a:buFont typeface="Wingdings" pitchFamily="2" charset="2"/>
              <a:buNone/>
              <a:defRPr b="0">
                <a:solidFill>
                  <a:schemeClr val="tx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2165625"/>
            <a:ext cx="6157278" cy="3383763"/>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4F692555-6195-4F09-FB48-4EF6E638FA7C}"/>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8880B733-56AF-86CD-D756-629084A16536}"/>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6118284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odnadpis, text a tabulka">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text 8">
            <a:extLst>
              <a:ext uri="{FF2B5EF4-FFF2-40B4-BE49-F238E27FC236}">
                <a16:creationId xmlns:a16="http://schemas.microsoft.com/office/drawing/2014/main" id="{88833E3E-D9C4-1B56-E700-3FE02CF54D68}"/>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9" name="Zástupný symbol pro tabulku 8">
            <a:extLst>
              <a:ext uri="{FF2B5EF4-FFF2-40B4-BE49-F238E27FC236}">
                <a16:creationId xmlns:a16="http://schemas.microsoft.com/office/drawing/2014/main" id="{38C15361-4216-1F02-862E-96F0428B738D}"/>
              </a:ext>
            </a:extLst>
          </p:cNvPr>
          <p:cNvSpPr>
            <a:spLocks noGrp="1"/>
          </p:cNvSpPr>
          <p:nvPr>
            <p:ph type="tbl" sz="quarter" idx="21"/>
          </p:nvPr>
        </p:nvSpPr>
        <p:spPr>
          <a:xfrm>
            <a:off x="5400942" y="2213361"/>
            <a:ext cx="6097458" cy="2836476"/>
          </a:xfrm>
          <a:prstGeom prst="rect">
            <a:avLst/>
          </a:prstGeom>
        </p:spPr>
        <p:txBody>
          <a:bodyPr>
            <a:noAutofit/>
          </a:bodyPr>
          <a:lstStyle/>
          <a:p>
            <a:endParaRPr lang="cs-CZ"/>
          </a:p>
        </p:txBody>
      </p:sp>
      <p:sp>
        <p:nvSpPr>
          <p:cNvPr id="6" name="Zástupný symbol pro obsah 2">
            <a:extLst>
              <a:ext uri="{FF2B5EF4-FFF2-40B4-BE49-F238E27FC236}">
                <a16:creationId xmlns:a16="http://schemas.microsoft.com/office/drawing/2014/main" id="{1AA2B79E-EBDF-2530-1330-B70DF2E98A5F}"/>
              </a:ext>
            </a:extLst>
          </p:cNvPr>
          <p:cNvSpPr>
            <a:spLocks noGrp="1"/>
          </p:cNvSpPr>
          <p:nvPr>
            <p:ph idx="22" hasCustomPrompt="1"/>
          </p:nvPr>
        </p:nvSpPr>
        <p:spPr>
          <a:xfrm>
            <a:off x="1620000" y="2167003"/>
            <a:ext cx="3516021" cy="3915521"/>
          </a:xfrm>
          <a:prstGeom prst="rect">
            <a:avLst/>
          </a:prstGeom>
        </p:spPr>
        <p:txBody>
          <a:bodyPr numCol="1" spcCol="360000">
            <a:noAutofit/>
          </a:bodyPr>
          <a:lstStyle>
            <a:lvl1pPr marL="288000" indent="-288000">
              <a:lnSpc>
                <a:spcPct val="100000"/>
              </a:lnSpc>
              <a:spcBef>
                <a:spcPts val="900"/>
              </a:spcBef>
              <a:spcAft>
                <a:spcPts val="900"/>
              </a:spcAft>
              <a:buClr>
                <a:schemeClr val="accent1"/>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8" name="Zástupný symbol pro číslo snímku 5">
            <a:extLst>
              <a:ext uri="{FF2B5EF4-FFF2-40B4-BE49-F238E27FC236}">
                <a16:creationId xmlns:a16="http://schemas.microsoft.com/office/drawing/2014/main" id="{0CAAE527-231E-9248-0A0C-52E8BA0AF602}"/>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6572456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Závěr a shrnutí">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noAutofit/>
          </a:bodyPr>
          <a:lstStyle>
            <a:lvl1pPr marL="0" indent="-504000">
              <a:lnSpc>
                <a:spcPct val="120000"/>
              </a:lnSpc>
              <a:spcAft>
                <a:spcPts val="1000"/>
              </a:spcAft>
              <a:buNone/>
              <a:defRPr sz="2000">
                <a:solidFill>
                  <a:schemeClr val="tx1"/>
                </a:solidFill>
              </a:defRPr>
            </a:lvl1pPr>
            <a:lvl2pPr marL="0" indent="0">
              <a:lnSpc>
                <a:spcPct val="120000"/>
              </a:lnSpc>
              <a:spcAft>
                <a:spcPts val="400"/>
              </a:spcAft>
              <a:buNone/>
              <a:defRPr sz="1800"/>
            </a:lvl2pPr>
            <a:lvl3pPr marL="0" indent="0">
              <a:lnSpc>
                <a:spcPct val="120000"/>
              </a:lnSpc>
              <a:spcAft>
                <a:spcPts val="400"/>
              </a:spcAft>
              <a:buNone/>
              <a:defRPr/>
            </a:lvl3pPr>
            <a:lvl4pPr marL="0" indent="0">
              <a:lnSpc>
                <a:spcPct val="120000"/>
              </a:lnSpc>
              <a:spcAft>
                <a:spcPts val="400"/>
              </a:spcAft>
              <a:buNone/>
              <a:defRPr/>
            </a:lvl4pPr>
            <a:lvl5pPr marL="0" indent="0">
              <a:lnSpc>
                <a:spcPct val="120000"/>
              </a:lnSpc>
              <a:spcAft>
                <a:spcPts val="400"/>
              </a:spcAft>
              <a:buNone/>
              <a:defRPr/>
            </a:lvl5pPr>
          </a:lstStyle>
          <a:p>
            <a:pPr lvl="0"/>
            <a:r>
              <a:rPr lang="cs-CZ"/>
              <a:t>Upravte styly předlohy textu.</a:t>
            </a:r>
          </a:p>
        </p:txBody>
      </p:sp>
    </p:spTree>
    <p:extLst>
      <p:ext uri="{BB962C8B-B14F-4D97-AF65-F5344CB8AC3E}">
        <p14:creationId xmlns:p14="http://schemas.microsoft.com/office/powerpoint/2010/main" val="37163068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1_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a:t>Kliknutím lze upravit styl.</a:t>
            </a:r>
          </a:p>
        </p:txBody>
      </p:sp>
      <p:sp>
        <p:nvSpPr>
          <p:cNvPr id="5" name="Zástupný symbol pro číslo snímku 4"/>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71A0C973-C08E-95A7-04DC-A227455E46BF}"/>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8955910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Prázdný">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p:txBody>
          <a:bodyPr/>
          <a:lstStyle/>
          <a:p>
            <a:fld id="{1CF5A12E-3DFE-4C3E-9036-7893F29C52C1}" type="slidenum">
              <a:rPr lang="cs-CZ" smtClean="0"/>
              <a:t>‹#›</a:t>
            </a:fld>
            <a:endParaRPr lang="cs-CZ"/>
          </a:p>
        </p:txBody>
      </p:sp>
    </p:spTree>
    <p:extLst>
      <p:ext uri="{BB962C8B-B14F-4D97-AF65-F5344CB8AC3E}">
        <p14:creationId xmlns:p14="http://schemas.microsoft.com/office/powerpoint/2010/main" val="368598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image" Target="../media/image1.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84000" y="619932"/>
            <a:ext cx="9900000" cy="1070756"/>
          </a:xfrm>
          <a:prstGeom prst="rect">
            <a:avLst/>
          </a:prstGeom>
        </p:spPr>
        <p:txBody>
          <a:bodyPr vert="horz" lIns="0" tIns="0" rIns="0" bIns="0" rtlCol="0" anchor="t">
            <a:noAutofit/>
          </a:bodyPr>
          <a:lstStyle/>
          <a:p>
            <a:r>
              <a:rPr lang="cs-CZ" dirty="0"/>
              <a:t>Kliknutím lze upravit styl.</a:t>
            </a:r>
          </a:p>
        </p:txBody>
      </p:sp>
      <p:sp>
        <p:nvSpPr>
          <p:cNvPr id="3" name="Zástupný symbol pro text 2"/>
          <p:cNvSpPr>
            <a:spLocks noGrp="1"/>
          </p:cNvSpPr>
          <p:nvPr>
            <p:ph type="body" idx="1"/>
          </p:nvPr>
        </p:nvSpPr>
        <p:spPr>
          <a:xfrm>
            <a:off x="1620000" y="2160000"/>
            <a:ext cx="8964000" cy="4078800"/>
          </a:xfrm>
          <a:prstGeom prst="rect">
            <a:avLst/>
          </a:prstGeom>
        </p:spPr>
        <p:txBody>
          <a:bodyPr vert="horz" lIns="0" tIns="0" rIns="0" bIns="0" rtlCol="0">
            <a:noAutofit/>
          </a:body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4"/>
          </p:nvPr>
        </p:nvSpPr>
        <p:spPr>
          <a:xfrm>
            <a:off x="8755200" y="6300000"/>
            <a:ext cx="2743200" cy="365125"/>
          </a:xfrm>
          <a:prstGeom prst="rect">
            <a:avLst/>
          </a:prstGeom>
        </p:spPr>
        <p:txBody>
          <a:bodyPr vert="horz" lIns="0" tIns="0" rIns="0" bIns="0" rtlCol="0" anchor="ctr">
            <a:noAutofit/>
          </a:bodyPr>
          <a:lstStyle>
            <a:lvl1pPr algn="r">
              <a:defRPr sz="1200">
                <a:solidFill>
                  <a:schemeClr val="bg1"/>
                </a:solidFill>
                <a:latin typeface="Arial" panose="020B0604020202020204" pitchFamily="34" charset="0"/>
                <a:cs typeface="Arial" panose="020B0604020202020204" pitchFamily="34" charset="0"/>
              </a:defRPr>
            </a:lvl1pPr>
          </a:lstStyle>
          <a:p>
            <a:fld id="{1CF5A12E-3DFE-4C3E-9036-7893F29C52C1}" type="slidenum">
              <a:rPr lang="cs-CZ" smtClean="0"/>
              <a:pPr/>
              <a:t>‹#›</a:t>
            </a:fld>
            <a:endParaRPr lang="cs-CZ"/>
          </a:p>
        </p:txBody>
      </p:sp>
      <p:pic>
        <p:nvPicPr>
          <p:cNvPr id="8" name="Obrázek 7" descr="Obsah obrázku symbol, Grafika, logo, snímek obrazovky&#10;&#10;Obsah generovaný pomocí AI může být nesprávný.">
            <a:extLst>
              <a:ext uri="{FF2B5EF4-FFF2-40B4-BE49-F238E27FC236}">
                <a16:creationId xmlns:a16="http://schemas.microsoft.com/office/drawing/2014/main" id="{DF67F3F1-F3D2-EC43-5EB5-2BB7ED887C96}"/>
              </a:ext>
            </a:extLst>
          </p:cNvPr>
          <p:cNvPicPr>
            <a:picLocks noChangeAspect="1"/>
          </p:cNvPicPr>
          <p:nvPr userDrawn="1"/>
        </p:nvPicPr>
        <p:blipFill>
          <a:blip r:embed="rId30" cstate="print">
            <a:extLst>
              <a:ext uri="{28A0092B-C50C-407E-A947-70E740481C1C}">
                <a14:useLocalDpi xmlns:a14="http://schemas.microsoft.com/office/drawing/2010/main" val="0"/>
              </a:ext>
            </a:extLst>
          </a:blip>
          <a:srcRect l="32111" t="23639" r="32108" b="23684"/>
          <a:stretch>
            <a:fillRect/>
          </a:stretch>
        </p:blipFill>
        <p:spPr>
          <a:xfrm>
            <a:off x="11037600" y="0"/>
            <a:ext cx="504859" cy="1008000"/>
          </a:xfrm>
          <a:prstGeom prst="rect">
            <a:avLst/>
          </a:prstGeom>
        </p:spPr>
      </p:pic>
    </p:spTree>
    <p:extLst>
      <p:ext uri="{BB962C8B-B14F-4D97-AF65-F5344CB8AC3E}">
        <p14:creationId xmlns:p14="http://schemas.microsoft.com/office/powerpoint/2010/main" val="4163724584"/>
      </p:ext>
    </p:extLst>
  </p:cSld>
  <p:clrMap bg1="lt1" tx1="dk1" bg2="lt2" tx2="dk2" accent1="accent1" accent2="accent2" accent3="accent3" accent4="accent4" accent5="accent5" accent6="accent6" hlink="hlink" folHlink="folHlink"/>
  <p:sldLayoutIdLst>
    <p:sldLayoutId id="2147483649" r:id="rId1"/>
    <p:sldLayoutId id="2147483675" r:id="rId2"/>
    <p:sldLayoutId id="2147483660" r:id="rId3"/>
    <p:sldLayoutId id="2147483718" r:id="rId4"/>
    <p:sldLayoutId id="2147483650" r:id="rId5"/>
    <p:sldLayoutId id="2147483676" r:id="rId6"/>
    <p:sldLayoutId id="2147483677" r:id="rId7"/>
    <p:sldLayoutId id="2147483678" r:id="rId8"/>
    <p:sldLayoutId id="2147483679" r:id="rId9"/>
    <p:sldLayoutId id="2147483651" r:id="rId10"/>
    <p:sldLayoutId id="2147483680" r:id="rId11"/>
    <p:sldLayoutId id="2147483681" r:id="rId12"/>
    <p:sldLayoutId id="2147483682" r:id="rId13"/>
    <p:sldLayoutId id="214748365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716" r:id="rId23"/>
    <p:sldLayoutId id="2147483691" r:id="rId24"/>
    <p:sldLayoutId id="2147483654" r:id="rId25"/>
    <p:sldLayoutId id="2147483655" r:id="rId26"/>
    <p:sldLayoutId id="2147483721" r:id="rId27"/>
    <p:sldLayoutId id="2147483719" r:id="rId28"/>
  </p:sldLayoutIdLst>
  <p:hf hdr="0" dt="0"/>
  <p:txStyles>
    <p:titleStyle>
      <a:lvl1pPr algn="l" defTabSz="914400" rtl="0" eaLnBrk="1" latinLnBrk="0" hangingPunct="1">
        <a:lnSpc>
          <a:spcPct val="90000"/>
        </a:lnSpc>
        <a:spcBef>
          <a:spcPct val="0"/>
        </a:spcBef>
        <a:buNone/>
        <a:defRPr sz="3600" b="1" kern="1200">
          <a:solidFill>
            <a:schemeClr val="bg1"/>
          </a:solidFill>
          <a:latin typeface="Arial" panose="020B0604020202020204" pitchFamily="34" charset="0"/>
          <a:ea typeface="+mj-ea"/>
          <a:cs typeface="Arial" panose="020B0604020202020204" pitchFamily="34" charset="0"/>
        </a:defRPr>
      </a:lvl1pPr>
    </p:titleStyle>
    <p:bodyStyle>
      <a:lvl1pPr marL="288000" indent="-288000" algn="l" defTabSz="914400" rtl="0" eaLnBrk="1" latinLnBrk="0" hangingPunct="1">
        <a:lnSpc>
          <a:spcPct val="100000"/>
        </a:lnSpc>
        <a:spcBef>
          <a:spcPts val="1000"/>
        </a:spcBef>
        <a:spcAft>
          <a:spcPts val="1000"/>
        </a:spcAft>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1pPr>
      <a:lvl2pPr marL="504000" indent="-216000" algn="l" defTabSz="914400" rtl="0" eaLnBrk="1" latinLnBrk="0" hangingPunct="1">
        <a:lnSpc>
          <a:spcPct val="100000"/>
        </a:lnSpc>
        <a:spcBef>
          <a:spcPts val="0"/>
        </a:spcBef>
        <a:spcAft>
          <a:spcPts val="1000"/>
        </a:spcAft>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2pPr>
      <a:lvl3pPr marL="720000" indent="-216000" algn="l" defTabSz="914400" rtl="0" eaLnBrk="1" latinLnBrk="0" hangingPunct="1">
        <a:lnSpc>
          <a:spcPct val="100000"/>
        </a:lnSpc>
        <a:spcBef>
          <a:spcPts val="0"/>
        </a:spcBef>
        <a:spcAft>
          <a:spcPts val="1000"/>
        </a:spcAft>
        <a:buFont typeface="Wingdings" pitchFamily="2" charset="2"/>
        <a:buChar char="§"/>
        <a:defRPr sz="1500" b="0" i="0" kern="1200">
          <a:solidFill>
            <a:schemeClr val="accent3"/>
          </a:solidFill>
          <a:latin typeface="Arial" panose="020B0604020202020204" pitchFamily="34" charset="0"/>
          <a:ea typeface="+mn-ea"/>
          <a:cs typeface="Arial" panose="020B0604020202020204" pitchFamily="34" charset="0"/>
        </a:defRPr>
      </a:lvl3pPr>
      <a:lvl4pPr marL="936000" indent="-216000" algn="l" defTabSz="914400" rtl="0" eaLnBrk="1" latinLnBrk="0" hangingPunct="1">
        <a:lnSpc>
          <a:spcPct val="100000"/>
        </a:lnSpc>
        <a:spcBef>
          <a:spcPts val="0"/>
        </a:spcBef>
        <a:spcAft>
          <a:spcPts val="1000"/>
        </a:spcAft>
        <a:buFont typeface="Wingdings" pitchFamily="2" charset="2"/>
        <a:buChar char="§"/>
        <a:defRPr sz="1500" b="0" i="0" kern="1200">
          <a:solidFill>
            <a:schemeClr val="accent5"/>
          </a:solidFill>
          <a:latin typeface="Arial" panose="020B0604020202020204" pitchFamily="34" charset="0"/>
          <a:ea typeface="+mn-ea"/>
          <a:cs typeface="Arial" panose="020B0604020202020204" pitchFamily="34" charset="0"/>
        </a:defRPr>
      </a:lvl4pPr>
      <a:lvl5pPr marL="1152000" indent="-216000" algn="l" defTabSz="914400" rtl="0" eaLnBrk="1" latinLnBrk="0" hangingPunct="1">
        <a:lnSpc>
          <a:spcPct val="100000"/>
        </a:lnSpc>
        <a:spcBef>
          <a:spcPts val="0"/>
        </a:spcBef>
        <a:spcAft>
          <a:spcPts val="1000"/>
        </a:spcAft>
        <a:buFont typeface="Wingdings" pitchFamily="2" charset="2"/>
        <a:buChar char="§"/>
        <a:defRPr sz="12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3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84000" y="619932"/>
            <a:ext cx="9900000" cy="1070756"/>
          </a:xfrm>
          <a:prstGeom prst="rect">
            <a:avLst/>
          </a:prstGeom>
        </p:spPr>
        <p:txBody>
          <a:bodyPr vert="horz" lIns="0" tIns="0" rIns="0" bIns="0" rtlCol="0" anchor="t">
            <a:noAutofit/>
          </a:bodyPr>
          <a:lstStyle/>
          <a:p>
            <a:r>
              <a:rPr lang="cs-CZ"/>
              <a:t>Kliknutím lze upravit styl.</a:t>
            </a:r>
          </a:p>
        </p:txBody>
      </p:sp>
      <p:sp>
        <p:nvSpPr>
          <p:cNvPr id="3" name="Zástupný symbol pro text 2"/>
          <p:cNvSpPr>
            <a:spLocks noGrp="1"/>
          </p:cNvSpPr>
          <p:nvPr>
            <p:ph type="body" idx="1"/>
          </p:nvPr>
        </p:nvSpPr>
        <p:spPr>
          <a:xfrm>
            <a:off x="1620000" y="2160000"/>
            <a:ext cx="8964000" cy="4078068"/>
          </a:xfrm>
          <a:prstGeom prst="rect">
            <a:avLst/>
          </a:prstGeom>
        </p:spPr>
        <p:txBody>
          <a:bodyPr vert="horz" lIns="0" tIns="0" rIns="0" bIns="0" rtlCol="0">
            <a:noAutofit/>
          </a:body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4"/>
          </p:nvPr>
        </p:nvSpPr>
        <p:spPr>
          <a:xfrm>
            <a:off x="8755200" y="6300000"/>
            <a:ext cx="2743200" cy="365125"/>
          </a:xfrm>
          <a:prstGeom prst="rect">
            <a:avLst/>
          </a:prstGeom>
        </p:spPr>
        <p:txBody>
          <a:bodyPr vert="horz" lIns="0" tIns="0" rIns="0" bIns="0" rtlCol="0" anchor="ctr"/>
          <a:lstStyle>
            <a:lvl1pPr algn="r">
              <a:defRPr sz="1200">
                <a:solidFill>
                  <a:schemeClr val="tx1"/>
                </a:solidFill>
                <a:latin typeface="Arial" panose="020B0604020202020204" pitchFamily="34" charset="0"/>
                <a:cs typeface="Arial" panose="020B0604020202020204" pitchFamily="34" charset="0"/>
              </a:defRPr>
            </a:lvl1pPr>
          </a:lstStyle>
          <a:p>
            <a:fld id="{1CF5A12E-3DFE-4C3E-9036-7893F29C52C1}" type="slidenum">
              <a:rPr lang="cs-CZ" smtClean="0"/>
              <a:pPr/>
              <a:t>‹#›</a:t>
            </a:fld>
            <a:endParaRPr lang="cs-CZ"/>
          </a:p>
        </p:txBody>
      </p:sp>
      <p:pic>
        <p:nvPicPr>
          <p:cNvPr id="4" name="Obrázek 3" descr="Obsah obrázku symbol, Grafika, logo, snímek obrazovky&#10;&#10;Obsah generovaný pomocí AI může být nesprávný.">
            <a:extLst>
              <a:ext uri="{FF2B5EF4-FFF2-40B4-BE49-F238E27FC236}">
                <a16:creationId xmlns:a16="http://schemas.microsoft.com/office/drawing/2014/main" id="{025FCB21-8AB5-EA3D-1803-9CBD8B12DF84}"/>
              </a:ext>
            </a:extLst>
          </p:cNvPr>
          <p:cNvPicPr>
            <a:picLocks noChangeAspect="1"/>
          </p:cNvPicPr>
          <p:nvPr userDrawn="1"/>
        </p:nvPicPr>
        <p:blipFill>
          <a:blip r:embed="rId31" cstate="print">
            <a:extLst>
              <a:ext uri="{28A0092B-C50C-407E-A947-70E740481C1C}">
                <a14:useLocalDpi xmlns:a14="http://schemas.microsoft.com/office/drawing/2010/main" val="0"/>
              </a:ext>
            </a:extLst>
          </a:blip>
          <a:srcRect l="32111" t="23639" r="32108" b="23684"/>
          <a:stretch>
            <a:fillRect/>
          </a:stretch>
        </p:blipFill>
        <p:spPr>
          <a:xfrm>
            <a:off x="11037600" y="0"/>
            <a:ext cx="504859" cy="1008000"/>
          </a:xfrm>
          <a:prstGeom prst="rect">
            <a:avLst/>
          </a:prstGeom>
        </p:spPr>
      </p:pic>
    </p:spTree>
    <p:extLst>
      <p:ext uri="{BB962C8B-B14F-4D97-AF65-F5344CB8AC3E}">
        <p14:creationId xmlns:p14="http://schemas.microsoft.com/office/powerpoint/2010/main" val="628316029"/>
      </p:ext>
    </p:extLst>
  </p:cSld>
  <p:clrMap bg1="lt1" tx1="dk1" bg2="lt2" tx2="dk2" accent1="accent1" accent2="accent2" accent3="accent3" accent4="accent4" accent5="accent5" accent6="accent6" hlink="hlink" folHlink="folHlink"/>
  <p:sldLayoutIdLst>
    <p:sldLayoutId id="2147483666" r:id="rId1"/>
    <p:sldLayoutId id="2147483668" r:id="rId2"/>
    <p:sldLayoutId id="2147483669"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7" r:id="rId25"/>
    <p:sldLayoutId id="2147483713" r:id="rId26"/>
    <p:sldLayoutId id="2147483720" r:id="rId27"/>
    <p:sldLayoutId id="2147483714" r:id="rId28"/>
    <p:sldLayoutId id="2147483715" r:id="rId29"/>
  </p:sldLayoutIdLst>
  <p:hf hdr="0" dt="0"/>
  <p:txStyles>
    <p:titleStyle>
      <a:lvl1pPr algn="l" defTabSz="914400" rtl="0" eaLnBrk="1" latinLnBrk="0" hangingPunct="1">
        <a:lnSpc>
          <a:spcPct val="90000"/>
        </a:lnSpc>
        <a:spcBef>
          <a:spcPct val="0"/>
        </a:spcBef>
        <a:buNone/>
        <a:defRPr sz="3600" b="1" kern="1200">
          <a:solidFill>
            <a:schemeClr val="accent1"/>
          </a:solidFill>
          <a:latin typeface="Arial" panose="020B0604020202020204" pitchFamily="34" charset="0"/>
          <a:ea typeface="+mj-ea"/>
          <a:cs typeface="Arial" panose="020B0604020202020204" pitchFamily="34" charset="0"/>
        </a:defRPr>
      </a:lvl1pPr>
    </p:titleStyle>
    <p:bodyStyle>
      <a:lvl1pPr marL="288000" indent="-288000" algn="l" defTabSz="914400" rtl="0" eaLnBrk="1" latinLnBrk="0" hangingPunct="1">
        <a:lnSpc>
          <a:spcPct val="100000"/>
        </a:lnSpc>
        <a:spcBef>
          <a:spcPts val="0"/>
        </a:spcBef>
        <a:spcAft>
          <a:spcPts val="1000"/>
        </a:spcAft>
        <a:buClr>
          <a:schemeClr val="accent1"/>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1pPr>
      <a:lvl2pPr marL="504000" indent="-2160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720000" indent="-216000" algn="l" defTabSz="914400" rtl="0" eaLnBrk="1" latinLnBrk="0" hangingPunct="1">
        <a:lnSpc>
          <a:spcPct val="100000"/>
        </a:lnSpc>
        <a:spcBef>
          <a:spcPts val="0"/>
        </a:spcBef>
        <a:spcAft>
          <a:spcPts val="1000"/>
        </a:spcAft>
        <a:buFont typeface="Wingdings" pitchFamily="2" charset="2"/>
        <a:buChar char="§"/>
        <a:defRPr sz="1500" kern="1200">
          <a:solidFill>
            <a:schemeClr val="accent2"/>
          </a:solidFill>
          <a:latin typeface="Arial" panose="020B0604020202020204" pitchFamily="34" charset="0"/>
          <a:ea typeface="+mn-ea"/>
          <a:cs typeface="Arial" panose="020B0604020202020204" pitchFamily="34" charset="0"/>
        </a:defRPr>
      </a:lvl3pPr>
      <a:lvl4pPr marL="936000" indent="-216000" algn="l" defTabSz="914400" rtl="0" eaLnBrk="1" latinLnBrk="0" hangingPunct="1">
        <a:lnSpc>
          <a:spcPct val="100000"/>
        </a:lnSpc>
        <a:spcBef>
          <a:spcPts val="0"/>
        </a:spcBef>
        <a:spcAft>
          <a:spcPts val="1000"/>
        </a:spcAft>
        <a:buFont typeface="Wingdings" pitchFamily="2" charset="2"/>
        <a:buChar char="§"/>
        <a:defRPr sz="1500" kern="1200">
          <a:solidFill>
            <a:schemeClr val="accent1"/>
          </a:solidFill>
          <a:latin typeface="Arial" panose="020B0604020202020204" pitchFamily="34" charset="0"/>
          <a:ea typeface="+mn-ea"/>
          <a:cs typeface="Arial" panose="020B0604020202020204" pitchFamily="34" charset="0"/>
        </a:defRPr>
      </a:lvl4pPr>
      <a:lvl5pPr marL="1152000" indent="-216000" algn="l" defTabSz="914400" rtl="0" eaLnBrk="1" latinLnBrk="0" hangingPunct="1">
        <a:lnSpc>
          <a:spcPct val="100000"/>
        </a:lnSpc>
        <a:spcBef>
          <a:spcPts val="0"/>
        </a:spcBef>
        <a:spcAft>
          <a:spcPts val="1000"/>
        </a:spcAft>
        <a:buFont typeface="Wingdings" pitchFamily="2" charset="2"/>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0" userDrawn="1">
          <p15:clr>
            <a:srgbClr val="F26B43"/>
          </p15:clr>
        </p15:guide>
        <p15:guide id="2" pos="41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juris.curia.europa.eu/juris/document/document.jsf?text=public%2Bprocurement&amp;docid=281794&amp;pageIndex=0&amp;doclang=cs&amp;mode=req&amp;dir=&amp;occ=first&amp;part=1&amp;cid=20076953" TargetMode="External"/><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hyperlink" Target="https://juris.curia.europa.eu/juris/document/document.jsf;jsessionid=901C037391CEFF25888483929A14D520?text=PUBLIC%2BPROCUREMENT&amp;docid=315289&amp;pageIndex=0&amp;doclang=CS&amp;mode=req&amp;dir=&amp;occ=first&amp;part=1&amp;cid=21661636" TargetMode="External"/><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hyperlink" Target="https://eur-lex.europa.eu/legal-content/CS/TXT/HTML/?uri=CELEX:62022CJ0737" TargetMode="External"/><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3" Type="http://schemas.openxmlformats.org/officeDocument/2006/relationships/hyperlink" Target="https://juris.curia.europa.eu/juris/document/document.jsf?text=public%2Bprocurement&amp;docid=290417&amp;pageIndex=0&amp;doclang=CS&amp;mode=req&amp;dir=&amp;occ=first&amp;part=1&amp;cid=18654037" TargetMode="External"/><Relationship Id="rId2" Type="http://schemas.openxmlformats.org/officeDocument/2006/relationships/notesSlide" Target="../notesSlides/notesSlide21.xml"/><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3" Type="http://schemas.openxmlformats.org/officeDocument/2006/relationships/hyperlink" Target="https://eur-lex.europa.eu/legal-content/CS/TXT/HTML/?uri=CELEX:62023CJ0028" TargetMode="External"/><Relationship Id="rId2" Type="http://schemas.openxmlformats.org/officeDocument/2006/relationships/notesSlide" Target="../notesSlides/notesSlide33.xml"/><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3" Type="http://schemas.openxmlformats.org/officeDocument/2006/relationships/hyperlink" Target="https://eur-lex.europa.eu/legal-content/CS/TXT/HTML/?uri=CELEX:62022CJ0652" TargetMode="External"/><Relationship Id="rId2" Type="http://schemas.openxmlformats.org/officeDocument/2006/relationships/notesSlide" Target="../notesSlides/notesSlide46.xml"/><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9.xml"/></Relationships>
</file>

<file path=ppt/slides/_rels/slide54.xml.rels><?xml version="1.0" encoding="UTF-8" standalone="yes"?>
<Relationships xmlns="http://schemas.openxmlformats.org/package/2006/relationships"><Relationship Id="rId3" Type="http://schemas.openxmlformats.org/officeDocument/2006/relationships/hyperlink" Target="https://uohs.gov.cz/cs/informacni-centrum/tiskove-zpravy/verejne-zakazky/4103-urad-interpretuje-prelomovy-rozsudek-soudniho-dvora-eu-k-problematice-pristupu-k-dodavatelum-ze-tretich-zemi.html" TargetMode="External"/><Relationship Id="rId2" Type="http://schemas.openxmlformats.org/officeDocument/2006/relationships/notesSlide" Target="../notesSlides/notesSlide52.xml"/><Relationship Id="rId1" Type="http://schemas.openxmlformats.org/officeDocument/2006/relationships/slideLayout" Target="../slideLayouts/slideLayout39.xml"/></Relationships>
</file>

<file path=ppt/slides/_rels/slide55.xml.rels><?xml version="1.0" encoding="UTF-8" standalone="yes"?>
<Relationships xmlns="http://schemas.openxmlformats.org/package/2006/relationships"><Relationship Id="rId3" Type="http://schemas.openxmlformats.org/officeDocument/2006/relationships/hyperlink" Target="https://juris.curia.europa.eu/juris/document/document.jsf?text=&amp;docid=296546&amp;pageIndex=0&amp;doclang=CS&amp;mode=lst&amp;dir=&amp;occ=first&amp;part=1&amp;cid=2826446" TargetMode="External"/><Relationship Id="rId2" Type="http://schemas.openxmlformats.org/officeDocument/2006/relationships/notesSlide" Target="../notesSlides/notesSlide53.xml"/><Relationship Id="rId1" Type="http://schemas.openxmlformats.org/officeDocument/2006/relationships/slideLayout" Target="../slideLayouts/slideLayout3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9.xml"/></Relationships>
</file>

<file path=ppt/slides/_rels/slide63.xml.rels><?xml version="1.0" encoding="UTF-8" standalone="yes"?>
<Relationships xmlns="http://schemas.openxmlformats.org/package/2006/relationships"><Relationship Id="rId3" Type="http://schemas.openxmlformats.org/officeDocument/2006/relationships/hyperlink" Target="https://eur-lex.europa.eu/legal-content/CS/TXT/HTML/?uri=CELEX:62023CJ0513" TargetMode="External"/><Relationship Id="rId2" Type="http://schemas.openxmlformats.org/officeDocument/2006/relationships/notesSlide" Target="../notesSlides/notesSlide61.xml"/><Relationship Id="rId1" Type="http://schemas.openxmlformats.org/officeDocument/2006/relationships/slideLayout" Target="../slideLayouts/slideLayout39.xml"/></Relationships>
</file>

<file path=ppt/slides/_rels/slide64.xml.rels><?xml version="1.0" encoding="UTF-8" standalone="yes"?>
<Relationships xmlns="http://schemas.openxmlformats.org/package/2006/relationships"><Relationship Id="rId3" Type="http://schemas.openxmlformats.org/officeDocument/2006/relationships/hyperlink" Target="https://eur-lex.europa.eu/legal-content/CS/AUTO/?uri=ecli:ECLI%3AEU%3AC%3A2023%3A970&amp;locale=cs" TargetMode="External"/><Relationship Id="rId2" Type="http://schemas.openxmlformats.org/officeDocument/2006/relationships/notesSlide" Target="../notesSlides/notesSlide62.xml"/><Relationship Id="rId1" Type="http://schemas.openxmlformats.org/officeDocument/2006/relationships/slideLayout" Target="../slideLayouts/slideLayout39.xml"/><Relationship Id="rId5" Type="http://schemas.openxmlformats.org/officeDocument/2006/relationships/hyperlink" Target="https://eur-lex.europa.eu/legal-content/CS/TXT/HTML/?uri=ecli:ECLI%3AEU%3AC%3A2023%3A970&amp;anchor=#point39" TargetMode="External"/><Relationship Id="rId4" Type="http://schemas.openxmlformats.org/officeDocument/2006/relationships/hyperlink" Target="https://eur-lex.europa.eu/legal-content/CS/TXT/PDF/?uri=ecli:ECLI%3AEU%3AC%3A2023%3A970"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eur-lex.europa.eu/legal-content/CS/AUTO/?uri=ecli:ECLI%3AEU%3AC%3A2023%3A970&amp;locale=cs" TargetMode="External"/><Relationship Id="rId2" Type="http://schemas.openxmlformats.org/officeDocument/2006/relationships/notesSlide" Target="../notesSlides/notesSlide63.xml"/><Relationship Id="rId1" Type="http://schemas.openxmlformats.org/officeDocument/2006/relationships/slideLayout" Target="../slideLayouts/slideLayout39.xml"/><Relationship Id="rId5" Type="http://schemas.openxmlformats.org/officeDocument/2006/relationships/hyperlink" Target="https://eur-lex.europa.eu/legal-content/CS/TXT/HTML/?uri=ecli:ECLI%3AEU%3AC%3A2023%3A970&amp;anchor=#point40" TargetMode="External"/><Relationship Id="rId4" Type="http://schemas.openxmlformats.org/officeDocument/2006/relationships/hyperlink" Target="https://eur-lex.europa.eu/legal-content/CS/TXT/PDF/?uri=ecli:ECLI%3AEU%3AC%3A2023%3A970"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9.xml"/></Relationships>
</file>

<file path=ppt/slides/_rels/slide68.xml.rels><?xml version="1.0" encoding="UTF-8" standalone="yes"?>
<Relationships xmlns="http://schemas.openxmlformats.org/package/2006/relationships"><Relationship Id="rId3" Type="http://schemas.openxmlformats.org/officeDocument/2006/relationships/hyperlink" Target="https://eur-lex.europa.eu/legal-content/CS/TXT/HTML/?uri=CELEX:62023CJ0424&amp;qid=1781695222895" TargetMode="External"/><Relationship Id="rId2" Type="http://schemas.openxmlformats.org/officeDocument/2006/relationships/notesSlide" Target="../notesSlides/notesSlide66.xml"/><Relationship Id="rId1" Type="http://schemas.openxmlformats.org/officeDocument/2006/relationships/slideLayout" Target="../slideLayouts/slideLayout3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2.xml.rels><?xml version="1.0" encoding="UTF-8" standalone="yes"?>
<Relationships xmlns="http://schemas.openxmlformats.org/package/2006/relationships"><Relationship Id="rId3" Type="http://schemas.openxmlformats.org/officeDocument/2006/relationships/hyperlink" Target="https://eur-lex.europa.eu/legal-content/CS/TXT/?uri=CELEX:62024CJ0568" TargetMode="External"/><Relationship Id="rId2" Type="http://schemas.openxmlformats.org/officeDocument/2006/relationships/notesSlide" Target="../notesSlides/notesSlide68.xml"/><Relationship Id="rId1" Type="http://schemas.openxmlformats.org/officeDocument/2006/relationships/slideLayout" Target="../slideLayouts/slideLayout3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9.xml"/></Relationships>
</file>

<file path=ppt/slides/_rels/slide75.xml.rels><?xml version="1.0" encoding="UTF-8" standalone="yes"?>
<Relationships xmlns="http://schemas.openxmlformats.org/package/2006/relationships"><Relationship Id="rId3" Type="http://schemas.openxmlformats.org/officeDocument/2006/relationships/hyperlink" Target="https://juris.curia.europa.eu/juris/document/document.jsf?text=public%2Bprocurement&amp;docid=292040&amp;pageIndex=0&amp;doclang=cs&amp;mode=req&amp;dir=&amp;occ=first&amp;part=1&amp;cid=17770064" TargetMode="External"/><Relationship Id="rId2" Type="http://schemas.openxmlformats.org/officeDocument/2006/relationships/notesSlide" Target="../notesSlides/notesSlide71.xml"/><Relationship Id="rId1" Type="http://schemas.openxmlformats.org/officeDocument/2006/relationships/slideLayout" Target="../slideLayouts/slideLayout3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9.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9.xml"/></Relationships>
</file>

<file path=ppt/slides/_rels/slide85.xml.rels><?xml version="1.0" encoding="UTF-8" standalone="yes"?>
<Relationships xmlns="http://schemas.openxmlformats.org/package/2006/relationships"><Relationship Id="rId3" Type="http://schemas.openxmlformats.org/officeDocument/2006/relationships/hyperlink" Target="https://juris.curia.europa.eu/juris/document/document.jsf?text=&amp;docid=298577&amp;pageIndex=0&amp;doclang=CS&amp;mode=lst&amp;dir=&amp;occ=first&amp;part=1&amp;cid=92895-" TargetMode="External"/><Relationship Id="rId2" Type="http://schemas.openxmlformats.org/officeDocument/2006/relationships/notesSlide" Target="../notesSlides/notesSlide81.xml"/><Relationship Id="rId1" Type="http://schemas.openxmlformats.org/officeDocument/2006/relationships/slideLayout" Target="../slideLayouts/slideLayout39.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9.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9.xml"/></Relationships>
</file>

<file path=ppt/slides/_rels/slide90.xml.rels><?xml version="1.0" encoding="UTF-8" standalone="yes"?>
<Relationships xmlns="http://schemas.openxmlformats.org/package/2006/relationships"><Relationship Id="rId3" Type="http://schemas.openxmlformats.org/officeDocument/2006/relationships/hyperlink" Target="https://juris.curia.europa.eu/juris/document/document.jsf?text=PUBLIC%2BPROCUREMENT&amp;docid=313502&amp;pageIndex=0&amp;doclang=cs&amp;mode=req&amp;dir=&amp;occ=first&amp;part=1&amp;cid=18270288" TargetMode="External"/><Relationship Id="rId2" Type="http://schemas.openxmlformats.org/officeDocument/2006/relationships/notesSlide" Target="../notesSlides/notesSlide86.xml"/><Relationship Id="rId1" Type="http://schemas.openxmlformats.org/officeDocument/2006/relationships/slideLayout" Target="../slideLayouts/slideLayout3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9.xml"/></Relationships>
</file>

<file path=ppt/slides/_rels/slide95.xml.rels><?xml version="1.0" encoding="UTF-8" standalone="yes"?>
<Relationships xmlns="http://schemas.openxmlformats.org/package/2006/relationships"><Relationship Id="rId3" Type="http://schemas.openxmlformats.org/officeDocument/2006/relationships/hyperlink" Target="https://juris.curia.europa.eu/juris/document/document.jsf?text=PUBLIC%2BPROCUREMENT&amp;docid=313503&amp;pageIndex=0&amp;doclang=cs&amp;mode=req&amp;dir=&amp;occ=first&amp;part=1&amp;cid=21722755" TargetMode="External"/><Relationship Id="rId2" Type="http://schemas.openxmlformats.org/officeDocument/2006/relationships/notesSlide" Target="../notesSlides/notesSlide91.xml"/><Relationship Id="rId1" Type="http://schemas.openxmlformats.org/officeDocument/2006/relationships/slideLayout" Target="../slideLayouts/slideLayout39.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9.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9.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2FEACA-1020-20A3-E183-1CEB85D8DDD0}"/>
              </a:ext>
            </a:extLst>
          </p:cNvPr>
          <p:cNvSpPr>
            <a:spLocks noGrp="1"/>
          </p:cNvSpPr>
          <p:nvPr>
            <p:ph type="ctrTitle"/>
          </p:nvPr>
        </p:nvSpPr>
        <p:spPr>
          <a:xfrm>
            <a:off x="6300000" y="2109600"/>
            <a:ext cx="5400000" cy="1916866"/>
          </a:xfrm>
        </p:spPr>
        <p:txBody>
          <a:bodyPr/>
          <a:lstStyle/>
          <a:p>
            <a:r>
              <a:rPr lang="cs-CZ" dirty="0"/>
              <a:t>Judikatura Soudního dvora Evropské unie </a:t>
            </a:r>
            <a:br>
              <a:rPr lang="cs-CZ" dirty="0"/>
            </a:br>
            <a:r>
              <a:rPr lang="cs-CZ" dirty="0"/>
              <a:t>za rok 2024 a 3Q 2026</a:t>
            </a:r>
          </a:p>
        </p:txBody>
      </p:sp>
      <p:sp>
        <p:nvSpPr>
          <p:cNvPr id="3" name="Podnadpis 2">
            <a:extLst>
              <a:ext uri="{FF2B5EF4-FFF2-40B4-BE49-F238E27FC236}">
                <a16:creationId xmlns:a16="http://schemas.microsoft.com/office/drawing/2014/main" id="{55F2B8E6-3E8B-6703-D17B-D3F0D3B656D0}"/>
              </a:ext>
            </a:extLst>
          </p:cNvPr>
          <p:cNvSpPr>
            <a:spLocks noGrp="1"/>
          </p:cNvSpPr>
          <p:nvPr>
            <p:ph type="subTitle" idx="1"/>
          </p:nvPr>
        </p:nvSpPr>
        <p:spPr>
          <a:xfrm>
            <a:off x="6300000" y="4237200"/>
            <a:ext cx="5400000" cy="1968940"/>
          </a:xfrm>
        </p:spPr>
        <p:txBody>
          <a:bodyPr/>
          <a:lstStyle/>
          <a:p>
            <a:r>
              <a:rPr lang="cs-CZ" dirty="0"/>
              <a:t>Radek Vršecký</a:t>
            </a:r>
          </a:p>
        </p:txBody>
      </p:sp>
      <p:sp>
        <p:nvSpPr>
          <p:cNvPr id="4" name="Zástupný symbol pro datum 3">
            <a:extLst>
              <a:ext uri="{FF2B5EF4-FFF2-40B4-BE49-F238E27FC236}">
                <a16:creationId xmlns:a16="http://schemas.microsoft.com/office/drawing/2014/main" id="{86131F65-3A82-DFF0-E99A-6E04CBE1E18B}"/>
              </a:ext>
            </a:extLst>
          </p:cNvPr>
          <p:cNvSpPr txBox="1">
            <a:spLocks/>
          </p:cNvSpPr>
          <p:nvPr/>
        </p:nvSpPr>
        <p:spPr>
          <a:xfrm>
            <a:off x="720000" y="5976000"/>
            <a:ext cx="2743200" cy="365125"/>
          </a:xfrm>
          <a:prstGeom prst="rect">
            <a:avLst/>
          </a:prstGeom>
        </p:spPr>
        <p:txBody>
          <a:bodyPr vert="horz" lIns="0" tIns="0" rIns="0" bIns="0" rtlCol="0" anchor="ctr"/>
          <a:lstStyle>
            <a:defPPr>
              <a:defRPr lang="cs-CZ"/>
            </a:defPPr>
            <a:lvl1pPr marL="0" algn="l"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a:latin typeface="Arial"/>
                <a:cs typeface="Arial"/>
              </a:rPr>
              <a:t>24. 9. 2026</a:t>
            </a:r>
          </a:p>
          <a:p>
            <a:endParaRPr lang="cs-CZ" dirty="0"/>
          </a:p>
        </p:txBody>
      </p:sp>
      <p:pic>
        <p:nvPicPr>
          <p:cNvPr id="12" name="Zvuk 11">
            <a:hlinkClick r:id="" action="ppaction://media"/>
            <a:extLst>
              <a:ext uri="{FF2B5EF4-FFF2-40B4-BE49-F238E27FC236}">
                <a16:creationId xmlns:a16="http://schemas.microsoft.com/office/drawing/2014/main" id="{02955268-081B-45C4-9E92-0F8B7C07A19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09259792"/>
      </p:ext>
    </p:extLst>
  </p:cSld>
  <p:clrMapOvr>
    <a:masterClrMapping/>
  </p:clrMapOvr>
  <mc:AlternateContent xmlns:mc="http://schemas.openxmlformats.org/markup-compatibility/2006" xmlns:p14="http://schemas.microsoft.com/office/powerpoint/2010/main">
    <mc:Choice Requires="p14">
      <p:transition spd="slow" p14:dur="2000" advTm="6661"/>
    </mc:Choice>
    <mc:Fallback xmlns="">
      <p:transition spd="slow" advTm="66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EDD85-6CBB-F2FC-2993-5C28BDBCC067}"/>
            </a:ext>
          </a:extLst>
        </p:cNvPr>
        <p:cNvGrpSpPr/>
        <p:nvPr/>
      </p:nvGrpSpPr>
      <p:grpSpPr>
        <a:xfrm>
          <a:off x="0" y="0"/>
          <a:ext cx="0" cy="0"/>
          <a:chOff x="0" y="0"/>
          <a:chExt cx="0" cy="0"/>
        </a:xfrm>
      </p:grpSpPr>
      <p:sp>
        <p:nvSpPr>
          <p:cNvPr id="7" name="Nadpis 6">
            <a:extLst>
              <a:ext uri="{FF2B5EF4-FFF2-40B4-BE49-F238E27FC236}">
                <a16:creationId xmlns:a16="http://schemas.microsoft.com/office/drawing/2014/main" id="{C3335773-1C00-6C01-CB19-06C146CC3ED4}"/>
              </a:ext>
            </a:extLst>
          </p:cNvPr>
          <p:cNvSpPr>
            <a:spLocks noGrp="1"/>
          </p:cNvSpPr>
          <p:nvPr>
            <p:ph type="title"/>
          </p:nvPr>
        </p:nvSpPr>
        <p:spPr/>
        <p:txBody>
          <a:bodyPr>
            <a:normAutofit/>
          </a:bodyPr>
          <a:lstStyle/>
          <a:p>
            <a:r>
              <a:rPr lang="cs-CZ" dirty="0"/>
              <a:t>Obsah</a:t>
            </a:r>
          </a:p>
        </p:txBody>
      </p:sp>
      <p:sp>
        <p:nvSpPr>
          <p:cNvPr id="6" name="TextovéPole 5">
            <a:extLst>
              <a:ext uri="{FF2B5EF4-FFF2-40B4-BE49-F238E27FC236}">
                <a16:creationId xmlns:a16="http://schemas.microsoft.com/office/drawing/2014/main" id="{FE3CD986-4502-4E3C-6256-A34657B6C7E9}"/>
              </a:ext>
            </a:extLst>
          </p:cNvPr>
          <p:cNvSpPr txBox="1"/>
          <p:nvPr/>
        </p:nvSpPr>
        <p:spPr>
          <a:xfrm>
            <a:off x="1387929" y="1600199"/>
            <a:ext cx="9111342" cy="6812121"/>
          </a:xfrm>
          <a:prstGeom prst="rect">
            <a:avLst/>
          </a:prstGeom>
          <a:noFill/>
        </p:spPr>
        <p:txBody>
          <a:bodyPr wrap="square" rtlCol="0">
            <a:spAutoFit/>
          </a:bodyPr>
          <a:lstStyle/>
          <a:p>
            <a:pPr marL="288000" indent="-288000" algn="l">
              <a:spcAft>
                <a:spcPts val="1000"/>
              </a:spcAft>
              <a:buClr>
                <a:schemeClr val="accent5"/>
              </a:buClr>
              <a:buSzPct val="90000"/>
              <a:buFont typeface="Wingdings" pitchFamily="2" charset="2"/>
              <a:buChar char="§"/>
            </a:pPr>
            <a:r>
              <a:rPr lang="cs-CZ" sz="2000" dirty="0">
                <a:solidFill>
                  <a:schemeClr val="bg1"/>
                </a:solidFill>
                <a:latin typeface="Arial" panose="020B0604020202020204" pitchFamily="34" charset="0"/>
                <a:cs typeface="Arial" panose="020B0604020202020204" pitchFamily="34" charset="0"/>
              </a:rPr>
              <a:t>Jednotlivé rozsudky SDEU řazené zásadně vzestupně chronologicky.</a:t>
            </a:r>
          </a:p>
          <a:p>
            <a:pPr marL="288000" indent="-288000" algn="l">
              <a:spcAft>
                <a:spcPts val="1000"/>
              </a:spcAft>
              <a:buClr>
                <a:schemeClr val="accent5"/>
              </a:buClr>
              <a:buSzPct val="90000"/>
              <a:buFont typeface="Wingdings" pitchFamily="2" charset="2"/>
              <a:buChar char="§"/>
            </a:pPr>
            <a:r>
              <a:rPr lang="cs-CZ" sz="2000" i="1" dirty="0">
                <a:solidFill>
                  <a:schemeClr val="bg1"/>
                </a:solidFill>
                <a:latin typeface="Arial" panose="020B0604020202020204" pitchFamily="34" charset="0"/>
                <a:cs typeface="Arial" panose="020B0604020202020204" pitchFamily="34" charset="0"/>
              </a:rPr>
              <a:t>Kurzívou jsou označeny související rozsudky SDEU z roku 2025.</a:t>
            </a:r>
          </a:p>
          <a:p>
            <a:pPr marL="288000" indent="-288000" algn="l">
              <a:spcAft>
                <a:spcPts val="1000"/>
              </a:spcAft>
              <a:buClr>
                <a:schemeClr val="accent5"/>
              </a:buClr>
              <a:buSzPct val="90000"/>
              <a:buFont typeface="Wingdings" pitchFamily="2" charset="2"/>
              <a:buChar char="§"/>
            </a:pPr>
            <a:endParaRPr lang="cs-CZ" sz="2000" dirty="0">
              <a:solidFill>
                <a:schemeClr val="bg1"/>
              </a:solidFill>
              <a:latin typeface="Arial" panose="020B0604020202020204" pitchFamily="34" charset="0"/>
              <a:cs typeface="Arial" panose="020B0604020202020204" pitchFamily="34" charset="0"/>
            </a:endParaRPr>
          </a:p>
          <a:p>
            <a:pPr marL="288000" indent="-288000" algn="just">
              <a:spcAft>
                <a:spcPts val="1000"/>
              </a:spcAft>
              <a:buClr>
                <a:schemeClr val="accent5"/>
              </a:buClr>
              <a:buSzPct val="90000"/>
              <a:buFont typeface="Wingdings" pitchFamily="2" charset="2"/>
              <a:buChar char="§"/>
            </a:pPr>
            <a:r>
              <a:rPr lang="cs-CZ" sz="2000" dirty="0">
                <a:solidFill>
                  <a:schemeClr val="bg1"/>
                </a:solidFill>
              </a:rPr>
              <a:t>Rozsudek ve věci  C‑303/22, v řízení CROSS Zlín</a:t>
            </a:r>
          </a:p>
          <a:p>
            <a:pPr marL="288000" indent="-288000" algn="just">
              <a:spcAft>
                <a:spcPts val="1000"/>
              </a:spcAft>
              <a:buClr>
                <a:schemeClr val="accent5"/>
              </a:buClr>
              <a:buSzPct val="90000"/>
              <a:buFont typeface="Wingdings" pitchFamily="2" charset="2"/>
              <a:buChar char="§"/>
            </a:pPr>
            <a:r>
              <a:rPr lang="pl-PL" sz="2000" dirty="0">
                <a:solidFill>
                  <a:schemeClr val="bg1"/>
                </a:solidFill>
              </a:rPr>
              <a:t>Rozsudek ve spojených věcech C‑266/25 a C‑267/25 I-Sete ze dne 17. září 2026</a:t>
            </a:r>
          </a:p>
          <a:p>
            <a:pPr marL="288000" indent="-288000" algn="just">
              <a:spcAft>
                <a:spcPts val="1000"/>
              </a:spcAft>
              <a:buClr>
                <a:schemeClr val="accent5"/>
              </a:buClr>
              <a:buSzPct val="90000"/>
              <a:buFont typeface="Wingdings" pitchFamily="2" charset="2"/>
              <a:buChar char="§"/>
            </a:pPr>
            <a:r>
              <a:rPr lang="pl-PL" sz="2000" dirty="0">
                <a:solidFill>
                  <a:schemeClr val="bg1"/>
                </a:solidFill>
              </a:rPr>
              <a:t>Rozsudek ve věci  C-737/22, v řízení BibMedia</a:t>
            </a:r>
          </a:p>
          <a:p>
            <a:pPr marL="288000" indent="-288000" algn="just">
              <a:spcAft>
                <a:spcPts val="1000"/>
              </a:spcAft>
              <a:buClr>
                <a:schemeClr val="accent5"/>
              </a:buClr>
              <a:buSzPct val="90000"/>
              <a:buFont typeface="Wingdings" pitchFamily="2" charset="2"/>
              <a:buChar char="§"/>
            </a:pPr>
            <a:r>
              <a:rPr lang="pl-PL" sz="2000" dirty="0">
                <a:solidFill>
                  <a:schemeClr val="bg1"/>
                </a:solidFill>
              </a:rPr>
              <a:t>Rozsudek ve věcech C‑403/23 a C‑404/23, v řízení Luxone</a:t>
            </a:r>
          </a:p>
          <a:p>
            <a:pPr marL="288000" indent="-288000" algn="just">
              <a:spcAft>
                <a:spcPts val="1000"/>
              </a:spcAft>
              <a:buClr>
                <a:schemeClr val="accent5"/>
              </a:buClr>
              <a:buSzPct val="90000"/>
              <a:buFont typeface="Wingdings" pitchFamily="2" charset="2"/>
              <a:buChar char="§"/>
            </a:pPr>
            <a:r>
              <a:rPr lang="pl-PL" sz="2000" dirty="0">
                <a:solidFill>
                  <a:schemeClr val="bg1"/>
                </a:solidFill>
              </a:rPr>
              <a:t>Rozsudek ve věci C‑28/23, v řízení NFŠ a.s. proti Slovenské republice</a:t>
            </a:r>
          </a:p>
          <a:p>
            <a:pPr marL="288000" indent="-288000" algn="just">
              <a:spcAft>
                <a:spcPts val="1000"/>
              </a:spcAft>
              <a:buClr>
                <a:schemeClr val="accent5"/>
              </a:buClr>
              <a:buSzPct val="90000"/>
              <a:buFont typeface="Wingdings" pitchFamily="2" charset="2"/>
              <a:buChar char="§"/>
            </a:pPr>
            <a:r>
              <a:rPr lang="pl-PL" sz="2000" dirty="0">
                <a:solidFill>
                  <a:schemeClr val="bg1"/>
                </a:solidFill>
              </a:rPr>
              <a:t>Rozsudek ve věci  C‑652/22, v řízení Kolin</a:t>
            </a:r>
          </a:p>
          <a:p>
            <a:pPr marL="288000" indent="-288000" algn="just">
              <a:spcAft>
                <a:spcPts val="1000"/>
              </a:spcAft>
              <a:buClr>
                <a:schemeClr val="accent5"/>
              </a:buClr>
              <a:buSzPct val="90000"/>
              <a:buFont typeface="Wingdings" pitchFamily="2" charset="2"/>
              <a:buChar char="§"/>
            </a:pPr>
            <a:r>
              <a:rPr lang="pl-PL" sz="2000" i="1" dirty="0">
                <a:solidFill>
                  <a:schemeClr val="bg1"/>
                </a:solidFill>
              </a:rPr>
              <a:t>Rozsudek ve věci C‑266/22, v řízení CRRC Qingdao Sifang Co. Ltd, Astra Vagoane Călători SA, 13. 3. 2025</a:t>
            </a:r>
            <a:endParaRPr lang="pl-PL" sz="2000" dirty="0">
              <a:solidFill>
                <a:schemeClr val="bg1"/>
              </a:solidFill>
            </a:endParaRPr>
          </a:p>
          <a:p>
            <a:pPr marL="288000" indent="-288000" algn="just">
              <a:spcAft>
                <a:spcPts val="1000"/>
              </a:spcAft>
              <a:buClr>
                <a:schemeClr val="accent5"/>
              </a:buClr>
              <a:buSzPct val="90000"/>
              <a:buFont typeface="Wingdings" pitchFamily="2" charset="2"/>
              <a:buChar char="§"/>
            </a:pPr>
            <a:endParaRPr lang="pl-PL" sz="2000" dirty="0">
              <a:solidFill>
                <a:schemeClr val="bg1"/>
              </a:solidFill>
            </a:endParaRPr>
          </a:p>
          <a:p>
            <a:pPr marL="288000" indent="-288000" algn="just">
              <a:spcAft>
                <a:spcPts val="1000"/>
              </a:spcAft>
              <a:buClr>
                <a:schemeClr val="accent5"/>
              </a:buClr>
              <a:buSzPct val="90000"/>
              <a:buFont typeface="Wingdings" pitchFamily="2" charset="2"/>
              <a:buChar char="§"/>
            </a:pPr>
            <a:endParaRPr lang="pl-PL" sz="2000" i="1" dirty="0">
              <a:solidFill>
                <a:schemeClr val="bg1"/>
              </a:solidFill>
            </a:endParaRPr>
          </a:p>
          <a:p>
            <a:pPr marL="288000" indent="-288000">
              <a:spcAft>
                <a:spcPts val="1000"/>
              </a:spcAft>
              <a:buClr>
                <a:schemeClr val="accent5"/>
              </a:buClr>
              <a:buSzPct val="90000"/>
              <a:buFont typeface="Wingdings" pitchFamily="2" charset="2"/>
              <a:buChar char="§"/>
            </a:pPr>
            <a:endParaRPr lang="pl-PL" sz="2000" dirty="0">
              <a:solidFill>
                <a:schemeClr val="bg1"/>
              </a:solidFill>
            </a:endParaRPr>
          </a:p>
          <a:p>
            <a:pPr marL="288000" indent="-288000">
              <a:spcAft>
                <a:spcPts val="1000"/>
              </a:spcAft>
              <a:buClr>
                <a:schemeClr val="accent5"/>
              </a:buClr>
              <a:buSzPct val="90000"/>
              <a:buFont typeface="Wingdings" pitchFamily="2" charset="2"/>
              <a:buChar char="§"/>
            </a:pPr>
            <a:endParaRPr lang="cs-CZ" sz="2000" dirty="0">
              <a:solidFill>
                <a:schemeClr val="bg1"/>
              </a:solidFill>
            </a:endParaRPr>
          </a:p>
          <a:p>
            <a:pPr marL="288000" indent="-288000">
              <a:spcAft>
                <a:spcPts val="1000"/>
              </a:spcAft>
              <a:buClr>
                <a:schemeClr val="accent5"/>
              </a:buClr>
              <a:buSzPct val="90000"/>
              <a:buFont typeface="Wingdings" pitchFamily="2" charset="2"/>
              <a:buChar char="§"/>
            </a:pPr>
            <a:endParaRPr lang="cs-CZ"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3596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F8AC2-93DB-5AA5-D1DF-DF2200F22966}"/>
            </a:ext>
          </a:extLst>
        </p:cNvPr>
        <p:cNvGrpSpPr/>
        <p:nvPr/>
      </p:nvGrpSpPr>
      <p:grpSpPr>
        <a:xfrm>
          <a:off x="0" y="0"/>
          <a:ext cx="0" cy="0"/>
          <a:chOff x="0" y="0"/>
          <a:chExt cx="0" cy="0"/>
        </a:xfrm>
      </p:grpSpPr>
      <p:sp>
        <p:nvSpPr>
          <p:cNvPr id="7" name="Nadpis 6">
            <a:extLst>
              <a:ext uri="{FF2B5EF4-FFF2-40B4-BE49-F238E27FC236}">
                <a16:creationId xmlns:a16="http://schemas.microsoft.com/office/drawing/2014/main" id="{664F25EB-0287-5376-F4F0-775393B76F15}"/>
              </a:ext>
            </a:extLst>
          </p:cNvPr>
          <p:cNvSpPr>
            <a:spLocks noGrp="1"/>
          </p:cNvSpPr>
          <p:nvPr>
            <p:ph type="title"/>
          </p:nvPr>
        </p:nvSpPr>
        <p:spPr/>
        <p:txBody>
          <a:bodyPr>
            <a:normAutofit/>
          </a:bodyPr>
          <a:lstStyle/>
          <a:p>
            <a:r>
              <a:rPr lang="cs-CZ" dirty="0"/>
              <a:t>Obsah - pokračování</a:t>
            </a:r>
          </a:p>
        </p:txBody>
      </p:sp>
      <p:sp>
        <p:nvSpPr>
          <p:cNvPr id="6" name="TextovéPole 5">
            <a:extLst>
              <a:ext uri="{FF2B5EF4-FFF2-40B4-BE49-F238E27FC236}">
                <a16:creationId xmlns:a16="http://schemas.microsoft.com/office/drawing/2014/main" id="{00C381D6-78BC-DDE0-C37E-3B28B160ECC9}"/>
              </a:ext>
            </a:extLst>
          </p:cNvPr>
          <p:cNvSpPr txBox="1"/>
          <p:nvPr/>
        </p:nvSpPr>
        <p:spPr>
          <a:xfrm>
            <a:off x="1387929" y="1600199"/>
            <a:ext cx="9315450" cy="7119898"/>
          </a:xfrm>
          <a:prstGeom prst="rect">
            <a:avLst/>
          </a:prstGeom>
          <a:noFill/>
        </p:spPr>
        <p:txBody>
          <a:bodyPr wrap="square" rtlCol="0">
            <a:spAutoFit/>
          </a:bodyPr>
          <a:lstStyle/>
          <a:p>
            <a:pPr marL="288000" indent="-288000">
              <a:spcAft>
                <a:spcPts val="1000"/>
              </a:spcAft>
              <a:buClr>
                <a:schemeClr val="accent5"/>
              </a:buClr>
              <a:buSzPct val="90000"/>
              <a:buFont typeface="Wingdings" pitchFamily="2" charset="2"/>
              <a:buChar char="§"/>
            </a:pPr>
            <a:r>
              <a:rPr lang="pl-PL" sz="2000" dirty="0">
                <a:solidFill>
                  <a:schemeClr val="bg1"/>
                </a:solidFill>
              </a:rPr>
              <a:t>Rozsudek ve věci C-513/23, v řízení  Obština Pleven</a:t>
            </a:r>
            <a:endParaRPr lang="cs-CZ" sz="2000" i="1" dirty="0">
              <a:solidFill>
                <a:schemeClr val="bg1"/>
              </a:solidFill>
              <a:latin typeface="Arial" panose="020B0604020202020204" pitchFamily="34" charset="0"/>
              <a:cs typeface="Arial" panose="020B0604020202020204" pitchFamily="34" charset="0"/>
            </a:endParaRPr>
          </a:p>
          <a:p>
            <a:pPr marL="288000" indent="-288000" algn="l">
              <a:spcAft>
                <a:spcPts val="1000"/>
              </a:spcAft>
              <a:buClr>
                <a:schemeClr val="accent5"/>
              </a:buClr>
              <a:buSzPct val="90000"/>
              <a:buFont typeface="Wingdings" pitchFamily="2" charset="2"/>
              <a:buChar char="§"/>
            </a:pPr>
            <a:r>
              <a:rPr lang="cs-CZ" sz="2000" i="1" dirty="0">
                <a:solidFill>
                  <a:schemeClr val="bg1"/>
                </a:solidFill>
                <a:latin typeface="Arial" panose="020B0604020202020204" pitchFamily="34" charset="0"/>
                <a:cs typeface="Arial" panose="020B0604020202020204" pitchFamily="34" charset="0"/>
              </a:rPr>
              <a:t>Rozsudek ve věci C-424/23, v řízení DYKA </a:t>
            </a:r>
            <a:r>
              <a:rPr lang="cs-CZ" sz="2000" i="1" dirty="0" err="1">
                <a:solidFill>
                  <a:schemeClr val="bg1"/>
                </a:solidFill>
                <a:latin typeface="Arial" panose="020B0604020202020204" pitchFamily="34" charset="0"/>
                <a:cs typeface="Arial" panose="020B0604020202020204" pitchFamily="34" charset="0"/>
              </a:rPr>
              <a:t>Plastics</a:t>
            </a:r>
            <a:r>
              <a:rPr lang="cs-CZ" sz="2000" i="1" dirty="0">
                <a:solidFill>
                  <a:schemeClr val="bg1"/>
                </a:solidFill>
                <a:latin typeface="Arial" panose="020B0604020202020204" pitchFamily="34" charset="0"/>
                <a:cs typeface="Arial" panose="020B0604020202020204" pitchFamily="34" charset="0"/>
              </a:rPr>
              <a:t> NV, 16. 1. 2025</a:t>
            </a:r>
          </a:p>
          <a:p>
            <a:pPr marL="288000" indent="-288000">
              <a:spcAft>
                <a:spcPts val="1000"/>
              </a:spcAft>
              <a:buClr>
                <a:schemeClr val="accent5"/>
              </a:buClr>
              <a:buSzPct val="90000"/>
              <a:buFont typeface="Wingdings" pitchFamily="2" charset="2"/>
              <a:buChar char="§"/>
            </a:pPr>
            <a:r>
              <a:rPr lang="cs-CZ" sz="2000" i="1" dirty="0">
                <a:solidFill>
                  <a:schemeClr val="bg1"/>
                </a:solidFill>
                <a:latin typeface="Arial" panose="020B0604020202020204" pitchFamily="34" charset="0"/>
                <a:cs typeface="Arial" panose="020B0604020202020204" pitchFamily="34" charset="0"/>
              </a:rPr>
              <a:t>Rozsudek ve věci C-568/24 </a:t>
            </a:r>
            <a:r>
              <a:rPr lang="cs-CZ" sz="2000" i="1" dirty="0" err="1">
                <a:solidFill>
                  <a:schemeClr val="bg1"/>
                </a:solidFill>
                <a:latin typeface="Arial" panose="020B0604020202020204" pitchFamily="34" charset="0"/>
                <a:cs typeface="Arial" panose="020B0604020202020204" pitchFamily="34" charset="0"/>
              </a:rPr>
              <a:t>Sof</a:t>
            </a:r>
            <a:r>
              <a:rPr lang="cs-CZ" sz="2000" i="1" dirty="0">
                <a:solidFill>
                  <a:schemeClr val="bg1"/>
                </a:solidFill>
                <a:latin typeface="Arial" panose="020B0604020202020204" pitchFamily="34" charset="0"/>
                <a:cs typeface="Arial" panose="020B0604020202020204" pitchFamily="34" charset="0"/>
              </a:rPr>
              <a:t> </a:t>
            </a:r>
            <a:r>
              <a:rPr lang="cs-CZ" sz="2000" i="1" dirty="0" err="1">
                <a:solidFill>
                  <a:schemeClr val="bg1"/>
                </a:solidFill>
                <a:latin typeface="Arial" panose="020B0604020202020204" pitchFamily="34" charset="0"/>
                <a:cs typeface="Arial" panose="020B0604020202020204" pitchFamily="34" charset="0"/>
              </a:rPr>
              <a:t>Medica</a:t>
            </a:r>
            <a:r>
              <a:rPr lang="cs-CZ" sz="2000" i="1" dirty="0">
                <a:solidFill>
                  <a:schemeClr val="bg1"/>
                </a:solidFill>
                <a:latin typeface="Arial" panose="020B0604020202020204" pitchFamily="34" charset="0"/>
                <a:cs typeface="Arial" panose="020B0604020202020204" pitchFamily="34" charset="0"/>
              </a:rPr>
              <a:t> SA, 16. 4. 2026</a:t>
            </a:r>
          </a:p>
          <a:p>
            <a:pPr marL="288000" indent="-288000">
              <a:spcAft>
                <a:spcPts val="1000"/>
              </a:spcAft>
              <a:buClr>
                <a:schemeClr val="accent5"/>
              </a:buClr>
              <a:buSzPct val="90000"/>
              <a:buFont typeface="Wingdings" pitchFamily="2" charset="2"/>
              <a:buChar char="§"/>
            </a:pPr>
            <a:r>
              <a:rPr lang="cs-CZ" sz="2000" dirty="0">
                <a:solidFill>
                  <a:schemeClr val="bg1"/>
                </a:solidFill>
                <a:latin typeface="Arial" panose="020B0604020202020204" pitchFamily="34" charset="0"/>
                <a:cs typeface="Arial" panose="020B0604020202020204" pitchFamily="34" charset="0"/>
              </a:rPr>
              <a:t>Rozsudek ve věci C‑683/22, v řízení </a:t>
            </a:r>
            <a:r>
              <a:rPr lang="cs-CZ" sz="2000" dirty="0" err="1">
                <a:solidFill>
                  <a:schemeClr val="bg1"/>
                </a:solidFill>
                <a:latin typeface="Arial" panose="020B0604020202020204" pitchFamily="34" charset="0"/>
                <a:cs typeface="Arial" panose="020B0604020202020204" pitchFamily="34" charset="0"/>
              </a:rPr>
              <a:t>Adusbef</a:t>
            </a:r>
            <a:r>
              <a:rPr lang="cs-CZ" sz="2000" dirty="0">
                <a:solidFill>
                  <a:schemeClr val="bg1"/>
                </a:solidFill>
                <a:latin typeface="Arial" panose="020B0604020202020204" pitchFamily="34" charset="0"/>
                <a:cs typeface="Arial" panose="020B0604020202020204" pitchFamily="34" charset="0"/>
              </a:rPr>
              <a:t> </a:t>
            </a:r>
          </a:p>
          <a:p>
            <a:pPr marL="288000" indent="-288000">
              <a:spcAft>
                <a:spcPts val="1000"/>
              </a:spcAft>
              <a:buClr>
                <a:schemeClr val="accent5"/>
              </a:buClr>
              <a:buSzPct val="90000"/>
              <a:buFont typeface="Wingdings" pitchFamily="2" charset="2"/>
              <a:buChar char="§"/>
            </a:pPr>
            <a:r>
              <a:rPr lang="cs-CZ" sz="2000" i="1" dirty="0">
                <a:solidFill>
                  <a:schemeClr val="bg1"/>
                </a:solidFill>
                <a:latin typeface="Arial" panose="020B0604020202020204" pitchFamily="34" charset="0"/>
                <a:cs typeface="Arial" panose="020B0604020202020204" pitchFamily="34" charset="0"/>
              </a:rPr>
              <a:t>Rozsudek ve věci C‑452/23,Fastned </a:t>
            </a:r>
            <a:r>
              <a:rPr lang="cs-CZ" sz="2000" i="1" dirty="0" err="1">
                <a:solidFill>
                  <a:schemeClr val="bg1"/>
                </a:solidFill>
                <a:latin typeface="Arial" panose="020B0604020202020204" pitchFamily="34" charset="0"/>
                <a:cs typeface="Arial" panose="020B0604020202020204" pitchFamily="34" charset="0"/>
              </a:rPr>
              <a:t>Deutschland</a:t>
            </a:r>
            <a:r>
              <a:rPr lang="cs-CZ" sz="2000" i="1" dirty="0">
                <a:solidFill>
                  <a:schemeClr val="bg1"/>
                </a:solidFill>
                <a:latin typeface="Arial" panose="020B0604020202020204" pitchFamily="34" charset="0"/>
                <a:cs typeface="Arial" panose="020B0604020202020204" pitchFamily="34" charset="0"/>
              </a:rPr>
              <a:t> </a:t>
            </a:r>
            <a:r>
              <a:rPr lang="cs-CZ" sz="2000" i="1" dirty="0" err="1">
                <a:solidFill>
                  <a:schemeClr val="bg1"/>
                </a:solidFill>
                <a:latin typeface="Arial" panose="020B0604020202020204" pitchFamily="34" charset="0"/>
                <a:cs typeface="Arial" panose="020B0604020202020204" pitchFamily="34" charset="0"/>
              </a:rPr>
              <a:t>GmbH</a:t>
            </a:r>
            <a:r>
              <a:rPr lang="cs-CZ" sz="2000" i="1" dirty="0">
                <a:solidFill>
                  <a:schemeClr val="bg1"/>
                </a:solidFill>
                <a:latin typeface="Arial" panose="020B0604020202020204" pitchFamily="34" charset="0"/>
                <a:cs typeface="Arial" panose="020B0604020202020204" pitchFamily="34" charset="0"/>
              </a:rPr>
              <a:t> &amp; Co. KG, 29. 4. 25</a:t>
            </a:r>
          </a:p>
          <a:p>
            <a:pPr marL="288000" indent="-288000" algn="just">
              <a:spcAft>
                <a:spcPts val="1000"/>
              </a:spcAft>
              <a:buClr>
                <a:schemeClr val="accent5"/>
              </a:buClr>
              <a:buSzPct val="90000"/>
              <a:buFont typeface="Wingdings" pitchFamily="2" charset="2"/>
              <a:buChar char="§"/>
            </a:pPr>
            <a:r>
              <a:rPr lang="pt-BR" sz="2000" dirty="0">
                <a:solidFill>
                  <a:schemeClr val="bg1"/>
                </a:solidFill>
                <a:latin typeface="Arial" panose="020B0604020202020204" pitchFamily="34" charset="0"/>
                <a:cs typeface="Arial" panose="020B0604020202020204" pitchFamily="34" charset="0"/>
              </a:rPr>
              <a:t>Rozsudek ve věci C‑888/24, v řízení Adão</a:t>
            </a:r>
            <a:r>
              <a:rPr lang="cs-CZ" sz="2000" dirty="0">
                <a:solidFill>
                  <a:schemeClr val="bg1"/>
                </a:solidFill>
                <a:latin typeface="Arial" panose="020B0604020202020204" pitchFamily="34" charset="0"/>
                <a:cs typeface="Arial" panose="020B0604020202020204" pitchFamily="34" charset="0"/>
              </a:rPr>
              <a:t> </a:t>
            </a:r>
            <a:r>
              <a:rPr lang="pt-BR" sz="2000" dirty="0">
                <a:solidFill>
                  <a:schemeClr val="bg1"/>
                </a:solidFill>
                <a:latin typeface="Arial" panose="020B0604020202020204" pitchFamily="34" charset="0"/>
                <a:cs typeface="Arial" panose="020B0604020202020204" pitchFamily="34" charset="0"/>
              </a:rPr>
              <a:t>da Fonseca-Engenheiros Consultores</a:t>
            </a:r>
            <a:r>
              <a:rPr lang="cs-CZ" sz="2000" dirty="0">
                <a:solidFill>
                  <a:schemeClr val="bg1"/>
                </a:solidFill>
                <a:latin typeface="Arial" panose="020B0604020202020204" pitchFamily="34" charset="0"/>
                <a:cs typeface="Arial" panose="020B0604020202020204" pitchFamily="34" charset="0"/>
              </a:rPr>
              <a:t>, 9. 7. 2026</a:t>
            </a:r>
          </a:p>
          <a:p>
            <a:pPr marL="288000" indent="-288000" algn="just">
              <a:spcAft>
                <a:spcPts val="1000"/>
              </a:spcAft>
              <a:buClr>
                <a:schemeClr val="accent5"/>
              </a:buClr>
              <a:buSzPct val="90000"/>
              <a:buFont typeface="Wingdings" pitchFamily="2" charset="2"/>
              <a:buChar char="§"/>
            </a:pPr>
            <a:r>
              <a:rPr lang="cs-CZ" sz="2000" dirty="0">
                <a:solidFill>
                  <a:schemeClr val="bg1"/>
                </a:solidFill>
                <a:latin typeface="Arial" panose="020B0604020202020204" pitchFamily="34" charset="0"/>
                <a:cs typeface="Arial" panose="020B0604020202020204" pitchFamily="34" charset="0"/>
              </a:rPr>
              <a:t>Rozsudek ve věci C‑186/25, v řízení Institut po </a:t>
            </a:r>
            <a:r>
              <a:rPr lang="cs-CZ" sz="2000" dirty="0" err="1">
                <a:solidFill>
                  <a:schemeClr val="bg1"/>
                </a:solidFill>
                <a:latin typeface="Arial" panose="020B0604020202020204" pitchFamily="34" charset="0"/>
                <a:cs typeface="Arial" panose="020B0604020202020204" pitchFamily="34" charset="0"/>
              </a:rPr>
              <a:t>ribni</a:t>
            </a:r>
            <a:r>
              <a:rPr lang="cs-CZ" sz="2000" dirty="0">
                <a:solidFill>
                  <a:schemeClr val="bg1"/>
                </a:solidFill>
                <a:latin typeface="Arial" panose="020B0604020202020204" pitchFamily="34" charset="0"/>
                <a:cs typeface="Arial" panose="020B0604020202020204" pitchFamily="34" charset="0"/>
              </a:rPr>
              <a:t> </a:t>
            </a:r>
            <a:r>
              <a:rPr lang="cs-CZ" sz="2000" dirty="0" err="1">
                <a:solidFill>
                  <a:schemeClr val="bg1"/>
                </a:solidFill>
                <a:latin typeface="Arial" panose="020B0604020202020204" pitchFamily="34" charset="0"/>
                <a:cs typeface="Arial" panose="020B0604020202020204" pitchFamily="34" charset="0"/>
              </a:rPr>
              <a:t>resursi</a:t>
            </a:r>
            <a:r>
              <a:rPr lang="cs-CZ" sz="2000" dirty="0">
                <a:solidFill>
                  <a:schemeClr val="bg1"/>
                </a:solidFill>
                <a:latin typeface="Arial" panose="020B0604020202020204" pitchFamily="34" charset="0"/>
                <a:cs typeface="Arial" panose="020B0604020202020204" pitchFamily="34" charset="0"/>
              </a:rPr>
              <a:t> Varna, 9. července 2026</a:t>
            </a:r>
          </a:p>
          <a:p>
            <a:pPr marL="288000" indent="-288000" algn="just">
              <a:spcAft>
                <a:spcPts val="1000"/>
              </a:spcAft>
              <a:buClr>
                <a:schemeClr val="accent5"/>
              </a:buClr>
              <a:buSzPct val="90000"/>
              <a:buFont typeface="Wingdings" pitchFamily="2" charset="2"/>
              <a:buChar char="§"/>
            </a:pPr>
            <a:endParaRPr lang="cs-CZ" sz="2000" dirty="0">
              <a:solidFill>
                <a:schemeClr val="bg1"/>
              </a:solidFill>
              <a:latin typeface="Arial" panose="020B0604020202020204" pitchFamily="34" charset="0"/>
              <a:cs typeface="Arial" panose="020B0604020202020204" pitchFamily="34" charset="0"/>
            </a:endParaRPr>
          </a:p>
          <a:p>
            <a:pPr marL="288000" indent="-288000">
              <a:spcAft>
                <a:spcPts val="1000"/>
              </a:spcAft>
              <a:buClr>
                <a:schemeClr val="accent5"/>
              </a:buClr>
              <a:buSzPct val="90000"/>
              <a:buFont typeface="Wingdings" pitchFamily="2" charset="2"/>
              <a:buChar char="§"/>
            </a:pPr>
            <a:endParaRPr lang="cs-CZ" sz="2000" i="1" dirty="0">
              <a:solidFill>
                <a:schemeClr val="bg1"/>
              </a:solidFill>
              <a:latin typeface="Arial" panose="020B0604020202020204" pitchFamily="34" charset="0"/>
              <a:cs typeface="Arial" panose="020B0604020202020204" pitchFamily="34" charset="0"/>
            </a:endParaRPr>
          </a:p>
          <a:p>
            <a:pPr marL="288000" indent="-288000">
              <a:spcAft>
                <a:spcPts val="1000"/>
              </a:spcAft>
              <a:buClr>
                <a:schemeClr val="accent5"/>
              </a:buClr>
              <a:buSzPct val="90000"/>
              <a:buFont typeface="Wingdings" pitchFamily="2" charset="2"/>
              <a:buChar char="§"/>
            </a:pPr>
            <a:endParaRPr lang="cs-CZ" sz="2000" i="1" dirty="0">
              <a:solidFill>
                <a:schemeClr val="bg1"/>
              </a:solidFill>
              <a:latin typeface="Arial" panose="020B0604020202020204" pitchFamily="34" charset="0"/>
              <a:cs typeface="Arial" panose="020B0604020202020204" pitchFamily="34" charset="0"/>
            </a:endParaRPr>
          </a:p>
          <a:p>
            <a:pPr marL="288000" indent="-288000">
              <a:spcAft>
                <a:spcPts val="1000"/>
              </a:spcAft>
              <a:buClr>
                <a:schemeClr val="accent5"/>
              </a:buClr>
              <a:buSzPct val="90000"/>
              <a:buFont typeface="Wingdings" pitchFamily="2" charset="2"/>
              <a:buChar char="§"/>
            </a:pPr>
            <a:endParaRPr lang="cs-CZ" sz="2000" i="1" dirty="0">
              <a:solidFill>
                <a:schemeClr val="bg1"/>
              </a:solidFill>
              <a:latin typeface="Arial" panose="020B0604020202020204" pitchFamily="34" charset="0"/>
              <a:cs typeface="Arial" panose="020B0604020202020204" pitchFamily="34" charset="0"/>
            </a:endParaRPr>
          </a:p>
          <a:p>
            <a:pPr marL="288000" indent="-288000" algn="just">
              <a:spcAft>
                <a:spcPts val="1000"/>
              </a:spcAft>
              <a:buClr>
                <a:schemeClr val="accent5"/>
              </a:buClr>
              <a:buSzPct val="90000"/>
              <a:buFont typeface="Wingdings" pitchFamily="2" charset="2"/>
              <a:buChar char="§"/>
            </a:pPr>
            <a:endParaRPr lang="pl-PL" sz="2000" i="1" dirty="0">
              <a:solidFill>
                <a:schemeClr val="bg1"/>
              </a:solidFill>
            </a:endParaRPr>
          </a:p>
          <a:p>
            <a:pPr marL="288000" indent="-288000">
              <a:spcAft>
                <a:spcPts val="1000"/>
              </a:spcAft>
              <a:buClr>
                <a:schemeClr val="accent5"/>
              </a:buClr>
              <a:buSzPct val="90000"/>
              <a:buFont typeface="Wingdings" pitchFamily="2" charset="2"/>
              <a:buChar char="§"/>
            </a:pPr>
            <a:endParaRPr lang="pl-PL" sz="2000" dirty="0">
              <a:solidFill>
                <a:schemeClr val="bg1"/>
              </a:solidFill>
            </a:endParaRPr>
          </a:p>
          <a:p>
            <a:pPr marL="288000" indent="-288000">
              <a:spcAft>
                <a:spcPts val="1000"/>
              </a:spcAft>
              <a:buClr>
                <a:schemeClr val="accent5"/>
              </a:buClr>
              <a:buSzPct val="90000"/>
              <a:buFont typeface="Wingdings" pitchFamily="2" charset="2"/>
              <a:buChar char="§"/>
            </a:pPr>
            <a:endParaRPr lang="cs-CZ" sz="2000" dirty="0">
              <a:solidFill>
                <a:schemeClr val="bg1"/>
              </a:solidFill>
            </a:endParaRPr>
          </a:p>
          <a:p>
            <a:pPr marL="288000" indent="-288000">
              <a:spcAft>
                <a:spcPts val="1000"/>
              </a:spcAft>
              <a:buClr>
                <a:schemeClr val="accent5"/>
              </a:buClr>
              <a:buSzPct val="90000"/>
              <a:buFont typeface="Wingdings" pitchFamily="2" charset="2"/>
              <a:buChar char="§"/>
            </a:pPr>
            <a:endParaRPr lang="cs-CZ"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3427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F319E-79F0-5A73-0F66-8814C996C2B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8E213D6-B6ED-A9E6-08BA-F513580C26FC}"/>
              </a:ext>
            </a:extLst>
          </p:cNvPr>
          <p:cNvSpPr>
            <a:spLocks noGrp="1"/>
          </p:cNvSpPr>
          <p:nvPr>
            <p:ph type="title"/>
          </p:nvPr>
        </p:nvSpPr>
        <p:spPr>
          <a:xfrm>
            <a:off x="692164" y="619932"/>
            <a:ext cx="9900000" cy="1070756"/>
          </a:xfrm>
        </p:spPr>
        <p:txBody>
          <a:bodyPr/>
          <a:lstStyle/>
          <a:p>
            <a:r>
              <a:rPr lang="cs-CZ" dirty="0"/>
              <a:t>Rozsudek ve věci  C‑303/22, v řízení CROSS Zlín</a:t>
            </a:r>
          </a:p>
        </p:txBody>
      </p:sp>
      <p:sp>
        <p:nvSpPr>
          <p:cNvPr id="17" name="Zástupný obsah 16">
            <a:extLst>
              <a:ext uri="{FF2B5EF4-FFF2-40B4-BE49-F238E27FC236}">
                <a16:creationId xmlns:a16="http://schemas.microsoft.com/office/drawing/2014/main" id="{8A666F99-5573-ACDB-2AB9-D8ED8829552A}"/>
              </a:ext>
            </a:extLst>
          </p:cNvPr>
          <p:cNvSpPr>
            <a:spLocks noGrp="1"/>
          </p:cNvSpPr>
          <p:nvPr>
            <p:ph idx="1"/>
          </p:nvPr>
        </p:nvSpPr>
        <p:spPr/>
        <p:txBody>
          <a:bodyPr/>
          <a:lstStyle/>
          <a:p>
            <a:r>
              <a:rPr lang="cs-CZ" dirty="0">
                <a:hlinkClick r:id="rId3"/>
              </a:rPr>
              <a:t>CURIA – Dokumenty</a:t>
            </a:r>
            <a:endParaRPr lang="cs-CZ" dirty="0"/>
          </a:p>
          <a:p>
            <a:pPr algn="just"/>
            <a:r>
              <a:rPr lang="cs-CZ" dirty="0"/>
              <a:t>Spor o to, kdy je zadavatel oprávněn v souladu s tzv. dohledovou směrnicí 89/665/EHS uzavřít smlouvu, i když proti výběru dodavatele brojí jiný účastník zadávacího řízení.</a:t>
            </a:r>
          </a:p>
          <a:p>
            <a:pPr algn="just"/>
            <a:r>
              <a:rPr lang="cs-CZ" dirty="0"/>
              <a:t>Zadavatel konkrétně uzavřel smlouvu po pravomocném rozhodnutí předsedy ÚOHS před tím, než mohl Krajský soud v Brně vydat předběžné opatření.</a:t>
            </a:r>
          </a:p>
        </p:txBody>
      </p:sp>
      <p:sp>
        <p:nvSpPr>
          <p:cNvPr id="4" name="Zástupný symbol pro číslo snímku 3">
            <a:extLst>
              <a:ext uri="{FF2B5EF4-FFF2-40B4-BE49-F238E27FC236}">
                <a16:creationId xmlns:a16="http://schemas.microsoft.com/office/drawing/2014/main" id="{E63DC815-364E-D168-D628-653D5B59F5C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a:t>
            </a:fld>
            <a:endParaRPr lang="cs-CZ"/>
          </a:p>
        </p:txBody>
      </p:sp>
    </p:spTree>
    <p:extLst>
      <p:ext uri="{BB962C8B-B14F-4D97-AF65-F5344CB8AC3E}">
        <p14:creationId xmlns:p14="http://schemas.microsoft.com/office/powerpoint/2010/main" val="1560365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60A7D-E789-4478-3501-10331796ECE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91BA7B0-2118-B35E-5F3A-CA87336930D5}"/>
              </a:ext>
            </a:extLst>
          </p:cNvPr>
          <p:cNvSpPr>
            <a:spLocks noGrp="1"/>
          </p:cNvSpPr>
          <p:nvPr>
            <p:ph type="title"/>
          </p:nvPr>
        </p:nvSpPr>
        <p:spPr/>
        <p:txBody>
          <a:bodyPr/>
          <a:lstStyle/>
          <a:p>
            <a:r>
              <a:rPr lang="cs-CZ" dirty="0"/>
              <a:t>Rozsudek ve věci  C‑303/22, v řízení CROSS Zlín</a:t>
            </a:r>
          </a:p>
        </p:txBody>
      </p:sp>
      <p:sp>
        <p:nvSpPr>
          <p:cNvPr id="17" name="Zástupný obsah 16">
            <a:extLst>
              <a:ext uri="{FF2B5EF4-FFF2-40B4-BE49-F238E27FC236}">
                <a16:creationId xmlns:a16="http://schemas.microsoft.com/office/drawing/2014/main" id="{5E918BDC-84D2-DC4E-9B03-DAB531D9BCCF}"/>
              </a:ext>
            </a:extLst>
          </p:cNvPr>
          <p:cNvSpPr>
            <a:spLocks noGrp="1"/>
          </p:cNvSpPr>
          <p:nvPr>
            <p:ph idx="1"/>
          </p:nvPr>
        </p:nvSpPr>
        <p:spPr/>
        <p:txBody>
          <a:bodyPr/>
          <a:lstStyle/>
          <a:p>
            <a:pPr algn="just"/>
            <a:r>
              <a:rPr lang="cs-CZ" dirty="0"/>
              <a:t>Krajský soud v Brně předložil následující předběžnou otázku:</a:t>
            </a:r>
          </a:p>
          <a:p>
            <a:pPr algn="just"/>
            <a:r>
              <a:rPr lang="cs-CZ" i="1" dirty="0"/>
              <a:t>„Je v souladu s čl. 2 odst. 3 a čl. 2a odst. 2 směrnice [89/665] vykládaným ve světle článku 47 [Listiny], pokud česká právní úprava </a:t>
            </a:r>
            <a:r>
              <a:rPr lang="cs-CZ" i="1" u="sng" dirty="0"/>
              <a:t>umožňuje zadavateli uzavřít smlouvu na veřejnou zakázku před podáním žaloby k soudu</a:t>
            </a:r>
            <a:r>
              <a:rPr lang="cs-CZ" i="1" dirty="0"/>
              <a:t> příslušnému k přezkumu zákonnosti druhostupňového rozhodnutí [Úřadu] o vyloučení uchazeče?“</a:t>
            </a:r>
          </a:p>
          <a:p>
            <a:pPr algn="just"/>
            <a:r>
              <a:rPr lang="cs-CZ" dirty="0"/>
              <a:t>„Listina“ = Listina základních práv Evropské unie</a:t>
            </a:r>
          </a:p>
        </p:txBody>
      </p:sp>
      <p:sp>
        <p:nvSpPr>
          <p:cNvPr id="4" name="Zástupný symbol pro číslo snímku 3">
            <a:extLst>
              <a:ext uri="{FF2B5EF4-FFF2-40B4-BE49-F238E27FC236}">
                <a16:creationId xmlns:a16="http://schemas.microsoft.com/office/drawing/2014/main" id="{CF7FF15A-EF67-A9F6-8F72-B7A10558F7D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a:t>
            </a:fld>
            <a:endParaRPr lang="cs-CZ"/>
          </a:p>
        </p:txBody>
      </p:sp>
    </p:spTree>
    <p:extLst>
      <p:ext uri="{BB962C8B-B14F-4D97-AF65-F5344CB8AC3E}">
        <p14:creationId xmlns:p14="http://schemas.microsoft.com/office/powerpoint/2010/main" val="2533069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76141-F49D-270F-0CB2-FC68974E2A0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DA00779-F169-79D2-88FF-80F06A49467B}"/>
              </a:ext>
            </a:extLst>
          </p:cNvPr>
          <p:cNvSpPr>
            <a:spLocks noGrp="1"/>
          </p:cNvSpPr>
          <p:nvPr>
            <p:ph type="title"/>
          </p:nvPr>
        </p:nvSpPr>
        <p:spPr/>
        <p:txBody>
          <a:bodyPr/>
          <a:lstStyle/>
          <a:p>
            <a:r>
              <a:rPr lang="cs-CZ" dirty="0"/>
              <a:t>Rozsudek ve věci  C‑303/22, v řízení CROSS Zlín</a:t>
            </a:r>
          </a:p>
        </p:txBody>
      </p:sp>
      <p:sp>
        <p:nvSpPr>
          <p:cNvPr id="17" name="Zástupný obsah 16">
            <a:extLst>
              <a:ext uri="{FF2B5EF4-FFF2-40B4-BE49-F238E27FC236}">
                <a16:creationId xmlns:a16="http://schemas.microsoft.com/office/drawing/2014/main" id="{4FDADE68-22C6-1EFE-DD99-5BDEA8EF35EE}"/>
              </a:ext>
            </a:extLst>
          </p:cNvPr>
          <p:cNvSpPr>
            <a:spLocks noGrp="1"/>
          </p:cNvSpPr>
          <p:nvPr>
            <p:ph idx="1"/>
          </p:nvPr>
        </p:nvSpPr>
        <p:spPr>
          <a:xfrm>
            <a:off x="1620000" y="2169525"/>
            <a:ext cx="8964000" cy="3915521"/>
          </a:xfrm>
        </p:spPr>
        <p:txBody>
          <a:bodyPr/>
          <a:lstStyle/>
          <a:p>
            <a:pPr algn="just"/>
            <a:r>
              <a:rPr lang="cs-CZ" i="1" dirty="0"/>
              <a:t>„Čl. 2 odst. 3 směrnice 89/665 </a:t>
            </a:r>
            <a:r>
              <a:rPr lang="cs-CZ" i="1" u="sng" dirty="0"/>
              <a:t>při stanovení povinnosti pozastavit uzavření smlouvy</a:t>
            </a:r>
            <a:r>
              <a:rPr lang="cs-CZ" i="1" dirty="0"/>
              <a:t> na veřejnou zakázku </a:t>
            </a:r>
            <a:r>
              <a:rPr lang="cs-CZ" i="1" u="sng" dirty="0"/>
              <a:t>neodkazuje na soudní přezkum podle čl. 2 odst. 9</a:t>
            </a:r>
            <a:r>
              <a:rPr lang="cs-CZ" i="1" dirty="0"/>
              <a:t>, jemuž mají podléhat rozhodnutí orgánů příslušných k přezkumu, které nejsou soudy.</a:t>
            </a:r>
          </a:p>
          <a:p>
            <a:pPr algn="just"/>
            <a:r>
              <a:rPr lang="cs-CZ" i="1" dirty="0"/>
              <a:t>…“</a:t>
            </a:r>
          </a:p>
        </p:txBody>
      </p:sp>
      <p:sp>
        <p:nvSpPr>
          <p:cNvPr id="4" name="Zástupný symbol pro číslo snímku 3">
            <a:extLst>
              <a:ext uri="{FF2B5EF4-FFF2-40B4-BE49-F238E27FC236}">
                <a16:creationId xmlns:a16="http://schemas.microsoft.com/office/drawing/2014/main" id="{9C3BF9D3-9778-C815-23BE-C0431C978EB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a:t>
            </a:fld>
            <a:endParaRPr lang="cs-CZ"/>
          </a:p>
        </p:txBody>
      </p:sp>
    </p:spTree>
    <p:extLst>
      <p:ext uri="{BB962C8B-B14F-4D97-AF65-F5344CB8AC3E}">
        <p14:creationId xmlns:p14="http://schemas.microsoft.com/office/powerpoint/2010/main" val="3251227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736D8-660F-CEB5-423A-EB61E7E415E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8E78ECA-3EB4-2E75-CE99-00821F6A4379}"/>
              </a:ext>
            </a:extLst>
          </p:cNvPr>
          <p:cNvSpPr>
            <a:spLocks noGrp="1"/>
          </p:cNvSpPr>
          <p:nvPr>
            <p:ph type="title"/>
          </p:nvPr>
        </p:nvSpPr>
        <p:spPr/>
        <p:txBody>
          <a:bodyPr/>
          <a:lstStyle/>
          <a:p>
            <a:r>
              <a:rPr lang="cs-CZ" dirty="0"/>
              <a:t>Rozsudek ve věci  C‑303/22, v řízení CROSS Zlín</a:t>
            </a:r>
          </a:p>
        </p:txBody>
      </p:sp>
      <p:sp>
        <p:nvSpPr>
          <p:cNvPr id="17" name="Zástupný obsah 16">
            <a:extLst>
              <a:ext uri="{FF2B5EF4-FFF2-40B4-BE49-F238E27FC236}">
                <a16:creationId xmlns:a16="http://schemas.microsoft.com/office/drawing/2014/main" id="{1D0FB0E8-6B35-4242-2E87-31EE1101148F}"/>
              </a:ext>
            </a:extLst>
          </p:cNvPr>
          <p:cNvSpPr>
            <a:spLocks noGrp="1"/>
          </p:cNvSpPr>
          <p:nvPr>
            <p:ph idx="1"/>
          </p:nvPr>
        </p:nvSpPr>
        <p:spPr>
          <a:xfrm>
            <a:off x="1620000" y="2169525"/>
            <a:ext cx="8964000" cy="3915521"/>
          </a:xfrm>
        </p:spPr>
        <p:txBody>
          <a:bodyPr/>
          <a:lstStyle/>
          <a:p>
            <a:pPr algn="just"/>
            <a:r>
              <a:rPr lang="cs-CZ" i="1" dirty="0"/>
              <a:t>„…</a:t>
            </a:r>
          </a:p>
          <a:p>
            <a:pPr algn="just"/>
            <a:r>
              <a:rPr lang="cs-CZ" i="1" dirty="0"/>
              <a:t>Za těchto podmínek jak neexistence takového odkazu, tak skutečnost, že čl. 2 odst. 9 směrnice 89/665 </a:t>
            </a:r>
            <a:r>
              <a:rPr lang="cs-CZ" i="1" u="sng" dirty="0"/>
              <a:t>dává členským státům možnost rozhodnout se, zda svěří pravomoc k přezkumu rozhodnutí o zadání zakázky orgánům</a:t>
            </a:r>
            <a:r>
              <a:rPr lang="cs-CZ" i="1" dirty="0"/>
              <a:t> prvního stupně, </a:t>
            </a:r>
            <a:r>
              <a:rPr lang="cs-CZ" i="1" u="sng" dirty="0"/>
              <a:t>které jsou soudy, či orgánům, které soudy nejsou</a:t>
            </a:r>
            <a:r>
              <a:rPr lang="cs-CZ" i="1" dirty="0"/>
              <a:t>, znamenají, že pokud se členský stát rozhodne svěřit tuto pravomoc orgánu prvního stupně, který není soudem, je slovním spojením „orgán příslušný k přezkumu“ uvedeným v tomto čl. 2 odst. 3 míněn tento nesoudní orgán prvního stupně. V takovém případě </a:t>
            </a:r>
            <a:r>
              <a:rPr lang="cs-CZ" i="1" u="sng" dirty="0"/>
              <a:t>musí členské státy stanovit, že se uzavření</a:t>
            </a:r>
            <a:r>
              <a:rPr lang="cs-CZ" i="1" dirty="0"/>
              <a:t> dotčené smlouvy na veřejnou zakázku </a:t>
            </a:r>
            <a:r>
              <a:rPr lang="cs-CZ" i="1" u="sng" dirty="0"/>
              <a:t>pozastavuje buď ex lege</a:t>
            </a:r>
            <a:r>
              <a:rPr lang="cs-CZ" i="1" dirty="0"/>
              <a:t> </a:t>
            </a:r>
            <a:br>
              <a:rPr lang="cs-CZ" i="1" dirty="0"/>
            </a:br>
            <a:r>
              <a:rPr lang="cs-CZ" i="1" dirty="0"/>
              <a:t>do doby, než uvedený orgán rozhodne o návrhu na přezkum, </a:t>
            </a:r>
            <a:r>
              <a:rPr lang="cs-CZ" i="1" u="sng" dirty="0"/>
              <a:t>nebo alespoň do doby, než rozhodne o návrhu na předběžné opatření</a:t>
            </a:r>
            <a:r>
              <a:rPr lang="cs-CZ" i="1" dirty="0"/>
              <a:t> požadujícím takové pozastavení.“</a:t>
            </a:r>
          </a:p>
        </p:txBody>
      </p:sp>
      <p:sp>
        <p:nvSpPr>
          <p:cNvPr id="4" name="Zástupný symbol pro číslo snímku 3">
            <a:extLst>
              <a:ext uri="{FF2B5EF4-FFF2-40B4-BE49-F238E27FC236}">
                <a16:creationId xmlns:a16="http://schemas.microsoft.com/office/drawing/2014/main" id="{8C2509B6-9E33-503F-2979-F8F19439452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a:t>
            </a:fld>
            <a:endParaRPr lang="cs-CZ"/>
          </a:p>
        </p:txBody>
      </p:sp>
    </p:spTree>
    <p:extLst>
      <p:ext uri="{BB962C8B-B14F-4D97-AF65-F5344CB8AC3E}">
        <p14:creationId xmlns:p14="http://schemas.microsoft.com/office/powerpoint/2010/main" val="3213238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6DEF-F9C8-F6C4-6324-7AAC44E15AE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C8ECC5A-0A6B-2D1F-7653-D48A378D63FF}"/>
              </a:ext>
            </a:extLst>
          </p:cNvPr>
          <p:cNvSpPr>
            <a:spLocks noGrp="1"/>
          </p:cNvSpPr>
          <p:nvPr>
            <p:ph type="title"/>
          </p:nvPr>
        </p:nvSpPr>
        <p:spPr/>
        <p:txBody>
          <a:bodyPr/>
          <a:lstStyle/>
          <a:p>
            <a:r>
              <a:rPr lang="cs-CZ" dirty="0"/>
              <a:t>Rozsudek </a:t>
            </a:r>
            <a:r>
              <a:rPr lang="pl-PL" dirty="0"/>
              <a:t>ve spojených věcech C‑266/25</a:t>
            </a:r>
            <a:br>
              <a:rPr lang="pl-PL" dirty="0"/>
            </a:br>
            <a:r>
              <a:rPr lang="pl-PL" dirty="0"/>
              <a:t>a C‑267/25 I-Sete ze dne 17. září 2026</a:t>
            </a:r>
            <a:endParaRPr lang="cs-CZ" dirty="0"/>
          </a:p>
        </p:txBody>
      </p:sp>
      <p:sp>
        <p:nvSpPr>
          <p:cNvPr id="3" name="Zástupný obsah 2">
            <a:extLst>
              <a:ext uri="{FF2B5EF4-FFF2-40B4-BE49-F238E27FC236}">
                <a16:creationId xmlns:a16="http://schemas.microsoft.com/office/drawing/2014/main" id="{DFB4F638-38EF-A1B3-30DE-7F8A0A80E388}"/>
              </a:ext>
            </a:extLst>
          </p:cNvPr>
          <p:cNvSpPr>
            <a:spLocks noGrp="1"/>
          </p:cNvSpPr>
          <p:nvPr>
            <p:ph idx="1"/>
          </p:nvPr>
        </p:nvSpPr>
        <p:spPr/>
        <p:txBody>
          <a:bodyPr/>
          <a:lstStyle/>
          <a:p>
            <a:pPr algn="just"/>
            <a:r>
              <a:rPr lang="cs-CZ" dirty="0">
                <a:hlinkClick r:id="rId3"/>
              </a:rPr>
              <a:t>https://juris.curia.europa.eu/juris/document/document.jsf;jsessionid=901C037391CEFF25888483929A14D520?text=PUBLIC%2BPROCUREMENT&amp;docid=315289&amp;pageIndex=0&amp;doclang=CS&amp;mode=req&amp;dir=&amp;occ=first&amp;part=1&amp;cid=21661636</a:t>
            </a:r>
            <a:endParaRPr lang="cs-CZ" dirty="0"/>
          </a:p>
          <a:p>
            <a:pPr algn="just"/>
            <a:r>
              <a:rPr lang="cs-CZ" dirty="0"/>
              <a:t>Portugalsko, spor se týkal rozhodnutí o výběru dodavatele v kofinancované veřejné zakázce na výstavbu plovoucí fotovoltaické elektrárny</a:t>
            </a:r>
          </a:p>
          <a:p>
            <a:pPr algn="just"/>
            <a:r>
              <a:rPr lang="cs-CZ" dirty="0"/>
              <a:t>Zakázky musely být dokončeny do 31. 12. 2025</a:t>
            </a:r>
          </a:p>
          <a:p>
            <a:pPr algn="just"/>
            <a:r>
              <a:rPr lang="cs-CZ" dirty="0"/>
              <a:t>Podána žaloba, dle portugalského zákoníku o veřejných zakázkách soudce zásadně rozhodne o odstranění automatického účinku žaloby (to je zákazu uzavření smlouvy) pokud hrozí propadnutí evropské dotace</a:t>
            </a:r>
          </a:p>
          <a:p>
            <a:endParaRPr lang="cs-CZ" dirty="0"/>
          </a:p>
        </p:txBody>
      </p:sp>
      <p:sp>
        <p:nvSpPr>
          <p:cNvPr id="4" name="Zástupný symbol pro číslo snímku 3">
            <a:extLst>
              <a:ext uri="{FF2B5EF4-FFF2-40B4-BE49-F238E27FC236}">
                <a16:creationId xmlns:a16="http://schemas.microsoft.com/office/drawing/2014/main" id="{66B65E62-8DA7-9BD7-5F87-677D3FE004D5}"/>
              </a:ext>
            </a:extLst>
          </p:cNvPr>
          <p:cNvSpPr>
            <a:spLocks noGrp="1"/>
          </p:cNvSpPr>
          <p:nvPr>
            <p:ph type="sldNum" sz="quarter" idx="12"/>
          </p:nvPr>
        </p:nvSpPr>
        <p:spPr/>
        <p:txBody>
          <a:bodyPr/>
          <a:lstStyle/>
          <a:p>
            <a:fld id="{1CF5A12E-3DFE-4C3E-9036-7893F29C52C1}" type="slidenum">
              <a:rPr lang="cs-CZ" smtClean="0"/>
              <a:t>8</a:t>
            </a:fld>
            <a:endParaRPr lang="cs-CZ"/>
          </a:p>
        </p:txBody>
      </p:sp>
    </p:spTree>
    <p:extLst>
      <p:ext uri="{BB962C8B-B14F-4D97-AF65-F5344CB8AC3E}">
        <p14:creationId xmlns:p14="http://schemas.microsoft.com/office/powerpoint/2010/main" val="3944584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476DD-58CC-50C2-7DF3-EDE0173C8FBF}"/>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4B604DC-2D3B-8716-48FB-BC2D830CAD63}"/>
              </a:ext>
            </a:extLst>
          </p:cNvPr>
          <p:cNvSpPr>
            <a:spLocks noGrp="1"/>
          </p:cNvSpPr>
          <p:nvPr>
            <p:ph type="title"/>
          </p:nvPr>
        </p:nvSpPr>
        <p:spPr/>
        <p:txBody>
          <a:bodyPr/>
          <a:lstStyle/>
          <a:p>
            <a:r>
              <a:rPr lang="cs-CZ" dirty="0"/>
              <a:t>Rozsudek </a:t>
            </a:r>
            <a:r>
              <a:rPr lang="pl-PL" dirty="0"/>
              <a:t>ve spojených věcech C‑266/25</a:t>
            </a:r>
            <a:br>
              <a:rPr lang="pl-PL" dirty="0"/>
            </a:br>
            <a:r>
              <a:rPr lang="pl-PL" dirty="0"/>
              <a:t>a C‑267/25 I-Sete ze dne 17. září 2026</a:t>
            </a:r>
            <a:endParaRPr lang="cs-CZ" dirty="0"/>
          </a:p>
        </p:txBody>
      </p:sp>
      <p:sp>
        <p:nvSpPr>
          <p:cNvPr id="3" name="Zástupný obsah 2">
            <a:extLst>
              <a:ext uri="{FF2B5EF4-FFF2-40B4-BE49-F238E27FC236}">
                <a16:creationId xmlns:a16="http://schemas.microsoft.com/office/drawing/2014/main" id="{42104D53-D0FE-4FC4-5BCB-14C0E606F23C}"/>
              </a:ext>
            </a:extLst>
          </p:cNvPr>
          <p:cNvSpPr>
            <a:spLocks noGrp="1"/>
          </p:cNvSpPr>
          <p:nvPr>
            <p:ph idx="1"/>
          </p:nvPr>
        </p:nvSpPr>
        <p:spPr/>
        <p:txBody>
          <a:bodyPr/>
          <a:lstStyle/>
          <a:p>
            <a:pPr algn="just"/>
            <a:r>
              <a:rPr lang="cs-CZ" i="1" dirty="0"/>
              <a:t>„Z článku 2 odst. 3 první věty a odst. 4 směrnice 89/665 rovněž vyplývá, že </a:t>
            </a:r>
            <a:r>
              <a:rPr lang="cs-CZ" i="1" u="sng" dirty="0"/>
              <a:t>návrh na přezkum rozhodnutí o zadání veřejné zakázky musí mít nutně automatický pozastavující účinek</a:t>
            </a:r>
            <a:r>
              <a:rPr lang="cs-CZ" i="1" dirty="0"/>
              <a:t> na zadávací řízení, k němuž se toto rozhodnutí vztahuje. Veřejný zadavatel totiž nemůže uzavřít smlouvu na tuto zakázku dříve, </a:t>
            </a:r>
            <a:r>
              <a:rPr lang="cs-CZ" i="1" u="sng" dirty="0"/>
              <a:t>než orgán</a:t>
            </a:r>
            <a:r>
              <a:rPr lang="cs-CZ" i="1" dirty="0"/>
              <a:t> příslušný k přezkumnému řízení </a:t>
            </a:r>
            <a:r>
              <a:rPr lang="cs-CZ" i="1" u="sng" dirty="0"/>
              <a:t>rozhodne buď o návrhu na předběžné opatření, nebo o návrhu na přezkum</a:t>
            </a:r>
            <a:r>
              <a:rPr lang="cs-CZ" i="1" dirty="0"/>
              <a:t>.</a:t>
            </a:r>
          </a:p>
          <a:p>
            <a:pPr algn="just"/>
            <a:r>
              <a:rPr lang="cs-CZ" i="1" dirty="0"/>
              <a:t>…</a:t>
            </a:r>
          </a:p>
          <a:p>
            <a:pPr algn="just"/>
            <a:r>
              <a:rPr lang="cs-CZ" i="1" dirty="0"/>
              <a:t>Podle článku 2 odst. 5 směrnice 89/665 </a:t>
            </a:r>
            <a:r>
              <a:rPr lang="cs-CZ" i="1" u="sng" dirty="0"/>
              <a:t>však mohou členské státy oprávnit orgán příslušný k přezkumnému řízení, aby vzal v úvahu pravděpodobné důsledky předběžných opatření pro všechny zájmy</a:t>
            </a:r>
            <a:r>
              <a:rPr lang="cs-CZ" i="1" dirty="0"/>
              <a:t>, které tím mohou být poškozeny, a veřejný zájem, a aby rozhodl, že nepřijme toto opatření, pokud by jeho nevýhody převážily nad výhodami.“</a:t>
            </a:r>
          </a:p>
        </p:txBody>
      </p:sp>
      <p:sp>
        <p:nvSpPr>
          <p:cNvPr id="4" name="Zástupný symbol pro číslo snímku 3">
            <a:extLst>
              <a:ext uri="{FF2B5EF4-FFF2-40B4-BE49-F238E27FC236}">
                <a16:creationId xmlns:a16="http://schemas.microsoft.com/office/drawing/2014/main" id="{B1715108-F3ED-77A2-A754-D6F9E0D3B76C}"/>
              </a:ext>
            </a:extLst>
          </p:cNvPr>
          <p:cNvSpPr>
            <a:spLocks noGrp="1"/>
          </p:cNvSpPr>
          <p:nvPr>
            <p:ph type="sldNum" sz="quarter" idx="12"/>
          </p:nvPr>
        </p:nvSpPr>
        <p:spPr/>
        <p:txBody>
          <a:bodyPr/>
          <a:lstStyle/>
          <a:p>
            <a:fld id="{1CF5A12E-3DFE-4C3E-9036-7893F29C52C1}" type="slidenum">
              <a:rPr lang="cs-CZ" smtClean="0"/>
              <a:t>9</a:t>
            </a:fld>
            <a:endParaRPr lang="cs-CZ"/>
          </a:p>
        </p:txBody>
      </p:sp>
    </p:spTree>
    <p:extLst>
      <p:ext uri="{BB962C8B-B14F-4D97-AF65-F5344CB8AC3E}">
        <p14:creationId xmlns:p14="http://schemas.microsoft.com/office/powerpoint/2010/main" val="1909538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8B83E-7328-8B80-4FE0-83BC690D2C3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79B998FA-47D1-6342-8EC5-C2343499A3FD}"/>
              </a:ext>
            </a:extLst>
          </p:cNvPr>
          <p:cNvSpPr>
            <a:spLocks noGrp="1"/>
          </p:cNvSpPr>
          <p:nvPr>
            <p:ph type="title"/>
          </p:nvPr>
        </p:nvSpPr>
        <p:spPr/>
        <p:txBody>
          <a:bodyPr/>
          <a:lstStyle/>
          <a:p>
            <a:r>
              <a:rPr lang="cs-CZ" dirty="0"/>
              <a:t>Rozsudek </a:t>
            </a:r>
            <a:r>
              <a:rPr lang="pl-PL" dirty="0"/>
              <a:t>ve spojených věcech C‑266/25</a:t>
            </a:r>
            <a:br>
              <a:rPr lang="pl-PL" dirty="0"/>
            </a:br>
            <a:r>
              <a:rPr lang="pl-PL" dirty="0"/>
              <a:t>a C‑267/25 I-Sete ze dne 17. září 2026</a:t>
            </a:r>
            <a:endParaRPr lang="cs-CZ" dirty="0"/>
          </a:p>
        </p:txBody>
      </p:sp>
      <p:sp>
        <p:nvSpPr>
          <p:cNvPr id="3" name="Zástupný obsah 2">
            <a:extLst>
              <a:ext uri="{FF2B5EF4-FFF2-40B4-BE49-F238E27FC236}">
                <a16:creationId xmlns:a16="http://schemas.microsoft.com/office/drawing/2014/main" id="{AF517179-2CC6-C1F0-86F5-4AA2F5866C9A}"/>
              </a:ext>
            </a:extLst>
          </p:cNvPr>
          <p:cNvSpPr>
            <a:spLocks noGrp="1"/>
          </p:cNvSpPr>
          <p:nvPr>
            <p:ph idx="1"/>
          </p:nvPr>
        </p:nvSpPr>
        <p:spPr>
          <a:xfrm>
            <a:off x="1620000" y="1890578"/>
            <a:ext cx="8964000" cy="3915521"/>
          </a:xfrm>
        </p:spPr>
        <p:txBody>
          <a:bodyPr/>
          <a:lstStyle/>
          <a:p>
            <a:pPr algn="just"/>
            <a:r>
              <a:rPr lang="cs-CZ" i="1" dirty="0"/>
              <a:t>„</a:t>
            </a:r>
            <a:r>
              <a:rPr lang="cs-CZ" i="1" u="sng" dirty="0"/>
              <a:t>Podle článku 52 odst. 1 Listiny může být výkon práva</a:t>
            </a:r>
            <a:r>
              <a:rPr lang="cs-CZ" i="1" dirty="0"/>
              <a:t> na účinnou právní ochranu zaručeného v článku 47 Listiny </a:t>
            </a:r>
            <a:r>
              <a:rPr lang="cs-CZ" i="1" u="sng" dirty="0"/>
              <a:t>omezen</a:t>
            </a:r>
            <a:r>
              <a:rPr lang="cs-CZ" i="1" dirty="0"/>
              <a:t>, pokud je toto omezení stanoveno zákonem, respektuje podstatu tohoto práva a je přiměřené, což znamená, že uvedené omezení musí být nezbytné a skutečně odpovídat cíli obecného zájmu, který uznává Unie, nebo potřebě ochrany práv a svobod druhého.</a:t>
            </a:r>
          </a:p>
          <a:p>
            <a:pPr algn="just"/>
            <a:r>
              <a:rPr lang="cs-CZ" i="1" dirty="0"/>
              <a:t>V projednávané věci má </a:t>
            </a:r>
            <a:r>
              <a:rPr lang="cs-CZ" i="1" u="sng" dirty="0"/>
              <a:t>odstranění automatického odkladného účinku</a:t>
            </a:r>
            <a:r>
              <a:rPr lang="cs-CZ" i="1" dirty="0"/>
              <a:t> návrhů na přezkum rozhodnutí o zadání zakázky stanoveného v čl. 2 odst. 3 směrnice 89/665 </a:t>
            </a:r>
            <a:r>
              <a:rPr lang="cs-CZ" i="1" u="sng" dirty="0"/>
              <a:t>za následek omezení práva na účinnou právní ochranu</a:t>
            </a:r>
            <a:r>
              <a:rPr lang="cs-CZ" i="1" dirty="0"/>
              <a:t>, neboť toto odstranění ovlivňuje účinnost těchto návrhů na přezkum tím, že jednotlivce zbavuje okamžité předběžné ochrany uvedené v bodě 30 tohoto rozsudku v rámci přezkumného řízení při zadávání veřejných zakázek. Toto omezení je stanoveno zákonem, neboť vyplývá z čl. 25-A odst. 2 až 4 zákoníku o veřejných zakázkách.“</a:t>
            </a:r>
          </a:p>
        </p:txBody>
      </p:sp>
      <p:sp>
        <p:nvSpPr>
          <p:cNvPr id="4" name="Zástupný symbol pro číslo snímku 3">
            <a:extLst>
              <a:ext uri="{FF2B5EF4-FFF2-40B4-BE49-F238E27FC236}">
                <a16:creationId xmlns:a16="http://schemas.microsoft.com/office/drawing/2014/main" id="{2109DD56-854C-29D4-AEAA-93A877D642AF}"/>
              </a:ext>
            </a:extLst>
          </p:cNvPr>
          <p:cNvSpPr>
            <a:spLocks noGrp="1"/>
          </p:cNvSpPr>
          <p:nvPr>
            <p:ph type="sldNum" sz="quarter" idx="12"/>
          </p:nvPr>
        </p:nvSpPr>
        <p:spPr/>
        <p:txBody>
          <a:bodyPr/>
          <a:lstStyle/>
          <a:p>
            <a:fld id="{1CF5A12E-3DFE-4C3E-9036-7893F29C52C1}" type="slidenum">
              <a:rPr lang="cs-CZ" smtClean="0"/>
              <a:t>10</a:t>
            </a:fld>
            <a:endParaRPr lang="cs-CZ"/>
          </a:p>
        </p:txBody>
      </p:sp>
    </p:spTree>
    <p:extLst>
      <p:ext uri="{BB962C8B-B14F-4D97-AF65-F5344CB8AC3E}">
        <p14:creationId xmlns:p14="http://schemas.microsoft.com/office/powerpoint/2010/main" val="3251554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AAAC2-B402-A4E5-F196-3D880720726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9CE5DFD-4A5B-D780-D456-B7FC56EE1722}"/>
              </a:ext>
            </a:extLst>
          </p:cNvPr>
          <p:cNvSpPr>
            <a:spLocks noGrp="1"/>
          </p:cNvSpPr>
          <p:nvPr>
            <p:ph type="title"/>
          </p:nvPr>
        </p:nvSpPr>
        <p:spPr/>
        <p:txBody>
          <a:bodyPr/>
          <a:lstStyle/>
          <a:p>
            <a:r>
              <a:rPr lang="cs-CZ" dirty="0"/>
              <a:t>Rozsudek </a:t>
            </a:r>
            <a:r>
              <a:rPr lang="pl-PL" dirty="0"/>
              <a:t>ve spojených věcech C‑266/25</a:t>
            </a:r>
            <a:br>
              <a:rPr lang="pl-PL" dirty="0"/>
            </a:br>
            <a:r>
              <a:rPr lang="pl-PL" dirty="0"/>
              <a:t>a C‑267/25 I-Sete ze dne 17. září 2026</a:t>
            </a:r>
            <a:endParaRPr lang="cs-CZ" dirty="0"/>
          </a:p>
        </p:txBody>
      </p:sp>
      <p:sp>
        <p:nvSpPr>
          <p:cNvPr id="3" name="Zástupný obsah 2">
            <a:extLst>
              <a:ext uri="{FF2B5EF4-FFF2-40B4-BE49-F238E27FC236}">
                <a16:creationId xmlns:a16="http://schemas.microsoft.com/office/drawing/2014/main" id="{9D8B2D43-E266-D9D9-F1A9-4928DB26BAB6}"/>
              </a:ext>
            </a:extLst>
          </p:cNvPr>
          <p:cNvSpPr>
            <a:spLocks noGrp="1"/>
          </p:cNvSpPr>
          <p:nvPr>
            <p:ph idx="1"/>
          </p:nvPr>
        </p:nvSpPr>
        <p:spPr/>
        <p:txBody>
          <a:bodyPr/>
          <a:lstStyle/>
          <a:p>
            <a:pPr algn="just"/>
            <a:r>
              <a:rPr lang="cs-CZ" i="1" dirty="0"/>
              <a:t>„Kromě toho je podle čl. 25-A odst. 2 až 4 zákoníku o veřejných zakázkách </a:t>
            </a:r>
            <a:r>
              <a:rPr lang="cs-CZ" i="1" u="sng" dirty="0"/>
              <a:t>dočasné odstranění automatického odkladného účinku</a:t>
            </a:r>
            <a:r>
              <a:rPr lang="cs-CZ" i="1" dirty="0"/>
              <a:t> návrhu na přezkum rozhodnutí o zadání zakázky </a:t>
            </a:r>
            <a:r>
              <a:rPr lang="cs-CZ" i="1" u="sng" dirty="0"/>
              <a:t>vázáno na objektivní podmínky, které se s výhradou ověření předkládajícím soudem jeví jako zvláště snadno splnitelné veřejným zadavatelem</a:t>
            </a:r>
            <a:r>
              <a:rPr lang="cs-CZ" i="1" dirty="0"/>
              <a:t>. Na základě sumarizovaných důkazů totiž stačí prokázat zaprvé uplynutí lhůty 10 pracovních dnů od oznámení rozhodnutí o zadání zakázky všem uchazečům a zadruhé riziko ztráty financování z evropských finančních prostředků, přičemž je třeba upřesnit, že toto riziko se předpokládá, pokud veřejný zadavatel předloží dokument prokazující, že se dotčená zakázka týká projektu, na který je takové financování poskytováno.</a:t>
            </a:r>
          </a:p>
          <a:p>
            <a:pPr algn="just"/>
            <a:r>
              <a:rPr lang="cs-CZ" i="1" dirty="0"/>
              <a:t>…“</a:t>
            </a:r>
          </a:p>
        </p:txBody>
      </p:sp>
      <p:sp>
        <p:nvSpPr>
          <p:cNvPr id="4" name="Zástupný symbol pro číslo snímku 3">
            <a:extLst>
              <a:ext uri="{FF2B5EF4-FFF2-40B4-BE49-F238E27FC236}">
                <a16:creationId xmlns:a16="http://schemas.microsoft.com/office/drawing/2014/main" id="{1829B5E7-8F3C-84C8-47F8-3183D152A9A5}"/>
              </a:ext>
            </a:extLst>
          </p:cNvPr>
          <p:cNvSpPr>
            <a:spLocks noGrp="1"/>
          </p:cNvSpPr>
          <p:nvPr>
            <p:ph type="sldNum" sz="quarter" idx="12"/>
          </p:nvPr>
        </p:nvSpPr>
        <p:spPr/>
        <p:txBody>
          <a:bodyPr/>
          <a:lstStyle/>
          <a:p>
            <a:fld id="{1CF5A12E-3DFE-4C3E-9036-7893F29C52C1}" type="slidenum">
              <a:rPr lang="cs-CZ" smtClean="0"/>
              <a:t>11</a:t>
            </a:fld>
            <a:endParaRPr lang="cs-CZ"/>
          </a:p>
        </p:txBody>
      </p:sp>
    </p:spTree>
    <p:extLst>
      <p:ext uri="{BB962C8B-B14F-4D97-AF65-F5344CB8AC3E}">
        <p14:creationId xmlns:p14="http://schemas.microsoft.com/office/powerpoint/2010/main" val="1548829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905BB-6285-7F9F-2171-4F7D76E8A6A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30CE9F4-BF5A-6700-5CE4-64C0366815B5}"/>
              </a:ext>
            </a:extLst>
          </p:cNvPr>
          <p:cNvSpPr>
            <a:spLocks noGrp="1"/>
          </p:cNvSpPr>
          <p:nvPr>
            <p:ph type="title"/>
          </p:nvPr>
        </p:nvSpPr>
        <p:spPr/>
        <p:txBody>
          <a:bodyPr/>
          <a:lstStyle/>
          <a:p>
            <a:r>
              <a:rPr lang="cs-CZ" dirty="0"/>
              <a:t>Rozsudek </a:t>
            </a:r>
            <a:r>
              <a:rPr lang="pl-PL" dirty="0"/>
              <a:t>ve spojených věcech C‑266/25</a:t>
            </a:r>
            <a:br>
              <a:rPr lang="pl-PL" dirty="0"/>
            </a:br>
            <a:r>
              <a:rPr lang="pl-PL" dirty="0"/>
              <a:t>a C‑267/25 I-Sete ze dne 17. září 2026</a:t>
            </a:r>
            <a:endParaRPr lang="cs-CZ" dirty="0"/>
          </a:p>
        </p:txBody>
      </p:sp>
      <p:sp>
        <p:nvSpPr>
          <p:cNvPr id="3" name="Zástupný obsah 2">
            <a:extLst>
              <a:ext uri="{FF2B5EF4-FFF2-40B4-BE49-F238E27FC236}">
                <a16:creationId xmlns:a16="http://schemas.microsoft.com/office/drawing/2014/main" id="{FC611EC8-9013-31C8-0634-95BC418D86F0}"/>
              </a:ext>
            </a:extLst>
          </p:cNvPr>
          <p:cNvSpPr>
            <a:spLocks noGrp="1"/>
          </p:cNvSpPr>
          <p:nvPr>
            <p:ph idx="1"/>
          </p:nvPr>
        </p:nvSpPr>
        <p:spPr/>
        <p:txBody>
          <a:bodyPr/>
          <a:lstStyle/>
          <a:p>
            <a:pPr algn="just"/>
            <a:r>
              <a:rPr lang="cs-CZ" i="1" dirty="0"/>
              <a:t>„…</a:t>
            </a:r>
          </a:p>
          <a:p>
            <a:pPr algn="just"/>
            <a:r>
              <a:rPr lang="cs-CZ" i="1" dirty="0"/>
              <a:t>Naproti tomu, i když se teoreticky jeví jako možné, aby žalobce podal odůvodněnou žádost o zachování automatického odkladného účinku</a:t>
            </a:r>
            <a:br>
              <a:rPr lang="cs-CZ" i="1" dirty="0"/>
            </a:br>
            <a:r>
              <a:rPr lang="cs-CZ" i="1" dirty="0"/>
              <a:t>do doby, než vnitrostátní soud rozhodne o návrhu na dočasné odstranění tohoto odkladného účinku, musí nicméně v souladu s čl. 25-A odst. 5 tohoto řádu prokázat, že nejsou splněny obě objektivní podmínky uvedené v odstavci 3 tohoto článku 25-A, čímž se po něm vyžaduje </a:t>
            </a:r>
            <a:r>
              <a:rPr lang="cs-CZ" i="1" u="sng" dirty="0" err="1"/>
              <a:t>probatio</a:t>
            </a:r>
            <a:r>
              <a:rPr lang="cs-CZ" i="1" u="sng" dirty="0"/>
              <a:t> </a:t>
            </a:r>
            <a:r>
              <a:rPr lang="cs-CZ" i="1" u="sng" dirty="0" err="1"/>
              <a:t>diabolica</a:t>
            </a:r>
            <a:r>
              <a:rPr lang="cs-CZ" i="1" dirty="0"/>
              <a:t>.“</a:t>
            </a:r>
          </a:p>
          <a:p>
            <a:pPr lvl="1" algn="just"/>
            <a:r>
              <a:rPr lang="cs-CZ" dirty="0"/>
              <a:t>ďábelský (prakticky nesplnitelný) důkaz</a:t>
            </a:r>
            <a:r>
              <a:rPr lang="cs-CZ" i="1" dirty="0"/>
              <a:t> </a:t>
            </a:r>
          </a:p>
        </p:txBody>
      </p:sp>
      <p:sp>
        <p:nvSpPr>
          <p:cNvPr id="4" name="Zástupný symbol pro číslo snímku 3">
            <a:extLst>
              <a:ext uri="{FF2B5EF4-FFF2-40B4-BE49-F238E27FC236}">
                <a16:creationId xmlns:a16="http://schemas.microsoft.com/office/drawing/2014/main" id="{8F93272B-A55A-B713-7A8D-185AFB238482}"/>
              </a:ext>
            </a:extLst>
          </p:cNvPr>
          <p:cNvSpPr>
            <a:spLocks noGrp="1"/>
          </p:cNvSpPr>
          <p:nvPr>
            <p:ph type="sldNum" sz="quarter" idx="12"/>
          </p:nvPr>
        </p:nvSpPr>
        <p:spPr/>
        <p:txBody>
          <a:bodyPr/>
          <a:lstStyle/>
          <a:p>
            <a:fld id="{1CF5A12E-3DFE-4C3E-9036-7893F29C52C1}" type="slidenum">
              <a:rPr lang="cs-CZ" smtClean="0"/>
              <a:t>12</a:t>
            </a:fld>
            <a:endParaRPr lang="cs-CZ"/>
          </a:p>
        </p:txBody>
      </p:sp>
    </p:spTree>
    <p:extLst>
      <p:ext uri="{BB962C8B-B14F-4D97-AF65-F5344CB8AC3E}">
        <p14:creationId xmlns:p14="http://schemas.microsoft.com/office/powerpoint/2010/main" val="2387954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87AE2-A38E-F308-1541-41CECB56925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F518836-C5CB-C0A2-C6F2-5C3F19D53926}"/>
              </a:ext>
            </a:extLst>
          </p:cNvPr>
          <p:cNvSpPr>
            <a:spLocks noGrp="1"/>
          </p:cNvSpPr>
          <p:nvPr>
            <p:ph type="title"/>
          </p:nvPr>
        </p:nvSpPr>
        <p:spPr/>
        <p:txBody>
          <a:bodyPr/>
          <a:lstStyle/>
          <a:p>
            <a:r>
              <a:rPr lang="cs-CZ" dirty="0"/>
              <a:t>Rozsudek </a:t>
            </a:r>
            <a:r>
              <a:rPr lang="pl-PL" dirty="0"/>
              <a:t>ve spojených věcech C‑266/25</a:t>
            </a:r>
            <a:br>
              <a:rPr lang="pl-PL" dirty="0"/>
            </a:br>
            <a:r>
              <a:rPr lang="pl-PL" dirty="0"/>
              <a:t>a C‑267/25 I-Sete ze dne 17. září 2026</a:t>
            </a:r>
            <a:endParaRPr lang="cs-CZ" dirty="0"/>
          </a:p>
        </p:txBody>
      </p:sp>
      <p:sp>
        <p:nvSpPr>
          <p:cNvPr id="3" name="Zástupný obsah 2">
            <a:extLst>
              <a:ext uri="{FF2B5EF4-FFF2-40B4-BE49-F238E27FC236}">
                <a16:creationId xmlns:a16="http://schemas.microsoft.com/office/drawing/2014/main" id="{BD7554F6-65AD-6DFC-7DA6-F5F533D0C1FC}"/>
              </a:ext>
            </a:extLst>
          </p:cNvPr>
          <p:cNvSpPr>
            <a:spLocks noGrp="1"/>
          </p:cNvSpPr>
          <p:nvPr>
            <p:ph idx="1"/>
          </p:nvPr>
        </p:nvSpPr>
        <p:spPr/>
        <p:txBody>
          <a:bodyPr/>
          <a:lstStyle/>
          <a:p>
            <a:pPr algn="just"/>
            <a:r>
              <a:rPr lang="cs-CZ" i="1" u="sng" dirty="0"/>
              <a:t>„Článek 2 odst. 3 až 5 směrnice Rady 89/665/EHS </a:t>
            </a:r>
            <a:r>
              <a:rPr lang="cs-CZ" i="1" dirty="0"/>
              <a:t>… ve znění směrnice Evropského parlamentu a Rady 2014/23/EU ze dne 26. února 2014,</a:t>
            </a:r>
            <a:br>
              <a:rPr lang="cs-CZ" i="1" dirty="0"/>
            </a:br>
            <a:r>
              <a:rPr lang="cs-CZ" i="1" dirty="0"/>
              <a:t>ve spojení s článkem 47 Listiny základních práv Evropské unie</a:t>
            </a:r>
          </a:p>
          <a:p>
            <a:pPr algn="just"/>
            <a:r>
              <a:rPr lang="cs-CZ" i="1" dirty="0"/>
              <a:t>musí být vykládán v tom smyslu, že</a:t>
            </a:r>
          </a:p>
          <a:p>
            <a:pPr algn="just"/>
            <a:r>
              <a:rPr lang="cs-CZ" i="1" u="sng" dirty="0"/>
              <a:t>brání vnitrostátní právní úpravě</a:t>
            </a:r>
            <a:r>
              <a:rPr lang="cs-CZ" i="1" dirty="0"/>
              <a:t>, která ve jménu cíle obecného zájmu spočívajícího v urychlení zadávacích řízení, jehož účelem je zabránit ztrátě možnosti čerpat finance z evropských finančních prostředků, ukládá vnitrostátnímu soudu, aby na žádost veřejného zadavatele dočasně odstranil automatický odkladný účinek návrhu na přezkum rozhodnutí tohoto zadavatele o zadání veřejné zakázky, aniž předtím vyslechne vyloučeného uchazeče, který tento návrh podal, a aniž může zvážit po meritorní stránce všechny dotčené zájmy.“</a:t>
            </a:r>
          </a:p>
        </p:txBody>
      </p:sp>
      <p:sp>
        <p:nvSpPr>
          <p:cNvPr id="4" name="Zástupný symbol pro číslo snímku 3">
            <a:extLst>
              <a:ext uri="{FF2B5EF4-FFF2-40B4-BE49-F238E27FC236}">
                <a16:creationId xmlns:a16="http://schemas.microsoft.com/office/drawing/2014/main" id="{F8167516-867C-ECA9-DDC0-65F716FC0E4A}"/>
              </a:ext>
            </a:extLst>
          </p:cNvPr>
          <p:cNvSpPr>
            <a:spLocks noGrp="1"/>
          </p:cNvSpPr>
          <p:nvPr>
            <p:ph type="sldNum" sz="quarter" idx="12"/>
          </p:nvPr>
        </p:nvSpPr>
        <p:spPr/>
        <p:txBody>
          <a:bodyPr/>
          <a:lstStyle/>
          <a:p>
            <a:fld id="{1CF5A12E-3DFE-4C3E-9036-7893F29C52C1}" type="slidenum">
              <a:rPr lang="cs-CZ" smtClean="0"/>
              <a:t>13</a:t>
            </a:fld>
            <a:endParaRPr lang="cs-CZ"/>
          </a:p>
        </p:txBody>
      </p:sp>
    </p:spTree>
    <p:extLst>
      <p:ext uri="{BB962C8B-B14F-4D97-AF65-F5344CB8AC3E}">
        <p14:creationId xmlns:p14="http://schemas.microsoft.com/office/powerpoint/2010/main" val="1924398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CC09DA3-B507-E9B4-ED4E-9463D9E91802}"/>
              </a:ext>
            </a:extLst>
          </p:cNvPr>
          <p:cNvSpPr>
            <a:spLocks noGrp="1"/>
          </p:cNvSpPr>
          <p:nvPr>
            <p:ph type="title"/>
          </p:nvPr>
        </p:nvSpPr>
        <p:spPr/>
        <p:txBody>
          <a:bodyPr/>
          <a:lstStyle/>
          <a:p>
            <a:r>
              <a:rPr lang="cs-CZ" dirty="0"/>
              <a:t>Důsledky obou rozsudků pro aplikaci ZZVZ</a:t>
            </a:r>
          </a:p>
        </p:txBody>
      </p:sp>
      <p:sp>
        <p:nvSpPr>
          <p:cNvPr id="3" name="Zástupný obsah 2">
            <a:extLst>
              <a:ext uri="{FF2B5EF4-FFF2-40B4-BE49-F238E27FC236}">
                <a16:creationId xmlns:a16="http://schemas.microsoft.com/office/drawing/2014/main" id="{7D936005-719C-C446-9A03-65E685F82861}"/>
              </a:ext>
            </a:extLst>
          </p:cNvPr>
          <p:cNvSpPr>
            <a:spLocks noGrp="1"/>
          </p:cNvSpPr>
          <p:nvPr>
            <p:ph idx="1"/>
          </p:nvPr>
        </p:nvSpPr>
        <p:spPr/>
        <p:txBody>
          <a:bodyPr/>
          <a:lstStyle/>
          <a:p>
            <a:pPr algn="just"/>
            <a:r>
              <a:rPr lang="cs-CZ" dirty="0"/>
              <a:t>Rozsudky zásadně nemají dopad do aplikační praxe</a:t>
            </a:r>
          </a:p>
          <a:p>
            <a:pPr algn="just"/>
            <a:r>
              <a:rPr lang="cs-CZ" dirty="0"/>
              <a:t>Uzavírání smluv bleskem po vydání pravomocného rozhodnutí předsedy ÚOHS z pohledu evropského práva obstálo</a:t>
            </a:r>
          </a:p>
          <a:p>
            <a:pPr algn="just"/>
            <a:r>
              <a:rPr lang="cs-CZ" dirty="0"/>
              <a:t>Možnost legislativního řešení problému kofinancovaných zakázek bržděných přezkumem ÚOHS je značně omezená</a:t>
            </a:r>
          </a:p>
        </p:txBody>
      </p:sp>
      <p:sp>
        <p:nvSpPr>
          <p:cNvPr id="4" name="Zástupný symbol pro číslo snímku 3">
            <a:extLst>
              <a:ext uri="{FF2B5EF4-FFF2-40B4-BE49-F238E27FC236}">
                <a16:creationId xmlns:a16="http://schemas.microsoft.com/office/drawing/2014/main" id="{3FCCB859-367C-9287-9F18-3187F91C9B43}"/>
              </a:ext>
            </a:extLst>
          </p:cNvPr>
          <p:cNvSpPr>
            <a:spLocks noGrp="1"/>
          </p:cNvSpPr>
          <p:nvPr>
            <p:ph type="sldNum" sz="quarter" idx="12"/>
          </p:nvPr>
        </p:nvSpPr>
        <p:spPr/>
        <p:txBody>
          <a:bodyPr/>
          <a:lstStyle/>
          <a:p>
            <a:fld id="{1CF5A12E-3DFE-4C3E-9036-7893F29C52C1}" type="slidenum">
              <a:rPr lang="cs-CZ" smtClean="0"/>
              <a:t>14</a:t>
            </a:fld>
            <a:endParaRPr lang="cs-CZ"/>
          </a:p>
        </p:txBody>
      </p:sp>
    </p:spTree>
    <p:extLst>
      <p:ext uri="{BB962C8B-B14F-4D97-AF65-F5344CB8AC3E}">
        <p14:creationId xmlns:p14="http://schemas.microsoft.com/office/powerpoint/2010/main" val="211679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B9EC2-2360-A130-7B40-C50AD9FAB67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AFE9E92-23A4-6BD8-E023-D2143F70A7DC}"/>
              </a:ext>
            </a:extLst>
          </p:cNvPr>
          <p:cNvSpPr>
            <a:spLocks noGrp="1"/>
          </p:cNvSpPr>
          <p:nvPr>
            <p:ph type="title"/>
          </p:nvPr>
        </p:nvSpPr>
        <p:spPr/>
        <p:txBody>
          <a:bodyPr/>
          <a:lstStyle/>
          <a:p>
            <a:r>
              <a:rPr lang="cs-CZ" dirty="0"/>
              <a:t>Rozsudek ve věci  C-737/22, v řízení</a:t>
            </a:r>
            <a:br>
              <a:rPr lang="cs-CZ" b="0" dirty="0"/>
            </a:br>
            <a:r>
              <a:rPr lang="cs-CZ" dirty="0" err="1"/>
              <a:t>BibMedia</a:t>
            </a:r>
            <a:br>
              <a:rPr lang="cs-CZ" b="0" dirty="0"/>
            </a:br>
            <a:endParaRPr lang="cs-CZ" dirty="0"/>
          </a:p>
        </p:txBody>
      </p:sp>
      <p:sp>
        <p:nvSpPr>
          <p:cNvPr id="17" name="Zástupný obsah 16">
            <a:extLst>
              <a:ext uri="{FF2B5EF4-FFF2-40B4-BE49-F238E27FC236}">
                <a16:creationId xmlns:a16="http://schemas.microsoft.com/office/drawing/2014/main" id="{EB94DB3F-4392-96FD-425C-D317B295F8CB}"/>
              </a:ext>
            </a:extLst>
          </p:cNvPr>
          <p:cNvSpPr>
            <a:spLocks noGrp="1"/>
          </p:cNvSpPr>
          <p:nvPr>
            <p:ph idx="1"/>
          </p:nvPr>
        </p:nvSpPr>
        <p:spPr>
          <a:xfrm>
            <a:off x="1620000" y="1690688"/>
            <a:ext cx="8964000" cy="3915521"/>
          </a:xfrm>
        </p:spPr>
        <p:txBody>
          <a:bodyPr/>
          <a:lstStyle/>
          <a:p>
            <a:r>
              <a:rPr lang="cs-CZ" dirty="0">
                <a:hlinkClick r:id="rId3"/>
              </a:rPr>
              <a:t>62022CJ0737</a:t>
            </a:r>
            <a:endParaRPr lang="cs-CZ" dirty="0"/>
          </a:p>
          <a:p>
            <a:pPr algn="just"/>
            <a:r>
              <a:rPr lang="cs-CZ" dirty="0"/>
              <a:t>Zadavatel rozdělil veřejnou zakázku na dodávky knih a hudebnin na část Východ a Západ a zároveň určil pravidlo, podle kterého: </a:t>
            </a:r>
            <a:r>
              <a:rPr lang="cs-CZ" i="1" dirty="0"/>
              <a:t>„Uchazeči, který předloží ekonomicky nejvýhodnější nabídku, bude veřejná zakázka zadána jakožto dodavateli pro část 2 – Dánské knihy a hudebniny (západ).</a:t>
            </a:r>
          </a:p>
          <a:p>
            <a:pPr algn="just"/>
            <a:r>
              <a:rPr lang="cs-CZ" i="1" dirty="0"/>
              <a:t>Uchazeči, který předloží v pořadí druhou ekonomicky nejvýhodnější nabídku, bude veřejná zakázka zadána jakožto dodavateli pro část 1 – Dánské knihy a hudebniny (východ). Tento uchazeč však musí přijmout skutečnost, že zadání veřejné zakázky tomuto uchazeči jakožto dodavateli pro východní Dánsko </a:t>
            </a:r>
            <a:r>
              <a:rPr lang="cs-CZ" i="1" u="sng" dirty="0"/>
              <a:t>vyžaduje, aby tento uchazeč dodával zákazníkům</a:t>
            </a:r>
            <a:br>
              <a:rPr lang="cs-CZ" i="1" u="sng" dirty="0"/>
            </a:br>
            <a:r>
              <a:rPr lang="cs-CZ" i="1" u="sng" dirty="0"/>
              <a:t>ve východním Dánsku produkty a služby, na které se vztahuje rámcová dohoda, za přesně stejné ceny</a:t>
            </a:r>
            <a:r>
              <a:rPr lang="cs-CZ" i="1" dirty="0"/>
              <a:t>, jaké nabídl uchazeč, jenž předložil ekonomicky nejvýhodnější nabídku, a za které bude uchazeč s ekonomicky nejvýhodnější nabídkou dodávat v západním Dánsku.“</a:t>
            </a:r>
          </a:p>
        </p:txBody>
      </p:sp>
      <p:sp>
        <p:nvSpPr>
          <p:cNvPr id="4" name="Zástupný symbol pro číslo snímku 3">
            <a:extLst>
              <a:ext uri="{FF2B5EF4-FFF2-40B4-BE49-F238E27FC236}">
                <a16:creationId xmlns:a16="http://schemas.microsoft.com/office/drawing/2014/main" id="{2493B8E1-A3A2-0267-8C99-5D35B26C23A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15</a:t>
            </a:fld>
            <a:endParaRPr lang="cs-CZ"/>
          </a:p>
        </p:txBody>
      </p:sp>
    </p:spTree>
    <p:extLst>
      <p:ext uri="{BB962C8B-B14F-4D97-AF65-F5344CB8AC3E}">
        <p14:creationId xmlns:p14="http://schemas.microsoft.com/office/powerpoint/2010/main" val="4004086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056EB-BA8C-23FE-E5D9-96D5D0A67F1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6D145D9-14E0-CFD7-4C50-41468C630388}"/>
              </a:ext>
            </a:extLst>
          </p:cNvPr>
          <p:cNvSpPr>
            <a:spLocks noGrp="1"/>
          </p:cNvSpPr>
          <p:nvPr>
            <p:ph type="title"/>
          </p:nvPr>
        </p:nvSpPr>
        <p:spPr/>
        <p:txBody>
          <a:bodyPr/>
          <a:lstStyle/>
          <a:p>
            <a:r>
              <a:rPr lang="cs-CZ" dirty="0"/>
              <a:t>Rozsudek ve věci  C-737/22, v řízení</a:t>
            </a:r>
            <a:br>
              <a:rPr lang="cs-CZ" b="0" dirty="0"/>
            </a:br>
            <a:r>
              <a:rPr lang="cs-CZ" dirty="0" err="1"/>
              <a:t>BibMedia</a:t>
            </a:r>
            <a:br>
              <a:rPr lang="cs-CZ" b="0" dirty="0"/>
            </a:br>
            <a:endParaRPr lang="cs-CZ" dirty="0"/>
          </a:p>
        </p:txBody>
      </p:sp>
      <p:sp>
        <p:nvSpPr>
          <p:cNvPr id="17" name="Zástupný obsah 16">
            <a:extLst>
              <a:ext uri="{FF2B5EF4-FFF2-40B4-BE49-F238E27FC236}">
                <a16:creationId xmlns:a16="http://schemas.microsoft.com/office/drawing/2014/main" id="{E40920C0-EBC7-5951-021A-1CF17F18DDB6}"/>
              </a:ext>
            </a:extLst>
          </p:cNvPr>
          <p:cNvSpPr>
            <a:spLocks noGrp="1"/>
          </p:cNvSpPr>
          <p:nvPr>
            <p:ph idx="1"/>
          </p:nvPr>
        </p:nvSpPr>
        <p:spPr/>
        <p:txBody>
          <a:bodyPr/>
          <a:lstStyle/>
          <a:p>
            <a:pPr algn="just"/>
            <a:r>
              <a:rPr lang="cs-CZ" dirty="0"/>
              <a:t>Otázka, zda je zadávací podmínka v souladu se zákazem jednání </a:t>
            </a:r>
            <a:br>
              <a:rPr lang="cs-CZ" dirty="0"/>
            </a:br>
            <a:r>
              <a:rPr lang="cs-CZ" dirty="0"/>
              <a:t>v otevřeném řízení a zásadami rovného zacházení a transparentnosti.</a:t>
            </a:r>
          </a:p>
        </p:txBody>
      </p:sp>
      <p:sp>
        <p:nvSpPr>
          <p:cNvPr id="4" name="Zástupný symbol pro číslo snímku 3">
            <a:extLst>
              <a:ext uri="{FF2B5EF4-FFF2-40B4-BE49-F238E27FC236}">
                <a16:creationId xmlns:a16="http://schemas.microsoft.com/office/drawing/2014/main" id="{3FE636CB-024A-C2D8-F716-2A5DA773C34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16</a:t>
            </a:fld>
            <a:endParaRPr lang="cs-CZ"/>
          </a:p>
        </p:txBody>
      </p:sp>
    </p:spTree>
    <p:extLst>
      <p:ext uri="{BB962C8B-B14F-4D97-AF65-F5344CB8AC3E}">
        <p14:creationId xmlns:p14="http://schemas.microsoft.com/office/powerpoint/2010/main" val="2210919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68507-0546-3E03-0DB8-C14C51EC642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1058734-F4E7-13BC-5F1D-B7C1DA318EE5}"/>
              </a:ext>
            </a:extLst>
          </p:cNvPr>
          <p:cNvSpPr>
            <a:spLocks noGrp="1"/>
          </p:cNvSpPr>
          <p:nvPr>
            <p:ph type="title"/>
          </p:nvPr>
        </p:nvSpPr>
        <p:spPr/>
        <p:txBody>
          <a:bodyPr/>
          <a:lstStyle/>
          <a:p>
            <a:r>
              <a:rPr lang="cs-CZ" dirty="0"/>
              <a:t>Rozsudek ve věci  C-737/22, v řízení</a:t>
            </a:r>
            <a:br>
              <a:rPr lang="cs-CZ" b="0" dirty="0"/>
            </a:br>
            <a:r>
              <a:rPr lang="cs-CZ" dirty="0" err="1"/>
              <a:t>BibMedia</a:t>
            </a:r>
            <a:br>
              <a:rPr lang="cs-CZ" b="0" dirty="0"/>
            </a:br>
            <a:endParaRPr lang="cs-CZ" dirty="0"/>
          </a:p>
        </p:txBody>
      </p:sp>
      <p:sp>
        <p:nvSpPr>
          <p:cNvPr id="17" name="Zástupný obsah 16">
            <a:extLst>
              <a:ext uri="{FF2B5EF4-FFF2-40B4-BE49-F238E27FC236}">
                <a16:creationId xmlns:a16="http://schemas.microsoft.com/office/drawing/2014/main" id="{5AFE1AA8-3370-90D7-8BAE-4BE4025E94F8}"/>
              </a:ext>
            </a:extLst>
          </p:cNvPr>
          <p:cNvSpPr>
            <a:spLocks noGrp="1"/>
          </p:cNvSpPr>
          <p:nvPr>
            <p:ph idx="1"/>
          </p:nvPr>
        </p:nvSpPr>
        <p:spPr/>
        <p:txBody>
          <a:bodyPr/>
          <a:lstStyle/>
          <a:p>
            <a:pPr algn="just"/>
            <a:r>
              <a:rPr lang="cs-CZ" i="1" dirty="0"/>
              <a:t>„</a:t>
            </a:r>
            <a:r>
              <a:rPr lang="cs-CZ" i="1" u="sng" dirty="0"/>
              <a:t>Zásada rovného zacházení</a:t>
            </a:r>
            <a:r>
              <a:rPr lang="cs-CZ" i="1" dirty="0"/>
              <a:t> zakotvená v čl. 18 odst. 1 směrnice 2014/24 má za cíl </a:t>
            </a:r>
            <a:r>
              <a:rPr lang="cs-CZ" i="1" u="sng" dirty="0"/>
              <a:t>podporovat rozvoj zdravé a účinné hospodářské soutěže</a:t>
            </a:r>
            <a:br>
              <a:rPr lang="cs-CZ" i="1" dirty="0"/>
            </a:br>
            <a:r>
              <a:rPr lang="cs-CZ" i="1" dirty="0"/>
              <a:t>mezi podniky, které se účastní řízení o zadání veřejné zakázky, a spadá</a:t>
            </a:r>
            <a:br>
              <a:rPr lang="cs-CZ" i="1" dirty="0"/>
            </a:br>
            <a:r>
              <a:rPr lang="cs-CZ" i="1" dirty="0"/>
              <a:t>do samotné podstaty unijních pravidel týkajících se postupů při zadávání veřejných zakázek. V souladu s touto zásadou musí mít uchazeči </a:t>
            </a:r>
            <a:r>
              <a:rPr lang="cs-CZ" i="1" u="sng" dirty="0"/>
              <a:t>rovné postavení jak při přípravě svých nabídek, tak při posuzování těchto nabídek veřejným zadavatelem</a:t>
            </a:r>
            <a:r>
              <a:rPr lang="cs-CZ" i="1" dirty="0"/>
              <a:t> </a:t>
            </a:r>
            <a:r>
              <a:rPr lang="cs-CZ" sz="1600" i="1" dirty="0"/>
              <a:t>(v tomto smyslu viz rozsudek ze dne 3. června 2021, Rad </a:t>
            </a:r>
            <a:r>
              <a:rPr lang="cs-CZ" sz="1600" i="1" dirty="0" err="1"/>
              <a:t>Service</a:t>
            </a:r>
            <a:r>
              <a:rPr lang="cs-CZ" sz="1600" i="1" dirty="0"/>
              <a:t> a další, C‑210/20, EU:C:2021:445, bod 43 a citovaná judikatura)</a:t>
            </a:r>
            <a:r>
              <a:rPr lang="cs-CZ" i="1" dirty="0"/>
              <a:t>.“</a:t>
            </a:r>
          </a:p>
        </p:txBody>
      </p:sp>
      <p:sp>
        <p:nvSpPr>
          <p:cNvPr id="4" name="Zástupný symbol pro číslo snímku 3">
            <a:extLst>
              <a:ext uri="{FF2B5EF4-FFF2-40B4-BE49-F238E27FC236}">
                <a16:creationId xmlns:a16="http://schemas.microsoft.com/office/drawing/2014/main" id="{7C5DC596-8878-591D-A700-7BAE3342C5D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17</a:t>
            </a:fld>
            <a:endParaRPr lang="cs-CZ"/>
          </a:p>
        </p:txBody>
      </p:sp>
    </p:spTree>
    <p:extLst>
      <p:ext uri="{BB962C8B-B14F-4D97-AF65-F5344CB8AC3E}">
        <p14:creationId xmlns:p14="http://schemas.microsoft.com/office/powerpoint/2010/main" val="1548845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3A336-211E-8684-AFCF-79E16FE46A5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36C35F7-E4B8-D5E8-41D3-888DDEB6997D}"/>
              </a:ext>
            </a:extLst>
          </p:cNvPr>
          <p:cNvSpPr>
            <a:spLocks noGrp="1"/>
          </p:cNvSpPr>
          <p:nvPr>
            <p:ph type="title"/>
          </p:nvPr>
        </p:nvSpPr>
        <p:spPr/>
        <p:txBody>
          <a:bodyPr/>
          <a:lstStyle/>
          <a:p>
            <a:r>
              <a:rPr lang="cs-CZ" dirty="0"/>
              <a:t>Rozsudek ve věci  C-737/22, v řízení</a:t>
            </a:r>
            <a:br>
              <a:rPr lang="cs-CZ" b="0" dirty="0"/>
            </a:br>
            <a:r>
              <a:rPr lang="cs-CZ" dirty="0" err="1"/>
              <a:t>BibMedia</a:t>
            </a:r>
            <a:br>
              <a:rPr lang="cs-CZ" b="0" dirty="0"/>
            </a:br>
            <a:endParaRPr lang="cs-CZ" dirty="0"/>
          </a:p>
        </p:txBody>
      </p:sp>
      <p:sp>
        <p:nvSpPr>
          <p:cNvPr id="17" name="Zástupný obsah 16">
            <a:extLst>
              <a:ext uri="{FF2B5EF4-FFF2-40B4-BE49-F238E27FC236}">
                <a16:creationId xmlns:a16="http://schemas.microsoft.com/office/drawing/2014/main" id="{480D7E86-6927-5BF0-4DCD-EDF259A50692}"/>
              </a:ext>
            </a:extLst>
          </p:cNvPr>
          <p:cNvSpPr>
            <a:spLocks noGrp="1"/>
          </p:cNvSpPr>
          <p:nvPr>
            <p:ph idx="1"/>
          </p:nvPr>
        </p:nvSpPr>
        <p:spPr/>
        <p:txBody>
          <a:bodyPr/>
          <a:lstStyle/>
          <a:p>
            <a:pPr algn="just"/>
            <a:r>
              <a:rPr lang="cs-CZ" i="1" dirty="0"/>
              <a:t>„Cílem zásady </a:t>
            </a:r>
            <a:r>
              <a:rPr lang="cs-CZ" i="1" u="sng" dirty="0"/>
              <a:t>transparentnosti</a:t>
            </a:r>
            <a:r>
              <a:rPr lang="cs-CZ" i="1" dirty="0"/>
              <a:t> zakotvené rovněž v tomto čl. 18 odst. 1 je </a:t>
            </a:r>
            <a:r>
              <a:rPr lang="cs-CZ" i="1" u="sng" dirty="0"/>
              <a:t>zaručit neexistenci rizika upřednostňování a svévole</a:t>
            </a:r>
            <a:r>
              <a:rPr lang="cs-CZ" i="1" dirty="0"/>
              <a:t> ze strany veřejného zadavatele. Tato zásada vyžaduje, aby byly všechny podmínky a postupy zadávacího řízení </a:t>
            </a:r>
            <a:r>
              <a:rPr lang="cs-CZ" i="1" u="sng" dirty="0"/>
              <a:t>jasně, přesně a jednoznačně vyjádřeny</a:t>
            </a:r>
            <a:r>
              <a:rPr lang="cs-CZ" i="1" dirty="0"/>
              <a:t> v oznámení</a:t>
            </a:r>
            <a:br>
              <a:rPr lang="cs-CZ" i="1" dirty="0"/>
            </a:br>
            <a:r>
              <a:rPr lang="cs-CZ" i="1" dirty="0"/>
              <a:t>o zahájení zadávacího řízení nebo v zadávací dokumentaci zaprvé, aby mohli všichni přiměřeně informovaní uchazeči, kteří postupují s běžnou řádnou péčí, pochopit jejich přesný rozsah a vykládat je stejným způsobem, a zadruhé, aby veřejný zadavatel mohl skutečně ověřit, zda nabídky uchazečů odpovídají kritériím, kterými se dotčená zakázka řídí </a:t>
            </a:r>
            <a:r>
              <a:rPr lang="cs-CZ" sz="1600" i="1" dirty="0"/>
              <a:t>(v tomto smyslu viz rozsudek ze dne 14. září 2017, </a:t>
            </a:r>
            <a:r>
              <a:rPr lang="cs-CZ" sz="1600" i="1" dirty="0" err="1"/>
              <a:t>Casertana</a:t>
            </a:r>
            <a:r>
              <a:rPr lang="cs-CZ" sz="1600" i="1" dirty="0"/>
              <a:t> </a:t>
            </a:r>
            <a:r>
              <a:rPr lang="cs-CZ" sz="1600" i="1" dirty="0" err="1"/>
              <a:t>Costruzioni</a:t>
            </a:r>
            <a:r>
              <a:rPr lang="cs-CZ" sz="1600" i="1" dirty="0"/>
              <a:t>, C‑223/16, EU:C:2017:685, bod 34 a citovaná judikatura)</a:t>
            </a:r>
            <a:r>
              <a:rPr lang="cs-CZ" i="1" dirty="0"/>
              <a:t>.“</a:t>
            </a:r>
          </a:p>
        </p:txBody>
      </p:sp>
      <p:sp>
        <p:nvSpPr>
          <p:cNvPr id="4" name="Zástupný symbol pro číslo snímku 3">
            <a:extLst>
              <a:ext uri="{FF2B5EF4-FFF2-40B4-BE49-F238E27FC236}">
                <a16:creationId xmlns:a16="http://schemas.microsoft.com/office/drawing/2014/main" id="{93DDA0D6-3A26-5B49-7114-C5222A3A8D1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18</a:t>
            </a:fld>
            <a:endParaRPr lang="cs-CZ"/>
          </a:p>
        </p:txBody>
      </p:sp>
    </p:spTree>
    <p:extLst>
      <p:ext uri="{BB962C8B-B14F-4D97-AF65-F5344CB8AC3E}">
        <p14:creationId xmlns:p14="http://schemas.microsoft.com/office/powerpoint/2010/main" val="1313998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D7649-EF36-6C5D-F7F8-4322B4F5D23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17E7FDA-4F64-96CB-4A40-3B8DC25E6D01}"/>
              </a:ext>
            </a:extLst>
          </p:cNvPr>
          <p:cNvSpPr>
            <a:spLocks noGrp="1"/>
          </p:cNvSpPr>
          <p:nvPr>
            <p:ph type="title"/>
          </p:nvPr>
        </p:nvSpPr>
        <p:spPr/>
        <p:txBody>
          <a:bodyPr/>
          <a:lstStyle/>
          <a:p>
            <a:r>
              <a:rPr lang="cs-CZ" dirty="0"/>
              <a:t>Rozsudek ve věci  C-737/22, v řízení</a:t>
            </a:r>
            <a:br>
              <a:rPr lang="cs-CZ" b="0" dirty="0"/>
            </a:br>
            <a:r>
              <a:rPr lang="cs-CZ" dirty="0" err="1"/>
              <a:t>BibMedia</a:t>
            </a:r>
            <a:br>
              <a:rPr lang="cs-CZ" b="0" dirty="0"/>
            </a:br>
            <a:endParaRPr lang="cs-CZ" dirty="0"/>
          </a:p>
        </p:txBody>
      </p:sp>
      <p:sp>
        <p:nvSpPr>
          <p:cNvPr id="17" name="Zástupný obsah 16">
            <a:extLst>
              <a:ext uri="{FF2B5EF4-FFF2-40B4-BE49-F238E27FC236}">
                <a16:creationId xmlns:a16="http://schemas.microsoft.com/office/drawing/2014/main" id="{D2BB78B0-E030-856B-B1DA-B09587D8C268}"/>
              </a:ext>
            </a:extLst>
          </p:cNvPr>
          <p:cNvSpPr>
            <a:spLocks noGrp="1"/>
          </p:cNvSpPr>
          <p:nvPr>
            <p:ph idx="1"/>
          </p:nvPr>
        </p:nvSpPr>
        <p:spPr/>
        <p:txBody>
          <a:bodyPr/>
          <a:lstStyle/>
          <a:p>
            <a:pPr algn="just"/>
            <a:r>
              <a:rPr lang="cs-CZ" i="1" dirty="0"/>
              <a:t>„Tyto zásady rovného zacházení a transparentnosti rovněž </a:t>
            </a:r>
            <a:r>
              <a:rPr lang="cs-CZ" i="1" u="sng" dirty="0"/>
              <a:t>brání jakémukoli vyjednávání</a:t>
            </a:r>
            <a:r>
              <a:rPr lang="cs-CZ" i="1" dirty="0"/>
              <a:t> mezi veřejným zadavatelem a uchazečem v rámci řízení</a:t>
            </a:r>
            <a:br>
              <a:rPr lang="cs-CZ" i="1" dirty="0"/>
            </a:br>
            <a:r>
              <a:rPr lang="cs-CZ" i="1" dirty="0"/>
              <a:t>o zadání veřejné zakázky, z čehož vyplývá, že nabídka nemůže být po jejím předložení v zásadě změněna ani z podnětu veřejného zadavatele, ani</a:t>
            </a:r>
            <a:br>
              <a:rPr lang="cs-CZ" i="1" dirty="0"/>
            </a:br>
            <a:r>
              <a:rPr lang="cs-CZ" i="1" dirty="0"/>
              <a:t>z podnětu uchazeče </a:t>
            </a:r>
            <a:r>
              <a:rPr lang="cs-CZ" sz="1600" i="1" dirty="0"/>
              <a:t>(rozsudky ze dne 14. září 2017, </a:t>
            </a:r>
            <a:r>
              <a:rPr lang="cs-CZ" sz="1600" i="1" dirty="0" err="1"/>
              <a:t>Casertana</a:t>
            </a:r>
            <a:r>
              <a:rPr lang="cs-CZ" sz="1600" i="1" dirty="0"/>
              <a:t> </a:t>
            </a:r>
            <a:r>
              <a:rPr lang="cs-CZ" sz="1600" i="1" dirty="0" err="1"/>
              <a:t>Costruzioni</a:t>
            </a:r>
            <a:r>
              <a:rPr lang="cs-CZ" sz="1600" i="1" dirty="0"/>
              <a:t>, C‑223/16, EU:C:2017:685, bod 35, jakož i ze dne 3. června 2021, Rad </a:t>
            </a:r>
            <a:r>
              <a:rPr lang="cs-CZ" sz="1600" i="1" dirty="0" err="1"/>
              <a:t>Service</a:t>
            </a:r>
            <a:r>
              <a:rPr lang="cs-CZ" sz="1600" i="1" dirty="0"/>
              <a:t> a další, C‑210/20, EU:C:2021:445, bod 43)</a:t>
            </a:r>
            <a:r>
              <a:rPr lang="cs-CZ" i="1" dirty="0"/>
              <a:t>.“</a:t>
            </a:r>
          </a:p>
          <a:p>
            <a:pPr algn="just"/>
            <a:r>
              <a:rPr lang="cs-CZ" dirty="0"/>
              <a:t>Tento závěr ale bude patrně překonán budoucí evropskou legislativou, která má nahradit současné zadávací směrnice z roku 2014</a:t>
            </a:r>
          </a:p>
          <a:p>
            <a:endParaRPr lang="cs-CZ" dirty="0"/>
          </a:p>
        </p:txBody>
      </p:sp>
      <p:sp>
        <p:nvSpPr>
          <p:cNvPr id="4" name="Zástupný symbol pro číslo snímku 3">
            <a:extLst>
              <a:ext uri="{FF2B5EF4-FFF2-40B4-BE49-F238E27FC236}">
                <a16:creationId xmlns:a16="http://schemas.microsoft.com/office/drawing/2014/main" id="{83CF9DD3-F2C4-2774-0949-60136FBC248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19</a:t>
            </a:fld>
            <a:endParaRPr lang="cs-CZ"/>
          </a:p>
        </p:txBody>
      </p:sp>
    </p:spTree>
    <p:extLst>
      <p:ext uri="{BB962C8B-B14F-4D97-AF65-F5344CB8AC3E}">
        <p14:creationId xmlns:p14="http://schemas.microsoft.com/office/powerpoint/2010/main" val="2074729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9FAF2-339E-93D2-DE82-0A5905C3276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7B6B3E5-C493-FFF3-1AE6-6676E27D55B5}"/>
              </a:ext>
            </a:extLst>
          </p:cNvPr>
          <p:cNvSpPr>
            <a:spLocks noGrp="1"/>
          </p:cNvSpPr>
          <p:nvPr>
            <p:ph type="title"/>
          </p:nvPr>
        </p:nvSpPr>
        <p:spPr/>
        <p:txBody>
          <a:bodyPr/>
          <a:lstStyle/>
          <a:p>
            <a:r>
              <a:rPr lang="cs-CZ" dirty="0"/>
              <a:t>Rozsudek ve věci  C-737/22, v řízení</a:t>
            </a:r>
            <a:br>
              <a:rPr lang="cs-CZ" b="0" dirty="0"/>
            </a:br>
            <a:r>
              <a:rPr lang="cs-CZ" dirty="0" err="1"/>
              <a:t>BibMedia</a:t>
            </a:r>
            <a:br>
              <a:rPr lang="cs-CZ" b="0" dirty="0"/>
            </a:br>
            <a:endParaRPr lang="cs-CZ" dirty="0"/>
          </a:p>
        </p:txBody>
      </p:sp>
      <p:sp>
        <p:nvSpPr>
          <p:cNvPr id="17" name="Zástupný obsah 16">
            <a:extLst>
              <a:ext uri="{FF2B5EF4-FFF2-40B4-BE49-F238E27FC236}">
                <a16:creationId xmlns:a16="http://schemas.microsoft.com/office/drawing/2014/main" id="{669A43BC-B4CC-CFA3-2AFF-C5CD981C4B52}"/>
              </a:ext>
            </a:extLst>
          </p:cNvPr>
          <p:cNvSpPr>
            <a:spLocks noGrp="1"/>
          </p:cNvSpPr>
          <p:nvPr>
            <p:ph idx="1"/>
          </p:nvPr>
        </p:nvSpPr>
        <p:spPr/>
        <p:txBody>
          <a:bodyPr/>
          <a:lstStyle/>
          <a:p>
            <a:pPr algn="just"/>
            <a:r>
              <a:rPr lang="cs-CZ" dirty="0"/>
              <a:t>V posuzovaném případě ale nejde o jednání.</a:t>
            </a:r>
          </a:p>
          <a:p>
            <a:pPr algn="just"/>
            <a:r>
              <a:rPr lang="cs-CZ" dirty="0"/>
              <a:t>Pořadí hodnocených nabídek je určeno nabídkovou cenou a pravidlo</a:t>
            </a:r>
            <a:br>
              <a:rPr lang="cs-CZ" dirty="0"/>
            </a:br>
            <a:r>
              <a:rPr lang="cs-CZ" dirty="0"/>
              <a:t>pro přidělení veřejné zakázky za stejnou cenu jakou má nejvýhodnější nabídka vychází ze zadávací dokumentace.</a:t>
            </a:r>
          </a:p>
          <a:p>
            <a:pPr algn="just"/>
            <a:r>
              <a:rPr lang="cs-CZ" dirty="0"/>
              <a:t>Veřejný zadavatel se nemůže odchýlit od pravidel zadávací dokumentace ani vyzvat dodavatele, aby změnil nabídku. Ani dodavatel nemůže změnit nabídku.</a:t>
            </a:r>
          </a:p>
          <a:p>
            <a:pPr algn="just"/>
            <a:endParaRPr lang="cs-CZ" dirty="0"/>
          </a:p>
        </p:txBody>
      </p:sp>
      <p:sp>
        <p:nvSpPr>
          <p:cNvPr id="4" name="Zástupný symbol pro číslo snímku 3">
            <a:extLst>
              <a:ext uri="{FF2B5EF4-FFF2-40B4-BE49-F238E27FC236}">
                <a16:creationId xmlns:a16="http://schemas.microsoft.com/office/drawing/2014/main" id="{7D7EF1BC-E3C4-6302-BECA-706947C19D6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20</a:t>
            </a:fld>
            <a:endParaRPr lang="cs-CZ"/>
          </a:p>
        </p:txBody>
      </p:sp>
    </p:spTree>
    <p:extLst>
      <p:ext uri="{BB962C8B-B14F-4D97-AF65-F5344CB8AC3E}">
        <p14:creationId xmlns:p14="http://schemas.microsoft.com/office/powerpoint/2010/main" val="1115758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5D0E2-AAAD-08F9-E406-6CE39F8041D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4285C8F-CBE4-6B03-E87F-2ABCBC7D0B46}"/>
              </a:ext>
            </a:extLst>
          </p:cNvPr>
          <p:cNvSpPr>
            <a:spLocks noGrp="1"/>
          </p:cNvSpPr>
          <p:nvPr>
            <p:ph type="title"/>
          </p:nvPr>
        </p:nvSpPr>
        <p:spPr/>
        <p:txBody>
          <a:bodyPr/>
          <a:lstStyle/>
          <a:p>
            <a:r>
              <a:rPr lang="cs-CZ" dirty="0"/>
              <a:t>Rozsudek ve věci  C-737/22, v řízení</a:t>
            </a:r>
            <a:br>
              <a:rPr lang="cs-CZ" b="0" dirty="0"/>
            </a:br>
            <a:r>
              <a:rPr lang="cs-CZ" dirty="0" err="1"/>
              <a:t>BibMedia</a:t>
            </a:r>
            <a:br>
              <a:rPr lang="cs-CZ" b="0" dirty="0"/>
            </a:br>
            <a:endParaRPr lang="cs-CZ" dirty="0"/>
          </a:p>
        </p:txBody>
      </p:sp>
      <p:sp>
        <p:nvSpPr>
          <p:cNvPr id="17" name="Zástupný obsah 16">
            <a:extLst>
              <a:ext uri="{FF2B5EF4-FFF2-40B4-BE49-F238E27FC236}">
                <a16:creationId xmlns:a16="http://schemas.microsoft.com/office/drawing/2014/main" id="{3EF5D08F-F707-6B0D-2AF1-5DA6B244F23D}"/>
              </a:ext>
            </a:extLst>
          </p:cNvPr>
          <p:cNvSpPr>
            <a:spLocks noGrp="1"/>
          </p:cNvSpPr>
          <p:nvPr>
            <p:ph idx="1"/>
          </p:nvPr>
        </p:nvSpPr>
        <p:spPr/>
        <p:txBody>
          <a:bodyPr/>
          <a:lstStyle/>
          <a:p>
            <a:pPr algn="just"/>
            <a:r>
              <a:rPr lang="cs-CZ" i="1" dirty="0"/>
              <a:t>„Takový způsob zadávání, jako je ten, o který se jedná ve věci v původním řízení, </a:t>
            </a:r>
            <a:r>
              <a:rPr lang="cs-CZ" i="1" u="sng" dirty="0"/>
              <a:t>spadá</a:t>
            </a:r>
            <a:r>
              <a:rPr lang="cs-CZ" i="1" dirty="0"/>
              <a:t>, aniž jsou porušeny zásady rovného zacházení a transparentnosti, </a:t>
            </a:r>
            <a:r>
              <a:rPr lang="cs-CZ" i="1" u="sng" dirty="0"/>
              <a:t>pod případ uvedený v článku 46</a:t>
            </a:r>
            <a:r>
              <a:rPr lang="cs-CZ" i="1" dirty="0"/>
              <a:t> směrnice 2014/24, a sice případ, </a:t>
            </a:r>
            <a:r>
              <a:rPr lang="cs-CZ" i="1" u="sng" dirty="0"/>
              <a:t>kdy se veřejný zadavatel rozhodne zadat zakázku rozdělenou do částí</a:t>
            </a:r>
            <a:r>
              <a:rPr lang="cs-CZ" i="1" dirty="0"/>
              <a:t>, přičemž v zadávací dokumentaci upřesní, zda je dovoleno podat nabídku pro jednu část zakázky, pro několik částí nebo pro všechny části, a </a:t>
            </a:r>
            <a:r>
              <a:rPr lang="cs-CZ" i="1" u="sng" dirty="0"/>
              <a:t>uvede, jaká objektivní a nediskriminační kritéria budou použita pro určení zadání částí zakázky</a:t>
            </a:r>
            <a:r>
              <a:rPr lang="cs-CZ" i="1" dirty="0"/>
              <a:t>.“</a:t>
            </a:r>
          </a:p>
          <a:p>
            <a:pPr algn="just"/>
            <a:endParaRPr lang="cs-CZ" dirty="0"/>
          </a:p>
        </p:txBody>
      </p:sp>
      <p:sp>
        <p:nvSpPr>
          <p:cNvPr id="4" name="Zástupný symbol pro číslo snímku 3">
            <a:extLst>
              <a:ext uri="{FF2B5EF4-FFF2-40B4-BE49-F238E27FC236}">
                <a16:creationId xmlns:a16="http://schemas.microsoft.com/office/drawing/2014/main" id="{BB0DC7D6-452C-F006-7E18-233E89C8099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21</a:t>
            </a:fld>
            <a:endParaRPr lang="cs-CZ"/>
          </a:p>
        </p:txBody>
      </p:sp>
    </p:spTree>
    <p:extLst>
      <p:ext uri="{BB962C8B-B14F-4D97-AF65-F5344CB8AC3E}">
        <p14:creationId xmlns:p14="http://schemas.microsoft.com/office/powerpoint/2010/main" val="3884575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40C77-6093-4DCD-9B85-1E22737CDAD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0E5EB51-79D1-272D-FFFB-60D5749D7A5D}"/>
              </a:ext>
            </a:extLst>
          </p:cNvPr>
          <p:cNvSpPr>
            <a:spLocks noGrp="1"/>
          </p:cNvSpPr>
          <p:nvPr>
            <p:ph type="title"/>
          </p:nvPr>
        </p:nvSpPr>
        <p:spPr/>
        <p:txBody>
          <a:bodyPr/>
          <a:lstStyle/>
          <a:p>
            <a:r>
              <a:rPr lang="cs-CZ" dirty="0"/>
              <a:t>Rozsudek ve věci  C-737/22, v řízení</a:t>
            </a:r>
            <a:br>
              <a:rPr lang="cs-CZ" b="0" dirty="0"/>
            </a:br>
            <a:r>
              <a:rPr lang="cs-CZ" dirty="0" err="1"/>
              <a:t>BibMedia</a:t>
            </a:r>
            <a:br>
              <a:rPr lang="cs-CZ" b="0" dirty="0"/>
            </a:br>
            <a:endParaRPr lang="cs-CZ" dirty="0"/>
          </a:p>
        </p:txBody>
      </p:sp>
      <p:sp>
        <p:nvSpPr>
          <p:cNvPr id="17" name="Zástupný obsah 16">
            <a:extLst>
              <a:ext uri="{FF2B5EF4-FFF2-40B4-BE49-F238E27FC236}">
                <a16:creationId xmlns:a16="http://schemas.microsoft.com/office/drawing/2014/main" id="{B188888F-9980-F45A-11A5-8FDEEE5B98EA}"/>
              </a:ext>
            </a:extLst>
          </p:cNvPr>
          <p:cNvSpPr>
            <a:spLocks noGrp="1"/>
          </p:cNvSpPr>
          <p:nvPr>
            <p:ph idx="1"/>
          </p:nvPr>
        </p:nvSpPr>
        <p:spPr/>
        <p:txBody>
          <a:bodyPr/>
          <a:lstStyle/>
          <a:p>
            <a:pPr algn="just"/>
            <a:r>
              <a:rPr lang="cs-CZ" dirty="0"/>
              <a:t>Považuji za přípustnou zadávací podmínku i v zadávacím řízení (dále též „ZŘ) dle ZZVZ, kde není přípustné jednání.</a:t>
            </a:r>
          </a:p>
          <a:p>
            <a:pPr lvl="1" algn="just"/>
            <a:r>
              <a:rPr lang="cs-CZ" dirty="0"/>
              <a:t>Oproti nabídce sice dochází ke změně obchodních podmínek, avšak způsobem, který nemůže ovlivnit ani zadavatel ani vybraný dodavatel.</a:t>
            </a:r>
          </a:p>
          <a:p>
            <a:pPr lvl="1" algn="just"/>
            <a:r>
              <a:rPr lang="cs-CZ" dirty="0"/>
              <a:t>Analogická situace jako u § 100 odst. 2 ZZVZ.</a:t>
            </a:r>
          </a:p>
        </p:txBody>
      </p:sp>
      <p:sp>
        <p:nvSpPr>
          <p:cNvPr id="4" name="Zástupný symbol pro číslo snímku 3">
            <a:extLst>
              <a:ext uri="{FF2B5EF4-FFF2-40B4-BE49-F238E27FC236}">
                <a16:creationId xmlns:a16="http://schemas.microsoft.com/office/drawing/2014/main" id="{A80803D2-F6E6-3E78-706E-4EE11F62876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22</a:t>
            </a:fld>
            <a:endParaRPr lang="cs-CZ"/>
          </a:p>
        </p:txBody>
      </p:sp>
    </p:spTree>
    <p:extLst>
      <p:ext uri="{BB962C8B-B14F-4D97-AF65-F5344CB8AC3E}">
        <p14:creationId xmlns:p14="http://schemas.microsoft.com/office/powerpoint/2010/main" val="2578920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59873-5831-BC21-7D01-F7E78FAC83C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9D7D53C-6666-5EDD-B98A-27A3EBE13BE6}"/>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A50F3865-E94B-5A9B-8773-21F758D0C7C6}"/>
              </a:ext>
            </a:extLst>
          </p:cNvPr>
          <p:cNvSpPr>
            <a:spLocks noGrp="1"/>
          </p:cNvSpPr>
          <p:nvPr>
            <p:ph idx="1"/>
          </p:nvPr>
        </p:nvSpPr>
        <p:spPr/>
        <p:txBody>
          <a:bodyPr/>
          <a:lstStyle/>
          <a:p>
            <a:r>
              <a:rPr lang="cs-CZ" dirty="0">
                <a:hlinkClick r:id="rId3"/>
              </a:rPr>
              <a:t>CURIA - </a:t>
            </a:r>
            <a:r>
              <a:rPr lang="cs-CZ" dirty="0" err="1">
                <a:hlinkClick r:id="rId3"/>
              </a:rPr>
              <a:t>Documents</a:t>
            </a:r>
            <a:endParaRPr lang="cs-CZ" dirty="0"/>
          </a:p>
          <a:p>
            <a:pPr algn="just"/>
            <a:r>
              <a:rPr lang="cs-CZ" dirty="0"/>
              <a:t>Itálie, otevřené řízení na poskytování služby osvětlení, zahájeno 21. 12. 15</a:t>
            </a:r>
          </a:p>
          <a:p>
            <a:pPr algn="just"/>
            <a:r>
              <a:rPr lang="cs-CZ" dirty="0"/>
              <a:t>Nabídku podalo mimo jiné sdružení dodavatelů GTE </a:t>
            </a:r>
            <a:r>
              <a:rPr lang="cs-CZ" dirty="0" err="1"/>
              <a:t>Luxone</a:t>
            </a:r>
            <a:endParaRPr lang="cs-CZ" dirty="0"/>
          </a:p>
          <a:p>
            <a:pPr algn="just"/>
            <a:r>
              <a:rPr lang="cs-CZ" dirty="0"/>
              <a:t>ZŘ </a:t>
            </a:r>
            <a:r>
              <a:rPr lang="cs-CZ" i="1" dirty="0"/>
              <a:t>„mělo skončit nejpozději dne 18. 4. 2017“</a:t>
            </a:r>
            <a:r>
              <a:rPr lang="cs-CZ" dirty="0"/>
              <a:t>, ale zadavatel osmkrát prodloužil zadávacího řízení (naposledy dne 2. 3. 20 a 9. 6. 20) a účastníci ZŘ pokaždé museli potvrdit účast a prodloužit platnost záruční listiny, </a:t>
            </a:r>
          </a:p>
          <a:p>
            <a:pPr algn="just"/>
            <a:r>
              <a:rPr lang="cs-CZ" dirty="0"/>
              <a:t>Za sdružení dodavatelů GTE </a:t>
            </a:r>
            <a:r>
              <a:rPr lang="cs-CZ" dirty="0" err="1"/>
              <a:t>Luxone</a:t>
            </a:r>
            <a:r>
              <a:rPr lang="cs-CZ" dirty="0"/>
              <a:t> po 7. a 8. prodloužení potvrdili nabídku již jen dva ze čtyř členů sdružení</a:t>
            </a:r>
          </a:p>
          <a:p>
            <a:pPr algn="just"/>
            <a:r>
              <a:rPr lang="cs-CZ" dirty="0"/>
              <a:t>V listopadu 2020 zadavatel vyloučil GTE </a:t>
            </a:r>
            <a:r>
              <a:rPr lang="cs-CZ" dirty="0" err="1"/>
              <a:t>Luxone</a:t>
            </a:r>
            <a:r>
              <a:rPr lang="cs-CZ" dirty="0"/>
              <a:t> a nařídil propadnutí jistoty 2,95 mil. euro.</a:t>
            </a:r>
          </a:p>
        </p:txBody>
      </p:sp>
      <p:sp>
        <p:nvSpPr>
          <p:cNvPr id="4" name="Zástupný symbol pro číslo snímku 3">
            <a:extLst>
              <a:ext uri="{FF2B5EF4-FFF2-40B4-BE49-F238E27FC236}">
                <a16:creationId xmlns:a16="http://schemas.microsoft.com/office/drawing/2014/main" id="{B18E1282-8B8C-7778-84CA-3374A52EE46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23</a:t>
            </a:fld>
            <a:endParaRPr lang="cs-CZ"/>
          </a:p>
        </p:txBody>
      </p:sp>
    </p:spTree>
    <p:extLst>
      <p:ext uri="{BB962C8B-B14F-4D97-AF65-F5344CB8AC3E}">
        <p14:creationId xmlns:p14="http://schemas.microsoft.com/office/powerpoint/2010/main" val="4258108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34DA4-8741-DB35-B002-5BFD0D903AB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0D2C4DC-FC56-159B-275B-7913EDFB9E8D}"/>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C733719A-2BCB-97FC-C7D6-8C7CA586EBC8}"/>
              </a:ext>
            </a:extLst>
          </p:cNvPr>
          <p:cNvSpPr>
            <a:spLocks noGrp="1"/>
          </p:cNvSpPr>
          <p:nvPr>
            <p:ph idx="1"/>
          </p:nvPr>
        </p:nvSpPr>
        <p:spPr/>
        <p:txBody>
          <a:bodyPr/>
          <a:lstStyle/>
          <a:p>
            <a:pPr algn="just"/>
            <a:r>
              <a:rPr lang="cs-CZ" dirty="0"/>
              <a:t>Zadavatel odůvodnil vyloučení tím, že:</a:t>
            </a:r>
          </a:p>
          <a:p>
            <a:pPr lvl="1" algn="just"/>
            <a:r>
              <a:rPr lang="cs-CZ" dirty="0"/>
              <a:t>Dle vnitrostátní právní úpravy mohlo sdružení dodavatelů odstoupit pouze jako celek</a:t>
            </a:r>
          </a:p>
          <a:p>
            <a:pPr lvl="1" algn="just"/>
            <a:r>
              <a:rPr lang="cs-CZ" dirty="0"/>
              <a:t>Jeden z členů sdružení vystoupil ze sdružení, neboť na něj dopadal důvod vyloučení pro nespolehlivého dodavatele dle vnitrostátního práva</a:t>
            </a:r>
          </a:p>
          <a:p>
            <a:pPr lvl="1" algn="just"/>
            <a:r>
              <a:rPr lang="cs-CZ" dirty="0"/>
              <a:t>Dalšími důvody…</a:t>
            </a:r>
          </a:p>
        </p:txBody>
      </p:sp>
      <p:sp>
        <p:nvSpPr>
          <p:cNvPr id="4" name="Zástupný symbol pro číslo snímku 3">
            <a:extLst>
              <a:ext uri="{FF2B5EF4-FFF2-40B4-BE49-F238E27FC236}">
                <a16:creationId xmlns:a16="http://schemas.microsoft.com/office/drawing/2014/main" id="{2722BE07-5542-28A5-C05A-CE9B0C1DF3A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24</a:t>
            </a:fld>
            <a:endParaRPr lang="cs-CZ"/>
          </a:p>
        </p:txBody>
      </p:sp>
    </p:spTree>
    <p:extLst>
      <p:ext uri="{BB962C8B-B14F-4D97-AF65-F5344CB8AC3E}">
        <p14:creationId xmlns:p14="http://schemas.microsoft.com/office/powerpoint/2010/main" val="3380919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848C3-B861-CE43-AE81-3EF8623BC2B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B677ADA-ECEA-2873-F85A-046E395E5982}"/>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CAD00412-09B7-609E-84C4-B4DDE5D8B51E}"/>
              </a:ext>
            </a:extLst>
          </p:cNvPr>
          <p:cNvSpPr>
            <a:spLocks noGrp="1"/>
          </p:cNvSpPr>
          <p:nvPr>
            <p:ph idx="1"/>
          </p:nvPr>
        </p:nvSpPr>
        <p:spPr/>
        <p:txBody>
          <a:bodyPr/>
          <a:lstStyle/>
          <a:p>
            <a:pPr algn="just"/>
            <a:r>
              <a:rPr lang="cs-CZ" dirty="0"/>
              <a:t>Článek 47 odst. 3 ani čl. 48 odst. 4 směrnice 2004/18 zakotvují oprávnění prokazovat kvalifikaci prostřednictvím jiné osoby.</a:t>
            </a:r>
          </a:p>
          <a:p>
            <a:pPr algn="just"/>
            <a:r>
              <a:rPr lang="cs-CZ" dirty="0"/>
              <a:t>Nestanoví však „</a:t>
            </a:r>
            <a:r>
              <a:rPr lang="cs-CZ" i="1" dirty="0"/>
              <a:t>pravidla týkající se konkrétně změn ve složení skupiny hospodářských subjektů, která je uchazečem, takže právní úprava takové situace je záležitostí členských států“ </a:t>
            </a:r>
            <a:r>
              <a:rPr lang="cs-CZ" sz="1600" i="1" dirty="0"/>
              <a:t>(obdobně viz rozsudek ze dne 24. května 2016, MT </a:t>
            </a:r>
            <a:r>
              <a:rPr lang="cs-CZ" sz="1600" i="1" dirty="0" err="1"/>
              <a:t>Højgaard</a:t>
            </a:r>
            <a:r>
              <a:rPr lang="cs-CZ" sz="1600" i="1" dirty="0"/>
              <a:t> a </a:t>
            </a:r>
            <a:r>
              <a:rPr lang="cs-CZ" sz="1600" i="1" dirty="0" err="1"/>
              <a:t>Züblin</a:t>
            </a:r>
            <a:r>
              <a:rPr lang="cs-CZ" sz="1600" i="1" dirty="0"/>
              <a:t>, C‑396/14, EU:C:2016:347, bod 35)</a:t>
            </a:r>
            <a:r>
              <a:rPr lang="cs-CZ" i="1" dirty="0"/>
              <a:t>.</a:t>
            </a:r>
          </a:p>
          <a:p>
            <a:pPr algn="just"/>
            <a:r>
              <a:rPr lang="cs-CZ" i="1" dirty="0"/>
              <a:t>…</a:t>
            </a:r>
          </a:p>
          <a:p>
            <a:pPr algn="just"/>
            <a:r>
              <a:rPr lang="cs-CZ" i="1" dirty="0"/>
              <a:t>„Tento </a:t>
            </a:r>
            <a:r>
              <a:rPr lang="cs-CZ" dirty="0"/>
              <a:t>[národní] </a:t>
            </a:r>
            <a:r>
              <a:rPr lang="cs-CZ" i="1" dirty="0"/>
              <a:t>zákaz měnit složení dočasné skupiny podniků však musí být zkoumán z hlediska obecných zásad unijního práva, zejména zásady rovného zacházení, povinnosti transparentnosti, která z ní vyplývá, a zásady proporcionality </a:t>
            </a:r>
            <a:r>
              <a:rPr lang="cs-CZ" sz="1600" i="1" dirty="0"/>
              <a:t>(... </a:t>
            </a:r>
            <a:r>
              <a:rPr lang="cs-CZ" sz="1600" dirty="0"/>
              <a:t>[stejný] </a:t>
            </a:r>
            <a:r>
              <a:rPr lang="cs-CZ" sz="1600" i="1" dirty="0"/>
              <a:t>rozsudek … bod 36)</a:t>
            </a:r>
            <a:r>
              <a:rPr lang="cs-CZ" i="1" dirty="0"/>
              <a:t>.“</a:t>
            </a:r>
          </a:p>
        </p:txBody>
      </p:sp>
      <p:sp>
        <p:nvSpPr>
          <p:cNvPr id="4" name="Zástupný symbol pro číslo snímku 3">
            <a:extLst>
              <a:ext uri="{FF2B5EF4-FFF2-40B4-BE49-F238E27FC236}">
                <a16:creationId xmlns:a16="http://schemas.microsoft.com/office/drawing/2014/main" id="{C6142BB1-E559-36D6-2B2F-DE3E7E65D55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25</a:t>
            </a:fld>
            <a:endParaRPr lang="cs-CZ"/>
          </a:p>
        </p:txBody>
      </p:sp>
    </p:spTree>
    <p:extLst>
      <p:ext uri="{BB962C8B-B14F-4D97-AF65-F5344CB8AC3E}">
        <p14:creationId xmlns:p14="http://schemas.microsoft.com/office/powerpoint/2010/main" val="4095827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3D24F-72F3-7C55-0899-6E9D88AC47B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476EC29-A9A4-CC5C-4CB4-D298160A2D15}"/>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E8BFA80E-F1E5-4349-0159-B9C029FEA7BA}"/>
              </a:ext>
            </a:extLst>
          </p:cNvPr>
          <p:cNvSpPr>
            <a:spLocks noGrp="1"/>
          </p:cNvSpPr>
          <p:nvPr>
            <p:ph idx="1"/>
          </p:nvPr>
        </p:nvSpPr>
        <p:spPr/>
        <p:txBody>
          <a:bodyPr/>
          <a:lstStyle/>
          <a:p>
            <a:pPr algn="just"/>
            <a:r>
              <a:rPr lang="cs-CZ" i="1" dirty="0"/>
              <a:t>„</a:t>
            </a:r>
            <a:r>
              <a:rPr lang="cs-CZ" i="1" u="sng" dirty="0"/>
              <a:t>Zásady transparentnosti a rovného zacházení</a:t>
            </a:r>
            <a:r>
              <a:rPr lang="cs-CZ" i="1" dirty="0"/>
              <a:t>, kterými se řídí všechny postupy při zadávání veřejných zakázek, </a:t>
            </a:r>
            <a:r>
              <a:rPr lang="cs-CZ" i="1" u="sng" dirty="0"/>
              <a:t>vyžadují</a:t>
            </a:r>
            <a:r>
              <a:rPr lang="cs-CZ" i="1" dirty="0"/>
              <a:t>, aby hmotněprávní a procesněprávní podmínky týkající se účasti v soutěži o veřejnou zakázku byly předem </a:t>
            </a:r>
            <a:r>
              <a:rPr lang="cs-CZ" i="1" u="sng" dirty="0"/>
              <a:t>jasně vymezeny a zveřejněny, zejména povinnosti uložené uchazečům</a:t>
            </a:r>
            <a:r>
              <a:rPr lang="cs-CZ" i="1" dirty="0"/>
              <a:t>, aby tito uchazeči mohli přesně znát omezení řízení a ujistit se o skutečnosti, že stejné požadavky platí pro všechny soutěžitele </a:t>
            </a:r>
            <a:r>
              <a:rPr lang="cs-CZ" sz="1600" i="1" dirty="0"/>
              <a:t>(v tomto smyslu viz rozsudky ze dne 9. února 2006, La </a:t>
            </a:r>
            <a:r>
              <a:rPr lang="cs-CZ" sz="1600" i="1" dirty="0" err="1"/>
              <a:t>Cascina</a:t>
            </a:r>
            <a:r>
              <a:rPr lang="cs-CZ" sz="1600" i="1" dirty="0"/>
              <a:t> a další, C‑226/04 a C‑228/04, EU:C:2006:94, bod 32, jakož i ze dne 2. června 2016, Pizzo, C‑27/15, EU:C:2016:404, bod 37)</a:t>
            </a:r>
            <a:r>
              <a:rPr lang="cs-CZ" i="1" dirty="0"/>
              <a:t>.</a:t>
            </a:r>
          </a:p>
          <a:p>
            <a:pPr algn="just"/>
            <a:r>
              <a:rPr lang="cs-CZ" i="1" dirty="0"/>
              <a:t>V tomto ohledu bod 21 přílohy VII A směrnice 2004/18 stanoví, že ´[č]</a:t>
            </a:r>
            <a:r>
              <a:rPr lang="cs-CZ" i="1" dirty="0" err="1"/>
              <a:t>asový</a:t>
            </a:r>
            <a:r>
              <a:rPr lang="cs-CZ" i="1" dirty="0"/>
              <a:t> rámec, v jehož průběhu je uchazeč svou nabídkou vázán (otevřená řízení)´, je </a:t>
            </a:r>
            <a:r>
              <a:rPr lang="cs-CZ" i="1" u="sng" dirty="0"/>
              <a:t>nedílnou součástí informací, které musí být obsaženy</a:t>
            </a:r>
            <a:r>
              <a:rPr lang="cs-CZ" i="1" dirty="0"/>
              <a:t> v oznámeních o veřejné zakázce.“</a:t>
            </a:r>
          </a:p>
        </p:txBody>
      </p:sp>
      <p:sp>
        <p:nvSpPr>
          <p:cNvPr id="4" name="Zástupný symbol pro číslo snímku 3">
            <a:extLst>
              <a:ext uri="{FF2B5EF4-FFF2-40B4-BE49-F238E27FC236}">
                <a16:creationId xmlns:a16="http://schemas.microsoft.com/office/drawing/2014/main" id="{28DFEEE7-847A-137F-D50E-B24014C8BB2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26</a:t>
            </a:fld>
            <a:endParaRPr lang="cs-CZ"/>
          </a:p>
        </p:txBody>
      </p:sp>
    </p:spTree>
    <p:extLst>
      <p:ext uri="{BB962C8B-B14F-4D97-AF65-F5344CB8AC3E}">
        <p14:creationId xmlns:p14="http://schemas.microsoft.com/office/powerpoint/2010/main" val="36785587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0F0C7-42B8-4693-2420-29F7E15E2B9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3E2160C-5A32-BA3C-E200-D46FF43C6B21}"/>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22CE65C0-9656-1945-8430-481837CE8917}"/>
              </a:ext>
            </a:extLst>
          </p:cNvPr>
          <p:cNvSpPr>
            <a:spLocks noGrp="1"/>
          </p:cNvSpPr>
          <p:nvPr>
            <p:ph idx="1"/>
          </p:nvPr>
        </p:nvSpPr>
        <p:spPr/>
        <p:txBody>
          <a:bodyPr/>
          <a:lstStyle/>
          <a:p>
            <a:pPr algn="just"/>
            <a:r>
              <a:rPr lang="cs-CZ" i="1" dirty="0"/>
              <a:t>„Zaprvé z rozsudku ze dne 24. května 2016, MT </a:t>
            </a:r>
            <a:r>
              <a:rPr lang="cs-CZ" i="1" dirty="0" err="1"/>
              <a:t>Højgaard</a:t>
            </a:r>
            <a:r>
              <a:rPr lang="cs-CZ" i="1" dirty="0"/>
              <a:t> a </a:t>
            </a:r>
            <a:r>
              <a:rPr lang="cs-CZ" i="1" dirty="0" err="1"/>
              <a:t>Züblin</a:t>
            </a:r>
            <a:r>
              <a:rPr lang="cs-CZ" i="1" dirty="0"/>
              <a:t> (C‑396/14, EU:C:2016:347, body 44 a 48) přitom vyplývá, že čl. 47 odst. 3 a čl. 48 odst. 4 směrnice 2004/18 musí být vykládány v tom smyslu, že </a:t>
            </a:r>
            <a:r>
              <a:rPr lang="cs-CZ" i="1" u="sng" dirty="0"/>
              <a:t>členové dočasné skupiny podniků mohou</a:t>
            </a:r>
            <a:r>
              <a:rPr lang="cs-CZ" i="1" dirty="0"/>
              <a:t>, aniž se dopustí porušení zásady rovného zacházení, </a:t>
            </a:r>
            <a:r>
              <a:rPr lang="cs-CZ" i="1" u="sng" dirty="0"/>
              <a:t>z této skupiny vystoupit, pokud bude prokázáno, že zbývající členové této skupiny splňují podmínky účasti</a:t>
            </a:r>
            <a:r>
              <a:rPr lang="cs-CZ" i="1" dirty="0"/>
              <a:t> v zadávacím řízení vymezené veřejným zadavatelem a že pokračování jejich účasti v tomto řízení nepovede ke zhoršení konkurenčního postavení ostatních uchazečů.“</a:t>
            </a:r>
          </a:p>
          <a:p>
            <a:pPr algn="just"/>
            <a:r>
              <a:rPr lang="cs-CZ" dirty="0"/>
              <a:t>Domnívám se nicméně, že ve sdružení dodavatelů musí zůstat alespoň jeden původní člen či jeho právní nástupce</a:t>
            </a:r>
          </a:p>
        </p:txBody>
      </p:sp>
      <p:sp>
        <p:nvSpPr>
          <p:cNvPr id="4" name="Zástupný symbol pro číslo snímku 3">
            <a:extLst>
              <a:ext uri="{FF2B5EF4-FFF2-40B4-BE49-F238E27FC236}">
                <a16:creationId xmlns:a16="http://schemas.microsoft.com/office/drawing/2014/main" id="{444F227E-2EFD-0104-DD46-2CF56896002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27</a:t>
            </a:fld>
            <a:endParaRPr lang="cs-CZ"/>
          </a:p>
        </p:txBody>
      </p:sp>
    </p:spTree>
    <p:extLst>
      <p:ext uri="{BB962C8B-B14F-4D97-AF65-F5344CB8AC3E}">
        <p14:creationId xmlns:p14="http://schemas.microsoft.com/office/powerpoint/2010/main" val="892868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C96A3-62A7-702C-2526-148A9E75F63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B06CAA3-8AEB-7EB7-E428-7808022D376F}"/>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3EB79AEE-8C2B-6B86-967B-5A7202DF34E1}"/>
              </a:ext>
            </a:extLst>
          </p:cNvPr>
          <p:cNvSpPr>
            <a:spLocks noGrp="1"/>
          </p:cNvSpPr>
          <p:nvPr>
            <p:ph idx="1"/>
          </p:nvPr>
        </p:nvSpPr>
        <p:spPr/>
        <p:txBody>
          <a:bodyPr/>
          <a:lstStyle/>
          <a:p>
            <a:pPr algn="just"/>
            <a:r>
              <a:rPr lang="cs-CZ" u="sng" dirty="0"/>
              <a:t>[Italské právo]</a:t>
            </a:r>
            <a:r>
              <a:rPr lang="cs-CZ" i="1" u="sng" dirty="0"/>
              <a:t> „je tedy zjevně v rozporu se zásadou proporcionality</a:t>
            </a:r>
            <a:r>
              <a:rPr lang="cs-CZ" i="1" dirty="0"/>
              <a:t>, jelikož striktně vyžaduje zachování právní a materiální identity dočasné skupiny podniků.</a:t>
            </a:r>
          </a:p>
          <a:p>
            <a:pPr algn="just"/>
            <a:r>
              <a:rPr lang="cs-CZ" i="1" dirty="0"/>
              <a:t>To platí tím spíše, že není stanovena žádná výjimka pro případ, že veřejný zadavatel opakovaně žádá o odložení data skončení platnosti nabídek. Takový odklad přitom vyžaduje, aby všichni členové dočasné skupiny podniků jednak imobilizovali některé zdroje, a to jak personální, tak materiální, s výhledem na případné zadání dotčené zakázky, a jednak prodloužili platnost složené jistoty, což může zejména pro malé a střední podniky představovat značnou zátěž.“</a:t>
            </a:r>
          </a:p>
        </p:txBody>
      </p:sp>
      <p:sp>
        <p:nvSpPr>
          <p:cNvPr id="4" name="Zástupný symbol pro číslo snímku 3">
            <a:extLst>
              <a:ext uri="{FF2B5EF4-FFF2-40B4-BE49-F238E27FC236}">
                <a16:creationId xmlns:a16="http://schemas.microsoft.com/office/drawing/2014/main" id="{5515B2A7-C525-D0CA-5827-422F3412446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28</a:t>
            </a:fld>
            <a:endParaRPr lang="cs-CZ"/>
          </a:p>
        </p:txBody>
      </p:sp>
    </p:spTree>
    <p:extLst>
      <p:ext uri="{BB962C8B-B14F-4D97-AF65-F5344CB8AC3E}">
        <p14:creationId xmlns:p14="http://schemas.microsoft.com/office/powerpoint/2010/main" val="905970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06071-0520-F1D0-DF51-368C7F962D8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1219D81-54A4-FB83-53BC-DE8629392A36}"/>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AB48197E-8FC2-97EA-4920-C07003DA7C46}"/>
              </a:ext>
            </a:extLst>
          </p:cNvPr>
          <p:cNvSpPr>
            <a:spLocks noGrp="1"/>
          </p:cNvSpPr>
          <p:nvPr>
            <p:ph idx="1"/>
          </p:nvPr>
        </p:nvSpPr>
        <p:spPr/>
        <p:txBody>
          <a:bodyPr/>
          <a:lstStyle/>
          <a:p>
            <a:pPr algn="just"/>
            <a:r>
              <a:rPr lang="cs-CZ" i="1" dirty="0"/>
              <a:t>„Situace, kdy </a:t>
            </a:r>
            <a:r>
              <a:rPr lang="cs-CZ" i="1" u="sng" dirty="0"/>
              <a:t>podmínky účasti v řízení o zadání veřejné zakázky vyplývají</a:t>
            </a:r>
            <a:br>
              <a:rPr lang="cs-CZ" i="1" u="sng" dirty="0"/>
            </a:br>
            <a:r>
              <a:rPr lang="cs-CZ" i="1" u="sng" dirty="0"/>
              <a:t>ze soudního výkladu vnitrostátního práva</a:t>
            </a:r>
            <a:r>
              <a:rPr lang="cs-CZ" i="1" dirty="0"/>
              <a:t>, může poškozovat zvláště uchazeče usazené v jiných členských státech, jelikož tito uchazeči nemusí mít znalosti o vnitrostátním právu a jeho výkladu srovnatelné se znalostmi tuzemských uchazečů </a:t>
            </a:r>
            <a:r>
              <a:rPr lang="cs-CZ" sz="1600" i="1" dirty="0"/>
              <a:t>(rozsudek ze dne 2. června 2016, Pizzo, C‑27/15, EU:C:2016:404, bod 46, a usnesení ze dne 13. července 2017, </a:t>
            </a:r>
            <a:r>
              <a:rPr lang="cs-CZ" sz="1600" i="1" dirty="0" err="1"/>
              <a:t>Saferoad</a:t>
            </a:r>
            <a:r>
              <a:rPr lang="cs-CZ" sz="1600" i="1" dirty="0"/>
              <a:t> </a:t>
            </a:r>
            <a:r>
              <a:rPr lang="cs-CZ" sz="1600" i="1" dirty="0" err="1"/>
              <a:t>Grawil</a:t>
            </a:r>
            <a:r>
              <a:rPr lang="cs-CZ" sz="1600" i="1" dirty="0"/>
              <a:t> a </a:t>
            </a:r>
            <a:r>
              <a:rPr lang="cs-CZ" sz="1600" i="1" dirty="0" err="1"/>
              <a:t>Saferoad</a:t>
            </a:r>
            <a:r>
              <a:rPr lang="cs-CZ" sz="1600" i="1" dirty="0"/>
              <a:t> </a:t>
            </a:r>
            <a:r>
              <a:rPr lang="cs-CZ" sz="1600" i="1" dirty="0" err="1"/>
              <a:t>Kabex</a:t>
            </a:r>
            <a:r>
              <a:rPr lang="cs-CZ" sz="1600" i="1" dirty="0"/>
              <a:t>, C‑35/17, EU:C:2017:557, bod 22)</a:t>
            </a:r>
            <a:r>
              <a:rPr lang="cs-CZ" i="1" dirty="0"/>
              <a:t>.“</a:t>
            </a:r>
          </a:p>
        </p:txBody>
      </p:sp>
      <p:sp>
        <p:nvSpPr>
          <p:cNvPr id="4" name="Zástupný symbol pro číslo snímku 3">
            <a:extLst>
              <a:ext uri="{FF2B5EF4-FFF2-40B4-BE49-F238E27FC236}">
                <a16:creationId xmlns:a16="http://schemas.microsoft.com/office/drawing/2014/main" id="{B044F29A-E9F4-89E4-5F12-930C0318A42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29</a:t>
            </a:fld>
            <a:endParaRPr lang="cs-CZ"/>
          </a:p>
        </p:txBody>
      </p:sp>
    </p:spTree>
    <p:extLst>
      <p:ext uri="{BB962C8B-B14F-4D97-AF65-F5344CB8AC3E}">
        <p14:creationId xmlns:p14="http://schemas.microsoft.com/office/powerpoint/2010/main" val="2386612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FB2D7-5A06-4F76-E12A-129F19E7DFA3}"/>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B5DA5DB-7291-6B2F-A9FE-94FCD88CDBB2}"/>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40394FF7-15B4-5E15-55F0-5607A17C44FF}"/>
              </a:ext>
            </a:extLst>
          </p:cNvPr>
          <p:cNvSpPr>
            <a:spLocks noGrp="1"/>
          </p:cNvSpPr>
          <p:nvPr>
            <p:ph idx="1"/>
          </p:nvPr>
        </p:nvSpPr>
        <p:spPr/>
        <p:txBody>
          <a:bodyPr/>
          <a:lstStyle/>
          <a:p>
            <a:pPr algn="just"/>
            <a:r>
              <a:rPr lang="cs-CZ" i="1" dirty="0"/>
              <a:t>„Veřejný zadavatel sice může </a:t>
            </a:r>
            <a:r>
              <a:rPr lang="cs-CZ" i="1" u="sng" dirty="0"/>
              <a:t>kdykoli ověřit spolehlivost členů</a:t>
            </a:r>
            <a:r>
              <a:rPr lang="cs-CZ" i="1" dirty="0"/>
              <a:t> dočasné skupiny podniků a ujistit se v tomto ohledu, že se na ně nevztahuje některý z důvodů pro vyloučení ze zadávacího řízení uvedených v článku 45 směrnice 2004/18, avšak musí v rámci tohoto posouzení dbát na </a:t>
            </a:r>
            <a:r>
              <a:rPr lang="cs-CZ" i="1" u="sng" dirty="0"/>
              <a:t>dodržení zásady proporcionality</a:t>
            </a:r>
            <a:r>
              <a:rPr lang="cs-CZ" i="1" dirty="0"/>
              <a:t>...“</a:t>
            </a:r>
          </a:p>
          <a:p>
            <a:pPr algn="just"/>
            <a:r>
              <a:rPr lang="cs-CZ" dirty="0"/>
              <a:t>Při případě výzvy bych zohlednil související náklady (zejména finanční, časové a organizační) na straně sdružení dodavatelů.</a:t>
            </a:r>
          </a:p>
        </p:txBody>
      </p:sp>
      <p:sp>
        <p:nvSpPr>
          <p:cNvPr id="4" name="Zástupný symbol pro číslo snímku 3">
            <a:extLst>
              <a:ext uri="{FF2B5EF4-FFF2-40B4-BE49-F238E27FC236}">
                <a16:creationId xmlns:a16="http://schemas.microsoft.com/office/drawing/2014/main" id="{90BEB36E-6B8A-6D63-7EF6-9C846A9C5DC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30</a:t>
            </a:fld>
            <a:endParaRPr lang="cs-CZ"/>
          </a:p>
        </p:txBody>
      </p:sp>
    </p:spTree>
    <p:extLst>
      <p:ext uri="{BB962C8B-B14F-4D97-AF65-F5344CB8AC3E}">
        <p14:creationId xmlns:p14="http://schemas.microsoft.com/office/powerpoint/2010/main" val="3323054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E6234-B6AB-75F2-536E-2CB904E45AD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D889C47-1A3F-1C88-5A54-65673B9421D0}"/>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52003F6F-5728-FDAB-A755-B8DA0EFC045A}"/>
              </a:ext>
            </a:extLst>
          </p:cNvPr>
          <p:cNvSpPr>
            <a:spLocks noGrp="1"/>
          </p:cNvSpPr>
          <p:nvPr>
            <p:ph idx="1"/>
          </p:nvPr>
        </p:nvSpPr>
        <p:spPr/>
        <p:txBody>
          <a:bodyPr/>
          <a:lstStyle/>
          <a:p>
            <a:pPr algn="just"/>
            <a:r>
              <a:rPr lang="cs-CZ" i="1" dirty="0"/>
              <a:t>„Veřejný zadavatel tedy musí při použití fakultativních důvodů pro vyloučení ze zadávacího řízení věnovat této zásadě o to větší pozornost, že </a:t>
            </a:r>
            <a:r>
              <a:rPr lang="cs-CZ" i="1" u="sng" dirty="0"/>
              <a:t>vyloučení stanovené vnitrostátní právní úpravou zatěžuje celou dočasnou skupinu</a:t>
            </a:r>
            <a:r>
              <a:rPr lang="cs-CZ" i="1" dirty="0"/>
              <a:t> podniků nikoli pro nesplnění povinnosti, kterého se dopustili všichni její členové, ale </a:t>
            </a:r>
            <a:r>
              <a:rPr lang="cs-CZ" i="1" u="sng" dirty="0"/>
              <a:t>pro nesplnění povinnosti, kterého se dopustil pouze některý nebo několik</a:t>
            </a:r>
            <a:r>
              <a:rPr lang="cs-CZ" i="1" dirty="0"/>
              <a:t> z nich, aniž měl hlavní člen této skupiny jakoukoliv kontrolní moc nad jedním nebo několika subjekty, s nímž nebo s nimiž zamýšlel takovou skupinu vytvořit</a:t>
            </a:r>
            <a:r>
              <a:rPr lang="cs-CZ" sz="1600" i="1" dirty="0"/>
              <a:t> (obdobně viz rozsudky ze dne 30. ledna 2020, Tim, C‑395/18, EU:C:2020:58, bod 48, a ze dne 7. září 2021, </a:t>
            </a:r>
            <a:r>
              <a:rPr lang="cs-CZ" sz="1600" i="1" dirty="0" err="1"/>
              <a:t>Klaipėdos</a:t>
            </a:r>
            <a:r>
              <a:rPr lang="cs-CZ" sz="1600" i="1" dirty="0"/>
              <a:t> </a:t>
            </a:r>
            <a:r>
              <a:rPr lang="cs-CZ" sz="1600" i="1" dirty="0" err="1"/>
              <a:t>regiono</a:t>
            </a:r>
            <a:r>
              <a:rPr lang="cs-CZ" sz="1600" i="1" dirty="0"/>
              <a:t> </a:t>
            </a:r>
            <a:r>
              <a:rPr lang="cs-CZ" sz="1600" i="1" dirty="0" err="1"/>
              <a:t>atliekų</a:t>
            </a:r>
            <a:r>
              <a:rPr lang="cs-CZ" sz="1600" i="1" dirty="0"/>
              <a:t> </a:t>
            </a:r>
            <a:r>
              <a:rPr lang="cs-CZ" sz="1600" i="1" dirty="0" err="1"/>
              <a:t>tvarkymo</a:t>
            </a:r>
            <a:r>
              <a:rPr lang="cs-CZ" sz="1600" i="1" dirty="0"/>
              <a:t> </a:t>
            </a:r>
            <a:r>
              <a:rPr lang="cs-CZ" sz="1600" i="1" dirty="0" err="1"/>
              <a:t>centras</a:t>
            </a:r>
            <a:r>
              <a:rPr lang="cs-CZ" sz="1600" i="1" dirty="0"/>
              <a:t>, C‑927/19, EU:C:2021:700, bod 156)</a:t>
            </a:r>
            <a:r>
              <a:rPr lang="cs-CZ" i="1" dirty="0"/>
              <a:t>.“</a:t>
            </a:r>
            <a:endParaRPr lang="cs-CZ" dirty="0"/>
          </a:p>
        </p:txBody>
      </p:sp>
      <p:sp>
        <p:nvSpPr>
          <p:cNvPr id="4" name="Zástupný symbol pro číslo snímku 3">
            <a:extLst>
              <a:ext uri="{FF2B5EF4-FFF2-40B4-BE49-F238E27FC236}">
                <a16:creationId xmlns:a16="http://schemas.microsoft.com/office/drawing/2014/main" id="{A7CCC8EA-1947-128A-CEA8-1C2156B81DF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31</a:t>
            </a:fld>
            <a:endParaRPr lang="cs-CZ"/>
          </a:p>
        </p:txBody>
      </p:sp>
    </p:spTree>
    <p:extLst>
      <p:ext uri="{BB962C8B-B14F-4D97-AF65-F5344CB8AC3E}">
        <p14:creationId xmlns:p14="http://schemas.microsoft.com/office/powerpoint/2010/main" val="1593555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E66F1-AA0A-062B-9984-2BBB7414F9E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96475B6-D4C5-3BD8-5F63-3D65CA840E45}"/>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B75E3123-F15E-0E96-53CE-08819D600819}"/>
              </a:ext>
            </a:extLst>
          </p:cNvPr>
          <p:cNvSpPr>
            <a:spLocks noGrp="1"/>
          </p:cNvSpPr>
          <p:nvPr>
            <p:ph idx="1"/>
          </p:nvPr>
        </p:nvSpPr>
        <p:spPr/>
        <p:txBody>
          <a:bodyPr/>
          <a:lstStyle/>
          <a:p>
            <a:pPr algn="just"/>
            <a:r>
              <a:rPr lang="cs-CZ" i="1" dirty="0"/>
              <a:t>„Zásada proporcionality totiž veřejnému zadavateli ukládá, aby provedl </a:t>
            </a:r>
            <a:r>
              <a:rPr lang="cs-CZ" i="1" u="sng" dirty="0"/>
              <a:t>konkrétní a individuální posouzení</a:t>
            </a:r>
            <a:r>
              <a:rPr lang="cs-CZ" i="1" dirty="0"/>
              <a:t> chování dotyčného subjektu </a:t>
            </a:r>
            <a:r>
              <a:rPr lang="cs-CZ" sz="1600" i="1" dirty="0"/>
              <a:t>(v tomto smyslu viz rozsudek ze dne 13. prosince 2012, </a:t>
            </a:r>
            <a:r>
              <a:rPr lang="cs-CZ" sz="1600" i="1" dirty="0" err="1"/>
              <a:t>Forposta</a:t>
            </a:r>
            <a:r>
              <a:rPr lang="cs-CZ" sz="1600" i="1" dirty="0"/>
              <a:t> a ABC Direct </a:t>
            </a:r>
            <a:r>
              <a:rPr lang="cs-CZ" sz="1600" i="1" dirty="0" err="1"/>
              <a:t>Contact</a:t>
            </a:r>
            <a:r>
              <a:rPr lang="cs-CZ" sz="1600" i="1" dirty="0"/>
              <a:t>, C‑465/11, EU:C:2012:801, bod 31)</a:t>
            </a:r>
            <a:r>
              <a:rPr lang="cs-CZ" i="1" dirty="0"/>
              <a:t>. V tomto ohledu musí veřejný zadavatel </a:t>
            </a:r>
            <a:r>
              <a:rPr lang="cs-CZ" i="1" u="sng" dirty="0"/>
              <a:t>zohlednit prostředky, které měl uchazeč k dispozici</a:t>
            </a:r>
            <a:r>
              <a:rPr lang="cs-CZ" i="1" dirty="0"/>
              <a:t>, pro ověření existence nesplnění povinnosti u subjektu, jehož kapacity hodlal využít </a:t>
            </a:r>
            <a:r>
              <a:rPr lang="cs-CZ" sz="1600" i="1" dirty="0"/>
              <a:t>(rozsudky ze dne 3. června 2021, Rad </a:t>
            </a:r>
            <a:r>
              <a:rPr lang="cs-CZ" sz="1600" i="1" dirty="0" err="1"/>
              <a:t>Service</a:t>
            </a:r>
            <a:r>
              <a:rPr lang="cs-CZ" sz="1600" i="1" dirty="0"/>
              <a:t> a další, C‑210/20, EU:C:2021:445, bod 40, jakož i ze dne 7. září 2021, </a:t>
            </a:r>
            <a:r>
              <a:rPr lang="cs-CZ" sz="1600" i="1" dirty="0" err="1"/>
              <a:t>Klaipėdos</a:t>
            </a:r>
            <a:r>
              <a:rPr lang="cs-CZ" sz="1600" i="1" dirty="0"/>
              <a:t> </a:t>
            </a:r>
            <a:r>
              <a:rPr lang="cs-CZ" sz="1600" i="1" dirty="0" err="1"/>
              <a:t>regiono</a:t>
            </a:r>
            <a:r>
              <a:rPr lang="cs-CZ" sz="1600" i="1" dirty="0"/>
              <a:t> </a:t>
            </a:r>
            <a:r>
              <a:rPr lang="cs-CZ" sz="1600" i="1" dirty="0" err="1"/>
              <a:t>atliekų</a:t>
            </a:r>
            <a:r>
              <a:rPr lang="cs-CZ" sz="1600" i="1" dirty="0"/>
              <a:t> </a:t>
            </a:r>
            <a:r>
              <a:rPr lang="cs-CZ" sz="1600" i="1" dirty="0" err="1"/>
              <a:t>tvarkymo</a:t>
            </a:r>
            <a:r>
              <a:rPr lang="cs-CZ" sz="1600" i="1" dirty="0"/>
              <a:t> </a:t>
            </a:r>
            <a:r>
              <a:rPr lang="cs-CZ" sz="1600" i="1" dirty="0" err="1"/>
              <a:t>centras</a:t>
            </a:r>
            <a:r>
              <a:rPr lang="cs-CZ" sz="1600" i="1" dirty="0"/>
              <a:t>, C‑927/19, EU:C:2021:700, bod 157)</a:t>
            </a:r>
            <a:r>
              <a:rPr lang="cs-CZ" i="1" dirty="0"/>
              <a:t>.“</a:t>
            </a:r>
            <a:endParaRPr lang="cs-CZ" dirty="0"/>
          </a:p>
        </p:txBody>
      </p:sp>
      <p:sp>
        <p:nvSpPr>
          <p:cNvPr id="4" name="Zástupný symbol pro číslo snímku 3">
            <a:extLst>
              <a:ext uri="{FF2B5EF4-FFF2-40B4-BE49-F238E27FC236}">
                <a16:creationId xmlns:a16="http://schemas.microsoft.com/office/drawing/2014/main" id="{5AA15231-F0EB-E37C-E35E-9348664DBD2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32</a:t>
            </a:fld>
            <a:endParaRPr lang="cs-CZ"/>
          </a:p>
        </p:txBody>
      </p:sp>
    </p:spTree>
    <p:extLst>
      <p:ext uri="{BB962C8B-B14F-4D97-AF65-F5344CB8AC3E}">
        <p14:creationId xmlns:p14="http://schemas.microsoft.com/office/powerpoint/2010/main" val="3875715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0773B-43C3-C0E7-4B6C-21ECA1D3A31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7ABD324-F519-82F8-1B8A-DED3418448CC}"/>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DA6D6E9B-47CD-EBDD-ECDD-9DFA461F6F0C}"/>
              </a:ext>
            </a:extLst>
          </p:cNvPr>
          <p:cNvSpPr>
            <a:spLocks noGrp="1"/>
          </p:cNvSpPr>
          <p:nvPr>
            <p:ph idx="1"/>
          </p:nvPr>
        </p:nvSpPr>
        <p:spPr/>
        <p:txBody>
          <a:bodyPr/>
          <a:lstStyle/>
          <a:p>
            <a:pPr algn="just"/>
            <a:r>
              <a:rPr lang="cs-CZ" i="1" dirty="0"/>
              <a:t>„</a:t>
            </a:r>
            <a:r>
              <a:rPr lang="cs-CZ" i="1" u="sng" dirty="0"/>
              <a:t>Automatické propadnutí</a:t>
            </a:r>
            <a:r>
              <a:rPr lang="cs-CZ" i="1" dirty="0"/>
              <a:t> takto předem stanovené jistoty bez ohledu</a:t>
            </a:r>
            <a:br>
              <a:rPr lang="cs-CZ" i="1" dirty="0"/>
            </a:br>
            <a:r>
              <a:rPr lang="cs-CZ" i="1" dirty="0"/>
              <a:t>na povahu nesrovnalostí případně odstraňovaných nedbalým uchazečem, a tudíž i absence jakéhokoli individualizovaného odůvodnění, však </a:t>
            </a:r>
            <a:r>
              <a:rPr lang="cs-CZ" i="1" u="sng" dirty="0"/>
              <a:t>není</a:t>
            </a:r>
            <a:r>
              <a:rPr lang="cs-CZ" i="1" dirty="0"/>
              <a:t> podle všeho </a:t>
            </a:r>
            <a:r>
              <a:rPr lang="cs-CZ" i="1" u="sng" dirty="0"/>
              <a:t>slučitelné s požadavky</a:t>
            </a:r>
            <a:r>
              <a:rPr lang="cs-CZ" i="1" dirty="0"/>
              <a:t> vyplývajícími z povinnosti dodržování </a:t>
            </a:r>
            <a:r>
              <a:rPr lang="cs-CZ" i="1" u="sng" dirty="0"/>
              <a:t>zásady proporcionality</a:t>
            </a:r>
            <a:r>
              <a:rPr lang="cs-CZ" i="1" dirty="0"/>
              <a:t>.“</a:t>
            </a:r>
          </a:p>
        </p:txBody>
      </p:sp>
      <p:sp>
        <p:nvSpPr>
          <p:cNvPr id="4" name="Zástupný symbol pro číslo snímku 3">
            <a:extLst>
              <a:ext uri="{FF2B5EF4-FFF2-40B4-BE49-F238E27FC236}">
                <a16:creationId xmlns:a16="http://schemas.microsoft.com/office/drawing/2014/main" id="{985174E1-99E3-2745-CADC-3EEF7E2383F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33</a:t>
            </a:fld>
            <a:endParaRPr lang="cs-CZ"/>
          </a:p>
        </p:txBody>
      </p:sp>
    </p:spTree>
    <p:extLst>
      <p:ext uri="{BB962C8B-B14F-4D97-AF65-F5344CB8AC3E}">
        <p14:creationId xmlns:p14="http://schemas.microsoft.com/office/powerpoint/2010/main" val="2009845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924E5-9CF3-AAA0-1887-B34E20930E73}"/>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E73EF31-2C6E-4B2E-93D0-642A3D4AC37E}"/>
              </a:ext>
            </a:extLst>
          </p:cNvPr>
          <p:cNvSpPr>
            <a:spLocks noGrp="1"/>
          </p:cNvSpPr>
          <p:nvPr>
            <p:ph type="title"/>
          </p:nvPr>
        </p:nvSpPr>
        <p:spPr/>
        <p:txBody>
          <a:bodyPr/>
          <a:lstStyle/>
          <a:p>
            <a:pPr algn="just"/>
            <a:r>
              <a:rPr lang="cs-CZ" dirty="0"/>
              <a:t>Rozsudek ve věcech </a:t>
            </a:r>
            <a:r>
              <a:rPr lang="pt-BR" dirty="0"/>
              <a:t>C‑403/23 a C‑404/23</a:t>
            </a:r>
            <a:r>
              <a:rPr lang="cs-CZ" dirty="0"/>
              <a:t>,</a:t>
            </a:r>
            <a:br>
              <a:rPr lang="cs-CZ" dirty="0"/>
            </a:br>
            <a:r>
              <a:rPr lang="cs-CZ" dirty="0"/>
              <a:t>v řízení </a:t>
            </a:r>
            <a:r>
              <a:rPr lang="cs-CZ" dirty="0" err="1"/>
              <a:t>Luxone</a:t>
            </a:r>
            <a:endParaRPr lang="cs-CZ" dirty="0"/>
          </a:p>
        </p:txBody>
      </p:sp>
      <p:sp>
        <p:nvSpPr>
          <p:cNvPr id="17" name="Zástupný obsah 16">
            <a:extLst>
              <a:ext uri="{FF2B5EF4-FFF2-40B4-BE49-F238E27FC236}">
                <a16:creationId xmlns:a16="http://schemas.microsoft.com/office/drawing/2014/main" id="{F3DAE67D-7E48-B952-9D7B-7FE6FA25059D}"/>
              </a:ext>
            </a:extLst>
          </p:cNvPr>
          <p:cNvSpPr>
            <a:spLocks noGrp="1"/>
          </p:cNvSpPr>
          <p:nvPr>
            <p:ph idx="1"/>
          </p:nvPr>
        </p:nvSpPr>
        <p:spPr/>
        <p:txBody>
          <a:bodyPr/>
          <a:lstStyle/>
          <a:p>
            <a:pPr algn="just"/>
            <a:r>
              <a:rPr lang="cs-CZ" dirty="0"/>
              <a:t>Výše uvedená pravidla se použijí i na zadávací řízení dle ZZVZ</a:t>
            </a:r>
          </a:p>
          <a:p>
            <a:pPr algn="just"/>
            <a:r>
              <a:rPr lang="cs-CZ" dirty="0"/>
              <a:t>Zadavatel by měl v ZD zdůraznit povinnosti, které vyplývají z národní rozhodovací praxe</a:t>
            </a:r>
          </a:p>
          <a:p>
            <a:pPr algn="just"/>
            <a:r>
              <a:rPr lang="cs-CZ" dirty="0"/>
              <a:t>Zamyslet, zda vedoucí sdružení dodavatelů ví o problému jiného člena </a:t>
            </a:r>
            <a:r>
              <a:rPr lang="cs-CZ" dirty="0" err="1"/>
              <a:t>sdr</a:t>
            </a:r>
            <a:r>
              <a:rPr lang="cs-CZ" dirty="0"/>
              <a:t>.</a:t>
            </a:r>
          </a:p>
          <a:p>
            <a:pPr algn="just"/>
            <a:r>
              <a:rPr lang="cs-CZ" dirty="0"/>
              <a:t>Zadavatel by měl být opatrný při aplikaci uplatnění práva na plnění z jistoty</a:t>
            </a:r>
            <a:br>
              <a:rPr lang="cs-CZ" dirty="0"/>
            </a:br>
            <a:r>
              <a:rPr lang="cs-CZ" dirty="0"/>
              <a:t>	v případech vyloučení účastníka zadávacího řízení dle § 122 odst. 8 	ZZVZ se vyvarovat uplatnění důvodu, který je lehce zhojitelný	</a:t>
            </a:r>
          </a:p>
          <a:p>
            <a:pPr lvl="1" algn="just"/>
            <a:r>
              <a:rPr lang="cs-CZ" dirty="0"/>
              <a:t>	</a:t>
            </a:r>
            <a:r>
              <a:rPr lang="cs-CZ" sz="2000" dirty="0"/>
              <a:t>v případech dle § 124 odst. 2 ZZVZ nesankcionovat prodlení, které je 	způsobeno tím, že někteří členové sdružení dodavatelů jsou z jiného 	členského státu EU  </a:t>
            </a:r>
          </a:p>
        </p:txBody>
      </p:sp>
      <p:sp>
        <p:nvSpPr>
          <p:cNvPr id="4" name="Zástupný symbol pro číslo snímku 3">
            <a:extLst>
              <a:ext uri="{FF2B5EF4-FFF2-40B4-BE49-F238E27FC236}">
                <a16:creationId xmlns:a16="http://schemas.microsoft.com/office/drawing/2014/main" id="{51B86A10-044C-41D9-256D-2D6BFA42340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34</a:t>
            </a:fld>
            <a:endParaRPr lang="cs-CZ"/>
          </a:p>
        </p:txBody>
      </p:sp>
    </p:spTree>
    <p:extLst>
      <p:ext uri="{BB962C8B-B14F-4D97-AF65-F5344CB8AC3E}">
        <p14:creationId xmlns:p14="http://schemas.microsoft.com/office/powerpoint/2010/main" val="792093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81A06-FACB-6F83-35FB-A4221369DBD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F22A0B4-8A04-2E4E-4971-66CF93868F2F}"/>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10859483-F55A-DB94-449F-DA62B06A9B1C}"/>
              </a:ext>
            </a:extLst>
          </p:cNvPr>
          <p:cNvSpPr>
            <a:spLocks noGrp="1"/>
          </p:cNvSpPr>
          <p:nvPr>
            <p:ph idx="1"/>
          </p:nvPr>
        </p:nvSpPr>
        <p:spPr/>
        <p:txBody>
          <a:bodyPr/>
          <a:lstStyle/>
          <a:p>
            <a:r>
              <a:rPr lang="cs-CZ" dirty="0">
                <a:hlinkClick r:id="rId3"/>
              </a:rPr>
              <a:t>62023CJ0028</a:t>
            </a:r>
            <a:endParaRPr lang="cs-CZ" dirty="0"/>
          </a:p>
          <a:p>
            <a:pPr algn="just"/>
            <a:r>
              <a:rPr lang="cs-CZ" dirty="0"/>
              <a:t>Výstavba slovenského národního fotbalového stadionu</a:t>
            </a:r>
          </a:p>
          <a:p>
            <a:pPr algn="just"/>
            <a:r>
              <a:rPr lang="cs-CZ" dirty="0"/>
              <a:t>SR uzavřela s NFŠ a.s.:</a:t>
            </a:r>
          </a:p>
          <a:p>
            <a:pPr lvl="1" algn="just"/>
            <a:r>
              <a:rPr lang="cs-CZ" dirty="0"/>
              <a:t>smlouvu o poskytnutí dotace, doplněnou pozdější dodatkem č.1 a</a:t>
            </a:r>
          </a:p>
          <a:p>
            <a:pPr lvl="1" algn="just"/>
            <a:r>
              <a:rPr lang="cs-CZ" dirty="0"/>
              <a:t>smlouvu o budoucí smlouvě kupní</a:t>
            </a:r>
          </a:p>
        </p:txBody>
      </p:sp>
      <p:sp>
        <p:nvSpPr>
          <p:cNvPr id="4" name="Zástupný symbol pro číslo snímku 3">
            <a:extLst>
              <a:ext uri="{FF2B5EF4-FFF2-40B4-BE49-F238E27FC236}">
                <a16:creationId xmlns:a16="http://schemas.microsoft.com/office/drawing/2014/main" id="{583F8BE6-4F0E-6205-ADEB-866F3B059D4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35</a:t>
            </a:fld>
            <a:endParaRPr lang="cs-CZ"/>
          </a:p>
        </p:txBody>
      </p:sp>
    </p:spTree>
    <p:extLst>
      <p:ext uri="{BB962C8B-B14F-4D97-AF65-F5344CB8AC3E}">
        <p14:creationId xmlns:p14="http://schemas.microsoft.com/office/powerpoint/2010/main" val="3520818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6568B-818A-D76B-A847-30A44F56B77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BF5455E-6BFD-C7A1-700B-98926C15439E}"/>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FB814653-A550-0BF5-E425-6F94024CEC8B}"/>
              </a:ext>
            </a:extLst>
          </p:cNvPr>
          <p:cNvSpPr>
            <a:spLocks noGrp="1"/>
          </p:cNvSpPr>
          <p:nvPr>
            <p:ph idx="1"/>
          </p:nvPr>
        </p:nvSpPr>
        <p:spPr/>
        <p:txBody>
          <a:bodyPr/>
          <a:lstStyle/>
          <a:p>
            <a:pPr algn="just"/>
            <a:r>
              <a:rPr lang="cs-CZ" dirty="0"/>
              <a:t>NFŠ a.s. žalovala na určení obsahu smlouvy o smlouvě budoucí kupní, pokud jde o stanovení kupní ceny za účelem využití možnosti prodat postavenou budovu, kterou v její prospěch stanoví tato smlouva</a:t>
            </a:r>
          </a:p>
          <a:p>
            <a:pPr algn="just"/>
            <a:r>
              <a:rPr lang="cs-CZ" dirty="0"/>
              <a:t>SR tvrdila, že smlouva je ex </a:t>
            </a:r>
            <a:r>
              <a:rPr lang="cs-CZ" dirty="0" err="1"/>
              <a:t>tunc</a:t>
            </a:r>
            <a:r>
              <a:rPr lang="cs-CZ" dirty="0"/>
              <a:t> (od počátku) neplatná dle § 39 OZ 1964, neboť komplex smluv obcházel povinnost použít zadávací řízení</a:t>
            </a:r>
          </a:p>
          <a:p>
            <a:pPr algn="just"/>
            <a:r>
              <a:rPr lang="cs-CZ" dirty="0"/>
              <a:t>Otázky zda:</a:t>
            </a:r>
          </a:p>
          <a:p>
            <a:pPr lvl="1" algn="just"/>
            <a:r>
              <a:rPr lang="cs-CZ" dirty="0"/>
              <a:t>se jednalo o VZ na stavební práce dle směrnice </a:t>
            </a:r>
            <a:r>
              <a:rPr lang="cs-CZ" u="sng" dirty="0"/>
              <a:t>2004/18/ES</a:t>
            </a:r>
          </a:p>
          <a:p>
            <a:pPr lvl="1" algn="just">
              <a:buClr>
                <a:schemeClr val="accent1"/>
              </a:buClr>
              <a:buSzPct val="90000"/>
            </a:pPr>
            <a:r>
              <a:rPr lang="cs-CZ" dirty="0"/>
              <a:t>institut „neúčinnosti“ dohledové směrnice 89/665/EHS umožňuje stanovit neplatnost smlouvy na veřejnou zakázku ex </a:t>
            </a:r>
            <a:r>
              <a:rPr lang="cs-CZ" dirty="0" err="1"/>
              <a:t>tunc</a:t>
            </a:r>
            <a:endParaRPr lang="cs-CZ" dirty="0"/>
          </a:p>
        </p:txBody>
      </p:sp>
      <p:sp>
        <p:nvSpPr>
          <p:cNvPr id="4" name="Zástupný symbol pro číslo snímku 3">
            <a:extLst>
              <a:ext uri="{FF2B5EF4-FFF2-40B4-BE49-F238E27FC236}">
                <a16:creationId xmlns:a16="http://schemas.microsoft.com/office/drawing/2014/main" id="{DF2BD070-B41C-2CF7-4B7B-6A97D55CE85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36</a:t>
            </a:fld>
            <a:endParaRPr lang="cs-CZ"/>
          </a:p>
        </p:txBody>
      </p:sp>
    </p:spTree>
    <p:extLst>
      <p:ext uri="{BB962C8B-B14F-4D97-AF65-F5344CB8AC3E}">
        <p14:creationId xmlns:p14="http://schemas.microsoft.com/office/powerpoint/2010/main" val="15846191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50C56-63C1-D20E-3B7F-2E041F239C9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3B489A4-F6DD-0A9B-4B31-5F15D601AEC9}"/>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3EC3C6C9-438A-AED5-5B5B-F36E39E469D9}"/>
              </a:ext>
            </a:extLst>
          </p:cNvPr>
          <p:cNvSpPr>
            <a:spLocks noGrp="1"/>
          </p:cNvSpPr>
          <p:nvPr>
            <p:ph idx="1"/>
          </p:nvPr>
        </p:nvSpPr>
        <p:spPr>
          <a:xfrm>
            <a:off x="1620000" y="2168164"/>
            <a:ext cx="8964000" cy="3915521"/>
          </a:xfrm>
        </p:spPr>
        <p:txBody>
          <a:bodyPr/>
          <a:lstStyle/>
          <a:p>
            <a:pPr algn="just"/>
            <a:r>
              <a:rPr lang="cs-CZ" dirty="0"/>
              <a:t>SDEU bod po bodu zkoumal, zda jde o VZ na stavební práce dle směrnice 2004/18/ES</a:t>
            </a:r>
          </a:p>
          <a:p>
            <a:pPr algn="just"/>
            <a:r>
              <a:rPr lang="cs-CZ" i="1" dirty="0"/>
              <a:t>„Zaprvé pojem ´smlouvy´ uvedený v čl. 1 odst. 2 písm. a) směrnice 2004/18 zahrnuje rovněž souhlasný projev vůle vyplývající z několika dokumentů, aniž tomu brání okolnost, že každý z těchto dokumentů představuje smlouvu podle vnitrostátního práva.“</a:t>
            </a:r>
          </a:p>
          <a:p>
            <a:pPr lvl="1" algn="just"/>
            <a:r>
              <a:rPr lang="cs-CZ" dirty="0"/>
              <a:t>pokud posuzované smlouvy mají věcnou a časovou souvislost</a:t>
            </a:r>
          </a:p>
          <a:p>
            <a:pPr algn="just"/>
            <a:r>
              <a:rPr lang="cs-CZ" dirty="0"/>
              <a:t>Zadruhé jsou uzavřeny mezi hospodářskými subjekty (dodavateli) </a:t>
            </a:r>
            <a:br>
              <a:rPr lang="cs-CZ" dirty="0"/>
            </a:br>
            <a:r>
              <a:rPr lang="cs-CZ" dirty="0"/>
              <a:t>a na straně druhé Slovenskou republikou. </a:t>
            </a:r>
          </a:p>
          <a:p>
            <a:pPr algn="just"/>
            <a:endParaRPr lang="cs-CZ" dirty="0"/>
          </a:p>
        </p:txBody>
      </p:sp>
      <p:sp>
        <p:nvSpPr>
          <p:cNvPr id="4" name="Zástupný symbol pro číslo snímku 3">
            <a:extLst>
              <a:ext uri="{FF2B5EF4-FFF2-40B4-BE49-F238E27FC236}">
                <a16:creationId xmlns:a16="http://schemas.microsoft.com/office/drawing/2014/main" id="{657389CC-949D-D43D-E5E3-9FAB4AC990A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37</a:t>
            </a:fld>
            <a:endParaRPr lang="cs-CZ"/>
          </a:p>
        </p:txBody>
      </p:sp>
    </p:spTree>
    <p:extLst>
      <p:ext uri="{BB962C8B-B14F-4D97-AF65-F5344CB8AC3E}">
        <p14:creationId xmlns:p14="http://schemas.microsoft.com/office/powerpoint/2010/main" val="47118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C44F7-772C-2CD3-0A40-D46C1A9170F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C838D87-5C73-5D0A-20FD-BBB9E803454F}"/>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872216D6-2E30-4D7E-CC6A-02572106CE6F}"/>
              </a:ext>
            </a:extLst>
          </p:cNvPr>
          <p:cNvSpPr>
            <a:spLocks noGrp="1"/>
          </p:cNvSpPr>
          <p:nvPr>
            <p:ph idx="1"/>
          </p:nvPr>
        </p:nvSpPr>
        <p:spPr/>
        <p:txBody>
          <a:bodyPr/>
          <a:lstStyle/>
          <a:p>
            <a:pPr algn="just"/>
            <a:r>
              <a:rPr lang="cs-CZ" dirty="0"/>
              <a:t>Zatřetí jsou úplatné. </a:t>
            </a:r>
          </a:p>
          <a:p>
            <a:pPr algn="just"/>
            <a:r>
              <a:rPr lang="cs-CZ" i="1" dirty="0"/>
              <a:t>„Podle judikatury Soudního dvora výraz „úplatně“ označuje smlouvu, jíž se každá ze stran zavazuje provést plnění výměnou za jiné. </a:t>
            </a:r>
            <a:r>
              <a:rPr lang="cs-CZ" i="1" u="sng" dirty="0" err="1"/>
              <a:t>Synallagmatická</a:t>
            </a:r>
            <a:r>
              <a:rPr lang="cs-CZ" i="1" u="sng" dirty="0"/>
              <a:t> povaha smlouvy</a:t>
            </a:r>
            <a:r>
              <a:rPr lang="cs-CZ" i="1" dirty="0"/>
              <a:t> je podstatným znakem veřejné zakázky, který se nutně projevuje vznikem právně závazných povinností pro každou ze smluvních stran, jejichž plnění musí být možno se domáhat u soudu </a:t>
            </a:r>
            <a:r>
              <a:rPr lang="cs-CZ" sz="1600" i="1" dirty="0"/>
              <a:t>(v tomto smyslu viz rozsudek ze dne 10. září 2020, Tax-Fin-Lex, C‑367/19, EU:C:2020:685, body 25 a 26, jakož</a:t>
            </a:r>
            <a:br>
              <a:rPr lang="cs-CZ" sz="1600" i="1" dirty="0"/>
            </a:br>
            <a:r>
              <a:rPr lang="cs-CZ" sz="1600" i="1" dirty="0"/>
              <a:t>i citovaná judikatura)</a:t>
            </a:r>
            <a:r>
              <a:rPr lang="cs-CZ" i="1" dirty="0"/>
              <a:t>.</a:t>
            </a:r>
          </a:p>
          <a:p>
            <a:pPr algn="just"/>
            <a:r>
              <a:rPr lang="cs-CZ" i="1" dirty="0"/>
              <a:t>V tomto ohledu je třeba uvést, že pokud smlouva obsahuje závazek odkupu ze strany veřejného zadavatele, aniž se jeho smluvní partner zavazuje</a:t>
            </a:r>
            <a:br>
              <a:rPr lang="cs-CZ" i="1" dirty="0"/>
            </a:br>
            <a:r>
              <a:rPr lang="cs-CZ" i="1" dirty="0"/>
              <a:t>k prodeji, </a:t>
            </a:r>
            <a:r>
              <a:rPr lang="cs-CZ" i="1" u="sng" dirty="0"/>
              <a:t>nemůže tato neexistence závazku prodeje nutně postačovat</a:t>
            </a:r>
            <a:br>
              <a:rPr lang="cs-CZ" i="1" u="sng" dirty="0"/>
            </a:br>
            <a:r>
              <a:rPr lang="cs-CZ" i="1" u="sng" dirty="0"/>
              <a:t>k vyloučení </a:t>
            </a:r>
            <a:r>
              <a:rPr lang="cs-CZ" i="1" u="sng" dirty="0" err="1"/>
              <a:t>synallagmatické</a:t>
            </a:r>
            <a:r>
              <a:rPr lang="cs-CZ" i="1" u="sng" dirty="0"/>
              <a:t> povahy</a:t>
            </a:r>
            <a:r>
              <a:rPr lang="cs-CZ" i="1" dirty="0"/>
              <a:t> této smlouvy…“</a:t>
            </a:r>
          </a:p>
          <a:p>
            <a:endParaRPr lang="cs-CZ" dirty="0"/>
          </a:p>
        </p:txBody>
      </p:sp>
      <p:sp>
        <p:nvSpPr>
          <p:cNvPr id="4" name="Zástupný symbol pro číslo snímku 3">
            <a:extLst>
              <a:ext uri="{FF2B5EF4-FFF2-40B4-BE49-F238E27FC236}">
                <a16:creationId xmlns:a16="http://schemas.microsoft.com/office/drawing/2014/main" id="{D27450F1-BF9F-D233-9D2B-A5C73223BEA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38</a:t>
            </a:fld>
            <a:endParaRPr lang="cs-CZ"/>
          </a:p>
        </p:txBody>
      </p:sp>
    </p:spTree>
    <p:extLst>
      <p:ext uri="{BB962C8B-B14F-4D97-AF65-F5344CB8AC3E}">
        <p14:creationId xmlns:p14="http://schemas.microsoft.com/office/powerpoint/2010/main" val="1517772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6F66F-0B7D-CF40-3832-AD91973CA96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3E73AF6-AE93-E0F8-1C5A-796F6AD8BA81}"/>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4DAA2052-E013-FF1C-5950-74CD67FF195F}"/>
              </a:ext>
            </a:extLst>
          </p:cNvPr>
          <p:cNvSpPr>
            <a:spLocks noGrp="1"/>
          </p:cNvSpPr>
          <p:nvPr>
            <p:ph idx="1"/>
          </p:nvPr>
        </p:nvSpPr>
        <p:spPr/>
        <p:txBody>
          <a:bodyPr/>
          <a:lstStyle/>
          <a:p>
            <a:pPr algn="just"/>
            <a:r>
              <a:rPr lang="cs-CZ" i="1" dirty="0"/>
              <a:t>„V rámci veřejné zakázky na stavební práce veřejný zadavatel obdrží plnění spočívající v provedení stavebních prací, o které usiluje a na němž má </a:t>
            </a:r>
            <a:r>
              <a:rPr lang="cs-CZ" i="1" u="sng" dirty="0"/>
              <a:t>přímý hospodářský zájem</a:t>
            </a:r>
            <a:r>
              <a:rPr lang="cs-CZ" i="1" dirty="0"/>
              <a:t>. Takový hospodářský zájem </a:t>
            </a:r>
            <a:r>
              <a:rPr lang="cs-CZ" i="1" u="sng" dirty="0"/>
              <a:t>lze konstatovat</a:t>
            </a:r>
            <a:r>
              <a:rPr lang="cs-CZ" i="1" dirty="0"/>
              <a:t> nejen, je-li stanoveno, že se veřejný zadavatel stane majitelem výsledku stavebních prací nebo stavby, které jsou předmětem zakázky, ale </a:t>
            </a:r>
            <a:r>
              <a:rPr lang="cs-CZ" i="1" u="sng" dirty="0"/>
              <a:t>i v jiných situacích, zejména</a:t>
            </a:r>
            <a:r>
              <a:rPr lang="cs-CZ" i="1" dirty="0"/>
              <a:t> je-li stanoveno, že veřejný zadavatel bude mít právní titul, který mu zajistí možnost volně disponovat s těmito stavbami s ohledem na jejich veřejné určení </a:t>
            </a:r>
            <a:r>
              <a:rPr lang="cs-CZ" sz="1600" i="1" dirty="0"/>
              <a:t>[v tomto smyslu viz rozsudek ze dne 22. dubna 2021, Komise v. Rakousko (Nájem dosud nepostavené budovy), C‑537/19, EU:C:2021:319, bod 44 a citovaná judikatura].</a:t>
            </a:r>
            <a:r>
              <a:rPr lang="cs-CZ" i="1" dirty="0"/>
              <a:t>“</a:t>
            </a:r>
            <a:endParaRPr lang="cs-CZ" dirty="0"/>
          </a:p>
        </p:txBody>
      </p:sp>
      <p:sp>
        <p:nvSpPr>
          <p:cNvPr id="4" name="Zástupný symbol pro číslo snímku 3">
            <a:extLst>
              <a:ext uri="{FF2B5EF4-FFF2-40B4-BE49-F238E27FC236}">
                <a16:creationId xmlns:a16="http://schemas.microsoft.com/office/drawing/2014/main" id="{33F9DC91-161E-2789-8341-3AF8920A425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39</a:t>
            </a:fld>
            <a:endParaRPr lang="cs-CZ"/>
          </a:p>
        </p:txBody>
      </p:sp>
    </p:spTree>
    <p:extLst>
      <p:ext uri="{BB962C8B-B14F-4D97-AF65-F5344CB8AC3E}">
        <p14:creationId xmlns:p14="http://schemas.microsoft.com/office/powerpoint/2010/main" val="3977474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D7811-18C2-3D4C-A90D-C505FC2F147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EACFCA8-5818-B883-FD9D-00A0726B848E}"/>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600636BE-44B7-3E11-E06A-914815144189}"/>
              </a:ext>
            </a:extLst>
          </p:cNvPr>
          <p:cNvSpPr>
            <a:spLocks noGrp="1"/>
          </p:cNvSpPr>
          <p:nvPr>
            <p:ph idx="1"/>
          </p:nvPr>
        </p:nvSpPr>
        <p:spPr/>
        <p:txBody>
          <a:bodyPr/>
          <a:lstStyle/>
          <a:p>
            <a:pPr algn="just"/>
            <a:r>
              <a:rPr lang="cs-CZ" i="1" dirty="0"/>
              <a:t>„</a:t>
            </a:r>
            <a:r>
              <a:rPr lang="cs-CZ" i="1" u="sng" dirty="0"/>
              <a:t>Hospodářský zájem může rovněž spočívat v ekonomických výhodách</a:t>
            </a:r>
            <a:r>
              <a:rPr lang="cs-CZ" i="1" dirty="0"/>
              <a:t>, které mohou veřejnému zadavateli plynout z budoucího užívání nebo prodeje stavby, v tom, že se finančně účastní provedení stavby, </a:t>
            </a:r>
            <a:r>
              <a:rPr lang="cs-CZ" i="1" u="sng" dirty="0"/>
              <a:t>nebo v rizicích</a:t>
            </a:r>
            <a:r>
              <a:rPr lang="cs-CZ" i="1" dirty="0"/>
              <a:t>, která na sebe bere v případě hospodářského neúspěchu stavby </a:t>
            </a:r>
            <a:r>
              <a:rPr lang="cs-CZ" sz="1600" i="1" dirty="0"/>
              <a:t>(rozsudek ze dne 25. března 2010, Helmut Müller, C‑451/08, EU:C:2010:168, bod 52</a:t>
            </a:r>
            <a:br>
              <a:rPr lang="cs-CZ" sz="1600" i="1" dirty="0"/>
            </a:br>
            <a:r>
              <a:rPr lang="cs-CZ" sz="1600" i="1" dirty="0"/>
              <a:t>a citovaná judikatura)</a:t>
            </a:r>
            <a:r>
              <a:rPr lang="cs-CZ" i="1" dirty="0"/>
              <a:t>.“</a:t>
            </a:r>
          </a:p>
          <a:p>
            <a:pPr algn="just"/>
            <a:r>
              <a:rPr lang="cs-CZ" dirty="0"/>
              <a:t>V posuzovaném případě:</a:t>
            </a:r>
          </a:p>
          <a:p>
            <a:pPr lvl="1" algn="just"/>
            <a:r>
              <a:rPr lang="cs-CZ" dirty="0"/>
              <a:t>smlouva o poskytnutí dotace podmiňovala převedení stavby na třetí osobu písemných souhlasem SR</a:t>
            </a:r>
          </a:p>
          <a:p>
            <a:pPr lvl="1" algn="just"/>
            <a:r>
              <a:rPr lang="cs-CZ" u="sng" dirty="0"/>
              <a:t>opce</a:t>
            </a:r>
            <a:r>
              <a:rPr lang="cs-CZ" dirty="0"/>
              <a:t>, kterou má NFS a.s. </a:t>
            </a:r>
            <a:r>
              <a:rPr lang="cs-CZ" i="1" dirty="0"/>
              <a:t>„představuje záruku proti obchodnímu riziku </a:t>
            </a:r>
            <a:r>
              <a:rPr lang="cs-CZ" i="1" u="sng" dirty="0"/>
              <a:t>pro případ, že by se</a:t>
            </a:r>
            <a:r>
              <a:rPr lang="cs-CZ" i="1" dirty="0"/>
              <a:t> slovenský národní fotbalový stadion </a:t>
            </a:r>
            <a:r>
              <a:rPr lang="cs-CZ" i="1" u="sng" dirty="0"/>
              <a:t>ukázal být … obchodně neživotaschopný</a:t>
            </a:r>
            <a:r>
              <a:rPr lang="cs-CZ" i="1" dirty="0"/>
              <a:t>“</a:t>
            </a:r>
            <a:r>
              <a:rPr lang="cs-CZ" dirty="0"/>
              <a:t> </a:t>
            </a:r>
          </a:p>
        </p:txBody>
      </p:sp>
      <p:sp>
        <p:nvSpPr>
          <p:cNvPr id="4" name="Zástupný symbol pro číslo snímku 3">
            <a:extLst>
              <a:ext uri="{FF2B5EF4-FFF2-40B4-BE49-F238E27FC236}">
                <a16:creationId xmlns:a16="http://schemas.microsoft.com/office/drawing/2014/main" id="{3CAAC36A-0F51-E776-1B6A-8CE5732F422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40</a:t>
            </a:fld>
            <a:endParaRPr lang="cs-CZ"/>
          </a:p>
        </p:txBody>
      </p:sp>
    </p:spTree>
    <p:extLst>
      <p:ext uri="{BB962C8B-B14F-4D97-AF65-F5344CB8AC3E}">
        <p14:creationId xmlns:p14="http://schemas.microsoft.com/office/powerpoint/2010/main" val="1296621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E4D2E-59C8-F032-5793-488789BCB89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0F21D4A-5698-3112-75E9-B165CDA58D56}"/>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32F49458-7D5A-8040-3709-DA08F5180566}"/>
              </a:ext>
            </a:extLst>
          </p:cNvPr>
          <p:cNvSpPr>
            <a:spLocks noGrp="1"/>
          </p:cNvSpPr>
          <p:nvPr>
            <p:ph idx="1"/>
          </p:nvPr>
        </p:nvSpPr>
        <p:spPr/>
        <p:txBody>
          <a:bodyPr/>
          <a:lstStyle/>
          <a:p>
            <a:pPr algn="just"/>
            <a:r>
              <a:rPr lang="cs-CZ" i="1" dirty="0"/>
              <a:t>„Začtvrté je třeba připomenout, že k tomu, aby smlouva představovala „veřejnou zakázku na stavební práce“, jejímž předmětem je provedení stavby, musí být tato </a:t>
            </a:r>
            <a:r>
              <a:rPr lang="cs-CZ" i="1" u="sng" dirty="0"/>
              <a:t>stavba provedena v souladu s požadavky stanovenými veřejným zadavatelem</a:t>
            </a:r>
            <a:r>
              <a:rPr lang="cs-CZ" i="1" dirty="0"/>
              <a:t>, přičemž je lhostejné, jaké prostředky budou k tomuto provedení použity </a:t>
            </a:r>
            <a:r>
              <a:rPr lang="cs-CZ" sz="1600" i="1" dirty="0"/>
              <a:t>(v tomto smyslu viz rozsudek ze dne 29. října 2009, Komise v. Německo, C‑536/07, EU:C:2009:664, bod 55)</a:t>
            </a:r>
            <a:r>
              <a:rPr lang="cs-CZ" i="1" dirty="0"/>
              <a:t>.</a:t>
            </a:r>
          </a:p>
          <a:p>
            <a:pPr algn="just"/>
            <a:r>
              <a:rPr lang="cs-CZ" i="1" dirty="0"/>
              <a:t>V tomto ohledu lze identifikovat </a:t>
            </a:r>
            <a:r>
              <a:rPr lang="cs-CZ" i="1" u="sng" dirty="0"/>
              <a:t>rozhodující vliv veřejného zadavatele</a:t>
            </a:r>
            <a:br>
              <a:rPr lang="cs-CZ" i="1" u="sng" dirty="0"/>
            </a:br>
            <a:r>
              <a:rPr lang="cs-CZ" i="1" u="sng" dirty="0"/>
              <a:t>na projekt plánované budovy</a:t>
            </a:r>
            <a:r>
              <a:rPr lang="cs-CZ" i="1" dirty="0"/>
              <a:t> zejména, pokud lze prokázat, že tento vliv je vykonáván na architektonickou strukturu této budovy, jako jsou rozměry, vnější zdi a nosné zdi </a:t>
            </a:r>
            <a:r>
              <a:rPr lang="cs-CZ" sz="1600" i="1" dirty="0"/>
              <a:t>[v tomto smyslu viz rozsudek ze dne 22. dubna 2021, Komise v. Rakousko (Nájem dosud nepostavené budovy), C‑537/19, EU:C:2021:319, bod 53]</a:t>
            </a:r>
            <a:r>
              <a:rPr lang="cs-CZ" i="1" dirty="0"/>
              <a:t>.“</a:t>
            </a:r>
          </a:p>
          <a:p>
            <a:endParaRPr lang="cs-CZ" dirty="0"/>
          </a:p>
        </p:txBody>
      </p:sp>
      <p:sp>
        <p:nvSpPr>
          <p:cNvPr id="4" name="Zástupný symbol pro číslo snímku 3">
            <a:extLst>
              <a:ext uri="{FF2B5EF4-FFF2-40B4-BE49-F238E27FC236}">
                <a16:creationId xmlns:a16="http://schemas.microsoft.com/office/drawing/2014/main" id="{BFF67F4C-AC95-CB11-8872-527D0FF18E6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41</a:t>
            </a:fld>
            <a:endParaRPr lang="cs-CZ"/>
          </a:p>
        </p:txBody>
      </p:sp>
    </p:spTree>
    <p:extLst>
      <p:ext uri="{BB962C8B-B14F-4D97-AF65-F5344CB8AC3E}">
        <p14:creationId xmlns:p14="http://schemas.microsoft.com/office/powerpoint/2010/main" val="13103056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A1CF6-503E-54B0-A31B-5F954F27DB4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894A1C9-B2E7-BA13-FBE9-A0C51A6896BF}"/>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A6E21403-7F4B-5D06-89CC-296954E98EC4}"/>
              </a:ext>
            </a:extLst>
          </p:cNvPr>
          <p:cNvSpPr>
            <a:spLocks noGrp="1"/>
          </p:cNvSpPr>
          <p:nvPr>
            <p:ph idx="1"/>
          </p:nvPr>
        </p:nvSpPr>
        <p:spPr/>
        <p:txBody>
          <a:bodyPr/>
          <a:lstStyle/>
          <a:p>
            <a:pPr algn="just"/>
            <a:r>
              <a:rPr lang="cs-CZ" dirty="0"/>
              <a:t>SR odkázala </a:t>
            </a:r>
            <a:r>
              <a:rPr lang="cs-CZ" i="1" dirty="0"/>
              <a:t>„na dodržování kritérií stanovených ve směrnici UEFA o infrastruktuře stadionů, co se týče stadionů kategorie 4“.</a:t>
            </a:r>
          </a:p>
          <a:p>
            <a:pPr marL="0" indent="0" algn="just">
              <a:buNone/>
            </a:pPr>
            <a:endParaRPr lang="cs-CZ" dirty="0"/>
          </a:p>
        </p:txBody>
      </p:sp>
      <p:sp>
        <p:nvSpPr>
          <p:cNvPr id="4" name="Zástupný symbol pro číslo snímku 3">
            <a:extLst>
              <a:ext uri="{FF2B5EF4-FFF2-40B4-BE49-F238E27FC236}">
                <a16:creationId xmlns:a16="http://schemas.microsoft.com/office/drawing/2014/main" id="{23D95C83-D06E-EAF6-29CF-87C6656649C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42</a:t>
            </a:fld>
            <a:endParaRPr lang="cs-CZ"/>
          </a:p>
        </p:txBody>
      </p:sp>
    </p:spTree>
    <p:extLst>
      <p:ext uri="{BB962C8B-B14F-4D97-AF65-F5344CB8AC3E}">
        <p14:creationId xmlns:p14="http://schemas.microsoft.com/office/powerpoint/2010/main" val="3644376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AB0EF-A8F3-5D93-8AF9-76FF81C1332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9A55E6E-1FF9-9DAD-F2A9-8AE17B75DB89}"/>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3C172D4C-8028-2F3F-A9F2-3FC94AD2DEB0}"/>
              </a:ext>
            </a:extLst>
          </p:cNvPr>
          <p:cNvSpPr>
            <a:spLocks noGrp="1"/>
          </p:cNvSpPr>
          <p:nvPr>
            <p:ph idx="1"/>
          </p:nvPr>
        </p:nvSpPr>
        <p:spPr/>
        <p:txBody>
          <a:bodyPr/>
          <a:lstStyle/>
          <a:p>
            <a:pPr algn="just"/>
            <a:r>
              <a:rPr lang="cs-CZ" i="1" dirty="0"/>
              <a:t>„S ohledem na výše uvedené úvahy a s výhradou ověření, která musí provést předkládající soud, </a:t>
            </a:r>
            <a:r>
              <a:rPr lang="cs-CZ" i="1" u="sng" dirty="0"/>
              <a:t>představuje soubor smluv</a:t>
            </a:r>
            <a:r>
              <a:rPr lang="cs-CZ" i="1" dirty="0"/>
              <a:t>, který vykazuje znaky souboru smluv dotčeného v původním řízení, </a:t>
            </a:r>
            <a:r>
              <a:rPr lang="cs-CZ" i="1" u="sng" dirty="0"/>
              <a:t>´veřejnou zakázku na stavební práce´</a:t>
            </a:r>
            <a:r>
              <a:rPr lang="cs-CZ" i="1" dirty="0"/>
              <a:t> ve smyslu čl. 1 odst. 2 písm. b) směrnice 2004/18.</a:t>
            </a:r>
          </a:p>
          <a:p>
            <a:pPr algn="just"/>
            <a:r>
              <a:rPr lang="cs-CZ" i="1" dirty="0"/>
              <a:t>Tento závěr </a:t>
            </a:r>
            <a:r>
              <a:rPr lang="cs-CZ" i="1" u="sng" dirty="0"/>
              <a:t>není zpochybněn skutečností, že Komise měla v rozhodnutí</a:t>
            </a:r>
            <a:r>
              <a:rPr lang="cs-CZ" i="1" dirty="0"/>
              <a:t> SA.46530 </a:t>
            </a:r>
            <a:r>
              <a:rPr lang="cs-CZ" i="1" u="sng" dirty="0"/>
              <a:t>za to, že dotace</a:t>
            </a:r>
            <a:r>
              <a:rPr lang="cs-CZ" i="1" dirty="0"/>
              <a:t> na stavbu slovenského národního fotbalového stadionu a smlouva o smlouvě budoucí kupní ohledně tohoto stadionu </a:t>
            </a:r>
            <a:r>
              <a:rPr lang="cs-CZ" i="1" u="sng" dirty="0"/>
              <a:t>představují státní podporu slučitelnou s vnitřním trhem</a:t>
            </a:r>
            <a:r>
              <a:rPr lang="cs-CZ" i="1" dirty="0"/>
              <a:t> ve smyslu čl. 107 odst. 3 písm. c) SFEU.“</a:t>
            </a:r>
          </a:p>
        </p:txBody>
      </p:sp>
      <p:sp>
        <p:nvSpPr>
          <p:cNvPr id="4" name="Zástupný symbol pro číslo snímku 3">
            <a:extLst>
              <a:ext uri="{FF2B5EF4-FFF2-40B4-BE49-F238E27FC236}">
                <a16:creationId xmlns:a16="http://schemas.microsoft.com/office/drawing/2014/main" id="{31470C15-4E89-F1D3-FE1E-3E65B988588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43</a:t>
            </a:fld>
            <a:endParaRPr lang="cs-CZ"/>
          </a:p>
        </p:txBody>
      </p:sp>
    </p:spTree>
    <p:extLst>
      <p:ext uri="{BB962C8B-B14F-4D97-AF65-F5344CB8AC3E}">
        <p14:creationId xmlns:p14="http://schemas.microsoft.com/office/powerpoint/2010/main" val="3817616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B4AFA-B9A2-EF7D-7976-C1438793432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5193667-BD90-2BCD-F947-034D0A50F636}"/>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60408534-F5BC-B086-E54A-4A8F1944FA27}"/>
              </a:ext>
            </a:extLst>
          </p:cNvPr>
          <p:cNvSpPr>
            <a:spLocks noGrp="1"/>
          </p:cNvSpPr>
          <p:nvPr>
            <p:ph idx="1"/>
          </p:nvPr>
        </p:nvSpPr>
        <p:spPr/>
        <p:txBody>
          <a:bodyPr/>
          <a:lstStyle/>
          <a:p>
            <a:pPr algn="just"/>
            <a:r>
              <a:rPr lang="cs-CZ" i="1" dirty="0"/>
              <a:t>„</a:t>
            </a:r>
            <a:r>
              <a:rPr lang="cs-CZ" i="1" u="sng" dirty="0"/>
              <a:t>Pokud má veřejný zadavatel povinnost</a:t>
            </a:r>
            <a:r>
              <a:rPr lang="cs-CZ" i="1" dirty="0"/>
              <a:t> dodržovat pravidla unijního práva týkající se zadávání veřejných zakázek, </a:t>
            </a:r>
            <a:r>
              <a:rPr lang="cs-CZ" i="1" u="sng" dirty="0"/>
              <a:t>nemůže se</a:t>
            </a:r>
            <a:r>
              <a:rPr lang="cs-CZ" i="1" dirty="0"/>
              <a:t> tento veřejný zadavatel této povinnosti, která přísluší konkrétně jemu, </a:t>
            </a:r>
            <a:r>
              <a:rPr lang="cs-CZ" i="1" u="sng" dirty="0"/>
              <a:t>zprostit tím, že hospodářskému subjektu, kterému zadá takovou zakázku, uloží povinnost dodržovat tato pravidla při plnění dotčené zakázky</a:t>
            </a:r>
            <a:r>
              <a:rPr lang="cs-CZ" i="1" dirty="0"/>
              <a:t>.“</a:t>
            </a:r>
          </a:p>
          <a:p>
            <a:pPr algn="just"/>
            <a:r>
              <a:rPr lang="cs-CZ" dirty="0"/>
              <a:t>Například zadavatel, který zadá veřejnou zakázku ovládané osobě, která ale nesplňuje podmínky in house, se následně nevyviní tím, že ovládaná osoba následně zadávala veřejnou zakázku v zadávacím řízení.</a:t>
            </a:r>
          </a:p>
        </p:txBody>
      </p:sp>
      <p:sp>
        <p:nvSpPr>
          <p:cNvPr id="4" name="Zástupný symbol pro číslo snímku 3">
            <a:extLst>
              <a:ext uri="{FF2B5EF4-FFF2-40B4-BE49-F238E27FC236}">
                <a16:creationId xmlns:a16="http://schemas.microsoft.com/office/drawing/2014/main" id="{4DFDA486-A545-F2DB-53CE-64661A137F1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44</a:t>
            </a:fld>
            <a:endParaRPr lang="cs-CZ"/>
          </a:p>
        </p:txBody>
      </p:sp>
    </p:spTree>
    <p:extLst>
      <p:ext uri="{BB962C8B-B14F-4D97-AF65-F5344CB8AC3E}">
        <p14:creationId xmlns:p14="http://schemas.microsoft.com/office/powerpoint/2010/main" val="22882197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CFA81-94EF-E8C9-B3FB-123D06DF459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1BA55B7-1CFE-57E2-76B0-B08448D9D49E}"/>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7DFBEFE6-4E17-769A-F9D5-8E3D52992667}"/>
              </a:ext>
            </a:extLst>
          </p:cNvPr>
          <p:cNvSpPr>
            <a:spLocks noGrp="1"/>
          </p:cNvSpPr>
          <p:nvPr>
            <p:ph idx="1"/>
          </p:nvPr>
        </p:nvSpPr>
        <p:spPr/>
        <p:txBody>
          <a:bodyPr/>
          <a:lstStyle/>
          <a:p>
            <a:pPr algn="just"/>
            <a:r>
              <a:rPr lang="cs-CZ" i="1" dirty="0"/>
              <a:t>„V první řadě </a:t>
            </a:r>
            <a:r>
              <a:rPr lang="cs-CZ" b="1" i="1" u="sng" dirty="0"/>
              <a:t>ne</a:t>
            </a:r>
            <a:r>
              <a:rPr lang="cs-CZ" i="1" dirty="0"/>
              <a:t>lze na směrnici 89/665 nahlížet tak, že provádí </a:t>
            </a:r>
            <a:r>
              <a:rPr lang="cs-CZ" i="1" u="sng" dirty="0"/>
              <a:t>úplnou harmonizaci</a:t>
            </a:r>
            <a:r>
              <a:rPr lang="cs-CZ" i="1" dirty="0"/>
              <a:t>, a tedy upravuje všechny možné prostředky nápravy v oblasti veřejných zakázek </a:t>
            </a:r>
            <a:r>
              <a:rPr lang="cs-CZ" sz="1600" i="1" dirty="0"/>
              <a:t>(v tomto smyslu viz rozsudek ze dne 14. května 2020, T‑Systems </a:t>
            </a:r>
            <a:r>
              <a:rPr lang="cs-CZ" sz="1600" i="1" dirty="0" err="1"/>
              <a:t>Magyarország</a:t>
            </a:r>
            <a:r>
              <a:rPr lang="cs-CZ" sz="1600" i="1" dirty="0"/>
              <a:t>, C‑263/19, EU:C:2020:373, bod 53)</a:t>
            </a:r>
            <a:r>
              <a:rPr lang="cs-CZ" i="1" dirty="0"/>
              <a:t>.“</a:t>
            </a:r>
          </a:p>
          <a:p>
            <a:pPr algn="just"/>
            <a:r>
              <a:rPr lang="cs-CZ" dirty="0"/>
              <a:t>Národní zákonodárce je oprávněn stanovit i další prostředky nápravy</a:t>
            </a:r>
            <a:br>
              <a:rPr lang="cs-CZ" dirty="0"/>
            </a:br>
            <a:r>
              <a:rPr lang="cs-CZ" dirty="0"/>
              <a:t>nad rámec povinného minima dle směrnice.</a:t>
            </a:r>
          </a:p>
        </p:txBody>
      </p:sp>
      <p:sp>
        <p:nvSpPr>
          <p:cNvPr id="4" name="Zástupný symbol pro číslo snímku 3">
            <a:extLst>
              <a:ext uri="{FF2B5EF4-FFF2-40B4-BE49-F238E27FC236}">
                <a16:creationId xmlns:a16="http://schemas.microsoft.com/office/drawing/2014/main" id="{321E07BD-7D61-556A-E09D-0E7F68C916F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45</a:t>
            </a:fld>
            <a:endParaRPr lang="cs-CZ"/>
          </a:p>
        </p:txBody>
      </p:sp>
    </p:spTree>
    <p:extLst>
      <p:ext uri="{BB962C8B-B14F-4D97-AF65-F5344CB8AC3E}">
        <p14:creationId xmlns:p14="http://schemas.microsoft.com/office/powerpoint/2010/main" val="39798890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6CCBA-405F-37B2-075E-CDC1473C1F2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5AE9F3D-BA11-C686-81A5-B52C3975F5D3}"/>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958EE928-A03B-5FA3-7268-CCBEC22F2760}"/>
              </a:ext>
            </a:extLst>
          </p:cNvPr>
          <p:cNvSpPr>
            <a:spLocks noGrp="1"/>
          </p:cNvSpPr>
          <p:nvPr>
            <p:ph idx="1"/>
          </p:nvPr>
        </p:nvSpPr>
        <p:spPr/>
        <p:txBody>
          <a:bodyPr/>
          <a:lstStyle/>
          <a:p>
            <a:pPr algn="just"/>
            <a:r>
              <a:rPr lang="cs-CZ" i="1" dirty="0"/>
              <a:t>„Článek 2d směrnice 89/665, na nějž míří třetí předběžná otázka, se týká důsledků porušení pravidel unijního práva týkajících se veřejných zakázek, podobně jako v případě článku 2e této směrnice. Soudní dvůr přitom rozhodl, že článek 2e uvedené směrnice se vztahuje pouze na opravné prostředky podané </a:t>
            </a:r>
            <a:r>
              <a:rPr lang="cs-CZ" i="1" u="sng" dirty="0"/>
              <a:t>podniky</a:t>
            </a:r>
            <a:r>
              <a:rPr lang="cs-CZ" i="1" dirty="0"/>
              <a:t>, které mají nebo měly zájem na získání určité zakázky a v důsledku domnělého protiprávního jednání jim vznikla nebo jim hrozí škoda </a:t>
            </a:r>
            <a:r>
              <a:rPr lang="cs-CZ" sz="1600" i="1" dirty="0"/>
              <a:t>(v tomto smyslu viz rozsudek ze dne 14. května 2020, T‑Systems </a:t>
            </a:r>
            <a:r>
              <a:rPr lang="cs-CZ" sz="1600" i="1" dirty="0" err="1"/>
              <a:t>Magyarország</a:t>
            </a:r>
            <a:r>
              <a:rPr lang="cs-CZ" sz="1600" i="1" dirty="0"/>
              <a:t>, C‑263/19, EU:C:2020:373, bod 54)</a:t>
            </a:r>
            <a:r>
              <a:rPr lang="cs-CZ" i="1" dirty="0"/>
              <a:t>.</a:t>
            </a:r>
          </a:p>
          <a:p>
            <a:pPr algn="just"/>
            <a:r>
              <a:rPr lang="cs-CZ" i="1" dirty="0"/>
              <a:t>Z toho vyplývá, že </a:t>
            </a:r>
            <a:r>
              <a:rPr lang="cs-CZ" i="1" u="sng" dirty="0"/>
              <a:t>námitka neplatnosti vznesená veřejným zadavatelem</a:t>
            </a:r>
            <a:r>
              <a:rPr lang="cs-CZ" i="1" dirty="0"/>
              <a:t> nespadá do oblasti působnosti směrnice 89/665.“</a:t>
            </a:r>
          </a:p>
          <a:p>
            <a:pPr marL="0" indent="0">
              <a:buNone/>
            </a:pPr>
            <a:endParaRPr lang="cs-CZ" dirty="0"/>
          </a:p>
          <a:p>
            <a:pPr lvl="1"/>
            <a:r>
              <a:rPr lang="cs-CZ" dirty="0"/>
              <a:t>…</a:t>
            </a:r>
          </a:p>
        </p:txBody>
      </p:sp>
      <p:sp>
        <p:nvSpPr>
          <p:cNvPr id="4" name="Zástupný symbol pro číslo snímku 3">
            <a:extLst>
              <a:ext uri="{FF2B5EF4-FFF2-40B4-BE49-F238E27FC236}">
                <a16:creationId xmlns:a16="http://schemas.microsoft.com/office/drawing/2014/main" id="{24837F1C-0250-D695-8458-97760B5C54B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46</a:t>
            </a:fld>
            <a:endParaRPr lang="cs-CZ"/>
          </a:p>
        </p:txBody>
      </p:sp>
    </p:spTree>
    <p:extLst>
      <p:ext uri="{BB962C8B-B14F-4D97-AF65-F5344CB8AC3E}">
        <p14:creationId xmlns:p14="http://schemas.microsoft.com/office/powerpoint/2010/main" val="30916214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2ED72-18FC-2A8B-770B-43D162194F8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23A5197-989D-7CD5-3F25-9BF12BA35397}"/>
              </a:ext>
            </a:extLst>
          </p:cNvPr>
          <p:cNvSpPr>
            <a:spLocks noGrp="1"/>
          </p:cNvSpPr>
          <p:nvPr>
            <p:ph type="title"/>
          </p:nvPr>
        </p:nvSpPr>
        <p:spPr/>
        <p:txBody>
          <a:bodyPr/>
          <a:lstStyle/>
          <a:p>
            <a:r>
              <a:rPr lang="cs-CZ" dirty="0"/>
              <a:t>Rozsudek ve věci C‑28/23, v řízení NFŠ a.s.</a:t>
            </a:r>
            <a:br>
              <a:rPr lang="cs-CZ" dirty="0"/>
            </a:br>
            <a:r>
              <a:rPr lang="cs-CZ" dirty="0"/>
              <a:t>proti Slovenské republice</a:t>
            </a:r>
          </a:p>
        </p:txBody>
      </p:sp>
      <p:sp>
        <p:nvSpPr>
          <p:cNvPr id="17" name="Zástupný obsah 16">
            <a:extLst>
              <a:ext uri="{FF2B5EF4-FFF2-40B4-BE49-F238E27FC236}">
                <a16:creationId xmlns:a16="http://schemas.microsoft.com/office/drawing/2014/main" id="{0DC1D671-C84D-DAAF-F2F8-06021A0C9C33}"/>
              </a:ext>
            </a:extLst>
          </p:cNvPr>
          <p:cNvSpPr>
            <a:spLocks noGrp="1"/>
          </p:cNvSpPr>
          <p:nvPr>
            <p:ph idx="1"/>
          </p:nvPr>
        </p:nvSpPr>
        <p:spPr/>
        <p:txBody>
          <a:bodyPr/>
          <a:lstStyle/>
          <a:p>
            <a:pPr algn="just"/>
            <a:r>
              <a:rPr lang="cs-CZ" i="1" dirty="0"/>
              <a:t>„Stejně tak čl. 83</a:t>
            </a:r>
            <a:r>
              <a:rPr lang="cs-CZ" dirty="0"/>
              <a:t> [Vymáhání]</a:t>
            </a:r>
            <a:r>
              <a:rPr lang="cs-CZ" i="1" dirty="0"/>
              <a:t> odst. 1 a 2 směrnice 2014/24 musí být vykládán v tom smyslu, že </a:t>
            </a:r>
            <a:r>
              <a:rPr lang="cs-CZ" i="1" u="sng" dirty="0"/>
              <a:t>členským státům neukládá ani nezakazuje přijmout vnitrostátní právní předpisy</a:t>
            </a:r>
            <a:r>
              <a:rPr lang="cs-CZ" i="1" dirty="0"/>
              <a:t> stanovující možnost veřejného zadavatele vznést v rámci sporu týkajícího se smlouvy námitku absolutní neplatnosti ex </a:t>
            </a:r>
            <a:r>
              <a:rPr lang="cs-CZ" i="1" dirty="0" err="1"/>
              <a:t>tunc</a:t>
            </a:r>
            <a:r>
              <a:rPr lang="cs-CZ" i="1" dirty="0"/>
              <a:t> vycházející z porušení právní úpravy v oblasti veřejných zakázek.“</a:t>
            </a:r>
          </a:p>
          <a:p>
            <a:pPr algn="just"/>
            <a:r>
              <a:rPr lang="cs-CZ" dirty="0"/>
              <a:t>V praxi ČR otázka, zda zadavatel může být navrhovatelem dle § 254 ZZVZ</a:t>
            </a:r>
          </a:p>
          <a:p>
            <a:pPr lvl="1" algn="just"/>
            <a:r>
              <a:rPr lang="cs-CZ" dirty="0"/>
              <a:t>Nenarazí návrh dle § 254 ZZVZ na zákaz právní výhody dle § 579 odst. 1 OZ?</a:t>
            </a:r>
          </a:p>
          <a:p>
            <a:pPr algn="just"/>
            <a:r>
              <a:rPr lang="cs-CZ" dirty="0"/>
              <a:t>V praxi by byla většina návrhů podána až po uplynutí 6 měsíců od uzavření smlouvy, tedy opožděně z hlediska § 254 odst. 3 ZZVZ.</a:t>
            </a:r>
          </a:p>
        </p:txBody>
      </p:sp>
      <p:sp>
        <p:nvSpPr>
          <p:cNvPr id="4" name="Zástupný symbol pro číslo snímku 3">
            <a:extLst>
              <a:ext uri="{FF2B5EF4-FFF2-40B4-BE49-F238E27FC236}">
                <a16:creationId xmlns:a16="http://schemas.microsoft.com/office/drawing/2014/main" id="{77CE5013-E604-DC04-0620-915257C8038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47</a:t>
            </a:fld>
            <a:endParaRPr lang="cs-CZ"/>
          </a:p>
        </p:txBody>
      </p:sp>
    </p:spTree>
    <p:extLst>
      <p:ext uri="{BB962C8B-B14F-4D97-AF65-F5344CB8AC3E}">
        <p14:creationId xmlns:p14="http://schemas.microsoft.com/office/powerpoint/2010/main" val="832148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EB52C-51CC-7ABA-BB0F-1348983CD99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4BB36C7-E8DD-3741-D5D5-453105FEB0CE}"/>
              </a:ext>
            </a:extLst>
          </p:cNvPr>
          <p:cNvSpPr>
            <a:spLocks noGrp="1"/>
          </p:cNvSpPr>
          <p:nvPr>
            <p:ph type="title"/>
          </p:nvPr>
        </p:nvSpPr>
        <p:spPr/>
        <p:txBody>
          <a:bodyPr/>
          <a:lstStyle/>
          <a:p>
            <a:r>
              <a:rPr lang="cs-CZ" dirty="0"/>
              <a:t>Rozsudek ve věci  C‑652/22, v řízení </a:t>
            </a:r>
            <a:r>
              <a:rPr lang="cs-CZ" dirty="0" err="1"/>
              <a:t>Kolin</a:t>
            </a:r>
            <a:endParaRPr lang="cs-CZ" dirty="0"/>
          </a:p>
        </p:txBody>
      </p:sp>
      <p:sp>
        <p:nvSpPr>
          <p:cNvPr id="17" name="Zástupný obsah 16">
            <a:extLst>
              <a:ext uri="{FF2B5EF4-FFF2-40B4-BE49-F238E27FC236}">
                <a16:creationId xmlns:a16="http://schemas.microsoft.com/office/drawing/2014/main" id="{1EB3705C-CBDD-830D-B0D8-FE61EB369113}"/>
              </a:ext>
            </a:extLst>
          </p:cNvPr>
          <p:cNvSpPr>
            <a:spLocks noGrp="1"/>
          </p:cNvSpPr>
          <p:nvPr>
            <p:ph idx="1"/>
          </p:nvPr>
        </p:nvSpPr>
        <p:spPr/>
        <p:txBody>
          <a:bodyPr/>
          <a:lstStyle/>
          <a:p>
            <a:pPr algn="just"/>
            <a:r>
              <a:rPr lang="cs-CZ" dirty="0">
                <a:hlinkClick r:id="rId3"/>
              </a:rPr>
              <a:t>62022CJ0652</a:t>
            </a:r>
            <a:endParaRPr lang="cs-CZ" dirty="0"/>
          </a:p>
          <a:p>
            <a:pPr algn="just"/>
            <a:r>
              <a:rPr lang="cs-CZ" dirty="0"/>
              <a:t>V Chorvatsku byla zadávána sektorová veřejná zakázka na výstavbu železniční infrastruktury.</a:t>
            </a:r>
          </a:p>
          <a:p>
            <a:pPr algn="just"/>
            <a:r>
              <a:rPr lang="cs-CZ" dirty="0"/>
              <a:t>Proti oznámení o výběru dodavatele brojil turecký dodavatel </a:t>
            </a:r>
            <a:r>
              <a:rPr lang="cs-CZ" dirty="0" err="1"/>
              <a:t>Kolin</a:t>
            </a:r>
            <a:r>
              <a:rPr lang="cs-CZ" dirty="0"/>
              <a:t>, tvrdil, že vybraný dodavatel není oprávněn prokázat splnění kritéria kvalifikace seznam stavebních prací na základě dodatečně doplněné reference.</a:t>
            </a:r>
          </a:p>
          <a:p>
            <a:pPr algn="just"/>
            <a:r>
              <a:rPr lang="cs-CZ" dirty="0"/>
              <a:t>SDEU odmítl předběžnou otázku národního soudu jako nepřípustnou, neboť turecký dodavatel je tzv. </a:t>
            </a:r>
            <a:r>
              <a:rPr lang="cs-CZ" dirty="0" err="1"/>
              <a:t>třetizemec</a:t>
            </a:r>
            <a:r>
              <a:rPr lang="cs-CZ" dirty="0"/>
              <a:t>.</a:t>
            </a:r>
          </a:p>
          <a:p>
            <a:pPr algn="just"/>
            <a:endParaRPr lang="cs-CZ" dirty="0"/>
          </a:p>
        </p:txBody>
      </p:sp>
      <p:sp>
        <p:nvSpPr>
          <p:cNvPr id="4" name="Zástupný symbol pro číslo snímku 3">
            <a:extLst>
              <a:ext uri="{FF2B5EF4-FFF2-40B4-BE49-F238E27FC236}">
                <a16:creationId xmlns:a16="http://schemas.microsoft.com/office/drawing/2014/main" id="{695B42D4-3B23-7001-CEA8-D67FEDF5EFA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48</a:t>
            </a:fld>
            <a:endParaRPr lang="cs-CZ"/>
          </a:p>
        </p:txBody>
      </p:sp>
    </p:spTree>
    <p:extLst>
      <p:ext uri="{BB962C8B-B14F-4D97-AF65-F5344CB8AC3E}">
        <p14:creationId xmlns:p14="http://schemas.microsoft.com/office/powerpoint/2010/main" val="17802297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8B31E-423E-324E-C820-15059C9370C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970492A-7FA2-BBDF-080E-8D25ADF7BFBB}"/>
              </a:ext>
            </a:extLst>
          </p:cNvPr>
          <p:cNvSpPr>
            <a:spLocks noGrp="1"/>
          </p:cNvSpPr>
          <p:nvPr>
            <p:ph type="title"/>
          </p:nvPr>
        </p:nvSpPr>
        <p:spPr/>
        <p:txBody>
          <a:bodyPr/>
          <a:lstStyle/>
          <a:p>
            <a:r>
              <a:rPr lang="cs-CZ" dirty="0"/>
              <a:t>Rozsudek ve věci  C‑652/22, v řízení </a:t>
            </a:r>
            <a:r>
              <a:rPr lang="cs-CZ" dirty="0" err="1"/>
              <a:t>Kolin</a:t>
            </a:r>
            <a:endParaRPr lang="cs-CZ" dirty="0"/>
          </a:p>
        </p:txBody>
      </p:sp>
      <p:sp>
        <p:nvSpPr>
          <p:cNvPr id="17" name="Zástupný obsah 16">
            <a:extLst>
              <a:ext uri="{FF2B5EF4-FFF2-40B4-BE49-F238E27FC236}">
                <a16:creationId xmlns:a16="http://schemas.microsoft.com/office/drawing/2014/main" id="{920766F4-5848-47DF-1CBA-48529FDCD7BC}"/>
              </a:ext>
            </a:extLst>
          </p:cNvPr>
          <p:cNvSpPr>
            <a:spLocks noGrp="1"/>
          </p:cNvSpPr>
          <p:nvPr>
            <p:ph idx="1"/>
          </p:nvPr>
        </p:nvSpPr>
        <p:spPr/>
        <p:txBody>
          <a:bodyPr/>
          <a:lstStyle/>
          <a:p>
            <a:pPr algn="just"/>
            <a:r>
              <a:rPr lang="cs-CZ" dirty="0"/>
              <a:t>Přístup na vnitřní trh veřejných zakázek Unie mají dodavatelé ze států:</a:t>
            </a:r>
          </a:p>
          <a:p>
            <a:pPr lvl="1" algn="just"/>
            <a:r>
              <a:rPr lang="cs-CZ" dirty="0"/>
              <a:t>Dohody WTO o vládních zakázkách</a:t>
            </a:r>
          </a:p>
          <a:p>
            <a:pPr lvl="1" algn="just"/>
            <a:r>
              <a:rPr lang="cs-CZ" dirty="0"/>
              <a:t>Dvoustranných či mnohostranných obchodních dohod uzavřených s Unií [pozn.</a:t>
            </a:r>
            <a:br>
              <a:rPr lang="cs-CZ" dirty="0"/>
            </a:br>
            <a:r>
              <a:rPr lang="cs-CZ" dirty="0"/>
              <a:t>dle § 6 písm. b) ZZVZ se má jednat i o státy s nimiž má mezinárodní smlouvu ČR].</a:t>
            </a:r>
          </a:p>
          <a:p>
            <a:pPr algn="just"/>
            <a:r>
              <a:rPr lang="cs-CZ" dirty="0"/>
              <a:t>Ostatní zahraniční dodavatelé jsou </a:t>
            </a:r>
            <a:r>
              <a:rPr lang="cs-CZ" dirty="0" err="1"/>
              <a:t>třetizemci</a:t>
            </a:r>
            <a:r>
              <a:rPr lang="cs-CZ" dirty="0"/>
              <a:t>, kam patří i dodavatelé</a:t>
            </a:r>
            <a:br>
              <a:rPr lang="cs-CZ" dirty="0"/>
            </a:br>
            <a:r>
              <a:rPr lang="cs-CZ" dirty="0"/>
              <a:t>se sídlem v Turecku.</a:t>
            </a:r>
          </a:p>
          <a:p>
            <a:pPr algn="just"/>
            <a:r>
              <a:rPr lang="cs-CZ" dirty="0"/>
              <a:t>Evropská unie má dle čl. 3 odst. 1 písm. e) SFEU výlučnou pravomoc</a:t>
            </a:r>
            <a:br>
              <a:rPr lang="cs-CZ" dirty="0"/>
            </a:br>
            <a:r>
              <a:rPr lang="cs-CZ" dirty="0"/>
              <a:t>ke společné obchodní politice uvedené v čl. 207 SFEU. </a:t>
            </a:r>
          </a:p>
          <a:p>
            <a:pPr lvl="1" algn="just"/>
            <a:r>
              <a:rPr lang="cs-CZ" dirty="0"/>
              <a:t>Přístup hospodářských subjektů (dodavatelů) ze třetích zemí na trhy Unie s veřejnými zakázkami spadá do oblasti působnosti společné obchodní politiky</a:t>
            </a:r>
          </a:p>
          <a:p>
            <a:pPr algn="just"/>
            <a:endParaRPr lang="cs-CZ" dirty="0"/>
          </a:p>
        </p:txBody>
      </p:sp>
      <p:sp>
        <p:nvSpPr>
          <p:cNvPr id="4" name="Zástupný symbol pro číslo snímku 3">
            <a:extLst>
              <a:ext uri="{FF2B5EF4-FFF2-40B4-BE49-F238E27FC236}">
                <a16:creationId xmlns:a16="http://schemas.microsoft.com/office/drawing/2014/main" id="{826514DF-40F9-ACC1-E172-C4630CDC6DF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49</a:t>
            </a:fld>
            <a:endParaRPr lang="cs-CZ"/>
          </a:p>
        </p:txBody>
      </p:sp>
    </p:spTree>
    <p:extLst>
      <p:ext uri="{BB962C8B-B14F-4D97-AF65-F5344CB8AC3E}">
        <p14:creationId xmlns:p14="http://schemas.microsoft.com/office/powerpoint/2010/main" val="8060600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EBEA9-58E5-63AB-FF7E-0BAEC2FCA67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31D2E02-7B12-05C9-21C2-E28C916E771F}"/>
              </a:ext>
            </a:extLst>
          </p:cNvPr>
          <p:cNvSpPr>
            <a:spLocks noGrp="1"/>
          </p:cNvSpPr>
          <p:nvPr>
            <p:ph type="title"/>
          </p:nvPr>
        </p:nvSpPr>
        <p:spPr/>
        <p:txBody>
          <a:bodyPr/>
          <a:lstStyle/>
          <a:p>
            <a:r>
              <a:rPr lang="cs-CZ" dirty="0"/>
              <a:t>Rozsudek ve věci  C‑652/22, v řízení </a:t>
            </a:r>
            <a:r>
              <a:rPr lang="cs-CZ" dirty="0" err="1"/>
              <a:t>Kolin</a:t>
            </a:r>
            <a:endParaRPr lang="cs-CZ" dirty="0"/>
          </a:p>
        </p:txBody>
      </p:sp>
      <p:sp>
        <p:nvSpPr>
          <p:cNvPr id="17" name="Zástupný obsah 16">
            <a:extLst>
              <a:ext uri="{FF2B5EF4-FFF2-40B4-BE49-F238E27FC236}">
                <a16:creationId xmlns:a16="http://schemas.microsoft.com/office/drawing/2014/main" id="{E9384BF7-AC2D-00B3-C283-26A5CAE5B1BE}"/>
              </a:ext>
            </a:extLst>
          </p:cNvPr>
          <p:cNvSpPr>
            <a:spLocks noGrp="1"/>
          </p:cNvSpPr>
          <p:nvPr>
            <p:ph idx="1"/>
          </p:nvPr>
        </p:nvSpPr>
        <p:spPr/>
        <p:txBody>
          <a:bodyPr/>
          <a:lstStyle/>
          <a:p>
            <a:pPr algn="just"/>
            <a:r>
              <a:rPr lang="cs-CZ" i="1" dirty="0"/>
              <a:t>„Pokud jde o hospodářské subjekty z těchto třetích zemí, je třeba uvést, že </a:t>
            </a:r>
            <a:r>
              <a:rPr lang="cs-CZ" i="1" u="sng" dirty="0"/>
              <a:t>unijní právo nebrání tomu, aby</a:t>
            </a:r>
            <a:r>
              <a:rPr lang="cs-CZ" i="1" dirty="0"/>
              <a:t> tyto hospodářské subjekty </a:t>
            </a:r>
            <a:r>
              <a:rPr lang="cs-CZ" i="1" u="sng" dirty="0"/>
              <a:t>byly</a:t>
            </a:r>
            <a:r>
              <a:rPr lang="cs-CZ" i="1" dirty="0"/>
              <a:t> v případě neexistence opatření pro vyloučení přijatých Unií </a:t>
            </a:r>
            <a:r>
              <a:rPr lang="cs-CZ" i="1" u="sng" dirty="0"/>
              <a:t>připuštěny k účasti v zadávacím řízení upraveném směrnicí 2014/25, naproti tomu brání tomu, aby se</a:t>
            </a:r>
            <a:r>
              <a:rPr lang="cs-CZ" i="1" dirty="0"/>
              <a:t> uvedené hospodářské subjekty </a:t>
            </a:r>
            <a:r>
              <a:rPr lang="cs-CZ" i="1" u="sng" dirty="0"/>
              <a:t>mohly</a:t>
            </a:r>
            <a:r>
              <a:rPr lang="cs-CZ" i="1" dirty="0"/>
              <a:t> v rámci své účasti v takovém řízení </a:t>
            </a:r>
            <a:r>
              <a:rPr lang="cs-CZ" i="1" u="sng" dirty="0"/>
              <a:t>dovolávat</a:t>
            </a:r>
            <a:r>
              <a:rPr lang="cs-CZ" i="1" dirty="0"/>
              <a:t> této směrnice, </a:t>
            </a:r>
            <a:r>
              <a:rPr lang="cs-CZ" i="1" u="sng" dirty="0"/>
              <a:t>a vyžadovat tak rovné zacházení</a:t>
            </a:r>
            <a:r>
              <a:rPr lang="cs-CZ" i="1" dirty="0"/>
              <a:t> s jejich nabídkou ve srovnání s nabídkami předloženými uchazeči z členských států a uchazeči ze třetích zemí uvedenými v článku 43 uvedené směrnice.“</a:t>
            </a:r>
          </a:p>
          <a:p>
            <a:pPr algn="just"/>
            <a:r>
              <a:rPr lang="cs-CZ" i="1" dirty="0"/>
              <a:t>„</a:t>
            </a:r>
            <a:r>
              <a:rPr lang="cs-CZ" i="1" u="sng" dirty="0"/>
              <a:t>Přístup</a:t>
            </a:r>
            <a:r>
              <a:rPr lang="cs-CZ" i="1" dirty="0"/>
              <a:t> hospodářských subjektů z uvedených třetích zemí k zadávacím řízením v Unii </a:t>
            </a:r>
            <a:r>
              <a:rPr lang="cs-CZ" i="1" u="sng" dirty="0"/>
              <a:t>není zaručen</a:t>
            </a:r>
            <a:r>
              <a:rPr lang="cs-CZ" i="1" dirty="0"/>
              <a:t> a že </a:t>
            </a:r>
            <a:r>
              <a:rPr lang="cs-CZ" i="1" u="sng" dirty="0"/>
              <a:t>tyto subjekty z nich mohou být vyloučeny</a:t>
            </a:r>
            <a:r>
              <a:rPr lang="cs-CZ" i="1" dirty="0"/>
              <a:t>.“</a:t>
            </a:r>
          </a:p>
          <a:p>
            <a:pPr algn="just"/>
            <a:endParaRPr lang="cs-CZ" dirty="0"/>
          </a:p>
        </p:txBody>
      </p:sp>
      <p:sp>
        <p:nvSpPr>
          <p:cNvPr id="4" name="Zástupný symbol pro číslo snímku 3">
            <a:extLst>
              <a:ext uri="{FF2B5EF4-FFF2-40B4-BE49-F238E27FC236}">
                <a16:creationId xmlns:a16="http://schemas.microsoft.com/office/drawing/2014/main" id="{C4E5846B-6A6F-C533-50D7-45E3BEC5303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50</a:t>
            </a:fld>
            <a:endParaRPr lang="cs-CZ"/>
          </a:p>
        </p:txBody>
      </p:sp>
    </p:spTree>
    <p:extLst>
      <p:ext uri="{BB962C8B-B14F-4D97-AF65-F5344CB8AC3E}">
        <p14:creationId xmlns:p14="http://schemas.microsoft.com/office/powerpoint/2010/main" val="35630155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07133-FA72-1CA1-9FA8-FC0797AE615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43C1A80-E4AF-38C3-C374-CCFA353DB137}"/>
              </a:ext>
            </a:extLst>
          </p:cNvPr>
          <p:cNvSpPr>
            <a:spLocks noGrp="1"/>
          </p:cNvSpPr>
          <p:nvPr>
            <p:ph type="title"/>
          </p:nvPr>
        </p:nvSpPr>
        <p:spPr/>
        <p:txBody>
          <a:bodyPr/>
          <a:lstStyle/>
          <a:p>
            <a:r>
              <a:rPr lang="cs-CZ" dirty="0"/>
              <a:t>Rozsudek ve věci  C‑652/22, v řízení </a:t>
            </a:r>
            <a:r>
              <a:rPr lang="cs-CZ" dirty="0" err="1"/>
              <a:t>Kolin</a:t>
            </a:r>
            <a:endParaRPr lang="cs-CZ" dirty="0"/>
          </a:p>
        </p:txBody>
      </p:sp>
      <p:sp>
        <p:nvSpPr>
          <p:cNvPr id="17" name="Zástupný obsah 16">
            <a:extLst>
              <a:ext uri="{FF2B5EF4-FFF2-40B4-BE49-F238E27FC236}">
                <a16:creationId xmlns:a16="http://schemas.microsoft.com/office/drawing/2014/main" id="{AFC3F445-C2BF-0576-B710-E07CD0F5313A}"/>
              </a:ext>
            </a:extLst>
          </p:cNvPr>
          <p:cNvSpPr>
            <a:spLocks noGrp="1"/>
          </p:cNvSpPr>
          <p:nvPr>
            <p:ph idx="1"/>
          </p:nvPr>
        </p:nvSpPr>
        <p:spPr/>
        <p:txBody>
          <a:bodyPr/>
          <a:lstStyle/>
          <a:p>
            <a:pPr algn="just"/>
            <a:r>
              <a:rPr lang="cs-CZ" i="1" dirty="0"/>
              <a:t>„</a:t>
            </a:r>
            <a:r>
              <a:rPr lang="cs-CZ" i="1" u="sng" dirty="0"/>
              <a:t>Jedině Unie má pravomoc přijmout akt s obecnou působností týkající se přístupu hospodářských subjektů ze třetí země</a:t>
            </a:r>
            <a:r>
              <a:rPr lang="cs-CZ" i="1" dirty="0"/>
              <a:t>, která neuzavřela mezinárodní dohodu s Unií zaručující rovný a vzájemný přístup na trhy</a:t>
            </a:r>
            <a:br>
              <a:rPr lang="cs-CZ" i="1" dirty="0"/>
            </a:br>
            <a:r>
              <a:rPr lang="cs-CZ" i="1" dirty="0"/>
              <a:t>s veřejnými zakázkami, k zadávacím řízením v rámci Unie, a to buď </a:t>
            </a:r>
            <a:r>
              <a:rPr lang="cs-CZ" i="1" u="sng" dirty="0"/>
              <a:t>zavedením režimu zaručeného přístupu</a:t>
            </a:r>
            <a:r>
              <a:rPr lang="cs-CZ" i="1" dirty="0"/>
              <a:t> k těmto řízením pro tyto hospodářské subjekty, nebo </a:t>
            </a:r>
            <a:r>
              <a:rPr lang="cs-CZ" i="1" u="sng" dirty="0"/>
              <a:t>režimu, který je z nich vylučuje</a:t>
            </a:r>
            <a:r>
              <a:rPr lang="cs-CZ" i="1" dirty="0"/>
              <a:t>, nebo který </a:t>
            </a:r>
            <a:r>
              <a:rPr lang="cs-CZ" i="1" u="sng" dirty="0"/>
              <a:t>stanoví úpravu bodového hodnocení</a:t>
            </a:r>
            <a:r>
              <a:rPr lang="cs-CZ" i="1" dirty="0"/>
              <a:t> vyplývajícího z porovnání jejich nabídek s nabídkami předloženými jinými hospodářskými subjekty.</a:t>
            </a:r>
          </a:p>
          <a:p>
            <a:pPr algn="just"/>
            <a:r>
              <a:rPr lang="cs-CZ" i="1" dirty="0"/>
              <a:t>Podle čl. 2 odst. 1 SFEU totiž může v oblastech výlučné pravomoci Unie </a:t>
            </a:r>
            <a:r>
              <a:rPr lang="cs-CZ" i="1" u="sng" dirty="0"/>
              <a:t>vytvářet a přijímat právně závazné akty pouze Unie</a:t>
            </a:r>
            <a:r>
              <a:rPr lang="cs-CZ" i="1" dirty="0"/>
              <a:t> a členské státy tak mohou činit pouze tehdy, jsou-li k tomu Unií zmocněny nebo provádějí-li akty Unie…“</a:t>
            </a:r>
          </a:p>
        </p:txBody>
      </p:sp>
      <p:sp>
        <p:nvSpPr>
          <p:cNvPr id="4" name="Zástupný symbol pro číslo snímku 3">
            <a:extLst>
              <a:ext uri="{FF2B5EF4-FFF2-40B4-BE49-F238E27FC236}">
                <a16:creationId xmlns:a16="http://schemas.microsoft.com/office/drawing/2014/main" id="{D5ACE6C4-8C14-F0E0-051B-071A1A3007A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51</a:t>
            </a:fld>
            <a:endParaRPr lang="cs-CZ"/>
          </a:p>
        </p:txBody>
      </p:sp>
    </p:spTree>
    <p:extLst>
      <p:ext uri="{BB962C8B-B14F-4D97-AF65-F5344CB8AC3E}">
        <p14:creationId xmlns:p14="http://schemas.microsoft.com/office/powerpoint/2010/main" val="1471964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4D877-BA61-1E23-2DCF-01F6D88EC67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20A1D17-56A0-404E-F360-E3CA7D14C748}"/>
              </a:ext>
            </a:extLst>
          </p:cNvPr>
          <p:cNvSpPr>
            <a:spLocks noGrp="1"/>
          </p:cNvSpPr>
          <p:nvPr>
            <p:ph type="title"/>
          </p:nvPr>
        </p:nvSpPr>
        <p:spPr/>
        <p:txBody>
          <a:bodyPr/>
          <a:lstStyle/>
          <a:p>
            <a:r>
              <a:rPr lang="cs-CZ" dirty="0"/>
              <a:t>Rozsudek ve věci  C‑652/22, v řízení </a:t>
            </a:r>
            <a:r>
              <a:rPr lang="cs-CZ" dirty="0" err="1"/>
              <a:t>Kolin</a:t>
            </a:r>
            <a:endParaRPr lang="cs-CZ" dirty="0"/>
          </a:p>
        </p:txBody>
      </p:sp>
      <p:sp>
        <p:nvSpPr>
          <p:cNvPr id="17" name="Zástupný obsah 16">
            <a:extLst>
              <a:ext uri="{FF2B5EF4-FFF2-40B4-BE49-F238E27FC236}">
                <a16:creationId xmlns:a16="http://schemas.microsoft.com/office/drawing/2014/main" id="{ECD3D4B2-7C48-61F0-E7EE-20E1112D2355}"/>
              </a:ext>
            </a:extLst>
          </p:cNvPr>
          <p:cNvSpPr>
            <a:spLocks noGrp="1"/>
          </p:cNvSpPr>
          <p:nvPr>
            <p:ph idx="1"/>
          </p:nvPr>
        </p:nvSpPr>
        <p:spPr>
          <a:xfrm>
            <a:off x="1620000" y="1690688"/>
            <a:ext cx="8964000" cy="3915521"/>
          </a:xfrm>
        </p:spPr>
        <p:txBody>
          <a:bodyPr/>
          <a:lstStyle/>
          <a:p>
            <a:pPr algn="just"/>
            <a:r>
              <a:rPr lang="cs-CZ" i="1" dirty="0"/>
              <a:t>„</a:t>
            </a:r>
            <a:r>
              <a:rPr lang="cs-CZ" i="1" u="sng" dirty="0"/>
              <a:t>V případě neexistence aktů přijatých Unií, je na zadavateli</a:t>
            </a:r>
            <a:r>
              <a:rPr lang="cs-CZ" i="1" dirty="0"/>
              <a:t>, aby posoudil, zda je třeba </a:t>
            </a:r>
            <a:r>
              <a:rPr lang="cs-CZ" i="1" u="sng" dirty="0"/>
              <a:t>do zadávacího řízení připustit</a:t>
            </a:r>
            <a:r>
              <a:rPr lang="cs-CZ" i="1" dirty="0"/>
              <a:t> hospodářské subjekty ze třetí země, která neuzavřela mezinárodní dohodu s Unií zajišťující rovný</a:t>
            </a:r>
            <a:br>
              <a:rPr lang="cs-CZ" i="1" dirty="0"/>
            </a:br>
            <a:r>
              <a:rPr lang="cs-CZ" i="1" dirty="0"/>
              <a:t>a vzájemný přístup na trhy s veřejnými zakázkami, a v případě, že rozhodne o takovém připuštění, </a:t>
            </a:r>
            <a:r>
              <a:rPr lang="cs-CZ" i="1" u="sng" dirty="0"/>
              <a:t>zda je třeba upravit bodové hodnocení</a:t>
            </a:r>
            <a:r>
              <a:rPr lang="cs-CZ" i="1" dirty="0"/>
              <a:t> vyplývající</a:t>
            </a:r>
            <a:br>
              <a:rPr lang="cs-CZ" i="1" dirty="0"/>
            </a:br>
            <a:r>
              <a:rPr lang="cs-CZ" i="1" dirty="0"/>
              <a:t>ze srovnání nabídek podaných těmito subjekty s nabídkami předloženými jinými subjekty.</a:t>
            </a:r>
          </a:p>
          <a:p>
            <a:pPr algn="just"/>
            <a:r>
              <a:rPr lang="cs-CZ" i="1" dirty="0"/>
              <a:t>Vzhledem k tomu, že hospodářské subjekty ze třetích zemí … nemají právo na zacházení, které není méně příznivé podle článku 43 směrnice 2014/25, </a:t>
            </a:r>
            <a:r>
              <a:rPr lang="cs-CZ" i="1" u="sng" dirty="0"/>
              <a:t>může zadavatel v zadávací dokumentaci uvést pravidla zacházení</a:t>
            </a:r>
            <a:r>
              <a:rPr lang="cs-CZ" i="1" dirty="0"/>
              <a:t>, které budou odrážet </a:t>
            </a:r>
            <a:r>
              <a:rPr lang="cs-CZ" i="1" u="sng" dirty="0"/>
              <a:t>objektivní</a:t>
            </a:r>
            <a:r>
              <a:rPr lang="cs-CZ" i="1" dirty="0"/>
              <a:t> rozdíl mezi právním postavením těchto subjektů</a:t>
            </a:r>
            <a:br>
              <a:rPr lang="cs-CZ" i="1" dirty="0"/>
            </a:br>
            <a:r>
              <a:rPr lang="cs-CZ" i="1" dirty="0"/>
              <a:t>na jedné straně a právním postavením unijních hospodářských subjektů</a:t>
            </a:r>
            <a:br>
              <a:rPr lang="cs-CZ" i="1" dirty="0"/>
            </a:br>
            <a:r>
              <a:rPr lang="cs-CZ" i="1" dirty="0"/>
              <a:t>a hospodářských subjektů ze třetích zemí, které s Unií takovou dohodu uzavřely… na straně druhé.“</a:t>
            </a:r>
          </a:p>
        </p:txBody>
      </p:sp>
      <p:sp>
        <p:nvSpPr>
          <p:cNvPr id="4" name="Zástupný symbol pro číslo snímku 3">
            <a:extLst>
              <a:ext uri="{FF2B5EF4-FFF2-40B4-BE49-F238E27FC236}">
                <a16:creationId xmlns:a16="http://schemas.microsoft.com/office/drawing/2014/main" id="{7129AF78-63CC-472D-EF10-137657092D5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52</a:t>
            </a:fld>
            <a:endParaRPr lang="cs-CZ"/>
          </a:p>
        </p:txBody>
      </p:sp>
    </p:spTree>
    <p:extLst>
      <p:ext uri="{BB962C8B-B14F-4D97-AF65-F5344CB8AC3E}">
        <p14:creationId xmlns:p14="http://schemas.microsoft.com/office/powerpoint/2010/main" val="36586000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62379-1D9E-0755-E5E2-9F3C2FB2E96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28552B7-E902-E093-4A53-ADFEFDEC334A}"/>
              </a:ext>
            </a:extLst>
          </p:cNvPr>
          <p:cNvSpPr>
            <a:spLocks noGrp="1"/>
          </p:cNvSpPr>
          <p:nvPr>
            <p:ph type="title"/>
          </p:nvPr>
        </p:nvSpPr>
        <p:spPr/>
        <p:txBody>
          <a:bodyPr/>
          <a:lstStyle/>
          <a:p>
            <a:r>
              <a:rPr lang="cs-CZ" dirty="0"/>
              <a:t>Rozsudek ve věci  C‑652/22, v řízení </a:t>
            </a:r>
            <a:r>
              <a:rPr lang="cs-CZ" dirty="0" err="1"/>
              <a:t>Kolin</a:t>
            </a:r>
            <a:endParaRPr lang="cs-CZ" dirty="0"/>
          </a:p>
        </p:txBody>
      </p:sp>
      <p:sp>
        <p:nvSpPr>
          <p:cNvPr id="17" name="Zástupný obsah 16">
            <a:extLst>
              <a:ext uri="{FF2B5EF4-FFF2-40B4-BE49-F238E27FC236}">
                <a16:creationId xmlns:a16="http://schemas.microsoft.com/office/drawing/2014/main" id="{C860F315-7C67-091C-2AC0-0830A6802434}"/>
              </a:ext>
            </a:extLst>
          </p:cNvPr>
          <p:cNvSpPr>
            <a:spLocks noGrp="1"/>
          </p:cNvSpPr>
          <p:nvPr>
            <p:ph idx="1"/>
          </p:nvPr>
        </p:nvSpPr>
        <p:spPr>
          <a:xfrm>
            <a:off x="1620000" y="1964058"/>
            <a:ext cx="8964000" cy="3915521"/>
          </a:xfrm>
        </p:spPr>
        <p:txBody>
          <a:bodyPr/>
          <a:lstStyle/>
          <a:p>
            <a:pPr algn="just"/>
            <a:r>
              <a:rPr lang="cs-CZ" i="1" dirty="0"/>
              <a:t>„V každém případě vnitrostátní orgány </a:t>
            </a:r>
            <a:r>
              <a:rPr lang="cs-CZ" i="1" u="sng" dirty="0"/>
              <a:t>nemohou vykládat vnitrostátní ustanovení provádějící směrnici 2014/25 tak, že se uplatní rovněž</a:t>
            </a:r>
            <a:br>
              <a:rPr lang="cs-CZ" i="1" u="sng" dirty="0"/>
            </a:br>
            <a:r>
              <a:rPr lang="cs-CZ" i="1" u="sng" dirty="0"/>
              <a:t>na hospodářské subjekty ze třetích zemí</a:t>
            </a:r>
            <a:r>
              <a:rPr lang="cs-CZ" i="1" dirty="0"/>
              <a:t>, které neuzavřely s Unií takový druh dohody, a jež byly zadavatelem připuštěny k účasti v zadávacím řízení v dotyčném členském státě, neboť jinak by byla porušena výlučná povaha pravomoci Unie v této oblasti.</a:t>
            </a:r>
          </a:p>
          <a:p>
            <a:pPr algn="just"/>
            <a:r>
              <a:rPr lang="cs-CZ" i="1" dirty="0"/>
              <a:t>I když je myslitelné, že podmínky zacházení s takovými subjekty musí být</a:t>
            </a:r>
            <a:br>
              <a:rPr lang="cs-CZ" i="1" dirty="0"/>
            </a:br>
            <a:r>
              <a:rPr lang="cs-CZ" i="1" u="sng" dirty="0"/>
              <a:t>v souladu s určitými požadavky, jako jsou požadavky transparentnosti nebo proporcionality</a:t>
            </a:r>
            <a:r>
              <a:rPr lang="cs-CZ" i="1" dirty="0"/>
              <a:t>, může být </a:t>
            </a:r>
            <a:r>
              <a:rPr lang="cs-CZ" i="1" u="sng" dirty="0"/>
              <a:t>žaloba</a:t>
            </a:r>
            <a:r>
              <a:rPr lang="cs-CZ" i="1" dirty="0"/>
              <a:t> jednoho z těchto subjektů poukazující na porušení takových požadavků ze strany zadavatele </a:t>
            </a:r>
            <a:r>
              <a:rPr lang="cs-CZ" i="1" u="sng" dirty="0"/>
              <a:t>zkoumána pouze</a:t>
            </a:r>
            <a:br>
              <a:rPr lang="cs-CZ" i="1" u="sng" dirty="0"/>
            </a:br>
            <a:r>
              <a:rPr lang="cs-CZ" i="1" u="sng" dirty="0"/>
              <a:t>z hlediska vnitrostátního práva</a:t>
            </a:r>
            <a:r>
              <a:rPr lang="cs-CZ" i="1" dirty="0"/>
              <a:t>, a nikoli z hlediska unijního práva.“</a:t>
            </a:r>
          </a:p>
          <a:p>
            <a:pPr algn="just"/>
            <a:r>
              <a:rPr lang="cs-CZ" dirty="0"/>
              <a:t>Za těchto okolností nelze prohlásit za přípustné předběžné otázky.</a:t>
            </a:r>
          </a:p>
        </p:txBody>
      </p:sp>
      <p:sp>
        <p:nvSpPr>
          <p:cNvPr id="4" name="Zástupný symbol pro číslo snímku 3">
            <a:extLst>
              <a:ext uri="{FF2B5EF4-FFF2-40B4-BE49-F238E27FC236}">
                <a16:creationId xmlns:a16="http://schemas.microsoft.com/office/drawing/2014/main" id="{2B30D81D-BBCE-CD88-6845-E69D9D595E9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53</a:t>
            </a:fld>
            <a:endParaRPr lang="cs-CZ"/>
          </a:p>
        </p:txBody>
      </p:sp>
    </p:spTree>
    <p:extLst>
      <p:ext uri="{BB962C8B-B14F-4D97-AF65-F5344CB8AC3E}">
        <p14:creationId xmlns:p14="http://schemas.microsoft.com/office/powerpoint/2010/main" val="25234773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26487-8FC8-BA81-3F4B-E1C4FCD614A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D4D7BC6-7A5D-2835-7D0A-545F647C18AC}"/>
              </a:ext>
            </a:extLst>
          </p:cNvPr>
          <p:cNvSpPr>
            <a:spLocks noGrp="1"/>
          </p:cNvSpPr>
          <p:nvPr>
            <p:ph type="title"/>
          </p:nvPr>
        </p:nvSpPr>
        <p:spPr/>
        <p:txBody>
          <a:bodyPr/>
          <a:lstStyle/>
          <a:p>
            <a:r>
              <a:rPr lang="cs-CZ" dirty="0"/>
              <a:t>Rozsudek ve věci  C‑652/22, v řízení </a:t>
            </a:r>
            <a:r>
              <a:rPr lang="cs-CZ" dirty="0" err="1"/>
              <a:t>Kolin</a:t>
            </a:r>
            <a:endParaRPr lang="cs-CZ" dirty="0"/>
          </a:p>
        </p:txBody>
      </p:sp>
      <p:sp>
        <p:nvSpPr>
          <p:cNvPr id="17" name="Zástupný obsah 16">
            <a:extLst>
              <a:ext uri="{FF2B5EF4-FFF2-40B4-BE49-F238E27FC236}">
                <a16:creationId xmlns:a16="http://schemas.microsoft.com/office/drawing/2014/main" id="{0BC98642-B3FE-57CC-D05E-F2D904649344}"/>
              </a:ext>
            </a:extLst>
          </p:cNvPr>
          <p:cNvSpPr>
            <a:spLocks noGrp="1"/>
          </p:cNvSpPr>
          <p:nvPr>
            <p:ph idx="1"/>
          </p:nvPr>
        </p:nvSpPr>
        <p:spPr>
          <a:xfrm>
            <a:off x="1620000" y="1964058"/>
            <a:ext cx="8964000" cy="3915521"/>
          </a:xfrm>
        </p:spPr>
        <p:txBody>
          <a:bodyPr/>
          <a:lstStyle/>
          <a:p>
            <a:pPr algn="just"/>
            <a:r>
              <a:rPr lang="cs-CZ" dirty="0"/>
              <a:t>Metodický dokument ÚOHS </a:t>
            </a:r>
            <a:r>
              <a:rPr lang="cs-CZ" i="1" dirty="0"/>
              <a:t>„Možnost zadavatele definovat účast dodavatele ze třetí země v zadávacím řízení, závěry vyplývající z rozsudku SDEU C-652/22 </a:t>
            </a:r>
            <a:r>
              <a:rPr lang="cs-CZ" i="1" dirty="0" err="1"/>
              <a:t>Kolin</a:t>
            </a:r>
            <a:r>
              <a:rPr lang="cs-CZ" i="1" dirty="0"/>
              <a:t>“</a:t>
            </a:r>
          </a:p>
          <a:p>
            <a:pPr lvl="1" algn="just"/>
            <a:r>
              <a:rPr lang="cs-CZ" i="1" dirty="0">
                <a:hlinkClick r:id="rId3"/>
              </a:rPr>
              <a:t>https://uohs.gov.cz/cs/informacni-centrum/tiskove-zpravy/verejne-zakazky/4103-urad-interpretuje-prelomovy-rozsudek-soudniho-dvora-eu-k-problematice-pristupu-k-dodavatelum-ze-tretich-zemi.html</a:t>
            </a:r>
            <a:endParaRPr lang="cs-CZ" i="1" dirty="0"/>
          </a:p>
          <a:p>
            <a:pPr lvl="1" algn="just"/>
            <a:r>
              <a:rPr lang="cs-CZ" dirty="0"/>
              <a:t>vnitrostátní přezkum postupu zadavatele, včetně práva podat námitky tím není omezen</a:t>
            </a:r>
          </a:p>
          <a:p>
            <a:pPr lvl="1" algn="just"/>
            <a:r>
              <a:rPr lang="cs-CZ" dirty="0"/>
              <a:t>zadavatel může upravit podmínky účasti třetizemcům v zadávacích podmínkách</a:t>
            </a:r>
          </a:p>
          <a:p>
            <a:pPr algn="just"/>
            <a:endParaRPr lang="cs-CZ" dirty="0"/>
          </a:p>
        </p:txBody>
      </p:sp>
      <p:sp>
        <p:nvSpPr>
          <p:cNvPr id="4" name="Zástupný symbol pro číslo snímku 3">
            <a:extLst>
              <a:ext uri="{FF2B5EF4-FFF2-40B4-BE49-F238E27FC236}">
                <a16:creationId xmlns:a16="http://schemas.microsoft.com/office/drawing/2014/main" id="{C19FD5E4-2C40-E248-F97D-9DDDE00BB24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54</a:t>
            </a:fld>
            <a:endParaRPr lang="cs-CZ"/>
          </a:p>
        </p:txBody>
      </p:sp>
    </p:spTree>
    <p:extLst>
      <p:ext uri="{BB962C8B-B14F-4D97-AF65-F5344CB8AC3E}">
        <p14:creationId xmlns:p14="http://schemas.microsoft.com/office/powerpoint/2010/main" val="20092397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D9092167-A193-3B65-F288-C9ADA4CBF7D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5C9DFCC-A0BE-47E0-8E51-0C2F5C742E06}"/>
              </a:ext>
            </a:extLst>
          </p:cNvPr>
          <p:cNvSpPr>
            <a:spLocks noGrp="1"/>
          </p:cNvSpPr>
          <p:nvPr>
            <p:ph type="title"/>
          </p:nvPr>
        </p:nvSpPr>
        <p:spPr/>
        <p:txBody>
          <a:bodyPr/>
          <a:lstStyle/>
          <a:p>
            <a:r>
              <a:rPr lang="cs-CZ" dirty="0"/>
              <a:t>Rozsudek ve věci C‑266/22, v řízení CRRC </a:t>
            </a:r>
            <a:r>
              <a:rPr lang="cs-CZ" dirty="0" err="1"/>
              <a:t>Qingdao</a:t>
            </a:r>
            <a:r>
              <a:rPr lang="cs-CZ" dirty="0"/>
              <a:t> </a:t>
            </a:r>
            <a:r>
              <a:rPr lang="cs-CZ" dirty="0" err="1"/>
              <a:t>Sifang</a:t>
            </a:r>
            <a:r>
              <a:rPr lang="cs-CZ" dirty="0"/>
              <a:t> Co. Ltd, Astra </a:t>
            </a:r>
            <a:r>
              <a:rPr lang="cs-CZ" dirty="0" err="1"/>
              <a:t>Vagoane</a:t>
            </a:r>
            <a:r>
              <a:rPr lang="cs-CZ" dirty="0"/>
              <a:t> </a:t>
            </a:r>
            <a:r>
              <a:rPr lang="cs-CZ" dirty="0" err="1"/>
              <a:t>Călători</a:t>
            </a:r>
            <a:r>
              <a:rPr lang="cs-CZ" dirty="0"/>
              <a:t> SA, 13. 3. 2025</a:t>
            </a:r>
            <a:br>
              <a:rPr lang="cs-CZ" b="0" dirty="0"/>
            </a:br>
            <a:endParaRPr lang="cs-CZ" dirty="0"/>
          </a:p>
        </p:txBody>
      </p:sp>
      <p:sp>
        <p:nvSpPr>
          <p:cNvPr id="17" name="Zástupný obsah 16">
            <a:extLst>
              <a:ext uri="{FF2B5EF4-FFF2-40B4-BE49-F238E27FC236}">
                <a16:creationId xmlns:a16="http://schemas.microsoft.com/office/drawing/2014/main" id="{AD7E35EA-AF04-D2DD-F85B-452509B2755E}"/>
              </a:ext>
            </a:extLst>
          </p:cNvPr>
          <p:cNvSpPr>
            <a:spLocks noGrp="1"/>
          </p:cNvSpPr>
          <p:nvPr>
            <p:ph idx="1"/>
          </p:nvPr>
        </p:nvSpPr>
        <p:spPr/>
        <p:txBody>
          <a:bodyPr/>
          <a:lstStyle/>
          <a:p>
            <a:pPr algn="just"/>
            <a:r>
              <a:rPr lang="cs-CZ" dirty="0">
                <a:hlinkClick r:id="rId3"/>
              </a:rPr>
              <a:t>https://juris.curia.europa.eu/juris/document/document.jsf?text=&amp;docid=296546&amp;pageIndex=0&amp;doclang=CS&amp;mode=lst&amp;dir=&amp;occ=first&amp;part=1&amp;cid=2826446</a:t>
            </a:r>
            <a:r>
              <a:rPr lang="cs-CZ" dirty="0"/>
              <a:t> </a:t>
            </a:r>
          </a:p>
          <a:p>
            <a:pPr algn="just"/>
            <a:r>
              <a:rPr lang="cs-CZ" dirty="0"/>
              <a:t>Navazuje na rozsudek SDEU ve věci C‑652/22, v řízení </a:t>
            </a:r>
            <a:r>
              <a:rPr lang="cs-CZ" dirty="0" err="1"/>
              <a:t>Kolin</a:t>
            </a:r>
            <a:r>
              <a:rPr lang="cs-CZ" dirty="0"/>
              <a:t> </a:t>
            </a:r>
            <a:r>
              <a:rPr lang="cs-CZ" dirty="0" err="1"/>
              <a:t>Inşaat</a:t>
            </a:r>
            <a:r>
              <a:rPr lang="cs-CZ" dirty="0"/>
              <a:t> </a:t>
            </a:r>
            <a:r>
              <a:rPr lang="cs-CZ" dirty="0" err="1"/>
              <a:t>Turizm</a:t>
            </a:r>
            <a:r>
              <a:rPr lang="cs-CZ" dirty="0"/>
              <a:t> </a:t>
            </a:r>
            <a:r>
              <a:rPr lang="cs-CZ" dirty="0" err="1"/>
              <a:t>Sanayi</a:t>
            </a:r>
            <a:r>
              <a:rPr lang="cs-CZ" dirty="0"/>
              <a:t> ve </a:t>
            </a:r>
            <a:r>
              <a:rPr lang="cs-CZ" dirty="0" err="1"/>
              <a:t>Ticaret</a:t>
            </a:r>
            <a:endParaRPr lang="cs-CZ" dirty="0"/>
          </a:p>
          <a:p>
            <a:pPr algn="just"/>
            <a:r>
              <a:rPr lang="cs-CZ" dirty="0"/>
              <a:t>Rumunské národní právo v roce 2021 stanovilo, že zadavatel je povinen vyloučit </a:t>
            </a:r>
            <a:r>
              <a:rPr lang="cs-CZ" dirty="0" err="1"/>
              <a:t>třetizemce</a:t>
            </a:r>
            <a:r>
              <a:rPr lang="cs-CZ" dirty="0"/>
              <a:t>, tedy skupinu dodavatelů, kteří se v ČR nevejdou</a:t>
            </a:r>
            <a:br>
              <a:rPr lang="cs-CZ" dirty="0"/>
            </a:br>
            <a:r>
              <a:rPr lang="cs-CZ" dirty="0"/>
              <a:t>do definice dle § 6 odst. 3 ZZVZ</a:t>
            </a:r>
          </a:p>
          <a:p>
            <a:pPr algn="just"/>
            <a:r>
              <a:rPr lang="cs-CZ" dirty="0"/>
              <a:t>Předmětem sporu postup rumunského zadavatele, který vyloučil konsorcium, v jehož čele stála obchodní společnost se sídlem v Číně</a:t>
            </a:r>
          </a:p>
          <a:p>
            <a:pPr lvl="1" algn="just"/>
            <a:r>
              <a:rPr lang="cs-CZ" dirty="0"/>
              <a:t>původně i otázka časového účinku, ta ale není rozhodující</a:t>
            </a:r>
          </a:p>
        </p:txBody>
      </p:sp>
      <p:sp>
        <p:nvSpPr>
          <p:cNvPr id="4" name="Zástupný symbol pro číslo snímku 3">
            <a:extLst>
              <a:ext uri="{FF2B5EF4-FFF2-40B4-BE49-F238E27FC236}">
                <a16:creationId xmlns:a16="http://schemas.microsoft.com/office/drawing/2014/main" id="{D8C65173-A8EF-65AC-84D4-466EAC96FB6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55</a:t>
            </a:fld>
            <a:endParaRPr lang="cs-CZ"/>
          </a:p>
        </p:txBody>
      </p:sp>
    </p:spTree>
    <p:extLst>
      <p:ext uri="{BB962C8B-B14F-4D97-AF65-F5344CB8AC3E}">
        <p14:creationId xmlns:p14="http://schemas.microsoft.com/office/powerpoint/2010/main" val="38980404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CC352088-1F7D-D6EB-316E-D7176FE2C1F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EEA88DF-D298-728C-A231-4C0CA77DAEC5}"/>
              </a:ext>
            </a:extLst>
          </p:cNvPr>
          <p:cNvSpPr>
            <a:spLocks noGrp="1"/>
          </p:cNvSpPr>
          <p:nvPr>
            <p:ph type="title"/>
          </p:nvPr>
        </p:nvSpPr>
        <p:spPr/>
        <p:txBody>
          <a:bodyPr/>
          <a:lstStyle/>
          <a:p>
            <a:r>
              <a:rPr lang="cs-CZ" dirty="0"/>
              <a:t>Rozsudek ve věci C‑266/22, v řízení CRRC </a:t>
            </a:r>
            <a:r>
              <a:rPr lang="cs-CZ" dirty="0" err="1"/>
              <a:t>Qingdao</a:t>
            </a:r>
            <a:r>
              <a:rPr lang="cs-CZ" dirty="0"/>
              <a:t> </a:t>
            </a:r>
            <a:r>
              <a:rPr lang="cs-CZ" dirty="0" err="1"/>
              <a:t>Sifang</a:t>
            </a:r>
            <a:r>
              <a:rPr lang="cs-CZ" dirty="0"/>
              <a:t> Co. Ltd, Astra </a:t>
            </a:r>
            <a:r>
              <a:rPr lang="cs-CZ" dirty="0" err="1"/>
              <a:t>Vagoane</a:t>
            </a:r>
            <a:r>
              <a:rPr lang="cs-CZ" dirty="0"/>
              <a:t> </a:t>
            </a:r>
            <a:r>
              <a:rPr lang="cs-CZ" dirty="0" err="1"/>
              <a:t>Călători</a:t>
            </a:r>
            <a:r>
              <a:rPr lang="cs-CZ" dirty="0"/>
              <a:t> SA , 13. 3. 2025</a:t>
            </a:r>
            <a:br>
              <a:rPr lang="cs-CZ" b="0" dirty="0"/>
            </a:br>
            <a:endParaRPr lang="cs-CZ" dirty="0"/>
          </a:p>
        </p:txBody>
      </p:sp>
      <p:sp>
        <p:nvSpPr>
          <p:cNvPr id="17" name="Zástupný obsah 16">
            <a:extLst>
              <a:ext uri="{FF2B5EF4-FFF2-40B4-BE49-F238E27FC236}">
                <a16:creationId xmlns:a16="http://schemas.microsoft.com/office/drawing/2014/main" id="{E0A9E65A-C704-72BE-22AC-35ED9A797C12}"/>
              </a:ext>
            </a:extLst>
          </p:cNvPr>
          <p:cNvSpPr>
            <a:spLocks noGrp="1"/>
          </p:cNvSpPr>
          <p:nvPr>
            <p:ph idx="1"/>
          </p:nvPr>
        </p:nvSpPr>
        <p:spPr>
          <a:xfrm>
            <a:off x="1620000" y="2160000"/>
            <a:ext cx="9287486" cy="3915521"/>
          </a:xfrm>
        </p:spPr>
        <p:txBody>
          <a:bodyPr/>
          <a:lstStyle/>
          <a:p>
            <a:pPr algn="just"/>
            <a:r>
              <a:rPr lang="cs-CZ" i="1" u="sng" dirty="0"/>
              <a:t>„Právo</a:t>
            </a:r>
            <a:r>
              <a:rPr lang="cs-CZ" i="1" dirty="0"/>
              <a:t>, které čl. 27 odst. 1 směrnice 2014/24 přiznává „</a:t>
            </a:r>
            <a:r>
              <a:rPr lang="cs-CZ" i="1" dirty="0" err="1"/>
              <a:t>kter</a:t>
            </a:r>
            <a:r>
              <a:rPr lang="cs-CZ" i="1" dirty="0"/>
              <a:t>[</a:t>
            </a:r>
            <a:r>
              <a:rPr lang="cs-CZ" i="1" dirty="0" err="1"/>
              <a:t>émukoliv</a:t>
            </a:r>
            <a:r>
              <a:rPr lang="cs-CZ" i="1" dirty="0"/>
              <a:t>] </a:t>
            </a:r>
            <a:r>
              <a:rPr lang="cs-CZ" i="1" dirty="0" err="1"/>
              <a:t>hospodářsk</a:t>
            </a:r>
            <a:r>
              <a:rPr lang="cs-CZ" i="1" dirty="0"/>
              <a:t>[</a:t>
            </a:r>
            <a:r>
              <a:rPr lang="cs-CZ" i="1" dirty="0" err="1"/>
              <a:t>ému</a:t>
            </a:r>
            <a:r>
              <a:rPr lang="cs-CZ" i="1" dirty="0"/>
              <a:t>] subjekt[u], který má o to zájem“, předložit nabídku jako odpověď na výzvu k účasti v soutěži v rámci otevřeného zadávacího řízení v Unii, </a:t>
            </a:r>
            <a:r>
              <a:rPr lang="cs-CZ" i="1" u="sng" dirty="0"/>
              <a:t>se nevztahuje na hospodářské subjekty z těchto třetích zemí</a:t>
            </a:r>
            <a:r>
              <a:rPr lang="cs-CZ" i="1" dirty="0"/>
              <a:t>, které takovou mezinárodní dohodu s Unií neuzavřely. Vykládat toto ustanovení odlišně, a přiznat tak této směrnici neomezenou osobní působnost, by znamenalo, jak v podstatě uvedl generální advokát v bodech 65 až 73 svého stanoviska, zaručit hospodářským subjektům z těchto třetích zemí rovný přístup k zadávacím řízením v Unii. </a:t>
            </a:r>
            <a:r>
              <a:rPr lang="cs-CZ" i="1" u="sng" dirty="0"/>
              <a:t>To by mělo za následek, že by jim bylo přiznáno právo na zacházení, které není méně příznivé, což je v rozporu s článkem 25</a:t>
            </a:r>
            <a:r>
              <a:rPr lang="cs-CZ" i="1" dirty="0"/>
              <a:t> této směrnice, který omezuje využití tohoto práva na hospodářské subjekty ze třetích zemí, které s Unií uzavřely takovou mezinárodní dohodu, jako jsou dohody uvedené v tomto článku </a:t>
            </a:r>
            <a:r>
              <a:rPr lang="cs-CZ" sz="1600" i="1" dirty="0"/>
              <a:t>(v tomto smyslu viz rozsudek ze dne 22. října 2024, </a:t>
            </a:r>
            <a:r>
              <a:rPr lang="cs-CZ" sz="1600" i="1" dirty="0" err="1"/>
              <a:t>Kolin</a:t>
            </a:r>
            <a:r>
              <a:rPr lang="cs-CZ" sz="1600" i="1" dirty="0"/>
              <a:t> </a:t>
            </a:r>
            <a:r>
              <a:rPr lang="cs-CZ" sz="1600" i="1" dirty="0" err="1"/>
              <a:t>Inşaat</a:t>
            </a:r>
            <a:r>
              <a:rPr lang="cs-CZ" sz="1600" i="1" dirty="0"/>
              <a:t> </a:t>
            </a:r>
            <a:r>
              <a:rPr lang="cs-CZ" sz="1600" i="1" dirty="0" err="1"/>
              <a:t>Turizm</a:t>
            </a:r>
            <a:r>
              <a:rPr lang="cs-CZ" sz="1600" i="1" dirty="0"/>
              <a:t> </a:t>
            </a:r>
            <a:r>
              <a:rPr lang="cs-CZ" sz="1600" i="1" dirty="0" err="1"/>
              <a:t>Sanayi</a:t>
            </a:r>
            <a:r>
              <a:rPr lang="cs-CZ" sz="1600" i="1" dirty="0"/>
              <a:t> ve </a:t>
            </a:r>
            <a:r>
              <a:rPr lang="cs-CZ" sz="1600" i="1" dirty="0" err="1"/>
              <a:t>Ticaret</a:t>
            </a:r>
            <a:r>
              <a:rPr lang="cs-CZ" sz="1600" i="1" dirty="0"/>
              <a:t>, C‑652/22, EU:C:2024:910, body 46 a 47)</a:t>
            </a:r>
            <a:r>
              <a:rPr lang="cs-CZ" i="1" dirty="0"/>
              <a:t>.“</a:t>
            </a:r>
          </a:p>
        </p:txBody>
      </p:sp>
      <p:sp>
        <p:nvSpPr>
          <p:cNvPr id="4" name="Zástupný symbol pro číslo snímku 3">
            <a:extLst>
              <a:ext uri="{FF2B5EF4-FFF2-40B4-BE49-F238E27FC236}">
                <a16:creationId xmlns:a16="http://schemas.microsoft.com/office/drawing/2014/main" id="{8A1732F1-D14F-A07E-2F88-445421C1EE3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56</a:t>
            </a:fld>
            <a:endParaRPr lang="cs-CZ"/>
          </a:p>
        </p:txBody>
      </p:sp>
    </p:spTree>
    <p:extLst>
      <p:ext uri="{BB962C8B-B14F-4D97-AF65-F5344CB8AC3E}">
        <p14:creationId xmlns:p14="http://schemas.microsoft.com/office/powerpoint/2010/main" val="12872020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BC3CA59A-5A18-38D5-6187-7705615D4D63}"/>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5285362-0FA0-1DD9-5897-10D619233BE9}"/>
              </a:ext>
            </a:extLst>
          </p:cNvPr>
          <p:cNvSpPr>
            <a:spLocks noGrp="1"/>
          </p:cNvSpPr>
          <p:nvPr>
            <p:ph type="title"/>
          </p:nvPr>
        </p:nvSpPr>
        <p:spPr/>
        <p:txBody>
          <a:bodyPr/>
          <a:lstStyle/>
          <a:p>
            <a:r>
              <a:rPr lang="cs-CZ" dirty="0"/>
              <a:t>Rozsudek ve věci C‑266/22, v řízení CRRC </a:t>
            </a:r>
            <a:r>
              <a:rPr lang="cs-CZ" dirty="0" err="1"/>
              <a:t>Qingdao</a:t>
            </a:r>
            <a:r>
              <a:rPr lang="cs-CZ" dirty="0"/>
              <a:t> </a:t>
            </a:r>
            <a:r>
              <a:rPr lang="cs-CZ" dirty="0" err="1"/>
              <a:t>Sifang</a:t>
            </a:r>
            <a:r>
              <a:rPr lang="cs-CZ" dirty="0"/>
              <a:t> Co. Ltd, Astra </a:t>
            </a:r>
            <a:r>
              <a:rPr lang="cs-CZ" dirty="0" err="1"/>
              <a:t>Vagoane</a:t>
            </a:r>
            <a:r>
              <a:rPr lang="cs-CZ" dirty="0"/>
              <a:t> </a:t>
            </a:r>
            <a:r>
              <a:rPr lang="cs-CZ" dirty="0" err="1"/>
              <a:t>Călători</a:t>
            </a:r>
            <a:r>
              <a:rPr lang="cs-CZ" dirty="0"/>
              <a:t> SA , 13. 3. 2025</a:t>
            </a:r>
            <a:br>
              <a:rPr lang="cs-CZ" b="0" dirty="0"/>
            </a:br>
            <a:endParaRPr lang="cs-CZ" dirty="0"/>
          </a:p>
        </p:txBody>
      </p:sp>
      <p:sp>
        <p:nvSpPr>
          <p:cNvPr id="17" name="Zástupný obsah 16">
            <a:extLst>
              <a:ext uri="{FF2B5EF4-FFF2-40B4-BE49-F238E27FC236}">
                <a16:creationId xmlns:a16="http://schemas.microsoft.com/office/drawing/2014/main" id="{50937D5E-8E2F-5931-E64A-D2DA71941550}"/>
              </a:ext>
            </a:extLst>
          </p:cNvPr>
          <p:cNvSpPr>
            <a:spLocks noGrp="1"/>
          </p:cNvSpPr>
          <p:nvPr>
            <p:ph idx="1"/>
          </p:nvPr>
        </p:nvSpPr>
        <p:spPr/>
        <p:txBody>
          <a:bodyPr/>
          <a:lstStyle/>
          <a:p>
            <a:pPr algn="just"/>
            <a:r>
              <a:rPr lang="cs-CZ" i="1" dirty="0"/>
              <a:t>„Z toho vyplývá, že směrnice 2014/24 musí být chápána v tom smyslu, že přístup hospodářských subjektů z třetích zemí uvedených v bodě 57 tohoto rozsudku k zadávacím řízením v Unii není zaručen. To znamená, že tyto </a:t>
            </a:r>
            <a:r>
              <a:rPr lang="cs-CZ" i="1" u="sng" dirty="0"/>
              <a:t>subjekty mohou být buď z těchto řízení vyloučeny, nebo k nim mohou být připuštěny s tím, že se nemohou dovolávat této směrnice a vyžadovat rovné zacházení</a:t>
            </a:r>
            <a:r>
              <a:rPr lang="cs-CZ" i="1" dirty="0"/>
              <a:t> s jejich nabídkou ve srovnání s nabídkami předloženými uchazeči z členských států a uchazeči ze třetích zemí uvedenými v článku 25 uvedené směrnice </a:t>
            </a:r>
            <a:r>
              <a:rPr lang="cs-CZ" sz="1600" i="1" dirty="0"/>
              <a:t>(v tomto smyslu viz rozsudek ze dne 22. října 2024, </a:t>
            </a:r>
            <a:r>
              <a:rPr lang="cs-CZ" sz="1600" i="1" dirty="0" err="1"/>
              <a:t>Kolin</a:t>
            </a:r>
            <a:r>
              <a:rPr lang="cs-CZ" sz="1600" i="1" dirty="0"/>
              <a:t> </a:t>
            </a:r>
            <a:r>
              <a:rPr lang="cs-CZ" sz="1600" i="1" dirty="0" err="1"/>
              <a:t>Inşaat</a:t>
            </a:r>
            <a:r>
              <a:rPr lang="cs-CZ" sz="1600" i="1" dirty="0"/>
              <a:t> </a:t>
            </a:r>
            <a:r>
              <a:rPr lang="cs-CZ" sz="1600" i="1" dirty="0" err="1"/>
              <a:t>Turizm</a:t>
            </a:r>
            <a:r>
              <a:rPr lang="cs-CZ" sz="1600" i="1" dirty="0"/>
              <a:t> </a:t>
            </a:r>
            <a:r>
              <a:rPr lang="cs-CZ" sz="1600" i="1" dirty="0" err="1"/>
              <a:t>Sanayi</a:t>
            </a:r>
            <a:r>
              <a:rPr lang="cs-CZ" sz="1600" i="1" dirty="0"/>
              <a:t> ve </a:t>
            </a:r>
            <a:r>
              <a:rPr lang="cs-CZ" sz="1600" i="1" dirty="0" err="1"/>
              <a:t>Ticaret</a:t>
            </a:r>
            <a:r>
              <a:rPr lang="cs-CZ" sz="1600" i="1" dirty="0"/>
              <a:t>, C‑652/22, EU:C:2024:910, body 45 a 47)</a:t>
            </a:r>
            <a:r>
              <a:rPr lang="cs-CZ" i="1" dirty="0"/>
              <a:t>.“</a:t>
            </a:r>
          </a:p>
        </p:txBody>
      </p:sp>
      <p:sp>
        <p:nvSpPr>
          <p:cNvPr id="4" name="Zástupný symbol pro číslo snímku 3">
            <a:extLst>
              <a:ext uri="{FF2B5EF4-FFF2-40B4-BE49-F238E27FC236}">
                <a16:creationId xmlns:a16="http://schemas.microsoft.com/office/drawing/2014/main" id="{44248308-5EFF-6647-883F-34007A1543F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57</a:t>
            </a:fld>
            <a:endParaRPr lang="cs-CZ"/>
          </a:p>
        </p:txBody>
      </p:sp>
    </p:spTree>
    <p:extLst>
      <p:ext uri="{BB962C8B-B14F-4D97-AF65-F5344CB8AC3E}">
        <p14:creationId xmlns:p14="http://schemas.microsoft.com/office/powerpoint/2010/main" val="22502350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008402E8-B962-A809-9B48-DBBCD8563EB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A469788-0215-8C55-5ABC-B2B7BBA2BEEF}"/>
              </a:ext>
            </a:extLst>
          </p:cNvPr>
          <p:cNvSpPr>
            <a:spLocks noGrp="1"/>
          </p:cNvSpPr>
          <p:nvPr>
            <p:ph type="title"/>
          </p:nvPr>
        </p:nvSpPr>
        <p:spPr/>
        <p:txBody>
          <a:bodyPr/>
          <a:lstStyle/>
          <a:p>
            <a:r>
              <a:rPr lang="cs-CZ" dirty="0"/>
              <a:t>Rozsudek ve věci C‑266/22, v řízení CRRC </a:t>
            </a:r>
            <a:r>
              <a:rPr lang="cs-CZ" dirty="0" err="1"/>
              <a:t>Qingdao</a:t>
            </a:r>
            <a:r>
              <a:rPr lang="cs-CZ" dirty="0"/>
              <a:t> </a:t>
            </a:r>
            <a:r>
              <a:rPr lang="cs-CZ" dirty="0" err="1"/>
              <a:t>Sifang</a:t>
            </a:r>
            <a:r>
              <a:rPr lang="cs-CZ" dirty="0"/>
              <a:t> Co. Ltd, Astra </a:t>
            </a:r>
            <a:r>
              <a:rPr lang="cs-CZ" dirty="0" err="1"/>
              <a:t>Vagoane</a:t>
            </a:r>
            <a:r>
              <a:rPr lang="cs-CZ" dirty="0"/>
              <a:t> </a:t>
            </a:r>
            <a:r>
              <a:rPr lang="cs-CZ" dirty="0" err="1"/>
              <a:t>Călători</a:t>
            </a:r>
            <a:r>
              <a:rPr lang="cs-CZ" dirty="0"/>
              <a:t> SA , 13. 3. 2025</a:t>
            </a:r>
            <a:br>
              <a:rPr lang="cs-CZ" b="0" dirty="0"/>
            </a:br>
            <a:endParaRPr lang="cs-CZ" dirty="0"/>
          </a:p>
        </p:txBody>
      </p:sp>
      <p:sp>
        <p:nvSpPr>
          <p:cNvPr id="17" name="Zástupný obsah 16">
            <a:extLst>
              <a:ext uri="{FF2B5EF4-FFF2-40B4-BE49-F238E27FC236}">
                <a16:creationId xmlns:a16="http://schemas.microsoft.com/office/drawing/2014/main" id="{9DE4F54E-92EB-5526-9CBB-10710BF8C59C}"/>
              </a:ext>
            </a:extLst>
          </p:cNvPr>
          <p:cNvSpPr>
            <a:spLocks noGrp="1"/>
          </p:cNvSpPr>
          <p:nvPr>
            <p:ph idx="1"/>
          </p:nvPr>
        </p:nvSpPr>
        <p:spPr/>
        <p:txBody>
          <a:bodyPr/>
          <a:lstStyle/>
          <a:p>
            <a:pPr algn="just"/>
            <a:r>
              <a:rPr lang="cs-CZ" i="1" dirty="0"/>
              <a:t>„</a:t>
            </a:r>
            <a:r>
              <a:rPr lang="cs-CZ" i="1" u="sng" dirty="0"/>
              <a:t>Každý akt</a:t>
            </a:r>
            <a:r>
              <a:rPr lang="cs-CZ" i="1" dirty="0"/>
              <a:t> s obecnou působností, jehož specifickým cílem je určit tyto podmínky, za jakých mohou být hospodářské subjekty ze třetí země vyloučeny nebo připuštěny, spadá </a:t>
            </a:r>
            <a:r>
              <a:rPr lang="cs-CZ" i="1" u="sng" dirty="0"/>
              <a:t>do výlučné pravomoci Unie podle čl. 3 odst. 1 písm. e) SFEU</a:t>
            </a:r>
            <a:r>
              <a:rPr lang="cs-CZ" i="1" dirty="0"/>
              <a:t> v oblasti společné obchodní politiky. Tak je tomu u aktů, které v případě neexistence dohody uzavřené mezi Unií a třetí zemí jednostranně </a:t>
            </a:r>
            <a:r>
              <a:rPr lang="cs-CZ" i="1" u="sng" dirty="0"/>
              <a:t>určují, zda a případně za jakých podmínek se hospodářské subjekty z této třetí země mohou účastnit zadávacích řízení v Unii</a:t>
            </a:r>
            <a:r>
              <a:rPr lang="cs-CZ" i="1" dirty="0"/>
              <a:t>. Tyto jednostranné akty mají totiž podobně jako takové dohody </a:t>
            </a:r>
            <a:r>
              <a:rPr lang="cs-CZ" i="1" u="sng" dirty="0"/>
              <a:t>přímé</a:t>
            </a:r>
            <a:br>
              <a:rPr lang="cs-CZ" i="1" u="sng" dirty="0"/>
            </a:br>
            <a:r>
              <a:rPr lang="cs-CZ" i="1" u="sng" dirty="0"/>
              <a:t>a bezprostřední účinky na obchod</a:t>
            </a:r>
            <a:r>
              <a:rPr lang="cs-CZ" i="1" dirty="0"/>
              <a:t> se zbožím a službami mezi uvedenou třetí zemí a Unií </a:t>
            </a:r>
            <a:r>
              <a:rPr lang="cs-CZ" sz="1600" i="1" dirty="0"/>
              <a:t>(v tomto smyslu viz rozsudek ze dne 22. října 2024, </a:t>
            </a:r>
            <a:r>
              <a:rPr lang="cs-CZ" sz="1600" i="1" dirty="0" err="1"/>
              <a:t>Kolin</a:t>
            </a:r>
            <a:r>
              <a:rPr lang="cs-CZ" sz="1600" i="1" dirty="0"/>
              <a:t> </a:t>
            </a:r>
            <a:r>
              <a:rPr lang="cs-CZ" sz="1600" i="1" dirty="0" err="1"/>
              <a:t>Inşaat</a:t>
            </a:r>
            <a:r>
              <a:rPr lang="cs-CZ" sz="1600" i="1" dirty="0"/>
              <a:t> </a:t>
            </a:r>
            <a:r>
              <a:rPr lang="cs-CZ" sz="1600" i="1" dirty="0" err="1"/>
              <a:t>Turizm</a:t>
            </a:r>
            <a:r>
              <a:rPr lang="cs-CZ" sz="1600" i="1" dirty="0"/>
              <a:t> </a:t>
            </a:r>
            <a:r>
              <a:rPr lang="cs-CZ" sz="1600" i="1" dirty="0" err="1"/>
              <a:t>Sanayi</a:t>
            </a:r>
            <a:r>
              <a:rPr lang="cs-CZ" sz="1600" i="1" dirty="0"/>
              <a:t> ve </a:t>
            </a:r>
            <a:r>
              <a:rPr lang="cs-CZ" sz="1600" i="1" dirty="0" err="1"/>
              <a:t>Ticaret</a:t>
            </a:r>
            <a:r>
              <a:rPr lang="cs-CZ" sz="1600" i="1" dirty="0"/>
              <a:t>, C‑652/22, EU:C:2024:910, bod 57)</a:t>
            </a:r>
            <a:r>
              <a:rPr lang="cs-CZ" i="1" dirty="0"/>
              <a:t>.“</a:t>
            </a:r>
          </a:p>
          <a:p>
            <a:pPr marL="0" indent="0" algn="just">
              <a:buNone/>
            </a:pPr>
            <a:endParaRPr lang="cs-CZ" i="1" dirty="0"/>
          </a:p>
        </p:txBody>
      </p:sp>
      <p:sp>
        <p:nvSpPr>
          <p:cNvPr id="4" name="Zástupný symbol pro číslo snímku 3">
            <a:extLst>
              <a:ext uri="{FF2B5EF4-FFF2-40B4-BE49-F238E27FC236}">
                <a16:creationId xmlns:a16="http://schemas.microsoft.com/office/drawing/2014/main" id="{75BC0A2F-A483-9727-E535-DABB6237739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58</a:t>
            </a:fld>
            <a:endParaRPr lang="cs-CZ"/>
          </a:p>
        </p:txBody>
      </p:sp>
    </p:spTree>
    <p:extLst>
      <p:ext uri="{BB962C8B-B14F-4D97-AF65-F5344CB8AC3E}">
        <p14:creationId xmlns:p14="http://schemas.microsoft.com/office/powerpoint/2010/main" val="22164654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48AB57DD-3653-FD54-F976-58AEAC2448B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9B816B6-D969-C59F-CB83-86DA609A99DB}"/>
              </a:ext>
            </a:extLst>
          </p:cNvPr>
          <p:cNvSpPr>
            <a:spLocks noGrp="1"/>
          </p:cNvSpPr>
          <p:nvPr>
            <p:ph type="title"/>
          </p:nvPr>
        </p:nvSpPr>
        <p:spPr/>
        <p:txBody>
          <a:bodyPr/>
          <a:lstStyle/>
          <a:p>
            <a:r>
              <a:rPr lang="cs-CZ" dirty="0"/>
              <a:t>Rozsudek ve věci C‑266/22, v řízení CRRC </a:t>
            </a:r>
            <a:r>
              <a:rPr lang="cs-CZ" dirty="0" err="1"/>
              <a:t>Qingdao</a:t>
            </a:r>
            <a:r>
              <a:rPr lang="cs-CZ" dirty="0"/>
              <a:t> </a:t>
            </a:r>
            <a:r>
              <a:rPr lang="cs-CZ" dirty="0" err="1"/>
              <a:t>Sifang</a:t>
            </a:r>
            <a:r>
              <a:rPr lang="cs-CZ" dirty="0"/>
              <a:t> Co. Ltd, Astra </a:t>
            </a:r>
            <a:r>
              <a:rPr lang="cs-CZ" dirty="0" err="1"/>
              <a:t>Vagoane</a:t>
            </a:r>
            <a:r>
              <a:rPr lang="cs-CZ" dirty="0"/>
              <a:t> </a:t>
            </a:r>
            <a:r>
              <a:rPr lang="cs-CZ" dirty="0" err="1"/>
              <a:t>Călători</a:t>
            </a:r>
            <a:r>
              <a:rPr lang="cs-CZ" dirty="0"/>
              <a:t> SA, 13. 3. 2025</a:t>
            </a:r>
            <a:br>
              <a:rPr lang="cs-CZ" b="0" dirty="0"/>
            </a:br>
            <a:endParaRPr lang="cs-CZ" dirty="0"/>
          </a:p>
        </p:txBody>
      </p:sp>
      <p:sp>
        <p:nvSpPr>
          <p:cNvPr id="17" name="Zástupný obsah 16">
            <a:extLst>
              <a:ext uri="{FF2B5EF4-FFF2-40B4-BE49-F238E27FC236}">
                <a16:creationId xmlns:a16="http://schemas.microsoft.com/office/drawing/2014/main" id="{D10E209A-F1E7-1135-7E13-F8F93B5802A8}"/>
              </a:ext>
            </a:extLst>
          </p:cNvPr>
          <p:cNvSpPr>
            <a:spLocks noGrp="1"/>
          </p:cNvSpPr>
          <p:nvPr>
            <p:ph idx="1"/>
          </p:nvPr>
        </p:nvSpPr>
        <p:spPr/>
        <p:txBody>
          <a:bodyPr/>
          <a:lstStyle/>
          <a:p>
            <a:pPr algn="just"/>
            <a:r>
              <a:rPr lang="cs-CZ" i="1" dirty="0"/>
              <a:t>„Podle čl. 2 odst. 1 SFEU totiž pouze Unie může v oblastech své výlučné pravomoci vytvářet a přijímat právně závazné akty a </a:t>
            </a:r>
            <a:r>
              <a:rPr lang="cs-CZ" i="1" u="sng" dirty="0"/>
              <a:t>členské státy tak mohou činit pouze tehdy, jsou-li k tomu Unií zmocněny nebo provádějí-li akty Unie. Unie přitom nezmocnila členské státy</a:t>
            </a:r>
            <a:r>
              <a:rPr lang="cs-CZ" i="1" dirty="0"/>
              <a:t> k tomu, aby vytvářely nebo přijímaly právně závazné akty týkající se přístupu hospodářských subjektů ze třetí země, která s Unií neuzavřela mezinárodní dohodu, k zadávacím řízením. Unie dosud ani nepřijala akty takové povahy, které by členské státy mohly provést </a:t>
            </a:r>
            <a:r>
              <a:rPr lang="cs-CZ" sz="1600" i="1" dirty="0"/>
              <a:t>(rozsudek ze dne 22. října 2024, </a:t>
            </a:r>
            <a:r>
              <a:rPr lang="cs-CZ" sz="1600" i="1" dirty="0" err="1"/>
              <a:t>Kolin</a:t>
            </a:r>
            <a:r>
              <a:rPr lang="cs-CZ" sz="1600" i="1" dirty="0"/>
              <a:t> </a:t>
            </a:r>
            <a:r>
              <a:rPr lang="cs-CZ" sz="1600" i="1" dirty="0" err="1"/>
              <a:t>Inşaat</a:t>
            </a:r>
            <a:r>
              <a:rPr lang="cs-CZ" sz="1600" i="1" dirty="0"/>
              <a:t> </a:t>
            </a:r>
            <a:r>
              <a:rPr lang="cs-CZ" sz="1600" i="1" dirty="0" err="1"/>
              <a:t>Turizm</a:t>
            </a:r>
            <a:r>
              <a:rPr lang="cs-CZ" sz="1600" i="1" dirty="0"/>
              <a:t> </a:t>
            </a:r>
            <a:r>
              <a:rPr lang="cs-CZ" sz="1600" i="1" dirty="0" err="1"/>
              <a:t>Sanayi</a:t>
            </a:r>
            <a:r>
              <a:rPr lang="cs-CZ" sz="1600" i="1" dirty="0"/>
              <a:t> ve </a:t>
            </a:r>
            <a:r>
              <a:rPr lang="cs-CZ" sz="1600" i="1" dirty="0" err="1"/>
              <a:t>Ticaret</a:t>
            </a:r>
            <a:r>
              <a:rPr lang="cs-CZ" sz="1600" i="1" dirty="0"/>
              <a:t>, C‑652/22, EU:C:2024:910, bod 62)</a:t>
            </a:r>
            <a:r>
              <a:rPr lang="cs-CZ" i="1" dirty="0"/>
              <a:t>.“</a:t>
            </a:r>
          </a:p>
        </p:txBody>
      </p:sp>
      <p:sp>
        <p:nvSpPr>
          <p:cNvPr id="4" name="Zástupný symbol pro číslo snímku 3">
            <a:extLst>
              <a:ext uri="{FF2B5EF4-FFF2-40B4-BE49-F238E27FC236}">
                <a16:creationId xmlns:a16="http://schemas.microsoft.com/office/drawing/2014/main" id="{F4BA8572-3409-EA46-2A9A-ED0FEE64D90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59</a:t>
            </a:fld>
            <a:endParaRPr lang="cs-CZ"/>
          </a:p>
        </p:txBody>
      </p:sp>
    </p:spTree>
    <p:extLst>
      <p:ext uri="{BB962C8B-B14F-4D97-AF65-F5344CB8AC3E}">
        <p14:creationId xmlns:p14="http://schemas.microsoft.com/office/powerpoint/2010/main" val="2141945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33F658ED-3E86-0EE3-98D6-2BA1512DDA8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B120CA0-DEAE-21BB-A727-8FB5CBBFDC0D}"/>
              </a:ext>
            </a:extLst>
          </p:cNvPr>
          <p:cNvSpPr>
            <a:spLocks noGrp="1"/>
          </p:cNvSpPr>
          <p:nvPr>
            <p:ph type="title"/>
          </p:nvPr>
        </p:nvSpPr>
        <p:spPr/>
        <p:txBody>
          <a:bodyPr/>
          <a:lstStyle/>
          <a:p>
            <a:r>
              <a:rPr lang="cs-CZ" dirty="0"/>
              <a:t>Rozsudek ve věci C‑266/22, v řízení CRRC </a:t>
            </a:r>
            <a:r>
              <a:rPr lang="cs-CZ" dirty="0" err="1"/>
              <a:t>Qingdao</a:t>
            </a:r>
            <a:r>
              <a:rPr lang="cs-CZ" dirty="0"/>
              <a:t> </a:t>
            </a:r>
            <a:r>
              <a:rPr lang="cs-CZ" dirty="0" err="1"/>
              <a:t>Sifang</a:t>
            </a:r>
            <a:r>
              <a:rPr lang="cs-CZ" dirty="0"/>
              <a:t> Co. Ltd, Astra </a:t>
            </a:r>
            <a:r>
              <a:rPr lang="cs-CZ" dirty="0" err="1"/>
              <a:t>Vagoane</a:t>
            </a:r>
            <a:r>
              <a:rPr lang="cs-CZ" dirty="0"/>
              <a:t> </a:t>
            </a:r>
            <a:r>
              <a:rPr lang="cs-CZ" dirty="0" err="1"/>
              <a:t>Călători</a:t>
            </a:r>
            <a:r>
              <a:rPr lang="cs-CZ" dirty="0"/>
              <a:t> SA , 13. 3. 2025</a:t>
            </a:r>
            <a:br>
              <a:rPr lang="cs-CZ" b="0" dirty="0"/>
            </a:br>
            <a:endParaRPr lang="cs-CZ" dirty="0"/>
          </a:p>
        </p:txBody>
      </p:sp>
      <p:sp>
        <p:nvSpPr>
          <p:cNvPr id="17" name="Zástupný obsah 16">
            <a:extLst>
              <a:ext uri="{FF2B5EF4-FFF2-40B4-BE49-F238E27FC236}">
                <a16:creationId xmlns:a16="http://schemas.microsoft.com/office/drawing/2014/main" id="{B0F1444A-2EE6-8ECA-DAD4-22C0160A6B18}"/>
              </a:ext>
            </a:extLst>
          </p:cNvPr>
          <p:cNvSpPr>
            <a:spLocks noGrp="1"/>
          </p:cNvSpPr>
          <p:nvPr>
            <p:ph idx="1"/>
          </p:nvPr>
        </p:nvSpPr>
        <p:spPr/>
        <p:txBody>
          <a:bodyPr/>
          <a:lstStyle/>
          <a:p>
            <a:pPr algn="just"/>
            <a:r>
              <a:rPr lang="cs-CZ" i="1" dirty="0"/>
              <a:t>„V případě nepřijetí aktů Unií, </a:t>
            </a:r>
            <a:r>
              <a:rPr lang="cs-CZ" i="1" u="sng" dirty="0"/>
              <a:t>je na zadavateli, aby posoudil</a:t>
            </a:r>
            <a:r>
              <a:rPr lang="cs-CZ" i="1" dirty="0"/>
              <a:t>, zda je třeba</a:t>
            </a:r>
            <a:br>
              <a:rPr lang="cs-CZ" i="1" dirty="0"/>
            </a:br>
            <a:r>
              <a:rPr lang="cs-CZ" i="1" u="sng" dirty="0"/>
              <a:t>do zadávacího řízení připustit</a:t>
            </a:r>
            <a:r>
              <a:rPr lang="cs-CZ" i="1" dirty="0"/>
              <a:t> hospodářské subjekty ze třetí země, která neuzavřela mezinárodní dohodu s Unií zajišťující rovný a vzájemný přístup na trhy s veřejnými zakázkami, a v případě, že rozhodne o takovém připuštění, </a:t>
            </a:r>
            <a:r>
              <a:rPr lang="cs-CZ" i="1" u="sng" dirty="0"/>
              <a:t>zda je třeba upravit výsledek</a:t>
            </a:r>
            <a:r>
              <a:rPr lang="cs-CZ" i="1" dirty="0"/>
              <a:t> vyplývající ze srovnání nabídek podaných těmito subjekty s nabídkami předloženými jinými subjekty </a:t>
            </a:r>
            <a:r>
              <a:rPr lang="cs-CZ" sz="1600" i="1" dirty="0"/>
              <a:t>(rozsudek ze dne 22. října 2024, </a:t>
            </a:r>
            <a:r>
              <a:rPr lang="cs-CZ" sz="1600" i="1" dirty="0" err="1"/>
              <a:t>Kolin</a:t>
            </a:r>
            <a:r>
              <a:rPr lang="cs-CZ" sz="1600" i="1" dirty="0"/>
              <a:t> </a:t>
            </a:r>
            <a:r>
              <a:rPr lang="cs-CZ" sz="1600" i="1" dirty="0" err="1"/>
              <a:t>Inşaat</a:t>
            </a:r>
            <a:r>
              <a:rPr lang="cs-CZ" sz="1600" i="1" dirty="0"/>
              <a:t> </a:t>
            </a:r>
            <a:r>
              <a:rPr lang="cs-CZ" sz="1600" i="1" dirty="0" err="1"/>
              <a:t>Turizm</a:t>
            </a:r>
            <a:r>
              <a:rPr lang="cs-CZ" sz="1600" i="1" dirty="0"/>
              <a:t> </a:t>
            </a:r>
            <a:r>
              <a:rPr lang="cs-CZ" sz="1600" i="1" dirty="0" err="1"/>
              <a:t>Sanayi</a:t>
            </a:r>
            <a:r>
              <a:rPr lang="cs-CZ" sz="1600" i="1" dirty="0"/>
              <a:t> ve </a:t>
            </a:r>
            <a:r>
              <a:rPr lang="cs-CZ" sz="1600" i="1" dirty="0" err="1"/>
              <a:t>Ticaret</a:t>
            </a:r>
            <a:r>
              <a:rPr lang="cs-CZ" sz="1600" i="1" dirty="0"/>
              <a:t>, C‑652/22, EU:C:2024:910, bod 63)</a:t>
            </a:r>
            <a:r>
              <a:rPr lang="cs-CZ" i="1" dirty="0"/>
              <a:t>.“</a:t>
            </a:r>
          </a:p>
        </p:txBody>
      </p:sp>
      <p:sp>
        <p:nvSpPr>
          <p:cNvPr id="4" name="Zástupný symbol pro číslo snímku 3">
            <a:extLst>
              <a:ext uri="{FF2B5EF4-FFF2-40B4-BE49-F238E27FC236}">
                <a16:creationId xmlns:a16="http://schemas.microsoft.com/office/drawing/2014/main" id="{E791A1C5-6030-2F5A-ED31-CECF45C2182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60</a:t>
            </a:fld>
            <a:endParaRPr lang="cs-CZ"/>
          </a:p>
        </p:txBody>
      </p:sp>
    </p:spTree>
    <p:extLst>
      <p:ext uri="{BB962C8B-B14F-4D97-AF65-F5344CB8AC3E}">
        <p14:creationId xmlns:p14="http://schemas.microsoft.com/office/powerpoint/2010/main" val="39347663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1D9BDA27-74F1-8326-F93F-CAEDBA23AEF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D9610B4-9EDD-F28B-9F3C-B8DEFFFC6DBE}"/>
              </a:ext>
            </a:extLst>
          </p:cNvPr>
          <p:cNvSpPr>
            <a:spLocks noGrp="1"/>
          </p:cNvSpPr>
          <p:nvPr>
            <p:ph type="title"/>
          </p:nvPr>
        </p:nvSpPr>
        <p:spPr/>
        <p:txBody>
          <a:bodyPr/>
          <a:lstStyle/>
          <a:p>
            <a:r>
              <a:rPr lang="cs-CZ" dirty="0"/>
              <a:t>Rozsudek ve věci C‑266/22, v řízení CRRC </a:t>
            </a:r>
            <a:r>
              <a:rPr lang="cs-CZ" dirty="0" err="1"/>
              <a:t>Qingdao</a:t>
            </a:r>
            <a:r>
              <a:rPr lang="cs-CZ" dirty="0"/>
              <a:t> </a:t>
            </a:r>
            <a:r>
              <a:rPr lang="cs-CZ" dirty="0" err="1"/>
              <a:t>Sifang</a:t>
            </a:r>
            <a:r>
              <a:rPr lang="cs-CZ" dirty="0"/>
              <a:t> Co. Ltd, Astra </a:t>
            </a:r>
            <a:r>
              <a:rPr lang="cs-CZ" dirty="0" err="1"/>
              <a:t>Vagoane</a:t>
            </a:r>
            <a:r>
              <a:rPr lang="cs-CZ" dirty="0"/>
              <a:t> </a:t>
            </a:r>
            <a:r>
              <a:rPr lang="cs-CZ" dirty="0" err="1"/>
              <a:t>Călători</a:t>
            </a:r>
            <a:r>
              <a:rPr lang="cs-CZ" dirty="0"/>
              <a:t> SA, 13. 3. 2025</a:t>
            </a:r>
            <a:br>
              <a:rPr lang="cs-CZ" b="0" dirty="0"/>
            </a:br>
            <a:endParaRPr lang="cs-CZ" dirty="0"/>
          </a:p>
        </p:txBody>
      </p:sp>
      <p:sp>
        <p:nvSpPr>
          <p:cNvPr id="17" name="Zástupný obsah 16">
            <a:extLst>
              <a:ext uri="{FF2B5EF4-FFF2-40B4-BE49-F238E27FC236}">
                <a16:creationId xmlns:a16="http://schemas.microsoft.com/office/drawing/2014/main" id="{6FC98595-08EB-843A-717C-2E324E2BE175}"/>
              </a:ext>
            </a:extLst>
          </p:cNvPr>
          <p:cNvSpPr>
            <a:spLocks noGrp="1"/>
          </p:cNvSpPr>
          <p:nvPr>
            <p:ph idx="1"/>
          </p:nvPr>
        </p:nvSpPr>
        <p:spPr/>
        <p:txBody>
          <a:bodyPr/>
          <a:lstStyle/>
          <a:p>
            <a:pPr algn="just"/>
            <a:r>
              <a:rPr lang="cs-CZ" u="sng" dirty="0"/>
              <a:t>Zadavatel může „</a:t>
            </a:r>
            <a:r>
              <a:rPr lang="cs-CZ" i="1" u="sng" dirty="0"/>
              <a:t>v zadávací dokumentaci uvést pravidla zacházení</a:t>
            </a:r>
            <a:r>
              <a:rPr lang="cs-CZ" i="1" dirty="0"/>
              <a:t>, která budou </a:t>
            </a:r>
            <a:r>
              <a:rPr lang="cs-CZ" i="1" u="sng" dirty="0"/>
              <a:t>odrážet objektivní rozdíl</a:t>
            </a:r>
            <a:r>
              <a:rPr lang="cs-CZ" i="1" dirty="0"/>
              <a:t> mezi právním postavením těchto subjektů na jedné straně a právním postavením unijních hospodářských subjektů a hospodářských subjektů ze třetích zemí, které s Unií takovou dohodu uzavřely, ve smyslu tohoto článku 25 na straně druhé. I když je myslitelné, že tyto podmínky zacházení musí být </a:t>
            </a:r>
            <a:r>
              <a:rPr lang="cs-CZ" i="1" u="sng" dirty="0"/>
              <a:t>v souladu s určitými zásadami a požadavky, jako jsou zásady právní jistoty a ochrany legitimního očekávání</a:t>
            </a:r>
            <a:r>
              <a:rPr lang="cs-CZ" i="1" dirty="0"/>
              <a:t>, může být </a:t>
            </a:r>
            <a:r>
              <a:rPr lang="cs-CZ" i="1" u="sng" dirty="0"/>
              <a:t>žaloba</a:t>
            </a:r>
            <a:r>
              <a:rPr lang="cs-CZ" i="1" dirty="0"/>
              <a:t> poukazující na porušení takových zásad ze strany zadavatele </a:t>
            </a:r>
            <a:r>
              <a:rPr lang="cs-CZ" i="1" u="sng" dirty="0"/>
              <a:t>zkoumána pouze z hlediska vnitrostátního práva</a:t>
            </a:r>
            <a:r>
              <a:rPr lang="cs-CZ" i="1" dirty="0"/>
              <a:t>, a nikoli z hlediska unijního práva </a:t>
            </a:r>
            <a:r>
              <a:rPr lang="cs-CZ" sz="1600" i="1" dirty="0"/>
              <a:t>(v tomto smyslu viz rozsudek ze dne 22. října 2024, </a:t>
            </a:r>
            <a:r>
              <a:rPr lang="cs-CZ" sz="1600" i="1" dirty="0" err="1"/>
              <a:t>Kolin</a:t>
            </a:r>
            <a:r>
              <a:rPr lang="cs-CZ" sz="1600" i="1" dirty="0"/>
              <a:t> </a:t>
            </a:r>
            <a:r>
              <a:rPr lang="cs-CZ" sz="1600" i="1" dirty="0" err="1"/>
              <a:t>Inşaat</a:t>
            </a:r>
            <a:r>
              <a:rPr lang="cs-CZ" sz="1600" i="1" dirty="0"/>
              <a:t> </a:t>
            </a:r>
            <a:r>
              <a:rPr lang="cs-CZ" sz="1600" i="1" dirty="0" err="1"/>
              <a:t>Turizm</a:t>
            </a:r>
            <a:r>
              <a:rPr lang="cs-CZ" sz="1600" i="1" dirty="0"/>
              <a:t> </a:t>
            </a:r>
            <a:r>
              <a:rPr lang="cs-CZ" sz="1600" i="1" dirty="0" err="1"/>
              <a:t>Sanayi</a:t>
            </a:r>
            <a:r>
              <a:rPr lang="cs-CZ" sz="1600" i="1" dirty="0"/>
              <a:t> ve </a:t>
            </a:r>
            <a:r>
              <a:rPr lang="cs-CZ" sz="1600" i="1" dirty="0" err="1"/>
              <a:t>Ticaret</a:t>
            </a:r>
            <a:r>
              <a:rPr lang="cs-CZ" sz="1600" i="1" dirty="0"/>
              <a:t>, C‑652/22, EU:C:2024:910, body 64 a 66)</a:t>
            </a:r>
            <a:r>
              <a:rPr lang="cs-CZ" i="1" dirty="0"/>
              <a:t>.“</a:t>
            </a:r>
          </a:p>
        </p:txBody>
      </p:sp>
      <p:sp>
        <p:nvSpPr>
          <p:cNvPr id="4" name="Zástupný symbol pro číslo snímku 3">
            <a:extLst>
              <a:ext uri="{FF2B5EF4-FFF2-40B4-BE49-F238E27FC236}">
                <a16:creationId xmlns:a16="http://schemas.microsoft.com/office/drawing/2014/main" id="{C447BAA0-A3EE-57EB-2A74-EEB7C02358C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61</a:t>
            </a:fld>
            <a:endParaRPr lang="cs-CZ"/>
          </a:p>
        </p:txBody>
      </p:sp>
    </p:spTree>
    <p:extLst>
      <p:ext uri="{BB962C8B-B14F-4D97-AF65-F5344CB8AC3E}">
        <p14:creationId xmlns:p14="http://schemas.microsoft.com/office/powerpoint/2010/main" val="12462718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50462D66-71A7-0264-13AD-8B3A81C3A3D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57AC988-B158-55B0-FE01-C4288DEEA223}"/>
              </a:ext>
            </a:extLst>
          </p:cNvPr>
          <p:cNvSpPr>
            <a:spLocks noGrp="1"/>
          </p:cNvSpPr>
          <p:nvPr>
            <p:ph type="title"/>
          </p:nvPr>
        </p:nvSpPr>
        <p:spPr/>
        <p:txBody>
          <a:bodyPr/>
          <a:lstStyle/>
          <a:p>
            <a:r>
              <a:rPr lang="cs-CZ" dirty="0"/>
              <a:t>Rozsudek ve věci C‑266/22, v řízení CRRC </a:t>
            </a:r>
            <a:r>
              <a:rPr lang="cs-CZ" dirty="0" err="1"/>
              <a:t>Qingdao</a:t>
            </a:r>
            <a:r>
              <a:rPr lang="cs-CZ" dirty="0"/>
              <a:t> </a:t>
            </a:r>
            <a:r>
              <a:rPr lang="cs-CZ" dirty="0" err="1"/>
              <a:t>Sifang</a:t>
            </a:r>
            <a:r>
              <a:rPr lang="cs-CZ" dirty="0"/>
              <a:t> Co. Ltd, Astra </a:t>
            </a:r>
            <a:r>
              <a:rPr lang="cs-CZ" dirty="0" err="1"/>
              <a:t>Vagoane</a:t>
            </a:r>
            <a:r>
              <a:rPr lang="cs-CZ" dirty="0"/>
              <a:t> </a:t>
            </a:r>
            <a:r>
              <a:rPr lang="cs-CZ" dirty="0" err="1"/>
              <a:t>Călători</a:t>
            </a:r>
            <a:r>
              <a:rPr lang="cs-CZ" dirty="0"/>
              <a:t> SA, 13. 3. 2025</a:t>
            </a:r>
            <a:br>
              <a:rPr lang="cs-CZ" b="0" dirty="0"/>
            </a:br>
            <a:endParaRPr lang="cs-CZ" dirty="0"/>
          </a:p>
        </p:txBody>
      </p:sp>
      <p:sp>
        <p:nvSpPr>
          <p:cNvPr id="17" name="Zástupný obsah 16">
            <a:extLst>
              <a:ext uri="{FF2B5EF4-FFF2-40B4-BE49-F238E27FC236}">
                <a16:creationId xmlns:a16="http://schemas.microsoft.com/office/drawing/2014/main" id="{873D2CC4-B183-E07B-7960-3A39348B80F3}"/>
              </a:ext>
            </a:extLst>
          </p:cNvPr>
          <p:cNvSpPr>
            <a:spLocks noGrp="1"/>
          </p:cNvSpPr>
          <p:nvPr>
            <p:ph idx="1"/>
          </p:nvPr>
        </p:nvSpPr>
        <p:spPr/>
        <p:txBody>
          <a:bodyPr/>
          <a:lstStyle/>
          <a:p>
            <a:pPr algn="just"/>
            <a:r>
              <a:rPr lang="cs-CZ" i="1" dirty="0"/>
              <a:t>„Článek 3 odst. 1 písm. e) SFEU, který </a:t>
            </a:r>
            <a:r>
              <a:rPr lang="cs-CZ" i="1" u="sng" dirty="0"/>
              <a:t>svěřuje Unii výlučnou pravomoc</a:t>
            </a:r>
            <a:br>
              <a:rPr lang="cs-CZ" i="1" u="sng" dirty="0"/>
            </a:br>
            <a:r>
              <a:rPr lang="cs-CZ" i="1" u="sng" dirty="0"/>
              <a:t>v oblasti společné obchodní politiky</a:t>
            </a:r>
            <a:r>
              <a:rPr lang="cs-CZ" i="1" dirty="0"/>
              <a:t>, je ve spojení s čl. 2 odst. 1 SFEU třeba vykládat v tom smyslu, že </a:t>
            </a:r>
            <a:r>
              <a:rPr lang="cs-CZ" i="1" u="sng" dirty="0"/>
              <a:t>brání tomu</a:t>
            </a:r>
            <a:r>
              <a:rPr lang="cs-CZ" i="1" dirty="0"/>
              <a:t>, aby v případě neexistence unijního aktu, který ukládá povinnost umožnit, anebo zakazuje přístup hospodářských subjektů ze třetí země, která s Unií neuzavřela mezinárodní dohodu uvedenou v článku 25 směrnice Evropského parlamentu a Rady 2014/24/EU ze dne 26. února 2014 o zadávání veřejných zakázek</a:t>
            </a:r>
            <a:br>
              <a:rPr lang="cs-CZ" i="1" dirty="0"/>
            </a:br>
            <a:r>
              <a:rPr lang="cs-CZ" i="1" dirty="0"/>
              <a:t>a o zrušení směrnice 2004/18/ES, k řízením o zadání veřejné zakázky, </a:t>
            </a:r>
            <a:r>
              <a:rPr lang="cs-CZ" i="1" u="sng" dirty="0"/>
              <a:t>veřejný zadavatel členského státu vyloučil hospodářský subjekt z takové třetí země na základě legislativního aktu přijatého tímto členským státem</a:t>
            </a:r>
            <a:r>
              <a:rPr lang="cs-CZ" i="1" dirty="0"/>
              <a:t>, </a:t>
            </a:r>
            <a:r>
              <a:rPr lang="cs-CZ" i="1" u="sng" dirty="0"/>
              <a:t>aniž k tomu byl zmocněn Unií</a:t>
            </a:r>
            <a:r>
              <a:rPr lang="cs-CZ" i="1" dirty="0"/>
              <a:t>, přičemž skutečnost, že tento legislativní akt nabyl účinnosti po zveřejnění oznámení o zahájení zadávacího řízení, není v tomto ohledu relevantní.“</a:t>
            </a:r>
          </a:p>
          <a:p>
            <a:pPr algn="just"/>
            <a:endParaRPr lang="cs-CZ" dirty="0"/>
          </a:p>
        </p:txBody>
      </p:sp>
      <p:sp>
        <p:nvSpPr>
          <p:cNvPr id="4" name="Zástupný symbol pro číslo snímku 3">
            <a:extLst>
              <a:ext uri="{FF2B5EF4-FFF2-40B4-BE49-F238E27FC236}">
                <a16:creationId xmlns:a16="http://schemas.microsoft.com/office/drawing/2014/main" id="{860EAD36-9004-571B-6CDA-2D1DFC29BE3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62</a:t>
            </a:fld>
            <a:endParaRPr lang="cs-CZ"/>
          </a:p>
        </p:txBody>
      </p:sp>
    </p:spTree>
    <p:extLst>
      <p:ext uri="{BB962C8B-B14F-4D97-AF65-F5344CB8AC3E}">
        <p14:creationId xmlns:p14="http://schemas.microsoft.com/office/powerpoint/2010/main" val="20532364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A5B23-5EF6-4F5B-4F66-3EF9375932E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910B10A-7967-9674-E4F7-2160268A7FAA}"/>
              </a:ext>
            </a:extLst>
          </p:cNvPr>
          <p:cNvSpPr>
            <a:spLocks noGrp="1"/>
          </p:cNvSpPr>
          <p:nvPr>
            <p:ph type="title"/>
          </p:nvPr>
        </p:nvSpPr>
        <p:spPr/>
        <p:txBody>
          <a:bodyPr/>
          <a:lstStyle/>
          <a:p>
            <a:r>
              <a:rPr lang="cs-CZ" dirty="0"/>
              <a:t>Rozsudek ve věci C-513/23, v řízení  </a:t>
            </a:r>
            <a:r>
              <a:rPr lang="cs-CZ" dirty="0" err="1"/>
              <a:t>Obština</a:t>
            </a:r>
            <a:r>
              <a:rPr lang="cs-CZ" dirty="0"/>
              <a:t> Pleven</a:t>
            </a:r>
          </a:p>
        </p:txBody>
      </p:sp>
      <p:sp>
        <p:nvSpPr>
          <p:cNvPr id="17" name="Zástupný obsah 16">
            <a:extLst>
              <a:ext uri="{FF2B5EF4-FFF2-40B4-BE49-F238E27FC236}">
                <a16:creationId xmlns:a16="http://schemas.microsoft.com/office/drawing/2014/main" id="{66A5E401-7D56-019D-5C73-265D06B04A8D}"/>
              </a:ext>
            </a:extLst>
          </p:cNvPr>
          <p:cNvSpPr>
            <a:spLocks noGrp="1"/>
          </p:cNvSpPr>
          <p:nvPr>
            <p:ph idx="1"/>
          </p:nvPr>
        </p:nvSpPr>
        <p:spPr/>
        <p:txBody>
          <a:bodyPr/>
          <a:lstStyle/>
          <a:p>
            <a:r>
              <a:rPr lang="cs-CZ" dirty="0">
                <a:hlinkClick r:id="rId3"/>
              </a:rPr>
              <a:t>62023CJ0513</a:t>
            </a:r>
            <a:endParaRPr lang="cs-CZ" dirty="0"/>
          </a:p>
          <a:p>
            <a:pPr algn="just"/>
            <a:r>
              <a:rPr lang="cs-CZ" dirty="0"/>
              <a:t>Předmětem sporu byla technická specifikace předmětu veřejné zakázky.</a:t>
            </a:r>
          </a:p>
          <a:p>
            <a:pPr lvl="1" algn="just"/>
            <a:r>
              <a:rPr lang="cs-CZ" dirty="0"/>
              <a:t>byla vymezena pomocí evropských norem, včetně harmonizovaných norem, na něž se vztahuje nařízení č. 305/2011.</a:t>
            </a:r>
          </a:p>
          <a:p>
            <a:pPr lvl="1" algn="just"/>
            <a:r>
              <a:rPr lang="cs-CZ" dirty="0"/>
              <a:t>v rozporu s národním právem nebylo užito přídomku </a:t>
            </a:r>
            <a:r>
              <a:rPr lang="cs-CZ" i="1" dirty="0"/>
              <a:t>„nebo rovnocenný“</a:t>
            </a:r>
            <a:r>
              <a:rPr lang="cs-CZ" dirty="0"/>
              <a:t>.</a:t>
            </a:r>
          </a:p>
          <a:p>
            <a:pPr marL="0" indent="0" algn="just">
              <a:buNone/>
            </a:pPr>
            <a:endParaRPr lang="cs-CZ" dirty="0"/>
          </a:p>
        </p:txBody>
      </p:sp>
      <p:sp>
        <p:nvSpPr>
          <p:cNvPr id="4" name="Zástupný symbol pro číslo snímku 3">
            <a:extLst>
              <a:ext uri="{FF2B5EF4-FFF2-40B4-BE49-F238E27FC236}">
                <a16:creationId xmlns:a16="http://schemas.microsoft.com/office/drawing/2014/main" id="{A7334ECD-DE4B-D55D-66CE-EB1FBD95EAD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63</a:t>
            </a:fld>
            <a:endParaRPr lang="cs-CZ"/>
          </a:p>
        </p:txBody>
      </p:sp>
    </p:spTree>
    <p:extLst>
      <p:ext uri="{BB962C8B-B14F-4D97-AF65-F5344CB8AC3E}">
        <p14:creationId xmlns:p14="http://schemas.microsoft.com/office/powerpoint/2010/main" val="2400658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D32C6-DE80-10C8-D1CE-6F040149769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5A608EC-C776-7A27-47C4-FEAA1E741F27}"/>
              </a:ext>
            </a:extLst>
          </p:cNvPr>
          <p:cNvSpPr>
            <a:spLocks noGrp="1"/>
          </p:cNvSpPr>
          <p:nvPr>
            <p:ph type="title"/>
          </p:nvPr>
        </p:nvSpPr>
        <p:spPr/>
        <p:txBody>
          <a:bodyPr/>
          <a:lstStyle/>
          <a:p>
            <a:r>
              <a:rPr lang="cs-CZ" dirty="0"/>
              <a:t>Rozsudek ve věci C-513/23, v řízení  </a:t>
            </a:r>
            <a:r>
              <a:rPr lang="cs-CZ" dirty="0" err="1"/>
              <a:t>Obština</a:t>
            </a:r>
            <a:r>
              <a:rPr lang="cs-CZ" dirty="0"/>
              <a:t> Pleven</a:t>
            </a:r>
          </a:p>
        </p:txBody>
      </p:sp>
      <p:sp>
        <p:nvSpPr>
          <p:cNvPr id="17" name="Zástupný obsah 16">
            <a:extLst>
              <a:ext uri="{FF2B5EF4-FFF2-40B4-BE49-F238E27FC236}">
                <a16:creationId xmlns:a16="http://schemas.microsoft.com/office/drawing/2014/main" id="{F76CD202-888A-B2F2-A940-EB21B2A2C3CD}"/>
              </a:ext>
            </a:extLst>
          </p:cNvPr>
          <p:cNvSpPr>
            <a:spLocks noGrp="1"/>
          </p:cNvSpPr>
          <p:nvPr>
            <p:ph idx="1"/>
          </p:nvPr>
        </p:nvSpPr>
        <p:spPr/>
        <p:txBody>
          <a:bodyPr/>
          <a:lstStyle/>
          <a:p>
            <a:r>
              <a:rPr lang="cs-CZ" dirty="0"/>
              <a:t>Nebylo prokázáno, že se jednalo o nadlimitní veřejnou zakázku.</a:t>
            </a:r>
          </a:p>
          <a:p>
            <a:pPr algn="just"/>
            <a:r>
              <a:rPr lang="cs-CZ" i="1" dirty="0"/>
              <a:t>„Pokud se vnitrostátní právní předpisy přímo a bezpodmínečně přizpůsobí v řešeních, která stanoví pro situace, na které se nevztahuje akt unijního práva, řešením přijatým tímto aktem, je dán nepochybný zájem Unie na tom, aby se ustanovením převzatým z uvedeného aktu </a:t>
            </a:r>
            <a:r>
              <a:rPr lang="cs-CZ" i="1" u="sng" dirty="0"/>
              <a:t>dostalo jednotného výkladu</a:t>
            </a:r>
            <a:r>
              <a:rPr lang="cs-CZ" i="1" dirty="0"/>
              <a:t>. To totiž umožňuje vyhnout se budoucím výkladovým rozdílům a zajistit rovné zacházení s těmito situacemi a se situacemi, které spadají</a:t>
            </a:r>
            <a:br>
              <a:rPr lang="cs-CZ" i="1" dirty="0"/>
            </a:br>
            <a:r>
              <a:rPr lang="cs-CZ" i="1" dirty="0"/>
              <a:t>do působnosti uvedených ustanovení </a:t>
            </a:r>
            <a:r>
              <a:rPr lang="cs-CZ" sz="1600" i="1" dirty="0"/>
              <a:t>(rozsudek ze dne 7. prosince 2023, </a:t>
            </a:r>
            <a:r>
              <a:rPr lang="cs-CZ" sz="1600" i="1" dirty="0" err="1"/>
              <a:t>Obština</a:t>
            </a:r>
            <a:r>
              <a:rPr lang="cs-CZ" sz="1600" i="1" dirty="0"/>
              <a:t> </a:t>
            </a:r>
            <a:r>
              <a:rPr lang="cs-CZ" sz="1600" i="1" dirty="0" err="1"/>
              <a:t>Razgrad</a:t>
            </a:r>
            <a:r>
              <a:rPr lang="cs-CZ" sz="1600" i="1" dirty="0"/>
              <a:t>, </a:t>
            </a:r>
            <a:r>
              <a:rPr lang="cs-CZ" sz="1600" i="1" dirty="0">
                <a:hlinkClick r:id="rId3"/>
              </a:rPr>
              <a:t>C‑441/22 a C‑443/22</a:t>
            </a:r>
            <a:r>
              <a:rPr lang="cs-CZ" sz="1600" i="1" dirty="0"/>
              <a:t>, </a:t>
            </a:r>
            <a:r>
              <a:rPr lang="cs-CZ" sz="1600" i="1" dirty="0">
                <a:hlinkClick r:id="rId4"/>
              </a:rPr>
              <a:t>EU:C:2023:970</a:t>
            </a:r>
            <a:r>
              <a:rPr lang="cs-CZ" sz="1600" i="1" dirty="0"/>
              <a:t>, bod </a:t>
            </a:r>
            <a:r>
              <a:rPr lang="cs-CZ" sz="1600" i="1" dirty="0">
                <a:hlinkClick r:id="rId5"/>
              </a:rPr>
              <a:t>39</a:t>
            </a:r>
            <a:r>
              <a:rPr lang="cs-CZ" sz="1600" i="1" dirty="0"/>
              <a:t> a citovaná judikatura)</a:t>
            </a:r>
            <a:r>
              <a:rPr lang="cs-CZ" i="1" dirty="0"/>
              <a:t>.“</a:t>
            </a:r>
          </a:p>
          <a:p>
            <a:pPr marL="0" indent="0" algn="just">
              <a:buNone/>
            </a:pPr>
            <a:endParaRPr lang="cs-CZ" dirty="0"/>
          </a:p>
        </p:txBody>
      </p:sp>
      <p:sp>
        <p:nvSpPr>
          <p:cNvPr id="4" name="Zástupný symbol pro číslo snímku 3">
            <a:extLst>
              <a:ext uri="{FF2B5EF4-FFF2-40B4-BE49-F238E27FC236}">
                <a16:creationId xmlns:a16="http://schemas.microsoft.com/office/drawing/2014/main" id="{7F4DE5ED-1665-9330-FC86-2EA0BE80718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64</a:t>
            </a:fld>
            <a:endParaRPr lang="cs-CZ"/>
          </a:p>
        </p:txBody>
      </p:sp>
    </p:spTree>
    <p:extLst>
      <p:ext uri="{BB962C8B-B14F-4D97-AF65-F5344CB8AC3E}">
        <p14:creationId xmlns:p14="http://schemas.microsoft.com/office/powerpoint/2010/main" val="39914180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977D7-A6BA-31CC-B713-045792E9BAB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FC5ACB4-CD37-9D9B-70FD-F13624A1FE7A}"/>
              </a:ext>
            </a:extLst>
          </p:cNvPr>
          <p:cNvSpPr>
            <a:spLocks noGrp="1"/>
          </p:cNvSpPr>
          <p:nvPr>
            <p:ph type="title"/>
          </p:nvPr>
        </p:nvSpPr>
        <p:spPr/>
        <p:txBody>
          <a:bodyPr/>
          <a:lstStyle/>
          <a:p>
            <a:r>
              <a:rPr lang="cs-CZ" dirty="0"/>
              <a:t>Rozsudek ve věci C-513/23, v řízení  </a:t>
            </a:r>
            <a:r>
              <a:rPr lang="cs-CZ" dirty="0" err="1"/>
              <a:t>Obština</a:t>
            </a:r>
            <a:r>
              <a:rPr lang="cs-CZ" dirty="0"/>
              <a:t> Pleven</a:t>
            </a:r>
          </a:p>
        </p:txBody>
      </p:sp>
      <p:sp>
        <p:nvSpPr>
          <p:cNvPr id="17" name="Zástupný obsah 16">
            <a:extLst>
              <a:ext uri="{FF2B5EF4-FFF2-40B4-BE49-F238E27FC236}">
                <a16:creationId xmlns:a16="http://schemas.microsoft.com/office/drawing/2014/main" id="{C5E947E5-83BB-DCF0-A0D6-F55960AF27EF}"/>
              </a:ext>
            </a:extLst>
          </p:cNvPr>
          <p:cNvSpPr>
            <a:spLocks noGrp="1"/>
          </p:cNvSpPr>
          <p:nvPr>
            <p:ph idx="1"/>
          </p:nvPr>
        </p:nvSpPr>
        <p:spPr/>
        <p:txBody>
          <a:bodyPr/>
          <a:lstStyle/>
          <a:p>
            <a:pPr algn="just"/>
            <a:r>
              <a:rPr lang="cs-CZ" i="1" dirty="0"/>
              <a:t>„V tomto ohledu již Soudní dvůr rozhodl, že zákon o veřejných zakázkách, kterým byla do bulharského právního řádu provedena směrnice 2014/24, se použije obecně na všechna řízení o zadávání veřejných zakázek dotovaná z evropských fondů </a:t>
            </a:r>
            <a:r>
              <a:rPr lang="cs-CZ" i="1" u="sng" dirty="0"/>
              <a:t>bez ohledu na hodnotu dotčených zakázek</a:t>
            </a:r>
            <a:r>
              <a:rPr lang="cs-CZ" i="1" dirty="0"/>
              <a:t> </a:t>
            </a:r>
            <a:r>
              <a:rPr lang="cs-CZ" sz="1600" i="1" dirty="0"/>
              <a:t>(rozsudek ze dne 7. prosince 2023, </a:t>
            </a:r>
            <a:r>
              <a:rPr lang="cs-CZ" sz="1600" i="1" dirty="0" err="1"/>
              <a:t>Obština</a:t>
            </a:r>
            <a:r>
              <a:rPr lang="cs-CZ" sz="1600" i="1" dirty="0"/>
              <a:t> </a:t>
            </a:r>
            <a:r>
              <a:rPr lang="cs-CZ" sz="1600" i="1" dirty="0" err="1"/>
              <a:t>Razgrad</a:t>
            </a:r>
            <a:r>
              <a:rPr lang="cs-CZ" sz="1600" i="1" dirty="0"/>
              <a:t>, </a:t>
            </a:r>
            <a:r>
              <a:rPr lang="cs-CZ" sz="1600" i="1" dirty="0">
                <a:hlinkClick r:id="rId3"/>
              </a:rPr>
              <a:t>C‑441/22 a C‑443/22</a:t>
            </a:r>
            <a:r>
              <a:rPr lang="cs-CZ" sz="1600" i="1" dirty="0"/>
              <a:t>, </a:t>
            </a:r>
            <a:r>
              <a:rPr lang="cs-CZ" sz="1600" i="1" dirty="0">
                <a:hlinkClick r:id="rId4"/>
              </a:rPr>
              <a:t>EU:C:2023:970</a:t>
            </a:r>
            <a:r>
              <a:rPr lang="cs-CZ" sz="1600" i="1" dirty="0"/>
              <a:t>, bod </a:t>
            </a:r>
            <a:r>
              <a:rPr lang="cs-CZ" sz="1600" i="1" dirty="0">
                <a:hlinkClick r:id="rId5"/>
              </a:rPr>
              <a:t>40</a:t>
            </a:r>
            <a:r>
              <a:rPr lang="cs-CZ" sz="1600" i="1" dirty="0"/>
              <a:t> a citovaná judikatura)</a:t>
            </a:r>
            <a:r>
              <a:rPr lang="cs-CZ" i="1" dirty="0"/>
              <a:t>.“</a:t>
            </a:r>
          </a:p>
          <a:p>
            <a:pPr lvl="1" algn="just"/>
            <a:r>
              <a:rPr lang="cs-CZ" dirty="0"/>
              <a:t>Je zde přesvědčivý logický soulad s předchozími dvěma rozsudky?</a:t>
            </a:r>
          </a:p>
          <a:p>
            <a:pPr algn="just"/>
            <a:endParaRPr lang="cs-CZ" i="1" dirty="0"/>
          </a:p>
          <a:p>
            <a:pPr marL="0" indent="0" algn="just">
              <a:buNone/>
            </a:pPr>
            <a:endParaRPr lang="cs-CZ" dirty="0"/>
          </a:p>
        </p:txBody>
      </p:sp>
      <p:sp>
        <p:nvSpPr>
          <p:cNvPr id="4" name="Zástupný symbol pro číslo snímku 3">
            <a:extLst>
              <a:ext uri="{FF2B5EF4-FFF2-40B4-BE49-F238E27FC236}">
                <a16:creationId xmlns:a16="http://schemas.microsoft.com/office/drawing/2014/main" id="{1B23CBC1-77D7-AEE1-B244-1ECCE2F5E61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65</a:t>
            </a:fld>
            <a:endParaRPr lang="cs-CZ"/>
          </a:p>
        </p:txBody>
      </p:sp>
    </p:spTree>
    <p:extLst>
      <p:ext uri="{BB962C8B-B14F-4D97-AF65-F5344CB8AC3E}">
        <p14:creationId xmlns:p14="http://schemas.microsoft.com/office/powerpoint/2010/main" val="10394674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FCE13-54F7-67B6-1C1A-EFFEB7026E4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FCA2F9D-B104-5BFE-55C4-B3833661A19C}"/>
              </a:ext>
            </a:extLst>
          </p:cNvPr>
          <p:cNvSpPr>
            <a:spLocks noGrp="1"/>
          </p:cNvSpPr>
          <p:nvPr>
            <p:ph type="title"/>
          </p:nvPr>
        </p:nvSpPr>
        <p:spPr/>
        <p:txBody>
          <a:bodyPr/>
          <a:lstStyle/>
          <a:p>
            <a:r>
              <a:rPr lang="cs-CZ" dirty="0"/>
              <a:t>Rozsudek ve věci C-513/23, v řízení  </a:t>
            </a:r>
            <a:r>
              <a:rPr lang="cs-CZ" dirty="0" err="1"/>
              <a:t>Obština</a:t>
            </a:r>
            <a:r>
              <a:rPr lang="cs-CZ" dirty="0"/>
              <a:t> Pleven</a:t>
            </a:r>
          </a:p>
        </p:txBody>
      </p:sp>
      <p:sp>
        <p:nvSpPr>
          <p:cNvPr id="17" name="Zástupný obsah 16">
            <a:extLst>
              <a:ext uri="{FF2B5EF4-FFF2-40B4-BE49-F238E27FC236}">
                <a16:creationId xmlns:a16="http://schemas.microsoft.com/office/drawing/2014/main" id="{3BFFBB83-2F72-07E6-BCE3-1D53CD35965C}"/>
              </a:ext>
            </a:extLst>
          </p:cNvPr>
          <p:cNvSpPr>
            <a:spLocks noGrp="1"/>
          </p:cNvSpPr>
          <p:nvPr>
            <p:ph idx="1"/>
          </p:nvPr>
        </p:nvSpPr>
        <p:spPr/>
        <p:txBody>
          <a:bodyPr/>
          <a:lstStyle/>
          <a:p>
            <a:pPr algn="just"/>
            <a:r>
              <a:rPr lang="cs-CZ" i="1" dirty="0"/>
              <a:t>„Je třeba poznamenat, že čl. 42 odst. 3 písm. b) směrnice 2014/24 stanoví, že technické specifikace jsou formulovány zejména odkazem, v pořadí podle významu, na vnitrostátní normy přejímající evropské normy, mezinárodní normy nebo vnitrostátní normy. Toto ustanovení rovněž stanoví, že </a:t>
            </a:r>
            <a:r>
              <a:rPr lang="cs-CZ" i="1" u="sng" dirty="0"/>
              <a:t>´každý odkaz´ musí být doprovázen výrazem ´nebo rovnocenný´</a:t>
            </a:r>
            <a:r>
              <a:rPr lang="cs-CZ" i="1" dirty="0"/>
              <a:t>.</a:t>
            </a:r>
          </a:p>
          <a:p>
            <a:pPr algn="just"/>
            <a:r>
              <a:rPr lang="cs-CZ" i="1" dirty="0"/>
              <a:t>Ze znění uvedeného ustanovení vyplývá, že výraz ´nebo rovnocenný´ musí být doplněn </a:t>
            </a:r>
            <a:r>
              <a:rPr lang="cs-CZ" i="1" u="sng" dirty="0"/>
              <a:t>vždy, jsou-li technické specifikace formulovány odkazem</a:t>
            </a:r>
            <a:br>
              <a:rPr lang="cs-CZ" i="1" u="sng" dirty="0"/>
            </a:br>
            <a:r>
              <a:rPr lang="cs-CZ" i="1" u="sng" dirty="0"/>
              <a:t>na normy</a:t>
            </a:r>
            <a:r>
              <a:rPr lang="cs-CZ" i="1" dirty="0"/>
              <a:t>, včetně vnitrostátních norem přejímajících evropské normy. Totéž ustanovení </a:t>
            </a:r>
            <a:r>
              <a:rPr lang="cs-CZ" i="1" u="sng" dirty="0"/>
              <a:t>nestanoví žádnou výjimku, pokud jde o harmonizované normy</a:t>
            </a:r>
            <a:r>
              <a:rPr lang="cs-CZ" i="1" dirty="0"/>
              <a:t> ve smyslu čl. 2 bodu 11 nařízení č. 305/2011.“</a:t>
            </a:r>
          </a:p>
          <a:p>
            <a:pPr marL="0" indent="0" algn="just">
              <a:buNone/>
            </a:pPr>
            <a:endParaRPr lang="cs-CZ" dirty="0"/>
          </a:p>
        </p:txBody>
      </p:sp>
      <p:sp>
        <p:nvSpPr>
          <p:cNvPr id="4" name="Zástupný symbol pro číslo snímku 3">
            <a:extLst>
              <a:ext uri="{FF2B5EF4-FFF2-40B4-BE49-F238E27FC236}">
                <a16:creationId xmlns:a16="http://schemas.microsoft.com/office/drawing/2014/main" id="{43B98880-034B-1EBA-F790-5868B4D9427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66</a:t>
            </a:fld>
            <a:endParaRPr lang="cs-CZ"/>
          </a:p>
        </p:txBody>
      </p:sp>
    </p:spTree>
    <p:extLst>
      <p:ext uri="{BB962C8B-B14F-4D97-AF65-F5344CB8AC3E}">
        <p14:creationId xmlns:p14="http://schemas.microsoft.com/office/powerpoint/2010/main" val="1952018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11930-6FDC-E21A-7847-0629CB7C3B5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6854C9E-1540-5E37-D821-EE3184109D2A}"/>
              </a:ext>
            </a:extLst>
          </p:cNvPr>
          <p:cNvSpPr>
            <a:spLocks noGrp="1"/>
          </p:cNvSpPr>
          <p:nvPr>
            <p:ph type="title"/>
          </p:nvPr>
        </p:nvSpPr>
        <p:spPr/>
        <p:txBody>
          <a:bodyPr/>
          <a:lstStyle/>
          <a:p>
            <a:r>
              <a:rPr lang="cs-CZ" dirty="0"/>
              <a:t>Rozsudek ve věci C-513/23, v řízení  </a:t>
            </a:r>
            <a:r>
              <a:rPr lang="cs-CZ" dirty="0" err="1"/>
              <a:t>Obština</a:t>
            </a:r>
            <a:r>
              <a:rPr lang="cs-CZ" dirty="0"/>
              <a:t> Pleven</a:t>
            </a:r>
          </a:p>
        </p:txBody>
      </p:sp>
      <p:sp>
        <p:nvSpPr>
          <p:cNvPr id="17" name="Zástupný obsah 16">
            <a:extLst>
              <a:ext uri="{FF2B5EF4-FFF2-40B4-BE49-F238E27FC236}">
                <a16:creationId xmlns:a16="http://schemas.microsoft.com/office/drawing/2014/main" id="{5D9EEDD7-473F-085B-9CCA-144EBBC49F5A}"/>
              </a:ext>
            </a:extLst>
          </p:cNvPr>
          <p:cNvSpPr>
            <a:spLocks noGrp="1"/>
          </p:cNvSpPr>
          <p:nvPr>
            <p:ph idx="1"/>
          </p:nvPr>
        </p:nvSpPr>
        <p:spPr/>
        <p:txBody>
          <a:bodyPr/>
          <a:lstStyle/>
          <a:p>
            <a:pPr algn="just"/>
            <a:r>
              <a:rPr lang="cs-CZ" i="1" dirty="0"/>
              <a:t>„Takový požadavek je ostatně v souladu s bodem 2 přílohy VII směrnice 2014/24, který </a:t>
            </a:r>
            <a:r>
              <a:rPr lang="cs-CZ" i="1" u="sng" dirty="0"/>
              <a:t>definuje pojem ´norma´</a:t>
            </a:r>
            <a:r>
              <a:rPr lang="cs-CZ" i="1" dirty="0"/>
              <a:t> tak, že odpovídá technické specifikaci přijaté uznaným mezinárodním, evropským či vnitrostátním normalizačním subjektem pro opakované nebo průběžné používání, jejíž dodržování není povinné a je zpřístupněná veřejnosti.</a:t>
            </a:r>
          </a:p>
          <a:p>
            <a:pPr algn="just"/>
            <a:r>
              <a:rPr lang="cs-CZ" i="1" u="sng" dirty="0"/>
              <a:t>Vnitrostátní právní úpravě tedy nelze vytýkat…</a:t>
            </a:r>
            <a:r>
              <a:rPr lang="cs-CZ" i="1" dirty="0"/>
              <a:t>“</a:t>
            </a:r>
          </a:p>
          <a:p>
            <a:pPr marL="0" indent="0" algn="just">
              <a:buNone/>
            </a:pPr>
            <a:endParaRPr lang="cs-CZ" dirty="0"/>
          </a:p>
        </p:txBody>
      </p:sp>
      <p:sp>
        <p:nvSpPr>
          <p:cNvPr id="4" name="Zástupný symbol pro číslo snímku 3">
            <a:extLst>
              <a:ext uri="{FF2B5EF4-FFF2-40B4-BE49-F238E27FC236}">
                <a16:creationId xmlns:a16="http://schemas.microsoft.com/office/drawing/2014/main" id="{5A2BA7E1-3A9F-9406-8D4A-DFE052DA380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67</a:t>
            </a:fld>
            <a:endParaRPr lang="cs-CZ"/>
          </a:p>
        </p:txBody>
      </p:sp>
    </p:spTree>
    <p:extLst>
      <p:ext uri="{BB962C8B-B14F-4D97-AF65-F5344CB8AC3E}">
        <p14:creationId xmlns:p14="http://schemas.microsoft.com/office/powerpoint/2010/main" val="37239273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F0812202-8F55-55DC-CA3A-0FB0113144F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38C0FD4-405A-2B85-EBDE-87B01A28DB4F}"/>
              </a:ext>
            </a:extLst>
          </p:cNvPr>
          <p:cNvSpPr>
            <a:spLocks noGrp="1"/>
          </p:cNvSpPr>
          <p:nvPr>
            <p:ph type="title"/>
          </p:nvPr>
        </p:nvSpPr>
        <p:spPr/>
        <p:txBody>
          <a:bodyPr/>
          <a:lstStyle/>
          <a:p>
            <a:r>
              <a:rPr lang="cs-CZ" dirty="0"/>
              <a:t>Rozsudek ve věci C-424/23, v řízení DYKA </a:t>
            </a:r>
            <a:r>
              <a:rPr lang="cs-CZ" dirty="0" err="1"/>
              <a:t>Plastics</a:t>
            </a:r>
            <a:r>
              <a:rPr lang="cs-CZ" dirty="0"/>
              <a:t> NV, 16. 1. 2025</a:t>
            </a:r>
          </a:p>
        </p:txBody>
      </p:sp>
      <p:sp>
        <p:nvSpPr>
          <p:cNvPr id="17" name="Zástupný obsah 16">
            <a:extLst>
              <a:ext uri="{FF2B5EF4-FFF2-40B4-BE49-F238E27FC236}">
                <a16:creationId xmlns:a16="http://schemas.microsoft.com/office/drawing/2014/main" id="{FEC4116B-CE31-CEA3-6BBC-419E53DCAEBE}"/>
              </a:ext>
            </a:extLst>
          </p:cNvPr>
          <p:cNvSpPr>
            <a:spLocks noGrp="1"/>
          </p:cNvSpPr>
          <p:nvPr>
            <p:ph idx="1"/>
          </p:nvPr>
        </p:nvSpPr>
        <p:spPr>
          <a:xfrm>
            <a:off x="1620000" y="1608364"/>
            <a:ext cx="8964000" cy="4467157"/>
          </a:xfrm>
        </p:spPr>
        <p:txBody>
          <a:bodyPr/>
          <a:lstStyle/>
          <a:p>
            <a:r>
              <a:rPr lang="cs-CZ" dirty="0">
                <a:hlinkClick r:id="rId3"/>
              </a:rPr>
              <a:t>https://eur-lex.europa.eu/legal-content/CS/TXT/HTML/?uri=CELEX:62023CJ0424&amp;qid=1781695222895</a:t>
            </a:r>
            <a:r>
              <a:rPr lang="cs-CZ" dirty="0"/>
              <a:t> </a:t>
            </a:r>
          </a:p>
          <a:p>
            <a:pPr algn="just"/>
            <a:r>
              <a:rPr lang="cs-CZ" dirty="0"/>
              <a:t>Žalobkyně rozporovala technickou specifikaci stavebních prací, zadavatel vyžadoval použití kanalizačního potrubí z kameniny a betonu</a:t>
            </a:r>
          </a:p>
          <a:p>
            <a:pPr algn="just"/>
            <a:r>
              <a:rPr lang="cs-CZ" dirty="0"/>
              <a:t>Z úvodních poznámek SDEU: </a:t>
            </a:r>
            <a:r>
              <a:rPr lang="cs-CZ" i="1" dirty="0"/>
              <a:t>„V každém případě je třeba poznamenat, že ustanovení, která se týkají technických specifikací ve směrnicích 2014/24 a 2014/25, jsou v podstatě totožná.“</a:t>
            </a:r>
          </a:p>
        </p:txBody>
      </p:sp>
      <p:sp>
        <p:nvSpPr>
          <p:cNvPr id="4" name="Zástupný symbol pro číslo snímku 3">
            <a:extLst>
              <a:ext uri="{FF2B5EF4-FFF2-40B4-BE49-F238E27FC236}">
                <a16:creationId xmlns:a16="http://schemas.microsoft.com/office/drawing/2014/main" id="{2742932E-3C87-5FC6-1D1D-C7C9F1D1369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68</a:t>
            </a:fld>
            <a:endParaRPr lang="cs-CZ"/>
          </a:p>
        </p:txBody>
      </p:sp>
    </p:spTree>
    <p:extLst>
      <p:ext uri="{BB962C8B-B14F-4D97-AF65-F5344CB8AC3E}">
        <p14:creationId xmlns:p14="http://schemas.microsoft.com/office/powerpoint/2010/main" val="1596313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B4F5A83C-274F-C984-BFBE-AC62F0A217D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AC2B163-406D-7DF7-AD5D-41E93B35A418}"/>
              </a:ext>
            </a:extLst>
          </p:cNvPr>
          <p:cNvSpPr>
            <a:spLocks noGrp="1"/>
          </p:cNvSpPr>
          <p:nvPr>
            <p:ph type="title"/>
          </p:nvPr>
        </p:nvSpPr>
        <p:spPr/>
        <p:txBody>
          <a:bodyPr/>
          <a:lstStyle/>
          <a:p>
            <a:r>
              <a:rPr lang="cs-CZ" dirty="0"/>
              <a:t>Rozsudek ve věci C-424/23, v řízení DYKA </a:t>
            </a:r>
            <a:r>
              <a:rPr lang="cs-CZ" dirty="0" err="1"/>
              <a:t>Plastics</a:t>
            </a:r>
            <a:r>
              <a:rPr lang="cs-CZ" dirty="0"/>
              <a:t> NV, 16. 1. 2025</a:t>
            </a:r>
          </a:p>
        </p:txBody>
      </p:sp>
      <p:sp>
        <p:nvSpPr>
          <p:cNvPr id="17" name="Zástupný obsah 16">
            <a:extLst>
              <a:ext uri="{FF2B5EF4-FFF2-40B4-BE49-F238E27FC236}">
                <a16:creationId xmlns:a16="http://schemas.microsoft.com/office/drawing/2014/main" id="{2C62DDA7-2127-6DE7-541C-A2CABADA874A}"/>
              </a:ext>
            </a:extLst>
          </p:cNvPr>
          <p:cNvSpPr>
            <a:spLocks noGrp="1"/>
          </p:cNvSpPr>
          <p:nvPr>
            <p:ph idx="1"/>
          </p:nvPr>
        </p:nvSpPr>
        <p:spPr>
          <a:xfrm>
            <a:off x="1620000" y="1608364"/>
            <a:ext cx="8964000" cy="4467157"/>
          </a:xfrm>
        </p:spPr>
        <p:txBody>
          <a:bodyPr/>
          <a:lstStyle/>
          <a:p>
            <a:pPr algn="just"/>
            <a:r>
              <a:rPr lang="cs-CZ" dirty="0"/>
              <a:t>V rámci článku 42 Technická specifikace  odst. 3 směrnice 2014/24 </a:t>
            </a:r>
            <a:r>
              <a:rPr lang="cs-CZ" u="sng" dirty="0"/>
              <a:t>neexistuje žádná hierarchie způsobů stanovení technické specifikace</a:t>
            </a:r>
            <a:r>
              <a:rPr lang="cs-CZ" dirty="0"/>
              <a:t>, výčet možností je </a:t>
            </a:r>
            <a:r>
              <a:rPr lang="cs-CZ" u="sng" dirty="0"/>
              <a:t>taxativní</a:t>
            </a:r>
            <a:r>
              <a:rPr lang="cs-CZ" dirty="0"/>
              <a:t> (zde popis zjednodušen):</a:t>
            </a:r>
          </a:p>
          <a:p>
            <a:pPr lvl="1" algn="just"/>
            <a:r>
              <a:rPr lang="cs-CZ" dirty="0"/>
              <a:t>a) požadavky na výkon nebo funkci, </a:t>
            </a:r>
          </a:p>
          <a:p>
            <a:pPr lvl="1" algn="just"/>
            <a:r>
              <a:rPr lang="cs-CZ" dirty="0"/>
              <a:t>b) odkaz na technické specifikace (normy), </a:t>
            </a:r>
          </a:p>
          <a:p>
            <a:pPr lvl="1" algn="just"/>
            <a:r>
              <a:rPr lang="cs-CZ" dirty="0"/>
              <a:t>c) požadavky na výkon nebo funkci s odkazem na technické specifikace jako prostředkem pro předpoklad shody, </a:t>
            </a:r>
          </a:p>
          <a:p>
            <a:pPr lvl="1" algn="just"/>
            <a:r>
              <a:rPr lang="cs-CZ" dirty="0"/>
              <a:t>d) odkazem na technické specifikace uvedené v písmenu b) pro určité vlastnosti a odkazem na požadavky na výkon nebo funkci uvedené v písmenu a) pro ostatní vlastnosti</a:t>
            </a:r>
          </a:p>
          <a:p>
            <a:pPr lvl="1" algn="just"/>
            <a:r>
              <a:rPr lang="cs-CZ" dirty="0"/>
              <a:t>Transponováno </a:t>
            </a:r>
            <a:r>
              <a:rPr lang="cs-CZ" u="sng" dirty="0"/>
              <a:t>zejména do § 89 odst. 1 a § 90 odst. 4 ZZVZ</a:t>
            </a:r>
          </a:p>
        </p:txBody>
      </p:sp>
      <p:sp>
        <p:nvSpPr>
          <p:cNvPr id="4" name="Zástupný symbol pro číslo snímku 3">
            <a:extLst>
              <a:ext uri="{FF2B5EF4-FFF2-40B4-BE49-F238E27FC236}">
                <a16:creationId xmlns:a16="http://schemas.microsoft.com/office/drawing/2014/main" id="{8D110A86-8C88-0AC5-F504-E1829B25D98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69</a:t>
            </a:fld>
            <a:endParaRPr lang="cs-CZ"/>
          </a:p>
        </p:txBody>
      </p:sp>
    </p:spTree>
    <p:extLst>
      <p:ext uri="{BB962C8B-B14F-4D97-AF65-F5344CB8AC3E}">
        <p14:creationId xmlns:p14="http://schemas.microsoft.com/office/powerpoint/2010/main" val="29719410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8E5C32D1-274D-D92C-8431-3F5480F8D47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B2E6683-4370-3D71-7962-8A2DE4A67164}"/>
              </a:ext>
            </a:extLst>
          </p:cNvPr>
          <p:cNvSpPr>
            <a:spLocks noGrp="1"/>
          </p:cNvSpPr>
          <p:nvPr>
            <p:ph type="title"/>
          </p:nvPr>
        </p:nvSpPr>
        <p:spPr/>
        <p:txBody>
          <a:bodyPr/>
          <a:lstStyle/>
          <a:p>
            <a:r>
              <a:rPr lang="cs-CZ" dirty="0"/>
              <a:t>Rozsudek ve věci C-424/23, DYKA </a:t>
            </a:r>
            <a:r>
              <a:rPr lang="cs-CZ" dirty="0" err="1"/>
              <a:t>Plastics</a:t>
            </a:r>
            <a:r>
              <a:rPr lang="cs-CZ" dirty="0"/>
              <a:t> NV, 16. 1. 2025</a:t>
            </a:r>
          </a:p>
        </p:txBody>
      </p:sp>
      <p:sp>
        <p:nvSpPr>
          <p:cNvPr id="17" name="Zástupný obsah 16">
            <a:extLst>
              <a:ext uri="{FF2B5EF4-FFF2-40B4-BE49-F238E27FC236}">
                <a16:creationId xmlns:a16="http://schemas.microsoft.com/office/drawing/2014/main" id="{7032F00C-1872-925B-B7CB-84EEA095F303}"/>
              </a:ext>
            </a:extLst>
          </p:cNvPr>
          <p:cNvSpPr>
            <a:spLocks noGrp="1"/>
          </p:cNvSpPr>
          <p:nvPr>
            <p:ph idx="1"/>
          </p:nvPr>
        </p:nvSpPr>
        <p:spPr>
          <a:xfrm>
            <a:off x="1620000" y="1608364"/>
            <a:ext cx="8964000" cy="4467157"/>
          </a:xfrm>
        </p:spPr>
        <p:txBody>
          <a:bodyPr/>
          <a:lstStyle/>
          <a:p>
            <a:pPr algn="just"/>
            <a:r>
              <a:rPr lang="cs-CZ" dirty="0"/>
              <a:t>Výjimkou je čl. 42 odst. 4 </a:t>
            </a:r>
            <a:r>
              <a:rPr lang="cs-CZ" u="sng" dirty="0"/>
              <a:t>umožňující odkázat na konkrétní výrobek</a:t>
            </a:r>
            <a:r>
              <a:rPr lang="cs-CZ" dirty="0"/>
              <a:t>, ač je to jinak zásadně zakázáno</a:t>
            </a:r>
          </a:p>
          <a:p>
            <a:pPr algn="just"/>
            <a:r>
              <a:rPr lang="cs-CZ" dirty="0"/>
              <a:t>Rozlišují se dvě situace:</a:t>
            </a:r>
          </a:p>
          <a:p>
            <a:pPr lvl="1" algn="just"/>
            <a:r>
              <a:rPr lang="cs-CZ" dirty="0"/>
              <a:t>Je-li to </a:t>
            </a:r>
            <a:r>
              <a:rPr lang="cs-CZ" u="sng" dirty="0"/>
              <a:t>odůvodněno předmětem veřejné zakázky</a:t>
            </a:r>
            <a:r>
              <a:rPr lang="cs-CZ" dirty="0"/>
              <a:t>, lze odkázat i bez přídomku „rovnocenný“</a:t>
            </a:r>
          </a:p>
          <a:p>
            <a:pPr lvl="1" algn="just"/>
            <a:r>
              <a:rPr lang="cs-CZ" dirty="0"/>
              <a:t>Pokud by </a:t>
            </a:r>
            <a:r>
              <a:rPr lang="cs-CZ" u="sng" dirty="0"/>
              <a:t>jinak nebyl možný dostatečně přesný a srozumitelný popis</a:t>
            </a:r>
            <a:r>
              <a:rPr lang="cs-CZ" dirty="0"/>
              <a:t>, lze odkázat ale s přídomkem „rovnocenný“</a:t>
            </a:r>
          </a:p>
        </p:txBody>
      </p:sp>
      <p:sp>
        <p:nvSpPr>
          <p:cNvPr id="4" name="Zástupný symbol pro číslo snímku 3">
            <a:extLst>
              <a:ext uri="{FF2B5EF4-FFF2-40B4-BE49-F238E27FC236}">
                <a16:creationId xmlns:a16="http://schemas.microsoft.com/office/drawing/2014/main" id="{0E9E294A-2002-C853-D0A2-F4451AEDB50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70</a:t>
            </a:fld>
            <a:endParaRPr lang="cs-CZ"/>
          </a:p>
        </p:txBody>
      </p:sp>
    </p:spTree>
    <p:extLst>
      <p:ext uri="{BB962C8B-B14F-4D97-AF65-F5344CB8AC3E}">
        <p14:creationId xmlns:p14="http://schemas.microsoft.com/office/powerpoint/2010/main" val="25869056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5131666E-1BDC-C460-DC1C-DF3FB7B4736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4D7C0AC-9B10-CEC4-F1C0-EA67C75C3A37}"/>
              </a:ext>
            </a:extLst>
          </p:cNvPr>
          <p:cNvSpPr>
            <a:spLocks noGrp="1"/>
          </p:cNvSpPr>
          <p:nvPr>
            <p:ph type="title"/>
          </p:nvPr>
        </p:nvSpPr>
        <p:spPr/>
        <p:txBody>
          <a:bodyPr/>
          <a:lstStyle/>
          <a:p>
            <a:r>
              <a:rPr lang="cs-CZ" dirty="0"/>
              <a:t>Rozsudek ve věci C-424/23, DYKA </a:t>
            </a:r>
            <a:r>
              <a:rPr lang="cs-CZ" dirty="0" err="1"/>
              <a:t>Plastics</a:t>
            </a:r>
            <a:r>
              <a:rPr lang="cs-CZ" dirty="0"/>
              <a:t> NV, 16. 1. 2025</a:t>
            </a:r>
          </a:p>
        </p:txBody>
      </p:sp>
      <p:sp>
        <p:nvSpPr>
          <p:cNvPr id="17" name="Zástupný obsah 16">
            <a:extLst>
              <a:ext uri="{FF2B5EF4-FFF2-40B4-BE49-F238E27FC236}">
                <a16:creationId xmlns:a16="http://schemas.microsoft.com/office/drawing/2014/main" id="{6F4177DF-E039-073E-9046-6D6E063FCFB7}"/>
              </a:ext>
            </a:extLst>
          </p:cNvPr>
          <p:cNvSpPr>
            <a:spLocks noGrp="1"/>
          </p:cNvSpPr>
          <p:nvPr>
            <p:ph idx="1"/>
          </p:nvPr>
        </p:nvSpPr>
        <p:spPr>
          <a:xfrm>
            <a:off x="1620000" y="1608364"/>
            <a:ext cx="8964000" cy="4467157"/>
          </a:xfrm>
        </p:spPr>
        <p:txBody>
          <a:bodyPr/>
          <a:lstStyle/>
          <a:p>
            <a:pPr algn="just"/>
            <a:r>
              <a:rPr lang="cs-CZ" dirty="0"/>
              <a:t>Požadavek na konkrétní materiál nelze kvalifikovat jako „požadavek</a:t>
            </a:r>
            <a:br>
              <a:rPr lang="cs-CZ" dirty="0"/>
            </a:br>
            <a:r>
              <a:rPr lang="cs-CZ" dirty="0"/>
              <a:t>na výkon“ nebo „požadavek na funkci“ ve smyslu čl. 42 odst. 3 písm. a) směrnice 2014/24.</a:t>
            </a:r>
          </a:p>
          <a:p>
            <a:pPr algn="just"/>
            <a:r>
              <a:rPr lang="cs-CZ" dirty="0"/>
              <a:t>Požadavek na konkrétní materiál je případem dle čl. 42 odst. 4 směrnice</a:t>
            </a:r>
          </a:p>
          <a:p>
            <a:pPr algn="just"/>
            <a:r>
              <a:rPr lang="cs-CZ" i="1" dirty="0"/>
              <a:t>„…požadavek týkající se použití určitého materiálu pro veřejnou zakázku nebo její část může zejména </a:t>
            </a:r>
            <a:r>
              <a:rPr lang="cs-CZ" i="1" u="sng" dirty="0"/>
              <a:t>nevyhnutelně vyplývat</a:t>
            </a:r>
            <a:r>
              <a:rPr lang="cs-CZ" i="1" dirty="0"/>
              <a:t> z předmětu veřejné zakázky, pokud je založen na </a:t>
            </a:r>
            <a:r>
              <a:rPr lang="cs-CZ" i="1" u="sng" dirty="0"/>
              <a:t>estetickém účinku</a:t>
            </a:r>
            <a:r>
              <a:rPr lang="cs-CZ" i="1" dirty="0"/>
              <a:t>, o který veřejný zadavatel usiluje, nebo z nutnosti </a:t>
            </a:r>
            <a:r>
              <a:rPr lang="cs-CZ" i="1" u="sng" dirty="0"/>
              <a:t>přizpůsobit dílo jeho okolnímu prostředí</a:t>
            </a:r>
            <a:r>
              <a:rPr lang="cs-CZ" i="1" dirty="0"/>
              <a:t> či je </a:t>
            </a:r>
            <a:r>
              <a:rPr lang="cs-CZ" i="1" u="sng" dirty="0"/>
              <a:t>vzhledem k požadavkům na výkon a funkci</a:t>
            </a:r>
            <a:r>
              <a:rPr lang="cs-CZ" i="1" dirty="0"/>
              <a:t> formulovaným v souladu s čl. 42 odst. 3 písm. a) této směrnice použití výrobků z tohoto materiálu </a:t>
            </a:r>
            <a:r>
              <a:rPr lang="cs-CZ" i="1" u="sng" dirty="0"/>
              <a:t>nevyhnutelné</a:t>
            </a:r>
            <a:r>
              <a:rPr lang="cs-CZ" i="1" dirty="0"/>
              <a:t>. V takových situacích totiž </a:t>
            </a:r>
            <a:r>
              <a:rPr lang="cs-CZ" i="1" u="sng" dirty="0"/>
              <a:t>nepřipadá v úvahu žádná alternativa založená na odlišném technickém řešení</a:t>
            </a:r>
            <a:r>
              <a:rPr lang="cs-CZ" i="1" dirty="0"/>
              <a:t>.“</a:t>
            </a:r>
            <a:r>
              <a:rPr lang="cs-CZ" dirty="0"/>
              <a:t> </a:t>
            </a:r>
          </a:p>
        </p:txBody>
      </p:sp>
      <p:sp>
        <p:nvSpPr>
          <p:cNvPr id="4" name="Zástupný symbol pro číslo snímku 3">
            <a:extLst>
              <a:ext uri="{FF2B5EF4-FFF2-40B4-BE49-F238E27FC236}">
                <a16:creationId xmlns:a16="http://schemas.microsoft.com/office/drawing/2014/main" id="{4BA44097-37EB-8CDC-FEC8-57748412CB3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71</a:t>
            </a:fld>
            <a:endParaRPr lang="cs-CZ"/>
          </a:p>
        </p:txBody>
      </p:sp>
    </p:spTree>
    <p:extLst>
      <p:ext uri="{BB962C8B-B14F-4D97-AF65-F5344CB8AC3E}">
        <p14:creationId xmlns:p14="http://schemas.microsoft.com/office/powerpoint/2010/main" val="36446330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2CD49BB1-F0BC-99B5-512C-1E1979AC363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790412E-915C-5AA2-AB23-6E284E944627}"/>
              </a:ext>
            </a:extLst>
          </p:cNvPr>
          <p:cNvSpPr>
            <a:spLocks noGrp="1"/>
          </p:cNvSpPr>
          <p:nvPr>
            <p:ph type="title"/>
          </p:nvPr>
        </p:nvSpPr>
        <p:spPr/>
        <p:txBody>
          <a:bodyPr/>
          <a:lstStyle/>
          <a:p>
            <a:r>
              <a:rPr lang="cs-CZ" dirty="0"/>
              <a:t>Rozsudek ve věci C-568/24 </a:t>
            </a:r>
            <a:r>
              <a:rPr lang="cs-CZ" dirty="0" err="1"/>
              <a:t>Sof</a:t>
            </a:r>
            <a:r>
              <a:rPr lang="cs-CZ" dirty="0"/>
              <a:t> </a:t>
            </a:r>
            <a:r>
              <a:rPr lang="cs-CZ" dirty="0" err="1"/>
              <a:t>Medica</a:t>
            </a:r>
            <a:r>
              <a:rPr lang="cs-CZ" dirty="0"/>
              <a:t> SA, 26</a:t>
            </a:r>
          </a:p>
        </p:txBody>
      </p:sp>
      <p:sp>
        <p:nvSpPr>
          <p:cNvPr id="17" name="Zástupný obsah 16">
            <a:extLst>
              <a:ext uri="{FF2B5EF4-FFF2-40B4-BE49-F238E27FC236}">
                <a16:creationId xmlns:a16="http://schemas.microsoft.com/office/drawing/2014/main" id="{EE3B6719-7BD2-A228-BA08-8496D042ACFC}"/>
              </a:ext>
            </a:extLst>
          </p:cNvPr>
          <p:cNvSpPr>
            <a:spLocks noGrp="1"/>
          </p:cNvSpPr>
          <p:nvPr>
            <p:ph idx="1"/>
          </p:nvPr>
        </p:nvSpPr>
        <p:spPr/>
        <p:txBody>
          <a:bodyPr/>
          <a:lstStyle/>
          <a:p>
            <a:r>
              <a:rPr lang="cs-CZ" dirty="0">
                <a:hlinkClick r:id="rId3"/>
              </a:rPr>
              <a:t>https://eur-lex.europa.eu/legal-content/CS/TXT/?uri=CELEX:62024CJ0568</a:t>
            </a:r>
            <a:r>
              <a:rPr lang="cs-CZ" dirty="0"/>
              <a:t> </a:t>
            </a:r>
          </a:p>
          <a:p>
            <a:r>
              <a:rPr lang="cs-CZ" dirty="0"/>
              <a:t>Vydán dne 16. dubna 2026</a:t>
            </a:r>
          </a:p>
          <a:p>
            <a:pPr algn="just"/>
            <a:r>
              <a:rPr lang="cs-CZ" dirty="0"/>
              <a:t>Dodávka robota na operační sály nemocnice. Zadavatel požadoval robota modulárního typu, kde robotická ramena mají individuální uspořádání.</a:t>
            </a:r>
          </a:p>
          <a:p>
            <a:pPr lvl="1" algn="just"/>
            <a:r>
              <a:rPr lang="cs-CZ" dirty="0"/>
              <a:t>Před národním soudem to odůvodnil to malými operačními sály ve staré budově.</a:t>
            </a:r>
          </a:p>
          <a:p>
            <a:pPr algn="just"/>
            <a:r>
              <a:rPr lang="cs-CZ" dirty="0"/>
              <a:t>Žalobce prodával roboty monoblokového typu, kde robotická ramena mají jednotné uspořádání, a začal brojit proti technickým podmínkám veřejné zakázky. </a:t>
            </a:r>
          </a:p>
        </p:txBody>
      </p:sp>
      <p:sp>
        <p:nvSpPr>
          <p:cNvPr id="4" name="Zástupný symbol pro číslo snímku 3">
            <a:extLst>
              <a:ext uri="{FF2B5EF4-FFF2-40B4-BE49-F238E27FC236}">
                <a16:creationId xmlns:a16="http://schemas.microsoft.com/office/drawing/2014/main" id="{94A96178-A086-7B70-5DCD-03ACAE0FA9B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72</a:t>
            </a:fld>
            <a:endParaRPr lang="cs-CZ"/>
          </a:p>
        </p:txBody>
      </p:sp>
    </p:spTree>
    <p:extLst>
      <p:ext uri="{BB962C8B-B14F-4D97-AF65-F5344CB8AC3E}">
        <p14:creationId xmlns:p14="http://schemas.microsoft.com/office/powerpoint/2010/main" val="24632773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0D571C04-205E-2153-A59D-71C6303C845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9E9967A-7032-995A-1F11-E2989C017358}"/>
              </a:ext>
            </a:extLst>
          </p:cNvPr>
          <p:cNvSpPr>
            <a:spLocks noGrp="1"/>
          </p:cNvSpPr>
          <p:nvPr>
            <p:ph type="title"/>
          </p:nvPr>
        </p:nvSpPr>
        <p:spPr/>
        <p:txBody>
          <a:bodyPr/>
          <a:lstStyle/>
          <a:p>
            <a:r>
              <a:rPr lang="cs-CZ" dirty="0"/>
              <a:t>Rozsudek ve věci C-568/24 </a:t>
            </a:r>
            <a:r>
              <a:rPr lang="cs-CZ" dirty="0" err="1"/>
              <a:t>Sof</a:t>
            </a:r>
            <a:r>
              <a:rPr lang="cs-CZ" dirty="0"/>
              <a:t> </a:t>
            </a:r>
            <a:r>
              <a:rPr lang="cs-CZ" dirty="0" err="1"/>
              <a:t>Medica</a:t>
            </a:r>
            <a:r>
              <a:rPr lang="cs-CZ" dirty="0"/>
              <a:t> SA, 26</a:t>
            </a:r>
          </a:p>
        </p:txBody>
      </p:sp>
      <p:sp>
        <p:nvSpPr>
          <p:cNvPr id="17" name="Zástupný obsah 16">
            <a:extLst>
              <a:ext uri="{FF2B5EF4-FFF2-40B4-BE49-F238E27FC236}">
                <a16:creationId xmlns:a16="http://schemas.microsoft.com/office/drawing/2014/main" id="{0DDA6D7A-4D7A-810F-F61A-05B1742821A4}"/>
              </a:ext>
            </a:extLst>
          </p:cNvPr>
          <p:cNvSpPr>
            <a:spLocks noGrp="1"/>
          </p:cNvSpPr>
          <p:nvPr>
            <p:ph idx="1"/>
          </p:nvPr>
        </p:nvSpPr>
        <p:spPr/>
        <p:txBody>
          <a:bodyPr/>
          <a:lstStyle/>
          <a:p>
            <a:pPr algn="just"/>
            <a:r>
              <a:rPr lang="cs-CZ" i="1" dirty="0"/>
              <a:t>„Článek 18 odst. 1 směrnice 2014/24 ani čl. 42 odst. 1 a 2 této směrnice však </a:t>
            </a:r>
            <a:r>
              <a:rPr lang="cs-CZ" i="1" u="sng" dirty="0"/>
              <a:t>nevyžadují výklad</a:t>
            </a:r>
            <a:r>
              <a:rPr lang="cs-CZ" i="1" dirty="0"/>
              <a:t> zásad transparentnosti a rovného zacházení v tom smyslu, </a:t>
            </a:r>
            <a:r>
              <a:rPr lang="cs-CZ" i="1" u="sng" dirty="0"/>
              <a:t>že by byl veřejný zadavatel povinen ke dni zveřejnění dotyčného oznámení o zahájení zadávacího řízení uvést objektivní důvody</a:t>
            </a:r>
            <a:r>
              <a:rPr lang="cs-CZ" i="1" dirty="0"/>
              <a:t>, na nichž jsou založeny technické specifikace, které stanovil.“</a:t>
            </a:r>
            <a:r>
              <a:rPr lang="cs-CZ" dirty="0"/>
              <a:t> </a:t>
            </a:r>
          </a:p>
          <a:p>
            <a:pPr algn="just"/>
            <a:r>
              <a:rPr lang="cs-CZ" i="1" dirty="0"/>
              <a:t>„</a:t>
            </a:r>
            <a:r>
              <a:rPr lang="cs-CZ" i="1" u="sng" dirty="0"/>
              <a:t>Čím jsou technické specifikace podrobnější, tím je totiž vyšší riziko</a:t>
            </a:r>
            <a:r>
              <a:rPr lang="cs-CZ" i="1" dirty="0"/>
              <a:t>, že budou zvýhodněny výrobky určitého výrobce. Míra podrobnosti technických specifikací tak musí být rovněž v souladu se zásadou proporcionality, což znamená analyzovat, zda je tato míra podrobnosti nezbytná k dosažení sledovaných cílů“ </a:t>
            </a:r>
          </a:p>
          <a:p>
            <a:pPr lvl="1" algn="just"/>
            <a:r>
              <a:rPr lang="cs-CZ" dirty="0"/>
              <a:t>v tomto smyslu viz rozsudek ze dne 25. října 2018, </a:t>
            </a:r>
            <a:r>
              <a:rPr lang="cs-CZ" dirty="0" err="1"/>
              <a:t>Roche</a:t>
            </a:r>
            <a:r>
              <a:rPr lang="cs-CZ" dirty="0"/>
              <a:t> </a:t>
            </a:r>
            <a:r>
              <a:rPr lang="cs-CZ" dirty="0" err="1"/>
              <a:t>Lietuva</a:t>
            </a:r>
            <a:r>
              <a:rPr lang="cs-CZ" dirty="0"/>
              <a:t>, C‑413/17, EU:C:2018:865, body 37 a 41</a:t>
            </a:r>
            <a:r>
              <a:rPr lang="cs-CZ" i="1" dirty="0"/>
              <a:t>.</a:t>
            </a:r>
          </a:p>
          <a:p>
            <a:endParaRPr lang="cs-CZ" dirty="0"/>
          </a:p>
        </p:txBody>
      </p:sp>
      <p:sp>
        <p:nvSpPr>
          <p:cNvPr id="4" name="Zástupný symbol pro číslo snímku 3">
            <a:extLst>
              <a:ext uri="{FF2B5EF4-FFF2-40B4-BE49-F238E27FC236}">
                <a16:creationId xmlns:a16="http://schemas.microsoft.com/office/drawing/2014/main" id="{5DE6CE70-2870-0623-0D6F-61992A6E0DC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73</a:t>
            </a:fld>
            <a:endParaRPr lang="cs-CZ"/>
          </a:p>
        </p:txBody>
      </p:sp>
    </p:spTree>
    <p:extLst>
      <p:ext uri="{BB962C8B-B14F-4D97-AF65-F5344CB8AC3E}">
        <p14:creationId xmlns:p14="http://schemas.microsoft.com/office/powerpoint/2010/main" val="3393842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5D18A660-6AFC-7A09-C968-E443852D142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82859F4-5871-348D-8CB9-73C7DEB76077}"/>
              </a:ext>
            </a:extLst>
          </p:cNvPr>
          <p:cNvSpPr>
            <a:spLocks noGrp="1"/>
          </p:cNvSpPr>
          <p:nvPr>
            <p:ph type="title"/>
          </p:nvPr>
        </p:nvSpPr>
        <p:spPr/>
        <p:txBody>
          <a:bodyPr/>
          <a:lstStyle/>
          <a:p>
            <a:r>
              <a:rPr lang="cs-CZ" dirty="0"/>
              <a:t>Rozsudek ve věci C-568/24 </a:t>
            </a:r>
            <a:r>
              <a:rPr lang="cs-CZ" dirty="0" err="1"/>
              <a:t>Sof</a:t>
            </a:r>
            <a:r>
              <a:rPr lang="cs-CZ" dirty="0"/>
              <a:t> </a:t>
            </a:r>
            <a:r>
              <a:rPr lang="cs-CZ" dirty="0" err="1"/>
              <a:t>Medica</a:t>
            </a:r>
            <a:r>
              <a:rPr lang="cs-CZ" dirty="0"/>
              <a:t> SA, 26</a:t>
            </a:r>
          </a:p>
        </p:txBody>
      </p:sp>
      <p:sp>
        <p:nvSpPr>
          <p:cNvPr id="17" name="Zástupný obsah 16">
            <a:extLst>
              <a:ext uri="{FF2B5EF4-FFF2-40B4-BE49-F238E27FC236}">
                <a16:creationId xmlns:a16="http://schemas.microsoft.com/office/drawing/2014/main" id="{5D32C41D-3FF4-02CD-6A71-A965C6147FF8}"/>
              </a:ext>
            </a:extLst>
          </p:cNvPr>
          <p:cNvSpPr>
            <a:spLocks noGrp="1"/>
          </p:cNvSpPr>
          <p:nvPr>
            <p:ph idx="1"/>
          </p:nvPr>
        </p:nvSpPr>
        <p:spPr/>
        <p:txBody>
          <a:bodyPr/>
          <a:lstStyle/>
          <a:p>
            <a:r>
              <a:rPr lang="cs-CZ" dirty="0"/>
              <a:t>Předkládající soud se dále ptal, zda zadavatel může stanovit požadavky </a:t>
            </a:r>
            <a:br>
              <a:rPr lang="cs-CZ" dirty="0"/>
            </a:br>
            <a:r>
              <a:rPr lang="cs-CZ" dirty="0"/>
              <a:t>na chirurgického robota, aniž by to doprovázel slovy „nebo </a:t>
            </a:r>
            <a:r>
              <a:rPr lang="cs-CZ" dirty="0" err="1"/>
              <a:t>rovnocennný</a:t>
            </a:r>
            <a:r>
              <a:rPr lang="cs-CZ" dirty="0"/>
              <a:t>“.</a:t>
            </a:r>
          </a:p>
          <a:p>
            <a:r>
              <a:rPr lang="cs-CZ" dirty="0"/>
              <a:t>SDEU v odpovědi zopakoval argumentaci z rozsudku ve věci C-424/23, DYKA </a:t>
            </a:r>
            <a:r>
              <a:rPr lang="cs-CZ" dirty="0" err="1"/>
              <a:t>Plastics</a:t>
            </a:r>
            <a:r>
              <a:rPr lang="cs-CZ" dirty="0"/>
              <a:t> NV</a:t>
            </a:r>
          </a:p>
          <a:p>
            <a:endParaRPr lang="cs-CZ" dirty="0"/>
          </a:p>
          <a:p>
            <a:r>
              <a:rPr lang="cs-CZ" dirty="0"/>
              <a:t>Předchozí tři rozsudky jsou plně použitelné při specifikaci předmětu veřejné zakázky v nadlimitním řízení dle ZZVZ.</a:t>
            </a:r>
          </a:p>
        </p:txBody>
      </p:sp>
      <p:sp>
        <p:nvSpPr>
          <p:cNvPr id="4" name="Zástupný symbol pro číslo snímku 3">
            <a:extLst>
              <a:ext uri="{FF2B5EF4-FFF2-40B4-BE49-F238E27FC236}">
                <a16:creationId xmlns:a16="http://schemas.microsoft.com/office/drawing/2014/main" id="{241506BD-88D9-A465-9C8F-27372678C54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74</a:t>
            </a:fld>
            <a:endParaRPr lang="cs-CZ"/>
          </a:p>
        </p:txBody>
      </p:sp>
    </p:spTree>
    <p:extLst>
      <p:ext uri="{BB962C8B-B14F-4D97-AF65-F5344CB8AC3E}">
        <p14:creationId xmlns:p14="http://schemas.microsoft.com/office/powerpoint/2010/main" val="320427225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748CF-6887-8797-C066-73D7CF5ADF2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268D192-8122-630A-D253-4CD33CC6B646}"/>
              </a:ext>
            </a:extLst>
          </p:cNvPr>
          <p:cNvSpPr>
            <a:spLocks noGrp="1"/>
          </p:cNvSpPr>
          <p:nvPr>
            <p:ph type="title"/>
          </p:nvPr>
        </p:nvSpPr>
        <p:spPr/>
        <p:txBody>
          <a:bodyPr/>
          <a:lstStyle/>
          <a:p>
            <a:r>
              <a:rPr lang="cs-CZ" dirty="0"/>
              <a:t>Rozsudek ve věci C‑683/22, v řízení </a:t>
            </a:r>
            <a:r>
              <a:rPr lang="cs-CZ" dirty="0" err="1"/>
              <a:t>Adusbef</a:t>
            </a:r>
            <a:r>
              <a:rPr lang="cs-CZ" dirty="0"/>
              <a:t> </a:t>
            </a:r>
          </a:p>
        </p:txBody>
      </p:sp>
      <p:sp>
        <p:nvSpPr>
          <p:cNvPr id="17" name="Zástupný obsah 16">
            <a:extLst>
              <a:ext uri="{FF2B5EF4-FFF2-40B4-BE49-F238E27FC236}">
                <a16:creationId xmlns:a16="http://schemas.microsoft.com/office/drawing/2014/main" id="{BA821340-5EF2-ECBB-81D8-CEC591A9A49C}"/>
              </a:ext>
            </a:extLst>
          </p:cNvPr>
          <p:cNvSpPr>
            <a:spLocks noGrp="1"/>
          </p:cNvSpPr>
          <p:nvPr>
            <p:ph idx="1"/>
          </p:nvPr>
        </p:nvSpPr>
        <p:spPr>
          <a:xfrm>
            <a:off x="1620000" y="2176328"/>
            <a:ext cx="8964000" cy="3915521"/>
          </a:xfrm>
        </p:spPr>
        <p:txBody>
          <a:bodyPr/>
          <a:lstStyle/>
          <a:p>
            <a:pPr algn="just"/>
            <a:r>
              <a:rPr lang="cs-CZ" dirty="0">
                <a:hlinkClick r:id="rId3"/>
              </a:rPr>
              <a:t>CURIA - Dokumenty</a:t>
            </a:r>
            <a:endParaRPr lang="cs-CZ" dirty="0"/>
          </a:p>
          <a:p>
            <a:pPr algn="just"/>
            <a:r>
              <a:rPr lang="cs-CZ" dirty="0"/>
              <a:t>Itálie, 2007 koncesní smlouva na provozování více než 2 800 km dálnic</a:t>
            </a:r>
          </a:p>
          <a:p>
            <a:pPr algn="just"/>
            <a:r>
              <a:rPr lang="cs-CZ" dirty="0"/>
              <a:t>2018 pád dálničního mostu v Janově</a:t>
            </a:r>
          </a:p>
          <a:p>
            <a:pPr algn="just"/>
            <a:r>
              <a:rPr lang="cs-CZ" dirty="0"/>
              <a:t>2021 dohoda o narovnání, koncesionář zaplatí odškodné 3,4 mld. EUR, posílí bezpečnostní opatření a postoupí kapitálovou kontrolu </a:t>
            </a:r>
            <a:r>
              <a:rPr lang="it-IT" dirty="0"/>
              <a:t>Cassa Depositi e Prestiti SpA</a:t>
            </a:r>
            <a:r>
              <a:rPr lang="cs-CZ" dirty="0"/>
              <a:t> (a.s. s většinovým státním podílem) a investorům, které tato bude považovat za přijatelné</a:t>
            </a:r>
          </a:p>
          <a:p>
            <a:pPr algn="just"/>
            <a:r>
              <a:rPr lang="cs-CZ" dirty="0"/>
              <a:t>Nejedná se o podstatnou změnu koncesní smlouvy v rozporu se směrnicí 2014/23/EU?</a:t>
            </a:r>
          </a:p>
          <a:p>
            <a:pPr algn="just"/>
            <a:r>
              <a:rPr lang="cs-CZ" dirty="0"/>
              <a:t>Není povinnost posoudit kvalifikaci koncesionáře?</a:t>
            </a:r>
          </a:p>
          <a:p>
            <a:endParaRPr lang="cs-CZ" dirty="0"/>
          </a:p>
          <a:p>
            <a:endParaRPr lang="cs-CZ" dirty="0"/>
          </a:p>
        </p:txBody>
      </p:sp>
      <p:sp>
        <p:nvSpPr>
          <p:cNvPr id="4" name="Zástupný symbol pro číslo snímku 3">
            <a:extLst>
              <a:ext uri="{FF2B5EF4-FFF2-40B4-BE49-F238E27FC236}">
                <a16:creationId xmlns:a16="http://schemas.microsoft.com/office/drawing/2014/main" id="{11BAE5C8-B5F7-48CE-E269-E65A94596F1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75</a:t>
            </a:fld>
            <a:endParaRPr lang="cs-CZ"/>
          </a:p>
        </p:txBody>
      </p:sp>
    </p:spTree>
    <p:extLst>
      <p:ext uri="{BB962C8B-B14F-4D97-AF65-F5344CB8AC3E}">
        <p14:creationId xmlns:p14="http://schemas.microsoft.com/office/powerpoint/2010/main" val="13430671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14CF0-F68A-1E6E-ABB3-77B1ECD3074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866AE1D-5FFB-2395-4D6E-00B543BF159E}"/>
              </a:ext>
            </a:extLst>
          </p:cNvPr>
          <p:cNvSpPr>
            <a:spLocks noGrp="1"/>
          </p:cNvSpPr>
          <p:nvPr>
            <p:ph type="title"/>
          </p:nvPr>
        </p:nvSpPr>
        <p:spPr/>
        <p:txBody>
          <a:bodyPr/>
          <a:lstStyle/>
          <a:p>
            <a:r>
              <a:rPr lang="cs-CZ" dirty="0"/>
              <a:t>Rozsudek ve věci C‑683/22, v řízení </a:t>
            </a:r>
            <a:r>
              <a:rPr lang="cs-CZ" dirty="0" err="1"/>
              <a:t>Adusbef</a:t>
            </a:r>
            <a:r>
              <a:rPr lang="cs-CZ" dirty="0"/>
              <a:t> </a:t>
            </a:r>
          </a:p>
        </p:txBody>
      </p:sp>
      <p:sp>
        <p:nvSpPr>
          <p:cNvPr id="17" name="Zástupný obsah 16">
            <a:extLst>
              <a:ext uri="{FF2B5EF4-FFF2-40B4-BE49-F238E27FC236}">
                <a16:creationId xmlns:a16="http://schemas.microsoft.com/office/drawing/2014/main" id="{B4766535-FEF2-3C84-15AC-5EFDAA5AF84D}"/>
              </a:ext>
            </a:extLst>
          </p:cNvPr>
          <p:cNvSpPr>
            <a:spLocks noGrp="1"/>
          </p:cNvSpPr>
          <p:nvPr>
            <p:ph idx="1"/>
          </p:nvPr>
        </p:nvSpPr>
        <p:spPr>
          <a:xfrm>
            <a:off x="1620000" y="1947728"/>
            <a:ext cx="8964000" cy="3915521"/>
          </a:xfrm>
        </p:spPr>
        <p:txBody>
          <a:bodyPr/>
          <a:lstStyle/>
          <a:p>
            <a:pPr algn="just"/>
            <a:r>
              <a:rPr lang="cs-CZ" i="1" dirty="0"/>
              <a:t>„Je třeba uvést, že změna koncesí během doby jejich platnosti je upravena článkem 43 směrnice 2014/23.</a:t>
            </a:r>
          </a:p>
          <a:p>
            <a:r>
              <a:rPr lang="cs-CZ" i="1" dirty="0"/>
              <a:t>…</a:t>
            </a:r>
          </a:p>
          <a:p>
            <a:pPr algn="just"/>
            <a:r>
              <a:rPr lang="cs-CZ" i="1" dirty="0"/>
              <a:t>Soudní dvůr již upřesnil, že uvedený článek provedl </a:t>
            </a:r>
            <a:r>
              <a:rPr lang="cs-CZ" i="1" u="sng" dirty="0"/>
              <a:t>úplnou harmonizaci</a:t>
            </a:r>
            <a:r>
              <a:rPr lang="cs-CZ" i="1" dirty="0"/>
              <a:t> situací, v nichž mohou být koncese změněny, aniž bylo za tím účelem třeba uskutečnit nové koncesní řízení podle pravidel zavedených touto směrnicí, a situací, v nichž je naopak takové řízení v případě změn podmínek koncese vyžadováno </a:t>
            </a:r>
            <a:r>
              <a:rPr lang="cs-CZ" sz="1600" i="1" dirty="0"/>
              <a:t>(rozsudek ze dne 2. září 2021, Sisal a další, C‑721/19 a C‑722/19, EU:C:2021:672, bod 31)</a:t>
            </a:r>
            <a:r>
              <a:rPr lang="cs-CZ" i="1" dirty="0"/>
              <a:t>.“</a:t>
            </a:r>
          </a:p>
          <a:p>
            <a:pPr lvl="1" algn="just"/>
            <a:r>
              <a:rPr lang="cs-CZ" dirty="0"/>
              <a:t>Z důvodu úplné harmonizace není ČR oprávněna přijmout přísnější pravidla</a:t>
            </a:r>
            <a:br>
              <a:rPr lang="cs-CZ" dirty="0"/>
            </a:br>
            <a:r>
              <a:rPr lang="cs-CZ" dirty="0"/>
              <a:t>a pokud je přijme, tak se je zadavatel odlišný od ČR oprávněn dovolat znění směrnice.</a:t>
            </a:r>
          </a:p>
        </p:txBody>
      </p:sp>
      <p:sp>
        <p:nvSpPr>
          <p:cNvPr id="4" name="Zástupný symbol pro číslo snímku 3">
            <a:extLst>
              <a:ext uri="{FF2B5EF4-FFF2-40B4-BE49-F238E27FC236}">
                <a16:creationId xmlns:a16="http://schemas.microsoft.com/office/drawing/2014/main" id="{CD2F77A4-FE18-8B55-8599-A1167B9BFF2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76</a:t>
            </a:fld>
            <a:endParaRPr lang="cs-CZ"/>
          </a:p>
        </p:txBody>
      </p:sp>
    </p:spTree>
    <p:extLst>
      <p:ext uri="{BB962C8B-B14F-4D97-AF65-F5344CB8AC3E}">
        <p14:creationId xmlns:p14="http://schemas.microsoft.com/office/powerpoint/2010/main" val="37291072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3E92C-8C81-1511-8237-E71651266DF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63A26BA-2902-D773-38C5-F3E061AEC80E}"/>
              </a:ext>
            </a:extLst>
          </p:cNvPr>
          <p:cNvSpPr>
            <a:spLocks noGrp="1"/>
          </p:cNvSpPr>
          <p:nvPr>
            <p:ph type="title"/>
          </p:nvPr>
        </p:nvSpPr>
        <p:spPr/>
        <p:txBody>
          <a:bodyPr/>
          <a:lstStyle/>
          <a:p>
            <a:r>
              <a:rPr lang="cs-CZ" dirty="0"/>
              <a:t>Rozsudek ve věci C‑683/22, v řízení </a:t>
            </a:r>
            <a:r>
              <a:rPr lang="cs-CZ" dirty="0" err="1"/>
              <a:t>Adusbef</a:t>
            </a:r>
            <a:r>
              <a:rPr lang="cs-CZ" dirty="0"/>
              <a:t> </a:t>
            </a:r>
          </a:p>
        </p:txBody>
      </p:sp>
      <p:sp>
        <p:nvSpPr>
          <p:cNvPr id="17" name="Zástupný obsah 16">
            <a:extLst>
              <a:ext uri="{FF2B5EF4-FFF2-40B4-BE49-F238E27FC236}">
                <a16:creationId xmlns:a16="http://schemas.microsoft.com/office/drawing/2014/main" id="{88B8EFA9-98A9-6746-D8AA-180CAFCE4A3F}"/>
              </a:ext>
            </a:extLst>
          </p:cNvPr>
          <p:cNvSpPr>
            <a:spLocks noGrp="1"/>
          </p:cNvSpPr>
          <p:nvPr>
            <p:ph idx="1"/>
          </p:nvPr>
        </p:nvSpPr>
        <p:spPr>
          <a:xfrm>
            <a:off x="1620000" y="1191986"/>
            <a:ext cx="8964000" cy="4883535"/>
          </a:xfrm>
        </p:spPr>
        <p:txBody>
          <a:bodyPr/>
          <a:lstStyle/>
          <a:p>
            <a:pPr algn="just"/>
            <a:r>
              <a:rPr lang="cs-CZ" sz="1900" i="1" dirty="0"/>
              <a:t>„Veřejní zadavatelé a zadavatelé </a:t>
            </a:r>
            <a:r>
              <a:rPr lang="cs-CZ" sz="1900" i="1" u="sng" dirty="0"/>
              <a:t>mohou čelit vnějším okolnostem, které</a:t>
            </a:r>
            <a:br>
              <a:rPr lang="cs-CZ" sz="1900" i="1" u="sng" dirty="0"/>
            </a:br>
            <a:r>
              <a:rPr lang="cs-CZ" sz="1900" i="1" u="sng" dirty="0"/>
              <a:t>při udělení koncese nemohli předvídat</a:t>
            </a:r>
            <a:r>
              <a:rPr lang="cs-CZ" sz="1900" i="1" dirty="0"/>
              <a:t>, zejména pokud plnění koncese pokrývá </a:t>
            </a:r>
            <a:r>
              <a:rPr lang="cs-CZ" sz="1900" i="1" u="sng" dirty="0"/>
              <a:t>delší časový úsek</a:t>
            </a:r>
            <a:r>
              <a:rPr lang="cs-CZ" sz="1900" i="1" dirty="0"/>
              <a:t>. V takovém případě je nezbytná určitá míra flexibility</a:t>
            </a:r>
            <a:br>
              <a:rPr lang="cs-CZ" sz="1900" i="1" dirty="0"/>
            </a:br>
            <a:r>
              <a:rPr lang="cs-CZ" sz="1900" i="1" dirty="0"/>
              <a:t>pro přizpůsobení koncese těmto okolnostem, aniž by se muselo uskutečnit nové koncesní řízení. Pojem nepředvídané okolnosti se týká okolností, jež nemohl veřejný zadavatel nebo zadavatel předpokládat </a:t>
            </a:r>
            <a:r>
              <a:rPr lang="cs-CZ" sz="1900" i="1" u="sng" dirty="0"/>
              <a:t>ani přes přiměřeně pečlivou přípravu</a:t>
            </a:r>
            <a:r>
              <a:rPr lang="cs-CZ" sz="1900" i="1" dirty="0"/>
              <a:t> původního udělení koncese při zohlednění jemu dostupných prostředků, povahy a vlastností konkrétního projektu, osvědčených postupů v dotčené oblasti a potřeby zajistit vhodný vztah mezi zdroji vynakládanými</a:t>
            </a:r>
            <a:br>
              <a:rPr lang="cs-CZ" sz="1900" i="1" dirty="0"/>
            </a:br>
            <a:r>
              <a:rPr lang="cs-CZ" sz="1900" i="1" dirty="0"/>
              <a:t>na přípravu udělení koncese a její odhadovanou hodnotou. […]“</a:t>
            </a:r>
          </a:p>
          <a:p>
            <a:pPr algn="just"/>
            <a:r>
              <a:rPr lang="cs-CZ" sz="1900" i="1" dirty="0"/>
              <a:t>„</a:t>
            </a:r>
            <a:r>
              <a:rPr lang="cs-CZ" sz="1900" i="1" u="sng" dirty="0"/>
              <a:t>Porušení smlouvy ze strany koncesionáře přitom nelze samo o sobě považovat za okolnost, kterou pečlivý veřejný zadavatel nemohl předvídat</a:t>
            </a:r>
            <a:r>
              <a:rPr lang="cs-CZ" sz="1900" i="1" dirty="0"/>
              <a:t> ve smyslu čl. 43 odst. 1 prvního pododstavce písm. c) směrnice 2014/23. S ohledem na účel tohoto ustanovení, jak vyplývá z bodu 76 odůvodnění této směrnice, proto skutečnost, že koncesionář porušil své smluvní povinnosti, </a:t>
            </a:r>
            <a:r>
              <a:rPr lang="cs-CZ" sz="1900" i="1" u="sng" dirty="0"/>
              <a:t>nemůže odůvodnit změnu koncese během doby její platnosti bez otevření hospodářské soutěži</a:t>
            </a:r>
            <a:r>
              <a:rPr lang="cs-CZ" sz="1900" i="1" dirty="0"/>
              <a:t>.“</a:t>
            </a:r>
          </a:p>
        </p:txBody>
      </p:sp>
      <p:sp>
        <p:nvSpPr>
          <p:cNvPr id="4" name="Zástupný symbol pro číslo snímku 3">
            <a:extLst>
              <a:ext uri="{FF2B5EF4-FFF2-40B4-BE49-F238E27FC236}">
                <a16:creationId xmlns:a16="http://schemas.microsoft.com/office/drawing/2014/main" id="{8DDF9D5B-33CD-CC29-AFA1-739EA55FD7E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77</a:t>
            </a:fld>
            <a:endParaRPr lang="cs-CZ"/>
          </a:p>
        </p:txBody>
      </p:sp>
    </p:spTree>
    <p:extLst>
      <p:ext uri="{BB962C8B-B14F-4D97-AF65-F5344CB8AC3E}">
        <p14:creationId xmlns:p14="http://schemas.microsoft.com/office/powerpoint/2010/main" val="25491931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90EDC-49AB-F2D3-1121-2FC253409D0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9F652AB-3706-05B4-2808-B659DF7677B8}"/>
              </a:ext>
            </a:extLst>
          </p:cNvPr>
          <p:cNvSpPr>
            <a:spLocks noGrp="1"/>
          </p:cNvSpPr>
          <p:nvPr>
            <p:ph type="title"/>
          </p:nvPr>
        </p:nvSpPr>
        <p:spPr/>
        <p:txBody>
          <a:bodyPr/>
          <a:lstStyle/>
          <a:p>
            <a:r>
              <a:rPr lang="cs-CZ" dirty="0"/>
              <a:t>Rozsudek ve věci C‑683/22, v řízení </a:t>
            </a:r>
            <a:r>
              <a:rPr lang="cs-CZ" dirty="0" err="1"/>
              <a:t>Adusbef</a:t>
            </a:r>
            <a:r>
              <a:rPr lang="cs-CZ" dirty="0"/>
              <a:t> </a:t>
            </a:r>
          </a:p>
        </p:txBody>
      </p:sp>
      <p:sp>
        <p:nvSpPr>
          <p:cNvPr id="17" name="Zástupný obsah 16">
            <a:extLst>
              <a:ext uri="{FF2B5EF4-FFF2-40B4-BE49-F238E27FC236}">
                <a16:creationId xmlns:a16="http://schemas.microsoft.com/office/drawing/2014/main" id="{FD6375AD-E680-0E2B-EFCD-76855CB9A0AC}"/>
              </a:ext>
            </a:extLst>
          </p:cNvPr>
          <p:cNvSpPr>
            <a:spLocks noGrp="1"/>
          </p:cNvSpPr>
          <p:nvPr>
            <p:ph idx="1"/>
          </p:nvPr>
        </p:nvSpPr>
        <p:spPr>
          <a:xfrm>
            <a:off x="1620000" y="1471239"/>
            <a:ext cx="8964000" cy="3915521"/>
          </a:xfrm>
        </p:spPr>
        <p:txBody>
          <a:bodyPr/>
          <a:lstStyle/>
          <a:p>
            <a:pPr algn="just"/>
            <a:r>
              <a:rPr lang="cs-CZ" i="1" dirty="0"/>
              <a:t>„Konkrétně je třeba uvést, že </a:t>
            </a:r>
            <a:r>
              <a:rPr lang="cs-CZ" i="1" u="sng" dirty="0"/>
              <a:t>převody podílů na základním kapitálu koncesionáře</a:t>
            </a:r>
            <a:r>
              <a:rPr lang="cs-CZ" i="1" dirty="0"/>
              <a:t>, ať již ve prospěch nových akcionářů nebo stávajících akcionářů, </a:t>
            </a:r>
            <a:r>
              <a:rPr lang="cs-CZ" i="1" u="sng" dirty="0"/>
              <a:t>vedou nikoli k nahrazení původního koncesionáře</a:t>
            </a:r>
            <a:r>
              <a:rPr lang="cs-CZ" i="1" dirty="0"/>
              <a:t> novým koncesionářem, což je případ uvedený v čl. 43 odst. 1 prvním pododstavci písm. d) této směrnice, </a:t>
            </a:r>
            <a:r>
              <a:rPr lang="cs-CZ" i="1" u="sng" dirty="0"/>
              <a:t>ale pouze ke změnám ve složení nebo rozdělení základního kapitálu tohoto koncesionáře</a:t>
            </a:r>
            <a:r>
              <a:rPr lang="cs-CZ" i="1" dirty="0"/>
              <a:t>.</a:t>
            </a:r>
          </a:p>
          <a:p>
            <a:pPr algn="just"/>
            <a:r>
              <a:rPr lang="cs-CZ" i="1" dirty="0"/>
              <a:t>Vzhledem k tomu, že změny týkající se základního kapitálu koncesionáře nemění koncesi ve smyslu čl. 43 odst. 5 směrnice 2014/23, </a:t>
            </a:r>
            <a:r>
              <a:rPr lang="cs-CZ" i="1" u="sng" dirty="0"/>
              <a:t>nevyžadují organizaci nového koncesního řízení</a:t>
            </a:r>
            <a:r>
              <a:rPr lang="cs-CZ" i="1" dirty="0"/>
              <a:t>.</a:t>
            </a:r>
          </a:p>
          <a:p>
            <a:pPr algn="just"/>
            <a:r>
              <a:rPr lang="cs-CZ" i="1" dirty="0"/>
              <a:t>Konečně z čl. 43 odst. 1 prvního pododstavce písm. e) směrnice 2014/23</a:t>
            </a:r>
            <a:br>
              <a:rPr lang="cs-CZ" i="1" dirty="0"/>
            </a:br>
            <a:r>
              <a:rPr lang="cs-CZ" i="1" dirty="0"/>
              <a:t>ve spojení s čl. 43 odst. 4 této směrnice vyplývá, že </a:t>
            </a:r>
            <a:r>
              <a:rPr lang="cs-CZ" i="1" u="sng" dirty="0"/>
              <a:t>změny, které nejsou „podstatné“, nemusí být předmětem nového koncesního řízení</a:t>
            </a:r>
            <a:r>
              <a:rPr lang="cs-CZ" i="1" dirty="0"/>
              <a:t>. Změna se považuje za „podstatnou“, pokud co do povahy činí novou koncesi věcně odlišnou od původně udělené koncese…“</a:t>
            </a:r>
          </a:p>
          <a:p>
            <a:pPr marL="0" indent="0">
              <a:buNone/>
            </a:pPr>
            <a:endParaRPr lang="cs-CZ" dirty="0"/>
          </a:p>
        </p:txBody>
      </p:sp>
      <p:sp>
        <p:nvSpPr>
          <p:cNvPr id="4" name="Zástupný symbol pro číslo snímku 3">
            <a:extLst>
              <a:ext uri="{FF2B5EF4-FFF2-40B4-BE49-F238E27FC236}">
                <a16:creationId xmlns:a16="http://schemas.microsoft.com/office/drawing/2014/main" id="{AC030218-4AB0-9C51-0F57-AD00BE2411D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78</a:t>
            </a:fld>
            <a:endParaRPr lang="cs-CZ"/>
          </a:p>
        </p:txBody>
      </p:sp>
    </p:spTree>
    <p:extLst>
      <p:ext uri="{BB962C8B-B14F-4D97-AF65-F5344CB8AC3E}">
        <p14:creationId xmlns:p14="http://schemas.microsoft.com/office/powerpoint/2010/main" val="41718668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F5979-FF55-A713-D258-7605A397AF0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F5463B3-DD5E-9251-E2A2-4388E1BBBAB8}"/>
              </a:ext>
            </a:extLst>
          </p:cNvPr>
          <p:cNvSpPr>
            <a:spLocks noGrp="1"/>
          </p:cNvSpPr>
          <p:nvPr>
            <p:ph type="title"/>
          </p:nvPr>
        </p:nvSpPr>
        <p:spPr/>
        <p:txBody>
          <a:bodyPr/>
          <a:lstStyle/>
          <a:p>
            <a:r>
              <a:rPr lang="cs-CZ" dirty="0"/>
              <a:t>Rozsudek ve věci C‑683/22, v řízení </a:t>
            </a:r>
            <a:r>
              <a:rPr lang="cs-CZ" dirty="0" err="1"/>
              <a:t>Adusbef</a:t>
            </a:r>
            <a:r>
              <a:rPr lang="cs-CZ" dirty="0"/>
              <a:t> </a:t>
            </a:r>
          </a:p>
        </p:txBody>
      </p:sp>
      <p:sp>
        <p:nvSpPr>
          <p:cNvPr id="17" name="Zástupný obsah 16">
            <a:extLst>
              <a:ext uri="{FF2B5EF4-FFF2-40B4-BE49-F238E27FC236}">
                <a16:creationId xmlns:a16="http://schemas.microsoft.com/office/drawing/2014/main" id="{73855A2F-212A-15CF-C85C-93C54E769D68}"/>
              </a:ext>
            </a:extLst>
          </p:cNvPr>
          <p:cNvSpPr>
            <a:spLocks noGrp="1"/>
          </p:cNvSpPr>
          <p:nvPr>
            <p:ph idx="1"/>
          </p:nvPr>
        </p:nvSpPr>
        <p:spPr/>
        <p:txBody>
          <a:bodyPr/>
          <a:lstStyle/>
          <a:p>
            <a:pPr algn="just"/>
            <a:r>
              <a:rPr lang="cs-CZ" dirty="0"/>
              <a:t>SDEU se dále zabýval formulářem oznámení o změně závazku</a:t>
            </a:r>
          </a:p>
          <a:p>
            <a:pPr algn="just"/>
            <a:r>
              <a:rPr lang="cs-CZ" i="1" dirty="0"/>
              <a:t>„Podle ustálené judikatury musí veřejný zadavatel dodržovat </a:t>
            </a:r>
            <a:r>
              <a:rPr lang="cs-CZ" i="1" u="sng" dirty="0"/>
              <a:t>obecnou zásadu unijního práva týkající se řádné správy</a:t>
            </a:r>
            <a:r>
              <a:rPr lang="cs-CZ" i="1" dirty="0"/>
              <a:t>, přičemž tuto zásadu musí členské státy dodržovat při provádění unijního práva. Mezi požadavky vyplývajícími z uvedené zásady má mimořádný význam </a:t>
            </a:r>
            <a:r>
              <a:rPr lang="cs-CZ" i="1" u="sng" dirty="0"/>
              <a:t>povinnost uvést odůvodnění rozhodnutí</a:t>
            </a:r>
            <a:r>
              <a:rPr lang="cs-CZ" i="1" dirty="0"/>
              <a:t> přijímaných vnitrostátními orgány, protože adresátům těchto rozhodnutí umožňuje hájit svá práva a </a:t>
            </a:r>
            <a:r>
              <a:rPr lang="cs-CZ" i="1" u="sng" dirty="0"/>
              <a:t>rozhodnout se s plnou znalostí věci, zda je namístě podat proti takovým rozhodnutím žalobu</a:t>
            </a:r>
            <a:r>
              <a:rPr lang="cs-CZ" i="1" dirty="0"/>
              <a:t> </a:t>
            </a:r>
            <a:r>
              <a:rPr lang="cs-CZ" sz="1600" i="1" dirty="0"/>
              <a:t>(rozsudek ze dne 21. prosince 2023, </a:t>
            </a:r>
            <a:r>
              <a:rPr lang="cs-CZ" sz="1600" i="1" dirty="0" err="1"/>
              <a:t>Infraestruturas</a:t>
            </a:r>
            <a:r>
              <a:rPr lang="cs-CZ" sz="1600" i="1" dirty="0"/>
              <a:t> de Portugal a </a:t>
            </a:r>
            <a:r>
              <a:rPr lang="cs-CZ" sz="1600" i="1" dirty="0" err="1"/>
              <a:t>Futrifer</a:t>
            </a:r>
            <a:r>
              <a:rPr lang="cs-CZ" sz="1600" i="1" dirty="0"/>
              <a:t> </a:t>
            </a:r>
            <a:r>
              <a:rPr lang="cs-CZ" sz="1600" i="1" dirty="0" err="1"/>
              <a:t>Indústrias</a:t>
            </a:r>
            <a:r>
              <a:rPr lang="cs-CZ" sz="1600" i="1" dirty="0"/>
              <a:t> </a:t>
            </a:r>
            <a:r>
              <a:rPr lang="cs-CZ" sz="1600" i="1" dirty="0" err="1"/>
              <a:t>Ferroviárias</a:t>
            </a:r>
            <a:r>
              <a:rPr lang="cs-CZ" sz="1600" i="1" dirty="0"/>
              <a:t>, C‑66/22, EU:C:2023:1016, bod 87)</a:t>
            </a:r>
            <a:r>
              <a:rPr lang="cs-CZ" i="1" dirty="0"/>
              <a:t>.</a:t>
            </a:r>
          </a:p>
          <a:p>
            <a:pPr algn="just"/>
            <a:r>
              <a:rPr lang="cs-CZ" i="1" dirty="0"/>
              <a:t>…“</a:t>
            </a:r>
          </a:p>
        </p:txBody>
      </p:sp>
      <p:sp>
        <p:nvSpPr>
          <p:cNvPr id="4" name="Zástupný symbol pro číslo snímku 3">
            <a:extLst>
              <a:ext uri="{FF2B5EF4-FFF2-40B4-BE49-F238E27FC236}">
                <a16:creationId xmlns:a16="http://schemas.microsoft.com/office/drawing/2014/main" id="{B9F5A5C1-8CF1-E334-C356-0B64B445FC8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79</a:t>
            </a:fld>
            <a:endParaRPr lang="cs-CZ"/>
          </a:p>
        </p:txBody>
      </p:sp>
    </p:spTree>
    <p:extLst>
      <p:ext uri="{BB962C8B-B14F-4D97-AF65-F5344CB8AC3E}">
        <p14:creationId xmlns:p14="http://schemas.microsoft.com/office/powerpoint/2010/main" val="31220749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3F811-DCE1-3713-3634-F11DDA6A6233}"/>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02258D6-FF45-2B6E-B024-67FDBB582F2C}"/>
              </a:ext>
            </a:extLst>
          </p:cNvPr>
          <p:cNvSpPr>
            <a:spLocks noGrp="1"/>
          </p:cNvSpPr>
          <p:nvPr>
            <p:ph type="title"/>
          </p:nvPr>
        </p:nvSpPr>
        <p:spPr/>
        <p:txBody>
          <a:bodyPr/>
          <a:lstStyle/>
          <a:p>
            <a:r>
              <a:rPr lang="cs-CZ" dirty="0"/>
              <a:t>Rozsudek ve věci C‑683/22, v řízení </a:t>
            </a:r>
            <a:r>
              <a:rPr lang="cs-CZ" dirty="0" err="1"/>
              <a:t>Adusbef</a:t>
            </a:r>
            <a:r>
              <a:rPr lang="cs-CZ" dirty="0"/>
              <a:t> </a:t>
            </a:r>
          </a:p>
        </p:txBody>
      </p:sp>
      <p:sp>
        <p:nvSpPr>
          <p:cNvPr id="17" name="Zástupný obsah 16">
            <a:extLst>
              <a:ext uri="{FF2B5EF4-FFF2-40B4-BE49-F238E27FC236}">
                <a16:creationId xmlns:a16="http://schemas.microsoft.com/office/drawing/2014/main" id="{F13082A5-23AD-CA00-D2CE-B46E2D652CC1}"/>
              </a:ext>
            </a:extLst>
          </p:cNvPr>
          <p:cNvSpPr>
            <a:spLocks noGrp="1"/>
          </p:cNvSpPr>
          <p:nvPr>
            <p:ph idx="1"/>
          </p:nvPr>
        </p:nvSpPr>
        <p:spPr>
          <a:xfrm>
            <a:off x="1620000" y="1690688"/>
            <a:ext cx="8964000" cy="3915521"/>
          </a:xfrm>
        </p:spPr>
        <p:txBody>
          <a:bodyPr/>
          <a:lstStyle/>
          <a:p>
            <a:pPr algn="just"/>
            <a:r>
              <a:rPr lang="cs-CZ" i="1" dirty="0"/>
              <a:t>„Tato povinnost uvést odůvodnění, kterou mají veřejní zadavatelé, vyplývá </a:t>
            </a:r>
            <a:r>
              <a:rPr lang="cs-CZ" i="1" u="sng" dirty="0"/>
              <a:t>rovněž z jejich povinnosti zajistit transparentnost</a:t>
            </a:r>
            <a:r>
              <a:rPr lang="cs-CZ" i="1" dirty="0"/>
              <a:t> jak koncesního řízení, tak plnění koncese v souladu s čl. 3 odst. 2 směrnice 2014/23.</a:t>
            </a:r>
          </a:p>
          <a:p>
            <a:pPr algn="just"/>
            <a:r>
              <a:rPr lang="cs-CZ" i="1" dirty="0"/>
              <a:t>V kontextu ustanovení čl. 43 odst. 1 a 2 této směrnice musí tato povinnost uvést odůvodnění </a:t>
            </a:r>
            <a:r>
              <a:rPr lang="cs-CZ" i="1" u="sng" dirty="0"/>
              <a:t>umožnit</a:t>
            </a:r>
            <a:r>
              <a:rPr lang="cs-CZ" i="1" dirty="0"/>
              <a:t> zvláště jiným osobám než koncesionářům </a:t>
            </a:r>
            <a:r>
              <a:rPr lang="cs-CZ" i="1" u="sng" dirty="0"/>
              <a:t>seznámit se s důvody</a:t>
            </a:r>
            <a:r>
              <a:rPr lang="cs-CZ" i="1" dirty="0"/>
              <a:t>, na základě kterých měl veřejný zadavatel za to, že koncese během doby její platnosti může být změněna bez organizace nového koncesního řízení.</a:t>
            </a:r>
          </a:p>
          <a:p>
            <a:pPr algn="just"/>
            <a:r>
              <a:rPr lang="cs-CZ" i="1" dirty="0"/>
              <a:t>V praxi musí toto odůvodnění umožnit každé dotyčné osobě bez obtíží </a:t>
            </a:r>
            <a:r>
              <a:rPr lang="cs-CZ" i="1" u="sng" dirty="0"/>
              <a:t>určit důvody, na základě kterých měl veřejný zadavatel za to, že není povinen zorganizovat nové koncesní řízení</a:t>
            </a:r>
            <a:r>
              <a:rPr lang="cs-CZ" i="1" dirty="0"/>
              <a:t> podle příslušných ustanovení čl. 43 odst. 1 a 2 směrnice 2014/23 nebo vnitrostátních opatření, kterými byla tato ustanovení provedena.“</a:t>
            </a:r>
          </a:p>
        </p:txBody>
      </p:sp>
      <p:sp>
        <p:nvSpPr>
          <p:cNvPr id="4" name="Zástupný symbol pro číslo snímku 3">
            <a:extLst>
              <a:ext uri="{FF2B5EF4-FFF2-40B4-BE49-F238E27FC236}">
                <a16:creationId xmlns:a16="http://schemas.microsoft.com/office/drawing/2014/main" id="{C89D8C55-DE4E-5803-BE16-D57FBF6DE98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80</a:t>
            </a:fld>
            <a:endParaRPr lang="cs-CZ"/>
          </a:p>
        </p:txBody>
      </p:sp>
    </p:spTree>
    <p:extLst>
      <p:ext uri="{BB962C8B-B14F-4D97-AF65-F5344CB8AC3E}">
        <p14:creationId xmlns:p14="http://schemas.microsoft.com/office/powerpoint/2010/main" val="37213938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17B54-29DD-2506-65BB-401CD13ED14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004B3EF-8925-AFA4-10DF-84BA5BD196C1}"/>
              </a:ext>
            </a:extLst>
          </p:cNvPr>
          <p:cNvSpPr>
            <a:spLocks noGrp="1"/>
          </p:cNvSpPr>
          <p:nvPr>
            <p:ph type="title"/>
          </p:nvPr>
        </p:nvSpPr>
        <p:spPr/>
        <p:txBody>
          <a:bodyPr/>
          <a:lstStyle/>
          <a:p>
            <a:r>
              <a:rPr lang="cs-CZ" dirty="0"/>
              <a:t>Rozsudek ve věci C‑683/22, v řízení </a:t>
            </a:r>
            <a:r>
              <a:rPr lang="cs-CZ" dirty="0" err="1"/>
              <a:t>Adusbef</a:t>
            </a:r>
            <a:r>
              <a:rPr lang="cs-CZ" dirty="0"/>
              <a:t> </a:t>
            </a:r>
          </a:p>
        </p:txBody>
      </p:sp>
      <p:sp>
        <p:nvSpPr>
          <p:cNvPr id="17" name="Zástupný obsah 16">
            <a:extLst>
              <a:ext uri="{FF2B5EF4-FFF2-40B4-BE49-F238E27FC236}">
                <a16:creationId xmlns:a16="http://schemas.microsoft.com/office/drawing/2014/main" id="{B3DAC3F4-5A6B-6B34-D080-30D13AD7584E}"/>
              </a:ext>
            </a:extLst>
          </p:cNvPr>
          <p:cNvSpPr>
            <a:spLocks noGrp="1"/>
          </p:cNvSpPr>
          <p:nvPr>
            <p:ph idx="1"/>
          </p:nvPr>
        </p:nvSpPr>
        <p:spPr>
          <a:xfrm>
            <a:off x="1608000" y="1476375"/>
            <a:ext cx="8964000" cy="3703796"/>
          </a:xfrm>
        </p:spPr>
        <p:txBody>
          <a:bodyPr/>
          <a:lstStyle/>
          <a:p>
            <a:pPr algn="just"/>
            <a:r>
              <a:rPr lang="cs-CZ" i="1" dirty="0"/>
              <a:t>„</a:t>
            </a:r>
            <a:r>
              <a:rPr lang="cs-CZ" i="1" u="sng" dirty="0"/>
              <a:t>V situaci, kdy změna nemusí být předmětem nového koncesního řízení</a:t>
            </a:r>
            <a:r>
              <a:rPr lang="cs-CZ" i="1" dirty="0"/>
              <a:t> z důvodu, že spadá pod jeden z případů stanovených v čl. 43 odst. 1 a 2 směrnice 2014/23, je nutno konstatovat, že </a:t>
            </a:r>
            <a:r>
              <a:rPr lang="cs-CZ" i="1" u="sng" dirty="0"/>
              <a:t>jediné ustanovení</a:t>
            </a:r>
            <a:r>
              <a:rPr lang="cs-CZ" i="1" dirty="0"/>
              <a:t>, které stanoví povinnost veřejného zadavatele ověřit spolehlivost koncesionáře, se nachází v čl. 43 odst. 1 prvním pododstavci písm. d) bodě </a:t>
            </a:r>
            <a:r>
              <a:rPr lang="cs-CZ" i="1" dirty="0" err="1"/>
              <a:t>ii</a:t>
            </a:r>
            <a:r>
              <a:rPr lang="cs-CZ" i="1" dirty="0"/>
              <a:t>) této směrnice.</a:t>
            </a:r>
          </a:p>
          <a:p>
            <a:pPr algn="just"/>
            <a:r>
              <a:rPr lang="cs-CZ" i="1" dirty="0"/>
              <a:t>Podle posledně uvedeného ustanovení platí, že pokud nový koncesionář nahradí původního koncesionáře v důsledku situace, kdy </a:t>
            </a:r>
            <a:r>
              <a:rPr lang="cs-CZ" i="1" u="sng" dirty="0"/>
              <a:t>postavení původního koncesionáře v důsledku restrukturalizace, včetně převzetí, fúzí, akvizic nebo úpadku, částečně nebo zcela převezme jiný hospodářský subjekt</a:t>
            </a:r>
            <a:r>
              <a:rPr lang="cs-CZ" i="1" dirty="0"/>
              <a:t>, musí nový koncesionář splňovat původně stanovená kritéria</a:t>
            </a:r>
            <a:br>
              <a:rPr lang="cs-CZ" i="1" dirty="0"/>
            </a:br>
            <a:r>
              <a:rPr lang="cs-CZ" i="1" dirty="0"/>
              <a:t>pro výběr na základě kvality.</a:t>
            </a:r>
          </a:p>
          <a:p>
            <a:pPr algn="just"/>
            <a:r>
              <a:rPr lang="cs-CZ" i="1" dirty="0"/>
              <a:t>…“</a:t>
            </a:r>
          </a:p>
          <a:p>
            <a:pPr marL="0" indent="0" algn="just">
              <a:buNone/>
            </a:pPr>
            <a:endParaRPr lang="cs-CZ" dirty="0"/>
          </a:p>
        </p:txBody>
      </p:sp>
      <p:sp>
        <p:nvSpPr>
          <p:cNvPr id="4" name="Zástupný symbol pro číslo snímku 3">
            <a:extLst>
              <a:ext uri="{FF2B5EF4-FFF2-40B4-BE49-F238E27FC236}">
                <a16:creationId xmlns:a16="http://schemas.microsoft.com/office/drawing/2014/main" id="{E96FB36B-5EB4-5208-4BE1-A476335D4F0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81</a:t>
            </a:fld>
            <a:endParaRPr lang="cs-CZ"/>
          </a:p>
        </p:txBody>
      </p:sp>
    </p:spTree>
    <p:extLst>
      <p:ext uri="{BB962C8B-B14F-4D97-AF65-F5344CB8AC3E}">
        <p14:creationId xmlns:p14="http://schemas.microsoft.com/office/powerpoint/2010/main" val="19848590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C4766-EB49-B197-8588-408DDCDF49D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A209AF6-11C5-5088-09D3-20D35ABB430F}"/>
              </a:ext>
            </a:extLst>
          </p:cNvPr>
          <p:cNvSpPr>
            <a:spLocks noGrp="1"/>
          </p:cNvSpPr>
          <p:nvPr>
            <p:ph type="title"/>
          </p:nvPr>
        </p:nvSpPr>
        <p:spPr/>
        <p:txBody>
          <a:bodyPr/>
          <a:lstStyle/>
          <a:p>
            <a:r>
              <a:rPr lang="cs-CZ" dirty="0"/>
              <a:t>Rozsudek ve věci C‑683/22, v řízení </a:t>
            </a:r>
            <a:r>
              <a:rPr lang="cs-CZ" dirty="0" err="1"/>
              <a:t>Adusbef</a:t>
            </a:r>
            <a:r>
              <a:rPr lang="cs-CZ" dirty="0"/>
              <a:t> </a:t>
            </a:r>
          </a:p>
        </p:txBody>
      </p:sp>
      <p:sp>
        <p:nvSpPr>
          <p:cNvPr id="17" name="Zástupný obsah 16">
            <a:extLst>
              <a:ext uri="{FF2B5EF4-FFF2-40B4-BE49-F238E27FC236}">
                <a16:creationId xmlns:a16="http://schemas.microsoft.com/office/drawing/2014/main" id="{8094F4C0-7500-86B6-8258-30258359F2DF}"/>
              </a:ext>
            </a:extLst>
          </p:cNvPr>
          <p:cNvSpPr>
            <a:spLocks noGrp="1"/>
          </p:cNvSpPr>
          <p:nvPr>
            <p:ph idx="1"/>
          </p:nvPr>
        </p:nvSpPr>
        <p:spPr>
          <a:xfrm>
            <a:off x="1608000" y="1476375"/>
            <a:ext cx="8964000" cy="3703796"/>
          </a:xfrm>
        </p:spPr>
        <p:txBody>
          <a:bodyPr/>
          <a:lstStyle/>
          <a:p>
            <a:pPr algn="just"/>
            <a:r>
              <a:rPr lang="cs-CZ" i="1" dirty="0"/>
              <a:t>„…</a:t>
            </a:r>
          </a:p>
          <a:p>
            <a:pPr algn="just"/>
            <a:r>
              <a:rPr lang="cs-CZ" i="1" dirty="0"/>
              <a:t>Žádné jiné ustanovení článku 43 této směrnice, který </a:t>
            </a:r>
            <a:r>
              <a:rPr lang="cs-CZ" i="1" u="sng" dirty="0"/>
              <a:t>taxativně</a:t>
            </a:r>
            <a:r>
              <a:rPr lang="cs-CZ" i="1" dirty="0"/>
              <a:t> upravuje situace, ve kterých může být koncese změněna bez organizování nového koncesního řízení, </a:t>
            </a:r>
            <a:r>
              <a:rPr lang="cs-CZ" i="1" u="sng" dirty="0"/>
              <a:t>nestanoví povinnost veřejného zadavatele ověřit spolehlivost koncesionáře</a:t>
            </a:r>
            <a:r>
              <a:rPr lang="cs-CZ" i="1" dirty="0"/>
              <a:t>.</a:t>
            </a:r>
          </a:p>
          <a:p>
            <a:pPr algn="just"/>
            <a:r>
              <a:rPr lang="cs-CZ" i="1" u="sng" dirty="0"/>
              <a:t>Článek 44 směrnice</a:t>
            </a:r>
            <a:r>
              <a:rPr lang="cs-CZ" i="1" dirty="0"/>
              <a:t> 2016/23 </a:t>
            </a:r>
            <a:r>
              <a:rPr lang="cs-CZ" dirty="0"/>
              <a:t>[poznámka: překlep, má být </a:t>
            </a:r>
            <a:r>
              <a:rPr lang="cs-CZ" u="sng" dirty="0"/>
              <a:t>2014/23</a:t>
            </a:r>
            <a:r>
              <a:rPr lang="cs-CZ" dirty="0"/>
              <a:t>] </a:t>
            </a:r>
            <a:r>
              <a:rPr lang="cs-CZ" i="1" dirty="0"/>
              <a:t>sice ukládá členským státům povinnost zajistit, aby veřejný zadavatel mohl ukončit koncesi během doby její platnosti ve třech případech, zejména</a:t>
            </a:r>
            <a:br>
              <a:rPr lang="cs-CZ" i="1" dirty="0"/>
            </a:br>
            <a:r>
              <a:rPr lang="cs-CZ" i="1" dirty="0"/>
              <a:t>na základě písmene a) tohoto článku, pokud změna koncese měla být předmětem nového koncesního řízení, avšak tento článek ani žádné jiné ustanovení této směrnice </a:t>
            </a:r>
            <a:r>
              <a:rPr lang="cs-CZ" i="1" u="sng" dirty="0"/>
              <a:t>nestanoví povinnosti</a:t>
            </a:r>
            <a:r>
              <a:rPr lang="cs-CZ" i="1" dirty="0"/>
              <a:t>, které by členské státy měly stanovit </a:t>
            </a:r>
            <a:r>
              <a:rPr lang="cs-CZ" i="1" u="sng" dirty="0"/>
              <a:t>pro veřejného zadavatele v případě, že koncesionář nesplní povinnosti, které mu ukládá koncese</a:t>
            </a:r>
            <a:r>
              <a:rPr lang="cs-CZ" i="1" dirty="0"/>
              <a:t>.“</a:t>
            </a:r>
          </a:p>
          <a:p>
            <a:pPr marL="0" indent="0" algn="just">
              <a:buNone/>
            </a:pPr>
            <a:endParaRPr lang="cs-CZ" dirty="0"/>
          </a:p>
        </p:txBody>
      </p:sp>
      <p:sp>
        <p:nvSpPr>
          <p:cNvPr id="4" name="Zástupný symbol pro číslo snímku 3">
            <a:extLst>
              <a:ext uri="{FF2B5EF4-FFF2-40B4-BE49-F238E27FC236}">
                <a16:creationId xmlns:a16="http://schemas.microsoft.com/office/drawing/2014/main" id="{4ADF2489-91DB-44D8-8A84-9ED532F076F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82</a:t>
            </a:fld>
            <a:endParaRPr lang="cs-CZ"/>
          </a:p>
        </p:txBody>
      </p:sp>
    </p:spTree>
    <p:extLst>
      <p:ext uri="{BB962C8B-B14F-4D97-AF65-F5344CB8AC3E}">
        <p14:creationId xmlns:p14="http://schemas.microsoft.com/office/powerpoint/2010/main" val="29383207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73BF0-49AC-71AA-35B3-C7F3C5FC96D3}"/>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02FE5FF-C1B2-91CA-7897-7CEA9AF8A1D5}"/>
              </a:ext>
            </a:extLst>
          </p:cNvPr>
          <p:cNvSpPr>
            <a:spLocks noGrp="1"/>
          </p:cNvSpPr>
          <p:nvPr>
            <p:ph type="title"/>
          </p:nvPr>
        </p:nvSpPr>
        <p:spPr/>
        <p:txBody>
          <a:bodyPr/>
          <a:lstStyle/>
          <a:p>
            <a:r>
              <a:rPr lang="cs-CZ" dirty="0"/>
              <a:t>Rozsudek ve věci C‑683/22, v řízení </a:t>
            </a:r>
            <a:r>
              <a:rPr lang="cs-CZ" dirty="0" err="1"/>
              <a:t>Adusbef</a:t>
            </a:r>
            <a:r>
              <a:rPr lang="cs-CZ" dirty="0"/>
              <a:t> </a:t>
            </a:r>
          </a:p>
        </p:txBody>
      </p:sp>
      <p:sp>
        <p:nvSpPr>
          <p:cNvPr id="17" name="Zástupný obsah 16">
            <a:extLst>
              <a:ext uri="{FF2B5EF4-FFF2-40B4-BE49-F238E27FC236}">
                <a16:creationId xmlns:a16="http://schemas.microsoft.com/office/drawing/2014/main" id="{D9AD2394-1338-BBD6-7B1C-720079422B87}"/>
              </a:ext>
            </a:extLst>
          </p:cNvPr>
          <p:cNvSpPr>
            <a:spLocks noGrp="1"/>
          </p:cNvSpPr>
          <p:nvPr>
            <p:ph idx="1"/>
          </p:nvPr>
        </p:nvSpPr>
        <p:spPr/>
        <p:txBody>
          <a:bodyPr/>
          <a:lstStyle/>
          <a:p>
            <a:pPr algn="just"/>
            <a:r>
              <a:rPr lang="cs-CZ" i="1" dirty="0"/>
              <a:t>„</a:t>
            </a:r>
            <a:r>
              <a:rPr lang="cs-CZ" i="1" u="sng" dirty="0"/>
              <a:t>Je na každém členském státě, aby určil pravidla</a:t>
            </a:r>
            <a:r>
              <a:rPr lang="cs-CZ" i="1" dirty="0"/>
              <a:t>, která umožňují veřejnému zadavateli reagovat, pokud se koncesionář v průběhu plnění koncese dopustil, nebo je podezřelý z toho, že se dopustil závažného porušení smlouvy, což zpochybňuje jeho spolehlivost.“</a:t>
            </a:r>
          </a:p>
        </p:txBody>
      </p:sp>
      <p:sp>
        <p:nvSpPr>
          <p:cNvPr id="4" name="Zástupný symbol pro číslo snímku 3">
            <a:extLst>
              <a:ext uri="{FF2B5EF4-FFF2-40B4-BE49-F238E27FC236}">
                <a16:creationId xmlns:a16="http://schemas.microsoft.com/office/drawing/2014/main" id="{A52E7EF3-E44F-5295-67C2-E1E162BC4A6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83</a:t>
            </a:fld>
            <a:endParaRPr lang="cs-CZ"/>
          </a:p>
        </p:txBody>
      </p:sp>
    </p:spTree>
    <p:extLst>
      <p:ext uri="{BB962C8B-B14F-4D97-AF65-F5344CB8AC3E}">
        <p14:creationId xmlns:p14="http://schemas.microsoft.com/office/powerpoint/2010/main" val="40681496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8805D-E653-297B-0C8D-C59E8F63F53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64BF768-CFF6-858C-1948-DB38DBD29A92}"/>
              </a:ext>
            </a:extLst>
          </p:cNvPr>
          <p:cNvSpPr>
            <a:spLocks noGrp="1"/>
          </p:cNvSpPr>
          <p:nvPr>
            <p:ph type="title"/>
          </p:nvPr>
        </p:nvSpPr>
        <p:spPr/>
        <p:txBody>
          <a:bodyPr/>
          <a:lstStyle/>
          <a:p>
            <a:r>
              <a:rPr lang="cs-CZ" dirty="0"/>
              <a:t>Rozsudek ve věci C‑683/22, v řízení </a:t>
            </a:r>
            <a:r>
              <a:rPr lang="cs-CZ" dirty="0" err="1"/>
              <a:t>Adusbef</a:t>
            </a:r>
            <a:r>
              <a:rPr lang="cs-CZ" dirty="0"/>
              <a:t> </a:t>
            </a:r>
          </a:p>
        </p:txBody>
      </p:sp>
      <p:sp>
        <p:nvSpPr>
          <p:cNvPr id="17" name="Zástupný obsah 16">
            <a:extLst>
              <a:ext uri="{FF2B5EF4-FFF2-40B4-BE49-F238E27FC236}">
                <a16:creationId xmlns:a16="http://schemas.microsoft.com/office/drawing/2014/main" id="{CFD3F0A2-16AD-DB03-71D4-114D4178EB50}"/>
              </a:ext>
            </a:extLst>
          </p:cNvPr>
          <p:cNvSpPr>
            <a:spLocks noGrp="1"/>
          </p:cNvSpPr>
          <p:nvPr>
            <p:ph idx="1"/>
          </p:nvPr>
        </p:nvSpPr>
        <p:spPr/>
        <p:txBody>
          <a:bodyPr/>
          <a:lstStyle/>
          <a:p>
            <a:pPr algn="just"/>
            <a:r>
              <a:rPr lang="cs-CZ" dirty="0"/>
              <a:t>Faktickou výměnu koncesionáře prostřednictvím jeho kapitálového převzetí považuji za přípustnou i v ČR.</a:t>
            </a:r>
          </a:p>
          <a:p>
            <a:pPr lvl="1" algn="just"/>
            <a:r>
              <a:rPr lang="cs-CZ" dirty="0"/>
              <a:t>Ale oprávnění vykládat zužujícím způsobem s ohledem na zásadu zákazu obcházení zákona</a:t>
            </a:r>
          </a:p>
          <a:p>
            <a:pPr algn="just"/>
            <a:r>
              <a:rPr lang="cs-CZ" dirty="0"/>
              <a:t>Zadavatel by měl odůvodňovat své úkony.</a:t>
            </a:r>
          </a:p>
          <a:p>
            <a:pPr algn="just"/>
            <a:r>
              <a:rPr lang="cs-CZ" dirty="0"/>
              <a:t>Český účastník ZŘ má právo formou námitek požádat o odůvodnění vysvětlení úkonu zadavatele, i když to není povinná náležitost úkonu</a:t>
            </a:r>
            <a:br>
              <a:rPr lang="cs-CZ" dirty="0"/>
            </a:br>
            <a:r>
              <a:rPr lang="cs-CZ" dirty="0"/>
              <a:t>dle ZZVZ, pokud mu tento generuje nepřiměřené náklady či jiné obtíže a</a:t>
            </a:r>
            <a:br>
              <a:rPr lang="cs-CZ" dirty="0"/>
            </a:br>
            <a:r>
              <a:rPr lang="cs-CZ" dirty="0"/>
              <a:t>pro zadavatele není těžké tento úkon odůvodnit.</a:t>
            </a:r>
          </a:p>
          <a:p>
            <a:pPr lvl="1" algn="just"/>
            <a:r>
              <a:rPr lang="cs-CZ" dirty="0"/>
              <a:t>Jinak nemůže posoudit, zda má proti úkonu brojit.</a:t>
            </a:r>
          </a:p>
        </p:txBody>
      </p:sp>
      <p:sp>
        <p:nvSpPr>
          <p:cNvPr id="4" name="Zástupný symbol pro číslo snímku 3">
            <a:extLst>
              <a:ext uri="{FF2B5EF4-FFF2-40B4-BE49-F238E27FC236}">
                <a16:creationId xmlns:a16="http://schemas.microsoft.com/office/drawing/2014/main" id="{D8893553-71CD-18AE-EB2C-0CD1F36D82A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84</a:t>
            </a:fld>
            <a:endParaRPr lang="cs-CZ"/>
          </a:p>
        </p:txBody>
      </p:sp>
    </p:spTree>
    <p:extLst>
      <p:ext uri="{BB962C8B-B14F-4D97-AF65-F5344CB8AC3E}">
        <p14:creationId xmlns:p14="http://schemas.microsoft.com/office/powerpoint/2010/main" val="25794286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721247CB-A28A-8F32-46A2-A16EF8389ED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3D3004F-14E5-54C5-3424-1BC549F80ED8}"/>
              </a:ext>
            </a:extLst>
          </p:cNvPr>
          <p:cNvSpPr>
            <a:spLocks noGrp="1"/>
          </p:cNvSpPr>
          <p:nvPr>
            <p:ph type="title"/>
          </p:nvPr>
        </p:nvSpPr>
        <p:spPr/>
        <p:txBody>
          <a:bodyPr/>
          <a:lstStyle/>
          <a:p>
            <a:r>
              <a:rPr lang="cs-CZ" dirty="0"/>
              <a:t>Rozsudek ve věci C‑452/23,Fastned </a:t>
            </a:r>
            <a:r>
              <a:rPr lang="cs-CZ" dirty="0" err="1"/>
              <a:t>Deutschland</a:t>
            </a:r>
            <a:r>
              <a:rPr lang="cs-CZ" dirty="0"/>
              <a:t> </a:t>
            </a:r>
            <a:r>
              <a:rPr lang="cs-CZ" dirty="0" err="1"/>
              <a:t>GmbH</a:t>
            </a:r>
            <a:r>
              <a:rPr lang="cs-CZ" dirty="0"/>
              <a:t> &amp; Co. KG</a:t>
            </a:r>
            <a:br>
              <a:rPr lang="cs-CZ" b="0" dirty="0"/>
            </a:br>
            <a:endParaRPr lang="cs-CZ" dirty="0"/>
          </a:p>
        </p:txBody>
      </p:sp>
      <p:sp>
        <p:nvSpPr>
          <p:cNvPr id="17" name="Zástupný obsah 16">
            <a:extLst>
              <a:ext uri="{FF2B5EF4-FFF2-40B4-BE49-F238E27FC236}">
                <a16:creationId xmlns:a16="http://schemas.microsoft.com/office/drawing/2014/main" id="{0C639362-D765-AC0F-6AF5-5D9D52CC52E0}"/>
              </a:ext>
            </a:extLst>
          </p:cNvPr>
          <p:cNvSpPr>
            <a:spLocks noGrp="1"/>
          </p:cNvSpPr>
          <p:nvPr>
            <p:ph idx="1"/>
          </p:nvPr>
        </p:nvSpPr>
        <p:spPr/>
        <p:txBody>
          <a:bodyPr/>
          <a:lstStyle/>
          <a:p>
            <a:r>
              <a:rPr lang="cs-CZ" dirty="0">
                <a:hlinkClick r:id="rId3"/>
              </a:rPr>
              <a:t>https://juris.curia.europa.eu/juris/document/document.jsf?text=&amp;docid=298577&amp;pageIndex=0&amp;doclang=CS&amp;mode=lst&amp;dir=&amp;occ=first&amp;part=1&amp;cid=92895-</a:t>
            </a:r>
            <a:r>
              <a:rPr lang="cs-CZ" dirty="0"/>
              <a:t> </a:t>
            </a:r>
          </a:p>
        </p:txBody>
      </p:sp>
      <p:sp>
        <p:nvSpPr>
          <p:cNvPr id="4" name="Zástupný symbol pro číslo snímku 3">
            <a:extLst>
              <a:ext uri="{FF2B5EF4-FFF2-40B4-BE49-F238E27FC236}">
                <a16:creationId xmlns:a16="http://schemas.microsoft.com/office/drawing/2014/main" id="{E574D767-9A0A-9BFE-6085-5EC9FCF4327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85</a:t>
            </a:fld>
            <a:endParaRPr lang="cs-CZ"/>
          </a:p>
        </p:txBody>
      </p:sp>
    </p:spTree>
    <p:extLst>
      <p:ext uri="{BB962C8B-B14F-4D97-AF65-F5344CB8AC3E}">
        <p14:creationId xmlns:p14="http://schemas.microsoft.com/office/powerpoint/2010/main" val="38341878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75365B43-1789-7740-957D-56F67755C85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074BD1D-27F0-0692-7B7D-C1B6AB5D04B6}"/>
              </a:ext>
            </a:extLst>
          </p:cNvPr>
          <p:cNvSpPr>
            <a:spLocks noGrp="1"/>
          </p:cNvSpPr>
          <p:nvPr>
            <p:ph type="title"/>
          </p:nvPr>
        </p:nvSpPr>
        <p:spPr/>
        <p:txBody>
          <a:bodyPr/>
          <a:lstStyle/>
          <a:p>
            <a:r>
              <a:rPr lang="cs-CZ" dirty="0"/>
              <a:t>Rozsudek ve věci C‑452/23,Fastned </a:t>
            </a:r>
            <a:r>
              <a:rPr lang="cs-CZ" dirty="0" err="1"/>
              <a:t>Deutschland</a:t>
            </a:r>
            <a:r>
              <a:rPr lang="cs-CZ" dirty="0"/>
              <a:t> </a:t>
            </a:r>
            <a:r>
              <a:rPr lang="cs-CZ" dirty="0" err="1"/>
              <a:t>GmbH</a:t>
            </a:r>
            <a:r>
              <a:rPr lang="cs-CZ" dirty="0"/>
              <a:t> &amp; Co. KG</a:t>
            </a:r>
            <a:br>
              <a:rPr lang="cs-CZ" b="0" dirty="0"/>
            </a:br>
            <a:endParaRPr lang="cs-CZ" dirty="0"/>
          </a:p>
        </p:txBody>
      </p:sp>
      <p:sp>
        <p:nvSpPr>
          <p:cNvPr id="17" name="Zástupný obsah 16">
            <a:extLst>
              <a:ext uri="{FF2B5EF4-FFF2-40B4-BE49-F238E27FC236}">
                <a16:creationId xmlns:a16="http://schemas.microsoft.com/office/drawing/2014/main" id="{A4AB9C62-9C73-0370-1185-181F2EBCEB06}"/>
              </a:ext>
            </a:extLst>
          </p:cNvPr>
          <p:cNvSpPr>
            <a:spLocks noGrp="1"/>
          </p:cNvSpPr>
          <p:nvPr>
            <p:ph idx="1"/>
          </p:nvPr>
        </p:nvSpPr>
        <p:spPr/>
        <p:txBody>
          <a:bodyPr/>
          <a:lstStyle/>
          <a:p>
            <a:pPr algn="just"/>
            <a:r>
              <a:rPr lang="cs-CZ" dirty="0"/>
              <a:t>Spolková republika Německo uzavřela v letech 1996 až 1998</a:t>
            </a:r>
            <a:br>
              <a:rPr lang="cs-CZ" dirty="0"/>
            </a:br>
            <a:r>
              <a:rPr lang="cs-CZ" dirty="0"/>
              <a:t>bez předchozího výběru zhruba 280 koncesionářských smluv se státní akciovou společností Tank </a:t>
            </a:r>
            <a:r>
              <a:rPr lang="en-GB" dirty="0"/>
              <a:t>&amp; </a:t>
            </a:r>
            <a:r>
              <a:rPr lang="cs-CZ" dirty="0"/>
              <a:t>Rast AG na provoz doplňkových zařízení</a:t>
            </a:r>
            <a:br>
              <a:rPr lang="cs-CZ" dirty="0"/>
            </a:br>
            <a:r>
              <a:rPr lang="cs-CZ" dirty="0"/>
              <a:t>u dálnic na dobu 40 let</a:t>
            </a:r>
          </a:p>
          <a:p>
            <a:pPr algn="just"/>
            <a:r>
              <a:rPr lang="cs-CZ" dirty="0"/>
              <a:t>v roce 1998 byl zahájen proces privatizace</a:t>
            </a:r>
          </a:p>
          <a:p>
            <a:pPr algn="just"/>
            <a:r>
              <a:rPr lang="cs-CZ" dirty="0"/>
              <a:t>v roce 2022 byly uzavírány dodatky, předmětem byl závazek výstavby, údržby a provozu nabíjecích zařízení</a:t>
            </a:r>
          </a:p>
          <a:p>
            <a:pPr lvl="1" algn="just"/>
            <a:r>
              <a:rPr lang="cs-CZ" dirty="0"/>
              <a:t>povinnost vybudovat ukládal zvláštní německý zákon z roku 2021 </a:t>
            </a:r>
          </a:p>
        </p:txBody>
      </p:sp>
      <p:sp>
        <p:nvSpPr>
          <p:cNvPr id="4" name="Zástupný symbol pro číslo snímku 3">
            <a:extLst>
              <a:ext uri="{FF2B5EF4-FFF2-40B4-BE49-F238E27FC236}">
                <a16:creationId xmlns:a16="http://schemas.microsoft.com/office/drawing/2014/main" id="{56C40169-343D-2C1B-62C1-8D90057062D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86</a:t>
            </a:fld>
            <a:endParaRPr lang="cs-CZ"/>
          </a:p>
        </p:txBody>
      </p:sp>
    </p:spTree>
    <p:extLst>
      <p:ext uri="{BB962C8B-B14F-4D97-AF65-F5344CB8AC3E}">
        <p14:creationId xmlns:p14="http://schemas.microsoft.com/office/powerpoint/2010/main" val="18320481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7A5E76B5-353D-8BE6-3D22-9A59BDFA706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2E7E4D6-06B2-37E5-A09D-C6E585AEA884}"/>
              </a:ext>
            </a:extLst>
          </p:cNvPr>
          <p:cNvSpPr>
            <a:spLocks noGrp="1"/>
          </p:cNvSpPr>
          <p:nvPr>
            <p:ph type="title"/>
          </p:nvPr>
        </p:nvSpPr>
        <p:spPr/>
        <p:txBody>
          <a:bodyPr/>
          <a:lstStyle/>
          <a:p>
            <a:r>
              <a:rPr lang="cs-CZ" dirty="0"/>
              <a:t>Rozsudek ve věci C‑452/23,Fastned </a:t>
            </a:r>
            <a:r>
              <a:rPr lang="cs-CZ" dirty="0" err="1"/>
              <a:t>Deutschland</a:t>
            </a:r>
            <a:r>
              <a:rPr lang="cs-CZ" dirty="0"/>
              <a:t> </a:t>
            </a:r>
            <a:r>
              <a:rPr lang="cs-CZ" dirty="0" err="1"/>
              <a:t>GmbH</a:t>
            </a:r>
            <a:r>
              <a:rPr lang="cs-CZ" dirty="0"/>
              <a:t> &amp; Co. KG</a:t>
            </a:r>
            <a:br>
              <a:rPr lang="cs-CZ" b="0" dirty="0"/>
            </a:br>
            <a:endParaRPr lang="cs-CZ" dirty="0"/>
          </a:p>
        </p:txBody>
      </p:sp>
      <p:sp>
        <p:nvSpPr>
          <p:cNvPr id="17" name="Zástupný obsah 16">
            <a:extLst>
              <a:ext uri="{FF2B5EF4-FFF2-40B4-BE49-F238E27FC236}">
                <a16:creationId xmlns:a16="http://schemas.microsoft.com/office/drawing/2014/main" id="{34EB7C42-4CE2-088F-A247-F094C6D2B67F}"/>
              </a:ext>
            </a:extLst>
          </p:cNvPr>
          <p:cNvSpPr>
            <a:spLocks noGrp="1"/>
          </p:cNvSpPr>
          <p:nvPr>
            <p:ph idx="1"/>
          </p:nvPr>
        </p:nvSpPr>
        <p:spPr>
          <a:xfrm>
            <a:off x="1620000" y="2160000"/>
            <a:ext cx="9245224" cy="3915521"/>
          </a:xfrm>
        </p:spPr>
        <p:txBody>
          <a:bodyPr/>
          <a:lstStyle/>
          <a:p>
            <a:pPr algn="just"/>
            <a:r>
              <a:rPr lang="cs-CZ" dirty="0"/>
              <a:t>Článek 43 odst. 1 písm. c) směrnice Evropského parlamentu a Rady 2014/23/EU ze dne 26. února 2014 o udělování koncesí musí být vykládán v tom smyslu, že</a:t>
            </a:r>
          </a:p>
          <a:p>
            <a:pPr lvl="1" algn="just"/>
            <a:r>
              <a:rPr lang="cs-CZ" dirty="0"/>
              <a:t>koncese může být změněna bez nového koncesního řízení, i když byla tato koncese původně udělena </a:t>
            </a:r>
            <a:r>
              <a:rPr lang="cs-CZ" i="1" dirty="0"/>
              <a:t>in house</a:t>
            </a:r>
            <a:r>
              <a:rPr lang="cs-CZ" dirty="0"/>
              <a:t> subjektu bez soutěže a změna předmětu uvedené koncese byla provedena k datu, k němuž koncesionář již nemá postavení </a:t>
            </a:r>
            <a:r>
              <a:rPr lang="cs-CZ" i="1" dirty="0"/>
              <a:t>in house</a:t>
            </a:r>
            <a:r>
              <a:rPr lang="cs-CZ" dirty="0"/>
              <a:t> subjektu;</a:t>
            </a:r>
          </a:p>
          <a:p>
            <a:pPr lvl="1" algn="just"/>
            <a:r>
              <a:rPr lang="cs-CZ" dirty="0"/>
              <a:t>nesmí se jednat o podstatnou změnu</a:t>
            </a:r>
          </a:p>
          <a:p>
            <a:pPr lvl="1" algn="just"/>
            <a:r>
              <a:rPr lang="cs-CZ" dirty="0"/>
              <a:t>posuzuje se dle práva použitelného ke dni změny</a:t>
            </a:r>
          </a:p>
          <a:p>
            <a:pPr lvl="1" algn="just"/>
            <a:r>
              <a:rPr lang="cs-CZ" dirty="0"/>
              <a:t>	směrnice použitelná posledním dnem transpoziční lhůty </a:t>
            </a:r>
            <a:r>
              <a:rPr lang="cs-CZ" sz="1600" dirty="0"/>
              <a:t>(viz také případ ČR-GFŘ)</a:t>
            </a:r>
          </a:p>
          <a:p>
            <a:pPr algn="just"/>
            <a:r>
              <a:rPr lang="cs-CZ" dirty="0"/>
              <a:t>pokud koncesionář splňuje ke dni změny podmínky pro in house, může být změna provedena v každém případě bez nového koncesního řízení </a:t>
            </a:r>
          </a:p>
          <a:p>
            <a:endParaRPr lang="cs-CZ" b="1" dirty="0"/>
          </a:p>
        </p:txBody>
      </p:sp>
      <p:sp>
        <p:nvSpPr>
          <p:cNvPr id="4" name="Zástupný symbol pro číslo snímku 3">
            <a:extLst>
              <a:ext uri="{FF2B5EF4-FFF2-40B4-BE49-F238E27FC236}">
                <a16:creationId xmlns:a16="http://schemas.microsoft.com/office/drawing/2014/main" id="{E3963E84-91E3-0B56-423A-C92D0D0FBEB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87</a:t>
            </a:fld>
            <a:endParaRPr lang="cs-CZ"/>
          </a:p>
        </p:txBody>
      </p:sp>
    </p:spTree>
    <p:extLst>
      <p:ext uri="{BB962C8B-B14F-4D97-AF65-F5344CB8AC3E}">
        <p14:creationId xmlns:p14="http://schemas.microsoft.com/office/powerpoint/2010/main" val="7597230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A274AEED-81B7-7E32-9C57-D010D3AA4BB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D2DE3DB-1D28-A53F-A16C-C4143513EB2F}"/>
              </a:ext>
            </a:extLst>
          </p:cNvPr>
          <p:cNvSpPr>
            <a:spLocks noGrp="1"/>
          </p:cNvSpPr>
          <p:nvPr>
            <p:ph type="title"/>
          </p:nvPr>
        </p:nvSpPr>
        <p:spPr/>
        <p:txBody>
          <a:bodyPr/>
          <a:lstStyle/>
          <a:p>
            <a:r>
              <a:rPr lang="cs-CZ" dirty="0"/>
              <a:t>Rozsudek ve věci C‑452/23,Fastned </a:t>
            </a:r>
            <a:r>
              <a:rPr lang="cs-CZ" dirty="0" err="1"/>
              <a:t>Deutschland</a:t>
            </a:r>
            <a:r>
              <a:rPr lang="cs-CZ" dirty="0"/>
              <a:t> </a:t>
            </a:r>
            <a:r>
              <a:rPr lang="cs-CZ" dirty="0" err="1"/>
              <a:t>GmbH</a:t>
            </a:r>
            <a:r>
              <a:rPr lang="cs-CZ" dirty="0"/>
              <a:t> &amp; Co. KG</a:t>
            </a:r>
            <a:br>
              <a:rPr lang="cs-CZ" b="0" dirty="0"/>
            </a:br>
            <a:endParaRPr lang="cs-CZ" dirty="0"/>
          </a:p>
        </p:txBody>
      </p:sp>
      <p:sp>
        <p:nvSpPr>
          <p:cNvPr id="17" name="Zástupný obsah 16">
            <a:extLst>
              <a:ext uri="{FF2B5EF4-FFF2-40B4-BE49-F238E27FC236}">
                <a16:creationId xmlns:a16="http://schemas.microsoft.com/office/drawing/2014/main" id="{C090E6E3-47B4-28A6-444B-D89B02A1E238}"/>
              </a:ext>
            </a:extLst>
          </p:cNvPr>
          <p:cNvSpPr>
            <a:spLocks noGrp="1"/>
          </p:cNvSpPr>
          <p:nvPr>
            <p:ph idx="1"/>
          </p:nvPr>
        </p:nvSpPr>
        <p:spPr/>
        <p:txBody>
          <a:bodyPr/>
          <a:lstStyle/>
          <a:p>
            <a:pPr algn="just"/>
            <a:r>
              <a:rPr lang="cs-CZ" dirty="0"/>
              <a:t>Článek 43 odst. 1 písm. c) směrnice Evropského parlamentu a Rady 2014/23/EU ze dne 26. února 2014 o udělování koncesí musí být vykládán v tom smyslu, že </a:t>
            </a:r>
            <a:r>
              <a:rPr lang="cs-CZ" u="sng" dirty="0"/>
              <a:t>neukládá členským státům povinnost zajistit, aby vnitrostátní soudy incidenčně a na návrh přezkoumávaly legalitu původního udělení koncese</a:t>
            </a:r>
            <a:r>
              <a:rPr lang="cs-CZ" dirty="0"/>
              <a:t> v rámci žaloby znějící na zrušení změny této koncese, pokud je tato žaloba podána subjektem, který prokáže zájem na udělení pouhé části této koncese, na kterou se vztahuje tato změna, po uplynutí lhůty stanovené vnitrostátním právem na základě článku 2f směrnice Rady 89/665/EHS pro napadení tohoto původního udělení;</a:t>
            </a:r>
          </a:p>
          <a:p>
            <a:pPr lvl="1" algn="just"/>
            <a:r>
              <a:rPr lang="cs-CZ" u="sng" dirty="0"/>
              <a:t>cílem</a:t>
            </a:r>
            <a:r>
              <a:rPr lang="cs-CZ" dirty="0"/>
              <a:t> lhůty </a:t>
            </a:r>
            <a:r>
              <a:rPr lang="cs-CZ" u="sng" dirty="0"/>
              <a:t>je právní jistota</a:t>
            </a:r>
            <a:r>
              <a:rPr lang="cs-CZ" dirty="0"/>
              <a:t>, aby již nebylo možno napadat rozhodnutí zadavatele nebo vadu řízení po uplynutí lhůty</a:t>
            </a:r>
          </a:p>
        </p:txBody>
      </p:sp>
      <p:sp>
        <p:nvSpPr>
          <p:cNvPr id="4" name="Zástupný symbol pro číslo snímku 3">
            <a:extLst>
              <a:ext uri="{FF2B5EF4-FFF2-40B4-BE49-F238E27FC236}">
                <a16:creationId xmlns:a16="http://schemas.microsoft.com/office/drawing/2014/main" id="{B25671A5-CC75-D0AE-3EFF-1DC674A7255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88</a:t>
            </a:fld>
            <a:endParaRPr lang="cs-CZ"/>
          </a:p>
        </p:txBody>
      </p:sp>
    </p:spTree>
    <p:extLst>
      <p:ext uri="{BB962C8B-B14F-4D97-AF65-F5344CB8AC3E}">
        <p14:creationId xmlns:p14="http://schemas.microsoft.com/office/powerpoint/2010/main" val="29391319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B3721237-6D32-9C9B-FFF1-C0B5F1ACF74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3294741-B0E6-BF5B-4EF4-F3300508D77D}"/>
              </a:ext>
            </a:extLst>
          </p:cNvPr>
          <p:cNvSpPr>
            <a:spLocks noGrp="1"/>
          </p:cNvSpPr>
          <p:nvPr>
            <p:ph type="title"/>
          </p:nvPr>
        </p:nvSpPr>
        <p:spPr/>
        <p:txBody>
          <a:bodyPr/>
          <a:lstStyle/>
          <a:p>
            <a:r>
              <a:rPr lang="cs-CZ" dirty="0"/>
              <a:t>Rozsudek ve věci C‑452/23,Fastned </a:t>
            </a:r>
            <a:r>
              <a:rPr lang="cs-CZ" dirty="0" err="1"/>
              <a:t>Deutschland</a:t>
            </a:r>
            <a:r>
              <a:rPr lang="cs-CZ" dirty="0"/>
              <a:t> </a:t>
            </a:r>
            <a:r>
              <a:rPr lang="cs-CZ" dirty="0" err="1"/>
              <a:t>GmbH</a:t>
            </a:r>
            <a:r>
              <a:rPr lang="cs-CZ" dirty="0"/>
              <a:t> &amp; Co. KG</a:t>
            </a:r>
            <a:br>
              <a:rPr lang="cs-CZ" b="0" dirty="0"/>
            </a:br>
            <a:endParaRPr lang="cs-CZ" dirty="0"/>
          </a:p>
        </p:txBody>
      </p:sp>
      <p:sp>
        <p:nvSpPr>
          <p:cNvPr id="17" name="Zástupný obsah 16">
            <a:extLst>
              <a:ext uri="{FF2B5EF4-FFF2-40B4-BE49-F238E27FC236}">
                <a16:creationId xmlns:a16="http://schemas.microsoft.com/office/drawing/2014/main" id="{B449ED6F-9577-B678-B665-F0590B4FB9D0}"/>
              </a:ext>
            </a:extLst>
          </p:cNvPr>
          <p:cNvSpPr>
            <a:spLocks noGrp="1"/>
          </p:cNvSpPr>
          <p:nvPr>
            <p:ph idx="1"/>
          </p:nvPr>
        </p:nvSpPr>
        <p:spPr/>
        <p:txBody>
          <a:bodyPr/>
          <a:lstStyle/>
          <a:p>
            <a:pPr algn="just"/>
            <a:r>
              <a:rPr lang="cs-CZ" dirty="0"/>
              <a:t>Článek 43 odst. 1 písm. c) směrnice Evropského parlamentu a Rady 2014/23/EU ze dne 26. února 2014 o udělování koncesí musí být vykládán v tom smyslu, že „potřeba“ změny koncese ve smyslu tohoto článku 43 je „vyvolána“, pokud </a:t>
            </a:r>
            <a:r>
              <a:rPr lang="cs-CZ" u="sng" dirty="0"/>
              <a:t>nepředvídatelné okolnosti</a:t>
            </a:r>
            <a:r>
              <a:rPr lang="cs-CZ" dirty="0"/>
              <a:t> </a:t>
            </a:r>
            <a:r>
              <a:rPr lang="cs-CZ" u="sng" dirty="0"/>
              <a:t>vyžadují přizpůsobení původní koncese</a:t>
            </a:r>
            <a:r>
              <a:rPr lang="cs-CZ" dirty="0"/>
              <a:t> s cílem zajistit, aby její řádné plnění mohlo pokračovat.</a:t>
            </a:r>
          </a:p>
          <a:p>
            <a:pPr lvl="1" algn="just"/>
            <a:r>
              <a:rPr lang="cs-CZ" dirty="0"/>
              <a:t>nepostačuje jen to, že se na situaci vzniklou z nepředvídatelných okolností nevztahují smluvní ujednání koncesní smlouvy</a:t>
            </a:r>
          </a:p>
        </p:txBody>
      </p:sp>
      <p:sp>
        <p:nvSpPr>
          <p:cNvPr id="4" name="Zástupný symbol pro číslo snímku 3">
            <a:extLst>
              <a:ext uri="{FF2B5EF4-FFF2-40B4-BE49-F238E27FC236}">
                <a16:creationId xmlns:a16="http://schemas.microsoft.com/office/drawing/2014/main" id="{5FB026F8-827E-3400-46EF-704BD1BD10D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89</a:t>
            </a:fld>
            <a:endParaRPr lang="cs-CZ"/>
          </a:p>
        </p:txBody>
      </p:sp>
    </p:spTree>
    <p:extLst>
      <p:ext uri="{BB962C8B-B14F-4D97-AF65-F5344CB8AC3E}">
        <p14:creationId xmlns:p14="http://schemas.microsoft.com/office/powerpoint/2010/main" val="12385012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20D7F-DF56-1004-7063-6E8CF1F6CF3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FC6112C-BA34-F89A-EEF1-8AABA4FCEF72}"/>
              </a:ext>
            </a:extLst>
          </p:cNvPr>
          <p:cNvSpPr>
            <a:spLocks noGrp="1"/>
          </p:cNvSpPr>
          <p:nvPr>
            <p:ph type="title"/>
          </p:nvPr>
        </p:nvSpPr>
        <p:spPr/>
        <p:txBody>
          <a:bodyPr/>
          <a:lstStyle/>
          <a:p>
            <a:pPr algn="just"/>
            <a:r>
              <a:rPr lang="cs-CZ" dirty="0"/>
              <a:t>Rozsudek ve věci C‑888/24, v řízení </a:t>
            </a:r>
            <a:r>
              <a:rPr lang="cs-CZ" dirty="0" err="1"/>
              <a:t>Adão</a:t>
            </a:r>
            <a:br>
              <a:rPr lang="cs-CZ" dirty="0"/>
            </a:br>
            <a:r>
              <a:rPr lang="cs-CZ" dirty="0"/>
              <a:t>da </a:t>
            </a:r>
            <a:r>
              <a:rPr lang="cs-CZ" dirty="0" err="1"/>
              <a:t>Fonseca-Engenheiros</a:t>
            </a:r>
            <a:r>
              <a:rPr lang="cs-CZ" dirty="0"/>
              <a:t> </a:t>
            </a:r>
            <a:r>
              <a:rPr lang="cs-CZ" dirty="0" err="1"/>
              <a:t>Consultores</a:t>
            </a:r>
            <a:endParaRPr lang="cs-CZ" dirty="0"/>
          </a:p>
        </p:txBody>
      </p:sp>
      <p:sp>
        <p:nvSpPr>
          <p:cNvPr id="17" name="Zástupný obsah 16">
            <a:extLst>
              <a:ext uri="{FF2B5EF4-FFF2-40B4-BE49-F238E27FC236}">
                <a16:creationId xmlns:a16="http://schemas.microsoft.com/office/drawing/2014/main" id="{42299661-0060-EA84-52A1-760A80017F93}"/>
              </a:ext>
            </a:extLst>
          </p:cNvPr>
          <p:cNvSpPr>
            <a:spLocks noGrp="1"/>
          </p:cNvSpPr>
          <p:nvPr>
            <p:ph idx="1"/>
          </p:nvPr>
        </p:nvSpPr>
        <p:spPr/>
        <p:txBody>
          <a:bodyPr/>
          <a:lstStyle/>
          <a:p>
            <a:r>
              <a:rPr lang="cs-CZ" dirty="0">
                <a:hlinkClick r:id="rId3"/>
              </a:rPr>
              <a:t>CURIA - Dokumenty</a:t>
            </a:r>
            <a:endParaRPr lang="cs-CZ" dirty="0"/>
          </a:p>
          <a:p>
            <a:pPr algn="just"/>
            <a:r>
              <a:rPr lang="cs-CZ" dirty="0"/>
              <a:t>Ze dne 9. července 2026</a:t>
            </a:r>
          </a:p>
          <a:p>
            <a:pPr algn="just"/>
            <a:r>
              <a:rPr lang="cs-CZ" dirty="0"/>
              <a:t>Portugalsko, soutěž o návrh, neúspěšný dodavatel se domáhal práva být vyslechnut porotou, než tato stanoví konečné pořadí návrhů.</a:t>
            </a:r>
          </a:p>
          <a:p>
            <a:pPr algn="just"/>
            <a:r>
              <a:rPr lang="cs-CZ" dirty="0"/>
              <a:t>Dle portugalského národního práva se na postup kromě zákona o veřejných zakázkách použije také správní řád.</a:t>
            </a:r>
          </a:p>
        </p:txBody>
      </p:sp>
      <p:sp>
        <p:nvSpPr>
          <p:cNvPr id="4" name="Zástupný symbol pro číslo snímku 3">
            <a:extLst>
              <a:ext uri="{FF2B5EF4-FFF2-40B4-BE49-F238E27FC236}">
                <a16:creationId xmlns:a16="http://schemas.microsoft.com/office/drawing/2014/main" id="{1DDF2856-0395-D979-6B60-20F92934476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90</a:t>
            </a:fld>
            <a:endParaRPr lang="cs-CZ"/>
          </a:p>
        </p:txBody>
      </p:sp>
    </p:spTree>
    <p:extLst>
      <p:ext uri="{BB962C8B-B14F-4D97-AF65-F5344CB8AC3E}">
        <p14:creationId xmlns:p14="http://schemas.microsoft.com/office/powerpoint/2010/main" val="38798222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CA3E6-EF10-8805-4CDC-CE2557A0082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5A857EF-07D2-47A8-195E-4C232A7EDF08}"/>
              </a:ext>
            </a:extLst>
          </p:cNvPr>
          <p:cNvSpPr>
            <a:spLocks noGrp="1"/>
          </p:cNvSpPr>
          <p:nvPr>
            <p:ph type="title"/>
          </p:nvPr>
        </p:nvSpPr>
        <p:spPr/>
        <p:txBody>
          <a:bodyPr/>
          <a:lstStyle/>
          <a:p>
            <a:pPr algn="just"/>
            <a:r>
              <a:rPr lang="cs-CZ" dirty="0"/>
              <a:t>Rozsudek ve věci C‑888/24, v řízení </a:t>
            </a:r>
            <a:r>
              <a:rPr lang="cs-CZ" dirty="0" err="1"/>
              <a:t>Adão</a:t>
            </a:r>
            <a:br>
              <a:rPr lang="cs-CZ" dirty="0"/>
            </a:br>
            <a:r>
              <a:rPr lang="cs-CZ" dirty="0"/>
              <a:t>da </a:t>
            </a:r>
            <a:r>
              <a:rPr lang="cs-CZ" dirty="0" err="1"/>
              <a:t>Fonseca-Engenheiros</a:t>
            </a:r>
            <a:r>
              <a:rPr lang="cs-CZ" dirty="0"/>
              <a:t> </a:t>
            </a:r>
            <a:r>
              <a:rPr lang="cs-CZ" dirty="0" err="1"/>
              <a:t>Consultores</a:t>
            </a:r>
            <a:endParaRPr lang="cs-CZ" dirty="0"/>
          </a:p>
        </p:txBody>
      </p:sp>
      <p:sp>
        <p:nvSpPr>
          <p:cNvPr id="17" name="Zástupný obsah 16">
            <a:extLst>
              <a:ext uri="{FF2B5EF4-FFF2-40B4-BE49-F238E27FC236}">
                <a16:creationId xmlns:a16="http://schemas.microsoft.com/office/drawing/2014/main" id="{EBC0D166-4FF9-D9FF-BF8A-2D21D2066D53}"/>
              </a:ext>
            </a:extLst>
          </p:cNvPr>
          <p:cNvSpPr>
            <a:spLocks noGrp="1"/>
          </p:cNvSpPr>
          <p:nvPr>
            <p:ph idx="1"/>
          </p:nvPr>
        </p:nvSpPr>
        <p:spPr/>
        <p:txBody>
          <a:bodyPr/>
          <a:lstStyle/>
          <a:p>
            <a:pPr algn="just"/>
            <a:r>
              <a:rPr lang="cs-CZ" i="1" dirty="0"/>
              <a:t>„Články 80 a 82 směrnice Evropského parlamentu a Rady 2014/24/EU</a:t>
            </a:r>
            <a:br>
              <a:rPr lang="cs-CZ" i="1" dirty="0"/>
            </a:br>
            <a:r>
              <a:rPr lang="cs-CZ" i="1" dirty="0"/>
              <a:t>ze dne 26. února 2014 o zadávání veřejných zakázek a o zrušení směrnice 2004/18/ES ve znění nařízení Komise v přenesené pravomoci (EU) 2019/1828 ze dne 30. října 2019 musí být vykládány v tom smyslu, že </a:t>
            </a:r>
            <a:r>
              <a:rPr lang="cs-CZ" i="1" u="sng" dirty="0"/>
              <a:t>brání tomu, aby zájemci soutěže o návrh mohli požadovat, aby byli vyslechnuti porotou této soutěže před tím, než tato porota stanoví konečné pořadí plánů</a:t>
            </a:r>
            <a:r>
              <a:rPr lang="cs-CZ" i="1" dirty="0"/>
              <a:t> nebo projektů, jež jí tito zájemci předložili.“</a:t>
            </a:r>
          </a:p>
          <a:p>
            <a:pPr algn="just"/>
            <a:r>
              <a:rPr lang="cs-CZ" i="1" dirty="0"/>
              <a:t>„Je však třeba konstatovat, že články 97 a 98 </a:t>
            </a:r>
            <a:r>
              <a:rPr lang="cs-CZ" i="1" u="sng" dirty="0"/>
              <a:t>směrnice 2014/25 v podstatě odpovídají</a:t>
            </a:r>
            <a:r>
              <a:rPr lang="cs-CZ" i="1" dirty="0"/>
              <a:t> článkům 80 a 82 </a:t>
            </a:r>
            <a:r>
              <a:rPr lang="cs-CZ" i="1" u="sng" dirty="0"/>
              <a:t>směrnice 2014/24</a:t>
            </a:r>
            <a:r>
              <a:rPr lang="cs-CZ" i="1" dirty="0"/>
              <a:t> </a:t>
            </a:r>
            <a:r>
              <a:rPr lang="cs-CZ" sz="1600" i="1" dirty="0"/>
              <a:t>(v tomto smyslu viz rozsudky</a:t>
            </a:r>
            <a:br>
              <a:rPr lang="cs-CZ" sz="1600" i="1" dirty="0"/>
            </a:br>
            <a:r>
              <a:rPr lang="cs-CZ" sz="1600" i="1" dirty="0"/>
              <a:t>ze dne 20. září 2018, </a:t>
            </a:r>
            <a:r>
              <a:rPr lang="cs-CZ" sz="1600" i="1" dirty="0" err="1"/>
              <a:t>Rudigier</a:t>
            </a:r>
            <a:r>
              <a:rPr lang="cs-CZ" sz="1600" i="1" dirty="0"/>
              <a:t>, C‑518/17, EU:C:2018:757, bod 44, a ze dne 10. listopadu 2022, Taxi Horn </a:t>
            </a:r>
            <a:r>
              <a:rPr lang="cs-CZ" sz="1600" i="1" dirty="0" err="1"/>
              <a:t>Tours</a:t>
            </a:r>
            <a:r>
              <a:rPr lang="cs-CZ" sz="1600" i="1" dirty="0"/>
              <a:t>, C‑631/21, EU:C:2022:869, bod 39).</a:t>
            </a:r>
            <a:r>
              <a:rPr lang="cs-CZ" i="1" dirty="0"/>
              <a:t>“</a:t>
            </a:r>
          </a:p>
        </p:txBody>
      </p:sp>
      <p:sp>
        <p:nvSpPr>
          <p:cNvPr id="4" name="Zástupný symbol pro číslo snímku 3">
            <a:extLst>
              <a:ext uri="{FF2B5EF4-FFF2-40B4-BE49-F238E27FC236}">
                <a16:creationId xmlns:a16="http://schemas.microsoft.com/office/drawing/2014/main" id="{EA3B3BCC-0714-C828-7793-39B542853A6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91</a:t>
            </a:fld>
            <a:endParaRPr lang="cs-CZ"/>
          </a:p>
        </p:txBody>
      </p:sp>
    </p:spTree>
    <p:extLst>
      <p:ext uri="{BB962C8B-B14F-4D97-AF65-F5344CB8AC3E}">
        <p14:creationId xmlns:p14="http://schemas.microsoft.com/office/powerpoint/2010/main" val="21353918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2B3BF-9FA4-06CF-8995-A73198D31CA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8C85144-9AA2-B3FD-53D3-B323D33C19DD}"/>
              </a:ext>
            </a:extLst>
          </p:cNvPr>
          <p:cNvSpPr>
            <a:spLocks noGrp="1"/>
          </p:cNvSpPr>
          <p:nvPr>
            <p:ph type="title"/>
          </p:nvPr>
        </p:nvSpPr>
        <p:spPr/>
        <p:txBody>
          <a:bodyPr/>
          <a:lstStyle/>
          <a:p>
            <a:pPr algn="just"/>
            <a:r>
              <a:rPr lang="cs-CZ" dirty="0"/>
              <a:t>Rozsudek ve věci C‑888/24, v řízení </a:t>
            </a:r>
            <a:r>
              <a:rPr lang="cs-CZ" dirty="0" err="1"/>
              <a:t>Adão</a:t>
            </a:r>
            <a:br>
              <a:rPr lang="cs-CZ" dirty="0"/>
            </a:br>
            <a:r>
              <a:rPr lang="cs-CZ" dirty="0"/>
              <a:t>da </a:t>
            </a:r>
            <a:r>
              <a:rPr lang="cs-CZ" dirty="0" err="1"/>
              <a:t>Fonseca-Engenheiros</a:t>
            </a:r>
            <a:r>
              <a:rPr lang="cs-CZ" dirty="0"/>
              <a:t> </a:t>
            </a:r>
            <a:r>
              <a:rPr lang="cs-CZ" dirty="0" err="1"/>
              <a:t>Consultores</a:t>
            </a:r>
            <a:endParaRPr lang="cs-CZ" dirty="0"/>
          </a:p>
        </p:txBody>
      </p:sp>
      <p:sp>
        <p:nvSpPr>
          <p:cNvPr id="17" name="Zástupný obsah 16">
            <a:extLst>
              <a:ext uri="{FF2B5EF4-FFF2-40B4-BE49-F238E27FC236}">
                <a16:creationId xmlns:a16="http://schemas.microsoft.com/office/drawing/2014/main" id="{A78679E6-0668-DA53-C2B5-47D9CE549D6C}"/>
              </a:ext>
            </a:extLst>
          </p:cNvPr>
          <p:cNvSpPr>
            <a:spLocks noGrp="1"/>
          </p:cNvSpPr>
          <p:nvPr>
            <p:ph idx="1"/>
          </p:nvPr>
        </p:nvSpPr>
        <p:spPr/>
        <p:txBody>
          <a:bodyPr/>
          <a:lstStyle/>
          <a:p>
            <a:pPr algn="just"/>
            <a:r>
              <a:rPr lang="cs-CZ" dirty="0"/>
              <a:t>Na spor v původním řízení je použitelná </a:t>
            </a:r>
            <a:r>
              <a:rPr lang="cs-CZ" i="1" dirty="0"/>
              <a:t>„obecná zásada unijního práva zakotvující právo být vyslechnut“</a:t>
            </a:r>
            <a:r>
              <a:rPr lang="cs-CZ" dirty="0"/>
              <a:t>.</a:t>
            </a:r>
          </a:p>
          <a:p>
            <a:pPr algn="just"/>
            <a:r>
              <a:rPr lang="cs-CZ" i="1" dirty="0"/>
              <a:t>„Podle ustálené judikatury toto právo v oblasti působnosti unijního práva zaručuje každému </a:t>
            </a:r>
            <a:r>
              <a:rPr lang="cs-CZ" i="1" u="sng" dirty="0"/>
              <a:t>možnost účelným a účinným způsobem vyjádřit své stanovisko v průběhu správního řízení před přijetím každého rozhodnutí</a:t>
            </a:r>
            <a:r>
              <a:rPr lang="cs-CZ" i="1" dirty="0"/>
              <a:t>, které by se mohlo nepříznivě dotknout jeho zájmů, a to i pokud použitelná právní úprava takovou formalitu nevyžaduje </a:t>
            </a:r>
            <a:r>
              <a:rPr lang="cs-CZ" sz="1600" i="1" dirty="0"/>
              <a:t>(v tomto smyslu viz rozsudky ze dne</a:t>
            </a:r>
            <a:br>
              <a:rPr lang="cs-CZ" sz="1600" i="1" dirty="0"/>
            </a:br>
            <a:r>
              <a:rPr lang="cs-CZ" sz="1600" i="1" dirty="0"/>
              <a:t>24. října 1996, Komise v. </a:t>
            </a:r>
            <a:r>
              <a:rPr lang="cs-CZ" sz="1600" i="1" dirty="0" err="1"/>
              <a:t>Lisrestal</a:t>
            </a:r>
            <a:r>
              <a:rPr lang="cs-CZ" sz="1600" i="1" dirty="0"/>
              <a:t> a další, C‑32/95 P, EU:C:1996:402, bod 21; ze dne 14. ledna 2021, RTS </a:t>
            </a:r>
            <a:r>
              <a:rPr lang="cs-CZ" sz="1600" i="1" dirty="0" err="1"/>
              <a:t>infra</a:t>
            </a:r>
            <a:r>
              <a:rPr lang="cs-CZ" sz="1600" i="1" dirty="0"/>
              <a:t> a </a:t>
            </a:r>
            <a:r>
              <a:rPr lang="cs-CZ" sz="1600" i="1" dirty="0" err="1"/>
              <a:t>Aannemingsbedrijf</a:t>
            </a:r>
            <a:r>
              <a:rPr lang="cs-CZ" sz="1600" i="1" dirty="0"/>
              <a:t> </a:t>
            </a:r>
            <a:r>
              <a:rPr lang="cs-CZ" sz="1600" i="1" dirty="0" err="1"/>
              <a:t>Norré-Behaegel</a:t>
            </a:r>
            <a:r>
              <a:rPr lang="cs-CZ" sz="1600" i="1" dirty="0"/>
              <a:t>, C‑387/19, EU:C:2021:13, bod 34;</a:t>
            </a:r>
            <a:br>
              <a:rPr lang="cs-CZ" sz="1600" i="1" dirty="0"/>
            </a:br>
            <a:r>
              <a:rPr lang="cs-CZ" sz="1600" i="1" dirty="0"/>
              <a:t>ze dne 12. září 2024, </a:t>
            </a:r>
            <a:r>
              <a:rPr lang="cs-CZ" sz="1600" i="1" dirty="0" err="1"/>
              <a:t>Sagrario</a:t>
            </a:r>
            <a:r>
              <a:rPr lang="cs-CZ" sz="1600" i="1" dirty="0"/>
              <a:t>, C‑63/23, EU:C:2024:739, bod 79, jakož i ze dne 6. března 2025, </a:t>
            </a:r>
            <a:r>
              <a:rPr lang="cs-CZ" sz="1600" i="1" dirty="0" err="1"/>
              <a:t>Obština</a:t>
            </a:r>
            <a:r>
              <a:rPr lang="cs-CZ" sz="1600" i="1" dirty="0"/>
              <a:t> </a:t>
            </a:r>
            <a:r>
              <a:rPr lang="cs-CZ" sz="1600" i="1" dirty="0" err="1"/>
              <a:t>Veliko</a:t>
            </a:r>
            <a:r>
              <a:rPr lang="cs-CZ" sz="1600" i="1" dirty="0"/>
              <a:t> </a:t>
            </a:r>
            <a:r>
              <a:rPr lang="cs-CZ" sz="1600" i="1" dirty="0" err="1"/>
              <a:t>Tarnovo</a:t>
            </a:r>
            <a:r>
              <a:rPr lang="cs-CZ" sz="1600" i="1" dirty="0"/>
              <a:t> a </a:t>
            </a:r>
            <a:r>
              <a:rPr lang="cs-CZ" sz="1600" i="1" dirty="0" err="1"/>
              <a:t>Obština</a:t>
            </a:r>
            <a:r>
              <a:rPr lang="cs-CZ" sz="1600" i="1" dirty="0"/>
              <a:t> </a:t>
            </a:r>
            <a:r>
              <a:rPr lang="cs-CZ" sz="1600" i="1" dirty="0" err="1"/>
              <a:t>Belovo</a:t>
            </a:r>
            <a:r>
              <a:rPr lang="cs-CZ" sz="1600" i="1" dirty="0"/>
              <a:t>, C‑471/23 a C‑477/23, EU:C:2025:155, bod 74 a citovaná judikatura)</a:t>
            </a:r>
            <a:r>
              <a:rPr lang="cs-CZ" i="1" dirty="0"/>
              <a:t>.“</a:t>
            </a:r>
          </a:p>
        </p:txBody>
      </p:sp>
      <p:sp>
        <p:nvSpPr>
          <p:cNvPr id="4" name="Zástupný symbol pro číslo snímku 3">
            <a:extLst>
              <a:ext uri="{FF2B5EF4-FFF2-40B4-BE49-F238E27FC236}">
                <a16:creationId xmlns:a16="http://schemas.microsoft.com/office/drawing/2014/main" id="{7D18605C-BFE4-6D88-AE12-84F2FA1A2D8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92</a:t>
            </a:fld>
            <a:endParaRPr lang="cs-CZ"/>
          </a:p>
        </p:txBody>
      </p:sp>
    </p:spTree>
    <p:extLst>
      <p:ext uri="{BB962C8B-B14F-4D97-AF65-F5344CB8AC3E}">
        <p14:creationId xmlns:p14="http://schemas.microsoft.com/office/powerpoint/2010/main" val="14031090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4AE35-491D-3CCD-96CC-A2A9A084F57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9911E83-6A20-ADE3-D05F-EAB9217945EA}"/>
              </a:ext>
            </a:extLst>
          </p:cNvPr>
          <p:cNvSpPr>
            <a:spLocks noGrp="1"/>
          </p:cNvSpPr>
          <p:nvPr>
            <p:ph type="title"/>
          </p:nvPr>
        </p:nvSpPr>
        <p:spPr/>
        <p:txBody>
          <a:bodyPr/>
          <a:lstStyle/>
          <a:p>
            <a:pPr algn="just"/>
            <a:r>
              <a:rPr lang="cs-CZ" dirty="0"/>
              <a:t>Rozsudek ve věci C‑888/24, v řízení </a:t>
            </a:r>
            <a:r>
              <a:rPr lang="cs-CZ" dirty="0" err="1"/>
              <a:t>Adão</a:t>
            </a:r>
            <a:br>
              <a:rPr lang="cs-CZ" dirty="0"/>
            </a:br>
            <a:r>
              <a:rPr lang="cs-CZ" dirty="0"/>
              <a:t>da </a:t>
            </a:r>
            <a:r>
              <a:rPr lang="cs-CZ" dirty="0" err="1"/>
              <a:t>Fonseca-Engenheiros</a:t>
            </a:r>
            <a:r>
              <a:rPr lang="cs-CZ" dirty="0"/>
              <a:t> </a:t>
            </a:r>
            <a:r>
              <a:rPr lang="cs-CZ" dirty="0" err="1"/>
              <a:t>Consultores</a:t>
            </a:r>
            <a:endParaRPr lang="cs-CZ" dirty="0"/>
          </a:p>
        </p:txBody>
      </p:sp>
      <p:sp>
        <p:nvSpPr>
          <p:cNvPr id="17" name="Zástupný obsah 16">
            <a:extLst>
              <a:ext uri="{FF2B5EF4-FFF2-40B4-BE49-F238E27FC236}">
                <a16:creationId xmlns:a16="http://schemas.microsoft.com/office/drawing/2014/main" id="{C899C745-AF09-1CA6-E4CB-A8F228D955F5}"/>
              </a:ext>
            </a:extLst>
          </p:cNvPr>
          <p:cNvSpPr>
            <a:spLocks noGrp="1"/>
          </p:cNvSpPr>
          <p:nvPr>
            <p:ph idx="1"/>
          </p:nvPr>
        </p:nvSpPr>
        <p:spPr/>
        <p:txBody>
          <a:bodyPr/>
          <a:lstStyle/>
          <a:p>
            <a:pPr algn="just"/>
            <a:r>
              <a:rPr lang="cs-CZ" dirty="0"/>
              <a:t>S ohledem na zvláštní povahu soutěže o návrh, </a:t>
            </a:r>
            <a:r>
              <a:rPr lang="cs-CZ" i="1" dirty="0"/>
              <a:t>„zejména na </a:t>
            </a:r>
            <a:r>
              <a:rPr lang="cs-CZ" i="1" u="sng" dirty="0"/>
              <a:t>nutnost zachovat anonymitu zájemců a rovnost mezi nimi</a:t>
            </a:r>
            <a:r>
              <a:rPr lang="cs-CZ" i="1" dirty="0"/>
              <a:t>, jakož i na povinnost posledně uvedených postupovat s řádnou péčí při vypracovávání svých plánů nebo projektů, není součástí práva zájemce být vyslechnut před tím, než bude jeho projekt nebo plán případně vyloučen z výběrového řízení, právo uplatnit před dotčenou porotou své stanovisko k poznatkům,</a:t>
            </a:r>
            <a:br>
              <a:rPr lang="cs-CZ" i="1" dirty="0"/>
            </a:br>
            <a:r>
              <a:rPr lang="cs-CZ" i="1" dirty="0"/>
              <a:t>na kterých tato porota hodlá založit své rozhodnutí, ale </a:t>
            </a:r>
            <a:r>
              <a:rPr lang="cs-CZ" i="1" u="sng" dirty="0"/>
              <a:t>konkretizuje se pouze tím, že je mu umožněno, aby předložil plán nebo projekt odpovídající očekáváním uvedeného veřejného zadavatele</a:t>
            </a:r>
            <a:r>
              <a:rPr lang="cs-CZ" i="1" dirty="0"/>
              <a:t>. Není tudíž namístě přiznat takovému zájemci právo být vyslechnut stejnou porotou po tomto předložení a před tím, než tato porota stanoví konečné pořadí plánů nebo projektů, jež jí byly předloženy.“</a:t>
            </a:r>
          </a:p>
        </p:txBody>
      </p:sp>
      <p:sp>
        <p:nvSpPr>
          <p:cNvPr id="4" name="Zástupný symbol pro číslo snímku 3">
            <a:extLst>
              <a:ext uri="{FF2B5EF4-FFF2-40B4-BE49-F238E27FC236}">
                <a16:creationId xmlns:a16="http://schemas.microsoft.com/office/drawing/2014/main" id="{80A13F9C-9BAC-15A1-582F-87655E963E2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93</a:t>
            </a:fld>
            <a:endParaRPr lang="cs-CZ"/>
          </a:p>
        </p:txBody>
      </p:sp>
    </p:spTree>
    <p:extLst>
      <p:ext uri="{BB962C8B-B14F-4D97-AF65-F5344CB8AC3E}">
        <p14:creationId xmlns:p14="http://schemas.microsoft.com/office/powerpoint/2010/main" val="19642968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5D5FA-E88A-2F09-F431-30FEBE4FC5D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28D8678-AA4D-9A54-6768-B30351069A28}"/>
              </a:ext>
            </a:extLst>
          </p:cNvPr>
          <p:cNvSpPr>
            <a:spLocks noGrp="1"/>
          </p:cNvSpPr>
          <p:nvPr>
            <p:ph type="title"/>
          </p:nvPr>
        </p:nvSpPr>
        <p:spPr/>
        <p:txBody>
          <a:bodyPr/>
          <a:lstStyle/>
          <a:p>
            <a:pPr algn="just"/>
            <a:r>
              <a:rPr lang="cs-CZ" dirty="0"/>
              <a:t>Rozsudek ve věci C‑888/24, v řízení </a:t>
            </a:r>
            <a:r>
              <a:rPr lang="cs-CZ" dirty="0" err="1"/>
              <a:t>Adão</a:t>
            </a:r>
            <a:br>
              <a:rPr lang="cs-CZ" dirty="0"/>
            </a:br>
            <a:r>
              <a:rPr lang="cs-CZ" dirty="0"/>
              <a:t>da </a:t>
            </a:r>
            <a:r>
              <a:rPr lang="cs-CZ" dirty="0" err="1"/>
              <a:t>Fonseca-Engenheiros</a:t>
            </a:r>
            <a:r>
              <a:rPr lang="cs-CZ" dirty="0"/>
              <a:t> </a:t>
            </a:r>
            <a:r>
              <a:rPr lang="cs-CZ" dirty="0" err="1"/>
              <a:t>Consultores</a:t>
            </a:r>
            <a:endParaRPr lang="cs-CZ" dirty="0"/>
          </a:p>
        </p:txBody>
      </p:sp>
      <p:sp>
        <p:nvSpPr>
          <p:cNvPr id="17" name="Zástupný obsah 16">
            <a:extLst>
              <a:ext uri="{FF2B5EF4-FFF2-40B4-BE49-F238E27FC236}">
                <a16:creationId xmlns:a16="http://schemas.microsoft.com/office/drawing/2014/main" id="{A5B7405D-A648-9D2F-836B-C4C57313109C}"/>
              </a:ext>
            </a:extLst>
          </p:cNvPr>
          <p:cNvSpPr>
            <a:spLocks noGrp="1"/>
          </p:cNvSpPr>
          <p:nvPr>
            <p:ph idx="1"/>
          </p:nvPr>
        </p:nvSpPr>
        <p:spPr/>
        <p:txBody>
          <a:bodyPr/>
          <a:lstStyle/>
          <a:p>
            <a:pPr algn="just"/>
            <a:r>
              <a:rPr lang="cs-CZ" dirty="0"/>
              <a:t>Ani pro ČR tak nelze dovozovat právo být vyslechnut porotou v soutěži</a:t>
            </a:r>
            <a:br>
              <a:rPr lang="cs-CZ" dirty="0"/>
            </a:br>
            <a:r>
              <a:rPr lang="cs-CZ" dirty="0"/>
              <a:t>o návrh.</a:t>
            </a:r>
          </a:p>
          <a:p>
            <a:pPr lvl="1" algn="just"/>
            <a:r>
              <a:rPr lang="cs-CZ" dirty="0"/>
              <a:t>Naopak zadavatel je dle § 148 odst. 4 ZZVZ povinen zajistit, aby porota hodnotila anonymní návrhy</a:t>
            </a:r>
          </a:p>
        </p:txBody>
      </p:sp>
      <p:sp>
        <p:nvSpPr>
          <p:cNvPr id="4" name="Zástupný symbol pro číslo snímku 3">
            <a:extLst>
              <a:ext uri="{FF2B5EF4-FFF2-40B4-BE49-F238E27FC236}">
                <a16:creationId xmlns:a16="http://schemas.microsoft.com/office/drawing/2014/main" id="{C8E55B08-852E-5DD2-AB9E-E2B135C97DD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94</a:t>
            </a:fld>
            <a:endParaRPr lang="cs-CZ"/>
          </a:p>
        </p:txBody>
      </p:sp>
    </p:spTree>
    <p:extLst>
      <p:ext uri="{BB962C8B-B14F-4D97-AF65-F5344CB8AC3E}">
        <p14:creationId xmlns:p14="http://schemas.microsoft.com/office/powerpoint/2010/main" val="53853252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DB19B-9F7F-0F3D-CB94-FD7A4DD3174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F58D455-EBE5-C15F-9038-1381B3B4662B}"/>
              </a:ext>
            </a:extLst>
          </p:cNvPr>
          <p:cNvSpPr>
            <a:spLocks noGrp="1"/>
          </p:cNvSpPr>
          <p:nvPr>
            <p:ph type="title"/>
          </p:nvPr>
        </p:nvSpPr>
        <p:spPr/>
        <p:txBody>
          <a:bodyPr/>
          <a:lstStyle/>
          <a:p>
            <a:r>
              <a:rPr lang="cs-CZ" dirty="0"/>
              <a:t>Rozsudek ve věci C‑186/25, v řízení Institut po </a:t>
            </a:r>
            <a:r>
              <a:rPr lang="cs-CZ" dirty="0" err="1"/>
              <a:t>ribni</a:t>
            </a:r>
            <a:r>
              <a:rPr lang="cs-CZ" dirty="0"/>
              <a:t> </a:t>
            </a:r>
            <a:r>
              <a:rPr lang="cs-CZ" dirty="0" err="1"/>
              <a:t>resursi</a:t>
            </a:r>
            <a:r>
              <a:rPr lang="cs-CZ" dirty="0"/>
              <a:t> Varna, </a:t>
            </a:r>
            <a:r>
              <a:rPr lang="cs-CZ" b="0" dirty="0"/>
              <a:t>9. července 2026</a:t>
            </a:r>
            <a:endParaRPr lang="cs-CZ" dirty="0"/>
          </a:p>
        </p:txBody>
      </p:sp>
      <p:sp>
        <p:nvSpPr>
          <p:cNvPr id="17" name="Zástupný obsah 16">
            <a:extLst>
              <a:ext uri="{FF2B5EF4-FFF2-40B4-BE49-F238E27FC236}">
                <a16:creationId xmlns:a16="http://schemas.microsoft.com/office/drawing/2014/main" id="{BECA6A30-44F6-F4A3-D745-3EDF66890F92}"/>
              </a:ext>
            </a:extLst>
          </p:cNvPr>
          <p:cNvSpPr>
            <a:spLocks noGrp="1"/>
          </p:cNvSpPr>
          <p:nvPr>
            <p:ph idx="1"/>
          </p:nvPr>
        </p:nvSpPr>
        <p:spPr/>
        <p:txBody>
          <a:bodyPr/>
          <a:lstStyle/>
          <a:p>
            <a:r>
              <a:rPr lang="cs-CZ" dirty="0">
                <a:hlinkClick r:id="rId3"/>
              </a:rPr>
              <a:t>CURIA - Dokumenty</a:t>
            </a:r>
            <a:endParaRPr lang="cs-CZ" dirty="0"/>
          </a:p>
          <a:p>
            <a:pPr algn="just"/>
            <a:r>
              <a:rPr lang="cs-CZ" dirty="0"/>
              <a:t>Bulharsko, veřejná zakázka na ekologický film, PH 5 000 EUR.</a:t>
            </a:r>
          </a:p>
          <a:p>
            <a:pPr algn="just"/>
            <a:r>
              <a:rPr lang="cs-CZ" dirty="0"/>
              <a:t>Kofinancovaná zakázka, uvalena korekce.</a:t>
            </a:r>
          </a:p>
          <a:p>
            <a:pPr lvl="1" algn="just"/>
            <a:r>
              <a:rPr lang="cs-CZ" dirty="0"/>
              <a:t>25 % způsobilých výdajů za nedostatečnou auditní stopu ohledně kvalifikace</a:t>
            </a:r>
          </a:p>
          <a:p>
            <a:pPr lvl="1" algn="just"/>
            <a:r>
              <a:rPr lang="cs-CZ" dirty="0"/>
              <a:t>cca 40 EUR za opožděné předání díla (filmu) o osm dní a neuplatnění smluvní pokuty 8 * 0,1 %</a:t>
            </a:r>
          </a:p>
          <a:p>
            <a:pPr algn="just"/>
            <a:r>
              <a:rPr lang="cs-CZ" dirty="0"/>
              <a:t>Citován pouze výklad ke směrnici 2014/24, byť je v rámci rozsudku pouze okrajové.</a:t>
            </a:r>
          </a:p>
        </p:txBody>
      </p:sp>
      <p:sp>
        <p:nvSpPr>
          <p:cNvPr id="4" name="Zástupný symbol pro číslo snímku 3">
            <a:extLst>
              <a:ext uri="{FF2B5EF4-FFF2-40B4-BE49-F238E27FC236}">
                <a16:creationId xmlns:a16="http://schemas.microsoft.com/office/drawing/2014/main" id="{50D463E1-1D3E-FE9B-42BE-F02049CCE15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95</a:t>
            </a:fld>
            <a:endParaRPr lang="cs-CZ"/>
          </a:p>
        </p:txBody>
      </p:sp>
    </p:spTree>
    <p:extLst>
      <p:ext uri="{BB962C8B-B14F-4D97-AF65-F5344CB8AC3E}">
        <p14:creationId xmlns:p14="http://schemas.microsoft.com/office/powerpoint/2010/main" val="40739246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4665-7A4D-D7BB-6A95-698132AC46D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0FCC42E-BFFC-4230-EA02-8D0DC2337602}"/>
              </a:ext>
            </a:extLst>
          </p:cNvPr>
          <p:cNvSpPr>
            <a:spLocks noGrp="1"/>
          </p:cNvSpPr>
          <p:nvPr>
            <p:ph type="title"/>
          </p:nvPr>
        </p:nvSpPr>
        <p:spPr/>
        <p:txBody>
          <a:bodyPr/>
          <a:lstStyle/>
          <a:p>
            <a:r>
              <a:rPr lang="cs-CZ" dirty="0"/>
              <a:t>Rozsudek ve věci C‑186/25, v řízení Institut po </a:t>
            </a:r>
            <a:r>
              <a:rPr lang="cs-CZ" dirty="0" err="1"/>
              <a:t>ribni</a:t>
            </a:r>
            <a:r>
              <a:rPr lang="cs-CZ" dirty="0"/>
              <a:t> </a:t>
            </a:r>
            <a:r>
              <a:rPr lang="cs-CZ" dirty="0" err="1"/>
              <a:t>resursi</a:t>
            </a:r>
            <a:r>
              <a:rPr lang="cs-CZ" dirty="0"/>
              <a:t> Varna, </a:t>
            </a:r>
            <a:r>
              <a:rPr lang="cs-CZ" b="0" dirty="0"/>
              <a:t>9. července 2026</a:t>
            </a:r>
            <a:endParaRPr lang="cs-CZ" dirty="0"/>
          </a:p>
        </p:txBody>
      </p:sp>
      <p:sp>
        <p:nvSpPr>
          <p:cNvPr id="17" name="Zástupný obsah 16">
            <a:extLst>
              <a:ext uri="{FF2B5EF4-FFF2-40B4-BE49-F238E27FC236}">
                <a16:creationId xmlns:a16="http://schemas.microsoft.com/office/drawing/2014/main" id="{1301A75A-3CDC-5FCA-FA0F-00DC76F6F4F4}"/>
              </a:ext>
            </a:extLst>
          </p:cNvPr>
          <p:cNvSpPr>
            <a:spLocks noGrp="1"/>
          </p:cNvSpPr>
          <p:nvPr>
            <p:ph idx="1"/>
          </p:nvPr>
        </p:nvSpPr>
        <p:spPr/>
        <p:txBody>
          <a:bodyPr/>
          <a:lstStyle/>
          <a:p>
            <a:pPr algn="just"/>
            <a:r>
              <a:rPr lang="cs-CZ" i="1" dirty="0"/>
              <a:t>„Pokud jde o to, že příjemce neuplatnil ujednání o smluvní pokutě</a:t>
            </a:r>
            <a:br>
              <a:rPr lang="cs-CZ" i="1" dirty="0"/>
            </a:br>
            <a:r>
              <a:rPr lang="cs-CZ" i="1" dirty="0"/>
              <a:t>za prodlení s plněním smlouvy o poskytování služeb, je třeba uvést, podobně jako to učinila Komise ve svém písemném vyjádření, že nelze vyloučit, že takové jednání mělo finanční dopad na rozpočet Unie. V tomto </a:t>
            </a:r>
            <a:r>
              <a:rPr lang="cs-CZ" i="1" u="sng" dirty="0"/>
              <a:t>ohledu přísluší předkládajícímu soudu, aby posoudil, zda toto jednání znamená změnu veřejné zakázky</a:t>
            </a:r>
            <a:r>
              <a:rPr lang="cs-CZ" i="1" dirty="0"/>
              <a:t> oproti původním podmínkám uvedeným v oznámení o zahájení zadávacího řízení nebo v zadávací dokumentaci způsobem, který není v souladu s čl. 72 odst. 1, 2 a 4 směrnice 2014/24, a to do té míry, že by toto jednání změnilo celkovou povahu zakázky. Pokud by tomu tak bylo, nebylo by možné vyloučit možnost, že uvedené jednání poškodilo rozpočet dotyčného fondu.“</a:t>
            </a:r>
          </a:p>
        </p:txBody>
      </p:sp>
      <p:sp>
        <p:nvSpPr>
          <p:cNvPr id="4" name="Zástupný symbol pro číslo snímku 3">
            <a:extLst>
              <a:ext uri="{FF2B5EF4-FFF2-40B4-BE49-F238E27FC236}">
                <a16:creationId xmlns:a16="http://schemas.microsoft.com/office/drawing/2014/main" id="{A733FB2C-8AA0-FBA2-41AD-ED833A0260F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96</a:t>
            </a:fld>
            <a:endParaRPr lang="cs-CZ"/>
          </a:p>
        </p:txBody>
      </p:sp>
    </p:spTree>
    <p:extLst>
      <p:ext uri="{BB962C8B-B14F-4D97-AF65-F5344CB8AC3E}">
        <p14:creationId xmlns:p14="http://schemas.microsoft.com/office/powerpoint/2010/main" val="11925663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216BB-3722-4CA2-6B57-2B1C15F1D13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6AF8107-E7FF-DB69-1D0D-856C1D2A1DB9}"/>
              </a:ext>
            </a:extLst>
          </p:cNvPr>
          <p:cNvSpPr>
            <a:spLocks noGrp="1"/>
          </p:cNvSpPr>
          <p:nvPr>
            <p:ph type="title"/>
          </p:nvPr>
        </p:nvSpPr>
        <p:spPr/>
        <p:txBody>
          <a:bodyPr/>
          <a:lstStyle/>
          <a:p>
            <a:r>
              <a:rPr lang="cs-CZ" dirty="0"/>
              <a:t>Rozsudek ve věci C‑186/25, v řízení Institut po </a:t>
            </a:r>
            <a:r>
              <a:rPr lang="cs-CZ" dirty="0" err="1"/>
              <a:t>ribni</a:t>
            </a:r>
            <a:r>
              <a:rPr lang="cs-CZ" dirty="0"/>
              <a:t> </a:t>
            </a:r>
            <a:r>
              <a:rPr lang="cs-CZ" dirty="0" err="1"/>
              <a:t>resursi</a:t>
            </a:r>
            <a:r>
              <a:rPr lang="cs-CZ" dirty="0"/>
              <a:t> Varna, </a:t>
            </a:r>
            <a:r>
              <a:rPr lang="cs-CZ" b="0" dirty="0"/>
              <a:t>9. července 2026</a:t>
            </a:r>
            <a:endParaRPr lang="cs-CZ" dirty="0"/>
          </a:p>
        </p:txBody>
      </p:sp>
      <p:sp>
        <p:nvSpPr>
          <p:cNvPr id="17" name="Zástupný obsah 16">
            <a:extLst>
              <a:ext uri="{FF2B5EF4-FFF2-40B4-BE49-F238E27FC236}">
                <a16:creationId xmlns:a16="http://schemas.microsoft.com/office/drawing/2014/main" id="{402018A3-2223-DA00-A018-7B39A4E53B02}"/>
              </a:ext>
            </a:extLst>
          </p:cNvPr>
          <p:cNvSpPr>
            <a:spLocks noGrp="1"/>
          </p:cNvSpPr>
          <p:nvPr>
            <p:ph idx="1"/>
          </p:nvPr>
        </p:nvSpPr>
        <p:spPr/>
        <p:txBody>
          <a:bodyPr/>
          <a:lstStyle/>
          <a:p>
            <a:endParaRPr lang="cs-CZ" dirty="0"/>
          </a:p>
          <a:p>
            <a:pPr marL="360000" lvl="1" indent="-360000" algn="just">
              <a:lnSpc>
                <a:spcPct val="100000"/>
              </a:lnSpc>
              <a:spcBef>
                <a:spcPts val="900"/>
              </a:spcBef>
              <a:spcAft>
                <a:spcPts val="900"/>
              </a:spcAft>
              <a:buClr>
                <a:schemeClr val="accent1"/>
              </a:buClr>
              <a:buSzPct val="90000"/>
              <a:buFont typeface="Wingdings" pitchFamily="2" charset="2"/>
              <a:buChar char="§"/>
            </a:pPr>
            <a:r>
              <a:rPr lang="cs-CZ" sz="2000" dirty="0"/>
              <a:t>Formulace není „s výhradou ověření národním soudem jednal zadavatel</a:t>
            </a:r>
            <a:br>
              <a:rPr lang="cs-CZ" sz="2000" dirty="0"/>
            </a:br>
            <a:r>
              <a:rPr lang="cs-CZ" sz="2000" dirty="0"/>
              <a:t>v rozporu s článkem 72 směrnice 2014/24“</a:t>
            </a:r>
          </a:p>
          <a:p>
            <a:pPr marL="360000" lvl="1" indent="-360000" algn="just">
              <a:lnSpc>
                <a:spcPct val="100000"/>
              </a:lnSpc>
              <a:spcBef>
                <a:spcPts val="900"/>
              </a:spcBef>
              <a:spcAft>
                <a:spcPts val="900"/>
              </a:spcAft>
              <a:buClr>
                <a:schemeClr val="accent1"/>
              </a:buClr>
              <a:buSzPct val="90000"/>
              <a:buFont typeface="Wingdings" pitchFamily="2" charset="2"/>
              <a:buChar char="§"/>
            </a:pPr>
            <a:r>
              <a:rPr lang="cs-CZ" sz="2000" dirty="0"/>
              <a:t>Naznačuje SDEU s ohledem na zásadu přiměřenosti </a:t>
            </a:r>
            <a:r>
              <a:rPr lang="cs-CZ" sz="2000" dirty="0" err="1"/>
              <a:t>tolerovatelnost</a:t>
            </a:r>
            <a:r>
              <a:rPr lang="cs-CZ" sz="2000" dirty="0"/>
              <a:t> odpuštění smluvní pokuty v bagatelní výši?</a:t>
            </a:r>
          </a:p>
          <a:p>
            <a:pPr marL="360000" lvl="1" indent="-360000" algn="just">
              <a:lnSpc>
                <a:spcPct val="100000"/>
              </a:lnSpc>
              <a:spcBef>
                <a:spcPts val="900"/>
              </a:spcBef>
              <a:spcAft>
                <a:spcPts val="900"/>
              </a:spcAft>
              <a:buClr>
                <a:schemeClr val="accent1"/>
              </a:buClr>
              <a:buSzPct val="90000"/>
              <a:buFont typeface="Wingdings" pitchFamily="2" charset="2"/>
              <a:buChar char="§"/>
            </a:pPr>
            <a:r>
              <a:rPr lang="cs-CZ" sz="2000" dirty="0"/>
              <a:t>Je změna závazku formou nevymožení bagatelní smluvní pokuty slučitelná</a:t>
            </a:r>
            <a:br>
              <a:rPr lang="cs-CZ" sz="2000" dirty="0"/>
            </a:br>
            <a:r>
              <a:rPr lang="cs-CZ" sz="2000" dirty="0"/>
              <a:t>s generální klausulí dle § 222 odst. </a:t>
            </a:r>
            <a:r>
              <a:rPr lang="cs-CZ" sz="2000"/>
              <a:t>3 ZZVZ?</a:t>
            </a:r>
            <a:endParaRPr lang="cs-CZ" sz="2000" dirty="0"/>
          </a:p>
        </p:txBody>
      </p:sp>
      <p:sp>
        <p:nvSpPr>
          <p:cNvPr id="4" name="Zástupný symbol pro číslo snímku 3">
            <a:extLst>
              <a:ext uri="{FF2B5EF4-FFF2-40B4-BE49-F238E27FC236}">
                <a16:creationId xmlns:a16="http://schemas.microsoft.com/office/drawing/2014/main" id="{B78EC308-1D2A-0426-206C-ED27F6770E0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97</a:t>
            </a:fld>
            <a:endParaRPr lang="cs-CZ"/>
          </a:p>
        </p:txBody>
      </p:sp>
    </p:spTree>
    <p:extLst>
      <p:ext uri="{BB962C8B-B14F-4D97-AF65-F5344CB8AC3E}">
        <p14:creationId xmlns:p14="http://schemas.microsoft.com/office/powerpoint/2010/main" val="31960615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2CCE7-D722-AAA4-0E5A-FFADA58AD99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4E37116-6916-9B69-2096-7F196F7D4B90}"/>
              </a:ext>
            </a:extLst>
          </p:cNvPr>
          <p:cNvSpPr>
            <a:spLocks noGrp="1"/>
          </p:cNvSpPr>
          <p:nvPr>
            <p:ph type="title"/>
          </p:nvPr>
        </p:nvSpPr>
        <p:spPr/>
        <p:txBody>
          <a:bodyPr/>
          <a:lstStyle/>
          <a:p>
            <a:r>
              <a:rPr lang="cs-CZ" dirty="0"/>
              <a:t>Místo pro diskuzi…</a:t>
            </a:r>
          </a:p>
        </p:txBody>
      </p:sp>
      <p:sp>
        <p:nvSpPr>
          <p:cNvPr id="17" name="Zástupný obsah 16">
            <a:extLst>
              <a:ext uri="{FF2B5EF4-FFF2-40B4-BE49-F238E27FC236}">
                <a16:creationId xmlns:a16="http://schemas.microsoft.com/office/drawing/2014/main" id="{FDF70F15-8CBE-9A99-D079-0DC1E5530992}"/>
              </a:ext>
            </a:extLst>
          </p:cNvPr>
          <p:cNvSpPr>
            <a:spLocks noGrp="1"/>
          </p:cNvSpPr>
          <p:nvPr>
            <p:ph idx="1"/>
          </p:nvPr>
        </p:nvSpPr>
        <p:spPr/>
        <p:txBody>
          <a:bodyPr/>
          <a:lstStyle/>
          <a:p>
            <a:endParaRPr lang="cs-CZ" dirty="0"/>
          </a:p>
          <a:p>
            <a:pPr lvl="1"/>
            <a:r>
              <a:rPr lang="cs-CZ" dirty="0"/>
              <a:t>…</a:t>
            </a:r>
          </a:p>
        </p:txBody>
      </p:sp>
      <p:sp>
        <p:nvSpPr>
          <p:cNvPr id="4" name="Zástupný symbol pro číslo snímku 3">
            <a:extLst>
              <a:ext uri="{FF2B5EF4-FFF2-40B4-BE49-F238E27FC236}">
                <a16:creationId xmlns:a16="http://schemas.microsoft.com/office/drawing/2014/main" id="{2E2BEACC-2129-8E32-7C9F-857E7C4F739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98</a:t>
            </a:fld>
            <a:endParaRPr lang="cs-CZ"/>
          </a:p>
        </p:txBody>
      </p:sp>
    </p:spTree>
    <p:extLst>
      <p:ext uri="{BB962C8B-B14F-4D97-AF65-F5344CB8AC3E}">
        <p14:creationId xmlns:p14="http://schemas.microsoft.com/office/powerpoint/2010/main" val="3447390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D127878-7249-41F4-8CBC-B5C81373ADD9}"/>
              </a:ext>
            </a:extLst>
          </p:cNvPr>
          <p:cNvSpPr>
            <a:spLocks noGrp="1"/>
          </p:cNvSpPr>
          <p:nvPr>
            <p:ph type="ctrTitle"/>
          </p:nvPr>
        </p:nvSpPr>
        <p:spPr>
          <a:xfrm>
            <a:off x="6300000" y="2116183"/>
            <a:ext cx="5400000" cy="1916866"/>
          </a:xfrm>
        </p:spPr>
        <p:txBody>
          <a:bodyPr/>
          <a:lstStyle/>
          <a:p>
            <a:r>
              <a:rPr lang="cs-CZ" dirty="0"/>
              <a:t>Děkuji</a:t>
            </a:r>
            <a:br>
              <a:rPr lang="cs-CZ" dirty="0"/>
            </a:br>
            <a:r>
              <a:rPr lang="cs-CZ" dirty="0"/>
              <a:t>za pozornost</a:t>
            </a:r>
          </a:p>
        </p:txBody>
      </p:sp>
      <p:sp>
        <p:nvSpPr>
          <p:cNvPr id="5" name="Zástupný symbol pro obsah 2">
            <a:extLst>
              <a:ext uri="{FF2B5EF4-FFF2-40B4-BE49-F238E27FC236}">
                <a16:creationId xmlns:a16="http://schemas.microsoft.com/office/drawing/2014/main" id="{78819B76-FCCF-20DD-93BA-079BCCC6451D}"/>
              </a:ext>
            </a:extLst>
          </p:cNvPr>
          <p:cNvSpPr>
            <a:spLocks noGrp="1"/>
          </p:cNvSpPr>
          <p:nvPr>
            <p:ph type="subTitle" idx="1"/>
          </p:nvPr>
        </p:nvSpPr>
        <p:spPr>
          <a:xfrm>
            <a:off x="6300000" y="4245429"/>
            <a:ext cx="5400000" cy="1968940"/>
          </a:xfrm>
        </p:spPr>
        <p:txBody>
          <a:bodyPr>
            <a:normAutofit/>
          </a:bodyPr>
          <a:lstStyle/>
          <a:p>
            <a:r>
              <a:rPr lang="cs-CZ" dirty="0"/>
              <a:t>Ing. Mgr. Radek Vršecký, Ph.D.</a:t>
            </a:r>
          </a:p>
          <a:p>
            <a:r>
              <a:rPr lang="cs-CZ" dirty="0"/>
              <a:t>radek.vrsecky@mmr.gov.cz</a:t>
            </a:r>
          </a:p>
        </p:txBody>
      </p:sp>
    </p:spTree>
    <p:extLst>
      <p:ext uri="{BB962C8B-B14F-4D97-AF65-F5344CB8AC3E}">
        <p14:creationId xmlns:p14="http://schemas.microsoft.com/office/powerpoint/2010/main" val="2726387024"/>
      </p:ext>
    </p:extLst>
  </p:cSld>
  <p:clrMapOvr>
    <a:masterClrMapping/>
  </p:clrMapOvr>
</p:sld>
</file>

<file path=ppt/theme/theme1.xml><?xml version="1.0" encoding="utf-8"?>
<a:theme xmlns:a="http://schemas.openxmlformats.org/drawingml/2006/main" name="JVS PPT Dark">
  <a:themeElements>
    <a:clrScheme name="JVS barvy">
      <a:dk1>
        <a:srgbClr val="545860"/>
      </a:dk1>
      <a:lt1>
        <a:srgbClr val="FFFFFF"/>
      </a:lt1>
      <a:dk2>
        <a:srgbClr val="0C1838"/>
      </a:dk2>
      <a:lt2>
        <a:srgbClr val="A7A9B3"/>
      </a:lt2>
      <a:accent1>
        <a:srgbClr val="00459B"/>
      </a:accent1>
      <a:accent2>
        <a:srgbClr val="D70C0F"/>
      </a:accent2>
      <a:accent3>
        <a:srgbClr val="F7C1B9"/>
      </a:accent3>
      <a:accent4>
        <a:srgbClr val="690527"/>
      </a:accent4>
      <a:accent5>
        <a:srgbClr val="9DC8E9"/>
      </a:accent5>
      <a:accent6>
        <a:srgbClr val="878A95"/>
      </a:accent6>
      <a:hlink>
        <a:srgbClr val="008C99"/>
      </a:hlink>
      <a:folHlink>
        <a:srgbClr val="452E73"/>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8000" indent="-288000" algn="l">
          <a:spcAft>
            <a:spcPts val="1000"/>
          </a:spcAft>
          <a:buClr>
            <a:schemeClr val="accent5"/>
          </a:buClr>
          <a:buSzPct val="90000"/>
          <a:buFont typeface="Wingdings" pitchFamily="2" charset="2"/>
          <a:buChar char="§"/>
          <a:defRPr sz="2000" dirty="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JVS PPS Light">
  <a:themeElements>
    <a:clrScheme name="JVS UOSS 1">
      <a:dk1>
        <a:srgbClr val="545860"/>
      </a:dk1>
      <a:lt1>
        <a:srgbClr val="FFFFFF"/>
      </a:lt1>
      <a:dk2>
        <a:srgbClr val="0C1838"/>
      </a:dk2>
      <a:lt2>
        <a:srgbClr val="A7A9B3"/>
      </a:lt2>
      <a:accent1>
        <a:srgbClr val="00459B"/>
      </a:accent1>
      <a:accent2>
        <a:srgbClr val="D70C0F"/>
      </a:accent2>
      <a:accent3>
        <a:srgbClr val="F7C1B9"/>
      </a:accent3>
      <a:accent4>
        <a:srgbClr val="690527"/>
      </a:accent4>
      <a:accent5>
        <a:srgbClr val="9DC8E9"/>
      </a:accent5>
      <a:accent6>
        <a:srgbClr val="878A95"/>
      </a:accent6>
      <a:hlink>
        <a:srgbClr val="008C99"/>
      </a:hlink>
      <a:folHlink>
        <a:srgbClr val="452E73"/>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8000" indent="-288000" algn="l">
          <a:spcAft>
            <a:spcPts val="1000"/>
          </a:spcAft>
          <a:buClr>
            <a:schemeClr val="accent1"/>
          </a:buClr>
          <a:buSzPct val="90000"/>
          <a:buFont typeface="Wingdings" pitchFamily="2" charset="2"/>
          <a:buChar char="§"/>
          <a:defRPr sz="2000" dirty="0">
            <a:solidFill>
              <a:schemeClr val="tx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D49E6BE534F60E469CE8F6942E8CB243" ma:contentTypeVersion="3" ma:contentTypeDescription="Vytvoří nový dokument" ma:contentTypeScope="" ma:versionID="f016a36121c73f128f837a688d434fda">
  <xsd:schema xmlns:xsd="http://www.w3.org/2001/XMLSchema" xmlns:xs="http://www.w3.org/2001/XMLSchema" xmlns:p="http://schemas.microsoft.com/office/2006/metadata/properties" xmlns:ns2="46101490-013c-45ea-bf1a-4a68c9a652b7" targetNamespace="http://schemas.microsoft.com/office/2006/metadata/properties" ma:root="true" ma:fieldsID="34c1f9b9eddcae5283eef7731ea9b1bc" ns2:_="">
    <xsd:import namespace="46101490-013c-45ea-bf1a-4a68c9a652b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101490-013c-45ea-bf1a-4a68c9a652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76417A6-8771-430D-A2A0-70E5FBC37019}">
  <ds:schemaRefs>
    <ds:schemaRef ds:uri="46101490-013c-45ea-bf1a-4a68c9a652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C91B0F1-BDD1-486A-BD8F-8AC4E1CC693A}">
  <ds:schemaRefs>
    <ds:schemaRef ds:uri="http://schemas.microsoft.com/sharepoint/v3/contenttype/forms"/>
  </ds:schemaRefs>
</ds:datastoreItem>
</file>

<file path=customXml/itemProps3.xml><?xml version="1.0" encoding="utf-8"?>
<ds:datastoreItem xmlns:ds="http://schemas.openxmlformats.org/officeDocument/2006/customXml" ds:itemID="{2D19C120-5274-443A-93A6-139E5591E124}">
  <ds:schemaRefs>
    <ds:schemaRef ds:uri="b42b3ace-cfc9-4323-a967-7cca6ffa24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5019</TotalTime>
  <Words>12082</Words>
  <Application>Microsoft Office PowerPoint</Application>
  <PresentationFormat>Širokoúhlá obrazovka</PresentationFormat>
  <Paragraphs>673</Paragraphs>
  <Slides>99</Slides>
  <Notes>94</Notes>
  <HiddenSlides>0</HiddenSlides>
  <MMClips>1</MMClips>
  <ScaleCrop>false</ScaleCrop>
  <HeadingPairs>
    <vt:vector size="6" baseType="variant">
      <vt:variant>
        <vt:lpstr>Použitá písma</vt:lpstr>
      </vt:variant>
      <vt:variant>
        <vt:i4>2</vt:i4>
      </vt:variant>
      <vt:variant>
        <vt:lpstr>Motiv</vt:lpstr>
      </vt:variant>
      <vt:variant>
        <vt:i4>2</vt:i4>
      </vt:variant>
      <vt:variant>
        <vt:lpstr>Nadpisy snímků</vt:lpstr>
      </vt:variant>
      <vt:variant>
        <vt:i4>99</vt:i4>
      </vt:variant>
    </vt:vector>
  </HeadingPairs>
  <TitlesOfParts>
    <vt:vector size="103" baseType="lpstr">
      <vt:lpstr>Arial</vt:lpstr>
      <vt:lpstr>Wingdings</vt:lpstr>
      <vt:lpstr>JVS PPT Dark</vt:lpstr>
      <vt:lpstr>JVS PPS Light</vt:lpstr>
      <vt:lpstr>Judikatura Soudního dvora Evropské unie  za rok 2024 a 3Q 2026</vt:lpstr>
      <vt:lpstr>Obsah</vt:lpstr>
      <vt:lpstr>Obsah - pokračování</vt:lpstr>
      <vt:lpstr>Rozsudek ve věci  C‑303/22, v řízení CROSS Zlín</vt:lpstr>
      <vt:lpstr>Rozsudek ve věci  C‑303/22, v řízení CROSS Zlín</vt:lpstr>
      <vt:lpstr>Rozsudek ve věci  C‑303/22, v řízení CROSS Zlín</vt:lpstr>
      <vt:lpstr>Rozsudek ve věci  C‑303/22, v řízení CROSS Zlín</vt:lpstr>
      <vt:lpstr>Rozsudek ve spojených věcech C‑266/25 a C‑267/25 I-Sete ze dne 17. září 2026</vt:lpstr>
      <vt:lpstr>Rozsudek ve spojených věcech C‑266/25 a C‑267/25 I-Sete ze dne 17. září 2026</vt:lpstr>
      <vt:lpstr>Rozsudek ve spojených věcech C‑266/25 a C‑267/25 I-Sete ze dne 17. září 2026</vt:lpstr>
      <vt:lpstr>Rozsudek ve spojených věcech C‑266/25 a C‑267/25 I-Sete ze dne 17. září 2026</vt:lpstr>
      <vt:lpstr>Rozsudek ve spojených věcech C‑266/25 a C‑267/25 I-Sete ze dne 17. září 2026</vt:lpstr>
      <vt:lpstr>Rozsudek ve spojených věcech C‑266/25 a C‑267/25 I-Sete ze dne 17. září 2026</vt:lpstr>
      <vt:lpstr>Důsledky obou rozsudků pro aplikaci ZZVZ</vt:lpstr>
      <vt:lpstr>Rozsudek ve věci  C-737/22, v řízení BibMedia </vt:lpstr>
      <vt:lpstr>Rozsudek ve věci  C-737/22, v řízení BibMedia </vt:lpstr>
      <vt:lpstr>Rozsudek ve věci  C-737/22, v řízení BibMedia </vt:lpstr>
      <vt:lpstr>Rozsudek ve věci  C-737/22, v řízení BibMedia </vt:lpstr>
      <vt:lpstr>Rozsudek ve věci  C-737/22, v řízení BibMedia </vt:lpstr>
      <vt:lpstr>Rozsudek ve věci  C-737/22, v řízení BibMedia </vt:lpstr>
      <vt:lpstr>Rozsudek ve věci  C-737/22, v řízení BibMedia </vt:lpstr>
      <vt:lpstr>Rozsudek ve věci  C-737/22, v řízení BibMedia </vt:lpstr>
      <vt:lpstr>Rozsudek ve věcech C‑403/23 a C‑404/23, v řízení Luxone</vt:lpstr>
      <vt:lpstr>Rozsudek ve věcech C‑403/23 a C‑404/23, v řízení Luxone</vt:lpstr>
      <vt:lpstr>Rozsudek ve věcech C‑403/23 a C‑404/23, v řízení Luxone</vt:lpstr>
      <vt:lpstr>Rozsudek ve věcech C‑403/23 a C‑404/23, v řízení Luxone</vt:lpstr>
      <vt:lpstr>Rozsudek ve věcech C‑403/23 a C‑404/23, v řízení Luxone</vt:lpstr>
      <vt:lpstr>Rozsudek ve věcech C‑403/23 a C‑404/23, v řízení Luxone</vt:lpstr>
      <vt:lpstr>Rozsudek ve věcech C‑403/23 a C‑404/23, v řízení Luxone</vt:lpstr>
      <vt:lpstr>Rozsudek ve věcech C‑403/23 a C‑404/23, v řízení Luxone</vt:lpstr>
      <vt:lpstr>Rozsudek ve věcech C‑403/23 a C‑404/23, v řízení Luxone</vt:lpstr>
      <vt:lpstr>Rozsudek ve věcech C‑403/23 a C‑404/23, v řízení Luxone</vt:lpstr>
      <vt:lpstr>Rozsudek ve věcech C‑403/23 a C‑404/23, v řízení Luxone</vt:lpstr>
      <vt:lpstr>Rozsudek ve věcech C‑403/23 a C‑404/23, v řízení Luxone</vt:lpstr>
      <vt:lpstr>Rozsudek ve věci C‑28/23, v řízení NFŠ a.s. proti Slovenské republice</vt:lpstr>
      <vt:lpstr>Rozsudek ve věci C‑28/23, v řízení NFŠ a.s. proti Slovenské republice</vt:lpstr>
      <vt:lpstr>Rozsudek ve věci C‑28/23, v řízení NFŠ a.s. proti Slovenské republice</vt:lpstr>
      <vt:lpstr>Rozsudek ve věci C‑28/23, v řízení NFŠ a.s. proti Slovenské republice</vt:lpstr>
      <vt:lpstr>Rozsudek ve věci C‑28/23, v řízení NFŠ a.s. proti Slovenské republice</vt:lpstr>
      <vt:lpstr>Rozsudek ve věci C‑28/23, v řízení NFŠ a.s. proti Slovenské republice</vt:lpstr>
      <vt:lpstr>Rozsudek ve věci C‑28/23, v řízení NFŠ a.s. proti Slovenské republice</vt:lpstr>
      <vt:lpstr>Rozsudek ve věci C‑28/23, v řízení NFŠ a.s. proti Slovenské republice</vt:lpstr>
      <vt:lpstr>Rozsudek ve věci C‑28/23, v řízení NFŠ a.s. proti Slovenské republice</vt:lpstr>
      <vt:lpstr>Rozsudek ve věci C‑28/23, v řízení NFŠ a.s. proti Slovenské republice</vt:lpstr>
      <vt:lpstr>Rozsudek ve věci C‑28/23, v řízení NFŠ a.s. proti Slovenské republice</vt:lpstr>
      <vt:lpstr>Rozsudek ve věci C‑28/23, v řízení NFŠ a.s. proti Slovenské republice</vt:lpstr>
      <vt:lpstr>Rozsudek ve věci C‑28/23, v řízení NFŠ a.s. proti Slovenské republice</vt:lpstr>
      <vt:lpstr>Rozsudek ve věci  C‑652/22, v řízení Kolin</vt:lpstr>
      <vt:lpstr>Rozsudek ve věci  C‑652/22, v řízení Kolin</vt:lpstr>
      <vt:lpstr>Rozsudek ve věci  C‑652/22, v řízení Kolin</vt:lpstr>
      <vt:lpstr>Rozsudek ve věci  C‑652/22, v řízení Kolin</vt:lpstr>
      <vt:lpstr>Rozsudek ve věci  C‑652/22, v řízení Kolin</vt:lpstr>
      <vt:lpstr>Rozsudek ve věci  C‑652/22, v řízení Kolin</vt:lpstr>
      <vt:lpstr>Rozsudek ve věci  C‑652/22, v řízení Kolin</vt:lpstr>
      <vt:lpstr>Rozsudek ve věci C‑266/22, v řízení CRRC Qingdao Sifang Co. Ltd, Astra Vagoane Călători SA, 13. 3. 2025 </vt:lpstr>
      <vt:lpstr>Rozsudek ve věci C‑266/22, v řízení CRRC Qingdao Sifang Co. Ltd, Astra Vagoane Călători SA , 13. 3. 2025 </vt:lpstr>
      <vt:lpstr>Rozsudek ve věci C‑266/22, v řízení CRRC Qingdao Sifang Co. Ltd, Astra Vagoane Călători SA , 13. 3. 2025 </vt:lpstr>
      <vt:lpstr>Rozsudek ve věci C‑266/22, v řízení CRRC Qingdao Sifang Co. Ltd, Astra Vagoane Călători SA , 13. 3. 2025 </vt:lpstr>
      <vt:lpstr>Rozsudek ve věci C‑266/22, v řízení CRRC Qingdao Sifang Co. Ltd, Astra Vagoane Călători SA, 13. 3. 2025 </vt:lpstr>
      <vt:lpstr>Rozsudek ve věci C‑266/22, v řízení CRRC Qingdao Sifang Co. Ltd, Astra Vagoane Călători SA , 13. 3. 2025 </vt:lpstr>
      <vt:lpstr>Rozsudek ve věci C‑266/22, v řízení CRRC Qingdao Sifang Co. Ltd, Astra Vagoane Călători SA, 13. 3. 2025 </vt:lpstr>
      <vt:lpstr>Rozsudek ve věci C‑266/22, v řízení CRRC Qingdao Sifang Co. Ltd, Astra Vagoane Călători SA, 13. 3. 2025 </vt:lpstr>
      <vt:lpstr>Rozsudek ve věci C-513/23, v řízení  Obština Pleven</vt:lpstr>
      <vt:lpstr>Rozsudek ve věci C-513/23, v řízení  Obština Pleven</vt:lpstr>
      <vt:lpstr>Rozsudek ve věci C-513/23, v řízení  Obština Pleven</vt:lpstr>
      <vt:lpstr>Rozsudek ve věci C-513/23, v řízení  Obština Pleven</vt:lpstr>
      <vt:lpstr>Rozsudek ve věci C-513/23, v řízení  Obština Pleven</vt:lpstr>
      <vt:lpstr>Rozsudek ve věci C-424/23, v řízení DYKA Plastics NV, 16. 1. 2025</vt:lpstr>
      <vt:lpstr>Rozsudek ve věci C-424/23, v řízení DYKA Plastics NV, 16. 1. 2025</vt:lpstr>
      <vt:lpstr>Rozsudek ve věci C-424/23, DYKA Plastics NV, 16. 1. 2025</vt:lpstr>
      <vt:lpstr>Rozsudek ve věci C-424/23, DYKA Plastics NV, 16. 1. 2025</vt:lpstr>
      <vt:lpstr>Rozsudek ve věci C-568/24 Sof Medica SA, 26</vt:lpstr>
      <vt:lpstr>Rozsudek ve věci C-568/24 Sof Medica SA, 26</vt:lpstr>
      <vt:lpstr>Rozsudek ve věci C-568/24 Sof Medica SA, 26</vt:lpstr>
      <vt:lpstr>Rozsudek ve věci C‑683/22, v řízení Adusbef </vt:lpstr>
      <vt:lpstr>Rozsudek ve věci C‑683/22, v řízení Adusbef </vt:lpstr>
      <vt:lpstr>Rozsudek ve věci C‑683/22, v řízení Adusbef </vt:lpstr>
      <vt:lpstr>Rozsudek ve věci C‑683/22, v řízení Adusbef </vt:lpstr>
      <vt:lpstr>Rozsudek ve věci C‑683/22, v řízení Adusbef </vt:lpstr>
      <vt:lpstr>Rozsudek ve věci C‑683/22, v řízení Adusbef </vt:lpstr>
      <vt:lpstr>Rozsudek ve věci C‑683/22, v řízení Adusbef </vt:lpstr>
      <vt:lpstr>Rozsudek ve věci C‑683/22, v řízení Adusbef </vt:lpstr>
      <vt:lpstr>Rozsudek ve věci C‑683/22, v řízení Adusbef </vt:lpstr>
      <vt:lpstr>Rozsudek ve věci C‑683/22, v řízení Adusbef </vt:lpstr>
      <vt:lpstr>Rozsudek ve věci C‑452/23,Fastned Deutschland GmbH &amp; Co. KG </vt:lpstr>
      <vt:lpstr>Rozsudek ve věci C‑452/23,Fastned Deutschland GmbH &amp; Co. KG </vt:lpstr>
      <vt:lpstr>Rozsudek ve věci C‑452/23,Fastned Deutschland GmbH &amp; Co. KG </vt:lpstr>
      <vt:lpstr>Rozsudek ve věci C‑452/23,Fastned Deutschland GmbH &amp; Co. KG </vt:lpstr>
      <vt:lpstr>Rozsudek ve věci C‑452/23,Fastned Deutschland GmbH &amp; Co. KG </vt:lpstr>
      <vt:lpstr>Rozsudek ve věci C‑888/24, v řízení Adão da Fonseca-Engenheiros Consultores</vt:lpstr>
      <vt:lpstr>Rozsudek ve věci C‑888/24, v řízení Adão da Fonseca-Engenheiros Consultores</vt:lpstr>
      <vt:lpstr>Rozsudek ve věci C‑888/24, v řízení Adão da Fonseca-Engenheiros Consultores</vt:lpstr>
      <vt:lpstr>Rozsudek ve věci C‑888/24, v řízení Adão da Fonseca-Engenheiros Consultores</vt:lpstr>
      <vt:lpstr>Rozsudek ve věci C‑888/24, v řízení Adão da Fonseca-Engenheiros Consultores</vt:lpstr>
      <vt:lpstr>Rozsudek ve věci C‑186/25, v řízení Institut po ribni resursi Varna, 9. července 2026</vt:lpstr>
      <vt:lpstr>Rozsudek ve věci C‑186/25, v řízení Institut po ribni resursi Varna, 9. července 2026</vt:lpstr>
      <vt:lpstr>Rozsudek ve věci C‑186/25, v řízení Institut po ribni resursi Varna, 9. července 2026</vt:lpstr>
      <vt:lpstr>Místo pro diskuzi…</vt:lpstr>
      <vt:lpstr>Děkuji za pozornost</vt:lpstr>
    </vt:vector>
  </TitlesOfParts>
  <Manager/>
  <Company>Jednotný vizuální styl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subject/>
  <dc:creator>Karel Drašnar</dc:creator>
  <cp:keywords/>
  <dc:description/>
  <cp:lastModifiedBy>Vršecký Radek</cp:lastModifiedBy>
  <cp:revision>1135</cp:revision>
  <cp:lastPrinted>2025-10-24T08:31:40Z</cp:lastPrinted>
  <dcterms:created xsi:type="dcterms:W3CDTF">2025-01-29T13:36:29Z</dcterms:created>
  <dcterms:modified xsi:type="dcterms:W3CDTF">2026-09-24T13:56:24Z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0x010100D49E6BE534F60E469CE8F6942E8CB243</vt:lpwstr>
  </property>
  <property fmtid="{D5CDD505-2E9C-101B-9397-08002B2CF9AE}" pid="3" name="MediaServiceImageTags">
    <vt:lpwstr/>
  </property>
  <property fmtid="{D5CDD505-2E9C-101B-9397-08002B2CF9AE}" pid="4" name="MSIP_Label_b3564849-fbfc-4795-ad59-055bb350645f_Enabled">
    <vt:lpwstr>true</vt:lpwstr>
  </property>
  <property fmtid="{D5CDD505-2E9C-101B-9397-08002B2CF9AE}" pid="5" name="MSIP_Label_b3564849-fbfc-4795-ad59-055bb350645f_SetDate">
    <vt:lpwstr>2025-11-05T08:47:26Z</vt:lpwstr>
  </property>
  <property fmtid="{D5CDD505-2E9C-101B-9397-08002B2CF9AE}" pid="6" name="MSIP_Label_b3564849-fbfc-4795-ad59-055bb350645f_Method">
    <vt:lpwstr>Standard</vt:lpwstr>
  </property>
  <property fmtid="{D5CDD505-2E9C-101B-9397-08002B2CF9AE}" pid="7" name="MSIP_Label_b3564849-fbfc-4795-ad59-055bb350645f_Name">
    <vt:lpwstr>M102S01</vt:lpwstr>
  </property>
  <property fmtid="{D5CDD505-2E9C-101B-9397-08002B2CF9AE}" pid="8" name="MSIP_Label_b3564849-fbfc-4795-ad59-055bb350645f_SiteId">
    <vt:lpwstr>65154e19-ce31-44e2-97af-2480f4c17f95</vt:lpwstr>
  </property>
  <property fmtid="{D5CDD505-2E9C-101B-9397-08002B2CF9AE}" pid="9" name="MSIP_Label_b3564849-fbfc-4795-ad59-055bb350645f_ActionId">
    <vt:lpwstr>a46c3e65-4ee5-4762-a82b-3d1c88712a7f</vt:lpwstr>
  </property>
  <property fmtid="{D5CDD505-2E9C-101B-9397-08002B2CF9AE}" pid="10" name="MSIP_Label_b3564849-fbfc-4795-ad59-055bb350645f_ContentBits">
    <vt:lpwstr>0</vt:lpwstr>
  </property>
  <property fmtid="{D5CDD505-2E9C-101B-9397-08002B2CF9AE}" pid="11" name="MSIP_Label_b3564849-fbfc-4795-ad59-055bb350645f_Tag">
    <vt:lpwstr>10, 3, 0, 1</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