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122"/>
  </p:notesMasterIdLst>
  <p:sldIdLst>
    <p:sldId id="322" r:id="rId6"/>
    <p:sldId id="458" r:id="rId7"/>
    <p:sldId id="509" r:id="rId8"/>
    <p:sldId id="457" r:id="rId9"/>
    <p:sldId id="568" r:id="rId10"/>
    <p:sldId id="511" r:id="rId11"/>
    <p:sldId id="456" r:id="rId12"/>
    <p:sldId id="495" r:id="rId13"/>
    <p:sldId id="510" r:id="rId14"/>
    <p:sldId id="512" r:id="rId15"/>
    <p:sldId id="506" r:id="rId16"/>
    <p:sldId id="507" r:id="rId17"/>
    <p:sldId id="529" r:id="rId18"/>
    <p:sldId id="455" r:id="rId19"/>
    <p:sldId id="513" r:id="rId20"/>
    <p:sldId id="514" r:id="rId21"/>
    <p:sldId id="515" r:id="rId22"/>
    <p:sldId id="517" r:id="rId23"/>
    <p:sldId id="518" r:id="rId24"/>
    <p:sldId id="505" r:id="rId25"/>
    <p:sldId id="417" r:id="rId26"/>
    <p:sldId id="419" r:id="rId27"/>
    <p:sldId id="420" r:id="rId28"/>
    <p:sldId id="421" r:id="rId29"/>
    <p:sldId id="422" r:id="rId30"/>
    <p:sldId id="431" r:id="rId31"/>
    <p:sldId id="434" r:id="rId32"/>
    <p:sldId id="436" r:id="rId33"/>
    <p:sldId id="437" r:id="rId34"/>
    <p:sldId id="438" r:id="rId35"/>
    <p:sldId id="439" r:id="rId36"/>
    <p:sldId id="435" r:id="rId37"/>
    <p:sldId id="520" r:id="rId38"/>
    <p:sldId id="441" r:id="rId39"/>
    <p:sldId id="521" r:id="rId40"/>
    <p:sldId id="440" r:id="rId41"/>
    <p:sldId id="522" r:id="rId42"/>
    <p:sldId id="443" r:id="rId43"/>
    <p:sldId id="523" r:id="rId44"/>
    <p:sldId id="433" r:id="rId45"/>
    <p:sldId id="524" r:id="rId46"/>
    <p:sldId id="444" r:id="rId47"/>
    <p:sldId id="445" r:id="rId48"/>
    <p:sldId id="447" r:id="rId49"/>
    <p:sldId id="446" r:id="rId50"/>
    <p:sldId id="448" r:id="rId51"/>
    <p:sldId id="449" r:id="rId52"/>
    <p:sldId id="453" r:id="rId53"/>
    <p:sldId id="525" r:id="rId54"/>
    <p:sldId id="451" r:id="rId55"/>
    <p:sldId id="452" r:id="rId56"/>
    <p:sldId id="450" r:id="rId57"/>
    <p:sldId id="500" r:id="rId58"/>
    <p:sldId id="501" r:id="rId59"/>
    <p:sldId id="548" r:id="rId60"/>
    <p:sldId id="502" r:id="rId61"/>
    <p:sldId id="546" r:id="rId62"/>
    <p:sldId id="553" r:id="rId63"/>
    <p:sldId id="534" r:id="rId64"/>
    <p:sldId id="554" r:id="rId65"/>
    <p:sldId id="530" r:id="rId66"/>
    <p:sldId id="549" r:id="rId67"/>
    <p:sldId id="535" r:id="rId68"/>
    <p:sldId id="559" r:id="rId69"/>
    <p:sldId id="562" r:id="rId70"/>
    <p:sldId id="550" r:id="rId71"/>
    <p:sldId id="536" r:id="rId72"/>
    <p:sldId id="551" r:id="rId73"/>
    <p:sldId id="560" r:id="rId74"/>
    <p:sldId id="563" r:id="rId75"/>
    <p:sldId id="561" r:id="rId76"/>
    <p:sldId id="537" r:id="rId77"/>
    <p:sldId id="552" r:id="rId78"/>
    <p:sldId id="555" r:id="rId79"/>
    <p:sldId id="565" r:id="rId80"/>
    <p:sldId id="566" r:id="rId81"/>
    <p:sldId id="567" r:id="rId82"/>
    <p:sldId id="564" r:id="rId83"/>
    <p:sldId id="533" r:id="rId84"/>
    <p:sldId id="531" r:id="rId85"/>
    <p:sldId id="532" r:id="rId86"/>
    <p:sldId id="547" r:id="rId87"/>
    <p:sldId id="540" r:id="rId88"/>
    <p:sldId id="541" r:id="rId89"/>
    <p:sldId id="542" r:id="rId90"/>
    <p:sldId id="538" r:id="rId91"/>
    <p:sldId id="543" r:id="rId92"/>
    <p:sldId id="504" r:id="rId93"/>
    <p:sldId id="526" r:id="rId94"/>
    <p:sldId id="527" r:id="rId95"/>
    <p:sldId id="528" r:id="rId96"/>
    <p:sldId id="556" r:id="rId97"/>
    <p:sldId id="557" r:id="rId98"/>
    <p:sldId id="558" r:id="rId99"/>
    <p:sldId id="325" r:id="rId100"/>
    <p:sldId id="467" r:id="rId101"/>
    <p:sldId id="465" r:id="rId102"/>
    <p:sldId id="468" r:id="rId103"/>
    <p:sldId id="469" r:id="rId104"/>
    <p:sldId id="475" r:id="rId105"/>
    <p:sldId id="476" r:id="rId106"/>
    <p:sldId id="486" r:id="rId107"/>
    <p:sldId id="477" r:id="rId108"/>
    <p:sldId id="487" r:id="rId109"/>
    <p:sldId id="478" r:id="rId110"/>
    <p:sldId id="488" r:id="rId111"/>
    <p:sldId id="489" r:id="rId112"/>
    <p:sldId id="490" r:id="rId113"/>
    <p:sldId id="491" r:id="rId114"/>
    <p:sldId id="479" r:id="rId115"/>
    <p:sldId id="480" r:id="rId116"/>
    <p:sldId id="492" r:id="rId117"/>
    <p:sldId id="493" r:id="rId118"/>
    <p:sldId id="494" r:id="rId119"/>
    <p:sldId id="485" r:id="rId120"/>
    <p:sldId id="321" r:id="rId121"/>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39"/>
    <a:srgbClr val="FFAA00"/>
    <a:srgbClr val="FCF9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řední styl 2 – zvýraznění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Střední styl 3 – zvýraznění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78"/>
    <p:restoredTop sz="93447" autoAdjust="0"/>
  </p:normalViewPr>
  <p:slideViewPr>
    <p:cSldViewPr snapToGrid="0">
      <p:cViewPr varScale="1">
        <p:scale>
          <a:sx n="63" d="100"/>
          <a:sy n="63" d="100"/>
        </p:scale>
        <p:origin x="856" y="5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slide" Target="slides/slide107.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presProps" Target="pres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DEE7B8BB-D9D6-467F-9994-F012167BAEAE}" type="datetimeFigureOut">
              <a:rPr lang="cs-CZ" smtClean="0"/>
              <a:pPr/>
              <a:t>10.09.2026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D658EE2B-939F-47CD-9BC5-5FD16CEF397F}" type="slidenum">
              <a:rPr lang="cs-CZ" smtClean="0"/>
              <a:pPr/>
              <a:t>‹#›</a:t>
            </a:fld>
            <a:endParaRPr lang="cs-CZ"/>
          </a:p>
        </p:txBody>
      </p:sp>
    </p:spTree>
    <p:extLst>
      <p:ext uri="{BB962C8B-B14F-4D97-AF65-F5344CB8AC3E}">
        <p14:creationId xmlns:p14="http://schemas.microsoft.com/office/powerpoint/2010/main" val="2435218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D658EE2B-939F-47CD-9BC5-5FD16CEF397F}" type="slidenum">
              <a:rPr lang="cs-CZ" smtClean="0"/>
              <a:pPr/>
              <a:t>32</a:t>
            </a:fld>
            <a:endParaRPr lang="cs-CZ"/>
          </a:p>
        </p:txBody>
      </p:sp>
    </p:spTree>
    <p:extLst>
      <p:ext uri="{BB962C8B-B14F-4D97-AF65-F5344CB8AC3E}">
        <p14:creationId xmlns:p14="http://schemas.microsoft.com/office/powerpoint/2010/main" val="3495934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10A7B-9082-B41E-B706-5D4A181ABCF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309FE64-2F2B-37F4-8A7A-743545D7BC6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4BD19201-08C6-1738-E8EC-B21DA25F0A67}"/>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1F20D6E5-6D88-CDFB-C045-77B15473BBD9}"/>
              </a:ext>
            </a:extLst>
          </p:cNvPr>
          <p:cNvSpPr>
            <a:spLocks noGrp="1"/>
          </p:cNvSpPr>
          <p:nvPr>
            <p:ph type="sldNum" sz="quarter" idx="5"/>
          </p:nvPr>
        </p:nvSpPr>
        <p:spPr/>
        <p:txBody>
          <a:bodyPr/>
          <a:lstStyle/>
          <a:p>
            <a:fld id="{D658EE2B-939F-47CD-9BC5-5FD16CEF397F}" type="slidenum">
              <a:rPr lang="cs-CZ" smtClean="0"/>
              <a:pPr/>
              <a:t>33</a:t>
            </a:fld>
            <a:endParaRPr lang="cs-CZ"/>
          </a:p>
        </p:txBody>
      </p:sp>
    </p:spTree>
    <p:extLst>
      <p:ext uri="{BB962C8B-B14F-4D97-AF65-F5344CB8AC3E}">
        <p14:creationId xmlns:p14="http://schemas.microsoft.com/office/powerpoint/2010/main" val="899950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6275E-3BC0-5C40-7503-8C451285D16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A34F5BB-529A-529B-102E-60A1B9EC256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0AE9D05-1A1B-962F-1097-3EC5C46ECF44}"/>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1E8F6401-FB31-A9F9-2D66-C9414B276634}"/>
              </a:ext>
            </a:extLst>
          </p:cNvPr>
          <p:cNvSpPr>
            <a:spLocks noGrp="1"/>
          </p:cNvSpPr>
          <p:nvPr>
            <p:ph type="sldNum" sz="quarter" idx="5"/>
          </p:nvPr>
        </p:nvSpPr>
        <p:spPr/>
        <p:txBody>
          <a:bodyPr/>
          <a:lstStyle/>
          <a:p>
            <a:fld id="{D658EE2B-939F-47CD-9BC5-5FD16CEF397F}" type="slidenum">
              <a:rPr lang="cs-CZ" smtClean="0"/>
              <a:pPr/>
              <a:t>34</a:t>
            </a:fld>
            <a:endParaRPr lang="cs-CZ"/>
          </a:p>
        </p:txBody>
      </p:sp>
    </p:spTree>
    <p:extLst>
      <p:ext uri="{BB962C8B-B14F-4D97-AF65-F5344CB8AC3E}">
        <p14:creationId xmlns:p14="http://schemas.microsoft.com/office/powerpoint/2010/main" val="3129901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44AA4-C394-2965-7286-C2791C55F62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25C0D14-5CBC-60E4-4C58-49F1C6C1BAB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93ED7BA-EC73-EDC0-6D2B-DC7C890505F6}"/>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1156F248-94DB-1A2E-7FEF-6CFBBA73FB17}"/>
              </a:ext>
            </a:extLst>
          </p:cNvPr>
          <p:cNvSpPr>
            <a:spLocks noGrp="1"/>
          </p:cNvSpPr>
          <p:nvPr>
            <p:ph type="sldNum" sz="quarter" idx="5"/>
          </p:nvPr>
        </p:nvSpPr>
        <p:spPr/>
        <p:txBody>
          <a:bodyPr/>
          <a:lstStyle/>
          <a:p>
            <a:fld id="{D658EE2B-939F-47CD-9BC5-5FD16CEF397F}" type="slidenum">
              <a:rPr lang="cs-CZ" smtClean="0"/>
              <a:pPr/>
              <a:t>35</a:t>
            </a:fld>
            <a:endParaRPr lang="cs-CZ"/>
          </a:p>
        </p:txBody>
      </p:sp>
    </p:spTree>
    <p:extLst>
      <p:ext uri="{BB962C8B-B14F-4D97-AF65-F5344CB8AC3E}">
        <p14:creationId xmlns:p14="http://schemas.microsoft.com/office/powerpoint/2010/main" val="2904344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3933B-C07C-07BF-212B-D1CB1E94122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25ED64C-2F37-1B00-B995-5C3BDEE3BB42}"/>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6E153806-C9DE-5CFF-49DF-76DB283CB8F1}"/>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FD49E2A8-7775-6147-1B20-E6508DDD6059}"/>
              </a:ext>
            </a:extLst>
          </p:cNvPr>
          <p:cNvSpPr>
            <a:spLocks noGrp="1"/>
          </p:cNvSpPr>
          <p:nvPr>
            <p:ph type="sldNum" sz="quarter" idx="5"/>
          </p:nvPr>
        </p:nvSpPr>
        <p:spPr/>
        <p:txBody>
          <a:bodyPr/>
          <a:lstStyle/>
          <a:p>
            <a:fld id="{D658EE2B-939F-47CD-9BC5-5FD16CEF397F}" type="slidenum">
              <a:rPr lang="cs-CZ" smtClean="0"/>
              <a:pPr/>
              <a:t>36</a:t>
            </a:fld>
            <a:endParaRPr lang="cs-CZ"/>
          </a:p>
        </p:txBody>
      </p:sp>
    </p:spTree>
    <p:extLst>
      <p:ext uri="{BB962C8B-B14F-4D97-AF65-F5344CB8AC3E}">
        <p14:creationId xmlns:p14="http://schemas.microsoft.com/office/powerpoint/2010/main" val="79314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71D15-A14B-A0A0-308B-8EB827D2F65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A65F71D8-B884-DB82-CE9E-1D8FE238402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9F546B3-8FBF-5AE6-1EE4-D8B41A881A2B}"/>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714D8707-DC82-A387-39AC-C0F597EAF02B}"/>
              </a:ext>
            </a:extLst>
          </p:cNvPr>
          <p:cNvSpPr>
            <a:spLocks noGrp="1"/>
          </p:cNvSpPr>
          <p:nvPr>
            <p:ph type="sldNum" sz="quarter" idx="5"/>
          </p:nvPr>
        </p:nvSpPr>
        <p:spPr/>
        <p:txBody>
          <a:bodyPr/>
          <a:lstStyle/>
          <a:p>
            <a:fld id="{D658EE2B-939F-47CD-9BC5-5FD16CEF397F}" type="slidenum">
              <a:rPr lang="cs-CZ" smtClean="0"/>
              <a:pPr/>
              <a:t>37</a:t>
            </a:fld>
            <a:endParaRPr lang="cs-CZ"/>
          </a:p>
        </p:txBody>
      </p:sp>
    </p:spTree>
    <p:extLst>
      <p:ext uri="{BB962C8B-B14F-4D97-AF65-F5344CB8AC3E}">
        <p14:creationId xmlns:p14="http://schemas.microsoft.com/office/powerpoint/2010/main" val="569794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B6254-50BB-85A4-7AD0-D1C23F9E62A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35FC90CA-2E01-7453-27DD-40410FBE63C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8D1D735-9F53-F134-23A9-A152B5F0E00A}"/>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5AF90DF2-0DAF-8037-D16F-B6A7DAC82C0A}"/>
              </a:ext>
            </a:extLst>
          </p:cNvPr>
          <p:cNvSpPr>
            <a:spLocks noGrp="1"/>
          </p:cNvSpPr>
          <p:nvPr>
            <p:ph type="sldNum" sz="quarter" idx="5"/>
          </p:nvPr>
        </p:nvSpPr>
        <p:spPr/>
        <p:txBody>
          <a:bodyPr/>
          <a:lstStyle/>
          <a:p>
            <a:fld id="{D658EE2B-939F-47CD-9BC5-5FD16CEF397F}" type="slidenum">
              <a:rPr lang="cs-CZ" smtClean="0"/>
              <a:pPr/>
              <a:t>38</a:t>
            </a:fld>
            <a:endParaRPr lang="cs-CZ"/>
          </a:p>
        </p:txBody>
      </p:sp>
    </p:spTree>
    <p:extLst>
      <p:ext uri="{BB962C8B-B14F-4D97-AF65-F5344CB8AC3E}">
        <p14:creationId xmlns:p14="http://schemas.microsoft.com/office/powerpoint/2010/main" val="1183137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A805F-60B3-3CCC-AE11-11AEC7FB1F3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BDE5CBF-71D7-CA88-DA1A-DEA21E317D1E}"/>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622D84E-60C2-150C-85B1-274BE26757C2}"/>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E33B6AFF-E24E-056D-334A-9E79CD0249C6}"/>
              </a:ext>
            </a:extLst>
          </p:cNvPr>
          <p:cNvSpPr>
            <a:spLocks noGrp="1"/>
          </p:cNvSpPr>
          <p:nvPr>
            <p:ph type="sldNum" sz="quarter" idx="5"/>
          </p:nvPr>
        </p:nvSpPr>
        <p:spPr/>
        <p:txBody>
          <a:bodyPr/>
          <a:lstStyle/>
          <a:p>
            <a:fld id="{D658EE2B-939F-47CD-9BC5-5FD16CEF397F}" type="slidenum">
              <a:rPr lang="cs-CZ" smtClean="0"/>
              <a:pPr/>
              <a:t>39</a:t>
            </a:fld>
            <a:endParaRPr lang="cs-CZ"/>
          </a:p>
        </p:txBody>
      </p:sp>
    </p:spTree>
    <p:extLst>
      <p:ext uri="{BB962C8B-B14F-4D97-AF65-F5344CB8AC3E}">
        <p14:creationId xmlns:p14="http://schemas.microsoft.com/office/powerpoint/2010/main" val="52407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200"/>
            <a:ext cx="5400000" cy="1968940"/>
          </a:xfrm>
        </p:spPr>
        <p:txBody>
          <a:bodyPr lIns="0" tIns="0" rIns="0" bIns="0"/>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8" name="Grafický objekt 7">
            <a:extLst>
              <a:ext uri="{FF2B5EF4-FFF2-40B4-BE49-F238E27FC236}">
                <a16:creationId xmlns:a16="http://schemas.microsoft.com/office/drawing/2014/main" id="{288C4D31-3818-C91C-120D-4CB29985D9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6481060"/>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bg>
      <p:bgPr>
        <a:solidFill>
          <a:schemeClr val="tx2"/>
        </a:solidFill>
        <a:effectLst/>
      </p:bgPr>
    </p:bg>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0" y="0"/>
            <a:ext cx="5905499" cy="6858000"/>
          </a:xfr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bg1"/>
                </a:solidFill>
              </a:defRPr>
            </a:lvl1pPr>
          </a:lstStyle>
          <a:p>
            <a:r>
              <a:rPr lang="cs-CZ" dirty="0"/>
              <a:t>Kliknutím lze upravit styl.</a:t>
            </a:r>
          </a:p>
        </p:txBody>
      </p:sp>
      <p:sp>
        <p:nvSpPr>
          <p:cNvPr id="3" name="Podnadpis 2"/>
          <p:cNvSpPr>
            <a:spLocks noGrp="1"/>
          </p:cNvSpPr>
          <p:nvPr>
            <p:ph type="subTitle" idx="1"/>
          </p:nvPr>
        </p:nvSpPr>
        <p:spPr>
          <a:xfrm>
            <a:off x="6300000" y="4237731"/>
            <a:ext cx="5400000" cy="1968940"/>
          </a:xfrm>
        </p:spPr>
        <p:txBody>
          <a:bodyPr lIns="0" tIns="0" rIns="0" bIns="0"/>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spTree>
    <p:extLst>
      <p:ext uri="{BB962C8B-B14F-4D97-AF65-F5344CB8AC3E}">
        <p14:creationId xmlns:p14="http://schemas.microsoft.com/office/powerpoint/2010/main" val="2166930870"/>
      </p:ext>
    </p:extLst>
  </p:cSld>
  <p:clrMapOvr>
    <a:masterClrMapping/>
  </p:clrMapOvr>
  <p:extLst>
    <p:ext uri="{DCECCB84-F9BA-43D5-87BE-67443E8EF086}">
      <p15:sldGuideLst xmlns:p15="http://schemas.microsoft.com/office/powerpoint/2012/main">
        <p15:guide id="1" orient="horz" pos="140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bg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p:spPr>
        <p:txBody>
          <a:bodyPr lIns="0" tIns="0" rIns="0" bIns="0"/>
          <a:lstStyle>
            <a:lvl1pPr marL="0" indent="0" algn="l">
              <a:lnSpc>
                <a:spcPct val="100000"/>
              </a:lnSpc>
              <a:spcBef>
                <a:spcPts val="0"/>
              </a:spcBef>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6" name="Grafický objekt 5">
            <a:extLst>
              <a:ext uri="{FF2B5EF4-FFF2-40B4-BE49-F238E27FC236}">
                <a16:creationId xmlns:a16="http://schemas.microsoft.com/office/drawing/2014/main" id="{A60389E6-721D-E56F-59B1-B75533A6FA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3081" cy="1596614"/>
          </a:xfrm>
          <a:prstGeom prst="rect">
            <a:avLst/>
          </a:prstGeom>
        </p:spPr>
      </p:pic>
    </p:spTree>
    <p:extLst>
      <p:ext uri="{BB962C8B-B14F-4D97-AF65-F5344CB8AC3E}">
        <p14:creationId xmlns:p14="http://schemas.microsoft.com/office/powerpoint/2010/main" val="338870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Základn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dirty="0"/>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94927664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Nadpis a obsah">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504000" indent="-50400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a:lvl3pPr>
            <a:lvl4pPr indent="0">
              <a:lnSpc>
                <a:spcPct val="120000"/>
              </a:lnSpc>
              <a:spcAft>
                <a:spcPts val="400"/>
              </a:spcAft>
              <a:buNone/>
              <a:defRPr/>
            </a:lvl4pPr>
            <a:lvl5pPr indent="0">
              <a:lnSpc>
                <a:spcPct val="120000"/>
              </a:lnSpc>
              <a:spcAft>
                <a:spcPts val="400"/>
              </a:spcAft>
              <a:buNone/>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2563824936"/>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ext velk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1549922830"/>
      </p:ext>
    </p:extLst>
  </p:cSld>
  <p:clrMapOvr>
    <a:masterClrMapping/>
  </p:clrMapOvr>
  <p:extLst>
    <p:ext uri="{DCECCB84-F9BA-43D5-87BE-67443E8EF086}">
      <p15:sldGuideLst xmlns:p15="http://schemas.microsoft.com/office/powerpoint/2012/main">
        <p15:guide id="1" pos="415">
          <p15:clr>
            <a:srgbClr val="FBAE40"/>
          </p15:clr>
        </p15:guide>
        <p15:guide id="2" orient="horz" pos="411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ext běžný">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87EABB6-9EA1-4F27-1C21-C571E0100C5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accent5"/>
                </a:solidFill>
              </a:rPr>
              <a:t>Ministerstvo pro místní rozvoj</a:t>
            </a:r>
          </a:p>
        </p:txBody>
      </p:sp>
    </p:spTree>
    <p:extLst>
      <p:ext uri="{BB962C8B-B14F-4D97-AF65-F5344CB8AC3E}">
        <p14:creationId xmlns:p14="http://schemas.microsoft.com/office/powerpoint/2010/main" val="376775776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drážky velk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p:spPr>
        <p:txBody>
          <a:bodyPr numCol="1" spcCol="360000">
            <a:noAutofit/>
          </a:bodyPr>
          <a:lstStyle>
            <a:lvl1pPr marL="504000" indent="-504000">
              <a:lnSpc>
                <a:spcPct val="100000"/>
              </a:lnSpc>
              <a:spcAft>
                <a:spcPts val="1000"/>
              </a:spcAft>
              <a:buClr>
                <a:schemeClr val="accent5"/>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B5547E9F-BA9C-9C4B-9DF5-F81989FE809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56200190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Odrážky mal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rm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p:spPr>
        <p:txBody>
          <a:bodyPr numCol="1" spcCol="360000">
            <a:noAutofit/>
          </a:bodyPr>
          <a:lstStyle>
            <a:lvl1pPr marL="360000" indent="-360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667C9E67-68A9-C008-6034-D232C1AF110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40705504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108010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4283850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dirty="0"/>
              <a:t>Kliknutím lze upravit styl.</a:t>
            </a:r>
          </a:p>
        </p:txBody>
      </p:sp>
    </p:spTree>
    <p:extLst>
      <p:ext uri="{BB962C8B-B14F-4D97-AF65-F5344CB8AC3E}">
        <p14:creationId xmlns:p14="http://schemas.microsoft.com/office/powerpoint/2010/main" val="1476665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ěžný s obrázk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p:spPr>
        <p:txBody>
          <a:bodyPr numCol="1" spcCol="360000">
            <a:noAutofit/>
          </a:bodyPr>
          <a:lstStyle>
            <a:lvl1pPr marL="288000" indent="-288000">
              <a:lnSpc>
                <a:spcPct val="100000"/>
              </a:lnSpc>
              <a:spcAft>
                <a:spcPts val="1000"/>
              </a:spcAft>
              <a:buClr>
                <a:schemeClr val="accent5"/>
              </a:buClr>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p:spPr>
        <p:txBody>
          <a:bodyPr/>
          <a:lstStyle/>
          <a:p>
            <a:endParaRPr lang="cs-CZ"/>
          </a:p>
        </p:txBody>
      </p:sp>
      <p:sp>
        <p:nvSpPr>
          <p:cNvPr id="7" name="Zástupný symbol pro číslo snímku 5">
            <a:extLst>
              <a:ext uri="{FF2B5EF4-FFF2-40B4-BE49-F238E27FC236}">
                <a16:creationId xmlns:a16="http://schemas.microsoft.com/office/drawing/2014/main" id="{9217DFE5-4AB5-CB80-1E80-AF1A38727F6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102232353"/>
      </p:ext>
    </p:extLst>
  </p:cSld>
  <p:clrMapOvr>
    <a:masterClrMapping/>
  </p:clrMapOvr>
  <p:extLst>
    <p:ext uri="{DCECCB84-F9BA-43D5-87BE-67443E8EF086}">
      <p15:sldGuideLst xmlns:p15="http://schemas.microsoft.com/office/powerpoint/2012/main">
        <p15:guide id="1" pos="415"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dnadpis, dva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6" name="Zástupný symbol pro obsah 2">
            <a:extLst>
              <a:ext uri="{FF2B5EF4-FFF2-40B4-BE49-F238E27FC236}">
                <a16:creationId xmlns:a16="http://schemas.microsoft.com/office/drawing/2014/main" id="{4BF51896-151D-3843-DB7C-41BB6E22FE4B}"/>
              </a:ext>
            </a:extLst>
          </p:cNvPr>
          <p:cNvSpPr>
            <a:spLocks noGrp="1"/>
          </p:cNvSpPr>
          <p:nvPr>
            <p:ph sz="half" idx="13" hasCustomPrompt="1"/>
          </p:nvPr>
        </p:nvSpPr>
        <p:spPr>
          <a:xfrm>
            <a:off x="6260477" y="2165625"/>
            <a:ext cx="4323523" cy="3960537"/>
          </a:xfrm>
        </p:spPr>
        <p:txBody>
          <a:bodyPr/>
          <a:lstStyle>
            <a:lvl1pPr>
              <a:spcAft>
                <a:spcPts val="1800"/>
              </a:spcAft>
              <a:buFont typeface="Wingdings" pitchFamily="2" charset="2"/>
              <a:buNone/>
              <a:defRPr b="1">
                <a:solidFill>
                  <a:schemeClr val="accent3"/>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10" name="Zástupný symbol pro číslo snímku 5">
            <a:extLst>
              <a:ext uri="{FF2B5EF4-FFF2-40B4-BE49-F238E27FC236}">
                <a16:creationId xmlns:a16="http://schemas.microsoft.com/office/drawing/2014/main" id="{506D5A9D-5B24-E761-D1A3-27947B1C890A}"/>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170585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ři sloupce">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5625"/>
            <a:ext cx="3375982" cy="3960537"/>
          </a:xfrm>
        </p:spPr>
        <p:txBody>
          <a:bodyPr/>
          <a:lstStyle>
            <a:lvl1pPr marL="0" indent="0">
              <a:spcAft>
                <a:spcPts val="1800"/>
              </a:spcAft>
              <a:buFont typeface="Arial" panose="020B0604020202020204" pitchFamily="34" charset="0"/>
              <a:buNone/>
              <a:defRPr b="1">
                <a:solidFill>
                  <a:schemeClr val="accent3"/>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2" name="Zástupný symbol pro číslo snímku 5">
            <a:extLst>
              <a:ext uri="{FF2B5EF4-FFF2-40B4-BE49-F238E27FC236}">
                <a16:creationId xmlns:a16="http://schemas.microsoft.com/office/drawing/2014/main" id="{C2D358F0-6A79-42DF-456E-F8DBAF212BB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346318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dirty="0"/>
              <a:t>Upravte styly předlohy textu.</a:t>
            </a:r>
          </a:p>
          <a:p>
            <a:pPr lvl="1"/>
            <a:r>
              <a:rPr lang="cs-CZ" dirty="0"/>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99000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solidFill>
            <a:schemeClr val="accent1"/>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0" name="Zástupný symbol pro číslo snímku 5">
            <a:extLst>
              <a:ext uri="{FF2B5EF4-FFF2-40B4-BE49-F238E27FC236}">
                <a16:creationId xmlns:a16="http://schemas.microsoft.com/office/drawing/2014/main" id="{6362B212-FD62-9F50-CE3D-DFF199FD57C2}"/>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683013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pic>
        <p:nvPicPr>
          <p:cNvPr id="6" name="Obrázek 5">
            <a:extLst>
              <a:ext uri="{FF2B5EF4-FFF2-40B4-BE49-F238E27FC236}">
                <a16:creationId xmlns:a16="http://schemas.microsoft.com/office/drawing/2014/main" id="{36B0AA4C-B328-7C47-A4DA-F8ED2EFC4710}"/>
              </a:ext>
            </a:extLst>
          </p:cNvPr>
          <p:cNvPicPr>
            <a:picLocks noChangeAspect="1"/>
          </p:cNvPicPr>
          <p:nvPr userDrawn="1"/>
        </p:nvPicPr>
        <p:blipFill>
          <a:blip r:embed="rId2"/>
          <a:stretch>
            <a:fillRect/>
          </a:stretch>
        </p:blipFill>
        <p:spPr>
          <a:xfrm>
            <a:off x="3985314" y="3880589"/>
            <a:ext cx="363853" cy="301120"/>
          </a:xfrm>
          <a:prstGeom prst="rect">
            <a:avLst/>
          </a:prstGeom>
        </p:spPr>
      </p:pic>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solidFill>
            <a:schemeClr val="accent1"/>
          </a:solidFill>
        </p:spPr>
        <p:txBody>
          <a:bodyPr lIns="180000" tIns="180000" rIns="144000" bIns="72000"/>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2" name="Obrázek 11">
            <a:extLst>
              <a:ext uri="{FF2B5EF4-FFF2-40B4-BE49-F238E27FC236}">
                <a16:creationId xmlns:a16="http://schemas.microsoft.com/office/drawing/2014/main" id="{7D22E6FE-C4C5-B012-E7A4-C906162897C5}"/>
              </a:ext>
            </a:extLst>
          </p:cNvPr>
          <p:cNvPicPr>
            <a:picLocks noChangeAspect="1"/>
          </p:cNvPicPr>
          <p:nvPr userDrawn="1"/>
        </p:nvPicPr>
        <p:blipFill>
          <a:blip r:embed="rId2"/>
          <a:stretch>
            <a:fillRect/>
          </a:stretch>
        </p:blipFill>
        <p:spPr>
          <a:xfrm>
            <a:off x="7846114" y="3880589"/>
            <a:ext cx="363853" cy="301120"/>
          </a:xfrm>
          <a:prstGeom prst="rect">
            <a:avLst/>
          </a:prstGeom>
        </p:spPr>
      </p:pic>
      <p:sp>
        <p:nvSpPr>
          <p:cNvPr id="13" name="Zástupný text 8">
            <a:extLst>
              <a:ext uri="{FF2B5EF4-FFF2-40B4-BE49-F238E27FC236}">
                <a16:creationId xmlns:a16="http://schemas.microsoft.com/office/drawing/2014/main" id="{E61F4B55-11B4-1167-283D-55E922C63401}"/>
              </a:ext>
            </a:extLst>
          </p:cNvPr>
          <p:cNvSpPr>
            <a:spLocks noGrp="1"/>
          </p:cNvSpPr>
          <p:nvPr>
            <p:ph type="body" sz="quarter" idx="15"/>
          </p:nvPr>
        </p:nvSpPr>
        <p:spPr>
          <a:xfrm>
            <a:off x="683999" y="1243809"/>
            <a:ext cx="5259600" cy="772560"/>
          </a:xfrm>
        </p:spPr>
        <p:txBody>
          <a:bodyPr/>
          <a:lstStyle>
            <a:lvl1pPr marL="0" indent="0">
              <a:buNone/>
              <a:defRPr>
                <a:solidFill>
                  <a:schemeClr val="accent5"/>
                </a:solidFill>
              </a:defRPr>
            </a:lvl1pPr>
            <a:lvl2pPr>
              <a:buNone/>
              <a:defRPr/>
            </a:lvl2pPr>
            <a:lvl3pPr>
              <a:buNone/>
              <a:defRPr/>
            </a:lvl3pPr>
            <a:lvl4pPr>
              <a:buNone/>
              <a:defRPr/>
            </a:lvl4pPr>
            <a:lvl5pPr>
              <a:buNone/>
              <a:defRPr/>
            </a:lvl5pPr>
          </a:lstStyle>
          <a:p>
            <a:pPr lvl="0"/>
            <a:r>
              <a:rPr lang="cs-CZ"/>
              <a:t>Po kliknutí můžete upravovat styly textu v předloze.</a:t>
            </a:r>
          </a:p>
        </p:txBody>
      </p:sp>
      <p:sp>
        <p:nvSpPr>
          <p:cNvPr id="14" name="Zástupný symbol pro číslo snímku 5">
            <a:extLst>
              <a:ext uri="{FF2B5EF4-FFF2-40B4-BE49-F238E27FC236}">
                <a16:creationId xmlns:a16="http://schemas.microsoft.com/office/drawing/2014/main" id="{82C2015C-6855-8BFE-A304-EDB16134EE6C}"/>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9077225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p:spPr>
        <p:txBody>
          <a:bodyPr/>
          <a:lstStyle/>
          <a:p>
            <a:endParaRPr lang="cs-CZ"/>
          </a:p>
        </p:txBody>
      </p:sp>
      <p:sp>
        <p:nvSpPr>
          <p:cNvPr id="18" name="Zástupný symbol pro číslo snímku 5">
            <a:extLst>
              <a:ext uri="{FF2B5EF4-FFF2-40B4-BE49-F238E27FC236}">
                <a16:creationId xmlns:a16="http://schemas.microsoft.com/office/drawing/2014/main" id="{E6FDC1DE-B4B0-083B-CF86-1E57EC819B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42547428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dirty="0"/>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indent="0">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5F60B77F-477A-D5FB-8405-23971B2738B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712844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p:spPr>
        <p:txBody>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500" b="1">
                <a:solidFill>
                  <a:schemeClr val="accent3"/>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8" name="Zástupný symbol pro číslo snímku 5">
            <a:extLst>
              <a:ext uri="{FF2B5EF4-FFF2-40B4-BE49-F238E27FC236}">
                <a16:creationId xmlns:a16="http://schemas.microsoft.com/office/drawing/2014/main" id="{0E9E0BDC-B470-B4BC-892A-7CD72300D49D}"/>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520165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p:spPr>
        <p:txBody>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p:spPr>
        <p:txBody>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p:spPr>
        <p:txBody>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p:spPr>
        <p:txBody>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p:spPr>
        <p:txBody>
          <a:bodyPr>
            <a:noAutofit/>
          </a:bodyPr>
          <a:lstStyle>
            <a:lvl1pPr marL="0" indent="0">
              <a:spcAft>
                <a:spcPts val="1000"/>
              </a:spcAft>
              <a:buFont typeface="Arial" panose="020B0604020202020204" pitchFamily="34" charset="0"/>
              <a:buNone/>
              <a:defRPr sz="1800" b="1">
                <a:solidFill>
                  <a:schemeClr val="accent3"/>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7556DA22-95D2-B84C-8D36-C93C88F1A7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9986508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p:spPr>
        <p:txBody>
          <a:bodyPr/>
          <a:lstStyle/>
          <a:p>
            <a:endParaRPr lang="cs-CZ"/>
          </a:p>
        </p:txBody>
      </p:sp>
      <p:sp>
        <p:nvSpPr>
          <p:cNvPr id="10" name="Zástupný symbol pro číslo snímku 5">
            <a:extLst>
              <a:ext uri="{FF2B5EF4-FFF2-40B4-BE49-F238E27FC236}">
                <a16:creationId xmlns:a16="http://schemas.microsoft.com/office/drawing/2014/main" id="{56068FBD-80A0-A131-94EA-3F77B4064DBE}"/>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12338423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dnadpis, text a graf">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p:spPr>
        <p:txBody>
          <a:bodyPr/>
          <a:lstStyle>
            <a:lvl1pPr marL="0" indent="0">
              <a:spcAft>
                <a:spcPts val="1800"/>
              </a:spcAft>
              <a:buFont typeface="Wingdings" pitchFamily="2" charset="2"/>
              <a:buNone/>
              <a:defRPr b="0">
                <a:solidFill>
                  <a:schemeClr val="bg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75418"/>
            <a:ext cx="6157278" cy="3383763"/>
          </a:xfrm>
        </p:spPr>
        <p:txBody>
          <a:bodyPr/>
          <a:lstStyle/>
          <a:p>
            <a:endParaRPr lang="cs-CZ"/>
          </a:p>
        </p:txBody>
      </p:sp>
      <p:sp>
        <p:nvSpPr>
          <p:cNvPr id="4" name="Zástupný text 8">
            <a:extLst>
              <a:ext uri="{FF2B5EF4-FFF2-40B4-BE49-F238E27FC236}">
                <a16:creationId xmlns:a16="http://schemas.microsoft.com/office/drawing/2014/main" id="{4979A1C8-AB56-208C-E695-4985A095C3CE}"/>
              </a:ext>
            </a:extLst>
          </p:cNvPr>
          <p:cNvSpPr>
            <a:spLocks noGrp="1"/>
          </p:cNvSpPr>
          <p:nvPr>
            <p:ph type="body" sz="quarter" idx="20"/>
          </p:nvPr>
        </p:nvSpPr>
        <p:spPr>
          <a:xfrm>
            <a:off x="684000"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4FFB432D-C3B5-D43F-DAB7-52E395EF4C4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26077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dnadpis, text a tabulka">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3999" y="1243809"/>
            <a:ext cx="5259600" cy="772560"/>
          </a:xfrm>
        </p:spPr>
        <p:txBody>
          <a:bodyPr/>
          <a:lstStyle>
            <a:lvl1pPr>
              <a:buNone/>
              <a:defRPr lang="cs-CZ" sz="2000" kern="1200" dirty="0">
                <a:solidFill>
                  <a:schemeClr val="accent5"/>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1000"/>
              </a:spcBef>
              <a:spcAft>
                <a:spcPts val="1000"/>
              </a:spcAft>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p:spPr>
        <p:txBody>
          <a:bodyPr/>
          <a:lstStyle/>
          <a:p>
            <a:endParaRPr lang="cs-CZ"/>
          </a:p>
        </p:txBody>
      </p:sp>
      <p:sp>
        <p:nvSpPr>
          <p:cNvPr id="10" name="Zástupný symbol pro obsah 2">
            <a:extLst>
              <a:ext uri="{FF2B5EF4-FFF2-40B4-BE49-F238E27FC236}">
                <a16:creationId xmlns:a16="http://schemas.microsoft.com/office/drawing/2014/main" id="{B66658BE-27EF-DD53-8F17-938260B54B8F}"/>
              </a:ext>
            </a:extLst>
          </p:cNvPr>
          <p:cNvSpPr>
            <a:spLocks noGrp="1"/>
          </p:cNvSpPr>
          <p:nvPr>
            <p:ph idx="22" hasCustomPrompt="1"/>
          </p:nvPr>
        </p:nvSpPr>
        <p:spPr>
          <a:xfrm>
            <a:off x="1620000" y="2167003"/>
            <a:ext cx="3516021" cy="3915521"/>
          </a:xfrm>
        </p:spPr>
        <p:txBody>
          <a:bodyPr numCol="1" spcCol="360000">
            <a:noAutofit/>
          </a:bodyPr>
          <a:lstStyle>
            <a:lvl1pPr marL="288000" indent="-288000">
              <a:lnSpc>
                <a:spcPct val="100000"/>
              </a:lnSpc>
              <a:spcBef>
                <a:spcPts val="900"/>
              </a:spcBef>
              <a:spcAft>
                <a:spcPts val="900"/>
              </a:spcAft>
              <a:buClr>
                <a:schemeClr val="accent5"/>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11" name="Zástupný symbol pro číslo snímku 5">
            <a:extLst>
              <a:ext uri="{FF2B5EF4-FFF2-40B4-BE49-F238E27FC236}">
                <a16:creationId xmlns:a16="http://schemas.microsoft.com/office/drawing/2014/main" id="{E903755D-63C9-7F62-34B8-C0C2AFB43970}"/>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2652019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5" name="Zástupný symbol pro číslo snímku 4"/>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4D3900D-FEF7-DC42-A070-58AF49658B8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accent5"/>
                </a:solidFill>
              </a:rPr>
              <a:t>Ministerstvo pro místní rozvoj</a:t>
            </a:r>
          </a:p>
        </p:txBody>
      </p:sp>
    </p:spTree>
    <p:extLst>
      <p:ext uri="{BB962C8B-B14F-4D97-AF65-F5344CB8AC3E}">
        <p14:creationId xmlns:p14="http://schemas.microsoft.com/office/powerpoint/2010/main" val="30792740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946906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Závěr a shrnutí">
    <p:bg>
      <p:bgPr>
        <a:solidFill>
          <a:schemeClr val="tx2"/>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p:spPr>
        <p:txBody>
          <a:bodyPr numCol="2" spcCol="360000"/>
          <a:lstStyle>
            <a:lvl1pPr marL="0" indent="-504000">
              <a:lnSpc>
                <a:spcPct val="120000"/>
              </a:lnSpc>
              <a:spcAft>
                <a:spcPts val="1000"/>
              </a:spcAft>
              <a:buNone/>
              <a:defRPr sz="2000">
                <a:solidFill>
                  <a:schemeClr val="accent5"/>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92549562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cs-CZ"/>
              <a:t>Kliknutím lze upravit styl.</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839789"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1"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E5ABBC76-6064-4C91-922D-ADD0F27134F0}" type="datetimeFigureOut">
              <a:rPr lang="cs-CZ" smtClean="0"/>
              <a:t>10.09.2026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471ADDA6-D629-44E6-B234-A73E9F4FF45C}" type="slidenum">
              <a:rPr lang="cs-CZ" smtClean="0"/>
              <a:t>‹#›</a:t>
            </a:fld>
            <a:endParaRPr lang="cs-CZ"/>
          </a:p>
        </p:txBody>
      </p:sp>
    </p:spTree>
    <p:extLst>
      <p:ext uri="{BB962C8B-B14F-4D97-AF65-F5344CB8AC3E}">
        <p14:creationId xmlns:p14="http://schemas.microsoft.com/office/powerpoint/2010/main" val="42895577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Základní">
    <p:bg>
      <p:bgPr>
        <a:solidFill>
          <a:schemeClr val="bg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sz="half" idx="1" hasCustomPrompt="1"/>
          </p:nvPr>
        </p:nvSpPr>
        <p:spPr>
          <a:xfrm>
            <a:off x="1620000" y="2160000"/>
            <a:ext cx="8964000" cy="4078068"/>
          </a:xfrm>
          <a:prstGeom prst="rect">
            <a:avLst/>
          </a:prstGeom>
        </p:spPr>
        <p:txBody>
          <a:bodyPr/>
          <a:lstStyle>
            <a:lvl1pPr>
              <a:spcBef>
                <a:spcPts val="1000"/>
              </a:spcBef>
              <a:spcAft>
                <a:spcPts val="1000"/>
              </a:spcAft>
              <a:defRPr/>
            </a:lvl1pPr>
            <a:lvl2pPr>
              <a:spcAft>
                <a:spcPts val="1000"/>
              </a:spcAft>
              <a:defRPr sz="1800"/>
            </a:lvl2pPr>
            <a:lvl3pPr marL="720000" indent="-216000">
              <a:spcAft>
                <a:spcPts val="1000"/>
              </a:spcAft>
              <a:defRPr>
                <a:solidFill>
                  <a:schemeClr val="accent2"/>
                </a:solidFill>
              </a:defRPr>
            </a:lvl3pPr>
            <a:lvl4pPr marL="936000" indent="-216000">
              <a:spcAft>
                <a:spcPts val="1000"/>
              </a:spcAft>
              <a:defRPr/>
            </a:lvl4pPr>
            <a:lvl5pPr marL="1152000" indent="-216000">
              <a:spcAft>
                <a:spcPts val="1000"/>
              </a:spcAft>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42833127-FA44-2449-652E-7C7C47C7D87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
        <p:nvSpPr>
          <p:cNvPr id="5" name="Nadpis 4">
            <a:extLst>
              <a:ext uri="{FF2B5EF4-FFF2-40B4-BE49-F238E27FC236}">
                <a16:creationId xmlns:a16="http://schemas.microsoft.com/office/drawing/2014/main" id="{4CC50D58-9C13-7041-41AC-823B5DE454BA}"/>
              </a:ext>
            </a:extLst>
          </p:cNvPr>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13980106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27388244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40832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300000" y="2109600"/>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200"/>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pic>
        <p:nvPicPr>
          <p:cNvPr id="7" name="Grafický objekt 6">
            <a:extLst>
              <a:ext uri="{FF2B5EF4-FFF2-40B4-BE49-F238E27FC236}">
                <a16:creationId xmlns:a16="http://schemas.microsoft.com/office/drawing/2014/main" id="{C63B8EDC-7F1F-3C09-E76A-D5B19D3D53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1491793839"/>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_Úvodní snímek">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9F0403E7-BC0D-3F6B-6A17-DC5CF67E19DD}"/>
              </a:ext>
            </a:extLst>
          </p:cNvPr>
          <p:cNvSpPr>
            <a:spLocks noGrp="1"/>
          </p:cNvSpPr>
          <p:nvPr>
            <p:ph type="pic" sz="quarter" idx="10"/>
          </p:nvPr>
        </p:nvSpPr>
        <p:spPr>
          <a:xfrm>
            <a:off x="1" y="0"/>
            <a:ext cx="5905499" cy="6858000"/>
          </a:xfrm>
          <a:prstGeom prst="rect">
            <a:avLst/>
          </a:prstGeom>
        </p:spPr>
        <p:txBody>
          <a:bodyPr/>
          <a:lstStyle/>
          <a:p>
            <a:endParaRPr lang="cs-CZ"/>
          </a:p>
        </p:txBody>
      </p:sp>
      <p:sp>
        <p:nvSpPr>
          <p:cNvPr id="2" name="Nadpis 1"/>
          <p:cNvSpPr>
            <a:spLocks noGrp="1"/>
          </p:cNvSpPr>
          <p:nvPr>
            <p:ph type="ctrTitle"/>
          </p:nvPr>
        </p:nvSpPr>
        <p:spPr>
          <a:xfrm>
            <a:off x="6300000" y="2109516"/>
            <a:ext cx="54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6300000" y="4237731"/>
            <a:ext cx="54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Tree>
    <p:extLst>
      <p:ext uri="{BB962C8B-B14F-4D97-AF65-F5344CB8AC3E}">
        <p14:creationId xmlns:p14="http://schemas.microsoft.com/office/powerpoint/2010/main" val="3313178687"/>
      </p:ext>
    </p:extLst>
  </p:cSld>
  <p:clrMapOvr>
    <a:masterClrMapping/>
  </p:clrMapOvr>
  <p:extLst>
    <p:ext uri="{DCECCB84-F9BA-43D5-87BE-67443E8EF086}">
      <p15:sldGuideLst xmlns:p15="http://schemas.microsoft.com/office/powerpoint/2012/main">
        <p15:guide id="1" orient="horz" pos="14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1_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5400000" y="2340000"/>
            <a:ext cx="6300000" cy="1916866"/>
          </a:xfrm>
        </p:spPr>
        <p:txBody>
          <a:bodyPr lIns="0" tIns="0" rIns="0" bIns="0" anchor="t"/>
          <a:lstStyle>
            <a:lvl1pPr algn="l">
              <a:lnSpc>
                <a:spcPct val="100000"/>
              </a:lnSpc>
              <a:defRPr sz="3700" b="1">
                <a:solidFill>
                  <a:schemeClr val="accent1"/>
                </a:solidFill>
              </a:defRPr>
            </a:lvl1pPr>
          </a:lstStyle>
          <a:p>
            <a:r>
              <a:rPr lang="cs-CZ"/>
              <a:t>Kliknutím lze upravit styl.</a:t>
            </a:r>
          </a:p>
        </p:txBody>
      </p:sp>
      <p:sp>
        <p:nvSpPr>
          <p:cNvPr id="3" name="Podnadpis 2"/>
          <p:cNvSpPr>
            <a:spLocks noGrp="1"/>
          </p:cNvSpPr>
          <p:nvPr>
            <p:ph type="subTitle" idx="1"/>
          </p:nvPr>
        </p:nvSpPr>
        <p:spPr>
          <a:xfrm>
            <a:off x="5400000" y="4500000"/>
            <a:ext cx="6300000" cy="1968940"/>
          </a:xfrm>
          <a:prstGeom prst="rect">
            <a:avLst/>
          </a:prstGeom>
        </p:spPr>
        <p:txBody>
          <a:bodyPr lIns="0" tIns="0" rIns="0" bIns="0"/>
          <a:lstStyle>
            <a:lvl1pPr marL="0" indent="0" algn="l">
              <a:lnSpc>
                <a:spcPct val="100000"/>
              </a:lnSpc>
              <a:spcBef>
                <a:spcPts val="0"/>
              </a:spcBef>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Grafický objekt 4">
            <a:extLst>
              <a:ext uri="{FF2B5EF4-FFF2-40B4-BE49-F238E27FC236}">
                <a16:creationId xmlns:a16="http://schemas.microsoft.com/office/drawing/2014/main" id="{B90272BE-40A8-FF09-B72B-2D0BA2A4EF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84000" y="648000"/>
            <a:ext cx="3366847" cy="1598400"/>
          </a:xfrm>
          <a:prstGeom prst="rect">
            <a:avLst/>
          </a:prstGeom>
        </p:spPr>
      </p:pic>
    </p:spTree>
    <p:extLst>
      <p:ext uri="{BB962C8B-B14F-4D97-AF65-F5344CB8AC3E}">
        <p14:creationId xmlns:p14="http://schemas.microsoft.com/office/powerpoint/2010/main" val="721404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adpis a obsah">
    <p:bg>
      <p:bgPr>
        <a:solidFill>
          <a:schemeClr val="bg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lstStyle>
            <a:lvl1pPr marL="288000" indent="-288000">
              <a:lnSpc>
                <a:spcPct val="100000"/>
              </a:lnSpc>
              <a:spcAft>
                <a:spcPts val="1000"/>
              </a:spcAft>
              <a:buFont typeface="Wingdings" pitchFamily="2" charset="2"/>
              <a:buChar char="§"/>
              <a:defRPr sz="2000"/>
            </a:lvl1pPr>
            <a:lvl2pPr marL="288000" indent="216000">
              <a:lnSpc>
                <a:spcPct val="100000"/>
              </a:lnSpc>
              <a:spcAft>
                <a:spcPts val="1000"/>
              </a:spcAft>
              <a:buFont typeface="Wingdings" pitchFamily="2" charset="2"/>
              <a:buChar char="§"/>
              <a:defRPr sz="1800"/>
            </a:lvl2pPr>
            <a:lvl3pPr marL="720000" indent="-216000">
              <a:lnSpc>
                <a:spcPct val="100000"/>
              </a:lnSpc>
              <a:spcAft>
                <a:spcPts val="1000"/>
              </a:spcAft>
              <a:buFont typeface="Wingdings" pitchFamily="2" charset="2"/>
              <a:buChar char="§"/>
              <a:defRPr/>
            </a:lvl3pPr>
            <a:lvl4pPr marL="936000" indent="-216000">
              <a:lnSpc>
                <a:spcPct val="100000"/>
              </a:lnSpc>
              <a:spcAft>
                <a:spcPts val="1000"/>
              </a:spcAft>
              <a:buFont typeface="Wingdings" pitchFamily="2" charset="2"/>
              <a:buChar char="§"/>
              <a:defRPr/>
            </a:lvl4pPr>
            <a:lvl5pPr indent="-216000">
              <a:lnSpc>
                <a:spcPct val="100000"/>
              </a:lnSpc>
              <a:spcAft>
                <a:spcPts val="1000"/>
              </a:spcAft>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Tree>
    <p:extLst>
      <p:ext uri="{BB962C8B-B14F-4D97-AF65-F5344CB8AC3E}">
        <p14:creationId xmlns:p14="http://schemas.microsoft.com/office/powerpoint/2010/main" val="1095514258"/>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ext velk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1" spcCol="360000">
            <a:noAutofit/>
          </a:bodyPr>
          <a:lstStyle>
            <a:lvl1pPr marL="0" indent="0">
              <a:lnSpc>
                <a:spcPct val="100000"/>
              </a:lnSpc>
              <a:spcAft>
                <a:spcPts val="1000"/>
              </a:spcAft>
              <a:buNone/>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FB23D414-7544-6455-E8D2-C72A3EBC3FA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cs-CZ" sz="1000">
                <a:solidFill>
                  <a:schemeClr val="bg2"/>
                </a:solidFill>
              </a:rPr>
              <a:t>Ministerstvo pro místní rozvoj</a:t>
            </a:r>
          </a:p>
        </p:txBody>
      </p:sp>
    </p:spTree>
    <p:extLst>
      <p:ext uri="{BB962C8B-B14F-4D97-AF65-F5344CB8AC3E}">
        <p14:creationId xmlns:p14="http://schemas.microsoft.com/office/powerpoint/2010/main" val="1833162793"/>
      </p:ext>
    </p:extLst>
  </p:cSld>
  <p:clrMapOvr>
    <a:masterClrMapping/>
  </p:clrMapOvr>
  <p:extLst>
    <p:ext uri="{DCECCB84-F9BA-43D5-87BE-67443E8EF086}">
      <p15:sldGuideLst xmlns:p15="http://schemas.microsoft.com/office/powerpoint/2012/main">
        <p15:guide id="1" pos="415">
          <p15:clr>
            <a:srgbClr val="FBAE40"/>
          </p15:clr>
        </p15:guide>
        <p15:guide id="2" orient="horz" pos="411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ext běžný">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26021"/>
          </a:xfrm>
          <a:prstGeom prst="rect">
            <a:avLst/>
          </a:prstGeom>
        </p:spPr>
        <p:txBody>
          <a:bodyPr numCol="1" spcCol="360000">
            <a:noAutofit/>
          </a:bodyPr>
          <a:lstStyle>
            <a:lvl1pPr marL="0" indent="0">
              <a:lnSpc>
                <a:spcPct val="100000"/>
              </a:lnSpc>
              <a:spcAft>
                <a:spcPts val="1000"/>
              </a:spcAft>
              <a:buNone/>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2BBC0884-F87E-1907-FF5F-2AB324A5C47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81679456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Odrážky velk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46919"/>
          </a:xfrm>
          <a:prstGeom prst="rect">
            <a:avLst/>
          </a:prstGeom>
        </p:spPr>
        <p:txBody>
          <a:bodyPr numCol="1" spcCol="360000">
            <a:noAutofit/>
          </a:bodyPr>
          <a:lstStyle>
            <a:lvl1pPr marL="504000" indent="-504000">
              <a:lnSpc>
                <a:spcPct val="100000"/>
              </a:lnSpc>
              <a:spcAft>
                <a:spcPts val="1000"/>
              </a:spcAft>
              <a:buClr>
                <a:schemeClr val="accent1"/>
              </a:buClr>
              <a:buSzPct val="90000"/>
              <a:buFont typeface="Wingdings" pitchFamily="2" charset="2"/>
              <a:buChar char="§"/>
              <a:defRPr sz="32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84905BBB-F9FE-9FBF-15BB-B1658C5A09FF}"/>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85083271"/>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Odrážky mal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15521"/>
          </a:xfrm>
          <a:prstGeom prst="rect">
            <a:avLst/>
          </a:prstGeom>
        </p:spPr>
        <p:txBody>
          <a:bodyPr numCol="1" spcCol="360000">
            <a:noAutofit/>
          </a:bodyPr>
          <a:lstStyle>
            <a:lvl1pPr marL="360000" indent="-360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dirty="0"/>
              <a:t>Upravte styly předlohy textu</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pro číslo snímku 5">
            <a:extLst>
              <a:ext uri="{FF2B5EF4-FFF2-40B4-BE49-F238E27FC236}">
                <a16:creationId xmlns:a16="http://schemas.microsoft.com/office/drawing/2014/main" id="{93163992-C525-2C66-6CAF-F1C6D7A2FF4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00737552"/>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Předělový slide">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1015999"/>
            <a:ext cx="9900000" cy="2413001"/>
          </a:xfrm>
        </p:spPr>
        <p:txBody>
          <a:bodyPr anchor="b"/>
          <a:lstStyle>
            <a:lvl1pPr>
              <a:lnSpc>
                <a:spcPct val="100000"/>
              </a:lnSpc>
              <a:defRPr sz="4800">
                <a:solidFill>
                  <a:schemeClr val="tx2"/>
                </a:solidFill>
              </a:defRPr>
            </a:lvl1pPr>
          </a:lstStyle>
          <a:p>
            <a:r>
              <a:rPr lang="cs-CZ"/>
              <a:t>Kliknutím lze upravit styl.</a:t>
            </a:r>
          </a:p>
        </p:txBody>
      </p:sp>
      <p:sp>
        <p:nvSpPr>
          <p:cNvPr id="3" name="Zástupný symbol pro text 2"/>
          <p:cNvSpPr>
            <a:spLocks noGrp="1"/>
          </p:cNvSpPr>
          <p:nvPr>
            <p:ph type="body" idx="1" hasCustomPrompt="1"/>
          </p:nvPr>
        </p:nvSpPr>
        <p:spPr>
          <a:xfrm>
            <a:off x="684000" y="3676651"/>
            <a:ext cx="9900000" cy="2413000"/>
          </a:xfrm>
          <a:prstGeom prst="rect">
            <a:avLst/>
          </a:prstGeom>
        </p:spPr>
        <p:txBody>
          <a:bodyPr/>
          <a:lstStyle>
            <a:lvl1pPr marL="0" indent="0">
              <a:lnSpc>
                <a:spcPct val="12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Tree>
    <p:extLst>
      <p:ext uri="{BB962C8B-B14F-4D97-AF65-F5344CB8AC3E}">
        <p14:creationId xmlns:p14="http://schemas.microsoft.com/office/powerpoint/2010/main" val="39749703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ředělový slide 1">
    <p:bg>
      <p:bgPr>
        <a:solidFill>
          <a:schemeClr val="accent5"/>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684000" y="561599"/>
            <a:ext cx="9900000" cy="2160000"/>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8568647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ředělový slide s obrázkem">
    <p:bg>
      <p:bgPr>
        <a:solidFill>
          <a:schemeClr val="accent5"/>
        </a:solidFill>
        <a:effectLst/>
      </p:bgPr>
    </p:bg>
    <p:spTree>
      <p:nvGrpSpPr>
        <p:cNvPr id="1" name=""/>
        <p:cNvGrpSpPr/>
        <p:nvPr/>
      </p:nvGrpSpPr>
      <p:grpSpPr>
        <a:xfrm>
          <a:off x="0" y="0"/>
          <a:ext cx="0" cy="0"/>
          <a:chOff x="0" y="0"/>
          <a:chExt cx="0" cy="0"/>
        </a:xfrm>
      </p:grpSpPr>
      <p:sp>
        <p:nvSpPr>
          <p:cNvPr id="3" name="Zástupný symbol obrázku 5">
            <a:extLst>
              <a:ext uri="{FF2B5EF4-FFF2-40B4-BE49-F238E27FC236}">
                <a16:creationId xmlns:a16="http://schemas.microsoft.com/office/drawing/2014/main" id="{0EED0200-723A-192F-A0AB-3C11FC5331B7}"/>
              </a:ext>
            </a:extLst>
          </p:cNvPr>
          <p:cNvSpPr>
            <a:spLocks noGrp="1"/>
          </p:cNvSpPr>
          <p:nvPr>
            <p:ph type="pic" sz="quarter" idx="10"/>
          </p:nvPr>
        </p:nvSpPr>
        <p:spPr>
          <a:xfrm>
            <a:off x="6286501" y="0"/>
            <a:ext cx="5905499" cy="6858000"/>
          </a:xfrm>
          <a:prstGeom prst="rect">
            <a:avLst/>
          </a:prstGeom>
        </p:spPr>
        <p:txBody>
          <a:bodyPr/>
          <a:lstStyle/>
          <a:p>
            <a:endParaRPr lang="cs-CZ"/>
          </a:p>
        </p:txBody>
      </p:sp>
      <p:sp>
        <p:nvSpPr>
          <p:cNvPr id="2" name="Nadpis 1"/>
          <p:cNvSpPr>
            <a:spLocks noGrp="1"/>
          </p:cNvSpPr>
          <p:nvPr>
            <p:ph type="title"/>
          </p:nvPr>
        </p:nvSpPr>
        <p:spPr>
          <a:xfrm>
            <a:off x="684000" y="563174"/>
            <a:ext cx="5412000" cy="3384358"/>
          </a:xfrm>
        </p:spPr>
        <p:txBody>
          <a:bodyPr anchor="t">
            <a:noAutofit/>
          </a:bodyPr>
          <a:lstStyle>
            <a:lvl1pPr>
              <a:lnSpc>
                <a:spcPct val="100000"/>
              </a:lnSpc>
              <a:defRPr sz="3600">
                <a:solidFill>
                  <a:schemeClr val="tx2"/>
                </a:solidFill>
              </a:defRPr>
            </a:lvl1pPr>
          </a:lstStyle>
          <a:p>
            <a:r>
              <a:rPr lang="cs-CZ"/>
              <a:t>Kliknutím lze upravit styl.</a:t>
            </a:r>
          </a:p>
        </p:txBody>
      </p:sp>
    </p:spTree>
    <p:extLst>
      <p:ext uri="{BB962C8B-B14F-4D97-AF65-F5344CB8AC3E}">
        <p14:creationId xmlns:p14="http://schemas.microsoft.com/office/powerpoint/2010/main" val="26809195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běžný s obrázk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4476000" cy="3797036"/>
          </a:xfrm>
          <a:prstGeom prst="rect">
            <a:avLst/>
          </a:prstGeom>
        </p:spPr>
        <p:txBody>
          <a:bodyPr numCol="1" spcCol="360000">
            <a:noAutofit/>
          </a:bodyPr>
          <a:lstStyle>
            <a:lvl1pPr marL="360000" indent="-360000">
              <a:lnSpc>
                <a:spcPct val="100000"/>
              </a:lnSpc>
              <a:spcAft>
                <a:spcPts val="1000"/>
              </a:spcAft>
              <a:buSzPct val="90000"/>
              <a:buFont typeface="Wingdings" pitchFamily="2" charset="2"/>
              <a:buChar char="§"/>
              <a:tabLst/>
              <a:defRPr sz="2000"/>
            </a:lvl1pPr>
            <a:lvl2pPr indent="0">
              <a:lnSpc>
                <a:spcPct val="120000"/>
              </a:lnSpc>
              <a:spcAft>
                <a:spcPts val="400"/>
              </a:spcAft>
              <a:buFont typeface="Arial" panose="020B0604020202020204" pitchFamily="34" charset="0"/>
              <a:buChar char="•"/>
              <a:defRPr sz="1800"/>
            </a:lvl2pPr>
            <a:lvl3pPr indent="0">
              <a:lnSpc>
                <a:spcPct val="120000"/>
              </a:lnSpc>
              <a:spcAft>
                <a:spcPts val="400"/>
              </a:spcAft>
              <a:buFont typeface="Arial" panose="020B0604020202020204" pitchFamily="34" charset="0"/>
              <a:buChar char="•"/>
              <a:defRPr sz="1800"/>
            </a:lvl3pPr>
            <a:lvl4pPr indent="0">
              <a:lnSpc>
                <a:spcPct val="120000"/>
              </a:lnSpc>
              <a:spcAft>
                <a:spcPts val="400"/>
              </a:spcAft>
              <a:buFont typeface="Arial" panose="020B0604020202020204" pitchFamily="34" charset="0"/>
              <a:buChar char="•"/>
              <a:defRPr sz="1800"/>
            </a:lvl4pPr>
            <a:lvl5pPr indent="0">
              <a:lnSpc>
                <a:spcPct val="120000"/>
              </a:lnSpc>
              <a:spcAft>
                <a:spcPts val="400"/>
              </a:spcAft>
              <a:buFont typeface="Arial" panose="020B0604020202020204" pitchFamily="34" charset="0"/>
              <a:buChar char="•"/>
              <a:defRPr sz="1800"/>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12"/>
          </p:nvPr>
        </p:nvSpPr>
        <p:spPr/>
        <p:txBody>
          <a:bodyPr/>
          <a:lstStyle/>
          <a:p>
            <a:fld id="{1CF5A12E-3DFE-4C3E-9036-7893F29C52C1}" type="slidenum">
              <a:rPr lang="cs-CZ" smtClean="0"/>
              <a:t>‹#›</a:t>
            </a:fld>
            <a:endParaRPr lang="cs-CZ"/>
          </a:p>
        </p:txBody>
      </p:sp>
      <p:sp>
        <p:nvSpPr>
          <p:cNvPr id="5" name="Zástupný symbol obrázku 5">
            <a:extLst>
              <a:ext uri="{FF2B5EF4-FFF2-40B4-BE49-F238E27FC236}">
                <a16:creationId xmlns:a16="http://schemas.microsoft.com/office/drawing/2014/main" id="{BB38CCEF-CF1A-B72B-D67E-9A39E14D3EA2}"/>
              </a:ext>
            </a:extLst>
          </p:cNvPr>
          <p:cNvSpPr>
            <a:spLocks noGrp="1"/>
          </p:cNvSpPr>
          <p:nvPr>
            <p:ph type="pic" sz="quarter" idx="10"/>
          </p:nvPr>
        </p:nvSpPr>
        <p:spPr>
          <a:xfrm>
            <a:off x="6298501" y="2213429"/>
            <a:ext cx="4285499" cy="3618660"/>
          </a:xfrm>
          <a:prstGeom prst="rect">
            <a:avLst/>
          </a:prstGeom>
        </p:spPr>
        <p:txBody>
          <a:bodyPr/>
          <a:lstStyle/>
          <a:p>
            <a:endParaRPr lang="cs-CZ"/>
          </a:p>
        </p:txBody>
      </p:sp>
      <p:sp>
        <p:nvSpPr>
          <p:cNvPr id="7" name="Zástupný symbol pro číslo snímku 5">
            <a:extLst>
              <a:ext uri="{FF2B5EF4-FFF2-40B4-BE49-F238E27FC236}">
                <a16:creationId xmlns:a16="http://schemas.microsoft.com/office/drawing/2014/main" id="{2C7EEF15-9663-FDF8-3786-E9D1170BC091}"/>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94102900"/>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odnadpis, dva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1620000"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marL="0" indent="0">
              <a:buNone/>
              <a:defRPr>
                <a:solidFill>
                  <a:schemeClr val="accent1"/>
                </a:solidFill>
              </a:defRPr>
            </a:lvl1pPr>
            <a:lvl2pPr>
              <a:buNone/>
              <a:defRPr/>
            </a:lvl2pPr>
            <a:lvl3pPr>
              <a:buNone/>
              <a:defRPr/>
            </a:lvl3pPr>
            <a:lvl4pPr>
              <a:buNone/>
              <a:defRPr/>
            </a:lvl4pPr>
            <a:lvl5pPr>
              <a:buNone/>
              <a:defRPr/>
            </a:lvl5pPr>
          </a:lstStyle>
          <a:p>
            <a:pPr lvl="0"/>
            <a:r>
              <a:rPr lang="cs-CZ" dirty="0"/>
              <a:t>Po kliknutí můžete upravovat styly textu v předloze.</a:t>
            </a:r>
          </a:p>
        </p:txBody>
      </p:sp>
      <p:sp>
        <p:nvSpPr>
          <p:cNvPr id="4" name="Zástupný symbol pro obsah 2">
            <a:extLst>
              <a:ext uri="{FF2B5EF4-FFF2-40B4-BE49-F238E27FC236}">
                <a16:creationId xmlns:a16="http://schemas.microsoft.com/office/drawing/2014/main" id="{C2843CF9-B3FD-9E68-3D7A-392FEBCB4FEE}"/>
              </a:ext>
            </a:extLst>
          </p:cNvPr>
          <p:cNvSpPr>
            <a:spLocks noGrp="1"/>
          </p:cNvSpPr>
          <p:nvPr>
            <p:ph sz="half" idx="15" hasCustomPrompt="1"/>
          </p:nvPr>
        </p:nvSpPr>
        <p:spPr>
          <a:xfrm>
            <a:off x="6266427" y="2160000"/>
            <a:ext cx="4323523" cy="3960537"/>
          </a:xfrm>
          <a:prstGeom prst="rect">
            <a:avLst/>
          </a:prstGeom>
        </p:spPr>
        <p:txBody>
          <a:bodyPr/>
          <a:lstStyle>
            <a:lvl1pPr>
              <a:spcAft>
                <a:spcPts val="1800"/>
              </a:spcAft>
              <a:buFont typeface="Wingdings" pitchFamily="2" charset="2"/>
              <a:buNone/>
              <a:defRPr b="1">
                <a:solidFill>
                  <a:schemeClr val="accent2"/>
                </a:solidFill>
              </a:defRPr>
            </a:lvl1pPr>
            <a:lvl2pPr marL="0" indent="-288000">
              <a:buClr>
                <a:schemeClr val="accent1"/>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8" name="Zástupný symbol pro číslo snímku 5">
            <a:extLst>
              <a:ext uri="{FF2B5EF4-FFF2-40B4-BE49-F238E27FC236}">
                <a16:creationId xmlns:a16="http://schemas.microsoft.com/office/drawing/2014/main" id="{1A2E329E-B047-5BCC-C0F2-88F14A418F05}"/>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1820280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ři sloupce">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93601"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7671851E-E145-B540-BFE6-BCB164F7650F}"/>
              </a:ext>
            </a:extLst>
          </p:cNvPr>
          <p:cNvSpPr>
            <a:spLocks noGrp="1"/>
          </p:cNvSpPr>
          <p:nvPr>
            <p:ph sz="half" idx="13" hasCustomPrompt="1"/>
          </p:nvPr>
        </p:nvSpPr>
        <p:spPr>
          <a:xfrm>
            <a:off x="8119333"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11" name="Zástupný symbol pro obsah 2">
            <a:extLst>
              <a:ext uri="{FF2B5EF4-FFF2-40B4-BE49-F238E27FC236}">
                <a16:creationId xmlns:a16="http://schemas.microsoft.com/office/drawing/2014/main" id="{C5DD8208-8E62-3BCD-5295-A5DE908611EA}"/>
              </a:ext>
            </a:extLst>
          </p:cNvPr>
          <p:cNvSpPr>
            <a:spLocks noGrp="1"/>
          </p:cNvSpPr>
          <p:nvPr>
            <p:ph sz="half" idx="14" hasCustomPrompt="1"/>
          </p:nvPr>
        </p:nvSpPr>
        <p:spPr>
          <a:xfrm>
            <a:off x="4408009" y="2160000"/>
            <a:ext cx="3375982" cy="3960537"/>
          </a:xfrm>
          <a:prstGeom prst="rect">
            <a:avLst/>
          </a:prstGeom>
        </p:spPr>
        <p:txBody>
          <a:bodyPr/>
          <a:lstStyle>
            <a:lvl1pPr marL="0" indent="0">
              <a:spcAft>
                <a:spcPts val="1800"/>
              </a:spcAft>
              <a:buFont typeface="Arial" panose="020B0604020202020204" pitchFamily="34" charset="0"/>
              <a:buNone/>
              <a:defRPr b="1">
                <a:solidFill>
                  <a:schemeClr val="accent2"/>
                </a:solidFill>
              </a:defRPr>
            </a:lvl1pPr>
            <a:lvl2pPr marL="0" indent="-288000">
              <a:buClr>
                <a:schemeClr val="accent5"/>
              </a:buClr>
              <a:buSzPct val="90000"/>
              <a:buFont typeface="Wingdings" pitchFamily="2" charset="2"/>
              <a:buNone/>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4" name="Zástupný symbol pro číslo snímku 5">
            <a:extLst>
              <a:ext uri="{FF2B5EF4-FFF2-40B4-BE49-F238E27FC236}">
                <a16:creationId xmlns:a16="http://schemas.microsoft.com/office/drawing/2014/main" id="{7B9A68AD-FB4B-8978-5212-ECDC03A6FB0B}"/>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355645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odnadpis, 3 sloupce podbarvené">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lstStyle/>
          <a:p>
            <a:r>
              <a:rPr lang="cs-CZ"/>
              <a:t>Kliknutím lze upravit styl.</a:t>
            </a:r>
          </a:p>
        </p:txBody>
      </p:sp>
      <p:sp>
        <p:nvSpPr>
          <p:cNvPr id="3" name="Zástupný symbol pro obsah 2"/>
          <p:cNvSpPr>
            <a:spLocks noGrp="1"/>
          </p:cNvSpPr>
          <p:nvPr>
            <p:ph sz="half" idx="1" hasCustomPrompt="1"/>
          </p:nvPr>
        </p:nvSpPr>
        <p:spPr>
          <a:xfrm>
            <a:off x="684000"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7" name="Zástupný symbol pro číslo snímku 6"/>
          <p:cNvSpPr>
            <a:spLocks noGrp="1"/>
          </p:cNvSpPr>
          <p:nvPr>
            <p:ph type="sldNum" sz="quarter" idx="12"/>
          </p:nvPr>
        </p:nvSpPr>
        <p:spPr/>
        <p:txBody>
          <a:bodyPr/>
          <a:lstStyle/>
          <a:p>
            <a:fld id="{1CF5A12E-3DFE-4C3E-9036-7893F29C52C1}" type="slidenum">
              <a:rPr lang="cs-CZ" smtClean="0"/>
              <a:t>‹#›</a:t>
            </a:fld>
            <a:endParaRPr lang="cs-CZ"/>
          </a:p>
        </p:txBody>
      </p:sp>
      <p:sp>
        <p:nvSpPr>
          <p:cNvPr id="9" name="Zástupný text 8">
            <a:extLst>
              <a:ext uri="{FF2B5EF4-FFF2-40B4-BE49-F238E27FC236}">
                <a16:creationId xmlns:a16="http://schemas.microsoft.com/office/drawing/2014/main" id="{6F99AF0C-D583-5D11-E4A5-C93DED75A4D9}"/>
              </a:ext>
            </a:extLst>
          </p:cNvPr>
          <p:cNvSpPr>
            <a:spLocks noGrp="1"/>
          </p:cNvSpPr>
          <p:nvPr>
            <p:ph type="body" sz="quarter" idx="14"/>
          </p:nvPr>
        </p:nvSpPr>
        <p:spPr>
          <a:xfrm>
            <a:off x="684000" y="1243809"/>
            <a:ext cx="5259600" cy="772560"/>
          </a:xfrm>
          <a:prstGeom prst="rect">
            <a:avLst/>
          </a:prstGeom>
        </p:spPr>
        <p:txBody>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4" name="Zástupný symbol pro obsah 2">
            <a:extLst>
              <a:ext uri="{FF2B5EF4-FFF2-40B4-BE49-F238E27FC236}">
                <a16:creationId xmlns:a16="http://schemas.microsoft.com/office/drawing/2014/main" id="{2C9E7C88-D105-85BB-7817-7828128845B7}"/>
              </a:ext>
            </a:extLst>
          </p:cNvPr>
          <p:cNvSpPr>
            <a:spLocks noGrp="1"/>
          </p:cNvSpPr>
          <p:nvPr>
            <p:ph sz="half" idx="15" hasCustomPrompt="1"/>
          </p:nvPr>
        </p:nvSpPr>
        <p:spPr>
          <a:xfrm>
            <a:off x="8156517"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8" name="Zástupný symbol pro obsah 2">
            <a:extLst>
              <a:ext uri="{FF2B5EF4-FFF2-40B4-BE49-F238E27FC236}">
                <a16:creationId xmlns:a16="http://schemas.microsoft.com/office/drawing/2014/main" id="{F3B495C6-E9D9-BB16-034D-BB35D518475B}"/>
              </a:ext>
            </a:extLst>
          </p:cNvPr>
          <p:cNvSpPr>
            <a:spLocks noGrp="1"/>
          </p:cNvSpPr>
          <p:nvPr>
            <p:ph sz="half" idx="16" hasCustomPrompt="1"/>
          </p:nvPr>
        </p:nvSpPr>
        <p:spPr>
          <a:xfrm>
            <a:off x="4420259" y="2257436"/>
            <a:ext cx="3355437" cy="3590706"/>
          </a:xfrm>
          <a:prstGeom prst="rect">
            <a:avLst/>
          </a:prstGeom>
          <a:solidFill>
            <a:schemeClr val="tx2"/>
          </a:solidFill>
        </p:spPr>
        <p:txBody>
          <a:bodyPr lIns="180000" tIns="108000" rIns="144000" bIns="72000"/>
          <a:lstStyle>
            <a:lvl1pPr marL="0">
              <a:spcAft>
                <a:spcPts val="1800"/>
              </a:spcAft>
              <a:buFont typeface="Arial" panose="020B0604020202020204" pitchFamily="34" charset="0"/>
              <a:buNone/>
              <a:defRPr b="1">
                <a:solidFill>
                  <a:schemeClr val="accent5"/>
                </a:solidFill>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Upravte styly předlohy textu.</a:t>
            </a:r>
          </a:p>
          <a:p>
            <a:pPr lvl="1"/>
            <a:r>
              <a:rPr lang="cs-CZ"/>
              <a:t>Druhá úroveň</a:t>
            </a:r>
          </a:p>
        </p:txBody>
      </p:sp>
      <p:sp>
        <p:nvSpPr>
          <p:cNvPr id="6" name="Zástupný symbol pro číslo snímku 5">
            <a:extLst>
              <a:ext uri="{FF2B5EF4-FFF2-40B4-BE49-F238E27FC236}">
                <a16:creationId xmlns:a16="http://schemas.microsoft.com/office/drawing/2014/main" id="{4CC1C452-BE80-BC5C-7921-09A8FE89B918}"/>
              </a:ext>
            </a:extLst>
          </p:cNvPr>
          <p:cNvSpPr txBox="1">
            <a:spLocks/>
          </p:cNvSpPr>
          <p:nvPr userDrawn="1"/>
        </p:nvSpPr>
        <p:spPr>
          <a:xfrm>
            <a:off x="693600" y="6300000"/>
            <a:ext cx="3952828" cy="365125"/>
          </a:xfrm>
          <a:prstGeom prst="rect">
            <a:avLst/>
          </a:prstGeom>
        </p:spPr>
        <p:txBody>
          <a:bodyPr vert="horz" lIns="0" tIns="0" rIns="0" bIns="0" rtlCol="0" anchor="ct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4288470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sloupce podbarvené se šipkami">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10" name="Zástupný symbol pro obsah 2">
            <a:extLst>
              <a:ext uri="{FF2B5EF4-FFF2-40B4-BE49-F238E27FC236}">
                <a16:creationId xmlns:a16="http://schemas.microsoft.com/office/drawing/2014/main" id="{963E211A-EC28-5A07-3501-03AC420E839A}"/>
              </a:ext>
            </a:extLst>
          </p:cNvPr>
          <p:cNvSpPr>
            <a:spLocks noGrp="1"/>
          </p:cNvSpPr>
          <p:nvPr>
            <p:ph sz="half" idx="13" hasCustomPrompt="1"/>
          </p:nvPr>
        </p:nvSpPr>
        <p:spPr>
          <a:xfrm>
            <a:off x="8405601" y="2246803"/>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1" name="Zástupný symbol pro obsah 2">
            <a:extLst>
              <a:ext uri="{FF2B5EF4-FFF2-40B4-BE49-F238E27FC236}">
                <a16:creationId xmlns:a16="http://schemas.microsoft.com/office/drawing/2014/main" id="{CA544A6B-12C5-DC1B-EDF5-D0332255C4DE}"/>
              </a:ext>
            </a:extLst>
          </p:cNvPr>
          <p:cNvSpPr>
            <a:spLocks noGrp="1"/>
          </p:cNvSpPr>
          <p:nvPr>
            <p:ph sz="half" idx="14" hasCustomPrompt="1"/>
          </p:nvPr>
        </p:nvSpPr>
        <p:spPr>
          <a:xfrm>
            <a:off x="4544801" y="2257436"/>
            <a:ext cx="3105680" cy="3590706"/>
          </a:xfrm>
          <a:prstGeom prst="rect">
            <a:avLst/>
          </a:prstGeom>
          <a:solidFill>
            <a:schemeClr val="accent1"/>
          </a:solidFill>
        </p:spPr>
        <p:txBody>
          <a:bodyPr lIns="180000" tIns="180000" rIns="144000" bIns="7200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500">
                <a:solidFill>
                  <a:schemeClr val="bg1"/>
                </a:solidFill>
              </a:defRPr>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pic>
        <p:nvPicPr>
          <p:cNvPr id="18" name="Obrázek 17">
            <a:extLst>
              <a:ext uri="{FF2B5EF4-FFF2-40B4-BE49-F238E27FC236}">
                <a16:creationId xmlns:a16="http://schemas.microsoft.com/office/drawing/2014/main" id="{2A3086D1-EC65-B74C-A8BB-C58567182BE6}"/>
              </a:ext>
            </a:extLst>
          </p:cNvPr>
          <p:cNvPicPr>
            <a:picLocks noChangeAspect="1"/>
          </p:cNvPicPr>
          <p:nvPr userDrawn="1"/>
        </p:nvPicPr>
        <p:blipFill>
          <a:blip r:embed="rId2"/>
          <a:stretch>
            <a:fillRect/>
          </a:stretch>
        </p:blipFill>
        <p:spPr>
          <a:xfrm>
            <a:off x="3985314" y="3880589"/>
            <a:ext cx="360717" cy="301120"/>
          </a:xfrm>
          <a:prstGeom prst="rect">
            <a:avLst/>
          </a:prstGeom>
        </p:spPr>
      </p:pic>
      <p:pic>
        <p:nvPicPr>
          <p:cNvPr id="20" name="Obrázek 19">
            <a:extLst>
              <a:ext uri="{FF2B5EF4-FFF2-40B4-BE49-F238E27FC236}">
                <a16:creationId xmlns:a16="http://schemas.microsoft.com/office/drawing/2014/main" id="{CAAABE1A-E3F7-8D77-4BC1-22DA8776E5AB}"/>
              </a:ext>
            </a:extLst>
          </p:cNvPr>
          <p:cNvPicPr>
            <a:picLocks noChangeAspect="1"/>
          </p:cNvPicPr>
          <p:nvPr userDrawn="1"/>
        </p:nvPicPr>
        <p:blipFill>
          <a:blip r:embed="rId2"/>
          <a:stretch>
            <a:fillRect/>
          </a:stretch>
        </p:blipFill>
        <p:spPr>
          <a:xfrm>
            <a:off x="7846114" y="3880589"/>
            <a:ext cx="360717" cy="301120"/>
          </a:xfrm>
          <a:prstGeom prst="rect">
            <a:avLst/>
          </a:prstGeom>
        </p:spPr>
      </p:pic>
      <p:sp>
        <p:nvSpPr>
          <p:cNvPr id="21" name="Zástupný text 8">
            <a:extLst>
              <a:ext uri="{FF2B5EF4-FFF2-40B4-BE49-F238E27FC236}">
                <a16:creationId xmlns:a16="http://schemas.microsoft.com/office/drawing/2014/main" id="{EE858B53-D403-C768-50C6-B820DCD4E564}"/>
              </a:ext>
            </a:extLst>
          </p:cNvPr>
          <p:cNvSpPr>
            <a:spLocks noGrp="1"/>
          </p:cNvSpPr>
          <p:nvPr>
            <p:ph type="body" sz="quarter" idx="15"/>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22" name="Zástupný symbol pro číslo snímku 5">
            <a:extLst>
              <a:ext uri="{FF2B5EF4-FFF2-40B4-BE49-F238E27FC236}">
                <a16:creationId xmlns:a16="http://schemas.microsoft.com/office/drawing/2014/main" id="{7BDEE34E-2AD1-D45A-CDC5-B7356B87F969}"/>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9224858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92625"/>
            <a:ext cx="2428993" cy="2602004"/>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92625"/>
            <a:ext cx="2428993" cy="2602004"/>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92625"/>
            <a:ext cx="2428993" cy="2602004"/>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92625"/>
            <a:ext cx="2428993" cy="2602004"/>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496F11FE-78A2-69C8-0643-BE729D4F1FDE}"/>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34406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684001"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9" name="Zástupný symbol pro obsah 2">
            <a:extLst>
              <a:ext uri="{FF2B5EF4-FFF2-40B4-BE49-F238E27FC236}">
                <a16:creationId xmlns:a16="http://schemas.microsoft.com/office/drawing/2014/main" id="{1FE252C3-C241-69C2-ACDF-A6765E53EC81}"/>
              </a:ext>
            </a:extLst>
          </p:cNvPr>
          <p:cNvSpPr>
            <a:spLocks noGrp="1"/>
          </p:cNvSpPr>
          <p:nvPr>
            <p:ph sz="half" idx="14" hasCustomPrompt="1"/>
          </p:nvPr>
        </p:nvSpPr>
        <p:spPr>
          <a:xfrm>
            <a:off x="9077724"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4" name="Zástupný symbol pro obsah 2">
            <a:extLst>
              <a:ext uri="{FF2B5EF4-FFF2-40B4-BE49-F238E27FC236}">
                <a16:creationId xmlns:a16="http://schemas.microsoft.com/office/drawing/2014/main" id="{D5AA8550-16D6-4AA2-0FA5-8338C81AFAC5}"/>
              </a:ext>
            </a:extLst>
          </p:cNvPr>
          <p:cNvSpPr>
            <a:spLocks noGrp="1"/>
          </p:cNvSpPr>
          <p:nvPr>
            <p:ph sz="half" idx="16" hasCustomPrompt="1"/>
          </p:nvPr>
        </p:nvSpPr>
        <p:spPr>
          <a:xfrm>
            <a:off x="6279817"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6" name="Zástupný symbol pro obsah 2">
            <a:extLst>
              <a:ext uri="{FF2B5EF4-FFF2-40B4-BE49-F238E27FC236}">
                <a16:creationId xmlns:a16="http://schemas.microsoft.com/office/drawing/2014/main" id="{1F7AACE7-568D-33D9-AF71-3ED0BB808ED7}"/>
              </a:ext>
            </a:extLst>
          </p:cNvPr>
          <p:cNvSpPr>
            <a:spLocks noGrp="1"/>
          </p:cNvSpPr>
          <p:nvPr>
            <p:ph sz="half" idx="18" hasCustomPrompt="1"/>
          </p:nvPr>
        </p:nvSpPr>
        <p:spPr>
          <a:xfrm>
            <a:off x="3481909" y="4444252"/>
            <a:ext cx="2428993" cy="1403889"/>
          </a:xfrm>
          <a:prstGeom prst="rect">
            <a:avLst/>
          </a:prstGeom>
          <a:noFill/>
        </p:spPr>
        <p:txBody>
          <a:bodyPr lIns="0" tIns="0" rIns="0" bIns="0">
            <a:noAutofit/>
          </a:bodyPr>
          <a:lstStyle>
            <a:lvl1pPr marL="0">
              <a:spcAft>
                <a:spcPts val="1800"/>
              </a:spcAft>
              <a:buFont typeface="Arial" panose="020B0604020202020204" pitchFamily="34" charset="0"/>
              <a:buNone/>
              <a:defRPr lang="cs-CZ" sz="1500" kern="1200" dirty="0">
                <a:solidFill>
                  <a:schemeClr val="bg1"/>
                </a:solidFill>
                <a:latin typeface="Arial" panose="020B0604020202020204" pitchFamily="34" charset="0"/>
                <a:ea typeface="+mn-ea"/>
                <a:cs typeface="Arial" panose="020B0604020202020204" pitchFamily="34" charset="0"/>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marL="0" lvl="1" indent="-288000" algn="l" defTabSz="914400" rtl="0" eaLnBrk="1" latinLnBrk="0" hangingPunct="1">
              <a:lnSpc>
                <a:spcPct val="100000"/>
              </a:lnSpc>
              <a:spcBef>
                <a:spcPts val="0"/>
              </a:spcBef>
              <a:spcAft>
                <a:spcPts val="1000"/>
              </a:spcAft>
              <a:buClr>
                <a:schemeClr val="accent5"/>
              </a:buClr>
              <a:buSzPct val="90000"/>
              <a:buFont typeface="Wingdings" pitchFamily="2" charset="2"/>
              <a:buNone/>
            </a:pPr>
            <a:r>
              <a:rPr lang="cs-CZ"/>
              <a:t>Upravte styly předlohy textu.</a:t>
            </a:r>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2"/>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D034D6FE-BA08-8A8E-D5AE-55D3E756260C}"/>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01484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odnadpis, 4 sloupce s obrázky">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2215662"/>
            <a:ext cx="2428993" cy="1878966"/>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2215662"/>
            <a:ext cx="2428993" cy="1878966"/>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2215662"/>
            <a:ext cx="2428993" cy="1878966"/>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2215662"/>
            <a:ext cx="2428993" cy="1878966"/>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3F155FFF-35D5-B4D6-8671-E1360187A54B}"/>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800" b="1">
                <a:solidFill>
                  <a:schemeClr val="accent2"/>
                </a:solidFill>
              </a:defRPr>
            </a:lvl1pPr>
            <a:lvl2pPr marL="0" indent="-288000">
              <a:buClr>
                <a:schemeClr val="accent5"/>
              </a:buClr>
              <a:buSzPct val="90000"/>
              <a:buFont typeface="Wingdings" pitchFamily="2" charset="2"/>
              <a:buNone/>
              <a:defRPr sz="13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9" name="Zástupný symbol pro číslo snímku 5">
            <a:extLst>
              <a:ext uri="{FF2B5EF4-FFF2-40B4-BE49-F238E27FC236}">
                <a16:creationId xmlns:a16="http://schemas.microsoft.com/office/drawing/2014/main" id="{6BCC6951-FCF3-7B03-5562-7840A02525D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7689181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 sloupce s obrázky a popisem">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symbol obrázku 7">
            <a:extLst>
              <a:ext uri="{FF2B5EF4-FFF2-40B4-BE49-F238E27FC236}">
                <a16:creationId xmlns:a16="http://schemas.microsoft.com/office/drawing/2014/main" id="{62BF156C-6399-DFD3-9F5E-24AE50EBC860}"/>
              </a:ext>
            </a:extLst>
          </p:cNvPr>
          <p:cNvSpPr>
            <a:spLocks noGrp="1"/>
          </p:cNvSpPr>
          <p:nvPr>
            <p:ph type="pic" sz="quarter" idx="13"/>
          </p:nvPr>
        </p:nvSpPr>
        <p:spPr>
          <a:xfrm>
            <a:off x="684000" y="1486968"/>
            <a:ext cx="2428993" cy="2607660"/>
          </a:xfrm>
          <a:prstGeom prst="rect">
            <a:avLst/>
          </a:prstGeom>
        </p:spPr>
        <p:txBody>
          <a:bodyPr>
            <a:noAutofit/>
          </a:bodyPr>
          <a:lstStyle/>
          <a:p>
            <a:endParaRPr lang="cs-CZ"/>
          </a:p>
        </p:txBody>
      </p:sp>
      <p:sp>
        <p:nvSpPr>
          <p:cNvPr id="13" name="Zástupný symbol obrázku 7">
            <a:extLst>
              <a:ext uri="{FF2B5EF4-FFF2-40B4-BE49-F238E27FC236}">
                <a16:creationId xmlns:a16="http://schemas.microsoft.com/office/drawing/2014/main" id="{FFC6CDFB-54AD-FC10-492E-D0931BD2D943}"/>
              </a:ext>
            </a:extLst>
          </p:cNvPr>
          <p:cNvSpPr>
            <a:spLocks noGrp="1"/>
          </p:cNvSpPr>
          <p:nvPr>
            <p:ph type="pic" sz="quarter" idx="15"/>
          </p:nvPr>
        </p:nvSpPr>
        <p:spPr>
          <a:xfrm>
            <a:off x="9077723" y="1486968"/>
            <a:ext cx="2428993" cy="2607660"/>
          </a:xfrm>
          <a:prstGeom prst="rect">
            <a:avLst/>
          </a:prstGeom>
        </p:spPr>
        <p:txBody>
          <a:bodyPr>
            <a:noAutofit/>
          </a:bodyPr>
          <a:lstStyle/>
          <a:p>
            <a:endParaRPr lang="cs-CZ"/>
          </a:p>
        </p:txBody>
      </p:sp>
      <p:sp>
        <p:nvSpPr>
          <p:cNvPr id="15" name="Zástupný symbol obrázku 7">
            <a:extLst>
              <a:ext uri="{FF2B5EF4-FFF2-40B4-BE49-F238E27FC236}">
                <a16:creationId xmlns:a16="http://schemas.microsoft.com/office/drawing/2014/main" id="{32839814-62AF-2979-37C7-4992C8D6E95A}"/>
              </a:ext>
            </a:extLst>
          </p:cNvPr>
          <p:cNvSpPr>
            <a:spLocks noGrp="1"/>
          </p:cNvSpPr>
          <p:nvPr>
            <p:ph type="pic" sz="quarter" idx="17"/>
          </p:nvPr>
        </p:nvSpPr>
        <p:spPr>
          <a:xfrm>
            <a:off x="6279816" y="1486968"/>
            <a:ext cx="2428993" cy="2607660"/>
          </a:xfrm>
          <a:prstGeom prst="rect">
            <a:avLst/>
          </a:prstGeom>
        </p:spPr>
        <p:txBody>
          <a:bodyPr>
            <a:noAutofit/>
          </a:bodyPr>
          <a:lstStyle/>
          <a:p>
            <a:endParaRPr lang="cs-CZ"/>
          </a:p>
        </p:txBody>
      </p:sp>
      <p:sp>
        <p:nvSpPr>
          <p:cNvPr id="17" name="Zástupný symbol obrázku 7">
            <a:extLst>
              <a:ext uri="{FF2B5EF4-FFF2-40B4-BE49-F238E27FC236}">
                <a16:creationId xmlns:a16="http://schemas.microsoft.com/office/drawing/2014/main" id="{6563AB54-CE31-EE11-7C25-22BFEB0849EE}"/>
              </a:ext>
            </a:extLst>
          </p:cNvPr>
          <p:cNvSpPr>
            <a:spLocks noGrp="1"/>
          </p:cNvSpPr>
          <p:nvPr>
            <p:ph type="pic" sz="quarter" idx="19"/>
          </p:nvPr>
        </p:nvSpPr>
        <p:spPr>
          <a:xfrm>
            <a:off x="3481908" y="1486968"/>
            <a:ext cx="2428993" cy="2607660"/>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E7812EDD-8649-F4D5-7B51-E6CC2223D022}"/>
              </a:ext>
            </a:extLst>
          </p:cNvPr>
          <p:cNvSpPr>
            <a:spLocks noGrp="1"/>
          </p:cNvSpPr>
          <p:nvPr>
            <p:ph sz="half" idx="21" hasCustomPrompt="1"/>
          </p:nvPr>
        </p:nvSpPr>
        <p:spPr>
          <a:xfrm>
            <a:off x="6936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0" name="Zástupný symbol pro obsah 2">
            <a:extLst>
              <a:ext uri="{FF2B5EF4-FFF2-40B4-BE49-F238E27FC236}">
                <a16:creationId xmlns:a16="http://schemas.microsoft.com/office/drawing/2014/main" id="{CAD76A9F-6DA0-AC18-4A06-8DD0C0F56CAD}"/>
              </a:ext>
            </a:extLst>
          </p:cNvPr>
          <p:cNvSpPr>
            <a:spLocks noGrp="1"/>
          </p:cNvSpPr>
          <p:nvPr>
            <p:ph sz="half" idx="22" hasCustomPrompt="1"/>
          </p:nvPr>
        </p:nvSpPr>
        <p:spPr>
          <a:xfrm>
            <a:off x="3484926"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1" name="Zástupný symbol pro obsah 2">
            <a:extLst>
              <a:ext uri="{FF2B5EF4-FFF2-40B4-BE49-F238E27FC236}">
                <a16:creationId xmlns:a16="http://schemas.microsoft.com/office/drawing/2014/main" id="{7FED81D5-414D-425B-67EE-DA3352694518}"/>
              </a:ext>
            </a:extLst>
          </p:cNvPr>
          <p:cNvSpPr>
            <a:spLocks noGrp="1"/>
          </p:cNvSpPr>
          <p:nvPr>
            <p:ph sz="half" idx="23" hasCustomPrompt="1"/>
          </p:nvPr>
        </p:nvSpPr>
        <p:spPr>
          <a:xfrm>
            <a:off x="6279400"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12" name="Zástupný symbol pro obsah 2">
            <a:extLst>
              <a:ext uri="{FF2B5EF4-FFF2-40B4-BE49-F238E27FC236}">
                <a16:creationId xmlns:a16="http://schemas.microsoft.com/office/drawing/2014/main" id="{BD1F73CC-2087-3052-FC89-2B1E982B6210}"/>
              </a:ext>
            </a:extLst>
          </p:cNvPr>
          <p:cNvSpPr>
            <a:spLocks noGrp="1"/>
          </p:cNvSpPr>
          <p:nvPr>
            <p:ph sz="half" idx="24" hasCustomPrompt="1"/>
          </p:nvPr>
        </p:nvSpPr>
        <p:spPr>
          <a:xfrm>
            <a:off x="9073875" y="4444252"/>
            <a:ext cx="2419393" cy="1403889"/>
          </a:xfrm>
          <a:prstGeom prst="rect">
            <a:avLst/>
          </a:prstGeom>
        </p:spPr>
        <p:txBody>
          <a:bodyPr>
            <a:noAutofit/>
          </a:bodyPr>
          <a:lstStyle>
            <a:lvl1pPr marL="0" indent="0">
              <a:spcAft>
                <a:spcPts val="1000"/>
              </a:spcAft>
              <a:buFont typeface="Arial" panose="020B0604020202020204" pitchFamily="34" charset="0"/>
              <a:buNone/>
              <a:defRPr sz="1500" b="1">
                <a:solidFill>
                  <a:schemeClr val="accent2"/>
                </a:solidFill>
              </a:defRPr>
            </a:lvl1pPr>
            <a:lvl2pPr marL="0" indent="-288000">
              <a:buClr>
                <a:schemeClr val="accent5"/>
              </a:buClr>
              <a:buSzPct val="90000"/>
              <a:buFont typeface="Wingdings" pitchFamily="2" charset="2"/>
              <a:buNone/>
              <a:defRPr sz="1500"/>
            </a:lvl2pPr>
            <a:lvl3pPr>
              <a:buFont typeface="Wingdings" pitchFamily="2" charset="2"/>
              <a:buNone/>
              <a:defRPr/>
            </a:lvl3pPr>
            <a:lvl4pPr>
              <a:buFont typeface="Wingdings" pitchFamily="2" charset="2"/>
              <a:buNone/>
              <a:defRPr/>
            </a:lvl4pPr>
            <a:lvl5pPr>
              <a:buFont typeface="Wingdings" pitchFamily="2" charset="2"/>
              <a:buNone/>
              <a:defRPr/>
            </a:lvl5pPr>
          </a:lstStyle>
          <a:p>
            <a:pPr lvl="0"/>
            <a:r>
              <a:rPr lang="cs-CZ"/>
              <a:t>Název fotky</a:t>
            </a:r>
          </a:p>
          <a:p>
            <a:pPr lvl="1"/>
            <a:r>
              <a:rPr lang="cs-CZ"/>
              <a:t>Druhá úroveň</a:t>
            </a:r>
          </a:p>
        </p:txBody>
      </p:sp>
      <p:sp>
        <p:nvSpPr>
          <p:cNvPr id="3" name="Zástupný symbol pro číslo snímku 5">
            <a:extLst>
              <a:ext uri="{FF2B5EF4-FFF2-40B4-BE49-F238E27FC236}">
                <a16:creationId xmlns:a16="http://schemas.microsoft.com/office/drawing/2014/main" id="{893E901C-6AA0-0F75-C9B1-BE19FABFC393}"/>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25833800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1846262"/>
            <a:ext cx="6157278" cy="3383763"/>
          </a:xfrm>
          <a:prstGeom prst="rect">
            <a:avLst/>
          </a:prstGeom>
        </p:spPr>
        <p:txBody>
          <a:bodyPr>
            <a:noAutofit/>
          </a:bodyPr>
          <a:lstStyle/>
          <a:p>
            <a:endParaRPr lang="cs-CZ"/>
          </a:p>
        </p:txBody>
      </p:sp>
      <p:sp>
        <p:nvSpPr>
          <p:cNvPr id="4" name="Zástupný symbol pro číslo snímku 5">
            <a:extLst>
              <a:ext uri="{FF2B5EF4-FFF2-40B4-BE49-F238E27FC236}">
                <a16:creationId xmlns:a16="http://schemas.microsoft.com/office/drawing/2014/main" id="{C3AB57E5-30E5-1721-7ABB-F3BD27E78527}"/>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1508938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odnadpis, text a graf">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3" name="Zástupný symbol pro obsah 2"/>
          <p:cNvSpPr>
            <a:spLocks noGrp="1"/>
          </p:cNvSpPr>
          <p:nvPr>
            <p:ph sz="half" idx="1" hasCustomPrompt="1"/>
          </p:nvPr>
        </p:nvSpPr>
        <p:spPr>
          <a:xfrm>
            <a:off x="1620001" y="2165625"/>
            <a:ext cx="3516021" cy="3960537"/>
          </a:xfrm>
          <a:prstGeom prst="rect">
            <a:avLst/>
          </a:prstGeom>
        </p:spPr>
        <p:txBody>
          <a:bodyPr>
            <a:noAutofit/>
          </a:bodyPr>
          <a:lstStyle>
            <a:lvl1pPr marL="0" indent="0">
              <a:spcAft>
                <a:spcPts val="1800"/>
              </a:spcAft>
              <a:buFont typeface="Wingdings" pitchFamily="2" charset="2"/>
              <a:buNone/>
              <a:defRPr b="0">
                <a:solidFill>
                  <a:schemeClr val="tx1"/>
                </a:solidFill>
              </a:defRPr>
            </a:lvl1pPr>
            <a:lvl2pPr marL="0" indent="-288000">
              <a:buClr>
                <a:schemeClr val="accent5"/>
              </a:buClr>
              <a:buSzPct val="90000"/>
              <a:buFont typeface="Wingdings" pitchFamily="2" charset="2"/>
              <a:buChar char="§"/>
              <a:defRPr/>
            </a:lvl2pPr>
            <a:lvl3pPr>
              <a:buFont typeface="Wingdings" pitchFamily="2" charset="2"/>
              <a:buChar char="§"/>
              <a:defRPr/>
            </a:lvl3pPr>
            <a:lvl4pPr>
              <a:buFont typeface="Wingdings" pitchFamily="2" charset="2"/>
              <a:buChar char="§"/>
              <a:defRPr/>
            </a:lvl4pPr>
            <a:lvl5pPr>
              <a:buFont typeface="Wingdings" pitchFamily="2" charset="2"/>
              <a:buChar char="§"/>
              <a:defRPr/>
            </a:lvl5pPr>
          </a:lstStyle>
          <a:p>
            <a:pPr lvl="0"/>
            <a:r>
              <a:rPr lang="cs-CZ"/>
              <a:t>Text</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8" name="Zástupný objekt grafu 7">
            <a:extLst>
              <a:ext uri="{FF2B5EF4-FFF2-40B4-BE49-F238E27FC236}">
                <a16:creationId xmlns:a16="http://schemas.microsoft.com/office/drawing/2014/main" id="{7C54CE2A-0CB4-8467-2966-0F4B4D0EA706}"/>
              </a:ext>
            </a:extLst>
          </p:cNvPr>
          <p:cNvSpPr>
            <a:spLocks noGrp="1"/>
          </p:cNvSpPr>
          <p:nvPr>
            <p:ph type="chart" sz="quarter" idx="13"/>
          </p:nvPr>
        </p:nvSpPr>
        <p:spPr>
          <a:xfrm>
            <a:off x="5341121" y="2165625"/>
            <a:ext cx="6157278" cy="3383763"/>
          </a:xfrm>
          <a:prstGeom prst="rect">
            <a:avLst/>
          </a:prstGeom>
        </p:spPr>
        <p:txBody>
          <a:bodyPr>
            <a:noAutofit/>
          </a:bodyPr>
          <a:lstStyle/>
          <a:p>
            <a:endParaRPr lang="cs-CZ"/>
          </a:p>
        </p:txBody>
      </p:sp>
      <p:sp>
        <p:nvSpPr>
          <p:cNvPr id="4" name="Zástupný text 8">
            <a:extLst>
              <a:ext uri="{FF2B5EF4-FFF2-40B4-BE49-F238E27FC236}">
                <a16:creationId xmlns:a16="http://schemas.microsoft.com/office/drawing/2014/main" id="{4F692555-6195-4F09-FB48-4EF6E638FA7C}"/>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6" name="Zástupný symbol pro číslo snímku 5">
            <a:extLst>
              <a:ext uri="{FF2B5EF4-FFF2-40B4-BE49-F238E27FC236}">
                <a16:creationId xmlns:a16="http://schemas.microsoft.com/office/drawing/2014/main" id="{8880B733-56AF-86CD-D756-629084A16536}"/>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36118284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odnadpis, text a tabulka">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599268"/>
          </a:xfrm>
        </p:spPr>
        <p:txBody>
          <a:bodyPr>
            <a:noAutofit/>
          </a:bodyPr>
          <a:lstStyle/>
          <a:p>
            <a:r>
              <a:rPr lang="cs-CZ"/>
              <a:t>Kliknutím lze upravit styl.</a:t>
            </a:r>
          </a:p>
        </p:txBody>
      </p:sp>
      <p:sp>
        <p:nvSpPr>
          <p:cNvPr id="7" name="Zástupný symbol pro číslo snímku 6"/>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text 8">
            <a:extLst>
              <a:ext uri="{FF2B5EF4-FFF2-40B4-BE49-F238E27FC236}">
                <a16:creationId xmlns:a16="http://schemas.microsoft.com/office/drawing/2014/main" id="{88833E3E-D9C4-1B56-E700-3FE02CF54D68}"/>
              </a:ext>
            </a:extLst>
          </p:cNvPr>
          <p:cNvSpPr>
            <a:spLocks noGrp="1"/>
          </p:cNvSpPr>
          <p:nvPr>
            <p:ph type="body" sz="quarter" idx="20"/>
          </p:nvPr>
        </p:nvSpPr>
        <p:spPr>
          <a:xfrm>
            <a:off x="684000" y="1243809"/>
            <a:ext cx="5259600" cy="772560"/>
          </a:xfrm>
          <a:prstGeom prst="rect">
            <a:avLst/>
          </a:prstGeom>
        </p:spPr>
        <p:txBody>
          <a:bodyPr>
            <a:noAutofit/>
          </a:bodyPr>
          <a:lstStyle>
            <a:lvl1pPr>
              <a:buNone/>
              <a:defRPr lang="cs-CZ" sz="2000" kern="1200" dirty="0">
                <a:solidFill>
                  <a:schemeClr val="accent1"/>
                </a:solidFill>
                <a:latin typeface="Arial" panose="020B0604020202020204" pitchFamily="34" charset="0"/>
                <a:ea typeface="+mn-ea"/>
                <a:cs typeface="Arial" panose="020B0604020202020204" pitchFamily="34" charset="0"/>
              </a:defRPr>
            </a:lvl1pPr>
            <a:lvl2pPr>
              <a:buNone/>
              <a:defRPr/>
            </a:lvl2pPr>
            <a:lvl3pPr>
              <a:buNone/>
              <a:defRPr/>
            </a:lvl3pPr>
            <a:lvl4pPr>
              <a:buNone/>
              <a:defRPr/>
            </a:lvl4pPr>
            <a:lvl5pPr>
              <a:buNone/>
              <a:defRPr/>
            </a:lvl5pPr>
          </a:lstStyle>
          <a:p>
            <a:pPr marL="0" lvl="0" indent="0" algn="l" defTabSz="914400" rtl="0" eaLnBrk="1" latinLnBrk="0" hangingPunct="1">
              <a:lnSpc>
                <a:spcPct val="100000"/>
              </a:lnSpc>
              <a:spcBef>
                <a:spcPts val="0"/>
              </a:spcBef>
              <a:spcAft>
                <a:spcPts val="1000"/>
              </a:spcAft>
              <a:buClr>
                <a:schemeClr val="accent1"/>
              </a:buClr>
              <a:buFont typeface="Wingdings" pitchFamily="2" charset="2"/>
              <a:buNone/>
            </a:pPr>
            <a:r>
              <a:rPr lang="cs-CZ"/>
              <a:t>Po kliknutí můžete upravovat styly textu v předloze.</a:t>
            </a:r>
          </a:p>
        </p:txBody>
      </p:sp>
      <p:sp>
        <p:nvSpPr>
          <p:cNvPr id="9" name="Zástupný symbol pro tabulku 8">
            <a:extLst>
              <a:ext uri="{FF2B5EF4-FFF2-40B4-BE49-F238E27FC236}">
                <a16:creationId xmlns:a16="http://schemas.microsoft.com/office/drawing/2014/main" id="{38C15361-4216-1F02-862E-96F0428B738D}"/>
              </a:ext>
            </a:extLst>
          </p:cNvPr>
          <p:cNvSpPr>
            <a:spLocks noGrp="1"/>
          </p:cNvSpPr>
          <p:nvPr>
            <p:ph type="tbl" sz="quarter" idx="21"/>
          </p:nvPr>
        </p:nvSpPr>
        <p:spPr>
          <a:xfrm>
            <a:off x="5400942" y="2213361"/>
            <a:ext cx="6097458" cy="2836476"/>
          </a:xfrm>
          <a:prstGeom prst="rect">
            <a:avLst/>
          </a:prstGeom>
        </p:spPr>
        <p:txBody>
          <a:bodyPr>
            <a:noAutofit/>
          </a:bodyPr>
          <a:lstStyle/>
          <a:p>
            <a:endParaRPr lang="cs-CZ"/>
          </a:p>
        </p:txBody>
      </p:sp>
      <p:sp>
        <p:nvSpPr>
          <p:cNvPr id="6" name="Zástupný symbol pro obsah 2">
            <a:extLst>
              <a:ext uri="{FF2B5EF4-FFF2-40B4-BE49-F238E27FC236}">
                <a16:creationId xmlns:a16="http://schemas.microsoft.com/office/drawing/2014/main" id="{1AA2B79E-EBDF-2530-1330-B70DF2E98A5F}"/>
              </a:ext>
            </a:extLst>
          </p:cNvPr>
          <p:cNvSpPr>
            <a:spLocks noGrp="1"/>
          </p:cNvSpPr>
          <p:nvPr>
            <p:ph idx="22" hasCustomPrompt="1"/>
          </p:nvPr>
        </p:nvSpPr>
        <p:spPr>
          <a:xfrm>
            <a:off x="1620000" y="2167003"/>
            <a:ext cx="3516021" cy="3915521"/>
          </a:xfrm>
          <a:prstGeom prst="rect">
            <a:avLst/>
          </a:prstGeom>
        </p:spPr>
        <p:txBody>
          <a:bodyPr numCol="1" spcCol="360000">
            <a:noAutofit/>
          </a:bodyPr>
          <a:lstStyle>
            <a:lvl1pPr marL="288000" indent="-288000">
              <a:lnSpc>
                <a:spcPct val="100000"/>
              </a:lnSpc>
              <a:spcBef>
                <a:spcPts val="900"/>
              </a:spcBef>
              <a:spcAft>
                <a:spcPts val="900"/>
              </a:spcAft>
              <a:buClr>
                <a:schemeClr val="accent1"/>
              </a:buClr>
              <a:buSzPct val="90000"/>
              <a:buFont typeface="Wingdings" pitchFamily="2" charset="2"/>
              <a:buChar char="§"/>
              <a:defRPr sz="2000"/>
            </a:lvl1pPr>
            <a:lvl2pPr indent="0">
              <a:lnSpc>
                <a:spcPct val="120000"/>
              </a:lnSpc>
              <a:spcAft>
                <a:spcPts val="400"/>
              </a:spcAft>
              <a:buNone/>
              <a:defRPr sz="1800"/>
            </a:lvl2pPr>
            <a:lvl3pPr indent="0">
              <a:lnSpc>
                <a:spcPct val="120000"/>
              </a:lnSpc>
              <a:spcAft>
                <a:spcPts val="400"/>
              </a:spcAft>
              <a:buNone/>
              <a:defRPr sz="1800"/>
            </a:lvl3pPr>
            <a:lvl4pPr indent="0">
              <a:lnSpc>
                <a:spcPct val="120000"/>
              </a:lnSpc>
              <a:spcAft>
                <a:spcPts val="400"/>
              </a:spcAft>
              <a:buNone/>
              <a:defRPr sz="1800"/>
            </a:lvl4pPr>
            <a:lvl5pPr indent="0">
              <a:lnSpc>
                <a:spcPct val="120000"/>
              </a:lnSpc>
              <a:spcAft>
                <a:spcPts val="400"/>
              </a:spcAft>
              <a:buNone/>
              <a:defRPr sz="1800"/>
            </a:lvl5pPr>
          </a:lstStyle>
          <a:p>
            <a:pPr lvl="0"/>
            <a:r>
              <a:rPr lang="cs-CZ"/>
              <a:t>Upravte styly předlohy textu</a:t>
            </a:r>
          </a:p>
        </p:txBody>
      </p:sp>
      <p:sp>
        <p:nvSpPr>
          <p:cNvPr id="8" name="Zástupný symbol pro číslo snímku 5">
            <a:extLst>
              <a:ext uri="{FF2B5EF4-FFF2-40B4-BE49-F238E27FC236}">
                <a16:creationId xmlns:a16="http://schemas.microsoft.com/office/drawing/2014/main" id="{0CAAE527-231E-9248-0A0C-52E8BA0AF602}"/>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16572456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Závěr a shrnutí">
    <p:spTree>
      <p:nvGrpSpPr>
        <p:cNvPr id="1" name=""/>
        <p:cNvGrpSpPr/>
        <p:nvPr/>
      </p:nvGrpSpPr>
      <p:grpSpPr>
        <a:xfrm>
          <a:off x="0" y="0"/>
          <a:ext cx="0" cy="0"/>
          <a:chOff x="0" y="0"/>
          <a:chExt cx="0" cy="0"/>
        </a:xfrm>
      </p:grpSpPr>
      <p:sp>
        <p:nvSpPr>
          <p:cNvPr id="2" name="Nadpis 1"/>
          <p:cNvSpPr>
            <a:spLocks noGrp="1"/>
          </p:cNvSpPr>
          <p:nvPr>
            <p:ph type="title"/>
          </p:nvPr>
        </p:nvSpPr>
        <p:spPr>
          <a:xfrm>
            <a:off x="684000" y="619932"/>
            <a:ext cx="9900000" cy="1070756"/>
          </a:xfrm>
        </p:spPr>
        <p:txBody>
          <a:bodyPr>
            <a:noAutofit/>
          </a:bodyPr>
          <a:lstStyle>
            <a:lvl1pPr>
              <a:defRPr sz="3600"/>
            </a:lvl1pPr>
          </a:lstStyle>
          <a:p>
            <a:r>
              <a:rPr lang="cs-CZ"/>
              <a:t>Kliknutím lze upravit styl.</a:t>
            </a:r>
          </a:p>
        </p:txBody>
      </p:sp>
      <p:sp>
        <p:nvSpPr>
          <p:cNvPr id="3" name="Zástupný symbol pro obsah 2"/>
          <p:cNvSpPr>
            <a:spLocks noGrp="1"/>
          </p:cNvSpPr>
          <p:nvPr>
            <p:ph idx="1" hasCustomPrompt="1"/>
          </p:nvPr>
        </p:nvSpPr>
        <p:spPr>
          <a:xfrm>
            <a:off x="1620000" y="2160000"/>
            <a:ext cx="8964000" cy="3960000"/>
          </a:xfrm>
          <a:prstGeom prst="rect">
            <a:avLst/>
          </a:prstGeom>
        </p:spPr>
        <p:txBody>
          <a:bodyPr numCol="2" spcCol="360000">
            <a:noAutofit/>
          </a:bodyPr>
          <a:lstStyle>
            <a:lvl1pPr marL="0" indent="-504000">
              <a:lnSpc>
                <a:spcPct val="120000"/>
              </a:lnSpc>
              <a:spcAft>
                <a:spcPts val="1000"/>
              </a:spcAft>
              <a:buNone/>
              <a:defRPr sz="2000">
                <a:solidFill>
                  <a:schemeClr val="tx1"/>
                </a:solidFill>
              </a:defRPr>
            </a:lvl1pPr>
            <a:lvl2pPr marL="0" indent="0">
              <a:lnSpc>
                <a:spcPct val="120000"/>
              </a:lnSpc>
              <a:spcAft>
                <a:spcPts val="400"/>
              </a:spcAft>
              <a:buNone/>
              <a:defRPr sz="1800"/>
            </a:lvl2pPr>
            <a:lvl3pPr marL="0" indent="0">
              <a:lnSpc>
                <a:spcPct val="120000"/>
              </a:lnSpc>
              <a:spcAft>
                <a:spcPts val="400"/>
              </a:spcAft>
              <a:buNone/>
              <a:defRPr/>
            </a:lvl3pPr>
            <a:lvl4pPr marL="0" indent="0">
              <a:lnSpc>
                <a:spcPct val="120000"/>
              </a:lnSpc>
              <a:spcAft>
                <a:spcPts val="400"/>
              </a:spcAft>
              <a:buNone/>
              <a:defRPr/>
            </a:lvl4pPr>
            <a:lvl5pPr marL="0" indent="0">
              <a:lnSpc>
                <a:spcPct val="120000"/>
              </a:lnSpc>
              <a:spcAft>
                <a:spcPts val="400"/>
              </a:spcAft>
              <a:buNone/>
              <a:defRPr/>
            </a:lvl5pPr>
          </a:lstStyle>
          <a:p>
            <a:pPr lvl="0"/>
            <a:r>
              <a:rPr lang="cs-CZ"/>
              <a:t>Upravte styly předlohy textu.</a:t>
            </a:r>
          </a:p>
        </p:txBody>
      </p:sp>
    </p:spTree>
    <p:extLst>
      <p:ext uri="{BB962C8B-B14F-4D97-AF65-F5344CB8AC3E}">
        <p14:creationId xmlns:p14="http://schemas.microsoft.com/office/powerpoint/2010/main" val="371630684"/>
      </p:ext>
    </p:extLst>
  </p:cSld>
  <p:clrMapOvr>
    <a:masterClrMapping/>
  </p:clrMapOvr>
  <p:extLst>
    <p:ext uri="{DCECCB84-F9BA-43D5-87BE-67443E8EF086}">
      <p15:sldGuideLst xmlns:p15="http://schemas.microsoft.com/office/powerpoint/2012/main">
        <p15:guide id="1" pos="41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1_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a:t>Kliknutím lze upravit styl.</a:t>
            </a:r>
          </a:p>
        </p:txBody>
      </p:sp>
      <p:sp>
        <p:nvSpPr>
          <p:cNvPr id="5" name="Zástupný symbol pro číslo snímku 4"/>
          <p:cNvSpPr>
            <a:spLocks noGrp="1"/>
          </p:cNvSpPr>
          <p:nvPr>
            <p:ph type="sldNum" sz="quarter" idx="12"/>
          </p:nvPr>
        </p:nvSpPr>
        <p:spPr/>
        <p:txBody>
          <a:bodyPr>
            <a:noAutofit/>
          </a:bodyPr>
          <a:lstStyle/>
          <a:p>
            <a:fld id="{1CF5A12E-3DFE-4C3E-9036-7893F29C52C1}" type="slidenum">
              <a:rPr lang="cs-CZ" smtClean="0"/>
              <a:t>‹#›</a:t>
            </a:fld>
            <a:endParaRPr lang="cs-CZ"/>
          </a:p>
        </p:txBody>
      </p:sp>
      <p:sp>
        <p:nvSpPr>
          <p:cNvPr id="4" name="Zástupný symbol pro číslo snímku 5">
            <a:extLst>
              <a:ext uri="{FF2B5EF4-FFF2-40B4-BE49-F238E27FC236}">
                <a16:creationId xmlns:a16="http://schemas.microsoft.com/office/drawing/2014/main" id="{71A0C973-C08E-95A7-04DC-A227455E46BF}"/>
              </a:ext>
            </a:extLst>
          </p:cNvPr>
          <p:cNvSpPr txBox="1">
            <a:spLocks/>
          </p:cNvSpPr>
          <p:nvPr userDrawn="1"/>
        </p:nvSpPr>
        <p:spPr>
          <a:xfrm>
            <a:off x="693600" y="6300000"/>
            <a:ext cx="3952828" cy="365125"/>
          </a:xfrm>
          <a:prstGeom prst="rect">
            <a:avLst/>
          </a:prstGeom>
        </p:spPr>
        <p:txBody>
          <a:bodyPr vert="horz" lIns="0" tIns="0" rIns="0" bIns="0" rtlCol="0" anchor="ctr">
            <a:noAutofit/>
          </a:bodyPr>
          <a:lstStyle>
            <a:defPPr>
              <a:defRPr lang="cs-CZ"/>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000">
                <a:solidFill>
                  <a:schemeClr val="bg2"/>
                </a:solidFill>
              </a:rPr>
              <a:t>Ministerstvo pro místní rozvoj</a:t>
            </a:r>
          </a:p>
        </p:txBody>
      </p:sp>
    </p:spTree>
    <p:extLst>
      <p:ext uri="{BB962C8B-B14F-4D97-AF65-F5344CB8AC3E}">
        <p14:creationId xmlns:p14="http://schemas.microsoft.com/office/powerpoint/2010/main" val="8955910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1_Prázdný">
    <p:spTree>
      <p:nvGrpSpPr>
        <p:cNvPr id="1" name=""/>
        <p:cNvGrpSpPr/>
        <p:nvPr/>
      </p:nvGrpSpPr>
      <p:grpSpPr>
        <a:xfrm>
          <a:off x="0" y="0"/>
          <a:ext cx="0" cy="0"/>
          <a:chOff x="0" y="0"/>
          <a:chExt cx="0" cy="0"/>
        </a:xfrm>
      </p:grpSpPr>
      <p:sp>
        <p:nvSpPr>
          <p:cNvPr id="4" name="Zástupný symbol pro číslo snímku 3"/>
          <p:cNvSpPr>
            <a:spLocks noGrp="1"/>
          </p:cNvSpPr>
          <p:nvPr>
            <p:ph type="sldNum" sz="quarter" idx="12"/>
          </p:nvPr>
        </p:nvSpPr>
        <p:spPr/>
        <p:txBody>
          <a:bodyPr/>
          <a:lstStyle/>
          <a:p>
            <a:fld id="{1CF5A12E-3DFE-4C3E-9036-7893F29C52C1}" type="slidenum">
              <a:rPr lang="cs-CZ" smtClean="0"/>
              <a:t>‹#›</a:t>
            </a:fld>
            <a:endParaRPr lang="cs-CZ"/>
          </a:p>
        </p:txBody>
      </p:sp>
    </p:spTree>
    <p:extLst>
      <p:ext uri="{BB962C8B-B14F-4D97-AF65-F5344CB8AC3E}">
        <p14:creationId xmlns:p14="http://schemas.microsoft.com/office/powerpoint/2010/main" val="368598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png"/><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dirty="0"/>
              <a:t>Kliknutím lze upravit styl.</a:t>
            </a:r>
          </a:p>
        </p:txBody>
      </p:sp>
      <p:sp>
        <p:nvSpPr>
          <p:cNvPr id="3" name="Zástupný symbol pro text 2"/>
          <p:cNvSpPr>
            <a:spLocks noGrp="1"/>
          </p:cNvSpPr>
          <p:nvPr>
            <p:ph type="body" idx="1"/>
          </p:nvPr>
        </p:nvSpPr>
        <p:spPr>
          <a:xfrm>
            <a:off x="1620000" y="2160000"/>
            <a:ext cx="8964000" cy="4078800"/>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noAutofit/>
          </a:bodyPr>
          <a:lstStyle>
            <a:lvl1pPr algn="r">
              <a:defRPr sz="1200">
                <a:solidFill>
                  <a:schemeClr val="bg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8" name="Obrázek 7" descr="Obsah obrázku symbol, Grafika, logo, snímek obrazovky&#10;&#10;Obsah generovaný pomocí AI může být nesprávný.">
            <a:extLst>
              <a:ext uri="{FF2B5EF4-FFF2-40B4-BE49-F238E27FC236}">
                <a16:creationId xmlns:a16="http://schemas.microsoft.com/office/drawing/2014/main" id="{DF67F3F1-F3D2-EC43-5EB5-2BB7ED887C96}"/>
              </a:ext>
            </a:extLst>
          </p:cNvPr>
          <p:cNvPicPr>
            <a:picLocks noChangeAspect="1"/>
          </p:cNvPicPr>
          <p:nvPr userDrawn="1"/>
        </p:nvPicPr>
        <p:blipFill>
          <a:blip r:embed="rId30"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4163724584"/>
      </p:ext>
    </p:extLst>
  </p:cSld>
  <p:clrMap bg1="lt1" tx1="dk1" bg2="lt2" tx2="dk2" accent1="accent1" accent2="accent2" accent3="accent3" accent4="accent4" accent5="accent5" accent6="accent6" hlink="hlink" folHlink="folHlink"/>
  <p:sldLayoutIdLst>
    <p:sldLayoutId id="2147483649" r:id="rId1"/>
    <p:sldLayoutId id="2147483675" r:id="rId2"/>
    <p:sldLayoutId id="2147483660" r:id="rId3"/>
    <p:sldLayoutId id="2147483718" r:id="rId4"/>
    <p:sldLayoutId id="2147483650" r:id="rId5"/>
    <p:sldLayoutId id="2147483676" r:id="rId6"/>
    <p:sldLayoutId id="2147483677" r:id="rId7"/>
    <p:sldLayoutId id="2147483678" r:id="rId8"/>
    <p:sldLayoutId id="2147483679" r:id="rId9"/>
    <p:sldLayoutId id="2147483651" r:id="rId10"/>
    <p:sldLayoutId id="2147483680" r:id="rId11"/>
    <p:sldLayoutId id="2147483681" r:id="rId12"/>
    <p:sldLayoutId id="2147483682" r:id="rId13"/>
    <p:sldLayoutId id="214748365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716" r:id="rId23"/>
    <p:sldLayoutId id="2147483691" r:id="rId24"/>
    <p:sldLayoutId id="2147483654" r:id="rId25"/>
    <p:sldLayoutId id="2147483655" r:id="rId26"/>
    <p:sldLayoutId id="2147483719" r:id="rId27"/>
    <p:sldLayoutId id="2147483721" r:id="rId28"/>
  </p:sldLayoutIdLst>
  <p:hf hdr="0" dt="0"/>
  <p:txStyles>
    <p:titleStyle>
      <a:lvl1pPr algn="l" defTabSz="914400" rtl="0" eaLnBrk="1" latinLnBrk="0" hangingPunct="1">
        <a:lnSpc>
          <a:spcPct val="90000"/>
        </a:lnSpc>
        <a:spcBef>
          <a:spcPct val="0"/>
        </a:spcBef>
        <a:buNone/>
        <a:defRPr sz="3600" b="1" kern="1200">
          <a:solidFill>
            <a:schemeClr val="bg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100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2000" b="0" i="0" kern="1200">
          <a:solidFill>
            <a:schemeClr val="bg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3"/>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b="0" i="0" kern="1200">
          <a:solidFill>
            <a:schemeClr val="accent5"/>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3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684000" y="619932"/>
            <a:ext cx="9900000" cy="1070756"/>
          </a:xfrm>
          <a:prstGeom prst="rect">
            <a:avLst/>
          </a:prstGeom>
        </p:spPr>
        <p:txBody>
          <a:bodyPr vert="horz" lIns="0" tIns="0" rIns="0" bIns="0" rtlCol="0" anchor="t">
            <a:noAutofit/>
          </a:bodyPr>
          <a:lstStyle/>
          <a:p>
            <a:r>
              <a:rPr lang="cs-CZ"/>
              <a:t>Kliknutím lze upravit styl.</a:t>
            </a:r>
          </a:p>
        </p:txBody>
      </p:sp>
      <p:sp>
        <p:nvSpPr>
          <p:cNvPr id="3" name="Zástupný symbol pro text 2"/>
          <p:cNvSpPr>
            <a:spLocks noGrp="1"/>
          </p:cNvSpPr>
          <p:nvPr>
            <p:ph type="body" idx="1"/>
          </p:nvPr>
        </p:nvSpPr>
        <p:spPr>
          <a:xfrm>
            <a:off x="1620000" y="2160000"/>
            <a:ext cx="8964000" cy="4078068"/>
          </a:xfrm>
          <a:prstGeom prst="rect">
            <a:avLst/>
          </a:prstGeom>
        </p:spPr>
        <p:txBody>
          <a:bodyPr vert="horz" lIns="0" tIns="0" rIns="0" bIns="0" rtlCol="0">
            <a:noAutofit/>
          </a:bodyPr>
          <a:lstStyle/>
          <a:p>
            <a:pPr lvl="0"/>
            <a:r>
              <a:rPr lang="cs-CZ" dirty="0"/>
              <a:t>Upravte styly předlohy textu.</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6" name="Zástupný symbol pro číslo snímku 5"/>
          <p:cNvSpPr>
            <a:spLocks noGrp="1"/>
          </p:cNvSpPr>
          <p:nvPr>
            <p:ph type="sldNum" sz="quarter" idx="4"/>
          </p:nvPr>
        </p:nvSpPr>
        <p:spPr>
          <a:xfrm>
            <a:off x="8755200" y="6300000"/>
            <a:ext cx="2743200" cy="365125"/>
          </a:xfrm>
          <a:prstGeom prst="rect">
            <a:avLst/>
          </a:prstGeom>
        </p:spPr>
        <p:txBody>
          <a:bodyPr vert="horz" lIns="0" tIns="0" rIns="0" bIns="0" rtlCol="0" anchor="ctr"/>
          <a:lstStyle>
            <a:lvl1pPr algn="r">
              <a:defRPr sz="1200">
                <a:solidFill>
                  <a:schemeClr val="tx1"/>
                </a:solidFill>
                <a:latin typeface="Arial" panose="020B0604020202020204" pitchFamily="34" charset="0"/>
                <a:cs typeface="Arial" panose="020B0604020202020204" pitchFamily="34" charset="0"/>
              </a:defRPr>
            </a:lvl1pPr>
          </a:lstStyle>
          <a:p>
            <a:fld id="{1CF5A12E-3DFE-4C3E-9036-7893F29C52C1}" type="slidenum">
              <a:rPr lang="cs-CZ" smtClean="0"/>
              <a:pPr/>
              <a:t>‹#›</a:t>
            </a:fld>
            <a:endParaRPr lang="cs-CZ"/>
          </a:p>
        </p:txBody>
      </p:sp>
      <p:pic>
        <p:nvPicPr>
          <p:cNvPr id="4" name="Obrázek 3" descr="Obsah obrázku symbol, Grafika, logo, snímek obrazovky&#10;&#10;Obsah generovaný pomocí AI může být nesprávný.">
            <a:extLst>
              <a:ext uri="{FF2B5EF4-FFF2-40B4-BE49-F238E27FC236}">
                <a16:creationId xmlns:a16="http://schemas.microsoft.com/office/drawing/2014/main" id="{025FCB21-8AB5-EA3D-1803-9CBD8B12DF84}"/>
              </a:ext>
            </a:extLst>
          </p:cNvPr>
          <p:cNvPicPr>
            <a:picLocks noChangeAspect="1"/>
          </p:cNvPicPr>
          <p:nvPr userDrawn="1"/>
        </p:nvPicPr>
        <p:blipFill>
          <a:blip r:embed="rId31" cstate="print">
            <a:extLst>
              <a:ext uri="{28A0092B-C50C-407E-A947-70E740481C1C}">
                <a14:useLocalDpi xmlns:a14="http://schemas.microsoft.com/office/drawing/2010/main" val="0"/>
              </a:ext>
            </a:extLst>
          </a:blip>
          <a:srcRect l="32111" t="23639" r="32108" b="23684"/>
          <a:stretch>
            <a:fillRect/>
          </a:stretch>
        </p:blipFill>
        <p:spPr>
          <a:xfrm>
            <a:off x="11037600" y="0"/>
            <a:ext cx="504859" cy="1008000"/>
          </a:xfrm>
          <a:prstGeom prst="rect">
            <a:avLst/>
          </a:prstGeom>
        </p:spPr>
      </p:pic>
    </p:spTree>
    <p:extLst>
      <p:ext uri="{BB962C8B-B14F-4D97-AF65-F5344CB8AC3E}">
        <p14:creationId xmlns:p14="http://schemas.microsoft.com/office/powerpoint/2010/main" val="628316029"/>
      </p:ext>
    </p:extLst>
  </p:cSld>
  <p:clrMap bg1="lt1" tx1="dk1" bg2="lt2" tx2="dk2" accent1="accent1" accent2="accent2" accent3="accent3" accent4="accent4" accent5="accent5" accent6="accent6" hlink="hlink" folHlink="folHlink"/>
  <p:sldLayoutIdLst>
    <p:sldLayoutId id="2147483666" r:id="rId1"/>
    <p:sldLayoutId id="2147483668" r:id="rId2"/>
    <p:sldLayoutId id="2147483669"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7" r:id="rId25"/>
    <p:sldLayoutId id="2147483713" r:id="rId26"/>
    <p:sldLayoutId id="2147483720" r:id="rId27"/>
    <p:sldLayoutId id="2147483714" r:id="rId28"/>
    <p:sldLayoutId id="2147483715" r:id="rId29"/>
  </p:sldLayoutIdLst>
  <p:hf hdr="0" dt="0"/>
  <p:txStyles>
    <p:titleStyle>
      <a:lvl1pPr algn="l" defTabSz="914400" rtl="0" eaLnBrk="1" latinLnBrk="0" hangingPunct="1">
        <a:lnSpc>
          <a:spcPct val="90000"/>
        </a:lnSpc>
        <a:spcBef>
          <a:spcPct val="0"/>
        </a:spcBef>
        <a:buNone/>
        <a:defRPr sz="3600" b="1" kern="1200">
          <a:solidFill>
            <a:schemeClr val="accent1"/>
          </a:solidFill>
          <a:latin typeface="Arial" panose="020B0604020202020204" pitchFamily="34" charset="0"/>
          <a:ea typeface="+mj-ea"/>
          <a:cs typeface="Arial" panose="020B0604020202020204" pitchFamily="34" charset="0"/>
        </a:defRPr>
      </a:lvl1pPr>
    </p:titleStyle>
    <p:bodyStyle>
      <a:lvl1pPr marL="288000" indent="-288000" algn="l" defTabSz="914400" rtl="0" eaLnBrk="1" latinLnBrk="0" hangingPunct="1">
        <a:lnSpc>
          <a:spcPct val="100000"/>
        </a:lnSpc>
        <a:spcBef>
          <a:spcPts val="0"/>
        </a:spcBef>
        <a:spcAft>
          <a:spcPts val="1000"/>
        </a:spcAft>
        <a:buClr>
          <a:schemeClr val="accent1"/>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504000" indent="-216000" algn="l" defTabSz="914400" rtl="0" eaLnBrk="1" latinLnBrk="0" hangingPunct="1">
        <a:lnSpc>
          <a:spcPct val="100000"/>
        </a:lnSpc>
        <a:spcBef>
          <a:spcPts val="0"/>
        </a:spcBef>
        <a:spcAft>
          <a:spcPts val="1000"/>
        </a:spcAft>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720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2"/>
          </a:solidFill>
          <a:latin typeface="Arial" panose="020B0604020202020204" pitchFamily="34" charset="0"/>
          <a:ea typeface="+mn-ea"/>
          <a:cs typeface="Arial" panose="020B0604020202020204" pitchFamily="34" charset="0"/>
        </a:defRPr>
      </a:lvl3pPr>
      <a:lvl4pPr marL="936000" indent="-216000" algn="l" defTabSz="914400" rtl="0" eaLnBrk="1" latinLnBrk="0" hangingPunct="1">
        <a:lnSpc>
          <a:spcPct val="100000"/>
        </a:lnSpc>
        <a:spcBef>
          <a:spcPts val="0"/>
        </a:spcBef>
        <a:spcAft>
          <a:spcPts val="1000"/>
        </a:spcAft>
        <a:buFont typeface="Wingdings" pitchFamily="2" charset="2"/>
        <a:buChar char="§"/>
        <a:defRPr sz="1500" kern="1200">
          <a:solidFill>
            <a:schemeClr val="accent1"/>
          </a:solidFill>
          <a:latin typeface="Arial" panose="020B0604020202020204" pitchFamily="34" charset="0"/>
          <a:ea typeface="+mn-ea"/>
          <a:cs typeface="Arial" panose="020B0604020202020204" pitchFamily="34" charset="0"/>
        </a:defRPr>
      </a:lvl4pPr>
      <a:lvl5pPr marL="1152000" indent="-216000" algn="l" defTabSz="914400" rtl="0" eaLnBrk="1" latinLnBrk="0" hangingPunct="1">
        <a:lnSpc>
          <a:spcPct val="100000"/>
        </a:lnSpc>
        <a:spcBef>
          <a:spcPts val="0"/>
        </a:spcBef>
        <a:spcAft>
          <a:spcPts val="1000"/>
        </a:spcAft>
        <a:buFont typeface="Wingdings" pitchFamily="2" charset="2"/>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40" userDrawn="1">
          <p15:clr>
            <a:srgbClr val="F26B43"/>
          </p15:clr>
        </p15:guide>
        <p15:guide id="2" pos="41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hyperlink" Target="https://www.aspi.cz/products/lawText/1/86384/1/ASPI%253A/134/2016%20Sb.%252317.2" TargetMode="Externa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7.xml.rels><?xml version="1.0" encoding="UTF-8" standalone="yes"?>
<Relationships xmlns="http://schemas.openxmlformats.org/package/2006/relationships"><Relationship Id="rId3" Type="http://schemas.openxmlformats.org/officeDocument/2006/relationships/hyperlink" Target="https://irop.gov.cz/getmedia/bc6ebdd5-3d6c-452c-acf9-eb9d4541d307/02_tabulka_PS-Dotace_nejcastejsi-pochybeni-z-pohledu-RO.pdf.aspx?ext=.pdf" TargetMode="External"/><Relationship Id="rId2" Type="http://schemas.openxmlformats.org/officeDocument/2006/relationships/hyperlink" Target="https://irop.gov.cz/getmedia/94af94ad-1a0c-4dad-94a2-f6b05cd7a393/01_Preambule-k-nejcastejsim-pochybenim-optikou-RO-a-doporucenim_final.pdf.aspx?ext=.pdf" TargetMode="External"/><Relationship Id="rId1" Type="http://schemas.openxmlformats.org/officeDocument/2006/relationships/slideLayout" Target="../slideLayouts/slideLayout39.xml"/><Relationship Id="rId5" Type="http://schemas.openxmlformats.org/officeDocument/2006/relationships/hyperlink" Target="https://portal-vz.cz/metodiky-stanoviska/databaze-rozhodnuti/anonymizovana-nejcastejsi-auditni-zjisteni/" TargetMode="External"/><Relationship Id="rId4" Type="http://schemas.openxmlformats.org/officeDocument/2006/relationships/hyperlink" Target="file:///C:\Users\dudlen\Desktop\Soukrom&#195;&#169;\BIM_Vzory\Nemocnice%20Jihlava\1773903823_rizikove_oblasti_VZ.pdf"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3" Type="http://schemas.openxmlformats.org/officeDocument/2006/relationships/hyperlink" Target="https://lnk-smartemailing.lexikonvz.cz/t/3/bAIAAjquua-w-WsRQzyzCSjH7YfCUW4AahuGAOAVodKP5rW0CCiVe3CyB9zMadHS-dAmhQA2xsbyfMEdFM37SF-pl_n-LfzbmD0v92f-MA4zTk29y5PuEsy7tJOmpr5hlExqwNQEU1ElsTDXfdHwwyzNKHBqBShZH9EIO0eH0o09JwA/b73ea" TargetMode="External"/><Relationship Id="rId2" Type="http://schemas.openxmlformats.org/officeDocument/2006/relationships/hyperlink" Target="https://lnk-smartemailing.lexikonvz.cz/t/3/bAIAAjquua-w-WsRQzyzCSjH7YfCUW4AMBs0APjlbeJ5mWFB3x0DikJjElYwIoUv0Bvlty781CTFOTjCEq2S-Z4GV-pGTxSCsw/3bb5d" TargetMode="External"/><Relationship Id="rId1" Type="http://schemas.openxmlformats.org/officeDocument/2006/relationships/slideLayout" Target="../slideLayouts/slideLayout39.xml"/><Relationship Id="rId5" Type="http://schemas.openxmlformats.org/officeDocument/2006/relationships/hyperlink" Target="https://lnk-smartemailing.lexikonvz.cz/t/3/bAIAAjquPLqicapzSS6jCzVXQPDvm24AWxtmAHiMwzgW_LMLB2WESn_b3mqao-YRbUilQSCl29i8OtQaEUQecNViR4uWzodoIaAb9DCDSgV7jafTLbJyIoHm8SEJF5ovoSBWOC5bbX7orVUO2ZGKDv7DsAw/8e62e" TargetMode="External"/><Relationship Id="rId4" Type="http://schemas.openxmlformats.org/officeDocument/2006/relationships/hyperlink" Target="https://lnk-smartemailing.lexikonvz.cz/t/3/bAIAAjquPLqicapzSS6jCzVXQPDvm24AMRs0APhlb9Hztcak9HvmoJQtp6yCESl8gd4ov3XhpyYpzsERlmiVzPc0uFI3WiLvXAA/edaea"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lnk-smartemailing.lexikonvz.cz/t/3/bAIAAjquvQkpUqhAQ6ush1pS0Y_D8m4AWxtmAHiMwzgW_LMLB2WESn_b3mqao-YRbUilQSCl29i8Kmg0Iog84KrFjhYtnQ_RQkA36GEGlQr2Gk-nW2TlRALN40MSLrRcQkGscFy22vzQ26scsiMVH_yHJQE/cf27e" TargetMode="External"/><Relationship Id="rId2" Type="http://schemas.openxmlformats.org/officeDocument/2006/relationships/hyperlink" Target="https://lnk-smartemailing.lexikonvz.cz/t/3/bAIAAjquvQkpUqhAQ6ush1pS0Y_D8m4AMBs0APjlbeJ5mSSB3x0DikJjElYwIoUv0Bvlt67yzCXDOSTCUqua5Z4GV-vGQMTMHg/f0b6f" TargetMode="External"/><Relationship Id="rId1" Type="http://schemas.openxmlformats.org/officeDocument/2006/relationships/slideLayout" Target="../slideLayouts/slideLayout39.xml"/><Relationship Id="rId5" Type="http://schemas.openxmlformats.org/officeDocument/2006/relationships/hyperlink" Target="https://lnk-smartemailing.lexikonvz.cz/t/3/bAIAAjquvQkpUqhAQ6ush1pS0Y_D8m4ARBtUAAAUodIH57W0KF1IBTA45ETsHHCYtBwKoZurM02CP1ZvNyzz_aPixwSel_uDf9YHNBZUkgQ-VbkWCciYeOpRzagG/1fee3" TargetMode="External"/><Relationship Id="rId4" Type="http://schemas.openxmlformats.org/officeDocument/2006/relationships/hyperlink" Target="https://lnk-smartemailing.lexikonvz.cz/t/3/bAIAAjquvQkpUqhAQ6ush1pS0Y_D8m4AMBs0APjlbeJ5mSCC3x0DikJjElYwIoUv0Bvlt276PCTHOTTCMq-W9Z4G1-pGJhJhBg/c5f34"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4.xml.rels><?xml version="1.0" encoding="UTF-8" standalone="yes"?>
<Relationships xmlns="http://schemas.openxmlformats.org/package/2006/relationships"><Relationship Id="rId3" Type="http://schemas.openxmlformats.org/officeDocument/2006/relationships/hyperlink" Target="https://lnk-smartemailing.lexikonvz.cz/t/3/bAIAAjquvQkpUqhAQ6ush1pS0Y_D8m4AMBs0APjlbeJ5mUfze2NAUWhMwgpGpPAFeqP81pmeqCQ4B0VYLJUz3dPgct2orfM-GA/f2501" TargetMode="External"/><Relationship Id="rId2" Type="http://schemas.openxmlformats.org/officeDocument/2006/relationships/hyperlink" Target="https://lnk-smartemailing.lexikonvz.cz/t/3/bAAAAjquvQkpUqhAQ6ush1pS0Y_D8m4AOWh0dHBzOi8vdnlobGVkYXZhYy5uc3NvdWQuY3ovRG9rdW1lbnRPcmlnaW5hbC9IdG1sLzc4NDIzMg/37304" TargetMode="External"/><Relationship Id="rId1" Type="http://schemas.openxmlformats.org/officeDocument/2006/relationships/slideLayout" Target="../slideLayouts/slideLayout39.xml"/><Relationship Id="rId4" Type="http://schemas.openxmlformats.org/officeDocument/2006/relationships/hyperlink" Target="https://lnk-smartemailing.lexikonvz.cz/t/3/bAIAAjquvQkpUqhAQ6ush1pS0Y_D8m4AdBuOAOCMlC5vFCNU-tG8lhaNlO_lgX2TI0TEDU7E4gINsxwC3m8BYtLRDdCopdpvQ1-pvbv_BP8pkTp_f_EPvBxxbhx2SoLXBgg4iIUnzp8Q33Snyn1YfIKfak9wS0KNo3HwN4gvrulXJSi5kRjVZflzTlHk/6e7ab"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lnk-smartemailing.lexikonvz.cz/t/3/bAIAAjquua-w-WsRQzyzCSjH7YfCUW4AdBuOAOCMlC5vFCNU-tG8lhaNlO_lgX2TI0TEDU7E4gINsxwC3m8BYtLRDdCopdpvQ1-pvbv_BP8pkTp_f_EPvBxxbhx2SoLXBgg4iIUnzp8Q33Snyn1YfIKfak9wS0KNo3HwN4gvrulXJSi5kRjVZflzTt73/ff617" TargetMode="External"/><Relationship Id="rId2" Type="http://schemas.openxmlformats.org/officeDocument/2006/relationships/hyperlink" Target="https://lnk-smartemailing.lexikonvz.cz/t/3/bAIAAjquua-w-WsRQzyzCSjH7YfCUW4AMRs0APjlbeJ5mSAxvjcGFIXGJKxgRApfoDfKb134qUmKc3CEJVol8z0NrtSNlsi7EAA/823e8" TargetMode="External"/><Relationship Id="rId1" Type="http://schemas.openxmlformats.org/officeDocument/2006/relationships/slideLayout" Target="../slideLayouts/slideLayout39.xml"/><Relationship Id="rId5" Type="http://schemas.openxmlformats.org/officeDocument/2006/relationships/hyperlink" Target="https://lnk-smartemailing.lexikonvz.cz/t/3/bAIAAjquua-w-WsRQzyzCSjH7YfCUW4AdBuOAOCMlC5vFCNU-tG8lhaNlO_lgX2TI0TEDU7E4gINsxwC3m8BYtLRDdCopdpvQ1-pvbv_BP8pkTp_f_EPvBxxbhx2SoLXBgg4iIUnzp8Q33Snyn1YfIKfak9wS0KNo3HwN4gvrulXJSi5kRjVZflzTt53/befea" TargetMode="External"/><Relationship Id="rId4" Type="http://schemas.openxmlformats.org/officeDocument/2006/relationships/hyperlink" Target="https://lnk-smartemailing.lexikonvz.cz/t/3/bAIAAjquua-w-WsRQzyzCSjH7YfCUW4AMRs0APjlbeJ5mSAxvjcGFIXGJKxgRApfoDfKb134qUmKc3CEJVol8z0NrtSNlsi74AE/07cf6"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3" Type="http://schemas.openxmlformats.org/officeDocument/2006/relationships/hyperlink" Target="https://lnk-smartemailing.lexikonvz.cz/t/3/bAIAAjquvQkpUqhAQ6ush1pS0Y_D8m4AZBuCACDkaF5Li4BSeXDyecDNnHZeOh-qgMew5nYrh1ctsCf2qXFdHrAI2A57WZ_fBMT5ND3PM2FmCzIBPQjG2wRmnvO03s9vLsh82MH0st4moDGh0E_qMjD6Q6IRdo58KN3YcxM/d0efb" TargetMode="External"/><Relationship Id="rId2" Type="http://schemas.openxmlformats.org/officeDocument/2006/relationships/hyperlink" Target="https://lnk-smartemailing.lexikonvz.cz/t/3/bAIAAjquvQkpUqhAQ6ush1pS0Y_D8m4ANBs0APiN1FqtthuzbdI4mUvjEg8oiRcvYcncVDAihS_Qs_51wF-kGjzNCy2EoPk9SheyOfM/a656d" TargetMode="External"/><Relationship Id="rId1" Type="http://schemas.openxmlformats.org/officeDocument/2006/relationships/slideLayout" Target="../slideLayouts/slideLayout39.xml"/></Relationships>
</file>

<file path=ppt/slides/_rels/slide69.xml.rels><?xml version="1.0" encoding="UTF-8" standalone="yes"?>
<Relationships xmlns="http://schemas.openxmlformats.org/package/2006/relationships"><Relationship Id="rId3" Type="http://schemas.openxmlformats.org/officeDocument/2006/relationships/hyperlink" Target="https://lnk-smartemailing.lexikonvz.cz/t/3/bAIAAjquPLqicapzSS6jCzVXQPDvm24AXBtzAGBkcF5Lj4BSmXTJMU7E5oHHbdZr4MFDtl2WBUEW-29NXqGW-f4d9Ls2d17uz_4B9bCD1L7JTuQMshv8CtgGaMIXe1_-A_DLjrO07QbBtyNa8eBJp9pP_TwC/dcb7d" TargetMode="External"/><Relationship Id="rId2" Type="http://schemas.openxmlformats.org/officeDocument/2006/relationships/hyperlink" Target="https://lnk-smartemailing.lexikonvz.cz/t/3/bAIAAjquPLqicapzSS6jCzVXQPDvm24AMBs0APjlbeJ5mSFC3x0DikJjElYwIoUv0Bvlt67yzCXDOSTCUqua5Z4GV-tGJgrkGQ/6bd58" TargetMode="External"/><Relationship Id="rId1" Type="http://schemas.openxmlformats.org/officeDocument/2006/relationships/slideLayout" Target="../slideLayouts/slideLayout39.xml"/><Relationship Id="rId5" Type="http://schemas.openxmlformats.org/officeDocument/2006/relationships/hyperlink" Target="https://lnk-smartemailing.lexikonvz.cz/t/3/bAIAAjquPLqicapzSS6jCzVXQPDvm24AZBuCACDkaF5Li4BSeXDyecDNnHZeOh-qgMew5nYrh1ctsCf2qXFdHrAI2A57WZ_fBMT5ND3PM2FmCzIBPQjG2wRmnvO03s9vLsh82MH0st4moDGh0E_qMjD6Q6IRdo58KN3YTX0/1e0be" TargetMode="External"/><Relationship Id="rId4" Type="http://schemas.openxmlformats.org/officeDocument/2006/relationships/hyperlink" Target="https://lnk-smartemailing.lexikonvz.cz/t/3/bAIAAjquPLqicapzSS6jCzVXQPDvm24AMRs0APjlbeJ5mRCLvjMGFIXGJKxgRApfoDfKb53piUqCc1CExVI50z0NLteNRmvvggU/0d670"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lnk-smartemailing.lexikonvz.cz/t/3/bAIAAjquPLqicapzSS6jCzVXQPDvm24AZBuCACDkaF5Li4BSeXDyecDNnHZeOh-qgMew5nYrh1ctsCf2qXFdHrAI2A57WZ_fBMT5ND3PM2FmCzIBPQjG2wRmnvO03s9vLsh82MH0st4moDGh0E_qMjD6Q6IRdo58KN3YTV0/08e91" TargetMode="External"/><Relationship Id="rId2" Type="http://schemas.openxmlformats.org/officeDocument/2006/relationships/hyperlink" Target="https://lnk-smartemailing.lexikonvz.cz/t/3/bAIAAjquPLqicapzSS6jCzVXQPDvm24AMRs0APjlbeJ5mRCLvjMGFIXGJKxgRApfoDfKb53piUqCc1CExVI50z0NLteNRmvvggU/0d670" TargetMode="External"/><Relationship Id="rId1" Type="http://schemas.openxmlformats.org/officeDocument/2006/relationships/slideLayout" Target="../slideLayouts/slideLayout39.xml"/><Relationship Id="rId4" Type="http://schemas.openxmlformats.org/officeDocument/2006/relationships/hyperlink" Target="https://lnk-smartemailing.lexikonvz.cz/t/3/bAIAAjquPLqicapzSS6jCzVXQPDvm24AZBuCACDkaF5Li4BSeXDyecDNnHZeOh-qgMew5nYrh1ctsCf2qXFdHrAI2A57WZ_fBMT5ND3PM2FmCzIBPQjG2wRmnvO03s9vLsh82MH0st4moDGh0E_qMjD6Q6IRdo58KN3YTR0/aa8f3"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3" Type="http://schemas.openxmlformats.org/officeDocument/2006/relationships/hyperlink" Target="https://lnk-smartemailing.lexikonvz.cz/t/3/bAIAAjquvQkpUqhAQ6ush1pS0Y_D8m4AZRt9AEAUodIH57X0CCiVSZeccqSBUhxwmLQcLvQQwEQOKKCg3T4Bbk1eoZb5_h30u4Q7L_dn_wCHnedfQ2ZgzwQuNl5WPZNZ2D_A4AZI2HhRQyqAiJ0kXqshwQ8kWfHg-VT7aeDn/a5a09" TargetMode="External"/><Relationship Id="rId2" Type="http://schemas.openxmlformats.org/officeDocument/2006/relationships/hyperlink" Target="https://lnk-smartemailing.lexikonvz.cz/t/3/bAIAAjquvQkpUqhAQ6ush1pS0Y_D8m4ANBs0APiN1FqtthuzbdI4mUvjEg8oiRcvYcncVDAihS_Qs_51wF-kGjzNCy2EoPk9SheyOfM/a656d" TargetMode="External"/><Relationship Id="rId1" Type="http://schemas.openxmlformats.org/officeDocument/2006/relationships/slideLayout" Target="../slideLayouts/slideLayout3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1.xml.rels><?xml version="1.0" encoding="UTF-8" standalone="yes"?>
<Relationships xmlns="http://schemas.openxmlformats.org/package/2006/relationships"><Relationship Id="rId3" Type="http://schemas.openxmlformats.org/officeDocument/2006/relationships/hyperlink" Target="https://novazelenausporam.cz/files/documents/storage/2025/03/06/1741257986_Prehled_financnich_oprav.pdf" TargetMode="External"/><Relationship Id="rId2" Type="http://schemas.openxmlformats.org/officeDocument/2006/relationships/hyperlink" Target="https://mf.gov.cz/assets/attachments/2026-04-14_Prezentace-Financni-opravy-za-nesrovnalosti-pri-zadavani-verejnych-zakazek.pdf" TargetMode="External"/><Relationship Id="rId1" Type="http://schemas.openxmlformats.org/officeDocument/2006/relationships/slideLayout" Target="../slideLayouts/slideLayout39.xml"/><Relationship Id="rId4" Type="http://schemas.openxmlformats.org/officeDocument/2006/relationships/hyperlink" Target="https://www.bing.com/search?q=Rozhodnut%C3%AD+Komise+finan%C4%8Dn%C3%AD+opravy+ve%C5%99ejn%C3%A9+zak%C3%A1zky+25%25+100%25+2019%2fC+344%2f01&amp;toWww=1&amp;redig=A713DD448B5843678729A258F2DF620E"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2FEACA-1020-20A3-E183-1CEB85D8DDD0}"/>
              </a:ext>
            </a:extLst>
          </p:cNvPr>
          <p:cNvSpPr>
            <a:spLocks noGrp="1"/>
          </p:cNvSpPr>
          <p:nvPr>
            <p:ph type="ctrTitle"/>
          </p:nvPr>
        </p:nvSpPr>
        <p:spPr>
          <a:xfrm>
            <a:off x="4691743" y="783771"/>
            <a:ext cx="7008257" cy="3242695"/>
          </a:xfrm>
        </p:spPr>
        <p:txBody>
          <a:bodyPr/>
          <a:lstStyle/>
          <a:p>
            <a:r>
              <a:rPr lang="cs-CZ" dirty="0"/>
              <a:t>Veřejné zakázky z pohledu dotací</a:t>
            </a:r>
            <a:br>
              <a:rPr lang="cs-CZ" dirty="0"/>
            </a:br>
            <a:br>
              <a:rPr lang="cs-CZ" dirty="0"/>
            </a:br>
            <a:r>
              <a:rPr lang="cs-CZ" dirty="0"/>
              <a:t>Novelizace metodického pokynu pro zadávání VZ</a:t>
            </a:r>
          </a:p>
        </p:txBody>
      </p:sp>
      <p:sp>
        <p:nvSpPr>
          <p:cNvPr id="3" name="Podnadpis 2">
            <a:extLst>
              <a:ext uri="{FF2B5EF4-FFF2-40B4-BE49-F238E27FC236}">
                <a16:creationId xmlns:a16="http://schemas.microsoft.com/office/drawing/2014/main" id="{55F2B8E6-3E8B-6703-D17B-D3F0D3B656D0}"/>
              </a:ext>
            </a:extLst>
          </p:cNvPr>
          <p:cNvSpPr>
            <a:spLocks noGrp="1"/>
          </p:cNvSpPr>
          <p:nvPr>
            <p:ph type="subTitle" idx="1"/>
          </p:nvPr>
        </p:nvSpPr>
        <p:spPr/>
        <p:txBody>
          <a:bodyPr/>
          <a:lstStyle/>
          <a:p>
            <a:r>
              <a:rPr lang="cs-CZ" dirty="0">
                <a:solidFill>
                  <a:schemeClr val="accent5"/>
                </a:solidFill>
              </a:rPr>
              <a:t>Mgr et. Mgr. Lenka Dudová</a:t>
            </a:r>
          </a:p>
        </p:txBody>
      </p:sp>
      <p:sp>
        <p:nvSpPr>
          <p:cNvPr id="4" name="Zástupný symbol pro datum 3">
            <a:extLst>
              <a:ext uri="{FF2B5EF4-FFF2-40B4-BE49-F238E27FC236}">
                <a16:creationId xmlns:a16="http://schemas.microsoft.com/office/drawing/2014/main" id="{86131F65-3A82-DFF0-E99A-6E04CBE1E18B}"/>
              </a:ext>
            </a:extLst>
          </p:cNvPr>
          <p:cNvSpPr txBox="1">
            <a:spLocks/>
          </p:cNvSpPr>
          <p:nvPr/>
        </p:nvSpPr>
        <p:spPr>
          <a:xfrm>
            <a:off x="720000" y="5976000"/>
            <a:ext cx="2743200" cy="365125"/>
          </a:xfrm>
          <a:prstGeom prst="rect">
            <a:avLst/>
          </a:prstGeom>
        </p:spPr>
        <p:txBody>
          <a:bodyPr vert="horz" lIns="0" tIns="0" rIns="0" bIns="0" rtlCol="0" anchor="ctr"/>
          <a:lstStyle>
            <a:defPPr>
              <a:defRPr lang="cs-CZ"/>
            </a:defPPr>
            <a:lvl1pPr marL="0" algn="l"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dirty="0">
                <a:latin typeface="Arial"/>
                <a:cs typeface="Arial"/>
              </a:rPr>
              <a:t>10. 09. 2026</a:t>
            </a:r>
            <a:endParaRPr lang="cs-CZ" dirty="0"/>
          </a:p>
        </p:txBody>
      </p:sp>
    </p:spTree>
    <p:extLst>
      <p:ext uri="{BB962C8B-B14F-4D97-AF65-F5344CB8AC3E}">
        <p14:creationId xmlns:p14="http://schemas.microsoft.com/office/powerpoint/2010/main" val="270925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7596F-7928-F6F7-32CF-1D382005C62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7E1C5CA-B861-C8EC-7474-5D07955F8AD8}"/>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Obsah</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88CDC9AD-F11B-2E27-3B42-8EB043DD9EFF}"/>
              </a:ext>
            </a:extLst>
          </p:cNvPr>
          <p:cNvSpPr>
            <a:spLocks noGrp="1"/>
          </p:cNvSpPr>
          <p:nvPr>
            <p:ph idx="1"/>
          </p:nvPr>
        </p:nvSpPr>
        <p:spPr>
          <a:xfrm>
            <a:off x="446314" y="894080"/>
            <a:ext cx="11223172" cy="5495833"/>
          </a:xfrm>
        </p:spPr>
        <p:txBody>
          <a:bodyPr/>
          <a:lstStyle/>
          <a:p>
            <a:pPr algn="just">
              <a:lnSpc>
                <a:spcPct val="107000"/>
              </a:lnSpc>
              <a:spcAft>
                <a:spcPts val="800"/>
              </a:spcAft>
            </a:pPr>
            <a:r>
              <a:rPr lang="cs-CZ" sz="2800" kern="100" dirty="0">
                <a:solidFill>
                  <a:schemeClr val="tx2"/>
                </a:solidFill>
                <a:ea typeface="Aptos" panose="020B0004020202020204" pitchFamily="34" charset="0"/>
                <a:cs typeface="Times New Roman" panose="02020603050405020304" pitchFamily="18" charset="0"/>
              </a:rPr>
              <a:t>Právní úprava zadávání VZ </a:t>
            </a:r>
          </a:p>
          <a:p>
            <a:pPr algn="just">
              <a:lnSpc>
                <a:spcPct val="107000"/>
              </a:lnSpc>
              <a:spcAft>
                <a:spcPts val="800"/>
              </a:spcAft>
            </a:pPr>
            <a:r>
              <a:rPr lang="cs-CZ" sz="2800" kern="100" dirty="0">
                <a:solidFill>
                  <a:schemeClr val="tx2"/>
                </a:solidFill>
                <a:ea typeface="Aptos" panose="020B0004020202020204" pitchFamily="34" charset="0"/>
                <a:cs typeface="Times New Roman" panose="02020603050405020304" pitchFamily="18" charset="0"/>
              </a:rPr>
              <a:t>Metodický pokyn pro zadávání veřejných zakázek pro programové období 2021 až 2027</a:t>
            </a:r>
          </a:p>
          <a:p>
            <a:pPr marL="846900" lvl="1" indent="-342900" algn="just">
              <a:lnSpc>
                <a:spcPct val="107000"/>
              </a:lnSpc>
              <a:spcAft>
                <a:spcPts val="800"/>
              </a:spcAft>
              <a:buFont typeface="Arial" panose="020B0604020202020204" pitchFamily="34" charset="0"/>
              <a:buChar char="•"/>
            </a:pPr>
            <a:r>
              <a:rPr lang="cs-CZ" sz="2800" kern="100" dirty="0">
                <a:solidFill>
                  <a:schemeClr val="tx2"/>
                </a:solidFill>
                <a:ea typeface="Aptos" panose="020B0004020202020204" pitchFamily="34" charset="0"/>
                <a:cs typeface="Times New Roman" panose="02020603050405020304" pitchFamily="18" charset="0"/>
              </a:rPr>
              <a:t>Působnost</a:t>
            </a:r>
          </a:p>
          <a:p>
            <a:pPr marL="846900" lvl="1" indent="-342900" algn="just">
              <a:lnSpc>
                <a:spcPct val="107000"/>
              </a:lnSpc>
              <a:spcAft>
                <a:spcPts val="800"/>
              </a:spcAft>
              <a:buFont typeface="Arial" panose="020B0604020202020204" pitchFamily="34" charset="0"/>
              <a:buChar char="•"/>
            </a:pPr>
            <a:r>
              <a:rPr lang="cs-CZ" sz="2800" kern="100" dirty="0">
                <a:solidFill>
                  <a:schemeClr val="tx2"/>
                </a:solidFill>
                <a:ea typeface="Aptos" panose="020B0004020202020204" pitchFamily="34" charset="0"/>
                <a:cs typeface="Times New Roman" panose="02020603050405020304" pitchFamily="18" charset="0"/>
              </a:rPr>
              <a:t>Novelizace</a:t>
            </a:r>
          </a:p>
          <a:p>
            <a:pPr algn="just">
              <a:lnSpc>
                <a:spcPct val="107000"/>
              </a:lnSpc>
              <a:spcAft>
                <a:spcPts val="800"/>
              </a:spcAft>
            </a:pPr>
            <a:r>
              <a:rPr lang="cs-CZ" sz="2800" kern="100" dirty="0">
                <a:solidFill>
                  <a:schemeClr val="tx2"/>
                </a:solidFill>
                <a:ea typeface="Aptos" panose="020B0004020202020204" pitchFamily="34" charset="0"/>
                <a:cs typeface="Times New Roman" panose="02020603050405020304" pitchFamily="18" charset="0"/>
              </a:rPr>
              <a:t>Kontrola dotovaných VZ</a:t>
            </a:r>
          </a:p>
          <a:p>
            <a:pPr algn="just">
              <a:lnSpc>
                <a:spcPct val="107000"/>
              </a:lnSpc>
              <a:spcAft>
                <a:spcPts val="800"/>
              </a:spcAft>
            </a:pPr>
            <a:r>
              <a:rPr lang="cs-CZ" sz="2800" kern="100" dirty="0">
                <a:solidFill>
                  <a:schemeClr val="tx2"/>
                </a:solidFill>
                <a:ea typeface="Aptos" panose="020B0004020202020204" pitchFamily="34" charset="0"/>
                <a:cs typeface="Times New Roman" panose="02020603050405020304" pitchFamily="18" charset="0"/>
              </a:rPr>
              <a:t>Nejčastější pochybení</a:t>
            </a:r>
          </a:p>
          <a:p>
            <a:pPr algn="just">
              <a:lnSpc>
                <a:spcPct val="107000"/>
              </a:lnSpc>
              <a:spcAft>
                <a:spcPts val="800"/>
              </a:spcAft>
            </a:pPr>
            <a:r>
              <a:rPr lang="cs-CZ" sz="2800" b="1" kern="100" dirty="0">
                <a:solidFill>
                  <a:schemeClr val="tx2"/>
                </a:solidFill>
                <a:ea typeface="Aptos" panose="020B0004020202020204" pitchFamily="34" charset="0"/>
                <a:cs typeface="Times New Roman" panose="02020603050405020304" pitchFamily="18" charset="0"/>
              </a:rPr>
              <a:t>Návrh nového Nařízení Evropského parlamentu a Rady o veřejných zakázkách a koncesích ze dne 09. 09. 2026</a:t>
            </a:r>
          </a:p>
        </p:txBody>
      </p:sp>
      <p:sp>
        <p:nvSpPr>
          <p:cNvPr id="4" name="Zástupný symbol pro číslo snímku 3">
            <a:extLst>
              <a:ext uri="{FF2B5EF4-FFF2-40B4-BE49-F238E27FC236}">
                <a16:creationId xmlns:a16="http://schemas.microsoft.com/office/drawing/2014/main" id="{7E0E345C-9EFF-2346-BFFA-3978E313B1D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a:t>
            </a:fld>
            <a:endParaRPr lang="cs-CZ" dirty="0"/>
          </a:p>
        </p:txBody>
      </p:sp>
    </p:spTree>
    <p:extLst>
      <p:ext uri="{BB962C8B-B14F-4D97-AF65-F5344CB8AC3E}">
        <p14:creationId xmlns:p14="http://schemas.microsoft.com/office/powerpoint/2010/main" val="3223345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3AC34-561B-5505-6672-120A7962A0D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46CFAB4-3915-3B53-072D-446AF5A81A8C}"/>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Dotované veřejné zakázky</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38847178-61A0-E70B-224B-D53FA4CEBD0B}"/>
              </a:ext>
            </a:extLst>
          </p:cNvPr>
          <p:cNvSpPr>
            <a:spLocks noGrp="1"/>
          </p:cNvSpPr>
          <p:nvPr>
            <p:ph idx="1"/>
          </p:nvPr>
        </p:nvSpPr>
        <p:spPr>
          <a:xfrm>
            <a:off x="446314" y="894080"/>
            <a:ext cx="11223172" cy="5495833"/>
          </a:xfrm>
        </p:spPr>
        <p:txBody>
          <a:bodyPr/>
          <a:lstStyle/>
          <a:p>
            <a:pPr marL="0" indent="0" algn="just">
              <a:lnSpc>
                <a:spcPct val="107000"/>
              </a:lnSpc>
              <a:spcAft>
                <a:spcPts val="800"/>
              </a:spcAft>
              <a:buNone/>
            </a:pPr>
            <a:endParaRPr lang="cs-CZ" sz="2400" b="1" kern="100" dirty="0">
              <a:solidFill>
                <a:schemeClr val="tx2"/>
              </a:solidFill>
              <a:ea typeface="Aptos" panose="020B0004020202020204" pitchFamily="34" charset="0"/>
              <a:cs typeface="Times New Roman" panose="02020603050405020304" pitchFamily="18" charset="0"/>
            </a:endParaRPr>
          </a:p>
          <a:p>
            <a:pPr marL="0" indent="0" algn="just">
              <a:lnSpc>
                <a:spcPct val="107000"/>
              </a:lnSpc>
              <a:spcAft>
                <a:spcPts val="800"/>
              </a:spcAft>
              <a:buNone/>
            </a:pPr>
            <a:r>
              <a:rPr lang="cs-CZ" sz="2800" b="1" kern="100" dirty="0">
                <a:solidFill>
                  <a:schemeClr val="tx2"/>
                </a:solidFill>
                <a:ea typeface="Aptos" panose="020B0004020202020204" pitchFamily="34" charset="0"/>
                <a:cs typeface="Times New Roman" panose="02020603050405020304" pitchFamily="18" charset="0"/>
              </a:rPr>
              <a:t>Dotované veřejné zakázky</a:t>
            </a:r>
            <a:r>
              <a:rPr lang="cs-CZ" sz="2800" kern="100" dirty="0">
                <a:solidFill>
                  <a:schemeClr val="tx2"/>
                </a:solidFill>
                <a:ea typeface="Aptos" panose="020B0004020202020204" pitchFamily="34" charset="0"/>
                <a:cs typeface="Times New Roman" panose="02020603050405020304" pitchFamily="18" charset="0"/>
              </a:rPr>
              <a:t> jsou zakázky, které jsou financovány (částečně nebo plně) z veřejných zdrojů, a to zejména z:</a:t>
            </a:r>
          </a:p>
          <a:p>
            <a:pPr marL="342900" lvl="0" indent="-342900" algn="just">
              <a:lnSpc>
                <a:spcPct val="107000"/>
              </a:lnSpc>
              <a:spcAft>
                <a:spcPts val="800"/>
              </a:spcAft>
              <a:buFont typeface="+mj-lt"/>
              <a:buAutoNum type="arabicPeriod"/>
              <a:tabLst>
                <a:tab pos="457200" algn="l"/>
              </a:tabLst>
            </a:pPr>
            <a:r>
              <a:rPr lang="cs-CZ" sz="2800" b="1" kern="100" dirty="0">
                <a:solidFill>
                  <a:schemeClr val="tx2"/>
                </a:solidFill>
                <a:ea typeface="Aptos" panose="020B0004020202020204" pitchFamily="34" charset="0"/>
                <a:cs typeface="Times New Roman" panose="02020603050405020304" pitchFamily="18" charset="0"/>
              </a:rPr>
              <a:t>Evropských fondů</a:t>
            </a:r>
            <a:r>
              <a:rPr lang="cs-CZ" sz="2800" kern="100" dirty="0">
                <a:solidFill>
                  <a:schemeClr val="tx2"/>
                </a:solidFill>
                <a:ea typeface="Aptos" panose="020B0004020202020204" pitchFamily="34" charset="0"/>
                <a:cs typeface="Times New Roman" panose="02020603050405020304" pitchFamily="18" charset="0"/>
              </a:rPr>
              <a:t> (např. fondy EU jako IROP, OP JAK, OPZ+ atd.).</a:t>
            </a:r>
          </a:p>
          <a:p>
            <a:pPr marL="342900" lvl="0" indent="-342900" algn="just">
              <a:lnSpc>
                <a:spcPct val="107000"/>
              </a:lnSpc>
              <a:spcAft>
                <a:spcPts val="800"/>
              </a:spcAft>
              <a:buFont typeface="+mj-lt"/>
              <a:buAutoNum type="arabicPeriod"/>
              <a:tabLst>
                <a:tab pos="457200" algn="l"/>
              </a:tabLst>
            </a:pPr>
            <a:r>
              <a:rPr lang="cs-CZ" sz="2800" b="1" kern="100" dirty="0">
                <a:solidFill>
                  <a:schemeClr val="tx2"/>
                </a:solidFill>
                <a:ea typeface="Aptos" panose="020B0004020202020204" pitchFamily="34" charset="0"/>
                <a:cs typeface="Times New Roman" panose="02020603050405020304" pitchFamily="18" charset="0"/>
              </a:rPr>
              <a:t>Státního rozpočtu</a:t>
            </a:r>
            <a:r>
              <a:rPr lang="cs-CZ" sz="2800" kern="100" dirty="0">
                <a:solidFill>
                  <a:schemeClr val="tx2"/>
                </a:solidFill>
                <a:ea typeface="Aptos" panose="020B0004020202020204" pitchFamily="34" charset="0"/>
                <a:cs typeface="Times New Roman" panose="02020603050405020304" pitchFamily="18" charset="0"/>
              </a:rPr>
              <a:t> (např. prostřednictvím různých dotačních programů).</a:t>
            </a:r>
          </a:p>
          <a:p>
            <a:pPr marL="342900" lvl="0" indent="-342900" algn="just">
              <a:lnSpc>
                <a:spcPct val="107000"/>
              </a:lnSpc>
              <a:spcAft>
                <a:spcPts val="800"/>
              </a:spcAft>
              <a:buFont typeface="+mj-lt"/>
              <a:buAutoNum type="arabicPeriod"/>
              <a:tabLst>
                <a:tab pos="457200" algn="l"/>
              </a:tabLst>
            </a:pPr>
            <a:r>
              <a:rPr lang="cs-CZ" sz="2800" b="1" kern="100" dirty="0">
                <a:solidFill>
                  <a:schemeClr val="tx2"/>
                </a:solidFill>
                <a:ea typeface="Aptos" panose="020B0004020202020204" pitchFamily="34" charset="0"/>
                <a:cs typeface="Times New Roman" panose="02020603050405020304" pitchFamily="18" charset="0"/>
              </a:rPr>
              <a:t>Rozpočtů územně samosprávných celků</a:t>
            </a:r>
            <a:r>
              <a:rPr lang="cs-CZ" sz="2800" kern="100" dirty="0">
                <a:solidFill>
                  <a:schemeClr val="tx2"/>
                </a:solidFill>
                <a:ea typeface="Aptos" panose="020B0004020202020204" pitchFamily="34" charset="0"/>
                <a:cs typeface="Times New Roman" panose="02020603050405020304" pitchFamily="18" charset="0"/>
              </a:rPr>
              <a:t> (kraje, obce).</a:t>
            </a:r>
          </a:p>
        </p:txBody>
      </p:sp>
      <p:sp>
        <p:nvSpPr>
          <p:cNvPr id="4" name="Zástupný symbol pro číslo snímku 3">
            <a:extLst>
              <a:ext uri="{FF2B5EF4-FFF2-40B4-BE49-F238E27FC236}">
                <a16:creationId xmlns:a16="http://schemas.microsoft.com/office/drawing/2014/main" id="{E2BC98DC-7A75-B147-F408-0F48DB86958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a:t>
            </a:fld>
            <a:endParaRPr lang="cs-CZ" dirty="0"/>
          </a:p>
        </p:txBody>
      </p:sp>
    </p:spTree>
    <p:extLst>
      <p:ext uri="{BB962C8B-B14F-4D97-AF65-F5344CB8AC3E}">
        <p14:creationId xmlns:p14="http://schemas.microsoft.com/office/powerpoint/2010/main" val="2823712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6D000-A8B4-4958-7C85-8A538AD02F4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A4E5E47-73D9-346A-9FB1-4D3E6BE6C149}"/>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Dotované veřejné zakázky</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ECC41C46-8400-49C5-30DF-64F28F262FE7}"/>
              </a:ext>
            </a:extLst>
          </p:cNvPr>
          <p:cNvSpPr>
            <a:spLocks noGrp="1"/>
          </p:cNvSpPr>
          <p:nvPr>
            <p:ph idx="1"/>
          </p:nvPr>
        </p:nvSpPr>
        <p:spPr>
          <a:xfrm>
            <a:off x="446314" y="894080"/>
            <a:ext cx="11223172" cy="5495833"/>
          </a:xfrm>
        </p:spPr>
        <p:txBody>
          <a:bodyPr/>
          <a:lstStyle/>
          <a:p>
            <a:pPr marL="0" indent="0" algn="just">
              <a:buNone/>
            </a:pPr>
            <a:endParaRPr lang="cs-CZ" sz="2800" dirty="0">
              <a:solidFill>
                <a:schemeClr val="tx2"/>
              </a:solidFill>
            </a:endParaRPr>
          </a:p>
          <a:p>
            <a:pPr marL="0" indent="0" algn="just">
              <a:buNone/>
            </a:pPr>
            <a:r>
              <a:rPr lang="cs-CZ" sz="2800" dirty="0">
                <a:solidFill>
                  <a:schemeClr val="tx2"/>
                </a:solidFill>
              </a:rPr>
              <a:t>Zákon č. 134/2016 Sb., o zadávání veřejných zakázek, ve znění pozdějších předpisů (dále jen „ZZVZ“) již nepoužívá pojem „dotovaný zadavatel“, který obsahoval zákon č. 137/2006 Sb. Osoba financující zakázku za podmínek § 4 odst. 2 ZZVZ však získává postavení zadavatele pro konkrétní veřejnou zakázku. Naopak pojem „sektorový zadavatel“ zůstává zachován (§ 151 a násl. ZZVZ).</a:t>
            </a:r>
          </a:p>
          <a:p>
            <a:pPr marL="0" indent="0" algn="just">
              <a:buNone/>
            </a:pPr>
            <a:endParaRPr lang="cs-CZ" sz="2800" dirty="0"/>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1FCD9ABE-14AD-20CC-76CB-27B42440BA3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a:t>
            </a:fld>
            <a:endParaRPr lang="cs-CZ" dirty="0"/>
          </a:p>
        </p:txBody>
      </p:sp>
    </p:spTree>
    <p:extLst>
      <p:ext uri="{BB962C8B-B14F-4D97-AF65-F5344CB8AC3E}">
        <p14:creationId xmlns:p14="http://schemas.microsoft.com/office/powerpoint/2010/main" val="1082730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4E2CE-7340-C834-190F-824FB230C56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5043FF0-3808-ADB8-681F-6A8E20621610}"/>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Dotované veřejné zakázky</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16A73144-5C82-93A8-9B23-27EBAF011A1A}"/>
              </a:ext>
            </a:extLst>
          </p:cNvPr>
          <p:cNvSpPr>
            <a:spLocks noGrp="1"/>
          </p:cNvSpPr>
          <p:nvPr>
            <p:ph idx="1"/>
          </p:nvPr>
        </p:nvSpPr>
        <p:spPr>
          <a:xfrm>
            <a:off x="446314" y="894080"/>
            <a:ext cx="11223172" cy="5495833"/>
          </a:xfrm>
        </p:spPr>
        <p:txBody>
          <a:bodyPr/>
          <a:lstStyle/>
          <a:p>
            <a:pPr marL="0" indent="0" algn="just">
              <a:buNone/>
            </a:pPr>
            <a:r>
              <a:rPr lang="cs-CZ" sz="2800" dirty="0">
                <a:solidFill>
                  <a:schemeClr val="tx2"/>
                </a:solidFill>
              </a:rPr>
              <a:t>Kdo je veřejným zadavatelem“ upravuje § 4 odst. 1 ZZVZ </a:t>
            </a:r>
          </a:p>
          <a:p>
            <a:pPr marL="0" indent="0" algn="just">
              <a:buNone/>
            </a:pPr>
            <a:r>
              <a:rPr lang="cs-CZ" sz="2400" dirty="0">
                <a:solidFill>
                  <a:schemeClr val="tx2"/>
                </a:solidFill>
              </a:rPr>
              <a:t>Veřejným zadavatelem je</a:t>
            </a:r>
          </a:p>
          <a:p>
            <a:pPr marL="0" indent="0" algn="just">
              <a:spcBef>
                <a:spcPts val="0"/>
              </a:spcBef>
              <a:spcAft>
                <a:spcPts val="0"/>
              </a:spcAft>
              <a:buNone/>
            </a:pPr>
            <a:r>
              <a:rPr lang="cs-CZ" sz="2400" dirty="0">
                <a:solidFill>
                  <a:schemeClr val="tx2"/>
                </a:solidFill>
              </a:rPr>
              <a:t>a) Česká republika; v případě České republiky se organizační složky státu</a:t>
            </a:r>
            <a:r>
              <a:rPr lang="cs-CZ" sz="2400" baseline="30000" dirty="0">
                <a:solidFill>
                  <a:schemeClr val="tx2"/>
                </a:solidFill>
              </a:rPr>
              <a:t>2)</a:t>
            </a:r>
            <a:r>
              <a:rPr lang="cs-CZ" sz="2400" dirty="0">
                <a:solidFill>
                  <a:schemeClr val="tx2"/>
                </a:solidFill>
              </a:rPr>
              <a:t> považují za provozní jednotky s funkční samostatností při zadávání veřejných zakázek podle </a:t>
            </a:r>
            <a:r>
              <a:rPr lang="cs-CZ" sz="2400" dirty="0">
                <a:solidFill>
                  <a:schemeClr val="tx2"/>
                </a:solidFill>
                <a:hlinkClick r:id="rId2">
                  <a:extLst>
                    <a:ext uri="{A12FA001-AC4F-418D-AE19-62706E023703}">
                      <ahyp:hlinkClr xmlns:ahyp="http://schemas.microsoft.com/office/drawing/2018/hyperlinkcolor" val="tx"/>
                    </a:ext>
                  </a:extLst>
                </a:hlinkClick>
              </a:rPr>
              <a:t>§ 17 odst. 2</a:t>
            </a:r>
            <a:r>
              <a:rPr lang="cs-CZ" sz="2400" dirty="0">
                <a:solidFill>
                  <a:schemeClr val="tx2"/>
                </a:solidFill>
              </a:rPr>
              <a:t>,</a:t>
            </a:r>
          </a:p>
          <a:p>
            <a:pPr marL="0" indent="0" algn="just">
              <a:spcBef>
                <a:spcPts val="0"/>
              </a:spcBef>
              <a:spcAft>
                <a:spcPts val="0"/>
              </a:spcAft>
              <a:buNone/>
            </a:pPr>
            <a:r>
              <a:rPr lang="cs-CZ" sz="2400" dirty="0">
                <a:solidFill>
                  <a:schemeClr val="tx2"/>
                </a:solidFill>
              </a:rPr>
              <a:t>b) Česká národní banka,</a:t>
            </a:r>
          </a:p>
          <a:p>
            <a:pPr marL="0" indent="0" algn="just">
              <a:spcBef>
                <a:spcPts val="0"/>
              </a:spcBef>
              <a:spcAft>
                <a:spcPts val="0"/>
              </a:spcAft>
              <a:buNone/>
            </a:pPr>
            <a:r>
              <a:rPr lang="cs-CZ" sz="2400" dirty="0">
                <a:solidFill>
                  <a:schemeClr val="tx2"/>
                </a:solidFill>
              </a:rPr>
              <a:t>c) státní příspěvková organizace,</a:t>
            </a:r>
          </a:p>
          <a:p>
            <a:pPr marL="0" indent="0" algn="just">
              <a:spcBef>
                <a:spcPts val="0"/>
              </a:spcBef>
              <a:spcAft>
                <a:spcPts val="0"/>
              </a:spcAft>
              <a:buNone/>
            </a:pPr>
            <a:r>
              <a:rPr lang="cs-CZ" sz="2400" dirty="0">
                <a:solidFill>
                  <a:schemeClr val="tx2"/>
                </a:solidFill>
              </a:rPr>
              <a:t>d) územní samosprávný celek nebo jeho příspěvková organizace,</a:t>
            </a:r>
          </a:p>
          <a:p>
            <a:pPr marL="0" indent="0" algn="just">
              <a:spcBef>
                <a:spcPts val="0"/>
              </a:spcBef>
              <a:spcAft>
                <a:spcPts val="0"/>
              </a:spcAft>
              <a:buNone/>
            </a:pPr>
            <a:r>
              <a:rPr lang="cs-CZ" sz="2400" dirty="0">
                <a:solidFill>
                  <a:schemeClr val="tx2"/>
                </a:solidFill>
              </a:rPr>
              <a:t>e) jiná právnická osoba, pokud</a:t>
            </a:r>
          </a:p>
          <a:p>
            <a:pPr algn="just">
              <a:spcBef>
                <a:spcPts val="0"/>
              </a:spcBef>
              <a:spcAft>
                <a:spcPts val="0"/>
              </a:spcAft>
            </a:pPr>
            <a:r>
              <a:rPr lang="cs-CZ" sz="2400" dirty="0">
                <a:solidFill>
                  <a:schemeClr val="tx2"/>
                </a:solidFill>
              </a:rPr>
              <a:t>1. byla založena nebo zřízena za účelem uspokojování potřeb veřejného zájmu, které nemají průmyslovou nebo obchodní povahu, a</a:t>
            </a:r>
          </a:p>
          <a:p>
            <a:pPr algn="just">
              <a:spcBef>
                <a:spcPts val="0"/>
              </a:spcBef>
              <a:spcAft>
                <a:spcPts val="0"/>
              </a:spcAft>
            </a:pPr>
            <a:r>
              <a:rPr lang="cs-CZ" sz="2400" dirty="0">
                <a:solidFill>
                  <a:schemeClr val="tx2"/>
                </a:solidFill>
              </a:rPr>
              <a:t>2. jiný veřejný zadavatel ji převážně financuje, může v ní uplatňovat rozhodující vliv nebo jmenuje nebo volí více než polovinu členů v jejím statutárním nebo kontrolním orgánu.</a:t>
            </a:r>
          </a:p>
          <a:p>
            <a:pPr marL="0" indent="0" algn="just">
              <a:buNone/>
            </a:pPr>
            <a:endParaRPr lang="cs-CZ" sz="2800" dirty="0"/>
          </a:p>
          <a:p>
            <a:pPr marL="0" indent="0" algn="just">
              <a:buNone/>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9E67B848-4D55-12E4-5DE5-FB183B28B25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a:t>
            </a:fld>
            <a:endParaRPr lang="cs-CZ" dirty="0"/>
          </a:p>
        </p:txBody>
      </p:sp>
    </p:spTree>
    <p:extLst>
      <p:ext uri="{BB962C8B-B14F-4D97-AF65-F5344CB8AC3E}">
        <p14:creationId xmlns:p14="http://schemas.microsoft.com/office/powerpoint/2010/main" val="1438422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241CC-48C3-A1A6-40AD-63C04DE1B5C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180B53C-DCD0-251B-9667-8DFA927E11F2}"/>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Právní úprava a pravidla</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98CAEC7-76BC-5E7E-81A8-FDD7CFE04DE2}"/>
              </a:ext>
            </a:extLst>
          </p:cNvPr>
          <p:cNvSpPr>
            <a:spLocks noGrp="1"/>
          </p:cNvSpPr>
          <p:nvPr>
            <p:ph idx="1"/>
          </p:nvPr>
        </p:nvSpPr>
        <p:spPr>
          <a:xfrm>
            <a:off x="446314" y="894080"/>
            <a:ext cx="11223172" cy="5495833"/>
          </a:xfrm>
        </p:spPr>
        <p:txBody>
          <a:bodyPr/>
          <a:lstStyle/>
          <a:p>
            <a:pPr marL="0" indent="0" algn="just">
              <a:buNone/>
            </a:pPr>
            <a:r>
              <a:rPr lang="cs-CZ" sz="2800" dirty="0">
                <a:solidFill>
                  <a:schemeClr val="tx2"/>
                </a:solidFill>
              </a:rPr>
              <a:t>Kdo je tzv. „dotovaným zadavatelem“ upravuje § 4 odst. 2 ZZVZ </a:t>
            </a:r>
          </a:p>
          <a:p>
            <a:pPr marL="0" indent="0" algn="just">
              <a:buNone/>
            </a:pPr>
            <a:r>
              <a:rPr lang="cs-CZ" sz="2800" dirty="0">
                <a:solidFill>
                  <a:schemeClr val="tx2"/>
                </a:solidFill>
              </a:rPr>
              <a:t>Zadavatelem je osoba, která k úhradě nadlimitní nebo podlimitní veřejné zakázky použije více než 200 000 000 Kč, nebo více než 50 % peněžních prostředků, poskytnutých z</a:t>
            </a:r>
          </a:p>
          <a:p>
            <a:pPr marL="457200" indent="-457200" algn="just">
              <a:buFont typeface="+mj-lt"/>
              <a:buAutoNum type="alphaLcParenR"/>
            </a:pPr>
            <a:r>
              <a:rPr lang="cs-CZ" sz="2800" dirty="0">
                <a:solidFill>
                  <a:schemeClr val="tx2"/>
                </a:solidFill>
              </a:rPr>
              <a:t>rozpočtu veřejného zadavatele s výjimkou případů, kdy je veřejná zakázka, která není nadlimitní veřejnou zakázkou na stavební práce nebo s ní související nadlimitní veřejnou zakázkou na služby, plněna mimo území Evropské unie,</a:t>
            </a:r>
          </a:p>
          <a:p>
            <a:pPr marL="457200" indent="-457200" algn="just">
              <a:buFont typeface="+mj-lt"/>
              <a:buAutoNum type="alphaLcParenR"/>
            </a:pPr>
            <a:r>
              <a:rPr lang="cs-CZ" sz="2800" dirty="0">
                <a:solidFill>
                  <a:schemeClr val="tx2"/>
                </a:solidFill>
              </a:rPr>
              <a:t>rozpočtu Evropské unie nebo veřejného rozpočtu cizího státu s výjimkou případů, kdy je veřejná zakázka plněna mimo území Evropské unie.</a:t>
            </a:r>
          </a:p>
        </p:txBody>
      </p:sp>
      <p:sp>
        <p:nvSpPr>
          <p:cNvPr id="4" name="Zástupný symbol pro číslo snímku 3">
            <a:extLst>
              <a:ext uri="{FF2B5EF4-FFF2-40B4-BE49-F238E27FC236}">
                <a16:creationId xmlns:a16="http://schemas.microsoft.com/office/drawing/2014/main" id="{36229D02-99A5-5A55-621B-661DA32FF77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a:t>
            </a:fld>
            <a:endParaRPr lang="cs-CZ" dirty="0"/>
          </a:p>
        </p:txBody>
      </p:sp>
    </p:spTree>
    <p:extLst>
      <p:ext uri="{BB962C8B-B14F-4D97-AF65-F5344CB8AC3E}">
        <p14:creationId xmlns:p14="http://schemas.microsoft.com/office/powerpoint/2010/main" val="2303252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B933B-7B20-DF05-BEB3-9B86CBF7A35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C52F695-4C86-E709-CDB0-FFF11446B685}"/>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Právní úprava a pravidla</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60EA4B04-0F76-5536-1788-FFDB8BD8D98D}"/>
              </a:ext>
            </a:extLst>
          </p:cNvPr>
          <p:cNvSpPr>
            <a:spLocks noGrp="1"/>
          </p:cNvSpPr>
          <p:nvPr>
            <p:ph idx="1"/>
          </p:nvPr>
        </p:nvSpPr>
        <p:spPr>
          <a:xfrm>
            <a:off x="446314" y="894080"/>
            <a:ext cx="11223172" cy="5495833"/>
          </a:xfrm>
        </p:spPr>
        <p:txBody>
          <a:bodyPr/>
          <a:lstStyle/>
          <a:p>
            <a:pPr marL="0" indent="0" algn="just">
              <a:lnSpc>
                <a:spcPct val="107000"/>
              </a:lnSpc>
              <a:spcAft>
                <a:spcPts val="800"/>
              </a:spcAft>
              <a:buNone/>
            </a:pPr>
            <a:r>
              <a:rPr lang="cs-CZ" sz="2800" dirty="0">
                <a:solidFill>
                  <a:srgbClr val="000000"/>
                </a:solidFill>
              </a:rPr>
              <a:t>Za zadavatele se nepovažuje dle § 4 odst. 6 ZZVZ osoba, která zadává veřejnou zakázku, jejímž předmětem jsou dodávky nebo služby, k jejichž úhradě tato osoba získá peněžní prostředky v rámci podpor poskytovaných podle jiného právního předpisu na základě předem stanovené sazby, nebo dodávky nebo služby v oblasti společné zemědělské politiky v odvětví ovoce a zeleniny, včelařství, vína, ostatních odvětví; to neplatí, jde-li o nadlimitní veřejnou zakázku na stavební práce nebo nadlimitní veřejnou zakázku na služby související s těmito stavebními pracemi, na jejíž úhradu poskytne veřejný zadavatel více než 50 % peněžních prostředků.</a:t>
            </a:r>
          </a:p>
          <a:p>
            <a:pPr algn="just">
              <a:lnSpc>
                <a:spcPct val="107000"/>
              </a:lnSpc>
              <a:spcAft>
                <a:spcPts val="800"/>
              </a:spcAft>
            </a:pPr>
            <a:endParaRPr lang="cs-CZ" sz="2400" b="1" kern="100" dirty="0">
              <a:solidFill>
                <a:schemeClr val="tx2"/>
              </a:solidFill>
              <a:ea typeface="Aptos" panose="020B0004020202020204" pitchFamily="34" charset="0"/>
              <a:cs typeface="Times New Roman" panose="02020603050405020304" pitchFamily="18" charset="0"/>
            </a:endParaRPr>
          </a:p>
        </p:txBody>
      </p:sp>
      <p:sp>
        <p:nvSpPr>
          <p:cNvPr id="4" name="Zástupný symbol pro číslo snímku 3">
            <a:extLst>
              <a:ext uri="{FF2B5EF4-FFF2-40B4-BE49-F238E27FC236}">
                <a16:creationId xmlns:a16="http://schemas.microsoft.com/office/drawing/2014/main" id="{371216A1-A896-55A4-5EBF-0834EEA52ED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a:t>
            </a:fld>
            <a:endParaRPr lang="cs-CZ" dirty="0"/>
          </a:p>
        </p:txBody>
      </p:sp>
    </p:spTree>
    <p:extLst>
      <p:ext uri="{BB962C8B-B14F-4D97-AF65-F5344CB8AC3E}">
        <p14:creationId xmlns:p14="http://schemas.microsoft.com/office/powerpoint/2010/main" val="3719093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0416C-13C6-AC3B-4B59-38A6F1541FC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89E7203-4958-DBE7-55A7-6D9AA1E6AC9E}"/>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Jakými pravidly se řídí dotované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F417B20-37B2-D0C5-FFF1-4C3CB827EE6B}"/>
              </a:ext>
            </a:extLst>
          </p:cNvPr>
          <p:cNvSpPr>
            <a:spLocks noGrp="1"/>
          </p:cNvSpPr>
          <p:nvPr>
            <p:ph idx="1"/>
          </p:nvPr>
        </p:nvSpPr>
        <p:spPr>
          <a:xfrm>
            <a:off x="446314" y="894080"/>
            <a:ext cx="11223172" cy="5495833"/>
          </a:xfrm>
        </p:spPr>
        <p:txBody>
          <a:bodyPr/>
          <a:lstStyle/>
          <a:p>
            <a:pPr marL="0" indent="0" algn="just">
              <a:lnSpc>
                <a:spcPct val="107000"/>
              </a:lnSpc>
              <a:spcAft>
                <a:spcPts val="800"/>
              </a:spcAft>
              <a:buNone/>
            </a:pPr>
            <a:r>
              <a:rPr lang="cs-CZ" sz="2400" kern="100" dirty="0">
                <a:solidFill>
                  <a:schemeClr val="tx2"/>
                </a:solidFill>
                <a:ea typeface="Aptos" panose="020B0004020202020204" pitchFamily="34" charset="0"/>
              </a:rPr>
              <a:t>Dotované veřejné zakázky se řídí :</a:t>
            </a:r>
          </a:p>
          <a:p>
            <a:pPr marL="342900" lvl="0" indent="-342900" algn="just">
              <a:lnSpc>
                <a:spcPct val="107000"/>
              </a:lnSpc>
              <a:spcAft>
                <a:spcPts val="800"/>
              </a:spcAft>
              <a:buFont typeface="+mj-lt"/>
              <a:buAutoNum type="arabicPeriod"/>
              <a:tabLst>
                <a:tab pos="457200" algn="l"/>
              </a:tabLst>
            </a:pPr>
            <a:r>
              <a:rPr lang="cs-CZ" sz="2400" b="1" kern="100" dirty="0">
                <a:solidFill>
                  <a:schemeClr val="tx2"/>
                </a:solidFill>
                <a:ea typeface="Aptos" panose="020B0004020202020204" pitchFamily="34" charset="0"/>
              </a:rPr>
              <a:t>Zákonem č. 134/2016 Sb., o zadávání veřejných zakázek (ZZVZ):</a:t>
            </a:r>
            <a:r>
              <a:rPr lang="cs-CZ" sz="2400" kern="100" dirty="0">
                <a:solidFill>
                  <a:schemeClr val="tx2"/>
                </a:solidFill>
                <a:ea typeface="Aptos" panose="020B0004020202020204" pitchFamily="34" charset="0"/>
              </a:rPr>
              <a:t> Toto je primární právní rámec, který musí zadavatelé dodržet, pokud zakázka překročí stanovené finanční limity. I u zakázek malého rozsahu (pod limity ZZVZ) musí dodržet základní principy, jako jsou </a:t>
            </a:r>
            <a:r>
              <a:rPr lang="cs-CZ" sz="2400" b="1" kern="100" dirty="0">
                <a:solidFill>
                  <a:schemeClr val="tx2"/>
                </a:solidFill>
                <a:ea typeface="Aptos" panose="020B0004020202020204" pitchFamily="34" charset="0"/>
              </a:rPr>
              <a:t>transparentnost, rovné zacházení, zákaz diskriminace, přiměřenost</a:t>
            </a:r>
            <a:r>
              <a:rPr lang="cs-CZ" sz="2400" kern="100" dirty="0">
                <a:solidFill>
                  <a:schemeClr val="tx2"/>
                </a:solidFill>
                <a:ea typeface="Aptos" panose="020B0004020202020204" pitchFamily="34" charset="0"/>
              </a:rPr>
              <a:t> (§ 6 ZZVZ).</a:t>
            </a:r>
          </a:p>
          <a:p>
            <a:pPr marL="342900" lvl="0" indent="-342900" algn="just">
              <a:lnSpc>
                <a:spcPct val="107000"/>
              </a:lnSpc>
              <a:spcAft>
                <a:spcPts val="800"/>
              </a:spcAft>
              <a:buFont typeface="+mj-lt"/>
              <a:buAutoNum type="arabicPeriod"/>
              <a:tabLst>
                <a:tab pos="457200" algn="l"/>
              </a:tabLst>
            </a:pPr>
            <a:r>
              <a:rPr lang="cs-CZ" sz="2400" b="1" kern="100" dirty="0">
                <a:solidFill>
                  <a:schemeClr val="tx2"/>
                </a:solidFill>
                <a:ea typeface="Aptos" panose="020B0004020202020204" pitchFamily="34" charset="0"/>
              </a:rPr>
              <a:t>Pravidly konkrétního dotačního programu:</a:t>
            </a:r>
            <a:r>
              <a:rPr lang="cs-CZ" sz="2400" kern="100" dirty="0">
                <a:solidFill>
                  <a:schemeClr val="tx2"/>
                </a:solidFill>
                <a:ea typeface="Aptos" panose="020B0004020202020204" pitchFamily="34" charset="0"/>
              </a:rPr>
              <a:t> Poskytovatel dotace (např. řídící orgán operačního programu) vydává vlastní </a:t>
            </a:r>
            <a:r>
              <a:rPr lang="cs-CZ" sz="2400" b="1" kern="100" dirty="0">
                <a:solidFill>
                  <a:schemeClr val="tx2"/>
                </a:solidFill>
                <a:ea typeface="Aptos" panose="020B0004020202020204" pitchFamily="34" charset="0"/>
              </a:rPr>
              <a:t>pravidla pro zadávání a kontrolu veřejných zakázek</a:t>
            </a:r>
            <a:r>
              <a:rPr lang="cs-CZ" sz="2400" kern="100" dirty="0">
                <a:solidFill>
                  <a:schemeClr val="tx2"/>
                </a:solidFill>
                <a:ea typeface="Aptos" panose="020B0004020202020204" pitchFamily="34" charset="0"/>
              </a:rPr>
              <a:t> (často označované jako tzv. </a:t>
            </a:r>
            <a:r>
              <a:rPr lang="cs-CZ" sz="2400" b="1" kern="100" dirty="0">
                <a:solidFill>
                  <a:schemeClr val="tx2"/>
                </a:solidFill>
                <a:ea typeface="Aptos" panose="020B0004020202020204" pitchFamily="34" charset="0"/>
              </a:rPr>
              <a:t>Metodické pokyny</a:t>
            </a:r>
            <a:r>
              <a:rPr lang="cs-CZ" sz="2400" kern="100" dirty="0">
                <a:solidFill>
                  <a:schemeClr val="tx2"/>
                </a:solidFill>
                <a:ea typeface="Aptos" panose="020B0004020202020204" pitchFamily="34" charset="0"/>
              </a:rPr>
              <a:t>), které jsou pro příjemce dotace závazné. Tato pravidla jsou často přísnější nebo doplňují požadavky ZZVZ. Např. stanovují nižší finanční limity pro povinné postupy.</a:t>
            </a:r>
          </a:p>
          <a:p>
            <a:pPr marL="342900" lvl="0" indent="-342900" algn="just">
              <a:lnSpc>
                <a:spcPct val="107000"/>
              </a:lnSpc>
              <a:spcAft>
                <a:spcPts val="800"/>
              </a:spcAft>
              <a:buFont typeface="+mj-lt"/>
              <a:buAutoNum type="arabicPeriod"/>
              <a:tabLst>
                <a:tab pos="457200" algn="l"/>
              </a:tabLst>
            </a:pPr>
            <a:r>
              <a:rPr lang="cs-CZ" sz="2400" b="1" kern="100" dirty="0">
                <a:solidFill>
                  <a:schemeClr val="tx2"/>
                </a:solidFill>
                <a:ea typeface="Aptos" panose="020B0004020202020204" pitchFamily="34" charset="0"/>
              </a:rPr>
              <a:t>Zásada 3E </a:t>
            </a:r>
            <a:r>
              <a:rPr lang="cs-CZ" sz="2400" kern="100" dirty="0">
                <a:solidFill>
                  <a:schemeClr val="tx2"/>
                </a:solidFill>
                <a:ea typeface="Aptos" panose="020B0004020202020204" pitchFamily="34" charset="0"/>
              </a:rPr>
              <a:t>– efektivita, hospodárnost a účelnost.</a:t>
            </a:r>
          </a:p>
          <a:p>
            <a:pPr algn="just">
              <a:lnSpc>
                <a:spcPct val="107000"/>
              </a:lnSpc>
              <a:spcAft>
                <a:spcPts val="800"/>
              </a:spcAft>
            </a:pPr>
            <a:endParaRPr lang="cs-CZ" sz="2400" b="1" kern="100" dirty="0">
              <a:solidFill>
                <a:schemeClr val="tx2"/>
              </a:solidFill>
              <a:ea typeface="Aptos" panose="020B0004020202020204" pitchFamily="34" charset="0"/>
              <a:cs typeface="Times New Roman" panose="02020603050405020304" pitchFamily="18" charset="0"/>
            </a:endParaRPr>
          </a:p>
        </p:txBody>
      </p:sp>
      <p:sp>
        <p:nvSpPr>
          <p:cNvPr id="4" name="Zástupný symbol pro číslo snímku 3">
            <a:extLst>
              <a:ext uri="{FF2B5EF4-FFF2-40B4-BE49-F238E27FC236}">
                <a16:creationId xmlns:a16="http://schemas.microsoft.com/office/drawing/2014/main" id="{3E36A096-703C-907E-B77C-3C235A60B07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a:t>
            </a:fld>
            <a:endParaRPr lang="cs-CZ" dirty="0"/>
          </a:p>
        </p:txBody>
      </p:sp>
    </p:spTree>
    <p:extLst>
      <p:ext uri="{BB962C8B-B14F-4D97-AF65-F5344CB8AC3E}">
        <p14:creationId xmlns:p14="http://schemas.microsoft.com/office/powerpoint/2010/main" val="366751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BFA9F-A5DB-BB48-9EA7-63A2BCEF503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88EC79A-1F07-0C19-B8B6-6DA219EAA172}"/>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Jakými pravidly se řídí dotované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CE4D59DB-792F-232B-1B22-06286287CB70}"/>
              </a:ext>
            </a:extLst>
          </p:cNvPr>
          <p:cNvSpPr>
            <a:spLocks noGrp="1"/>
          </p:cNvSpPr>
          <p:nvPr>
            <p:ph idx="1"/>
          </p:nvPr>
        </p:nvSpPr>
        <p:spPr>
          <a:xfrm>
            <a:off x="446314" y="894080"/>
            <a:ext cx="11223172" cy="5495833"/>
          </a:xfrm>
        </p:spPr>
        <p:txBody>
          <a:bodyPr/>
          <a:lstStyle/>
          <a:p>
            <a:pPr marL="0" indent="0" algn="just">
              <a:lnSpc>
                <a:spcPct val="107000"/>
              </a:lnSpc>
              <a:spcAft>
                <a:spcPts val="800"/>
              </a:spcAft>
              <a:buNone/>
            </a:pPr>
            <a:r>
              <a:rPr lang="cs-CZ" sz="2800" b="1" u="sng" kern="100" dirty="0">
                <a:solidFill>
                  <a:schemeClr val="accent1">
                    <a:lumMod val="75000"/>
                  </a:schemeClr>
                </a:solidFill>
              </a:rPr>
              <a:t>Další n</a:t>
            </a:r>
            <a:r>
              <a:rPr lang="cs-CZ" sz="2800" b="1" u="sng" dirty="0">
                <a:solidFill>
                  <a:schemeClr val="accent1">
                    <a:lumMod val="75000"/>
                  </a:schemeClr>
                </a:solidFill>
              </a:rPr>
              <a:t>árodní předpisy</a:t>
            </a:r>
          </a:p>
          <a:p>
            <a:pPr lvl="0"/>
            <a:r>
              <a:rPr lang="cs-CZ" sz="2800" dirty="0">
                <a:solidFill>
                  <a:schemeClr val="tx2"/>
                </a:solidFill>
              </a:rPr>
              <a:t>zákon č. 320/2001 Sb., o finanční kontrole, ve znění pozdějších předpisů</a:t>
            </a:r>
          </a:p>
          <a:p>
            <a:r>
              <a:rPr lang="cs-CZ" sz="2800" dirty="0">
                <a:solidFill>
                  <a:schemeClr val="tx2"/>
                </a:solidFill>
              </a:rPr>
              <a:t>zákon č. 218/2000 Sb., o rozpočtových pravidlech a o změně některých souvisejících zákonů (rozpočtová pravidla, ve znění pozdějších předpisů</a:t>
            </a:r>
          </a:p>
          <a:p>
            <a:pPr lvl="0"/>
            <a:r>
              <a:rPr lang="cs-CZ" sz="2800" dirty="0">
                <a:solidFill>
                  <a:schemeClr val="tx2"/>
                </a:solidFill>
              </a:rPr>
              <a:t>zákon č. 250/2000 Sb., o rozpočtových pravidlech územních rozpočtů, ve znění pozdějších předpisů</a:t>
            </a:r>
          </a:p>
        </p:txBody>
      </p:sp>
      <p:sp>
        <p:nvSpPr>
          <p:cNvPr id="4" name="Zástupný symbol pro číslo snímku 3">
            <a:extLst>
              <a:ext uri="{FF2B5EF4-FFF2-40B4-BE49-F238E27FC236}">
                <a16:creationId xmlns:a16="http://schemas.microsoft.com/office/drawing/2014/main" id="{D0C65AC3-7877-7451-CD54-D1CD3C0BF39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a:t>
            </a:fld>
            <a:endParaRPr lang="cs-CZ" dirty="0"/>
          </a:p>
        </p:txBody>
      </p:sp>
    </p:spTree>
    <p:extLst>
      <p:ext uri="{BB962C8B-B14F-4D97-AF65-F5344CB8AC3E}">
        <p14:creationId xmlns:p14="http://schemas.microsoft.com/office/powerpoint/2010/main" val="3906225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F0D96-FC81-2A69-02CE-A082ADAB907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1B63097-D106-CB6E-8551-0C95D31E8FB3}"/>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Jakými pravidly se řídí dotované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9CD132A-5210-1043-6E83-84E46D492E4B}"/>
              </a:ext>
            </a:extLst>
          </p:cNvPr>
          <p:cNvSpPr>
            <a:spLocks noGrp="1"/>
          </p:cNvSpPr>
          <p:nvPr>
            <p:ph idx="1"/>
          </p:nvPr>
        </p:nvSpPr>
        <p:spPr>
          <a:xfrm>
            <a:off x="446314" y="894080"/>
            <a:ext cx="11223172" cy="5495833"/>
          </a:xfrm>
        </p:spPr>
        <p:txBody>
          <a:bodyPr/>
          <a:lstStyle/>
          <a:p>
            <a:pPr marL="0" indent="0">
              <a:buNone/>
            </a:pPr>
            <a:r>
              <a:rPr lang="cs-CZ" sz="2800" b="1" u="sng" dirty="0">
                <a:solidFill>
                  <a:schemeClr val="accent1">
                    <a:lumMod val="75000"/>
                  </a:schemeClr>
                </a:solidFill>
              </a:rPr>
              <a:t>Evropské předpisy</a:t>
            </a:r>
            <a:endParaRPr lang="cs-CZ" sz="2800" u="sng" dirty="0">
              <a:solidFill>
                <a:schemeClr val="accent1">
                  <a:lumMod val="75000"/>
                </a:schemeClr>
              </a:solidFill>
            </a:endParaRPr>
          </a:p>
          <a:p>
            <a:pPr lvl="0"/>
            <a:r>
              <a:rPr lang="cs-CZ" sz="2400" dirty="0">
                <a:solidFill>
                  <a:schemeClr val="tx2"/>
                </a:solidFill>
              </a:rPr>
              <a:t>Směrnice Evropského parlamentu a Rady 2014/24/EU ze dne 26. února 2014 je o zadávání veřejných zakázek a o zrušení směrnice 2004/18/ES</a:t>
            </a:r>
          </a:p>
          <a:p>
            <a:pPr lvl="0"/>
            <a:r>
              <a:rPr lang="cs-CZ" sz="2400" dirty="0">
                <a:solidFill>
                  <a:schemeClr val="tx2"/>
                </a:solidFill>
              </a:rPr>
              <a:t>Nařízení Evropského parlamentu a Rady (EU) 2021/1060 ze dne 24. června 2021 o společných ustanoveních pro Evropský fond pro regionální rozvoj, Evropský sociální fond plus, Fond soudržnosti, Fond pro spravedlivou transformaci a Evropský námořní, rybářský a akvakulturní fond a o finančních pravidlech pro tyto fondy a pro Azylový, migrační a integrační fond, Fond pro vnitřní bezpečnost a Nástroj pro finanční podporu správy hranic a vízové politiky</a:t>
            </a:r>
          </a:p>
          <a:p>
            <a:pPr lvl="0"/>
            <a:r>
              <a:rPr lang="cs-CZ" sz="2400" dirty="0">
                <a:solidFill>
                  <a:schemeClr val="tx2"/>
                </a:solidFill>
              </a:rPr>
              <a:t>Nařízení Evropského parlamentu a Rady (EU) 2020/852 ze dne 18. června 2020 o zřízení rámce pro usnadnění udržitelných investic a o změně nařízení (EU) 2019/2088 (Taxonomie)</a:t>
            </a:r>
          </a:p>
        </p:txBody>
      </p:sp>
      <p:sp>
        <p:nvSpPr>
          <p:cNvPr id="4" name="Zástupný symbol pro číslo snímku 3">
            <a:extLst>
              <a:ext uri="{FF2B5EF4-FFF2-40B4-BE49-F238E27FC236}">
                <a16:creationId xmlns:a16="http://schemas.microsoft.com/office/drawing/2014/main" id="{B0519837-3C51-B90D-0AE9-6AE4E27B3EF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a:t>
            </a:fld>
            <a:endParaRPr lang="cs-CZ" dirty="0"/>
          </a:p>
        </p:txBody>
      </p:sp>
    </p:spTree>
    <p:extLst>
      <p:ext uri="{BB962C8B-B14F-4D97-AF65-F5344CB8AC3E}">
        <p14:creationId xmlns:p14="http://schemas.microsoft.com/office/powerpoint/2010/main" val="2088853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35FA3-FA27-27D4-765D-78248FDA9E4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4CDC291-79A4-A35D-1E47-9904393CA6F2}"/>
              </a:ext>
            </a:extLst>
          </p:cNvPr>
          <p:cNvSpPr>
            <a:spLocks noGrp="1"/>
          </p:cNvSpPr>
          <p:nvPr>
            <p:ph type="title"/>
          </p:nvPr>
        </p:nvSpPr>
        <p:spPr>
          <a:xfrm>
            <a:off x="446314" y="192875"/>
            <a:ext cx="10137686" cy="599605"/>
          </a:xfrm>
        </p:spPr>
        <p:txBody>
          <a:bodyPr/>
          <a:lstStyle/>
          <a:p>
            <a:pPr algn="ctr"/>
            <a:r>
              <a:rPr lang="cs-CZ" kern="100" cap="all">
                <a:solidFill>
                  <a:srgbClr val="2E4987"/>
                </a:solidFill>
                <a:latin typeface="Aptos" panose="020B0004020202020204" pitchFamily="34" charset="0"/>
                <a:ea typeface="Aptos" panose="020B0004020202020204" pitchFamily="34" charset="0"/>
                <a:cs typeface="Times New Roman" panose="02020603050405020304" pitchFamily="18" charset="0"/>
              </a:rPr>
              <a:t>Jakými pravidly se řídí dotované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68A3D85-1907-A0BF-A75A-B5D9C0A812ED}"/>
              </a:ext>
            </a:extLst>
          </p:cNvPr>
          <p:cNvSpPr>
            <a:spLocks noGrp="1"/>
          </p:cNvSpPr>
          <p:nvPr>
            <p:ph idx="1"/>
          </p:nvPr>
        </p:nvSpPr>
        <p:spPr>
          <a:xfrm>
            <a:off x="446314" y="894080"/>
            <a:ext cx="11223172" cy="5495833"/>
          </a:xfrm>
        </p:spPr>
        <p:txBody>
          <a:bodyPr/>
          <a:lstStyle/>
          <a:p>
            <a:pPr marL="0" indent="0" algn="just">
              <a:lnSpc>
                <a:spcPct val="107000"/>
              </a:lnSpc>
              <a:spcAft>
                <a:spcPts val="800"/>
              </a:spcAft>
              <a:buNone/>
            </a:pPr>
            <a:r>
              <a:rPr lang="cs-CZ" sz="2600" kern="100" dirty="0">
                <a:solidFill>
                  <a:schemeClr val="tx2"/>
                </a:solidFill>
                <a:ea typeface="Aptos" panose="020B0004020202020204" pitchFamily="34" charset="0"/>
                <a:cs typeface="Times New Roman" panose="02020603050405020304" pitchFamily="18" charset="0"/>
              </a:rPr>
              <a:t>„Dotovaný zadavatel“ musí při zadávání VZ postupovat podle ZZVZ podobně jako veřejný zadavatel, včetně povinnosti uveřejnění, vedení transparentního řízení, zachování zásad rovného zacházení, zákazu diskriminace a transparentnosti a přiměřenosti (§ 6 ZZVZ). </a:t>
            </a:r>
          </a:p>
          <a:p>
            <a:pPr marL="0" indent="0" algn="just">
              <a:lnSpc>
                <a:spcPct val="107000"/>
              </a:lnSpc>
              <a:spcAft>
                <a:spcPts val="800"/>
              </a:spcAft>
              <a:buNone/>
            </a:pPr>
            <a:r>
              <a:rPr lang="cs-CZ" sz="1800" kern="100" dirty="0">
                <a:solidFill>
                  <a:schemeClr val="tx2"/>
                </a:solidFill>
                <a:ea typeface="Aptos" panose="020B0004020202020204" pitchFamily="34" charset="0"/>
                <a:cs typeface="Times New Roman" panose="02020603050405020304" pitchFamily="18" charset="0"/>
              </a:rPr>
              <a:t>Ne všechny povinnosti veřejného zadavatele automaticky dopadají na zadavatele dle § 4 odst. 2 ZZVZ.</a:t>
            </a:r>
          </a:p>
          <a:p>
            <a:pPr marL="0" indent="0" algn="just">
              <a:lnSpc>
                <a:spcPct val="107000"/>
              </a:lnSpc>
              <a:spcAft>
                <a:spcPts val="800"/>
              </a:spcAft>
              <a:buNone/>
            </a:pPr>
            <a:r>
              <a:rPr lang="cs-CZ" sz="2600" b="1" kern="100" dirty="0">
                <a:solidFill>
                  <a:schemeClr val="accent1">
                    <a:lumMod val="75000"/>
                  </a:schemeClr>
                </a:solidFill>
                <a:ea typeface="Aptos" panose="020B0004020202020204" pitchFamily="34" charset="0"/>
                <a:cs typeface="Times New Roman" panose="02020603050405020304" pitchFamily="18" charset="0"/>
              </a:rPr>
              <a:t>Výjimky</a:t>
            </a:r>
            <a:r>
              <a:rPr lang="cs-CZ" sz="2600" kern="100" dirty="0">
                <a:solidFill>
                  <a:schemeClr val="tx2"/>
                </a:solidFill>
                <a:ea typeface="Aptos" panose="020B0004020202020204" pitchFamily="34" charset="0"/>
                <a:cs typeface="Times New Roman" panose="02020603050405020304" pitchFamily="18" charset="0"/>
              </a:rPr>
              <a:t> tam, kde ZZVZ výslovně uvádí „veřejný zadavatel“:</a:t>
            </a:r>
            <a:endParaRPr lang="cs-CZ" sz="2600" b="1" u="sng" kern="100" dirty="0">
              <a:solidFill>
                <a:schemeClr val="tx2"/>
              </a:solidFill>
              <a:ea typeface="Aptos" panose="020B0004020202020204" pitchFamily="34" charset="0"/>
              <a:cs typeface="Times New Roman" panose="02020603050405020304" pitchFamily="18" charset="0"/>
            </a:endParaRPr>
          </a:p>
          <a:p>
            <a:pPr algn="just">
              <a:lnSpc>
                <a:spcPct val="107000"/>
              </a:lnSpc>
              <a:spcAft>
                <a:spcPts val="800"/>
              </a:spcAft>
              <a:buFont typeface="Wingdings" panose="05000000000000000000" pitchFamily="2" charset="2"/>
              <a:buChar char="v"/>
            </a:pPr>
            <a:r>
              <a:rPr lang="cs-CZ" sz="2600" b="1" dirty="0">
                <a:solidFill>
                  <a:schemeClr val="tx2"/>
                </a:solidFill>
              </a:rPr>
              <a:t>§ 53 odst. 4 ZZVZ</a:t>
            </a:r>
            <a:r>
              <a:rPr lang="cs-CZ" sz="2600" dirty="0">
                <a:solidFill>
                  <a:schemeClr val="tx2"/>
                </a:solidFill>
              </a:rPr>
              <a:t> – ve zjednodušeném podlimitním řízení musí veřejný zadavatel požadovat základní způsobilost. </a:t>
            </a:r>
          </a:p>
          <a:p>
            <a:pPr algn="just">
              <a:lnSpc>
                <a:spcPct val="107000"/>
              </a:lnSpc>
              <a:spcAft>
                <a:spcPts val="800"/>
              </a:spcAft>
              <a:buFont typeface="Wingdings" panose="05000000000000000000" pitchFamily="2" charset="2"/>
              <a:buChar char="v"/>
            </a:pPr>
            <a:r>
              <a:rPr lang="cs-CZ" sz="2600" b="1" dirty="0">
                <a:solidFill>
                  <a:schemeClr val="tx2"/>
                </a:solidFill>
              </a:rPr>
              <a:t>§ 219 odst. 1 až 3 ZZVZ</a:t>
            </a:r>
            <a:r>
              <a:rPr lang="cs-CZ" sz="2600" dirty="0">
                <a:solidFill>
                  <a:schemeClr val="tx2"/>
                </a:solidFill>
              </a:rPr>
              <a:t> – veřejný zadavatel uveřejňuje smlouvu, rámcovou dohodu a skutečně uhrazenou cenu. </a:t>
            </a:r>
          </a:p>
          <a:p>
            <a:pPr algn="just">
              <a:lnSpc>
                <a:spcPct val="107000"/>
              </a:lnSpc>
              <a:spcAft>
                <a:spcPts val="800"/>
              </a:spcAft>
              <a:buFont typeface="Wingdings" panose="05000000000000000000" pitchFamily="2" charset="2"/>
              <a:buChar char="v"/>
            </a:pPr>
            <a:r>
              <a:rPr lang="cs-CZ" sz="2600" b="1" dirty="0">
                <a:solidFill>
                  <a:schemeClr val="tx2"/>
                </a:solidFill>
              </a:rPr>
              <a:t>§ 220 odst. 1 a 2 ZZVZ</a:t>
            </a:r>
            <a:r>
              <a:rPr lang="cs-CZ" sz="2600" dirty="0">
                <a:solidFill>
                  <a:schemeClr val="tx2"/>
                </a:solidFill>
              </a:rPr>
              <a:t> – zvláštní režim citlivé činnosti u vybraných veřejných zadavatelů. </a:t>
            </a:r>
            <a:endParaRPr lang="cs-CZ" sz="2600" b="1" kern="100" dirty="0">
              <a:solidFill>
                <a:schemeClr val="tx2"/>
              </a:solidFill>
              <a:ea typeface="Aptos" panose="020B0004020202020204" pitchFamily="34" charset="0"/>
              <a:cs typeface="Times New Roman" panose="02020603050405020304" pitchFamily="18" charset="0"/>
            </a:endParaRPr>
          </a:p>
        </p:txBody>
      </p:sp>
      <p:sp>
        <p:nvSpPr>
          <p:cNvPr id="4" name="Zástupný symbol pro číslo snímku 3">
            <a:extLst>
              <a:ext uri="{FF2B5EF4-FFF2-40B4-BE49-F238E27FC236}">
                <a16:creationId xmlns:a16="http://schemas.microsoft.com/office/drawing/2014/main" id="{C00C8319-F489-AB2E-92DE-4658F414304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a:t>
            </a:fld>
            <a:endParaRPr lang="cs-CZ" dirty="0"/>
          </a:p>
        </p:txBody>
      </p:sp>
    </p:spTree>
    <p:extLst>
      <p:ext uri="{BB962C8B-B14F-4D97-AF65-F5344CB8AC3E}">
        <p14:creationId xmlns:p14="http://schemas.microsoft.com/office/powerpoint/2010/main" val="2466822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580AA-B8FA-0A7A-5CE2-9D1E509B362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0265D81-C1DF-0EA4-3035-FF640EB0B718}"/>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Jakými pravidly se řídí dotované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C7D6A392-871B-0D4C-C88B-9EDB205809E8}"/>
              </a:ext>
            </a:extLst>
          </p:cNvPr>
          <p:cNvSpPr>
            <a:spLocks noGrp="1"/>
          </p:cNvSpPr>
          <p:nvPr>
            <p:ph idx="1"/>
          </p:nvPr>
        </p:nvSpPr>
        <p:spPr>
          <a:xfrm>
            <a:off x="446314" y="894080"/>
            <a:ext cx="11223172" cy="5495833"/>
          </a:xfrm>
        </p:spPr>
        <p:txBody>
          <a:bodyPr/>
          <a:lstStyle/>
          <a:p>
            <a:pPr marL="0" indent="0" algn="just">
              <a:lnSpc>
                <a:spcPct val="107000"/>
              </a:lnSpc>
              <a:spcAft>
                <a:spcPts val="800"/>
              </a:spcAft>
              <a:buNone/>
            </a:pPr>
            <a:endParaRPr lang="cs-CZ" sz="2800" dirty="0">
              <a:solidFill>
                <a:schemeClr val="tx2"/>
              </a:solidFill>
            </a:endParaRPr>
          </a:p>
          <a:p>
            <a:pPr marL="0" indent="0" algn="just">
              <a:lnSpc>
                <a:spcPct val="107000"/>
              </a:lnSpc>
              <a:spcAft>
                <a:spcPts val="800"/>
              </a:spcAft>
              <a:buNone/>
            </a:pPr>
            <a:r>
              <a:rPr lang="cs-CZ" sz="2800" dirty="0">
                <a:solidFill>
                  <a:schemeClr val="tx2"/>
                </a:solidFill>
              </a:rPr>
              <a:t>Nejvýznamnější rozdíl mezi veřejným zadavatelem dle § 4 odst. 1 ZZVZ a zadavatelem podle § 4 odst. 2 ZZVZ</a:t>
            </a:r>
            <a:r>
              <a:rPr lang="cs-CZ" sz="2800" b="1" dirty="0">
                <a:solidFill>
                  <a:schemeClr val="tx2"/>
                </a:solidFill>
              </a:rPr>
              <a:t> nespočívá v samotném průběhu zadávacího řízení.</a:t>
            </a:r>
            <a:r>
              <a:rPr lang="cs-CZ" sz="2800" dirty="0">
                <a:solidFill>
                  <a:schemeClr val="tx2"/>
                </a:solidFill>
              </a:rPr>
              <a:t> V okamžiku, kdy již zadavatel podle § 4 odst. 2 zadává zakázku v režimu ZZVZ, jsou jeho povinnosti velmi podobné povinnostem veřejného zadavatele. </a:t>
            </a:r>
            <a:r>
              <a:rPr lang="cs-CZ" sz="2800" b="1" dirty="0">
                <a:solidFill>
                  <a:schemeClr val="tx2"/>
                </a:solidFill>
              </a:rPr>
              <a:t>Rozhodující rozdíl spočívá ve vzniku a trvání postavení zadavatele.</a:t>
            </a:r>
            <a:r>
              <a:rPr lang="cs-CZ" sz="2800" dirty="0">
                <a:solidFill>
                  <a:schemeClr val="tx2"/>
                </a:solidFill>
              </a:rPr>
              <a:t> Veřejný zadavatel je zadavatelem trvale, zatímco zadavatel podle § 4 odst. 2 vstupuje do režimu ZZVZ pouze za splnění zákonných podmínek, zpravidla v souvislosti s konkrétní dotovanou zakázkou. </a:t>
            </a:r>
            <a:endParaRPr lang="cs-CZ" sz="2800" kern="100" dirty="0">
              <a:solidFill>
                <a:schemeClr val="tx2"/>
              </a:solidFill>
              <a:ea typeface="Aptos" panose="020B0004020202020204" pitchFamily="34" charset="0"/>
              <a:cs typeface="Times New Roman" panose="02020603050405020304" pitchFamily="18" charset="0"/>
            </a:endParaRPr>
          </a:p>
        </p:txBody>
      </p:sp>
      <p:sp>
        <p:nvSpPr>
          <p:cNvPr id="4" name="Zástupný symbol pro číslo snímku 3">
            <a:extLst>
              <a:ext uri="{FF2B5EF4-FFF2-40B4-BE49-F238E27FC236}">
                <a16:creationId xmlns:a16="http://schemas.microsoft.com/office/drawing/2014/main" id="{E8BD1D85-588C-1291-E883-2F8DB766C13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12</a:t>
            </a:fld>
            <a:endParaRPr lang="cs-CZ" dirty="0"/>
          </a:p>
        </p:txBody>
      </p:sp>
    </p:spTree>
    <p:extLst>
      <p:ext uri="{BB962C8B-B14F-4D97-AF65-F5344CB8AC3E}">
        <p14:creationId xmlns:p14="http://schemas.microsoft.com/office/powerpoint/2010/main" val="3136864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C516-9996-C1B5-7FB5-254C1B3EF73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BC86964-9DF9-C71D-3A96-C4FD27E5A691}"/>
              </a:ext>
            </a:extLst>
          </p:cNvPr>
          <p:cNvSpPr>
            <a:spLocks noGrp="1"/>
          </p:cNvSpPr>
          <p:nvPr>
            <p:ph type="title"/>
          </p:nvPr>
        </p:nvSpPr>
        <p:spPr>
          <a:xfrm>
            <a:off x="446314" y="192875"/>
            <a:ext cx="10137686" cy="59960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Jakými pravidly se řídí dotované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A6340048-C005-8DDE-6180-3E016D6E1CCE}"/>
              </a:ext>
            </a:extLst>
          </p:cNvPr>
          <p:cNvSpPr>
            <a:spLocks noGrp="1"/>
          </p:cNvSpPr>
          <p:nvPr>
            <p:ph idx="1"/>
          </p:nvPr>
        </p:nvSpPr>
        <p:spPr>
          <a:xfrm>
            <a:off x="446314" y="894080"/>
            <a:ext cx="11223172" cy="5495833"/>
          </a:xfrm>
        </p:spPr>
        <p:txBody>
          <a:bodyPr/>
          <a:lstStyle/>
          <a:p>
            <a:pPr marL="0" indent="0" algn="just">
              <a:lnSpc>
                <a:spcPct val="107000"/>
              </a:lnSpc>
              <a:spcAft>
                <a:spcPts val="800"/>
              </a:spcAft>
              <a:buNone/>
            </a:pPr>
            <a:endParaRPr lang="cs-CZ" sz="2800" dirty="0">
              <a:solidFill>
                <a:schemeClr val="tx2"/>
              </a:solidFill>
            </a:endParaRPr>
          </a:p>
          <a:p>
            <a:pPr marL="0" indent="0" algn="just">
              <a:buNone/>
            </a:pPr>
            <a:r>
              <a:rPr lang="cs-CZ" sz="2800" b="1" dirty="0">
                <a:solidFill>
                  <a:schemeClr val="tx2"/>
                </a:solidFill>
              </a:rPr>
              <a:t>Splnění ZZVZ ještě neznamená splnění dotačních pravidel:</a:t>
            </a:r>
          </a:p>
          <a:p>
            <a:pPr marL="0" indent="0" algn="just">
              <a:buNone/>
            </a:pPr>
            <a:r>
              <a:rPr lang="cs-CZ" sz="2800" dirty="0">
                <a:solidFill>
                  <a:schemeClr val="tx2"/>
                </a:solidFill>
              </a:rPr>
              <a:t>Dotační orgány hodnotí i:</a:t>
            </a:r>
          </a:p>
          <a:p>
            <a:pPr lvl="0" algn="just">
              <a:spcBef>
                <a:spcPts val="0"/>
              </a:spcBef>
              <a:spcAft>
                <a:spcPts val="0"/>
              </a:spcAft>
            </a:pPr>
            <a:r>
              <a:rPr lang="cs-CZ" sz="2800" dirty="0">
                <a:solidFill>
                  <a:schemeClr val="tx2"/>
                </a:solidFill>
              </a:rPr>
              <a:t>hospodářskou soutěž,</a:t>
            </a:r>
          </a:p>
          <a:p>
            <a:pPr lvl="0" algn="just">
              <a:spcBef>
                <a:spcPts val="0"/>
              </a:spcBef>
              <a:spcAft>
                <a:spcPts val="0"/>
              </a:spcAft>
            </a:pPr>
            <a:r>
              <a:rPr lang="cs-CZ" sz="2800" dirty="0">
                <a:solidFill>
                  <a:schemeClr val="tx2"/>
                </a:solidFill>
              </a:rPr>
              <a:t>zásadu 3E,</a:t>
            </a:r>
          </a:p>
          <a:p>
            <a:pPr lvl="0" algn="just">
              <a:spcBef>
                <a:spcPts val="0"/>
              </a:spcBef>
              <a:spcAft>
                <a:spcPts val="0"/>
              </a:spcAft>
            </a:pPr>
            <a:r>
              <a:rPr lang="cs-CZ" sz="2800" dirty="0">
                <a:solidFill>
                  <a:schemeClr val="tx2"/>
                </a:solidFill>
              </a:rPr>
              <a:t>transparentnost,</a:t>
            </a:r>
          </a:p>
          <a:p>
            <a:pPr lvl="0" algn="just">
              <a:spcBef>
                <a:spcPts val="0"/>
              </a:spcBef>
              <a:spcAft>
                <a:spcPts val="0"/>
              </a:spcAft>
            </a:pPr>
            <a:r>
              <a:rPr lang="cs-CZ" sz="2800" dirty="0">
                <a:solidFill>
                  <a:schemeClr val="tx2"/>
                </a:solidFill>
              </a:rPr>
              <a:t>způsobilost výdajů,</a:t>
            </a:r>
          </a:p>
          <a:p>
            <a:pPr lvl="0" algn="just">
              <a:spcBef>
                <a:spcPts val="0"/>
              </a:spcBef>
              <a:spcAft>
                <a:spcPts val="0"/>
              </a:spcAft>
            </a:pPr>
            <a:r>
              <a:rPr lang="cs-CZ" sz="2800" dirty="0">
                <a:solidFill>
                  <a:schemeClr val="tx2"/>
                </a:solidFill>
              </a:rPr>
              <a:t>naplnění podmínek výzvy,</a:t>
            </a:r>
          </a:p>
          <a:p>
            <a:pPr lvl="0" algn="just">
              <a:spcBef>
                <a:spcPts val="0"/>
              </a:spcBef>
              <a:spcAft>
                <a:spcPts val="0"/>
              </a:spcAft>
            </a:pPr>
            <a:r>
              <a:rPr lang="cs-CZ" sz="2800" dirty="0">
                <a:solidFill>
                  <a:schemeClr val="tx2"/>
                </a:solidFill>
              </a:rPr>
              <a:t>DNSH.</a:t>
            </a:r>
          </a:p>
          <a:p>
            <a:pPr marL="0" indent="0">
              <a:buNone/>
            </a:pPr>
            <a:endParaRPr lang="cs-CZ" dirty="0"/>
          </a:p>
        </p:txBody>
      </p:sp>
      <p:sp>
        <p:nvSpPr>
          <p:cNvPr id="4" name="Zástupný symbol pro číslo snímku 3">
            <a:extLst>
              <a:ext uri="{FF2B5EF4-FFF2-40B4-BE49-F238E27FC236}">
                <a16:creationId xmlns:a16="http://schemas.microsoft.com/office/drawing/2014/main" id="{46FBFD55-9011-8A71-FD67-90AF971A533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13</a:t>
            </a:fld>
            <a:endParaRPr lang="cs-CZ" dirty="0"/>
          </a:p>
        </p:txBody>
      </p:sp>
    </p:spTree>
    <p:extLst>
      <p:ext uri="{BB962C8B-B14F-4D97-AF65-F5344CB8AC3E}">
        <p14:creationId xmlns:p14="http://schemas.microsoft.com/office/powerpoint/2010/main" val="1197507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E8690-590B-673D-6BB4-AF80D5F5145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B2DCF52-E13B-643F-417E-F9030530C648}"/>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 - působnost</a:t>
            </a:r>
          </a:p>
        </p:txBody>
      </p:sp>
      <p:sp>
        <p:nvSpPr>
          <p:cNvPr id="17" name="Zástupný obsah 16">
            <a:extLst>
              <a:ext uri="{FF2B5EF4-FFF2-40B4-BE49-F238E27FC236}">
                <a16:creationId xmlns:a16="http://schemas.microsoft.com/office/drawing/2014/main" id="{51AE3979-7181-A869-3ED0-A8E974EA85BC}"/>
              </a:ext>
            </a:extLst>
          </p:cNvPr>
          <p:cNvSpPr>
            <a:spLocks noGrp="1"/>
          </p:cNvSpPr>
          <p:nvPr>
            <p:ph idx="1"/>
          </p:nvPr>
        </p:nvSpPr>
        <p:spPr>
          <a:xfrm>
            <a:off x="446314" y="1349828"/>
            <a:ext cx="11223172" cy="5040085"/>
          </a:xfrm>
        </p:spPr>
        <p:txBody>
          <a:bodyPr/>
          <a:lstStyle/>
          <a:p>
            <a:pPr marL="0" indent="0" algn="just">
              <a:buNone/>
            </a:pPr>
            <a:r>
              <a:rPr lang="cs-CZ" sz="2600" b="1" dirty="0">
                <a:solidFill>
                  <a:schemeClr val="tx2"/>
                </a:solidFill>
              </a:rPr>
              <a:t>Metodický pokyn pro oblast zadávání zakázek pro programové období 2021 – 2027 je závazný pro ŘO, nikoliv přímo pro příjemce dotace (MP).</a:t>
            </a:r>
            <a:endParaRPr lang="cs-CZ" sz="2600" dirty="0">
              <a:solidFill>
                <a:schemeClr val="tx2"/>
              </a:solidFill>
            </a:endParaRPr>
          </a:p>
          <a:p>
            <a:pPr marL="0" indent="0" algn="just">
              <a:buNone/>
            </a:pPr>
            <a:r>
              <a:rPr lang="cs-CZ" sz="2600" b="1" dirty="0">
                <a:solidFill>
                  <a:schemeClr val="tx2"/>
                </a:solidFill>
              </a:rPr>
              <a:t>MP ukládá ŘO povinnost </a:t>
            </a:r>
            <a:r>
              <a:rPr lang="cs-CZ" sz="2600" dirty="0">
                <a:solidFill>
                  <a:schemeClr val="tx2"/>
                </a:solidFill>
              </a:rPr>
              <a:t>zajistit vázanost příjemců povinnostmi obsaženými v MP VZ.</a:t>
            </a:r>
          </a:p>
          <a:p>
            <a:pPr marL="0" indent="0" algn="just">
              <a:buNone/>
            </a:pPr>
            <a:r>
              <a:rPr lang="cs-CZ" sz="2600" b="1" dirty="0">
                <a:solidFill>
                  <a:schemeClr val="tx2"/>
                </a:solidFill>
              </a:rPr>
              <a:t>Příjemci jsou povinni postupy upravenými v MP zadávat zakázky, které nezadají v některém ze zadávacích řízení dle § 3 ZZVZ. </a:t>
            </a:r>
          </a:p>
          <a:p>
            <a:pPr marL="0" indent="0" algn="just">
              <a:buNone/>
            </a:pPr>
            <a:r>
              <a:rPr lang="cs-CZ" sz="2600" dirty="0">
                <a:solidFill>
                  <a:schemeClr val="tx2"/>
                </a:solidFill>
              </a:rPr>
              <a:t>Postupy upravenými v MP nejsou povinni příjemci zadávat zakázky, které splňují podmínky pro použití výjimky stanovené v § 29, § 30, § 158 a § 159 ZZVZ, nebo které splňují podmínky pro jejich zadání v jednacím řízení bez uveřejnění podle § 63 odst. 3 a 5 a § 64 až 66 ZZVZ.</a:t>
            </a:r>
            <a:r>
              <a:rPr lang="cs-CZ" dirty="0"/>
              <a:t> </a:t>
            </a: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EDC6AC6E-391C-8B38-11E9-13748B6F2DC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14</a:t>
            </a:fld>
            <a:endParaRPr lang="cs-CZ" dirty="0"/>
          </a:p>
        </p:txBody>
      </p:sp>
    </p:spTree>
    <p:extLst>
      <p:ext uri="{BB962C8B-B14F-4D97-AF65-F5344CB8AC3E}">
        <p14:creationId xmlns:p14="http://schemas.microsoft.com/office/powerpoint/2010/main" val="3283622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77865-83BD-E762-1D5F-1DEFD9B0F04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B2AACD3-983B-2DE3-E925-DE49EF10564A}"/>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 - působnost</a:t>
            </a:r>
          </a:p>
        </p:txBody>
      </p:sp>
      <p:sp>
        <p:nvSpPr>
          <p:cNvPr id="17" name="Zástupný obsah 16">
            <a:extLst>
              <a:ext uri="{FF2B5EF4-FFF2-40B4-BE49-F238E27FC236}">
                <a16:creationId xmlns:a16="http://schemas.microsoft.com/office/drawing/2014/main" id="{24F2DA91-64DC-D35D-4959-80341B3BD0DF}"/>
              </a:ext>
            </a:extLst>
          </p:cNvPr>
          <p:cNvSpPr>
            <a:spLocks noGrp="1"/>
          </p:cNvSpPr>
          <p:nvPr>
            <p:ph idx="1"/>
          </p:nvPr>
        </p:nvSpPr>
        <p:spPr>
          <a:xfrm>
            <a:off x="446314" y="1349828"/>
            <a:ext cx="11223172" cy="5040085"/>
          </a:xfrm>
        </p:spPr>
        <p:txBody>
          <a:bodyPr/>
          <a:lstStyle/>
          <a:p>
            <a:pPr marL="0" indent="0" algn="just">
              <a:buNone/>
            </a:pPr>
            <a:endParaRPr lang="cs-CZ" sz="2600" dirty="0">
              <a:solidFill>
                <a:schemeClr val="tx2"/>
              </a:solidFill>
            </a:endParaRPr>
          </a:p>
          <a:p>
            <a:pPr marL="0" indent="0" algn="just">
              <a:buNone/>
            </a:pPr>
            <a:r>
              <a:rPr lang="cs-CZ" sz="2600" dirty="0">
                <a:solidFill>
                  <a:schemeClr val="tx2"/>
                </a:solidFill>
              </a:rPr>
              <a:t>Postupy upravenými v MP nejsou příjemci povinni zadávat zakázky také v případě, pokud podstatně nezměnili zadávací podmínky oproti předchozímu výběrovému řízení zadávanému v otevřené výzvě, v němž nebyly podány žádné nabídky, podané nabídky nesplňovaly požadavky zadavatele na předmět zakázky nebo účastníci výběrového řízení nesplnili zadávací podmínky. </a:t>
            </a:r>
          </a:p>
          <a:p>
            <a:pPr marL="0" indent="0" algn="just">
              <a:buNone/>
            </a:pPr>
            <a:r>
              <a:rPr lang="cs-CZ" dirty="0"/>
              <a:t> </a:t>
            </a: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3396ABB0-0DEB-38E7-3927-6D3F3497F8C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15</a:t>
            </a:fld>
            <a:endParaRPr lang="cs-CZ" dirty="0"/>
          </a:p>
        </p:txBody>
      </p:sp>
    </p:spTree>
    <p:extLst>
      <p:ext uri="{BB962C8B-B14F-4D97-AF65-F5344CB8AC3E}">
        <p14:creationId xmlns:p14="http://schemas.microsoft.com/office/powerpoint/2010/main" val="2286603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DDDAB-6653-E40F-D6C7-7FC8C0E0F9F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BABD1D7-76AB-2A67-2EC7-D01CBB57C8A2}"/>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 - působnost</a:t>
            </a:r>
          </a:p>
        </p:txBody>
      </p:sp>
      <p:sp>
        <p:nvSpPr>
          <p:cNvPr id="17" name="Zástupný obsah 16">
            <a:extLst>
              <a:ext uri="{FF2B5EF4-FFF2-40B4-BE49-F238E27FC236}">
                <a16:creationId xmlns:a16="http://schemas.microsoft.com/office/drawing/2014/main" id="{3B650047-3F5C-FC4D-4481-F85F49118280}"/>
              </a:ext>
            </a:extLst>
          </p:cNvPr>
          <p:cNvSpPr>
            <a:spLocks noGrp="1"/>
          </p:cNvSpPr>
          <p:nvPr>
            <p:ph idx="1"/>
          </p:nvPr>
        </p:nvSpPr>
        <p:spPr>
          <a:xfrm>
            <a:off x="446314" y="1349828"/>
            <a:ext cx="11223172" cy="5040085"/>
          </a:xfrm>
        </p:spPr>
        <p:txBody>
          <a:bodyPr/>
          <a:lstStyle/>
          <a:p>
            <a:pPr marL="0" indent="0" algn="just">
              <a:buNone/>
            </a:pPr>
            <a:r>
              <a:rPr lang="cs-CZ" dirty="0">
                <a:solidFill>
                  <a:schemeClr val="tx2"/>
                </a:solidFill>
              </a:rPr>
              <a:t> </a:t>
            </a:r>
            <a:r>
              <a:rPr lang="cs-CZ" sz="2400" dirty="0">
                <a:solidFill>
                  <a:schemeClr val="tx2"/>
                </a:solidFill>
              </a:rPr>
              <a:t>Příjemci nejsou povinni postupy upravenými v MP zadávat zakázky malého rozsahu, jejichž předpokládaná hodnota je rovna nebo nižší než: </a:t>
            </a:r>
          </a:p>
          <a:p>
            <a:pPr lvl="0" fontAlgn="base"/>
            <a:r>
              <a:rPr lang="cs-CZ" sz="2400" dirty="0">
                <a:solidFill>
                  <a:schemeClr val="tx2"/>
                </a:solidFill>
              </a:rPr>
              <a:t>750 000,- Kč bez DPH nebo  </a:t>
            </a:r>
          </a:p>
          <a:p>
            <a:pPr lvl="0" algn="just" fontAlgn="base"/>
            <a:r>
              <a:rPr lang="cs-CZ" sz="2400" dirty="0">
                <a:solidFill>
                  <a:schemeClr val="tx2"/>
                </a:solidFill>
              </a:rPr>
              <a:t>6 000 000,- Kč bez DPH v případě zakázky na dodávky a/nebo služby nebo 18 000 000 Kč bez DPH v případě zakázky na stavební práce, pokud je zakázka zadávána příjemcem, který není zadavatelem podle § 4 odst. 1 až 3 ZZVZ a zároveň dotace poskytovaná na takovou zakázku není vyšší než 50 % peněžních prostředků, poskytnutých z </a:t>
            </a:r>
          </a:p>
          <a:p>
            <a:pPr marL="789750" lvl="1" indent="-285750">
              <a:spcAft>
                <a:spcPts val="0"/>
              </a:spcAft>
              <a:buFont typeface="Wingdings" panose="05000000000000000000" pitchFamily="2" charset="2"/>
              <a:buChar char="v"/>
            </a:pPr>
            <a:r>
              <a:rPr lang="cs-CZ" sz="2400" dirty="0">
                <a:solidFill>
                  <a:schemeClr val="tx2"/>
                </a:solidFill>
              </a:rPr>
              <a:t>rozpočtu veřejného zadavatele,</a:t>
            </a:r>
          </a:p>
          <a:p>
            <a:pPr marL="789750" lvl="1" indent="-285750">
              <a:spcAft>
                <a:spcPts val="0"/>
              </a:spcAft>
              <a:buFont typeface="Wingdings" panose="05000000000000000000" pitchFamily="2" charset="2"/>
              <a:buChar char="v"/>
            </a:pPr>
            <a:r>
              <a:rPr lang="cs-CZ" sz="2400" dirty="0">
                <a:solidFill>
                  <a:schemeClr val="tx2"/>
                </a:solidFill>
              </a:rPr>
              <a:t>rozpočtu Evropské unie nebo veřejného rozpočtu cizího státu s výjimkou případů, kdy je zakázka plněna mimo území Evropské unie.  </a:t>
            </a: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41042068-FD78-F71F-E404-B4619D70473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16</a:t>
            </a:fld>
            <a:endParaRPr lang="cs-CZ" dirty="0"/>
          </a:p>
        </p:txBody>
      </p:sp>
    </p:spTree>
    <p:extLst>
      <p:ext uri="{BB962C8B-B14F-4D97-AF65-F5344CB8AC3E}">
        <p14:creationId xmlns:p14="http://schemas.microsoft.com/office/powerpoint/2010/main" val="1991906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EA265-F14F-FA8A-3630-41F20E0EF7E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30EEEA1-12DD-9AAF-E75F-0D9D0F351F59}"/>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 - působnost</a:t>
            </a:r>
          </a:p>
        </p:txBody>
      </p:sp>
      <p:sp>
        <p:nvSpPr>
          <p:cNvPr id="17" name="Zástupný obsah 16">
            <a:extLst>
              <a:ext uri="{FF2B5EF4-FFF2-40B4-BE49-F238E27FC236}">
                <a16:creationId xmlns:a16="http://schemas.microsoft.com/office/drawing/2014/main" id="{EC1779A8-75A9-3D9D-20D5-7E9DB91A45F2}"/>
              </a:ext>
            </a:extLst>
          </p:cNvPr>
          <p:cNvSpPr>
            <a:spLocks noGrp="1"/>
          </p:cNvSpPr>
          <p:nvPr>
            <p:ph idx="1"/>
          </p:nvPr>
        </p:nvSpPr>
        <p:spPr>
          <a:xfrm>
            <a:off x="446314" y="1349828"/>
            <a:ext cx="11223172" cy="5040085"/>
          </a:xfrm>
        </p:spPr>
        <p:txBody>
          <a:bodyPr/>
          <a:lstStyle/>
          <a:p>
            <a:pPr marL="0" indent="0" algn="just">
              <a:buNone/>
            </a:pPr>
            <a:r>
              <a:rPr lang="cs-CZ" sz="2400" dirty="0">
                <a:solidFill>
                  <a:schemeClr val="tx2"/>
                </a:solidFill>
              </a:rPr>
              <a:t>Příjemci jsou však i v těchto případech povinni dodržet ustanovení </a:t>
            </a:r>
          </a:p>
          <a:p>
            <a:pPr marL="0" indent="0" algn="just">
              <a:buNone/>
            </a:pPr>
            <a:r>
              <a:rPr lang="cs-CZ" sz="2400" dirty="0">
                <a:solidFill>
                  <a:schemeClr val="tx2"/>
                </a:solidFill>
              </a:rPr>
              <a:t>čl. 6.1 zásady postupu zadavatele</a:t>
            </a:r>
          </a:p>
          <a:p>
            <a:pPr algn="just">
              <a:buFont typeface="Arial" panose="020B0604020202020204" pitchFamily="34" charset="0"/>
              <a:buChar char="•"/>
            </a:pPr>
            <a:r>
              <a:rPr lang="cs-CZ" sz="2400" dirty="0">
                <a:solidFill>
                  <a:schemeClr val="tx2"/>
                </a:solidFill>
              </a:rPr>
              <a:t>zásady transparentnosti a přiměřenosti, zásady rovného zacházení a zákazu diskriminace,</a:t>
            </a:r>
          </a:p>
          <a:p>
            <a:pPr algn="just">
              <a:buFont typeface="Arial" panose="020B0604020202020204" pitchFamily="34" charset="0"/>
              <a:buChar char="•"/>
            </a:pPr>
            <a:r>
              <a:rPr lang="cs-CZ" sz="2400" dirty="0">
                <a:solidFill>
                  <a:schemeClr val="tx2"/>
                </a:solidFill>
              </a:rPr>
              <a:t>nesmí omezovat účast ve výběrovém řízení těm dodavatelům, kteří mají sídlo v členském státě Evropské unie, Evropského hospodářského prostoru nebo Švýcarské konfederaci, nebo v jiném státě, který má s Českou republikou nebo s Evropskou unií uzavřenu mezinárodní smlouvu zaručující přístup dodavatelům z těchto států k zadávané zakázce. </a:t>
            </a:r>
          </a:p>
          <a:p>
            <a:pPr marL="0" indent="0" algn="just">
              <a:buNone/>
            </a:pPr>
            <a:r>
              <a:rPr lang="cs-CZ" sz="2400" dirty="0">
                <a:solidFill>
                  <a:schemeClr val="tx2"/>
                </a:solidFill>
              </a:rPr>
              <a:t>čl. 6.5 střet zájmů</a:t>
            </a:r>
          </a:p>
          <a:p>
            <a:pPr marL="0" indent="0" algn="just">
              <a:buNone/>
            </a:pPr>
            <a:r>
              <a:rPr lang="cs-CZ" sz="2400" dirty="0"/>
              <a:t> </a:t>
            </a: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273F9483-10B4-3AC2-2479-80DC9FCA742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17</a:t>
            </a:fld>
            <a:endParaRPr lang="cs-CZ" dirty="0"/>
          </a:p>
        </p:txBody>
      </p:sp>
    </p:spTree>
    <p:extLst>
      <p:ext uri="{BB962C8B-B14F-4D97-AF65-F5344CB8AC3E}">
        <p14:creationId xmlns:p14="http://schemas.microsoft.com/office/powerpoint/2010/main" val="3072328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E592-FB48-C85B-CC61-950080F0833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398381A-F152-E2AB-9622-A637DCC7F454}"/>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 - působnost</a:t>
            </a:r>
          </a:p>
        </p:txBody>
      </p:sp>
      <p:sp>
        <p:nvSpPr>
          <p:cNvPr id="17" name="Zástupný obsah 16">
            <a:extLst>
              <a:ext uri="{FF2B5EF4-FFF2-40B4-BE49-F238E27FC236}">
                <a16:creationId xmlns:a16="http://schemas.microsoft.com/office/drawing/2014/main" id="{4FE42BDA-C9BF-BCBE-7EC2-AEF0D04A4795}"/>
              </a:ext>
            </a:extLst>
          </p:cNvPr>
          <p:cNvSpPr>
            <a:spLocks noGrp="1"/>
          </p:cNvSpPr>
          <p:nvPr>
            <p:ph idx="1"/>
          </p:nvPr>
        </p:nvSpPr>
        <p:spPr>
          <a:xfrm>
            <a:off x="446314" y="1349828"/>
            <a:ext cx="11223172" cy="5040085"/>
          </a:xfrm>
        </p:spPr>
        <p:txBody>
          <a:bodyPr/>
          <a:lstStyle/>
          <a:p>
            <a:pPr lvl="1" fontAlgn="base"/>
            <a:endParaRPr lang="cs-CZ" sz="2800" dirty="0"/>
          </a:p>
          <a:p>
            <a:pPr lvl="1" algn="just" fontAlgn="base">
              <a:lnSpc>
                <a:spcPct val="100000"/>
              </a:lnSpc>
            </a:pPr>
            <a:r>
              <a:rPr lang="cs-CZ" sz="2800" dirty="0">
                <a:solidFill>
                  <a:schemeClr val="tx2"/>
                </a:solidFill>
              </a:rPr>
              <a:t>Příjemci nejsou povinni postupy upravenými v MP zadávat zakázky na ty způsobilé výdaje, pro které bude ze strany příslušného ŘO stanoveno financování pouze </a:t>
            </a:r>
            <a:r>
              <a:rPr lang="cs-CZ" sz="2800" b="1" dirty="0">
                <a:solidFill>
                  <a:schemeClr val="tx2"/>
                </a:solidFill>
              </a:rPr>
              <a:t>metodou zjednodušeného vykazování nákladů. </a:t>
            </a:r>
          </a:p>
          <a:p>
            <a:pPr marL="0" indent="0" algn="just">
              <a:buNone/>
            </a:pPr>
            <a:r>
              <a:rPr lang="cs-CZ" sz="2400" dirty="0"/>
              <a:t> </a:t>
            </a: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F249C2A7-B4A3-365C-28C7-A2C61CBF3FC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18</a:t>
            </a:fld>
            <a:endParaRPr lang="cs-CZ" dirty="0"/>
          </a:p>
        </p:txBody>
      </p:sp>
    </p:spTree>
    <p:extLst>
      <p:ext uri="{BB962C8B-B14F-4D97-AF65-F5344CB8AC3E}">
        <p14:creationId xmlns:p14="http://schemas.microsoft.com/office/powerpoint/2010/main" val="542820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0EE94-0BD4-2FBF-91AB-27BEB78C7AE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0130FDA-A7BA-5C85-042B-E8EAC4F4C070}"/>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 - působnost</a:t>
            </a:r>
          </a:p>
        </p:txBody>
      </p:sp>
      <p:sp>
        <p:nvSpPr>
          <p:cNvPr id="17" name="Zástupný obsah 16">
            <a:extLst>
              <a:ext uri="{FF2B5EF4-FFF2-40B4-BE49-F238E27FC236}">
                <a16:creationId xmlns:a16="http://schemas.microsoft.com/office/drawing/2014/main" id="{3B114A8A-3DCF-17A6-DFC5-4375A173755A}"/>
              </a:ext>
            </a:extLst>
          </p:cNvPr>
          <p:cNvSpPr>
            <a:spLocks noGrp="1"/>
          </p:cNvSpPr>
          <p:nvPr>
            <p:ph idx="1"/>
          </p:nvPr>
        </p:nvSpPr>
        <p:spPr>
          <a:xfrm>
            <a:off x="446314" y="1349828"/>
            <a:ext cx="11223172" cy="5040085"/>
          </a:xfrm>
        </p:spPr>
        <p:txBody>
          <a:bodyPr/>
          <a:lstStyle/>
          <a:p>
            <a:pPr lvl="1" algn="just" fontAlgn="base">
              <a:lnSpc>
                <a:spcPct val="100000"/>
              </a:lnSpc>
            </a:pPr>
            <a:endParaRPr lang="cs-CZ" sz="2800" dirty="0">
              <a:solidFill>
                <a:schemeClr val="tx2"/>
              </a:solidFill>
            </a:endParaRPr>
          </a:p>
          <a:p>
            <a:pPr lvl="1" algn="just" fontAlgn="base">
              <a:lnSpc>
                <a:spcPct val="100000"/>
              </a:lnSpc>
            </a:pPr>
            <a:r>
              <a:rPr lang="cs-CZ" sz="2800" dirty="0">
                <a:solidFill>
                  <a:schemeClr val="tx2"/>
                </a:solidFill>
              </a:rPr>
              <a:t>Příjemci nejsou povinni postupy upravenými v MP zadávat zakázky malého rozsahu na služby nebo dodávky v případech, kdy </a:t>
            </a:r>
            <a:r>
              <a:rPr lang="cs-CZ" sz="2800" b="1" dirty="0">
                <a:solidFill>
                  <a:schemeClr val="tx2"/>
                </a:solidFill>
              </a:rPr>
              <a:t>tyto zakázky zadali jako dlouhodobé, a to nikoli pro jednotlivý projekt, ale pro standardní činnosti zadavatele, pokud cena těchto zakázek odpovídá cenám v místě a čase obvyklým, smluvní podmínky se kvůli realizaci projektu nemění a zároveň tyto zakázky byly zadány alespoň 6 měsíců před zahájením realizace projektu, nebo podáním žádosti o podporu, podle toho, který z úkonů zadavatel učinil dříve. </a:t>
            </a:r>
          </a:p>
          <a:p>
            <a:pPr marL="0" indent="0" algn="just">
              <a:buNone/>
            </a:pPr>
            <a:r>
              <a:rPr lang="cs-CZ" sz="2800" dirty="0"/>
              <a:t> </a:t>
            </a: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F94F63EE-89B9-4B8F-5371-952827B7CEE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19</a:t>
            </a:fld>
            <a:endParaRPr lang="cs-CZ" dirty="0"/>
          </a:p>
        </p:txBody>
      </p:sp>
    </p:spTree>
    <p:extLst>
      <p:ext uri="{BB962C8B-B14F-4D97-AF65-F5344CB8AC3E}">
        <p14:creationId xmlns:p14="http://schemas.microsoft.com/office/powerpoint/2010/main" val="3839020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ECA3C-128D-1D06-C520-53A7E6E40D8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985A239-6079-C4D8-AEA6-E379C1F58069}"/>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a:t>
            </a:r>
          </a:p>
        </p:txBody>
      </p:sp>
      <p:sp>
        <p:nvSpPr>
          <p:cNvPr id="17" name="Zástupný obsah 16">
            <a:extLst>
              <a:ext uri="{FF2B5EF4-FFF2-40B4-BE49-F238E27FC236}">
                <a16:creationId xmlns:a16="http://schemas.microsoft.com/office/drawing/2014/main" id="{1D3F7854-5362-844C-DF22-DAC63C605B34}"/>
              </a:ext>
            </a:extLst>
          </p:cNvPr>
          <p:cNvSpPr>
            <a:spLocks noGrp="1"/>
          </p:cNvSpPr>
          <p:nvPr>
            <p:ph idx="1"/>
          </p:nvPr>
        </p:nvSpPr>
        <p:spPr>
          <a:xfrm>
            <a:off x="446314" y="1349828"/>
            <a:ext cx="11223172" cy="5040085"/>
          </a:xfrm>
        </p:spPr>
        <p:txBody>
          <a:bodyPr/>
          <a:lstStyle/>
          <a:p>
            <a:pPr marL="0" indent="0" algn="just">
              <a:buNone/>
            </a:pPr>
            <a:r>
              <a:rPr lang="cs-CZ" sz="2400" dirty="0">
                <a:solidFill>
                  <a:schemeClr val="tx2"/>
                </a:solidFill>
              </a:rPr>
              <a:t>Aktuální změní MP VZ bylo doplněno 4 metodickými stanovisky:</a:t>
            </a:r>
          </a:p>
          <a:p>
            <a:pPr marL="0" indent="0" algn="just">
              <a:buNone/>
            </a:pPr>
            <a:r>
              <a:rPr lang="cs-CZ" sz="2400" b="1" u="sng" dirty="0">
                <a:solidFill>
                  <a:schemeClr val="tx2"/>
                </a:solidFill>
              </a:rPr>
              <a:t>Metodické stanovisko č. 1</a:t>
            </a:r>
          </a:p>
          <a:p>
            <a:pPr marL="0" indent="0" algn="just">
              <a:buNone/>
            </a:pPr>
            <a:r>
              <a:rPr lang="cs-CZ" sz="2400" dirty="0">
                <a:solidFill>
                  <a:schemeClr val="tx2"/>
                </a:solidFill>
              </a:rPr>
              <a:t>reagovalo na situaci na trhu po zahájení války na Ukrajině, kdy vzhledem k enormnímu nárůstu cen energií, nepředvídatelnému pohybu cen stavebních materiálů, růstu cen dalších komodit a s tím souvisejícímu vysokému nárůstu inflace, nebylo často reálné splnit veřejnou zakázku za cenu, za niž byla původně dodavatelem získána.</a:t>
            </a:r>
          </a:p>
          <a:p>
            <a:pPr marL="0" indent="0" algn="just">
              <a:buNone/>
            </a:pPr>
            <a:r>
              <a:rPr lang="cs-CZ" sz="2400" dirty="0">
                <a:solidFill>
                  <a:schemeClr val="tx2"/>
                </a:solidFill>
              </a:rPr>
              <a:t>Do MP VZ byla zapracována možnost explicitního zahrnutí možnosti vyhrazené změny závazku dle § 100 odst. 1 zákona č. 134/2016 Sb., o zadávání veřejných zakázek, ve znění pozdějších předpisů (dále jen „ZZVZ“) do zadávací dokumentace VZ.</a:t>
            </a:r>
          </a:p>
        </p:txBody>
      </p:sp>
      <p:sp>
        <p:nvSpPr>
          <p:cNvPr id="4" name="Zástupný symbol pro číslo snímku 3">
            <a:extLst>
              <a:ext uri="{FF2B5EF4-FFF2-40B4-BE49-F238E27FC236}">
                <a16:creationId xmlns:a16="http://schemas.microsoft.com/office/drawing/2014/main" id="{6010841A-8DD8-47BB-BC9C-33EB4CB8968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20</a:t>
            </a:fld>
            <a:endParaRPr lang="cs-CZ" dirty="0"/>
          </a:p>
        </p:txBody>
      </p:sp>
    </p:spTree>
    <p:extLst>
      <p:ext uri="{BB962C8B-B14F-4D97-AF65-F5344CB8AC3E}">
        <p14:creationId xmlns:p14="http://schemas.microsoft.com/office/powerpoint/2010/main" val="1168708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3941A-C98A-B49A-783C-3A1446A7339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AC41C1C-0982-AE09-1470-1C656D125D98}"/>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a:t>
            </a:r>
          </a:p>
        </p:txBody>
      </p:sp>
      <p:sp>
        <p:nvSpPr>
          <p:cNvPr id="17" name="Zástupný obsah 16">
            <a:extLst>
              <a:ext uri="{FF2B5EF4-FFF2-40B4-BE49-F238E27FC236}">
                <a16:creationId xmlns:a16="http://schemas.microsoft.com/office/drawing/2014/main" id="{B79B19B3-ADAC-98E9-4AB5-A7FA79DE0E09}"/>
              </a:ext>
            </a:extLst>
          </p:cNvPr>
          <p:cNvSpPr>
            <a:spLocks noGrp="1"/>
          </p:cNvSpPr>
          <p:nvPr>
            <p:ph idx="1"/>
          </p:nvPr>
        </p:nvSpPr>
        <p:spPr>
          <a:xfrm>
            <a:off x="446313" y="1349828"/>
            <a:ext cx="11244943" cy="4950171"/>
          </a:xfrm>
        </p:spPr>
        <p:txBody>
          <a:bodyPr/>
          <a:lstStyle/>
          <a:p>
            <a:pPr marL="0" indent="0" algn="just">
              <a:buNone/>
            </a:pPr>
            <a:r>
              <a:rPr lang="cs-CZ" sz="2400" b="1" u="sng" dirty="0">
                <a:solidFill>
                  <a:schemeClr val="tx2"/>
                </a:solidFill>
              </a:rPr>
              <a:t>Metodické stanovisko č. 2</a:t>
            </a:r>
          </a:p>
          <a:p>
            <a:pPr marL="0" indent="0" algn="just">
              <a:buNone/>
            </a:pPr>
            <a:r>
              <a:rPr lang="cs-CZ" sz="2400" dirty="0">
                <a:solidFill>
                  <a:schemeClr val="tx2"/>
                </a:solidFill>
              </a:rPr>
              <a:t>reagovalo na žádosti zástupců řídících orgánů, kteří požádali o vytvoření vzorů k některým dokumentům podle MP VZ za účelem zjednodušení některých postupů pro příjemce dotací a sjednocení a zpřehlednění úpravy. </a:t>
            </a:r>
          </a:p>
          <a:p>
            <a:pPr marL="0" indent="0" algn="just">
              <a:buNone/>
            </a:pPr>
            <a:r>
              <a:rPr lang="cs-CZ" sz="2400" dirty="0">
                <a:solidFill>
                  <a:schemeClr val="tx2"/>
                </a:solidFill>
              </a:rPr>
              <a:t>Cílem vytvořené přílohy bylo sjednocení formy některých dokumentů, používaných v postupech podle MP VZ a zjednodušení postupu pro příjemce dotace. Příjemce dotace může požadované údaje doplnit do předpřipravených vzorů, místo sepisování vlastních dokumentů, čímž se proces může urychlit. Vzory jsou nicméně pouze doporučené a dokumenty s jiným obsahem splňující náležitosti podle MP VZ jsou i nadále použitelné. </a:t>
            </a:r>
          </a:p>
          <a:p>
            <a:pPr marL="0" indent="0" algn="just">
              <a:buNone/>
            </a:pPr>
            <a:r>
              <a:rPr lang="cs-CZ" sz="2400" dirty="0">
                <a:solidFill>
                  <a:schemeClr val="tx2"/>
                </a:solidFill>
              </a:rPr>
              <a:t>Jedná se pouze o možnost využití veřejně přístupného vzoru těchto dokumentů.</a:t>
            </a:r>
          </a:p>
        </p:txBody>
      </p:sp>
      <p:sp>
        <p:nvSpPr>
          <p:cNvPr id="4" name="Zástupný symbol pro číslo snímku 3">
            <a:extLst>
              <a:ext uri="{FF2B5EF4-FFF2-40B4-BE49-F238E27FC236}">
                <a16:creationId xmlns:a16="http://schemas.microsoft.com/office/drawing/2014/main" id="{13475BBA-1E5C-0E7A-B331-D30EAC7F968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21</a:t>
            </a:fld>
            <a:endParaRPr lang="cs-CZ"/>
          </a:p>
        </p:txBody>
      </p:sp>
    </p:spTree>
    <p:extLst>
      <p:ext uri="{BB962C8B-B14F-4D97-AF65-F5344CB8AC3E}">
        <p14:creationId xmlns:p14="http://schemas.microsoft.com/office/powerpoint/2010/main" val="3487848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2FC7C-CF02-7CFE-2B94-8EC0C12DC4C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D3F4AE2-18AA-0388-2541-9FCB3A391430}"/>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a:t>
            </a:r>
          </a:p>
        </p:txBody>
      </p:sp>
      <p:sp>
        <p:nvSpPr>
          <p:cNvPr id="17" name="Zástupný obsah 16">
            <a:extLst>
              <a:ext uri="{FF2B5EF4-FFF2-40B4-BE49-F238E27FC236}">
                <a16:creationId xmlns:a16="http://schemas.microsoft.com/office/drawing/2014/main" id="{1BEE75D2-5660-8BFE-BB5A-7DFDD698A0D1}"/>
              </a:ext>
            </a:extLst>
          </p:cNvPr>
          <p:cNvSpPr>
            <a:spLocks noGrp="1"/>
          </p:cNvSpPr>
          <p:nvPr>
            <p:ph idx="1"/>
          </p:nvPr>
        </p:nvSpPr>
        <p:spPr>
          <a:xfrm>
            <a:off x="446313" y="1349828"/>
            <a:ext cx="11244943" cy="4950171"/>
          </a:xfrm>
        </p:spPr>
        <p:txBody>
          <a:bodyPr/>
          <a:lstStyle/>
          <a:p>
            <a:pPr marL="0" indent="0" algn="just">
              <a:buNone/>
            </a:pPr>
            <a:endParaRPr lang="cs-CZ" sz="2400" b="1" u="sng" dirty="0">
              <a:solidFill>
                <a:schemeClr val="tx2"/>
              </a:solidFill>
            </a:endParaRPr>
          </a:p>
          <a:p>
            <a:pPr marL="0" indent="0" algn="just">
              <a:buNone/>
            </a:pPr>
            <a:r>
              <a:rPr lang="cs-CZ" sz="2400" b="1" u="sng" dirty="0">
                <a:solidFill>
                  <a:schemeClr val="tx2"/>
                </a:solidFill>
              </a:rPr>
              <a:t>Metodické stanovisko č. 3</a:t>
            </a:r>
          </a:p>
          <a:p>
            <a:pPr marL="0" indent="0" algn="just">
              <a:buNone/>
            </a:pPr>
            <a:r>
              <a:rPr lang="cs-CZ" sz="2400" dirty="0">
                <a:solidFill>
                  <a:schemeClr val="tx2"/>
                </a:solidFill>
              </a:rPr>
              <a:t>bylo vydáno v reakci na novelizaci ZZVZ, která nabyla účinnosti 16. 07. 2023. </a:t>
            </a:r>
          </a:p>
          <a:p>
            <a:pPr marL="0" indent="0" algn="just">
              <a:buNone/>
            </a:pPr>
            <a:r>
              <a:rPr lang="cs-CZ" sz="2400" dirty="0">
                <a:solidFill>
                  <a:schemeClr val="tx2"/>
                </a:solidFill>
              </a:rPr>
              <a:t>Cílem stanoviska bylo sjednotit text Metodického pokynu s textem ZZVZ a aktualizovat postupy  podle Metodického pokynu z věcného a formálního hlediska v případech, kde novelizace ZZVZ dopadala přímo i nepřímo do postupů podle Metodického pokynu.</a:t>
            </a:r>
          </a:p>
        </p:txBody>
      </p:sp>
      <p:sp>
        <p:nvSpPr>
          <p:cNvPr id="4" name="Zástupný symbol pro číslo snímku 3">
            <a:extLst>
              <a:ext uri="{FF2B5EF4-FFF2-40B4-BE49-F238E27FC236}">
                <a16:creationId xmlns:a16="http://schemas.microsoft.com/office/drawing/2014/main" id="{AC9482ED-0ECC-5162-398C-98D4A3B2977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22</a:t>
            </a:fld>
            <a:endParaRPr lang="cs-CZ"/>
          </a:p>
        </p:txBody>
      </p:sp>
    </p:spTree>
    <p:extLst>
      <p:ext uri="{BB962C8B-B14F-4D97-AF65-F5344CB8AC3E}">
        <p14:creationId xmlns:p14="http://schemas.microsoft.com/office/powerpoint/2010/main" val="2616554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A06AA-E38C-E033-421C-36B5762E021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D4EE159-6500-E793-4525-F86F9982B4BE}"/>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a:t>
            </a:r>
          </a:p>
        </p:txBody>
      </p:sp>
      <p:sp>
        <p:nvSpPr>
          <p:cNvPr id="17" name="Zástupný obsah 16">
            <a:extLst>
              <a:ext uri="{FF2B5EF4-FFF2-40B4-BE49-F238E27FC236}">
                <a16:creationId xmlns:a16="http://schemas.microsoft.com/office/drawing/2014/main" id="{4860DB17-85DB-C720-C340-A5560640447E}"/>
              </a:ext>
            </a:extLst>
          </p:cNvPr>
          <p:cNvSpPr>
            <a:spLocks noGrp="1"/>
          </p:cNvSpPr>
          <p:nvPr>
            <p:ph idx="1"/>
          </p:nvPr>
        </p:nvSpPr>
        <p:spPr>
          <a:xfrm>
            <a:off x="446313" y="1349828"/>
            <a:ext cx="11244943" cy="4950171"/>
          </a:xfrm>
        </p:spPr>
        <p:txBody>
          <a:bodyPr/>
          <a:lstStyle/>
          <a:p>
            <a:pPr marL="0" indent="0" algn="just">
              <a:buNone/>
            </a:pPr>
            <a:r>
              <a:rPr lang="cs-CZ" sz="2400" b="1" u="sng" dirty="0">
                <a:solidFill>
                  <a:schemeClr val="tx2"/>
                </a:solidFill>
              </a:rPr>
              <a:t>Metodické stanovisko č. 4</a:t>
            </a:r>
          </a:p>
          <a:p>
            <a:pPr marL="0" indent="0" algn="just">
              <a:buNone/>
            </a:pPr>
            <a:r>
              <a:rPr lang="cs-CZ" sz="2400" dirty="0">
                <a:solidFill>
                  <a:schemeClr val="tx2"/>
                </a:solidFill>
              </a:rPr>
              <a:t>bylo opět vydáno v reakci na novelizaci ZZVZ, kterou došlo s účinností od               03. 04. 2025 ke zvýšení finanční limitů pro veřejné zakázky malého rozsahu (§ 27 ZZVZ). Toto zvýšení mělo dopad i do některých částí Metodického pokynu. </a:t>
            </a:r>
          </a:p>
          <a:p>
            <a:pPr marL="0" indent="0" algn="just">
              <a:buNone/>
            </a:pPr>
            <a:r>
              <a:rPr lang="cs-CZ" sz="2400" dirty="0">
                <a:solidFill>
                  <a:schemeClr val="tx2"/>
                </a:solidFill>
              </a:rPr>
              <a:t>V návaznosti na toto zvýšení došlo také k proporcionálnímu navýšení (o 50 %) finančního limitu, od něhož jsou příjemci povinni postupy upravenými Metodickým pokynem zadávat zakázky malého rozsahu. </a:t>
            </a:r>
          </a:p>
          <a:p>
            <a:pPr marL="0" indent="0" algn="just">
              <a:buNone/>
            </a:pPr>
            <a:r>
              <a:rPr lang="cs-CZ" sz="2400" dirty="0">
                <a:solidFill>
                  <a:schemeClr val="tx2"/>
                </a:solidFill>
              </a:rPr>
              <a:t>Důvodem pro zvýšení finančních limitů bylo v obou případech zohlednění vlivu inflace. </a:t>
            </a:r>
          </a:p>
        </p:txBody>
      </p:sp>
      <p:sp>
        <p:nvSpPr>
          <p:cNvPr id="4" name="Zástupný symbol pro číslo snímku 3">
            <a:extLst>
              <a:ext uri="{FF2B5EF4-FFF2-40B4-BE49-F238E27FC236}">
                <a16:creationId xmlns:a16="http://schemas.microsoft.com/office/drawing/2014/main" id="{7586D849-088C-DA42-25F1-AC580A68E1C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23</a:t>
            </a:fld>
            <a:endParaRPr lang="cs-CZ"/>
          </a:p>
        </p:txBody>
      </p:sp>
    </p:spTree>
    <p:extLst>
      <p:ext uri="{BB962C8B-B14F-4D97-AF65-F5344CB8AC3E}">
        <p14:creationId xmlns:p14="http://schemas.microsoft.com/office/powerpoint/2010/main" val="10404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81489-4AB1-62B1-7B84-DBCD4B1563B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E8009EC-0490-1DAF-18F4-9E595C90FE8E}"/>
              </a:ext>
            </a:extLst>
          </p:cNvPr>
          <p:cNvSpPr>
            <a:spLocks noGrp="1"/>
          </p:cNvSpPr>
          <p:nvPr>
            <p:ph type="title"/>
          </p:nvPr>
        </p:nvSpPr>
        <p:spPr>
          <a:xfrm>
            <a:off x="446314" y="192875"/>
            <a:ext cx="10137686" cy="1015439"/>
          </a:xfrm>
        </p:spPr>
        <p:txBody>
          <a:bodyPr/>
          <a:lstStyle/>
          <a:p>
            <a:pPr algn="ctr"/>
            <a:r>
              <a:rPr lang="cs-CZ" dirty="0"/>
              <a:t>Metodický pokyn pro zadávání veřejných zakázek (MP VZ) - novelizace</a:t>
            </a:r>
          </a:p>
        </p:txBody>
      </p:sp>
      <p:sp>
        <p:nvSpPr>
          <p:cNvPr id="17" name="Zástupný obsah 16">
            <a:extLst>
              <a:ext uri="{FF2B5EF4-FFF2-40B4-BE49-F238E27FC236}">
                <a16:creationId xmlns:a16="http://schemas.microsoft.com/office/drawing/2014/main" id="{7A013BB6-22EB-E481-9107-BB21F1C90B59}"/>
              </a:ext>
            </a:extLst>
          </p:cNvPr>
          <p:cNvSpPr>
            <a:spLocks noGrp="1"/>
          </p:cNvSpPr>
          <p:nvPr>
            <p:ph idx="1"/>
          </p:nvPr>
        </p:nvSpPr>
        <p:spPr>
          <a:xfrm>
            <a:off x="446313" y="1349828"/>
            <a:ext cx="11244943" cy="4950171"/>
          </a:xfrm>
        </p:spPr>
        <p:txBody>
          <a:bodyPr/>
          <a:lstStyle/>
          <a:p>
            <a:pPr marL="0" indent="0" algn="just">
              <a:buNone/>
            </a:pPr>
            <a:r>
              <a:rPr lang="cs-CZ" sz="2400" b="1" u="sng" dirty="0">
                <a:solidFill>
                  <a:schemeClr val="accent1">
                    <a:lumMod val="75000"/>
                  </a:schemeClr>
                </a:solidFill>
              </a:rPr>
              <a:t>Připravovaná novela MP VZ</a:t>
            </a:r>
          </a:p>
          <a:p>
            <a:pPr algn="just">
              <a:buFontTx/>
              <a:buChar char="-"/>
            </a:pPr>
            <a:r>
              <a:rPr lang="cs-CZ" sz="2400" dirty="0">
                <a:solidFill>
                  <a:schemeClr val="tx2"/>
                </a:solidFill>
              </a:rPr>
              <a:t>Nebude již provedena vydáním Metodického stanoviska, ale bude vydána verze 2 MP VZ.</a:t>
            </a:r>
          </a:p>
          <a:p>
            <a:pPr algn="just">
              <a:buFontTx/>
              <a:buChar char="-"/>
            </a:pPr>
            <a:r>
              <a:rPr lang="cs-CZ" sz="2400" dirty="0">
                <a:solidFill>
                  <a:schemeClr val="tx2"/>
                </a:solidFill>
              </a:rPr>
              <a:t>K novelizaci bylo přistoupeno na základě podnětů a připomínek zástupců některých řídících orgánů  a  jejím cílem je odstranit některé nejasnosti při výkladu Metodického pokynu a ještě více zvýšit transparentnost při zadávání VZMR.</a:t>
            </a:r>
          </a:p>
          <a:p>
            <a:pPr algn="just">
              <a:buFontTx/>
              <a:buChar char="-"/>
            </a:pPr>
            <a:r>
              <a:rPr lang="cs-CZ" sz="2400" dirty="0">
                <a:solidFill>
                  <a:schemeClr val="tx2"/>
                </a:solidFill>
              </a:rPr>
              <a:t>Novela již byla projednána členy Pracovní skupiny Metodika a byly vypořádány všechny připomínky.</a:t>
            </a:r>
          </a:p>
          <a:p>
            <a:pPr algn="just">
              <a:buFontTx/>
              <a:buChar char="-"/>
            </a:pPr>
            <a:r>
              <a:rPr lang="cs-CZ" sz="2400" dirty="0">
                <a:solidFill>
                  <a:schemeClr val="tx2"/>
                </a:solidFill>
              </a:rPr>
              <a:t>S účinností verze 2 MP VZ se zatím počítání od 01. 11. 2026.</a:t>
            </a:r>
          </a:p>
        </p:txBody>
      </p:sp>
      <p:sp>
        <p:nvSpPr>
          <p:cNvPr id="4" name="Zástupný symbol pro číslo snímku 3">
            <a:extLst>
              <a:ext uri="{FF2B5EF4-FFF2-40B4-BE49-F238E27FC236}">
                <a16:creationId xmlns:a16="http://schemas.microsoft.com/office/drawing/2014/main" id="{1AFFC150-67D8-0939-A104-5E22CE4109D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24</a:t>
            </a:fld>
            <a:endParaRPr lang="cs-CZ"/>
          </a:p>
        </p:txBody>
      </p:sp>
    </p:spTree>
    <p:extLst>
      <p:ext uri="{BB962C8B-B14F-4D97-AF65-F5344CB8AC3E}">
        <p14:creationId xmlns:p14="http://schemas.microsoft.com/office/powerpoint/2010/main" val="543075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33A11-E06E-7546-E7AC-FA4395FC4B9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943AA41-0F68-DF04-42FD-E73A75FC80FC}"/>
              </a:ext>
            </a:extLst>
          </p:cNvPr>
          <p:cNvSpPr>
            <a:spLocks noGrp="1"/>
          </p:cNvSpPr>
          <p:nvPr>
            <p:ph type="title"/>
          </p:nvPr>
        </p:nvSpPr>
        <p:spPr>
          <a:xfrm>
            <a:off x="446314" y="192876"/>
            <a:ext cx="10137686" cy="740776"/>
          </a:xfrm>
        </p:spPr>
        <p:txBody>
          <a:bodyPr/>
          <a:lstStyle/>
          <a:p>
            <a:pPr algn="ctr"/>
            <a:r>
              <a:rPr lang="cs-CZ" dirty="0"/>
              <a:t>MP VZ -  změny formálního charakteru</a:t>
            </a:r>
          </a:p>
        </p:txBody>
      </p:sp>
      <p:sp>
        <p:nvSpPr>
          <p:cNvPr id="17" name="Zástupný obsah 16">
            <a:extLst>
              <a:ext uri="{FF2B5EF4-FFF2-40B4-BE49-F238E27FC236}">
                <a16:creationId xmlns:a16="http://schemas.microsoft.com/office/drawing/2014/main" id="{74AE8B3C-38DE-E1E8-AEAE-A7CE5D2D0E78}"/>
              </a:ext>
            </a:extLst>
          </p:cNvPr>
          <p:cNvSpPr>
            <a:spLocks noGrp="1"/>
          </p:cNvSpPr>
          <p:nvPr>
            <p:ph idx="1"/>
          </p:nvPr>
        </p:nvSpPr>
        <p:spPr>
          <a:xfrm>
            <a:off x="446313" y="933652"/>
            <a:ext cx="11244943" cy="5366347"/>
          </a:xfrm>
        </p:spPr>
        <p:txBody>
          <a:bodyPr/>
          <a:lstStyle/>
          <a:p>
            <a:pPr marL="0" indent="0" algn="just">
              <a:buNone/>
            </a:pPr>
            <a:r>
              <a:rPr lang="cs-CZ" sz="2400" dirty="0">
                <a:solidFill>
                  <a:schemeClr val="tx2"/>
                </a:solidFill>
              </a:rPr>
              <a:t>Novela obsahuje změny formálního charakteru a změny věcné.</a:t>
            </a:r>
          </a:p>
          <a:p>
            <a:pPr marL="0" indent="0" algn="just">
              <a:buNone/>
            </a:pPr>
            <a:r>
              <a:rPr lang="cs-CZ" sz="2400" b="1" u="sng" dirty="0">
                <a:solidFill>
                  <a:schemeClr val="accent1">
                    <a:lumMod val="75000"/>
                  </a:schemeClr>
                </a:solidFill>
              </a:rPr>
              <a:t>Změny formálního charakteru:</a:t>
            </a:r>
          </a:p>
          <a:p>
            <a:pPr algn="just">
              <a:buFontTx/>
              <a:buChar char="-"/>
            </a:pPr>
            <a:r>
              <a:rPr lang="cs-CZ" sz="2400" dirty="0">
                <a:solidFill>
                  <a:schemeClr val="tx2"/>
                </a:solidFill>
              </a:rPr>
              <a:t>zavedení legislativní zkratky „ZZVZ“ (čl. 2)</a:t>
            </a:r>
          </a:p>
          <a:p>
            <a:pPr algn="just">
              <a:buFontTx/>
              <a:buChar char="-"/>
            </a:pPr>
            <a:r>
              <a:rPr lang="cs-CZ" sz="2400" dirty="0">
                <a:solidFill>
                  <a:schemeClr val="tx2"/>
                </a:solidFill>
              </a:rPr>
              <a:t>upřesnění výjimek, kdy není příjemce povinen postupovat dle MP (čl. 4.2)</a:t>
            </a:r>
          </a:p>
          <a:p>
            <a:pPr algn="just">
              <a:buFontTx/>
              <a:buChar char="-"/>
            </a:pPr>
            <a:r>
              <a:rPr lang="cs-CZ" sz="2400" dirty="0">
                <a:solidFill>
                  <a:schemeClr val="tx2"/>
                </a:solidFill>
              </a:rPr>
              <a:t>zpřesnění a doplnění pojmu, které VZ nejsou považovány za VZ pravidelné povahy (čl. 4.6.8)</a:t>
            </a:r>
          </a:p>
          <a:p>
            <a:pPr algn="just">
              <a:buFontTx/>
              <a:buChar char="-"/>
            </a:pPr>
            <a:r>
              <a:rPr lang="cs-CZ" sz="2400" dirty="0">
                <a:solidFill>
                  <a:schemeClr val="tx2"/>
                </a:solidFill>
              </a:rPr>
              <a:t>doplnění možnosti uveřejnit výzvu k podání nabídek v Národním elektronickém nástroji (tedy mimo svůj běžný profil zadavatele) (7.1.2 písm. a)</a:t>
            </a:r>
            <a:endParaRPr lang="cs-CZ" dirty="0"/>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BF9F5E97-050C-386A-5F78-34803B07822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25</a:t>
            </a:fld>
            <a:endParaRPr lang="cs-CZ"/>
          </a:p>
        </p:txBody>
      </p:sp>
    </p:spTree>
    <p:extLst>
      <p:ext uri="{BB962C8B-B14F-4D97-AF65-F5344CB8AC3E}">
        <p14:creationId xmlns:p14="http://schemas.microsoft.com/office/powerpoint/2010/main" val="2510567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7C4F5-29ED-A72C-7CB2-060664C582B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E17F41A-72E0-6506-FCD9-B5A6DC3065CA}"/>
              </a:ext>
            </a:extLst>
          </p:cNvPr>
          <p:cNvSpPr>
            <a:spLocks noGrp="1"/>
          </p:cNvSpPr>
          <p:nvPr>
            <p:ph type="title"/>
          </p:nvPr>
        </p:nvSpPr>
        <p:spPr>
          <a:xfrm>
            <a:off x="446314" y="192876"/>
            <a:ext cx="10137686" cy="740776"/>
          </a:xfrm>
        </p:spPr>
        <p:txBody>
          <a:bodyPr/>
          <a:lstStyle/>
          <a:p>
            <a:pPr algn="ctr"/>
            <a:r>
              <a:rPr lang="cs-CZ" dirty="0"/>
              <a:t>MP VZ -  změny formálního charakteru</a:t>
            </a:r>
          </a:p>
        </p:txBody>
      </p:sp>
      <p:sp>
        <p:nvSpPr>
          <p:cNvPr id="17" name="Zástupný obsah 16">
            <a:extLst>
              <a:ext uri="{FF2B5EF4-FFF2-40B4-BE49-F238E27FC236}">
                <a16:creationId xmlns:a16="http://schemas.microsoft.com/office/drawing/2014/main" id="{D57398B7-6B7E-0F6E-61AF-DD5B7CBC0D1F}"/>
              </a:ext>
            </a:extLst>
          </p:cNvPr>
          <p:cNvSpPr>
            <a:spLocks noGrp="1"/>
          </p:cNvSpPr>
          <p:nvPr>
            <p:ph idx="1"/>
          </p:nvPr>
        </p:nvSpPr>
        <p:spPr>
          <a:xfrm>
            <a:off x="446313" y="933652"/>
            <a:ext cx="11244943" cy="5366347"/>
          </a:xfrm>
        </p:spPr>
        <p:txBody>
          <a:bodyPr/>
          <a:lstStyle/>
          <a:p>
            <a:pPr algn="just">
              <a:buFontTx/>
              <a:buChar char="-"/>
            </a:pPr>
            <a:r>
              <a:rPr lang="cs-CZ" sz="2400" dirty="0">
                <a:solidFill>
                  <a:schemeClr val="tx2"/>
                </a:solidFill>
              </a:rPr>
              <a:t>zpřesnění povinnosti uveřejnit výzvu k podání nabídek na webových stránkách příslušného Programu (nově jen </a:t>
            </a:r>
            <a:r>
              <a:rPr lang="cs-CZ" sz="2400" b="1" dirty="0">
                <a:solidFill>
                  <a:schemeClr val="tx2"/>
                </a:solidFill>
              </a:rPr>
              <a:t>„pokud to OP vyžaduje nebo umožňuje“</a:t>
            </a:r>
            <a:r>
              <a:rPr lang="cs-CZ" sz="2400" dirty="0">
                <a:solidFill>
                  <a:schemeClr val="tx2"/>
                </a:solidFill>
              </a:rPr>
              <a:t>) (čl. 7.1.2 písm. c)</a:t>
            </a:r>
          </a:p>
          <a:p>
            <a:pPr algn="just">
              <a:buFontTx/>
              <a:buChar char="-"/>
            </a:pPr>
            <a:r>
              <a:rPr lang="cs-CZ" sz="2400" dirty="0">
                <a:solidFill>
                  <a:schemeClr val="tx2"/>
                </a:solidFill>
              </a:rPr>
              <a:t>dochází k úpravě znění poznámky pod čarou č. 9, kdy se již nebude posuzovat, zda se použitý profil zadavatele nachází na seznamu certifikovaných elektronických nástrojů, ale zda má v době zahájení výběrového řízení  platný certifikát shody dle § 213 odst. 4 ZZVZ a zdůrazňuje se povinnost příjemce, mít internetovou adresu profilu zadavatele uveřejněnou před zahájením výběrového řízení ve Věstníku veřejných zakázek způsobem dle § 212 ZZVZ</a:t>
            </a:r>
          </a:p>
          <a:p>
            <a:pPr algn="just">
              <a:buFontTx/>
              <a:buChar char="-"/>
            </a:pPr>
            <a:r>
              <a:rPr lang="cs-CZ" sz="2400" dirty="0">
                <a:solidFill>
                  <a:schemeClr val="tx2"/>
                </a:solidFill>
              </a:rPr>
              <a:t>upřesnění, že výzva k podání nabídky musí obsahovat informaci o dělení VZ na části jen v případě, kdy je to relevantní (čl. 7.2.2 písm. d)</a:t>
            </a: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C5410C16-4F1C-4B10-307D-AD25BF6C911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26</a:t>
            </a:fld>
            <a:endParaRPr lang="cs-CZ"/>
          </a:p>
        </p:txBody>
      </p:sp>
    </p:spTree>
    <p:extLst>
      <p:ext uri="{BB962C8B-B14F-4D97-AF65-F5344CB8AC3E}">
        <p14:creationId xmlns:p14="http://schemas.microsoft.com/office/powerpoint/2010/main" val="3041361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82581-98D2-5211-B2BD-C61FFD16EA9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A920DDA-B35E-9B8A-E5EE-3C388C028F43}"/>
              </a:ext>
            </a:extLst>
          </p:cNvPr>
          <p:cNvSpPr>
            <a:spLocks noGrp="1"/>
          </p:cNvSpPr>
          <p:nvPr>
            <p:ph type="title"/>
          </p:nvPr>
        </p:nvSpPr>
        <p:spPr>
          <a:xfrm>
            <a:off x="446314" y="192876"/>
            <a:ext cx="10137686" cy="615646"/>
          </a:xfrm>
        </p:spPr>
        <p:txBody>
          <a:bodyPr/>
          <a:lstStyle/>
          <a:p>
            <a:pPr algn="ctr"/>
            <a:r>
              <a:rPr lang="cs-CZ" dirty="0"/>
              <a:t>MP VZ -  změny formálního charakteru</a:t>
            </a:r>
          </a:p>
        </p:txBody>
      </p:sp>
      <p:sp>
        <p:nvSpPr>
          <p:cNvPr id="17" name="Zástupný obsah 16">
            <a:extLst>
              <a:ext uri="{FF2B5EF4-FFF2-40B4-BE49-F238E27FC236}">
                <a16:creationId xmlns:a16="http://schemas.microsoft.com/office/drawing/2014/main" id="{AF0FF835-D0DE-6B44-975E-99902DF95B59}"/>
              </a:ext>
            </a:extLst>
          </p:cNvPr>
          <p:cNvSpPr>
            <a:spLocks noGrp="1"/>
          </p:cNvSpPr>
          <p:nvPr>
            <p:ph idx="1"/>
          </p:nvPr>
        </p:nvSpPr>
        <p:spPr>
          <a:xfrm>
            <a:off x="446313" y="808522"/>
            <a:ext cx="11244943" cy="5491477"/>
          </a:xfrm>
        </p:spPr>
        <p:txBody>
          <a:bodyPr/>
          <a:lstStyle/>
          <a:p>
            <a:pPr algn="just">
              <a:buFontTx/>
              <a:buChar char="-"/>
            </a:pPr>
            <a:r>
              <a:rPr lang="cs-CZ" sz="2400" dirty="0">
                <a:solidFill>
                  <a:schemeClr val="tx2"/>
                </a:solidFill>
              </a:rPr>
              <a:t>upřesnění způsobu podání nabídky, kdy dochází k nahrazení „místo pro“ podání nabídky </a:t>
            </a:r>
            <a:r>
              <a:rPr lang="cs-CZ" sz="2400" b="1" dirty="0">
                <a:solidFill>
                  <a:schemeClr val="tx2"/>
                </a:solidFill>
              </a:rPr>
              <a:t>„způsob“ </a:t>
            </a:r>
            <a:r>
              <a:rPr lang="cs-CZ" sz="2400" dirty="0">
                <a:solidFill>
                  <a:schemeClr val="tx2"/>
                </a:solidFill>
              </a:rPr>
              <a:t>podání nabídky, a dochází k upřesnění, že </a:t>
            </a:r>
            <a:r>
              <a:rPr lang="cs-CZ" sz="2400" b="1" dirty="0">
                <a:solidFill>
                  <a:schemeClr val="tx2"/>
                </a:solidFill>
              </a:rPr>
              <a:t>„podáním nabídky elektronicky se rozumí podání nabídky prostřednictvím elektronického nástroje“ </a:t>
            </a:r>
            <a:r>
              <a:rPr lang="cs-CZ" sz="2400" dirty="0">
                <a:solidFill>
                  <a:schemeClr val="tx2"/>
                </a:solidFill>
              </a:rPr>
              <a:t>(čl. 7.2.2 písm. e)</a:t>
            </a:r>
          </a:p>
          <a:p>
            <a:pPr algn="just">
              <a:buFontTx/>
              <a:buChar char="-"/>
            </a:pPr>
            <a:r>
              <a:rPr lang="cs-CZ" sz="2400" dirty="0">
                <a:solidFill>
                  <a:schemeClr val="tx2"/>
                </a:solidFill>
              </a:rPr>
              <a:t>přesunutí způsobu a úpravy předkládání dokladů: </a:t>
            </a:r>
            <a:r>
              <a:rPr lang="cs-CZ" sz="2400" b="1" dirty="0">
                <a:solidFill>
                  <a:schemeClr val="tx2"/>
                </a:solidFill>
              </a:rPr>
              <a:t>„doklady se v nabídkách předkládají v kopiích nebo elektronických originálech; pokud to zadavatel nevyloučí, mohou být doklady k prokázání kvalifikace nahrazeny čestným prohlášením“ </a:t>
            </a:r>
            <a:r>
              <a:rPr lang="cs-CZ" sz="2400" dirty="0">
                <a:solidFill>
                  <a:schemeClr val="tx2"/>
                </a:solidFill>
              </a:rPr>
              <a:t>- </a:t>
            </a:r>
            <a:r>
              <a:rPr lang="cs-CZ" dirty="0">
                <a:solidFill>
                  <a:schemeClr val="tx2"/>
                </a:solidFill>
              </a:rPr>
              <a:t>dochází k obrácení konstrukce předkládání čestného prohlášení nahrazujícího doklady k prokázání kvalifikace, pokud to zadavatel výslovně nevyloučí, namísto pokud to umožní  </a:t>
            </a:r>
            <a:r>
              <a:rPr lang="cs-CZ" sz="2400" dirty="0">
                <a:solidFill>
                  <a:schemeClr val="tx2"/>
                </a:solidFill>
              </a:rPr>
              <a:t> (čl. 7.2.2 písm. n)</a:t>
            </a: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164A9996-DB9E-7407-A7AD-9867006A0B7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27</a:t>
            </a:fld>
            <a:endParaRPr lang="cs-CZ"/>
          </a:p>
        </p:txBody>
      </p:sp>
    </p:spTree>
    <p:extLst>
      <p:ext uri="{BB962C8B-B14F-4D97-AF65-F5344CB8AC3E}">
        <p14:creationId xmlns:p14="http://schemas.microsoft.com/office/powerpoint/2010/main" val="33210449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637D7-6A3F-EC32-164A-CD45B66A003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3378A5B-2BC3-F83E-16AA-C0435AFCAE10}"/>
              </a:ext>
            </a:extLst>
          </p:cNvPr>
          <p:cNvSpPr>
            <a:spLocks noGrp="1"/>
          </p:cNvSpPr>
          <p:nvPr>
            <p:ph type="title"/>
          </p:nvPr>
        </p:nvSpPr>
        <p:spPr>
          <a:xfrm>
            <a:off x="446314" y="192876"/>
            <a:ext cx="10137686" cy="615646"/>
          </a:xfrm>
        </p:spPr>
        <p:txBody>
          <a:bodyPr/>
          <a:lstStyle/>
          <a:p>
            <a:pPr algn="ctr"/>
            <a:r>
              <a:rPr lang="cs-CZ" dirty="0"/>
              <a:t>MP VZ -  změny formálního charakteru</a:t>
            </a:r>
          </a:p>
        </p:txBody>
      </p:sp>
      <p:sp>
        <p:nvSpPr>
          <p:cNvPr id="17" name="Zástupný obsah 16">
            <a:extLst>
              <a:ext uri="{FF2B5EF4-FFF2-40B4-BE49-F238E27FC236}">
                <a16:creationId xmlns:a16="http://schemas.microsoft.com/office/drawing/2014/main" id="{48E16C3E-1FBE-65D5-E7A3-408271B487D4}"/>
              </a:ext>
            </a:extLst>
          </p:cNvPr>
          <p:cNvSpPr>
            <a:spLocks noGrp="1"/>
          </p:cNvSpPr>
          <p:nvPr>
            <p:ph idx="1"/>
          </p:nvPr>
        </p:nvSpPr>
        <p:spPr>
          <a:xfrm>
            <a:off x="446313" y="808522"/>
            <a:ext cx="11244943" cy="5491477"/>
          </a:xfrm>
        </p:spPr>
        <p:txBody>
          <a:bodyPr/>
          <a:lstStyle/>
          <a:p>
            <a:pPr algn="just">
              <a:buFontTx/>
              <a:buChar char="-"/>
            </a:pPr>
            <a:r>
              <a:rPr lang="cs-CZ" sz="2400" dirty="0">
                <a:solidFill>
                  <a:schemeClr val="tx2"/>
                </a:solidFill>
              </a:rPr>
              <a:t>doplnění možnosti nedodržet povinnost zveřejnit vysvětlení zadávacích podmínek ve lhůtě 2 pracovních dnů pro uveřejnění, odeslání či předání vysvětlení, pokud zadavatel poskytne vysvětlení zadávacích podmínek na základě pozdě podané žádosti (čl. 7.3.3)</a:t>
            </a:r>
          </a:p>
          <a:p>
            <a:pPr algn="just">
              <a:buFontTx/>
              <a:buChar char="-"/>
            </a:pPr>
            <a:r>
              <a:rPr lang="cs-CZ" sz="2400" dirty="0">
                <a:solidFill>
                  <a:schemeClr val="tx2"/>
                </a:solidFill>
              </a:rPr>
              <a:t>zavedení nové poznámky pod čarou: </a:t>
            </a:r>
            <a:r>
              <a:rPr lang="cs-CZ" sz="2400" b="1" dirty="0">
                <a:solidFill>
                  <a:schemeClr val="tx2"/>
                </a:solidFill>
              </a:rPr>
              <a:t>„Zadavatel si může v zadávacích podmínkách vyhradit, že v rámci jednání může být snižován počet předběžných nabídek, o nichž se bude jednat, v takovém případě zadavatel vyřazuje nabídky z výběrového řízení.“</a:t>
            </a:r>
            <a:r>
              <a:rPr lang="cs-CZ" sz="2400" dirty="0">
                <a:solidFill>
                  <a:schemeClr val="tx2"/>
                </a:solidFill>
              </a:rPr>
              <a:t> (čl. 7.4.1)</a:t>
            </a:r>
          </a:p>
          <a:p>
            <a:pPr algn="just">
              <a:buFontTx/>
              <a:buChar char="-"/>
            </a:pPr>
            <a:r>
              <a:rPr lang="cs-CZ" sz="2400" dirty="0">
                <a:solidFill>
                  <a:schemeClr val="tx2"/>
                </a:solidFill>
              </a:rPr>
              <a:t>zpřesnění obsahu protokolu o otevírání, posouzení a hodnocení nabídek o rozhodné skutečnosti týkající se </a:t>
            </a:r>
            <a:r>
              <a:rPr lang="cs-CZ" sz="2400" b="1" dirty="0">
                <a:solidFill>
                  <a:schemeClr val="tx2"/>
                </a:solidFill>
              </a:rPr>
              <a:t>„otevírání“ </a:t>
            </a:r>
            <a:r>
              <a:rPr lang="cs-CZ" sz="2400" dirty="0">
                <a:solidFill>
                  <a:schemeClr val="tx2"/>
                </a:solidFill>
              </a:rPr>
              <a:t>nabídek (čl. 8.1.2)</a:t>
            </a:r>
          </a:p>
          <a:p>
            <a:pPr algn="just">
              <a:buFontTx/>
              <a:buChar char="-"/>
            </a:pPr>
            <a:r>
              <a:rPr lang="cs-CZ" sz="2400" dirty="0">
                <a:solidFill>
                  <a:schemeClr val="tx2"/>
                </a:solidFill>
              </a:rPr>
              <a:t>zpřesnění způsobu podepisování protokolu v případě elektronických podpisů: </a:t>
            </a:r>
            <a:r>
              <a:rPr lang="cs-CZ" sz="2400" b="1" dirty="0">
                <a:solidFill>
                  <a:schemeClr val="tx2"/>
                </a:solidFill>
              </a:rPr>
              <a:t>„podpisy osob, které provedly otevírání nabídek, nejsou vyžadovány, pokud byl použit elektronický nástroj“ </a:t>
            </a:r>
            <a:r>
              <a:rPr lang="cs-CZ" sz="2400" dirty="0">
                <a:solidFill>
                  <a:schemeClr val="tx2"/>
                </a:solidFill>
              </a:rPr>
              <a:t>(čl. 8.1.2 písm. a)</a:t>
            </a:r>
          </a:p>
          <a:p>
            <a:pPr algn="just">
              <a:buFontTx/>
              <a:buChar char="-"/>
            </a:pPr>
            <a:endParaRPr lang="cs-CZ" sz="2400" dirty="0">
              <a:solidFill>
                <a:schemeClr val="tx2"/>
              </a:solidFill>
            </a:endParaRPr>
          </a:p>
          <a:p>
            <a:pPr algn="just">
              <a:buFontTx/>
              <a:buChar char="-"/>
            </a:pPr>
            <a:r>
              <a:rPr lang="cs-CZ" sz="2400" dirty="0">
                <a:solidFill>
                  <a:schemeClr val="tx2"/>
                </a:solidFill>
              </a:rPr>
              <a:t>ch</a:t>
            </a:r>
          </a:p>
        </p:txBody>
      </p:sp>
      <p:sp>
        <p:nvSpPr>
          <p:cNvPr id="4" name="Zástupný symbol pro číslo snímku 3">
            <a:extLst>
              <a:ext uri="{FF2B5EF4-FFF2-40B4-BE49-F238E27FC236}">
                <a16:creationId xmlns:a16="http://schemas.microsoft.com/office/drawing/2014/main" id="{C4007480-BF2E-47A6-0415-BDE4CA48FB5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28</a:t>
            </a:fld>
            <a:endParaRPr lang="cs-CZ"/>
          </a:p>
        </p:txBody>
      </p:sp>
    </p:spTree>
    <p:extLst>
      <p:ext uri="{BB962C8B-B14F-4D97-AF65-F5344CB8AC3E}">
        <p14:creationId xmlns:p14="http://schemas.microsoft.com/office/powerpoint/2010/main" val="2647426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FF62-9739-9CE3-B617-0175155DB2C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6FCC677-74BC-9ACA-86D5-B19B513E3FE7}"/>
              </a:ext>
            </a:extLst>
          </p:cNvPr>
          <p:cNvSpPr>
            <a:spLocks noGrp="1"/>
          </p:cNvSpPr>
          <p:nvPr>
            <p:ph type="title"/>
          </p:nvPr>
        </p:nvSpPr>
        <p:spPr>
          <a:xfrm>
            <a:off x="446314" y="192876"/>
            <a:ext cx="10137686" cy="615646"/>
          </a:xfrm>
        </p:spPr>
        <p:txBody>
          <a:bodyPr/>
          <a:lstStyle/>
          <a:p>
            <a:pPr algn="ctr"/>
            <a:r>
              <a:rPr lang="cs-CZ" dirty="0"/>
              <a:t>MP VZ -  změny formálního charakteru</a:t>
            </a:r>
          </a:p>
        </p:txBody>
      </p:sp>
      <p:sp>
        <p:nvSpPr>
          <p:cNvPr id="17" name="Zástupný obsah 16">
            <a:extLst>
              <a:ext uri="{FF2B5EF4-FFF2-40B4-BE49-F238E27FC236}">
                <a16:creationId xmlns:a16="http://schemas.microsoft.com/office/drawing/2014/main" id="{1E41818D-1DA0-DFE6-F3C3-656DB5A35199}"/>
              </a:ext>
            </a:extLst>
          </p:cNvPr>
          <p:cNvSpPr>
            <a:spLocks noGrp="1"/>
          </p:cNvSpPr>
          <p:nvPr>
            <p:ph idx="1"/>
          </p:nvPr>
        </p:nvSpPr>
        <p:spPr>
          <a:xfrm>
            <a:off x="446313" y="808522"/>
            <a:ext cx="11244943" cy="5491477"/>
          </a:xfrm>
        </p:spPr>
        <p:txBody>
          <a:bodyPr/>
          <a:lstStyle/>
          <a:p>
            <a:pPr algn="just">
              <a:buFontTx/>
              <a:buChar char="-"/>
            </a:pPr>
            <a:endParaRPr lang="cs-CZ" sz="2400" dirty="0">
              <a:solidFill>
                <a:schemeClr val="tx2"/>
              </a:solidFill>
            </a:endParaRPr>
          </a:p>
          <a:p>
            <a:pPr algn="just">
              <a:buFontTx/>
              <a:buChar char="-"/>
            </a:pPr>
            <a:r>
              <a:rPr lang="cs-CZ" sz="2400" dirty="0">
                <a:solidFill>
                  <a:schemeClr val="tx2"/>
                </a:solidFill>
              </a:rPr>
              <a:t>upřesnění znění změny závazku ze smlouvy na kumulativní naplnění podmínek (čl. 9.2.3)</a:t>
            </a:r>
          </a:p>
          <a:p>
            <a:pPr algn="just">
              <a:buFontTx/>
              <a:buChar char="-"/>
            </a:pPr>
            <a:r>
              <a:rPr lang="cs-CZ" sz="2400" dirty="0">
                <a:solidFill>
                  <a:schemeClr val="tx2"/>
                </a:solidFill>
              </a:rPr>
              <a:t>v čl. 9.2.8 dochází k vypuštění věty:</a:t>
            </a:r>
            <a:r>
              <a:rPr lang="cs-CZ" sz="2400" b="1" dirty="0">
                <a:solidFill>
                  <a:schemeClr val="tx2"/>
                </a:solidFill>
              </a:rPr>
              <a:t> „V případě sektorové zakázky se omezení dle odst. 9.2.3 písm. c) a 9.2.4 písm. c) neuplatní.“ </a:t>
            </a:r>
          </a:p>
          <a:p>
            <a:pPr algn="just">
              <a:buFontTx/>
              <a:buChar char="-"/>
            </a:pPr>
            <a:r>
              <a:rPr lang="cs-CZ" sz="2400" dirty="0">
                <a:solidFill>
                  <a:schemeClr val="tx2"/>
                </a:solidFill>
              </a:rPr>
              <a:t>zpřesnění a zmírnění požadavku na obsah oznámení o výsledku výběrového řízení (čl. 10, příloha č. 4) – nebude </a:t>
            </a:r>
            <a:r>
              <a:rPr lang="cs-CZ" sz="2400" b="1" u="sng" dirty="0">
                <a:solidFill>
                  <a:schemeClr val="tx2"/>
                </a:solidFill>
              </a:rPr>
              <a:t>4. Posouzení splnění zadávacích podmínek</a:t>
            </a:r>
            <a:r>
              <a:rPr lang="cs-CZ" sz="2400" b="1" dirty="0">
                <a:solidFill>
                  <a:schemeClr val="tx2"/>
                </a:solidFill>
              </a:rPr>
              <a:t>: </a:t>
            </a:r>
            <a:r>
              <a:rPr lang="cs-CZ" sz="2400" dirty="0">
                <a:solidFill>
                  <a:schemeClr val="tx2"/>
                </a:solidFill>
              </a:rPr>
              <a:t>„</a:t>
            </a:r>
            <a:r>
              <a:rPr lang="cs-CZ" sz="2400" i="1" dirty="0">
                <a:solidFill>
                  <a:schemeClr val="tx2"/>
                </a:solidFill>
              </a:rPr>
              <a:t>způsob splnění zadávacích podmínek účastníky výběrového řízení</a:t>
            </a:r>
            <a:r>
              <a:rPr lang="cs-CZ" sz="2400" dirty="0">
                <a:solidFill>
                  <a:schemeClr val="tx2"/>
                </a:solidFill>
              </a:rPr>
              <a:t>“, ale bude  </a:t>
            </a:r>
            <a:r>
              <a:rPr lang="cs-CZ" sz="2400" b="1" u="sng" dirty="0">
                <a:solidFill>
                  <a:schemeClr val="tx2"/>
                </a:solidFill>
              </a:rPr>
              <a:t>4. Posouzení splnění podmínek kvalifikace vybran</a:t>
            </a:r>
            <a:r>
              <a:rPr lang="cs-CZ" sz="2400" b="1" u="sng" strike="sngStrike" dirty="0">
                <a:solidFill>
                  <a:schemeClr val="tx2"/>
                </a:solidFill>
              </a:rPr>
              <a:t>é</a:t>
            </a:r>
            <a:r>
              <a:rPr lang="cs-CZ" sz="2400" b="1" u="sng" dirty="0">
                <a:solidFill>
                  <a:schemeClr val="tx2"/>
                </a:solidFill>
              </a:rPr>
              <a:t>ho dodavatele</a:t>
            </a:r>
            <a:r>
              <a:rPr lang="cs-CZ" sz="2400" b="1" dirty="0">
                <a:solidFill>
                  <a:schemeClr val="tx2"/>
                </a:solidFill>
              </a:rPr>
              <a:t>: </a:t>
            </a:r>
            <a:r>
              <a:rPr lang="cs-CZ" sz="2400" i="1" dirty="0">
                <a:solidFill>
                  <a:schemeClr val="tx2"/>
                </a:solidFill>
              </a:rPr>
              <a:t>způsob splnění podmínek kvalifikace vybran</a:t>
            </a:r>
            <a:r>
              <a:rPr lang="cs-CZ" sz="2400" i="1" strike="sngStrike" dirty="0">
                <a:solidFill>
                  <a:schemeClr val="tx2"/>
                </a:solidFill>
              </a:rPr>
              <a:t>é</a:t>
            </a:r>
            <a:r>
              <a:rPr lang="cs-CZ" sz="2400" i="1" dirty="0">
                <a:solidFill>
                  <a:schemeClr val="tx2"/>
                </a:solidFill>
              </a:rPr>
              <a:t>ho dodavatele </a:t>
            </a:r>
            <a:r>
              <a:rPr lang="cs-CZ" sz="2400" dirty="0">
                <a:solidFill>
                  <a:schemeClr val="tx2"/>
                </a:solidFill>
              </a:rPr>
              <a:t>(uvedení splnění všech zadávacích podmínek do oznámení o výběru dodavatele jde i nad rámec oznámení u nadlimitních veřejných zakázek)</a:t>
            </a:r>
          </a:p>
          <a:p>
            <a:pPr algn="just">
              <a:buFontTx/>
              <a:buChar char="-"/>
            </a:pPr>
            <a:endParaRPr lang="cs-CZ" dirty="0"/>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b="1" dirty="0">
              <a:solidFill>
                <a:schemeClr val="tx2"/>
              </a:solidFill>
            </a:endParaRPr>
          </a:p>
          <a:p>
            <a:pPr algn="just">
              <a:buFontTx/>
              <a:buChar char="-"/>
            </a:pPr>
            <a:endParaRPr lang="cs-CZ" sz="2400" b="1"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F013C122-17B4-C426-97F6-269432B2D95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29</a:t>
            </a:fld>
            <a:endParaRPr lang="cs-CZ"/>
          </a:p>
        </p:txBody>
      </p:sp>
    </p:spTree>
    <p:extLst>
      <p:ext uri="{BB962C8B-B14F-4D97-AF65-F5344CB8AC3E}">
        <p14:creationId xmlns:p14="http://schemas.microsoft.com/office/powerpoint/2010/main" val="3319103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E7827-E0CB-AD72-EB75-CA84E456AFA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A81A25E-1654-7E4D-95E4-C3B150B187A6}"/>
              </a:ext>
            </a:extLst>
          </p:cNvPr>
          <p:cNvSpPr>
            <a:spLocks noGrp="1"/>
          </p:cNvSpPr>
          <p:nvPr>
            <p:ph type="title"/>
          </p:nvPr>
        </p:nvSpPr>
        <p:spPr>
          <a:xfrm>
            <a:off x="446314" y="192876"/>
            <a:ext cx="10137686" cy="615646"/>
          </a:xfrm>
        </p:spPr>
        <p:txBody>
          <a:bodyPr/>
          <a:lstStyle/>
          <a:p>
            <a:pPr algn="ctr"/>
            <a:r>
              <a:rPr lang="cs-CZ" dirty="0"/>
              <a:t>MP VZ -  změny věcného charakteru </a:t>
            </a:r>
          </a:p>
        </p:txBody>
      </p:sp>
      <p:sp>
        <p:nvSpPr>
          <p:cNvPr id="17" name="Zástupný obsah 16">
            <a:extLst>
              <a:ext uri="{FF2B5EF4-FFF2-40B4-BE49-F238E27FC236}">
                <a16:creationId xmlns:a16="http://schemas.microsoft.com/office/drawing/2014/main" id="{2782BD58-35C6-A355-DE51-1846234F4833}"/>
              </a:ext>
            </a:extLst>
          </p:cNvPr>
          <p:cNvSpPr>
            <a:spLocks noGrp="1"/>
          </p:cNvSpPr>
          <p:nvPr>
            <p:ph idx="1"/>
          </p:nvPr>
        </p:nvSpPr>
        <p:spPr>
          <a:xfrm>
            <a:off x="446313" y="808522"/>
            <a:ext cx="11244943" cy="5491477"/>
          </a:xfrm>
        </p:spPr>
        <p:txBody>
          <a:bodyPr/>
          <a:lstStyle/>
          <a:p>
            <a:pPr marL="0" indent="0" algn="just">
              <a:buNone/>
            </a:pPr>
            <a:endParaRPr lang="cs-CZ" sz="2400" u="sng" dirty="0">
              <a:solidFill>
                <a:schemeClr val="tx2"/>
              </a:solidFill>
            </a:endParaRPr>
          </a:p>
          <a:p>
            <a:pPr marL="0" indent="0" algn="just">
              <a:buNone/>
            </a:pPr>
            <a:r>
              <a:rPr lang="cs-CZ" sz="2400" b="1" u="sng" dirty="0">
                <a:solidFill>
                  <a:schemeClr val="accent1">
                    <a:lumMod val="75000"/>
                  </a:schemeClr>
                </a:solidFill>
              </a:rPr>
              <a:t>Změny věcného charakteru:</a:t>
            </a:r>
          </a:p>
          <a:p>
            <a:pPr algn="just">
              <a:buFontTx/>
              <a:buChar char="-"/>
            </a:pPr>
            <a:r>
              <a:rPr lang="cs-CZ" sz="2400" dirty="0">
                <a:solidFill>
                  <a:schemeClr val="tx2"/>
                </a:solidFill>
              </a:rPr>
              <a:t>v souvislosti s nabytím účinnosti zákona č. 231/2025 Sb., o řízení a kontrole veřejných financí od 01. 01. 2027 dochází k nahrazení zákona č. 320/2001 Sb., o finanční kontrole ve veřejné správě a o změně některých zákonů tímto zákonem (čl. 3.2)</a:t>
            </a:r>
          </a:p>
          <a:p>
            <a:pPr algn="just">
              <a:buFontTx/>
              <a:buChar char="-"/>
            </a:pPr>
            <a:r>
              <a:rPr lang="cs-CZ" sz="2400" dirty="0">
                <a:solidFill>
                  <a:schemeClr val="tx2"/>
                </a:solidFill>
              </a:rPr>
              <a:t>současně dochází s účinností od 01. 01. 2007 k nahrazení dodržování pravidel hospodárnosti, efektivnosti a účelnosti (zásady 3E) dodržováním </a:t>
            </a:r>
            <a:r>
              <a:rPr lang="cs-CZ" sz="2400" b="1" dirty="0">
                <a:solidFill>
                  <a:schemeClr val="tx2"/>
                </a:solidFill>
              </a:rPr>
              <a:t>zásady řádného finančního řízení dle § 3 zákona o řízení a kontrole veřejných financí </a:t>
            </a:r>
            <a:r>
              <a:rPr lang="cs-CZ" sz="2400" dirty="0">
                <a:solidFill>
                  <a:schemeClr val="tx2"/>
                </a:solidFill>
              </a:rPr>
              <a:t>(čl. 3.2)</a:t>
            </a: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b="1" dirty="0">
              <a:solidFill>
                <a:schemeClr val="tx2"/>
              </a:solidFill>
            </a:endParaRPr>
          </a:p>
          <a:p>
            <a:pPr algn="just">
              <a:buFontTx/>
              <a:buChar char="-"/>
            </a:pPr>
            <a:endParaRPr lang="cs-CZ" sz="2400" b="1"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2CECCCDE-9837-BDA3-3BC1-7D0632A8F5D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30</a:t>
            </a:fld>
            <a:endParaRPr lang="cs-CZ"/>
          </a:p>
        </p:txBody>
      </p:sp>
    </p:spTree>
    <p:extLst>
      <p:ext uri="{BB962C8B-B14F-4D97-AF65-F5344CB8AC3E}">
        <p14:creationId xmlns:p14="http://schemas.microsoft.com/office/powerpoint/2010/main" val="739004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3A9C6-2669-DB53-2E19-43A9A6C39E1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77A9FDF-8579-9A28-7A5B-352A58AD6253}"/>
              </a:ext>
            </a:extLst>
          </p:cNvPr>
          <p:cNvSpPr>
            <a:spLocks noGrp="1"/>
          </p:cNvSpPr>
          <p:nvPr>
            <p:ph type="title"/>
          </p:nvPr>
        </p:nvSpPr>
        <p:spPr>
          <a:xfrm>
            <a:off x="446314" y="192876"/>
            <a:ext cx="10137686" cy="615646"/>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243E3698-CC41-281F-1142-DCB121479092}"/>
              </a:ext>
            </a:extLst>
          </p:cNvPr>
          <p:cNvSpPr>
            <a:spLocks noGrp="1"/>
          </p:cNvSpPr>
          <p:nvPr>
            <p:ph idx="1"/>
          </p:nvPr>
        </p:nvSpPr>
        <p:spPr>
          <a:xfrm>
            <a:off x="446313" y="808522"/>
            <a:ext cx="11244943" cy="5491477"/>
          </a:xfrm>
        </p:spPr>
        <p:txBody>
          <a:bodyPr/>
          <a:lstStyle/>
          <a:p>
            <a:pPr algn="just">
              <a:buFontTx/>
              <a:buChar char="-"/>
            </a:pPr>
            <a:endParaRPr lang="cs-CZ" sz="2400" dirty="0">
              <a:solidFill>
                <a:schemeClr val="tx2"/>
              </a:solidFill>
            </a:endParaRPr>
          </a:p>
          <a:p>
            <a:pPr algn="just">
              <a:buFontTx/>
              <a:buChar char="-"/>
            </a:pPr>
            <a:r>
              <a:rPr lang="cs-CZ" sz="2400" dirty="0">
                <a:solidFill>
                  <a:schemeClr val="tx2"/>
                </a:solidFill>
              </a:rPr>
              <a:t>zpřesnění možnosti doručování dokumentů účastníkům výběrového řízení uveřejněním na profilu zadavatele a doplnění nové poznámky pod čarou: „</a:t>
            </a:r>
            <a:r>
              <a:rPr lang="cs-CZ" sz="2400" b="1" dirty="0">
                <a:solidFill>
                  <a:schemeClr val="tx2"/>
                </a:solidFill>
              </a:rPr>
              <a:t>Zadavatel vyřadí nabídku z výběrového řízení, pokud je nabídka podána po uplynutí lhůty k podání nabídky nebo jiným způsobem, než stanovil zadavatel (k takové nabídce se nepřihlíží), a pokud si vyhradil možnost jednat o nabídkách s možností snížení počtu nabídek.“  </a:t>
            </a:r>
            <a:r>
              <a:rPr lang="cs-CZ" sz="2400" dirty="0">
                <a:solidFill>
                  <a:schemeClr val="tx2"/>
                </a:solidFill>
              </a:rPr>
              <a:t>(čl. 9.4.2, pozn 21)</a:t>
            </a: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b="1" dirty="0">
              <a:solidFill>
                <a:schemeClr val="tx2"/>
              </a:solidFill>
            </a:endParaRPr>
          </a:p>
          <a:p>
            <a:pPr algn="just">
              <a:buFontTx/>
              <a:buChar char="-"/>
            </a:pPr>
            <a:endParaRPr lang="cs-CZ" sz="2400" b="1"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DA58F46B-247D-6D38-0065-59BA24F655E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31</a:t>
            </a:fld>
            <a:endParaRPr lang="cs-CZ"/>
          </a:p>
        </p:txBody>
      </p:sp>
    </p:spTree>
    <p:extLst>
      <p:ext uri="{BB962C8B-B14F-4D97-AF65-F5344CB8AC3E}">
        <p14:creationId xmlns:p14="http://schemas.microsoft.com/office/powerpoint/2010/main" val="3878786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793D-C93B-A35E-25B2-F311880B3CE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6366ACE-20A3-2A01-4B8A-1DB45095D35C}"/>
              </a:ext>
            </a:extLst>
          </p:cNvPr>
          <p:cNvSpPr>
            <a:spLocks noGrp="1"/>
          </p:cNvSpPr>
          <p:nvPr>
            <p:ph type="title"/>
          </p:nvPr>
        </p:nvSpPr>
        <p:spPr>
          <a:xfrm>
            <a:off x="446314" y="192876"/>
            <a:ext cx="10137686" cy="492924"/>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D1957E6F-B0E0-FEA5-530B-56CDA86691DB}"/>
              </a:ext>
            </a:extLst>
          </p:cNvPr>
          <p:cNvSpPr>
            <a:spLocks noGrp="1"/>
          </p:cNvSpPr>
          <p:nvPr>
            <p:ph idx="1"/>
          </p:nvPr>
        </p:nvSpPr>
        <p:spPr>
          <a:xfrm>
            <a:off x="500743" y="896112"/>
            <a:ext cx="11244943" cy="5468112"/>
          </a:xfrm>
        </p:spPr>
        <p:txBody>
          <a:bodyPr/>
          <a:lstStyle/>
          <a:p>
            <a:pPr marL="0" indent="0" algn="just">
              <a:buNone/>
            </a:pPr>
            <a:r>
              <a:rPr lang="cs-CZ" sz="2400" b="1" u="sng" dirty="0">
                <a:solidFill>
                  <a:schemeClr val="accent1">
                    <a:lumMod val="75000"/>
                  </a:schemeClr>
                </a:solidFill>
              </a:rPr>
              <a:t>Střet zájmů dle § 4b zákona o střetu zájmů</a:t>
            </a:r>
          </a:p>
          <a:p>
            <a:pPr marL="0" indent="0" algn="just">
              <a:buNone/>
            </a:pPr>
            <a:r>
              <a:rPr lang="cs-CZ" sz="2400" dirty="0">
                <a:solidFill>
                  <a:schemeClr val="tx2"/>
                </a:solidFill>
              </a:rPr>
              <a:t>Do Metodického pokynu byly doplněny povinnosti pro příjemce dotace postupovat podle § 4b zákona č. 159/2006 Sb., o střetu zájmů, ve znění pozdějších předpisů:</a:t>
            </a:r>
          </a:p>
          <a:p>
            <a:pPr algn="just">
              <a:buFontTx/>
              <a:buChar char="-"/>
            </a:pPr>
            <a:r>
              <a:rPr lang="cs-CZ" sz="2400" dirty="0">
                <a:solidFill>
                  <a:schemeClr val="tx2"/>
                </a:solidFill>
              </a:rPr>
              <a:t>doplnění zákona o střetu zájmů mezi právní předpisy (čl. 3.2)</a:t>
            </a:r>
          </a:p>
          <a:p>
            <a:pPr algn="just">
              <a:buFontTx/>
              <a:buChar char="-"/>
            </a:pPr>
            <a:r>
              <a:rPr lang="cs-CZ" sz="2400" dirty="0">
                <a:solidFill>
                  <a:schemeClr val="tx2"/>
                </a:solidFill>
              </a:rPr>
              <a:t>doplnění nového článku 6.5.4: </a:t>
            </a:r>
            <a:r>
              <a:rPr lang="cs-CZ" sz="2400" b="1" dirty="0">
                <a:solidFill>
                  <a:schemeClr val="tx2"/>
                </a:solidFill>
              </a:rPr>
              <a:t>„Pokud se na zadavatele vztahuje zákon o střetu zájmů, postupuje při posuzování střetu zájmů také podle pravidel stanovených v § 4b tohoto zákona. Ve střetu zájmů podle zákona o střetu zájmů je dodavatel nebo poddodavatel, prostřednictvím kterého dodavatel prokazuje kvalifikaci, pokud v této obchodní společnosti veřejný funkcionář uvedený v § 2 odst. 1 písm. c) zákona o střetu zájmů nebo jím ovládaná osoba vlastní podíl.“</a:t>
            </a:r>
          </a:p>
          <a:p>
            <a:pPr marL="0" indent="0" algn="just">
              <a:buNone/>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4B7E5C3B-1BA3-40C4-1062-56B50130625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32</a:t>
            </a:fld>
            <a:endParaRPr lang="cs-CZ"/>
          </a:p>
        </p:txBody>
      </p:sp>
    </p:spTree>
    <p:extLst>
      <p:ext uri="{BB962C8B-B14F-4D97-AF65-F5344CB8AC3E}">
        <p14:creationId xmlns:p14="http://schemas.microsoft.com/office/powerpoint/2010/main" val="3387629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F6DD5-2411-79B7-533B-B2FB9055D80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C5261FF-B388-3CD1-FCF2-148AC4687EDB}"/>
              </a:ext>
            </a:extLst>
          </p:cNvPr>
          <p:cNvSpPr>
            <a:spLocks noGrp="1"/>
          </p:cNvSpPr>
          <p:nvPr>
            <p:ph type="title"/>
          </p:nvPr>
        </p:nvSpPr>
        <p:spPr>
          <a:xfrm>
            <a:off x="446314" y="192876"/>
            <a:ext cx="10137686" cy="492924"/>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4041FB55-BB8C-B360-50CF-49A0B082182F}"/>
              </a:ext>
            </a:extLst>
          </p:cNvPr>
          <p:cNvSpPr>
            <a:spLocks noGrp="1"/>
          </p:cNvSpPr>
          <p:nvPr>
            <p:ph idx="1"/>
          </p:nvPr>
        </p:nvSpPr>
        <p:spPr>
          <a:xfrm>
            <a:off x="500743" y="896112"/>
            <a:ext cx="11244943" cy="5468112"/>
          </a:xfrm>
        </p:spPr>
        <p:txBody>
          <a:bodyPr/>
          <a:lstStyle/>
          <a:p>
            <a:pPr marL="0" indent="0" algn="just">
              <a:buNone/>
            </a:pPr>
            <a:r>
              <a:rPr lang="cs-CZ" sz="2800" b="1" u="sng" dirty="0">
                <a:solidFill>
                  <a:schemeClr val="accent1">
                    <a:lumMod val="75000"/>
                  </a:schemeClr>
                </a:solidFill>
              </a:rPr>
              <a:t>Střet zájmů dle § 4b zákona o střetu zájmů</a:t>
            </a:r>
          </a:p>
          <a:p>
            <a:pPr marL="0" indent="0" algn="just">
              <a:buNone/>
            </a:pPr>
            <a:r>
              <a:rPr lang="cs-CZ" sz="2800" b="1" dirty="0">
                <a:solidFill>
                  <a:schemeClr val="tx2"/>
                </a:solidFill>
              </a:rPr>
              <a:t>představující alespoň 25 % účasti společníka v obchodní společnosti. Zadavatel nesmí takové obchodní společnosti zadat zakázku malého rozsahu, takové jednání je neplatné.</a:t>
            </a:r>
          </a:p>
          <a:p>
            <a:pPr marL="0" indent="0" algn="just">
              <a:buNone/>
            </a:pPr>
            <a:endParaRPr lang="cs-CZ" sz="2800" dirty="0">
              <a:solidFill>
                <a:schemeClr val="tx2"/>
              </a:solidFill>
            </a:endParaRPr>
          </a:p>
          <a:p>
            <a:pPr marL="0" indent="0" algn="just">
              <a:buNone/>
            </a:pPr>
            <a:r>
              <a:rPr lang="cs-CZ" sz="2800" dirty="0">
                <a:solidFill>
                  <a:schemeClr val="tx2"/>
                </a:solidFill>
              </a:rPr>
              <a:t>Včetně znění pozn. pod čarou č. 8: „</a:t>
            </a:r>
            <a:r>
              <a:rPr lang="cs-CZ" sz="2800" b="1" dirty="0">
                <a:solidFill>
                  <a:schemeClr val="tx2"/>
                </a:solidFill>
              </a:rPr>
              <a:t>MP nerozšiřuje působnost zákona o střetu zájmů. Povinnosti týkající se zákona o střetu zájmů se proto neuplatní na příjemce, kteří zákonu nepodléhají, zejména příjemce, kteří nejsou zadavateli podle § 4 odst. 2 a 3 ZZVZ.“</a:t>
            </a:r>
            <a:endParaRPr lang="cs-CZ" sz="2400" b="1"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36BE8955-5627-2770-F907-8AF285E39E0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33</a:t>
            </a:fld>
            <a:endParaRPr lang="cs-CZ"/>
          </a:p>
        </p:txBody>
      </p:sp>
    </p:spTree>
    <p:extLst>
      <p:ext uri="{BB962C8B-B14F-4D97-AF65-F5344CB8AC3E}">
        <p14:creationId xmlns:p14="http://schemas.microsoft.com/office/powerpoint/2010/main" val="39700014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8B1CE-759F-5C56-A59C-57853C13E60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077A1B3-71AD-6A21-1D56-FB74F55A13A4}"/>
              </a:ext>
            </a:extLst>
          </p:cNvPr>
          <p:cNvSpPr>
            <a:spLocks noGrp="1"/>
          </p:cNvSpPr>
          <p:nvPr>
            <p:ph type="title"/>
          </p:nvPr>
        </p:nvSpPr>
        <p:spPr>
          <a:xfrm>
            <a:off x="446314" y="192876"/>
            <a:ext cx="10137686" cy="492924"/>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DB235CCE-8E91-9585-0565-73164E908E0B}"/>
              </a:ext>
            </a:extLst>
          </p:cNvPr>
          <p:cNvSpPr>
            <a:spLocks noGrp="1"/>
          </p:cNvSpPr>
          <p:nvPr>
            <p:ph idx="1"/>
          </p:nvPr>
        </p:nvSpPr>
        <p:spPr>
          <a:xfrm>
            <a:off x="500743" y="853440"/>
            <a:ext cx="11244943" cy="5811684"/>
          </a:xfrm>
        </p:spPr>
        <p:txBody>
          <a:bodyPr/>
          <a:lstStyle/>
          <a:p>
            <a:pPr marL="0" indent="0" algn="just">
              <a:buNone/>
            </a:pPr>
            <a:r>
              <a:rPr lang="cs-CZ" sz="2800" b="1" u="sng" dirty="0">
                <a:solidFill>
                  <a:schemeClr val="accent1">
                    <a:lumMod val="75000"/>
                  </a:schemeClr>
                </a:solidFill>
              </a:rPr>
              <a:t>Střet zájmů dle § 4b zákona o střetu zájmů</a:t>
            </a:r>
          </a:p>
          <a:p>
            <a:pPr algn="just">
              <a:buFontTx/>
              <a:buChar char="-"/>
            </a:pPr>
            <a:r>
              <a:rPr lang="cs-CZ" sz="2800" dirty="0">
                <a:solidFill>
                  <a:schemeClr val="tx2"/>
                </a:solidFill>
              </a:rPr>
              <a:t>mezi povinné náležitosti výzvy k podání nabídky </a:t>
            </a:r>
            <a:r>
              <a:rPr lang="cs-CZ" sz="2800" b="1" dirty="0">
                <a:solidFill>
                  <a:schemeClr val="tx2"/>
                </a:solidFill>
              </a:rPr>
              <a:t>došlo k doplnění požadavku na předložení čestného prohlášení, </a:t>
            </a:r>
            <a:r>
              <a:rPr lang="cs-CZ" sz="2800" dirty="0">
                <a:solidFill>
                  <a:schemeClr val="tx2"/>
                </a:solidFill>
              </a:rPr>
              <a:t>že dodavatel, ani jeho poddodavatel, prostřednictvím něhož prokazuje kvalifikaci, nejsou ve střetu zájmů dle § 4b zákona o střetu zájmů zájmů(pokud se zákon o střetu zájmů na zadavatele vztahuje); (čl. 7.2.2 písm. o)</a:t>
            </a:r>
          </a:p>
          <a:p>
            <a:pPr algn="just">
              <a:buFontTx/>
              <a:buChar char="-"/>
            </a:pPr>
            <a:r>
              <a:rPr lang="cs-CZ" sz="2800" dirty="0">
                <a:solidFill>
                  <a:schemeClr val="tx2"/>
                </a:solidFill>
              </a:rPr>
              <a:t>zavedení </a:t>
            </a:r>
            <a:r>
              <a:rPr lang="cs-CZ" sz="2800" b="1" dirty="0">
                <a:solidFill>
                  <a:schemeClr val="tx2"/>
                </a:solidFill>
              </a:rPr>
              <a:t>fakultativního důvodu pro vyloučení  účastníka výběrového řízení</a:t>
            </a:r>
            <a:r>
              <a:rPr lang="cs-CZ" sz="2800" dirty="0">
                <a:solidFill>
                  <a:schemeClr val="tx2"/>
                </a:solidFill>
              </a:rPr>
              <a:t>, </a:t>
            </a:r>
            <a:r>
              <a:rPr lang="cs-CZ" sz="2800" b="1" dirty="0">
                <a:solidFill>
                  <a:schemeClr val="tx2"/>
                </a:solidFill>
              </a:rPr>
              <a:t>pokud je účastník, nebo jeho poddodavatel, prostřednictvím něhož prokazuje kvalifikaci, ve střetu zájmů dle § 4b </a:t>
            </a:r>
            <a:r>
              <a:rPr lang="cs-CZ" sz="2800" dirty="0">
                <a:solidFill>
                  <a:schemeClr val="tx2"/>
                </a:solidFill>
              </a:rPr>
              <a:t>zákona o střetu zájmů; v případě, že je ve střetu zájmů poddodavatel účastníka, prostřednictvím něhož prokazuje kvalifikaci, může zadavatel požadovat jeho nahrazení (čl. 8.2.8)</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88E36D9D-6C37-85B3-5E0E-EB2169E7D79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34</a:t>
            </a:fld>
            <a:endParaRPr lang="cs-CZ"/>
          </a:p>
        </p:txBody>
      </p:sp>
    </p:spTree>
    <p:extLst>
      <p:ext uri="{BB962C8B-B14F-4D97-AF65-F5344CB8AC3E}">
        <p14:creationId xmlns:p14="http://schemas.microsoft.com/office/powerpoint/2010/main" val="14880602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AC5C1-BE80-3BD2-3E3A-C2505966CCE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D42F194-6199-00B8-9D37-BC11E07A0A58}"/>
              </a:ext>
            </a:extLst>
          </p:cNvPr>
          <p:cNvSpPr>
            <a:spLocks noGrp="1"/>
          </p:cNvSpPr>
          <p:nvPr>
            <p:ph type="title"/>
          </p:nvPr>
        </p:nvSpPr>
        <p:spPr>
          <a:xfrm>
            <a:off x="446314" y="192876"/>
            <a:ext cx="10137686" cy="492924"/>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0A69058E-D34E-2324-C957-0E66461D2FCD}"/>
              </a:ext>
            </a:extLst>
          </p:cNvPr>
          <p:cNvSpPr>
            <a:spLocks noGrp="1"/>
          </p:cNvSpPr>
          <p:nvPr>
            <p:ph idx="1"/>
          </p:nvPr>
        </p:nvSpPr>
        <p:spPr>
          <a:xfrm>
            <a:off x="500743" y="853440"/>
            <a:ext cx="11244943" cy="5811684"/>
          </a:xfrm>
        </p:spPr>
        <p:txBody>
          <a:bodyPr/>
          <a:lstStyle/>
          <a:p>
            <a:pPr marL="0" indent="0" algn="just">
              <a:buNone/>
            </a:pPr>
            <a:r>
              <a:rPr lang="cs-CZ" sz="2800" b="1" u="sng" dirty="0">
                <a:solidFill>
                  <a:schemeClr val="accent1">
                    <a:lumMod val="75000"/>
                  </a:schemeClr>
                </a:solidFill>
              </a:rPr>
              <a:t>Střet zájmů dle § 4b zákona o střetu zájmů</a:t>
            </a:r>
          </a:p>
          <a:p>
            <a:pPr algn="just">
              <a:buFontTx/>
              <a:buChar char="-"/>
            </a:pPr>
            <a:r>
              <a:rPr lang="cs-CZ" sz="2800" dirty="0">
                <a:solidFill>
                  <a:schemeClr val="tx2"/>
                </a:solidFill>
              </a:rPr>
              <a:t>zavedení </a:t>
            </a:r>
            <a:r>
              <a:rPr lang="cs-CZ" sz="2800" b="1" dirty="0">
                <a:solidFill>
                  <a:schemeClr val="tx2"/>
                </a:solidFill>
              </a:rPr>
              <a:t>obligatorního důvodu pro vyloučení vybraného účastníka </a:t>
            </a:r>
            <a:r>
              <a:rPr lang="cs-CZ" sz="2800" dirty="0">
                <a:solidFill>
                  <a:schemeClr val="tx2"/>
                </a:solidFill>
              </a:rPr>
              <a:t>pokud je účastník nebo jeho poddodavatel, prostřednictvím něhož prokazuje kvalifikaci, a kterého dodavatel nenahradil na základě výzvy, ve střetu zájmů dle zákona o střetu zájmů  (čl. 8.2.10)</a:t>
            </a:r>
          </a:p>
          <a:p>
            <a:pPr marL="0" indent="0" algn="just">
              <a:buNone/>
            </a:pPr>
            <a:r>
              <a:rPr lang="cs-CZ" sz="2800" b="1" dirty="0">
                <a:solidFill>
                  <a:schemeClr val="tx2"/>
                </a:solidFill>
              </a:rPr>
              <a:t>Doplnění doporučených vzorů čestných prohlášení do přílohy č. 5 MP - </a:t>
            </a:r>
            <a:r>
              <a:rPr lang="cs-CZ" sz="2800" dirty="0">
                <a:solidFill>
                  <a:schemeClr val="tx2"/>
                </a:solidFill>
              </a:rPr>
              <a:t>Čestné prohlášení o neexistenci střetu zájmů dle § 4b zákona o střetu zájmů</a:t>
            </a:r>
            <a:endParaRPr lang="cs-CZ" sz="2800" b="1"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3BA3E148-DD81-3A2E-A368-EB7548B5315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35</a:t>
            </a:fld>
            <a:endParaRPr lang="cs-CZ"/>
          </a:p>
        </p:txBody>
      </p:sp>
    </p:spTree>
    <p:extLst>
      <p:ext uri="{BB962C8B-B14F-4D97-AF65-F5344CB8AC3E}">
        <p14:creationId xmlns:p14="http://schemas.microsoft.com/office/powerpoint/2010/main" val="4793754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3309C-0CDF-F679-1F35-9B2ADF6D9A3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5D390C0-9C81-38AC-85D5-3F7A01ABA28C}"/>
              </a:ext>
            </a:extLst>
          </p:cNvPr>
          <p:cNvSpPr>
            <a:spLocks noGrp="1"/>
          </p:cNvSpPr>
          <p:nvPr>
            <p:ph type="title"/>
          </p:nvPr>
        </p:nvSpPr>
        <p:spPr>
          <a:xfrm>
            <a:off x="446314" y="192876"/>
            <a:ext cx="10137686" cy="740776"/>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00307A6C-2D39-8E96-0C06-E844774ABA43}"/>
              </a:ext>
            </a:extLst>
          </p:cNvPr>
          <p:cNvSpPr>
            <a:spLocks noGrp="1"/>
          </p:cNvSpPr>
          <p:nvPr>
            <p:ph idx="1"/>
          </p:nvPr>
        </p:nvSpPr>
        <p:spPr>
          <a:xfrm>
            <a:off x="500743" y="933652"/>
            <a:ext cx="11244943" cy="4793381"/>
          </a:xfrm>
        </p:spPr>
        <p:txBody>
          <a:bodyPr/>
          <a:lstStyle/>
          <a:p>
            <a:pPr marL="0" indent="0" algn="just">
              <a:buNone/>
            </a:pPr>
            <a:r>
              <a:rPr lang="cs-CZ" sz="2800" b="1" u="sng" dirty="0">
                <a:solidFill>
                  <a:schemeClr val="accent1">
                    <a:lumMod val="75000"/>
                  </a:schemeClr>
                </a:solidFill>
              </a:rPr>
              <a:t>Mezinárodní sankce</a:t>
            </a:r>
          </a:p>
          <a:p>
            <a:pPr marL="0" indent="0" algn="just">
              <a:buNone/>
            </a:pPr>
            <a:r>
              <a:rPr lang="cs-CZ" sz="2800" dirty="0">
                <a:solidFill>
                  <a:schemeClr val="tx2"/>
                </a:solidFill>
              </a:rPr>
              <a:t>Do MP VZ byly doplněny povinnosti pro příjemce dotace postupovat podle zákona č. 69/2006 Sb., o provádění mezinárodních sankcí, ve znění pozdějších předpisů:</a:t>
            </a:r>
          </a:p>
          <a:p>
            <a:pPr algn="just">
              <a:buFontTx/>
              <a:buChar char="-"/>
            </a:pPr>
            <a:r>
              <a:rPr lang="cs-CZ" sz="2800" dirty="0">
                <a:solidFill>
                  <a:schemeClr val="tx2"/>
                </a:solidFill>
              </a:rPr>
              <a:t>doplnění zákona o provádění mezinárodních sankcí: </a:t>
            </a:r>
            <a:r>
              <a:rPr lang="cs-CZ" sz="2800" b="1" dirty="0">
                <a:solidFill>
                  <a:schemeClr val="tx2"/>
                </a:solidFill>
              </a:rPr>
              <a:t>„Při uzavření úplatné smlouvy dle tohoto MP je příjemce povinen dodržovat zákon č. 69/2006 Sb., o provádění mezinárodních sankcí, ve znění pozdějších předpisů (dále jen „zákon o mezinárodních sankcích“). </a:t>
            </a:r>
            <a:r>
              <a:rPr lang="cs-CZ" sz="2800" dirty="0">
                <a:solidFill>
                  <a:schemeClr val="tx2"/>
                </a:solidFill>
              </a:rPr>
              <a:t>(čl. 3.2)</a:t>
            </a:r>
          </a:p>
          <a:p>
            <a:pPr marL="0" indent="0" algn="just">
              <a:buNone/>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5092459C-96FB-6166-872C-6BD64D45118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36</a:t>
            </a:fld>
            <a:endParaRPr lang="cs-CZ"/>
          </a:p>
        </p:txBody>
      </p:sp>
    </p:spTree>
    <p:extLst>
      <p:ext uri="{BB962C8B-B14F-4D97-AF65-F5344CB8AC3E}">
        <p14:creationId xmlns:p14="http://schemas.microsoft.com/office/powerpoint/2010/main" val="15950480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BF043-CBC0-321D-4ACB-918E9635530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D28708C-8020-83FC-704D-0A51D0B75449}"/>
              </a:ext>
            </a:extLst>
          </p:cNvPr>
          <p:cNvSpPr>
            <a:spLocks noGrp="1"/>
          </p:cNvSpPr>
          <p:nvPr>
            <p:ph type="title"/>
          </p:nvPr>
        </p:nvSpPr>
        <p:spPr>
          <a:xfrm>
            <a:off x="446314" y="192876"/>
            <a:ext cx="10137686" cy="740776"/>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536635D7-048D-2F5D-9494-DE84419253DB}"/>
              </a:ext>
            </a:extLst>
          </p:cNvPr>
          <p:cNvSpPr>
            <a:spLocks noGrp="1"/>
          </p:cNvSpPr>
          <p:nvPr>
            <p:ph idx="1"/>
          </p:nvPr>
        </p:nvSpPr>
        <p:spPr>
          <a:xfrm>
            <a:off x="500743" y="933652"/>
            <a:ext cx="11244943" cy="4793381"/>
          </a:xfrm>
        </p:spPr>
        <p:txBody>
          <a:bodyPr/>
          <a:lstStyle/>
          <a:p>
            <a:pPr marL="0" indent="0" algn="just">
              <a:buNone/>
            </a:pPr>
            <a:r>
              <a:rPr lang="cs-CZ" sz="2800" b="1" u="sng" dirty="0">
                <a:solidFill>
                  <a:schemeClr val="accent1">
                    <a:lumMod val="75000"/>
                  </a:schemeClr>
                </a:solidFill>
              </a:rPr>
              <a:t>Mezinárodní sankce</a:t>
            </a:r>
          </a:p>
          <a:p>
            <a:pPr algn="just">
              <a:buFontTx/>
              <a:buChar char="-"/>
            </a:pPr>
            <a:r>
              <a:rPr lang="cs-CZ" sz="2800" dirty="0">
                <a:solidFill>
                  <a:schemeClr val="tx2"/>
                </a:solidFill>
              </a:rPr>
              <a:t>doplnění požadavku na předložení čestného prohlášení, že se na dodavatele, ani jeho poddodavatele nevztahují mezinárodní sankce dle zákona o mezinárodních sankcích (čl. 7.2.2 písm. p)</a:t>
            </a:r>
          </a:p>
          <a:p>
            <a:pPr algn="just">
              <a:buFontTx/>
              <a:buChar char="-"/>
            </a:pPr>
            <a:r>
              <a:rPr lang="cs-CZ" sz="2800" dirty="0">
                <a:solidFill>
                  <a:schemeClr val="tx2"/>
                </a:solidFill>
              </a:rPr>
              <a:t>doplnění poznámky pod čarou č. 19 s odkazem na Stanovisko „Dopad mezinárodních sankcí proti Rusku a Bělorusku do oblasti veřejných zakázek“ </a:t>
            </a:r>
          </a:p>
          <a:p>
            <a:pPr marL="0" indent="0" algn="just">
              <a:buNone/>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A2D35766-30C3-F958-9227-6B121C29A9D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37</a:t>
            </a:fld>
            <a:endParaRPr lang="cs-CZ"/>
          </a:p>
        </p:txBody>
      </p:sp>
    </p:spTree>
    <p:extLst>
      <p:ext uri="{BB962C8B-B14F-4D97-AF65-F5344CB8AC3E}">
        <p14:creationId xmlns:p14="http://schemas.microsoft.com/office/powerpoint/2010/main" val="2246835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28505-F44E-B112-0A6F-995043097CA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A251989-6AE5-2E31-F164-F384E535B3FE}"/>
              </a:ext>
            </a:extLst>
          </p:cNvPr>
          <p:cNvSpPr>
            <a:spLocks noGrp="1"/>
          </p:cNvSpPr>
          <p:nvPr>
            <p:ph type="title"/>
          </p:nvPr>
        </p:nvSpPr>
        <p:spPr>
          <a:xfrm>
            <a:off x="446314" y="192876"/>
            <a:ext cx="10137686" cy="740776"/>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B78A2A97-8737-BB5C-519A-6FCDDC00442B}"/>
              </a:ext>
            </a:extLst>
          </p:cNvPr>
          <p:cNvSpPr>
            <a:spLocks noGrp="1"/>
          </p:cNvSpPr>
          <p:nvPr>
            <p:ph idx="1"/>
          </p:nvPr>
        </p:nvSpPr>
        <p:spPr>
          <a:xfrm>
            <a:off x="500743" y="933652"/>
            <a:ext cx="11244943" cy="5609388"/>
          </a:xfrm>
        </p:spPr>
        <p:txBody>
          <a:bodyPr/>
          <a:lstStyle/>
          <a:p>
            <a:pPr marL="0" indent="0" algn="just">
              <a:buNone/>
            </a:pPr>
            <a:r>
              <a:rPr lang="cs-CZ" sz="2800" b="1" u="sng" dirty="0">
                <a:solidFill>
                  <a:schemeClr val="accent1">
                    <a:lumMod val="75000"/>
                  </a:schemeClr>
                </a:solidFill>
              </a:rPr>
              <a:t>Mezinárodní sankce</a:t>
            </a:r>
          </a:p>
          <a:p>
            <a:pPr algn="just">
              <a:buFontTx/>
              <a:buChar char="-"/>
            </a:pPr>
            <a:r>
              <a:rPr lang="cs-CZ" sz="2800" dirty="0">
                <a:solidFill>
                  <a:schemeClr val="tx2"/>
                </a:solidFill>
              </a:rPr>
              <a:t>zavedení </a:t>
            </a:r>
            <a:r>
              <a:rPr lang="cs-CZ" sz="2800" b="1" dirty="0">
                <a:solidFill>
                  <a:schemeClr val="tx2"/>
                </a:solidFill>
              </a:rPr>
              <a:t>fakultativního důvodu pro vyloučení  účastníka výběrového řízení</a:t>
            </a:r>
            <a:r>
              <a:rPr lang="cs-CZ" sz="2800" dirty="0">
                <a:solidFill>
                  <a:schemeClr val="tx2"/>
                </a:solidFill>
              </a:rPr>
              <a:t>, </a:t>
            </a:r>
            <a:r>
              <a:rPr lang="cs-CZ" sz="2800" b="1" dirty="0">
                <a:solidFill>
                  <a:schemeClr val="tx2"/>
                </a:solidFill>
              </a:rPr>
              <a:t>pokud se na účastníka nebo jeho poddodavatele vztahují mezinárodní sankce podle zákona o mezinárodních sankcích</a:t>
            </a:r>
            <a:r>
              <a:rPr lang="cs-CZ" sz="2800" dirty="0">
                <a:solidFill>
                  <a:schemeClr val="tx2"/>
                </a:solidFill>
              </a:rPr>
              <a:t>; v případě, že se mezinárodní sankce vztahují na poddodavatele účastníka, může zadavatel vyžadovat jeho nahrazení (čl. 8.2.9)</a:t>
            </a:r>
          </a:p>
          <a:p>
            <a:pPr algn="just">
              <a:buFontTx/>
              <a:buChar char="-"/>
            </a:pPr>
            <a:r>
              <a:rPr lang="cs-CZ" sz="2800" dirty="0">
                <a:solidFill>
                  <a:schemeClr val="tx2"/>
                </a:solidFill>
              </a:rPr>
              <a:t>zavedení </a:t>
            </a:r>
            <a:r>
              <a:rPr lang="cs-CZ" sz="2800" b="1" dirty="0">
                <a:solidFill>
                  <a:schemeClr val="tx2"/>
                </a:solidFill>
              </a:rPr>
              <a:t>obligatorního důvodu pro vyloučení vybraného účastníka </a:t>
            </a:r>
            <a:r>
              <a:rPr lang="cs-CZ" sz="2800" dirty="0">
                <a:solidFill>
                  <a:schemeClr val="tx2"/>
                </a:solidFill>
              </a:rPr>
              <a:t>pokud se na něj nebo na jeho poddodavatele, kterého vybraný dodavatel na základě výzvy zadavatele nenahradil, vztahují mezinárodní sankce dle zákona o mezinárodních sankcích a  (čl. 8.2.10)</a:t>
            </a:r>
          </a:p>
          <a:p>
            <a:pPr algn="just">
              <a:buFontTx/>
              <a:buChar char="-"/>
            </a:pPr>
            <a:endParaRPr lang="cs-CZ" dirty="0">
              <a:solidFill>
                <a:schemeClr val="tx2"/>
              </a:solidFill>
            </a:endParaRPr>
          </a:p>
          <a:p>
            <a:pPr algn="just">
              <a:buFontTx/>
              <a:buChar char="-"/>
            </a:pPr>
            <a:endParaRPr lang="cs-CZ" sz="2400"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9A9E026A-FF38-5A4F-CAC1-1A11AEC68DF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38</a:t>
            </a:fld>
            <a:endParaRPr lang="cs-CZ"/>
          </a:p>
        </p:txBody>
      </p:sp>
    </p:spTree>
    <p:extLst>
      <p:ext uri="{BB962C8B-B14F-4D97-AF65-F5344CB8AC3E}">
        <p14:creationId xmlns:p14="http://schemas.microsoft.com/office/powerpoint/2010/main" val="35332814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ACA13-0969-86C9-65EC-6502A8A0F94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70BAFD6-CC5F-9D25-4A75-F4BEC66EE410}"/>
              </a:ext>
            </a:extLst>
          </p:cNvPr>
          <p:cNvSpPr>
            <a:spLocks noGrp="1"/>
          </p:cNvSpPr>
          <p:nvPr>
            <p:ph type="title"/>
          </p:nvPr>
        </p:nvSpPr>
        <p:spPr>
          <a:xfrm>
            <a:off x="446314" y="192876"/>
            <a:ext cx="10137686" cy="740776"/>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9138F769-E803-0EC6-615A-B9B5D4C6A34D}"/>
              </a:ext>
            </a:extLst>
          </p:cNvPr>
          <p:cNvSpPr>
            <a:spLocks noGrp="1"/>
          </p:cNvSpPr>
          <p:nvPr>
            <p:ph idx="1"/>
          </p:nvPr>
        </p:nvSpPr>
        <p:spPr>
          <a:xfrm>
            <a:off x="500743" y="933652"/>
            <a:ext cx="11244943" cy="4793381"/>
          </a:xfrm>
        </p:spPr>
        <p:txBody>
          <a:bodyPr/>
          <a:lstStyle/>
          <a:p>
            <a:pPr marL="0" indent="0" algn="just">
              <a:buNone/>
            </a:pPr>
            <a:r>
              <a:rPr lang="cs-CZ" sz="2800" b="1" u="sng" dirty="0">
                <a:solidFill>
                  <a:schemeClr val="accent1">
                    <a:lumMod val="75000"/>
                  </a:schemeClr>
                </a:solidFill>
              </a:rPr>
              <a:t>Mezinárodní sankce</a:t>
            </a:r>
          </a:p>
          <a:p>
            <a:pPr algn="just">
              <a:buFontTx/>
              <a:buChar char="-"/>
            </a:pPr>
            <a:r>
              <a:rPr lang="cs-CZ" sz="2800" b="1" dirty="0">
                <a:solidFill>
                  <a:schemeClr val="tx2"/>
                </a:solidFill>
              </a:rPr>
              <a:t>Doplnění doporučených vzorů čestných prohlášení do přílohy č. 5 MP - </a:t>
            </a:r>
            <a:r>
              <a:rPr lang="cs-CZ" sz="2800" dirty="0">
                <a:solidFill>
                  <a:schemeClr val="tx2"/>
                </a:solidFill>
              </a:rPr>
              <a:t>Čestné prohlášení ve vztahu k mezinárodním sankcím přijatým Evropskou unií v souvislosti s ruskou agresí na území Ukrajiny vůči Rusku a Bělorusku</a:t>
            </a:r>
            <a:endParaRPr lang="cs-CZ" sz="2800" b="1" dirty="0">
              <a:solidFill>
                <a:schemeClr val="tx2"/>
              </a:solidFill>
            </a:endParaRPr>
          </a:p>
          <a:p>
            <a:pPr algn="just">
              <a:buFontTx/>
              <a:buChar char="-"/>
            </a:pPr>
            <a:endParaRPr lang="cs-CZ" dirty="0">
              <a:solidFill>
                <a:schemeClr val="tx2"/>
              </a:solidFill>
            </a:endParaRPr>
          </a:p>
          <a:p>
            <a:pPr algn="just">
              <a:buFontTx/>
              <a:buChar char="-"/>
            </a:pPr>
            <a:endParaRPr lang="cs-CZ" sz="2400"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53C5D005-8AA7-6657-54E2-6B187451B010}"/>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39</a:t>
            </a:fld>
            <a:endParaRPr lang="cs-CZ"/>
          </a:p>
        </p:txBody>
      </p:sp>
    </p:spTree>
    <p:extLst>
      <p:ext uri="{BB962C8B-B14F-4D97-AF65-F5344CB8AC3E}">
        <p14:creationId xmlns:p14="http://schemas.microsoft.com/office/powerpoint/2010/main" val="6781833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C64E3-F46B-8F13-04F2-7A62369C50A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1EF7E95-E60C-AB60-7458-949E2C50D962}"/>
              </a:ext>
            </a:extLst>
          </p:cNvPr>
          <p:cNvSpPr>
            <a:spLocks noGrp="1"/>
          </p:cNvSpPr>
          <p:nvPr>
            <p:ph type="title"/>
          </p:nvPr>
        </p:nvSpPr>
        <p:spPr>
          <a:xfrm>
            <a:off x="446314" y="192876"/>
            <a:ext cx="10137686" cy="569124"/>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95FC158C-D298-AE18-B56A-F5B15A8E16C9}"/>
              </a:ext>
            </a:extLst>
          </p:cNvPr>
          <p:cNvSpPr>
            <a:spLocks noGrp="1"/>
          </p:cNvSpPr>
          <p:nvPr>
            <p:ph idx="1"/>
          </p:nvPr>
        </p:nvSpPr>
        <p:spPr>
          <a:xfrm>
            <a:off x="473528" y="841248"/>
            <a:ext cx="11244943" cy="5823876"/>
          </a:xfrm>
        </p:spPr>
        <p:txBody>
          <a:bodyPr/>
          <a:lstStyle/>
          <a:p>
            <a:pPr marL="0" indent="0" algn="just">
              <a:buNone/>
            </a:pPr>
            <a:r>
              <a:rPr lang="cs-CZ" sz="2800" b="1" u="sng" dirty="0">
                <a:solidFill>
                  <a:schemeClr val="accent1">
                    <a:lumMod val="75000"/>
                  </a:schemeClr>
                </a:solidFill>
              </a:rPr>
              <a:t>Zavedení limitu pro uzavřenou výzvu</a:t>
            </a:r>
          </a:p>
          <a:p>
            <a:pPr algn="just">
              <a:buFontTx/>
              <a:buChar char="-"/>
            </a:pPr>
            <a:r>
              <a:rPr lang="cs-CZ" sz="2800" dirty="0">
                <a:solidFill>
                  <a:schemeClr val="tx2"/>
                </a:solidFill>
              </a:rPr>
              <a:t>nové znění čl. 7.1.1 písm. b) zadavatel může zadat zakázku </a:t>
            </a:r>
            <a:r>
              <a:rPr lang="cs-CZ" sz="2800" b="1" dirty="0">
                <a:solidFill>
                  <a:schemeClr val="tx2"/>
                </a:solidFill>
              </a:rPr>
              <a:t>„v uzavřené výzvě v případě zakázek malého rozsahu, jejichž předpokládaná hodnota je rovna nebo nižší než 2 000 000 Kč bez DPH v případě zakázky na dodávky nebo služby nebo 6 000 000 Kč bez DPH v případě zakázky na stavební práce“</a:t>
            </a:r>
          </a:p>
          <a:p>
            <a:pPr algn="just">
              <a:buFontTx/>
              <a:buChar char="-"/>
            </a:pPr>
            <a:r>
              <a:rPr lang="cs-CZ" sz="2800" dirty="0">
                <a:solidFill>
                  <a:schemeClr val="tx2"/>
                </a:solidFill>
              </a:rPr>
              <a:t>doplnění odkazu na odst. 7.1.1 písm. b) (zákaz překročení limitu pro uzavřenou výzvu) (čl. 6.4.2)</a:t>
            </a:r>
            <a:endParaRPr lang="cs-CZ" sz="2800" b="1" dirty="0">
              <a:solidFill>
                <a:schemeClr val="tx2"/>
              </a:solidFill>
            </a:endParaRPr>
          </a:p>
          <a:p>
            <a:pPr marL="0" indent="0" algn="just">
              <a:buNone/>
            </a:pPr>
            <a:r>
              <a:rPr lang="cs-CZ" sz="2800" dirty="0">
                <a:solidFill>
                  <a:schemeClr val="tx2"/>
                </a:solidFill>
              </a:rPr>
              <a:t>Tato změna reaguje na zvýšení limitů pro veřejné zakázky malého rozsahu. </a:t>
            </a:r>
          </a:p>
          <a:p>
            <a:pPr marL="0" indent="0" algn="just">
              <a:buNone/>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6FA5CE2A-337D-AC4D-3C5C-B2C33473266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40</a:t>
            </a:fld>
            <a:endParaRPr lang="cs-CZ"/>
          </a:p>
        </p:txBody>
      </p:sp>
    </p:spTree>
    <p:extLst>
      <p:ext uri="{BB962C8B-B14F-4D97-AF65-F5344CB8AC3E}">
        <p14:creationId xmlns:p14="http://schemas.microsoft.com/office/powerpoint/2010/main" val="2983260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C3C90-F1A7-435F-C1AF-E97FBEAF767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DA28F07-0480-FAE6-FD39-F89E9D302D65}"/>
              </a:ext>
            </a:extLst>
          </p:cNvPr>
          <p:cNvSpPr>
            <a:spLocks noGrp="1"/>
          </p:cNvSpPr>
          <p:nvPr>
            <p:ph type="title"/>
          </p:nvPr>
        </p:nvSpPr>
        <p:spPr>
          <a:xfrm>
            <a:off x="446314" y="192876"/>
            <a:ext cx="10137686" cy="569124"/>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7B039188-58F0-D16B-ADBB-B94633D0DC8C}"/>
              </a:ext>
            </a:extLst>
          </p:cNvPr>
          <p:cNvSpPr>
            <a:spLocks noGrp="1"/>
          </p:cNvSpPr>
          <p:nvPr>
            <p:ph idx="1"/>
          </p:nvPr>
        </p:nvSpPr>
        <p:spPr>
          <a:xfrm>
            <a:off x="473528" y="841248"/>
            <a:ext cx="11244943" cy="5823876"/>
          </a:xfrm>
        </p:spPr>
        <p:txBody>
          <a:bodyPr/>
          <a:lstStyle/>
          <a:p>
            <a:pPr marL="0" indent="0" algn="just">
              <a:buNone/>
            </a:pPr>
            <a:r>
              <a:rPr lang="cs-CZ" sz="2800" b="1" u="sng" dirty="0">
                <a:solidFill>
                  <a:schemeClr val="accent1">
                    <a:lumMod val="75000"/>
                  </a:schemeClr>
                </a:solidFill>
              </a:rPr>
              <a:t>Zavedení limitu pro uzavřenou výzvu</a:t>
            </a:r>
          </a:p>
          <a:p>
            <a:pPr marL="0" indent="0" algn="just">
              <a:buNone/>
            </a:pPr>
            <a:endParaRPr lang="cs-CZ" sz="2800" dirty="0">
              <a:solidFill>
                <a:schemeClr val="tx2"/>
              </a:solidFill>
            </a:endParaRPr>
          </a:p>
          <a:p>
            <a:pPr marL="0" indent="0" algn="just">
              <a:buNone/>
            </a:pPr>
            <a:r>
              <a:rPr lang="cs-CZ" sz="2800" dirty="0">
                <a:solidFill>
                  <a:schemeClr val="tx2"/>
                </a:solidFill>
              </a:rPr>
              <a:t>Zavedením limitů pro uzavřenou výzvu dojde k zavedení povinnosti </a:t>
            </a:r>
            <a:r>
              <a:rPr lang="cs-CZ" sz="2800" b="1" dirty="0">
                <a:solidFill>
                  <a:schemeClr val="tx2"/>
                </a:solidFill>
              </a:rPr>
              <a:t>zadávat VZ, </a:t>
            </a:r>
            <a:r>
              <a:rPr lang="cs-CZ" sz="2800" dirty="0">
                <a:solidFill>
                  <a:schemeClr val="tx2"/>
                </a:solidFill>
              </a:rPr>
              <a:t>jejichž </a:t>
            </a:r>
            <a:r>
              <a:rPr lang="cs-CZ" sz="2800" b="1" dirty="0">
                <a:solidFill>
                  <a:schemeClr val="tx2"/>
                </a:solidFill>
              </a:rPr>
              <a:t>předpokládaná hodnota k okamžiku zadání VZ přesáhne  stanovený limit, v otevřené výzvě.</a:t>
            </a:r>
          </a:p>
          <a:p>
            <a:pPr marL="0" indent="0" algn="just">
              <a:buNone/>
            </a:pPr>
            <a:endParaRPr lang="cs-CZ" sz="2400" b="1" dirty="0">
              <a:solidFill>
                <a:schemeClr val="tx2"/>
              </a:solidFill>
            </a:endParaRPr>
          </a:p>
          <a:p>
            <a:pPr marL="0" indent="0" algn="just">
              <a:buNone/>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EC8C3435-81CE-BF64-267C-91549FC619E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41</a:t>
            </a:fld>
            <a:endParaRPr lang="cs-CZ"/>
          </a:p>
        </p:txBody>
      </p:sp>
    </p:spTree>
    <p:extLst>
      <p:ext uri="{BB962C8B-B14F-4D97-AF65-F5344CB8AC3E}">
        <p14:creationId xmlns:p14="http://schemas.microsoft.com/office/powerpoint/2010/main" val="2898180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59BF4-28A6-4810-6DFE-0006ED34CB6F}"/>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54694C4-2322-4168-8014-83CA17DACF58}"/>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AC74624C-1F31-EDE2-358F-77CA5940E73A}"/>
              </a:ext>
            </a:extLst>
          </p:cNvPr>
          <p:cNvSpPr>
            <a:spLocks noGrp="1"/>
          </p:cNvSpPr>
          <p:nvPr>
            <p:ph idx="1"/>
          </p:nvPr>
        </p:nvSpPr>
        <p:spPr>
          <a:xfrm>
            <a:off x="446314" y="1015466"/>
            <a:ext cx="11244943" cy="5284534"/>
          </a:xfrm>
        </p:spPr>
        <p:txBody>
          <a:bodyPr/>
          <a:lstStyle/>
          <a:p>
            <a:pPr marL="0" indent="0" algn="just">
              <a:buNone/>
            </a:pPr>
            <a:r>
              <a:rPr lang="cs-CZ" sz="2400" b="1" u="sng" dirty="0">
                <a:solidFill>
                  <a:schemeClr val="accent1">
                    <a:lumMod val="75000"/>
                  </a:schemeClr>
                </a:solidFill>
              </a:rPr>
              <a:t>Zkrácení lhůt pro podání nabídky</a:t>
            </a:r>
          </a:p>
          <a:p>
            <a:pPr marL="0" indent="0" algn="just">
              <a:buNone/>
            </a:pPr>
            <a:r>
              <a:rPr lang="cs-CZ" sz="2400" dirty="0">
                <a:solidFill>
                  <a:schemeClr val="tx2"/>
                </a:solidFill>
              </a:rPr>
              <a:t>V čl. 7.3.2 písm. a) dochází ke zkrácení lhůty k podání nabídky u veřejných zakázek malého rozsahu z 10 na 8 dnů. </a:t>
            </a:r>
          </a:p>
          <a:p>
            <a:pPr marL="0" indent="0" algn="just">
              <a:buNone/>
            </a:pPr>
            <a:r>
              <a:rPr lang="cs-CZ" sz="2400" dirty="0">
                <a:solidFill>
                  <a:schemeClr val="tx2"/>
                </a:solidFill>
              </a:rPr>
              <a:t>V souvislosti se zkrácením lhůty k podání nabídky dochází v čl. 7.3.1 ke zdůraznění potřeby stanovit lhůtu k podání nabídky s ohledem na předmět veřejné zakázky vložením slova „přiměřeně“. </a:t>
            </a:r>
          </a:p>
          <a:p>
            <a:pPr marL="0" indent="0" algn="just">
              <a:buNone/>
            </a:pPr>
            <a:r>
              <a:rPr lang="cs-CZ" sz="2400" dirty="0">
                <a:solidFill>
                  <a:schemeClr val="tx2"/>
                </a:solidFill>
              </a:rPr>
              <a:t>Zadavatel tedy musí při stanovení lhůty k podání nabídky zohlednit náročnost sestavení nabídky pro dodavatele (např. v souvislosti s požadavky na prokázaní kvalifikace, množství dokladů požadovaných k předložení v nabídce, nacenění výkazu výměr u stavebních prací), ale také musí zohlednit, zda je lhůta přiměřená s ohledem na dny pracovního klidu nebo svátky v průběhu lhůty k podání nabídky.</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DFE8A50E-3D63-85D7-8FA6-7F15245488B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42</a:t>
            </a:fld>
            <a:endParaRPr lang="cs-CZ"/>
          </a:p>
        </p:txBody>
      </p:sp>
    </p:spTree>
    <p:extLst>
      <p:ext uri="{BB962C8B-B14F-4D97-AF65-F5344CB8AC3E}">
        <p14:creationId xmlns:p14="http://schemas.microsoft.com/office/powerpoint/2010/main" val="4633975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0E8FB-623D-97D1-C396-4C9572E29E7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8424AF3A-13CE-2978-4BC7-4A937247B536}"/>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93700CB1-6CD3-6C44-6847-B4CBD8BCCB73}"/>
              </a:ext>
            </a:extLst>
          </p:cNvPr>
          <p:cNvSpPr>
            <a:spLocks noGrp="1"/>
          </p:cNvSpPr>
          <p:nvPr>
            <p:ph idx="1"/>
          </p:nvPr>
        </p:nvSpPr>
        <p:spPr>
          <a:xfrm>
            <a:off x="446314" y="1015466"/>
            <a:ext cx="11244943" cy="4928134"/>
          </a:xfrm>
        </p:spPr>
        <p:txBody>
          <a:bodyPr/>
          <a:lstStyle/>
          <a:p>
            <a:pPr marL="0" indent="0" algn="just">
              <a:buNone/>
            </a:pPr>
            <a:r>
              <a:rPr lang="cs-CZ" sz="2600" b="1" u="sng" dirty="0">
                <a:solidFill>
                  <a:schemeClr val="accent1">
                    <a:lumMod val="75000"/>
                  </a:schemeClr>
                </a:solidFill>
              </a:rPr>
              <a:t>Omezení hospodářské soutěže a použití odkazů</a:t>
            </a:r>
          </a:p>
          <a:p>
            <a:pPr marL="0" indent="0" algn="just">
              <a:buNone/>
            </a:pPr>
            <a:r>
              <a:rPr lang="cs-CZ" sz="2600" dirty="0">
                <a:solidFill>
                  <a:schemeClr val="tx2"/>
                </a:solidFill>
              </a:rPr>
              <a:t>V tomto ohledu dochází v MP VZ k výraznějšímu posunu a k odklonu od přísného výkladu optikou nadlimitních veřejných zakázek k výraznějšímu zohlednění zásady přiměřenosti. </a:t>
            </a:r>
          </a:p>
          <a:p>
            <a:pPr marL="0" indent="0" algn="just">
              <a:buNone/>
            </a:pPr>
            <a:r>
              <a:rPr lang="cs-CZ" sz="2600" dirty="0">
                <a:solidFill>
                  <a:schemeClr val="tx2"/>
                </a:solidFill>
              </a:rPr>
              <a:t>To se promítlo hned do čl. 7.2.1, kam bylo doplněno, že zadávací podmínky nesmí být stanoveny tak, aby určitým dodavatelům bezdůvodně přímo nebo nepřímo zaručovaly konkurenční výhodu nebo vytvářely bezdůvodné překážky hospodářské soutěže </a:t>
            </a:r>
            <a:r>
              <a:rPr lang="cs-CZ" sz="2600" b="1" dirty="0">
                <a:solidFill>
                  <a:schemeClr val="tx2"/>
                </a:solidFill>
              </a:rPr>
              <a:t>s přihlédnutím k zásadě přiměřenosti</a:t>
            </a:r>
            <a:r>
              <a:rPr lang="cs-CZ" sz="2600" dirty="0">
                <a:solidFill>
                  <a:schemeClr val="tx2"/>
                </a:solidFill>
              </a:rPr>
              <a:t>. To má zohlednit, že se jedná o veřejné zakázky malého rozsahu nebo VZ vyšší hodnoty zadavatelů, kteří nejsou dotovanými zadavateli.</a:t>
            </a:r>
            <a:endParaRPr lang="cs-CZ" sz="2600" b="1" dirty="0">
              <a:solidFill>
                <a:schemeClr val="tx2"/>
              </a:solidFill>
            </a:endParaRPr>
          </a:p>
          <a:p>
            <a:pPr marL="0" indent="0" algn="just">
              <a:buNone/>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690FF847-1906-ACC5-DCA0-3CAA57D487B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43</a:t>
            </a:fld>
            <a:endParaRPr lang="cs-CZ"/>
          </a:p>
        </p:txBody>
      </p:sp>
    </p:spTree>
    <p:extLst>
      <p:ext uri="{BB962C8B-B14F-4D97-AF65-F5344CB8AC3E}">
        <p14:creationId xmlns:p14="http://schemas.microsoft.com/office/powerpoint/2010/main" val="25194701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8E0B1-6462-1808-1C0B-764637E2D57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BD29D27-034D-6900-F7FF-5BEB8E024D57}"/>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3F7E8DB4-45EE-8ACD-38FE-7214D421A3D5}"/>
              </a:ext>
            </a:extLst>
          </p:cNvPr>
          <p:cNvSpPr>
            <a:spLocks noGrp="1"/>
          </p:cNvSpPr>
          <p:nvPr>
            <p:ph idx="1"/>
          </p:nvPr>
        </p:nvSpPr>
        <p:spPr>
          <a:xfrm>
            <a:off x="446314" y="1015466"/>
            <a:ext cx="11244943" cy="4928134"/>
          </a:xfrm>
        </p:spPr>
        <p:txBody>
          <a:bodyPr/>
          <a:lstStyle/>
          <a:p>
            <a:pPr marL="0" indent="0" algn="just">
              <a:buNone/>
            </a:pPr>
            <a:r>
              <a:rPr lang="cs-CZ" sz="2400" b="1" u="sng" dirty="0">
                <a:solidFill>
                  <a:schemeClr val="accent1">
                    <a:lumMod val="75000"/>
                  </a:schemeClr>
                </a:solidFill>
              </a:rPr>
              <a:t>Omezení hospodářské soutěže a použití odkazů</a:t>
            </a:r>
          </a:p>
          <a:p>
            <a:pPr marL="0" indent="0" algn="just">
              <a:buNone/>
            </a:pPr>
            <a:r>
              <a:rPr lang="cs-CZ" sz="2400" dirty="0">
                <a:solidFill>
                  <a:schemeClr val="tx2"/>
                </a:solidFill>
              </a:rPr>
              <a:t>V čl. 7.2.4 došlo k doplnění poznámky pod čarou, č. 14 která konkretizuje, kdy je zadavatel  oprávněn zvýhodnit nebo znevýhodnit určité dodavatele nebo výrobky tím, že technické podmínky v rámci zadávacích podmínek stanoví prostřednictvím přímého nebo nepřímého odkazu.  </a:t>
            </a:r>
          </a:p>
          <a:p>
            <a:pPr marL="0" indent="0" algn="just">
              <a:buNone/>
            </a:pPr>
            <a:r>
              <a:rPr lang="cs-CZ" sz="2400" dirty="0">
                <a:solidFill>
                  <a:schemeClr val="tx2"/>
                </a:solidFill>
              </a:rPr>
              <a:t>Reaguje tak na skutečnost, že v některých případech je zadavatel oprávněn poptat konkrétní výrobky, služby či stavební práce vyráběné či poskytované konkrétním subjektem. Jedná se o situaci, kdy je předmět zakázky specifický, existuje určitá technická výlučnost konkrétního výrobku anebo výrobce a nelze jej nahradit jiným produktem bez zásadní změny funkce nebo kvality. Takový odkaz je zadavatel oprávněn použít bez nutnosti umožnit dodavatelům nabídnout rovnocenné řešení, neboť ekvivalent z povahy věci není možný. </a:t>
            </a:r>
          </a:p>
          <a:p>
            <a:pPr marL="0" indent="0">
              <a:buNone/>
            </a:pPr>
            <a:endParaRPr lang="cs-CZ" sz="2400" dirty="0">
              <a:solidFill>
                <a:schemeClr val="tx2"/>
              </a:solidFill>
            </a:endParaRP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32AB02DA-166D-D216-BD9B-E16DA102264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44</a:t>
            </a:fld>
            <a:endParaRPr lang="cs-CZ"/>
          </a:p>
        </p:txBody>
      </p:sp>
    </p:spTree>
    <p:extLst>
      <p:ext uri="{BB962C8B-B14F-4D97-AF65-F5344CB8AC3E}">
        <p14:creationId xmlns:p14="http://schemas.microsoft.com/office/powerpoint/2010/main" val="27764474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30BD6-4854-4249-ABA0-16C00E49D90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962B53E-7DF3-402B-7D42-ECB6FF7F89CD}"/>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596B7E01-7D72-A9EB-CA59-6B184C456476}"/>
              </a:ext>
            </a:extLst>
          </p:cNvPr>
          <p:cNvSpPr>
            <a:spLocks noGrp="1"/>
          </p:cNvSpPr>
          <p:nvPr>
            <p:ph idx="1"/>
          </p:nvPr>
        </p:nvSpPr>
        <p:spPr>
          <a:xfrm>
            <a:off x="446314" y="1015466"/>
            <a:ext cx="11244943" cy="5284534"/>
          </a:xfrm>
        </p:spPr>
        <p:txBody>
          <a:bodyPr/>
          <a:lstStyle/>
          <a:p>
            <a:pPr marL="0" indent="0" algn="just">
              <a:buNone/>
            </a:pPr>
            <a:r>
              <a:rPr lang="cs-CZ" sz="2800" b="1" u="sng" dirty="0">
                <a:solidFill>
                  <a:schemeClr val="accent1">
                    <a:lumMod val="75000"/>
                  </a:schemeClr>
                </a:solidFill>
              </a:rPr>
              <a:t>Omezení hospodářské soutěže a použití odkazů</a:t>
            </a:r>
          </a:p>
          <a:p>
            <a:pPr marL="0" indent="0" algn="just">
              <a:buNone/>
            </a:pPr>
            <a:r>
              <a:rPr lang="cs-CZ" sz="2800" dirty="0">
                <a:solidFill>
                  <a:schemeClr val="tx2"/>
                </a:solidFill>
              </a:rPr>
              <a:t>Metodický pokyn nově takto uvádí příklady situací, kdy je zadavatel oprávněn použít odkazy a kdy nikoliv:</a:t>
            </a:r>
          </a:p>
          <a:p>
            <a:pPr algn="just">
              <a:buFontTx/>
              <a:buChar char="-"/>
            </a:pPr>
            <a:r>
              <a:rPr lang="cs-CZ" sz="2800" dirty="0">
                <a:solidFill>
                  <a:schemeClr val="tx2"/>
                </a:solidFill>
              </a:rPr>
              <a:t>zadavatel již disponuje určitým vybavením, pro které prostřednictvím zakázky poptává originální spotřební materiál, který je však vyráběn pouze právě výrobcem zařízení, přičemž požadavek na originálnost spotřebního materiálu je odůvodněn racionálními úvahami (např. použití neoriginálního spotřebního materiálu by vedlo ke ztrátě záruky na dříve pořízené vybavení, či by jeho použití i po skončení záruky vedlo k podstatnému zkrácení životnosti dříve pořízeného vybavení)</a:t>
            </a:r>
            <a:endParaRPr lang="cs-CZ" sz="2800"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E4549281-EA59-BB87-8AC3-7D869778898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45</a:t>
            </a:fld>
            <a:endParaRPr lang="cs-CZ"/>
          </a:p>
        </p:txBody>
      </p:sp>
    </p:spTree>
    <p:extLst>
      <p:ext uri="{BB962C8B-B14F-4D97-AF65-F5344CB8AC3E}">
        <p14:creationId xmlns:p14="http://schemas.microsoft.com/office/powerpoint/2010/main" val="1571821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676A8-FAF9-5C4D-2844-7A4871F49F3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78F43FD-542F-1E40-5980-1A35652A2612}"/>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83156966-08F9-8219-B344-97C2C0BB6DD0}"/>
              </a:ext>
            </a:extLst>
          </p:cNvPr>
          <p:cNvSpPr>
            <a:spLocks noGrp="1"/>
          </p:cNvSpPr>
          <p:nvPr>
            <p:ph idx="1"/>
          </p:nvPr>
        </p:nvSpPr>
        <p:spPr>
          <a:xfrm>
            <a:off x="446314" y="1015466"/>
            <a:ext cx="11244943" cy="4928134"/>
          </a:xfrm>
        </p:spPr>
        <p:txBody>
          <a:bodyPr/>
          <a:lstStyle/>
          <a:p>
            <a:pPr marL="0" indent="0" algn="just">
              <a:buNone/>
            </a:pPr>
            <a:r>
              <a:rPr lang="cs-CZ" sz="2800" b="1" u="sng" dirty="0">
                <a:solidFill>
                  <a:schemeClr val="accent1">
                    <a:lumMod val="75000"/>
                  </a:schemeClr>
                </a:solidFill>
              </a:rPr>
              <a:t>Omezení hospodářské soutěže a použití odkazů</a:t>
            </a:r>
          </a:p>
          <a:p>
            <a:pPr algn="just">
              <a:buFontTx/>
              <a:buChar char="-"/>
            </a:pPr>
            <a:r>
              <a:rPr lang="cs-CZ" sz="2800" dirty="0">
                <a:solidFill>
                  <a:schemeClr val="tx2"/>
                </a:solidFill>
              </a:rPr>
              <a:t>zadavatel oprávněně poptává licence k určitému konkrétnímu software, kterým již delší dobu disponuje, běžně jej používá, a na nějž disponuje licencí, která má v budoucnosti pozbýt platnosti</a:t>
            </a:r>
          </a:p>
          <a:p>
            <a:pPr algn="just">
              <a:buFontTx/>
              <a:buChar char="-"/>
            </a:pPr>
            <a:r>
              <a:rPr lang="cs-CZ" sz="2800" dirty="0">
                <a:solidFill>
                  <a:schemeClr val="tx2"/>
                </a:solidFill>
              </a:rPr>
              <a:t>odkaz na konkrétní výrobek nelze odůvodnit například kompatibilitou s již používanými výrobky nebo například tím, že zaměstnanci jsou zvyklí používat konkrétní stroj; požadavek na kompatibilitu se stávajícím výrobkem lze v případě nezbytnosti uvést, zadavatel však specifikuje název stávajícího výrobku, nikoliv výrobku požadovaného</a:t>
            </a:r>
          </a:p>
          <a:p>
            <a:pPr marL="0" indent="0" algn="just">
              <a:buNone/>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3DF6E38E-8955-468F-2899-AA9BB2AA935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46</a:t>
            </a:fld>
            <a:endParaRPr lang="cs-CZ"/>
          </a:p>
        </p:txBody>
      </p:sp>
    </p:spTree>
    <p:extLst>
      <p:ext uri="{BB962C8B-B14F-4D97-AF65-F5344CB8AC3E}">
        <p14:creationId xmlns:p14="http://schemas.microsoft.com/office/powerpoint/2010/main" val="17820547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411F8-3056-7EDB-DAE1-D582A19DAC5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79A183B-ADA9-C750-65D1-7C429BBE50CF}"/>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83CCC2E4-82A3-7052-CFCC-06CB06324EAE}"/>
              </a:ext>
            </a:extLst>
          </p:cNvPr>
          <p:cNvSpPr>
            <a:spLocks noGrp="1"/>
          </p:cNvSpPr>
          <p:nvPr>
            <p:ph idx="1"/>
          </p:nvPr>
        </p:nvSpPr>
        <p:spPr>
          <a:xfrm>
            <a:off x="446314" y="1015466"/>
            <a:ext cx="11244943" cy="5284534"/>
          </a:xfrm>
        </p:spPr>
        <p:txBody>
          <a:bodyPr/>
          <a:lstStyle/>
          <a:p>
            <a:pPr marL="0" indent="0" algn="just">
              <a:buNone/>
            </a:pPr>
            <a:endParaRPr lang="cs-CZ" sz="2400" b="1" u="sng" dirty="0">
              <a:solidFill>
                <a:schemeClr val="tx2"/>
              </a:solidFill>
            </a:endParaRPr>
          </a:p>
          <a:p>
            <a:pPr marL="0" indent="0" algn="just">
              <a:buNone/>
            </a:pPr>
            <a:r>
              <a:rPr lang="cs-CZ" sz="2800" b="1" u="sng" dirty="0">
                <a:solidFill>
                  <a:schemeClr val="accent1">
                    <a:lumMod val="75000"/>
                  </a:schemeClr>
                </a:solidFill>
              </a:rPr>
              <a:t>Omezení hospodářské soutěže a použití odkazů</a:t>
            </a:r>
          </a:p>
          <a:p>
            <a:pPr algn="just">
              <a:buFontTx/>
              <a:buChar char="-"/>
            </a:pPr>
            <a:r>
              <a:rPr lang="cs-CZ" sz="2800" dirty="0">
                <a:solidFill>
                  <a:schemeClr val="tx2"/>
                </a:solidFill>
              </a:rPr>
              <a:t>v čl. 7.2.5 dochází k doplnění věty </a:t>
            </a:r>
            <a:r>
              <a:rPr lang="cs-CZ" sz="2800" b="1" dirty="0">
                <a:solidFill>
                  <a:schemeClr val="tx2"/>
                </a:solidFill>
              </a:rPr>
              <a:t>„Zadavatel je povinen připustit použití rovnocenného řešení; postačí však obecné ustanovení v zadávacích podmínkách.“ </a:t>
            </a:r>
            <a:r>
              <a:rPr lang="cs-CZ" sz="2800" dirty="0">
                <a:solidFill>
                  <a:schemeClr val="tx2"/>
                </a:solidFill>
              </a:rPr>
              <a:t>a doplnění nové poznámky pod čarou č. 15, která konkretizuje, kdy může dojít k použití odkazu pro stanovení technických podmínek v případech, kdy stanovení technických podmínek bez použití takového odkazu nemůže být dostatečně přesné nebo srozumitelné, nebo se jedná o standard (kvalitativní, popisný)</a:t>
            </a:r>
          </a:p>
          <a:p>
            <a:pPr marL="0" indent="0" algn="just">
              <a:buNone/>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25A513F2-9ACE-1782-1577-1983DAB58F8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47</a:t>
            </a:fld>
            <a:endParaRPr lang="cs-CZ"/>
          </a:p>
        </p:txBody>
      </p:sp>
    </p:spTree>
    <p:extLst>
      <p:ext uri="{BB962C8B-B14F-4D97-AF65-F5344CB8AC3E}">
        <p14:creationId xmlns:p14="http://schemas.microsoft.com/office/powerpoint/2010/main" val="4982528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FFED1-24B3-E461-3DD6-5DF93DD6BB23}"/>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079F429-BB0D-50E2-E941-778E9D109624}"/>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5FB6EE34-C167-0B47-B82F-EE3A9A01F1A6}"/>
              </a:ext>
            </a:extLst>
          </p:cNvPr>
          <p:cNvSpPr>
            <a:spLocks noGrp="1"/>
          </p:cNvSpPr>
          <p:nvPr>
            <p:ph idx="1"/>
          </p:nvPr>
        </p:nvSpPr>
        <p:spPr>
          <a:xfrm>
            <a:off x="446314" y="1015466"/>
            <a:ext cx="11244943" cy="5284534"/>
          </a:xfrm>
        </p:spPr>
        <p:txBody>
          <a:bodyPr/>
          <a:lstStyle/>
          <a:p>
            <a:pPr marL="0" indent="0" algn="just">
              <a:buNone/>
            </a:pPr>
            <a:r>
              <a:rPr lang="cs-CZ" sz="2800" b="1" u="sng" dirty="0">
                <a:solidFill>
                  <a:schemeClr val="accent1">
                    <a:lumMod val="75000"/>
                  </a:schemeClr>
                </a:solidFill>
              </a:rPr>
              <a:t>Omezení hospodářské soutěže a použití odkazů</a:t>
            </a:r>
          </a:p>
          <a:p>
            <a:pPr algn="just">
              <a:buFontTx/>
              <a:buChar char="-"/>
            </a:pPr>
            <a:r>
              <a:rPr lang="cs-CZ" sz="2800" dirty="0">
                <a:solidFill>
                  <a:schemeClr val="tx2"/>
                </a:solidFill>
              </a:rPr>
              <a:t>účelem takového odkazu na konkrétního dodavatele nebo výrobky má být především výstižnější a přesnější vymezení předmětu zakázky</a:t>
            </a:r>
          </a:p>
          <a:p>
            <a:pPr algn="just">
              <a:buFontTx/>
              <a:buChar char="-"/>
            </a:pPr>
            <a:r>
              <a:rPr lang="cs-CZ" sz="2800" dirty="0">
                <a:solidFill>
                  <a:schemeClr val="tx2"/>
                </a:solidFill>
              </a:rPr>
              <a:t>odkaz potenciálním dodavatelům musí poskytovat potřebné parametry předmětu zakázky v rozsahu nezbytném pro účast dodavatele ve výběrovém řízení, které by bez něho bylo obtížné vyjádřit</a:t>
            </a:r>
          </a:p>
          <a:p>
            <a:pPr marL="0" indent="0" algn="just">
              <a:buNone/>
            </a:pPr>
            <a:endParaRPr lang="cs-CZ" sz="2800"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AD2373B5-9920-A325-E5B2-02F85846847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48</a:t>
            </a:fld>
            <a:endParaRPr lang="cs-CZ"/>
          </a:p>
        </p:txBody>
      </p:sp>
    </p:spTree>
    <p:extLst>
      <p:ext uri="{BB962C8B-B14F-4D97-AF65-F5344CB8AC3E}">
        <p14:creationId xmlns:p14="http://schemas.microsoft.com/office/powerpoint/2010/main" val="16713021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FD4E7-8D3E-621B-48CB-2F5411E3908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A62BCFD-EF5F-C555-4787-4D9CA426BEF1}"/>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026CEA49-6357-3241-1BF1-5993A0F8973A}"/>
              </a:ext>
            </a:extLst>
          </p:cNvPr>
          <p:cNvSpPr>
            <a:spLocks noGrp="1"/>
          </p:cNvSpPr>
          <p:nvPr>
            <p:ph idx="1"/>
          </p:nvPr>
        </p:nvSpPr>
        <p:spPr>
          <a:xfrm>
            <a:off x="446314" y="1015466"/>
            <a:ext cx="11244943" cy="5284534"/>
          </a:xfrm>
        </p:spPr>
        <p:txBody>
          <a:bodyPr/>
          <a:lstStyle/>
          <a:p>
            <a:pPr marL="0" indent="0" algn="just">
              <a:buNone/>
            </a:pPr>
            <a:r>
              <a:rPr lang="cs-CZ" sz="2800" b="1" u="sng" dirty="0">
                <a:solidFill>
                  <a:schemeClr val="accent1">
                    <a:lumMod val="75000"/>
                  </a:schemeClr>
                </a:solidFill>
              </a:rPr>
              <a:t>Omezení hospodářské soutěže a použití odkazů</a:t>
            </a:r>
          </a:p>
          <a:p>
            <a:pPr algn="just">
              <a:buFontTx/>
              <a:buChar char="-"/>
            </a:pPr>
            <a:r>
              <a:rPr lang="cs-CZ" sz="2800" dirty="0">
                <a:solidFill>
                  <a:schemeClr val="tx2"/>
                </a:solidFill>
              </a:rPr>
              <a:t>po obsahové stránce odkaz pro dodavatele má plnit funkci jakéhosi nosiče informací, který má usnadnit, resp. umožnit dostatečně přesné vymezení předmětu zakázky tak, aby na straně jedné byli dodavatelé schopni zpracovat své nabídky a na straně druhé zadavatel obdržel plnění, které bude maximálně vyhovovat jeho specifickým požadavkům</a:t>
            </a:r>
          </a:p>
          <a:p>
            <a:pPr marL="0" indent="0" algn="just">
              <a:buNone/>
            </a:pPr>
            <a:endParaRPr lang="cs-CZ" sz="2800"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3CA2A775-3E6C-4637-8561-E2D23495C3F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49</a:t>
            </a:fld>
            <a:endParaRPr lang="cs-CZ"/>
          </a:p>
        </p:txBody>
      </p:sp>
    </p:spTree>
    <p:extLst>
      <p:ext uri="{BB962C8B-B14F-4D97-AF65-F5344CB8AC3E}">
        <p14:creationId xmlns:p14="http://schemas.microsoft.com/office/powerpoint/2010/main" val="32091457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D56A1-FE6C-EB1E-CA41-A8E96796056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7862D24-2FBE-B585-CE59-DBE2CE30FF3D}"/>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B6CE8C7D-F37F-7D63-D050-08B88891B903}"/>
              </a:ext>
            </a:extLst>
          </p:cNvPr>
          <p:cNvSpPr>
            <a:spLocks noGrp="1"/>
          </p:cNvSpPr>
          <p:nvPr>
            <p:ph idx="1"/>
          </p:nvPr>
        </p:nvSpPr>
        <p:spPr>
          <a:xfrm>
            <a:off x="446314" y="1015466"/>
            <a:ext cx="11244943" cy="5284534"/>
          </a:xfrm>
        </p:spPr>
        <p:txBody>
          <a:bodyPr/>
          <a:lstStyle/>
          <a:p>
            <a:pPr marL="0" indent="0" algn="just">
              <a:buNone/>
            </a:pPr>
            <a:r>
              <a:rPr lang="cs-CZ" sz="2400" b="1" u="sng" dirty="0">
                <a:solidFill>
                  <a:schemeClr val="accent1">
                    <a:lumMod val="75000"/>
                  </a:schemeClr>
                </a:solidFill>
              </a:rPr>
              <a:t>Omezení hospodářské soutěže a použití odkazů</a:t>
            </a:r>
          </a:p>
          <a:p>
            <a:pPr algn="just">
              <a:buFontTx/>
              <a:buChar char="-"/>
            </a:pPr>
            <a:r>
              <a:rPr lang="cs-CZ" sz="2400" dirty="0">
                <a:solidFill>
                  <a:schemeClr val="tx2"/>
                </a:solidFill>
              </a:rPr>
              <a:t>dochází rovněž k zavedení nového odstavce 7.2.6 </a:t>
            </a:r>
            <a:r>
              <a:rPr lang="cs-CZ" sz="2400" b="1" dirty="0">
                <a:solidFill>
                  <a:schemeClr val="tx2"/>
                </a:solidFill>
              </a:rPr>
              <a:t>„Za porušení bodu 7.2.1 se nepovažuje použití ojedinělých odkazů podle odst. 7.2.5, pokud není nepřiměřené a pokud odkaz sám nebo ve spojitosti s ostatními zadávacími podmínkami nevede k omezení hospodářské soutěže.“</a:t>
            </a:r>
          </a:p>
          <a:p>
            <a:pPr marL="0" indent="0" algn="just">
              <a:buNone/>
            </a:pPr>
            <a:r>
              <a:rPr lang="cs-CZ" sz="2400" dirty="0">
                <a:solidFill>
                  <a:schemeClr val="tx2"/>
                </a:solidFill>
              </a:rPr>
              <a:t>Metodický pokyn v nové poznámce pod čarou č.16 opět uvádí příklady ojedinělého (zapomenutého) použití odkazů:</a:t>
            </a:r>
          </a:p>
          <a:p>
            <a:pPr lvl="0" algn="just"/>
            <a:r>
              <a:rPr lang="cs-CZ" sz="2400" dirty="0">
                <a:solidFill>
                  <a:schemeClr val="tx2"/>
                </a:solidFill>
              </a:rPr>
              <a:t>konkrétní odkazy (např. zapomenuté) v soupisu stavebních prací, dodávek a služeb veřejné zakázky na stavební práce, které se týkají minoritní části plnění a jako takové k zvýhodnění či znevýhodnění určitých dodavatelů vést nemohly</a:t>
            </a:r>
          </a:p>
          <a:p>
            <a:pPr lvl="0" algn="just"/>
            <a:r>
              <a:rPr lang="cs-CZ" sz="2400" dirty="0">
                <a:solidFill>
                  <a:schemeClr val="tx2"/>
                </a:solidFill>
              </a:rPr>
              <a:t>konkrétní odkazy na běžné zboží, které má na trhu řadu ekvivalentů a dodavatel je pro plnění zakázky nakupuje subdodavatelsky až v rámci plnění</a:t>
            </a: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1EAB72A4-17C5-C62A-A273-BF8C436B37CA}"/>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50</a:t>
            </a:fld>
            <a:endParaRPr lang="cs-CZ"/>
          </a:p>
        </p:txBody>
      </p:sp>
    </p:spTree>
    <p:extLst>
      <p:ext uri="{BB962C8B-B14F-4D97-AF65-F5344CB8AC3E}">
        <p14:creationId xmlns:p14="http://schemas.microsoft.com/office/powerpoint/2010/main" val="15606133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27899-9316-6983-34CD-055961492CF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3B817ED-BB4A-C5E2-C412-315C1B4F4AD0}"/>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F2B0222E-E5AF-D0FB-E712-33ED1491EDA7}"/>
              </a:ext>
            </a:extLst>
          </p:cNvPr>
          <p:cNvSpPr>
            <a:spLocks noGrp="1"/>
          </p:cNvSpPr>
          <p:nvPr>
            <p:ph idx="1"/>
          </p:nvPr>
        </p:nvSpPr>
        <p:spPr>
          <a:xfrm>
            <a:off x="446314" y="1015466"/>
            <a:ext cx="11244943" cy="5284534"/>
          </a:xfrm>
        </p:spPr>
        <p:txBody>
          <a:bodyPr/>
          <a:lstStyle/>
          <a:p>
            <a:pPr marL="0" indent="0" algn="just">
              <a:buNone/>
            </a:pPr>
            <a:r>
              <a:rPr lang="cs-CZ" sz="2800" b="1" u="sng" dirty="0">
                <a:solidFill>
                  <a:schemeClr val="accent1">
                    <a:lumMod val="75000"/>
                  </a:schemeClr>
                </a:solidFill>
              </a:rPr>
              <a:t>Omezení hospodářské soutěže a použití odkazů</a:t>
            </a:r>
          </a:p>
          <a:p>
            <a:pPr marL="0" indent="0" algn="just">
              <a:buNone/>
            </a:pPr>
            <a:r>
              <a:rPr lang="cs-CZ" sz="2800" dirty="0">
                <a:solidFill>
                  <a:schemeClr val="tx2"/>
                </a:solidFill>
              </a:rPr>
              <a:t>Metodický pokyn zdůrazňuje, že z kombinace zadávacích podmínek nesmí plynout konkrétní dodavatel či výrobek, nesmí být fakticky vyloučena soutěž či nesmí být ztížena možnost nabídnout rovnocenné řešení, pokud tomu nebrání objektivní důvody. Nepřiměřeným by byl například odkaz na konkrétní výrobek, který tvoří podstatnou část plnění zakázky. </a:t>
            </a:r>
          </a:p>
          <a:p>
            <a:pPr marL="0" indent="0" algn="just">
              <a:buNone/>
            </a:pPr>
            <a:r>
              <a:rPr lang="cs-CZ" sz="2800" dirty="0">
                <a:solidFill>
                  <a:schemeClr val="tx2"/>
                </a:solidFill>
              </a:rPr>
              <a:t>Metodický pokyn podtrhuje, že odpovědnost za prokázání toho, že zadávací podmínky nejsou diskriminační, nese vždy zadavatel. </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FE9BF5E4-F8C9-9D2A-7830-D115AC9CE75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51</a:t>
            </a:fld>
            <a:endParaRPr lang="cs-CZ"/>
          </a:p>
        </p:txBody>
      </p:sp>
    </p:spTree>
    <p:extLst>
      <p:ext uri="{BB962C8B-B14F-4D97-AF65-F5344CB8AC3E}">
        <p14:creationId xmlns:p14="http://schemas.microsoft.com/office/powerpoint/2010/main" val="1599884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5714D-4BE1-565B-6826-2245750E68D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14A9928-92EA-931C-0013-91AB23A900D4}"/>
              </a:ext>
            </a:extLst>
          </p:cNvPr>
          <p:cNvSpPr>
            <a:spLocks noGrp="1"/>
          </p:cNvSpPr>
          <p:nvPr>
            <p:ph type="title"/>
          </p:nvPr>
        </p:nvSpPr>
        <p:spPr>
          <a:xfrm>
            <a:off x="446314" y="192876"/>
            <a:ext cx="10137686" cy="648372"/>
          </a:xfrm>
        </p:spPr>
        <p:txBody>
          <a:bodyPr/>
          <a:lstStyle/>
          <a:p>
            <a:pPr algn="ctr"/>
            <a:r>
              <a:rPr lang="cs-CZ" dirty="0"/>
              <a:t>MP VZ -  změny věcného charakteru</a:t>
            </a:r>
          </a:p>
        </p:txBody>
      </p:sp>
      <p:sp>
        <p:nvSpPr>
          <p:cNvPr id="17" name="Zástupný obsah 16">
            <a:extLst>
              <a:ext uri="{FF2B5EF4-FFF2-40B4-BE49-F238E27FC236}">
                <a16:creationId xmlns:a16="http://schemas.microsoft.com/office/drawing/2014/main" id="{C1E22FAB-9C18-C465-922A-DACA21BE6FFA}"/>
              </a:ext>
            </a:extLst>
          </p:cNvPr>
          <p:cNvSpPr>
            <a:spLocks noGrp="1"/>
          </p:cNvSpPr>
          <p:nvPr>
            <p:ph idx="1"/>
          </p:nvPr>
        </p:nvSpPr>
        <p:spPr>
          <a:xfrm>
            <a:off x="446314" y="1015466"/>
            <a:ext cx="11244943" cy="4928134"/>
          </a:xfrm>
        </p:spPr>
        <p:txBody>
          <a:bodyPr/>
          <a:lstStyle/>
          <a:p>
            <a:pPr marL="0" indent="0" algn="just">
              <a:buNone/>
            </a:pPr>
            <a:r>
              <a:rPr lang="cs-CZ" sz="2800" b="1" u="sng" dirty="0">
                <a:solidFill>
                  <a:schemeClr val="tx2"/>
                </a:solidFill>
              </a:rPr>
              <a:t>Upřesnění požadavků na archivaci dokumentů</a:t>
            </a:r>
          </a:p>
          <a:p>
            <a:pPr marL="0" indent="0" algn="just">
              <a:buNone/>
            </a:pPr>
            <a:r>
              <a:rPr lang="cs-CZ" sz="2800" dirty="0">
                <a:solidFill>
                  <a:schemeClr val="tx2"/>
                </a:solidFill>
              </a:rPr>
              <a:t>V čl. 9.5.1 dochází</a:t>
            </a:r>
          </a:p>
          <a:p>
            <a:pPr algn="just">
              <a:buFontTx/>
              <a:buChar char="-"/>
            </a:pPr>
            <a:r>
              <a:rPr lang="cs-CZ" sz="2800" dirty="0">
                <a:solidFill>
                  <a:schemeClr val="tx2"/>
                </a:solidFill>
              </a:rPr>
              <a:t>ke zpřesnění, že zadavatel je povinen uchovávat dokumentaci o zakázce a záznamy o elektronických úkonech související se zadáním zakázky </a:t>
            </a:r>
            <a:r>
              <a:rPr lang="cs-CZ" sz="2800" b="1" dirty="0">
                <a:solidFill>
                  <a:schemeClr val="tx2"/>
                </a:solidFill>
              </a:rPr>
              <a:t>„minimálně po dobu stanovenou právními předpisy ČR nebo příslušným Programem".</a:t>
            </a:r>
          </a:p>
          <a:p>
            <a:pPr algn="just">
              <a:buFontTx/>
              <a:buChar char="-"/>
            </a:pPr>
            <a:r>
              <a:rPr lang="cs-CZ" sz="2800" dirty="0">
                <a:solidFill>
                  <a:schemeClr val="tx2"/>
                </a:solidFill>
              </a:rPr>
              <a:t>doplnění poslední věty: </a:t>
            </a:r>
            <a:r>
              <a:rPr lang="cs-CZ" sz="2800" b="1" dirty="0">
                <a:solidFill>
                  <a:schemeClr val="tx2"/>
                </a:solidFill>
              </a:rPr>
              <a:t>„Zadavatel je rovněž povinen uchovat veškerou komunikaci k zakázce mezi zadavatelem a dodavateli.“</a:t>
            </a:r>
          </a:p>
          <a:p>
            <a:pPr marL="0" indent="0" algn="just">
              <a:buNone/>
            </a:pPr>
            <a:endParaRPr lang="cs-CZ" sz="2400" b="1" u="sng" dirty="0">
              <a:solidFill>
                <a:schemeClr val="tx2"/>
              </a:solidFill>
            </a:endParaRPr>
          </a:p>
          <a:p>
            <a:pPr marL="0" indent="0" algn="just">
              <a:buNone/>
            </a:pP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10933D72-05C4-3111-0F4F-E28B633B01D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52</a:t>
            </a:fld>
            <a:endParaRPr lang="cs-CZ"/>
          </a:p>
        </p:txBody>
      </p:sp>
    </p:spTree>
    <p:extLst>
      <p:ext uri="{BB962C8B-B14F-4D97-AF65-F5344CB8AC3E}">
        <p14:creationId xmlns:p14="http://schemas.microsoft.com/office/powerpoint/2010/main" val="27252718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B799A-A7D0-505A-2CEC-5D56A633733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7E51385-9566-4C98-2A2A-04AA06F11C27}"/>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Kontrola dotovaných veřejných zakázek</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9B3BB537-9251-95DD-407C-AB8180747E35}"/>
              </a:ext>
            </a:extLst>
          </p:cNvPr>
          <p:cNvSpPr>
            <a:spLocks noGrp="1"/>
          </p:cNvSpPr>
          <p:nvPr>
            <p:ph idx="1"/>
          </p:nvPr>
        </p:nvSpPr>
        <p:spPr>
          <a:xfrm>
            <a:off x="446314" y="841248"/>
            <a:ext cx="11244943" cy="5102352"/>
          </a:xfrm>
        </p:spPr>
        <p:txBody>
          <a:bodyPr/>
          <a:lstStyle/>
          <a:p>
            <a:pPr marL="0" indent="0" algn="just">
              <a:lnSpc>
                <a:spcPct val="107000"/>
              </a:lnSpc>
              <a:spcAft>
                <a:spcPts val="800"/>
              </a:spcAft>
              <a:buNone/>
            </a:pPr>
            <a:r>
              <a:rPr lang="cs-CZ" sz="2400" kern="100" dirty="0">
                <a:solidFill>
                  <a:schemeClr val="tx2"/>
                </a:solidFill>
                <a:ea typeface="Aptos" panose="020B0004020202020204" pitchFamily="34" charset="0"/>
                <a:cs typeface="Times New Roman" panose="02020603050405020304" pitchFamily="18" charset="0"/>
              </a:rPr>
              <a:t>Kontrolu provádí více subjektů v různých fázích:</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cs typeface="Times New Roman" panose="02020603050405020304" pitchFamily="18" charset="0"/>
              </a:rPr>
              <a:t>Poskytovatel dotace / Řídící orgán operačního programu, popř. zprostředkující subjekt:</a:t>
            </a:r>
            <a:r>
              <a:rPr lang="cs-CZ" sz="2400" kern="100" dirty="0">
                <a:solidFill>
                  <a:schemeClr val="tx2"/>
                </a:solidFill>
                <a:ea typeface="Aptos" panose="020B0004020202020204" pitchFamily="34" charset="0"/>
                <a:cs typeface="Times New Roman" panose="02020603050405020304" pitchFamily="18" charset="0"/>
              </a:rPr>
              <a:t> Provádí </a:t>
            </a:r>
            <a:r>
              <a:rPr lang="cs-CZ" sz="2400" b="1" kern="100" dirty="0">
                <a:solidFill>
                  <a:schemeClr val="tx2"/>
                </a:solidFill>
                <a:ea typeface="Aptos" panose="020B0004020202020204" pitchFamily="34" charset="0"/>
                <a:cs typeface="Times New Roman" panose="02020603050405020304" pitchFamily="18" charset="0"/>
              </a:rPr>
              <a:t>administrativní kontrolu</a:t>
            </a:r>
            <a:r>
              <a:rPr lang="cs-CZ" sz="2400" kern="100" dirty="0">
                <a:solidFill>
                  <a:schemeClr val="tx2"/>
                </a:solidFill>
                <a:ea typeface="Aptos" panose="020B0004020202020204" pitchFamily="34" charset="0"/>
                <a:cs typeface="Times New Roman" panose="02020603050405020304" pitchFamily="18" charset="0"/>
              </a:rPr>
              <a:t> (kontrolu dokumentace) a často i </a:t>
            </a:r>
            <a:r>
              <a:rPr lang="cs-CZ" sz="2400" b="1" kern="100" dirty="0">
                <a:solidFill>
                  <a:schemeClr val="tx2"/>
                </a:solidFill>
                <a:ea typeface="Aptos" panose="020B0004020202020204" pitchFamily="34" charset="0"/>
                <a:cs typeface="Times New Roman" panose="02020603050405020304" pitchFamily="18" charset="0"/>
              </a:rPr>
              <a:t>kontrolu na místě</a:t>
            </a:r>
            <a:r>
              <a:rPr lang="cs-CZ" sz="2400" kern="100" dirty="0">
                <a:solidFill>
                  <a:schemeClr val="tx2"/>
                </a:solidFill>
                <a:ea typeface="Aptos" panose="020B0004020202020204" pitchFamily="34" charset="0"/>
                <a:cs typeface="Times New Roman" panose="02020603050405020304" pitchFamily="18" charset="0"/>
              </a:rPr>
              <a:t> (fyzickou kontrolu). Kontrola probíhá ve fázích:</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b="1" kern="100" dirty="0">
                <a:solidFill>
                  <a:schemeClr val="tx2"/>
                </a:solidFill>
                <a:ea typeface="Aptos" panose="020B0004020202020204" pitchFamily="34" charset="0"/>
                <a:cs typeface="Times New Roman" panose="02020603050405020304" pitchFamily="18" charset="0"/>
              </a:rPr>
              <a:t>Ex-ante (předem):</a:t>
            </a:r>
            <a:r>
              <a:rPr lang="cs-CZ" sz="2400" kern="100" dirty="0">
                <a:solidFill>
                  <a:schemeClr val="tx2"/>
                </a:solidFill>
                <a:ea typeface="Aptos" panose="020B0004020202020204" pitchFamily="34" charset="0"/>
                <a:cs typeface="Times New Roman" panose="02020603050405020304" pitchFamily="18" charset="0"/>
              </a:rPr>
              <a:t> Kontrola zadávacích podmínek před vyhlášením zakázky nebo před uzavřením smlouvy (u vyšších limitů).</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b="1" kern="100" dirty="0">
                <a:solidFill>
                  <a:schemeClr val="tx2"/>
                </a:solidFill>
                <a:ea typeface="Aptos" panose="020B0004020202020204" pitchFamily="34" charset="0"/>
                <a:cs typeface="Times New Roman" panose="02020603050405020304" pitchFamily="18" charset="0"/>
              </a:rPr>
              <a:t>Interim (průběžně):</a:t>
            </a:r>
            <a:r>
              <a:rPr lang="cs-CZ" sz="2400" kern="100" dirty="0">
                <a:solidFill>
                  <a:schemeClr val="tx2"/>
                </a:solidFill>
                <a:ea typeface="Aptos" panose="020B0004020202020204" pitchFamily="34" charset="0"/>
                <a:cs typeface="Times New Roman" panose="02020603050405020304" pitchFamily="18" charset="0"/>
              </a:rPr>
              <a:t> Kontrola v průběhu realizace projektu a zakázky, např. před podpisem smlouvy, před schválením žádosti o platbu.</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b="1" kern="100" dirty="0">
                <a:solidFill>
                  <a:schemeClr val="tx2"/>
                </a:solidFill>
                <a:ea typeface="Aptos" panose="020B0004020202020204" pitchFamily="34" charset="0"/>
                <a:cs typeface="Times New Roman" panose="02020603050405020304" pitchFamily="18" charset="0"/>
              </a:rPr>
              <a:t>Ex-post (následně):</a:t>
            </a:r>
            <a:r>
              <a:rPr lang="cs-CZ" sz="2400" kern="100" dirty="0">
                <a:solidFill>
                  <a:schemeClr val="tx2"/>
                </a:solidFill>
                <a:ea typeface="Aptos" panose="020B0004020202020204" pitchFamily="34" charset="0"/>
                <a:cs typeface="Times New Roman" panose="02020603050405020304" pitchFamily="18" charset="0"/>
              </a:rPr>
              <a:t> Kontrola po dokončení projektu, např. v období udržitelnosti, kontrola průběhu zadávací řízení při žádosti o platbu.</a:t>
            </a:r>
            <a:endParaRPr lang="cs-CZ" dirty="0">
              <a:solidFill>
                <a:schemeClr val="tx2"/>
              </a:solidFill>
              <a:ea typeface="Calibri"/>
              <a:cs typeface="Calibri"/>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8C6A150C-21E8-4B98-E750-FB6FCD9DA78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53</a:t>
            </a:fld>
            <a:endParaRPr lang="cs-CZ"/>
          </a:p>
        </p:txBody>
      </p:sp>
    </p:spTree>
    <p:extLst>
      <p:ext uri="{BB962C8B-B14F-4D97-AF65-F5344CB8AC3E}">
        <p14:creationId xmlns:p14="http://schemas.microsoft.com/office/powerpoint/2010/main" val="15475154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57AD2-6367-9A2B-5482-5B2AB946730E}"/>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7AE4878-DAC7-AD7B-BB21-85566BF53D11}"/>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Kontrola dotovaných veřejných zakázek</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609087A-4A92-8BC8-EA28-94141040EF3A}"/>
              </a:ext>
            </a:extLst>
          </p:cNvPr>
          <p:cNvSpPr>
            <a:spLocks noGrp="1"/>
          </p:cNvSpPr>
          <p:nvPr>
            <p:ph idx="1"/>
          </p:nvPr>
        </p:nvSpPr>
        <p:spPr>
          <a:xfrm>
            <a:off x="446314" y="731520"/>
            <a:ext cx="11244943" cy="5568480"/>
          </a:xfrm>
        </p:spPr>
        <p:txBody>
          <a:bodyPr/>
          <a:lstStyle/>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cs typeface="Times New Roman" panose="02020603050405020304" pitchFamily="18" charset="0"/>
              </a:rPr>
              <a:t>Úřad pro ochranu hospodářské soutěže (ÚOHS):</a:t>
            </a:r>
            <a:r>
              <a:rPr lang="cs-CZ" sz="2400" kern="100" dirty="0">
                <a:solidFill>
                  <a:schemeClr val="tx2"/>
                </a:solidFill>
                <a:ea typeface="Aptos" panose="020B0004020202020204" pitchFamily="34" charset="0"/>
                <a:cs typeface="Times New Roman" panose="02020603050405020304" pitchFamily="18" charset="0"/>
              </a:rPr>
              <a:t> Vykonává </a:t>
            </a:r>
            <a:r>
              <a:rPr lang="cs-CZ" sz="2400" b="1" kern="100" dirty="0">
                <a:solidFill>
                  <a:schemeClr val="tx2"/>
                </a:solidFill>
                <a:ea typeface="Aptos" panose="020B0004020202020204" pitchFamily="34" charset="0"/>
                <a:cs typeface="Times New Roman" panose="02020603050405020304" pitchFamily="18" charset="0"/>
              </a:rPr>
              <a:t>dozor</a:t>
            </a:r>
            <a:r>
              <a:rPr lang="cs-CZ" sz="2400" kern="100" dirty="0">
                <a:solidFill>
                  <a:schemeClr val="tx2"/>
                </a:solidFill>
                <a:ea typeface="Aptos" panose="020B0004020202020204" pitchFamily="34" charset="0"/>
                <a:cs typeface="Times New Roman" panose="02020603050405020304" pitchFamily="18" charset="0"/>
              </a:rPr>
              <a:t> nad dodržováním ZZVZ, avšak jeho primární pravomoc se vztahuje na </a:t>
            </a:r>
            <a:r>
              <a:rPr lang="cs-CZ" sz="2400" b="1" kern="100" dirty="0">
                <a:solidFill>
                  <a:schemeClr val="tx2"/>
                </a:solidFill>
                <a:ea typeface="Aptos" panose="020B0004020202020204" pitchFamily="34" charset="0"/>
                <a:cs typeface="Times New Roman" panose="02020603050405020304" pitchFamily="18" charset="0"/>
              </a:rPr>
              <a:t>podlimitní a nadlimitní</a:t>
            </a:r>
            <a:r>
              <a:rPr lang="cs-CZ" sz="2400" kern="100" dirty="0">
                <a:solidFill>
                  <a:schemeClr val="tx2"/>
                </a:solidFill>
                <a:ea typeface="Aptos" panose="020B0004020202020204" pitchFamily="34" charset="0"/>
                <a:cs typeface="Times New Roman" panose="02020603050405020304" pitchFamily="18" charset="0"/>
              </a:rPr>
              <a:t> zakázky. U zakázek malého rozsahu je jeho dozorová pravomoc omezená.</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cs typeface="Times New Roman" panose="02020603050405020304" pitchFamily="18" charset="0"/>
              </a:rPr>
              <a:t>Auditní orgány:</a:t>
            </a:r>
            <a:r>
              <a:rPr lang="cs-CZ" sz="2400" kern="100" dirty="0">
                <a:solidFill>
                  <a:schemeClr val="tx2"/>
                </a:solidFill>
                <a:ea typeface="Aptos" panose="020B0004020202020204" pitchFamily="34" charset="0"/>
                <a:cs typeface="Times New Roman" panose="02020603050405020304" pitchFamily="18" charset="0"/>
              </a:rPr>
              <a:t> Auditní orgán Ministerstva financí, Evropská komise, Evropský účetní dvůr.</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cs typeface="Times New Roman" panose="02020603050405020304" pitchFamily="18" charset="0"/>
              </a:rPr>
              <a:t>Finanční úřad.</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cs typeface="Times New Roman" panose="02020603050405020304" pitchFamily="18" charset="0"/>
              </a:rPr>
              <a:t>Nejvyšší kontrolní úřad.</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cs typeface="Times New Roman" panose="02020603050405020304" pitchFamily="18" charset="0"/>
              </a:rPr>
              <a:t>OLAF, Úřad Evropského veřejného žalobce.</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cs typeface="Times New Roman" panose="02020603050405020304" pitchFamily="18" charset="0"/>
              </a:rPr>
              <a:t>Vnitřní kontrolní mechanismy zadavatele</a:t>
            </a:r>
            <a:r>
              <a:rPr lang="cs-CZ" sz="2400" kern="100" dirty="0">
                <a:solidFill>
                  <a:schemeClr val="tx2"/>
                </a:solidFill>
                <a:ea typeface="Aptos" panose="020B0004020202020204" pitchFamily="34" charset="0"/>
                <a:cs typeface="Times New Roman" panose="02020603050405020304" pitchFamily="18" charset="0"/>
              </a:rPr>
              <a:t> (např. finanční výbory obcí, vnitřní audity).</a:t>
            </a: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A21D0ADB-F9B3-D716-F881-4BDC0ED20B4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54</a:t>
            </a:fld>
            <a:endParaRPr lang="cs-CZ"/>
          </a:p>
        </p:txBody>
      </p:sp>
    </p:spTree>
    <p:extLst>
      <p:ext uri="{BB962C8B-B14F-4D97-AF65-F5344CB8AC3E}">
        <p14:creationId xmlns:p14="http://schemas.microsoft.com/office/powerpoint/2010/main" val="18631629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6A574-A08A-72C8-F38B-46E2E4EDD29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EF31389-E53F-E999-C935-F7EB0E522C0E}"/>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Kontrola dotovaných veřejných zakázek</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11F71DB9-55F7-E529-F49D-7BB69ECAF8C2}"/>
              </a:ext>
            </a:extLst>
          </p:cNvPr>
          <p:cNvSpPr>
            <a:spLocks noGrp="1"/>
          </p:cNvSpPr>
          <p:nvPr>
            <p:ph idx="1"/>
          </p:nvPr>
        </p:nvSpPr>
        <p:spPr>
          <a:xfrm>
            <a:off x="446314" y="841248"/>
            <a:ext cx="11244943" cy="5102352"/>
          </a:xfrm>
        </p:spPr>
        <p:txBody>
          <a:bodyPr/>
          <a:lstStyle/>
          <a:p>
            <a:pPr marL="0" indent="0">
              <a:buNone/>
            </a:pPr>
            <a:r>
              <a:rPr lang="cs-CZ" b="1" dirty="0">
                <a:solidFill>
                  <a:schemeClr val="tx2"/>
                </a:solidFill>
              </a:rPr>
              <a:t>„</a:t>
            </a:r>
            <a:r>
              <a:rPr lang="cs-CZ" sz="2800" b="1" dirty="0">
                <a:solidFill>
                  <a:schemeClr val="tx2"/>
                </a:solidFill>
              </a:rPr>
              <a:t>Co auditora zajímá více než paragrafy“</a:t>
            </a:r>
            <a:endParaRPr lang="cs-CZ" sz="2800" dirty="0">
              <a:solidFill>
                <a:schemeClr val="tx2"/>
              </a:solidFill>
            </a:endParaRPr>
          </a:p>
          <a:p>
            <a:pPr lvl="0"/>
            <a:r>
              <a:rPr lang="cs-CZ" sz="2800" dirty="0">
                <a:solidFill>
                  <a:schemeClr val="tx2"/>
                </a:solidFill>
              </a:rPr>
              <a:t>Je rozhodnutí zadavatele zdokumentováno, je zdokumentován postup?</a:t>
            </a:r>
          </a:p>
          <a:p>
            <a:pPr lvl="0"/>
            <a:r>
              <a:rPr lang="cs-CZ" sz="2800" dirty="0">
                <a:solidFill>
                  <a:schemeClr val="tx2"/>
                </a:solidFill>
              </a:rPr>
              <a:t>Existuje logické odůvodnění PH, technických požadavků, kritérií hodnocení?</a:t>
            </a:r>
          </a:p>
          <a:p>
            <a:pPr lvl="0"/>
            <a:r>
              <a:rPr lang="cs-CZ" sz="2800" dirty="0">
                <a:solidFill>
                  <a:schemeClr val="tx2"/>
                </a:solidFill>
              </a:rPr>
              <a:t>Byla zachována hospodářská soutěž?</a:t>
            </a:r>
          </a:p>
          <a:p>
            <a:pPr lvl="0"/>
            <a:r>
              <a:rPr lang="cs-CZ" sz="2800" dirty="0">
                <a:solidFill>
                  <a:schemeClr val="tx2"/>
                </a:solidFill>
              </a:rPr>
              <a:t>Bylo nakládáno hospodárně s prostředky EU?</a:t>
            </a: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613CE1E1-FDAB-C612-933D-20157B59428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55</a:t>
            </a:fld>
            <a:endParaRPr lang="cs-CZ"/>
          </a:p>
        </p:txBody>
      </p:sp>
    </p:spTree>
    <p:extLst>
      <p:ext uri="{BB962C8B-B14F-4D97-AF65-F5344CB8AC3E}">
        <p14:creationId xmlns:p14="http://schemas.microsoft.com/office/powerpoint/2010/main" val="91736811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E55ED-8696-F19E-D5E7-2BDECAC6E24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ED4059F-8A11-D1D0-EF25-E03CFE397BB3}"/>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BAD1F0B1-0FB4-8268-4760-26E5D23CB018}"/>
              </a:ext>
            </a:extLst>
          </p:cNvPr>
          <p:cNvSpPr>
            <a:spLocks noGrp="1"/>
          </p:cNvSpPr>
          <p:nvPr>
            <p:ph idx="1"/>
          </p:nvPr>
        </p:nvSpPr>
        <p:spPr>
          <a:xfrm>
            <a:off x="446314" y="711200"/>
            <a:ext cx="11244943" cy="5232400"/>
          </a:xfrm>
        </p:spPr>
        <p:txBody>
          <a:bodyPr/>
          <a:lstStyle/>
          <a:p>
            <a:pPr lvl="0">
              <a:spcBef>
                <a:spcPts val="0"/>
              </a:spcBef>
              <a:spcAft>
                <a:spcPts val="0"/>
              </a:spcAft>
            </a:pPr>
            <a:endParaRPr lang="cs-CZ" sz="2800" dirty="0"/>
          </a:p>
          <a:p>
            <a:pPr lvl="0">
              <a:spcBef>
                <a:spcPts val="0"/>
              </a:spcBef>
              <a:spcAft>
                <a:spcPts val="0"/>
              </a:spcAft>
            </a:pPr>
            <a:r>
              <a:rPr lang="cs-CZ" sz="2800" dirty="0">
                <a:solidFill>
                  <a:schemeClr val="tx2"/>
                </a:solidFill>
              </a:rPr>
              <a:t>Chybné stanovení předpokládané hodnoty VZ</a:t>
            </a:r>
          </a:p>
          <a:p>
            <a:pPr lvl="0">
              <a:spcBef>
                <a:spcPts val="0"/>
              </a:spcBef>
              <a:spcAft>
                <a:spcPts val="0"/>
              </a:spcAft>
            </a:pPr>
            <a:r>
              <a:rPr lang="cs-CZ" sz="2800" dirty="0">
                <a:solidFill>
                  <a:schemeClr val="tx2"/>
                </a:solidFill>
              </a:rPr>
              <a:t>Dělení zakázek</a:t>
            </a:r>
          </a:p>
          <a:p>
            <a:pPr lvl="0">
              <a:spcBef>
                <a:spcPts val="0"/>
              </a:spcBef>
              <a:spcAft>
                <a:spcPts val="0"/>
              </a:spcAft>
            </a:pPr>
            <a:r>
              <a:rPr lang="cs-CZ" sz="2800" dirty="0">
                <a:solidFill>
                  <a:schemeClr val="tx2"/>
                </a:solidFill>
              </a:rPr>
              <a:t>Diskriminační technické parametry</a:t>
            </a:r>
          </a:p>
          <a:p>
            <a:pPr lvl="0">
              <a:spcBef>
                <a:spcPts val="0"/>
              </a:spcBef>
              <a:spcAft>
                <a:spcPts val="0"/>
              </a:spcAft>
            </a:pPr>
            <a:r>
              <a:rPr lang="cs-CZ" sz="2800" dirty="0">
                <a:solidFill>
                  <a:schemeClr val="tx2"/>
                </a:solidFill>
              </a:rPr>
              <a:t>Diskriminační kvalifikační požadavky</a:t>
            </a:r>
          </a:p>
          <a:p>
            <a:pPr lvl="0">
              <a:spcBef>
                <a:spcPts val="0"/>
              </a:spcBef>
              <a:spcAft>
                <a:spcPts val="0"/>
              </a:spcAft>
            </a:pPr>
            <a:r>
              <a:rPr lang="cs-CZ" sz="2800" dirty="0">
                <a:solidFill>
                  <a:schemeClr val="tx2"/>
                </a:solidFill>
              </a:rPr>
              <a:t>Chybějící nebo neúplná  auditní stopa, chybějící dokumentace</a:t>
            </a:r>
          </a:p>
          <a:p>
            <a:pPr lvl="0">
              <a:spcBef>
                <a:spcPts val="0"/>
              </a:spcBef>
              <a:spcAft>
                <a:spcPts val="0"/>
              </a:spcAft>
            </a:pPr>
            <a:r>
              <a:rPr lang="cs-CZ" sz="2800" dirty="0">
                <a:solidFill>
                  <a:schemeClr val="tx2"/>
                </a:solidFill>
              </a:rPr>
              <a:t>Změny smlouvy</a:t>
            </a:r>
          </a:p>
          <a:p>
            <a:pPr lvl="0">
              <a:spcBef>
                <a:spcPts val="0"/>
              </a:spcBef>
              <a:spcAft>
                <a:spcPts val="0"/>
              </a:spcAft>
            </a:pPr>
            <a:r>
              <a:rPr lang="cs-CZ" sz="2800" dirty="0">
                <a:solidFill>
                  <a:schemeClr val="tx2"/>
                </a:solidFill>
              </a:rPr>
              <a:t>Nezajištění DNSH</a:t>
            </a:r>
          </a:p>
          <a:p>
            <a:pPr lvl="0">
              <a:spcBef>
                <a:spcPts val="0"/>
              </a:spcBef>
              <a:spcAft>
                <a:spcPts val="0"/>
              </a:spcAft>
            </a:pPr>
            <a:r>
              <a:rPr lang="cs-CZ" sz="2800" dirty="0">
                <a:solidFill>
                  <a:schemeClr val="tx2"/>
                </a:solidFill>
              </a:rPr>
              <a:t>Pozdní zveřejnění</a:t>
            </a:r>
          </a:p>
          <a:p>
            <a:pPr lvl="0">
              <a:spcBef>
                <a:spcPts val="0"/>
              </a:spcBef>
              <a:spcAft>
                <a:spcPts val="0"/>
              </a:spcAft>
            </a:pPr>
            <a:r>
              <a:rPr lang="cs-CZ" sz="2800" dirty="0">
                <a:solidFill>
                  <a:schemeClr val="tx2"/>
                </a:solidFill>
              </a:rPr>
              <a:t>Spoléhání pouze na ZZVZ</a:t>
            </a:r>
            <a:endParaRPr lang="cs-CZ"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B77A4198-3394-C666-7FBB-76AF56A8A9E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56</a:t>
            </a:fld>
            <a:endParaRPr lang="cs-CZ"/>
          </a:p>
        </p:txBody>
      </p:sp>
    </p:spTree>
    <p:extLst>
      <p:ext uri="{BB962C8B-B14F-4D97-AF65-F5344CB8AC3E}">
        <p14:creationId xmlns:p14="http://schemas.microsoft.com/office/powerpoint/2010/main" val="9784907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95113-B0AC-8B9F-8DF4-43132C22B41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9407394-62AF-D11F-9C29-B92C618468BC}"/>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CC21BBBB-7C99-254A-AAAB-5578A03073F5}"/>
              </a:ext>
            </a:extLst>
          </p:cNvPr>
          <p:cNvSpPr>
            <a:spLocks noGrp="1"/>
          </p:cNvSpPr>
          <p:nvPr>
            <p:ph idx="1"/>
          </p:nvPr>
        </p:nvSpPr>
        <p:spPr>
          <a:xfrm>
            <a:off x="446314" y="711200"/>
            <a:ext cx="11244943" cy="5232400"/>
          </a:xfrm>
        </p:spPr>
        <p:txBody>
          <a:bodyPr/>
          <a:lstStyle/>
          <a:p>
            <a:pPr marL="0" indent="0">
              <a:buNone/>
            </a:pPr>
            <a:endParaRPr lang="cs-CZ" dirty="0"/>
          </a:p>
          <a:p>
            <a:r>
              <a:rPr lang="cs-CZ" sz="2800" u="sng" dirty="0">
                <a:hlinkClick r:id="rId2"/>
              </a:rPr>
              <a:t>01_Preambule-k-nejcastejsim-pochybenim-optikou-RO-a-doporucenim_final.pdf.aspx</a:t>
            </a:r>
            <a:endParaRPr lang="cs-CZ" sz="2800" dirty="0"/>
          </a:p>
          <a:p>
            <a:r>
              <a:rPr lang="cs-CZ" sz="2800" u="sng" dirty="0">
                <a:hlinkClick r:id="rId3"/>
              </a:rPr>
              <a:t>02_tabulka_PS-Dotace_nejcastejsi-pochybeni-z-pohledu-RO.pdf.aspx</a:t>
            </a:r>
            <a:endParaRPr lang="cs-CZ" sz="2800" dirty="0"/>
          </a:p>
          <a:p>
            <a:r>
              <a:rPr lang="cs-CZ" sz="2800" u="sng" dirty="0">
                <a:hlinkClick r:id="rId4"/>
              </a:rPr>
              <a:t>1773903823_rizikove_oblasti_VZ.pdf</a:t>
            </a:r>
            <a:endParaRPr lang="cs-CZ" sz="2800" dirty="0"/>
          </a:p>
          <a:p>
            <a:r>
              <a:rPr lang="cs-CZ" sz="2800" u="sng" dirty="0">
                <a:hlinkClick r:id="rId5"/>
              </a:rPr>
              <a:t>Anonymizovaná nejčastější auditní zjištění - Portál o veřejných zakázkách</a:t>
            </a:r>
            <a:endParaRPr lang="cs-CZ" sz="2800"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C5A21F90-04A7-FB24-83ED-C8AC3FF204D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57</a:t>
            </a:fld>
            <a:endParaRPr lang="cs-CZ"/>
          </a:p>
        </p:txBody>
      </p:sp>
    </p:spTree>
    <p:extLst>
      <p:ext uri="{BB962C8B-B14F-4D97-AF65-F5344CB8AC3E}">
        <p14:creationId xmlns:p14="http://schemas.microsoft.com/office/powerpoint/2010/main" val="24579523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37AA0-306B-854C-A4FB-FE5CB00243E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D76A3C1-59E9-8F48-154F-6FD8D4712D29}"/>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4CC38A58-BEAC-2055-06F5-6402F4A29F83}"/>
              </a:ext>
            </a:extLst>
          </p:cNvPr>
          <p:cNvSpPr>
            <a:spLocks noGrp="1"/>
          </p:cNvSpPr>
          <p:nvPr>
            <p:ph idx="1"/>
          </p:nvPr>
        </p:nvSpPr>
        <p:spPr>
          <a:xfrm>
            <a:off x="446314" y="914400"/>
            <a:ext cx="11244943" cy="5029200"/>
          </a:xfrm>
        </p:spPr>
        <p:txBody>
          <a:bodyPr/>
          <a:lstStyle/>
          <a:p>
            <a:pPr marL="457200" indent="-457200" algn="just">
              <a:buFont typeface="+mj-lt"/>
              <a:buAutoNum type="arabicPeriod"/>
            </a:pPr>
            <a:r>
              <a:rPr lang="cs-CZ" sz="2400" b="1" u="sng" dirty="0">
                <a:solidFill>
                  <a:schemeClr val="accent1">
                    <a:lumMod val="75000"/>
                  </a:schemeClr>
                </a:solidFill>
              </a:rPr>
              <a:t>Diskriminační nastavení zadávacích podmínek / </a:t>
            </a:r>
            <a:r>
              <a:rPr lang="cs-CZ" sz="2400" b="1" u="sng" kern="100" dirty="0">
                <a:solidFill>
                  <a:schemeClr val="accent1">
                    <a:lumMod val="75000"/>
                  </a:schemeClr>
                </a:solidFill>
                <a:ea typeface="Aptos" panose="020B0004020202020204" pitchFamily="34" charset="0"/>
              </a:rPr>
              <a:t>neodůvodněné, nepřiměřené či diskriminační nastavení kvalifikace / následné neověřování</a:t>
            </a:r>
            <a:endParaRPr lang="cs-CZ" sz="2400" b="1" u="sng" kern="100" dirty="0">
              <a:solidFill>
                <a:schemeClr val="tx2"/>
              </a:solidFill>
              <a:ea typeface="Aptos" panose="020B0004020202020204" pitchFamily="34" charset="0"/>
            </a:endParaRPr>
          </a:p>
          <a:p>
            <a:pPr marL="0" indent="0" algn="just">
              <a:buNone/>
            </a:pPr>
            <a:r>
              <a:rPr lang="cs-CZ" sz="2400" kern="100" dirty="0">
                <a:solidFill>
                  <a:schemeClr val="tx2"/>
                </a:solidFill>
                <a:ea typeface="Aptos" panose="020B0004020202020204" pitchFamily="34" charset="0"/>
              </a:rPr>
              <a:t>např. požadavek, aby zkušenosti dodavatelů byly získány pouze na zakázkách pro veřejné zadavatele, čímž jsou neoprávněně vyloučeni dodavatelé s praxí na dotovaných zakázkách, směšování předmětu plnění veřejné zakázky bez objektivního důvodu, přehnané požadavky na „reference“ – velké množství, finanční limity; uvádění odkazů, značek, názvů; nesprávná nebo diskriminační pravidla pro společné prokazování technické kvalifikace, kdy je bez důvodu požadováno, aby určité zkušenosti měl pouze jeden člen sdružení, stanovení nadbytečných nebo nesprávných parametrů, které mohou zvýhodnit konkrétní dodavatele či ztížit účast ostatním, aniž by byly opodstatněné skutečnými potřebami zadavatele. Takové podmínky uměle omezují počet soutěžitelů a mohou být v rozporu se zásadou rovného zacházení a zákazu diskriminace (§ 6 ZZVZ).</a:t>
            </a: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C52B09AB-945B-887E-63E4-F2642A5805C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58</a:t>
            </a:fld>
            <a:endParaRPr lang="cs-CZ"/>
          </a:p>
        </p:txBody>
      </p:sp>
    </p:spTree>
    <p:extLst>
      <p:ext uri="{BB962C8B-B14F-4D97-AF65-F5344CB8AC3E}">
        <p14:creationId xmlns:p14="http://schemas.microsoft.com/office/powerpoint/2010/main" val="26815636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12804-110C-B5A6-29CB-965CA0A23C6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8269FC9-CFBA-5983-2029-23A080D7EA1A}"/>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A653DB86-FEB1-0F06-8916-0E7FE6B45E65}"/>
              </a:ext>
            </a:extLst>
          </p:cNvPr>
          <p:cNvSpPr>
            <a:spLocks noGrp="1"/>
          </p:cNvSpPr>
          <p:nvPr>
            <p:ph idx="1"/>
          </p:nvPr>
        </p:nvSpPr>
        <p:spPr>
          <a:xfrm>
            <a:off x="446314" y="702644"/>
            <a:ext cx="11244943" cy="5240956"/>
          </a:xfrm>
        </p:spPr>
        <p:txBody>
          <a:bodyPr/>
          <a:lstStyle/>
          <a:p>
            <a:pPr marL="0" indent="0" algn="just">
              <a:buNone/>
            </a:pPr>
            <a:r>
              <a:rPr lang="cs-CZ" sz="2400" b="1" u="sng" dirty="0">
                <a:solidFill>
                  <a:schemeClr val="accent1">
                    <a:lumMod val="75000"/>
                  </a:schemeClr>
                </a:solidFill>
                <a:hlinkClick r:id="rId2">
                  <a:extLst>
                    <a:ext uri="{A12FA001-AC4F-418D-AE19-62706E023703}">
                      <ahyp:hlinkClr xmlns:ahyp="http://schemas.microsoft.com/office/drawing/2018/hyperlinkcolor" val="tx"/>
                    </a:ext>
                  </a:extLst>
                </a:hlinkClick>
              </a:rPr>
              <a:t>ÚOHS-S0516/2026/VZ-26482/2026/500</a:t>
            </a:r>
            <a:endParaRPr lang="cs-CZ" sz="2400" b="1" dirty="0">
              <a:solidFill>
                <a:schemeClr val="accent1">
                  <a:lumMod val="75000"/>
                </a:schemeClr>
              </a:solidFill>
            </a:endParaRPr>
          </a:p>
          <a:p>
            <a:pPr marL="0" indent="0">
              <a:buNone/>
            </a:pPr>
            <a:r>
              <a:rPr lang="cs-CZ" sz="2400" u="sng" dirty="0">
                <a:solidFill>
                  <a:schemeClr val="tx2"/>
                </a:solidFill>
                <a:hlinkClick r:id="rId3">
                  <a:extLst>
                    <a:ext uri="{A12FA001-AC4F-418D-AE19-62706E023703}">
                      <ahyp:hlinkClr xmlns:ahyp="http://schemas.microsoft.com/office/drawing/2018/hyperlinkcolor" val="tx"/>
                    </a:ext>
                  </a:extLst>
                </a:hlinkClick>
              </a:rPr>
              <a:t>„Pokud se zadavatel rozhodne kritéria technické kvalifikace stanovit, je povinen jejich splnění následně vyžadovat. Zadavatel se nemůže spokojit s obecným e-mailovým potvrzením, ze kterého např. není zřejmé, zda reference odpovídala požadovanému předmětu plnění či jakou měrou se na jejím plnění vybraný </a:t>
            </a:r>
            <a:r>
              <a:rPr lang="cs-CZ" sz="2400" dirty="0">
                <a:solidFill>
                  <a:schemeClr val="tx2"/>
                </a:solidFill>
                <a:hlinkClick r:id="rId3">
                  <a:extLst>
                    <a:ext uri="{A12FA001-AC4F-418D-AE19-62706E023703}">
                      <ahyp:hlinkClr xmlns:ahyp="http://schemas.microsoft.com/office/drawing/2018/hyperlinkcolor" val="tx"/>
                    </a:ext>
                  </a:extLst>
                </a:hlinkClick>
              </a:rPr>
              <a:t>dodavatel podílel.</a:t>
            </a:r>
            <a:r>
              <a:rPr lang="cs-CZ" sz="2400" dirty="0">
                <a:solidFill>
                  <a:schemeClr val="tx2"/>
                </a:solidFill>
              </a:rPr>
              <a:t>“</a:t>
            </a:r>
          </a:p>
          <a:p>
            <a:pPr marL="0" indent="0">
              <a:buNone/>
            </a:pPr>
            <a:r>
              <a:rPr lang="cs-CZ" sz="2400" b="1" dirty="0">
                <a:solidFill>
                  <a:schemeClr val="accent1">
                    <a:lumMod val="75000"/>
                  </a:schemeClr>
                </a:solidFill>
                <a:hlinkClick r:id="rId4">
                  <a:extLst>
                    <a:ext uri="{A12FA001-AC4F-418D-AE19-62706E023703}">
                      <ahyp:hlinkClr xmlns:ahyp="http://schemas.microsoft.com/office/drawing/2018/hyperlinkcolor" val="tx"/>
                    </a:ext>
                  </a:extLst>
                </a:hlinkClick>
              </a:rPr>
              <a:t>ÚOHS-R0093/2026/VZ-24730/2026/162</a:t>
            </a:r>
            <a:endParaRPr lang="cs-CZ" sz="2400" b="1" dirty="0">
              <a:solidFill>
                <a:schemeClr val="accent1">
                  <a:lumMod val="75000"/>
                </a:schemeClr>
              </a:solidFill>
            </a:endParaRPr>
          </a:p>
          <a:p>
            <a:pPr marL="0" indent="0">
              <a:buNone/>
            </a:pPr>
            <a:r>
              <a:rPr lang="cs-CZ" sz="2400" u="sng" dirty="0">
                <a:solidFill>
                  <a:schemeClr val="tx2"/>
                </a:solidFill>
                <a:hlinkClick r:id="rId5">
                  <a:extLst>
                    <a:ext uri="{A12FA001-AC4F-418D-AE19-62706E023703}">
                      <ahyp:hlinkClr xmlns:ahyp="http://schemas.microsoft.com/office/drawing/2018/hyperlinkcolor" val="tx"/>
                    </a:ext>
                  </a:extLst>
                </a:hlinkClick>
              </a:rPr>
              <a:t>§ 36 odst. 1, § 89 odst. 5 ZZVZ – „Smyslem ZZVZ není maximalizace hospodářské soutěže za každou cenu, nýbrž nalezení rovnováhy mezi co nejširší soutěží a hospodárným nakládáním s veřejnými prostředky. K popření tohoto smyslu by mohlo dojít, pokud by zadavatel nejdříve učinil investici relativně malého rozsahu a následně s odkazem na potřebu kompatibility obhajoval omezení soutěže. Finanční rozsah původní investice nesmí být zanedbatelný oproti plnění, které zadavatel nově pořizuje.</a:t>
            </a:r>
            <a:r>
              <a:rPr lang="cs-CZ" sz="2400" u="sng" dirty="0">
                <a:solidFill>
                  <a:schemeClr val="tx2"/>
                </a:solidFill>
              </a:rPr>
              <a:t>“</a:t>
            </a:r>
            <a:endParaRPr lang="cs-CZ" sz="2400" dirty="0">
              <a:solidFill>
                <a:schemeClr val="tx2"/>
              </a:solidFill>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FD8C585E-6033-7DEC-9B7D-B89DEE1AEA9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59</a:t>
            </a:fld>
            <a:endParaRPr lang="cs-CZ"/>
          </a:p>
        </p:txBody>
      </p:sp>
    </p:spTree>
    <p:extLst>
      <p:ext uri="{BB962C8B-B14F-4D97-AF65-F5344CB8AC3E}">
        <p14:creationId xmlns:p14="http://schemas.microsoft.com/office/powerpoint/2010/main" val="37614168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EFCB4-E600-6BB6-F4BB-33FFB09B96E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6524FE4-6A6B-C949-8D3D-792820CA2F7A}"/>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386250D6-1F85-6722-FB5B-B6AC7FD5288C}"/>
              </a:ext>
            </a:extLst>
          </p:cNvPr>
          <p:cNvSpPr>
            <a:spLocks noGrp="1"/>
          </p:cNvSpPr>
          <p:nvPr>
            <p:ph idx="1"/>
          </p:nvPr>
        </p:nvSpPr>
        <p:spPr>
          <a:xfrm>
            <a:off x="446314" y="914400"/>
            <a:ext cx="11244943" cy="5029200"/>
          </a:xfrm>
        </p:spPr>
        <p:txBody>
          <a:bodyPr/>
          <a:lstStyle/>
          <a:p>
            <a:pPr marL="0" indent="0">
              <a:buNone/>
            </a:pPr>
            <a:r>
              <a:rPr lang="cs-CZ" sz="2400" b="1" dirty="0">
                <a:solidFill>
                  <a:schemeClr val="accent1">
                    <a:lumMod val="75000"/>
                  </a:schemeClr>
                </a:solidFill>
                <a:hlinkClick r:id="rId2">
                  <a:extLst>
                    <a:ext uri="{A12FA001-AC4F-418D-AE19-62706E023703}">
                      <ahyp:hlinkClr xmlns:ahyp="http://schemas.microsoft.com/office/drawing/2018/hyperlinkcolor" val="tx"/>
                    </a:ext>
                  </a:extLst>
                </a:hlinkClick>
              </a:rPr>
              <a:t>ÚOHS-S0277/2026/VZ-21531/2026/500</a:t>
            </a:r>
            <a:endParaRPr lang="cs-CZ" sz="2400" b="1" dirty="0">
              <a:solidFill>
                <a:schemeClr val="accent1">
                  <a:lumMod val="75000"/>
                </a:schemeClr>
              </a:solidFill>
            </a:endParaRPr>
          </a:p>
          <a:p>
            <a:pPr marL="0" indent="0" algn="just">
              <a:buNone/>
            </a:pPr>
            <a:r>
              <a:rPr lang="cs-CZ" sz="2400" dirty="0">
                <a:solidFill>
                  <a:schemeClr val="tx2"/>
                </a:solidFill>
                <a:hlinkClick r:id="rId3">
                  <a:extLst>
                    <a:ext uri="{A12FA001-AC4F-418D-AE19-62706E023703}">
                      <ahyp:hlinkClr xmlns:ahyp="http://schemas.microsoft.com/office/drawing/2018/hyperlinkcolor" val="tx"/>
                    </a:ext>
                  </a:extLst>
                </a:hlinkClick>
              </a:rPr>
              <a:t>„Vymezení předmětu plnění v podrobnostech nezbytných pro zpracování nabídky je limitováno objektivní možností zadavatele disponovat v době zpracování zadávací dokumentace dostatečně konkrétními informacemi. Nelze tedy po zadavateli požadovat, aby přesně určil, které prvky monitorovací sítě bude třeba v průběhu realizace VZ vyměnit, když takové informace zadavatel nemá a ani nemůže mít k dispozici.</a:t>
            </a:r>
            <a:r>
              <a:rPr lang="cs-CZ" sz="2400" dirty="0">
                <a:solidFill>
                  <a:schemeClr val="tx2"/>
                </a:solidFill>
              </a:rPr>
              <a:t>“</a:t>
            </a:r>
          </a:p>
          <a:p>
            <a:pPr marL="0" indent="0">
              <a:buNone/>
            </a:pPr>
            <a:r>
              <a:rPr lang="cs-CZ" sz="2400" b="1" u="sng" dirty="0">
                <a:solidFill>
                  <a:schemeClr val="accent1">
                    <a:lumMod val="75000"/>
                  </a:schemeClr>
                </a:solidFill>
                <a:hlinkClick r:id="rId4">
                  <a:extLst>
                    <a:ext uri="{A12FA001-AC4F-418D-AE19-62706E023703}">
                      <ahyp:hlinkClr xmlns:ahyp="http://schemas.microsoft.com/office/drawing/2018/hyperlinkcolor" val="tx"/>
                    </a:ext>
                  </a:extLst>
                </a:hlinkClick>
              </a:rPr>
              <a:t>ÚOHS-S0343/2026/VZ-26246/2026/500</a:t>
            </a:r>
            <a:endParaRPr lang="cs-CZ" sz="2400" b="1" dirty="0">
              <a:solidFill>
                <a:schemeClr val="accent1">
                  <a:lumMod val="75000"/>
                </a:schemeClr>
              </a:solidFill>
            </a:endParaRPr>
          </a:p>
          <a:p>
            <a:pPr marL="0" indent="0">
              <a:buNone/>
            </a:pPr>
            <a:r>
              <a:rPr lang="cs-CZ" sz="2400" b="1" u="sng" dirty="0">
                <a:solidFill>
                  <a:schemeClr val="tx2"/>
                </a:solidFill>
                <a:hlinkClick r:id="rId5">
                  <a:extLst>
                    <a:ext uri="{A12FA001-AC4F-418D-AE19-62706E023703}">
                      <ahyp:hlinkClr xmlns:ahyp="http://schemas.microsoft.com/office/drawing/2018/hyperlinkcolor" val="tx"/>
                    </a:ext>
                  </a:extLst>
                </a:hlinkClick>
              </a:rPr>
              <a:t>„</a:t>
            </a:r>
            <a:r>
              <a:rPr lang="cs-CZ" sz="2400" u="sng" dirty="0">
                <a:solidFill>
                  <a:schemeClr val="tx2"/>
                </a:solidFill>
                <a:hlinkClick r:id="rId5">
                  <a:extLst>
                    <a:ext uri="{A12FA001-AC4F-418D-AE19-62706E023703}">
                      <ahyp:hlinkClr xmlns:ahyp="http://schemas.microsoft.com/office/drawing/2018/hyperlinkcolor" val="tx"/>
                    </a:ext>
                  </a:extLst>
                </a:hlinkClick>
              </a:rPr>
              <a:t>Samotná skutečnost, že projektová dokumentace obsahuje konkrétní technické řešení, však bez dalšího neznamená, že uvedení tohoto řešení představuje takový odkaz a že vůči němu musí být všechna další přípustná řešení posuzována jako rovnocenná podle komentovaného ustanovení ZZVZ.</a:t>
            </a:r>
            <a:r>
              <a:rPr lang="cs-CZ" sz="2400" u="sng" dirty="0">
                <a:solidFill>
                  <a:schemeClr val="tx2"/>
                </a:solidFill>
              </a:rPr>
              <a:t>“</a:t>
            </a:r>
            <a:endParaRPr lang="cs-CZ" sz="2400" dirty="0">
              <a:solidFill>
                <a:schemeClr val="tx2"/>
              </a:solidFill>
            </a:endParaRPr>
          </a:p>
          <a:p>
            <a:endParaRPr lang="cs-CZ" dirty="0"/>
          </a:p>
          <a:p>
            <a:pPr marL="0" indent="0">
              <a:buNone/>
            </a:pPr>
            <a:endParaRPr lang="cs-CZ" u="sng" dirty="0"/>
          </a:p>
          <a:p>
            <a:endParaRPr lang="cs-CZ" dirty="0"/>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B3662F34-D7D7-F2FF-A9E1-5DD14B25494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60</a:t>
            </a:fld>
            <a:endParaRPr lang="cs-CZ"/>
          </a:p>
        </p:txBody>
      </p:sp>
    </p:spTree>
    <p:extLst>
      <p:ext uri="{BB962C8B-B14F-4D97-AF65-F5344CB8AC3E}">
        <p14:creationId xmlns:p14="http://schemas.microsoft.com/office/powerpoint/2010/main" val="9680757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C24FA-8512-9809-5ACE-AE9CEF40CDF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BA25745-E364-0B31-2DD3-B3E7EFBDBA93}"/>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0A4B66B9-049D-3319-A1AB-F4AD49EB8B5B}"/>
              </a:ext>
            </a:extLst>
          </p:cNvPr>
          <p:cNvSpPr>
            <a:spLocks noGrp="1"/>
          </p:cNvSpPr>
          <p:nvPr>
            <p:ph idx="1"/>
          </p:nvPr>
        </p:nvSpPr>
        <p:spPr>
          <a:xfrm>
            <a:off x="446314" y="711200"/>
            <a:ext cx="11244943" cy="5232400"/>
          </a:xfrm>
        </p:spPr>
        <p:txBody>
          <a:bodyPr/>
          <a:lstStyle/>
          <a:p>
            <a:pPr marL="0" indent="0" algn="just">
              <a:buNone/>
            </a:pPr>
            <a:endParaRPr lang="cs-CZ" sz="2800" dirty="0">
              <a:solidFill>
                <a:schemeClr val="tx2"/>
              </a:solidFill>
            </a:endParaRPr>
          </a:p>
          <a:p>
            <a:pPr marL="457200" lvl="0" indent="-457200" algn="just">
              <a:lnSpc>
                <a:spcPct val="107000"/>
              </a:lnSpc>
              <a:spcAft>
                <a:spcPts val="800"/>
              </a:spcAft>
              <a:buFont typeface="+mj-lt"/>
              <a:buAutoNum type="arabicPeriod" startAt="2"/>
              <a:tabLst>
                <a:tab pos="457200" algn="l"/>
              </a:tabLst>
            </a:pPr>
            <a:r>
              <a:rPr lang="cs-CZ" sz="2800" b="1" u="sng" kern="100" dirty="0">
                <a:solidFill>
                  <a:schemeClr val="accent1">
                    <a:lumMod val="75000"/>
                  </a:schemeClr>
                </a:solidFill>
                <a:ea typeface="Aptos" panose="020B0004020202020204" pitchFamily="34" charset="0"/>
                <a:cs typeface="Calibri" panose="020F0502020204030204" pitchFamily="34" charset="0"/>
              </a:rPr>
              <a:t>Opomenutí vypořádání námitek</a:t>
            </a:r>
            <a:r>
              <a:rPr lang="cs-CZ" sz="2800" u="sng" kern="100" dirty="0">
                <a:solidFill>
                  <a:schemeClr val="accent1">
                    <a:lumMod val="75000"/>
                  </a:schemeClr>
                </a:solidFill>
                <a:ea typeface="Aptos" panose="020B0004020202020204" pitchFamily="34" charset="0"/>
                <a:cs typeface="Calibri" panose="020F0502020204030204" pitchFamily="34" charset="0"/>
              </a:rPr>
              <a:t> </a:t>
            </a:r>
            <a:r>
              <a:rPr lang="cs-CZ" sz="2800" kern="100" dirty="0">
                <a:solidFill>
                  <a:schemeClr val="tx2"/>
                </a:solidFill>
                <a:ea typeface="Aptos" panose="020B0004020202020204" pitchFamily="34" charset="0"/>
                <a:cs typeface="Calibri" panose="020F0502020204030204" pitchFamily="34" charset="0"/>
              </a:rPr>
              <a:t>– zadavatel se nezabývá všemi námitkami dodavatelů v rozhodnutí o námitkách, čímž je rozhodnutí částečně nebo celé nepřezkoumatelné.</a:t>
            </a:r>
          </a:p>
          <a:p>
            <a:pPr marL="0" lvl="0" indent="0">
              <a:lnSpc>
                <a:spcPct val="107000"/>
              </a:lnSpc>
              <a:spcAft>
                <a:spcPts val="800"/>
              </a:spcAft>
              <a:buNone/>
              <a:tabLst>
                <a:tab pos="457200" algn="l"/>
              </a:tabLst>
            </a:pPr>
            <a:r>
              <a:rPr lang="cs-CZ" sz="2800" dirty="0">
                <a:solidFill>
                  <a:schemeClr val="tx2"/>
                </a:solidFill>
              </a:rPr>
              <a:t>ÚOHS-12229/2021/500/</a:t>
            </a:r>
            <a:r>
              <a:rPr lang="cs-CZ" sz="2800" dirty="0" err="1">
                <a:solidFill>
                  <a:schemeClr val="tx2"/>
                </a:solidFill>
              </a:rPr>
              <a:t>Aiv</a:t>
            </a:r>
            <a:r>
              <a:rPr lang="cs-CZ" sz="2800" dirty="0">
                <a:solidFill>
                  <a:schemeClr val="tx2"/>
                </a:solidFill>
              </a:rPr>
              <a:t>; ÚOHS-S0011/2018/VZ-03917/2018/531/</a:t>
            </a:r>
            <a:r>
              <a:rPr lang="cs-CZ" sz="2800" dirty="0" err="1">
                <a:solidFill>
                  <a:schemeClr val="tx2"/>
                </a:solidFill>
              </a:rPr>
              <a:t>Est</a:t>
            </a:r>
            <a:endParaRPr lang="cs-CZ" sz="2800" dirty="0">
              <a:solidFill>
                <a:schemeClr val="tx2"/>
              </a:solidFill>
            </a:endParaRPr>
          </a:p>
          <a:p>
            <a:pPr marL="0" lvl="0" indent="0">
              <a:lnSpc>
                <a:spcPct val="107000"/>
              </a:lnSpc>
              <a:spcAft>
                <a:spcPts val="800"/>
              </a:spcAft>
              <a:buNone/>
              <a:tabLst>
                <a:tab pos="457200" algn="l"/>
              </a:tabLst>
            </a:pPr>
            <a:r>
              <a:rPr lang="cs-CZ" sz="2800" dirty="0">
                <a:solidFill>
                  <a:schemeClr val="tx2"/>
                </a:solidFill>
              </a:rPr>
              <a:t>Rozsudek NNS 7 AS 101/2011 (Zadavatel musí vypořádat všechny </a:t>
            </a:r>
            <a:r>
              <a:rPr lang="cs-CZ" sz="2800" dirty="0" err="1">
                <a:solidFill>
                  <a:schemeClr val="tx2"/>
                </a:solidFill>
              </a:rPr>
              <a:t>podsatné</a:t>
            </a:r>
            <a:r>
              <a:rPr lang="cs-CZ" sz="2800" dirty="0">
                <a:solidFill>
                  <a:schemeClr val="tx2"/>
                </a:solidFill>
              </a:rPr>
              <a:t> námitky). </a:t>
            </a:r>
          </a:p>
          <a:p>
            <a:pPr marL="0" lvl="0" indent="0">
              <a:lnSpc>
                <a:spcPct val="107000"/>
              </a:lnSpc>
              <a:spcAft>
                <a:spcPts val="800"/>
              </a:spcAft>
              <a:buNone/>
              <a:tabLst>
                <a:tab pos="457200" algn="l"/>
              </a:tabLst>
            </a:pPr>
            <a:endParaRPr lang="cs-CZ" sz="2800" kern="100" dirty="0">
              <a:solidFill>
                <a:schemeClr val="tx2"/>
              </a:solidFill>
              <a:cs typeface="Calibri" panose="020F050202020403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949B7734-D98E-3BC4-BB7D-7E7F1B14A24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61</a:t>
            </a:fld>
            <a:endParaRPr lang="cs-CZ"/>
          </a:p>
        </p:txBody>
      </p:sp>
    </p:spTree>
    <p:extLst>
      <p:ext uri="{BB962C8B-B14F-4D97-AF65-F5344CB8AC3E}">
        <p14:creationId xmlns:p14="http://schemas.microsoft.com/office/powerpoint/2010/main" val="26824781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57106-708E-C29E-24D4-BAB8896E2CC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87FBED5-36CB-F3A2-1D59-FEC4BA8C3F8F}"/>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AEB2E043-4391-3923-FADD-5B3CA2465157}"/>
              </a:ext>
            </a:extLst>
          </p:cNvPr>
          <p:cNvSpPr>
            <a:spLocks noGrp="1"/>
          </p:cNvSpPr>
          <p:nvPr>
            <p:ph idx="1"/>
          </p:nvPr>
        </p:nvSpPr>
        <p:spPr>
          <a:xfrm>
            <a:off x="446314" y="711200"/>
            <a:ext cx="11244943" cy="5496560"/>
          </a:xfrm>
        </p:spPr>
        <p:txBody>
          <a:bodyPr/>
          <a:lstStyle/>
          <a:p>
            <a:pPr marL="457200" indent="-457200" algn="just">
              <a:lnSpc>
                <a:spcPct val="107000"/>
              </a:lnSpc>
              <a:spcBef>
                <a:spcPts val="0"/>
              </a:spcBef>
              <a:spcAft>
                <a:spcPts val="800"/>
              </a:spcAft>
              <a:buFont typeface="+mj-lt"/>
              <a:buAutoNum type="arabicPeriod" startAt="3"/>
              <a:tabLst>
                <a:tab pos="457200" algn="l"/>
              </a:tabLst>
            </a:pPr>
            <a:r>
              <a:rPr lang="cs-CZ" sz="2800" b="1" u="sng" dirty="0">
                <a:solidFill>
                  <a:schemeClr val="accent1">
                    <a:lumMod val="75000"/>
                  </a:schemeClr>
                </a:solidFill>
                <a:ea typeface="Aptos" panose="020B0004020202020204" pitchFamily="34" charset="0"/>
              </a:rPr>
              <a:t>Chyby při hodnocení nabídek</a:t>
            </a:r>
            <a:r>
              <a:rPr lang="cs-CZ" sz="2800" b="1" dirty="0">
                <a:solidFill>
                  <a:schemeClr val="accent1">
                    <a:lumMod val="75000"/>
                  </a:schemeClr>
                </a:solidFill>
                <a:ea typeface="Aptos" panose="020B0004020202020204" pitchFamily="34" charset="0"/>
              </a:rPr>
              <a:t> </a:t>
            </a:r>
            <a:r>
              <a:rPr lang="cs-CZ" sz="2800" dirty="0">
                <a:solidFill>
                  <a:schemeClr val="tx2"/>
                </a:solidFill>
                <a:ea typeface="Aptos" panose="020B0004020202020204" pitchFamily="34" charset="0"/>
              </a:rPr>
              <a:t>- nedodržení stanovených hodnoticích kritérií, jejich svévolná změna v průběhu ZŘ, nedostatečné odůvodnění rozhodnutí o výběru dodavatele, </a:t>
            </a:r>
            <a:r>
              <a:rPr lang="cs-CZ" sz="2800" kern="100" dirty="0">
                <a:solidFill>
                  <a:schemeClr val="tx2"/>
                </a:solidFill>
                <a:ea typeface="Aptos" panose="020B0004020202020204" pitchFamily="34" charset="0"/>
              </a:rPr>
              <a:t>používání nevysvětlených nebo nezveřejněných dílčích kritérií, nejasné bodování, dostatečně neodůvodněné hodnocení subjektivních kritérií, nastavení hodnocení nepřezkoumatelným způsobem. Takové kroky znamenají porušení zásad transparentnosti a rovného zacházení a vedou často k finančním opravám. </a:t>
            </a:r>
          </a:p>
          <a:p>
            <a:pPr marL="0" lvl="0" indent="0" algn="just">
              <a:lnSpc>
                <a:spcPct val="107000"/>
              </a:lnSpc>
              <a:spcAft>
                <a:spcPts val="800"/>
              </a:spcAft>
              <a:buNone/>
              <a:tabLst>
                <a:tab pos="457200" algn="l"/>
              </a:tabLst>
            </a:pPr>
            <a:r>
              <a:rPr lang="cs-CZ" sz="2800" dirty="0">
                <a:solidFill>
                  <a:schemeClr val="tx2"/>
                </a:solidFill>
                <a:ea typeface="Aptos" panose="020B0004020202020204" pitchFamily="34" charset="0"/>
              </a:rPr>
              <a:t>Rozhodnutí ÚOHS-16573/2020/511/</a:t>
            </a:r>
            <a:r>
              <a:rPr lang="cs-CZ" sz="2800" dirty="0" err="1">
                <a:solidFill>
                  <a:schemeClr val="tx2"/>
                </a:solidFill>
                <a:ea typeface="Aptos" panose="020B0004020202020204" pitchFamily="34" charset="0"/>
              </a:rPr>
              <a:t>Kza</a:t>
            </a:r>
            <a:endParaRPr lang="cs-CZ" sz="2800" dirty="0">
              <a:solidFill>
                <a:schemeClr val="tx2"/>
              </a:solidFill>
              <a:ea typeface="Aptos" panose="020B0004020202020204" pitchFamily="34" charset="0"/>
            </a:endParaRPr>
          </a:p>
          <a:p>
            <a:pPr marL="0" lvl="0" indent="0" algn="just">
              <a:lnSpc>
                <a:spcPct val="107000"/>
              </a:lnSpc>
              <a:spcAft>
                <a:spcPts val="800"/>
              </a:spcAft>
              <a:buNone/>
              <a:tabLst>
                <a:tab pos="457200" algn="l"/>
              </a:tabLst>
            </a:pPr>
            <a:r>
              <a:rPr lang="cs-CZ" sz="2800" dirty="0">
                <a:solidFill>
                  <a:schemeClr val="tx2"/>
                </a:solidFill>
                <a:ea typeface="Aptos" panose="020B0004020202020204" pitchFamily="34" charset="0"/>
              </a:rPr>
              <a:t>Rozsudek NSS 1 </a:t>
            </a:r>
            <a:r>
              <a:rPr lang="cs-CZ" sz="2800" dirty="0" err="1">
                <a:solidFill>
                  <a:schemeClr val="tx2"/>
                </a:solidFill>
                <a:ea typeface="Aptos" panose="020B0004020202020204" pitchFamily="34" charset="0"/>
              </a:rPr>
              <a:t>Afs</a:t>
            </a:r>
            <a:r>
              <a:rPr lang="cs-CZ" sz="2800" dirty="0">
                <a:solidFill>
                  <a:schemeClr val="tx2"/>
                </a:solidFill>
                <a:ea typeface="Aptos" panose="020B0004020202020204" pitchFamily="34" charset="0"/>
              </a:rPr>
              <a:t> 45/2010 (hodnocení musí být přezkoumatelné a odůvodněné)</a:t>
            </a:r>
          </a:p>
          <a:p>
            <a:pPr marL="0" lvl="0" indent="0" algn="just">
              <a:lnSpc>
                <a:spcPct val="107000"/>
              </a:lnSpc>
              <a:spcAft>
                <a:spcPts val="800"/>
              </a:spcAft>
              <a:buNone/>
              <a:tabLst>
                <a:tab pos="457200" algn="l"/>
              </a:tabLst>
            </a:pPr>
            <a:endParaRPr lang="cs-CZ" sz="2800" kern="100" dirty="0">
              <a:solidFill>
                <a:schemeClr val="tx2"/>
              </a:solidFill>
              <a:ea typeface="Aptos" panose="020B000402020202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9D43906C-59B0-0475-062D-6EC49B6934B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62</a:t>
            </a:fld>
            <a:endParaRPr lang="cs-CZ"/>
          </a:p>
        </p:txBody>
      </p:sp>
    </p:spTree>
    <p:extLst>
      <p:ext uri="{BB962C8B-B14F-4D97-AF65-F5344CB8AC3E}">
        <p14:creationId xmlns:p14="http://schemas.microsoft.com/office/powerpoint/2010/main" val="33411065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F35E3-3898-B7C5-EFE5-F957315B877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28A62BB-8004-DB59-E7A4-8DC464C4DFCB}"/>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DE4690F7-FA34-3467-055F-D84198E0EE96}"/>
              </a:ext>
            </a:extLst>
          </p:cNvPr>
          <p:cNvSpPr>
            <a:spLocks noGrp="1"/>
          </p:cNvSpPr>
          <p:nvPr>
            <p:ph idx="1"/>
          </p:nvPr>
        </p:nvSpPr>
        <p:spPr>
          <a:xfrm>
            <a:off x="446314" y="711200"/>
            <a:ext cx="11244943" cy="5232400"/>
          </a:xfrm>
        </p:spPr>
        <p:txBody>
          <a:bodyPr/>
          <a:lstStyle/>
          <a:p>
            <a:pPr marL="0" indent="0" algn="just">
              <a:buNone/>
            </a:pPr>
            <a:endParaRPr lang="cs-CZ" sz="2800" dirty="0">
              <a:solidFill>
                <a:schemeClr val="tx2"/>
              </a:solidFill>
            </a:endParaRPr>
          </a:p>
          <a:p>
            <a:pPr marL="457200" indent="-457200" algn="just">
              <a:lnSpc>
                <a:spcPct val="107000"/>
              </a:lnSpc>
              <a:spcAft>
                <a:spcPts val="800"/>
              </a:spcAft>
              <a:buFont typeface="+mj-lt"/>
              <a:buAutoNum type="arabicPeriod" startAt="4"/>
              <a:tabLst>
                <a:tab pos="457200" algn="l"/>
              </a:tabLst>
            </a:pPr>
            <a:r>
              <a:rPr lang="cs-CZ" sz="2800" b="1" u="sng" kern="100" dirty="0">
                <a:solidFill>
                  <a:schemeClr val="accent1">
                    <a:lumMod val="75000"/>
                  </a:schemeClr>
                </a:solidFill>
                <a:ea typeface="Aptos" panose="020B0004020202020204" pitchFamily="34" charset="0"/>
              </a:rPr>
              <a:t>Zadání veřejné zakázky mimo režim zákona /účelové dělení VZ /nesprávné stanovení PH </a:t>
            </a:r>
            <a:r>
              <a:rPr lang="cs-CZ" sz="2800" kern="100" dirty="0">
                <a:solidFill>
                  <a:schemeClr val="tx2"/>
                </a:solidFill>
                <a:ea typeface="Aptos" panose="020B0004020202020204" pitchFamily="34" charset="0"/>
              </a:rPr>
              <a:t>– například pokud dotovaný subjekt zcela opomine zadat zakázku dle ZZVZ nebo rozdělí zakázku účelově, aby se vyhnul zákonným postupům. Takový postup zcela vylučuje férovou hospodářskou soutěž a je považován za zvláště závažné porušení. </a:t>
            </a:r>
          </a:p>
          <a:p>
            <a:pPr marL="0" indent="0" algn="just">
              <a:lnSpc>
                <a:spcPct val="107000"/>
              </a:lnSpc>
              <a:spcAft>
                <a:spcPts val="800"/>
              </a:spcAft>
              <a:buNone/>
              <a:tabLst>
                <a:tab pos="457200" algn="l"/>
              </a:tabLst>
            </a:pPr>
            <a:endParaRPr lang="cs-CZ" sz="2800" kern="100" dirty="0">
              <a:latin typeface="Calibri" panose="020F0502020204030204" pitchFamily="34" charset="0"/>
              <a:ea typeface="Aptos" panose="020B0004020202020204" pitchFamily="34" charset="0"/>
              <a:cs typeface="Calibri" panose="020F0502020204030204" pitchFamily="34" charset="0"/>
            </a:endParaRPr>
          </a:p>
          <a:p>
            <a:pPr marL="457200" indent="-457200" algn="just">
              <a:lnSpc>
                <a:spcPct val="107000"/>
              </a:lnSpc>
              <a:spcAft>
                <a:spcPts val="800"/>
              </a:spcAft>
              <a:buFont typeface="+mj-lt"/>
              <a:buAutoNum type="arabicPeriod" startAt="4"/>
              <a:tabLst>
                <a:tab pos="457200" algn="l"/>
              </a:tabLst>
            </a:pPr>
            <a:endParaRPr lang="cs-CZ" sz="2800" kern="100" dirty="0">
              <a:latin typeface="Calibri" panose="020F0502020204030204" pitchFamily="34" charset="0"/>
              <a:ea typeface="Aptos" panose="020B0004020202020204" pitchFamily="34" charset="0"/>
              <a:cs typeface="Calibri" panose="020F050202020403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E8017433-AA0F-4F58-5D27-C991E768DFF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63</a:t>
            </a:fld>
            <a:endParaRPr lang="cs-CZ"/>
          </a:p>
        </p:txBody>
      </p:sp>
    </p:spTree>
    <p:extLst>
      <p:ext uri="{BB962C8B-B14F-4D97-AF65-F5344CB8AC3E}">
        <p14:creationId xmlns:p14="http://schemas.microsoft.com/office/powerpoint/2010/main" val="39918348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71E20-60A2-7301-AB58-F39686E53F4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9D3ECD8-CCD3-20F4-036E-ED3050B3FFFD}"/>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4445AC61-AB83-75A9-412B-41D3480676CD}"/>
              </a:ext>
            </a:extLst>
          </p:cNvPr>
          <p:cNvSpPr>
            <a:spLocks noGrp="1"/>
          </p:cNvSpPr>
          <p:nvPr>
            <p:ph idx="1"/>
          </p:nvPr>
        </p:nvSpPr>
        <p:spPr>
          <a:xfrm>
            <a:off x="446314" y="711200"/>
            <a:ext cx="11244943" cy="5232400"/>
          </a:xfrm>
        </p:spPr>
        <p:txBody>
          <a:bodyPr/>
          <a:lstStyle/>
          <a:p>
            <a:pPr marL="0" indent="0">
              <a:buNone/>
            </a:pPr>
            <a:endParaRPr lang="cs-CZ" sz="2400" b="1" u="sng" dirty="0">
              <a:solidFill>
                <a:schemeClr val="accent1">
                  <a:lumMod val="75000"/>
                </a:schemeClr>
              </a:solidFill>
            </a:endParaRPr>
          </a:p>
          <a:p>
            <a:pPr marL="0" indent="0">
              <a:buNone/>
            </a:pPr>
            <a:r>
              <a:rPr lang="cs-CZ" sz="2400" b="1" u="sng" dirty="0">
                <a:solidFill>
                  <a:schemeClr val="accent1">
                    <a:lumMod val="75000"/>
                  </a:schemeClr>
                </a:solidFill>
              </a:rPr>
              <a:t>Rozsudek KS ze dne 22.06.2026, č. j. </a:t>
            </a:r>
            <a:r>
              <a:rPr lang="cs-CZ" sz="2400" b="1" u="sng" dirty="0">
                <a:solidFill>
                  <a:schemeClr val="accent1">
                    <a:lumMod val="75000"/>
                  </a:schemeClr>
                </a:solidFill>
                <a:hlinkClick r:id="rId2">
                  <a:extLst>
                    <a:ext uri="{A12FA001-AC4F-418D-AE19-62706E023703}">
                      <ahyp:hlinkClr xmlns:ahyp="http://schemas.microsoft.com/office/drawing/2018/hyperlinkcolor" val="tx"/>
                    </a:ext>
                  </a:extLst>
                </a:hlinkClick>
              </a:rPr>
              <a:t>30 </a:t>
            </a:r>
            <a:r>
              <a:rPr lang="cs-CZ" sz="2400" b="1" u="sng" dirty="0" err="1">
                <a:solidFill>
                  <a:schemeClr val="accent1">
                    <a:lumMod val="75000"/>
                  </a:schemeClr>
                </a:solidFill>
                <a:hlinkClick r:id="rId2">
                  <a:extLst>
                    <a:ext uri="{A12FA001-AC4F-418D-AE19-62706E023703}">
                      <ahyp:hlinkClr xmlns:ahyp="http://schemas.microsoft.com/office/drawing/2018/hyperlinkcolor" val="tx"/>
                    </a:ext>
                  </a:extLst>
                </a:hlinkClick>
              </a:rPr>
              <a:t>Af</a:t>
            </a:r>
            <a:r>
              <a:rPr lang="cs-CZ" sz="2400" b="1" u="sng" dirty="0">
                <a:solidFill>
                  <a:schemeClr val="accent1">
                    <a:lumMod val="75000"/>
                  </a:schemeClr>
                </a:solidFill>
                <a:hlinkClick r:id="rId2">
                  <a:extLst>
                    <a:ext uri="{A12FA001-AC4F-418D-AE19-62706E023703}">
                      <ahyp:hlinkClr xmlns:ahyp="http://schemas.microsoft.com/office/drawing/2018/hyperlinkcolor" val="tx"/>
                    </a:ext>
                  </a:extLst>
                </a:hlinkClick>
              </a:rPr>
              <a:t> 27/2024 - 109</a:t>
            </a:r>
            <a:br>
              <a:rPr lang="cs-CZ" sz="2400" b="1" dirty="0">
                <a:solidFill>
                  <a:schemeClr val="tx2"/>
                </a:solidFill>
              </a:rPr>
            </a:br>
            <a:r>
              <a:rPr lang="cs-CZ" sz="2400" b="1" dirty="0">
                <a:solidFill>
                  <a:schemeClr val="tx2"/>
                </a:solidFill>
              </a:rPr>
              <a:t>Související rozhodnutí: ÚOHS-</a:t>
            </a:r>
            <a:r>
              <a:rPr lang="cs-CZ" sz="2400" b="1" u="sng" dirty="0">
                <a:solidFill>
                  <a:schemeClr val="tx2"/>
                </a:solidFill>
                <a:hlinkClick r:id="rId3">
                  <a:extLst>
                    <a:ext uri="{A12FA001-AC4F-418D-AE19-62706E023703}">
                      <ahyp:hlinkClr xmlns:ahyp="http://schemas.microsoft.com/office/drawing/2018/hyperlinkcolor" val="tx"/>
                    </a:ext>
                  </a:extLst>
                </a:hlinkClick>
              </a:rPr>
              <a:t>22907/2024/163</a:t>
            </a:r>
            <a:endParaRPr lang="cs-CZ" sz="2400" b="1" kern="100" dirty="0">
              <a:solidFill>
                <a:schemeClr val="tx2"/>
              </a:solidFill>
              <a:ea typeface="Aptos" panose="020B0004020202020204" pitchFamily="34" charset="0"/>
            </a:endParaRPr>
          </a:p>
          <a:p>
            <a:pPr algn="just"/>
            <a:r>
              <a:rPr lang="cs-CZ" sz="2400" u="sng" dirty="0">
                <a:solidFill>
                  <a:schemeClr val="tx2"/>
                </a:solidFill>
                <a:hlinkClick r:id="rId4">
                  <a:extLst>
                    <a:ext uri="{A12FA001-AC4F-418D-AE19-62706E023703}">
                      <ahyp:hlinkClr xmlns:ahyp="http://schemas.microsoft.com/office/drawing/2018/hyperlinkcolor" val="tx"/>
                    </a:ext>
                  </a:extLst>
                </a:hlinkClick>
              </a:rPr>
              <a:t>k § 19 odst. 1 ZZVZ – „Geodetické služby nejsou typickým příkladem služeb pravidelné povahy, avšak v poměrech zadavatele s rozsáhlým majetkem, investiční činností a dlouhodobou správou nemovitostí představují služby, o nichž zadavatel ví, že je bude setrvale potřebovat, byť v proměnlivém rozsahu. Potřeba geodetických služeb sice nebyla zcela přesně předvídatelná co do rozsahu či okamžiku jednotlivých objednávek, byla však předvídatelná co do své existence a opakovanosti. Pravidelnost neznamená matematickou periodicitu, nýbrž opakované a předvídatelné pořizování služeb téhož druhu.</a:t>
            </a:r>
            <a:r>
              <a:rPr lang="cs-CZ" sz="2400" u="sng" dirty="0">
                <a:solidFill>
                  <a:schemeClr val="tx2"/>
                </a:solidFill>
              </a:rPr>
              <a:t>“</a:t>
            </a:r>
            <a:endParaRPr lang="cs-CZ" sz="2400" dirty="0">
              <a:solidFill>
                <a:schemeClr val="tx2"/>
              </a:solidFill>
            </a:endParaRPr>
          </a:p>
          <a:p>
            <a:pPr marL="457200" indent="-457200" algn="just">
              <a:lnSpc>
                <a:spcPct val="107000"/>
              </a:lnSpc>
              <a:spcAft>
                <a:spcPts val="800"/>
              </a:spcAft>
              <a:buFont typeface="+mj-lt"/>
              <a:buAutoNum type="arabicPeriod" startAt="4"/>
              <a:tabLst>
                <a:tab pos="457200" algn="l"/>
              </a:tabLst>
            </a:pPr>
            <a:endParaRPr lang="cs-CZ" sz="2800" kern="100" dirty="0">
              <a:latin typeface="Calibri" panose="020F0502020204030204" pitchFamily="34" charset="0"/>
              <a:ea typeface="Aptos" panose="020B0004020202020204" pitchFamily="34" charset="0"/>
              <a:cs typeface="Calibri" panose="020F050202020403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DCA0B67C-3387-7AD2-C9EF-69CC7101D96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64</a:t>
            </a:fld>
            <a:endParaRPr lang="cs-CZ"/>
          </a:p>
        </p:txBody>
      </p:sp>
    </p:spTree>
    <p:extLst>
      <p:ext uri="{BB962C8B-B14F-4D97-AF65-F5344CB8AC3E}">
        <p14:creationId xmlns:p14="http://schemas.microsoft.com/office/powerpoint/2010/main" val="24248370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685E5-51CB-DBF5-06ED-8FBC31BFE55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86327C2-FC8A-A43C-3FF5-5AF20D076B33}"/>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78CEFC3F-4496-8107-6569-55E49FCD7171}"/>
              </a:ext>
            </a:extLst>
          </p:cNvPr>
          <p:cNvSpPr>
            <a:spLocks noGrp="1"/>
          </p:cNvSpPr>
          <p:nvPr>
            <p:ph idx="1"/>
          </p:nvPr>
        </p:nvSpPr>
        <p:spPr>
          <a:xfrm>
            <a:off x="446314" y="711200"/>
            <a:ext cx="11244943" cy="5232400"/>
          </a:xfrm>
        </p:spPr>
        <p:txBody>
          <a:bodyPr/>
          <a:lstStyle/>
          <a:p>
            <a:pPr marL="0" indent="0" algn="just">
              <a:buNone/>
            </a:pPr>
            <a:r>
              <a:rPr lang="cs-CZ" b="1" dirty="0">
                <a:solidFill>
                  <a:schemeClr val="accent1">
                    <a:lumMod val="75000"/>
                  </a:schemeClr>
                </a:solidFill>
                <a:hlinkClick r:id="rId2">
                  <a:extLst>
                    <a:ext uri="{A12FA001-AC4F-418D-AE19-62706E023703}">
                      <ahyp:hlinkClr xmlns:ahyp="http://schemas.microsoft.com/office/drawing/2018/hyperlinkcolor" val="tx"/>
                    </a:ext>
                  </a:extLst>
                </a:hlinkClick>
              </a:rPr>
              <a:t>ÚOHS-S0477/2026/VZ-24478/2026/500</a:t>
            </a:r>
            <a:endParaRPr lang="cs-CZ" b="1" dirty="0">
              <a:solidFill>
                <a:schemeClr val="accent1">
                  <a:lumMod val="75000"/>
                </a:schemeClr>
              </a:solidFill>
            </a:endParaRPr>
          </a:p>
          <a:p>
            <a:pPr marL="0" indent="0" algn="just">
              <a:buNone/>
            </a:pPr>
            <a:r>
              <a:rPr lang="cs-CZ" u="sng" dirty="0">
                <a:solidFill>
                  <a:schemeClr val="tx2"/>
                </a:solidFill>
                <a:hlinkClick r:id="rId3">
                  <a:extLst>
                    <a:ext uri="{A12FA001-AC4F-418D-AE19-62706E023703}">
                      <ahyp:hlinkClr xmlns:ahyp="http://schemas.microsoft.com/office/drawing/2018/hyperlinkcolor" val="tx"/>
                    </a:ext>
                  </a:extLst>
                </a:hlinkClick>
              </a:rPr>
              <a:t>k § 19 odst. 1 ZZVZ – „Zadavatel tvrdí, že by v případě realizace zadávacího řízení nemohl dle jeho názoru obdržet ekonomicky výhodnější nabídku, protože společnost čerpala nejnižší možnou marži. ZZVZ dosahuje hospodárnosti skrze zajištění podmínek pro vytvoření hospodářské soutěže a konkurenčního prostředí mezi dodavateli. Obviněný tak zjednodušeně řečeno nemá cenu léčivého přípravku „ověřenu“ skrze realizaci transparentního zadávacího řízení.</a:t>
            </a:r>
            <a:r>
              <a:rPr lang="cs-CZ" u="sng" dirty="0">
                <a:solidFill>
                  <a:schemeClr val="tx2"/>
                </a:solidFill>
              </a:rPr>
              <a:t>“</a:t>
            </a:r>
            <a:endParaRPr lang="cs-CZ" dirty="0">
              <a:solidFill>
                <a:schemeClr val="tx2"/>
              </a:solidFill>
            </a:endParaRPr>
          </a:p>
          <a:p>
            <a:pPr marL="0" indent="0" algn="just">
              <a:buNone/>
            </a:pPr>
            <a:r>
              <a:rPr lang="cs-CZ" b="1" dirty="0">
                <a:solidFill>
                  <a:schemeClr val="accent1">
                    <a:lumMod val="75000"/>
                  </a:schemeClr>
                </a:solidFill>
                <a:hlinkClick r:id="rId4">
                  <a:extLst>
                    <a:ext uri="{A12FA001-AC4F-418D-AE19-62706E023703}">
                      <ahyp:hlinkClr xmlns:ahyp="http://schemas.microsoft.com/office/drawing/2018/hyperlinkcolor" val="tx"/>
                    </a:ext>
                  </a:extLst>
                </a:hlinkClick>
              </a:rPr>
              <a:t>ÚOHS-S0171/2026/VZ-18988/2026/500</a:t>
            </a:r>
            <a:endParaRPr lang="cs-CZ" sz="2800" b="1" kern="100" dirty="0">
              <a:solidFill>
                <a:schemeClr val="accent1">
                  <a:lumMod val="75000"/>
                </a:schemeClr>
              </a:solidFill>
              <a:ea typeface="Aptos" panose="020B0004020202020204" pitchFamily="34" charset="0"/>
            </a:endParaRPr>
          </a:p>
          <a:p>
            <a:pPr marL="0" indent="0" algn="just">
              <a:buNone/>
            </a:pPr>
            <a:r>
              <a:rPr lang="cs-CZ" u="sng" dirty="0">
                <a:solidFill>
                  <a:schemeClr val="tx2"/>
                </a:solidFill>
                <a:hlinkClick r:id="rId5">
                  <a:extLst>
                    <a:ext uri="{A12FA001-AC4F-418D-AE19-62706E023703}">
                      <ahyp:hlinkClr xmlns:ahyp="http://schemas.microsoft.com/office/drawing/2018/hyperlinkcolor" val="tx"/>
                    </a:ext>
                  </a:extLst>
                </a:hlinkClick>
              </a:rPr>
              <a:t>k § 19 odst. 1 ZZVZ – „Přestože zadavatel argumentuje tím, že se jednalo o „jednorázové“ akce, které nelze předvídat, nelze se s tím ztotožnit, neboť je zřejmé, že tyto akce byly zadávány pravidelně v průběhu celého roku, přičemž je irelevantní, o jakou konkrétní akci se jednalo; zásadní je charakter a účel tohoto plnění, kterým bylo zajištění kompletní organizace akcí pro potřeby zadavatele.</a:t>
            </a:r>
            <a:r>
              <a:rPr lang="cs-CZ" sz="2400" u="sng" dirty="0">
                <a:solidFill>
                  <a:schemeClr val="tx2"/>
                </a:solidFill>
              </a:rPr>
              <a:t>“</a:t>
            </a:r>
            <a:endParaRPr lang="cs-CZ" dirty="0">
              <a:solidFill>
                <a:schemeClr val="tx2"/>
              </a:solidFill>
            </a:endParaRPr>
          </a:p>
        </p:txBody>
      </p:sp>
      <p:sp>
        <p:nvSpPr>
          <p:cNvPr id="4" name="Zástupný symbol pro číslo snímku 3">
            <a:extLst>
              <a:ext uri="{FF2B5EF4-FFF2-40B4-BE49-F238E27FC236}">
                <a16:creationId xmlns:a16="http://schemas.microsoft.com/office/drawing/2014/main" id="{DF99F25E-C4F3-8A33-8D6C-C35B89FA6EC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65</a:t>
            </a:fld>
            <a:endParaRPr lang="cs-CZ"/>
          </a:p>
        </p:txBody>
      </p:sp>
    </p:spTree>
    <p:extLst>
      <p:ext uri="{BB962C8B-B14F-4D97-AF65-F5344CB8AC3E}">
        <p14:creationId xmlns:p14="http://schemas.microsoft.com/office/powerpoint/2010/main" val="5396710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4805C-CF47-3AEF-0D70-EDBDF4EE3A5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E0DD356-4282-1FC0-A395-EBDF39534BC0}"/>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68CE8D63-13EE-851C-38A2-A33F4777FEA5}"/>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pPr marL="514350" indent="-514350" algn="just">
              <a:lnSpc>
                <a:spcPct val="107000"/>
              </a:lnSpc>
              <a:spcAft>
                <a:spcPts val="800"/>
              </a:spcAft>
              <a:buFont typeface="+mj-lt"/>
              <a:buAutoNum type="arabicPeriod" startAt="5"/>
              <a:tabLst>
                <a:tab pos="457200" algn="l"/>
              </a:tabLst>
            </a:pPr>
            <a:r>
              <a:rPr lang="cs-CZ" sz="2800" b="1" u="sng" kern="100" dirty="0">
                <a:solidFill>
                  <a:schemeClr val="accent1">
                    <a:lumMod val="75000"/>
                  </a:schemeClr>
                </a:solidFill>
                <a:ea typeface="Aptos" panose="020B0004020202020204" pitchFamily="34" charset="0"/>
              </a:rPr>
              <a:t>Nesprávné vylučování dodavatelů (účastníků ZŘ)</a:t>
            </a:r>
            <a:r>
              <a:rPr lang="cs-CZ" sz="2800" u="sng" kern="100" dirty="0">
                <a:solidFill>
                  <a:schemeClr val="accent1">
                    <a:lumMod val="75000"/>
                  </a:schemeClr>
                </a:solidFill>
                <a:ea typeface="Aptos" panose="020B0004020202020204" pitchFamily="34" charset="0"/>
              </a:rPr>
              <a:t> </a:t>
            </a:r>
            <a:r>
              <a:rPr lang="cs-CZ" sz="2800" kern="100" dirty="0">
                <a:solidFill>
                  <a:schemeClr val="tx2"/>
                </a:solidFill>
                <a:ea typeface="Aptos" panose="020B0004020202020204" pitchFamily="34" charset="0"/>
              </a:rPr>
              <a:t>– bez řádného prokázání závažných a dlouhodobých pochybení v předchozích smluvních vztazích, nebo bez existence odpovídajících sankcí; vyloučení bez řádného zdůvodnění; vyloučení za administrativní pochybení bez předchozí výzvy dle § 46 ZZVZ.</a:t>
            </a:r>
          </a:p>
          <a:p>
            <a:pPr marL="457200" indent="-457200" algn="just">
              <a:lnSpc>
                <a:spcPct val="107000"/>
              </a:lnSpc>
              <a:spcAft>
                <a:spcPts val="800"/>
              </a:spcAft>
              <a:buFont typeface="+mj-lt"/>
              <a:buAutoNum type="arabicPeriod" startAt="5"/>
              <a:tabLst>
                <a:tab pos="457200" algn="l"/>
              </a:tabLst>
            </a:pPr>
            <a:endParaRPr lang="cs-CZ" sz="2400" kern="100" dirty="0">
              <a:latin typeface="Calibri" panose="020F0502020204030204" pitchFamily="34" charset="0"/>
              <a:ea typeface="Aptos" panose="020B0004020202020204" pitchFamily="34" charset="0"/>
              <a:cs typeface="Calibri" panose="020F050202020403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646C31C0-F098-D298-CFF0-F8394D5A283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66</a:t>
            </a:fld>
            <a:endParaRPr lang="cs-CZ"/>
          </a:p>
        </p:txBody>
      </p:sp>
    </p:spTree>
    <p:extLst>
      <p:ext uri="{BB962C8B-B14F-4D97-AF65-F5344CB8AC3E}">
        <p14:creationId xmlns:p14="http://schemas.microsoft.com/office/powerpoint/2010/main" val="31489151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5E4A5-799A-62A9-1B0C-09A202D3CAF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91E737A-BDB9-846B-8A20-6100384DA9A8}"/>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DF5DC2A6-CB7D-3875-3419-429C69843374}"/>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pPr marL="457200" lvl="0" indent="-457200" algn="just">
              <a:lnSpc>
                <a:spcPct val="107000"/>
              </a:lnSpc>
              <a:spcAft>
                <a:spcPts val="800"/>
              </a:spcAft>
              <a:buFont typeface="+mj-lt"/>
              <a:buAutoNum type="arabicPeriod" startAt="6"/>
              <a:tabLst>
                <a:tab pos="457200" algn="l"/>
              </a:tabLst>
            </a:pPr>
            <a:r>
              <a:rPr lang="cs-CZ" sz="2800" b="1" u="sng" kern="100" dirty="0">
                <a:solidFill>
                  <a:schemeClr val="accent1">
                    <a:lumMod val="75000"/>
                  </a:schemeClr>
                </a:solidFill>
                <a:ea typeface="Aptos" panose="020B0004020202020204" pitchFamily="34" charset="0"/>
                <a:cs typeface="Times New Roman" panose="02020603050405020304" pitchFamily="18" charset="0"/>
              </a:rPr>
              <a:t>Porušení povinností zveřejňování</a:t>
            </a:r>
            <a:r>
              <a:rPr lang="cs-CZ" sz="2800" u="sng" kern="100" dirty="0">
                <a:solidFill>
                  <a:schemeClr val="accent1">
                    <a:lumMod val="75000"/>
                  </a:schemeClr>
                </a:solidFill>
                <a:ea typeface="Aptos" panose="020B0004020202020204" pitchFamily="34" charset="0"/>
                <a:cs typeface="Times New Roman" panose="02020603050405020304" pitchFamily="18" charset="0"/>
              </a:rPr>
              <a:t> </a:t>
            </a:r>
            <a:r>
              <a:rPr lang="cs-CZ" sz="2800" kern="100" dirty="0">
                <a:solidFill>
                  <a:schemeClr val="tx2"/>
                </a:solidFill>
                <a:ea typeface="Aptos" panose="020B0004020202020204" pitchFamily="34" charset="0"/>
                <a:cs typeface="Times New Roman" panose="02020603050405020304" pitchFamily="18" charset="0"/>
              </a:rPr>
              <a:t>- pozdní nebo neúplné zveřejnění informací o zakázce ve Věstníku veřejných zakázek. I drobné zpoždění není možné považovat za zhojení pochybení, ačkoliv může být v některých případech důvodem pro menší postih.</a:t>
            </a:r>
          </a:p>
          <a:p>
            <a:pPr marL="0" lvl="0" indent="0" algn="just">
              <a:lnSpc>
                <a:spcPct val="107000"/>
              </a:lnSpc>
              <a:spcAft>
                <a:spcPts val="800"/>
              </a:spcAft>
              <a:buNone/>
              <a:tabLst>
                <a:tab pos="457200" algn="l"/>
              </a:tabLst>
            </a:pPr>
            <a:r>
              <a:rPr lang="cs-CZ" sz="2800" dirty="0">
                <a:solidFill>
                  <a:schemeClr val="tx2"/>
                </a:solidFill>
                <a:ea typeface="Aptos" panose="020B0004020202020204" pitchFamily="34" charset="0"/>
                <a:cs typeface="Times New Roman" panose="02020603050405020304" pitchFamily="18" charset="0"/>
              </a:rPr>
              <a:t>ÚOHS-26651/2024/500 </a:t>
            </a: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A6929DFC-5DA4-DEA2-E67F-E90E0B52723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67</a:t>
            </a:fld>
            <a:endParaRPr lang="cs-CZ"/>
          </a:p>
        </p:txBody>
      </p:sp>
    </p:spTree>
    <p:extLst>
      <p:ext uri="{BB962C8B-B14F-4D97-AF65-F5344CB8AC3E}">
        <p14:creationId xmlns:p14="http://schemas.microsoft.com/office/powerpoint/2010/main" val="14288631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CD237-8EA3-81C3-547D-C43EA40E873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FAC154A7-C4BD-5295-B75D-F65F4260EA66}"/>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20D0E209-0619-B807-2446-645EE9BECC06}"/>
              </a:ext>
            </a:extLst>
          </p:cNvPr>
          <p:cNvSpPr>
            <a:spLocks noGrp="1"/>
          </p:cNvSpPr>
          <p:nvPr>
            <p:ph idx="1"/>
          </p:nvPr>
        </p:nvSpPr>
        <p:spPr>
          <a:xfrm>
            <a:off x="446314" y="711200"/>
            <a:ext cx="11244943" cy="5232400"/>
          </a:xfrm>
        </p:spPr>
        <p:txBody>
          <a:bodyPr/>
          <a:lstStyle/>
          <a:p>
            <a:pPr marL="457200" lvl="0" indent="-457200" algn="just">
              <a:lnSpc>
                <a:spcPct val="107000"/>
              </a:lnSpc>
              <a:spcAft>
                <a:spcPts val="800"/>
              </a:spcAft>
              <a:buFont typeface="+mj-lt"/>
              <a:buAutoNum type="arabicPeriod" startAt="7"/>
              <a:tabLst>
                <a:tab pos="457200" algn="l"/>
              </a:tabLst>
            </a:pPr>
            <a:r>
              <a:rPr lang="cs-CZ" sz="2800" b="1" u="sng" kern="100" dirty="0">
                <a:solidFill>
                  <a:schemeClr val="accent1">
                    <a:lumMod val="75000"/>
                  </a:schemeClr>
                </a:solidFill>
                <a:ea typeface="Aptos" panose="020B0004020202020204" pitchFamily="34" charset="0"/>
              </a:rPr>
              <a:t>Porušení pravidel pro změny smluv</a:t>
            </a:r>
            <a:r>
              <a:rPr lang="cs-CZ" sz="2800" u="sng" kern="100" dirty="0">
                <a:solidFill>
                  <a:schemeClr val="accent1">
                    <a:lumMod val="75000"/>
                  </a:schemeClr>
                </a:solidFill>
                <a:ea typeface="Aptos" panose="020B0004020202020204" pitchFamily="34" charset="0"/>
              </a:rPr>
              <a:t> </a:t>
            </a:r>
            <a:r>
              <a:rPr lang="cs-CZ" sz="2800" kern="100" dirty="0">
                <a:solidFill>
                  <a:schemeClr val="tx2"/>
                </a:solidFill>
                <a:ea typeface="Aptos" panose="020B0004020202020204" pitchFamily="34" charset="0"/>
              </a:rPr>
              <a:t>- nedodržení podmínek pro změny závazků ze smluv na veřejné zakázky podle § 222 ZVZ (např. podstatné změny bez řádného postupu, překročení limitů, změna termínu plnění, snížení nebo odpuštění smluvních pokut).</a:t>
            </a:r>
          </a:p>
          <a:p>
            <a:pPr marL="0" indent="0" algn="just">
              <a:lnSpc>
                <a:spcPct val="107000"/>
              </a:lnSpc>
              <a:spcAft>
                <a:spcPts val="800"/>
              </a:spcAft>
              <a:buNone/>
              <a:tabLst>
                <a:tab pos="457200" algn="l"/>
              </a:tabLst>
            </a:pPr>
            <a:r>
              <a:rPr lang="cs-CZ" sz="2400" b="1" u="sng" dirty="0">
                <a:solidFill>
                  <a:schemeClr val="accent1">
                    <a:lumMod val="75000"/>
                  </a:schemeClr>
                </a:solidFill>
                <a:hlinkClick r:id="rId2">
                  <a:extLst>
                    <a:ext uri="{A12FA001-AC4F-418D-AE19-62706E023703}">
                      <ahyp:hlinkClr xmlns:ahyp="http://schemas.microsoft.com/office/drawing/2018/hyperlinkcolor" val="tx"/>
                    </a:ext>
                  </a:extLst>
                </a:hlinkClick>
              </a:rPr>
              <a:t>ÚOHS-S0223/2026/VZ-20845/2026/500</a:t>
            </a:r>
            <a:endParaRPr lang="cs-CZ" sz="2400" b="1" dirty="0">
              <a:solidFill>
                <a:schemeClr val="accent1">
                  <a:lumMod val="75000"/>
                </a:schemeClr>
              </a:solidFill>
            </a:endParaRPr>
          </a:p>
          <a:p>
            <a:pPr marL="0" indent="0" algn="just">
              <a:buNone/>
            </a:pPr>
            <a:r>
              <a:rPr lang="cs-CZ" sz="2400" kern="100" dirty="0">
                <a:solidFill>
                  <a:schemeClr val="tx2"/>
                </a:solidFill>
                <a:hlinkClick r:id="rId3">
                  <a:extLst>
                    <a:ext uri="{A12FA001-AC4F-418D-AE19-62706E023703}">
                      <ahyp:hlinkClr xmlns:ahyp="http://schemas.microsoft.com/office/drawing/2018/hyperlinkcolor" val="tx"/>
                    </a:ext>
                  </a:extLst>
                </a:hlinkClick>
              </a:rPr>
              <a:t>„</a:t>
            </a:r>
            <a:r>
              <a:rPr lang="cs-CZ" sz="2400" u="sng" dirty="0">
                <a:solidFill>
                  <a:schemeClr val="tx2"/>
                </a:solidFill>
                <a:hlinkClick r:id="rId3">
                  <a:extLst>
                    <a:ext uri="{A12FA001-AC4F-418D-AE19-62706E023703}">
                      <ahyp:hlinkClr xmlns:ahyp="http://schemas.microsoft.com/office/drawing/2018/hyperlinkcolor" val="tx"/>
                    </a:ext>
                  </a:extLst>
                </a:hlinkClick>
              </a:rPr>
              <a:t>Potřeba následného prodlužování termínů dodatky nebyla důsledkem nepředvídatelné okolnosti, ale důsledkem toho, že zadavatel při nastavení zadávacích podmínek nezohlednil skutečnost, že legislativní proces novely, na kterou byla VZ zadávána, byla Poslanecké sněmovně předložena ve stejný den, kdy bylo zahájeno zadávací řízení.</a:t>
            </a:r>
            <a:r>
              <a:rPr lang="cs-CZ" sz="2400" u="sng" dirty="0">
                <a:solidFill>
                  <a:schemeClr val="tx2"/>
                </a:solidFill>
              </a:rPr>
              <a:t>“</a:t>
            </a:r>
            <a:endParaRPr lang="cs-CZ" sz="2400" dirty="0">
              <a:solidFill>
                <a:schemeClr val="tx2"/>
              </a:solidFill>
            </a:endParaRPr>
          </a:p>
          <a:p>
            <a:pPr marL="457200" lvl="0" indent="-457200" algn="just">
              <a:lnSpc>
                <a:spcPct val="107000"/>
              </a:lnSpc>
              <a:spcAft>
                <a:spcPts val="800"/>
              </a:spcAft>
              <a:buFont typeface="+mj-lt"/>
              <a:buAutoNum type="arabicPeriod" startAt="7"/>
              <a:tabLst>
                <a:tab pos="457200" algn="l"/>
              </a:tabLst>
            </a:pPr>
            <a:endParaRPr lang="cs-CZ" sz="2800" b="1" kern="100" dirty="0">
              <a:solidFill>
                <a:schemeClr val="tx2"/>
              </a:solidFill>
              <a:ea typeface="Aptos" panose="020B000402020202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4C4AC82A-F471-D253-BA78-68F0D2ADCB4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68</a:t>
            </a:fld>
            <a:endParaRPr lang="cs-CZ"/>
          </a:p>
        </p:txBody>
      </p:sp>
    </p:spTree>
    <p:extLst>
      <p:ext uri="{BB962C8B-B14F-4D97-AF65-F5344CB8AC3E}">
        <p14:creationId xmlns:p14="http://schemas.microsoft.com/office/powerpoint/2010/main" val="20627182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FD852-B37F-ED72-648F-B94B030633F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0DBDB02-A6E5-A4E5-77CC-B47FAA612973}"/>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AAE3D02C-6426-68EA-8790-A673D3D9DDD7}"/>
              </a:ext>
            </a:extLst>
          </p:cNvPr>
          <p:cNvSpPr>
            <a:spLocks noGrp="1"/>
          </p:cNvSpPr>
          <p:nvPr>
            <p:ph idx="1"/>
          </p:nvPr>
        </p:nvSpPr>
        <p:spPr>
          <a:xfrm>
            <a:off x="446314" y="711200"/>
            <a:ext cx="11244943" cy="5232400"/>
          </a:xfrm>
        </p:spPr>
        <p:txBody>
          <a:bodyPr/>
          <a:lstStyle/>
          <a:p>
            <a:pPr marL="0" indent="0">
              <a:buNone/>
            </a:pPr>
            <a:r>
              <a:rPr lang="cs-CZ" sz="2400" b="1" dirty="0">
                <a:solidFill>
                  <a:schemeClr val="accent1">
                    <a:lumMod val="75000"/>
                  </a:schemeClr>
                </a:solidFill>
                <a:hlinkClick r:id="rId2">
                  <a:extLst>
                    <a:ext uri="{A12FA001-AC4F-418D-AE19-62706E023703}">
                      <ahyp:hlinkClr xmlns:ahyp="http://schemas.microsoft.com/office/drawing/2018/hyperlinkcolor" val="tx"/>
                    </a:ext>
                  </a:extLst>
                </a:hlinkClick>
              </a:rPr>
              <a:t>ÚOHS-R0008/2026/VZ-10645/2026/162</a:t>
            </a:r>
            <a:endParaRPr lang="cs-CZ" sz="2400" b="1" dirty="0">
              <a:solidFill>
                <a:schemeClr val="accent1">
                  <a:lumMod val="75000"/>
                </a:schemeClr>
              </a:solidFill>
            </a:endParaRPr>
          </a:p>
          <a:p>
            <a:pPr marL="0" indent="0" algn="just">
              <a:buNone/>
            </a:pPr>
            <a:r>
              <a:rPr lang="cs-CZ" sz="2400" u="sng" dirty="0">
                <a:solidFill>
                  <a:schemeClr val="tx2"/>
                </a:solidFill>
                <a:hlinkClick r:id="rId3">
                  <a:extLst>
                    <a:ext uri="{A12FA001-AC4F-418D-AE19-62706E023703}">
                      <ahyp:hlinkClr xmlns:ahyp="http://schemas.microsoft.com/office/drawing/2018/hyperlinkcolor" val="tx"/>
                    </a:ext>
                  </a:extLst>
                </a:hlinkClick>
              </a:rPr>
              <a:t>„U VZMR na dobu neurčitou s rámcovým prvkem a pravidelným plněním se předpokládaná hodnota určuje stejně při zadání i při změně závazku, a to z hodnoty budoucího plnění za 48 měsíců. Historické skutečné čerpání není „změnou závazku“, ale jen důsledkem již existující smlouvy, a nemůže proto vstupovat do testu, zda nově sjednávaná změna splňuje podmínky výjimky dle § 222 odst. 1 ve spojení s § 27 ZZVZ.</a:t>
            </a:r>
            <a:r>
              <a:rPr lang="cs-CZ" sz="2400" u="sng" dirty="0">
                <a:solidFill>
                  <a:schemeClr val="tx2"/>
                </a:solidFill>
              </a:rPr>
              <a:t>“</a:t>
            </a:r>
          </a:p>
          <a:p>
            <a:pPr marL="0" indent="0" algn="just">
              <a:buNone/>
            </a:pPr>
            <a:r>
              <a:rPr lang="cs-CZ" sz="2400" b="1" u="sng" dirty="0">
                <a:solidFill>
                  <a:schemeClr val="accent1">
                    <a:lumMod val="75000"/>
                  </a:schemeClr>
                </a:solidFill>
                <a:hlinkClick r:id="rId4">
                  <a:extLst>
                    <a:ext uri="{A12FA001-AC4F-418D-AE19-62706E023703}">
                      <ahyp:hlinkClr xmlns:ahyp="http://schemas.microsoft.com/office/drawing/2018/hyperlinkcolor" val="tx"/>
                    </a:ext>
                  </a:extLst>
                </a:hlinkClick>
              </a:rPr>
              <a:t>ÚOHS-S0861/2025/VZ-18214/2026/500</a:t>
            </a:r>
            <a:endParaRPr lang="cs-CZ" sz="2400" b="1" dirty="0">
              <a:solidFill>
                <a:schemeClr val="accent1">
                  <a:lumMod val="75000"/>
                </a:schemeClr>
              </a:solidFill>
            </a:endParaRPr>
          </a:p>
          <a:p>
            <a:pPr marL="0" indent="0" algn="just">
              <a:buNone/>
            </a:pPr>
            <a:r>
              <a:rPr lang="cs-CZ" sz="2400" u="sng" dirty="0">
                <a:solidFill>
                  <a:schemeClr val="tx2"/>
                </a:solidFill>
                <a:hlinkClick r:id="rId5">
                  <a:extLst>
                    <a:ext uri="{A12FA001-AC4F-418D-AE19-62706E023703}">
                      <ahyp:hlinkClr xmlns:ahyp="http://schemas.microsoft.com/office/drawing/2018/hyperlinkcolor" val="tx"/>
                    </a:ext>
                  </a:extLst>
                </a:hlinkClick>
              </a:rPr>
              <a:t>„Zadavatel si při uzavírání smlouvy na dobu neurčitou nepochybně musel být vědom skutečnosti, že v průběhu trvání smlouvy bude s vysokou mírou pravděpodobnosti docházet k inflaci, která s sebou nese zvyšování cen potravin a energií, což na straně vybraného dodavatele může vést k potřebě navýšit cenu. Výjimka pro změny závazku provedené v důsledku nepředvídatelných okolností tak v daném případě nemůže být uplatněna.</a:t>
            </a:r>
            <a:r>
              <a:rPr lang="cs-CZ" sz="2400" u="sng" dirty="0">
                <a:solidFill>
                  <a:schemeClr val="tx2"/>
                </a:solidFill>
              </a:rPr>
              <a:t>“</a:t>
            </a:r>
            <a:endParaRPr lang="cs-CZ" sz="2400" dirty="0">
              <a:solidFill>
                <a:schemeClr val="tx2"/>
              </a:solidFill>
            </a:endParaRPr>
          </a:p>
          <a:p>
            <a:pPr marL="0" indent="0" algn="just">
              <a:buNone/>
            </a:pPr>
            <a:endParaRPr lang="cs-CZ" sz="2400" dirty="0">
              <a:solidFill>
                <a:schemeClr val="tx2"/>
              </a:solidFill>
            </a:endParaRPr>
          </a:p>
          <a:p>
            <a:pPr marL="457200" lvl="0" indent="-457200" algn="just">
              <a:lnSpc>
                <a:spcPct val="107000"/>
              </a:lnSpc>
              <a:spcAft>
                <a:spcPts val="800"/>
              </a:spcAft>
              <a:buFont typeface="+mj-lt"/>
              <a:buAutoNum type="arabicPeriod" startAt="7"/>
              <a:tabLst>
                <a:tab pos="457200" algn="l"/>
              </a:tabLst>
            </a:pPr>
            <a:endParaRPr lang="cs-CZ" sz="2800" b="1" kern="100" dirty="0">
              <a:solidFill>
                <a:schemeClr val="tx2"/>
              </a:solidFill>
              <a:ea typeface="Aptos" panose="020B000402020202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15776146-C045-CD41-5E72-A75DB164279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69</a:t>
            </a:fld>
            <a:endParaRPr lang="cs-CZ"/>
          </a:p>
        </p:txBody>
      </p:sp>
    </p:spTree>
    <p:extLst>
      <p:ext uri="{BB962C8B-B14F-4D97-AF65-F5344CB8AC3E}">
        <p14:creationId xmlns:p14="http://schemas.microsoft.com/office/powerpoint/2010/main" val="19774224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AB5E5-9814-2E1C-C343-86DEB8DA5B2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6610F65-0711-F12B-1457-91D21F20ADAD}"/>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27BBB74-927A-9B2E-30A8-2FDA28F14FD9}"/>
              </a:ext>
            </a:extLst>
          </p:cNvPr>
          <p:cNvSpPr>
            <a:spLocks noGrp="1"/>
          </p:cNvSpPr>
          <p:nvPr>
            <p:ph idx="1"/>
          </p:nvPr>
        </p:nvSpPr>
        <p:spPr>
          <a:xfrm>
            <a:off x="446314" y="711200"/>
            <a:ext cx="11244943" cy="5232400"/>
          </a:xfrm>
        </p:spPr>
        <p:txBody>
          <a:bodyPr/>
          <a:lstStyle/>
          <a:p>
            <a:pPr marL="0" indent="0">
              <a:buNone/>
            </a:pPr>
            <a:r>
              <a:rPr lang="cs-CZ" b="1" dirty="0">
                <a:solidFill>
                  <a:schemeClr val="accent1">
                    <a:lumMod val="75000"/>
                  </a:schemeClr>
                </a:solidFill>
                <a:hlinkClick r:id="rId2">
                  <a:extLst>
                    <a:ext uri="{A12FA001-AC4F-418D-AE19-62706E023703}">
                      <ahyp:hlinkClr xmlns:ahyp="http://schemas.microsoft.com/office/drawing/2018/hyperlinkcolor" val="tx"/>
                    </a:ext>
                  </a:extLst>
                </a:hlinkClick>
              </a:rPr>
              <a:t>ÚOHS-S0861/2025/VZ-18214/2026/500</a:t>
            </a:r>
            <a:endParaRPr lang="cs-CZ" b="1" dirty="0">
              <a:solidFill>
                <a:schemeClr val="accent1">
                  <a:lumMod val="75000"/>
                </a:schemeClr>
              </a:solidFill>
            </a:endParaRPr>
          </a:p>
          <a:p>
            <a:pPr marL="0" indent="0" algn="just">
              <a:buNone/>
            </a:pPr>
            <a:r>
              <a:rPr lang="cs-CZ" b="1" u="sng" dirty="0">
                <a:solidFill>
                  <a:schemeClr val="tx2"/>
                </a:solidFill>
                <a:hlinkClick r:id="rId3">
                  <a:extLst>
                    <a:ext uri="{A12FA001-AC4F-418D-AE19-62706E023703}">
                      <ahyp:hlinkClr xmlns:ahyp="http://schemas.microsoft.com/office/drawing/2018/hyperlinkcolor" val="tx"/>
                    </a:ext>
                  </a:extLst>
                </a:hlinkClick>
              </a:rPr>
              <a:t>„</a:t>
            </a:r>
            <a:r>
              <a:rPr lang="cs-CZ" u="sng" dirty="0">
                <a:solidFill>
                  <a:schemeClr val="tx2"/>
                </a:solidFill>
                <a:hlinkClick r:id="rId3">
                  <a:extLst>
                    <a:ext uri="{A12FA001-AC4F-418D-AE19-62706E023703}">
                      <ahyp:hlinkClr xmlns:ahyp="http://schemas.microsoft.com/office/drawing/2018/hyperlinkcolor" val="tx"/>
                    </a:ext>
                  </a:extLst>
                </a:hlinkClick>
              </a:rPr>
              <a:t>U změn závazku ze smluv na dobu neurčitou s rámcovým prvkem (zde poskytování závodního stravování) je třeba při určení „celkové hodnoty závazku po jeho změně“ vycházet z předpokládané, nikoli skutečně odebrané hodnoty plnění. Zadavatel si při změně jednotkové ceny dodávaného plnění (zde obědů) musí položit otázku, kolik obědů odebral v předcházejících 12 měsících; následně tento údaj musí upravit o změny v počtu obědů, které může rozumně očekávat v následujících 12 měsících. Poté zadavatel musí vynásobit objem obědů předpokládaný pro následujících 12 měsíců novou jednotkovou cenou. Takto zadavatel získá průběžný výsledek, který ještě musí upravit ve smyslu § 21 ZZVZ, tedy vynásobit jej čtyřmi, neboť jde o smlouvu na dobu neurčitou.</a:t>
            </a:r>
            <a:r>
              <a:rPr lang="cs-CZ" u="sng" dirty="0">
                <a:solidFill>
                  <a:schemeClr val="tx2"/>
                </a:solidFill>
              </a:rPr>
              <a:t>“</a:t>
            </a:r>
            <a:endParaRPr lang="cs-CZ" dirty="0">
              <a:solidFill>
                <a:schemeClr val="tx2"/>
              </a:solidFill>
            </a:endParaRPr>
          </a:p>
          <a:p>
            <a:pPr marL="0" indent="0" algn="just">
              <a:buNone/>
            </a:pPr>
            <a:r>
              <a:rPr lang="cs-CZ" u="sng" dirty="0">
                <a:solidFill>
                  <a:schemeClr val="tx2"/>
                </a:solidFill>
                <a:hlinkClick r:id="rId4">
                  <a:extLst>
                    <a:ext uri="{A12FA001-AC4F-418D-AE19-62706E023703}">
                      <ahyp:hlinkClr xmlns:ahyp="http://schemas.microsoft.com/office/drawing/2018/hyperlinkcolor" val="tx"/>
                    </a:ext>
                  </a:extLst>
                </a:hlinkClick>
              </a:rPr>
              <a:t>„Navýšení úplaty za totožné plnění (navýšení jednotkové ceny obědů) představuje vychýlení ekonomické rovnováhy ve prospěch příjemce finančního plnění, tj. vybraného dodavatele, jemuž v důsledku změn závazku ze smlouvy vznikla ekonomická výhoda. Přidání nového plnění (výdej obědů), s nímž smlouva ve své původní verzi vůbec nepočítala, pak vedlo k významnému rozšíření rozsahu plnění ze smlouvy.</a:t>
            </a:r>
            <a:r>
              <a:rPr lang="cs-CZ" u="sng" dirty="0">
                <a:solidFill>
                  <a:schemeClr val="tx2"/>
                </a:solidFill>
              </a:rPr>
              <a:t>“</a:t>
            </a:r>
            <a:endParaRPr lang="cs-CZ" dirty="0">
              <a:solidFill>
                <a:schemeClr val="tx2"/>
              </a:solidFill>
            </a:endParaRPr>
          </a:p>
          <a:p>
            <a:pPr marL="0" indent="0" algn="just">
              <a:buNone/>
            </a:pPr>
            <a:endParaRPr lang="cs-CZ" sz="2400" dirty="0">
              <a:solidFill>
                <a:schemeClr val="tx2"/>
              </a:solidFill>
            </a:endParaRPr>
          </a:p>
          <a:p>
            <a:pPr marL="457200" lvl="0" indent="-457200" algn="just">
              <a:lnSpc>
                <a:spcPct val="107000"/>
              </a:lnSpc>
              <a:spcAft>
                <a:spcPts val="800"/>
              </a:spcAft>
              <a:buFont typeface="+mj-lt"/>
              <a:buAutoNum type="arabicPeriod" startAt="7"/>
              <a:tabLst>
                <a:tab pos="457200" algn="l"/>
              </a:tabLst>
            </a:pPr>
            <a:endParaRPr lang="cs-CZ" sz="2800" b="1" kern="100" dirty="0">
              <a:solidFill>
                <a:schemeClr val="tx2"/>
              </a:solidFill>
              <a:ea typeface="Aptos" panose="020B000402020202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C1E33031-D1E1-8853-CEA9-64BD95C9416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70</a:t>
            </a:fld>
            <a:endParaRPr lang="cs-CZ"/>
          </a:p>
        </p:txBody>
      </p:sp>
    </p:spTree>
    <p:extLst>
      <p:ext uri="{BB962C8B-B14F-4D97-AF65-F5344CB8AC3E}">
        <p14:creationId xmlns:p14="http://schemas.microsoft.com/office/powerpoint/2010/main" val="20026724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E6123-0EA8-64C6-CD34-922C26FFE14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285D2DD-9EB5-C48C-1CC7-814AF58BBFCE}"/>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06441531-EA75-38B6-29D3-ED08612C6980}"/>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pPr marL="0" lvl="0" indent="0" algn="just">
              <a:lnSpc>
                <a:spcPct val="107000"/>
              </a:lnSpc>
              <a:spcAft>
                <a:spcPts val="800"/>
              </a:spcAft>
              <a:buNone/>
              <a:tabLst>
                <a:tab pos="457200" algn="l"/>
              </a:tabLst>
            </a:pPr>
            <a:r>
              <a:rPr lang="cs-CZ" sz="2800" b="1" u="sng" kern="100" dirty="0">
                <a:solidFill>
                  <a:schemeClr val="accent1">
                    <a:lumMod val="75000"/>
                  </a:schemeClr>
                </a:solidFill>
                <a:ea typeface="Aptos" panose="020B0004020202020204" pitchFamily="34" charset="0"/>
              </a:rPr>
              <a:t>Rozsudek NNS 10 AS 356/2022</a:t>
            </a:r>
          </a:p>
          <a:p>
            <a:pPr marL="0" lvl="0" indent="0" algn="just">
              <a:lnSpc>
                <a:spcPct val="107000"/>
              </a:lnSpc>
              <a:spcAft>
                <a:spcPts val="800"/>
              </a:spcAft>
              <a:buNone/>
              <a:tabLst>
                <a:tab pos="457200" algn="l"/>
              </a:tabLst>
            </a:pPr>
            <a:r>
              <a:rPr lang="cs-CZ" sz="2800" kern="100" dirty="0">
                <a:solidFill>
                  <a:schemeClr val="tx2"/>
                </a:solidFill>
                <a:ea typeface="Aptos" panose="020B0004020202020204" pitchFamily="34" charset="0"/>
              </a:rPr>
              <a:t>Každou změnu smlouvy je nutné posuzovat z pohledu hospodářské soutěže.</a:t>
            </a:r>
          </a:p>
          <a:p>
            <a:pPr marL="0" lvl="0" indent="0" algn="just">
              <a:lnSpc>
                <a:spcPct val="107000"/>
              </a:lnSpc>
              <a:spcAft>
                <a:spcPts val="800"/>
              </a:spcAft>
              <a:buNone/>
              <a:tabLst>
                <a:tab pos="457200" algn="l"/>
              </a:tabLst>
            </a:pPr>
            <a:r>
              <a:rPr lang="cs-CZ" sz="2800" b="1" u="sng" kern="100" dirty="0">
                <a:solidFill>
                  <a:schemeClr val="accent1">
                    <a:lumMod val="75000"/>
                  </a:schemeClr>
                </a:solidFill>
                <a:ea typeface="Aptos" panose="020B0004020202020204" pitchFamily="34" charset="0"/>
              </a:rPr>
              <a:t>SDEU C-454/06 </a:t>
            </a:r>
            <a:r>
              <a:rPr lang="cs-CZ" sz="2800" b="1" u="sng" kern="100" dirty="0" err="1">
                <a:solidFill>
                  <a:schemeClr val="accent1">
                    <a:lumMod val="75000"/>
                  </a:schemeClr>
                </a:solidFill>
                <a:ea typeface="Aptos" panose="020B0004020202020204" pitchFamily="34" charset="0"/>
              </a:rPr>
              <a:t>Pressetext</a:t>
            </a:r>
            <a:endParaRPr lang="cs-CZ" sz="2800" b="1" u="sng" kern="100" dirty="0">
              <a:solidFill>
                <a:schemeClr val="accent1">
                  <a:lumMod val="75000"/>
                </a:schemeClr>
              </a:solidFill>
              <a:ea typeface="Aptos" panose="020B0004020202020204" pitchFamily="34" charset="0"/>
            </a:endParaRPr>
          </a:p>
          <a:p>
            <a:pPr marL="0" lvl="0" indent="0" algn="just">
              <a:lnSpc>
                <a:spcPct val="107000"/>
              </a:lnSpc>
              <a:spcAft>
                <a:spcPts val="800"/>
              </a:spcAft>
              <a:buNone/>
              <a:tabLst>
                <a:tab pos="457200" algn="l"/>
              </a:tabLst>
            </a:pPr>
            <a:r>
              <a:rPr lang="cs-CZ" sz="2800" kern="100" dirty="0">
                <a:solidFill>
                  <a:schemeClr val="tx2"/>
                </a:solidFill>
                <a:ea typeface="Aptos" panose="020B0004020202020204" pitchFamily="34" charset="0"/>
              </a:rPr>
              <a:t>Představuje základ k § 22ZZVZ</a:t>
            </a:r>
          </a:p>
          <a:p>
            <a:pPr marL="0" lvl="0" indent="0" algn="just">
              <a:lnSpc>
                <a:spcPct val="107000"/>
              </a:lnSpc>
              <a:spcAft>
                <a:spcPts val="800"/>
              </a:spcAft>
              <a:buNone/>
              <a:tabLst>
                <a:tab pos="457200" algn="l"/>
              </a:tabLst>
            </a:pPr>
            <a:r>
              <a:rPr lang="cs-CZ" sz="2800" kern="100" dirty="0">
                <a:solidFill>
                  <a:schemeClr val="tx2"/>
                </a:solidFill>
                <a:ea typeface="Aptos" panose="020B0004020202020204" pitchFamily="34" charset="0"/>
              </a:rPr>
              <a:t>Pokud by změna mohla ovlivnit okruh dodavatelů nebo výsledek soutěže jde o podstatnou změnu.</a:t>
            </a:r>
          </a:p>
          <a:p>
            <a:pPr marL="0" lvl="0" indent="0" algn="just">
              <a:lnSpc>
                <a:spcPct val="107000"/>
              </a:lnSpc>
              <a:spcAft>
                <a:spcPts val="800"/>
              </a:spcAft>
              <a:buNone/>
              <a:tabLst>
                <a:tab pos="457200" algn="l"/>
              </a:tabLst>
            </a:pPr>
            <a:endParaRPr lang="cs-CZ" sz="2800" kern="100" dirty="0">
              <a:solidFill>
                <a:schemeClr val="tx2"/>
              </a:solidFill>
              <a:ea typeface="Aptos" panose="020B0004020202020204" pitchFamily="34" charset="0"/>
            </a:endParaRPr>
          </a:p>
          <a:p>
            <a:pPr marL="0" lvl="0" indent="0" algn="just">
              <a:lnSpc>
                <a:spcPct val="107000"/>
              </a:lnSpc>
              <a:spcAft>
                <a:spcPts val="800"/>
              </a:spcAft>
              <a:buNone/>
              <a:tabLst>
                <a:tab pos="457200" algn="l"/>
              </a:tabLst>
            </a:pPr>
            <a:endParaRPr lang="cs-CZ" sz="2800" kern="100" dirty="0">
              <a:solidFill>
                <a:schemeClr val="tx2"/>
              </a:solidFill>
              <a:ea typeface="Aptos" panose="020B0004020202020204" pitchFamily="34" charset="0"/>
            </a:endParaRPr>
          </a:p>
          <a:p>
            <a:pPr marL="0" lvl="0" indent="0" algn="just">
              <a:lnSpc>
                <a:spcPct val="107000"/>
              </a:lnSpc>
              <a:spcAft>
                <a:spcPts val="800"/>
              </a:spcAft>
              <a:buNone/>
              <a:tabLst>
                <a:tab pos="457200" algn="l"/>
              </a:tabLst>
            </a:pPr>
            <a:endParaRPr lang="cs-CZ" sz="2800" b="1" kern="100" dirty="0">
              <a:solidFill>
                <a:schemeClr val="tx2"/>
              </a:solidFill>
              <a:ea typeface="Aptos" panose="020B0004020202020204" pitchFamily="34" charset="0"/>
            </a:endParaRPr>
          </a:p>
          <a:p>
            <a:pPr marL="0" lvl="0" indent="0" algn="just">
              <a:lnSpc>
                <a:spcPct val="107000"/>
              </a:lnSpc>
              <a:spcAft>
                <a:spcPts val="800"/>
              </a:spcAft>
              <a:buNone/>
              <a:tabLst>
                <a:tab pos="457200" algn="l"/>
              </a:tabLst>
            </a:pPr>
            <a:endParaRPr lang="cs-CZ" sz="2800" b="1" kern="100" dirty="0">
              <a:solidFill>
                <a:schemeClr val="tx2"/>
              </a:solidFill>
              <a:ea typeface="Aptos" panose="020B000402020202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4CDA6614-9E9C-3D29-052F-BD8696233EB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71</a:t>
            </a:fld>
            <a:endParaRPr lang="cs-CZ"/>
          </a:p>
        </p:txBody>
      </p:sp>
    </p:spTree>
    <p:extLst>
      <p:ext uri="{BB962C8B-B14F-4D97-AF65-F5344CB8AC3E}">
        <p14:creationId xmlns:p14="http://schemas.microsoft.com/office/powerpoint/2010/main" val="7071419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A0CAD-CB4C-0B84-2460-F222263F086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06561D8-64E8-62DF-B01C-8AE0CA7F14A3}"/>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91922CD7-0188-18E6-43AB-4818DF9404A7}"/>
              </a:ext>
            </a:extLst>
          </p:cNvPr>
          <p:cNvSpPr>
            <a:spLocks noGrp="1"/>
          </p:cNvSpPr>
          <p:nvPr>
            <p:ph idx="1"/>
          </p:nvPr>
        </p:nvSpPr>
        <p:spPr>
          <a:xfrm>
            <a:off x="446314" y="711200"/>
            <a:ext cx="11244943" cy="5232400"/>
          </a:xfrm>
        </p:spPr>
        <p:txBody>
          <a:bodyPr/>
          <a:lstStyle/>
          <a:p>
            <a:pPr marL="457200" lvl="0" indent="-457200" algn="just">
              <a:lnSpc>
                <a:spcPct val="107000"/>
              </a:lnSpc>
              <a:spcAft>
                <a:spcPts val="800"/>
              </a:spcAft>
              <a:buFont typeface="+mj-lt"/>
              <a:buAutoNum type="arabicPeriod" startAt="8"/>
              <a:tabLst>
                <a:tab pos="457200" algn="l"/>
              </a:tabLst>
            </a:pPr>
            <a:endParaRPr lang="cs-CZ" sz="2800" b="1" kern="100" dirty="0">
              <a:ea typeface="Aptos" panose="020B0004020202020204" pitchFamily="34" charset="0"/>
            </a:endParaRPr>
          </a:p>
          <a:p>
            <a:pPr marL="457200" lvl="0" indent="-457200" algn="just">
              <a:lnSpc>
                <a:spcPct val="107000"/>
              </a:lnSpc>
              <a:spcAft>
                <a:spcPts val="800"/>
              </a:spcAft>
              <a:buFont typeface="+mj-lt"/>
              <a:buAutoNum type="arabicPeriod" startAt="8"/>
              <a:tabLst>
                <a:tab pos="457200" algn="l"/>
              </a:tabLst>
            </a:pPr>
            <a:r>
              <a:rPr lang="cs-CZ" sz="2800" b="1" u="sng" kern="100" dirty="0">
                <a:solidFill>
                  <a:schemeClr val="accent1">
                    <a:lumMod val="75000"/>
                  </a:schemeClr>
                </a:solidFill>
                <a:ea typeface="Aptos" panose="020B0004020202020204" pitchFamily="34" charset="0"/>
              </a:rPr>
              <a:t>Chybné nebo nedostatečné informování účastníků o výsledku řízení a uzavření smlouvy s uchazečem, který nesplnil kvalifikaci </a:t>
            </a:r>
            <a:r>
              <a:rPr lang="cs-CZ" sz="2800" kern="100" dirty="0">
                <a:solidFill>
                  <a:schemeClr val="tx2"/>
                </a:solidFill>
                <a:ea typeface="Aptos" panose="020B0004020202020204" pitchFamily="34" charset="0"/>
              </a:rPr>
              <a:t>- neodeslání oznámení o výběru dodavatele všem účastníkům ZŘ (např. vyloučenému), nedostatečně zpracovaná zpráva o hodnocení nabídek nebo výsledek posouzení splnění podmínek účasti. Takový postup představuje může představovat porušení zásady transparentnosti, rovného zacházení nebo zákazu diskriminace.</a:t>
            </a:r>
            <a:endParaRPr lang="cs-CZ" sz="2800" b="1" kern="100" dirty="0">
              <a:solidFill>
                <a:schemeClr val="tx2"/>
              </a:solidFill>
              <a:ea typeface="Aptos" panose="020B0004020202020204" pitchFamily="34" charset="0"/>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94A038A2-C624-443F-63C2-E4309DC7E18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72</a:t>
            </a:fld>
            <a:endParaRPr lang="cs-CZ"/>
          </a:p>
        </p:txBody>
      </p:sp>
    </p:spTree>
    <p:extLst>
      <p:ext uri="{BB962C8B-B14F-4D97-AF65-F5344CB8AC3E}">
        <p14:creationId xmlns:p14="http://schemas.microsoft.com/office/powerpoint/2010/main" val="388813535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2E002-21ED-86D1-1FDE-C122BF75C6A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2ED4402-5B83-AF8D-5FFF-9915D756F003}"/>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49FE2FAF-D07F-148E-792B-750E57182AFA}"/>
              </a:ext>
            </a:extLst>
          </p:cNvPr>
          <p:cNvSpPr>
            <a:spLocks noGrp="1"/>
          </p:cNvSpPr>
          <p:nvPr>
            <p:ph idx="1"/>
          </p:nvPr>
        </p:nvSpPr>
        <p:spPr>
          <a:xfrm>
            <a:off x="446314" y="711200"/>
            <a:ext cx="11244943" cy="5232400"/>
          </a:xfrm>
        </p:spPr>
        <p:txBody>
          <a:bodyPr/>
          <a:lstStyle/>
          <a:p>
            <a:pPr marL="457200" lvl="0" indent="-457200" algn="just">
              <a:lnSpc>
                <a:spcPct val="107000"/>
              </a:lnSpc>
              <a:spcAft>
                <a:spcPts val="800"/>
              </a:spcAft>
              <a:buFont typeface="+mj-lt"/>
              <a:buAutoNum type="arabicPeriod" startAt="9"/>
              <a:tabLst>
                <a:tab pos="457200" algn="l"/>
              </a:tabLst>
            </a:pPr>
            <a:endParaRPr lang="cs-CZ" sz="2400" b="1" kern="100" dirty="0">
              <a:ea typeface="Aptos" panose="020B0004020202020204" pitchFamily="34" charset="0"/>
            </a:endParaRPr>
          </a:p>
          <a:p>
            <a:pPr marL="457200" lvl="0" indent="-457200" algn="just">
              <a:lnSpc>
                <a:spcPct val="107000"/>
              </a:lnSpc>
              <a:spcAft>
                <a:spcPts val="800"/>
              </a:spcAft>
              <a:buFont typeface="+mj-lt"/>
              <a:buAutoNum type="arabicPeriod" startAt="9"/>
              <a:tabLst>
                <a:tab pos="457200" algn="l"/>
              </a:tabLst>
            </a:pPr>
            <a:r>
              <a:rPr lang="cs-CZ" sz="2800" b="1" u="sng" kern="100" dirty="0">
                <a:solidFill>
                  <a:schemeClr val="accent1">
                    <a:lumMod val="75000"/>
                  </a:schemeClr>
                </a:solidFill>
                <a:ea typeface="Aptos" panose="020B0004020202020204" pitchFamily="34" charset="0"/>
              </a:rPr>
              <a:t>Formální chyby a administrativní nedostatky</a:t>
            </a:r>
            <a:r>
              <a:rPr lang="cs-CZ" sz="2800" u="sng" kern="100" dirty="0">
                <a:solidFill>
                  <a:schemeClr val="accent1">
                    <a:lumMod val="75000"/>
                  </a:schemeClr>
                </a:solidFill>
                <a:ea typeface="Aptos" panose="020B0004020202020204" pitchFamily="34" charset="0"/>
              </a:rPr>
              <a:t> </a:t>
            </a:r>
            <a:r>
              <a:rPr lang="cs-CZ" sz="2800" kern="100" dirty="0">
                <a:solidFill>
                  <a:schemeClr val="tx2"/>
                </a:solidFill>
                <a:ea typeface="Aptos" panose="020B0004020202020204" pitchFamily="34" charset="0"/>
              </a:rPr>
              <a:t>- patří sem i drobná písařská nebo procesní pochybení, která mohou mít za následek komplikace v posuzování kvalifikace či při vyhodnocení nabídek, pokud mají dopad na transparentnost či řádný průběh zadávacího řízení.</a:t>
            </a:r>
          </a:p>
          <a:p>
            <a:pPr marL="0" lvl="0" indent="0" algn="just">
              <a:lnSpc>
                <a:spcPct val="107000"/>
              </a:lnSpc>
              <a:spcAft>
                <a:spcPts val="800"/>
              </a:spcAft>
              <a:buNone/>
              <a:tabLst>
                <a:tab pos="457200" algn="l"/>
              </a:tabLst>
            </a:pPr>
            <a:r>
              <a:rPr lang="cs-CZ" sz="2800" dirty="0">
                <a:solidFill>
                  <a:schemeClr val="tx2"/>
                </a:solidFill>
                <a:ea typeface="Aptos" panose="020B0004020202020204" pitchFamily="34" charset="0"/>
              </a:rPr>
              <a:t>ÚOHS-S0195/2019/VZ-31040/2019/531/</a:t>
            </a:r>
            <a:r>
              <a:rPr lang="cs-CZ" sz="2800" dirty="0" err="1">
                <a:solidFill>
                  <a:schemeClr val="tx2"/>
                </a:solidFill>
                <a:ea typeface="Aptos" panose="020B0004020202020204" pitchFamily="34" charset="0"/>
              </a:rPr>
              <a:t>MKe</a:t>
            </a:r>
            <a:r>
              <a:rPr lang="cs-CZ" sz="2800" dirty="0">
                <a:solidFill>
                  <a:schemeClr val="tx2"/>
                </a:solidFill>
                <a:ea typeface="Aptos" panose="020B0004020202020204" pitchFamily="34" charset="0"/>
              </a:rPr>
              <a:t> </a:t>
            </a:r>
            <a:endParaRPr lang="cs-CZ" sz="2800" kern="100" dirty="0">
              <a:solidFill>
                <a:schemeClr val="tx2"/>
              </a:solidFill>
              <a:ea typeface="Aptos" panose="020B0004020202020204" pitchFamily="34" charset="0"/>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FFBD8F82-A50C-524E-E870-CB8B892D927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73</a:t>
            </a:fld>
            <a:endParaRPr lang="cs-CZ"/>
          </a:p>
        </p:txBody>
      </p:sp>
    </p:spTree>
    <p:extLst>
      <p:ext uri="{BB962C8B-B14F-4D97-AF65-F5344CB8AC3E}">
        <p14:creationId xmlns:p14="http://schemas.microsoft.com/office/powerpoint/2010/main" val="295953758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F9665-6711-8B33-085A-D779583A082A}"/>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C50D326-68BC-36EF-35F8-7907730D7442}"/>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4EA92757-9238-2299-6BDF-ABDFC68A6DE7}"/>
              </a:ext>
            </a:extLst>
          </p:cNvPr>
          <p:cNvSpPr>
            <a:spLocks noGrp="1"/>
          </p:cNvSpPr>
          <p:nvPr>
            <p:ph idx="1"/>
          </p:nvPr>
        </p:nvSpPr>
        <p:spPr>
          <a:xfrm>
            <a:off x="446314" y="711200"/>
            <a:ext cx="11244943" cy="5232400"/>
          </a:xfrm>
        </p:spPr>
        <p:txBody>
          <a:bodyPr/>
          <a:lstStyle/>
          <a:p>
            <a:pPr marL="457200" lvl="0" indent="-457200" algn="just">
              <a:lnSpc>
                <a:spcPct val="107000"/>
              </a:lnSpc>
              <a:spcAft>
                <a:spcPts val="800"/>
              </a:spcAft>
              <a:buFont typeface="+mj-lt"/>
              <a:buAutoNum type="arabicPeriod" startAt="9"/>
              <a:tabLst>
                <a:tab pos="457200" algn="l"/>
              </a:tabLst>
            </a:pPr>
            <a:endParaRPr lang="cs-CZ" sz="2400" b="1" kern="100" dirty="0">
              <a:solidFill>
                <a:schemeClr val="tx2"/>
              </a:solidFill>
              <a:ea typeface="Aptos" panose="020B0004020202020204" pitchFamily="34" charset="0"/>
            </a:endParaRPr>
          </a:p>
          <a:p>
            <a:pPr marL="514350" lvl="0" indent="-514350" algn="just">
              <a:lnSpc>
                <a:spcPct val="107000"/>
              </a:lnSpc>
              <a:spcAft>
                <a:spcPts val="800"/>
              </a:spcAft>
              <a:buFont typeface="+mj-lt"/>
              <a:buAutoNum type="arabicPeriod" startAt="10"/>
              <a:tabLst>
                <a:tab pos="457200" algn="l"/>
              </a:tabLst>
            </a:pPr>
            <a:r>
              <a:rPr lang="cs-CZ" sz="2800" b="1" u="sng" kern="100" dirty="0">
                <a:solidFill>
                  <a:schemeClr val="accent1">
                    <a:lumMod val="75000"/>
                  </a:schemeClr>
                </a:solidFill>
                <a:ea typeface="Aptos" panose="020B0004020202020204" pitchFamily="34" charset="0"/>
              </a:rPr>
              <a:t>Nedodržování lhůt </a:t>
            </a:r>
            <a:r>
              <a:rPr lang="cs-CZ" sz="2800" kern="100" dirty="0">
                <a:solidFill>
                  <a:schemeClr val="tx2"/>
                </a:solidFill>
                <a:ea typeface="Aptos" panose="020B0004020202020204" pitchFamily="34" charset="0"/>
              </a:rPr>
              <a:t>– nesprávné stanovení lhůty k podání nabídek, nesprávné prodloužení lhůty k podání nabídek při změně ZD.</a:t>
            </a:r>
          </a:p>
          <a:p>
            <a:pPr marL="0" indent="0" algn="just">
              <a:buNone/>
            </a:pPr>
            <a:r>
              <a:rPr lang="cs-CZ" sz="2400" b="1" u="sng" dirty="0">
                <a:solidFill>
                  <a:schemeClr val="tx2"/>
                </a:solidFill>
                <a:hlinkClick r:id="rId2">
                  <a:extLst>
                    <a:ext uri="{A12FA001-AC4F-418D-AE19-62706E023703}">
                      <ahyp:hlinkClr xmlns:ahyp="http://schemas.microsoft.com/office/drawing/2018/hyperlinkcolor" val="tx"/>
                    </a:ext>
                  </a:extLst>
                </a:hlinkClick>
              </a:rPr>
              <a:t>ÚOHS-S0223/2026/VZ-20845/2026/500</a:t>
            </a:r>
            <a:endParaRPr lang="cs-CZ" sz="2400" b="1" u="sng" dirty="0">
              <a:solidFill>
                <a:schemeClr val="tx2"/>
              </a:solidFill>
            </a:endParaRPr>
          </a:p>
          <a:p>
            <a:pPr marL="0" indent="0" algn="just">
              <a:buNone/>
            </a:pPr>
            <a:r>
              <a:rPr lang="cs-CZ" sz="2400" b="1" u="sng" dirty="0">
                <a:solidFill>
                  <a:schemeClr val="tx2"/>
                </a:solidFill>
                <a:hlinkClick r:id="rId3">
                  <a:extLst>
                    <a:ext uri="{A12FA001-AC4F-418D-AE19-62706E023703}">
                      <ahyp:hlinkClr xmlns:ahyp="http://schemas.microsoft.com/office/drawing/2018/hyperlinkcolor" val="tx"/>
                    </a:ext>
                  </a:extLst>
                </a:hlinkClick>
              </a:rPr>
              <a:t>„</a:t>
            </a:r>
            <a:r>
              <a:rPr lang="cs-CZ" sz="2400" u="sng" dirty="0">
                <a:solidFill>
                  <a:schemeClr val="tx2"/>
                </a:solidFill>
                <a:hlinkClick r:id="rId3">
                  <a:extLst>
                    <a:ext uri="{A12FA001-AC4F-418D-AE19-62706E023703}">
                      <ahyp:hlinkClr xmlns:ahyp="http://schemas.microsoft.com/office/drawing/2018/hyperlinkcolor" val="tx"/>
                    </a:ext>
                  </a:extLst>
                </a:hlinkClick>
              </a:rPr>
              <a:t>Prodloužení termínu plnění v délce tří měsíců nelze považovat za zanedbatelnou změnu původně stanoveného termínu plnění, naopak jde o změnu s potenciálem rozšířit okruh možných účastníků zadávacího řízení; zadavatel měl proto prodloužit lhůtu pro podání nabídek o celou její původní délku.</a:t>
            </a:r>
            <a:r>
              <a:rPr lang="cs-CZ" sz="2400" u="sng" dirty="0">
                <a:solidFill>
                  <a:schemeClr val="tx2"/>
                </a:solidFill>
              </a:rPr>
              <a:t>“</a:t>
            </a:r>
            <a:endParaRPr lang="cs-CZ" sz="2400" dirty="0">
              <a:solidFill>
                <a:schemeClr val="tx2"/>
              </a:solidFill>
            </a:endParaRPr>
          </a:p>
          <a:p>
            <a:pPr marL="0" indent="0" algn="just">
              <a:buNone/>
            </a:pPr>
            <a:endParaRPr lang="cs-CZ" sz="2400"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5BFC6CC1-B5C1-D13F-0B0E-88C0132642F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74</a:t>
            </a:fld>
            <a:endParaRPr lang="cs-CZ"/>
          </a:p>
        </p:txBody>
      </p:sp>
    </p:spTree>
    <p:extLst>
      <p:ext uri="{BB962C8B-B14F-4D97-AF65-F5344CB8AC3E}">
        <p14:creationId xmlns:p14="http://schemas.microsoft.com/office/powerpoint/2010/main" val="492440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E8E3D-20B2-5385-1FB1-3D79A55E24F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E3CEAD0-0911-8815-0F3F-4EC4F2C17828}"/>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58E69A3-047E-35ED-31A4-E608F885747B}"/>
              </a:ext>
            </a:extLst>
          </p:cNvPr>
          <p:cNvSpPr>
            <a:spLocks noGrp="1"/>
          </p:cNvSpPr>
          <p:nvPr>
            <p:ph idx="1"/>
          </p:nvPr>
        </p:nvSpPr>
        <p:spPr>
          <a:xfrm>
            <a:off x="446314" y="711200"/>
            <a:ext cx="11244943" cy="5232400"/>
          </a:xfrm>
        </p:spPr>
        <p:txBody>
          <a:bodyPr/>
          <a:lstStyle/>
          <a:p>
            <a:pPr marL="457200" lvl="0" indent="-457200" algn="just">
              <a:lnSpc>
                <a:spcPct val="107000"/>
              </a:lnSpc>
              <a:spcAft>
                <a:spcPts val="800"/>
              </a:spcAft>
              <a:buFont typeface="+mj-lt"/>
              <a:buAutoNum type="arabicPeriod" startAt="9"/>
              <a:tabLst>
                <a:tab pos="457200" algn="l"/>
              </a:tabLst>
            </a:pPr>
            <a:endParaRPr lang="cs-CZ" sz="2400" b="1" kern="100" dirty="0">
              <a:solidFill>
                <a:schemeClr val="tx2"/>
              </a:solidFill>
              <a:ea typeface="Aptos" panose="020B0004020202020204" pitchFamily="34" charset="0"/>
            </a:endParaRPr>
          </a:p>
          <a:p>
            <a:pPr marL="514350" lvl="0" indent="-514350" algn="just">
              <a:lnSpc>
                <a:spcPct val="107000"/>
              </a:lnSpc>
              <a:spcAft>
                <a:spcPts val="800"/>
              </a:spcAft>
              <a:buFont typeface="+mj-lt"/>
              <a:buAutoNum type="arabicPeriod" startAt="11"/>
              <a:tabLst>
                <a:tab pos="457200" algn="l"/>
              </a:tabLst>
            </a:pPr>
            <a:r>
              <a:rPr lang="cs-CZ" sz="2800" b="1" u="sng" kern="100" dirty="0">
                <a:solidFill>
                  <a:schemeClr val="accent1">
                    <a:lumMod val="75000"/>
                  </a:schemeClr>
                </a:solidFill>
                <a:ea typeface="Aptos" panose="020B0004020202020204" pitchFamily="34" charset="0"/>
              </a:rPr>
              <a:t>DNSH pochybení</a:t>
            </a:r>
          </a:p>
          <a:p>
            <a:pPr marL="0" indent="0">
              <a:buNone/>
            </a:pPr>
            <a:r>
              <a:rPr lang="cs-CZ" sz="2800" dirty="0">
                <a:solidFill>
                  <a:schemeClr val="tx2"/>
                </a:solidFill>
              </a:rPr>
              <a:t>Nejde často o nesplnění DNSH, ale o jeho neprokázání. </a:t>
            </a:r>
            <a:r>
              <a:rPr lang="cs-CZ" sz="2800" u="sng" dirty="0">
                <a:solidFill>
                  <a:schemeClr val="tx2"/>
                </a:solidFill>
              </a:rPr>
              <a:t>[</a:t>
            </a:r>
          </a:p>
          <a:p>
            <a:pPr marL="0" indent="0">
              <a:buNone/>
            </a:pPr>
            <a:r>
              <a:rPr lang="cs-CZ" sz="2800" dirty="0">
                <a:solidFill>
                  <a:schemeClr val="tx2"/>
                </a:solidFill>
              </a:rPr>
              <a:t>Kontrola většinou požaduje technický list, energetický certifikát, výpočet spotřeby, vážní lístky, zkušební protokoly atd.</a:t>
            </a:r>
          </a:p>
          <a:p>
            <a:pPr marL="0" indent="0">
              <a:buNone/>
            </a:pPr>
            <a:r>
              <a:rPr lang="cs-CZ" sz="2800" dirty="0">
                <a:solidFill>
                  <a:schemeClr val="tx2"/>
                </a:solidFill>
              </a:rPr>
              <a:t>Splnění DNSH deklarováno často pouze v projektové žádosti, již se nepromítne do technické specifikace, dalších zadávacích podmínek, a zejména do smlouvy.</a:t>
            </a:r>
          </a:p>
          <a:p>
            <a:pPr marL="0" indent="0">
              <a:buNone/>
            </a:pPr>
            <a:endParaRPr lang="cs-CZ" sz="2800" dirty="0"/>
          </a:p>
          <a:p>
            <a:pPr marL="0" indent="0" algn="just">
              <a:buNone/>
            </a:pPr>
            <a:endParaRPr lang="cs-CZ" sz="2400"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A25F1129-8BD8-EFD6-F829-44E9E48B06B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75</a:t>
            </a:fld>
            <a:endParaRPr lang="cs-CZ"/>
          </a:p>
        </p:txBody>
      </p:sp>
    </p:spTree>
    <p:extLst>
      <p:ext uri="{BB962C8B-B14F-4D97-AF65-F5344CB8AC3E}">
        <p14:creationId xmlns:p14="http://schemas.microsoft.com/office/powerpoint/2010/main" val="11689484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FF137-593D-0E82-F8C5-17C9C50192D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F1CE612-2E93-72FD-71F0-FF2D93CECBA9}"/>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BB6457EF-78A2-733E-D9A9-9351322386C6}"/>
              </a:ext>
            </a:extLst>
          </p:cNvPr>
          <p:cNvSpPr>
            <a:spLocks noGrp="1"/>
          </p:cNvSpPr>
          <p:nvPr>
            <p:ph idx="1"/>
          </p:nvPr>
        </p:nvSpPr>
        <p:spPr>
          <a:xfrm>
            <a:off x="446314" y="711200"/>
            <a:ext cx="11244943" cy="5232400"/>
          </a:xfrm>
        </p:spPr>
        <p:txBody>
          <a:bodyPr/>
          <a:lstStyle/>
          <a:p>
            <a:pPr marL="514350" lvl="0" indent="-514350" algn="just">
              <a:lnSpc>
                <a:spcPct val="107000"/>
              </a:lnSpc>
              <a:spcAft>
                <a:spcPts val="800"/>
              </a:spcAft>
              <a:buFont typeface="+mj-lt"/>
              <a:buAutoNum type="arabicPeriod" startAt="12"/>
              <a:tabLst>
                <a:tab pos="457200" algn="l"/>
              </a:tabLst>
            </a:pPr>
            <a:r>
              <a:rPr lang="cs-CZ" sz="2800" b="1" u="sng" kern="100" dirty="0">
                <a:solidFill>
                  <a:schemeClr val="accent1">
                    <a:lumMod val="75000"/>
                  </a:schemeClr>
                </a:solidFill>
                <a:ea typeface="Aptos" panose="020B0004020202020204" pitchFamily="34" charset="0"/>
              </a:rPr>
              <a:t>Nedostatečná auditní stopa</a:t>
            </a:r>
          </a:p>
          <a:p>
            <a:pPr marL="0" indent="0">
              <a:buNone/>
            </a:pPr>
            <a:r>
              <a:rPr lang="cs-CZ" sz="2800" dirty="0">
                <a:solidFill>
                  <a:schemeClr val="tx2"/>
                </a:solidFill>
              </a:rPr>
              <a:t>Nejvíce podceňované riziko.</a:t>
            </a:r>
          </a:p>
          <a:p>
            <a:pPr marL="0" indent="0">
              <a:buNone/>
            </a:pPr>
            <a:r>
              <a:rPr lang="cs-CZ" sz="2800" dirty="0">
                <a:solidFill>
                  <a:schemeClr val="tx2"/>
                </a:solidFill>
              </a:rPr>
              <a:t>Po několika letech, které uběhnou do kontroly již není zadavatel schopen dohledat kompletní dokumentaci k veřejné zakázce.</a:t>
            </a:r>
          </a:p>
          <a:p>
            <a:pPr marL="0" indent="0">
              <a:buNone/>
            </a:pPr>
            <a:r>
              <a:rPr lang="cs-CZ" sz="2800" dirty="0">
                <a:solidFill>
                  <a:schemeClr val="tx2"/>
                </a:solidFill>
              </a:rPr>
              <a:t>Doporučení: vést samostatný spis ke každé VZ a evidovat vše: průzkum trhu, způsob stanovení PH, zadávací dokumentaci, žádosti o vysvětlení ZD a odpovědi, prohlídku místa plnění, nabídky, hodnocení, smlouvu, dodatky, protokoly z průběhu zadávacího /výběrového) řízení, DNSH dokumentaci, dokumentaci stavby, předávací protokoly, výsledky zkoušek, komunikaci s poskytovatelem atd.</a:t>
            </a:r>
          </a:p>
          <a:p>
            <a:pPr marL="0" indent="0" algn="just">
              <a:buNone/>
            </a:pPr>
            <a:endParaRPr lang="cs-CZ" sz="2400"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A5B4ADF3-BBB0-53A3-16C4-8345692061A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76</a:t>
            </a:fld>
            <a:endParaRPr lang="cs-CZ"/>
          </a:p>
        </p:txBody>
      </p:sp>
    </p:spTree>
    <p:extLst>
      <p:ext uri="{BB962C8B-B14F-4D97-AF65-F5344CB8AC3E}">
        <p14:creationId xmlns:p14="http://schemas.microsoft.com/office/powerpoint/2010/main" val="37452946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343FB-C56F-1090-9891-AEEA7BD00B8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31E2EB2-FFF9-8F2A-4700-9024EE70A034}"/>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889B45D8-868C-BE38-412A-069A8A79E9AC}"/>
              </a:ext>
            </a:extLst>
          </p:cNvPr>
          <p:cNvSpPr>
            <a:spLocks noGrp="1"/>
          </p:cNvSpPr>
          <p:nvPr>
            <p:ph idx="1"/>
          </p:nvPr>
        </p:nvSpPr>
        <p:spPr>
          <a:xfrm>
            <a:off x="446314" y="711200"/>
            <a:ext cx="11244943" cy="5232400"/>
          </a:xfrm>
        </p:spPr>
        <p:txBody>
          <a:bodyPr/>
          <a:lstStyle/>
          <a:p>
            <a:pPr marL="0" indent="0">
              <a:buNone/>
            </a:pPr>
            <a:r>
              <a:rPr lang="cs-CZ" sz="2800" dirty="0">
                <a:solidFill>
                  <a:schemeClr val="tx2"/>
                </a:solidFill>
              </a:rPr>
              <a:t>Ve většině případů finančních oprav není hlavní problém v tom, že zadavatel udělal chybu.</a:t>
            </a:r>
          </a:p>
          <a:p>
            <a:pPr marL="0" indent="0">
              <a:buNone/>
            </a:pPr>
            <a:r>
              <a:rPr lang="cs-CZ" sz="2800" dirty="0">
                <a:solidFill>
                  <a:schemeClr val="tx2"/>
                </a:solidFill>
              </a:rPr>
              <a:t>Nejčastější problém bývá, že:</a:t>
            </a:r>
          </a:p>
          <a:p>
            <a:pPr lvl="0">
              <a:spcBef>
                <a:spcPts val="0"/>
              </a:spcBef>
              <a:spcAft>
                <a:spcPts val="0"/>
              </a:spcAft>
            </a:pPr>
            <a:r>
              <a:rPr lang="cs-CZ" sz="2800" dirty="0">
                <a:solidFill>
                  <a:schemeClr val="tx2"/>
                </a:solidFill>
              </a:rPr>
              <a:t>dostatečně nezdokumentoval své rozhodnutí,</a:t>
            </a:r>
          </a:p>
          <a:p>
            <a:pPr lvl="0">
              <a:spcBef>
                <a:spcPts val="0"/>
              </a:spcBef>
              <a:spcAft>
                <a:spcPts val="0"/>
              </a:spcAft>
            </a:pPr>
            <a:r>
              <a:rPr lang="cs-CZ" sz="2800" dirty="0">
                <a:solidFill>
                  <a:schemeClr val="tx2"/>
                </a:solidFill>
              </a:rPr>
              <a:t>neumí prokázat přiměřenost svého postupu,</a:t>
            </a:r>
          </a:p>
          <a:p>
            <a:pPr lvl="0">
              <a:spcBef>
                <a:spcPts val="0"/>
              </a:spcBef>
              <a:spcAft>
                <a:spcPts val="0"/>
              </a:spcAft>
            </a:pPr>
            <a:r>
              <a:rPr lang="cs-CZ" sz="2800" dirty="0">
                <a:solidFill>
                  <a:schemeClr val="tx2"/>
                </a:solidFill>
              </a:rPr>
              <a:t>nebo nedokáže po několika letech doložit prokazatelnou auditní stopu.</a:t>
            </a:r>
          </a:p>
          <a:p>
            <a:pPr marL="0" indent="0">
              <a:buNone/>
            </a:pPr>
            <a:r>
              <a:rPr lang="cs-CZ" sz="2800" b="1" dirty="0">
                <a:solidFill>
                  <a:schemeClr val="tx2"/>
                </a:solidFill>
              </a:rPr>
              <a:t>Nejlepší ochranou proti finanční opravě není dokonalá veřejná zakázka. Nejlepší ochranou je dokonalá dokumentace veřejné zakázky.</a:t>
            </a:r>
            <a:endParaRPr lang="cs-CZ" sz="2800"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B2EA9DD2-670D-15F5-38C3-716D0D62595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77</a:t>
            </a:fld>
            <a:endParaRPr lang="cs-CZ"/>
          </a:p>
        </p:txBody>
      </p:sp>
    </p:spTree>
    <p:extLst>
      <p:ext uri="{BB962C8B-B14F-4D97-AF65-F5344CB8AC3E}">
        <p14:creationId xmlns:p14="http://schemas.microsoft.com/office/powerpoint/2010/main" val="5006635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26E31-78CD-FF0A-94D7-599BDA0828D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D6D22EA-9C01-41FF-7A8A-6874728EE8B8}"/>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Nejčastější pochybení</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2D437DDE-2545-0B7C-42F7-CFA0E4875146}"/>
              </a:ext>
            </a:extLst>
          </p:cNvPr>
          <p:cNvSpPr>
            <a:spLocks noGrp="1"/>
          </p:cNvSpPr>
          <p:nvPr>
            <p:ph idx="1"/>
          </p:nvPr>
        </p:nvSpPr>
        <p:spPr>
          <a:xfrm>
            <a:off x="446314" y="711200"/>
            <a:ext cx="11244943" cy="5588800"/>
          </a:xfrm>
        </p:spPr>
        <p:txBody>
          <a:bodyPr/>
          <a:lstStyle/>
          <a:p>
            <a:pPr fontAlgn="t">
              <a:lnSpc>
                <a:spcPts val="1500"/>
              </a:lnSpc>
              <a:buNone/>
            </a:pPr>
            <a:r>
              <a:rPr lang="cs-CZ" sz="2400" b="1" dirty="0">
                <a:solidFill>
                  <a:schemeClr val="tx2"/>
                </a:solidFill>
                <a:latin typeface="Segoe UI" panose="020B0502040204020203" pitchFamily="34" charset="0"/>
              </a:rPr>
              <a:t>Významná judikatura NSS a SDEU</a:t>
            </a:r>
          </a:p>
          <a:p>
            <a:pPr fontAlgn="t">
              <a:lnSpc>
                <a:spcPts val="1500"/>
              </a:lnSpc>
              <a:buNone/>
            </a:pPr>
            <a:r>
              <a:rPr lang="cs-CZ" sz="2400" b="1" dirty="0">
                <a:solidFill>
                  <a:schemeClr val="tx2"/>
                </a:solidFill>
                <a:latin typeface="Segoe UI" panose="020B0502040204020203" pitchFamily="34" charset="0"/>
              </a:rPr>
              <a:t>NSS</a:t>
            </a: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2 </a:t>
            </a:r>
            <a:r>
              <a:rPr lang="cs-CZ" sz="2400" dirty="0" err="1">
                <a:solidFill>
                  <a:schemeClr val="tx2"/>
                </a:solidFill>
                <a:latin typeface="Segoe UI" panose="020B0502040204020203" pitchFamily="34" charset="0"/>
              </a:rPr>
              <a:t>Afs</a:t>
            </a:r>
            <a:r>
              <a:rPr lang="cs-CZ" sz="2400" dirty="0">
                <a:solidFill>
                  <a:schemeClr val="tx2"/>
                </a:solidFill>
                <a:latin typeface="Segoe UI" panose="020B0502040204020203" pitchFamily="34" charset="0"/>
              </a:rPr>
              <a:t> 198/2006 – dělení zakázek</a:t>
            </a: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5 </a:t>
            </a:r>
            <a:r>
              <a:rPr lang="cs-CZ" sz="2400" dirty="0" err="1">
                <a:solidFill>
                  <a:schemeClr val="tx2"/>
                </a:solidFill>
                <a:latin typeface="Segoe UI" panose="020B0502040204020203" pitchFamily="34" charset="0"/>
              </a:rPr>
              <a:t>Afs</a:t>
            </a:r>
            <a:r>
              <a:rPr lang="cs-CZ" sz="2400" dirty="0">
                <a:solidFill>
                  <a:schemeClr val="tx2"/>
                </a:solidFill>
                <a:latin typeface="Segoe UI" panose="020B0502040204020203" pitchFamily="34" charset="0"/>
              </a:rPr>
              <a:t> 75/2009 – přiměřenost kvalifikace</a:t>
            </a: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1 </a:t>
            </a:r>
            <a:r>
              <a:rPr lang="cs-CZ" sz="2400" dirty="0" err="1">
                <a:solidFill>
                  <a:schemeClr val="tx2"/>
                </a:solidFill>
                <a:latin typeface="Segoe UI" panose="020B0502040204020203" pitchFamily="34" charset="0"/>
              </a:rPr>
              <a:t>Afs</a:t>
            </a:r>
            <a:r>
              <a:rPr lang="cs-CZ" sz="2400" dirty="0">
                <a:solidFill>
                  <a:schemeClr val="tx2"/>
                </a:solidFill>
                <a:latin typeface="Segoe UI" panose="020B0502040204020203" pitchFamily="34" charset="0"/>
              </a:rPr>
              <a:t> 45/2010 – přezkoumatelnost hodnocení</a:t>
            </a: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7 As 101/2011 – vypořádání námitek</a:t>
            </a: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10 As 356/2022 – změny závazku</a:t>
            </a:r>
            <a:endParaRPr lang="cs-CZ" sz="2400" b="1" dirty="0">
              <a:solidFill>
                <a:schemeClr val="tx2"/>
              </a:solidFill>
              <a:latin typeface="Segoe UI" panose="020B0502040204020203" pitchFamily="34" charset="0"/>
            </a:endParaRPr>
          </a:p>
          <a:p>
            <a:pPr fontAlgn="t">
              <a:lnSpc>
                <a:spcPts val="1500"/>
              </a:lnSpc>
              <a:buNone/>
            </a:pPr>
            <a:r>
              <a:rPr lang="cs-CZ" sz="2400" b="1" dirty="0">
                <a:solidFill>
                  <a:schemeClr val="tx2"/>
                </a:solidFill>
                <a:latin typeface="Segoe UI" panose="020B0502040204020203" pitchFamily="34" charset="0"/>
              </a:rPr>
              <a:t>SDEU</a:t>
            </a: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C-454/06 </a:t>
            </a:r>
            <a:r>
              <a:rPr lang="cs-CZ" sz="2400" dirty="0" err="1">
                <a:solidFill>
                  <a:schemeClr val="tx2"/>
                </a:solidFill>
                <a:latin typeface="Segoe UI" panose="020B0502040204020203" pitchFamily="34" charset="0"/>
              </a:rPr>
              <a:t>Pressetext</a:t>
            </a:r>
            <a:endParaRPr lang="cs-CZ" sz="2400" dirty="0">
              <a:solidFill>
                <a:schemeClr val="tx2"/>
              </a:solidFill>
              <a:latin typeface="Segoe UI" panose="020B0502040204020203" pitchFamily="34" charset="0"/>
            </a:endParaRP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C-513/99 Concordia Bus</a:t>
            </a: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C-19/00 SIAC </a:t>
            </a:r>
            <a:r>
              <a:rPr lang="cs-CZ" sz="2400" dirty="0" err="1">
                <a:solidFill>
                  <a:schemeClr val="tx2"/>
                </a:solidFill>
                <a:latin typeface="Segoe UI" panose="020B0502040204020203" pitchFamily="34" charset="0"/>
              </a:rPr>
              <a:t>Construction</a:t>
            </a:r>
            <a:endParaRPr lang="cs-CZ" sz="2400" dirty="0">
              <a:solidFill>
                <a:schemeClr val="tx2"/>
              </a:solidFill>
              <a:latin typeface="Segoe UI" panose="020B0502040204020203" pitchFamily="34" charset="0"/>
            </a:endParaRP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C-538/13 </a:t>
            </a:r>
            <a:r>
              <a:rPr lang="cs-CZ" sz="2400" dirty="0" err="1">
                <a:solidFill>
                  <a:schemeClr val="tx2"/>
                </a:solidFill>
                <a:latin typeface="Segoe UI" panose="020B0502040204020203" pitchFamily="34" charset="0"/>
              </a:rPr>
              <a:t>eVigilo</a:t>
            </a:r>
            <a:endParaRPr lang="cs-CZ" sz="2400" dirty="0">
              <a:solidFill>
                <a:schemeClr val="tx2"/>
              </a:solidFill>
              <a:latin typeface="Segoe UI" panose="020B0502040204020203" pitchFamily="34" charset="0"/>
            </a:endParaRPr>
          </a:p>
          <a:p>
            <a:pPr fontAlgn="t">
              <a:lnSpc>
                <a:spcPts val="1500"/>
              </a:lnSpc>
              <a:buFont typeface="Arial" panose="020B0604020202020204" pitchFamily="34" charset="0"/>
              <a:buChar char="•"/>
            </a:pPr>
            <a:r>
              <a:rPr lang="cs-CZ" sz="2400" dirty="0">
                <a:solidFill>
                  <a:schemeClr val="tx2"/>
                </a:solidFill>
                <a:latin typeface="Segoe UI" panose="020B0502040204020203" pitchFamily="34" charset="0"/>
              </a:rPr>
              <a:t>C-21/03 </a:t>
            </a:r>
            <a:r>
              <a:rPr lang="cs-CZ" sz="2400" dirty="0" err="1">
                <a:solidFill>
                  <a:schemeClr val="tx2"/>
                </a:solidFill>
                <a:latin typeface="Segoe UI" panose="020B0502040204020203" pitchFamily="34" charset="0"/>
              </a:rPr>
              <a:t>Fabricom</a:t>
            </a:r>
            <a:endParaRPr lang="cs-CZ" sz="2400" dirty="0">
              <a:solidFill>
                <a:schemeClr val="tx2"/>
              </a:solidFill>
              <a:latin typeface="Segoe UI" panose="020B0502040204020203" pitchFamily="34" charset="0"/>
            </a:endParaRPr>
          </a:p>
          <a:p>
            <a:pPr fontAlgn="t">
              <a:lnSpc>
                <a:spcPts val="1500"/>
              </a:lnSpc>
              <a:buNone/>
            </a:pPr>
            <a:endParaRPr lang="cs-CZ" sz="2400" b="1" dirty="0">
              <a:latin typeface="Segoe UI" panose="020B0502040204020203" pitchFamily="34" charset="0"/>
            </a:endParaRPr>
          </a:p>
          <a:p>
            <a:pPr fontAlgn="t">
              <a:lnSpc>
                <a:spcPts val="1500"/>
              </a:lnSpc>
              <a:buNone/>
            </a:pPr>
            <a:endParaRPr lang="cs-CZ" sz="2400" b="1" dirty="0">
              <a:latin typeface="Segoe UI" panose="020B0502040204020203" pitchFamily="34" charset="0"/>
            </a:endParaRPr>
          </a:p>
          <a:p>
            <a:pPr marL="0" indent="0" algn="just">
              <a:buNone/>
            </a:pPr>
            <a:endParaRPr lang="cs-CZ" sz="2400" dirty="0">
              <a:solidFill>
                <a:schemeClr val="tx2"/>
              </a:solidFill>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28412F01-6846-8648-1978-9FAEDB546F4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78</a:t>
            </a:fld>
            <a:endParaRPr lang="cs-CZ"/>
          </a:p>
        </p:txBody>
      </p:sp>
    </p:spTree>
    <p:extLst>
      <p:ext uri="{BB962C8B-B14F-4D97-AF65-F5344CB8AC3E}">
        <p14:creationId xmlns:p14="http://schemas.microsoft.com/office/powerpoint/2010/main" val="26522270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7289E-6228-374A-0F59-5CA187DAA636}"/>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F00F31D-4AD8-C53D-5663-1E49BB24ED1E}"/>
              </a:ext>
            </a:extLst>
          </p:cNvPr>
          <p:cNvSpPr>
            <a:spLocks noGrp="1"/>
          </p:cNvSpPr>
          <p:nvPr>
            <p:ph type="title"/>
          </p:nvPr>
        </p:nvSpPr>
        <p:spPr>
          <a:xfrm>
            <a:off x="446314" y="192876"/>
            <a:ext cx="10137686" cy="648372"/>
          </a:xfrm>
        </p:spPr>
        <p:txBody>
          <a:bodyPr/>
          <a:lstStyle/>
          <a:p>
            <a:r>
              <a:rPr lang="cs-CZ" kern="100" cap="all" dirty="0">
                <a:solidFill>
                  <a:srgbClr val="2E4987"/>
                </a:solidFill>
                <a:latin typeface="Aptos" panose="020B0004020202020204" pitchFamily="34" charset="0"/>
                <a:cs typeface="Times New Roman" panose="02020603050405020304" pitchFamily="18" charset="0"/>
              </a:rPr>
              <a:t>Střet zájmů </a:t>
            </a: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v zadávání veřejných zakázek</a:t>
            </a:r>
          </a:p>
        </p:txBody>
      </p:sp>
      <p:sp>
        <p:nvSpPr>
          <p:cNvPr id="17" name="Zástupný obsah 16">
            <a:extLst>
              <a:ext uri="{FF2B5EF4-FFF2-40B4-BE49-F238E27FC236}">
                <a16:creationId xmlns:a16="http://schemas.microsoft.com/office/drawing/2014/main" id="{377FD586-D607-9AA1-54BD-14A15BBAEF7F}"/>
              </a:ext>
            </a:extLst>
          </p:cNvPr>
          <p:cNvSpPr>
            <a:spLocks noGrp="1"/>
          </p:cNvSpPr>
          <p:nvPr>
            <p:ph idx="1"/>
          </p:nvPr>
        </p:nvSpPr>
        <p:spPr>
          <a:xfrm>
            <a:off x="446314" y="841248"/>
            <a:ext cx="11244943" cy="5102352"/>
          </a:xfrm>
        </p:spPr>
        <p:txBody>
          <a:bodyPr/>
          <a:lstStyle/>
          <a:p>
            <a:pPr marL="0" indent="0" algn="just">
              <a:lnSpc>
                <a:spcPct val="107000"/>
              </a:lnSpc>
              <a:spcAft>
                <a:spcPts val="800"/>
              </a:spcAft>
              <a:buNone/>
            </a:pPr>
            <a:r>
              <a:rPr lang="cs-CZ" sz="2400" kern="100" dirty="0">
                <a:solidFill>
                  <a:schemeClr val="tx2"/>
                </a:solidFill>
                <a:ea typeface="Aptos" panose="020B0004020202020204" pitchFamily="34" charset="0"/>
              </a:rPr>
              <a:t>Střet zájmů je situace, kdy zájmy osob podílejících se na zadávacím řízení ohrožují jejich nestrannost nebo nezávislost s cílem získat </a:t>
            </a:r>
            <a:r>
              <a:rPr lang="cs-CZ" sz="2400" b="1" kern="100" dirty="0">
                <a:solidFill>
                  <a:schemeClr val="tx2"/>
                </a:solidFill>
                <a:ea typeface="Aptos" panose="020B0004020202020204" pitchFamily="34" charset="0"/>
              </a:rPr>
              <a:t>osobní výhodu</a:t>
            </a:r>
            <a:r>
              <a:rPr lang="cs-CZ" sz="2400" kern="100" dirty="0">
                <a:solidFill>
                  <a:schemeClr val="tx2"/>
                </a:solidFill>
                <a:ea typeface="Aptos" panose="020B0004020202020204" pitchFamily="34" charset="0"/>
              </a:rPr>
              <a:t> nebo </a:t>
            </a:r>
            <a:r>
              <a:rPr lang="cs-CZ" sz="2400" b="1" kern="100" dirty="0">
                <a:solidFill>
                  <a:schemeClr val="tx2"/>
                </a:solidFill>
                <a:ea typeface="Aptos" panose="020B0004020202020204" pitchFamily="34" charset="0"/>
              </a:rPr>
              <a:t>snížit majetkový prospěch zadavatele</a:t>
            </a:r>
            <a:r>
              <a:rPr lang="cs-CZ" sz="2400" kern="100" dirty="0">
                <a:solidFill>
                  <a:schemeClr val="tx2"/>
                </a:solidFill>
                <a:ea typeface="Aptos" panose="020B0004020202020204" pitchFamily="34" charset="0"/>
              </a:rPr>
              <a:t> (§ 44 ZZVZ). </a:t>
            </a:r>
          </a:p>
          <a:p>
            <a:pPr marL="0" indent="0" algn="just">
              <a:lnSpc>
                <a:spcPct val="107000"/>
              </a:lnSpc>
              <a:spcAft>
                <a:spcPts val="800"/>
              </a:spcAft>
              <a:buNone/>
            </a:pPr>
            <a:r>
              <a:rPr lang="cs-CZ" sz="2400" b="1" kern="100" dirty="0">
                <a:solidFill>
                  <a:schemeClr val="tx2"/>
                </a:solidFill>
                <a:ea typeface="Aptos" panose="020B0004020202020204" pitchFamily="34" charset="0"/>
              </a:rPr>
              <a:t>Povinnosti zadavatele a sankce</a:t>
            </a:r>
            <a:endParaRPr lang="cs-CZ" sz="2400" kern="100" dirty="0">
              <a:solidFill>
                <a:schemeClr val="tx2"/>
              </a:solidFill>
              <a:ea typeface="Aptos" panose="020B00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rPr>
              <a:t>Povinnost jednat tak, aby ke střetu zájmů nedocházelo.</a:t>
            </a:r>
            <a:endParaRPr lang="cs-CZ" sz="2400" kern="100" dirty="0">
              <a:solidFill>
                <a:schemeClr val="tx2"/>
              </a:solidFill>
              <a:ea typeface="Aptos" panose="020B00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rPr>
              <a:t>Povinnost přijmout opatření k nápravě</a:t>
            </a:r>
            <a:r>
              <a:rPr lang="cs-CZ" sz="2400" kern="100" dirty="0">
                <a:solidFill>
                  <a:schemeClr val="tx2"/>
                </a:solidFill>
                <a:ea typeface="Aptos" panose="020B0004020202020204" pitchFamily="34" charset="0"/>
              </a:rPr>
              <a:t>, pokud střet zájmů zjistí.</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rPr>
              <a:t>Vyloučení účastníka:</a:t>
            </a:r>
            <a:r>
              <a:rPr lang="cs-CZ" sz="2400" kern="100" dirty="0">
                <a:solidFill>
                  <a:schemeClr val="tx2"/>
                </a:solidFill>
                <a:ea typeface="Aptos" panose="020B0004020202020204" pitchFamily="34" charset="0"/>
              </a:rPr>
              <a:t> Zadavatel může vyloučit účastníka, pokud prokáže, že došlo ke střetu zájmů a </a:t>
            </a:r>
            <a:r>
              <a:rPr lang="cs-CZ" sz="2400" b="1" kern="100" dirty="0">
                <a:solidFill>
                  <a:schemeClr val="tx2"/>
                </a:solidFill>
                <a:ea typeface="Aptos" panose="020B0004020202020204" pitchFamily="34" charset="0"/>
              </a:rPr>
              <a:t>jiné opatření k nápravě</a:t>
            </a:r>
            <a:r>
              <a:rPr lang="cs-CZ" sz="2400" kern="100" dirty="0">
                <a:solidFill>
                  <a:schemeClr val="tx2"/>
                </a:solidFill>
                <a:ea typeface="Aptos" panose="020B0004020202020204" pitchFamily="34" charset="0"/>
              </a:rPr>
              <a:t> (kromě zrušení řízení) </a:t>
            </a:r>
            <a:r>
              <a:rPr lang="cs-CZ" sz="2400" b="1" kern="100" dirty="0">
                <a:solidFill>
                  <a:schemeClr val="tx2"/>
                </a:solidFill>
                <a:ea typeface="Aptos" panose="020B0004020202020204" pitchFamily="34" charset="0"/>
              </a:rPr>
              <a:t>není možné</a:t>
            </a:r>
            <a:r>
              <a:rPr lang="cs-CZ" sz="2400" kern="100" dirty="0">
                <a:solidFill>
                  <a:schemeClr val="tx2"/>
                </a:solidFill>
                <a:ea typeface="Aptos" panose="020B0004020202020204" pitchFamily="34" charset="0"/>
              </a:rPr>
              <a:t> (§ 48 odst. 5 písm. b) ZZVZ).</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rPr>
              <a:t>Finanční korekce:</a:t>
            </a:r>
            <a:r>
              <a:rPr lang="cs-CZ" sz="2400" kern="100" dirty="0">
                <a:solidFill>
                  <a:schemeClr val="tx2"/>
                </a:solidFill>
                <a:ea typeface="Aptos" panose="020B0004020202020204" pitchFamily="34" charset="0"/>
              </a:rPr>
              <a:t> Zjištěný střet zájmů v dotované zakázce vede k finančním korekcím.</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64C5E2BD-33C5-5E16-4E01-84908136502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79</a:t>
            </a:fld>
            <a:endParaRPr lang="cs-CZ"/>
          </a:p>
        </p:txBody>
      </p:sp>
    </p:spTree>
    <p:extLst>
      <p:ext uri="{BB962C8B-B14F-4D97-AF65-F5344CB8AC3E}">
        <p14:creationId xmlns:p14="http://schemas.microsoft.com/office/powerpoint/2010/main" val="38065227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3439A-5F7E-073F-E0BA-C00DA74D20B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A13AE5B-6172-B47A-5FFB-BD81D06F0224}"/>
              </a:ext>
            </a:extLst>
          </p:cNvPr>
          <p:cNvSpPr>
            <a:spLocks noGrp="1"/>
          </p:cNvSpPr>
          <p:nvPr>
            <p:ph type="title"/>
          </p:nvPr>
        </p:nvSpPr>
        <p:spPr>
          <a:xfrm>
            <a:off x="446314" y="192876"/>
            <a:ext cx="10137686" cy="648372"/>
          </a:xfrm>
        </p:spPr>
        <p:txBody>
          <a:bodyPr/>
          <a:lstStyle/>
          <a:p>
            <a:r>
              <a:rPr lang="cs-CZ" kern="100" cap="all" dirty="0">
                <a:solidFill>
                  <a:srgbClr val="2E4987"/>
                </a:solidFill>
                <a:latin typeface="Aptos" panose="020B0004020202020204" pitchFamily="34" charset="0"/>
                <a:cs typeface="Times New Roman" panose="02020603050405020304" pitchFamily="18" charset="0"/>
              </a:rPr>
              <a:t>Střet zájmů </a:t>
            </a: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v zadávání veřejných zakázek</a:t>
            </a:r>
          </a:p>
        </p:txBody>
      </p:sp>
      <p:sp>
        <p:nvSpPr>
          <p:cNvPr id="17" name="Zástupný obsah 16">
            <a:extLst>
              <a:ext uri="{FF2B5EF4-FFF2-40B4-BE49-F238E27FC236}">
                <a16:creationId xmlns:a16="http://schemas.microsoft.com/office/drawing/2014/main" id="{91A88109-02CD-1BE2-E68B-CF8EBF119326}"/>
              </a:ext>
            </a:extLst>
          </p:cNvPr>
          <p:cNvSpPr>
            <a:spLocks noGrp="1"/>
          </p:cNvSpPr>
          <p:nvPr>
            <p:ph idx="1"/>
          </p:nvPr>
        </p:nvSpPr>
        <p:spPr>
          <a:xfrm>
            <a:off x="446314" y="711200"/>
            <a:ext cx="11244943" cy="5232400"/>
          </a:xfrm>
        </p:spPr>
        <p:txBody>
          <a:bodyPr/>
          <a:lstStyle/>
          <a:p>
            <a:pPr marL="0" indent="0" algn="just">
              <a:lnSpc>
                <a:spcPct val="107000"/>
              </a:lnSpc>
              <a:spcAft>
                <a:spcPts val="800"/>
              </a:spcAft>
              <a:buNone/>
            </a:pPr>
            <a:r>
              <a:rPr lang="cs-CZ" sz="2800" b="1" kern="100" dirty="0">
                <a:solidFill>
                  <a:schemeClr val="tx2"/>
                </a:solidFill>
                <a:ea typeface="Aptos" panose="020B0004020202020204" pitchFamily="34" charset="0"/>
              </a:rPr>
              <a:t>Zákaz účasti pro firmy ovládané členy vlády (tzv. Lex Babiš):</a:t>
            </a:r>
            <a:endParaRPr lang="cs-CZ" sz="2800" kern="100" dirty="0">
              <a:solidFill>
                <a:schemeClr val="tx2"/>
              </a:solidFill>
              <a:ea typeface="Aptos" panose="020B0004020202020204" pitchFamily="34" charset="0"/>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solidFill>
                  <a:schemeClr val="tx2"/>
                </a:solidFill>
                <a:ea typeface="Aptos" panose="020B0004020202020204" pitchFamily="34" charset="0"/>
              </a:rPr>
              <a:t>§ 4b zákona č. 159/2006 Sb., o střetu zájmů,</a:t>
            </a:r>
            <a:r>
              <a:rPr lang="cs-CZ" sz="2800" kern="100" dirty="0">
                <a:solidFill>
                  <a:schemeClr val="tx2"/>
                </a:solidFill>
                <a:ea typeface="Aptos" panose="020B0004020202020204" pitchFamily="34" charset="0"/>
              </a:rPr>
              <a:t> stanovuje, že obchodní společnost, ve které </a:t>
            </a:r>
            <a:r>
              <a:rPr lang="cs-CZ" sz="2800" b="1" kern="100" dirty="0">
                <a:solidFill>
                  <a:schemeClr val="tx2"/>
                </a:solidFill>
                <a:ea typeface="Aptos" panose="020B0004020202020204" pitchFamily="34" charset="0"/>
              </a:rPr>
              <a:t>člen vlády</a:t>
            </a:r>
            <a:r>
              <a:rPr lang="cs-CZ" sz="2800" kern="100" dirty="0">
                <a:solidFill>
                  <a:schemeClr val="tx2"/>
                </a:solidFill>
                <a:ea typeface="Aptos" panose="020B0004020202020204" pitchFamily="34" charset="0"/>
              </a:rPr>
              <a:t> nebo jím ovládaná osoba vlastní podíl alespoň </a:t>
            </a:r>
            <a:r>
              <a:rPr lang="cs-CZ" sz="2800" b="1" kern="100" dirty="0">
                <a:solidFill>
                  <a:schemeClr val="tx2"/>
                </a:solidFill>
                <a:ea typeface="Aptos" panose="020B0004020202020204" pitchFamily="34" charset="0"/>
              </a:rPr>
              <a:t>25 %</a:t>
            </a:r>
            <a:r>
              <a:rPr lang="cs-CZ" sz="2800" kern="100" dirty="0">
                <a:solidFill>
                  <a:schemeClr val="tx2"/>
                </a:solidFill>
                <a:ea typeface="Aptos" panose="020B0004020202020204" pitchFamily="34" charset="0"/>
              </a:rPr>
              <a:t>, </a:t>
            </a:r>
            <a:r>
              <a:rPr lang="cs-CZ" sz="2800" b="1" kern="100" dirty="0">
                <a:solidFill>
                  <a:schemeClr val="tx2"/>
                </a:solidFill>
                <a:ea typeface="Aptos" panose="020B0004020202020204" pitchFamily="34" charset="0"/>
              </a:rPr>
              <a:t>se nesmí účastnit</a:t>
            </a:r>
            <a:r>
              <a:rPr lang="cs-CZ" sz="2800" kern="100" dirty="0">
                <a:solidFill>
                  <a:schemeClr val="tx2"/>
                </a:solidFill>
                <a:ea typeface="Aptos" panose="020B0004020202020204" pitchFamily="34" charset="0"/>
              </a:rPr>
              <a:t> zadávacích řízení jako účastník ani jako poddodavatel prokazující kvalifikaci.</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solidFill>
                  <a:schemeClr val="tx2"/>
                </a:solidFill>
                <a:ea typeface="Aptos" panose="020B0004020202020204" pitchFamily="34" charset="0"/>
              </a:rPr>
              <a:t>Důsledek:</a:t>
            </a:r>
            <a:r>
              <a:rPr lang="cs-CZ" sz="2800" kern="100" dirty="0">
                <a:solidFill>
                  <a:schemeClr val="tx2"/>
                </a:solidFill>
                <a:ea typeface="Aptos" panose="020B0004020202020204" pitchFamily="34" charset="0"/>
              </a:rPr>
              <a:t> Zadavatel je povinen takovou společnost </a:t>
            </a:r>
            <a:r>
              <a:rPr lang="cs-CZ" sz="2800" b="1" kern="100" dirty="0">
                <a:solidFill>
                  <a:schemeClr val="tx2"/>
                </a:solidFill>
                <a:ea typeface="Aptos" panose="020B0004020202020204" pitchFamily="34" charset="0"/>
              </a:rPr>
              <a:t>vyloučit</a:t>
            </a:r>
            <a:r>
              <a:rPr lang="cs-CZ" sz="2800" kern="100" dirty="0">
                <a:solidFill>
                  <a:schemeClr val="tx2"/>
                </a:solidFill>
                <a:ea typeface="Aptos" panose="020B0004020202020204" pitchFamily="34" charset="0"/>
              </a:rPr>
              <a:t> ze zadávacího řízení. U zakázek malého rozsahu (VZMR) je dokonce zadání neplatné.</a:t>
            </a:r>
          </a:p>
          <a:p>
            <a:pPr marL="0" indent="0" algn="just">
              <a:lnSpc>
                <a:spcPct val="107000"/>
              </a:lnSpc>
              <a:spcAft>
                <a:spcPts val="800"/>
              </a:spcAft>
              <a:buNone/>
            </a:pPr>
            <a:r>
              <a:rPr lang="cs-CZ" sz="2800" b="1" kern="100" dirty="0">
                <a:solidFill>
                  <a:schemeClr val="tx2"/>
                </a:solidFill>
                <a:ea typeface="Aptos" panose="020B0004020202020204" pitchFamily="34" charset="0"/>
              </a:rPr>
              <a:t>Pro kontrolu a prevenci</a:t>
            </a:r>
            <a:r>
              <a:rPr lang="cs-CZ" sz="2800" kern="100" dirty="0">
                <a:solidFill>
                  <a:schemeClr val="tx2"/>
                </a:solidFill>
                <a:ea typeface="Aptos" panose="020B0004020202020204" pitchFamily="34" charset="0"/>
              </a:rPr>
              <a:t> se doporučuje vyžadovat od všech osob podílejících se na řízení (hodnotitelé, členové komisí, zástupci zadavatele) </a:t>
            </a:r>
            <a:r>
              <a:rPr lang="cs-CZ" sz="2800" b="1" kern="100" dirty="0">
                <a:solidFill>
                  <a:schemeClr val="tx2"/>
                </a:solidFill>
                <a:ea typeface="Aptos" panose="020B0004020202020204" pitchFamily="34" charset="0"/>
              </a:rPr>
              <a:t>písemné prohlášení o neexistenci střetu zájmů.</a:t>
            </a:r>
            <a:endParaRPr lang="cs-CZ" sz="2800" kern="100" dirty="0">
              <a:solidFill>
                <a:schemeClr val="tx2"/>
              </a:solidFill>
              <a:ea typeface="Aptos" panose="020B0004020202020204" pitchFamily="34" charset="0"/>
            </a:endParaRPr>
          </a:p>
          <a:p>
            <a:pPr marL="0" indent="0" algn="just">
              <a:buNone/>
            </a:pPr>
            <a:endParaRPr lang="cs-CZ" sz="2400" dirty="0">
              <a:solidFill>
                <a:schemeClr val="tx2"/>
              </a:solidFill>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5AE78114-AD70-97BE-B16C-70D66C062F1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80</a:t>
            </a:fld>
            <a:endParaRPr lang="cs-CZ"/>
          </a:p>
        </p:txBody>
      </p:sp>
    </p:spTree>
    <p:extLst>
      <p:ext uri="{BB962C8B-B14F-4D97-AF65-F5344CB8AC3E}">
        <p14:creationId xmlns:p14="http://schemas.microsoft.com/office/powerpoint/2010/main" val="318731394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78F57-07AF-3C54-D36A-162ACC12093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4F62EDF-AF5A-C379-C68E-30B9924C4314}"/>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sankce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D6C60820-71D0-5B00-6BB5-E5244730F3EC}"/>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r>
              <a:rPr lang="cs-CZ" sz="2800" u="sng" dirty="0">
                <a:hlinkClick r:id="rId2"/>
              </a:rPr>
              <a:t>Microsoft PowerPoint - MF </a:t>
            </a:r>
            <a:r>
              <a:rPr lang="cs-CZ" sz="2800" u="sng" dirty="0" err="1">
                <a:hlinkClick r:id="rId2"/>
              </a:rPr>
              <a:t>CR_Bures_Primasova_finanÄ“nÃ</a:t>
            </a:r>
            <a:r>
              <a:rPr lang="cs-CZ" sz="2800" u="sng" dirty="0">
                <a:hlinkClick r:id="rId2"/>
              </a:rPr>
              <a:t>� </a:t>
            </a:r>
            <a:r>
              <a:rPr lang="cs-CZ" sz="2800" u="sng" dirty="0" err="1">
                <a:hlinkClick r:id="rId2"/>
              </a:rPr>
              <a:t>opravy_fin</a:t>
            </a:r>
            <a:endParaRPr lang="cs-CZ" sz="2800" dirty="0"/>
          </a:p>
          <a:p>
            <a:r>
              <a:rPr lang="cs-CZ" sz="2800" u="sng" dirty="0">
                <a:hlinkClick r:id="rId3"/>
              </a:rPr>
              <a:t>1741257986_Prehled_financnich_oprav.pdf</a:t>
            </a:r>
            <a:endParaRPr lang="cs-CZ" sz="2800" u="sng" dirty="0"/>
          </a:p>
          <a:p>
            <a:r>
              <a:rPr lang="cs-CZ" sz="2800" u="sng" dirty="0">
                <a:hlinkClick r:id="rId4"/>
              </a:rPr>
              <a:t>Rozhodnutí Komise finanční opravy veřejné zakázky 25% 100% 2019/C 344/01 - Hledat</a:t>
            </a:r>
            <a:endParaRPr lang="cs-CZ" sz="2800" dirty="0"/>
          </a:p>
          <a:p>
            <a:pPr algn="just">
              <a:buFontTx/>
              <a:buChar char="-"/>
            </a:pPr>
            <a:endParaRPr lang="cs-CZ" sz="2400" dirty="0"/>
          </a:p>
          <a:p>
            <a:endParaRPr lang="cs-CZ" sz="2400" u="sng"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516F0FBC-9C2A-1A3D-892B-7ACC0E7E304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81</a:t>
            </a:fld>
            <a:endParaRPr lang="cs-CZ"/>
          </a:p>
        </p:txBody>
      </p:sp>
    </p:spTree>
    <p:extLst>
      <p:ext uri="{BB962C8B-B14F-4D97-AF65-F5344CB8AC3E}">
        <p14:creationId xmlns:p14="http://schemas.microsoft.com/office/powerpoint/2010/main" val="40516594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A8944-754D-F795-F34D-5FDE7F6BADE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D031976-B990-F4AE-B88A-93EC50343582}"/>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sankce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34521B36-8660-DA8E-54D2-C2151AC7E38C}"/>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pPr marL="0" indent="0" algn="just">
              <a:lnSpc>
                <a:spcPct val="107000"/>
              </a:lnSpc>
              <a:spcAft>
                <a:spcPts val="800"/>
              </a:spcAft>
              <a:buNone/>
            </a:pPr>
            <a:r>
              <a:rPr lang="cs-CZ" sz="2400" kern="100" dirty="0">
                <a:solidFill>
                  <a:schemeClr val="tx2"/>
                </a:solidFill>
                <a:ea typeface="Aptos" panose="020B0004020202020204" pitchFamily="34" charset="0"/>
                <a:cs typeface="Times New Roman" panose="02020603050405020304" pitchFamily="18" charset="0"/>
              </a:rPr>
              <a:t>Sankce za porušení pravidel při zadávání dotovaných veřejných zakázek (zejména z </a:t>
            </a:r>
            <a:r>
              <a:rPr lang="cs-CZ" sz="2400" b="1" kern="100" dirty="0">
                <a:solidFill>
                  <a:schemeClr val="tx2"/>
                </a:solidFill>
                <a:ea typeface="Aptos" panose="020B0004020202020204" pitchFamily="34" charset="0"/>
                <a:cs typeface="Times New Roman" panose="02020603050405020304" pitchFamily="18" charset="0"/>
              </a:rPr>
              <a:t>fondů EU</a:t>
            </a:r>
            <a:r>
              <a:rPr lang="cs-CZ" sz="2400" kern="100" dirty="0">
                <a:solidFill>
                  <a:schemeClr val="tx2"/>
                </a:solidFill>
                <a:ea typeface="Aptos" panose="020B0004020202020204" pitchFamily="34" charset="0"/>
                <a:cs typeface="Times New Roman" panose="02020603050405020304" pitchFamily="18" charset="0"/>
              </a:rPr>
              <a:t>) jsou dvojího druhu a uplatňují se souběžně:</a:t>
            </a:r>
          </a:p>
          <a:p>
            <a:pPr marL="342900" lvl="0" indent="-342900" algn="just">
              <a:lnSpc>
                <a:spcPct val="107000"/>
              </a:lnSpc>
              <a:spcAft>
                <a:spcPts val="800"/>
              </a:spcAft>
              <a:buFont typeface="+mj-lt"/>
              <a:buAutoNum type="arabicPeriod"/>
              <a:tabLst>
                <a:tab pos="457200" algn="l"/>
              </a:tabLst>
            </a:pPr>
            <a:r>
              <a:rPr lang="cs-CZ" sz="2400" b="1" u="sng" kern="100" dirty="0">
                <a:solidFill>
                  <a:schemeClr val="accent1">
                    <a:lumMod val="75000"/>
                  </a:schemeClr>
                </a:solidFill>
                <a:ea typeface="Aptos" panose="020B0004020202020204" pitchFamily="34" charset="0"/>
                <a:cs typeface="Times New Roman" panose="02020603050405020304" pitchFamily="18" charset="0"/>
              </a:rPr>
              <a:t>Správní sankce (pokuty) podle ZZVZ</a:t>
            </a:r>
            <a:r>
              <a:rPr lang="cs-CZ" sz="2400" b="1" kern="100" dirty="0">
                <a:solidFill>
                  <a:schemeClr val="accent1">
                    <a:lumMod val="75000"/>
                  </a:schemeClr>
                </a:solidFill>
                <a:ea typeface="Aptos" panose="020B0004020202020204" pitchFamily="34" charset="0"/>
                <a:cs typeface="Times New Roman" panose="02020603050405020304" pitchFamily="18" charset="0"/>
              </a:rPr>
              <a:t>:</a:t>
            </a:r>
            <a:endParaRPr lang="cs-CZ" sz="2400" kern="100" dirty="0">
              <a:solidFill>
                <a:schemeClr val="accent1">
                  <a:lumMod val="75000"/>
                </a:schemeClr>
              </a:solidFill>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cs typeface="Times New Roman" panose="02020603050405020304" pitchFamily="18" charset="0"/>
              </a:rPr>
              <a:t>Ukládá je </a:t>
            </a:r>
            <a:r>
              <a:rPr lang="cs-CZ" sz="2400" b="1" kern="100" dirty="0">
                <a:solidFill>
                  <a:schemeClr val="tx2"/>
                </a:solidFill>
                <a:ea typeface="Aptos" panose="020B0004020202020204" pitchFamily="34" charset="0"/>
                <a:cs typeface="Times New Roman" panose="02020603050405020304" pitchFamily="18" charset="0"/>
              </a:rPr>
              <a:t>Úřad pro ochranu hospodářské soutěže (ÚOHS)</a:t>
            </a:r>
            <a:r>
              <a:rPr lang="cs-CZ" sz="2400" kern="100" dirty="0">
                <a:solidFill>
                  <a:schemeClr val="tx2"/>
                </a:solidFill>
                <a:ea typeface="Aptos" panose="020B0004020202020204" pitchFamily="34" charset="0"/>
                <a:cs typeface="Times New Roman" panose="02020603050405020304" pitchFamily="18" charset="0"/>
              </a:rPr>
              <a:t>.</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cs typeface="Times New Roman" panose="02020603050405020304" pitchFamily="18" charset="0"/>
              </a:rPr>
              <a:t>Výše pokuty může být až </a:t>
            </a:r>
            <a:r>
              <a:rPr lang="cs-CZ" sz="2400" b="1" kern="100" dirty="0">
                <a:solidFill>
                  <a:schemeClr val="tx2"/>
                </a:solidFill>
                <a:ea typeface="Aptos" panose="020B0004020202020204" pitchFamily="34" charset="0"/>
                <a:cs typeface="Times New Roman" panose="02020603050405020304" pitchFamily="18" charset="0"/>
              </a:rPr>
              <a:t>10 % z ceny veřejné zakázky</a:t>
            </a:r>
            <a:r>
              <a:rPr lang="cs-CZ" sz="2400" kern="100" dirty="0">
                <a:solidFill>
                  <a:schemeClr val="tx2"/>
                </a:solidFill>
                <a:ea typeface="Aptos" panose="020B0004020202020204" pitchFamily="34" charset="0"/>
                <a:cs typeface="Times New Roman" panose="02020603050405020304" pitchFamily="18" charset="0"/>
              </a:rPr>
              <a:t> nebo až </a:t>
            </a:r>
            <a:r>
              <a:rPr lang="cs-CZ" sz="2400" b="1" kern="100" dirty="0">
                <a:solidFill>
                  <a:schemeClr val="tx2"/>
                </a:solidFill>
                <a:ea typeface="Aptos" panose="020B0004020202020204" pitchFamily="34" charset="0"/>
                <a:cs typeface="Times New Roman" panose="02020603050405020304" pitchFamily="18" charset="0"/>
              </a:rPr>
              <a:t>20 000 000 Kč</a:t>
            </a:r>
            <a:r>
              <a:rPr lang="cs-CZ" sz="2400" kern="100" dirty="0">
                <a:solidFill>
                  <a:schemeClr val="tx2"/>
                </a:solidFill>
                <a:ea typeface="Aptos" panose="020B0004020202020204" pitchFamily="34" charset="0"/>
                <a:cs typeface="Times New Roman" panose="02020603050405020304" pitchFamily="18" charset="0"/>
              </a:rPr>
              <a:t>, pokud je porušení závažné a ovlivnilo výběr dodavatele.</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cs typeface="Times New Roman" panose="02020603050405020304" pitchFamily="18" charset="0"/>
              </a:rPr>
              <a:t>U méně závažných přestupků, jako jsou některé chyby při uveřejňování, se ukládají pokuty až do výše 1 000 000 Kč (např. za neuveřejnění smlouvy, jejíž cena přesáhla 1 mil. Kč bez DPH, dříve 500 tis. Kč).</a:t>
            </a:r>
            <a:endParaRPr lang="cs-CZ" sz="2400" i="1" dirty="0">
              <a:solidFill>
                <a:schemeClr val="tx2"/>
              </a:solidFill>
              <a:ea typeface="Calibri"/>
              <a:cs typeface="Calibri"/>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15E8A24A-E236-5240-277C-435E2C55DCF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82</a:t>
            </a:fld>
            <a:endParaRPr lang="cs-CZ"/>
          </a:p>
        </p:txBody>
      </p:sp>
    </p:spTree>
    <p:extLst>
      <p:ext uri="{BB962C8B-B14F-4D97-AF65-F5344CB8AC3E}">
        <p14:creationId xmlns:p14="http://schemas.microsoft.com/office/powerpoint/2010/main" val="4945918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E6EE8-5928-1679-9706-2B40B23AF54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F8B0EC8-4684-A48B-650B-848418C985AA}"/>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sankce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64F76722-52A7-EBDF-9584-A8C5D90FD143}"/>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cs typeface="Times New Roman" panose="02020603050405020304" pitchFamily="18" charset="0"/>
              </a:rPr>
              <a:t>Kromě pokuty může ÚOHS v krajních případech </a:t>
            </a:r>
            <a:r>
              <a:rPr lang="cs-CZ" sz="2400" b="1" kern="100" dirty="0">
                <a:solidFill>
                  <a:schemeClr val="tx2"/>
                </a:solidFill>
                <a:ea typeface="Aptos" panose="020B0004020202020204" pitchFamily="34" charset="0"/>
                <a:cs typeface="Times New Roman" panose="02020603050405020304" pitchFamily="18" charset="0"/>
              </a:rPr>
              <a:t>zakázat i plnění smlouvy</a:t>
            </a:r>
            <a:r>
              <a:rPr lang="cs-CZ" sz="2400" kern="100" dirty="0">
                <a:solidFill>
                  <a:schemeClr val="tx2"/>
                </a:solidFill>
                <a:ea typeface="Aptos" panose="020B0004020202020204" pitchFamily="34" charset="0"/>
                <a:cs typeface="Times New Roman" panose="02020603050405020304" pitchFamily="18" charset="0"/>
              </a:rPr>
              <a:t>.</a:t>
            </a:r>
            <a:endParaRPr lang="cs-CZ" sz="2400" b="1" kern="100" dirty="0">
              <a:solidFill>
                <a:schemeClr val="tx2"/>
              </a:solidFill>
              <a:ea typeface="Aptos" panose="020B0004020202020204" pitchFamily="34" charset="0"/>
              <a:cs typeface="Times New Roman" panose="02020603050405020304" pitchFamily="18"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cs typeface="Times New Roman" panose="02020603050405020304" pitchFamily="18" charset="0"/>
              </a:rPr>
              <a:t>Tyto sankce postihují </a:t>
            </a:r>
            <a:r>
              <a:rPr lang="cs-CZ" sz="2400" b="1" kern="100" dirty="0">
                <a:solidFill>
                  <a:schemeClr val="tx2"/>
                </a:solidFill>
                <a:ea typeface="Aptos" panose="020B0004020202020204" pitchFamily="34" charset="0"/>
                <a:cs typeface="Times New Roman" panose="02020603050405020304" pitchFamily="18" charset="0"/>
              </a:rPr>
              <a:t>zadavatele</a:t>
            </a:r>
            <a:r>
              <a:rPr lang="cs-CZ" sz="2400" kern="100" dirty="0">
                <a:solidFill>
                  <a:schemeClr val="tx2"/>
                </a:solidFill>
                <a:ea typeface="Aptos" panose="020B0004020202020204" pitchFamily="34" charset="0"/>
                <a:cs typeface="Times New Roman" panose="02020603050405020304" pitchFamily="18" charset="0"/>
              </a:rPr>
              <a:t> za porušení zákona.</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5ACD50A9-10B9-D7FD-C13A-E5DDAF55481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83</a:t>
            </a:fld>
            <a:endParaRPr lang="cs-CZ"/>
          </a:p>
        </p:txBody>
      </p:sp>
    </p:spTree>
    <p:extLst>
      <p:ext uri="{BB962C8B-B14F-4D97-AF65-F5344CB8AC3E}">
        <p14:creationId xmlns:p14="http://schemas.microsoft.com/office/powerpoint/2010/main" val="35307122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C514A-D3D6-F489-0787-126C9FD911A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1751346-D09D-C913-C49D-C4A5692348B1}"/>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sankce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6FD0CACE-44E2-D78B-9919-8B27B884EBF1}"/>
              </a:ext>
            </a:extLst>
          </p:cNvPr>
          <p:cNvSpPr>
            <a:spLocks noGrp="1"/>
          </p:cNvSpPr>
          <p:nvPr>
            <p:ph idx="1"/>
          </p:nvPr>
        </p:nvSpPr>
        <p:spPr>
          <a:xfrm>
            <a:off x="446314" y="711200"/>
            <a:ext cx="11244943" cy="5232400"/>
          </a:xfrm>
        </p:spPr>
        <p:txBody>
          <a:bodyPr/>
          <a:lstStyle/>
          <a:p>
            <a:pPr marL="342900" lvl="0" indent="-342900" algn="just">
              <a:lnSpc>
                <a:spcPct val="107000"/>
              </a:lnSpc>
              <a:spcAft>
                <a:spcPts val="800"/>
              </a:spcAft>
              <a:buFont typeface="+mj-lt"/>
              <a:buAutoNum type="arabicPeriod" startAt="2"/>
              <a:tabLst>
                <a:tab pos="457200" algn="l"/>
              </a:tabLst>
            </a:pPr>
            <a:r>
              <a:rPr lang="cs-CZ" sz="2800" b="1" u="sng" kern="100" dirty="0">
                <a:solidFill>
                  <a:schemeClr val="accent1">
                    <a:lumMod val="75000"/>
                  </a:schemeClr>
                </a:solidFill>
                <a:latin typeface="Calibri" panose="020F0502020204030204" pitchFamily="34" charset="0"/>
                <a:ea typeface="Aptos" panose="020B0004020202020204" pitchFamily="34" charset="0"/>
                <a:cs typeface="Calibri" panose="020F0502020204030204" pitchFamily="34" charset="0"/>
              </a:rPr>
              <a:t>Finanční korekce (opravy) podle pravidel fondů EU:</a:t>
            </a:r>
            <a:endParaRPr lang="cs-CZ" sz="2800" u="sng" kern="100" dirty="0">
              <a:solidFill>
                <a:schemeClr val="accent1">
                  <a:lumMod val="75000"/>
                </a:schemeClr>
              </a:solidFill>
              <a:latin typeface="Calibri" panose="020F0502020204030204" pitchFamily="34" charset="0"/>
              <a:ea typeface="Aptos" panose="020B0004020202020204" pitchFamily="34" charset="0"/>
              <a:cs typeface="Calibri" panose="020F0502020204030204" pitchFamily="34"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Ukládá je </a:t>
            </a:r>
            <a:r>
              <a:rPr lang="cs-CZ" sz="2800" b="1" kern="100" dirty="0">
                <a:solidFill>
                  <a:schemeClr val="tx2"/>
                </a:solidFill>
                <a:latin typeface="Calibri" panose="020F0502020204030204" pitchFamily="34" charset="0"/>
                <a:ea typeface="Aptos" panose="020B0004020202020204" pitchFamily="34" charset="0"/>
                <a:cs typeface="Calibri" panose="020F0502020204030204" pitchFamily="34" charset="0"/>
              </a:rPr>
              <a:t>poskytovatel dotace</a:t>
            </a: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 (řídící orgán programu) a spočívají v </a:t>
            </a:r>
            <a:r>
              <a:rPr lang="cs-CZ" sz="2800" b="1" kern="100" dirty="0">
                <a:solidFill>
                  <a:schemeClr val="tx2"/>
                </a:solidFill>
                <a:latin typeface="Calibri" panose="020F0502020204030204" pitchFamily="34" charset="0"/>
                <a:ea typeface="Aptos" panose="020B0004020202020204" pitchFamily="34" charset="0"/>
                <a:cs typeface="Calibri" panose="020F0502020204030204" pitchFamily="34" charset="0"/>
              </a:rPr>
              <a:t>odebrání (krácení)</a:t>
            </a: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 přidělené dotace.</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Jde o </a:t>
            </a:r>
            <a:r>
              <a:rPr lang="cs-CZ" sz="2800" b="1" kern="100" dirty="0">
                <a:solidFill>
                  <a:schemeClr val="tx2"/>
                </a:solidFill>
                <a:latin typeface="Calibri" panose="020F0502020204030204" pitchFamily="34" charset="0"/>
                <a:ea typeface="Aptos" panose="020B0004020202020204" pitchFamily="34" charset="0"/>
                <a:cs typeface="Calibri" panose="020F0502020204030204" pitchFamily="34" charset="0"/>
              </a:rPr>
              <a:t>procentuální snížení</a:t>
            </a: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 způsobilých výdajů projektu, na které se porušení pravidel vztahuje (tak, kde lze vyčíslit platí přesné vyčíslení).</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U VZ platí fikce, že pochybení nelze vyčíslit a </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Procentuální sazba závisí na </a:t>
            </a:r>
            <a:r>
              <a:rPr lang="cs-CZ" sz="2800" b="1" kern="100" dirty="0">
                <a:solidFill>
                  <a:schemeClr val="tx2"/>
                </a:solidFill>
                <a:latin typeface="Calibri" panose="020F0502020204030204" pitchFamily="34" charset="0"/>
                <a:ea typeface="Aptos" panose="020B0004020202020204" pitchFamily="34" charset="0"/>
                <a:cs typeface="Calibri" panose="020F0502020204030204" pitchFamily="34" charset="0"/>
              </a:rPr>
              <a:t>závažnosti a povaze porušení</a:t>
            </a: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 pravidel zadávání zakázek (ať už ZZVZ, nebo metodik řídících orgánů). Sazby jsou odvozeny z metodik a rozhodnutí Evropské komise a jsou stanoveny v národních metodikách.</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rPr>
              <a:t>Sankce vychází z Rozhodnutí Komise 2019/C 344/01 a navazujících národních metodik finančních oprav.</a:t>
            </a:r>
          </a:p>
          <a:p>
            <a:pPr marL="742950" lvl="1" indent="-285750" algn="just">
              <a:lnSpc>
                <a:spcPct val="107000"/>
              </a:lnSpc>
              <a:spcAft>
                <a:spcPts val="800"/>
              </a:spcAft>
              <a:buSzPts val="1000"/>
              <a:buFont typeface="Courier New" panose="02070309020205020404" pitchFamily="49" charset="0"/>
              <a:buChar char="o"/>
              <a:tabLst>
                <a:tab pos="914400" algn="l"/>
              </a:tabLst>
            </a:pPr>
            <a:endParaRPr lang="cs-CZ" sz="2800" kern="100" dirty="0">
              <a:solidFill>
                <a:schemeClr val="tx2"/>
              </a:solidFill>
              <a:latin typeface="Calibri" panose="020F0502020204030204" pitchFamily="34" charset="0"/>
              <a:ea typeface="Aptos" panose="020B0004020202020204" pitchFamily="34" charset="0"/>
              <a:cs typeface="Calibri" panose="020F0502020204030204" pitchFamily="34" charset="0"/>
            </a:endParaRP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0D86386E-EBBD-26D2-2381-6161FC81EDC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84</a:t>
            </a:fld>
            <a:endParaRPr lang="cs-CZ"/>
          </a:p>
        </p:txBody>
      </p:sp>
    </p:spTree>
    <p:extLst>
      <p:ext uri="{BB962C8B-B14F-4D97-AF65-F5344CB8AC3E}">
        <p14:creationId xmlns:p14="http://schemas.microsoft.com/office/powerpoint/2010/main" val="3905428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CFABD-3407-76BA-2065-B49014D8823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752140C-40DD-56BA-10E9-AC9DBF96E790}"/>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sankce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BE07A46A-BA5A-433C-120A-B3B0705CAAB8}"/>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pPr marL="0" indent="0" algn="just">
              <a:lnSpc>
                <a:spcPct val="107000"/>
              </a:lnSpc>
              <a:spcAft>
                <a:spcPts val="800"/>
              </a:spcAft>
              <a:buNone/>
            </a:pPr>
            <a:r>
              <a:rPr lang="cs-CZ" sz="2800" b="1" u="sng" kern="100" dirty="0">
                <a:solidFill>
                  <a:schemeClr val="accent1">
                    <a:lumMod val="75000"/>
                  </a:schemeClr>
                </a:solidFill>
                <a:ea typeface="Aptos" panose="020B0004020202020204" pitchFamily="34" charset="0"/>
              </a:rPr>
              <a:t>Typické sazby finančních korekcí</a:t>
            </a:r>
            <a:endParaRPr lang="cs-CZ" sz="2800" u="sng" kern="100" dirty="0">
              <a:solidFill>
                <a:schemeClr val="accent1">
                  <a:lumMod val="75000"/>
                </a:schemeClr>
              </a:solidFill>
              <a:ea typeface="Aptos" panose="020B0004020202020204" pitchFamily="34" charset="0"/>
            </a:endParaRPr>
          </a:p>
          <a:p>
            <a:pPr algn="just">
              <a:lnSpc>
                <a:spcPct val="107000"/>
              </a:lnSpc>
              <a:spcAft>
                <a:spcPts val="800"/>
              </a:spcAft>
            </a:pPr>
            <a:r>
              <a:rPr lang="cs-CZ" sz="2800" kern="100" dirty="0">
                <a:solidFill>
                  <a:schemeClr val="tx2"/>
                </a:solidFill>
                <a:ea typeface="Aptos" panose="020B0004020202020204" pitchFamily="34" charset="0"/>
              </a:rPr>
              <a:t>Výše finanční korekce se obvykle pohybuje v rozmezí od </a:t>
            </a:r>
            <a:r>
              <a:rPr lang="cs-CZ" sz="2800" b="1" kern="100" dirty="0">
                <a:solidFill>
                  <a:schemeClr val="tx2"/>
                </a:solidFill>
                <a:ea typeface="Aptos" panose="020B0004020202020204" pitchFamily="34" charset="0"/>
              </a:rPr>
              <a:t>5 % do 100 %</a:t>
            </a:r>
            <a:r>
              <a:rPr lang="cs-CZ" sz="2800" kern="100" dirty="0">
                <a:solidFill>
                  <a:schemeClr val="tx2"/>
                </a:solidFill>
                <a:ea typeface="Aptos" panose="020B0004020202020204" pitchFamily="34" charset="0"/>
              </a:rPr>
              <a:t> z dotované části výdajů na zakázku:</a:t>
            </a: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solidFill>
                  <a:schemeClr val="tx2"/>
                </a:solidFill>
                <a:ea typeface="Aptos" panose="020B0004020202020204" pitchFamily="34" charset="0"/>
              </a:rPr>
              <a:t>100 % korekce:</a:t>
            </a:r>
            <a:r>
              <a:rPr lang="cs-CZ" sz="2800" kern="100" dirty="0">
                <a:solidFill>
                  <a:schemeClr val="tx2"/>
                </a:solidFill>
                <a:ea typeface="Aptos" panose="020B0004020202020204" pitchFamily="34" charset="0"/>
              </a:rPr>
              <a:t> Ukládá se v případě </a:t>
            </a:r>
            <a:r>
              <a:rPr lang="cs-CZ" sz="2800" b="1" kern="100" dirty="0">
                <a:solidFill>
                  <a:schemeClr val="tx2"/>
                </a:solidFill>
                <a:ea typeface="Aptos" panose="020B0004020202020204" pitchFamily="34" charset="0"/>
              </a:rPr>
              <a:t>nejzávažnějších porušení</a:t>
            </a:r>
            <a:r>
              <a:rPr lang="cs-CZ" sz="2800" kern="100" dirty="0">
                <a:solidFill>
                  <a:schemeClr val="tx2"/>
                </a:solidFill>
                <a:ea typeface="Aptos" panose="020B0004020202020204" pitchFamily="34" charset="0"/>
              </a:rPr>
              <a:t>, jako je:</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ea typeface="Aptos" panose="020B0004020202020204" pitchFamily="34" charset="0"/>
              </a:rPr>
              <a:t>Zadání zakázky bez jakéhokoliv postupu/zveřejnění (přímé zadání mimo zákon).</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ea typeface="Aptos" panose="020B0004020202020204" pitchFamily="34" charset="0"/>
              </a:rPr>
              <a:t>Uzavření smlouvy s dodavatelem, který se zadávacího řízení neúčastnil.</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ea typeface="Aptos" panose="020B0004020202020204" pitchFamily="34" charset="0"/>
              </a:rPr>
              <a:t>Provedení podstatné změny smlouvy nad povolený limit.</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B0611A6C-0EF0-0C71-7A8C-4B60F5FBBB9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85</a:t>
            </a:fld>
            <a:endParaRPr lang="cs-CZ"/>
          </a:p>
        </p:txBody>
      </p:sp>
    </p:spTree>
    <p:extLst>
      <p:ext uri="{BB962C8B-B14F-4D97-AF65-F5344CB8AC3E}">
        <p14:creationId xmlns:p14="http://schemas.microsoft.com/office/powerpoint/2010/main" val="40046289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7AD74-83C8-14EA-0D55-A5B52BD3375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A1ADED3-671D-3322-AD13-7360F8ED655E}"/>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SANKCE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6223C17D-5056-A3C5-09D6-D8098295E091}"/>
              </a:ext>
            </a:extLst>
          </p:cNvPr>
          <p:cNvSpPr>
            <a:spLocks noGrp="1"/>
          </p:cNvSpPr>
          <p:nvPr>
            <p:ph idx="1"/>
          </p:nvPr>
        </p:nvSpPr>
        <p:spPr>
          <a:xfrm>
            <a:off x="446314" y="711200"/>
            <a:ext cx="11244943" cy="5232400"/>
          </a:xfrm>
        </p:spPr>
        <p:txBody>
          <a:bodyPr/>
          <a:lstStyle/>
          <a:p>
            <a:pPr marL="0" indent="0" algn="just">
              <a:buNone/>
            </a:pPr>
            <a:endParaRPr lang="cs-CZ" sz="2400" dirty="0">
              <a:solidFill>
                <a:schemeClr val="tx2"/>
              </a:solidFill>
            </a:endParaRPr>
          </a:p>
          <a:p>
            <a:pPr marL="342900" lvl="0" indent="-342900" algn="just">
              <a:lnSpc>
                <a:spcPct val="107000"/>
              </a:lnSpc>
              <a:spcAft>
                <a:spcPts val="800"/>
              </a:spcAft>
              <a:buSzPts val="1000"/>
              <a:buFont typeface="Symbol" panose="05050102010706020507" pitchFamily="18" charset="2"/>
              <a:buChar char=""/>
              <a:tabLst>
                <a:tab pos="457200" algn="l"/>
              </a:tabLst>
            </a:pPr>
            <a:r>
              <a:rPr lang="cs-CZ" sz="2800" b="1" kern="100" dirty="0">
                <a:solidFill>
                  <a:schemeClr val="tx2"/>
                </a:solidFill>
                <a:ea typeface="Aptos" panose="020B0004020202020204" pitchFamily="34" charset="0"/>
              </a:rPr>
              <a:t>25 % až 50 % korekce:</a:t>
            </a:r>
            <a:r>
              <a:rPr lang="cs-CZ" sz="2800" kern="100" dirty="0">
                <a:solidFill>
                  <a:schemeClr val="tx2"/>
                </a:solidFill>
                <a:ea typeface="Aptos" panose="020B0004020202020204" pitchFamily="34" charset="0"/>
              </a:rPr>
              <a:t> Časté sazby za porušení základních principů soutěže a transparentnosti:</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ea typeface="Aptos" panose="020B0004020202020204" pitchFamily="34" charset="0"/>
              </a:rPr>
              <a:t>Diskriminační zadávací podmínky, které omezily soutěž (např. neoprávněné reference, požadavky na kvalifikaci).</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ea typeface="Aptos" panose="020B0004020202020204" pitchFamily="34" charset="0"/>
              </a:rPr>
              <a:t>Použití nesprávného druhu zadávacího řízení.</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ea typeface="Aptos" panose="020B0004020202020204" pitchFamily="34" charset="0"/>
              </a:rPr>
              <a:t>Neoprávněné vyloučení dodavatele.</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800" kern="100" dirty="0">
                <a:solidFill>
                  <a:schemeClr val="tx2"/>
                </a:solidFill>
                <a:ea typeface="Aptos" panose="020B0004020202020204" pitchFamily="34" charset="0"/>
              </a:rPr>
              <a:t>Uzavření smlouvy v rozporu s nabídkou (např. za vyšší cenu).</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9B4034CF-46AE-9AE8-1B09-3C63DDA3981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86</a:t>
            </a:fld>
            <a:endParaRPr lang="cs-CZ"/>
          </a:p>
        </p:txBody>
      </p:sp>
    </p:spTree>
    <p:extLst>
      <p:ext uri="{BB962C8B-B14F-4D97-AF65-F5344CB8AC3E}">
        <p14:creationId xmlns:p14="http://schemas.microsoft.com/office/powerpoint/2010/main" val="16622093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A5DC7-97EF-1942-0CCB-1329F5318D1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E536BE29-FA0E-4CF7-AF12-4A1FD5083B53}"/>
              </a:ext>
            </a:extLst>
          </p:cNvPr>
          <p:cNvSpPr>
            <a:spLocks noGrp="1"/>
          </p:cNvSpPr>
          <p:nvPr>
            <p:ph type="title"/>
          </p:nvPr>
        </p:nvSpPr>
        <p:spPr>
          <a:xfrm>
            <a:off x="446314" y="192876"/>
            <a:ext cx="10137686" cy="648372"/>
          </a:xfrm>
        </p:spPr>
        <p:txBody>
          <a:bodyPr/>
          <a:lstStyle/>
          <a:p>
            <a:pPr algn="ctr"/>
            <a:r>
              <a:rPr lang="cs-CZ" kern="100" cap="all" dirty="0">
                <a:solidFill>
                  <a:srgbClr val="2E4987"/>
                </a:solidFill>
                <a:latin typeface="Aptos" panose="020B0004020202020204" pitchFamily="34" charset="0"/>
                <a:cs typeface="Times New Roman" panose="02020603050405020304" pitchFamily="18" charset="0"/>
              </a:rPr>
              <a:t>SANKCE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062A3ADC-8CCA-F2ED-D8A9-2A4F225D0F75}"/>
              </a:ext>
            </a:extLst>
          </p:cNvPr>
          <p:cNvSpPr>
            <a:spLocks noGrp="1"/>
          </p:cNvSpPr>
          <p:nvPr>
            <p:ph idx="1"/>
          </p:nvPr>
        </p:nvSpPr>
        <p:spPr>
          <a:xfrm>
            <a:off x="446314" y="711200"/>
            <a:ext cx="11244943" cy="5232400"/>
          </a:xfrm>
        </p:spPr>
        <p:txBody>
          <a:bodyPr/>
          <a:lstStyle/>
          <a:p>
            <a:pPr marL="342900" lvl="0" indent="-342900" algn="just">
              <a:lnSpc>
                <a:spcPct val="107000"/>
              </a:lnSpc>
              <a:spcAft>
                <a:spcPts val="800"/>
              </a:spcAft>
              <a:buSzPts val="1000"/>
              <a:buFont typeface="Symbol" panose="05050102010706020507" pitchFamily="18" charset="2"/>
              <a:buChar char=""/>
              <a:tabLst>
                <a:tab pos="457200" algn="l"/>
              </a:tabLst>
            </a:pPr>
            <a:r>
              <a:rPr lang="cs-CZ" sz="2400" b="1" kern="100" dirty="0">
                <a:solidFill>
                  <a:schemeClr val="tx2"/>
                </a:solidFill>
                <a:ea typeface="Aptos" panose="020B0004020202020204" pitchFamily="34" charset="0"/>
              </a:rPr>
              <a:t>5 % až 10 % korekce:</a:t>
            </a:r>
            <a:r>
              <a:rPr lang="cs-CZ" sz="2400" kern="100" dirty="0">
                <a:solidFill>
                  <a:schemeClr val="tx2"/>
                </a:solidFill>
                <a:ea typeface="Aptos" panose="020B0004020202020204" pitchFamily="34" charset="0"/>
              </a:rPr>
              <a:t> Ukládá se za </a:t>
            </a:r>
            <a:r>
              <a:rPr lang="cs-CZ" sz="2400" b="1" kern="100" dirty="0">
                <a:solidFill>
                  <a:schemeClr val="tx2"/>
                </a:solidFill>
                <a:ea typeface="Aptos" panose="020B0004020202020204" pitchFamily="34" charset="0"/>
              </a:rPr>
              <a:t>formální nedostatky</a:t>
            </a:r>
            <a:r>
              <a:rPr lang="cs-CZ" sz="2400" kern="100" dirty="0">
                <a:solidFill>
                  <a:schemeClr val="tx2"/>
                </a:solidFill>
                <a:ea typeface="Aptos" panose="020B0004020202020204" pitchFamily="34" charset="0"/>
              </a:rPr>
              <a:t>, které neměly vliv na výsledek soutěže:</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rPr>
              <a:t>Nedostatečné odůvodnění některých rozhodnutí.</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rPr>
              <a:t>Drobné administrativní chyby nebo porušení krátkých lhůt.</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rPr>
              <a:t>Porušení povinnosti uchovávat dokumentaci.</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cs-CZ" sz="2400" kern="100" dirty="0">
                <a:solidFill>
                  <a:schemeClr val="tx2"/>
                </a:solidFill>
                <a:ea typeface="Aptos" panose="020B0004020202020204" pitchFamily="34" charset="0"/>
              </a:rPr>
              <a:t>Nedodržení publicity.</a:t>
            </a:r>
          </a:p>
          <a:p>
            <a:pPr algn="just">
              <a:lnSpc>
                <a:spcPct val="107000"/>
              </a:lnSpc>
              <a:spcAft>
                <a:spcPts val="800"/>
              </a:spcAft>
            </a:pPr>
            <a:r>
              <a:rPr lang="cs-CZ" sz="2400" b="1" kern="100" dirty="0">
                <a:solidFill>
                  <a:schemeClr val="tx2"/>
                </a:solidFill>
                <a:ea typeface="Aptos" panose="020B0004020202020204" pitchFamily="34" charset="0"/>
              </a:rPr>
              <a:t>Shrnutí:</a:t>
            </a:r>
            <a:r>
              <a:rPr lang="cs-CZ" sz="2400" kern="100" dirty="0">
                <a:solidFill>
                  <a:schemeClr val="tx2"/>
                </a:solidFill>
                <a:ea typeface="Aptos" panose="020B0004020202020204" pitchFamily="34" charset="0"/>
              </a:rPr>
              <a:t> Zadavatel (příjemce dotace) v dotovaném projektu čelí riziku pokuty od ÚOHS a zároveň krácení (odebrání) dotace od poskytovatele dotace. Je klíčové řídit se </a:t>
            </a:r>
            <a:r>
              <a:rPr lang="cs-CZ" sz="2400" b="1" kern="100" dirty="0">
                <a:solidFill>
                  <a:schemeClr val="tx2"/>
                </a:solidFill>
                <a:ea typeface="Aptos" panose="020B0004020202020204" pitchFamily="34" charset="0"/>
              </a:rPr>
              <a:t>nejen ZZVZ</a:t>
            </a:r>
            <a:r>
              <a:rPr lang="cs-CZ" sz="2400" kern="100" dirty="0">
                <a:solidFill>
                  <a:schemeClr val="tx2"/>
                </a:solidFill>
                <a:ea typeface="Aptos" panose="020B0004020202020204" pitchFamily="34" charset="0"/>
              </a:rPr>
              <a:t>, ale i </a:t>
            </a:r>
            <a:r>
              <a:rPr lang="cs-CZ" sz="2400" b="1" kern="100" dirty="0">
                <a:solidFill>
                  <a:schemeClr val="tx2"/>
                </a:solidFill>
                <a:ea typeface="Aptos" panose="020B0004020202020204" pitchFamily="34" charset="0"/>
              </a:rPr>
              <a:t>Metodickým pokynem pro oblast zadávání zakázek</a:t>
            </a:r>
            <a:r>
              <a:rPr lang="cs-CZ" sz="2400" kern="100" dirty="0">
                <a:solidFill>
                  <a:schemeClr val="tx2"/>
                </a:solidFill>
                <a:ea typeface="Aptos" panose="020B0004020202020204" pitchFamily="34" charset="0"/>
              </a:rPr>
              <a:t> daného operačního programu, který bývá často přísnější a stanovuje konkrétní sankce pro dotované projekty.</a:t>
            </a:r>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82AB20E2-1CAA-FA3A-6CC6-7502CADF881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87</a:t>
            </a:fld>
            <a:endParaRPr lang="cs-CZ"/>
          </a:p>
        </p:txBody>
      </p:sp>
    </p:spTree>
    <p:extLst>
      <p:ext uri="{BB962C8B-B14F-4D97-AF65-F5344CB8AC3E}">
        <p14:creationId xmlns:p14="http://schemas.microsoft.com/office/powerpoint/2010/main" val="28585642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AC46F-EF39-0805-9EC9-7E2CD338DA7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186A31D-6C95-E4EC-6C9A-EA3A815AE55B}"/>
              </a:ext>
            </a:extLst>
          </p:cNvPr>
          <p:cNvSpPr>
            <a:spLocks noGrp="1"/>
          </p:cNvSpPr>
          <p:nvPr>
            <p:ph type="title"/>
          </p:nvPr>
        </p:nvSpPr>
        <p:spPr>
          <a:xfrm>
            <a:off x="446314" y="192876"/>
            <a:ext cx="10137686" cy="648372"/>
          </a:xfrm>
        </p:spPr>
        <p:txBody>
          <a:bodyPr/>
          <a:lstStyle/>
          <a:p>
            <a:pPr algn="ctr"/>
            <a:r>
              <a:rPr lang="cs-CZ" cap="all" dirty="0">
                <a:solidFill>
                  <a:srgbClr val="2E4987"/>
                </a:solidFill>
              </a:rPr>
              <a:t>10 pravidel pro </a:t>
            </a:r>
            <a:r>
              <a:rPr lang="cs-CZ" cap="all" dirty="0" err="1">
                <a:solidFill>
                  <a:srgbClr val="2E4987"/>
                </a:solidFill>
              </a:rPr>
              <a:t>pŘíjemce</a:t>
            </a:r>
            <a:r>
              <a:rPr lang="cs-CZ" cap="all" dirty="0">
                <a:solidFill>
                  <a:srgbClr val="2E4987"/>
                </a:solidFill>
              </a:rPr>
              <a:t> dotace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CC5331FA-34D0-119C-BB0A-0D3530493C66}"/>
              </a:ext>
            </a:extLst>
          </p:cNvPr>
          <p:cNvSpPr>
            <a:spLocks noGrp="1"/>
          </p:cNvSpPr>
          <p:nvPr>
            <p:ph idx="1"/>
          </p:nvPr>
        </p:nvSpPr>
        <p:spPr>
          <a:xfrm>
            <a:off x="446314" y="841248"/>
            <a:ext cx="11244943" cy="5102352"/>
          </a:xfrm>
        </p:spPr>
        <p:txBody>
          <a:bodyPr/>
          <a:lstStyle/>
          <a:p>
            <a:pPr marL="457200" indent="-457200" algn="just">
              <a:buAutoNum type="arabicPeriod"/>
            </a:pPr>
            <a:r>
              <a:rPr lang="cs-CZ" sz="2800" dirty="0">
                <a:solidFill>
                  <a:schemeClr val="tx2"/>
                </a:solidFill>
              </a:rPr>
              <a:t>Správně určete předpokládanou hodnotu VZ. Sečtěte všechny části tvořící jeden  funkční celek. Nepodhodnocujte hodnotu, abyste „spadly“ pod limit. </a:t>
            </a:r>
          </a:p>
          <a:p>
            <a:pPr marL="457200" indent="-457200" algn="just">
              <a:buAutoNum type="arabicPeriod"/>
            </a:pPr>
            <a:r>
              <a:rPr lang="cs-CZ" sz="2800" dirty="0">
                <a:solidFill>
                  <a:schemeClr val="tx2"/>
                </a:solidFill>
              </a:rPr>
              <a:t>Nerozdělujte, ale ani neslučujte VZ uměle. Rozdělit zakázku lze jen tehdy, pokud části nesouvisí věcně, funkčně ani časově. Sloučit rozdílná plnění do jedné veřejné zakázky lze také pouze, pokud nedojde k porušení zásady diskriminace a takové spojení nepovede k omezení hospodářské soutěže – např. stavební práce x dodávka fotovoltaiky, rekonstrukce zdravotnického zařízení x dodávka zdravotní techniky, poskytování právních služeb spočívajících v administraci VZ x zastupování před soudem.</a:t>
            </a:r>
            <a:endParaRPr lang="cs-CZ" sz="2800" dirty="0">
              <a:solidFill>
                <a:schemeClr val="tx2"/>
              </a:solidFill>
              <a:ea typeface="Calibri"/>
              <a:cs typeface="Calibri"/>
            </a:endParaRPr>
          </a:p>
          <a:p>
            <a:pPr algn="just">
              <a:buFontTx/>
              <a:buChar char="-"/>
            </a:pPr>
            <a:endParaRPr lang="cs-CZ" dirty="0"/>
          </a:p>
          <a:p>
            <a:pPr algn="just">
              <a:buFontTx/>
              <a:buChar char="-"/>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64885A03-8D49-6129-90FA-C2AAF67C2F2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88</a:t>
            </a:fld>
            <a:endParaRPr lang="cs-CZ"/>
          </a:p>
        </p:txBody>
      </p:sp>
    </p:spTree>
    <p:extLst>
      <p:ext uri="{BB962C8B-B14F-4D97-AF65-F5344CB8AC3E}">
        <p14:creationId xmlns:p14="http://schemas.microsoft.com/office/powerpoint/2010/main" val="37899693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14EF2-BB70-E04E-A750-8C48BC3A65B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5E7303D8-4D19-2C55-85BA-FF55350A023D}"/>
              </a:ext>
            </a:extLst>
          </p:cNvPr>
          <p:cNvSpPr>
            <a:spLocks noGrp="1"/>
          </p:cNvSpPr>
          <p:nvPr>
            <p:ph type="title"/>
          </p:nvPr>
        </p:nvSpPr>
        <p:spPr>
          <a:xfrm>
            <a:off x="446314" y="192876"/>
            <a:ext cx="10137686" cy="648372"/>
          </a:xfrm>
        </p:spPr>
        <p:txBody>
          <a:bodyPr/>
          <a:lstStyle/>
          <a:p>
            <a:pPr algn="ctr"/>
            <a:r>
              <a:rPr lang="cs-CZ" cap="all" dirty="0">
                <a:solidFill>
                  <a:srgbClr val="2E4987"/>
                </a:solidFill>
              </a:rPr>
              <a:t>10 pravidel pro </a:t>
            </a:r>
            <a:r>
              <a:rPr lang="cs-CZ" cap="all" dirty="0" err="1">
                <a:solidFill>
                  <a:srgbClr val="2E4987"/>
                </a:solidFill>
              </a:rPr>
              <a:t>pŘíjemce</a:t>
            </a:r>
            <a:r>
              <a:rPr lang="cs-CZ" cap="all" dirty="0">
                <a:solidFill>
                  <a:srgbClr val="2E4987"/>
                </a:solidFill>
              </a:rPr>
              <a:t> dotace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2D78975F-7F6D-6340-C6E5-99E0B1FD604D}"/>
              </a:ext>
            </a:extLst>
          </p:cNvPr>
          <p:cNvSpPr>
            <a:spLocks noGrp="1"/>
          </p:cNvSpPr>
          <p:nvPr>
            <p:ph idx="1"/>
          </p:nvPr>
        </p:nvSpPr>
        <p:spPr>
          <a:xfrm>
            <a:off x="446314" y="841248"/>
            <a:ext cx="11244943" cy="5102352"/>
          </a:xfrm>
        </p:spPr>
        <p:txBody>
          <a:bodyPr/>
          <a:lstStyle/>
          <a:p>
            <a:pPr marL="457200" indent="-457200" algn="just">
              <a:buFont typeface="+mj-lt"/>
              <a:buAutoNum type="arabicPeriod" startAt="3"/>
            </a:pPr>
            <a:r>
              <a:rPr lang="cs-CZ" sz="2800" dirty="0">
                <a:solidFill>
                  <a:schemeClr val="tx2"/>
                </a:solidFill>
              </a:rPr>
              <a:t>Zadávací podmínky stanovte nediskriminačně. Nepoužívejte konkrétní značky, názvy a odkazy. Nepožadujte nepřiměřená kvalifikační kritéria, nepožadujte kvalifikační kritéria, která nesouvisí s předmětem plnění VZ.  </a:t>
            </a:r>
          </a:p>
          <a:p>
            <a:pPr marL="457200" indent="-457200" algn="just">
              <a:buFont typeface="+mj-lt"/>
              <a:buAutoNum type="arabicPeriod" startAt="3"/>
            </a:pPr>
            <a:r>
              <a:rPr lang="cs-CZ" sz="2800" dirty="0">
                <a:solidFill>
                  <a:schemeClr val="tx2"/>
                </a:solidFill>
              </a:rPr>
              <a:t>Zajistěte transparentnost. Zveřejňujte všechny dokumenty (výzva, protokoly, smlouvy, dodatky) ve lhůtách. Používejte elektronické nástroje. </a:t>
            </a:r>
          </a:p>
          <a:p>
            <a:pPr marL="457200" indent="-457200" algn="just">
              <a:buFont typeface="+mj-lt"/>
              <a:buAutoNum type="arabicPeriod" startAt="3"/>
            </a:pPr>
            <a:r>
              <a:rPr lang="cs-CZ" sz="2800" dirty="0">
                <a:solidFill>
                  <a:schemeClr val="tx2"/>
                </a:solidFill>
              </a:rPr>
              <a:t>Dokumentujte každý krok - vedení úplné složky zakázky je nutností. Uchovávejte nabídky, hodnocení, zápisy a smlouvy. </a:t>
            </a: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3F78A71B-C13B-6EAD-5E6B-751CFAF8030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89</a:t>
            </a:fld>
            <a:endParaRPr lang="cs-CZ"/>
          </a:p>
        </p:txBody>
      </p:sp>
    </p:spTree>
    <p:extLst>
      <p:ext uri="{BB962C8B-B14F-4D97-AF65-F5344CB8AC3E}">
        <p14:creationId xmlns:p14="http://schemas.microsoft.com/office/powerpoint/2010/main" val="38628029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C2719-7DCA-AC2A-358D-E7C5A1EFFFE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8D739FE-34DB-5B42-55E4-5713B757A26C}"/>
              </a:ext>
            </a:extLst>
          </p:cNvPr>
          <p:cNvSpPr>
            <a:spLocks noGrp="1"/>
          </p:cNvSpPr>
          <p:nvPr>
            <p:ph type="title"/>
          </p:nvPr>
        </p:nvSpPr>
        <p:spPr>
          <a:xfrm>
            <a:off x="446314" y="192876"/>
            <a:ext cx="10137686" cy="648372"/>
          </a:xfrm>
        </p:spPr>
        <p:txBody>
          <a:bodyPr/>
          <a:lstStyle/>
          <a:p>
            <a:pPr algn="ctr"/>
            <a:r>
              <a:rPr lang="cs-CZ" cap="all" dirty="0">
                <a:solidFill>
                  <a:srgbClr val="2E4987"/>
                </a:solidFill>
              </a:rPr>
              <a:t>10 pravidel pro </a:t>
            </a:r>
            <a:r>
              <a:rPr lang="cs-CZ" cap="all" dirty="0" err="1">
                <a:solidFill>
                  <a:srgbClr val="2E4987"/>
                </a:solidFill>
              </a:rPr>
              <a:t>pŘíjemce</a:t>
            </a:r>
            <a:r>
              <a:rPr lang="cs-CZ" cap="all" dirty="0">
                <a:solidFill>
                  <a:srgbClr val="2E4987"/>
                </a:solidFill>
              </a:rPr>
              <a:t> dotace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E7B36702-8F17-98ED-65D1-D38F659E2185}"/>
              </a:ext>
            </a:extLst>
          </p:cNvPr>
          <p:cNvSpPr>
            <a:spLocks noGrp="1"/>
          </p:cNvSpPr>
          <p:nvPr>
            <p:ph idx="1"/>
          </p:nvPr>
        </p:nvSpPr>
        <p:spPr>
          <a:xfrm>
            <a:off x="446314" y="841248"/>
            <a:ext cx="11244943" cy="5102352"/>
          </a:xfrm>
        </p:spPr>
        <p:txBody>
          <a:bodyPr/>
          <a:lstStyle/>
          <a:p>
            <a:pPr algn="just">
              <a:buFontTx/>
              <a:buChar char="-"/>
            </a:pPr>
            <a:endParaRPr lang="cs-CZ" dirty="0"/>
          </a:p>
          <a:p>
            <a:pPr marL="457200" indent="-457200" algn="just">
              <a:buFont typeface="+mj-lt"/>
              <a:buAutoNum type="arabicPeriod" startAt="6"/>
            </a:pPr>
            <a:r>
              <a:rPr lang="cs-CZ" sz="2800" dirty="0">
                <a:solidFill>
                  <a:schemeClr val="tx2"/>
                </a:solidFill>
              </a:rPr>
              <a:t>Buďte obezřetní při změnách závazku ze smlouvy. Navýšení ceny nebo rozsahu prací je přípustné jen ve výjimečných případech stanovených § 222 ZZVZ. Pozor na změnu termínu plnění VZ.</a:t>
            </a:r>
          </a:p>
          <a:p>
            <a:pPr marL="457200" indent="-457200" algn="just">
              <a:buFont typeface="+mj-lt"/>
              <a:buAutoNum type="arabicPeriod" startAt="6"/>
            </a:pPr>
            <a:r>
              <a:rPr lang="cs-CZ" sz="2800" dirty="0">
                <a:solidFill>
                  <a:schemeClr val="tx2"/>
                </a:solidFill>
              </a:rPr>
              <a:t>Ošetřete střet zájmů u členů komise a osob podílejících se na přípravě zadávací dokumentace – členové komise podepisují čestné prohlášení o nepodjatosti (+ mlčenlivost – není požadavek ZZVZ). Vyhněte se vazbám na uchazeče – např. v uzavřených výzvách neoslovovat pokud je to možné firmy rodinných příslušníků členů hodnotící komise nebo osob, které se podílely na přípravě VZ.</a:t>
            </a:r>
            <a:endParaRPr lang="cs-CZ" sz="2800" dirty="0">
              <a:solidFill>
                <a:schemeClr val="tx2"/>
              </a:solidFill>
              <a:ea typeface="Calibri"/>
              <a:cs typeface="Calibri"/>
            </a:endParaRP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99EA7966-B07A-DC18-49F8-A8BF8689BFAC}"/>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90</a:t>
            </a:fld>
            <a:endParaRPr lang="cs-CZ"/>
          </a:p>
        </p:txBody>
      </p:sp>
    </p:spTree>
    <p:extLst>
      <p:ext uri="{BB962C8B-B14F-4D97-AF65-F5344CB8AC3E}">
        <p14:creationId xmlns:p14="http://schemas.microsoft.com/office/powerpoint/2010/main" val="76776277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F025-96DC-DE02-F02B-06C6517E729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4A9E26B-26DA-9A99-2D0F-A4CE82C1B379}"/>
              </a:ext>
            </a:extLst>
          </p:cNvPr>
          <p:cNvSpPr>
            <a:spLocks noGrp="1"/>
          </p:cNvSpPr>
          <p:nvPr>
            <p:ph type="title"/>
          </p:nvPr>
        </p:nvSpPr>
        <p:spPr>
          <a:xfrm>
            <a:off x="446314" y="192876"/>
            <a:ext cx="10137686" cy="648372"/>
          </a:xfrm>
        </p:spPr>
        <p:txBody>
          <a:bodyPr/>
          <a:lstStyle/>
          <a:p>
            <a:pPr algn="ctr"/>
            <a:r>
              <a:rPr lang="cs-CZ" cap="all" dirty="0">
                <a:solidFill>
                  <a:srgbClr val="2E4987"/>
                </a:solidFill>
              </a:rPr>
              <a:t>10 pravidel pro </a:t>
            </a:r>
            <a:r>
              <a:rPr lang="cs-CZ" cap="all" dirty="0" err="1">
                <a:solidFill>
                  <a:srgbClr val="2E4987"/>
                </a:solidFill>
              </a:rPr>
              <a:t>pŘíjemce</a:t>
            </a:r>
            <a:r>
              <a:rPr lang="cs-CZ" cap="all" dirty="0">
                <a:solidFill>
                  <a:srgbClr val="2E4987"/>
                </a:solidFill>
              </a:rPr>
              <a:t> dotace</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C7FFE5D9-8E89-9395-62B2-6E8EF14FF73E}"/>
              </a:ext>
            </a:extLst>
          </p:cNvPr>
          <p:cNvSpPr>
            <a:spLocks noGrp="1"/>
          </p:cNvSpPr>
          <p:nvPr>
            <p:ph idx="1"/>
          </p:nvPr>
        </p:nvSpPr>
        <p:spPr>
          <a:xfrm>
            <a:off x="446314" y="841248"/>
            <a:ext cx="11244943" cy="5102352"/>
          </a:xfrm>
        </p:spPr>
        <p:txBody>
          <a:bodyPr/>
          <a:lstStyle/>
          <a:p>
            <a:pPr algn="just">
              <a:buFontTx/>
              <a:buChar char="-"/>
            </a:pPr>
            <a:endParaRPr lang="cs-CZ" dirty="0"/>
          </a:p>
          <a:p>
            <a:pPr marL="514350" indent="-514350" algn="just">
              <a:buFont typeface="+mj-lt"/>
              <a:buAutoNum type="arabicPeriod" startAt="8"/>
            </a:pPr>
            <a:r>
              <a:rPr lang="cs-CZ" sz="2800" dirty="0">
                <a:solidFill>
                  <a:schemeClr val="tx2"/>
                </a:solidFill>
              </a:rPr>
              <a:t>Při získání dotace ověřujte postavení zadavatele podle § 4 odst. 2 ZZVZ. Samotná existence dotace automaticky neznamená vznik postavení zadavatele. Pokud se ale „dotovaným zadavatelem“ stanete, stáváte se zadavatelem a musíte dodržovat ZZVZ. I v ostatních případech je však nutné dodržovat pravidla pro zadávání veřejných zakázek stanovená operačním programem, z něhož je dotace poskytnuta. </a:t>
            </a:r>
          </a:p>
          <a:p>
            <a:pPr marL="457200" indent="-457200" algn="just">
              <a:buFont typeface="+mj-lt"/>
              <a:buAutoNum type="arabicPeriod" startAt="8"/>
            </a:pPr>
            <a:r>
              <a:rPr lang="cs-CZ" sz="2800" dirty="0">
                <a:solidFill>
                  <a:schemeClr val="tx2"/>
                </a:solidFill>
              </a:rPr>
              <a:t>Zachovávejte rovné zacházení. Všem dodavatelům poskytujte stejné informace ve stejný čas. </a:t>
            </a:r>
          </a:p>
          <a:p>
            <a:pPr marL="457200" indent="-457200" algn="just">
              <a:buFont typeface="+mj-lt"/>
              <a:buAutoNum type="arabicPeriod" startAt="8"/>
            </a:pPr>
            <a:r>
              <a:rPr lang="cs-CZ" sz="2800" dirty="0">
                <a:solidFill>
                  <a:schemeClr val="tx2"/>
                </a:solidFill>
              </a:rPr>
              <a:t>Provádějte interní kontrolu. Před podpisem smlouvy proveďte právní a dotační kontrolu dokumentace.</a:t>
            </a:r>
            <a:endParaRPr lang="cs-CZ" sz="2800" dirty="0">
              <a:solidFill>
                <a:schemeClr val="tx2"/>
              </a:solidFill>
              <a:ea typeface="Calibri"/>
              <a:cs typeface="Calibri"/>
            </a:endParaRP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76F250E1-CD35-58BB-0A05-1C282F7C0B65}"/>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91</a:t>
            </a:fld>
            <a:endParaRPr lang="cs-CZ"/>
          </a:p>
        </p:txBody>
      </p:sp>
    </p:spTree>
    <p:extLst>
      <p:ext uri="{BB962C8B-B14F-4D97-AF65-F5344CB8AC3E}">
        <p14:creationId xmlns:p14="http://schemas.microsoft.com/office/powerpoint/2010/main" val="31007381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4C4B6-0BF0-CAB9-B2DB-1007DE0C7A9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39AF2BC-29C6-9684-CE7E-0868EB6162BB}"/>
              </a:ext>
            </a:extLst>
          </p:cNvPr>
          <p:cNvSpPr>
            <a:spLocks noGrp="1"/>
          </p:cNvSpPr>
          <p:nvPr>
            <p:ph type="title"/>
          </p:nvPr>
        </p:nvSpPr>
        <p:spPr>
          <a:xfrm>
            <a:off x="446314" y="192876"/>
            <a:ext cx="10137686" cy="1138084"/>
          </a:xfrm>
        </p:spPr>
        <p:txBody>
          <a:bodyPr/>
          <a:lstStyle/>
          <a:p>
            <a:pPr algn="ctr"/>
            <a:r>
              <a:rPr lang="cs-CZ" cap="all" dirty="0">
                <a:solidFill>
                  <a:srgbClr val="2E4987"/>
                </a:solidFill>
              </a:rPr>
              <a:t>Checklist pro dotované </a:t>
            </a:r>
            <a:r>
              <a:rPr lang="cs-CZ" cap="all" dirty="0" err="1">
                <a:solidFill>
                  <a:srgbClr val="2E4987"/>
                </a:solidFill>
              </a:rPr>
              <a:t>veŘejné</a:t>
            </a:r>
            <a:r>
              <a:rPr lang="cs-CZ" cap="all" dirty="0">
                <a:solidFill>
                  <a:srgbClr val="2E4987"/>
                </a:solidFill>
              </a:rPr>
              <a:t> zakázky</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2821990E-A281-2C73-1B92-DF77CCDEA6C4}"/>
              </a:ext>
            </a:extLst>
          </p:cNvPr>
          <p:cNvSpPr>
            <a:spLocks noGrp="1"/>
          </p:cNvSpPr>
          <p:nvPr>
            <p:ph idx="1"/>
          </p:nvPr>
        </p:nvSpPr>
        <p:spPr>
          <a:xfrm>
            <a:off x="446314" y="1330960"/>
            <a:ext cx="11244943" cy="5130800"/>
          </a:xfrm>
        </p:spPr>
        <p:txBody>
          <a:bodyPr/>
          <a:lstStyle/>
          <a:p>
            <a:pPr marL="457200" indent="-457200" algn="just">
              <a:buClr>
                <a:srgbClr val="0070C0"/>
              </a:buClr>
              <a:buAutoNum type="arabicPeriod"/>
            </a:pPr>
            <a:r>
              <a:rPr lang="cs-CZ" sz="2800" dirty="0">
                <a:solidFill>
                  <a:schemeClr val="tx2"/>
                </a:solidFill>
              </a:rPr>
              <a:t>Ověření povinnosti: Je moje zakázka financována z dotace? Překračuje limit (3 mil. Kč / 9 mil. Kč)? Vyžaduje metodika postup i pod limitem – pro VZMR? Mám stanovenu předpokládanou hodnotu VZ?</a:t>
            </a:r>
          </a:p>
          <a:p>
            <a:pPr marL="457200" indent="-457200" algn="just">
              <a:buClr>
                <a:srgbClr val="0070C0"/>
              </a:buClr>
              <a:buAutoNum type="arabicPeriod"/>
            </a:pPr>
            <a:r>
              <a:rPr lang="cs-CZ" sz="2800" dirty="0">
                <a:solidFill>
                  <a:schemeClr val="tx2"/>
                </a:solidFill>
              </a:rPr>
              <a:t>Příprava zadání: Je předmět zakázky popsán jasně a nediskriminačně? Jsou hodnoticí kritéria stanovena předem? Obsahuje zadávací dokumentace všechny zákonné požadavky a návrh smlouvy (obchodní podmínky)?</a:t>
            </a:r>
            <a:endParaRPr lang="cs-CZ" sz="2800" b="1" dirty="0">
              <a:solidFill>
                <a:schemeClr val="tx2"/>
              </a:solidFill>
              <a:cs typeface="Calibri"/>
            </a:endParaRPr>
          </a:p>
          <a:p>
            <a:pPr marL="457200" indent="-457200" algn="just">
              <a:buClr>
                <a:srgbClr val="0070C0"/>
              </a:buClr>
              <a:buAutoNum type="arabicPeriod"/>
            </a:pPr>
            <a:r>
              <a:rPr lang="cs-CZ" sz="2800" dirty="0">
                <a:solidFill>
                  <a:schemeClr val="tx2"/>
                </a:solidFill>
              </a:rPr>
              <a:t>Zveřejnění: Byla zakázka zveřejněna ve Věstníku VZ / elektronickém nástroji? Byly dodrženy minimální lhůty pro podání nabídek?</a:t>
            </a:r>
          </a:p>
          <a:p>
            <a:pPr marL="0" indent="0" algn="just">
              <a:buNone/>
            </a:pPr>
            <a:endParaRPr lang="cs-CZ" sz="2400" dirty="0">
              <a:solidFill>
                <a:schemeClr val="tx2"/>
              </a:solidFill>
            </a:endParaRPr>
          </a:p>
        </p:txBody>
      </p:sp>
      <p:sp>
        <p:nvSpPr>
          <p:cNvPr id="4" name="Zástupný symbol pro číslo snímku 3">
            <a:extLst>
              <a:ext uri="{FF2B5EF4-FFF2-40B4-BE49-F238E27FC236}">
                <a16:creationId xmlns:a16="http://schemas.microsoft.com/office/drawing/2014/main" id="{802B5F56-DDDC-F429-4DF8-524C2DDF0F1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92</a:t>
            </a:fld>
            <a:endParaRPr lang="cs-CZ"/>
          </a:p>
        </p:txBody>
      </p:sp>
    </p:spTree>
    <p:extLst>
      <p:ext uri="{BB962C8B-B14F-4D97-AF65-F5344CB8AC3E}">
        <p14:creationId xmlns:p14="http://schemas.microsoft.com/office/powerpoint/2010/main" val="19071392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8536B-7CB8-E484-F92F-0315D66DC1F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A315D249-900F-D1F2-E929-E7FF17A107C1}"/>
              </a:ext>
            </a:extLst>
          </p:cNvPr>
          <p:cNvSpPr>
            <a:spLocks noGrp="1"/>
          </p:cNvSpPr>
          <p:nvPr>
            <p:ph type="title"/>
          </p:nvPr>
        </p:nvSpPr>
        <p:spPr>
          <a:xfrm>
            <a:off x="446314" y="192876"/>
            <a:ext cx="10137686" cy="1138084"/>
          </a:xfrm>
        </p:spPr>
        <p:txBody>
          <a:bodyPr/>
          <a:lstStyle/>
          <a:p>
            <a:pPr algn="ctr"/>
            <a:r>
              <a:rPr lang="cs-CZ" cap="all" dirty="0">
                <a:solidFill>
                  <a:srgbClr val="2E4987"/>
                </a:solidFill>
              </a:rPr>
              <a:t>Checklist pro dotované </a:t>
            </a:r>
            <a:r>
              <a:rPr lang="cs-CZ" cap="all" dirty="0" err="1">
                <a:solidFill>
                  <a:srgbClr val="2E4987"/>
                </a:solidFill>
              </a:rPr>
              <a:t>veŘejné</a:t>
            </a:r>
            <a:r>
              <a:rPr lang="cs-CZ" cap="all" dirty="0">
                <a:solidFill>
                  <a:srgbClr val="2E4987"/>
                </a:solidFill>
              </a:rPr>
              <a:t> zakázky</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7BF74C5-5E0C-27F4-C13F-D72007A1B5C0}"/>
              </a:ext>
            </a:extLst>
          </p:cNvPr>
          <p:cNvSpPr>
            <a:spLocks noGrp="1"/>
          </p:cNvSpPr>
          <p:nvPr>
            <p:ph idx="1"/>
          </p:nvPr>
        </p:nvSpPr>
        <p:spPr>
          <a:xfrm>
            <a:off x="446314" y="1330960"/>
            <a:ext cx="11244943" cy="4969040"/>
          </a:xfrm>
        </p:spPr>
        <p:txBody>
          <a:bodyPr/>
          <a:lstStyle/>
          <a:p>
            <a:pPr marL="457200" indent="-457200" algn="just">
              <a:buClr>
                <a:srgbClr val="0070C0"/>
              </a:buClr>
              <a:buFont typeface="+mj-lt"/>
              <a:buAutoNum type="arabicPeriod" startAt="4"/>
            </a:pPr>
            <a:r>
              <a:rPr lang="cs-CZ" sz="2800" dirty="0">
                <a:solidFill>
                  <a:schemeClr val="tx2"/>
                </a:solidFill>
              </a:rPr>
              <a:t>Hodnocení nabídek: Byla sestavena (jmenována) komise? Podepsali členové neexistenci střetu zájmů? Bylo zdokumentováno otevírání nabídek? Byla vyhotovena zpráva o hodnocení nabídek? Byl zpracován výsledek posouzení splnění podmínek účasti?</a:t>
            </a:r>
          </a:p>
          <a:p>
            <a:pPr marL="457200" indent="-457200" algn="just">
              <a:buFont typeface="+mj-lt"/>
              <a:buAutoNum type="arabicPeriod" startAt="5"/>
            </a:pPr>
            <a:r>
              <a:rPr lang="cs-CZ" sz="2800" dirty="0">
                <a:solidFill>
                  <a:schemeClr val="tx2"/>
                </a:solidFill>
              </a:rPr>
              <a:t>Uzavření smlouvy: Odpovídá smlouva zadávacím podmínkám? Byla smlouva zveřejněna v Registru smluv (pokud je povinnost)? Byla smlouva zveřejněna na profilu zadavatele – nad 1 mil. Kč, pokud není uveřejněna v RS?</a:t>
            </a:r>
          </a:p>
          <a:p>
            <a:pPr marL="457200" indent="-457200" algn="just">
              <a:buFont typeface="+mj-lt"/>
              <a:buAutoNum type="arabicPeriod" startAt="5"/>
            </a:pPr>
            <a:r>
              <a:rPr lang="cs-CZ" sz="2800" dirty="0">
                <a:solidFill>
                  <a:schemeClr val="tx2"/>
                </a:solidFill>
              </a:rPr>
              <a:t>Realizace: Dodržení podmínek smlouvy (cena, termín, rozsah)? Změny smlouvy pouze v souladu se zákonem?</a:t>
            </a:r>
          </a:p>
          <a:p>
            <a:pPr marL="457200" indent="-457200" algn="just">
              <a:buClr>
                <a:srgbClr val="009543"/>
              </a:buClr>
              <a:buFont typeface="+mj-lt"/>
              <a:buAutoNum type="arabicPeriod" startAt="4"/>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BBFEE4C9-ACB8-EEF8-79C9-27537CB44C3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93</a:t>
            </a:fld>
            <a:endParaRPr lang="cs-CZ"/>
          </a:p>
        </p:txBody>
      </p:sp>
    </p:spTree>
    <p:extLst>
      <p:ext uri="{BB962C8B-B14F-4D97-AF65-F5344CB8AC3E}">
        <p14:creationId xmlns:p14="http://schemas.microsoft.com/office/powerpoint/2010/main" val="32208813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2CAD3-2462-2E94-2663-B66AD1F948C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330E259-EFA7-B106-F8D3-4F5FE516CB22}"/>
              </a:ext>
            </a:extLst>
          </p:cNvPr>
          <p:cNvSpPr>
            <a:spLocks noGrp="1"/>
          </p:cNvSpPr>
          <p:nvPr>
            <p:ph type="title"/>
          </p:nvPr>
        </p:nvSpPr>
        <p:spPr>
          <a:xfrm>
            <a:off x="446314" y="192876"/>
            <a:ext cx="10137686" cy="1138084"/>
          </a:xfrm>
        </p:spPr>
        <p:txBody>
          <a:bodyPr/>
          <a:lstStyle/>
          <a:p>
            <a:pPr algn="ctr"/>
            <a:r>
              <a:rPr lang="cs-CZ" cap="all" dirty="0">
                <a:solidFill>
                  <a:srgbClr val="2E4987"/>
                </a:solidFill>
              </a:rPr>
              <a:t>Checklist pro dotované </a:t>
            </a:r>
            <a:r>
              <a:rPr lang="cs-CZ" cap="all" dirty="0" err="1">
                <a:solidFill>
                  <a:srgbClr val="2E4987"/>
                </a:solidFill>
              </a:rPr>
              <a:t>veŘejné</a:t>
            </a:r>
            <a:r>
              <a:rPr lang="cs-CZ" cap="all" dirty="0">
                <a:solidFill>
                  <a:srgbClr val="2E4987"/>
                </a:solidFill>
              </a:rPr>
              <a:t> zakázky</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24B29E56-B232-2197-3F4C-E23EAAFC75BD}"/>
              </a:ext>
            </a:extLst>
          </p:cNvPr>
          <p:cNvSpPr>
            <a:spLocks noGrp="1"/>
          </p:cNvSpPr>
          <p:nvPr>
            <p:ph idx="1"/>
          </p:nvPr>
        </p:nvSpPr>
        <p:spPr>
          <a:xfrm>
            <a:off x="446314" y="1330960"/>
            <a:ext cx="11244943" cy="4969040"/>
          </a:xfrm>
        </p:spPr>
        <p:txBody>
          <a:bodyPr/>
          <a:lstStyle/>
          <a:p>
            <a:pPr marL="514350" indent="-514350" algn="just">
              <a:buFont typeface="+mj-lt"/>
              <a:buAutoNum type="arabicPeriod" startAt="7"/>
            </a:pPr>
            <a:r>
              <a:rPr lang="cs-CZ" sz="2800" dirty="0">
                <a:solidFill>
                  <a:schemeClr val="tx2"/>
                </a:solidFill>
              </a:rPr>
              <a:t>Archivace: Jsou uloženy všechny dokumenty (výzvy, nabídky včetně obálek, zápisy, smlouvy, dodatky, faktury)? Je dokumentace uchována dle pravidel (obvykle 10 let)?</a:t>
            </a:r>
          </a:p>
          <a:p>
            <a:pPr marL="457200" indent="-457200" algn="just">
              <a:buFont typeface="+mj-lt"/>
              <a:buAutoNum type="arabicPeriod" startAt="7"/>
            </a:pPr>
            <a:r>
              <a:rPr lang="cs-CZ" sz="2800" dirty="0">
                <a:solidFill>
                  <a:schemeClr val="tx2"/>
                </a:solidFill>
              </a:rPr>
              <a:t>Kontrola a audit: Jsem připraven doložit kompletní dokumentaci? Je ošetřen střetu zájmů? Proběhla interní kontrola?</a:t>
            </a:r>
            <a:endParaRPr lang="cs-CZ" sz="2800" i="1" dirty="0">
              <a:solidFill>
                <a:schemeClr val="tx2"/>
              </a:solidFill>
              <a:ea typeface="Calibri"/>
              <a:cs typeface="Calibri"/>
            </a:endParaRPr>
          </a:p>
          <a:p>
            <a:pPr marL="285750" indent="-285750">
              <a:buClr>
                <a:srgbClr val="009543"/>
              </a:buClr>
            </a:pPr>
            <a:endParaRPr lang="cs-CZ" sz="2800" i="1" dirty="0">
              <a:ea typeface="Calibri"/>
              <a:cs typeface="Calibri"/>
            </a:endParaRPr>
          </a:p>
          <a:p>
            <a:pPr marL="457200" indent="-457200" algn="just">
              <a:buClr>
                <a:srgbClr val="009543"/>
              </a:buClr>
              <a:buFont typeface="+mj-lt"/>
              <a:buAutoNum type="arabicPeriod" startAt="4"/>
            </a:pPr>
            <a:endParaRPr lang="cs-CZ" sz="2800" dirty="0">
              <a:solidFill>
                <a:schemeClr val="tx2"/>
              </a:solidFill>
            </a:endParaRPr>
          </a:p>
        </p:txBody>
      </p:sp>
      <p:sp>
        <p:nvSpPr>
          <p:cNvPr id="4" name="Zástupný symbol pro číslo snímku 3">
            <a:extLst>
              <a:ext uri="{FF2B5EF4-FFF2-40B4-BE49-F238E27FC236}">
                <a16:creationId xmlns:a16="http://schemas.microsoft.com/office/drawing/2014/main" id="{44507CE8-5BC8-57FC-DAAF-CC1A8AC4F5F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94</a:t>
            </a:fld>
            <a:endParaRPr lang="cs-CZ"/>
          </a:p>
        </p:txBody>
      </p:sp>
    </p:spTree>
    <p:extLst>
      <p:ext uri="{BB962C8B-B14F-4D97-AF65-F5344CB8AC3E}">
        <p14:creationId xmlns:p14="http://schemas.microsoft.com/office/powerpoint/2010/main" val="1432082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Nadpis 15">
            <a:extLst>
              <a:ext uri="{FF2B5EF4-FFF2-40B4-BE49-F238E27FC236}">
                <a16:creationId xmlns:a16="http://schemas.microsoft.com/office/drawing/2014/main" id="{8CCBD5BF-F0ED-EE19-B6A5-FBF2F968B57A}"/>
              </a:ext>
            </a:extLst>
          </p:cNvPr>
          <p:cNvSpPr>
            <a:spLocks noGrp="1"/>
          </p:cNvSpPr>
          <p:nvPr>
            <p:ph type="title"/>
          </p:nvPr>
        </p:nvSpPr>
        <p:spPr>
          <a:xfrm>
            <a:off x="446314" y="192875"/>
            <a:ext cx="10137686" cy="63008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89750FEE-F16F-E58E-7376-BD2E54619F9E}"/>
              </a:ext>
            </a:extLst>
          </p:cNvPr>
          <p:cNvSpPr>
            <a:spLocks noGrp="1"/>
          </p:cNvSpPr>
          <p:nvPr>
            <p:ph idx="1"/>
          </p:nvPr>
        </p:nvSpPr>
        <p:spPr>
          <a:xfrm>
            <a:off x="446314" y="822960"/>
            <a:ext cx="11223172" cy="5566953"/>
          </a:xfrm>
        </p:spPr>
        <p:txBody>
          <a:bodyPr/>
          <a:lstStyle/>
          <a:p>
            <a:pPr marL="0" indent="0" algn="just">
              <a:buNone/>
            </a:pPr>
            <a:endParaRPr lang="cs-CZ" sz="2600" dirty="0">
              <a:solidFill>
                <a:schemeClr val="tx2"/>
              </a:solidFill>
            </a:endParaRPr>
          </a:p>
          <a:p>
            <a:pPr marL="0" indent="0" algn="just">
              <a:buNone/>
            </a:pPr>
            <a:r>
              <a:rPr lang="cs-CZ" sz="2600" dirty="0">
                <a:solidFill>
                  <a:schemeClr val="tx2"/>
                </a:solidFill>
              </a:rPr>
              <a:t>09.09.2026 vydala Komise v konečném znění návrh </a:t>
            </a:r>
            <a:r>
              <a:rPr lang="cs-CZ" sz="2600" b="1" dirty="0">
                <a:solidFill>
                  <a:schemeClr val="tx2"/>
                </a:solidFill>
              </a:rPr>
              <a:t>NAŘÍZENÍ EVROPSKÉHO PARLAMENTU A RADY </a:t>
            </a:r>
            <a:r>
              <a:rPr lang="pl-PL" sz="2600" b="1" dirty="0">
                <a:solidFill>
                  <a:schemeClr val="tx2"/>
                </a:solidFill>
              </a:rPr>
              <a:t>o veřejných zakázkách a koncesích </a:t>
            </a:r>
            <a:r>
              <a:rPr lang="cs-CZ" sz="2600" dirty="0">
                <a:solidFill>
                  <a:schemeClr val="tx2"/>
                </a:solidFill>
              </a:rPr>
              <a:t>(2026/0265)</a:t>
            </a:r>
            <a:r>
              <a:rPr lang="pl-PL" sz="2600" b="1" dirty="0">
                <a:solidFill>
                  <a:schemeClr val="tx2"/>
                </a:solidFill>
              </a:rPr>
              <a:t>.</a:t>
            </a:r>
          </a:p>
          <a:p>
            <a:pPr marL="0" indent="0" algn="just">
              <a:buNone/>
            </a:pPr>
            <a:r>
              <a:rPr lang="pl-PL" sz="2600" b="1" u="sng" kern="100" dirty="0">
                <a:solidFill>
                  <a:schemeClr val="accent1">
                    <a:lumMod val="75000"/>
                  </a:schemeClr>
                </a:solidFill>
                <a:ea typeface="Aptos" panose="020B0004020202020204" pitchFamily="34" charset="0"/>
                <a:cs typeface="Times New Roman" panose="02020603050405020304" pitchFamily="18" charset="0"/>
              </a:rPr>
              <a:t>Hlavní východiska:</a:t>
            </a:r>
          </a:p>
          <a:p>
            <a:pPr marL="0" indent="0" algn="just">
              <a:buNone/>
            </a:pPr>
            <a:r>
              <a:rPr lang="cs-CZ" sz="2600" b="1" dirty="0">
                <a:solidFill>
                  <a:schemeClr val="tx2"/>
                </a:solidFill>
              </a:rPr>
              <a:t>Návrh nařízení představuje zásadní transformaci veřejného zadávání v EU. </a:t>
            </a:r>
            <a:r>
              <a:rPr lang="cs-CZ" sz="2600" dirty="0">
                <a:solidFill>
                  <a:schemeClr val="tx2"/>
                </a:solidFill>
              </a:rPr>
              <a:t>Pokud bude návrh přijat přibližně v navrhované podobě, půjde o největší reformu veřejného zadávání od přijetí směrnic z roku 2004.</a:t>
            </a:r>
          </a:p>
          <a:p>
            <a:pPr marL="0" indent="0">
              <a:buNone/>
            </a:pPr>
            <a:r>
              <a:rPr lang="cs-CZ" sz="2600" dirty="0">
                <a:solidFill>
                  <a:schemeClr val="tx2"/>
                </a:solidFill>
              </a:rPr>
              <a:t>Nejde o novelizaci stávajících směrnic 2014/24/EU, 2014/25/EU a 2014/23/EU, ale o jejich zrušení a nahrazení jediným přímo použitelným nařízením EU.</a:t>
            </a:r>
            <a:endParaRPr lang="cs-CZ" sz="2600" u="sng" dirty="0">
              <a:solidFill>
                <a:schemeClr val="tx2"/>
              </a:solidFill>
            </a:endParaRPr>
          </a:p>
        </p:txBody>
      </p:sp>
      <p:sp>
        <p:nvSpPr>
          <p:cNvPr id="4" name="Zástupný symbol pro číslo snímku 3">
            <a:extLst>
              <a:ext uri="{FF2B5EF4-FFF2-40B4-BE49-F238E27FC236}">
                <a16:creationId xmlns:a16="http://schemas.microsoft.com/office/drawing/2014/main" id="{7776CB6E-2EB4-BC9E-DA18-10E4D9C5D9E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95</a:t>
            </a:fld>
            <a:endParaRPr lang="cs-CZ" dirty="0"/>
          </a:p>
        </p:txBody>
      </p:sp>
    </p:spTree>
    <p:extLst>
      <p:ext uri="{BB962C8B-B14F-4D97-AF65-F5344CB8AC3E}">
        <p14:creationId xmlns:p14="http://schemas.microsoft.com/office/powerpoint/2010/main" val="388829491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CE538-17E1-5741-51C5-592308D7943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D2354D45-F223-A0B4-447F-257505E69D02}"/>
              </a:ext>
            </a:extLst>
          </p:cNvPr>
          <p:cNvSpPr>
            <a:spLocks noGrp="1"/>
          </p:cNvSpPr>
          <p:nvPr>
            <p:ph type="title"/>
          </p:nvPr>
        </p:nvSpPr>
        <p:spPr>
          <a:xfrm>
            <a:off x="446314" y="192875"/>
            <a:ext cx="10137686" cy="69104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A9CE9ABA-9EC2-C878-F60A-3E49B8DBB6EB}"/>
              </a:ext>
            </a:extLst>
          </p:cNvPr>
          <p:cNvSpPr>
            <a:spLocks noGrp="1"/>
          </p:cNvSpPr>
          <p:nvPr>
            <p:ph idx="1"/>
          </p:nvPr>
        </p:nvSpPr>
        <p:spPr>
          <a:xfrm>
            <a:off x="446314" y="1584960"/>
            <a:ext cx="11223172" cy="4804953"/>
          </a:xfrm>
        </p:spPr>
        <p:txBody>
          <a:bodyPr/>
          <a:lstStyle/>
          <a:p>
            <a:pPr marL="0" indent="0">
              <a:buNone/>
            </a:pPr>
            <a:r>
              <a:rPr lang="cs-CZ" sz="2800" b="1" u="sng" dirty="0">
                <a:solidFill>
                  <a:schemeClr val="accent1">
                    <a:lumMod val="75000"/>
                  </a:schemeClr>
                </a:solidFill>
              </a:rPr>
              <a:t>Hlavní cíle návrhu:</a:t>
            </a:r>
          </a:p>
          <a:p>
            <a:pPr lvl="0">
              <a:spcBef>
                <a:spcPts val="0"/>
              </a:spcBef>
              <a:spcAft>
                <a:spcPts val="0"/>
              </a:spcAft>
            </a:pPr>
            <a:r>
              <a:rPr lang="cs-CZ" sz="2800" dirty="0">
                <a:solidFill>
                  <a:schemeClr val="tx2"/>
                </a:solidFill>
              </a:rPr>
              <a:t>zjednodušit zadávání veřejných zakázek,</a:t>
            </a:r>
          </a:p>
          <a:p>
            <a:pPr lvl="0" algn="just">
              <a:spcBef>
                <a:spcPts val="0"/>
              </a:spcBef>
              <a:spcAft>
                <a:spcPts val="0"/>
              </a:spcAft>
            </a:pPr>
            <a:r>
              <a:rPr lang="cs-CZ" sz="2800" dirty="0">
                <a:solidFill>
                  <a:schemeClr val="tx2"/>
                </a:solidFill>
              </a:rPr>
              <a:t>odstranit rozdíly mezi členskými státy,</a:t>
            </a:r>
          </a:p>
          <a:p>
            <a:pPr lvl="0">
              <a:spcBef>
                <a:spcPts val="0"/>
              </a:spcBef>
              <a:spcAft>
                <a:spcPts val="0"/>
              </a:spcAft>
            </a:pPr>
            <a:r>
              <a:rPr lang="cs-CZ" sz="2800" dirty="0">
                <a:solidFill>
                  <a:schemeClr val="tx2"/>
                </a:solidFill>
              </a:rPr>
              <a:t>posílit strategické nákupy,</a:t>
            </a:r>
          </a:p>
          <a:p>
            <a:pPr lvl="0">
              <a:spcBef>
                <a:spcPts val="0"/>
              </a:spcBef>
              <a:spcAft>
                <a:spcPts val="0"/>
              </a:spcAft>
            </a:pPr>
            <a:r>
              <a:rPr lang="cs-CZ" sz="2800" dirty="0">
                <a:solidFill>
                  <a:schemeClr val="tx2"/>
                </a:solidFill>
              </a:rPr>
              <a:t>podpořit evropský trh,</a:t>
            </a:r>
          </a:p>
          <a:p>
            <a:pPr lvl="0">
              <a:spcBef>
                <a:spcPts val="0"/>
              </a:spcBef>
              <a:spcAft>
                <a:spcPts val="0"/>
              </a:spcAft>
            </a:pPr>
            <a:r>
              <a:rPr lang="cs-CZ" sz="2800" dirty="0">
                <a:solidFill>
                  <a:schemeClr val="tx2"/>
                </a:solidFill>
              </a:rPr>
              <a:t>zvýšit digitalizaci,</a:t>
            </a:r>
          </a:p>
          <a:p>
            <a:pPr lvl="0">
              <a:spcBef>
                <a:spcPts val="0"/>
              </a:spcBef>
              <a:spcAft>
                <a:spcPts val="0"/>
              </a:spcAft>
            </a:pPr>
            <a:r>
              <a:rPr lang="cs-CZ" sz="2800" dirty="0">
                <a:solidFill>
                  <a:schemeClr val="tx2"/>
                </a:solidFill>
              </a:rPr>
              <a:t>zlepšit dostupnost dat,</a:t>
            </a:r>
          </a:p>
          <a:p>
            <a:pPr>
              <a:spcBef>
                <a:spcPts val="0"/>
              </a:spcBef>
              <a:spcAft>
                <a:spcPts val="0"/>
              </a:spcAft>
            </a:pPr>
            <a:r>
              <a:rPr lang="cs-CZ" sz="2800" dirty="0">
                <a:solidFill>
                  <a:schemeClr val="tx2"/>
                </a:solidFill>
              </a:rPr>
              <a:t>zvýšit důraz na bezpečnost, odolnost a hospodářskou bezpečnost EU.</a:t>
            </a:r>
            <a:r>
              <a:rPr lang="cs-CZ" sz="2800" b="1" dirty="0">
                <a:solidFill>
                  <a:schemeClr val="tx2"/>
                </a:solidFill>
              </a:rPr>
              <a:t> </a:t>
            </a:r>
          </a:p>
        </p:txBody>
      </p:sp>
      <p:sp>
        <p:nvSpPr>
          <p:cNvPr id="4" name="Zástupný symbol pro číslo snímku 3">
            <a:extLst>
              <a:ext uri="{FF2B5EF4-FFF2-40B4-BE49-F238E27FC236}">
                <a16:creationId xmlns:a16="http://schemas.microsoft.com/office/drawing/2014/main" id="{A4496873-4122-6932-15AD-FEE7DB12101D}"/>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96</a:t>
            </a:fld>
            <a:endParaRPr lang="cs-CZ" dirty="0"/>
          </a:p>
        </p:txBody>
      </p:sp>
    </p:spTree>
    <p:extLst>
      <p:ext uri="{BB962C8B-B14F-4D97-AF65-F5344CB8AC3E}">
        <p14:creationId xmlns:p14="http://schemas.microsoft.com/office/powerpoint/2010/main" val="40345077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AE09D-3FB8-75F6-A3AE-A7F700410AD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2FB923AC-F599-9BFA-5D46-8EE004C8A5F6}"/>
              </a:ext>
            </a:extLst>
          </p:cNvPr>
          <p:cNvSpPr>
            <a:spLocks noGrp="1"/>
          </p:cNvSpPr>
          <p:nvPr>
            <p:ph type="title"/>
          </p:nvPr>
        </p:nvSpPr>
        <p:spPr>
          <a:xfrm>
            <a:off x="446314" y="192875"/>
            <a:ext cx="10137686" cy="60976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CCB4A872-B885-33E7-85A2-0B7A953221F3}"/>
              </a:ext>
            </a:extLst>
          </p:cNvPr>
          <p:cNvSpPr>
            <a:spLocks noGrp="1"/>
          </p:cNvSpPr>
          <p:nvPr>
            <p:ph idx="1"/>
          </p:nvPr>
        </p:nvSpPr>
        <p:spPr>
          <a:xfrm>
            <a:off x="446314" y="1229360"/>
            <a:ext cx="11223172" cy="5160553"/>
          </a:xfrm>
        </p:spPr>
        <p:txBody>
          <a:bodyPr/>
          <a:lstStyle/>
          <a:p>
            <a:pPr marL="0" indent="0">
              <a:buNone/>
            </a:pPr>
            <a:r>
              <a:rPr lang="cs-CZ" sz="2200" b="1" u="sng" dirty="0">
                <a:solidFill>
                  <a:schemeClr val="accent1">
                    <a:lumMod val="75000"/>
                  </a:schemeClr>
                </a:solidFill>
              </a:rPr>
              <a:t>Dopad na ČR:</a:t>
            </a:r>
          </a:p>
          <a:p>
            <a:pPr lvl="0">
              <a:spcBef>
                <a:spcPts val="0"/>
              </a:spcBef>
              <a:spcAft>
                <a:spcPts val="0"/>
              </a:spcAft>
            </a:pPr>
            <a:r>
              <a:rPr lang="cs-CZ" sz="2200" b="1" dirty="0">
                <a:solidFill>
                  <a:schemeClr val="tx2"/>
                </a:solidFill>
              </a:rPr>
              <a:t>zásadně přehodnotit vztah evropského nařízení a ZZVZ</a:t>
            </a:r>
            <a:r>
              <a:rPr lang="cs-CZ" sz="2200" dirty="0">
                <a:solidFill>
                  <a:schemeClr val="tx2"/>
                </a:solidFill>
              </a:rPr>
              <a:t>, protože hlavní nadlimitní pravidla budou upravena přímo nařízením;</a:t>
            </a:r>
          </a:p>
          <a:p>
            <a:pPr lvl="0" algn="just">
              <a:spcBef>
                <a:spcPts val="0"/>
              </a:spcBef>
              <a:spcAft>
                <a:spcPts val="0"/>
              </a:spcAft>
            </a:pPr>
            <a:r>
              <a:rPr lang="cs-CZ" sz="2200" dirty="0">
                <a:solidFill>
                  <a:schemeClr val="tx2"/>
                </a:solidFill>
              </a:rPr>
              <a:t>rozhodnout, jak bude upraven režim pod evropskými prahovými hodnotami, včetně VZMR;</a:t>
            </a:r>
          </a:p>
          <a:p>
            <a:pPr lvl="0">
              <a:spcBef>
                <a:spcPts val="0"/>
              </a:spcBef>
              <a:spcAft>
                <a:spcPts val="0"/>
              </a:spcAft>
            </a:pPr>
            <a:r>
              <a:rPr lang="cs-CZ" sz="2200" b="1" dirty="0">
                <a:solidFill>
                  <a:schemeClr val="tx2"/>
                </a:solidFill>
              </a:rPr>
              <a:t>připravit legislativní úpravy vnitrostátních opravných prostředků</a:t>
            </a:r>
            <a:r>
              <a:rPr lang="cs-CZ" sz="2200" dirty="0">
                <a:solidFill>
                  <a:schemeClr val="tx2"/>
                </a:solidFill>
              </a:rPr>
              <a:t>, finanční kontroly a návazných procesů;</a:t>
            </a:r>
          </a:p>
          <a:p>
            <a:pPr lvl="0">
              <a:spcBef>
                <a:spcPts val="0"/>
              </a:spcBef>
              <a:spcAft>
                <a:spcPts val="0"/>
              </a:spcAft>
            </a:pPr>
            <a:r>
              <a:rPr lang="cs-CZ" sz="2200" b="1" dirty="0">
                <a:solidFill>
                  <a:schemeClr val="tx2"/>
                </a:solidFill>
              </a:rPr>
              <a:t>vytvořit nebo určit národní datový prostor pro veřejné zakázky</a:t>
            </a:r>
            <a:r>
              <a:rPr lang="cs-CZ" sz="2200" dirty="0">
                <a:solidFill>
                  <a:schemeClr val="tx2"/>
                </a:solidFill>
              </a:rPr>
              <a:t>;</a:t>
            </a:r>
          </a:p>
          <a:p>
            <a:pPr lvl="0">
              <a:spcBef>
                <a:spcPts val="0"/>
              </a:spcBef>
              <a:spcAft>
                <a:spcPts val="0"/>
              </a:spcAft>
            </a:pPr>
            <a:r>
              <a:rPr lang="cs-CZ" sz="2200" b="1" dirty="0">
                <a:solidFill>
                  <a:schemeClr val="tx2"/>
                </a:solidFill>
              </a:rPr>
              <a:t>propojit informační systémy a veřejné registry</a:t>
            </a:r>
            <a:r>
              <a:rPr lang="cs-CZ" sz="2200" dirty="0">
                <a:solidFill>
                  <a:schemeClr val="tx2"/>
                </a:solidFill>
              </a:rPr>
              <a:t>;</a:t>
            </a:r>
          </a:p>
          <a:p>
            <a:pPr lvl="0">
              <a:spcBef>
                <a:spcPts val="0"/>
              </a:spcBef>
              <a:spcAft>
                <a:spcPts val="0"/>
              </a:spcAft>
            </a:pPr>
            <a:r>
              <a:rPr lang="cs-CZ" sz="2200" dirty="0">
                <a:solidFill>
                  <a:schemeClr val="tx2"/>
                </a:solidFill>
              </a:rPr>
              <a:t>připravit novou národní strategii profesionalizace;</a:t>
            </a:r>
          </a:p>
          <a:p>
            <a:pPr lvl="0">
              <a:spcBef>
                <a:spcPts val="0"/>
              </a:spcBef>
              <a:spcAft>
                <a:spcPts val="0"/>
              </a:spcAft>
            </a:pPr>
            <a:r>
              <a:rPr lang="cs-CZ" sz="2200" dirty="0">
                <a:solidFill>
                  <a:schemeClr val="tx2"/>
                </a:solidFill>
              </a:rPr>
              <a:t>přepracovat metodiky, vzorové dokumenty a školení;</a:t>
            </a:r>
          </a:p>
          <a:p>
            <a:pPr lvl="0">
              <a:spcBef>
                <a:spcPts val="0"/>
              </a:spcBef>
              <a:spcAft>
                <a:spcPts val="0"/>
              </a:spcAft>
            </a:pPr>
            <a:r>
              <a:rPr lang="cs-CZ" sz="2200" b="1" dirty="0">
                <a:solidFill>
                  <a:schemeClr val="tx2"/>
                </a:solidFill>
              </a:rPr>
              <a:t>připravit zadavatele na hodnocení kvality, funkční specifikace, jednání, řízení dodavatelských rizik a evropskou preferenci</a:t>
            </a:r>
            <a:r>
              <a:rPr lang="cs-CZ" sz="2200" dirty="0">
                <a:solidFill>
                  <a:schemeClr val="tx2"/>
                </a:solidFill>
              </a:rPr>
              <a:t>.</a:t>
            </a:r>
          </a:p>
          <a:p>
            <a:pPr marL="0" indent="0" algn="just">
              <a:buNone/>
            </a:pPr>
            <a:endParaRPr lang="cs-CZ" sz="2400" b="1" kern="100" dirty="0">
              <a:solidFill>
                <a:schemeClr val="tx2"/>
              </a:solidFill>
              <a:ea typeface="Aptos" panose="020B0004020202020204" pitchFamily="34" charset="0"/>
              <a:cs typeface="Times New Roman" panose="02020603050405020304" pitchFamily="18" charset="0"/>
            </a:endParaRPr>
          </a:p>
        </p:txBody>
      </p:sp>
      <p:sp>
        <p:nvSpPr>
          <p:cNvPr id="4" name="Zástupný symbol pro číslo snímku 3">
            <a:extLst>
              <a:ext uri="{FF2B5EF4-FFF2-40B4-BE49-F238E27FC236}">
                <a16:creationId xmlns:a16="http://schemas.microsoft.com/office/drawing/2014/main" id="{4749D1E7-9618-6683-D923-5D333C3E47C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97</a:t>
            </a:fld>
            <a:endParaRPr lang="cs-CZ" dirty="0"/>
          </a:p>
        </p:txBody>
      </p:sp>
    </p:spTree>
    <p:extLst>
      <p:ext uri="{BB962C8B-B14F-4D97-AF65-F5344CB8AC3E}">
        <p14:creationId xmlns:p14="http://schemas.microsoft.com/office/powerpoint/2010/main" val="41045051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EDEED-6B74-8319-B65B-5151415CE30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9430D1F9-A731-555C-B28A-C5DFC3069A0C}"/>
              </a:ext>
            </a:extLst>
          </p:cNvPr>
          <p:cNvSpPr>
            <a:spLocks noGrp="1"/>
          </p:cNvSpPr>
          <p:nvPr>
            <p:ph type="title"/>
          </p:nvPr>
        </p:nvSpPr>
        <p:spPr>
          <a:xfrm>
            <a:off x="446314" y="192875"/>
            <a:ext cx="10137686" cy="66056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8906699A-C3F7-54BC-183F-2FB70824893A}"/>
              </a:ext>
            </a:extLst>
          </p:cNvPr>
          <p:cNvSpPr>
            <a:spLocks noGrp="1"/>
          </p:cNvSpPr>
          <p:nvPr>
            <p:ph idx="1"/>
          </p:nvPr>
        </p:nvSpPr>
        <p:spPr>
          <a:xfrm>
            <a:off x="446314" y="1229360"/>
            <a:ext cx="11223172" cy="5160553"/>
          </a:xfrm>
        </p:spPr>
        <p:txBody>
          <a:bodyPr/>
          <a:lstStyle/>
          <a:p>
            <a:pPr marL="0" indent="0">
              <a:buNone/>
            </a:pPr>
            <a:endParaRPr lang="cs-CZ" sz="2800" b="1" u="sng" dirty="0"/>
          </a:p>
          <a:p>
            <a:pPr marL="0" indent="0">
              <a:buNone/>
            </a:pPr>
            <a:r>
              <a:rPr lang="cs-CZ" sz="2800" b="1" u="sng" dirty="0">
                <a:solidFill>
                  <a:schemeClr val="accent1">
                    <a:lumMod val="75000"/>
                  </a:schemeClr>
                </a:solidFill>
              </a:rPr>
              <a:t>Návrh stojí na pěti pilířích:</a:t>
            </a:r>
          </a:p>
          <a:p>
            <a:pPr lvl="0">
              <a:spcAft>
                <a:spcPts val="0"/>
              </a:spcAft>
            </a:pPr>
            <a:r>
              <a:rPr lang="cs-CZ" sz="2800" dirty="0">
                <a:solidFill>
                  <a:schemeClr val="tx2"/>
                </a:solidFill>
              </a:rPr>
              <a:t>jedno evropské nařízení místo tří směrnic,</a:t>
            </a:r>
          </a:p>
          <a:p>
            <a:pPr lvl="0" algn="just">
              <a:spcBef>
                <a:spcPts val="0"/>
              </a:spcBef>
              <a:spcAft>
                <a:spcPts val="0"/>
              </a:spcAft>
            </a:pPr>
            <a:r>
              <a:rPr lang="cs-CZ" sz="2800" dirty="0">
                <a:solidFill>
                  <a:schemeClr val="tx2"/>
                </a:solidFill>
              </a:rPr>
              <a:t>nové zadávací postupy,</a:t>
            </a:r>
          </a:p>
          <a:p>
            <a:pPr lvl="0">
              <a:spcBef>
                <a:spcPts val="0"/>
              </a:spcBef>
              <a:spcAft>
                <a:spcPts val="0"/>
              </a:spcAft>
            </a:pPr>
            <a:r>
              <a:rPr lang="cs-CZ" sz="2800" dirty="0">
                <a:solidFill>
                  <a:schemeClr val="tx2"/>
                </a:solidFill>
              </a:rPr>
              <a:t>povinné využívání kvalitativních kritérií,</a:t>
            </a:r>
          </a:p>
          <a:p>
            <a:pPr lvl="0">
              <a:spcBef>
                <a:spcPts val="0"/>
              </a:spcBef>
              <a:spcAft>
                <a:spcPts val="0"/>
              </a:spcAft>
            </a:pPr>
            <a:r>
              <a:rPr lang="cs-CZ" sz="2800" dirty="0">
                <a:solidFill>
                  <a:schemeClr val="tx2"/>
                </a:solidFill>
              </a:rPr>
              <a:t>evropská preference ("Buy </a:t>
            </a:r>
            <a:r>
              <a:rPr lang="cs-CZ" sz="2800" dirty="0" err="1">
                <a:solidFill>
                  <a:schemeClr val="tx2"/>
                </a:solidFill>
              </a:rPr>
              <a:t>European</a:t>
            </a:r>
            <a:r>
              <a:rPr lang="cs-CZ" sz="2800" dirty="0">
                <a:solidFill>
                  <a:schemeClr val="tx2"/>
                </a:solidFill>
              </a:rPr>
              <a:t>"),</a:t>
            </a:r>
          </a:p>
          <a:p>
            <a:pPr>
              <a:spcBef>
                <a:spcPts val="0"/>
              </a:spcBef>
              <a:spcAft>
                <a:spcPts val="0"/>
              </a:spcAft>
            </a:pPr>
            <a:r>
              <a:rPr lang="cs-CZ" sz="2800" dirty="0">
                <a:solidFill>
                  <a:schemeClr val="tx2"/>
                </a:solidFill>
              </a:rPr>
              <a:t>celoevropský digitální systém veřejných zakázek. </a:t>
            </a:r>
            <a:endParaRPr lang="cs-CZ" sz="2800" b="1" kern="100" dirty="0">
              <a:solidFill>
                <a:schemeClr val="tx2"/>
              </a:solidFill>
              <a:ea typeface="Aptos" panose="020B0004020202020204" pitchFamily="34" charset="0"/>
              <a:cs typeface="Times New Roman" panose="02020603050405020304" pitchFamily="18" charset="0"/>
            </a:endParaRPr>
          </a:p>
        </p:txBody>
      </p:sp>
      <p:sp>
        <p:nvSpPr>
          <p:cNvPr id="4" name="Zástupný symbol pro číslo snímku 3">
            <a:extLst>
              <a:ext uri="{FF2B5EF4-FFF2-40B4-BE49-F238E27FC236}">
                <a16:creationId xmlns:a16="http://schemas.microsoft.com/office/drawing/2014/main" id="{179813B8-1E70-5F43-455A-91731944725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98</a:t>
            </a:fld>
            <a:endParaRPr lang="cs-CZ" dirty="0"/>
          </a:p>
        </p:txBody>
      </p:sp>
    </p:spTree>
    <p:extLst>
      <p:ext uri="{BB962C8B-B14F-4D97-AF65-F5344CB8AC3E}">
        <p14:creationId xmlns:p14="http://schemas.microsoft.com/office/powerpoint/2010/main" val="22380491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BB5B1-4247-7BE8-5A69-FA7BEB313C9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FC856CF-BBE0-3630-F714-FAB3BCDA4B5A}"/>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F4922B86-9618-0665-1603-52E0ADED842A}"/>
              </a:ext>
            </a:extLst>
          </p:cNvPr>
          <p:cNvSpPr>
            <a:spLocks noGrp="1"/>
          </p:cNvSpPr>
          <p:nvPr>
            <p:ph idx="1"/>
          </p:nvPr>
        </p:nvSpPr>
        <p:spPr>
          <a:xfrm>
            <a:off x="446314" y="873760"/>
            <a:ext cx="11223172" cy="5516153"/>
          </a:xfrm>
        </p:spPr>
        <p:txBody>
          <a:bodyPr/>
          <a:lstStyle/>
          <a:p>
            <a:pPr marL="0" indent="0">
              <a:buNone/>
            </a:pPr>
            <a:r>
              <a:rPr lang="cs-CZ" sz="2800" b="1" u="sng" dirty="0">
                <a:solidFill>
                  <a:schemeClr val="accent1">
                    <a:lumMod val="75000"/>
                  </a:schemeClr>
                </a:solidFill>
              </a:rPr>
              <a:t>Směrnice × přímo použitelné nařízení</a:t>
            </a:r>
          </a:p>
          <a:p>
            <a:pPr marL="0" indent="0">
              <a:buNone/>
            </a:pPr>
            <a:r>
              <a:rPr lang="cs-CZ" sz="2800" b="1" dirty="0">
                <a:solidFill>
                  <a:schemeClr val="tx2"/>
                </a:solidFill>
              </a:rPr>
              <a:t>Dnes</a:t>
            </a:r>
            <a:endParaRPr lang="cs-CZ" sz="2800" dirty="0">
              <a:solidFill>
                <a:schemeClr val="tx2"/>
              </a:solidFill>
            </a:endParaRPr>
          </a:p>
          <a:p>
            <a:pPr lvl="0" algn="just"/>
            <a:r>
              <a:rPr lang="cs-CZ" sz="2800" dirty="0">
                <a:solidFill>
                  <a:schemeClr val="tx2"/>
                </a:solidFill>
              </a:rPr>
              <a:t>ZZVZ je národní transpozicí směrnic EU.</a:t>
            </a:r>
          </a:p>
          <a:p>
            <a:pPr lvl="0"/>
            <a:r>
              <a:rPr lang="cs-CZ" sz="2800" dirty="0">
                <a:solidFill>
                  <a:schemeClr val="tx2"/>
                </a:solidFill>
              </a:rPr>
              <a:t>Česká republika má určitý prostor pro vlastní úpravu.</a:t>
            </a:r>
          </a:p>
          <a:p>
            <a:pPr marL="0" indent="0">
              <a:buNone/>
            </a:pPr>
            <a:r>
              <a:rPr lang="cs-CZ" sz="2800" b="1" dirty="0">
                <a:solidFill>
                  <a:schemeClr val="tx2"/>
                </a:solidFill>
              </a:rPr>
              <a:t>Nově</a:t>
            </a:r>
            <a:endParaRPr lang="cs-CZ" sz="2800" dirty="0">
              <a:solidFill>
                <a:schemeClr val="tx2"/>
              </a:solidFill>
            </a:endParaRPr>
          </a:p>
          <a:p>
            <a:pPr lvl="0"/>
            <a:r>
              <a:rPr lang="cs-CZ" sz="2800" dirty="0">
                <a:solidFill>
                  <a:schemeClr val="tx2"/>
                </a:solidFill>
              </a:rPr>
              <a:t>bude platit přímo použitelné nařízení EU,</a:t>
            </a:r>
          </a:p>
          <a:p>
            <a:pPr lvl="0"/>
            <a:r>
              <a:rPr lang="cs-CZ" sz="2800" dirty="0">
                <a:solidFill>
                  <a:schemeClr val="tx2"/>
                </a:solidFill>
              </a:rPr>
              <a:t>národní odchylky budou výrazně omezeny,</a:t>
            </a:r>
          </a:p>
          <a:p>
            <a:r>
              <a:rPr lang="cs-CZ" sz="2800" dirty="0">
                <a:solidFill>
                  <a:schemeClr val="tx2"/>
                </a:solidFill>
              </a:rPr>
              <a:t>zmizí značná část „českých specifik“. </a:t>
            </a:r>
            <a:endParaRPr lang="cs-CZ" sz="2800" b="1" u="sng" dirty="0">
              <a:solidFill>
                <a:schemeClr val="tx2"/>
              </a:solidFill>
            </a:endParaRPr>
          </a:p>
        </p:txBody>
      </p:sp>
      <p:sp>
        <p:nvSpPr>
          <p:cNvPr id="4" name="Zástupný symbol pro číslo snímku 3">
            <a:extLst>
              <a:ext uri="{FF2B5EF4-FFF2-40B4-BE49-F238E27FC236}">
                <a16:creationId xmlns:a16="http://schemas.microsoft.com/office/drawing/2014/main" id="{2FF91AF9-9D89-BA13-06C0-35AEA3968EB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99</a:t>
            </a:fld>
            <a:endParaRPr lang="cs-CZ" dirty="0"/>
          </a:p>
        </p:txBody>
      </p:sp>
    </p:spTree>
    <p:extLst>
      <p:ext uri="{BB962C8B-B14F-4D97-AF65-F5344CB8AC3E}">
        <p14:creationId xmlns:p14="http://schemas.microsoft.com/office/powerpoint/2010/main" val="25984786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1C075-4A5F-FB29-6E20-E82369E045E1}"/>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6A2DFD4-FDD0-971A-48A0-B4D7DAA3C9D2}"/>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D48C1CB0-A172-47AC-AF48-9BC24AC4B9D1}"/>
              </a:ext>
            </a:extLst>
          </p:cNvPr>
          <p:cNvSpPr>
            <a:spLocks noGrp="1"/>
          </p:cNvSpPr>
          <p:nvPr>
            <p:ph idx="1"/>
          </p:nvPr>
        </p:nvSpPr>
        <p:spPr>
          <a:xfrm>
            <a:off x="446314" y="873760"/>
            <a:ext cx="11223172" cy="5516153"/>
          </a:xfrm>
        </p:spPr>
        <p:txBody>
          <a:bodyPr/>
          <a:lstStyle/>
          <a:p>
            <a:pPr marL="0" indent="0">
              <a:buNone/>
            </a:pPr>
            <a:r>
              <a:rPr lang="cs-CZ" sz="2800" b="1" u="sng" dirty="0">
                <a:solidFill>
                  <a:schemeClr val="accent1">
                    <a:lumMod val="75000"/>
                  </a:schemeClr>
                </a:solidFill>
              </a:rPr>
              <a:t>Nové uspořádání zadávacích postupů</a:t>
            </a:r>
            <a:endParaRPr lang="cs-CZ" sz="2800" u="sng" dirty="0">
              <a:solidFill>
                <a:schemeClr val="accent1">
                  <a:lumMod val="75000"/>
                </a:schemeClr>
              </a:solidFill>
            </a:endParaRPr>
          </a:p>
          <a:p>
            <a:pPr marL="0" indent="0" algn="just">
              <a:buNone/>
            </a:pPr>
            <a:r>
              <a:rPr lang="cs-CZ" sz="2800" b="1" dirty="0">
                <a:solidFill>
                  <a:schemeClr val="tx2"/>
                </a:solidFill>
              </a:rPr>
              <a:t>Nově pouze tři hlavní řízení:</a:t>
            </a:r>
          </a:p>
          <a:p>
            <a:pPr lvl="0"/>
            <a:r>
              <a:rPr lang="cs-CZ" sz="2800" dirty="0">
                <a:solidFill>
                  <a:schemeClr val="tx2"/>
                </a:solidFill>
              </a:rPr>
              <a:t>otevřené řízení,</a:t>
            </a:r>
          </a:p>
          <a:p>
            <a:pPr lvl="0"/>
            <a:r>
              <a:rPr lang="cs-CZ" sz="2800" dirty="0">
                <a:solidFill>
                  <a:schemeClr val="tx2"/>
                </a:solidFill>
              </a:rPr>
              <a:t>dynamické řízení,</a:t>
            </a:r>
          </a:p>
          <a:p>
            <a:pPr lvl="0"/>
            <a:r>
              <a:rPr lang="cs-CZ" sz="2800" dirty="0">
                <a:solidFill>
                  <a:schemeClr val="tx2"/>
                </a:solidFill>
              </a:rPr>
              <a:t>inovační řízení.</a:t>
            </a:r>
          </a:p>
          <a:p>
            <a:pPr marL="0" indent="0">
              <a:buNone/>
            </a:pPr>
            <a:r>
              <a:rPr lang="cs-CZ" sz="2800" b="1" dirty="0">
                <a:solidFill>
                  <a:schemeClr val="tx2"/>
                </a:solidFill>
              </a:rPr>
              <a:t>Dopad</a:t>
            </a:r>
            <a:endParaRPr lang="cs-CZ" sz="2800" dirty="0">
              <a:solidFill>
                <a:schemeClr val="tx2"/>
              </a:solidFill>
            </a:endParaRPr>
          </a:p>
          <a:p>
            <a:r>
              <a:rPr lang="cs-CZ" sz="2800" dirty="0">
                <a:solidFill>
                  <a:schemeClr val="tx2"/>
                </a:solidFill>
              </a:rPr>
              <a:t>Systém bude výrazně jednodušší.</a:t>
            </a:r>
          </a:p>
          <a:p>
            <a:pPr marL="0" indent="0">
              <a:buNone/>
            </a:pPr>
            <a:endParaRPr lang="cs-CZ" sz="2400" b="1" u="sng" dirty="0">
              <a:solidFill>
                <a:schemeClr val="tx2"/>
              </a:solidFill>
            </a:endParaRPr>
          </a:p>
        </p:txBody>
      </p:sp>
      <p:sp>
        <p:nvSpPr>
          <p:cNvPr id="4" name="Zástupný symbol pro číslo snímku 3">
            <a:extLst>
              <a:ext uri="{FF2B5EF4-FFF2-40B4-BE49-F238E27FC236}">
                <a16:creationId xmlns:a16="http://schemas.microsoft.com/office/drawing/2014/main" id="{5EE195D9-127B-833B-1630-72A2933AA07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100</a:t>
            </a:fld>
            <a:endParaRPr lang="cs-CZ" dirty="0"/>
          </a:p>
        </p:txBody>
      </p:sp>
    </p:spTree>
    <p:extLst>
      <p:ext uri="{BB962C8B-B14F-4D97-AF65-F5344CB8AC3E}">
        <p14:creationId xmlns:p14="http://schemas.microsoft.com/office/powerpoint/2010/main" val="3741919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99BE6-CF4F-053B-A60E-2024C55D30E0}"/>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497DEA0F-BD95-E6DF-A1C2-2F18A6880954}"/>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153C7DBD-A7B2-7A44-F05A-76F59188835F}"/>
              </a:ext>
            </a:extLst>
          </p:cNvPr>
          <p:cNvSpPr>
            <a:spLocks noGrp="1"/>
          </p:cNvSpPr>
          <p:nvPr>
            <p:ph idx="1"/>
          </p:nvPr>
        </p:nvSpPr>
        <p:spPr>
          <a:xfrm>
            <a:off x="446314" y="873760"/>
            <a:ext cx="11223172" cy="5516153"/>
          </a:xfrm>
        </p:spPr>
        <p:txBody>
          <a:bodyPr/>
          <a:lstStyle/>
          <a:p>
            <a:pPr marL="0" indent="0">
              <a:buNone/>
            </a:pPr>
            <a:endParaRPr lang="cs-CZ" b="1" u="sng" dirty="0">
              <a:solidFill>
                <a:schemeClr val="accent1">
                  <a:lumMod val="75000"/>
                </a:schemeClr>
              </a:solidFill>
            </a:endParaRPr>
          </a:p>
          <a:p>
            <a:pPr marL="0" indent="0">
              <a:buNone/>
            </a:pPr>
            <a:r>
              <a:rPr lang="cs-CZ" sz="2800" b="1" u="sng" dirty="0">
                <a:solidFill>
                  <a:schemeClr val="accent1">
                    <a:lumMod val="75000"/>
                  </a:schemeClr>
                </a:solidFill>
              </a:rPr>
              <a:t>Jednání se stane běžným nástrojem</a:t>
            </a:r>
          </a:p>
          <a:p>
            <a:pPr marL="0" indent="0">
              <a:buNone/>
            </a:pPr>
            <a:r>
              <a:rPr lang="cs-CZ" sz="2800" dirty="0">
                <a:solidFill>
                  <a:schemeClr val="tx2"/>
                </a:solidFill>
              </a:rPr>
              <a:t>Dnes jsou jednání v nadlimitním režimu výjimkou.</a:t>
            </a:r>
          </a:p>
          <a:p>
            <a:pPr marL="0" indent="0" algn="just">
              <a:buNone/>
            </a:pPr>
            <a:r>
              <a:rPr lang="cs-CZ" sz="2800" dirty="0">
                <a:solidFill>
                  <a:schemeClr val="tx2"/>
                </a:solidFill>
              </a:rPr>
              <a:t>Navrhovaný systém umožňuje jednání téměř ve všech řízeních.</a:t>
            </a:r>
          </a:p>
          <a:p>
            <a:pPr marL="0" indent="0">
              <a:buNone/>
            </a:pPr>
            <a:r>
              <a:rPr lang="cs-CZ" sz="2800" b="1" dirty="0">
                <a:solidFill>
                  <a:schemeClr val="tx2"/>
                </a:solidFill>
              </a:rPr>
              <a:t>Praktický dopad</a:t>
            </a:r>
            <a:endParaRPr lang="cs-CZ" sz="2800" dirty="0">
              <a:solidFill>
                <a:schemeClr val="tx2"/>
              </a:solidFill>
            </a:endParaRPr>
          </a:p>
          <a:p>
            <a:pPr marL="0" indent="0">
              <a:buNone/>
            </a:pPr>
            <a:r>
              <a:rPr lang="cs-CZ" sz="2800" dirty="0">
                <a:solidFill>
                  <a:schemeClr val="tx2"/>
                </a:solidFill>
              </a:rPr>
              <a:t>U technicky složitých zakázek (IT, zdravotnické technologie, digitalizace, energetika atd.) budou zadavatelé pracovat s trhem flexibilněji než dnes.</a:t>
            </a:r>
          </a:p>
          <a:p>
            <a:pPr marL="0" indent="0">
              <a:buNone/>
            </a:pPr>
            <a:endParaRPr lang="cs-CZ" sz="2400" b="1" u="sng" dirty="0">
              <a:solidFill>
                <a:schemeClr val="tx2"/>
              </a:solidFill>
            </a:endParaRPr>
          </a:p>
        </p:txBody>
      </p:sp>
      <p:sp>
        <p:nvSpPr>
          <p:cNvPr id="4" name="Zástupný symbol pro číslo snímku 3">
            <a:extLst>
              <a:ext uri="{FF2B5EF4-FFF2-40B4-BE49-F238E27FC236}">
                <a16:creationId xmlns:a16="http://schemas.microsoft.com/office/drawing/2014/main" id="{7D870550-7097-697E-AD06-C3CD066E02D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101</a:t>
            </a:fld>
            <a:endParaRPr lang="cs-CZ" dirty="0"/>
          </a:p>
        </p:txBody>
      </p:sp>
    </p:spTree>
    <p:extLst>
      <p:ext uri="{BB962C8B-B14F-4D97-AF65-F5344CB8AC3E}">
        <p14:creationId xmlns:p14="http://schemas.microsoft.com/office/powerpoint/2010/main" val="16397981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2CBF4-9980-6810-4E82-E65C07573F27}"/>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D103019-7AD1-4236-C94E-B9431154EA74}"/>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8D932DAF-1681-842B-CE4A-7D561096DBD1}"/>
              </a:ext>
            </a:extLst>
          </p:cNvPr>
          <p:cNvSpPr>
            <a:spLocks noGrp="1"/>
          </p:cNvSpPr>
          <p:nvPr>
            <p:ph idx="1"/>
          </p:nvPr>
        </p:nvSpPr>
        <p:spPr>
          <a:xfrm>
            <a:off x="446314" y="873760"/>
            <a:ext cx="11223172" cy="5516153"/>
          </a:xfrm>
        </p:spPr>
        <p:txBody>
          <a:bodyPr/>
          <a:lstStyle/>
          <a:p>
            <a:pPr marL="0" indent="0" algn="just">
              <a:buNone/>
            </a:pPr>
            <a:r>
              <a:rPr lang="cs-CZ" sz="2800" dirty="0">
                <a:solidFill>
                  <a:schemeClr val="tx2"/>
                </a:solidFill>
              </a:rPr>
              <a:t>Navrhované otevřené řízení má být základním flexibilním postupem. </a:t>
            </a:r>
          </a:p>
          <a:p>
            <a:pPr marL="0" indent="0" algn="just">
              <a:buNone/>
            </a:pPr>
            <a:r>
              <a:rPr lang="cs-CZ" sz="2800" dirty="0">
                <a:solidFill>
                  <a:schemeClr val="tx2"/>
                </a:solidFill>
              </a:rPr>
              <a:t>Zadavatel si bude moci zvolit:</a:t>
            </a:r>
          </a:p>
          <a:p>
            <a:pPr lvl="0" algn="just">
              <a:spcBef>
                <a:spcPts val="0"/>
              </a:spcBef>
              <a:spcAft>
                <a:spcPts val="0"/>
              </a:spcAft>
            </a:pPr>
            <a:r>
              <a:rPr lang="cs-CZ" sz="2800" dirty="0">
                <a:solidFill>
                  <a:schemeClr val="tx2"/>
                </a:solidFill>
              </a:rPr>
              <a:t>zda použije výběrová kritéria,</a:t>
            </a:r>
          </a:p>
          <a:p>
            <a:pPr lvl="0" algn="just">
              <a:spcBef>
                <a:spcPts val="0"/>
              </a:spcBef>
              <a:spcAft>
                <a:spcPts val="0"/>
              </a:spcAft>
            </a:pPr>
            <a:r>
              <a:rPr lang="cs-CZ" sz="2800" dirty="0">
                <a:solidFill>
                  <a:schemeClr val="tx2"/>
                </a:solidFill>
              </a:rPr>
              <a:t>zda bude o nabídkách jednat,</a:t>
            </a:r>
          </a:p>
          <a:p>
            <a:pPr lvl="0" algn="just">
              <a:spcBef>
                <a:spcPts val="0"/>
              </a:spcBef>
              <a:spcAft>
                <a:spcPts val="0"/>
              </a:spcAft>
            </a:pPr>
            <a:r>
              <a:rPr lang="cs-CZ" sz="2800" dirty="0">
                <a:solidFill>
                  <a:schemeClr val="tx2"/>
                </a:solidFill>
              </a:rPr>
              <a:t>zda zadá zakázku na základě prvních nabídek,</a:t>
            </a:r>
          </a:p>
          <a:p>
            <a:pPr lvl="0" algn="just">
              <a:spcBef>
                <a:spcPts val="0"/>
              </a:spcBef>
              <a:spcAft>
                <a:spcPts val="0"/>
              </a:spcAft>
            </a:pPr>
            <a:r>
              <a:rPr lang="cs-CZ" sz="2800" dirty="0">
                <a:solidFill>
                  <a:schemeClr val="tx2"/>
                </a:solidFill>
              </a:rPr>
              <a:t>nebo zda po jednání vyzve k podání konečných nabídek.</a:t>
            </a:r>
          </a:p>
          <a:p>
            <a:pPr marL="0" indent="0" algn="just">
              <a:buNone/>
            </a:pPr>
            <a:r>
              <a:rPr lang="cs-CZ" sz="2800" dirty="0">
                <a:solidFill>
                  <a:schemeClr val="tx2"/>
                </a:solidFill>
              </a:rPr>
              <a:t>Minimální lhůta pro podání prvních nabídek má podle návrhu činit </a:t>
            </a:r>
            <a:r>
              <a:rPr lang="cs-CZ" sz="2800" b="1" dirty="0">
                <a:solidFill>
                  <a:schemeClr val="tx2"/>
                </a:solidFill>
              </a:rPr>
              <a:t>20 dnů</a:t>
            </a:r>
            <a:r>
              <a:rPr lang="cs-CZ" sz="2800" dirty="0">
                <a:solidFill>
                  <a:schemeClr val="tx2"/>
                </a:solidFill>
              </a:rPr>
              <a:t>. </a:t>
            </a:r>
          </a:p>
          <a:p>
            <a:pPr marL="0" indent="0" algn="just">
              <a:buNone/>
            </a:pPr>
            <a:r>
              <a:rPr lang="cs-CZ" sz="2800" dirty="0">
                <a:solidFill>
                  <a:schemeClr val="tx2"/>
                </a:solidFill>
              </a:rPr>
              <a:t>Jednání nebude možné o důvodech vyloučení, výběrových kritériích a kritériích pro zadání zakázky. Zadavatel také bude muset předem označit podstatné prvky, o nichž jednat nelze. </a:t>
            </a:r>
            <a:endParaRPr lang="cs-CZ" sz="2800" b="1" kern="100" dirty="0">
              <a:solidFill>
                <a:schemeClr val="tx2"/>
              </a:solidFill>
              <a:ea typeface="Aptos" panose="020B0004020202020204" pitchFamily="34" charset="0"/>
              <a:cs typeface="Times New Roman" panose="02020603050405020304" pitchFamily="18" charset="0"/>
            </a:endParaRPr>
          </a:p>
          <a:p>
            <a:pPr marL="0" indent="0">
              <a:buNone/>
            </a:pPr>
            <a:endParaRPr lang="cs-CZ" sz="2400" b="1" u="sng" dirty="0">
              <a:solidFill>
                <a:schemeClr val="tx2"/>
              </a:solidFill>
            </a:endParaRPr>
          </a:p>
        </p:txBody>
      </p:sp>
      <p:sp>
        <p:nvSpPr>
          <p:cNvPr id="4" name="Zástupný symbol pro číslo snímku 3">
            <a:extLst>
              <a:ext uri="{FF2B5EF4-FFF2-40B4-BE49-F238E27FC236}">
                <a16:creationId xmlns:a16="http://schemas.microsoft.com/office/drawing/2014/main" id="{720032B8-42A3-46AB-6487-771E12FF8AF2}"/>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102</a:t>
            </a:fld>
            <a:endParaRPr lang="cs-CZ" dirty="0"/>
          </a:p>
        </p:txBody>
      </p:sp>
    </p:spTree>
    <p:extLst>
      <p:ext uri="{BB962C8B-B14F-4D97-AF65-F5344CB8AC3E}">
        <p14:creationId xmlns:p14="http://schemas.microsoft.com/office/powerpoint/2010/main" val="41118720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C6E97-77D4-0F80-0595-C815B7D13E4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1C4CC93-A0BF-5B82-0854-E13D02941694}"/>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93CC60D1-A017-55D8-CAB3-01136F418D9A}"/>
              </a:ext>
            </a:extLst>
          </p:cNvPr>
          <p:cNvSpPr>
            <a:spLocks noGrp="1"/>
          </p:cNvSpPr>
          <p:nvPr>
            <p:ph idx="1"/>
          </p:nvPr>
        </p:nvSpPr>
        <p:spPr>
          <a:xfrm>
            <a:off x="446314" y="873760"/>
            <a:ext cx="11223172" cy="5516153"/>
          </a:xfrm>
        </p:spPr>
        <p:txBody>
          <a:bodyPr/>
          <a:lstStyle/>
          <a:p>
            <a:pPr marL="0" indent="0">
              <a:buNone/>
            </a:pPr>
            <a:r>
              <a:rPr lang="cs-CZ" sz="2400" b="1" u="sng" dirty="0">
                <a:solidFill>
                  <a:schemeClr val="accent1">
                    <a:lumMod val="75000"/>
                  </a:schemeClr>
                </a:solidFill>
              </a:rPr>
              <a:t>Přechod od nejnižší ceny ke kvalitě</a:t>
            </a:r>
            <a:endParaRPr lang="cs-CZ" sz="2400" u="sng" dirty="0">
              <a:solidFill>
                <a:schemeClr val="accent1">
                  <a:lumMod val="75000"/>
                </a:schemeClr>
              </a:solidFill>
            </a:endParaRPr>
          </a:p>
          <a:p>
            <a:pPr marL="0" indent="0" algn="just">
              <a:buNone/>
            </a:pPr>
            <a:r>
              <a:rPr lang="cs-CZ" sz="2400" dirty="0">
                <a:solidFill>
                  <a:schemeClr val="tx2"/>
                </a:solidFill>
              </a:rPr>
              <a:t>Návrh počítá s tím, standardem bude </a:t>
            </a:r>
            <a:r>
              <a:rPr lang="cs-CZ" sz="2400" b="1" dirty="0">
                <a:solidFill>
                  <a:schemeClr val="tx2"/>
                </a:solidFill>
              </a:rPr>
              <a:t>Best </a:t>
            </a:r>
            <a:r>
              <a:rPr lang="cs-CZ" sz="2400" b="1" dirty="0" err="1">
                <a:solidFill>
                  <a:schemeClr val="tx2"/>
                </a:solidFill>
              </a:rPr>
              <a:t>Price</a:t>
            </a:r>
            <a:r>
              <a:rPr lang="cs-CZ" sz="2400" b="1" dirty="0">
                <a:solidFill>
                  <a:schemeClr val="tx2"/>
                </a:solidFill>
              </a:rPr>
              <a:t> </a:t>
            </a:r>
            <a:r>
              <a:rPr lang="cs-CZ" sz="2400" b="1" dirty="0" err="1">
                <a:solidFill>
                  <a:schemeClr val="tx2"/>
                </a:solidFill>
              </a:rPr>
              <a:t>Quality</a:t>
            </a:r>
            <a:r>
              <a:rPr lang="cs-CZ" sz="2400" b="1" dirty="0">
                <a:solidFill>
                  <a:schemeClr val="tx2"/>
                </a:solidFill>
              </a:rPr>
              <a:t> Ratio (BPQR), </a:t>
            </a:r>
            <a:r>
              <a:rPr lang="cs-CZ" sz="2400" dirty="0">
                <a:solidFill>
                  <a:schemeClr val="tx2"/>
                </a:solidFill>
              </a:rPr>
              <a:t>tedy nejlepší poměr ceny a kvality.</a:t>
            </a:r>
          </a:p>
          <a:p>
            <a:pPr marL="0" indent="0">
              <a:buNone/>
            </a:pPr>
            <a:r>
              <a:rPr lang="cs-CZ" sz="2400" dirty="0">
                <a:solidFill>
                  <a:schemeClr val="tx2"/>
                </a:solidFill>
              </a:rPr>
              <a:t>Navržené minimální váhy kvality jsou:</a:t>
            </a:r>
          </a:p>
          <a:p>
            <a:pPr lvl="0">
              <a:spcBef>
                <a:spcPts val="0"/>
              </a:spcBef>
              <a:spcAft>
                <a:spcPts val="0"/>
              </a:spcAft>
            </a:pPr>
            <a:r>
              <a:rPr lang="cs-CZ" sz="2400" dirty="0">
                <a:solidFill>
                  <a:schemeClr val="tx2"/>
                </a:solidFill>
              </a:rPr>
              <a:t>nejméně </a:t>
            </a:r>
            <a:r>
              <a:rPr lang="cs-CZ" sz="2400" b="1" dirty="0">
                <a:solidFill>
                  <a:schemeClr val="tx2"/>
                </a:solidFill>
              </a:rPr>
              <a:t>30 %</a:t>
            </a:r>
            <a:r>
              <a:rPr lang="cs-CZ" sz="2400" dirty="0">
                <a:solidFill>
                  <a:schemeClr val="tx2"/>
                </a:solidFill>
              </a:rPr>
              <a:t> celkového hodnocení,</a:t>
            </a:r>
          </a:p>
          <a:p>
            <a:pPr lvl="0">
              <a:spcBef>
                <a:spcPts val="0"/>
              </a:spcBef>
              <a:spcAft>
                <a:spcPts val="0"/>
              </a:spcAft>
            </a:pPr>
            <a:r>
              <a:rPr lang="cs-CZ" sz="2400" dirty="0">
                <a:solidFill>
                  <a:schemeClr val="tx2"/>
                </a:solidFill>
              </a:rPr>
              <a:t>nejméně </a:t>
            </a:r>
            <a:r>
              <a:rPr lang="cs-CZ" sz="2400" b="1" dirty="0">
                <a:solidFill>
                  <a:schemeClr val="tx2"/>
                </a:solidFill>
              </a:rPr>
              <a:t>50 %</a:t>
            </a:r>
            <a:r>
              <a:rPr lang="cs-CZ" sz="2400" dirty="0">
                <a:solidFill>
                  <a:schemeClr val="tx2"/>
                </a:solidFill>
              </a:rPr>
              <a:t> u zakázek náročných na pracovní sílu.</a:t>
            </a:r>
          </a:p>
          <a:p>
            <a:pPr marL="0" indent="0">
              <a:buNone/>
            </a:pPr>
            <a:r>
              <a:rPr lang="cs-CZ" sz="2400" dirty="0">
                <a:solidFill>
                  <a:schemeClr val="tx2"/>
                </a:solidFill>
              </a:rPr>
              <a:t>Za pracovně náročnou zakázku se považuje zakázka, u níž náklady práce zpravidla představují alespoň 50 % celkové hodnoty zakázky. U těchto zakázek mají být součástí hodnocení také významné sociální aspekty. </a:t>
            </a:r>
          </a:p>
          <a:p>
            <a:pPr marL="0" indent="0">
              <a:buNone/>
            </a:pPr>
            <a:endParaRPr lang="cs-CZ" sz="2400" b="1" u="sng" dirty="0">
              <a:solidFill>
                <a:schemeClr val="tx2"/>
              </a:solidFill>
            </a:endParaRPr>
          </a:p>
        </p:txBody>
      </p:sp>
      <p:sp>
        <p:nvSpPr>
          <p:cNvPr id="4" name="Zástupný symbol pro číslo snímku 3">
            <a:extLst>
              <a:ext uri="{FF2B5EF4-FFF2-40B4-BE49-F238E27FC236}">
                <a16:creationId xmlns:a16="http://schemas.microsoft.com/office/drawing/2014/main" id="{E6EBFC41-076C-BE8D-7B4F-2478A638682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103</a:t>
            </a:fld>
            <a:endParaRPr lang="cs-CZ" dirty="0"/>
          </a:p>
        </p:txBody>
      </p:sp>
    </p:spTree>
    <p:extLst>
      <p:ext uri="{BB962C8B-B14F-4D97-AF65-F5344CB8AC3E}">
        <p14:creationId xmlns:p14="http://schemas.microsoft.com/office/powerpoint/2010/main" val="27728908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D5019-B9CA-3507-9E89-EC1CEB52FC1B}"/>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9457112-78C9-8A84-5EF6-DC4EC78FD054}"/>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DF0AC2AB-1041-E182-DD68-89AD8DE58CDB}"/>
              </a:ext>
            </a:extLst>
          </p:cNvPr>
          <p:cNvSpPr>
            <a:spLocks noGrp="1"/>
          </p:cNvSpPr>
          <p:nvPr>
            <p:ph idx="1"/>
          </p:nvPr>
        </p:nvSpPr>
        <p:spPr>
          <a:xfrm>
            <a:off x="446314" y="873760"/>
            <a:ext cx="11223172" cy="5516153"/>
          </a:xfrm>
        </p:spPr>
        <p:txBody>
          <a:bodyPr/>
          <a:lstStyle/>
          <a:p>
            <a:pPr marL="0" indent="0">
              <a:buNone/>
            </a:pPr>
            <a:r>
              <a:rPr lang="cs-CZ" sz="2800" b="1" u="sng" dirty="0">
                <a:solidFill>
                  <a:schemeClr val="accent1">
                    <a:lumMod val="75000"/>
                  </a:schemeClr>
                </a:solidFill>
              </a:rPr>
              <a:t>Přechod od nejnižší ceny ke kvalitě</a:t>
            </a:r>
            <a:endParaRPr lang="cs-CZ" sz="2800" u="sng" dirty="0">
              <a:solidFill>
                <a:schemeClr val="accent1">
                  <a:lumMod val="75000"/>
                </a:schemeClr>
              </a:solidFill>
            </a:endParaRPr>
          </a:p>
          <a:p>
            <a:pPr marL="0" indent="0">
              <a:buNone/>
            </a:pPr>
            <a:r>
              <a:rPr lang="cs-CZ" sz="2400" dirty="0">
                <a:solidFill>
                  <a:schemeClr val="tx2"/>
                </a:solidFill>
              </a:rPr>
              <a:t>Výjimka má být možná, pokud zadavatel prokáže, že kvalitu dostatečně zajistil prostřednictvím:</a:t>
            </a:r>
          </a:p>
          <a:p>
            <a:pPr lvl="0" algn="just"/>
            <a:r>
              <a:rPr lang="cs-CZ" sz="2400" dirty="0">
                <a:solidFill>
                  <a:schemeClr val="tx2"/>
                </a:solidFill>
              </a:rPr>
              <a:t>technických nebo funkčních specifikací,</a:t>
            </a:r>
          </a:p>
          <a:p>
            <a:pPr lvl="0"/>
            <a:r>
              <a:rPr lang="cs-CZ" sz="2400" dirty="0">
                <a:solidFill>
                  <a:schemeClr val="tx2"/>
                </a:solidFill>
              </a:rPr>
              <a:t>smluvních podmínek,</a:t>
            </a:r>
          </a:p>
          <a:p>
            <a:pPr lvl="0"/>
            <a:r>
              <a:rPr lang="cs-CZ" sz="2400" dirty="0">
                <a:solidFill>
                  <a:schemeClr val="tx2"/>
                </a:solidFill>
              </a:rPr>
              <a:t>případně jejich kombinací s kvalitativními kritérii.</a:t>
            </a:r>
          </a:p>
          <a:p>
            <a:pPr marL="0" indent="0">
              <a:buNone/>
            </a:pPr>
            <a:r>
              <a:rPr lang="cs-CZ" sz="2400" dirty="0">
                <a:solidFill>
                  <a:schemeClr val="tx2"/>
                </a:solidFill>
              </a:rPr>
              <a:t>Jde tedy o princip </a:t>
            </a:r>
            <a:r>
              <a:rPr lang="cs-CZ" sz="2400" b="1" dirty="0">
                <a:solidFill>
                  <a:schemeClr val="tx2"/>
                </a:solidFill>
              </a:rPr>
              <a:t>„dodržuj, nebo vysvětli“</a:t>
            </a:r>
            <a:r>
              <a:rPr lang="cs-CZ" sz="2400" dirty="0">
                <a:solidFill>
                  <a:schemeClr val="tx2"/>
                </a:solidFill>
              </a:rPr>
              <a:t>. Čistě cenové hodnocení nebude zcela zakázáno, ale bude vyžadovat věcné odůvodnění.</a:t>
            </a:r>
          </a:p>
          <a:p>
            <a:pPr marL="0" indent="0">
              <a:buNone/>
            </a:pPr>
            <a:r>
              <a:rPr lang="cs-CZ" sz="1800" b="1" dirty="0">
                <a:solidFill>
                  <a:schemeClr val="tx2"/>
                </a:solidFill>
              </a:rPr>
              <a:t>Praktický dopad</a:t>
            </a:r>
          </a:p>
          <a:p>
            <a:pPr marL="0" indent="0">
              <a:buNone/>
            </a:pPr>
            <a:r>
              <a:rPr lang="cs-CZ" sz="1800" dirty="0">
                <a:solidFill>
                  <a:schemeClr val="tx2"/>
                </a:solidFill>
              </a:rPr>
              <a:t>Řada zakázek, které dnes běží na 100 % ceny, bude muset mít kvalitativní kritéria.</a:t>
            </a:r>
          </a:p>
          <a:p>
            <a:pPr marL="0" indent="0">
              <a:spcBef>
                <a:spcPts val="0"/>
              </a:spcBef>
              <a:spcAft>
                <a:spcPts val="0"/>
              </a:spcAft>
              <a:buNone/>
            </a:pPr>
            <a:r>
              <a:rPr lang="cs-CZ" sz="1800" dirty="0">
                <a:solidFill>
                  <a:schemeClr val="tx2"/>
                </a:solidFill>
              </a:rPr>
              <a:t>To bude mít velký dopad zejména ve stavebnictví, zdravotnictví, službách, sociálních službách.</a:t>
            </a:r>
          </a:p>
          <a:p>
            <a:pPr marL="0" indent="0">
              <a:buNone/>
            </a:pPr>
            <a:endParaRPr lang="cs-CZ" sz="2400" b="1" u="sng" dirty="0">
              <a:solidFill>
                <a:schemeClr val="tx2"/>
              </a:solidFill>
            </a:endParaRPr>
          </a:p>
        </p:txBody>
      </p:sp>
      <p:sp>
        <p:nvSpPr>
          <p:cNvPr id="4" name="Zástupný symbol pro číslo snímku 3">
            <a:extLst>
              <a:ext uri="{FF2B5EF4-FFF2-40B4-BE49-F238E27FC236}">
                <a16:creationId xmlns:a16="http://schemas.microsoft.com/office/drawing/2014/main" id="{FABDB386-26B1-553B-00B0-2C9CD4833C18}"/>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104</a:t>
            </a:fld>
            <a:endParaRPr lang="cs-CZ" dirty="0"/>
          </a:p>
        </p:txBody>
      </p:sp>
    </p:spTree>
    <p:extLst>
      <p:ext uri="{BB962C8B-B14F-4D97-AF65-F5344CB8AC3E}">
        <p14:creationId xmlns:p14="http://schemas.microsoft.com/office/powerpoint/2010/main" val="379650120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767AD-3C6E-1676-5288-002A6636496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BC0D91A-6102-9B74-F1DD-3E782DEFFDD9}"/>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051CFFAE-BFF7-D2C7-A8B9-62F2295D7AE2}"/>
              </a:ext>
            </a:extLst>
          </p:cNvPr>
          <p:cNvSpPr>
            <a:spLocks noGrp="1"/>
          </p:cNvSpPr>
          <p:nvPr>
            <p:ph idx="1"/>
          </p:nvPr>
        </p:nvSpPr>
        <p:spPr>
          <a:xfrm>
            <a:off x="446314" y="873760"/>
            <a:ext cx="11223172" cy="5516153"/>
          </a:xfrm>
        </p:spPr>
        <p:txBody>
          <a:bodyPr/>
          <a:lstStyle/>
          <a:p>
            <a:pPr marL="0" indent="0">
              <a:buNone/>
            </a:pPr>
            <a:r>
              <a:rPr lang="cs-CZ" sz="2400" b="1" u="sng" dirty="0">
                <a:solidFill>
                  <a:schemeClr val="accent1">
                    <a:lumMod val="75000"/>
                  </a:schemeClr>
                </a:solidFill>
              </a:rPr>
              <a:t>Evropská preference</a:t>
            </a:r>
            <a:endParaRPr lang="cs-CZ" sz="2400" u="sng" dirty="0">
              <a:solidFill>
                <a:schemeClr val="accent1">
                  <a:lumMod val="75000"/>
                </a:schemeClr>
              </a:solidFill>
            </a:endParaRPr>
          </a:p>
          <a:p>
            <a:pPr marL="0" indent="0" algn="just">
              <a:buNone/>
            </a:pPr>
            <a:r>
              <a:rPr lang="cs-CZ" sz="2400" dirty="0">
                <a:solidFill>
                  <a:schemeClr val="tx2"/>
                </a:solidFill>
              </a:rPr>
              <a:t>Toto je politicky nejvýznamnější změna a bude kolem ní pravděpodobně silná diskuze na úrovni členských států.</a:t>
            </a:r>
          </a:p>
          <a:p>
            <a:pPr marL="0" indent="0" algn="just">
              <a:buNone/>
            </a:pPr>
            <a:r>
              <a:rPr lang="cs-CZ" sz="2400" dirty="0">
                <a:solidFill>
                  <a:schemeClr val="tx2"/>
                </a:solidFill>
              </a:rPr>
              <a:t>Návrh vytváří horizontální rámec pro zvýhodnění hospodářských subjektů, zboží, služeb a stavebních prací pocházejících z EU nebo ze zemí krytých příslušnými mezinárodními dohodami.</a:t>
            </a:r>
          </a:p>
          <a:p>
            <a:pPr marL="0" indent="0">
              <a:buNone/>
            </a:pPr>
            <a:r>
              <a:rPr lang="cs-CZ" sz="2400" dirty="0">
                <a:solidFill>
                  <a:schemeClr val="tx2"/>
                </a:solidFill>
              </a:rPr>
              <a:t>Zadavatelé budou moci zejména:</a:t>
            </a:r>
          </a:p>
          <a:p>
            <a:pPr lvl="0">
              <a:spcBef>
                <a:spcPts val="0"/>
              </a:spcBef>
              <a:spcAft>
                <a:spcPts val="0"/>
              </a:spcAft>
            </a:pPr>
            <a:r>
              <a:rPr lang="cs-CZ" sz="2400" dirty="0">
                <a:solidFill>
                  <a:schemeClr val="tx2"/>
                </a:solidFill>
              </a:rPr>
              <a:t>omezit účast na dodavatele z EU a z takzvaných pokrytých zemí,</a:t>
            </a:r>
          </a:p>
          <a:p>
            <a:pPr lvl="0">
              <a:spcBef>
                <a:spcPts val="0"/>
              </a:spcBef>
              <a:spcAft>
                <a:spcPts val="0"/>
              </a:spcAft>
            </a:pPr>
            <a:r>
              <a:rPr lang="cs-CZ" sz="2400" dirty="0">
                <a:solidFill>
                  <a:schemeClr val="tx2"/>
                </a:solidFill>
              </a:rPr>
              <a:t>požadovat určitý podíl evropského původu,</a:t>
            </a:r>
          </a:p>
          <a:p>
            <a:pPr lvl="0">
              <a:spcBef>
                <a:spcPts val="0"/>
              </a:spcBef>
              <a:spcAft>
                <a:spcPts val="0"/>
              </a:spcAft>
            </a:pPr>
            <a:r>
              <a:rPr lang="cs-CZ" sz="2400" dirty="0">
                <a:solidFill>
                  <a:schemeClr val="tx2"/>
                </a:solidFill>
              </a:rPr>
              <a:t>přidělovat dodatečné body za evropský původ,</a:t>
            </a:r>
          </a:p>
          <a:p>
            <a:pPr lvl="0">
              <a:spcBef>
                <a:spcPts val="0"/>
              </a:spcBef>
              <a:spcAft>
                <a:spcPts val="0"/>
              </a:spcAft>
            </a:pPr>
            <a:r>
              <a:rPr lang="cs-CZ" sz="2400" dirty="0">
                <a:solidFill>
                  <a:schemeClr val="tx2"/>
                </a:solidFill>
              </a:rPr>
              <a:t>pro účely hodnocení fiktivně snížit nabídkovou cenu evropské nabídky,</a:t>
            </a:r>
          </a:p>
          <a:p>
            <a:pPr lvl="0">
              <a:spcBef>
                <a:spcPts val="0"/>
              </a:spcBef>
              <a:spcAft>
                <a:spcPts val="0"/>
              </a:spcAft>
            </a:pPr>
            <a:r>
              <a:rPr lang="cs-CZ" sz="2400" dirty="0">
                <a:solidFill>
                  <a:schemeClr val="tx2"/>
                </a:solidFill>
              </a:rPr>
              <a:t>odmítnout nabídku, v níž podíl evropského nebo pokrytého plnění nedosahuje 50 %.</a:t>
            </a:r>
          </a:p>
          <a:p>
            <a:endParaRPr lang="cs-CZ" sz="2800" b="1" u="sng" dirty="0">
              <a:solidFill>
                <a:schemeClr val="tx2"/>
              </a:solidFill>
            </a:endParaRPr>
          </a:p>
        </p:txBody>
      </p:sp>
      <p:sp>
        <p:nvSpPr>
          <p:cNvPr id="4" name="Zástupný symbol pro číslo snímku 3">
            <a:extLst>
              <a:ext uri="{FF2B5EF4-FFF2-40B4-BE49-F238E27FC236}">
                <a16:creationId xmlns:a16="http://schemas.microsoft.com/office/drawing/2014/main" id="{E4D34657-A355-F25B-E07F-C90B97CA42B1}"/>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105</a:t>
            </a:fld>
            <a:endParaRPr lang="cs-CZ" dirty="0"/>
          </a:p>
        </p:txBody>
      </p:sp>
    </p:spTree>
    <p:extLst>
      <p:ext uri="{BB962C8B-B14F-4D97-AF65-F5344CB8AC3E}">
        <p14:creationId xmlns:p14="http://schemas.microsoft.com/office/powerpoint/2010/main" val="15068426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CC6B2-F0A4-6F65-C7CA-959C7549A924}"/>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B85BFECD-F285-A4F9-BD3F-7AEF58CAE691}"/>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A9B46775-AF24-334A-AED2-8A59F497B238}"/>
              </a:ext>
            </a:extLst>
          </p:cNvPr>
          <p:cNvSpPr>
            <a:spLocks noGrp="1"/>
          </p:cNvSpPr>
          <p:nvPr>
            <p:ph idx="1"/>
          </p:nvPr>
        </p:nvSpPr>
        <p:spPr>
          <a:xfrm>
            <a:off x="446314" y="873760"/>
            <a:ext cx="11223172" cy="5516153"/>
          </a:xfrm>
        </p:spPr>
        <p:txBody>
          <a:bodyPr/>
          <a:lstStyle/>
          <a:p>
            <a:pPr marL="0" indent="0">
              <a:buNone/>
            </a:pPr>
            <a:r>
              <a:rPr lang="cs-CZ" sz="2800" b="1" u="sng" dirty="0">
                <a:solidFill>
                  <a:schemeClr val="accent1">
                    <a:lumMod val="75000"/>
                  </a:schemeClr>
                </a:solidFill>
              </a:rPr>
              <a:t>Evropská preference</a:t>
            </a:r>
            <a:endParaRPr lang="cs-CZ" sz="2800" u="sng" dirty="0">
              <a:solidFill>
                <a:schemeClr val="accent1">
                  <a:lumMod val="75000"/>
                </a:schemeClr>
              </a:solidFill>
            </a:endParaRPr>
          </a:p>
          <a:p>
            <a:pPr marL="0" indent="0">
              <a:buNone/>
            </a:pPr>
            <a:r>
              <a:rPr lang="cs-CZ" sz="2400" dirty="0">
                <a:solidFill>
                  <a:schemeClr val="tx2"/>
                </a:solidFill>
              </a:rPr>
              <a:t>Opatření musí být předem jasně uvedena v oznámení.</a:t>
            </a:r>
          </a:p>
          <a:p>
            <a:pPr marL="0" indent="0">
              <a:buNone/>
            </a:pPr>
            <a:r>
              <a:rPr lang="cs-CZ" sz="2400" dirty="0">
                <a:solidFill>
                  <a:schemeClr val="tx2"/>
                </a:solidFill>
              </a:rPr>
              <a:t>Komise bude moci prostřednictvím delegovaných aktů stanovit jejich povinné použití v určitých oblastech.</a:t>
            </a:r>
          </a:p>
          <a:p>
            <a:pPr marL="0" indent="0" algn="just">
              <a:buNone/>
            </a:pPr>
            <a:r>
              <a:rPr lang="cs-CZ" sz="2400" dirty="0">
                <a:solidFill>
                  <a:schemeClr val="tx2"/>
                </a:solidFill>
              </a:rPr>
              <a:t>Dnes ZZVZ nic podobného prakticky neumožňuje.</a:t>
            </a:r>
          </a:p>
        </p:txBody>
      </p:sp>
      <p:sp>
        <p:nvSpPr>
          <p:cNvPr id="4" name="Zástupný symbol pro číslo snímku 3">
            <a:extLst>
              <a:ext uri="{FF2B5EF4-FFF2-40B4-BE49-F238E27FC236}">
                <a16:creationId xmlns:a16="http://schemas.microsoft.com/office/drawing/2014/main" id="{6982764C-C8A7-A17E-51AF-A48FB56ADB53}"/>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106</a:t>
            </a:fld>
            <a:endParaRPr lang="cs-CZ" dirty="0"/>
          </a:p>
        </p:txBody>
      </p:sp>
    </p:spTree>
    <p:extLst>
      <p:ext uri="{BB962C8B-B14F-4D97-AF65-F5344CB8AC3E}">
        <p14:creationId xmlns:p14="http://schemas.microsoft.com/office/powerpoint/2010/main" val="28072842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BF52A-3641-02C6-0556-19A60247DDC5}"/>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75EF6C56-B74F-29B7-4CCF-E53DD641AF9F}"/>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B2CD30FE-A33D-3BD4-5CE3-FC3A077D6D50}"/>
              </a:ext>
            </a:extLst>
          </p:cNvPr>
          <p:cNvSpPr>
            <a:spLocks noGrp="1"/>
          </p:cNvSpPr>
          <p:nvPr>
            <p:ph idx="1"/>
          </p:nvPr>
        </p:nvSpPr>
        <p:spPr>
          <a:xfrm>
            <a:off x="446314" y="873760"/>
            <a:ext cx="11223172" cy="5516153"/>
          </a:xfrm>
        </p:spPr>
        <p:txBody>
          <a:bodyPr/>
          <a:lstStyle/>
          <a:p>
            <a:pPr marL="0" indent="0">
              <a:buNone/>
            </a:pPr>
            <a:r>
              <a:rPr lang="cs-CZ" sz="2800" b="1" u="sng" dirty="0">
                <a:solidFill>
                  <a:schemeClr val="accent1">
                    <a:lumMod val="75000"/>
                  </a:schemeClr>
                </a:solidFill>
              </a:rPr>
              <a:t>Digitalizace, data a automatizace</a:t>
            </a:r>
            <a:endParaRPr lang="cs-CZ" sz="2800" u="sng" dirty="0">
              <a:solidFill>
                <a:schemeClr val="accent1">
                  <a:lumMod val="75000"/>
                </a:schemeClr>
              </a:solidFill>
            </a:endParaRPr>
          </a:p>
          <a:p>
            <a:pPr marL="0" indent="0">
              <a:buNone/>
            </a:pPr>
            <a:r>
              <a:rPr lang="cs-CZ" sz="2800" dirty="0">
                <a:solidFill>
                  <a:schemeClr val="tx2"/>
                </a:solidFill>
              </a:rPr>
              <a:t>Návrh počítá s vytvořením společného digitálního ekosystému, jehož součástí budou:</a:t>
            </a:r>
          </a:p>
          <a:p>
            <a:pPr lvl="0">
              <a:spcBef>
                <a:spcPts val="0"/>
              </a:spcBef>
              <a:spcAft>
                <a:spcPts val="0"/>
              </a:spcAft>
            </a:pPr>
            <a:r>
              <a:rPr lang="cs-CZ" sz="2800" dirty="0">
                <a:solidFill>
                  <a:schemeClr val="tx2"/>
                </a:solidFill>
              </a:rPr>
              <a:t>interoperabilní elektronické nástroje,</a:t>
            </a:r>
          </a:p>
          <a:p>
            <a:pPr lvl="0" algn="just">
              <a:spcBef>
                <a:spcPts val="0"/>
              </a:spcBef>
              <a:spcAft>
                <a:spcPts val="0"/>
              </a:spcAft>
            </a:pPr>
            <a:r>
              <a:rPr lang="cs-CZ" sz="2800" dirty="0">
                <a:solidFill>
                  <a:schemeClr val="tx2"/>
                </a:solidFill>
              </a:rPr>
              <a:t>evropské harmonizované datové standardy,</a:t>
            </a:r>
          </a:p>
          <a:p>
            <a:pPr lvl="0">
              <a:spcBef>
                <a:spcPts val="0"/>
              </a:spcBef>
              <a:spcAft>
                <a:spcPts val="0"/>
              </a:spcAft>
            </a:pPr>
            <a:r>
              <a:rPr lang="cs-CZ" sz="2800" dirty="0">
                <a:solidFill>
                  <a:schemeClr val="tx2"/>
                </a:solidFill>
              </a:rPr>
              <a:t>elektronická služba pro ověřování způsobilosti,</a:t>
            </a:r>
          </a:p>
          <a:p>
            <a:pPr lvl="0">
              <a:spcBef>
                <a:spcPts val="0"/>
              </a:spcBef>
              <a:spcAft>
                <a:spcPts val="0"/>
              </a:spcAft>
            </a:pPr>
            <a:r>
              <a:rPr lang="cs-CZ" sz="2800" dirty="0">
                <a:solidFill>
                  <a:schemeClr val="tx2"/>
                </a:solidFill>
              </a:rPr>
              <a:t>digitální profil dodavatele,</a:t>
            </a:r>
          </a:p>
          <a:p>
            <a:pPr lvl="0">
              <a:spcBef>
                <a:spcPts val="0"/>
              </a:spcBef>
              <a:spcAft>
                <a:spcPts val="0"/>
              </a:spcAft>
            </a:pPr>
            <a:r>
              <a:rPr lang="cs-CZ" sz="2800" dirty="0">
                <a:solidFill>
                  <a:schemeClr val="tx2"/>
                </a:solidFill>
              </a:rPr>
              <a:t>propojení s trestními, daňovými, insolvenčními a dalšími registry,</a:t>
            </a:r>
          </a:p>
          <a:p>
            <a:pPr lvl="0">
              <a:spcBef>
                <a:spcPts val="0"/>
              </a:spcBef>
              <a:spcAft>
                <a:spcPts val="0"/>
              </a:spcAft>
            </a:pPr>
            <a:r>
              <a:rPr lang="cs-CZ" sz="2800" dirty="0">
                <a:solidFill>
                  <a:schemeClr val="tx2"/>
                </a:solidFill>
              </a:rPr>
              <a:t>národní datové prostory pro veřejné zakázky,</a:t>
            </a:r>
          </a:p>
          <a:p>
            <a:pPr lvl="0">
              <a:spcBef>
                <a:spcPts val="0"/>
              </a:spcBef>
              <a:spcAft>
                <a:spcPts val="0"/>
              </a:spcAft>
            </a:pPr>
            <a:r>
              <a:rPr lang="cs-CZ" sz="2800" dirty="0">
                <a:solidFill>
                  <a:schemeClr val="tx2"/>
                </a:solidFill>
              </a:rPr>
              <a:t>evropský datový prostor pro veřejné zakázky</a:t>
            </a:r>
            <a:r>
              <a:rPr lang="cs-CZ" sz="2800" dirty="0"/>
              <a:t>.</a:t>
            </a:r>
          </a:p>
        </p:txBody>
      </p:sp>
      <p:sp>
        <p:nvSpPr>
          <p:cNvPr id="4" name="Zástupný symbol pro číslo snímku 3">
            <a:extLst>
              <a:ext uri="{FF2B5EF4-FFF2-40B4-BE49-F238E27FC236}">
                <a16:creationId xmlns:a16="http://schemas.microsoft.com/office/drawing/2014/main" id="{7971AABC-7B2E-A19E-3D3B-21BEE76CEE5B}"/>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107</a:t>
            </a:fld>
            <a:endParaRPr lang="cs-CZ" dirty="0"/>
          </a:p>
        </p:txBody>
      </p:sp>
    </p:spTree>
    <p:extLst>
      <p:ext uri="{BB962C8B-B14F-4D97-AF65-F5344CB8AC3E}">
        <p14:creationId xmlns:p14="http://schemas.microsoft.com/office/powerpoint/2010/main" val="1098406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183F0-0A50-8DFA-322F-7E0FC096484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C9FEE556-6D5E-1728-8605-D38494DDA1E2}"/>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1D1046FB-C6CA-5476-932B-03EF1CE68135}"/>
              </a:ext>
            </a:extLst>
          </p:cNvPr>
          <p:cNvSpPr>
            <a:spLocks noGrp="1"/>
          </p:cNvSpPr>
          <p:nvPr>
            <p:ph idx="1"/>
          </p:nvPr>
        </p:nvSpPr>
        <p:spPr>
          <a:xfrm>
            <a:off x="446314" y="873760"/>
            <a:ext cx="11223172" cy="5516153"/>
          </a:xfrm>
        </p:spPr>
        <p:txBody>
          <a:bodyPr/>
          <a:lstStyle/>
          <a:p>
            <a:pPr marL="0" indent="0">
              <a:buNone/>
            </a:pPr>
            <a:r>
              <a:rPr lang="cs-CZ" sz="2800" b="1" u="sng" dirty="0">
                <a:solidFill>
                  <a:schemeClr val="accent1">
                    <a:lumMod val="75000"/>
                  </a:schemeClr>
                </a:solidFill>
              </a:rPr>
              <a:t>Digitalizace, data a automatizace</a:t>
            </a:r>
            <a:endParaRPr lang="cs-CZ" sz="2800" u="sng" dirty="0">
              <a:solidFill>
                <a:schemeClr val="accent1">
                  <a:lumMod val="75000"/>
                </a:schemeClr>
              </a:solidFill>
            </a:endParaRPr>
          </a:p>
          <a:p>
            <a:pPr marL="0" indent="0" algn="just">
              <a:buNone/>
            </a:pPr>
            <a:r>
              <a:rPr lang="cs-CZ" sz="2800" dirty="0">
                <a:solidFill>
                  <a:schemeClr val="tx2"/>
                </a:solidFill>
              </a:rPr>
              <a:t>Základním principem má být </a:t>
            </a:r>
            <a:r>
              <a:rPr lang="cs-CZ" sz="2800" b="1" dirty="0">
                <a:solidFill>
                  <a:schemeClr val="tx2"/>
                </a:solidFill>
              </a:rPr>
              <a:t>„jednou a dost“</a:t>
            </a:r>
            <a:r>
              <a:rPr lang="cs-CZ" sz="2800" dirty="0">
                <a:solidFill>
                  <a:schemeClr val="tx2"/>
                </a:solidFill>
              </a:rPr>
              <a:t>, tedy aby dodavatel nemusel opakovaně předkládat údaje, které již veřejná správa eviduje. </a:t>
            </a:r>
            <a:endParaRPr lang="cs-CZ" sz="2800" u="sng" dirty="0">
              <a:solidFill>
                <a:schemeClr val="tx2"/>
              </a:solidFill>
            </a:endParaRPr>
          </a:p>
          <a:p>
            <a:pPr marL="0" indent="0">
              <a:buNone/>
            </a:pPr>
            <a:r>
              <a:rPr lang="cs-CZ" sz="2800" dirty="0">
                <a:solidFill>
                  <a:schemeClr val="tx2"/>
                </a:solidFill>
              </a:rPr>
              <a:t>Členské státy mají zajistit propojení příslušných národních databází do </a:t>
            </a:r>
            <a:r>
              <a:rPr lang="cs-CZ" sz="2800" b="1" dirty="0">
                <a:solidFill>
                  <a:schemeClr val="tx2"/>
                </a:solidFill>
              </a:rPr>
              <a:t>15. června 2029</a:t>
            </a:r>
            <a:r>
              <a:rPr lang="cs-CZ" sz="2800" dirty="0">
                <a:solidFill>
                  <a:schemeClr val="tx2"/>
                </a:solidFill>
              </a:rPr>
              <a:t>. </a:t>
            </a:r>
          </a:p>
        </p:txBody>
      </p:sp>
      <p:sp>
        <p:nvSpPr>
          <p:cNvPr id="4" name="Zástupný symbol pro číslo snímku 3">
            <a:extLst>
              <a:ext uri="{FF2B5EF4-FFF2-40B4-BE49-F238E27FC236}">
                <a16:creationId xmlns:a16="http://schemas.microsoft.com/office/drawing/2014/main" id="{12157D02-E9AC-20A1-4CC3-B908A3BC7857}"/>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108</a:t>
            </a:fld>
            <a:endParaRPr lang="cs-CZ" dirty="0"/>
          </a:p>
        </p:txBody>
      </p:sp>
    </p:spTree>
    <p:extLst>
      <p:ext uri="{BB962C8B-B14F-4D97-AF65-F5344CB8AC3E}">
        <p14:creationId xmlns:p14="http://schemas.microsoft.com/office/powerpoint/2010/main" val="60262842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69D7D-77F2-CDBF-A890-AC0392B105C2}"/>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8CCD115-7D35-1AC3-6E2F-D819196C7DF6}"/>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B8EE9D62-045D-9DD2-8CE9-BD356A27D4E5}"/>
              </a:ext>
            </a:extLst>
          </p:cNvPr>
          <p:cNvSpPr>
            <a:spLocks noGrp="1"/>
          </p:cNvSpPr>
          <p:nvPr>
            <p:ph idx="1"/>
          </p:nvPr>
        </p:nvSpPr>
        <p:spPr>
          <a:xfrm>
            <a:off x="446314" y="873760"/>
            <a:ext cx="11223172" cy="5516153"/>
          </a:xfrm>
        </p:spPr>
        <p:txBody>
          <a:bodyPr/>
          <a:lstStyle/>
          <a:p>
            <a:pPr marL="0" indent="0">
              <a:buNone/>
            </a:pPr>
            <a:r>
              <a:rPr lang="cs-CZ" sz="2800" b="1" u="sng" dirty="0">
                <a:solidFill>
                  <a:schemeClr val="accent1">
                    <a:lumMod val="75000"/>
                  </a:schemeClr>
                </a:solidFill>
              </a:rPr>
              <a:t>Digitalizace, data a automatizace</a:t>
            </a:r>
            <a:endParaRPr lang="cs-CZ" sz="2800" u="sng" dirty="0">
              <a:solidFill>
                <a:schemeClr val="accent1">
                  <a:lumMod val="75000"/>
                </a:schemeClr>
              </a:solidFill>
            </a:endParaRPr>
          </a:p>
          <a:p>
            <a:pPr marL="0" indent="0">
              <a:buNone/>
            </a:pPr>
            <a:r>
              <a:rPr lang="cs-CZ" sz="2800" dirty="0">
                <a:solidFill>
                  <a:schemeClr val="tx2"/>
                </a:solidFill>
              </a:rPr>
              <a:t>Národní datový prostor má obsahovat také informace o:</a:t>
            </a:r>
          </a:p>
          <a:p>
            <a:pPr lvl="0">
              <a:spcBef>
                <a:spcPts val="0"/>
              </a:spcBef>
              <a:spcAft>
                <a:spcPts val="0"/>
              </a:spcAft>
            </a:pPr>
            <a:r>
              <a:rPr lang="cs-CZ" sz="2800" dirty="0">
                <a:solidFill>
                  <a:schemeClr val="tx2"/>
                </a:solidFill>
              </a:rPr>
              <a:t>účastnících řízení,</a:t>
            </a:r>
          </a:p>
          <a:p>
            <a:pPr lvl="0">
              <a:spcBef>
                <a:spcPts val="0"/>
              </a:spcBef>
              <a:spcAft>
                <a:spcPts val="0"/>
              </a:spcAft>
            </a:pPr>
            <a:r>
              <a:rPr lang="cs-CZ" sz="2800" dirty="0">
                <a:solidFill>
                  <a:schemeClr val="tx2"/>
                </a:solidFill>
              </a:rPr>
              <a:t>subdodavatelích,</a:t>
            </a:r>
          </a:p>
          <a:p>
            <a:pPr lvl="0" algn="just">
              <a:spcBef>
                <a:spcPts val="0"/>
              </a:spcBef>
              <a:spcAft>
                <a:spcPts val="0"/>
              </a:spcAft>
            </a:pPr>
            <a:r>
              <a:rPr lang="cs-CZ" sz="2800" dirty="0">
                <a:solidFill>
                  <a:schemeClr val="tx2"/>
                </a:solidFill>
              </a:rPr>
              <a:t>nabídkách a smlouvách,</a:t>
            </a:r>
          </a:p>
          <a:p>
            <a:pPr lvl="0" algn="just">
              <a:spcBef>
                <a:spcPts val="0"/>
              </a:spcBef>
              <a:spcAft>
                <a:spcPts val="0"/>
              </a:spcAft>
            </a:pPr>
            <a:r>
              <a:rPr lang="cs-CZ" sz="2800" dirty="0">
                <a:solidFill>
                  <a:schemeClr val="tx2"/>
                </a:solidFill>
              </a:rPr>
              <a:t>platbách,</a:t>
            </a:r>
          </a:p>
          <a:p>
            <a:pPr lvl="0">
              <a:spcBef>
                <a:spcPts val="0"/>
              </a:spcBef>
              <a:spcAft>
                <a:spcPts val="0"/>
              </a:spcAft>
            </a:pPr>
            <a:r>
              <a:rPr lang="cs-CZ" sz="2800" dirty="0">
                <a:solidFill>
                  <a:schemeClr val="tx2"/>
                </a:solidFill>
              </a:rPr>
              <a:t>strategickém zadávání,</a:t>
            </a:r>
          </a:p>
          <a:p>
            <a:pPr lvl="0">
              <a:spcBef>
                <a:spcPts val="0"/>
              </a:spcBef>
              <a:spcAft>
                <a:spcPts val="0"/>
              </a:spcAft>
            </a:pPr>
            <a:r>
              <a:rPr lang="cs-CZ" sz="2800" dirty="0">
                <a:solidFill>
                  <a:schemeClr val="tx2"/>
                </a:solidFill>
              </a:rPr>
              <a:t>účasti MSP,</a:t>
            </a:r>
          </a:p>
          <a:p>
            <a:pPr lvl="0">
              <a:spcBef>
                <a:spcPts val="0"/>
              </a:spcBef>
              <a:spcAft>
                <a:spcPts val="0"/>
              </a:spcAft>
            </a:pPr>
            <a:r>
              <a:rPr lang="cs-CZ" sz="2800" dirty="0">
                <a:solidFill>
                  <a:schemeClr val="tx2"/>
                </a:solidFill>
              </a:rPr>
              <a:t>rizicích podvodu, korupce a tajných dohod,</a:t>
            </a:r>
          </a:p>
          <a:p>
            <a:pPr lvl="0">
              <a:spcBef>
                <a:spcPts val="0"/>
              </a:spcBef>
              <a:spcAft>
                <a:spcPts val="0"/>
              </a:spcAft>
            </a:pPr>
            <a:r>
              <a:rPr lang="cs-CZ" sz="2800" dirty="0">
                <a:solidFill>
                  <a:schemeClr val="tx2"/>
                </a:solidFill>
              </a:rPr>
              <a:t>původu dodavatelů a zboží,</a:t>
            </a:r>
          </a:p>
          <a:p>
            <a:pPr>
              <a:spcBef>
                <a:spcPts val="0"/>
              </a:spcBef>
              <a:spcAft>
                <a:spcPts val="0"/>
              </a:spcAft>
            </a:pPr>
            <a:r>
              <a:rPr lang="cs-CZ" sz="2800" dirty="0">
                <a:solidFill>
                  <a:schemeClr val="tx2"/>
                </a:solidFill>
              </a:rPr>
              <a:t>skutečných majitelích.</a:t>
            </a:r>
          </a:p>
        </p:txBody>
      </p:sp>
      <p:sp>
        <p:nvSpPr>
          <p:cNvPr id="4" name="Zástupný symbol pro číslo snímku 3">
            <a:extLst>
              <a:ext uri="{FF2B5EF4-FFF2-40B4-BE49-F238E27FC236}">
                <a16:creationId xmlns:a16="http://schemas.microsoft.com/office/drawing/2014/main" id="{C84AD4C4-82C9-5DD2-7215-0D7882875C1F}"/>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109</a:t>
            </a:fld>
            <a:endParaRPr lang="cs-CZ" dirty="0"/>
          </a:p>
        </p:txBody>
      </p:sp>
    </p:spTree>
    <p:extLst>
      <p:ext uri="{BB962C8B-B14F-4D97-AF65-F5344CB8AC3E}">
        <p14:creationId xmlns:p14="http://schemas.microsoft.com/office/powerpoint/2010/main" val="359375062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27D47-224E-14DE-5570-55B20AD7BAD8}"/>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0904BAAE-B879-FC5F-CB67-8ED040391A0F}"/>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A6A713B-88E4-8311-7CA2-39CCA3A7CC3A}"/>
              </a:ext>
            </a:extLst>
          </p:cNvPr>
          <p:cNvSpPr>
            <a:spLocks noGrp="1"/>
          </p:cNvSpPr>
          <p:nvPr>
            <p:ph idx="1"/>
          </p:nvPr>
        </p:nvSpPr>
        <p:spPr>
          <a:xfrm>
            <a:off x="446314" y="873760"/>
            <a:ext cx="11223172" cy="5516153"/>
          </a:xfrm>
        </p:spPr>
        <p:txBody>
          <a:bodyPr/>
          <a:lstStyle/>
          <a:p>
            <a:pPr marL="0" indent="0" algn="just">
              <a:buNone/>
            </a:pPr>
            <a:r>
              <a:rPr lang="cs-CZ" sz="2800" b="1" u="sng" dirty="0">
                <a:solidFill>
                  <a:schemeClr val="accent1">
                    <a:lumMod val="75000"/>
                  </a:schemeClr>
                </a:solidFill>
              </a:rPr>
              <a:t>Bezpečnost a hospodářská odolnost</a:t>
            </a:r>
            <a:endParaRPr lang="cs-CZ" sz="2800" u="sng" dirty="0">
              <a:solidFill>
                <a:schemeClr val="accent1">
                  <a:lumMod val="75000"/>
                </a:schemeClr>
              </a:solidFill>
            </a:endParaRPr>
          </a:p>
          <a:p>
            <a:pPr marL="0" indent="0" algn="just">
              <a:buNone/>
            </a:pPr>
            <a:r>
              <a:rPr lang="cs-CZ" sz="2800" dirty="0">
                <a:solidFill>
                  <a:schemeClr val="tx2"/>
                </a:solidFill>
              </a:rPr>
              <a:t>Dnes jde spíše o okrajové téma.</a:t>
            </a:r>
          </a:p>
          <a:p>
            <a:pPr marL="0" indent="0" algn="just">
              <a:buNone/>
            </a:pPr>
            <a:r>
              <a:rPr lang="cs-CZ" sz="2800" dirty="0">
                <a:solidFill>
                  <a:schemeClr val="tx2"/>
                </a:solidFill>
              </a:rPr>
              <a:t>Návrh nařízení vyžaduje posuzovat:</a:t>
            </a:r>
          </a:p>
          <a:p>
            <a:pPr lvl="0" algn="just">
              <a:spcBef>
                <a:spcPts val="0"/>
              </a:spcBef>
              <a:spcAft>
                <a:spcPts val="0"/>
              </a:spcAft>
            </a:pPr>
            <a:r>
              <a:rPr lang="cs-CZ" sz="2800" dirty="0">
                <a:solidFill>
                  <a:schemeClr val="tx2"/>
                </a:solidFill>
              </a:rPr>
              <a:t>kybernetickou bezpečnost,</a:t>
            </a:r>
          </a:p>
          <a:p>
            <a:pPr lvl="0" algn="just">
              <a:spcBef>
                <a:spcPts val="0"/>
              </a:spcBef>
              <a:spcAft>
                <a:spcPts val="0"/>
              </a:spcAft>
            </a:pPr>
            <a:r>
              <a:rPr lang="cs-CZ" sz="2800" dirty="0">
                <a:solidFill>
                  <a:schemeClr val="tx2"/>
                </a:solidFill>
              </a:rPr>
              <a:t>geopolitická rizika,</a:t>
            </a:r>
          </a:p>
          <a:p>
            <a:pPr lvl="0" algn="just">
              <a:spcBef>
                <a:spcPts val="0"/>
              </a:spcBef>
              <a:spcAft>
                <a:spcPts val="0"/>
              </a:spcAft>
            </a:pPr>
            <a:r>
              <a:rPr lang="cs-CZ" sz="2800" dirty="0">
                <a:solidFill>
                  <a:schemeClr val="tx2"/>
                </a:solidFill>
              </a:rPr>
              <a:t>závislost na dodavatelských řetězcích,</a:t>
            </a:r>
          </a:p>
          <a:p>
            <a:pPr lvl="0" algn="just">
              <a:spcBef>
                <a:spcPts val="0"/>
              </a:spcBef>
              <a:spcAft>
                <a:spcPts val="0"/>
              </a:spcAft>
            </a:pPr>
            <a:r>
              <a:rPr lang="cs-CZ" sz="2800" dirty="0">
                <a:solidFill>
                  <a:schemeClr val="tx2"/>
                </a:solidFill>
              </a:rPr>
              <a:t>kritické infrastruktury,</a:t>
            </a:r>
          </a:p>
          <a:p>
            <a:pPr lvl="0" algn="just">
              <a:spcBef>
                <a:spcPts val="0"/>
              </a:spcBef>
              <a:spcAft>
                <a:spcPts val="0"/>
              </a:spcAft>
            </a:pPr>
            <a:r>
              <a:rPr lang="cs-CZ" sz="2800" dirty="0">
                <a:solidFill>
                  <a:schemeClr val="tx2"/>
                </a:solidFill>
              </a:rPr>
              <a:t>rizika vlivů třetích zemí.</a:t>
            </a:r>
          </a:p>
          <a:p>
            <a:pPr marL="0" indent="0" algn="just">
              <a:buNone/>
            </a:pPr>
            <a:r>
              <a:rPr lang="cs-CZ" sz="2800" b="1" dirty="0">
                <a:solidFill>
                  <a:schemeClr val="tx2"/>
                </a:solidFill>
              </a:rPr>
              <a:t>Praktický dopad</a:t>
            </a:r>
            <a:endParaRPr lang="cs-CZ" sz="2800" dirty="0">
              <a:solidFill>
                <a:schemeClr val="tx2"/>
              </a:solidFill>
            </a:endParaRPr>
          </a:p>
          <a:p>
            <a:pPr marL="0" indent="0" algn="just">
              <a:buNone/>
            </a:pPr>
            <a:r>
              <a:rPr lang="cs-CZ" sz="2800" dirty="0">
                <a:solidFill>
                  <a:schemeClr val="tx2"/>
                </a:solidFill>
              </a:rPr>
              <a:t>Významně se dotkne zdravotnictví, energetiky, ICT, dopravy, vodohospodářství.</a:t>
            </a:r>
          </a:p>
          <a:p>
            <a:pPr algn="just"/>
            <a:endParaRPr lang="cs-CZ" sz="2400" b="1" u="sng" dirty="0">
              <a:solidFill>
                <a:schemeClr val="tx2"/>
              </a:solidFill>
            </a:endParaRPr>
          </a:p>
        </p:txBody>
      </p:sp>
      <p:sp>
        <p:nvSpPr>
          <p:cNvPr id="4" name="Zástupný symbol pro číslo snímku 3">
            <a:extLst>
              <a:ext uri="{FF2B5EF4-FFF2-40B4-BE49-F238E27FC236}">
                <a16:creationId xmlns:a16="http://schemas.microsoft.com/office/drawing/2014/main" id="{DE454B01-0DFC-B53D-078A-E2DB8E9185F4}"/>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110</a:t>
            </a:fld>
            <a:endParaRPr lang="cs-CZ" dirty="0"/>
          </a:p>
        </p:txBody>
      </p:sp>
    </p:spTree>
    <p:extLst>
      <p:ext uri="{BB962C8B-B14F-4D97-AF65-F5344CB8AC3E}">
        <p14:creationId xmlns:p14="http://schemas.microsoft.com/office/powerpoint/2010/main" val="82127514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8E58E-1C81-AEE0-0857-67B3077F71C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5CF37C6-759C-ACEC-F326-551596D72C8E}"/>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5FD370D1-C3CF-7A12-B3B5-B245CFF76C8E}"/>
              </a:ext>
            </a:extLst>
          </p:cNvPr>
          <p:cNvSpPr>
            <a:spLocks noGrp="1"/>
          </p:cNvSpPr>
          <p:nvPr>
            <p:ph idx="1"/>
          </p:nvPr>
        </p:nvSpPr>
        <p:spPr>
          <a:xfrm>
            <a:off x="446314" y="873760"/>
            <a:ext cx="11223172" cy="5516153"/>
          </a:xfrm>
        </p:spPr>
        <p:txBody>
          <a:bodyPr/>
          <a:lstStyle/>
          <a:p>
            <a:pPr marL="0" indent="0" algn="just">
              <a:buNone/>
            </a:pPr>
            <a:r>
              <a:rPr lang="cs-CZ" sz="2800" b="1" u="sng" dirty="0">
                <a:solidFill>
                  <a:schemeClr val="accent1">
                    <a:lumMod val="75000"/>
                  </a:schemeClr>
                </a:solidFill>
              </a:rPr>
              <a:t>Kvalifikace a přístup MSP</a:t>
            </a:r>
          </a:p>
          <a:p>
            <a:pPr marL="0" indent="0" algn="just">
              <a:buNone/>
            </a:pPr>
            <a:r>
              <a:rPr lang="cs-CZ" sz="2800" dirty="0">
                <a:solidFill>
                  <a:schemeClr val="tx2"/>
                </a:solidFill>
              </a:rPr>
              <a:t>Návrh výrazně omezuje:</a:t>
            </a:r>
          </a:p>
          <a:p>
            <a:pPr lvl="0" algn="just">
              <a:spcBef>
                <a:spcPts val="0"/>
              </a:spcBef>
              <a:spcAft>
                <a:spcPts val="0"/>
              </a:spcAft>
            </a:pPr>
            <a:r>
              <a:rPr lang="cs-CZ" sz="2800" dirty="0">
                <a:solidFill>
                  <a:schemeClr val="tx2"/>
                </a:solidFill>
              </a:rPr>
              <a:t>nepřiměřené obraty,</a:t>
            </a:r>
          </a:p>
          <a:p>
            <a:pPr lvl="0" algn="just">
              <a:spcBef>
                <a:spcPts val="0"/>
              </a:spcBef>
              <a:spcAft>
                <a:spcPts val="0"/>
              </a:spcAft>
            </a:pPr>
            <a:r>
              <a:rPr lang="cs-CZ" sz="2800" dirty="0">
                <a:solidFill>
                  <a:schemeClr val="tx2"/>
                </a:solidFill>
              </a:rPr>
              <a:t>nepřiměřené reference,</a:t>
            </a:r>
          </a:p>
          <a:p>
            <a:pPr lvl="0" algn="just">
              <a:spcBef>
                <a:spcPts val="0"/>
              </a:spcBef>
              <a:spcAft>
                <a:spcPts val="0"/>
              </a:spcAft>
            </a:pPr>
            <a:r>
              <a:rPr lang="cs-CZ" sz="2800" dirty="0">
                <a:solidFill>
                  <a:schemeClr val="tx2"/>
                </a:solidFill>
              </a:rPr>
              <a:t>požadavky na zkušenosti s veřejnými zakázkami.</a:t>
            </a:r>
          </a:p>
          <a:p>
            <a:pPr marL="0" indent="0" algn="just">
              <a:buNone/>
            </a:pPr>
            <a:endParaRPr lang="cs-CZ" sz="2800" b="1" dirty="0">
              <a:solidFill>
                <a:schemeClr val="tx2"/>
              </a:solidFill>
            </a:endParaRPr>
          </a:p>
          <a:p>
            <a:pPr marL="0" indent="0" algn="just">
              <a:buNone/>
            </a:pPr>
            <a:r>
              <a:rPr lang="cs-CZ" sz="2800" b="1" dirty="0">
                <a:solidFill>
                  <a:schemeClr val="tx2"/>
                </a:solidFill>
              </a:rPr>
              <a:t>Praktický dopad</a:t>
            </a:r>
            <a:endParaRPr lang="cs-CZ" sz="2800" dirty="0">
              <a:solidFill>
                <a:schemeClr val="tx2"/>
              </a:solidFill>
            </a:endParaRPr>
          </a:p>
          <a:p>
            <a:pPr algn="just"/>
            <a:r>
              <a:rPr lang="cs-CZ" sz="2800" dirty="0">
                <a:solidFill>
                  <a:schemeClr val="tx2"/>
                </a:solidFill>
              </a:rPr>
              <a:t>Pro MSP výrazně jednodušší vstup do soutěží.</a:t>
            </a:r>
            <a:endParaRPr lang="cs-CZ" sz="2800" b="1" u="sng" dirty="0">
              <a:solidFill>
                <a:schemeClr val="tx2"/>
              </a:solidFill>
            </a:endParaRPr>
          </a:p>
        </p:txBody>
      </p:sp>
      <p:sp>
        <p:nvSpPr>
          <p:cNvPr id="4" name="Zástupný symbol pro číslo snímku 3">
            <a:extLst>
              <a:ext uri="{FF2B5EF4-FFF2-40B4-BE49-F238E27FC236}">
                <a16:creationId xmlns:a16="http://schemas.microsoft.com/office/drawing/2014/main" id="{410E9337-9422-091C-D9A4-35F84A498B9E}"/>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111</a:t>
            </a:fld>
            <a:endParaRPr lang="cs-CZ" dirty="0"/>
          </a:p>
        </p:txBody>
      </p:sp>
    </p:spTree>
    <p:extLst>
      <p:ext uri="{BB962C8B-B14F-4D97-AF65-F5344CB8AC3E}">
        <p14:creationId xmlns:p14="http://schemas.microsoft.com/office/powerpoint/2010/main" val="387439376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ABF5E-8CBE-4496-7AFC-0C9B7FBFE35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8BE13EA-7FF3-C765-3EEE-B683E9BD6C21}"/>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C2DDB6D2-1CF2-45F8-62DE-A75A3EA53ECC}"/>
              </a:ext>
            </a:extLst>
          </p:cNvPr>
          <p:cNvSpPr>
            <a:spLocks noGrp="1"/>
          </p:cNvSpPr>
          <p:nvPr>
            <p:ph idx="1"/>
          </p:nvPr>
        </p:nvSpPr>
        <p:spPr>
          <a:xfrm>
            <a:off x="446314" y="762000"/>
            <a:ext cx="11223172" cy="5781040"/>
          </a:xfrm>
        </p:spPr>
        <p:txBody>
          <a:bodyPr/>
          <a:lstStyle/>
          <a:p>
            <a:pPr marL="0" indent="0">
              <a:buNone/>
            </a:pPr>
            <a:r>
              <a:rPr lang="cs-CZ" sz="2800" b="1" dirty="0">
                <a:solidFill>
                  <a:schemeClr val="accent1">
                    <a:lumMod val="75000"/>
                  </a:schemeClr>
                </a:solidFill>
              </a:rPr>
              <a:t>Strategické zadávání</a:t>
            </a:r>
            <a:endParaRPr lang="cs-CZ" sz="2800" dirty="0">
              <a:solidFill>
                <a:schemeClr val="accent1">
                  <a:lumMod val="75000"/>
                </a:schemeClr>
              </a:solidFill>
            </a:endParaRPr>
          </a:p>
          <a:p>
            <a:r>
              <a:rPr lang="cs-CZ" sz="2800" b="1" dirty="0">
                <a:solidFill>
                  <a:schemeClr val="accent1">
                    <a:lumMod val="75000"/>
                  </a:schemeClr>
                </a:solidFill>
              </a:rPr>
              <a:t>Environmentální zadávání</a:t>
            </a:r>
            <a:endParaRPr lang="cs-CZ" sz="2800" dirty="0">
              <a:solidFill>
                <a:schemeClr val="accent1">
                  <a:lumMod val="75000"/>
                </a:schemeClr>
              </a:solidFill>
            </a:endParaRPr>
          </a:p>
          <a:p>
            <a:pPr marL="0" indent="0" algn="just">
              <a:buNone/>
            </a:pPr>
            <a:r>
              <a:rPr lang="cs-CZ" sz="2800" dirty="0"/>
              <a:t>Návrh vytváří horizontální rámec pro environmentální požadavky, včetně:</a:t>
            </a:r>
          </a:p>
          <a:p>
            <a:pPr lvl="0">
              <a:spcBef>
                <a:spcPts val="0"/>
              </a:spcBef>
              <a:spcAft>
                <a:spcPts val="0"/>
              </a:spcAft>
            </a:pPr>
            <a:r>
              <a:rPr lang="cs-CZ" sz="2800" dirty="0"/>
              <a:t>energetické účinnosti,</a:t>
            </a:r>
          </a:p>
          <a:p>
            <a:pPr lvl="0">
              <a:spcBef>
                <a:spcPts val="0"/>
              </a:spcBef>
              <a:spcAft>
                <a:spcPts val="0"/>
              </a:spcAft>
            </a:pPr>
            <a:r>
              <a:rPr lang="cs-CZ" sz="2800" dirty="0"/>
              <a:t>cirkulární ekonomiky,</a:t>
            </a:r>
          </a:p>
          <a:p>
            <a:pPr lvl="0">
              <a:spcBef>
                <a:spcPts val="0"/>
              </a:spcBef>
              <a:spcAft>
                <a:spcPts val="0"/>
              </a:spcAft>
            </a:pPr>
            <a:r>
              <a:rPr lang="cs-CZ" sz="2800" dirty="0"/>
              <a:t>opravitelnosti a životnosti,</a:t>
            </a:r>
          </a:p>
          <a:p>
            <a:pPr lvl="0">
              <a:spcBef>
                <a:spcPts val="0"/>
              </a:spcBef>
              <a:spcAft>
                <a:spcPts val="0"/>
              </a:spcAft>
            </a:pPr>
            <a:r>
              <a:rPr lang="cs-CZ" sz="2800" dirty="0"/>
              <a:t>renovovaných a repasovaných výrobků,</a:t>
            </a:r>
          </a:p>
          <a:p>
            <a:pPr lvl="0">
              <a:spcBef>
                <a:spcPts val="0"/>
              </a:spcBef>
              <a:spcAft>
                <a:spcPts val="0"/>
              </a:spcAft>
            </a:pPr>
            <a:r>
              <a:rPr lang="cs-CZ" sz="2800" dirty="0"/>
              <a:t>recyklovaných materiálů,</a:t>
            </a:r>
          </a:p>
          <a:p>
            <a:pPr lvl="0">
              <a:spcBef>
                <a:spcPts val="0"/>
              </a:spcBef>
              <a:spcAft>
                <a:spcPts val="0"/>
              </a:spcAft>
            </a:pPr>
            <a:r>
              <a:rPr lang="cs-CZ" sz="2800" dirty="0"/>
              <a:t>výrobku jako služby,</a:t>
            </a:r>
          </a:p>
          <a:p>
            <a:pPr lvl="0">
              <a:spcBef>
                <a:spcPts val="0"/>
              </a:spcBef>
              <a:spcAft>
                <a:spcPts val="0"/>
              </a:spcAft>
            </a:pPr>
            <a:r>
              <a:rPr lang="cs-CZ" sz="2800" dirty="0"/>
              <a:t>výpočtu nákladů životního cyklu,</a:t>
            </a:r>
          </a:p>
          <a:p>
            <a:pPr lvl="0">
              <a:spcBef>
                <a:spcPts val="0"/>
              </a:spcBef>
              <a:spcAft>
                <a:spcPts val="0"/>
              </a:spcAft>
            </a:pPr>
            <a:r>
              <a:rPr lang="cs-CZ" sz="2800" dirty="0"/>
              <a:t>ekoznaček.</a:t>
            </a:r>
          </a:p>
        </p:txBody>
      </p:sp>
      <p:sp>
        <p:nvSpPr>
          <p:cNvPr id="4" name="Zástupný symbol pro číslo snímku 3">
            <a:extLst>
              <a:ext uri="{FF2B5EF4-FFF2-40B4-BE49-F238E27FC236}">
                <a16:creationId xmlns:a16="http://schemas.microsoft.com/office/drawing/2014/main" id="{A8295C75-C41D-32B8-A36F-FA700938D369}"/>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112</a:t>
            </a:fld>
            <a:endParaRPr lang="cs-CZ" dirty="0"/>
          </a:p>
        </p:txBody>
      </p:sp>
    </p:spTree>
    <p:extLst>
      <p:ext uri="{BB962C8B-B14F-4D97-AF65-F5344CB8AC3E}">
        <p14:creationId xmlns:p14="http://schemas.microsoft.com/office/powerpoint/2010/main" val="209688938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766BB-15F9-2C5C-50BE-3E59D90AC39D}"/>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12235BC3-6772-9C13-120B-EFC210BFE065}"/>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0594A74E-7A5F-017C-2A4C-58125E30F8B3}"/>
              </a:ext>
            </a:extLst>
          </p:cNvPr>
          <p:cNvSpPr>
            <a:spLocks noGrp="1"/>
          </p:cNvSpPr>
          <p:nvPr>
            <p:ph idx="1"/>
          </p:nvPr>
        </p:nvSpPr>
        <p:spPr>
          <a:xfrm>
            <a:off x="446314" y="762000"/>
            <a:ext cx="11223172" cy="5781040"/>
          </a:xfrm>
        </p:spPr>
        <p:txBody>
          <a:bodyPr/>
          <a:lstStyle/>
          <a:p>
            <a:pPr marL="0" indent="0">
              <a:buNone/>
            </a:pPr>
            <a:r>
              <a:rPr lang="cs-CZ" sz="2800" b="1" dirty="0">
                <a:solidFill>
                  <a:schemeClr val="accent1">
                    <a:lumMod val="75000"/>
                  </a:schemeClr>
                </a:solidFill>
              </a:rPr>
              <a:t>Strategické zadávání</a:t>
            </a:r>
            <a:endParaRPr lang="cs-CZ" sz="2800" dirty="0">
              <a:solidFill>
                <a:schemeClr val="accent1">
                  <a:lumMod val="75000"/>
                </a:schemeClr>
              </a:solidFill>
            </a:endParaRPr>
          </a:p>
          <a:p>
            <a:r>
              <a:rPr lang="cs-CZ" sz="2800" b="1" dirty="0">
                <a:solidFill>
                  <a:schemeClr val="accent1">
                    <a:lumMod val="75000"/>
                  </a:schemeClr>
                </a:solidFill>
              </a:rPr>
              <a:t>Environmentální zadávání</a:t>
            </a:r>
            <a:endParaRPr lang="cs-CZ" sz="2800" dirty="0">
              <a:solidFill>
                <a:schemeClr val="accent1">
                  <a:lumMod val="75000"/>
                </a:schemeClr>
              </a:solidFill>
            </a:endParaRPr>
          </a:p>
          <a:p>
            <a:pPr marL="0" indent="0" algn="just">
              <a:buNone/>
            </a:pPr>
            <a:r>
              <a:rPr lang="cs-CZ" sz="2800" dirty="0"/>
              <a:t>Pouhé dodržování právního minima se nemá považovat za zelené zadávání. Aby byla zakázka takto klasifikována, musí obsahovat konkrétní environmentální požadavek nebo kritérium nad rámec obecné zákonné povinnosti.</a:t>
            </a:r>
            <a:endParaRPr lang="cs-CZ" sz="3600" b="1" u="sng" dirty="0">
              <a:solidFill>
                <a:schemeClr val="tx2"/>
              </a:solidFill>
            </a:endParaRPr>
          </a:p>
        </p:txBody>
      </p:sp>
      <p:sp>
        <p:nvSpPr>
          <p:cNvPr id="4" name="Zástupný symbol pro číslo snímku 3">
            <a:extLst>
              <a:ext uri="{FF2B5EF4-FFF2-40B4-BE49-F238E27FC236}">
                <a16:creationId xmlns:a16="http://schemas.microsoft.com/office/drawing/2014/main" id="{0E959E3B-DC86-EA76-19B6-67EA5BB2BD5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113</a:t>
            </a:fld>
            <a:endParaRPr lang="cs-CZ" dirty="0"/>
          </a:p>
        </p:txBody>
      </p:sp>
    </p:spTree>
    <p:extLst>
      <p:ext uri="{BB962C8B-B14F-4D97-AF65-F5344CB8AC3E}">
        <p14:creationId xmlns:p14="http://schemas.microsoft.com/office/powerpoint/2010/main" val="314463441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26AA6-6488-BB49-8D24-876553FA86AC}"/>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6AF7A8D3-7C2D-F7C2-D5FD-472E27E2EEA9}"/>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2E5CDBB5-DA2D-5A89-419E-ACB97BE752A7}"/>
              </a:ext>
            </a:extLst>
          </p:cNvPr>
          <p:cNvSpPr>
            <a:spLocks noGrp="1"/>
          </p:cNvSpPr>
          <p:nvPr>
            <p:ph idx="1"/>
          </p:nvPr>
        </p:nvSpPr>
        <p:spPr>
          <a:xfrm>
            <a:off x="446314" y="762000"/>
            <a:ext cx="11223172" cy="5781040"/>
          </a:xfrm>
        </p:spPr>
        <p:txBody>
          <a:bodyPr/>
          <a:lstStyle/>
          <a:p>
            <a:pPr marL="0" indent="0">
              <a:buNone/>
            </a:pPr>
            <a:r>
              <a:rPr lang="cs-CZ" sz="2400" b="1" dirty="0">
                <a:solidFill>
                  <a:schemeClr val="accent1">
                    <a:lumMod val="75000"/>
                  </a:schemeClr>
                </a:solidFill>
              </a:rPr>
              <a:t>Strategické zadávání</a:t>
            </a:r>
            <a:endParaRPr lang="cs-CZ" sz="2400" dirty="0">
              <a:solidFill>
                <a:schemeClr val="accent1">
                  <a:lumMod val="75000"/>
                </a:schemeClr>
              </a:solidFill>
            </a:endParaRPr>
          </a:p>
          <a:p>
            <a:r>
              <a:rPr lang="cs-CZ" sz="2400" b="1" dirty="0">
                <a:solidFill>
                  <a:schemeClr val="accent1">
                    <a:lumMod val="75000"/>
                  </a:schemeClr>
                </a:solidFill>
              </a:rPr>
              <a:t>Sociálně odpovědné zadávání</a:t>
            </a:r>
            <a:endParaRPr lang="cs-CZ" sz="2400" dirty="0">
              <a:solidFill>
                <a:schemeClr val="accent1">
                  <a:lumMod val="75000"/>
                </a:schemeClr>
              </a:solidFill>
            </a:endParaRPr>
          </a:p>
          <a:p>
            <a:pPr marL="0" indent="0">
              <a:buNone/>
            </a:pPr>
            <a:r>
              <a:rPr lang="cs-CZ" sz="2400" dirty="0">
                <a:solidFill>
                  <a:schemeClr val="tx2"/>
                </a:solidFill>
              </a:rPr>
              <a:t>Sociální aspekty mohou zahrnovat:</a:t>
            </a:r>
          </a:p>
          <a:p>
            <a:pPr lvl="0" algn="just">
              <a:spcBef>
                <a:spcPts val="0"/>
              </a:spcBef>
              <a:spcAft>
                <a:spcPts val="0"/>
              </a:spcAft>
            </a:pPr>
            <a:r>
              <a:rPr lang="cs-CZ" sz="2400" dirty="0">
                <a:solidFill>
                  <a:schemeClr val="tx2"/>
                </a:solidFill>
              </a:rPr>
              <a:t>zaměstnávání znevýhodněných osob,</a:t>
            </a:r>
          </a:p>
          <a:p>
            <a:pPr lvl="0">
              <a:spcBef>
                <a:spcPts val="0"/>
              </a:spcBef>
              <a:spcAft>
                <a:spcPts val="0"/>
              </a:spcAft>
            </a:pPr>
            <a:r>
              <a:rPr lang="cs-CZ" sz="2400" dirty="0">
                <a:solidFill>
                  <a:schemeClr val="tx2"/>
                </a:solidFill>
              </a:rPr>
              <a:t>kvalitní pracovní místa,</a:t>
            </a:r>
          </a:p>
          <a:p>
            <a:pPr lvl="0">
              <a:spcBef>
                <a:spcPts val="0"/>
              </a:spcBef>
              <a:spcAft>
                <a:spcPts val="0"/>
              </a:spcAft>
            </a:pPr>
            <a:r>
              <a:rPr lang="cs-CZ" sz="2400" dirty="0">
                <a:solidFill>
                  <a:schemeClr val="tx2"/>
                </a:solidFill>
              </a:rPr>
              <a:t>spravedlivé pracovní podmínky,</a:t>
            </a:r>
          </a:p>
          <a:p>
            <a:pPr lvl="0">
              <a:spcBef>
                <a:spcPts val="0"/>
              </a:spcBef>
              <a:spcAft>
                <a:spcPts val="0"/>
              </a:spcAft>
            </a:pPr>
            <a:r>
              <a:rPr lang="cs-CZ" sz="2400" dirty="0">
                <a:solidFill>
                  <a:schemeClr val="tx2"/>
                </a:solidFill>
              </a:rPr>
              <a:t>přístupnost,</a:t>
            </a:r>
          </a:p>
          <a:p>
            <a:pPr lvl="0">
              <a:spcBef>
                <a:spcPts val="0"/>
              </a:spcBef>
              <a:spcAft>
                <a:spcPts val="0"/>
              </a:spcAft>
            </a:pPr>
            <a:r>
              <a:rPr lang="cs-CZ" sz="2400" dirty="0">
                <a:solidFill>
                  <a:schemeClr val="tx2"/>
                </a:solidFill>
              </a:rPr>
              <a:t>zvyšování kvalifikace a rekvalifikaci,</a:t>
            </a:r>
          </a:p>
          <a:p>
            <a:pPr lvl="0">
              <a:spcBef>
                <a:spcPts val="0"/>
              </a:spcBef>
              <a:spcAft>
                <a:spcPts val="0"/>
              </a:spcAft>
            </a:pPr>
            <a:r>
              <a:rPr lang="cs-CZ" sz="2400" dirty="0">
                <a:solidFill>
                  <a:schemeClr val="tx2"/>
                </a:solidFill>
              </a:rPr>
              <a:t>rovnost a nediskriminaci,</a:t>
            </a:r>
          </a:p>
          <a:p>
            <a:pPr lvl="0">
              <a:spcBef>
                <a:spcPts val="0"/>
              </a:spcBef>
              <a:spcAft>
                <a:spcPts val="0"/>
              </a:spcAft>
            </a:pPr>
            <a:r>
              <a:rPr lang="cs-CZ" sz="2400" dirty="0">
                <a:solidFill>
                  <a:schemeClr val="tx2"/>
                </a:solidFill>
              </a:rPr>
              <a:t>podporu sociální ekonomiky,</a:t>
            </a:r>
          </a:p>
          <a:p>
            <a:pPr lvl="0">
              <a:spcBef>
                <a:spcPts val="0"/>
              </a:spcBef>
              <a:spcAft>
                <a:spcPts val="0"/>
              </a:spcAft>
            </a:pPr>
            <a:r>
              <a:rPr lang="cs-CZ" sz="2400" dirty="0">
                <a:solidFill>
                  <a:schemeClr val="tx2"/>
                </a:solidFill>
              </a:rPr>
              <a:t>ochranu lidských práv v dodavatelských řetězcích.</a:t>
            </a:r>
          </a:p>
          <a:p>
            <a:pPr marL="0" indent="0">
              <a:buNone/>
            </a:pPr>
            <a:r>
              <a:rPr lang="cs-CZ" sz="2400" dirty="0">
                <a:solidFill>
                  <a:schemeClr val="tx2"/>
                </a:solidFill>
              </a:rPr>
              <a:t>Také zde platí, že samotné plnění obecně závazných pracovněprávních povinností nebude samo o sobě považováno za sociálně odpovědné zadávání.</a:t>
            </a:r>
            <a:endParaRPr lang="cs-CZ" sz="2400" b="1" u="sng" dirty="0">
              <a:solidFill>
                <a:schemeClr val="tx2"/>
              </a:solidFill>
            </a:endParaRPr>
          </a:p>
        </p:txBody>
      </p:sp>
      <p:sp>
        <p:nvSpPr>
          <p:cNvPr id="4" name="Zástupný symbol pro číslo snímku 3">
            <a:extLst>
              <a:ext uri="{FF2B5EF4-FFF2-40B4-BE49-F238E27FC236}">
                <a16:creationId xmlns:a16="http://schemas.microsoft.com/office/drawing/2014/main" id="{A43762FD-F75B-0CE7-A764-111FB93DE8C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114</a:t>
            </a:fld>
            <a:endParaRPr lang="cs-CZ" dirty="0"/>
          </a:p>
        </p:txBody>
      </p:sp>
    </p:spTree>
    <p:extLst>
      <p:ext uri="{BB962C8B-B14F-4D97-AF65-F5344CB8AC3E}">
        <p14:creationId xmlns:p14="http://schemas.microsoft.com/office/powerpoint/2010/main" val="305417474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11046-2FBD-9ECC-160E-7C1D6B4D1BC9}"/>
            </a:ext>
          </a:extLst>
        </p:cNvPr>
        <p:cNvGrpSpPr/>
        <p:nvPr/>
      </p:nvGrpSpPr>
      <p:grpSpPr>
        <a:xfrm>
          <a:off x="0" y="0"/>
          <a:ext cx="0" cy="0"/>
          <a:chOff x="0" y="0"/>
          <a:chExt cx="0" cy="0"/>
        </a:xfrm>
      </p:grpSpPr>
      <p:sp>
        <p:nvSpPr>
          <p:cNvPr id="16" name="Nadpis 15">
            <a:extLst>
              <a:ext uri="{FF2B5EF4-FFF2-40B4-BE49-F238E27FC236}">
                <a16:creationId xmlns:a16="http://schemas.microsoft.com/office/drawing/2014/main" id="{3B79C05D-7B90-6119-2147-E90194051494}"/>
              </a:ext>
            </a:extLst>
          </p:cNvPr>
          <p:cNvSpPr>
            <a:spLocks noGrp="1"/>
          </p:cNvSpPr>
          <p:nvPr>
            <p:ph type="title"/>
          </p:nvPr>
        </p:nvSpPr>
        <p:spPr>
          <a:xfrm>
            <a:off x="446314" y="192875"/>
            <a:ext cx="10137686" cy="569125"/>
          </a:xfrm>
        </p:spPr>
        <p:txBody>
          <a:bodyPr/>
          <a:lstStyle/>
          <a:p>
            <a:pPr algn="ctr"/>
            <a:r>
              <a:rPr lang="cs-CZ" kern="100" cap="all" dirty="0">
                <a:solidFill>
                  <a:srgbClr val="2E4987"/>
                </a:solidFill>
                <a:latin typeface="Aptos" panose="020B0004020202020204" pitchFamily="34" charset="0"/>
                <a:ea typeface="Aptos" panose="020B0004020202020204" pitchFamily="34" charset="0"/>
                <a:cs typeface="Times New Roman" panose="02020603050405020304" pitchFamily="18" charset="0"/>
              </a:rPr>
              <a:t>Nová Právní úprava EU k VZ</a:t>
            </a:r>
            <a:endParaRPr lang="cs-CZ" cap="all" dirty="0">
              <a:solidFill>
                <a:srgbClr val="2E4987"/>
              </a:solidFill>
              <a:cs typeface="Calibri"/>
            </a:endParaRPr>
          </a:p>
        </p:txBody>
      </p:sp>
      <p:sp>
        <p:nvSpPr>
          <p:cNvPr id="17" name="Zástupný obsah 16">
            <a:extLst>
              <a:ext uri="{FF2B5EF4-FFF2-40B4-BE49-F238E27FC236}">
                <a16:creationId xmlns:a16="http://schemas.microsoft.com/office/drawing/2014/main" id="{B133462B-89EE-4726-5FA4-6D6F12345F50}"/>
              </a:ext>
            </a:extLst>
          </p:cNvPr>
          <p:cNvSpPr>
            <a:spLocks noGrp="1"/>
          </p:cNvSpPr>
          <p:nvPr>
            <p:ph idx="1"/>
          </p:nvPr>
        </p:nvSpPr>
        <p:spPr>
          <a:xfrm>
            <a:off x="446314" y="873760"/>
            <a:ext cx="11223172" cy="5516153"/>
          </a:xfrm>
        </p:spPr>
        <p:txBody>
          <a:bodyPr/>
          <a:lstStyle/>
          <a:p>
            <a:pPr marL="0" indent="0">
              <a:buNone/>
            </a:pPr>
            <a:endParaRPr lang="cs-CZ" sz="2800" b="1" u="sng" dirty="0">
              <a:solidFill>
                <a:schemeClr val="accent1">
                  <a:lumMod val="75000"/>
                </a:schemeClr>
              </a:solidFill>
            </a:endParaRPr>
          </a:p>
          <a:p>
            <a:pPr marL="0" indent="0">
              <a:buNone/>
            </a:pPr>
            <a:r>
              <a:rPr lang="cs-CZ" sz="2800" b="1" u="sng" dirty="0">
                <a:solidFill>
                  <a:schemeClr val="accent1">
                    <a:lumMod val="75000"/>
                  </a:schemeClr>
                </a:solidFill>
              </a:rPr>
              <a:t>Shrnutí klíčových změn:</a:t>
            </a:r>
            <a:endParaRPr lang="cs-CZ" sz="2800" u="sng" dirty="0">
              <a:solidFill>
                <a:schemeClr val="accent1">
                  <a:lumMod val="75000"/>
                </a:schemeClr>
              </a:solidFill>
            </a:endParaRPr>
          </a:p>
          <a:p>
            <a:pPr lvl="0" algn="just"/>
            <a:r>
              <a:rPr lang="cs-CZ" sz="2800" dirty="0"/>
              <a:t>jedno evropské nařízení místo tří směrnic,</a:t>
            </a:r>
          </a:p>
          <a:p>
            <a:pPr lvl="0"/>
            <a:r>
              <a:rPr lang="cs-CZ" sz="2800" dirty="0"/>
              <a:t>výrazná digitalizace a sdílení dat,</a:t>
            </a:r>
          </a:p>
          <a:p>
            <a:pPr lvl="0"/>
            <a:r>
              <a:rPr lang="cs-CZ" sz="2800" dirty="0"/>
              <a:t>důraz na kvalitu místo nejnižší ceny,</a:t>
            </a:r>
          </a:p>
          <a:p>
            <a:pPr lvl="0"/>
            <a:r>
              <a:rPr lang="cs-CZ" sz="2800" dirty="0"/>
              <a:t>možnost preferovat evropské dodavatele a výrobky,</a:t>
            </a:r>
          </a:p>
          <a:p>
            <a:pPr lvl="0"/>
            <a:r>
              <a:rPr lang="cs-CZ" sz="2800" dirty="0"/>
              <a:t>důraz na bezpečnost a odolnost dodavatelských řetězců,</a:t>
            </a:r>
          </a:p>
          <a:p>
            <a:r>
              <a:rPr lang="cs-CZ" sz="2800" dirty="0"/>
              <a:t>jednodušší a flexibilnější zadávací řízení.</a:t>
            </a:r>
            <a:endParaRPr lang="cs-CZ" sz="2800" b="1" u="sng" dirty="0">
              <a:solidFill>
                <a:schemeClr val="tx2"/>
              </a:solidFill>
            </a:endParaRPr>
          </a:p>
        </p:txBody>
      </p:sp>
      <p:sp>
        <p:nvSpPr>
          <p:cNvPr id="4" name="Zástupný symbol pro číslo snímku 3">
            <a:extLst>
              <a:ext uri="{FF2B5EF4-FFF2-40B4-BE49-F238E27FC236}">
                <a16:creationId xmlns:a16="http://schemas.microsoft.com/office/drawing/2014/main" id="{1345CB0B-75ED-07D9-6E82-8CD85D3E1A86}"/>
              </a:ext>
            </a:extLst>
          </p:cNvPr>
          <p:cNvSpPr>
            <a:spLocks noGrp="1"/>
          </p:cNvSpPr>
          <p:nvPr>
            <p:ph type="sldNum" sz="quarter" idx="12"/>
          </p:nvPr>
        </p:nvSpPr>
        <p:spPr>
          <a:xfrm>
            <a:off x="8755200" y="6300000"/>
            <a:ext cx="2743200" cy="365125"/>
          </a:xfrm>
        </p:spPr>
        <p:txBody>
          <a:bodyPr/>
          <a:lstStyle/>
          <a:p>
            <a:fld id="{1CF5A12E-3DFE-4C3E-9036-7893F29C52C1}" type="slidenum">
              <a:rPr lang="cs-CZ" smtClean="0"/>
              <a:pPr/>
              <a:t>115</a:t>
            </a:fld>
            <a:endParaRPr lang="cs-CZ" dirty="0"/>
          </a:p>
        </p:txBody>
      </p:sp>
    </p:spTree>
    <p:extLst>
      <p:ext uri="{BB962C8B-B14F-4D97-AF65-F5344CB8AC3E}">
        <p14:creationId xmlns:p14="http://schemas.microsoft.com/office/powerpoint/2010/main" val="22677213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127878-7249-41F4-8CBC-B5C81373ADD9}"/>
              </a:ext>
            </a:extLst>
          </p:cNvPr>
          <p:cNvSpPr>
            <a:spLocks noGrp="1"/>
          </p:cNvSpPr>
          <p:nvPr>
            <p:ph type="ctrTitle"/>
          </p:nvPr>
        </p:nvSpPr>
        <p:spPr>
          <a:xfrm>
            <a:off x="6300000" y="2116183"/>
            <a:ext cx="5400000" cy="1916866"/>
          </a:xfrm>
        </p:spPr>
        <p:txBody>
          <a:bodyPr/>
          <a:lstStyle/>
          <a:p>
            <a:r>
              <a:rPr lang="cs-CZ" dirty="0"/>
              <a:t>Děkuji</a:t>
            </a:r>
            <a:br>
              <a:rPr lang="cs-CZ" dirty="0"/>
            </a:br>
            <a:r>
              <a:rPr lang="cs-CZ" dirty="0"/>
              <a:t>za pozornost</a:t>
            </a:r>
          </a:p>
        </p:txBody>
      </p:sp>
      <p:sp>
        <p:nvSpPr>
          <p:cNvPr id="5" name="Zástupný symbol pro obsah 2">
            <a:extLst>
              <a:ext uri="{FF2B5EF4-FFF2-40B4-BE49-F238E27FC236}">
                <a16:creationId xmlns:a16="http://schemas.microsoft.com/office/drawing/2014/main" id="{78819B76-FCCF-20DD-93BA-079BCCC6451D}"/>
              </a:ext>
            </a:extLst>
          </p:cNvPr>
          <p:cNvSpPr>
            <a:spLocks noGrp="1"/>
          </p:cNvSpPr>
          <p:nvPr>
            <p:ph type="subTitle" idx="1"/>
          </p:nvPr>
        </p:nvSpPr>
        <p:spPr>
          <a:xfrm>
            <a:off x="6300000" y="4245429"/>
            <a:ext cx="5400000" cy="1968940"/>
          </a:xfrm>
        </p:spPr>
        <p:txBody>
          <a:bodyPr>
            <a:normAutofit/>
          </a:bodyPr>
          <a:lstStyle/>
          <a:p>
            <a:r>
              <a:rPr lang="cs-CZ" dirty="0"/>
              <a:t>Lenka Dudová</a:t>
            </a:r>
          </a:p>
          <a:p>
            <a:r>
              <a:rPr lang="cs-CZ" dirty="0">
                <a:solidFill>
                  <a:schemeClr val="accent5"/>
                </a:solidFill>
              </a:rPr>
              <a:t>lenka.dudova@mmr.gov.cz</a:t>
            </a:r>
          </a:p>
        </p:txBody>
      </p:sp>
    </p:spTree>
    <p:extLst>
      <p:ext uri="{BB962C8B-B14F-4D97-AF65-F5344CB8AC3E}">
        <p14:creationId xmlns:p14="http://schemas.microsoft.com/office/powerpoint/2010/main" val="2726387024"/>
      </p:ext>
    </p:extLst>
  </p:cSld>
  <p:clrMapOvr>
    <a:masterClrMapping/>
  </p:clrMapOvr>
</p:sld>
</file>

<file path=ppt/theme/theme1.xml><?xml version="1.0" encoding="utf-8"?>
<a:theme xmlns:a="http://schemas.openxmlformats.org/drawingml/2006/main" name="JVS PPT Dark">
  <a:themeElements>
    <a:clrScheme name="JVS barvy">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5"/>
          </a:buClr>
          <a:buSzPct val="90000"/>
          <a:buFont typeface="Wingdings" pitchFamily="2" charset="2"/>
          <a:buChar char="§"/>
          <a:defRPr sz="2000" dirty="0">
            <a:solidFill>
              <a:schemeClr val="bg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VS PPS Light">
  <a:themeElements>
    <a:clrScheme name="JVS UOSS 1">
      <a:dk1>
        <a:srgbClr val="545860"/>
      </a:dk1>
      <a:lt1>
        <a:srgbClr val="FFFFFF"/>
      </a:lt1>
      <a:dk2>
        <a:srgbClr val="0C1838"/>
      </a:dk2>
      <a:lt2>
        <a:srgbClr val="A7A9B3"/>
      </a:lt2>
      <a:accent1>
        <a:srgbClr val="00459B"/>
      </a:accent1>
      <a:accent2>
        <a:srgbClr val="D70C0F"/>
      </a:accent2>
      <a:accent3>
        <a:srgbClr val="F7C1B9"/>
      </a:accent3>
      <a:accent4>
        <a:srgbClr val="690527"/>
      </a:accent4>
      <a:accent5>
        <a:srgbClr val="9DC8E9"/>
      </a:accent5>
      <a:accent6>
        <a:srgbClr val="878A95"/>
      </a:accent6>
      <a:hlink>
        <a:srgbClr val="008C99"/>
      </a:hlink>
      <a:folHlink>
        <a:srgbClr val="452E73"/>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8000" indent="-288000" algn="l">
          <a:spcAft>
            <a:spcPts val="1000"/>
          </a:spcAft>
          <a:buClr>
            <a:schemeClr val="accent1"/>
          </a:buClr>
          <a:buSzPct val="90000"/>
          <a:buFont typeface="Wingdings" pitchFamily="2" charset="2"/>
          <a:buChar char="§"/>
          <a:defRPr sz="2000" dirty="0">
            <a:solidFill>
              <a:schemeClr val="tx1"/>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D49E6BE534F60E469CE8F6942E8CB243" ma:contentTypeVersion="3" ma:contentTypeDescription="Vytvoří nový dokument" ma:contentTypeScope="" ma:versionID="f016a36121c73f128f837a688d434fda">
  <xsd:schema xmlns:xsd="http://www.w3.org/2001/XMLSchema" xmlns:xs="http://www.w3.org/2001/XMLSchema" xmlns:p="http://schemas.microsoft.com/office/2006/metadata/properties" xmlns:ns2="46101490-013c-45ea-bf1a-4a68c9a652b7" targetNamespace="http://schemas.microsoft.com/office/2006/metadata/properties" ma:root="true" ma:fieldsID="34c1f9b9eddcae5283eef7731ea9b1bc" ns2:_="">
    <xsd:import namespace="46101490-013c-45ea-bf1a-4a68c9a652b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101490-013c-45ea-bf1a-4a68c9a652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C91B0F1-BDD1-486A-BD8F-8AC4E1CC693A}">
  <ds:schemaRefs>
    <ds:schemaRef ds:uri="http://schemas.microsoft.com/sharepoint/v3/contenttype/forms"/>
  </ds:schemaRefs>
</ds:datastoreItem>
</file>

<file path=customXml/itemProps2.xml><?xml version="1.0" encoding="utf-8"?>
<ds:datastoreItem xmlns:ds="http://schemas.openxmlformats.org/officeDocument/2006/customXml" ds:itemID="{A76417A6-8771-430D-A2A0-70E5FBC37019}">
  <ds:schemaRefs>
    <ds:schemaRef ds:uri="46101490-013c-45ea-bf1a-4a68c9a652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D19C120-5274-443A-93A6-139E5591E124}">
  <ds:schemaRefs>
    <ds:schemaRef ds:uri="b42b3ace-cfc9-4323-a967-7cca6ffa24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1866</TotalTime>
  <Words>9967</Words>
  <Application>Microsoft Office PowerPoint</Application>
  <PresentationFormat>Širokoúhlá obrazovka</PresentationFormat>
  <Paragraphs>848</Paragraphs>
  <Slides>116</Slides>
  <Notes>8</Notes>
  <HiddenSlides>0</HiddenSlides>
  <MMClips>0</MMClips>
  <ScaleCrop>false</ScaleCrop>
  <HeadingPairs>
    <vt:vector size="6" baseType="variant">
      <vt:variant>
        <vt:lpstr>Použitá písma</vt:lpstr>
      </vt:variant>
      <vt:variant>
        <vt:i4>7</vt:i4>
      </vt:variant>
      <vt:variant>
        <vt:lpstr>Motiv</vt:lpstr>
      </vt:variant>
      <vt:variant>
        <vt:i4>2</vt:i4>
      </vt:variant>
      <vt:variant>
        <vt:lpstr>Nadpisy snímků</vt:lpstr>
      </vt:variant>
      <vt:variant>
        <vt:i4>116</vt:i4>
      </vt:variant>
    </vt:vector>
  </HeadingPairs>
  <TitlesOfParts>
    <vt:vector size="125" baseType="lpstr">
      <vt:lpstr>Aptos</vt:lpstr>
      <vt:lpstr>Arial</vt:lpstr>
      <vt:lpstr>Calibri</vt:lpstr>
      <vt:lpstr>Courier New</vt:lpstr>
      <vt:lpstr>Segoe UI</vt:lpstr>
      <vt:lpstr>Symbol</vt:lpstr>
      <vt:lpstr>Wingdings</vt:lpstr>
      <vt:lpstr>JVS PPT Dark</vt:lpstr>
      <vt:lpstr>JVS PPS Light</vt:lpstr>
      <vt:lpstr>Veřejné zakázky z pohledu dotací  Novelizace metodického pokynu pro zadávání VZ</vt:lpstr>
      <vt:lpstr>Obsah</vt:lpstr>
      <vt:lpstr>Dotované veřejné zakázky</vt:lpstr>
      <vt:lpstr>Dotované veřejné zakázky</vt:lpstr>
      <vt:lpstr>Dotované veřejné zakázky</vt:lpstr>
      <vt:lpstr>Právní úprava a pravidla</vt:lpstr>
      <vt:lpstr>Právní úprava a pravidla</vt:lpstr>
      <vt:lpstr>Jakými pravidly se řídí dotované VZ?</vt:lpstr>
      <vt:lpstr>Jakými pravidly se řídí dotované VZ?</vt:lpstr>
      <vt:lpstr>Jakými pravidly se řídí dotované VZ?</vt:lpstr>
      <vt:lpstr>Jakými pravidly se řídí dotované VZ?</vt:lpstr>
      <vt:lpstr>Jakými pravidly se řídí dotované VZ?</vt:lpstr>
      <vt:lpstr>Jakými pravidly se řídí dotované VZ?</vt:lpstr>
      <vt:lpstr>Metodický pokyn pro zadávání veřejných zakázek (MP VZ) - působnost</vt:lpstr>
      <vt:lpstr>Metodický pokyn pro zadávání veřejných zakázek (MP VZ) - působnost</vt:lpstr>
      <vt:lpstr>Metodický pokyn pro zadávání veřejných zakázek (MP VZ) - působnost</vt:lpstr>
      <vt:lpstr>Metodický pokyn pro zadávání veřejných zakázek (MP VZ) - působnost</vt:lpstr>
      <vt:lpstr>Metodický pokyn pro zadávání veřejných zakázek (MP VZ) - působnost</vt:lpstr>
      <vt:lpstr>Metodický pokyn pro zadávání veřejných zakázek (MP VZ) - působnost</vt:lpstr>
      <vt:lpstr>Metodický pokyn pro zadávání veřejných zakázek (MP VZ)</vt:lpstr>
      <vt:lpstr>Metodický pokyn pro zadávání veřejných zakázek (MP VZ)</vt:lpstr>
      <vt:lpstr>Metodický pokyn pro zadávání veřejných zakázek (MP VZ)</vt:lpstr>
      <vt:lpstr>Metodický pokyn pro zadávání veřejných zakázek (MP VZ)</vt:lpstr>
      <vt:lpstr>Metodický pokyn pro zadávání veřejných zakázek (MP VZ) - novelizace</vt:lpstr>
      <vt:lpstr>MP VZ -  změny formálního charakteru</vt:lpstr>
      <vt:lpstr>MP VZ -  změny formálního charakteru</vt:lpstr>
      <vt:lpstr>MP VZ -  změny formálního charakteru</vt:lpstr>
      <vt:lpstr>MP VZ -  změny formálního charakteru</vt:lpstr>
      <vt:lpstr>MP VZ -  změny formálního charakteru</vt:lpstr>
      <vt:lpstr>MP VZ -  změny věcného charakteru </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MP VZ -  změny věcného charakteru</vt:lpstr>
      <vt:lpstr>Kontrola dotovaných veřejných zakázek</vt:lpstr>
      <vt:lpstr>Kontrola dotovaných veřejných zakázek</vt:lpstr>
      <vt:lpstr>Kontrola dotovaných veřejných zakázek</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Nejčastější pochybení</vt:lpstr>
      <vt:lpstr>Střet zájmů v zadávání veřejných zakázek</vt:lpstr>
      <vt:lpstr>Střet zájmů v zadávání veřejných zakázek</vt:lpstr>
      <vt:lpstr>sankce</vt:lpstr>
      <vt:lpstr>sankce</vt:lpstr>
      <vt:lpstr>sankce</vt:lpstr>
      <vt:lpstr>sankce</vt:lpstr>
      <vt:lpstr>sankce</vt:lpstr>
      <vt:lpstr>SANKCE</vt:lpstr>
      <vt:lpstr>SANKCE</vt:lpstr>
      <vt:lpstr>10 pravidel pro pŘíjemce dotace</vt:lpstr>
      <vt:lpstr>10 pravidel pro pŘíjemce dotace</vt:lpstr>
      <vt:lpstr>10 pravidel pro pŘíjemce dotace</vt:lpstr>
      <vt:lpstr>10 pravidel pro pŘíjemce dotace</vt:lpstr>
      <vt:lpstr>Checklist pro dotované veŘejné zakázky</vt:lpstr>
      <vt:lpstr>Checklist pro dotované veŘejné zakázky</vt:lpstr>
      <vt:lpstr>Checklist pro dotované veŘejné zakázky</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Nová Právní úprava EU k VZ</vt:lpstr>
      <vt:lpstr>Děkuji za pozornost</vt:lpstr>
    </vt:vector>
  </TitlesOfParts>
  <Manager/>
  <Company>Jednotný vizuální styl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subject/>
  <dc:creator>Karel Drašnar</dc:creator>
  <cp:keywords/>
  <dc:description/>
  <cp:lastModifiedBy>Dudová Lenka</cp:lastModifiedBy>
  <cp:revision>19</cp:revision>
  <cp:lastPrinted>2025-10-24T08:31:40Z</cp:lastPrinted>
  <dcterms:created xsi:type="dcterms:W3CDTF">2025-01-29T13:36:29Z</dcterms:created>
  <dcterms:modified xsi:type="dcterms:W3CDTF">2026-09-10T14:46:47Z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0x010100D49E6BE534F60E469CE8F6942E8CB243</vt:lpwstr>
  </property>
  <property fmtid="{D5CDD505-2E9C-101B-9397-08002B2CF9AE}" pid="3" name="MediaServiceImageTags">
    <vt:lpwstr/>
  </property>
  <property fmtid="{D5CDD505-2E9C-101B-9397-08002B2CF9AE}" pid="4" name="MSIP_Label_b3564849-fbfc-4795-ad59-055bb350645f_Enabled">
    <vt:lpwstr>true</vt:lpwstr>
  </property>
  <property fmtid="{D5CDD505-2E9C-101B-9397-08002B2CF9AE}" pid="5" name="MSIP_Label_b3564849-fbfc-4795-ad59-055bb350645f_SetDate">
    <vt:lpwstr>2025-11-05T08:47:26Z</vt:lpwstr>
  </property>
  <property fmtid="{D5CDD505-2E9C-101B-9397-08002B2CF9AE}" pid="6" name="MSIP_Label_b3564849-fbfc-4795-ad59-055bb350645f_Method">
    <vt:lpwstr>Standard</vt:lpwstr>
  </property>
  <property fmtid="{D5CDD505-2E9C-101B-9397-08002B2CF9AE}" pid="7" name="MSIP_Label_b3564849-fbfc-4795-ad59-055bb350645f_Name">
    <vt:lpwstr>M102S01</vt:lpwstr>
  </property>
  <property fmtid="{D5CDD505-2E9C-101B-9397-08002B2CF9AE}" pid="8" name="MSIP_Label_b3564849-fbfc-4795-ad59-055bb350645f_SiteId">
    <vt:lpwstr>65154e19-ce31-44e2-97af-2480f4c17f95</vt:lpwstr>
  </property>
  <property fmtid="{D5CDD505-2E9C-101B-9397-08002B2CF9AE}" pid="9" name="MSIP_Label_b3564849-fbfc-4795-ad59-055bb350645f_ActionId">
    <vt:lpwstr>a46c3e65-4ee5-4762-a82b-3d1c88712a7f</vt:lpwstr>
  </property>
  <property fmtid="{D5CDD505-2E9C-101B-9397-08002B2CF9AE}" pid="10" name="MSIP_Label_b3564849-fbfc-4795-ad59-055bb350645f_ContentBits">
    <vt:lpwstr>0</vt:lpwstr>
  </property>
  <property fmtid="{D5CDD505-2E9C-101B-9397-08002B2CF9AE}" pid="11" name="MSIP_Label_b3564849-fbfc-4795-ad59-055bb350645f_Tag">
    <vt:lpwstr>10, 3, 0, 1</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ies>
</file>