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notesMasterIdLst>
    <p:notesMasterId r:id="rId21"/>
  </p:notesMasterIdLst>
  <p:sldIdLst>
    <p:sldId id="724" r:id="rId6"/>
    <p:sldId id="758" r:id="rId7"/>
    <p:sldId id="762" r:id="rId8"/>
    <p:sldId id="763" r:id="rId9"/>
    <p:sldId id="764" r:id="rId10"/>
    <p:sldId id="765" r:id="rId11"/>
    <p:sldId id="766" r:id="rId12"/>
    <p:sldId id="768" r:id="rId13"/>
    <p:sldId id="769" r:id="rId14"/>
    <p:sldId id="770" r:id="rId15"/>
    <p:sldId id="767" r:id="rId16"/>
    <p:sldId id="775" r:id="rId17"/>
    <p:sldId id="776" r:id="rId18"/>
    <p:sldId id="777" r:id="rId19"/>
    <p:sldId id="759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339"/>
    <a:srgbClr val="FFAA00"/>
    <a:srgbClr val="FCF9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Střední styl 3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32"/>
    <p:restoredTop sz="94684"/>
  </p:normalViewPr>
  <p:slideViewPr>
    <p:cSldViewPr snapToGrid="0">
      <p:cViewPr varScale="1">
        <p:scale>
          <a:sx n="119" d="100"/>
          <a:sy n="119" d="100"/>
        </p:scale>
        <p:origin x="4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DEE7B8BB-D9D6-467F-9994-F012167BAEAE}" type="datetimeFigureOut">
              <a:rPr lang="cs-CZ" smtClean="0"/>
              <a:pPr/>
              <a:t>23.06.2026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D658EE2B-939F-47CD-9BC5-5FD16CEF397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5218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9875" cy="372427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AA4C-D010-4FE6-8421-9702538A2342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54874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6E600757-FF13-48FB-AFB9-2E3CB585571E}" type="slidenum">
              <a:rPr lang="cs-CZ" smtClean="0"/>
              <a:pPr lvl="0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18765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6E600757-FF13-48FB-AFB9-2E3CB585571E}" type="slidenum">
              <a:rPr lang="cs-CZ" smtClean="0"/>
              <a:pPr lvl="0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64302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C0243-C2B2-09E2-85AD-9B588F492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E988083-1541-C261-6FD4-0E5F618A51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05AB361-263D-FA10-DA56-949799294C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E217596-DD71-B97D-514F-686DEAC133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6E600757-FF13-48FB-AFB9-2E3CB585571E}" type="slidenum">
              <a:rPr lang="cs-CZ" smtClean="0"/>
              <a:pPr lvl="0"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4296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6E600757-FF13-48FB-AFB9-2E3CB585571E}" type="slidenum">
              <a:rPr lang="cs-CZ" smtClean="0"/>
              <a:pPr lvl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6708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6E600757-FF13-48FB-AFB9-2E3CB585571E}" type="slidenum">
              <a:rPr lang="cs-CZ" smtClean="0"/>
              <a:pPr lvl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5776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6E600757-FF13-48FB-AFB9-2E3CB585571E}" type="slidenum">
              <a:rPr lang="cs-CZ" smtClean="0"/>
              <a:pPr lvl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39987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6E600757-FF13-48FB-AFB9-2E3CB585571E}" type="slidenum">
              <a:rPr lang="cs-CZ" smtClean="0"/>
              <a:pPr lvl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14045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6E600757-FF13-48FB-AFB9-2E3CB585571E}" type="slidenum">
              <a:rPr lang="cs-CZ" smtClean="0"/>
              <a:pPr lvl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43741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6E600757-FF13-48FB-AFB9-2E3CB585571E}" type="slidenum">
              <a:rPr lang="cs-CZ" smtClean="0"/>
              <a:pPr lvl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925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6E600757-FF13-48FB-AFB9-2E3CB585571E}" type="slidenum">
              <a:rPr lang="cs-CZ" smtClean="0"/>
              <a:pPr lvl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84634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6E600757-FF13-48FB-AFB9-2E3CB585571E}" type="slidenum">
              <a:rPr lang="cs-CZ" smtClean="0"/>
              <a:pPr lvl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4151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600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200"/>
            <a:ext cx="54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288C4D31-3818-C91C-120D-4CB29985D9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4000" y="648000"/>
            <a:ext cx="3363081" cy="1596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810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ředělový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1015999"/>
            <a:ext cx="9900000" cy="2413001"/>
          </a:xfrm>
        </p:spPr>
        <p:txBody>
          <a:bodyPr anchor="b"/>
          <a:lstStyle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84000" y="3676651"/>
            <a:ext cx="9900000" cy="2413000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08010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1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1599"/>
            <a:ext cx="9900000" cy="2160000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4283850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s obrázkem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rázku 5">
            <a:extLst>
              <a:ext uri="{FF2B5EF4-FFF2-40B4-BE49-F238E27FC236}">
                <a16:creationId xmlns:a16="http://schemas.microsoft.com/office/drawing/2014/main" id="{0EED0200-723A-192F-A0AB-3C11FC5331B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86501" y="0"/>
            <a:ext cx="5905499" cy="6858000"/>
          </a:xfrm>
        </p:spPr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3174"/>
            <a:ext cx="5412000" cy="3384358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476665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ěžný s obrázkem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4476000" cy="3797036"/>
          </a:xfrm>
        </p:spPr>
        <p:txBody>
          <a:bodyPr numCol="1" spcCol="360000">
            <a:noAutofit/>
          </a:bodyPr>
          <a:lstStyle>
            <a:lvl1pPr marL="288000" indent="-288000">
              <a:lnSpc>
                <a:spcPct val="100000"/>
              </a:lnSpc>
              <a:spcAft>
                <a:spcPts val="1000"/>
              </a:spcAft>
              <a:buClr>
                <a:schemeClr val="accent5"/>
              </a:buClr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obrázku 5">
            <a:extLst>
              <a:ext uri="{FF2B5EF4-FFF2-40B4-BE49-F238E27FC236}">
                <a16:creationId xmlns:a16="http://schemas.microsoft.com/office/drawing/2014/main" id="{BB38CCEF-CF1A-B72B-D67E-9A39E14D3E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98501" y="2213429"/>
            <a:ext cx="4285499" cy="361866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9217DFE5-4AB5-CB80-1E80-AF1A38727F6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4102232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dva sloupc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0" y="2160000"/>
            <a:ext cx="4323523" cy="3960537"/>
          </a:xfr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4BF51896-151D-3843-DB7C-41BB6E22FE4B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260477" y="2165625"/>
            <a:ext cx="4323523" cy="3960537"/>
          </a:xfr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506D5A9D-5B24-E761-D1A3-27947B1C890A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2170585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sloupc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93601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7671851E-E145-B540-BFE6-BCB164F7650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119333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5DD8208-8E62-3BCD-5295-A5DE908611E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408009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číslo snímku 5">
            <a:extLst>
              <a:ext uri="{FF2B5EF4-FFF2-40B4-BE49-F238E27FC236}">
                <a16:creationId xmlns:a16="http://schemas.microsoft.com/office/drawing/2014/main" id="{C2D358F0-6A79-42DF-456E-F8DBAF212BBF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2346318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3 sloupce podbarven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0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4000" y="1243809"/>
            <a:ext cx="99000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2C9E7C88-D105-85BB-7817-7828128845B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156517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3B495C6-E9D9-BB16-034D-BB35D518475B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420259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6362B212-FD62-9F50-CE3D-DFF199FD57C2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683013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loupce podbarvené se šipkami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36B0AA4C-B328-7C47-A4DA-F8ED2EFC47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85314" y="3880589"/>
            <a:ext cx="363853" cy="301120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963E211A-EC28-5A07-3501-03AC420E839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4056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A544A6B-12C5-DC1B-EDF5-D0332255C4DE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5448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7D22E6FE-C4C5-B012-E7A4-C906162897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6114" y="3880589"/>
            <a:ext cx="363853" cy="301120"/>
          </a:xfrm>
          <a:prstGeom prst="rect">
            <a:avLst/>
          </a:prstGeom>
        </p:spPr>
      </p:pic>
      <p:sp>
        <p:nvSpPr>
          <p:cNvPr id="13" name="Zástupný text 8">
            <a:extLst>
              <a:ext uri="{FF2B5EF4-FFF2-40B4-BE49-F238E27FC236}">
                <a16:creationId xmlns:a16="http://schemas.microsoft.com/office/drawing/2014/main" id="{E61F4B55-11B4-1167-283D-55E922C6340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Zástupný symbol pro číslo snímku 5">
            <a:extLst>
              <a:ext uri="{FF2B5EF4-FFF2-40B4-BE49-F238E27FC236}">
                <a16:creationId xmlns:a16="http://schemas.microsoft.com/office/drawing/2014/main" id="{82C2015C-6855-8BFE-A304-EDB16134EE6C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9077225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92625"/>
            <a:ext cx="2428993" cy="2602004"/>
          </a:xfrm>
        </p:spPr>
        <p:txBody>
          <a:bodyPr/>
          <a:lstStyle/>
          <a:p>
            <a:endParaRPr lang="cs-CZ"/>
          </a:p>
        </p:txBody>
      </p:sp>
      <p:sp>
        <p:nvSpPr>
          <p:cNvPr id="18" name="Zástupný symbol pro číslo snímku 5">
            <a:extLst>
              <a:ext uri="{FF2B5EF4-FFF2-40B4-BE49-F238E27FC236}">
                <a16:creationId xmlns:a16="http://schemas.microsoft.com/office/drawing/2014/main" id="{E6FDC1DE-B4B0-083B-CF86-1E57EC819B1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42547428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 indent="0"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F60B77F-477A-D5FB-8405-23971B2738BD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71284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obrázku 5">
            <a:extLst>
              <a:ext uri="{FF2B5EF4-FFF2-40B4-BE49-F238E27FC236}">
                <a16:creationId xmlns:a16="http://schemas.microsoft.com/office/drawing/2014/main" id="{9F0403E7-BC0D-3F6B-6A17-DC5CF67E19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905499" cy="6858000"/>
          </a:xfrm>
        </p:spPr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516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731"/>
            <a:ext cx="54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21669308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dnadpis, 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8" name="Zástupný symbol pro číslo snímku 5">
            <a:extLst>
              <a:ext uri="{FF2B5EF4-FFF2-40B4-BE49-F238E27FC236}">
                <a16:creationId xmlns:a16="http://schemas.microsoft.com/office/drawing/2014/main" id="{0E9E0BDC-B470-B4BC-892A-7CD72300D49D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5201656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 a popisem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86968"/>
            <a:ext cx="2428993" cy="26076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7556DA22-95D2-B84C-8D36-C93C88F1A70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9986508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 graf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bg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1846262"/>
            <a:ext cx="6157278" cy="3383763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56068FBD-80A0-A131-94EA-3F77B4064DB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233842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graf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bg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2175418"/>
            <a:ext cx="6157278" cy="3383763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4979A1C8-AB56-208C-E695-4985A095C3C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FB432D-C3B5-D43F-DAB7-52E395EF4C41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0260777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tabulk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88833E3E-D9C4-1B56-E700-3FE02CF54D6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9" name="Zástupný symbol pro tabulku 8">
            <a:extLst>
              <a:ext uri="{FF2B5EF4-FFF2-40B4-BE49-F238E27FC236}">
                <a16:creationId xmlns:a16="http://schemas.microsoft.com/office/drawing/2014/main" id="{38C15361-4216-1F02-862E-96F0428B738D}"/>
              </a:ext>
            </a:extLst>
          </p:cNvPr>
          <p:cNvSpPr>
            <a:spLocks noGrp="1"/>
          </p:cNvSpPr>
          <p:nvPr>
            <p:ph type="tbl" sz="quarter" idx="21"/>
          </p:nvPr>
        </p:nvSpPr>
        <p:spPr>
          <a:xfrm>
            <a:off x="5400942" y="2213361"/>
            <a:ext cx="6097458" cy="2836476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B66658BE-27EF-DD53-8F17-938260B54B8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1620000" y="2167003"/>
            <a:ext cx="3516021" cy="3915521"/>
          </a:xfrm>
        </p:spPr>
        <p:txBody>
          <a:bodyPr numCol="1" spcCol="360000">
            <a:noAutofit/>
          </a:bodyPr>
          <a:lstStyle>
            <a:lvl1pPr marL="288000" indent="-288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11" name="Zástupný symbol pro číslo snímku 5">
            <a:extLst>
              <a:ext uri="{FF2B5EF4-FFF2-40B4-BE49-F238E27FC236}">
                <a16:creationId xmlns:a16="http://schemas.microsoft.com/office/drawing/2014/main" id="{E903755D-63C9-7F62-34B8-C0C2AFB43970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26520197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4D3900D-FEF7-DC42-A070-58AF49658B8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0792740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9063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ADDA6-D629-44E6-B234-A73E9F4FF4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95577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Závěr a shrnutí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2" spcCol="360000"/>
          <a:lstStyle>
            <a:lvl1pPr marL="0" indent="-504000">
              <a:lnSpc>
                <a:spcPct val="120000"/>
              </a:lnSpc>
              <a:spcAft>
                <a:spcPts val="1000"/>
              </a:spcAft>
              <a:buNone/>
              <a:defRPr sz="2000">
                <a:solidFill>
                  <a:schemeClr val="accent5"/>
                </a:solidFill>
              </a:defRPr>
            </a:lvl1pPr>
            <a:lvl2pPr marL="0"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marL="0"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marL="0"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marL="0"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9254956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kladní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0" y="2160000"/>
            <a:ext cx="8964000" cy="4078068"/>
          </a:xfrm>
          <a:prstGeom prst="rect">
            <a:avLst/>
          </a:prstGeom>
        </p:spPr>
        <p:txBody>
          <a:bodyPr/>
          <a:lstStyle>
            <a:lvl1pPr>
              <a:spcBef>
                <a:spcPts val="1000"/>
              </a:spcBef>
              <a:spcAft>
                <a:spcPts val="1000"/>
              </a:spcAft>
              <a:defRPr/>
            </a:lvl1pPr>
            <a:lvl2pPr>
              <a:spcAft>
                <a:spcPts val="1000"/>
              </a:spcAft>
              <a:defRPr sz="1800"/>
            </a:lvl2pPr>
            <a:lvl3pPr marL="720000" indent="-216000">
              <a:spcAft>
                <a:spcPts val="1000"/>
              </a:spcAft>
              <a:defRPr>
                <a:solidFill>
                  <a:schemeClr val="accent2"/>
                </a:solidFill>
              </a:defRPr>
            </a:lvl3pPr>
            <a:lvl4pPr marL="936000" indent="-216000">
              <a:spcAft>
                <a:spcPts val="1000"/>
              </a:spcAft>
              <a:defRPr/>
            </a:lvl4pPr>
            <a:lvl5pPr marL="1152000" indent="-216000">
              <a:spcAft>
                <a:spcPts val="1000"/>
              </a:spcAft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2833127-FA44-2449-652E-7C7C47C7D871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4CC50D58-9C13-7041-41AC-823B5DE45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398010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400000" y="2340000"/>
            <a:ext cx="63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400000" y="4500000"/>
            <a:ext cx="63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A60389E6-721D-E56F-59B1-B75533A6FA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4000" y="648000"/>
            <a:ext cx="3363081" cy="1596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7050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7388244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40832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600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200"/>
            <a:ext cx="5400000" cy="196894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C63B8EDC-7F1F-3C09-E76A-D5B19D3D53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4000" y="648000"/>
            <a:ext cx="3366847" cy="159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793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obrázku 5">
            <a:extLst>
              <a:ext uri="{FF2B5EF4-FFF2-40B4-BE49-F238E27FC236}">
                <a16:creationId xmlns:a16="http://schemas.microsoft.com/office/drawing/2014/main" id="{9F0403E7-BC0D-3F6B-6A17-DC5CF67E19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5905499" cy="685800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516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731"/>
            <a:ext cx="5400000" cy="196894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3313178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400000" y="2340000"/>
            <a:ext cx="63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400000" y="4500000"/>
            <a:ext cx="6300000" cy="196894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B90272BE-40A8-FF09-B72B-2D0BA2A4EF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4000" y="648000"/>
            <a:ext cx="3366847" cy="159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4048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  <a:prstGeom prst="rect">
            <a:avLst/>
          </a:prstGeom>
        </p:spPr>
        <p:txBody>
          <a:bodyPr numCol="2" spcCol="360000"/>
          <a:lstStyle>
            <a:lvl1pPr marL="288000" indent="-288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 sz="2000"/>
            </a:lvl1pPr>
            <a:lvl2pPr marL="288000" indent="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 sz="1800"/>
            </a:lvl2pPr>
            <a:lvl3pPr marL="720000" indent="-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/>
            </a:lvl3pPr>
            <a:lvl4pPr marL="936000" indent="-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/>
            </a:lvl4pPr>
            <a:lvl5pPr indent="-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95514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velk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FB23D414-7544-6455-E8D2-C72A3EBC3FA9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8331627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  <p15:guide id="2" orient="horz" pos="411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běž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26021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2BBC0884-F87E-1907-FF5F-2AB324A5C47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816794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velk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46919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504000" indent="-5040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84905BBB-F9FE-9FBF-15BB-B1658C5A09FF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7850832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mal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15521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360000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93163992-C525-2C66-6CAF-F1C6D7A2FF4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300737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Základní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1" spcCol="360000"/>
          <a:lstStyle>
            <a:lvl1pPr marL="504000" indent="-50400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949276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ředělový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1015999"/>
            <a:ext cx="9900000" cy="2413001"/>
          </a:xfrm>
        </p:spPr>
        <p:txBody>
          <a:bodyPr anchor="b"/>
          <a:lstStyle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84000" y="3676651"/>
            <a:ext cx="9900000" cy="2413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7497038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1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1599"/>
            <a:ext cx="9900000" cy="2160000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8568647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s obrázkem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rázku 5">
            <a:extLst>
              <a:ext uri="{FF2B5EF4-FFF2-40B4-BE49-F238E27FC236}">
                <a16:creationId xmlns:a16="http://schemas.microsoft.com/office/drawing/2014/main" id="{0EED0200-723A-192F-A0AB-3C11FC5331B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86501" y="0"/>
            <a:ext cx="5905499" cy="685800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3174"/>
            <a:ext cx="5412000" cy="3384358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68091953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ěžný s obráz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4476000" cy="3797036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360000" indent="-360000">
              <a:lnSpc>
                <a:spcPct val="100000"/>
              </a:lnSpc>
              <a:spcAft>
                <a:spcPts val="1000"/>
              </a:spcAft>
              <a:buSzPct val="90000"/>
              <a:buFont typeface="Wingdings" pitchFamily="2" charset="2"/>
              <a:buChar char="§"/>
              <a:tabLst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obrázku 5">
            <a:extLst>
              <a:ext uri="{FF2B5EF4-FFF2-40B4-BE49-F238E27FC236}">
                <a16:creationId xmlns:a16="http://schemas.microsoft.com/office/drawing/2014/main" id="{BB38CCEF-CF1A-B72B-D67E-9A39E14D3E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98501" y="2213429"/>
            <a:ext cx="4285499" cy="3618660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2C7EEF15-9663-FDF8-3786-E9D1170BC091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3941029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0" y="2160000"/>
            <a:ext cx="4323523" cy="3960537"/>
          </a:xfrm>
          <a:prstGeom prst="rect">
            <a:avLst/>
          </a:prstGeo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1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C2843CF9-B3FD-9E68-3D7A-392FEBCB4FEE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266427" y="2160000"/>
            <a:ext cx="4323523" cy="3960537"/>
          </a:xfrm>
          <a:prstGeom prst="rect">
            <a:avLst/>
          </a:prstGeo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1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1A2E329E-B047-5BCC-C0F2-88F14A418F05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18202800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93601" y="2160000"/>
            <a:ext cx="3375982" cy="3960537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7671851E-E145-B540-BFE6-BCB164F7650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119333" y="2160000"/>
            <a:ext cx="3375982" cy="3960537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5DD8208-8E62-3BCD-5295-A5DE908611E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408009" y="2160000"/>
            <a:ext cx="3375982" cy="3960537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7B9A68AD-FB4B-8978-5212-ECDC03A6FB0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43556455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3 sloupce podbarve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0" y="2257436"/>
            <a:ext cx="3355437" cy="3590706"/>
          </a:xfrm>
          <a:prstGeom prst="rect">
            <a:avLst/>
          </a:prstGeom>
          <a:solidFill>
            <a:schemeClr val="tx2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/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2C9E7C88-D105-85BB-7817-7828128845B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156517" y="2257436"/>
            <a:ext cx="3355437" cy="3590706"/>
          </a:xfrm>
          <a:prstGeom prst="rect">
            <a:avLst/>
          </a:prstGeom>
          <a:solidFill>
            <a:schemeClr val="tx2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3B495C6-E9D9-BB16-034D-BB35D518475B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420259" y="2257436"/>
            <a:ext cx="3355437" cy="3590706"/>
          </a:xfrm>
          <a:prstGeom prst="rect">
            <a:avLst/>
          </a:prstGeom>
          <a:solidFill>
            <a:schemeClr val="tx2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C1C452-BE80-BC5C-7921-09A8FE89B91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42884705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loupce podbarvené se šip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2257436"/>
            <a:ext cx="3105680" cy="3590706"/>
          </a:xfrm>
          <a:prstGeom prst="rect">
            <a:avLst/>
          </a:prstGeom>
          <a:solidFill>
            <a:schemeClr val="accent1"/>
          </a:solidFill>
        </p:spPr>
        <p:txBody>
          <a:bodyPr lIns="180000" tIns="180000" rIns="144000" bIns="7200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963E211A-EC28-5A07-3501-03AC420E839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405601" y="2246803"/>
            <a:ext cx="3105680" cy="3590706"/>
          </a:xfrm>
          <a:prstGeom prst="rect">
            <a:avLst/>
          </a:prstGeom>
          <a:solidFill>
            <a:schemeClr val="accent1"/>
          </a:solidFill>
        </p:spPr>
        <p:txBody>
          <a:bodyPr lIns="180000" tIns="180000" rIns="144000" bIns="7200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A544A6B-12C5-DC1B-EDF5-D0332255C4DE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544801" y="2257436"/>
            <a:ext cx="3105680" cy="3590706"/>
          </a:xfrm>
          <a:prstGeom prst="rect">
            <a:avLst/>
          </a:prstGeom>
          <a:solidFill>
            <a:schemeClr val="accent1"/>
          </a:solidFill>
        </p:spPr>
        <p:txBody>
          <a:bodyPr lIns="180000" tIns="180000" rIns="144000" bIns="7200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2A3086D1-EC65-B74C-A8BB-C58567182B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85314" y="3880589"/>
            <a:ext cx="360717" cy="301120"/>
          </a:xfrm>
          <a:prstGeom prst="rect">
            <a:avLst/>
          </a:prstGeom>
        </p:spPr>
      </p:pic>
      <p:pic>
        <p:nvPicPr>
          <p:cNvPr id="20" name="Obrázek 19">
            <a:extLst>
              <a:ext uri="{FF2B5EF4-FFF2-40B4-BE49-F238E27FC236}">
                <a16:creationId xmlns:a16="http://schemas.microsoft.com/office/drawing/2014/main" id="{CAAABE1A-E3F7-8D77-4BC1-22DA8776E5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6114" y="3880589"/>
            <a:ext cx="360717" cy="301120"/>
          </a:xfrm>
          <a:prstGeom prst="rect">
            <a:avLst/>
          </a:prstGeom>
        </p:spPr>
      </p:pic>
      <p:sp>
        <p:nvSpPr>
          <p:cNvPr id="21" name="Zástupný text 8">
            <a:extLst>
              <a:ext uri="{FF2B5EF4-FFF2-40B4-BE49-F238E27FC236}">
                <a16:creationId xmlns:a16="http://schemas.microsoft.com/office/drawing/2014/main" id="{EE858B53-D403-C768-50C6-B820DCD4E5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22" name="Zástupný symbol pro číslo snímku 5">
            <a:extLst>
              <a:ext uri="{FF2B5EF4-FFF2-40B4-BE49-F238E27FC236}">
                <a16:creationId xmlns:a16="http://schemas.microsoft.com/office/drawing/2014/main" id="{7BDEE34E-2AD1-D45A-CDC5-B7356B87F969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92248586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96F11FE-78A2-69C8-0643-BE729D4F1FD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344064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4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34D6FE-BA08-8A8E-D5AE-55D3E756260C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610148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2" spcCol="360000"/>
          <a:lstStyle>
            <a:lvl1pPr marL="504000" indent="-50400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5638249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dnadpis, 4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9" name="Zástupný symbol pro číslo snímku 5">
            <a:extLst>
              <a:ext uri="{FF2B5EF4-FFF2-40B4-BE49-F238E27FC236}">
                <a16:creationId xmlns:a16="http://schemas.microsoft.com/office/drawing/2014/main" id="{6BCC6951-FCF3-7B03-5562-7840A02525D2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76891814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 a po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893E901C-6AA0-0F75-C9B1-BE19FABFC393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258338000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tx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1846262"/>
            <a:ext cx="6157278" cy="3383763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C3AB57E5-30E5-1721-7ABB-F3BD27E78527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15089386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tx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2165625"/>
            <a:ext cx="6157278" cy="3383763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4F692555-6195-4F09-FB48-4EF6E638FA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880B733-56AF-86CD-D756-629084A16536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61182848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88833E3E-D9C4-1B56-E700-3FE02CF54D6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9" name="Zástupný symbol pro tabulku 8">
            <a:extLst>
              <a:ext uri="{FF2B5EF4-FFF2-40B4-BE49-F238E27FC236}">
                <a16:creationId xmlns:a16="http://schemas.microsoft.com/office/drawing/2014/main" id="{38C15361-4216-1F02-862E-96F0428B738D}"/>
              </a:ext>
            </a:extLst>
          </p:cNvPr>
          <p:cNvSpPr>
            <a:spLocks noGrp="1"/>
          </p:cNvSpPr>
          <p:nvPr>
            <p:ph type="tbl" sz="quarter" idx="21"/>
          </p:nvPr>
        </p:nvSpPr>
        <p:spPr>
          <a:xfrm>
            <a:off x="5400942" y="2213361"/>
            <a:ext cx="6097458" cy="2836476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1AA2B79E-EBDF-2530-1330-B70DF2E98A5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1620000" y="2167003"/>
            <a:ext cx="3516021" cy="3915521"/>
          </a:xfrm>
          <a:prstGeom prst="rect">
            <a:avLst/>
          </a:prstGeom>
        </p:spPr>
        <p:txBody>
          <a:bodyPr numCol="1" spcCol="360000">
            <a:noAutofit/>
          </a:bodyPr>
          <a:lstStyle>
            <a:lvl1pPr marL="288000" indent="-288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0CAAE527-231E-9248-0A0C-52E8BA0AF602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65724562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Závěr a shrnut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  <a:prstGeom prst="rect">
            <a:avLst/>
          </a:prstGeom>
        </p:spPr>
        <p:txBody>
          <a:bodyPr numCol="2" spcCol="360000">
            <a:noAutofit/>
          </a:bodyPr>
          <a:lstStyle>
            <a:lvl1pPr marL="0" indent="-504000">
              <a:lnSpc>
                <a:spcPct val="120000"/>
              </a:lnSpc>
              <a:spcAft>
                <a:spcPts val="1000"/>
              </a:spcAft>
              <a:buNone/>
              <a:defRPr sz="2000">
                <a:solidFill>
                  <a:schemeClr val="tx1"/>
                </a:solidFill>
              </a:defRPr>
            </a:lvl1pPr>
            <a:lvl2pPr marL="0"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marL="0"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marL="0"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marL="0"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716306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71A0C973-C08E-95A7-04DC-A227455E46BF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bg2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8955910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5981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velký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1" spcCol="360000">
            <a:no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FB23D414-7544-6455-E8D2-C72A3EBC3FA9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15499228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  <p15:guide id="2" orient="horz" pos="411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běžný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26021"/>
          </a:xfrm>
        </p:spPr>
        <p:txBody>
          <a:bodyPr numCol="1" spcCol="360000">
            <a:no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287EABB6-9EA1-4F27-1C21-C571E0100C5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767757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velk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46919"/>
          </a:xfrm>
        </p:spPr>
        <p:txBody>
          <a:bodyPr numCol="1" spcCol="360000">
            <a:noAutofit/>
          </a:bodyPr>
          <a:lstStyle>
            <a:lvl1pPr marL="504000" indent="-504000">
              <a:lnSpc>
                <a:spcPct val="100000"/>
              </a:lnSpc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B5547E9F-BA9C-9C4B-9DF5-F81989FE809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2562001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mal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15521"/>
          </a:xfrm>
        </p:spPr>
        <p:txBody>
          <a:bodyPr numCol="1" spcCol="360000">
            <a:noAutofit/>
          </a:bodyPr>
          <a:lstStyle>
            <a:lvl1pPr marL="360000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667C9E67-68A9-C008-6034-D232C1AF110C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>
                <a:solidFill>
                  <a:schemeClr val="accent5"/>
                </a:solidFill>
              </a:rPr>
              <a:t>Ministerstvo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407055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slideLayout" Target="../slideLayouts/slideLayout46.xml"/><Relationship Id="rId26" Type="http://schemas.openxmlformats.org/officeDocument/2006/relationships/slideLayout" Target="../slideLayouts/slideLayout54.xml"/><Relationship Id="rId3" Type="http://schemas.openxmlformats.org/officeDocument/2006/relationships/slideLayout" Target="../slideLayouts/slideLayout31.xml"/><Relationship Id="rId21" Type="http://schemas.openxmlformats.org/officeDocument/2006/relationships/slideLayout" Target="../slideLayouts/slideLayout49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5" Type="http://schemas.openxmlformats.org/officeDocument/2006/relationships/slideLayout" Target="../slideLayouts/slideLayout53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20" Type="http://schemas.openxmlformats.org/officeDocument/2006/relationships/slideLayout" Target="../slideLayouts/slideLayout48.xml"/><Relationship Id="rId29" Type="http://schemas.openxmlformats.org/officeDocument/2006/relationships/slideLayout" Target="../slideLayouts/slideLayout57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24" Type="http://schemas.openxmlformats.org/officeDocument/2006/relationships/slideLayout" Target="../slideLayouts/slideLayout52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23" Type="http://schemas.openxmlformats.org/officeDocument/2006/relationships/slideLayout" Target="../slideLayouts/slideLayout51.xml"/><Relationship Id="rId28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38.xml"/><Relationship Id="rId19" Type="http://schemas.openxmlformats.org/officeDocument/2006/relationships/slideLayout" Target="../slideLayouts/slideLayout47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Relationship Id="rId22" Type="http://schemas.openxmlformats.org/officeDocument/2006/relationships/slideLayout" Target="../slideLayouts/slideLayout50.xml"/><Relationship Id="rId27" Type="http://schemas.openxmlformats.org/officeDocument/2006/relationships/slideLayout" Target="../slideLayouts/slideLayout55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20000" y="2160000"/>
            <a:ext cx="8964000" cy="4078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55200" y="6300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CF5A12E-3DFE-4C3E-9036-7893F29C52C1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 descr="Obsah obrázku symbol, Grafika, logo, snímek obrazovky&#10;&#10;Obsah generovaný pomocí AI může být nesprávný.">
            <a:extLst>
              <a:ext uri="{FF2B5EF4-FFF2-40B4-BE49-F238E27FC236}">
                <a16:creationId xmlns:a16="http://schemas.microsoft.com/office/drawing/2014/main" id="{DF67F3F1-F3D2-EC43-5EB5-2BB7ED887C96}"/>
              </a:ext>
            </a:extLst>
          </p:cNvPr>
          <p:cNvPicPr>
            <a:picLocks noChangeAspect="1"/>
          </p:cNvPicPr>
          <p:nvPr userDrawn="1"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11" t="23639" r="32108" b="23684"/>
          <a:stretch>
            <a:fillRect/>
          </a:stretch>
        </p:blipFill>
        <p:spPr>
          <a:xfrm>
            <a:off x="11037600" y="0"/>
            <a:ext cx="504859" cy="10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724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5" r:id="rId2"/>
    <p:sldLayoutId id="2147483660" r:id="rId3"/>
    <p:sldLayoutId id="2147483718" r:id="rId4"/>
    <p:sldLayoutId id="2147483650" r:id="rId5"/>
    <p:sldLayoutId id="2147483676" r:id="rId6"/>
    <p:sldLayoutId id="2147483677" r:id="rId7"/>
    <p:sldLayoutId id="2147483678" r:id="rId8"/>
    <p:sldLayoutId id="2147483679" r:id="rId9"/>
    <p:sldLayoutId id="2147483651" r:id="rId10"/>
    <p:sldLayoutId id="2147483680" r:id="rId11"/>
    <p:sldLayoutId id="2147483681" r:id="rId12"/>
    <p:sldLayoutId id="2147483682" r:id="rId13"/>
    <p:sldLayoutId id="2147483652" r:id="rId14"/>
    <p:sldLayoutId id="2147483683" r:id="rId15"/>
    <p:sldLayoutId id="2147483684" r:id="rId16"/>
    <p:sldLayoutId id="2147483685" r:id="rId17"/>
    <p:sldLayoutId id="2147483686" r:id="rId18"/>
    <p:sldLayoutId id="2147483687" r:id="rId19"/>
    <p:sldLayoutId id="2147483688" r:id="rId20"/>
    <p:sldLayoutId id="2147483689" r:id="rId21"/>
    <p:sldLayoutId id="2147483690" r:id="rId22"/>
    <p:sldLayoutId id="2147483716" r:id="rId23"/>
    <p:sldLayoutId id="2147483691" r:id="rId24"/>
    <p:sldLayoutId id="2147483654" r:id="rId25"/>
    <p:sldLayoutId id="2147483655" r:id="rId26"/>
    <p:sldLayoutId id="2147483721" r:id="rId27"/>
    <p:sldLayoutId id="2147483719" r:id="rId2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Font typeface="Wingdings" pitchFamily="2" charset="2"/>
        <a:buChar char="§"/>
        <a:defRPr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0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2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b="0" i="0" kern="1200">
          <a:solidFill>
            <a:schemeClr val="accent3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36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b="0" i="0" kern="1200">
          <a:solidFill>
            <a:schemeClr val="accent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2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2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36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20000" y="2160000"/>
            <a:ext cx="8964000" cy="40780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55200" y="6300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CF5A12E-3DFE-4C3E-9036-7893F29C52C1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4" name="Obrázek 3" descr="Obsah obrázku symbol, Grafika, logo, snímek obrazovky&#10;&#10;Obsah generovaný pomocí AI může být nesprávný.">
            <a:extLst>
              <a:ext uri="{FF2B5EF4-FFF2-40B4-BE49-F238E27FC236}">
                <a16:creationId xmlns:a16="http://schemas.microsoft.com/office/drawing/2014/main" id="{025FCB21-8AB5-EA3D-1803-9CBD8B12DF84}"/>
              </a:ext>
            </a:extLst>
          </p:cNvPr>
          <p:cNvPicPr>
            <a:picLocks noChangeAspect="1"/>
          </p:cNvPicPr>
          <p:nvPr userDrawn="1"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11" t="23639" r="32108" b="23684"/>
          <a:stretch>
            <a:fillRect/>
          </a:stretch>
        </p:blipFill>
        <p:spPr>
          <a:xfrm>
            <a:off x="11037600" y="0"/>
            <a:ext cx="504859" cy="10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16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8" r:id="rId2"/>
    <p:sldLayoutId id="2147483669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  <p:sldLayoutId id="2147483705" r:id="rId17"/>
    <p:sldLayoutId id="2147483706" r:id="rId18"/>
    <p:sldLayoutId id="2147483707" r:id="rId19"/>
    <p:sldLayoutId id="2147483708" r:id="rId20"/>
    <p:sldLayoutId id="2147483709" r:id="rId21"/>
    <p:sldLayoutId id="2147483710" r:id="rId22"/>
    <p:sldLayoutId id="2147483711" r:id="rId23"/>
    <p:sldLayoutId id="2147483712" r:id="rId24"/>
    <p:sldLayoutId id="2147483717" r:id="rId25"/>
    <p:sldLayoutId id="2147483713" r:id="rId26"/>
    <p:sldLayoutId id="2147483720" r:id="rId27"/>
    <p:sldLayoutId id="2147483714" r:id="rId28"/>
    <p:sldLayoutId id="2147483715" r:id="rId2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0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20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kern="1200">
          <a:solidFill>
            <a:schemeClr val="accent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36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kern="120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2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40" userDrawn="1">
          <p15:clr>
            <a:srgbClr val="F26B43"/>
          </p15:clr>
        </p15:guide>
        <p15:guide id="2" pos="41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portal-vz.cz/elektronicke-zadavani-verejnych-zakazek/seznam-certifikovanych-el-nastroju-dle-zakona-c-134-2016-sb/" TargetMode="Externa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sd.nipez.cz/" TargetMode="External"/><Relationship Id="rId3" Type="http://schemas.openxmlformats.org/officeDocument/2006/relationships/hyperlink" Target="https://isvz.nipez.cz/" TargetMode="External"/><Relationship Id="rId7" Type="http://schemas.openxmlformats.org/officeDocument/2006/relationships/hyperlink" Target="https://ted.europa.eu/" TargetMode="External"/><Relationship Id="rId2" Type="http://schemas.openxmlformats.org/officeDocument/2006/relationships/hyperlink" Target="https://portal-vz.cz/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skd.nipez.cz/" TargetMode="External"/><Relationship Id="rId5" Type="http://schemas.openxmlformats.org/officeDocument/2006/relationships/hyperlink" Target="https://nen.nipez.cz/" TargetMode="External"/><Relationship Id="rId4" Type="http://schemas.openxmlformats.org/officeDocument/2006/relationships/hyperlink" Target="https://vvz.nipez.cz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9E13DE2-5204-3A4E-8DCE-9C594EEEDF6B}"/>
              </a:ext>
            </a:extLst>
          </p:cNvPr>
          <p:cNvSpPr txBox="1"/>
          <p:nvPr/>
        </p:nvSpPr>
        <p:spPr>
          <a:xfrm>
            <a:off x="3817018" y="3699030"/>
            <a:ext cx="45448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4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Aleš Havránek</a:t>
            </a:r>
          </a:p>
          <a:p>
            <a:pPr algn="ctr"/>
            <a:endParaRPr lang="cs-CZ" sz="2400" spc="75" dirty="0">
              <a:solidFill>
                <a:srgbClr val="36436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/>
            <a:r>
              <a:rPr lang="cs-CZ" sz="2400" spc="75" dirty="0">
                <a:solidFill>
                  <a:srgbClr val="36436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Ministerstvo pro místní rozvoj</a:t>
            </a:r>
          </a:p>
          <a:p>
            <a:pPr algn="ctr"/>
            <a:r>
              <a:rPr lang="cs-CZ" sz="2400" spc="75" dirty="0">
                <a:solidFill>
                  <a:srgbClr val="36436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ales.havranek@mmr.gov.cz </a:t>
            </a:r>
          </a:p>
        </p:txBody>
      </p:sp>
      <p:sp>
        <p:nvSpPr>
          <p:cNvPr id="11" name="TextBox 6">
            <a:extLst>
              <a:ext uri="{FF2B5EF4-FFF2-40B4-BE49-F238E27FC236}">
                <a16:creationId xmlns:a16="http://schemas.microsoft.com/office/drawing/2014/main" id="{BAF239E8-ECD5-DB4A-A6E4-FD185ED9689D}"/>
              </a:ext>
            </a:extLst>
          </p:cNvPr>
          <p:cNvSpPr txBox="1"/>
          <p:nvPr/>
        </p:nvSpPr>
        <p:spPr>
          <a:xfrm>
            <a:off x="1605280" y="1898538"/>
            <a:ext cx="9144000" cy="1519132"/>
          </a:xfrm>
          <a:prstGeom prst="rect">
            <a:avLst/>
          </a:prstGeom>
          <a:noFill/>
        </p:spPr>
        <p:txBody>
          <a:bodyPr wrap="square" tIns="135000" bIns="135000" rtlCol="0" anchor="ctr" anchorCtr="0">
            <a:noAutofit/>
          </a:bodyPr>
          <a:lstStyle/>
          <a:p>
            <a:pPr algn="ctr"/>
            <a:r>
              <a:rPr lang="cs-CZ" sz="3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Uveřejňování vs NIPEZ 2025+</a:t>
            </a:r>
          </a:p>
        </p:txBody>
      </p:sp>
    </p:spTree>
    <p:extLst>
      <p:ext uri="{BB962C8B-B14F-4D97-AF65-F5344CB8AC3E}">
        <p14:creationId xmlns:p14="http://schemas.microsoft.com/office/powerpoint/2010/main" val="4095562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 jaký bude přínos pro dodavatele</a:t>
            </a:r>
            <a:br>
              <a:rPr lang="cs-CZ"/>
            </a:br>
            <a:r>
              <a:rPr lang="cs-CZ"/>
              <a:t>Na ně nyní cílíme především !!!</a:t>
            </a:r>
            <a:endParaRPr lang="cs-CZ" dirty="0"/>
          </a:p>
        </p:txBody>
      </p:sp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D038B98A-EDBB-6A8C-9CBF-4E477FEBEE7B}"/>
              </a:ext>
            </a:extLst>
          </p:cNvPr>
          <p:cNvSpPr txBox="1">
            <a:spLocks/>
          </p:cNvSpPr>
          <p:nvPr/>
        </p:nvSpPr>
        <p:spPr>
          <a:xfrm>
            <a:off x="684000" y="2093992"/>
            <a:ext cx="10349760" cy="4225528"/>
          </a:xfrm>
          <a:prstGeom prst="rect">
            <a:avLst/>
          </a:prstGeom>
        </p:spPr>
        <p:txBody>
          <a:bodyPr anchor="t">
            <a:normAutofit/>
          </a:bodyPr>
          <a:lstStyle>
            <a:lvl1pPr marL="257168" marR="0" lvl="0" indent="-257168" algn="l" defTabSz="685783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Wingdings" pitchFamily="2"/>
              <a:buChar char="§"/>
              <a:tabLst/>
              <a:def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557199" marR="0" lvl="1" indent="-214308" algn="l" defTabSz="685783" rtl="0" fontAlgn="auto" hangingPunct="1">
              <a:lnSpc>
                <a:spcPct val="100000"/>
              </a:lnSpc>
              <a:spcBef>
                <a:spcPts val="525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›"/>
              <a:tabLst/>
              <a:defRPr lang="cs-CZ" sz="21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857228" marR="0" lvl="2" indent="-171446" algn="l" defTabSz="685783" rtl="0" fontAlgn="auto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•"/>
              <a:tabLst/>
              <a:def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</a:lstStyle>
          <a:p>
            <a:pPr marL="536575" indent="-536575">
              <a:buFont typeface="Wingdings" panose="05000000000000000000" pitchFamily="2" charset="2"/>
              <a:buChar char="v"/>
            </a:pPr>
            <a:r>
              <a:rPr lang="cs-CZ" dirty="0">
                <a:solidFill>
                  <a:schemeClr val="bg1"/>
                </a:solidFill>
              </a:rPr>
              <a:t>Bude moci hledat obchodní příležitost na jednom místě</a:t>
            </a:r>
          </a:p>
          <a:p>
            <a:pPr marL="536575" indent="-536575">
              <a:buFont typeface="Wingdings" panose="05000000000000000000" pitchFamily="2" charset="2"/>
              <a:buChar char="v"/>
            </a:pPr>
            <a:endParaRPr lang="cs-CZ" dirty="0">
              <a:solidFill>
                <a:schemeClr val="bg1"/>
              </a:solidFill>
            </a:endParaRPr>
          </a:p>
          <a:p>
            <a:pPr marL="536575" indent="-536575">
              <a:buFont typeface="Wingdings" panose="05000000000000000000" pitchFamily="2" charset="2"/>
              <a:buChar char="v"/>
            </a:pPr>
            <a:r>
              <a:rPr lang="cs-CZ" dirty="0">
                <a:solidFill>
                  <a:schemeClr val="bg1"/>
                </a:solidFill>
              </a:rPr>
              <a:t>V RVZ budou obchodní příležitost drtivé většiny zadavatelů v ČR (aktuálně přes 70% VZ)</a:t>
            </a:r>
          </a:p>
          <a:p>
            <a:pPr marL="536575" indent="-536575">
              <a:buFont typeface="Wingdings" panose="05000000000000000000" pitchFamily="2" charset="2"/>
              <a:buChar char="v"/>
            </a:pPr>
            <a:endParaRPr lang="cs-CZ" dirty="0">
              <a:solidFill>
                <a:schemeClr val="bg1"/>
              </a:solidFill>
            </a:endParaRPr>
          </a:p>
          <a:p>
            <a:pPr marL="536575" indent="-536575">
              <a:buFont typeface="Wingdings" panose="05000000000000000000" pitchFamily="2" charset="2"/>
              <a:buChar char="v"/>
            </a:pPr>
            <a:r>
              <a:rPr lang="cs-CZ" dirty="0">
                <a:solidFill>
                  <a:schemeClr val="bg1"/>
                </a:solidFill>
              </a:rPr>
              <a:t>Bude moci podávat nabídku z jednoho místa</a:t>
            </a:r>
          </a:p>
          <a:p>
            <a:pPr marL="536575" indent="-536575">
              <a:buFont typeface="Wingdings" panose="05000000000000000000" pitchFamily="2" charset="2"/>
              <a:buChar char="v"/>
            </a:pPr>
            <a:endParaRPr lang="cs-CZ" dirty="0">
              <a:solidFill>
                <a:schemeClr val="bg1"/>
              </a:solidFill>
            </a:endParaRPr>
          </a:p>
          <a:p>
            <a:pPr marL="536575" indent="-536575">
              <a:buFont typeface="Wingdings" panose="05000000000000000000" pitchFamily="2" charset="2"/>
              <a:buChar char="v"/>
            </a:pPr>
            <a:r>
              <a:rPr lang="cs-CZ" dirty="0">
                <a:solidFill>
                  <a:schemeClr val="bg1"/>
                </a:solidFill>
              </a:rPr>
              <a:t>Bude moci jednodušeji prokazovat kvalifikaci</a:t>
            </a: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289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/>
              <a:t>Co se musí reálně dokončit</a:t>
            </a:r>
            <a:endParaRPr lang="cs-CZ" dirty="0"/>
          </a:p>
        </p:txBody>
      </p:sp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9A53A27E-5ABC-7E1A-15BD-86394FBB20CE}"/>
              </a:ext>
            </a:extLst>
          </p:cNvPr>
          <p:cNvSpPr txBox="1">
            <a:spLocks/>
          </p:cNvSpPr>
          <p:nvPr/>
        </p:nvSpPr>
        <p:spPr>
          <a:xfrm>
            <a:off x="684000" y="1401728"/>
            <a:ext cx="10258320" cy="4836340"/>
          </a:xfrm>
          <a:prstGeom prst="rect">
            <a:avLst/>
          </a:prstGeom>
        </p:spPr>
        <p:txBody>
          <a:bodyPr anchor="t">
            <a:normAutofit/>
          </a:bodyPr>
          <a:lstStyle>
            <a:lvl1pPr marL="257168" marR="0" lvl="0" indent="-257168" algn="l" defTabSz="685783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Wingdings" pitchFamily="2"/>
              <a:buChar char="§"/>
              <a:tabLst/>
              <a:def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557199" marR="0" lvl="1" indent="-214308" algn="l" defTabSz="685783" rtl="0" fontAlgn="auto" hangingPunct="1">
              <a:lnSpc>
                <a:spcPct val="100000"/>
              </a:lnSpc>
              <a:spcBef>
                <a:spcPts val="525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›"/>
              <a:tabLst/>
              <a:defRPr lang="cs-CZ" sz="21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857228" marR="0" lvl="2" indent="-171446" algn="l" defTabSz="685783" rtl="0" fontAlgn="auto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•"/>
              <a:tabLst/>
              <a:def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</a:lstStyle>
          <a:p>
            <a:pPr marL="536575" indent="-536575">
              <a:buFont typeface="Wingdings" panose="05000000000000000000" pitchFamily="2" charset="2"/>
              <a:buChar char="v"/>
            </a:pPr>
            <a:r>
              <a:rPr lang="cs-CZ" dirty="0">
                <a:solidFill>
                  <a:schemeClr val="bg1"/>
                </a:solidFill>
              </a:rPr>
              <a:t>VVZ bude nutné napojit na RVZ – </a:t>
            </a:r>
            <a:r>
              <a:rPr lang="cs-CZ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téměř hotovo</a:t>
            </a:r>
            <a:r>
              <a:rPr lang="cs-CZ" dirty="0">
                <a:solidFill>
                  <a:schemeClr val="accent4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</a:t>
            </a:r>
            <a:endParaRPr lang="cs-CZ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536575" indent="-536575">
              <a:buFont typeface="Wingdings" panose="05000000000000000000" pitchFamily="2" charset="2"/>
              <a:buChar char="v"/>
            </a:pPr>
            <a:r>
              <a:rPr lang="cs-CZ" dirty="0">
                <a:solidFill>
                  <a:schemeClr val="bg1"/>
                </a:solidFill>
              </a:rPr>
              <a:t>CEN bude nutné napojit na RVZ – </a:t>
            </a:r>
            <a:r>
              <a:rPr lang="cs-CZ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téměř hotovo</a:t>
            </a:r>
            <a:r>
              <a:rPr lang="cs-CZ" dirty="0">
                <a:solidFill>
                  <a:schemeClr val="accent4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</a:t>
            </a:r>
            <a:endParaRPr lang="cs-CZ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536575" indent="-536575">
              <a:buFont typeface="Wingdings" panose="05000000000000000000" pitchFamily="2" charset="2"/>
              <a:buChar char="v"/>
            </a:pPr>
            <a:r>
              <a:rPr lang="cs-CZ" dirty="0" err="1">
                <a:solidFill>
                  <a:schemeClr val="bg1"/>
                </a:solidFill>
              </a:rPr>
              <a:t>cAaA</a:t>
            </a:r>
            <a:r>
              <a:rPr lang="cs-CZ" dirty="0">
                <a:solidFill>
                  <a:schemeClr val="bg1"/>
                </a:solidFill>
              </a:rPr>
              <a:t> – na tuto se napojí jak VVZ, tak CEN i SKD</a:t>
            </a:r>
          </a:p>
          <a:p>
            <a:pPr marL="536575" indent="-536575">
              <a:buFont typeface="Wingdings" panose="05000000000000000000" pitchFamily="2" charset="2"/>
              <a:buChar char="v"/>
            </a:pPr>
            <a:r>
              <a:rPr lang="cs-CZ" dirty="0">
                <a:solidFill>
                  <a:schemeClr val="bg1"/>
                </a:solidFill>
              </a:rPr>
              <a:t>NIPEZ se propojí s registry – </a:t>
            </a:r>
            <a:r>
              <a:rPr lang="cs-CZ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kam to jde, jsme napojení</a:t>
            </a:r>
            <a:r>
              <a:rPr lang="cs-CZ" dirty="0">
                <a:solidFill>
                  <a:schemeClr val="accent4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</a:t>
            </a:r>
            <a:endParaRPr lang="cs-CZ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536575" indent="-536575">
              <a:buFont typeface="Wingdings" panose="05000000000000000000" pitchFamily="2" charset="2"/>
              <a:buChar char="v"/>
            </a:pPr>
            <a:r>
              <a:rPr lang="cs-CZ" dirty="0">
                <a:solidFill>
                  <a:schemeClr val="bg1"/>
                </a:solidFill>
              </a:rPr>
              <a:t>Data budou uložena v RVZ; garance státu před jejich ztrátou; </a:t>
            </a:r>
          </a:p>
          <a:p>
            <a:pPr marL="536575" indent="0">
              <a:buNone/>
            </a:pPr>
            <a:r>
              <a:rPr lang="cs-CZ" dirty="0">
                <a:solidFill>
                  <a:schemeClr val="bg1"/>
                </a:solidFill>
              </a:rPr>
              <a:t>Všichni zadavatelé budou moci </a:t>
            </a:r>
            <a:r>
              <a:rPr lang="cs-CZ" dirty="0" err="1">
                <a:solidFill>
                  <a:schemeClr val="bg1"/>
                </a:solidFill>
              </a:rPr>
              <a:t>benefitovat</a:t>
            </a:r>
            <a:r>
              <a:rPr lang="cs-CZ" dirty="0">
                <a:solidFill>
                  <a:schemeClr val="bg1"/>
                </a:solidFill>
              </a:rPr>
              <a:t> z toho, z čeho již dnes </a:t>
            </a:r>
            <a:r>
              <a:rPr lang="cs-CZ" dirty="0" err="1">
                <a:solidFill>
                  <a:schemeClr val="bg1"/>
                </a:solidFill>
              </a:rPr>
              <a:t>benefitují</a:t>
            </a:r>
            <a:r>
              <a:rPr lang="cs-CZ" dirty="0">
                <a:solidFill>
                  <a:schemeClr val="bg1"/>
                </a:solidFill>
              </a:rPr>
              <a:t> uživatelé NIPEZ. Jistota!</a:t>
            </a:r>
          </a:p>
          <a:p>
            <a:pPr marL="536575" indent="-536575">
              <a:buFont typeface="Wingdings" panose="05000000000000000000" pitchFamily="2" charset="2"/>
              <a:buChar char="v"/>
            </a:pPr>
            <a:r>
              <a:rPr lang="cs-CZ" dirty="0">
                <a:solidFill>
                  <a:schemeClr val="bg1"/>
                </a:solidFill>
              </a:rPr>
              <a:t>Po dokončení vytvoření prostředí NIPEZ budou data obíhat mezi jednotlivými moduly - OOP, a to včetně soukromých CEN;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7479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8D58F-5603-E40F-B83E-531A41757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1FBF67E6-DDA5-BCB7-20C5-3B64013F6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/>
              <a:t>HOTOVO - čekání SKONČILO</a:t>
            </a:r>
          </a:p>
        </p:txBody>
      </p:sp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9C04DC56-945D-E879-4928-018F89147D78}"/>
              </a:ext>
            </a:extLst>
          </p:cNvPr>
          <p:cNvSpPr txBox="1">
            <a:spLocks/>
          </p:cNvSpPr>
          <p:nvPr/>
        </p:nvSpPr>
        <p:spPr>
          <a:xfrm>
            <a:off x="684000" y="1160748"/>
            <a:ext cx="10329440" cy="5179092"/>
          </a:xfrm>
          <a:prstGeom prst="rect">
            <a:avLst/>
          </a:prstGeom>
        </p:spPr>
        <p:txBody>
          <a:bodyPr anchor="t">
            <a:normAutofit lnSpcReduction="10000"/>
          </a:bodyPr>
          <a:lstStyle>
            <a:lvl1pPr marL="257168" marR="0" lvl="0" indent="-257168" algn="l" defTabSz="685783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Wingdings" pitchFamily="2"/>
              <a:buChar char="§"/>
              <a:tabLst/>
              <a:def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557199" marR="0" lvl="1" indent="-214308" algn="l" defTabSz="685783" rtl="0" fontAlgn="auto" hangingPunct="1">
              <a:lnSpc>
                <a:spcPct val="100000"/>
              </a:lnSpc>
              <a:spcBef>
                <a:spcPts val="525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›"/>
              <a:tabLst/>
              <a:defRPr lang="cs-CZ" sz="21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857228" marR="0" lvl="2" indent="-171446" algn="l" defTabSz="685783" rtl="0" fontAlgn="auto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•"/>
              <a:tabLst/>
              <a:def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</a:lstStyle>
          <a:p>
            <a:pPr marL="536575" indent="-536575">
              <a:buFont typeface="Wingdings" panose="05000000000000000000" pitchFamily="2" charset="2"/>
              <a:buChar char="v"/>
            </a:pPr>
            <a:endParaRPr lang="cs-CZ" dirty="0"/>
          </a:p>
          <a:p>
            <a:pPr marL="536575" indent="-536575">
              <a:buFont typeface="Wingdings" panose="05000000000000000000" pitchFamily="2" charset="2"/>
              <a:buChar char="v"/>
            </a:pPr>
            <a:endParaRPr lang="cs-CZ" dirty="0"/>
          </a:p>
          <a:p>
            <a:pPr marL="536575" indent="-536575">
              <a:buFont typeface="Wingdings" panose="05000000000000000000" pitchFamily="2" charset="2"/>
              <a:buChar char="v"/>
            </a:pPr>
            <a:r>
              <a:rPr lang="cs-CZ" b="1" dirty="0">
                <a:solidFill>
                  <a:srgbClr val="FF0000"/>
                </a:solidFill>
              </a:rPr>
              <a:t>Centrální vyhledávání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>
                <a:solidFill>
                  <a:schemeClr val="bg1"/>
                </a:solidFill>
              </a:rPr>
              <a:t>– AI, virtuální AI chatbot, štítky, </a:t>
            </a:r>
            <a:r>
              <a:rPr lang="cs-CZ" dirty="0" err="1">
                <a:solidFill>
                  <a:schemeClr val="bg1"/>
                </a:solidFill>
              </a:rPr>
              <a:t>etc</a:t>
            </a:r>
            <a:r>
              <a:rPr lang="cs-CZ" dirty="0">
                <a:solidFill>
                  <a:schemeClr val="bg1"/>
                </a:solidFill>
              </a:rPr>
              <a:t>., </a:t>
            </a:r>
            <a:r>
              <a:rPr lang="cs-CZ" dirty="0" err="1">
                <a:solidFill>
                  <a:schemeClr val="bg1"/>
                </a:solidFill>
              </a:rPr>
              <a:t>etc</a:t>
            </a:r>
            <a:r>
              <a:rPr lang="cs-CZ" dirty="0">
                <a:solidFill>
                  <a:schemeClr val="bg1"/>
                </a:solidFill>
              </a:rPr>
              <a:t>.. NEN, TA, TM, další budou následovat (březen 2026)</a:t>
            </a:r>
          </a:p>
          <a:p>
            <a:pPr marL="536575" indent="-536575">
              <a:buFont typeface="Wingdings" panose="05000000000000000000" pitchFamily="2" charset="2"/>
              <a:buChar char="v"/>
            </a:pPr>
            <a:endParaRPr lang="cs-CZ" dirty="0"/>
          </a:p>
          <a:p>
            <a:pPr marL="536575" indent="-536575">
              <a:buFont typeface="Wingdings" panose="05000000000000000000" pitchFamily="2" charset="2"/>
              <a:buChar char="v"/>
            </a:pPr>
            <a:r>
              <a:rPr lang="cs-CZ" b="1" dirty="0">
                <a:solidFill>
                  <a:srgbClr val="FF0000"/>
                </a:solidFill>
              </a:rPr>
              <a:t>Jednotné podávání nabídek z jednoho místa </a:t>
            </a:r>
            <a:r>
              <a:rPr lang="cs-CZ" dirty="0">
                <a:solidFill>
                  <a:schemeClr val="bg1"/>
                </a:solidFill>
              </a:rPr>
              <a:t>– TA, TM, NEN, další budou následovat</a:t>
            </a:r>
            <a:r>
              <a:rPr lang="cs-CZ">
                <a:solidFill>
                  <a:schemeClr val="bg1"/>
                </a:solidFill>
              </a:rPr>
              <a:t>; certifikaci máme!</a:t>
            </a:r>
            <a:endParaRPr lang="cs-CZ" dirty="0">
              <a:solidFill>
                <a:schemeClr val="bg1"/>
              </a:solidFill>
            </a:endParaRPr>
          </a:p>
          <a:p>
            <a:pPr marL="536575" indent="-536575">
              <a:buFont typeface="Wingdings" panose="05000000000000000000" pitchFamily="2" charset="2"/>
              <a:buChar char="v"/>
            </a:pPr>
            <a:endParaRPr lang="cs-CZ" dirty="0"/>
          </a:p>
          <a:p>
            <a:pPr marL="0" indent="0" algn="ctr">
              <a:buNone/>
            </a:pPr>
            <a:r>
              <a:rPr lang="cs-CZ" sz="3600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Zakázky</a:t>
            </a:r>
            <a:r>
              <a:rPr lang="cs-CZ" sz="3600" b="1" baseline="300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GOV</a:t>
            </a:r>
            <a:r>
              <a:rPr lang="cs-CZ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- https://zakazky.gov.cz/</a:t>
            </a:r>
          </a:p>
          <a:p>
            <a:pPr marL="0" indent="0" algn="ctr">
              <a:buNone/>
            </a:pPr>
            <a:endParaRPr lang="cs-CZ" sz="3600" b="1" dirty="0"/>
          </a:p>
          <a:p>
            <a:pPr marL="0" indent="0" algn="ctr">
              <a:buNone/>
            </a:pPr>
            <a:r>
              <a:rPr lang="cs-CZ" sz="5200" b="1" dirty="0">
                <a:solidFill>
                  <a:srgbClr val="FF0000"/>
                </a:solidFill>
                <a:effectLst>
                  <a:glow rad="266700">
                    <a:srgbClr val="FFFF00">
                      <a:alpha val="40000"/>
                    </a:srgbClr>
                  </a:glow>
                </a:effectLst>
              </a:rPr>
              <a:t>1. června 2026 </a:t>
            </a:r>
          </a:p>
          <a:p>
            <a:pPr marL="536575" indent="-536575">
              <a:buFont typeface="Wingdings" panose="05000000000000000000" pitchFamily="2" charset="2"/>
              <a:buChar char="v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895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1E194F-4614-4C35-AF10-3AE6DBBCC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Profil zadavatele</a:t>
            </a: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B4294A52-6BFD-50D4-55F9-E749E6C7BCC2}"/>
              </a:ext>
            </a:extLst>
          </p:cNvPr>
          <p:cNvSpPr txBox="1">
            <a:spLocks/>
          </p:cNvSpPr>
          <p:nvPr/>
        </p:nvSpPr>
        <p:spPr>
          <a:xfrm>
            <a:off x="684000" y="1566416"/>
            <a:ext cx="9900000" cy="107075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dirty="0"/>
              <a:t>Musím uveřejňovat formulář ve VVZ, když už profil nepoužívám?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dirty="0"/>
              <a:t>Změna profilu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dirty="0"/>
              <a:t>Proč používat jen certifikované profily?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dirty="0"/>
              <a:t>Kde najdu certifikované profily? - </a:t>
            </a:r>
            <a:r>
              <a:rPr lang="cs-CZ" sz="2000" dirty="0">
                <a:hlinkClick r:id="rId2"/>
              </a:rPr>
              <a:t>https://portal-vz.cz/elektronicke-zadavani-verejnych-zakazek/seznam-certifikovanych-el-nastroju-dle-zakona-c-134-2016-sb/</a:t>
            </a:r>
            <a:r>
              <a:rPr lang="cs-CZ" sz="2000" dirty="0"/>
              <a:t>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dirty="0"/>
              <a:t>Kdy se uveřejňuje na profilu?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dirty="0"/>
              <a:t>Jak dlouho musí být informace a dokumenty uveřejněny na profilu?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dirty="0"/>
              <a:t>Písemná zpráva – má to být </a:t>
            </a:r>
            <a:r>
              <a:rPr lang="cs-CZ" sz="2000" dirty="0" err="1"/>
              <a:t>pdf</a:t>
            </a:r>
            <a:r>
              <a:rPr lang="cs-CZ" sz="2000" dirty="0"/>
              <a:t> nebo jiný soubor? A co strukturované údaje?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367632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1E194F-4614-4C35-AF10-3AE6DBBCC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Věstník veřejných zakázek</a:t>
            </a: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B4294A52-6BFD-50D4-55F9-E749E6C7BCC2}"/>
              </a:ext>
            </a:extLst>
          </p:cNvPr>
          <p:cNvSpPr txBox="1">
            <a:spLocks/>
          </p:cNvSpPr>
          <p:nvPr/>
        </p:nvSpPr>
        <p:spPr>
          <a:xfrm>
            <a:off x="684000" y="1566416"/>
            <a:ext cx="9900000" cy="107075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dirty="0" err="1"/>
              <a:t>eForms</a:t>
            </a:r>
            <a:r>
              <a:rPr lang="cs-CZ" sz="2000" dirty="0"/>
              <a:t> – verze SDK; další změny? Malá změna v červenci – číselníky, odpovědné zadávání, minimální standardy;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dirty="0"/>
              <a:t>§ 222 – změna závazku ze smlouvy a povinnost na VVZ? Na co navázat?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dirty="0"/>
              <a:t>Změna lhůty pro podání nabídek, když je konec lhůty blízko?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dirty="0"/>
              <a:t>Lze změnit lhůtu pro podání nabídek, když už uplynula? To jako vážně?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dirty="0"/>
              <a:t>Uveřejňování po ukončení (úspěšné i neúspěšné) zadávacího řízení?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2428391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AF239E8-ECD5-DB4A-A6E4-FD185ED9689D}"/>
              </a:ext>
            </a:extLst>
          </p:cNvPr>
          <p:cNvSpPr txBox="1"/>
          <p:nvPr/>
        </p:nvSpPr>
        <p:spPr>
          <a:xfrm>
            <a:off x="2667000" y="836713"/>
            <a:ext cx="6858000" cy="765079"/>
          </a:xfrm>
          <a:prstGeom prst="rect">
            <a:avLst/>
          </a:prstGeom>
          <a:noFill/>
        </p:spPr>
        <p:txBody>
          <a:bodyPr wrap="square" tIns="135000" bIns="135000" rtlCol="0">
            <a:spAutoFit/>
          </a:bodyPr>
          <a:lstStyle/>
          <a:p>
            <a:pPr algn="ctr"/>
            <a:r>
              <a:rPr lang="cs-CZ" sz="3200" spc="75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Děkuji za pozornost.</a:t>
            </a:r>
          </a:p>
        </p:txBody>
      </p:sp>
      <p:sp>
        <p:nvSpPr>
          <p:cNvPr id="5" name="TextBox 7">
            <a:extLst>
              <a:ext uri="{FF2B5EF4-FFF2-40B4-BE49-F238E27FC236}">
                <a16:creationId xmlns:a16="http://schemas.microsoft.com/office/drawing/2014/main" id="{59E13DE2-5204-3A4E-8DCE-9C594EEEDF6B}"/>
              </a:ext>
            </a:extLst>
          </p:cNvPr>
          <p:cNvSpPr txBox="1"/>
          <p:nvPr/>
        </p:nvSpPr>
        <p:spPr>
          <a:xfrm>
            <a:off x="3823583" y="1844825"/>
            <a:ext cx="45448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400" b="1" spc="75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Aleš Havránek</a:t>
            </a:r>
          </a:p>
          <a:p>
            <a:pPr algn="ctr"/>
            <a:endParaRPr lang="cs-CZ" sz="2400" spc="75" dirty="0">
              <a:solidFill>
                <a:srgbClr val="36436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/>
            <a:r>
              <a:rPr lang="cs-CZ" sz="2400" spc="75" dirty="0">
                <a:solidFill>
                  <a:srgbClr val="36436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Ministerstvo pro místní rozvoj</a:t>
            </a:r>
          </a:p>
        </p:txBody>
      </p:sp>
      <p:sp>
        <p:nvSpPr>
          <p:cNvPr id="4" name="Zástupný symbol pro obsah 1">
            <a:extLst>
              <a:ext uri="{FF2B5EF4-FFF2-40B4-BE49-F238E27FC236}">
                <a16:creationId xmlns:a16="http://schemas.microsoft.com/office/drawing/2014/main" id="{CDF777B0-9A52-5734-1419-B5443837E4E6}"/>
              </a:ext>
            </a:extLst>
          </p:cNvPr>
          <p:cNvSpPr txBox="1">
            <a:spLocks/>
          </p:cNvSpPr>
          <p:nvPr/>
        </p:nvSpPr>
        <p:spPr bwMode="auto">
          <a:xfrm>
            <a:off x="169352" y="3429000"/>
            <a:ext cx="6858000" cy="3347720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257168" marR="0" lvl="0" indent="-257168" algn="l" defTabSz="685783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Wingdings" pitchFamily="2"/>
              <a:buChar char="§"/>
              <a:tabLst/>
              <a:def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557199" marR="0" lvl="1" indent="-214308" algn="l" defTabSz="685783" rtl="0" fontAlgn="auto" hangingPunct="1">
              <a:lnSpc>
                <a:spcPct val="100000"/>
              </a:lnSpc>
              <a:spcBef>
                <a:spcPts val="525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›"/>
              <a:tabLst/>
              <a:defRPr lang="cs-CZ" sz="21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857228" marR="0" lvl="2" indent="-171446" algn="l" defTabSz="685783" rtl="0" fontAlgn="auto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•"/>
              <a:tabLst/>
              <a:def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</a:lstStyle>
          <a:p>
            <a:pPr marL="0" indent="0">
              <a:spcBef>
                <a:spcPts val="1200"/>
              </a:spcBef>
              <a:buClr>
                <a:srgbClr val="000099"/>
              </a:buClr>
              <a:buNone/>
              <a:defRPr/>
            </a:pPr>
            <a:endParaRPr lang="cs-CZ" sz="1800" dirty="0">
              <a:latin typeface="Arial" charset="0"/>
              <a:cs typeface="Arial" charset="0"/>
            </a:endParaRPr>
          </a:p>
          <a:p>
            <a:pPr marL="0" indent="0">
              <a:spcBef>
                <a:spcPts val="1200"/>
              </a:spcBef>
              <a:buClr>
                <a:srgbClr val="000099"/>
              </a:buClr>
              <a:buNone/>
              <a:defRPr/>
            </a:pPr>
            <a:endParaRPr lang="cs-CZ" sz="1800" dirty="0">
              <a:latin typeface="Arial" charset="0"/>
              <a:cs typeface="Arial" charset="0"/>
            </a:endParaRPr>
          </a:p>
          <a:p>
            <a:pPr marL="0" indent="0">
              <a:spcBef>
                <a:spcPts val="1200"/>
              </a:spcBef>
              <a:buClr>
                <a:srgbClr val="000099"/>
              </a:buClr>
              <a:buNone/>
              <a:defRPr/>
            </a:pPr>
            <a:r>
              <a:rPr lang="cs-CZ" sz="4600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Zakázky</a:t>
            </a:r>
            <a:r>
              <a:rPr lang="cs-CZ" sz="4600" b="1" baseline="300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GOV</a:t>
            </a:r>
            <a:r>
              <a:rPr lang="cs-CZ" sz="4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 </a:t>
            </a:r>
            <a:r>
              <a:rPr lang="cs-CZ" sz="2900" b="1" u="sng" dirty="0">
                <a:solidFill>
                  <a:srgbClr val="0000FF"/>
                </a:solidFill>
                <a:latin typeface="Arial" charset="0"/>
                <a:cs typeface="Arial" charset="0"/>
              </a:rPr>
              <a:t>https://zakazky.gov.cz/</a:t>
            </a:r>
          </a:p>
          <a:p>
            <a:pPr marL="0" indent="0">
              <a:spcBef>
                <a:spcPts val="1200"/>
              </a:spcBef>
              <a:buClr>
                <a:srgbClr val="000099"/>
              </a:buClr>
              <a:buNone/>
              <a:defRPr/>
            </a:pPr>
            <a:r>
              <a:rPr lang="cs-CZ" sz="1800" dirty="0">
                <a:solidFill>
                  <a:schemeClr val="bg1"/>
                </a:solidFill>
                <a:latin typeface="Arial" charset="0"/>
                <a:cs typeface="Arial" charset="0"/>
              </a:rPr>
              <a:t>Portál o veřejných zakázkách a koncesích</a:t>
            </a:r>
            <a:r>
              <a:rPr lang="cs-CZ" sz="1800" dirty="0">
                <a:latin typeface="Arial" charset="0"/>
                <a:cs typeface="Arial" charset="0"/>
              </a:rPr>
              <a:t>: </a:t>
            </a:r>
            <a:r>
              <a:rPr lang="cs-CZ" sz="1800" dirty="0">
                <a:solidFill>
                  <a:srgbClr val="000099"/>
                </a:solidFill>
                <a:latin typeface="Arial" charset="0"/>
                <a:cs typeface="Arial" charset="0"/>
                <a:hlinkClick r:id="rId2"/>
              </a:rPr>
              <a:t>https://portal-vz.cz/</a:t>
            </a:r>
            <a:endParaRPr lang="cs-CZ" sz="1800" dirty="0">
              <a:solidFill>
                <a:srgbClr val="000099"/>
              </a:solidFill>
              <a:latin typeface="Arial" charset="0"/>
              <a:cs typeface="Arial" charset="0"/>
            </a:endParaRPr>
          </a:p>
          <a:p>
            <a:pPr marL="0" indent="0">
              <a:spcBef>
                <a:spcPts val="1200"/>
              </a:spcBef>
              <a:buClr>
                <a:srgbClr val="000099"/>
              </a:buClr>
              <a:buNone/>
              <a:defRPr/>
            </a:pPr>
            <a:r>
              <a:rPr lang="cs-CZ" sz="1800" dirty="0">
                <a:solidFill>
                  <a:schemeClr val="bg1"/>
                </a:solidFill>
                <a:latin typeface="Arial" charset="0"/>
                <a:cs typeface="Arial" charset="0"/>
              </a:rPr>
              <a:t>Informační systém o veřejných zakázkách</a:t>
            </a:r>
            <a:r>
              <a:rPr lang="cs-CZ" sz="1800" dirty="0">
                <a:latin typeface="Arial" charset="0"/>
                <a:cs typeface="Arial" charset="0"/>
              </a:rPr>
              <a:t>: </a:t>
            </a:r>
            <a:r>
              <a:rPr lang="cs-CZ" sz="1800" dirty="0">
                <a:solidFill>
                  <a:srgbClr val="00AF3F"/>
                </a:solidFill>
                <a:latin typeface="Arial" charset="0"/>
                <a:cs typeface="Arial" charset="0"/>
                <a:hlinkClick r:id="rId3"/>
              </a:rPr>
              <a:t>https://isvz.nipez.cz</a:t>
            </a:r>
            <a:endParaRPr lang="cs-CZ" sz="1800" dirty="0">
              <a:solidFill>
                <a:srgbClr val="00AF3F"/>
              </a:solidFill>
              <a:latin typeface="Arial" charset="0"/>
              <a:cs typeface="Arial" charset="0"/>
            </a:endParaRPr>
          </a:p>
          <a:p>
            <a:pPr marL="0" indent="0">
              <a:spcBef>
                <a:spcPts val="1200"/>
              </a:spcBef>
              <a:buClr>
                <a:srgbClr val="000099"/>
              </a:buClr>
              <a:buNone/>
              <a:defRPr/>
            </a:pPr>
            <a:r>
              <a:rPr lang="cs-CZ" sz="1800" dirty="0">
                <a:solidFill>
                  <a:schemeClr val="bg1"/>
                </a:solidFill>
                <a:latin typeface="Arial" charset="0"/>
                <a:cs typeface="Arial" charset="0"/>
              </a:rPr>
              <a:t>Věstník veřejných zakázek</a:t>
            </a:r>
            <a:r>
              <a:rPr lang="cs-CZ" sz="1800" dirty="0">
                <a:latin typeface="Arial" charset="0"/>
                <a:cs typeface="Arial" charset="0"/>
              </a:rPr>
              <a:t>:</a:t>
            </a:r>
            <a:r>
              <a:rPr lang="cs-CZ" sz="1800" dirty="0">
                <a:solidFill>
                  <a:srgbClr val="000099"/>
                </a:solidFill>
                <a:latin typeface="Arial" charset="0"/>
                <a:cs typeface="Arial" charset="0"/>
              </a:rPr>
              <a:t> </a:t>
            </a:r>
            <a:r>
              <a:rPr lang="cs-CZ" sz="1900" dirty="0">
                <a:solidFill>
                  <a:srgbClr val="00AF3F"/>
                </a:solidFill>
                <a:latin typeface="Arial" charset="0"/>
                <a:cs typeface="Arial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https://vvz.nipez.cz</a:t>
            </a:r>
            <a:endParaRPr lang="cs-CZ" sz="1900" dirty="0">
              <a:solidFill>
                <a:srgbClr val="00AF3F"/>
              </a:solidFill>
              <a:latin typeface="Arial" charset="0"/>
              <a:cs typeface="Arial" charset="0"/>
            </a:endParaRPr>
          </a:p>
          <a:p>
            <a:pPr marL="0" indent="0">
              <a:spcBef>
                <a:spcPts val="1200"/>
              </a:spcBef>
              <a:buClr>
                <a:srgbClr val="000099"/>
              </a:buClr>
              <a:buNone/>
              <a:defRPr/>
            </a:pPr>
            <a:r>
              <a:rPr lang="cs-CZ" sz="1800" dirty="0">
                <a:solidFill>
                  <a:schemeClr val="bg1"/>
                </a:solidFill>
                <a:latin typeface="Arial" charset="0"/>
                <a:cs typeface="Arial" charset="0"/>
              </a:rPr>
              <a:t>Národní elektronický nástroj</a:t>
            </a:r>
            <a:r>
              <a:rPr lang="cs-CZ" sz="1800" dirty="0">
                <a:latin typeface="Arial" charset="0"/>
                <a:cs typeface="Arial" charset="0"/>
              </a:rPr>
              <a:t>: </a:t>
            </a:r>
            <a:r>
              <a:rPr lang="cs-CZ" sz="1800" dirty="0">
                <a:solidFill>
                  <a:srgbClr val="868686"/>
                </a:solidFill>
                <a:latin typeface="Arial" charset="0"/>
                <a:cs typeface="Arial" charset="0"/>
                <a:hlinkClick r:id="rId5"/>
              </a:rPr>
              <a:t>https://nen.nipez.cz</a:t>
            </a:r>
            <a:r>
              <a:rPr lang="cs-CZ" sz="1800" dirty="0">
                <a:solidFill>
                  <a:srgbClr val="00AF3F"/>
                </a:solidFill>
                <a:latin typeface="Arial" charset="0"/>
                <a:cs typeface="Arial" charset="0"/>
              </a:rPr>
              <a:t> </a:t>
            </a:r>
          </a:p>
          <a:p>
            <a:pPr marL="0" indent="0">
              <a:spcBef>
                <a:spcPts val="1200"/>
              </a:spcBef>
              <a:buClr>
                <a:srgbClr val="000099"/>
              </a:buClr>
              <a:buNone/>
              <a:defRPr/>
            </a:pPr>
            <a:r>
              <a:rPr lang="cs-CZ" sz="1800" dirty="0">
                <a:solidFill>
                  <a:schemeClr val="bg1"/>
                </a:solidFill>
                <a:latin typeface="Arial" charset="0"/>
                <a:cs typeface="Arial" charset="0"/>
              </a:rPr>
              <a:t>Seznam kvalifikovaných dodavatelů</a:t>
            </a:r>
            <a:r>
              <a:rPr lang="cs-CZ" sz="1800" dirty="0">
                <a:latin typeface="Arial" charset="0"/>
                <a:cs typeface="Arial" charset="0"/>
              </a:rPr>
              <a:t>: </a:t>
            </a:r>
            <a:r>
              <a:rPr lang="cs-CZ" sz="1800" u="sng" kern="0" dirty="0">
                <a:solidFill>
                  <a:srgbClr val="0563C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https://skd.nipez.cz</a:t>
            </a:r>
            <a:r>
              <a:rPr lang="cs-CZ" sz="1800" kern="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Clr>
                <a:srgbClr val="000099"/>
              </a:buClr>
              <a:buNone/>
              <a:defRPr/>
            </a:pPr>
            <a:r>
              <a:rPr lang="cs-CZ" sz="1800" dirty="0">
                <a:solidFill>
                  <a:schemeClr val="bg1"/>
                </a:solidFill>
                <a:latin typeface="Arial" charset="0"/>
                <a:cs typeface="Arial" charset="0"/>
              </a:rPr>
              <a:t>Úřední věstník Evropské unie</a:t>
            </a:r>
            <a:r>
              <a:rPr lang="cs-CZ" sz="1800" dirty="0">
                <a:latin typeface="Arial" charset="0"/>
                <a:cs typeface="Arial" charset="0"/>
              </a:rPr>
              <a:t>: </a:t>
            </a:r>
            <a:r>
              <a:rPr lang="cs-CZ" sz="1800" dirty="0">
                <a:latin typeface="Arial" pitchFamily="34" charset="0"/>
                <a:cs typeface="Arial" pitchFamily="34" charset="0"/>
                <a:hlinkClick r:id="rId7"/>
              </a:rPr>
              <a:t>https://ted.europa.eu</a:t>
            </a:r>
            <a:endParaRPr lang="cs-CZ" sz="1800" dirty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1200"/>
              </a:spcBef>
              <a:buClr>
                <a:srgbClr val="000099"/>
              </a:buClr>
              <a:buNone/>
              <a:defRPr/>
            </a:pPr>
            <a:r>
              <a:rPr lang="cs-CZ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Centrální </a:t>
            </a:r>
            <a:r>
              <a:rPr lang="cs-CZ" sz="1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service</a:t>
            </a:r>
            <a:r>
              <a:rPr lang="cs-CZ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desk</a:t>
            </a:r>
            <a:r>
              <a:rPr lang="cs-CZ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NIPEZ</a:t>
            </a:r>
            <a:r>
              <a:rPr lang="cs-CZ" sz="1800" dirty="0">
                <a:latin typeface="Arial" pitchFamily="34" charset="0"/>
                <a:cs typeface="Arial" pitchFamily="34" charset="0"/>
              </a:rPr>
              <a:t>: </a:t>
            </a:r>
            <a:r>
              <a:rPr lang="cs-CZ" sz="1800" dirty="0">
                <a:latin typeface="Arial" pitchFamily="34" charset="0"/>
                <a:cs typeface="Arial" pitchFamily="34" charset="0"/>
                <a:hlinkClick r:id="rId8"/>
              </a:rPr>
              <a:t>https://sd.nipez.cz/</a:t>
            </a:r>
            <a:r>
              <a:rPr lang="cs-CZ" sz="1800" b="1" dirty="0">
                <a:latin typeface="Arial" pitchFamily="34" charset="0"/>
                <a:cs typeface="Arial" pitchFamily="34" charset="0"/>
              </a:rPr>
              <a:t> </a:t>
            </a:r>
            <a:endParaRPr lang="cs-CZ" sz="1800" dirty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80000"/>
              </a:lnSpc>
              <a:spcBef>
                <a:spcPts val="1200"/>
              </a:spcBef>
              <a:buClr>
                <a:srgbClr val="000099"/>
              </a:buClr>
              <a:buNone/>
              <a:defRPr/>
            </a:pPr>
            <a:endParaRPr lang="cs-CZ" sz="2000" u="sng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064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/>
              <a:t>NIPEZ - Národní infrastruktura pro elektronické zadávání veřejných zakázek</a:t>
            </a: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BEB1A921-3F2E-A0BE-7DFA-A8D94D5443A3}"/>
              </a:ext>
            </a:extLst>
          </p:cNvPr>
          <p:cNvSpPr txBox="1">
            <a:spLocks/>
          </p:cNvSpPr>
          <p:nvPr/>
        </p:nvSpPr>
        <p:spPr>
          <a:xfrm>
            <a:off x="684000" y="1701564"/>
            <a:ext cx="9476000" cy="4983716"/>
          </a:xfrm>
          <a:prstGeom prst="rect">
            <a:avLst/>
          </a:prstGeom>
        </p:spPr>
        <p:txBody>
          <a:bodyPr anchor="t">
            <a:normAutofit fontScale="92500" lnSpcReduction="10000"/>
          </a:bodyPr>
          <a:lstStyle>
            <a:lvl1pPr marL="257168" marR="0" lvl="0" indent="-257168" algn="l" defTabSz="685783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Wingdings" pitchFamily="2"/>
              <a:buChar char="§"/>
              <a:tabLst/>
              <a:def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557199" marR="0" lvl="1" indent="-214308" algn="l" defTabSz="685783" rtl="0" fontAlgn="auto" hangingPunct="1">
              <a:lnSpc>
                <a:spcPct val="100000"/>
              </a:lnSpc>
              <a:spcBef>
                <a:spcPts val="525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›"/>
              <a:tabLst/>
              <a:defRPr lang="cs-CZ" sz="21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857228" marR="0" lvl="2" indent="-171446" algn="l" defTabSz="685783" rtl="0" fontAlgn="auto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•"/>
              <a:tabLst/>
              <a:def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</a:lstStyle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bg1"/>
                </a:solidFill>
              </a:rPr>
              <a:t>Informační systém o veřejných zakázkách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bg1"/>
                </a:solidFill>
              </a:rPr>
              <a:t>Seznam kvalifikovaných dodavatelů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bg1"/>
                </a:solidFill>
              </a:rPr>
              <a:t>Věstník veřejných zakázek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bg1"/>
                </a:solidFill>
              </a:rPr>
              <a:t>NEN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bg1"/>
                </a:solidFill>
              </a:rPr>
              <a:t>CSD NIPEZ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bg1"/>
                </a:solidFill>
              </a:rPr>
              <a:t>Profily zadavatele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bg1"/>
                </a:solidFill>
              </a:rPr>
              <a:t>Číselník NIPEZ – dnes součást ISVZ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bg1"/>
                </a:solidFill>
              </a:rPr>
              <a:t>ESPD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bg1"/>
                </a:solidFill>
              </a:rPr>
              <a:t>Portál o VZ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bg1"/>
                </a:solidFill>
              </a:rPr>
              <a:t>RVZ - Registr veřejných zakázek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 err="1">
                <a:solidFill>
                  <a:schemeClr val="bg1"/>
                </a:solidFill>
              </a:rPr>
              <a:t>cAaA</a:t>
            </a:r>
            <a:r>
              <a:rPr lang="cs-CZ" dirty="0">
                <a:solidFill>
                  <a:schemeClr val="bg1"/>
                </a:solidFill>
              </a:rPr>
              <a:t> – Centrální autorizační a autentizační modul 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bg1"/>
                </a:solidFill>
              </a:rPr>
              <a:t>Centrální vyhledávání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bg1"/>
                </a:solidFill>
              </a:rPr>
              <a:t>Jednotné podávání nabídek</a:t>
            </a:r>
          </a:p>
          <a:p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099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762000" y="434468"/>
            <a:ext cx="8229600" cy="845341"/>
          </a:xfrm>
        </p:spPr>
        <p:txBody>
          <a:bodyPr/>
          <a:lstStyle/>
          <a:p>
            <a:pPr algn="just"/>
            <a:r>
              <a:rPr lang="cs-CZ" b="1" dirty="0"/>
              <a:t>Hlavní cíle projektu NIPEZ posbírané cestou</a:t>
            </a:r>
          </a:p>
        </p:txBody>
      </p:sp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1247E655-4318-CCD9-C9EE-4783855677AE}"/>
              </a:ext>
            </a:extLst>
          </p:cNvPr>
          <p:cNvSpPr txBox="1">
            <a:spLocks/>
          </p:cNvSpPr>
          <p:nvPr/>
        </p:nvSpPr>
        <p:spPr>
          <a:xfrm>
            <a:off x="762000" y="1751608"/>
            <a:ext cx="8229600" cy="4464496"/>
          </a:xfrm>
          <a:prstGeom prst="rect">
            <a:avLst/>
          </a:prstGeom>
        </p:spPr>
        <p:txBody>
          <a:bodyPr anchor="t">
            <a:normAutofit/>
          </a:bodyPr>
          <a:lstStyle>
            <a:lvl1pPr marL="257168" marR="0" lvl="0" indent="-257168" algn="l" defTabSz="685783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Wingdings" pitchFamily="2"/>
              <a:buChar char="§"/>
              <a:tabLst/>
              <a:def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557199" marR="0" lvl="1" indent="-214308" algn="l" defTabSz="685783" rtl="0" fontAlgn="auto" hangingPunct="1">
              <a:lnSpc>
                <a:spcPct val="100000"/>
              </a:lnSpc>
              <a:spcBef>
                <a:spcPts val="525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›"/>
              <a:tabLst/>
              <a:defRPr lang="cs-CZ" sz="21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857228" marR="0" lvl="2" indent="-171446" algn="l" defTabSz="685783" rtl="0" fontAlgn="auto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•"/>
              <a:tabLst/>
              <a:def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</a:lstStyle>
          <a:p>
            <a:r>
              <a:rPr lang="cs-CZ" sz="2800" dirty="0">
                <a:solidFill>
                  <a:schemeClr val="bg1"/>
                </a:solidFill>
              </a:rPr>
              <a:t>Jednotné místo pro vyhledávání zahájených veřejných zakázek  </a:t>
            </a:r>
          </a:p>
          <a:p>
            <a:r>
              <a:rPr lang="cs-CZ" sz="2800" dirty="0">
                <a:solidFill>
                  <a:schemeClr val="bg1"/>
                </a:solidFill>
              </a:rPr>
              <a:t>Jednotné místo pro podávání nabídek</a:t>
            </a:r>
          </a:p>
          <a:p>
            <a:r>
              <a:rPr lang="cs-CZ" sz="2800" dirty="0">
                <a:solidFill>
                  <a:schemeClr val="bg1"/>
                </a:solidFill>
              </a:rPr>
              <a:t>OOP – jednodušší prokazování kvalifikace</a:t>
            </a:r>
          </a:p>
          <a:p>
            <a:endParaRPr lang="cs-CZ" sz="1400" dirty="0"/>
          </a:p>
          <a:p>
            <a:pPr marL="0" indent="0">
              <a:buNone/>
            </a:pPr>
            <a:r>
              <a:rPr lang="cs-CZ" sz="3200" spc="75" dirty="0">
                <a:solidFill>
                  <a:schemeClr val="accent1">
                    <a:lumMod val="20000"/>
                    <a:lumOff val="8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Dodatečné cíle posbírané cestou</a:t>
            </a:r>
          </a:p>
          <a:p>
            <a:r>
              <a:rPr lang="cs-CZ" sz="2800" dirty="0">
                <a:solidFill>
                  <a:schemeClr val="bg1"/>
                </a:solidFill>
              </a:rPr>
              <a:t>Zadavatelé mají povinnost plnit zákonné povinnosti na rámec ZZVZ</a:t>
            </a:r>
          </a:p>
          <a:p>
            <a:r>
              <a:rPr lang="cs-CZ" sz="2800" dirty="0">
                <a:solidFill>
                  <a:schemeClr val="bg1"/>
                </a:solidFill>
              </a:rPr>
              <a:t>Zkrachování profilu zadavatele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6659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cs-CZ" dirty="0"/>
              <a:t>Jednotné místo pro vyhledávání zahájených veřejných zakázek </a:t>
            </a:r>
          </a:p>
        </p:txBody>
      </p:sp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FF3D16BB-4664-DF5F-10D8-F02070E4868B}"/>
              </a:ext>
            </a:extLst>
          </p:cNvPr>
          <p:cNvSpPr txBox="1">
            <a:spLocks/>
          </p:cNvSpPr>
          <p:nvPr/>
        </p:nvSpPr>
        <p:spPr>
          <a:xfrm>
            <a:off x="684000" y="1870916"/>
            <a:ext cx="10400560" cy="4682284"/>
          </a:xfrm>
          <a:prstGeom prst="rect">
            <a:avLst/>
          </a:prstGeom>
        </p:spPr>
        <p:txBody>
          <a:bodyPr anchor="t">
            <a:normAutofit fontScale="92500" lnSpcReduction="10000"/>
          </a:bodyPr>
          <a:lstStyle>
            <a:lvl1pPr marL="257168" marR="0" lvl="0" indent="-257168" algn="l" defTabSz="685783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Wingdings" pitchFamily="2"/>
              <a:buChar char="§"/>
              <a:tabLst/>
              <a:def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557199" marR="0" lvl="1" indent="-214308" algn="l" defTabSz="685783" rtl="0" fontAlgn="auto" hangingPunct="1">
              <a:lnSpc>
                <a:spcPct val="100000"/>
              </a:lnSpc>
              <a:spcBef>
                <a:spcPts val="525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›"/>
              <a:tabLst/>
              <a:defRPr lang="cs-CZ" sz="21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857228" marR="0" lvl="2" indent="-171446" algn="l" defTabSz="685783" rtl="0" fontAlgn="auto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•"/>
              <a:tabLst/>
              <a:def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</a:lstStyle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Výchozí stav</a:t>
            </a:r>
          </a:p>
          <a:p>
            <a:r>
              <a:rPr lang="cs-CZ" dirty="0">
                <a:solidFill>
                  <a:schemeClr val="bg1"/>
                </a:solidFill>
              </a:rPr>
              <a:t>20 000+ profilů zadavatele</a:t>
            </a:r>
          </a:p>
          <a:p>
            <a:r>
              <a:rPr lang="cs-CZ" dirty="0">
                <a:solidFill>
                  <a:schemeClr val="bg1"/>
                </a:solidFill>
              </a:rPr>
              <a:t>Roztříštěnost dat o veřejných zakázkách; na VVZ není vše (</a:t>
            </a:r>
            <a:r>
              <a:rPr lang="cs-CZ" b="1" dirty="0">
                <a:solidFill>
                  <a:schemeClr val="bg1"/>
                </a:solidFill>
              </a:rPr>
              <a:t>typicky ZPŘ</a:t>
            </a:r>
            <a:r>
              <a:rPr lang="cs-CZ" dirty="0">
                <a:solidFill>
                  <a:schemeClr val="bg1"/>
                </a:solidFill>
              </a:rPr>
              <a:t>) </a:t>
            </a:r>
          </a:p>
          <a:p>
            <a:r>
              <a:rPr lang="cs-CZ" dirty="0">
                <a:solidFill>
                  <a:schemeClr val="bg1"/>
                </a:solidFill>
              </a:rPr>
              <a:t>Nutnost centralizace, aby bylo možné vyhledat na celým trhem v ČR</a:t>
            </a: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Řešení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bg1"/>
                </a:solidFill>
              </a:rPr>
              <a:t>Data z </a:t>
            </a:r>
            <a:r>
              <a:rPr lang="cs-CZ" dirty="0" err="1">
                <a:solidFill>
                  <a:schemeClr val="bg1"/>
                </a:solidFill>
              </a:rPr>
              <a:t>CENů</a:t>
            </a:r>
            <a:r>
              <a:rPr lang="cs-CZ" dirty="0">
                <a:solidFill>
                  <a:schemeClr val="bg1"/>
                </a:solidFill>
              </a:rPr>
              <a:t> na jednom místě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bg1"/>
                </a:solidFill>
              </a:rPr>
              <a:t>Výrazné zlepšení kvality dat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bg1"/>
                </a:solidFill>
              </a:rPr>
              <a:t>Možnost vyhledat vše na jednom místě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b="1" u="sng" dirty="0">
                <a:solidFill>
                  <a:schemeClr val="bg1"/>
                </a:solidFill>
              </a:rPr>
              <a:t>RVZ</a:t>
            </a:r>
            <a:r>
              <a:rPr lang="cs-CZ" dirty="0">
                <a:solidFill>
                  <a:schemeClr val="bg1"/>
                </a:solidFill>
              </a:rPr>
              <a:t> – koncentruje data, umožní vytvoření služeb pro dodavatele – vyhledání obchodní příležitosti,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bg1"/>
                </a:solidFill>
              </a:rPr>
              <a:t>Možnost zakomponovat moderní IT služby a technologie, AI, apod.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6897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cs-CZ"/>
              <a:t>Jednotné místo pro podávání nabídek</a:t>
            </a:r>
            <a:endParaRPr lang="cs-CZ" dirty="0"/>
          </a:p>
        </p:txBody>
      </p:sp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2DDE6D9B-5900-F587-94BE-E233FB0ED7A5}"/>
              </a:ext>
            </a:extLst>
          </p:cNvPr>
          <p:cNvSpPr txBox="1">
            <a:spLocks/>
          </p:cNvSpPr>
          <p:nvPr/>
        </p:nvSpPr>
        <p:spPr>
          <a:xfrm>
            <a:off x="684000" y="1465352"/>
            <a:ext cx="9465840" cy="5108168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marL="257168" marR="0" lvl="0" indent="-257168" algn="l" defTabSz="685783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Wingdings" pitchFamily="2"/>
              <a:buChar char="§"/>
              <a:tabLst/>
              <a:def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557199" marR="0" lvl="1" indent="-214308" algn="l" defTabSz="685783" rtl="0" fontAlgn="auto" hangingPunct="1">
              <a:lnSpc>
                <a:spcPct val="100000"/>
              </a:lnSpc>
              <a:spcBef>
                <a:spcPts val="525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›"/>
              <a:tabLst/>
              <a:defRPr lang="cs-CZ" sz="21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857228" marR="0" lvl="2" indent="-171446" algn="l" defTabSz="685783" rtl="0" fontAlgn="auto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•"/>
              <a:tabLst/>
              <a:def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</a:lstStyle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Výchozí stav</a:t>
            </a:r>
          </a:p>
          <a:p>
            <a:r>
              <a:rPr lang="cs-CZ" dirty="0">
                <a:solidFill>
                  <a:schemeClr val="bg1"/>
                </a:solidFill>
              </a:rPr>
              <a:t>20 000+ profilů zadavatele</a:t>
            </a:r>
          </a:p>
          <a:p>
            <a:r>
              <a:rPr lang="cs-CZ" dirty="0">
                <a:solidFill>
                  <a:schemeClr val="bg1"/>
                </a:solidFill>
              </a:rPr>
              <a:t>Roztříštěnost dat o veřejných zakázkách </a:t>
            </a:r>
          </a:p>
          <a:p>
            <a:r>
              <a:rPr lang="cs-CZ" dirty="0">
                <a:solidFill>
                  <a:schemeClr val="bg1"/>
                </a:solidFill>
              </a:rPr>
              <a:t>Nutnost centralizace, aby bylo možné vyhledat na celým trhem v ČR</a:t>
            </a: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Nutná podmínka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bg1"/>
                </a:solidFill>
              </a:rPr>
              <a:t>Data z </a:t>
            </a:r>
            <a:r>
              <a:rPr lang="cs-CZ" dirty="0" err="1">
                <a:solidFill>
                  <a:schemeClr val="bg1"/>
                </a:solidFill>
              </a:rPr>
              <a:t>CENů</a:t>
            </a:r>
            <a:r>
              <a:rPr lang="cs-CZ" dirty="0">
                <a:solidFill>
                  <a:schemeClr val="bg1"/>
                </a:solidFill>
              </a:rPr>
              <a:t> na jednom místě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 err="1">
                <a:solidFill>
                  <a:schemeClr val="bg1"/>
                </a:solidFill>
              </a:rPr>
              <a:t>cAaA</a:t>
            </a:r>
            <a:r>
              <a:rPr lang="cs-CZ" dirty="0">
                <a:solidFill>
                  <a:schemeClr val="bg1"/>
                </a:solidFill>
              </a:rPr>
              <a:t> – propojení na JIP-KAAS/CAAIS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bg1"/>
                </a:solidFill>
              </a:rPr>
              <a:t>RVZ – koncentruje data, umožní vytvoření služeb pro dodavatele - vyhledání obchodní příležitosti </a:t>
            </a: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Řešení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b="1" u="sng" dirty="0">
                <a:solidFill>
                  <a:schemeClr val="bg1"/>
                </a:solidFill>
              </a:rPr>
              <a:t>RVZ</a:t>
            </a:r>
            <a:r>
              <a:rPr lang="cs-CZ" dirty="0">
                <a:solidFill>
                  <a:schemeClr val="bg1"/>
                </a:solidFill>
              </a:rPr>
              <a:t> – umožní vystavit nad ním služby pro dodavatele – možnost podat nabídku z jednoho místa do všech propojených </a:t>
            </a:r>
            <a:r>
              <a:rPr lang="cs-CZ" dirty="0" err="1">
                <a:solidFill>
                  <a:schemeClr val="bg1"/>
                </a:solidFill>
              </a:rPr>
              <a:t>CENů</a:t>
            </a: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7552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/>
              <a:t>OOP</a:t>
            </a:r>
            <a:r>
              <a:rPr lang="cs-CZ"/>
              <a:t> – jednodušší prokazování kvalifikace (FÚ, RT, ČSSZ, atd. pokud to půjde</a:t>
            </a:r>
            <a:r>
              <a:rPr lang="cs-CZ">
                <a:sym typeface="Wingdings" panose="05000000000000000000" pitchFamily="2" charset="2"/>
              </a:rPr>
              <a:t>)</a:t>
            </a:r>
            <a:endParaRPr lang="cs-CZ" dirty="0"/>
          </a:p>
        </p:txBody>
      </p:sp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286564E2-BDE1-DF37-9200-BFBEE9902C8E}"/>
              </a:ext>
            </a:extLst>
          </p:cNvPr>
          <p:cNvSpPr txBox="1">
            <a:spLocks/>
          </p:cNvSpPr>
          <p:nvPr/>
        </p:nvSpPr>
        <p:spPr>
          <a:xfrm>
            <a:off x="684000" y="1829348"/>
            <a:ext cx="10359920" cy="4632412"/>
          </a:xfrm>
          <a:prstGeom prst="rect">
            <a:avLst/>
          </a:prstGeom>
        </p:spPr>
        <p:txBody>
          <a:bodyPr anchor="t">
            <a:normAutofit fontScale="70000" lnSpcReduction="20000"/>
          </a:bodyPr>
          <a:lstStyle>
            <a:lvl1pPr marL="257168" marR="0" lvl="0" indent="-257168" algn="l" defTabSz="685783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Wingdings" pitchFamily="2"/>
              <a:buChar char="§"/>
              <a:tabLst/>
              <a:def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557199" marR="0" lvl="1" indent="-214308" algn="l" defTabSz="685783" rtl="0" fontAlgn="auto" hangingPunct="1">
              <a:lnSpc>
                <a:spcPct val="100000"/>
              </a:lnSpc>
              <a:spcBef>
                <a:spcPts val="525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›"/>
              <a:tabLst/>
              <a:defRPr lang="cs-CZ" sz="21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857228" marR="0" lvl="2" indent="-171446" algn="l" defTabSz="685783" rtl="0" fontAlgn="auto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•"/>
              <a:tabLst/>
              <a:def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</a:lstStyle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Výchozí stav</a:t>
            </a:r>
          </a:p>
          <a:p>
            <a:r>
              <a:rPr lang="cs-CZ" dirty="0">
                <a:solidFill>
                  <a:schemeClr val="bg1"/>
                </a:solidFill>
              </a:rPr>
              <a:t>20 000+ profilů zadavatele</a:t>
            </a:r>
          </a:p>
          <a:p>
            <a:r>
              <a:rPr lang="cs-CZ" dirty="0">
                <a:solidFill>
                  <a:schemeClr val="bg1"/>
                </a:solidFill>
              </a:rPr>
              <a:t>Příslušná data jsou v ISZR</a:t>
            </a:r>
          </a:p>
          <a:p>
            <a:r>
              <a:rPr lang="cs-CZ" dirty="0">
                <a:solidFill>
                  <a:schemeClr val="bg1"/>
                </a:solidFill>
              </a:rPr>
              <a:t>Jen státní IS jsou oprávněny čerpat data z registrů</a:t>
            </a:r>
          </a:p>
          <a:p>
            <a:r>
              <a:rPr lang="cs-CZ" dirty="0">
                <a:solidFill>
                  <a:schemeClr val="bg1"/>
                </a:solidFill>
              </a:rPr>
              <a:t>Soukromé CEN nemají do těchto registrů přístup, </a:t>
            </a:r>
            <a:r>
              <a:rPr lang="cs-CZ" b="1" dirty="0">
                <a:solidFill>
                  <a:schemeClr val="bg1"/>
                </a:solidFill>
              </a:rPr>
              <a:t>a to je správně! Obsahují citlivá data. </a:t>
            </a: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Dilema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bg1"/>
                </a:solidFill>
              </a:rPr>
              <a:t>Smířit se s uvedeným stavem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bg1"/>
                </a:solidFill>
              </a:rPr>
              <a:t>Vytvořit prostředí, kde bude možné dat sdílet pro všechny </a:t>
            </a: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Řešení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bg1"/>
                </a:solidFill>
              </a:rPr>
              <a:t>OOP – </a:t>
            </a:r>
            <a:r>
              <a:rPr lang="cs-CZ" dirty="0" err="1">
                <a:solidFill>
                  <a:schemeClr val="bg1"/>
                </a:solidFill>
              </a:rPr>
              <a:t>Once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err="1">
                <a:solidFill>
                  <a:schemeClr val="bg1"/>
                </a:solidFill>
              </a:rPr>
              <a:t>only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err="1">
                <a:solidFill>
                  <a:schemeClr val="bg1"/>
                </a:solidFill>
              </a:rPr>
              <a:t>principle</a:t>
            </a:r>
            <a:endParaRPr lang="cs-CZ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bg1"/>
                </a:solidFill>
              </a:rPr>
              <a:t>NIPEZ získá data z registrů, čímž se dostanou do prostředí NIPEZ	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>
                <a:solidFill>
                  <a:schemeClr val="bg1"/>
                </a:solidFill>
              </a:rPr>
              <a:t>Bude možné, aby je využili i CEN, které budou napojeny na RVZ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u="sng" dirty="0">
                <a:solidFill>
                  <a:schemeClr val="bg1"/>
                </a:solidFill>
              </a:rPr>
              <a:t>Cílový koncept NIPEZ</a:t>
            </a: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020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/>
              <a:t>Zadavatelé mají povinnost plnit zákonné povinnosti na rámec ZZVZ</a:t>
            </a:r>
            <a:endParaRPr lang="cs-CZ" dirty="0"/>
          </a:p>
        </p:txBody>
      </p:sp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69992A18-A513-9AB0-2DAA-6B6AF0093995}"/>
              </a:ext>
            </a:extLst>
          </p:cNvPr>
          <p:cNvSpPr txBox="1">
            <a:spLocks/>
          </p:cNvSpPr>
          <p:nvPr/>
        </p:nvSpPr>
        <p:spPr>
          <a:xfrm>
            <a:off x="684000" y="1916832"/>
            <a:ext cx="10319280" cy="4494128"/>
          </a:xfrm>
          <a:prstGeom prst="rect">
            <a:avLst/>
          </a:prstGeom>
        </p:spPr>
        <p:txBody>
          <a:bodyPr anchor="t">
            <a:normAutofit fontScale="92500" lnSpcReduction="10000"/>
          </a:bodyPr>
          <a:lstStyle>
            <a:lvl1pPr marL="257168" marR="0" lvl="0" indent="-257168" algn="l" defTabSz="685783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Wingdings" pitchFamily="2"/>
              <a:buChar char="§"/>
              <a:tabLst/>
              <a:def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557199" marR="0" lvl="1" indent="-214308" algn="l" defTabSz="685783" rtl="0" fontAlgn="auto" hangingPunct="1">
              <a:lnSpc>
                <a:spcPct val="100000"/>
              </a:lnSpc>
              <a:spcBef>
                <a:spcPts val="525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›"/>
              <a:tabLst/>
              <a:defRPr lang="cs-CZ" sz="21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857228" marR="0" lvl="2" indent="-171446" algn="l" defTabSz="685783" rtl="0" fontAlgn="auto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•"/>
              <a:tabLst/>
              <a:def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</a:lstStyle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Povinnost zadavatelů</a:t>
            </a:r>
          </a:p>
          <a:p>
            <a:r>
              <a:rPr lang="cs-CZ" dirty="0">
                <a:solidFill>
                  <a:schemeClr val="bg1"/>
                </a:solidFill>
              </a:rPr>
              <a:t>Publikační povinnosti dle 106, Otevřený datový fond …</a:t>
            </a:r>
          </a:p>
          <a:p>
            <a:r>
              <a:rPr lang="cs-CZ" dirty="0">
                <a:solidFill>
                  <a:schemeClr val="bg1"/>
                </a:solidFill>
              </a:rPr>
              <a:t>Soukromé CEN nemají možnost naplnit tuto povinnost pro zadavatele; nemají přístup do státních IS </a:t>
            </a:r>
          </a:p>
          <a:p>
            <a:endParaRPr lang="cs-CZ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Dilema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bg1"/>
                </a:solidFill>
              </a:rPr>
              <a:t>Smířit se s uvedeným stavem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bg1"/>
                </a:solidFill>
              </a:rPr>
              <a:t>Vytvořit prostředí, kde bude možné dat sdílet pro všechny </a:t>
            </a: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Řešení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b="1" u="sng" dirty="0">
                <a:solidFill>
                  <a:schemeClr val="bg1"/>
                </a:solidFill>
              </a:rPr>
              <a:t>RVZ</a:t>
            </a:r>
            <a:r>
              <a:rPr lang="cs-CZ" dirty="0">
                <a:solidFill>
                  <a:schemeClr val="bg1"/>
                </a:solidFill>
              </a:rPr>
              <a:t> – bude centralizovat data za CEN a zajistí publikační povinnosti za všechny napojené </a:t>
            </a:r>
            <a:r>
              <a:rPr lang="cs-CZ" dirty="0" err="1">
                <a:solidFill>
                  <a:schemeClr val="bg1"/>
                </a:solidFill>
              </a:rPr>
              <a:t>CENy</a:t>
            </a:r>
            <a:r>
              <a:rPr lang="cs-CZ" dirty="0">
                <a:solidFill>
                  <a:schemeClr val="bg1"/>
                </a:solidFill>
              </a:rPr>
              <a:t>, tedy za zadavatele </a:t>
            </a: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207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/>
              <a:t>A jaký bude přínos pro zadavatele</a:t>
            </a:r>
            <a:endParaRPr lang="cs-CZ" dirty="0"/>
          </a:p>
        </p:txBody>
      </p:sp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0C6CB830-46B5-D56F-F4A6-AE35392EB8E5}"/>
              </a:ext>
            </a:extLst>
          </p:cNvPr>
          <p:cNvSpPr txBox="1">
            <a:spLocks/>
          </p:cNvSpPr>
          <p:nvPr/>
        </p:nvSpPr>
        <p:spPr>
          <a:xfrm>
            <a:off x="684000" y="1617752"/>
            <a:ext cx="10146560" cy="4732248"/>
          </a:xfrm>
          <a:prstGeom prst="rect">
            <a:avLst/>
          </a:prstGeom>
        </p:spPr>
        <p:txBody>
          <a:bodyPr anchor="t">
            <a:normAutofit/>
          </a:bodyPr>
          <a:lstStyle>
            <a:lvl1pPr marL="257168" marR="0" lvl="0" indent="-257168" algn="l" defTabSz="685783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Wingdings" pitchFamily="2"/>
              <a:buChar char="§"/>
              <a:tabLst/>
              <a:def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557199" marR="0" lvl="1" indent="-214308" algn="l" defTabSz="685783" rtl="0" fontAlgn="auto" hangingPunct="1">
              <a:lnSpc>
                <a:spcPct val="100000"/>
              </a:lnSpc>
              <a:spcBef>
                <a:spcPts val="525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›"/>
              <a:tabLst/>
              <a:defRPr lang="cs-CZ" sz="21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857228" marR="0" lvl="2" indent="-171446" algn="l" defTabSz="685783" rtl="0" fontAlgn="auto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•"/>
              <a:tabLst/>
              <a:def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</a:lstStyle>
          <a:p>
            <a:pPr marL="536575" indent="-536575">
              <a:buFont typeface="Wingdings" panose="05000000000000000000" pitchFamily="2" charset="2"/>
              <a:buChar char="v"/>
            </a:pPr>
            <a:r>
              <a:rPr lang="cs-CZ" dirty="0">
                <a:solidFill>
                  <a:schemeClr val="bg1"/>
                </a:solidFill>
              </a:rPr>
              <a:t>Po dokončení vytvoření prostředí NIPEZ budou data obíhat mezi jednotlivými moduly - OOP, a to včetně soukromých CEN</a:t>
            </a:r>
          </a:p>
          <a:p>
            <a:pPr marL="536575" indent="-536575">
              <a:buFont typeface="Wingdings" panose="05000000000000000000" pitchFamily="2" charset="2"/>
              <a:buChar char="v"/>
            </a:pPr>
            <a:endParaRPr lang="cs-CZ" dirty="0">
              <a:solidFill>
                <a:schemeClr val="bg1"/>
              </a:solidFill>
            </a:endParaRPr>
          </a:p>
          <a:p>
            <a:pPr marL="536575" indent="-536575">
              <a:buFont typeface="Wingdings" panose="05000000000000000000" pitchFamily="2" charset="2"/>
              <a:buChar char="v"/>
            </a:pPr>
            <a:r>
              <a:rPr lang="cs-CZ" dirty="0">
                <a:solidFill>
                  <a:schemeClr val="bg1"/>
                </a:solidFill>
              </a:rPr>
              <a:t>Nebude nutné vyplňovat všechno opakovaně v různých systémech</a:t>
            </a:r>
          </a:p>
          <a:p>
            <a:pPr marL="536575" indent="-536575">
              <a:buFont typeface="Wingdings" panose="05000000000000000000" pitchFamily="2" charset="2"/>
              <a:buChar char="v"/>
            </a:pPr>
            <a:endParaRPr lang="cs-CZ" dirty="0">
              <a:solidFill>
                <a:schemeClr val="bg1"/>
              </a:solidFill>
            </a:endParaRPr>
          </a:p>
          <a:p>
            <a:pPr marL="536575" indent="-536575">
              <a:buFont typeface="Wingdings" panose="05000000000000000000" pitchFamily="2" charset="2"/>
              <a:buChar char="v"/>
            </a:pPr>
            <a:r>
              <a:rPr lang="cs-CZ" dirty="0">
                <a:solidFill>
                  <a:schemeClr val="bg1"/>
                </a:solidFill>
              </a:rPr>
              <a:t>Více nabídek s ohledem na jednotné místo pro vyhledávání a jedno místo pro podání nabídek!?</a:t>
            </a:r>
          </a:p>
          <a:p>
            <a:pPr marL="536575" indent="-536575">
              <a:buFont typeface="Wingdings" panose="05000000000000000000" pitchFamily="2" charset="2"/>
              <a:buChar char="v"/>
            </a:pPr>
            <a:endParaRPr lang="cs-CZ" dirty="0">
              <a:solidFill>
                <a:schemeClr val="bg1"/>
              </a:solidFill>
            </a:endParaRPr>
          </a:p>
          <a:p>
            <a:pPr marL="536575" indent="-536575">
              <a:buFont typeface="Wingdings" panose="05000000000000000000" pitchFamily="2" charset="2"/>
              <a:buChar char="v"/>
            </a:pPr>
            <a:r>
              <a:rPr lang="cs-CZ" dirty="0">
                <a:solidFill>
                  <a:schemeClr val="bg1"/>
                </a:solidFill>
              </a:rPr>
              <a:t>Nebudou se muset bát ztráty dat </a:t>
            </a: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093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/>
              <a:t>Obavy zadavatelů</a:t>
            </a:r>
            <a:endParaRPr lang="cs-CZ" dirty="0"/>
          </a:p>
        </p:txBody>
      </p:sp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51D3180D-4CC9-18EB-1E4B-247AFA065E33}"/>
              </a:ext>
            </a:extLst>
          </p:cNvPr>
          <p:cNvSpPr txBox="1">
            <a:spLocks/>
          </p:cNvSpPr>
          <p:nvPr/>
        </p:nvSpPr>
        <p:spPr>
          <a:xfrm>
            <a:off x="684000" y="1520788"/>
            <a:ext cx="8352928" cy="2376264"/>
          </a:xfrm>
          <a:prstGeom prst="rect">
            <a:avLst/>
          </a:prstGeom>
        </p:spPr>
        <p:txBody>
          <a:bodyPr anchor="t">
            <a:normAutofit lnSpcReduction="10000"/>
          </a:bodyPr>
          <a:lstStyle>
            <a:lvl1pPr marL="257168" marR="0" lvl="0" indent="-257168" algn="l" defTabSz="685783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Wingdings" pitchFamily="2"/>
              <a:buChar char="§"/>
              <a:tabLst/>
              <a:def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557199" marR="0" lvl="1" indent="-214308" algn="l" defTabSz="685783" rtl="0" fontAlgn="auto" hangingPunct="1">
              <a:lnSpc>
                <a:spcPct val="100000"/>
              </a:lnSpc>
              <a:spcBef>
                <a:spcPts val="525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›"/>
              <a:tabLst/>
              <a:defRPr lang="cs-CZ" sz="21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857228" marR="0" lvl="2" indent="-171446" algn="l" defTabSz="685783" rtl="0" fontAlgn="auto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rgbClr val="E46C0A"/>
              </a:buClr>
              <a:buSzPct val="100000"/>
              <a:buFont typeface="Arial" pitchFamily="34"/>
              <a:buChar char="•"/>
              <a:tabLst/>
              <a:def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3pPr>
          </a:lstStyle>
          <a:p>
            <a:pPr>
              <a:spcAft>
                <a:spcPts val="1200"/>
              </a:spcAft>
            </a:pPr>
            <a:r>
              <a:rPr lang="cs-CZ" dirty="0">
                <a:solidFill>
                  <a:schemeClr val="bg1"/>
                </a:solidFill>
              </a:rPr>
              <a:t>Bude to znamenat více práce, větší zátěž na zadavatele? NE</a:t>
            </a:r>
          </a:p>
          <a:p>
            <a:pPr>
              <a:spcAft>
                <a:spcPts val="1200"/>
              </a:spcAft>
            </a:pPr>
            <a:r>
              <a:rPr lang="cs-CZ" dirty="0">
                <a:solidFill>
                  <a:schemeClr val="bg1"/>
                </a:solidFill>
              </a:rPr>
              <a:t>Bude muset vyplňovat více položek???</a:t>
            </a:r>
          </a:p>
          <a:p>
            <a:pPr>
              <a:spcAft>
                <a:spcPts val="1200"/>
              </a:spcAft>
            </a:pPr>
            <a:r>
              <a:rPr lang="cs-CZ" dirty="0">
                <a:solidFill>
                  <a:schemeClr val="bg1"/>
                </a:solidFill>
              </a:rPr>
              <a:t>Bude potřeba technická úprava přímo u zadavatele?</a:t>
            </a:r>
          </a:p>
          <a:p>
            <a:pPr>
              <a:spcAft>
                <a:spcPts val="1200"/>
              </a:spcAft>
            </a:pPr>
            <a:r>
              <a:rPr lang="cs-CZ" dirty="0">
                <a:solidFill>
                  <a:schemeClr val="bg1"/>
                </a:solidFill>
              </a:rPr>
              <a:t>Bude jeho práce negativně ovlivněna propojením CEN na RVZ?</a:t>
            </a: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6FB4B346-DFA5-C405-09D3-DFDA5B410CC6}"/>
              </a:ext>
            </a:extLst>
          </p:cNvPr>
          <p:cNvSpPr txBox="1"/>
          <p:nvPr/>
        </p:nvSpPr>
        <p:spPr>
          <a:xfrm>
            <a:off x="3810000" y="4179560"/>
            <a:ext cx="4572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9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3391569889"/>
      </p:ext>
    </p:extLst>
  </p:cSld>
  <p:clrMapOvr>
    <a:masterClrMapping/>
  </p:clrMapOvr>
</p:sld>
</file>

<file path=ppt/theme/theme1.xml><?xml version="1.0" encoding="utf-8"?>
<a:theme xmlns:a="http://schemas.openxmlformats.org/drawingml/2006/main" name="JVS PPT Dark">
  <a:themeElements>
    <a:clrScheme name="JVS barvy">
      <a:dk1>
        <a:srgbClr val="545860"/>
      </a:dk1>
      <a:lt1>
        <a:srgbClr val="FFFFFF"/>
      </a:lt1>
      <a:dk2>
        <a:srgbClr val="0C1838"/>
      </a:dk2>
      <a:lt2>
        <a:srgbClr val="A7A9B3"/>
      </a:lt2>
      <a:accent1>
        <a:srgbClr val="00459B"/>
      </a:accent1>
      <a:accent2>
        <a:srgbClr val="D70C0F"/>
      </a:accent2>
      <a:accent3>
        <a:srgbClr val="F7C1B9"/>
      </a:accent3>
      <a:accent4>
        <a:srgbClr val="690527"/>
      </a:accent4>
      <a:accent5>
        <a:srgbClr val="9DC8E9"/>
      </a:accent5>
      <a:accent6>
        <a:srgbClr val="878A95"/>
      </a:accent6>
      <a:hlink>
        <a:srgbClr val="008C99"/>
      </a:hlink>
      <a:folHlink>
        <a:srgbClr val="452E73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288000" indent="-288000" algn="l">
          <a:spcAft>
            <a:spcPts val="1000"/>
          </a:spcAft>
          <a:buClr>
            <a:schemeClr val="accent5"/>
          </a:buClr>
          <a:buSzPct val="90000"/>
          <a:buFont typeface="Wingdings" pitchFamily="2" charset="2"/>
          <a:buChar char="§"/>
          <a:defRPr sz="20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JVS PPS Light">
  <a:themeElements>
    <a:clrScheme name="JVS UOSS 1">
      <a:dk1>
        <a:srgbClr val="545860"/>
      </a:dk1>
      <a:lt1>
        <a:srgbClr val="FFFFFF"/>
      </a:lt1>
      <a:dk2>
        <a:srgbClr val="0C1838"/>
      </a:dk2>
      <a:lt2>
        <a:srgbClr val="A7A9B3"/>
      </a:lt2>
      <a:accent1>
        <a:srgbClr val="00459B"/>
      </a:accent1>
      <a:accent2>
        <a:srgbClr val="D70C0F"/>
      </a:accent2>
      <a:accent3>
        <a:srgbClr val="F7C1B9"/>
      </a:accent3>
      <a:accent4>
        <a:srgbClr val="690527"/>
      </a:accent4>
      <a:accent5>
        <a:srgbClr val="9DC8E9"/>
      </a:accent5>
      <a:accent6>
        <a:srgbClr val="878A95"/>
      </a:accent6>
      <a:hlink>
        <a:srgbClr val="008C99"/>
      </a:hlink>
      <a:folHlink>
        <a:srgbClr val="452E73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288000" indent="-288000" algn="l">
          <a:spcAft>
            <a:spcPts val="1000"/>
          </a:spcAft>
          <a:buClr>
            <a:schemeClr val="accent1"/>
          </a:buClr>
          <a:buSzPct val="90000"/>
          <a:buFont typeface="Wingdings" pitchFamily="2" charset="2"/>
          <a:buChar char="§"/>
          <a:defRPr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49E6BE534F60E469CE8F6942E8CB243" ma:contentTypeVersion="3" ma:contentTypeDescription="Vytvoří nový dokument" ma:contentTypeScope="" ma:versionID="f016a36121c73f128f837a688d434fda">
  <xsd:schema xmlns:xsd="http://www.w3.org/2001/XMLSchema" xmlns:xs="http://www.w3.org/2001/XMLSchema" xmlns:p="http://schemas.microsoft.com/office/2006/metadata/properties" xmlns:ns2="46101490-013c-45ea-bf1a-4a68c9a652b7" targetNamespace="http://schemas.microsoft.com/office/2006/metadata/properties" ma:root="true" ma:fieldsID="34c1f9b9eddcae5283eef7731ea9b1bc" ns2:_="">
    <xsd:import namespace="46101490-013c-45ea-bf1a-4a68c9a652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01490-013c-45ea-bf1a-4a68c9a652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D19C120-5274-443A-93A6-139E5591E124}">
  <ds:schemaRefs>
    <ds:schemaRef ds:uri="b42b3ace-cfc9-4323-a967-7cca6ffa24c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76417A6-8771-430D-A2A0-70E5FBC37019}">
  <ds:schemaRefs>
    <ds:schemaRef ds:uri="46101490-013c-45ea-bf1a-4a68c9a652b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C91B0F1-BDD1-486A-BD8F-8AC4E1CC693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1317</TotalTime>
  <Words>1029</Words>
  <Application>Microsoft Office PowerPoint</Application>
  <PresentationFormat>Širokoúhlá obrazovka</PresentationFormat>
  <Paragraphs>163</Paragraphs>
  <Slides>15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15</vt:i4>
      </vt:variant>
    </vt:vector>
  </HeadingPairs>
  <TitlesOfParts>
    <vt:vector size="22" baseType="lpstr">
      <vt:lpstr>Aptos</vt:lpstr>
      <vt:lpstr>Arial</vt:lpstr>
      <vt:lpstr>Calibri</vt:lpstr>
      <vt:lpstr>Roboto</vt:lpstr>
      <vt:lpstr>Wingdings</vt:lpstr>
      <vt:lpstr>JVS PPT Dark</vt:lpstr>
      <vt:lpstr>JVS PPS Light</vt:lpstr>
      <vt:lpstr>Prezentace aplikace PowerPoint</vt:lpstr>
      <vt:lpstr>NIPEZ - Národní infrastruktura pro elektronické zadávání veřejných zakázek</vt:lpstr>
      <vt:lpstr>Hlavní cíle projektu NIPEZ posbírané cestou</vt:lpstr>
      <vt:lpstr>Jednotné místo pro vyhledávání zahájených veřejných zakázek </vt:lpstr>
      <vt:lpstr>Jednotné místo pro podávání nabídek</vt:lpstr>
      <vt:lpstr>OOP – jednodušší prokazování kvalifikace (FÚ, RT, ČSSZ, atd. pokud to půjde)</vt:lpstr>
      <vt:lpstr>Zadavatelé mají povinnost plnit zákonné povinnosti na rámec ZZVZ</vt:lpstr>
      <vt:lpstr>A jaký bude přínos pro zadavatele</vt:lpstr>
      <vt:lpstr>Obavy zadavatelů</vt:lpstr>
      <vt:lpstr>A jaký bude přínos pro dodavatele Na ně nyní cílíme především !!!</vt:lpstr>
      <vt:lpstr>Co se musí reálně dokončit</vt:lpstr>
      <vt:lpstr>HOTOVO - čekání SKONČILO</vt:lpstr>
      <vt:lpstr>Profil zadavatele</vt:lpstr>
      <vt:lpstr>Věstník veřejných zakázek</vt:lpstr>
      <vt:lpstr>Prezentace aplikace PowerPoint</vt:lpstr>
    </vt:vector>
  </TitlesOfParts>
  <Manager/>
  <Company>Jednotný vizuální styl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Karel Drašnar</dc:creator>
  <cp:keywords/>
  <dc:description/>
  <cp:lastModifiedBy>Havránek Aleš</cp:lastModifiedBy>
  <cp:revision>23</cp:revision>
  <cp:lastPrinted>2025-10-24T08:31:40Z</cp:lastPrinted>
  <dcterms:created xsi:type="dcterms:W3CDTF">2025-01-29T13:36:29Z</dcterms:created>
  <dcterms:modified xsi:type="dcterms:W3CDTF">2026-06-23T09:47:44Z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0x010100D49E6BE534F60E469CE8F6942E8CB243</vt:lpwstr>
  </property>
  <property fmtid="{D5CDD505-2E9C-101B-9397-08002B2CF9AE}" pid="3" name="MediaServiceImageTags">
    <vt:lpwstr/>
  </property>
  <property fmtid="{D5CDD505-2E9C-101B-9397-08002B2CF9AE}" pid="4" name="MSIP_Label_b3564849-fbfc-4795-ad59-055bb350645f_Enabled">
    <vt:lpwstr>true</vt:lpwstr>
  </property>
  <property fmtid="{D5CDD505-2E9C-101B-9397-08002B2CF9AE}" pid="5" name="MSIP_Label_b3564849-fbfc-4795-ad59-055bb350645f_SetDate">
    <vt:lpwstr>2025-11-05T08:47:26Z</vt:lpwstr>
  </property>
  <property fmtid="{D5CDD505-2E9C-101B-9397-08002B2CF9AE}" pid="6" name="MSIP_Label_b3564849-fbfc-4795-ad59-055bb350645f_Method">
    <vt:lpwstr>Standard</vt:lpwstr>
  </property>
  <property fmtid="{D5CDD505-2E9C-101B-9397-08002B2CF9AE}" pid="7" name="MSIP_Label_b3564849-fbfc-4795-ad59-055bb350645f_Name">
    <vt:lpwstr>M102S01</vt:lpwstr>
  </property>
  <property fmtid="{D5CDD505-2E9C-101B-9397-08002B2CF9AE}" pid="8" name="MSIP_Label_b3564849-fbfc-4795-ad59-055bb350645f_SiteId">
    <vt:lpwstr>65154e19-ce31-44e2-97af-2480f4c17f95</vt:lpwstr>
  </property>
  <property fmtid="{D5CDD505-2E9C-101B-9397-08002B2CF9AE}" pid="9" name="MSIP_Label_b3564849-fbfc-4795-ad59-055bb350645f_ActionId">
    <vt:lpwstr>a46c3e65-4ee5-4762-a82b-3d1c88712a7f</vt:lpwstr>
  </property>
  <property fmtid="{D5CDD505-2E9C-101B-9397-08002B2CF9AE}" pid="10" name="MSIP_Label_b3564849-fbfc-4795-ad59-055bb350645f_ContentBits">
    <vt:lpwstr>0</vt:lpwstr>
  </property>
  <property fmtid="{D5CDD505-2E9C-101B-9397-08002B2CF9AE}" pid="11" name="MSIP_Label_b3564849-fbfc-4795-ad59-055bb350645f_Tag">
    <vt:lpwstr>10, 3, 0, 1</vt:lpwstr>
  </property>
  <property fmtid="{D5CDD505-2E9C-101B-9397-08002B2CF9AE}" pid="12" name="xd_ProgID">
    <vt:lpwstr/>
  </property>
  <property fmtid="{D5CDD505-2E9C-101B-9397-08002B2CF9AE}" pid="13" name="ComplianceAssetId">
    <vt:lpwstr/>
  </property>
  <property fmtid="{D5CDD505-2E9C-101B-9397-08002B2CF9AE}" pid="14" name="TemplateUrl">
    <vt:lpwstr/>
  </property>
  <property fmtid="{D5CDD505-2E9C-101B-9397-08002B2CF9AE}" pid="15" name="_ExtendedDescription">
    <vt:lpwstr/>
  </property>
  <property fmtid="{D5CDD505-2E9C-101B-9397-08002B2CF9AE}" pid="16" name="TriggerFlowInfo">
    <vt:lpwstr/>
  </property>
  <property fmtid="{D5CDD505-2E9C-101B-9397-08002B2CF9AE}" pid="17" name="xd_Signature">
    <vt:lpwstr/>
  </property>
</Properties>
</file>