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3"/>
  </p:notesMasterIdLst>
  <p:sldIdLst>
    <p:sldId id="322" r:id="rId6"/>
    <p:sldId id="404" r:id="rId7"/>
    <p:sldId id="546" r:id="rId8"/>
    <p:sldId id="549" r:id="rId9"/>
    <p:sldId id="550" r:id="rId10"/>
    <p:sldId id="551" r:id="rId11"/>
    <p:sldId id="548" r:id="rId12"/>
    <p:sldId id="552" r:id="rId13"/>
    <p:sldId id="462" r:id="rId14"/>
    <p:sldId id="561" r:id="rId15"/>
    <p:sldId id="493" r:id="rId16"/>
    <p:sldId id="494" r:id="rId17"/>
    <p:sldId id="463" r:id="rId18"/>
    <p:sldId id="497" r:id="rId19"/>
    <p:sldId id="498" r:id="rId20"/>
    <p:sldId id="563" r:id="rId21"/>
    <p:sldId id="573" r:id="rId22"/>
    <p:sldId id="574" r:id="rId23"/>
    <p:sldId id="575" r:id="rId24"/>
    <p:sldId id="576" r:id="rId25"/>
    <p:sldId id="577" r:id="rId26"/>
    <p:sldId id="578" r:id="rId27"/>
    <p:sldId id="579" r:id="rId28"/>
    <p:sldId id="564" r:id="rId29"/>
    <p:sldId id="565" r:id="rId30"/>
    <p:sldId id="566" r:id="rId31"/>
    <p:sldId id="567" r:id="rId32"/>
    <p:sldId id="568" r:id="rId33"/>
    <p:sldId id="569" r:id="rId34"/>
    <p:sldId id="570" r:id="rId35"/>
    <p:sldId id="571" r:id="rId36"/>
    <p:sldId id="572" r:id="rId37"/>
    <p:sldId id="540" r:id="rId38"/>
    <p:sldId id="541" r:id="rId39"/>
    <p:sldId id="542" r:id="rId40"/>
    <p:sldId id="545" r:id="rId41"/>
    <p:sldId id="544" r:id="rId42"/>
    <p:sldId id="467" r:id="rId43"/>
    <p:sldId id="489" r:id="rId44"/>
    <p:sldId id="488" r:id="rId45"/>
    <p:sldId id="490" r:id="rId46"/>
    <p:sldId id="491" r:id="rId47"/>
    <p:sldId id="532" r:id="rId48"/>
    <p:sldId id="534" r:id="rId49"/>
    <p:sldId id="535" r:id="rId50"/>
    <p:sldId id="536" r:id="rId51"/>
    <p:sldId id="538" r:id="rId52"/>
    <p:sldId id="537" r:id="rId53"/>
    <p:sldId id="522" r:id="rId54"/>
    <p:sldId id="527" r:id="rId55"/>
    <p:sldId id="526" r:id="rId56"/>
    <p:sldId id="528" r:id="rId57"/>
    <p:sldId id="525" r:id="rId58"/>
    <p:sldId id="529" r:id="rId59"/>
    <p:sldId id="524" r:id="rId60"/>
    <p:sldId id="531" r:id="rId61"/>
    <p:sldId id="523" r:id="rId62"/>
    <p:sldId id="530" r:id="rId63"/>
    <p:sldId id="518" r:id="rId64"/>
    <p:sldId id="519" r:id="rId65"/>
    <p:sldId id="520" r:id="rId66"/>
    <p:sldId id="508" r:id="rId67"/>
    <p:sldId id="512" r:id="rId68"/>
    <p:sldId id="514" r:id="rId69"/>
    <p:sldId id="513" r:id="rId70"/>
    <p:sldId id="511" r:id="rId71"/>
    <p:sldId id="515" r:id="rId72"/>
    <p:sldId id="510" r:id="rId73"/>
    <p:sldId id="516" r:id="rId74"/>
    <p:sldId id="554" r:id="rId75"/>
    <p:sldId id="555" r:id="rId76"/>
    <p:sldId id="557" r:id="rId77"/>
    <p:sldId id="556" r:id="rId78"/>
    <p:sldId id="558" r:id="rId79"/>
    <p:sldId id="506" r:id="rId80"/>
    <p:sldId id="482" r:id="rId81"/>
    <p:sldId id="499" r:id="rId82"/>
    <p:sldId id="500" r:id="rId83"/>
    <p:sldId id="484" r:id="rId84"/>
    <p:sldId id="504" r:id="rId85"/>
    <p:sldId id="501" r:id="rId86"/>
    <p:sldId id="503" r:id="rId87"/>
    <p:sldId id="502" r:id="rId88"/>
    <p:sldId id="486" r:id="rId89"/>
    <p:sldId id="562" r:id="rId90"/>
    <p:sldId id="492" r:id="rId91"/>
    <p:sldId id="321" r:id="rId92"/>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339"/>
    <a:srgbClr val="FFAA00"/>
    <a:srgbClr val="FCF9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Střední styl 3 – zvýraznění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32"/>
    <p:restoredTop sz="94684"/>
  </p:normalViewPr>
  <p:slideViewPr>
    <p:cSldViewPr snapToGrid="0">
      <p:cViewPr varScale="1">
        <p:scale>
          <a:sx n="120" d="100"/>
          <a:sy n="120" d="100"/>
        </p:scale>
        <p:origin x="450" y="10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slide" Target="slides/slide79.xml"/><Relationship Id="rId89" Type="http://schemas.openxmlformats.org/officeDocument/2006/relationships/slide" Target="slides/slide84.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5" Type="http://schemas.openxmlformats.org/officeDocument/2006/relationships/slideMaster" Target="slideMasters/slideMaster2.xml"/><Relationship Id="rId90" Type="http://schemas.openxmlformats.org/officeDocument/2006/relationships/slide" Target="slides/slide85.xml"/><Relationship Id="rId95" Type="http://schemas.openxmlformats.org/officeDocument/2006/relationships/viewProps" Target="viewProps.xml"/><Relationship Id="rId22" Type="http://schemas.openxmlformats.org/officeDocument/2006/relationships/slide" Target="slides/slide17.xml"/><Relationship Id="rId27" Type="http://schemas.openxmlformats.org/officeDocument/2006/relationships/slide" Target="slides/slide22.xml"/><Relationship Id="rId43" Type="http://schemas.openxmlformats.org/officeDocument/2006/relationships/slide" Target="slides/slide38.xml"/><Relationship Id="rId48" Type="http://schemas.openxmlformats.org/officeDocument/2006/relationships/slide" Target="slides/slide43.xml"/><Relationship Id="rId64" Type="http://schemas.openxmlformats.org/officeDocument/2006/relationships/slide" Target="slides/slide59.xml"/><Relationship Id="rId69" Type="http://schemas.openxmlformats.org/officeDocument/2006/relationships/slide" Target="slides/slide64.xml"/><Relationship Id="rId80" Type="http://schemas.openxmlformats.org/officeDocument/2006/relationships/slide" Target="slides/slide75.xml"/><Relationship Id="rId85" Type="http://schemas.openxmlformats.org/officeDocument/2006/relationships/slide" Target="slides/slide80.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slide" Target="slides/slide83.xml"/><Relationship Id="rId91" Type="http://schemas.openxmlformats.org/officeDocument/2006/relationships/slide" Target="slides/slide86.xml"/><Relationship Id="rId9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tableStyles" Target="tableStyles.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61" Type="http://schemas.openxmlformats.org/officeDocument/2006/relationships/slide" Target="slides/slide56.xml"/><Relationship Id="rId82" Type="http://schemas.openxmlformats.org/officeDocument/2006/relationships/slide" Target="slides/slide77.xml"/><Relationship Id="rId19" Type="http://schemas.openxmlformats.org/officeDocument/2006/relationships/slide" Target="slides/slide14.xml"/><Relationship Id="rId14" Type="http://schemas.openxmlformats.org/officeDocument/2006/relationships/slide" Target="slides/slide9.xml"/><Relationship Id="rId30" Type="http://schemas.openxmlformats.org/officeDocument/2006/relationships/slide" Target="slides/slide25.xml"/><Relationship Id="rId35" Type="http://schemas.openxmlformats.org/officeDocument/2006/relationships/slide" Target="slides/slide30.xml"/><Relationship Id="rId56" Type="http://schemas.openxmlformats.org/officeDocument/2006/relationships/slide" Target="slides/slide51.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9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EE7B8BB-D9D6-467F-9994-F012167BAEAE}" type="datetimeFigureOut">
              <a:rPr lang="cs-CZ" smtClean="0"/>
              <a:pPr/>
              <a:t>18.06.2026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D658EE2B-939F-47CD-9BC5-5FD16CEF397F}" type="slidenum">
              <a:rPr lang="cs-CZ" smtClean="0"/>
              <a:pPr/>
              <a:t>‹#›</a:t>
            </a:fld>
            <a:endParaRPr lang="cs-CZ"/>
          </a:p>
        </p:txBody>
      </p:sp>
    </p:spTree>
    <p:extLst>
      <p:ext uri="{BB962C8B-B14F-4D97-AF65-F5344CB8AC3E}">
        <p14:creationId xmlns:p14="http://schemas.microsoft.com/office/powerpoint/2010/main" val="2435218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9AC9C-B931-F834-DD2D-D0B2C9A824A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93D97E8-27C0-DAB1-6D89-57F9DE3FA2B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045EA51-39CB-80F9-7032-5869CC3EB3BC}"/>
              </a:ext>
            </a:extLst>
          </p:cNvPr>
          <p:cNvSpPr>
            <a:spLocks noGrp="1"/>
          </p:cNvSpPr>
          <p:nvPr>
            <p:ph type="body" idx="1"/>
          </p:nvPr>
        </p:nvSpPr>
        <p:spPr/>
        <p:txBody>
          <a:bodyPr/>
          <a:lstStyle/>
          <a:p>
            <a:endParaRPr lang="cs-CZ"/>
          </a:p>
        </p:txBody>
      </p:sp>
      <p:sp>
        <p:nvSpPr>
          <p:cNvPr id="4" name="Zástupný symbol pro číslo snímku 3">
            <a:extLst>
              <a:ext uri="{FF2B5EF4-FFF2-40B4-BE49-F238E27FC236}">
                <a16:creationId xmlns:a16="http://schemas.microsoft.com/office/drawing/2014/main" id="{6B15F465-C67A-5FC7-AD60-262E884501F3}"/>
              </a:ext>
            </a:extLst>
          </p:cNvPr>
          <p:cNvSpPr>
            <a:spLocks noGrp="1"/>
          </p:cNvSpPr>
          <p:nvPr>
            <p:ph type="sldNum" sz="quarter" idx="5"/>
          </p:nvPr>
        </p:nvSpPr>
        <p:spPr/>
        <p:txBody>
          <a:bodyPr/>
          <a:lstStyle/>
          <a:p>
            <a:fld id="{D658EE2B-939F-47CD-9BC5-5FD16CEF397F}" type="slidenum">
              <a:rPr lang="cs-CZ" smtClean="0"/>
              <a:t>2</a:t>
            </a:fld>
            <a:endParaRPr lang="cs-CZ"/>
          </a:p>
        </p:txBody>
      </p:sp>
    </p:spTree>
    <p:extLst>
      <p:ext uri="{BB962C8B-B14F-4D97-AF65-F5344CB8AC3E}">
        <p14:creationId xmlns:p14="http://schemas.microsoft.com/office/powerpoint/2010/main" val="3633088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13</a:t>
            </a:fld>
            <a:endParaRPr lang="cs-CZ"/>
          </a:p>
        </p:txBody>
      </p:sp>
    </p:spTree>
    <p:extLst>
      <p:ext uri="{BB962C8B-B14F-4D97-AF65-F5344CB8AC3E}">
        <p14:creationId xmlns:p14="http://schemas.microsoft.com/office/powerpoint/2010/main" val="25327946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16</a:t>
            </a:fld>
            <a:endParaRPr lang="cs-CZ"/>
          </a:p>
        </p:txBody>
      </p:sp>
    </p:spTree>
    <p:extLst>
      <p:ext uri="{BB962C8B-B14F-4D97-AF65-F5344CB8AC3E}">
        <p14:creationId xmlns:p14="http://schemas.microsoft.com/office/powerpoint/2010/main" val="34846597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57913-BD4B-CBA4-883D-D4A03BE6F8B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1A45227-1850-B2C3-DB63-C563BC4B556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9E353BC-10E0-3760-0FCF-5EE37F427075}"/>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6DE6696D-639A-23C2-B699-C14712F28D52}"/>
              </a:ext>
            </a:extLst>
          </p:cNvPr>
          <p:cNvSpPr>
            <a:spLocks noGrp="1"/>
          </p:cNvSpPr>
          <p:nvPr>
            <p:ph type="sldNum" sz="quarter" idx="5"/>
          </p:nvPr>
        </p:nvSpPr>
        <p:spPr/>
        <p:txBody>
          <a:bodyPr/>
          <a:lstStyle/>
          <a:p>
            <a:fld id="{D658EE2B-939F-47CD-9BC5-5FD16CEF397F}" type="slidenum">
              <a:rPr lang="cs-CZ" smtClean="0"/>
              <a:pPr/>
              <a:t>17</a:t>
            </a:fld>
            <a:endParaRPr lang="cs-CZ"/>
          </a:p>
        </p:txBody>
      </p:sp>
    </p:spTree>
    <p:extLst>
      <p:ext uri="{BB962C8B-B14F-4D97-AF65-F5344CB8AC3E}">
        <p14:creationId xmlns:p14="http://schemas.microsoft.com/office/powerpoint/2010/main" val="24354245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2EE65-F916-1379-637E-EFAF896F9F43}"/>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20DFBC8-90CF-AD87-A981-BDB65595324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E34D47B-DC63-5F54-02AF-C7DCE0DCCE28}"/>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842B5BD8-5099-9BF8-277E-DAC08DC95B38}"/>
              </a:ext>
            </a:extLst>
          </p:cNvPr>
          <p:cNvSpPr>
            <a:spLocks noGrp="1"/>
          </p:cNvSpPr>
          <p:nvPr>
            <p:ph type="sldNum" sz="quarter" idx="5"/>
          </p:nvPr>
        </p:nvSpPr>
        <p:spPr/>
        <p:txBody>
          <a:bodyPr/>
          <a:lstStyle/>
          <a:p>
            <a:fld id="{D658EE2B-939F-47CD-9BC5-5FD16CEF397F}" type="slidenum">
              <a:rPr lang="cs-CZ" smtClean="0"/>
              <a:pPr/>
              <a:t>18</a:t>
            </a:fld>
            <a:endParaRPr lang="cs-CZ"/>
          </a:p>
        </p:txBody>
      </p:sp>
    </p:spTree>
    <p:extLst>
      <p:ext uri="{BB962C8B-B14F-4D97-AF65-F5344CB8AC3E}">
        <p14:creationId xmlns:p14="http://schemas.microsoft.com/office/powerpoint/2010/main" val="10062723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D5173-5BEB-D68D-5A3F-0E95A8B6C7B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E0A2E96-A7E2-B577-49C7-0ED37D133E4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EE4FEF4-EDCD-2075-34A6-3FB895982A95}"/>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58EE912A-85EB-28AA-6A72-8DDD0544BCE8}"/>
              </a:ext>
            </a:extLst>
          </p:cNvPr>
          <p:cNvSpPr>
            <a:spLocks noGrp="1"/>
          </p:cNvSpPr>
          <p:nvPr>
            <p:ph type="sldNum" sz="quarter" idx="5"/>
          </p:nvPr>
        </p:nvSpPr>
        <p:spPr/>
        <p:txBody>
          <a:bodyPr/>
          <a:lstStyle/>
          <a:p>
            <a:fld id="{D658EE2B-939F-47CD-9BC5-5FD16CEF397F}" type="slidenum">
              <a:rPr lang="cs-CZ" smtClean="0"/>
              <a:pPr/>
              <a:t>19</a:t>
            </a:fld>
            <a:endParaRPr lang="cs-CZ"/>
          </a:p>
        </p:txBody>
      </p:sp>
    </p:spTree>
    <p:extLst>
      <p:ext uri="{BB962C8B-B14F-4D97-AF65-F5344CB8AC3E}">
        <p14:creationId xmlns:p14="http://schemas.microsoft.com/office/powerpoint/2010/main" val="19480048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342D4-BB00-A5E2-1C14-5905BA34DE8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D600E90F-691F-DD80-0C26-81E38CE849A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7D1CE2C-8FF2-9E00-25D0-EBD185E81D9D}"/>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AB487525-B097-33A7-66E2-A1EAA9DC3BDB}"/>
              </a:ext>
            </a:extLst>
          </p:cNvPr>
          <p:cNvSpPr>
            <a:spLocks noGrp="1"/>
          </p:cNvSpPr>
          <p:nvPr>
            <p:ph type="sldNum" sz="quarter" idx="5"/>
          </p:nvPr>
        </p:nvSpPr>
        <p:spPr/>
        <p:txBody>
          <a:bodyPr/>
          <a:lstStyle/>
          <a:p>
            <a:fld id="{D658EE2B-939F-47CD-9BC5-5FD16CEF397F}" type="slidenum">
              <a:rPr lang="cs-CZ" smtClean="0"/>
              <a:pPr/>
              <a:t>20</a:t>
            </a:fld>
            <a:endParaRPr lang="cs-CZ"/>
          </a:p>
        </p:txBody>
      </p:sp>
    </p:spTree>
    <p:extLst>
      <p:ext uri="{BB962C8B-B14F-4D97-AF65-F5344CB8AC3E}">
        <p14:creationId xmlns:p14="http://schemas.microsoft.com/office/powerpoint/2010/main" val="4596074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940BA-7392-789C-2C96-76B9E484412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D8E0E800-BFA1-24EC-7064-B585D196A3F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4304E57-0C95-1BA8-47F4-160026A41F95}"/>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D2546960-A14F-1E1E-28AB-0EE61D8D6595}"/>
              </a:ext>
            </a:extLst>
          </p:cNvPr>
          <p:cNvSpPr>
            <a:spLocks noGrp="1"/>
          </p:cNvSpPr>
          <p:nvPr>
            <p:ph type="sldNum" sz="quarter" idx="5"/>
          </p:nvPr>
        </p:nvSpPr>
        <p:spPr/>
        <p:txBody>
          <a:bodyPr/>
          <a:lstStyle/>
          <a:p>
            <a:fld id="{D658EE2B-939F-47CD-9BC5-5FD16CEF397F}" type="slidenum">
              <a:rPr lang="cs-CZ" smtClean="0"/>
              <a:pPr/>
              <a:t>21</a:t>
            </a:fld>
            <a:endParaRPr lang="cs-CZ"/>
          </a:p>
        </p:txBody>
      </p:sp>
    </p:spTree>
    <p:extLst>
      <p:ext uri="{BB962C8B-B14F-4D97-AF65-F5344CB8AC3E}">
        <p14:creationId xmlns:p14="http://schemas.microsoft.com/office/powerpoint/2010/main" val="24617408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2C722-1A26-2B8B-2390-6F6AAC00943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CBE773A-15C8-D5E9-F95F-8ECB2BDC114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4CD4C3D-C4C5-36B6-B024-940F53709CCF}"/>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9AB86FE2-F432-D135-1D18-378AB757198B}"/>
              </a:ext>
            </a:extLst>
          </p:cNvPr>
          <p:cNvSpPr>
            <a:spLocks noGrp="1"/>
          </p:cNvSpPr>
          <p:nvPr>
            <p:ph type="sldNum" sz="quarter" idx="5"/>
          </p:nvPr>
        </p:nvSpPr>
        <p:spPr/>
        <p:txBody>
          <a:bodyPr/>
          <a:lstStyle/>
          <a:p>
            <a:fld id="{D658EE2B-939F-47CD-9BC5-5FD16CEF397F}" type="slidenum">
              <a:rPr lang="cs-CZ" smtClean="0"/>
              <a:pPr/>
              <a:t>22</a:t>
            </a:fld>
            <a:endParaRPr lang="cs-CZ"/>
          </a:p>
        </p:txBody>
      </p:sp>
    </p:spTree>
    <p:extLst>
      <p:ext uri="{BB962C8B-B14F-4D97-AF65-F5344CB8AC3E}">
        <p14:creationId xmlns:p14="http://schemas.microsoft.com/office/powerpoint/2010/main" val="26329444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37F68-1BE7-D17E-10B0-A8D13536333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B28C433-87AD-3131-9A8A-4D74DA44F2D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3F516CF-FF11-B059-E419-51C5BC048E32}"/>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307119A9-9DCD-6C61-89B2-1790D6CC8827}"/>
              </a:ext>
            </a:extLst>
          </p:cNvPr>
          <p:cNvSpPr>
            <a:spLocks noGrp="1"/>
          </p:cNvSpPr>
          <p:nvPr>
            <p:ph type="sldNum" sz="quarter" idx="5"/>
          </p:nvPr>
        </p:nvSpPr>
        <p:spPr/>
        <p:txBody>
          <a:bodyPr/>
          <a:lstStyle/>
          <a:p>
            <a:fld id="{D658EE2B-939F-47CD-9BC5-5FD16CEF397F}" type="slidenum">
              <a:rPr lang="cs-CZ" smtClean="0"/>
              <a:pPr/>
              <a:t>23</a:t>
            </a:fld>
            <a:endParaRPr lang="cs-CZ"/>
          </a:p>
        </p:txBody>
      </p:sp>
    </p:spTree>
    <p:extLst>
      <p:ext uri="{BB962C8B-B14F-4D97-AF65-F5344CB8AC3E}">
        <p14:creationId xmlns:p14="http://schemas.microsoft.com/office/powerpoint/2010/main" val="9878359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0B917-33D8-56E4-0D6F-4E958C8BFA9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AEB134E-8A6C-BACD-1C1F-FCB0F3DB8C2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9D062F5-D1CB-841D-DE9E-258E46724449}"/>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2CD21A22-ADC2-4D59-1832-36EAC82C00CA}"/>
              </a:ext>
            </a:extLst>
          </p:cNvPr>
          <p:cNvSpPr>
            <a:spLocks noGrp="1"/>
          </p:cNvSpPr>
          <p:nvPr>
            <p:ph type="sldNum" sz="quarter" idx="5"/>
          </p:nvPr>
        </p:nvSpPr>
        <p:spPr/>
        <p:txBody>
          <a:bodyPr/>
          <a:lstStyle/>
          <a:p>
            <a:fld id="{D658EE2B-939F-47CD-9BC5-5FD16CEF397F}" type="slidenum">
              <a:rPr lang="cs-CZ" smtClean="0"/>
              <a:pPr/>
              <a:t>24</a:t>
            </a:fld>
            <a:endParaRPr lang="cs-CZ"/>
          </a:p>
        </p:txBody>
      </p:sp>
    </p:spTree>
    <p:extLst>
      <p:ext uri="{BB962C8B-B14F-4D97-AF65-F5344CB8AC3E}">
        <p14:creationId xmlns:p14="http://schemas.microsoft.com/office/powerpoint/2010/main" val="4069386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9. ledna 2025</a:t>
            </a: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a:t>
            </a:fld>
            <a:endParaRPr lang="cs-CZ"/>
          </a:p>
        </p:txBody>
      </p:sp>
    </p:spTree>
    <p:extLst>
      <p:ext uri="{BB962C8B-B14F-4D97-AF65-F5344CB8AC3E}">
        <p14:creationId xmlns:p14="http://schemas.microsoft.com/office/powerpoint/2010/main" val="1203784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7B493-174D-945E-7160-99A118F3D8B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979A352-5061-C469-428A-1426BBE56FC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1872180-4FAE-A01A-BCFC-92E3CD333FC4}"/>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24DF1214-72FA-6E10-5C02-FC38ADA31A69}"/>
              </a:ext>
            </a:extLst>
          </p:cNvPr>
          <p:cNvSpPr>
            <a:spLocks noGrp="1"/>
          </p:cNvSpPr>
          <p:nvPr>
            <p:ph type="sldNum" sz="quarter" idx="5"/>
          </p:nvPr>
        </p:nvSpPr>
        <p:spPr/>
        <p:txBody>
          <a:bodyPr/>
          <a:lstStyle/>
          <a:p>
            <a:fld id="{D658EE2B-939F-47CD-9BC5-5FD16CEF397F}" type="slidenum">
              <a:rPr lang="cs-CZ" smtClean="0"/>
              <a:pPr/>
              <a:t>25</a:t>
            </a:fld>
            <a:endParaRPr lang="cs-CZ"/>
          </a:p>
        </p:txBody>
      </p:sp>
    </p:spTree>
    <p:extLst>
      <p:ext uri="{BB962C8B-B14F-4D97-AF65-F5344CB8AC3E}">
        <p14:creationId xmlns:p14="http://schemas.microsoft.com/office/powerpoint/2010/main" val="7331608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1E068-683A-DD03-F462-C417723CFDC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0C47C31-F36A-2610-8205-74C78FA6678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3627607F-989F-E745-417B-69D1B0EC02E8}"/>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2558F172-3B81-AAD3-14E3-CA61167B0962}"/>
              </a:ext>
            </a:extLst>
          </p:cNvPr>
          <p:cNvSpPr>
            <a:spLocks noGrp="1"/>
          </p:cNvSpPr>
          <p:nvPr>
            <p:ph type="sldNum" sz="quarter" idx="5"/>
          </p:nvPr>
        </p:nvSpPr>
        <p:spPr/>
        <p:txBody>
          <a:bodyPr/>
          <a:lstStyle/>
          <a:p>
            <a:fld id="{D658EE2B-939F-47CD-9BC5-5FD16CEF397F}" type="slidenum">
              <a:rPr lang="cs-CZ" smtClean="0"/>
              <a:pPr/>
              <a:t>26</a:t>
            </a:fld>
            <a:endParaRPr lang="cs-CZ"/>
          </a:p>
        </p:txBody>
      </p:sp>
    </p:spTree>
    <p:extLst>
      <p:ext uri="{BB962C8B-B14F-4D97-AF65-F5344CB8AC3E}">
        <p14:creationId xmlns:p14="http://schemas.microsoft.com/office/powerpoint/2010/main" val="1784093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DE2FD4-4B63-156C-1631-8AB88CD31BAD}"/>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30AEA40-0667-8BB3-0D2F-04137EBFE0D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7E563F1-E962-344A-CE92-D178EBF9C771}"/>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EDC56E71-D6B8-C638-10E2-D2B7607F25C0}"/>
              </a:ext>
            </a:extLst>
          </p:cNvPr>
          <p:cNvSpPr>
            <a:spLocks noGrp="1"/>
          </p:cNvSpPr>
          <p:nvPr>
            <p:ph type="sldNum" sz="quarter" idx="5"/>
          </p:nvPr>
        </p:nvSpPr>
        <p:spPr/>
        <p:txBody>
          <a:bodyPr/>
          <a:lstStyle/>
          <a:p>
            <a:fld id="{D658EE2B-939F-47CD-9BC5-5FD16CEF397F}" type="slidenum">
              <a:rPr lang="cs-CZ" smtClean="0"/>
              <a:pPr/>
              <a:t>27</a:t>
            </a:fld>
            <a:endParaRPr lang="cs-CZ"/>
          </a:p>
        </p:txBody>
      </p:sp>
    </p:spTree>
    <p:extLst>
      <p:ext uri="{BB962C8B-B14F-4D97-AF65-F5344CB8AC3E}">
        <p14:creationId xmlns:p14="http://schemas.microsoft.com/office/powerpoint/2010/main" val="6645484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3DEA8E-2B60-14AB-E139-85B419DF6553}"/>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461CFC3E-B1B6-679A-1FEF-13AF6936F47A}"/>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E8EBF0C-4FB1-9EC0-FBAA-8266CB1C980C}"/>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1DBF0228-F5F1-1B02-80EF-5AAF6A812D1B}"/>
              </a:ext>
            </a:extLst>
          </p:cNvPr>
          <p:cNvSpPr>
            <a:spLocks noGrp="1"/>
          </p:cNvSpPr>
          <p:nvPr>
            <p:ph type="sldNum" sz="quarter" idx="5"/>
          </p:nvPr>
        </p:nvSpPr>
        <p:spPr/>
        <p:txBody>
          <a:bodyPr/>
          <a:lstStyle/>
          <a:p>
            <a:fld id="{D658EE2B-939F-47CD-9BC5-5FD16CEF397F}" type="slidenum">
              <a:rPr lang="cs-CZ" smtClean="0"/>
              <a:pPr/>
              <a:t>28</a:t>
            </a:fld>
            <a:endParaRPr lang="cs-CZ"/>
          </a:p>
        </p:txBody>
      </p:sp>
    </p:spTree>
    <p:extLst>
      <p:ext uri="{BB962C8B-B14F-4D97-AF65-F5344CB8AC3E}">
        <p14:creationId xmlns:p14="http://schemas.microsoft.com/office/powerpoint/2010/main" val="10920237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6A6E1-C439-4135-1D6C-83C8303646F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D73A0A8D-569F-490B-73D5-260128C769C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756946B2-04B7-F55A-E013-5111B5771AB2}"/>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5EC26E05-A540-3A6E-9354-56245D1A761D}"/>
              </a:ext>
            </a:extLst>
          </p:cNvPr>
          <p:cNvSpPr>
            <a:spLocks noGrp="1"/>
          </p:cNvSpPr>
          <p:nvPr>
            <p:ph type="sldNum" sz="quarter" idx="5"/>
          </p:nvPr>
        </p:nvSpPr>
        <p:spPr/>
        <p:txBody>
          <a:bodyPr/>
          <a:lstStyle/>
          <a:p>
            <a:fld id="{D658EE2B-939F-47CD-9BC5-5FD16CEF397F}" type="slidenum">
              <a:rPr lang="cs-CZ" smtClean="0"/>
              <a:pPr/>
              <a:t>29</a:t>
            </a:fld>
            <a:endParaRPr lang="cs-CZ"/>
          </a:p>
        </p:txBody>
      </p:sp>
    </p:spTree>
    <p:extLst>
      <p:ext uri="{BB962C8B-B14F-4D97-AF65-F5344CB8AC3E}">
        <p14:creationId xmlns:p14="http://schemas.microsoft.com/office/powerpoint/2010/main" val="1441562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D0EEB-F9A1-FD7D-BF84-AEA8E9343D69}"/>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BCD38E8-31E2-A87D-8A53-69B13BF40DD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DFF66D24-AE19-3BE1-5A1B-127F6930BC30}"/>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99F99B53-B000-73E1-1948-5CA9E016856B}"/>
              </a:ext>
            </a:extLst>
          </p:cNvPr>
          <p:cNvSpPr>
            <a:spLocks noGrp="1"/>
          </p:cNvSpPr>
          <p:nvPr>
            <p:ph type="sldNum" sz="quarter" idx="5"/>
          </p:nvPr>
        </p:nvSpPr>
        <p:spPr/>
        <p:txBody>
          <a:bodyPr/>
          <a:lstStyle/>
          <a:p>
            <a:fld id="{D658EE2B-939F-47CD-9BC5-5FD16CEF397F}" type="slidenum">
              <a:rPr lang="cs-CZ" smtClean="0"/>
              <a:pPr/>
              <a:t>30</a:t>
            </a:fld>
            <a:endParaRPr lang="cs-CZ"/>
          </a:p>
        </p:txBody>
      </p:sp>
    </p:spTree>
    <p:extLst>
      <p:ext uri="{BB962C8B-B14F-4D97-AF65-F5344CB8AC3E}">
        <p14:creationId xmlns:p14="http://schemas.microsoft.com/office/powerpoint/2010/main" val="38425107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F0108-9F1D-951A-8B73-6D6917E1BBE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AC4076F-B772-6B82-318D-48C6AEE4990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21E2A3A-27F7-20BD-968C-EF162E7D2517}"/>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65808FCE-3D41-F88F-7CBE-06E74D9DB7EA}"/>
              </a:ext>
            </a:extLst>
          </p:cNvPr>
          <p:cNvSpPr>
            <a:spLocks noGrp="1"/>
          </p:cNvSpPr>
          <p:nvPr>
            <p:ph type="sldNum" sz="quarter" idx="5"/>
          </p:nvPr>
        </p:nvSpPr>
        <p:spPr/>
        <p:txBody>
          <a:bodyPr/>
          <a:lstStyle/>
          <a:p>
            <a:fld id="{D658EE2B-939F-47CD-9BC5-5FD16CEF397F}" type="slidenum">
              <a:rPr lang="cs-CZ" smtClean="0"/>
              <a:pPr/>
              <a:t>31</a:t>
            </a:fld>
            <a:endParaRPr lang="cs-CZ"/>
          </a:p>
        </p:txBody>
      </p:sp>
    </p:spTree>
    <p:extLst>
      <p:ext uri="{BB962C8B-B14F-4D97-AF65-F5344CB8AC3E}">
        <p14:creationId xmlns:p14="http://schemas.microsoft.com/office/powerpoint/2010/main" val="16978361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45602-0D59-28A7-962D-2D4643761A7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6F13DC6-BC2F-107B-9168-ED317CF306F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27032606-F936-EACB-A749-BD736CD84330}"/>
              </a:ext>
            </a:extLst>
          </p:cNvPr>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13. března 2025</a:t>
            </a:r>
            <a:endParaRPr lang="cs-CZ" dirty="0"/>
          </a:p>
        </p:txBody>
      </p:sp>
      <p:sp>
        <p:nvSpPr>
          <p:cNvPr id="4" name="Zástupný symbol pro číslo snímku 3">
            <a:extLst>
              <a:ext uri="{FF2B5EF4-FFF2-40B4-BE49-F238E27FC236}">
                <a16:creationId xmlns:a16="http://schemas.microsoft.com/office/drawing/2014/main" id="{46317677-0CA1-7BDC-52B2-4A5BFD65492E}"/>
              </a:ext>
            </a:extLst>
          </p:cNvPr>
          <p:cNvSpPr>
            <a:spLocks noGrp="1"/>
          </p:cNvSpPr>
          <p:nvPr>
            <p:ph type="sldNum" sz="quarter" idx="5"/>
          </p:nvPr>
        </p:nvSpPr>
        <p:spPr/>
        <p:txBody>
          <a:bodyPr/>
          <a:lstStyle/>
          <a:p>
            <a:fld id="{D658EE2B-939F-47CD-9BC5-5FD16CEF397F}" type="slidenum">
              <a:rPr lang="cs-CZ" smtClean="0"/>
              <a:pPr/>
              <a:t>32</a:t>
            </a:fld>
            <a:endParaRPr lang="cs-CZ"/>
          </a:p>
        </p:txBody>
      </p:sp>
    </p:spTree>
    <p:extLst>
      <p:ext uri="{BB962C8B-B14F-4D97-AF65-F5344CB8AC3E}">
        <p14:creationId xmlns:p14="http://schemas.microsoft.com/office/powerpoint/2010/main" val="29687821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10. července 2025</a:t>
            </a: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33</a:t>
            </a:fld>
            <a:endParaRPr lang="cs-CZ"/>
          </a:p>
        </p:txBody>
      </p:sp>
    </p:spTree>
    <p:extLst>
      <p:ext uri="{BB962C8B-B14F-4D97-AF65-F5344CB8AC3E}">
        <p14:creationId xmlns:p14="http://schemas.microsoft.com/office/powerpoint/2010/main" val="5552542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29. dubna 2025</a:t>
            </a: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38</a:t>
            </a:fld>
            <a:endParaRPr lang="cs-CZ"/>
          </a:p>
        </p:txBody>
      </p:sp>
    </p:spTree>
    <p:extLst>
      <p:ext uri="{BB962C8B-B14F-4D97-AF65-F5344CB8AC3E}">
        <p14:creationId xmlns:p14="http://schemas.microsoft.com/office/powerpoint/2010/main" val="2378361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B5227-CE4A-9486-F017-7740A76A81C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9F3AAB0-FEB3-CF04-13DB-D41772C1A7ED}"/>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5DA86EF9-E5CB-8F27-EC83-C6928400BCCD}"/>
              </a:ext>
            </a:extLst>
          </p:cNvPr>
          <p:cNvSpPr>
            <a:spLocks noGrp="1"/>
          </p:cNvSpPr>
          <p:nvPr>
            <p:ph type="body" idx="1"/>
          </p:nvPr>
        </p:nvSpPr>
        <p:spPr/>
        <p:txBody>
          <a:bodyPr/>
          <a:lstStyle/>
          <a:p>
            <a:r>
              <a:rPr lang="cs-CZ" dirty="0"/>
              <a:t>9. ledna 2025</a:t>
            </a:r>
          </a:p>
        </p:txBody>
      </p:sp>
      <p:sp>
        <p:nvSpPr>
          <p:cNvPr id="4" name="Zástupný symbol pro číslo snímku 3">
            <a:extLst>
              <a:ext uri="{FF2B5EF4-FFF2-40B4-BE49-F238E27FC236}">
                <a16:creationId xmlns:a16="http://schemas.microsoft.com/office/drawing/2014/main" id="{93FA7288-53E8-057B-9CBE-B7B855C34B6F}"/>
              </a:ext>
            </a:extLst>
          </p:cNvPr>
          <p:cNvSpPr>
            <a:spLocks noGrp="1"/>
          </p:cNvSpPr>
          <p:nvPr>
            <p:ph type="sldNum" sz="quarter" idx="5"/>
          </p:nvPr>
        </p:nvSpPr>
        <p:spPr/>
        <p:txBody>
          <a:bodyPr/>
          <a:lstStyle/>
          <a:p>
            <a:fld id="{D658EE2B-939F-47CD-9BC5-5FD16CEF397F}" type="slidenum">
              <a:rPr lang="cs-CZ" smtClean="0"/>
              <a:pPr/>
              <a:t>4</a:t>
            </a:fld>
            <a:endParaRPr lang="cs-CZ"/>
          </a:p>
        </p:txBody>
      </p:sp>
    </p:spTree>
    <p:extLst>
      <p:ext uri="{BB962C8B-B14F-4D97-AF65-F5344CB8AC3E}">
        <p14:creationId xmlns:p14="http://schemas.microsoft.com/office/powerpoint/2010/main" val="6926601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1. srpna 2025</a:t>
            </a: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43</a:t>
            </a:fld>
            <a:endParaRPr lang="cs-CZ"/>
          </a:p>
        </p:txBody>
      </p:sp>
    </p:spTree>
    <p:extLst>
      <p:ext uri="{BB962C8B-B14F-4D97-AF65-F5344CB8AC3E}">
        <p14:creationId xmlns:p14="http://schemas.microsoft.com/office/powerpoint/2010/main" val="30784688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1BD9B-6A38-FA72-E7DB-698632ABA72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CE226326-C50D-537F-B317-8F74410E01E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8DF5973-9CD5-22A2-9C3E-0B284A9E11DB}"/>
              </a:ext>
            </a:extLst>
          </p:cNvPr>
          <p:cNvSpPr>
            <a:spLocks noGrp="1"/>
          </p:cNvSpPr>
          <p:nvPr>
            <p:ph type="body" idx="1"/>
          </p:nvPr>
        </p:nvSpPr>
        <p:spPr/>
        <p:txBody>
          <a:bodyPr/>
          <a:lstStyle/>
          <a:p>
            <a:r>
              <a:rPr lang="cs-CZ" dirty="0"/>
              <a:t>1. srpna 2025</a:t>
            </a:r>
          </a:p>
        </p:txBody>
      </p:sp>
      <p:sp>
        <p:nvSpPr>
          <p:cNvPr id="4" name="Zástupný symbol pro číslo snímku 3">
            <a:extLst>
              <a:ext uri="{FF2B5EF4-FFF2-40B4-BE49-F238E27FC236}">
                <a16:creationId xmlns:a16="http://schemas.microsoft.com/office/drawing/2014/main" id="{BA0E2CDF-DBBB-D749-5D99-B1D5F9DD27FD}"/>
              </a:ext>
            </a:extLst>
          </p:cNvPr>
          <p:cNvSpPr>
            <a:spLocks noGrp="1"/>
          </p:cNvSpPr>
          <p:nvPr>
            <p:ph type="sldNum" sz="quarter" idx="5"/>
          </p:nvPr>
        </p:nvSpPr>
        <p:spPr/>
        <p:txBody>
          <a:bodyPr/>
          <a:lstStyle/>
          <a:p>
            <a:fld id="{D658EE2B-939F-47CD-9BC5-5FD16CEF397F}" type="slidenum">
              <a:rPr lang="cs-CZ" smtClean="0"/>
              <a:pPr/>
              <a:t>44</a:t>
            </a:fld>
            <a:endParaRPr lang="cs-CZ"/>
          </a:p>
        </p:txBody>
      </p:sp>
    </p:spTree>
    <p:extLst>
      <p:ext uri="{BB962C8B-B14F-4D97-AF65-F5344CB8AC3E}">
        <p14:creationId xmlns:p14="http://schemas.microsoft.com/office/powerpoint/2010/main" val="6859159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CF7CF-ADF5-3ADE-D24D-A1E20BD90245}"/>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36C06C7-40C3-896D-89BE-9F0CF1B6E93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E331243-CFB0-FBE4-A888-218FC2B108CC}"/>
              </a:ext>
            </a:extLst>
          </p:cNvPr>
          <p:cNvSpPr>
            <a:spLocks noGrp="1"/>
          </p:cNvSpPr>
          <p:nvPr>
            <p:ph type="body" idx="1"/>
          </p:nvPr>
        </p:nvSpPr>
        <p:spPr/>
        <p:txBody>
          <a:bodyPr/>
          <a:lstStyle/>
          <a:p>
            <a:r>
              <a:rPr lang="cs-CZ" dirty="0"/>
              <a:t>1. srpna 2025</a:t>
            </a:r>
          </a:p>
        </p:txBody>
      </p:sp>
      <p:sp>
        <p:nvSpPr>
          <p:cNvPr id="4" name="Zástupný symbol pro číslo snímku 3">
            <a:extLst>
              <a:ext uri="{FF2B5EF4-FFF2-40B4-BE49-F238E27FC236}">
                <a16:creationId xmlns:a16="http://schemas.microsoft.com/office/drawing/2014/main" id="{019C333F-41A9-491F-D6D9-9BBD9D4941A4}"/>
              </a:ext>
            </a:extLst>
          </p:cNvPr>
          <p:cNvSpPr>
            <a:spLocks noGrp="1"/>
          </p:cNvSpPr>
          <p:nvPr>
            <p:ph type="sldNum" sz="quarter" idx="5"/>
          </p:nvPr>
        </p:nvSpPr>
        <p:spPr/>
        <p:txBody>
          <a:bodyPr/>
          <a:lstStyle/>
          <a:p>
            <a:fld id="{D658EE2B-939F-47CD-9BC5-5FD16CEF397F}" type="slidenum">
              <a:rPr lang="cs-CZ" smtClean="0"/>
              <a:pPr/>
              <a:t>45</a:t>
            </a:fld>
            <a:endParaRPr lang="cs-CZ"/>
          </a:p>
        </p:txBody>
      </p:sp>
    </p:spTree>
    <p:extLst>
      <p:ext uri="{BB962C8B-B14F-4D97-AF65-F5344CB8AC3E}">
        <p14:creationId xmlns:p14="http://schemas.microsoft.com/office/powerpoint/2010/main" val="13908782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3078F-E050-A224-A903-4C3F2EE2C96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FE5A6CC-8F92-AABE-F1B9-09971C94A69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5A7A360-2490-2704-EA9B-73B7D4C86347}"/>
              </a:ext>
            </a:extLst>
          </p:cNvPr>
          <p:cNvSpPr>
            <a:spLocks noGrp="1"/>
          </p:cNvSpPr>
          <p:nvPr>
            <p:ph type="body" idx="1"/>
          </p:nvPr>
        </p:nvSpPr>
        <p:spPr/>
        <p:txBody>
          <a:bodyPr/>
          <a:lstStyle/>
          <a:p>
            <a:r>
              <a:rPr lang="cs-CZ" dirty="0"/>
              <a:t>1. srpna 2025</a:t>
            </a:r>
          </a:p>
        </p:txBody>
      </p:sp>
      <p:sp>
        <p:nvSpPr>
          <p:cNvPr id="4" name="Zástupný symbol pro číslo snímku 3">
            <a:extLst>
              <a:ext uri="{FF2B5EF4-FFF2-40B4-BE49-F238E27FC236}">
                <a16:creationId xmlns:a16="http://schemas.microsoft.com/office/drawing/2014/main" id="{0CADC159-CB27-3308-87A5-807FE5FE6190}"/>
              </a:ext>
            </a:extLst>
          </p:cNvPr>
          <p:cNvSpPr>
            <a:spLocks noGrp="1"/>
          </p:cNvSpPr>
          <p:nvPr>
            <p:ph type="sldNum" sz="quarter" idx="5"/>
          </p:nvPr>
        </p:nvSpPr>
        <p:spPr/>
        <p:txBody>
          <a:bodyPr/>
          <a:lstStyle/>
          <a:p>
            <a:fld id="{D658EE2B-939F-47CD-9BC5-5FD16CEF397F}" type="slidenum">
              <a:rPr lang="cs-CZ" smtClean="0"/>
              <a:pPr/>
              <a:t>46</a:t>
            </a:fld>
            <a:endParaRPr lang="cs-CZ"/>
          </a:p>
        </p:txBody>
      </p:sp>
    </p:spTree>
    <p:extLst>
      <p:ext uri="{BB962C8B-B14F-4D97-AF65-F5344CB8AC3E}">
        <p14:creationId xmlns:p14="http://schemas.microsoft.com/office/powerpoint/2010/main" val="11802355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4DEE1-65A0-CBC1-D9AE-9C09BB8776C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DC6EEF39-EB63-E057-4D9F-8B362BFEA12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ACF43C3-1221-5B55-928A-BF80ACFFE47B}"/>
              </a:ext>
            </a:extLst>
          </p:cNvPr>
          <p:cNvSpPr>
            <a:spLocks noGrp="1"/>
          </p:cNvSpPr>
          <p:nvPr>
            <p:ph type="body" idx="1"/>
          </p:nvPr>
        </p:nvSpPr>
        <p:spPr/>
        <p:txBody>
          <a:bodyPr/>
          <a:lstStyle/>
          <a:p>
            <a:r>
              <a:rPr lang="cs-CZ" dirty="0"/>
              <a:t>1. srpna 2025</a:t>
            </a:r>
          </a:p>
        </p:txBody>
      </p:sp>
      <p:sp>
        <p:nvSpPr>
          <p:cNvPr id="4" name="Zástupný symbol pro číslo snímku 3">
            <a:extLst>
              <a:ext uri="{FF2B5EF4-FFF2-40B4-BE49-F238E27FC236}">
                <a16:creationId xmlns:a16="http://schemas.microsoft.com/office/drawing/2014/main" id="{977613CB-20ED-2625-DFFA-24214E35D57B}"/>
              </a:ext>
            </a:extLst>
          </p:cNvPr>
          <p:cNvSpPr>
            <a:spLocks noGrp="1"/>
          </p:cNvSpPr>
          <p:nvPr>
            <p:ph type="sldNum" sz="quarter" idx="5"/>
          </p:nvPr>
        </p:nvSpPr>
        <p:spPr/>
        <p:txBody>
          <a:bodyPr/>
          <a:lstStyle/>
          <a:p>
            <a:fld id="{D658EE2B-939F-47CD-9BC5-5FD16CEF397F}" type="slidenum">
              <a:rPr lang="cs-CZ" smtClean="0"/>
              <a:pPr/>
              <a:t>47</a:t>
            </a:fld>
            <a:endParaRPr lang="cs-CZ"/>
          </a:p>
        </p:txBody>
      </p:sp>
    </p:spTree>
    <p:extLst>
      <p:ext uri="{BB962C8B-B14F-4D97-AF65-F5344CB8AC3E}">
        <p14:creationId xmlns:p14="http://schemas.microsoft.com/office/powerpoint/2010/main" val="25223768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DCFA6-5B1D-A190-7E76-505F717139F2}"/>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DB817AB-0383-F721-D4AF-9229E3D5344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2398DD7-6047-B9A3-2AA5-33AA0322C694}"/>
              </a:ext>
            </a:extLst>
          </p:cNvPr>
          <p:cNvSpPr>
            <a:spLocks noGrp="1"/>
          </p:cNvSpPr>
          <p:nvPr>
            <p:ph type="body" idx="1"/>
          </p:nvPr>
        </p:nvSpPr>
        <p:spPr/>
        <p:txBody>
          <a:bodyPr/>
          <a:lstStyle/>
          <a:p>
            <a:r>
              <a:rPr lang="cs-CZ" dirty="0"/>
              <a:t>1. srpna 2025</a:t>
            </a:r>
          </a:p>
        </p:txBody>
      </p:sp>
      <p:sp>
        <p:nvSpPr>
          <p:cNvPr id="4" name="Zástupný symbol pro číslo snímku 3">
            <a:extLst>
              <a:ext uri="{FF2B5EF4-FFF2-40B4-BE49-F238E27FC236}">
                <a16:creationId xmlns:a16="http://schemas.microsoft.com/office/drawing/2014/main" id="{7CDABB4F-ED5D-C0B0-B225-51C3DFA6F03A}"/>
              </a:ext>
            </a:extLst>
          </p:cNvPr>
          <p:cNvSpPr>
            <a:spLocks noGrp="1"/>
          </p:cNvSpPr>
          <p:nvPr>
            <p:ph type="sldNum" sz="quarter" idx="5"/>
          </p:nvPr>
        </p:nvSpPr>
        <p:spPr/>
        <p:txBody>
          <a:bodyPr/>
          <a:lstStyle/>
          <a:p>
            <a:fld id="{D658EE2B-939F-47CD-9BC5-5FD16CEF397F}" type="slidenum">
              <a:rPr lang="cs-CZ" smtClean="0"/>
              <a:pPr/>
              <a:t>48</a:t>
            </a:fld>
            <a:endParaRPr lang="cs-CZ"/>
          </a:p>
        </p:txBody>
      </p:sp>
    </p:spTree>
    <p:extLst>
      <p:ext uri="{BB962C8B-B14F-4D97-AF65-F5344CB8AC3E}">
        <p14:creationId xmlns:p14="http://schemas.microsoft.com/office/powerpoint/2010/main" val="24293841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18. prosince 2025</a:t>
            </a:r>
            <a:endParaRPr lang="cs-CZ" dirty="0"/>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59</a:t>
            </a:fld>
            <a:endParaRPr lang="cs-CZ"/>
          </a:p>
        </p:txBody>
      </p:sp>
    </p:spTree>
    <p:extLst>
      <p:ext uri="{BB962C8B-B14F-4D97-AF65-F5344CB8AC3E}">
        <p14:creationId xmlns:p14="http://schemas.microsoft.com/office/powerpoint/2010/main" val="29099779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15. ledna 2026</a:t>
            </a: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62</a:t>
            </a:fld>
            <a:endParaRPr lang="cs-CZ"/>
          </a:p>
        </p:txBody>
      </p:sp>
    </p:spTree>
    <p:extLst>
      <p:ext uri="{BB962C8B-B14F-4D97-AF65-F5344CB8AC3E}">
        <p14:creationId xmlns:p14="http://schemas.microsoft.com/office/powerpoint/2010/main" val="201192303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3DDBC-AD57-2189-1726-8AD839FD7CC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7BCA4A9-521C-D8FA-0BDB-38D63D6D3A5F}"/>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B146496-BAF4-F595-12BE-EB29DF5222CD}"/>
              </a:ext>
            </a:extLst>
          </p:cNvPr>
          <p:cNvSpPr>
            <a:spLocks noGrp="1"/>
          </p:cNvSpPr>
          <p:nvPr>
            <p:ph type="body" idx="1"/>
          </p:nvPr>
        </p:nvSpPr>
        <p:spPr/>
        <p:txBody>
          <a:bodyPr/>
          <a:lstStyle/>
          <a:p>
            <a:r>
              <a:rPr lang="cs-CZ" dirty="0"/>
              <a:t>15. ledna 2026</a:t>
            </a:r>
          </a:p>
        </p:txBody>
      </p:sp>
      <p:sp>
        <p:nvSpPr>
          <p:cNvPr id="4" name="Zástupný symbol pro číslo snímku 3">
            <a:extLst>
              <a:ext uri="{FF2B5EF4-FFF2-40B4-BE49-F238E27FC236}">
                <a16:creationId xmlns:a16="http://schemas.microsoft.com/office/drawing/2014/main" id="{7C9B7CF2-3299-AAC6-30CC-EE620EC472AA}"/>
              </a:ext>
            </a:extLst>
          </p:cNvPr>
          <p:cNvSpPr>
            <a:spLocks noGrp="1"/>
          </p:cNvSpPr>
          <p:nvPr>
            <p:ph type="sldNum" sz="quarter" idx="5"/>
          </p:nvPr>
        </p:nvSpPr>
        <p:spPr/>
        <p:txBody>
          <a:bodyPr/>
          <a:lstStyle/>
          <a:p>
            <a:fld id="{D658EE2B-939F-47CD-9BC5-5FD16CEF397F}" type="slidenum">
              <a:rPr lang="cs-CZ" smtClean="0"/>
              <a:pPr/>
              <a:t>63</a:t>
            </a:fld>
            <a:endParaRPr lang="cs-CZ"/>
          </a:p>
        </p:txBody>
      </p:sp>
    </p:spTree>
    <p:extLst>
      <p:ext uri="{BB962C8B-B14F-4D97-AF65-F5344CB8AC3E}">
        <p14:creationId xmlns:p14="http://schemas.microsoft.com/office/powerpoint/2010/main" val="390101881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32FD2-9639-F025-3010-DD2B275EDDE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EC495BE-8490-732A-245E-DBA9C36C0FA8}"/>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9393FBE-B5CE-B393-0229-1402C94B12F3}"/>
              </a:ext>
            </a:extLst>
          </p:cNvPr>
          <p:cNvSpPr>
            <a:spLocks noGrp="1"/>
          </p:cNvSpPr>
          <p:nvPr>
            <p:ph type="body" idx="1"/>
          </p:nvPr>
        </p:nvSpPr>
        <p:spPr/>
        <p:txBody>
          <a:bodyPr/>
          <a:lstStyle/>
          <a:p>
            <a:r>
              <a:rPr lang="cs-CZ" dirty="0"/>
              <a:t>15. ledna 2026</a:t>
            </a:r>
          </a:p>
        </p:txBody>
      </p:sp>
      <p:sp>
        <p:nvSpPr>
          <p:cNvPr id="4" name="Zástupný symbol pro číslo snímku 3">
            <a:extLst>
              <a:ext uri="{FF2B5EF4-FFF2-40B4-BE49-F238E27FC236}">
                <a16:creationId xmlns:a16="http://schemas.microsoft.com/office/drawing/2014/main" id="{CA86CB50-9235-E497-7356-D0B9679FBBE9}"/>
              </a:ext>
            </a:extLst>
          </p:cNvPr>
          <p:cNvSpPr>
            <a:spLocks noGrp="1"/>
          </p:cNvSpPr>
          <p:nvPr>
            <p:ph type="sldNum" sz="quarter" idx="5"/>
          </p:nvPr>
        </p:nvSpPr>
        <p:spPr/>
        <p:txBody>
          <a:bodyPr/>
          <a:lstStyle/>
          <a:p>
            <a:fld id="{D658EE2B-939F-47CD-9BC5-5FD16CEF397F}" type="slidenum">
              <a:rPr lang="cs-CZ" smtClean="0"/>
              <a:pPr/>
              <a:t>64</a:t>
            </a:fld>
            <a:endParaRPr lang="cs-CZ"/>
          </a:p>
        </p:txBody>
      </p:sp>
    </p:spTree>
    <p:extLst>
      <p:ext uri="{BB962C8B-B14F-4D97-AF65-F5344CB8AC3E}">
        <p14:creationId xmlns:p14="http://schemas.microsoft.com/office/powerpoint/2010/main" val="4193360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13821-EDAB-2E0C-80C8-AAA68FA5EC1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384A06E-BA22-F5CB-524A-13F890B7859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24E7E26-4BC2-34C2-B454-362C03DE015F}"/>
              </a:ext>
            </a:extLst>
          </p:cNvPr>
          <p:cNvSpPr>
            <a:spLocks noGrp="1"/>
          </p:cNvSpPr>
          <p:nvPr>
            <p:ph type="body" idx="1"/>
          </p:nvPr>
        </p:nvSpPr>
        <p:spPr/>
        <p:txBody>
          <a:bodyPr/>
          <a:lstStyle/>
          <a:p>
            <a:r>
              <a:rPr lang="cs-CZ" dirty="0"/>
              <a:t>9. ledna 2025</a:t>
            </a:r>
          </a:p>
        </p:txBody>
      </p:sp>
      <p:sp>
        <p:nvSpPr>
          <p:cNvPr id="4" name="Zástupný symbol pro číslo snímku 3">
            <a:extLst>
              <a:ext uri="{FF2B5EF4-FFF2-40B4-BE49-F238E27FC236}">
                <a16:creationId xmlns:a16="http://schemas.microsoft.com/office/drawing/2014/main" id="{2EB91F66-8F16-0A1E-902A-420AF64926D6}"/>
              </a:ext>
            </a:extLst>
          </p:cNvPr>
          <p:cNvSpPr>
            <a:spLocks noGrp="1"/>
          </p:cNvSpPr>
          <p:nvPr>
            <p:ph type="sldNum" sz="quarter" idx="5"/>
          </p:nvPr>
        </p:nvSpPr>
        <p:spPr/>
        <p:txBody>
          <a:bodyPr/>
          <a:lstStyle/>
          <a:p>
            <a:fld id="{D658EE2B-939F-47CD-9BC5-5FD16CEF397F}" type="slidenum">
              <a:rPr lang="cs-CZ" smtClean="0"/>
              <a:pPr/>
              <a:t>5</a:t>
            </a:fld>
            <a:endParaRPr lang="cs-CZ"/>
          </a:p>
        </p:txBody>
      </p:sp>
    </p:spTree>
    <p:extLst>
      <p:ext uri="{BB962C8B-B14F-4D97-AF65-F5344CB8AC3E}">
        <p14:creationId xmlns:p14="http://schemas.microsoft.com/office/powerpoint/2010/main" val="352080519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13AC4-111D-060C-FAD4-79EC8B3FD83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532290BD-7EC0-04E2-9D85-32F57458C4B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7487B99D-51F7-0611-81B0-16BF2B79EED4}"/>
              </a:ext>
            </a:extLst>
          </p:cNvPr>
          <p:cNvSpPr>
            <a:spLocks noGrp="1"/>
          </p:cNvSpPr>
          <p:nvPr>
            <p:ph type="body" idx="1"/>
          </p:nvPr>
        </p:nvSpPr>
        <p:spPr/>
        <p:txBody>
          <a:bodyPr/>
          <a:lstStyle/>
          <a:p>
            <a:r>
              <a:rPr lang="cs-CZ" dirty="0"/>
              <a:t>15. ledna 2026</a:t>
            </a:r>
          </a:p>
        </p:txBody>
      </p:sp>
      <p:sp>
        <p:nvSpPr>
          <p:cNvPr id="4" name="Zástupný symbol pro číslo snímku 3">
            <a:extLst>
              <a:ext uri="{FF2B5EF4-FFF2-40B4-BE49-F238E27FC236}">
                <a16:creationId xmlns:a16="http://schemas.microsoft.com/office/drawing/2014/main" id="{BBC11222-3EE9-78B7-72C3-CCDD5669DBD0}"/>
              </a:ext>
            </a:extLst>
          </p:cNvPr>
          <p:cNvSpPr>
            <a:spLocks noGrp="1"/>
          </p:cNvSpPr>
          <p:nvPr>
            <p:ph type="sldNum" sz="quarter" idx="5"/>
          </p:nvPr>
        </p:nvSpPr>
        <p:spPr/>
        <p:txBody>
          <a:bodyPr/>
          <a:lstStyle/>
          <a:p>
            <a:fld id="{D658EE2B-939F-47CD-9BC5-5FD16CEF397F}" type="slidenum">
              <a:rPr lang="cs-CZ" smtClean="0"/>
              <a:pPr/>
              <a:t>65</a:t>
            </a:fld>
            <a:endParaRPr lang="cs-CZ"/>
          </a:p>
        </p:txBody>
      </p:sp>
    </p:spTree>
    <p:extLst>
      <p:ext uri="{BB962C8B-B14F-4D97-AF65-F5344CB8AC3E}">
        <p14:creationId xmlns:p14="http://schemas.microsoft.com/office/powerpoint/2010/main" val="40611282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298DA-9311-A0F6-D650-8C919C6EEB2B}"/>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F2C5FC2C-9A21-DC58-9E39-81E94F73B9B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5E617A9-4CD1-E1E3-4530-FE27736472B8}"/>
              </a:ext>
            </a:extLst>
          </p:cNvPr>
          <p:cNvSpPr>
            <a:spLocks noGrp="1"/>
          </p:cNvSpPr>
          <p:nvPr>
            <p:ph type="body" idx="1"/>
          </p:nvPr>
        </p:nvSpPr>
        <p:spPr/>
        <p:txBody>
          <a:bodyPr/>
          <a:lstStyle/>
          <a:p>
            <a:r>
              <a:rPr lang="cs-CZ" dirty="0"/>
              <a:t>15. ledna 2026</a:t>
            </a:r>
          </a:p>
        </p:txBody>
      </p:sp>
      <p:sp>
        <p:nvSpPr>
          <p:cNvPr id="4" name="Zástupný symbol pro číslo snímku 3">
            <a:extLst>
              <a:ext uri="{FF2B5EF4-FFF2-40B4-BE49-F238E27FC236}">
                <a16:creationId xmlns:a16="http://schemas.microsoft.com/office/drawing/2014/main" id="{3A2A5ECE-540B-AA90-FD14-825934D041BC}"/>
              </a:ext>
            </a:extLst>
          </p:cNvPr>
          <p:cNvSpPr>
            <a:spLocks noGrp="1"/>
          </p:cNvSpPr>
          <p:nvPr>
            <p:ph type="sldNum" sz="quarter" idx="5"/>
          </p:nvPr>
        </p:nvSpPr>
        <p:spPr/>
        <p:txBody>
          <a:bodyPr/>
          <a:lstStyle/>
          <a:p>
            <a:fld id="{D658EE2B-939F-47CD-9BC5-5FD16CEF397F}" type="slidenum">
              <a:rPr lang="cs-CZ" smtClean="0"/>
              <a:pPr/>
              <a:t>66</a:t>
            </a:fld>
            <a:endParaRPr lang="cs-CZ"/>
          </a:p>
        </p:txBody>
      </p:sp>
    </p:spTree>
    <p:extLst>
      <p:ext uri="{BB962C8B-B14F-4D97-AF65-F5344CB8AC3E}">
        <p14:creationId xmlns:p14="http://schemas.microsoft.com/office/powerpoint/2010/main" val="301840268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67C89-A575-FF10-E472-9043E801668C}"/>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F323D60-1E7E-267B-7E37-1DD4EEDFCD9C}"/>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9E8CE43-13EE-6CCA-77D5-4186498354E2}"/>
              </a:ext>
            </a:extLst>
          </p:cNvPr>
          <p:cNvSpPr>
            <a:spLocks noGrp="1"/>
          </p:cNvSpPr>
          <p:nvPr>
            <p:ph type="body" idx="1"/>
          </p:nvPr>
        </p:nvSpPr>
        <p:spPr/>
        <p:txBody>
          <a:bodyPr/>
          <a:lstStyle/>
          <a:p>
            <a:r>
              <a:rPr lang="cs-CZ" dirty="0"/>
              <a:t>15. ledna 2026</a:t>
            </a:r>
          </a:p>
        </p:txBody>
      </p:sp>
      <p:sp>
        <p:nvSpPr>
          <p:cNvPr id="4" name="Zástupný symbol pro číslo snímku 3">
            <a:extLst>
              <a:ext uri="{FF2B5EF4-FFF2-40B4-BE49-F238E27FC236}">
                <a16:creationId xmlns:a16="http://schemas.microsoft.com/office/drawing/2014/main" id="{6BF240FA-220F-57D1-7EF1-674D8A0A6EE0}"/>
              </a:ext>
            </a:extLst>
          </p:cNvPr>
          <p:cNvSpPr>
            <a:spLocks noGrp="1"/>
          </p:cNvSpPr>
          <p:nvPr>
            <p:ph type="sldNum" sz="quarter" idx="5"/>
          </p:nvPr>
        </p:nvSpPr>
        <p:spPr/>
        <p:txBody>
          <a:bodyPr/>
          <a:lstStyle/>
          <a:p>
            <a:fld id="{D658EE2B-939F-47CD-9BC5-5FD16CEF397F}" type="slidenum">
              <a:rPr lang="cs-CZ" smtClean="0"/>
              <a:pPr/>
              <a:t>67</a:t>
            </a:fld>
            <a:endParaRPr lang="cs-CZ"/>
          </a:p>
        </p:txBody>
      </p:sp>
    </p:spTree>
    <p:extLst>
      <p:ext uri="{BB962C8B-B14F-4D97-AF65-F5344CB8AC3E}">
        <p14:creationId xmlns:p14="http://schemas.microsoft.com/office/powerpoint/2010/main" val="385324629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E7A97-D7FC-C0D6-DD12-6306F9D1EF4A}"/>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2D8DB9ED-E214-2E76-8F69-18AC594F74E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97B91666-DE0D-5027-E5EB-F88431F0F9F8}"/>
              </a:ext>
            </a:extLst>
          </p:cNvPr>
          <p:cNvSpPr>
            <a:spLocks noGrp="1"/>
          </p:cNvSpPr>
          <p:nvPr>
            <p:ph type="body" idx="1"/>
          </p:nvPr>
        </p:nvSpPr>
        <p:spPr/>
        <p:txBody>
          <a:bodyPr/>
          <a:lstStyle/>
          <a:p>
            <a:r>
              <a:rPr lang="cs-CZ" dirty="0"/>
              <a:t>15. ledna 2026</a:t>
            </a:r>
          </a:p>
        </p:txBody>
      </p:sp>
      <p:sp>
        <p:nvSpPr>
          <p:cNvPr id="4" name="Zástupný symbol pro číslo snímku 3">
            <a:extLst>
              <a:ext uri="{FF2B5EF4-FFF2-40B4-BE49-F238E27FC236}">
                <a16:creationId xmlns:a16="http://schemas.microsoft.com/office/drawing/2014/main" id="{77CF9102-A6D2-ECFE-08CE-67EE7B875411}"/>
              </a:ext>
            </a:extLst>
          </p:cNvPr>
          <p:cNvSpPr>
            <a:spLocks noGrp="1"/>
          </p:cNvSpPr>
          <p:nvPr>
            <p:ph type="sldNum" sz="quarter" idx="5"/>
          </p:nvPr>
        </p:nvSpPr>
        <p:spPr/>
        <p:txBody>
          <a:bodyPr/>
          <a:lstStyle/>
          <a:p>
            <a:fld id="{D658EE2B-939F-47CD-9BC5-5FD16CEF397F}" type="slidenum">
              <a:rPr lang="cs-CZ" smtClean="0"/>
              <a:pPr/>
              <a:t>68</a:t>
            </a:fld>
            <a:endParaRPr lang="cs-CZ"/>
          </a:p>
        </p:txBody>
      </p:sp>
    </p:spTree>
    <p:extLst>
      <p:ext uri="{BB962C8B-B14F-4D97-AF65-F5344CB8AC3E}">
        <p14:creationId xmlns:p14="http://schemas.microsoft.com/office/powerpoint/2010/main" val="12768331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06BC7-46FD-EF9C-A4CE-B85DCB3E69A9}"/>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7B10701-AA1E-F202-CDE1-C881CABF6C45}"/>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0C749F2-EFD2-B230-68DD-6F27F9141EB2}"/>
              </a:ext>
            </a:extLst>
          </p:cNvPr>
          <p:cNvSpPr>
            <a:spLocks noGrp="1"/>
          </p:cNvSpPr>
          <p:nvPr>
            <p:ph type="body" idx="1"/>
          </p:nvPr>
        </p:nvSpPr>
        <p:spPr/>
        <p:txBody>
          <a:bodyPr/>
          <a:lstStyle/>
          <a:p>
            <a:r>
              <a:rPr lang="cs-CZ" dirty="0"/>
              <a:t>15. ledna 2026</a:t>
            </a:r>
          </a:p>
        </p:txBody>
      </p:sp>
      <p:sp>
        <p:nvSpPr>
          <p:cNvPr id="4" name="Zástupný symbol pro číslo snímku 3">
            <a:extLst>
              <a:ext uri="{FF2B5EF4-FFF2-40B4-BE49-F238E27FC236}">
                <a16:creationId xmlns:a16="http://schemas.microsoft.com/office/drawing/2014/main" id="{C2D59038-860E-58C1-6D7B-61156007BCAE}"/>
              </a:ext>
            </a:extLst>
          </p:cNvPr>
          <p:cNvSpPr>
            <a:spLocks noGrp="1"/>
          </p:cNvSpPr>
          <p:nvPr>
            <p:ph type="sldNum" sz="quarter" idx="5"/>
          </p:nvPr>
        </p:nvSpPr>
        <p:spPr/>
        <p:txBody>
          <a:bodyPr/>
          <a:lstStyle/>
          <a:p>
            <a:fld id="{D658EE2B-939F-47CD-9BC5-5FD16CEF397F}" type="slidenum">
              <a:rPr lang="cs-CZ" smtClean="0"/>
              <a:pPr/>
              <a:t>69</a:t>
            </a:fld>
            <a:endParaRPr lang="cs-CZ"/>
          </a:p>
        </p:txBody>
      </p:sp>
    </p:spTree>
    <p:extLst>
      <p:ext uri="{BB962C8B-B14F-4D97-AF65-F5344CB8AC3E}">
        <p14:creationId xmlns:p14="http://schemas.microsoft.com/office/powerpoint/2010/main" val="215795903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22. ledna 2026</a:t>
            </a: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70</a:t>
            </a:fld>
            <a:endParaRPr lang="cs-CZ"/>
          </a:p>
        </p:txBody>
      </p:sp>
    </p:spTree>
    <p:extLst>
      <p:ext uri="{BB962C8B-B14F-4D97-AF65-F5344CB8AC3E}">
        <p14:creationId xmlns:p14="http://schemas.microsoft.com/office/powerpoint/2010/main" val="305851224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C7C25-7E63-595A-7B10-106DA83480C6}"/>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AEF800C0-0ECF-7B4F-00D1-D32B48BE44B7}"/>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073B8DF-AEBA-8ADB-FABE-2FB149C37174}"/>
              </a:ext>
            </a:extLst>
          </p:cNvPr>
          <p:cNvSpPr>
            <a:spLocks noGrp="1"/>
          </p:cNvSpPr>
          <p:nvPr>
            <p:ph type="body" idx="1"/>
          </p:nvPr>
        </p:nvSpPr>
        <p:spPr/>
        <p:txBody>
          <a:bodyPr/>
          <a:lstStyle/>
          <a:p>
            <a:r>
              <a:rPr lang="cs-CZ" dirty="0"/>
              <a:t>22. ledna 2026</a:t>
            </a:r>
          </a:p>
        </p:txBody>
      </p:sp>
      <p:sp>
        <p:nvSpPr>
          <p:cNvPr id="4" name="Zástupný symbol pro číslo snímku 3">
            <a:extLst>
              <a:ext uri="{FF2B5EF4-FFF2-40B4-BE49-F238E27FC236}">
                <a16:creationId xmlns:a16="http://schemas.microsoft.com/office/drawing/2014/main" id="{6655E882-4A8A-2736-D10D-FAE548B7A760}"/>
              </a:ext>
            </a:extLst>
          </p:cNvPr>
          <p:cNvSpPr>
            <a:spLocks noGrp="1"/>
          </p:cNvSpPr>
          <p:nvPr>
            <p:ph type="sldNum" sz="quarter" idx="5"/>
          </p:nvPr>
        </p:nvSpPr>
        <p:spPr/>
        <p:txBody>
          <a:bodyPr/>
          <a:lstStyle/>
          <a:p>
            <a:fld id="{D658EE2B-939F-47CD-9BC5-5FD16CEF397F}" type="slidenum">
              <a:rPr lang="cs-CZ" smtClean="0"/>
              <a:pPr/>
              <a:t>71</a:t>
            </a:fld>
            <a:endParaRPr lang="cs-CZ"/>
          </a:p>
        </p:txBody>
      </p:sp>
    </p:spTree>
    <p:extLst>
      <p:ext uri="{BB962C8B-B14F-4D97-AF65-F5344CB8AC3E}">
        <p14:creationId xmlns:p14="http://schemas.microsoft.com/office/powerpoint/2010/main" val="355132030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5A3BD-C320-B5AD-4520-AFA3326AB63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80D2F9B-B84F-EF90-9F64-C6305CD2D73B}"/>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01404BD5-3469-8F30-CCFC-3B25CE2F1889}"/>
              </a:ext>
            </a:extLst>
          </p:cNvPr>
          <p:cNvSpPr>
            <a:spLocks noGrp="1"/>
          </p:cNvSpPr>
          <p:nvPr>
            <p:ph type="body" idx="1"/>
          </p:nvPr>
        </p:nvSpPr>
        <p:spPr/>
        <p:txBody>
          <a:bodyPr/>
          <a:lstStyle/>
          <a:p>
            <a:r>
              <a:rPr lang="cs-CZ" dirty="0"/>
              <a:t>22. ledna 2026</a:t>
            </a:r>
          </a:p>
        </p:txBody>
      </p:sp>
      <p:sp>
        <p:nvSpPr>
          <p:cNvPr id="4" name="Zástupný symbol pro číslo snímku 3">
            <a:extLst>
              <a:ext uri="{FF2B5EF4-FFF2-40B4-BE49-F238E27FC236}">
                <a16:creationId xmlns:a16="http://schemas.microsoft.com/office/drawing/2014/main" id="{A1B92A7C-395B-14AD-BFC4-D32B5D61D5BB}"/>
              </a:ext>
            </a:extLst>
          </p:cNvPr>
          <p:cNvSpPr>
            <a:spLocks noGrp="1"/>
          </p:cNvSpPr>
          <p:nvPr>
            <p:ph type="sldNum" sz="quarter" idx="5"/>
          </p:nvPr>
        </p:nvSpPr>
        <p:spPr/>
        <p:txBody>
          <a:bodyPr/>
          <a:lstStyle/>
          <a:p>
            <a:fld id="{D658EE2B-939F-47CD-9BC5-5FD16CEF397F}" type="slidenum">
              <a:rPr lang="cs-CZ" smtClean="0"/>
              <a:pPr/>
              <a:t>72</a:t>
            </a:fld>
            <a:endParaRPr lang="cs-CZ"/>
          </a:p>
        </p:txBody>
      </p:sp>
    </p:spTree>
    <p:extLst>
      <p:ext uri="{BB962C8B-B14F-4D97-AF65-F5344CB8AC3E}">
        <p14:creationId xmlns:p14="http://schemas.microsoft.com/office/powerpoint/2010/main" val="353126615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D77B1-1A5D-B934-71A7-49D7D07CDDB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24DB094-25A3-3EE3-29AC-4D4C424B3F54}"/>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C42E0091-0B6C-E6C3-CD99-EBD250395D83}"/>
              </a:ext>
            </a:extLst>
          </p:cNvPr>
          <p:cNvSpPr>
            <a:spLocks noGrp="1"/>
          </p:cNvSpPr>
          <p:nvPr>
            <p:ph type="body" idx="1"/>
          </p:nvPr>
        </p:nvSpPr>
        <p:spPr/>
        <p:txBody>
          <a:bodyPr/>
          <a:lstStyle/>
          <a:p>
            <a:r>
              <a:rPr lang="cs-CZ" dirty="0"/>
              <a:t>22. ledna 2026</a:t>
            </a:r>
          </a:p>
        </p:txBody>
      </p:sp>
      <p:sp>
        <p:nvSpPr>
          <p:cNvPr id="4" name="Zástupný symbol pro číslo snímku 3">
            <a:extLst>
              <a:ext uri="{FF2B5EF4-FFF2-40B4-BE49-F238E27FC236}">
                <a16:creationId xmlns:a16="http://schemas.microsoft.com/office/drawing/2014/main" id="{FD894250-8ED8-0146-6343-E6E4A9ACA69A}"/>
              </a:ext>
            </a:extLst>
          </p:cNvPr>
          <p:cNvSpPr>
            <a:spLocks noGrp="1"/>
          </p:cNvSpPr>
          <p:nvPr>
            <p:ph type="sldNum" sz="quarter" idx="5"/>
          </p:nvPr>
        </p:nvSpPr>
        <p:spPr/>
        <p:txBody>
          <a:bodyPr/>
          <a:lstStyle/>
          <a:p>
            <a:fld id="{D658EE2B-939F-47CD-9BC5-5FD16CEF397F}" type="slidenum">
              <a:rPr lang="cs-CZ" smtClean="0"/>
              <a:pPr/>
              <a:t>73</a:t>
            </a:fld>
            <a:endParaRPr lang="cs-CZ"/>
          </a:p>
        </p:txBody>
      </p:sp>
    </p:spTree>
    <p:extLst>
      <p:ext uri="{BB962C8B-B14F-4D97-AF65-F5344CB8AC3E}">
        <p14:creationId xmlns:p14="http://schemas.microsoft.com/office/powerpoint/2010/main" val="88174693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2D729-D590-2F12-3ADA-32B080D16047}"/>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14DA8F76-1473-C834-9012-E28BBA7D1EA2}"/>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E349046F-9DB2-A292-D713-EB2D7110C9BF}"/>
              </a:ext>
            </a:extLst>
          </p:cNvPr>
          <p:cNvSpPr>
            <a:spLocks noGrp="1"/>
          </p:cNvSpPr>
          <p:nvPr>
            <p:ph type="body" idx="1"/>
          </p:nvPr>
        </p:nvSpPr>
        <p:spPr/>
        <p:txBody>
          <a:bodyPr/>
          <a:lstStyle/>
          <a:p>
            <a:r>
              <a:rPr lang="cs-CZ" dirty="0"/>
              <a:t>22. ledna 2026</a:t>
            </a:r>
          </a:p>
        </p:txBody>
      </p:sp>
      <p:sp>
        <p:nvSpPr>
          <p:cNvPr id="4" name="Zástupný symbol pro číslo snímku 3">
            <a:extLst>
              <a:ext uri="{FF2B5EF4-FFF2-40B4-BE49-F238E27FC236}">
                <a16:creationId xmlns:a16="http://schemas.microsoft.com/office/drawing/2014/main" id="{3466F7B5-982F-211F-B9EE-4A7CC1DE61A6}"/>
              </a:ext>
            </a:extLst>
          </p:cNvPr>
          <p:cNvSpPr>
            <a:spLocks noGrp="1"/>
          </p:cNvSpPr>
          <p:nvPr>
            <p:ph type="sldNum" sz="quarter" idx="5"/>
          </p:nvPr>
        </p:nvSpPr>
        <p:spPr/>
        <p:txBody>
          <a:bodyPr/>
          <a:lstStyle/>
          <a:p>
            <a:fld id="{D658EE2B-939F-47CD-9BC5-5FD16CEF397F}" type="slidenum">
              <a:rPr lang="cs-CZ" smtClean="0"/>
              <a:pPr/>
              <a:t>74</a:t>
            </a:fld>
            <a:endParaRPr lang="cs-CZ"/>
          </a:p>
        </p:txBody>
      </p:sp>
    </p:spTree>
    <p:extLst>
      <p:ext uri="{BB962C8B-B14F-4D97-AF65-F5344CB8AC3E}">
        <p14:creationId xmlns:p14="http://schemas.microsoft.com/office/powerpoint/2010/main" val="114062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1604E-E771-2C11-539D-B9BB1C1E24C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8DEA005E-177F-53C7-30C5-8F7B48CE129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FE6C2EB6-79A4-5C00-C916-48A8E143DA4A}"/>
              </a:ext>
            </a:extLst>
          </p:cNvPr>
          <p:cNvSpPr>
            <a:spLocks noGrp="1"/>
          </p:cNvSpPr>
          <p:nvPr>
            <p:ph type="body" idx="1"/>
          </p:nvPr>
        </p:nvSpPr>
        <p:spPr/>
        <p:txBody>
          <a:bodyPr/>
          <a:lstStyle/>
          <a:p>
            <a:r>
              <a:rPr lang="cs-CZ" dirty="0"/>
              <a:t>9. ledna 2025</a:t>
            </a:r>
          </a:p>
        </p:txBody>
      </p:sp>
      <p:sp>
        <p:nvSpPr>
          <p:cNvPr id="4" name="Zástupný symbol pro číslo snímku 3">
            <a:extLst>
              <a:ext uri="{FF2B5EF4-FFF2-40B4-BE49-F238E27FC236}">
                <a16:creationId xmlns:a16="http://schemas.microsoft.com/office/drawing/2014/main" id="{D66E600A-7992-CDA6-5078-495753F8060C}"/>
              </a:ext>
            </a:extLst>
          </p:cNvPr>
          <p:cNvSpPr>
            <a:spLocks noGrp="1"/>
          </p:cNvSpPr>
          <p:nvPr>
            <p:ph type="sldNum" sz="quarter" idx="5"/>
          </p:nvPr>
        </p:nvSpPr>
        <p:spPr/>
        <p:txBody>
          <a:bodyPr/>
          <a:lstStyle/>
          <a:p>
            <a:fld id="{D658EE2B-939F-47CD-9BC5-5FD16CEF397F}" type="slidenum">
              <a:rPr lang="cs-CZ" smtClean="0"/>
              <a:pPr/>
              <a:t>6</a:t>
            </a:fld>
            <a:endParaRPr lang="cs-CZ"/>
          </a:p>
        </p:txBody>
      </p:sp>
    </p:spTree>
    <p:extLst>
      <p:ext uri="{BB962C8B-B14F-4D97-AF65-F5344CB8AC3E}">
        <p14:creationId xmlns:p14="http://schemas.microsoft.com/office/powerpoint/2010/main" val="247255899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7DFBD-DAB3-DB67-C5BE-F875FEF37B6C}"/>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B001F214-6BD7-5294-F3BA-954A7098F3B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19CCC8B6-BE98-B474-F1D8-E2F26F2FE9FF}"/>
              </a:ext>
            </a:extLst>
          </p:cNvPr>
          <p:cNvSpPr>
            <a:spLocks noGrp="1"/>
          </p:cNvSpPr>
          <p:nvPr>
            <p:ph type="body" idx="1"/>
          </p:nvPr>
        </p:nvSpPr>
        <p:spPr/>
        <p:txBody>
          <a:bodyPr/>
          <a:lstStyle/>
          <a:p>
            <a:r>
              <a:rPr lang="cs-CZ" dirty="0"/>
              <a:t>12. února 2026</a:t>
            </a:r>
          </a:p>
        </p:txBody>
      </p:sp>
      <p:sp>
        <p:nvSpPr>
          <p:cNvPr id="4" name="Zástupný symbol pro číslo snímku 3">
            <a:extLst>
              <a:ext uri="{FF2B5EF4-FFF2-40B4-BE49-F238E27FC236}">
                <a16:creationId xmlns:a16="http://schemas.microsoft.com/office/drawing/2014/main" id="{E46AB863-77B4-4B60-33A7-5C82A59E5B28}"/>
              </a:ext>
            </a:extLst>
          </p:cNvPr>
          <p:cNvSpPr>
            <a:spLocks noGrp="1"/>
          </p:cNvSpPr>
          <p:nvPr>
            <p:ph type="sldNum" sz="quarter" idx="5"/>
          </p:nvPr>
        </p:nvSpPr>
        <p:spPr/>
        <p:txBody>
          <a:bodyPr/>
          <a:lstStyle/>
          <a:p>
            <a:fld id="{D658EE2B-939F-47CD-9BC5-5FD16CEF397F}" type="slidenum">
              <a:rPr lang="cs-CZ" smtClean="0"/>
              <a:pPr/>
              <a:t>75</a:t>
            </a:fld>
            <a:endParaRPr lang="cs-CZ"/>
          </a:p>
        </p:txBody>
      </p:sp>
    </p:spTree>
    <p:extLst>
      <p:ext uri="{BB962C8B-B14F-4D97-AF65-F5344CB8AC3E}">
        <p14:creationId xmlns:p14="http://schemas.microsoft.com/office/powerpoint/2010/main" val="75106086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5. března 2026</a:t>
            </a: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79</a:t>
            </a:fld>
            <a:endParaRPr lang="cs-CZ"/>
          </a:p>
        </p:txBody>
      </p:sp>
    </p:spTree>
    <p:extLst>
      <p:ext uri="{BB962C8B-B14F-4D97-AF65-F5344CB8AC3E}">
        <p14:creationId xmlns:p14="http://schemas.microsoft.com/office/powerpoint/2010/main" val="300377582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200" b="0" i="0" kern="1200" dirty="0">
                <a:solidFill>
                  <a:schemeClr val="tx1"/>
                </a:solidFill>
                <a:effectLst/>
                <a:latin typeface="Arial" panose="020B0604020202020204" pitchFamily="34" charset="0"/>
                <a:ea typeface="+mn-ea"/>
                <a:cs typeface="+mn-cs"/>
              </a:rPr>
              <a:t>4. </a:t>
            </a:r>
            <a:r>
              <a:rPr lang="cs-CZ" sz="1200" b="0" i="0" kern="1200">
                <a:solidFill>
                  <a:schemeClr val="tx1"/>
                </a:solidFill>
                <a:effectLst/>
                <a:latin typeface="Arial" panose="020B0604020202020204" pitchFamily="34" charset="0"/>
                <a:ea typeface="+mn-ea"/>
                <a:cs typeface="+mn-cs"/>
              </a:rPr>
              <a:t>června 2026</a:t>
            </a:r>
            <a:endParaRPr lang="cs-CZ"/>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84</a:t>
            </a:fld>
            <a:endParaRPr lang="cs-CZ"/>
          </a:p>
        </p:txBody>
      </p:sp>
    </p:spTree>
    <p:extLst>
      <p:ext uri="{BB962C8B-B14F-4D97-AF65-F5344CB8AC3E}">
        <p14:creationId xmlns:p14="http://schemas.microsoft.com/office/powerpoint/2010/main" val="4246981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37511-E87C-1539-1A9C-63B713C0EC68}"/>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9A724AFC-D0D4-3D41-CEFD-E897D39F82F0}"/>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B7195B44-18F4-C4A6-8A27-FE3FFFC58FAE}"/>
              </a:ext>
            </a:extLst>
          </p:cNvPr>
          <p:cNvSpPr>
            <a:spLocks noGrp="1"/>
          </p:cNvSpPr>
          <p:nvPr>
            <p:ph type="body" idx="1"/>
          </p:nvPr>
        </p:nvSpPr>
        <p:spPr/>
        <p:txBody>
          <a:bodyPr/>
          <a:lstStyle/>
          <a:p>
            <a:r>
              <a:rPr lang="cs-CZ" dirty="0"/>
              <a:t>9. ledna 2025</a:t>
            </a:r>
          </a:p>
        </p:txBody>
      </p:sp>
      <p:sp>
        <p:nvSpPr>
          <p:cNvPr id="4" name="Zástupný symbol pro číslo snímku 3">
            <a:extLst>
              <a:ext uri="{FF2B5EF4-FFF2-40B4-BE49-F238E27FC236}">
                <a16:creationId xmlns:a16="http://schemas.microsoft.com/office/drawing/2014/main" id="{EFDD2FC2-6BA6-5016-A874-7E63EFD98506}"/>
              </a:ext>
            </a:extLst>
          </p:cNvPr>
          <p:cNvSpPr>
            <a:spLocks noGrp="1"/>
          </p:cNvSpPr>
          <p:nvPr>
            <p:ph type="sldNum" sz="quarter" idx="5"/>
          </p:nvPr>
        </p:nvSpPr>
        <p:spPr/>
        <p:txBody>
          <a:bodyPr/>
          <a:lstStyle/>
          <a:p>
            <a:fld id="{D658EE2B-939F-47CD-9BC5-5FD16CEF397F}" type="slidenum">
              <a:rPr lang="cs-CZ" smtClean="0"/>
              <a:pPr/>
              <a:t>7</a:t>
            </a:fld>
            <a:endParaRPr lang="cs-CZ"/>
          </a:p>
        </p:txBody>
      </p:sp>
    </p:spTree>
    <p:extLst>
      <p:ext uri="{BB962C8B-B14F-4D97-AF65-F5344CB8AC3E}">
        <p14:creationId xmlns:p14="http://schemas.microsoft.com/office/powerpoint/2010/main" val="2846094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36158-5634-E76B-BE8C-70DCCC731C0F}"/>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7EAFB4D3-030C-1297-2A68-C35A153AFC7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8C1433E8-3B4F-963B-AF35-2EFE7A5BB66E}"/>
              </a:ext>
            </a:extLst>
          </p:cNvPr>
          <p:cNvSpPr>
            <a:spLocks noGrp="1"/>
          </p:cNvSpPr>
          <p:nvPr>
            <p:ph type="body" idx="1"/>
          </p:nvPr>
        </p:nvSpPr>
        <p:spPr/>
        <p:txBody>
          <a:bodyPr/>
          <a:lstStyle/>
          <a:p>
            <a:r>
              <a:rPr lang="cs-CZ" dirty="0"/>
              <a:t>9. ledna 2025</a:t>
            </a:r>
          </a:p>
        </p:txBody>
      </p:sp>
      <p:sp>
        <p:nvSpPr>
          <p:cNvPr id="4" name="Zástupný symbol pro číslo snímku 3">
            <a:extLst>
              <a:ext uri="{FF2B5EF4-FFF2-40B4-BE49-F238E27FC236}">
                <a16:creationId xmlns:a16="http://schemas.microsoft.com/office/drawing/2014/main" id="{3B61538E-6FE4-D40C-FFA9-82751076685C}"/>
              </a:ext>
            </a:extLst>
          </p:cNvPr>
          <p:cNvSpPr>
            <a:spLocks noGrp="1"/>
          </p:cNvSpPr>
          <p:nvPr>
            <p:ph type="sldNum" sz="quarter" idx="5"/>
          </p:nvPr>
        </p:nvSpPr>
        <p:spPr/>
        <p:txBody>
          <a:bodyPr/>
          <a:lstStyle/>
          <a:p>
            <a:fld id="{D658EE2B-939F-47CD-9BC5-5FD16CEF397F}" type="slidenum">
              <a:rPr lang="cs-CZ" smtClean="0"/>
              <a:pPr/>
              <a:t>8</a:t>
            </a:fld>
            <a:endParaRPr lang="cs-CZ"/>
          </a:p>
        </p:txBody>
      </p:sp>
    </p:spTree>
    <p:extLst>
      <p:ext uri="{BB962C8B-B14F-4D97-AF65-F5344CB8AC3E}">
        <p14:creationId xmlns:p14="http://schemas.microsoft.com/office/powerpoint/2010/main" val="2713904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16. ledna 2025</a:t>
            </a:r>
          </a:p>
        </p:txBody>
      </p:sp>
      <p:sp>
        <p:nvSpPr>
          <p:cNvPr id="4" name="Zástupný symbol pro číslo snímku 3"/>
          <p:cNvSpPr>
            <a:spLocks noGrp="1"/>
          </p:cNvSpPr>
          <p:nvPr>
            <p:ph type="sldNum" sz="quarter" idx="5"/>
          </p:nvPr>
        </p:nvSpPr>
        <p:spPr/>
        <p:txBody>
          <a:bodyPr/>
          <a:lstStyle/>
          <a:p>
            <a:fld id="{D658EE2B-939F-47CD-9BC5-5FD16CEF397F}" type="slidenum">
              <a:rPr lang="cs-CZ" smtClean="0"/>
              <a:pPr/>
              <a:t>9</a:t>
            </a:fld>
            <a:endParaRPr lang="cs-CZ"/>
          </a:p>
        </p:txBody>
      </p:sp>
    </p:spTree>
    <p:extLst>
      <p:ext uri="{BB962C8B-B14F-4D97-AF65-F5344CB8AC3E}">
        <p14:creationId xmlns:p14="http://schemas.microsoft.com/office/powerpoint/2010/main" val="1553157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FED6D-3EA5-0B23-67CC-0991ACEC2D50}"/>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68D6B90D-7C3D-584F-9574-3649D90CCA56}"/>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640E370-0B4E-F937-4A86-BCD65C15C933}"/>
              </a:ext>
            </a:extLst>
          </p:cNvPr>
          <p:cNvSpPr>
            <a:spLocks noGrp="1"/>
          </p:cNvSpPr>
          <p:nvPr>
            <p:ph type="body" idx="1"/>
          </p:nvPr>
        </p:nvSpPr>
        <p:spPr/>
        <p:txBody>
          <a:bodyPr/>
          <a:lstStyle/>
          <a:p>
            <a:r>
              <a:rPr lang="cs-CZ" dirty="0"/>
              <a:t>16. ledna 2025</a:t>
            </a:r>
          </a:p>
        </p:txBody>
      </p:sp>
      <p:sp>
        <p:nvSpPr>
          <p:cNvPr id="4" name="Zástupný symbol pro číslo snímku 3">
            <a:extLst>
              <a:ext uri="{FF2B5EF4-FFF2-40B4-BE49-F238E27FC236}">
                <a16:creationId xmlns:a16="http://schemas.microsoft.com/office/drawing/2014/main" id="{5F2BA67D-B0FD-95D2-B617-3B8987EA7F1B}"/>
              </a:ext>
            </a:extLst>
          </p:cNvPr>
          <p:cNvSpPr>
            <a:spLocks noGrp="1"/>
          </p:cNvSpPr>
          <p:nvPr>
            <p:ph type="sldNum" sz="quarter" idx="5"/>
          </p:nvPr>
        </p:nvSpPr>
        <p:spPr/>
        <p:txBody>
          <a:bodyPr/>
          <a:lstStyle/>
          <a:p>
            <a:fld id="{D658EE2B-939F-47CD-9BC5-5FD16CEF397F}" type="slidenum">
              <a:rPr lang="cs-CZ" smtClean="0"/>
              <a:pPr/>
              <a:t>10</a:t>
            </a:fld>
            <a:endParaRPr lang="cs-CZ"/>
          </a:p>
        </p:txBody>
      </p:sp>
    </p:spTree>
    <p:extLst>
      <p:ext uri="{BB962C8B-B14F-4D97-AF65-F5344CB8AC3E}">
        <p14:creationId xmlns:p14="http://schemas.microsoft.com/office/powerpoint/2010/main" val="21191593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200"/>
            <a:ext cx="5400000" cy="1968940"/>
          </a:xfrm>
        </p:spPr>
        <p:txBody>
          <a:bodyPr lIns="0" tIns="0" rIns="0" bIns="0"/>
          <a:lstStyle>
            <a:lvl1pPr marL="0" indent="0" algn="l">
              <a:lnSpc>
                <a:spcPct val="100000"/>
              </a:lnSpc>
              <a:spcBef>
                <a:spcPts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8" name="Grafický objekt 7">
            <a:extLst>
              <a:ext uri="{FF2B5EF4-FFF2-40B4-BE49-F238E27FC236}">
                <a16:creationId xmlns:a16="http://schemas.microsoft.com/office/drawing/2014/main" id="{288C4D31-3818-C91C-120D-4CB29985D93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6481060"/>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108010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4283850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dirty="0"/>
              <a:t>Kliknutím lze upravit styl.</a:t>
            </a:r>
          </a:p>
        </p:txBody>
      </p:sp>
    </p:spTree>
    <p:extLst>
      <p:ext uri="{BB962C8B-B14F-4D97-AF65-F5344CB8AC3E}">
        <p14:creationId xmlns:p14="http://schemas.microsoft.com/office/powerpoint/2010/main" val="1476665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ěžný s obrázk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p:spPr>
        <p:txBody>
          <a:bodyPr numCol="1" spcCol="360000">
            <a:noAutofit/>
          </a:bodyPr>
          <a:lstStyle>
            <a:lvl1pPr marL="288000" indent="-288000">
              <a:lnSpc>
                <a:spcPct val="100000"/>
              </a:lnSpc>
              <a:spcAft>
                <a:spcPts val="1000"/>
              </a:spcAft>
              <a:buClr>
                <a:schemeClr val="accent5"/>
              </a:buClr>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p:spPr>
        <p:txBody>
          <a:bodyPr/>
          <a:lstStyle/>
          <a:p>
            <a:endParaRPr lang="cs-CZ"/>
          </a:p>
        </p:txBody>
      </p:sp>
      <p:sp>
        <p:nvSpPr>
          <p:cNvPr id="7" name="Zástupný symbol pro číslo snímku 5">
            <a:extLst>
              <a:ext uri="{FF2B5EF4-FFF2-40B4-BE49-F238E27FC236}">
                <a16:creationId xmlns:a16="http://schemas.microsoft.com/office/drawing/2014/main" id="{9217DFE5-4AB5-CB80-1E80-AF1A38727F6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102232353"/>
      </p:ext>
    </p:extLst>
  </p:cSld>
  <p:clrMapOvr>
    <a:masterClrMapping/>
  </p:clrMapOvr>
  <p:extLst>
    <p:ext uri="{DCECCB84-F9BA-43D5-87BE-67443E8EF086}">
      <p15:sldGuideLst xmlns:p15="http://schemas.microsoft.com/office/powerpoint/2012/main">
        <p15:guide id="1" pos="41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odnadpis, dva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6" name="Zástupný symbol pro obsah 2">
            <a:extLst>
              <a:ext uri="{FF2B5EF4-FFF2-40B4-BE49-F238E27FC236}">
                <a16:creationId xmlns:a16="http://schemas.microsoft.com/office/drawing/2014/main" id="{4BF51896-151D-3843-DB7C-41BB6E22FE4B}"/>
              </a:ext>
            </a:extLst>
          </p:cNvPr>
          <p:cNvSpPr>
            <a:spLocks noGrp="1"/>
          </p:cNvSpPr>
          <p:nvPr>
            <p:ph sz="half" idx="13" hasCustomPrompt="1"/>
          </p:nvPr>
        </p:nvSpPr>
        <p:spPr>
          <a:xfrm>
            <a:off x="6260477" y="2165625"/>
            <a:ext cx="4323523" cy="3960537"/>
          </a:xfrm>
        </p:spPr>
        <p:txBody>
          <a:bodyPr/>
          <a:lstStyle>
            <a:lvl1pPr>
              <a:spcAft>
                <a:spcPts val="1800"/>
              </a:spcAft>
              <a:buFont typeface="Wingdings" pitchFamily="2" charset="2"/>
              <a:buNone/>
              <a:defRPr b="1">
                <a:solidFill>
                  <a:schemeClr val="accent3"/>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10" name="Zástupný symbol pro číslo snímku 5">
            <a:extLst>
              <a:ext uri="{FF2B5EF4-FFF2-40B4-BE49-F238E27FC236}">
                <a16:creationId xmlns:a16="http://schemas.microsoft.com/office/drawing/2014/main" id="{506D5A9D-5B24-E761-D1A3-27947B1C890A}"/>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170585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ři sloupce">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5625"/>
            <a:ext cx="3375982" cy="3960537"/>
          </a:xfrm>
        </p:spPr>
        <p:txBody>
          <a:bodyPr/>
          <a:lstStyle>
            <a:lvl1pPr marL="0" indent="0">
              <a:spcAft>
                <a:spcPts val="1800"/>
              </a:spcAft>
              <a:buFont typeface="Arial" panose="020B0604020202020204" pitchFamily="34" charset="0"/>
              <a:buNone/>
              <a:defRPr b="1">
                <a:solidFill>
                  <a:schemeClr val="accent3"/>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2" name="Zástupný symbol pro číslo snímku 5">
            <a:extLst>
              <a:ext uri="{FF2B5EF4-FFF2-40B4-BE49-F238E27FC236}">
                <a16:creationId xmlns:a16="http://schemas.microsoft.com/office/drawing/2014/main" id="{C2D358F0-6A79-42DF-456E-F8DBAF212BB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34631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dirty="0"/>
              <a:t>Upravte styly předlohy textu.</a:t>
            </a:r>
          </a:p>
          <a:p>
            <a:pPr lvl="1"/>
            <a:r>
              <a:rPr lang="cs-CZ" dirty="0"/>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99000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solidFill>
            <a:schemeClr val="accent1"/>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0" name="Zástupný symbol pro číslo snímku 5">
            <a:extLst>
              <a:ext uri="{FF2B5EF4-FFF2-40B4-BE49-F238E27FC236}">
                <a16:creationId xmlns:a16="http://schemas.microsoft.com/office/drawing/2014/main" id="{6362B212-FD62-9F50-CE3D-DFF199FD57C2}"/>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6830137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pic>
        <p:nvPicPr>
          <p:cNvPr id="6" name="Obrázek 5">
            <a:extLst>
              <a:ext uri="{FF2B5EF4-FFF2-40B4-BE49-F238E27FC236}">
                <a16:creationId xmlns:a16="http://schemas.microsoft.com/office/drawing/2014/main" id="{36B0AA4C-B328-7C47-A4DA-F8ED2EFC4710}"/>
              </a:ext>
            </a:extLst>
          </p:cNvPr>
          <p:cNvPicPr>
            <a:picLocks noChangeAspect="1"/>
          </p:cNvPicPr>
          <p:nvPr userDrawn="1"/>
        </p:nvPicPr>
        <p:blipFill>
          <a:blip r:embed="rId2"/>
          <a:stretch>
            <a:fillRect/>
          </a:stretch>
        </p:blipFill>
        <p:spPr>
          <a:xfrm>
            <a:off x="3985314" y="3880589"/>
            <a:ext cx="363853" cy="301120"/>
          </a:xfrm>
          <a:prstGeom prst="rect">
            <a:avLst/>
          </a:prstGeom>
        </p:spPr>
      </p:pic>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solidFill>
            <a:schemeClr val="accent1"/>
          </a:solidFill>
        </p:spPr>
        <p:txBody>
          <a:bodyPr lIns="180000" tIns="180000" rIns="144000" bIns="72000"/>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2" name="Obrázek 11">
            <a:extLst>
              <a:ext uri="{FF2B5EF4-FFF2-40B4-BE49-F238E27FC236}">
                <a16:creationId xmlns:a16="http://schemas.microsoft.com/office/drawing/2014/main" id="{7D22E6FE-C4C5-B012-E7A4-C906162897C5}"/>
              </a:ext>
            </a:extLst>
          </p:cNvPr>
          <p:cNvPicPr>
            <a:picLocks noChangeAspect="1"/>
          </p:cNvPicPr>
          <p:nvPr userDrawn="1"/>
        </p:nvPicPr>
        <p:blipFill>
          <a:blip r:embed="rId2"/>
          <a:stretch>
            <a:fillRect/>
          </a:stretch>
        </p:blipFill>
        <p:spPr>
          <a:xfrm>
            <a:off x="7846114" y="3880589"/>
            <a:ext cx="363853" cy="301120"/>
          </a:xfrm>
          <a:prstGeom prst="rect">
            <a:avLst/>
          </a:prstGeom>
        </p:spPr>
      </p:pic>
      <p:sp>
        <p:nvSpPr>
          <p:cNvPr id="13" name="Zástupný text 8">
            <a:extLst>
              <a:ext uri="{FF2B5EF4-FFF2-40B4-BE49-F238E27FC236}">
                <a16:creationId xmlns:a16="http://schemas.microsoft.com/office/drawing/2014/main" id="{E61F4B55-11B4-1167-283D-55E922C63401}"/>
              </a:ext>
            </a:extLst>
          </p:cNvPr>
          <p:cNvSpPr>
            <a:spLocks noGrp="1"/>
          </p:cNvSpPr>
          <p:nvPr>
            <p:ph type="body" sz="quarter" idx="15"/>
          </p:nvPr>
        </p:nvSpPr>
        <p:spPr>
          <a:xfrm>
            <a:off x="683999" y="1243809"/>
            <a:ext cx="5259600" cy="772560"/>
          </a:xfrm>
        </p:spPr>
        <p:txBody>
          <a:bodyPr/>
          <a:lstStyle>
            <a:lvl1pPr marL="0" indent="0">
              <a:buNone/>
              <a:defRPr>
                <a:solidFill>
                  <a:schemeClr val="accent5"/>
                </a:solidFill>
              </a:defRPr>
            </a:lvl1pPr>
            <a:lvl2pPr>
              <a:buNone/>
              <a:defRPr/>
            </a:lvl2pPr>
            <a:lvl3pPr>
              <a:buNone/>
              <a:defRPr/>
            </a:lvl3pPr>
            <a:lvl4pPr>
              <a:buNone/>
              <a:defRPr/>
            </a:lvl4pPr>
            <a:lvl5pPr>
              <a:buNone/>
              <a:defRPr/>
            </a:lvl5pPr>
          </a:lstStyle>
          <a:p>
            <a:pPr lvl="0"/>
            <a:r>
              <a:rPr lang="cs-CZ"/>
              <a:t>Po kliknutí můžete upravovat styly textu v předloze.</a:t>
            </a:r>
          </a:p>
        </p:txBody>
      </p:sp>
      <p:sp>
        <p:nvSpPr>
          <p:cNvPr id="14" name="Zástupný symbol pro číslo snímku 5">
            <a:extLst>
              <a:ext uri="{FF2B5EF4-FFF2-40B4-BE49-F238E27FC236}">
                <a16:creationId xmlns:a16="http://schemas.microsoft.com/office/drawing/2014/main" id="{82C2015C-6855-8BFE-A304-EDB16134EE6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9077225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p:spPr>
        <p:txBody>
          <a:bodyPr/>
          <a:lstStyle/>
          <a:p>
            <a:endParaRPr lang="cs-CZ"/>
          </a:p>
        </p:txBody>
      </p:sp>
      <p:sp>
        <p:nvSpPr>
          <p:cNvPr id="18" name="Zástupný symbol pro číslo snímku 5">
            <a:extLst>
              <a:ext uri="{FF2B5EF4-FFF2-40B4-BE49-F238E27FC236}">
                <a16:creationId xmlns:a16="http://schemas.microsoft.com/office/drawing/2014/main" id="{E6FDC1DE-B4B0-083B-CF86-1E57EC819B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42547428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dirty="0"/>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indent="0">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5F60B77F-477A-D5FB-8405-23971B2738B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71284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bg>
      <p:bgPr>
        <a:solidFill>
          <a:schemeClr val="tx2"/>
        </a:solidFill>
        <a:effectLst/>
      </p:bgPr>
    </p:bg>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0" y="0"/>
            <a:ext cx="5905499" cy="6858000"/>
          </a:xfr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bg1"/>
                </a:solidFill>
              </a:defRPr>
            </a:lvl1pPr>
          </a:lstStyle>
          <a:p>
            <a:r>
              <a:rPr lang="cs-CZ" dirty="0"/>
              <a:t>Kliknutím lze upravit styl.</a:t>
            </a:r>
          </a:p>
        </p:txBody>
      </p:sp>
      <p:sp>
        <p:nvSpPr>
          <p:cNvPr id="3" name="Podnadpis 2"/>
          <p:cNvSpPr>
            <a:spLocks noGrp="1"/>
          </p:cNvSpPr>
          <p:nvPr>
            <p:ph type="subTitle" idx="1"/>
          </p:nvPr>
        </p:nvSpPr>
        <p:spPr>
          <a:xfrm>
            <a:off x="6300000" y="4237731"/>
            <a:ext cx="5400000" cy="1968940"/>
          </a:xfrm>
        </p:spPr>
        <p:txBody>
          <a:bodyPr lIns="0" tIns="0" rIns="0" bIns="0"/>
          <a:lstStyle>
            <a:lvl1pPr marL="0" indent="0" algn="l">
              <a:lnSpc>
                <a:spcPct val="100000"/>
              </a:lnSpc>
              <a:spcBef>
                <a:spcPts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Tree>
    <p:extLst>
      <p:ext uri="{BB962C8B-B14F-4D97-AF65-F5344CB8AC3E}">
        <p14:creationId xmlns:p14="http://schemas.microsoft.com/office/powerpoint/2010/main" val="2166930870"/>
      </p:ext>
    </p:extLst>
  </p:cSld>
  <p:clrMapOvr>
    <a:masterClrMapping/>
  </p:clrMapOvr>
  <p:extLst>
    <p:ext uri="{DCECCB84-F9BA-43D5-87BE-67443E8EF086}">
      <p15:sldGuideLst xmlns:p15="http://schemas.microsoft.com/office/powerpoint/2012/main">
        <p15:guide id="1" orient="horz" pos="140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p:spPr>
        <p:txBody>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500" b="1">
                <a:solidFill>
                  <a:schemeClr val="accent3"/>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8" name="Zástupný symbol pro číslo snímku 5">
            <a:extLst>
              <a:ext uri="{FF2B5EF4-FFF2-40B4-BE49-F238E27FC236}">
                <a16:creationId xmlns:a16="http://schemas.microsoft.com/office/drawing/2014/main" id="{0E9E0BDC-B470-B4BC-892A-7CD72300D49D}"/>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5201656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p:spPr>
        <p:txBody>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p:spPr>
        <p:txBody>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p:spPr>
        <p:txBody>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p:spPr>
        <p:txBody>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p:spPr>
        <p:txBody>
          <a:bodyPr>
            <a:noAutofit/>
          </a:bodyPr>
          <a:lstStyle>
            <a:lvl1pPr marL="0" indent="0">
              <a:spcAft>
                <a:spcPts val="1000"/>
              </a:spcAft>
              <a:buFont typeface="Arial" panose="020B0604020202020204" pitchFamily="34" charset="0"/>
              <a:buNone/>
              <a:defRPr sz="1800" b="1">
                <a:solidFill>
                  <a:schemeClr val="accent3"/>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7556DA22-95D2-B84C-8D36-C93C88F1A7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9986508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p:spPr>
        <p:txBody>
          <a:bodyPr/>
          <a:lstStyle/>
          <a:p>
            <a:endParaRPr lang="cs-CZ"/>
          </a:p>
        </p:txBody>
      </p:sp>
      <p:sp>
        <p:nvSpPr>
          <p:cNvPr id="10" name="Zástupný symbol pro číslo snímku 5">
            <a:extLst>
              <a:ext uri="{FF2B5EF4-FFF2-40B4-BE49-F238E27FC236}">
                <a16:creationId xmlns:a16="http://schemas.microsoft.com/office/drawing/2014/main" id="{56068FBD-80A0-A131-94EA-3F77B4064DBE}"/>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1233842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odnadpis, text a graf">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p:spPr>
        <p:txBody>
          <a:bodyPr/>
          <a:lstStyle>
            <a:lvl1pPr marL="0" indent="0">
              <a:spcAft>
                <a:spcPts val="1800"/>
              </a:spcAft>
              <a:buFont typeface="Wingdings" pitchFamily="2" charset="2"/>
              <a:buNone/>
              <a:defRPr b="0">
                <a:solidFill>
                  <a:schemeClr val="bg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75418"/>
            <a:ext cx="6157278" cy="3383763"/>
          </a:xfrm>
        </p:spPr>
        <p:txBody>
          <a:bodyPr/>
          <a:lstStyle/>
          <a:p>
            <a:endParaRPr lang="cs-CZ"/>
          </a:p>
        </p:txBody>
      </p:sp>
      <p:sp>
        <p:nvSpPr>
          <p:cNvPr id="4" name="Zástupný text 8">
            <a:extLst>
              <a:ext uri="{FF2B5EF4-FFF2-40B4-BE49-F238E27FC236}">
                <a16:creationId xmlns:a16="http://schemas.microsoft.com/office/drawing/2014/main" id="{4979A1C8-AB56-208C-E695-4985A095C3CE}"/>
              </a:ext>
            </a:extLst>
          </p:cNvPr>
          <p:cNvSpPr>
            <a:spLocks noGrp="1"/>
          </p:cNvSpPr>
          <p:nvPr>
            <p:ph type="body" sz="quarter" idx="20"/>
          </p:nvPr>
        </p:nvSpPr>
        <p:spPr>
          <a:xfrm>
            <a:off x="684000"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4FFB432D-C3B5-D43F-DAB7-52E395EF4C4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260777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odnadpis, text a tabulka">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3999" y="1243809"/>
            <a:ext cx="5259600" cy="772560"/>
          </a:xfrm>
        </p:spPr>
        <p:txBody>
          <a:bodyPr/>
          <a:lstStyle>
            <a:lvl1pPr>
              <a:buNone/>
              <a:defRPr lang="cs-CZ" sz="2000" kern="1200" dirty="0">
                <a:solidFill>
                  <a:schemeClr val="accent5"/>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1000"/>
              </a:spcBef>
              <a:spcAft>
                <a:spcPts val="1000"/>
              </a:spcAft>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p:spPr>
        <p:txBody>
          <a:bodyPr/>
          <a:lstStyle/>
          <a:p>
            <a:endParaRPr lang="cs-CZ"/>
          </a:p>
        </p:txBody>
      </p:sp>
      <p:sp>
        <p:nvSpPr>
          <p:cNvPr id="10" name="Zástupný symbol pro obsah 2">
            <a:extLst>
              <a:ext uri="{FF2B5EF4-FFF2-40B4-BE49-F238E27FC236}">
                <a16:creationId xmlns:a16="http://schemas.microsoft.com/office/drawing/2014/main" id="{B66658BE-27EF-DD53-8F17-938260B54B8F}"/>
              </a:ext>
            </a:extLst>
          </p:cNvPr>
          <p:cNvSpPr>
            <a:spLocks noGrp="1"/>
          </p:cNvSpPr>
          <p:nvPr>
            <p:ph idx="22" hasCustomPrompt="1"/>
          </p:nvPr>
        </p:nvSpPr>
        <p:spPr>
          <a:xfrm>
            <a:off x="1620000" y="2167003"/>
            <a:ext cx="3516021" cy="3915521"/>
          </a:xfrm>
        </p:spPr>
        <p:txBody>
          <a:bodyPr numCol="1" spcCol="360000">
            <a:noAutofit/>
          </a:bodyPr>
          <a:lstStyle>
            <a:lvl1pPr marL="288000" indent="-288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11" name="Zástupný symbol pro číslo snímku 5">
            <a:extLst>
              <a:ext uri="{FF2B5EF4-FFF2-40B4-BE49-F238E27FC236}">
                <a16:creationId xmlns:a16="http://schemas.microsoft.com/office/drawing/2014/main" id="{E903755D-63C9-7F62-34B8-C0C2AFB43970}"/>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6520197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5" name="Zástupný symbol pro číslo snímku 4"/>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4D3900D-FEF7-DC42-A070-58AF49658B8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0792740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9469063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6"/>
            <a:ext cx="10515600" cy="1325563"/>
          </a:xfrm>
        </p:spPr>
        <p:txBody>
          <a:bodyPr/>
          <a:lstStyle/>
          <a:p>
            <a:r>
              <a:rPr lang="cs-CZ"/>
              <a:t>Kliknutím lze upravit styl.</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839789"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172201"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9" name="Slide Number Placeholder 8"/>
          <p:cNvSpPr>
            <a:spLocks noGrp="1"/>
          </p:cNvSpPr>
          <p:nvPr>
            <p:ph type="sldNum" sz="quarter" idx="12"/>
          </p:nvPr>
        </p:nvSpPr>
        <p:spPr/>
        <p:txBody>
          <a:bodyPr/>
          <a:lstStyle/>
          <a:p>
            <a:fld id="{471ADDA6-D629-44E6-B234-A73E9F4FF45C}" type="slidenum">
              <a:rPr lang="cs-CZ" smtClean="0"/>
              <a:t>‹#›</a:t>
            </a:fld>
            <a:endParaRPr lang="cs-CZ"/>
          </a:p>
        </p:txBody>
      </p:sp>
    </p:spTree>
    <p:extLst>
      <p:ext uri="{BB962C8B-B14F-4D97-AF65-F5344CB8AC3E}">
        <p14:creationId xmlns:p14="http://schemas.microsoft.com/office/powerpoint/2010/main" val="42895577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Závěr a shrnut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0" indent="-504000">
              <a:lnSpc>
                <a:spcPct val="120000"/>
              </a:lnSpc>
              <a:spcAft>
                <a:spcPts val="1000"/>
              </a:spcAft>
              <a:buNone/>
              <a:defRPr sz="2000">
                <a:solidFill>
                  <a:schemeClr val="accent5"/>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92549562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Základní">
    <p:bg>
      <p:bgPr>
        <a:solidFill>
          <a:schemeClr val="bg1"/>
        </a:solidFill>
        <a:effectLst/>
      </p:bgPr>
    </p:bg>
    <p:spTree>
      <p:nvGrpSpPr>
        <p:cNvPr id="1" name=""/>
        <p:cNvGrpSpPr/>
        <p:nvPr/>
      </p:nvGrpSpPr>
      <p:grpSpPr>
        <a:xfrm>
          <a:off x="0" y="0"/>
          <a:ext cx="0" cy="0"/>
          <a:chOff x="0" y="0"/>
          <a:chExt cx="0" cy="0"/>
        </a:xfrm>
      </p:grpSpPr>
      <p:sp>
        <p:nvSpPr>
          <p:cNvPr id="3" name="Zástupný symbol pro obsah 2"/>
          <p:cNvSpPr>
            <a:spLocks noGrp="1"/>
          </p:cNvSpPr>
          <p:nvPr>
            <p:ph sz="half" idx="1" hasCustomPrompt="1"/>
          </p:nvPr>
        </p:nvSpPr>
        <p:spPr>
          <a:xfrm>
            <a:off x="1620000" y="2160000"/>
            <a:ext cx="8964000" cy="4078068"/>
          </a:xfrm>
          <a:prstGeom prst="rect">
            <a:avLst/>
          </a:prstGeom>
        </p:spPr>
        <p:txBody>
          <a:bodyPr/>
          <a:lstStyle>
            <a:lvl1pPr>
              <a:spcBef>
                <a:spcPts val="1000"/>
              </a:spcBef>
              <a:spcAft>
                <a:spcPts val="1000"/>
              </a:spcAft>
              <a:defRPr/>
            </a:lvl1pPr>
            <a:lvl2pPr>
              <a:spcAft>
                <a:spcPts val="1000"/>
              </a:spcAft>
              <a:defRPr sz="1800"/>
            </a:lvl2pPr>
            <a:lvl3pPr marL="720000" indent="-216000">
              <a:spcAft>
                <a:spcPts val="1000"/>
              </a:spcAft>
              <a:defRPr>
                <a:solidFill>
                  <a:schemeClr val="accent2"/>
                </a:solidFill>
              </a:defRPr>
            </a:lvl3pPr>
            <a:lvl4pPr marL="936000" indent="-216000">
              <a:spcAft>
                <a:spcPts val="1000"/>
              </a:spcAft>
              <a:defRPr/>
            </a:lvl4pPr>
            <a:lvl5pPr marL="1152000" indent="-216000">
              <a:spcAft>
                <a:spcPts val="1000"/>
              </a:spcAft>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42833127-FA44-2449-652E-7C7C47C7D87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
        <p:nvSpPr>
          <p:cNvPr id="5" name="Nadpis 4">
            <a:extLst>
              <a:ext uri="{FF2B5EF4-FFF2-40B4-BE49-F238E27FC236}">
                <a16:creationId xmlns:a16="http://schemas.microsoft.com/office/drawing/2014/main" id="{4CC50D58-9C13-7041-41AC-823B5DE454BA}"/>
              </a:ext>
            </a:extLst>
          </p:cNvPr>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1398010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bg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p:spPr>
        <p:txBody>
          <a:bodyPr lIns="0" tIns="0" rIns="0" bIns="0"/>
          <a:lstStyle>
            <a:lvl1pPr marL="0" indent="0" algn="l">
              <a:lnSpc>
                <a:spcPct val="100000"/>
              </a:lnSpc>
              <a:spcBef>
                <a:spcPts val="0"/>
              </a:spcBef>
              <a:buNone/>
              <a:defRPr sz="20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6" name="Grafický objekt 5">
            <a:extLst>
              <a:ext uri="{FF2B5EF4-FFF2-40B4-BE49-F238E27FC236}">
                <a16:creationId xmlns:a16="http://schemas.microsoft.com/office/drawing/2014/main" id="{A60389E6-721D-E56F-59B1-B75533A6FA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3081" cy="1596614"/>
          </a:xfrm>
          <a:prstGeom prst="rect">
            <a:avLst/>
          </a:prstGeom>
        </p:spPr>
      </p:pic>
    </p:spTree>
    <p:extLst>
      <p:ext uri="{BB962C8B-B14F-4D97-AF65-F5344CB8AC3E}">
        <p14:creationId xmlns:p14="http://schemas.microsoft.com/office/powerpoint/2010/main" val="33887050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27388244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08327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300000" y="2109600"/>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200"/>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pic>
        <p:nvPicPr>
          <p:cNvPr id="7" name="Grafický objekt 6">
            <a:extLst>
              <a:ext uri="{FF2B5EF4-FFF2-40B4-BE49-F238E27FC236}">
                <a16:creationId xmlns:a16="http://schemas.microsoft.com/office/drawing/2014/main" id="{C63B8EDC-7F1F-3C09-E76A-D5B19D3D53A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1491793839"/>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2_Úvodní snímek">
    <p:spTree>
      <p:nvGrpSpPr>
        <p:cNvPr id="1" name=""/>
        <p:cNvGrpSpPr/>
        <p:nvPr/>
      </p:nvGrpSpPr>
      <p:grpSpPr>
        <a:xfrm>
          <a:off x="0" y="0"/>
          <a:ext cx="0" cy="0"/>
          <a:chOff x="0" y="0"/>
          <a:chExt cx="0" cy="0"/>
        </a:xfrm>
      </p:grpSpPr>
      <p:sp>
        <p:nvSpPr>
          <p:cNvPr id="6" name="Zástupný symbol obrázku 5">
            <a:extLst>
              <a:ext uri="{FF2B5EF4-FFF2-40B4-BE49-F238E27FC236}">
                <a16:creationId xmlns:a16="http://schemas.microsoft.com/office/drawing/2014/main" id="{9F0403E7-BC0D-3F6B-6A17-DC5CF67E19DD}"/>
              </a:ext>
            </a:extLst>
          </p:cNvPr>
          <p:cNvSpPr>
            <a:spLocks noGrp="1"/>
          </p:cNvSpPr>
          <p:nvPr>
            <p:ph type="pic" sz="quarter" idx="10"/>
          </p:nvPr>
        </p:nvSpPr>
        <p:spPr>
          <a:xfrm>
            <a:off x="1" y="0"/>
            <a:ext cx="5905499" cy="6858000"/>
          </a:xfrm>
          <a:prstGeom prst="rect">
            <a:avLst/>
          </a:prstGeom>
        </p:spPr>
        <p:txBody>
          <a:bodyPr/>
          <a:lstStyle/>
          <a:p>
            <a:endParaRPr lang="cs-CZ"/>
          </a:p>
        </p:txBody>
      </p:sp>
      <p:sp>
        <p:nvSpPr>
          <p:cNvPr id="2" name="Nadpis 1"/>
          <p:cNvSpPr>
            <a:spLocks noGrp="1"/>
          </p:cNvSpPr>
          <p:nvPr>
            <p:ph type="ctrTitle"/>
          </p:nvPr>
        </p:nvSpPr>
        <p:spPr>
          <a:xfrm>
            <a:off x="6300000" y="2109516"/>
            <a:ext cx="54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6300000" y="4237731"/>
            <a:ext cx="54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Tree>
    <p:extLst>
      <p:ext uri="{BB962C8B-B14F-4D97-AF65-F5344CB8AC3E}">
        <p14:creationId xmlns:p14="http://schemas.microsoft.com/office/powerpoint/2010/main" val="3313178687"/>
      </p:ext>
    </p:extLst>
  </p:cSld>
  <p:clrMapOvr>
    <a:masterClrMapping/>
  </p:clrMapOvr>
  <p:extLst>
    <p:ext uri="{DCECCB84-F9BA-43D5-87BE-67443E8EF086}">
      <p15:sldGuideLst xmlns:p15="http://schemas.microsoft.com/office/powerpoint/2012/main">
        <p15:guide id="1" orient="horz" pos="140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1_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5400000" y="2340000"/>
            <a:ext cx="6300000" cy="1916866"/>
          </a:xfrm>
        </p:spPr>
        <p:txBody>
          <a:bodyPr lIns="0" tIns="0" rIns="0" bIns="0" anchor="t"/>
          <a:lstStyle>
            <a:lvl1pPr algn="l">
              <a:lnSpc>
                <a:spcPct val="100000"/>
              </a:lnSpc>
              <a:defRPr sz="3700" b="1">
                <a:solidFill>
                  <a:schemeClr val="accent1"/>
                </a:solidFill>
              </a:defRPr>
            </a:lvl1pPr>
          </a:lstStyle>
          <a:p>
            <a:r>
              <a:rPr lang="cs-CZ"/>
              <a:t>Kliknutím lze upravit styl.</a:t>
            </a:r>
          </a:p>
        </p:txBody>
      </p:sp>
      <p:sp>
        <p:nvSpPr>
          <p:cNvPr id="3" name="Podnadpis 2"/>
          <p:cNvSpPr>
            <a:spLocks noGrp="1"/>
          </p:cNvSpPr>
          <p:nvPr>
            <p:ph type="subTitle" idx="1"/>
          </p:nvPr>
        </p:nvSpPr>
        <p:spPr>
          <a:xfrm>
            <a:off x="5400000" y="4500000"/>
            <a:ext cx="6300000" cy="1968940"/>
          </a:xfrm>
          <a:prstGeom prst="rect">
            <a:avLst/>
          </a:prstGeom>
        </p:spPr>
        <p:txBody>
          <a:bodyPr lIns="0" tIns="0" rIns="0" bIns="0"/>
          <a:lstStyle>
            <a:lvl1pPr marL="0" indent="0" algn="l">
              <a:lnSpc>
                <a:spcPct val="100000"/>
              </a:lnSpc>
              <a:spcBef>
                <a:spcPts val="0"/>
              </a:spcBef>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5" name="Grafický objekt 4">
            <a:extLst>
              <a:ext uri="{FF2B5EF4-FFF2-40B4-BE49-F238E27FC236}">
                <a16:creationId xmlns:a16="http://schemas.microsoft.com/office/drawing/2014/main" id="{B90272BE-40A8-FF09-B72B-2D0BA2A4EF6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84000" y="648000"/>
            <a:ext cx="3366847" cy="1598400"/>
          </a:xfrm>
          <a:prstGeom prst="rect">
            <a:avLst/>
          </a:prstGeom>
        </p:spPr>
      </p:pic>
    </p:spTree>
    <p:extLst>
      <p:ext uri="{BB962C8B-B14F-4D97-AF65-F5344CB8AC3E}">
        <p14:creationId xmlns:p14="http://schemas.microsoft.com/office/powerpoint/2010/main" val="7214048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adpis a obsah">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lstStyle>
            <a:lvl1pPr marL="288000" indent="-288000">
              <a:lnSpc>
                <a:spcPct val="100000"/>
              </a:lnSpc>
              <a:spcAft>
                <a:spcPts val="1000"/>
              </a:spcAft>
              <a:buFont typeface="Wingdings" pitchFamily="2" charset="2"/>
              <a:buChar char="§"/>
              <a:defRPr sz="2000"/>
            </a:lvl1pPr>
            <a:lvl2pPr marL="288000" indent="216000">
              <a:lnSpc>
                <a:spcPct val="100000"/>
              </a:lnSpc>
              <a:spcAft>
                <a:spcPts val="1000"/>
              </a:spcAft>
              <a:buFont typeface="Wingdings" pitchFamily="2" charset="2"/>
              <a:buChar char="§"/>
              <a:defRPr sz="1800"/>
            </a:lvl2pPr>
            <a:lvl3pPr marL="720000" indent="-216000">
              <a:lnSpc>
                <a:spcPct val="100000"/>
              </a:lnSpc>
              <a:spcAft>
                <a:spcPts val="1000"/>
              </a:spcAft>
              <a:buFont typeface="Wingdings" pitchFamily="2" charset="2"/>
              <a:buChar char="§"/>
              <a:defRPr/>
            </a:lvl3pPr>
            <a:lvl4pPr marL="936000" indent="-216000">
              <a:lnSpc>
                <a:spcPct val="100000"/>
              </a:lnSpc>
              <a:spcAft>
                <a:spcPts val="1000"/>
              </a:spcAft>
              <a:buFont typeface="Wingdings" pitchFamily="2" charset="2"/>
              <a:buChar char="§"/>
              <a:defRPr/>
            </a:lvl4pPr>
            <a:lvl5pPr indent="-216000">
              <a:lnSpc>
                <a:spcPct val="100000"/>
              </a:lnSpc>
              <a:spcAft>
                <a:spcPts val="1000"/>
              </a:spcAft>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109551425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ext velk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bg2"/>
                </a:solidFill>
              </a:rPr>
              <a:t>Ministerstvo pro místní rozvoj</a:t>
            </a:r>
          </a:p>
        </p:txBody>
      </p:sp>
    </p:spTree>
    <p:extLst>
      <p:ext uri="{BB962C8B-B14F-4D97-AF65-F5344CB8AC3E}">
        <p14:creationId xmlns:p14="http://schemas.microsoft.com/office/powerpoint/2010/main" val="1833162793"/>
      </p:ext>
    </p:extLst>
  </p:cSld>
  <p:clrMapOvr>
    <a:masterClrMapping/>
  </p:clrMapOvr>
  <p:extLst>
    <p:ext uri="{DCECCB84-F9BA-43D5-87BE-67443E8EF086}">
      <p15:sldGuideLst xmlns:p15="http://schemas.microsoft.com/office/powerpoint/2012/main">
        <p15:guide id="1" pos="415">
          <p15:clr>
            <a:srgbClr val="FBAE40"/>
          </p15:clr>
        </p15:guide>
        <p15:guide id="2" orient="horz" pos="411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ext běžný">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a:prstGeom prst="rect">
            <a:avLst/>
          </a:prstGeo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BBC0884-F87E-1907-FF5F-2AB324A5C47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81679456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Odrážky velk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a:prstGeom prst="rect">
            <a:avLst/>
          </a:prstGeom>
        </p:spPr>
        <p:txBody>
          <a:bodyPr numCol="1" spcCol="360000">
            <a:noAutofit/>
          </a:bodyPr>
          <a:lstStyle>
            <a:lvl1pPr marL="504000" indent="-504000">
              <a:lnSpc>
                <a:spcPct val="100000"/>
              </a:lnSpc>
              <a:spcAft>
                <a:spcPts val="1000"/>
              </a:spcAft>
              <a:buClr>
                <a:schemeClr val="accent1"/>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84905BBB-F9FE-9FBF-15BB-B1658C5A09FF}"/>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85083271"/>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Odrážky mal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a:prstGeom prst="rect">
            <a:avLst/>
          </a:prstGeom>
        </p:spPr>
        <p:txBody>
          <a:bodyPr numCol="1" spcCol="360000">
            <a:noAutofit/>
          </a:bodyPr>
          <a:lstStyle>
            <a:lvl1pPr marL="360000" indent="-360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93163992-C525-2C66-6CAF-F1C6D7A2FF4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0073755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Základní">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dirty="0"/>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94927664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Předělový slide">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1015999"/>
            <a:ext cx="9900000" cy="2413001"/>
          </a:xfrm>
        </p:spPr>
        <p:txBody>
          <a:bodyPr anchor="b"/>
          <a:lstStyle>
            <a:lvl1pPr>
              <a:lnSpc>
                <a:spcPct val="100000"/>
              </a:lnSpc>
              <a:defRPr sz="4800">
                <a:solidFill>
                  <a:schemeClr val="tx2"/>
                </a:solidFill>
              </a:defRPr>
            </a:lvl1pPr>
          </a:lstStyle>
          <a:p>
            <a:r>
              <a:rPr lang="cs-CZ"/>
              <a:t>Kliknutím lze upravit styl.</a:t>
            </a:r>
          </a:p>
        </p:txBody>
      </p:sp>
      <p:sp>
        <p:nvSpPr>
          <p:cNvPr id="3" name="Zástupný symbol pro text 2"/>
          <p:cNvSpPr>
            <a:spLocks noGrp="1"/>
          </p:cNvSpPr>
          <p:nvPr>
            <p:ph type="body" idx="1" hasCustomPrompt="1"/>
          </p:nvPr>
        </p:nvSpPr>
        <p:spPr>
          <a:xfrm>
            <a:off x="684000" y="3676651"/>
            <a:ext cx="9900000" cy="2413000"/>
          </a:xfrm>
          <a:prstGeom prst="rect">
            <a:avLst/>
          </a:prstGeom>
        </p:spPr>
        <p:txBody>
          <a:bodyPr/>
          <a:lstStyle>
            <a:lvl1pPr marL="0" indent="0">
              <a:lnSpc>
                <a:spcPct val="12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Tree>
    <p:extLst>
      <p:ext uri="{BB962C8B-B14F-4D97-AF65-F5344CB8AC3E}">
        <p14:creationId xmlns:p14="http://schemas.microsoft.com/office/powerpoint/2010/main" val="39749703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ředělový slide 1">
    <p:bg>
      <p:bgPr>
        <a:solidFill>
          <a:schemeClr val="accent5"/>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561599"/>
            <a:ext cx="9900000" cy="2160000"/>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8568647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ředělový slide s obrázkem">
    <p:bg>
      <p:bgPr>
        <a:solidFill>
          <a:schemeClr val="accent5"/>
        </a:solidFill>
        <a:effectLst/>
      </p:bgPr>
    </p:bg>
    <p:spTree>
      <p:nvGrpSpPr>
        <p:cNvPr id="1" name=""/>
        <p:cNvGrpSpPr/>
        <p:nvPr/>
      </p:nvGrpSpPr>
      <p:grpSpPr>
        <a:xfrm>
          <a:off x="0" y="0"/>
          <a:ext cx="0" cy="0"/>
          <a:chOff x="0" y="0"/>
          <a:chExt cx="0" cy="0"/>
        </a:xfrm>
      </p:grpSpPr>
      <p:sp>
        <p:nvSpPr>
          <p:cNvPr id="3" name="Zástupný symbol obrázku 5">
            <a:extLst>
              <a:ext uri="{FF2B5EF4-FFF2-40B4-BE49-F238E27FC236}">
                <a16:creationId xmlns:a16="http://schemas.microsoft.com/office/drawing/2014/main" id="{0EED0200-723A-192F-A0AB-3C11FC5331B7}"/>
              </a:ext>
            </a:extLst>
          </p:cNvPr>
          <p:cNvSpPr>
            <a:spLocks noGrp="1"/>
          </p:cNvSpPr>
          <p:nvPr>
            <p:ph type="pic" sz="quarter" idx="10"/>
          </p:nvPr>
        </p:nvSpPr>
        <p:spPr>
          <a:xfrm>
            <a:off x="6286501" y="0"/>
            <a:ext cx="5905499" cy="6858000"/>
          </a:xfrm>
          <a:prstGeom prst="rect">
            <a:avLst/>
          </a:prstGeom>
        </p:spPr>
        <p:txBody>
          <a:bodyPr/>
          <a:lstStyle/>
          <a:p>
            <a:endParaRPr lang="cs-CZ"/>
          </a:p>
        </p:txBody>
      </p:sp>
      <p:sp>
        <p:nvSpPr>
          <p:cNvPr id="2" name="Nadpis 1"/>
          <p:cNvSpPr>
            <a:spLocks noGrp="1"/>
          </p:cNvSpPr>
          <p:nvPr>
            <p:ph type="title"/>
          </p:nvPr>
        </p:nvSpPr>
        <p:spPr>
          <a:xfrm>
            <a:off x="684000" y="563174"/>
            <a:ext cx="5412000" cy="3384358"/>
          </a:xfrm>
        </p:spPr>
        <p:txBody>
          <a:bodyPr anchor="t">
            <a:noAutofit/>
          </a:bodyPr>
          <a:lstStyle>
            <a:lvl1pPr>
              <a:lnSpc>
                <a:spcPct val="100000"/>
              </a:lnSpc>
              <a:defRPr sz="3600">
                <a:solidFill>
                  <a:schemeClr val="tx2"/>
                </a:solidFill>
              </a:defRPr>
            </a:lvl1pPr>
          </a:lstStyle>
          <a:p>
            <a:r>
              <a:rPr lang="cs-CZ"/>
              <a:t>Kliknutím lze upravit styl.</a:t>
            </a:r>
          </a:p>
        </p:txBody>
      </p:sp>
    </p:spTree>
    <p:extLst>
      <p:ext uri="{BB962C8B-B14F-4D97-AF65-F5344CB8AC3E}">
        <p14:creationId xmlns:p14="http://schemas.microsoft.com/office/powerpoint/2010/main" val="26809195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xt běžný s obrázk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4476000" cy="3797036"/>
          </a:xfrm>
          <a:prstGeom prst="rect">
            <a:avLst/>
          </a:prstGeom>
        </p:spPr>
        <p:txBody>
          <a:bodyPr numCol="1" spcCol="360000">
            <a:noAutofit/>
          </a:bodyPr>
          <a:lstStyle>
            <a:lvl1pPr marL="360000" indent="-360000">
              <a:lnSpc>
                <a:spcPct val="100000"/>
              </a:lnSpc>
              <a:spcAft>
                <a:spcPts val="1000"/>
              </a:spcAft>
              <a:buSzPct val="90000"/>
              <a:buFont typeface="Wingdings" pitchFamily="2" charset="2"/>
              <a:buChar char="§"/>
              <a:tabLst/>
              <a:defRPr sz="2000"/>
            </a:lvl1pPr>
            <a:lvl2pPr indent="0">
              <a:lnSpc>
                <a:spcPct val="120000"/>
              </a:lnSpc>
              <a:spcAft>
                <a:spcPts val="400"/>
              </a:spcAft>
              <a:buFont typeface="Arial" panose="020B0604020202020204" pitchFamily="34" charset="0"/>
              <a:buChar char="•"/>
              <a:defRPr sz="1800"/>
            </a:lvl2pPr>
            <a:lvl3pPr indent="0">
              <a:lnSpc>
                <a:spcPct val="120000"/>
              </a:lnSpc>
              <a:spcAft>
                <a:spcPts val="400"/>
              </a:spcAft>
              <a:buFont typeface="Arial" panose="020B0604020202020204" pitchFamily="34" charset="0"/>
              <a:buChar char="•"/>
              <a:defRPr sz="1800"/>
            </a:lvl3pPr>
            <a:lvl4pPr indent="0">
              <a:lnSpc>
                <a:spcPct val="120000"/>
              </a:lnSpc>
              <a:spcAft>
                <a:spcPts val="400"/>
              </a:spcAft>
              <a:buFont typeface="Arial" panose="020B0604020202020204" pitchFamily="34" charset="0"/>
              <a:buChar char="•"/>
              <a:defRPr sz="1800"/>
            </a:lvl4pPr>
            <a:lvl5pPr indent="0">
              <a:lnSpc>
                <a:spcPct val="120000"/>
              </a:lnSpc>
              <a:spcAft>
                <a:spcPts val="400"/>
              </a:spcAft>
              <a:buFont typeface="Arial" panose="020B0604020202020204" pitchFamily="34" charset="0"/>
              <a:buChar char="•"/>
              <a:defRPr sz="1800"/>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obrázku 5">
            <a:extLst>
              <a:ext uri="{FF2B5EF4-FFF2-40B4-BE49-F238E27FC236}">
                <a16:creationId xmlns:a16="http://schemas.microsoft.com/office/drawing/2014/main" id="{BB38CCEF-CF1A-B72B-D67E-9A39E14D3EA2}"/>
              </a:ext>
            </a:extLst>
          </p:cNvPr>
          <p:cNvSpPr>
            <a:spLocks noGrp="1"/>
          </p:cNvSpPr>
          <p:nvPr>
            <p:ph type="pic" sz="quarter" idx="10"/>
          </p:nvPr>
        </p:nvSpPr>
        <p:spPr>
          <a:xfrm>
            <a:off x="6298501" y="2213429"/>
            <a:ext cx="4285499" cy="3618660"/>
          </a:xfrm>
          <a:prstGeom prst="rect">
            <a:avLst/>
          </a:prstGeom>
        </p:spPr>
        <p:txBody>
          <a:bodyPr/>
          <a:lstStyle/>
          <a:p>
            <a:endParaRPr lang="cs-CZ"/>
          </a:p>
        </p:txBody>
      </p:sp>
      <p:sp>
        <p:nvSpPr>
          <p:cNvPr id="7" name="Zástupný symbol pro číslo snímku 5">
            <a:extLst>
              <a:ext uri="{FF2B5EF4-FFF2-40B4-BE49-F238E27FC236}">
                <a16:creationId xmlns:a16="http://schemas.microsoft.com/office/drawing/2014/main" id="{2C7EEF15-9663-FDF8-3786-E9D1170BC091}"/>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94102900"/>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odnadpis, dva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1620000"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marL="0" indent="0">
              <a:buNone/>
              <a:defRPr>
                <a:solidFill>
                  <a:schemeClr val="accent1"/>
                </a:solidFill>
              </a:defRPr>
            </a:lvl1pPr>
            <a:lvl2pPr>
              <a:buNone/>
              <a:defRPr/>
            </a:lvl2pPr>
            <a:lvl3pPr>
              <a:buNone/>
              <a:defRPr/>
            </a:lvl3pPr>
            <a:lvl4pPr>
              <a:buNone/>
              <a:defRPr/>
            </a:lvl4pPr>
            <a:lvl5pPr>
              <a:buNone/>
              <a:defRPr/>
            </a:lvl5pPr>
          </a:lstStyle>
          <a:p>
            <a:pPr lvl="0"/>
            <a:r>
              <a:rPr lang="cs-CZ" dirty="0"/>
              <a:t>Po kliknutí můžete upravovat styly textu v předloze.</a:t>
            </a:r>
          </a:p>
        </p:txBody>
      </p:sp>
      <p:sp>
        <p:nvSpPr>
          <p:cNvPr id="4" name="Zástupný symbol pro obsah 2">
            <a:extLst>
              <a:ext uri="{FF2B5EF4-FFF2-40B4-BE49-F238E27FC236}">
                <a16:creationId xmlns:a16="http://schemas.microsoft.com/office/drawing/2014/main" id="{C2843CF9-B3FD-9E68-3D7A-392FEBCB4FEE}"/>
              </a:ext>
            </a:extLst>
          </p:cNvPr>
          <p:cNvSpPr>
            <a:spLocks noGrp="1"/>
          </p:cNvSpPr>
          <p:nvPr>
            <p:ph sz="half" idx="15" hasCustomPrompt="1"/>
          </p:nvPr>
        </p:nvSpPr>
        <p:spPr>
          <a:xfrm>
            <a:off x="6266427" y="2160000"/>
            <a:ext cx="4323523" cy="3960537"/>
          </a:xfrm>
          <a:prstGeom prst="rect">
            <a:avLst/>
          </a:prstGeom>
        </p:spPr>
        <p:txBody>
          <a:bodyPr/>
          <a:lstStyle>
            <a:lvl1pPr>
              <a:spcAft>
                <a:spcPts val="1800"/>
              </a:spcAft>
              <a:buFont typeface="Wingdings" pitchFamily="2" charset="2"/>
              <a:buNone/>
              <a:defRPr b="1">
                <a:solidFill>
                  <a:schemeClr val="accent2"/>
                </a:solidFill>
              </a:defRPr>
            </a:lvl1pPr>
            <a:lvl2pPr marL="0" indent="-288000">
              <a:buClr>
                <a:schemeClr val="accent1"/>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8" name="Zástupný symbol pro číslo snímku 5">
            <a:extLst>
              <a:ext uri="{FF2B5EF4-FFF2-40B4-BE49-F238E27FC236}">
                <a16:creationId xmlns:a16="http://schemas.microsoft.com/office/drawing/2014/main" id="{1A2E329E-B047-5BCC-C0F2-88F14A418F05}"/>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18202800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ři sloupce">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93601"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7671851E-E145-B540-BFE6-BCB164F7650F}"/>
              </a:ext>
            </a:extLst>
          </p:cNvPr>
          <p:cNvSpPr>
            <a:spLocks noGrp="1"/>
          </p:cNvSpPr>
          <p:nvPr>
            <p:ph sz="half" idx="13" hasCustomPrompt="1"/>
          </p:nvPr>
        </p:nvSpPr>
        <p:spPr>
          <a:xfrm>
            <a:off x="8119333"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11" name="Zástupný symbol pro obsah 2">
            <a:extLst>
              <a:ext uri="{FF2B5EF4-FFF2-40B4-BE49-F238E27FC236}">
                <a16:creationId xmlns:a16="http://schemas.microsoft.com/office/drawing/2014/main" id="{C5DD8208-8E62-3BCD-5295-A5DE908611EA}"/>
              </a:ext>
            </a:extLst>
          </p:cNvPr>
          <p:cNvSpPr>
            <a:spLocks noGrp="1"/>
          </p:cNvSpPr>
          <p:nvPr>
            <p:ph sz="half" idx="14" hasCustomPrompt="1"/>
          </p:nvPr>
        </p:nvSpPr>
        <p:spPr>
          <a:xfrm>
            <a:off x="4408009" y="2160000"/>
            <a:ext cx="3375982" cy="3960537"/>
          </a:xfrm>
          <a:prstGeom prst="rect">
            <a:avLst/>
          </a:prstGeom>
        </p:spPr>
        <p:txBody>
          <a:bodyPr/>
          <a:lstStyle>
            <a:lvl1pPr marL="0" indent="0">
              <a:spcAft>
                <a:spcPts val="1800"/>
              </a:spcAft>
              <a:buFont typeface="Arial" panose="020B0604020202020204" pitchFamily="34" charset="0"/>
              <a:buNone/>
              <a:defRPr b="1">
                <a:solidFill>
                  <a:schemeClr val="accent2"/>
                </a:solidFill>
              </a:defRPr>
            </a:lvl1pPr>
            <a:lvl2pPr marL="0" indent="-288000">
              <a:buClr>
                <a:schemeClr val="accent5"/>
              </a:buClr>
              <a:buSzPct val="90000"/>
              <a:buFont typeface="Wingdings" pitchFamily="2" charset="2"/>
              <a:buNone/>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4" name="Zástupný symbol pro číslo snímku 5">
            <a:extLst>
              <a:ext uri="{FF2B5EF4-FFF2-40B4-BE49-F238E27FC236}">
                <a16:creationId xmlns:a16="http://schemas.microsoft.com/office/drawing/2014/main" id="{7B9A68AD-FB4B-8978-5212-ECDC03A6FB0B}"/>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355645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odnadpis, 3 sloupce podbarvené">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lstStyle/>
          <a:p>
            <a:r>
              <a:rPr lang="cs-CZ"/>
              <a:t>Kliknutím lze upravit styl.</a:t>
            </a:r>
          </a:p>
        </p:txBody>
      </p:sp>
      <p:sp>
        <p:nvSpPr>
          <p:cNvPr id="3" name="Zástupný symbol pro obsah 2"/>
          <p:cNvSpPr>
            <a:spLocks noGrp="1"/>
          </p:cNvSpPr>
          <p:nvPr>
            <p:ph sz="half" idx="1" hasCustomPrompt="1"/>
          </p:nvPr>
        </p:nvSpPr>
        <p:spPr>
          <a:xfrm>
            <a:off x="684000"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7" name="Zástupný symbol pro číslo snímku 6"/>
          <p:cNvSpPr>
            <a:spLocks noGrp="1"/>
          </p:cNvSpPr>
          <p:nvPr>
            <p:ph type="sldNum" sz="quarter" idx="12"/>
          </p:nvPr>
        </p:nvSpPr>
        <p:spPr/>
        <p:txBody>
          <a:bodyPr/>
          <a:lstStyle/>
          <a:p>
            <a:fld id="{1CF5A12E-3DFE-4C3E-9036-7893F29C52C1}" type="slidenum">
              <a:rPr lang="cs-CZ" smtClean="0"/>
              <a:t>‹#›</a:t>
            </a:fld>
            <a:endParaRPr lang="cs-CZ"/>
          </a:p>
        </p:txBody>
      </p:sp>
      <p:sp>
        <p:nvSpPr>
          <p:cNvPr id="9" name="Zástupný text 8">
            <a:extLst>
              <a:ext uri="{FF2B5EF4-FFF2-40B4-BE49-F238E27FC236}">
                <a16:creationId xmlns:a16="http://schemas.microsoft.com/office/drawing/2014/main" id="{6F99AF0C-D583-5D11-E4A5-C93DED75A4D9}"/>
              </a:ext>
            </a:extLst>
          </p:cNvPr>
          <p:cNvSpPr>
            <a:spLocks noGrp="1"/>
          </p:cNvSpPr>
          <p:nvPr>
            <p:ph type="body" sz="quarter" idx="14"/>
          </p:nvPr>
        </p:nvSpPr>
        <p:spPr>
          <a:xfrm>
            <a:off x="684000" y="1243809"/>
            <a:ext cx="5259600" cy="772560"/>
          </a:xfrm>
          <a:prstGeom prst="rect">
            <a:avLst/>
          </a:prstGeom>
        </p:spPr>
        <p:txBody>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4" name="Zástupný symbol pro obsah 2">
            <a:extLst>
              <a:ext uri="{FF2B5EF4-FFF2-40B4-BE49-F238E27FC236}">
                <a16:creationId xmlns:a16="http://schemas.microsoft.com/office/drawing/2014/main" id="{2C9E7C88-D105-85BB-7817-7828128845B7}"/>
              </a:ext>
            </a:extLst>
          </p:cNvPr>
          <p:cNvSpPr>
            <a:spLocks noGrp="1"/>
          </p:cNvSpPr>
          <p:nvPr>
            <p:ph sz="half" idx="15" hasCustomPrompt="1"/>
          </p:nvPr>
        </p:nvSpPr>
        <p:spPr>
          <a:xfrm>
            <a:off x="8156517"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8" name="Zástupný symbol pro obsah 2">
            <a:extLst>
              <a:ext uri="{FF2B5EF4-FFF2-40B4-BE49-F238E27FC236}">
                <a16:creationId xmlns:a16="http://schemas.microsoft.com/office/drawing/2014/main" id="{F3B495C6-E9D9-BB16-034D-BB35D518475B}"/>
              </a:ext>
            </a:extLst>
          </p:cNvPr>
          <p:cNvSpPr>
            <a:spLocks noGrp="1"/>
          </p:cNvSpPr>
          <p:nvPr>
            <p:ph sz="half" idx="16" hasCustomPrompt="1"/>
          </p:nvPr>
        </p:nvSpPr>
        <p:spPr>
          <a:xfrm>
            <a:off x="4420259" y="2257436"/>
            <a:ext cx="3355437" cy="3590706"/>
          </a:xfrm>
          <a:prstGeom prst="rect">
            <a:avLst/>
          </a:prstGeom>
          <a:solidFill>
            <a:schemeClr val="tx2"/>
          </a:solidFill>
        </p:spPr>
        <p:txBody>
          <a:bodyPr lIns="180000" tIns="108000" rIns="144000" bIns="72000"/>
          <a:lstStyle>
            <a:lvl1pPr marL="0">
              <a:spcAft>
                <a:spcPts val="1800"/>
              </a:spcAft>
              <a:buFont typeface="Arial" panose="020B0604020202020204" pitchFamily="34" charset="0"/>
              <a:buNone/>
              <a:defRPr b="1">
                <a:solidFill>
                  <a:schemeClr val="accent5"/>
                </a:solidFill>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Upravte styly předlohy textu.</a:t>
            </a:r>
          </a:p>
          <a:p>
            <a:pPr lvl="1"/>
            <a:r>
              <a:rPr lang="cs-CZ"/>
              <a:t>Druhá úroveň</a:t>
            </a:r>
          </a:p>
        </p:txBody>
      </p:sp>
      <p:sp>
        <p:nvSpPr>
          <p:cNvPr id="6" name="Zástupný symbol pro číslo snímku 5">
            <a:extLst>
              <a:ext uri="{FF2B5EF4-FFF2-40B4-BE49-F238E27FC236}">
                <a16:creationId xmlns:a16="http://schemas.microsoft.com/office/drawing/2014/main" id="{4CC1C452-BE80-BC5C-7921-09A8FE89B91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42884705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 sloupce podbarvené se šipkami">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10" name="Zástupný symbol pro obsah 2">
            <a:extLst>
              <a:ext uri="{FF2B5EF4-FFF2-40B4-BE49-F238E27FC236}">
                <a16:creationId xmlns:a16="http://schemas.microsoft.com/office/drawing/2014/main" id="{963E211A-EC28-5A07-3501-03AC420E839A}"/>
              </a:ext>
            </a:extLst>
          </p:cNvPr>
          <p:cNvSpPr>
            <a:spLocks noGrp="1"/>
          </p:cNvSpPr>
          <p:nvPr>
            <p:ph sz="half" idx="13" hasCustomPrompt="1"/>
          </p:nvPr>
        </p:nvSpPr>
        <p:spPr>
          <a:xfrm>
            <a:off x="8405601" y="2246803"/>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1" name="Zástupný symbol pro obsah 2">
            <a:extLst>
              <a:ext uri="{FF2B5EF4-FFF2-40B4-BE49-F238E27FC236}">
                <a16:creationId xmlns:a16="http://schemas.microsoft.com/office/drawing/2014/main" id="{CA544A6B-12C5-DC1B-EDF5-D0332255C4DE}"/>
              </a:ext>
            </a:extLst>
          </p:cNvPr>
          <p:cNvSpPr>
            <a:spLocks noGrp="1"/>
          </p:cNvSpPr>
          <p:nvPr>
            <p:ph sz="half" idx="14" hasCustomPrompt="1"/>
          </p:nvPr>
        </p:nvSpPr>
        <p:spPr>
          <a:xfrm>
            <a:off x="4544801" y="2257436"/>
            <a:ext cx="3105680" cy="3590706"/>
          </a:xfrm>
          <a:prstGeom prst="rect">
            <a:avLst/>
          </a:prstGeom>
          <a:solidFill>
            <a:schemeClr val="accent1"/>
          </a:solidFill>
        </p:spPr>
        <p:txBody>
          <a:bodyPr lIns="180000" tIns="180000" rIns="144000" bIns="7200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500">
                <a:solidFill>
                  <a:schemeClr val="bg1"/>
                </a:solidFill>
              </a:defRPr>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pic>
        <p:nvPicPr>
          <p:cNvPr id="18" name="Obrázek 17">
            <a:extLst>
              <a:ext uri="{FF2B5EF4-FFF2-40B4-BE49-F238E27FC236}">
                <a16:creationId xmlns:a16="http://schemas.microsoft.com/office/drawing/2014/main" id="{2A3086D1-EC65-B74C-A8BB-C58567182BE6}"/>
              </a:ext>
            </a:extLst>
          </p:cNvPr>
          <p:cNvPicPr>
            <a:picLocks noChangeAspect="1"/>
          </p:cNvPicPr>
          <p:nvPr userDrawn="1"/>
        </p:nvPicPr>
        <p:blipFill>
          <a:blip r:embed="rId2"/>
          <a:stretch>
            <a:fillRect/>
          </a:stretch>
        </p:blipFill>
        <p:spPr>
          <a:xfrm>
            <a:off x="3985314" y="3880589"/>
            <a:ext cx="360717" cy="301120"/>
          </a:xfrm>
          <a:prstGeom prst="rect">
            <a:avLst/>
          </a:prstGeom>
        </p:spPr>
      </p:pic>
      <p:pic>
        <p:nvPicPr>
          <p:cNvPr id="20" name="Obrázek 19">
            <a:extLst>
              <a:ext uri="{FF2B5EF4-FFF2-40B4-BE49-F238E27FC236}">
                <a16:creationId xmlns:a16="http://schemas.microsoft.com/office/drawing/2014/main" id="{CAAABE1A-E3F7-8D77-4BC1-22DA8776E5AB}"/>
              </a:ext>
            </a:extLst>
          </p:cNvPr>
          <p:cNvPicPr>
            <a:picLocks noChangeAspect="1"/>
          </p:cNvPicPr>
          <p:nvPr userDrawn="1"/>
        </p:nvPicPr>
        <p:blipFill>
          <a:blip r:embed="rId2"/>
          <a:stretch>
            <a:fillRect/>
          </a:stretch>
        </p:blipFill>
        <p:spPr>
          <a:xfrm>
            <a:off x="7846114" y="3880589"/>
            <a:ext cx="360717" cy="301120"/>
          </a:xfrm>
          <a:prstGeom prst="rect">
            <a:avLst/>
          </a:prstGeom>
        </p:spPr>
      </p:pic>
      <p:sp>
        <p:nvSpPr>
          <p:cNvPr id="21" name="Zástupný text 8">
            <a:extLst>
              <a:ext uri="{FF2B5EF4-FFF2-40B4-BE49-F238E27FC236}">
                <a16:creationId xmlns:a16="http://schemas.microsoft.com/office/drawing/2014/main" id="{EE858B53-D403-C768-50C6-B820DCD4E564}"/>
              </a:ext>
            </a:extLst>
          </p:cNvPr>
          <p:cNvSpPr>
            <a:spLocks noGrp="1"/>
          </p:cNvSpPr>
          <p:nvPr>
            <p:ph type="body" sz="quarter" idx="15"/>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22" name="Zástupný symbol pro číslo snímku 5">
            <a:extLst>
              <a:ext uri="{FF2B5EF4-FFF2-40B4-BE49-F238E27FC236}">
                <a16:creationId xmlns:a16="http://schemas.microsoft.com/office/drawing/2014/main" id="{7BDEE34E-2AD1-D45A-CDC5-B7356B87F969}"/>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9224858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92625"/>
            <a:ext cx="2428993" cy="2602004"/>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92625"/>
            <a:ext cx="2428993" cy="2602004"/>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92625"/>
            <a:ext cx="2428993" cy="2602004"/>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92625"/>
            <a:ext cx="2428993" cy="2602004"/>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496F11FE-78A2-69C8-0643-BE729D4F1FDE}"/>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34406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684001"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9" name="Zástupný symbol pro obsah 2">
            <a:extLst>
              <a:ext uri="{FF2B5EF4-FFF2-40B4-BE49-F238E27FC236}">
                <a16:creationId xmlns:a16="http://schemas.microsoft.com/office/drawing/2014/main" id="{1FE252C3-C241-69C2-ACDF-A6765E53EC81}"/>
              </a:ext>
            </a:extLst>
          </p:cNvPr>
          <p:cNvSpPr>
            <a:spLocks noGrp="1"/>
          </p:cNvSpPr>
          <p:nvPr>
            <p:ph sz="half" idx="14" hasCustomPrompt="1"/>
          </p:nvPr>
        </p:nvSpPr>
        <p:spPr>
          <a:xfrm>
            <a:off x="9077724"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4" name="Zástupný symbol pro obsah 2">
            <a:extLst>
              <a:ext uri="{FF2B5EF4-FFF2-40B4-BE49-F238E27FC236}">
                <a16:creationId xmlns:a16="http://schemas.microsoft.com/office/drawing/2014/main" id="{D5AA8550-16D6-4AA2-0FA5-8338C81AFAC5}"/>
              </a:ext>
            </a:extLst>
          </p:cNvPr>
          <p:cNvSpPr>
            <a:spLocks noGrp="1"/>
          </p:cNvSpPr>
          <p:nvPr>
            <p:ph sz="half" idx="16" hasCustomPrompt="1"/>
          </p:nvPr>
        </p:nvSpPr>
        <p:spPr>
          <a:xfrm>
            <a:off x="6279817"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6" name="Zástupný symbol pro obsah 2">
            <a:extLst>
              <a:ext uri="{FF2B5EF4-FFF2-40B4-BE49-F238E27FC236}">
                <a16:creationId xmlns:a16="http://schemas.microsoft.com/office/drawing/2014/main" id="{1F7AACE7-568D-33D9-AF71-3ED0BB808ED7}"/>
              </a:ext>
            </a:extLst>
          </p:cNvPr>
          <p:cNvSpPr>
            <a:spLocks noGrp="1"/>
          </p:cNvSpPr>
          <p:nvPr>
            <p:ph sz="half" idx="18" hasCustomPrompt="1"/>
          </p:nvPr>
        </p:nvSpPr>
        <p:spPr>
          <a:xfrm>
            <a:off x="3481909" y="4444252"/>
            <a:ext cx="2428993" cy="1403889"/>
          </a:xfrm>
          <a:prstGeom prst="rect">
            <a:avLst/>
          </a:prstGeom>
          <a:noFill/>
        </p:spPr>
        <p:txBody>
          <a:bodyPr lIns="0" tIns="0" rIns="0" bIns="0">
            <a:noAutofit/>
          </a:bodyPr>
          <a:lstStyle>
            <a:lvl1pPr marL="0">
              <a:spcAft>
                <a:spcPts val="1800"/>
              </a:spcAft>
              <a:buFont typeface="Arial" panose="020B0604020202020204" pitchFamily="34" charset="0"/>
              <a:buNone/>
              <a:defRPr lang="cs-CZ" sz="1500" kern="1200" dirty="0">
                <a:solidFill>
                  <a:schemeClr val="bg1"/>
                </a:solidFill>
                <a:latin typeface="Arial" panose="020B0604020202020204" pitchFamily="34" charset="0"/>
                <a:ea typeface="+mn-ea"/>
                <a:cs typeface="Arial" panose="020B0604020202020204" pitchFamily="34" charset="0"/>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marL="0" lvl="1" indent="-288000" algn="l" defTabSz="914400" rtl="0" eaLnBrk="1" latinLnBrk="0" hangingPunct="1">
              <a:lnSpc>
                <a:spcPct val="100000"/>
              </a:lnSpc>
              <a:spcBef>
                <a:spcPts val="0"/>
              </a:spcBef>
              <a:spcAft>
                <a:spcPts val="1000"/>
              </a:spcAft>
              <a:buClr>
                <a:schemeClr val="accent5"/>
              </a:buClr>
              <a:buSzPct val="90000"/>
              <a:buFont typeface="Wingdings" pitchFamily="2" charset="2"/>
              <a:buNone/>
            </a:pPr>
            <a:r>
              <a:rPr lang="cs-CZ"/>
              <a:t>Upravte styly předlohy textu.</a:t>
            </a:r>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2"/>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D034D6FE-BA08-8A8E-D5AE-55D3E756260C}"/>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0148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Nadpis a obsah">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2" spcCol="360000"/>
          <a:lstStyle>
            <a:lvl1pPr marL="504000" indent="-50400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a:lvl3pPr>
            <a:lvl4pPr indent="0">
              <a:lnSpc>
                <a:spcPct val="120000"/>
              </a:lnSpc>
              <a:spcAft>
                <a:spcPts val="400"/>
              </a:spcAft>
              <a:buNone/>
              <a:defRPr/>
            </a:lvl4pPr>
            <a:lvl5pPr indent="0">
              <a:lnSpc>
                <a:spcPct val="120000"/>
              </a:lnSpc>
              <a:spcAft>
                <a:spcPts val="400"/>
              </a:spcAft>
              <a:buNone/>
              <a:defRPr/>
            </a:lvl5p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Tree>
    <p:extLst>
      <p:ext uri="{BB962C8B-B14F-4D97-AF65-F5344CB8AC3E}">
        <p14:creationId xmlns:p14="http://schemas.microsoft.com/office/powerpoint/2010/main" val="2563824936"/>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Podnadpis, 4 sloupce s obrázky">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2215662"/>
            <a:ext cx="2428993" cy="1878966"/>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2215662"/>
            <a:ext cx="2428993" cy="1878966"/>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2215662"/>
            <a:ext cx="2428993" cy="1878966"/>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2215662"/>
            <a:ext cx="2428993" cy="1878966"/>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3F155FFF-35D5-B4D6-8671-E1360187A54B}"/>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800" b="1">
                <a:solidFill>
                  <a:schemeClr val="accent2"/>
                </a:solidFill>
              </a:defRPr>
            </a:lvl1pPr>
            <a:lvl2pPr marL="0" indent="-288000">
              <a:buClr>
                <a:schemeClr val="accent5"/>
              </a:buClr>
              <a:buSzPct val="90000"/>
              <a:buFont typeface="Wingdings" pitchFamily="2" charset="2"/>
              <a:buNone/>
              <a:defRPr sz="13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9" name="Zástupný symbol pro číslo snímku 5">
            <a:extLst>
              <a:ext uri="{FF2B5EF4-FFF2-40B4-BE49-F238E27FC236}">
                <a16:creationId xmlns:a16="http://schemas.microsoft.com/office/drawing/2014/main" id="{6BCC6951-FCF3-7B03-5562-7840A02525D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7689181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4 sloupce s obrázky a popisem">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symbol obrázku 7">
            <a:extLst>
              <a:ext uri="{FF2B5EF4-FFF2-40B4-BE49-F238E27FC236}">
                <a16:creationId xmlns:a16="http://schemas.microsoft.com/office/drawing/2014/main" id="{62BF156C-6399-DFD3-9F5E-24AE50EBC860}"/>
              </a:ext>
            </a:extLst>
          </p:cNvPr>
          <p:cNvSpPr>
            <a:spLocks noGrp="1"/>
          </p:cNvSpPr>
          <p:nvPr>
            <p:ph type="pic" sz="quarter" idx="13"/>
          </p:nvPr>
        </p:nvSpPr>
        <p:spPr>
          <a:xfrm>
            <a:off x="684000" y="1486968"/>
            <a:ext cx="2428993" cy="2607660"/>
          </a:xfrm>
          <a:prstGeom prst="rect">
            <a:avLst/>
          </a:prstGeom>
        </p:spPr>
        <p:txBody>
          <a:bodyPr>
            <a:noAutofit/>
          </a:bodyPr>
          <a:lstStyle/>
          <a:p>
            <a:endParaRPr lang="cs-CZ"/>
          </a:p>
        </p:txBody>
      </p:sp>
      <p:sp>
        <p:nvSpPr>
          <p:cNvPr id="13" name="Zástupný symbol obrázku 7">
            <a:extLst>
              <a:ext uri="{FF2B5EF4-FFF2-40B4-BE49-F238E27FC236}">
                <a16:creationId xmlns:a16="http://schemas.microsoft.com/office/drawing/2014/main" id="{FFC6CDFB-54AD-FC10-492E-D0931BD2D943}"/>
              </a:ext>
            </a:extLst>
          </p:cNvPr>
          <p:cNvSpPr>
            <a:spLocks noGrp="1"/>
          </p:cNvSpPr>
          <p:nvPr>
            <p:ph type="pic" sz="quarter" idx="15"/>
          </p:nvPr>
        </p:nvSpPr>
        <p:spPr>
          <a:xfrm>
            <a:off x="9077723" y="1486968"/>
            <a:ext cx="2428993" cy="2607660"/>
          </a:xfrm>
          <a:prstGeom prst="rect">
            <a:avLst/>
          </a:prstGeom>
        </p:spPr>
        <p:txBody>
          <a:bodyPr>
            <a:noAutofit/>
          </a:bodyPr>
          <a:lstStyle/>
          <a:p>
            <a:endParaRPr lang="cs-CZ"/>
          </a:p>
        </p:txBody>
      </p:sp>
      <p:sp>
        <p:nvSpPr>
          <p:cNvPr id="15" name="Zástupný symbol obrázku 7">
            <a:extLst>
              <a:ext uri="{FF2B5EF4-FFF2-40B4-BE49-F238E27FC236}">
                <a16:creationId xmlns:a16="http://schemas.microsoft.com/office/drawing/2014/main" id="{32839814-62AF-2979-37C7-4992C8D6E95A}"/>
              </a:ext>
            </a:extLst>
          </p:cNvPr>
          <p:cNvSpPr>
            <a:spLocks noGrp="1"/>
          </p:cNvSpPr>
          <p:nvPr>
            <p:ph type="pic" sz="quarter" idx="17"/>
          </p:nvPr>
        </p:nvSpPr>
        <p:spPr>
          <a:xfrm>
            <a:off x="6279816" y="1486968"/>
            <a:ext cx="2428993" cy="2607660"/>
          </a:xfrm>
          <a:prstGeom prst="rect">
            <a:avLst/>
          </a:prstGeom>
        </p:spPr>
        <p:txBody>
          <a:bodyPr>
            <a:noAutofit/>
          </a:bodyPr>
          <a:lstStyle/>
          <a:p>
            <a:endParaRPr lang="cs-CZ"/>
          </a:p>
        </p:txBody>
      </p:sp>
      <p:sp>
        <p:nvSpPr>
          <p:cNvPr id="17" name="Zástupný symbol obrázku 7">
            <a:extLst>
              <a:ext uri="{FF2B5EF4-FFF2-40B4-BE49-F238E27FC236}">
                <a16:creationId xmlns:a16="http://schemas.microsoft.com/office/drawing/2014/main" id="{6563AB54-CE31-EE11-7C25-22BFEB0849EE}"/>
              </a:ext>
            </a:extLst>
          </p:cNvPr>
          <p:cNvSpPr>
            <a:spLocks noGrp="1"/>
          </p:cNvSpPr>
          <p:nvPr>
            <p:ph type="pic" sz="quarter" idx="19"/>
          </p:nvPr>
        </p:nvSpPr>
        <p:spPr>
          <a:xfrm>
            <a:off x="3481908" y="1486968"/>
            <a:ext cx="2428993" cy="2607660"/>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E7812EDD-8649-F4D5-7B51-E6CC2223D022}"/>
              </a:ext>
            </a:extLst>
          </p:cNvPr>
          <p:cNvSpPr>
            <a:spLocks noGrp="1"/>
          </p:cNvSpPr>
          <p:nvPr>
            <p:ph sz="half" idx="21" hasCustomPrompt="1"/>
          </p:nvPr>
        </p:nvSpPr>
        <p:spPr>
          <a:xfrm>
            <a:off x="6936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0" name="Zástupný symbol pro obsah 2">
            <a:extLst>
              <a:ext uri="{FF2B5EF4-FFF2-40B4-BE49-F238E27FC236}">
                <a16:creationId xmlns:a16="http://schemas.microsoft.com/office/drawing/2014/main" id="{CAD76A9F-6DA0-AC18-4A06-8DD0C0F56CAD}"/>
              </a:ext>
            </a:extLst>
          </p:cNvPr>
          <p:cNvSpPr>
            <a:spLocks noGrp="1"/>
          </p:cNvSpPr>
          <p:nvPr>
            <p:ph sz="half" idx="22" hasCustomPrompt="1"/>
          </p:nvPr>
        </p:nvSpPr>
        <p:spPr>
          <a:xfrm>
            <a:off x="3484926"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1" name="Zástupný symbol pro obsah 2">
            <a:extLst>
              <a:ext uri="{FF2B5EF4-FFF2-40B4-BE49-F238E27FC236}">
                <a16:creationId xmlns:a16="http://schemas.microsoft.com/office/drawing/2014/main" id="{7FED81D5-414D-425B-67EE-DA3352694518}"/>
              </a:ext>
            </a:extLst>
          </p:cNvPr>
          <p:cNvSpPr>
            <a:spLocks noGrp="1"/>
          </p:cNvSpPr>
          <p:nvPr>
            <p:ph sz="half" idx="23" hasCustomPrompt="1"/>
          </p:nvPr>
        </p:nvSpPr>
        <p:spPr>
          <a:xfrm>
            <a:off x="6279400"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12" name="Zástupný symbol pro obsah 2">
            <a:extLst>
              <a:ext uri="{FF2B5EF4-FFF2-40B4-BE49-F238E27FC236}">
                <a16:creationId xmlns:a16="http://schemas.microsoft.com/office/drawing/2014/main" id="{BD1F73CC-2087-3052-FC89-2B1E982B6210}"/>
              </a:ext>
            </a:extLst>
          </p:cNvPr>
          <p:cNvSpPr>
            <a:spLocks noGrp="1"/>
          </p:cNvSpPr>
          <p:nvPr>
            <p:ph sz="half" idx="24" hasCustomPrompt="1"/>
          </p:nvPr>
        </p:nvSpPr>
        <p:spPr>
          <a:xfrm>
            <a:off x="9073875" y="4444252"/>
            <a:ext cx="2419393" cy="1403889"/>
          </a:xfrm>
          <a:prstGeom prst="rect">
            <a:avLst/>
          </a:prstGeom>
        </p:spPr>
        <p:txBody>
          <a:bodyPr>
            <a:noAutofit/>
          </a:bodyPr>
          <a:lstStyle>
            <a:lvl1pPr marL="0" indent="0">
              <a:spcAft>
                <a:spcPts val="1000"/>
              </a:spcAft>
              <a:buFont typeface="Arial" panose="020B0604020202020204" pitchFamily="34" charset="0"/>
              <a:buNone/>
              <a:defRPr sz="1500" b="1">
                <a:solidFill>
                  <a:schemeClr val="accent2"/>
                </a:solidFill>
              </a:defRPr>
            </a:lvl1pPr>
            <a:lvl2pPr marL="0" indent="-288000">
              <a:buClr>
                <a:schemeClr val="accent5"/>
              </a:buClr>
              <a:buSzPct val="90000"/>
              <a:buFont typeface="Wingdings" pitchFamily="2" charset="2"/>
              <a:buNone/>
              <a:defRPr sz="1500"/>
            </a:lvl2pPr>
            <a:lvl3pPr>
              <a:buFont typeface="Wingdings" pitchFamily="2" charset="2"/>
              <a:buNone/>
              <a:defRPr/>
            </a:lvl3pPr>
            <a:lvl4pPr>
              <a:buFont typeface="Wingdings" pitchFamily="2" charset="2"/>
              <a:buNone/>
              <a:defRPr/>
            </a:lvl4pPr>
            <a:lvl5pPr>
              <a:buFont typeface="Wingdings" pitchFamily="2" charset="2"/>
              <a:buNone/>
              <a:defRPr/>
            </a:lvl5pPr>
          </a:lstStyle>
          <a:p>
            <a:pPr lvl="0"/>
            <a:r>
              <a:rPr lang="cs-CZ"/>
              <a:t>Název fotky</a:t>
            </a:r>
          </a:p>
          <a:p>
            <a:pPr lvl="1"/>
            <a:r>
              <a:rPr lang="cs-CZ"/>
              <a:t>Druhá úroveň</a:t>
            </a:r>
          </a:p>
        </p:txBody>
      </p:sp>
      <p:sp>
        <p:nvSpPr>
          <p:cNvPr id="3" name="Zástupný symbol pro číslo snímku 5">
            <a:extLst>
              <a:ext uri="{FF2B5EF4-FFF2-40B4-BE49-F238E27FC236}">
                <a16:creationId xmlns:a16="http://schemas.microsoft.com/office/drawing/2014/main" id="{893E901C-6AA0-0F75-C9B1-BE19FABFC393}"/>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25833800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1846262"/>
            <a:ext cx="6157278" cy="3383763"/>
          </a:xfrm>
          <a:prstGeom prst="rect">
            <a:avLst/>
          </a:prstGeom>
        </p:spPr>
        <p:txBody>
          <a:bodyPr>
            <a:noAutofit/>
          </a:bodyPr>
          <a:lstStyle/>
          <a:p>
            <a:endParaRPr lang="cs-CZ"/>
          </a:p>
        </p:txBody>
      </p:sp>
      <p:sp>
        <p:nvSpPr>
          <p:cNvPr id="4" name="Zástupný symbol pro číslo snímku 5">
            <a:extLst>
              <a:ext uri="{FF2B5EF4-FFF2-40B4-BE49-F238E27FC236}">
                <a16:creationId xmlns:a16="http://schemas.microsoft.com/office/drawing/2014/main" id="{C3AB57E5-30E5-1721-7ABB-F3BD27E78527}"/>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15089386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Podnadpis, text a graf">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3" name="Zástupný symbol pro obsah 2"/>
          <p:cNvSpPr>
            <a:spLocks noGrp="1"/>
          </p:cNvSpPr>
          <p:nvPr>
            <p:ph sz="half" idx="1" hasCustomPrompt="1"/>
          </p:nvPr>
        </p:nvSpPr>
        <p:spPr>
          <a:xfrm>
            <a:off x="1620001" y="2165625"/>
            <a:ext cx="3516021" cy="3960537"/>
          </a:xfrm>
          <a:prstGeom prst="rect">
            <a:avLst/>
          </a:prstGeom>
        </p:spPr>
        <p:txBody>
          <a:bodyPr>
            <a:noAutofit/>
          </a:bodyPr>
          <a:lstStyle>
            <a:lvl1pPr marL="0" indent="0">
              <a:spcAft>
                <a:spcPts val="1800"/>
              </a:spcAft>
              <a:buFont typeface="Wingdings" pitchFamily="2" charset="2"/>
              <a:buNone/>
              <a:defRPr b="0">
                <a:solidFill>
                  <a:schemeClr val="tx1"/>
                </a:solidFill>
              </a:defRPr>
            </a:lvl1pPr>
            <a:lvl2pPr marL="0" indent="-288000">
              <a:buClr>
                <a:schemeClr val="accent5"/>
              </a:buClr>
              <a:buSzPct val="90000"/>
              <a:buFont typeface="Wingdings" pitchFamily="2" charset="2"/>
              <a:buChar char="§"/>
              <a:defRPr/>
            </a:lvl2pPr>
            <a:lvl3pPr>
              <a:buFont typeface="Wingdings" pitchFamily="2" charset="2"/>
              <a:buChar char="§"/>
              <a:defRPr/>
            </a:lvl3pPr>
            <a:lvl4pPr>
              <a:buFont typeface="Wingdings" pitchFamily="2" charset="2"/>
              <a:buChar char="§"/>
              <a:defRPr/>
            </a:lvl4pPr>
            <a:lvl5pPr>
              <a:buFont typeface="Wingdings" pitchFamily="2" charset="2"/>
              <a:buChar char="§"/>
              <a:defRPr/>
            </a:lvl5pPr>
          </a:lstStyle>
          <a:p>
            <a:pPr lvl="0"/>
            <a:r>
              <a:rPr lang="cs-CZ"/>
              <a:t>Text</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8" name="Zástupný objekt grafu 7">
            <a:extLst>
              <a:ext uri="{FF2B5EF4-FFF2-40B4-BE49-F238E27FC236}">
                <a16:creationId xmlns:a16="http://schemas.microsoft.com/office/drawing/2014/main" id="{7C54CE2A-0CB4-8467-2966-0F4B4D0EA706}"/>
              </a:ext>
            </a:extLst>
          </p:cNvPr>
          <p:cNvSpPr>
            <a:spLocks noGrp="1"/>
          </p:cNvSpPr>
          <p:nvPr>
            <p:ph type="chart" sz="quarter" idx="13"/>
          </p:nvPr>
        </p:nvSpPr>
        <p:spPr>
          <a:xfrm>
            <a:off x="5341121" y="2165625"/>
            <a:ext cx="6157278" cy="3383763"/>
          </a:xfrm>
          <a:prstGeom prst="rect">
            <a:avLst/>
          </a:prstGeom>
        </p:spPr>
        <p:txBody>
          <a:bodyPr>
            <a:noAutofit/>
          </a:bodyPr>
          <a:lstStyle/>
          <a:p>
            <a:endParaRPr lang="cs-CZ"/>
          </a:p>
        </p:txBody>
      </p:sp>
      <p:sp>
        <p:nvSpPr>
          <p:cNvPr id="4" name="Zástupný text 8">
            <a:extLst>
              <a:ext uri="{FF2B5EF4-FFF2-40B4-BE49-F238E27FC236}">
                <a16:creationId xmlns:a16="http://schemas.microsoft.com/office/drawing/2014/main" id="{4F692555-6195-4F09-FB48-4EF6E638FA7C}"/>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6" name="Zástupný symbol pro číslo snímku 5">
            <a:extLst>
              <a:ext uri="{FF2B5EF4-FFF2-40B4-BE49-F238E27FC236}">
                <a16:creationId xmlns:a16="http://schemas.microsoft.com/office/drawing/2014/main" id="{8880B733-56AF-86CD-D756-629084A16536}"/>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36118284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odnadpis, text a tabulka">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599268"/>
          </a:xfrm>
        </p:spPr>
        <p:txBody>
          <a:bodyPr>
            <a:noAutofit/>
          </a:bodyPr>
          <a:lstStyle/>
          <a:p>
            <a:r>
              <a:rPr lang="cs-CZ"/>
              <a:t>Kliknutím lze upravit styl.</a:t>
            </a:r>
          </a:p>
        </p:txBody>
      </p:sp>
      <p:sp>
        <p:nvSpPr>
          <p:cNvPr id="7" name="Zástupný symbol pro číslo snímku 6"/>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text 8">
            <a:extLst>
              <a:ext uri="{FF2B5EF4-FFF2-40B4-BE49-F238E27FC236}">
                <a16:creationId xmlns:a16="http://schemas.microsoft.com/office/drawing/2014/main" id="{88833E3E-D9C4-1B56-E700-3FE02CF54D68}"/>
              </a:ext>
            </a:extLst>
          </p:cNvPr>
          <p:cNvSpPr>
            <a:spLocks noGrp="1"/>
          </p:cNvSpPr>
          <p:nvPr>
            <p:ph type="body" sz="quarter" idx="20"/>
          </p:nvPr>
        </p:nvSpPr>
        <p:spPr>
          <a:xfrm>
            <a:off x="684000" y="1243809"/>
            <a:ext cx="5259600" cy="772560"/>
          </a:xfrm>
          <a:prstGeom prst="rect">
            <a:avLst/>
          </a:prstGeom>
        </p:spPr>
        <p:txBody>
          <a:bodyPr>
            <a:noAutofit/>
          </a:bodyPr>
          <a:lstStyle>
            <a:lvl1pPr>
              <a:buNone/>
              <a:defRPr lang="cs-CZ" sz="2000" kern="1200" dirty="0">
                <a:solidFill>
                  <a:schemeClr val="accent1"/>
                </a:solidFill>
                <a:latin typeface="Arial" panose="020B0604020202020204" pitchFamily="34" charset="0"/>
                <a:ea typeface="+mn-ea"/>
                <a:cs typeface="Arial" panose="020B0604020202020204" pitchFamily="34" charset="0"/>
              </a:defRPr>
            </a:lvl1pPr>
            <a:lvl2pPr>
              <a:buNone/>
              <a:defRPr/>
            </a:lvl2pPr>
            <a:lvl3pPr>
              <a:buNone/>
              <a:defRPr/>
            </a:lvl3pPr>
            <a:lvl4pPr>
              <a:buNone/>
              <a:defRPr/>
            </a:lvl4pPr>
            <a:lvl5pPr>
              <a:buNone/>
              <a:defRPr/>
            </a:lvl5pPr>
          </a:lstStyle>
          <a:p>
            <a:pPr marL="0" lvl="0" indent="0" algn="l" defTabSz="914400" rtl="0" eaLnBrk="1" latinLnBrk="0" hangingPunct="1">
              <a:lnSpc>
                <a:spcPct val="100000"/>
              </a:lnSpc>
              <a:spcBef>
                <a:spcPts val="0"/>
              </a:spcBef>
              <a:spcAft>
                <a:spcPts val="1000"/>
              </a:spcAft>
              <a:buClr>
                <a:schemeClr val="accent1"/>
              </a:buClr>
              <a:buFont typeface="Wingdings" pitchFamily="2" charset="2"/>
              <a:buNone/>
            </a:pPr>
            <a:r>
              <a:rPr lang="cs-CZ"/>
              <a:t>Po kliknutí můžete upravovat styly textu v předloze.</a:t>
            </a:r>
          </a:p>
        </p:txBody>
      </p:sp>
      <p:sp>
        <p:nvSpPr>
          <p:cNvPr id="9" name="Zástupný symbol pro tabulku 8">
            <a:extLst>
              <a:ext uri="{FF2B5EF4-FFF2-40B4-BE49-F238E27FC236}">
                <a16:creationId xmlns:a16="http://schemas.microsoft.com/office/drawing/2014/main" id="{38C15361-4216-1F02-862E-96F0428B738D}"/>
              </a:ext>
            </a:extLst>
          </p:cNvPr>
          <p:cNvSpPr>
            <a:spLocks noGrp="1"/>
          </p:cNvSpPr>
          <p:nvPr>
            <p:ph type="tbl" sz="quarter" idx="21"/>
          </p:nvPr>
        </p:nvSpPr>
        <p:spPr>
          <a:xfrm>
            <a:off x="5400942" y="2213361"/>
            <a:ext cx="6097458" cy="2836476"/>
          </a:xfrm>
          <a:prstGeom prst="rect">
            <a:avLst/>
          </a:prstGeom>
        </p:spPr>
        <p:txBody>
          <a:bodyPr>
            <a:noAutofit/>
          </a:bodyPr>
          <a:lstStyle/>
          <a:p>
            <a:endParaRPr lang="cs-CZ"/>
          </a:p>
        </p:txBody>
      </p:sp>
      <p:sp>
        <p:nvSpPr>
          <p:cNvPr id="6" name="Zástupný symbol pro obsah 2">
            <a:extLst>
              <a:ext uri="{FF2B5EF4-FFF2-40B4-BE49-F238E27FC236}">
                <a16:creationId xmlns:a16="http://schemas.microsoft.com/office/drawing/2014/main" id="{1AA2B79E-EBDF-2530-1330-B70DF2E98A5F}"/>
              </a:ext>
            </a:extLst>
          </p:cNvPr>
          <p:cNvSpPr>
            <a:spLocks noGrp="1"/>
          </p:cNvSpPr>
          <p:nvPr>
            <p:ph idx="22" hasCustomPrompt="1"/>
          </p:nvPr>
        </p:nvSpPr>
        <p:spPr>
          <a:xfrm>
            <a:off x="1620000" y="2167003"/>
            <a:ext cx="3516021" cy="3915521"/>
          </a:xfrm>
          <a:prstGeom prst="rect">
            <a:avLst/>
          </a:prstGeom>
        </p:spPr>
        <p:txBody>
          <a:bodyPr numCol="1" spcCol="360000">
            <a:noAutofit/>
          </a:bodyPr>
          <a:lstStyle>
            <a:lvl1pPr marL="288000" indent="-288000">
              <a:lnSpc>
                <a:spcPct val="100000"/>
              </a:lnSpc>
              <a:spcBef>
                <a:spcPts val="900"/>
              </a:spcBef>
              <a:spcAft>
                <a:spcPts val="900"/>
              </a:spcAft>
              <a:buClr>
                <a:schemeClr val="accent1"/>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8" name="Zástupný symbol pro číslo snímku 5">
            <a:extLst>
              <a:ext uri="{FF2B5EF4-FFF2-40B4-BE49-F238E27FC236}">
                <a16:creationId xmlns:a16="http://schemas.microsoft.com/office/drawing/2014/main" id="{0CAAE527-231E-9248-0A0C-52E8BA0AF602}"/>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16572456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Závěr a shrnutí">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a:prstGeom prst="rect">
            <a:avLst/>
          </a:prstGeom>
        </p:spPr>
        <p:txBody>
          <a:bodyPr numCol="2" spcCol="360000">
            <a:noAutofit/>
          </a:bodyPr>
          <a:lstStyle>
            <a:lvl1pPr marL="0" indent="-504000">
              <a:lnSpc>
                <a:spcPct val="120000"/>
              </a:lnSpc>
              <a:spcAft>
                <a:spcPts val="1000"/>
              </a:spcAft>
              <a:buNone/>
              <a:defRPr sz="2000">
                <a:solidFill>
                  <a:schemeClr val="tx1"/>
                </a:solidFill>
              </a:defRPr>
            </a:lvl1pPr>
            <a:lvl2pPr marL="0" indent="0">
              <a:lnSpc>
                <a:spcPct val="120000"/>
              </a:lnSpc>
              <a:spcAft>
                <a:spcPts val="400"/>
              </a:spcAft>
              <a:buNone/>
              <a:defRPr sz="1800"/>
            </a:lvl2pPr>
            <a:lvl3pPr marL="0" indent="0">
              <a:lnSpc>
                <a:spcPct val="120000"/>
              </a:lnSpc>
              <a:spcAft>
                <a:spcPts val="400"/>
              </a:spcAft>
              <a:buNone/>
              <a:defRPr/>
            </a:lvl3pPr>
            <a:lvl4pPr marL="0" indent="0">
              <a:lnSpc>
                <a:spcPct val="120000"/>
              </a:lnSpc>
              <a:spcAft>
                <a:spcPts val="400"/>
              </a:spcAft>
              <a:buNone/>
              <a:defRPr/>
            </a:lvl4pPr>
            <a:lvl5pPr marL="0" indent="0">
              <a:lnSpc>
                <a:spcPct val="120000"/>
              </a:lnSpc>
              <a:spcAft>
                <a:spcPts val="400"/>
              </a:spcAft>
              <a:buNone/>
              <a:defRPr/>
            </a:lvl5pPr>
          </a:lstStyle>
          <a:p>
            <a:pPr lvl="0"/>
            <a:r>
              <a:rPr lang="cs-CZ"/>
              <a:t>Upravte styly předlohy textu.</a:t>
            </a:r>
          </a:p>
        </p:txBody>
      </p:sp>
    </p:spTree>
    <p:extLst>
      <p:ext uri="{BB962C8B-B14F-4D97-AF65-F5344CB8AC3E}">
        <p14:creationId xmlns:p14="http://schemas.microsoft.com/office/powerpoint/2010/main" val="37163068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1_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a:t>Kliknutím lze upravit styl.</a:t>
            </a:r>
          </a:p>
        </p:txBody>
      </p:sp>
      <p:sp>
        <p:nvSpPr>
          <p:cNvPr id="5" name="Zástupný symbol pro číslo snímku 4"/>
          <p:cNvSpPr>
            <a:spLocks noGrp="1"/>
          </p:cNvSpPr>
          <p:nvPr>
            <p:ph type="sldNum" sz="quarter" idx="12"/>
          </p:nvPr>
        </p:nvSpPr>
        <p:spPr/>
        <p:txBody>
          <a:bodyPr>
            <a:noAutofit/>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71A0C973-C08E-95A7-04DC-A227455E46BF}"/>
              </a:ext>
            </a:extLst>
          </p:cNvPr>
          <p:cNvSpPr txBox="1">
            <a:spLocks/>
          </p:cNvSpPr>
          <p:nvPr userDrawn="1"/>
        </p:nvSpPr>
        <p:spPr>
          <a:xfrm>
            <a:off x="693600" y="6300000"/>
            <a:ext cx="3952828" cy="365125"/>
          </a:xfrm>
          <a:prstGeom prst="rect">
            <a:avLst/>
          </a:prstGeom>
        </p:spPr>
        <p:txBody>
          <a:bodyPr vert="horz" lIns="0" tIns="0" rIns="0" bIns="0" rtlCol="0" anchor="ctr">
            <a:noAutofit/>
          </a:bodyP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bg2"/>
                </a:solidFill>
              </a:rPr>
              <a:t>Ministerstvo pro místní rozvoj</a:t>
            </a:r>
          </a:p>
        </p:txBody>
      </p:sp>
    </p:spTree>
    <p:extLst>
      <p:ext uri="{BB962C8B-B14F-4D97-AF65-F5344CB8AC3E}">
        <p14:creationId xmlns:p14="http://schemas.microsoft.com/office/powerpoint/2010/main" val="8955910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1_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1CF5A12E-3DFE-4C3E-9036-7893F29C52C1}" type="slidenum">
              <a:rPr lang="cs-CZ" smtClean="0"/>
              <a:t>‹#›</a:t>
            </a:fld>
            <a:endParaRPr lang="cs-CZ"/>
          </a:p>
        </p:txBody>
      </p:sp>
    </p:spTree>
    <p:extLst>
      <p:ext uri="{BB962C8B-B14F-4D97-AF65-F5344CB8AC3E}">
        <p14:creationId xmlns:p14="http://schemas.microsoft.com/office/powerpoint/2010/main" val="3685981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ext velk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60000"/>
          </a:xfrm>
        </p:spPr>
        <p:txBody>
          <a:bodyPr numCol="1" spcCol="360000">
            <a:noAutofit/>
          </a:bodyPr>
          <a:lstStyle>
            <a:lvl1pPr marL="0" indent="0">
              <a:lnSpc>
                <a:spcPct val="100000"/>
              </a:lnSpc>
              <a:spcAft>
                <a:spcPts val="1000"/>
              </a:spcAft>
              <a:buNone/>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4" name="Zástupný symbol pro číslo snímku 5">
            <a:extLst>
              <a:ext uri="{FF2B5EF4-FFF2-40B4-BE49-F238E27FC236}">
                <a16:creationId xmlns:a16="http://schemas.microsoft.com/office/drawing/2014/main" id="{FB23D414-7544-6455-E8D2-C72A3EBC3FA9}"/>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1549922830"/>
      </p:ext>
    </p:extLst>
  </p:cSld>
  <p:clrMapOvr>
    <a:masterClrMapping/>
  </p:clrMapOvr>
  <p:extLst>
    <p:ext uri="{DCECCB84-F9BA-43D5-87BE-67443E8EF086}">
      <p15:sldGuideLst xmlns:p15="http://schemas.microsoft.com/office/powerpoint/2012/main">
        <p15:guide id="1" pos="415">
          <p15:clr>
            <a:srgbClr val="FBAE40"/>
          </p15:clr>
        </p15:guide>
        <p15:guide id="2" orient="horz" pos="411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ext běžný">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26021"/>
          </a:xfrm>
        </p:spPr>
        <p:txBody>
          <a:bodyPr numCol="1" spcCol="360000">
            <a:noAutofit/>
          </a:bodyPr>
          <a:lstStyle>
            <a:lvl1pPr marL="0" indent="0">
              <a:lnSpc>
                <a:spcPct val="100000"/>
              </a:lnSpc>
              <a:spcAft>
                <a:spcPts val="1000"/>
              </a:spcAft>
              <a:buNone/>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287EABB6-9EA1-4F27-1C21-C571E0100C5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cs-CZ" sz="1000">
                <a:solidFill>
                  <a:schemeClr val="accent5"/>
                </a:solidFill>
              </a:rPr>
              <a:t>Ministerstvo pro místní rozvoj</a:t>
            </a:r>
          </a:p>
        </p:txBody>
      </p:sp>
    </p:spTree>
    <p:extLst>
      <p:ext uri="{BB962C8B-B14F-4D97-AF65-F5344CB8AC3E}">
        <p14:creationId xmlns:p14="http://schemas.microsoft.com/office/powerpoint/2010/main" val="3767757764"/>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drážky velk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46919"/>
          </a:xfrm>
        </p:spPr>
        <p:txBody>
          <a:bodyPr numCol="1" spcCol="360000">
            <a:noAutofit/>
          </a:bodyPr>
          <a:lstStyle>
            <a:lvl1pPr marL="504000" indent="-504000">
              <a:lnSpc>
                <a:spcPct val="100000"/>
              </a:lnSpc>
              <a:spcAft>
                <a:spcPts val="1000"/>
              </a:spcAft>
              <a:buClr>
                <a:schemeClr val="accent5"/>
              </a:buClr>
              <a:buSzPct val="90000"/>
              <a:buFont typeface="Wingdings" pitchFamily="2" charset="2"/>
              <a:buChar char="§"/>
              <a:defRPr sz="32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B5547E9F-BA9C-9C4B-9DF5-F81989FE8098}"/>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2562001902"/>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Odrážky malé">
    <p:bg>
      <p:bgPr>
        <a:solidFill>
          <a:schemeClr val="tx2"/>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684000" y="619932"/>
            <a:ext cx="9900000" cy="1070756"/>
          </a:xfrm>
        </p:spPr>
        <p:txBody>
          <a:bodyPr>
            <a:normAutofit/>
          </a:bodyPr>
          <a:lstStyle>
            <a:lvl1pPr>
              <a:defRPr sz="3600"/>
            </a:lvl1pPr>
          </a:lstStyle>
          <a:p>
            <a:r>
              <a:rPr lang="cs-CZ"/>
              <a:t>Kliknutím lze upravit styl.</a:t>
            </a:r>
          </a:p>
        </p:txBody>
      </p:sp>
      <p:sp>
        <p:nvSpPr>
          <p:cNvPr id="3" name="Zástupný symbol pro obsah 2"/>
          <p:cNvSpPr>
            <a:spLocks noGrp="1"/>
          </p:cNvSpPr>
          <p:nvPr>
            <p:ph idx="1" hasCustomPrompt="1"/>
          </p:nvPr>
        </p:nvSpPr>
        <p:spPr>
          <a:xfrm>
            <a:off x="1620000" y="2160000"/>
            <a:ext cx="8964000" cy="3915521"/>
          </a:xfrm>
        </p:spPr>
        <p:txBody>
          <a:bodyPr numCol="1" spcCol="360000">
            <a:noAutofit/>
          </a:bodyPr>
          <a:lstStyle>
            <a:lvl1pPr marL="360000" indent="-360000">
              <a:lnSpc>
                <a:spcPct val="100000"/>
              </a:lnSpc>
              <a:spcBef>
                <a:spcPts val="900"/>
              </a:spcBef>
              <a:spcAft>
                <a:spcPts val="900"/>
              </a:spcAft>
              <a:buClr>
                <a:schemeClr val="accent5"/>
              </a:buClr>
              <a:buSzPct val="90000"/>
              <a:buFont typeface="Wingdings" pitchFamily="2" charset="2"/>
              <a:buChar char="§"/>
              <a:defRPr sz="2000"/>
            </a:lvl1pPr>
            <a:lvl2pPr indent="0">
              <a:lnSpc>
                <a:spcPct val="120000"/>
              </a:lnSpc>
              <a:spcAft>
                <a:spcPts val="400"/>
              </a:spcAft>
              <a:buNone/>
              <a:defRPr sz="1800"/>
            </a:lvl2pPr>
            <a:lvl3pPr indent="0">
              <a:lnSpc>
                <a:spcPct val="120000"/>
              </a:lnSpc>
              <a:spcAft>
                <a:spcPts val="400"/>
              </a:spcAft>
              <a:buNone/>
              <a:defRPr sz="1800"/>
            </a:lvl3pPr>
            <a:lvl4pPr indent="0">
              <a:lnSpc>
                <a:spcPct val="120000"/>
              </a:lnSpc>
              <a:spcAft>
                <a:spcPts val="400"/>
              </a:spcAft>
              <a:buNone/>
              <a:defRPr sz="1800"/>
            </a:lvl4pPr>
            <a:lvl5pPr indent="0">
              <a:lnSpc>
                <a:spcPct val="120000"/>
              </a:lnSpc>
              <a:spcAft>
                <a:spcPts val="400"/>
              </a:spcAft>
              <a:buNone/>
              <a:defRPr sz="1800"/>
            </a:lvl5pPr>
          </a:lstStyle>
          <a:p>
            <a:pPr lvl="0"/>
            <a:r>
              <a:rPr lang="cs-CZ" dirty="0"/>
              <a:t>Upravte styly předlohy textu</a:t>
            </a:r>
          </a:p>
        </p:txBody>
      </p:sp>
      <p:sp>
        <p:nvSpPr>
          <p:cNvPr id="6" name="Zástupný symbol pro číslo snímku 5"/>
          <p:cNvSpPr>
            <a:spLocks noGrp="1"/>
          </p:cNvSpPr>
          <p:nvPr>
            <p:ph type="sldNum" sz="quarter" idx="12"/>
          </p:nvPr>
        </p:nvSpPr>
        <p:spPr/>
        <p:txBody>
          <a:bodyPr/>
          <a:lstStyle/>
          <a:p>
            <a:fld id="{1CF5A12E-3DFE-4C3E-9036-7893F29C52C1}" type="slidenum">
              <a:rPr lang="cs-CZ" smtClean="0"/>
              <a:t>‹#›</a:t>
            </a:fld>
            <a:endParaRPr lang="cs-CZ"/>
          </a:p>
        </p:txBody>
      </p:sp>
      <p:sp>
        <p:nvSpPr>
          <p:cNvPr id="5" name="Zástupný symbol pro číslo snímku 5">
            <a:extLst>
              <a:ext uri="{FF2B5EF4-FFF2-40B4-BE49-F238E27FC236}">
                <a16:creationId xmlns:a16="http://schemas.microsoft.com/office/drawing/2014/main" id="{667C9E67-68A9-C008-6034-D232C1AF110C}"/>
              </a:ext>
            </a:extLst>
          </p:cNvPr>
          <p:cNvSpPr txBox="1">
            <a:spLocks/>
          </p:cNvSpPr>
          <p:nvPr userDrawn="1"/>
        </p:nvSpPr>
        <p:spPr>
          <a:xfrm>
            <a:off x="693600" y="6300000"/>
            <a:ext cx="3952828" cy="365125"/>
          </a:xfrm>
          <a:prstGeom prst="rect">
            <a:avLst/>
          </a:prstGeom>
        </p:spPr>
        <p:txBody>
          <a:bodyPr vert="horz" lIns="0" tIns="0" rIns="0" bIns="0" rtlCol="0" anchor="ctr"/>
          <a:lstStyle>
            <a:defPPr>
              <a:defRPr lang="cs-CZ"/>
            </a:defPPr>
            <a:lvl1pPr marL="0" algn="r"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1000">
                <a:solidFill>
                  <a:schemeClr val="accent5"/>
                </a:solidFill>
              </a:rPr>
              <a:t>Ministerstvo pro místní rozvoj</a:t>
            </a:r>
          </a:p>
        </p:txBody>
      </p:sp>
    </p:spTree>
    <p:extLst>
      <p:ext uri="{BB962C8B-B14F-4D97-AF65-F5344CB8AC3E}">
        <p14:creationId xmlns:p14="http://schemas.microsoft.com/office/powerpoint/2010/main" val="3407055048"/>
      </p:ext>
    </p:extLst>
  </p:cSld>
  <p:clrMapOvr>
    <a:masterClrMapping/>
  </p:clrMapOvr>
  <p:extLst>
    <p:ext uri="{DCECCB84-F9BA-43D5-87BE-67443E8EF086}">
      <p15:sldGuideLst xmlns:p15="http://schemas.microsoft.com/office/powerpoint/2012/main">
        <p15:guide id="1" pos="415">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slideLayout" Target="../slideLayouts/slideLayout46.xml"/><Relationship Id="rId26" Type="http://schemas.openxmlformats.org/officeDocument/2006/relationships/slideLayout" Target="../slideLayouts/slideLayout54.xml"/><Relationship Id="rId3" Type="http://schemas.openxmlformats.org/officeDocument/2006/relationships/slideLayout" Target="../slideLayouts/slideLayout31.xml"/><Relationship Id="rId21" Type="http://schemas.openxmlformats.org/officeDocument/2006/relationships/slideLayout" Target="../slideLayouts/slideLayout49.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5" Type="http://schemas.openxmlformats.org/officeDocument/2006/relationships/slideLayout" Target="../slideLayouts/slideLayout53.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20" Type="http://schemas.openxmlformats.org/officeDocument/2006/relationships/slideLayout" Target="../slideLayouts/slideLayout48.xml"/><Relationship Id="rId29" Type="http://schemas.openxmlformats.org/officeDocument/2006/relationships/slideLayout" Target="../slideLayouts/slideLayout57.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24" Type="http://schemas.openxmlformats.org/officeDocument/2006/relationships/slideLayout" Target="../slideLayouts/slideLayout52.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23" Type="http://schemas.openxmlformats.org/officeDocument/2006/relationships/slideLayout" Target="../slideLayouts/slideLayout51.xml"/><Relationship Id="rId28" Type="http://schemas.openxmlformats.org/officeDocument/2006/relationships/slideLayout" Target="../slideLayouts/slideLayout56.xml"/><Relationship Id="rId10" Type="http://schemas.openxmlformats.org/officeDocument/2006/relationships/slideLayout" Target="../slideLayouts/slideLayout38.xml"/><Relationship Id="rId19" Type="http://schemas.openxmlformats.org/officeDocument/2006/relationships/slideLayout" Target="../slideLayouts/slideLayout47.xml"/><Relationship Id="rId31"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 Id="rId22" Type="http://schemas.openxmlformats.org/officeDocument/2006/relationships/slideLayout" Target="../slideLayouts/slideLayout50.xml"/><Relationship Id="rId27" Type="http://schemas.openxmlformats.org/officeDocument/2006/relationships/slideLayout" Target="../slideLayouts/slideLayout55.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dirty="0"/>
              <a:t>Kliknutím lze upravit styl.</a:t>
            </a:r>
          </a:p>
        </p:txBody>
      </p:sp>
      <p:sp>
        <p:nvSpPr>
          <p:cNvPr id="3" name="Zástupný symbol pro text 2"/>
          <p:cNvSpPr>
            <a:spLocks noGrp="1"/>
          </p:cNvSpPr>
          <p:nvPr>
            <p:ph type="body" idx="1"/>
          </p:nvPr>
        </p:nvSpPr>
        <p:spPr>
          <a:xfrm>
            <a:off x="1620000" y="2160000"/>
            <a:ext cx="8964000" cy="4078800"/>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noAutofit/>
          </a:bodyPr>
          <a:lstStyle>
            <a:lvl1pPr algn="r">
              <a:defRPr sz="1200">
                <a:solidFill>
                  <a:schemeClr val="bg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8" name="Obrázek 7" descr="Obsah obrázku symbol, Grafika, logo, snímek obrazovky&#10;&#10;Obsah generovaný pomocí AI může být nesprávný.">
            <a:extLst>
              <a:ext uri="{FF2B5EF4-FFF2-40B4-BE49-F238E27FC236}">
                <a16:creationId xmlns:a16="http://schemas.microsoft.com/office/drawing/2014/main" id="{DF67F3F1-F3D2-EC43-5EB5-2BB7ED887C96}"/>
              </a:ext>
            </a:extLst>
          </p:cNvPr>
          <p:cNvPicPr>
            <a:picLocks noChangeAspect="1"/>
          </p:cNvPicPr>
          <p:nvPr userDrawn="1"/>
        </p:nvPicPr>
        <p:blipFill>
          <a:blip r:embed="rId30"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4163724584"/>
      </p:ext>
    </p:extLst>
  </p:cSld>
  <p:clrMap bg1="lt1" tx1="dk1" bg2="lt2" tx2="dk2" accent1="accent1" accent2="accent2" accent3="accent3" accent4="accent4" accent5="accent5" accent6="accent6" hlink="hlink" folHlink="folHlink"/>
  <p:sldLayoutIdLst>
    <p:sldLayoutId id="2147483649" r:id="rId1"/>
    <p:sldLayoutId id="2147483675" r:id="rId2"/>
    <p:sldLayoutId id="2147483660" r:id="rId3"/>
    <p:sldLayoutId id="2147483718" r:id="rId4"/>
    <p:sldLayoutId id="2147483650" r:id="rId5"/>
    <p:sldLayoutId id="2147483676" r:id="rId6"/>
    <p:sldLayoutId id="2147483677" r:id="rId7"/>
    <p:sldLayoutId id="2147483678" r:id="rId8"/>
    <p:sldLayoutId id="2147483679" r:id="rId9"/>
    <p:sldLayoutId id="2147483651" r:id="rId10"/>
    <p:sldLayoutId id="2147483680" r:id="rId11"/>
    <p:sldLayoutId id="2147483681" r:id="rId12"/>
    <p:sldLayoutId id="2147483682" r:id="rId13"/>
    <p:sldLayoutId id="214748365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 id="2147483716" r:id="rId23"/>
    <p:sldLayoutId id="2147483691" r:id="rId24"/>
    <p:sldLayoutId id="2147483654" r:id="rId25"/>
    <p:sldLayoutId id="2147483655" r:id="rId26"/>
    <p:sldLayoutId id="2147483721" r:id="rId27"/>
    <p:sldLayoutId id="2147483719" r:id="rId28"/>
  </p:sldLayoutIdLst>
  <p:hf hdr="0" dt="0"/>
  <p:txStyles>
    <p:titleStyle>
      <a:lvl1pPr algn="l" defTabSz="914400" rtl="0" eaLnBrk="1" latinLnBrk="0" hangingPunct="1">
        <a:lnSpc>
          <a:spcPct val="90000"/>
        </a:lnSpc>
        <a:spcBef>
          <a:spcPct val="0"/>
        </a:spcBef>
        <a:buNone/>
        <a:defRPr sz="3600" b="1" kern="1200">
          <a:solidFill>
            <a:schemeClr val="bg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100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2000" b="0" i="0" kern="1200">
          <a:solidFill>
            <a:schemeClr val="bg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3"/>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b="0" i="0" kern="1200">
          <a:solidFill>
            <a:schemeClr val="accent5"/>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b="0" i="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3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84000" y="619932"/>
            <a:ext cx="9900000" cy="1070756"/>
          </a:xfrm>
          <a:prstGeom prst="rect">
            <a:avLst/>
          </a:prstGeom>
        </p:spPr>
        <p:txBody>
          <a:bodyPr vert="horz" lIns="0" tIns="0" rIns="0" bIns="0" rtlCol="0" anchor="t">
            <a:noAutofit/>
          </a:bodyPr>
          <a:lstStyle/>
          <a:p>
            <a:r>
              <a:rPr lang="cs-CZ"/>
              <a:t>Kliknutím lze upravit styl.</a:t>
            </a:r>
          </a:p>
        </p:txBody>
      </p:sp>
      <p:sp>
        <p:nvSpPr>
          <p:cNvPr id="3" name="Zástupný symbol pro text 2"/>
          <p:cNvSpPr>
            <a:spLocks noGrp="1"/>
          </p:cNvSpPr>
          <p:nvPr>
            <p:ph type="body" idx="1"/>
          </p:nvPr>
        </p:nvSpPr>
        <p:spPr>
          <a:xfrm>
            <a:off x="1620000" y="2160000"/>
            <a:ext cx="8964000" cy="4078068"/>
          </a:xfrm>
          <a:prstGeom prst="rect">
            <a:avLst/>
          </a:prstGeom>
        </p:spPr>
        <p:txBody>
          <a:bodyPr vert="horz" lIns="0" tIns="0" rIns="0" bIns="0" rtlCol="0">
            <a:no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8755200" y="6300000"/>
            <a:ext cx="2743200" cy="365125"/>
          </a:xfrm>
          <a:prstGeom prst="rect">
            <a:avLst/>
          </a:prstGeom>
        </p:spPr>
        <p:txBody>
          <a:bodyPr vert="horz" lIns="0" tIns="0" rIns="0" bIns="0" rtlCol="0" anchor="ctr"/>
          <a:lstStyle>
            <a:lvl1pPr algn="r">
              <a:defRPr sz="1200">
                <a:solidFill>
                  <a:schemeClr val="tx1"/>
                </a:solidFill>
                <a:latin typeface="Arial" panose="020B0604020202020204" pitchFamily="34" charset="0"/>
                <a:cs typeface="Arial" panose="020B0604020202020204" pitchFamily="34" charset="0"/>
              </a:defRPr>
            </a:lvl1pPr>
          </a:lstStyle>
          <a:p>
            <a:fld id="{1CF5A12E-3DFE-4C3E-9036-7893F29C52C1}" type="slidenum">
              <a:rPr lang="cs-CZ" smtClean="0"/>
              <a:pPr/>
              <a:t>‹#›</a:t>
            </a:fld>
            <a:endParaRPr lang="cs-CZ"/>
          </a:p>
        </p:txBody>
      </p:sp>
      <p:pic>
        <p:nvPicPr>
          <p:cNvPr id="4" name="Obrázek 3" descr="Obsah obrázku symbol, Grafika, logo, snímek obrazovky&#10;&#10;Obsah generovaný pomocí AI může být nesprávný.">
            <a:extLst>
              <a:ext uri="{FF2B5EF4-FFF2-40B4-BE49-F238E27FC236}">
                <a16:creationId xmlns:a16="http://schemas.microsoft.com/office/drawing/2014/main" id="{025FCB21-8AB5-EA3D-1803-9CBD8B12DF84}"/>
              </a:ext>
            </a:extLst>
          </p:cNvPr>
          <p:cNvPicPr>
            <a:picLocks noChangeAspect="1"/>
          </p:cNvPicPr>
          <p:nvPr userDrawn="1"/>
        </p:nvPicPr>
        <p:blipFill>
          <a:blip r:embed="rId31" cstate="print">
            <a:extLst>
              <a:ext uri="{28A0092B-C50C-407E-A947-70E740481C1C}">
                <a14:useLocalDpi xmlns:a14="http://schemas.microsoft.com/office/drawing/2010/main" val="0"/>
              </a:ext>
            </a:extLst>
          </a:blip>
          <a:srcRect l="32111" t="23639" r="32108" b="23684"/>
          <a:stretch>
            <a:fillRect/>
          </a:stretch>
        </p:blipFill>
        <p:spPr>
          <a:xfrm>
            <a:off x="11037600" y="0"/>
            <a:ext cx="504859" cy="1008000"/>
          </a:xfrm>
          <a:prstGeom prst="rect">
            <a:avLst/>
          </a:prstGeom>
        </p:spPr>
      </p:pic>
    </p:spTree>
    <p:extLst>
      <p:ext uri="{BB962C8B-B14F-4D97-AF65-F5344CB8AC3E}">
        <p14:creationId xmlns:p14="http://schemas.microsoft.com/office/powerpoint/2010/main" val="628316029"/>
      </p:ext>
    </p:extLst>
  </p:cSld>
  <p:clrMap bg1="lt1" tx1="dk1" bg2="lt2" tx2="dk2" accent1="accent1" accent2="accent2" accent3="accent3" accent4="accent4" accent5="accent5" accent6="accent6" hlink="hlink" folHlink="folHlink"/>
  <p:sldLayoutIdLst>
    <p:sldLayoutId id="2147483666" r:id="rId1"/>
    <p:sldLayoutId id="2147483668" r:id="rId2"/>
    <p:sldLayoutId id="2147483669"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7" r:id="rId25"/>
    <p:sldLayoutId id="2147483713" r:id="rId26"/>
    <p:sldLayoutId id="2147483720" r:id="rId27"/>
    <p:sldLayoutId id="2147483714" r:id="rId28"/>
    <p:sldLayoutId id="2147483715" r:id="rId29"/>
  </p:sldLayoutIdLst>
  <p:hf hdr="0" dt="0"/>
  <p:txStyles>
    <p:titleStyle>
      <a:lvl1pPr algn="l" defTabSz="914400" rtl="0" eaLnBrk="1" latinLnBrk="0" hangingPunct="1">
        <a:lnSpc>
          <a:spcPct val="90000"/>
        </a:lnSpc>
        <a:spcBef>
          <a:spcPct val="0"/>
        </a:spcBef>
        <a:buNone/>
        <a:defRPr sz="3600" b="1" kern="1200">
          <a:solidFill>
            <a:schemeClr val="accent1"/>
          </a:solidFill>
          <a:latin typeface="Arial" panose="020B0604020202020204" pitchFamily="34" charset="0"/>
          <a:ea typeface="+mj-ea"/>
          <a:cs typeface="Arial" panose="020B0604020202020204" pitchFamily="34" charset="0"/>
        </a:defRPr>
      </a:lvl1pPr>
    </p:titleStyle>
    <p:bodyStyle>
      <a:lvl1pPr marL="288000" indent="-288000" algn="l" defTabSz="914400" rtl="0" eaLnBrk="1" latinLnBrk="0" hangingPunct="1">
        <a:lnSpc>
          <a:spcPct val="100000"/>
        </a:lnSpc>
        <a:spcBef>
          <a:spcPts val="0"/>
        </a:spcBef>
        <a:spcAft>
          <a:spcPts val="1000"/>
        </a:spcAft>
        <a:buClr>
          <a:schemeClr val="accent1"/>
        </a:buClr>
        <a:buFont typeface="Wingdings" pitchFamily="2" charset="2"/>
        <a:buChar char="§"/>
        <a:defRPr sz="2000" kern="1200">
          <a:solidFill>
            <a:schemeClr val="tx1"/>
          </a:solidFill>
          <a:latin typeface="Arial" panose="020B0604020202020204" pitchFamily="34" charset="0"/>
          <a:ea typeface="+mn-ea"/>
          <a:cs typeface="Arial" panose="020B0604020202020204" pitchFamily="34" charset="0"/>
        </a:defRPr>
      </a:lvl1pPr>
      <a:lvl2pPr marL="504000" indent="-216000" algn="l" defTabSz="914400" rtl="0" eaLnBrk="1" latinLnBrk="0" hangingPunct="1">
        <a:lnSpc>
          <a:spcPct val="100000"/>
        </a:lnSpc>
        <a:spcBef>
          <a:spcPts val="0"/>
        </a:spcBef>
        <a:spcAft>
          <a:spcPts val="1000"/>
        </a:spcAft>
        <a:buFont typeface="Wingdings" pitchFamily="2" charset="2"/>
        <a:buChar char="§"/>
        <a:defRPr sz="1800" kern="1200">
          <a:solidFill>
            <a:schemeClr val="tx1"/>
          </a:solidFill>
          <a:latin typeface="Arial" panose="020B0604020202020204" pitchFamily="34" charset="0"/>
          <a:ea typeface="+mn-ea"/>
          <a:cs typeface="Arial" panose="020B0604020202020204" pitchFamily="34" charset="0"/>
        </a:defRPr>
      </a:lvl2pPr>
      <a:lvl3pPr marL="720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2"/>
          </a:solidFill>
          <a:latin typeface="Arial" panose="020B0604020202020204" pitchFamily="34" charset="0"/>
          <a:ea typeface="+mn-ea"/>
          <a:cs typeface="Arial" panose="020B0604020202020204" pitchFamily="34" charset="0"/>
        </a:defRPr>
      </a:lvl3pPr>
      <a:lvl4pPr marL="936000" indent="-216000" algn="l" defTabSz="914400" rtl="0" eaLnBrk="1" latinLnBrk="0" hangingPunct="1">
        <a:lnSpc>
          <a:spcPct val="100000"/>
        </a:lnSpc>
        <a:spcBef>
          <a:spcPts val="0"/>
        </a:spcBef>
        <a:spcAft>
          <a:spcPts val="1000"/>
        </a:spcAft>
        <a:buFont typeface="Wingdings" pitchFamily="2" charset="2"/>
        <a:buChar char="§"/>
        <a:defRPr sz="1500" kern="1200">
          <a:solidFill>
            <a:schemeClr val="accent1"/>
          </a:solidFill>
          <a:latin typeface="Arial" panose="020B0604020202020204" pitchFamily="34" charset="0"/>
          <a:ea typeface="+mn-ea"/>
          <a:cs typeface="Arial" panose="020B0604020202020204" pitchFamily="34" charset="0"/>
        </a:defRPr>
      </a:lvl4pPr>
      <a:lvl5pPr marL="1152000" indent="-216000" algn="l" defTabSz="914400" rtl="0" eaLnBrk="1" latinLnBrk="0" hangingPunct="1">
        <a:lnSpc>
          <a:spcPct val="100000"/>
        </a:lnSpc>
        <a:spcBef>
          <a:spcPts val="0"/>
        </a:spcBef>
        <a:spcAft>
          <a:spcPts val="1000"/>
        </a:spcAft>
        <a:buFont typeface="Wingdings" pitchFamily="2" charset="2"/>
        <a:buChar char="§"/>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40" userDrawn="1">
          <p15:clr>
            <a:srgbClr val="F26B43"/>
          </p15:clr>
        </p15:guide>
        <p15:guide id="2" pos="41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3" Type="http://schemas.openxmlformats.org/officeDocument/2006/relationships/hyperlink" Target="https://eur-lex.europa.eu/legal-content/CS/TXT/?uri=CELEX:62024CJ0568" TargetMode="External"/><Relationship Id="rId2" Type="http://schemas.openxmlformats.org/officeDocument/2006/relationships/notesSlide" Target="../notesSlides/notesSlide10.xml"/><Relationship Id="rId1" Type="http://schemas.openxmlformats.org/officeDocument/2006/relationships/slideLayout" Target="../slideLayouts/slideLayout3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6.xml.rels><?xml version="1.0" encoding="UTF-8" standalone="yes"?>
<Relationships xmlns="http://schemas.openxmlformats.org/package/2006/relationships"><Relationship Id="rId3" Type="http://schemas.openxmlformats.org/officeDocument/2006/relationships/hyperlink" Target="https://juris.curia.europa.eu/juris/document/document.jsf?text=&amp;docid=296546&amp;pageIndex=0&amp;doclang=CS&amp;mode=lst&amp;dir=&amp;occ=first&amp;part=1&amp;cid=2826446" TargetMode="External"/><Relationship Id="rId2" Type="http://schemas.openxmlformats.org/officeDocument/2006/relationships/notesSlide" Target="../notesSlides/notesSlide11.xml"/><Relationship Id="rId1" Type="http://schemas.openxmlformats.org/officeDocument/2006/relationships/slideLayout" Target="../slideLayouts/slideLayout39.xml"/></Relationships>
</file>

<file path=ppt/slides/_rels/slide17.xml.rels><?xml version="1.0" encoding="UTF-8" standalone="yes"?>
<Relationships xmlns="http://schemas.openxmlformats.org/package/2006/relationships"><Relationship Id="rId3" Type="http://schemas.openxmlformats.org/officeDocument/2006/relationships/hyperlink" Target="https://uohs.gov.cz/cs/informacni-centrum/tiskove-zpravy/verejne-zakazky/4103-urad-interpretuje-prelomovy-rozsudek-soudniho-dvora-eu-k-problematice-pristupu-k-dodavatelum-ze-tretich-zemi.html" TargetMode="External"/><Relationship Id="rId2" Type="http://schemas.openxmlformats.org/officeDocument/2006/relationships/notesSlide" Target="../notesSlides/notesSlide12.xml"/><Relationship Id="rId1" Type="http://schemas.openxmlformats.org/officeDocument/2006/relationships/slideLayout" Target="../slideLayouts/slideLayout3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3" Type="http://schemas.openxmlformats.org/officeDocument/2006/relationships/hyperlink" Target="https://juris.curia.europa.eu/juris/document/document.jsf?text=&amp;docid=300964&amp;pageIndex=0&amp;doclang=CS&amp;mode=lst&amp;dir=&amp;occ=first&amp;part=1&amp;cid=2826446" TargetMode="External"/><Relationship Id="rId2" Type="http://schemas.openxmlformats.org/officeDocument/2006/relationships/notesSlide" Target="../notesSlides/notesSlide20.xml"/><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3" Type="http://schemas.openxmlformats.org/officeDocument/2006/relationships/hyperlink" Target="https://eur-lex.europa.eu/legal-content/CS/TXT/HTML/?uri=CELEX:62023CJ0578&amp;qid=1781695373223" TargetMode="External"/><Relationship Id="rId2" Type="http://schemas.openxmlformats.org/officeDocument/2006/relationships/notesSlide" Target="../notesSlides/notesSlide2.xml"/><Relationship Id="rId1" Type="http://schemas.openxmlformats.org/officeDocument/2006/relationships/slideLayout" Target="../slideLayouts/slideLayout3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3" Type="http://schemas.openxmlformats.org/officeDocument/2006/relationships/hyperlink" Target="https://eur-lex.europa.eu/legal-content/CS/TXT/?uri=CELEX%3A62023CJ0715&amp;qid=1781681367191" TargetMode="External"/><Relationship Id="rId2" Type="http://schemas.openxmlformats.org/officeDocument/2006/relationships/notesSlide" Target="../notesSlides/notesSlide28.xml"/><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3" Type="http://schemas.openxmlformats.org/officeDocument/2006/relationships/hyperlink" Target="https://eur-lex.europa.eu/legal-content/CS/TXT/PDF/?uri=ecli:ECLI%3AEU%3AC%3A2017%3A73" TargetMode="External"/><Relationship Id="rId7" Type="http://schemas.openxmlformats.org/officeDocument/2006/relationships/hyperlink" Target="https://eur-lex.europa.eu/legal-content/CS/TXT/HTML/?uri=ecli:ECLI%3AEU%3AC%3A2022%3A559&amp;anchor=#point60" TargetMode="External"/><Relationship Id="rId2" Type="http://schemas.openxmlformats.org/officeDocument/2006/relationships/hyperlink" Target="https://eur-lex.europa.eu/legal-content/CS/AUTO/?uri=ecli:ECLI%3AEU%3AC%3A2017%3A73&amp;locale=cs" TargetMode="External"/><Relationship Id="rId1" Type="http://schemas.openxmlformats.org/officeDocument/2006/relationships/slideLayout" Target="../slideLayouts/slideLayout39.xml"/><Relationship Id="rId6" Type="http://schemas.openxmlformats.org/officeDocument/2006/relationships/hyperlink" Target="https://eur-lex.europa.eu/legal-content/CS/TXT/PDF/?uri=ecli:ECLI%3AEU%3AC%3A2022%3A559" TargetMode="External"/><Relationship Id="rId5" Type="http://schemas.openxmlformats.org/officeDocument/2006/relationships/hyperlink" Target="https://eur-lex.europa.eu/legal-content/CS/AUTO/?uri=ecli:ECLI%3AEU%3AC%3A2022%3A559&amp;locale=cs" TargetMode="External"/><Relationship Id="rId4" Type="http://schemas.openxmlformats.org/officeDocument/2006/relationships/hyperlink" Target="https://eur-lex.europa.eu/legal-content/CS/TXT/HTML/?uri=ecli:ECLI%3AEU%3AC%3A2017%3A73&amp;anchor=#point100"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3" Type="http://schemas.openxmlformats.org/officeDocument/2006/relationships/hyperlink" Target="https://juris.curia.europa.eu/juris/document/document.jsf?text=&amp;docid=298577&amp;pageIndex=0&amp;doclang=CS&amp;mode=lst&amp;dir=&amp;occ=first&amp;part=1&amp;cid=92895-" TargetMode="External"/><Relationship Id="rId2" Type="http://schemas.openxmlformats.org/officeDocument/2006/relationships/notesSlide" Target="../notesSlides/notesSlide29.xml"/><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3.xml.rels><?xml version="1.0" encoding="UTF-8" standalone="yes"?>
<Relationships xmlns="http://schemas.openxmlformats.org/package/2006/relationships"><Relationship Id="rId3" Type="http://schemas.openxmlformats.org/officeDocument/2006/relationships/hyperlink" Target="https://eur-lex.europa.eu/legal-content/CS/TXT/?uri=CELEX:62023CJ0422" TargetMode="External"/><Relationship Id="rId2" Type="http://schemas.openxmlformats.org/officeDocument/2006/relationships/notesSlide" Target="../notesSlides/notesSlide30.xml"/><Relationship Id="rId1" Type="http://schemas.openxmlformats.org/officeDocument/2006/relationships/slideLayout" Target="../slideLayouts/slideLayout3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9.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9.xml"/></Relationships>
</file>

<file path=ppt/slides/_rels/slide49.xml.rels><?xml version="1.0" encoding="UTF-8" standalone="yes"?>
<Relationships xmlns="http://schemas.openxmlformats.org/package/2006/relationships"><Relationship Id="rId2" Type="http://schemas.openxmlformats.org/officeDocument/2006/relationships/hyperlink" Target="https://eur-lex.europa.eu/legal-content/CS/TXT/HTML/?uri=CELEX:62024CJ0282" TargetMode="External"/><Relationship Id="rId1" Type="http://schemas.openxmlformats.org/officeDocument/2006/relationships/slideLayout" Target="../slideLayouts/slideLayout3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9.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59.xml.rels><?xml version="1.0" encoding="UTF-8" standalone="yes"?>
<Relationships xmlns="http://schemas.openxmlformats.org/package/2006/relationships"><Relationship Id="rId3" Type="http://schemas.openxmlformats.org/officeDocument/2006/relationships/hyperlink" Target="https://eur-lex.europa.eu/legal-content/CS/TXT/HTML/?uri=CELEX:62023CJ0769" TargetMode="External"/><Relationship Id="rId2" Type="http://schemas.openxmlformats.org/officeDocument/2006/relationships/notesSlide" Target="../notesSlides/notesSlide36.xml"/><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8" Type="http://schemas.openxmlformats.org/officeDocument/2006/relationships/hyperlink" Target="https://eur-lex.europa.eu/legal-content/CS/TXT/HTML/?uri=ecli:ECLI%3AEU%3AC%3A2009%3A632&amp;anchor=#point55" TargetMode="External"/><Relationship Id="rId3" Type="http://schemas.openxmlformats.org/officeDocument/2006/relationships/hyperlink" Target="https://eur-lex.europa.eu/legal-content/CS/AUTO/?uri=ecli:ECLI%3AEU%3AC%3A1987%3A115&amp;locale=cs" TargetMode="External"/><Relationship Id="rId7" Type="http://schemas.openxmlformats.org/officeDocument/2006/relationships/hyperlink" Target="https://eur-lex.europa.eu/legal-content/CS/TXT/PDF/?uri=ecli:ECLI%3AEU%3AC%3A2009%3A632" TargetMode="External"/><Relationship Id="rId2" Type="http://schemas.openxmlformats.org/officeDocument/2006/relationships/notesSlide" Target="../notesSlides/notesSlide5.xml"/><Relationship Id="rId1" Type="http://schemas.openxmlformats.org/officeDocument/2006/relationships/slideLayout" Target="../slideLayouts/slideLayout39.xml"/><Relationship Id="rId6" Type="http://schemas.openxmlformats.org/officeDocument/2006/relationships/hyperlink" Target="https://eur-lex.europa.eu/legal-content/CS/AUTO/?uri=ecli:ECLI%3AEU%3AC%3A2009%3A632&amp;locale=cs" TargetMode="External"/><Relationship Id="rId11" Type="http://schemas.openxmlformats.org/officeDocument/2006/relationships/hyperlink" Target="https://eur-lex.europa.eu/legal-content/CS/TXT/HTML/?uri=ecli:ECLI%3AEU%3AC%3A2009%3A632&amp;anchor=#point64" TargetMode="External"/><Relationship Id="rId5" Type="http://schemas.openxmlformats.org/officeDocument/2006/relationships/hyperlink" Target="https://eur-lex.europa.eu/legal-content/CS/TXT/HTML/?uri=ecli:ECLI%3AEU%3AC%3A1987%3A115&amp;anchor=#point14" TargetMode="External"/><Relationship Id="rId10" Type="http://schemas.openxmlformats.org/officeDocument/2006/relationships/hyperlink" Target="https://eur-lex.europa.eu/legal-content/CS/TXT/HTML/?uri=ecli:ECLI%3AEU%3AC%3A2009%3A632&amp;anchor=#point57" TargetMode="External"/><Relationship Id="rId4" Type="http://schemas.openxmlformats.org/officeDocument/2006/relationships/hyperlink" Target="https://eur-lex.europa.eu/legal-content/CS/TXT/PDF/?uri=ecli:ECLI%3AEU%3AC%3A1987%3A115" TargetMode="External"/><Relationship Id="rId9" Type="http://schemas.openxmlformats.org/officeDocument/2006/relationships/hyperlink" Target="https://eur-lex.europa.eu/legal-content/CS/TXT/HTML/?uri=ecli:ECLI%3AEU%3AC%3A2009%3A632&amp;anchor=#point56"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2.xml.rels><?xml version="1.0" encoding="UTF-8" standalone="yes"?>
<Relationships xmlns="http://schemas.openxmlformats.org/package/2006/relationships"><Relationship Id="rId3" Type="http://schemas.openxmlformats.org/officeDocument/2006/relationships/hyperlink" Target="https://eur-lex.europa.eu/legal-content/CS/TXT/HTML/?uri=CELEX:62023CJ0692" TargetMode="External"/><Relationship Id="rId2" Type="http://schemas.openxmlformats.org/officeDocument/2006/relationships/notesSlide" Target="../notesSlides/notesSlide37.xml"/><Relationship Id="rId1" Type="http://schemas.openxmlformats.org/officeDocument/2006/relationships/slideLayout" Target="../slideLayouts/slideLayout39.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9.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9.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9.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9.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9.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9.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9.xml"/></Relationships>
</file>

<file path=ppt/slides/_rels/slide70.xml.rels><?xml version="1.0" encoding="UTF-8" standalone="yes"?>
<Relationships xmlns="http://schemas.openxmlformats.org/package/2006/relationships"><Relationship Id="rId3" Type="http://schemas.openxmlformats.org/officeDocument/2006/relationships/hyperlink" Target="https://juris.curia.europa.eu/juris/document/document_print.jsf?mode=req&amp;pageIndex=0&amp;docid=307909&amp;part=1&amp;doclang=CS&amp;text=public%2Bprocurement&amp;dir=&amp;occ=first&amp;cid=2794474" TargetMode="External"/><Relationship Id="rId2" Type="http://schemas.openxmlformats.org/officeDocument/2006/relationships/notesSlide" Target="../notesSlides/notesSlide45.xml"/><Relationship Id="rId1" Type="http://schemas.openxmlformats.org/officeDocument/2006/relationships/slideLayout" Target="../slideLayouts/slideLayout39.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9.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9.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9.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9.xml"/></Relationships>
</file>

<file path=ppt/slides/_rels/slide75.xml.rels><?xml version="1.0" encoding="UTF-8" standalone="yes"?>
<Relationships xmlns="http://schemas.openxmlformats.org/package/2006/relationships"><Relationship Id="rId3" Type="http://schemas.openxmlformats.org/officeDocument/2006/relationships/hyperlink" Target="https://eur-lex.europa.eu/legal-content/CS/TXT/HTML/?uri=CELEX:62024CJ0313" TargetMode="External"/><Relationship Id="rId2" Type="http://schemas.openxmlformats.org/officeDocument/2006/relationships/notesSlide" Target="../notesSlides/notesSlide50.xml"/><Relationship Id="rId1" Type="http://schemas.openxmlformats.org/officeDocument/2006/relationships/slideLayout" Target="../slideLayouts/slideLayout39.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9.xml.rels><?xml version="1.0" encoding="UTF-8" standalone="yes"?>
<Relationships xmlns="http://schemas.openxmlformats.org/package/2006/relationships"><Relationship Id="rId3" Type="http://schemas.openxmlformats.org/officeDocument/2006/relationships/hyperlink" Target="https://juris.curia.europa.eu/juris/document/document.jsf?text=&amp;docid=309607&amp;pageIndex=0&amp;doclang=cs&amp;mode=lst&amp;dir=&amp;occ=first&amp;part=1&amp;cid=2871819" TargetMode="External"/><Relationship Id="rId2" Type="http://schemas.openxmlformats.org/officeDocument/2006/relationships/notesSlide" Target="../notesSlides/notesSlide51.xml"/><Relationship Id="rId1" Type="http://schemas.openxmlformats.org/officeDocument/2006/relationships/slideLayout" Target="../slideLayouts/slideLayout3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9.xml"/></Relationships>
</file>

<file path=ppt/slides/_rels/slide80.xml.rels><?xml version="1.0" encoding="UTF-8" standalone="yes"?>
<Relationships xmlns="http://schemas.openxmlformats.org/package/2006/relationships"><Relationship Id="rId8" Type="http://schemas.openxmlformats.org/officeDocument/2006/relationships/hyperlink" Target="https://eur-lex.europa.eu/legal-content/CS/TXT/HTML/?uri=ecli:ECLI%3AEU%3AC%3A2022%3A472&amp;anchor=#point55" TargetMode="External"/><Relationship Id="rId3" Type="http://schemas.openxmlformats.org/officeDocument/2006/relationships/hyperlink" Target="https://eur-lex.europa.eu/legal-content/CS/TXT/PDF/?uri=ecli:ECLI%3AEU%3AC%3A1990%3A360" TargetMode="External"/><Relationship Id="rId7" Type="http://schemas.openxmlformats.org/officeDocument/2006/relationships/hyperlink" Target="https://eur-lex.europa.eu/legal-content/CS/TXT/PDF/?uri=ecli:ECLI%3AEU%3AC%3A2022%3A472" TargetMode="External"/><Relationship Id="rId2" Type="http://schemas.openxmlformats.org/officeDocument/2006/relationships/hyperlink" Target="https://eur-lex.europa.eu/legal-content/CS/AUTO/?uri=ecli:ECLI%3AEU%3AC%3A1990%3A360&amp;locale=cs" TargetMode="External"/><Relationship Id="rId1" Type="http://schemas.openxmlformats.org/officeDocument/2006/relationships/slideLayout" Target="../slideLayouts/slideLayout39.xml"/><Relationship Id="rId6" Type="http://schemas.openxmlformats.org/officeDocument/2006/relationships/hyperlink" Target="https://eur-lex.europa.eu/legal-content/CS/AUTO/?uri=ecli:ECLI%3AEU%3AC%3A2022%3A472&amp;locale=cs" TargetMode="External"/><Relationship Id="rId5" Type="http://schemas.openxmlformats.org/officeDocument/2006/relationships/hyperlink" Target="https://eur-lex.europa.eu/legal-content/CS/TXT/HTML/?uri=ecli:ECLI%3AEU%3AC%3A1990%3A360&amp;anchor=#point37" TargetMode="External"/><Relationship Id="rId4" Type="http://schemas.openxmlformats.org/officeDocument/2006/relationships/hyperlink" Target="https://eur-lex.europa.eu/legal-content/CS/TXT/HTML/?uri=ecli:ECLI%3AEU%3AC%3A1990%3A360&amp;anchor=#point36" TargetMode="Externa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4.xml.rels><?xml version="1.0" encoding="UTF-8" standalone="yes"?>
<Relationships xmlns="http://schemas.openxmlformats.org/package/2006/relationships"><Relationship Id="rId3" Type="http://schemas.openxmlformats.org/officeDocument/2006/relationships/hyperlink" Target="https://juris.curia.europa.eu/juris/document/document.jsf?text=&amp;docid=312082&amp;pageIndex=0&amp;doclang=CS&amp;mode=lst&amp;dir=&amp;occ=first&amp;part=1&amp;cid=2874807" TargetMode="External"/><Relationship Id="rId2" Type="http://schemas.openxmlformats.org/officeDocument/2006/relationships/notesSlide" Target="../notesSlides/notesSlide52.xml"/><Relationship Id="rId1" Type="http://schemas.openxmlformats.org/officeDocument/2006/relationships/slideLayout" Target="../slideLayouts/slideLayout39.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eur-lex.europa.eu/legal-content/CS/TXT/HTML/?uri=CELEX:62023CJ0424&amp;qid=1781695222895" TargetMode="External"/><Relationship Id="rId2" Type="http://schemas.openxmlformats.org/officeDocument/2006/relationships/notesSlide" Target="../notesSlides/notesSlide8.xml"/><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2FEACA-1020-20A3-E183-1CEB85D8DDD0}"/>
              </a:ext>
            </a:extLst>
          </p:cNvPr>
          <p:cNvSpPr>
            <a:spLocks noGrp="1"/>
          </p:cNvSpPr>
          <p:nvPr>
            <p:ph type="ctrTitle"/>
          </p:nvPr>
        </p:nvSpPr>
        <p:spPr>
          <a:xfrm>
            <a:off x="6300000" y="2109600"/>
            <a:ext cx="5400000" cy="1916866"/>
          </a:xfrm>
        </p:spPr>
        <p:txBody>
          <a:bodyPr/>
          <a:lstStyle/>
          <a:p>
            <a:r>
              <a:rPr lang="cs-CZ" dirty="0"/>
              <a:t>Judikatura Soudního dvora Evropské unie </a:t>
            </a:r>
            <a:br>
              <a:rPr lang="cs-CZ" dirty="0"/>
            </a:br>
            <a:r>
              <a:rPr lang="cs-CZ" dirty="0"/>
              <a:t>za uplynulý rok</a:t>
            </a:r>
          </a:p>
        </p:txBody>
      </p:sp>
      <p:sp>
        <p:nvSpPr>
          <p:cNvPr id="3" name="Podnadpis 2">
            <a:extLst>
              <a:ext uri="{FF2B5EF4-FFF2-40B4-BE49-F238E27FC236}">
                <a16:creationId xmlns:a16="http://schemas.microsoft.com/office/drawing/2014/main" id="{55F2B8E6-3E8B-6703-D17B-D3F0D3B656D0}"/>
              </a:ext>
            </a:extLst>
          </p:cNvPr>
          <p:cNvSpPr>
            <a:spLocks noGrp="1"/>
          </p:cNvSpPr>
          <p:nvPr>
            <p:ph type="subTitle" idx="1"/>
          </p:nvPr>
        </p:nvSpPr>
        <p:spPr>
          <a:xfrm>
            <a:off x="6300000" y="4237200"/>
            <a:ext cx="5400000" cy="1968940"/>
          </a:xfrm>
        </p:spPr>
        <p:txBody>
          <a:bodyPr/>
          <a:lstStyle/>
          <a:p>
            <a:r>
              <a:rPr lang="cs-CZ" dirty="0"/>
              <a:t>Radek Vršecký</a:t>
            </a:r>
          </a:p>
        </p:txBody>
      </p:sp>
      <p:sp>
        <p:nvSpPr>
          <p:cNvPr id="4" name="Zástupný symbol pro datum 3">
            <a:extLst>
              <a:ext uri="{FF2B5EF4-FFF2-40B4-BE49-F238E27FC236}">
                <a16:creationId xmlns:a16="http://schemas.microsoft.com/office/drawing/2014/main" id="{86131F65-3A82-DFF0-E99A-6E04CBE1E18B}"/>
              </a:ext>
            </a:extLst>
          </p:cNvPr>
          <p:cNvSpPr txBox="1">
            <a:spLocks/>
          </p:cNvSpPr>
          <p:nvPr/>
        </p:nvSpPr>
        <p:spPr>
          <a:xfrm>
            <a:off x="720000" y="5976000"/>
            <a:ext cx="2743200" cy="365125"/>
          </a:xfrm>
          <a:prstGeom prst="rect">
            <a:avLst/>
          </a:prstGeom>
        </p:spPr>
        <p:txBody>
          <a:bodyPr vert="horz" lIns="0" tIns="0" rIns="0" bIns="0" rtlCol="0" anchor="ctr"/>
          <a:lstStyle>
            <a:defPPr>
              <a:defRPr lang="cs-CZ"/>
            </a:defPPr>
            <a:lvl1pPr marL="0" algn="l" defTabSz="914400" rtl="0" eaLnBrk="1" latinLnBrk="0" hangingPunct="1">
              <a:defRPr sz="1200"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cs-CZ" dirty="0">
                <a:latin typeface="Arial"/>
                <a:cs typeface="Arial"/>
              </a:rPr>
              <a:t>18. 6. 2026</a:t>
            </a:r>
            <a:endParaRPr lang="cs-CZ" dirty="0"/>
          </a:p>
        </p:txBody>
      </p:sp>
    </p:spTree>
    <p:extLst>
      <p:ext uri="{BB962C8B-B14F-4D97-AF65-F5344CB8AC3E}">
        <p14:creationId xmlns:p14="http://schemas.microsoft.com/office/powerpoint/2010/main" val="2709259792"/>
      </p:ext>
    </p:extLst>
  </p:cSld>
  <p:clrMapOvr>
    <a:masterClrMapping/>
  </p:clrMapOvr>
  <mc:AlternateContent xmlns:mc="http://schemas.openxmlformats.org/markup-compatibility/2006" xmlns:p14="http://schemas.microsoft.com/office/powerpoint/2010/main">
    <mc:Choice Requires="p14">
      <p:transition spd="slow" p14:dur="2000" advTm="6661"/>
    </mc:Choice>
    <mc:Fallback xmlns="">
      <p:transition spd="slow" advTm="666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8C7F5-30D9-1D9A-8514-2DE24223500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B9C09EA-0AB3-66D2-3FE6-F9D046013A87}"/>
              </a:ext>
            </a:extLst>
          </p:cNvPr>
          <p:cNvSpPr>
            <a:spLocks noGrp="1"/>
          </p:cNvSpPr>
          <p:nvPr>
            <p:ph type="title"/>
          </p:nvPr>
        </p:nvSpPr>
        <p:spPr/>
        <p:txBody>
          <a:bodyPr/>
          <a:lstStyle/>
          <a:p>
            <a:r>
              <a:rPr lang="cs-CZ" dirty="0"/>
              <a:t>Rozsudek ve věci C-424/23, v řízení DYKA </a:t>
            </a:r>
            <a:r>
              <a:rPr lang="cs-CZ" dirty="0" err="1"/>
              <a:t>Plastics</a:t>
            </a:r>
            <a:r>
              <a:rPr lang="cs-CZ" dirty="0"/>
              <a:t> NV</a:t>
            </a:r>
          </a:p>
        </p:txBody>
      </p:sp>
      <p:sp>
        <p:nvSpPr>
          <p:cNvPr id="17" name="Zástupný obsah 16">
            <a:extLst>
              <a:ext uri="{FF2B5EF4-FFF2-40B4-BE49-F238E27FC236}">
                <a16:creationId xmlns:a16="http://schemas.microsoft.com/office/drawing/2014/main" id="{1FFAF75D-A9F1-DB13-2319-268126A39D96}"/>
              </a:ext>
            </a:extLst>
          </p:cNvPr>
          <p:cNvSpPr>
            <a:spLocks noGrp="1"/>
          </p:cNvSpPr>
          <p:nvPr>
            <p:ph idx="1"/>
          </p:nvPr>
        </p:nvSpPr>
        <p:spPr>
          <a:xfrm>
            <a:off x="1620000" y="1608364"/>
            <a:ext cx="8964000" cy="4467157"/>
          </a:xfrm>
        </p:spPr>
        <p:txBody>
          <a:bodyPr/>
          <a:lstStyle/>
          <a:p>
            <a:pPr algn="just"/>
            <a:r>
              <a:rPr lang="cs-CZ" dirty="0"/>
              <a:t>V rámci článku 42 Technická specifikace  odst. 3 směrnice 2014/24 neexistuje žádná hierarchie způsobů stanovení technické specifikace, výčet možností je taxativní (zde popis zjednodušen):</a:t>
            </a:r>
          </a:p>
          <a:p>
            <a:pPr lvl="1" algn="just"/>
            <a:r>
              <a:rPr lang="cs-CZ" dirty="0"/>
              <a:t>a) požadavky na výkon nebo funkci, </a:t>
            </a:r>
          </a:p>
          <a:p>
            <a:pPr lvl="1" algn="just"/>
            <a:r>
              <a:rPr lang="cs-CZ" dirty="0"/>
              <a:t>b) odkaz na technické specifikace (normy), </a:t>
            </a:r>
          </a:p>
          <a:p>
            <a:pPr lvl="1" algn="just"/>
            <a:r>
              <a:rPr lang="cs-CZ" dirty="0"/>
              <a:t>c) požadavky na výkon nebo funkci s odkazem na technické specifikace jako prostředkem pro předpoklad shody, </a:t>
            </a:r>
          </a:p>
          <a:p>
            <a:pPr lvl="1" algn="just"/>
            <a:r>
              <a:rPr lang="cs-CZ" dirty="0"/>
              <a:t>d) odkazem na technické specifikace uvedené v písmenu b) pro určité vlastnosti a odkazem na požadavky na výkon nebo funkci uvedené v písmenu a) pro ostatní vlastnosti</a:t>
            </a:r>
          </a:p>
          <a:p>
            <a:pPr lvl="1" algn="just"/>
            <a:r>
              <a:rPr lang="cs-CZ" dirty="0"/>
              <a:t>Transponováno zejména do § 89 odst. 1 a § 90 odst. 4 ZZVZ</a:t>
            </a:r>
          </a:p>
        </p:txBody>
      </p:sp>
      <p:sp>
        <p:nvSpPr>
          <p:cNvPr id="4" name="Zástupný symbol pro číslo snímku 3">
            <a:extLst>
              <a:ext uri="{FF2B5EF4-FFF2-40B4-BE49-F238E27FC236}">
                <a16:creationId xmlns:a16="http://schemas.microsoft.com/office/drawing/2014/main" id="{42CC7911-9DDB-90BC-CC80-98C96ACB2E1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10</a:t>
            </a:fld>
            <a:endParaRPr lang="cs-CZ"/>
          </a:p>
        </p:txBody>
      </p:sp>
    </p:spTree>
    <p:extLst>
      <p:ext uri="{BB962C8B-B14F-4D97-AF65-F5344CB8AC3E}">
        <p14:creationId xmlns:p14="http://schemas.microsoft.com/office/powerpoint/2010/main" val="2908242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56292-FDB2-A3F1-A3E8-4860DD440DC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93670EE-29A0-54D4-9885-BAFF03E3D2DA}"/>
              </a:ext>
            </a:extLst>
          </p:cNvPr>
          <p:cNvSpPr>
            <a:spLocks noGrp="1"/>
          </p:cNvSpPr>
          <p:nvPr>
            <p:ph type="title"/>
          </p:nvPr>
        </p:nvSpPr>
        <p:spPr/>
        <p:txBody>
          <a:bodyPr/>
          <a:lstStyle/>
          <a:p>
            <a:r>
              <a:rPr lang="cs-CZ" dirty="0"/>
              <a:t>Rozsudek ve věci C-424/23, DYKA </a:t>
            </a:r>
            <a:r>
              <a:rPr lang="cs-CZ" dirty="0" err="1"/>
              <a:t>Plastics</a:t>
            </a:r>
            <a:r>
              <a:rPr lang="cs-CZ" dirty="0"/>
              <a:t> NV</a:t>
            </a:r>
          </a:p>
        </p:txBody>
      </p:sp>
      <p:sp>
        <p:nvSpPr>
          <p:cNvPr id="17" name="Zástupný obsah 16">
            <a:extLst>
              <a:ext uri="{FF2B5EF4-FFF2-40B4-BE49-F238E27FC236}">
                <a16:creationId xmlns:a16="http://schemas.microsoft.com/office/drawing/2014/main" id="{BF80ADDD-1254-9C7E-5C54-F663F2A6BCD6}"/>
              </a:ext>
            </a:extLst>
          </p:cNvPr>
          <p:cNvSpPr>
            <a:spLocks noGrp="1"/>
          </p:cNvSpPr>
          <p:nvPr>
            <p:ph idx="1"/>
          </p:nvPr>
        </p:nvSpPr>
        <p:spPr>
          <a:xfrm>
            <a:off x="1620000" y="1608364"/>
            <a:ext cx="8964000" cy="4467157"/>
          </a:xfrm>
        </p:spPr>
        <p:txBody>
          <a:bodyPr/>
          <a:lstStyle/>
          <a:p>
            <a:pPr algn="just"/>
            <a:r>
              <a:rPr lang="cs-CZ" dirty="0"/>
              <a:t>Výjimkou je čl. 42 odst. 4 umožňující odkázat na konkrétní výrobek, ač je to jinak zásadně zakázáno</a:t>
            </a:r>
          </a:p>
          <a:p>
            <a:pPr algn="just"/>
            <a:r>
              <a:rPr lang="cs-CZ" dirty="0"/>
              <a:t>Rozlišují se dvě situace:</a:t>
            </a:r>
          </a:p>
          <a:p>
            <a:pPr lvl="1" algn="just"/>
            <a:r>
              <a:rPr lang="cs-CZ" dirty="0"/>
              <a:t>Je-li to odůvodněno předmětem veřejné zakázky, lze odkázat i bez přídomku „rovnocenný“</a:t>
            </a:r>
          </a:p>
          <a:p>
            <a:pPr lvl="1" algn="just"/>
            <a:r>
              <a:rPr lang="cs-CZ" dirty="0"/>
              <a:t>Pokud by jinak nebyl možný dostatečně přesný a srozumitelný popis, lze odkázat ale s přídomkem „rovnocenný“</a:t>
            </a:r>
          </a:p>
        </p:txBody>
      </p:sp>
      <p:sp>
        <p:nvSpPr>
          <p:cNvPr id="4" name="Zástupný symbol pro číslo snímku 3">
            <a:extLst>
              <a:ext uri="{FF2B5EF4-FFF2-40B4-BE49-F238E27FC236}">
                <a16:creationId xmlns:a16="http://schemas.microsoft.com/office/drawing/2014/main" id="{A38EE15D-BB1D-25A7-2580-9A65C2AD7C8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11</a:t>
            </a:fld>
            <a:endParaRPr lang="cs-CZ"/>
          </a:p>
        </p:txBody>
      </p:sp>
    </p:spTree>
    <p:extLst>
      <p:ext uri="{BB962C8B-B14F-4D97-AF65-F5344CB8AC3E}">
        <p14:creationId xmlns:p14="http://schemas.microsoft.com/office/powerpoint/2010/main" val="1219736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2A3B7-D8FD-CC00-508C-E9C1B5DD138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1884BAF-0952-3FCF-2DF8-A448A099C536}"/>
              </a:ext>
            </a:extLst>
          </p:cNvPr>
          <p:cNvSpPr>
            <a:spLocks noGrp="1"/>
          </p:cNvSpPr>
          <p:nvPr>
            <p:ph type="title"/>
          </p:nvPr>
        </p:nvSpPr>
        <p:spPr/>
        <p:txBody>
          <a:bodyPr/>
          <a:lstStyle/>
          <a:p>
            <a:r>
              <a:rPr lang="cs-CZ" dirty="0"/>
              <a:t>Rozsudek ve věci C-424/23, DYKA </a:t>
            </a:r>
            <a:r>
              <a:rPr lang="cs-CZ" dirty="0" err="1"/>
              <a:t>Plastics</a:t>
            </a:r>
            <a:r>
              <a:rPr lang="cs-CZ" dirty="0"/>
              <a:t> NV</a:t>
            </a:r>
          </a:p>
        </p:txBody>
      </p:sp>
      <p:sp>
        <p:nvSpPr>
          <p:cNvPr id="17" name="Zástupný obsah 16">
            <a:extLst>
              <a:ext uri="{FF2B5EF4-FFF2-40B4-BE49-F238E27FC236}">
                <a16:creationId xmlns:a16="http://schemas.microsoft.com/office/drawing/2014/main" id="{B3BD08F5-A129-1E55-3F6F-DD585E86D5A9}"/>
              </a:ext>
            </a:extLst>
          </p:cNvPr>
          <p:cNvSpPr>
            <a:spLocks noGrp="1"/>
          </p:cNvSpPr>
          <p:nvPr>
            <p:ph idx="1"/>
          </p:nvPr>
        </p:nvSpPr>
        <p:spPr>
          <a:xfrm>
            <a:off x="1620000" y="1608364"/>
            <a:ext cx="8964000" cy="4467157"/>
          </a:xfrm>
        </p:spPr>
        <p:txBody>
          <a:bodyPr/>
          <a:lstStyle/>
          <a:p>
            <a:pPr algn="just"/>
            <a:r>
              <a:rPr lang="cs-CZ" dirty="0"/>
              <a:t>Požadavek na konkrétní materiál nelze kvalifikovat jako „požadavek na výkon“ nebo „požadavek na funkci“ ve smyslu čl. 42 odst. 3 písm. a) směrnice 2014/24.</a:t>
            </a:r>
          </a:p>
          <a:p>
            <a:pPr algn="just"/>
            <a:r>
              <a:rPr lang="cs-CZ" dirty="0"/>
              <a:t>Požadavek na konkrétní materiál je případem dle čl. 42 odst. 4 směrnice</a:t>
            </a:r>
          </a:p>
          <a:p>
            <a:pPr algn="just"/>
            <a:r>
              <a:rPr lang="cs-CZ" i="1" dirty="0"/>
              <a:t>„…požadavek týkající se použití určitého materiálu pro veřejnou zakázku nebo její část může zejména </a:t>
            </a:r>
            <a:r>
              <a:rPr lang="cs-CZ" i="1" u="sng" dirty="0"/>
              <a:t>nevyhnutelně vyplývat</a:t>
            </a:r>
            <a:r>
              <a:rPr lang="cs-CZ" i="1" dirty="0"/>
              <a:t> z předmětu veřejné zakázky, pokud je založen na </a:t>
            </a:r>
            <a:r>
              <a:rPr lang="cs-CZ" i="1" u="sng" dirty="0"/>
              <a:t>estetickém účinku</a:t>
            </a:r>
            <a:r>
              <a:rPr lang="cs-CZ" i="1" dirty="0"/>
              <a:t>, o který veřejný zadavatel usiluje, nebo z nutnosti </a:t>
            </a:r>
            <a:r>
              <a:rPr lang="cs-CZ" i="1" u="sng" dirty="0"/>
              <a:t>přizpůsobit dílo jeho okolnímu prostředí</a:t>
            </a:r>
            <a:r>
              <a:rPr lang="cs-CZ" i="1" dirty="0"/>
              <a:t> či je </a:t>
            </a:r>
            <a:r>
              <a:rPr lang="cs-CZ" i="1" u="sng" dirty="0"/>
              <a:t>vzhledem k požadavkům na výkon a funkci</a:t>
            </a:r>
            <a:r>
              <a:rPr lang="cs-CZ" i="1" dirty="0"/>
              <a:t> formulovaným v souladu s čl. 42 odst. 3 písm. a) této směrnice použití výrobků z tohoto materiálu </a:t>
            </a:r>
            <a:r>
              <a:rPr lang="cs-CZ" i="1" u="sng" dirty="0"/>
              <a:t>nevyhnutelné</a:t>
            </a:r>
            <a:r>
              <a:rPr lang="cs-CZ" i="1" dirty="0"/>
              <a:t>. V takových situacích totiž nepřipadá v úvahu žádná alternativa založená na odlišném technickém řešení.“</a:t>
            </a:r>
            <a:r>
              <a:rPr lang="cs-CZ" dirty="0"/>
              <a:t> </a:t>
            </a:r>
          </a:p>
        </p:txBody>
      </p:sp>
      <p:sp>
        <p:nvSpPr>
          <p:cNvPr id="4" name="Zástupný symbol pro číslo snímku 3">
            <a:extLst>
              <a:ext uri="{FF2B5EF4-FFF2-40B4-BE49-F238E27FC236}">
                <a16:creationId xmlns:a16="http://schemas.microsoft.com/office/drawing/2014/main" id="{D83A7A74-BA8E-038E-B25B-4A91F84674F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12</a:t>
            </a:fld>
            <a:endParaRPr lang="cs-CZ"/>
          </a:p>
        </p:txBody>
      </p:sp>
    </p:spTree>
    <p:extLst>
      <p:ext uri="{BB962C8B-B14F-4D97-AF65-F5344CB8AC3E}">
        <p14:creationId xmlns:p14="http://schemas.microsoft.com/office/powerpoint/2010/main" val="2858389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2053A-098E-4C36-F7F7-0D380C683AA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7B9DFA48-D784-66B7-BF22-C7799D9B826B}"/>
              </a:ext>
            </a:extLst>
          </p:cNvPr>
          <p:cNvSpPr>
            <a:spLocks noGrp="1"/>
          </p:cNvSpPr>
          <p:nvPr>
            <p:ph type="title"/>
          </p:nvPr>
        </p:nvSpPr>
        <p:spPr/>
        <p:txBody>
          <a:bodyPr/>
          <a:lstStyle/>
          <a:p>
            <a:r>
              <a:rPr lang="cs-CZ" dirty="0"/>
              <a:t>Rozsudek ve věci C-568/24 </a:t>
            </a:r>
            <a:r>
              <a:rPr lang="cs-CZ" dirty="0" err="1"/>
              <a:t>Sof</a:t>
            </a:r>
            <a:r>
              <a:rPr lang="cs-CZ" dirty="0"/>
              <a:t> </a:t>
            </a:r>
            <a:r>
              <a:rPr lang="cs-CZ" dirty="0" err="1"/>
              <a:t>Medica</a:t>
            </a:r>
            <a:r>
              <a:rPr lang="cs-CZ" dirty="0"/>
              <a:t> SA</a:t>
            </a:r>
          </a:p>
        </p:txBody>
      </p:sp>
      <p:sp>
        <p:nvSpPr>
          <p:cNvPr id="17" name="Zástupný obsah 16">
            <a:extLst>
              <a:ext uri="{FF2B5EF4-FFF2-40B4-BE49-F238E27FC236}">
                <a16:creationId xmlns:a16="http://schemas.microsoft.com/office/drawing/2014/main" id="{F7860406-8F7A-03D5-5418-9FD09764B4D1}"/>
              </a:ext>
            </a:extLst>
          </p:cNvPr>
          <p:cNvSpPr>
            <a:spLocks noGrp="1"/>
          </p:cNvSpPr>
          <p:nvPr>
            <p:ph idx="1"/>
          </p:nvPr>
        </p:nvSpPr>
        <p:spPr/>
        <p:txBody>
          <a:bodyPr/>
          <a:lstStyle/>
          <a:p>
            <a:r>
              <a:rPr lang="cs-CZ" dirty="0">
                <a:hlinkClick r:id="rId3"/>
              </a:rPr>
              <a:t>https://eur-lex.europa.eu/legal-content/CS/TXT/?uri=CELEX:62024CJ0568</a:t>
            </a:r>
            <a:r>
              <a:rPr lang="cs-CZ" dirty="0"/>
              <a:t> </a:t>
            </a:r>
          </a:p>
          <a:p>
            <a:r>
              <a:rPr lang="cs-CZ" dirty="0"/>
              <a:t>Vydán dne 16. dubna 2026</a:t>
            </a:r>
          </a:p>
          <a:p>
            <a:r>
              <a:rPr lang="cs-CZ" dirty="0"/>
              <a:t>Dodávka robota na operační sály nemocnice. Zadavatel požadoval robota modulárního typu, kde robotická ramena mají individuální uspořádání.</a:t>
            </a:r>
          </a:p>
          <a:p>
            <a:pPr lvl="1"/>
            <a:r>
              <a:rPr lang="cs-CZ" dirty="0"/>
              <a:t>Před národním soudem to odůvodnil to malými operačními sály ve staré budově.</a:t>
            </a:r>
          </a:p>
          <a:p>
            <a:r>
              <a:rPr lang="cs-CZ" dirty="0"/>
              <a:t>Žalobce prodával roboty monoblokového typu, kde robotická ramena mají jednotné uspořádání, a začal brojit proti technickým podmínkám veřejné zakázky. </a:t>
            </a:r>
          </a:p>
        </p:txBody>
      </p:sp>
      <p:sp>
        <p:nvSpPr>
          <p:cNvPr id="4" name="Zástupný symbol pro číslo snímku 3">
            <a:extLst>
              <a:ext uri="{FF2B5EF4-FFF2-40B4-BE49-F238E27FC236}">
                <a16:creationId xmlns:a16="http://schemas.microsoft.com/office/drawing/2014/main" id="{2540B148-4A5A-DD53-FA7F-51B2B01B450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13</a:t>
            </a:fld>
            <a:endParaRPr lang="cs-CZ"/>
          </a:p>
        </p:txBody>
      </p:sp>
    </p:spTree>
    <p:extLst>
      <p:ext uri="{BB962C8B-B14F-4D97-AF65-F5344CB8AC3E}">
        <p14:creationId xmlns:p14="http://schemas.microsoft.com/office/powerpoint/2010/main" val="3951725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D78C1-6357-EE43-255C-76BF690F5B5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79D6C49-2968-FFCA-1045-82129CC8A3BD}"/>
              </a:ext>
            </a:extLst>
          </p:cNvPr>
          <p:cNvSpPr>
            <a:spLocks noGrp="1"/>
          </p:cNvSpPr>
          <p:nvPr>
            <p:ph type="title"/>
          </p:nvPr>
        </p:nvSpPr>
        <p:spPr/>
        <p:txBody>
          <a:bodyPr/>
          <a:lstStyle/>
          <a:p>
            <a:r>
              <a:rPr lang="cs-CZ" dirty="0"/>
              <a:t>Rozsudek ve věci C-568/24 </a:t>
            </a:r>
            <a:r>
              <a:rPr lang="cs-CZ" dirty="0" err="1"/>
              <a:t>Sof</a:t>
            </a:r>
            <a:r>
              <a:rPr lang="cs-CZ" dirty="0"/>
              <a:t> </a:t>
            </a:r>
            <a:r>
              <a:rPr lang="cs-CZ" dirty="0" err="1"/>
              <a:t>Medica</a:t>
            </a:r>
            <a:r>
              <a:rPr lang="cs-CZ" dirty="0"/>
              <a:t> SA</a:t>
            </a:r>
          </a:p>
        </p:txBody>
      </p:sp>
      <p:sp>
        <p:nvSpPr>
          <p:cNvPr id="17" name="Zástupný obsah 16">
            <a:extLst>
              <a:ext uri="{FF2B5EF4-FFF2-40B4-BE49-F238E27FC236}">
                <a16:creationId xmlns:a16="http://schemas.microsoft.com/office/drawing/2014/main" id="{F9F38097-64CF-3A58-9D46-A0FBF1CBE706}"/>
              </a:ext>
            </a:extLst>
          </p:cNvPr>
          <p:cNvSpPr>
            <a:spLocks noGrp="1"/>
          </p:cNvSpPr>
          <p:nvPr>
            <p:ph idx="1"/>
          </p:nvPr>
        </p:nvSpPr>
        <p:spPr/>
        <p:txBody>
          <a:bodyPr/>
          <a:lstStyle/>
          <a:p>
            <a:pPr algn="just"/>
            <a:r>
              <a:rPr lang="cs-CZ" i="1" dirty="0"/>
              <a:t>„Článek 18 odst. 1 směrnice 2014/24 ani čl. 42 odst. 1 a 2 této směrnice však nevyžadují výklad zásad transparentnosti a rovného zacházení v tom smyslu, že by byl veřejný zadavatel povinen ke dni zveřejnění dotyčného oznámení o zahájení zadávacího řízení uvést objektivní důvody, na nichž jsou založeny technické specifikace, které stanovil.“</a:t>
            </a:r>
            <a:r>
              <a:rPr lang="cs-CZ" dirty="0"/>
              <a:t> </a:t>
            </a:r>
          </a:p>
          <a:p>
            <a:pPr algn="just"/>
            <a:r>
              <a:rPr lang="cs-CZ" i="1" dirty="0"/>
              <a:t>„Čím jsou technické specifikace podrobnější, tím je totiž vyšší riziko, že budou zvýhodněny výrobky určitého výrobce. Míra podrobnosti technických specifikací tak musí být rovněž v souladu se zásadou proporcionality, což znamená analyzovat, zda je tato míra podrobnosti nezbytná k dosažení sledovaných cílů“ </a:t>
            </a:r>
          </a:p>
          <a:p>
            <a:pPr lvl="1" algn="just"/>
            <a:r>
              <a:rPr lang="cs-CZ" dirty="0"/>
              <a:t>v tomto smyslu viz rozsudek ze dne 25. října 2018, </a:t>
            </a:r>
            <a:r>
              <a:rPr lang="cs-CZ" dirty="0" err="1"/>
              <a:t>Roche</a:t>
            </a:r>
            <a:r>
              <a:rPr lang="cs-CZ" dirty="0"/>
              <a:t> </a:t>
            </a:r>
            <a:r>
              <a:rPr lang="cs-CZ" dirty="0" err="1"/>
              <a:t>Lietuva</a:t>
            </a:r>
            <a:r>
              <a:rPr lang="cs-CZ" dirty="0"/>
              <a:t>, C‑413/17, EU:C:2018:865, body 37 a 41</a:t>
            </a:r>
            <a:r>
              <a:rPr lang="cs-CZ" i="1" dirty="0"/>
              <a:t>.</a:t>
            </a:r>
          </a:p>
          <a:p>
            <a:endParaRPr lang="cs-CZ" dirty="0"/>
          </a:p>
        </p:txBody>
      </p:sp>
      <p:sp>
        <p:nvSpPr>
          <p:cNvPr id="4" name="Zástupný symbol pro číslo snímku 3">
            <a:extLst>
              <a:ext uri="{FF2B5EF4-FFF2-40B4-BE49-F238E27FC236}">
                <a16:creationId xmlns:a16="http://schemas.microsoft.com/office/drawing/2014/main" id="{F040F16B-C1B4-E587-0DFA-4C1E2925AF4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14</a:t>
            </a:fld>
            <a:endParaRPr lang="cs-CZ"/>
          </a:p>
        </p:txBody>
      </p:sp>
    </p:spTree>
    <p:extLst>
      <p:ext uri="{BB962C8B-B14F-4D97-AF65-F5344CB8AC3E}">
        <p14:creationId xmlns:p14="http://schemas.microsoft.com/office/powerpoint/2010/main" val="37655694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FE937-A1A0-3E79-5F0C-88399D5F97F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ACCFB5B-2999-23C2-323E-3BF63EE9AE0B}"/>
              </a:ext>
            </a:extLst>
          </p:cNvPr>
          <p:cNvSpPr>
            <a:spLocks noGrp="1"/>
          </p:cNvSpPr>
          <p:nvPr>
            <p:ph type="title"/>
          </p:nvPr>
        </p:nvSpPr>
        <p:spPr/>
        <p:txBody>
          <a:bodyPr/>
          <a:lstStyle/>
          <a:p>
            <a:r>
              <a:rPr lang="cs-CZ" dirty="0"/>
              <a:t>Rozsudek ve věci C-568/24 </a:t>
            </a:r>
            <a:r>
              <a:rPr lang="cs-CZ" dirty="0" err="1"/>
              <a:t>Sof</a:t>
            </a:r>
            <a:r>
              <a:rPr lang="cs-CZ" dirty="0"/>
              <a:t> </a:t>
            </a:r>
            <a:r>
              <a:rPr lang="cs-CZ" dirty="0" err="1"/>
              <a:t>Medica</a:t>
            </a:r>
            <a:r>
              <a:rPr lang="cs-CZ" dirty="0"/>
              <a:t> SA</a:t>
            </a:r>
          </a:p>
        </p:txBody>
      </p:sp>
      <p:sp>
        <p:nvSpPr>
          <p:cNvPr id="17" name="Zástupný obsah 16">
            <a:extLst>
              <a:ext uri="{FF2B5EF4-FFF2-40B4-BE49-F238E27FC236}">
                <a16:creationId xmlns:a16="http://schemas.microsoft.com/office/drawing/2014/main" id="{EB235C6C-6DA4-7755-E490-631A89CBFA1D}"/>
              </a:ext>
            </a:extLst>
          </p:cNvPr>
          <p:cNvSpPr>
            <a:spLocks noGrp="1"/>
          </p:cNvSpPr>
          <p:nvPr>
            <p:ph idx="1"/>
          </p:nvPr>
        </p:nvSpPr>
        <p:spPr/>
        <p:txBody>
          <a:bodyPr/>
          <a:lstStyle/>
          <a:p>
            <a:r>
              <a:rPr lang="cs-CZ" dirty="0"/>
              <a:t>Předkládající soud se dále ptal, zda zadavatel může stanovit požadavky </a:t>
            </a:r>
            <a:br>
              <a:rPr lang="cs-CZ" dirty="0"/>
            </a:br>
            <a:r>
              <a:rPr lang="cs-CZ" dirty="0"/>
              <a:t>na chirurgického robota, aniž by to doprovázel slovy „nebo </a:t>
            </a:r>
            <a:r>
              <a:rPr lang="cs-CZ" dirty="0" err="1"/>
              <a:t>rovnocennný</a:t>
            </a:r>
            <a:r>
              <a:rPr lang="cs-CZ" dirty="0"/>
              <a:t>“.</a:t>
            </a:r>
          </a:p>
          <a:p>
            <a:r>
              <a:rPr lang="cs-CZ" dirty="0"/>
              <a:t>SDEU v odpovědi zopakoval argumentaci z rozsudku ve věci C-424/23, DYKA </a:t>
            </a:r>
            <a:r>
              <a:rPr lang="cs-CZ" dirty="0" err="1"/>
              <a:t>Plastics</a:t>
            </a:r>
            <a:r>
              <a:rPr lang="cs-CZ" dirty="0"/>
              <a:t> NV</a:t>
            </a:r>
          </a:p>
        </p:txBody>
      </p:sp>
      <p:sp>
        <p:nvSpPr>
          <p:cNvPr id="4" name="Zástupný symbol pro číslo snímku 3">
            <a:extLst>
              <a:ext uri="{FF2B5EF4-FFF2-40B4-BE49-F238E27FC236}">
                <a16:creationId xmlns:a16="http://schemas.microsoft.com/office/drawing/2014/main" id="{3C808D8E-8E6C-D3EE-50E9-D1A62FD9118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15</a:t>
            </a:fld>
            <a:endParaRPr lang="cs-CZ"/>
          </a:p>
        </p:txBody>
      </p:sp>
    </p:spTree>
    <p:extLst>
      <p:ext uri="{BB962C8B-B14F-4D97-AF65-F5344CB8AC3E}">
        <p14:creationId xmlns:p14="http://schemas.microsoft.com/office/powerpoint/2010/main" val="1344116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F7123-6593-D0ED-DB26-CC0953083B5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DBC5519A-7BC7-37D9-7A7F-446CD84E0C56}"/>
              </a:ext>
            </a:extLst>
          </p:cNvPr>
          <p:cNvSpPr>
            <a:spLocks noGrp="1"/>
          </p:cNvSpPr>
          <p:nvPr>
            <p:ph type="title"/>
          </p:nvPr>
        </p:nvSpPr>
        <p:spPr/>
        <p:txBody>
          <a:bodyPr/>
          <a:lstStyle/>
          <a:p>
            <a:r>
              <a:rPr lang="cs-CZ" dirty="0"/>
              <a:t>Rozsudek ve věci C‑266/22, v řízení CRRC </a:t>
            </a:r>
            <a:r>
              <a:rPr lang="cs-CZ" dirty="0" err="1"/>
              <a:t>Qingdao</a:t>
            </a:r>
            <a:r>
              <a:rPr lang="cs-CZ" dirty="0"/>
              <a:t> </a:t>
            </a:r>
            <a:r>
              <a:rPr lang="cs-CZ" dirty="0" err="1"/>
              <a:t>Sifang</a:t>
            </a:r>
            <a:r>
              <a:rPr lang="cs-CZ" dirty="0"/>
              <a:t> Co. Ltd, Astra </a:t>
            </a:r>
            <a:r>
              <a:rPr lang="cs-CZ" dirty="0" err="1"/>
              <a:t>Vagoane</a:t>
            </a:r>
            <a:r>
              <a:rPr lang="cs-CZ" dirty="0"/>
              <a:t> </a:t>
            </a:r>
            <a:r>
              <a:rPr lang="cs-CZ" dirty="0" err="1"/>
              <a:t>Călători</a:t>
            </a:r>
            <a:r>
              <a:rPr lang="cs-CZ" dirty="0"/>
              <a:t> SA</a:t>
            </a:r>
            <a:br>
              <a:rPr lang="cs-CZ" b="0" dirty="0"/>
            </a:br>
            <a:endParaRPr lang="cs-CZ" dirty="0"/>
          </a:p>
        </p:txBody>
      </p:sp>
      <p:sp>
        <p:nvSpPr>
          <p:cNvPr id="17" name="Zástupný obsah 16">
            <a:extLst>
              <a:ext uri="{FF2B5EF4-FFF2-40B4-BE49-F238E27FC236}">
                <a16:creationId xmlns:a16="http://schemas.microsoft.com/office/drawing/2014/main" id="{F2F26DA6-C9D5-9EBE-F411-6A5734DCFCF9}"/>
              </a:ext>
            </a:extLst>
          </p:cNvPr>
          <p:cNvSpPr>
            <a:spLocks noGrp="1"/>
          </p:cNvSpPr>
          <p:nvPr>
            <p:ph idx="1"/>
          </p:nvPr>
        </p:nvSpPr>
        <p:spPr/>
        <p:txBody>
          <a:bodyPr/>
          <a:lstStyle/>
          <a:p>
            <a:pPr algn="just"/>
            <a:r>
              <a:rPr lang="cs-CZ" dirty="0">
                <a:hlinkClick r:id="rId3"/>
              </a:rPr>
              <a:t>https://juris.curia.europa.eu/juris/document/document.jsf?text=&amp;docid=296546&amp;pageIndex=0&amp;doclang=CS&amp;mode=lst&amp;dir=&amp;occ=first&amp;part=1&amp;cid=2826446</a:t>
            </a:r>
            <a:r>
              <a:rPr lang="cs-CZ" dirty="0"/>
              <a:t> </a:t>
            </a:r>
          </a:p>
          <a:p>
            <a:pPr algn="just"/>
            <a:r>
              <a:rPr lang="cs-CZ" dirty="0"/>
              <a:t>Navazuje na rozsudek SDEU ve věci C‑652/22, v řízení </a:t>
            </a:r>
            <a:r>
              <a:rPr lang="cs-CZ" dirty="0" err="1"/>
              <a:t>Kolin</a:t>
            </a:r>
            <a:r>
              <a:rPr lang="cs-CZ" dirty="0"/>
              <a:t> </a:t>
            </a:r>
            <a:r>
              <a:rPr lang="cs-CZ" dirty="0" err="1"/>
              <a:t>Inşaat</a:t>
            </a:r>
            <a:r>
              <a:rPr lang="cs-CZ" dirty="0"/>
              <a:t> </a:t>
            </a:r>
            <a:r>
              <a:rPr lang="cs-CZ" dirty="0" err="1"/>
              <a:t>Turizm</a:t>
            </a:r>
            <a:r>
              <a:rPr lang="cs-CZ" dirty="0"/>
              <a:t> </a:t>
            </a:r>
            <a:r>
              <a:rPr lang="cs-CZ" dirty="0" err="1"/>
              <a:t>Sanayi</a:t>
            </a:r>
            <a:r>
              <a:rPr lang="cs-CZ" dirty="0"/>
              <a:t> ve </a:t>
            </a:r>
            <a:r>
              <a:rPr lang="cs-CZ" dirty="0" err="1"/>
              <a:t>Ticaret</a:t>
            </a:r>
            <a:endParaRPr lang="cs-CZ" dirty="0"/>
          </a:p>
          <a:p>
            <a:pPr algn="just"/>
            <a:r>
              <a:rPr lang="cs-CZ" dirty="0"/>
              <a:t>Rumunské národní právo v roce 2021 stanovilo, že zadavatel je povinen vyloučit </a:t>
            </a:r>
            <a:r>
              <a:rPr lang="cs-CZ" dirty="0" err="1"/>
              <a:t>třetizemce</a:t>
            </a:r>
            <a:r>
              <a:rPr lang="cs-CZ" dirty="0"/>
              <a:t>, tedy skupinu dodavatelů, kteří se v ČR nevejdou do definice dle § 6 odst. 3 ZZVZ</a:t>
            </a:r>
          </a:p>
          <a:p>
            <a:pPr algn="just"/>
            <a:r>
              <a:rPr lang="cs-CZ" dirty="0"/>
              <a:t>Předmětem sporu postup rumunského zadavatele, který vyloučil konsorcium, v jehož čele stála obchodní společnost se sídlem v Číně</a:t>
            </a:r>
          </a:p>
          <a:p>
            <a:pPr lvl="1" algn="just"/>
            <a:r>
              <a:rPr lang="cs-CZ" dirty="0"/>
              <a:t>původně i otázka časového účinku, ta ale není rozhodující</a:t>
            </a:r>
          </a:p>
        </p:txBody>
      </p:sp>
      <p:sp>
        <p:nvSpPr>
          <p:cNvPr id="4" name="Zástupný symbol pro číslo snímku 3">
            <a:extLst>
              <a:ext uri="{FF2B5EF4-FFF2-40B4-BE49-F238E27FC236}">
                <a16:creationId xmlns:a16="http://schemas.microsoft.com/office/drawing/2014/main" id="{F2436562-50DC-D656-5FCB-C87EA0A02A0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16</a:t>
            </a:fld>
            <a:endParaRPr lang="cs-CZ"/>
          </a:p>
        </p:txBody>
      </p:sp>
    </p:spTree>
    <p:extLst>
      <p:ext uri="{BB962C8B-B14F-4D97-AF65-F5344CB8AC3E}">
        <p14:creationId xmlns:p14="http://schemas.microsoft.com/office/powerpoint/2010/main" val="2387182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5E684-8ECF-8EB7-A7DF-E433787549C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8CF7DB1-50C4-82B0-2EED-E7F510C67BE6}"/>
              </a:ext>
            </a:extLst>
          </p:cNvPr>
          <p:cNvSpPr>
            <a:spLocks noGrp="1"/>
          </p:cNvSpPr>
          <p:nvPr>
            <p:ph type="title"/>
          </p:nvPr>
        </p:nvSpPr>
        <p:spPr/>
        <p:txBody>
          <a:bodyPr/>
          <a:lstStyle/>
          <a:p>
            <a:r>
              <a:rPr lang="cs-CZ" dirty="0"/>
              <a:t>Rozsudek ve věci C‑266/22, v řízení CRRC </a:t>
            </a:r>
            <a:r>
              <a:rPr lang="cs-CZ" dirty="0" err="1"/>
              <a:t>Qingdao</a:t>
            </a:r>
            <a:r>
              <a:rPr lang="cs-CZ" dirty="0"/>
              <a:t> </a:t>
            </a:r>
            <a:r>
              <a:rPr lang="cs-CZ" dirty="0" err="1"/>
              <a:t>Sifang</a:t>
            </a:r>
            <a:r>
              <a:rPr lang="cs-CZ" dirty="0"/>
              <a:t> Co. Ltd, Astra </a:t>
            </a:r>
            <a:r>
              <a:rPr lang="cs-CZ" dirty="0" err="1"/>
              <a:t>Vagoane</a:t>
            </a:r>
            <a:r>
              <a:rPr lang="cs-CZ" dirty="0"/>
              <a:t> </a:t>
            </a:r>
            <a:r>
              <a:rPr lang="cs-CZ" dirty="0" err="1"/>
              <a:t>Călători</a:t>
            </a:r>
            <a:r>
              <a:rPr lang="cs-CZ" dirty="0"/>
              <a:t> SA</a:t>
            </a:r>
            <a:br>
              <a:rPr lang="cs-CZ" b="0" dirty="0"/>
            </a:br>
            <a:endParaRPr lang="cs-CZ" dirty="0"/>
          </a:p>
        </p:txBody>
      </p:sp>
      <p:sp>
        <p:nvSpPr>
          <p:cNvPr id="17" name="Zástupný obsah 16">
            <a:extLst>
              <a:ext uri="{FF2B5EF4-FFF2-40B4-BE49-F238E27FC236}">
                <a16:creationId xmlns:a16="http://schemas.microsoft.com/office/drawing/2014/main" id="{C174BD59-198A-A908-65E0-F2D06C5F7F37}"/>
              </a:ext>
            </a:extLst>
          </p:cNvPr>
          <p:cNvSpPr>
            <a:spLocks noGrp="1"/>
          </p:cNvSpPr>
          <p:nvPr>
            <p:ph idx="1"/>
          </p:nvPr>
        </p:nvSpPr>
        <p:spPr/>
        <p:txBody>
          <a:bodyPr/>
          <a:lstStyle/>
          <a:p>
            <a:pPr algn="just"/>
            <a:r>
              <a:rPr lang="cs-CZ" dirty="0"/>
              <a:t>viz také metodický dokument ÚOHS </a:t>
            </a:r>
            <a:r>
              <a:rPr lang="cs-CZ" i="1" dirty="0"/>
              <a:t>„Možnost zadavatele definovat účast dodavatele ze třetí země v zadávacím řízení, závěry vyplývající z rozsudku SDEU C-652/22 </a:t>
            </a:r>
            <a:r>
              <a:rPr lang="cs-CZ" i="1" dirty="0" err="1"/>
              <a:t>Kolin</a:t>
            </a:r>
            <a:r>
              <a:rPr lang="cs-CZ" i="1" dirty="0"/>
              <a:t>“</a:t>
            </a:r>
          </a:p>
          <a:p>
            <a:pPr lvl="1" algn="just"/>
            <a:r>
              <a:rPr lang="cs-CZ" i="1" dirty="0">
                <a:hlinkClick r:id="rId3"/>
              </a:rPr>
              <a:t>https://uohs.gov.cz/cs/informacni-centrum/tiskove-zpravy/verejne-zakazky/4103-urad-interpretuje-prelomovy-rozsudek-soudniho-dvora-eu-k-problematice-pristupu-k-dodavatelum-ze-tretich-zemi.html</a:t>
            </a:r>
            <a:endParaRPr lang="cs-CZ" i="1" dirty="0"/>
          </a:p>
        </p:txBody>
      </p:sp>
      <p:sp>
        <p:nvSpPr>
          <p:cNvPr id="4" name="Zástupný symbol pro číslo snímku 3">
            <a:extLst>
              <a:ext uri="{FF2B5EF4-FFF2-40B4-BE49-F238E27FC236}">
                <a16:creationId xmlns:a16="http://schemas.microsoft.com/office/drawing/2014/main" id="{EECD2377-52C0-E811-A615-941B80085A2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17</a:t>
            </a:fld>
            <a:endParaRPr lang="cs-CZ"/>
          </a:p>
        </p:txBody>
      </p:sp>
    </p:spTree>
    <p:extLst>
      <p:ext uri="{BB962C8B-B14F-4D97-AF65-F5344CB8AC3E}">
        <p14:creationId xmlns:p14="http://schemas.microsoft.com/office/powerpoint/2010/main" val="3896791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9D61E-1B8B-052F-B8B2-B88AC46D957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2AAE87A-E7FF-5766-818C-E576F9263819}"/>
              </a:ext>
            </a:extLst>
          </p:cNvPr>
          <p:cNvSpPr>
            <a:spLocks noGrp="1"/>
          </p:cNvSpPr>
          <p:nvPr>
            <p:ph type="title"/>
          </p:nvPr>
        </p:nvSpPr>
        <p:spPr/>
        <p:txBody>
          <a:bodyPr/>
          <a:lstStyle/>
          <a:p>
            <a:r>
              <a:rPr lang="cs-CZ" dirty="0"/>
              <a:t>Rozsudek ve věci C‑266/22, v řízení CRRC </a:t>
            </a:r>
            <a:r>
              <a:rPr lang="cs-CZ" dirty="0" err="1"/>
              <a:t>Qingdao</a:t>
            </a:r>
            <a:r>
              <a:rPr lang="cs-CZ" dirty="0"/>
              <a:t> </a:t>
            </a:r>
            <a:r>
              <a:rPr lang="cs-CZ" dirty="0" err="1"/>
              <a:t>Sifang</a:t>
            </a:r>
            <a:r>
              <a:rPr lang="cs-CZ" dirty="0"/>
              <a:t> Co. Ltd, Astra </a:t>
            </a:r>
            <a:r>
              <a:rPr lang="cs-CZ" dirty="0" err="1"/>
              <a:t>Vagoane</a:t>
            </a:r>
            <a:r>
              <a:rPr lang="cs-CZ" dirty="0"/>
              <a:t> </a:t>
            </a:r>
            <a:r>
              <a:rPr lang="cs-CZ" dirty="0" err="1"/>
              <a:t>Călători</a:t>
            </a:r>
            <a:r>
              <a:rPr lang="cs-CZ" dirty="0"/>
              <a:t> SA</a:t>
            </a:r>
            <a:br>
              <a:rPr lang="cs-CZ" b="0" dirty="0"/>
            </a:br>
            <a:endParaRPr lang="cs-CZ" dirty="0"/>
          </a:p>
        </p:txBody>
      </p:sp>
      <p:sp>
        <p:nvSpPr>
          <p:cNvPr id="17" name="Zástupný obsah 16">
            <a:extLst>
              <a:ext uri="{FF2B5EF4-FFF2-40B4-BE49-F238E27FC236}">
                <a16:creationId xmlns:a16="http://schemas.microsoft.com/office/drawing/2014/main" id="{7FEDD0BC-435F-ADD3-A122-74503D5855B5}"/>
              </a:ext>
            </a:extLst>
          </p:cNvPr>
          <p:cNvSpPr>
            <a:spLocks noGrp="1"/>
          </p:cNvSpPr>
          <p:nvPr>
            <p:ph idx="1"/>
          </p:nvPr>
        </p:nvSpPr>
        <p:spPr>
          <a:xfrm>
            <a:off x="1620000" y="2160000"/>
            <a:ext cx="9287486" cy="3915521"/>
          </a:xfrm>
        </p:spPr>
        <p:txBody>
          <a:bodyPr/>
          <a:lstStyle/>
          <a:p>
            <a:pPr algn="just"/>
            <a:r>
              <a:rPr lang="cs-CZ" i="1" u="sng" dirty="0"/>
              <a:t>„Právo</a:t>
            </a:r>
            <a:r>
              <a:rPr lang="cs-CZ" i="1" dirty="0"/>
              <a:t>, které čl. 27 odst. 1 směrnice 2014/24 přiznává „</a:t>
            </a:r>
            <a:r>
              <a:rPr lang="cs-CZ" i="1" dirty="0" err="1"/>
              <a:t>kter</a:t>
            </a:r>
            <a:r>
              <a:rPr lang="cs-CZ" i="1" dirty="0"/>
              <a:t>[</a:t>
            </a:r>
            <a:r>
              <a:rPr lang="cs-CZ" i="1" dirty="0" err="1"/>
              <a:t>émukoliv</a:t>
            </a:r>
            <a:r>
              <a:rPr lang="cs-CZ" i="1" dirty="0"/>
              <a:t>] </a:t>
            </a:r>
            <a:r>
              <a:rPr lang="cs-CZ" i="1" dirty="0" err="1"/>
              <a:t>hospodářsk</a:t>
            </a:r>
            <a:r>
              <a:rPr lang="cs-CZ" i="1" dirty="0"/>
              <a:t>[</a:t>
            </a:r>
            <a:r>
              <a:rPr lang="cs-CZ" i="1" dirty="0" err="1"/>
              <a:t>ému</a:t>
            </a:r>
            <a:r>
              <a:rPr lang="cs-CZ" i="1" dirty="0"/>
              <a:t>] subjekt[u], který má o to zájem“, předložit nabídku jako odpověď na výzvu k účasti v soutěži v rámci otevřeného zadávacího řízení v Unii, </a:t>
            </a:r>
            <a:r>
              <a:rPr lang="cs-CZ" i="1" u="sng" dirty="0"/>
              <a:t>se nevztahuje na hospodářské subjekty z těchto třetích zemí</a:t>
            </a:r>
            <a:r>
              <a:rPr lang="cs-CZ" i="1" dirty="0"/>
              <a:t>, které takovou mezinárodní dohodu s Unií neuzavřely. Vykládat toto ustanovení odlišně, a přiznat tak této směrnici neomezenou osobní působnost, by znamenalo, jak v podstatě uvedl generální advokát v bodech 65 až 73 svého stanoviska, zaručit hospodářským subjektům z těchto třetích zemí rovný přístup k zadávacím řízením v Unii. </a:t>
            </a:r>
            <a:r>
              <a:rPr lang="cs-CZ" i="1" u="sng" dirty="0"/>
              <a:t>To by mělo za následek, že by jim bylo přiznáno právo na zacházení, které není méně příznivé, což je v rozporu s článkem 25</a:t>
            </a:r>
            <a:r>
              <a:rPr lang="cs-CZ" i="1" dirty="0"/>
              <a:t> této směrnice, který omezuje využití tohoto práva na hospodářské subjekty ze třetích zemí, které s Unií uzavřely takovou mezinárodní dohodu, jako jsou dohody uvedené v tomto článku </a:t>
            </a:r>
            <a:r>
              <a:rPr lang="cs-CZ" sz="1600" i="1" dirty="0"/>
              <a:t>(v tomto smyslu viz rozsudek ze dne 22. října 2024, </a:t>
            </a:r>
            <a:r>
              <a:rPr lang="cs-CZ" sz="1600" i="1" dirty="0" err="1"/>
              <a:t>Kolin</a:t>
            </a:r>
            <a:r>
              <a:rPr lang="cs-CZ" sz="1600" i="1" dirty="0"/>
              <a:t> </a:t>
            </a:r>
            <a:r>
              <a:rPr lang="cs-CZ" sz="1600" i="1" dirty="0" err="1"/>
              <a:t>Inşaat</a:t>
            </a:r>
            <a:r>
              <a:rPr lang="cs-CZ" sz="1600" i="1" dirty="0"/>
              <a:t> </a:t>
            </a:r>
            <a:r>
              <a:rPr lang="cs-CZ" sz="1600" i="1" dirty="0" err="1"/>
              <a:t>Turizm</a:t>
            </a:r>
            <a:r>
              <a:rPr lang="cs-CZ" sz="1600" i="1" dirty="0"/>
              <a:t> </a:t>
            </a:r>
            <a:r>
              <a:rPr lang="cs-CZ" sz="1600" i="1" dirty="0" err="1"/>
              <a:t>Sanayi</a:t>
            </a:r>
            <a:r>
              <a:rPr lang="cs-CZ" sz="1600" i="1" dirty="0"/>
              <a:t> ve </a:t>
            </a:r>
            <a:r>
              <a:rPr lang="cs-CZ" sz="1600" i="1" dirty="0" err="1"/>
              <a:t>Ticaret</a:t>
            </a:r>
            <a:r>
              <a:rPr lang="cs-CZ" sz="1600" i="1" dirty="0"/>
              <a:t>, C‑652/22, EU:C:2024:910, body 46 a 47)</a:t>
            </a:r>
            <a:r>
              <a:rPr lang="cs-CZ" i="1" dirty="0"/>
              <a:t>.“</a:t>
            </a:r>
          </a:p>
        </p:txBody>
      </p:sp>
      <p:sp>
        <p:nvSpPr>
          <p:cNvPr id="4" name="Zástupný symbol pro číslo snímku 3">
            <a:extLst>
              <a:ext uri="{FF2B5EF4-FFF2-40B4-BE49-F238E27FC236}">
                <a16:creationId xmlns:a16="http://schemas.microsoft.com/office/drawing/2014/main" id="{73B96911-F91C-539F-9CD4-D53FB21E0E5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18</a:t>
            </a:fld>
            <a:endParaRPr lang="cs-CZ"/>
          </a:p>
        </p:txBody>
      </p:sp>
    </p:spTree>
    <p:extLst>
      <p:ext uri="{BB962C8B-B14F-4D97-AF65-F5344CB8AC3E}">
        <p14:creationId xmlns:p14="http://schemas.microsoft.com/office/powerpoint/2010/main" val="2583670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31F0B-DED9-E403-044B-392963363D2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E2A5376-0691-3E64-2A5F-579B254EBA3D}"/>
              </a:ext>
            </a:extLst>
          </p:cNvPr>
          <p:cNvSpPr>
            <a:spLocks noGrp="1"/>
          </p:cNvSpPr>
          <p:nvPr>
            <p:ph type="title"/>
          </p:nvPr>
        </p:nvSpPr>
        <p:spPr/>
        <p:txBody>
          <a:bodyPr/>
          <a:lstStyle/>
          <a:p>
            <a:r>
              <a:rPr lang="cs-CZ" dirty="0"/>
              <a:t>Rozsudek ve věci C‑266/22, v řízení CRRC </a:t>
            </a:r>
            <a:r>
              <a:rPr lang="cs-CZ" dirty="0" err="1"/>
              <a:t>Qingdao</a:t>
            </a:r>
            <a:r>
              <a:rPr lang="cs-CZ" dirty="0"/>
              <a:t> </a:t>
            </a:r>
            <a:r>
              <a:rPr lang="cs-CZ" dirty="0" err="1"/>
              <a:t>Sifang</a:t>
            </a:r>
            <a:r>
              <a:rPr lang="cs-CZ" dirty="0"/>
              <a:t> Co. Ltd, Astra </a:t>
            </a:r>
            <a:r>
              <a:rPr lang="cs-CZ" dirty="0" err="1"/>
              <a:t>Vagoane</a:t>
            </a:r>
            <a:r>
              <a:rPr lang="cs-CZ" dirty="0"/>
              <a:t> </a:t>
            </a:r>
            <a:r>
              <a:rPr lang="cs-CZ" dirty="0" err="1"/>
              <a:t>Călători</a:t>
            </a:r>
            <a:r>
              <a:rPr lang="cs-CZ" dirty="0"/>
              <a:t> SA</a:t>
            </a:r>
            <a:br>
              <a:rPr lang="cs-CZ" b="0" dirty="0"/>
            </a:br>
            <a:endParaRPr lang="cs-CZ" dirty="0"/>
          </a:p>
        </p:txBody>
      </p:sp>
      <p:sp>
        <p:nvSpPr>
          <p:cNvPr id="17" name="Zástupný obsah 16">
            <a:extLst>
              <a:ext uri="{FF2B5EF4-FFF2-40B4-BE49-F238E27FC236}">
                <a16:creationId xmlns:a16="http://schemas.microsoft.com/office/drawing/2014/main" id="{BFE964A6-77C0-8292-E88D-8F8ADFE12FB5}"/>
              </a:ext>
            </a:extLst>
          </p:cNvPr>
          <p:cNvSpPr>
            <a:spLocks noGrp="1"/>
          </p:cNvSpPr>
          <p:nvPr>
            <p:ph idx="1"/>
          </p:nvPr>
        </p:nvSpPr>
        <p:spPr/>
        <p:txBody>
          <a:bodyPr/>
          <a:lstStyle/>
          <a:p>
            <a:pPr algn="just"/>
            <a:r>
              <a:rPr lang="cs-CZ" i="1" dirty="0"/>
              <a:t>„Z toho vyplývá, že směrnice 2014/24 musí být chápána v tom smyslu, že přístup hospodářských subjektů z třetích zemí uvedených v bodě 57 tohoto rozsudku k zadávacím řízením v Unii není zaručen. To znamená, že tyto </a:t>
            </a:r>
            <a:r>
              <a:rPr lang="cs-CZ" i="1" u="sng" dirty="0"/>
              <a:t>subjekty mohou být buď z těchto řízení vyloučeny, nebo k nim mohou být připuštěny s tím, že se nemohou dovolávat této směrnice a vyžadovat rovné zacházení</a:t>
            </a:r>
            <a:r>
              <a:rPr lang="cs-CZ" i="1" dirty="0"/>
              <a:t> s jejich nabídkou ve srovnání s nabídkami předloženými uchazeči z členských států a uchazeči ze třetích zemí uvedenými v článku 25 uvedené směrnice </a:t>
            </a:r>
            <a:r>
              <a:rPr lang="cs-CZ" sz="1600" i="1" dirty="0"/>
              <a:t>(v tomto smyslu viz rozsudek ze dne 22. října 2024, </a:t>
            </a:r>
            <a:r>
              <a:rPr lang="cs-CZ" sz="1600" i="1" dirty="0" err="1"/>
              <a:t>Kolin</a:t>
            </a:r>
            <a:r>
              <a:rPr lang="cs-CZ" sz="1600" i="1" dirty="0"/>
              <a:t> </a:t>
            </a:r>
            <a:r>
              <a:rPr lang="cs-CZ" sz="1600" i="1" dirty="0" err="1"/>
              <a:t>Inşaat</a:t>
            </a:r>
            <a:r>
              <a:rPr lang="cs-CZ" sz="1600" i="1" dirty="0"/>
              <a:t> </a:t>
            </a:r>
            <a:r>
              <a:rPr lang="cs-CZ" sz="1600" i="1" dirty="0" err="1"/>
              <a:t>Turizm</a:t>
            </a:r>
            <a:r>
              <a:rPr lang="cs-CZ" sz="1600" i="1" dirty="0"/>
              <a:t> </a:t>
            </a:r>
            <a:r>
              <a:rPr lang="cs-CZ" sz="1600" i="1" dirty="0" err="1"/>
              <a:t>Sanayi</a:t>
            </a:r>
            <a:r>
              <a:rPr lang="cs-CZ" sz="1600" i="1" dirty="0"/>
              <a:t> ve </a:t>
            </a:r>
            <a:r>
              <a:rPr lang="cs-CZ" sz="1600" i="1" dirty="0" err="1"/>
              <a:t>Ticaret</a:t>
            </a:r>
            <a:r>
              <a:rPr lang="cs-CZ" sz="1600" i="1" dirty="0"/>
              <a:t>, C‑652/22, EU:C:2024:910, body 45 a 47)</a:t>
            </a:r>
            <a:r>
              <a:rPr lang="cs-CZ" i="1" dirty="0"/>
              <a:t>.“</a:t>
            </a:r>
          </a:p>
        </p:txBody>
      </p:sp>
      <p:sp>
        <p:nvSpPr>
          <p:cNvPr id="4" name="Zástupný symbol pro číslo snímku 3">
            <a:extLst>
              <a:ext uri="{FF2B5EF4-FFF2-40B4-BE49-F238E27FC236}">
                <a16:creationId xmlns:a16="http://schemas.microsoft.com/office/drawing/2014/main" id="{D76EDC26-5AA4-915C-1E79-2134B244ED4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19</a:t>
            </a:fld>
            <a:endParaRPr lang="cs-CZ"/>
          </a:p>
        </p:txBody>
      </p:sp>
    </p:spTree>
    <p:extLst>
      <p:ext uri="{BB962C8B-B14F-4D97-AF65-F5344CB8AC3E}">
        <p14:creationId xmlns:p14="http://schemas.microsoft.com/office/powerpoint/2010/main" val="3871201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EDD85-6CBB-F2FC-2993-5C28BDBCC067}"/>
            </a:ext>
          </a:extLst>
        </p:cNvPr>
        <p:cNvGrpSpPr/>
        <p:nvPr/>
      </p:nvGrpSpPr>
      <p:grpSpPr>
        <a:xfrm>
          <a:off x="0" y="0"/>
          <a:ext cx="0" cy="0"/>
          <a:chOff x="0" y="0"/>
          <a:chExt cx="0" cy="0"/>
        </a:xfrm>
      </p:grpSpPr>
      <p:sp>
        <p:nvSpPr>
          <p:cNvPr id="7" name="Nadpis 6">
            <a:extLst>
              <a:ext uri="{FF2B5EF4-FFF2-40B4-BE49-F238E27FC236}">
                <a16:creationId xmlns:a16="http://schemas.microsoft.com/office/drawing/2014/main" id="{C3335773-1C00-6C01-CB19-06C146CC3ED4}"/>
              </a:ext>
            </a:extLst>
          </p:cNvPr>
          <p:cNvSpPr>
            <a:spLocks noGrp="1"/>
          </p:cNvSpPr>
          <p:nvPr>
            <p:ph type="title"/>
          </p:nvPr>
        </p:nvSpPr>
        <p:spPr/>
        <p:txBody>
          <a:bodyPr>
            <a:normAutofit/>
          </a:bodyPr>
          <a:lstStyle/>
          <a:p>
            <a:r>
              <a:rPr lang="cs-CZ"/>
              <a:t>Obsah</a:t>
            </a:r>
          </a:p>
        </p:txBody>
      </p:sp>
      <p:sp>
        <p:nvSpPr>
          <p:cNvPr id="6" name="TextovéPole 5">
            <a:extLst>
              <a:ext uri="{FF2B5EF4-FFF2-40B4-BE49-F238E27FC236}">
                <a16:creationId xmlns:a16="http://schemas.microsoft.com/office/drawing/2014/main" id="{FE3CD986-4502-4E3C-6256-A34657B6C7E9}"/>
              </a:ext>
            </a:extLst>
          </p:cNvPr>
          <p:cNvSpPr txBox="1"/>
          <p:nvPr/>
        </p:nvSpPr>
        <p:spPr>
          <a:xfrm>
            <a:off x="1387929" y="1600199"/>
            <a:ext cx="9111342" cy="400110"/>
          </a:xfrm>
          <a:prstGeom prst="rect">
            <a:avLst/>
          </a:prstGeom>
          <a:noFill/>
        </p:spPr>
        <p:txBody>
          <a:bodyPr wrap="square" rtlCol="0">
            <a:spAutoFit/>
          </a:bodyPr>
          <a:lstStyle/>
          <a:p>
            <a:pPr marL="288000" indent="-288000" algn="l">
              <a:spcAft>
                <a:spcPts val="1000"/>
              </a:spcAft>
              <a:buClr>
                <a:schemeClr val="accent5"/>
              </a:buClr>
              <a:buSzPct val="90000"/>
              <a:buFont typeface="Wingdings" pitchFamily="2" charset="2"/>
              <a:buChar char="§"/>
            </a:pPr>
            <a:r>
              <a:rPr lang="cs-CZ" sz="2000" dirty="0">
                <a:solidFill>
                  <a:schemeClr val="bg1"/>
                </a:solidFill>
                <a:latin typeface="Arial" panose="020B0604020202020204" pitchFamily="34" charset="0"/>
                <a:cs typeface="Arial" panose="020B0604020202020204" pitchFamily="34" charset="0"/>
              </a:rPr>
              <a:t>Jednotlivé rozsudky SDEU řazené zásadně vzestupně chronologicky.</a:t>
            </a:r>
          </a:p>
        </p:txBody>
      </p:sp>
    </p:spTree>
    <p:extLst>
      <p:ext uri="{BB962C8B-B14F-4D97-AF65-F5344CB8AC3E}">
        <p14:creationId xmlns:p14="http://schemas.microsoft.com/office/powerpoint/2010/main" val="42835969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2C44A-7A01-1555-15F2-B581CBB137F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2042852-7528-1B24-3A32-0185DFC70939}"/>
              </a:ext>
            </a:extLst>
          </p:cNvPr>
          <p:cNvSpPr>
            <a:spLocks noGrp="1"/>
          </p:cNvSpPr>
          <p:nvPr>
            <p:ph type="title"/>
          </p:nvPr>
        </p:nvSpPr>
        <p:spPr/>
        <p:txBody>
          <a:bodyPr/>
          <a:lstStyle/>
          <a:p>
            <a:r>
              <a:rPr lang="cs-CZ" dirty="0"/>
              <a:t>Rozsudek ve věci C‑266/22, v řízení CRRC </a:t>
            </a:r>
            <a:r>
              <a:rPr lang="cs-CZ" dirty="0" err="1"/>
              <a:t>Qingdao</a:t>
            </a:r>
            <a:r>
              <a:rPr lang="cs-CZ" dirty="0"/>
              <a:t> </a:t>
            </a:r>
            <a:r>
              <a:rPr lang="cs-CZ" dirty="0" err="1"/>
              <a:t>Sifang</a:t>
            </a:r>
            <a:r>
              <a:rPr lang="cs-CZ" dirty="0"/>
              <a:t> Co. Ltd, Astra </a:t>
            </a:r>
            <a:r>
              <a:rPr lang="cs-CZ" dirty="0" err="1"/>
              <a:t>Vagoane</a:t>
            </a:r>
            <a:r>
              <a:rPr lang="cs-CZ" dirty="0"/>
              <a:t> </a:t>
            </a:r>
            <a:r>
              <a:rPr lang="cs-CZ" dirty="0" err="1"/>
              <a:t>Călători</a:t>
            </a:r>
            <a:r>
              <a:rPr lang="cs-CZ" dirty="0"/>
              <a:t> SA</a:t>
            </a:r>
            <a:br>
              <a:rPr lang="cs-CZ" b="0" dirty="0"/>
            </a:br>
            <a:endParaRPr lang="cs-CZ" dirty="0"/>
          </a:p>
        </p:txBody>
      </p:sp>
      <p:sp>
        <p:nvSpPr>
          <p:cNvPr id="17" name="Zástupný obsah 16">
            <a:extLst>
              <a:ext uri="{FF2B5EF4-FFF2-40B4-BE49-F238E27FC236}">
                <a16:creationId xmlns:a16="http://schemas.microsoft.com/office/drawing/2014/main" id="{FF293FF3-F4C6-3216-7F4C-D08132F78322}"/>
              </a:ext>
            </a:extLst>
          </p:cNvPr>
          <p:cNvSpPr>
            <a:spLocks noGrp="1"/>
          </p:cNvSpPr>
          <p:nvPr>
            <p:ph idx="1"/>
          </p:nvPr>
        </p:nvSpPr>
        <p:spPr/>
        <p:txBody>
          <a:bodyPr/>
          <a:lstStyle/>
          <a:p>
            <a:pPr algn="just"/>
            <a:r>
              <a:rPr lang="cs-CZ" i="1" dirty="0"/>
              <a:t>„</a:t>
            </a:r>
            <a:r>
              <a:rPr lang="cs-CZ" i="1" u="sng" dirty="0"/>
              <a:t>Každý akt</a:t>
            </a:r>
            <a:r>
              <a:rPr lang="cs-CZ" i="1" dirty="0"/>
              <a:t> s obecnou působností, jehož specifickým cílem je určit tyto podmínky, za jakých mohou být hospodářské subjekty ze třetí země vyloučeny nebo připuštěny, spadá </a:t>
            </a:r>
            <a:r>
              <a:rPr lang="cs-CZ" i="1" u="sng" dirty="0"/>
              <a:t>do výlučné pravomoci Unie podle čl. 3 odst. 1 písm. e) SFEU</a:t>
            </a:r>
            <a:r>
              <a:rPr lang="cs-CZ" i="1" dirty="0"/>
              <a:t> v oblasti společné obchodní politiky. Tak je tomu u aktů, které v případě neexistence dohody uzavřené mezi Unií a třetí zemí jednostranně </a:t>
            </a:r>
            <a:r>
              <a:rPr lang="cs-CZ" i="1" u="sng" dirty="0"/>
              <a:t>určují, zda a případně za jakých podmínek se hospodářské subjekty z této třetí země mohou účastnit zadávacích řízení v Unii</a:t>
            </a:r>
            <a:r>
              <a:rPr lang="cs-CZ" i="1" dirty="0"/>
              <a:t>. Tyto jednostranné akty mají totiž podobně jako takové dohody </a:t>
            </a:r>
            <a:r>
              <a:rPr lang="cs-CZ" i="1" u="sng" dirty="0"/>
              <a:t>přímé a bezprostřední účinky na obchod</a:t>
            </a:r>
            <a:r>
              <a:rPr lang="cs-CZ" i="1" dirty="0"/>
              <a:t> se zbožím a službami mezi uvedenou třetí zemí a Unií </a:t>
            </a:r>
            <a:r>
              <a:rPr lang="cs-CZ" sz="1600" i="1" dirty="0"/>
              <a:t>(v tomto smyslu viz rozsudek ze dne 22. října 2024, </a:t>
            </a:r>
            <a:r>
              <a:rPr lang="cs-CZ" sz="1600" i="1" dirty="0" err="1"/>
              <a:t>Kolin</a:t>
            </a:r>
            <a:r>
              <a:rPr lang="cs-CZ" sz="1600" i="1" dirty="0"/>
              <a:t> </a:t>
            </a:r>
            <a:r>
              <a:rPr lang="cs-CZ" sz="1600" i="1" dirty="0" err="1"/>
              <a:t>Inşaat</a:t>
            </a:r>
            <a:r>
              <a:rPr lang="cs-CZ" sz="1600" i="1" dirty="0"/>
              <a:t> </a:t>
            </a:r>
            <a:r>
              <a:rPr lang="cs-CZ" sz="1600" i="1" dirty="0" err="1"/>
              <a:t>Turizm</a:t>
            </a:r>
            <a:r>
              <a:rPr lang="cs-CZ" sz="1600" i="1" dirty="0"/>
              <a:t> </a:t>
            </a:r>
            <a:r>
              <a:rPr lang="cs-CZ" sz="1600" i="1" dirty="0" err="1"/>
              <a:t>Sanayi</a:t>
            </a:r>
            <a:r>
              <a:rPr lang="cs-CZ" sz="1600" i="1" dirty="0"/>
              <a:t> ve </a:t>
            </a:r>
            <a:r>
              <a:rPr lang="cs-CZ" sz="1600" i="1" dirty="0" err="1"/>
              <a:t>Ticaret</a:t>
            </a:r>
            <a:r>
              <a:rPr lang="cs-CZ" sz="1600" i="1" dirty="0"/>
              <a:t>, C‑652/22, EU:C:2024:910, bod 57)</a:t>
            </a:r>
            <a:r>
              <a:rPr lang="cs-CZ" i="1" dirty="0"/>
              <a:t>.“</a:t>
            </a:r>
          </a:p>
          <a:p>
            <a:pPr marL="0" indent="0" algn="just">
              <a:buNone/>
            </a:pPr>
            <a:endParaRPr lang="cs-CZ" i="1" dirty="0"/>
          </a:p>
        </p:txBody>
      </p:sp>
      <p:sp>
        <p:nvSpPr>
          <p:cNvPr id="4" name="Zástupný symbol pro číslo snímku 3">
            <a:extLst>
              <a:ext uri="{FF2B5EF4-FFF2-40B4-BE49-F238E27FC236}">
                <a16:creationId xmlns:a16="http://schemas.microsoft.com/office/drawing/2014/main" id="{2614383E-1494-2394-2F73-D49A4F556E92}"/>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20</a:t>
            </a:fld>
            <a:endParaRPr lang="cs-CZ"/>
          </a:p>
        </p:txBody>
      </p:sp>
    </p:spTree>
    <p:extLst>
      <p:ext uri="{BB962C8B-B14F-4D97-AF65-F5344CB8AC3E}">
        <p14:creationId xmlns:p14="http://schemas.microsoft.com/office/powerpoint/2010/main" val="76780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C4DFA-F787-F0CC-345C-88667236748A}"/>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6D14CA89-7CD7-167A-8866-F86EA39D818F}"/>
              </a:ext>
            </a:extLst>
          </p:cNvPr>
          <p:cNvSpPr>
            <a:spLocks noGrp="1"/>
          </p:cNvSpPr>
          <p:nvPr>
            <p:ph type="title"/>
          </p:nvPr>
        </p:nvSpPr>
        <p:spPr/>
        <p:txBody>
          <a:bodyPr/>
          <a:lstStyle/>
          <a:p>
            <a:r>
              <a:rPr lang="cs-CZ" dirty="0"/>
              <a:t>Rozsudek ve věci C‑266/22, v řízení CRRC </a:t>
            </a:r>
            <a:r>
              <a:rPr lang="cs-CZ" dirty="0" err="1"/>
              <a:t>Qingdao</a:t>
            </a:r>
            <a:r>
              <a:rPr lang="cs-CZ" dirty="0"/>
              <a:t> </a:t>
            </a:r>
            <a:r>
              <a:rPr lang="cs-CZ" dirty="0" err="1"/>
              <a:t>Sifang</a:t>
            </a:r>
            <a:r>
              <a:rPr lang="cs-CZ" dirty="0"/>
              <a:t> Co. Ltd, Astra </a:t>
            </a:r>
            <a:r>
              <a:rPr lang="cs-CZ" dirty="0" err="1"/>
              <a:t>Vagoane</a:t>
            </a:r>
            <a:r>
              <a:rPr lang="cs-CZ" dirty="0"/>
              <a:t> </a:t>
            </a:r>
            <a:r>
              <a:rPr lang="cs-CZ" dirty="0" err="1"/>
              <a:t>Călători</a:t>
            </a:r>
            <a:r>
              <a:rPr lang="cs-CZ" dirty="0"/>
              <a:t> SA</a:t>
            </a:r>
            <a:br>
              <a:rPr lang="cs-CZ" b="0" dirty="0"/>
            </a:br>
            <a:endParaRPr lang="cs-CZ" dirty="0"/>
          </a:p>
        </p:txBody>
      </p:sp>
      <p:sp>
        <p:nvSpPr>
          <p:cNvPr id="17" name="Zástupný obsah 16">
            <a:extLst>
              <a:ext uri="{FF2B5EF4-FFF2-40B4-BE49-F238E27FC236}">
                <a16:creationId xmlns:a16="http://schemas.microsoft.com/office/drawing/2014/main" id="{D9E43F13-8764-965F-7F7E-984CF5F38AF0}"/>
              </a:ext>
            </a:extLst>
          </p:cNvPr>
          <p:cNvSpPr>
            <a:spLocks noGrp="1"/>
          </p:cNvSpPr>
          <p:nvPr>
            <p:ph idx="1"/>
          </p:nvPr>
        </p:nvSpPr>
        <p:spPr/>
        <p:txBody>
          <a:bodyPr/>
          <a:lstStyle/>
          <a:p>
            <a:pPr algn="just"/>
            <a:r>
              <a:rPr lang="cs-CZ" i="1" dirty="0"/>
              <a:t>„Podle čl. 2 odst. 1 SFEU totiž pouze Unie může v oblastech své výlučné pravomoci vytvářet a přijímat právně závazné akty a </a:t>
            </a:r>
            <a:r>
              <a:rPr lang="cs-CZ" i="1" u="sng" dirty="0"/>
              <a:t>členské státy tak mohou činit pouze tehdy, jsou-li k tomu Unií zmocněny nebo provádějí-li akty Unie. Unie přitom nezmocnila členské státy</a:t>
            </a:r>
            <a:r>
              <a:rPr lang="cs-CZ" i="1" dirty="0"/>
              <a:t> k tomu, aby vytvářely nebo přijímaly právně závazné akty týkající se přístupu hospodářských subjektů ze třetí země, která s Unií neuzavřela mezinárodní dohodu, k zadávacím řízením. Unie dosud ani nepřijala akty takové povahy, které by členské státy mohly provést </a:t>
            </a:r>
            <a:r>
              <a:rPr lang="cs-CZ" sz="1600" i="1" dirty="0"/>
              <a:t>(rozsudek ze dne 22. října 2024, </a:t>
            </a:r>
            <a:r>
              <a:rPr lang="cs-CZ" sz="1600" i="1" dirty="0" err="1"/>
              <a:t>Kolin</a:t>
            </a:r>
            <a:r>
              <a:rPr lang="cs-CZ" sz="1600" i="1" dirty="0"/>
              <a:t> </a:t>
            </a:r>
            <a:r>
              <a:rPr lang="cs-CZ" sz="1600" i="1" dirty="0" err="1"/>
              <a:t>Inşaat</a:t>
            </a:r>
            <a:r>
              <a:rPr lang="cs-CZ" sz="1600" i="1" dirty="0"/>
              <a:t> </a:t>
            </a:r>
            <a:r>
              <a:rPr lang="cs-CZ" sz="1600" i="1" dirty="0" err="1"/>
              <a:t>Turizm</a:t>
            </a:r>
            <a:r>
              <a:rPr lang="cs-CZ" sz="1600" i="1" dirty="0"/>
              <a:t> </a:t>
            </a:r>
            <a:r>
              <a:rPr lang="cs-CZ" sz="1600" i="1" dirty="0" err="1"/>
              <a:t>Sanayi</a:t>
            </a:r>
            <a:r>
              <a:rPr lang="cs-CZ" sz="1600" i="1" dirty="0"/>
              <a:t> ve </a:t>
            </a:r>
            <a:r>
              <a:rPr lang="cs-CZ" sz="1600" i="1" dirty="0" err="1"/>
              <a:t>Ticaret</a:t>
            </a:r>
            <a:r>
              <a:rPr lang="cs-CZ" sz="1600" i="1" dirty="0"/>
              <a:t>, C‑652/22, EU:C:2024:910, bod 62)</a:t>
            </a:r>
            <a:r>
              <a:rPr lang="cs-CZ" i="1" dirty="0"/>
              <a:t>.“</a:t>
            </a:r>
          </a:p>
        </p:txBody>
      </p:sp>
      <p:sp>
        <p:nvSpPr>
          <p:cNvPr id="4" name="Zástupný symbol pro číslo snímku 3">
            <a:extLst>
              <a:ext uri="{FF2B5EF4-FFF2-40B4-BE49-F238E27FC236}">
                <a16:creationId xmlns:a16="http://schemas.microsoft.com/office/drawing/2014/main" id="{F04204E5-C4F1-D623-9F52-481076D440D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21</a:t>
            </a:fld>
            <a:endParaRPr lang="cs-CZ"/>
          </a:p>
        </p:txBody>
      </p:sp>
    </p:spTree>
    <p:extLst>
      <p:ext uri="{BB962C8B-B14F-4D97-AF65-F5344CB8AC3E}">
        <p14:creationId xmlns:p14="http://schemas.microsoft.com/office/powerpoint/2010/main" val="2215946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15358-C3B8-1B34-99EF-BB2AE2BB2A3B}"/>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BCFB5A0-6D69-D6AB-96FD-164462CF6709}"/>
              </a:ext>
            </a:extLst>
          </p:cNvPr>
          <p:cNvSpPr>
            <a:spLocks noGrp="1"/>
          </p:cNvSpPr>
          <p:nvPr>
            <p:ph type="title"/>
          </p:nvPr>
        </p:nvSpPr>
        <p:spPr/>
        <p:txBody>
          <a:bodyPr/>
          <a:lstStyle/>
          <a:p>
            <a:r>
              <a:rPr lang="cs-CZ" dirty="0"/>
              <a:t>Rozsudek ve věci C‑266/22, v řízení CRRC </a:t>
            </a:r>
            <a:r>
              <a:rPr lang="cs-CZ" dirty="0" err="1"/>
              <a:t>Qingdao</a:t>
            </a:r>
            <a:r>
              <a:rPr lang="cs-CZ" dirty="0"/>
              <a:t> </a:t>
            </a:r>
            <a:r>
              <a:rPr lang="cs-CZ" dirty="0" err="1"/>
              <a:t>Sifang</a:t>
            </a:r>
            <a:r>
              <a:rPr lang="cs-CZ" dirty="0"/>
              <a:t> Co. Ltd, Astra </a:t>
            </a:r>
            <a:r>
              <a:rPr lang="cs-CZ" dirty="0" err="1"/>
              <a:t>Vagoane</a:t>
            </a:r>
            <a:r>
              <a:rPr lang="cs-CZ" dirty="0"/>
              <a:t> </a:t>
            </a:r>
            <a:r>
              <a:rPr lang="cs-CZ" dirty="0" err="1"/>
              <a:t>Călători</a:t>
            </a:r>
            <a:r>
              <a:rPr lang="cs-CZ" dirty="0"/>
              <a:t> SA</a:t>
            </a:r>
            <a:br>
              <a:rPr lang="cs-CZ" b="0" dirty="0"/>
            </a:br>
            <a:endParaRPr lang="cs-CZ" dirty="0"/>
          </a:p>
        </p:txBody>
      </p:sp>
      <p:sp>
        <p:nvSpPr>
          <p:cNvPr id="17" name="Zástupný obsah 16">
            <a:extLst>
              <a:ext uri="{FF2B5EF4-FFF2-40B4-BE49-F238E27FC236}">
                <a16:creationId xmlns:a16="http://schemas.microsoft.com/office/drawing/2014/main" id="{3684972E-2CD8-4B69-4856-29D8F8166FD6}"/>
              </a:ext>
            </a:extLst>
          </p:cNvPr>
          <p:cNvSpPr>
            <a:spLocks noGrp="1"/>
          </p:cNvSpPr>
          <p:nvPr>
            <p:ph idx="1"/>
          </p:nvPr>
        </p:nvSpPr>
        <p:spPr/>
        <p:txBody>
          <a:bodyPr/>
          <a:lstStyle/>
          <a:p>
            <a:pPr algn="just"/>
            <a:r>
              <a:rPr lang="cs-CZ" i="1" dirty="0"/>
              <a:t>„V případě nepřijetí aktů Unií, </a:t>
            </a:r>
            <a:r>
              <a:rPr lang="cs-CZ" i="1" u="sng" dirty="0"/>
              <a:t>je na zadavateli, aby posoudil</a:t>
            </a:r>
            <a:r>
              <a:rPr lang="cs-CZ" i="1" dirty="0"/>
              <a:t>, zda je třeba do zadávacího řízení připustit hospodářské subjekty ze třetí země, která neuzavřela mezinárodní dohodu s Unií zajišťující rovný a vzájemný přístup na trhy s veřejnými zakázkami, a v případě, že rozhodne o takovém připuštění, zda je třeba upravit výsledek vyplývající ze srovnání nabídek podaných těmito subjekty s nabídkami předloženými jinými subjekty </a:t>
            </a:r>
            <a:r>
              <a:rPr lang="cs-CZ" sz="1600" i="1" dirty="0"/>
              <a:t>(rozsudek ze dne 22. října 2024, </a:t>
            </a:r>
            <a:r>
              <a:rPr lang="cs-CZ" sz="1600" i="1" dirty="0" err="1"/>
              <a:t>Kolin</a:t>
            </a:r>
            <a:r>
              <a:rPr lang="cs-CZ" sz="1600" i="1" dirty="0"/>
              <a:t> </a:t>
            </a:r>
            <a:r>
              <a:rPr lang="cs-CZ" sz="1600" i="1" dirty="0" err="1"/>
              <a:t>Inşaat</a:t>
            </a:r>
            <a:r>
              <a:rPr lang="cs-CZ" sz="1600" i="1" dirty="0"/>
              <a:t> </a:t>
            </a:r>
            <a:r>
              <a:rPr lang="cs-CZ" sz="1600" i="1" dirty="0" err="1"/>
              <a:t>Turizm</a:t>
            </a:r>
            <a:r>
              <a:rPr lang="cs-CZ" sz="1600" i="1" dirty="0"/>
              <a:t> </a:t>
            </a:r>
            <a:r>
              <a:rPr lang="cs-CZ" sz="1600" i="1" dirty="0" err="1"/>
              <a:t>Sanayi</a:t>
            </a:r>
            <a:r>
              <a:rPr lang="cs-CZ" sz="1600" i="1" dirty="0"/>
              <a:t> ve </a:t>
            </a:r>
            <a:r>
              <a:rPr lang="cs-CZ" sz="1600" i="1" dirty="0" err="1"/>
              <a:t>Ticaret</a:t>
            </a:r>
            <a:r>
              <a:rPr lang="cs-CZ" sz="1600" i="1" dirty="0"/>
              <a:t>, C‑652/22, EU:C:2024:910, bod 63)</a:t>
            </a:r>
            <a:r>
              <a:rPr lang="cs-CZ" i="1" dirty="0"/>
              <a:t>.“</a:t>
            </a:r>
          </a:p>
        </p:txBody>
      </p:sp>
      <p:sp>
        <p:nvSpPr>
          <p:cNvPr id="4" name="Zástupný symbol pro číslo snímku 3">
            <a:extLst>
              <a:ext uri="{FF2B5EF4-FFF2-40B4-BE49-F238E27FC236}">
                <a16:creationId xmlns:a16="http://schemas.microsoft.com/office/drawing/2014/main" id="{8D04F7C9-D7E5-7794-0985-6CDEB892B3B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22</a:t>
            </a:fld>
            <a:endParaRPr lang="cs-CZ"/>
          </a:p>
        </p:txBody>
      </p:sp>
    </p:spTree>
    <p:extLst>
      <p:ext uri="{BB962C8B-B14F-4D97-AF65-F5344CB8AC3E}">
        <p14:creationId xmlns:p14="http://schemas.microsoft.com/office/powerpoint/2010/main" val="41356083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3959D-A413-9D09-D5BA-3C62A6A23A5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4925B923-2C7D-7089-935B-401C63D90A00}"/>
              </a:ext>
            </a:extLst>
          </p:cNvPr>
          <p:cNvSpPr>
            <a:spLocks noGrp="1"/>
          </p:cNvSpPr>
          <p:nvPr>
            <p:ph type="title"/>
          </p:nvPr>
        </p:nvSpPr>
        <p:spPr/>
        <p:txBody>
          <a:bodyPr/>
          <a:lstStyle/>
          <a:p>
            <a:r>
              <a:rPr lang="cs-CZ" dirty="0"/>
              <a:t>Rozsudek ve věci C‑266/22, v řízení CRRC </a:t>
            </a:r>
            <a:r>
              <a:rPr lang="cs-CZ" dirty="0" err="1"/>
              <a:t>Qingdao</a:t>
            </a:r>
            <a:r>
              <a:rPr lang="cs-CZ" dirty="0"/>
              <a:t> </a:t>
            </a:r>
            <a:r>
              <a:rPr lang="cs-CZ" dirty="0" err="1"/>
              <a:t>Sifang</a:t>
            </a:r>
            <a:r>
              <a:rPr lang="cs-CZ" dirty="0"/>
              <a:t> Co. Ltd, Astra </a:t>
            </a:r>
            <a:r>
              <a:rPr lang="cs-CZ" dirty="0" err="1"/>
              <a:t>Vagoane</a:t>
            </a:r>
            <a:r>
              <a:rPr lang="cs-CZ" dirty="0"/>
              <a:t> </a:t>
            </a:r>
            <a:r>
              <a:rPr lang="cs-CZ" dirty="0" err="1"/>
              <a:t>Călători</a:t>
            </a:r>
            <a:r>
              <a:rPr lang="cs-CZ" dirty="0"/>
              <a:t> SA</a:t>
            </a:r>
            <a:br>
              <a:rPr lang="cs-CZ" b="0" dirty="0"/>
            </a:br>
            <a:endParaRPr lang="cs-CZ" dirty="0"/>
          </a:p>
        </p:txBody>
      </p:sp>
      <p:sp>
        <p:nvSpPr>
          <p:cNvPr id="17" name="Zástupný obsah 16">
            <a:extLst>
              <a:ext uri="{FF2B5EF4-FFF2-40B4-BE49-F238E27FC236}">
                <a16:creationId xmlns:a16="http://schemas.microsoft.com/office/drawing/2014/main" id="{CDD7C308-BBEF-FF00-D6AD-1F41D5A1BF78}"/>
              </a:ext>
            </a:extLst>
          </p:cNvPr>
          <p:cNvSpPr>
            <a:spLocks noGrp="1"/>
          </p:cNvSpPr>
          <p:nvPr>
            <p:ph idx="1"/>
          </p:nvPr>
        </p:nvSpPr>
        <p:spPr/>
        <p:txBody>
          <a:bodyPr/>
          <a:lstStyle/>
          <a:p>
            <a:pPr algn="just"/>
            <a:r>
              <a:rPr lang="cs-CZ" dirty="0"/>
              <a:t>Zadavatel může „</a:t>
            </a:r>
            <a:r>
              <a:rPr lang="cs-CZ" i="1" dirty="0"/>
              <a:t>v zadávací dokumentaci uvést pravidla zacházení, která budou odrážet objektivní rozdíl mezi právním postavením těchto subjektů na jedné straně a právním postavením unijních hospodářských subjektů a hospodářských subjektů ze třetích zemí, které s Unií takovou dohodu uzavřely, ve smyslu tohoto článku 25 na straně druhé. I když je myslitelné, že tyto podmínky zacházení musí být v souladu s určitými zásadami a požadavky, jako jsou zásady právní jistoty a ochrany legitimního očekávání, může být žaloba poukazující na porušení takových zásad ze strany zadavatele zkoumána pouze z hlediska vnitrostátního práva, a nikoli z hlediska unijního práva </a:t>
            </a:r>
            <a:r>
              <a:rPr lang="cs-CZ" sz="1600" i="1" dirty="0"/>
              <a:t>(v tomto smyslu viz rozsudek ze dne 22. října 2024, </a:t>
            </a:r>
            <a:r>
              <a:rPr lang="cs-CZ" sz="1600" i="1" dirty="0" err="1"/>
              <a:t>Kolin</a:t>
            </a:r>
            <a:r>
              <a:rPr lang="cs-CZ" sz="1600" i="1" dirty="0"/>
              <a:t> </a:t>
            </a:r>
            <a:r>
              <a:rPr lang="cs-CZ" sz="1600" i="1" dirty="0" err="1"/>
              <a:t>Inşaat</a:t>
            </a:r>
            <a:r>
              <a:rPr lang="cs-CZ" sz="1600" i="1" dirty="0"/>
              <a:t> </a:t>
            </a:r>
            <a:r>
              <a:rPr lang="cs-CZ" sz="1600" i="1" dirty="0" err="1"/>
              <a:t>Turizm</a:t>
            </a:r>
            <a:r>
              <a:rPr lang="cs-CZ" sz="1600" i="1" dirty="0"/>
              <a:t> </a:t>
            </a:r>
            <a:r>
              <a:rPr lang="cs-CZ" sz="1600" i="1" dirty="0" err="1"/>
              <a:t>Sanayi</a:t>
            </a:r>
            <a:r>
              <a:rPr lang="cs-CZ" sz="1600" i="1" dirty="0"/>
              <a:t> ve </a:t>
            </a:r>
            <a:r>
              <a:rPr lang="cs-CZ" sz="1600" i="1" dirty="0" err="1"/>
              <a:t>Ticaret</a:t>
            </a:r>
            <a:r>
              <a:rPr lang="cs-CZ" sz="1600" i="1" dirty="0"/>
              <a:t>, C‑652/22, EU:C:2024:910, body 64 a 66)</a:t>
            </a:r>
            <a:r>
              <a:rPr lang="cs-CZ" i="1" dirty="0"/>
              <a:t>.“</a:t>
            </a:r>
          </a:p>
        </p:txBody>
      </p:sp>
      <p:sp>
        <p:nvSpPr>
          <p:cNvPr id="4" name="Zástupný symbol pro číslo snímku 3">
            <a:extLst>
              <a:ext uri="{FF2B5EF4-FFF2-40B4-BE49-F238E27FC236}">
                <a16:creationId xmlns:a16="http://schemas.microsoft.com/office/drawing/2014/main" id="{7F6A95AB-3514-EF4A-1B87-AD3EAB04394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23</a:t>
            </a:fld>
            <a:endParaRPr lang="cs-CZ"/>
          </a:p>
        </p:txBody>
      </p:sp>
    </p:spTree>
    <p:extLst>
      <p:ext uri="{BB962C8B-B14F-4D97-AF65-F5344CB8AC3E}">
        <p14:creationId xmlns:p14="http://schemas.microsoft.com/office/powerpoint/2010/main" val="2840434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D9D46-CF94-58C7-71D0-D7C0FE15246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C04CF60-C67B-FD1A-B84B-BDE31E58B2E2}"/>
              </a:ext>
            </a:extLst>
          </p:cNvPr>
          <p:cNvSpPr>
            <a:spLocks noGrp="1"/>
          </p:cNvSpPr>
          <p:nvPr>
            <p:ph type="title"/>
          </p:nvPr>
        </p:nvSpPr>
        <p:spPr/>
        <p:txBody>
          <a:bodyPr/>
          <a:lstStyle/>
          <a:p>
            <a:r>
              <a:rPr lang="cs-CZ" dirty="0"/>
              <a:t>Rozsudek ve věci C‑266/22, v řízení CRRC </a:t>
            </a:r>
            <a:r>
              <a:rPr lang="cs-CZ" dirty="0" err="1"/>
              <a:t>Qingdao</a:t>
            </a:r>
            <a:r>
              <a:rPr lang="cs-CZ" dirty="0"/>
              <a:t> </a:t>
            </a:r>
            <a:r>
              <a:rPr lang="cs-CZ" dirty="0" err="1"/>
              <a:t>Sifang</a:t>
            </a:r>
            <a:r>
              <a:rPr lang="cs-CZ" dirty="0"/>
              <a:t> Co. Ltd, Astra </a:t>
            </a:r>
            <a:r>
              <a:rPr lang="cs-CZ" dirty="0" err="1"/>
              <a:t>Vagoane</a:t>
            </a:r>
            <a:r>
              <a:rPr lang="cs-CZ" dirty="0"/>
              <a:t> </a:t>
            </a:r>
            <a:r>
              <a:rPr lang="cs-CZ" dirty="0" err="1"/>
              <a:t>Călători</a:t>
            </a:r>
            <a:r>
              <a:rPr lang="cs-CZ" dirty="0"/>
              <a:t> SA</a:t>
            </a:r>
            <a:br>
              <a:rPr lang="cs-CZ" b="0" dirty="0"/>
            </a:br>
            <a:endParaRPr lang="cs-CZ" dirty="0"/>
          </a:p>
        </p:txBody>
      </p:sp>
      <p:sp>
        <p:nvSpPr>
          <p:cNvPr id="17" name="Zástupný obsah 16">
            <a:extLst>
              <a:ext uri="{FF2B5EF4-FFF2-40B4-BE49-F238E27FC236}">
                <a16:creationId xmlns:a16="http://schemas.microsoft.com/office/drawing/2014/main" id="{C23D3588-1EA3-4702-F24E-965A9E1D771E}"/>
              </a:ext>
            </a:extLst>
          </p:cNvPr>
          <p:cNvSpPr>
            <a:spLocks noGrp="1"/>
          </p:cNvSpPr>
          <p:nvPr>
            <p:ph idx="1"/>
          </p:nvPr>
        </p:nvSpPr>
        <p:spPr/>
        <p:txBody>
          <a:bodyPr/>
          <a:lstStyle/>
          <a:p>
            <a:pPr algn="just"/>
            <a:r>
              <a:rPr lang="cs-CZ" i="1" dirty="0"/>
              <a:t>„Článek 3 odst. 1 písm. e) SFEU, který </a:t>
            </a:r>
            <a:r>
              <a:rPr lang="cs-CZ" i="1" u="sng" dirty="0"/>
              <a:t>svěřuje Unii výlučnou pravomoc</a:t>
            </a:r>
            <a:br>
              <a:rPr lang="cs-CZ" i="1" u="sng" dirty="0"/>
            </a:br>
            <a:r>
              <a:rPr lang="cs-CZ" i="1" u="sng" dirty="0"/>
              <a:t>v oblasti společné obchodní politiky</a:t>
            </a:r>
            <a:r>
              <a:rPr lang="cs-CZ" i="1" dirty="0"/>
              <a:t>, je ve spojení s čl. 2 odst. 1 SFEU třeba vykládat v tom smyslu, že </a:t>
            </a:r>
            <a:r>
              <a:rPr lang="cs-CZ" i="1" u="sng" dirty="0"/>
              <a:t>brání tomu</a:t>
            </a:r>
            <a:r>
              <a:rPr lang="cs-CZ" i="1" dirty="0"/>
              <a:t>, aby v případě neexistence unijního aktu, který ukládá povinnost umožnit, anebo zakazuje přístup hospodářských subjektů ze třetí země, která s Unií neuzavřela mezinárodní dohodu uvedenou v článku 25 směrnice Evropského parlamentu a Rady 2014/24/EU ze dne 26. února 2014 o zadávání veřejných zakázek</a:t>
            </a:r>
            <a:br>
              <a:rPr lang="cs-CZ" i="1" dirty="0"/>
            </a:br>
            <a:r>
              <a:rPr lang="cs-CZ" i="1" dirty="0"/>
              <a:t>a o zrušení směrnice 2004/18/ES, k řízením o zadání veřejné zakázky, </a:t>
            </a:r>
            <a:r>
              <a:rPr lang="cs-CZ" i="1" u="sng" dirty="0"/>
              <a:t>veřejný zadavatel členského státu vyloučil hospodářský subjekt z takové třetí země</a:t>
            </a:r>
            <a:r>
              <a:rPr lang="cs-CZ" i="1" dirty="0"/>
              <a:t> na základě legislativního aktu přijatého tímto členským státem, aniž k tomu byl zmocněn Unií, přičemž skutečnost, že tento legislativní akt nabyl účinnosti po zveřejnění oznámení o zahájení zadávacího řízení, není v tomto ohledu relevantní.“</a:t>
            </a:r>
          </a:p>
          <a:p>
            <a:pPr algn="just"/>
            <a:endParaRPr lang="cs-CZ" dirty="0"/>
          </a:p>
        </p:txBody>
      </p:sp>
      <p:sp>
        <p:nvSpPr>
          <p:cNvPr id="4" name="Zástupný symbol pro číslo snímku 3">
            <a:extLst>
              <a:ext uri="{FF2B5EF4-FFF2-40B4-BE49-F238E27FC236}">
                <a16:creationId xmlns:a16="http://schemas.microsoft.com/office/drawing/2014/main" id="{887A54F8-83C2-FA20-B0B4-B01F8FEE77D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24</a:t>
            </a:fld>
            <a:endParaRPr lang="cs-CZ"/>
          </a:p>
        </p:txBody>
      </p:sp>
    </p:spTree>
    <p:extLst>
      <p:ext uri="{BB962C8B-B14F-4D97-AF65-F5344CB8AC3E}">
        <p14:creationId xmlns:p14="http://schemas.microsoft.com/office/powerpoint/2010/main" val="1694132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2FB2F-08F7-24C4-CB64-2301AAE61E9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03AC67C-5575-59A3-C73F-BA527C424163}"/>
              </a:ext>
            </a:extLst>
          </p:cNvPr>
          <p:cNvSpPr>
            <a:spLocks noGrp="1"/>
          </p:cNvSpPr>
          <p:nvPr>
            <p:ph type="title"/>
          </p:nvPr>
        </p:nvSpPr>
        <p:spPr/>
        <p:txBody>
          <a:bodyPr/>
          <a:lstStyle/>
          <a:p>
            <a:pPr algn="just"/>
            <a:r>
              <a:rPr lang="cs-CZ" dirty="0"/>
              <a:t>Rozsudek ve věci C‑82/24, v řízení </a:t>
            </a:r>
            <a:r>
              <a:rPr lang="cs-CZ" dirty="0" err="1"/>
              <a:t>Miejskie</a:t>
            </a:r>
            <a:r>
              <a:rPr lang="cs-CZ" dirty="0"/>
              <a:t> </a:t>
            </a:r>
            <a:r>
              <a:rPr lang="cs-CZ" dirty="0" err="1"/>
              <a:t>Przedsiębiorstwo</a:t>
            </a:r>
            <a:r>
              <a:rPr lang="cs-CZ" dirty="0"/>
              <a:t> </a:t>
            </a:r>
            <a:r>
              <a:rPr lang="cs-CZ" dirty="0" err="1"/>
              <a:t>Wodociągów</a:t>
            </a:r>
            <a:r>
              <a:rPr lang="cs-CZ" dirty="0"/>
              <a:t> i </a:t>
            </a:r>
            <a:r>
              <a:rPr lang="cs-CZ" dirty="0" err="1"/>
              <a:t>Kanalizacji</a:t>
            </a:r>
            <a:r>
              <a:rPr lang="cs-CZ" dirty="0"/>
              <a:t> w m.st. </a:t>
            </a:r>
            <a:r>
              <a:rPr lang="cs-CZ" dirty="0" err="1"/>
              <a:t>Warszawie</a:t>
            </a:r>
            <a:r>
              <a:rPr lang="cs-CZ" dirty="0"/>
              <a:t> S. A. proti </a:t>
            </a:r>
            <a:r>
              <a:rPr lang="cs-CZ" dirty="0" err="1"/>
              <a:t>Veolia</a:t>
            </a:r>
            <a:r>
              <a:rPr lang="cs-CZ" dirty="0"/>
              <a:t> </a:t>
            </a:r>
            <a:r>
              <a:rPr lang="cs-CZ" dirty="0" err="1"/>
              <a:t>Water</a:t>
            </a:r>
            <a:r>
              <a:rPr lang="cs-CZ" dirty="0"/>
              <a:t> Technologies </a:t>
            </a:r>
            <a:r>
              <a:rPr lang="cs-CZ" dirty="0" err="1"/>
              <a:t>sp</a:t>
            </a:r>
            <a:r>
              <a:rPr lang="cs-CZ" dirty="0"/>
              <a:t>. z </a:t>
            </a:r>
            <a:r>
              <a:rPr lang="cs-CZ" dirty="0" err="1"/>
              <a:t>o.o</a:t>
            </a:r>
            <a:r>
              <a:rPr lang="cs-CZ" dirty="0"/>
              <a:t>.</a:t>
            </a:r>
          </a:p>
        </p:txBody>
      </p:sp>
      <p:sp>
        <p:nvSpPr>
          <p:cNvPr id="17" name="Zástupný obsah 16">
            <a:extLst>
              <a:ext uri="{FF2B5EF4-FFF2-40B4-BE49-F238E27FC236}">
                <a16:creationId xmlns:a16="http://schemas.microsoft.com/office/drawing/2014/main" id="{1BBF5006-2B77-8401-9AE1-BA5125365F8F}"/>
              </a:ext>
            </a:extLst>
          </p:cNvPr>
          <p:cNvSpPr>
            <a:spLocks noGrp="1"/>
          </p:cNvSpPr>
          <p:nvPr>
            <p:ph idx="1"/>
          </p:nvPr>
        </p:nvSpPr>
        <p:spPr/>
        <p:txBody>
          <a:bodyPr/>
          <a:lstStyle/>
          <a:p>
            <a:pPr algn="just"/>
            <a:endParaRPr lang="cs-CZ" dirty="0"/>
          </a:p>
          <a:p>
            <a:pPr algn="just"/>
            <a:r>
              <a:rPr lang="cs-CZ" dirty="0">
                <a:hlinkClick r:id="rId3"/>
              </a:rPr>
              <a:t>https://juris.curia.europa.eu/juris/document/document.jsf?text=&amp;docid=300964&amp;pageIndex=0&amp;doclang=CS&amp;mode=lst&amp;dir=&amp;occ=first&amp;part=1&amp;cid=2826446</a:t>
            </a:r>
            <a:endParaRPr lang="cs-CZ" dirty="0"/>
          </a:p>
          <a:p>
            <a:pPr algn="just"/>
            <a:r>
              <a:rPr lang="cs-CZ" dirty="0"/>
              <a:t>Spor ze smlouvy na veřejnou zakázku, smlouva o dílo na modernizaci a rozšíření čistírny odpadních vod v </a:t>
            </a:r>
            <a:r>
              <a:rPr lang="cs-CZ" dirty="0" err="1"/>
              <a:t>Czajce</a:t>
            </a:r>
            <a:endParaRPr lang="cs-CZ" dirty="0"/>
          </a:p>
          <a:p>
            <a:pPr algn="just"/>
            <a:r>
              <a:rPr lang="cs-CZ" dirty="0"/>
              <a:t>Smlouva se řídí polským občanským zákoníkem (</a:t>
            </a:r>
            <a:r>
              <a:rPr lang="cs-CZ" dirty="0" err="1"/>
              <a:t>Kodeks</a:t>
            </a:r>
            <a:r>
              <a:rPr lang="cs-CZ" dirty="0"/>
              <a:t> </a:t>
            </a:r>
            <a:r>
              <a:rPr lang="cs-CZ" dirty="0" err="1"/>
              <a:t>cywilny</a:t>
            </a:r>
            <a:r>
              <a:rPr lang="cs-CZ" dirty="0"/>
              <a:t>) </a:t>
            </a:r>
            <a:br>
              <a:rPr lang="cs-CZ" dirty="0"/>
            </a:br>
            <a:r>
              <a:rPr lang="cs-CZ" dirty="0"/>
              <a:t>z 23. dubna 1964</a:t>
            </a:r>
          </a:p>
        </p:txBody>
      </p:sp>
      <p:sp>
        <p:nvSpPr>
          <p:cNvPr id="4" name="Zástupný symbol pro číslo snímku 3">
            <a:extLst>
              <a:ext uri="{FF2B5EF4-FFF2-40B4-BE49-F238E27FC236}">
                <a16:creationId xmlns:a16="http://schemas.microsoft.com/office/drawing/2014/main" id="{E9B2F67A-2F34-5373-7FDF-46F92E2FBD6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25</a:t>
            </a:fld>
            <a:endParaRPr lang="cs-CZ"/>
          </a:p>
        </p:txBody>
      </p:sp>
    </p:spTree>
    <p:extLst>
      <p:ext uri="{BB962C8B-B14F-4D97-AF65-F5344CB8AC3E}">
        <p14:creationId xmlns:p14="http://schemas.microsoft.com/office/powerpoint/2010/main" val="33778397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C4009-974E-413D-D8C0-F2A364C3EB4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3C69ACE-4D46-A693-B706-4D9BA2E07733}"/>
              </a:ext>
            </a:extLst>
          </p:cNvPr>
          <p:cNvSpPr>
            <a:spLocks noGrp="1"/>
          </p:cNvSpPr>
          <p:nvPr>
            <p:ph type="title"/>
          </p:nvPr>
        </p:nvSpPr>
        <p:spPr/>
        <p:txBody>
          <a:bodyPr/>
          <a:lstStyle/>
          <a:p>
            <a:r>
              <a:rPr lang="cs-CZ" dirty="0"/>
              <a:t>Rozsudek ve věci C‑82/24</a:t>
            </a:r>
          </a:p>
        </p:txBody>
      </p:sp>
      <p:sp>
        <p:nvSpPr>
          <p:cNvPr id="17" name="Zástupný obsah 16">
            <a:extLst>
              <a:ext uri="{FF2B5EF4-FFF2-40B4-BE49-F238E27FC236}">
                <a16:creationId xmlns:a16="http://schemas.microsoft.com/office/drawing/2014/main" id="{8E82E47E-4984-621F-A7A3-23BEE6CDD597}"/>
              </a:ext>
            </a:extLst>
          </p:cNvPr>
          <p:cNvSpPr>
            <a:spLocks noGrp="1"/>
          </p:cNvSpPr>
          <p:nvPr>
            <p:ph idx="1"/>
          </p:nvPr>
        </p:nvSpPr>
        <p:spPr/>
        <p:txBody>
          <a:bodyPr/>
          <a:lstStyle/>
          <a:p>
            <a:pPr algn="just"/>
            <a:r>
              <a:rPr lang="cs-CZ" dirty="0"/>
              <a:t>Článek 581 občanského zákoníku, který je obsažen v hlavě věnované kupní smlouvě, v odstavci 1 stanoví: </a:t>
            </a:r>
            <a:r>
              <a:rPr lang="cs-CZ" i="1" dirty="0"/>
              <a:t>„Pokud poskytovatel záruky při plnění svých závazků dodal oprávněnému ze záruky místo vadné věci věc bez vad nebo provedl podstatnou opravu věci, na kterou se vztahuje záruka, začíná záruční doba běžet znovu od okamžiku dodání věci bez vad nebo vrácení opravené věci. Pokud poskytovatel záruky vyměnil část věci, platí výše uvedené ustanovení obdobně pro vyměněnou část.“</a:t>
            </a:r>
          </a:p>
          <a:p>
            <a:pPr algn="just"/>
            <a:r>
              <a:rPr lang="cs-CZ" dirty="0"/>
              <a:t>Dílo předáno v roce 2013, v roce 2018 vznikl spor, zda zadavatel má nárok na provedení třetí záruční opravy.</a:t>
            </a:r>
          </a:p>
        </p:txBody>
      </p:sp>
      <p:sp>
        <p:nvSpPr>
          <p:cNvPr id="4" name="Zástupný symbol pro číslo snímku 3">
            <a:extLst>
              <a:ext uri="{FF2B5EF4-FFF2-40B4-BE49-F238E27FC236}">
                <a16:creationId xmlns:a16="http://schemas.microsoft.com/office/drawing/2014/main" id="{CE1E25BC-8FAC-BA28-3D44-7EB2778BCA4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26</a:t>
            </a:fld>
            <a:endParaRPr lang="cs-CZ"/>
          </a:p>
        </p:txBody>
      </p:sp>
    </p:spTree>
    <p:extLst>
      <p:ext uri="{BB962C8B-B14F-4D97-AF65-F5344CB8AC3E}">
        <p14:creationId xmlns:p14="http://schemas.microsoft.com/office/powerpoint/2010/main" val="31092977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C2DA0-E8E2-B359-0448-51D5D1285DAA}"/>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BC095095-707A-326A-5403-614B348B82A2}"/>
              </a:ext>
            </a:extLst>
          </p:cNvPr>
          <p:cNvSpPr>
            <a:spLocks noGrp="1"/>
          </p:cNvSpPr>
          <p:nvPr>
            <p:ph type="title"/>
          </p:nvPr>
        </p:nvSpPr>
        <p:spPr/>
        <p:txBody>
          <a:bodyPr/>
          <a:lstStyle/>
          <a:p>
            <a:r>
              <a:rPr lang="cs-CZ" dirty="0"/>
              <a:t>Rozsudek ve věci C‑82/24</a:t>
            </a:r>
          </a:p>
        </p:txBody>
      </p:sp>
      <p:sp>
        <p:nvSpPr>
          <p:cNvPr id="17" name="Zástupný obsah 16">
            <a:extLst>
              <a:ext uri="{FF2B5EF4-FFF2-40B4-BE49-F238E27FC236}">
                <a16:creationId xmlns:a16="http://schemas.microsoft.com/office/drawing/2014/main" id="{5C0BC04B-29A0-ED45-B198-0952E89DBA76}"/>
              </a:ext>
            </a:extLst>
          </p:cNvPr>
          <p:cNvSpPr>
            <a:spLocks noGrp="1"/>
          </p:cNvSpPr>
          <p:nvPr>
            <p:ph idx="1"/>
          </p:nvPr>
        </p:nvSpPr>
        <p:spPr/>
        <p:txBody>
          <a:bodyPr/>
          <a:lstStyle/>
          <a:p>
            <a:pPr algn="just"/>
            <a:r>
              <a:rPr lang="cs-CZ" dirty="0"/>
              <a:t>Dle polského soudu </a:t>
            </a:r>
            <a:r>
              <a:rPr lang="cs-CZ" i="1" dirty="0"/>
              <a:t>„se vztahy mezi stranami řídí per </a:t>
            </a:r>
            <a:r>
              <a:rPr lang="cs-CZ" i="1" dirty="0" err="1"/>
              <a:t>analogiam</a:t>
            </a:r>
            <a:r>
              <a:rPr lang="cs-CZ" i="1" dirty="0"/>
              <a:t> čl. 581 odst. 1 občanského zákoníku upravujícím záruku v oblasti kupních smluv, který stanoví, že záruční doba začíná běžet znovu od okamžiku dodání věci bez vad nebo vrácení opravené věci, takže dne 27. listopadu 2018 se na rekuperátory ještě vztahovala záruka, přičemž záruční doba začala běžet znovu dne 22. února 2018 a 28. dubna 2016. Tato otázka je však předmětem diskuse jak v judikatuře polských soudů, tak v právní nauce.“</a:t>
            </a:r>
            <a:r>
              <a:rPr lang="cs-CZ" dirty="0"/>
              <a:t> </a:t>
            </a:r>
          </a:p>
          <a:p>
            <a:pPr algn="just"/>
            <a:r>
              <a:rPr lang="cs-CZ" dirty="0"/>
              <a:t>Záruční list, který je obsažený v dotčené smlouvě na stavební práce a zavazuje smluvní strany v původním řízení, výslovně stanovil záruku na dobu 36 měsíců, s počátkem stanoveným k datu vydání osvědčení o řádném provedení díla, a odkazoval na obdobné použití relevantních ustanovení polského práva, zejména občanského zákoníku, pokud jde o otázky, které tento záruční list neupravuje.</a:t>
            </a:r>
          </a:p>
        </p:txBody>
      </p:sp>
      <p:sp>
        <p:nvSpPr>
          <p:cNvPr id="4" name="Zástupný symbol pro číslo snímku 3">
            <a:extLst>
              <a:ext uri="{FF2B5EF4-FFF2-40B4-BE49-F238E27FC236}">
                <a16:creationId xmlns:a16="http://schemas.microsoft.com/office/drawing/2014/main" id="{1B7AB005-6D50-D0D7-4FB2-8C39A66CCEB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27</a:t>
            </a:fld>
            <a:endParaRPr lang="cs-CZ"/>
          </a:p>
        </p:txBody>
      </p:sp>
    </p:spTree>
    <p:extLst>
      <p:ext uri="{BB962C8B-B14F-4D97-AF65-F5344CB8AC3E}">
        <p14:creationId xmlns:p14="http://schemas.microsoft.com/office/powerpoint/2010/main" val="1451086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355CF-D31E-A3E6-429F-74A1827810F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7ECCF40-A5D5-23E3-5401-6F82297024CC}"/>
              </a:ext>
            </a:extLst>
          </p:cNvPr>
          <p:cNvSpPr>
            <a:spLocks noGrp="1"/>
          </p:cNvSpPr>
          <p:nvPr>
            <p:ph type="title"/>
          </p:nvPr>
        </p:nvSpPr>
        <p:spPr/>
        <p:txBody>
          <a:bodyPr/>
          <a:lstStyle/>
          <a:p>
            <a:r>
              <a:rPr lang="cs-CZ" dirty="0"/>
              <a:t>Rozsudek ve věci C‑82/24</a:t>
            </a:r>
          </a:p>
        </p:txBody>
      </p:sp>
      <p:sp>
        <p:nvSpPr>
          <p:cNvPr id="17" name="Zástupný obsah 16">
            <a:extLst>
              <a:ext uri="{FF2B5EF4-FFF2-40B4-BE49-F238E27FC236}">
                <a16:creationId xmlns:a16="http://schemas.microsoft.com/office/drawing/2014/main" id="{8BC8998B-697A-B6AE-BDBD-29A1D8B648FB}"/>
              </a:ext>
            </a:extLst>
          </p:cNvPr>
          <p:cNvSpPr>
            <a:spLocks noGrp="1"/>
          </p:cNvSpPr>
          <p:nvPr>
            <p:ph idx="1"/>
          </p:nvPr>
        </p:nvSpPr>
        <p:spPr/>
        <p:txBody>
          <a:bodyPr/>
          <a:lstStyle/>
          <a:p>
            <a:pPr algn="just"/>
            <a:r>
              <a:rPr lang="cs-CZ" dirty="0"/>
              <a:t>Předmětem rozsudku výklad </a:t>
            </a:r>
            <a:r>
              <a:rPr lang="cs-CZ" i="1" dirty="0"/>
              <a:t>„článku 10 směrnice 2004/17, jehož znění je totožné se zněním článku 2 směrnice 2004/18.“ </a:t>
            </a:r>
            <a:r>
              <a:rPr lang="cs-CZ" dirty="0"/>
              <a:t>neboli zásady transparentnosti, rovného zacházení a zákazu diskriminace</a:t>
            </a:r>
          </a:p>
          <a:p>
            <a:pPr algn="just"/>
            <a:r>
              <a:rPr lang="cs-CZ" i="1" dirty="0"/>
              <a:t>„</a:t>
            </a:r>
            <a:r>
              <a:rPr lang="en-GB" i="1" dirty="0"/>
              <a:t>[Z]</a:t>
            </a:r>
            <a:r>
              <a:rPr lang="cs-CZ" i="1" dirty="0" err="1"/>
              <a:t>ásada</a:t>
            </a:r>
            <a:r>
              <a:rPr lang="cs-CZ" i="1" dirty="0"/>
              <a:t> rovného zacházení, která patří mezi základní zásady unijního práva, vyžaduje, aby se srovnatelnými situacemi nebylo zacházeno odlišně a s odlišnými situacemi stejně, není-li takové zacházení objektivně odůvodněné </a:t>
            </a:r>
            <a:r>
              <a:rPr lang="cs-CZ" sz="1600" i="1" dirty="0"/>
              <a:t>(rozsudek ze dne 6. října 2021, </a:t>
            </a:r>
            <a:r>
              <a:rPr lang="cs-CZ" sz="1600" i="1" dirty="0" err="1"/>
              <a:t>Conacee</a:t>
            </a:r>
            <a:r>
              <a:rPr lang="cs-CZ" sz="1600" i="1" dirty="0"/>
              <a:t>, C‑598/19, EU:C:2021:810, bod 36 a citovaná judikatura)</a:t>
            </a:r>
            <a:r>
              <a:rPr lang="cs-CZ" i="1" dirty="0"/>
              <a:t>.“</a:t>
            </a:r>
          </a:p>
          <a:p>
            <a:pPr algn="just"/>
            <a:endParaRPr lang="cs-CZ" i="1" dirty="0"/>
          </a:p>
        </p:txBody>
      </p:sp>
      <p:sp>
        <p:nvSpPr>
          <p:cNvPr id="4" name="Zástupný symbol pro číslo snímku 3">
            <a:extLst>
              <a:ext uri="{FF2B5EF4-FFF2-40B4-BE49-F238E27FC236}">
                <a16:creationId xmlns:a16="http://schemas.microsoft.com/office/drawing/2014/main" id="{EA1FDB0A-C916-4311-EF36-DEAB4F0C647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28</a:t>
            </a:fld>
            <a:endParaRPr lang="cs-CZ"/>
          </a:p>
        </p:txBody>
      </p:sp>
    </p:spTree>
    <p:extLst>
      <p:ext uri="{BB962C8B-B14F-4D97-AF65-F5344CB8AC3E}">
        <p14:creationId xmlns:p14="http://schemas.microsoft.com/office/powerpoint/2010/main" val="30643734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7BDCB-71CB-BBB1-508D-2FE11579D13B}"/>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AD7E28E-77DE-694C-ACC7-61E4A6455C0F}"/>
              </a:ext>
            </a:extLst>
          </p:cNvPr>
          <p:cNvSpPr>
            <a:spLocks noGrp="1"/>
          </p:cNvSpPr>
          <p:nvPr>
            <p:ph type="title"/>
          </p:nvPr>
        </p:nvSpPr>
        <p:spPr/>
        <p:txBody>
          <a:bodyPr/>
          <a:lstStyle/>
          <a:p>
            <a:r>
              <a:rPr lang="cs-CZ" dirty="0"/>
              <a:t>Rozsudek ve věci C‑82/24</a:t>
            </a:r>
          </a:p>
        </p:txBody>
      </p:sp>
      <p:sp>
        <p:nvSpPr>
          <p:cNvPr id="17" name="Zástupný obsah 16">
            <a:extLst>
              <a:ext uri="{FF2B5EF4-FFF2-40B4-BE49-F238E27FC236}">
                <a16:creationId xmlns:a16="http://schemas.microsoft.com/office/drawing/2014/main" id="{E1305F4F-F24A-84FD-8C31-AC12889F36DA}"/>
              </a:ext>
            </a:extLst>
          </p:cNvPr>
          <p:cNvSpPr>
            <a:spLocks noGrp="1"/>
          </p:cNvSpPr>
          <p:nvPr>
            <p:ph idx="1"/>
          </p:nvPr>
        </p:nvSpPr>
        <p:spPr/>
        <p:txBody>
          <a:bodyPr/>
          <a:lstStyle/>
          <a:p>
            <a:pPr algn="just"/>
            <a:r>
              <a:rPr lang="cs-CZ" dirty="0"/>
              <a:t>„Povinnost transparentnosti, jejímž cílem je vyloučit riziko protežování a svévole ze strany zadavatele. Tato povinnost zahrnuje požadavek, aby všechny podmínky a způsoby postupu vedoucího k zadání zakázky byly formulovány jasně, přesně a jednoznačně v oznámení o zahájení zadávacího řízení nebo v zadávací dokumentaci tak, aby zaprvé všichni přiměřeně informovaní uchazeči, kteří postupují s běžnou řádnou péčí, mohli určit jejich přesný význam a pochopit je stejným způsobem a zadruhé, aby byl veřejný zadavatel schopen skutečně ověřit, zda nabídky uchazečů splňují kritéria, kterými se řídí dotčená zakázka </a:t>
            </a:r>
            <a:r>
              <a:rPr lang="cs-CZ" sz="1600" dirty="0"/>
              <a:t>(v tomto smyslu viz rozsudky ze dne 29. dubna 2004, Komise v. CAS </a:t>
            </a:r>
            <a:r>
              <a:rPr lang="cs-CZ" sz="1600" dirty="0" err="1"/>
              <a:t>Succhi</a:t>
            </a:r>
            <a:r>
              <a:rPr lang="cs-CZ" sz="1600" dirty="0"/>
              <a:t> di </a:t>
            </a:r>
            <a:r>
              <a:rPr lang="cs-CZ" sz="1600" dirty="0" err="1"/>
              <a:t>Frutta</a:t>
            </a:r>
            <a:r>
              <a:rPr lang="cs-CZ" sz="1600" dirty="0"/>
              <a:t>, C‑496/99 P, EU:C:2004:236, bod 111; ze dne 2. června 2016, Pizzo, C‑27/15, EU:C:2016:404, bod 36, a ze dne 4. dubna 2019, Allianz </a:t>
            </a:r>
            <a:r>
              <a:rPr lang="cs-CZ" sz="1600" dirty="0" err="1"/>
              <a:t>Vorsorgekasse</a:t>
            </a:r>
            <a:r>
              <a:rPr lang="cs-CZ" sz="1600" dirty="0"/>
              <a:t>, C‑699/17, EU:C:2019:290, bod 62, jakož i citovaná judikatura)</a:t>
            </a:r>
            <a:r>
              <a:rPr lang="cs-CZ" dirty="0"/>
              <a:t>.“</a:t>
            </a:r>
          </a:p>
        </p:txBody>
      </p:sp>
      <p:sp>
        <p:nvSpPr>
          <p:cNvPr id="4" name="Zástupný symbol pro číslo snímku 3">
            <a:extLst>
              <a:ext uri="{FF2B5EF4-FFF2-40B4-BE49-F238E27FC236}">
                <a16:creationId xmlns:a16="http://schemas.microsoft.com/office/drawing/2014/main" id="{E3BAF312-66A0-F619-743F-EFACDB54E62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29</a:t>
            </a:fld>
            <a:endParaRPr lang="cs-CZ"/>
          </a:p>
        </p:txBody>
      </p:sp>
    </p:spTree>
    <p:extLst>
      <p:ext uri="{BB962C8B-B14F-4D97-AF65-F5344CB8AC3E}">
        <p14:creationId xmlns:p14="http://schemas.microsoft.com/office/powerpoint/2010/main" val="765953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C819D-CCC5-E3D3-7AA7-8FEF62F4BC6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972C2C7-DE05-E3A7-E4A2-FB06DD7E7751}"/>
              </a:ext>
            </a:extLst>
          </p:cNvPr>
          <p:cNvSpPr>
            <a:spLocks noGrp="1"/>
          </p:cNvSpPr>
          <p:nvPr>
            <p:ph type="title"/>
          </p:nvPr>
        </p:nvSpPr>
        <p:spPr/>
        <p:txBody>
          <a:bodyPr/>
          <a:lstStyle/>
          <a:p>
            <a:r>
              <a:rPr lang="cs-CZ" dirty="0"/>
              <a:t>Rozsudek ve věci C‑578/23, v řízení Česká republika – Generální finanční ředitelství</a:t>
            </a:r>
          </a:p>
        </p:txBody>
      </p:sp>
      <p:sp>
        <p:nvSpPr>
          <p:cNvPr id="17" name="Zástupný obsah 16">
            <a:extLst>
              <a:ext uri="{FF2B5EF4-FFF2-40B4-BE49-F238E27FC236}">
                <a16:creationId xmlns:a16="http://schemas.microsoft.com/office/drawing/2014/main" id="{5A0C7BD7-293F-A25C-E05F-EE9276E6D969}"/>
              </a:ext>
            </a:extLst>
          </p:cNvPr>
          <p:cNvSpPr>
            <a:spLocks noGrp="1"/>
          </p:cNvSpPr>
          <p:nvPr>
            <p:ph idx="1"/>
          </p:nvPr>
        </p:nvSpPr>
        <p:spPr/>
        <p:txBody>
          <a:bodyPr/>
          <a:lstStyle/>
          <a:p>
            <a:r>
              <a:rPr lang="cs-CZ" dirty="0">
                <a:hlinkClick r:id="rId3"/>
              </a:rPr>
              <a:t>https://eur-lex.europa.eu/legal-content/CS/TXT/HTML/?uri=CELEX:62023CJ0578&amp;qid=1781695373223</a:t>
            </a:r>
            <a:endParaRPr lang="cs-CZ" dirty="0"/>
          </a:p>
          <a:p>
            <a:r>
              <a:rPr lang="cs-CZ" dirty="0"/>
              <a:t>spor mezi ÚOHS a GFŘ ohledně zákonnosti použití JŘBU </a:t>
            </a:r>
          </a:p>
          <a:p>
            <a:r>
              <a:rPr lang="cs-CZ" dirty="0"/>
              <a:t>ČR uzavřela v roce 1992 smlouvu s IBM, na jejímž základě byl vytvořen Automatizovaný daňový informační systém (zkratka ADIS) pro finanční správu</a:t>
            </a:r>
          </a:p>
          <a:p>
            <a:r>
              <a:rPr lang="cs-CZ" dirty="0"/>
              <a:t>dle ČR (GFŘ) mělo jít o nezaviněný stav exkluzivity, neboť v době zadání</a:t>
            </a:r>
          </a:p>
          <a:p>
            <a:pPr lvl="1"/>
            <a:r>
              <a:rPr lang="cs-CZ" dirty="0"/>
              <a:t>byla IBM jediný způsobilý dodavatel</a:t>
            </a:r>
          </a:p>
          <a:p>
            <a:pPr lvl="1"/>
            <a:r>
              <a:rPr lang="cs-CZ" dirty="0"/>
              <a:t>zadáno bylo v souladu s tehdejší vnitrostátní úpravou (tedy ještě neexistoval ZZVZ/ZVZ, ani povinnost zadat VZ v zadávacím řízení)</a:t>
            </a:r>
          </a:p>
        </p:txBody>
      </p:sp>
      <p:sp>
        <p:nvSpPr>
          <p:cNvPr id="4" name="Zástupný symbol pro číslo snímku 3">
            <a:extLst>
              <a:ext uri="{FF2B5EF4-FFF2-40B4-BE49-F238E27FC236}">
                <a16:creationId xmlns:a16="http://schemas.microsoft.com/office/drawing/2014/main" id="{6F894CDE-0C2F-A8B2-3BCF-994303E6C4E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a:t>
            </a:fld>
            <a:endParaRPr lang="cs-CZ"/>
          </a:p>
        </p:txBody>
      </p:sp>
    </p:spTree>
    <p:extLst>
      <p:ext uri="{BB962C8B-B14F-4D97-AF65-F5344CB8AC3E}">
        <p14:creationId xmlns:p14="http://schemas.microsoft.com/office/powerpoint/2010/main" val="36208163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215F6-5169-AE67-2D9C-27AF3307091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35EABA1-E351-EEF8-D70B-6C7FE7463249}"/>
              </a:ext>
            </a:extLst>
          </p:cNvPr>
          <p:cNvSpPr>
            <a:spLocks noGrp="1"/>
          </p:cNvSpPr>
          <p:nvPr>
            <p:ph type="title"/>
          </p:nvPr>
        </p:nvSpPr>
        <p:spPr/>
        <p:txBody>
          <a:bodyPr/>
          <a:lstStyle/>
          <a:p>
            <a:r>
              <a:rPr lang="cs-CZ" dirty="0"/>
              <a:t>Rozsudek ve věci C‑82/24</a:t>
            </a:r>
          </a:p>
        </p:txBody>
      </p:sp>
      <p:sp>
        <p:nvSpPr>
          <p:cNvPr id="17" name="Zástupný obsah 16">
            <a:extLst>
              <a:ext uri="{FF2B5EF4-FFF2-40B4-BE49-F238E27FC236}">
                <a16:creationId xmlns:a16="http://schemas.microsoft.com/office/drawing/2014/main" id="{16185D6C-3E29-AA58-CED3-3E7E5E920986}"/>
              </a:ext>
            </a:extLst>
          </p:cNvPr>
          <p:cNvSpPr>
            <a:spLocks noGrp="1"/>
          </p:cNvSpPr>
          <p:nvPr>
            <p:ph idx="1"/>
          </p:nvPr>
        </p:nvSpPr>
        <p:spPr/>
        <p:txBody>
          <a:bodyPr/>
          <a:lstStyle/>
          <a:p>
            <a:pPr algn="just"/>
            <a:r>
              <a:rPr lang="cs-CZ" i="1" dirty="0"/>
              <a:t>„Soudní dvůr tak již rozhodl, že veřejný zadavatel je povinen striktně dodržovat kritéria, která sám stanovil nejen v průběhu samotného zadávacího řízení, ale obecněji až do ukončení fáze plnění dotčené zakázky. </a:t>
            </a:r>
            <a:r>
              <a:rPr lang="cs-CZ" i="1" u="sng" dirty="0"/>
              <a:t>Není tedy oprávněn změnit obecnou systematiku zadávacího řízení tím, že po zadání zakázky jednostranně změní jednu ze základních podmínek tohoto zadávacího řízení, zejména ustanovení, které by v případě, že by bylo uvedeno v oznámení o zakázce, vedlo dotyčné uchazeče k předložení podstatně odlišné nabídky</a:t>
            </a:r>
            <a:r>
              <a:rPr lang="cs-CZ" i="1" dirty="0"/>
              <a:t> (v tomto smyslu viz rozsudek ze dne 29. dubna 2004, Komise v. CAS </a:t>
            </a:r>
            <a:r>
              <a:rPr lang="cs-CZ" i="1" dirty="0" err="1"/>
              <a:t>Succhi</a:t>
            </a:r>
            <a:r>
              <a:rPr lang="cs-CZ" i="1" dirty="0"/>
              <a:t> di </a:t>
            </a:r>
            <a:r>
              <a:rPr lang="cs-CZ" i="1" dirty="0" err="1"/>
              <a:t>Frutta</a:t>
            </a:r>
            <a:r>
              <a:rPr lang="cs-CZ" i="1" dirty="0"/>
              <a:t>, C‑496/99 P, EU:C:2004:236, body 115 a 116).“</a:t>
            </a:r>
          </a:p>
        </p:txBody>
      </p:sp>
      <p:sp>
        <p:nvSpPr>
          <p:cNvPr id="4" name="Zástupný symbol pro číslo snímku 3">
            <a:extLst>
              <a:ext uri="{FF2B5EF4-FFF2-40B4-BE49-F238E27FC236}">
                <a16:creationId xmlns:a16="http://schemas.microsoft.com/office/drawing/2014/main" id="{2723155F-6EAE-110D-A3F6-1347B2152CB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30</a:t>
            </a:fld>
            <a:endParaRPr lang="cs-CZ"/>
          </a:p>
        </p:txBody>
      </p:sp>
    </p:spTree>
    <p:extLst>
      <p:ext uri="{BB962C8B-B14F-4D97-AF65-F5344CB8AC3E}">
        <p14:creationId xmlns:p14="http://schemas.microsoft.com/office/powerpoint/2010/main" val="21931904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3572D-732F-4D71-2B2C-87B9AEF1F66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9AB9B95-5C65-92EA-FC3C-15BC5F803FD9}"/>
              </a:ext>
            </a:extLst>
          </p:cNvPr>
          <p:cNvSpPr>
            <a:spLocks noGrp="1"/>
          </p:cNvSpPr>
          <p:nvPr>
            <p:ph type="title"/>
          </p:nvPr>
        </p:nvSpPr>
        <p:spPr/>
        <p:txBody>
          <a:bodyPr/>
          <a:lstStyle/>
          <a:p>
            <a:r>
              <a:rPr lang="cs-CZ" dirty="0"/>
              <a:t>Rozsudek ve věci C‑82/24</a:t>
            </a:r>
          </a:p>
        </p:txBody>
      </p:sp>
      <p:sp>
        <p:nvSpPr>
          <p:cNvPr id="17" name="Zástupný obsah 16">
            <a:extLst>
              <a:ext uri="{FF2B5EF4-FFF2-40B4-BE49-F238E27FC236}">
                <a16:creationId xmlns:a16="http://schemas.microsoft.com/office/drawing/2014/main" id="{789B004B-AD45-0364-8340-0B786E481142}"/>
              </a:ext>
            </a:extLst>
          </p:cNvPr>
          <p:cNvSpPr>
            <a:spLocks noGrp="1"/>
          </p:cNvSpPr>
          <p:nvPr>
            <p:ph idx="1"/>
          </p:nvPr>
        </p:nvSpPr>
        <p:spPr/>
        <p:txBody>
          <a:bodyPr/>
          <a:lstStyle/>
          <a:p>
            <a:pPr algn="just"/>
            <a:r>
              <a:rPr lang="cs-CZ" i="1" dirty="0"/>
              <a:t>„</a:t>
            </a:r>
            <a:r>
              <a:rPr lang="en-GB" i="1" dirty="0"/>
              <a:t>[</a:t>
            </a:r>
            <a:r>
              <a:rPr lang="cs-CZ" i="1" dirty="0"/>
              <a:t>U</a:t>
            </a:r>
            <a:r>
              <a:rPr lang="en-GB" i="1" dirty="0"/>
              <a:t>]</a:t>
            </a:r>
            <a:r>
              <a:rPr lang="cs-CZ" i="1" dirty="0" err="1"/>
              <a:t>platnění</a:t>
            </a:r>
            <a:r>
              <a:rPr lang="cs-CZ" i="1" dirty="0"/>
              <a:t> lhůty nebo základních podmínek na uplatnění záruky, které by výslovně nevyplývaly z dokumentů týkajících se dotčeného zadávacího řízení nebo dotčené smlouvy na stavební práce, ale vyplývaly by z ustanovení, která nejsou na tuto smlouvu přímo použitelná, jejichž obsah by byl použitelný pouze per </a:t>
            </a:r>
            <a:r>
              <a:rPr lang="cs-CZ" i="1" dirty="0" err="1"/>
              <a:t>analogiam</a:t>
            </a:r>
            <a:r>
              <a:rPr lang="cs-CZ" i="1" dirty="0"/>
              <a:t> na základě výkladu vnitrostátního práva nebo praxe vnitrostátních orgánů, může poškozovat zvláště uchazeče usazené v jiném členském státě. Nelze totiž předpokládat, že tito uchazeči mají stejnou úroveň znalostí o vnitrostátním právu a jeho výkladu, jakož i o praxi vnitrostátních orgánů, jako mají tuzemští uchazeči </a:t>
            </a:r>
            <a:r>
              <a:rPr lang="cs-CZ" sz="1600" i="1" dirty="0"/>
              <a:t>(v tomto smyslu viz rozsudek ze dne 2. června 2016, Pizzo, C‑27/15, EU:C:2016:404, bod 46)</a:t>
            </a:r>
            <a:r>
              <a:rPr lang="cs-CZ" i="1" dirty="0"/>
              <a:t>.“</a:t>
            </a:r>
          </a:p>
        </p:txBody>
      </p:sp>
      <p:sp>
        <p:nvSpPr>
          <p:cNvPr id="4" name="Zástupný symbol pro číslo snímku 3">
            <a:extLst>
              <a:ext uri="{FF2B5EF4-FFF2-40B4-BE49-F238E27FC236}">
                <a16:creationId xmlns:a16="http://schemas.microsoft.com/office/drawing/2014/main" id="{5F447EC9-9BB9-9525-5F03-10A4E0D935C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31</a:t>
            </a:fld>
            <a:endParaRPr lang="cs-CZ"/>
          </a:p>
        </p:txBody>
      </p:sp>
    </p:spTree>
    <p:extLst>
      <p:ext uri="{BB962C8B-B14F-4D97-AF65-F5344CB8AC3E}">
        <p14:creationId xmlns:p14="http://schemas.microsoft.com/office/powerpoint/2010/main" val="4514544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AEA46-134C-8F07-1A49-F5DDC4A8226A}"/>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7A92F53-5C8D-6D82-5002-EFF4E5EA91C0}"/>
              </a:ext>
            </a:extLst>
          </p:cNvPr>
          <p:cNvSpPr>
            <a:spLocks noGrp="1"/>
          </p:cNvSpPr>
          <p:nvPr>
            <p:ph type="title"/>
          </p:nvPr>
        </p:nvSpPr>
        <p:spPr/>
        <p:txBody>
          <a:bodyPr/>
          <a:lstStyle/>
          <a:p>
            <a:r>
              <a:rPr lang="cs-CZ" dirty="0"/>
              <a:t>Rozsudek ve věci C‑82/24</a:t>
            </a:r>
          </a:p>
        </p:txBody>
      </p:sp>
      <p:sp>
        <p:nvSpPr>
          <p:cNvPr id="17" name="Zástupný obsah 16">
            <a:extLst>
              <a:ext uri="{FF2B5EF4-FFF2-40B4-BE49-F238E27FC236}">
                <a16:creationId xmlns:a16="http://schemas.microsoft.com/office/drawing/2014/main" id="{08DD6822-0001-5F68-5C68-6313E503422A}"/>
              </a:ext>
            </a:extLst>
          </p:cNvPr>
          <p:cNvSpPr>
            <a:spLocks noGrp="1"/>
          </p:cNvSpPr>
          <p:nvPr>
            <p:ph idx="1"/>
          </p:nvPr>
        </p:nvSpPr>
        <p:spPr/>
        <p:txBody>
          <a:bodyPr/>
          <a:lstStyle/>
          <a:p>
            <a:pPr algn="just"/>
            <a:r>
              <a:rPr lang="cs-CZ" i="1" dirty="0"/>
              <a:t>„Zásada rovného zacházení a povinnost transparentnosti, jak jsou uvedeny v článku 10 směrnice … 2004/17/ES … , musí být vykládány v tom smyslu, že brání tomu, aby se na smlouvu na stavební práce na základě soudního výkladu použila per </a:t>
            </a:r>
            <a:r>
              <a:rPr lang="cs-CZ" i="1" dirty="0" err="1"/>
              <a:t>analogiam</a:t>
            </a:r>
            <a:r>
              <a:rPr lang="cs-CZ" i="1" dirty="0"/>
              <a:t> ustanovení vnitrostátního práva upravující záruku v oblasti kupních smluv, jejichž obsah nebyl výslovně upřesněn ani v zadávací dokumentaci, ani v této smlouvě na stavební práce, </a:t>
            </a:r>
            <a:r>
              <a:rPr lang="cs-CZ" i="1" u="sng" dirty="0"/>
              <a:t>pokud použitelnost takových ustanovení není pro přiměřeně informovaného uchazeče, který postupuje s běžnou řádnou péčí, dostatečně jasná a předvídatelná</a:t>
            </a:r>
            <a:r>
              <a:rPr lang="cs-CZ" i="1" dirty="0"/>
              <a:t>.“</a:t>
            </a:r>
          </a:p>
          <a:p>
            <a:pPr algn="just"/>
            <a:r>
              <a:rPr lang="cs-CZ" dirty="0"/>
              <a:t>Závěrečnou podmínku ověřuje národní soud.</a:t>
            </a:r>
          </a:p>
        </p:txBody>
      </p:sp>
      <p:sp>
        <p:nvSpPr>
          <p:cNvPr id="4" name="Zástupný symbol pro číslo snímku 3">
            <a:extLst>
              <a:ext uri="{FF2B5EF4-FFF2-40B4-BE49-F238E27FC236}">
                <a16:creationId xmlns:a16="http://schemas.microsoft.com/office/drawing/2014/main" id="{42756BE3-729F-BC3D-6C18-6587DA85EE6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32</a:t>
            </a:fld>
            <a:endParaRPr lang="cs-CZ"/>
          </a:p>
        </p:txBody>
      </p:sp>
    </p:spTree>
    <p:extLst>
      <p:ext uri="{BB962C8B-B14F-4D97-AF65-F5344CB8AC3E}">
        <p14:creationId xmlns:p14="http://schemas.microsoft.com/office/powerpoint/2010/main" val="42034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3574D-6FAF-11DA-8279-C42A748A49BB}"/>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104BE1D-A52E-DCC8-D1B5-4E2589E87B79}"/>
              </a:ext>
            </a:extLst>
          </p:cNvPr>
          <p:cNvSpPr>
            <a:spLocks noGrp="1"/>
          </p:cNvSpPr>
          <p:nvPr>
            <p:ph type="title"/>
          </p:nvPr>
        </p:nvSpPr>
        <p:spPr/>
        <p:txBody>
          <a:bodyPr/>
          <a:lstStyle/>
          <a:p>
            <a:r>
              <a:rPr lang="cs-CZ" dirty="0"/>
              <a:t>Rozsudek ve věci C‑715/23, v řízení </a:t>
            </a:r>
            <a:br>
              <a:rPr lang="cs-CZ" dirty="0"/>
            </a:br>
            <a:r>
              <a:rPr lang="cs-CZ" dirty="0" err="1"/>
              <a:t>Farmacija</a:t>
            </a:r>
            <a:r>
              <a:rPr lang="cs-CZ" dirty="0"/>
              <a:t> </a:t>
            </a:r>
            <a:r>
              <a:rPr lang="cs-CZ" dirty="0" err="1"/>
              <a:t>d.o.o</a:t>
            </a:r>
            <a:r>
              <a:rPr lang="cs-CZ" dirty="0"/>
              <a:t>.</a:t>
            </a:r>
          </a:p>
        </p:txBody>
      </p:sp>
      <p:sp>
        <p:nvSpPr>
          <p:cNvPr id="17" name="Zástupný obsah 16">
            <a:extLst>
              <a:ext uri="{FF2B5EF4-FFF2-40B4-BE49-F238E27FC236}">
                <a16:creationId xmlns:a16="http://schemas.microsoft.com/office/drawing/2014/main" id="{5BADE620-EB1D-44CF-1928-D99692096460}"/>
              </a:ext>
            </a:extLst>
          </p:cNvPr>
          <p:cNvSpPr>
            <a:spLocks noGrp="1"/>
          </p:cNvSpPr>
          <p:nvPr>
            <p:ph idx="1"/>
          </p:nvPr>
        </p:nvSpPr>
        <p:spPr/>
        <p:txBody>
          <a:bodyPr/>
          <a:lstStyle/>
          <a:p>
            <a:r>
              <a:rPr lang="cs-CZ" dirty="0">
                <a:hlinkClick r:id="rId3"/>
              </a:rPr>
              <a:t>https://eur-lex.europa.eu/legal-content/CS/TXT/?uri=CELEX%3A62023CJ0715&amp;qid=1781681367191</a:t>
            </a:r>
            <a:r>
              <a:rPr lang="cs-CZ" dirty="0"/>
              <a:t> </a:t>
            </a:r>
          </a:p>
          <a:p>
            <a:pPr algn="just"/>
            <a:r>
              <a:rPr lang="cs-CZ" dirty="0"/>
              <a:t>Spor mezi společností s ručením omezeným </a:t>
            </a:r>
            <a:r>
              <a:rPr lang="cs-CZ" dirty="0" err="1"/>
              <a:t>Farmacija</a:t>
            </a:r>
            <a:r>
              <a:rPr lang="cs-CZ" dirty="0"/>
              <a:t> </a:t>
            </a:r>
            <a:r>
              <a:rPr lang="cs-CZ" dirty="0" err="1"/>
              <a:t>d.o.o</a:t>
            </a:r>
            <a:r>
              <a:rPr lang="cs-CZ" dirty="0"/>
              <a:t>. a obcí Benedikt (Občina Benedikt, Slovinsko), jehož předmětem je povolení</a:t>
            </a:r>
            <a:br>
              <a:rPr lang="cs-CZ" dirty="0"/>
            </a:br>
            <a:r>
              <a:rPr lang="cs-CZ" dirty="0"/>
              <a:t>k provozování pobočky lékárny na území této obce, které tato obec vydala bez předchozího zveřejnění oznámení o zahájení koncesního řízení.</a:t>
            </a:r>
          </a:p>
        </p:txBody>
      </p:sp>
      <p:sp>
        <p:nvSpPr>
          <p:cNvPr id="4" name="Zástupný symbol pro číslo snímku 3">
            <a:extLst>
              <a:ext uri="{FF2B5EF4-FFF2-40B4-BE49-F238E27FC236}">
                <a16:creationId xmlns:a16="http://schemas.microsoft.com/office/drawing/2014/main" id="{3FC0650A-7918-6A55-2AA1-FFFF4DFFB56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33</a:t>
            </a:fld>
            <a:endParaRPr lang="cs-CZ"/>
          </a:p>
        </p:txBody>
      </p:sp>
    </p:spTree>
    <p:extLst>
      <p:ext uri="{BB962C8B-B14F-4D97-AF65-F5344CB8AC3E}">
        <p14:creationId xmlns:p14="http://schemas.microsoft.com/office/powerpoint/2010/main" val="10006892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84F29-76FA-2A22-EE1F-B497D6F7545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C76DF25-5860-C67F-7761-006E2525DD17}"/>
              </a:ext>
            </a:extLst>
          </p:cNvPr>
          <p:cNvSpPr>
            <a:spLocks noGrp="1"/>
          </p:cNvSpPr>
          <p:nvPr>
            <p:ph type="title"/>
          </p:nvPr>
        </p:nvSpPr>
        <p:spPr/>
        <p:txBody>
          <a:bodyPr/>
          <a:lstStyle/>
          <a:p>
            <a:r>
              <a:rPr lang="cs-CZ" dirty="0"/>
              <a:t>Rozsudek ve věci C‑715/23, v řízení </a:t>
            </a:r>
            <a:br>
              <a:rPr lang="cs-CZ" dirty="0"/>
            </a:br>
            <a:r>
              <a:rPr lang="cs-CZ" dirty="0" err="1"/>
              <a:t>Farmacija</a:t>
            </a:r>
            <a:r>
              <a:rPr lang="cs-CZ" dirty="0"/>
              <a:t> </a:t>
            </a:r>
            <a:r>
              <a:rPr lang="cs-CZ" dirty="0" err="1"/>
              <a:t>d.o.o</a:t>
            </a:r>
            <a:r>
              <a:rPr lang="cs-CZ" dirty="0"/>
              <a:t>.</a:t>
            </a:r>
          </a:p>
        </p:txBody>
      </p:sp>
      <p:sp>
        <p:nvSpPr>
          <p:cNvPr id="17" name="Zástupný obsah 16">
            <a:extLst>
              <a:ext uri="{FF2B5EF4-FFF2-40B4-BE49-F238E27FC236}">
                <a16:creationId xmlns:a16="http://schemas.microsoft.com/office/drawing/2014/main" id="{1FD492FD-8C0C-A23B-5CFE-65A51AB46998}"/>
              </a:ext>
            </a:extLst>
          </p:cNvPr>
          <p:cNvSpPr>
            <a:spLocks noGrp="1"/>
          </p:cNvSpPr>
          <p:nvPr>
            <p:ph idx="1"/>
          </p:nvPr>
        </p:nvSpPr>
        <p:spPr/>
        <p:txBody>
          <a:bodyPr/>
          <a:lstStyle/>
          <a:p>
            <a:pPr algn="just"/>
            <a:r>
              <a:rPr lang="cs-CZ" dirty="0"/>
              <a:t>SDEU poskytl výklad pojmu </a:t>
            </a:r>
            <a:r>
              <a:rPr lang="cs-CZ" i="1" dirty="0"/>
              <a:t>„</a:t>
            </a:r>
            <a:r>
              <a:rPr lang="cs-CZ" i="1" dirty="0" err="1"/>
              <a:t>nehospodářské</a:t>
            </a:r>
            <a:r>
              <a:rPr lang="cs-CZ" i="1" dirty="0"/>
              <a:t> služby obecného zájmu“</a:t>
            </a:r>
            <a:br>
              <a:rPr lang="cs-CZ" i="1" dirty="0"/>
            </a:br>
            <a:r>
              <a:rPr lang="cs-CZ" dirty="0"/>
              <a:t>dle </a:t>
            </a:r>
            <a:r>
              <a:rPr lang="pl-PL" dirty="0"/>
              <a:t>čl. 4 odst. 2 směrnice 2014/23.</a:t>
            </a:r>
          </a:p>
          <a:p>
            <a:pPr algn="just"/>
            <a:r>
              <a:rPr lang="pl-PL" i="1" dirty="0"/>
              <a:t>„[T]</a:t>
            </a:r>
            <a:r>
              <a:rPr lang="cs-CZ" i="1" dirty="0" err="1"/>
              <a:t>ento</a:t>
            </a:r>
            <a:r>
              <a:rPr lang="cs-CZ" i="1" dirty="0"/>
              <a:t> pojem zahrnuje dva kumulativní prvky. Taková služba musí být </a:t>
            </a:r>
            <a:r>
              <a:rPr lang="cs-CZ" i="1" u="sng" dirty="0"/>
              <a:t>zaprvé</a:t>
            </a:r>
            <a:r>
              <a:rPr lang="cs-CZ" i="1" dirty="0"/>
              <a:t> poskytována v obecném zájmu a </a:t>
            </a:r>
            <a:r>
              <a:rPr lang="cs-CZ" i="1" u="sng" dirty="0"/>
              <a:t>zadruhé</a:t>
            </a:r>
            <a:r>
              <a:rPr lang="cs-CZ" i="1" dirty="0"/>
              <a:t> musí mít </a:t>
            </a:r>
            <a:r>
              <a:rPr lang="cs-CZ" i="1" dirty="0" err="1"/>
              <a:t>nehospodářskou</a:t>
            </a:r>
            <a:r>
              <a:rPr lang="cs-CZ" i="1" dirty="0"/>
              <a:t> povahu.“</a:t>
            </a:r>
            <a:r>
              <a:rPr lang="cs-CZ" dirty="0"/>
              <a:t> </a:t>
            </a:r>
          </a:p>
          <a:p>
            <a:pPr lvl="1" algn="just"/>
            <a:r>
              <a:rPr lang="cs-CZ" dirty="0"/>
              <a:t>pojem služby musí být vykládán široce s ohledem volný pohyb služeb dle čl. 56 SFEU, nelze jej vykládat restriktivně</a:t>
            </a:r>
          </a:p>
          <a:p>
            <a:pPr lvl="1" algn="just"/>
            <a:r>
              <a:rPr lang="cs-CZ" i="1" dirty="0"/>
              <a:t>„[P]</a:t>
            </a:r>
            <a:r>
              <a:rPr lang="cs-CZ" i="1" dirty="0" err="1"/>
              <a:t>oskytnutí</a:t>
            </a:r>
            <a:r>
              <a:rPr lang="cs-CZ" i="1" dirty="0"/>
              <a:t> služby za úplatu je „hospodářskou činností“, přičemž základní charakteristika úplaty spočívá ve skutečnosti, že úplata představuje hospodářské protiplnění za příslušné plnění, aniž musí být placena příjemcem této služby </a:t>
            </a:r>
            <a:r>
              <a:rPr lang="cs-CZ" sz="1400" i="1" dirty="0"/>
              <a:t>(v tomto smyslu viz rozsudky ze dne 1. února 2017, Komise v. Maďarsko, </a:t>
            </a:r>
            <a:r>
              <a:rPr lang="cs-CZ" sz="1400" i="1" dirty="0">
                <a:hlinkClick r:id="rId2"/>
              </a:rPr>
              <a:t>C‑392/15</a:t>
            </a:r>
            <a:r>
              <a:rPr lang="cs-CZ" sz="1400" i="1" dirty="0"/>
              <a:t>, </a:t>
            </a:r>
            <a:r>
              <a:rPr lang="cs-CZ" sz="1400" i="1" dirty="0">
                <a:hlinkClick r:id="rId3"/>
              </a:rPr>
              <a:t>EU:C:2017:73</a:t>
            </a:r>
            <a:r>
              <a:rPr lang="cs-CZ" sz="1400" i="1" dirty="0"/>
              <a:t>, bod </a:t>
            </a:r>
            <a:r>
              <a:rPr lang="cs-CZ" sz="1400" i="1" dirty="0">
                <a:hlinkClick r:id="rId4"/>
              </a:rPr>
              <a:t>100</a:t>
            </a:r>
            <a:r>
              <a:rPr lang="cs-CZ" sz="1400" i="1" dirty="0"/>
              <a:t>,</a:t>
            </a:r>
            <a:br>
              <a:rPr lang="cs-CZ" sz="1400" i="1" dirty="0"/>
            </a:br>
            <a:r>
              <a:rPr lang="cs-CZ" sz="1400" i="1" dirty="0"/>
              <a:t>a ze dne 14. července 2022, ASADE, </a:t>
            </a:r>
            <a:r>
              <a:rPr lang="cs-CZ" sz="1400" i="1" dirty="0">
                <a:hlinkClick r:id="rId5"/>
              </a:rPr>
              <a:t>C‑436/20</a:t>
            </a:r>
            <a:r>
              <a:rPr lang="cs-CZ" sz="1400" i="1" dirty="0"/>
              <a:t>, </a:t>
            </a:r>
            <a:r>
              <a:rPr lang="cs-CZ" sz="1400" i="1" dirty="0">
                <a:hlinkClick r:id="rId6"/>
              </a:rPr>
              <a:t>EU:C:2022:559</a:t>
            </a:r>
            <a:r>
              <a:rPr lang="cs-CZ" sz="1400" i="1" dirty="0"/>
              <a:t>, bod </a:t>
            </a:r>
            <a:r>
              <a:rPr lang="cs-CZ" sz="1400" i="1" dirty="0">
                <a:hlinkClick r:id="rId7"/>
              </a:rPr>
              <a:t>60</a:t>
            </a:r>
            <a:r>
              <a:rPr lang="cs-CZ" sz="1400" i="1" dirty="0"/>
              <a:t>)</a:t>
            </a:r>
            <a:r>
              <a:rPr lang="cs-CZ" sz="2000" i="1" dirty="0"/>
              <a:t>“</a:t>
            </a:r>
            <a:r>
              <a:rPr lang="cs-CZ" sz="2000" dirty="0"/>
              <a:t>.</a:t>
            </a:r>
          </a:p>
          <a:p>
            <a:pPr lvl="1" algn="just"/>
            <a:endParaRPr lang="cs-CZ" dirty="0"/>
          </a:p>
        </p:txBody>
      </p:sp>
      <p:sp>
        <p:nvSpPr>
          <p:cNvPr id="4" name="Zástupný symbol pro číslo snímku 3">
            <a:extLst>
              <a:ext uri="{FF2B5EF4-FFF2-40B4-BE49-F238E27FC236}">
                <a16:creationId xmlns:a16="http://schemas.microsoft.com/office/drawing/2014/main" id="{65DD92C4-8E73-A410-FA31-55F363EF208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34</a:t>
            </a:fld>
            <a:endParaRPr lang="cs-CZ"/>
          </a:p>
        </p:txBody>
      </p:sp>
    </p:spTree>
    <p:extLst>
      <p:ext uri="{BB962C8B-B14F-4D97-AF65-F5344CB8AC3E}">
        <p14:creationId xmlns:p14="http://schemas.microsoft.com/office/powerpoint/2010/main" val="2108944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46313-FD09-3AF6-1A86-24492165E8A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09EFD76-934F-EAAF-AF65-6530B7B5A53F}"/>
              </a:ext>
            </a:extLst>
          </p:cNvPr>
          <p:cNvSpPr>
            <a:spLocks noGrp="1"/>
          </p:cNvSpPr>
          <p:nvPr>
            <p:ph type="title"/>
          </p:nvPr>
        </p:nvSpPr>
        <p:spPr/>
        <p:txBody>
          <a:bodyPr/>
          <a:lstStyle/>
          <a:p>
            <a:r>
              <a:rPr lang="cs-CZ" dirty="0"/>
              <a:t>Rozsudek ve věci C‑715/23, v řízení </a:t>
            </a:r>
            <a:br>
              <a:rPr lang="cs-CZ" dirty="0"/>
            </a:br>
            <a:r>
              <a:rPr lang="cs-CZ" dirty="0" err="1"/>
              <a:t>Farmacija</a:t>
            </a:r>
            <a:r>
              <a:rPr lang="cs-CZ" dirty="0"/>
              <a:t> </a:t>
            </a:r>
            <a:r>
              <a:rPr lang="cs-CZ" dirty="0" err="1"/>
              <a:t>d.o.o</a:t>
            </a:r>
            <a:r>
              <a:rPr lang="cs-CZ" dirty="0"/>
              <a:t>.</a:t>
            </a:r>
          </a:p>
        </p:txBody>
      </p:sp>
      <p:sp>
        <p:nvSpPr>
          <p:cNvPr id="17" name="Zástupný obsah 16">
            <a:extLst>
              <a:ext uri="{FF2B5EF4-FFF2-40B4-BE49-F238E27FC236}">
                <a16:creationId xmlns:a16="http://schemas.microsoft.com/office/drawing/2014/main" id="{88B65A49-6713-E74C-B92A-7BAF4F01C289}"/>
              </a:ext>
            </a:extLst>
          </p:cNvPr>
          <p:cNvSpPr>
            <a:spLocks noGrp="1"/>
          </p:cNvSpPr>
          <p:nvPr>
            <p:ph idx="1"/>
          </p:nvPr>
        </p:nvSpPr>
        <p:spPr>
          <a:xfrm>
            <a:off x="1620000" y="1826625"/>
            <a:ext cx="9238500" cy="3915521"/>
          </a:xfrm>
        </p:spPr>
        <p:txBody>
          <a:bodyPr/>
          <a:lstStyle/>
          <a:p>
            <a:pPr algn="just"/>
            <a:r>
              <a:rPr lang="cs-CZ" sz="1900" i="1" dirty="0"/>
              <a:t>„Konkrétně v souvislosti s činností lékárny Soudní dvůr upřesnil, že tato činnost představuje výkon hospodářské činnosti spadající do působnosti článku 49 SFEU </a:t>
            </a:r>
            <a:r>
              <a:rPr lang="cs-CZ" sz="1600" i="1" dirty="0"/>
              <a:t>(rozsudek ze dne 19. prosince 2019, </a:t>
            </a:r>
            <a:r>
              <a:rPr lang="cs-CZ" sz="1600" i="1" dirty="0" err="1"/>
              <a:t>Comune</a:t>
            </a:r>
            <a:r>
              <a:rPr lang="cs-CZ" sz="1600" i="1" dirty="0"/>
              <a:t> di </a:t>
            </a:r>
            <a:r>
              <a:rPr lang="cs-CZ" sz="1600" i="1" dirty="0" err="1"/>
              <a:t>Bernareggio</a:t>
            </a:r>
            <a:r>
              <a:rPr lang="cs-CZ" sz="1600" i="1" dirty="0"/>
              <a:t>, C‑465/18, EU:C:2019:1125, bod 27 a citovaná judikatura)</a:t>
            </a:r>
            <a:r>
              <a:rPr lang="cs-CZ" sz="1900" i="1" dirty="0"/>
              <a:t> a cílem lékárníka je dosahování zisku, i když se předpokládá, že bude lékárnu provozovat s přihlédnutím ke svému vzdělání, odborným zkušenostem a odpovědnosti, kterou nese na základě zákonných či etických pravidel </a:t>
            </a:r>
            <a:r>
              <a:rPr lang="cs-CZ" sz="1600" i="1" dirty="0"/>
              <a:t>(v tomto smyslu viz rozsudek ze dne 19. května 2009, </a:t>
            </a:r>
            <a:r>
              <a:rPr lang="cs-CZ" sz="1600" i="1" dirty="0" err="1"/>
              <a:t>Apothekerkammer</a:t>
            </a:r>
            <a:r>
              <a:rPr lang="cs-CZ" sz="1600" i="1" dirty="0"/>
              <a:t> des </a:t>
            </a:r>
            <a:r>
              <a:rPr lang="cs-CZ" sz="1600" i="1" dirty="0" err="1"/>
              <a:t>Saarlandes</a:t>
            </a:r>
            <a:r>
              <a:rPr lang="cs-CZ" sz="1600" i="1" dirty="0"/>
              <a:t> a další, C‑171/07 a C‑172/07, EU:C:2009:316, bod 37)</a:t>
            </a:r>
            <a:r>
              <a:rPr lang="cs-CZ" i="1" dirty="0"/>
              <a:t>.</a:t>
            </a:r>
          </a:p>
          <a:p>
            <a:pPr algn="just"/>
            <a:r>
              <a:rPr lang="cs-CZ" sz="1900" i="1" dirty="0"/>
              <a:t>Toto konstatování nemohou zpochybnit argumenty slovinské vlády, podle kterých je výdělečná činnost lékárny jen vedlejší, je částečně financována</a:t>
            </a:r>
            <a:br>
              <a:rPr lang="cs-CZ" sz="1900" i="1" dirty="0"/>
            </a:br>
            <a:r>
              <a:rPr lang="cs-CZ" sz="1900" i="1" dirty="0"/>
              <a:t>z veřejných prostředků a tvoří nedílnou součást zdravotnického systému založeného na zásadě solidarity. Jediným rozhodujícím faktorem</a:t>
            </a:r>
            <a:br>
              <a:rPr lang="cs-CZ" sz="1900" i="1" dirty="0"/>
            </a:br>
            <a:r>
              <a:rPr lang="cs-CZ" sz="1900" i="1" dirty="0"/>
              <a:t>pro kvalifikování činnosti lékárny jako služby hospodářské povahy je totiž to, zda jsou služby spojené s touto činností poskytovány za úplatu.“</a:t>
            </a:r>
          </a:p>
        </p:txBody>
      </p:sp>
      <p:sp>
        <p:nvSpPr>
          <p:cNvPr id="4" name="Zástupný symbol pro číslo snímku 3">
            <a:extLst>
              <a:ext uri="{FF2B5EF4-FFF2-40B4-BE49-F238E27FC236}">
                <a16:creationId xmlns:a16="http://schemas.microsoft.com/office/drawing/2014/main" id="{83BEBADA-165E-A931-249D-407F2088B5A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35</a:t>
            </a:fld>
            <a:endParaRPr lang="cs-CZ" dirty="0"/>
          </a:p>
        </p:txBody>
      </p:sp>
    </p:spTree>
    <p:extLst>
      <p:ext uri="{BB962C8B-B14F-4D97-AF65-F5344CB8AC3E}">
        <p14:creationId xmlns:p14="http://schemas.microsoft.com/office/powerpoint/2010/main" val="33447731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69EAC-0D9A-0000-D38C-753887366F2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081FE58-4965-2155-88A6-6078BEECB775}"/>
              </a:ext>
            </a:extLst>
          </p:cNvPr>
          <p:cNvSpPr>
            <a:spLocks noGrp="1"/>
          </p:cNvSpPr>
          <p:nvPr>
            <p:ph type="title"/>
          </p:nvPr>
        </p:nvSpPr>
        <p:spPr/>
        <p:txBody>
          <a:bodyPr/>
          <a:lstStyle/>
          <a:p>
            <a:r>
              <a:rPr lang="cs-CZ" dirty="0"/>
              <a:t>Rozsudek ve věci C‑715/23, v řízení </a:t>
            </a:r>
            <a:br>
              <a:rPr lang="cs-CZ" dirty="0"/>
            </a:br>
            <a:r>
              <a:rPr lang="cs-CZ" dirty="0" err="1"/>
              <a:t>Farmacija</a:t>
            </a:r>
            <a:r>
              <a:rPr lang="cs-CZ" dirty="0"/>
              <a:t> </a:t>
            </a:r>
            <a:r>
              <a:rPr lang="cs-CZ" dirty="0" err="1"/>
              <a:t>d.o.o</a:t>
            </a:r>
            <a:r>
              <a:rPr lang="cs-CZ" dirty="0"/>
              <a:t>.</a:t>
            </a:r>
          </a:p>
        </p:txBody>
      </p:sp>
      <p:sp>
        <p:nvSpPr>
          <p:cNvPr id="17" name="Zástupný obsah 16">
            <a:extLst>
              <a:ext uri="{FF2B5EF4-FFF2-40B4-BE49-F238E27FC236}">
                <a16:creationId xmlns:a16="http://schemas.microsoft.com/office/drawing/2014/main" id="{A71780DA-CB9D-8396-5B66-CD5A0E3DAD9D}"/>
              </a:ext>
            </a:extLst>
          </p:cNvPr>
          <p:cNvSpPr>
            <a:spLocks noGrp="1"/>
          </p:cNvSpPr>
          <p:nvPr>
            <p:ph idx="1"/>
          </p:nvPr>
        </p:nvSpPr>
        <p:spPr>
          <a:xfrm>
            <a:off x="1620000" y="1826625"/>
            <a:ext cx="9238500" cy="3915521"/>
          </a:xfrm>
        </p:spPr>
        <p:txBody>
          <a:bodyPr/>
          <a:lstStyle/>
          <a:p>
            <a:pPr algn="just"/>
            <a:r>
              <a:rPr lang="cs-CZ" dirty="0"/>
              <a:t>Nejsou to služby </a:t>
            </a:r>
            <a:r>
              <a:rPr lang="cs-CZ" dirty="0" err="1"/>
              <a:t>nehospodářské</a:t>
            </a:r>
            <a:r>
              <a:rPr lang="cs-CZ" dirty="0"/>
              <a:t> povahy, nespadají tak pod pojem „</a:t>
            </a:r>
            <a:r>
              <a:rPr lang="cs-CZ" dirty="0" err="1"/>
              <a:t>nehospodářské</a:t>
            </a:r>
            <a:r>
              <a:rPr lang="cs-CZ" dirty="0"/>
              <a:t> služby obecného zájmu“. Již nadbytečné ověřovat, zda jsou poskytovány v obecném zájmu.</a:t>
            </a:r>
          </a:p>
          <a:p>
            <a:pPr algn="just"/>
            <a:r>
              <a:rPr lang="cs-CZ" i="1" dirty="0"/>
              <a:t>„[L]</a:t>
            </a:r>
            <a:r>
              <a:rPr lang="cs-CZ" i="1" dirty="0" err="1"/>
              <a:t>ékárenské</a:t>
            </a:r>
            <a:r>
              <a:rPr lang="cs-CZ" i="1" dirty="0"/>
              <a:t> služby odpovídají kódu CPV 85149000-5, je třeba tyto služby považovat za zvláštní služby ve smyslu článku 19 směrnice 2014/23. Článek 19 směrnice 2014/23 navíc pro koncese na „sociální a jiné zvláštní služby“ stanoví zvláštní režim.“</a:t>
            </a:r>
          </a:p>
          <a:p>
            <a:pPr algn="just"/>
            <a:endParaRPr lang="cs-CZ" sz="1900" i="1" dirty="0"/>
          </a:p>
        </p:txBody>
      </p:sp>
      <p:sp>
        <p:nvSpPr>
          <p:cNvPr id="4" name="Zástupný symbol pro číslo snímku 3">
            <a:extLst>
              <a:ext uri="{FF2B5EF4-FFF2-40B4-BE49-F238E27FC236}">
                <a16:creationId xmlns:a16="http://schemas.microsoft.com/office/drawing/2014/main" id="{3B1448A2-9B40-5A5B-3211-13A006254E1A}"/>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36</a:t>
            </a:fld>
            <a:endParaRPr lang="cs-CZ" dirty="0"/>
          </a:p>
        </p:txBody>
      </p:sp>
    </p:spTree>
    <p:extLst>
      <p:ext uri="{BB962C8B-B14F-4D97-AF65-F5344CB8AC3E}">
        <p14:creationId xmlns:p14="http://schemas.microsoft.com/office/powerpoint/2010/main" val="2166177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22739-2ADF-A4B8-4B7E-C6AC708B048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3BCD8F5-54B4-20BA-3A0A-105569940CBE}"/>
              </a:ext>
            </a:extLst>
          </p:cNvPr>
          <p:cNvSpPr>
            <a:spLocks noGrp="1"/>
          </p:cNvSpPr>
          <p:nvPr>
            <p:ph type="title"/>
          </p:nvPr>
        </p:nvSpPr>
        <p:spPr/>
        <p:txBody>
          <a:bodyPr/>
          <a:lstStyle/>
          <a:p>
            <a:r>
              <a:rPr lang="cs-CZ" dirty="0"/>
              <a:t>Rozsudek ve věci C‑715/23, v řízení </a:t>
            </a:r>
            <a:br>
              <a:rPr lang="cs-CZ" dirty="0"/>
            </a:br>
            <a:r>
              <a:rPr lang="cs-CZ" dirty="0" err="1"/>
              <a:t>Farmacija</a:t>
            </a:r>
            <a:r>
              <a:rPr lang="cs-CZ" dirty="0"/>
              <a:t> </a:t>
            </a:r>
            <a:r>
              <a:rPr lang="cs-CZ" dirty="0" err="1"/>
              <a:t>d.o.o</a:t>
            </a:r>
            <a:r>
              <a:rPr lang="cs-CZ" dirty="0"/>
              <a:t>. – dopad na práva ČR</a:t>
            </a:r>
          </a:p>
        </p:txBody>
      </p:sp>
      <p:sp>
        <p:nvSpPr>
          <p:cNvPr id="17" name="Zástupný obsah 16">
            <a:extLst>
              <a:ext uri="{FF2B5EF4-FFF2-40B4-BE49-F238E27FC236}">
                <a16:creationId xmlns:a16="http://schemas.microsoft.com/office/drawing/2014/main" id="{4F131279-3C67-594A-246C-665CCA8B84F5}"/>
              </a:ext>
            </a:extLst>
          </p:cNvPr>
          <p:cNvSpPr>
            <a:spLocks noGrp="1"/>
          </p:cNvSpPr>
          <p:nvPr>
            <p:ph idx="1"/>
          </p:nvPr>
        </p:nvSpPr>
        <p:spPr/>
        <p:txBody>
          <a:bodyPr/>
          <a:lstStyle/>
          <a:p>
            <a:pPr algn="just"/>
            <a:r>
              <a:rPr lang="cs-CZ" dirty="0"/>
              <a:t>Definice úplaty i té nepřímé.</a:t>
            </a:r>
          </a:p>
          <a:p>
            <a:pPr algn="just"/>
            <a:r>
              <a:rPr lang="cs-CZ" dirty="0"/>
              <a:t>Rozhodnutí státního orgánu, na jehož základě lze poskytovat zdravotní služby by mohlo být zadáním koncesní smlouvy. Záleží na nastavení národního práva, indikátory jsou:</a:t>
            </a:r>
          </a:p>
          <a:p>
            <a:pPr lvl="1" algn="just"/>
            <a:r>
              <a:rPr lang="cs-CZ" dirty="0"/>
              <a:t>zda se subjekt zavazuje poskytovat zdravotní služby, nebo je služby pouze oprávněn poskytovat</a:t>
            </a:r>
          </a:p>
          <a:p>
            <a:pPr lvl="1" algn="just"/>
            <a:r>
              <a:rPr lang="cs-CZ" dirty="0"/>
              <a:t>zda je vydání oprávnění nárokové, nebo zda je zde prvek exkluzivity</a:t>
            </a:r>
          </a:p>
          <a:p>
            <a:pPr lvl="1" algn="just"/>
            <a:r>
              <a:rPr lang="cs-CZ" i="1" dirty="0"/>
              <a:t>	„[J]e na předkládajícím orgánu, aby nejprve určil, zda takové povolení 	k provozování lékárny, …, odpovídá koncesi ve smyslu směrnice 2014/23…“</a:t>
            </a:r>
          </a:p>
          <a:p>
            <a:pPr lvl="1" algn="just"/>
            <a:endParaRPr lang="cs-CZ" sz="2000" dirty="0"/>
          </a:p>
          <a:p>
            <a:pPr lvl="1" algn="just"/>
            <a:endParaRPr lang="cs-CZ" dirty="0"/>
          </a:p>
        </p:txBody>
      </p:sp>
      <p:sp>
        <p:nvSpPr>
          <p:cNvPr id="4" name="Zástupný symbol pro číslo snímku 3">
            <a:extLst>
              <a:ext uri="{FF2B5EF4-FFF2-40B4-BE49-F238E27FC236}">
                <a16:creationId xmlns:a16="http://schemas.microsoft.com/office/drawing/2014/main" id="{05FC5D5E-4BA3-B4C6-0246-C1320FCE7D9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37</a:t>
            </a:fld>
            <a:endParaRPr lang="cs-CZ"/>
          </a:p>
        </p:txBody>
      </p:sp>
    </p:spTree>
    <p:extLst>
      <p:ext uri="{BB962C8B-B14F-4D97-AF65-F5344CB8AC3E}">
        <p14:creationId xmlns:p14="http://schemas.microsoft.com/office/powerpoint/2010/main" val="29090244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D5C6D-9F1A-97C5-77B2-DDD495DA31F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45D545B6-ED2A-D364-AD92-C11DC782392E}"/>
              </a:ext>
            </a:extLst>
          </p:cNvPr>
          <p:cNvSpPr>
            <a:spLocks noGrp="1"/>
          </p:cNvSpPr>
          <p:nvPr>
            <p:ph type="title"/>
          </p:nvPr>
        </p:nvSpPr>
        <p:spPr/>
        <p:txBody>
          <a:bodyPr/>
          <a:lstStyle/>
          <a:p>
            <a:r>
              <a:rPr lang="cs-CZ" dirty="0"/>
              <a:t>Rozsudek ve věci C‑452/23,Fastned </a:t>
            </a:r>
            <a:r>
              <a:rPr lang="cs-CZ" dirty="0" err="1"/>
              <a:t>Deutschland</a:t>
            </a:r>
            <a:r>
              <a:rPr lang="cs-CZ" dirty="0"/>
              <a:t> </a:t>
            </a:r>
            <a:r>
              <a:rPr lang="cs-CZ" dirty="0" err="1"/>
              <a:t>GmbH</a:t>
            </a:r>
            <a:r>
              <a:rPr lang="cs-CZ" dirty="0"/>
              <a:t> &amp; Co. KG</a:t>
            </a:r>
            <a:br>
              <a:rPr lang="cs-CZ" b="0" dirty="0"/>
            </a:br>
            <a:endParaRPr lang="cs-CZ" dirty="0"/>
          </a:p>
        </p:txBody>
      </p:sp>
      <p:sp>
        <p:nvSpPr>
          <p:cNvPr id="17" name="Zástupný obsah 16">
            <a:extLst>
              <a:ext uri="{FF2B5EF4-FFF2-40B4-BE49-F238E27FC236}">
                <a16:creationId xmlns:a16="http://schemas.microsoft.com/office/drawing/2014/main" id="{7CE24A2D-0CA4-E0F9-8361-1E8F209D86DC}"/>
              </a:ext>
            </a:extLst>
          </p:cNvPr>
          <p:cNvSpPr>
            <a:spLocks noGrp="1"/>
          </p:cNvSpPr>
          <p:nvPr>
            <p:ph idx="1"/>
          </p:nvPr>
        </p:nvSpPr>
        <p:spPr/>
        <p:txBody>
          <a:bodyPr/>
          <a:lstStyle/>
          <a:p>
            <a:r>
              <a:rPr lang="cs-CZ" dirty="0">
                <a:hlinkClick r:id="rId3"/>
              </a:rPr>
              <a:t>https://juris.curia.europa.eu/juris/document/document.jsf?text=&amp;docid=298577&amp;pageIndex=0&amp;doclang=CS&amp;mode=lst&amp;dir=&amp;occ=first&amp;part=1&amp;cid=92895-</a:t>
            </a:r>
            <a:r>
              <a:rPr lang="cs-CZ" dirty="0"/>
              <a:t> </a:t>
            </a:r>
          </a:p>
        </p:txBody>
      </p:sp>
      <p:sp>
        <p:nvSpPr>
          <p:cNvPr id="4" name="Zástupný symbol pro číslo snímku 3">
            <a:extLst>
              <a:ext uri="{FF2B5EF4-FFF2-40B4-BE49-F238E27FC236}">
                <a16:creationId xmlns:a16="http://schemas.microsoft.com/office/drawing/2014/main" id="{1A1ED847-D144-00D6-F3F6-BF6ED882280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38</a:t>
            </a:fld>
            <a:endParaRPr lang="cs-CZ"/>
          </a:p>
        </p:txBody>
      </p:sp>
    </p:spTree>
    <p:extLst>
      <p:ext uri="{BB962C8B-B14F-4D97-AF65-F5344CB8AC3E}">
        <p14:creationId xmlns:p14="http://schemas.microsoft.com/office/powerpoint/2010/main" val="15791797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E2BDF-95F5-4324-EA20-D9B31546DA5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69924370-D593-0665-619F-BC72D25D3800}"/>
              </a:ext>
            </a:extLst>
          </p:cNvPr>
          <p:cNvSpPr>
            <a:spLocks noGrp="1"/>
          </p:cNvSpPr>
          <p:nvPr>
            <p:ph type="title"/>
          </p:nvPr>
        </p:nvSpPr>
        <p:spPr/>
        <p:txBody>
          <a:bodyPr/>
          <a:lstStyle/>
          <a:p>
            <a:r>
              <a:rPr lang="cs-CZ" dirty="0"/>
              <a:t>Rozsudek ve věci C‑452/23,Fastned </a:t>
            </a:r>
            <a:r>
              <a:rPr lang="cs-CZ" dirty="0" err="1"/>
              <a:t>Deutschland</a:t>
            </a:r>
            <a:r>
              <a:rPr lang="cs-CZ" dirty="0"/>
              <a:t> </a:t>
            </a:r>
            <a:r>
              <a:rPr lang="cs-CZ" dirty="0" err="1"/>
              <a:t>GmbH</a:t>
            </a:r>
            <a:r>
              <a:rPr lang="cs-CZ" dirty="0"/>
              <a:t> &amp; Co. KG</a:t>
            </a:r>
            <a:br>
              <a:rPr lang="cs-CZ" b="0" dirty="0"/>
            </a:br>
            <a:endParaRPr lang="cs-CZ" dirty="0"/>
          </a:p>
        </p:txBody>
      </p:sp>
      <p:sp>
        <p:nvSpPr>
          <p:cNvPr id="17" name="Zástupný obsah 16">
            <a:extLst>
              <a:ext uri="{FF2B5EF4-FFF2-40B4-BE49-F238E27FC236}">
                <a16:creationId xmlns:a16="http://schemas.microsoft.com/office/drawing/2014/main" id="{02FFA706-95D5-6F85-7B5B-27C248B9A7D8}"/>
              </a:ext>
            </a:extLst>
          </p:cNvPr>
          <p:cNvSpPr>
            <a:spLocks noGrp="1"/>
          </p:cNvSpPr>
          <p:nvPr>
            <p:ph idx="1"/>
          </p:nvPr>
        </p:nvSpPr>
        <p:spPr/>
        <p:txBody>
          <a:bodyPr/>
          <a:lstStyle/>
          <a:p>
            <a:pPr algn="just"/>
            <a:r>
              <a:rPr lang="cs-CZ" dirty="0"/>
              <a:t>Spolková republika Německo uzavřela v letech 1996 až 1998</a:t>
            </a:r>
            <a:br>
              <a:rPr lang="cs-CZ" dirty="0"/>
            </a:br>
            <a:r>
              <a:rPr lang="cs-CZ" dirty="0"/>
              <a:t>bez předchozího výběru zhruba 280 koncesionářských smluv se státní akciovou společností Tank </a:t>
            </a:r>
            <a:r>
              <a:rPr lang="en-GB" dirty="0"/>
              <a:t>&amp; </a:t>
            </a:r>
            <a:r>
              <a:rPr lang="cs-CZ" dirty="0"/>
              <a:t>Rast AG na provoz doplňkových zařízení</a:t>
            </a:r>
            <a:br>
              <a:rPr lang="cs-CZ" dirty="0"/>
            </a:br>
            <a:r>
              <a:rPr lang="cs-CZ" dirty="0"/>
              <a:t>u dálnic na dobu 40 let</a:t>
            </a:r>
          </a:p>
          <a:p>
            <a:pPr algn="just"/>
            <a:r>
              <a:rPr lang="cs-CZ" dirty="0"/>
              <a:t>v roce 1998 byl zahájen proces privatizace</a:t>
            </a:r>
          </a:p>
          <a:p>
            <a:pPr algn="just"/>
            <a:r>
              <a:rPr lang="cs-CZ" dirty="0"/>
              <a:t>v roce 2022 byly uzavírány dodatky, předmětem byl závazek výstavby, údržby a provozu nabíjecích zařízení</a:t>
            </a:r>
          </a:p>
          <a:p>
            <a:pPr lvl="1" algn="just"/>
            <a:r>
              <a:rPr lang="cs-CZ" dirty="0"/>
              <a:t>povinnost vybudovat ukládal zvláštní německý zákon z roku 2021 </a:t>
            </a:r>
          </a:p>
        </p:txBody>
      </p:sp>
      <p:sp>
        <p:nvSpPr>
          <p:cNvPr id="4" name="Zástupný symbol pro číslo snímku 3">
            <a:extLst>
              <a:ext uri="{FF2B5EF4-FFF2-40B4-BE49-F238E27FC236}">
                <a16:creationId xmlns:a16="http://schemas.microsoft.com/office/drawing/2014/main" id="{C01E4CCD-596D-68A6-4173-E72E7BE07A7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39</a:t>
            </a:fld>
            <a:endParaRPr lang="cs-CZ"/>
          </a:p>
        </p:txBody>
      </p:sp>
    </p:spTree>
    <p:extLst>
      <p:ext uri="{BB962C8B-B14F-4D97-AF65-F5344CB8AC3E}">
        <p14:creationId xmlns:p14="http://schemas.microsoft.com/office/powerpoint/2010/main" val="4201390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E0206-396F-6EA0-69A4-B21E0C8287FA}"/>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D05B918B-CD0C-0BDC-8C89-3A32B34ED9E3}"/>
              </a:ext>
            </a:extLst>
          </p:cNvPr>
          <p:cNvSpPr>
            <a:spLocks noGrp="1"/>
          </p:cNvSpPr>
          <p:nvPr>
            <p:ph type="title"/>
          </p:nvPr>
        </p:nvSpPr>
        <p:spPr/>
        <p:txBody>
          <a:bodyPr/>
          <a:lstStyle/>
          <a:p>
            <a:r>
              <a:rPr lang="cs-CZ" dirty="0"/>
              <a:t>Rozsudek ve věci C‑578/23, v řízení Česká republika – Generální finanční ředitelství</a:t>
            </a:r>
          </a:p>
        </p:txBody>
      </p:sp>
      <p:sp>
        <p:nvSpPr>
          <p:cNvPr id="17" name="Zástupný obsah 16">
            <a:extLst>
              <a:ext uri="{FF2B5EF4-FFF2-40B4-BE49-F238E27FC236}">
                <a16:creationId xmlns:a16="http://schemas.microsoft.com/office/drawing/2014/main" id="{B4294BB9-BAA1-A49E-7DA8-4E82A860D574}"/>
              </a:ext>
            </a:extLst>
          </p:cNvPr>
          <p:cNvSpPr>
            <a:spLocks noGrp="1"/>
          </p:cNvSpPr>
          <p:nvPr>
            <p:ph idx="1"/>
          </p:nvPr>
        </p:nvSpPr>
        <p:spPr/>
        <p:txBody>
          <a:bodyPr/>
          <a:lstStyle/>
          <a:p>
            <a:r>
              <a:rPr lang="cs-CZ" dirty="0"/>
              <a:t>bylo rozhodováno dle směrnice 2004/18/ES </a:t>
            </a:r>
          </a:p>
          <a:p>
            <a:pPr lvl="1"/>
            <a:r>
              <a:rPr lang="cs-CZ" dirty="0"/>
              <a:t>zadavatel zahájil JŘBU v době před uplynutím transpoziční lhůty nástupnické směrnice 2014/24/EU </a:t>
            </a:r>
          </a:p>
          <a:p>
            <a:endParaRPr lang="cs-CZ" dirty="0"/>
          </a:p>
        </p:txBody>
      </p:sp>
      <p:sp>
        <p:nvSpPr>
          <p:cNvPr id="4" name="Zástupný symbol pro číslo snímku 3">
            <a:extLst>
              <a:ext uri="{FF2B5EF4-FFF2-40B4-BE49-F238E27FC236}">
                <a16:creationId xmlns:a16="http://schemas.microsoft.com/office/drawing/2014/main" id="{9974CABC-B8D4-8C2F-1D64-35E0A72CC8A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a:t>
            </a:fld>
            <a:endParaRPr lang="cs-CZ"/>
          </a:p>
        </p:txBody>
      </p:sp>
    </p:spTree>
    <p:extLst>
      <p:ext uri="{BB962C8B-B14F-4D97-AF65-F5344CB8AC3E}">
        <p14:creationId xmlns:p14="http://schemas.microsoft.com/office/powerpoint/2010/main" val="26610639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00743-7485-5A1C-9F67-9507D6D636B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C924C89-997F-8CF7-F1AC-225E34B6EF67}"/>
              </a:ext>
            </a:extLst>
          </p:cNvPr>
          <p:cNvSpPr>
            <a:spLocks noGrp="1"/>
          </p:cNvSpPr>
          <p:nvPr>
            <p:ph type="title"/>
          </p:nvPr>
        </p:nvSpPr>
        <p:spPr/>
        <p:txBody>
          <a:bodyPr/>
          <a:lstStyle/>
          <a:p>
            <a:r>
              <a:rPr lang="cs-CZ" dirty="0"/>
              <a:t>Rozsudek ve věci C‑452/23,Fastned </a:t>
            </a:r>
            <a:r>
              <a:rPr lang="cs-CZ" dirty="0" err="1"/>
              <a:t>Deutschland</a:t>
            </a:r>
            <a:r>
              <a:rPr lang="cs-CZ" dirty="0"/>
              <a:t> </a:t>
            </a:r>
            <a:r>
              <a:rPr lang="cs-CZ" dirty="0" err="1"/>
              <a:t>GmbH</a:t>
            </a:r>
            <a:r>
              <a:rPr lang="cs-CZ" dirty="0"/>
              <a:t> &amp; Co. KG</a:t>
            </a:r>
            <a:br>
              <a:rPr lang="cs-CZ" b="0" dirty="0"/>
            </a:br>
            <a:endParaRPr lang="cs-CZ" dirty="0"/>
          </a:p>
        </p:txBody>
      </p:sp>
      <p:sp>
        <p:nvSpPr>
          <p:cNvPr id="17" name="Zástupný obsah 16">
            <a:extLst>
              <a:ext uri="{FF2B5EF4-FFF2-40B4-BE49-F238E27FC236}">
                <a16:creationId xmlns:a16="http://schemas.microsoft.com/office/drawing/2014/main" id="{2D774A8B-3E85-A905-B6B8-E1DCC1D21A9D}"/>
              </a:ext>
            </a:extLst>
          </p:cNvPr>
          <p:cNvSpPr>
            <a:spLocks noGrp="1"/>
          </p:cNvSpPr>
          <p:nvPr>
            <p:ph idx="1"/>
          </p:nvPr>
        </p:nvSpPr>
        <p:spPr>
          <a:xfrm>
            <a:off x="1620000" y="2160000"/>
            <a:ext cx="9245224" cy="3915521"/>
          </a:xfrm>
        </p:spPr>
        <p:txBody>
          <a:bodyPr/>
          <a:lstStyle/>
          <a:p>
            <a:pPr algn="just"/>
            <a:r>
              <a:rPr lang="cs-CZ" dirty="0"/>
              <a:t>Článek 43 odst. 1 písm. c) směrnice Evropského parlamentu a Rady 2014/23/EU ze dne 26. února 2014 o udělování koncesí musí být vykládán v tom smyslu, že</a:t>
            </a:r>
          </a:p>
          <a:p>
            <a:pPr lvl="1" algn="just"/>
            <a:r>
              <a:rPr lang="cs-CZ" dirty="0"/>
              <a:t>koncese může být změněna bez nového koncesního řízení, i když byla tato koncese původně udělena </a:t>
            </a:r>
            <a:r>
              <a:rPr lang="cs-CZ" i="1" dirty="0"/>
              <a:t>in house</a:t>
            </a:r>
            <a:r>
              <a:rPr lang="cs-CZ" dirty="0"/>
              <a:t> subjektu bez soutěže a změna předmětu uvedené koncese byla provedena k datu, k němuž koncesionář již nemá postavení </a:t>
            </a:r>
            <a:r>
              <a:rPr lang="cs-CZ" i="1" dirty="0"/>
              <a:t>in house</a:t>
            </a:r>
            <a:r>
              <a:rPr lang="cs-CZ" dirty="0"/>
              <a:t> subjektu;</a:t>
            </a:r>
          </a:p>
          <a:p>
            <a:pPr lvl="1" algn="just"/>
            <a:r>
              <a:rPr lang="cs-CZ" dirty="0"/>
              <a:t>nesmí se jednat o podstatnou změnu</a:t>
            </a:r>
          </a:p>
          <a:p>
            <a:pPr lvl="1" algn="just"/>
            <a:r>
              <a:rPr lang="cs-CZ" dirty="0"/>
              <a:t>posuzuje se dle práva použitelného ke dni změny</a:t>
            </a:r>
          </a:p>
          <a:p>
            <a:pPr lvl="1" algn="just"/>
            <a:r>
              <a:rPr lang="cs-CZ" dirty="0"/>
              <a:t>	směrnice použitelná posledním dnem transpoziční lhůty </a:t>
            </a:r>
            <a:r>
              <a:rPr lang="cs-CZ" sz="1600" dirty="0"/>
              <a:t>(viz také případ ČR-GFŘ)</a:t>
            </a:r>
          </a:p>
          <a:p>
            <a:pPr algn="just"/>
            <a:r>
              <a:rPr lang="cs-CZ" dirty="0"/>
              <a:t>pokud koncesionář splňuje ke dni změny podmínky pro in house, může být změna provedena v každém případě bez nového koncesního řízení </a:t>
            </a:r>
          </a:p>
          <a:p>
            <a:endParaRPr lang="cs-CZ" b="1" dirty="0"/>
          </a:p>
        </p:txBody>
      </p:sp>
      <p:sp>
        <p:nvSpPr>
          <p:cNvPr id="4" name="Zástupný symbol pro číslo snímku 3">
            <a:extLst>
              <a:ext uri="{FF2B5EF4-FFF2-40B4-BE49-F238E27FC236}">
                <a16:creationId xmlns:a16="http://schemas.microsoft.com/office/drawing/2014/main" id="{DE2B60D0-3471-78C6-26DA-F9236681278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40</a:t>
            </a:fld>
            <a:endParaRPr lang="cs-CZ"/>
          </a:p>
        </p:txBody>
      </p:sp>
    </p:spTree>
    <p:extLst>
      <p:ext uri="{BB962C8B-B14F-4D97-AF65-F5344CB8AC3E}">
        <p14:creationId xmlns:p14="http://schemas.microsoft.com/office/powerpoint/2010/main" val="8474066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B02DB-8C10-16BC-BED3-4E763F0B38D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B262694-D1E7-C082-ECDF-630B6C758735}"/>
              </a:ext>
            </a:extLst>
          </p:cNvPr>
          <p:cNvSpPr>
            <a:spLocks noGrp="1"/>
          </p:cNvSpPr>
          <p:nvPr>
            <p:ph type="title"/>
          </p:nvPr>
        </p:nvSpPr>
        <p:spPr/>
        <p:txBody>
          <a:bodyPr/>
          <a:lstStyle/>
          <a:p>
            <a:r>
              <a:rPr lang="cs-CZ" dirty="0"/>
              <a:t>Rozsudek ve věci C‑452/23,Fastned </a:t>
            </a:r>
            <a:r>
              <a:rPr lang="cs-CZ" dirty="0" err="1"/>
              <a:t>Deutschland</a:t>
            </a:r>
            <a:r>
              <a:rPr lang="cs-CZ" dirty="0"/>
              <a:t> </a:t>
            </a:r>
            <a:r>
              <a:rPr lang="cs-CZ" dirty="0" err="1"/>
              <a:t>GmbH</a:t>
            </a:r>
            <a:r>
              <a:rPr lang="cs-CZ" dirty="0"/>
              <a:t> &amp; Co. KG</a:t>
            </a:r>
            <a:br>
              <a:rPr lang="cs-CZ" b="0" dirty="0"/>
            </a:br>
            <a:endParaRPr lang="cs-CZ" dirty="0"/>
          </a:p>
        </p:txBody>
      </p:sp>
      <p:sp>
        <p:nvSpPr>
          <p:cNvPr id="17" name="Zástupný obsah 16">
            <a:extLst>
              <a:ext uri="{FF2B5EF4-FFF2-40B4-BE49-F238E27FC236}">
                <a16:creationId xmlns:a16="http://schemas.microsoft.com/office/drawing/2014/main" id="{43E59CA0-4EA4-1F95-98BA-6BF9C1F62381}"/>
              </a:ext>
            </a:extLst>
          </p:cNvPr>
          <p:cNvSpPr>
            <a:spLocks noGrp="1"/>
          </p:cNvSpPr>
          <p:nvPr>
            <p:ph idx="1"/>
          </p:nvPr>
        </p:nvSpPr>
        <p:spPr/>
        <p:txBody>
          <a:bodyPr/>
          <a:lstStyle/>
          <a:p>
            <a:pPr algn="just"/>
            <a:r>
              <a:rPr lang="cs-CZ" dirty="0"/>
              <a:t>Článek 43 odst. 1 písm. c) směrnice Evropského parlamentu a Rady 2014/23/EU ze dne 26. února 2014 o udělování koncesí musí být vykládán v tom smyslu, že neukládá členským státům povinnost zajistit, aby vnitrostátní soudy incidenčně a na návrh přezkoumávaly legalitu původního udělení koncese v rámci žaloby znějící na zrušení změny této koncese, pokud je tato žaloba podána subjektem, který prokáže zájem na udělení pouhé části této koncese, na kterou se vztahuje tato změna, po uplynutí lhůty stanovené vnitrostátním právem na základě článku 2f směrnice Rady 89/665/EHS pro napadení tohoto původního udělení;</a:t>
            </a:r>
          </a:p>
          <a:p>
            <a:pPr lvl="1" algn="just"/>
            <a:r>
              <a:rPr lang="cs-CZ" dirty="0"/>
              <a:t>cílem lhůty je právní jistota, aby již nebylo možno napadat rozhodnutí zadavatele nebo vadu řízení po uplynutí lhůty</a:t>
            </a:r>
          </a:p>
        </p:txBody>
      </p:sp>
      <p:sp>
        <p:nvSpPr>
          <p:cNvPr id="4" name="Zástupný symbol pro číslo snímku 3">
            <a:extLst>
              <a:ext uri="{FF2B5EF4-FFF2-40B4-BE49-F238E27FC236}">
                <a16:creationId xmlns:a16="http://schemas.microsoft.com/office/drawing/2014/main" id="{90F87332-D9EF-186A-A385-BD1C57762E9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41</a:t>
            </a:fld>
            <a:endParaRPr lang="cs-CZ"/>
          </a:p>
        </p:txBody>
      </p:sp>
    </p:spTree>
    <p:extLst>
      <p:ext uri="{BB962C8B-B14F-4D97-AF65-F5344CB8AC3E}">
        <p14:creationId xmlns:p14="http://schemas.microsoft.com/office/powerpoint/2010/main" val="10710840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D9867-EA22-8157-19AA-212D274E584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8810605-0326-242B-091E-3080775A7A77}"/>
              </a:ext>
            </a:extLst>
          </p:cNvPr>
          <p:cNvSpPr>
            <a:spLocks noGrp="1"/>
          </p:cNvSpPr>
          <p:nvPr>
            <p:ph type="title"/>
          </p:nvPr>
        </p:nvSpPr>
        <p:spPr/>
        <p:txBody>
          <a:bodyPr/>
          <a:lstStyle/>
          <a:p>
            <a:r>
              <a:rPr lang="cs-CZ" dirty="0"/>
              <a:t>Rozsudek ve věci C‑452/23,Fastned </a:t>
            </a:r>
            <a:r>
              <a:rPr lang="cs-CZ" dirty="0" err="1"/>
              <a:t>Deutschland</a:t>
            </a:r>
            <a:r>
              <a:rPr lang="cs-CZ" dirty="0"/>
              <a:t> </a:t>
            </a:r>
            <a:r>
              <a:rPr lang="cs-CZ" dirty="0" err="1"/>
              <a:t>GmbH</a:t>
            </a:r>
            <a:r>
              <a:rPr lang="cs-CZ" dirty="0"/>
              <a:t> &amp; Co. KG</a:t>
            </a:r>
            <a:br>
              <a:rPr lang="cs-CZ" b="0" dirty="0"/>
            </a:br>
            <a:endParaRPr lang="cs-CZ" dirty="0"/>
          </a:p>
        </p:txBody>
      </p:sp>
      <p:sp>
        <p:nvSpPr>
          <p:cNvPr id="17" name="Zástupný obsah 16">
            <a:extLst>
              <a:ext uri="{FF2B5EF4-FFF2-40B4-BE49-F238E27FC236}">
                <a16:creationId xmlns:a16="http://schemas.microsoft.com/office/drawing/2014/main" id="{666BAE5A-CF8F-88F1-9764-7B7BC7462C48}"/>
              </a:ext>
            </a:extLst>
          </p:cNvPr>
          <p:cNvSpPr>
            <a:spLocks noGrp="1"/>
          </p:cNvSpPr>
          <p:nvPr>
            <p:ph idx="1"/>
          </p:nvPr>
        </p:nvSpPr>
        <p:spPr/>
        <p:txBody>
          <a:bodyPr/>
          <a:lstStyle/>
          <a:p>
            <a:pPr algn="just"/>
            <a:r>
              <a:rPr lang="cs-CZ" dirty="0"/>
              <a:t>Článek 43 odst. 1 písm. c) směrnice Evropského parlamentu a Rady 2014/23/EU ze dne 26. února 2014 o udělování koncesí musí být vykládán v tom smyslu, že „potřeba“ změny koncese ve smyslu tohoto článku 43 je „vyvolána“, pokud </a:t>
            </a:r>
            <a:r>
              <a:rPr lang="cs-CZ" u="sng" dirty="0"/>
              <a:t>nepředvídatelné okolnosti</a:t>
            </a:r>
            <a:r>
              <a:rPr lang="cs-CZ" dirty="0"/>
              <a:t> </a:t>
            </a:r>
            <a:r>
              <a:rPr lang="cs-CZ" u="sng" dirty="0"/>
              <a:t>vyžadují přizpůsobení původní koncese</a:t>
            </a:r>
            <a:r>
              <a:rPr lang="cs-CZ" dirty="0"/>
              <a:t> s cílem zajistit, aby její řádné plnění mohlo pokračovat.</a:t>
            </a:r>
          </a:p>
          <a:p>
            <a:pPr lvl="1" algn="just"/>
            <a:r>
              <a:rPr lang="cs-CZ" dirty="0"/>
              <a:t>nepostačuje jen to, že se na situaci vzniklou z nepředvídatelných okolností nevztahují smluvní ujednání koncesní smlouvy</a:t>
            </a:r>
          </a:p>
        </p:txBody>
      </p:sp>
      <p:sp>
        <p:nvSpPr>
          <p:cNvPr id="4" name="Zástupný symbol pro číslo snímku 3">
            <a:extLst>
              <a:ext uri="{FF2B5EF4-FFF2-40B4-BE49-F238E27FC236}">
                <a16:creationId xmlns:a16="http://schemas.microsoft.com/office/drawing/2014/main" id="{F6999CA0-FC9A-9A51-8809-4B864C6BF76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42</a:t>
            </a:fld>
            <a:endParaRPr lang="cs-CZ"/>
          </a:p>
        </p:txBody>
      </p:sp>
    </p:spTree>
    <p:extLst>
      <p:ext uri="{BB962C8B-B14F-4D97-AF65-F5344CB8AC3E}">
        <p14:creationId xmlns:p14="http://schemas.microsoft.com/office/powerpoint/2010/main" val="11248373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6BCB9-3A58-1D10-0515-AB90C77EB82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CB6590B-2C5A-372B-C607-9D9FABE69C57}"/>
              </a:ext>
            </a:extLst>
          </p:cNvPr>
          <p:cNvSpPr>
            <a:spLocks noGrp="1"/>
          </p:cNvSpPr>
          <p:nvPr>
            <p:ph type="title"/>
          </p:nvPr>
        </p:nvSpPr>
        <p:spPr/>
        <p:txBody>
          <a:bodyPr/>
          <a:lstStyle/>
          <a:p>
            <a:r>
              <a:rPr lang="cs-CZ" dirty="0"/>
              <a:t>Rozsudek ve spojených věcech </a:t>
            </a:r>
            <a:r>
              <a:rPr lang="pl-PL" dirty="0"/>
              <a:t>C-422/23, </a:t>
            </a:r>
            <a:br>
              <a:rPr lang="pl-PL" dirty="0"/>
            </a:br>
            <a:r>
              <a:rPr lang="pl-PL" dirty="0"/>
              <a:t>C-455/23, C-459/23, C-486/23 a C-493/23.</a:t>
            </a:r>
            <a:endParaRPr lang="cs-CZ" dirty="0"/>
          </a:p>
        </p:txBody>
      </p:sp>
      <p:sp>
        <p:nvSpPr>
          <p:cNvPr id="17" name="Zástupný obsah 16">
            <a:extLst>
              <a:ext uri="{FF2B5EF4-FFF2-40B4-BE49-F238E27FC236}">
                <a16:creationId xmlns:a16="http://schemas.microsoft.com/office/drawing/2014/main" id="{FF2CFDCE-DF62-D78F-583B-E18F4F7840DC}"/>
              </a:ext>
            </a:extLst>
          </p:cNvPr>
          <p:cNvSpPr>
            <a:spLocks noGrp="1"/>
          </p:cNvSpPr>
          <p:nvPr>
            <p:ph idx="1"/>
          </p:nvPr>
        </p:nvSpPr>
        <p:spPr/>
        <p:txBody>
          <a:bodyPr/>
          <a:lstStyle/>
          <a:p>
            <a:r>
              <a:rPr lang="cs-CZ" dirty="0">
                <a:hlinkClick r:id="rId3"/>
              </a:rPr>
              <a:t>https://eur-lex.europa.eu/legal-content/CS/TXT/?uri=CELEX:62023CJ0422</a:t>
            </a:r>
            <a:r>
              <a:rPr lang="cs-CZ" dirty="0"/>
              <a:t> </a:t>
            </a:r>
          </a:p>
          <a:p>
            <a:pPr algn="just"/>
            <a:r>
              <a:rPr lang="cs-CZ" dirty="0"/>
              <a:t>komplikovaný soudní spor z Polska, mimo jiné dědický spor a také související otázky nepřeložitelnosti soudce</a:t>
            </a:r>
          </a:p>
        </p:txBody>
      </p:sp>
      <p:sp>
        <p:nvSpPr>
          <p:cNvPr id="4" name="Zástupný symbol pro číslo snímku 3">
            <a:extLst>
              <a:ext uri="{FF2B5EF4-FFF2-40B4-BE49-F238E27FC236}">
                <a16:creationId xmlns:a16="http://schemas.microsoft.com/office/drawing/2014/main" id="{EA65A314-ED58-163C-1B07-339110BD755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43</a:t>
            </a:fld>
            <a:endParaRPr lang="cs-CZ"/>
          </a:p>
        </p:txBody>
      </p:sp>
    </p:spTree>
    <p:extLst>
      <p:ext uri="{BB962C8B-B14F-4D97-AF65-F5344CB8AC3E}">
        <p14:creationId xmlns:p14="http://schemas.microsoft.com/office/powerpoint/2010/main" val="25473001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B07A7-64C2-1053-D2E0-3A844F21348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352AFD6-98B0-CC42-6CB0-04278F71B90F}"/>
              </a:ext>
            </a:extLst>
          </p:cNvPr>
          <p:cNvSpPr>
            <a:spLocks noGrp="1"/>
          </p:cNvSpPr>
          <p:nvPr>
            <p:ph type="title"/>
          </p:nvPr>
        </p:nvSpPr>
        <p:spPr/>
        <p:txBody>
          <a:bodyPr/>
          <a:lstStyle/>
          <a:p>
            <a:r>
              <a:rPr lang="cs-CZ" dirty="0"/>
              <a:t>Rozsudek ve spojených věcech </a:t>
            </a:r>
            <a:r>
              <a:rPr lang="pl-PL" dirty="0"/>
              <a:t>C-422/23, </a:t>
            </a:r>
            <a:br>
              <a:rPr lang="pl-PL" dirty="0"/>
            </a:br>
            <a:r>
              <a:rPr lang="pl-PL" dirty="0"/>
              <a:t>C-455/23, C-459/23, C-486/23 a C-493/23.</a:t>
            </a:r>
            <a:endParaRPr lang="cs-CZ" dirty="0"/>
          </a:p>
        </p:txBody>
      </p:sp>
      <p:sp>
        <p:nvSpPr>
          <p:cNvPr id="17" name="Zástupný obsah 16">
            <a:extLst>
              <a:ext uri="{FF2B5EF4-FFF2-40B4-BE49-F238E27FC236}">
                <a16:creationId xmlns:a16="http://schemas.microsoft.com/office/drawing/2014/main" id="{6628506E-4CBB-A36C-799B-2DEC1584C92C}"/>
              </a:ext>
            </a:extLst>
          </p:cNvPr>
          <p:cNvSpPr>
            <a:spLocks noGrp="1"/>
          </p:cNvSpPr>
          <p:nvPr>
            <p:ph idx="1"/>
          </p:nvPr>
        </p:nvSpPr>
        <p:spPr/>
        <p:txBody>
          <a:bodyPr/>
          <a:lstStyle/>
          <a:p>
            <a:pPr algn="just"/>
            <a:r>
              <a:rPr lang="cs-CZ" i="1" dirty="0"/>
              <a:t>„Článek 3 odst. 3 písm. b) směrnice 2004/17/ES ve znění nařízení Komise (ES) č. 1177/2009 ze dne 30. listopadu 2009 musí být ve spojení s čl. 20 odst. 1 směrnice 2004/17 v platném znění vykládán v tom smyslu, </a:t>
            </a:r>
            <a:r>
              <a:rPr lang="cs-CZ" i="1" u="sng" dirty="0"/>
              <a:t>že nákup zelených certifikátů</a:t>
            </a:r>
            <a:r>
              <a:rPr lang="cs-CZ" i="1" dirty="0"/>
              <a:t> veřejným podnikem obchodujícím s elektřinou ve smyslu čl. 2 druhého pododstavce písm. k) a l) směrnice </a:t>
            </a:r>
            <a:r>
              <a:rPr lang="cs-CZ" i="1" u="sng" dirty="0"/>
              <a:t>představuje činnost vykonávanou za účelem dodávky elektřiny</a:t>
            </a:r>
            <a:r>
              <a:rPr lang="cs-CZ" i="1" dirty="0"/>
              <a:t> do pevných sítí určených k poskytování služby veřejnosti v souvislosti s výrobou, dopravou nebo distribucí elektřiny.“</a:t>
            </a:r>
          </a:p>
        </p:txBody>
      </p:sp>
      <p:sp>
        <p:nvSpPr>
          <p:cNvPr id="4" name="Zástupný symbol pro číslo snímku 3">
            <a:extLst>
              <a:ext uri="{FF2B5EF4-FFF2-40B4-BE49-F238E27FC236}">
                <a16:creationId xmlns:a16="http://schemas.microsoft.com/office/drawing/2014/main" id="{FB9C0399-576B-2820-4D28-F739038B949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44</a:t>
            </a:fld>
            <a:endParaRPr lang="cs-CZ"/>
          </a:p>
        </p:txBody>
      </p:sp>
    </p:spTree>
    <p:extLst>
      <p:ext uri="{BB962C8B-B14F-4D97-AF65-F5344CB8AC3E}">
        <p14:creationId xmlns:p14="http://schemas.microsoft.com/office/powerpoint/2010/main" val="15368124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FD076-4BCC-DCB9-2882-7B10214908C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8E2F8C6-6FB6-FC5F-41E1-4D63BCCFF25A}"/>
              </a:ext>
            </a:extLst>
          </p:cNvPr>
          <p:cNvSpPr>
            <a:spLocks noGrp="1"/>
          </p:cNvSpPr>
          <p:nvPr>
            <p:ph type="title"/>
          </p:nvPr>
        </p:nvSpPr>
        <p:spPr/>
        <p:txBody>
          <a:bodyPr/>
          <a:lstStyle/>
          <a:p>
            <a:r>
              <a:rPr lang="cs-CZ" dirty="0"/>
              <a:t>Rozsudek ve spojených věcech </a:t>
            </a:r>
            <a:r>
              <a:rPr lang="pl-PL" dirty="0"/>
              <a:t>C-422/23, </a:t>
            </a:r>
            <a:br>
              <a:rPr lang="pl-PL" dirty="0"/>
            </a:br>
            <a:r>
              <a:rPr lang="pl-PL" dirty="0"/>
              <a:t>C-455/23, C-459/23, C-486/23 a C-493/23.</a:t>
            </a:r>
            <a:endParaRPr lang="cs-CZ" dirty="0"/>
          </a:p>
        </p:txBody>
      </p:sp>
      <p:sp>
        <p:nvSpPr>
          <p:cNvPr id="17" name="Zástupný obsah 16">
            <a:extLst>
              <a:ext uri="{FF2B5EF4-FFF2-40B4-BE49-F238E27FC236}">
                <a16:creationId xmlns:a16="http://schemas.microsoft.com/office/drawing/2014/main" id="{72C94937-2BF7-5315-B0B4-FE0872378447}"/>
              </a:ext>
            </a:extLst>
          </p:cNvPr>
          <p:cNvSpPr>
            <a:spLocks noGrp="1"/>
          </p:cNvSpPr>
          <p:nvPr>
            <p:ph idx="1"/>
          </p:nvPr>
        </p:nvSpPr>
        <p:spPr>
          <a:xfrm>
            <a:off x="1619999" y="2160000"/>
            <a:ext cx="9777343" cy="3915521"/>
          </a:xfrm>
        </p:spPr>
        <p:txBody>
          <a:bodyPr/>
          <a:lstStyle/>
          <a:p>
            <a:pPr algn="just"/>
            <a:r>
              <a:rPr lang="cs-CZ" dirty="0"/>
              <a:t>Pod relevantní činnost „dodávka elektřiny“ dle směrnice 2004/17/ES obecně patří nejen výroba elektřiny ale také velkoobchodní nebo maloobchodní prodej elektřiny.</a:t>
            </a:r>
          </a:p>
          <a:p>
            <a:pPr algn="just"/>
            <a:r>
              <a:rPr lang="cs-CZ" dirty="0"/>
              <a:t>Kromě jiného: </a:t>
            </a:r>
            <a:r>
              <a:rPr lang="cs-CZ" i="1" dirty="0"/>
              <a:t>„Začtvrté je uvedený </a:t>
            </a:r>
            <a:r>
              <a:rPr lang="cs-CZ" i="1" u="sng" dirty="0"/>
              <a:t>výklad dále podpořen směrnicí 2014/25</a:t>
            </a:r>
            <a:r>
              <a:rPr lang="cs-CZ" i="1" dirty="0"/>
              <a:t>, která zrušila směrnici 2004/17 a kterou unijní normotvůrce mimo jiné upřesnil – při zachování právního rámce – pojem „dodávka elektřiny“. Z článku 7 prvního pododstavce směrnice 2014/25 ve spojení s bodem 23 jejího odůvodnění tak vyplývá, že pro účely posledně uvedené směrnice zahrnuje pojem „dodávka“ výrobu/produkci, velkoobchodní prodej a maloobchodní prodej. Unijní normotvůrce tím, že tuto definici vložil do směrnice 2014/25 a v uvedeném bodě 23 odůvodnění upřesnil, že je stanovena „aniž se tím jakkoli rozšiřuje oblast působnosti této směrnice“, potvrdil, že směrnice 2004/17 již zahrnovala pod pojem „dodávka elektřiny“ kromě její výroby i její velkoobchodní nebo maloobchodní prodej.“</a:t>
            </a:r>
          </a:p>
          <a:p>
            <a:pPr algn="just"/>
            <a:r>
              <a:rPr lang="cs-CZ" dirty="0"/>
              <a:t> </a:t>
            </a:r>
          </a:p>
        </p:txBody>
      </p:sp>
      <p:sp>
        <p:nvSpPr>
          <p:cNvPr id="4" name="Zástupný symbol pro číslo snímku 3">
            <a:extLst>
              <a:ext uri="{FF2B5EF4-FFF2-40B4-BE49-F238E27FC236}">
                <a16:creationId xmlns:a16="http://schemas.microsoft.com/office/drawing/2014/main" id="{92F2A177-DEDA-F9A6-3317-6FF42F3ABD6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45</a:t>
            </a:fld>
            <a:endParaRPr lang="cs-CZ"/>
          </a:p>
        </p:txBody>
      </p:sp>
    </p:spTree>
    <p:extLst>
      <p:ext uri="{BB962C8B-B14F-4D97-AF65-F5344CB8AC3E}">
        <p14:creationId xmlns:p14="http://schemas.microsoft.com/office/powerpoint/2010/main" val="23522650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DBF1C-429A-428D-170F-F1854D8750E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8508006-59FF-923D-DC2D-4DEEE13F11DA}"/>
              </a:ext>
            </a:extLst>
          </p:cNvPr>
          <p:cNvSpPr>
            <a:spLocks noGrp="1"/>
          </p:cNvSpPr>
          <p:nvPr>
            <p:ph type="title"/>
          </p:nvPr>
        </p:nvSpPr>
        <p:spPr/>
        <p:txBody>
          <a:bodyPr/>
          <a:lstStyle/>
          <a:p>
            <a:r>
              <a:rPr lang="cs-CZ" dirty="0"/>
              <a:t>Rozsudek ve spojených věcech </a:t>
            </a:r>
            <a:r>
              <a:rPr lang="pl-PL" dirty="0"/>
              <a:t>C-422/23, </a:t>
            </a:r>
            <a:br>
              <a:rPr lang="pl-PL" dirty="0"/>
            </a:br>
            <a:r>
              <a:rPr lang="pl-PL" dirty="0"/>
              <a:t>C-455/23, C-459/23, C-486/23 a C-493/23</a:t>
            </a:r>
            <a:endParaRPr lang="cs-CZ" dirty="0"/>
          </a:p>
        </p:txBody>
      </p:sp>
      <p:sp>
        <p:nvSpPr>
          <p:cNvPr id="17" name="Zástupný obsah 16">
            <a:extLst>
              <a:ext uri="{FF2B5EF4-FFF2-40B4-BE49-F238E27FC236}">
                <a16:creationId xmlns:a16="http://schemas.microsoft.com/office/drawing/2014/main" id="{C0680B1B-DB95-94AE-DA5B-137DC0A9A39B}"/>
              </a:ext>
            </a:extLst>
          </p:cNvPr>
          <p:cNvSpPr>
            <a:spLocks noGrp="1"/>
          </p:cNvSpPr>
          <p:nvPr>
            <p:ph idx="1"/>
          </p:nvPr>
        </p:nvSpPr>
        <p:spPr>
          <a:xfrm>
            <a:off x="1619999" y="2160000"/>
            <a:ext cx="9777343" cy="3915521"/>
          </a:xfrm>
        </p:spPr>
        <p:txBody>
          <a:bodyPr/>
          <a:lstStyle/>
          <a:p>
            <a:pPr algn="just"/>
            <a:r>
              <a:rPr lang="cs-CZ" dirty="0"/>
              <a:t> </a:t>
            </a:r>
            <a:r>
              <a:rPr lang="cs-CZ" i="1" dirty="0"/>
              <a:t>„Článek 1 odst. 4 směrnice 2004/17 ve znění nařízení č. 1177/2009 musí být</a:t>
            </a:r>
            <a:br>
              <a:rPr lang="cs-CZ" i="1" dirty="0"/>
            </a:br>
            <a:r>
              <a:rPr lang="cs-CZ" i="1" dirty="0"/>
              <a:t>ve spojení s článkem 14 a čl. 17 odst. 2 směrnice 2004/17 v platném znění vykládán v tom smyslu, že</a:t>
            </a:r>
          </a:p>
          <a:p>
            <a:pPr lvl="1" algn="just"/>
            <a:r>
              <a:rPr lang="cs-CZ" i="1" dirty="0"/>
              <a:t>- k tomu, aby smlouva, která zavazuje smluvní strany k uzavírání prováděcích smluv za určitých cenových a množstevních podmínek, spadala pod pojem „rámcová dohoda“ ve smyslu čl. 1 odst. 4 směrnice 2004/17 v platném znění, musí uvádět </a:t>
            </a:r>
            <a:r>
              <a:rPr lang="cs-CZ" i="1" u="sng" dirty="0"/>
              <a:t>období, během kterého se použije, a určit maximální objem dodávek</a:t>
            </a:r>
            <a:r>
              <a:rPr lang="cs-CZ" i="1" dirty="0"/>
              <a:t>, které budou moci být předmětem následných zakázek, s uvedením jejich maximálního množství nebo hodnoty, přičemž pouhé uvedení cenového vzorce použitelného pro výpočet hodnoty smluv, jež mají být uzavřeny, a neurčitého závazku uzavírat prováděcí smlouvy není pro tento účel dostačující;</a:t>
            </a:r>
          </a:p>
          <a:p>
            <a:pPr lvl="1" algn="just"/>
            <a:r>
              <a:rPr lang="cs-CZ" i="1" dirty="0"/>
              <a:t>- …“</a:t>
            </a:r>
          </a:p>
        </p:txBody>
      </p:sp>
      <p:sp>
        <p:nvSpPr>
          <p:cNvPr id="4" name="Zástupný symbol pro číslo snímku 3">
            <a:extLst>
              <a:ext uri="{FF2B5EF4-FFF2-40B4-BE49-F238E27FC236}">
                <a16:creationId xmlns:a16="http://schemas.microsoft.com/office/drawing/2014/main" id="{5458EF99-5CAD-CD9C-9A05-758D7F3FF90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46</a:t>
            </a:fld>
            <a:endParaRPr lang="cs-CZ"/>
          </a:p>
        </p:txBody>
      </p:sp>
    </p:spTree>
    <p:extLst>
      <p:ext uri="{BB962C8B-B14F-4D97-AF65-F5344CB8AC3E}">
        <p14:creationId xmlns:p14="http://schemas.microsoft.com/office/powerpoint/2010/main" val="17857761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EBC7C-8951-E407-F78E-F50AB740FE4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B32C6952-9AF3-DBA5-876F-4FB33A29199E}"/>
              </a:ext>
            </a:extLst>
          </p:cNvPr>
          <p:cNvSpPr>
            <a:spLocks noGrp="1"/>
          </p:cNvSpPr>
          <p:nvPr>
            <p:ph type="title"/>
          </p:nvPr>
        </p:nvSpPr>
        <p:spPr/>
        <p:txBody>
          <a:bodyPr/>
          <a:lstStyle/>
          <a:p>
            <a:r>
              <a:rPr lang="cs-CZ" dirty="0"/>
              <a:t>Rozsudek ve spojených věcech </a:t>
            </a:r>
            <a:r>
              <a:rPr lang="pl-PL" dirty="0"/>
              <a:t>C-422/23, </a:t>
            </a:r>
            <a:br>
              <a:rPr lang="pl-PL" dirty="0"/>
            </a:br>
            <a:r>
              <a:rPr lang="pl-PL" dirty="0"/>
              <a:t>C-455/23, C-459/23, C-486/23 a C-493/23</a:t>
            </a:r>
            <a:endParaRPr lang="cs-CZ" dirty="0"/>
          </a:p>
        </p:txBody>
      </p:sp>
      <p:sp>
        <p:nvSpPr>
          <p:cNvPr id="17" name="Zástupný obsah 16">
            <a:extLst>
              <a:ext uri="{FF2B5EF4-FFF2-40B4-BE49-F238E27FC236}">
                <a16:creationId xmlns:a16="http://schemas.microsoft.com/office/drawing/2014/main" id="{92B5C3FD-104A-0BA3-C987-9951E6CC445B}"/>
              </a:ext>
            </a:extLst>
          </p:cNvPr>
          <p:cNvSpPr>
            <a:spLocks noGrp="1"/>
          </p:cNvSpPr>
          <p:nvPr>
            <p:ph idx="1"/>
          </p:nvPr>
        </p:nvSpPr>
        <p:spPr>
          <a:xfrm>
            <a:off x="1619999" y="2160000"/>
            <a:ext cx="9777343" cy="3915521"/>
          </a:xfrm>
        </p:spPr>
        <p:txBody>
          <a:bodyPr/>
          <a:lstStyle/>
          <a:p>
            <a:pPr algn="just"/>
            <a:r>
              <a:rPr lang="cs-CZ" i="1" dirty="0"/>
              <a:t>„Článek 1 odst. 4 směrnice 2004/17 ve znění nařízení č. 1177/2009 musí být</a:t>
            </a:r>
            <a:br>
              <a:rPr lang="cs-CZ" i="1" dirty="0"/>
            </a:br>
            <a:r>
              <a:rPr lang="cs-CZ" i="1" dirty="0"/>
              <a:t>ve spojení s článkem 14 a čl. 17 odst. 2 směrnice 2004/17 v platném znění vykládán v tom smyslu, že</a:t>
            </a:r>
          </a:p>
          <a:p>
            <a:pPr lvl="1" algn="just"/>
            <a:r>
              <a:rPr lang="cs-CZ" i="1" dirty="0"/>
              <a:t>- …;</a:t>
            </a:r>
          </a:p>
          <a:p>
            <a:pPr lvl="1" algn="just"/>
            <a:r>
              <a:rPr lang="cs-CZ" i="1" dirty="0"/>
              <a:t>- pokud odhadovaná hodnota smluv, které mají být uzavřeny v průběhu daného období podle rámcové dohody nebo v rámci zakázek pravidelné povahy nebo zakázek, které mají být obnovovány, vypočtená na základě čl. 17 odst. 3 a 5 směrnice 2004/17 v platném znění, překročí prahovou hodnotu stanovenou v čl. 16 písm. a) směrnice 2004/17 v platném znění, musí zadavatel </a:t>
            </a:r>
            <a:r>
              <a:rPr lang="cs-CZ" i="1" u="sng" dirty="0"/>
              <a:t>buď zadat každou z po sobě jdoucích zakázek v souladu s postupy stanovenými směrnicí</a:t>
            </a:r>
            <a:r>
              <a:rPr lang="cs-CZ" i="1" dirty="0"/>
              <a:t> 2004/17 v platném znění, </a:t>
            </a:r>
            <a:r>
              <a:rPr lang="cs-CZ" i="1" u="sng" dirty="0"/>
              <a:t>nebo zadat</a:t>
            </a:r>
            <a:r>
              <a:rPr lang="cs-CZ" i="1" dirty="0"/>
              <a:t> v souladu se směrnicí 2004/17 v platném znění </a:t>
            </a:r>
            <a:r>
              <a:rPr lang="cs-CZ" i="1" u="sng" dirty="0"/>
              <a:t>rámcovou dohodu</a:t>
            </a:r>
            <a:r>
              <a:rPr lang="cs-CZ" i="1" dirty="0"/>
              <a:t> ve smyslu a za podmínek uvedených v čl. 1 odst. 4 směrnice 2004/17 v platném znění.“</a:t>
            </a:r>
          </a:p>
          <a:p>
            <a:pPr algn="just"/>
            <a:endParaRPr lang="cs-CZ" dirty="0"/>
          </a:p>
        </p:txBody>
      </p:sp>
      <p:sp>
        <p:nvSpPr>
          <p:cNvPr id="4" name="Zástupný symbol pro číslo snímku 3">
            <a:extLst>
              <a:ext uri="{FF2B5EF4-FFF2-40B4-BE49-F238E27FC236}">
                <a16:creationId xmlns:a16="http://schemas.microsoft.com/office/drawing/2014/main" id="{A42CDAE6-65E3-D34E-72C4-F682EBDFDC3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47</a:t>
            </a:fld>
            <a:endParaRPr lang="cs-CZ"/>
          </a:p>
        </p:txBody>
      </p:sp>
    </p:spTree>
    <p:extLst>
      <p:ext uri="{BB962C8B-B14F-4D97-AF65-F5344CB8AC3E}">
        <p14:creationId xmlns:p14="http://schemas.microsoft.com/office/powerpoint/2010/main" val="25607420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95BDD-5AEA-14BF-2E3B-72A5ABE3EF7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BD7EAAE7-5AE6-9DC8-33A6-DAEB89DCD22F}"/>
              </a:ext>
            </a:extLst>
          </p:cNvPr>
          <p:cNvSpPr>
            <a:spLocks noGrp="1"/>
          </p:cNvSpPr>
          <p:nvPr>
            <p:ph type="title"/>
          </p:nvPr>
        </p:nvSpPr>
        <p:spPr/>
        <p:txBody>
          <a:bodyPr/>
          <a:lstStyle/>
          <a:p>
            <a:r>
              <a:rPr lang="cs-CZ" dirty="0"/>
              <a:t>Rozsudek ve spojených věcech </a:t>
            </a:r>
            <a:r>
              <a:rPr lang="pl-PL" dirty="0"/>
              <a:t>C-422/23, </a:t>
            </a:r>
            <a:br>
              <a:rPr lang="pl-PL" dirty="0"/>
            </a:br>
            <a:r>
              <a:rPr lang="pl-PL" dirty="0"/>
              <a:t>C-455/23, C-459/23, C-486/23 a C-493/23.</a:t>
            </a:r>
            <a:endParaRPr lang="cs-CZ" dirty="0"/>
          </a:p>
        </p:txBody>
      </p:sp>
      <p:sp>
        <p:nvSpPr>
          <p:cNvPr id="17" name="Zástupný obsah 16">
            <a:extLst>
              <a:ext uri="{FF2B5EF4-FFF2-40B4-BE49-F238E27FC236}">
                <a16:creationId xmlns:a16="http://schemas.microsoft.com/office/drawing/2014/main" id="{1708A395-5362-9C65-08DE-D3B2DB1CE5BA}"/>
              </a:ext>
            </a:extLst>
          </p:cNvPr>
          <p:cNvSpPr>
            <a:spLocks noGrp="1"/>
          </p:cNvSpPr>
          <p:nvPr>
            <p:ph idx="1"/>
          </p:nvPr>
        </p:nvSpPr>
        <p:spPr>
          <a:xfrm>
            <a:off x="1619999" y="2160000"/>
            <a:ext cx="9777343" cy="3915521"/>
          </a:xfrm>
        </p:spPr>
        <p:txBody>
          <a:bodyPr/>
          <a:lstStyle/>
          <a:p>
            <a:pPr algn="just"/>
            <a:r>
              <a:rPr lang="cs-CZ" i="1" dirty="0"/>
              <a:t>„Článek 2d odst. 1 písm. a) směrnice Rady 92/13/EHS … ve znění směrnice Evropského parlamentu a Rady 2007/66/ES ze dne 11. prosince 2007 musí být vykládán v tom smyslu, že uzavření smlouvy v rozporu s pravidly pro zadávání veřejných zakázek podléhá sankci stanovené v tomto ustanovení.“</a:t>
            </a:r>
          </a:p>
          <a:p>
            <a:pPr lvl="1" algn="just"/>
            <a:r>
              <a:rPr lang="cs-CZ" dirty="0"/>
              <a:t>Polskému soudu byla předložena teorie přísnějšího a mírnějšího režimu.</a:t>
            </a:r>
          </a:p>
          <a:p>
            <a:pPr algn="just"/>
            <a:r>
              <a:rPr lang="cs-CZ" i="1" dirty="0"/>
              <a:t>„Zásada zákazu zneužití práva musí být vykládána v tom smyslu, že nebrání tomu, aby se zadavatel mohl domáhat zrušení smlouvy, kterou uzavřel s dodavatelem,</a:t>
            </a:r>
            <a:br>
              <a:rPr lang="cs-CZ" i="1" dirty="0"/>
            </a:br>
            <a:r>
              <a:rPr lang="cs-CZ" i="1" dirty="0"/>
              <a:t>z důvodu, že tato smlouva byla uzavřena v rozporu s pravidly pro zadávání veřejných zakázek, i když skutečným důvodem tohoto návrhu je snížení rentability plnění uvedené smlouvy.“</a:t>
            </a:r>
          </a:p>
        </p:txBody>
      </p:sp>
      <p:sp>
        <p:nvSpPr>
          <p:cNvPr id="4" name="Zástupný symbol pro číslo snímku 3">
            <a:extLst>
              <a:ext uri="{FF2B5EF4-FFF2-40B4-BE49-F238E27FC236}">
                <a16:creationId xmlns:a16="http://schemas.microsoft.com/office/drawing/2014/main" id="{B1F9F6F9-5220-5AB7-6DF0-3B46C7BC008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48</a:t>
            </a:fld>
            <a:endParaRPr lang="cs-CZ"/>
          </a:p>
        </p:txBody>
      </p:sp>
    </p:spTree>
    <p:extLst>
      <p:ext uri="{BB962C8B-B14F-4D97-AF65-F5344CB8AC3E}">
        <p14:creationId xmlns:p14="http://schemas.microsoft.com/office/powerpoint/2010/main" val="6463526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B9EC6-4C69-51D1-CE87-208FDB120D10}"/>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FB8F9AF-F2D9-4D06-8278-F332AD91ACA2}"/>
              </a:ext>
            </a:extLst>
          </p:cNvPr>
          <p:cNvSpPr>
            <a:spLocks noGrp="1"/>
          </p:cNvSpPr>
          <p:nvPr>
            <p:ph type="title"/>
          </p:nvPr>
        </p:nvSpPr>
        <p:spPr/>
        <p:txBody>
          <a:bodyPr/>
          <a:lstStyle/>
          <a:p>
            <a:r>
              <a:rPr lang="cs-CZ" dirty="0"/>
              <a:t>Rozsudek ve věci C‑282/24, v řízení </a:t>
            </a:r>
            <a:r>
              <a:rPr lang="cs-CZ" dirty="0" err="1"/>
              <a:t>Polismyndigheten</a:t>
            </a:r>
            <a:endParaRPr lang="cs-CZ" dirty="0"/>
          </a:p>
        </p:txBody>
      </p:sp>
      <p:sp>
        <p:nvSpPr>
          <p:cNvPr id="17" name="Zástupný obsah 16">
            <a:extLst>
              <a:ext uri="{FF2B5EF4-FFF2-40B4-BE49-F238E27FC236}">
                <a16:creationId xmlns:a16="http://schemas.microsoft.com/office/drawing/2014/main" id="{F61D2573-C760-2DB3-CA94-069D5E174D23}"/>
              </a:ext>
            </a:extLst>
          </p:cNvPr>
          <p:cNvSpPr>
            <a:spLocks noGrp="1"/>
          </p:cNvSpPr>
          <p:nvPr>
            <p:ph idx="1"/>
          </p:nvPr>
        </p:nvSpPr>
        <p:spPr/>
        <p:txBody>
          <a:bodyPr/>
          <a:lstStyle/>
          <a:p>
            <a:pPr algn="just"/>
            <a:r>
              <a:rPr lang="cs-CZ" dirty="0">
                <a:hlinkClick r:id="rId2"/>
              </a:rPr>
              <a:t>https://eur-lex.europa.eu/legal-content/CS/TXT/HTML/?uri=CELEX:62024CJ0282</a:t>
            </a:r>
            <a:endParaRPr lang="cs-CZ" dirty="0"/>
          </a:p>
          <a:p>
            <a:pPr algn="just"/>
            <a:r>
              <a:rPr lang="cs-CZ" dirty="0"/>
              <a:t>V roce 2020 zadávací řízení na veřejnou zakázku na odtahovou službu vozidel, hodnoceno na základě kritéria nejnižší nabídnuté ceny. Uchazeči byli povinni uvést pevnou cenu za služby v případě, kdy se místo vyzvednutí vozidla nachází v okruhu 10 kilometrů od místa, kam má být vozidlo vráceno, a za přepravu mimo tento okruh dodatečnou cenu za kilometr pro zbývající část cesty. </a:t>
            </a:r>
          </a:p>
          <a:p>
            <a:pPr algn="just"/>
            <a:r>
              <a:rPr lang="cs-CZ" dirty="0"/>
              <a:t>Zadávací dokumentace uváděla, že ceny musí zůstat nezměněny po celou dobu trvání zakázky.</a:t>
            </a:r>
          </a:p>
          <a:p>
            <a:pPr algn="just"/>
            <a:r>
              <a:rPr lang="cs-CZ" dirty="0"/>
              <a:t>Uzavřena rámcová dohoda s dvěma dodavateli.</a:t>
            </a:r>
          </a:p>
        </p:txBody>
      </p:sp>
      <p:sp>
        <p:nvSpPr>
          <p:cNvPr id="4" name="Zástupný symbol pro číslo snímku 3">
            <a:extLst>
              <a:ext uri="{FF2B5EF4-FFF2-40B4-BE49-F238E27FC236}">
                <a16:creationId xmlns:a16="http://schemas.microsoft.com/office/drawing/2014/main" id="{EC4169E4-6566-1E9D-FE1F-73E4D428489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49</a:t>
            </a:fld>
            <a:endParaRPr lang="cs-CZ"/>
          </a:p>
        </p:txBody>
      </p:sp>
    </p:spTree>
    <p:extLst>
      <p:ext uri="{BB962C8B-B14F-4D97-AF65-F5344CB8AC3E}">
        <p14:creationId xmlns:p14="http://schemas.microsoft.com/office/powerpoint/2010/main" val="555606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764B3-BC15-D8BF-6DB9-E98ACA68BCD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ED800B2-2926-1B44-DF76-D0D9AD663DBB}"/>
              </a:ext>
            </a:extLst>
          </p:cNvPr>
          <p:cNvSpPr>
            <a:spLocks noGrp="1"/>
          </p:cNvSpPr>
          <p:nvPr>
            <p:ph type="title"/>
          </p:nvPr>
        </p:nvSpPr>
        <p:spPr/>
        <p:txBody>
          <a:bodyPr/>
          <a:lstStyle/>
          <a:p>
            <a:r>
              <a:rPr lang="cs-CZ" dirty="0"/>
              <a:t>Rozsudek ve věci C‑578/23, v řízení Česká republika – Generální finanční ředitelství</a:t>
            </a:r>
          </a:p>
        </p:txBody>
      </p:sp>
      <p:sp>
        <p:nvSpPr>
          <p:cNvPr id="17" name="Zástupný obsah 16">
            <a:extLst>
              <a:ext uri="{FF2B5EF4-FFF2-40B4-BE49-F238E27FC236}">
                <a16:creationId xmlns:a16="http://schemas.microsoft.com/office/drawing/2014/main" id="{10C76D9F-9CD3-1046-13A0-6A6FE7F16D1C}"/>
              </a:ext>
            </a:extLst>
          </p:cNvPr>
          <p:cNvSpPr>
            <a:spLocks noGrp="1"/>
          </p:cNvSpPr>
          <p:nvPr>
            <p:ph idx="1"/>
          </p:nvPr>
        </p:nvSpPr>
        <p:spPr/>
        <p:txBody>
          <a:bodyPr/>
          <a:lstStyle/>
          <a:p>
            <a:pPr algn="just"/>
            <a:r>
              <a:rPr lang="cs-CZ" i="1" dirty="0"/>
              <a:t>„Článek 31 bod 1 písm. b) směrnice 2004/18 konkrétně stanoví, že veřejní zadavatelé mohou zadávat své veřejné zakázky na stavební práce,</a:t>
            </a:r>
            <a:br>
              <a:rPr lang="cs-CZ" i="1" dirty="0"/>
            </a:br>
            <a:r>
              <a:rPr lang="cs-CZ" i="1" dirty="0"/>
              <a:t>na dodávky a na služby ve vyjednávacím řízení bez předchozího zveřejnění oznámení o zakázce v případě, že zakázka může být z technických či uměleckých důvodů nebo z důvodů spojených s ochranou výlučných práv zadána pouze určitému hospodářskému subjektu.</a:t>
            </a:r>
          </a:p>
          <a:p>
            <a:pPr algn="just"/>
            <a:r>
              <a:rPr lang="cs-CZ" i="1" dirty="0"/>
              <a:t>Toto ustanovení umožňuje takové řízení použít, jsou-li splněny dvě kumulativní podmínky, a sice </a:t>
            </a:r>
            <a:r>
              <a:rPr lang="cs-CZ" i="1" u="sng" dirty="0"/>
              <a:t>že jednak</a:t>
            </a:r>
            <a:r>
              <a:rPr lang="cs-CZ" i="1" dirty="0"/>
              <a:t> existují technické či umělecké důvody nebo důvody ochrany výhradních práv, které souvisejí s předmětem zakázky, </a:t>
            </a:r>
            <a:r>
              <a:rPr lang="cs-CZ" i="1" u="sng" dirty="0"/>
              <a:t>a jednak</a:t>
            </a:r>
            <a:r>
              <a:rPr lang="cs-CZ" i="1" dirty="0"/>
              <a:t> z těchto důvodů je absolutně nezbytné zadat zakázku pouze určitému hospodářskému subjektu </a:t>
            </a:r>
            <a:r>
              <a:rPr lang="cs-CZ" sz="1600" i="1" dirty="0"/>
              <a:t>(obdobně viz rozsudky ze dne 18. května 1995, Komise v. Itálie,C‑57/94, EU:C:1995:150, bod 24, a ze dne 2. června 2005, Komise v. Řecko,C‑394/02, EU:C:2005:336, bod 34)</a:t>
            </a:r>
            <a:r>
              <a:rPr lang="cs-CZ" i="1" dirty="0"/>
              <a:t>.“</a:t>
            </a:r>
          </a:p>
        </p:txBody>
      </p:sp>
      <p:sp>
        <p:nvSpPr>
          <p:cNvPr id="4" name="Zástupný symbol pro číslo snímku 3">
            <a:extLst>
              <a:ext uri="{FF2B5EF4-FFF2-40B4-BE49-F238E27FC236}">
                <a16:creationId xmlns:a16="http://schemas.microsoft.com/office/drawing/2014/main" id="{9F7F9690-3887-18DA-F102-E9AA2A10293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a:t>
            </a:fld>
            <a:endParaRPr lang="cs-CZ"/>
          </a:p>
        </p:txBody>
      </p:sp>
    </p:spTree>
    <p:extLst>
      <p:ext uri="{BB962C8B-B14F-4D97-AF65-F5344CB8AC3E}">
        <p14:creationId xmlns:p14="http://schemas.microsoft.com/office/powerpoint/2010/main" val="26372485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515B7-3125-EAFE-47C3-092A57DBCC4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9DF988A-AF3D-7E6F-377C-C4C881CDB8B7}"/>
              </a:ext>
            </a:extLst>
          </p:cNvPr>
          <p:cNvSpPr>
            <a:spLocks noGrp="1"/>
          </p:cNvSpPr>
          <p:nvPr>
            <p:ph type="title"/>
          </p:nvPr>
        </p:nvSpPr>
        <p:spPr/>
        <p:txBody>
          <a:bodyPr/>
          <a:lstStyle/>
          <a:p>
            <a:r>
              <a:rPr lang="cs-CZ" dirty="0"/>
              <a:t>Rozsudek ve věci C‑282/24, v řízení </a:t>
            </a:r>
            <a:r>
              <a:rPr lang="cs-CZ" dirty="0" err="1"/>
              <a:t>Polismyndigheten</a:t>
            </a:r>
            <a:endParaRPr lang="cs-CZ" dirty="0"/>
          </a:p>
        </p:txBody>
      </p:sp>
      <p:sp>
        <p:nvSpPr>
          <p:cNvPr id="17" name="Zástupný obsah 16">
            <a:extLst>
              <a:ext uri="{FF2B5EF4-FFF2-40B4-BE49-F238E27FC236}">
                <a16:creationId xmlns:a16="http://schemas.microsoft.com/office/drawing/2014/main" id="{4CE3EA7C-395F-E6FD-7E61-AC7F7336E543}"/>
              </a:ext>
            </a:extLst>
          </p:cNvPr>
          <p:cNvSpPr>
            <a:spLocks noGrp="1"/>
          </p:cNvSpPr>
          <p:nvPr>
            <p:ph idx="1"/>
          </p:nvPr>
        </p:nvSpPr>
        <p:spPr>
          <a:xfrm>
            <a:off x="1644492" y="1964058"/>
            <a:ext cx="9565072" cy="3915521"/>
          </a:xfrm>
        </p:spPr>
        <p:txBody>
          <a:bodyPr/>
          <a:lstStyle/>
          <a:p>
            <a:pPr algn="just"/>
            <a:r>
              <a:rPr lang="cs-CZ" dirty="0"/>
              <a:t>V roce 2021 dodatek </a:t>
            </a:r>
            <a:r>
              <a:rPr lang="cs-CZ" i="1" dirty="0"/>
              <a:t>„s cílem vyváženého rozdělení nákladů mezi jednotlivé policejní oblasti, aniž se zvýšila celková smluvní hodnota obou uvedených rámcových dohod“</a:t>
            </a:r>
            <a:r>
              <a:rPr lang="cs-CZ" dirty="0"/>
              <a:t>. </a:t>
            </a:r>
          </a:p>
          <a:p>
            <a:pPr algn="just"/>
            <a:r>
              <a:rPr lang="cs-CZ" dirty="0"/>
              <a:t>Okruh služeb, za které se platí pouze pevná cena, byl rozšířen z 10 na 50 kilometrů. A zároveň byly změněny původně dohodnuté ceny. </a:t>
            </a:r>
          </a:p>
          <a:p>
            <a:pPr algn="just"/>
            <a:r>
              <a:rPr lang="cs-CZ" dirty="0"/>
              <a:t>U jedné RD byla pevná cena za službu zvýšena z 0 na 4500 švédských korun (SEK) (přibližně z 0 na 400 eur) a cena za kilometr byla snížena ze 185 na 28 SEK (přibližně z 16,50 na 2,50 eura) u některých přeprav a z 275 na 55 SEK (přibližně z 24,50 eura na 5 eur) u ostatních přeprav. </a:t>
            </a:r>
          </a:p>
          <a:p>
            <a:pPr algn="just"/>
            <a:r>
              <a:rPr lang="cs-CZ" dirty="0"/>
              <a:t>Policejní orgán dospěl k závěru, že uplatnění tohoto nového modelu odměňování vedlo k nepatrnému snížení celkové odměny ve srovnání s odměnou, která by byla vyplacena podle původně stanoveného modelu odměňování.</a:t>
            </a:r>
          </a:p>
          <a:p>
            <a:endParaRPr lang="cs-CZ" dirty="0"/>
          </a:p>
        </p:txBody>
      </p:sp>
      <p:sp>
        <p:nvSpPr>
          <p:cNvPr id="4" name="Zástupný symbol pro číslo snímku 3">
            <a:extLst>
              <a:ext uri="{FF2B5EF4-FFF2-40B4-BE49-F238E27FC236}">
                <a16:creationId xmlns:a16="http://schemas.microsoft.com/office/drawing/2014/main" id="{8340E427-A1AC-C457-E857-476F3C83124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50</a:t>
            </a:fld>
            <a:endParaRPr lang="cs-CZ"/>
          </a:p>
        </p:txBody>
      </p:sp>
    </p:spTree>
    <p:extLst>
      <p:ext uri="{BB962C8B-B14F-4D97-AF65-F5344CB8AC3E}">
        <p14:creationId xmlns:p14="http://schemas.microsoft.com/office/powerpoint/2010/main" val="42175945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A8DB5-4EFA-F91D-0695-512FC683CED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D690431E-0750-D6BA-7E81-79E86919654C}"/>
              </a:ext>
            </a:extLst>
          </p:cNvPr>
          <p:cNvSpPr>
            <a:spLocks noGrp="1"/>
          </p:cNvSpPr>
          <p:nvPr>
            <p:ph type="title"/>
          </p:nvPr>
        </p:nvSpPr>
        <p:spPr/>
        <p:txBody>
          <a:bodyPr/>
          <a:lstStyle/>
          <a:p>
            <a:r>
              <a:rPr lang="cs-CZ" dirty="0"/>
              <a:t>Rozsudek ve věci C‑282/24, v řízení </a:t>
            </a:r>
            <a:r>
              <a:rPr lang="cs-CZ" dirty="0" err="1"/>
              <a:t>Polismyndigheten</a:t>
            </a:r>
            <a:endParaRPr lang="cs-CZ" dirty="0"/>
          </a:p>
        </p:txBody>
      </p:sp>
      <p:sp>
        <p:nvSpPr>
          <p:cNvPr id="17" name="Zástupný obsah 16">
            <a:extLst>
              <a:ext uri="{FF2B5EF4-FFF2-40B4-BE49-F238E27FC236}">
                <a16:creationId xmlns:a16="http://schemas.microsoft.com/office/drawing/2014/main" id="{1F251121-955F-C6C9-C1D4-63374D101496}"/>
              </a:ext>
            </a:extLst>
          </p:cNvPr>
          <p:cNvSpPr>
            <a:spLocks noGrp="1"/>
          </p:cNvSpPr>
          <p:nvPr>
            <p:ph idx="1"/>
          </p:nvPr>
        </p:nvSpPr>
        <p:spPr/>
        <p:txBody>
          <a:bodyPr/>
          <a:lstStyle/>
          <a:p>
            <a:pPr algn="just"/>
            <a:r>
              <a:rPr lang="cs-CZ" dirty="0"/>
              <a:t>S ohledem na minimální změnu maximální souhrnné ceny rámcové dohody vznesl národní soud dotaz k výkladu změny de minimis – k článku 72 odst. 2 směrnice 2014/24/EU</a:t>
            </a:r>
          </a:p>
          <a:p>
            <a:pPr algn="just"/>
            <a:r>
              <a:rPr lang="cs-CZ" dirty="0"/>
              <a:t>SDEU posuzování dodatku rámcové dohody jako změny de minimis nerozporoval</a:t>
            </a:r>
          </a:p>
          <a:p>
            <a:pPr algn="just"/>
            <a:endParaRPr lang="cs-CZ" dirty="0"/>
          </a:p>
        </p:txBody>
      </p:sp>
      <p:sp>
        <p:nvSpPr>
          <p:cNvPr id="4" name="Zástupný symbol pro číslo snímku 3">
            <a:extLst>
              <a:ext uri="{FF2B5EF4-FFF2-40B4-BE49-F238E27FC236}">
                <a16:creationId xmlns:a16="http://schemas.microsoft.com/office/drawing/2014/main" id="{8120A9FF-5B86-C805-BF6F-AD1323CD7AA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51</a:t>
            </a:fld>
            <a:endParaRPr lang="cs-CZ"/>
          </a:p>
        </p:txBody>
      </p:sp>
    </p:spTree>
    <p:extLst>
      <p:ext uri="{BB962C8B-B14F-4D97-AF65-F5344CB8AC3E}">
        <p14:creationId xmlns:p14="http://schemas.microsoft.com/office/powerpoint/2010/main" val="8731009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C02BD-4D3E-7956-16A9-0B9E2620F27E}"/>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13C8885-03A2-40D1-C051-61767519518A}"/>
              </a:ext>
            </a:extLst>
          </p:cNvPr>
          <p:cNvSpPr>
            <a:spLocks noGrp="1"/>
          </p:cNvSpPr>
          <p:nvPr>
            <p:ph type="title"/>
          </p:nvPr>
        </p:nvSpPr>
        <p:spPr/>
        <p:txBody>
          <a:bodyPr/>
          <a:lstStyle/>
          <a:p>
            <a:r>
              <a:rPr lang="cs-CZ" dirty="0"/>
              <a:t>Rozsudek ve věci C‑282/24, v řízení </a:t>
            </a:r>
            <a:r>
              <a:rPr lang="cs-CZ" dirty="0" err="1"/>
              <a:t>Polismyndigheten</a:t>
            </a:r>
            <a:endParaRPr lang="cs-CZ" dirty="0"/>
          </a:p>
        </p:txBody>
      </p:sp>
      <p:sp>
        <p:nvSpPr>
          <p:cNvPr id="17" name="Zástupný obsah 16">
            <a:extLst>
              <a:ext uri="{FF2B5EF4-FFF2-40B4-BE49-F238E27FC236}">
                <a16:creationId xmlns:a16="http://schemas.microsoft.com/office/drawing/2014/main" id="{06021CB3-BCF4-BE7F-0851-65B879437C0E}"/>
              </a:ext>
            </a:extLst>
          </p:cNvPr>
          <p:cNvSpPr>
            <a:spLocks noGrp="1"/>
          </p:cNvSpPr>
          <p:nvPr>
            <p:ph idx="1"/>
          </p:nvPr>
        </p:nvSpPr>
        <p:spPr/>
        <p:txBody>
          <a:bodyPr/>
          <a:lstStyle/>
          <a:p>
            <a:pPr algn="just"/>
            <a:r>
              <a:rPr lang="cs-CZ" i="1" dirty="0"/>
              <a:t>„Článek 72 odst. 2 směrnice Evropského parlamentu a Rady 2014/24/EU</a:t>
            </a:r>
            <a:br>
              <a:rPr lang="cs-CZ" i="1" dirty="0"/>
            </a:br>
            <a:r>
              <a:rPr lang="cs-CZ" i="1" dirty="0"/>
              <a:t>ze dne 26. února 2014 o zadávání veřejných zakázek a o zrušení směrnice 2004/18/ES musí být vykládán v tom smyslu, že úprava metody odměňování v rámcové dohodě, která byla uzavřena na základě kritéria nejnižší ceny,</a:t>
            </a:r>
            <a:br>
              <a:rPr lang="cs-CZ" i="1" dirty="0"/>
            </a:br>
            <a:r>
              <a:rPr lang="cs-CZ" i="1" dirty="0"/>
              <a:t>v jejímž důsledku se změní poměr mezi pevnými a pohyblivými cenami</a:t>
            </a:r>
            <a:br>
              <a:rPr lang="cs-CZ" i="1" dirty="0"/>
            </a:br>
            <a:r>
              <a:rPr lang="cs-CZ" i="1" dirty="0"/>
              <a:t>a cenové hladiny se upraví do té míry, že se celková hodnota této rámcové dohody změní pouze okrajově, nemůže být považována za změnu, která mění celkovou povahu uvedené rámcové dohody ve smyslu tohoto ustanovení, ledaže by úprava metody odměňování v téže rámcové dohodě vedla k zásadnímu narušení její rovnováhy.“</a:t>
            </a:r>
          </a:p>
          <a:p>
            <a:pPr algn="just"/>
            <a:endParaRPr lang="cs-CZ" dirty="0"/>
          </a:p>
        </p:txBody>
      </p:sp>
      <p:sp>
        <p:nvSpPr>
          <p:cNvPr id="4" name="Zástupný symbol pro číslo snímku 3">
            <a:extLst>
              <a:ext uri="{FF2B5EF4-FFF2-40B4-BE49-F238E27FC236}">
                <a16:creationId xmlns:a16="http://schemas.microsoft.com/office/drawing/2014/main" id="{6BC62807-4EF0-AE35-D0BC-5D7A39F9E75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52</a:t>
            </a:fld>
            <a:endParaRPr lang="cs-CZ"/>
          </a:p>
        </p:txBody>
      </p:sp>
    </p:spTree>
    <p:extLst>
      <p:ext uri="{BB962C8B-B14F-4D97-AF65-F5344CB8AC3E}">
        <p14:creationId xmlns:p14="http://schemas.microsoft.com/office/powerpoint/2010/main" val="16405282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DCDCD-CE59-B5E3-3392-935AAC49EC5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8245BD1-BC78-FB9A-C454-2ED18CFCC1E6}"/>
              </a:ext>
            </a:extLst>
          </p:cNvPr>
          <p:cNvSpPr>
            <a:spLocks noGrp="1"/>
          </p:cNvSpPr>
          <p:nvPr>
            <p:ph type="title"/>
          </p:nvPr>
        </p:nvSpPr>
        <p:spPr/>
        <p:txBody>
          <a:bodyPr/>
          <a:lstStyle/>
          <a:p>
            <a:r>
              <a:rPr lang="cs-CZ" dirty="0"/>
              <a:t>Rozsudek ve věci C‑282/24, v řízení </a:t>
            </a:r>
            <a:r>
              <a:rPr lang="cs-CZ" dirty="0" err="1"/>
              <a:t>Polismyndigheten</a:t>
            </a:r>
            <a:r>
              <a:rPr lang="cs-CZ" dirty="0"/>
              <a:t> – změna celkové povahy</a:t>
            </a:r>
          </a:p>
        </p:txBody>
      </p:sp>
      <p:sp>
        <p:nvSpPr>
          <p:cNvPr id="17" name="Zástupný obsah 16">
            <a:extLst>
              <a:ext uri="{FF2B5EF4-FFF2-40B4-BE49-F238E27FC236}">
                <a16:creationId xmlns:a16="http://schemas.microsoft.com/office/drawing/2014/main" id="{77139E61-4AFC-AF86-F8F0-27133BFBDD1F}"/>
              </a:ext>
            </a:extLst>
          </p:cNvPr>
          <p:cNvSpPr>
            <a:spLocks noGrp="1"/>
          </p:cNvSpPr>
          <p:nvPr>
            <p:ph idx="1"/>
          </p:nvPr>
        </p:nvSpPr>
        <p:spPr>
          <a:xfrm>
            <a:off x="1620000" y="1759950"/>
            <a:ext cx="8964000" cy="3915521"/>
          </a:xfrm>
        </p:spPr>
        <p:txBody>
          <a:bodyPr/>
          <a:lstStyle/>
          <a:p>
            <a:pPr algn="just"/>
            <a:r>
              <a:rPr lang="cs-CZ" i="1" dirty="0"/>
              <a:t>„Pokud jde v první řadě o znění čl. 72 odst. 2 směrnice 2014/24, je třeba poukázat na to, že neobsahuje definici pojmu ´změna celkové povahy rámcové dohody´.</a:t>
            </a:r>
            <a:endParaRPr lang="cs-CZ" dirty="0"/>
          </a:p>
          <a:p>
            <a:pPr algn="just"/>
            <a:r>
              <a:rPr lang="cs-CZ" i="1" dirty="0"/>
              <a:t>Vzhledem k tomu, že žádné jiné ustanovení této směrnice takovou definici neobsahuje, je tudíž třeba význam a rozsah tohoto výrazu určit v souladu</a:t>
            </a:r>
            <a:br>
              <a:rPr lang="cs-CZ" i="1" dirty="0"/>
            </a:br>
            <a:r>
              <a:rPr lang="cs-CZ" i="1" dirty="0"/>
              <a:t>s jeho obvyklým smyslem v běžném jazyce </a:t>
            </a:r>
            <a:r>
              <a:rPr lang="cs-CZ" sz="1700" i="1" dirty="0"/>
              <a:t>(v tomto smyslu viz rozsudek ze dne </a:t>
            </a:r>
            <a:br>
              <a:rPr lang="cs-CZ" sz="1700" i="1" dirty="0"/>
            </a:br>
            <a:r>
              <a:rPr lang="cs-CZ" sz="1700" i="1" dirty="0"/>
              <a:t>16. července 2020, AFMB a další, C‑610/18, EU:C:2020:565, bod 52, jakož i ze dne </a:t>
            </a:r>
            <a:br>
              <a:rPr lang="cs-CZ" sz="1700" i="1" dirty="0"/>
            </a:br>
            <a:r>
              <a:rPr lang="cs-CZ" sz="1700" i="1" dirty="0"/>
              <a:t>19. června 2025, </a:t>
            </a:r>
            <a:r>
              <a:rPr lang="cs-CZ" sz="1700" i="1" dirty="0" err="1"/>
              <a:t>CeramTec</a:t>
            </a:r>
            <a:r>
              <a:rPr lang="cs-CZ" sz="1700" i="1" dirty="0"/>
              <a:t>, C‑17/24, EU:C:2025:455, bod 53)</a:t>
            </a:r>
            <a:r>
              <a:rPr lang="cs-CZ" i="1" dirty="0"/>
              <a:t>.</a:t>
            </a:r>
            <a:endParaRPr lang="cs-CZ" dirty="0"/>
          </a:p>
          <a:p>
            <a:pPr algn="just"/>
            <a:r>
              <a:rPr lang="cs-CZ" i="1" dirty="0"/>
              <a:t>Výraz ´celková povaha´ v jeho obvyklém významu přitom nasvědčuje, že unijní normotvůrce měl v úmyslu zahrnout výlučně změny rámcových dohod takového rozsahu, které vedou ke změně veřejné zakázky nebo rámcové dohody jako celku.“</a:t>
            </a:r>
            <a:endParaRPr lang="cs-CZ" dirty="0"/>
          </a:p>
          <a:p>
            <a:endParaRPr lang="cs-CZ" dirty="0"/>
          </a:p>
        </p:txBody>
      </p:sp>
      <p:sp>
        <p:nvSpPr>
          <p:cNvPr id="4" name="Zástupný symbol pro číslo snímku 3">
            <a:extLst>
              <a:ext uri="{FF2B5EF4-FFF2-40B4-BE49-F238E27FC236}">
                <a16:creationId xmlns:a16="http://schemas.microsoft.com/office/drawing/2014/main" id="{B36B7F83-B064-E041-46C3-86BAB2A13794}"/>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53</a:t>
            </a:fld>
            <a:endParaRPr lang="cs-CZ"/>
          </a:p>
        </p:txBody>
      </p:sp>
    </p:spTree>
    <p:extLst>
      <p:ext uri="{BB962C8B-B14F-4D97-AF65-F5344CB8AC3E}">
        <p14:creationId xmlns:p14="http://schemas.microsoft.com/office/powerpoint/2010/main" val="4297306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C500C-1AA6-75E7-4ECD-4888412CA1E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7746C81-40FA-FC94-844A-4506D8775FD3}"/>
              </a:ext>
            </a:extLst>
          </p:cNvPr>
          <p:cNvSpPr>
            <a:spLocks noGrp="1"/>
          </p:cNvSpPr>
          <p:nvPr>
            <p:ph type="title"/>
          </p:nvPr>
        </p:nvSpPr>
        <p:spPr/>
        <p:txBody>
          <a:bodyPr/>
          <a:lstStyle/>
          <a:p>
            <a:r>
              <a:rPr lang="cs-CZ" dirty="0"/>
              <a:t>Rozsudek ve věci C‑282/24, v řízení </a:t>
            </a:r>
            <a:r>
              <a:rPr lang="cs-CZ" dirty="0" err="1"/>
              <a:t>Polismyndigheten</a:t>
            </a:r>
            <a:r>
              <a:rPr lang="cs-CZ" dirty="0"/>
              <a:t> – změna celkové povahy</a:t>
            </a:r>
          </a:p>
        </p:txBody>
      </p:sp>
      <p:sp>
        <p:nvSpPr>
          <p:cNvPr id="17" name="Zástupný obsah 16">
            <a:extLst>
              <a:ext uri="{FF2B5EF4-FFF2-40B4-BE49-F238E27FC236}">
                <a16:creationId xmlns:a16="http://schemas.microsoft.com/office/drawing/2014/main" id="{F7CB0CF7-49F0-F171-7C96-CFEB04F25ED2}"/>
              </a:ext>
            </a:extLst>
          </p:cNvPr>
          <p:cNvSpPr>
            <a:spLocks noGrp="1"/>
          </p:cNvSpPr>
          <p:nvPr>
            <p:ph idx="1"/>
          </p:nvPr>
        </p:nvSpPr>
        <p:spPr>
          <a:xfrm>
            <a:off x="1620000" y="1759950"/>
            <a:ext cx="8964000" cy="3915521"/>
          </a:xfrm>
        </p:spPr>
        <p:txBody>
          <a:bodyPr/>
          <a:lstStyle/>
          <a:p>
            <a:pPr algn="just"/>
            <a:r>
              <a:rPr lang="cs-CZ" dirty="0"/>
              <a:t>SDEU následně dovodil, že se jedná o změnu vyšší intenzity než je podstatná změna smlouvy.</a:t>
            </a:r>
          </a:p>
          <a:p>
            <a:pPr algn="just"/>
            <a:r>
              <a:rPr lang="cs-CZ" dirty="0"/>
              <a:t>SDEU vyšel ze systematiky čl. 72 směrnice.</a:t>
            </a:r>
          </a:p>
          <a:p>
            <a:pPr lvl="1" algn="just"/>
            <a:r>
              <a:rPr lang="cs-CZ" dirty="0"/>
              <a:t>Pokud by změna celkové povahy a podstatná změna byla synonyma, některá ustanovená čl. 72 směrnice by byla zbavena </a:t>
            </a:r>
            <a:r>
              <a:rPr lang="cs-CZ" i="1" dirty="0"/>
              <a:t>„veškerého užitečného účinku“</a:t>
            </a:r>
          </a:p>
          <a:p>
            <a:endParaRPr lang="cs-CZ" dirty="0"/>
          </a:p>
        </p:txBody>
      </p:sp>
      <p:sp>
        <p:nvSpPr>
          <p:cNvPr id="4" name="Zástupný symbol pro číslo snímku 3">
            <a:extLst>
              <a:ext uri="{FF2B5EF4-FFF2-40B4-BE49-F238E27FC236}">
                <a16:creationId xmlns:a16="http://schemas.microsoft.com/office/drawing/2014/main" id="{45FB6B0C-C8CB-DE4A-F027-97C58BFA3DC2}"/>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54</a:t>
            </a:fld>
            <a:endParaRPr lang="cs-CZ"/>
          </a:p>
        </p:txBody>
      </p:sp>
    </p:spTree>
    <p:extLst>
      <p:ext uri="{BB962C8B-B14F-4D97-AF65-F5344CB8AC3E}">
        <p14:creationId xmlns:p14="http://schemas.microsoft.com/office/powerpoint/2010/main" val="5875125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653FE-DACB-690D-6159-C95AE3DAFD6A}"/>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8E306F8-D0F1-271E-15D8-303CE5E0D106}"/>
              </a:ext>
            </a:extLst>
          </p:cNvPr>
          <p:cNvSpPr>
            <a:spLocks noGrp="1"/>
          </p:cNvSpPr>
          <p:nvPr>
            <p:ph type="title"/>
          </p:nvPr>
        </p:nvSpPr>
        <p:spPr/>
        <p:txBody>
          <a:bodyPr/>
          <a:lstStyle/>
          <a:p>
            <a:r>
              <a:rPr lang="cs-CZ" dirty="0"/>
              <a:t>Rozsudek ve věci C‑282/24, v řízení </a:t>
            </a:r>
            <a:r>
              <a:rPr lang="cs-CZ" dirty="0" err="1"/>
              <a:t>Polismyndigheten</a:t>
            </a:r>
            <a:endParaRPr lang="cs-CZ" dirty="0"/>
          </a:p>
        </p:txBody>
      </p:sp>
      <p:sp>
        <p:nvSpPr>
          <p:cNvPr id="17" name="Zástupný obsah 16">
            <a:extLst>
              <a:ext uri="{FF2B5EF4-FFF2-40B4-BE49-F238E27FC236}">
                <a16:creationId xmlns:a16="http://schemas.microsoft.com/office/drawing/2014/main" id="{2521D052-1EE9-4590-09D8-3A5CF2054773}"/>
              </a:ext>
            </a:extLst>
          </p:cNvPr>
          <p:cNvSpPr>
            <a:spLocks noGrp="1"/>
          </p:cNvSpPr>
          <p:nvPr>
            <p:ph idx="1"/>
          </p:nvPr>
        </p:nvSpPr>
        <p:spPr/>
        <p:txBody>
          <a:bodyPr/>
          <a:lstStyle/>
          <a:p>
            <a:pPr algn="just"/>
            <a:r>
              <a:rPr lang="cs-CZ" i="1" dirty="0"/>
              <a:t>„[P]</a:t>
            </a:r>
            <a:r>
              <a:rPr lang="cs-CZ" i="1" dirty="0" err="1"/>
              <a:t>ojem</a:t>
            </a:r>
            <a:r>
              <a:rPr lang="cs-CZ" i="1" dirty="0"/>
              <a:t> „změna celkové povahy rámcové dohody“ se …</a:t>
            </a:r>
            <a:r>
              <a:rPr lang="cs-CZ" dirty="0"/>
              <a:t> </a:t>
            </a:r>
            <a:r>
              <a:rPr lang="cs-CZ" i="1" dirty="0"/>
              <a:t>vztahuje pouze</a:t>
            </a:r>
            <a:br>
              <a:rPr lang="cs-CZ" i="1" dirty="0"/>
            </a:br>
            <a:r>
              <a:rPr lang="cs-CZ" i="1" dirty="0"/>
              <a:t>na nejvýznamnější podstatné změny, které </a:t>
            </a:r>
            <a:r>
              <a:rPr lang="cs-CZ" i="1" u="sng" dirty="0"/>
              <a:t>zahrnují zásadní změnu předmětu rámcové dohody nebo typu dotyčné rámcové dohody nebo také zásadní narušení rovnováhy této dohody, takže je lze považovat za natolik rozsáhlé, že vedou ke změně rámcové dohody jako celku</a:t>
            </a:r>
            <a:r>
              <a:rPr lang="cs-CZ" i="1" dirty="0"/>
              <a:t>.</a:t>
            </a:r>
          </a:p>
          <a:p>
            <a:pPr algn="just"/>
            <a:r>
              <a:rPr lang="cs-CZ" i="1" dirty="0"/>
              <a:t>Z toho vyplývá, že pouhá okolnost, že by změna mohla ovlivnit výsledek původního zadávacího řízení dotyčné rámcové dohody, pokud by byla zahrnuta do dokumentů upravujících toto řízení, což je okolnost, která odpovídá podmínce uvedené v čl. 72 odst. 4 písm. a) směrnice 2014/24, nemůže sama o sobě postačovat k prokázání, že tato změna mění celkovou povahu této rámcové dohody.“</a:t>
            </a:r>
          </a:p>
        </p:txBody>
      </p:sp>
      <p:sp>
        <p:nvSpPr>
          <p:cNvPr id="4" name="Zástupný symbol pro číslo snímku 3">
            <a:extLst>
              <a:ext uri="{FF2B5EF4-FFF2-40B4-BE49-F238E27FC236}">
                <a16:creationId xmlns:a16="http://schemas.microsoft.com/office/drawing/2014/main" id="{6291721E-928B-78A8-18F7-1FBC11C2768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55</a:t>
            </a:fld>
            <a:endParaRPr lang="cs-CZ"/>
          </a:p>
        </p:txBody>
      </p:sp>
    </p:spTree>
    <p:extLst>
      <p:ext uri="{BB962C8B-B14F-4D97-AF65-F5344CB8AC3E}">
        <p14:creationId xmlns:p14="http://schemas.microsoft.com/office/powerpoint/2010/main" val="40150037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1B311-0175-2073-2739-82E8ED0863E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FCCAC6E-4A4C-5E42-B904-FBDA40A5B972}"/>
              </a:ext>
            </a:extLst>
          </p:cNvPr>
          <p:cNvSpPr>
            <a:spLocks noGrp="1"/>
          </p:cNvSpPr>
          <p:nvPr>
            <p:ph type="title"/>
          </p:nvPr>
        </p:nvSpPr>
        <p:spPr/>
        <p:txBody>
          <a:bodyPr/>
          <a:lstStyle/>
          <a:p>
            <a:r>
              <a:rPr lang="cs-CZ" dirty="0"/>
              <a:t>Rozsudek ve věci C‑282/24, v řízení </a:t>
            </a:r>
            <a:r>
              <a:rPr lang="cs-CZ" dirty="0" err="1"/>
              <a:t>Polismyndigheten</a:t>
            </a:r>
            <a:endParaRPr lang="cs-CZ" dirty="0"/>
          </a:p>
        </p:txBody>
      </p:sp>
      <p:sp>
        <p:nvSpPr>
          <p:cNvPr id="17" name="Zástupný obsah 16">
            <a:extLst>
              <a:ext uri="{FF2B5EF4-FFF2-40B4-BE49-F238E27FC236}">
                <a16:creationId xmlns:a16="http://schemas.microsoft.com/office/drawing/2014/main" id="{CD8DB25F-9302-B857-DCC7-606B0C1763EE}"/>
              </a:ext>
            </a:extLst>
          </p:cNvPr>
          <p:cNvSpPr>
            <a:spLocks noGrp="1"/>
          </p:cNvSpPr>
          <p:nvPr>
            <p:ph idx="1"/>
          </p:nvPr>
        </p:nvSpPr>
        <p:spPr/>
        <p:txBody>
          <a:bodyPr/>
          <a:lstStyle/>
          <a:p>
            <a:pPr algn="just"/>
            <a:r>
              <a:rPr lang="cs-CZ" i="1" dirty="0"/>
              <a:t>„Pokud jde konkrétně o úpravu metody odměňování v rámcové dohodě, je třeba poukázat na to, že čl. 72 odst. 1 písm. a) a c) směrnice 2014/24 výslovně stanoví možnost změnit cenu veřejné zakázky nebo rámcové dohody, pokud tato změna nemění celkovou povahu dotyčné veřejné zakázky nebo rámcové dohody.</a:t>
            </a:r>
          </a:p>
          <a:p>
            <a:pPr algn="just"/>
            <a:r>
              <a:rPr lang="cs-CZ" i="1" dirty="0"/>
              <a:t>Vzhledem k tomu, že tato ustanovení výslovně vylučují změny cen vedoucí ke změně celkové povahy dotyčné veřejné zakázky nebo rámcové dohody, závěr, že omezená změna ceny zakázky nebo rámcové dohody představuje za všech okolností takovou změnu, by zbavil jakéhokoli účinku mechanismy úpravy této ceny, které unijní normotvůrce výslovně zakotvil v uvedených ustanoveních.“</a:t>
            </a:r>
          </a:p>
          <a:p>
            <a:endParaRPr lang="cs-CZ" i="1" dirty="0"/>
          </a:p>
        </p:txBody>
      </p:sp>
      <p:sp>
        <p:nvSpPr>
          <p:cNvPr id="4" name="Zástupný symbol pro číslo snímku 3">
            <a:extLst>
              <a:ext uri="{FF2B5EF4-FFF2-40B4-BE49-F238E27FC236}">
                <a16:creationId xmlns:a16="http://schemas.microsoft.com/office/drawing/2014/main" id="{0BAB996B-294B-6ECE-0C14-928F0F47CCB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56</a:t>
            </a:fld>
            <a:endParaRPr lang="cs-CZ"/>
          </a:p>
        </p:txBody>
      </p:sp>
    </p:spTree>
    <p:extLst>
      <p:ext uri="{BB962C8B-B14F-4D97-AF65-F5344CB8AC3E}">
        <p14:creationId xmlns:p14="http://schemas.microsoft.com/office/powerpoint/2010/main" val="34290265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7C4F0-8230-6A39-0F36-E53E02F76951}"/>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91F9A09-3554-F103-08F0-2D135C22BF0B}"/>
              </a:ext>
            </a:extLst>
          </p:cNvPr>
          <p:cNvSpPr>
            <a:spLocks noGrp="1"/>
          </p:cNvSpPr>
          <p:nvPr>
            <p:ph type="title"/>
          </p:nvPr>
        </p:nvSpPr>
        <p:spPr/>
        <p:txBody>
          <a:bodyPr/>
          <a:lstStyle/>
          <a:p>
            <a:r>
              <a:rPr lang="cs-CZ" dirty="0"/>
              <a:t>Rozsudek ve věci C‑282/24, v řízení </a:t>
            </a:r>
            <a:r>
              <a:rPr lang="cs-CZ" dirty="0" err="1"/>
              <a:t>Polismyndigheten</a:t>
            </a:r>
            <a:endParaRPr lang="cs-CZ" dirty="0"/>
          </a:p>
        </p:txBody>
      </p:sp>
      <p:sp>
        <p:nvSpPr>
          <p:cNvPr id="17" name="Zástupný obsah 16">
            <a:extLst>
              <a:ext uri="{FF2B5EF4-FFF2-40B4-BE49-F238E27FC236}">
                <a16:creationId xmlns:a16="http://schemas.microsoft.com/office/drawing/2014/main" id="{C322D4BB-71F4-5AFF-4623-64A528F994F8}"/>
              </a:ext>
            </a:extLst>
          </p:cNvPr>
          <p:cNvSpPr>
            <a:spLocks noGrp="1"/>
          </p:cNvSpPr>
          <p:nvPr>
            <p:ph idx="1"/>
          </p:nvPr>
        </p:nvSpPr>
        <p:spPr/>
        <p:txBody>
          <a:bodyPr/>
          <a:lstStyle/>
          <a:p>
            <a:pPr algn="just"/>
            <a:r>
              <a:rPr lang="cs-CZ" dirty="0"/>
              <a:t>Čl. 72 odst. 2 směrnice 2014/24 </a:t>
            </a:r>
            <a:r>
              <a:rPr lang="cs-CZ" i="1" dirty="0"/>
              <a:t>„umožňuje pouze změny omezené hodnoty, což umožňuje omezit účinky změny této ceny na rovnováhu dotyčné rámcové dohody.“</a:t>
            </a:r>
          </a:p>
          <a:p>
            <a:pPr algn="just"/>
            <a:r>
              <a:rPr lang="cs-CZ" i="1" dirty="0"/>
              <a:t>„Úprava metody odměňování v rámcové dohodě, která má za následek nepatrnou změnu celkové hodnoty této rámcové dohody přitom v žádném případě nemůže znamenat zásadní změnu předmětu uvedené rámcové dohody nebo v zásadě typu dotyčné rámcové dohody.“</a:t>
            </a:r>
          </a:p>
        </p:txBody>
      </p:sp>
      <p:sp>
        <p:nvSpPr>
          <p:cNvPr id="4" name="Zástupný symbol pro číslo snímku 3">
            <a:extLst>
              <a:ext uri="{FF2B5EF4-FFF2-40B4-BE49-F238E27FC236}">
                <a16:creationId xmlns:a16="http://schemas.microsoft.com/office/drawing/2014/main" id="{863754C5-BEB1-2A61-5443-F70DBDD2E94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57</a:t>
            </a:fld>
            <a:endParaRPr lang="cs-CZ"/>
          </a:p>
        </p:txBody>
      </p:sp>
    </p:spTree>
    <p:extLst>
      <p:ext uri="{BB962C8B-B14F-4D97-AF65-F5344CB8AC3E}">
        <p14:creationId xmlns:p14="http://schemas.microsoft.com/office/powerpoint/2010/main" val="14623206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8E496-839C-9E20-1153-17FFB33289B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FE2430A5-F27E-596E-6D59-A926958EBFB9}"/>
              </a:ext>
            </a:extLst>
          </p:cNvPr>
          <p:cNvSpPr>
            <a:spLocks noGrp="1"/>
          </p:cNvSpPr>
          <p:nvPr>
            <p:ph type="title"/>
          </p:nvPr>
        </p:nvSpPr>
        <p:spPr/>
        <p:txBody>
          <a:bodyPr/>
          <a:lstStyle/>
          <a:p>
            <a:r>
              <a:rPr lang="cs-CZ" dirty="0"/>
              <a:t>Rozsudek ve věci C‑282/24, v řízení </a:t>
            </a:r>
            <a:r>
              <a:rPr lang="cs-CZ" dirty="0" err="1"/>
              <a:t>Polismyndigheten</a:t>
            </a:r>
            <a:endParaRPr lang="cs-CZ" dirty="0"/>
          </a:p>
        </p:txBody>
      </p:sp>
      <p:sp>
        <p:nvSpPr>
          <p:cNvPr id="17" name="Zástupný obsah 16">
            <a:extLst>
              <a:ext uri="{FF2B5EF4-FFF2-40B4-BE49-F238E27FC236}">
                <a16:creationId xmlns:a16="http://schemas.microsoft.com/office/drawing/2014/main" id="{D87C4C29-9F4C-D16C-F190-628D09F3B723}"/>
              </a:ext>
            </a:extLst>
          </p:cNvPr>
          <p:cNvSpPr>
            <a:spLocks noGrp="1"/>
          </p:cNvSpPr>
          <p:nvPr>
            <p:ph idx="1"/>
          </p:nvPr>
        </p:nvSpPr>
        <p:spPr/>
        <p:txBody>
          <a:bodyPr/>
          <a:lstStyle/>
          <a:p>
            <a:pPr algn="just"/>
            <a:r>
              <a:rPr lang="cs-CZ" i="1" dirty="0"/>
              <a:t>„Naproti tomu nelze zcela vyloučit, že za výjimečných okolností může úprava metody odměňování …, podobně jako drastická změna poměru mezi pevnými a pohyblivými cenami, vést k zásadnímu narušení rovnováhy této rámcové dohody, a tedy ke změně celkové povahy uvedené rámcové dohody.</a:t>
            </a:r>
          </a:p>
          <a:p>
            <a:pPr algn="just"/>
            <a:r>
              <a:rPr lang="cs-CZ" i="1" dirty="0"/>
              <a:t>Tak tomu bude v případě, kdy úprava metody odměňování v dotyčné rámcové dohodě vede k narušení systematiky této dohody, což vede k tomu, že se úspěšný uchazeč nebo uchazeči této rámcové dohody </a:t>
            </a:r>
            <a:r>
              <a:rPr lang="cs-CZ" i="1" u="sng" dirty="0"/>
              <a:t>ocitnou</a:t>
            </a:r>
            <a:br>
              <a:rPr lang="cs-CZ" i="1" u="sng" dirty="0"/>
            </a:br>
            <a:r>
              <a:rPr lang="cs-CZ" i="1" u="sng" dirty="0"/>
              <a:t>v podstatně příznivější situaci, než která by vyplynula z použití původně dohodnuté metody odměňování</a:t>
            </a:r>
            <a:r>
              <a:rPr lang="cs-CZ" i="1" dirty="0"/>
              <a:t>.“</a:t>
            </a:r>
          </a:p>
        </p:txBody>
      </p:sp>
      <p:sp>
        <p:nvSpPr>
          <p:cNvPr id="4" name="Zástupný symbol pro číslo snímku 3">
            <a:extLst>
              <a:ext uri="{FF2B5EF4-FFF2-40B4-BE49-F238E27FC236}">
                <a16:creationId xmlns:a16="http://schemas.microsoft.com/office/drawing/2014/main" id="{F5383919-B442-1E18-AD40-9BDEFF62D29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58</a:t>
            </a:fld>
            <a:endParaRPr lang="cs-CZ"/>
          </a:p>
        </p:txBody>
      </p:sp>
    </p:spTree>
    <p:extLst>
      <p:ext uri="{BB962C8B-B14F-4D97-AF65-F5344CB8AC3E}">
        <p14:creationId xmlns:p14="http://schemas.microsoft.com/office/powerpoint/2010/main" val="251654670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8D28C-7D02-7D82-A68F-DEF665EA7AA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8A42F8C-8DFD-3862-CEED-26D9B7C13CCC}"/>
              </a:ext>
            </a:extLst>
          </p:cNvPr>
          <p:cNvSpPr>
            <a:spLocks noGrp="1"/>
          </p:cNvSpPr>
          <p:nvPr>
            <p:ph type="title"/>
          </p:nvPr>
        </p:nvSpPr>
        <p:spPr/>
        <p:txBody>
          <a:bodyPr/>
          <a:lstStyle/>
          <a:p>
            <a:r>
              <a:rPr lang="cs-CZ" dirty="0"/>
              <a:t>Rozsudek ve věci C‑769/23, v řízení Mara Soc. </a:t>
            </a:r>
            <a:r>
              <a:rPr lang="cs-CZ" dirty="0" err="1"/>
              <a:t>coop</a:t>
            </a:r>
            <a:r>
              <a:rPr lang="cs-CZ" dirty="0"/>
              <a:t>. </a:t>
            </a:r>
            <a:r>
              <a:rPr lang="cs-CZ" dirty="0" err="1"/>
              <a:t>arl</a:t>
            </a:r>
            <a:endParaRPr lang="cs-CZ" dirty="0"/>
          </a:p>
        </p:txBody>
      </p:sp>
      <p:sp>
        <p:nvSpPr>
          <p:cNvPr id="17" name="Zástupný obsah 16">
            <a:extLst>
              <a:ext uri="{FF2B5EF4-FFF2-40B4-BE49-F238E27FC236}">
                <a16:creationId xmlns:a16="http://schemas.microsoft.com/office/drawing/2014/main" id="{EEDE40BD-931C-85F6-2336-89AA75CD46BD}"/>
              </a:ext>
            </a:extLst>
          </p:cNvPr>
          <p:cNvSpPr>
            <a:spLocks noGrp="1"/>
          </p:cNvSpPr>
          <p:nvPr>
            <p:ph idx="1"/>
          </p:nvPr>
        </p:nvSpPr>
        <p:spPr/>
        <p:txBody>
          <a:bodyPr/>
          <a:lstStyle/>
          <a:p>
            <a:r>
              <a:rPr lang="cs-CZ" dirty="0">
                <a:hlinkClick r:id="rId3"/>
              </a:rPr>
              <a:t>https://eur-lex.europa.eu/legal-content/CS/TXT/HTML/?uri=CELEX:62023CJ0769</a:t>
            </a:r>
            <a:r>
              <a:rPr lang="cs-CZ" dirty="0"/>
              <a:t> </a:t>
            </a:r>
          </a:p>
          <a:p>
            <a:pPr algn="just"/>
            <a:r>
              <a:rPr lang="cs-CZ" dirty="0"/>
              <a:t>Spor mezi společností Mara Soc. </a:t>
            </a:r>
            <a:r>
              <a:rPr lang="cs-CZ" dirty="0" err="1"/>
              <a:t>coop</a:t>
            </a:r>
            <a:r>
              <a:rPr lang="cs-CZ" dirty="0"/>
              <a:t>. </a:t>
            </a:r>
            <a:r>
              <a:rPr lang="cs-CZ" dirty="0" err="1"/>
              <a:t>arl</a:t>
            </a:r>
            <a:r>
              <a:rPr lang="cs-CZ" dirty="0"/>
              <a:t> na straně jedné a </a:t>
            </a:r>
            <a:r>
              <a:rPr lang="cs-CZ" dirty="0" err="1"/>
              <a:t>Ministero</a:t>
            </a:r>
            <a:r>
              <a:rPr lang="cs-CZ" dirty="0"/>
              <a:t> </a:t>
            </a:r>
            <a:r>
              <a:rPr lang="cs-CZ" dirty="0" err="1"/>
              <a:t>della</a:t>
            </a:r>
            <a:r>
              <a:rPr lang="cs-CZ" dirty="0"/>
              <a:t> </a:t>
            </a:r>
            <a:r>
              <a:rPr lang="cs-CZ" dirty="0" err="1"/>
              <a:t>Difesa</a:t>
            </a:r>
            <a:r>
              <a:rPr lang="cs-CZ" dirty="0"/>
              <a:t> (ministerstvo obrany, Itálie) a společností </a:t>
            </a:r>
            <a:r>
              <a:rPr lang="cs-CZ" dirty="0" err="1"/>
              <a:t>Gruppo</a:t>
            </a:r>
            <a:r>
              <a:rPr lang="cs-CZ" dirty="0"/>
              <a:t> Samir </a:t>
            </a:r>
            <a:r>
              <a:rPr lang="cs-CZ" dirty="0" err="1"/>
              <a:t>Global</a:t>
            </a:r>
            <a:r>
              <a:rPr lang="cs-CZ" dirty="0"/>
              <a:t> </a:t>
            </a:r>
            <a:r>
              <a:rPr lang="cs-CZ" dirty="0" err="1"/>
              <a:t>Service</a:t>
            </a:r>
            <a:r>
              <a:rPr lang="cs-CZ" dirty="0"/>
              <a:t> </a:t>
            </a:r>
            <a:r>
              <a:rPr lang="cs-CZ" dirty="0" err="1"/>
              <a:t>Srl</a:t>
            </a:r>
            <a:r>
              <a:rPr lang="cs-CZ" dirty="0"/>
              <a:t> (dále jen „Samir“) na straně druhé ve věci zadání zakázky</a:t>
            </a:r>
            <a:br>
              <a:rPr lang="cs-CZ" dirty="0"/>
            </a:br>
            <a:r>
              <a:rPr lang="cs-CZ" dirty="0"/>
              <a:t>na služby pro potřeby italské armády.</a:t>
            </a:r>
          </a:p>
          <a:p>
            <a:endParaRPr lang="cs-CZ" dirty="0"/>
          </a:p>
        </p:txBody>
      </p:sp>
      <p:sp>
        <p:nvSpPr>
          <p:cNvPr id="4" name="Zástupný symbol pro číslo snímku 3">
            <a:extLst>
              <a:ext uri="{FF2B5EF4-FFF2-40B4-BE49-F238E27FC236}">
                <a16:creationId xmlns:a16="http://schemas.microsoft.com/office/drawing/2014/main" id="{B3E73494-5BAF-4D2D-AF93-F451820064A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59</a:t>
            </a:fld>
            <a:endParaRPr lang="cs-CZ"/>
          </a:p>
        </p:txBody>
      </p:sp>
    </p:spTree>
    <p:extLst>
      <p:ext uri="{BB962C8B-B14F-4D97-AF65-F5344CB8AC3E}">
        <p14:creationId xmlns:p14="http://schemas.microsoft.com/office/powerpoint/2010/main" val="3767125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FCA11-BF1F-C0CD-840B-97953E9C5B99}"/>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7BA2776-E20D-DC5E-29A9-186EE5C26C5B}"/>
              </a:ext>
            </a:extLst>
          </p:cNvPr>
          <p:cNvSpPr>
            <a:spLocks noGrp="1"/>
          </p:cNvSpPr>
          <p:nvPr>
            <p:ph type="title"/>
          </p:nvPr>
        </p:nvSpPr>
        <p:spPr/>
        <p:txBody>
          <a:bodyPr/>
          <a:lstStyle/>
          <a:p>
            <a:r>
              <a:rPr lang="cs-CZ" dirty="0"/>
              <a:t>Rozsudek ve věci C‑578/23, v řízení Česká republika – Generální finanční ředitelství</a:t>
            </a:r>
          </a:p>
        </p:txBody>
      </p:sp>
      <p:sp>
        <p:nvSpPr>
          <p:cNvPr id="17" name="Zástupný obsah 16">
            <a:extLst>
              <a:ext uri="{FF2B5EF4-FFF2-40B4-BE49-F238E27FC236}">
                <a16:creationId xmlns:a16="http://schemas.microsoft.com/office/drawing/2014/main" id="{132D2669-AADA-3B6F-5B63-2502068D335E}"/>
              </a:ext>
            </a:extLst>
          </p:cNvPr>
          <p:cNvSpPr>
            <a:spLocks noGrp="1"/>
          </p:cNvSpPr>
          <p:nvPr>
            <p:ph idx="1"/>
          </p:nvPr>
        </p:nvSpPr>
        <p:spPr/>
        <p:txBody>
          <a:bodyPr/>
          <a:lstStyle/>
          <a:p>
            <a:pPr algn="just"/>
            <a:r>
              <a:rPr lang="cs-CZ" i="1" dirty="0"/>
              <a:t>„Uvedené ustanovení musí být jakožto výjimka z pravidel, jejichž cílem je zajistit účinnost práv přiznaných unijním právem v oblasti veřejných zakázek, </a:t>
            </a:r>
            <a:r>
              <a:rPr lang="cs-CZ" i="1" u="sng" dirty="0"/>
              <a:t>vykládáno restriktivně</a:t>
            </a:r>
            <a:r>
              <a:rPr lang="cs-CZ" i="1" dirty="0"/>
              <a:t> a </a:t>
            </a:r>
            <a:r>
              <a:rPr lang="cs-CZ" i="1" u="sng" dirty="0"/>
              <a:t>důkazní břemeno</a:t>
            </a:r>
            <a:r>
              <a:rPr lang="cs-CZ" i="1" dirty="0"/>
              <a:t> v otázce splnění těchto kumulativních podmínek nese ten, kdo uvedené ustanovení hodlá uplatnit </a:t>
            </a:r>
            <a:r>
              <a:rPr lang="cs-CZ" sz="1600" i="1" dirty="0"/>
              <a:t>(obdobně viz rozsudky ze dne 10. března 1987, Komise v. Itálie,</a:t>
            </a:r>
            <a:r>
              <a:rPr lang="cs-CZ" sz="1600" i="1" dirty="0">
                <a:hlinkClick r:id="rId3"/>
              </a:rPr>
              <a:t>199/85</a:t>
            </a:r>
            <a:r>
              <a:rPr lang="cs-CZ" sz="1600" i="1" dirty="0"/>
              <a:t>, </a:t>
            </a:r>
            <a:r>
              <a:rPr lang="cs-CZ" sz="1600" i="1" dirty="0">
                <a:hlinkClick r:id="rId4"/>
              </a:rPr>
              <a:t>EU:C:1987:115</a:t>
            </a:r>
            <a:r>
              <a:rPr lang="cs-CZ" sz="1600" i="1" dirty="0"/>
              <a:t>, bod </a:t>
            </a:r>
            <a:r>
              <a:rPr lang="cs-CZ" sz="1600" i="1" dirty="0">
                <a:hlinkClick r:id="rId5"/>
              </a:rPr>
              <a:t>14</a:t>
            </a:r>
            <a:r>
              <a:rPr lang="cs-CZ" sz="1600" i="1" dirty="0"/>
              <a:t>, a ze dne 15. října 2009, Komise v. Německo,</a:t>
            </a:r>
            <a:r>
              <a:rPr lang="cs-CZ" sz="1600" i="1" dirty="0">
                <a:hlinkClick r:id="rId6"/>
              </a:rPr>
              <a:t>C‑275/08</a:t>
            </a:r>
            <a:r>
              <a:rPr lang="cs-CZ" sz="1600" i="1" dirty="0"/>
              <a:t>, </a:t>
            </a:r>
            <a:r>
              <a:rPr lang="cs-CZ" sz="1600" i="1" dirty="0">
                <a:hlinkClick r:id="rId7"/>
              </a:rPr>
              <a:t>EU:C:2009:632</a:t>
            </a:r>
            <a:r>
              <a:rPr lang="cs-CZ" sz="1600" i="1" dirty="0"/>
              <a:t>, body </a:t>
            </a:r>
            <a:r>
              <a:rPr lang="cs-CZ" sz="1600" i="1" dirty="0">
                <a:hlinkClick r:id="rId8"/>
              </a:rPr>
              <a:t>55</a:t>
            </a:r>
            <a:r>
              <a:rPr lang="cs-CZ" sz="1600" i="1" dirty="0"/>
              <a:t> a </a:t>
            </a:r>
            <a:r>
              <a:rPr lang="cs-CZ" sz="1600" i="1" dirty="0">
                <a:hlinkClick r:id="rId9"/>
              </a:rPr>
              <a:t>56</a:t>
            </a:r>
            <a:r>
              <a:rPr lang="cs-CZ" sz="1600" i="1" dirty="0"/>
              <a:t>).</a:t>
            </a:r>
            <a:r>
              <a:rPr lang="cs-CZ" i="1" dirty="0"/>
              <a:t>“</a:t>
            </a:r>
          </a:p>
          <a:p>
            <a:pPr algn="just"/>
            <a:r>
              <a:rPr lang="cs-CZ" i="1" dirty="0"/>
              <a:t>„[P]</a:t>
            </a:r>
            <a:r>
              <a:rPr lang="cs-CZ" i="1" dirty="0" err="1"/>
              <a:t>oužití</a:t>
            </a:r>
            <a:r>
              <a:rPr lang="cs-CZ" i="1" dirty="0"/>
              <a:t> jednacího řízení bez uveřejnění nelze odůvodnit technickou specifičností softwaru používaného ve státní správě, který je předmětem zakázky na dodávku, pokud není prokázáno, že </a:t>
            </a:r>
            <a:r>
              <a:rPr lang="cs-CZ" i="1" u="sng" dirty="0"/>
              <a:t>bylo provedeno seriózní šetření</a:t>
            </a:r>
            <a:r>
              <a:rPr lang="cs-CZ" i="1" dirty="0"/>
              <a:t> s cílem zjistit jiné hospodářské subjekty, než je dodavatel, jemuž byla zakázka zadána, které jsou schopny poskytnout vhodný software </a:t>
            </a:r>
            <a:r>
              <a:rPr lang="cs-CZ" sz="1600" i="1" dirty="0"/>
              <a:t>(rozsudek ze dne 15. října 2009, Komise v. Německo,</a:t>
            </a:r>
            <a:r>
              <a:rPr lang="cs-CZ" sz="1600" i="1" dirty="0">
                <a:hlinkClick r:id="rId6"/>
              </a:rPr>
              <a:t>C‑275/08</a:t>
            </a:r>
            <a:r>
              <a:rPr lang="cs-CZ" sz="1600" i="1" dirty="0"/>
              <a:t>, </a:t>
            </a:r>
            <a:r>
              <a:rPr lang="cs-CZ" sz="1600" i="1" dirty="0">
                <a:hlinkClick r:id="rId7"/>
              </a:rPr>
              <a:t>EU:C:2009:632</a:t>
            </a:r>
            <a:r>
              <a:rPr lang="cs-CZ" sz="1600" i="1" dirty="0"/>
              <a:t>, body </a:t>
            </a:r>
            <a:r>
              <a:rPr lang="cs-CZ" sz="1600" i="1" dirty="0">
                <a:hlinkClick r:id="rId10"/>
              </a:rPr>
              <a:t>57</a:t>
            </a:r>
            <a:r>
              <a:rPr lang="cs-CZ" sz="1600" i="1" dirty="0"/>
              <a:t> až </a:t>
            </a:r>
            <a:r>
              <a:rPr lang="cs-CZ" sz="1600" i="1" dirty="0">
                <a:hlinkClick r:id="rId11"/>
              </a:rPr>
              <a:t>64</a:t>
            </a:r>
            <a:r>
              <a:rPr lang="cs-CZ" sz="1600" i="1" dirty="0"/>
              <a:t>)</a:t>
            </a:r>
            <a:r>
              <a:rPr lang="cs-CZ" i="1" dirty="0"/>
              <a:t>.“</a:t>
            </a:r>
          </a:p>
        </p:txBody>
      </p:sp>
      <p:sp>
        <p:nvSpPr>
          <p:cNvPr id="4" name="Zástupný symbol pro číslo snímku 3">
            <a:extLst>
              <a:ext uri="{FF2B5EF4-FFF2-40B4-BE49-F238E27FC236}">
                <a16:creationId xmlns:a16="http://schemas.microsoft.com/office/drawing/2014/main" id="{9FEC6710-2F67-3041-0BB4-672586D3E12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a:t>
            </a:fld>
            <a:endParaRPr lang="cs-CZ"/>
          </a:p>
        </p:txBody>
      </p:sp>
    </p:spTree>
    <p:extLst>
      <p:ext uri="{BB962C8B-B14F-4D97-AF65-F5344CB8AC3E}">
        <p14:creationId xmlns:p14="http://schemas.microsoft.com/office/powerpoint/2010/main" val="17735760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016C7-C8AD-47C4-4C05-082A2F9F615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E70CD50A-EDA2-EC5D-0716-8538A078031B}"/>
              </a:ext>
            </a:extLst>
          </p:cNvPr>
          <p:cNvSpPr>
            <a:spLocks noGrp="1"/>
          </p:cNvSpPr>
          <p:nvPr>
            <p:ph type="title"/>
          </p:nvPr>
        </p:nvSpPr>
        <p:spPr/>
        <p:txBody>
          <a:bodyPr/>
          <a:lstStyle/>
          <a:p>
            <a:r>
              <a:rPr lang="cs-CZ" dirty="0"/>
              <a:t>Rozsudek ve věci C‑769/23, v řízení Mara Soc. </a:t>
            </a:r>
            <a:r>
              <a:rPr lang="cs-CZ" dirty="0" err="1"/>
              <a:t>coop</a:t>
            </a:r>
            <a:r>
              <a:rPr lang="cs-CZ" dirty="0"/>
              <a:t>. </a:t>
            </a:r>
            <a:r>
              <a:rPr lang="cs-CZ" dirty="0" err="1"/>
              <a:t>arl</a:t>
            </a:r>
            <a:endParaRPr lang="cs-CZ" dirty="0"/>
          </a:p>
        </p:txBody>
      </p:sp>
      <p:sp>
        <p:nvSpPr>
          <p:cNvPr id="17" name="Zástupný obsah 16">
            <a:extLst>
              <a:ext uri="{FF2B5EF4-FFF2-40B4-BE49-F238E27FC236}">
                <a16:creationId xmlns:a16="http://schemas.microsoft.com/office/drawing/2014/main" id="{9CA9D3DE-5649-F4BF-4F50-FE70867A7DD1}"/>
              </a:ext>
            </a:extLst>
          </p:cNvPr>
          <p:cNvSpPr>
            <a:spLocks noGrp="1"/>
          </p:cNvSpPr>
          <p:nvPr>
            <p:ph idx="1"/>
          </p:nvPr>
        </p:nvSpPr>
        <p:spPr/>
        <p:txBody>
          <a:bodyPr/>
          <a:lstStyle/>
          <a:p>
            <a:pPr algn="just"/>
            <a:r>
              <a:rPr lang="cs-CZ" i="1" dirty="0"/>
              <a:t>„Článek 67 odst. 2 směrnice … 2014/24/EU …, jakož i zásada proporcionality musí být vykládány v tom smyslu, že </a:t>
            </a:r>
            <a:r>
              <a:rPr lang="cs-CZ" i="1" u="sng" dirty="0"/>
              <a:t>nebrání vnitrostátní právní úpravě, podle níž je</a:t>
            </a:r>
            <a:r>
              <a:rPr lang="cs-CZ" i="1" dirty="0"/>
              <a:t> v případě veřejných zakázek, jejichž předmětem jsou služby, které mají standardizované vlastnosti, ale jejichž celková hodnota je alespoň z poloviny tvořena mzdovými náklady, </a:t>
            </a:r>
            <a:r>
              <a:rPr lang="cs-CZ" i="1" u="sng" dirty="0"/>
              <a:t>zakázáno, aby veřejný zadavatel použil cenové kritérium jakožto jediné kritérium</a:t>
            </a:r>
            <a:r>
              <a:rPr lang="cs-CZ" i="1" dirty="0"/>
              <a:t> pro zadání těchto zakázek. V tomto ohledu není relevantní skutečnost, že pravidla zadávacího řízení stanoví, že každá případná sleva nabídnutá uchazečem musí být poskytnuta pouze z odměny za tyto služby a nesmí vést ke snížení odměny pracovníků zaměstnaných tímto uchazečem.“</a:t>
            </a:r>
            <a:endParaRPr lang="cs-CZ" dirty="0"/>
          </a:p>
        </p:txBody>
      </p:sp>
      <p:sp>
        <p:nvSpPr>
          <p:cNvPr id="4" name="Zástupný symbol pro číslo snímku 3">
            <a:extLst>
              <a:ext uri="{FF2B5EF4-FFF2-40B4-BE49-F238E27FC236}">
                <a16:creationId xmlns:a16="http://schemas.microsoft.com/office/drawing/2014/main" id="{00C01EE0-3644-FADF-D987-0891306AAB5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60</a:t>
            </a:fld>
            <a:endParaRPr lang="cs-CZ"/>
          </a:p>
        </p:txBody>
      </p:sp>
    </p:spTree>
    <p:extLst>
      <p:ext uri="{BB962C8B-B14F-4D97-AF65-F5344CB8AC3E}">
        <p14:creationId xmlns:p14="http://schemas.microsoft.com/office/powerpoint/2010/main" val="184830680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9B2CC-6504-C4CB-8964-CE1F04D7919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4B9AAF92-3DBC-FC05-0E86-558840EDAF2B}"/>
              </a:ext>
            </a:extLst>
          </p:cNvPr>
          <p:cNvSpPr>
            <a:spLocks noGrp="1"/>
          </p:cNvSpPr>
          <p:nvPr>
            <p:ph type="title"/>
          </p:nvPr>
        </p:nvSpPr>
        <p:spPr/>
        <p:txBody>
          <a:bodyPr/>
          <a:lstStyle/>
          <a:p>
            <a:r>
              <a:rPr lang="cs-CZ" dirty="0"/>
              <a:t>Rozsudek ve věci C‑769/23, v řízení Mara Soc. </a:t>
            </a:r>
            <a:r>
              <a:rPr lang="cs-CZ" dirty="0" err="1"/>
              <a:t>coop</a:t>
            </a:r>
            <a:r>
              <a:rPr lang="cs-CZ" dirty="0"/>
              <a:t>. </a:t>
            </a:r>
            <a:r>
              <a:rPr lang="cs-CZ" dirty="0" err="1"/>
              <a:t>arl</a:t>
            </a:r>
            <a:endParaRPr lang="cs-CZ" dirty="0"/>
          </a:p>
        </p:txBody>
      </p:sp>
      <p:sp>
        <p:nvSpPr>
          <p:cNvPr id="17" name="Zástupný obsah 16">
            <a:extLst>
              <a:ext uri="{FF2B5EF4-FFF2-40B4-BE49-F238E27FC236}">
                <a16:creationId xmlns:a16="http://schemas.microsoft.com/office/drawing/2014/main" id="{ECB261B0-573C-7CA6-8C33-67943E010B4D}"/>
              </a:ext>
            </a:extLst>
          </p:cNvPr>
          <p:cNvSpPr>
            <a:spLocks noGrp="1"/>
          </p:cNvSpPr>
          <p:nvPr>
            <p:ph idx="1"/>
          </p:nvPr>
        </p:nvSpPr>
        <p:spPr/>
        <p:txBody>
          <a:bodyPr/>
          <a:lstStyle/>
          <a:p>
            <a:pPr algn="just"/>
            <a:r>
              <a:rPr lang="cs-CZ" i="1" dirty="0"/>
              <a:t>„Využití možnosti stanovené v čl. 67 odst. 2 třetím pododstavci směrnice 2014/24 </a:t>
            </a:r>
            <a:r>
              <a:rPr lang="cs-CZ" i="1" u="sng" dirty="0"/>
              <a:t>by bylo v rozporu se zásadou proporcionality</a:t>
            </a:r>
            <a:r>
              <a:rPr lang="cs-CZ" i="1" dirty="0"/>
              <a:t>, pokud by se členský stát rozhodl zakázat použití cenového či nákladového kritéria jakožto jediného kritéria pro zadání druhu veřejných zakázek, jejichž povaha je taková, že se ukáže, že je </a:t>
            </a:r>
            <a:r>
              <a:rPr lang="cs-CZ" i="1" u="sng" dirty="0"/>
              <a:t>nemožné nebo nadměrně obtížné určit kritéria, která umožňují kvalitativně odlišit</a:t>
            </a:r>
            <a:r>
              <a:rPr lang="cs-CZ" i="1" dirty="0"/>
              <a:t> stavební práce, dodávky nebo služby uvedené v nabídkách uchazečů.“</a:t>
            </a:r>
          </a:p>
        </p:txBody>
      </p:sp>
      <p:sp>
        <p:nvSpPr>
          <p:cNvPr id="4" name="Zástupný symbol pro číslo snímku 3">
            <a:extLst>
              <a:ext uri="{FF2B5EF4-FFF2-40B4-BE49-F238E27FC236}">
                <a16:creationId xmlns:a16="http://schemas.microsoft.com/office/drawing/2014/main" id="{116791E7-DBAF-9553-FCA3-E0E8D4A05CF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61</a:t>
            </a:fld>
            <a:endParaRPr lang="cs-CZ"/>
          </a:p>
        </p:txBody>
      </p:sp>
    </p:spTree>
    <p:extLst>
      <p:ext uri="{BB962C8B-B14F-4D97-AF65-F5344CB8AC3E}">
        <p14:creationId xmlns:p14="http://schemas.microsoft.com/office/powerpoint/2010/main" val="6867025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705C0-EDFA-AB2B-3E1F-A7FD80EF840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0260B75-6AFB-8A02-771A-53971BDB3DE4}"/>
              </a:ext>
            </a:extLst>
          </p:cNvPr>
          <p:cNvSpPr>
            <a:spLocks noGrp="1"/>
          </p:cNvSpPr>
          <p:nvPr>
            <p:ph type="title"/>
          </p:nvPr>
        </p:nvSpPr>
        <p:spPr/>
        <p:txBody>
          <a:bodyPr/>
          <a:lstStyle/>
          <a:p>
            <a:r>
              <a:rPr lang="cs-CZ" dirty="0"/>
              <a:t>Rozsudek ve věci C‑692/23, v řízení</a:t>
            </a:r>
            <a:br>
              <a:rPr lang="cs-CZ" b="0" dirty="0"/>
            </a:br>
            <a:r>
              <a:rPr lang="cs-CZ" dirty="0"/>
              <a:t>AVR-</a:t>
            </a:r>
            <a:r>
              <a:rPr lang="cs-CZ" dirty="0" err="1"/>
              <a:t>Afvalverwerking</a:t>
            </a:r>
            <a:r>
              <a:rPr lang="cs-CZ" dirty="0"/>
              <a:t> BV</a:t>
            </a:r>
          </a:p>
        </p:txBody>
      </p:sp>
      <p:sp>
        <p:nvSpPr>
          <p:cNvPr id="17" name="Zástupný obsah 16">
            <a:extLst>
              <a:ext uri="{FF2B5EF4-FFF2-40B4-BE49-F238E27FC236}">
                <a16:creationId xmlns:a16="http://schemas.microsoft.com/office/drawing/2014/main" id="{61FF215B-D3BA-F0A5-9E9C-D5A4779C114C}"/>
              </a:ext>
            </a:extLst>
          </p:cNvPr>
          <p:cNvSpPr>
            <a:spLocks noGrp="1"/>
          </p:cNvSpPr>
          <p:nvPr>
            <p:ph idx="1"/>
          </p:nvPr>
        </p:nvSpPr>
        <p:spPr/>
        <p:txBody>
          <a:bodyPr/>
          <a:lstStyle/>
          <a:p>
            <a:r>
              <a:rPr lang="cs-CZ" dirty="0">
                <a:hlinkClick r:id="rId3"/>
              </a:rPr>
              <a:t>https://eur-lex.europa.eu/legal-content/CS/TXT/HTML/?uri=CELEX:62023CJ0692</a:t>
            </a:r>
            <a:endParaRPr lang="cs-CZ" dirty="0"/>
          </a:p>
          <a:p>
            <a:pPr algn="just"/>
            <a:r>
              <a:rPr lang="cs-CZ" dirty="0"/>
              <a:t>Otázka, zda pro posouzení obratové podmínky při vertikální spolupráci má být posuzován pouze obrat ovládané osoby, nebo obrat ovládané osoby včetně dceřiných společností</a:t>
            </a:r>
          </a:p>
          <a:p>
            <a:pPr lvl="1"/>
            <a:r>
              <a:rPr lang="cs-CZ" dirty="0"/>
              <a:t>z nichž některé působí v jiné oblasti než je plnění úkolů, které byly svěřeny obcemi</a:t>
            </a:r>
          </a:p>
          <a:p>
            <a:endParaRPr lang="cs-CZ" dirty="0"/>
          </a:p>
        </p:txBody>
      </p:sp>
      <p:sp>
        <p:nvSpPr>
          <p:cNvPr id="4" name="Zástupný symbol pro číslo snímku 3">
            <a:extLst>
              <a:ext uri="{FF2B5EF4-FFF2-40B4-BE49-F238E27FC236}">
                <a16:creationId xmlns:a16="http://schemas.microsoft.com/office/drawing/2014/main" id="{F0F310DC-5892-45D6-E02D-44FD443A1905}"/>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62</a:t>
            </a:fld>
            <a:endParaRPr lang="cs-CZ"/>
          </a:p>
        </p:txBody>
      </p:sp>
    </p:spTree>
    <p:extLst>
      <p:ext uri="{BB962C8B-B14F-4D97-AF65-F5344CB8AC3E}">
        <p14:creationId xmlns:p14="http://schemas.microsoft.com/office/powerpoint/2010/main" val="422961038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4C5C3-6C4E-9445-2E8B-04AF23817D0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AAAD6FF-6AC5-B643-B14F-9D2B2DA37704}"/>
              </a:ext>
            </a:extLst>
          </p:cNvPr>
          <p:cNvSpPr>
            <a:spLocks noGrp="1"/>
          </p:cNvSpPr>
          <p:nvPr>
            <p:ph type="title"/>
          </p:nvPr>
        </p:nvSpPr>
        <p:spPr/>
        <p:txBody>
          <a:bodyPr/>
          <a:lstStyle/>
          <a:p>
            <a:r>
              <a:rPr lang="cs-CZ" dirty="0"/>
              <a:t>Rozsudek ve věci C‑692/23, v řízení</a:t>
            </a:r>
            <a:br>
              <a:rPr lang="cs-CZ" b="0" dirty="0"/>
            </a:br>
            <a:r>
              <a:rPr lang="cs-CZ" dirty="0"/>
              <a:t>AVR-</a:t>
            </a:r>
            <a:r>
              <a:rPr lang="cs-CZ" dirty="0" err="1"/>
              <a:t>Afvalverwerking</a:t>
            </a:r>
            <a:r>
              <a:rPr lang="cs-CZ" dirty="0"/>
              <a:t> BV</a:t>
            </a:r>
          </a:p>
        </p:txBody>
      </p:sp>
      <p:sp>
        <p:nvSpPr>
          <p:cNvPr id="17" name="Zástupný obsah 16">
            <a:extLst>
              <a:ext uri="{FF2B5EF4-FFF2-40B4-BE49-F238E27FC236}">
                <a16:creationId xmlns:a16="http://schemas.microsoft.com/office/drawing/2014/main" id="{E4752F4A-9582-1956-D66F-919BD3905379}"/>
              </a:ext>
            </a:extLst>
          </p:cNvPr>
          <p:cNvSpPr>
            <a:spLocks noGrp="1"/>
          </p:cNvSpPr>
          <p:nvPr>
            <p:ph idx="1"/>
          </p:nvPr>
        </p:nvSpPr>
        <p:spPr/>
        <p:txBody>
          <a:bodyPr/>
          <a:lstStyle/>
          <a:p>
            <a:pPr algn="just"/>
            <a:r>
              <a:rPr lang="cs-CZ" i="1" dirty="0"/>
              <a:t>„Podle ustálené judikatury platí, že pro výklad ustanovení unijního práva je třeba vzít v úvahu nejen jeho znění, ale i jeho kontext a cíle sledované právní úpravou, jejíž je součástí </a:t>
            </a:r>
            <a:r>
              <a:rPr lang="cs-CZ" sz="1600" i="1" dirty="0"/>
              <a:t>(viz rozsudky ze dne 17. listopadu 1983, Merck,292/82, EU:C:1983:335, bod 12, a ze dne 22. prosince 2022, </a:t>
            </a:r>
            <a:r>
              <a:rPr lang="cs-CZ" sz="1600" i="1" dirty="0" err="1"/>
              <a:t>Sambre</a:t>
            </a:r>
            <a:r>
              <a:rPr lang="cs-CZ" sz="1600" i="1" dirty="0"/>
              <a:t> &amp; </a:t>
            </a:r>
            <a:r>
              <a:rPr lang="cs-CZ" sz="1600" i="1" dirty="0" err="1"/>
              <a:t>Biesme</a:t>
            </a:r>
            <a:r>
              <a:rPr lang="cs-CZ" sz="1600" i="1" dirty="0"/>
              <a:t> a </a:t>
            </a:r>
            <a:r>
              <a:rPr lang="cs-CZ" sz="1600" i="1" dirty="0" err="1"/>
              <a:t>Commune</a:t>
            </a:r>
            <a:r>
              <a:rPr lang="cs-CZ" sz="1600" i="1" dirty="0"/>
              <a:t> de </a:t>
            </a:r>
            <a:r>
              <a:rPr lang="cs-CZ" sz="1600" i="1" dirty="0" err="1"/>
              <a:t>Farciennes</a:t>
            </a:r>
            <a:r>
              <a:rPr lang="cs-CZ" sz="1600" i="1" dirty="0"/>
              <a:t>, C‑383/21 a C‑384/21, EU:C:2022:1022, bod 54 a citovaná judikatura)</a:t>
            </a:r>
            <a:r>
              <a:rPr lang="cs-CZ" i="1" dirty="0"/>
              <a:t>…“</a:t>
            </a:r>
          </a:p>
        </p:txBody>
      </p:sp>
      <p:sp>
        <p:nvSpPr>
          <p:cNvPr id="4" name="Zástupný symbol pro číslo snímku 3">
            <a:extLst>
              <a:ext uri="{FF2B5EF4-FFF2-40B4-BE49-F238E27FC236}">
                <a16:creationId xmlns:a16="http://schemas.microsoft.com/office/drawing/2014/main" id="{6F1C4AAE-F6A4-A62B-6486-67CE535B93A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63</a:t>
            </a:fld>
            <a:endParaRPr lang="cs-CZ"/>
          </a:p>
        </p:txBody>
      </p:sp>
    </p:spTree>
    <p:extLst>
      <p:ext uri="{BB962C8B-B14F-4D97-AF65-F5344CB8AC3E}">
        <p14:creationId xmlns:p14="http://schemas.microsoft.com/office/powerpoint/2010/main" val="186449312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A115A-3843-EFC1-79AF-0C3DFDD8CAB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2455B8E-DFF5-1170-D194-4C66A41443DA}"/>
              </a:ext>
            </a:extLst>
          </p:cNvPr>
          <p:cNvSpPr>
            <a:spLocks noGrp="1"/>
          </p:cNvSpPr>
          <p:nvPr>
            <p:ph type="title"/>
          </p:nvPr>
        </p:nvSpPr>
        <p:spPr/>
        <p:txBody>
          <a:bodyPr/>
          <a:lstStyle/>
          <a:p>
            <a:r>
              <a:rPr lang="cs-CZ" dirty="0"/>
              <a:t>Rozsudek ve věci C‑692/23, v řízení</a:t>
            </a:r>
            <a:br>
              <a:rPr lang="cs-CZ" b="0" dirty="0"/>
            </a:br>
            <a:r>
              <a:rPr lang="cs-CZ" dirty="0"/>
              <a:t>AVR-</a:t>
            </a:r>
            <a:r>
              <a:rPr lang="cs-CZ" dirty="0" err="1"/>
              <a:t>Afvalverwerking</a:t>
            </a:r>
            <a:r>
              <a:rPr lang="cs-CZ" dirty="0"/>
              <a:t> BV</a:t>
            </a:r>
          </a:p>
        </p:txBody>
      </p:sp>
      <p:sp>
        <p:nvSpPr>
          <p:cNvPr id="17" name="Zástupný obsah 16">
            <a:extLst>
              <a:ext uri="{FF2B5EF4-FFF2-40B4-BE49-F238E27FC236}">
                <a16:creationId xmlns:a16="http://schemas.microsoft.com/office/drawing/2014/main" id="{512B2150-80B6-08E2-B33D-294EE65A489D}"/>
              </a:ext>
            </a:extLst>
          </p:cNvPr>
          <p:cNvSpPr>
            <a:spLocks noGrp="1"/>
          </p:cNvSpPr>
          <p:nvPr>
            <p:ph idx="1"/>
          </p:nvPr>
        </p:nvSpPr>
        <p:spPr/>
        <p:txBody>
          <a:bodyPr/>
          <a:lstStyle/>
          <a:p>
            <a:pPr algn="just"/>
            <a:r>
              <a:rPr lang="cs-CZ" i="1" dirty="0"/>
              <a:t>„Zaprvé, pokud jde o znění dotčených ustanovení, je třeba poznamenat, že čl. 12 odst. 3 první pododstavec písm. b) směrnice 2014/24 vyžaduje, aby bylo více než 80 % „činností“ ovládané právnické osoby prováděno</a:t>
            </a:r>
            <a:br>
              <a:rPr lang="cs-CZ" i="1" dirty="0"/>
            </a:br>
            <a:r>
              <a:rPr lang="cs-CZ" i="1" dirty="0"/>
              <a:t>při plnění úkolů, jež jí byly svěřeny ovládajícími veřejnými zadavateli nebo jinými právnickými osobami, jež uvedení veřejní zadavatelé ovládají.</a:t>
            </a:r>
          </a:p>
          <a:p>
            <a:pPr algn="just"/>
            <a:r>
              <a:rPr lang="cs-CZ" i="1" dirty="0"/>
              <a:t>Ze znění tohoto čl. 12 odst. 3 prvního pododstavce písm. b) tedy nevyplývá, že podmínka stanovená v tomto ustanovení musí být nutně posuzována pouze na základě činností samotné ovládané právnické osoby.“</a:t>
            </a:r>
          </a:p>
        </p:txBody>
      </p:sp>
      <p:sp>
        <p:nvSpPr>
          <p:cNvPr id="4" name="Zástupný symbol pro číslo snímku 3">
            <a:extLst>
              <a:ext uri="{FF2B5EF4-FFF2-40B4-BE49-F238E27FC236}">
                <a16:creationId xmlns:a16="http://schemas.microsoft.com/office/drawing/2014/main" id="{8BFF4D5E-D622-4071-4E4F-65E485031E8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64</a:t>
            </a:fld>
            <a:endParaRPr lang="cs-CZ"/>
          </a:p>
        </p:txBody>
      </p:sp>
    </p:spTree>
    <p:extLst>
      <p:ext uri="{BB962C8B-B14F-4D97-AF65-F5344CB8AC3E}">
        <p14:creationId xmlns:p14="http://schemas.microsoft.com/office/powerpoint/2010/main" val="11986336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04043-0B4D-4953-D2F8-B40C62B4D93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9B715C3-6FA6-C342-E00C-2479E18619E3}"/>
              </a:ext>
            </a:extLst>
          </p:cNvPr>
          <p:cNvSpPr>
            <a:spLocks noGrp="1"/>
          </p:cNvSpPr>
          <p:nvPr>
            <p:ph type="title"/>
          </p:nvPr>
        </p:nvSpPr>
        <p:spPr/>
        <p:txBody>
          <a:bodyPr/>
          <a:lstStyle/>
          <a:p>
            <a:r>
              <a:rPr lang="cs-CZ" dirty="0"/>
              <a:t>Rozsudek ve věci C‑692/23, v řízení</a:t>
            </a:r>
            <a:br>
              <a:rPr lang="cs-CZ" b="0" dirty="0"/>
            </a:br>
            <a:r>
              <a:rPr lang="cs-CZ" dirty="0"/>
              <a:t>AVR-</a:t>
            </a:r>
            <a:r>
              <a:rPr lang="cs-CZ" dirty="0" err="1"/>
              <a:t>Afvalverwerking</a:t>
            </a:r>
            <a:r>
              <a:rPr lang="cs-CZ" dirty="0"/>
              <a:t> BV</a:t>
            </a:r>
          </a:p>
        </p:txBody>
      </p:sp>
      <p:sp>
        <p:nvSpPr>
          <p:cNvPr id="17" name="Zástupný obsah 16">
            <a:extLst>
              <a:ext uri="{FF2B5EF4-FFF2-40B4-BE49-F238E27FC236}">
                <a16:creationId xmlns:a16="http://schemas.microsoft.com/office/drawing/2014/main" id="{B9115DA1-B0FC-3125-C201-753677991ECC}"/>
              </a:ext>
            </a:extLst>
          </p:cNvPr>
          <p:cNvSpPr>
            <a:spLocks noGrp="1"/>
          </p:cNvSpPr>
          <p:nvPr>
            <p:ph idx="1"/>
          </p:nvPr>
        </p:nvSpPr>
        <p:spPr>
          <a:xfrm>
            <a:off x="1620000" y="1808935"/>
            <a:ext cx="8964000" cy="3915521"/>
          </a:xfrm>
        </p:spPr>
        <p:txBody>
          <a:bodyPr/>
          <a:lstStyle/>
          <a:p>
            <a:pPr algn="just"/>
            <a:r>
              <a:rPr lang="cs-CZ" i="1" dirty="0"/>
              <a:t>„Kritérium stanovené v uvedeném čl. 12 odst. 3 prvním pododstavci písm. b) se totiž nevztahuje na tuto právnickou osobu jako takovou, ale na činnosti, které tato právnická osoba vykonává. Není tak vyloučeno, že činnosti relevantní pro posouzení, zda je podmínka, kterou toto ustanovení stanoví, splněna, mohou zahrnovat jak činnosti vykonávané přímo uvedenou právnickou osobou, tak činnosti vykonávané prostřednictvím jiných subjektů, které jsou součástí skupiny, jejíž mateřskou společností je tatáž právnická osoba.</a:t>
            </a:r>
          </a:p>
          <a:p>
            <a:pPr algn="just"/>
            <a:r>
              <a:rPr lang="cs-CZ" i="1" dirty="0"/>
              <a:t>Kromě toho čl. 12 odst. 5 první pododstavec směrnice 2014/24 stanoví, že pro určení procentního podílu činností uvedeného v čl. 12 odst. 3 prvním pododstavci písm. b) této směrnice se vezme v úvahu zejména průměrný celkový obrat, ale nevyžaduje, aby byl obrat, který může takové činnosti odpovídajícím způsobem zachytit, omezen pouze na obrat z činností ovládané právnické osoby.“</a:t>
            </a:r>
          </a:p>
        </p:txBody>
      </p:sp>
      <p:sp>
        <p:nvSpPr>
          <p:cNvPr id="4" name="Zástupný symbol pro číslo snímku 3">
            <a:extLst>
              <a:ext uri="{FF2B5EF4-FFF2-40B4-BE49-F238E27FC236}">
                <a16:creationId xmlns:a16="http://schemas.microsoft.com/office/drawing/2014/main" id="{68F52DE3-4304-940A-DAFA-B9FEF3BB139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65</a:t>
            </a:fld>
            <a:endParaRPr lang="cs-CZ"/>
          </a:p>
        </p:txBody>
      </p:sp>
    </p:spTree>
    <p:extLst>
      <p:ext uri="{BB962C8B-B14F-4D97-AF65-F5344CB8AC3E}">
        <p14:creationId xmlns:p14="http://schemas.microsoft.com/office/powerpoint/2010/main" val="406493072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58704-204B-2D70-AB46-0B0FFD3DE43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F7E13D7-8C81-D428-47F3-5B7ABC0AEB5D}"/>
              </a:ext>
            </a:extLst>
          </p:cNvPr>
          <p:cNvSpPr>
            <a:spLocks noGrp="1"/>
          </p:cNvSpPr>
          <p:nvPr>
            <p:ph type="title"/>
          </p:nvPr>
        </p:nvSpPr>
        <p:spPr/>
        <p:txBody>
          <a:bodyPr/>
          <a:lstStyle/>
          <a:p>
            <a:r>
              <a:rPr lang="cs-CZ" dirty="0"/>
              <a:t>Rozsudek ve věci C‑692/23, v řízení</a:t>
            </a:r>
            <a:br>
              <a:rPr lang="cs-CZ" b="0" dirty="0"/>
            </a:br>
            <a:r>
              <a:rPr lang="cs-CZ" dirty="0"/>
              <a:t>AVR-</a:t>
            </a:r>
            <a:r>
              <a:rPr lang="cs-CZ" dirty="0" err="1"/>
              <a:t>Afvalverwerking</a:t>
            </a:r>
            <a:r>
              <a:rPr lang="cs-CZ" dirty="0"/>
              <a:t> BV</a:t>
            </a:r>
          </a:p>
        </p:txBody>
      </p:sp>
      <p:sp>
        <p:nvSpPr>
          <p:cNvPr id="17" name="Zástupný obsah 16">
            <a:extLst>
              <a:ext uri="{FF2B5EF4-FFF2-40B4-BE49-F238E27FC236}">
                <a16:creationId xmlns:a16="http://schemas.microsoft.com/office/drawing/2014/main" id="{70AFEE58-BA74-25C6-CE88-F928B089F7B3}"/>
              </a:ext>
            </a:extLst>
          </p:cNvPr>
          <p:cNvSpPr>
            <a:spLocks noGrp="1"/>
          </p:cNvSpPr>
          <p:nvPr>
            <p:ph idx="1"/>
          </p:nvPr>
        </p:nvSpPr>
        <p:spPr>
          <a:xfrm>
            <a:off x="1620000" y="1690688"/>
            <a:ext cx="8964000" cy="3915521"/>
          </a:xfrm>
        </p:spPr>
        <p:txBody>
          <a:bodyPr/>
          <a:lstStyle/>
          <a:p>
            <a:pPr algn="just"/>
            <a:r>
              <a:rPr lang="cs-CZ" i="1" dirty="0"/>
              <a:t>„V tomto ohledu … je cílem uvedených ustanovení zabránit narušení hospodářské soutěže v tom smyslu, že mají za cíl zajistit, aby směrnice 2014/24 zůstala použitelná i v případě, kdy je ovládaná právnická osoba činná na trhu, a tedy může soutěžit s jinými podniky. …</a:t>
            </a:r>
          </a:p>
          <a:p>
            <a:pPr algn="just"/>
            <a:r>
              <a:rPr lang="cs-CZ" i="1" dirty="0"/>
              <a:t>Skutečnost, že hospodářská činnost ovládané právnické osoby vykonávaná u takových subjektů je vykonávána přímo touto právnickou osobou nebo prostřednictvím jiných subjektů, které jsou součástí skupiny, jejíž je mateřskou společností, přitom není relevantní pro dosažení cíle spočívajícího v zabránění narušení hospodářské soutěže. Za účelem určení části činností, které ovládaná právnická osoba vykonává pro veřejné zadavatele, kteří ji ovládají, je proto třeba zohlednit činnosti ostatních subjektů, které jsou součástí skupiny, jejíž je mateřskou společností, a tudíž jejich obrat, pokud jde o kritérium použité pro určení, zda je splněna podmínka stanovená v tomto čl. 12 odst. 3 prvním pododstavci písm. b) směrnice 2014/24.“</a:t>
            </a:r>
          </a:p>
        </p:txBody>
      </p:sp>
      <p:sp>
        <p:nvSpPr>
          <p:cNvPr id="4" name="Zástupný symbol pro číslo snímku 3">
            <a:extLst>
              <a:ext uri="{FF2B5EF4-FFF2-40B4-BE49-F238E27FC236}">
                <a16:creationId xmlns:a16="http://schemas.microsoft.com/office/drawing/2014/main" id="{96D284D0-CF73-8901-F5ED-56AB15B6691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66</a:t>
            </a:fld>
            <a:endParaRPr lang="cs-CZ"/>
          </a:p>
        </p:txBody>
      </p:sp>
    </p:spTree>
    <p:extLst>
      <p:ext uri="{BB962C8B-B14F-4D97-AF65-F5344CB8AC3E}">
        <p14:creationId xmlns:p14="http://schemas.microsoft.com/office/powerpoint/2010/main" val="7994072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E255E-B7C3-147A-A575-C222AACEF1A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247B89F-5117-7DED-4159-AC4F105A566F}"/>
              </a:ext>
            </a:extLst>
          </p:cNvPr>
          <p:cNvSpPr>
            <a:spLocks noGrp="1"/>
          </p:cNvSpPr>
          <p:nvPr>
            <p:ph type="title"/>
          </p:nvPr>
        </p:nvSpPr>
        <p:spPr/>
        <p:txBody>
          <a:bodyPr/>
          <a:lstStyle/>
          <a:p>
            <a:r>
              <a:rPr lang="cs-CZ" dirty="0"/>
              <a:t>Rozsudek ve věci C‑692/23, v řízení</a:t>
            </a:r>
            <a:br>
              <a:rPr lang="cs-CZ" b="0" dirty="0"/>
            </a:br>
            <a:r>
              <a:rPr lang="cs-CZ" dirty="0"/>
              <a:t>AVR-</a:t>
            </a:r>
            <a:r>
              <a:rPr lang="cs-CZ" dirty="0" err="1"/>
              <a:t>Afvalverwerking</a:t>
            </a:r>
            <a:r>
              <a:rPr lang="cs-CZ" dirty="0"/>
              <a:t> BV</a:t>
            </a:r>
          </a:p>
        </p:txBody>
      </p:sp>
      <p:sp>
        <p:nvSpPr>
          <p:cNvPr id="17" name="Zástupný obsah 16">
            <a:extLst>
              <a:ext uri="{FF2B5EF4-FFF2-40B4-BE49-F238E27FC236}">
                <a16:creationId xmlns:a16="http://schemas.microsoft.com/office/drawing/2014/main" id="{B4BEE217-27EA-60EE-BD96-8D182B15F936}"/>
              </a:ext>
            </a:extLst>
          </p:cNvPr>
          <p:cNvSpPr>
            <a:spLocks noGrp="1"/>
          </p:cNvSpPr>
          <p:nvPr>
            <p:ph idx="1"/>
          </p:nvPr>
        </p:nvSpPr>
        <p:spPr>
          <a:xfrm>
            <a:off x="1677150" y="1776279"/>
            <a:ext cx="8964000" cy="3915521"/>
          </a:xfrm>
        </p:spPr>
        <p:txBody>
          <a:bodyPr/>
          <a:lstStyle/>
          <a:p>
            <a:pPr algn="just"/>
            <a:r>
              <a:rPr lang="cs-CZ" i="1" dirty="0"/>
              <a:t>„Takové konstatování je potvrzeno skutečností, jak uvedl generální advokát v bodech 56 a 57 svého stanoviska, že není vyloučeno, že subjekty, které jsou součástí skupiny, mohou mít nepřímo prospěch z veřejných zakázek zadaných bez soutěžního řízení mateřské společnosti této skupiny, což by mělo analogicky k úvahám uvedeným v bodě 44 tohoto rozsudku za následek, že by jim byla poskytnuta neoprávněná výhoda oproti jejich konkurentům. Kromě toho dosažení cílů uvedených v čl. 12 odst. 3 prvním pododstavci písm. b) směrnice 2014/24, jak jsou připomenuty v bodě 54 tohoto rozsudku, nemůže záviset na struktuře této skupiny, k čemuž by došlo, kdyby nebyly zohledněny činnosti ostatních subjektů, které jsou součástí skupiny, v níž je ovládaná právnická osoba mateřskou společností. To by totiž mělo za následek, že by ovládaná právnická osoba mohla snadno obcházet toto ustanovení a podmínku, kterou toto ustanovení ukládá, umělým rozdělením svých činností a svěřením některých z nich společnostem skupiny, jejíž je mateřskou společností.“</a:t>
            </a:r>
          </a:p>
        </p:txBody>
      </p:sp>
      <p:sp>
        <p:nvSpPr>
          <p:cNvPr id="4" name="Zástupný symbol pro číslo snímku 3">
            <a:extLst>
              <a:ext uri="{FF2B5EF4-FFF2-40B4-BE49-F238E27FC236}">
                <a16:creationId xmlns:a16="http://schemas.microsoft.com/office/drawing/2014/main" id="{2F7DFB17-F2AB-1245-3BF4-A1B3EDC86D33}"/>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67</a:t>
            </a:fld>
            <a:endParaRPr lang="cs-CZ"/>
          </a:p>
        </p:txBody>
      </p:sp>
    </p:spTree>
    <p:extLst>
      <p:ext uri="{BB962C8B-B14F-4D97-AF65-F5344CB8AC3E}">
        <p14:creationId xmlns:p14="http://schemas.microsoft.com/office/powerpoint/2010/main" val="320932786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710DA-A67A-5F91-172F-CB9FE9672B2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F78A165-30D1-854B-3400-5A63C5CAB070}"/>
              </a:ext>
            </a:extLst>
          </p:cNvPr>
          <p:cNvSpPr>
            <a:spLocks noGrp="1"/>
          </p:cNvSpPr>
          <p:nvPr>
            <p:ph type="title"/>
          </p:nvPr>
        </p:nvSpPr>
        <p:spPr/>
        <p:txBody>
          <a:bodyPr/>
          <a:lstStyle/>
          <a:p>
            <a:r>
              <a:rPr lang="cs-CZ" dirty="0"/>
              <a:t>Rozsudek ve věci C‑692/23, v řízení</a:t>
            </a:r>
            <a:br>
              <a:rPr lang="cs-CZ" b="0" dirty="0"/>
            </a:br>
            <a:r>
              <a:rPr lang="cs-CZ" dirty="0"/>
              <a:t>AVR-</a:t>
            </a:r>
            <a:r>
              <a:rPr lang="cs-CZ" dirty="0" err="1"/>
              <a:t>Afvalverwerking</a:t>
            </a:r>
            <a:r>
              <a:rPr lang="cs-CZ" dirty="0"/>
              <a:t> BV – omezení časového účinku</a:t>
            </a:r>
          </a:p>
        </p:txBody>
      </p:sp>
      <p:sp>
        <p:nvSpPr>
          <p:cNvPr id="17" name="Zástupný obsah 16">
            <a:extLst>
              <a:ext uri="{FF2B5EF4-FFF2-40B4-BE49-F238E27FC236}">
                <a16:creationId xmlns:a16="http://schemas.microsoft.com/office/drawing/2014/main" id="{9B671C72-BDEF-8B57-683E-3519EBD48AFA}"/>
              </a:ext>
            </a:extLst>
          </p:cNvPr>
          <p:cNvSpPr>
            <a:spLocks noGrp="1"/>
          </p:cNvSpPr>
          <p:nvPr>
            <p:ph idx="1"/>
          </p:nvPr>
        </p:nvSpPr>
        <p:spPr/>
        <p:txBody>
          <a:bodyPr/>
          <a:lstStyle/>
          <a:p>
            <a:pPr algn="just"/>
            <a:r>
              <a:rPr lang="cs-CZ" i="1" dirty="0"/>
              <a:t>„… v souladu s ustálenou judikaturou výklad pravidla unijního práva, který Soudní dvůr podává při výkonu pravomoci, kterou mu přiznává článek 267 SFEU, objasňuje a upřesňuje význam a dosah tohoto pravidla tak, jak musí být nebo jak mělo být chápáno a používáno od okamžiku, kdy nabylo účinnosti. Z toho vyplývá, že takto vykládané pravidlo může a musí být uplatňováno soudem na právní vztahy vzniklé a založené před vydáním rozsudku rozhodujícího o žádosti o výklad, pokud jsou splněny podmínky umožňující předložit příslušným soudům spor ohledně použití uvedeného pravidla </a:t>
            </a:r>
            <a:r>
              <a:rPr lang="cs-CZ" sz="1600" i="1" dirty="0"/>
              <a:t>(rozsudek ze dne 16. března 2023, Towercast,C‑449/21, EU:C:2023:207, bod 56 a citovaná judikatura)</a:t>
            </a:r>
            <a:r>
              <a:rPr lang="cs-CZ" i="1" dirty="0"/>
              <a:t>“.</a:t>
            </a:r>
          </a:p>
        </p:txBody>
      </p:sp>
      <p:sp>
        <p:nvSpPr>
          <p:cNvPr id="4" name="Zástupný symbol pro číslo snímku 3">
            <a:extLst>
              <a:ext uri="{FF2B5EF4-FFF2-40B4-BE49-F238E27FC236}">
                <a16:creationId xmlns:a16="http://schemas.microsoft.com/office/drawing/2014/main" id="{FA9666BC-A581-F2C2-80AC-6AFCE8F7F72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68</a:t>
            </a:fld>
            <a:endParaRPr lang="cs-CZ"/>
          </a:p>
        </p:txBody>
      </p:sp>
    </p:spTree>
    <p:extLst>
      <p:ext uri="{BB962C8B-B14F-4D97-AF65-F5344CB8AC3E}">
        <p14:creationId xmlns:p14="http://schemas.microsoft.com/office/powerpoint/2010/main" val="44537278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3D3EA-30E6-098C-4EDE-9212AB2F873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5098132-5148-3242-C51D-526F356AD58D}"/>
              </a:ext>
            </a:extLst>
          </p:cNvPr>
          <p:cNvSpPr>
            <a:spLocks noGrp="1"/>
          </p:cNvSpPr>
          <p:nvPr>
            <p:ph type="title"/>
          </p:nvPr>
        </p:nvSpPr>
        <p:spPr/>
        <p:txBody>
          <a:bodyPr/>
          <a:lstStyle/>
          <a:p>
            <a:r>
              <a:rPr lang="cs-CZ" dirty="0"/>
              <a:t>Rozsudek ve věci C‑692/23, v řízení</a:t>
            </a:r>
            <a:br>
              <a:rPr lang="cs-CZ" b="0" dirty="0"/>
            </a:br>
            <a:r>
              <a:rPr lang="cs-CZ" dirty="0"/>
              <a:t>AVR-</a:t>
            </a:r>
            <a:r>
              <a:rPr lang="cs-CZ" dirty="0" err="1"/>
              <a:t>Afvalverwerking</a:t>
            </a:r>
            <a:r>
              <a:rPr lang="cs-CZ" dirty="0"/>
              <a:t> BV – omezení časového účinku</a:t>
            </a:r>
          </a:p>
        </p:txBody>
      </p:sp>
      <p:sp>
        <p:nvSpPr>
          <p:cNvPr id="17" name="Zástupný obsah 16">
            <a:extLst>
              <a:ext uri="{FF2B5EF4-FFF2-40B4-BE49-F238E27FC236}">
                <a16:creationId xmlns:a16="http://schemas.microsoft.com/office/drawing/2014/main" id="{7475BDFC-7CCE-425E-0E30-58B4A230759F}"/>
              </a:ext>
            </a:extLst>
          </p:cNvPr>
          <p:cNvSpPr>
            <a:spLocks noGrp="1"/>
          </p:cNvSpPr>
          <p:nvPr>
            <p:ph idx="1"/>
          </p:nvPr>
        </p:nvSpPr>
        <p:spPr/>
        <p:txBody>
          <a:bodyPr/>
          <a:lstStyle/>
          <a:p>
            <a:pPr algn="just"/>
            <a:r>
              <a:rPr lang="cs-CZ" i="1" dirty="0"/>
              <a:t>„Okolnosti mohou Soudní dvůr jen zcela výjimečně přimět k tomu, aby na základě obecné zásady právní jistoty, která je vlastní unijnímu právnímu řádu, omezil možnost všech zúčastněných osob dovolávat se ustanovení, jehož výklad podal, za účelem zpochybnění právních vztahů založených v dobré víře. Aby bylo takové omezení přípustné, je nezbytné, aby byla splněna dvě podstatná kritéria, a sice dobrá víra zúčastněných kruhů a riziko závažných obtíží </a:t>
            </a:r>
            <a:r>
              <a:rPr lang="cs-CZ" sz="1600" i="1" dirty="0"/>
              <a:t>(rozsudek ze dne 16. března 2023, Towercast,C‑449/21, EU:C:2023:207, bod 57 a citovaná judikatura)</a:t>
            </a:r>
            <a:r>
              <a:rPr lang="cs-CZ" i="1" dirty="0"/>
              <a:t>.</a:t>
            </a:r>
          </a:p>
          <a:p>
            <a:pPr algn="just"/>
            <a:r>
              <a:rPr lang="cs-CZ" i="1" dirty="0"/>
              <a:t>V tomto ohledu je přitom třeba konstatovat, že společnost AF nepředložila žádný konkrétní důkaz…“</a:t>
            </a:r>
          </a:p>
        </p:txBody>
      </p:sp>
      <p:sp>
        <p:nvSpPr>
          <p:cNvPr id="4" name="Zástupný symbol pro číslo snímku 3">
            <a:extLst>
              <a:ext uri="{FF2B5EF4-FFF2-40B4-BE49-F238E27FC236}">
                <a16:creationId xmlns:a16="http://schemas.microsoft.com/office/drawing/2014/main" id="{04DE9EF3-2D4E-F0C7-15D4-D68580DAB70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69</a:t>
            </a:fld>
            <a:endParaRPr lang="cs-CZ"/>
          </a:p>
        </p:txBody>
      </p:sp>
    </p:spTree>
    <p:extLst>
      <p:ext uri="{BB962C8B-B14F-4D97-AF65-F5344CB8AC3E}">
        <p14:creationId xmlns:p14="http://schemas.microsoft.com/office/powerpoint/2010/main" val="3215038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3A16A-FA63-0EE6-99E9-18902A0E8D7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670A4C3-6317-6CC7-FA62-5A60774229FE}"/>
              </a:ext>
            </a:extLst>
          </p:cNvPr>
          <p:cNvSpPr>
            <a:spLocks noGrp="1"/>
          </p:cNvSpPr>
          <p:nvPr>
            <p:ph type="title"/>
          </p:nvPr>
        </p:nvSpPr>
        <p:spPr/>
        <p:txBody>
          <a:bodyPr/>
          <a:lstStyle/>
          <a:p>
            <a:r>
              <a:rPr lang="cs-CZ" dirty="0"/>
              <a:t>Rozsudek ve věci C‑578/23, v řízení Česká republika – Generální finanční ředitelství</a:t>
            </a:r>
          </a:p>
        </p:txBody>
      </p:sp>
      <p:sp>
        <p:nvSpPr>
          <p:cNvPr id="17" name="Zástupný obsah 16">
            <a:extLst>
              <a:ext uri="{FF2B5EF4-FFF2-40B4-BE49-F238E27FC236}">
                <a16:creationId xmlns:a16="http://schemas.microsoft.com/office/drawing/2014/main" id="{7C620FDE-D152-07CD-A28A-4B275A5CB304}"/>
              </a:ext>
            </a:extLst>
          </p:cNvPr>
          <p:cNvSpPr>
            <a:spLocks noGrp="1"/>
          </p:cNvSpPr>
          <p:nvPr>
            <p:ph idx="1"/>
          </p:nvPr>
        </p:nvSpPr>
        <p:spPr/>
        <p:txBody>
          <a:bodyPr/>
          <a:lstStyle/>
          <a:p>
            <a:pPr algn="just"/>
            <a:r>
              <a:rPr lang="cs-CZ" i="1" dirty="0"/>
              <a:t>„[V]</a:t>
            </a:r>
            <a:r>
              <a:rPr lang="cs-CZ" i="1" dirty="0" err="1"/>
              <a:t>nitrostátní</a:t>
            </a:r>
            <a:r>
              <a:rPr lang="cs-CZ" i="1" dirty="0"/>
              <a:t> soud musí rovněž zkoumat, zda je trvání takového stavu exkluzivity až do rozhodnutí uvedeného zadavatele provést jednací řízení bez uveřejnění způsobeno jednáním nebo nečinností tohoto zadavatele.</a:t>
            </a:r>
          </a:p>
          <a:p>
            <a:pPr algn="just"/>
            <a:r>
              <a:rPr lang="cs-CZ" i="1" dirty="0"/>
              <a:t>…</a:t>
            </a:r>
          </a:p>
          <a:p>
            <a:pPr algn="just"/>
            <a:r>
              <a:rPr lang="cs-CZ" i="1" dirty="0"/>
              <a:t>[Z]</a:t>
            </a:r>
            <a:r>
              <a:rPr lang="cs-CZ" i="1" dirty="0" err="1"/>
              <a:t>adavateli</a:t>
            </a:r>
            <a:r>
              <a:rPr lang="cs-CZ" i="1" dirty="0"/>
              <a:t> nelze přičítat stav exkluzivity pouze na základě toho, že takový stav způsobil uzavřením dřívější smlouvy, na niž se přitom v době jejího uzavření nevztahovala unijní právní úprava v oblasti veřejných zakázek. Není naopak nutné, aby byl tento stav uvedeným zadavatelem vytvořen nebo udržován záměrně s cílem omezit hospodářskou soutěž při zadávání budoucích veřejných zakázek.“</a:t>
            </a:r>
          </a:p>
        </p:txBody>
      </p:sp>
      <p:sp>
        <p:nvSpPr>
          <p:cNvPr id="4" name="Zástupný symbol pro číslo snímku 3">
            <a:extLst>
              <a:ext uri="{FF2B5EF4-FFF2-40B4-BE49-F238E27FC236}">
                <a16:creationId xmlns:a16="http://schemas.microsoft.com/office/drawing/2014/main" id="{8547463F-505F-650B-00C8-58DD0DD82DA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a:t>
            </a:fld>
            <a:endParaRPr lang="cs-CZ"/>
          </a:p>
        </p:txBody>
      </p:sp>
    </p:spTree>
    <p:extLst>
      <p:ext uri="{BB962C8B-B14F-4D97-AF65-F5344CB8AC3E}">
        <p14:creationId xmlns:p14="http://schemas.microsoft.com/office/powerpoint/2010/main" val="22766034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1013-552D-22F7-285C-F826381DB13F}"/>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426D3291-0C28-5645-FDED-33C0A2F25C07}"/>
              </a:ext>
            </a:extLst>
          </p:cNvPr>
          <p:cNvSpPr>
            <a:spLocks noGrp="1"/>
          </p:cNvSpPr>
          <p:nvPr>
            <p:ph type="title"/>
          </p:nvPr>
        </p:nvSpPr>
        <p:spPr/>
        <p:txBody>
          <a:bodyPr/>
          <a:lstStyle/>
          <a:p>
            <a:r>
              <a:rPr lang="cs-CZ" dirty="0"/>
              <a:t>Rozsudek ve věci C‑812/24, v řízení</a:t>
            </a:r>
            <a:br>
              <a:rPr lang="cs-CZ" dirty="0"/>
            </a:br>
            <a:r>
              <a:rPr lang="cs-CZ" dirty="0"/>
              <a:t>LIPOR – </a:t>
            </a:r>
            <a:r>
              <a:rPr lang="cs-CZ" dirty="0" err="1"/>
              <a:t>Associação</a:t>
            </a:r>
            <a:r>
              <a:rPr lang="cs-CZ" dirty="0"/>
              <a:t> de </a:t>
            </a:r>
            <a:r>
              <a:rPr lang="cs-CZ" dirty="0" err="1"/>
              <a:t>Municípios</a:t>
            </a:r>
            <a:r>
              <a:rPr lang="cs-CZ" dirty="0"/>
              <a:t> para…</a:t>
            </a:r>
          </a:p>
        </p:txBody>
      </p:sp>
      <p:sp>
        <p:nvSpPr>
          <p:cNvPr id="17" name="Zástupný obsah 16">
            <a:extLst>
              <a:ext uri="{FF2B5EF4-FFF2-40B4-BE49-F238E27FC236}">
                <a16:creationId xmlns:a16="http://schemas.microsoft.com/office/drawing/2014/main" id="{79615428-14F3-11F7-0520-4C9EE03B73AE}"/>
              </a:ext>
            </a:extLst>
          </p:cNvPr>
          <p:cNvSpPr>
            <a:spLocks noGrp="1"/>
          </p:cNvSpPr>
          <p:nvPr>
            <p:ph idx="1"/>
          </p:nvPr>
        </p:nvSpPr>
        <p:spPr/>
        <p:txBody>
          <a:bodyPr/>
          <a:lstStyle/>
          <a:p>
            <a:pPr algn="just"/>
            <a:r>
              <a:rPr lang="cs-CZ" dirty="0">
                <a:hlinkClick r:id="rId3"/>
              </a:rPr>
              <a:t>https://juris.curia.europa.eu/juris/document/document_print.jsf?mode=req&amp;pageIndex=0&amp;docid=307909&amp;part=1&amp;doclang=CS&amp;text=public%2Bprocurement&amp;dir=&amp;occ=first&amp;cid=2794474</a:t>
            </a:r>
            <a:r>
              <a:rPr lang="cs-CZ" dirty="0"/>
              <a:t> </a:t>
            </a:r>
          </a:p>
          <a:p>
            <a:pPr algn="just"/>
            <a:r>
              <a:rPr lang="cs-CZ" dirty="0"/>
              <a:t>Sdružení obcí LIPOR rozhodlo o zadání veřejné zakázky, ale jiný účastník zadávacího řízení postup napadl s tvrzením, že vybraný dodavatel měl být vyloučen ze zadávacího řízení, neboť nepředložil jednotné osvědčení týkající se jiné osoby, jejímž prostřednictvím prokazoval splnění kvalifikace.</a:t>
            </a:r>
          </a:p>
          <a:p>
            <a:pPr algn="just"/>
            <a:r>
              <a:rPr lang="cs-CZ" dirty="0"/>
              <a:t>Jiná osoba byla 100 % vlastněná dceřiná společnost a jeden z jednatelů mateřské společnosti byl zároveň jednatelem dceřiné společnosti.</a:t>
            </a:r>
          </a:p>
        </p:txBody>
      </p:sp>
      <p:sp>
        <p:nvSpPr>
          <p:cNvPr id="4" name="Zástupný symbol pro číslo snímku 3">
            <a:extLst>
              <a:ext uri="{FF2B5EF4-FFF2-40B4-BE49-F238E27FC236}">
                <a16:creationId xmlns:a16="http://schemas.microsoft.com/office/drawing/2014/main" id="{D1B8663E-B3EF-A122-0C14-96E0CE89F20F}"/>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70</a:t>
            </a:fld>
            <a:endParaRPr lang="cs-CZ"/>
          </a:p>
        </p:txBody>
      </p:sp>
    </p:spTree>
    <p:extLst>
      <p:ext uri="{BB962C8B-B14F-4D97-AF65-F5344CB8AC3E}">
        <p14:creationId xmlns:p14="http://schemas.microsoft.com/office/powerpoint/2010/main" val="31953894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84539-86B8-1CE7-F960-24D8514C7C2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E03F1C4-CB5B-A9B3-AB4D-39D6B1B6F4A7}"/>
              </a:ext>
            </a:extLst>
          </p:cNvPr>
          <p:cNvSpPr>
            <a:spLocks noGrp="1"/>
          </p:cNvSpPr>
          <p:nvPr>
            <p:ph type="title"/>
          </p:nvPr>
        </p:nvSpPr>
        <p:spPr/>
        <p:txBody>
          <a:bodyPr/>
          <a:lstStyle/>
          <a:p>
            <a:r>
              <a:rPr lang="cs-CZ" dirty="0"/>
              <a:t>Rozsudek ve věci C‑812/24, v řízení</a:t>
            </a:r>
            <a:br>
              <a:rPr lang="cs-CZ" dirty="0"/>
            </a:br>
            <a:r>
              <a:rPr lang="cs-CZ" dirty="0"/>
              <a:t>LIPOR – </a:t>
            </a:r>
            <a:r>
              <a:rPr lang="cs-CZ" dirty="0" err="1"/>
              <a:t>Associação</a:t>
            </a:r>
            <a:r>
              <a:rPr lang="cs-CZ" dirty="0"/>
              <a:t> de </a:t>
            </a:r>
            <a:r>
              <a:rPr lang="cs-CZ" dirty="0" err="1"/>
              <a:t>Municípios</a:t>
            </a:r>
            <a:r>
              <a:rPr lang="cs-CZ" dirty="0"/>
              <a:t> para…</a:t>
            </a:r>
          </a:p>
        </p:txBody>
      </p:sp>
      <p:sp>
        <p:nvSpPr>
          <p:cNvPr id="17" name="Zástupný obsah 16">
            <a:extLst>
              <a:ext uri="{FF2B5EF4-FFF2-40B4-BE49-F238E27FC236}">
                <a16:creationId xmlns:a16="http://schemas.microsoft.com/office/drawing/2014/main" id="{2A839F0A-AF7F-1894-FEFE-756C860888E7}"/>
              </a:ext>
            </a:extLst>
          </p:cNvPr>
          <p:cNvSpPr>
            <a:spLocks noGrp="1"/>
          </p:cNvSpPr>
          <p:nvPr>
            <p:ph idx="1"/>
          </p:nvPr>
        </p:nvSpPr>
        <p:spPr/>
        <p:txBody>
          <a:bodyPr/>
          <a:lstStyle/>
          <a:p>
            <a:pPr algn="just"/>
            <a:r>
              <a:rPr lang="cs-CZ" i="1" dirty="0"/>
              <a:t>„Vzhledem k tomu, že právo hospodářského subjektu využít kapacity jiných subjektů může být podle </a:t>
            </a:r>
            <a:r>
              <a:rPr lang="cs-CZ" i="1" u="sng" dirty="0"/>
              <a:t>čl. 63 odst. 1</a:t>
            </a:r>
            <a:r>
              <a:rPr lang="cs-CZ" i="1" dirty="0"/>
              <a:t> prvního pododstavce první věty směrnice 2014/24 uplatněno </a:t>
            </a:r>
            <a:r>
              <a:rPr lang="cs-CZ" i="1" u="sng" dirty="0"/>
              <a:t>„bez ohledu na právní povahu vztahů mezi ním a těmito subjekty“</a:t>
            </a:r>
            <a:r>
              <a:rPr lang="cs-CZ" i="1" dirty="0"/>
              <a:t>, využití kapacity dceřiné společnosti, a to i v případě, že mateřská společnost vlastní 100 % jejího kapitálu, spadá pod využití kapacity „jiných subjektů“ ve smyslu tohoto ustanovení.“</a:t>
            </a:r>
          </a:p>
          <a:p>
            <a:pPr algn="just"/>
            <a:r>
              <a:rPr lang="cs-CZ" dirty="0"/>
              <a:t>Výklad je podpořen také:</a:t>
            </a:r>
          </a:p>
          <a:p>
            <a:pPr lvl="1" algn="just"/>
            <a:r>
              <a:rPr lang="cs-CZ" dirty="0"/>
              <a:t>širokou definicí hospodářského subjektu v čl. 2 odst. 1 směrnice 2014/24/EU </a:t>
            </a:r>
            <a:br>
              <a:rPr lang="cs-CZ" dirty="0"/>
            </a:br>
            <a:r>
              <a:rPr lang="cs-CZ" dirty="0"/>
              <a:t>(v národní terminologii ZZVZ odpovídá pojmu dodavatel),</a:t>
            </a:r>
          </a:p>
          <a:p>
            <a:pPr lvl="1" algn="just"/>
            <a:r>
              <a:rPr lang="cs-CZ" dirty="0"/>
              <a:t>bodem 14 směrnice 2014/24/EU, podle kterého </a:t>
            </a:r>
            <a:r>
              <a:rPr lang="cs-CZ" i="1" dirty="0"/>
              <a:t>„pojem ´hospodářský subjekt´ musí být ´vykládán široce´, a výslovně zmiňuje dceřiné společnosti“</a:t>
            </a:r>
          </a:p>
        </p:txBody>
      </p:sp>
      <p:sp>
        <p:nvSpPr>
          <p:cNvPr id="4" name="Zástupný symbol pro číslo snímku 3">
            <a:extLst>
              <a:ext uri="{FF2B5EF4-FFF2-40B4-BE49-F238E27FC236}">
                <a16:creationId xmlns:a16="http://schemas.microsoft.com/office/drawing/2014/main" id="{F677C0B1-9145-5525-292D-0CB32CD28E7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71</a:t>
            </a:fld>
            <a:endParaRPr lang="cs-CZ"/>
          </a:p>
        </p:txBody>
      </p:sp>
    </p:spTree>
    <p:extLst>
      <p:ext uri="{BB962C8B-B14F-4D97-AF65-F5344CB8AC3E}">
        <p14:creationId xmlns:p14="http://schemas.microsoft.com/office/powerpoint/2010/main" val="199725683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DF78A7-68AD-C2D5-4266-5CE82FCCB97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524C89B4-1092-B31C-D4DA-02D97F3937E9}"/>
              </a:ext>
            </a:extLst>
          </p:cNvPr>
          <p:cNvSpPr>
            <a:spLocks noGrp="1"/>
          </p:cNvSpPr>
          <p:nvPr>
            <p:ph type="title"/>
          </p:nvPr>
        </p:nvSpPr>
        <p:spPr/>
        <p:txBody>
          <a:bodyPr/>
          <a:lstStyle/>
          <a:p>
            <a:r>
              <a:rPr lang="cs-CZ" dirty="0"/>
              <a:t>Rozsudek ve věci C‑812/24, v řízení</a:t>
            </a:r>
            <a:br>
              <a:rPr lang="cs-CZ" dirty="0"/>
            </a:br>
            <a:r>
              <a:rPr lang="cs-CZ" dirty="0"/>
              <a:t>LIPOR – </a:t>
            </a:r>
            <a:r>
              <a:rPr lang="cs-CZ" dirty="0" err="1"/>
              <a:t>Associação</a:t>
            </a:r>
            <a:r>
              <a:rPr lang="cs-CZ" dirty="0"/>
              <a:t> de </a:t>
            </a:r>
            <a:r>
              <a:rPr lang="cs-CZ" dirty="0" err="1"/>
              <a:t>Municípios</a:t>
            </a:r>
            <a:r>
              <a:rPr lang="cs-CZ" dirty="0"/>
              <a:t> para…</a:t>
            </a:r>
          </a:p>
        </p:txBody>
      </p:sp>
      <p:sp>
        <p:nvSpPr>
          <p:cNvPr id="17" name="Zástupný obsah 16">
            <a:extLst>
              <a:ext uri="{FF2B5EF4-FFF2-40B4-BE49-F238E27FC236}">
                <a16:creationId xmlns:a16="http://schemas.microsoft.com/office/drawing/2014/main" id="{28295DD8-E391-C4B1-4684-A98C49ADC494}"/>
              </a:ext>
            </a:extLst>
          </p:cNvPr>
          <p:cNvSpPr>
            <a:spLocks noGrp="1"/>
          </p:cNvSpPr>
          <p:nvPr>
            <p:ph idx="1"/>
          </p:nvPr>
        </p:nvSpPr>
        <p:spPr>
          <a:xfrm>
            <a:off x="1619999" y="2160000"/>
            <a:ext cx="9050721" cy="3915521"/>
          </a:xfrm>
        </p:spPr>
        <p:txBody>
          <a:bodyPr/>
          <a:lstStyle/>
          <a:p>
            <a:pPr algn="just"/>
            <a:r>
              <a:rPr lang="cs-CZ" dirty="0"/>
              <a:t>Neuplatní se pojem </a:t>
            </a:r>
            <a:r>
              <a:rPr lang="cs-CZ" i="1" dirty="0"/>
              <a:t>„´hospodářská jednotka´, který Soudní dvůr vyvinul</a:t>
            </a:r>
            <a:br>
              <a:rPr lang="cs-CZ" i="1" dirty="0"/>
            </a:br>
            <a:r>
              <a:rPr lang="cs-CZ" i="1" dirty="0"/>
              <a:t>ve své judikatuře týkající se článku 101 SFEU, do oblasti veřejných zakázek“</a:t>
            </a:r>
          </a:p>
          <a:p>
            <a:pPr lvl="1" algn="just"/>
            <a:r>
              <a:rPr lang="cs-CZ" dirty="0"/>
              <a:t>Účelem pojmu hospodářská jednotka je zajistit plnění povinností v soutěžním právu.</a:t>
            </a:r>
          </a:p>
          <a:p>
            <a:pPr lvl="1" algn="just"/>
            <a:r>
              <a:rPr lang="cs-CZ" dirty="0"/>
              <a:t>Naopak užitečný účinek úpravy zadávání veřejných zakázek vyžaduje, aby měl zadavatel co nejpřesnější informace o splnění zadávacích podmínek.</a:t>
            </a:r>
          </a:p>
          <a:p>
            <a:pPr lvl="1" algn="just"/>
            <a:r>
              <a:rPr lang="cs-CZ" dirty="0"/>
              <a:t>Přesně opačný názor měl ale SDEU při posuzování podmínky obratu u vertikální spolupráce – viz výše.</a:t>
            </a:r>
          </a:p>
        </p:txBody>
      </p:sp>
      <p:sp>
        <p:nvSpPr>
          <p:cNvPr id="4" name="Zástupný symbol pro číslo snímku 3">
            <a:extLst>
              <a:ext uri="{FF2B5EF4-FFF2-40B4-BE49-F238E27FC236}">
                <a16:creationId xmlns:a16="http://schemas.microsoft.com/office/drawing/2014/main" id="{20B963C3-DFD0-AC73-8098-43F1AFB7212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72</a:t>
            </a:fld>
            <a:endParaRPr lang="cs-CZ"/>
          </a:p>
        </p:txBody>
      </p:sp>
    </p:spTree>
    <p:extLst>
      <p:ext uri="{BB962C8B-B14F-4D97-AF65-F5344CB8AC3E}">
        <p14:creationId xmlns:p14="http://schemas.microsoft.com/office/powerpoint/2010/main" val="310472233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52D5B-0F9B-D0F0-AFB8-484D1B1AE7C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C58056F8-460E-1BF8-DF51-C4DAE75A55C3}"/>
              </a:ext>
            </a:extLst>
          </p:cNvPr>
          <p:cNvSpPr>
            <a:spLocks noGrp="1"/>
          </p:cNvSpPr>
          <p:nvPr>
            <p:ph type="title"/>
          </p:nvPr>
        </p:nvSpPr>
        <p:spPr/>
        <p:txBody>
          <a:bodyPr/>
          <a:lstStyle/>
          <a:p>
            <a:r>
              <a:rPr lang="cs-CZ" dirty="0"/>
              <a:t>Rozsudek ve věci C‑812/24, v řízení</a:t>
            </a:r>
            <a:br>
              <a:rPr lang="cs-CZ" dirty="0"/>
            </a:br>
            <a:r>
              <a:rPr lang="cs-CZ" dirty="0"/>
              <a:t>LIPOR – </a:t>
            </a:r>
            <a:r>
              <a:rPr lang="cs-CZ" dirty="0" err="1"/>
              <a:t>Associação</a:t>
            </a:r>
            <a:r>
              <a:rPr lang="cs-CZ" dirty="0"/>
              <a:t> de </a:t>
            </a:r>
            <a:r>
              <a:rPr lang="cs-CZ" dirty="0" err="1"/>
              <a:t>Municípios</a:t>
            </a:r>
            <a:r>
              <a:rPr lang="cs-CZ" dirty="0"/>
              <a:t> para…</a:t>
            </a:r>
          </a:p>
        </p:txBody>
      </p:sp>
      <p:sp>
        <p:nvSpPr>
          <p:cNvPr id="17" name="Zástupný obsah 16">
            <a:extLst>
              <a:ext uri="{FF2B5EF4-FFF2-40B4-BE49-F238E27FC236}">
                <a16:creationId xmlns:a16="http://schemas.microsoft.com/office/drawing/2014/main" id="{9CB01801-4539-4166-530D-CA9EC2168F67}"/>
              </a:ext>
            </a:extLst>
          </p:cNvPr>
          <p:cNvSpPr>
            <a:spLocks noGrp="1"/>
          </p:cNvSpPr>
          <p:nvPr>
            <p:ph idx="1"/>
          </p:nvPr>
        </p:nvSpPr>
        <p:spPr/>
        <p:txBody>
          <a:bodyPr/>
          <a:lstStyle/>
          <a:p>
            <a:r>
              <a:rPr lang="cs-CZ" dirty="0"/>
              <a:t>Jednotné osvědčení</a:t>
            </a:r>
          </a:p>
          <a:p>
            <a:pPr lvl="1"/>
            <a:r>
              <a:rPr lang="cs-CZ" dirty="0"/>
              <a:t>v ČR v § 87 ZZVZ</a:t>
            </a:r>
          </a:p>
          <a:p>
            <a:pPr lvl="1"/>
            <a:r>
              <a:rPr lang="cs-CZ" dirty="0"/>
              <a:t>dle SDEU má tři alternativní či kumulativní funkce prokazuje</a:t>
            </a:r>
          </a:p>
          <a:p>
            <a:pPr lvl="1"/>
            <a:r>
              <a:rPr lang="cs-CZ" dirty="0"/>
              <a:t>	neexistenci důvodů pro vyloučení dle čl. 57 směrnice 2014/24/ EU (základní 	způsobilost dle § 74 ZZVZ a důvody dle § 48 odst. 5 ZZVZ)</a:t>
            </a:r>
          </a:p>
          <a:p>
            <a:pPr lvl="1"/>
            <a:r>
              <a:rPr lang="cs-CZ" dirty="0"/>
              <a:t>	splnění kvalifikačních kritérií pro výběr dle čl. 58</a:t>
            </a:r>
          </a:p>
          <a:p>
            <a:pPr lvl="1"/>
            <a:r>
              <a:rPr lang="cs-CZ" dirty="0"/>
              <a:t>	prokázání kritérií pro snížení počtu účastníků zadávacího řízení dle čl. 65   </a:t>
            </a:r>
          </a:p>
        </p:txBody>
      </p:sp>
      <p:sp>
        <p:nvSpPr>
          <p:cNvPr id="4" name="Zástupný symbol pro číslo snímku 3">
            <a:extLst>
              <a:ext uri="{FF2B5EF4-FFF2-40B4-BE49-F238E27FC236}">
                <a16:creationId xmlns:a16="http://schemas.microsoft.com/office/drawing/2014/main" id="{0D42CD95-5BB8-5FDF-888C-85317315BCF6}"/>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73</a:t>
            </a:fld>
            <a:endParaRPr lang="cs-CZ"/>
          </a:p>
        </p:txBody>
      </p:sp>
    </p:spTree>
    <p:extLst>
      <p:ext uri="{BB962C8B-B14F-4D97-AF65-F5344CB8AC3E}">
        <p14:creationId xmlns:p14="http://schemas.microsoft.com/office/powerpoint/2010/main" val="55648412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9634-4D70-1DD6-73AE-277B49049B62}"/>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E5B1BF8-362C-C28A-B7B7-C21A2A285E3D}"/>
              </a:ext>
            </a:extLst>
          </p:cNvPr>
          <p:cNvSpPr>
            <a:spLocks noGrp="1"/>
          </p:cNvSpPr>
          <p:nvPr>
            <p:ph type="title"/>
          </p:nvPr>
        </p:nvSpPr>
        <p:spPr/>
        <p:txBody>
          <a:bodyPr/>
          <a:lstStyle/>
          <a:p>
            <a:r>
              <a:rPr lang="cs-CZ" dirty="0"/>
              <a:t>Rozsudek ve věci C‑812/24, v řízení</a:t>
            </a:r>
            <a:br>
              <a:rPr lang="cs-CZ" dirty="0"/>
            </a:br>
            <a:r>
              <a:rPr lang="cs-CZ" dirty="0"/>
              <a:t>LIPOR – </a:t>
            </a:r>
            <a:r>
              <a:rPr lang="cs-CZ" dirty="0" err="1"/>
              <a:t>Associação</a:t>
            </a:r>
            <a:r>
              <a:rPr lang="cs-CZ" dirty="0"/>
              <a:t> de </a:t>
            </a:r>
            <a:r>
              <a:rPr lang="cs-CZ" dirty="0" err="1"/>
              <a:t>Municípios</a:t>
            </a:r>
            <a:r>
              <a:rPr lang="cs-CZ" dirty="0"/>
              <a:t> para…</a:t>
            </a:r>
          </a:p>
        </p:txBody>
      </p:sp>
      <p:sp>
        <p:nvSpPr>
          <p:cNvPr id="17" name="Zástupný obsah 16">
            <a:extLst>
              <a:ext uri="{FF2B5EF4-FFF2-40B4-BE49-F238E27FC236}">
                <a16:creationId xmlns:a16="http://schemas.microsoft.com/office/drawing/2014/main" id="{DB7583F4-90E3-F27D-0818-01648CD70B12}"/>
              </a:ext>
            </a:extLst>
          </p:cNvPr>
          <p:cNvSpPr>
            <a:spLocks noGrp="1"/>
          </p:cNvSpPr>
          <p:nvPr>
            <p:ph idx="1"/>
          </p:nvPr>
        </p:nvSpPr>
        <p:spPr/>
        <p:txBody>
          <a:bodyPr/>
          <a:lstStyle/>
          <a:p>
            <a:pPr algn="just"/>
            <a:r>
              <a:rPr lang="cs-CZ" dirty="0"/>
              <a:t>Otázka, zda musí být skutečnost, že dodavatel spolu s nabídkou nepředložil [jednotné osvědčení] podniku, který vlastní ze 100 %, sankcionována vyloučením ze zadávacího řízení?</a:t>
            </a:r>
          </a:p>
          <a:p>
            <a:pPr algn="just"/>
            <a:r>
              <a:rPr lang="cs-CZ" dirty="0"/>
              <a:t>Nemusí, a to z následujících důvodů</a:t>
            </a:r>
          </a:p>
          <a:p>
            <a:pPr lvl="1" algn="just"/>
            <a:r>
              <a:rPr lang="cs-CZ" i="1" dirty="0"/>
              <a:t>„platí zásada svobodného předkládání důkazů“, </a:t>
            </a:r>
            <a:r>
              <a:rPr lang="cs-CZ" dirty="0"/>
              <a:t>potřebné informace mohou vyplývat z jednotného osvědčení mateřské společnosti nebo z dokladů prokazujících standardně skutečnosti dle čl. 57, 58 či 65 směrnice</a:t>
            </a:r>
          </a:p>
          <a:p>
            <a:pPr lvl="1" algn="just"/>
            <a:r>
              <a:rPr lang="cs-CZ" dirty="0"/>
              <a:t>je možné odeslat žádost dle čl. 56 odst. 3 směrnice (výzvu dle § 46 ZZVZ) </a:t>
            </a:r>
            <a:r>
              <a:rPr lang="cs-CZ" i="1" dirty="0"/>
              <a:t>„o předložení, rozšíření, upřesnění nebo doplnění příslušných informací nebo dokumentů v přiměřené lhůtě, pokud takovou žádost vznesou v plném souladu se zásadami rovného zacházení a transparentnosti“</a:t>
            </a:r>
          </a:p>
          <a:p>
            <a:pPr lvl="1" algn="just"/>
            <a:endParaRPr lang="cs-CZ" dirty="0"/>
          </a:p>
        </p:txBody>
      </p:sp>
      <p:sp>
        <p:nvSpPr>
          <p:cNvPr id="4" name="Zástupný symbol pro číslo snímku 3">
            <a:extLst>
              <a:ext uri="{FF2B5EF4-FFF2-40B4-BE49-F238E27FC236}">
                <a16:creationId xmlns:a16="http://schemas.microsoft.com/office/drawing/2014/main" id="{BF0A5E02-6014-C181-6BCC-E851BAAF2EF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74</a:t>
            </a:fld>
            <a:endParaRPr lang="cs-CZ"/>
          </a:p>
        </p:txBody>
      </p:sp>
    </p:spTree>
    <p:extLst>
      <p:ext uri="{BB962C8B-B14F-4D97-AF65-F5344CB8AC3E}">
        <p14:creationId xmlns:p14="http://schemas.microsoft.com/office/powerpoint/2010/main" val="302252240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0D2F9-8EF9-9249-89DB-B444E4F3208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989E1F9C-B3B3-B328-62C6-29C43979FBAD}"/>
              </a:ext>
            </a:extLst>
          </p:cNvPr>
          <p:cNvSpPr>
            <a:spLocks noGrp="1"/>
          </p:cNvSpPr>
          <p:nvPr>
            <p:ph type="title"/>
          </p:nvPr>
        </p:nvSpPr>
        <p:spPr/>
        <p:txBody>
          <a:bodyPr/>
          <a:lstStyle/>
          <a:p>
            <a:r>
              <a:rPr lang="cs-CZ" dirty="0"/>
              <a:t>Rozsudek ve věci C-313/24 Opera </a:t>
            </a:r>
            <a:r>
              <a:rPr lang="cs-CZ" dirty="0" err="1"/>
              <a:t>Laboratori</a:t>
            </a:r>
            <a:r>
              <a:rPr lang="cs-CZ" dirty="0"/>
              <a:t> </a:t>
            </a:r>
            <a:r>
              <a:rPr lang="cs-CZ" dirty="0" err="1"/>
              <a:t>Fiorentini</a:t>
            </a:r>
            <a:r>
              <a:rPr lang="cs-CZ" dirty="0"/>
              <a:t> </a:t>
            </a:r>
            <a:r>
              <a:rPr lang="cs-CZ" dirty="0" err="1"/>
              <a:t>SpA</a:t>
            </a:r>
            <a:endParaRPr lang="cs-CZ" dirty="0"/>
          </a:p>
        </p:txBody>
      </p:sp>
      <p:sp>
        <p:nvSpPr>
          <p:cNvPr id="17" name="Zástupný obsah 16">
            <a:extLst>
              <a:ext uri="{FF2B5EF4-FFF2-40B4-BE49-F238E27FC236}">
                <a16:creationId xmlns:a16="http://schemas.microsoft.com/office/drawing/2014/main" id="{C850E601-1871-5636-9AD6-1380C20DB3A7}"/>
              </a:ext>
            </a:extLst>
          </p:cNvPr>
          <p:cNvSpPr>
            <a:spLocks noGrp="1"/>
          </p:cNvSpPr>
          <p:nvPr>
            <p:ph idx="1"/>
          </p:nvPr>
        </p:nvSpPr>
        <p:spPr/>
        <p:txBody>
          <a:bodyPr/>
          <a:lstStyle/>
          <a:p>
            <a:r>
              <a:rPr lang="cs-CZ" dirty="0">
                <a:hlinkClick r:id="rId3"/>
              </a:rPr>
              <a:t>https://eur-lex.europa.eu/legal-content/CS/TXT/HTML/?uri=CELEX:62024CJ0313</a:t>
            </a:r>
            <a:r>
              <a:rPr lang="cs-CZ" dirty="0"/>
              <a:t> </a:t>
            </a:r>
          </a:p>
        </p:txBody>
      </p:sp>
      <p:sp>
        <p:nvSpPr>
          <p:cNvPr id="4" name="Zástupný symbol pro číslo snímku 3">
            <a:extLst>
              <a:ext uri="{FF2B5EF4-FFF2-40B4-BE49-F238E27FC236}">
                <a16:creationId xmlns:a16="http://schemas.microsoft.com/office/drawing/2014/main" id="{3202965A-9F3C-635B-6D99-E263C494D6BE}"/>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75</a:t>
            </a:fld>
            <a:endParaRPr lang="cs-CZ"/>
          </a:p>
        </p:txBody>
      </p:sp>
    </p:spTree>
    <p:extLst>
      <p:ext uri="{BB962C8B-B14F-4D97-AF65-F5344CB8AC3E}">
        <p14:creationId xmlns:p14="http://schemas.microsoft.com/office/powerpoint/2010/main" val="302764755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FCE40-ADA4-8383-6AB6-8C7B5B6C4BC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AD771CE-8F21-91DA-F538-E8AAC55F5B1B}"/>
              </a:ext>
            </a:extLst>
          </p:cNvPr>
          <p:cNvSpPr>
            <a:spLocks noGrp="1"/>
          </p:cNvSpPr>
          <p:nvPr>
            <p:ph type="title"/>
          </p:nvPr>
        </p:nvSpPr>
        <p:spPr/>
        <p:txBody>
          <a:bodyPr/>
          <a:lstStyle/>
          <a:p>
            <a:r>
              <a:rPr lang="cs-CZ" dirty="0"/>
              <a:t>Rozsudek ve věci C-313/24 Opera </a:t>
            </a:r>
            <a:r>
              <a:rPr lang="cs-CZ" dirty="0" err="1"/>
              <a:t>Laboratori</a:t>
            </a:r>
            <a:r>
              <a:rPr lang="cs-CZ" dirty="0"/>
              <a:t> </a:t>
            </a:r>
            <a:r>
              <a:rPr lang="cs-CZ" dirty="0" err="1"/>
              <a:t>Fiorentini</a:t>
            </a:r>
            <a:r>
              <a:rPr lang="cs-CZ" dirty="0"/>
              <a:t> </a:t>
            </a:r>
            <a:r>
              <a:rPr lang="cs-CZ" dirty="0" err="1"/>
              <a:t>SpA</a:t>
            </a:r>
            <a:endParaRPr lang="cs-CZ" dirty="0"/>
          </a:p>
        </p:txBody>
      </p:sp>
      <p:sp>
        <p:nvSpPr>
          <p:cNvPr id="17" name="Zástupný obsah 16">
            <a:extLst>
              <a:ext uri="{FF2B5EF4-FFF2-40B4-BE49-F238E27FC236}">
                <a16:creationId xmlns:a16="http://schemas.microsoft.com/office/drawing/2014/main" id="{77B355CE-75C3-5310-7420-84EEC8459A87}"/>
              </a:ext>
            </a:extLst>
          </p:cNvPr>
          <p:cNvSpPr>
            <a:spLocks noGrp="1"/>
          </p:cNvSpPr>
          <p:nvPr>
            <p:ph idx="1"/>
          </p:nvPr>
        </p:nvSpPr>
        <p:spPr/>
        <p:txBody>
          <a:bodyPr/>
          <a:lstStyle/>
          <a:p>
            <a:pPr algn="just"/>
            <a:r>
              <a:rPr lang="cs-CZ" dirty="0"/>
              <a:t>Otázka přípustnosti zadání veřejné zakázky obchodní společnosti.</a:t>
            </a:r>
          </a:p>
          <a:p>
            <a:pPr algn="just"/>
            <a:r>
              <a:rPr lang="cs-CZ" dirty="0"/>
              <a:t>Žalobkyně tvrdila, že zadání zakázky vybrané společnosti je porušením zákazu stanoveného v článku 5k nařízení č. 833/2014 z důvodu, že v průběhu zadávacího řízení </a:t>
            </a:r>
            <a:r>
              <a:rPr lang="cs-CZ" u="sng" dirty="0"/>
              <a:t>dva ze tří členů statutárního orgánu této společnosti měli ruskou státní příslušnost, přičemž jeden</a:t>
            </a:r>
            <a:r>
              <a:rPr lang="cs-CZ" dirty="0"/>
              <a:t> z nich byl nejen předsedou a výkonným členem statutárního orgánu uvedené společnosti, ale </a:t>
            </a:r>
            <a:r>
              <a:rPr lang="cs-CZ" u="sng" dirty="0"/>
              <a:t>rovněž jednočlenným statutárním orgánem společnosti založené podle italského práva, která vlastní 90 % základního kapitálu</a:t>
            </a:r>
            <a:r>
              <a:rPr lang="cs-CZ" dirty="0"/>
              <a:t> vybrané společnosti.</a:t>
            </a:r>
          </a:p>
          <a:p>
            <a:pPr algn="just"/>
            <a:r>
              <a:rPr lang="cs-CZ" dirty="0"/>
              <a:t>SDEU zopakoval zásady rovnosti jednotlivých jazykových mutací</a:t>
            </a:r>
          </a:p>
        </p:txBody>
      </p:sp>
      <p:sp>
        <p:nvSpPr>
          <p:cNvPr id="4" name="Zástupný symbol pro číslo snímku 3">
            <a:extLst>
              <a:ext uri="{FF2B5EF4-FFF2-40B4-BE49-F238E27FC236}">
                <a16:creationId xmlns:a16="http://schemas.microsoft.com/office/drawing/2014/main" id="{C0D1474C-7BD1-F3F9-D6D9-7E9531A353D7}"/>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76</a:t>
            </a:fld>
            <a:endParaRPr lang="cs-CZ"/>
          </a:p>
        </p:txBody>
      </p:sp>
    </p:spTree>
    <p:extLst>
      <p:ext uri="{BB962C8B-B14F-4D97-AF65-F5344CB8AC3E}">
        <p14:creationId xmlns:p14="http://schemas.microsoft.com/office/powerpoint/2010/main" val="423688727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B8DB1-2233-DE16-A864-D6F8FAAC4C9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7FC5A32F-092D-9541-F41A-688585CB5A7E}"/>
              </a:ext>
            </a:extLst>
          </p:cNvPr>
          <p:cNvSpPr>
            <a:spLocks noGrp="1"/>
          </p:cNvSpPr>
          <p:nvPr>
            <p:ph type="title"/>
          </p:nvPr>
        </p:nvSpPr>
        <p:spPr/>
        <p:txBody>
          <a:bodyPr/>
          <a:lstStyle/>
          <a:p>
            <a:r>
              <a:rPr lang="cs-CZ" dirty="0"/>
              <a:t>Rozsudek ve věci C-313/24 Opera </a:t>
            </a:r>
            <a:r>
              <a:rPr lang="cs-CZ" dirty="0" err="1"/>
              <a:t>Laboratori</a:t>
            </a:r>
            <a:r>
              <a:rPr lang="cs-CZ" dirty="0"/>
              <a:t> </a:t>
            </a:r>
            <a:r>
              <a:rPr lang="cs-CZ" dirty="0" err="1"/>
              <a:t>Fiorentini</a:t>
            </a:r>
            <a:r>
              <a:rPr lang="cs-CZ" dirty="0"/>
              <a:t> </a:t>
            </a:r>
            <a:r>
              <a:rPr lang="cs-CZ" dirty="0" err="1"/>
              <a:t>SpA</a:t>
            </a:r>
            <a:endParaRPr lang="cs-CZ" dirty="0"/>
          </a:p>
        </p:txBody>
      </p:sp>
      <p:sp>
        <p:nvSpPr>
          <p:cNvPr id="17" name="Zástupný obsah 16">
            <a:extLst>
              <a:ext uri="{FF2B5EF4-FFF2-40B4-BE49-F238E27FC236}">
                <a16:creationId xmlns:a16="http://schemas.microsoft.com/office/drawing/2014/main" id="{227BC248-C352-751B-93DD-1B21E0F25568}"/>
              </a:ext>
            </a:extLst>
          </p:cNvPr>
          <p:cNvSpPr>
            <a:spLocks noGrp="1"/>
          </p:cNvSpPr>
          <p:nvPr>
            <p:ph idx="1"/>
          </p:nvPr>
        </p:nvSpPr>
        <p:spPr/>
        <p:txBody>
          <a:bodyPr/>
          <a:lstStyle/>
          <a:p>
            <a:pPr algn="just"/>
            <a:r>
              <a:rPr lang="cs-CZ" dirty="0"/>
              <a:t>SDEU zopakoval zásady</a:t>
            </a:r>
          </a:p>
          <a:p>
            <a:pPr lvl="1" algn="just"/>
            <a:r>
              <a:rPr lang="cs-CZ" dirty="0"/>
              <a:t>autonomního a jediného výkladu evropského práva</a:t>
            </a:r>
          </a:p>
          <a:p>
            <a:pPr lvl="1" algn="just"/>
            <a:r>
              <a:rPr lang="cs-CZ" dirty="0"/>
              <a:t>rovnosti jednotlivých jazykových mutací, rozpory se překonávají podle celkové systematiky a účelu právní úpravy</a:t>
            </a:r>
          </a:p>
          <a:p>
            <a:pPr algn="just"/>
            <a:r>
              <a:rPr lang="cs-CZ" dirty="0"/>
              <a:t>Účelem článku 5k odst. 1 písm. c) nařízení Rady (EU) č. 833/2014 ve znění nařízení Rady (EU) 2022/576 je zabránit financování Ruské agrese</a:t>
            </a:r>
          </a:p>
          <a:p>
            <a:pPr lvl="1" algn="just"/>
            <a:r>
              <a:rPr lang="cs-CZ" dirty="0"/>
              <a:t>peníze jsou ale vyplaceny společnosti, zásadně ne členům statutárního orgánu</a:t>
            </a:r>
          </a:p>
          <a:p>
            <a:pPr algn="just"/>
            <a:r>
              <a:rPr lang="cs-CZ" dirty="0"/>
              <a:t>Článek 5k byl v mezidobí upřesněn další novelou, ale je zachována jeho koncepce, a tak za autora prezentace lze rozsudek i nadále aplikovat</a:t>
            </a:r>
          </a:p>
        </p:txBody>
      </p:sp>
      <p:sp>
        <p:nvSpPr>
          <p:cNvPr id="4" name="Zástupný symbol pro číslo snímku 3">
            <a:extLst>
              <a:ext uri="{FF2B5EF4-FFF2-40B4-BE49-F238E27FC236}">
                <a16:creationId xmlns:a16="http://schemas.microsoft.com/office/drawing/2014/main" id="{7F5C9627-3E83-4E06-C0E9-E836E104D08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77</a:t>
            </a:fld>
            <a:endParaRPr lang="cs-CZ"/>
          </a:p>
        </p:txBody>
      </p:sp>
    </p:spTree>
    <p:extLst>
      <p:ext uri="{BB962C8B-B14F-4D97-AF65-F5344CB8AC3E}">
        <p14:creationId xmlns:p14="http://schemas.microsoft.com/office/powerpoint/2010/main" val="15645696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19292-EDFF-C4BB-D078-5CB1DDA39D68}"/>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BE87959-AC8A-C730-722D-B648C281B208}"/>
              </a:ext>
            </a:extLst>
          </p:cNvPr>
          <p:cNvSpPr>
            <a:spLocks noGrp="1"/>
          </p:cNvSpPr>
          <p:nvPr>
            <p:ph type="title"/>
          </p:nvPr>
        </p:nvSpPr>
        <p:spPr/>
        <p:txBody>
          <a:bodyPr/>
          <a:lstStyle/>
          <a:p>
            <a:r>
              <a:rPr lang="cs-CZ" dirty="0"/>
              <a:t>Rozsudek ve věci C-313/24 Opera </a:t>
            </a:r>
            <a:r>
              <a:rPr lang="cs-CZ" dirty="0" err="1"/>
              <a:t>Laboratori</a:t>
            </a:r>
            <a:r>
              <a:rPr lang="cs-CZ" dirty="0"/>
              <a:t> </a:t>
            </a:r>
            <a:r>
              <a:rPr lang="cs-CZ" dirty="0" err="1"/>
              <a:t>Fiorentini</a:t>
            </a:r>
            <a:r>
              <a:rPr lang="cs-CZ" dirty="0"/>
              <a:t> </a:t>
            </a:r>
            <a:r>
              <a:rPr lang="cs-CZ" dirty="0" err="1"/>
              <a:t>SpA</a:t>
            </a:r>
            <a:endParaRPr lang="cs-CZ" dirty="0"/>
          </a:p>
        </p:txBody>
      </p:sp>
      <p:sp>
        <p:nvSpPr>
          <p:cNvPr id="17" name="Zástupný obsah 16">
            <a:extLst>
              <a:ext uri="{FF2B5EF4-FFF2-40B4-BE49-F238E27FC236}">
                <a16:creationId xmlns:a16="http://schemas.microsoft.com/office/drawing/2014/main" id="{B1F925DE-5D96-5C29-DDB5-7AA5986A0BF5}"/>
              </a:ext>
            </a:extLst>
          </p:cNvPr>
          <p:cNvSpPr>
            <a:spLocks noGrp="1"/>
          </p:cNvSpPr>
          <p:nvPr>
            <p:ph idx="1"/>
          </p:nvPr>
        </p:nvSpPr>
        <p:spPr>
          <a:xfrm>
            <a:off x="1619999" y="1690688"/>
            <a:ext cx="9622221" cy="3915521"/>
          </a:xfrm>
        </p:spPr>
        <p:txBody>
          <a:bodyPr/>
          <a:lstStyle/>
          <a:p>
            <a:pPr algn="just"/>
            <a:r>
              <a:rPr lang="cs-CZ" sz="1800" i="1" dirty="0"/>
              <a:t>„Článek 5k odst. 1 písm. c) nařízení Rady (EU) č. 833/2014 ve znění nařízení Rady (EU) 2022/576 musí být vykládán v tom smyslu, že zákaz zadat jakoukoli veřejnou zakázku „fyzické nebo právnické osobě, subjektu nebo orgánu, které jednají jménem nebo</a:t>
            </a:r>
            <a:br>
              <a:rPr lang="cs-CZ" sz="1800" i="1" dirty="0"/>
            </a:br>
            <a:r>
              <a:rPr lang="cs-CZ" sz="1800" i="1" dirty="0"/>
              <a:t>na pokyn“ některého ze „subjektů“ uvedených v čl. 5k odst. 1 písmeni a) nebo b) tohoto nařízení ve znění pozdějších změn, nebo takovou zakázku dále plnit </a:t>
            </a:r>
            <a:r>
              <a:rPr lang="cs-CZ" sz="1800" i="1" u="sng" dirty="0"/>
              <a:t>se nepoužije</a:t>
            </a:r>
            <a:br>
              <a:rPr lang="cs-CZ" sz="1800" i="1" u="sng" dirty="0"/>
            </a:br>
            <a:r>
              <a:rPr lang="cs-CZ" sz="1800" i="1" u="sng" dirty="0"/>
              <a:t>v případě</a:t>
            </a:r>
            <a:r>
              <a:rPr lang="cs-CZ" sz="1800" i="1" dirty="0"/>
              <a:t>, že příslušné orgány členského státu zadají veřejnou zakázku společnosti-rezidentovi, jejíž dva ze tří členů statutárního orgánu jsou ruští státní příslušníci, přičemž jeden z nich, předseda a výkonný člen statutárního orgánu, je zároveň jednočlenným statutárním orgánem mateřské společnosti dotčené společnosti, pokud se tyto orgány předtím </a:t>
            </a:r>
            <a:r>
              <a:rPr lang="cs-CZ" sz="1800" i="1" u="sng" dirty="0"/>
              <a:t>ujistily v rámci zevrubného posouzení všech relevantních okolností projednávaného případu</a:t>
            </a:r>
            <a:r>
              <a:rPr lang="cs-CZ" sz="1800" i="1" dirty="0"/>
              <a:t>, který jim přísluší provést pokaždé, když mají v úmyslu zadat veřejnou zakázku společnosti, která není usazena v Rusku, ale je spravována členem statutárního orgánu ruské státní příslušnosti, </a:t>
            </a:r>
            <a:r>
              <a:rPr lang="cs-CZ" sz="1800" i="1" u="sng" dirty="0"/>
              <a:t>že takové zadání s sebou nenese věrohodné riziko, že finanční prostředky, které budou této společnosti vyplaceny z titulu dotčené zakázky, budou přesměrovány do ruského hospodářství, pokud není prokázáno nebo je přinejmenším velmi nepravděpodobné, že by tento člen statutárního orgánu skutečně ovládal uvedenou společnost</a:t>
            </a:r>
            <a:r>
              <a:rPr lang="cs-CZ" sz="1800" i="1" dirty="0"/>
              <a:t>.“</a:t>
            </a:r>
          </a:p>
        </p:txBody>
      </p:sp>
      <p:sp>
        <p:nvSpPr>
          <p:cNvPr id="4" name="Zástupný symbol pro číslo snímku 3">
            <a:extLst>
              <a:ext uri="{FF2B5EF4-FFF2-40B4-BE49-F238E27FC236}">
                <a16:creationId xmlns:a16="http://schemas.microsoft.com/office/drawing/2014/main" id="{D23F2B72-FC78-5C51-6924-090C87D81BE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78</a:t>
            </a:fld>
            <a:endParaRPr lang="cs-CZ"/>
          </a:p>
        </p:txBody>
      </p:sp>
    </p:spTree>
    <p:extLst>
      <p:ext uri="{BB962C8B-B14F-4D97-AF65-F5344CB8AC3E}">
        <p14:creationId xmlns:p14="http://schemas.microsoft.com/office/powerpoint/2010/main" val="80288815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CE850-8E40-0582-9CC7-55D322031D3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0DAEB6A6-A203-DB3F-B452-D74DA2902C65}"/>
              </a:ext>
            </a:extLst>
          </p:cNvPr>
          <p:cNvSpPr>
            <a:spLocks noGrp="1"/>
          </p:cNvSpPr>
          <p:nvPr>
            <p:ph type="title"/>
          </p:nvPr>
        </p:nvSpPr>
        <p:spPr/>
        <p:txBody>
          <a:bodyPr/>
          <a:lstStyle/>
          <a:p>
            <a:r>
              <a:rPr lang="cs-CZ" dirty="0"/>
              <a:t>Rozsudek ve věci </a:t>
            </a:r>
            <a:r>
              <a:rPr lang="cs-CZ" dirty="0" err="1"/>
              <a:t>Asociación</a:t>
            </a:r>
            <a:r>
              <a:rPr lang="cs-CZ" dirty="0"/>
              <a:t> de </a:t>
            </a:r>
            <a:r>
              <a:rPr lang="cs-CZ" dirty="0" err="1"/>
              <a:t>Empresas</a:t>
            </a:r>
            <a:r>
              <a:rPr lang="cs-CZ" dirty="0"/>
              <a:t> de </a:t>
            </a:r>
            <a:r>
              <a:rPr lang="cs-CZ" dirty="0" err="1"/>
              <a:t>Servicios</a:t>
            </a:r>
            <a:r>
              <a:rPr lang="cs-CZ" dirty="0"/>
              <a:t> para la </a:t>
            </a:r>
            <a:r>
              <a:rPr lang="cs-CZ" dirty="0" err="1"/>
              <a:t>Dependencia</a:t>
            </a:r>
            <a:r>
              <a:rPr lang="cs-CZ" dirty="0"/>
              <a:t> (AESTE)</a:t>
            </a:r>
            <a:br>
              <a:rPr lang="cs-CZ" b="0" dirty="0"/>
            </a:br>
            <a:endParaRPr lang="cs-CZ" dirty="0"/>
          </a:p>
        </p:txBody>
      </p:sp>
      <p:sp>
        <p:nvSpPr>
          <p:cNvPr id="17" name="Zástupný obsah 16">
            <a:extLst>
              <a:ext uri="{FF2B5EF4-FFF2-40B4-BE49-F238E27FC236}">
                <a16:creationId xmlns:a16="http://schemas.microsoft.com/office/drawing/2014/main" id="{7F611EBA-4A85-5AC7-9B83-DF3F568A252C}"/>
              </a:ext>
            </a:extLst>
          </p:cNvPr>
          <p:cNvSpPr>
            <a:spLocks noGrp="1"/>
          </p:cNvSpPr>
          <p:nvPr>
            <p:ph idx="1"/>
          </p:nvPr>
        </p:nvSpPr>
        <p:spPr>
          <a:xfrm>
            <a:off x="1619999" y="2160000"/>
            <a:ext cx="9565071" cy="3915521"/>
          </a:xfrm>
        </p:spPr>
        <p:txBody>
          <a:bodyPr/>
          <a:lstStyle/>
          <a:p>
            <a:pPr algn="just"/>
            <a:r>
              <a:rPr lang="cs-CZ" sz="1900" dirty="0">
                <a:hlinkClick r:id="rId3"/>
              </a:rPr>
              <a:t>https://juris.curia.europa.eu/juris/document/document.jsf?text=&amp;docid=309607&amp;pageIndex=0&amp;doclang=cs&amp;mode=lst&amp;dir=&amp;occ=first&amp;part=1&amp;cid=2871819</a:t>
            </a:r>
            <a:r>
              <a:rPr lang="cs-CZ" sz="1900" dirty="0"/>
              <a:t> </a:t>
            </a:r>
          </a:p>
        </p:txBody>
      </p:sp>
      <p:sp>
        <p:nvSpPr>
          <p:cNvPr id="4" name="Zástupný symbol pro číslo snímku 3">
            <a:extLst>
              <a:ext uri="{FF2B5EF4-FFF2-40B4-BE49-F238E27FC236}">
                <a16:creationId xmlns:a16="http://schemas.microsoft.com/office/drawing/2014/main" id="{B48637B3-68DB-5977-38E6-DD91806E81AC}"/>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79</a:t>
            </a:fld>
            <a:endParaRPr lang="cs-CZ"/>
          </a:p>
        </p:txBody>
      </p:sp>
    </p:spTree>
    <p:extLst>
      <p:ext uri="{BB962C8B-B14F-4D97-AF65-F5344CB8AC3E}">
        <p14:creationId xmlns:p14="http://schemas.microsoft.com/office/powerpoint/2010/main" val="338538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A127C-9E26-8AE7-C9D1-9FC9C8CE5B7D}"/>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814F4439-3A0C-904D-B0FC-F4CA6FA7D47A}"/>
              </a:ext>
            </a:extLst>
          </p:cNvPr>
          <p:cNvSpPr>
            <a:spLocks noGrp="1"/>
          </p:cNvSpPr>
          <p:nvPr>
            <p:ph type="title"/>
          </p:nvPr>
        </p:nvSpPr>
        <p:spPr/>
        <p:txBody>
          <a:bodyPr/>
          <a:lstStyle/>
          <a:p>
            <a:r>
              <a:rPr lang="cs-CZ" dirty="0"/>
              <a:t>Rozsudek ve věci C‑578/23, v řízení Česká republika – Generální finanční ředitelství</a:t>
            </a:r>
          </a:p>
        </p:txBody>
      </p:sp>
      <p:sp>
        <p:nvSpPr>
          <p:cNvPr id="17" name="Zástupný obsah 16">
            <a:extLst>
              <a:ext uri="{FF2B5EF4-FFF2-40B4-BE49-F238E27FC236}">
                <a16:creationId xmlns:a16="http://schemas.microsoft.com/office/drawing/2014/main" id="{E942DE98-4B7E-D9E6-B0BF-37980C88EA5D}"/>
              </a:ext>
            </a:extLst>
          </p:cNvPr>
          <p:cNvSpPr>
            <a:spLocks noGrp="1"/>
          </p:cNvSpPr>
          <p:nvPr>
            <p:ph idx="1"/>
          </p:nvPr>
        </p:nvSpPr>
        <p:spPr/>
        <p:txBody>
          <a:bodyPr/>
          <a:lstStyle/>
          <a:p>
            <a:pPr algn="just"/>
            <a:r>
              <a:rPr lang="cs-CZ" i="1" dirty="0"/>
              <a:t>„Článek 31 bod 1 písm. b) směrnice Evropského parlamentu a Rady 2004/18/ES ze dne 31. března 2004 o koordinaci postupů při zadávání veřejných zakázek na stavební práce, dodávky a služby musí být vykládán</a:t>
            </a:r>
            <a:br>
              <a:rPr lang="cs-CZ" i="1" dirty="0"/>
            </a:br>
            <a:r>
              <a:rPr lang="cs-CZ" i="1" dirty="0"/>
              <a:t>v tom smyslu, že veřejný zadavatel nemůže použití jednacího řízení</a:t>
            </a:r>
            <a:br>
              <a:rPr lang="cs-CZ" i="1" dirty="0"/>
            </a:br>
            <a:r>
              <a:rPr lang="cs-CZ" i="1" dirty="0"/>
              <a:t>bez uveřejnění ve smyslu tohoto ustanovení odůvodnit ochranou výhradních práv, pokud je důvod takové ochrany přičitatelný jemu. Tato přičitatelnost se posuzuje nejen na základě skutkových a právních okolností, za jakých byla uzavřena smlouva na původní plnění, ale rovněž na základě všech okolností charakteristických pro období mezi datem uzavření této smlouvy a datem, kdy zadavatel zvolí řízení, které má být použito pro zadání navazující veřejné zakázky.“</a:t>
            </a:r>
          </a:p>
          <a:p>
            <a:endParaRPr lang="cs-CZ" dirty="0"/>
          </a:p>
        </p:txBody>
      </p:sp>
      <p:sp>
        <p:nvSpPr>
          <p:cNvPr id="4" name="Zástupný symbol pro číslo snímku 3">
            <a:extLst>
              <a:ext uri="{FF2B5EF4-FFF2-40B4-BE49-F238E27FC236}">
                <a16:creationId xmlns:a16="http://schemas.microsoft.com/office/drawing/2014/main" id="{5FBA851C-A03E-28E1-47C1-D5AB540D3FD1}"/>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a:t>
            </a:fld>
            <a:endParaRPr lang="cs-CZ"/>
          </a:p>
        </p:txBody>
      </p:sp>
    </p:spTree>
    <p:extLst>
      <p:ext uri="{BB962C8B-B14F-4D97-AF65-F5344CB8AC3E}">
        <p14:creationId xmlns:p14="http://schemas.microsoft.com/office/powerpoint/2010/main" val="97284141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D29A6-9032-B35D-60C7-5C6887819FA3}"/>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1B4A875E-394C-931A-EC68-F2239C95921E}"/>
              </a:ext>
            </a:extLst>
          </p:cNvPr>
          <p:cNvSpPr>
            <a:spLocks noGrp="1"/>
          </p:cNvSpPr>
          <p:nvPr>
            <p:ph type="title"/>
          </p:nvPr>
        </p:nvSpPr>
        <p:spPr/>
        <p:txBody>
          <a:bodyPr/>
          <a:lstStyle/>
          <a:p>
            <a:r>
              <a:rPr lang="cs-CZ" dirty="0"/>
              <a:t>Rozsudek ve věci </a:t>
            </a:r>
            <a:r>
              <a:rPr lang="cs-CZ" dirty="0" err="1"/>
              <a:t>Asociación</a:t>
            </a:r>
            <a:r>
              <a:rPr lang="cs-CZ" dirty="0"/>
              <a:t> de </a:t>
            </a:r>
            <a:r>
              <a:rPr lang="cs-CZ" dirty="0" err="1"/>
              <a:t>Empresas</a:t>
            </a:r>
            <a:r>
              <a:rPr lang="cs-CZ" dirty="0"/>
              <a:t> de </a:t>
            </a:r>
            <a:r>
              <a:rPr lang="cs-CZ" dirty="0" err="1"/>
              <a:t>Servicios</a:t>
            </a:r>
            <a:r>
              <a:rPr lang="cs-CZ" dirty="0"/>
              <a:t> para la </a:t>
            </a:r>
            <a:r>
              <a:rPr lang="cs-CZ" dirty="0" err="1"/>
              <a:t>Dependencia</a:t>
            </a:r>
            <a:r>
              <a:rPr lang="cs-CZ" dirty="0"/>
              <a:t> (AESTE)</a:t>
            </a:r>
            <a:br>
              <a:rPr lang="cs-CZ" b="0" dirty="0"/>
            </a:br>
            <a:endParaRPr lang="cs-CZ" dirty="0"/>
          </a:p>
        </p:txBody>
      </p:sp>
      <p:sp>
        <p:nvSpPr>
          <p:cNvPr id="17" name="Zástupný obsah 16">
            <a:extLst>
              <a:ext uri="{FF2B5EF4-FFF2-40B4-BE49-F238E27FC236}">
                <a16:creationId xmlns:a16="http://schemas.microsoft.com/office/drawing/2014/main" id="{7D8CCFC0-B5C9-2981-B380-AB9AD94C8CCB}"/>
              </a:ext>
            </a:extLst>
          </p:cNvPr>
          <p:cNvSpPr>
            <a:spLocks noGrp="1"/>
          </p:cNvSpPr>
          <p:nvPr>
            <p:ph idx="1"/>
          </p:nvPr>
        </p:nvSpPr>
        <p:spPr>
          <a:xfrm>
            <a:off x="1619999" y="2160000"/>
            <a:ext cx="9565071" cy="3915521"/>
          </a:xfrm>
        </p:spPr>
        <p:txBody>
          <a:bodyPr/>
          <a:lstStyle/>
          <a:p>
            <a:pPr algn="just"/>
            <a:r>
              <a:rPr lang="cs-CZ" sz="1900" i="1" dirty="0"/>
              <a:t>„Předmětem sporné zakázky je „plnění služeb domácí péče ... Podle předkládajícího soudu se tato zakázka týká ´služeb mimoústavní sociální péče´ (CPV 85312000–9) ve smyslu přílohy IV zákona o veřejných zakázkách, která odpovídá příloze XIV směrnice 2014/24. Odhadovaná hodnota uvedené zakázky činí 166 250 eur.“</a:t>
            </a:r>
          </a:p>
          <a:p>
            <a:pPr algn="just"/>
            <a:r>
              <a:rPr lang="cs-CZ" sz="1900" i="1" dirty="0"/>
              <a:t>„Přitom jak vyplývá z ustálené judikatury Soudního dvora, pokud vnitrostátní právní předpisy přímo a bezpodmínečně přizpůsobí řešení situací, na něž se akt unijního práva nevztahuje, řešením stanoveným tímto aktem, je dán nepochybný zájem Unie na tom, aby se ustanovením převzatým z unijního práva dostalo jednotného výkladu. To totiž umožňuje vyhnout se budoucím výkladovým rozdílům a zajistit rovné zacházení s těmito situacemi a se situacemi, které spadají do působnosti těchto ustanovení </a:t>
            </a:r>
            <a:r>
              <a:rPr lang="cs-CZ" sz="1600" i="1" dirty="0"/>
              <a:t>(rozsudky ze dne 18. října 1990, Dzodzi,</a:t>
            </a:r>
            <a:r>
              <a:rPr lang="cs-CZ" sz="1600" i="1" dirty="0">
                <a:hlinkClick r:id="rId2"/>
              </a:rPr>
              <a:t>C‑297/88 a C‑197/89</a:t>
            </a:r>
            <a:r>
              <a:rPr lang="cs-CZ" sz="1600" i="1" dirty="0"/>
              <a:t>, </a:t>
            </a:r>
            <a:r>
              <a:rPr lang="cs-CZ" sz="1600" i="1" dirty="0">
                <a:hlinkClick r:id="rId3"/>
              </a:rPr>
              <a:t>EU:C:1990:360</a:t>
            </a:r>
            <a:r>
              <a:rPr lang="cs-CZ" sz="1600" i="1" dirty="0"/>
              <a:t>, body </a:t>
            </a:r>
            <a:r>
              <a:rPr lang="cs-CZ" sz="1600" i="1" dirty="0">
                <a:hlinkClick r:id="rId4"/>
              </a:rPr>
              <a:t>36</a:t>
            </a:r>
            <a:r>
              <a:rPr lang="cs-CZ" sz="1600" i="1" dirty="0"/>
              <a:t> a </a:t>
            </a:r>
            <a:r>
              <a:rPr lang="cs-CZ" sz="1600" i="1" dirty="0">
                <a:hlinkClick r:id="rId5"/>
              </a:rPr>
              <a:t>37</a:t>
            </a:r>
            <a:r>
              <a:rPr lang="cs-CZ" sz="1600" i="1" dirty="0"/>
              <a:t>, jakož i ze dne 16. června 2022, </a:t>
            </a:r>
            <a:r>
              <a:rPr lang="cs-CZ" sz="1600" i="1" dirty="0" err="1"/>
              <a:t>Obština</a:t>
            </a:r>
            <a:r>
              <a:rPr lang="cs-CZ" sz="1600" i="1" dirty="0"/>
              <a:t> </a:t>
            </a:r>
            <a:r>
              <a:rPr lang="cs-CZ" sz="1600" i="1" dirty="0" err="1"/>
              <a:t>Razlog</a:t>
            </a:r>
            <a:r>
              <a:rPr lang="cs-CZ" sz="1600" i="1" dirty="0"/>
              <a:t>, </a:t>
            </a:r>
            <a:r>
              <a:rPr lang="cs-CZ" sz="1600" i="1" dirty="0">
                <a:hlinkClick r:id="rId6"/>
              </a:rPr>
              <a:t>C‑376/21</a:t>
            </a:r>
            <a:r>
              <a:rPr lang="cs-CZ" sz="1600" i="1" dirty="0"/>
              <a:t>, </a:t>
            </a:r>
            <a:r>
              <a:rPr lang="cs-CZ" sz="1600" i="1" dirty="0">
                <a:hlinkClick r:id="rId7"/>
              </a:rPr>
              <a:t>EU:C:2022:472</a:t>
            </a:r>
            <a:r>
              <a:rPr lang="cs-CZ" sz="1600" i="1" dirty="0"/>
              <a:t>, bod </a:t>
            </a:r>
            <a:r>
              <a:rPr lang="cs-CZ" sz="1600" i="1" dirty="0">
                <a:hlinkClick r:id="rId8"/>
              </a:rPr>
              <a:t>55</a:t>
            </a:r>
            <a:r>
              <a:rPr lang="cs-CZ" sz="1600" i="1" dirty="0"/>
              <a:t> a citovaná judikatura)</a:t>
            </a:r>
            <a:r>
              <a:rPr lang="cs-CZ" sz="1900" i="1" dirty="0"/>
              <a:t>.“</a:t>
            </a:r>
          </a:p>
        </p:txBody>
      </p:sp>
      <p:sp>
        <p:nvSpPr>
          <p:cNvPr id="4" name="Zástupný symbol pro číslo snímku 3">
            <a:extLst>
              <a:ext uri="{FF2B5EF4-FFF2-40B4-BE49-F238E27FC236}">
                <a16:creationId xmlns:a16="http://schemas.microsoft.com/office/drawing/2014/main" id="{49887C8B-7CC6-789C-EF44-1609C5FB140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80</a:t>
            </a:fld>
            <a:endParaRPr lang="cs-CZ"/>
          </a:p>
        </p:txBody>
      </p:sp>
    </p:spTree>
    <p:extLst>
      <p:ext uri="{BB962C8B-B14F-4D97-AF65-F5344CB8AC3E}">
        <p14:creationId xmlns:p14="http://schemas.microsoft.com/office/powerpoint/2010/main" val="418585645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EFE8D-FFA2-9AA2-2B48-AA7E6D2A9769}"/>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7C0772F-C1A4-7562-5B9F-65D66EC0E70A}"/>
              </a:ext>
            </a:extLst>
          </p:cNvPr>
          <p:cNvSpPr>
            <a:spLocks noGrp="1"/>
          </p:cNvSpPr>
          <p:nvPr>
            <p:ph type="title"/>
          </p:nvPr>
        </p:nvSpPr>
        <p:spPr/>
        <p:txBody>
          <a:bodyPr/>
          <a:lstStyle/>
          <a:p>
            <a:r>
              <a:rPr lang="cs-CZ" dirty="0"/>
              <a:t>Rozsudek ve věci </a:t>
            </a:r>
            <a:r>
              <a:rPr lang="cs-CZ" dirty="0" err="1"/>
              <a:t>Asociación</a:t>
            </a:r>
            <a:r>
              <a:rPr lang="cs-CZ" dirty="0"/>
              <a:t> de </a:t>
            </a:r>
            <a:r>
              <a:rPr lang="cs-CZ" dirty="0" err="1"/>
              <a:t>Empresas</a:t>
            </a:r>
            <a:r>
              <a:rPr lang="cs-CZ" dirty="0"/>
              <a:t> de </a:t>
            </a:r>
            <a:r>
              <a:rPr lang="cs-CZ" dirty="0" err="1"/>
              <a:t>Servicios</a:t>
            </a:r>
            <a:r>
              <a:rPr lang="cs-CZ" dirty="0"/>
              <a:t> para la </a:t>
            </a:r>
            <a:r>
              <a:rPr lang="cs-CZ" dirty="0" err="1"/>
              <a:t>Dependencia</a:t>
            </a:r>
            <a:r>
              <a:rPr lang="cs-CZ" dirty="0"/>
              <a:t> (AESTE)</a:t>
            </a:r>
            <a:br>
              <a:rPr lang="cs-CZ" b="0" dirty="0"/>
            </a:br>
            <a:endParaRPr lang="cs-CZ" dirty="0"/>
          </a:p>
        </p:txBody>
      </p:sp>
      <p:sp>
        <p:nvSpPr>
          <p:cNvPr id="17" name="Zástupný obsah 16">
            <a:extLst>
              <a:ext uri="{FF2B5EF4-FFF2-40B4-BE49-F238E27FC236}">
                <a16:creationId xmlns:a16="http://schemas.microsoft.com/office/drawing/2014/main" id="{B6093FF1-0F6E-B123-F188-3533827065AB}"/>
              </a:ext>
            </a:extLst>
          </p:cNvPr>
          <p:cNvSpPr>
            <a:spLocks noGrp="1"/>
          </p:cNvSpPr>
          <p:nvPr>
            <p:ph idx="1"/>
          </p:nvPr>
        </p:nvSpPr>
        <p:spPr/>
        <p:txBody>
          <a:bodyPr/>
          <a:lstStyle/>
          <a:p>
            <a:pPr algn="just"/>
            <a:r>
              <a:rPr lang="cs-CZ" sz="1900" i="1" dirty="0"/>
              <a:t>„V případě zakázky takové povahy není nerozumné mít za to, že kritérium pro zadání, které zohledňuje příznivější odměnu zaměstnanců plnících zakázku, než je odměna stanovená platnou odvětvovou kolektivní smlouvou, může přispět k tomuto cíli zlepšením kvality, dostupnosti a kontinuity služby …, jelikož vyšší odměna by vedla k loajalitě zaměstnanců plnících zakázku a umožnění přijímat kvalifikovanější zaměstnance.“</a:t>
            </a:r>
          </a:p>
          <a:p>
            <a:endParaRPr lang="cs-CZ" i="1" dirty="0"/>
          </a:p>
        </p:txBody>
      </p:sp>
      <p:sp>
        <p:nvSpPr>
          <p:cNvPr id="4" name="Zástupný symbol pro číslo snímku 3">
            <a:extLst>
              <a:ext uri="{FF2B5EF4-FFF2-40B4-BE49-F238E27FC236}">
                <a16:creationId xmlns:a16="http://schemas.microsoft.com/office/drawing/2014/main" id="{B58A5E77-CA4E-69DA-C56B-47D3E45E80BB}"/>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81</a:t>
            </a:fld>
            <a:endParaRPr lang="cs-CZ"/>
          </a:p>
        </p:txBody>
      </p:sp>
    </p:spTree>
    <p:extLst>
      <p:ext uri="{BB962C8B-B14F-4D97-AF65-F5344CB8AC3E}">
        <p14:creationId xmlns:p14="http://schemas.microsoft.com/office/powerpoint/2010/main" val="2955571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45F75-EDC3-2A84-EC6A-95F77F1B2985}"/>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9C7CA97-8865-8D53-8F94-87581B54C01D}"/>
              </a:ext>
            </a:extLst>
          </p:cNvPr>
          <p:cNvSpPr>
            <a:spLocks noGrp="1"/>
          </p:cNvSpPr>
          <p:nvPr>
            <p:ph type="title"/>
          </p:nvPr>
        </p:nvSpPr>
        <p:spPr/>
        <p:txBody>
          <a:bodyPr/>
          <a:lstStyle/>
          <a:p>
            <a:r>
              <a:rPr lang="cs-CZ" dirty="0"/>
              <a:t>Rozsudek ve věci </a:t>
            </a:r>
            <a:r>
              <a:rPr lang="cs-CZ" dirty="0" err="1"/>
              <a:t>Asociación</a:t>
            </a:r>
            <a:r>
              <a:rPr lang="cs-CZ" dirty="0"/>
              <a:t> de </a:t>
            </a:r>
            <a:r>
              <a:rPr lang="cs-CZ" dirty="0" err="1"/>
              <a:t>Empresas</a:t>
            </a:r>
            <a:r>
              <a:rPr lang="cs-CZ" dirty="0"/>
              <a:t> de </a:t>
            </a:r>
            <a:r>
              <a:rPr lang="cs-CZ" dirty="0" err="1"/>
              <a:t>Servicios</a:t>
            </a:r>
            <a:r>
              <a:rPr lang="cs-CZ" dirty="0"/>
              <a:t> para la </a:t>
            </a:r>
            <a:r>
              <a:rPr lang="cs-CZ" dirty="0" err="1"/>
              <a:t>Dependencia</a:t>
            </a:r>
            <a:r>
              <a:rPr lang="cs-CZ" dirty="0"/>
              <a:t> (AESTE)</a:t>
            </a:r>
            <a:br>
              <a:rPr lang="cs-CZ" b="0" dirty="0"/>
            </a:br>
            <a:endParaRPr lang="cs-CZ" dirty="0"/>
          </a:p>
        </p:txBody>
      </p:sp>
      <p:sp>
        <p:nvSpPr>
          <p:cNvPr id="17" name="Zástupný obsah 16">
            <a:extLst>
              <a:ext uri="{FF2B5EF4-FFF2-40B4-BE49-F238E27FC236}">
                <a16:creationId xmlns:a16="http://schemas.microsoft.com/office/drawing/2014/main" id="{F080D120-B3FC-A169-CBD9-80DB8A5DCC94}"/>
              </a:ext>
            </a:extLst>
          </p:cNvPr>
          <p:cNvSpPr>
            <a:spLocks noGrp="1"/>
          </p:cNvSpPr>
          <p:nvPr>
            <p:ph idx="1"/>
          </p:nvPr>
        </p:nvSpPr>
        <p:spPr>
          <a:xfrm>
            <a:off x="1685313" y="1690688"/>
            <a:ext cx="9540579" cy="3915521"/>
          </a:xfrm>
        </p:spPr>
        <p:txBody>
          <a:bodyPr/>
          <a:lstStyle/>
          <a:p>
            <a:pPr algn="just"/>
            <a:r>
              <a:rPr lang="cs-CZ" sz="1900" i="1" dirty="0"/>
              <a:t>„Článek 18 odst. 1 druhý pododstavec této směrnice rovněž stanoví, že veřejný zadavatel nesmí přijmout kritéria pro zadání zakázky, která bezdůvodně zvýhodňují nebo znevýhodňují určité hospodářské subjekty z důvodu specifických vlastností nebo vytváří umělé překážky pro určité hospodářské subjekty.</a:t>
            </a:r>
          </a:p>
          <a:p>
            <a:pPr algn="just"/>
            <a:r>
              <a:rPr lang="cs-CZ" sz="1900" i="1" dirty="0"/>
              <a:t>… Soudní dvůr nedisponuje poznatky umožňujícími určit, zda sporné kritérium může mít takový diskriminační účinek vůči určitým hospodářským subjektům, jako jsou malé a střední podniky.</a:t>
            </a:r>
          </a:p>
          <a:p>
            <a:pPr algn="just"/>
            <a:r>
              <a:rPr lang="cs-CZ" sz="1900" i="1" dirty="0"/>
              <a:t>Nicméně i když přísluší předkládajícímu soudu, aby tento přezkum provedl, je třeba připomenout, že tento přezkum musí být proveden s ohledem na dokumentaci, kterou měl veřejný zadavatel k dispozici při určování svých potřeb, jakož i s ohledem na případné konzultace s uživateli nebo příjemci služby a zaměstnanci plnícími zakázku, které mohl předem uskutečnit, jakož i na případné konzultace před zadáním zakázky, které mohl uskutečnit, nebo na jakýkoli jiný dokument, který by umožnil doložit existenci účinku vyloučení vyvolaného takovým kritériem pro zadání.“</a:t>
            </a:r>
          </a:p>
          <a:p>
            <a:endParaRPr lang="cs-CZ" i="1" dirty="0"/>
          </a:p>
        </p:txBody>
      </p:sp>
      <p:sp>
        <p:nvSpPr>
          <p:cNvPr id="4" name="Zástupný symbol pro číslo snímku 3">
            <a:extLst>
              <a:ext uri="{FF2B5EF4-FFF2-40B4-BE49-F238E27FC236}">
                <a16:creationId xmlns:a16="http://schemas.microsoft.com/office/drawing/2014/main" id="{EA884481-FA42-DFFB-FA92-DCFA699C12B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82</a:t>
            </a:fld>
            <a:endParaRPr lang="cs-CZ"/>
          </a:p>
        </p:txBody>
      </p:sp>
    </p:spTree>
    <p:extLst>
      <p:ext uri="{BB962C8B-B14F-4D97-AF65-F5344CB8AC3E}">
        <p14:creationId xmlns:p14="http://schemas.microsoft.com/office/powerpoint/2010/main" val="271520787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9FEEDC-B90C-C221-98F0-8D1BCD6B242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0C1D003-87A7-7E37-5789-D96A1CE80D60}"/>
              </a:ext>
            </a:extLst>
          </p:cNvPr>
          <p:cNvSpPr>
            <a:spLocks noGrp="1"/>
          </p:cNvSpPr>
          <p:nvPr>
            <p:ph type="title"/>
          </p:nvPr>
        </p:nvSpPr>
        <p:spPr/>
        <p:txBody>
          <a:bodyPr/>
          <a:lstStyle/>
          <a:p>
            <a:r>
              <a:rPr lang="cs-CZ" dirty="0"/>
              <a:t>Rozsudek ve věci </a:t>
            </a:r>
            <a:r>
              <a:rPr lang="cs-CZ" dirty="0" err="1"/>
              <a:t>Asociación</a:t>
            </a:r>
            <a:r>
              <a:rPr lang="cs-CZ" dirty="0"/>
              <a:t> de </a:t>
            </a:r>
            <a:r>
              <a:rPr lang="cs-CZ" dirty="0" err="1"/>
              <a:t>Empresas</a:t>
            </a:r>
            <a:r>
              <a:rPr lang="cs-CZ" dirty="0"/>
              <a:t> de </a:t>
            </a:r>
            <a:r>
              <a:rPr lang="cs-CZ" dirty="0" err="1"/>
              <a:t>Servicios</a:t>
            </a:r>
            <a:r>
              <a:rPr lang="cs-CZ" dirty="0"/>
              <a:t> para la </a:t>
            </a:r>
            <a:r>
              <a:rPr lang="cs-CZ" dirty="0" err="1"/>
              <a:t>Dependencia</a:t>
            </a:r>
            <a:r>
              <a:rPr lang="cs-CZ" dirty="0"/>
              <a:t> (AESTE)</a:t>
            </a:r>
            <a:br>
              <a:rPr lang="cs-CZ" b="0" dirty="0"/>
            </a:br>
            <a:endParaRPr lang="cs-CZ" dirty="0"/>
          </a:p>
        </p:txBody>
      </p:sp>
      <p:sp>
        <p:nvSpPr>
          <p:cNvPr id="17" name="Zástupný obsah 16">
            <a:extLst>
              <a:ext uri="{FF2B5EF4-FFF2-40B4-BE49-F238E27FC236}">
                <a16:creationId xmlns:a16="http://schemas.microsoft.com/office/drawing/2014/main" id="{9D092C37-22CA-66CE-26FD-5E90A973947B}"/>
              </a:ext>
            </a:extLst>
          </p:cNvPr>
          <p:cNvSpPr>
            <a:spLocks noGrp="1"/>
          </p:cNvSpPr>
          <p:nvPr>
            <p:ph idx="1"/>
          </p:nvPr>
        </p:nvSpPr>
        <p:spPr/>
        <p:txBody>
          <a:bodyPr/>
          <a:lstStyle/>
          <a:p>
            <a:pPr algn="just"/>
            <a:r>
              <a:rPr lang="cs-CZ" sz="1900" dirty="0"/>
              <a:t>Článek 67 odst. 1 směrnice 2014/24/EU </a:t>
            </a:r>
            <a:r>
              <a:rPr lang="cs-CZ" sz="1900" i="1" dirty="0"/>
              <a:t>„musí být vykládán v tom smyslu, že kritérium pro zadání veřejné zakázky na služby mimoústavní sociální péče, které nad rámec úrovně vyplývající z použití platné odvětvové kolektivní smlouvy zohledňuje zvýšení mzdových nákladů, jež uchazeč navrhuje uplatnit na zaměstnance plnící zakázku, umožňuje veřejnému zadavateli určit ekonomicky nejvýhodnější nabídku ve smyslu tohoto ustanovení.“</a:t>
            </a:r>
          </a:p>
          <a:p>
            <a:endParaRPr lang="cs-CZ" i="1" dirty="0"/>
          </a:p>
        </p:txBody>
      </p:sp>
      <p:sp>
        <p:nvSpPr>
          <p:cNvPr id="4" name="Zástupný symbol pro číslo snímku 3">
            <a:extLst>
              <a:ext uri="{FF2B5EF4-FFF2-40B4-BE49-F238E27FC236}">
                <a16:creationId xmlns:a16="http://schemas.microsoft.com/office/drawing/2014/main" id="{BE2E6989-D8B8-30A6-C554-DF5DCCAD8D6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83</a:t>
            </a:fld>
            <a:endParaRPr lang="cs-CZ"/>
          </a:p>
        </p:txBody>
      </p:sp>
    </p:spTree>
    <p:extLst>
      <p:ext uri="{BB962C8B-B14F-4D97-AF65-F5344CB8AC3E}">
        <p14:creationId xmlns:p14="http://schemas.microsoft.com/office/powerpoint/2010/main" val="202108655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A707C-5836-FDA9-95C5-66E47BBE9016}"/>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3BDF85C8-3FD3-9EC9-E300-2615644B8D85}"/>
              </a:ext>
            </a:extLst>
          </p:cNvPr>
          <p:cNvSpPr>
            <a:spLocks noGrp="1"/>
          </p:cNvSpPr>
          <p:nvPr>
            <p:ph type="title"/>
          </p:nvPr>
        </p:nvSpPr>
        <p:spPr/>
        <p:txBody>
          <a:bodyPr/>
          <a:lstStyle/>
          <a:p>
            <a:r>
              <a:rPr lang="cs-CZ" dirty="0"/>
              <a:t>Rozsudek ve věci C‑820/24 </a:t>
            </a:r>
            <a:r>
              <a:rPr lang="cs-CZ" dirty="0" err="1"/>
              <a:t>Strominator</a:t>
            </a:r>
            <a:r>
              <a:rPr lang="cs-CZ" dirty="0"/>
              <a:t> Elektro</a:t>
            </a:r>
          </a:p>
        </p:txBody>
      </p:sp>
      <p:sp>
        <p:nvSpPr>
          <p:cNvPr id="17" name="Zástupný obsah 16">
            <a:extLst>
              <a:ext uri="{FF2B5EF4-FFF2-40B4-BE49-F238E27FC236}">
                <a16:creationId xmlns:a16="http://schemas.microsoft.com/office/drawing/2014/main" id="{EFED850C-5E63-9FFB-0F12-B8803D25C1FA}"/>
              </a:ext>
            </a:extLst>
          </p:cNvPr>
          <p:cNvSpPr>
            <a:spLocks noGrp="1"/>
          </p:cNvSpPr>
          <p:nvPr>
            <p:ph idx="1"/>
          </p:nvPr>
        </p:nvSpPr>
        <p:spPr/>
        <p:txBody>
          <a:bodyPr/>
          <a:lstStyle/>
          <a:p>
            <a:pPr algn="just"/>
            <a:r>
              <a:rPr lang="cs-CZ" dirty="0">
                <a:hlinkClick r:id="rId3"/>
              </a:rPr>
              <a:t>https://juris.curia.europa.eu/juris/document/document.jsf?text=&amp;docid=312082&amp;pageIndex=0&amp;doclang=CS&amp;mode=lst&amp;dir=&amp;occ=first&amp;part=1&amp;cid=2874807</a:t>
            </a:r>
            <a:endParaRPr lang="cs-CZ" dirty="0"/>
          </a:p>
          <a:p>
            <a:pPr algn="just"/>
            <a:r>
              <a:rPr lang="cs-CZ" dirty="0"/>
              <a:t>zadavatel uzavřel dodatek ke smlouvě poté, co již dodavatel provedl celé plnění, zadavatel jej akceptoval a dodavatel vystavil konečnou fakturu</a:t>
            </a:r>
          </a:p>
        </p:txBody>
      </p:sp>
      <p:sp>
        <p:nvSpPr>
          <p:cNvPr id="4" name="Zástupný symbol pro číslo snímku 3">
            <a:extLst>
              <a:ext uri="{FF2B5EF4-FFF2-40B4-BE49-F238E27FC236}">
                <a16:creationId xmlns:a16="http://schemas.microsoft.com/office/drawing/2014/main" id="{BE7615C8-4F7D-40D6-9749-D070AAD5CDDD}"/>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84</a:t>
            </a:fld>
            <a:endParaRPr lang="cs-CZ"/>
          </a:p>
        </p:txBody>
      </p:sp>
    </p:spTree>
    <p:extLst>
      <p:ext uri="{BB962C8B-B14F-4D97-AF65-F5344CB8AC3E}">
        <p14:creationId xmlns:p14="http://schemas.microsoft.com/office/powerpoint/2010/main" val="331641460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8D7B0-BF1C-2F83-FBA8-B97B660F99FC}"/>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7CB268E-37CB-1A90-8EB0-F958228F60D8}"/>
              </a:ext>
            </a:extLst>
          </p:cNvPr>
          <p:cNvSpPr>
            <a:spLocks noGrp="1"/>
          </p:cNvSpPr>
          <p:nvPr>
            <p:ph type="title"/>
          </p:nvPr>
        </p:nvSpPr>
        <p:spPr/>
        <p:txBody>
          <a:bodyPr/>
          <a:lstStyle/>
          <a:p>
            <a:r>
              <a:rPr lang="cs-CZ" dirty="0"/>
              <a:t>Rozsudek ve věci C‑820/24 </a:t>
            </a:r>
            <a:r>
              <a:rPr lang="cs-CZ" dirty="0" err="1"/>
              <a:t>Strominator</a:t>
            </a:r>
            <a:r>
              <a:rPr lang="cs-CZ" dirty="0"/>
              <a:t> Elektro</a:t>
            </a:r>
          </a:p>
        </p:txBody>
      </p:sp>
      <p:sp>
        <p:nvSpPr>
          <p:cNvPr id="17" name="Zástupný obsah 16">
            <a:extLst>
              <a:ext uri="{FF2B5EF4-FFF2-40B4-BE49-F238E27FC236}">
                <a16:creationId xmlns:a16="http://schemas.microsoft.com/office/drawing/2014/main" id="{7878F9D0-6424-3B71-2622-72B6A40C5003}"/>
              </a:ext>
            </a:extLst>
          </p:cNvPr>
          <p:cNvSpPr>
            <a:spLocks noGrp="1"/>
          </p:cNvSpPr>
          <p:nvPr>
            <p:ph idx="1"/>
          </p:nvPr>
        </p:nvSpPr>
        <p:spPr/>
        <p:txBody>
          <a:bodyPr/>
          <a:lstStyle/>
          <a:p>
            <a:pPr algn="just"/>
            <a:r>
              <a:rPr lang="cs-CZ" dirty="0"/>
              <a:t>SDEU je příslušný rozhodnout i o předběžné otázce, která se netýká nadlimitní veřejné zakázky: </a:t>
            </a:r>
          </a:p>
          <a:p>
            <a:pPr lvl="1" algn="just"/>
            <a:r>
              <a:rPr lang="cs-CZ" i="1" dirty="0"/>
              <a:t>„pokud se vnitrostátní právní předpisy přímo a bezpodmínečně přizpůsobí v řešeních, která stanoví pro situace, na které se nevztahuje akt unijního práva, řešením přijatým tímto aktem, je dán nepochybný zájem Unie na tom, aby se ustanovením převzatým z uvedeného aktu dostalo jednotného výkladu. To totiž umožňuje vyhnout se budoucím výkladovým rozdílům a zajistit rovné zacházení s těmito situacemi a se situacemi, které spadají do působnosti uvedených ustanovení </a:t>
            </a:r>
            <a:r>
              <a:rPr lang="cs-CZ" sz="1600" i="1" dirty="0"/>
              <a:t>(viz rozsudky ze dne 18. října 1990, </a:t>
            </a:r>
            <a:r>
              <a:rPr lang="cs-CZ" sz="1600" i="1" dirty="0" err="1"/>
              <a:t>Dzodzi</a:t>
            </a:r>
            <a:r>
              <a:rPr lang="cs-CZ" sz="1600" i="1" dirty="0"/>
              <a:t>, C‑297/88 a C‑197/89, EU:C:1990:360, body 36 a 37, a ze dne 24. října 2024, </a:t>
            </a:r>
            <a:r>
              <a:rPr lang="cs-CZ" sz="1600" i="1" dirty="0" err="1"/>
              <a:t>Obština</a:t>
            </a:r>
            <a:r>
              <a:rPr lang="cs-CZ" sz="1600" i="1" dirty="0"/>
              <a:t> Pleven, C‑513/23, EU:C:2024:917, bod 27)</a:t>
            </a:r>
            <a:r>
              <a:rPr lang="cs-CZ" i="1" dirty="0"/>
              <a:t>.“</a:t>
            </a:r>
          </a:p>
        </p:txBody>
      </p:sp>
      <p:sp>
        <p:nvSpPr>
          <p:cNvPr id="4" name="Zástupný symbol pro číslo snímku 3">
            <a:extLst>
              <a:ext uri="{FF2B5EF4-FFF2-40B4-BE49-F238E27FC236}">
                <a16:creationId xmlns:a16="http://schemas.microsoft.com/office/drawing/2014/main" id="{2EF53DEC-39C4-3CC0-DB15-421C04526788}"/>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85</a:t>
            </a:fld>
            <a:endParaRPr lang="cs-CZ"/>
          </a:p>
        </p:txBody>
      </p:sp>
    </p:spTree>
    <p:extLst>
      <p:ext uri="{BB962C8B-B14F-4D97-AF65-F5344CB8AC3E}">
        <p14:creationId xmlns:p14="http://schemas.microsoft.com/office/powerpoint/2010/main" val="215447784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5C06E3-2AAD-9E05-6AB5-463BF15244B4}"/>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24C28014-D459-069D-FD90-992C2E83C239}"/>
              </a:ext>
            </a:extLst>
          </p:cNvPr>
          <p:cNvSpPr>
            <a:spLocks noGrp="1"/>
          </p:cNvSpPr>
          <p:nvPr>
            <p:ph type="title"/>
          </p:nvPr>
        </p:nvSpPr>
        <p:spPr/>
        <p:txBody>
          <a:bodyPr/>
          <a:lstStyle/>
          <a:p>
            <a:r>
              <a:rPr lang="cs-CZ" dirty="0"/>
              <a:t>Rozsudek ve věci C‑820/24 </a:t>
            </a:r>
            <a:r>
              <a:rPr lang="cs-CZ" dirty="0" err="1"/>
              <a:t>Strominator</a:t>
            </a:r>
            <a:r>
              <a:rPr lang="cs-CZ" dirty="0"/>
              <a:t> Elektro</a:t>
            </a:r>
          </a:p>
        </p:txBody>
      </p:sp>
      <p:sp>
        <p:nvSpPr>
          <p:cNvPr id="17" name="Zástupný obsah 16">
            <a:extLst>
              <a:ext uri="{FF2B5EF4-FFF2-40B4-BE49-F238E27FC236}">
                <a16:creationId xmlns:a16="http://schemas.microsoft.com/office/drawing/2014/main" id="{7D6C38B7-76CF-B4F0-70E7-C142DA67551C}"/>
              </a:ext>
            </a:extLst>
          </p:cNvPr>
          <p:cNvSpPr>
            <a:spLocks noGrp="1"/>
          </p:cNvSpPr>
          <p:nvPr>
            <p:ph idx="1"/>
          </p:nvPr>
        </p:nvSpPr>
        <p:spPr>
          <a:xfrm>
            <a:off x="1620000" y="1874250"/>
            <a:ext cx="8964000" cy="3915521"/>
          </a:xfrm>
        </p:spPr>
        <p:txBody>
          <a:bodyPr/>
          <a:lstStyle/>
          <a:p>
            <a:pPr algn="just"/>
            <a:r>
              <a:rPr lang="cs-CZ" i="1" dirty="0"/>
              <a:t>„Článek 72 směrnice … 2014/24/EU … musí být vykládán v tom smyslu, že veřejnou zakázku nelze považovat za veřejnou zakázku ´v době [jejího] trvání´ ve smyslu tohoto ustanovení, pokud vybraný uchazeč v celém rozsahu provedl plnění, která měla být poskytnuta v rámci dotčené veřejné zakázky, veřejný zadavatel tato plnění definitivně převzal a vybraný uchazeč vystavil konečnou fakturu, i když tento veřejný zadavatel dosud nezaplatil cenu, která je v ní uvedena.“</a:t>
            </a:r>
          </a:p>
          <a:p>
            <a:pPr lvl="1" algn="just"/>
            <a:r>
              <a:rPr lang="cs-CZ" dirty="0"/>
              <a:t>Vazba na bod 107 odůvodnění směrnice („během [jejich] plnění…“). S ohledem na dikci čl. 2 odst. 1 bod 5, čl. 70 a čl. 58 odst. 4 se jedná o plnění dodavatele.</a:t>
            </a:r>
          </a:p>
          <a:p>
            <a:pPr lvl="1" algn="just"/>
            <a:r>
              <a:rPr lang="cs-CZ" dirty="0"/>
              <a:t>Vázat možnost změny na zaplacení by nebyl restriktivní výklad, možnost zadavatele prodlužovat tuto dobu.</a:t>
            </a:r>
          </a:p>
          <a:p>
            <a:pPr lvl="1" algn="just"/>
            <a:r>
              <a:rPr lang="cs-CZ" dirty="0"/>
              <a:t>Jakmile je akceptováno plnění, již zadavatele nemohou potkat situace dle čl. 72 směrnice / § 222 ZZVZ.</a:t>
            </a:r>
          </a:p>
          <a:p>
            <a:endParaRPr lang="cs-CZ" i="1" dirty="0"/>
          </a:p>
        </p:txBody>
      </p:sp>
      <p:sp>
        <p:nvSpPr>
          <p:cNvPr id="4" name="Zástupný symbol pro číslo snímku 3">
            <a:extLst>
              <a:ext uri="{FF2B5EF4-FFF2-40B4-BE49-F238E27FC236}">
                <a16:creationId xmlns:a16="http://schemas.microsoft.com/office/drawing/2014/main" id="{E4FD4C7B-02B1-16C6-ADF1-FAD8A1B01C50}"/>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86</a:t>
            </a:fld>
            <a:endParaRPr lang="cs-CZ"/>
          </a:p>
        </p:txBody>
      </p:sp>
    </p:spTree>
    <p:extLst>
      <p:ext uri="{BB962C8B-B14F-4D97-AF65-F5344CB8AC3E}">
        <p14:creationId xmlns:p14="http://schemas.microsoft.com/office/powerpoint/2010/main" val="205821302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127878-7249-41F4-8CBC-B5C81373ADD9}"/>
              </a:ext>
            </a:extLst>
          </p:cNvPr>
          <p:cNvSpPr>
            <a:spLocks noGrp="1"/>
          </p:cNvSpPr>
          <p:nvPr>
            <p:ph type="ctrTitle"/>
          </p:nvPr>
        </p:nvSpPr>
        <p:spPr>
          <a:xfrm>
            <a:off x="6300000" y="2116183"/>
            <a:ext cx="5400000" cy="1916866"/>
          </a:xfrm>
        </p:spPr>
        <p:txBody>
          <a:bodyPr/>
          <a:lstStyle/>
          <a:p>
            <a:r>
              <a:rPr lang="cs-CZ" dirty="0"/>
              <a:t>Děkuji</a:t>
            </a:r>
            <a:br>
              <a:rPr lang="cs-CZ" dirty="0"/>
            </a:br>
            <a:r>
              <a:rPr lang="cs-CZ" dirty="0"/>
              <a:t>za pozornost</a:t>
            </a:r>
          </a:p>
        </p:txBody>
      </p:sp>
      <p:sp>
        <p:nvSpPr>
          <p:cNvPr id="5" name="Zástupný symbol pro obsah 2">
            <a:extLst>
              <a:ext uri="{FF2B5EF4-FFF2-40B4-BE49-F238E27FC236}">
                <a16:creationId xmlns:a16="http://schemas.microsoft.com/office/drawing/2014/main" id="{78819B76-FCCF-20DD-93BA-079BCCC6451D}"/>
              </a:ext>
            </a:extLst>
          </p:cNvPr>
          <p:cNvSpPr>
            <a:spLocks noGrp="1"/>
          </p:cNvSpPr>
          <p:nvPr>
            <p:ph type="subTitle" idx="1"/>
          </p:nvPr>
        </p:nvSpPr>
        <p:spPr>
          <a:xfrm>
            <a:off x="6300000" y="4245429"/>
            <a:ext cx="5400000" cy="1968940"/>
          </a:xfrm>
        </p:spPr>
        <p:txBody>
          <a:bodyPr>
            <a:normAutofit/>
          </a:bodyPr>
          <a:lstStyle/>
          <a:p>
            <a:r>
              <a:rPr lang="cs-CZ" dirty="0"/>
              <a:t>Ing. Mgr. Radek Vršecký, Ph.D.</a:t>
            </a:r>
          </a:p>
          <a:p>
            <a:r>
              <a:rPr lang="cs-CZ" dirty="0"/>
              <a:t>radek.vrsecky@mmr.gov.cz</a:t>
            </a:r>
          </a:p>
        </p:txBody>
      </p:sp>
    </p:spTree>
    <p:extLst>
      <p:ext uri="{BB962C8B-B14F-4D97-AF65-F5344CB8AC3E}">
        <p14:creationId xmlns:p14="http://schemas.microsoft.com/office/powerpoint/2010/main" val="2726387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3C690-DACE-2820-7ACF-5B50E073ECE7}"/>
            </a:ext>
          </a:extLst>
        </p:cNvPr>
        <p:cNvGrpSpPr/>
        <p:nvPr/>
      </p:nvGrpSpPr>
      <p:grpSpPr>
        <a:xfrm>
          <a:off x="0" y="0"/>
          <a:ext cx="0" cy="0"/>
          <a:chOff x="0" y="0"/>
          <a:chExt cx="0" cy="0"/>
        </a:xfrm>
      </p:grpSpPr>
      <p:sp>
        <p:nvSpPr>
          <p:cNvPr id="16" name="Nadpis 15">
            <a:extLst>
              <a:ext uri="{FF2B5EF4-FFF2-40B4-BE49-F238E27FC236}">
                <a16:creationId xmlns:a16="http://schemas.microsoft.com/office/drawing/2014/main" id="{A6CEB570-1756-1B57-9A67-BD744DB1803C}"/>
              </a:ext>
            </a:extLst>
          </p:cNvPr>
          <p:cNvSpPr>
            <a:spLocks noGrp="1"/>
          </p:cNvSpPr>
          <p:nvPr>
            <p:ph type="title"/>
          </p:nvPr>
        </p:nvSpPr>
        <p:spPr/>
        <p:txBody>
          <a:bodyPr/>
          <a:lstStyle/>
          <a:p>
            <a:r>
              <a:rPr lang="cs-CZ" dirty="0"/>
              <a:t>Rozsudek ve věci C-424/23, v řízení DYKA </a:t>
            </a:r>
            <a:r>
              <a:rPr lang="cs-CZ" dirty="0" err="1"/>
              <a:t>Plastics</a:t>
            </a:r>
            <a:r>
              <a:rPr lang="cs-CZ" dirty="0"/>
              <a:t> NV</a:t>
            </a:r>
          </a:p>
        </p:txBody>
      </p:sp>
      <p:sp>
        <p:nvSpPr>
          <p:cNvPr id="17" name="Zástupný obsah 16">
            <a:extLst>
              <a:ext uri="{FF2B5EF4-FFF2-40B4-BE49-F238E27FC236}">
                <a16:creationId xmlns:a16="http://schemas.microsoft.com/office/drawing/2014/main" id="{9B5A1855-CCC0-F8D1-A22A-3DC27223B53B}"/>
              </a:ext>
            </a:extLst>
          </p:cNvPr>
          <p:cNvSpPr>
            <a:spLocks noGrp="1"/>
          </p:cNvSpPr>
          <p:nvPr>
            <p:ph idx="1"/>
          </p:nvPr>
        </p:nvSpPr>
        <p:spPr>
          <a:xfrm>
            <a:off x="1620000" y="1608364"/>
            <a:ext cx="8964000" cy="4467157"/>
          </a:xfrm>
        </p:spPr>
        <p:txBody>
          <a:bodyPr/>
          <a:lstStyle/>
          <a:p>
            <a:r>
              <a:rPr lang="cs-CZ" dirty="0">
                <a:hlinkClick r:id="rId3"/>
              </a:rPr>
              <a:t>https://eur-lex.europa.eu/legal-content/CS/TXT/HTML/?uri=CELEX:62023CJ0424&amp;qid=1781695222895</a:t>
            </a:r>
            <a:r>
              <a:rPr lang="cs-CZ" dirty="0"/>
              <a:t> </a:t>
            </a:r>
          </a:p>
          <a:p>
            <a:r>
              <a:rPr lang="cs-CZ" dirty="0"/>
              <a:t>Žalobkyně rozporovala technickou specifikaci stavebních prací, zadavatel vyžadoval použití kanalizačního potrubí z kameniny a betonu</a:t>
            </a:r>
          </a:p>
          <a:p>
            <a:r>
              <a:rPr lang="cs-CZ" dirty="0"/>
              <a:t>Z úvodních poznámek SDEU: </a:t>
            </a:r>
            <a:r>
              <a:rPr lang="cs-CZ" i="1" dirty="0"/>
              <a:t>„V každém případě je třeba poznamenat, že ustanovení, která se týkají technických specifikací ve směrnicích 2014/24 a 2014/25, jsou v podstatě totožná.“</a:t>
            </a:r>
          </a:p>
        </p:txBody>
      </p:sp>
      <p:sp>
        <p:nvSpPr>
          <p:cNvPr id="4" name="Zástupný symbol pro číslo snímku 3">
            <a:extLst>
              <a:ext uri="{FF2B5EF4-FFF2-40B4-BE49-F238E27FC236}">
                <a16:creationId xmlns:a16="http://schemas.microsoft.com/office/drawing/2014/main" id="{E2DAE31B-4384-5564-6AB4-CE28167E85B9}"/>
              </a:ext>
            </a:extLst>
          </p:cNvPr>
          <p:cNvSpPr>
            <a:spLocks noGrp="1"/>
          </p:cNvSpPr>
          <p:nvPr>
            <p:ph type="sldNum" sz="quarter" idx="12"/>
          </p:nvPr>
        </p:nvSpPr>
        <p:spPr>
          <a:xfrm>
            <a:off x="8755200" y="6300000"/>
            <a:ext cx="2743200" cy="365125"/>
          </a:xfrm>
        </p:spPr>
        <p:txBody>
          <a:bodyPr/>
          <a:lstStyle/>
          <a:p>
            <a:fld id="{1CF5A12E-3DFE-4C3E-9036-7893F29C52C1}" type="slidenum">
              <a:rPr lang="cs-CZ" smtClean="0"/>
              <a:pPr/>
              <a:t>9</a:t>
            </a:fld>
            <a:endParaRPr lang="cs-CZ"/>
          </a:p>
        </p:txBody>
      </p:sp>
    </p:spTree>
    <p:extLst>
      <p:ext uri="{BB962C8B-B14F-4D97-AF65-F5344CB8AC3E}">
        <p14:creationId xmlns:p14="http://schemas.microsoft.com/office/powerpoint/2010/main" val="1552736431"/>
      </p:ext>
    </p:extLst>
  </p:cSld>
  <p:clrMapOvr>
    <a:masterClrMapping/>
  </p:clrMapOvr>
</p:sld>
</file>

<file path=ppt/theme/theme1.xml><?xml version="1.0" encoding="utf-8"?>
<a:theme xmlns:a="http://schemas.openxmlformats.org/drawingml/2006/main" name="JVS PPT Dark">
  <a:themeElements>
    <a:clrScheme name="JVS barvy">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5"/>
          </a:buClr>
          <a:buSzPct val="90000"/>
          <a:buFont typeface="Wingdings" pitchFamily="2" charset="2"/>
          <a:buChar char="§"/>
          <a:defRPr sz="2000" dirty="0">
            <a:solidFill>
              <a:schemeClr val="bg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JVS PPS Light">
  <a:themeElements>
    <a:clrScheme name="JVS UOSS 1">
      <a:dk1>
        <a:srgbClr val="545860"/>
      </a:dk1>
      <a:lt1>
        <a:srgbClr val="FFFFFF"/>
      </a:lt1>
      <a:dk2>
        <a:srgbClr val="0C1838"/>
      </a:dk2>
      <a:lt2>
        <a:srgbClr val="A7A9B3"/>
      </a:lt2>
      <a:accent1>
        <a:srgbClr val="00459B"/>
      </a:accent1>
      <a:accent2>
        <a:srgbClr val="D70C0F"/>
      </a:accent2>
      <a:accent3>
        <a:srgbClr val="F7C1B9"/>
      </a:accent3>
      <a:accent4>
        <a:srgbClr val="690527"/>
      </a:accent4>
      <a:accent5>
        <a:srgbClr val="9DC8E9"/>
      </a:accent5>
      <a:accent6>
        <a:srgbClr val="878A95"/>
      </a:accent6>
      <a:hlink>
        <a:srgbClr val="008C99"/>
      </a:hlink>
      <a:folHlink>
        <a:srgbClr val="452E73"/>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288000" indent="-288000" algn="l">
          <a:spcAft>
            <a:spcPts val="1000"/>
          </a:spcAft>
          <a:buClr>
            <a:schemeClr val="accent1"/>
          </a:buClr>
          <a:buSzPct val="90000"/>
          <a:buFont typeface="Wingdings" pitchFamily="2" charset="2"/>
          <a:buChar char="§"/>
          <a:defRPr sz="2000" dirty="0">
            <a:solidFill>
              <a:schemeClr val="tx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D49E6BE534F60E469CE8F6942E8CB243" ma:contentTypeVersion="3" ma:contentTypeDescription="Vytvoří nový dokument" ma:contentTypeScope="" ma:versionID="f016a36121c73f128f837a688d434fda">
  <xsd:schema xmlns:xsd="http://www.w3.org/2001/XMLSchema" xmlns:xs="http://www.w3.org/2001/XMLSchema" xmlns:p="http://schemas.microsoft.com/office/2006/metadata/properties" xmlns:ns2="46101490-013c-45ea-bf1a-4a68c9a652b7" targetNamespace="http://schemas.microsoft.com/office/2006/metadata/properties" ma:root="true" ma:fieldsID="34c1f9b9eddcae5283eef7731ea9b1bc" ns2:_="">
    <xsd:import namespace="46101490-013c-45ea-bf1a-4a68c9a652b7"/>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101490-013c-45ea-bf1a-4a68c9a652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91B0F1-BDD1-486A-BD8F-8AC4E1CC693A}">
  <ds:schemaRefs>
    <ds:schemaRef ds:uri="http://schemas.microsoft.com/sharepoint/v3/contenttype/forms"/>
  </ds:schemaRefs>
</ds:datastoreItem>
</file>

<file path=customXml/itemProps2.xml><?xml version="1.0" encoding="utf-8"?>
<ds:datastoreItem xmlns:ds="http://schemas.openxmlformats.org/officeDocument/2006/customXml" ds:itemID="{2D19C120-5274-443A-93A6-139E5591E124}">
  <ds:schemaRefs>
    <ds:schemaRef ds:uri="b42b3ace-cfc9-4323-a967-7cca6ffa24c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76417A6-8771-430D-A2A0-70E5FBC37019}">
  <ds:schemaRefs>
    <ds:schemaRef ds:uri="46101490-013c-45ea-bf1a-4a68c9a652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2689</TotalTime>
  <Words>10933</Words>
  <Application>Microsoft Office PowerPoint</Application>
  <PresentationFormat>Širokoúhlá obrazovka</PresentationFormat>
  <Paragraphs>485</Paragraphs>
  <Slides>87</Slides>
  <Notes>52</Notes>
  <HiddenSlides>0</HiddenSlides>
  <MMClips>0</MMClips>
  <ScaleCrop>false</ScaleCrop>
  <HeadingPairs>
    <vt:vector size="6" baseType="variant">
      <vt:variant>
        <vt:lpstr>Použitá písma</vt:lpstr>
      </vt:variant>
      <vt:variant>
        <vt:i4>2</vt:i4>
      </vt:variant>
      <vt:variant>
        <vt:lpstr>Motiv</vt:lpstr>
      </vt:variant>
      <vt:variant>
        <vt:i4>2</vt:i4>
      </vt:variant>
      <vt:variant>
        <vt:lpstr>Nadpisy snímků</vt:lpstr>
      </vt:variant>
      <vt:variant>
        <vt:i4>87</vt:i4>
      </vt:variant>
    </vt:vector>
  </HeadingPairs>
  <TitlesOfParts>
    <vt:vector size="91" baseType="lpstr">
      <vt:lpstr>Arial</vt:lpstr>
      <vt:lpstr>Wingdings</vt:lpstr>
      <vt:lpstr>JVS PPT Dark</vt:lpstr>
      <vt:lpstr>JVS PPS Light</vt:lpstr>
      <vt:lpstr>Judikatura Soudního dvora Evropské unie  za uplynulý rok</vt:lpstr>
      <vt:lpstr>Obsah</vt:lpstr>
      <vt:lpstr>Rozsudek ve věci C‑578/23, v řízení Česká republika – Generální finanční ředitelství</vt:lpstr>
      <vt:lpstr>Rozsudek ve věci C‑578/23, v řízení Česká republika – Generální finanční ředitelství</vt:lpstr>
      <vt:lpstr>Rozsudek ve věci C‑578/23, v řízení Česká republika – Generální finanční ředitelství</vt:lpstr>
      <vt:lpstr>Rozsudek ve věci C‑578/23, v řízení Česká republika – Generální finanční ředitelství</vt:lpstr>
      <vt:lpstr>Rozsudek ve věci C‑578/23, v řízení Česká republika – Generální finanční ředitelství</vt:lpstr>
      <vt:lpstr>Rozsudek ve věci C‑578/23, v řízení Česká republika – Generální finanční ředitelství</vt:lpstr>
      <vt:lpstr>Rozsudek ve věci C-424/23, v řízení DYKA Plastics NV</vt:lpstr>
      <vt:lpstr>Rozsudek ve věci C-424/23, v řízení DYKA Plastics NV</vt:lpstr>
      <vt:lpstr>Rozsudek ve věci C-424/23, DYKA Plastics NV</vt:lpstr>
      <vt:lpstr>Rozsudek ve věci C-424/23, DYKA Plastics NV</vt:lpstr>
      <vt:lpstr>Rozsudek ve věci C-568/24 Sof Medica SA</vt:lpstr>
      <vt:lpstr>Rozsudek ve věci C-568/24 Sof Medica SA</vt:lpstr>
      <vt:lpstr>Rozsudek ve věci C-568/24 Sof Medica SA</vt:lpstr>
      <vt:lpstr>Rozsudek ve věci C‑266/22, v řízení CRRC Qingdao Sifang Co. Ltd, Astra Vagoane Călători SA </vt:lpstr>
      <vt:lpstr>Rozsudek ve věci C‑266/22, v řízení CRRC Qingdao Sifang Co. Ltd, Astra Vagoane Călători SA </vt:lpstr>
      <vt:lpstr>Rozsudek ve věci C‑266/22, v řízení CRRC Qingdao Sifang Co. Ltd, Astra Vagoane Călători SA </vt:lpstr>
      <vt:lpstr>Rozsudek ve věci C‑266/22, v řízení CRRC Qingdao Sifang Co. Ltd, Astra Vagoane Călători SA </vt:lpstr>
      <vt:lpstr>Rozsudek ve věci C‑266/22, v řízení CRRC Qingdao Sifang Co. Ltd, Astra Vagoane Călători SA </vt:lpstr>
      <vt:lpstr>Rozsudek ve věci C‑266/22, v řízení CRRC Qingdao Sifang Co. Ltd, Astra Vagoane Călători SA </vt:lpstr>
      <vt:lpstr>Rozsudek ve věci C‑266/22, v řízení CRRC Qingdao Sifang Co. Ltd, Astra Vagoane Călători SA </vt:lpstr>
      <vt:lpstr>Rozsudek ve věci C‑266/22, v řízení CRRC Qingdao Sifang Co. Ltd, Astra Vagoane Călători SA </vt:lpstr>
      <vt:lpstr>Rozsudek ve věci C‑266/22, v řízení CRRC Qingdao Sifang Co. Ltd, Astra Vagoane Călători SA </vt:lpstr>
      <vt:lpstr>Rozsudek ve věci C‑82/24, v řízení Miejskie Przedsiębiorstwo Wodociągów i Kanalizacji w m.st. Warszawie S. A. proti Veolia Water Technologies sp. z o.o.</vt:lpstr>
      <vt:lpstr>Rozsudek ve věci C‑82/24</vt:lpstr>
      <vt:lpstr>Rozsudek ve věci C‑82/24</vt:lpstr>
      <vt:lpstr>Rozsudek ve věci C‑82/24</vt:lpstr>
      <vt:lpstr>Rozsudek ve věci C‑82/24</vt:lpstr>
      <vt:lpstr>Rozsudek ve věci C‑82/24</vt:lpstr>
      <vt:lpstr>Rozsudek ve věci C‑82/24</vt:lpstr>
      <vt:lpstr>Rozsudek ve věci C‑82/24</vt:lpstr>
      <vt:lpstr>Rozsudek ve věci C‑715/23, v řízení  Farmacija d.o.o.</vt:lpstr>
      <vt:lpstr>Rozsudek ve věci C‑715/23, v řízení  Farmacija d.o.o.</vt:lpstr>
      <vt:lpstr>Rozsudek ve věci C‑715/23, v řízení  Farmacija d.o.o.</vt:lpstr>
      <vt:lpstr>Rozsudek ve věci C‑715/23, v řízení  Farmacija d.o.o.</vt:lpstr>
      <vt:lpstr>Rozsudek ve věci C‑715/23, v řízení  Farmacija d.o.o. – dopad na práva ČR</vt:lpstr>
      <vt:lpstr>Rozsudek ve věci C‑452/23,Fastned Deutschland GmbH &amp; Co. KG </vt:lpstr>
      <vt:lpstr>Rozsudek ve věci C‑452/23,Fastned Deutschland GmbH &amp; Co. KG </vt:lpstr>
      <vt:lpstr>Rozsudek ve věci C‑452/23,Fastned Deutschland GmbH &amp; Co. KG </vt:lpstr>
      <vt:lpstr>Rozsudek ve věci C‑452/23,Fastned Deutschland GmbH &amp; Co. KG </vt:lpstr>
      <vt:lpstr>Rozsudek ve věci C‑452/23,Fastned Deutschland GmbH &amp; Co. KG </vt:lpstr>
      <vt:lpstr>Rozsudek ve spojených věcech C-422/23,  C-455/23, C-459/23, C-486/23 a C-493/23.</vt:lpstr>
      <vt:lpstr>Rozsudek ve spojených věcech C-422/23,  C-455/23, C-459/23, C-486/23 a C-493/23.</vt:lpstr>
      <vt:lpstr>Rozsudek ve spojených věcech C-422/23,  C-455/23, C-459/23, C-486/23 a C-493/23.</vt:lpstr>
      <vt:lpstr>Rozsudek ve spojených věcech C-422/23,  C-455/23, C-459/23, C-486/23 a C-493/23</vt:lpstr>
      <vt:lpstr>Rozsudek ve spojených věcech C-422/23,  C-455/23, C-459/23, C-486/23 a C-493/23</vt:lpstr>
      <vt:lpstr>Rozsudek ve spojených věcech C-422/23,  C-455/23, C-459/23, C-486/23 a C-493/23.</vt:lpstr>
      <vt:lpstr>Rozsudek ve věci C‑282/24, v řízení Polismyndigheten</vt:lpstr>
      <vt:lpstr>Rozsudek ve věci C‑282/24, v řízení Polismyndigheten</vt:lpstr>
      <vt:lpstr>Rozsudek ve věci C‑282/24, v řízení Polismyndigheten</vt:lpstr>
      <vt:lpstr>Rozsudek ve věci C‑282/24, v řízení Polismyndigheten</vt:lpstr>
      <vt:lpstr>Rozsudek ve věci C‑282/24, v řízení Polismyndigheten – změna celkové povahy</vt:lpstr>
      <vt:lpstr>Rozsudek ve věci C‑282/24, v řízení Polismyndigheten – změna celkové povahy</vt:lpstr>
      <vt:lpstr>Rozsudek ve věci C‑282/24, v řízení Polismyndigheten</vt:lpstr>
      <vt:lpstr>Rozsudek ve věci C‑282/24, v řízení Polismyndigheten</vt:lpstr>
      <vt:lpstr>Rozsudek ve věci C‑282/24, v řízení Polismyndigheten</vt:lpstr>
      <vt:lpstr>Rozsudek ve věci C‑282/24, v řízení Polismyndigheten</vt:lpstr>
      <vt:lpstr>Rozsudek ve věci C‑769/23, v řízení Mara Soc. coop. arl</vt:lpstr>
      <vt:lpstr>Rozsudek ve věci C‑769/23, v řízení Mara Soc. coop. arl</vt:lpstr>
      <vt:lpstr>Rozsudek ve věci C‑769/23, v řízení Mara Soc. coop. arl</vt:lpstr>
      <vt:lpstr>Rozsudek ve věci C‑692/23, v řízení AVR-Afvalverwerking BV</vt:lpstr>
      <vt:lpstr>Rozsudek ve věci C‑692/23, v řízení AVR-Afvalverwerking BV</vt:lpstr>
      <vt:lpstr>Rozsudek ve věci C‑692/23, v řízení AVR-Afvalverwerking BV</vt:lpstr>
      <vt:lpstr>Rozsudek ve věci C‑692/23, v řízení AVR-Afvalverwerking BV</vt:lpstr>
      <vt:lpstr>Rozsudek ve věci C‑692/23, v řízení AVR-Afvalverwerking BV</vt:lpstr>
      <vt:lpstr>Rozsudek ve věci C‑692/23, v řízení AVR-Afvalverwerking BV</vt:lpstr>
      <vt:lpstr>Rozsudek ve věci C‑692/23, v řízení AVR-Afvalverwerking BV – omezení časového účinku</vt:lpstr>
      <vt:lpstr>Rozsudek ve věci C‑692/23, v řízení AVR-Afvalverwerking BV – omezení časového účinku</vt:lpstr>
      <vt:lpstr>Rozsudek ve věci C‑812/24, v řízení LIPOR – Associação de Municípios para…</vt:lpstr>
      <vt:lpstr>Rozsudek ve věci C‑812/24, v řízení LIPOR – Associação de Municípios para…</vt:lpstr>
      <vt:lpstr>Rozsudek ve věci C‑812/24, v řízení LIPOR – Associação de Municípios para…</vt:lpstr>
      <vt:lpstr>Rozsudek ve věci C‑812/24, v řízení LIPOR – Associação de Municípios para…</vt:lpstr>
      <vt:lpstr>Rozsudek ve věci C‑812/24, v řízení LIPOR – Associação de Municípios para…</vt:lpstr>
      <vt:lpstr>Rozsudek ve věci C-313/24 Opera Laboratori Fiorentini SpA</vt:lpstr>
      <vt:lpstr>Rozsudek ve věci C-313/24 Opera Laboratori Fiorentini SpA</vt:lpstr>
      <vt:lpstr>Rozsudek ve věci C-313/24 Opera Laboratori Fiorentini SpA</vt:lpstr>
      <vt:lpstr>Rozsudek ve věci C-313/24 Opera Laboratori Fiorentini SpA</vt:lpstr>
      <vt:lpstr>Rozsudek ve věci Asociación de Empresas de Servicios para la Dependencia (AESTE) </vt:lpstr>
      <vt:lpstr>Rozsudek ve věci Asociación de Empresas de Servicios para la Dependencia (AESTE) </vt:lpstr>
      <vt:lpstr>Rozsudek ve věci Asociación de Empresas de Servicios para la Dependencia (AESTE) </vt:lpstr>
      <vt:lpstr>Rozsudek ve věci Asociación de Empresas de Servicios para la Dependencia (AESTE) </vt:lpstr>
      <vt:lpstr>Rozsudek ve věci Asociación de Empresas de Servicios para la Dependencia (AESTE) </vt:lpstr>
      <vt:lpstr>Rozsudek ve věci C‑820/24 Strominator Elektro</vt:lpstr>
      <vt:lpstr>Rozsudek ve věci C‑820/24 Strominator Elektro</vt:lpstr>
      <vt:lpstr>Rozsudek ve věci C‑820/24 Strominator Elektro</vt:lpstr>
      <vt:lpstr>Děkuji za pozornost</vt:lpstr>
    </vt:vector>
  </TitlesOfParts>
  <Manager/>
  <Company>Jednotný vizuální styl</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subject/>
  <dc:creator>Karel Drašnar</dc:creator>
  <cp:keywords/>
  <dc:description/>
  <cp:lastModifiedBy>Oktábec Ondřej</cp:lastModifiedBy>
  <cp:revision>461</cp:revision>
  <cp:lastPrinted>2025-10-24T08:31:40Z</cp:lastPrinted>
  <dcterms:created xsi:type="dcterms:W3CDTF">2025-01-29T13:36:29Z</dcterms:created>
  <dcterms:modified xsi:type="dcterms:W3CDTF">2026-06-18T12:04:40Z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0x010100D49E6BE534F60E469CE8F6942E8CB243</vt:lpwstr>
  </property>
  <property fmtid="{D5CDD505-2E9C-101B-9397-08002B2CF9AE}" pid="3" name="MediaServiceImageTags">
    <vt:lpwstr/>
  </property>
  <property fmtid="{D5CDD505-2E9C-101B-9397-08002B2CF9AE}" pid="4" name="MSIP_Label_b3564849-fbfc-4795-ad59-055bb350645f_Enabled">
    <vt:lpwstr>true</vt:lpwstr>
  </property>
  <property fmtid="{D5CDD505-2E9C-101B-9397-08002B2CF9AE}" pid="5" name="MSIP_Label_b3564849-fbfc-4795-ad59-055bb350645f_SetDate">
    <vt:lpwstr>2025-11-05T08:47:26Z</vt:lpwstr>
  </property>
  <property fmtid="{D5CDD505-2E9C-101B-9397-08002B2CF9AE}" pid="6" name="MSIP_Label_b3564849-fbfc-4795-ad59-055bb350645f_Method">
    <vt:lpwstr>Standard</vt:lpwstr>
  </property>
  <property fmtid="{D5CDD505-2E9C-101B-9397-08002B2CF9AE}" pid="7" name="MSIP_Label_b3564849-fbfc-4795-ad59-055bb350645f_Name">
    <vt:lpwstr>M102S01</vt:lpwstr>
  </property>
  <property fmtid="{D5CDD505-2E9C-101B-9397-08002B2CF9AE}" pid="8" name="MSIP_Label_b3564849-fbfc-4795-ad59-055bb350645f_SiteId">
    <vt:lpwstr>65154e19-ce31-44e2-97af-2480f4c17f95</vt:lpwstr>
  </property>
  <property fmtid="{D5CDD505-2E9C-101B-9397-08002B2CF9AE}" pid="9" name="MSIP_Label_b3564849-fbfc-4795-ad59-055bb350645f_ActionId">
    <vt:lpwstr>a46c3e65-4ee5-4762-a82b-3d1c88712a7f</vt:lpwstr>
  </property>
  <property fmtid="{D5CDD505-2E9C-101B-9397-08002B2CF9AE}" pid="10" name="MSIP_Label_b3564849-fbfc-4795-ad59-055bb350645f_ContentBits">
    <vt:lpwstr>0</vt:lpwstr>
  </property>
  <property fmtid="{D5CDD505-2E9C-101B-9397-08002B2CF9AE}" pid="11" name="MSIP_Label_b3564849-fbfc-4795-ad59-055bb350645f_Tag">
    <vt:lpwstr>10, 3, 0, 1</vt:lpwstr>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xd_Signature">
    <vt:lpwstr/>
  </property>
</Properties>
</file>