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9"/>
  </p:notesMasterIdLst>
  <p:handoutMasterIdLst>
    <p:handoutMasterId r:id="rId30"/>
  </p:handoutMasterIdLst>
  <p:sldIdLst>
    <p:sldId id="330" r:id="rId5"/>
    <p:sldId id="341" r:id="rId6"/>
    <p:sldId id="353" r:id="rId7"/>
    <p:sldId id="349" r:id="rId8"/>
    <p:sldId id="363" r:id="rId9"/>
    <p:sldId id="357" r:id="rId10"/>
    <p:sldId id="364" r:id="rId11"/>
    <p:sldId id="352" r:id="rId12"/>
    <p:sldId id="345" r:id="rId13"/>
    <p:sldId id="354" r:id="rId14"/>
    <p:sldId id="355" r:id="rId15"/>
    <p:sldId id="347" r:id="rId16"/>
    <p:sldId id="356" r:id="rId17"/>
    <p:sldId id="360" r:id="rId18"/>
    <p:sldId id="348" r:id="rId19"/>
    <p:sldId id="339" r:id="rId20"/>
    <p:sldId id="358" r:id="rId21"/>
    <p:sldId id="337" r:id="rId22"/>
    <p:sldId id="350" r:id="rId23"/>
    <p:sldId id="340" r:id="rId24"/>
    <p:sldId id="361" r:id="rId25"/>
    <p:sldId id="338" r:id="rId26"/>
    <p:sldId id="362" r:id="rId27"/>
    <p:sldId id="324" r:id="rId2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543"/>
    <a:srgbClr val="2E4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88CED1-75E5-4987-932F-9B1D9BE21E6A}" v="62" dt="2024-05-27T10:48:39.7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Střední styl 4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DBED569-4797-4DF1-A0F4-6AAB3CD982D8}" styleName="Světlý styl 3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929F9F4-4A8F-4326-A1B4-22849713DDAB}" styleName="Tmavý styl 1 – zvýraznění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Tmavý styl 1 – zvýraznění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Tmavý styl 1 – zvýraznění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8B1032C-EA38-4F05-BA0D-38AFFFC7BED3}" styleName="Světlý styl 3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 s motivem 2 – zvýraznění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9371" autoAdjust="0"/>
  </p:normalViewPr>
  <p:slideViewPr>
    <p:cSldViewPr snapToGrid="0">
      <p:cViewPr varScale="1">
        <p:scale>
          <a:sx n="95" d="100"/>
          <a:sy n="95" d="100"/>
        </p:scale>
        <p:origin x="126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5" d="100"/>
        <a:sy n="125" d="100"/>
      </p:scale>
      <p:origin x="0" y="-8658"/>
    </p:cViewPr>
  </p:sorterViewPr>
  <p:notesViewPr>
    <p:cSldViewPr snapToGrid="0">
      <p:cViewPr>
        <p:scale>
          <a:sx n="1" d="2"/>
          <a:sy n="1" d="2"/>
        </p:scale>
        <p:origin x="3912" y="9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ABAFFF25-3B9E-26B0-7301-11D9C08BDE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B0AE434-5719-2ACF-0734-3FCBC0D3CF0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05642C-6B36-4157-9A46-FBF710EF482B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80F51DE-435D-57EA-855B-F8456518B8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F68A298-3DE6-E06C-EC75-DF3FF7628C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6D05C7-500D-45D2-A172-429D6AE9FA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2919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876EA0-A7D8-4C36-9103-675E79D94563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12E25-B006-4F85-B4EA-907AF006C9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9087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41714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45864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40470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00119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50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DDCF2-420F-AC6A-DD7C-96DEFF148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3DC5F0C9-1FC1-668B-CA4F-66CF28A265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3CD67F8-35A1-635A-2F88-D517E47EBA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A9119A4-BCFF-6A91-A259-C194019F25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87542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DDCF2-420F-AC6A-DD7C-96DEFF148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3DC5F0C9-1FC1-668B-CA4F-66CF28A265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3CD67F8-35A1-635A-2F88-D517E47EBA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A9119A4-BCFF-6A91-A259-C194019F25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47352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27214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5A87E3-FAEF-00E8-A583-D9E1A4B6B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A27BF16-3732-65DE-C9C3-22F63E2FBC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34780ED4-90D4-BD02-E9C2-60C8408BAC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DE3EAD0-3804-C975-1DAF-7DB93C67F5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5626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209E7-AE8E-9144-7080-B6F8B6533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CEC23723-EF05-61F4-33B0-A35F89B547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BD133A0-E525-7A21-AFF4-926FB78C48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8BDFC36-5FD5-698C-B804-4FAC076737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75611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79332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AC036-38BE-C416-F82A-37BA15349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8CE3FE6-74DE-C074-0A87-A42E835946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2B24E22A-336F-77A9-4787-FA1C3EAE15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481DEDD-532D-3795-8936-55F505C03A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01434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3105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317EA0-AF2F-4F2B-973E-0E60DC8B0B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F88EDCF-E8FC-48EF-AA09-2CA6AFAE36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3B60C36-6A76-4B75-AED4-489412638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1A3E763-5D8C-4CFF-973A-59FBE3C12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E43B469-5F55-46C6-ACFB-65A76D77F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3045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F9BD8B-6BA3-4902-A8D4-CDCD9CF78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561FEE7-6EC5-4725-B6D6-5ED637EE20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F53CEB-B1E5-415A-B34B-C631FBD55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EB195C-E4D6-4D7B-9661-A4D5216A8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1D06702-B80D-4D80-9964-3B937DED2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9161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4B54372-610E-4C81-A92F-A587698528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A6EE999-100E-46E5-8F92-9BF9984063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999986D-BC9B-4267-9062-AA6BC7D9A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88E6ABF-CB84-41CF-BBE8-8662A558B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9B2B049-1E04-411A-8377-DD335F853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8942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enutzerdefiniertes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06034" y="1338263"/>
            <a:ext cx="10164233" cy="99695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>
          <a:xfrm>
            <a:off x="3215217" y="6165851"/>
            <a:ext cx="7298267" cy="5810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Budapest, 23</a:t>
            </a:r>
            <a:r>
              <a:rPr lang="en-GB" baseline="30000"/>
              <a:t>rd</a:t>
            </a:r>
            <a:r>
              <a:rPr lang="en-GB"/>
              <a:t> September 2013</a:t>
            </a:r>
          </a:p>
          <a:p>
            <a:pPr>
              <a:defRPr/>
            </a:pPr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1463F-2B4D-4CEF-A384-4F72B21CF3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344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25586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856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9E9C70-6C46-46F1-A583-ACE6CF060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70A6594-294C-45A8-93D1-1455129E7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5AD7DB-F081-4120-BBF2-620EB242A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0D10F31-5E40-4CEC-995E-4EC6FC434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CBBB9CF-E00C-4299-93BD-B39B441E6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1793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7844F7-2E55-486E-AECA-BA81BCFC8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C3793D5-8AE0-4BF1-81BF-F4977097F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FFA035-755C-412E-A1CC-27E5F1BE4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85DCD9-6A7D-4A39-BB80-D8A58CB0D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C56AF2E-ECAF-44DF-8D7C-77A4B8FE9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7104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27D9A6-98EB-4320-8295-478F84775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801B4CD-C1EE-46E9-AE01-BBCD1945F4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88F5143-6610-435A-BB86-7619C710DA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B3ED2E-C943-4686-B63B-3AB4EFFDE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CEC26A3-483B-42DD-95A3-7B89A8B33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A4F611B-1B7B-472B-A8D7-33082E01E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0366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F8CF02-5D47-477C-81E6-BBAB722D6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C2B8829-83D9-4A0F-9355-336DE810F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A349D7C-1770-4F96-9DC2-32973C8C4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EDB5510E-39A9-4A80-B99F-9F9D3967B5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4E0E4315-8DF1-4876-8B3A-6D1A5FA764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2459812-E96C-44C8-8D24-07DB4E400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0AB9673-FCEA-4218-8BBA-7C8808D5E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340CD21-4F45-4B0B-A4AC-29F7CC528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5378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ECBB0A-92C6-43A2-99BA-0682441C0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EBA7168-5335-48B7-B458-A16A28EED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F836032-48BD-483E-8323-DD8D6B288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35A1413-37F7-44C9-B400-CEF862C3F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2060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A621256-969A-4B06-A574-7D2825543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C39A609-7FFF-4CCA-BCE6-50F6067D6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B5FFFAC-3E1B-42BA-AFDE-156960559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5391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9E72B1-C93E-4949-A035-C02CE64D3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A2E9C22-7328-4419-83AA-5B355C710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ECB52A11-60DC-459F-A40C-04D2E49C46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CDCA0A8-4DD9-49DC-96E7-C5C07A0AF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9D837FF-890D-48A0-AAB0-43986BB9F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F288279-0FFD-4D37-90F0-61C399B46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0029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DFDD9D-04DD-411D-8D33-1C99F0727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D791B58-FB21-475E-A6DD-A114258FE0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ACC00C0-A60F-48B3-B3B4-4F6F16349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5620A71-25A9-4FA5-8C79-BCE9FA3F3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F8F2497-DC14-439B-AB34-C498BFA2B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0F9D4D2-1B68-42C3-9F61-7BE6D5225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250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3255661-FD6D-4C7C-B655-65D821867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3759CC7-5DB4-4E99-9ECD-52322577B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84180BD-372A-43B0-B102-4B19A1EC01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530D7-7F08-45BC-B281-5C39E7B9BE51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8DC06EE-D1F0-47F6-9B35-78BF604E42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69FBC90-1CCA-4E71-8879-0C0704AC34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599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fcr.cz/cs/ministerstvo/zakladni-informace/hospodareni-resortu/verejne-zakazky-a-spolecny-nakup/zavazne-technicke-standardy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mv.gov.cz/clanek/centralni-nakup-ict-komodit.aspx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AA4D4B-D142-5739-6E11-11390F498F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6872"/>
            <a:ext cx="9144000" cy="2509935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pt-BR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Formy spolupráce zadavatelů při zadávání veřejných zakázek</a:t>
            </a:r>
            <a:endParaRPr lang="cs-CZ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116A404-E3E4-6B6C-6486-97148427D244}"/>
              </a:ext>
            </a:extLst>
          </p:cNvPr>
          <p:cNvSpPr txBox="1"/>
          <p:nvPr/>
        </p:nvSpPr>
        <p:spPr>
          <a:xfrm>
            <a:off x="1379517" y="5281128"/>
            <a:ext cx="9432966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b="1" dirty="0">
                <a:solidFill>
                  <a:srgbClr val="2E4987"/>
                </a:solidFill>
              </a:rPr>
              <a:t>25.11.2025, Mgr. Ondřej Oktábec (Odbor strategií práva a podpory veřejného investování)</a:t>
            </a:r>
          </a:p>
        </p:txBody>
      </p:sp>
    </p:spTree>
    <p:extLst>
      <p:ext uri="{BB962C8B-B14F-4D97-AF65-F5344CB8AC3E}">
        <p14:creationId xmlns:p14="http://schemas.microsoft.com/office/powerpoint/2010/main" val="2103067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B880FF-E51D-0242-0408-6D0E32C4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1D102EEE-7784-40F6-2C5F-007D012FFA8D}"/>
              </a:ext>
            </a:extLst>
          </p:cNvPr>
          <p:cNvSpPr txBox="1"/>
          <p:nvPr/>
        </p:nvSpPr>
        <p:spPr>
          <a:xfrm>
            <a:off x="1157921" y="1200327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Možnosti spolupráce s centrálním zadavatelem Meziresortní nákupy státní správy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C67CC20C-86D1-67B8-0C90-44BEFAC535AD}"/>
              </a:ext>
            </a:extLst>
          </p:cNvPr>
          <p:cNvSpPr txBox="1"/>
          <p:nvPr/>
        </p:nvSpPr>
        <p:spPr>
          <a:xfrm>
            <a:off x="1157921" y="2939747"/>
            <a:ext cx="9337964" cy="35163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b="1" dirty="0">
                <a:cs typeface="Arial" panose="020B0604020202020204" pitchFamily="34" charset="0"/>
              </a:rPr>
              <a:t>Centrální zadavatel </a:t>
            </a:r>
            <a:r>
              <a:rPr lang="cs-CZ" sz="2200" dirty="0">
                <a:cs typeface="Arial" panose="020B0604020202020204" pitchFamily="34" charset="0"/>
              </a:rPr>
              <a:t>uzavírá svým jménem smlouvy podle pravidel společného nákupu na úrovni organizace (</a:t>
            </a:r>
            <a:r>
              <a:rPr lang="cs-CZ" sz="2200" i="1" dirty="0">
                <a:cs typeface="Arial" panose="020B0604020202020204" pitchFamily="34" charset="0"/>
              </a:rPr>
              <a:t>za dodržování pravidel zákona odpovídá centrální zadavatel kromě </a:t>
            </a:r>
            <a:r>
              <a:rPr lang="cs-CZ" sz="2200" b="1" i="1" dirty="0">
                <a:cs typeface="Arial" panose="020B0604020202020204" pitchFamily="34" charset="0"/>
              </a:rPr>
              <a:t>DNS a RD § 9 odst.2</a:t>
            </a:r>
            <a:r>
              <a:rPr lang="cs-CZ" sz="2200" i="1" dirty="0">
                <a:cs typeface="Arial" panose="020B0604020202020204" pitchFamily="34" charset="0"/>
              </a:rPr>
              <a:t> ZZVZ</a:t>
            </a:r>
            <a:r>
              <a:rPr lang="cs-CZ" sz="2200" dirty="0">
                <a:cs typeface="Arial" panose="020B0604020202020204" pitchFamily="34" charset="0"/>
              </a:rPr>
              <a:t>)</a:t>
            </a:r>
          </a:p>
          <a:p>
            <a:pPr marL="342900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b="1" dirty="0">
                <a:solidFill>
                  <a:srgbClr val="009543"/>
                </a:solidFill>
                <a:cs typeface="Arial" panose="020B0604020202020204" pitchFamily="34" charset="0"/>
              </a:rPr>
              <a:t>Neuvedené komodity v čl. 2, odst. 2</a:t>
            </a:r>
            <a:r>
              <a:rPr lang="cs-CZ" sz="2200" b="1" dirty="0">
                <a:cs typeface="Arial" panose="020B0604020202020204" pitchFamily="34" charset="0"/>
              </a:rPr>
              <a:t> </a:t>
            </a:r>
            <a:r>
              <a:rPr lang="cs-CZ" sz="2200" dirty="0">
                <a:cs typeface="Arial" panose="020B0604020202020204" pitchFamily="34" charset="0"/>
              </a:rPr>
              <a:t>určuje pověřený zadavatel jako „</a:t>
            </a:r>
            <a:r>
              <a:rPr lang="cs-CZ" sz="2200" i="1" dirty="0">
                <a:cs typeface="Arial" panose="020B0604020202020204" pitchFamily="34" charset="0"/>
              </a:rPr>
              <a:t>vlastní</a:t>
            </a:r>
            <a:r>
              <a:rPr lang="cs-CZ" sz="2200" dirty="0">
                <a:cs typeface="Arial" panose="020B0604020202020204" pitchFamily="34" charset="0"/>
              </a:rPr>
              <a:t>“ seznam nakupovaných komodit:</a:t>
            </a:r>
          </a:p>
          <a:p>
            <a:pPr marL="800100" lvl="1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b="1" i="1" dirty="0">
                <a:cs typeface="Arial" panose="020B0604020202020204" pitchFamily="34" charset="0"/>
              </a:rPr>
              <a:t>sběr požadavků, předmět </a:t>
            </a:r>
            <a:r>
              <a:rPr lang="cs-CZ" sz="2200" i="1" dirty="0">
                <a:cs typeface="Arial" panose="020B0604020202020204" pitchFamily="34" charset="0"/>
              </a:rPr>
              <a:t>– technická specifikace, příp. jiný postup při společném nákupu (s ohledem na dodržování principů účelnosti, hospodárnosti a efektivity – </a:t>
            </a:r>
            <a:r>
              <a:rPr lang="cs-CZ" sz="2200" b="1" i="1" dirty="0">
                <a:cs typeface="Arial" panose="020B0604020202020204" pitchFamily="34" charset="0"/>
              </a:rPr>
              <a:t>3E</a:t>
            </a:r>
            <a:r>
              <a:rPr lang="cs-CZ" sz="2200" i="1" dirty="0">
                <a:cs typeface="Arial" panose="020B0604020202020204" pitchFamily="34" charset="0"/>
              </a:rPr>
              <a:t>); výjimka dle </a:t>
            </a:r>
            <a:r>
              <a:rPr lang="cs-CZ" sz="2200" b="1" i="1" dirty="0">
                <a:cs typeface="Arial" panose="020B0604020202020204" pitchFamily="34" charset="0"/>
              </a:rPr>
              <a:t>čl. 2, odst. 4</a:t>
            </a:r>
          </a:p>
          <a:p>
            <a:pPr marL="800100" lvl="1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b="1" i="1" dirty="0">
                <a:highlight>
                  <a:srgbClr val="FFFF00"/>
                </a:highlight>
                <a:cs typeface="Arial" panose="020B0604020202020204" pitchFamily="34" charset="0"/>
              </a:rPr>
              <a:t>sdružení dodávek </a:t>
            </a:r>
            <a:r>
              <a:rPr lang="cs-CZ" sz="2200" i="1" dirty="0">
                <a:highlight>
                  <a:srgbClr val="FFFF00"/>
                </a:highlight>
                <a:cs typeface="Arial" panose="020B0604020202020204" pitchFamily="34" charset="0"/>
              </a:rPr>
              <a:t>se předpokládá, že bude agregovat ekonomicky výhodnější podmínky na transakční náklady (úspory z rozsahu)</a:t>
            </a:r>
            <a:endParaRPr lang="cs-CZ" sz="22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80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A89258-9237-799D-B2AC-D49E2E4D94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47E19F7-D998-B9F0-C08D-999F8C08CAE7}"/>
              </a:ext>
            </a:extLst>
          </p:cNvPr>
          <p:cNvSpPr txBox="1"/>
          <p:nvPr/>
        </p:nvSpPr>
        <p:spPr>
          <a:xfrm>
            <a:off x="1157921" y="1200327"/>
            <a:ext cx="9432966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Modely zadávání podle části šesté</a:t>
            </a:r>
          </a:p>
          <a:p>
            <a:r>
              <a:rPr lang="cs-CZ" sz="3600" b="1" dirty="0">
                <a:solidFill>
                  <a:srgbClr val="2E4987"/>
                </a:solidFill>
              </a:rPr>
              <a:t>Spolupráce na zadávaní s centrálním zadavatelem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090AC7D2-904F-09DE-873A-BAE9605DCA32}"/>
              </a:ext>
            </a:extLst>
          </p:cNvPr>
          <p:cNvSpPr txBox="1"/>
          <p:nvPr/>
        </p:nvSpPr>
        <p:spPr>
          <a:xfrm>
            <a:off x="1157921" y="2939747"/>
            <a:ext cx="9337964" cy="38164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dirty="0">
                <a:cs typeface="Arial" panose="020B0604020202020204" pitchFamily="34" charset="0"/>
              </a:rPr>
              <a:t>Centrální zadavatel odpovídá za dodržení tohoto zákona, </a:t>
            </a:r>
            <a:r>
              <a:rPr lang="cs-CZ" sz="2200" dirty="0">
                <a:solidFill>
                  <a:srgbClr val="009543"/>
                </a:solidFill>
                <a:cs typeface="Arial" panose="020B0604020202020204" pitchFamily="34" charset="0"/>
              </a:rPr>
              <a:t>pokud se zavádí dynamický nákupní systém</a:t>
            </a:r>
            <a:r>
              <a:rPr lang="cs-CZ" sz="2200" dirty="0">
                <a:cs typeface="Arial" panose="020B0604020202020204" pitchFamily="34" charset="0"/>
              </a:rPr>
              <a:t>: </a:t>
            </a:r>
          </a:p>
          <a:p>
            <a:pPr marL="800100" lvl="1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dirty="0">
                <a:cs typeface="Arial" panose="020B0604020202020204" pitchFamily="34" charset="0"/>
              </a:rPr>
              <a:t>povinnost identifikovat v zadávací dokumentaci pověřující zadavatele se nevztahuje na zavedení dynamického nákupního systému. </a:t>
            </a: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dirty="0">
                <a:cs typeface="Arial" panose="020B0604020202020204" pitchFamily="34" charset="0"/>
              </a:rPr>
              <a:t>Dále CZ odpovídá za dodržení tohoto zákona, pokud </a:t>
            </a:r>
            <a:r>
              <a:rPr lang="cs-CZ" sz="2200" dirty="0">
                <a:solidFill>
                  <a:srgbClr val="009543"/>
                </a:solidFill>
                <a:cs typeface="Arial" panose="020B0604020202020204" pitchFamily="34" charset="0"/>
              </a:rPr>
              <a:t>samostatně zadává veřejné zakázky</a:t>
            </a:r>
            <a:r>
              <a:rPr lang="cs-CZ" sz="2200" dirty="0">
                <a:cs typeface="Arial" panose="020B0604020202020204" pitchFamily="34" charset="0"/>
              </a:rPr>
              <a:t>:</a:t>
            </a:r>
          </a:p>
          <a:p>
            <a:pPr marL="800100" lvl="1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dirty="0">
                <a:cs typeface="Arial" panose="020B0604020202020204" pitchFamily="34" charset="0"/>
              </a:rPr>
              <a:t>v rámci dynamického nákupního systému provozovaného centrálním zadavatelem.</a:t>
            </a: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dirty="0">
                <a:cs typeface="Arial" panose="020B0604020202020204" pitchFamily="34" charset="0"/>
              </a:rPr>
              <a:t>Obecně za dodržování zákona však </a:t>
            </a:r>
            <a:r>
              <a:rPr lang="cs-CZ" sz="2200" dirty="0">
                <a:solidFill>
                  <a:srgbClr val="009543"/>
                </a:solidFill>
                <a:cs typeface="Arial" panose="020B0604020202020204" pitchFamily="34" charset="0"/>
              </a:rPr>
              <a:t>odpovídá zadavatel, který samostatně zadává veřejné zakázky v rámci dynamického nákupního systému </a:t>
            </a:r>
            <a:r>
              <a:rPr lang="cs-CZ" sz="2200" dirty="0">
                <a:cs typeface="Arial" panose="020B0604020202020204" pitchFamily="34" charset="0"/>
              </a:rPr>
              <a:t>(provozovaného centrálním zadavatelem).</a:t>
            </a:r>
          </a:p>
        </p:txBody>
      </p:sp>
    </p:spTree>
    <p:extLst>
      <p:ext uri="{BB962C8B-B14F-4D97-AF65-F5344CB8AC3E}">
        <p14:creationId xmlns:p14="http://schemas.microsoft.com/office/powerpoint/2010/main" val="4014302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Možnosti spolupráce s centrálním zadavatelem Meziresortní nákupy státní (</a:t>
            </a:r>
            <a:r>
              <a:rPr lang="pl-PL" sz="3600" b="1" dirty="0">
                <a:solidFill>
                  <a:srgbClr val="2E4987"/>
                </a:solidFill>
              </a:rPr>
              <a:t>§ 9 / 4, § 132 / 2)</a:t>
            </a:r>
            <a:endParaRPr lang="cs-CZ" sz="3600" b="1" dirty="0">
              <a:solidFill>
                <a:srgbClr val="2E4987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157921" y="2939747"/>
            <a:ext cx="9337964" cy="382925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b="1" dirty="0">
                <a:cs typeface="Arial" panose="020B0604020202020204" pitchFamily="34" charset="0"/>
              </a:rPr>
              <a:t>Podstatným prvkem rámcové dohody </a:t>
            </a:r>
            <a:r>
              <a:rPr lang="cs-CZ" sz="2200" dirty="0">
                <a:cs typeface="Arial" panose="020B0604020202020204" pitchFamily="34" charset="0"/>
              </a:rPr>
              <a:t>je přesně vymezit okruh zadavatelů, který se takové dohody účastní, </a:t>
            </a:r>
            <a:r>
              <a:rPr lang="cs-CZ" sz="2200" dirty="0">
                <a:solidFill>
                  <a:srgbClr val="009543"/>
                </a:solidFill>
                <a:cs typeface="Arial" panose="020B0604020202020204" pitchFamily="34" charset="0"/>
              </a:rPr>
              <a:t>to nelze následně změnit</a:t>
            </a:r>
            <a:r>
              <a:rPr lang="cs-CZ" sz="2200" dirty="0">
                <a:cs typeface="Arial" panose="020B0604020202020204" pitchFamily="34" charset="0"/>
              </a:rPr>
              <a:t>, protože:</a:t>
            </a:r>
          </a:p>
          <a:p>
            <a:pPr marL="800100" lvl="1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dirty="0">
                <a:cs typeface="Arial" panose="020B0604020202020204" pitchFamily="34" charset="0"/>
              </a:rPr>
              <a:t>nejpozději v okamžiku uzavření rámcové dohody </a:t>
            </a:r>
            <a:r>
              <a:rPr lang="cs-CZ" sz="2200" dirty="0">
                <a:solidFill>
                  <a:srgbClr val="009543"/>
                </a:solidFill>
                <a:cs typeface="Arial" panose="020B0604020202020204" pitchFamily="34" charset="0"/>
              </a:rPr>
              <a:t>musí být mezi všemi pověřujícími zadavateli a centrálním zadavatelem uzavřena smlouva týkající se centralizovaného zadávání</a:t>
            </a:r>
            <a:r>
              <a:rPr lang="cs-CZ" sz="2200" dirty="0">
                <a:cs typeface="Arial" panose="020B0604020202020204" pitchFamily="34" charset="0"/>
              </a:rPr>
              <a:t> (§ 9 odst. 5).</a:t>
            </a:r>
          </a:p>
          <a:p>
            <a:pPr marL="342900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b="1" dirty="0">
                <a:cs typeface="Arial" panose="020B0604020202020204" pitchFamily="34" charset="0"/>
              </a:rPr>
              <a:t>Okruh byť nepřímo se účastnících zadavatelů nemůže být v průběhu trvání rámcové dohody rozšířen</a:t>
            </a:r>
            <a:r>
              <a:rPr lang="cs-CZ" sz="2200" dirty="0">
                <a:solidFill>
                  <a:srgbClr val="009543"/>
                </a:solidFill>
                <a:cs typeface="Arial" panose="020B0604020202020204" pitchFamily="34" charset="0"/>
              </a:rPr>
              <a:t>, specificky vzhledem k zadávací dokumentace, kde je stanovena maximální cena za plnění veřejné zakázky, která nedosahuje limitu podle § 25</a:t>
            </a:r>
            <a:r>
              <a:rPr lang="cs-CZ" sz="2200" dirty="0">
                <a:cs typeface="Arial" panose="020B0604020202020204" pitchFamily="34" charset="0"/>
              </a:rPr>
              <a:t>, ale jejímž účelem je uzavření rámcové dohody:</a:t>
            </a:r>
          </a:p>
          <a:p>
            <a:pPr marL="800100" lvl="1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dirty="0">
                <a:cs typeface="Arial" panose="020B0604020202020204" pitchFamily="34" charset="0"/>
              </a:rPr>
              <a:t>musí být jednoznačně specifikován okruh zadavatelů, s nimiž bude rámcová dohoda uzavřena (§ 132 odst. 2).</a:t>
            </a:r>
          </a:p>
        </p:txBody>
      </p:sp>
    </p:spTree>
    <p:extLst>
      <p:ext uri="{BB962C8B-B14F-4D97-AF65-F5344CB8AC3E}">
        <p14:creationId xmlns:p14="http://schemas.microsoft.com/office/powerpoint/2010/main" val="2163011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305B96-0824-D3A6-EB7C-646F9D90B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A302DE13-9F36-BE7C-90CB-A34EDCEB250B}"/>
              </a:ext>
            </a:extLst>
          </p:cNvPr>
          <p:cNvSpPr txBox="1"/>
          <p:nvPr/>
        </p:nvSpPr>
        <p:spPr>
          <a:xfrm>
            <a:off x="1157921" y="1200327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Možnosti spolupráce s centrálním zadavatelem Výhoda DNS oproti uzavření rámcové dohody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05F00086-6D1A-CA34-4E6B-6BC6A48E131A}"/>
              </a:ext>
            </a:extLst>
          </p:cNvPr>
          <p:cNvSpPr txBox="1"/>
          <p:nvPr/>
        </p:nvSpPr>
        <p:spPr>
          <a:xfrm>
            <a:off x="1157921" y="2939747"/>
            <a:ext cx="9337964" cy="38472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b="1" dirty="0">
                <a:cs typeface="Arial" panose="020B0604020202020204" pitchFamily="34" charset="0"/>
              </a:rPr>
              <a:t>DNS lze zavést </a:t>
            </a:r>
            <a:r>
              <a:rPr lang="pl-PL" sz="2200" b="1" dirty="0">
                <a:cs typeface="Arial" panose="020B0604020202020204" pitchFamily="34" charset="0"/>
              </a:rPr>
              <a:t>na jakoukoliv dobu</a:t>
            </a:r>
            <a:r>
              <a:rPr lang="pl-PL" sz="2200" dirty="0">
                <a:cs typeface="Arial" panose="020B0604020202020204" pitchFamily="34" charset="0"/>
              </a:rPr>
              <a:t>, ve srovnání s rámcovými dohodami, které </a:t>
            </a:r>
            <a:r>
              <a:rPr lang="pl-PL" sz="2200" b="1" dirty="0">
                <a:solidFill>
                  <a:srgbClr val="009543"/>
                </a:solidFill>
                <a:cs typeface="Arial" panose="020B0604020202020204" pitchFamily="34" charset="0"/>
              </a:rPr>
              <a:t>lze prodlužovat pouze v řádně odůbodněných důvodech (§ 222)</a:t>
            </a:r>
          </a:p>
          <a:p>
            <a:pPr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pl-PL" sz="2200" u="sng" dirty="0">
                <a:cs typeface="Arial" panose="020B0604020202020204" pitchFamily="34" charset="0"/>
              </a:rPr>
              <a:t>Zadavatel vymezí do ZD náležitosti pro užší řízení </a:t>
            </a:r>
            <a:r>
              <a:rPr lang="pl-PL" sz="2200" dirty="0">
                <a:cs typeface="Arial" panose="020B0604020202020204" pitchFamily="34" charset="0"/>
              </a:rPr>
              <a:t>(</a:t>
            </a:r>
            <a:r>
              <a:rPr lang="pl-PL" sz="2200" b="1" dirty="0">
                <a:solidFill>
                  <a:srgbClr val="009543"/>
                </a:solidFill>
                <a:cs typeface="Arial" panose="020B0604020202020204" pitchFamily="34" charset="0"/>
              </a:rPr>
              <a:t>druh, předmět a předpokládanou hodnotu veřejných zakázek</a:t>
            </a:r>
            <a:r>
              <a:rPr lang="pl-PL" sz="2200" dirty="0">
                <a:cs typeface="Arial" panose="020B0604020202020204" pitchFamily="34" charset="0"/>
              </a:rPr>
              <a:t>, které mají být zadávány v zaváděném DNS - § 139 odst. 4)</a:t>
            </a:r>
          </a:p>
          <a:p>
            <a:pPr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u="sng" dirty="0"/>
              <a:t>Rozsudek SDEU </a:t>
            </a:r>
            <a:r>
              <a:rPr lang="en-US" sz="2200" u="sng" dirty="0"/>
              <a:t>C-</a:t>
            </a:r>
            <a:r>
              <a:rPr lang="en-US" sz="2200" b="1" u="sng" dirty="0"/>
              <a:t>23/20</a:t>
            </a:r>
            <a:r>
              <a:rPr lang="en-US" sz="2200" u="sng" dirty="0"/>
              <a:t> Simonsen &amp; </a:t>
            </a:r>
            <a:r>
              <a:rPr lang="en-US" sz="2200" u="sng" dirty="0" err="1"/>
              <a:t>Weel</a:t>
            </a:r>
            <a:r>
              <a:rPr lang="en-US" sz="2200" u="sng" dirty="0"/>
              <a:t> A/S</a:t>
            </a:r>
            <a:endParaRPr lang="cs-CZ" sz="2200" u="sng" dirty="0"/>
          </a:p>
          <a:p>
            <a:pPr>
              <a:buClr>
                <a:srgbClr val="009543"/>
              </a:buClr>
            </a:pPr>
            <a:r>
              <a:rPr lang="cs-CZ" sz="2200" dirty="0"/>
              <a:t>V</a:t>
            </a:r>
            <a:r>
              <a:rPr lang="cs-CZ" sz="2200" b="0" i="0" dirty="0">
                <a:effectLst/>
              </a:rPr>
              <a:t> případě rámcových dohod zadavatelé uvedou předpokládanou hodnotu veřejné zakázky / odhadované množství i hodnotu maximální</a:t>
            </a:r>
            <a:r>
              <a:rPr lang="cs-CZ" sz="2200" dirty="0"/>
              <a:t>.</a:t>
            </a:r>
            <a:endParaRPr lang="cs-CZ" sz="2200" dirty="0">
              <a:cs typeface="Arial" panose="020B0604020202020204" pitchFamily="34" charset="0"/>
            </a:endParaRPr>
          </a:p>
          <a:p>
            <a:pPr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b="1" dirty="0">
                <a:cs typeface="Arial" panose="020B0604020202020204" pitchFamily="34" charset="0"/>
              </a:rPr>
              <a:t>DNS lze využít zejména v případech nových „systémů“</a:t>
            </a:r>
            <a:r>
              <a:rPr lang="cs-CZ" sz="2200" dirty="0">
                <a:cs typeface="Arial" panose="020B0604020202020204" pitchFamily="34" charset="0"/>
              </a:rPr>
              <a:t> centralizovaného zadávání, kdy </a:t>
            </a:r>
            <a:r>
              <a:rPr lang="cs-CZ" sz="2200" dirty="0">
                <a:solidFill>
                  <a:srgbClr val="009543"/>
                </a:solidFill>
                <a:cs typeface="Arial" panose="020B0604020202020204" pitchFamily="34" charset="0"/>
              </a:rPr>
              <a:t>se na počátku někteří pověřující zadavatelé zdráhají připojit </a:t>
            </a:r>
            <a:r>
              <a:rPr lang="cs-CZ" sz="2200" dirty="0">
                <a:cs typeface="Arial" panose="020B0604020202020204" pitchFamily="34" charset="0"/>
              </a:rPr>
              <a:t>nebo například vzniknou později.</a:t>
            </a:r>
          </a:p>
        </p:txBody>
      </p:sp>
    </p:spTree>
    <p:extLst>
      <p:ext uri="{BB962C8B-B14F-4D97-AF65-F5344CB8AC3E}">
        <p14:creationId xmlns:p14="http://schemas.microsoft.com/office/powerpoint/2010/main" val="1517188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3CCB27-F939-14D4-AD06-7CFFE15C4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E35ADFEA-6D3C-BD72-A22A-A4CD7A0A1FAF}"/>
              </a:ext>
            </a:extLst>
          </p:cNvPr>
          <p:cNvSpPr txBox="1"/>
          <p:nvPr/>
        </p:nvSpPr>
        <p:spPr>
          <a:xfrm>
            <a:off x="1157921" y="1200327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Resortní společný nákup ve veřejné správě ČR</a:t>
            </a:r>
          </a:p>
          <a:p>
            <a:r>
              <a:rPr lang="cs-CZ" sz="3600" b="1" dirty="0">
                <a:solidFill>
                  <a:srgbClr val="2E4987"/>
                </a:solidFill>
              </a:rPr>
              <a:t>Resortní Komoditní standardizace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09015A9-6029-5B8B-70DB-76E81AA01EDE}"/>
              </a:ext>
            </a:extLst>
          </p:cNvPr>
          <p:cNvSpPr txBox="1"/>
          <p:nvPr/>
        </p:nvSpPr>
        <p:spPr>
          <a:xfrm>
            <a:off x="1157921" y="2939747"/>
            <a:ext cx="9337964" cy="336758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Aft>
                <a:spcPts val="125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300" b="1" dirty="0">
                <a:cs typeface="Calibri"/>
              </a:rPr>
              <a:t>Společný nákup</a:t>
            </a:r>
            <a:r>
              <a:rPr lang="cs-CZ" sz="2300" dirty="0">
                <a:cs typeface="Calibri"/>
              </a:rPr>
              <a:t> a jeho pravidla, jak jsou definovány usnesením vlády ze dne </a:t>
            </a:r>
            <a:r>
              <a:rPr lang="cs-CZ" sz="2300" dirty="0">
                <a:highlight>
                  <a:srgbClr val="FFFF00"/>
                </a:highlight>
                <a:cs typeface="Calibri"/>
              </a:rPr>
              <a:t>10. září 2025 č. 680</a:t>
            </a:r>
            <a:r>
              <a:rPr lang="cs-CZ" sz="2300" dirty="0">
                <a:cs typeface="Calibri"/>
              </a:rPr>
              <a:t>, o zrušení Usnesení vlády č. 487 z července 2019</a:t>
            </a:r>
          </a:p>
          <a:p>
            <a:pPr marL="800100" lvl="1" indent="-342900">
              <a:spcAft>
                <a:spcPts val="125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300" dirty="0">
                <a:cs typeface="Calibri"/>
              </a:rPr>
              <a:t>Dílčí úpravy Pravidel (</a:t>
            </a:r>
            <a:r>
              <a:rPr lang="cs-CZ" sz="2300" b="1" dirty="0">
                <a:cs typeface="Calibri"/>
              </a:rPr>
              <a:t>přílohy předchozího usnesení</a:t>
            </a:r>
            <a:r>
              <a:rPr lang="cs-CZ" sz="2300" dirty="0">
                <a:cs typeface="Calibri"/>
              </a:rPr>
              <a:t>)</a:t>
            </a:r>
          </a:p>
          <a:p>
            <a:pPr marL="800100" lvl="1" indent="-342900">
              <a:spcAft>
                <a:spcPts val="125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300" b="1" dirty="0">
                <a:solidFill>
                  <a:srgbClr val="00B050"/>
                </a:solidFill>
                <a:cs typeface="Calibri"/>
              </a:rPr>
              <a:t>statut schvalování nadresortní koordinační skupiny dle čl. 5</a:t>
            </a:r>
          </a:p>
          <a:p>
            <a:pPr marL="800100" lvl="1" indent="-342900">
              <a:spcAft>
                <a:spcPts val="125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300" b="1" dirty="0">
                <a:cs typeface="Calibri"/>
              </a:rPr>
              <a:t>čl. 7 a schvalování technického standardu komodity nebo služby   </a:t>
            </a:r>
          </a:p>
          <a:p>
            <a:pPr marL="342900" indent="-342900">
              <a:spcAft>
                <a:spcPts val="1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300" b="1" dirty="0">
                <a:cs typeface="Arial" panose="020B0604020202020204" pitchFamily="34" charset="0"/>
              </a:rPr>
              <a:t>Nákup komodit Subjekty státní správy ČR, čl. 2 - Přílohy</a:t>
            </a:r>
          </a:p>
          <a:p>
            <a:pPr marL="800100" lvl="1" indent="-342900">
              <a:spcAft>
                <a:spcPts val="125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300" dirty="0">
                <a:cs typeface="Calibri"/>
              </a:rPr>
              <a:t>Specifikace Komodit určené nejen pro resortní společný nákup (CNS)</a:t>
            </a:r>
          </a:p>
          <a:p>
            <a:pPr marL="800100" lvl="1" indent="-342900">
              <a:spcAft>
                <a:spcPts val="125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300" dirty="0">
                <a:highlight>
                  <a:srgbClr val="FFFF00"/>
                </a:highlight>
                <a:cs typeface="Calibri"/>
              </a:rPr>
              <a:t>Technický standard výsledkem spolupráce Komoditní standardizační skupiny</a:t>
            </a:r>
            <a:r>
              <a:rPr lang="cs-CZ" sz="2300" dirty="0">
                <a:cs typeface="Calibri"/>
              </a:rPr>
              <a:t> s věcně příslušným útvarem ve smyslu pravidel </a:t>
            </a:r>
          </a:p>
        </p:txBody>
      </p:sp>
    </p:spTree>
    <p:extLst>
      <p:ext uri="{BB962C8B-B14F-4D97-AF65-F5344CB8AC3E}">
        <p14:creationId xmlns:p14="http://schemas.microsoft.com/office/powerpoint/2010/main" val="3008125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Resortní společný nákup ve veřejné správě ČR</a:t>
            </a:r>
          </a:p>
          <a:p>
            <a:r>
              <a:rPr lang="cs-CZ" sz="3600" b="1" dirty="0">
                <a:solidFill>
                  <a:srgbClr val="2E4987"/>
                </a:solidFill>
              </a:rPr>
              <a:t>Pravidla pro společný nákup komodit a služeb</a:t>
            </a:r>
            <a:endParaRPr lang="en-US" sz="3600" b="1" dirty="0">
              <a:solidFill>
                <a:srgbClr val="2E4987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157921" y="2939747"/>
            <a:ext cx="9337964" cy="38677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b="1" dirty="0">
                <a:highlight>
                  <a:srgbClr val="FFFF00"/>
                </a:highlight>
                <a:cs typeface="Arial" panose="020B0604020202020204" pitchFamily="34" charset="0"/>
              </a:rPr>
              <a:t>Povinný pro Ministerstva a resortní organizace </a:t>
            </a:r>
            <a:r>
              <a:rPr lang="cs-CZ" sz="2200" b="1" dirty="0">
                <a:cs typeface="Arial" panose="020B0604020202020204" pitchFamily="34" charset="0"/>
              </a:rPr>
              <a:t>na úrovni člena vlády</a:t>
            </a:r>
            <a:r>
              <a:rPr lang="cs-CZ" sz="2200" dirty="0">
                <a:cs typeface="Arial" panose="020B0604020202020204" pitchFamily="34" charset="0"/>
              </a:rPr>
              <a:t> nebo ostatní ústřední orgán státní správy pro zadavatele (členy vlády) </a:t>
            </a:r>
            <a:r>
              <a:rPr lang="cs-CZ" sz="2200" b="1" dirty="0">
                <a:cs typeface="Arial" panose="020B0604020202020204" pitchFamily="34" charset="0"/>
              </a:rPr>
              <a:t>§ 4 odst. 1 písm. a), c) nebo e) </a:t>
            </a:r>
            <a:r>
              <a:rPr lang="cs-CZ" sz="2200" dirty="0">
                <a:cs typeface="Arial" panose="020B0604020202020204" pitchFamily="34" charset="0"/>
              </a:rPr>
              <a:t>zák. č. 134/2016 Sb., </a:t>
            </a:r>
            <a:r>
              <a:rPr lang="cs-CZ" sz="2200" b="1" dirty="0">
                <a:solidFill>
                  <a:srgbClr val="00B050"/>
                </a:solidFill>
                <a:cs typeface="Arial" panose="020B0604020202020204" pitchFamily="34" charset="0"/>
              </a:rPr>
              <a:t>povinnost uplatnit seznam v rozsahu komodit určených pro resortní společný nákup </a:t>
            </a:r>
            <a:r>
              <a:rPr lang="cs-CZ" sz="2200" dirty="0">
                <a:cs typeface="Arial" panose="020B0604020202020204" pitchFamily="34" charset="0"/>
              </a:rPr>
              <a:t>dle </a:t>
            </a:r>
            <a:r>
              <a:rPr lang="cs-CZ" sz="2200" b="1" dirty="0">
                <a:cs typeface="Arial" panose="020B0604020202020204" pitchFamily="34" charset="0"/>
              </a:rPr>
              <a:t>čl. 2 </a:t>
            </a:r>
            <a:r>
              <a:rPr lang="cs-CZ" sz="2200" dirty="0">
                <a:cs typeface="Arial" panose="020B0604020202020204" pitchFamily="34" charset="0"/>
              </a:rPr>
              <a:t>Pravidel (čl. 5 NKS – rozsah komodit jako předmět společného nákupu).</a:t>
            </a:r>
          </a:p>
          <a:p>
            <a:pPr marL="342900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b="1" dirty="0">
                <a:cs typeface="Arial" panose="020B0604020202020204" pitchFamily="34" charset="0"/>
              </a:rPr>
              <a:t>čl. 2 odst. 3 </a:t>
            </a:r>
            <a:r>
              <a:rPr lang="cs-CZ" sz="2200" i="1" dirty="0">
                <a:highlight>
                  <a:srgbClr val="FFFF00"/>
                </a:highlight>
                <a:cs typeface="Arial" panose="020B0604020202020204" pitchFamily="34" charset="0"/>
              </a:rPr>
              <a:t>Resortní společný nákup pro Resorty a jimi nakupované komodity a služby lze nahradit:</a:t>
            </a:r>
            <a:r>
              <a:rPr lang="cs-CZ" sz="2200" i="1" dirty="0">
                <a:cs typeface="Arial" panose="020B0604020202020204" pitchFamily="34" charset="0"/>
              </a:rPr>
              <a:t> </a:t>
            </a:r>
            <a:r>
              <a:rPr lang="cs-CZ" sz="2200" i="1" u="sng" dirty="0">
                <a:cs typeface="Arial" panose="020B0604020202020204" pitchFamily="34" charset="0"/>
              </a:rPr>
              <a:t>i. v rámci centrálního nákupu státu nebo ii. meziresortního společného nákupu </a:t>
            </a:r>
            <a:r>
              <a:rPr lang="cs-CZ" sz="2200" i="1" dirty="0">
                <a:cs typeface="Arial" panose="020B0604020202020204" pitchFamily="34" charset="0"/>
              </a:rPr>
              <a:t>(pozn. </a:t>
            </a:r>
            <a:r>
              <a:rPr lang="cs-CZ" sz="2200" b="1" i="1" dirty="0">
                <a:cs typeface="Arial" panose="020B0604020202020204" pitchFamily="34" charset="0"/>
              </a:rPr>
              <a:t>čl. 13 viz „Resort“</a:t>
            </a:r>
            <a:r>
              <a:rPr lang="cs-CZ" sz="2200" i="1" dirty="0">
                <a:cs typeface="Arial" panose="020B0604020202020204" pitchFamily="34" charset="0"/>
              </a:rPr>
              <a:t>)</a:t>
            </a:r>
            <a:endParaRPr lang="pl-PL" sz="2200" i="1" dirty="0">
              <a:cs typeface="Arial" panose="020B0604020202020204" pitchFamily="34" charset="0"/>
            </a:endParaRPr>
          </a:p>
          <a:p>
            <a:pPr marL="800100" lvl="1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dirty="0">
                <a:cs typeface="Arial" panose="020B0604020202020204" pitchFamily="34" charset="0"/>
              </a:rPr>
              <a:t>čl. 3 jako centrální nákup státu nebo meziresortní nákup</a:t>
            </a:r>
            <a:endParaRPr lang="cs-CZ" sz="2200" b="1" dirty="0">
              <a:cs typeface="Arial" panose="020B0604020202020204" pitchFamily="34" charset="0"/>
            </a:endParaRPr>
          </a:p>
          <a:p>
            <a:pPr marL="800100" lvl="1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b="1" dirty="0">
                <a:cs typeface="Arial" panose="020B0604020202020204" pitchFamily="34" charset="0"/>
              </a:rPr>
              <a:t>interní předpis o resortním společném nákupu (čl. 8 Pravidel, odst. 1)</a:t>
            </a:r>
          </a:p>
          <a:p>
            <a:pPr marL="800100" lvl="1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dirty="0">
                <a:cs typeface="Arial" panose="020B0604020202020204" pitchFamily="34" charset="0"/>
              </a:rPr>
              <a:t>smlouvami o centralizovaném zadávání (zajistí CZ předmět SN)</a:t>
            </a:r>
          </a:p>
        </p:txBody>
      </p:sp>
    </p:spTree>
    <p:extLst>
      <p:ext uri="{BB962C8B-B14F-4D97-AF65-F5344CB8AC3E}">
        <p14:creationId xmlns:p14="http://schemas.microsoft.com/office/powerpoint/2010/main" val="1589986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Povinná organizace společného resortního Pravidla Společného nákupu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157921" y="2939747"/>
            <a:ext cx="9337964" cy="38677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b="1" dirty="0">
                <a:cs typeface="Arial" panose="020B0604020202020204" pitchFamily="34" charset="0"/>
              </a:rPr>
              <a:t>Závazná platnost pravidel </a:t>
            </a:r>
            <a:r>
              <a:rPr lang="cs-CZ" sz="2200" dirty="0">
                <a:cs typeface="Arial" panose="020B0604020202020204" pitchFamily="34" charset="0"/>
              </a:rPr>
              <a:t>(zák. č. 134/2016 Sb. ZZVZ) uzavírání smluv na VZ </a:t>
            </a:r>
            <a:r>
              <a:rPr lang="cs-CZ" sz="2200" dirty="0">
                <a:highlight>
                  <a:srgbClr val="FFFF00"/>
                </a:highlight>
                <a:cs typeface="Arial" panose="020B0604020202020204" pitchFamily="34" charset="0"/>
              </a:rPr>
              <a:t>při centralizovaném zadávání se použije i na výjimky z povinnosti postupovat v zadávacím řízení</a:t>
            </a:r>
            <a:r>
              <a:rPr lang="cs-CZ" sz="2200" dirty="0"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b="1" dirty="0">
                <a:cs typeface="Calibri"/>
              </a:rPr>
              <a:t>Nákup komodit a služeb</a:t>
            </a:r>
            <a:r>
              <a:rPr lang="cs-CZ" sz="2200" dirty="0">
                <a:cs typeface="Calibri"/>
              </a:rPr>
              <a:t> určené pro Resortní společný nákup: </a:t>
            </a:r>
            <a:r>
              <a:rPr lang="pl-PL" sz="2200" b="1" dirty="0">
                <a:cs typeface="Calibri"/>
              </a:rPr>
              <a:t>čl. 2, odst. 2</a:t>
            </a:r>
            <a:r>
              <a:rPr lang="pl-PL" sz="2200" dirty="0">
                <a:cs typeface="Calibri"/>
              </a:rPr>
              <a:t>, </a:t>
            </a:r>
            <a:r>
              <a:rPr lang="cs-CZ" sz="2200" dirty="0">
                <a:cs typeface="Calibri"/>
              </a:rPr>
              <a:t>zatřídění pomocí číselníku NIPEZ </a:t>
            </a:r>
            <a:r>
              <a:rPr lang="cs-CZ" sz="2200" b="1" dirty="0">
                <a:highlight>
                  <a:srgbClr val="FFFF00"/>
                </a:highlight>
                <a:cs typeface="Calibri"/>
              </a:rPr>
              <a:t>dle vyhlášeného technického standardu</a:t>
            </a:r>
            <a:r>
              <a:rPr lang="cs-CZ" sz="2200" dirty="0">
                <a:cs typeface="Calibri"/>
              </a:rPr>
              <a:t>:</a:t>
            </a:r>
          </a:p>
          <a:p>
            <a:pPr marL="800100" lvl="1" indent="-342900">
              <a:spcAft>
                <a:spcPts val="125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b="1" dirty="0">
                <a:cs typeface="Calibri"/>
              </a:rPr>
              <a:t>odst. 6) </a:t>
            </a:r>
            <a:r>
              <a:rPr lang="cs-CZ" sz="2200" dirty="0">
                <a:cs typeface="Calibri"/>
              </a:rPr>
              <a:t>Povinnost předávat plán </a:t>
            </a:r>
            <a:r>
              <a:rPr lang="cs-CZ" sz="2200" b="1" dirty="0">
                <a:cs typeface="Calibri"/>
              </a:rPr>
              <a:t>Resortního společného nákupu </a:t>
            </a:r>
            <a:r>
              <a:rPr lang="cs-CZ" sz="2200" dirty="0">
                <a:cs typeface="Calibri"/>
              </a:rPr>
              <a:t>na následující období, </a:t>
            </a:r>
            <a:r>
              <a:rPr lang="cs-CZ" sz="2200" b="1" dirty="0">
                <a:solidFill>
                  <a:srgbClr val="00B050"/>
                </a:solidFill>
                <a:cs typeface="Calibri"/>
              </a:rPr>
              <a:t>v termínu do 30.11. každého kalendářního roku</a:t>
            </a:r>
            <a:r>
              <a:rPr lang="cs-CZ" sz="2200" dirty="0">
                <a:solidFill>
                  <a:srgbClr val="00B050"/>
                </a:solidFill>
                <a:cs typeface="Calibri"/>
              </a:rPr>
              <a:t>.</a:t>
            </a:r>
          </a:p>
          <a:p>
            <a:pPr marL="800100" lvl="1" indent="-342900">
              <a:spcAft>
                <a:spcPts val="125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b="1" dirty="0">
                <a:cs typeface="Calibri"/>
              </a:rPr>
              <a:t>odst. 7)</a:t>
            </a:r>
            <a:r>
              <a:rPr lang="cs-CZ" sz="2200" dirty="0">
                <a:cs typeface="Calibri"/>
              </a:rPr>
              <a:t> Pravidel jako </a:t>
            </a:r>
            <a:r>
              <a:rPr lang="cs-CZ" sz="2200" b="1" dirty="0">
                <a:highlight>
                  <a:srgbClr val="FFFF00"/>
                </a:highlight>
                <a:cs typeface="Calibri"/>
              </a:rPr>
              <a:t>agregovaný plán Resortního společného nákupu</a:t>
            </a:r>
            <a:r>
              <a:rPr lang="cs-CZ" sz="2200" dirty="0">
                <a:cs typeface="Calibri"/>
              </a:rPr>
              <a:t> za všechny Resorty, který spravuje </a:t>
            </a:r>
            <a:r>
              <a:rPr lang="cs-CZ" sz="2200" b="1" dirty="0">
                <a:cs typeface="Calibri"/>
              </a:rPr>
              <a:t>ministerstvo financí</a:t>
            </a:r>
            <a:r>
              <a:rPr lang="cs-CZ" sz="2200" dirty="0">
                <a:cs typeface="Calibri"/>
              </a:rPr>
              <a:t>.</a:t>
            </a:r>
          </a:p>
          <a:p>
            <a:pPr marL="800100" lvl="1" indent="-342900">
              <a:spcAft>
                <a:spcPts val="125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b="1" dirty="0">
                <a:cs typeface="Calibri"/>
              </a:rPr>
              <a:t>podle čl. 9 odst. 1)</a:t>
            </a:r>
            <a:r>
              <a:rPr lang="cs-CZ" sz="2200" dirty="0">
                <a:cs typeface="Calibri"/>
              </a:rPr>
              <a:t> Pravidel, pověřuje ministra financí vydávat </a:t>
            </a:r>
            <a:r>
              <a:rPr lang="cs-CZ" sz="2200" b="1" dirty="0">
                <a:solidFill>
                  <a:srgbClr val="00B050"/>
                </a:solidFill>
                <a:cs typeface="Calibri"/>
              </a:rPr>
              <a:t>výkladová stanoviska a doporučující postupy </a:t>
            </a:r>
            <a:r>
              <a:rPr lang="cs-CZ" sz="2200" dirty="0">
                <a:cs typeface="Calibri"/>
              </a:rPr>
              <a:t>(výstupy předávány NKS.)</a:t>
            </a:r>
          </a:p>
        </p:txBody>
      </p:sp>
    </p:spTree>
    <p:extLst>
      <p:ext uri="{BB962C8B-B14F-4D97-AF65-F5344CB8AC3E}">
        <p14:creationId xmlns:p14="http://schemas.microsoft.com/office/powerpoint/2010/main" val="117666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63BA7C-40F9-75AD-1166-95162CA47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D06CB74-F0C6-2BF7-4451-FF05C770FCC6}"/>
              </a:ext>
            </a:extLst>
          </p:cNvPr>
          <p:cNvSpPr txBox="1"/>
          <p:nvPr/>
        </p:nvSpPr>
        <p:spPr>
          <a:xfrm>
            <a:off x="1157921" y="1200327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Změna pravidel pro Resortní společný nákup</a:t>
            </a:r>
          </a:p>
          <a:p>
            <a:r>
              <a:rPr lang="cs-CZ" sz="3600" b="1" dirty="0">
                <a:solidFill>
                  <a:srgbClr val="2E4987"/>
                </a:solidFill>
              </a:rPr>
              <a:t>Pravidla SN ve znění usnesení vlády</a:t>
            </a: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943ADABB-45CD-73FE-E2D8-5822BB5D34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7922" y="2603218"/>
            <a:ext cx="9794782" cy="4149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4732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Komodity určené pro Resortní společný nákup</a:t>
            </a:r>
          </a:p>
          <a:p>
            <a:r>
              <a:rPr lang="cs-CZ" sz="3600" b="1" dirty="0">
                <a:solidFill>
                  <a:srgbClr val="2E4987"/>
                </a:solidFill>
              </a:rPr>
              <a:t>Pravidla pro společný nákup komodit a služeb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157921" y="2939747"/>
            <a:ext cx="9337964" cy="33547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Aft>
                <a:spcPts val="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300" dirty="0">
                <a:solidFill>
                  <a:srgbClr val="000000"/>
                </a:solidFill>
                <a:cs typeface="Arial" panose="020B0604020202020204" pitchFamily="34" charset="0"/>
              </a:rPr>
              <a:t>Pravidla: </a:t>
            </a:r>
            <a:r>
              <a:rPr lang="cs-CZ" sz="2300" b="1" dirty="0">
                <a:solidFill>
                  <a:srgbClr val="000000"/>
                </a:solidFill>
                <a:cs typeface="Arial" panose="020B0604020202020204" pitchFamily="34" charset="0"/>
              </a:rPr>
              <a:t>čl. 5, odst. 4 a 5 </a:t>
            </a:r>
          </a:p>
          <a:p>
            <a:pPr marL="800100" lvl="1" indent="-342900">
              <a:spcAft>
                <a:spcPts val="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300" b="1" dirty="0">
                <a:solidFill>
                  <a:srgbClr val="000000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vyhlášený technický standard vybraných komodit</a:t>
            </a:r>
            <a:r>
              <a:rPr lang="cs-CZ" sz="2300" dirty="0">
                <a:solidFill>
                  <a:srgbClr val="000000"/>
                </a:solidFill>
                <a:cs typeface="Arial" panose="020B0604020202020204" pitchFamily="34" charset="0"/>
              </a:rPr>
              <a:t>, služeb závazný pro ministerstva </a:t>
            </a:r>
            <a:r>
              <a:rPr lang="cs-CZ" sz="2300" i="1" dirty="0">
                <a:solidFill>
                  <a:srgbClr val="000000"/>
                </a:solidFill>
                <a:cs typeface="Arial" panose="020B0604020202020204" pitchFamily="34" charset="0"/>
              </a:rPr>
              <a:t>(obecně na resortní organizace)</a:t>
            </a:r>
          </a:p>
          <a:p>
            <a:pPr marL="800100" lvl="1" indent="-342900">
              <a:spcAft>
                <a:spcPts val="1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300" dirty="0">
                <a:solidFill>
                  <a:srgbClr val="000000"/>
                </a:solidFill>
                <a:cs typeface="Arial" panose="020B0604020202020204" pitchFamily="34" charset="0"/>
              </a:rPr>
              <a:t>stanovený dle </a:t>
            </a:r>
            <a:r>
              <a:rPr lang="cs-CZ" sz="2300" b="1" dirty="0">
                <a:solidFill>
                  <a:srgbClr val="000000"/>
                </a:solidFill>
                <a:cs typeface="Arial" panose="020B0604020202020204" pitchFamily="34" charset="0"/>
              </a:rPr>
              <a:t>provozní a investiční činnosti, hospodaření resortních organizací</a:t>
            </a:r>
            <a:r>
              <a:rPr lang="cs-CZ" sz="2300" b="0" i="0" u="none" strike="noStrike" baseline="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cs-CZ" sz="2300" b="0" i="1" u="none" strike="noStrike" baseline="0" dirty="0">
                <a:solidFill>
                  <a:srgbClr val="000000"/>
                </a:solidFill>
                <a:cs typeface="Arial" panose="020B0604020202020204" pitchFamily="34" charset="0"/>
              </a:rPr>
              <a:t>(věcná působnost pro určitou komoditu)</a:t>
            </a:r>
          </a:p>
          <a:p>
            <a:pPr marL="800100" lvl="1" indent="-342900">
              <a:spcAft>
                <a:spcPts val="1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300" b="1" dirty="0">
                <a:solidFill>
                  <a:srgbClr val="000000"/>
                </a:solidFill>
                <a:cs typeface="Arial" panose="020B0604020202020204" pitchFamily="34" charset="0"/>
              </a:rPr>
              <a:t>Komoditní standardizační skupina</a:t>
            </a:r>
            <a:r>
              <a:rPr lang="cs-CZ" sz="2300" dirty="0">
                <a:solidFill>
                  <a:srgbClr val="000000"/>
                </a:solidFill>
                <a:cs typeface="Arial" panose="020B0604020202020204" pitchFamily="34" charset="0"/>
              </a:rPr>
              <a:t>, </a:t>
            </a:r>
            <a:r>
              <a:rPr lang="cs-CZ" sz="2300" dirty="0">
                <a:solidFill>
                  <a:srgbClr val="009543"/>
                </a:solidFill>
                <a:cs typeface="Arial" panose="020B0604020202020204" pitchFamily="34" charset="0"/>
              </a:rPr>
              <a:t>vypracovává a schvaluje technický standard konkrétní komodity nebo služby</a:t>
            </a:r>
          </a:p>
          <a:p>
            <a:pPr marL="800100" lvl="1" indent="-342900">
              <a:spcAft>
                <a:spcPts val="125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300" b="1" dirty="0">
                <a:solidFill>
                  <a:srgbClr val="000000"/>
                </a:solidFill>
                <a:cs typeface="Arial" panose="020B0604020202020204" pitchFamily="34" charset="0"/>
              </a:rPr>
              <a:t>Nadresortní koordinační skupina</a:t>
            </a:r>
            <a:r>
              <a:rPr lang="cs-CZ" sz="2300" dirty="0">
                <a:solidFill>
                  <a:srgbClr val="000000"/>
                </a:solidFill>
                <a:cs typeface="Arial" panose="020B0604020202020204" pitchFamily="34" charset="0"/>
              </a:rPr>
              <a:t>, řídí společný nákup, </a:t>
            </a:r>
            <a:r>
              <a:rPr lang="cs-CZ" sz="2300" b="1" i="1" dirty="0">
                <a:solidFill>
                  <a:srgbClr val="000000"/>
                </a:solidFill>
                <a:cs typeface="Arial" panose="020B0604020202020204" pitchFamily="34" charset="0"/>
              </a:rPr>
              <a:t>čl. 5, odst. 3</a:t>
            </a:r>
            <a:r>
              <a:rPr lang="cs-CZ" sz="2300" dirty="0">
                <a:solidFill>
                  <a:srgbClr val="000000"/>
                </a:solidFill>
                <a:cs typeface="Arial" panose="020B0604020202020204" pitchFamily="34" charset="0"/>
              </a:rPr>
              <a:t>, písm. </a:t>
            </a:r>
            <a:r>
              <a:rPr lang="cs-CZ" sz="2300" b="1" dirty="0">
                <a:solidFill>
                  <a:srgbClr val="000000"/>
                </a:solidFill>
                <a:cs typeface="Arial" panose="020B0604020202020204" pitchFamily="34" charset="0"/>
              </a:rPr>
              <a:t>a.</a:t>
            </a:r>
            <a:r>
              <a:rPr lang="cs-CZ" sz="2300" dirty="0">
                <a:solidFill>
                  <a:srgbClr val="000000"/>
                </a:solidFill>
                <a:cs typeface="Arial" panose="020B0604020202020204" pitchFamily="34" charset="0"/>
              </a:rPr>
              <a:t> nebo </a:t>
            </a:r>
            <a:r>
              <a:rPr lang="cs-CZ" sz="2300" b="1" dirty="0">
                <a:solidFill>
                  <a:srgbClr val="000000"/>
                </a:solidFill>
                <a:cs typeface="Arial" panose="020B0604020202020204" pitchFamily="34" charset="0"/>
              </a:rPr>
              <a:t>b. </a:t>
            </a:r>
            <a:r>
              <a:rPr lang="cs-CZ" sz="2300" dirty="0">
                <a:solidFill>
                  <a:srgbClr val="000000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rozhoduje o rozsahu standardizace</a:t>
            </a:r>
          </a:p>
        </p:txBody>
      </p:sp>
    </p:spTree>
    <p:extLst>
      <p:ext uri="{BB962C8B-B14F-4D97-AF65-F5344CB8AC3E}">
        <p14:creationId xmlns:p14="http://schemas.microsoft.com/office/powerpoint/2010/main" val="31098803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Organizace centrálního nákupu státu</a:t>
            </a:r>
          </a:p>
          <a:p>
            <a:r>
              <a:rPr lang="cs-CZ" sz="3600" b="1" dirty="0">
                <a:solidFill>
                  <a:srgbClr val="2E4987"/>
                </a:solidFill>
              </a:rPr>
              <a:t>Resortní Komoditní standardizace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157921" y="2939747"/>
            <a:ext cx="9337964" cy="388054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200" dirty="0">
                <a:cs typeface="Arial" panose="020B0604020202020204" pitchFamily="34" charset="0"/>
              </a:rPr>
              <a:t>Pravidla Společného nákupu pro centralizované zadávání – VZ dle § 9 ZZVZ plní účel menší zadavatele s jinými „centrálními“ zadavateli a snížit administrativní náklady, využít infastrukturu státu (DNS, příp. RD) – např. </a:t>
            </a:r>
            <a:r>
              <a:rPr lang="cs-CZ" sz="2200" b="1" dirty="0">
                <a:cs typeface="Arial" panose="020B0604020202020204" pitchFamily="34" charset="0"/>
              </a:rPr>
              <a:t>MF jako meziresortní centrální zadavatel</a:t>
            </a:r>
            <a:r>
              <a:rPr lang="cs-CZ" sz="2200" dirty="0">
                <a:cs typeface="Arial" panose="020B0604020202020204" pitchFamily="34" charset="0"/>
              </a:rPr>
              <a:t>, jehož prostřednictvím lze:</a:t>
            </a:r>
          </a:p>
          <a:p>
            <a:pPr marL="800100" lvl="1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b="1" dirty="0">
                <a:cs typeface="Arial" panose="020B0604020202020204" pitchFamily="34" charset="0"/>
              </a:rPr>
              <a:t>zajistit samotný nákup typu osobních vozidel (M1)</a:t>
            </a:r>
          </a:p>
          <a:p>
            <a:pPr marL="800100" lvl="1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b="1" dirty="0">
                <a:cs typeface="Arial" panose="020B0604020202020204" pitchFamily="34" charset="0"/>
              </a:rPr>
              <a:t>přidružených služeb a kancelářskou výpočetní techniku </a:t>
            </a:r>
          </a:p>
          <a:p>
            <a:pPr marL="800100" lvl="1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b="1" dirty="0">
                <a:cs typeface="Arial" panose="020B0604020202020204" pitchFamily="34" charset="0"/>
              </a:rPr>
              <a:t>objemové zakázky na dodávky notebooků a stolních PC</a:t>
            </a:r>
          </a:p>
          <a:p>
            <a:pPr marL="800100" lvl="1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b="1" dirty="0">
                <a:cs typeface="Arial" panose="020B0604020202020204" pitchFamily="34" charset="0"/>
              </a:rPr>
              <a:t>kancelářské vybavení a potřeby, papír nebo nábytek</a:t>
            </a:r>
          </a:p>
          <a:p>
            <a:pPr marL="800100" lvl="1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b="1" dirty="0">
                <a:cs typeface="Arial" panose="020B0604020202020204" pitchFamily="34" charset="0"/>
              </a:rPr>
              <a:t>služby mobilního operátora, služby datových linek</a:t>
            </a:r>
          </a:p>
          <a:p>
            <a:pPr marL="342900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dirty="0">
                <a:cs typeface="Arial" panose="020B0604020202020204" pitchFamily="34" charset="0"/>
              </a:rPr>
              <a:t>Vozový park nebo osobní vozidla, </a:t>
            </a:r>
            <a:r>
              <a:rPr lang="cs-CZ" sz="2200" b="1" dirty="0">
                <a:cs typeface="Arial" panose="020B0604020202020204" pitchFamily="34" charset="0"/>
              </a:rPr>
              <a:t>čl. 3 odst. 2</a:t>
            </a:r>
            <a:r>
              <a:rPr lang="cs-CZ" sz="2200" dirty="0">
                <a:cs typeface="Arial" panose="020B0604020202020204" pitchFamily="34" charset="0"/>
              </a:rPr>
              <a:t>, včetně služeb a výpočetní podpory (energie a správa budov, kancelářské potřeby)</a:t>
            </a:r>
          </a:p>
        </p:txBody>
      </p:sp>
    </p:spTree>
    <p:extLst>
      <p:ext uri="{BB962C8B-B14F-4D97-AF65-F5344CB8AC3E}">
        <p14:creationId xmlns:p14="http://schemas.microsoft.com/office/powerpoint/2010/main" val="2371284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Organizace centrálních nákupů a společný nákup</a:t>
            </a:r>
          </a:p>
          <a:p>
            <a:r>
              <a:rPr lang="cs-CZ" sz="3600" b="1" dirty="0">
                <a:solidFill>
                  <a:srgbClr val="2E4987"/>
                </a:solidFill>
              </a:rPr>
              <a:t>Resortní společný nákup - standard</a:t>
            </a:r>
            <a:endParaRPr lang="en-US" sz="3600" b="1" dirty="0">
              <a:solidFill>
                <a:srgbClr val="2E4987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157921" y="2939747"/>
            <a:ext cx="9337964" cy="38677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Aft>
                <a:spcPts val="75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b="1" dirty="0">
                <a:cs typeface="Arial" panose="020B0604020202020204" pitchFamily="34" charset="0"/>
              </a:rPr>
              <a:t>Ministerstva a jeho resortní organizace</a:t>
            </a:r>
            <a:r>
              <a:rPr lang="cs-CZ" sz="2200" dirty="0">
                <a:cs typeface="Arial" panose="020B0604020202020204" pitchFamily="34" charset="0"/>
              </a:rPr>
              <a:t>, nebo ostatní ústřední orgány státní správy, pro ostatní (jedna nebo 0 resortních organizací UV – čl. Vláda doporučuje vzít alespoň na vědomí – postupovat ve znění tohoto usnesení)</a:t>
            </a:r>
            <a:endParaRPr lang="pl-PL" sz="2200" b="1" dirty="0">
              <a:cs typeface="Arial" panose="020B0604020202020204" pitchFamily="34" charset="0"/>
            </a:endParaRPr>
          </a:p>
          <a:p>
            <a:pPr marL="342900" indent="-342900">
              <a:spcAft>
                <a:spcPts val="75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pl-PL" sz="2200" b="1" dirty="0">
                <a:cs typeface="Arial" panose="020B0604020202020204" pitchFamily="34" charset="0"/>
              </a:rPr>
              <a:t>Společný nákup je ustanoven usnesením vlády ze dne 10. </a:t>
            </a:r>
            <a:r>
              <a:rPr lang="pl-PL" sz="2200" b="1" dirty="0">
                <a:highlight>
                  <a:srgbClr val="FFFF00"/>
                </a:highlight>
                <a:cs typeface="Arial" panose="020B0604020202020204" pitchFamily="34" charset="0"/>
              </a:rPr>
              <a:t>září 2025, č. 680 </a:t>
            </a:r>
            <a:r>
              <a:rPr lang="pl-PL" sz="2200" dirty="0">
                <a:cs typeface="Arial" panose="020B0604020202020204" pitchFamily="34" charset="0"/>
              </a:rPr>
              <a:t>ze dne 10. 09. 2025, </a:t>
            </a:r>
            <a:r>
              <a:rPr lang="cs-CZ" sz="2200" dirty="0">
                <a:cs typeface="Arial" panose="020B0604020202020204" pitchFamily="34" charset="0"/>
              </a:rPr>
              <a:t>o zrušení usnesení vlády č. 487/2019 (zruš. č. 924/2014, č. 289/2015, č. 913/2015, č. 24/2216, č. 520/2018)</a:t>
            </a:r>
          </a:p>
          <a:p>
            <a:pPr marL="342900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200" b="1" dirty="0">
                <a:cs typeface="Arial" panose="020B0604020202020204" pitchFamily="34" charset="0"/>
              </a:rPr>
              <a:t>Bod IV. ukládá</a:t>
            </a:r>
            <a:r>
              <a:rPr lang="cs-CZ" sz="2200" b="1" i="0" u="none" strike="noStrike" baseline="0" dirty="0">
                <a:solidFill>
                  <a:srgbClr val="000000"/>
                </a:solidFill>
              </a:rPr>
              <a:t> </a:t>
            </a:r>
          </a:p>
          <a:p>
            <a:pPr marL="914400" lvl="1" indent="-457200">
              <a:spcAft>
                <a:spcPts val="75"/>
              </a:spcAft>
              <a:buClr>
                <a:srgbClr val="009543"/>
              </a:buClr>
              <a:buFont typeface="+mj-lt"/>
              <a:buAutoNum type="arabicPeriod"/>
            </a:pPr>
            <a:r>
              <a:rPr lang="cs-CZ" sz="2200" dirty="0">
                <a:cs typeface="Arial" panose="020B0604020202020204" pitchFamily="34" charset="0"/>
              </a:rPr>
              <a:t>členům vlády postupovat podle Pravidel,</a:t>
            </a:r>
          </a:p>
          <a:p>
            <a:pPr marL="914400" lvl="1" indent="-457200">
              <a:spcAft>
                <a:spcPts val="75"/>
              </a:spcAft>
              <a:buClr>
                <a:srgbClr val="009543"/>
              </a:buClr>
              <a:buFont typeface="+mj-lt"/>
              <a:buAutoNum type="arabicPeriod"/>
            </a:pPr>
            <a:r>
              <a:rPr lang="cs-CZ" sz="2200" dirty="0">
                <a:cs typeface="Arial" panose="020B0604020202020204" pitchFamily="34" charset="0"/>
              </a:rPr>
              <a:t>vedoucím ostatních ústředních orgánů státní správy, v jejichž čele nestojí člen vlády, se dvěma a více resortními organizacemi postupovat podle Pravidel.</a:t>
            </a:r>
          </a:p>
        </p:txBody>
      </p:sp>
    </p:spTree>
    <p:extLst>
      <p:ext uri="{BB962C8B-B14F-4D97-AF65-F5344CB8AC3E}">
        <p14:creationId xmlns:p14="http://schemas.microsoft.com/office/powerpoint/2010/main" val="16017635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Centrální nákup státu – MF ČR a MV</a:t>
            </a:r>
          </a:p>
          <a:p>
            <a:r>
              <a:rPr lang="cs-CZ" sz="3600" b="1" dirty="0">
                <a:solidFill>
                  <a:srgbClr val="2E4987"/>
                </a:solidFill>
              </a:rPr>
              <a:t>Resortní Komoditní standardizace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157921" y="2939747"/>
            <a:ext cx="9337964" cy="38677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Aft>
                <a:spcPts val="125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dirty="0">
                <a:cs typeface="Calibri"/>
              </a:rPr>
              <a:t>Centrálním nákupem státu je dobrovolný </a:t>
            </a:r>
            <a:r>
              <a:rPr lang="cs-CZ" sz="2200" b="1" dirty="0">
                <a:solidFill>
                  <a:srgbClr val="00B050"/>
                </a:solidFill>
                <a:cs typeface="Calibri"/>
              </a:rPr>
              <a:t>Společný nákup pro Pověřující zadavatele z řad subjektů veřejné správy</a:t>
            </a:r>
          </a:p>
          <a:p>
            <a:pPr marL="342900" indent="-342900">
              <a:spcAft>
                <a:spcPts val="125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b="1" dirty="0">
                <a:cs typeface="Calibri"/>
              </a:rPr>
              <a:t>Ministerstvo financí je Centrálním zadavatelem pro osobní vozidla </a:t>
            </a:r>
            <a:r>
              <a:rPr lang="cs-CZ" sz="2200" dirty="0">
                <a:cs typeface="Calibri"/>
              </a:rPr>
              <a:t>včetně přidružených služeb a uživatelskou výpočetní techniku dle položek 4 a 5 v seznamu uvedeném v </a:t>
            </a:r>
            <a:r>
              <a:rPr lang="cs-CZ" sz="2200" b="1" dirty="0">
                <a:cs typeface="Calibri"/>
              </a:rPr>
              <a:t>čl. 2 odst. 2</a:t>
            </a:r>
            <a:r>
              <a:rPr lang="cs-CZ" sz="2200" dirty="0">
                <a:cs typeface="Calibri"/>
              </a:rPr>
              <a:t>, a to dle závazných technických standardů.</a:t>
            </a:r>
          </a:p>
          <a:p>
            <a:pPr marL="800100" lvl="2" indent="-342900">
              <a:spcAft>
                <a:spcPts val="125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b="1" dirty="0">
                <a:cs typeface="Calibri"/>
              </a:rPr>
              <a:t>MF vyhlašuje technické standardy schválené příslušnou Komoditní standardizační skupinou  </a:t>
            </a:r>
          </a:p>
          <a:p>
            <a:pPr marL="342900" indent="-342900">
              <a:spcAft>
                <a:spcPts val="125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dirty="0">
                <a:highlight>
                  <a:srgbClr val="FFFF00"/>
                </a:highlight>
                <a:cs typeface="Calibri"/>
              </a:rPr>
              <a:t>Ministerstvo vnitra </a:t>
            </a:r>
            <a:r>
              <a:rPr lang="cs-CZ" sz="2200" dirty="0">
                <a:cs typeface="Calibri"/>
              </a:rPr>
              <a:t>je </a:t>
            </a:r>
            <a:r>
              <a:rPr lang="cs-CZ" sz="2200" b="1" dirty="0">
                <a:cs typeface="Calibri"/>
              </a:rPr>
              <a:t>Centrálním zadavatelem pro softwarové produkty </a:t>
            </a:r>
            <a:r>
              <a:rPr lang="cs-CZ" sz="2200" dirty="0">
                <a:cs typeface="Calibri"/>
              </a:rPr>
              <a:t>v kategorii </a:t>
            </a:r>
            <a:r>
              <a:rPr lang="cs-CZ" sz="2200" b="1" dirty="0">
                <a:cs typeface="Calibri"/>
              </a:rPr>
              <a:t>NIPEZ 09-02 </a:t>
            </a:r>
            <a:r>
              <a:rPr lang="cs-CZ" sz="2200" dirty="0">
                <a:cs typeface="Calibri"/>
              </a:rPr>
              <a:t>Software a informační systémy</a:t>
            </a:r>
          </a:p>
          <a:p>
            <a:pPr marL="800100" lvl="2" indent="-342900">
              <a:spcAft>
                <a:spcPts val="125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b="1" dirty="0">
                <a:cs typeface="Calibri"/>
              </a:rPr>
              <a:t>MV vyhlašuje technické standardy schválené příslušnou Komoditní standardizační skupinou u ICT </a:t>
            </a:r>
          </a:p>
        </p:txBody>
      </p:sp>
    </p:spTree>
    <p:extLst>
      <p:ext uri="{BB962C8B-B14F-4D97-AF65-F5344CB8AC3E}">
        <p14:creationId xmlns:p14="http://schemas.microsoft.com/office/powerpoint/2010/main" val="14250873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A97E26-2A90-53FF-0CCD-BCB26EA152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8A1F5B2-F8D5-625A-BC31-0107A539AF31}"/>
              </a:ext>
            </a:extLst>
          </p:cNvPr>
          <p:cNvSpPr txBox="1"/>
          <p:nvPr/>
        </p:nvSpPr>
        <p:spPr>
          <a:xfrm>
            <a:off x="1157921" y="1200327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Minimální standard OVZ ve smyslu zákona</a:t>
            </a:r>
          </a:p>
          <a:p>
            <a:r>
              <a:rPr lang="cs-CZ" sz="3600" b="1" dirty="0">
                <a:solidFill>
                  <a:srgbClr val="2E4987"/>
                </a:solidFill>
              </a:rPr>
              <a:t>Speciální požadavky na technickou specifikaci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CC474DC-99FA-6843-04A0-6096FE355B12}"/>
              </a:ext>
            </a:extLst>
          </p:cNvPr>
          <p:cNvSpPr txBox="1"/>
          <p:nvPr/>
        </p:nvSpPr>
        <p:spPr>
          <a:xfrm>
            <a:off x="1157921" y="2939747"/>
            <a:ext cx="9337964" cy="34547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Aft>
                <a:spcPts val="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Minimální standardy prováděny ve spolupráci se zástupci ministerstev jako rozsah kvalitativních a kvantitativních parametrů vypracovaný: </a:t>
            </a:r>
          </a:p>
          <a:p>
            <a:pPr marL="800100" lvl="1" indent="-342900">
              <a:spcAft>
                <a:spcPts val="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i. Komoditní standardizační skupinou a schválený ii. Nadresortní koordinační skupinou; závazný včetně individuálních veřejných zakázek realizovaných mimo Společný nákup.</a:t>
            </a:r>
          </a:p>
          <a:p>
            <a:pPr marL="342900" indent="-342900">
              <a:spcAft>
                <a:spcPts val="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Standardy slouží </a:t>
            </a:r>
            <a:r>
              <a:rPr lang="cs-CZ" sz="2400" b="1" dirty="0">
                <a:solidFill>
                  <a:srgbClr val="000000"/>
                </a:solidFill>
                <a:cs typeface="Arial" panose="020B0604020202020204" pitchFamily="34" charset="0"/>
              </a:rPr>
              <a:t>jako vzor pro technickou specifikaci ve veřejných zakázkách</a:t>
            </a: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 a </a:t>
            </a:r>
            <a:r>
              <a:rPr lang="cs-CZ" sz="2400" dirty="0">
                <a:solidFill>
                  <a:srgbClr val="000000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jsou tak závazné u veřejných zakázek vyhlášených po datu vyhlášení standardu</a:t>
            </a: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>
                <a:hlinkClick r:id="rId3"/>
              </a:rPr>
              <a:t>Závazné technické standardy | Ministerstvo financí ČR</a:t>
            </a:r>
            <a:endParaRPr lang="cs-CZ" sz="24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0111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Sběr dat v EN a nástroje veřejného zadávání</a:t>
            </a:r>
          </a:p>
          <a:p>
            <a:r>
              <a:rPr lang="cs-CZ" sz="3600" b="1" dirty="0">
                <a:solidFill>
                  <a:srgbClr val="2E4987"/>
                </a:solidFill>
              </a:rPr>
              <a:t>Centrální nákup ICT komodit – MV.GOV.CZ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157921" y="2939747"/>
            <a:ext cx="9337964" cy="38241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Aft>
                <a:spcPts val="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Nákup prostřednictvím Centrálního zadavatele dle Technických </a:t>
            </a:r>
            <a:r>
              <a:rPr lang="cs-CZ" sz="2400" b="1" dirty="0">
                <a:solidFill>
                  <a:srgbClr val="000000"/>
                </a:solidFill>
                <a:cs typeface="Arial" panose="020B0604020202020204" pitchFamily="34" charset="0"/>
              </a:rPr>
              <a:t>standardů ICT komodit vyhlášených ministrem vnitra </a:t>
            </a: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a podle aktuálních potřeb pověřujících zadavatelů</a:t>
            </a:r>
          </a:p>
          <a:p>
            <a:pPr marL="800100" lvl="1" indent="-342900">
              <a:spcAft>
                <a:spcPts val="125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ICT Komodity, softwarové produkty v kategorii NIPEZ, informační systémy, odst. 3 (nebo i jiných modulů NIPEZ)</a:t>
            </a:r>
          </a:p>
          <a:p>
            <a:pPr marL="342900" indent="-342900">
              <a:spcAft>
                <a:spcPts val="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Standardy ICT, které byly schváleny členy </a:t>
            </a:r>
            <a:r>
              <a:rPr lang="cs-CZ" sz="2400" b="1" dirty="0">
                <a:solidFill>
                  <a:srgbClr val="000000"/>
                </a:solidFill>
                <a:cs typeface="Arial" panose="020B0604020202020204" pitchFamily="34" charset="0"/>
              </a:rPr>
              <a:t>Komoditní standardizační skupinou pro ICT komodity </a:t>
            </a: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(KSS ICT) a následně také schváleny Nadresortní koordinační skupinou (NKS), jsou závazné od 10. března 2025</a:t>
            </a:r>
          </a:p>
          <a:p>
            <a:pPr marL="342900" indent="-342900">
              <a:spcAft>
                <a:spcPts val="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>
                <a:hlinkClick r:id="rId3"/>
              </a:rPr>
              <a:t>Centrální nákup ICT komodit - Ministerstvo vnitra České republiky</a:t>
            </a:r>
            <a:endParaRPr lang="cs-CZ" sz="24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2894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42D023-251B-7D8F-0114-5539A7E88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FCC26DB-ECDB-1F22-4E77-0D60509B95D3}"/>
              </a:ext>
            </a:extLst>
          </p:cNvPr>
          <p:cNvSpPr txBox="1"/>
          <p:nvPr/>
        </p:nvSpPr>
        <p:spPr>
          <a:xfrm>
            <a:off x="1157921" y="1200327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Rozvoj Národního elektronického nástroje</a:t>
            </a:r>
          </a:p>
          <a:p>
            <a:r>
              <a:rPr lang="cs-CZ" sz="3600" b="1" dirty="0">
                <a:solidFill>
                  <a:srgbClr val="2E4987"/>
                </a:solidFill>
              </a:rPr>
              <a:t>Funkčnost NEN pro potřeby SN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005A0D9-9AA4-E20B-7455-AE2D7AA63F9E}"/>
              </a:ext>
            </a:extLst>
          </p:cNvPr>
          <p:cNvSpPr txBox="1"/>
          <p:nvPr/>
        </p:nvSpPr>
        <p:spPr>
          <a:xfrm>
            <a:off x="1157921" y="2939747"/>
            <a:ext cx="9337964" cy="27161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Aft>
                <a:spcPts val="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b="1" dirty="0">
                <a:solidFill>
                  <a:srgbClr val="000000"/>
                </a:solidFill>
                <a:cs typeface="Arial" panose="020B0604020202020204" pitchFamily="34" charset="0"/>
              </a:rPr>
              <a:t>Nákup prostřednictvím Centrálního zadavatele </a:t>
            </a: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organizace zpravidla  prostřednictvím administrátora subjektu ověřujícího zadavatel:</a:t>
            </a:r>
          </a:p>
          <a:p>
            <a:pPr marL="800100" lvl="1" indent="-342900">
              <a:spcAft>
                <a:spcPts val="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mohou určit sběr požadavků veřejných zakázek zadávaných na základě zavedeného </a:t>
            </a:r>
            <a:r>
              <a:rPr lang="cs-CZ" sz="2400" b="1" dirty="0">
                <a:solidFill>
                  <a:srgbClr val="000000"/>
                </a:solidFill>
                <a:cs typeface="Arial" panose="020B0604020202020204" pitchFamily="34" charset="0"/>
              </a:rPr>
              <a:t>DNS.</a:t>
            </a:r>
          </a:p>
          <a:p>
            <a:pPr marL="342900" indent="-342900">
              <a:spcAft>
                <a:spcPts val="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b="1" dirty="0">
                <a:solidFill>
                  <a:srgbClr val="000000"/>
                </a:solidFill>
                <a:cs typeface="Arial" panose="020B0604020202020204" pitchFamily="34" charset="0"/>
              </a:rPr>
              <a:t>Centrální zadavatel zajistí pro účel sběru přístup ministerstvu</a:t>
            </a: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, resp. PZ k centrálnímu </a:t>
            </a:r>
            <a:r>
              <a:rPr lang="cs-CZ" sz="2400" b="1" dirty="0">
                <a:solidFill>
                  <a:srgbClr val="000000"/>
                </a:solidFill>
                <a:cs typeface="Arial" panose="020B0604020202020204" pitchFamily="34" charset="0"/>
              </a:rPr>
              <a:t>zadávání v NEN</a:t>
            </a: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.</a:t>
            </a:r>
          </a:p>
          <a:p>
            <a:pPr marL="800100" lvl="1" indent="-342900">
              <a:spcAft>
                <a:spcPts val="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b="1" dirty="0">
                <a:solidFill>
                  <a:srgbClr val="009543"/>
                </a:solidFill>
                <a:cs typeface="Arial" panose="020B0604020202020204" pitchFamily="34" charset="0"/>
              </a:rPr>
              <a:t>Vzorové technické specifikace předmětu plnění.</a:t>
            </a:r>
            <a:endParaRPr lang="cs-CZ" sz="2400" b="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5424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754819" y="2698891"/>
            <a:ext cx="8562109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4200" b="1" dirty="0">
                <a:solidFill>
                  <a:srgbClr val="2E4987"/>
                </a:solidFill>
              </a:rPr>
              <a:t>Děkuji Vám za pozornost!</a:t>
            </a:r>
            <a:endParaRPr lang="en-US" sz="4200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43375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Nákup komodit subjekty státní správy</a:t>
            </a:r>
          </a:p>
          <a:p>
            <a:r>
              <a:rPr lang="pl-PL" sz="3600" b="1" dirty="0">
                <a:solidFill>
                  <a:srgbClr val="2E4987"/>
                </a:solidFill>
              </a:rPr>
              <a:t>Pravidla a organizace společného nákupu</a:t>
            </a:r>
            <a:endParaRPr lang="en-US" sz="3600" b="1" dirty="0">
              <a:solidFill>
                <a:srgbClr val="2E4987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157921" y="2939747"/>
            <a:ext cx="9337964" cy="36317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Aft>
                <a:spcPts val="1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b="1" dirty="0">
                <a:cs typeface="Calibri"/>
              </a:rPr>
              <a:t>Koordinace a řízení Společného nákupu:</a:t>
            </a:r>
          </a:p>
          <a:p>
            <a:pPr marL="800100" lvl="1" indent="-342900">
              <a:spcAft>
                <a:spcPts val="1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i="1" dirty="0">
                <a:cs typeface="Calibri"/>
              </a:rPr>
              <a:t>efektivní použití veřejných finančních prostředků a efektivního využití administrativních kapacit na vrub hrazené služby externího administrátora</a:t>
            </a:r>
          </a:p>
          <a:p>
            <a:pPr marL="800100" lvl="1" indent="-342900">
              <a:spcAft>
                <a:spcPts val="1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i="1" dirty="0">
                <a:cs typeface="Calibri"/>
              </a:rPr>
              <a:t>realizován v nejširším možném rozsahu, pokud lze takovým postupem stanoveného cíle dosáhnout a ušetřit cca 30 - 40 % pořizovací ceny výpočetní techniky</a:t>
            </a:r>
          </a:p>
          <a:p>
            <a:pPr marL="342900" indent="-342900">
              <a:spcAft>
                <a:spcPts val="1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b="1" dirty="0">
                <a:cs typeface="Calibri"/>
              </a:rPr>
              <a:t>Společný nákup probíhá na třech úrovních </a:t>
            </a:r>
            <a:r>
              <a:rPr lang="cs-CZ" sz="2200" dirty="0">
                <a:cs typeface="Calibri"/>
              </a:rPr>
              <a:t>ve smyslu § 9 odst. 1 a 6 ZZVZ</a:t>
            </a:r>
            <a:r>
              <a:rPr lang="cs-CZ" sz="2200" b="1" dirty="0">
                <a:cs typeface="Calibri"/>
              </a:rPr>
              <a:t>:</a:t>
            </a:r>
          </a:p>
          <a:p>
            <a:pPr marL="800100" lvl="1" indent="-342900">
              <a:spcAft>
                <a:spcPts val="1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u="sng" dirty="0">
                <a:cs typeface="Calibri"/>
              </a:rPr>
              <a:t>1. povinný:</a:t>
            </a:r>
            <a:r>
              <a:rPr lang="cs-CZ" sz="2200" dirty="0">
                <a:cs typeface="Calibri"/>
              </a:rPr>
              <a:t> </a:t>
            </a:r>
            <a:r>
              <a:rPr lang="cs-CZ" sz="2200" b="1" dirty="0">
                <a:cs typeface="Calibri"/>
              </a:rPr>
              <a:t>Resortní společný nákup </a:t>
            </a:r>
            <a:r>
              <a:rPr lang="cs-CZ" sz="2200" dirty="0">
                <a:cs typeface="Calibri"/>
              </a:rPr>
              <a:t>(závazné technické standardy)</a:t>
            </a:r>
          </a:p>
          <a:p>
            <a:pPr marL="800100" lvl="1" indent="-342900">
              <a:spcAft>
                <a:spcPts val="1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u="sng" dirty="0">
                <a:cs typeface="Calibri"/>
              </a:rPr>
              <a:t>2. volitelný:</a:t>
            </a:r>
            <a:r>
              <a:rPr lang="cs-CZ" sz="2200" dirty="0">
                <a:cs typeface="Calibri"/>
              </a:rPr>
              <a:t> </a:t>
            </a:r>
            <a:r>
              <a:rPr lang="cs-CZ" sz="2200" b="1" dirty="0">
                <a:cs typeface="Calibri"/>
              </a:rPr>
              <a:t>Centrální nákup státu </a:t>
            </a:r>
            <a:r>
              <a:rPr lang="cs-CZ" sz="2200" dirty="0">
                <a:cs typeface="Calibri"/>
              </a:rPr>
              <a:t>(zapojení menších zadavatelů)</a:t>
            </a:r>
          </a:p>
          <a:p>
            <a:pPr marL="800100" lvl="1" indent="-342900">
              <a:spcAft>
                <a:spcPts val="1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u="sng" dirty="0">
                <a:cs typeface="Calibri"/>
              </a:rPr>
              <a:t>3. volitelný:</a:t>
            </a:r>
            <a:r>
              <a:rPr lang="cs-CZ" sz="2200" dirty="0">
                <a:cs typeface="Calibri"/>
              </a:rPr>
              <a:t> </a:t>
            </a:r>
            <a:r>
              <a:rPr lang="cs-CZ" sz="2200" b="1" dirty="0">
                <a:cs typeface="Calibri"/>
              </a:rPr>
              <a:t>Meziresortní společný nákup </a:t>
            </a:r>
            <a:r>
              <a:rPr lang="cs-CZ" sz="2200" dirty="0">
                <a:cs typeface="Calibri"/>
              </a:rPr>
              <a:t>(vzory smluv zpracovává CZ)</a:t>
            </a:r>
          </a:p>
        </p:txBody>
      </p:sp>
    </p:spTree>
    <p:extLst>
      <p:ext uri="{BB962C8B-B14F-4D97-AF65-F5344CB8AC3E}">
        <p14:creationId xmlns:p14="http://schemas.microsoft.com/office/powerpoint/2010/main" val="103846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l"/>
            <a:r>
              <a:rPr lang="cs-CZ" sz="3600" b="1" dirty="0">
                <a:solidFill>
                  <a:srgbClr val="2E4987"/>
                </a:solidFill>
              </a:rPr>
              <a:t>Přehled pojmů a definice společného nákupu</a:t>
            </a:r>
          </a:p>
          <a:p>
            <a:pPr algn="l"/>
            <a:r>
              <a:rPr lang="cs-CZ" sz="3600" b="1" dirty="0">
                <a:solidFill>
                  <a:srgbClr val="2E4987"/>
                </a:solidFill>
              </a:rPr>
              <a:t>Pojmy a Definice ve znění přílohy usnesení</a:t>
            </a:r>
          </a:p>
          <a:p>
            <a:endParaRPr lang="cs-CZ" sz="3600" b="1" dirty="0">
              <a:solidFill>
                <a:srgbClr val="2E4987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157921" y="2939747"/>
            <a:ext cx="9337964" cy="38420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200" b="1" dirty="0">
                <a:cs typeface="Arial" panose="020B0604020202020204" pitchFamily="34" charset="0"/>
              </a:rPr>
              <a:t>Ministerstvo </a:t>
            </a:r>
            <a:r>
              <a:rPr lang="pl-PL" sz="2200" dirty="0">
                <a:cs typeface="Arial" panose="020B0604020202020204" pitchFamily="34" charset="0"/>
              </a:rPr>
              <a:t>– ústřední orgán státní správy, v jehož čele stojí člen vlády:</a:t>
            </a:r>
            <a:endParaRPr lang="cs-CZ" sz="2200" dirty="0">
              <a:cs typeface="Arial" panose="020B0604020202020204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cs-CZ" sz="2200" b="1" dirty="0">
                <a:solidFill>
                  <a:srgbClr val="00B050"/>
                </a:solidFill>
                <a:cs typeface="Arial" panose="020B0604020202020204" pitchFamily="34" charset="0"/>
              </a:rPr>
              <a:t>zabezpečuje nákup komodit a služeb, které jsou předmětem společného „centrálního“ nákupu a naplňuje tím společný nákup dle čl. 2 odst. 2 </a:t>
            </a:r>
            <a:endParaRPr lang="pl-PL" sz="2200" b="1" dirty="0">
              <a:solidFill>
                <a:srgbClr val="00B050"/>
              </a:solidFill>
              <a:cs typeface="Arial" panose="020B0604020202020204" pitchFamily="34" charset="0"/>
            </a:endParaRPr>
          </a:p>
          <a:p>
            <a:pPr marL="342900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pl-PL" sz="2200" b="1" dirty="0">
                <a:cs typeface="Arial" panose="020B0604020202020204" pitchFamily="34" charset="0"/>
              </a:rPr>
              <a:t>Resortní organizace </a:t>
            </a:r>
            <a:r>
              <a:rPr lang="pl-PL" sz="2200" dirty="0">
                <a:cs typeface="Arial" panose="020B0604020202020204" pitchFamily="34" charset="0"/>
              </a:rPr>
              <a:t>– organizační složka státu nebo státní příspěvková organizace v působnosti Ministerstva nebo Státní fond v působnosti či správě Ministerstva (</a:t>
            </a:r>
            <a:r>
              <a:rPr lang="pl-PL" sz="2200" i="1" dirty="0">
                <a:highlight>
                  <a:srgbClr val="FFFF00"/>
                </a:highlight>
                <a:cs typeface="Arial" panose="020B0604020202020204" pitchFamily="34" charset="0"/>
              </a:rPr>
              <a:t>Obdobně se jedná o </a:t>
            </a:r>
            <a:r>
              <a:rPr lang="pl-PL" sz="2200" i="1" u="sng" dirty="0">
                <a:highlight>
                  <a:srgbClr val="FFFF00"/>
                </a:highlight>
                <a:cs typeface="Arial" panose="020B0604020202020204" pitchFamily="34" charset="0"/>
              </a:rPr>
              <a:t>organizační složku státu nebo státní příspěvkovou organizaci v působnosti ústředního orgánu státní správy</a:t>
            </a:r>
            <a:r>
              <a:rPr lang="pl-PL" sz="2200" i="1" dirty="0">
                <a:highlight>
                  <a:srgbClr val="FFFF00"/>
                </a:highlight>
                <a:cs typeface="Arial" panose="020B0604020202020204" pitchFamily="34" charset="0"/>
              </a:rPr>
              <a:t>, které jsou dle uvedené definice veřejnými zadavateli</a:t>
            </a:r>
            <a:r>
              <a:rPr lang="pl-PL" sz="2200" dirty="0">
                <a:cs typeface="Arial" panose="020B0604020202020204" pitchFamily="34" charset="0"/>
              </a:rPr>
              <a:t>).</a:t>
            </a:r>
            <a:endParaRPr lang="pl-PL" sz="2200" b="1" dirty="0">
              <a:cs typeface="Arial" panose="020B0604020202020204" pitchFamily="34" charset="0"/>
            </a:endParaRPr>
          </a:p>
          <a:p>
            <a:pPr marL="342900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pl-PL" sz="2200" b="1" dirty="0">
                <a:cs typeface="Arial" panose="020B0604020202020204" pitchFamily="34" charset="0"/>
              </a:rPr>
              <a:t>Centrální „resortní” ministerské a jiné podřízené organizace</a:t>
            </a:r>
            <a:r>
              <a:rPr lang="pl-PL" sz="2200" dirty="0">
                <a:cs typeface="Arial" panose="020B0604020202020204" pitchFamily="34" charset="0"/>
              </a:rPr>
              <a:t>, nebo ostatní ÚOSS (</a:t>
            </a:r>
            <a:r>
              <a:rPr lang="pl-PL" sz="2200" b="1" dirty="0">
                <a:cs typeface="Arial" panose="020B0604020202020204" pitchFamily="34" charset="0"/>
              </a:rPr>
              <a:t>povinné se dvěma a více resortními organizacemi</a:t>
            </a:r>
            <a:r>
              <a:rPr lang="pl-PL" sz="2200" dirty="0">
                <a:cs typeface="Arial" panose="020B0604020202020204" pitchFamily="34" charset="0"/>
              </a:rPr>
              <a:t>).</a:t>
            </a:r>
          </a:p>
          <a:p>
            <a:pPr marL="800100" lvl="1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pl-PL" sz="2200" dirty="0">
                <a:cs typeface="Arial" panose="020B0604020202020204" pitchFamily="34" charset="0"/>
              </a:rPr>
              <a:t>ostatní resortní organizace (</a:t>
            </a:r>
            <a:r>
              <a:rPr lang="pl-PL" sz="2200" b="1" dirty="0">
                <a:cs typeface="Arial" panose="020B0604020202020204" pitchFamily="34" charset="0"/>
              </a:rPr>
              <a:t>doporučující 0 nebo 1 resortních organizací</a:t>
            </a:r>
            <a:r>
              <a:rPr lang="pl-PL" sz="2200" dirty="0">
                <a:cs typeface="Arial" panose="020B0604020202020204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480549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42D023-251B-7D8F-0114-5539A7E88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FCC26DB-ECDB-1F22-4E77-0D60509B95D3}"/>
              </a:ext>
            </a:extLst>
          </p:cNvPr>
          <p:cNvSpPr txBox="1"/>
          <p:nvPr/>
        </p:nvSpPr>
        <p:spPr>
          <a:xfrm>
            <a:off x="1157921" y="1200327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Dotazy na Centralizované zadávání (§ 9)</a:t>
            </a:r>
          </a:p>
          <a:p>
            <a:r>
              <a:rPr lang="cs-CZ" sz="3600" b="1" dirty="0">
                <a:solidFill>
                  <a:srgbClr val="2E4987"/>
                </a:solidFill>
              </a:rPr>
              <a:t>Pravidla horizontální spolupráce (§ 12)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005A0D9-9AA4-E20B-7455-AE2D7AA63F9E}"/>
              </a:ext>
            </a:extLst>
          </p:cNvPr>
          <p:cNvSpPr txBox="1"/>
          <p:nvPr/>
        </p:nvSpPr>
        <p:spPr>
          <a:xfrm>
            <a:off x="1157921" y="2939747"/>
            <a:ext cx="9337964" cy="383694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Aft>
                <a:spcPts val="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b="1" dirty="0">
                <a:solidFill>
                  <a:srgbClr val="000000"/>
                </a:solidFill>
                <a:cs typeface="Arial" panose="020B0604020202020204" pitchFamily="34" charset="0"/>
              </a:rPr>
              <a:t>Oblast horizontální spolupráce dvou veřejných zadavatelů (§ 12)</a:t>
            </a:r>
          </a:p>
          <a:p>
            <a:pPr marL="800100" lvl="1" indent="-342900">
              <a:spcAft>
                <a:spcPts val="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>
                <a:solidFill>
                  <a:srgbClr val="009543"/>
                </a:solidFill>
                <a:cs typeface="Arial" panose="020B0604020202020204" pitchFamily="34" charset="0"/>
              </a:rPr>
              <a:t>Dosahování společných cílů</a:t>
            </a: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 (</a:t>
            </a:r>
            <a:r>
              <a:rPr lang="cs-CZ" sz="2400" dirty="0">
                <a:cs typeface="Arial" panose="020B0604020202020204" pitchFamily="34" charset="0"/>
              </a:rPr>
              <a:t>ne však výhradně směna za peníze</a:t>
            </a:r>
            <a:r>
              <a:rPr lang="pl-PL" sz="2400" dirty="0">
                <a:cs typeface="Arial" panose="020B0604020202020204" pitchFamily="34" charset="0"/>
              </a:rPr>
              <a:t>)</a:t>
            </a:r>
            <a:r>
              <a:rPr lang="pl-PL" sz="2400" dirty="0"/>
              <a:t> </a:t>
            </a:r>
            <a:r>
              <a:rPr lang="cs-CZ" sz="2400" dirty="0">
                <a:solidFill>
                  <a:srgbClr val="009543"/>
                </a:solidFill>
                <a:cs typeface="Arial" panose="020B0604020202020204" pitchFamily="34" charset="0"/>
              </a:rPr>
              <a:t>Smlouva zavádí spolupráci</a:t>
            </a:r>
            <a:r>
              <a:rPr lang="cs-CZ" sz="2400" dirty="0">
                <a:cs typeface="Arial" panose="020B0604020202020204" pitchFamily="34" charset="0"/>
              </a:rPr>
              <a:t> (</a:t>
            </a:r>
            <a:r>
              <a:rPr lang="pl-PL" sz="2400" dirty="0"/>
              <a:t>oba subjekty fakticky posyktují plění</a:t>
            </a: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</a:p>
          <a:p>
            <a:pPr marL="342900" indent="-342900">
              <a:spcAft>
                <a:spcPts val="50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/>
              <a:t>CZ: Příspěvková organizace objedná léky od druhé příspěvkové organizace zajišťující nákup.</a:t>
            </a:r>
          </a:p>
          <a:p>
            <a:pPr marL="342900" indent="-342900">
              <a:spcAft>
                <a:spcPts val="50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Odpověď:</a:t>
            </a:r>
            <a:r>
              <a:rPr lang="cs-CZ" sz="2400" b="1" dirty="0"/>
              <a:t> </a:t>
            </a:r>
            <a:r>
              <a:rPr lang="cs-CZ" sz="2400" i="1" dirty="0">
                <a:solidFill>
                  <a:srgbClr val="000000"/>
                </a:solidFill>
                <a:cs typeface="Arial" panose="020B0604020202020204" pitchFamily="34" charset="0"/>
              </a:rPr>
              <a:t>Nákup a následný prodej léků ze strany jednoho subjektu druhému, a takový model zcela jednoznačně postrádá jakýkoliv znak spolupráce</a:t>
            </a: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50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/>
              <a:t>Nastíněný model spolupráce </a:t>
            </a:r>
            <a:r>
              <a:rPr lang="cs-CZ" sz="2400" dirty="0"/>
              <a:t>spíše vykazuje znaky centralizovaného zadávání ve smyslu </a:t>
            </a:r>
            <a:r>
              <a:rPr lang="cs-CZ" sz="2400" dirty="0">
                <a:solidFill>
                  <a:srgbClr val="009543"/>
                </a:solidFill>
              </a:rPr>
              <a:t>§ 9 ZZVZ.</a:t>
            </a:r>
            <a:endParaRPr lang="cs-CZ" sz="2400" dirty="0">
              <a:solidFill>
                <a:srgbClr val="009543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590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382F7D-5E5D-F3FC-00BB-E5A6DB47A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FA3FEC2-5886-FED3-2776-01300A21AF4F}"/>
              </a:ext>
            </a:extLst>
          </p:cNvPr>
          <p:cNvSpPr txBox="1"/>
          <p:nvPr/>
        </p:nvSpPr>
        <p:spPr>
          <a:xfrm>
            <a:off x="1157921" y="1200327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Možnosti spolupráce s centrálním zadavatelem Centrální zadavatel podle zákona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16827B8-BF39-41AB-C674-6A7157A51936}"/>
              </a:ext>
            </a:extLst>
          </p:cNvPr>
          <p:cNvSpPr txBox="1"/>
          <p:nvPr/>
        </p:nvSpPr>
        <p:spPr>
          <a:xfrm>
            <a:off x="1157921" y="2939747"/>
            <a:ext cx="9337964" cy="367023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300" dirty="0">
                <a:cs typeface="Arial" panose="020B0604020202020204" pitchFamily="34" charset="0"/>
              </a:rPr>
              <a:t>Centrální zadavatel vždy </a:t>
            </a:r>
            <a:r>
              <a:rPr lang="cs-CZ" sz="2300" b="1" dirty="0">
                <a:cs typeface="Arial" panose="020B0604020202020204" pitchFamily="34" charset="0"/>
              </a:rPr>
              <a:t>odpovídá definici zákona </a:t>
            </a:r>
            <a:r>
              <a:rPr lang="pl-PL" sz="2300" b="1" dirty="0">
                <a:cs typeface="Arial" panose="020B0604020202020204" pitchFamily="34" charset="0"/>
              </a:rPr>
              <a:t>dle § 9 odst. 1 Zákona</a:t>
            </a:r>
            <a:r>
              <a:rPr lang="pl-PL" sz="2300" dirty="0">
                <a:cs typeface="Arial" panose="020B0604020202020204" pitchFamily="34" charset="0"/>
              </a:rPr>
              <a:t> a prakticky tak realizuje společný nákup </a:t>
            </a:r>
            <a:r>
              <a:rPr lang="pl-PL" sz="2300" b="1" dirty="0">
                <a:solidFill>
                  <a:srgbClr val="009543"/>
                </a:solidFill>
                <a:cs typeface="Arial" panose="020B0604020202020204" pitchFamily="34" charset="0"/>
              </a:rPr>
              <a:t>ve třech úrovních</a:t>
            </a:r>
            <a:r>
              <a:rPr lang="pl-PL" sz="2300" dirty="0">
                <a:cs typeface="Arial" panose="020B0604020202020204" pitchFamily="34" charset="0"/>
              </a:rPr>
              <a:t>:</a:t>
            </a:r>
            <a:endParaRPr lang="cs-CZ" sz="2300" dirty="0">
              <a:cs typeface="Arial" panose="020B0604020202020204" pitchFamily="34" charset="0"/>
            </a:endParaRPr>
          </a:p>
          <a:p>
            <a:pPr marL="800100" lvl="1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300" dirty="0">
                <a:solidFill>
                  <a:srgbClr val="009543"/>
                </a:solidFill>
                <a:cs typeface="Arial" panose="020B0604020202020204" pitchFamily="34" charset="0"/>
              </a:rPr>
              <a:t>provede celé ZŘ, pořizuje dodávky či služby </a:t>
            </a:r>
            <a:r>
              <a:rPr lang="cs-CZ" sz="2300" dirty="0">
                <a:cs typeface="Arial" panose="020B0604020202020204" pitchFamily="34" charset="0"/>
              </a:rPr>
              <a:t>(ne stavební práce), s vybraným dodavatelem </a:t>
            </a:r>
            <a:r>
              <a:rPr lang="cs-CZ" sz="2300" b="1" dirty="0">
                <a:solidFill>
                  <a:srgbClr val="009543"/>
                </a:solidFill>
                <a:cs typeface="Arial" panose="020B0604020202020204" pitchFamily="34" charset="0"/>
              </a:rPr>
              <a:t>uzavře smlouvu na svůj účet</a:t>
            </a:r>
            <a:r>
              <a:rPr lang="cs-CZ" sz="2300" dirty="0">
                <a:cs typeface="Arial" panose="020B0604020202020204" pitchFamily="34" charset="0"/>
              </a:rPr>
              <a:t>, poté plnění </a:t>
            </a:r>
            <a:r>
              <a:rPr lang="cs-CZ" sz="2300" i="1" dirty="0">
                <a:cs typeface="Arial" panose="020B0604020202020204" pitchFamily="34" charset="0"/>
              </a:rPr>
              <a:t>přenechá jednomu nebo více pověřujícím zadavatelům za cenu nikoliv vyšší, než za kterou byly pořízeny.</a:t>
            </a:r>
          </a:p>
          <a:p>
            <a:pPr marL="800100" lvl="1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300" dirty="0">
                <a:solidFill>
                  <a:srgbClr val="00B050"/>
                </a:solidFill>
                <a:cs typeface="Arial" panose="020B0604020202020204" pitchFamily="34" charset="0"/>
              </a:rPr>
              <a:t>umožní centralizované zadávání přímo na účet pověřujících zadavatelů</a:t>
            </a:r>
            <a:r>
              <a:rPr lang="cs-CZ" sz="2300" dirty="0">
                <a:cs typeface="Arial" panose="020B0604020202020204" pitchFamily="34" charset="0"/>
              </a:rPr>
              <a:t> (</a:t>
            </a:r>
            <a:r>
              <a:rPr lang="cs-CZ" sz="2300" b="1" dirty="0">
                <a:solidFill>
                  <a:srgbClr val="009543"/>
                </a:solidFill>
                <a:cs typeface="Arial" panose="020B0604020202020204" pitchFamily="34" charset="0"/>
              </a:rPr>
              <a:t>smlouvu s vybraným dodavatelem uzavře pověřující zadavatel</a:t>
            </a:r>
            <a:r>
              <a:rPr lang="cs-CZ" sz="2300" dirty="0">
                <a:cs typeface="Arial" panose="020B0604020202020204" pitchFamily="34" charset="0"/>
              </a:rPr>
              <a:t>). Jedná se o dodávky, služby </a:t>
            </a:r>
            <a:r>
              <a:rPr lang="cs-CZ" sz="2300" u="sng" dirty="0">
                <a:cs typeface="Arial" panose="020B0604020202020204" pitchFamily="34" charset="0"/>
              </a:rPr>
              <a:t>nebo i stavební práce</a:t>
            </a:r>
            <a:r>
              <a:rPr lang="cs-CZ" sz="2300" dirty="0">
                <a:cs typeface="Arial" panose="020B0604020202020204" pitchFamily="34" charset="0"/>
              </a:rPr>
              <a:t>. </a:t>
            </a:r>
          </a:p>
          <a:p>
            <a:pPr marL="342900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300" dirty="0">
                <a:cs typeface="Arial" panose="020B0604020202020204" pitchFamily="34" charset="0"/>
              </a:rPr>
              <a:t>(</a:t>
            </a:r>
            <a:r>
              <a:rPr lang="cs-CZ" sz="2300" b="1" dirty="0">
                <a:cs typeface="Arial" panose="020B0604020202020204" pitchFamily="34" charset="0"/>
              </a:rPr>
              <a:t>CZ </a:t>
            </a:r>
            <a:r>
              <a:rPr lang="cs-CZ" sz="2300" dirty="0">
                <a:cs typeface="Arial" panose="020B0604020202020204" pitchFamily="34" charset="0"/>
              </a:rPr>
              <a:t>samozřejmě může pořizovat i pro sebe)</a:t>
            </a:r>
          </a:p>
        </p:txBody>
      </p:sp>
    </p:spTree>
    <p:extLst>
      <p:ext uri="{BB962C8B-B14F-4D97-AF65-F5344CB8AC3E}">
        <p14:creationId xmlns:p14="http://schemas.microsoft.com/office/powerpoint/2010/main" val="1983971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382F7D-5E5D-F3FC-00BB-E5A6DB47A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FA3FEC2-5886-FED3-2776-01300A21AF4F}"/>
              </a:ext>
            </a:extLst>
          </p:cNvPr>
          <p:cNvSpPr txBox="1"/>
          <p:nvPr/>
        </p:nvSpPr>
        <p:spPr>
          <a:xfrm>
            <a:off x="1157921" y="1200327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Postup z hlediska určení předmětu – Pravidla</a:t>
            </a:r>
          </a:p>
          <a:p>
            <a:r>
              <a:rPr lang="cs-CZ" sz="3600" b="1" dirty="0">
                <a:solidFill>
                  <a:srgbClr val="2E4987"/>
                </a:solidFill>
              </a:rPr>
              <a:t>Postup stanovení předpokládané hodnoty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16827B8-BF39-41AB-C674-6A7157A51936}"/>
              </a:ext>
            </a:extLst>
          </p:cNvPr>
          <p:cNvSpPr txBox="1"/>
          <p:nvPr/>
        </p:nvSpPr>
        <p:spPr>
          <a:xfrm>
            <a:off x="1157921" y="2939747"/>
            <a:ext cx="9337964" cy="401135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300" dirty="0"/>
              <a:t>Pro společný nákup je </a:t>
            </a:r>
            <a:r>
              <a:rPr lang="cs-CZ" sz="2300" dirty="0">
                <a:highlight>
                  <a:srgbClr val="FFFF00"/>
                </a:highlight>
              </a:rPr>
              <a:t>seznam komodit dle číselníku NIPEZ určující</a:t>
            </a:r>
            <a:r>
              <a:rPr lang="cs-CZ" sz="2300" dirty="0"/>
              <a:t>, </a:t>
            </a:r>
            <a:r>
              <a:rPr lang="cs-CZ" sz="2300" b="1" dirty="0"/>
              <a:t>případná změna kódů, nemá dopad na výčet komodit pro resortní společný nákup</a:t>
            </a:r>
            <a:r>
              <a:rPr lang="cs-CZ" sz="2300" dirty="0"/>
              <a:t>.</a:t>
            </a: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300" dirty="0"/>
              <a:t>Dva </a:t>
            </a:r>
            <a:r>
              <a:rPr lang="cs-CZ" sz="2300" u="sng" dirty="0"/>
              <a:t>základní principy při stanovování předmětu a předpokládané hodnoty</a:t>
            </a:r>
            <a:r>
              <a:rPr lang="cs-CZ" sz="2300" dirty="0"/>
              <a:t>:</a:t>
            </a:r>
          </a:p>
          <a:p>
            <a:pPr marL="800100" lvl="2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300" dirty="0"/>
              <a:t>i) </a:t>
            </a:r>
            <a:r>
              <a:rPr lang="cs-CZ" sz="2300" b="1" dirty="0"/>
              <a:t>zákaz kumulovat rozdílná, spolu nesouvisející plnění </a:t>
            </a:r>
            <a:r>
              <a:rPr lang="cs-CZ" sz="2300" dirty="0"/>
              <a:t>nebo</a:t>
            </a:r>
          </a:p>
          <a:p>
            <a:pPr marL="800100" lvl="2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300" dirty="0"/>
              <a:t>ii) </a:t>
            </a:r>
            <a:r>
              <a:rPr lang="cs-CZ" sz="2300" b="1" dirty="0"/>
              <a:t>dělit zakázku na více samostatných veřejných zakázek</a:t>
            </a:r>
          </a:p>
          <a:p>
            <a:pPr marL="342900" lvl="1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300" dirty="0"/>
              <a:t>Z pohledu ZZVZ je </a:t>
            </a:r>
            <a:r>
              <a:rPr lang="cs-CZ" sz="2300" dirty="0">
                <a:highlight>
                  <a:srgbClr val="FFFF00"/>
                </a:highlight>
              </a:rPr>
              <a:t>kód dle číselníku NIPEZ spíše orientační</a:t>
            </a:r>
            <a:r>
              <a:rPr lang="cs-CZ" sz="2300" dirty="0"/>
              <a:t>, spíše než že určuje skutečnou nebo faktickou stránku povahy předmětu plnění.</a:t>
            </a:r>
          </a:p>
          <a:p>
            <a:pPr marL="342900" lvl="1" indent="-342900">
              <a:spcAft>
                <a:spcPts val="75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300" dirty="0">
                <a:solidFill>
                  <a:srgbClr val="009543"/>
                </a:solidFill>
              </a:rPr>
              <a:t>Povinnost dle § </a:t>
            </a:r>
            <a:r>
              <a:rPr lang="cs-CZ" sz="2300" b="1" dirty="0">
                <a:solidFill>
                  <a:srgbClr val="009543"/>
                </a:solidFill>
              </a:rPr>
              <a:t>2 odst. 3 </a:t>
            </a:r>
            <a:r>
              <a:rPr lang="cs-CZ" sz="2300" dirty="0">
                <a:solidFill>
                  <a:srgbClr val="009543"/>
                </a:solidFill>
              </a:rPr>
              <a:t>ZZVZ je splněna, pokud je VZ pořizována od centrálního zadavatele nebo jeho prostřednictvím podle § 9.</a:t>
            </a:r>
          </a:p>
        </p:txBody>
      </p:sp>
    </p:spTree>
    <p:extLst>
      <p:ext uri="{BB962C8B-B14F-4D97-AF65-F5344CB8AC3E}">
        <p14:creationId xmlns:p14="http://schemas.microsoft.com/office/powerpoint/2010/main" val="1659543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Povinná organizace resortního nákupu dle ZZVZ</a:t>
            </a:r>
          </a:p>
          <a:p>
            <a:r>
              <a:rPr lang="cs-CZ" sz="3600" b="1" dirty="0">
                <a:solidFill>
                  <a:srgbClr val="2E4987"/>
                </a:solidFill>
              </a:rPr>
              <a:t>Okruh zadavatelů při společném nákupu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157921" y="2939747"/>
            <a:ext cx="9337964" cy="38241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Aft>
                <a:spcPts val="125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>
                <a:cs typeface="Calibri"/>
              </a:rPr>
              <a:t>§ </a:t>
            </a:r>
            <a:r>
              <a:rPr lang="cs-CZ" sz="2400" b="1" dirty="0">
                <a:cs typeface="Calibri"/>
              </a:rPr>
              <a:t>9 odst. 4</a:t>
            </a:r>
            <a:r>
              <a:rPr lang="cs-CZ" sz="2400" dirty="0">
                <a:cs typeface="Calibri"/>
              </a:rPr>
              <a:t> </a:t>
            </a:r>
            <a:r>
              <a:rPr lang="cs-CZ" sz="2400" b="1" dirty="0">
                <a:cs typeface="Calibri"/>
              </a:rPr>
              <a:t>Okruh zadavatelů, pro které je centralizované zadávání prováděno</a:t>
            </a:r>
            <a:r>
              <a:rPr lang="cs-CZ" sz="2400" dirty="0">
                <a:cs typeface="Calibri"/>
              </a:rPr>
              <a:t>, </a:t>
            </a:r>
            <a:r>
              <a:rPr lang="cs-CZ" sz="2400" dirty="0">
                <a:solidFill>
                  <a:srgbClr val="009543"/>
                </a:solidFill>
                <a:cs typeface="Calibri"/>
              </a:rPr>
              <a:t>musí být vymezen v zadávací dokumentaci, a </a:t>
            </a:r>
            <a:r>
              <a:rPr lang="cs-CZ" sz="2400" i="1" dirty="0">
                <a:solidFill>
                  <a:srgbClr val="009543"/>
                </a:solidFill>
                <a:cs typeface="Calibri"/>
              </a:rPr>
              <a:t>to jejich výčtem nebo jiným způsobem</a:t>
            </a:r>
            <a:r>
              <a:rPr lang="cs-CZ" sz="2400" i="1" dirty="0">
                <a:cs typeface="Calibri"/>
              </a:rPr>
              <a:t>, který umožní účastníkům zadávacího řízení jejich identifikaci</a:t>
            </a:r>
            <a:r>
              <a:rPr lang="cs-CZ" sz="2400" dirty="0">
                <a:cs typeface="Calibri"/>
              </a:rPr>
              <a:t>; </a:t>
            </a:r>
            <a:r>
              <a:rPr lang="cs-CZ" sz="2400" b="1" dirty="0">
                <a:cs typeface="Calibri"/>
              </a:rPr>
              <a:t>to neplatí pro zadávací řízení</a:t>
            </a:r>
            <a:r>
              <a:rPr lang="cs-CZ" sz="2400" dirty="0">
                <a:cs typeface="Calibri"/>
              </a:rPr>
              <a:t>, v němž:</a:t>
            </a:r>
          </a:p>
          <a:p>
            <a:pPr marL="800100" lvl="1" indent="-342900">
              <a:spcAft>
                <a:spcPts val="125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>
                <a:cs typeface="Calibri"/>
              </a:rPr>
              <a:t>a) se </a:t>
            </a:r>
            <a:r>
              <a:rPr lang="cs-CZ" sz="2400" dirty="0">
                <a:solidFill>
                  <a:srgbClr val="009543"/>
                </a:solidFill>
                <a:cs typeface="Calibri"/>
              </a:rPr>
              <a:t>zavádí dynamický nákupní systém</a:t>
            </a:r>
            <a:r>
              <a:rPr lang="cs-CZ" sz="2400" dirty="0">
                <a:cs typeface="Calibri"/>
              </a:rPr>
              <a:t>, nebo</a:t>
            </a:r>
          </a:p>
          <a:p>
            <a:pPr marL="800100" lvl="1" indent="-342900">
              <a:spcAft>
                <a:spcPts val="125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>
                <a:cs typeface="Calibri"/>
              </a:rPr>
              <a:t>b) je v zadávací dokumentaci stanovena </a:t>
            </a:r>
            <a:r>
              <a:rPr lang="cs-CZ" sz="2400" b="1" dirty="0">
                <a:cs typeface="Calibri"/>
              </a:rPr>
              <a:t>maximální cena za plnění veřejné zakázky, která nedosahuje limitu podle § 25</a:t>
            </a:r>
            <a:r>
              <a:rPr lang="cs-CZ" sz="2400" dirty="0">
                <a:cs typeface="Calibri"/>
              </a:rPr>
              <a:t>.</a:t>
            </a:r>
          </a:p>
          <a:p>
            <a:pPr marL="342900" indent="-342900">
              <a:spcAft>
                <a:spcPts val="125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b="1" dirty="0">
                <a:cs typeface="Calibri"/>
              </a:rPr>
              <a:t>Z povahy věci však relevantní ustanovení ZZVZ dopadají i na podlimitní VZ</a:t>
            </a:r>
            <a:r>
              <a:rPr lang="cs-CZ" sz="2400" dirty="0">
                <a:cs typeface="Calibri"/>
              </a:rPr>
              <a:t>, </a:t>
            </a:r>
            <a:r>
              <a:rPr lang="cs-CZ" sz="2400" dirty="0">
                <a:solidFill>
                  <a:srgbClr val="009543"/>
                </a:solidFill>
                <a:cs typeface="Calibri"/>
              </a:rPr>
              <a:t>tedy obecně i na zadávací řízení, v němž má být uzavřena rámcová dohoda</a:t>
            </a:r>
            <a:r>
              <a:rPr lang="cs-CZ" sz="2400" dirty="0"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9245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Organizace centrálních nákupů a společný nákup</a:t>
            </a:r>
          </a:p>
          <a:p>
            <a:pPr>
              <a:spcAft>
                <a:spcPts val="75"/>
              </a:spcAft>
              <a:buClr>
                <a:srgbClr val="009543"/>
              </a:buClr>
            </a:pPr>
            <a:r>
              <a:rPr lang="cs-CZ" sz="3600" b="1" dirty="0">
                <a:solidFill>
                  <a:srgbClr val="2E4987"/>
                </a:solidFill>
              </a:rPr>
              <a:t>Hodnotící zpráva Společného nákupu </a:t>
            </a:r>
            <a:endParaRPr lang="pl-PL" sz="3600" b="1" dirty="0">
              <a:solidFill>
                <a:srgbClr val="2E4987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157921" y="2939747"/>
            <a:ext cx="9337964" cy="38041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Aft>
                <a:spcPts val="10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180" b="1" dirty="0">
                <a:cs typeface="Arial" panose="020B0604020202020204" pitchFamily="34" charset="0"/>
              </a:rPr>
              <a:t>§ 9 odst. 5 </a:t>
            </a:r>
            <a:r>
              <a:rPr lang="cs-CZ" sz="2180" dirty="0">
                <a:cs typeface="Arial" panose="020B0604020202020204" pitchFamily="34" charset="0"/>
              </a:rPr>
              <a:t>ZZVZ  Centrální zadavatel a zadavatel, pro něhož má být centralizované zadávání provedeno, </a:t>
            </a:r>
            <a:r>
              <a:rPr lang="cs-CZ" sz="2180" dirty="0">
                <a:solidFill>
                  <a:srgbClr val="00B050"/>
                </a:solidFill>
                <a:cs typeface="Arial" panose="020B0604020202020204" pitchFamily="34" charset="0"/>
              </a:rPr>
              <a:t>mohou</a:t>
            </a:r>
            <a:r>
              <a:rPr lang="cs-CZ" sz="2180" dirty="0">
                <a:cs typeface="Arial" panose="020B0604020202020204" pitchFamily="34" charset="0"/>
              </a:rPr>
              <a:t> </a:t>
            </a:r>
            <a:r>
              <a:rPr lang="cs-CZ" sz="2180" strike="sngStrike" dirty="0">
                <a:solidFill>
                  <a:srgbClr val="FF0000"/>
                </a:solidFill>
                <a:cs typeface="Arial" panose="020B0604020202020204" pitchFamily="34" charset="0"/>
              </a:rPr>
              <a:t>jsou povinni nejpozději do okamžiku zadání veřejné</a:t>
            </a:r>
            <a:r>
              <a:rPr lang="cs-CZ" sz="2180" strike="sngStrike" dirty="0">
                <a:cs typeface="Arial" panose="020B0604020202020204" pitchFamily="34" charset="0"/>
              </a:rPr>
              <a:t> </a:t>
            </a:r>
            <a:r>
              <a:rPr lang="cs-CZ" sz="2180" dirty="0">
                <a:cs typeface="Arial" panose="020B0604020202020204" pitchFamily="34" charset="0"/>
              </a:rPr>
              <a:t>zakázky uzavřít písemnou smlouvu.</a:t>
            </a:r>
          </a:p>
          <a:p>
            <a:pPr marL="800100" lvl="1" indent="-342900">
              <a:spcAft>
                <a:spcPts val="10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180" i="1" dirty="0">
                <a:highlight>
                  <a:srgbClr val="FFFF00"/>
                </a:highlight>
                <a:cs typeface="Calibri"/>
              </a:rPr>
              <a:t>Praktické je vymezení povinností</a:t>
            </a:r>
            <a:r>
              <a:rPr lang="cs-CZ" sz="2180" i="1" dirty="0">
                <a:cs typeface="Calibri"/>
              </a:rPr>
              <a:t>, spolupráce centrálního zadavatele a pověřujících zadavatelů § </a:t>
            </a:r>
            <a:r>
              <a:rPr lang="cs-CZ" sz="2180" b="1" i="1" dirty="0">
                <a:cs typeface="Calibri"/>
              </a:rPr>
              <a:t>9 odst. 2</a:t>
            </a:r>
            <a:r>
              <a:rPr lang="cs-CZ" sz="2180" i="1" dirty="0">
                <a:cs typeface="Calibri"/>
              </a:rPr>
              <a:t> ZZVZ, tak i dle </a:t>
            </a:r>
            <a:r>
              <a:rPr lang="cs-CZ" sz="2180" b="1" i="1" dirty="0">
                <a:cs typeface="Calibri"/>
              </a:rPr>
              <a:t>čl. 1, odst. 5 Pravidel </a:t>
            </a:r>
            <a:r>
              <a:rPr lang="cs-CZ" sz="2180" i="1" dirty="0">
                <a:cs typeface="Calibri"/>
              </a:rPr>
              <a:t>se zájemci o zapojení.</a:t>
            </a:r>
            <a:endParaRPr lang="cs-CZ" sz="2180" i="1" dirty="0">
              <a:cs typeface="Arial" panose="020B0604020202020204" pitchFamily="34" charset="0"/>
            </a:endParaRPr>
          </a:p>
          <a:p>
            <a:pPr marL="342900" indent="-342900">
              <a:spcAft>
                <a:spcPts val="10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180" b="1" dirty="0">
                <a:cs typeface="Arial" panose="020B0604020202020204" pitchFamily="34" charset="0"/>
              </a:rPr>
              <a:t>Resortní systémy </a:t>
            </a:r>
            <a:r>
              <a:rPr lang="cs-CZ" sz="2180" dirty="0">
                <a:cs typeface="Arial" panose="020B0604020202020204" pitchFamily="34" charset="0"/>
              </a:rPr>
              <a:t>– RS CZ, čl. 2 – Pravidla (</a:t>
            </a:r>
            <a:r>
              <a:rPr lang="cs-CZ" sz="2180" b="1" dirty="0">
                <a:cs typeface="Arial" panose="020B0604020202020204" pitchFamily="34" charset="0"/>
              </a:rPr>
              <a:t>povinně podřízené organizace</a:t>
            </a:r>
            <a:r>
              <a:rPr lang="cs-CZ" sz="2180" dirty="0">
                <a:cs typeface="Arial" panose="020B0604020202020204" pitchFamily="34" charset="0"/>
              </a:rPr>
              <a:t>) Sběr požadavků od pověřujících zadavatelů (</a:t>
            </a:r>
            <a:r>
              <a:rPr lang="cs-CZ" sz="2180" b="1" i="1" dirty="0">
                <a:cs typeface="Arial" panose="020B0604020202020204" pitchFamily="34" charset="0"/>
              </a:rPr>
              <a:t>odpovědnost za dodržování zákona</a:t>
            </a:r>
            <a:r>
              <a:rPr lang="cs-CZ" sz="2180" dirty="0">
                <a:cs typeface="Arial" panose="020B0604020202020204" pitchFamily="34" charset="0"/>
              </a:rPr>
              <a:t>)</a:t>
            </a:r>
          </a:p>
          <a:p>
            <a:pPr marL="800100" lvl="1" indent="-342900">
              <a:spcAft>
                <a:spcPts val="10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180" b="1" i="1" dirty="0">
                <a:cs typeface="Arial" panose="020B0604020202020204" pitchFamily="34" charset="0"/>
              </a:rPr>
              <a:t>„Hodnotící zpráva o Společném nákupu</a:t>
            </a:r>
            <a:r>
              <a:rPr lang="cs-CZ" sz="2180" i="1" dirty="0">
                <a:cs typeface="Arial" panose="020B0604020202020204" pitchFamily="34" charset="0"/>
              </a:rPr>
              <a:t>, zpracovávaná Ministerstvem financí ve spolupráci s resorty, popisuje využití, úspěšnost a vývoj této formy nákupu státu.“</a:t>
            </a:r>
          </a:p>
        </p:txBody>
      </p:sp>
    </p:spTree>
    <p:extLst>
      <p:ext uri="{BB962C8B-B14F-4D97-AF65-F5344CB8AC3E}">
        <p14:creationId xmlns:p14="http://schemas.microsoft.com/office/powerpoint/2010/main" val="68253180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130aa1-df8d-4cfc-b5ca-c8e75a54ac58">
      <Terms xmlns="http://schemas.microsoft.com/office/infopath/2007/PartnerControls"/>
    </lcf76f155ced4ddcb4097134ff3c332f>
    <TaxCatchAll xmlns="3a05a313-e8ba-434f-93a9-e1335f2c2059" xsi:nil="true"/>
    <SharedWithUsers xmlns="3a05a313-e8ba-434f-93a9-e1335f2c2059">
      <UserInfo>
        <DisplayName>Janečková Marie</DisplayName>
        <AccountId>16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902385C3B5A254CBD327BF70AB46767" ma:contentTypeVersion="15" ma:contentTypeDescription="Vytvoří nový dokument" ma:contentTypeScope="" ma:versionID="56f71a24318acd9c27b3b1772430d90b">
  <xsd:schema xmlns:xsd="http://www.w3.org/2001/XMLSchema" xmlns:xs="http://www.w3.org/2001/XMLSchema" xmlns:p="http://schemas.microsoft.com/office/2006/metadata/properties" xmlns:ns2="c7130aa1-df8d-4cfc-b5ca-c8e75a54ac58" xmlns:ns3="3a05a313-e8ba-434f-93a9-e1335f2c2059" targetNamespace="http://schemas.microsoft.com/office/2006/metadata/properties" ma:root="true" ma:fieldsID="cb862c3a5a24f1a1e892a883097c961c" ns2:_="" ns3:_="">
    <xsd:import namespace="c7130aa1-df8d-4cfc-b5ca-c8e75a54ac58"/>
    <xsd:import namespace="3a05a313-e8ba-434f-93a9-e1335f2c20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130aa1-df8d-4cfc-b5ca-c8e75a54ac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ů" ma:readOnly="false" ma:fieldId="{5cf76f15-5ced-4ddc-b409-7134ff3c332f}" ma:taxonomyMulti="true" ma:sspId="de97acfe-e349-49a2-9112-0b04129138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5a313-e8ba-434f-93a9-e1335f2c205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90f8e3e-5ae1-4fdc-85ba-64480fc9b50f}" ma:internalName="TaxCatchAll" ma:showField="CatchAllData" ma:web="3a05a313-e8ba-434f-93a9-e1335f2c20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1F3388-C616-48BF-94BA-71C5DB46305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49BE72F-CB9A-4489-9DE8-BDBC4ADFE5FE}">
  <ds:schemaRefs>
    <ds:schemaRef ds:uri="3a05a313-e8ba-434f-93a9-e1335f2c2059"/>
    <ds:schemaRef ds:uri="c7130aa1-df8d-4cfc-b5ca-c8e75a54ac58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4241555-A4BB-4E08-883D-C57DD0769A93}">
  <ds:schemaRefs>
    <ds:schemaRef ds:uri="3a05a313-e8ba-434f-93a9-e1335f2c2059"/>
    <ds:schemaRef ds:uri="c7130aa1-df8d-4cfc-b5ca-c8e75a54ac5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5198</TotalTime>
  <Words>2415</Words>
  <Application>Microsoft Office PowerPoint</Application>
  <PresentationFormat>Širokoúhlá obrazovka</PresentationFormat>
  <Paragraphs>159</Paragraphs>
  <Slides>24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31" baseType="lpstr">
      <vt:lpstr>Aptos</vt:lpstr>
      <vt:lpstr>Arial</vt:lpstr>
      <vt:lpstr>Calibri</vt:lpstr>
      <vt:lpstr>Calibri Light</vt:lpstr>
      <vt:lpstr>Wingdings</vt:lpstr>
      <vt:lpstr>Wingdings,Sans-Serif</vt:lpstr>
      <vt:lpstr>Motiv Office</vt:lpstr>
      <vt:lpstr> Formy spolupráce zadavatelů při zadávání veřejných zakázek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Sokolovi</dc:creator>
  <cp:lastModifiedBy>Oktábec Ondřej</cp:lastModifiedBy>
  <cp:revision>162</cp:revision>
  <dcterms:created xsi:type="dcterms:W3CDTF">2024-02-08T14:50:32Z</dcterms:created>
  <dcterms:modified xsi:type="dcterms:W3CDTF">2025-11-25T14:59:31Z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0x0101007902385C3B5A254CBD327BF70AB46767</vt:lpwstr>
  </property>
  <property fmtid="{D5CDD505-2E9C-101B-9397-08002B2CF9AE}" pid="3" name="MediaServiceImageTags">
    <vt:lpwstr/>
  </property>
</Properties>
</file>