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333" r:id="rId5"/>
    <p:sldId id="318" r:id="rId6"/>
    <p:sldId id="342" r:id="rId7"/>
    <p:sldId id="334" r:id="rId8"/>
    <p:sldId id="335" r:id="rId9"/>
    <p:sldId id="336" r:id="rId10"/>
    <p:sldId id="337" r:id="rId11"/>
    <p:sldId id="331" r:id="rId12"/>
    <p:sldId id="328" r:id="rId13"/>
    <p:sldId id="325" r:id="rId14"/>
    <p:sldId id="367" r:id="rId15"/>
    <p:sldId id="366" r:id="rId16"/>
    <p:sldId id="369" r:id="rId17"/>
    <p:sldId id="368" r:id="rId18"/>
    <p:sldId id="319" r:id="rId19"/>
    <p:sldId id="332" r:id="rId20"/>
    <p:sldId id="363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851CA759-3014-45F0-B010-2512BB3CCEFA}">
          <p14:sldIdLst>
            <p14:sldId id="333"/>
            <p14:sldId id="318"/>
            <p14:sldId id="342"/>
            <p14:sldId id="334"/>
            <p14:sldId id="335"/>
            <p14:sldId id="336"/>
            <p14:sldId id="337"/>
            <p14:sldId id="331"/>
            <p14:sldId id="328"/>
            <p14:sldId id="325"/>
            <p14:sldId id="367"/>
            <p14:sldId id="366"/>
            <p14:sldId id="369"/>
            <p14:sldId id="368"/>
            <p14:sldId id="319"/>
            <p14:sldId id="332"/>
            <p14:sldId id="3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43"/>
    <a:srgbClr val="2E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79403" autoAdjust="0"/>
  </p:normalViewPr>
  <p:slideViewPr>
    <p:cSldViewPr snapToGrid="0">
      <p:cViewPr varScale="1">
        <p:scale>
          <a:sx n="116" d="100"/>
          <a:sy n="116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32" y="151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76EA0-A7D8-4C36-9103-675E79D94563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2E25-B006-4F85-B4EA-907AF006C9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5204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146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459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721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996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584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158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463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534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256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095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413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54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4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6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94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06034" y="1338263"/>
            <a:ext cx="10164233" cy="9969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3215217" y="6165851"/>
            <a:ext cx="7298267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Budapest, 23</a:t>
            </a:r>
            <a:r>
              <a:rPr lang="en-GB" baseline="30000"/>
              <a:t>rd</a:t>
            </a:r>
            <a:r>
              <a:rPr lang="en-GB"/>
              <a:t> September 2013</a:t>
            </a:r>
          </a:p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4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558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85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79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7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0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3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30D7-7F08-45BC-B281-5C39E7B9BE51}" type="datetimeFigureOut">
              <a:rPr lang="cs-CZ" smtClean="0"/>
              <a:t>20.10.2025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espd.cz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BCE0C-50C0-D3EC-65F2-544DBFCF4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6872"/>
            <a:ext cx="9144000" cy="2182327"/>
          </a:xfrm>
        </p:spPr>
        <p:txBody>
          <a:bodyPr>
            <a:normAutofit/>
          </a:bodyPr>
          <a:lstStyle/>
          <a:p>
            <a:r>
              <a:rPr lang="cs-CZ" sz="3600" b="1" kern="0" spc="-1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/>
            </a:r>
            <a:br>
              <a:rPr lang="cs-CZ" sz="3600" b="1" kern="0" spc="-11" dirty="0">
                <a:solidFill>
                  <a:schemeClr val="accent1">
                    <a:lumMod val="75000"/>
                  </a:schemeClr>
                </a:solidFill>
                <a:latin typeface="Calibri"/>
              </a:rPr>
            </a:br>
            <a:r>
              <a:rPr lang="cs-CZ" sz="3600" b="1" kern="0" spc="-1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/>
            </a:r>
            <a:br>
              <a:rPr lang="cs-CZ" sz="3600" b="1" kern="0" spc="-1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</a:br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Základní a profesní způsobilost</a:t>
            </a:r>
            <a:endParaRPr lang="cs-CZ" sz="48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24792A64-E2EE-4AE3-7948-E9E20A5F5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9663"/>
            <a:ext cx="9144000" cy="1655762"/>
          </a:xfrm>
        </p:spPr>
        <p:txBody>
          <a:bodyPr/>
          <a:lstStyle/>
          <a:p>
            <a:r>
              <a:rPr lang="cs-CZ" dirty="0" smtClean="0">
                <a:solidFill>
                  <a:schemeClr val="accent6"/>
                </a:solidFill>
              </a:rPr>
              <a:t>Jana Nedvědická</a:t>
            </a:r>
            <a:endParaRPr lang="cs-CZ" dirty="0">
              <a:solidFill>
                <a:schemeClr val="accent6"/>
              </a:solidFill>
            </a:endParaRPr>
          </a:p>
          <a:p>
            <a:r>
              <a:rPr lang="cs-CZ" sz="1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</a:rPr>
              <a:t>Odbor strategií, práva a podpory veřejného investování</a:t>
            </a:r>
            <a:endParaRPr lang="cs-CZ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97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90782" y="1271275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Doklady 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92382" y="2347375"/>
            <a:ext cx="9337964" cy="74174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dirty="0"/>
              <a:t>§ 45, 46, 53 odst. 4, 86 a </a:t>
            </a:r>
            <a:r>
              <a:rPr lang="cs-CZ" sz="2400" dirty="0" smtClean="0"/>
              <a:t>87, 122</a:t>
            </a:r>
          </a:p>
          <a:p>
            <a:endParaRPr lang="cs-CZ" sz="2400" dirty="0"/>
          </a:p>
          <a:p>
            <a:r>
              <a:rPr lang="cs-CZ" sz="2400" dirty="0" smtClean="0"/>
              <a:t>Kopie versus originály</a:t>
            </a:r>
          </a:p>
          <a:p>
            <a:r>
              <a:rPr lang="cs-CZ" sz="2400" dirty="0" smtClean="0"/>
              <a:t>Rovnocenné </a:t>
            </a:r>
            <a:r>
              <a:rPr lang="cs-CZ" sz="2400" dirty="0"/>
              <a:t>doklady, </a:t>
            </a:r>
            <a:r>
              <a:rPr lang="cs-CZ" sz="2400" dirty="0" smtClean="0"/>
              <a:t>odkaz </a:t>
            </a:r>
            <a:r>
              <a:rPr lang="cs-CZ" sz="2400" dirty="0"/>
              <a:t>na informace v </a:t>
            </a:r>
            <a:r>
              <a:rPr lang="cs-CZ" sz="2400" dirty="0" smtClean="0"/>
              <a:t>ISVS</a:t>
            </a:r>
          </a:p>
          <a:p>
            <a:r>
              <a:rPr lang="cs-CZ" sz="2400" dirty="0" smtClean="0"/>
              <a:t>Doklady </a:t>
            </a:r>
            <a:r>
              <a:rPr lang="cs-CZ" sz="2400" dirty="0"/>
              <a:t>versus </a:t>
            </a:r>
            <a:r>
              <a:rPr lang="cs-CZ" sz="2400" dirty="0" smtClean="0"/>
              <a:t>čestné prohlášení (jiné pravidlo v ZPŘ a v </a:t>
            </a:r>
            <a:r>
              <a:rPr lang="cs-CZ" sz="2400" dirty="0" err="1" smtClean="0"/>
              <a:t>nadlimitu</a:t>
            </a:r>
            <a:r>
              <a:rPr lang="cs-CZ" sz="2400" dirty="0" smtClean="0"/>
              <a:t>)</a:t>
            </a:r>
            <a:endParaRPr lang="cs-CZ" sz="2400" dirty="0"/>
          </a:p>
          <a:p>
            <a:r>
              <a:rPr lang="cs-CZ" sz="2400" dirty="0"/>
              <a:t>Vždy možnost předložit Jednotné evropské osvědčení pro veřejné zakázky (</a:t>
            </a:r>
            <a:r>
              <a:rPr lang="cs-CZ" sz="2400" dirty="0">
                <a:hlinkClick r:id="rId4"/>
              </a:rPr>
              <a:t>www.espd.cz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Výzva k předložení dokladů vybraným dodavatelem</a:t>
            </a:r>
          </a:p>
          <a:p>
            <a:r>
              <a:rPr lang="cs-CZ" sz="2400" dirty="0" smtClean="0"/>
              <a:t>Prokazování výpisem ze seznamu kvalifikovaných dodavatelů</a:t>
            </a:r>
            <a:endParaRPr lang="cs-CZ" sz="2400" dirty="0"/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198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Co v případě, že kvalifikace je nedostatečná nebo chybná?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§ 39, § 46, § 48 odst. 2, § 48 odst. 8, § 76</a:t>
            </a:r>
          </a:p>
          <a:p>
            <a:r>
              <a:rPr lang="cs-CZ" dirty="0"/>
              <a:t>z</a:t>
            </a:r>
            <a:r>
              <a:rPr lang="cs-CZ" dirty="0" smtClean="0"/>
              <a:t>adavatel si může údaje nebo doklady opatřovat i sám (nebudou-li hodnoceny)</a:t>
            </a:r>
          </a:p>
          <a:p>
            <a:r>
              <a:rPr lang="cs-CZ" dirty="0" smtClean="0"/>
              <a:t>Požadavek na objasnění nebo doplnění údajů nebo dokladů (doplnění nebudou-li hodnoceny)</a:t>
            </a:r>
          </a:p>
          <a:p>
            <a:r>
              <a:rPr lang="cs-CZ" dirty="0" smtClean="0"/>
              <a:t>Vyloučení, pokud údaje nebo doklady nesplňují zadávací podmínky, nebo je dodavatel nedodal, neobjasnil, nedoplnil nebo pokud neodpovídají skutečnosti</a:t>
            </a:r>
          </a:p>
          <a:p>
            <a:r>
              <a:rPr lang="cs-CZ" dirty="0" smtClean="0"/>
              <a:t>požadavek </a:t>
            </a:r>
            <a:r>
              <a:rPr lang="cs-CZ" dirty="0"/>
              <a:t>na specifickou způsobilost vybraného dodavatele:</a:t>
            </a:r>
          </a:p>
          <a:p>
            <a:pPr marL="0" indent="0">
              <a:buNone/>
            </a:pPr>
            <a:r>
              <a:rPr lang="cs-CZ" dirty="0"/>
              <a:t>Vybraného dodavatele zadavatel </a:t>
            </a:r>
            <a:r>
              <a:rPr lang="cs-CZ" dirty="0" smtClean="0"/>
              <a:t>vyloučí </a:t>
            </a:r>
            <a:r>
              <a:rPr lang="cs-CZ" dirty="0"/>
              <a:t>z účasti v zadávacím řízení , pokud zjistí, že jsou naplněny důvody vyloučení podle § 48 odst. 5 písm. a) až c</a:t>
            </a:r>
            <a:r>
              <a:rPr lang="cs-CZ" dirty="0" smtClean="0"/>
              <a:t>)</a:t>
            </a:r>
          </a:p>
          <a:p>
            <a:r>
              <a:rPr lang="cs-CZ" dirty="0"/>
              <a:t>m</a:t>
            </a:r>
            <a:r>
              <a:rPr lang="cs-CZ" dirty="0" smtClean="0"/>
              <a:t>ožnost žádat o obnovení </a:t>
            </a:r>
            <a:r>
              <a:rPr lang="cs-CZ" dirty="0"/>
              <a:t>způsobilosti účastníka ZŘ </a:t>
            </a:r>
            <a:r>
              <a:rPr lang="cs-CZ" dirty="0" smtClean="0"/>
              <a:t>(</a:t>
            </a:r>
            <a:r>
              <a:rPr lang="cs-CZ" dirty="0"/>
              <a:t>neplatí v ZPŘ, pokud zadavatel </a:t>
            </a:r>
            <a:r>
              <a:rPr lang="cs-CZ" dirty="0" smtClean="0"/>
              <a:t>toto neupraví v </a:t>
            </a:r>
            <a:r>
              <a:rPr lang="cs-CZ" dirty="0"/>
              <a:t>ZD)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850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Prokazování kvalifikace </a:t>
            </a:r>
            <a:r>
              <a:rPr lang="cs-CZ" sz="3600" b="1" dirty="0" smtClean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prostř</a:t>
            </a:r>
            <a:r>
              <a:rPr lang="cs-CZ" sz="3600" b="1" dirty="0" smtClean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ednictvím</a:t>
            </a:r>
            <a:r>
              <a:rPr lang="cs-CZ" sz="3600" b="1" dirty="0" smtClean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3600" b="1" dirty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jiných </a:t>
            </a:r>
            <a:r>
              <a:rPr lang="cs-CZ" sz="3600" b="1" dirty="0" smtClean="0">
                <a:solidFill>
                  <a:srgbClr val="2E4987"/>
                </a:solidFill>
                <a:latin typeface="+mn-lt"/>
                <a:ea typeface="+mn-ea"/>
                <a:cs typeface="+mn-cs"/>
              </a:rPr>
              <a:t>osob</a:t>
            </a:r>
            <a:endParaRPr lang="cs-CZ" sz="3600" b="1" dirty="0">
              <a:solidFill>
                <a:srgbClr val="2E4987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§ 83</a:t>
            </a:r>
          </a:p>
          <a:p>
            <a:pPr>
              <a:buFontTx/>
              <a:buChar char="-"/>
            </a:pPr>
            <a:r>
              <a:rPr lang="cs-CZ" dirty="0" smtClean="0"/>
              <a:t>Lze u technické kvalifikace, ekonomické kvalifikace</a:t>
            </a:r>
            <a:r>
              <a:rPr lang="cs-CZ" b="1" dirty="0" smtClean="0"/>
              <a:t> a profesní způsobilosti podle § 77 odst. 2</a:t>
            </a:r>
          </a:p>
          <a:p>
            <a:pPr>
              <a:buFontTx/>
              <a:buChar char="-"/>
            </a:pPr>
            <a:r>
              <a:rPr lang="cs-CZ" dirty="0" smtClean="0"/>
              <a:t>Dodavatel musí předložit:</a:t>
            </a:r>
          </a:p>
          <a:p>
            <a:r>
              <a:rPr lang="cs-CZ" dirty="0" smtClean="0"/>
              <a:t>Doklady k zákl. způsobilosti a profes. způsobilosti podle § 77 odst. 1 od této jiné osoby</a:t>
            </a:r>
          </a:p>
          <a:p>
            <a:r>
              <a:rPr lang="cs-CZ" dirty="0" smtClean="0"/>
              <a:t>Doklad prokazující splnění chybějící části kvalifikace </a:t>
            </a:r>
          </a:p>
          <a:p>
            <a:r>
              <a:rPr lang="cs-CZ" dirty="0" smtClean="0"/>
              <a:t>Smlouvu nebo jinou osobou podepsané potvrzení o její existenci – obsahem závazek k poskytnutí plnění nebo k poskytnutí věci – rozsah v jakém jiná osoba prokazuje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987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>
                <a:solidFill>
                  <a:srgbClr val="2E4987"/>
                </a:solidFill>
                <a:latin typeface="+mn-lt"/>
              </a:rPr>
              <a:t>Společné prokazování, požadavek na kvalifikaci poddodavatele, změna kvalifikace</a:t>
            </a:r>
            <a:endParaRPr lang="cs-CZ" sz="36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§ 82, </a:t>
            </a:r>
            <a:r>
              <a:rPr lang="cs-CZ" dirty="0"/>
              <a:t>84, 85, 88</a:t>
            </a:r>
          </a:p>
          <a:p>
            <a:r>
              <a:rPr lang="cs-CZ" dirty="0" smtClean="0"/>
              <a:t>V případě společné účasti dodavatelů každý vždy prokazuje základní způsobilost a profesní způsobilost podle § 77 odst. 1 </a:t>
            </a:r>
            <a:r>
              <a:rPr lang="cs-CZ" b="1" dirty="0" smtClean="0"/>
              <a:t>samostatně</a:t>
            </a:r>
            <a:r>
              <a:rPr lang="cs-CZ" dirty="0" smtClean="0"/>
              <a:t>. </a:t>
            </a:r>
          </a:p>
          <a:p>
            <a:r>
              <a:rPr lang="cs-CZ" dirty="0" smtClean="0"/>
              <a:t> Zadavatel může požadovat prokázání základní a profesní způsobilosti poddodavatele a může požadovat nahrazení poddodavatele i v případě jeho nezpůsobilosti podle § 48 odst. 5 a 6</a:t>
            </a:r>
          </a:p>
          <a:p>
            <a:r>
              <a:rPr lang="cs-CZ" dirty="0" smtClean="0"/>
              <a:t>Povinnost účastníka ZŘ oznámit změnu kvalifikace vč. předložení nových dokladů, pokud přestane splňovat podmínky kvalifikace – při nesplnění </a:t>
            </a:r>
            <a:r>
              <a:rPr lang="cs-CZ" b="1" dirty="0" smtClean="0"/>
              <a:t>možnost</a:t>
            </a:r>
            <a:r>
              <a:rPr lang="cs-CZ" dirty="0" smtClean="0"/>
              <a:t> vyloučení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8875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5891" y="245053"/>
            <a:ext cx="10515600" cy="1325563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  <a:latin typeface="+mn-lt"/>
              </a:rPr>
              <a:t>Zahraniční prvek</a:t>
            </a:r>
            <a:endParaRPr lang="cs-CZ" sz="36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66982"/>
            <a:ext cx="10515600" cy="48099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§ 45 odst. </a:t>
            </a:r>
            <a:r>
              <a:rPr lang="cs-CZ" dirty="0" smtClean="0"/>
              <a:t>3, 74, 77 odst. 3, 81</a:t>
            </a:r>
            <a:endParaRPr lang="cs-CZ" dirty="0"/>
          </a:p>
          <a:p>
            <a:r>
              <a:rPr lang="cs-CZ" dirty="0"/>
              <a:t>Pravidla pro předkládání překladů u dokladů v jiném jazyce</a:t>
            </a:r>
          </a:p>
          <a:p>
            <a:r>
              <a:rPr lang="cs-CZ" dirty="0" smtClean="0"/>
              <a:t>Pokud je vyžadován doklad podle právního řádu ČR, může dodavatel předložit obdobný doklad podle právního řádu státu, ve kterém se tento doklad vydává</a:t>
            </a:r>
          </a:p>
          <a:p>
            <a:r>
              <a:rPr lang="cs-CZ" dirty="0" smtClean="0"/>
              <a:t>Pokud </a:t>
            </a:r>
            <a:r>
              <a:rPr lang="cs-CZ" dirty="0"/>
              <a:t>se podle příslušného právního řádu požadovaný doklad </a:t>
            </a:r>
            <a:r>
              <a:rPr lang="cs-CZ" dirty="0" smtClean="0"/>
              <a:t>nevydává, </a:t>
            </a:r>
            <a:r>
              <a:rPr lang="cs-CZ" dirty="0"/>
              <a:t>může být nahrazen písemným čestným prohlášením</a:t>
            </a:r>
          </a:p>
          <a:p>
            <a:r>
              <a:rPr lang="cs-CZ" dirty="0" smtClean="0"/>
              <a:t>bezúhonnost je podle sídla dodavatele x placení daní a dalších povinných plateb státu je ve vztahu k sídlu dodavatele i ČR</a:t>
            </a:r>
          </a:p>
          <a:p>
            <a:r>
              <a:rPr lang="cs-CZ" dirty="0">
                <a:ea typeface="Calibri"/>
                <a:cs typeface="Calibri"/>
              </a:rPr>
              <a:t>Doklady dodavatel nemusí předložit, pokud právní předpisy v zemi jeho sídla obdobnou profesní způsobilost nevyžadují.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325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35075" y="1566034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Případy, kdy jsou </a:t>
            </a:r>
            <a:r>
              <a:rPr lang="cs-CZ" sz="3600" b="1" dirty="0" err="1" smtClean="0">
                <a:solidFill>
                  <a:srgbClr val="2E4987"/>
                </a:solidFill>
              </a:rPr>
              <a:t>spec</a:t>
            </a:r>
            <a:r>
              <a:rPr lang="cs-CZ" sz="3600" b="1" dirty="0" smtClean="0">
                <a:solidFill>
                  <a:srgbClr val="2E4987"/>
                </a:solidFill>
              </a:rPr>
              <a:t>. pravidla pro kvalifikaci (s odlišnostmi od úpravy pro nadlimitní režim)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35076" y="2766363"/>
            <a:ext cx="9385464" cy="67710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 smtClean="0">
                <a:ea typeface="Calibri"/>
                <a:cs typeface="Calibri"/>
              </a:rPr>
              <a:t>při </a:t>
            </a:r>
            <a:r>
              <a:rPr lang="cs-CZ" b="1" dirty="0" smtClean="0">
                <a:ea typeface="Calibri"/>
                <a:cs typeface="Calibri"/>
              </a:rPr>
              <a:t>zadávání sektorové VZ </a:t>
            </a:r>
            <a:r>
              <a:rPr lang="cs-CZ" dirty="0" smtClean="0">
                <a:ea typeface="Calibri"/>
                <a:cs typeface="Calibri"/>
              </a:rPr>
              <a:t>(systém kvalifikace, povinnou způsobilost jako v </a:t>
            </a:r>
            <a:r>
              <a:rPr lang="cs-CZ" dirty="0" err="1" smtClean="0">
                <a:ea typeface="Calibri"/>
                <a:cs typeface="Calibri"/>
              </a:rPr>
              <a:t>nadlimitu</a:t>
            </a:r>
            <a:r>
              <a:rPr lang="cs-CZ" dirty="0" smtClean="0">
                <a:ea typeface="Calibri"/>
                <a:cs typeface="Calibri"/>
              </a:rPr>
              <a:t> vyžaduje jen </a:t>
            </a:r>
            <a:r>
              <a:rPr lang="cs-CZ" dirty="0">
                <a:ea typeface="Calibri"/>
                <a:cs typeface="Calibri"/>
              </a:rPr>
              <a:t>veřejný zadavatel, jinak </a:t>
            </a:r>
            <a:r>
              <a:rPr lang="cs-CZ" dirty="0" smtClean="0">
                <a:ea typeface="Calibri"/>
                <a:cs typeface="Calibri"/>
              </a:rPr>
              <a:t>mohou být požadována i </a:t>
            </a:r>
            <a:r>
              <a:rPr lang="cs-CZ" dirty="0">
                <a:ea typeface="Calibri"/>
                <a:cs typeface="Calibri"/>
              </a:rPr>
              <a:t>jiná kritéria </a:t>
            </a:r>
            <a:r>
              <a:rPr lang="cs-CZ" dirty="0" smtClean="0">
                <a:ea typeface="Calibri"/>
                <a:cs typeface="Calibri"/>
              </a:rPr>
              <a:t>kvalifikace než ta pro </a:t>
            </a:r>
            <a:r>
              <a:rPr lang="cs-CZ" dirty="0" err="1" smtClean="0">
                <a:ea typeface="Calibri"/>
                <a:cs typeface="Calibri"/>
              </a:rPr>
              <a:t>nadlimit</a:t>
            </a:r>
            <a:r>
              <a:rPr lang="cs-CZ" dirty="0" smtClean="0">
                <a:ea typeface="Calibri"/>
                <a:cs typeface="Calibri"/>
              </a:rPr>
              <a:t>)</a:t>
            </a:r>
          </a:p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>
                <a:ea typeface="Calibri"/>
                <a:cs typeface="Calibri"/>
              </a:rPr>
              <a:t>v</a:t>
            </a:r>
            <a:r>
              <a:rPr lang="cs-CZ" dirty="0" smtClean="0">
                <a:ea typeface="Calibri"/>
                <a:cs typeface="Calibri"/>
              </a:rPr>
              <a:t> </a:t>
            </a:r>
            <a:r>
              <a:rPr lang="cs-CZ" b="1" dirty="0" smtClean="0">
                <a:ea typeface="Calibri"/>
                <a:cs typeface="Calibri"/>
              </a:rPr>
              <a:t>koncesním řízení </a:t>
            </a:r>
            <a:r>
              <a:rPr lang="cs-CZ" dirty="0" smtClean="0">
                <a:ea typeface="Calibri"/>
                <a:cs typeface="Calibri"/>
              </a:rPr>
              <a:t>(jen veřejný zadavatel musí vyžadovat a jen základní </a:t>
            </a:r>
            <a:r>
              <a:rPr lang="cs-CZ" dirty="0" err="1" smtClean="0">
                <a:ea typeface="Calibri"/>
                <a:cs typeface="Calibri"/>
              </a:rPr>
              <a:t>způs</a:t>
            </a:r>
            <a:r>
              <a:rPr lang="cs-CZ" dirty="0" smtClean="0">
                <a:ea typeface="Calibri"/>
                <a:cs typeface="Calibri"/>
              </a:rPr>
              <a:t>., jinak mohou být požadována i jiná kritéria kvalifikace než ta pro </a:t>
            </a:r>
            <a:r>
              <a:rPr lang="cs-CZ" dirty="0" err="1" smtClean="0">
                <a:ea typeface="Calibri"/>
                <a:cs typeface="Calibri"/>
              </a:rPr>
              <a:t>nadlimit</a:t>
            </a:r>
            <a:r>
              <a:rPr lang="cs-CZ" dirty="0" smtClean="0">
                <a:ea typeface="Calibri"/>
                <a:cs typeface="Calibri"/>
              </a:rPr>
              <a:t>)</a:t>
            </a:r>
          </a:p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>
                <a:ea typeface="Calibri"/>
                <a:cs typeface="Calibri"/>
              </a:rPr>
              <a:t>v</a:t>
            </a:r>
            <a:r>
              <a:rPr lang="cs-CZ" dirty="0" smtClean="0">
                <a:ea typeface="Calibri"/>
                <a:cs typeface="Calibri"/>
              </a:rPr>
              <a:t> </a:t>
            </a:r>
            <a:r>
              <a:rPr lang="cs-CZ" b="1" dirty="0" smtClean="0">
                <a:ea typeface="Calibri"/>
                <a:cs typeface="Calibri"/>
              </a:rPr>
              <a:t>řízení pro zadání zakázky ve zjednodušeném režimu </a:t>
            </a:r>
            <a:r>
              <a:rPr lang="cs-CZ" dirty="0" smtClean="0">
                <a:ea typeface="Calibri"/>
                <a:cs typeface="Calibri"/>
              </a:rPr>
              <a:t>(nemusí </a:t>
            </a:r>
            <a:r>
              <a:rPr lang="cs-CZ" dirty="0">
                <a:ea typeface="Calibri"/>
                <a:cs typeface="Calibri"/>
              </a:rPr>
              <a:t>se vyžadovat, </a:t>
            </a:r>
            <a:r>
              <a:rPr lang="cs-CZ" dirty="0" smtClean="0">
                <a:ea typeface="Calibri"/>
                <a:cs typeface="Calibri"/>
              </a:rPr>
              <a:t>mohou být požadována </a:t>
            </a:r>
            <a:r>
              <a:rPr lang="cs-CZ" dirty="0">
                <a:ea typeface="Calibri"/>
                <a:cs typeface="Calibri"/>
              </a:rPr>
              <a:t>i jiná kritéria </a:t>
            </a:r>
            <a:r>
              <a:rPr lang="cs-CZ" dirty="0" smtClean="0">
                <a:ea typeface="Calibri"/>
                <a:cs typeface="Calibri"/>
              </a:rPr>
              <a:t>kvalifikace než ta pro </a:t>
            </a:r>
            <a:r>
              <a:rPr lang="cs-CZ" dirty="0" err="1" smtClean="0">
                <a:ea typeface="Calibri"/>
                <a:cs typeface="Calibri"/>
              </a:rPr>
              <a:t>nadlimit</a:t>
            </a:r>
            <a:r>
              <a:rPr lang="cs-CZ" dirty="0" smtClean="0">
                <a:ea typeface="Calibri"/>
                <a:cs typeface="Calibri"/>
              </a:rPr>
              <a:t>) </a:t>
            </a:r>
          </a:p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>
                <a:ea typeface="Calibri"/>
                <a:cs typeface="Calibri"/>
              </a:rPr>
              <a:t>p</a:t>
            </a:r>
            <a:r>
              <a:rPr lang="cs-CZ" dirty="0" smtClean="0">
                <a:ea typeface="Calibri"/>
                <a:cs typeface="Calibri"/>
              </a:rPr>
              <a:t>ři </a:t>
            </a:r>
            <a:r>
              <a:rPr lang="cs-CZ" b="1" dirty="0" smtClean="0">
                <a:ea typeface="Calibri"/>
                <a:cs typeface="Calibri"/>
              </a:rPr>
              <a:t>zadávání VZ v oblasti obrany a bezpečnosti </a:t>
            </a:r>
            <a:r>
              <a:rPr lang="cs-CZ" dirty="0" smtClean="0">
                <a:ea typeface="Calibri"/>
                <a:cs typeface="Calibri"/>
              </a:rPr>
              <a:t>(několik specifik)</a:t>
            </a:r>
          </a:p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>
                <a:ea typeface="Calibri"/>
                <a:cs typeface="Calibri"/>
              </a:rPr>
              <a:t>v</a:t>
            </a:r>
            <a:r>
              <a:rPr lang="cs-CZ" dirty="0" smtClean="0">
                <a:ea typeface="Calibri"/>
                <a:cs typeface="Calibri"/>
              </a:rPr>
              <a:t>e </a:t>
            </a:r>
            <a:r>
              <a:rPr lang="cs-CZ" b="1" dirty="0" smtClean="0">
                <a:ea typeface="Calibri"/>
                <a:cs typeface="Calibri"/>
              </a:rPr>
              <a:t>zjednodušeném podlimitním řízení </a:t>
            </a:r>
            <a:r>
              <a:rPr lang="cs-CZ" dirty="0" smtClean="0">
                <a:ea typeface="Calibri"/>
                <a:cs typeface="Calibri"/>
              </a:rPr>
              <a:t>(jen veřejný zadavatel a jen základní </a:t>
            </a:r>
            <a:r>
              <a:rPr lang="cs-CZ" dirty="0" smtClean="0">
                <a:ea typeface="Calibri"/>
                <a:cs typeface="Calibri"/>
              </a:rPr>
              <a:t>způs</a:t>
            </a:r>
            <a:r>
              <a:rPr lang="cs-CZ" dirty="0" smtClean="0">
                <a:ea typeface="Calibri"/>
                <a:cs typeface="Calibri"/>
              </a:rPr>
              <a:t>obilost</a:t>
            </a:r>
            <a:r>
              <a:rPr lang="cs-CZ" dirty="0" smtClean="0">
                <a:ea typeface="Calibri"/>
                <a:cs typeface="Calibri"/>
              </a:rPr>
              <a:t>, </a:t>
            </a:r>
            <a:r>
              <a:rPr lang="cs-CZ" dirty="0" smtClean="0">
                <a:ea typeface="Calibri"/>
                <a:cs typeface="Calibri"/>
              </a:rPr>
              <a:t>mohou </a:t>
            </a:r>
            <a:r>
              <a:rPr lang="cs-CZ" dirty="0">
                <a:ea typeface="Calibri"/>
                <a:cs typeface="Calibri"/>
              </a:rPr>
              <a:t>být i jiná kritéria </a:t>
            </a:r>
            <a:r>
              <a:rPr lang="cs-CZ" dirty="0" smtClean="0">
                <a:ea typeface="Calibri"/>
                <a:cs typeface="Calibri"/>
              </a:rPr>
              <a:t>kvalifikace)</a:t>
            </a:r>
            <a:endParaRPr lang="cs-CZ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dirty="0" smtClean="0">
                <a:ea typeface="Calibri"/>
                <a:cs typeface="Calibri"/>
              </a:rPr>
              <a:t>při </a:t>
            </a:r>
            <a:r>
              <a:rPr lang="cs-CZ" b="1" dirty="0">
                <a:ea typeface="Calibri"/>
                <a:cs typeface="Calibri"/>
              </a:rPr>
              <a:t>zadávání veřejných zakázek malého rozsahu </a:t>
            </a:r>
            <a:r>
              <a:rPr lang="cs-CZ" dirty="0">
                <a:ea typeface="Calibri"/>
                <a:cs typeface="Calibri"/>
              </a:rPr>
              <a:t>(nemusí se vyžadovat, </a:t>
            </a:r>
            <a:r>
              <a:rPr lang="cs-CZ" dirty="0" smtClean="0">
                <a:ea typeface="Calibri"/>
                <a:cs typeface="Calibri"/>
              </a:rPr>
              <a:t>mohou </a:t>
            </a:r>
            <a:r>
              <a:rPr lang="cs-CZ" dirty="0">
                <a:ea typeface="Calibri"/>
                <a:cs typeface="Calibri"/>
              </a:rPr>
              <a:t>být požadována i jiná kritéria kvalifikace než ta pro </a:t>
            </a:r>
            <a:r>
              <a:rPr lang="cs-CZ" dirty="0" err="1">
                <a:ea typeface="Calibri"/>
                <a:cs typeface="Calibri"/>
              </a:rPr>
              <a:t>nadlimit</a:t>
            </a:r>
            <a:r>
              <a:rPr lang="cs-CZ" dirty="0">
                <a:ea typeface="Calibri"/>
                <a:cs typeface="Calibri"/>
              </a:rPr>
              <a:t>) </a:t>
            </a:r>
          </a:p>
          <a:p>
            <a:pPr>
              <a:buClr>
                <a:srgbClr val="009543"/>
              </a:buClr>
            </a:pPr>
            <a:endParaRPr lang="cs-CZ" sz="2400" i="1" dirty="0">
              <a:ea typeface="Calibri"/>
              <a:cs typeface="Calibri"/>
            </a:endParaRPr>
          </a:p>
          <a:p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6657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Jak stanovit „jiná kritéria“ kvalifikace (jiná než ta upravená v rámci nadlimitního režimu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089891" y="2676986"/>
            <a:ext cx="9609853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dirty="0"/>
              <a:t>Zadavatel si tato kritéria určí sám ve vztahu ke své konkrétní </a:t>
            </a:r>
            <a:r>
              <a:rPr lang="cs-CZ" sz="2400" dirty="0" smtClean="0"/>
              <a:t>VZ.</a:t>
            </a:r>
            <a:endParaRPr lang="cs-CZ" sz="2400" dirty="0"/>
          </a:p>
          <a:p>
            <a:r>
              <a:rPr lang="cs-CZ" sz="2400" dirty="0"/>
              <a:t>Je potřeba respektovat všechny zásady, především např. dbát na </a:t>
            </a:r>
            <a:r>
              <a:rPr lang="cs-CZ" sz="2400" b="1" dirty="0"/>
              <a:t>přiměřenost předmětu veřejné zakázky a okolnostem, za nichž je veřejná zakázka zadávána</a:t>
            </a:r>
            <a:r>
              <a:rPr lang="cs-CZ" sz="2400" dirty="0"/>
              <a:t>. </a:t>
            </a:r>
            <a:endParaRPr lang="cs-CZ" sz="2400" dirty="0" smtClean="0"/>
          </a:p>
          <a:p>
            <a:r>
              <a:rPr lang="cs-CZ" sz="2400" dirty="0" smtClean="0"/>
              <a:t>§ </a:t>
            </a:r>
            <a:r>
              <a:rPr lang="cs-CZ" sz="2400" dirty="0"/>
              <a:t>36 odst. 1 – pozor na bezdůvodné zvýhodňování některých dodavatelů nebo vytváření bezdůvodných překážek hospodářské soutěže</a:t>
            </a:r>
            <a:r>
              <a:rPr lang="cs-CZ" sz="2400" dirty="0" smtClean="0"/>
              <a:t>!</a:t>
            </a:r>
          </a:p>
          <a:p>
            <a:r>
              <a:rPr lang="cs-CZ" sz="2400" b="1" dirty="0"/>
              <a:t>Příklady možných „jiných kritérií kvalifikace – jiné způsobilosti“</a:t>
            </a:r>
            <a:endParaRPr lang="cs-CZ" sz="2400" b="1" dirty="0" smtClean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cs-CZ" sz="2400" dirty="0"/>
              <a:t>bezdlužnost vůči zadavateli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cs-CZ" sz="2400" dirty="0"/>
              <a:t>předložení výpisu z r</a:t>
            </a:r>
            <a:r>
              <a:rPr lang="cs-CZ" sz="2400" dirty="0" smtClean="0"/>
              <a:t>ejstříku </a:t>
            </a:r>
            <a:r>
              <a:rPr lang="cs-CZ" sz="2400" dirty="0"/>
              <a:t>trestů jednotlivých členů realizačního </a:t>
            </a:r>
            <a:r>
              <a:rPr lang="cs-CZ" sz="2400" dirty="0" smtClean="0"/>
              <a:t>týmu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52427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814945" y="2690336"/>
            <a:ext cx="856210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4200" b="1" dirty="0" smtClean="0">
                <a:solidFill>
                  <a:srgbClr val="2E4987"/>
                </a:solidFill>
              </a:rPr>
              <a:t>Děkuji za pozornost.</a:t>
            </a:r>
            <a:endParaRPr lang="en-US" sz="4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87649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Co je to kvalifikace (dodavatele)?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2122988"/>
            <a:ext cx="9337964" cy="74174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/>
              <a:t>Jedná se o požadavky zadavatele na osobu dodavatele.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Podle </a:t>
            </a:r>
            <a:r>
              <a:rPr lang="cs-CZ" sz="2400" b="1" dirty="0"/>
              <a:t>§ 28 odst. 1 písm. c) jsou to požadavky na způsobilost a schopnost dodavatele plnit VZ.</a:t>
            </a:r>
          </a:p>
          <a:p>
            <a:endParaRPr lang="cs-CZ" sz="2400" dirty="0" smtClean="0"/>
          </a:p>
          <a:p>
            <a:r>
              <a:rPr lang="cs-CZ" sz="2400" dirty="0" smtClean="0"/>
              <a:t>§ </a:t>
            </a:r>
            <a:r>
              <a:rPr lang="cs-CZ" sz="2400" dirty="0"/>
              <a:t>37 </a:t>
            </a:r>
            <a:r>
              <a:rPr lang="cs-CZ" sz="2400" dirty="0" smtClean="0"/>
              <a:t>odst</a:t>
            </a:r>
            <a:r>
              <a:rPr lang="cs-CZ" sz="2400" dirty="0"/>
              <a:t>. 1 písm. a)</a:t>
            </a:r>
          </a:p>
          <a:p>
            <a:r>
              <a:rPr lang="cs-CZ" sz="2400" dirty="0"/>
              <a:t>Podmínky účasti v zadávacím řízení může zadavatel stanovit jako a) </a:t>
            </a:r>
            <a:r>
              <a:rPr lang="cs-CZ" sz="2400" b="1" dirty="0"/>
              <a:t>podmínky kvalifikace</a:t>
            </a:r>
            <a:r>
              <a:rPr lang="cs-CZ" sz="2400" dirty="0"/>
              <a:t>, </a:t>
            </a:r>
            <a:r>
              <a:rPr lang="cs-CZ" sz="2400" dirty="0" smtClean="0"/>
              <a:t>…</a:t>
            </a:r>
          </a:p>
          <a:p>
            <a:endParaRPr lang="cs-CZ" sz="2400" dirty="0"/>
          </a:p>
          <a:p>
            <a:pPr marL="342900" indent="-342900"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784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493982" y="1122546"/>
            <a:ext cx="856210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Kvalifikace v nadlimitním režimu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55437" y="1768877"/>
            <a:ext cx="9337964" cy="66787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b="1" dirty="0" smtClean="0"/>
              <a:t>Úprava v § 73 a násl.</a:t>
            </a:r>
          </a:p>
          <a:p>
            <a:r>
              <a:rPr lang="cs-CZ" sz="2400" b="1" dirty="0" smtClean="0"/>
              <a:t>Dělíme </a:t>
            </a:r>
            <a:r>
              <a:rPr lang="cs-CZ" sz="2400" b="1" dirty="0"/>
              <a:t>ji na</a:t>
            </a:r>
            <a:r>
              <a:rPr lang="cs-CZ" sz="2400" dirty="0"/>
              <a:t>:</a:t>
            </a:r>
          </a:p>
          <a:p>
            <a:pPr>
              <a:buFontTx/>
              <a:buChar char="-"/>
            </a:pPr>
            <a:r>
              <a:rPr lang="cs-CZ" sz="2400" b="1" dirty="0"/>
              <a:t>základní způsobilost</a:t>
            </a:r>
          </a:p>
          <a:p>
            <a:pPr>
              <a:buFontTx/>
              <a:buChar char="-"/>
            </a:pPr>
            <a:r>
              <a:rPr lang="cs-CZ" sz="2400" b="1" dirty="0"/>
              <a:t>profesní způsobilost</a:t>
            </a:r>
          </a:p>
          <a:p>
            <a:pPr>
              <a:buFontTx/>
              <a:buChar char="-"/>
            </a:pPr>
            <a:r>
              <a:rPr lang="cs-CZ" sz="2400" dirty="0"/>
              <a:t>technickou kvalifikaci</a:t>
            </a:r>
          </a:p>
          <a:p>
            <a:pPr>
              <a:buFontTx/>
              <a:buChar char="-"/>
            </a:pPr>
            <a:r>
              <a:rPr lang="cs-CZ" sz="2400" dirty="0"/>
              <a:t>ekonomickou kvalifikaci</a:t>
            </a:r>
          </a:p>
          <a:p>
            <a:pPr>
              <a:buClr>
                <a:srgbClr val="009543"/>
              </a:buClr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814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Základní způsobilost (§ 73 až 75)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2227273"/>
            <a:ext cx="9337964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/>
              <a:t>Povinná</a:t>
            </a:r>
            <a:r>
              <a:rPr lang="cs-CZ" sz="2400" dirty="0" smtClean="0"/>
              <a:t> </a:t>
            </a:r>
            <a:r>
              <a:rPr lang="cs-CZ" sz="2400" dirty="0"/>
              <a:t>v zadávacích řízeních určených pro nadlimitní režim </a:t>
            </a:r>
            <a:r>
              <a:rPr lang="cs-CZ" sz="2400" dirty="0" smtClean="0"/>
              <a:t>(§ 73/1) a ve zjednodušeném podlimitním řízení (§ 53/4), v koncesním řízení a při zadávání sektorové VZ jen v případě veřejného zadavatele.</a:t>
            </a: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Vybraný dodavatel nesplňující základní způsobilost musí být vyloučen</a:t>
            </a:r>
            <a:r>
              <a:rPr lang="cs-CZ" sz="2400" dirty="0"/>
              <a:t>, jediná výjimka je podle § </a:t>
            </a:r>
            <a:r>
              <a:rPr lang="cs-CZ" sz="2400" dirty="0" smtClean="0"/>
              <a:t>75/2</a:t>
            </a:r>
            <a:r>
              <a:rPr lang="cs-CZ" sz="2400" dirty="0"/>
              <a:t>, případně </a:t>
            </a:r>
            <a:r>
              <a:rPr lang="cs-CZ" sz="2400" dirty="0" smtClean="0"/>
              <a:t>podle § </a:t>
            </a:r>
            <a:r>
              <a:rPr lang="cs-CZ" sz="2400" dirty="0"/>
              <a:t>76.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/>
              <a:t>Pro celou kvalifikaci platí, že zadavatel </a:t>
            </a:r>
            <a:r>
              <a:rPr lang="cs-CZ" sz="2400" b="1" dirty="0"/>
              <a:t>je povinen</a:t>
            </a:r>
            <a:r>
              <a:rPr lang="cs-CZ" sz="2400" dirty="0"/>
              <a:t> </a:t>
            </a:r>
            <a:r>
              <a:rPr lang="cs-CZ" sz="2400" b="1" dirty="0"/>
              <a:t>v zadávací dokumentaci stanovit, které údaje a doklady k prokázání základní způsobilosti požaduje</a:t>
            </a:r>
            <a:r>
              <a:rPr lang="cs-CZ" sz="2400" dirty="0"/>
              <a:t> (v nadlimitním režimu § </a:t>
            </a:r>
            <a:r>
              <a:rPr lang="cs-CZ" sz="2400" dirty="0" smtClean="0"/>
              <a:t>73/5</a:t>
            </a:r>
            <a:r>
              <a:rPr lang="cs-CZ" sz="2400" dirty="0"/>
              <a:t>), avšak uplatní se i mimo nadlimitní režim na zákl. § </a:t>
            </a:r>
            <a:r>
              <a:rPr lang="cs-CZ" sz="2400" dirty="0" smtClean="0"/>
              <a:t>36/3 </a:t>
            </a:r>
            <a:r>
              <a:rPr lang="cs-CZ" sz="2400" dirty="0"/>
              <a:t>a zásady </a:t>
            </a:r>
            <a:r>
              <a:rPr lang="cs-CZ" sz="2400" dirty="0" smtClean="0"/>
              <a:t>transparentnosti.</a:t>
            </a: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Způsob prokázání základní způsobilosti pro nadlimitní režim je </a:t>
            </a:r>
            <a:r>
              <a:rPr lang="cs-CZ" sz="2400" b="1" dirty="0"/>
              <a:t>přesně stanoven </a:t>
            </a:r>
            <a:r>
              <a:rPr lang="cs-CZ" sz="2400" dirty="0"/>
              <a:t>v § 75.</a:t>
            </a:r>
          </a:p>
        </p:txBody>
      </p:sp>
    </p:spTree>
    <p:extLst>
      <p:ext uri="{BB962C8B-B14F-4D97-AF65-F5344CB8AC3E}">
        <p14:creationId xmlns:p14="http://schemas.microsoft.com/office/powerpoint/2010/main" val="941643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Základní způsobilost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314279" y="2227273"/>
            <a:ext cx="9337964" cy="66787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009543"/>
              </a:buClr>
            </a:pPr>
            <a:r>
              <a:rPr lang="cs-CZ" sz="2400" b="1" dirty="0" smtClean="0"/>
              <a:t>Hlavní okruhy základní způsobilosti dodavatele</a:t>
            </a:r>
          </a:p>
          <a:p>
            <a:pPr>
              <a:buClr>
                <a:srgbClr val="009543"/>
              </a:buClr>
            </a:pPr>
            <a:r>
              <a:rPr lang="cs-CZ" sz="2400" dirty="0" smtClean="0"/>
              <a:t>1</a:t>
            </a:r>
            <a:r>
              <a:rPr lang="cs-CZ" sz="2400" dirty="0"/>
              <a:t>.„vymezená trestní bezúhonnost dodavatele“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2.„placení daní a jiných povinných plateb státu“</a:t>
            </a:r>
            <a:br>
              <a:rPr lang="cs-CZ" sz="2400" dirty="0"/>
            </a:br>
            <a:r>
              <a:rPr lang="cs-CZ" sz="2400" dirty="0"/>
              <a:t>(veř. zdrav. poj., soc. </a:t>
            </a:r>
            <a:r>
              <a:rPr lang="cs-CZ" sz="2400" dirty="0" err="1"/>
              <a:t>zabezp</a:t>
            </a:r>
            <a:r>
              <a:rPr lang="cs-CZ" sz="2400" dirty="0"/>
              <a:t>. a příspěvek na st. politiku </a:t>
            </a:r>
            <a:r>
              <a:rPr lang="cs-CZ" sz="2400" dirty="0" err="1"/>
              <a:t>zaměst</a:t>
            </a:r>
            <a:r>
              <a:rPr lang="cs-CZ" sz="2400" dirty="0"/>
              <a:t>. včetně penále)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3.„nebýt v likvidaci, úpadku či v nařízené nucené správě“</a:t>
            </a: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62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Bezúhonnost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2227272"/>
            <a:ext cx="9337964" cy="81560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2200" dirty="0"/>
              <a:t>způsobilým není dodavatel, který byl </a:t>
            </a:r>
            <a:r>
              <a:rPr lang="cs-CZ" sz="2200" b="1" u="sng" dirty="0"/>
              <a:t>v zemi svého sídla </a:t>
            </a:r>
            <a:r>
              <a:rPr lang="cs-CZ" sz="2200" b="1" dirty="0"/>
              <a:t>v posledních 5 letech před zahájením zadávacího řízení </a:t>
            </a:r>
            <a:r>
              <a:rPr lang="cs-CZ" sz="2200" dirty="0"/>
              <a:t>pravomocně </a:t>
            </a:r>
            <a:r>
              <a:rPr lang="cs-CZ" sz="2200" b="1" dirty="0"/>
              <a:t>odsouzen</a:t>
            </a:r>
            <a:r>
              <a:rPr lang="cs-CZ" sz="2200" dirty="0"/>
              <a:t> </a:t>
            </a:r>
            <a:r>
              <a:rPr lang="cs-CZ" sz="2200" b="1" dirty="0"/>
              <a:t>pro trestný čin uvedený v příloze č. 3 </a:t>
            </a:r>
            <a:r>
              <a:rPr lang="cs-CZ" sz="2200" dirty="0"/>
              <a:t>k </a:t>
            </a:r>
            <a:r>
              <a:rPr lang="cs-CZ" sz="2200" dirty="0" smtClean="0"/>
              <a:t>zákonu </a:t>
            </a:r>
            <a:r>
              <a:rPr lang="cs-CZ" sz="2200" dirty="0"/>
              <a:t>nebo obdobný trestný čin podle právního řádu země sídla dodavatele; </a:t>
            </a:r>
            <a:r>
              <a:rPr lang="cs-CZ" sz="2200" b="1" dirty="0"/>
              <a:t>k </a:t>
            </a:r>
            <a:r>
              <a:rPr lang="cs-CZ" sz="2200" b="1" dirty="0" smtClean="0"/>
              <a:t>zahlazeným </a:t>
            </a:r>
            <a:r>
              <a:rPr lang="cs-CZ" sz="2200" b="1" dirty="0"/>
              <a:t>odsouzením se nepřihlíží</a:t>
            </a:r>
          </a:p>
          <a:p>
            <a:pPr marL="457200" lvl="0" indent="-457200">
              <a:buFontTx/>
              <a:buChar char="-"/>
            </a:pPr>
            <a:r>
              <a:rPr lang="cs-CZ" sz="2200" dirty="0"/>
              <a:t>u </a:t>
            </a:r>
            <a:r>
              <a:rPr lang="cs-CZ" sz="2200" dirty="0" smtClean="0"/>
              <a:t>PO </a:t>
            </a:r>
            <a:r>
              <a:rPr lang="cs-CZ" sz="2200" b="1" dirty="0" smtClean="0"/>
              <a:t>včetně všech členů statutárního orgánu</a:t>
            </a:r>
            <a:r>
              <a:rPr lang="cs-CZ" sz="2200" dirty="0" smtClean="0"/>
              <a:t>; </a:t>
            </a:r>
            <a:r>
              <a:rPr lang="cs-CZ" sz="2200" b="1" dirty="0" smtClean="0"/>
              <a:t>v případě, že ve statutárním orgánu dodavatele je PO</a:t>
            </a:r>
            <a:r>
              <a:rPr lang="cs-CZ" sz="2200" dirty="0" smtClean="0"/>
              <a:t>, pak tato PO, každý člen statutárního orgánu této PO a osoba zastupující tuto PO ve statutárním orgánu dodavatele</a:t>
            </a:r>
            <a:endParaRPr lang="cs-CZ" sz="2200" dirty="0"/>
          </a:p>
          <a:p>
            <a:pPr marL="457200" lvl="0" indent="-457200">
              <a:buFontTx/>
              <a:buChar char="-"/>
            </a:pPr>
            <a:r>
              <a:rPr lang="cs-CZ" sz="2200" b="1" dirty="0"/>
              <a:t>speciální pravidla pro </a:t>
            </a:r>
            <a:r>
              <a:rPr lang="cs-CZ" sz="2200" b="1" dirty="0" smtClean="0"/>
              <a:t>pobočky závodu</a:t>
            </a:r>
            <a:r>
              <a:rPr lang="cs-CZ" sz="2200" dirty="0"/>
              <a:t> </a:t>
            </a:r>
            <a:r>
              <a:rPr lang="cs-CZ" sz="2200" dirty="0" smtClean="0"/>
              <a:t>- rozdíl mezi tím, zda se jedná o pobočku </a:t>
            </a:r>
            <a:r>
              <a:rPr lang="cs-CZ" sz="2200" b="1" dirty="0" smtClean="0"/>
              <a:t>české či zahraniční právnické osoby </a:t>
            </a:r>
            <a:r>
              <a:rPr lang="cs-CZ" sz="2200" dirty="0" smtClean="0"/>
              <a:t>(u české PO navíc vedoucí pobočky, u zahraniční PO jen tato PO a vedoucí pobočky)</a:t>
            </a:r>
            <a:endParaRPr lang="cs-CZ" sz="2200" dirty="0"/>
          </a:p>
          <a:p>
            <a:pPr marL="457200" lvl="0" indent="-457200">
              <a:buFontTx/>
              <a:buChar char="-"/>
            </a:pPr>
            <a:r>
              <a:rPr lang="cs-CZ" sz="2200" dirty="0"/>
              <a:t>prokazuje se dle § </a:t>
            </a:r>
            <a:r>
              <a:rPr lang="cs-CZ" sz="2200" dirty="0" smtClean="0"/>
              <a:t>75/1 </a:t>
            </a:r>
            <a:r>
              <a:rPr lang="cs-CZ" sz="2200" dirty="0"/>
              <a:t>písm. a) </a:t>
            </a:r>
            <a:r>
              <a:rPr lang="cs-CZ" sz="2200" b="1" dirty="0"/>
              <a:t>výpisem z r</a:t>
            </a:r>
            <a:r>
              <a:rPr lang="cs-CZ" sz="2200" b="1" dirty="0" smtClean="0"/>
              <a:t>ejstříku </a:t>
            </a:r>
            <a:r>
              <a:rPr lang="cs-CZ" sz="2200" b="1" dirty="0"/>
              <a:t>trestů </a:t>
            </a:r>
            <a:r>
              <a:rPr lang="cs-CZ" sz="2200" dirty="0"/>
              <a:t>ne starším než 3 měsíce před zahájením zadávacího řízení (§ </a:t>
            </a:r>
            <a:r>
              <a:rPr lang="cs-CZ" sz="2200" dirty="0" smtClean="0"/>
              <a:t>86/3)</a:t>
            </a:r>
            <a:endParaRPr lang="cs-CZ" sz="2200" dirty="0"/>
          </a:p>
          <a:p>
            <a:pPr marL="342900" indent="-342900"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551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Placení daní a jiných povinných plateb státu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66778" y="2122988"/>
            <a:ext cx="9337964" cy="82176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Tx/>
              <a:buChar char="-"/>
            </a:pPr>
            <a:r>
              <a:rPr lang="cs-CZ" sz="2400" dirty="0" smtClean="0"/>
              <a:t>způsobilým </a:t>
            </a:r>
            <a:r>
              <a:rPr lang="cs-CZ" sz="2400" dirty="0"/>
              <a:t>není dodavatel, který  </a:t>
            </a:r>
            <a:endParaRPr lang="cs-CZ" sz="2400" dirty="0" smtClean="0"/>
          </a:p>
          <a:p>
            <a:pPr>
              <a:buClr>
                <a:srgbClr val="009543"/>
              </a:buClr>
            </a:pPr>
            <a:r>
              <a:rPr lang="cs-CZ" sz="2400" dirty="0" smtClean="0"/>
              <a:t>má </a:t>
            </a:r>
            <a:r>
              <a:rPr lang="cs-CZ" sz="2400" dirty="0"/>
              <a:t>v České republice nebo v zemi svého sídla v evidenci daní zachycen </a:t>
            </a:r>
            <a:r>
              <a:rPr lang="cs-CZ" sz="2400" b="1" dirty="0"/>
              <a:t>splatný daňový </a:t>
            </a:r>
            <a:r>
              <a:rPr lang="cs-CZ" sz="2400" b="1" dirty="0" smtClean="0"/>
              <a:t>nedoplatek</a:t>
            </a:r>
            <a:r>
              <a:rPr lang="cs-CZ" sz="2400" dirty="0" smtClean="0"/>
              <a:t>, má </a:t>
            </a:r>
            <a:r>
              <a:rPr lang="cs-CZ" sz="2400" dirty="0"/>
              <a:t>v České republice nebo v zemi svého sídla </a:t>
            </a:r>
            <a:r>
              <a:rPr lang="cs-CZ" sz="2400" b="1" dirty="0"/>
              <a:t>splatný nedoplatek na pojistném nebo na penále na veřejné zdravotní </a:t>
            </a:r>
            <a:r>
              <a:rPr lang="cs-CZ" sz="2400" b="1" dirty="0" smtClean="0"/>
              <a:t>pojištění</a:t>
            </a:r>
            <a:r>
              <a:rPr lang="cs-CZ" sz="2400" dirty="0" smtClean="0"/>
              <a:t> nebo má </a:t>
            </a:r>
            <a:r>
              <a:rPr lang="cs-CZ" sz="2400" dirty="0"/>
              <a:t>v České republice nebo v zemi svého sídla </a:t>
            </a:r>
            <a:r>
              <a:rPr lang="cs-CZ" sz="2400" b="1" dirty="0"/>
              <a:t>splatný nedoplatek na pojistném nebo na penále na sociální zabezpečení a příspěvku na státní politiku </a:t>
            </a:r>
            <a:r>
              <a:rPr lang="cs-CZ" sz="2400" b="1" dirty="0" smtClean="0"/>
              <a:t>zaměstnanosti</a:t>
            </a:r>
          </a:p>
          <a:p>
            <a:pPr>
              <a:buClr>
                <a:srgbClr val="009543"/>
              </a:buClr>
            </a:pPr>
            <a:r>
              <a:rPr lang="cs-CZ" sz="2800" dirty="0" smtClean="0"/>
              <a:t>- </a:t>
            </a:r>
            <a:r>
              <a:rPr lang="cs-CZ" sz="2400" dirty="0"/>
              <a:t>jedná se </a:t>
            </a:r>
            <a:r>
              <a:rPr lang="cs-CZ" sz="2400" b="1" dirty="0"/>
              <a:t>pouze o splatné nedoplatky</a:t>
            </a:r>
            <a:r>
              <a:rPr lang="cs-CZ" sz="2400" dirty="0"/>
              <a:t>!</a:t>
            </a:r>
            <a:br>
              <a:rPr lang="cs-CZ" sz="2400" dirty="0"/>
            </a:br>
            <a:r>
              <a:rPr lang="cs-CZ" sz="2400" dirty="0"/>
              <a:t>- na rozdíl od bezúhonnosti prokazuje zahraniční dodavatel nejen ve vztahu k zemi svého sídla, ale též ve vztahu k ČR</a:t>
            </a:r>
            <a:br>
              <a:rPr lang="cs-CZ" sz="2400" dirty="0"/>
            </a:br>
            <a:r>
              <a:rPr lang="cs-CZ" sz="2400" dirty="0"/>
              <a:t>- prokazuje se dle § </a:t>
            </a:r>
            <a:r>
              <a:rPr lang="cs-CZ" sz="2400" dirty="0" smtClean="0"/>
              <a:t>75/1 </a:t>
            </a:r>
            <a:r>
              <a:rPr lang="cs-CZ" sz="2400" dirty="0"/>
              <a:t>písm. b) až e) částečně potvrzeními od příslušných úřadů a částečně čestnými prohlášeními</a:t>
            </a:r>
            <a:br>
              <a:rPr lang="cs-CZ" sz="2400" dirty="0"/>
            </a:br>
            <a:r>
              <a:rPr lang="cs-CZ" sz="2400" dirty="0"/>
              <a:t>- ne starším než 3 měsíce před zahájením zadávacího řízení (§ </a:t>
            </a:r>
            <a:r>
              <a:rPr lang="cs-CZ" sz="2400" dirty="0" smtClean="0"/>
              <a:t>86/3)</a:t>
            </a:r>
            <a:endParaRPr lang="cs-CZ" sz="2400" i="1" dirty="0" smtClean="0">
              <a:ea typeface="Calibri"/>
              <a:cs typeface="Calibri"/>
            </a:endParaRPr>
          </a:p>
          <a:p>
            <a:endParaRPr lang="cs-CZ" sz="2400" i="1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 smtClean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 smtClean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 smtClean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 smtClean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 smtClean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041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266778" y="147665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Neexistence likvidace, úpadku, …</a:t>
            </a:r>
            <a:endParaRPr lang="cs-CZ" sz="1100" dirty="0">
              <a:latin typeface="Arial"/>
              <a:cs typeface="Arial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257542" y="2122988"/>
            <a:ext cx="9337964" cy="66787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400" dirty="0" smtClean="0"/>
              <a:t>- způsobilým není dodavatel, který </a:t>
            </a:r>
            <a:r>
              <a:rPr lang="cs-CZ" sz="2400" b="1" dirty="0"/>
              <a:t>je v </a:t>
            </a:r>
            <a:r>
              <a:rPr lang="cs-CZ" sz="2400" b="1" dirty="0" smtClean="0"/>
              <a:t>likvidaci</a:t>
            </a:r>
            <a:r>
              <a:rPr lang="cs-CZ" sz="2400" dirty="0" smtClean="0"/>
              <a:t>, </a:t>
            </a:r>
            <a:r>
              <a:rPr lang="cs-CZ" sz="2400" dirty="0"/>
              <a:t>proti němuž bylo vydáno </a:t>
            </a:r>
            <a:r>
              <a:rPr lang="cs-CZ" sz="2400" b="1" dirty="0"/>
              <a:t>rozhodnutí o </a:t>
            </a:r>
            <a:r>
              <a:rPr lang="cs-CZ" sz="2400" b="1" dirty="0" smtClean="0"/>
              <a:t>úpadku</a:t>
            </a:r>
            <a:r>
              <a:rPr lang="cs-CZ" sz="2400" dirty="0" smtClean="0"/>
              <a:t>, </a:t>
            </a:r>
            <a:r>
              <a:rPr lang="cs-CZ" sz="2400" dirty="0"/>
              <a:t>vůči němuž byla </a:t>
            </a:r>
            <a:r>
              <a:rPr lang="cs-CZ" sz="2400" b="1" dirty="0"/>
              <a:t>nařízena nucená správa podle jiného právního </a:t>
            </a:r>
            <a:r>
              <a:rPr lang="cs-CZ" sz="2400" b="1" dirty="0" smtClean="0"/>
              <a:t>předpisu</a:t>
            </a:r>
            <a:r>
              <a:rPr lang="cs-CZ" sz="2400" b="1" dirty="0"/>
              <a:t> nebo v obdobné situaci podle právního řádu země sídla dodavatele</a:t>
            </a:r>
            <a:r>
              <a:rPr lang="cs-CZ" sz="2400" dirty="0"/>
              <a:t>.</a:t>
            </a:r>
          </a:p>
          <a:p>
            <a:r>
              <a:rPr lang="cs-CZ" sz="2400" dirty="0" smtClean="0"/>
              <a:t>- prokazuje </a:t>
            </a:r>
            <a:r>
              <a:rPr lang="cs-CZ" sz="2400" dirty="0"/>
              <a:t>se dle § </a:t>
            </a:r>
            <a:r>
              <a:rPr lang="cs-CZ" sz="2400" dirty="0" smtClean="0"/>
              <a:t>75/1 </a:t>
            </a:r>
            <a:r>
              <a:rPr lang="cs-CZ" sz="2400" dirty="0"/>
              <a:t>písm. f) výpisem z obchodního rejstříku (nebo předložením písemného čestného prohlášení v případě, že dodavatel není v obchodním rejstříku zapsán) ne starším než 3 měsíce před zahájením zadávacího řízení (§ </a:t>
            </a:r>
            <a:r>
              <a:rPr lang="cs-CZ" sz="2400" dirty="0" smtClean="0"/>
              <a:t>86/3)</a:t>
            </a: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544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82576" y="160297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 smtClean="0">
                <a:solidFill>
                  <a:srgbClr val="2E4987"/>
                </a:solidFill>
              </a:rPr>
              <a:t>Profesní způsobilost (§ 77)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609601" y="2392218"/>
            <a:ext cx="11092872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 smtClean="0">
                <a:ea typeface="Calibri"/>
                <a:cs typeface="Calibri"/>
              </a:rPr>
              <a:t>Povinně (§ 77 odst. 1) </a:t>
            </a:r>
            <a:r>
              <a:rPr lang="cs-CZ" sz="2400" dirty="0" smtClean="0">
                <a:ea typeface="Calibri"/>
                <a:cs typeface="Calibri"/>
              </a:rPr>
              <a:t>- ve </a:t>
            </a:r>
            <a:r>
              <a:rPr lang="cs-CZ" sz="2400" dirty="0">
                <a:ea typeface="Calibri"/>
                <a:cs typeface="Calibri"/>
              </a:rPr>
              <a:t>vztahu k ČR předložením výpisu z </a:t>
            </a:r>
            <a:r>
              <a:rPr lang="cs-CZ" sz="2400" dirty="0" smtClean="0">
                <a:ea typeface="Calibri"/>
                <a:cs typeface="Calibri"/>
              </a:rPr>
              <a:t>OR nebo </a:t>
            </a:r>
            <a:r>
              <a:rPr lang="cs-CZ" sz="2400" dirty="0">
                <a:ea typeface="Calibri"/>
                <a:cs typeface="Calibri"/>
              </a:rPr>
              <a:t>jiné obdobné evidence, pokud jiný právní předpis zápis do takové evidence vyžaduje</a:t>
            </a:r>
            <a:r>
              <a:rPr lang="cs-CZ" sz="2400" dirty="0" smtClean="0">
                <a:ea typeface="Calibri"/>
                <a:cs typeface="Calibri"/>
              </a:rPr>
              <a:t>. Jen v JŘBU nepovinně.</a:t>
            </a:r>
            <a:endParaRPr lang="cs-CZ" sz="2400" dirty="0">
              <a:ea typeface="Calibri"/>
              <a:cs typeface="Calibri"/>
            </a:endParaRP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 smtClean="0">
                <a:ea typeface="Calibri"/>
                <a:cs typeface="Calibri"/>
              </a:rPr>
              <a:t>Nepovinně (§ 77 odst. 2) </a:t>
            </a:r>
            <a:r>
              <a:rPr lang="cs-CZ" sz="2400" dirty="0" smtClean="0">
                <a:ea typeface="Calibri"/>
                <a:cs typeface="Calibri"/>
              </a:rPr>
              <a:t>- doklad</a:t>
            </a:r>
            <a:r>
              <a:rPr lang="cs-CZ" sz="2400" dirty="0">
                <a:ea typeface="Calibri"/>
                <a:cs typeface="Calibri"/>
              </a:rPr>
              <a:t>, </a:t>
            </a:r>
            <a:r>
              <a:rPr lang="cs-CZ" sz="2400" dirty="0" smtClean="0">
                <a:ea typeface="Calibri"/>
                <a:cs typeface="Calibri"/>
              </a:rPr>
              <a:t>že dodavatel </a:t>
            </a:r>
            <a:r>
              <a:rPr lang="cs-CZ" sz="2400" dirty="0">
                <a:ea typeface="Calibri"/>
                <a:cs typeface="Calibri"/>
              </a:rPr>
              <a:t>je</a:t>
            </a:r>
          </a:p>
          <a:p>
            <a:pPr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a) oprávněn podnikat v rozsahu </a:t>
            </a:r>
            <a:r>
              <a:rPr lang="cs-CZ" sz="2400" dirty="0" smtClean="0">
                <a:ea typeface="Calibri"/>
                <a:cs typeface="Calibri"/>
              </a:rPr>
              <a:t>předmětu VZ, </a:t>
            </a:r>
            <a:r>
              <a:rPr lang="cs-CZ" sz="2400" dirty="0">
                <a:ea typeface="Calibri"/>
                <a:cs typeface="Calibri"/>
              </a:rPr>
              <a:t>pokud </a:t>
            </a:r>
            <a:r>
              <a:rPr lang="cs-CZ" sz="2400" dirty="0" smtClean="0">
                <a:ea typeface="Calibri"/>
                <a:cs typeface="Calibri"/>
              </a:rPr>
              <a:t>jiné právní předpisy takové oprávnění vyžadují,</a:t>
            </a:r>
            <a:endParaRPr lang="cs-CZ" sz="2400" dirty="0">
              <a:ea typeface="Calibri"/>
              <a:cs typeface="Calibri"/>
            </a:endParaRPr>
          </a:p>
          <a:p>
            <a:pPr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b) členem profesní samosprávné komory nebo jiné profesní organizace, je-li takové členství pro plnění </a:t>
            </a:r>
            <a:r>
              <a:rPr lang="cs-CZ" sz="2400" dirty="0" smtClean="0">
                <a:ea typeface="Calibri"/>
                <a:cs typeface="Calibri"/>
              </a:rPr>
              <a:t>VZ na </a:t>
            </a:r>
            <a:r>
              <a:rPr lang="cs-CZ" sz="2400" dirty="0">
                <a:ea typeface="Calibri"/>
                <a:cs typeface="Calibri"/>
              </a:rPr>
              <a:t>služby jinými právními předpisy vyžadováno, nebo</a:t>
            </a:r>
          </a:p>
          <a:p>
            <a:pPr>
              <a:buClr>
                <a:srgbClr val="009543"/>
              </a:buClr>
            </a:pPr>
            <a:r>
              <a:rPr lang="cs-CZ" sz="2400" dirty="0">
                <a:ea typeface="Calibri"/>
                <a:cs typeface="Calibri"/>
              </a:rPr>
              <a:t>c) odborně způsobilý nebo disponuje osobou, jejímž prostřednictvím odbornou způsobilost zabezpečuje, je-li pro plnění </a:t>
            </a:r>
            <a:r>
              <a:rPr lang="cs-CZ" sz="2400" dirty="0" smtClean="0">
                <a:ea typeface="Calibri"/>
                <a:cs typeface="Calibri"/>
              </a:rPr>
              <a:t>VZ odborná </a:t>
            </a:r>
            <a:r>
              <a:rPr lang="cs-CZ" sz="2400" dirty="0">
                <a:ea typeface="Calibri"/>
                <a:cs typeface="Calibri"/>
              </a:rPr>
              <a:t>způsobilost jinými právními předpisy vyžadována</a:t>
            </a:r>
            <a:r>
              <a:rPr lang="cs-CZ" sz="2400" dirty="0" smtClean="0">
                <a:ea typeface="Calibri"/>
                <a:cs typeface="Calibri"/>
              </a:rPr>
              <a:t>.</a:t>
            </a:r>
            <a:endParaRPr lang="cs-CZ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3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02385C3B5A254CBD327BF70AB46767" ma:contentTypeVersion="15" ma:contentTypeDescription="Vytvoří nový dokument" ma:contentTypeScope="" ma:versionID="56f71a24318acd9c27b3b1772430d90b">
  <xsd:schema xmlns:xsd="http://www.w3.org/2001/XMLSchema" xmlns:xs="http://www.w3.org/2001/XMLSchema" xmlns:p="http://schemas.microsoft.com/office/2006/metadata/properties" xmlns:ns2="c7130aa1-df8d-4cfc-b5ca-c8e75a54ac58" xmlns:ns3="3a05a313-e8ba-434f-93a9-e1335f2c2059" targetNamespace="http://schemas.microsoft.com/office/2006/metadata/properties" ma:root="true" ma:fieldsID="cb862c3a5a24f1a1e892a883097c961c" ns2:_="" ns3:_="">
    <xsd:import namespace="c7130aa1-df8d-4cfc-b5ca-c8e75a54ac58"/>
    <xsd:import namespace="3a05a313-e8ba-434f-93a9-e1335f2c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30aa1-df8d-4cfc-b5ca-c8e75a54a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5a313-e8ba-434f-93a9-e1335f2c20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90f8e3e-5ae1-4fdc-85ba-64480fc9b50f}" ma:internalName="TaxCatchAll" ma:showField="CatchAllData" ma:web="3a05a313-e8ba-434f-93a9-e1335f2c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30aa1-df8d-4cfc-b5ca-c8e75a54ac58">
      <Terms xmlns="http://schemas.microsoft.com/office/infopath/2007/PartnerControls"/>
    </lcf76f155ced4ddcb4097134ff3c332f>
    <TaxCatchAll xmlns="3a05a313-e8ba-434f-93a9-e1335f2c2059" xsi:nil="true"/>
    <SharedWithUsers xmlns="3a05a313-e8ba-434f-93a9-e1335f2c2059">
      <UserInfo>
        <DisplayName>Janečková Marie</DisplayName>
        <AccountId>16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D1F3388-C616-48BF-94BA-71C5DB4630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41555-A4BB-4E08-883D-C57DD0769A93}">
  <ds:schemaRefs>
    <ds:schemaRef ds:uri="3a05a313-e8ba-434f-93a9-e1335f2c2059"/>
    <ds:schemaRef ds:uri="c7130aa1-df8d-4cfc-b5ca-c8e75a54a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49BE72F-CB9A-4489-9DE8-BDBC4ADFE5F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a05a313-e8ba-434f-93a9-e1335f2c2059"/>
    <ds:schemaRef ds:uri="http://purl.org/dc/elements/1.1/"/>
    <ds:schemaRef ds:uri="http://schemas.microsoft.com/office/2006/metadata/properties"/>
    <ds:schemaRef ds:uri="http://schemas.microsoft.com/office/infopath/2007/PartnerControls"/>
    <ds:schemaRef ds:uri="c7130aa1-df8d-4cfc-b5ca-c8e75a54ac5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5668</TotalTime>
  <Words>1527</Words>
  <Application>Microsoft Office PowerPoint</Application>
  <PresentationFormat>Širokoúhlá obrazovka</PresentationFormat>
  <Paragraphs>185</Paragraphs>
  <Slides>17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Wingdings,Sans-Serif</vt:lpstr>
      <vt:lpstr>Motiv Office</vt:lpstr>
      <vt:lpstr>  Základní a profesní způsobilost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Co v případě, že kvalifikace je nedostatečná nebo chybná?</vt:lpstr>
      <vt:lpstr>Prokazování kvalifikace prostřednictvím jiných osob</vt:lpstr>
      <vt:lpstr>Společné prokazování, požadavek na kvalifikaci poddodavatele, změna kvalifikace</vt:lpstr>
      <vt:lpstr>Zahraniční prvek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Sokolovi</dc:creator>
  <cp:lastModifiedBy>Nedvědická Jana</cp:lastModifiedBy>
  <cp:revision>143</cp:revision>
  <dcterms:created xsi:type="dcterms:W3CDTF">2024-02-08T14:50:32Z</dcterms:created>
  <dcterms:modified xsi:type="dcterms:W3CDTF">2025-10-20T14:59:56Z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0x0101007902385C3B5A254CBD327BF70AB46767</vt:lpwstr>
  </property>
  <property fmtid="{D5CDD505-2E9C-101B-9397-08002B2CF9AE}" pid="3" name="MediaServiceImageTags">
    <vt:lpwstr/>
  </property>
</Properties>
</file>