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332" r:id="rId5"/>
    <p:sldId id="359" r:id="rId6"/>
    <p:sldId id="362" r:id="rId7"/>
    <p:sldId id="357" r:id="rId8"/>
    <p:sldId id="349" r:id="rId9"/>
    <p:sldId id="361" r:id="rId10"/>
    <p:sldId id="360" r:id="rId11"/>
    <p:sldId id="365" r:id="rId12"/>
    <p:sldId id="363" r:id="rId13"/>
    <p:sldId id="366" r:id="rId14"/>
    <p:sldId id="364" r:id="rId15"/>
    <p:sldId id="367" r:id="rId16"/>
    <p:sldId id="358" r:id="rId17"/>
    <p:sldId id="351" r:id="rId18"/>
    <p:sldId id="368" r:id="rId19"/>
    <p:sldId id="350" r:id="rId20"/>
    <p:sldId id="324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43"/>
    <a:srgbClr val="2E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88CED1-75E5-4987-932F-9B1D9BE21E6A}" v="62" dt="2024-05-27T10:48:39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03" autoAdjust="0"/>
  </p:normalViewPr>
  <p:slideViewPr>
    <p:cSldViewPr snapToGrid="0">
      <p:cViewPr varScale="1">
        <p:scale>
          <a:sx n="101" d="100"/>
          <a:sy n="101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76EA0-A7D8-4C36-9103-675E79D94563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12E25-B006-4F85-B4EA-907AF006C9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08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780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967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57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17EA0-AF2F-4F2B-973E-0E60DC8B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8EDCF-E8FC-48EF-AA09-2CA6AFAE3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60C36-6A76-4B75-AED4-48941263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3E763-5D8C-4CFF-973A-59FBE3C1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43B469-5F55-46C6-ACFB-65A76D77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4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F9BD8B-6BA3-4902-A8D4-CDCD9CF78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561FEE7-6EC5-4725-B6D6-5ED637EE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F53CEB-B1E5-415A-B34B-C631FBD5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EB195C-E4D6-4D7B-9661-A4D5216A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D06702-B80D-4D80-9964-3B937DED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6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4B54372-610E-4C81-A92F-A58769852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6EE999-100E-46E5-8F92-9BF998406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99986D-BC9B-4267-9062-AA6BC7D9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8E6ABF-CB84-41CF-BBE8-8662A558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2B049-1E04-411A-8377-DD335F85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942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nutzerdefiniertes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06034" y="1338263"/>
            <a:ext cx="10164233" cy="9969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>
          <a:xfrm>
            <a:off x="3215217" y="6165851"/>
            <a:ext cx="7298267" cy="581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Budapest, 23</a:t>
            </a:r>
            <a:r>
              <a:rPr lang="en-GB" baseline="30000"/>
              <a:t>rd</a:t>
            </a:r>
            <a:r>
              <a:rPr lang="en-GB"/>
              <a:t> September 2013</a:t>
            </a:r>
          </a:p>
          <a:p>
            <a:pPr>
              <a:defRPr/>
            </a:pP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463F-2B4D-4CEF-A384-4F72B21CF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344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2558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85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E9C70-6C46-46F1-A583-ACE6CF06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0A6594-294C-45A8-93D1-1455129E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5AD7DB-F081-4120-BBF2-620EB242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D10F31-5E40-4CEC-995E-4EC6FC43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BBB9CF-E00C-4299-93BD-B39B441E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79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844F7-2E55-486E-AECA-BA81BCFC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793D5-8AE0-4BF1-81BF-F4977097F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FA035-755C-412E-A1CC-27E5F1BE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5DCD9-6A7D-4A39-BB80-D8A58CB0D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56AF2E-ECAF-44DF-8D7C-77A4B8FE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10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7D9A6-98EB-4320-8295-478F8477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01B4CD-C1EE-46E9-AE01-BBCD1945F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8F5143-6610-435A-BB86-7619C710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B3ED2E-C943-4686-B63B-3AB4EFFD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EC26A3-483B-42DD-95A3-7B89A8B3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4F611B-1B7B-472B-A8D7-33082E01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6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8CF02-5D47-477C-81E6-BBAB722D6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C2B8829-83D9-4A0F-9355-336DE810F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A349D7C-1770-4F96-9DC2-32973C8C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DB5510E-39A9-4A80-B99F-9F9D3967B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E0E4315-8DF1-4876-8B3A-6D1A5FA76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59812-E96C-44C8-8D24-07DB4E40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0AB9673-FCEA-4218-8BBA-7C8808D5E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40CD21-4F45-4B0B-A4AC-29F7CC52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37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CBB0A-92C6-43A2-99BA-0682441C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BA7168-5335-48B7-B458-A16A28EE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836032-48BD-483E-8323-DD8D6B28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5A1413-37F7-44C9-B400-CEF862C3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06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A621256-969A-4B06-A574-7D282554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39A609-7FFF-4CCA-BCE6-50F6067D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B5FFFAC-3E1B-42BA-AFDE-15696055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39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E72B1-C93E-4949-A035-C02CE64D3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2E9C22-7328-4419-83AA-5B355C71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CB52A11-60DC-459F-A40C-04D2E49C4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DCA0A8-4DD9-49DC-96E7-C5C07A0A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D837FF-890D-48A0-AAB0-43986BB9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288279-0FFD-4D37-90F0-61C399B4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2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FDD9D-04DD-411D-8D33-1C99F072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D791B58-FB21-475E-A6DD-A114258F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CC00C0-A60F-48B3-B3B4-4F6F16349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620A71-25A9-4FA5-8C79-BCE9FA3F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8F2497-DC14-439B-AB34-C498BFA2B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F9D4D2-1B68-42C3-9F61-7BE6D522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255661-FD6D-4C7C-B655-65D82186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3759CC7-5DB4-4E99-9ECD-52322577B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4180BD-372A-43B0-B102-4B19A1EC0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30D7-7F08-45BC-B281-5C39E7B9BE51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C06EE-D1F0-47F6-9B35-78BF604E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9FBC90-1CCA-4E71-8879-0C0704AC3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9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vyhledavac.nssoud.cz/DokumentOriginal/Text/716953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uohs.gov.cz/cs/verejne-zakazky/sbirky-rozhodnuti/detail-18591.htm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ms.vvz.nipez.cz/wp-content/uploads/2024/05/Popisy-a-napoveda-k-jednotlivym-polim-formulare-E1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379517" y="5281128"/>
            <a:ext cx="943296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b="1" dirty="0">
                <a:solidFill>
                  <a:srgbClr val="2E4987"/>
                </a:solidFill>
              </a:rPr>
              <a:t>8.10.2025, Mgr. Ondřej Oktábec – OL-P (36)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E08D77-3CBE-E3A8-C454-6BAF41FB1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6872"/>
            <a:ext cx="9144000" cy="2509935"/>
          </a:xfrm>
        </p:spPr>
        <p:txBody>
          <a:bodyPr>
            <a:normAutofit/>
          </a:bodyPr>
          <a:lstStyle/>
          <a:p>
            <a:r>
              <a:rPr lang="cs-CZ" b="1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+mn-lt"/>
              </a:rPr>
              <a:t>Zapojení dodavatelů do přípravy ZŘ</a:t>
            </a:r>
            <a:endParaRPr lang="cs-CZ" b="1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212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Smluvní zastoupení zadavatele (§ 43)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6858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500" dirty="0"/>
              <a:t>ZZVZ připouští zadavatelům </a:t>
            </a:r>
            <a:r>
              <a:rPr lang="cs-CZ" sz="2500" b="1" dirty="0"/>
              <a:t>nechat se zastoupit externí osobou </a:t>
            </a:r>
            <a:r>
              <a:rPr lang="cs-CZ" sz="2500" dirty="0"/>
              <a:t>při přípravě ZD dle § 43 ZZVZ, nedisponuje-li </a:t>
            </a:r>
            <a:r>
              <a:rPr lang="cs-CZ" sz="2500" i="1" dirty="0"/>
              <a:t>zadavatel </a:t>
            </a:r>
            <a:r>
              <a:rPr lang="cs-CZ" sz="2500" dirty="0"/>
              <a:t>odborníky na předmět plnění</a:t>
            </a:r>
            <a:r>
              <a:rPr lang="cs-CZ" sz="2500" i="1" dirty="0"/>
              <a:t>, </a:t>
            </a:r>
            <a:r>
              <a:rPr lang="cs-CZ" sz="2500" i="1" u="sng" dirty="0"/>
              <a:t>má možnost zapojením odborných asociací (</a:t>
            </a:r>
            <a:r>
              <a:rPr lang="cs-CZ" sz="2500" b="1" i="1" u="sng" dirty="0"/>
              <a:t>reprezentujících daný sektor</a:t>
            </a:r>
            <a:r>
              <a:rPr lang="cs-CZ" sz="2500" i="1" u="sng" dirty="0"/>
              <a:t>).</a:t>
            </a:r>
          </a:p>
          <a:p>
            <a:pPr marL="342900" lvl="1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pl-PL" sz="2500" i="1" dirty="0"/>
              <a:t>(viz § 36 odst. 4, 2. věta) </a:t>
            </a:r>
            <a:r>
              <a:rPr lang="cs-CZ" sz="2500" i="1" dirty="0">
                <a:highlight>
                  <a:srgbClr val="FFFF00"/>
                </a:highlight>
              </a:rPr>
              <a:t>„včlenit“ do textu ZD</a:t>
            </a:r>
            <a:r>
              <a:rPr lang="cs-CZ" sz="2500" i="1" dirty="0"/>
              <a:t> lze i v samostatném dokumentu nebo jako přílohu k takové odborné části</a:t>
            </a:r>
          </a:p>
          <a:p>
            <a:pPr marL="342900" lvl="1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500" dirty="0"/>
              <a:t>Pokud zadavatel </a:t>
            </a:r>
            <a:r>
              <a:rPr lang="cs-CZ" sz="2500" b="1" dirty="0"/>
              <a:t>nedisponuje dostatečnou znalostí</a:t>
            </a:r>
            <a:r>
              <a:rPr lang="cs-CZ" sz="2500" dirty="0"/>
              <a:t>, popř. odborníky na předmět veřejné zakázky, </a:t>
            </a:r>
            <a:r>
              <a:rPr lang="cs-CZ" sz="2500" i="1" u="sng" dirty="0"/>
              <a:t>má možnost k vyhodnocení výsledku konzultací, ale i k jejich vedení, oslovit někoho na zajištění spolupráce (</a:t>
            </a:r>
            <a:r>
              <a:rPr lang="cs-CZ" sz="2500" b="1" i="1" u="sng" dirty="0"/>
              <a:t>externě</a:t>
            </a:r>
            <a:r>
              <a:rPr lang="cs-CZ" sz="2500" i="1" u="sng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05304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>
                <a:solidFill>
                  <a:srgbClr val="2E4987"/>
                </a:solidFill>
              </a:rPr>
              <a:t>Zákonem aprobovaný postup dle výsledku PTK</a:t>
            </a:r>
            <a:endParaRPr lang="en-US" sz="360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4998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Ověření splnění zákonem stanovených podmínek použití z hlediska podmínek </a:t>
            </a:r>
            <a:r>
              <a:rPr lang="cs-CZ" sz="2200" dirty="0">
                <a:cs typeface="Arial" panose="020B0604020202020204" pitchFamily="34" charset="0"/>
              </a:rPr>
              <a:t>dle § 60 odst. 1 písm. a) a b) ZZVZ.</a:t>
            </a:r>
          </a:p>
          <a:p>
            <a:pPr marL="800100" lvl="2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dirty="0">
                <a:cs typeface="Arial" panose="020B0604020202020204" pitchFamily="34" charset="0"/>
              </a:rPr>
              <a:t>Ne forma jednání</a:t>
            </a:r>
            <a:r>
              <a:rPr lang="cs-CZ" sz="2200" dirty="0">
                <a:cs typeface="Arial" panose="020B0604020202020204" pitchFamily="34" charset="0"/>
              </a:rPr>
              <a:t> dle § 61 odst. </a:t>
            </a:r>
            <a:r>
              <a:rPr lang="cs-CZ" sz="2200" b="1" dirty="0">
                <a:cs typeface="Arial" panose="020B0604020202020204" pitchFamily="34" charset="0"/>
              </a:rPr>
              <a:t>8, resp. 11 </a:t>
            </a:r>
            <a:r>
              <a:rPr lang="cs-CZ" sz="2200" dirty="0">
                <a:cs typeface="Arial" panose="020B0604020202020204" pitchFamily="34" charset="0"/>
              </a:rPr>
              <a:t>ZZVZ – účelem je zlepšit nabídky ve prospěch zadavatele (</a:t>
            </a:r>
            <a:r>
              <a:rPr lang="cs-CZ" sz="2200" u="sng" dirty="0">
                <a:cs typeface="Arial" panose="020B0604020202020204" pitchFamily="34" charset="0"/>
              </a:rPr>
              <a:t>přidání funkcionality, změny parametrů</a:t>
            </a:r>
            <a:r>
              <a:rPr lang="cs-CZ" sz="2200" dirty="0">
                <a:cs typeface="Arial" panose="020B0604020202020204" pitchFamily="34" charset="0"/>
              </a:rPr>
              <a:t>)</a:t>
            </a:r>
          </a:p>
          <a:p>
            <a:pPr marL="800100" lvl="2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dirty="0">
                <a:cs typeface="Arial" panose="020B0604020202020204" pitchFamily="34" charset="0"/>
              </a:rPr>
              <a:t>Ověřit „minimální“ podmínky pro zadání VZ </a:t>
            </a:r>
            <a:r>
              <a:rPr lang="cs-CZ" sz="2200" dirty="0">
                <a:cs typeface="Arial" panose="020B0604020202020204" pitchFamily="34" charset="0"/>
              </a:rPr>
              <a:t>v řízení o IP; specifikovat případné fáze vývoje a další dle § 71 odst. 1, § 72 odst. 3 ZZVZ.</a:t>
            </a:r>
          </a:p>
          <a:p>
            <a:pPr marL="800100" lvl="2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dirty="0">
                <a:cs typeface="Arial" panose="020B0604020202020204" pitchFamily="34" charset="0"/>
              </a:rPr>
              <a:t>Celkově se nemusí podařit nalézt shodu </a:t>
            </a:r>
            <a:r>
              <a:rPr lang="cs-CZ" sz="2200" dirty="0">
                <a:cs typeface="Arial" panose="020B0604020202020204" pitchFamily="34" charset="0"/>
              </a:rPr>
              <a:t>nebo </a:t>
            </a:r>
            <a:r>
              <a:rPr lang="cs-CZ" sz="2200" i="1" dirty="0">
                <a:cs typeface="Arial" panose="020B0604020202020204" pitchFamily="34" charset="0"/>
              </a:rPr>
              <a:t>získat popis pro konkrétní řešení, předmět zakázky</a:t>
            </a:r>
            <a:r>
              <a:rPr lang="cs-CZ" sz="2200" dirty="0">
                <a:cs typeface="Arial" panose="020B0604020202020204" pitchFamily="34" charset="0"/>
              </a:rPr>
              <a:t> (minimální technické podmínky dle § 61 odst. 4)</a:t>
            </a:r>
          </a:p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Dotaz: </a:t>
            </a:r>
            <a:r>
              <a:rPr lang="cs-CZ" sz="2200" dirty="0">
                <a:cs typeface="Arial" panose="020B0604020202020204" pitchFamily="34" charset="0"/>
              </a:rPr>
              <a:t>Lze PTK provádět také po zahájení ZŘ, </a:t>
            </a:r>
            <a:r>
              <a:rPr lang="cs-CZ" sz="2200" u="sng" dirty="0">
                <a:cs typeface="Arial" panose="020B0604020202020204" pitchFamily="34" charset="0"/>
              </a:rPr>
              <a:t>tzn. ve fázi před podáním nabídky</a:t>
            </a:r>
            <a:r>
              <a:rPr lang="cs-CZ" sz="2200" dirty="0">
                <a:cs typeface="Arial" panose="020B0604020202020204" pitchFamily="34" charset="0"/>
              </a:rPr>
              <a:t>, např. pokud zadavatel zjistí v ZD nedostatek ve specifikaci? Nebo platí PTK pouze ve fázi před ZZŘ?</a:t>
            </a:r>
          </a:p>
        </p:txBody>
      </p:sp>
    </p:spTree>
    <p:extLst>
      <p:ext uri="{BB962C8B-B14F-4D97-AF65-F5344CB8AC3E}">
        <p14:creationId xmlns:p14="http://schemas.microsoft.com/office/powerpoint/2010/main" val="780247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>
                <a:solidFill>
                  <a:srgbClr val="2E4987"/>
                </a:solidFill>
              </a:rPr>
              <a:t>Označení částí dokumentace viz § 36 odst. 4</a:t>
            </a:r>
            <a:endParaRPr lang="en-US" sz="3600" b="1">
              <a:solidFill>
                <a:srgbClr val="2E4987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3459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Sporná otázka: Zda vzniklé úpravy realizované až po zahájení ZŘ - zákonná regulace nedopadá: </a:t>
            </a:r>
            <a:r>
              <a:rPr lang="cs-CZ" sz="2200" i="1" dirty="0">
                <a:cs typeface="Arial" panose="020B0604020202020204" pitchFamily="34" charset="0"/>
              </a:rPr>
              <a:t>resp. analýzy, na základě kterých poté vznikly části zadávací dokumentace </a:t>
            </a:r>
            <a:r>
              <a:rPr lang="cs-CZ" sz="2200" dirty="0">
                <a:cs typeface="Arial" panose="020B0604020202020204" pitchFamily="34" charset="0"/>
              </a:rPr>
              <a:t>(aplikace § 36 odst. 4) cíl regulace PTK je zamezení střetu zájmů potenciálních dodavatelů - </a:t>
            </a:r>
            <a:r>
              <a:rPr lang="cs-CZ" sz="2200" dirty="0">
                <a:cs typeface="Arial" panose="020B0604020202020204" pitchFamily="34" charset="0"/>
                <a:hlinkClick r:id="rId3"/>
              </a:rPr>
              <a:t>5 As 340/2022 – 90</a:t>
            </a:r>
            <a:r>
              <a:rPr lang="cs-CZ" sz="2200" dirty="0">
                <a:cs typeface="Arial" panose="020B0604020202020204" pitchFamily="34" charset="0"/>
              </a:rPr>
              <a:t>.</a:t>
            </a:r>
          </a:p>
          <a:p>
            <a:pPr marL="342900" lvl="1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ÚOHS - </a:t>
            </a:r>
            <a:r>
              <a:rPr lang="cs-CZ" sz="2200" dirty="0">
                <a:cs typeface="Arial" panose="020B0604020202020204" pitchFamily="34" charset="0"/>
                <a:hlinkClick r:id="rId4"/>
              </a:rPr>
              <a:t>R0030/2022/VZ</a:t>
            </a:r>
            <a:r>
              <a:rPr lang="cs-CZ" sz="2200" dirty="0">
                <a:cs typeface="Arial" panose="020B0604020202020204" pitchFamily="34" charset="0"/>
              </a:rPr>
              <a:t>, čl. 14 „</a:t>
            </a:r>
            <a:r>
              <a:rPr lang="cs-CZ" sz="2200" i="1" dirty="0">
                <a:cs typeface="Arial" panose="020B0604020202020204" pitchFamily="34" charset="0"/>
              </a:rPr>
              <a:t>Úřad rovněž dotazování výrobců ze strany zadavatele po vypsání veřejné zakázky nepovažuje za vedení předběžných tržních konzultací</a:t>
            </a:r>
            <a:r>
              <a:rPr lang="cs-CZ" sz="2200" dirty="0">
                <a:cs typeface="Arial" panose="020B0604020202020204" pitchFamily="34" charset="0"/>
              </a:rPr>
              <a:t>…“ – k čl. 22 „…</a:t>
            </a:r>
            <a:r>
              <a:rPr lang="cs-CZ" sz="2200" i="1" dirty="0">
                <a:cs typeface="Arial" panose="020B0604020202020204" pitchFamily="34" charset="0"/>
              </a:rPr>
              <a:t>nelze shledávat průzkum trhu provedený s některými výrobci autobusů za předběžné tržní konzultace</a:t>
            </a:r>
            <a:r>
              <a:rPr lang="cs-CZ" sz="2200" dirty="0">
                <a:cs typeface="Arial" panose="020B0604020202020204" pitchFamily="34" charset="0"/>
              </a:rPr>
              <a:t>…“ atd.</a:t>
            </a:r>
          </a:p>
          <a:p>
            <a:pPr marL="342900" lvl="1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Komunikace PTK (ačkoliv bylo považováno za PT) je ve fázi před nebo po zahájení zadávacího řízení (</a:t>
            </a:r>
            <a:r>
              <a:rPr lang="cs-CZ" sz="2200" b="1" dirty="0">
                <a:cs typeface="Arial" panose="020B0604020202020204" pitchFamily="34" charset="0"/>
              </a:rPr>
              <a:t>změna ZD by </a:t>
            </a:r>
            <a:r>
              <a:rPr lang="pl-PL" sz="2200" b="1" dirty="0">
                <a:cs typeface="Arial" panose="020B0604020202020204" pitchFamily="34" charset="0"/>
              </a:rPr>
              <a:t>měla být podle § 36 odst. 4 ZZVZ věta druhá ZZVZ označena</a:t>
            </a:r>
            <a:r>
              <a:rPr lang="pl-PL" sz="2200" dirty="0">
                <a:cs typeface="Arial" panose="020B0604020202020204" pitchFamily="34" charset="0"/>
              </a:rPr>
              <a:t>)</a:t>
            </a:r>
            <a:r>
              <a:rPr lang="cs-CZ" sz="2200" dirty="0">
                <a:cs typeface="Arial" panose="020B0604020202020204" pitchFamily="34" charset="0"/>
              </a:rPr>
              <a:t> </a:t>
            </a:r>
            <a:r>
              <a:rPr lang="pl-PL" sz="2200" dirty="0">
                <a:cs typeface="Arial" panose="020B0604020202020204" pitchFamily="34" charset="0"/>
              </a:rPr>
              <a:t>jakkoliv </a:t>
            </a:r>
            <a:r>
              <a:rPr lang="cs-CZ" sz="2200" dirty="0">
                <a:cs typeface="Arial" panose="020B0604020202020204" pitchFamily="34" charset="0"/>
              </a:rPr>
              <a:t>se promítne do zadávacích podmínek.</a:t>
            </a:r>
          </a:p>
        </p:txBody>
      </p:sp>
    </p:spTree>
    <p:extLst>
      <p:ext uri="{BB962C8B-B14F-4D97-AF65-F5344CB8AC3E}">
        <p14:creationId xmlns:p14="http://schemas.microsoft.com/office/powerpoint/2010/main" val="713161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Změny nebo doplnění zadávací podmínky</a:t>
            </a:r>
            <a:endParaRPr lang="en-US" sz="3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4463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b="1" dirty="0">
                <a:cs typeface="Arial" panose="020B0604020202020204" pitchFamily="34" charset="0"/>
              </a:rPr>
              <a:t>Není omezeno ZZVZ </a:t>
            </a:r>
            <a:r>
              <a:rPr lang="cs-CZ" sz="2200" dirty="0">
                <a:cs typeface="Arial" panose="020B0604020202020204" pitchFamily="34" charset="0"/>
              </a:rPr>
              <a:t>ke kterým druhům ZŘ se PTK může použít (</a:t>
            </a:r>
            <a:r>
              <a:rPr lang="cs-CZ" sz="2200" b="1" dirty="0">
                <a:cs typeface="Arial" panose="020B0604020202020204" pitchFamily="34" charset="0"/>
              </a:rPr>
              <a:t>právo získat informace v souladu s požadavky na průběh</a:t>
            </a:r>
            <a:r>
              <a:rPr lang="cs-CZ" sz="2200" dirty="0">
                <a:cs typeface="Arial" panose="020B0604020202020204" pitchFamily="34" charset="0"/>
              </a:rPr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pl-PL" sz="2200" dirty="0">
                <a:cs typeface="Arial" panose="020B0604020202020204" pitchFamily="34" charset="0"/>
              </a:rPr>
              <a:t>Po skončení jednání </a:t>
            </a:r>
            <a:r>
              <a:rPr lang="cs-CZ" sz="2200" dirty="0">
                <a:cs typeface="Arial" panose="020B0604020202020204" pitchFamily="34" charset="0"/>
              </a:rPr>
              <a:t>(</a:t>
            </a:r>
            <a:r>
              <a:rPr lang="cs-CZ" sz="2200" b="1" dirty="0">
                <a:cs typeface="Arial" panose="020B0604020202020204" pitchFamily="34" charset="0"/>
              </a:rPr>
              <a:t>zahrnutí informací ZD</a:t>
            </a:r>
            <a:r>
              <a:rPr lang="cs-CZ" sz="2200" dirty="0">
                <a:cs typeface="Arial" panose="020B0604020202020204" pitchFamily="34" charset="0"/>
              </a:rPr>
              <a:t>) sdělí zadavatel účastníkům přístup ZD </a:t>
            </a:r>
            <a:r>
              <a:rPr lang="cs-CZ" sz="2200" i="1" dirty="0">
                <a:cs typeface="Arial" panose="020B0604020202020204" pitchFamily="34" charset="0"/>
              </a:rPr>
              <a:t>(</a:t>
            </a:r>
            <a:r>
              <a:rPr lang="cs-CZ" sz="2200" b="1" i="1" dirty="0">
                <a:cs typeface="Arial" panose="020B0604020202020204" pitchFamily="34" charset="0"/>
              </a:rPr>
              <a:t>aktualizované podle § 61 odst. 11 ZZVZ</a:t>
            </a:r>
            <a:r>
              <a:rPr lang="cs-CZ" sz="2200" i="1" dirty="0">
                <a:cs typeface="Arial" panose="020B0604020202020204" pitchFamily="34" charset="0"/>
              </a:rPr>
              <a:t>)</a:t>
            </a:r>
          </a:p>
          <a:p>
            <a:pPr marL="800100" lvl="2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i="1" dirty="0">
                <a:cs typeface="Arial" panose="020B0604020202020204" pitchFamily="34" charset="0"/>
              </a:rPr>
              <a:t>Neomezuje na fázi před podáním nabídky</a:t>
            </a:r>
            <a:r>
              <a:rPr lang="cs-CZ" sz="2200" i="1" dirty="0">
                <a:cs typeface="Arial" panose="020B0604020202020204" pitchFamily="34" charset="0"/>
              </a:rPr>
              <a:t>, pokud zadavatel obdržel PTK konkrétní informaci k technické specifikaci (</a:t>
            </a:r>
            <a:r>
              <a:rPr lang="cs-CZ" sz="2200" b="1" i="1" dirty="0">
                <a:cs typeface="Arial" panose="020B0604020202020204" pitchFamily="34" charset="0"/>
              </a:rPr>
              <a:t>požadavky zadavatele vymezené v technických a provozních standardech</a:t>
            </a:r>
            <a:r>
              <a:rPr lang="cs-CZ" sz="2200" i="1" dirty="0">
                <a:cs typeface="Arial" panose="020B0604020202020204" pitchFamily="34" charset="0"/>
              </a:rPr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>
                <a:cs typeface="Arial" panose="020B0604020202020204" pitchFamily="34" charset="0"/>
              </a:rPr>
              <a:t>V řízení dle § </a:t>
            </a:r>
            <a:r>
              <a:rPr lang="cs-CZ" sz="2200" b="1" dirty="0">
                <a:cs typeface="Arial" panose="020B0604020202020204" pitchFamily="34" charset="0"/>
              </a:rPr>
              <a:t>61 odst. 8 – 11</a:t>
            </a:r>
            <a:r>
              <a:rPr lang="cs-CZ" sz="2200" dirty="0">
                <a:cs typeface="Arial" panose="020B0604020202020204" pitchFamily="34" charset="0"/>
              </a:rPr>
              <a:t> ZZVZ lze </a:t>
            </a:r>
            <a:r>
              <a:rPr lang="cs-CZ" sz="2200" dirty="0">
                <a:highlight>
                  <a:srgbClr val="FFFF00"/>
                </a:highlight>
                <a:cs typeface="Arial" panose="020B0604020202020204" pitchFamily="34" charset="0"/>
              </a:rPr>
              <a:t>změnit nebo doplnit zadávací podmínky</a:t>
            </a:r>
            <a:r>
              <a:rPr lang="cs-CZ" sz="2200" dirty="0">
                <a:cs typeface="Arial" panose="020B0604020202020204" pitchFamily="34" charset="0"/>
              </a:rPr>
              <a:t>.</a:t>
            </a:r>
          </a:p>
          <a:p>
            <a:pPr marL="800100" lvl="2" indent="-342900">
              <a:lnSpc>
                <a:spcPct val="112000"/>
              </a:lnSpc>
              <a:spcAft>
                <a:spcPts val="35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i="1" dirty="0">
                <a:cs typeface="Arial" panose="020B0604020202020204" pitchFamily="34" charset="0"/>
              </a:rPr>
              <a:t>Doplněním definice </a:t>
            </a:r>
            <a:r>
              <a:rPr lang="cs-CZ" sz="2200" i="1" dirty="0">
                <a:cs typeface="Arial" panose="020B0604020202020204" pitchFamily="34" charset="0"/>
              </a:rPr>
              <a:t>(</a:t>
            </a:r>
            <a:r>
              <a:rPr lang="cs-CZ" sz="2200" b="1" i="1" dirty="0">
                <a:cs typeface="Arial" panose="020B0604020202020204" pitchFamily="34" charset="0"/>
              </a:rPr>
              <a:t>novela č. 166/2023</a:t>
            </a:r>
            <a:r>
              <a:rPr lang="cs-CZ" sz="2200" i="1" dirty="0">
                <a:cs typeface="Arial" panose="020B0604020202020204" pitchFamily="34" charset="0"/>
              </a:rPr>
              <a:t>) § </a:t>
            </a:r>
            <a:r>
              <a:rPr lang="cs-CZ" sz="2200" b="1" i="1" dirty="0">
                <a:cs typeface="Arial" panose="020B0604020202020204" pitchFamily="34" charset="0"/>
              </a:rPr>
              <a:t>28 odst. 1 písm. b)</a:t>
            </a:r>
            <a:r>
              <a:rPr lang="cs-CZ" sz="2200" b="1" dirty="0">
                <a:cs typeface="Arial" panose="020B0604020202020204" pitchFamily="34" charset="0"/>
              </a:rPr>
              <a:t> </a:t>
            </a:r>
            <a:r>
              <a:rPr lang="cs-CZ" sz="2200" dirty="0">
                <a:cs typeface="Arial" panose="020B0604020202020204" pitchFamily="34" charset="0"/>
              </a:rPr>
              <a:t>výzvy v příloze č. 6 již nejsou považovány za samostatnou část ZD </a:t>
            </a:r>
            <a:r>
              <a:rPr lang="cs-CZ" sz="2200" i="1" dirty="0">
                <a:cs typeface="Arial" panose="020B0604020202020204" pitchFamily="34" charset="0"/>
              </a:rPr>
              <a:t>(</a:t>
            </a:r>
            <a:r>
              <a:rPr lang="cs-CZ" sz="2200" b="1" i="1" dirty="0">
                <a:cs typeface="Arial" panose="020B0604020202020204" pitchFamily="34" charset="0"/>
              </a:rPr>
              <a:t>změněné či doplněné zadávací podmínky je nutné chápat v kontextu § 98 – 99</a:t>
            </a:r>
            <a:r>
              <a:rPr lang="cs-CZ" sz="2200" i="1" dirty="0">
                <a:cs typeface="Arial" panose="020B0604020202020204" pitchFamily="34" charset="0"/>
              </a:rPr>
              <a:t>)</a:t>
            </a:r>
            <a:endParaRPr lang="cs-CZ" sz="2200" b="1" i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63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tabLst>
                <a:tab pos="2776538" algn="l"/>
              </a:tabLst>
            </a:pPr>
            <a:r>
              <a:rPr lang="cs-CZ" sz="3600" b="1" dirty="0">
                <a:solidFill>
                  <a:srgbClr val="2E4987"/>
                </a:solidFill>
              </a:rPr>
              <a:t>Závěr: Zdokumentovat účastníky a výsledek PTK 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622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lnSpc>
                <a:spcPct val="112000"/>
              </a:lnSpc>
              <a:buClr>
                <a:srgbClr val="009543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200" dirty="0">
                <a:cs typeface="Times New Roman" panose="02020603050405020304" pitchFamily="18" charset="0"/>
              </a:rPr>
              <a:t>Účelem je věnovat přípravu zadávací dokumentace k možné účasti dodavatelů (</a:t>
            </a:r>
            <a:r>
              <a:rPr lang="cs-CZ" sz="2200" b="1" dirty="0">
                <a:cs typeface="Times New Roman" panose="02020603050405020304" pitchFamily="18" charset="0"/>
              </a:rPr>
              <a:t>Obsah PTK musí mít zadavatel vždy zdokumentován dle § 33 ZZVZ pravidla zákonná regulace obdobně v případě </a:t>
            </a:r>
            <a:r>
              <a:rPr lang="pl-PL" sz="2200" b="1" dirty="0">
                <a:cs typeface="Times New Roman" panose="02020603050405020304" pitchFamily="18" charset="0"/>
              </a:rPr>
              <a:t>komunikace mezi zadavatelem a dodavatelem </a:t>
            </a:r>
            <a:r>
              <a:rPr lang="cs-CZ" sz="2200" b="1" dirty="0">
                <a:cs typeface="Times New Roman" panose="02020603050405020304" pitchFamily="18" charset="0"/>
              </a:rPr>
              <a:t>v souladu s § 211 ZZVZ</a:t>
            </a:r>
            <a:r>
              <a:rPr lang="cs-CZ" sz="2200" dirty="0"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2000"/>
              </a:lnSpc>
              <a:buClr>
                <a:srgbClr val="009543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200" dirty="0">
                <a:cs typeface="Times New Roman" panose="02020603050405020304" pitchFamily="18" charset="0"/>
              </a:rPr>
              <a:t>Konzultace s odborníky k rámcovým i konkrétním návrhům zajištění potřeb zadavatele (</a:t>
            </a:r>
            <a:r>
              <a:rPr lang="cs-CZ" sz="2200" b="1" dirty="0">
                <a:cs typeface="Times New Roman" panose="02020603050405020304" pitchFamily="18" charset="0"/>
              </a:rPr>
              <a:t>výsledné parametry musí být stanoveny přiměřeně k předmětu</a:t>
            </a:r>
            <a:r>
              <a:rPr lang="cs-CZ" sz="2200" dirty="0">
                <a:cs typeface="Times New Roman" panose="02020603050405020304" pitchFamily="18" charset="0"/>
              </a:rPr>
              <a:t>) </a:t>
            </a:r>
          </a:p>
          <a:p>
            <a:pPr marL="800100" lvl="1" indent="-342900">
              <a:lnSpc>
                <a:spcPct val="112000"/>
              </a:lnSpc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regulace stanovena ZZVZ (</a:t>
            </a:r>
            <a:r>
              <a:rPr lang="cs-CZ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2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ovinnost řádně zdokumentovat průběh a označit přímý výsledek s dodavateli a identifikova</a:t>
            </a:r>
            <a:r>
              <a:rPr lang="cs-CZ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t účastníky</a:t>
            </a:r>
            <a:r>
              <a:rPr lang="cs-CZ" sz="22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1" indent="-342900">
              <a:lnSpc>
                <a:spcPct val="112000"/>
              </a:lnSpc>
              <a:buClr>
                <a:srgbClr val="009543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200" dirty="0">
                <a:cs typeface="Times New Roman" panose="02020603050405020304" pitchFamily="18" charset="0"/>
              </a:rPr>
              <a:t>Jak byla doplněna či upravena ZD na základě PTK (</a:t>
            </a:r>
            <a:r>
              <a:rPr lang="cs-CZ" sz="2200" b="1" dirty="0">
                <a:cs typeface="Times New Roman" panose="02020603050405020304" pitchFamily="18" charset="0"/>
              </a:rPr>
              <a:t>zřetelně označena informaci o podílu osob jejichž část se promítne do zadávací dokumentace</a:t>
            </a:r>
            <a:r>
              <a:rPr lang="cs-CZ" sz="2200" dirty="0">
                <a:cs typeface="Times New Roman" panose="02020603050405020304" pitchFamily="18" charset="0"/>
              </a:rPr>
              <a:t>)</a:t>
            </a:r>
          </a:p>
          <a:p>
            <a:pPr marL="800100" lvl="1" indent="-342900">
              <a:lnSpc>
                <a:spcPct val="112000"/>
              </a:lnSpc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200" dirty="0">
                <a:cs typeface="Times New Roman" panose="02020603050405020304" pitchFamily="18" charset="0"/>
              </a:rPr>
              <a:t>identifikovat i osoby, které se předběžné tržní konzultace účastnily (</a:t>
            </a:r>
            <a:r>
              <a:rPr lang="cs-CZ" sz="2200" b="1" dirty="0">
                <a:cs typeface="Times New Roman" panose="02020603050405020304" pitchFamily="18" charset="0"/>
              </a:rPr>
              <a:t>uvést všechny podstatné informace, které byly obsahem této tržní konzultace</a:t>
            </a:r>
            <a:r>
              <a:rPr lang="cs-CZ" sz="2200" dirty="0"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960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tabLst>
                <a:tab pos="2776538" algn="l"/>
              </a:tabLst>
            </a:pPr>
            <a:r>
              <a:rPr lang="cs-CZ" sz="3600" b="1" dirty="0">
                <a:solidFill>
                  <a:srgbClr val="2E4987"/>
                </a:solidFill>
              </a:rPr>
              <a:t>Závěr: Zdokumentovat účastníky a výsledek PTK </a:t>
            </a:r>
            <a:endParaRPr lang="en-US" sz="3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37038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  <a:tabLst>
                <a:tab pos="457200" algn="l"/>
              </a:tabLst>
            </a:pPr>
            <a:r>
              <a:rPr lang="cs-CZ" sz="2300" b="1" dirty="0"/>
              <a:t>Uchování dokumentace</a:t>
            </a:r>
            <a:r>
              <a:rPr lang="cs-CZ" sz="2300" dirty="0"/>
              <a:t> – k výsledku komunikace i mimo zadávací řízení (</a:t>
            </a:r>
            <a:r>
              <a:rPr lang="cs-CZ" sz="2300" b="1" dirty="0"/>
              <a:t>záznamy či zápisy z jednotlivých jednání, případně písemnosti dokumentující průběh PTK</a:t>
            </a:r>
            <a:r>
              <a:rPr lang="cs-CZ" sz="2300" dirty="0"/>
              <a:t>) dokumentace o zadávacím řízení § 216</a:t>
            </a:r>
          </a:p>
          <a:p>
            <a:pPr marL="800100" lvl="2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300" u="sng" dirty="0"/>
              <a:t>není povinnost poskytování účastníkům ZŘ – kromě § </a:t>
            </a:r>
            <a:r>
              <a:rPr lang="cs-CZ" sz="2300" b="1" u="sng" dirty="0"/>
              <a:t>36 odst. 4 </a:t>
            </a:r>
            <a:r>
              <a:rPr lang="cs-CZ" sz="2300" u="sng" dirty="0"/>
              <a:t>ZZVZ</a:t>
            </a:r>
          </a:p>
          <a:p>
            <a:pPr marL="342900" lvl="1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  <a:tabLst>
                <a:tab pos="457200" algn="l"/>
              </a:tabLst>
            </a:pPr>
            <a:r>
              <a:rPr lang="cs-CZ" sz="2300" b="1" dirty="0"/>
              <a:t>Pořízení písemného zápisu </a:t>
            </a:r>
            <a:r>
              <a:rPr lang="cs-CZ" sz="2300" dirty="0"/>
              <a:t>–</a:t>
            </a:r>
            <a:r>
              <a:rPr lang="cs-CZ" sz="2300" b="1" dirty="0"/>
              <a:t> </a:t>
            </a:r>
            <a:r>
              <a:rPr lang="cs-CZ" sz="2300" dirty="0"/>
              <a:t>přepis telefonátu a výsledek označit do ZD (</a:t>
            </a:r>
            <a:r>
              <a:rPr lang="cs-CZ" sz="2300" b="1" dirty="0"/>
              <a:t>všechny podstatné informace, které byly jejím obsahem jako institut posilující právní jistotu</a:t>
            </a:r>
            <a:r>
              <a:rPr lang="cs-CZ" sz="2300" dirty="0"/>
              <a:t>)</a:t>
            </a:r>
            <a:r>
              <a:rPr lang="cs-CZ" sz="2300" b="1" dirty="0"/>
              <a:t> </a:t>
            </a:r>
            <a:r>
              <a:rPr lang="cs-CZ" sz="2300" dirty="0"/>
              <a:t>prevence odhalování střetu zájmů § </a:t>
            </a:r>
            <a:r>
              <a:rPr lang="cs-CZ" sz="2300" b="1" dirty="0"/>
              <a:t>6 – § 44</a:t>
            </a:r>
          </a:p>
          <a:p>
            <a:pPr marL="800100" lvl="2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300" u="sng" dirty="0"/>
              <a:t>informační povinnost podle právních předpisů – zák. č. </a:t>
            </a:r>
            <a:r>
              <a:rPr lang="cs-CZ" sz="2300" b="1" u="sng" dirty="0"/>
              <a:t>106/1999 Sb.</a:t>
            </a:r>
            <a:r>
              <a:rPr lang="cs-CZ" sz="2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4082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Závěr: Osoby odpovědné za koordinaci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12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>
                <a:cs typeface="Calibri"/>
              </a:rPr>
              <a:t>Cílové skupiny Starostové, radní a vedoucí odborů odpovědných za krizové řízení a zadávání VZ.</a:t>
            </a:r>
          </a:p>
          <a:p>
            <a:pPr marL="342900" indent="-342900">
              <a:spcBef>
                <a:spcPts val="12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>
                <a:cs typeface="Calibri"/>
              </a:rPr>
              <a:t>Ministerstva a další ústřední orgány odpovědné za podporu regionů při řešení krizových situací.</a:t>
            </a:r>
          </a:p>
          <a:p>
            <a:pPr marL="342900" indent="-342900">
              <a:spcBef>
                <a:spcPts val="12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>
                <a:cs typeface="Calibri"/>
              </a:rPr>
              <a:t>Orgány státní správy: Správci silnic, železnic, vodních děl a dalších klíčových objektů nutných pro obnovu provozu.</a:t>
            </a:r>
          </a:p>
          <a:p>
            <a:pPr marL="342900" indent="-342900">
              <a:spcBef>
                <a:spcPts val="12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>
                <a:cs typeface="Calibri"/>
              </a:rPr>
              <a:t>Veřejní zadavatelé v sektoru infrastruktury: Školy, zdravotnická zařízení a další subjekty zřízené obcemi nebo kraji.</a:t>
            </a:r>
          </a:p>
          <a:p>
            <a:pPr marL="342900" indent="-342900">
              <a:spcBef>
                <a:spcPts val="1200"/>
              </a:spcBef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>
                <a:cs typeface="Calibri"/>
              </a:rPr>
              <a:t>Příspěvkové organizace: Hejtmanství a odbory řízení odpovědné za zadávání velkých VZ. Kraje: Obce a města.</a:t>
            </a:r>
          </a:p>
        </p:txBody>
      </p:sp>
    </p:spTree>
    <p:extLst>
      <p:ext uri="{BB962C8B-B14F-4D97-AF65-F5344CB8AC3E}">
        <p14:creationId xmlns:p14="http://schemas.microsoft.com/office/powerpoint/2010/main" val="998574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754819" y="2698891"/>
            <a:ext cx="8562109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4200" b="1" dirty="0">
                <a:solidFill>
                  <a:srgbClr val="2E4987"/>
                </a:solidFill>
              </a:rPr>
              <a:t>DĚKUJEME VÁM ZA POZORNOST!</a:t>
            </a:r>
            <a:endParaRPr lang="en-US" sz="4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337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Informace s cílem připravit zadávací podmínky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4796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/>
              <a:t>Zjištění údajů k ceně, nastavení požadavků na předmětu VZ (</a:t>
            </a:r>
            <a:r>
              <a:rPr lang="cs-CZ" sz="2200" b="1" dirty="0"/>
              <a:t>průzkumu trhu nebo konzultace s dodavateli - KS 62 </a:t>
            </a:r>
            <a:r>
              <a:rPr lang="cs-CZ" sz="2200" b="1" dirty="0" err="1"/>
              <a:t>Af</a:t>
            </a:r>
            <a:r>
              <a:rPr lang="cs-CZ" sz="2200" b="1" dirty="0"/>
              <a:t> 22/2022 234)</a:t>
            </a:r>
            <a:endParaRPr lang="cs-CZ" sz="2200" dirty="0"/>
          </a:p>
          <a:p>
            <a:pPr marL="800100" lvl="2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dirty="0"/>
              <a:t>Shromáždění základních informací </a:t>
            </a:r>
            <a:r>
              <a:rPr lang="cs-CZ" sz="2200" dirty="0"/>
              <a:t>o možných cenových nabídkách, dostupnosti poptávaného plnění </a:t>
            </a:r>
            <a:r>
              <a:rPr lang="cs-CZ" sz="2200" b="1" dirty="0"/>
              <a:t>(on-line dostupnost)</a:t>
            </a:r>
          </a:p>
          <a:p>
            <a:pPr marL="800100" lvl="2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dirty="0"/>
              <a:t>Alternativní přístup </a:t>
            </a:r>
            <a:r>
              <a:rPr lang="cs-CZ" sz="2200" dirty="0"/>
              <a:t>k zakázkám stejného či podobného předmětu (</a:t>
            </a:r>
            <a:r>
              <a:rPr lang="cs-CZ" sz="2200" b="1" dirty="0"/>
              <a:t>rozdíl vedení odborných seminářů neformálně a tržních konzultací dle ZZVZ</a:t>
            </a:r>
            <a:r>
              <a:rPr lang="cs-CZ" sz="2200" dirty="0"/>
              <a:t>)</a:t>
            </a:r>
            <a:endParaRPr lang="cs-CZ" sz="2200" b="1" dirty="0"/>
          </a:p>
          <a:p>
            <a:pPr marL="342900" lvl="1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200" dirty="0"/>
              <a:t>Nemá-li nebo nezná zadavatel přesné údaje ke konkrétnímu plnění (</a:t>
            </a:r>
            <a:r>
              <a:rPr lang="cs-CZ" sz="2200" b="1" dirty="0"/>
              <a:t>nemá představu o způsobu na trhu dostupných řešení předmětu</a:t>
            </a:r>
            <a:r>
              <a:rPr lang="cs-CZ" sz="2200" dirty="0"/>
              <a:t>)</a:t>
            </a:r>
            <a:endParaRPr lang="cs-CZ" sz="2200" b="1" dirty="0"/>
          </a:p>
          <a:p>
            <a:pPr marL="800100" lvl="2" indent="-342900">
              <a:lnSpc>
                <a:spcPct val="112000"/>
              </a:lnSpc>
              <a:spcAft>
                <a:spcPts val="12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200" b="1" dirty="0">
                <a:solidFill>
                  <a:srgbClr val="000000"/>
                </a:solidFill>
              </a:rPr>
              <a:t>P</a:t>
            </a:r>
            <a:r>
              <a:rPr lang="cs-CZ" sz="2200" b="1" i="0" u="none" strike="noStrike" baseline="0" dirty="0">
                <a:solidFill>
                  <a:srgbClr val="000000"/>
                </a:solidFill>
              </a:rPr>
              <a:t>ředběžné tržní konzultace zpravidla hlubší posouzení podmínek </a:t>
            </a:r>
            <a:r>
              <a:rPr lang="cs-CZ" sz="2200" b="0" i="0" u="none" strike="noStrike" baseline="0" dirty="0">
                <a:solidFill>
                  <a:srgbClr val="000000"/>
                </a:solidFill>
              </a:rPr>
              <a:t>na trhu a okolností rozhodných pro kontraktaci smlouvy na veřejnou zakázku</a:t>
            </a:r>
          </a:p>
        </p:txBody>
      </p:sp>
    </p:spTree>
    <p:extLst>
      <p:ext uri="{BB962C8B-B14F-4D97-AF65-F5344CB8AC3E}">
        <p14:creationId xmlns:p14="http://schemas.microsoft.com/office/powerpoint/2010/main" val="3579979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Základní pravidlo dle 36 odst. 4 ZZVZ</a:t>
            </a:r>
            <a:endParaRPr lang="en-US" sz="3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841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0" indent="-342900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300" b="1" dirty="0">
                <a:cs typeface="Arial" panose="020B0604020202020204" pitchFamily="34" charset="0"/>
              </a:rPr>
              <a:t>Pravidla ZD </a:t>
            </a:r>
            <a:r>
              <a:rPr lang="cs-CZ" sz="2300" dirty="0">
                <a:cs typeface="Arial" panose="020B0604020202020204" pitchFamily="34" charset="0"/>
              </a:rPr>
              <a:t>- </a:t>
            </a:r>
            <a:r>
              <a:rPr lang="cs-CZ" sz="2300" u="sng" dirty="0">
                <a:cs typeface="Arial" panose="020B0604020202020204" pitchFamily="34" charset="0"/>
              </a:rPr>
              <a:t>Zadávací podmínky</a:t>
            </a:r>
            <a:r>
              <a:rPr lang="cs-CZ" sz="2300" dirty="0">
                <a:cs typeface="Arial" panose="020B0604020202020204" pitchFamily="34" charset="0"/>
              </a:rPr>
              <a:t> musí být poskytnuty (</a:t>
            </a:r>
            <a:r>
              <a:rPr lang="cs-CZ" sz="2300" b="1" dirty="0">
                <a:cs typeface="Arial" panose="020B0604020202020204" pitchFamily="34" charset="0"/>
              </a:rPr>
              <a:t>transparentním a nediskriminačním způsobem</a:t>
            </a:r>
            <a:r>
              <a:rPr lang="cs-CZ" sz="2300" dirty="0">
                <a:cs typeface="Arial" panose="020B0604020202020204" pitchFamily="34" charset="0"/>
              </a:rPr>
              <a:t>)</a:t>
            </a:r>
            <a:endParaRPr lang="cs-CZ" sz="23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300" dirty="0">
                <a:cs typeface="Arial" panose="020B0604020202020204" pitchFamily="34" charset="0"/>
              </a:rPr>
              <a:t>podmínky účasti na přípravě formou PTK mohou povinně zahrnovat (</a:t>
            </a:r>
            <a:r>
              <a:rPr lang="cs-CZ" sz="2300" b="1" dirty="0">
                <a:cs typeface="Arial" panose="020B0604020202020204" pitchFamily="34" charset="0"/>
              </a:rPr>
              <a:t>osoby podílející se </a:t>
            </a:r>
            <a:r>
              <a:rPr lang="cs-CZ" sz="2300" b="1" dirty="0">
                <a:highlight>
                  <a:srgbClr val="FFFF00"/>
                </a:highlight>
                <a:cs typeface="Arial" panose="020B0604020202020204" pitchFamily="34" charset="0"/>
              </a:rPr>
              <a:t>aktivně na obsahu</a:t>
            </a:r>
            <a:r>
              <a:rPr lang="cs-CZ" sz="2300" b="1" dirty="0">
                <a:cs typeface="Arial" panose="020B0604020202020204" pitchFamily="34" charset="0"/>
              </a:rPr>
              <a:t> zadávací dokumentace, adresnou komunikací s výrobci, vyvolaná změna specifikace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300" b="1" dirty="0">
                <a:cs typeface="Arial" panose="020B0604020202020204" pitchFamily="34" charset="0"/>
              </a:rPr>
              <a:t>Srozumitelnost ZP</a:t>
            </a:r>
            <a:r>
              <a:rPr lang="cs-CZ" sz="2300" dirty="0">
                <a:cs typeface="Arial" panose="020B0604020202020204" pitchFamily="34" charset="0"/>
              </a:rPr>
              <a:t> - </a:t>
            </a:r>
            <a:r>
              <a:rPr lang="cs-CZ" sz="2300" u="sng" dirty="0">
                <a:cs typeface="Arial" panose="020B0604020202020204" pitchFamily="34" charset="0"/>
              </a:rPr>
              <a:t>Kritéria hodnocení</a:t>
            </a:r>
            <a:r>
              <a:rPr lang="cs-CZ" sz="2300" dirty="0">
                <a:cs typeface="Arial" panose="020B0604020202020204" pitchFamily="34" charset="0"/>
              </a:rPr>
              <a:t> na základě hodnocení zadavatelem ekonomicky nejvýhodnější nabídky (</a:t>
            </a:r>
            <a:r>
              <a:rPr lang="cs-CZ" sz="2300" b="1" dirty="0">
                <a:cs typeface="Arial" panose="020B0604020202020204" pitchFamily="34" charset="0"/>
              </a:rPr>
              <a:t>objektivní kritéria hodnocení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300" dirty="0">
                <a:cs typeface="Arial" panose="020B0604020202020204" pitchFamily="34" charset="0"/>
              </a:rPr>
              <a:t>kvalifikovaní dodavatelé (</a:t>
            </a:r>
            <a:r>
              <a:rPr lang="cs-CZ" sz="2300" b="1" dirty="0">
                <a:cs typeface="Arial" panose="020B0604020202020204" pitchFamily="34" charset="0"/>
              </a:rPr>
              <a:t>obsah kvalifikace nebo technické vlastnosti </a:t>
            </a:r>
            <a:r>
              <a:rPr lang="cs-CZ" sz="2300" b="1" dirty="0">
                <a:highlight>
                  <a:srgbClr val="FFFF00"/>
                </a:highlight>
                <a:cs typeface="Arial" panose="020B0604020202020204" pitchFamily="34" charset="0"/>
              </a:rPr>
              <a:t>obsahově i časově navazují na adresnou komunikaci zadavatele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  <a:p>
            <a:pPr marL="342900" lvl="0" indent="-342900">
              <a:lnSpc>
                <a:spcPct val="112000"/>
              </a:lnSpc>
              <a:spcBef>
                <a:spcPts val="0"/>
              </a:spcBef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cs-CZ" sz="2300" b="1" dirty="0">
                <a:cs typeface="Arial" panose="020B0604020202020204" pitchFamily="34" charset="0"/>
              </a:rPr>
              <a:t>Označení konkrétního požadavku - </a:t>
            </a:r>
            <a:r>
              <a:rPr lang="cs-CZ" sz="2300" dirty="0">
                <a:cs typeface="Arial" panose="020B0604020202020204" pitchFamily="34" charset="0"/>
              </a:rPr>
              <a:t>kdo je </a:t>
            </a:r>
            <a:r>
              <a:rPr lang="cs-CZ" sz="2300" u="sng" dirty="0">
                <a:cs typeface="Arial" panose="020B0604020202020204" pitchFamily="34" charset="0"/>
              </a:rPr>
              <a:t>Faktickým autorem</a:t>
            </a:r>
            <a:r>
              <a:rPr lang="cs-CZ" sz="2300" dirty="0">
                <a:cs typeface="Arial" panose="020B0604020202020204" pitchFamily="34" charset="0"/>
              </a:rPr>
              <a:t> (</a:t>
            </a:r>
            <a:r>
              <a:rPr lang="cs-CZ" sz="2300" b="1" dirty="0">
                <a:cs typeface="Arial" panose="020B0604020202020204" pitchFamily="34" charset="0"/>
              </a:rPr>
              <a:t>nebyl smazán účel transparentního a rovného přístupu k dodavatelům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11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Informace označené jako výsledek PTK</a:t>
            </a:r>
            <a:endParaRPr lang="en-US" sz="36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549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Př. Zadavatel při vypracování ZD vč. příloh) spolupracoval s marketingovým odborníkem </a:t>
            </a:r>
            <a:r>
              <a:rPr lang="cs-CZ" sz="2400" dirty="0">
                <a:highlight>
                  <a:srgbClr val="FFFF00"/>
                </a:highlight>
              </a:rPr>
              <a:t>(</a:t>
            </a:r>
            <a:r>
              <a:rPr lang="cs-CZ" sz="2400" b="1" dirty="0">
                <a:highlight>
                  <a:srgbClr val="FFFF00"/>
                </a:highlight>
              </a:rPr>
              <a:t>IČO + identifikace subjektu</a:t>
            </a:r>
            <a:r>
              <a:rPr lang="cs-CZ" sz="2400" dirty="0">
                <a:highlight>
                  <a:srgbClr val="FFFF00"/>
                </a:highlight>
              </a:rPr>
              <a:t>)</a:t>
            </a:r>
            <a:r>
              <a:rPr lang="cs-CZ" sz="2400" dirty="0"/>
              <a:t>:</a:t>
            </a:r>
          </a:p>
          <a:p>
            <a:pPr marL="800100" lvl="3" indent="463550">
              <a:lnSpc>
                <a:spcPct val="114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400" b="1" dirty="0"/>
              <a:t>specifikace předmětu veřejné zakázky</a:t>
            </a:r>
          </a:p>
          <a:p>
            <a:pPr marL="800100" lvl="3" indent="463550">
              <a:lnSpc>
                <a:spcPct val="114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400" b="1" dirty="0"/>
              <a:t>specifikace kritérií technické kvalifikace</a:t>
            </a:r>
          </a:p>
          <a:p>
            <a:pPr marL="800100" lvl="3" indent="463550">
              <a:lnSpc>
                <a:spcPct val="114000"/>
              </a:lnSpc>
              <a:spcAft>
                <a:spcPts val="50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400" b="1" dirty="0"/>
              <a:t>nastavení pravidel hodnocení nabídek</a:t>
            </a:r>
          </a:p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/>
              <a:t>Věta 2</a:t>
            </a:r>
            <a:r>
              <a:rPr lang="cs-CZ" sz="2400" dirty="0"/>
              <a:t>. Osoba, která se podílela na přípravě ZD, včetně příloh č. 6 k ZZVZ, není ihned vyloučena ze soutěže: </a:t>
            </a:r>
            <a:r>
              <a:rPr lang="cs-CZ" sz="2400" u="sng" dirty="0"/>
              <a:t>jde o možnost vyloučit účastníka dle </a:t>
            </a:r>
            <a:r>
              <a:rPr lang="cs-CZ" sz="2400" u="sng" dirty="0">
                <a:highlight>
                  <a:srgbClr val="FFFF00"/>
                </a:highlight>
              </a:rPr>
              <a:t>§ 48 odst. 5 písm. b) nebo c)</a:t>
            </a:r>
          </a:p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Zadavatele </a:t>
            </a:r>
            <a:r>
              <a:rPr lang="cs-CZ" sz="2400" b="1" dirty="0"/>
              <a:t>může zvážit i jiné varianty</a:t>
            </a:r>
            <a:r>
              <a:rPr lang="cs-CZ" sz="2400" dirty="0"/>
              <a:t>: možné (mírnější) alternativy takto stanovené zadávací podmínky (</a:t>
            </a:r>
            <a:r>
              <a:rPr lang="cs-CZ" sz="2400" b="1" dirty="0"/>
              <a:t>předmět, rozsah a složitost</a:t>
            </a:r>
            <a:r>
              <a:rPr lang="cs-CZ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6591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Speciální úprava dle § 33 zákona č. 134/2016 Sb.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6169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Prostřednictvím konzultací nalézt řešení </a:t>
            </a:r>
            <a:r>
              <a:rPr lang="cs-CZ" sz="2400" i="1" dirty="0"/>
              <a:t>(</a:t>
            </a:r>
            <a:r>
              <a:rPr lang="cs-CZ" sz="2400" b="1" i="1" dirty="0"/>
              <a:t>více variant nebo ověřit naplnění důvodů pro některý druh zadávacího řízení</a:t>
            </a:r>
            <a:r>
              <a:rPr lang="cs-CZ" sz="2400" i="1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Ověřit zákonné „nediskriminační“ požadavky </a:t>
            </a:r>
            <a:r>
              <a:rPr lang="cs-CZ" sz="2400" i="1" dirty="0"/>
              <a:t>(</a:t>
            </a:r>
            <a:r>
              <a:rPr lang="cs-CZ" sz="2400" b="1" i="1" dirty="0"/>
              <a:t>způsob poskytování referenční zakázky, analyzovat specifikaci technických požadavků</a:t>
            </a:r>
            <a:r>
              <a:rPr lang="cs-CZ" sz="2400" i="1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/>
              <a:t>Alternativní či inovativní řešení umožnit cestu </a:t>
            </a:r>
            <a:r>
              <a:rPr lang="cs-CZ" sz="2400" dirty="0"/>
              <a:t>pro </a:t>
            </a:r>
            <a:r>
              <a:rPr lang="cs-CZ" sz="2400" i="1" dirty="0"/>
              <a:t>nové výrobky či služby (o nichž nemusí mít zadavatel povědomí)</a:t>
            </a:r>
          </a:p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highlight>
                  <a:srgbClr val="FFFF00"/>
                </a:highlight>
              </a:rPr>
              <a:t>Nelze odkazovat na konkrétní značky, výrobce </a:t>
            </a:r>
            <a:r>
              <a:rPr lang="cs-CZ" sz="2400" i="1" dirty="0"/>
              <a:t>(</a:t>
            </a:r>
            <a:r>
              <a:rPr lang="cs-CZ" sz="2400" b="1" i="1" dirty="0"/>
              <a:t>označit zdroj úvahy, přičitatelný „přímý“ podíl na obsahu zadávací dokumentace</a:t>
            </a:r>
            <a:r>
              <a:rPr lang="cs-CZ" sz="2400" i="1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50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>
                <a:highlight>
                  <a:srgbClr val="FFFF00"/>
                </a:highlight>
              </a:rPr>
              <a:t>Podmínky restriktivního charakteru, pouze v odůvodněných případech </a:t>
            </a:r>
            <a:r>
              <a:rPr lang="cs-CZ" sz="2400" i="1" dirty="0"/>
              <a:t>(</a:t>
            </a:r>
            <a:r>
              <a:rPr lang="cs-CZ" sz="2400" b="1" i="1" dirty="0"/>
              <a:t>pokud by některý dodavatel mohl být zvýhodněn</a:t>
            </a:r>
            <a:r>
              <a:rPr lang="cs-CZ" sz="24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3875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Srovnání: nepřímé ovlivnění obsahu ZD, zdroj PT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36871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/>
              <a:t>NSS 2 </a:t>
            </a:r>
            <a:r>
              <a:rPr lang="cs-CZ" sz="2400" b="1" dirty="0" err="1"/>
              <a:t>Afs</a:t>
            </a:r>
            <a:r>
              <a:rPr lang="cs-CZ" sz="2400" b="1" dirty="0"/>
              <a:t> 208/2016 – 52 </a:t>
            </a:r>
            <a:r>
              <a:rPr lang="cs-CZ" sz="2400" dirty="0"/>
              <a:t>lze se tímto způsobem ujistit, že </a:t>
            </a:r>
            <a:r>
              <a:rPr lang="cs-CZ" sz="2400" b="1" dirty="0"/>
              <a:t>cena přímo zadávané zakázky je v čase a místě obvyklá nebo nižší</a:t>
            </a:r>
            <a:r>
              <a:rPr lang="cs-CZ" sz="2400" dirty="0"/>
              <a:t>.</a:t>
            </a:r>
          </a:p>
          <a:p>
            <a:pPr marL="8001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400" dirty="0"/>
              <a:t>(prostřednictvím webové stránky, telefonického hovoru, provedením průzkumu trhu, získání </a:t>
            </a:r>
            <a:r>
              <a:rPr lang="cs-CZ" sz="2400" b="1" dirty="0"/>
              <a:t>informací přímo či nepřímo</a:t>
            </a:r>
            <a:r>
              <a:rPr lang="cs-CZ" sz="2400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b="1" dirty="0"/>
              <a:t>Informace „volně“ </a:t>
            </a:r>
            <a:r>
              <a:rPr lang="cs-CZ" sz="2400" dirty="0"/>
              <a:t>získatelné dle znalostí o nabízeném řešení, běžném plnění, srovnávače cen, dostupnost na trhu.</a:t>
            </a:r>
            <a:endParaRPr lang="cs-CZ" sz="2400" b="1" dirty="0"/>
          </a:p>
          <a:p>
            <a:pPr marL="8001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400" dirty="0"/>
              <a:t>(metoda </a:t>
            </a:r>
            <a:r>
              <a:rPr lang="cs-CZ" sz="2400" b="1" dirty="0"/>
              <a:t>získání obecnějších informací </a:t>
            </a:r>
            <a:r>
              <a:rPr lang="cs-CZ" sz="2400" dirty="0"/>
              <a:t>jež nemusí vyústit v konkrétní parametry o požadovaném plnění)</a:t>
            </a:r>
          </a:p>
        </p:txBody>
      </p:sp>
    </p:spTree>
    <p:extLst>
      <p:ext uri="{BB962C8B-B14F-4D97-AF65-F5344CB8AC3E}">
        <p14:creationId xmlns:p14="http://schemas.microsoft.com/office/powerpoint/2010/main" val="4202939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Formy průběhu - jak předvídat obsah PTK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7520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4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/>
              <a:t>Předběžně informovat dodavatele o svých záměrech a požadavcích:</a:t>
            </a:r>
          </a:p>
          <a:p>
            <a:pPr marL="800100" lvl="2" indent="-342900">
              <a:lnSpc>
                <a:spcPct val="112000"/>
              </a:lnSpc>
              <a:spcAft>
                <a:spcPts val="45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300" dirty="0"/>
              <a:t>vyhodnotit „</a:t>
            </a:r>
            <a:r>
              <a:rPr lang="cs-CZ" sz="2300" i="1" dirty="0"/>
              <a:t>předběžně</a:t>
            </a:r>
            <a:r>
              <a:rPr lang="cs-CZ" sz="2300" dirty="0"/>
              <a:t>“ podněty externě a </a:t>
            </a:r>
            <a:r>
              <a:rPr lang="cs-CZ" sz="2300" b="1" dirty="0"/>
              <a:t>možnost zpětné vazby od dodavatelů při plánování</a:t>
            </a:r>
            <a:r>
              <a:rPr lang="cs-CZ" sz="2300" dirty="0"/>
              <a:t> nebo i v průběhu zadávacího řízení.</a:t>
            </a:r>
          </a:p>
          <a:p>
            <a:pPr marL="342900" lvl="1" indent="-342900">
              <a:lnSpc>
                <a:spcPct val="112000"/>
              </a:lnSpc>
              <a:spcAft>
                <a:spcPts val="4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b="1" dirty="0"/>
              <a:t>Zpravidla hlubší posouzení </a:t>
            </a:r>
            <a:r>
              <a:rPr lang="cs-CZ" sz="2300" dirty="0"/>
              <a:t>a požadavky na formální průběh z hlediska zákonných podmínek dle</a:t>
            </a:r>
            <a:r>
              <a:rPr lang="cs-CZ" sz="2300" b="1" dirty="0"/>
              <a:t> § 33; § 211 odst. 3 </a:t>
            </a:r>
            <a:r>
              <a:rPr lang="cs-CZ" sz="2300" dirty="0"/>
              <a:t>ZZVZ se použije obdobně:</a:t>
            </a:r>
          </a:p>
          <a:p>
            <a:pPr marL="800100" lvl="2" indent="-342900">
              <a:lnSpc>
                <a:spcPct val="112000"/>
              </a:lnSpc>
              <a:spcAft>
                <a:spcPts val="450"/>
              </a:spcAft>
              <a:buClr>
                <a:srgbClr val="009543"/>
              </a:buClr>
              <a:buFont typeface="Wingdings" panose="05000000000000000000" pitchFamily="2" charset="2"/>
              <a:buChar char="Ø"/>
            </a:pPr>
            <a:r>
              <a:rPr lang="cs-CZ" sz="2300" b="1" dirty="0">
                <a:highlight>
                  <a:srgbClr val="FFFF00"/>
                </a:highlight>
                <a:hlinkClick r:id="rId3"/>
              </a:rPr>
              <a:t>Předběžným </a:t>
            </a:r>
            <a:r>
              <a:rPr lang="cs-CZ" sz="2300" dirty="0">
                <a:highlight>
                  <a:srgbClr val="FFFF00"/>
                </a:highlight>
                <a:hlinkClick r:id="rId3"/>
              </a:rPr>
              <a:t>zveřejnění veřejné zakázky před jejím zahájením</a:t>
            </a:r>
            <a:r>
              <a:rPr lang="cs-CZ" sz="2300" dirty="0"/>
              <a:t>.</a:t>
            </a:r>
          </a:p>
          <a:p>
            <a:pPr marL="342900" lvl="1" indent="-342900">
              <a:lnSpc>
                <a:spcPct val="112000"/>
              </a:lnSpc>
              <a:spcAft>
                <a:spcPts val="4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dirty="0"/>
              <a:t>Připravit obsahové náležitosti, zadavatel musí zvážit, které informace je nutné získat (</a:t>
            </a:r>
            <a:r>
              <a:rPr lang="cs-CZ" sz="2300" b="1" dirty="0"/>
              <a:t>připravit otázky, zveřejnit formou dotazníku</a:t>
            </a:r>
            <a:r>
              <a:rPr lang="cs-CZ" sz="2300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4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300" dirty="0"/>
              <a:t>Výsledkem je možnost získat zpětnou vazbu (</a:t>
            </a:r>
            <a:r>
              <a:rPr lang="cs-CZ" sz="2300" b="1" dirty="0"/>
              <a:t>úvahy jak doplnit či změnit dokumentaci § 98 - 99, posouzení námitek podaných dle § 241 odst. 2 písm. a/ ZZVZ</a:t>
            </a:r>
            <a:r>
              <a:rPr lang="cs-CZ" sz="23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6023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Požadavky na průběh / zaznamenání obsahu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5143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Za účelem zpracování výsledků předběžné tržní konzultace (</a:t>
            </a:r>
            <a:r>
              <a:rPr lang="cs-CZ" sz="2400" b="1" dirty="0"/>
              <a:t>vyhodnocení požadavků zástupci a určenými kontaktními osobami</a:t>
            </a:r>
            <a:r>
              <a:rPr lang="cs-CZ" sz="2400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b="1" dirty="0"/>
              <a:t>Posouzení obsahové kvality výsledku</a:t>
            </a:r>
            <a:r>
              <a:rPr lang="cs-CZ" sz="2400" dirty="0"/>
              <a:t>, externě s odborníky ke konkrétním otázkám (</a:t>
            </a:r>
            <a:r>
              <a:rPr lang="cs-CZ" sz="2400" b="1" dirty="0"/>
              <a:t>možnost získat informace ZZVZ neomezuje</a:t>
            </a:r>
            <a:r>
              <a:rPr lang="cs-CZ" sz="2400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Na zaznamenání průběhu konzultací s odborníky se použijí pravidla </a:t>
            </a:r>
            <a:r>
              <a:rPr lang="cs-CZ" sz="2400" dirty="0">
                <a:highlight>
                  <a:srgbClr val="FFFF00"/>
                </a:highlight>
              </a:rPr>
              <a:t>komunikace dle § </a:t>
            </a:r>
            <a:r>
              <a:rPr lang="cs-CZ" sz="2400" b="1" dirty="0">
                <a:highlight>
                  <a:srgbClr val="FFFF00"/>
                </a:highlight>
              </a:rPr>
              <a:t>211 odst. 3 </a:t>
            </a:r>
            <a:r>
              <a:rPr lang="cs-CZ" sz="2400" dirty="0">
                <a:highlight>
                  <a:srgbClr val="FFFF00"/>
                </a:highlight>
              </a:rPr>
              <a:t>ZZVZ </a:t>
            </a:r>
            <a:r>
              <a:rPr lang="cs-CZ" sz="2400" dirty="0"/>
              <a:t>(</a:t>
            </a:r>
            <a:r>
              <a:rPr lang="cs-CZ" sz="2400" b="1" dirty="0"/>
              <a:t>forma vedení předběžné tržní konzultace a dokumentace jejího průběhu</a:t>
            </a:r>
            <a:r>
              <a:rPr lang="cs-CZ" sz="2400" dirty="0"/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</a:pPr>
            <a:r>
              <a:rPr lang="cs-CZ" sz="2400" dirty="0"/>
              <a:t>Existuje možnost zajištění „písemného“ zápisu ke shrnutí obsahu konzultací (</a:t>
            </a:r>
            <a:r>
              <a:rPr lang="cs-CZ" sz="2400" b="1" dirty="0"/>
              <a:t>tím lze nahradit ostatní prostředky záznamu komunikace jako audio – video nahrávky</a:t>
            </a:r>
            <a:r>
              <a:rPr lang="cs-CZ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786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57921" y="12003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PTK § 33 č. 134/2016 Sb.; čl. 40 - 2014/24/EU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11D1E2B-0F0E-4A4C-74CF-C434A20E17C0}"/>
              </a:ext>
            </a:extLst>
          </p:cNvPr>
          <p:cNvSpPr txBox="1"/>
          <p:nvPr/>
        </p:nvSpPr>
        <p:spPr>
          <a:xfrm>
            <a:off x="1157921" y="2134203"/>
            <a:ext cx="9337964" cy="44453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  <a:tabLst>
                <a:tab pos="457200" algn="l"/>
              </a:tabLst>
            </a:pPr>
            <a:r>
              <a:rPr lang="cs-CZ" sz="2300" b="1" dirty="0">
                <a:cs typeface="Arial" panose="020B0604020202020204" pitchFamily="34" charset="0"/>
              </a:rPr>
              <a:t>Ovlivnění obsahu ZD </a:t>
            </a:r>
            <a:r>
              <a:rPr lang="cs-CZ" sz="2300" dirty="0">
                <a:cs typeface="Arial" panose="020B0604020202020204" pitchFamily="34" charset="0"/>
              </a:rPr>
              <a:t>konzultacemi s odborníky či dodavateli (</a:t>
            </a:r>
            <a:r>
              <a:rPr lang="cs-CZ" sz="2300" b="1" dirty="0">
                <a:cs typeface="Arial" panose="020B0604020202020204" pitchFamily="34" charset="0"/>
              </a:rPr>
              <a:t>možné vést tržní konzultace </a:t>
            </a:r>
            <a:r>
              <a:rPr lang="cs-CZ" sz="2300" b="1" dirty="0">
                <a:highlight>
                  <a:srgbClr val="FFFF00"/>
                </a:highlight>
                <a:cs typeface="Arial" panose="020B0604020202020204" pitchFamily="34" charset="0"/>
              </a:rPr>
              <a:t>jako obsahově předvídatelné rozhovory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  <a:tabLst>
                <a:tab pos="457200" algn="l"/>
              </a:tabLst>
            </a:pPr>
            <a:r>
              <a:rPr lang="cs-CZ" sz="2300" b="1" dirty="0">
                <a:cs typeface="Arial" panose="020B0604020202020204" pitchFamily="34" charset="0"/>
              </a:rPr>
              <a:t>Mechanismus zapojení potencionálních dodavatelů „předběžné“</a:t>
            </a:r>
          </a:p>
          <a:p>
            <a:pPr marL="800100" lvl="2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300" dirty="0">
                <a:cs typeface="Arial" panose="020B0604020202020204" pitchFamily="34" charset="0"/>
              </a:rPr>
              <a:t>Nemá-li nebo nezná zadavatel přesné údaje ke konkrétnímu plnění (</a:t>
            </a:r>
            <a:r>
              <a:rPr lang="cs-CZ" sz="2300" b="1" dirty="0">
                <a:cs typeface="Arial" panose="020B0604020202020204" pitchFamily="34" charset="0"/>
              </a:rPr>
              <a:t>Informace k zakázkám stejného či podobného předmětu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  <a:p>
            <a:pPr marL="342900" lvl="1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,Sans-Serif" panose="05000000000000000000" pitchFamily="2" charset="2"/>
              <a:buChar char="§"/>
              <a:tabLst>
                <a:tab pos="457200" algn="l"/>
              </a:tabLst>
            </a:pPr>
            <a:r>
              <a:rPr lang="cs-CZ" sz="2300" dirty="0">
                <a:cs typeface="Arial" panose="020B0604020202020204" pitchFamily="34" charset="0"/>
              </a:rPr>
              <a:t>Možnost </a:t>
            </a:r>
            <a:r>
              <a:rPr lang="cs-CZ" sz="2300" b="1" dirty="0">
                <a:cs typeface="Arial" panose="020B0604020202020204" pitchFamily="34" charset="0"/>
              </a:rPr>
              <a:t>uplatnění společensky odpovědného</a:t>
            </a:r>
            <a:r>
              <a:rPr lang="cs-CZ" sz="2300" dirty="0">
                <a:cs typeface="Arial" panose="020B0604020202020204" pitchFamily="34" charset="0"/>
              </a:rPr>
              <a:t> veřejného zadávání, konzultace z hlediska povahy a účelu zakázky, smluvní podmínky provedení zakázky (</a:t>
            </a:r>
            <a:r>
              <a:rPr lang="cs-CZ" sz="2300" b="1" dirty="0">
                <a:cs typeface="Arial" panose="020B0604020202020204" pitchFamily="34" charset="0"/>
              </a:rPr>
              <a:t>Vyšší informovanost zadavatele a zpětná vazba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  <a:p>
            <a:pPr marL="800100" lvl="2" indent="-342900">
              <a:lnSpc>
                <a:spcPct val="112000"/>
              </a:lnSpc>
              <a:spcAft>
                <a:spcPts val="750"/>
              </a:spcAft>
              <a:buClr>
                <a:srgbClr val="009543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cs-CZ" sz="2300" dirty="0">
                <a:cs typeface="Arial" panose="020B0604020202020204" pitchFamily="34" charset="0"/>
              </a:rPr>
              <a:t>Výsledkem může být i zjištění, že vyžaduje použití konkrétního druhu zadávacího řízení (</a:t>
            </a:r>
            <a:r>
              <a:rPr lang="cs-CZ" sz="2300" b="1" dirty="0">
                <a:cs typeface="Arial" panose="020B0604020202020204" pitchFamily="34" charset="0"/>
              </a:rPr>
              <a:t>Alternativa k více kolovým zadávacím řízením</a:t>
            </a:r>
            <a:r>
              <a:rPr lang="cs-CZ" sz="2300" dirty="0"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735349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02385C3B5A254CBD327BF70AB46767" ma:contentTypeVersion="15" ma:contentTypeDescription="Vytvoří nový dokument" ma:contentTypeScope="" ma:versionID="56f71a24318acd9c27b3b1772430d90b">
  <xsd:schema xmlns:xsd="http://www.w3.org/2001/XMLSchema" xmlns:xs="http://www.w3.org/2001/XMLSchema" xmlns:p="http://schemas.microsoft.com/office/2006/metadata/properties" xmlns:ns2="c7130aa1-df8d-4cfc-b5ca-c8e75a54ac58" xmlns:ns3="3a05a313-e8ba-434f-93a9-e1335f2c2059" targetNamespace="http://schemas.microsoft.com/office/2006/metadata/properties" ma:root="true" ma:fieldsID="cb862c3a5a24f1a1e892a883097c961c" ns2:_="" ns3:_="">
    <xsd:import namespace="c7130aa1-df8d-4cfc-b5ca-c8e75a54ac58"/>
    <xsd:import namespace="3a05a313-e8ba-434f-93a9-e1335f2c2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30aa1-df8d-4cfc-b5ca-c8e75a54ac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5a313-e8ba-434f-93a9-e1335f2c20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90f8e3e-5ae1-4fdc-85ba-64480fc9b50f}" ma:internalName="TaxCatchAll" ma:showField="CatchAllData" ma:web="3a05a313-e8ba-434f-93a9-e1335f2c2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130aa1-df8d-4cfc-b5ca-c8e75a54ac58">
      <Terms xmlns="http://schemas.microsoft.com/office/infopath/2007/PartnerControls"/>
    </lcf76f155ced4ddcb4097134ff3c332f>
    <TaxCatchAll xmlns="3a05a313-e8ba-434f-93a9-e1335f2c2059" xsi:nil="true"/>
    <SharedWithUsers xmlns="3a05a313-e8ba-434f-93a9-e1335f2c2059">
      <UserInfo>
        <DisplayName>Janečková Marie</DisplayName>
        <AccountId>16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41555-A4BB-4E08-883D-C57DD0769A93}">
  <ds:schemaRefs>
    <ds:schemaRef ds:uri="3a05a313-e8ba-434f-93a9-e1335f2c2059"/>
    <ds:schemaRef ds:uri="c7130aa1-df8d-4cfc-b5ca-c8e75a54ac5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49BE72F-CB9A-4489-9DE8-BDBC4ADFE5FE}">
  <ds:schemaRefs>
    <ds:schemaRef ds:uri="3a05a313-e8ba-434f-93a9-e1335f2c2059"/>
    <ds:schemaRef ds:uri="c7130aa1-df8d-4cfc-b5ca-c8e75a54ac58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D1F3388-C616-48BF-94BA-71C5DB4630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3942</TotalTime>
  <Words>1729</Words>
  <Application>Microsoft Office PowerPoint</Application>
  <PresentationFormat>Širokoúhlá obrazovka</PresentationFormat>
  <Paragraphs>91</Paragraphs>
  <Slides>17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Wingdings,Sans-Serif</vt:lpstr>
      <vt:lpstr>Motiv Office</vt:lpstr>
      <vt:lpstr> Zapojení dodavatelů do přípravy ZŘ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Sokolovi</dc:creator>
  <cp:lastModifiedBy>Oktábec Ondřej</cp:lastModifiedBy>
  <cp:revision>160</cp:revision>
  <dcterms:created xsi:type="dcterms:W3CDTF">2024-02-08T14:50:32Z</dcterms:created>
  <dcterms:modified xsi:type="dcterms:W3CDTF">2025-10-08T07:50:58Z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0x0101007902385C3B5A254CBD327BF70AB46767</vt:lpwstr>
  </property>
  <property fmtid="{D5CDD505-2E9C-101B-9397-08002B2CF9AE}" pid="3" name="MediaServiceImageTags">
    <vt:lpwstr/>
  </property>
</Properties>
</file>