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0"/>
  </p:notesMasterIdLst>
  <p:sldIdLst>
    <p:sldId id="333" r:id="rId5"/>
    <p:sldId id="342" r:id="rId6"/>
    <p:sldId id="318" r:id="rId7"/>
    <p:sldId id="347" r:id="rId8"/>
    <p:sldId id="348" r:id="rId9"/>
    <p:sldId id="396" r:id="rId10"/>
    <p:sldId id="349" r:id="rId11"/>
    <p:sldId id="350" r:id="rId12"/>
    <p:sldId id="351" r:id="rId13"/>
    <p:sldId id="352" r:id="rId14"/>
    <p:sldId id="353" r:id="rId15"/>
    <p:sldId id="354" r:id="rId16"/>
    <p:sldId id="355" r:id="rId17"/>
    <p:sldId id="356" r:id="rId18"/>
    <p:sldId id="357" r:id="rId19"/>
    <p:sldId id="358" r:id="rId20"/>
    <p:sldId id="359" r:id="rId21"/>
    <p:sldId id="360" r:id="rId22"/>
    <p:sldId id="361" r:id="rId23"/>
    <p:sldId id="362" r:id="rId24"/>
    <p:sldId id="363" r:id="rId25"/>
    <p:sldId id="364" r:id="rId26"/>
    <p:sldId id="365" r:id="rId27"/>
    <p:sldId id="366" r:id="rId28"/>
    <p:sldId id="367" r:id="rId29"/>
    <p:sldId id="397" r:id="rId30"/>
    <p:sldId id="368" r:id="rId31"/>
    <p:sldId id="369" r:id="rId32"/>
    <p:sldId id="370" r:id="rId33"/>
    <p:sldId id="371" r:id="rId34"/>
    <p:sldId id="372" r:id="rId35"/>
    <p:sldId id="373" r:id="rId36"/>
    <p:sldId id="374" r:id="rId37"/>
    <p:sldId id="375" r:id="rId38"/>
    <p:sldId id="376" r:id="rId39"/>
    <p:sldId id="377" r:id="rId40"/>
    <p:sldId id="378" r:id="rId41"/>
    <p:sldId id="379" r:id="rId42"/>
    <p:sldId id="380" r:id="rId43"/>
    <p:sldId id="381" r:id="rId44"/>
    <p:sldId id="382" r:id="rId45"/>
    <p:sldId id="383" r:id="rId46"/>
    <p:sldId id="384" r:id="rId47"/>
    <p:sldId id="385" r:id="rId48"/>
    <p:sldId id="386" r:id="rId49"/>
    <p:sldId id="387" r:id="rId50"/>
    <p:sldId id="388" r:id="rId51"/>
    <p:sldId id="389" r:id="rId52"/>
    <p:sldId id="390" r:id="rId53"/>
    <p:sldId id="391" r:id="rId54"/>
    <p:sldId id="392" r:id="rId55"/>
    <p:sldId id="393" r:id="rId56"/>
    <p:sldId id="395" r:id="rId57"/>
    <p:sldId id="394" r:id="rId58"/>
    <p:sldId id="345" r:id="rId59"/>
  </p:sldIdLst>
  <p:sldSz cx="12192000" cy="6858000"/>
  <p:notesSz cx="9926638" cy="6797675"/>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CC"/>
    <a:srgbClr val="009543"/>
    <a:srgbClr val="2E498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Střední styl 4 – zvýraznění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6D9F66E-5EB9-4882-86FB-DCBF35E3C3E4}" styleName="Střední styl 4 – zvýraznění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BC89EF96-8CEA-46FF-86C4-4CE0E7609802}" styleName="Světlý styl 3 – zvýraznění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Střední styl 1 – zvýraznění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DBED569-4797-4DF1-A0F4-6AAB3CD982D8}" styleName="Světlý styl 3 – zvýraznění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08FB837D-C827-4EFA-A057-4D05807E0F7C}" styleName="Styl s motivem 1 – zvýraznění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E929F9F4-4A8F-4326-A1B4-22849713DDAB}" styleName="Tmavý styl 1 – zvýraznění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Tmavý styl 1 – zvýraznění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Tmavý styl 1 – zvýraznění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Tmavý styl 1 – zvýraznění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Tmavý styl 2 – zvýraznění 1/zvýraznění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E8B1032C-EA38-4F05-BA0D-38AFFFC7BED3}" styleName="Světlý styl 3 – zvýraznění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3C2FFA5D-87B4-456A-9821-1D502468CF0F}" styleName="Styl s motivem 1 – zvýraznění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yl s motivem 2 – zvýraznění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2838BEF-8BB2-4498-84A7-C5851F593DF1}" styleName="Střední styl 4 – zvýraznění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3177" autoAdjust="0"/>
    <p:restoredTop sz="79769" autoAdjust="0"/>
  </p:normalViewPr>
  <p:slideViewPr>
    <p:cSldViewPr snapToGrid="0">
      <p:cViewPr varScale="1">
        <p:scale>
          <a:sx n="102" d="100"/>
          <a:sy n="102" d="100"/>
        </p:scale>
        <p:origin x="156" y="7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5" Type="http://schemas.openxmlformats.org/officeDocument/2006/relationships/slide" Target="slides/slide1.xml"/><Relationship Id="rId61" Type="http://schemas.openxmlformats.org/officeDocument/2006/relationships/presProps" Target="presProps.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tableStyles" Target="tableStyle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1"/>
            <a:ext cx="4301543" cy="341064"/>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5622798" y="1"/>
            <a:ext cx="4301543" cy="341064"/>
          </a:xfrm>
          <a:prstGeom prst="rect">
            <a:avLst/>
          </a:prstGeom>
        </p:spPr>
        <p:txBody>
          <a:bodyPr vert="horz" lIns="91440" tIns="45720" rIns="91440" bIns="45720" rtlCol="0"/>
          <a:lstStyle>
            <a:lvl1pPr algn="r">
              <a:defRPr sz="1200"/>
            </a:lvl1pPr>
          </a:lstStyle>
          <a:p>
            <a:fld id="{84876EA0-A7D8-4C36-9103-675E79D94563}" type="datetimeFigureOut">
              <a:rPr lang="cs-CZ" smtClean="0"/>
              <a:t>30.10.2025</a:t>
            </a:fld>
            <a:endParaRPr lang="cs-CZ"/>
          </a:p>
        </p:txBody>
      </p:sp>
      <p:sp>
        <p:nvSpPr>
          <p:cNvPr id="4" name="Zástupný symbol pro obrázek snímku 3"/>
          <p:cNvSpPr>
            <a:spLocks noGrp="1" noRot="1" noChangeAspect="1"/>
          </p:cNvSpPr>
          <p:nvPr>
            <p:ph type="sldImg" idx="2"/>
          </p:nvPr>
        </p:nvSpPr>
        <p:spPr>
          <a:xfrm>
            <a:off x="2924175" y="849313"/>
            <a:ext cx="4078288" cy="2293937"/>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992664" y="3271381"/>
            <a:ext cx="7941310" cy="2676585"/>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6456612"/>
            <a:ext cx="4301543" cy="341063"/>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5622798" y="6456612"/>
            <a:ext cx="4301543" cy="341063"/>
          </a:xfrm>
          <a:prstGeom prst="rect">
            <a:avLst/>
          </a:prstGeom>
        </p:spPr>
        <p:txBody>
          <a:bodyPr vert="horz" lIns="91440" tIns="45720" rIns="91440" bIns="45720" rtlCol="0" anchor="b"/>
          <a:lstStyle>
            <a:lvl1pPr algn="r">
              <a:defRPr sz="1200"/>
            </a:lvl1pPr>
          </a:lstStyle>
          <a:p>
            <a:fld id="{9C712E25-B006-4F85-B4EA-907AF006C9BB}" type="slidenum">
              <a:rPr lang="cs-CZ" smtClean="0"/>
              <a:t>‹#›</a:t>
            </a:fld>
            <a:endParaRPr lang="cs-CZ"/>
          </a:p>
        </p:txBody>
      </p:sp>
    </p:spTree>
    <p:extLst>
      <p:ext uri="{BB962C8B-B14F-4D97-AF65-F5344CB8AC3E}">
        <p14:creationId xmlns:p14="http://schemas.microsoft.com/office/powerpoint/2010/main" val="2969087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9C712E25-B006-4F85-B4EA-907AF006C9BB}" type="slidenum">
              <a:rPr lang="cs-CZ" smtClean="0"/>
              <a:t>1</a:t>
            </a:fld>
            <a:endParaRPr lang="cs-CZ"/>
          </a:p>
        </p:txBody>
      </p:sp>
    </p:spTree>
    <p:extLst>
      <p:ext uri="{BB962C8B-B14F-4D97-AF65-F5344CB8AC3E}">
        <p14:creationId xmlns:p14="http://schemas.microsoft.com/office/powerpoint/2010/main" val="4655204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102FCC-75DA-EF3C-5A26-0D471644A0A1}"/>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EBE95ABD-5575-0E3E-C80B-E05B3BF35C2A}"/>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4126EA48-7B71-7625-39F9-F58C342B9A63}"/>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53559AB1-05EB-BCEF-EA0C-939ADD6CA12D}"/>
              </a:ext>
            </a:extLst>
          </p:cNvPr>
          <p:cNvSpPr>
            <a:spLocks noGrp="1"/>
          </p:cNvSpPr>
          <p:nvPr>
            <p:ph type="sldNum" sz="quarter" idx="5"/>
          </p:nvPr>
        </p:nvSpPr>
        <p:spPr/>
        <p:txBody>
          <a:bodyPr/>
          <a:lstStyle/>
          <a:p>
            <a:fld id="{9C712E25-B006-4F85-B4EA-907AF006C9BB}" type="slidenum">
              <a:rPr lang="cs-CZ" smtClean="0"/>
              <a:t>10</a:t>
            </a:fld>
            <a:endParaRPr lang="cs-CZ"/>
          </a:p>
        </p:txBody>
      </p:sp>
    </p:spTree>
    <p:extLst>
      <p:ext uri="{BB962C8B-B14F-4D97-AF65-F5344CB8AC3E}">
        <p14:creationId xmlns:p14="http://schemas.microsoft.com/office/powerpoint/2010/main" val="18884699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F4E1AE-B9C3-D8AD-3037-8DCD3FE2A32A}"/>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5EA2C264-F96C-D463-C38E-C880E7C3C6A4}"/>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95138E30-64C2-0635-D171-C9195EE8ECDC}"/>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581AFE04-653C-E949-5EF1-7C77B400FDCF}"/>
              </a:ext>
            </a:extLst>
          </p:cNvPr>
          <p:cNvSpPr>
            <a:spLocks noGrp="1"/>
          </p:cNvSpPr>
          <p:nvPr>
            <p:ph type="sldNum" sz="quarter" idx="5"/>
          </p:nvPr>
        </p:nvSpPr>
        <p:spPr/>
        <p:txBody>
          <a:bodyPr/>
          <a:lstStyle/>
          <a:p>
            <a:fld id="{9C712E25-B006-4F85-B4EA-907AF006C9BB}" type="slidenum">
              <a:rPr lang="cs-CZ" smtClean="0"/>
              <a:t>11</a:t>
            </a:fld>
            <a:endParaRPr lang="cs-CZ"/>
          </a:p>
        </p:txBody>
      </p:sp>
    </p:spTree>
    <p:extLst>
      <p:ext uri="{BB962C8B-B14F-4D97-AF65-F5344CB8AC3E}">
        <p14:creationId xmlns:p14="http://schemas.microsoft.com/office/powerpoint/2010/main" val="3366258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5A9575-F9ED-86FC-7F73-0568DD0F44E1}"/>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9E089658-D44C-EA94-19B0-644007F79A29}"/>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FF5B2F05-2866-3DF5-3FF5-82FEADD9086F}"/>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C8990AF8-C698-98CA-D31A-6D13387C9336}"/>
              </a:ext>
            </a:extLst>
          </p:cNvPr>
          <p:cNvSpPr>
            <a:spLocks noGrp="1"/>
          </p:cNvSpPr>
          <p:nvPr>
            <p:ph type="sldNum" sz="quarter" idx="5"/>
          </p:nvPr>
        </p:nvSpPr>
        <p:spPr/>
        <p:txBody>
          <a:bodyPr/>
          <a:lstStyle/>
          <a:p>
            <a:fld id="{9C712E25-B006-4F85-B4EA-907AF006C9BB}" type="slidenum">
              <a:rPr lang="cs-CZ" smtClean="0"/>
              <a:t>12</a:t>
            </a:fld>
            <a:endParaRPr lang="cs-CZ"/>
          </a:p>
        </p:txBody>
      </p:sp>
    </p:spTree>
    <p:extLst>
      <p:ext uri="{BB962C8B-B14F-4D97-AF65-F5344CB8AC3E}">
        <p14:creationId xmlns:p14="http://schemas.microsoft.com/office/powerpoint/2010/main" val="22049418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2A256B-3EBE-E420-298B-544BF9E5DB36}"/>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E7618D8F-275F-9B38-FD7D-3C6AD4DBD20A}"/>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7842E2E5-49BE-BAEF-278A-D1748B8C5C6F}"/>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7ABB06A6-5270-D572-F800-14E6B103B514}"/>
              </a:ext>
            </a:extLst>
          </p:cNvPr>
          <p:cNvSpPr>
            <a:spLocks noGrp="1"/>
          </p:cNvSpPr>
          <p:nvPr>
            <p:ph type="sldNum" sz="quarter" idx="5"/>
          </p:nvPr>
        </p:nvSpPr>
        <p:spPr/>
        <p:txBody>
          <a:bodyPr/>
          <a:lstStyle/>
          <a:p>
            <a:fld id="{9C712E25-B006-4F85-B4EA-907AF006C9BB}" type="slidenum">
              <a:rPr lang="cs-CZ" smtClean="0"/>
              <a:t>13</a:t>
            </a:fld>
            <a:endParaRPr lang="cs-CZ"/>
          </a:p>
        </p:txBody>
      </p:sp>
    </p:spTree>
    <p:extLst>
      <p:ext uri="{BB962C8B-B14F-4D97-AF65-F5344CB8AC3E}">
        <p14:creationId xmlns:p14="http://schemas.microsoft.com/office/powerpoint/2010/main" val="32236819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7BCF07-7641-B5CD-FE7D-B4CB11E03813}"/>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1B327656-6C3C-33AC-A7AF-465FA9B04643}"/>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4096719F-1D24-41BB-A604-D27D82843149}"/>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06B02543-3536-FDF1-2EE2-D36198CE5DEA}"/>
              </a:ext>
            </a:extLst>
          </p:cNvPr>
          <p:cNvSpPr>
            <a:spLocks noGrp="1"/>
          </p:cNvSpPr>
          <p:nvPr>
            <p:ph type="sldNum" sz="quarter" idx="5"/>
          </p:nvPr>
        </p:nvSpPr>
        <p:spPr/>
        <p:txBody>
          <a:bodyPr/>
          <a:lstStyle/>
          <a:p>
            <a:fld id="{9C712E25-B006-4F85-B4EA-907AF006C9BB}" type="slidenum">
              <a:rPr lang="cs-CZ" smtClean="0"/>
              <a:t>14</a:t>
            </a:fld>
            <a:endParaRPr lang="cs-CZ"/>
          </a:p>
        </p:txBody>
      </p:sp>
    </p:spTree>
    <p:extLst>
      <p:ext uri="{BB962C8B-B14F-4D97-AF65-F5344CB8AC3E}">
        <p14:creationId xmlns:p14="http://schemas.microsoft.com/office/powerpoint/2010/main" val="37992665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D35FA6-5863-7905-7A0C-9110E4C752FF}"/>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53B2B7B0-62D2-BEE4-6FEA-4B4FFF3859BD}"/>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5498576C-753E-A4FD-2415-9657470B047A}"/>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C247556F-DC45-316C-F41F-E27B99806D0C}"/>
              </a:ext>
            </a:extLst>
          </p:cNvPr>
          <p:cNvSpPr>
            <a:spLocks noGrp="1"/>
          </p:cNvSpPr>
          <p:nvPr>
            <p:ph type="sldNum" sz="quarter" idx="5"/>
          </p:nvPr>
        </p:nvSpPr>
        <p:spPr/>
        <p:txBody>
          <a:bodyPr/>
          <a:lstStyle/>
          <a:p>
            <a:fld id="{9C712E25-B006-4F85-B4EA-907AF006C9BB}" type="slidenum">
              <a:rPr lang="cs-CZ" smtClean="0"/>
              <a:t>15</a:t>
            </a:fld>
            <a:endParaRPr lang="cs-CZ"/>
          </a:p>
        </p:txBody>
      </p:sp>
    </p:spTree>
    <p:extLst>
      <p:ext uri="{BB962C8B-B14F-4D97-AF65-F5344CB8AC3E}">
        <p14:creationId xmlns:p14="http://schemas.microsoft.com/office/powerpoint/2010/main" val="194867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D547E5-0A45-ABB0-6992-4E1DFCF0878A}"/>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F0515740-07DD-9853-9433-F430A959E7E3}"/>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A8D28AD9-3F95-2C33-AE0E-6E4F4A9F4D74}"/>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E31A9549-5E74-5D44-ACA8-9853170930A0}"/>
              </a:ext>
            </a:extLst>
          </p:cNvPr>
          <p:cNvSpPr>
            <a:spLocks noGrp="1"/>
          </p:cNvSpPr>
          <p:nvPr>
            <p:ph type="sldNum" sz="quarter" idx="5"/>
          </p:nvPr>
        </p:nvSpPr>
        <p:spPr/>
        <p:txBody>
          <a:bodyPr/>
          <a:lstStyle/>
          <a:p>
            <a:fld id="{9C712E25-B006-4F85-B4EA-907AF006C9BB}" type="slidenum">
              <a:rPr lang="cs-CZ" smtClean="0"/>
              <a:t>16</a:t>
            </a:fld>
            <a:endParaRPr lang="cs-CZ"/>
          </a:p>
        </p:txBody>
      </p:sp>
    </p:spTree>
    <p:extLst>
      <p:ext uri="{BB962C8B-B14F-4D97-AF65-F5344CB8AC3E}">
        <p14:creationId xmlns:p14="http://schemas.microsoft.com/office/powerpoint/2010/main" val="27679626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DBCA53-4269-E3BF-D9FC-E0938A8DF7D4}"/>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4330D38D-5B40-ED3B-01E9-5C94E323FF36}"/>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5E06573B-3B20-C2DE-5CA2-9C168AD969DB}"/>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818F9F38-C2EF-4F23-E34D-FC734698417C}"/>
              </a:ext>
            </a:extLst>
          </p:cNvPr>
          <p:cNvSpPr>
            <a:spLocks noGrp="1"/>
          </p:cNvSpPr>
          <p:nvPr>
            <p:ph type="sldNum" sz="quarter" idx="5"/>
          </p:nvPr>
        </p:nvSpPr>
        <p:spPr/>
        <p:txBody>
          <a:bodyPr/>
          <a:lstStyle/>
          <a:p>
            <a:fld id="{9C712E25-B006-4F85-B4EA-907AF006C9BB}" type="slidenum">
              <a:rPr lang="cs-CZ" smtClean="0"/>
              <a:t>17</a:t>
            </a:fld>
            <a:endParaRPr lang="cs-CZ"/>
          </a:p>
        </p:txBody>
      </p:sp>
    </p:spTree>
    <p:extLst>
      <p:ext uri="{BB962C8B-B14F-4D97-AF65-F5344CB8AC3E}">
        <p14:creationId xmlns:p14="http://schemas.microsoft.com/office/powerpoint/2010/main" val="37656837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A5B956-F412-D541-3CAF-25A39123881A}"/>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26E753FB-8E6D-2467-84AA-F87F5B5CFFE0}"/>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4E1B5D67-973F-F7B9-2AF7-6F5EB46A4BD5}"/>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5113C928-9485-FA94-23D2-1242FF85F439}"/>
              </a:ext>
            </a:extLst>
          </p:cNvPr>
          <p:cNvSpPr>
            <a:spLocks noGrp="1"/>
          </p:cNvSpPr>
          <p:nvPr>
            <p:ph type="sldNum" sz="quarter" idx="5"/>
          </p:nvPr>
        </p:nvSpPr>
        <p:spPr/>
        <p:txBody>
          <a:bodyPr/>
          <a:lstStyle/>
          <a:p>
            <a:fld id="{9C712E25-B006-4F85-B4EA-907AF006C9BB}" type="slidenum">
              <a:rPr lang="cs-CZ" smtClean="0"/>
              <a:t>18</a:t>
            </a:fld>
            <a:endParaRPr lang="cs-CZ"/>
          </a:p>
        </p:txBody>
      </p:sp>
    </p:spTree>
    <p:extLst>
      <p:ext uri="{BB962C8B-B14F-4D97-AF65-F5344CB8AC3E}">
        <p14:creationId xmlns:p14="http://schemas.microsoft.com/office/powerpoint/2010/main" val="182067395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9E7170-4A3C-FA19-051A-C0DC9C30EEAB}"/>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9DF5B6ED-B54D-580B-2ECB-989E4110A223}"/>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CDCA99D4-BA22-691C-3370-E2E6294665E8}"/>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99137784-23BE-2164-315C-DBBDF6E5D083}"/>
              </a:ext>
            </a:extLst>
          </p:cNvPr>
          <p:cNvSpPr>
            <a:spLocks noGrp="1"/>
          </p:cNvSpPr>
          <p:nvPr>
            <p:ph type="sldNum" sz="quarter" idx="5"/>
          </p:nvPr>
        </p:nvSpPr>
        <p:spPr/>
        <p:txBody>
          <a:bodyPr/>
          <a:lstStyle/>
          <a:p>
            <a:fld id="{9C712E25-B006-4F85-B4EA-907AF006C9BB}" type="slidenum">
              <a:rPr lang="cs-CZ" smtClean="0"/>
              <a:t>19</a:t>
            </a:fld>
            <a:endParaRPr lang="cs-CZ"/>
          </a:p>
        </p:txBody>
      </p:sp>
    </p:spTree>
    <p:extLst>
      <p:ext uri="{BB962C8B-B14F-4D97-AF65-F5344CB8AC3E}">
        <p14:creationId xmlns:p14="http://schemas.microsoft.com/office/powerpoint/2010/main" val="24410931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9C712E25-B006-4F85-B4EA-907AF006C9BB}" type="slidenum">
              <a:rPr lang="cs-CZ" smtClean="0"/>
              <a:t>2</a:t>
            </a:fld>
            <a:endParaRPr lang="cs-CZ"/>
          </a:p>
        </p:txBody>
      </p:sp>
    </p:spTree>
    <p:extLst>
      <p:ext uri="{BB962C8B-B14F-4D97-AF65-F5344CB8AC3E}">
        <p14:creationId xmlns:p14="http://schemas.microsoft.com/office/powerpoint/2010/main" val="2038670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5B851E-FF7F-CDD1-FEDA-CE77AF56081A}"/>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75DE02DC-9DB5-F67F-A765-941F630D4EC1}"/>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1DA8B21E-788E-83B3-890F-3B361F8EC82C}"/>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83A3F3B5-FCD9-5431-4526-59A55710C36D}"/>
              </a:ext>
            </a:extLst>
          </p:cNvPr>
          <p:cNvSpPr>
            <a:spLocks noGrp="1"/>
          </p:cNvSpPr>
          <p:nvPr>
            <p:ph type="sldNum" sz="quarter" idx="5"/>
          </p:nvPr>
        </p:nvSpPr>
        <p:spPr/>
        <p:txBody>
          <a:bodyPr/>
          <a:lstStyle/>
          <a:p>
            <a:fld id="{9C712E25-B006-4F85-B4EA-907AF006C9BB}" type="slidenum">
              <a:rPr lang="cs-CZ" smtClean="0"/>
              <a:t>20</a:t>
            </a:fld>
            <a:endParaRPr lang="cs-CZ"/>
          </a:p>
        </p:txBody>
      </p:sp>
    </p:spTree>
    <p:extLst>
      <p:ext uri="{BB962C8B-B14F-4D97-AF65-F5344CB8AC3E}">
        <p14:creationId xmlns:p14="http://schemas.microsoft.com/office/powerpoint/2010/main" val="1827573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A9F9BF-4868-AF0C-9FBC-CB53AB1AAC45}"/>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E4D072B2-9153-0B2E-0991-D6593EDCF991}"/>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A0C262CC-56AA-5AF6-7074-1602ADF33A0F}"/>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81C68B82-E2A0-61A0-88B4-6B554A901ACA}"/>
              </a:ext>
            </a:extLst>
          </p:cNvPr>
          <p:cNvSpPr>
            <a:spLocks noGrp="1"/>
          </p:cNvSpPr>
          <p:nvPr>
            <p:ph type="sldNum" sz="quarter" idx="5"/>
          </p:nvPr>
        </p:nvSpPr>
        <p:spPr/>
        <p:txBody>
          <a:bodyPr/>
          <a:lstStyle/>
          <a:p>
            <a:fld id="{9C712E25-B006-4F85-B4EA-907AF006C9BB}" type="slidenum">
              <a:rPr lang="cs-CZ" smtClean="0"/>
              <a:t>21</a:t>
            </a:fld>
            <a:endParaRPr lang="cs-CZ"/>
          </a:p>
        </p:txBody>
      </p:sp>
    </p:spTree>
    <p:extLst>
      <p:ext uri="{BB962C8B-B14F-4D97-AF65-F5344CB8AC3E}">
        <p14:creationId xmlns:p14="http://schemas.microsoft.com/office/powerpoint/2010/main" val="262791277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D6FBE1-40C4-06DC-2DCC-6BFB44150127}"/>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3B5FE6FB-4CC7-8CEE-7B8D-E09E204C4144}"/>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84955F81-DFDB-06A1-80E5-0D1505FA61A0}"/>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B10DC296-A0ED-9364-E934-D9EDE2D429EF}"/>
              </a:ext>
            </a:extLst>
          </p:cNvPr>
          <p:cNvSpPr>
            <a:spLocks noGrp="1"/>
          </p:cNvSpPr>
          <p:nvPr>
            <p:ph type="sldNum" sz="quarter" idx="5"/>
          </p:nvPr>
        </p:nvSpPr>
        <p:spPr/>
        <p:txBody>
          <a:bodyPr/>
          <a:lstStyle/>
          <a:p>
            <a:fld id="{9C712E25-B006-4F85-B4EA-907AF006C9BB}" type="slidenum">
              <a:rPr lang="cs-CZ" smtClean="0"/>
              <a:t>22</a:t>
            </a:fld>
            <a:endParaRPr lang="cs-CZ"/>
          </a:p>
        </p:txBody>
      </p:sp>
    </p:spTree>
    <p:extLst>
      <p:ext uri="{BB962C8B-B14F-4D97-AF65-F5344CB8AC3E}">
        <p14:creationId xmlns:p14="http://schemas.microsoft.com/office/powerpoint/2010/main" val="93407743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251454-2B95-DA81-0F31-DD268C185CE9}"/>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61254D4F-0965-B6A4-9CDD-06A89F9CCB12}"/>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8389B7EF-FF52-3F91-1A0D-54B0F3D21DB7}"/>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0CF6CC37-FB7D-4008-9776-6AFD83D29A13}"/>
              </a:ext>
            </a:extLst>
          </p:cNvPr>
          <p:cNvSpPr>
            <a:spLocks noGrp="1"/>
          </p:cNvSpPr>
          <p:nvPr>
            <p:ph type="sldNum" sz="quarter" idx="5"/>
          </p:nvPr>
        </p:nvSpPr>
        <p:spPr/>
        <p:txBody>
          <a:bodyPr/>
          <a:lstStyle/>
          <a:p>
            <a:fld id="{9C712E25-B006-4F85-B4EA-907AF006C9BB}" type="slidenum">
              <a:rPr lang="cs-CZ" smtClean="0"/>
              <a:t>23</a:t>
            </a:fld>
            <a:endParaRPr lang="cs-CZ"/>
          </a:p>
        </p:txBody>
      </p:sp>
    </p:spTree>
    <p:extLst>
      <p:ext uri="{BB962C8B-B14F-4D97-AF65-F5344CB8AC3E}">
        <p14:creationId xmlns:p14="http://schemas.microsoft.com/office/powerpoint/2010/main" val="25603581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1FD9DB-FB3D-4CA0-8FA8-5BC62E5828AD}"/>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98EC4DB5-B792-B556-6B48-5F6F1BB4DCCB}"/>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A7961094-B143-245A-A61A-D7AE03037505}"/>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6CB4C2C2-15E0-5496-1E00-9ABCE5471F37}"/>
              </a:ext>
            </a:extLst>
          </p:cNvPr>
          <p:cNvSpPr>
            <a:spLocks noGrp="1"/>
          </p:cNvSpPr>
          <p:nvPr>
            <p:ph type="sldNum" sz="quarter" idx="5"/>
          </p:nvPr>
        </p:nvSpPr>
        <p:spPr/>
        <p:txBody>
          <a:bodyPr/>
          <a:lstStyle/>
          <a:p>
            <a:fld id="{9C712E25-B006-4F85-B4EA-907AF006C9BB}" type="slidenum">
              <a:rPr lang="cs-CZ" smtClean="0"/>
              <a:t>24</a:t>
            </a:fld>
            <a:endParaRPr lang="cs-CZ"/>
          </a:p>
        </p:txBody>
      </p:sp>
    </p:spTree>
    <p:extLst>
      <p:ext uri="{BB962C8B-B14F-4D97-AF65-F5344CB8AC3E}">
        <p14:creationId xmlns:p14="http://schemas.microsoft.com/office/powerpoint/2010/main" val="211726833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6CDC73-7715-C45C-02FD-D2BB1A65FB6B}"/>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36B8BDE5-232E-EEB8-0534-AF39A14C8B77}"/>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66D7A613-0B26-4F7C-17E5-E5D114BFAD98}"/>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70010B3B-0621-F5DC-44E4-6C00EB3869ED}"/>
              </a:ext>
            </a:extLst>
          </p:cNvPr>
          <p:cNvSpPr>
            <a:spLocks noGrp="1"/>
          </p:cNvSpPr>
          <p:nvPr>
            <p:ph type="sldNum" sz="quarter" idx="5"/>
          </p:nvPr>
        </p:nvSpPr>
        <p:spPr/>
        <p:txBody>
          <a:bodyPr/>
          <a:lstStyle/>
          <a:p>
            <a:fld id="{9C712E25-B006-4F85-B4EA-907AF006C9BB}" type="slidenum">
              <a:rPr lang="cs-CZ" smtClean="0"/>
              <a:t>25</a:t>
            </a:fld>
            <a:endParaRPr lang="cs-CZ"/>
          </a:p>
        </p:txBody>
      </p:sp>
    </p:spTree>
    <p:extLst>
      <p:ext uri="{BB962C8B-B14F-4D97-AF65-F5344CB8AC3E}">
        <p14:creationId xmlns:p14="http://schemas.microsoft.com/office/powerpoint/2010/main" val="60769076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49282E-D9C4-82B9-5A44-767443335C69}"/>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2ACCDEB7-EC94-1B9F-EFF4-83CB3790305C}"/>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D522369C-B58F-ABB0-0618-BEADA3B87C1E}"/>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D2332B62-6397-D867-CF8D-A15BA16DA77E}"/>
              </a:ext>
            </a:extLst>
          </p:cNvPr>
          <p:cNvSpPr>
            <a:spLocks noGrp="1"/>
          </p:cNvSpPr>
          <p:nvPr>
            <p:ph type="sldNum" sz="quarter" idx="5"/>
          </p:nvPr>
        </p:nvSpPr>
        <p:spPr/>
        <p:txBody>
          <a:bodyPr/>
          <a:lstStyle/>
          <a:p>
            <a:fld id="{9C712E25-B006-4F85-B4EA-907AF006C9BB}" type="slidenum">
              <a:rPr lang="cs-CZ" smtClean="0"/>
              <a:t>26</a:t>
            </a:fld>
            <a:endParaRPr lang="cs-CZ"/>
          </a:p>
        </p:txBody>
      </p:sp>
    </p:spTree>
    <p:extLst>
      <p:ext uri="{BB962C8B-B14F-4D97-AF65-F5344CB8AC3E}">
        <p14:creationId xmlns:p14="http://schemas.microsoft.com/office/powerpoint/2010/main" val="93979394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DD95CC-00A6-E266-8DED-1142B6060061}"/>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BDCF9E88-E664-424B-57D1-3D4B096DE5D6}"/>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5C22B207-C2A8-5759-E47E-919D14ABBE06}"/>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8B5E2002-5566-7BB8-37A6-89618D3413CB}"/>
              </a:ext>
            </a:extLst>
          </p:cNvPr>
          <p:cNvSpPr>
            <a:spLocks noGrp="1"/>
          </p:cNvSpPr>
          <p:nvPr>
            <p:ph type="sldNum" sz="quarter" idx="5"/>
          </p:nvPr>
        </p:nvSpPr>
        <p:spPr/>
        <p:txBody>
          <a:bodyPr/>
          <a:lstStyle/>
          <a:p>
            <a:fld id="{9C712E25-B006-4F85-B4EA-907AF006C9BB}" type="slidenum">
              <a:rPr lang="cs-CZ" smtClean="0"/>
              <a:t>27</a:t>
            </a:fld>
            <a:endParaRPr lang="cs-CZ"/>
          </a:p>
        </p:txBody>
      </p:sp>
    </p:spTree>
    <p:extLst>
      <p:ext uri="{BB962C8B-B14F-4D97-AF65-F5344CB8AC3E}">
        <p14:creationId xmlns:p14="http://schemas.microsoft.com/office/powerpoint/2010/main" val="214536123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117FE6-4104-B27D-3E4B-F319E745F8DB}"/>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2A5AC30D-B8A2-E94B-FACD-D42CB72FB02B}"/>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F6092F7A-962E-9C66-C158-219C15C4CDCA}"/>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B75173D7-5094-DC4F-34BF-5BC4BF6FE083}"/>
              </a:ext>
            </a:extLst>
          </p:cNvPr>
          <p:cNvSpPr>
            <a:spLocks noGrp="1"/>
          </p:cNvSpPr>
          <p:nvPr>
            <p:ph type="sldNum" sz="quarter" idx="5"/>
          </p:nvPr>
        </p:nvSpPr>
        <p:spPr/>
        <p:txBody>
          <a:bodyPr/>
          <a:lstStyle/>
          <a:p>
            <a:fld id="{9C712E25-B006-4F85-B4EA-907AF006C9BB}" type="slidenum">
              <a:rPr lang="cs-CZ" smtClean="0"/>
              <a:t>28</a:t>
            </a:fld>
            <a:endParaRPr lang="cs-CZ"/>
          </a:p>
        </p:txBody>
      </p:sp>
    </p:spTree>
    <p:extLst>
      <p:ext uri="{BB962C8B-B14F-4D97-AF65-F5344CB8AC3E}">
        <p14:creationId xmlns:p14="http://schemas.microsoft.com/office/powerpoint/2010/main" val="255087926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89D969-2D11-499B-6B16-596ECCE11511}"/>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8CA50C1E-19B6-F258-CEE3-6BBAE670CA9A}"/>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58CEBAAC-5135-12F0-9D9F-AC2FBFE9757B}"/>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DC5FAB98-F78C-1646-74DD-0DE368A0058F}"/>
              </a:ext>
            </a:extLst>
          </p:cNvPr>
          <p:cNvSpPr>
            <a:spLocks noGrp="1"/>
          </p:cNvSpPr>
          <p:nvPr>
            <p:ph type="sldNum" sz="quarter" idx="5"/>
          </p:nvPr>
        </p:nvSpPr>
        <p:spPr/>
        <p:txBody>
          <a:bodyPr/>
          <a:lstStyle/>
          <a:p>
            <a:fld id="{9C712E25-B006-4F85-B4EA-907AF006C9BB}" type="slidenum">
              <a:rPr lang="cs-CZ" smtClean="0"/>
              <a:t>29</a:t>
            </a:fld>
            <a:endParaRPr lang="cs-CZ"/>
          </a:p>
        </p:txBody>
      </p:sp>
    </p:spTree>
    <p:extLst>
      <p:ext uri="{BB962C8B-B14F-4D97-AF65-F5344CB8AC3E}">
        <p14:creationId xmlns:p14="http://schemas.microsoft.com/office/powerpoint/2010/main" val="25003894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9C712E25-B006-4F85-B4EA-907AF006C9BB}" type="slidenum">
              <a:rPr lang="cs-CZ" smtClean="0"/>
              <a:t>3</a:t>
            </a:fld>
            <a:endParaRPr lang="cs-CZ"/>
          </a:p>
        </p:txBody>
      </p:sp>
    </p:spTree>
    <p:extLst>
      <p:ext uri="{BB962C8B-B14F-4D97-AF65-F5344CB8AC3E}">
        <p14:creationId xmlns:p14="http://schemas.microsoft.com/office/powerpoint/2010/main" val="236212783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28CBD1-A977-1286-71BE-C58C0BB1BF5F}"/>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AAA4CDB6-9766-8102-5814-56230B5ADD2C}"/>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FC870509-39F4-F1A9-78A3-6168A323D9BE}"/>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1652115C-EE4D-0C64-FF91-999D1A552A86}"/>
              </a:ext>
            </a:extLst>
          </p:cNvPr>
          <p:cNvSpPr>
            <a:spLocks noGrp="1"/>
          </p:cNvSpPr>
          <p:nvPr>
            <p:ph type="sldNum" sz="quarter" idx="5"/>
          </p:nvPr>
        </p:nvSpPr>
        <p:spPr/>
        <p:txBody>
          <a:bodyPr/>
          <a:lstStyle/>
          <a:p>
            <a:fld id="{9C712E25-B006-4F85-B4EA-907AF006C9BB}" type="slidenum">
              <a:rPr lang="cs-CZ" smtClean="0"/>
              <a:t>30</a:t>
            </a:fld>
            <a:endParaRPr lang="cs-CZ"/>
          </a:p>
        </p:txBody>
      </p:sp>
    </p:spTree>
    <p:extLst>
      <p:ext uri="{BB962C8B-B14F-4D97-AF65-F5344CB8AC3E}">
        <p14:creationId xmlns:p14="http://schemas.microsoft.com/office/powerpoint/2010/main" val="319178805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FD3E5-5BA9-C9C7-3F27-B6601FD03243}"/>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8B98A498-F9C6-BE77-DF95-621248B0AA01}"/>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62F169B2-66C4-7257-35B2-E2FA285511B6}"/>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F7A0CA13-3E9C-6ED1-786A-B2BE83542099}"/>
              </a:ext>
            </a:extLst>
          </p:cNvPr>
          <p:cNvSpPr>
            <a:spLocks noGrp="1"/>
          </p:cNvSpPr>
          <p:nvPr>
            <p:ph type="sldNum" sz="quarter" idx="5"/>
          </p:nvPr>
        </p:nvSpPr>
        <p:spPr/>
        <p:txBody>
          <a:bodyPr/>
          <a:lstStyle/>
          <a:p>
            <a:fld id="{9C712E25-B006-4F85-B4EA-907AF006C9BB}" type="slidenum">
              <a:rPr lang="cs-CZ" smtClean="0"/>
              <a:t>31</a:t>
            </a:fld>
            <a:endParaRPr lang="cs-CZ"/>
          </a:p>
        </p:txBody>
      </p:sp>
    </p:spTree>
    <p:extLst>
      <p:ext uri="{BB962C8B-B14F-4D97-AF65-F5344CB8AC3E}">
        <p14:creationId xmlns:p14="http://schemas.microsoft.com/office/powerpoint/2010/main" val="356885799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E7AD9F-F291-741F-EA26-EC81ABFB2FB1}"/>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375F9F13-79E2-F90A-9A09-5B9290D09FB1}"/>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BD75F991-F3BE-CF30-272D-EAF56A0AF067}"/>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D9302CAE-6D43-0C56-D78C-FF6F91951A75}"/>
              </a:ext>
            </a:extLst>
          </p:cNvPr>
          <p:cNvSpPr>
            <a:spLocks noGrp="1"/>
          </p:cNvSpPr>
          <p:nvPr>
            <p:ph type="sldNum" sz="quarter" idx="5"/>
          </p:nvPr>
        </p:nvSpPr>
        <p:spPr/>
        <p:txBody>
          <a:bodyPr/>
          <a:lstStyle/>
          <a:p>
            <a:fld id="{9C712E25-B006-4F85-B4EA-907AF006C9BB}" type="slidenum">
              <a:rPr lang="cs-CZ" smtClean="0"/>
              <a:t>32</a:t>
            </a:fld>
            <a:endParaRPr lang="cs-CZ"/>
          </a:p>
        </p:txBody>
      </p:sp>
    </p:spTree>
    <p:extLst>
      <p:ext uri="{BB962C8B-B14F-4D97-AF65-F5344CB8AC3E}">
        <p14:creationId xmlns:p14="http://schemas.microsoft.com/office/powerpoint/2010/main" val="425200714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62563B-14AC-77D2-DB5F-BDE0BDC26CB7}"/>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2BBFF044-B5C6-9064-F08D-4B8F26C75CE1}"/>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C78A62A6-657A-25AD-3E25-F3EF0B9C4816}"/>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0C049C50-9AE5-2EC8-98E6-4DDD163667B7}"/>
              </a:ext>
            </a:extLst>
          </p:cNvPr>
          <p:cNvSpPr>
            <a:spLocks noGrp="1"/>
          </p:cNvSpPr>
          <p:nvPr>
            <p:ph type="sldNum" sz="quarter" idx="5"/>
          </p:nvPr>
        </p:nvSpPr>
        <p:spPr/>
        <p:txBody>
          <a:bodyPr/>
          <a:lstStyle/>
          <a:p>
            <a:fld id="{9C712E25-B006-4F85-B4EA-907AF006C9BB}" type="slidenum">
              <a:rPr lang="cs-CZ" smtClean="0"/>
              <a:t>33</a:t>
            </a:fld>
            <a:endParaRPr lang="cs-CZ"/>
          </a:p>
        </p:txBody>
      </p:sp>
    </p:spTree>
    <p:extLst>
      <p:ext uri="{BB962C8B-B14F-4D97-AF65-F5344CB8AC3E}">
        <p14:creationId xmlns:p14="http://schemas.microsoft.com/office/powerpoint/2010/main" val="194778502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61C473-1BD9-67E3-A32C-A3832CF21C6D}"/>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91FD11FA-AF53-F3C2-5EB5-D329A4ADD619}"/>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BC172571-5B66-5D2F-8641-EC5D3A435211}"/>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1D1C69CA-B7D9-38F6-5998-4158B8A3B3AA}"/>
              </a:ext>
            </a:extLst>
          </p:cNvPr>
          <p:cNvSpPr>
            <a:spLocks noGrp="1"/>
          </p:cNvSpPr>
          <p:nvPr>
            <p:ph type="sldNum" sz="quarter" idx="5"/>
          </p:nvPr>
        </p:nvSpPr>
        <p:spPr/>
        <p:txBody>
          <a:bodyPr/>
          <a:lstStyle/>
          <a:p>
            <a:fld id="{9C712E25-B006-4F85-B4EA-907AF006C9BB}" type="slidenum">
              <a:rPr lang="cs-CZ" smtClean="0"/>
              <a:t>34</a:t>
            </a:fld>
            <a:endParaRPr lang="cs-CZ"/>
          </a:p>
        </p:txBody>
      </p:sp>
    </p:spTree>
    <p:extLst>
      <p:ext uri="{BB962C8B-B14F-4D97-AF65-F5344CB8AC3E}">
        <p14:creationId xmlns:p14="http://schemas.microsoft.com/office/powerpoint/2010/main" val="185273281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BBB7D5-A4FD-6D21-FFBF-A7F62C98C717}"/>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0384F8EA-907D-5CB6-46ED-92D3D7381054}"/>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F6B1D840-34AD-0EC4-DA54-F392535CB284}"/>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06B9F8F2-314C-1FCE-44C6-FA23CF72143A}"/>
              </a:ext>
            </a:extLst>
          </p:cNvPr>
          <p:cNvSpPr>
            <a:spLocks noGrp="1"/>
          </p:cNvSpPr>
          <p:nvPr>
            <p:ph type="sldNum" sz="quarter" idx="5"/>
          </p:nvPr>
        </p:nvSpPr>
        <p:spPr/>
        <p:txBody>
          <a:bodyPr/>
          <a:lstStyle/>
          <a:p>
            <a:fld id="{9C712E25-B006-4F85-B4EA-907AF006C9BB}" type="slidenum">
              <a:rPr lang="cs-CZ" smtClean="0"/>
              <a:t>35</a:t>
            </a:fld>
            <a:endParaRPr lang="cs-CZ"/>
          </a:p>
        </p:txBody>
      </p:sp>
    </p:spTree>
    <p:extLst>
      <p:ext uri="{BB962C8B-B14F-4D97-AF65-F5344CB8AC3E}">
        <p14:creationId xmlns:p14="http://schemas.microsoft.com/office/powerpoint/2010/main" val="89523991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A863B6-874E-F982-4705-401F37002428}"/>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272E9507-082E-ADFF-9D96-870ADECF5C7B}"/>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1CD9CDEA-4E5C-5057-6B81-06E1EA6445EB}"/>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1905BE07-F5CF-4BF0-B452-AD8C7587CBFF}"/>
              </a:ext>
            </a:extLst>
          </p:cNvPr>
          <p:cNvSpPr>
            <a:spLocks noGrp="1"/>
          </p:cNvSpPr>
          <p:nvPr>
            <p:ph type="sldNum" sz="quarter" idx="5"/>
          </p:nvPr>
        </p:nvSpPr>
        <p:spPr/>
        <p:txBody>
          <a:bodyPr/>
          <a:lstStyle/>
          <a:p>
            <a:fld id="{9C712E25-B006-4F85-B4EA-907AF006C9BB}" type="slidenum">
              <a:rPr lang="cs-CZ" smtClean="0"/>
              <a:t>36</a:t>
            </a:fld>
            <a:endParaRPr lang="cs-CZ"/>
          </a:p>
        </p:txBody>
      </p:sp>
    </p:spTree>
    <p:extLst>
      <p:ext uri="{BB962C8B-B14F-4D97-AF65-F5344CB8AC3E}">
        <p14:creationId xmlns:p14="http://schemas.microsoft.com/office/powerpoint/2010/main" val="376088774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D4851D-F46F-840A-DE50-F1E59FCBAFB4}"/>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FA5630EB-FF9C-6398-F7D0-AD39E8FA7E2D}"/>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F40D6C18-E36D-962A-13EB-DBA1CD9752C7}"/>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15F9774C-1EFF-479A-F7D0-5E172F6F3FC1}"/>
              </a:ext>
            </a:extLst>
          </p:cNvPr>
          <p:cNvSpPr>
            <a:spLocks noGrp="1"/>
          </p:cNvSpPr>
          <p:nvPr>
            <p:ph type="sldNum" sz="quarter" idx="5"/>
          </p:nvPr>
        </p:nvSpPr>
        <p:spPr/>
        <p:txBody>
          <a:bodyPr/>
          <a:lstStyle/>
          <a:p>
            <a:fld id="{9C712E25-B006-4F85-B4EA-907AF006C9BB}" type="slidenum">
              <a:rPr lang="cs-CZ" smtClean="0"/>
              <a:t>37</a:t>
            </a:fld>
            <a:endParaRPr lang="cs-CZ"/>
          </a:p>
        </p:txBody>
      </p:sp>
    </p:spTree>
    <p:extLst>
      <p:ext uri="{BB962C8B-B14F-4D97-AF65-F5344CB8AC3E}">
        <p14:creationId xmlns:p14="http://schemas.microsoft.com/office/powerpoint/2010/main" val="14593198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04AF64-8CC0-E312-4570-82E588450DC9}"/>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A4464E13-25E2-87AA-8CA8-734FCBC33A1D}"/>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2BA56E11-42CC-7549-C506-31F435CB27F9}"/>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788ABDDD-4699-C31B-49AE-253254B823AB}"/>
              </a:ext>
            </a:extLst>
          </p:cNvPr>
          <p:cNvSpPr>
            <a:spLocks noGrp="1"/>
          </p:cNvSpPr>
          <p:nvPr>
            <p:ph type="sldNum" sz="quarter" idx="5"/>
          </p:nvPr>
        </p:nvSpPr>
        <p:spPr/>
        <p:txBody>
          <a:bodyPr/>
          <a:lstStyle/>
          <a:p>
            <a:fld id="{9C712E25-B006-4F85-B4EA-907AF006C9BB}" type="slidenum">
              <a:rPr lang="cs-CZ" smtClean="0"/>
              <a:t>38</a:t>
            </a:fld>
            <a:endParaRPr lang="cs-CZ"/>
          </a:p>
        </p:txBody>
      </p:sp>
    </p:spTree>
    <p:extLst>
      <p:ext uri="{BB962C8B-B14F-4D97-AF65-F5344CB8AC3E}">
        <p14:creationId xmlns:p14="http://schemas.microsoft.com/office/powerpoint/2010/main" val="189565412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80ADE9-6ABB-3A36-1E80-6A9928A3FE34}"/>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588AEC42-B7F2-EFE9-0667-E498371B077F}"/>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7453F9A4-19F1-4B21-C2B0-7B844E7E0214}"/>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6E010E05-30C0-E846-4C0E-909606C1D971}"/>
              </a:ext>
            </a:extLst>
          </p:cNvPr>
          <p:cNvSpPr>
            <a:spLocks noGrp="1"/>
          </p:cNvSpPr>
          <p:nvPr>
            <p:ph type="sldNum" sz="quarter" idx="5"/>
          </p:nvPr>
        </p:nvSpPr>
        <p:spPr/>
        <p:txBody>
          <a:bodyPr/>
          <a:lstStyle/>
          <a:p>
            <a:fld id="{9C712E25-B006-4F85-B4EA-907AF006C9BB}" type="slidenum">
              <a:rPr lang="cs-CZ" smtClean="0"/>
              <a:t>39</a:t>
            </a:fld>
            <a:endParaRPr lang="cs-CZ"/>
          </a:p>
        </p:txBody>
      </p:sp>
    </p:spTree>
    <p:extLst>
      <p:ext uri="{BB962C8B-B14F-4D97-AF65-F5344CB8AC3E}">
        <p14:creationId xmlns:p14="http://schemas.microsoft.com/office/powerpoint/2010/main" val="27263523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9C712E25-B006-4F85-B4EA-907AF006C9BB}" type="slidenum">
              <a:rPr lang="cs-CZ" smtClean="0"/>
              <a:t>4</a:t>
            </a:fld>
            <a:endParaRPr lang="cs-CZ"/>
          </a:p>
        </p:txBody>
      </p:sp>
    </p:spTree>
    <p:extLst>
      <p:ext uri="{BB962C8B-B14F-4D97-AF65-F5344CB8AC3E}">
        <p14:creationId xmlns:p14="http://schemas.microsoft.com/office/powerpoint/2010/main" val="424344130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A97A47-7BE5-E3FA-FBC5-CB152A58ED61}"/>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20DF3872-CF29-8305-AB96-01701E625EEF}"/>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02B51883-8BB6-93AD-AB1C-A406CC4A9016}"/>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DD5DCAC4-97A7-7B77-5DBA-1731E09CC41A}"/>
              </a:ext>
            </a:extLst>
          </p:cNvPr>
          <p:cNvSpPr>
            <a:spLocks noGrp="1"/>
          </p:cNvSpPr>
          <p:nvPr>
            <p:ph type="sldNum" sz="quarter" idx="5"/>
          </p:nvPr>
        </p:nvSpPr>
        <p:spPr/>
        <p:txBody>
          <a:bodyPr/>
          <a:lstStyle/>
          <a:p>
            <a:fld id="{9C712E25-B006-4F85-B4EA-907AF006C9BB}" type="slidenum">
              <a:rPr lang="cs-CZ" smtClean="0"/>
              <a:t>40</a:t>
            </a:fld>
            <a:endParaRPr lang="cs-CZ"/>
          </a:p>
        </p:txBody>
      </p:sp>
    </p:spTree>
    <p:extLst>
      <p:ext uri="{BB962C8B-B14F-4D97-AF65-F5344CB8AC3E}">
        <p14:creationId xmlns:p14="http://schemas.microsoft.com/office/powerpoint/2010/main" val="205303405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940E9C-D54C-5418-D3F3-6F53A24E54ED}"/>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9E0803E5-E3CF-23B8-4391-204DAD7634E2}"/>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F40293DA-FE64-6D1F-37F5-47899BCE8CFD}"/>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E28E8FC9-05EE-54BD-2D07-CD4F6DF93828}"/>
              </a:ext>
            </a:extLst>
          </p:cNvPr>
          <p:cNvSpPr>
            <a:spLocks noGrp="1"/>
          </p:cNvSpPr>
          <p:nvPr>
            <p:ph type="sldNum" sz="quarter" idx="5"/>
          </p:nvPr>
        </p:nvSpPr>
        <p:spPr/>
        <p:txBody>
          <a:bodyPr/>
          <a:lstStyle/>
          <a:p>
            <a:fld id="{9C712E25-B006-4F85-B4EA-907AF006C9BB}" type="slidenum">
              <a:rPr lang="cs-CZ" smtClean="0"/>
              <a:t>41</a:t>
            </a:fld>
            <a:endParaRPr lang="cs-CZ"/>
          </a:p>
        </p:txBody>
      </p:sp>
    </p:spTree>
    <p:extLst>
      <p:ext uri="{BB962C8B-B14F-4D97-AF65-F5344CB8AC3E}">
        <p14:creationId xmlns:p14="http://schemas.microsoft.com/office/powerpoint/2010/main" val="368010885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E01742-3D16-1C20-64B9-6E77185947BD}"/>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CAA4B130-9C66-7CAF-F712-9B19665CF651}"/>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8C4D355F-D836-E0EF-956E-CB1BC4E360F7}"/>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5465F3AB-8E60-F7AE-BBF2-324DFE60BF3C}"/>
              </a:ext>
            </a:extLst>
          </p:cNvPr>
          <p:cNvSpPr>
            <a:spLocks noGrp="1"/>
          </p:cNvSpPr>
          <p:nvPr>
            <p:ph type="sldNum" sz="quarter" idx="5"/>
          </p:nvPr>
        </p:nvSpPr>
        <p:spPr/>
        <p:txBody>
          <a:bodyPr/>
          <a:lstStyle/>
          <a:p>
            <a:fld id="{9C712E25-B006-4F85-B4EA-907AF006C9BB}" type="slidenum">
              <a:rPr lang="cs-CZ" smtClean="0"/>
              <a:t>42</a:t>
            </a:fld>
            <a:endParaRPr lang="cs-CZ"/>
          </a:p>
        </p:txBody>
      </p:sp>
    </p:spTree>
    <p:extLst>
      <p:ext uri="{BB962C8B-B14F-4D97-AF65-F5344CB8AC3E}">
        <p14:creationId xmlns:p14="http://schemas.microsoft.com/office/powerpoint/2010/main" val="26054619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408095-4D6E-288F-0D32-2DDF39F90851}"/>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5F682213-1B92-CBC2-44CA-FBA75BECD9F3}"/>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0C6B4FCF-EEB1-178B-487E-9BC856C22D72}"/>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48B28AC5-F9E3-AEA9-7D9E-74C1A426C6B2}"/>
              </a:ext>
            </a:extLst>
          </p:cNvPr>
          <p:cNvSpPr>
            <a:spLocks noGrp="1"/>
          </p:cNvSpPr>
          <p:nvPr>
            <p:ph type="sldNum" sz="quarter" idx="5"/>
          </p:nvPr>
        </p:nvSpPr>
        <p:spPr/>
        <p:txBody>
          <a:bodyPr/>
          <a:lstStyle/>
          <a:p>
            <a:fld id="{9C712E25-B006-4F85-B4EA-907AF006C9BB}" type="slidenum">
              <a:rPr lang="cs-CZ" smtClean="0"/>
              <a:t>43</a:t>
            </a:fld>
            <a:endParaRPr lang="cs-CZ"/>
          </a:p>
        </p:txBody>
      </p:sp>
    </p:spTree>
    <p:extLst>
      <p:ext uri="{BB962C8B-B14F-4D97-AF65-F5344CB8AC3E}">
        <p14:creationId xmlns:p14="http://schemas.microsoft.com/office/powerpoint/2010/main" val="222846268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616A1F-E9BF-D520-7D44-02120D0E642E}"/>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1F346D42-3263-171E-081D-42D259AE57AC}"/>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8B2552AA-14E8-C5CA-DAED-8EEFE351B124}"/>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EA5D77FD-F20F-4FA5-08CD-123D46D29AEB}"/>
              </a:ext>
            </a:extLst>
          </p:cNvPr>
          <p:cNvSpPr>
            <a:spLocks noGrp="1"/>
          </p:cNvSpPr>
          <p:nvPr>
            <p:ph type="sldNum" sz="quarter" idx="5"/>
          </p:nvPr>
        </p:nvSpPr>
        <p:spPr/>
        <p:txBody>
          <a:bodyPr/>
          <a:lstStyle/>
          <a:p>
            <a:fld id="{9C712E25-B006-4F85-B4EA-907AF006C9BB}" type="slidenum">
              <a:rPr lang="cs-CZ" smtClean="0"/>
              <a:t>44</a:t>
            </a:fld>
            <a:endParaRPr lang="cs-CZ"/>
          </a:p>
        </p:txBody>
      </p:sp>
    </p:spTree>
    <p:extLst>
      <p:ext uri="{BB962C8B-B14F-4D97-AF65-F5344CB8AC3E}">
        <p14:creationId xmlns:p14="http://schemas.microsoft.com/office/powerpoint/2010/main" val="201898103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8E8ADA-A73A-220B-C7F8-284388CAD8D7}"/>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F8B88592-2C60-79B3-8D3D-537C42BAC0BF}"/>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3830A4CB-B0BD-2439-36EE-483173E976FC}"/>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6BD4A6D9-C080-7FC3-1139-92AF1F66A8BA}"/>
              </a:ext>
            </a:extLst>
          </p:cNvPr>
          <p:cNvSpPr>
            <a:spLocks noGrp="1"/>
          </p:cNvSpPr>
          <p:nvPr>
            <p:ph type="sldNum" sz="quarter" idx="5"/>
          </p:nvPr>
        </p:nvSpPr>
        <p:spPr/>
        <p:txBody>
          <a:bodyPr/>
          <a:lstStyle/>
          <a:p>
            <a:fld id="{9C712E25-B006-4F85-B4EA-907AF006C9BB}" type="slidenum">
              <a:rPr lang="cs-CZ" smtClean="0"/>
              <a:t>45</a:t>
            </a:fld>
            <a:endParaRPr lang="cs-CZ"/>
          </a:p>
        </p:txBody>
      </p:sp>
    </p:spTree>
    <p:extLst>
      <p:ext uri="{BB962C8B-B14F-4D97-AF65-F5344CB8AC3E}">
        <p14:creationId xmlns:p14="http://schemas.microsoft.com/office/powerpoint/2010/main" val="252165291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32F498-836B-C064-1F92-0BEFE964A8E2}"/>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E3F6F040-C280-A0F1-6342-0AF05B5C07A4}"/>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1C2D5402-56AB-E1DB-8C78-08B76BBEDF15}"/>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5C7B601B-A595-FF36-2451-8280A5F07838}"/>
              </a:ext>
            </a:extLst>
          </p:cNvPr>
          <p:cNvSpPr>
            <a:spLocks noGrp="1"/>
          </p:cNvSpPr>
          <p:nvPr>
            <p:ph type="sldNum" sz="quarter" idx="5"/>
          </p:nvPr>
        </p:nvSpPr>
        <p:spPr/>
        <p:txBody>
          <a:bodyPr/>
          <a:lstStyle/>
          <a:p>
            <a:fld id="{9C712E25-B006-4F85-B4EA-907AF006C9BB}" type="slidenum">
              <a:rPr lang="cs-CZ" smtClean="0"/>
              <a:t>46</a:t>
            </a:fld>
            <a:endParaRPr lang="cs-CZ"/>
          </a:p>
        </p:txBody>
      </p:sp>
    </p:spTree>
    <p:extLst>
      <p:ext uri="{BB962C8B-B14F-4D97-AF65-F5344CB8AC3E}">
        <p14:creationId xmlns:p14="http://schemas.microsoft.com/office/powerpoint/2010/main" val="404336628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F20657-E154-BE8A-FB1C-703D90DDADBF}"/>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E36ECF02-F946-A804-34F1-8A4D98D72BCC}"/>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F0896362-43B5-4ED6-931D-F6D605B5736B}"/>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387A71A1-4B53-6838-9C57-7A90892D10AE}"/>
              </a:ext>
            </a:extLst>
          </p:cNvPr>
          <p:cNvSpPr>
            <a:spLocks noGrp="1"/>
          </p:cNvSpPr>
          <p:nvPr>
            <p:ph type="sldNum" sz="quarter" idx="5"/>
          </p:nvPr>
        </p:nvSpPr>
        <p:spPr/>
        <p:txBody>
          <a:bodyPr/>
          <a:lstStyle/>
          <a:p>
            <a:fld id="{9C712E25-B006-4F85-B4EA-907AF006C9BB}" type="slidenum">
              <a:rPr lang="cs-CZ" smtClean="0"/>
              <a:t>47</a:t>
            </a:fld>
            <a:endParaRPr lang="cs-CZ"/>
          </a:p>
        </p:txBody>
      </p:sp>
    </p:spTree>
    <p:extLst>
      <p:ext uri="{BB962C8B-B14F-4D97-AF65-F5344CB8AC3E}">
        <p14:creationId xmlns:p14="http://schemas.microsoft.com/office/powerpoint/2010/main" val="306497722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35F7E-34C9-4B0E-8720-F5EF228E6DB6}"/>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BE941C8A-B27D-3EC2-B866-0AA260ED7CF0}"/>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D44B1337-0E59-AB5A-BE6E-1BE8A26FBC73}"/>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032B23AC-A643-1EF0-4E6B-43DB46C546A8}"/>
              </a:ext>
            </a:extLst>
          </p:cNvPr>
          <p:cNvSpPr>
            <a:spLocks noGrp="1"/>
          </p:cNvSpPr>
          <p:nvPr>
            <p:ph type="sldNum" sz="quarter" idx="5"/>
          </p:nvPr>
        </p:nvSpPr>
        <p:spPr/>
        <p:txBody>
          <a:bodyPr/>
          <a:lstStyle/>
          <a:p>
            <a:fld id="{9C712E25-B006-4F85-B4EA-907AF006C9BB}" type="slidenum">
              <a:rPr lang="cs-CZ" smtClean="0"/>
              <a:t>48</a:t>
            </a:fld>
            <a:endParaRPr lang="cs-CZ"/>
          </a:p>
        </p:txBody>
      </p:sp>
    </p:spTree>
    <p:extLst>
      <p:ext uri="{BB962C8B-B14F-4D97-AF65-F5344CB8AC3E}">
        <p14:creationId xmlns:p14="http://schemas.microsoft.com/office/powerpoint/2010/main" val="378233749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268EB6-4DFE-DBAE-DB2B-8661769B3BAD}"/>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0FB1B9AE-7039-7800-AB73-22E1E0332FB5}"/>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2F143593-4200-E4BA-EC38-E2B269054FF2}"/>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99B92551-C9FF-6338-4192-F2E6D6D523CE}"/>
              </a:ext>
            </a:extLst>
          </p:cNvPr>
          <p:cNvSpPr>
            <a:spLocks noGrp="1"/>
          </p:cNvSpPr>
          <p:nvPr>
            <p:ph type="sldNum" sz="quarter" idx="5"/>
          </p:nvPr>
        </p:nvSpPr>
        <p:spPr/>
        <p:txBody>
          <a:bodyPr/>
          <a:lstStyle/>
          <a:p>
            <a:fld id="{9C712E25-B006-4F85-B4EA-907AF006C9BB}" type="slidenum">
              <a:rPr lang="cs-CZ" smtClean="0"/>
              <a:t>49</a:t>
            </a:fld>
            <a:endParaRPr lang="cs-CZ"/>
          </a:p>
        </p:txBody>
      </p:sp>
    </p:spTree>
    <p:extLst>
      <p:ext uri="{BB962C8B-B14F-4D97-AF65-F5344CB8AC3E}">
        <p14:creationId xmlns:p14="http://schemas.microsoft.com/office/powerpoint/2010/main" val="23399868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D4F8AA-03A9-95C5-2F89-5C62B79F4FD4}"/>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1C13CADC-053E-AF53-8B64-092012A49266}"/>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CA83947E-D9C1-0B60-5D56-1CC9406F0596}"/>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9E7C7156-AC86-F271-500D-AEC8159C32A9}"/>
              </a:ext>
            </a:extLst>
          </p:cNvPr>
          <p:cNvSpPr>
            <a:spLocks noGrp="1"/>
          </p:cNvSpPr>
          <p:nvPr>
            <p:ph type="sldNum" sz="quarter" idx="5"/>
          </p:nvPr>
        </p:nvSpPr>
        <p:spPr/>
        <p:txBody>
          <a:bodyPr/>
          <a:lstStyle/>
          <a:p>
            <a:fld id="{9C712E25-B006-4F85-B4EA-907AF006C9BB}" type="slidenum">
              <a:rPr lang="cs-CZ" smtClean="0"/>
              <a:t>5</a:t>
            </a:fld>
            <a:endParaRPr lang="cs-CZ"/>
          </a:p>
        </p:txBody>
      </p:sp>
    </p:spTree>
    <p:extLst>
      <p:ext uri="{BB962C8B-B14F-4D97-AF65-F5344CB8AC3E}">
        <p14:creationId xmlns:p14="http://schemas.microsoft.com/office/powerpoint/2010/main" val="244208795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1A047E-D5AA-D2AD-F382-71B194D2E6DD}"/>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70F525B5-4650-887A-1B67-7C4D81E60B00}"/>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1322F947-951D-FD12-A2B7-0FB070C1E490}"/>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3448BCB1-9CCE-9070-F4D3-D45C646B4E61}"/>
              </a:ext>
            </a:extLst>
          </p:cNvPr>
          <p:cNvSpPr>
            <a:spLocks noGrp="1"/>
          </p:cNvSpPr>
          <p:nvPr>
            <p:ph type="sldNum" sz="quarter" idx="5"/>
          </p:nvPr>
        </p:nvSpPr>
        <p:spPr/>
        <p:txBody>
          <a:bodyPr/>
          <a:lstStyle/>
          <a:p>
            <a:fld id="{9C712E25-B006-4F85-B4EA-907AF006C9BB}" type="slidenum">
              <a:rPr lang="cs-CZ" smtClean="0"/>
              <a:t>50</a:t>
            </a:fld>
            <a:endParaRPr lang="cs-CZ"/>
          </a:p>
        </p:txBody>
      </p:sp>
    </p:spTree>
    <p:extLst>
      <p:ext uri="{BB962C8B-B14F-4D97-AF65-F5344CB8AC3E}">
        <p14:creationId xmlns:p14="http://schemas.microsoft.com/office/powerpoint/2010/main" val="213400249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7BA094-76C6-1CD1-617E-4D6679372EBF}"/>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463EC66A-5C81-6E8F-D8C5-41998FBE2AA4}"/>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427ED74D-3FF1-7A3D-571B-3F9782D7ADCA}"/>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BFACF199-02ED-4E65-B7DA-2884281A2856}"/>
              </a:ext>
            </a:extLst>
          </p:cNvPr>
          <p:cNvSpPr>
            <a:spLocks noGrp="1"/>
          </p:cNvSpPr>
          <p:nvPr>
            <p:ph type="sldNum" sz="quarter" idx="5"/>
          </p:nvPr>
        </p:nvSpPr>
        <p:spPr/>
        <p:txBody>
          <a:bodyPr/>
          <a:lstStyle/>
          <a:p>
            <a:fld id="{9C712E25-B006-4F85-B4EA-907AF006C9BB}" type="slidenum">
              <a:rPr lang="cs-CZ" smtClean="0"/>
              <a:t>51</a:t>
            </a:fld>
            <a:endParaRPr lang="cs-CZ"/>
          </a:p>
        </p:txBody>
      </p:sp>
    </p:spTree>
    <p:extLst>
      <p:ext uri="{BB962C8B-B14F-4D97-AF65-F5344CB8AC3E}">
        <p14:creationId xmlns:p14="http://schemas.microsoft.com/office/powerpoint/2010/main" val="298509956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4B7162-403F-D7CC-D515-B0D51922B2DD}"/>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632DD42F-4593-A703-FF3C-502E551713C7}"/>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E2D9B036-19DC-AAD8-92E8-00C7A8495AEB}"/>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1D964052-440A-5C70-D691-F9666F604EBF}"/>
              </a:ext>
            </a:extLst>
          </p:cNvPr>
          <p:cNvSpPr>
            <a:spLocks noGrp="1"/>
          </p:cNvSpPr>
          <p:nvPr>
            <p:ph type="sldNum" sz="quarter" idx="5"/>
          </p:nvPr>
        </p:nvSpPr>
        <p:spPr/>
        <p:txBody>
          <a:bodyPr/>
          <a:lstStyle/>
          <a:p>
            <a:fld id="{9C712E25-B006-4F85-B4EA-907AF006C9BB}" type="slidenum">
              <a:rPr lang="cs-CZ" smtClean="0"/>
              <a:t>52</a:t>
            </a:fld>
            <a:endParaRPr lang="cs-CZ"/>
          </a:p>
        </p:txBody>
      </p:sp>
    </p:spTree>
    <p:extLst>
      <p:ext uri="{BB962C8B-B14F-4D97-AF65-F5344CB8AC3E}">
        <p14:creationId xmlns:p14="http://schemas.microsoft.com/office/powerpoint/2010/main" val="41606034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725689-AAED-B76D-365E-E256E4CE0495}"/>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24CD8CED-C9B4-3455-94D8-14B18CDADF28}"/>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25BDA946-044E-CB43-83A4-96DAD52B91C1}"/>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99CC79ED-7C9F-D368-C7F4-39E1A0416EA3}"/>
              </a:ext>
            </a:extLst>
          </p:cNvPr>
          <p:cNvSpPr>
            <a:spLocks noGrp="1"/>
          </p:cNvSpPr>
          <p:nvPr>
            <p:ph type="sldNum" sz="quarter" idx="5"/>
          </p:nvPr>
        </p:nvSpPr>
        <p:spPr/>
        <p:txBody>
          <a:bodyPr/>
          <a:lstStyle/>
          <a:p>
            <a:fld id="{9C712E25-B006-4F85-B4EA-907AF006C9BB}" type="slidenum">
              <a:rPr lang="cs-CZ" smtClean="0"/>
              <a:t>53</a:t>
            </a:fld>
            <a:endParaRPr lang="cs-CZ"/>
          </a:p>
        </p:txBody>
      </p:sp>
    </p:spTree>
    <p:extLst>
      <p:ext uri="{BB962C8B-B14F-4D97-AF65-F5344CB8AC3E}">
        <p14:creationId xmlns:p14="http://schemas.microsoft.com/office/powerpoint/2010/main" val="159791039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143EE6-5663-6FF1-C739-D7BA0E6B43C2}"/>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A8653CCB-EE16-C7F4-083C-181ADAD40976}"/>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D82984F7-7905-B4FD-D858-CAD115276FD7}"/>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4D244CB5-C512-280F-CDBE-D71F62FE6E1F}"/>
              </a:ext>
            </a:extLst>
          </p:cNvPr>
          <p:cNvSpPr>
            <a:spLocks noGrp="1"/>
          </p:cNvSpPr>
          <p:nvPr>
            <p:ph type="sldNum" sz="quarter" idx="5"/>
          </p:nvPr>
        </p:nvSpPr>
        <p:spPr/>
        <p:txBody>
          <a:bodyPr/>
          <a:lstStyle/>
          <a:p>
            <a:fld id="{9C712E25-B006-4F85-B4EA-907AF006C9BB}" type="slidenum">
              <a:rPr lang="cs-CZ" smtClean="0"/>
              <a:t>54</a:t>
            </a:fld>
            <a:endParaRPr lang="cs-CZ"/>
          </a:p>
        </p:txBody>
      </p:sp>
    </p:spTree>
    <p:extLst>
      <p:ext uri="{BB962C8B-B14F-4D97-AF65-F5344CB8AC3E}">
        <p14:creationId xmlns:p14="http://schemas.microsoft.com/office/powerpoint/2010/main" val="34714844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7D8403-D374-EC1B-F7E0-DD93DAE73788}"/>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95A4A8CE-0E41-BCD4-BB75-32D8D6899D1C}"/>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A3A4EAB2-0683-734D-DA5D-6DD068CB85D4}"/>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B1446FED-52FB-6674-F8B6-5F57179B84FB}"/>
              </a:ext>
            </a:extLst>
          </p:cNvPr>
          <p:cNvSpPr>
            <a:spLocks noGrp="1"/>
          </p:cNvSpPr>
          <p:nvPr>
            <p:ph type="sldNum" sz="quarter" idx="5"/>
          </p:nvPr>
        </p:nvSpPr>
        <p:spPr/>
        <p:txBody>
          <a:bodyPr/>
          <a:lstStyle/>
          <a:p>
            <a:fld id="{9C712E25-B006-4F85-B4EA-907AF006C9BB}" type="slidenum">
              <a:rPr lang="cs-CZ" smtClean="0"/>
              <a:t>6</a:t>
            </a:fld>
            <a:endParaRPr lang="cs-CZ"/>
          </a:p>
        </p:txBody>
      </p:sp>
    </p:spTree>
    <p:extLst>
      <p:ext uri="{BB962C8B-B14F-4D97-AF65-F5344CB8AC3E}">
        <p14:creationId xmlns:p14="http://schemas.microsoft.com/office/powerpoint/2010/main" val="34520605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40FEBF-2AEA-56E3-C319-FE0DB207717A}"/>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FEFED1E5-8B23-98E4-4827-093D4B2FB03F}"/>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82CFFADB-06B9-9F3C-0D1F-21DCF6F604A9}"/>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B5547A4E-301B-9BF2-048D-0D8D8C7595AD}"/>
              </a:ext>
            </a:extLst>
          </p:cNvPr>
          <p:cNvSpPr>
            <a:spLocks noGrp="1"/>
          </p:cNvSpPr>
          <p:nvPr>
            <p:ph type="sldNum" sz="quarter" idx="5"/>
          </p:nvPr>
        </p:nvSpPr>
        <p:spPr/>
        <p:txBody>
          <a:bodyPr/>
          <a:lstStyle/>
          <a:p>
            <a:fld id="{9C712E25-B006-4F85-B4EA-907AF006C9BB}" type="slidenum">
              <a:rPr lang="cs-CZ" smtClean="0"/>
              <a:t>7</a:t>
            </a:fld>
            <a:endParaRPr lang="cs-CZ"/>
          </a:p>
        </p:txBody>
      </p:sp>
    </p:spTree>
    <p:extLst>
      <p:ext uri="{BB962C8B-B14F-4D97-AF65-F5344CB8AC3E}">
        <p14:creationId xmlns:p14="http://schemas.microsoft.com/office/powerpoint/2010/main" val="35777004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A5D603-35E8-4369-114E-5A314BE2EE71}"/>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EB9ED57D-8375-30A3-8C58-319F95BDA731}"/>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69F42D1E-2123-B231-8724-1FE06202F4A5}"/>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31C2D582-491A-F0D8-CE90-F7F348143D7F}"/>
              </a:ext>
            </a:extLst>
          </p:cNvPr>
          <p:cNvSpPr>
            <a:spLocks noGrp="1"/>
          </p:cNvSpPr>
          <p:nvPr>
            <p:ph type="sldNum" sz="quarter" idx="5"/>
          </p:nvPr>
        </p:nvSpPr>
        <p:spPr/>
        <p:txBody>
          <a:bodyPr/>
          <a:lstStyle/>
          <a:p>
            <a:fld id="{9C712E25-B006-4F85-B4EA-907AF006C9BB}" type="slidenum">
              <a:rPr lang="cs-CZ" smtClean="0"/>
              <a:t>8</a:t>
            </a:fld>
            <a:endParaRPr lang="cs-CZ"/>
          </a:p>
        </p:txBody>
      </p:sp>
    </p:spTree>
    <p:extLst>
      <p:ext uri="{BB962C8B-B14F-4D97-AF65-F5344CB8AC3E}">
        <p14:creationId xmlns:p14="http://schemas.microsoft.com/office/powerpoint/2010/main" val="24655090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4810EA-DF9C-681E-D9E4-EF8E163E4972}"/>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B7E61CA9-9D67-D409-E1F8-BFD821E72679}"/>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51D9D162-35D8-50B7-1154-EC1915FF44F7}"/>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F6F59130-FB9A-CDAD-FD44-B3577A0509F4}"/>
              </a:ext>
            </a:extLst>
          </p:cNvPr>
          <p:cNvSpPr>
            <a:spLocks noGrp="1"/>
          </p:cNvSpPr>
          <p:nvPr>
            <p:ph type="sldNum" sz="quarter" idx="5"/>
          </p:nvPr>
        </p:nvSpPr>
        <p:spPr/>
        <p:txBody>
          <a:bodyPr/>
          <a:lstStyle/>
          <a:p>
            <a:fld id="{9C712E25-B006-4F85-B4EA-907AF006C9BB}" type="slidenum">
              <a:rPr lang="cs-CZ" smtClean="0"/>
              <a:t>9</a:t>
            </a:fld>
            <a:endParaRPr lang="cs-CZ"/>
          </a:p>
        </p:txBody>
      </p:sp>
    </p:spTree>
    <p:extLst>
      <p:ext uri="{BB962C8B-B14F-4D97-AF65-F5344CB8AC3E}">
        <p14:creationId xmlns:p14="http://schemas.microsoft.com/office/powerpoint/2010/main" val="4154664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E317EA0-AF2F-4F2B-973E-0E60DC8B0BF9}"/>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1F88EDCF-E8FC-48EF-AA09-2CA6AFAE36F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83B60C36-6A76-4B75-AED4-48941263834C}"/>
              </a:ext>
            </a:extLst>
          </p:cNvPr>
          <p:cNvSpPr>
            <a:spLocks noGrp="1"/>
          </p:cNvSpPr>
          <p:nvPr>
            <p:ph type="dt" sz="half" idx="10"/>
          </p:nvPr>
        </p:nvSpPr>
        <p:spPr/>
        <p:txBody>
          <a:bodyPr/>
          <a:lstStyle/>
          <a:p>
            <a:fld id="{869530D7-7F08-45BC-B281-5C39E7B9BE51}" type="datetimeFigureOut">
              <a:rPr lang="cs-CZ" smtClean="0"/>
              <a:t>30.10.2025</a:t>
            </a:fld>
            <a:endParaRPr lang="cs-CZ"/>
          </a:p>
        </p:txBody>
      </p:sp>
      <p:sp>
        <p:nvSpPr>
          <p:cNvPr id="5" name="Zástupný symbol pro zápatí 4">
            <a:extLst>
              <a:ext uri="{FF2B5EF4-FFF2-40B4-BE49-F238E27FC236}">
                <a16:creationId xmlns:a16="http://schemas.microsoft.com/office/drawing/2014/main" id="{F1A3E763-5D8C-4CFF-973A-59FBE3C12D6D}"/>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9E43B469-5F55-46C6-ACFB-65A76D77F382}"/>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21730450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5F9BD8B-6BA3-4902-A8D4-CDCD9CF78261}"/>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D561FEE7-6EC5-4725-B6D6-5ED637EE20A9}"/>
              </a:ext>
            </a:extLst>
          </p:cNvPr>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E4F53CEB-B1E5-415A-B34B-C631FBD55454}"/>
              </a:ext>
            </a:extLst>
          </p:cNvPr>
          <p:cNvSpPr>
            <a:spLocks noGrp="1"/>
          </p:cNvSpPr>
          <p:nvPr>
            <p:ph type="dt" sz="half" idx="10"/>
          </p:nvPr>
        </p:nvSpPr>
        <p:spPr/>
        <p:txBody>
          <a:bodyPr/>
          <a:lstStyle/>
          <a:p>
            <a:fld id="{869530D7-7F08-45BC-B281-5C39E7B9BE51}" type="datetimeFigureOut">
              <a:rPr lang="cs-CZ" smtClean="0"/>
              <a:t>30.10.2025</a:t>
            </a:fld>
            <a:endParaRPr lang="cs-CZ"/>
          </a:p>
        </p:txBody>
      </p:sp>
      <p:sp>
        <p:nvSpPr>
          <p:cNvPr id="5" name="Zástupný symbol pro zápatí 4">
            <a:extLst>
              <a:ext uri="{FF2B5EF4-FFF2-40B4-BE49-F238E27FC236}">
                <a16:creationId xmlns:a16="http://schemas.microsoft.com/office/drawing/2014/main" id="{4BEB195C-E4D6-4D7B-9661-A4D5216A8835}"/>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41D06702-B80D-4D80-9964-3B937DED2E18}"/>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5091614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04B54372-610E-4C81-A92F-A58769852866}"/>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3A6EE999-100E-46E5-8F92-9BF9984063DC}"/>
              </a:ext>
            </a:extLst>
          </p:cNvPr>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4999986D-BC9B-4267-9062-AA6BC7D9A7CC}"/>
              </a:ext>
            </a:extLst>
          </p:cNvPr>
          <p:cNvSpPr>
            <a:spLocks noGrp="1"/>
          </p:cNvSpPr>
          <p:nvPr>
            <p:ph type="dt" sz="half" idx="10"/>
          </p:nvPr>
        </p:nvSpPr>
        <p:spPr/>
        <p:txBody>
          <a:bodyPr/>
          <a:lstStyle/>
          <a:p>
            <a:fld id="{869530D7-7F08-45BC-B281-5C39E7B9BE51}" type="datetimeFigureOut">
              <a:rPr lang="cs-CZ" smtClean="0"/>
              <a:t>30.10.2025</a:t>
            </a:fld>
            <a:endParaRPr lang="cs-CZ"/>
          </a:p>
        </p:txBody>
      </p:sp>
      <p:sp>
        <p:nvSpPr>
          <p:cNvPr id="5" name="Zástupný symbol pro zápatí 4">
            <a:extLst>
              <a:ext uri="{FF2B5EF4-FFF2-40B4-BE49-F238E27FC236}">
                <a16:creationId xmlns:a16="http://schemas.microsoft.com/office/drawing/2014/main" id="{D88E6ABF-CB84-41CF-BBE8-8662A558BD0D}"/>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F9B2B049-1E04-411A-8377-DD335F8537A3}"/>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11589429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Benutzerdefiniertes Layout">
    <p:bg>
      <p:bgRef idx="1001">
        <a:schemeClr val="bg1"/>
      </p:bgRef>
    </p:bg>
    <p:spTree>
      <p:nvGrpSpPr>
        <p:cNvPr id="1" name=""/>
        <p:cNvGrpSpPr/>
        <p:nvPr/>
      </p:nvGrpSpPr>
      <p:grpSpPr>
        <a:xfrm>
          <a:off x="0" y="0"/>
          <a:ext cx="0" cy="0"/>
          <a:chOff x="0" y="0"/>
          <a:chExt cx="0" cy="0"/>
        </a:xfrm>
      </p:grpSpPr>
      <p:sp>
        <p:nvSpPr>
          <p:cNvPr id="2" name="Titel 1"/>
          <p:cNvSpPr>
            <a:spLocks noGrp="1"/>
          </p:cNvSpPr>
          <p:nvPr>
            <p:ph type="title"/>
          </p:nvPr>
        </p:nvSpPr>
        <p:spPr>
          <a:xfrm>
            <a:off x="1706034" y="1338263"/>
            <a:ext cx="10164233" cy="996950"/>
          </a:xfrm>
        </p:spPr>
        <p:txBody>
          <a:bodyPr/>
          <a:lstStyle/>
          <a:p>
            <a:r>
              <a:rPr lang="de-DE"/>
              <a:t>Titelmasterformat durch Klicken bearbeiten</a:t>
            </a:r>
            <a:endParaRPr lang="de-CH"/>
          </a:p>
        </p:txBody>
      </p:sp>
      <p:sp>
        <p:nvSpPr>
          <p:cNvPr id="3" name="Datumsplatzhalter 2"/>
          <p:cNvSpPr>
            <a:spLocks noGrp="1"/>
          </p:cNvSpPr>
          <p:nvPr>
            <p:ph type="dt" idx="10"/>
          </p:nvPr>
        </p:nvSpPr>
        <p:spPr>
          <a:xfrm>
            <a:off x="3215217" y="6165851"/>
            <a:ext cx="7298267" cy="581025"/>
          </a:xfrm>
        </p:spPr>
        <p:txBody>
          <a:bodyPr/>
          <a:lstStyle>
            <a:lvl1pPr>
              <a:defRPr/>
            </a:lvl1pPr>
          </a:lstStyle>
          <a:p>
            <a:pPr>
              <a:defRPr/>
            </a:pPr>
            <a:r>
              <a:rPr lang="en-GB"/>
              <a:t>Budapest, 23</a:t>
            </a:r>
            <a:r>
              <a:rPr lang="en-GB" baseline="30000"/>
              <a:t>rd</a:t>
            </a:r>
            <a:r>
              <a:rPr lang="en-GB"/>
              <a:t> September 2013</a:t>
            </a:r>
          </a:p>
          <a:p>
            <a:pPr>
              <a:defRPr/>
            </a:pPr>
            <a:endParaRPr lang="en-GB"/>
          </a:p>
        </p:txBody>
      </p:sp>
      <p:sp>
        <p:nvSpPr>
          <p:cNvPr id="4" name="Foliennummernplatzhalter 3"/>
          <p:cNvSpPr>
            <a:spLocks noGrp="1"/>
          </p:cNvSpPr>
          <p:nvPr>
            <p:ph type="sldNum" idx="11"/>
          </p:nvPr>
        </p:nvSpPr>
        <p:spPr/>
        <p:txBody>
          <a:bodyPr/>
          <a:lstStyle>
            <a:lvl1pPr>
              <a:defRPr/>
            </a:lvl1pPr>
          </a:lstStyle>
          <a:p>
            <a:pPr>
              <a:defRPr/>
            </a:pPr>
            <a:fld id="{94F1463F-2B4D-4CEF-A384-4F72B21CF370}" type="slidenum">
              <a:rPr lang="en-GB"/>
              <a:pPr>
                <a:defRPr/>
              </a:pPr>
              <a:t>‹#›</a:t>
            </a:fld>
            <a:endParaRPr lang="en-GB"/>
          </a:p>
        </p:txBody>
      </p:sp>
    </p:spTree>
    <p:extLst>
      <p:ext uri="{BB962C8B-B14F-4D97-AF65-F5344CB8AC3E}">
        <p14:creationId xmlns:p14="http://schemas.microsoft.com/office/powerpoint/2010/main" val="1990344746"/>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2" name="Rectangle 1"/>
          <p:cNvSpPr/>
          <p:nvPr userDrawn="1"/>
        </p:nvSpPr>
        <p:spPr>
          <a:xfrm>
            <a:off x="0" y="0"/>
            <a:ext cx="1219200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5" name="Rectangle 4"/>
          <p:cNvSpPr/>
          <p:nvPr userDrawn="1"/>
        </p:nvSpPr>
        <p:spPr>
          <a:xfrm>
            <a:off x="0" y="1078173"/>
            <a:ext cx="12192000" cy="5779827"/>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solidFill>
                <a:schemeClr val="accent4"/>
              </a:solidFill>
            </a:endParaRPr>
          </a:p>
        </p:txBody>
      </p:sp>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388933" y="258042"/>
            <a:ext cx="1659793" cy="1152460"/>
          </a:xfrm>
          <a:prstGeom prst="rect">
            <a:avLst/>
          </a:prstGeom>
        </p:spPr>
      </p:pic>
      <p:sp>
        <p:nvSpPr>
          <p:cNvPr id="6" name="Title 1"/>
          <p:cNvSpPr>
            <a:spLocks noGrp="1"/>
          </p:cNvSpPr>
          <p:nvPr>
            <p:ph type="ctrTitle"/>
          </p:nvPr>
        </p:nvSpPr>
        <p:spPr>
          <a:xfrm>
            <a:off x="1071350" y="1992572"/>
            <a:ext cx="10065224" cy="2149523"/>
          </a:xfrm>
        </p:spPr>
        <p:txBody>
          <a:bodyPr wrap="none" anchor="t">
            <a:noAutofit/>
          </a:bodyPr>
          <a:lstStyle>
            <a:lvl1pPr algn="l">
              <a:defRPr sz="6000" b="0">
                <a:solidFill>
                  <a:schemeClr val="bg1"/>
                </a:solidFill>
              </a:defRPr>
            </a:lvl1pPr>
          </a:lstStyle>
          <a:p>
            <a:r>
              <a:rPr lang="en-US"/>
              <a:t>Click to edit Master title style</a:t>
            </a:r>
            <a:endParaRPr lang="en-GB"/>
          </a:p>
        </p:txBody>
      </p:sp>
      <p:cxnSp>
        <p:nvCxnSpPr>
          <p:cNvPr id="7" name="Straight Connector 6"/>
          <p:cNvCxnSpPr/>
          <p:nvPr userDrawn="1"/>
        </p:nvCxnSpPr>
        <p:spPr>
          <a:xfrm>
            <a:off x="838200" y="1978925"/>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5741158" y="6619164"/>
            <a:ext cx="707409" cy="240594"/>
          </a:xfrm>
          <a:prstGeom prst="rect">
            <a:avLst/>
          </a:prstGeom>
          <a:solidFill>
            <a:srgbClr val="0044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17" name="Subtitle 2"/>
          <p:cNvSpPr>
            <a:spLocks noGrp="1"/>
          </p:cNvSpPr>
          <p:nvPr>
            <p:ph type="subTitle" idx="1"/>
          </p:nvPr>
        </p:nvSpPr>
        <p:spPr>
          <a:xfrm>
            <a:off x="1071351" y="4418049"/>
            <a:ext cx="10065224" cy="897754"/>
          </a:xfrm>
        </p:spPr>
        <p:txBody>
          <a:bodyPr>
            <a:noAutofit/>
          </a:bodyPr>
          <a:lstStyle>
            <a:lvl1pPr marL="0" indent="0" algn="l">
              <a:buNone/>
              <a:defRPr sz="280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19" name="Text Placeholder 18"/>
          <p:cNvSpPr>
            <a:spLocks noGrp="1"/>
          </p:cNvSpPr>
          <p:nvPr>
            <p:ph type="body" sz="quarter" idx="13"/>
          </p:nvPr>
        </p:nvSpPr>
        <p:spPr>
          <a:xfrm>
            <a:off x="6096000" y="5557903"/>
            <a:ext cx="5040313" cy="528998"/>
          </a:xfrm>
        </p:spPr>
        <p:txBody>
          <a:bodyPr>
            <a:noAutofit/>
          </a:bodyPr>
          <a:lstStyle>
            <a:lvl1pPr marL="0" indent="0" algn="r">
              <a:buFontTx/>
              <a:buNone/>
              <a:defRPr sz="2200" i="1">
                <a:solidFill>
                  <a:schemeClr val="bg1"/>
                </a:solidFill>
              </a:defRPr>
            </a:lvl1pPr>
          </a:lstStyle>
          <a:p>
            <a:pPr lvl="0"/>
            <a:r>
              <a:rPr lang="en-US"/>
              <a:t>Edit Master text styles</a:t>
            </a:r>
          </a:p>
        </p:txBody>
      </p:sp>
    </p:spTree>
    <p:extLst>
      <p:ext uri="{BB962C8B-B14F-4D97-AF65-F5344CB8AC3E}">
        <p14:creationId xmlns:p14="http://schemas.microsoft.com/office/powerpoint/2010/main" val="296255860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1825625"/>
            <a:ext cx="10905699" cy="3881904"/>
          </a:xfrm>
        </p:spPr>
        <p:txBody>
          <a:bodyPr>
            <a:noAutofit/>
          </a:bodyPr>
          <a:lstStyle>
            <a:lvl1pPr>
              <a:lnSpc>
                <a:spcPct val="100000"/>
              </a:lnSpc>
              <a:spcBef>
                <a:spcPts val="0"/>
              </a:spcBef>
              <a:spcAft>
                <a:spcPts val="1800"/>
              </a:spcAft>
              <a:defRPr/>
            </a:lvl1pPr>
            <a:lvl2pPr>
              <a:lnSpc>
                <a:spcPct val="100000"/>
              </a:lnSpc>
              <a:spcAft>
                <a:spcPts val="1800"/>
              </a:spcAft>
              <a:defRPr/>
            </a:lvl2pPr>
            <a:lvl3pPr>
              <a:lnSpc>
                <a:spcPct val="100000"/>
              </a:lnSpc>
              <a:spcAft>
                <a:spcPts val="1800"/>
              </a:spcAft>
              <a:defRPr/>
            </a:lvl3pPr>
            <a:lvl4pPr>
              <a:lnSpc>
                <a:spcPct val="100000"/>
              </a:lnSpc>
              <a:spcAft>
                <a:spcPts val="1800"/>
              </a:spcAft>
              <a:defRPr/>
            </a:lvl4pPr>
            <a:lvl5pPr>
              <a:lnSpc>
                <a:spcPct val="100000"/>
              </a:lnSpc>
              <a:spcAft>
                <a:spcPts val="180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a:t>
            </a:fld>
            <a:endParaRPr lang="en-GB"/>
          </a:p>
        </p:txBody>
      </p:sp>
      <p:cxnSp>
        <p:nvCxnSpPr>
          <p:cNvPr id="7" name="Straight Connector 6"/>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a:p>
        </p:txBody>
      </p:sp>
    </p:spTree>
    <p:extLst>
      <p:ext uri="{BB962C8B-B14F-4D97-AF65-F5344CB8AC3E}">
        <p14:creationId xmlns:p14="http://schemas.microsoft.com/office/powerpoint/2010/main" val="563856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E9E9C70-6C46-46F1-A583-ACE6CF060C75}"/>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370A6594-294C-45A8-93D1-1455129E7897}"/>
              </a:ext>
            </a:extLst>
          </p:cNvPr>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485AD7DB-F081-4120-BBF2-620EB242A8E3}"/>
              </a:ext>
            </a:extLst>
          </p:cNvPr>
          <p:cNvSpPr>
            <a:spLocks noGrp="1"/>
          </p:cNvSpPr>
          <p:nvPr>
            <p:ph type="dt" sz="half" idx="10"/>
          </p:nvPr>
        </p:nvSpPr>
        <p:spPr/>
        <p:txBody>
          <a:bodyPr/>
          <a:lstStyle/>
          <a:p>
            <a:fld id="{869530D7-7F08-45BC-B281-5C39E7B9BE51}" type="datetimeFigureOut">
              <a:rPr lang="cs-CZ" smtClean="0"/>
              <a:t>30.10.2025</a:t>
            </a:fld>
            <a:endParaRPr lang="cs-CZ"/>
          </a:p>
        </p:txBody>
      </p:sp>
      <p:sp>
        <p:nvSpPr>
          <p:cNvPr id="5" name="Zástupný symbol pro zápatí 4">
            <a:extLst>
              <a:ext uri="{FF2B5EF4-FFF2-40B4-BE49-F238E27FC236}">
                <a16:creationId xmlns:a16="http://schemas.microsoft.com/office/drawing/2014/main" id="{A0D10F31-5E40-4CEC-995E-4EC6FC434BB9}"/>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CCBBB9CF-E00C-4299-93BD-B39B441E6B74}"/>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3601793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47844F7-2E55-486E-AECA-BA81BCFC88F2}"/>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a:extLst>
              <a:ext uri="{FF2B5EF4-FFF2-40B4-BE49-F238E27FC236}">
                <a16:creationId xmlns:a16="http://schemas.microsoft.com/office/drawing/2014/main" id="{BC3793D5-8AE0-4BF1-81BF-F4977097F4B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a:extLst>
              <a:ext uri="{FF2B5EF4-FFF2-40B4-BE49-F238E27FC236}">
                <a16:creationId xmlns:a16="http://schemas.microsoft.com/office/drawing/2014/main" id="{03FFA035-755C-412E-A1CC-27E5F1BE492A}"/>
              </a:ext>
            </a:extLst>
          </p:cNvPr>
          <p:cNvSpPr>
            <a:spLocks noGrp="1"/>
          </p:cNvSpPr>
          <p:nvPr>
            <p:ph type="dt" sz="half" idx="10"/>
          </p:nvPr>
        </p:nvSpPr>
        <p:spPr/>
        <p:txBody>
          <a:bodyPr/>
          <a:lstStyle/>
          <a:p>
            <a:fld id="{869530D7-7F08-45BC-B281-5C39E7B9BE51}" type="datetimeFigureOut">
              <a:rPr lang="cs-CZ" smtClean="0"/>
              <a:t>30.10.2025</a:t>
            </a:fld>
            <a:endParaRPr lang="cs-CZ"/>
          </a:p>
        </p:txBody>
      </p:sp>
      <p:sp>
        <p:nvSpPr>
          <p:cNvPr id="5" name="Zástupný symbol pro zápatí 4">
            <a:extLst>
              <a:ext uri="{FF2B5EF4-FFF2-40B4-BE49-F238E27FC236}">
                <a16:creationId xmlns:a16="http://schemas.microsoft.com/office/drawing/2014/main" id="{9A85DCD9-6A7D-4A39-BB80-D8A58CB0D343}"/>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7C56AF2E-ECAF-44DF-8D7C-77A4B8FE99E4}"/>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4227104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A27D9A6-98EB-4320-8295-478F84775C1F}"/>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5801B4CD-C1EE-46E9-AE01-BBCD1945F492}"/>
              </a:ext>
            </a:extLst>
          </p:cNvPr>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a:extLst>
              <a:ext uri="{FF2B5EF4-FFF2-40B4-BE49-F238E27FC236}">
                <a16:creationId xmlns:a16="http://schemas.microsoft.com/office/drawing/2014/main" id="{788F5143-6610-435A-BB86-7619C710DA0E}"/>
              </a:ext>
            </a:extLst>
          </p:cNvPr>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34B3ED2E-C943-4686-B63B-3AB4EFFDE07A}"/>
              </a:ext>
            </a:extLst>
          </p:cNvPr>
          <p:cNvSpPr>
            <a:spLocks noGrp="1"/>
          </p:cNvSpPr>
          <p:nvPr>
            <p:ph type="dt" sz="half" idx="10"/>
          </p:nvPr>
        </p:nvSpPr>
        <p:spPr/>
        <p:txBody>
          <a:bodyPr/>
          <a:lstStyle/>
          <a:p>
            <a:fld id="{869530D7-7F08-45BC-B281-5C39E7B9BE51}" type="datetimeFigureOut">
              <a:rPr lang="cs-CZ" smtClean="0"/>
              <a:t>30.10.2025</a:t>
            </a:fld>
            <a:endParaRPr lang="cs-CZ"/>
          </a:p>
        </p:txBody>
      </p:sp>
      <p:sp>
        <p:nvSpPr>
          <p:cNvPr id="6" name="Zástupný symbol pro zápatí 5">
            <a:extLst>
              <a:ext uri="{FF2B5EF4-FFF2-40B4-BE49-F238E27FC236}">
                <a16:creationId xmlns:a16="http://schemas.microsoft.com/office/drawing/2014/main" id="{9CEC26A3-483B-42DD-95A3-7B89A8B3383C}"/>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0A4F611B-1B7B-472B-A8D7-33082E01E9BF}"/>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28703660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4F8CF02-5D47-477C-81E6-BBAB722D6E01}"/>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a:extLst>
              <a:ext uri="{FF2B5EF4-FFF2-40B4-BE49-F238E27FC236}">
                <a16:creationId xmlns:a16="http://schemas.microsoft.com/office/drawing/2014/main" id="{AC2B8829-83D9-4A0F-9355-336DE810FE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a:extLst>
              <a:ext uri="{FF2B5EF4-FFF2-40B4-BE49-F238E27FC236}">
                <a16:creationId xmlns:a16="http://schemas.microsoft.com/office/drawing/2014/main" id="{AA349D7C-1770-4F96-9DC2-32973C8C47C8}"/>
              </a:ext>
            </a:extLst>
          </p:cNvPr>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a:extLst>
              <a:ext uri="{FF2B5EF4-FFF2-40B4-BE49-F238E27FC236}">
                <a16:creationId xmlns:a16="http://schemas.microsoft.com/office/drawing/2014/main" id="{EDB5510E-39A9-4A80-B99F-9F9D3967B5A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a:extLst>
              <a:ext uri="{FF2B5EF4-FFF2-40B4-BE49-F238E27FC236}">
                <a16:creationId xmlns:a16="http://schemas.microsoft.com/office/drawing/2014/main" id="{4E0E4315-8DF1-4876-8B3A-6D1A5FA76411}"/>
              </a:ext>
            </a:extLst>
          </p:cNvPr>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92459812-E96C-44C8-8D24-07DB4E400B92}"/>
              </a:ext>
            </a:extLst>
          </p:cNvPr>
          <p:cNvSpPr>
            <a:spLocks noGrp="1"/>
          </p:cNvSpPr>
          <p:nvPr>
            <p:ph type="dt" sz="half" idx="10"/>
          </p:nvPr>
        </p:nvSpPr>
        <p:spPr/>
        <p:txBody>
          <a:bodyPr/>
          <a:lstStyle/>
          <a:p>
            <a:fld id="{869530D7-7F08-45BC-B281-5C39E7B9BE51}" type="datetimeFigureOut">
              <a:rPr lang="cs-CZ" smtClean="0"/>
              <a:t>30.10.2025</a:t>
            </a:fld>
            <a:endParaRPr lang="cs-CZ"/>
          </a:p>
        </p:txBody>
      </p:sp>
      <p:sp>
        <p:nvSpPr>
          <p:cNvPr id="8" name="Zástupný symbol pro zápatí 7">
            <a:extLst>
              <a:ext uri="{FF2B5EF4-FFF2-40B4-BE49-F238E27FC236}">
                <a16:creationId xmlns:a16="http://schemas.microsoft.com/office/drawing/2014/main" id="{00AB9673-FCEA-4218-8BBA-7C8808D5E4EC}"/>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B340CD21-4F45-4B0B-A4AC-29F7CC528E12}"/>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2595378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3ECBB0A-92C6-43A2-99BA-0682441C09F0}"/>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FEBA7168-5335-48B7-B458-A16A28EED95F}"/>
              </a:ext>
            </a:extLst>
          </p:cNvPr>
          <p:cNvSpPr>
            <a:spLocks noGrp="1"/>
          </p:cNvSpPr>
          <p:nvPr>
            <p:ph type="dt" sz="half" idx="10"/>
          </p:nvPr>
        </p:nvSpPr>
        <p:spPr/>
        <p:txBody>
          <a:bodyPr/>
          <a:lstStyle/>
          <a:p>
            <a:fld id="{869530D7-7F08-45BC-B281-5C39E7B9BE51}" type="datetimeFigureOut">
              <a:rPr lang="cs-CZ" smtClean="0"/>
              <a:t>30.10.2025</a:t>
            </a:fld>
            <a:endParaRPr lang="cs-CZ"/>
          </a:p>
        </p:txBody>
      </p:sp>
      <p:sp>
        <p:nvSpPr>
          <p:cNvPr id="4" name="Zástupný symbol pro zápatí 3">
            <a:extLst>
              <a:ext uri="{FF2B5EF4-FFF2-40B4-BE49-F238E27FC236}">
                <a16:creationId xmlns:a16="http://schemas.microsoft.com/office/drawing/2014/main" id="{1F836032-48BD-483E-8323-DD8D6B28824B}"/>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B35A1413-37F7-44C9-B400-CEF862C3FC90}"/>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19420605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4A621256-969A-4B06-A574-7D28255432A8}"/>
              </a:ext>
            </a:extLst>
          </p:cNvPr>
          <p:cNvSpPr>
            <a:spLocks noGrp="1"/>
          </p:cNvSpPr>
          <p:nvPr>
            <p:ph type="dt" sz="half" idx="10"/>
          </p:nvPr>
        </p:nvSpPr>
        <p:spPr/>
        <p:txBody>
          <a:bodyPr/>
          <a:lstStyle/>
          <a:p>
            <a:fld id="{869530D7-7F08-45BC-B281-5C39E7B9BE51}" type="datetimeFigureOut">
              <a:rPr lang="cs-CZ" smtClean="0"/>
              <a:t>30.10.2025</a:t>
            </a:fld>
            <a:endParaRPr lang="cs-CZ"/>
          </a:p>
        </p:txBody>
      </p:sp>
      <p:sp>
        <p:nvSpPr>
          <p:cNvPr id="3" name="Zástupný symbol pro zápatí 2">
            <a:extLst>
              <a:ext uri="{FF2B5EF4-FFF2-40B4-BE49-F238E27FC236}">
                <a16:creationId xmlns:a16="http://schemas.microsoft.com/office/drawing/2014/main" id="{8C39A609-7FFF-4CCA-BCE6-50F6067D6653}"/>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DB5FFFAC-3E1B-42BA-AFDE-15696055919A}"/>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7053914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D9E72B1-C93E-4949-A035-C02CE64D3976}"/>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a:extLst>
              <a:ext uri="{FF2B5EF4-FFF2-40B4-BE49-F238E27FC236}">
                <a16:creationId xmlns:a16="http://schemas.microsoft.com/office/drawing/2014/main" id="{0A2E9C22-7328-4419-83AA-5B355C7100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a:extLst>
              <a:ext uri="{FF2B5EF4-FFF2-40B4-BE49-F238E27FC236}">
                <a16:creationId xmlns:a16="http://schemas.microsoft.com/office/drawing/2014/main" id="{ECB52A11-60DC-459F-A40C-04D2E49C46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ECDCA0A8-4DD9-49DC-96E7-C5C07A0AFDEF}"/>
              </a:ext>
            </a:extLst>
          </p:cNvPr>
          <p:cNvSpPr>
            <a:spLocks noGrp="1"/>
          </p:cNvSpPr>
          <p:nvPr>
            <p:ph type="dt" sz="half" idx="10"/>
          </p:nvPr>
        </p:nvSpPr>
        <p:spPr/>
        <p:txBody>
          <a:bodyPr/>
          <a:lstStyle/>
          <a:p>
            <a:fld id="{869530D7-7F08-45BC-B281-5C39E7B9BE51}" type="datetimeFigureOut">
              <a:rPr lang="cs-CZ" smtClean="0"/>
              <a:t>30.10.2025</a:t>
            </a:fld>
            <a:endParaRPr lang="cs-CZ"/>
          </a:p>
        </p:txBody>
      </p:sp>
      <p:sp>
        <p:nvSpPr>
          <p:cNvPr id="6" name="Zástupný symbol pro zápatí 5">
            <a:extLst>
              <a:ext uri="{FF2B5EF4-FFF2-40B4-BE49-F238E27FC236}">
                <a16:creationId xmlns:a16="http://schemas.microsoft.com/office/drawing/2014/main" id="{99D837FF-890D-48A0-AAB0-43986BB9FC8F}"/>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1F288279-0FFD-4D37-90F0-61C399B46E04}"/>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20900295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BDFDD9D-04DD-411D-8D33-1C99F0727717}"/>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FD791B58-FB21-475E-A6DD-A114258FE02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a:extLst>
              <a:ext uri="{FF2B5EF4-FFF2-40B4-BE49-F238E27FC236}">
                <a16:creationId xmlns:a16="http://schemas.microsoft.com/office/drawing/2014/main" id="{FACC00C0-A60F-48B3-B3B4-4F6F16349A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65620A71-25A9-4FA5-8C79-BCE9FA3F3080}"/>
              </a:ext>
            </a:extLst>
          </p:cNvPr>
          <p:cNvSpPr>
            <a:spLocks noGrp="1"/>
          </p:cNvSpPr>
          <p:nvPr>
            <p:ph type="dt" sz="half" idx="10"/>
          </p:nvPr>
        </p:nvSpPr>
        <p:spPr/>
        <p:txBody>
          <a:bodyPr/>
          <a:lstStyle/>
          <a:p>
            <a:fld id="{869530D7-7F08-45BC-B281-5C39E7B9BE51}" type="datetimeFigureOut">
              <a:rPr lang="cs-CZ" smtClean="0"/>
              <a:t>30.10.2025</a:t>
            </a:fld>
            <a:endParaRPr lang="cs-CZ"/>
          </a:p>
        </p:txBody>
      </p:sp>
      <p:sp>
        <p:nvSpPr>
          <p:cNvPr id="6" name="Zástupný symbol pro zápatí 5">
            <a:extLst>
              <a:ext uri="{FF2B5EF4-FFF2-40B4-BE49-F238E27FC236}">
                <a16:creationId xmlns:a16="http://schemas.microsoft.com/office/drawing/2014/main" id="{1F8F2497-DC14-439B-AB34-C498BFA2B1E9}"/>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40F9D4D2-1B68-42C3-9F61-7BE6D522573F}"/>
              </a:ext>
            </a:extLst>
          </p:cNvPr>
          <p:cNvSpPr>
            <a:spLocks noGrp="1"/>
          </p:cNvSpPr>
          <p:nvPr>
            <p:ph type="sldNum" sz="quarter" idx="12"/>
          </p:nvPr>
        </p:nvSpPr>
        <p:spPr/>
        <p:txBody>
          <a:bodyPr/>
          <a:lstStyle/>
          <a:p>
            <a:fld id="{747B61CA-E8A6-4EFA-8BA4-4BF6E086BA60}" type="slidenum">
              <a:rPr lang="cs-CZ" smtClean="0"/>
              <a:t>‹#›</a:t>
            </a:fld>
            <a:endParaRPr lang="cs-CZ"/>
          </a:p>
        </p:txBody>
      </p:sp>
    </p:spTree>
    <p:extLst>
      <p:ext uri="{BB962C8B-B14F-4D97-AF65-F5344CB8AC3E}">
        <p14:creationId xmlns:p14="http://schemas.microsoft.com/office/powerpoint/2010/main" val="2562500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83255661-FD6D-4C7C-B655-65D821867A7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a:extLst>
              <a:ext uri="{FF2B5EF4-FFF2-40B4-BE49-F238E27FC236}">
                <a16:creationId xmlns:a16="http://schemas.microsoft.com/office/drawing/2014/main" id="{E3759CC7-5DB4-4E99-9ECD-52322577BB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284180BD-372A-43B0-B102-4B19A1EC013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9530D7-7F08-45BC-B281-5C39E7B9BE51}" type="datetimeFigureOut">
              <a:rPr lang="cs-CZ" smtClean="0"/>
              <a:t>30.10.2025</a:t>
            </a:fld>
            <a:endParaRPr lang="cs-CZ"/>
          </a:p>
        </p:txBody>
      </p:sp>
      <p:sp>
        <p:nvSpPr>
          <p:cNvPr id="5" name="Zástupný symbol pro zápatí 4">
            <a:extLst>
              <a:ext uri="{FF2B5EF4-FFF2-40B4-BE49-F238E27FC236}">
                <a16:creationId xmlns:a16="http://schemas.microsoft.com/office/drawing/2014/main" id="{88DC06EE-D1F0-47F6-9B35-78BF604E42F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F69FBC90-1CCA-4E71-8879-0C0704AC340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7B61CA-E8A6-4EFA-8BA4-4BF6E086BA60}" type="slidenum">
              <a:rPr lang="cs-CZ" smtClean="0"/>
              <a:t>‹#›</a:t>
            </a:fld>
            <a:endParaRPr lang="cs-CZ"/>
          </a:p>
        </p:txBody>
      </p:sp>
    </p:spTree>
    <p:extLst>
      <p:ext uri="{BB962C8B-B14F-4D97-AF65-F5344CB8AC3E}">
        <p14:creationId xmlns:p14="http://schemas.microsoft.com/office/powerpoint/2010/main" val="38359968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hyperlink" Target="https://uohs.gov.cz/cs/verejne-zakazky/sbirky-rozhodnuti/detail-23084.html"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hyperlink" Target="https://uohs.gov.cz/cs/verejne-zakazky/sbirky-rozhodnuti/detail-23079.html"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7.xml"/><Relationship Id="rId4" Type="http://schemas.openxmlformats.org/officeDocument/2006/relationships/hyperlink" Target="https://uohs.gov.cz/cs/verejne-zakazky/sbirky-rozhodnuti/detail-23103.html"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hyperlink" Target="https://uohs.gov.cz/cs/verejne-zakazky/sbirky-rozhodnuti/detail-23078.html"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3.xml"/><Relationship Id="rId1" Type="http://schemas.openxmlformats.org/officeDocument/2006/relationships/slideLayout" Target="../slideLayouts/slideLayout7.xml"/><Relationship Id="rId4" Type="http://schemas.openxmlformats.org/officeDocument/2006/relationships/hyperlink" Target="https://uohs.gov.cz/cs/verejne-zakazky/sbirky-rozhodnuti/detail-23094.html"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7.xml"/><Relationship Id="rId1" Type="http://schemas.openxmlformats.org/officeDocument/2006/relationships/slideLayout" Target="../slideLayouts/slideLayout7.xml"/><Relationship Id="rId4" Type="http://schemas.openxmlformats.org/officeDocument/2006/relationships/hyperlink" Target="https://uohs.gov.cz/cs/verejne-zakazky/sbirky-rozhodnuti/detail-23126.html" TargetMode="Externa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0.xml"/><Relationship Id="rId1" Type="http://schemas.openxmlformats.org/officeDocument/2006/relationships/slideLayout" Target="../slideLayouts/slideLayout7.xml"/><Relationship Id="rId4" Type="http://schemas.openxmlformats.org/officeDocument/2006/relationships/hyperlink" Target="https://uohs.gov.cz/cs/verejne-zakazky/sbirky-rozhodnuti/detail-23104.html" TargetMode="External"/></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3.xml"/><Relationship Id="rId1" Type="http://schemas.openxmlformats.org/officeDocument/2006/relationships/slideLayout" Target="../slideLayouts/slideLayout7.xml"/><Relationship Id="rId4" Type="http://schemas.openxmlformats.org/officeDocument/2006/relationships/hyperlink" Target="https://uohs.gov.cz/cs/verejne-zakazky/sbirky-rozhodnuti/detail-23115.html" TargetMode="External"/></Relationships>
</file>

<file path=ppt/slides/_rels/slide3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4.xml"/><Relationship Id="rId1" Type="http://schemas.openxmlformats.org/officeDocument/2006/relationships/slideLayout" Target="../slideLayouts/slideLayout1.xml"/><Relationship Id="rId4" Type="http://schemas.openxmlformats.org/officeDocument/2006/relationships/image" Target="../media/image3.emf"/></Relationships>
</file>

<file path=ppt/slides/_rels/slide3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9.xml"/><Relationship Id="rId1" Type="http://schemas.openxmlformats.org/officeDocument/2006/relationships/slideLayout" Target="../slideLayouts/slideLayout7.xml"/><Relationship Id="rId4" Type="http://schemas.openxmlformats.org/officeDocument/2006/relationships/hyperlink" Target="https://uohs.gov.cz/cs/verejne-zakazky/sbirky-rozhodnuti/detail-23116.html"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3.xml"/><Relationship Id="rId1" Type="http://schemas.openxmlformats.org/officeDocument/2006/relationships/slideLayout" Target="../slideLayouts/slideLayout7.xml"/><Relationship Id="rId4" Type="http://schemas.openxmlformats.org/officeDocument/2006/relationships/hyperlink" Target="https://uohs.gov.cz/cs/verejne-zakazky/sbirky-rozhodnuti/detail-23122.html" TargetMode="External"/></Relationships>
</file>

<file path=ppt/slides/_rels/slide4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7.xml"/><Relationship Id="rId1" Type="http://schemas.openxmlformats.org/officeDocument/2006/relationships/slideLayout" Target="../slideLayouts/slideLayout7.xml"/><Relationship Id="rId4" Type="http://schemas.openxmlformats.org/officeDocument/2006/relationships/hyperlink" Target="https://uohs.gov.cz/cs/verejne-zakazky/sbirky-rozhodnuti/detail-23127.html" TargetMode="External"/></Relationships>
</file>

<file path=ppt/slides/_rels/slide4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1.xml"/><Relationship Id="rId1" Type="http://schemas.openxmlformats.org/officeDocument/2006/relationships/slideLayout" Target="../slideLayouts/slideLayout7.xml"/><Relationship Id="rId4" Type="http://schemas.openxmlformats.org/officeDocument/2006/relationships/hyperlink" Target="https://uohs.gov.cz/cs/verejne-zakazky/sbirky-rozhodnuti/detail-23148.html" TargetMode="External"/></Relationships>
</file>

<file path=ppt/slides/_rels/slide5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hyperlink" Target="https://uohs.gov.cz/cs/verejne-zakazky/sbirky-rozhodnuti/detail-23077.html"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F2BCE0C-50C0-D3EC-65F2-544DBFCF4739}"/>
              </a:ext>
            </a:extLst>
          </p:cNvPr>
          <p:cNvSpPr>
            <a:spLocks noGrp="1"/>
          </p:cNvSpPr>
          <p:nvPr>
            <p:ph type="ctrTitle"/>
          </p:nvPr>
        </p:nvSpPr>
        <p:spPr>
          <a:xfrm>
            <a:off x="1524000" y="1576872"/>
            <a:ext cx="9144000" cy="2509935"/>
          </a:xfrm>
        </p:spPr>
        <p:txBody>
          <a:bodyPr>
            <a:normAutofit fontScale="90000"/>
          </a:bodyPr>
          <a:lstStyle/>
          <a:p>
            <a:pPr marL="0" indent="0" algn="ctr">
              <a:buNone/>
            </a:pPr>
            <a:r>
              <a:rPr lang="cs-CZ" sz="6000" b="1" dirty="0">
                <a:solidFill>
                  <a:srgbClr val="000099"/>
                </a:solidFill>
              </a:rPr>
              <a:t>Vybraná rozhodnutí ÚOHS</a:t>
            </a:r>
            <a:br>
              <a:rPr lang="cs-CZ" sz="6000" b="1" dirty="0">
                <a:solidFill>
                  <a:srgbClr val="000099"/>
                </a:solidFill>
              </a:rPr>
            </a:br>
            <a:r>
              <a:rPr lang="cs-CZ" sz="6000" b="1" dirty="0">
                <a:solidFill>
                  <a:srgbClr val="000099"/>
                </a:solidFill>
              </a:rPr>
              <a:t>- </a:t>
            </a:r>
            <a:br>
              <a:rPr lang="cs-CZ" sz="6000" b="1" dirty="0">
                <a:solidFill>
                  <a:srgbClr val="000099"/>
                </a:solidFill>
              </a:rPr>
            </a:br>
            <a:r>
              <a:rPr lang="cs-CZ" sz="6000" b="1" dirty="0">
                <a:solidFill>
                  <a:srgbClr val="000099"/>
                </a:solidFill>
              </a:rPr>
              <a:t>srpen 2025</a:t>
            </a:r>
          </a:p>
        </p:txBody>
      </p:sp>
      <p:sp>
        <p:nvSpPr>
          <p:cNvPr id="5" name="Podnadpis 2">
            <a:extLst>
              <a:ext uri="{FF2B5EF4-FFF2-40B4-BE49-F238E27FC236}">
                <a16:creationId xmlns:a16="http://schemas.microsoft.com/office/drawing/2014/main" id="{24792A64-E2EE-4AE3-7948-E9E20A5F5E8B}"/>
              </a:ext>
            </a:extLst>
          </p:cNvPr>
          <p:cNvSpPr>
            <a:spLocks noGrp="1"/>
          </p:cNvSpPr>
          <p:nvPr>
            <p:ph type="subTitle" idx="1"/>
          </p:nvPr>
        </p:nvSpPr>
        <p:spPr>
          <a:xfrm>
            <a:off x="1524000" y="4889663"/>
            <a:ext cx="9144000" cy="1655762"/>
          </a:xfrm>
        </p:spPr>
        <p:txBody>
          <a:bodyPr/>
          <a:lstStyle/>
          <a:p>
            <a:r>
              <a:rPr lang="cs-CZ" sz="1800" dirty="0">
                <a:solidFill>
                  <a:schemeClr val="accent6">
                    <a:lumMod val="60000"/>
                    <a:lumOff val="40000"/>
                  </a:schemeClr>
                </a:solidFill>
                <a:effectLst/>
                <a:ea typeface="Calibri" panose="020F0502020204030204" pitchFamily="34" charset="0"/>
              </a:rPr>
              <a:t>Odbor strategií, práva a podpory veřejného investování</a:t>
            </a:r>
            <a:endParaRPr lang="cs-CZ" dirty="0">
              <a:solidFill>
                <a:schemeClr val="accent6">
                  <a:lumMod val="60000"/>
                  <a:lumOff val="40000"/>
                </a:schemeClr>
              </a:solidFill>
            </a:endParaRPr>
          </a:p>
        </p:txBody>
      </p:sp>
    </p:spTree>
    <p:extLst>
      <p:ext uri="{BB962C8B-B14F-4D97-AF65-F5344CB8AC3E}">
        <p14:creationId xmlns:p14="http://schemas.microsoft.com/office/powerpoint/2010/main" val="29244977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4D69C1AD-01E8-0B57-6ABE-97D4A98861B8}"/>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B9A3D165-F824-D165-6251-6CCCEA542C58}"/>
              </a:ext>
            </a:extLst>
          </p:cNvPr>
          <p:cNvSpPr txBox="1"/>
          <p:nvPr/>
        </p:nvSpPr>
        <p:spPr>
          <a:xfrm>
            <a:off x="0" y="650449"/>
            <a:ext cx="12192000" cy="6042295"/>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400" b="1" dirty="0">
                <a:latin typeface="Arial" panose="020B0604020202020204" pitchFamily="34" charset="0"/>
                <a:cs typeface="Arial" panose="020B0604020202020204" pitchFamily="34" charset="0"/>
              </a:rPr>
              <a:t>Argumentace Úřadu:</a:t>
            </a:r>
          </a:p>
          <a:p>
            <a:pPr algn="just">
              <a:lnSpc>
                <a:spcPct val="107000"/>
              </a:lnSpc>
              <a:spcAft>
                <a:spcPts val="800"/>
              </a:spcAft>
            </a:pPr>
            <a:r>
              <a:rPr lang="cs-CZ" sz="2400" dirty="0">
                <a:effectLst/>
                <a:latin typeface="Arial" panose="020B0604020202020204" pitchFamily="34" charset="0"/>
                <a:ea typeface="Calibri" panose="020F0502020204030204" pitchFamily="34" charset="0"/>
                <a:cs typeface="Times New Roman" panose="02020603050405020304" pitchFamily="18" charset="0"/>
              </a:rPr>
              <a:t>70.    </a:t>
            </a:r>
            <a:r>
              <a:rPr lang="cs-CZ" sz="2400" dirty="0">
                <a:latin typeface="Arial" panose="020B0604020202020204" pitchFamily="34" charset="0"/>
                <a:ea typeface="Calibri" panose="020F0502020204030204" pitchFamily="34" charset="0"/>
                <a:cs typeface="Times New Roman" panose="02020603050405020304" pitchFamily="18" charset="0"/>
              </a:rPr>
              <a:t>Lze tedy shledat, že </a:t>
            </a:r>
            <a:r>
              <a:rPr lang="cs-CZ" sz="2400" dirty="0">
                <a:solidFill>
                  <a:srgbClr val="FF0000"/>
                </a:solidFill>
                <a:latin typeface="Arial" panose="020B0604020202020204" pitchFamily="34" charset="0"/>
                <a:ea typeface="Calibri" panose="020F0502020204030204" pitchFamily="34" charset="0"/>
                <a:cs typeface="Times New Roman" panose="02020603050405020304" pitchFamily="18" charset="0"/>
              </a:rPr>
              <a:t>odůvodnění rozhodnutí zadavatele o zrušení zadávacího řízení ve výsledku představuje </a:t>
            </a:r>
            <a:r>
              <a:rPr lang="cs-CZ" sz="2400" dirty="0">
                <a:solidFill>
                  <a:srgbClr val="00B050"/>
                </a:solidFill>
                <a:latin typeface="Arial" panose="020B0604020202020204" pitchFamily="34" charset="0"/>
                <a:ea typeface="Calibri" panose="020F0502020204030204" pitchFamily="34" charset="0"/>
                <a:cs typeface="Times New Roman" panose="02020603050405020304" pitchFamily="18" charset="0"/>
              </a:rPr>
              <a:t>subjektivní přesvědčení zadavatele </a:t>
            </a:r>
            <a:r>
              <a:rPr lang="cs-CZ" sz="2400" dirty="0">
                <a:latin typeface="Arial" panose="020B0604020202020204" pitchFamily="34" charset="0"/>
                <a:ea typeface="Calibri" panose="020F0502020204030204" pitchFamily="34" charset="0"/>
                <a:cs typeface="Times New Roman" panose="02020603050405020304" pitchFamily="18" charset="0"/>
              </a:rPr>
              <a:t>ohledně nejistoty, zda byly zadávací podmínky veřejné zakázky stanoveny v souladu se zákonem. </a:t>
            </a:r>
            <a:r>
              <a:rPr lang="cs-CZ" sz="2400" dirty="0">
                <a:effectLst/>
                <a:latin typeface="Arial" panose="020B0604020202020204" pitchFamily="34" charset="0"/>
                <a:ea typeface="Calibri" panose="020F0502020204030204" pitchFamily="34" charset="0"/>
                <a:cs typeface="Times New Roman" panose="02020603050405020304" pitchFamily="18" charset="0"/>
              </a:rPr>
              <a:t>Vzhledem k tomu, že však vůbec nedošlo k jejich posouzení, resp. k ukončení takového procesu, nelze aktuálně ani konstatovat, zda k okamžiku zrušení zadávacího řízení byla daná obava zadavatele objektivně důvodná. </a:t>
            </a:r>
            <a:r>
              <a:rPr lang="cs-CZ" sz="24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Zadavatelem popsaná situace tedy není závažná v tom smyslu</a:t>
            </a:r>
            <a:r>
              <a:rPr lang="cs-CZ" sz="2400" dirty="0">
                <a:effectLst/>
                <a:latin typeface="Arial" panose="020B0604020202020204" pitchFamily="34" charset="0"/>
                <a:ea typeface="Calibri" panose="020F0502020204030204" pitchFamily="34" charset="0"/>
                <a:cs typeface="Times New Roman" panose="02020603050405020304" pitchFamily="18" charset="0"/>
              </a:rPr>
              <a:t>, </a:t>
            </a:r>
            <a:r>
              <a:rPr lang="cs-CZ" sz="2400" dirty="0">
                <a:solidFill>
                  <a:srgbClr val="FF33CC"/>
                </a:solidFill>
                <a:effectLst/>
                <a:latin typeface="Arial" panose="020B0604020202020204" pitchFamily="34" charset="0"/>
                <a:ea typeface="Calibri" panose="020F0502020204030204" pitchFamily="34" charset="0"/>
                <a:cs typeface="Times New Roman" panose="02020603050405020304" pitchFamily="18" charset="0"/>
              </a:rPr>
              <a:t>že by byla s to aktuálně atakovat samotný smysl dokončení zadávacího řízení</a:t>
            </a:r>
            <a:r>
              <a:rPr lang="cs-CZ" sz="240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 </a:t>
            </a:r>
            <a:r>
              <a:rPr lang="cs-CZ" sz="2400" dirty="0">
                <a:effectLst/>
                <a:latin typeface="Arial" panose="020B0604020202020204" pitchFamily="34" charset="0"/>
                <a:ea typeface="Calibri" panose="020F0502020204030204" pitchFamily="34" charset="0"/>
                <a:cs typeface="Times New Roman" panose="02020603050405020304" pitchFamily="18" charset="0"/>
              </a:rPr>
              <a:t>Úřad přitom nemíní uvedeným jakkoli zlehčovat význam zadávacích podmínek a jejich vliv na zadávací řízení, tj. potřebu jejich stanovení zákonným způsobem, avšak zadavatel to, zda k případnému pochybení při jejich vymezení došlo či nikoli, neměl v šetřeném případě jakkoli </a:t>
            </a:r>
            <a:r>
              <a:rPr lang="cs-CZ" sz="2400" dirty="0" err="1">
                <a:effectLst/>
                <a:latin typeface="Arial" panose="020B0604020202020204" pitchFamily="34" charset="0"/>
                <a:ea typeface="Calibri" panose="020F0502020204030204" pitchFamily="34" charset="0"/>
                <a:cs typeface="Times New Roman" panose="02020603050405020304" pitchFamily="18" charset="0"/>
              </a:rPr>
              <a:t>dozjištěno</a:t>
            </a:r>
            <a:r>
              <a:rPr lang="cs-CZ" sz="2400" dirty="0">
                <a:effectLst/>
                <a:latin typeface="Arial" panose="020B0604020202020204" pitchFamily="34" charset="0"/>
                <a:ea typeface="Calibri" panose="020F0502020204030204" pitchFamily="34" charset="0"/>
                <a:cs typeface="Times New Roman" panose="02020603050405020304" pitchFamily="18" charset="0"/>
              </a:rPr>
              <a:t>, resp. kroky, které k tomu mínil učinit, nedokončil a ani jiné náhradní nerealizoval, tedy závěry, že byly uvedeným naplněny podmínky pro zrušení zadávacího řízení dle citovaného ustanovení zákona (v důsledku nezákonného stanovení zadávacích podmínek) byly předčasné.</a:t>
            </a:r>
          </a:p>
        </p:txBody>
      </p:sp>
    </p:spTree>
    <p:extLst>
      <p:ext uri="{BB962C8B-B14F-4D97-AF65-F5344CB8AC3E}">
        <p14:creationId xmlns:p14="http://schemas.microsoft.com/office/powerpoint/2010/main" val="2690231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2DBCC4D0-3C8D-E0D4-F90E-0057B514D7A2}"/>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36AAF498-F5FC-E11A-4F59-7BFD1EA77405}"/>
              </a:ext>
            </a:extLst>
          </p:cNvPr>
          <p:cNvSpPr txBox="1"/>
          <p:nvPr/>
        </p:nvSpPr>
        <p:spPr>
          <a:xfrm>
            <a:off x="0" y="650449"/>
            <a:ext cx="12192000" cy="4769383"/>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400" b="1" dirty="0">
                <a:latin typeface="Arial" panose="020B0604020202020204" pitchFamily="34" charset="0"/>
                <a:cs typeface="Arial" panose="020B0604020202020204" pitchFamily="34" charset="0"/>
              </a:rPr>
              <a:t>Ponaučení:</a:t>
            </a:r>
          </a:p>
          <a:p>
            <a:pPr algn="just">
              <a:lnSpc>
                <a:spcPct val="107000"/>
              </a:lnSpc>
              <a:spcAft>
                <a:spcPts val="800"/>
              </a:spcAft>
            </a:pPr>
            <a:r>
              <a:rPr lang="cs-CZ" sz="2400" dirty="0">
                <a:effectLst/>
                <a:latin typeface="Arial" panose="020B0604020202020204" pitchFamily="34" charset="0"/>
                <a:ea typeface="Calibri" panose="020F0502020204030204" pitchFamily="34" charset="0"/>
                <a:cs typeface="Times New Roman" panose="02020603050405020304" pitchFamily="18" charset="0"/>
              </a:rPr>
              <a:t>Důvody vedoucí ke zrušení zadávacího řízení musí odpovídat povaze, smyslu a účelu toho, co zákon upravuje a musí být posuzovány vždy s ohledem na konkrétní skutkové okolnosti, přičemž jejich interpretace by měla být ku prospěchu efektivní hospodářské soutěže. </a:t>
            </a:r>
          </a:p>
          <a:p>
            <a:pPr algn="just">
              <a:lnSpc>
                <a:spcPct val="107000"/>
              </a:lnSpc>
              <a:spcAft>
                <a:spcPts val="800"/>
              </a:spcAft>
            </a:pPr>
            <a:r>
              <a:rPr lang="cs-CZ" sz="2400" dirty="0">
                <a:effectLst/>
                <a:latin typeface="Arial" panose="020B0604020202020204" pitchFamily="34" charset="0"/>
                <a:ea typeface="Calibri" panose="020F0502020204030204" pitchFamily="34" charset="0"/>
                <a:cs typeface="Times New Roman" panose="02020603050405020304" pitchFamily="18" charset="0"/>
              </a:rPr>
              <a:t>Jsou to tedy takové </a:t>
            </a:r>
            <a:r>
              <a:rPr lang="cs-CZ" sz="2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důvody, které nejsou odrazem pouze subjektivního postoje zadavatele</a:t>
            </a:r>
            <a:r>
              <a:rPr lang="cs-CZ" sz="2400" dirty="0">
                <a:effectLst/>
                <a:latin typeface="Arial" panose="020B0604020202020204" pitchFamily="34" charset="0"/>
                <a:ea typeface="Calibri" panose="020F0502020204030204" pitchFamily="34" charset="0"/>
                <a:cs typeface="Times New Roman" panose="02020603050405020304" pitchFamily="18" charset="0"/>
              </a:rPr>
              <a:t>, </a:t>
            </a:r>
            <a:r>
              <a:rPr lang="cs-CZ" sz="24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nýbrž mají objektivní dopad do samotné realizace zadávacího řízení. </a:t>
            </a:r>
          </a:p>
          <a:p>
            <a:pPr algn="just">
              <a:lnSpc>
                <a:spcPct val="107000"/>
              </a:lnSpc>
              <a:spcAft>
                <a:spcPts val="800"/>
              </a:spcAft>
            </a:pPr>
            <a:r>
              <a:rPr lang="cs-CZ" sz="24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Ke zrušení zadávacího řízení tak nemůže bez dalšího vést pouhá obava či nejistota zadavatele</a:t>
            </a:r>
            <a:r>
              <a:rPr lang="cs-CZ" sz="2400" dirty="0">
                <a:effectLst/>
                <a:latin typeface="Arial" panose="020B0604020202020204" pitchFamily="34" charset="0"/>
                <a:ea typeface="Calibri" panose="020F0502020204030204" pitchFamily="34" charset="0"/>
                <a:cs typeface="Times New Roman" panose="02020603050405020304" pitchFamily="18" charset="0"/>
              </a:rPr>
              <a:t>, tj. důvody založené pouze na odhadu, pocitech či dojmech zadavatele.</a:t>
            </a:r>
          </a:p>
          <a:p>
            <a:pPr algn="just">
              <a:lnSpc>
                <a:spcPct val="107000"/>
              </a:lnSpc>
              <a:spcAft>
                <a:spcPts val="800"/>
              </a:spcAft>
            </a:pPr>
            <a:r>
              <a:rPr lang="cs-CZ" sz="2400" dirty="0">
                <a:solidFill>
                  <a:srgbClr val="FF33CC"/>
                </a:solidFill>
                <a:effectLst/>
                <a:latin typeface="Arial" panose="020B0604020202020204" pitchFamily="34" charset="0"/>
                <a:ea typeface="Calibri" panose="020F0502020204030204" pitchFamily="34" charset="0"/>
                <a:cs typeface="Times New Roman" panose="02020603050405020304" pitchFamily="18" charset="0"/>
              </a:rPr>
              <a:t>Důvod hodný zvláštního zřetele však může být dán tehdy, pokud zadavatel nemá reálně jinou možnost, jak v zadávacím řízení pokračovat. </a:t>
            </a:r>
          </a:p>
        </p:txBody>
      </p:sp>
    </p:spTree>
    <p:extLst>
      <p:ext uri="{BB962C8B-B14F-4D97-AF65-F5344CB8AC3E}">
        <p14:creationId xmlns:p14="http://schemas.microsoft.com/office/powerpoint/2010/main" val="3519928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CB0D5534-41B9-39F8-50B1-890EF4C4CF12}"/>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3A4ECF23-5A7D-9140-011D-39EF94D73FF0}"/>
              </a:ext>
            </a:extLst>
          </p:cNvPr>
          <p:cNvSpPr txBox="1"/>
          <p:nvPr/>
        </p:nvSpPr>
        <p:spPr>
          <a:xfrm>
            <a:off x="0" y="790575"/>
            <a:ext cx="12192000" cy="400110"/>
          </a:xfrm>
          <a:prstGeom prst="rect">
            <a:avLst/>
          </a:prstGeom>
          <a:noFill/>
        </p:spPr>
        <p:txBody>
          <a:bodyPr wrap="square" lIns="91440" tIns="45720" rIns="91440" bIns="45720" rtlCol="0" anchor="t">
            <a:spAutoFit/>
          </a:bodyPr>
          <a:lstStyle/>
          <a:p>
            <a:pPr algn="ctr"/>
            <a:r>
              <a:rPr lang="cs-CZ" sz="2000" b="1" dirty="0">
                <a:latin typeface="Arial" panose="020B0604020202020204" pitchFamily="34" charset="0"/>
                <a:cs typeface="Arial" panose="020B0604020202020204" pitchFamily="34" charset="0"/>
              </a:rPr>
              <a:t>Uveřejnění smlouvy</a:t>
            </a:r>
            <a:endParaRPr lang="en-US" sz="2000" b="1" dirty="0">
              <a:latin typeface="Arial" panose="020B0604020202020204" pitchFamily="34" charset="0"/>
              <a:cs typeface="Arial" panose="020B0604020202020204" pitchFamily="34" charset="0"/>
            </a:endParaRPr>
          </a:p>
        </p:txBody>
      </p:sp>
      <p:graphicFrame>
        <p:nvGraphicFramePr>
          <p:cNvPr id="5" name="Tabulka 4">
            <a:extLst>
              <a:ext uri="{FF2B5EF4-FFF2-40B4-BE49-F238E27FC236}">
                <a16:creationId xmlns:a16="http://schemas.microsoft.com/office/drawing/2014/main" id="{9594032C-3D2F-AAB8-F55F-665EBEE40D73}"/>
              </a:ext>
            </a:extLst>
          </p:cNvPr>
          <p:cNvGraphicFramePr>
            <a:graphicFrameLocks noGrp="1"/>
          </p:cNvGraphicFramePr>
          <p:nvPr>
            <p:extLst>
              <p:ext uri="{D42A27DB-BD31-4B8C-83A1-F6EECF244321}">
                <p14:modId xmlns:p14="http://schemas.microsoft.com/office/powerpoint/2010/main" val="2825273903"/>
              </p:ext>
            </p:extLst>
          </p:nvPr>
        </p:nvGraphicFramePr>
        <p:xfrm>
          <a:off x="9427" y="1159907"/>
          <a:ext cx="12182573" cy="4847580"/>
        </p:xfrm>
        <a:graphic>
          <a:graphicData uri="http://schemas.openxmlformats.org/drawingml/2006/table">
            <a:tbl>
              <a:tblPr firstRow="1" bandRow="1">
                <a:tableStyleId>{5C22544A-7EE6-4342-B048-85BDC9FD1C3A}</a:tableStyleId>
              </a:tblPr>
              <a:tblGrid>
                <a:gridCol w="12182573">
                  <a:extLst>
                    <a:ext uri="{9D8B030D-6E8A-4147-A177-3AD203B41FA5}">
                      <a16:colId xmlns:a16="http://schemas.microsoft.com/office/drawing/2014/main" val="1138273570"/>
                    </a:ext>
                  </a:extLst>
                </a:gridCol>
              </a:tblGrid>
              <a:tr h="433820">
                <a:tc>
                  <a:txBody>
                    <a:bodyPr/>
                    <a:lstStyle/>
                    <a:p>
                      <a:pPr algn="just">
                        <a:lnSpc>
                          <a:spcPct val="107000"/>
                        </a:lnSpc>
                        <a:spcAft>
                          <a:spcPts val="800"/>
                        </a:spcAft>
                        <a:buNone/>
                      </a:pPr>
                      <a:r>
                        <a:rPr lang="cs-CZ" sz="2000" b="1" kern="1200">
                          <a:solidFill>
                            <a:srgbClr val="FFFFFF"/>
                          </a:solidFill>
                          <a:effectLst/>
                          <a:latin typeface="Arial" panose="020B0604020202020204" pitchFamily="34" charset="0"/>
                          <a:ea typeface="Times New Roman" panose="02020603050405020304" pitchFamily="18" charset="0"/>
                          <a:cs typeface="Arial" panose="020B0604020202020204" pitchFamily="34" charset="0"/>
                        </a:rPr>
                        <a:t>Sp.zn. ÚOHS-S0513/2025/VZ, č. j.  ÚOHS-27198/2025/500</a:t>
                      </a:r>
                      <a:endParaRPr lang="cs-CZ" sz="20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459919349"/>
                  </a:ext>
                </a:extLst>
              </a:tr>
              <a:tr h="433820">
                <a:tc>
                  <a:txBody>
                    <a:bodyPr/>
                    <a:lstStyle/>
                    <a:p>
                      <a:pPr algn="just">
                        <a:lnSpc>
                          <a:spcPct val="107000"/>
                        </a:lnSpc>
                        <a:spcAft>
                          <a:spcPts val="800"/>
                        </a:spcAft>
                        <a:buNone/>
                      </a:pPr>
                      <a:r>
                        <a:rPr lang="cs-CZ" sz="2000" u="sng">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4"/>
                        </a:rPr>
                        <a:t>https://uohs.gov.cz/cs/verejne-zakazky/sbirky-rozhodnuti/detail-23084.html</a:t>
                      </a:r>
                      <a:endParaRPr lang="cs-CZ" sz="20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4078745562"/>
                  </a:ext>
                </a:extLst>
              </a:tr>
              <a:tr h="433820">
                <a:tc>
                  <a:txBody>
                    <a:bodyPr/>
                    <a:lstStyle/>
                    <a:p>
                      <a:pPr algn="just">
                        <a:lnSpc>
                          <a:spcPct val="107000"/>
                        </a:lnSpc>
                        <a:spcAft>
                          <a:spcPts val="800"/>
                        </a:spcAft>
                        <a:buNone/>
                      </a:pPr>
                      <a:r>
                        <a:rPr lang="cs-CZ" sz="2000">
                          <a:solidFill>
                            <a:srgbClr val="000000"/>
                          </a:solidFill>
                          <a:effectLst/>
                          <a:latin typeface="Arial" panose="020B0604020202020204" pitchFamily="34" charset="0"/>
                          <a:ea typeface="Times New Roman" panose="02020603050405020304" pitchFamily="18" charset="0"/>
                          <a:cs typeface="Arial" panose="020B0604020202020204" pitchFamily="34" charset="0"/>
                        </a:rPr>
                        <a:t>OBNOVA MK Č. 5B CESTA NA KOPEC</a:t>
                      </a:r>
                      <a:endParaRPr lang="cs-CZ" sz="20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954306992"/>
                  </a:ext>
                </a:extLst>
              </a:tr>
              <a:tr h="433820">
                <a:tc>
                  <a:txBody>
                    <a:bodyPr/>
                    <a:lstStyle/>
                    <a:p>
                      <a:pPr algn="just">
                        <a:lnSpc>
                          <a:spcPct val="107000"/>
                        </a:lnSpc>
                        <a:spcAft>
                          <a:spcPts val="800"/>
                        </a:spcAft>
                        <a:buNone/>
                      </a:pPr>
                      <a:r>
                        <a:rPr lang="cs-CZ" sz="20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Právní moc: 1. 8. 2025</a:t>
                      </a:r>
                      <a:endParaRPr lang="cs-CZ" sz="20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459188181"/>
                  </a:ext>
                </a:extLst>
              </a:tr>
              <a:tr h="435457">
                <a:tc>
                  <a:txBody>
                    <a:bodyPr/>
                    <a:lstStyle/>
                    <a:p>
                      <a:pPr algn="just">
                        <a:lnSpc>
                          <a:spcPct val="107000"/>
                        </a:lnSpc>
                        <a:spcAft>
                          <a:spcPts val="800"/>
                        </a:spcAft>
                        <a:buNone/>
                      </a:pPr>
                      <a:r>
                        <a:rPr lang="cs-CZ" sz="20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Dotčená ustanovení: § 219 odst. 1 písm. a) ZZVZ</a:t>
                      </a:r>
                      <a:endParaRPr lang="cs-CZ" sz="20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195754911"/>
                  </a:ext>
                </a:extLst>
              </a:tr>
              <a:tr h="1637282">
                <a:tc>
                  <a:txBody>
                    <a:bodyPr/>
                    <a:lstStyle/>
                    <a:p>
                      <a:pPr algn="just">
                        <a:lnSpc>
                          <a:spcPct val="107000"/>
                        </a:lnSpc>
                        <a:spcAft>
                          <a:spcPts val="800"/>
                        </a:spcAft>
                        <a:buNone/>
                      </a:pPr>
                      <a:r>
                        <a:rPr lang="cs-CZ" sz="2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Obviněný se </a:t>
                      </a:r>
                      <a:r>
                        <a:rPr lang="cs-CZ" sz="2000" u="sng"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dopustil přestupku při uveřejňování </a:t>
                      </a:r>
                      <a:r>
                        <a:rPr lang="cs-CZ" sz="2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podle § 269 odst. 2 ZZVZ tím, že Smlouvu na zhotovení stavebních a dalších prací a činností souvisejících na realizaci veřejné zakázky „OBNOVA MK Č. 5B CESTA NA KOPEC“, kterou uzavřel dne 14. 5. 2024 s vybraným dodavatelem ve znění Dodatku č. 1 uzavřeného dne 24. 6. 2024 neuveřejnil podle § 219 odst. 1 ZZVZ na profilu zadavatele ve lhůtě do 30 dnů od uzavření Dodatku č. 1 k citované Smlouvě na zhotovení stavebních a dalších prací a činností souvisejících, tj. nejpozději do dne 24. 7. 2024, když předmětnou Smlouvu na zhotovení stavebních a dalších prací a činností souvisejících uveřejnil na profilu zadavatele až dne 14. 5. 2025, a to ve znění bez Dodatku č. 1, který nezveřejnil do doby vydání tohoto příkazu vůbec.</a:t>
                      </a:r>
                      <a:endParaRPr lang="cs-CZ" sz="2000" dirty="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81531094"/>
                  </a:ext>
                </a:extLst>
              </a:tr>
            </a:tbl>
          </a:graphicData>
        </a:graphic>
      </p:graphicFrame>
    </p:spTree>
    <p:extLst>
      <p:ext uri="{BB962C8B-B14F-4D97-AF65-F5344CB8AC3E}">
        <p14:creationId xmlns:p14="http://schemas.microsoft.com/office/powerpoint/2010/main" val="4866017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123059F3-4159-99D5-D044-8EEE4E56304D}"/>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F96DCDB0-6712-5659-97FA-FB2756FF9A14}"/>
              </a:ext>
            </a:extLst>
          </p:cNvPr>
          <p:cNvSpPr txBox="1"/>
          <p:nvPr/>
        </p:nvSpPr>
        <p:spPr>
          <a:xfrm>
            <a:off x="0" y="475101"/>
            <a:ext cx="12191999" cy="5925533"/>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600" b="1" dirty="0">
                <a:latin typeface="Arial" panose="020B0604020202020204" pitchFamily="34" charset="0"/>
                <a:cs typeface="Arial" panose="020B0604020202020204" pitchFamily="34" charset="0"/>
              </a:rPr>
              <a:t>Skutkový stav: </a:t>
            </a:r>
          </a:p>
          <a:p>
            <a:pPr marL="457200" indent="-457200" algn="just">
              <a:lnSpc>
                <a:spcPct val="107000"/>
              </a:lnSpc>
              <a:spcAft>
                <a:spcPts val="800"/>
              </a:spcAft>
              <a:buFont typeface="Arial" panose="020B0604020202020204" pitchFamily="34" charset="0"/>
              <a:buChar char="•"/>
            </a:pPr>
            <a:r>
              <a:rPr lang="cs-CZ" sz="2600" dirty="0">
                <a:effectLst/>
                <a:latin typeface="Arial" panose="020B0604020202020204" pitchFamily="34" charset="0"/>
                <a:ea typeface="Calibri" panose="020F0502020204030204" pitchFamily="34" charset="0"/>
                <a:cs typeface="Times New Roman" panose="02020603050405020304" pitchFamily="18" charset="0"/>
              </a:rPr>
              <a:t>Zadavatel uzavřel dne </a:t>
            </a:r>
            <a:r>
              <a:rPr lang="cs-CZ" sz="2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14. 5. 2024 </a:t>
            </a:r>
            <a:r>
              <a:rPr lang="cs-CZ" sz="2600" dirty="0">
                <a:effectLst/>
                <a:latin typeface="Arial" panose="020B0604020202020204" pitchFamily="34" charset="0"/>
                <a:ea typeface="Calibri" panose="020F0502020204030204" pitchFamily="34" charset="0"/>
                <a:cs typeface="Times New Roman" panose="02020603050405020304" pitchFamily="18" charset="0"/>
              </a:rPr>
              <a:t>s vybraným dodavatelem smlouvu na veřejnou zakázku.</a:t>
            </a:r>
          </a:p>
          <a:p>
            <a:pPr marL="457200" indent="-457200" algn="just">
              <a:lnSpc>
                <a:spcPct val="107000"/>
              </a:lnSpc>
              <a:spcAft>
                <a:spcPts val="800"/>
              </a:spcAft>
              <a:buFont typeface="Arial" panose="020B0604020202020204" pitchFamily="34" charset="0"/>
              <a:buChar char="•"/>
            </a:pPr>
            <a:r>
              <a:rPr lang="cs-CZ" sz="2600" dirty="0">
                <a:effectLst/>
                <a:latin typeface="Arial" panose="020B0604020202020204" pitchFamily="34" charset="0"/>
                <a:ea typeface="Calibri" panose="020F0502020204030204" pitchFamily="34" charset="0"/>
                <a:cs typeface="Times New Roman" panose="02020603050405020304" pitchFamily="18" charset="0"/>
              </a:rPr>
              <a:t>Celková cena plnění ze smlouvy činila </a:t>
            </a:r>
            <a:r>
              <a:rPr lang="cs-CZ" sz="26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974 364,72 Kč bez DPH</a:t>
            </a:r>
            <a:r>
              <a:rPr lang="cs-CZ" sz="2600" dirty="0">
                <a:effectLst/>
                <a:latin typeface="Arial" panose="020B0604020202020204" pitchFamily="34" charset="0"/>
                <a:ea typeface="Calibri" panose="020F0502020204030204" pitchFamily="34" charset="0"/>
                <a:cs typeface="Times New Roman" panose="02020603050405020304" pitchFamily="18" charset="0"/>
              </a:rPr>
              <a:t>, resp. 1 178 981,31 Kč vč. DPH.</a:t>
            </a:r>
          </a:p>
          <a:p>
            <a:pPr marL="457200" indent="-457200" algn="just">
              <a:lnSpc>
                <a:spcPct val="107000"/>
              </a:lnSpc>
              <a:spcAft>
                <a:spcPts val="800"/>
              </a:spcAft>
              <a:buFont typeface="Arial" panose="020B0604020202020204" pitchFamily="34" charset="0"/>
              <a:buChar char="•"/>
            </a:pPr>
            <a:r>
              <a:rPr lang="cs-CZ" sz="2600" dirty="0">
                <a:latin typeface="Arial" panose="020B0604020202020204" pitchFamily="34" charset="0"/>
                <a:ea typeface="Calibri" panose="020F0502020204030204" pitchFamily="34" charset="0"/>
                <a:cs typeface="Times New Roman" panose="02020603050405020304" pitchFamily="18" charset="0"/>
              </a:rPr>
              <a:t>Zadavatel</a:t>
            </a:r>
            <a:r>
              <a:rPr lang="cs-CZ" sz="2600" dirty="0">
                <a:effectLst/>
                <a:latin typeface="Arial" panose="020B0604020202020204" pitchFamily="34" charset="0"/>
                <a:ea typeface="Calibri" panose="020F0502020204030204" pitchFamily="34" charset="0"/>
                <a:cs typeface="Times New Roman" panose="02020603050405020304" pitchFamily="18" charset="0"/>
              </a:rPr>
              <a:t> uzavřel s vybraným dodavatelem dne </a:t>
            </a:r>
            <a:r>
              <a:rPr lang="cs-CZ" sz="26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24. 6. 2024 dodatek </a:t>
            </a:r>
            <a:r>
              <a:rPr lang="cs-CZ" sz="2600" dirty="0">
                <a:effectLst/>
                <a:latin typeface="Arial" panose="020B0604020202020204" pitchFamily="34" charset="0"/>
                <a:ea typeface="Calibri" panose="020F0502020204030204" pitchFamily="34" charset="0"/>
                <a:cs typeface="Times New Roman" panose="02020603050405020304" pitchFamily="18" charset="0"/>
              </a:rPr>
              <a:t>ke smlouvě, kterým došlo k </a:t>
            </a:r>
            <a:r>
              <a:rPr lang="cs-CZ" sz="26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navýšení ceny </a:t>
            </a:r>
            <a:r>
              <a:rPr lang="cs-CZ" sz="2600" dirty="0">
                <a:effectLst/>
                <a:latin typeface="Arial" panose="020B0604020202020204" pitchFamily="34" charset="0"/>
                <a:ea typeface="Calibri" panose="020F0502020204030204" pitchFamily="34" charset="0"/>
                <a:cs typeface="Times New Roman" panose="02020603050405020304" pitchFamily="18" charset="0"/>
              </a:rPr>
              <a:t>plnění veřejné zakázky na částku </a:t>
            </a:r>
            <a:r>
              <a:rPr lang="cs-CZ" sz="26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1 021 091,56 Kč bez DPH</a:t>
            </a:r>
            <a:r>
              <a:rPr lang="cs-CZ" sz="2600" dirty="0">
                <a:effectLst/>
                <a:latin typeface="Arial" panose="020B0604020202020204" pitchFamily="34" charset="0"/>
                <a:ea typeface="Calibri" panose="020F0502020204030204" pitchFamily="34" charset="0"/>
                <a:cs typeface="Times New Roman" panose="02020603050405020304" pitchFamily="18" charset="0"/>
              </a:rPr>
              <a:t>, resp. 1 235 520,79 Kč vč. DPH.</a:t>
            </a:r>
          </a:p>
          <a:p>
            <a:pPr marL="457200" indent="-457200" algn="just">
              <a:lnSpc>
                <a:spcPct val="107000"/>
              </a:lnSpc>
              <a:spcAft>
                <a:spcPts val="800"/>
              </a:spcAft>
              <a:buFont typeface="Arial" panose="020B0604020202020204" pitchFamily="34" charset="0"/>
              <a:buChar char="•"/>
            </a:pPr>
            <a:r>
              <a:rPr lang="cs-CZ" sz="2600" dirty="0">
                <a:effectLst/>
                <a:latin typeface="Arial" panose="020B0604020202020204" pitchFamily="34" charset="0"/>
                <a:ea typeface="Calibri" panose="020F0502020204030204" pitchFamily="34" charset="0"/>
                <a:cs typeface="Times New Roman" panose="02020603050405020304" pitchFamily="18" charset="0"/>
              </a:rPr>
              <a:t>Zadavatel </a:t>
            </a:r>
            <a:r>
              <a:rPr lang="cs-CZ" sz="26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uveřejnil smlouvu na profilu zadavatele dne 14. 5. 2025</a:t>
            </a:r>
            <a:r>
              <a:rPr lang="cs-CZ" sz="2600" dirty="0">
                <a:effectLst/>
                <a:latin typeface="Arial" panose="020B0604020202020204" pitchFamily="34" charset="0"/>
                <a:ea typeface="Calibri" panose="020F0502020204030204" pitchFamily="34" charset="0"/>
                <a:cs typeface="Times New Roman" panose="02020603050405020304" pitchFamily="18" charset="0"/>
              </a:rPr>
              <a:t>, avšak </a:t>
            </a:r>
            <a:r>
              <a:rPr lang="cs-CZ" sz="260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dodatek</a:t>
            </a:r>
            <a:r>
              <a:rPr lang="cs-CZ" sz="2600" dirty="0">
                <a:effectLst/>
                <a:latin typeface="Arial" panose="020B0604020202020204" pitchFamily="34" charset="0"/>
                <a:ea typeface="Calibri" panose="020F0502020204030204" pitchFamily="34" charset="0"/>
                <a:cs typeface="Times New Roman" panose="02020603050405020304" pitchFamily="18" charset="0"/>
              </a:rPr>
              <a:t> nebyl do doby vydání příkazu zveřejněn na profilu zadavatele </a:t>
            </a:r>
            <a:r>
              <a:rPr lang="cs-CZ" sz="260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vůbec.</a:t>
            </a:r>
          </a:p>
          <a:p>
            <a:pPr marL="342900" indent="-342900" algn="just">
              <a:spcBef>
                <a:spcPts val="600"/>
              </a:spcBef>
              <a:spcAft>
                <a:spcPts val="600"/>
              </a:spcAft>
              <a:buClr>
                <a:srgbClr val="009543"/>
              </a:buClr>
              <a:buFont typeface="Arial" panose="020B0604020202020204" pitchFamily="34" charset="0"/>
              <a:buChar char="•"/>
            </a:pPr>
            <a:endParaRPr lang="cs-CZ" sz="2800" dirty="0">
              <a:effectLst/>
              <a:latin typeface="Arial" panose="020B0604020202020204" pitchFamily="34" charset="0"/>
              <a:ea typeface="Calibri" panose="020F0502020204030204" pitchFamily="34" charset="0"/>
              <a:cs typeface="Times New Roman" panose="02020603050405020304" pitchFamily="18" charset="0"/>
            </a:endParaRPr>
          </a:p>
          <a:p>
            <a:pPr marL="342900" indent="-342900" algn="just">
              <a:spcBef>
                <a:spcPts val="600"/>
              </a:spcBef>
              <a:spcAft>
                <a:spcPts val="600"/>
              </a:spcAft>
              <a:buClr>
                <a:srgbClr val="009543"/>
              </a:buClr>
              <a:buFont typeface="Arial" panose="020B0604020202020204" pitchFamily="34" charset="0"/>
              <a:buChar char="•"/>
            </a:pPr>
            <a:endParaRPr lang="cs-CZ"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838659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71A3E0D2-9658-5AF7-3E67-D7ADA4EF8500}"/>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9504710E-5F2A-03E2-7D43-9EBC593A48CE}"/>
              </a:ext>
            </a:extLst>
          </p:cNvPr>
          <p:cNvSpPr txBox="1"/>
          <p:nvPr/>
        </p:nvSpPr>
        <p:spPr>
          <a:xfrm>
            <a:off x="0" y="650449"/>
            <a:ext cx="12192000" cy="2983509"/>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400" b="1" dirty="0">
                <a:latin typeface="Arial" panose="020B0604020202020204" pitchFamily="34" charset="0"/>
                <a:cs typeface="Arial" panose="020B0604020202020204" pitchFamily="34" charset="0"/>
              </a:rPr>
              <a:t>Argumentace Úřadu:</a:t>
            </a:r>
          </a:p>
          <a:p>
            <a:pPr algn="just">
              <a:lnSpc>
                <a:spcPct val="107000"/>
              </a:lnSpc>
              <a:spcAft>
                <a:spcPts val="800"/>
              </a:spcAft>
            </a:pPr>
            <a:r>
              <a:rPr lang="cs-CZ" sz="2400" dirty="0">
                <a:effectLst/>
                <a:latin typeface="Arial" panose="020B0604020202020204" pitchFamily="34" charset="0"/>
                <a:ea typeface="Calibri" panose="020F0502020204030204" pitchFamily="34" charset="0"/>
                <a:cs typeface="Times New Roman" panose="02020603050405020304" pitchFamily="18" charset="0"/>
              </a:rPr>
              <a:t>18.     </a:t>
            </a:r>
            <a:r>
              <a:rPr lang="cs-CZ" sz="2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Zákon tedy váže </a:t>
            </a:r>
            <a:r>
              <a:rPr lang="cs-CZ" sz="2400" dirty="0" err="1">
                <a:solidFill>
                  <a:srgbClr val="FF0000"/>
                </a:solidFill>
                <a:effectLst/>
                <a:latin typeface="Arial" panose="020B0604020202020204" pitchFamily="34" charset="0"/>
                <a:ea typeface="Calibri" panose="020F0502020204030204" pitchFamily="34" charset="0"/>
                <a:cs typeface="Times New Roman" panose="02020603050405020304" pitchFamily="18" charset="0"/>
              </a:rPr>
              <a:t>uveřejňovací</a:t>
            </a:r>
            <a:r>
              <a:rPr lang="cs-CZ" sz="2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 povinnost na dosažení ceny veřejné zakázky přesahující 1 000 000 Kč bez DPH</a:t>
            </a:r>
            <a:r>
              <a:rPr lang="cs-CZ" sz="2400" dirty="0">
                <a:effectLst/>
                <a:latin typeface="Arial" panose="020B0604020202020204" pitchFamily="34" charset="0"/>
                <a:ea typeface="Calibri" panose="020F0502020204030204" pitchFamily="34" charset="0"/>
                <a:cs typeface="Times New Roman" panose="02020603050405020304" pitchFamily="18" charset="0"/>
              </a:rPr>
              <a:t>, přičemž v případě šetřené veřejné zakázky byla tato hodnota překročena uzavřením dodatku. </a:t>
            </a:r>
          </a:p>
          <a:p>
            <a:pPr algn="just">
              <a:lnSpc>
                <a:spcPct val="107000"/>
              </a:lnSpc>
              <a:spcAft>
                <a:spcPts val="800"/>
              </a:spcAft>
            </a:pPr>
            <a:r>
              <a:rPr lang="cs-CZ" sz="24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Obviněný tak byl povinen uveřejnit smlouvu ve znění jejího dodatku ve lhůtě do 30 dnů od uzavření dodatku</a:t>
            </a:r>
            <a:r>
              <a:rPr lang="cs-CZ" sz="2400" dirty="0">
                <a:effectLst/>
                <a:latin typeface="Arial" panose="020B0604020202020204" pitchFamily="34" charset="0"/>
                <a:ea typeface="Calibri" panose="020F0502020204030204" pitchFamily="34" charset="0"/>
                <a:cs typeface="Times New Roman" panose="02020603050405020304" pitchFamily="18" charset="0"/>
              </a:rPr>
              <a:t>, tj. od okamžiku, kdy cena veřejné zakázky přesáhla částku </a:t>
            </a:r>
            <a:br>
              <a:rPr lang="cs-CZ" sz="2400" dirty="0">
                <a:effectLst/>
                <a:latin typeface="Arial" panose="020B0604020202020204" pitchFamily="34" charset="0"/>
                <a:ea typeface="Calibri" panose="020F0502020204030204" pitchFamily="34" charset="0"/>
                <a:cs typeface="Times New Roman" panose="02020603050405020304" pitchFamily="18" charset="0"/>
              </a:rPr>
            </a:br>
            <a:r>
              <a:rPr lang="cs-CZ" sz="2400" dirty="0">
                <a:effectLst/>
                <a:latin typeface="Arial" panose="020B0604020202020204" pitchFamily="34" charset="0"/>
                <a:ea typeface="Calibri" panose="020F0502020204030204" pitchFamily="34" charset="0"/>
                <a:cs typeface="Times New Roman" panose="02020603050405020304" pitchFamily="18" charset="0"/>
              </a:rPr>
              <a:t>1 000 000 Kč bez DPH. </a:t>
            </a:r>
          </a:p>
        </p:txBody>
      </p:sp>
    </p:spTree>
    <p:extLst>
      <p:ext uri="{BB962C8B-B14F-4D97-AF65-F5344CB8AC3E}">
        <p14:creationId xmlns:p14="http://schemas.microsoft.com/office/powerpoint/2010/main" val="28838998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319CFCED-8C46-0A87-0E0D-CF131806A016}"/>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55ACCD52-C898-357B-67E2-8C070E96EA4D}"/>
              </a:ext>
            </a:extLst>
          </p:cNvPr>
          <p:cNvSpPr txBox="1"/>
          <p:nvPr/>
        </p:nvSpPr>
        <p:spPr>
          <a:xfrm>
            <a:off x="0" y="650449"/>
            <a:ext cx="12192000" cy="5852308"/>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400" b="1" dirty="0">
                <a:latin typeface="Arial" panose="020B0604020202020204" pitchFamily="34" charset="0"/>
                <a:cs typeface="Arial" panose="020B0604020202020204" pitchFamily="34" charset="0"/>
              </a:rPr>
              <a:t>Ponaučení:</a:t>
            </a:r>
          </a:p>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cs-CZ" sz="24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V</a:t>
            </a:r>
            <a:r>
              <a:rPr kumimoji="0" lang="cs-CZ" sz="2400" b="0" i="0" u="none" strike="noStrike" kern="1200" cap="none" spc="0" normalizeH="0" baseline="0" noProof="0" dirty="0">
                <a:ln>
                  <a:noFill/>
                </a:ln>
                <a:solidFill>
                  <a:srgbClr val="FFC000"/>
                </a:solidFill>
                <a:effectLst/>
                <a:uLnTx/>
                <a:uFillTx/>
                <a:latin typeface="Arial" panose="020B0604020202020204" pitchFamily="34" charset="0"/>
                <a:ea typeface="Calibri" panose="020F0502020204030204" pitchFamily="34" charset="0"/>
                <a:cs typeface="Times New Roman" panose="02020603050405020304" pitchFamily="18" charset="0"/>
              </a:rPr>
              <a:t> situaci, kdy teprve dodatkem ke smlouvě je překročena cenová hranice smluvního vztahu 1 000 000 Kč bez DPH</a:t>
            </a:r>
            <a:r>
              <a:rPr kumimoji="0" lang="cs-CZ" sz="24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 </a:t>
            </a:r>
            <a:r>
              <a:rPr kumimoji="0" lang="cs-CZ" sz="2400" b="0" i="0" u="none" strike="noStrike" kern="1200" cap="none" spc="0" normalizeH="0" baseline="0" noProof="0" dirty="0">
                <a:ln>
                  <a:noFill/>
                </a:ln>
                <a:solidFill>
                  <a:srgbClr val="FF33CC"/>
                </a:solidFill>
                <a:effectLst/>
                <a:uLnTx/>
                <a:uFillTx/>
                <a:latin typeface="Arial" panose="020B0604020202020204" pitchFamily="34" charset="0"/>
                <a:ea typeface="Calibri" panose="020F0502020204030204" pitchFamily="34" charset="0"/>
                <a:cs typeface="Times New Roman" panose="02020603050405020304" pitchFamily="18" charset="0"/>
              </a:rPr>
              <a:t>považuje se za nezbytné pro řádné naplnění smyslu </a:t>
            </a:r>
            <a:r>
              <a:rPr kumimoji="0" lang="cs-CZ" sz="2400" b="0" i="0" u="none" strike="noStrike" kern="1200" cap="none" spc="0" normalizeH="0" baseline="0" noProof="0" dirty="0" err="1">
                <a:ln>
                  <a:noFill/>
                </a:ln>
                <a:solidFill>
                  <a:srgbClr val="FF33CC"/>
                </a:solidFill>
                <a:effectLst/>
                <a:uLnTx/>
                <a:uFillTx/>
                <a:latin typeface="Arial" panose="020B0604020202020204" pitchFamily="34" charset="0"/>
                <a:ea typeface="Calibri" panose="020F0502020204030204" pitchFamily="34" charset="0"/>
                <a:cs typeface="Times New Roman" panose="02020603050405020304" pitchFamily="18" charset="0"/>
              </a:rPr>
              <a:t>uveřejňovací</a:t>
            </a:r>
            <a:r>
              <a:rPr kumimoji="0" lang="cs-CZ" sz="2400" b="0" i="0" u="none" strike="noStrike" kern="1200" cap="none" spc="0" normalizeH="0" baseline="0" noProof="0" dirty="0">
                <a:ln>
                  <a:noFill/>
                </a:ln>
                <a:solidFill>
                  <a:srgbClr val="FF33CC"/>
                </a:solidFill>
                <a:effectLst/>
                <a:uLnTx/>
                <a:uFillTx/>
                <a:latin typeface="Arial" panose="020B0604020202020204" pitchFamily="34" charset="0"/>
                <a:ea typeface="Calibri" panose="020F0502020204030204" pitchFamily="34" charset="0"/>
                <a:cs typeface="Times New Roman" panose="02020603050405020304" pitchFamily="18" charset="0"/>
              </a:rPr>
              <a:t> povinnosti uveřejnění smlouvy včetně jejího dodatku, a to ve lhůtě dle zákona.</a:t>
            </a:r>
          </a:p>
          <a:p>
            <a:pPr marL="0" marR="0" lvl="0" indent="0" algn="just" defTabSz="914400" rtl="0" eaLnBrk="1" fontAlgn="auto" latinLnBrk="0" hangingPunct="1">
              <a:lnSpc>
                <a:spcPct val="107000"/>
              </a:lnSpc>
              <a:spcBef>
                <a:spcPts val="0"/>
              </a:spcBef>
              <a:spcAft>
                <a:spcPts val="800"/>
              </a:spcAft>
              <a:buClrTx/>
              <a:buSzTx/>
              <a:buFontTx/>
              <a:buNone/>
              <a:tabLst/>
              <a:defRPr/>
            </a:pPr>
            <a:endParaRPr kumimoji="0" lang="cs-CZ" sz="2400" b="0" i="0" u="none" strike="noStrike" kern="1200" cap="none" spc="0" normalizeH="0" baseline="0" noProof="0" dirty="0">
              <a:ln>
                <a:noFill/>
              </a:ln>
              <a:solidFill>
                <a:srgbClr val="FF33CC"/>
              </a:solidFill>
              <a:effectLst/>
              <a:uLnTx/>
              <a:uFillTx/>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s-CZ" sz="2400" dirty="0">
                <a:effectLst/>
                <a:latin typeface="Arial" panose="020B0604020202020204" pitchFamily="34" charset="0"/>
                <a:ea typeface="Calibri" panose="020F0502020204030204" pitchFamily="34" charset="0"/>
                <a:cs typeface="Times New Roman" panose="02020603050405020304" pitchFamily="18" charset="0"/>
              </a:rPr>
              <a:t>Pro úplnost Úřad uvádí, že obecně </a:t>
            </a:r>
            <a:r>
              <a:rPr lang="cs-CZ" sz="2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nelze považovat za korespondující se základním smyslem </a:t>
            </a:r>
            <a:r>
              <a:rPr lang="cs-CZ" sz="2400" dirty="0" err="1">
                <a:solidFill>
                  <a:srgbClr val="FF0000"/>
                </a:solidFill>
                <a:effectLst/>
                <a:latin typeface="Arial" panose="020B0604020202020204" pitchFamily="34" charset="0"/>
                <a:ea typeface="Calibri" panose="020F0502020204030204" pitchFamily="34" charset="0"/>
                <a:cs typeface="Times New Roman" panose="02020603050405020304" pitchFamily="18" charset="0"/>
              </a:rPr>
              <a:t>uveřejňovací</a:t>
            </a:r>
            <a:r>
              <a:rPr lang="cs-CZ" sz="2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 povinnosti takový výklad zákona</a:t>
            </a:r>
            <a:r>
              <a:rPr lang="cs-CZ" sz="2400" dirty="0">
                <a:effectLst/>
                <a:latin typeface="Arial" panose="020B0604020202020204" pitchFamily="34" charset="0"/>
                <a:ea typeface="Calibri" panose="020F0502020204030204" pitchFamily="34" charset="0"/>
                <a:cs typeface="Times New Roman" panose="02020603050405020304" pitchFamily="18" charset="0"/>
              </a:rPr>
              <a:t>, </a:t>
            </a:r>
            <a:r>
              <a:rPr lang="cs-CZ" sz="24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podle něhož by postačovalo uveřejnění pouze dodatku k uzavřené smlouvě</a:t>
            </a:r>
            <a:r>
              <a:rPr lang="cs-CZ" sz="2400" dirty="0">
                <a:effectLst/>
                <a:latin typeface="Arial" panose="020B0604020202020204" pitchFamily="34" charset="0"/>
                <a:ea typeface="Calibri" panose="020F0502020204030204" pitchFamily="34" charset="0"/>
                <a:cs typeface="Times New Roman" panose="02020603050405020304" pitchFamily="18" charset="0"/>
              </a:rPr>
              <a:t>, když z uzavíraných dodatků často není ani </a:t>
            </a:r>
            <a:r>
              <a:rPr lang="cs-CZ" sz="2400" dirty="0" err="1">
                <a:effectLst/>
                <a:latin typeface="Arial" panose="020B0604020202020204" pitchFamily="34" charset="0"/>
                <a:ea typeface="Calibri" panose="020F0502020204030204" pitchFamily="34" charset="0"/>
                <a:cs typeface="Times New Roman" panose="02020603050405020304" pitchFamily="18" charset="0"/>
              </a:rPr>
              <a:t>seznatelný</a:t>
            </a:r>
            <a:r>
              <a:rPr lang="cs-CZ" sz="2400" dirty="0">
                <a:effectLst/>
                <a:latin typeface="Arial" panose="020B0604020202020204" pitchFamily="34" charset="0"/>
                <a:ea typeface="Calibri" panose="020F0502020204030204" pitchFamily="34" charset="0"/>
                <a:cs typeface="Times New Roman" panose="02020603050405020304" pitchFamily="18" charset="0"/>
              </a:rPr>
              <a:t> obsah smluvního vztahu a k jak podstatné změně smluvního vztahu uzavřením dodatku došlo. </a:t>
            </a:r>
            <a:r>
              <a:rPr lang="cs-CZ" sz="24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Samotný dodatek tak pro veřejnost může být bez znalosti původně uzavřené smlouvy nicneříkající a jeho uveřejněním by tak nemohl být naplněn cíl </a:t>
            </a:r>
            <a:r>
              <a:rPr lang="cs-CZ" sz="2400" dirty="0" err="1">
                <a:solidFill>
                  <a:srgbClr val="0070C0"/>
                </a:solidFill>
                <a:effectLst/>
                <a:latin typeface="Arial" panose="020B0604020202020204" pitchFamily="34" charset="0"/>
                <a:ea typeface="Calibri" panose="020F0502020204030204" pitchFamily="34" charset="0"/>
                <a:cs typeface="Times New Roman" panose="02020603050405020304" pitchFamily="18" charset="0"/>
              </a:rPr>
              <a:t>uveřejňovací</a:t>
            </a:r>
            <a:r>
              <a:rPr lang="cs-CZ" sz="24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 povinnosti </a:t>
            </a:r>
            <a:r>
              <a:rPr lang="cs-CZ" sz="2400" dirty="0">
                <a:effectLst/>
                <a:latin typeface="Arial" panose="020B0604020202020204" pitchFamily="34" charset="0"/>
                <a:ea typeface="Calibri" panose="020F0502020204030204" pitchFamily="34" charset="0"/>
                <a:cs typeface="Times New Roman" panose="02020603050405020304" pitchFamily="18" charset="0"/>
              </a:rPr>
              <a:t>spočívající v informování veřejnosti o smluvních vztazích, jimiž jsou vynakládány veřejné prostředky. </a:t>
            </a:r>
          </a:p>
        </p:txBody>
      </p:sp>
    </p:spTree>
    <p:extLst>
      <p:ext uri="{BB962C8B-B14F-4D97-AF65-F5344CB8AC3E}">
        <p14:creationId xmlns:p14="http://schemas.microsoft.com/office/powerpoint/2010/main" val="30465164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454AFE4A-71E4-464A-D481-8418471F06BB}"/>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8438A33D-6B86-8A9B-3ECE-250D5871A21F}"/>
              </a:ext>
            </a:extLst>
          </p:cNvPr>
          <p:cNvSpPr txBox="1"/>
          <p:nvPr/>
        </p:nvSpPr>
        <p:spPr>
          <a:xfrm>
            <a:off x="0" y="790575"/>
            <a:ext cx="12192000" cy="400110"/>
          </a:xfrm>
          <a:prstGeom prst="rect">
            <a:avLst/>
          </a:prstGeom>
          <a:noFill/>
        </p:spPr>
        <p:txBody>
          <a:bodyPr wrap="square" lIns="91440" tIns="45720" rIns="91440" bIns="45720" rtlCol="0" anchor="t">
            <a:spAutoFit/>
          </a:bodyPr>
          <a:lstStyle/>
          <a:p>
            <a:pPr algn="ctr"/>
            <a:r>
              <a:rPr lang="cs-CZ" sz="2000" b="1" dirty="0">
                <a:latin typeface="Arial" panose="020B0604020202020204" pitchFamily="34" charset="0"/>
                <a:cs typeface="Arial" panose="020B0604020202020204" pitchFamily="34" charset="0"/>
              </a:rPr>
              <a:t>Vymezení referenční zakázky</a:t>
            </a:r>
            <a:endParaRPr lang="en-US" sz="2000" b="1" dirty="0">
              <a:latin typeface="Arial" panose="020B0604020202020204" pitchFamily="34" charset="0"/>
              <a:cs typeface="Arial" panose="020B0604020202020204" pitchFamily="34" charset="0"/>
            </a:endParaRPr>
          </a:p>
        </p:txBody>
      </p:sp>
      <p:graphicFrame>
        <p:nvGraphicFramePr>
          <p:cNvPr id="5" name="Tabulka 4">
            <a:extLst>
              <a:ext uri="{FF2B5EF4-FFF2-40B4-BE49-F238E27FC236}">
                <a16:creationId xmlns:a16="http://schemas.microsoft.com/office/drawing/2014/main" id="{D0CA32B2-AA40-873F-D77B-089E12BFF14A}"/>
              </a:ext>
            </a:extLst>
          </p:cNvPr>
          <p:cNvGraphicFramePr>
            <a:graphicFrameLocks noGrp="1"/>
          </p:cNvGraphicFramePr>
          <p:nvPr>
            <p:extLst>
              <p:ext uri="{D42A27DB-BD31-4B8C-83A1-F6EECF244321}">
                <p14:modId xmlns:p14="http://schemas.microsoft.com/office/powerpoint/2010/main" val="3077962033"/>
              </p:ext>
            </p:extLst>
          </p:nvPr>
        </p:nvGraphicFramePr>
        <p:xfrm>
          <a:off x="9427" y="1159907"/>
          <a:ext cx="12182573" cy="5465054"/>
        </p:xfrm>
        <a:graphic>
          <a:graphicData uri="http://schemas.openxmlformats.org/drawingml/2006/table">
            <a:tbl>
              <a:tblPr firstRow="1" bandRow="1">
                <a:tableStyleId>{5C22544A-7EE6-4342-B048-85BDC9FD1C3A}</a:tableStyleId>
              </a:tblPr>
              <a:tblGrid>
                <a:gridCol w="12182573">
                  <a:extLst>
                    <a:ext uri="{9D8B030D-6E8A-4147-A177-3AD203B41FA5}">
                      <a16:colId xmlns:a16="http://schemas.microsoft.com/office/drawing/2014/main" val="1138273570"/>
                    </a:ext>
                  </a:extLst>
                </a:gridCol>
              </a:tblGrid>
              <a:tr h="433820">
                <a:tc>
                  <a:txBody>
                    <a:bodyPr/>
                    <a:lstStyle/>
                    <a:p>
                      <a:pPr algn="just">
                        <a:lnSpc>
                          <a:spcPct val="107000"/>
                        </a:lnSpc>
                        <a:spcAft>
                          <a:spcPts val="800"/>
                        </a:spcAft>
                        <a:buNone/>
                      </a:pPr>
                      <a:r>
                        <a:rPr lang="cs-CZ" sz="2200" b="1" kern="1200">
                          <a:solidFill>
                            <a:srgbClr val="FFFFFF"/>
                          </a:solidFill>
                          <a:effectLst/>
                          <a:latin typeface="Arial" panose="020B0604020202020204" pitchFamily="34" charset="0"/>
                          <a:ea typeface="Times New Roman" panose="02020603050405020304" pitchFamily="18" charset="0"/>
                          <a:cs typeface="Arial" panose="020B0604020202020204" pitchFamily="34" charset="0"/>
                        </a:rPr>
                        <a:t>Sp.zn. ÚOHS-S0355/2025/VZ, č. j.  ÚOHS-26686/2025/500</a:t>
                      </a:r>
                      <a:endParaRPr lang="cs-CZ" sz="22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459919349"/>
                  </a:ext>
                </a:extLst>
              </a:tr>
              <a:tr h="433820">
                <a:tc>
                  <a:txBody>
                    <a:bodyPr/>
                    <a:lstStyle/>
                    <a:p>
                      <a:pPr algn="just">
                        <a:lnSpc>
                          <a:spcPct val="107000"/>
                        </a:lnSpc>
                        <a:spcAft>
                          <a:spcPts val="800"/>
                        </a:spcAft>
                        <a:buNone/>
                      </a:pPr>
                      <a:r>
                        <a:rPr lang="cs-CZ" sz="2200" u="sng">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4"/>
                        </a:rPr>
                        <a:t>https://uohs.gov.cz/cs/verejne-zakazky/sbirky-rozhodnuti/detail-23079.html</a:t>
                      </a:r>
                      <a:endParaRPr lang="cs-CZ" sz="22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4078745562"/>
                  </a:ext>
                </a:extLst>
              </a:tr>
              <a:tr h="433820">
                <a:tc>
                  <a:txBody>
                    <a:bodyPr/>
                    <a:lstStyle/>
                    <a:p>
                      <a:pPr algn="just">
                        <a:lnSpc>
                          <a:spcPct val="107000"/>
                        </a:lnSpc>
                        <a:spcAft>
                          <a:spcPts val="800"/>
                        </a:spcAft>
                        <a:buNone/>
                      </a:pPr>
                      <a:r>
                        <a:rPr lang="cs-CZ" sz="2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Horkovod z elektrárny Dukovany do Brna – Projektant Severního obchvatu</a:t>
                      </a:r>
                      <a:endParaRPr lang="cs-CZ" sz="22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954306992"/>
                  </a:ext>
                </a:extLst>
              </a:tr>
              <a:tr h="433820">
                <a:tc>
                  <a:txBody>
                    <a:bodyPr/>
                    <a:lstStyle/>
                    <a:p>
                      <a:pPr algn="just">
                        <a:lnSpc>
                          <a:spcPct val="107000"/>
                        </a:lnSpc>
                        <a:spcAft>
                          <a:spcPts val="800"/>
                        </a:spcAft>
                        <a:buNone/>
                      </a:pPr>
                      <a:r>
                        <a:rPr lang="cs-CZ" sz="22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Právní moc: 2. 8. 2025</a:t>
                      </a:r>
                      <a:endParaRPr lang="cs-CZ" sz="22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459188181"/>
                  </a:ext>
                </a:extLst>
              </a:tr>
              <a:tr h="435457">
                <a:tc>
                  <a:txBody>
                    <a:bodyPr/>
                    <a:lstStyle/>
                    <a:p>
                      <a:pPr algn="just">
                        <a:lnSpc>
                          <a:spcPct val="107000"/>
                        </a:lnSpc>
                        <a:spcAft>
                          <a:spcPts val="800"/>
                        </a:spcAft>
                        <a:buNone/>
                      </a:pPr>
                      <a:r>
                        <a:rPr lang="cs-CZ" sz="22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Dotčená ustanovení: § 73 odst. 6 ZZVZ + § 79 odst. 2 písm. a) ZZVZ</a:t>
                      </a:r>
                      <a:endParaRPr lang="cs-CZ" sz="2200" dirty="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195754911"/>
                  </a:ext>
                </a:extLst>
              </a:tr>
              <a:tr h="1637282">
                <a:tc>
                  <a:txBody>
                    <a:bodyPr/>
                    <a:lstStyle/>
                    <a:p>
                      <a:pPr algn="just">
                        <a:lnSpc>
                          <a:spcPct val="107000"/>
                        </a:lnSpc>
                        <a:spcAft>
                          <a:spcPts val="800"/>
                        </a:spcAft>
                        <a:buNone/>
                      </a:pPr>
                      <a:r>
                        <a:rPr lang="cs-CZ" sz="2200" dirty="0">
                          <a:effectLst/>
                          <a:latin typeface="Arial" panose="020B0604020202020204" pitchFamily="34" charset="0"/>
                          <a:ea typeface="Calibri" panose="020F0502020204030204" pitchFamily="34" charset="0"/>
                          <a:cs typeface="Times New Roman" panose="02020603050405020304" pitchFamily="18" charset="0"/>
                        </a:rPr>
                        <a:t>Zadavatel </a:t>
                      </a:r>
                      <a:r>
                        <a:rPr lang="cs-CZ" sz="2200" u="sng" dirty="0">
                          <a:effectLst/>
                          <a:latin typeface="Arial" panose="020B0604020202020204" pitchFamily="34" charset="0"/>
                          <a:ea typeface="Calibri" panose="020F0502020204030204" pitchFamily="34" charset="0"/>
                          <a:cs typeface="Times New Roman" panose="02020603050405020304" pitchFamily="18" charset="0"/>
                        </a:rPr>
                        <a:t>nedodržel při zadávání veřejné zakázky pravidlo stanovené v § 48 odst. 2 písm. a) a b) ZZVZ </a:t>
                      </a:r>
                      <a:r>
                        <a:rPr lang="cs-CZ" sz="2200" dirty="0">
                          <a:effectLst/>
                          <a:latin typeface="Arial" panose="020B0604020202020204" pitchFamily="34" charset="0"/>
                          <a:ea typeface="Calibri" panose="020F0502020204030204" pitchFamily="34" charset="0"/>
                          <a:cs typeface="Times New Roman" panose="02020603050405020304" pitchFamily="18" charset="0"/>
                        </a:rPr>
                        <a:t>ve spojení se zásadou transparentnosti, když „Rozhodnutím a oznámením o vyloučení ze zadávacího řízení“ ze dne 2. 4. 2025 vyloučil navrhovatele z důvodu, že neprokázal splnění technické kvalifikace, když ve vztahu ke členovi realizačního týmu „Osoba provádějící nezávislé expertní posouzení projektového řešení – projektant pro projektování rozvodů tepelné energie“ neprokázal, že disponuje alespoň třemi zkušenostmi splňujícími parametry stanovené ve výše uvedené zadávací podmínce, ačkoliv uvedený důvod pro vyloučení nebyl naplněn, když citovaný zadavatel nesprávně a nedostatečně vyhodnotil naplnění citovaného článku kvalifikační dokumentace…</a:t>
                      </a:r>
                    </a:p>
                  </a:txBody>
                  <a:tcPr/>
                </a:tc>
                <a:extLst>
                  <a:ext uri="{0D108BD9-81ED-4DB2-BD59-A6C34878D82A}">
                    <a16:rowId xmlns:a16="http://schemas.microsoft.com/office/drawing/2014/main" val="381531094"/>
                  </a:ext>
                </a:extLst>
              </a:tr>
            </a:tbl>
          </a:graphicData>
        </a:graphic>
      </p:graphicFrame>
    </p:spTree>
    <p:extLst>
      <p:ext uri="{BB962C8B-B14F-4D97-AF65-F5344CB8AC3E}">
        <p14:creationId xmlns:p14="http://schemas.microsoft.com/office/powerpoint/2010/main" val="34804474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6F02E7FE-5BA5-CDCE-40BC-1B061A7DEEEE}"/>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13DE78E2-09C9-B210-0C52-80A83183DE2F}"/>
              </a:ext>
            </a:extLst>
          </p:cNvPr>
          <p:cNvSpPr txBox="1"/>
          <p:nvPr/>
        </p:nvSpPr>
        <p:spPr>
          <a:xfrm>
            <a:off x="0" y="475101"/>
            <a:ext cx="12191999" cy="5964518"/>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b="1" dirty="0">
                <a:latin typeface="Arial" panose="020B0604020202020204" pitchFamily="34" charset="0"/>
                <a:cs typeface="Arial" panose="020B0604020202020204" pitchFamily="34" charset="0"/>
              </a:rPr>
              <a:t>Skutkový stav: </a:t>
            </a:r>
          </a:p>
          <a:p>
            <a:pPr marL="457200" indent="-457200" algn="just">
              <a:lnSpc>
                <a:spcPct val="107000"/>
              </a:lnSpc>
              <a:spcAft>
                <a:spcPts val="800"/>
              </a:spcAft>
              <a:buFont typeface="Arial" panose="020B0604020202020204" pitchFamily="34" charset="0"/>
              <a:buChar char="•"/>
            </a:pPr>
            <a:r>
              <a:rPr lang="cs-CZ" i="1" dirty="0">
                <a:effectLst/>
                <a:latin typeface="Arial" panose="020B0604020202020204" pitchFamily="34" charset="0"/>
                <a:ea typeface="Calibri" panose="020F0502020204030204" pitchFamily="34" charset="0"/>
                <a:cs typeface="Times New Roman" panose="02020603050405020304" pitchFamily="18" charset="0"/>
              </a:rPr>
              <a:t>„prokazatelnou praxi jako projektant u alespoň tří (3) zakázek spočívajících ve zpracování projektové dokumentace ve stupni basic design nebo detail design v projektech komplexního řešení rozvodů tepelné energie pro dálkové vytápění s ročním dodávkou tepla 0,5 TJ.“</a:t>
            </a:r>
          </a:p>
          <a:p>
            <a:pPr marL="457200" indent="-457200" algn="just">
              <a:lnSpc>
                <a:spcPct val="107000"/>
              </a:lnSpc>
              <a:spcAft>
                <a:spcPts val="800"/>
              </a:spcAft>
              <a:buFont typeface="Arial" panose="020B0604020202020204" pitchFamily="34" charset="0"/>
              <a:buChar char="•"/>
            </a:pPr>
            <a:r>
              <a:rPr lang="cs-CZ"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Zadavatel</a:t>
            </a:r>
            <a:r>
              <a:rPr lang="cs-CZ" dirty="0">
                <a:effectLst/>
                <a:latin typeface="Arial" panose="020B0604020202020204" pitchFamily="34" charset="0"/>
                <a:ea typeface="Calibri" panose="020F0502020204030204" pitchFamily="34" charset="0"/>
                <a:cs typeface="Times New Roman" panose="02020603050405020304" pitchFamily="18" charset="0"/>
              </a:rPr>
              <a:t> spornou kvalifikační podmínku v rozhodnutí o vyloučení vykládá tím způsobem, že k jejímu prokázání musí dodavatel doložit tři referenční zakázky, které spočívaly ve zpracování projektové dokumentace ve stupni basic design nebo detail design, přičemž tyto </a:t>
            </a:r>
            <a:r>
              <a:rPr lang="cs-CZ"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projektové dokumentace se musely vztahovat k projektu komplexního řešení rozvodů tepelné energie pro dálkové vytápění</a:t>
            </a:r>
            <a:r>
              <a:rPr lang="cs-CZ" dirty="0">
                <a:effectLst/>
                <a:latin typeface="Arial" panose="020B0604020202020204" pitchFamily="34" charset="0"/>
                <a:ea typeface="Calibri" panose="020F0502020204030204" pitchFamily="34" charset="0"/>
                <a:cs typeface="Times New Roman" panose="02020603050405020304" pitchFamily="18" charset="0"/>
              </a:rPr>
              <a:t>. Kvalifikační </a:t>
            </a:r>
            <a:r>
              <a:rPr lang="cs-CZ"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podmínka tak není dle zadavatele splněna, pokud se osoba, prostřednictvím které dodavatel splnění této podmínky prokazuje, podílela pouze na dílčí části projektové dokumentace</a:t>
            </a:r>
            <a:r>
              <a:rPr lang="cs-CZ" dirty="0">
                <a:effectLst/>
                <a:latin typeface="Arial" panose="020B0604020202020204" pitchFamily="34" charset="0"/>
                <a:ea typeface="Calibri" panose="020F0502020204030204" pitchFamily="34" charset="0"/>
                <a:cs typeface="Times New Roman" panose="02020603050405020304" pitchFamily="18" charset="0"/>
              </a:rPr>
              <a:t>. Dále dle zadavatele nestačí, pokud tato osoba neřešila komplexní rozvody tepelné energie pro dálkové vytápění. </a:t>
            </a:r>
          </a:p>
          <a:p>
            <a:pPr marL="457200" indent="-457200" algn="just">
              <a:lnSpc>
                <a:spcPct val="107000"/>
              </a:lnSpc>
              <a:spcAft>
                <a:spcPts val="800"/>
              </a:spcAft>
              <a:buFont typeface="Arial" panose="020B0604020202020204" pitchFamily="34" charset="0"/>
              <a:buChar char="•"/>
            </a:pPr>
            <a:r>
              <a:rPr lang="cs-CZ"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Navrhovatel</a:t>
            </a:r>
            <a:r>
              <a:rPr lang="cs-CZ" dirty="0">
                <a:effectLst/>
                <a:latin typeface="Arial" panose="020B0604020202020204" pitchFamily="34" charset="0"/>
                <a:ea typeface="Calibri" panose="020F0502020204030204" pitchFamily="34" charset="0"/>
                <a:cs typeface="Times New Roman" panose="02020603050405020304" pitchFamily="18" charset="0"/>
              </a:rPr>
              <a:t> spornou kvalifikační podmínku vykládá tím způsobem, že zadavatel požaduje, aby dodavatelé doložili, že disponují osobou s prokazatelnou praxí projektanta u alespoň tří zakázek, přičemž tyto zakázky spočívaly ve zpracování projektové dokumentace v basic design nebo detail design v projektech, které spočívaly v komplexním řešení rozvodů tepelné energie pro dálkové vytápění s roční dodávkou tepla 0,5 TJ. Dle navrhovatele tak k prokázání splnění kvalifikační podmínky </a:t>
            </a:r>
            <a:r>
              <a:rPr lang="cs-CZ"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není nutné doložit komplexní zpracování projektové dokumentace touto osobou ani že tato osoba realizovala komplexní řešení rozvodů tepelné energie pro dálkové vytápění</a:t>
            </a:r>
            <a:r>
              <a:rPr lang="cs-CZ" dirty="0">
                <a:effectLst/>
                <a:latin typeface="Arial" panose="020B0604020202020204" pitchFamily="34" charset="0"/>
                <a:ea typeface="Calibri" panose="020F0502020204030204" pitchFamily="34" charset="0"/>
                <a:cs typeface="Times New Roman" panose="02020603050405020304" pitchFamily="18" charset="0"/>
              </a:rPr>
              <a:t>, </a:t>
            </a:r>
            <a:r>
              <a:rPr lang="cs-CZ"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nýbrž postačuje dané osobě pouze účast na projektu komplexního řešení rozvodů tepelné energie pro dálkové vytápění </a:t>
            </a:r>
            <a:r>
              <a:rPr lang="cs-CZ" dirty="0">
                <a:solidFill>
                  <a:srgbClr val="FF33CC"/>
                </a:solidFill>
                <a:effectLst/>
                <a:latin typeface="Arial" panose="020B0604020202020204" pitchFamily="34" charset="0"/>
                <a:ea typeface="Calibri" panose="020F0502020204030204" pitchFamily="34" charset="0"/>
                <a:cs typeface="Times New Roman" panose="02020603050405020304" pitchFamily="18" charset="0"/>
              </a:rPr>
              <a:t>bez jakéhokoliv kvantitativního požadavku ze strany zadavatele</a:t>
            </a:r>
            <a:r>
              <a:rPr lang="cs-CZ" dirty="0">
                <a:effectLst/>
                <a:latin typeface="Arial" panose="020B060402020202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15421547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25372C14-E271-7F8F-AEC8-C9D38D2F8F34}"/>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6CFE0EFF-1BA7-EC36-2F9D-3B59B8755BEC}"/>
              </a:ext>
            </a:extLst>
          </p:cNvPr>
          <p:cNvSpPr txBox="1"/>
          <p:nvPr/>
        </p:nvSpPr>
        <p:spPr>
          <a:xfrm>
            <a:off x="0" y="650449"/>
            <a:ext cx="12192000" cy="6000104"/>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100" b="1" dirty="0">
                <a:latin typeface="Arial" panose="020B0604020202020204" pitchFamily="34" charset="0"/>
                <a:cs typeface="Arial" panose="020B0604020202020204" pitchFamily="34" charset="0"/>
              </a:rPr>
              <a:t>Argumentace Úřadu:</a:t>
            </a:r>
          </a:p>
          <a:p>
            <a:pPr algn="just">
              <a:lnSpc>
                <a:spcPct val="107000"/>
              </a:lnSpc>
              <a:spcAft>
                <a:spcPts val="800"/>
              </a:spcAft>
            </a:pPr>
            <a:r>
              <a:rPr lang="cs-CZ" sz="2100" dirty="0">
                <a:effectLst/>
                <a:latin typeface="Arial" panose="020B0604020202020204" pitchFamily="34" charset="0"/>
                <a:ea typeface="Calibri" panose="020F0502020204030204" pitchFamily="34" charset="0"/>
                <a:cs typeface="Times New Roman" panose="02020603050405020304" pitchFamily="18" charset="0"/>
              </a:rPr>
              <a:t>85.   </a:t>
            </a:r>
            <a:r>
              <a:rPr lang="cs-CZ" sz="21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Úřad</a:t>
            </a:r>
            <a:r>
              <a:rPr lang="cs-CZ" sz="2100" dirty="0">
                <a:effectLst/>
                <a:latin typeface="Arial" panose="020B0604020202020204" pitchFamily="34" charset="0"/>
                <a:ea typeface="Calibri" panose="020F0502020204030204" pitchFamily="34" charset="0"/>
                <a:cs typeface="Times New Roman" panose="02020603050405020304" pitchFamily="18" charset="0"/>
              </a:rPr>
              <a:t> primárně </a:t>
            </a:r>
            <a:r>
              <a:rPr lang="cs-CZ" sz="21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dává navrhovateli za pravdu, že sporná kvalifikační podmínka nestanoví, jaký typ praxe projektanta a v jakém rozsahu má účastník zadávacího řízení u člena svého realizačního týmu doložit.</a:t>
            </a:r>
            <a:r>
              <a:rPr lang="cs-CZ" sz="2100" dirty="0">
                <a:effectLst/>
                <a:latin typeface="Arial" panose="020B0604020202020204" pitchFamily="34" charset="0"/>
                <a:ea typeface="Calibri" panose="020F0502020204030204" pitchFamily="34" charset="0"/>
                <a:cs typeface="Times New Roman" panose="02020603050405020304" pitchFamily="18" charset="0"/>
              </a:rPr>
              <a:t> (…) Kvalifikační podmínka nijak nespecifikuje, v jakém rozsahu se daný člen realizačního týmu dodavatele musel jako projektant podílet na konkrétní zakázce. </a:t>
            </a:r>
            <a:r>
              <a:rPr lang="cs-CZ" sz="21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Ze způsobu, jak jsou na sebe navázány jednotlivé části (věty) kvalifikační podmínky, plyne jen to</a:t>
            </a:r>
            <a:r>
              <a:rPr lang="cs-CZ" sz="2100" dirty="0">
                <a:effectLst/>
                <a:latin typeface="Arial" panose="020B0604020202020204" pitchFamily="34" charset="0"/>
                <a:ea typeface="Calibri" panose="020F0502020204030204" pitchFamily="34" charset="0"/>
                <a:cs typeface="Times New Roman" panose="02020603050405020304" pitchFamily="18" charset="0"/>
              </a:rPr>
              <a:t>, že zadavatel v ní požaduje, aby účastník řízení doložil, že disponuje osobou, která má prokazatelnou praxi jako projektant u alespoň tří zakázek, přičemž právě tyto zakázky musí spočívat ve zpracování projektové dokumentace ve stupni basic design nebo detail design (kdy zadavatel v poznámkách pod čarou vymezil, co takovými projektovými dokumentacemi míní). (…) Zadavatel tak v kvalifikační podmínce nestanovil, že praxe projektanta musí spočívat přímo ve zpracování projektové dokumentace, resp. že přímo dotčená osoba musela zpracovat komplexní projektovou dokumentaci. V tomto smyslu tedy opravdu není vymezen typ ani rozsah požadované praxe. </a:t>
            </a:r>
            <a:r>
              <a:rPr lang="cs-CZ" sz="21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Úřad dodává, že zadavateli nic nebránilo v tom, aby v kvalifikační podmínce použil například formulaci </a:t>
            </a:r>
            <a:r>
              <a:rPr lang="cs-CZ" sz="2100" dirty="0">
                <a:effectLst/>
                <a:latin typeface="Arial" panose="020B0604020202020204" pitchFamily="34" charset="0"/>
                <a:ea typeface="Calibri" panose="020F0502020204030204" pitchFamily="34" charset="0"/>
                <a:cs typeface="Times New Roman" panose="02020603050405020304" pitchFamily="18" charset="0"/>
              </a:rPr>
              <a:t>„</a:t>
            </a:r>
            <a:r>
              <a:rPr lang="cs-CZ" sz="210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praxi spočívající ve zpracování komplexní projektové dokumentace</a:t>
            </a:r>
            <a:r>
              <a:rPr lang="cs-CZ" sz="2100" dirty="0">
                <a:effectLst/>
                <a:latin typeface="Arial" panose="020B0604020202020204" pitchFamily="34" charset="0"/>
                <a:ea typeface="Calibri" panose="020F0502020204030204" pitchFamily="34" charset="0"/>
                <a:cs typeface="Times New Roman" panose="02020603050405020304" pitchFamily="18" charset="0"/>
              </a:rPr>
              <a:t>“ či </a:t>
            </a:r>
            <a:r>
              <a:rPr lang="cs-CZ" sz="2100" dirty="0">
                <a:solidFill>
                  <a:srgbClr val="FF33CC"/>
                </a:solidFill>
                <a:effectLst/>
                <a:latin typeface="Arial" panose="020B0604020202020204" pitchFamily="34" charset="0"/>
                <a:ea typeface="Calibri" panose="020F0502020204030204" pitchFamily="34" charset="0"/>
                <a:cs typeface="Times New Roman" panose="02020603050405020304" pitchFamily="18" charset="0"/>
              </a:rPr>
              <a:t>„praxi, která spočívala ve zpracování komplexní projektové dokumentace“ </a:t>
            </a:r>
            <a:r>
              <a:rPr lang="cs-CZ" sz="2100" dirty="0">
                <a:effectLst/>
                <a:latin typeface="Arial" panose="020B0604020202020204" pitchFamily="34" charset="0"/>
                <a:ea typeface="Calibri" panose="020F0502020204030204" pitchFamily="34" charset="0"/>
                <a:cs typeface="Times New Roman" panose="02020603050405020304" pitchFamily="18" charset="0"/>
              </a:rPr>
              <a:t>nebo jinou obdobnou formulaci, která by umožnovala zadavatelem zastávaný výklad dané kvalifikační podmínky, respektive by vylučovala jiný možný výklad. </a:t>
            </a:r>
          </a:p>
        </p:txBody>
      </p:sp>
    </p:spTree>
    <p:extLst>
      <p:ext uri="{BB962C8B-B14F-4D97-AF65-F5344CB8AC3E}">
        <p14:creationId xmlns:p14="http://schemas.microsoft.com/office/powerpoint/2010/main" val="254331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7680B5CD-DA71-65EA-35DB-9C4107F5E047}"/>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498A572D-18E5-7728-95CA-180B46F5B923}"/>
              </a:ext>
            </a:extLst>
          </p:cNvPr>
          <p:cNvSpPr txBox="1"/>
          <p:nvPr/>
        </p:nvSpPr>
        <p:spPr>
          <a:xfrm>
            <a:off x="0" y="790575"/>
            <a:ext cx="12192000" cy="400110"/>
          </a:xfrm>
          <a:prstGeom prst="rect">
            <a:avLst/>
          </a:prstGeom>
          <a:noFill/>
        </p:spPr>
        <p:txBody>
          <a:bodyPr wrap="square" lIns="91440" tIns="45720" rIns="91440" bIns="45720" rtlCol="0" anchor="t">
            <a:spAutoFit/>
          </a:bodyPr>
          <a:lstStyle/>
          <a:p>
            <a:pPr algn="ctr"/>
            <a:r>
              <a:rPr lang="cs-CZ" sz="2000" b="1" dirty="0">
                <a:latin typeface="Arial" panose="020B0604020202020204" pitchFamily="34" charset="0"/>
                <a:cs typeface="Arial" panose="020B0604020202020204" pitchFamily="34" charset="0"/>
              </a:rPr>
              <a:t>Vymezení referenční zakázky</a:t>
            </a:r>
            <a:endParaRPr lang="en-US" sz="2000" b="1" dirty="0">
              <a:latin typeface="Arial" panose="020B0604020202020204" pitchFamily="34" charset="0"/>
              <a:cs typeface="Arial" panose="020B0604020202020204" pitchFamily="34" charset="0"/>
            </a:endParaRPr>
          </a:p>
        </p:txBody>
      </p:sp>
      <p:graphicFrame>
        <p:nvGraphicFramePr>
          <p:cNvPr id="5" name="Tabulka 4">
            <a:extLst>
              <a:ext uri="{FF2B5EF4-FFF2-40B4-BE49-F238E27FC236}">
                <a16:creationId xmlns:a16="http://schemas.microsoft.com/office/drawing/2014/main" id="{733EF5E8-B3EA-D129-0001-EB63F76A6AB0}"/>
              </a:ext>
            </a:extLst>
          </p:cNvPr>
          <p:cNvGraphicFramePr>
            <a:graphicFrameLocks noGrp="1"/>
          </p:cNvGraphicFramePr>
          <p:nvPr>
            <p:extLst>
              <p:ext uri="{D42A27DB-BD31-4B8C-83A1-F6EECF244321}">
                <p14:modId xmlns:p14="http://schemas.microsoft.com/office/powerpoint/2010/main" val="1897691672"/>
              </p:ext>
            </p:extLst>
          </p:nvPr>
        </p:nvGraphicFramePr>
        <p:xfrm>
          <a:off x="9427" y="1159909"/>
          <a:ext cx="12182573" cy="4014603"/>
        </p:xfrm>
        <a:graphic>
          <a:graphicData uri="http://schemas.openxmlformats.org/drawingml/2006/table">
            <a:tbl>
              <a:tblPr firstRow="1" bandRow="1">
                <a:tableStyleId>{5C22544A-7EE6-4342-B048-85BDC9FD1C3A}</a:tableStyleId>
              </a:tblPr>
              <a:tblGrid>
                <a:gridCol w="12182573">
                  <a:extLst>
                    <a:ext uri="{9D8B030D-6E8A-4147-A177-3AD203B41FA5}">
                      <a16:colId xmlns:a16="http://schemas.microsoft.com/office/drawing/2014/main" val="1138273570"/>
                    </a:ext>
                  </a:extLst>
                </a:gridCol>
              </a:tblGrid>
              <a:tr h="416012">
                <a:tc>
                  <a:txBody>
                    <a:bodyPr/>
                    <a:lstStyle/>
                    <a:p>
                      <a:pPr algn="just">
                        <a:lnSpc>
                          <a:spcPct val="107000"/>
                        </a:lnSpc>
                        <a:spcAft>
                          <a:spcPts val="800"/>
                        </a:spcAft>
                        <a:buNone/>
                      </a:pPr>
                      <a:r>
                        <a:rPr lang="cs-CZ" sz="2400" b="1" kern="1200">
                          <a:solidFill>
                            <a:srgbClr val="FFFFFF"/>
                          </a:solidFill>
                          <a:effectLst/>
                          <a:latin typeface="Arial" panose="020B0604020202020204" pitchFamily="34" charset="0"/>
                          <a:ea typeface="Times New Roman" panose="02020603050405020304" pitchFamily="18" charset="0"/>
                          <a:cs typeface="Arial" panose="020B0604020202020204" pitchFamily="34" charset="0"/>
                        </a:rPr>
                        <a:t>Sp.zn. ÚOHS-S0236/2025/VZ, č. j.  ÚOHS-20796/2025/500</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459919349"/>
                  </a:ext>
                </a:extLst>
              </a:tr>
              <a:tr h="416012">
                <a:tc>
                  <a:txBody>
                    <a:bodyPr/>
                    <a:lstStyle/>
                    <a:p>
                      <a:pPr algn="just">
                        <a:lnSpc>
                          <a:spcPct val="107000"/>
                        </a:lnSpc>
                        <a:spcAft>
                          <a:spcPts val="800"/>
                        </a:spcAft>
                        <a:buNone/>
                      </a:pPr>
                      <a:r>
                        <a:rPr lang="cs-CZ" sz="2400" u="sng">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4"/>
                        </a:rPr>
                        <a:t>https://uohs.gov.cz/cs/verejne-zakazky/sbirky-rozhodnuti/detail-23103.html</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4078745562"/>
                  </a:ext>
                </a:extLst>
              </a:tr>
              <a:tr h="416012">
                <a:tc>
                  <a:txBody>
                    <a:bodyPr/>
                    <a:lstStyle/>
                    <a:p>
                      <a:pPr algn="just">
                        <a:lnSpc>
                          <a:spcPct val="107000"/>
                        </a:lnSpc>
                        <a:spcAft>
                          <a:spcPts val="800"/>
                        </a:spcAft>
                        <a:buNone/>
                      </a:pPr>
                      <a:r>
                        <a:rPr lang="cs-CZ" sz="240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TECHNICKO-EKONOMICKÁ STUDIE PRO REGIONÁLNÍ KOLEJOVÉ SYSTÉMY</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954306992"/>
                  </a:ext>
                </a:extLst>
              </a:tr>
              <a:tr h="416012">
                <a:tc>
                  <a:txBody>
                    <a:bodyPr/>
                    <a:lstStyle/>
                    <a:p>
                      <a:pPr algn="just">
                        <a:lnSpc>
                          <a:spcPct val="107000"/>
                        </a:lnSpc>
                        <a:spcAft>
                          <a:spcPts val="800"/>
                        </a:spcAft>
                        <a:buNone/>
                      </a:pPr>
                      <a:r>
                        <a:rPr lang="cs-CZ" sz="2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Právní moc: 5. 8. 2025</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459188181"/>
                  </a:ext>
                </a:extLst>
              </a:tr>
              <a:tr h="417581">
                <a:tc>
                  <a:txBody>
                    <a:bodyPr/>
                    <a:lstStyle/>
                    <a:p>
                      <a:pPr algn="just">
                        <a:lnSpc>
                          <a:spcPct val="107000"/>
                        </a:lnSpc>
                        <a:spcAft>
                          <a:spcPts val="800"/>
                        </a:spcAft>
                        <a:buNone/>
                      </a:pPr>
                      <a:r>
                        <a:rPr lang="cs-CZ" sz="2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Dotčená ustanovení: § 73 odst. 6 ZZVZ + § 79 odst. 2 písm. a) ZZVZ</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195754911"/>
                  </a:ext>
                </a:extLst>
              </a:tr>
              <a:tr h="774345">
                <a:tc>
                  <a:txBody>
                    <a:bodyPr/>
                    <a:lstStyle/>
                    <a:p>
                      <a:pPr algn="just">
                        <a:lnSpc>
                          <a:spcPct val="107000"/>
                        </a:lnSpc>
                        <a:spcAft>
                          <a:spcPts val="800"/>
                        </a:spcAft>
                        <a:buNone/>
                      </a:pPr>
                      <a:r>
                        <a:rPr lang="cs-CZ" sz="2400" u="sng"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Návrh navrhovatele se zamítá</a:t>
                      </a:r>
                      <a:r>
                        <a:rPr lang="cs-CZ" sz="2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neboť nebyly zjištěny důvody pro uložení nápravného opatření.</a:t>
                      </a:r>
                      <a:endParaRPr lang="cs-CZ" sz="2400" dirty="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81531094"/>
                  </a:ext>
                </a:extLst>
              </a:tr>
              <a:tr h="895481">
                <a:tc>
                  <a:txBody>
                    <a:bodyPr/>
                    <a:lstStyle/>
                    <a:p>
                      <a:pPr algn="just">
                        <a:lnSpc>
                          <a:spcPct val="107000"/>
                        </a:lnSpc>
                        <a:spcAft>
                          <a:spcPts val="800"/>
                        </a:spcAft>
                        <a:buNone/>
                      </a:pPr>
                      <a:r>
                        <a:rPr lang="cs-CZ" sz="2400" dirty="0">
                          <a:effectLst/>
                          <a:latin typeface="Arial" panose="020B0604020202020204" pitchFamily="34" charset="0"/>
                          <a:ea typeface="Calibri" panose="020F0502020204030204" pitchFamily="34" charset="0"/>
                          <a:cs typeface="Times New Roman" panose="02020603050405020304" pitchFamily="18" charset="0"/>
                        </a:rPr>
                        <a:t>Podán rozklad – ÚOHS-R0077/2025/VZ, rozhodnutí potvrzeno, rozklad zamítnut.</a:t>
                      </a:r>
                    </a:p>
                  </a:txBody>
                  <a:tcPr/>
                </a:tc>
                <a:extLst>
                  <a:ext uri="{0D108BD9-81ED-4DB2-BD59-A6C34878D82A}">
                    <a16:rowId xmlns:a16="http://schemas.microsoft.com/office/drawing/2014/main" val="2887792763"/>
                  </a:ext>
                </a:extLst>
              </a:tr>
            </a:tbl>
          </a:graphicData>
        </a:graphic>
      </p:graphicFrame>
    </p:spTree>
    <p:extLst>
      <p:ext uri="{BB962C8B-B14F-4D97-AF65-F5344CB8AC3E}">
        <p14:creationId xmlns:p14="http://schemas.microsoft.com/office/powerpoint/2010/main" val="21182345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412B0D25-D6F9-4E5F-971E-D46F4C8207D0}"/>
              </a:ext>
            </a:extLst>
          </p:cNvPr>
          <p:cNvSpPr txBox="1"/>
          <p:nvPr/>
        </p:nvSpPr>
        <p:spPr>
          <a:xfrm>
            <a:off x="0" y="790575"/>
            <a:ext cx="12192000" cy="400110"/>
          </a:xfrm>
          <a:prstGeom prst="rect">
            <a:avLst/>
          </a:prstGeom>
          <a:noFill/>
        </p:spPr>
        <p:txBody>
          <a:bodyPr wrap="square" lIns="91440" tIns="45720" rIns="91440" bIns="45720" rtlCol="0" anchor="t">
            <a:spAutoFit/>
          </a:bodyPr>
          <a:lstStyle/>
          <a:p>
            <a:pPr algn="ctr"/>
            <a:r>
              <a:rPr lang="cs-CZ" sz="2000" b="1" dirty="0">
                <a:latin typeface="Arial" panose="020B0604020202020204" pitchFamily="34" charset="0"/>
                <a:cs typeface="Arial" panose="020B0604020202020204" pitchFamily="34" charset="0"/>
              </a:rPr>
              <a:t>Vybraný dodavatel</a:t>
            </a:r>
            <a:endParaRPr lang="en-US" sz="2000" b="1" dirty="0">
              <a:latin typeface="Arial" panose="020B0604020202020204" pitchFamily="34" charset="0"/>
              <a:cs typeface="Arial" panose="020B0604020202020204" pitchFamily="34" charset="0"/>
            </a:endParaRPr>
          </a:p>
        </p:txBody>
      </p:sp>
      <p:graphicFrame>
        <p:nvGraphicFramePr>
          <p:cNvPr id="5" name="Tabulka 4">
            <a:extLst>
              <a:ext uri="{FF2B5EF4-FFF2-40B4-BE49-F238E27FC236}">
                <a16:creationId xmlns:a16="http://schemas.microsoft.com/office/drawing/2014/main" id="{A2506AE0-A190-BA35-A45A-51AC0D82D67E}"/>
              </a:ext>
            </a:extLst>
          </p:cNvPr>
          <p:cNvGraphicFramePr>
            <a:graphicFrameLocks noGrp="1"/>
          </p:cNvGraphicFramePr>
          <p:nvPr>
            <p:extLst>
              <p:ext uri="{D42A27DB-BD31-4B8C-83A1-F6EECF244321}">
                <p14:modId xmlns:p14="http://schemas.microsoft.com/office/powerpoint/2010/main" val="2073459989"/>
              </p:ext>
            </p:extLst>
          </p:nvPr>
        </p:nvGraphicFramePr>
        <p:xfrm>
          <a:off x="9427" y="1159907"/>
          <a:ext cx="12182573" cy="3910711"/>
        </p:xfrm>
        <a:graphic>
          <a:graphicData uri="http://schemas.openxmlformats.org/drawingml/2006/table">
            <a:tbl>
              <a:tblPr firstRow="1" bandRow="1">
                <a:tableStyleId>{5C22544A-7EE6-4342-B048-85BDC9FD1C3A}</a:tableStyleId>
              </a:tblPr>
              <a:tblGrid>
                <a:gridCol w="12182573">
                  <a:extLst>
                    <a:ext uri="{9D8B030D-6E8A-4147-A177-3AD203B41FA5}">
                      <a16:colId xmlns:a16="http://schemas.microsoft.com/office/drawing/2014/main" val="1138273570"/>
                    </a:ext>
                  </a:extLst>
                </a:gridCol>
              </a:tblGrid>
              <a:tr h="433820">
                <a:tc>
                  <a:txBody>
                    <a:bodyPr/>
                    <a:lstStyle/>
                    <a:p>
                      <a:pPr algn="just">
                        <a:lnSpc>
                          <a:spcPct val="107000"/>
                        </a:lnSpc>
                        <a:spcAft>
                          <a:spcPts val="800"/>
                        </a:spcAft>
                        <a:buNone/>
                      </a:pPr>
                      <a:r>
                        <a:rPr lang="cs-CZ" sz="2400" b="1" kern="1200">
                          <a:solidFill>
                            <a:srgbClr val="FFFFFF"/>
                          </a:solidFill>
                          <a:effectLst/>
                          <a:latin typeface="Arial" panose="020B0604020202020204" pitchFamily="34" charset="0"/>
                          <a:ea typeface="Times New Roman" panose="02020603050405020304" pitchFamily="18" charset="0"/>
                          <a:cs typeface="Arial" panose="020B0604020202020204" pitchFamily="34" charset="0"/>
                        </a:rPr>
                        <a:t>Sp.zn. ÚOHS-S0384/2025/VZ, č. j.  ÚOHS-26394/2025/500</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459919349"/>
                  </a:ext>
                </a:extLst>
              </a:tr>
              <a:tr h="433820">
                <a:tc>
                  <a:txBody>
                    <a:bodyPr/>
                    <a:lstStyle/>
                    <a:p>
                      <a:pPr algn="just">
                        <a:lnSpc>
                          <a:spcPct val="107000"/>
                        </a:lnSpc>
                        <a:spcAft>
                          <a:spcPts val="800"/>
                        </a:spcAft>
                        <a:buNone/>
                      </a:pPr>
                      <a:r>
                        <a:rPr lang="cs-CZ" sz="2400" u="sng">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4"/>
                        </a:rPr>
                        <a:t>https://uohs.gov.cz/cs/verejne-zakazky/sbirky-rozhodnuti/detail-23078.html</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4078745562"/>
                  </a:ext>
                </a:extLst>
              </a:tr>
              <a:tr h="433820">
                <a:tc>
                  <a:txBody>
                    <a:bodyPr/>
                    <a:lstStyle/>
                    <a:p>
                      <a:pPr algn="just">
                        <a:lnSpc>
                          <a:spcPct val="107000"/>
                        </a:lnSpc>
                        <a:spcAft>
                          <a:spcPts val="800"/>
                        </a:spcAft>
                        <a:buNone/>
                      </a:pPr>
                      <a:r>
                        <a:rPr lang="cs-CZ" sz="2400">
                          <a:solidFill>
                            <a:srgbClr val="000000"/>
                          </a:solidFill>
                          <a:effectLst/>
                          <a:latin typeface="Arial" panose="020B0604020202020204" pitchFamily="34" charset="0"/>
                          <a:ea typeface="Times New Roman" panose="02020603050405020304" pitchFamily="18" charset="0"/>
                          <a:cs typeface="Arial" panose="020B0604020202020204" pitchFamily="34" charset="0"/>
                        </a:rPr>
                        <a:t>Štěpkovač – 6 kusů</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954306992"/>
                  </a:ext>
                </a:extLst>
              </a:tr>
              <a:tr h="433820">
                <a:tc>
                  <a:txBody>
                    <a:bodyPr/>
                    <a:lstStyle/>
                    <a:p>
                      <a:pPr algn="just">
                        <a:lnSpc>
                          <a:spcPct val="107000"/>
                        </a:lnSpc>
                        <a:spcAft>
                          <a:spcPts val="800"/>
                        </a:spcAft>
                        <a:buNone/>
                      </a:pPr>
                      <a:r>
                        <a:rPr lang="cs-CZ" sz="2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Právní moc: 1. 8. 2025</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459188181"/>
                  </a:ext>
                </a:extLst>
              </a:tr>
              <a:tr h="435457">
                <a:tc>
                  <a:txBody>
                    <a:bodyPr/>
                    <a:lstStyle/>
                    <a:p>
                      <a:pPr algn="just">
                        <a:lnSpc>
                          <a:spcPct val="107000"/>
                        </a:lnSpc>
                        <a:spcAft>
                          <a:spcPts val="800"/>
                        </a:spcAft>
                        <a:buNone/>
                      </a:pPr>
                      <a:r>
                        <a:rPr lang="cs-CZ" sz="2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Dotčená ustanovení: § 28 odst. 1 písm. h) ZZVZ + § 122 odst. 1 ZZVZ</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195754911"/>
                  </a:ext>
                </a:extLst>
              </a:tr>
              <a:tr h="1637282">
                <a:tc>
                  <a:txBody>
                    <a:bodyPr/>
                    <a:lstStyle/>
                    <a:p>
                      <a:pPr algn="just">
                        <a:lnSpc>
                          <a:spcPct val="107000"/>
                        </a:lnSpc>
                        <a:spcAft>
                          <a:spcPts val="800"/>
                        </a:spcAft>
                        <a:buNone/>
                      </a:pPr>
                      <a:r>
                        <a:rPr lang="cs-CZ" sz="2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Správní řízení vedené ve věci návrhu navrhovatele se zastavuje, neboť </a:t>
                      </a:r>
                      <a:r>
                        <a:rPr lang="cs-CZ" sz="2400" u="sng"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návrhu nepředcházely řádně a včas podané námitky.</a:t>
                      </a:r>
                      <a:endParaRPr lang="cs-CZ" sz="2400" u="sng" dirty="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81531094"/>
                  </a:ext>
                </a:extLst>
              </a:tr>
            </a:tbl>
          </a:graphicData>
        </a:graphic>
      </p:graphicFrame>
    </p:spTree>
    <p:extLst>
      <p:ext uri="{BB962C8B-B14F-4D97-AF65-F5344CB8AC3E}">
        <p14:creationId xmlns:p14="http://schemas.microsoft.com/office/powerpoint/2010/main" val="25081433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41FA8CFD-EEDC-B8FF-8315-41EF5068AB45}"/>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3990202A-8182-50A1-B26B-300AAA8BD78F}"/>
              </a:ext>
            </a:extLst>
          </p:cNvPr>
          <p:cNvSpPr txBox="1"/>
          <p:nvPr/>
        </p:nvSpPr>
        <p:spPr>
          <a:xfrm>
            <a:off x="0" y="791851"/>
            <a:ext cx="12191999" cy="6865341"/>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200" b="1" dirty="0">
                <a:latin typeface="Arial" panose="020B0604020202020204" pitchFamily="34" charset="0"/>
                <a:cs typeface="Arial" panose="020B0604020202020204" pitchFamily="34" charset="0"/>
              </a:rPr>
              <a:t>Skutkový stav: </a:t>
            </a:r>
          </a:p>
          <a:p>
            <a:pPr marL="457200" indent="-457200" algn="just">
              <a:lnSpc>
                <a:spcPct val="107000"/>
              </a:lnSpc>
              <a:spcAft>
                <a:spcPts val="800"/>
              </a:spcAft>
              <a:buFont typeface="Arial" panose="020B0604020202020204" pitchFamily="34" charset="0"/>
              <a:buChar char="•"/>
            </a:pPr>
            <a:r>
              <a:rPr lang="cs-CZ" sz="2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Zadavatel vyloučil dodavatele</a:t>
            </a:r>
            <a:r>
              <a:rPr lang="cs-CZ" sz="2200" dirty="0">
                <a:effectLst/>
                <a:latin typeface="Arial" panose="020B0604020202020204" pitchFamily="34" charset="0"/>
                <a:ea typeface="Calibri" panose="020F0502020204030204" pitchFamily="34" charset="0"/>
                <a:cs typeface="Times New Roman" panose="02020603050405020304" pitchFamily="18" charset="0"/>
              </a:rPr>
              <a:t> ze ZŘ na základě zjištění, </a:t>
            </a:r>
            <a:r>
              <a:rPr lang="cs-CZ" sz="2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že jeho nabídka nesplňuje požadavky technické kvalifikace</a:t>
            </a:r>
            <a:r>
              <a:rPr lang="cs-CZ" sz="2200" dirty="0">
                <a:effectLst/>
                <a:latin typeface="Arial" panose="020B0604020202020204" pitchFamily="34" charset="0"/>
                <a:ea typeface="Calibri" panose="020F0502020204030204" pitchFamily="34" charset="0"/>
                <a:cs typeface="Times New Roman" panose="02020603050405020304" pitchFamily="18" charset="0"/>
              </a:rPr>
              <a:t>, a to mj. požadavky </a:t>
            </a:r>
            <a:r>
              <a:rPr lang="cs-CZ" sz="22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vztahující se k osobě uvedené na pozici specialisty na konstrukci železničních vozidel</a:t>
            </a:r>
            <a:r>
              <a:rPr lang="cs-CZ" sz="2200" dirty="0">
                <a:effectLst/>
                <a:latin typeface="Arial" panose="020B0604020202020204" pitchFamily="34" charset="0"/>
                <a:ea typeface="Calibri" panose="020F0502020204030204" pitchFamily="34" charset="0"/>
                <a:cs typeface="Times New Roman" panose="02020603050405020304" pitchFamily="18" charset="0"/>
              </a:rPr>
              <a:t>.</a:t>
            </a:r>
          </a:p>
          <a:p>
            <a:pPr marL="457200" indent="-457200" algn="just">
              <a:lnSpc>
                <a:spcPct val="107000"/>
              </a:lnSpc>
              <a:spcAft>
                <a:spcPts val="800"/>
              </a:spcAft>
              <a:buFont typeface="Arial" panose="020B0604020202020204" pitchFamily="34" charset="0"/>
              <a:buChar char="•"/>
            </a:pPr>
            <a:r>
              <a:rPr lang="cs-CZ" sz="22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Dodavatel v nabídce uvedl osobu</a:t>
            </a:r>
            <a:r>
              <a:rPr lang="cs-CZ" sz="2200" dirty="0">
                <a:effectLst/>
                <a:latin typeface="Arial" panose="020B0604020202020204" pitchFamily="34" charset="0"/>
                <a:ea typeface="Calibri" panose="020F0502020204030204" pitchFamily="34" charset="0"/>
                <a:cs typeface="Times New Roman" panose="02020603050405020304" pitchFamily="18" charset="0"/>
              </a:rPr>
              <a:t> v jejímž životopise byla uvedena náplň práce: </a:t>
            </a:r>
            <a:r>
              <a:rPr lang="cs-CZ" sz="22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a:t>
            </a:r>
            <a:r>
              <a:rPr lang="cs-CZ" sz="2200" i="1"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Projektování tramvajových vozidel </a:t>
            </a:r>
            <a:r>
              <a:rPr lang="cs-CZ" sz="2200" i="1" dirty="0">
                <a:effectLst/>
                <a:latin typeface="Arial" panose="020B0604020202020204" pitchFamily="34" charset="0"/>
                <a:ea typeface="Calibri" panose="020F0502020204030204" pitchFamily="34" charset="0"/>
                <a:cs typeface="Times New Roman" panose="02020603050405020304" pitchFamily="18" charset="0"/>
              </a:rPr>
              <a:t>v pozici Hlavního inženýra daného projektu (2008 – 2023)</a:t>
            </a:r>
            <a:r>
              <a:rPr lang="cs-CZ" sz="2200" dirty="0">
                <a:effectLst/>
                <a:latin typeface="Arial" panose="020B0604020202020204" pitchFamily="34" charset="0"/>
                <a:ea typeface="Calibri" panose="020F0502020204030204" pitchFamily="34" charset="0"/>
                <a:cs typeface="Times New Roman" panose="02020603050405020304" pitchFamily="18" charset="0"/>
              </a:rPr>
              <a:t>“ a „</a:t>
            </a:r>
            <a:r>
              <a:rPr lang="cs-CZ" sz="2200" i="1"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Produkt management tramvajových vozidel </a:t>
            </a:r>
            <a:r>
              <a:rPr lang="cs-CZ" sz="2200" i="1" dirty="0">
                <a:effectLst/>
                <a:latin typeface="Arial" panose="020B0604020202020204" pitchFamily="34" charset="0"/>
                <a:ea typeface="Calibri" panose="020F0502020204030204" pitchFamily="34" charset="0"/>
                <a:cs typeface="Times New Roman" panose="02020603050405020304" pitchFamily="18" charset="0"/>
              </a:rPr>
              <a:t>(2023 – současnost)</a:t>
            </a:r>
            <a:r>
              <a:rPr lang="cs-CZ" sz="2200" dirty="0">
                <a:effectLst/>
                <a:latin typeface="Arial" panose="020B0604020202020204" pitchFamily="34" charset="0"/>
                <a:ea typeface="Calibri" panose="020F0502020204030204" pitchFamily="34" charset="0"/>
                <a:cs typeface="Times New Roman" panose="02020603050405020304" pitchFamily="18" charset="0"/>
              </a:rPr>
              <a:t>“. </a:t>
            </a:r>
          </a:p>
          <a:p>
            <a:pPr marL="457200" indent="-457200" algn="just">
              <a:lnSpc>
                <a:spcPct val="107000"/>
              </a:lnSpc>
              <a:spcAft>
                <a:spcPts val="800"/>
              </a:spcAft>
              <a:buFont typeface="Arial" panose="020B0604020202020204" pitchFamily="34" charset="0"/>
              <a:buChar char="•"/>
            </a:pPr>
            <a:r>
              <a:rPr lang="cs-CZ" sz="2200" dirty="0">
                <a:effectLst/>
                <a:latin typeface="Arial" panose="020B0604020202020204" pitchFamily="34" charset="0"/>
                <a:ea typeface="Calibri" panose="020F0502020204030204" pitchFamily="34" charset="0"/>
                <a:cs typeface="Times New Roman" panose="02020603050405020304" pitchFamily="18" charset="0"/>
              </a:rPr>
              <a:t>Zadavatel uvedené zkušenosti neakceptoval k prokázání požadované praxe na základě toho, že tramvajová vozidla nelze považovat za hnací železniční vozidla.</a:t>
            </a:r>
          </a:p>
          <a:p>
            <a:pPr marL="457200" indent="-457200" algn="just">
              <a:lnSpc>
                <a:spcPct val="107000"/>
              </a:lnSpc>
              <a:spcAft>
                <a:spcPts val="800"/>
              </a:spcAft>
              <a:buFont typeface="Arial" panose="020B0604020202020204" pitchFamily="34" charset="0"/>
              <a:buChar char="•"/>
            </a:pPr>
            <a:r>
              <a:rPr lang="cs-CZ" sz="2200" dirty="0">
                <a:latin typeface="Arial" panose="020B0604020202020204" pitchFamily="34" charset="0"/>
                <a:ea typeface="Calibri" panose="020F0502020204030204" pitchFamily="34" charset="0"/>
                <a:cs typeface="Times New Roman" panose="02020603050405020304" pitchFamily="18" charset="0"/>
              </a:rPr>
              <a:t>ZP</a:t>
            </a:r>
            <a:r>
              <a:rPr lang="cs-CZ" sz="2200" dirty="0">
                <a:effectLst/>
                <a:latin typeface="Arial" panose="020B0604020202020204" pitchFamily="34" charset="0"/>
                <a:ea typeface="Calibri" panose="020F0502020204030204" pitchFamily="34" charset="0"/>
                <a:cs typeface="Times New Roman" panose="02020603050405020304" pitchFamily="18" charset="0"/>
              </a:rPr>
              <a:t> pojem „hnací železniční vozidlo“ nijak nedefinují, resp. k němu výslovně neuvádí žádný odkaz na právní předpis či technickou normu, na základě kterého by bylo možno specifické vymezení pojmu dovozovat. </a:t>
            </a:r>
          </a:p>
          <a:p>
            <a:pPr marL="457200" indent="-457200" algn="just">
              <a:lnSpc>
                <a:spcPct val="107000"/>
              </a:lnSpc>
              <a:spcAft>
                <a:spcPts val="800"/>
              </a:spcAft>
              <a:buFont typeface="Arial" panose="020B0604020202020204" pitchFamily="34" charset="0"/>
              <a:buChar char="•"/>
            </a:pPr>
            <a:r>
              <a:rPr lang="cs-CZ" sz="220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S ohledem na absenci takového vymezení lze dle navrhovatele v obecném významu považovat za železniční vozidla i vozidla tramvajová</a:t>
            </a:r>
            <a:r>
              <a:rPr lang="cs-CZ" sz="2200" dirty="0">
                <a:effectLst/>
                <a:latin typeface="Arial" panose="020B0604020202020204" pitchFamily="34" charset="0"/>
                <a:ea typeface="Calibri" panose="020F0502020204030204" pitchFamily="34" charset="0"/>
                <a:cs typeface="Times New Roman" panose="02020603050405020304" pitchFamily="18" charset="0"/>
              </a:rPr>
              <a:t>, jelikož se jedná o kolejový dopravní systém pro přepravu osob i zboží.</a:t>
            </a:r>
          </a:p>
          <a:p>
            <a:pPr marL="457200" indent="-457200" algn="just">
              <a:lnSpc>
                <a:spcPct val="107000"/>
              </a:lnSpc>
              <a:spcAft>
                <a:spcPts val="800"/>
              </a:spcAft>
              <a:buFont typeface="Arial" panose="020B0604020202020204" pitchFamily="34" charset="0"/>
              <a:buChar char="•"/>
            </a:pPr>
            <a:endParaRPr lang="cs-CZ" sz="2400" dirty="0">
              <a:effectLst/>
              <a:latin typeface="Arial" panose="020B0604020202020204" pitchFamily="34" charset="0"/>
              <a:ea typeface="Calibri" panose="020F0502020204030204" pitchFamily="34" charset="0"/>
              <a:cs typeface="Times New Roman" panose="02020603050405020304" pitchFamily="18" charset="0"/>
            </a:endParaRPr>
          </a:p>
          <a:p>
            <a:pPr marL="457200" indent="-457200" algn="just">
              <a:lnSpc>
                <a:spcPct val="107000"/>
              </a:lnSpc>
              <a:spcAft>
                <a:spcPts val="800"/>
              </a:spcAft>
              <a:buFont typeface="Arial" panose="020B0604020202020204" pitchFamily="34" charset="0"/>
              <a:buChar char="•"/>
            </a:pPr>
            <a:endParaRPr lang="cs-CZ"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373228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BFC2E647-AC1A-4EEE-A468-CE6FD61C2F3B}"/>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439DD67A-CAE1-6EDF-4CE1-185405C60BB6}"/>
              </a:ext>
            </a:extLst>
          </p:cNvPr>
          <p:cNvSpPr txBox="1"/>
          <p:nvPr/>
        </p:nvSpPr>
        <p:spPr>
          <a:xfrm>
            <a:off x="0" y="650449"/>
            <a:ext cx="12192000" cy="5915658"/>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200" b="1" dirty="0">
                <a:latin typeface="Arial" panose="020B0604020202020204" pitchFamily="34" charset="0"/>
                <a:cs typeface="Arial" panose="020B0604020202020204" pitchFamily="34" charset="0"/>
              </a:rPr>
              <a:t>Argumentace Úřadu:</a:t>
            </a:r>
          </a:p>
          <a:p>
            <a:pPr algn="just">
              <a:lnSpc>
                <a:spcPct val="107000"/>
              </a:lnSpc>
              <a:spcAft>
                <a:spcPts val="800"/>
              </a:spcAft>
            </a:pPr>
            <a:r>
              <a:rPr lang="cs-CZ" sz="2200" dirty="0">
                <a:latin typeface="Arial" panose="020B0604020202020204" pitchFamily="34" charset="0"/>
                <a:ea typeface="Calibri" panose="020F0502020204030204" pitchFamily="34" charset="0"/>
                <a:cs typeface="Times New Roman" panose="02020603050405020304" pitchFamily="18" charset="0"/>
              </a:rPr>
              <a:t>64</a:t>
            </a:r>
            <a:r>
              <a:rPr lang="cs-CZ" sz="2200" dirty="0">
                <a:effectLst/>
                <a:latin typeface="Arial" panose="020B0604020202020204" pitchFamily="34" charset="0"/>
                <a:ea typeface="Calibri" panose="020F0502020204030204" pitchFamily="34" charset="0"/>
                <a:cs typeface="Times New Roman" panose="02020603050405020304" pitchFamily="18" charset="0"/>
              </a:rPr>
              <a:t>.   </a:t>
            </a:r>
            <a:r>
              <a:rPr lang="cs-CZ" sz="2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Ačkoli zadavatel v zadávací dokumentaci neodkázal na zákon o dráhách nebo jinou legislativu, z níž by bylo možné dovodit, že mezi železniční vozidla nepatří i tramvajová vozidla</a:t>
            </a:r>
            <a:r>
              <a:rPr lang="cs-CZ" sz="2200" dirty="0">
                <a:effectLst/>
                <a:latin typeface="Arial" panose="020B0604020202020204" pitchFamily="34" charset="0"/>
                <a:ea typeface="Calibri" panose="020F0502020204030204" pitchFamily="34" charset="0"/>
                <a:cs typeface="Times New Roman" panose="02020603050405020304" pitchFamily="18" charset="0"/>
              </a:rPr>
              <a:t>, </a:t>
            </a:r>
            <a:r>
              <a:rPr lang="cs-CZ" sz="22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nelze bez dalšího konstatovat, že zadávací podmínky nebyly stanoveny dostatečně určitě a jednoznačně</a:t>
            </a:r>
            <a:r>
              <a:rPr lang="cs-CZ" sz="2200" dirty="0">
                <a:effectLst/>
                <a:latin typeface="Arial" panose="020B0604020202020204" pitchFamily="34" charset="0"/>
                <a:ea typeface="Calibri" panose="020F0502020204030204" pitchFamily="34" charset="0"/>
                <a:cs typeface="Times New Roman" panose="02020603050405020304" pitchFamily="18" charset="0"/>
              </a:rPr>
              <a:t>. Zadavatel i sama veřejná zakázka se vždy musí řídit obecně závaznými právními předpisy, které upravují činnosti na trhu, do nějž předmět veřejné zakázky svým věcným vymezením spadá. Navrhovatel by se měl snažit namítané zadávací podmínce porozumět a využít přitom své odborné i praktické znalosti, nikoliv se obracet k nepravděpodobnému a vzhledem k předmětu veřejné zakázky (k tomu podrobněji níže) značně extenzivnímu způsobu výkladu. </a:t>
            </a:r>
            <a:r>
              <a:rPr lang="cs-CZ" sz="22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Úřad je přesvědčen, že navrhovatel jakožto profesionál působící na poli drážní dopravy by přitom měl být s to identifikovat, které právní normy upravují danou oblast a jak se projevují.</a:t>
            </a:r>
            <a:r>
              <a:rPr lang="cs-CZ" sz="2200" dirty="0">
                <a:effectLst/>
                <a:latin typeface="Arial" panose="020B0604020202020204" pitchFamily="34" charset="0"/>
                <a:ea typeface="Calibri" panose="020F0502020204030204" pitchFamily="34" charset="0"/>
                <a:cs typeface="Times New Roman" panose="02020603050405020304" pitchFamily="18" charset="0"/>
              </a:rPr>
              <a:t> Měl by si tak být alespoň v základní rovině vědom, které právní normy musí zadavatel zohlednit jak při budoucí realizaci veřejné zakázky, tak při samotné tvorbě zadávacích podmínek, jež je pak logicky třeba vykládat v souladu s těmito právními normami. </a:t>
            </a:r>
            <a:r>
              <a:rPr lang="cs-CZ" sz="2200" dirty="0">
                <a:solidFill>
                  <a:srgbClr val="FF33CC"/>
                </a:solidFill>
                <a:effectLst/>
                <a:latin typeface="Arial" panose="020B0604020202020204" pitchFamily="34" charset="0"/>
                <a:ea typeface="Calibri" panose="020F0502020204030204" pitchFamily="34" charset="0"/>
                <a:cs typeface="Times New Roman" panose="02020603050405020304" pitchFamily="18" charset="0"/>
              </a:rPr>
              <a:t>Skutečnost, že na ně zadavatel v zadávacích podmínkách explicitně neodkázal, tak nezakládá neurčitost či nejednoznačnost rozporovaného požadavku technické kvalifikace,</a:t>
            </a:r>
            <a:r>
              <a:rPr lang="cs-CZ" sz="2200" dirty="0">
                <a:effectLst/>
                <a:latin typeface="Arial" panose="020B0604020202020204" pitchFamily="34" charset="0"/>
                <a:ea typeface="Calibri" panose="020F0502020204030204" pitchFamily="34" charset="0"/>
                <a:cs typeface="Times New Roman" panose="02020603050405020304" pitchFamily="18" charset="0"/>
              </a:rPr>
              <a:t> jak tvrdí navrhovatel. </a:t>
            </a:r>
          </a:p>
        </p:txBody>
      </p:sp>
    </p:spTree>
    <p:extLst>
      <p:ext uri="{BB962C8B-B14F-4D97-AF65-F5344CB8AC3E}">
        <p14:creationId xmlns:p14="http://schemas.microsoft.com/office/powerpoint/2010/main" val="32260836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4DABCB11-0592-A522-B8CA-63076E5394ED}"/>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D4961CCB-F07B-8A27-6E69-5F37A90C5290}"/>
              </a:ext>
            </a:extLst>
          </p:cNvPr>
          <p:cNvSpPr txBox="1"/>
          <p:nvPr/>
        </p:nvSpPr>
        <p:spPr>
          <a:xfrm>
            <a:off x="0" y="650449"/>
            <a:ext cx="12192000" cy="5797421"/>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300" b="1" dirty="0">
                <a:latin typeface="Arial" panose="020B0604020202020204" pitchFamily="34" charset="0"/>
                <a:cs typeface="Arial" panose="020B0604020202020204" pitchFamily="34" charset="0"/>
              </a:rPr>
              <a:t>Argumentace Předsedy:</a:t>
            </a:r>
          </a:p>
          <a:p>
            <a:pPr algn="just">
              <a:lnSpc>
                <a:spcPct val="107000"/>
              </a:lnSpc>
              <a:spcAft>
                <a:spcPts val="800"/>
              </a:spcAft>
            </a:pPr>
            <a:r>
              <a:rPr lang="cs-CZ" sz="2300" dirty="0">
                <a:effectLst/>
                <a:latin typeface="Arial" panose="020B0604020202020204" pitchFamily="34" charset="0"/>
                <a:ea typeface="Calibri" panose="020F0502020204030204" pitchFamily="34" charset="0"/>
                <a:cs typeface="Times New Roman" panose="02020603050405020304" pitchFamily="18" charset="0"/>
              </a:rPr>
              <a:t>18.     Předseda Úřadu v prvé řadě odmítá tu úvahu navrhovatele, že by při výkladu pojmu „železnice“ měla místo její definice vyplývající z příslušného právního předpisu (tj. zákona o dráhách) být preferována definice reflektující to, jak je tento termín podle navrhovatele obecně vnímán. V rámci předmětu veřejné zakázky má být zpracována studie z oblasti kolejové dopravy. Zákon o dráhách je přitom základním právním předpisem, který právě oblast kolejové dopravy upravuje. Je tedy zcela logické, že v zadávací dokumentaci bude použita terminologie reflektující relevantní právní úpravu. </a:t>
            </a:r>
            <a:r>
              <a:rPr lang="cs-CZ" sz="23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Zadávací dokumentace ze své podstaty představuje dokument, který je značně formalizovaný a má odborný charakter</a:t>
            </a:r>
            <a:r>
              <a:rPr lang="cs-CZ" sz="2300" dirty="0">
                <a:effectLst/>
                <a:latin typeface="Arial" panose="020B0604020202020204" pitchFamily="34" charset="0"/>
                <a:ea typeface="Calibri" panose="020F0502020204030204" pitchFamily="34" charset="0"/>
                <a:cs typeface="Times New Roman" panose="02020603050405020304" pitchFamily="18" charset="0"/>
              </a:rPr>
              <a:t>. </a:t>
            </a:r>
            <a:r>
              <a:rPr lang="cs-CZ" sz="23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Lze tak očekávat, že v zadávací dokumentaci bude zadavatel operovat spíše s formální a úzce vymezenou terminologií vycházející ze zákonného předpisu</a:t>
            </a:r>
            <a:r>
              <a:rPr lang="cs-CZ" sz="2300" dirty="0">
                <a:effectLst/>
                <a:latin typeface="Arial" panose="020B0604020202020204" pitchFamily="34" charset="0"/>
                <a:ea typeface="Calibri" panose="020F0502020204030204" pitchFamily="34" charset="0"/>
                <a:cs typeface="Times New Roman" panose="02020603050405020304" pitchFamily="18" charset="0"/>
              </a:rPr>
              <a:t>, </a:t>
            </a:r>
            <a:r>
              <a:rPr lang="cs-CZ" sz="23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spíše než s pojmy vyjadřujícími „obecný význam“. </a:t>
            </a:r>
            <a:r>
              <a:rPr lang="cs-CZ" sz="2300" dirty="0">
                <a:effectLst/>
                <a:latin typeface="Arial" panose="020B0604020202020204" pitchFamily="34" charset="0"/>
                <a:ea typeface="Calibri" panose="020F0502020204030204" pitchFamily="34" charset="0"/>
                <a:cs typeface="Times New Roman" panose="02020603050405020304" pitchFamily="18" charset="0"/>
              </a:rPr>
              <a:t>Z perspektivy důrazu na určitost a jednoznačnost zadávací dokumentace, lze to, že zadavatel interpretuje užité pojmy na základě jejich zákonných definic, vnímat pozitivně, když právě takový postup zmenšuje prostor pro možné nejasnosti při výkladu zadávací dokumentace.</a:t>
            </a:r>
          </a:p>
        </p:txBody>
      </p:sp>
    </p:spTree>
    <p:extLst>
      <p:ext uri="{BB962C8B-B14F-4D97-AF65-F5344CB8AC3E}">
        <p14:creationId xmlns:p14="http://schemas.microsoft.com/office/powerpoint/2010/main" val="28742843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D4ABDD6E-C9F0-1109-612F-2AC50D1C2056}"/>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A0B0D9B7-097C-F971-A51B-0157925ADB97}"/>
              </a:ext>
            </a:extLst>
          </p:cNvPr>
          <p:cNvSpPr txBox="1"/>
          <p:nvPr/>
        </p:nvSpPr>
        <p:spPr>
          <a:xfrm>
            <a:off x="0" y="790575"/>
            <a:ext cx="12192000" cy="400110"/>
          </a:xfrm>
          <a:prstGeom prst="rect">
            <a:avLst/>
          </a:prstGeom>
          <a:noFill/>
        </p:spPr>
        <p:txBody>
          <a:bodyPr wrap="square" lIns="91440" tIns="45720" rIns="91440" bIns="45720" rtlCol="0" anchor="t">
            <a:spAutoFit/>
          </a:bodyPr>
          <a:lstStyle/>
          <a:p>
            <a:pPr algn="ctr"/>
            <a:r>
              <a:rPr lang="cs-CZ" sz="2000" b="1" dirty="0">
                <a:latin typeface="Arial" panose="020B0604020202020204" pitchFamily="34" charset="0"/>
                <a:cs typeface="Arial" panose="020B0604020202020204" pitchFamily="34" charset="0"/>
              </a:rPr>
              <a:t>Uveřejnění smlouvy</a:t>
            </a:r>
            <a:endParaRPr lang="en-US" sz="2000" b="1" dirty="0">
              <a:latin typeface="Arial" panose="020B0604020202020204" pitchFamily="34" charset="0"/>
              <a:cs typeface="Arial" panose="020B0604020202020204" pitchFamily="34" charset="0"/>
            </a:endParaRPr>
          </a:p>
        </p:txBody>
      </p:sp>
      <p:graphicFrame>
        <p:nvGraphicFramePr>
          <p:cNvPr id="5" name="Tabulka 4">
            <a:extLst>
              <a:ext uri="{FF2B5EF4-FFF2-40B4-BE49-F238E27FC236}">
                <a16:creationId xmlns:a16="http://schemas.microsoft.com/office/drawing/2014/main" id="{BCE05D43-979B-24AB-44A6-9090C7C16CB1}"/>
              </a:ext>
            </a:extLst>
          </p:cNvPr>
          <p:cNvGraphicFramePr>
            <a:graphicFrameLocks noGrp="1"/>
          </p:cNvGraphicFramePr>
          <p:nvPr>
            <p:extLst>
              <p:ext uri="{D42A27DB-BD31-4B8C-83A1-F6EECF244321}">
                <p14:modId xmlns:p14="http://schemas.microsoft.com/office/powerpoint/2010/main" val="3070272002"/>
              </p:ext>
            </p:extLst>
          </p:nvPr>
        </p:nvGraphicFramePr>
        <p:xfrm>
          <a:off x="9427" y="1159909"/>
          <a:ext cx="12182573" cy="4684524"/>
        </p:xfrm>
        <a:graphic>
          <a:graphicData uri="http://schemas.openxmlformats.org/drawingml/2006/table">
            <a:tbl>
              <a:tblPr firstRow="1" bandRow="1">
                <a:tableStyleId>{5C22544A-7EE6-4342-B048-85BDC9FD1C3A}</a:tableStyleId>
              </a:tblPr>
              <a:tblGrid>
                <a:gridCol w="12182573">
                  <a:extLst>
                    <a:ext uri="{9D8B030D-6E8A-4147-A177-3AD203B41FA5}">
                      <a16:colId xmlns:a16="http://schemas.microsoft.com/office/drawing/2014/main" val="1138273570"/>
                    </a:ext>
                  </a:extLst>
                </a:gridCol>
              </a:tblGrid>
              <a:tr h="416012">
                <a:tc>
                  <a:txBody>
                    <a:bodyPr/>
                    <a:lstStyle/>
                    <a:p>
                      <a:pPr algn="just">
                        <a:lnSpc>
                          <a:spcPct val="107000"/>
                        </a:lnSpc>
                        <a:spcAft>
                          <a:spcPts val="800"/>
                        </a:spcAft>
                        <a:buNone/>
                      </a:pPr>
                      <a:r>
                        <a:rPr lang="cs-CZ" sz="2400" b="1" kern="1200">
                          <a:solidFill>
                            <a:srgbClr val="FFFFFF"/>
                          </a:solidFill>
                          <a:effectLst/>
                          <a:latin typeface="Arial" panose="020B0604020202020204" pitchFamily="34" charset="0"/>
                          <a:ea typeface="Times New Roman" panose="02020603050405020304" pitchFamily="18" charset="0"/>
                          <a:cs typeface="Arial" panose="020B0604020202020204" pitchFamily="34" charset="0"/>
                        </a:rPr>
                        <a:t>Sp.zn. ÚOHS-S0523/2025/VZ, č. j.  ÚOHS-27967/2025/500</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459919349"/>
                  </a:ext>
                </a:extLst>
              </a:tr>
              <a:tr h="416012">
                <a:tc>
                  <a:txBody>
                    <a:bodyPr/>
                    <a:lstStyle/>
                    <a:p>
                      <a:pPr algn="just">
                        <a:lnSpc>
                          <a:spcPct val="107000"/>
                        </a:lnSpc>
                        <a:spcAft>
                          <a:spcPts val="800"/>
                        </a:spcAft>
                        <a:buNone/>
                      </a:pPr>
                      <a:r>
                        <a:rPr lang="cs-CZ" sz="2400" u="sng">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4"/>
                        </a:rPr>
                        <a:t>https://uohs.gov.cz/cs/verejne-zakazky/sbirky-rozhodnuti/detail-23094.html</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4078745562"/>
                  </a:ext>
                </a:extLst>
              </a:tr>
              <a:tr h="416012">
                <a:tc>
                  <a:txBody>
                    <a:bodyPr/>
                    <a:lstStyle/>
                    <a:p>
                      <a:pPr algn="just">
                        <a:lnSpc>
                          <a:spcPct val="107000"/>
                        </a:lnSpc>
                        <a:spcAft>
                          <a:spcPts val="800"/>
                        </a:spcAft>
                        <a:buNone/>
                      </a:pPr>
                      <a:r>
                        <a:rPr lang="cs-CZ" sz="2400">
                          <a:solidFill>
                            <a:srgbClr val="000000"/>
                          </a:solidFill>
                          <a:effectLst/>
                          <a:latin typeface="Arial" panose="020B0604020202020204" pitchFamily="34" charset="0"/>
                          <a:ea typeface="Times New Roman" panose="02020603050405020304" pitchFamily="18" charset="0"/>
                          <a:cs typeface="Arial" panose="020B0604020202020204" pitchFamily="34" charset="0"/>
                        </a:rPr>
                        <a:t>Tuhaň-malá vodní nádrž, oprava opevnění břehů</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954306992"/>
                  </a:ext>
                </a:extLst>
              </a:tr>
              <a:tr h="416012">
                <a:tc>
                  <a:txBody>
                    <a:bodyPr/>
                    <a:lstStyle/>
                    <a:p>
                      <a:pPr algn="just">
                        <a:lnSpc>
                          <a:spcPct val="107000"/>
                        </a:lnSpc>
                        <a:spcAft>
                          <a:spcPts val="800"/>
                        </a:spcAft>
                        <a:buNone/>
                      </a:pPr>
                      <a:r>
                        <a:rPr lang="cs-CZ" sz="2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Právní moc: 8. 8. 2025</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459188181"/>
                  </a:ext>
                </a:extLst>
              </a:tr>
              <a:tr h="417581">
                <a:tc>
                  <a:txBody>
                    <a:bodyPr/>
                    <a:lstStyle/>
                    <a:p>
                      <a:pPr algn="just">
                        <a:lnSpc>
                          <a:spcPct val="107000"/>
                        </a:lnSpc>
                        <a:spcAft>
                          <a:spcPts val="800"/>
                        </a:spcAft>
                        <a:buNone/>
                      </a:pPr>
                      <a:r>
                        <a:rPr lang="cs-CZ" sz="2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Dotčená ustanovení: § 219 odst. 1 ZZVZ</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195754911"/>
                  </a:ext>
                </a:extLst>
              </a:tr>
              <a:tr h="895481">
                <a:tc>
                  <a:txBody>
                    <a:bodyPr/>
                    <a:lstStyle/>
                    <a:p>
                      <a:pPr algn="just">
                        <a:lnSpc>
                          <a:spcPct val="107000"/>
                        </a:lnSpc>
                        <a:spcAft>
                          <a:spcPts val="800"/>
                        </a:spcAft>
                        <a:buNone/>
                      </a:pPr>
                      <a:r>
                        <a:rPr lang="cs-CZ" sz="24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Obviněný se </a:t>
                      </a:r>
                      <a:r>
                        <a:rPr lang="cs-CZ" sz="2400" u="sng"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dopustil přestupku při uveřejňování </a:t>
                      </a:r>
                      <a:r>
                        <a:rPr lang="cs-CZ" sz="24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podle § 269 odst. 2 ZZVZ tím, že Dodatek č. 1 uzavřený dne 19. 4. 2024 ke Smlouvě o dílo na realizaci veřejné zakázky, kterou uzavřel dne 14. 11. 2023 s vybraným dodavatelem neuveřejnil podle § 219 odst. 1 ZZVZ na profilu zadavatele ve lhůtě do 30 dnů od jeho uzavření, tj. nejpozději do dne 20. 5. 2024, když předmětný Dodatek č. 1 ke smlouvě uveřejnil na profilu zadavatele až dne 20. 3. 2025.</a:t>
                      </a:r>
                      <a:endParaRPr lang="cs-CZ" sz="2400" dirty="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887792763"/>
                  </a:ext>
                </a:extLst>
              </a:tr>
            </a:tbl>
          </a:graphicData>
        </a:graphic>
      </p:graphicFrame>
    </p:spTree>
    <p:extLst>
      <p:ext uri="{BB962C8B-B14F-4D97-AF65-F5344CB8AC3E}">
        <p14:creationId xmlns:p14="http://schemas.microsoft.com/office/powerpoint/2010/main" val="3361485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07C4D89D-0D4C-8188-08AF-31635DA95BFB}"/>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9796634F-689A-4C08-1B20-AF90B1406663}"/>
              </a:ext>
            </a:extLst>
          </p:cNvPr>
          <p:cNvSpPr txBox="1"/>
          <p:nvPr/>
        </p:nvSpPr>
        <p:spPr>
          <a:xfrm>
            <a:off x="0" y="791851"/>
            <a:ext cx="12191999" cy="4195251"/>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400" b="1" dirty="0">
                <a:latin typeface="Arial" panose="020B0604020202020204" pitchFamily="34" charset="0"/>
                <a:cs typeface="Arial" panose="020B0604020202020204" pitchFamily="34" charset="0"/>
              </a:rPr>
              <a:t>Skutkový stav: </a:t>
            </a:r>
          </a:p>
          <a:p>
            <a:pPr marL="342900" indent="-342900" algn="just">
              <a:lnSpc>
                <a:spcPct val="107000"/>
              </a:lnSpc>
              <a:spcAft>
                <a:spcPts val="800"/>
              </a:spcAft>
              <a:buFont typeface="Arial" panose="020B0604020202020204" pitchFamily="34" charset="0"/>
              <a:buChar char="•"/>
            </a:pPr>
            <a:r>
              <a:rPr lang="cs-CZ" sz="2400" dirty="0">
                <a:effectLst/>
                <a:latin typeface="Arial" panose="020B0604020202020204" pitchFamily="34" charset="0"/>
                <a:ea typeface="Calibri" panose="020F0502020204030204" pitchFamily="34" charset="0"/>
                <a:cs typeface="Times New Roman" panose="02020603050405020304" pitchFamily="18" charset="0"/>
              </a:rPr>
              <a:t>14. 11. 2023 uzavřená smlouva</a:t>
            </a:r>
          </a:p>
          <a:p>
            <a:pPr marL="342900" indent="-342900" algn="just">
              <a:lnSpc>
                <a:spcPct val="107000"/>
              </a:lnSpc>
              <a:spcAft>
                <a:spcPts val="800"/>
              </a:spcAft>
              <a:buFont typeface="Arial" panose="020B0604020202020204" pitchFamily="34" charset="0"/>
              <a:buChar char="•"/>
            </a:pPr>
            <a:r>
              <a:rPr lang="cs-CZ" sz="2400" dirty="0">
                <a:effectLst/>
                <a:latin typeface="Arial" panose="020B0604020202020204" pitchFamily="34" charset="0"/>
                <a:ea typeface="Calibri" panose="020F0502020204030204" pitchFamily="34" charset="0"/>
                <a:cs typeface="Times New Roman" panose="02020603050405020304" pitchFamily="18" charset="0"/>
              </a:rPr>
              <a:t>19. 4. 2024 byl uzavřen dodatek ke smlouvě.</a:t>
            </a:r>
          </a:p>
          <a:p>
            <a:pPr marL="342900" indent="-342900" algn="just">
              <a:lnSpc>
                <a:spcPct val="107000"/>
              </a:lnSpc>
              <a:spcAft>
                <a:spcPts val="800"/>
              </a:spcAft>
              <a:buFont typeface="Arial" panose="020B0604020202020204" pitchFamily="34" charset="0"/>
              <a:buChar char="•"/>
            </a:pPr>
            <a:r>
              <a:rPr lang="cs-CZ" sz="2400" dirty="0">
                <a:latin typeface="Arial" panose="020B0604020202020204" pitchFamily="34" charset="0"/>
                <a:ea typeface="Calibri" panose="020F0502020204030204" pitchFamily="34" charset="0"/>
                <a:cs typeface="Times New Roman" panose="02020603050405020304" pitchFamily="18" charset="0"/>
              </a:rPr>
              <a:t>C</a:t>
            </a:r>
            <a:r>
              <a:rPr lang="cs-CZ" sz="2400" dirty="0">
                <a:effectLst/>
                <a:latin typeface="Arial" panose="020B0604020202020204" pitchFamily="34" charset="0"/>
                <a:ea typeface="Calibri" panose="020F0502020204030204" pitchFamily="34" charset="0"/>
                <a:cs typeface="Times New Roman" panose="02020603050405020304" pitchFamily="18" charset="0"/>
              </a:rPr>
              <a:t>elková cena plnění ze smlouvy 1 228 467 Kč bez DPH. </a:t>
            </a:r>
          </a:p>
          <a:p>
            <a:pPr marL="342900" indent="-342900" algn="just">
              <a:lnSpc>
                <a:spcPct val="107000"/>
              </a:lnSpc>
              <a:spcAft>
                <a:spcPts val="800"/>
              </a:spcAft>
              <a:buFont typeface="Arial" panose="020B0604020202020204" pitchFamily="34" charset="0"/>
              <a:buChar char="•"/>
            </a:pPr>
            <a:r>
              <a:rPr lang="cs-CZ" sz="2400" dirty="0">
                <a:latin typeface="Arial" panose="020B0604020202020204" pitchFamily="34" charset="0"/>
                <a:ea typeface="Calibri" panose="020F0502020204030204" pitchFamily="34" charset="0"/>
                <a:cs typeface="Times New Roman" panose="02020603050405020304" pitchFamily="18" charset="0"/>
              </a:rPr>
              <a:t>Dodatkem navýšena na </a:t>
            </a:r>
            <a:r>
              <a:rPr lang="cs-CZ" sz="2400" dirty="0">
                <a:effectLst/>
                <a:latin typeface="Arial" panose="020B0604020202020204" pitchFamily="34" charset="0"/>
                <a:ea typeface="Calibri" panose="020F0502020204030204" pitchFamily="34" charset="0"/>
                <a:cs typeface="Times New Roman" panose="02020603050405020304" pitchFamily="18" charset="0"/>
              </a:rPr>
              <a:t>1 289 362,80 Kč bez DPH.</a:t>
            </a:r>
          </a:p>
          <a:p>
            <a:pPr marL="342900" indent="-342900" algn="just">
              <a:lnSpc>
                <a:spcPct val="107000"/>
              </a:lnSpc>
              <a:spcAft>
                <a:spcPts val="800"/>
              </a:spcAft>
              <a:buFont typeface="Arial" panose="020B0604020202020204" pitchFamily="34" charset="0"/>
              <a:buChar char="•"/>
            </a:pPr>
            <a:r>
              <a:rPr lang="cs-CZ" sz="2400" dirty="0">
                <a:latin typeface="Arial" panose="020B0604020202020204" pitchFamily="34" charset="0"/>
                <a:ea typeface="Calibri" panose="020F0502020204030204" pitchFamily="34" charset="0"/>
                <a:cs typeface="Times New Roman" panose="02020603050405020304" pitchFamily="18" charset="0"/>
              </a:rPr>
              <a:t>Zadavatel uveřejnil dodatek na profilu </a:t>
            </a:r>
            <a:r>
              <a:rPr lang="cs-CZ" sz="2400" dirty="0">
                <a:effectLst/>
                <a:latin typeface="Arial" panose="020B0604020202020204" pitchFamily="34" charset="0"/>
                <a:ea typeface="Calibri" panose="020F0502020204030204" pitchFamily="34" charset="0"/>
                <a:cs typeface="Times New Roman" panose="02020603050405020304" pitchFamily="18" charset="0"/>
              </a:rPr>
              <a:t>17. 3. 2025. </a:t>
            </a:r>
          </a:p>
          <a:p>
            <a:pPr marL="342900" indent="-342900" algn="just">
              <a:lnSpc>
                <a:spcPct val="107000"/>
              </a:lnSpc>
              <a:spcAft>
                <a:spcPts val="800"/>
              </a:spcAft>
              <a:buFont typeface="Arial" panose="020B0604020202020204" pitchFamily="34" charset="0"/>
              <a:buChar char="•"/>
            </a:pPr>
            <a:r>
              <a:rPr lang="cs-CZ" sz="2400" dirty="0">
                <a:solidFill>
                  <a:srgbClr val="FF0000"/>
                </a:solidFill>
                <a:latin typeface="Arial" panose="020B0604020202020204" pitchFamily="34" charset="0"/>
                <a:ea typeface="Calibri" panose="020F0502020204030204" pitchFamily="34" charset="0"/>
                <a:cs typeface="Times New Roman" panose="02020603050405020304" pitchFamily="18" charset="0"/>
              </a:rPr>
              <a:t>Zadavatel </a:t>
            </a:r>
            <a:r>
              <a:rPr lang="cs-CZ" sz="2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uveřejnil ve Věstníku veřejných zakázek adresu tohoto profilu zadavatele 20. 3. 2025.</a:t>
            </a:r>
            <a:endParaRPr lang="cs-CZ" sz="2400" dirty="0">
              <a:effectLst/>
              <a:latin typeface="Arial" panose="020B0604020202020204" pitchFamily="34" charset="0"/>
              <a:ea typeface="Calibri" panose="020F0502020204030204" pitchFamily="34" charset="0"/>
              <a:cs typeface="Times New Roman" panose="02020603050405020304" pitchFamily="18" charset="0"/>
            </a:endParaRPr>
          </a:p>
          <a:p>
            <a:pPr marL="457200" indent="-457200" algn="just">
              <a:lnSpc>
                <a:spcPct val="107000"/>
              </a:lnSpc>
              <a:spcAft>
                <a:spcPts val="800"/>
              </a:spcAft>
              <a:buFont typeface="Arial" panose="020B0604020202020204" pitchFamily="34" charset="0"/>
              <a:buChar char="•"/>
            </a:pPr>
            <a:endParaRPr lang="cs-CZ"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021428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3140D737-B1A5-12FC-8ECE-BDD74AFA36A7}"/>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DCE30983-DCAC-1007-0764-4C6D3109A765}"/>
              </a:ext>
            </a:extLst>
          </p:cNvPr>
          <p:cNvSpPr txBox="1"/>
          <p:nvPr/>
        </p:nvSpPr>
        <p:spPr>
          <a:xfrm>
            <a:off x="0" y="650449"/>
            <a:ext cx="12192000" cy="5161156"/>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400" b="1" dirty="0">
                <a:latin typeface="Arial" panose="020B0604020202020204" pitchFamily="34" charset="0"/>
                <a:cs typeface="Arial" panose="020B0604020202020204" pitchFamily="34" charset="0"/>
              </a:rPr>
              <a:t>Argumentace Úřadu:</a:t>
            </a:r>
          </a:p>
          <a:p>
            <a:pPr algn="just">
              <a:spcBef>
                <a:spcPts val="600"/>
              </a:spcBef>
              <a:spcAft>
                <a:spcPts val="600"/>
              </a:spcAft>
              <a:buClr>
                <a:srgbClr val="009543"/>
              </a:buClr>
            </a:pPr>
            <a:r>
              <a:rPr lang="cs-CZ" sz="2400" dirty="0">
                <a:latin typeface="Arial" panose="020B0604020202020204" pitchFamily="34" charset="0"/>
                <a:cs typeface="Arial" panose="020B0604020202020204" pitchFamily="34" charset="0"/>
              </a:rPr>
              <a:t>14.   Z výše uvedeného jednoznačně vyplývá, že jelikož byl dodatek uzavřen dne 19. 4. 2024, obviněný byl povinen jej na profilu zadavatele uveřejnit nejpozději dne 20. 5. 2024. Obviněný nicméně tuto svou povinnost v zákonné lhůtě nesplnil, neboť předmětný dodatek na profilu zadavatele uveřejnil až dne 20. 3. 2025, a dopustil se tak přestupku dle § 269 odst. 2 zákona, jak je uvedeno ve výroku I. tohoto příkazu.</a:t>
            </a:r>
          </a:p>
          <a:p>
            <a:pPr algn="just">
              <a:lnSpc>
                <a:spcPct val="107000"/>
              </a:lnSpc>
              <a:spcAft>
                <a:spcPts val="800"/>
              </a:spcAft>
            </a:pPr>
            <a:r>
              <a:rPr lang="cs-CZ" sz="2400" dirty="0">
                <a:effectLst/>
                <a:latin typeface="Arial" panose="020B0604020202020204" pitchFamily="34" charset="0"/>
                <a:ea typeface="Calibri" panose="020F0502020204030204" pitchFamily="34" charset="0"/>
                <a:cs typeface="Times New Roman" panose="02020603050405020304" pitchFamily="18" charset="0"/>
              </a:rPr>
              <a:t>10.    Úřad tedy nepřehlédl, že </a:t>
            </a:r>
            <a:r>
              <a:rPr lang="cs-CZ" sz="2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obviněný uveřejnil dodatek již dne 17. 3. 2025</a:t>
            </a:r>
            <a:r>
              <a:rPr lang="cs-CZ" sz="2400" dirty="0">
                <a:effectLst/>
                <a:latin typeface="Arial" panose="020B0604020202020204" pitchFamily="34" charset="0"/>
                <a:ea typeface="Calibri" panose="020F0502020204030204" pitchFamily="34" charset="0"/>
                <a:cs typeface="Times New Roman" panose="02020603050405020304" pitchFamily="18" charset="0"/>
              </a:rPr>
              <a:t>, avšak jelikož se ještě nejednalo o řádný profil zadavatele, nelze toto datum považovat za uveřejnění dodatku. </a:t>
            </a:r>
            <a:r>
              <a:rPr lang="cs-CZ" sz="24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Datem uveřejnění dodatku je až den 20. 3. 2025</a:t>
            </a:r>
            <a:r>
              <a:rPr lang="cs-CZ" sz="2400" dirty="0">
                <a:effectLst/>
                <a:latin typeface="Arial" panose="020B0604020202020204" pitchFamily="34" charset="0"/>
                <a:ea typeface="Calibri" panose="020F0502020204030204" pitchFamily="34" charset="0"/>
                <a:cs typeface="Times New Roman" panose="02020603050405020304" pitchFamily="18" charset="0"/>
              </a:rPr>
              <a:t>, </a:t>
            </a:r>
            <a:r>
              <a:rPr lang="cs-CZ" sz="24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kdy byla ve Věstníku veřejných zakázek zveřejněna informace o adrese profilu zadavatele</a:t>
            </a:r>
            <a:r>
              <a:rPr lang="cs-CZ" sz="2400" dirty="0">
                <a:effectLst/>
                <a:latin typeface="Arial" panose="020B0604020202020204" pitchFamily="34" charset="0"/>
                <a:ea typeface="Calibri" panose="020F0502020204030204" pitchFamily="34" charset="0"/>
                <a:cs typeface="Times New Roman" panose="02020603050405020304" pitchFamily="18" charset="0"/>
              </a:rPr>
              <a:t>.</a:t>
            </a:r>
          </a:p>
          <a:p>
            <a:pPr algn="just">
              <a:spcBef>
                <a:spcPts val="600"/>
              </a:spcBef>
              <a:spcAft>
                <a:spcPts val="600"/>
              </a:spcAft>
              <a:buClr>
                <a:srgbClr val="009543"/>
              </a:buClr>
            </a:pPr>
            <a:endParaRPr lang="cs-CZ" sz="2400" dirty="0">
              <a:latin typeface="Arial" panose="020B0604020202020204" pitchFamily="34" charset="0"/>
              <a:cs typeface="Arial" panose="020B0604020202020204" pitchFamily="34" charset="0"/>
            </a:endParaRPr>
          </a:p>
          <a:p>
            <a:pPr algn="just">
              <a:spcBef>
                <a:spcPts val="600"/>
              </a:spcBef>
              <a:spcAft>
                <a:spcPts val="600"/>
              </a:spcAft>
              <a:buClr>
                <a:srgbClr val="009543"/>
              </a:buClr>
            </a:pPr>
            <a:endParaRPr lang="cs-CZ" sz="2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421602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E586F24F-2DAD-6A1D-E0D0-B78707001749}"/>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77EF9303-D359-EF2E-E795-6C2FA4D96911}"/>
              </a:ext>
            </a:extLst>
          </p:cNvPr>
          <p:cNvSpPr txBox="1"/>
          <p:nvPr/>
        </p:nvSpPr>
        <p:spPr>
          <a:xfrm>
            <a:off x="0" y="650449"/>
            <a:ext cx="12192000" cy="2369880"/>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400" b="1" dirty="0">
                <a:latin typeface="Arial" panose="020B0604020202020204" pitchFamily="34" charset="0"/>
                <a:cs typeface="Arial" panose="020B0604020202020204" pitchFamily="34" charset="0"/>
              </a:rPr>
              <a:t>Ponaučení:</a:t>
            </a:r>
          </a:p>
          <a:p>
            <a:pPr algn="just">
              <a:spcBef>
                <a:spcPts val="600"/>
              </a:spcBef>
              <a:spcAft>
                <a:spcPts val="600"/>
              </a:spcAft>
              <a:buClr>
                <a:srgbClr val="009543"/>
              </a:buClr>
            </a:pPr>
            <a:r>
              <a:rPr lang="cs-CZ" sz="2400" dirty="0">
                <a:latin typeface="Arial" panose="020B0604020202020204" pitchFamily="34" charset="0"/>
                <a:cs typeface="Arial" panose="020B0604020202020204" pitchFamily="34" charset="0"/>
              </a:rPr>
              <a:t>Až uveřejnění adresy profilu zadavatele ve Věstníku veřejných zakázek začíná profil zadavatele fungovat jako profil zadavatele dle ZZVZ.</a:t>
            </a:r>
            <a:endParaRPr lang="cs-CZ" sz="2400" dirty="0">
              <a:effectLst/>
              <a:latin typeface="Arial" panose="020B0604020202020204" pitchFamily="34" charset="0"/>
              <a:ea typeface="Calibri" panose="020F0502020204030204" pitchFamily="34" charset="0"/>
              <a:cs typeface="Times New Roman" panose="02020603050405020304" pitchFamily="18" charset="0"/>
            </a:endParaRPr>
          </a:p>
          <a:p>
            <a:pPr algn="just">
              <a:spcBef>
                <a:spcPts val="600"/>
              </a:spcBef>
              <a:spcAft>
                <a:spcPts val="600"/>
              </a:spcAft>
              <a:buClr>
                <a:srgbClr val="009543"/>
              </a:buClr>
            </a:pPr>
            <a:endParaRPr lang="cs-CZ" sz="2400" dirty="0">
              <a:latin typeface="Arial" panose="020B0604020202020204" pitchFamily="34" charset="0"/>
              <a:cs typeface="Arial" panose="020B0604020202020204" pitchFamily="34" charset="0"/>
            </a:endParaRPr>
          </a:p>
          <a:p>
            <a:pPr algn="just">
              <a:spcBef>
                <a:spcPts val="600"/>
              </a:spcBef>
              <a:spcAft>
                <a:spcPts val="600"/>
              </a:spcAft>
              <a:buClr>
                <a:srgbClr val="009543"/>
              </a:buClr>
            </a:pPr>
            <a:endParaRPr lang="cs-CZ" sz="2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759554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EF872551-DA61-C6B1-705C-44B4206EF121}"/>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14561581-A87A-D87E-218D-EAE6D3741610}"/>
              </a:ext>
            </a:extLst>
          </p:cNvPr>
          <p:cNvSpPr txBox="1"/>
          <p:nvPr/>
        </p:nvSpPr>
        <p:spPr>
          <a:xfrm>
            <a:off x="0" y="790575"/>
            <a:ext cx="12192000" cy="400110"/>
          </a:xfrm>
          <a:prstGeom prst="rect">
            <a:avLst/>
          </a:prstGeom>
          <a:noFill/>
        </p:spPr>
        <p:txBody>
          <a:bodyPr wrap="square" lIns="91440" tIns="45720" rIns="91440" bIns="45720" rtlCol="0" anchor="t">
            <a:spAutoFit/>
          </a:bodyPr>
          <a:lstStyle/>
          <a:p>
            <a:pPr algn="ctr"/>
            <a:r>
              <a:rPr lang="cs-CZ" sz="2000" b="1" dirty="0">
                <a:latin typeface="Arial" panose="020B0604020202020204" pitchFamily="34" charset="0"/>
                <a:cs typeface="Arial" panose="020B0604020202020204" pitchFamily="34" charset="0"/>
              </a:rPr>
              <a:t>MNNC</a:t>
            </a:r>
            <a:endParaRPr lang="en-US" sz="2000" b="1" dirty="0">
              <a:latin typeface="Arial" panose="020B0604020202020204" pitchFamily="34" charset="0"/>
              <a:cs typeface="Arial" panose="020B0604020202020204" pitchFamily="34" charset="0"/>
            </a:endParaRPr>
          </a:p>
        </p:txBody>
      </p:sp>
      <p:graphicFrame>
        <p:nvGraphicFramePr>
          <p:cNvPr id="5" name="Tabulka 4">
            <a:extLst>
              <a:ext uri="{FF2B5EF4-FFF2-40B4-BE49-F238E27FC236}">
                <a16:creationId xmlns:a16="http://schemas.microsoft.com/office/drawing/2014/main" id="{968E2B99-C112-C791-535E-7499B7EDFBEE}"/>
              </a:ext>
            </a:extLst>
          </p:cNvPr>
          <p:cNvGraphicFramePr>
            <a:graphicFrameLocks noGrp="1"/>
          </p:cNvGraphicFramePr>
          <p:nvPr>
            <p:extLst>
              <p:ext uri="{D42A27DB-BD31-4B8C-83A1-F6EECF244321}">
                <p14:modId xmlns:p14="http://schemas.microsoft.com/office/powerpoint/2010/main" val="1016506350"/>
              </p:ext>
            </p:extLst>
          </p:nvPr>
        </p:nvGraphicFramePr>
        <p:xfrm>
          <a:off x="9427" y="1159909"/>
          <a:ext cx="12182573" cy="3168910"/>
        </p:xfrm>
        <a:graphic>
          <a:graphicData uri="http://schemas.openxmlformats.org/drawingml/2006/table">
            <a:tbl>
              <a:tblPr firstRow="1" bandRow="1">
                <a:tableStyleId>{5C22544A-7EE6-4342-B048-85BDC9FD1C3A}</a:tableStyleId>
              </a:tblPr>
              <a:tblGrid>
                <a:gridCol w="12182573">
                  <a:extLst>
                    <a:ext uri="{9D8B030D-6E8A-4147-A177-3AD203B41FA5}">
                      <a16:colId xmlns:a16="http://schemas.microsoft.com/office/drawing/2014/main" val="1138273570"/>
                    </a:ext>
                  </a:extLst>
                </a:gridCol>
              </a:tblGrid>
              <a:tr h="416012">
                <a:tc>
                  <a:txBody>
                    <a:bodyPr/>
                    <a:lstStyle/>
                    <a:p>
                      <a:pPr algn="just">
                        <a:lnSpc>
                          <a:spcPct val="107000"/>
                        </a:lnSpc>
                        <a:spcAft>
                          <a:spcPts val="800"/>
                        </a:spcAft>
                        <a:buNone/>
                      </a:pPr>
                      <a:r>
                        <a:rPr lang="cs-CZ" sz="2400" b="1" kern="1200">
                          <a:solidFill>
                            <a:srgbClr val="FFFFFF"/>
                          </a:solidFill>
                          <a:effectLst/>
                          <a:latin typeface="Arial" panose="020B0604020202020204" pitchFamily="34" charset="0"/>
                          <a:ea typeface="Times New Roman" panose="02020603050405020304" pitchFamily="18" charset="0"/>
                          <a:cs typeface="Arial" panose="020B0604020202020204" pitchFamily="34" charset="0"/>
                        </a:rPr>
                        <a:t>Sp.zn. ÚOHS-S0387/2025/VZ, č. j.  ÚOHS-27534/2025/500</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459919349"/>
                  </a:ext>
                </a:extLst>
              </a:tr>
              <a:tr h="416012">
                <a:tc>
                  <a:txBody>
                    <a:bodyPr/>
                    <a:lstStyle/>
                    <a:p>
                      <a:pPr algn="just">
                        <a:lnSpc>
                          <a:spcPct val="107000"/>
                        </a:lnSpc>
                        <a:spcAft>
                          <a:spcPts val="800"/>
                        </a:spcAft>
                        <a:buNone/>
                      </a:pPr>
                      <a:r>
                        <a:rPr lang="cs-CZ" sz="2400" u="sng">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4"/>
                        </a:rPr>
                        <a:t>https://uohs.gov.cz/cs/verejne-zakazky/sbirky-rozhodnuti/detail-23126.html</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4078745562"/>
                  </a:ext>
                </a:extLst>
              </a:tr>
              <a:tr h="416012">
                <a:tc>
                  <a:txBody>
                    <a:bodyPr/>
                    <a:lstStyle/>
                    <a:p>
                      <a:pPr algn="just">
                        <a:lnSpc>
                          <a:spcPct val="107000"/>
                        </a:lnSpc>
                        <a:spcAft>
                          <a:spcPts val="800"/>
                        </a:spcAft>
                        <a:buNone/>
                      </a:pPr>
                      <a:r>
                        <a:rPr lang="cs-CZ" sz="2400">
                          <a:solidFill>
                            <a:srgbClr val="000000"/>
                          </a:solidFill>
                          <a:effectLst/>
                          <a:latin typeface="Arial" panose="020B0604020202020204" pitchFamily="34" charset="0"/>
                          <a:ea typeface="Times New Roman" panose="02020603050405020304" pitchFamily="18" charset="0"/>
                          <a:cs typeface="Arial" panose="020B0604020202020204" pitchFamily="34" charset="0"/>
                        </a:rPr>
                        <a:t>Zajištění letní údržby komunikací města Šluknov</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954306992"/>
                  </a:ext>
                </a:extLst>
              </a:tr>
              <a:tr h="416012">
                <a:tc>
                  <a:txBody>
                    <a:bodyPr/>
                    <a:lstStyle/>
                    <a:p>
                      <a:pPr algn="just">
                        <a:lnSpc>
                          <a:spcPct val="107000"/>
                        </a:lnSpc>
                        <a:spcAft>
                          <a:spcPts val="800"/>
                        </a:spcAft>
                        <a:buNone/>
                      </a:pPr>
                      <a:r>
                        <a:rPr lang="cs-CZ" sz="2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Právní moc: 12. 8. 2025</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459188181"/>
                  </a:ext>
                </a:extLst>
              </a:tr>
              <a:tr h="417581">
                <a:tc>
                  <a:txBody>
                    <a:bodyPr/>
                    <a:lstStyle/>
                    <a:p>
                      <a:pPr algn="just">
                        <a:lnSpc>
                          <a:spcPct val="107000"/>
                        </a:lnSpc>
                        <a:spcAft>
                          <a:spcPts val="800"/>
                        </a:spcAft>
                        <a:buNone/>
                      </a:pPr>
                      <a:r>
                        <a:rPr lang="cs-CZ" sz="2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Dotčená ustanovení: § 113 ZZVZ</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195754911"/>
                  </a:ext>
                </a:extLst>
              </a:tr>
              <a:tr h="895481">
                <a:tc>
                  <a:txBody>
                    <a:bodyPr/>
                    <a:lstStyle/>
                    <a:p>
                      <a:pPr algn="just">
                        <a:lnSpc>
                          <a:spcPct val="107000"/>
                        </a:lnSpc>
                        <a:spcAft>
                          <a:spcPts val="800"/>
                        </a:spcAft>
                        <a:buNone/>
                      </a:pPr>
                      <a:r>
                        <a:rPr lang="cs-CZ" sz="2400" u="sng" dirty="0">
                          <a:effectLst/>
                          <a:latin typeface="Arial" panose="020B0604020202020204" pitchFamily="34" charset="0"/>
                          <a:ea typeface="Calibri" panose="020F0502020204030204" pitchFamily="34" charset="0"/>
                          <a:cs typeface="Times New Roman" panose="02020603050405020304" pitchFamily="18" charset="0"/>
                        </a:rPr>
                        <a:t>Návrh navrhovatele se zamítá</a:t>
                      </a:r>
                      <a:r>
                        <a:rPr lang="cs-CZ" sz="2400" dirty="0">
                          <a:effectLst/>
                          <a:latin typeface="Arial" panose="020B0604020202020204" pitchFamily="34" charset="0"/>
                          <a:ea typeface="Calibri" panose="020F0502020204030204" pitchFamily="34" charset="0"/>
                          <a:cs typeface="Times New Roman" panose="02020603050405020304" pitchFamily="18" charset="0"/>
                        </a:rPr>
                        <a:t>, neboť nebyly zjištěny důvody pro uložení nápravného opatření.</a:t>
                      </a:r>
                    </a:p>
                  </a:txBody>
                  <a:tcPr/>
                </a:tc>
                <a:extLst>
                  <a:ext uri="{0D108BD9-81ED-4DB2-BD59-A6C34878D82A}">
                    <a16:rowId xmlns:a16="http://schemas.microsoft.com/office/drawing/2014/main" val="2887792763"/>
                  </a:ext>
                </a:extLst>
              </a:tr>
            </a:tbl>
          </a:graphicData>
        </a:graphic>
      </p:graphicFrame>
    </p:spTree>
    <p:extLst>
      <p:ext uri="{BB962C8B-B14F-4D97-AF65-F5344CB8AC3E}">
        <p14:creationId xmlns:p14="http://schemas.microsoft.com/office/powerpoint/2010/main" val="11187415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33DC18F3-57E1-FB95-1298-A85DDE8C20F1}"/>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E6CF84BC-288B-2B9D-1D76-15CE978979FF}"/>
              </a:ext>
            </a:extLst>
          </p:cNvPr>
          <p:cNvSpPr txBox="1"/>
          <p:nvPr/>
        </p:nvSpPr>
        <p:spPr>
          <a:xfrm>
            <a:off x="0" y="791851"/>
            <a:ext cx="12191999" cy="6123664"/>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000" b="1" dirty="0">
                <a:latin typeface="Arial" panose="020B0604020202020204" pitchFamily="34" charset="0"/>
                <a:cs typeface="Arial" panose="020B0604020202020204" pitchFamily="34" charset="0"/>
              </a:rPr>
              <a:t>Skutkový stav: </a:t>
            </a:r>
          </a:p>
          <a:p>
            <a:pPr algn="just">
              <a:lnSpc>
                <a:spcPct val="107000"/>
              </a:lnSpc>
              <a:spcAft>
                <a:spcPts val="800"/>
              </a:spcAft>
            </a:pPr>
            <a:r>
              <a:rPr lang="cs-CZ" sz="2000" dirty="0">
                <a:effectLst/>
                <a:latin typeface="Arial" panose="020B0604020202020204" pitchFamily="34" charset="0"/>
                <a:ea typeface="Calibri" panose="020F0502020204030204" pitchFamily="34" charset="0"/>
                <a:cs typeface="Times New Roman" panose="02020603050405020304" pitchFamily="18" charset="0"/>
              </a:rPr>
              <a:t>67.   Zadavatel požádal navrhovatele dne 24. 3. 2025 prostřednictvím žádosti o zdůvodnění mimořádně nízké nabídkové ceny z téhož dne (dále jen „žádost o zdůvodnění MNNC“) o poskytnutí písemného zdůvodnění způsobu stanovení mimořádně nízké nabídkové ceny </a:t>
            </a:r>
            <a:r>
              <a:rPr lang="cs-CZ" sz="20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s tím, že nabídková cena navrhovatele je o více než 50 % nižší než předpokládaná hodnota </a:t>
            </a:r>
            <a:r>
              <a:rPr lang="cs-CZ" sz="2000" dirty="0">
                <a:effectLst/>
                <a:latin typeface="Arial" panose="020B0604020202020204" pitchFamily="34" charset="0"/>
                <a:ea typeface="Calibri" panose="020F0502020204030204" pitchFamily="34" charset="0"/>
                <a:cs typeface="Times New Roman" panose="02020603050405020304" pitchFamily="18" charset="0"/>
              </a:rPr>
              <a:t>stanovená zadavatelem a </a:t>
            </a:r>
            <a:r>
              <a:rPr lang="cs-CZ" sz="20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zároveň i velmi výrazně nižší než nabídkové ceny dalších účastníků zadávacího řízení</a:t>
            </a:r>
            <a:r>
              <a:rPr lang="cs-CZ" sz="2000" dirty="0">
                <a:effectLst/>
                <a:latin typeface="Arial" panose="020B0604020202020204" pitchFamily="34" charset="0"/>
                <a:ea typeface="Calibri" panose="020F0502020204030204" pitchFamily="34" charset="0"/>
                <a:cs typeface="Times New Roman" panose="02020603050405020304" pitchFamily="18" charset="0"/>
              </a:rPr>
              <a:t>. Zadavatel požadoval vysvětlení paušálních cen vložených do ceníku za komplexní poskytnutí služeb, u nichž je rozdíl oproti stávajícím cenám, které hradí zadavatel, a zároveň oproti nabídkám ostatních účastníků natolik významný, že ocenění vyvolává dle zadavatele značné pochybnosti o ekonomické udržitelnosti provedení uvedených služeb, konkrétně se jednalo právě o položky „Paušální cena za čištění uličních vpustí 2x ročně“, „Paušální cena za čištění odvodňovacích prvků komunikací 1x ročně“ a „Paušální cena za čištění mostních objektů 1x ročně“. Zadavatel ve své žádosti poukázal na skutečnost, že předmětné položky obsahují značné množství úkonů a činností na území celého města, a konkrétně uvedl, o jaké úkony a činnosti se jedná. Zadavatel upozornil, že nestačí, pokud navrhovatel rozhodné skutečnosti pouze obecně konstatuje, ale je nutné, aby uvedl zcela konkrétní rozbor způsobu stanovení nabídkových cen u výše uvedených položek, resp. podrobnou kalkulaci stanovení těchto cen. Zadavatel současně požadoval, aby navrhovatel potvrdil skutečnosti dle § 113 odst. 4 zákona.</a:t>
            </a:r>
          </a:p>
          <a:p>
            <a:pPr marL="457200" indent="-457200" algn="just">
              <a:lnSpc>
                <a:spcPct val="107000"/>
              </a:lnSpc>
              <a:spcAft>
                <a:spcPts val="800"/>
              </a:spcAft>
              <a:buFont typeface="Arial" panose="020B0604020202020204" pitchFamily="34" charset="0"/>
              <a:buChar char="•"/>
            </a:pPr>
            <a:endParaRPr lang="cs-CZ"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48827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BB00095B-4ADA-F4E4-5A8A-206630527DE1}"/>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C1D7F4EB-FFF6-0898-41A4-DA13C5B8CB80}"/>
              </a:ext>
            </a:extLst>
          </p:cNvPr>
          <p:cNvSpPr txBox="1"/>
          <p:nvPr/>
        </p:nvSpPr>
        <p:spPr>
          <a:xfrm>
            <a:off x="0" y="650449"/>
            <a:ext cx="12192000" cy="6289479"/>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1700" b="1" dirty="0">
                <a:latin typeface="Arial" panose="020B0604020202020204" pitchFamily="34" charset="0"/>
                <a:cs typeface="Arial" panose="020B0604020202020204" pitchFamily="34" charset="0"/>
              </a:rPr>
              <a:t>Argumentace Úřadu:</a:t>
            </a:r>
          </a:p>
          <a:p>
            <a:pPr algn="just">
              <a:lnSpc>
                <a:spcPct val="107000"/>
              </a:lnSpc>
              <a:spcAft>
                <a:spcPts val="800"/>
              </a:spcAft>
            </a:pPr>
            <a:r>
              <a:rPr lang="cs-CZ" sz="1700" dirty="0">
                <a:effectLst/>
                <a:latin typeface="Arial" panose="020B0604020202020204" pitchFamily="34" charset="0"/>
                <a:ea typeface="Calibri" panose="020F0502020204030204" pitchFamily="34" charset="0"/>
                <a:cs typeface="Times New Roman" panose="02020603050405020304" pitchFamily="18" charset="0"/>
              </a:rPr>
              <a:t>92.    K námitce navrhovatele, že nelze při posouzení ceny jako mimořádně nízké vycházet pouze ze srovnání cen účastníků zadávacího řízení a z předpokládané hodnoty veřejné zakázky, </a:t>
            </a:r>
            <a:r>
              <a:rPr lang="cs-CZ" sz="17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Úřad uvádí, že MNNC se sice obecně neposuzuje ve vztahu k předpokládané hodnotě veřejné zakázky</a:t>
            </a:r>
            <a:r>
              <a:rPr lang="cs-CZ" sz="1700" dirty="0">
                <a:effectLst/>
                <a:latin typeface="Arial" panose="020B0604020202020204" pitchFamily="34" charset="0"/>
                <a:ea typeface="Calibri" panose="020F0502020204030204" pitchFamily="34" charset="0"/>
                <a:cs typeface="Times New Roman" panose="02020603050405020304" pitchFamily="18" charset="0"/>
              </a:rPr>
              <a:t>, </a:t>
            </a:r>
            <a:r>
              <a:rPr lang="cs-CZ" sz="17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ani ve vztahu k nabídkovým cenám ostatních účastníků zadávacího řízení</a:t>
            </a:r>
            <a:r>
              <a:rPr lang="cs-CZ" sz="1700" dirty="0">
                <a:effectLst/>
                <a:latin typeface="Arial" panose="020B0604020202020204" pitchFamily="34" charset="0"/>
                <a:ea typeface="Calibri" panose="020F0502020204030204" pitchFamily="34" charset="0"/>
                <a:cs typeface="Times New Roman" panose="02020603050405020304" pitchFamily="18" charset="0"/>
              </a:rPr>
              <a:t>, </a:t>
            </a:r>
            <a:r>
              <a:rPr lang="cs-CZ" sz="17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nýbrž s ohledem na § 28 odst. 1 písm. o) zákona ve vztahu k předmětu plnění</a:t>
            </a:r>
            <a:r>
              <a:rPr lang="cs-CZ" sz="1700" dirty="0">
                <a:effectLst/>
                <a:latin typeface="Arial" panose="020B0604020202020204" pitchFamily="34" charset="0"/>
                <a:ea typeface="Calibri" panose="020F0502020204030204" pitchFamily="34" charset="0"/>
                <a:cs typeface="Times New Roman" panose="02020603050405020304" pitchFamily="18" charset="0"/>
              </a:rPr>
              <a:t>, </a:t>
            </a:r>
            <a:r>
              <a:rPr lang="cs-CZ" sz="170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avšak tyto informace mohou být, jak ostatně uznává i rozhodovací praxe Úřadu, významným vodítkem pro vyvození závěru, zda se o MNNC jedná, či nikoliv</a:t>
            </a:r>
            <a:r>
              <a:rPr lang="cs-CZ" sz="1700" dirty="0">
                <a:effectLst/>
                <a:latin typeface="Arial" panose="020B0604020202020204" pitchFamily="34" charset="0"/>
                <a:ea typeface="Calibri" panose="020F0502020204030204" pitchFamily="34" charset="0"/>
                <a:cs typeface="Times New Roman" panose="02020603050405020304" pitchFamily="18" charset="0"/>
              </a:rPr>
              <a:t>. V právě posuzovaném případě byly rozdíly v nabídkových cenách jednotlivých účastníků zadávacího řízení značné (navrhovatel nabídl cenu o cca 50 % nižší než ostatní účastníci). Zadavatel dále při posuzování nabídkové ceny navrhovatele zohlednil rozsah činností, které jsou zahrnuty v předmětných položkách, zohlednil také skutečnost, že předmětné služby mají být poskytovány na celém území města, a porovnal nabídkovou cenu navrhovatele s cenou, kterou za činnosti, jež jsou předmětem veřejné zakázky, hradí v současnosti. Za této situace považuje Úřad za zcela logické, že zadavatel požadoval zdůvodnění MNNC alespoň u těch položek, u nichž měl (zejména s ohledem na rozsah prací a výši dosavadních úhrad) pochybnosti, zda může být veřejná zakázka za takto nízkou cenu řádně realizována. Úřad akcentuje, že zadavatel nabídkovou cenu navrhovatele posuzoval nejen ve vztahu k ostatním nabídkovým cenám a předpokládané hodnotě veřejné zakázky, ale i ve vztahu k předmětu veřejné zakázky, když poukázal na skutečnost, že předmětné položky zahrnují celou řadu jednotlivých činností, že se jedná o služby poskytované na poměrně rozsáhlém území, a zohlednil ceny, které hradí za předmětné činnosti v současnosti.  Úřad se nemůže ztotožnit ani s tvrzením navrhovatele, že žádost zadavatele o zdůvodnění MNNC nebyla dostatečně určitá. Zadavatel v žádosti o zdůvodnění MNNC označil konkrétní položky předmětu plnění, u kterých žádal zdůvodnění MNNC, přičemž uvedl, co ho k tomu vedlo, a současně uvedl, že požaduje detailní zdůvodnění a podrobnou kalkulaci stanovení cen předmětných položek. (…) Úřad připomíná, že </a:t>
            </a:r>
            <a:r>
              <a:rPr lang="cs-CZ" sz="1700" dirty="0">
                <a:solidFill>
                  <a:srgbClr val="FF33CC"/>
                </a:solidFill>
                <a:effectLst/>
                <a:latin typeface="Arial" panose="020B0604020202020204" pitchFamily="34" charset="0"/>
                <a:ea typeface="Calibri" panose="020F0502020204030204" pitchFamily="34" charset="0"/>
                <a:cs typeface="Times New Roman" panose="02020603050405020304" pitchFamily="18" charset="0"/>
              </a:rPr>
              <a:t>samotné poskytnutí vysvětlení MNNC ve smyslu § 113 odst. 6 zákona nezakládá automatickou povinnost zadavatele takové vysvětlení akceptovat</a:t>
            </a:r>
            <a:r>
              <a:rPr lang="cs-CZ" sz="1700" dirty="0">
                <a:effectLst/>
                <a:latin typeface="Arial" panose="020B0604020202020204" pitchFamily="34" charset="0"/>
                <a:ea typeface="Calibri" panose="020F0502020204030204" pitchFamily="34" charset="0"/>
                <a:cs typeface="Times New Roman" panose="02020603050405020304" pitchFamily="18" charset="0"/>
              </a:rPr>
              <a:t>, </a:t>
            </a:r>
            <a:r>
              <a:rPr lang="cs-CZ" sz="1700" dirty="0">
                <a:solidFill>
                  <a:srgbClr val="7030A0"/>
                </a:solidFill>
                <a:effectLst/>
                <a:latin typeface="Arial" panose="020B0604020202020204" pitchFamily="34" charset="0"/>
                <a:ea typeface="Calibri" panose="020F0502020204030204" pitchFamily="34" charset="0"/>
                <a:cs typeface="Times New Roman" panose="02020603050405020304" pitchFamily="18" charset="0"/>
              </a:rPr>
              <a:t>ale to zda účastník MNNC skutečně vysvětlil, závisí na věcném obsahu jeho zdůvodnění.</a:t>
            </a:r>
            <a:endParaRPr lang="cs-CZ" sz="1700" b="1" dirty="0">
              <a:solidFill>
                <a:srgbClr val="7030A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031978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TextovéPole 3">
            <a:extLst>
              <a:ext uri="{FF2B5EF4-FFF2-40B4-BE49-F238E27FC236}">
                <a16:creationId xmlns:a16="http://schemas.microsoft.com/office/drawing/2014/main" id="{1F621C78-DC5F-4F58-B103-BE966FE68A28}"/>
              </a:ext>
            </a:extLst>
          </p:cNvPr>
          <p:cNvSpPr txBox="1"/>
          <p:nvPr/>
        </p:nvSpPr>
        <p:spPr>
          <a:xfrm>
            <a:off x="0" y="475101"/>
            <a:ext cx="12191999" cy="5724644"/>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800" b="1" dirty="0">
                <a:latin typeface="Arial" panose="020B0604020202020204" pitchFamily="34" charset="0"/>
                <a:cs typeface="Arial" panose="020B0604020202020204" pitchFamily="34" charset="0"/>
              </a:rPr>
              <a:t>Skutkový stav: </a:t>
            </a:r>
          </a:p>
          <a:p>
            <a:pPr marL="342900" indent="-342900" algn="just">
              <a:spcBef>
                <a:spcPts val="600"/>
              </a:spcBef>
              <a:spcAft>
                <a:spcPts val="600"/>
              </a:spcAft>
              <a:buClr>
                <a:srgbClr val="009543"/>
              </a:buClr>
              <a:buFont typeface="Arial" panose="020B0604020202020204" pitchFamily="34" charset="0"/>
              <a:buChar char="•"/>
            </a:pPr>
            <a:r>
              <a:rPr lang="cs-CZ" sz="2800" dirty="0">
                <a:effectLst/>
                <a:latin typeface="Arial" panose="020B0604020202020204" pitchFamily="34" charset="0"/>
                <a:ea typeface="Calibri" panose="020F0502020204030204" pitchFamily="34" charset="0"/>
                <a:cs typeface="Times New Roman" panose="02020603050405020304" pitchFamily="18" charset="0"/>
              </a:rPr>
              <a:t>Zadavatel si v ZD stanovil, že podmínkou pro uzavření smlouvy ve smyslu § 104 písm. b) ZZVZ je dosažení úspěšného výsledku zkoušky vzorku požadovaného plnění. </a:t>
            </a:r>
          </a:p>
          <a:p>
            <a:pPr marL="342900" indent="-342900" algn="just">
              <a:spcBef>
                <a:spcPts val="600"/>
              </a:spcBef>
              <a:spcAft>
                <a:spcPts val="600"/>
              </a:spcAft>
              <a:buClr>
                <a:srgbClr val="009543"/>
              </a:buClr>
              <a:buFont typeface="Arial" panose="020B0604020202020204" pitchFamily="34" charset="0"/>
              <a:buChar char="•"/>
            </a:pPr>
            <a:r>
              <a:rPr lang="cs-CZ" sz="2800" dirty="0">
                <a:effectLst/>
                <a:latin typeface="Arial" panose="020B0604020202020204" pitchFamily="34" charset="0"/>
                <a:ea typeface="Calibri" panose="020F0502020204030204" pitchFamily="34" charset="0"/>
                <a:cs typeface="Times New Roman" panose="02020603050405020304" pitchFamily="18" charset="0"/>
              </a:rPr>
              <a:t>Dodavatel na výzvu součinnosti reagoval tak, že není schopen ve stanovené lhůtě provést zkoušku na stejném modelu </a:t>
            </a:r>
            <a:r>
              <a:rPr lang="cs-CZ" sz="2800" dirty="0" err="1">
                <a:effectLst/>
                <a:latin typeface="Arial" panose="020B0604020202020204" pitchFamily="34" charset="0"/>
                <a:ea typeface="Calibri" panose="020F0502020204030204" pitchFamily="34" charset="0"/>
                <a:cs typeface="Times New Roman" panose="02020603050405020304" pitchFamily="18" charset="0"/>
              </a:rPr>
              <a:t>štěpkovače</a:t>
            </a:r>
            <a:r>
              <a:rPr lang="cs-CZ" sz="2800" dirty="0">
                <a:effectLst/>
                <a:latin typeface="Arial" panose="020B0604020202020204" pitchFamily="34" charset="0"/>
                <a:ea typeface="Calibri" panose="020F0502020204030204" pitchFamily="34" charset="0"/>
                <a:cs typeface="Times New Roman" panose="02020603050405020304" pitchFamily="18" charset="0"/>
              </a:rPr>
              <a:t>, který je nabízen do zadávacího řízení, a navrhoval provést zkoušku na jiném typu </a:t>
            </a:r>
            <a:r>
              <a:rPr lang="cs-CZ" sz="2800" dirty="0" err="1">
                <a:effectLst/>
                <a:latin typeface="Arial" panose="020B0604020202020204" pitchFamily="34" charset="0"/>
                <a:ea typeface="Calibri" panose="020F0502020204030204" pitchFamily="34" charset="0"/>
                <a:cs typeface="Times New Roman" panose="02020603050405020304" pitchFamily="18" charset="0"/>
              </a:rPr>
              <a:t>štěpkovače</a:t>
            </a:r>
            <a:r>
              <a:rPr lang="cs-CZ" sz="2800" dirty="0">
                <a:latin typeface="Arial" panose="020B0604020202020204" pitchFamily="34" charset="0"/>
                <a:ea typeface="Calibri" panose="020F0502020204030204" pitchFamily="34" charset="0"/>
                <a:cs typeface="Times New Roman" panose="02020603050405020304" pitchFamily="18" charset="0"/>
              </a:rPr>
              <a:t>.</a:t>
            </a:r>
          </a:p>
          <a:p>
            <a:pPr marL="342900" indent="-342900" algn="just">
              <a:spcBef>
                <a:spcPts val="600"/>
              </a:spcBef>
              <a:spcAft>
                <a:spcPts val="600"/>
              </a:spcAft>
              <a:buClr>
                <a:srgbClr val="009543"/>
              </a:buClr>
              <a:buFont typeface="Arial" panose="020B0604020202020204" pitchFamily="34" charset="0"/>
              <a:buChar char="•"/>
            </a:pPr>
            <a:r>
              <a:rPr lang="cs-CZ" sz="2800" dirty="0">
                <a:effectLst/>
                <a:latin typeface="Arial" panose="020B0604020202020204" pitchFamily="34" charset="0"/>
                <a:ea typeface="Calibri" panose="020F0502020204030204" pitchFamily="34" charset="0"/>
                <a:cs typeface="Times New Roman" panose="02020603050405020304" pitchFamily="18" charset="0"/>
              </a:rPr>
              <a:t>Posuzovala se otázka oprávněnosti zaslání výzvy k poskytnutí součinnosti na provedení zkoušky vzorku, která byla dodavateli doručena před oznámením o výběru dodavatele, a kterou následovalo vyloučení dodavatele ze zadávacího řízení. </a:t>
            </a:r>
            <a:endParaRPr lang="cs-CZ"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378434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5EBD37A7-822D-85F2-37D6-24CBD87F90D6}"/>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98274452-7BFD-7324-B2F5-BE2237056C5F}"/>
              </a:ext>
            </a:extLst>
          </p:cNvPr>
          <p:cNvSpPr txBox="1"/>
          <p:nvPr/>
        </p:nvSpPr>
        <p:spPr>
          <a:xfrm>
            <a:off x="0" y="790575"/>
            <a:ext cx="12192000" cy="400110"/>
          </a:xfrm>
          <a:prstGeom prst="rect">
            <a:avLst/>
          </a:prstGeom>
          <a:noFill/>
        </p:spPr>
        <p:txBody>
          <a:bodyPr wrap="square" lIns="91440" tIns="45720" rIns="91440" bIns="45720" rtlCol="0" anchor="t">
            <a:spAutoFit/>
          </a:bodyPr>
          <a:lstStyle/>
          <a:p>
            <a:pPr algn="ctr"/>
            <a:r>
              <a:rPr lang="cs-CZ" sz="2000" b="1" dirty="0">
                <a:latin typeface="Arial" panose="020B0604020202020204" pitchFamily="34" charset="0"/>
                <a:cs typeface="Arial" panose="020B0604020202020204" pitchFamily="34" charset="0"/>
              </a:rPr>
              <a:t>Rozhodnutí o námitkách</a:t>
            </a:r>
            <a:endParaRPr lang="en-US" sz="2000" b="1" dirty="0">
              <a:latin typeface="Arial" panose="020B0604020202020204" pitchFamily="34" charset="0"/>
              <a:cs typeface="Arial" panose="020B0604020202020204" pitchFamily="34" charset="0"/>
            </a:endParaRPr>
          </a:p>
        </p:txBody>
      </p:sp>
      <p:graphicFrame>
        <p:nvGraphicFramePr>
          <p:cNvPr id="5" name="Tabulka 4">
            <a:extLst>
              <a:ext uri="{FF2B5EF4-FFF2-40B4-BE49-F238E27FC236}">
                <a16:creationId xmlns:a16="http://schemas.microsoft.com/office/drawing/2014/main" id="{D5EDDA45-4C12-98FA-E0E8-19DA42DBC534}"/>
              </a:ext>
            </a:extLst>
          </p:cNvPr>
          <p:cNvGraphicFramePr>
            <a:graphicFrameLocks noGrp="1"/>
          </p:cNvGraphicFramePr>
          <p:nvPr>
            <p:extLst>
              <p:ext uri="{D42A27DB-BD31-4B8C-83A1-F6EECF244321}">
                <p14:modId xmlns:p14="http://schemas.microsoft.com/office/powerpoint/2010/main" val="4047653883"/>
              </p:ext>
            </p:extLst>
          </p:nvPr>
        </p:nvGraphicFramePr>
        <p:xfrm>
          <a:off x="9427" y="1159909"/>
          <a:ext cx="12182573" cy="5075875"/>
        </p:xfrm>
        <a:graphic>
          <a:graphicData uri="http://schemas.openxmlformats.org/drawingml/2006/table">
            <a:tbl>
              <a:tblPr firstRow="1" bandRow="1">
                <a:tableStyleId>{5C22544A-7EE6-4342-B048-85BDC9FD1C3A}</a:tableStyleId>
              </a:tblPr>
              <a:tblGrid>
                <a:gridCol w="12182573">
                  <a:extLst>
                    <a:ext uri="{9D8B030D-6E8A-4147-A177-3AD203B41FA5}">
                      <a16:colId xmlns:a16="http://schemas.microsoft.com/office/drawing/2014/main" val="1138273570"/>
                    </a:ext>
                  </a:extLst>
                </a:gridCol>
              </a:tblGrid>
              <a:tr h="416012">
                <a:tc>
                  <a:txBody>
                    <a:bodyPr/>
                    <a:lstStyle/>
                    <a:p>
                      <a:pPr algn="just">
                        <a:lnSpc>
                          <a:spcPct val="107000"/>
                        </a:lnSpc>
                        <a:spcAft>
                          <a:spcPts val="800"/>
                        </a:spcAft>
                        <a:buNone/>
                      </a:pPr>
                      <a:r>
                        <a:rPr lang="cs-CZ" sz="2400" b="1" kern="1200">
                          <a:solidFill>
                            <a:srgbClr val="FFFFFF"/>
                          </a:solidFill>
                          <a:effectLst/>
                          <a:latin typeface="Arial" panose="020B0604020202020204" pitchFamily="34" charset="0"/>
                          <a:ea typeface="Times New Roman" panose="02020603050405020304" pitchFamily="18" charset="0"/>
                          <a:cs typeface="Arial" panose="020B0604020202020204" pitchFamily="34" charset="0"/>
                        </a:rPr>
                        <a:t>Sp.zn. ÚOHS-S0540/2025/VZ, č. j.  ÚOHS-28730/2025/500</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459919349"/>
                  </a:ext>
                </a:extLst>
              </a:tr>
              <a:tr h="416012">
                <a:tc>
                  <a:txBody>
                    <a:bodyPr/>
                    <a:lstStyle/>
                    <a:p>
                      <a:pPr algn="just">
                        <a:lnSpc>
                          <a:spcPct val="107000"/>
                        </a:lnSpc>
                        <a:spcAft>
                          <a:spcPts val="800"/>
                        </a:spcAft>
                        <a:buNone/>
                      </a:pPr>
                      <a:r>
                        <a:rPr lang="cs-CZ" sz="2400" u="sng">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4"/>
                        </a:rPr>
                        <a:t>https://uohs.gov.cz/cs/verejne-zakazky/sbirky-rozhodnuti/detail-23104.html</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4078745562"/>
                  </a:ext>
                </a:extLst>
              </a:tr>
              <a:tr h="416012">
                <a:tc>
                  <a:txBody>
                    <a:bodyPr/>
                    <a:lstStyle/>
                    <a:p>
                      <a:pPr algn="just">
                        <a:lnSpc>
                          <a:spcPct val="107000"/>
                        </a:lnSpc>
                        <a:spcAft>
                          <a:spcPts val="800"/>
                        </a:spcAft>
                        <a:buNone/>
                      </a:pPr>
                      <a:r>
                        <a:rPr lang="cs-CZ" sz="240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PRŮBĚŽNÉ DODÁVKY NÁPLNÍ DO TISKOVÝCH A KOPÍROVACÍCH ZAŘÍZENÍ II.</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954306992"/>
                  </a:ext>
                </a:extLst>
              </a:tr>
              <a:tr h="416012">
                <a:tc>
                  <a:txBody>
                    <a:bodyPr/>
                    <a:lstStyle/>
                    <a:p>
                      <a:pPr algn="just">
                        <a:lnSpc>
                          <a:spcPct val="107000"/>
                        </a:lnSpc>
                        <a:spcAft>
                          <a:spcPts val="800"/>
                        </a:spcAft>
                        <a:buNone/>
                      </a:pPr>
                      <a:r>
                        <a:rPr lang="cs-CZ" sz="2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Právní moc: 12. 8. 2025</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459188181"/>
                  </a:ext>
                </a:extLst>
              </a:tr>
              <a:tr h="417581">
                <a:tc>
                  <a:txBody>
                    <a:bodyPr/>
                    <a:lstStyle/>
                    <a:p>
                      <a:pPr algn="just">
                        <a:lnSpc>
                          <a:spcPct val="107000"/>
                        </a:lnSpc>
                        <a:spcAft>
                          <a:spcPts val="800"/>
                        </a:spcAft>
                        <a:buNone/>
                      </a:pPr>
                      <a:r>
                        <a:rPr lang="cs-CZ" sz="2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Dotčená ustanovení: § 245 ZZVZ</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195754911"/>
                  </a:ext>
                </a:extLst>
              </a:tr>
              <a:tr h="895481">
                <a:tc>
                  <a:txBody>
                    <a:bodyPr/>
                    <a:lstStyle/>
                    <a:p>
                      <a:pPr algn="just">
                        <a:lnSpc>
                          <a:spcPct val="107000"/>
                        </a:lnSpc>
                        <a:spcAft>
                          <a:spcPts val="800"/>
                        </a:spcAft>
                        <a:buNone/>
                      </a:pPr>
                      <a:r>
                        <a:rPr lang="cs-CZ" sz="2400" dirty="0">
                          <a:effectLst/>
                          <a:latin typeface="Arial" panose="020B0604020202020204" pitchFamily="34" charset="0"/>
                          <a:ea typeface="Calibri" panose="020F0502020204030204" pitchFamily="34" charset="0"/>
                          <a:cs typeface="Times New Roman" panose="02020603050405020304" pitchFamily="18" charset="0"/>
                        </a:rPr>
                        <a:t>Obviněný se dopustil přestupku podle § 268 odst. 1 písm. f) ZZVZ při vyřizování námitek ze dne 15. 4. 2025 podaných stěžovatelem postupoval v rozporu s § 245 odst. 1 a 3 ZZVZ, když </a:t>
                      </a:r>
                      <a:r>
                        <a:rPr lang="cs-CZ" sz="2400" u="sng" dirty="0">
                          <a:effectLst/>
                          <a:latin typeface="Arial" panose="020B0604020202020204" pitchFamily="34" charset="0"/>
                          <a:ea typeface="Calibri" panose="020F0502020204030204" pitchFamily="34" charset="0"/>
                          <a:cs typeface="Times New Roman" panose="02020603050405020304" pitchFamily="18" charset="0"/>
                        </a:rPr>
                        <a:t>námitky citovaného stěžovatele odmítl </a:t>
                      </a:r>
                      <a:r>
                        <a:rPr lang="cs-CZ" sz="2400" dirty="0">
                          <a:effectLst/>
                          <a:latin typeface="Arial" panose="020B0604020202020204" pitchFamily="34" charset="0"/>
                          <a:ea typeface="Calibri" panose="020F0502020204030204" pitchFamily="34" charset="0"/>
                          <a:cs typeface="Times New Roman" panose="02020603050405020304" pitchFamily="18" charset="0"/>
                        </a:rPr>
                        <a:t>rozhodnutím o námitkách ze dne 24. 4. 2025 pro nesplnění náležitostí podle § 244 ZZVZ, </a:t>
                      </a:r>
                      <a:r>
                        <a:rPr lang="cs-CZ" sz="2400" u="sng" dirty="0">
                          <a:effectLst/>
                          <a:latin typeface="Arial" panose="020B0604020202020204" pitchFamily="34" charset="0"/>
                          <a:ea typeface="Calibri" panose="020F0502020204030204" pitchFamily="34" charset="0"/>
                          <a:cs typeface="Times New Roman" panose="02020603050405020304" pitchFamily="18" charset="0"/>
                        </a:rPr>
                        <a:t>z důvodu že v nich nebylo uvedeno, v čem citovaný stěžovatel spatřuje porušení zákona a čeho se domáhá, ačkoliv předmětné námitky dané skutečnosti obsahovaly</a:t>
                      </a:r>
                      <a:r>
                        <a:rPr lang="cs-CZ" sz="2400" dirty="0">
                          <a:effectLst/>
                          <a:latin typeface="Arial" panose="020B0604020202020204" pitchFamily="34" charset="0"/>
                          <a:ea typeface="Calibri" panose="020F0502020204030204" pitchFamily="34" charset="0"/>
                          <a:cs typeface="Times New Roman" panose="02020603050405020304" pitchFamily="18" charset="0"/>
                        </a:rPr>
                        <a:t>, v důsledku čehož pro takový postup nebyly splněny zákonem stanovené podmínky.</a:t>
                      </a:r>
                    </a:p>
                  </a:txBody>
                  <a:tcPr/>
                </a:tc>
                <a:extLst>
                  <a:ext uri="{0D108BD9-81ED-4DB2-BD59-A6C34878D82A}">
                    <a16:rowId xmlns:a16="http://schemas.microsoft.com/office/drawing/2014/main" val="2887792763"/>
                  </a:ext>
                </a:extLst>
              </a:tr>
            </a:tbl>
          </a:graphicData>
        </a:graphic>
      </p:graphicFrame>
    </p:spTree>
    <p:extLst>
      <p:ext uri="{BB962C8B-B14F-4D97-AF65-F5344CB8AC3E}">
        <p14:creationId xmlns:p14="http://schemas.microsoft.com/office/powerpoint/2010/main" val="38925662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7A349990-9EA4-0086-527E-5A6737885160}"/>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B4937109-43EB-ACDA-77B7-81909D89E453}"/>
              </a:ext>
            </a:extLst>
          </p:cNvPr>
          <p:cNvSpPr txBox="1"/>
          <p:nvPr/>
        </p:nvSpPr>
        <p:spPr>
          <a:xfrm>
            <a:off x="0" y="791851"/>
            <a:ext cx="12191999" cy="6226256"/>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000" b="1" dirty="0">
                <a:latin typeface="Arial" panose="020B0604020202020204" pitchFamily="34" charset="0"/>
                <a:cs typeface="Arial" panose="020B0604020202020204" pitchFamily="34" charset="0"/>
              </a:rPr>
              <a:t>Skutkový stav: </a:t>
            </a:r>
          </a:p>
          <a:p>
            <a:pPr algn="just">
              <a:lnSpc>
                <a:spcPct val="107000"/>
              </a:lnSpc>
              <a:spcAft>
                <a:spcPts val="800"/>
              </a:spcAft>
              <a:buNone/>
            </a:pPr>
            <a:r>
              <a:rPr lang="cs-CZ" sz="2000" dirty="0">
                <a:effectLst/>
                <a:latin typeface="Arial" panose="020B0604020202020204" pitchFamily="34" charset="0"/>
                <a:ea typeface="Calibri" panose="020F0502020204030204" pitchFamily="34" charset="0"/>
                <a:cs typeface="Times New Roman" panose="02020603050405020304" pitchFamily="18" charset="0"/>
              </a:rPr>
              <a:t>18. </a:t>
            </a:r>
            <a:r>
              <a:rPr lang="cs-CZ" sz="20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Stěžovatel </a:t>
            </a:r>
            <a:r>
              <a:rPr lang="cs-CZ" sz="2000" dirty="0">
                <a:effectLst/>
                <a:latin typeface="Arial" panose="020B0604020202020204" pitchFamily="34" charset="0"/>
                <a:ea typeface="Calibri" panose="020F0502020204030204" pitchFamily="34" charset="0"/>
                <a:cs typeface="Times New Roman" panose="02020603050405020304" pitchFamily="18" charset="0"/>
              </a:rPr>
              <a:t>v námitkách uvedl mimo jiné následující: </a:t>
            </a:r>
            <a:r>
              <a:rPr lang="cs-CZ" sz="2000" i="1" dirty="0">
                <a:effectLst/>
                <a:latin typeface="Arial" panose="020B0604020202020204" pitchFamily="34" charset="0"/>
                <a:ea typeface="Calibri" panose="020F0502020204030204" pitchFamily="34" charset="0"/>
                <a:cs typeface="Times New Roman" panose="02020603050405020304" pitchFamily="18" charset="0"/>
              </a:rPr>
              <a:t>„[n]a základě Vámi zaslaného vyhodnocení uvedené zakázky bychom chtěli </a:t>
            </a:r>
            <a:r>
              <a:rPr lang="cs-CZ" sz="2000" i="1"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podat námitky ve věci ‚mimořádně nízké nabídkové ceny</a:t>
            </a:r>
            <a:r>
              <a:rPr lang="cs-CZ" sz="2000" i="1" dirty="0">
                <a:effectLst/>
                <a:latin typeface="Arial" panose="020B0604020202020204" pitchFamily="34" charset="0"/>
                <a:ea typeface="Calibri" panose="020F0502020204030204" pitchFamily="34" charset="0"/>
                <a:cs typeface="Times New Roman" panose="02020603050405020304" pitchFamily="18" charset="0"/>
              </a:rPr>
              <a:t>.‘ Z Vámi zaslaných podkladů vyplývá, že uvedená </a:t>
            </a:r>
            <a:r>
              <a:rPr lang="cs-CZ" sz="2000" i="1"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cena za požadovaný materiál není reálná </a:t>
            </a:r>
            <a:r>
              <a:rPr lang="cs-CZ" sz="2000" i="1" dirty="0">
                <a:effectLst/>
                <a:latin typeface="Arial" panose="020B0604020202020204" pitchFamily="34" charset="0"/>
                <a:ea typeface="Calibri" panose="020F0502020204030204" pitchFamily="34" charset="0"/>
                <a:cs typeface="Times New Roman" panose="02020603050405020304" pitchFamily="18" charset="0"/>
              </a:rPr>
              <a:t>neboť ani vstupní resp. pořizovací cena zboží není odpovídající prodejní ceně vítězné nabídky. Této skutečnosti odpovídá také cenová rozptyl mezi vítěznou nabídkou a ostatními uchazeči. Také </a:t>
            </a:r>
            <a:r>
              <a:rPr lang="cs-CZ" sz="2000" i="1"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nelze vyloučit, že zboží uvedené v nabídce nesplňuje požadované parametry</a:t>
            </a:r>
            <a:r>
              <a:rPr lang="cs-CZ" sz="2000" i="1" dirty="0">
                <a:effectLst/>
                <a:latin typeface="Arial" panose="020B0604020202020204" pitchFamily="34" charset="0"/>
                <a:ea typeface="Calibri" panose="020F0502020204030204" pitchFamily="34" charset="0"/>
                <a:cs typeface="Times New Roman" panose="02020603050405020304" pitchFamily="18" charset="0"/>
              </a:rPr>
              <a:t> zejména požadovaný parametr ‚originální spotřební materiál‘ který představuje dominantní část zakázky. Jedná se skutečně o originální spotřební materiál totožný s výrobcem tiskárny? Odpovídá položkový součet celkové hodnotě nabídky uchazeče? Na základě našich více jak 20-ti letých zkušeností máme pochybnosti o mimořádně nízké ceně nabídky potažmo plnění požadovaných parametrů zadavatelem.“</a:t>
            </a:r>
            <a:endParaRPr lang="cs-CZ" sz="20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s-CZ" sz="2000" dirty="0">
                <a:effectLst/>
                <a:latin typeface="Arial" panose="020B0604020202020204" pitchFamily="34" charset="0"/>
                <a:ea typeface="Calibri" panose="020F0502020204030204" pitchFamily="34" charset="0"/>
                <a:cs typeface="Times New Roman" panose="02020603050405020304" pitchFamily="18" charset="0"/>
              </a:rPr>
              <a:t>19.  </a:t>
            </a:r>
            <a:r>
              <a:rPr lang="cs-CZ" sz="20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Zadavatel </a:t>
            </a:r>
            <a:r>
              <a:rPr lang="cs-CZ" sz="2000" dirty="0">
                <a:effectLst/>
                <a:latin typeface="Arial" panose="020B0604020202020204" pitchFamily="34" charset="0"/>
                <a:ea typeface="Calibri" panose="020F0502020204030204" pitchFamily="34" charset="0"/>
                <a:cs typeface="Times New Roman" panose="02020603050405020304" pitchFamily="18" charset="0"/>
              </a:rPr>
              <a:t>poté v rozhodnutí o námitkách konstatoval následující: </a:t>
            </a:r>
            <a:r>
              <a:rPr lang="cs-CZ" sz="2000" i="1" dirty="0">
                <a:effectLst/>
                <a:latin typeface="Arial" panose="020B0604020202020204" pitchFamily="34" charset="0"/>
                <a:ea typeface="Calibri" panose="020F0502020204030204" pitchFamily="34" charset="0"/>
                <a:cs typeface="Times New Roman" panose="02020603050405020304" pitchFamily="18" charset="0"/>
              </a:rPr>
              <a:t>„Po přezkoumání doručeného podání zadavatel dospěl k závěru, že výše uvedené </a:t>
            </a:r>
            <a:r>
              <a:rPr lang="cs-CZ" sz="2000" i="1"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podání stěžovatele nesplňuje základní náležitosti námitek ve smyslu </a:t>
            </a:r>
            <a:r>
              <a:rPr lang="cs-CZ" sz="2000" i="1" dirty="0" err="1">
                <a:solidFill>
                  <a:srgbClr val="00B050"/>
                </a:solidFill>
                <a:effectLst/>
                <a:latin typeface="Arial" panose="020B0604020202020204" pitchFamily="34" charset="0"/>
                <a:ea typeface="Calibri" panose="020F0502020204030204" pitchFamily="34" charset="0"/>
                <a:cs typeface="Times New Roman" panose="02020603050405020304" pitchFamily="18" charset="0"/>
              </a:rPr>
              <a:t>ust</a:t>
            </a:r>
            <a:r>
              <a:rPr lang="cs-CZ" sz="2000" i="1"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 § 244 zákona č. 134/2016 Sb., </a:t>
            </a:r>
            <a:r>
              <a:rPr lang="cs-CZ" sz="2000" i="1" dirty="0">
                <a:effectLst/>
                <a:latin typeface="Arial" panose="020B0604020202020204" pitchFamily="34" charset="0"/>
                <a:ea typeface="Calibri" panose="020F0502020204030204" pitchFamily="34" charset="0"/>
                <a:cs typeface="Times New Roman" panose="02020603050405020304" pitchFamily="18" charset="0"/>
              </a:rPr>
              <a:t>o zadávání veřejných zakázek, ve znění pozdějších předpisů (dále jen ‚ZZVZ‘), neboť v něm není uvedeno, v čem stěžovatel spatřuje porušení ZZVZ zadavatelem, ani čeho se stěžovatel domáhá, a proto zadavatel v souladu s </a:t>
            </a:r>
            <a:r>
              <a:rPr lang="cs-CZ" sz="2000" i="1" dirty="0" err="1">
                <a:effectLst/>
                <a:latin typeface="Arial" panose="020B0604020202020204" pitchFamily="34" charset="0"/>
                <a:ea typeface="Calibri" panose="020F0502020204030204" pitchFamily="34" charset="0"/>
                <a:cs typeface="Times New Roman" panose="02020603050405020304" pitchFamily="18" charset="0"/>
              </a:rPr>
              <a:t>ust</a:t>
            </a:r>
            <a:r>
              <a:rPr lang="cs-CZ" sz="2000" i="1" dirty="0">
                <a:effectLst/>
                <a:latin typeface="Arial" panose="020B0604020202020204" pitchFamily="34" charset="0"/>
                <a:ea typeface="Calibri" panose="020F0502020204030204" pitchFamily="34" charset="0"/>
                <a:cs typeface="Times New Roman" panose="02020603050405020304" pitchFamily="18" charset="0"/>
              </a:rPr>
              <a:t>. § 245 ZZVZ námitky odmítá.“</a:t>
            </a:r>
            <a:endParaRPr lang="cs-CZ" sz="2000" dirty="0">
              <a:effectLst/>
              <a:latin typeface="Arial" panose="020B0604020202020204" pitchFamily="34" charset="0"/>
              <a:ea typeface="Calibri" panose="020F0502020204030204" pitchFamily="34" charset="0"/>
              <a:cs typeface="Times New Roman" panose="02020603050405020304" pitchFamily="18" charset="0"/>
            </a:endParaRPr>
          </a:p>
          <a:p>
            <a:pPr marL="457200" indent="-457200" algn="just">
              <a:lnSpc>
                <a:spcPct val="107000"/>
              </a:lnSpc>
              <a:spcAft>
                <a:spcPts val="800"/>
              </a:spcAft>
              <a:buFont typeface="Arial" panose="020B0604020202020204" pitchFamily="34" charset="0"/>
              <a:buChar char="•"/>
            </a:pPr>
            <a:endParaRPr lang="cs-CZ"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39945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2C2D6A3F-0C02-3D02-735E-0742F74CE312}"/>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D9891CDB-5643-008F-CD45-6ED43CA8B31F}"/>
              </a:ext>
            </a:extLst>
          </p:cNvPr>
          <p:cNvSpPr txBox="1"/>
          <p:nvPr/>
        </p:nvSpPr>
        <p:spPr>
          <a:xfrm>
            <a:off x="0" y="650449"/>
            <a:ext cx="12192000" cy="5797421"/>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300" b="1" dirty="0">
                <a:latin typeface="Arial" panose="020B0604020202020204" pitchFamily="34" charset="0"/>
                <a:cs typeface="Arial" panose="020B0604020202020204" pitchFamily="34" charset="0"/>
              </a:rPr>
              <a:t>Argumentace Úřadu:</a:t>
            </a:r>
          </a:p>
          <a:p>
            <a:pPr algn="just">
              <a:lnSpc>
                <a:spcPct val="107000"/>
              </a:lnSpc>
              <a:spcAft>
                <a:spcPts val="800"/>
              </a:spcAft>
            </a:pPr>
            <a:r>
              <a:rPr lang="cs-CZ" sz="2300" dirty="0">
                <a:effectLst/>
                <a:latin typeface="Arial" panose="020B0604020202020204" pitchFamily="34" charset="0"/>
                <a:ea typeface="Calibri" panose="020F0502020204030204" pitchFamily="34" charset="0"/>
                <a:cs typeface="Times New Roman" panose="02020603050405020304" pitchFamily="18" charset="0"/>
              </a:rPr>
              <a:t>6.    </a:t>
            </a:r>
            <a:r>
              <a:rPr lang="cs-CZ" sz="23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Stěžovatel v námitkách výslovně uvedl, že je podává ve věci „mimořádně nízké nabídkové ceny</a:t>
            </a:r>
            <a:r>
              <a:rPr lang="cs-CZ" sz="2300" dirty="0">
                <a:effectLst/>
                <a:latin typeface="Arial" panose="020B0604020202020204" pitchFamily="34" charset="0"/>
                <a:ea typeface="Calibri" panose="020F0502020204030204" pitchFamily="34" charset="0"/>
                <a:cs typeface="Times New Roman" panose="02020603050405020304" pitchFamily="18" charset="0"/>
              </a:rPr>
              <a:t>“, přičemž z obsahu námitek je zřejmé, že se mimořádně nízká nabídková cena </a:t>
            </a:r>
            <a:r>
              <a:rPr lang="cs-CZ" sz="23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týká nabídky vybraného dodavatele</a:t>
            </a:r>
            <a:r>
              <a:rPr lang="cs-CZ" sz="2300" dirty="0">
                <a:effectLst/>
                <a:latin typeface="Arial" panose="020B0604020202020204" pitchFamily="34" charset="0"/>
                <a:ea typeface="Calibri" panose="020F0502020204030204" pitchFamily="34" charset="0"/>
                <a:cs typeface="Times New Roman" panose="02020603050405020304" pitchFamily="18" charset="0"/>
              </a:rPr>
              <a:t>, jelikož stěžovatel v námitkách zmiňuje „vítěznou nabídku“. Již z této skutečnosti </a:t>
            </a:r>
            <a:r>
              <a:rPr lang="cs-CZ" sz="23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je tak zřejmé, že námitky směřovaly proti rozhodnutí o výběru dodavatele</a:t>
            </a:r>
            <a:r>
              <a:rPr lang="cs-CZ" sz="2300" dirty="0">
                <a:effectLst/>
                <a:latin typeface="Arial" panose="020B0604020202020204" pitchFamily="34" charset="0"/>
                <a:ea typeface="Calibri" panose="020F0502020204030204" pitchFamily="34" charset="0"/>
                <a:cs typeface="Times New Roman" panose="02020603050405020304" pitchFamily="18" charset="0"/>
              </a:rPr>
              <a:t>, jelikož nabídka vybraného dodavatele dle stěžovatele obsahovala mimořádně nízkou nabídkovou cenu. </a:t>
            </a:r>
            <a:r>
              <a:rPr lang="cs-CZ" sz="230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Porušení zákona tak stěžovatel zjevně shledal v souvislosti s posouzením případné mimořádně nízké nabídkové ceny </a:t>
            </a:r>
            <a:r>
              <a:rPr lang="cs-CZ" sz="2300" dirty="0">
                <a:effectLst/>
                <a:latin typeface="Arial" panose="020B0604020202020204" pitchFamily="34" charset="0"/>
                <a:ea typeface="Calibri" panose="020F0502020204030204" pitchFamily="34" charset="0"/>
                <a:cs typeface="Times New Roman" panose="02020603050405020304" pitchFamily="18" charset="0"/>
              </a:rPr>
              <a:t>ze strany obviněného, přičemž stěžovatel svou námitku i rozvinul ve smyslu proč se domnívá, že není uvedená cena reálná. Kromě toho </a:t>
            </a:r>
            <a:r>
              <a:rPr lang="cs-CZ" sz="2300" dirty="0">
                <a:solidFill>
                  <a:srgbClr val="FF33CC"/>
                </a:solidFill>
                <a:effectLst/>
                <a:latin typeface="Arial" panose="020B0604020202020204" pitchFamily="34" charset="0"/>
                <a:ea typeface="Calibri" panose="020F0502020204030204" pitchFamily="34" charset="0"/>
                <a:cs typeface="Times New Roman" panose="02020603050405020304" pitchFamily="18" charset="0"/>
              </a:rPr>
              <a:t>námitky směřovaly i vůči posouzení souladu nabídky se zadávacími podmínkami, konkrétně s požadovaným parametrem „originální spotřební materiál</a:t>
            </a:r>
            <a:r>
              <a:rPr lang="cs-CZ" sz="2300" dirty="0">
                <a:effectLst/>
                <a:latin typeface="Arial" panose="020B0604020202020204" pitchFamily="34" charset="0"/>
                <a:ea typeface="Calibri" panose="020F0502020204030204" pitchFamily="34" charset="0"/>
                <a:cs typeface="Times New Roman" panose="02020603050405020304" pitchFamily="18" charset="0"/>
              </a:rPr>
              <a:t>“ </a:t>
            </a:r>
            <a:r>
              <a:rPr lang="cs-CZ" sz="2300" dirty="0">
                <a:solidFill>
                  <a:srgbClr val="7030A0"/>
                </a:solidFill>
                <a:effectLst/>
                <a:latin typeface="Arial" panose="020B0604020202020204" pitchFamily="34" charset="0"/>
                <a:ea typeface="Calibri" panose="020F0502020204030204" pitchFamily="34" charset="0"/>
                <a:cs typeface="Times New Roman" panose="02020603050405020304" pitchFamily="18" charset="0"/>
              </a:rPr>
              <a:t>a dále vůči možné početní chybě při součtu celkové hodnoty nabídkové ceny. </a:t>
            </a:r>
            <a:r>
              <a:rPr lang="cs-CZ" sz="2300" dirty="0">
                <a:effectLst/>
                <a:latin typeface="Arial" panose="020B0604020202020204" pitchFamily="34" charset="0"/>
                <a:ea typeface="Calibri" panose="020F0502020204030204" pitchFamily="34" charset="0"/>
                <a:cs typeface="Times New Roman" panose="02020603050405020304" pitchFamily="18" charset="0"/>
              </a:rPr>
              <a:t>Z obsahu námitek je </a:t>
            </a:r>
            <a:r>
              <a:rPr lang="cs-CZ" sz="23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dle Úřadu rovněž zřejmé, že stěžovatel se domáhá opětovného posouzení nabídkové ceny vybraného dodavatele</a:t>
            </a:r>
            <a:r>
              <a:rPr lang="cs-CZ" sz="2300" dirty="0">
                <a:effectLst/>
                <a:latin typeface="Arial" panose="020B0604020202020204" pitchFamily="34" charset="0"/>
                <a:ea typeface="Calibri" panose="020F0502020204030204" pitchFamily="34" charset="0"/>
                <a:cs typeface="Times New Roman" panose="02020603050405020304" pitchFamily="18" charset="0"/>
              </a:rPr>
              <a:t>, </a:t>
            </a:r>
            <a:r>
              <a:rPr lang="cs-CZ" sz="23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jakož i posouzení toho, zda nabízené plnění odpovídá požadovaným parametrům dle zadávací dokumentace.</a:t>
            </a:r>
          </a:p>
        </p:txBody>
      </p:sp>
    </p:spTree>
    <p:extLst>
      <p:ext uri="{BB962C8B-B14F-4D97-AF65-F5344CB8AC3E}">
        <p14:creationId xmlns:p14="http://schemas.microsoft.com/office/powerpoint/2010/main" val="1129358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5ABC4713-1942-ABD0-18E0-2690BD2601A0}"/>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C9115009-A91A-A2F7-40D1-3E41C9B441A1}"/>
              </a:ext>
            </a:extLst>
          </p:cNvPr>
          <p:cNvSpPr txBox="1"/>
          <p:nvPr/>
        </p:nvSpPr>
        <p:spPr>
          <a:xfrm>
            <a:off x="0" y="790575"/>
            <a:ext cx="12192000" cy="400110"/>
          </a:xfrm>
          <a:prstGeom prst="rect">
            <a:avLst/>
          </a:prstGeom>
          <a:noFill/>
        </p:spPr>
        <p:txBody>
          <a:bodyPr wrap="square" lIns="91440" tIns="45720" rIns="91440" bIns="45720" rtlCol="0" anchor="t">
            <a:spAutoFit/>
          </a:bodyPr>
          <a:lstStyle/>
          <a:p>
            <a:pPr algn="ctr"/>
            <a:r>
              <a:rPr lang="cs-CZ" sz="2000" b="1" dirty="0">
                <a:latin typeface="Arial" panose="020B0604020202020204" pitchFamily="34" charset="0"/>
                <a:cs typeface="Arial" panose="020B0604020202020204" pitchFamily="34" charset="0"/>
              </a:rPr>
              <a:t>Hodnocení</a:t>
            </a:r>
            <a:endParaRPr lang="en-US" sz="2000" b="1" dirty="0">
              <a:latin typeface="Arial" panose="020B0604020202020204" pitchFamily="34" charset="0"/>
              <a:cs typeface="Arial" panose="020B0604020202020204" pitchFamily="34" charset="0"/>
            </a:endParaRPr>
          </a:p>
        </p:txBody>
      </p:sp>
      <p:graphicFrame>
        <p:nvGraphicFramePr>
          <p:cNvPr id="5" name="Tabulka 4">
            <a:extLst>
              <a:ext uri="{FF2B5EF4-FFF2-40B4-BE49-F238E27FC236}">
                <a16:creationId xmlns:a16="http://schemas.microsoft.com/office/drawing/2014/main" id="{804D5C95-20CD-098B-F6A1-A04FF20B5685}"/>
              </a:ext>
            </a:extLst>
          </p:cNvPr>
          <p:cNvGraphicFramePr>
            <a:graphicFrameLocks noGrp="1"/>
          </p:cNvGraphicFramePr>
          <p:nvPr>
            <p:extLst>
              <p:ext uri="{D42A27DB-BD31-4B8C-83A1-F6EECF244321}">
                <p14:modId xmlns:p14="http://schemas.microsoft.com/office/powerpoint/2010/main" val="2241688788"/>
              </p:ext>
            </p:extLst>
          </p:nvPr>
        </p:nvGraphicFramePr>
        <p:xfrm>
          <a:off x="9427" y="1159909"/>
          <a:ext cx="12182573" cy="5075875"/>
        </p:xfrm>
        <a:graphic>
          <a:graphicData uri="http://schemas.openxmlformats.org/drawingml/2006/table">
            <a:tbl>
              <a:tblPr firstRow="1" bandRow="1">
                <a:tableStyleId>{5C22544A-7EE6-4342-B048-85BDC9FD1C3A}</a:tableStyleId>
              </a:tblPr>
              <a:tblGrid>
                <a:gridCol w="12182573">
                  <a:extLst>
                    <a:ext uri="{9D8B030D-6E8A-4147-A177-3AD203B41FA5}">
                      <a16:colId xmlns:a16="http://schemas.microsoft.com/office/drawing/2014/main" val="1138273570"/>
                    </a:ext>
                  </a:extLst>
                </a:gridCol>
              </a:tblGrid>
              <a:tr h="416012">
                <a:tc>
                  <a:txBody>
                    <a:bodyPr/>
                    <a:lstStyle/>
                    <a:p>
                      <a:pPr algn="just">
                        <a:lnSpc>
                          <a:spcPct val="107000"/>
                        </a:lnSpc>
                        <a:spcAft>
                          <a:spcPts val="800"/>
                        </a:spcAft>
                        <a:buNone/>
                      </a:pPr>
                      <a:r>
                        <a:rPr lang="cs-CZ" sz="2400" b="1" kern="1200">
                          <a:solidFill>
                            <a:srgbClr val="FFFFFF"/>
                          </a:solidFill>
                          <a:effectLst/>
                          <a:latin typeface="Arial" panose="020B0604020202020204" pitchFamily="34" charset="0"/>
                          <a:ea typeface="Times New Roman" panose="02020603050405020304" pitchFamily="18" charset="0"/>
                          <a:cs typeface="Arial" panose="020B0604020202020204" pitchFamily="34" charset="0"/>
                        </a:rPr>
                        <a:t>Sp.zn. ÚOHS-S0386/2025/VZ, č. j.  ÚOHS-28193/2025/500</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459919349"/>
                  </a:ext>
                </a:extLst>
              </a:tr>
              <a:tr h="416012">
                <a:tc>
                  <a:txBody>
                    <a:bodyPr/>
                    <a:lstStyle/>
                    <a:p>
                      <a:pPr algn="just">
                        <a:lnSpc>
                          <a:spcPct val="107000"/>
                        </a:lnSpc>
                        <a:spcAft>
                          <a:spcPts val="800"/>
                        </a:spcAft>
                        <a:buNone/>
                      </a:pPr>
                      <a:r>
                        <a:rPr lang="cs-CZ" sz="2400" u="sng">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4"/>
                        </a:rPr>
                        <a:t>https://uohs.gov.cz/cs/verejne-zakazky/sbirky-rozhodnuti/detail-23115.html</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4078745562"/>
                  </a:ext>
                </a:extLst>
              </a:tr>
              <a:tr h="416012">
                <a:tc>
                  <a:txBody>
                    <a:bodyPr/>
                    <a:lstStyle/>
                    <a:p>
                      <a:pPr algn="just">
                        <a:lnSpc>
                          <a:spcPct val="107000"/>
                        </a:lnSpc>
                        <a:spcAft>
                          <a:spcPts val="800"/>
                        </a:spcAft>
                        <a:buNone/>
                      </a:pPr>
                      <a:r>
                        <a:rPr lang="cs-CZ" sz="2400">
                          <a:solidFill>
                            <a:srgbClr val="000000"/>
                          </a:solidFill>
                          <a:effectLst/>
                          <a:latin typeface="Arial" panose="020B0604020202020204" pitchFamily="34" charset="0"/>
                          <a:ea typeface="Times New Roman" panose="02020603050405020304" pitchFamily="18" charset="0"/>
                          <a:cs typeface="Arial" panose="020B0604020202020204" pitchFamily="34" charset="0"/>
                        </a:rPr>
                        <a:t>UTB - Úklid objektů U16, U17 a U61 - 2025</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954306992"/>
                  </a:ext>
                </a:extLst>
              </a:tr>
              <a:tr h="416012">
                <a:tc>
                  <a:txBody>
                    <a:bodyPr/>
                    <a:lstStyle/>
                    <a:p>
                      <a:pPr algn="just">
                        <a:lnSpc>
                          <a:spcPct val="107000"/>
                        </a:lnSpc>
                        <a:spcAft>
                          <a:spcPts val="800"/>
                        </a:spcAft>
                        <a:buNone/>
                      </a:pPr>
                      <a:r>
                        <a:rPr lang="cs-CZ" sz="2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Právní moc: 15. 8. 2025</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459188181"/>
                  </a:ext>
                </a:extLst>
              </a:tr>
              <a:tr h="417581">
                <a:tc>
                  <a:txBody>
                    <a:bodyPr/>
                    <a:lstStyle/>
                    <a:p>
                      <a:pPr algn="just">
                        <a:lnSpc>
                          <a:spcPct val="107000"/>
                        </a:lnSpc>
                        <a:spcAft>
                          <a:spcPts val="800"/>
                        </a:spcAft>
                        <a:buNone/>
                      </a:pPr>
                      <a:r>
                        <a:rPr lang="cs-CZ" sz="2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Dotčená ustanovení: § 245 ZZVZ</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195754911"/>
                  </a:ext>
                </a:extLst>
              </a:tr>
              <a:tr h="895481">
                <a:tc>
                  <a:txBody>
                    <a:bodyPr/>
                    <a:lstStyle/>
                    <a:p>
                      <a:pPr algn="just">
                        <a:lnSpc>
                          <a:spcPct val="107000"/>
                        </a:lnSpc>
                        <a:spcAft>
                          <a:spcPts val="800"/>
                        </a:spcAft>
                        <a:buNone/>
                      </a:pPr>
                      <a:r>
                        <a:rPr lang="cs-CZ" sz="2400" dirty="0">
                          <a:effectLst/>
                          <a:latin typeface="Arial" panose="020B0604020202020204" pitchFamily="34" charset="0"/>
                          <a:ea typeface="Calibri" panose="020F0502020204030204" pitchFamily="34" charset="0"/>
                          <a:cs typeface="Times New Roman" panose="02020603050405020304" pitchFamily="18" charset="0"/>
                        </a:rPr>
                        <a:t>Zadavatel postupoval při zadávání veřejné zakázky v rozporu se zásadou transparentnosti, když nedodržel pravidlo stanovené v § 123 odst. 1 písm. a) ve spojení s § 119 odst. 2 písm. b) ZZVZ tím, že součástí oznámení o výběru dodavatele, které odeslal účastníkům zadávacího řízení dne 16. 4. 2025, </a:t>
                      </a:r>
                      <a:r>
                        <a:rPr lang="cs-CZ" sz="2400" u="sng" dirty="0">
                          <a:effectLst/>
                          <a:latin typeface="Arial" panose="020B0604020202020204" pitchFamily="34" charset="0"/>
                          <a:ea typeface="Calibri" panose="020F0502020204030204" pitchFamily="34" charset="0"/>
                          <a:cs typeface="Times New Roman" panose="02020603050405020304" pitchFamily="18" charset="0"/>
                        </a:rPr>
                        <a:t>učinil písemnou zprávu o hodnocení nabídek, ve které nebyla uvedena jména fyzických osob, které se podílely </a:t>
                      </a:r>
                      <a:r>
                        <a:rPr lang="cs-CZ" sz="2400" dirty="0">
                          <a:effectLst/>
                          <a:latin typeface="Arial" panose="020B0604020202020204" pitchFamily="34" charset="0"/>
                          <a:ea typeface="Calibri" panose="020F0502020204030204" pitchFamily="34" charset="0"/>
                          <a:cs typeface="Times New Roman" panose="02020603050405020304" pitchFamily="18" charset="0"/>
                        </a:rPr>
                        <a:t>u cit. zadavatele v předmětném zadávacím řízení </a:t>
                      </a:r>
                      <a:r>
                        <a:rPr lang="cs-CZ" sz="2400" u="sng" dirty="0">
                          <a:effectLst/>
                          <a:latin typeface="Arial" panose="020B0604020202020204" pitchFamily="34" charset="0"/>
                          <a:ea typeface="Calibri" panose="020F0502020204030204" pitchFamily="34" charset="0"/>
                          <a:cs typeface="Times New Roman" panose="02020603050405020304" pitchFamily="18" charset="0"/>
                        </a:rPr>
                        <a:t>na hodnocení nabídek</a:t>
                      </a:r>
                      <a:r>
                        <a:rPr lang="cs-CZ" sz="2400" dirty="0">
                          <a:effectLst/>
                          <a:latin typeface="Arial" panose="020B0604020202020204" pitchFamily="34" charset="0"/>
                          <a:ea typeface="Calibri" panose="020F0502020204030204" pitchFamily="34" charset="0"/>
                          <a:cs typeface="Times New Roman" panose="02020603050405020304" pitchFamily="18" charset="0"/>
                        </a:rPr>
                        <a:t>, přičemž tento postup zadavatele mohl ovlivnit výběr dodavatele a dosud nedošlo k uzavření smlouvy.</a:t>
                      </a:r>
                    </a:p>
                  </a:txBody>
                  <a:tcPr/>
                </a:tc>
                <a:extLst>
                  <a:ext uri="{0D108BD9-81ED-4DB2-BD59-A6C34878D82A}">
                    <a16:rowId xmlns:a16="http://schemas.microsoft.com/office/drawing/2014/main" val="2887792763"/>
                  </a:ext>
                </a:extLst>
              </a:tr>
            </a:tbl>
          </a:graphicData>
        </a:graphic>
      </p:graphicFrame>
    </p:spTree>
    <p:extLst>
      <p:ext uri="{BB962C8B-B14F-4D97-AF65-F5344CB8AC3E}">
        <p14:creationId xmlns:p14="http://schemas.microsoft.com/office/powerpoint/2010/main" val="127329150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0A2C6D89-504B-47F4-4415-BAF186046BEF}"/>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DED0EDC6-950A-5EAA-4C2C-CCA38165A815}"/>
              </a:ext>
            </a:extLst>
          </p:cNvPr>
          <p:cNvSpPr txBox="1"/>
          <p:nvPr/>
        </p:nvSpPr>
        <p:spPr>
          <a:xfrm>
            <a:off x="0" y="791851"/>
            <a:ext cx="12191999" cy="5830250"/>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000" b="1" dirty="0">
                <a:latin typeface="Arial" panose="020B0604020202020204" pitchFamily="34" charset="0"/>
                <a:cs typeface="Arial" panose="020B0604020202020204" pitchFamily="34" charset="0"/>
              </a:rPr>
              <a:t>Skutkový stav:</a:t>
            </a:r>
          </a:p>
          <a:p>
            <a:pPr algn="just">
              <a:spcBef>
                <a:spcPts val="600"/>
              </a:spcBef>
              <a:spcAft>
                <a:spcPts val="600"/>
              </a:spcAft>
              <a:buClr>
                <a:srgbClr val="009543"/>
              </a:buClr>
            </a:pPr>
            <a:endParaRPr lang="cs-CZ" sz="2000" b="1" dirty="0">
              <a:latin typeface="Arial" panose="020B0604020202020204" pitchFamily="34" charset="0"/>
              <a:cs typeface="Arial" panose="020B0604020202020204" pitchFamily="34" charset="0"/>
            </a:endParaRPr>
          </a:p>
          <a:p>
            <a:pPr algn="just">
              <a:spcBef>
                <a:spcPts val="600"/>
              </a:spcBef>
              <a:spcAft>
                <a:spcPts val="600"/>
              </a:spcAft>
              <a:buClr>
                <a:srgbClr val="009543"/>
              </a:buClr>
            </a:pPr>
            <a:endParaRPr lang="cs-CZ" sz="2000" b="1" dirty="0">
              <a:latin typeface="Arial" panose="020B0604020202020204" pitchFamily="34" charset="0"/>
              <a:cs typeface="Arial" panose="020B0604020202020204" pitchFamily="34" charset="0"/>
            </a:endParaRPr>
          </a:p>
          <a:p>
            <a:pPr algn="just">
              <a:spcBef>
                <a:spcPts val="600"/>
              </a:spcBef>
              <a:spcAft>
                <a:spcPts val="600"/>
              </a:spcAft>
              <a:buClr>
                <a:srgbClr val="009543"/>
              </a:buClr>
            </a:pPr>
            <a:endParaRPr lang="cs-CZ" sz="2000" b="1" dirty="0">
              <a:latin typeface="Arial" panose="020B0604020202020204" pitchFamily="34" charset="0"/>
              <a:cs typeface="Arial" panose="020B0604020202020204" pitchFamily="34" charset="0"/>
            </a:endParaRPr>
          </a:p>
          <a:p>
            <a:pPr algn="just">
              <a:spcBef>
                <a:spcPts val="600"/>
              </a:spcBef>
              <a:spcAft>
                <a:spcPts val="600"/>
              </a:spcAft>
              <a:buClr>
                <a:srgbClr val="009543"/>
              </a:buClr>
            </a:pPr>
            <a:endParaRPr lang="cs-CZ" sz="2000" b="1" dirty="0">
              <a:latin typeface="Arial" panose="020B0604020202020204" pitchFamily="34" charset="0"/>
              <a:cs typeface="Arial" panose="020B0604020202020204" pitchFamily="34" charset="0"/>
            </a:endParaRPr>
          </a:p>
          <a:p>
            <a:pPr algn="just">
              <a:spcBef>
                <a:spcPts val="600"/>
              </a:spcBef>
              <a:spcAft>
                <a:spcPts val="600"/>
              </a:spcAft>
              <a:buClr>
                <a:srgbClr val="009543"/>
              </a:buClr>
            </a:pPr>
            <a:endParaRPr lang="cs-CZ" sz="2000" b="1" dirty="0">
              <a:latin typeface="Arial" panose="020B0604020202020204" pitchFamily="34" charset="0"/>
              <a:cs typeface="Arial" panose="020B0604020202020204" pitchFamily="34" charset="0"/>
            </a:endParaRPr>
          </a:p>
          <a:p>
            <a:pPr algn="just">
              <a:spcBef>
                <a:spcPts val="600"/>
              </a:spcBef>
              <a:spcAft>
                <a:spcPts val="600"/>
              </a:spcAft>
              <a:buClr>
                <a:srgbClr val="009543"/>
              </a:buClr>
            </a:pPr>
            <a:endParaRPr lang="cs-CZ" sz="2000" b="1" dirty="0">
              <a:latin typeface="Arial" panose="020B0604020202020204" pitchFamily="34" charset="0"/>
              <a:cs typeface="Arial" panose="020B0604020202020204" pitchFamily="34" charset="0"/>
            </a:endParaRPr>
          </a:p>
          <a:p>
            <a:pPr algn="just">
              <a:spcBef>
                <a:spcPts val="600"/>
              </a:spcBef>
              <a:spcAft>
                <a:spcPts val="600"/>
              </a:spcAft>
              <a:buClr>
                <a:srgbClr val="009543"/>
              </a:buClr>
            </a:pPr>
            <a:endParaRPr lang="cs-CZ" sz="2000" b="1" dirty="0">
              <a:latin typeface="Arial" panose="020B0604020202020204" pitchFamily="34" charset="0"/>
              <a:cs typeface="Arial" panose="020B0604020202020204" pitchFamily="34" charset="0"/>
            </a:endParaRPr>
          </a:p>
          <a:p>
            <a:pPr algn="just">
              <a:spcBef>
                <a:spcPts val="600"/>
              </a:spcBef>
              <a:spcAft>
                <a:spcPts val="600"/>
              </a:spcAft>
              <a:buClr>
                <a:srgbClr val="009543"/>
              </a:buClr>
            </a:pPr>
            <a:endParaRPr lang="cs-CZ" sz="2000" b="1" dirty="0">
              <a:latin typeface="Arial" panose="020B0604020202020204" pitchFamily="34" charset="0"/>
              <a:cs typeface="Arial" panose="020B0604020202020204" pitchFamily="34" charset="0"/>
            </a:endParaRPr>
          </a:p>
          <a:p>
            <a:pPr algn="just">
              <a:spcBef>
                <a:spcPts val="600"/>
              </a:spcBef>
              <a:spcAft>
                <a:spcPts val="600"/>
              </a:spcAft>
              <a:buClr>
                <a:srgbClr val="009543"/>
              </a:buClr>
            </a:pPr>
            <a:endParaRPr lang="cs-CZ" sz="2000" b="1" dirty="0">
              <a:latin typeface="Arial" panose="020B0604020202020204" pitchFamily="34" charset="0"/>
              <a:cs typeface="Arial" panose="020B0604020202020204" pitchFamily="34" charset="0"/>
            </a:endParaRPr>
          </a:p>
          <a:p>
            <a:pPr algn="just">
              <a:spcBef>
                <a:spcPts val="600"/>
              </a:spcBef>
              <a:spcAft>
                <a:spcPts val="600"/>
              </a:spcAft>
              <a:buClr>
                <a:srgbClr val="009543"/>
              </a:buClr>
            </a:pPr>
            <a:endParaRPr lang="cs-CZ" sz="2000" b="1" dirty="0">
              <a:latin typeface="Arial" panose="020B0604020202020204" pitchFamily="34" charset="0"/>
              <a:cs typeface="Arial" panose="020B0604020202020204" pitchFamily="34" charset="0"/>
            </a:endParaRPr>
          </a:p>
          <a:p>
            <a:pPr algn="just">
              <a:spcBef>
                <a:spcPts val="600"/>
              </a:spcBef>
              <a:spcAft>
                <a:spcPts val="600"/>
              </a:spcAft>
              <a:buClr>
                <a:srgbClr val="009543"/>
              </a:buClr>
            </a:pPr>
            <a:endParaRPr lang="cs-CZ" sz="2000" b="1" dirty="0">
              <a:latin typeface="Arial" panose="020B0604020202020204" pitchFamily="34" charset="0"/>
              <a:cs typeface="Arial" panose="020B0604020202020204" pitchFamily="34" charset="0"/>
            </a:endParaRPr>
          </a:p>
          <a:p>
            <a:pPr algn="just">
              <a:lnSpc>
                <a:spcPct val="107000"/>
              </a:lnSpc>
              <a:spcAft>
                <a:spcPts val="800"/>
              </a:spcAft>
            </a:pPr>
            <a:endParaRPr lang="cs-CZ" dirty="0">
              <a:effectLst/>
              <a:latin typeface="Arial" panose="020B0604020202020204" pitchFamily="34" charset="0"/>
              <a:ea typeface="Calibri" panose="020F0502020204030204" pitchFamily="34" charset="0"/>
              <a:cs typeface="Times New Roman" panose="02020603050405020304" pitchFamily="18" charset="0"/>
            </a:endParaRPr>
          </a:p>
        </p:txBody>
      </p:sp>
      <p:pic>
        <p:nvPicPr>
          <p:cNvPr id="9" name="Obrázek 8">
            <a:extLst>
              <a:ext uri="{FF2B5EF4-FFF2-40B4-BE49-F238E27FC236}">
                <a16:creationId xmlns:a16="http://schemas.microsoft.com/office/drawing/2014/main" id="{AD67FAD6-8426-2DC7-8B3F-2736A00E9F63}"/>
              </a:ext>
            </a:extLst>
          </p:cNvPr>
          <p:cNvPicPr>
            <a:picLocks noChangeAspect="1"/>
          </p:cNvPicPr>
          <p:nvPr/>
        </p:nvPicPr>
        <p:blipFill>
          <a:blip r:embed="rId4"/>
          <a:stretch>
            <a:fillRect/>
          </a:stretch>
        </p:blipFill>
        <p:spPr>
          <a:xfrm>
            <a:off x="556054" y="1771649"/>
            <a:ext cx="10836876" cy="4641508"/>
          </a:xfrm>
          <a:prstGeom prst="rect">
            <a:avLst/>
          </a:prstGeom>
        </p:spPr>
      </p:pic>
    </p:spTree>
    <p:extLst>
      <p:ext uri="{BB962C8B-B14F-4D97-AF65-F5344CB8AC3E}">
        <p14:creationId xmlns:p14="http://schemas.microsoft.com/office/powerpoint/2010/main" val="134132138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E35C4406-1F2A-C864-8FFD-DC80895AB5B9}"/>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DD647F6D-ED23-12C8-DBF6-E6AD8AE4883B}"/>
              </a:ext>
            </a:extLst>
          </p:cNvPr>
          <p:cNvSpPr txBox="1"/>
          <p:nvPr/>
        </p:nvSpPr>
        <p:spPr>
          <a:xfrm>
            <a:off x="0" y="791851"/>
            <a:ext cx="12191999" cy="5830250"/>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000" b="1" dirty="0">
                <a:latin typeface="Arial" panose="020B0604020202020204" pitchFamily="34" charset="0"/>
                <a:cs typeface="Arial" panose="020B0604020202020204" pitchFamily="34" charset="0"/>
              </a:rPr>
              <a:t>Skutkový stav:</a:t>
            </a:r>
          </a:p>
          <a:p>
            <a:pPr algn="just">
              <a:spcBef>
                <a:spcPts val="600"/>
              </a:spcBef>
              <a:spcAft>
                <a:spcPts val="600"/>
              </a:spcAft>
              <a:buClr>
                <a:srgbClr val="009543"/>
              </a:buClr>
            </a:pPr>
            <a:endParaRPr lang="cs-CZ" sz="2000" b="1" dirty="0">
              <a:latin typeface="Arial" panose="020B0604020202020204" pitchFamily="34" charset="0"/>
              <a:cs typeface="Arial" panose="020B0604020202020204" pitchFamily="34" charset="0"/>
            </a:endParaRPr>
          </a:p>
          <a:p>
            <a:pPr algn="just">
              <a:spcBef>
                <a:spcPts val="600"/>
              </a:spcBef>
              <a:spcAft>
                <a:spcPts val="600"/>
              </a:spcAft>
              <a:buClr>
                <a:srgbClr val="009543"/>
              </a:buClr>
            </a:pPr>
            <a:endParaRPr lang="cs-CZ" sz="2000" b="1" dirty="0">
              <a:latin typeface="Arial" panose="020B0604020202020204" pitchFamily="34" charset="0"/>
              <a:cs typeface="Arial" panose="020B0604020202020204" pitchFamily="34" charset="0"/>
            </a:endParaRPr>
          </a:p>
          <a:p>
            <a:pPr algn="just">
              <a:spcBef>
                <a:spcPts val="600"/>
              </a:spcBef>
              <a:spcAft>
                <a:spcPts val="600"/>
              </a:spcAft>
              <a:buClr>
                <a:srgbClr val="009543"/>
              </a:buClr>
            </a:pPr>
            <a:endParaRPr lang="cs-CZ" sz="2000" b="1" dirty="0">
              <a:latin typeface="Arial" panose="020B0604020202020204" pitchFamily="34" charset="0"/>
              <a:cs typeface="Arial" panose="020B0604020202020204" pitchFamily="34" charset="0"/>
            </a:endParaRPr>
          </a:p>
          <a:p>
            <a:pPr algn="just">
              <a:spcBef>
                <a:spcPts val="600"/>
              </a:spcBef>
              <a:spcAft>
                <a:spcPts val="600"/>
              </a:spcAft>
              <a:buClr>
                <a:srgbClr val="009543"/>
              </a:buClr>
            </a:pPr>
            <a:endParaRPr lang="cs-CZ" sz="2000" b="1" dirty="0">
              <a:latin typeface="Arial" panose="020B0604020202020204" pitchFamily="34" charset="0"/>
              <a:cs typeface="Arial" panose="020B0604020202020204" pitchFamily="34" charset="0"/>
            </a:endParaRPr>
          </a:p>
          <a:p>
            <a:pPr algn="just">
              <a:spcBef>
                <a:spcPts val="600"/>
              </a:spcBef>
              <a:spcAft>
                <a:spcPts val="600"/>
              </a:spcAft>
              <a:buClr>
                <a:srgbClr val="009543"/>
              </a:buClr>
            </a:pPr>
            <a:endParaRPr lang="cs-CZ" sz="2000" b="1" dirty="0">
              <a:latin typeface="Arial" panose="020B0604020202020204" pitchFamily="34" charset="0"/>
              <a:cs typeface="Arial" panose="020B0604020202020204" pitchFamily="34" charset="0"/>
            </a:endParaRPr>
          </a:p>
          <a:p>
            <a:pPr algn="just">
              <a:spcBef>
                <a:spcPts val="600"/>
              </a:spcBef>
              <a:spcAft>
                <a:spcPts val="600"/>
              </a:spcAft>
              <a:buClr>
                <a:srgbClr val="009543"/>
              </a:buClr>
            </a:pPr>
            <a:endParaRPr lang="cs-CZ" sz="2000" b="1" dirty="0">
              <a:latin typeface="Arial" panose="020B0604020202020204" pitchFamily="34" charset="0"/>
              <a:cs typeface="Arial" panose="020B0604020202020204" pitchFamily="34" charset="0"/>
            </a:endParaRPr>
          </a:p>
          <a:p>
            <a:pPr algn="just">
              <a:spcBef>
                <a:spcPts val="600"/>
              </a:spcBef>
              <a:spcAft>
                <a:spcPts val="600"/>
              </a:spcAft>
              <a:buClr>
                <a:srgbClr val="009543"/>
              </a:buClr>
            </a:pPr>
            <a:endParaRPr lang="cs-CZ" sz="2000" b="1" dirty="0">
              <a:latin typeface="Arial" panose="020B0604020202020204" pitchFamily="34" charset="0"/>
              <a:cs typeface="Arial" panose="020B0604020202020204" pitchFamily="34" charset="0"/>
            </a:endParaRPr>
          </a:p>
          <a:p>
            <a:pPr algn="just">
              <a:spcBef>
                <a:spcPts val="600"/>
              </a:spcBef>
              <a:spcAft>
                <a:spcPts val="600"/>
              </a:spcAft>
              <a:buClr>
                <a:srgbClr val="009543"/>
              </a:buClr>
            </a:pPr>
            <a:endParaRPr lang="cs-CZ" sz="2000" b="1" dirty="0">
              <a:latin typeface="Arial" panose="020B0604020202020204" pitchFamily="34" charset="0"/>
              <a:cs typeface="Arial" panose="020B0604020202020204" pitchFamily="34" charset="0"/>
            </a:endParaRPr>
          </a:p>
          <a:p>
            <a:pPr algn="just">
              <a:spcBef>
                <a:spcPts val="600"/>
              </a:spcBef>
              <a:spcAft>
                <a:spcPts val="600"/>
              </a:spcAft>
              <a:buClr>
                <a:srgbClr val="009543"/>
              </a:buClr>
            </a:pPr>
            <a:endParaRPr lang="cs-CZ" sz="2000" b="1" dirty="0">
              <a:latin typeface="Arial" panose="020B0604020202020204" pitchFamily="34" charset="0"/>
              <a:cs typeface="Arial" panose="020B0604020202020204" pitchFamily="34" charset="0"/>
            </a:endParaRPr>
          </a:p>
          <a:p>
            <a:pPr algn="just">
              <a:spcBef>
                <a:spcPts val="600"/>
              </a:spcBef>
              <a:spcAft>
                <a:spcPts val="600"/>
              </a:spcAft>
              <a:buClr>
                <a:srgbClr val="009543"/>
              </a:buClr>
            </a:pPr>
            <a:endParaRPr lang="cs-CZ" sz="2000" b="1" dirty="0">
              <a:latin typeface="Arial" panose="020B0604020202020204" pitchFamily="34" charset="0"/>
              <a:cs typeface="Arial" panose="020B0604020202020204" pitchFamily="34" charset="0"/>
            </a:endParaRPr>
          </a:p>
          <a:p>
            <a:pPr algn="just">
              <a:spcBef>
                <a:spcPts val="600"/>
              </a:spcBef>
              <a:spcAft>
                <a:spcPts val="600"/>
              </a:spcAft>
              <a:buClr>
                <a:srgbClr val="009543"/>
              </a:buClr>
            </a:pPr>
            <a:endParaRPr lang="cs-CZ" sz="2000" b="1" dirty="0">
              <a:latin typeface="Arial" panose="020B0604020202020204" pitchFamily="34" charset="0"/>
              <a:cs typeface="Arial" panose="020B0604020202020204" pitchFamily="34" charset="0"/>
            </a:endParaRPr>
          </a:p>
          <a:p>
            <a:pPr algn="just">
              <a:lnSpc>
                <a:spcPct val="107000"/>
              </a:lnSpc>
              <a:spcAft>
                <a:spcPts val="800"/>
              </a:spcAft>
            </a:pPr>
            <a:endParaRPr lang="cs-CZ" dirty="0">
              <a:effectLst/>
              <a:latin typeface="Arial" panose="020B0604020202020204" pitchFamily="34" charset="0"/>
              <a:ea typeface="Calibri" panose="020F0502020204030204" pitchFamily="34" charset="0"/>
              <a:cs typeface="Times New Roman" panose="02020603050405020304" pitchFamily="18" charset="0"/>
            </a:endParaRPr>
          </a:p>
        </p:txBody>
      </p:sp>
      <p:pic>
        <p:nvPicPr>
          <p:cNvPr id="3" name="Obrázek 2" descr="ilustrace">
            <a:extLst>
              <a:ext uri="{FF2B5EF4-FFF2-40B4-BE49-F238E27FC236}">
                <a16:creationId xmlns:a16="http://schemas.microsoft.com/office/drawing/2014/main" id="{63111A2C-23E5-8D35-1E62-96A2BABB5BEC}"/>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323070" y="1124464"/>
            <a:ext cx="6653290" cy="5497637"/>
          </a:xfrm>
          <a:prstGeom prst="rect">
            <a:avLst/>
          </a:prstGeom>
          <a:noFill/>
          <a:ln>
            <a:noFill/>
          </a:ln>
        </p:spPr>
      </p:pic>
    </p:spTree>
    <p:extLst>
      <p:ext uri="{BB962C8B-B14F-4D97-AF65-F5344CB8AC3E}">
        <p14:creationId xmlns:p14="http://schemas.microsoft.com/office/powerpoint/2010/main" val="22974928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E96C7934-666E-654E-3FBA-A153847BD254}"/>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498A35A9-588C-CC0E-E08D-1538E369DF30}"/>
              </a:ext>
            </a:extLst>
          </p:cNvPr>
          <p:cNvSpPr txBox="1"/>
          <p:nvPr/>
        </p:nvSpPr>
        <p:spPr>
          <a:xfrm>
            <a:off x="1" y="848412"/>
            <a:ext cx="12192000" cy="5426807"/>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kumimoji="0" lang="cs-CZ" sz="2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Argumentace Úřadu</a:t>
            </a:r>
            <a:r>
              <a:rPr lang="cs-CZ" sz="2200" b="1" dirty="0">
                <a:latin typeface="Arial" panose="020B0604020202020204" pitchFamily="34" charset="0"/>
                <a:cs typeface="Arial" panose="020B0604020202020204" pitchFamily="34" charset="0"/>
              </a:rPr>
              <a:t>:</a:t>
            </a:r>
          </a:p>
          <a:p>
            <a:pPr algn="just">
              <a:lnSpc>
                <a:spcPct val="107000"/>
              </a:lnSpc>
              <a:spcAft>
                <a:spcPts val="800"/>
              </a:spcAft>
            </a:pPr>
            <a:r>
              <a:rPr lang="cs-CZ" sz="2200" dirty="0">
                <a:effectLst/>
                <a:latin typeface="Arial" panose="020B0604020202020204" pitchFamily="34" charset="0"/>
                <a:ea typeface="Calibri" panose="020F0502020204030204" pitchFamily="34" charset="0"/>
                <a:cs typeface="Times New Roman" panose="02020603050405020304" pitchFamily="18" charset="0"/>
              </a:rPr>
              <a:t>60.   V projednávané věci zadavatel stanovil kritérium hodnocení č. 3 na základě závazku – „ANO/NE“, tedy splnění či nesplnění konkrétních požadavků. V čl. 13.3 zadávací dokumentace se uvádí, že </a:t>
            </a:r>
            <a:r>
              <a:rPr lang="cs-CZ" sz="2200" i="1"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„[u]</a:t>
            </a:r>
            <a:r>
              <a:rPr lang="cs-CZ" sz="2200" i="1" dirty="0" err="1">
                <a:solidFill>
                  <a:srgbClr val="FF0000"/>
                </a:solidFill>
                <a:effectLst/>
                <a:latin typeface="Arial" panose="020B0604020202020204" pitchFamily="34" charset="0"/>
                <a:ea typeface="Calibri" panose="020F0502020204030204" pitchFamily="34" charset="0"/>
                <a:cs typeface="Times New Roman" panose="02020603050405020304" pitchFamily="18" charset="0"/>
              </a:rPr>
              <a:t>chazeči</a:t>
            </a:r>
            <a:r>
              <a:rPr lang="cs-CZ" sz="2200" i="1"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 který se zaváže dodat službu vedoucí k naplnění účelu zlepšeného postupu/přístroje/služby a ekologického přístupu bude přičteno za každou jednu službu odpovídající bodové ohodnocení služby.“ </a:t>
            </a:r>
            <a:r>
              <a:rPr lang="cs-CZ" sz="2200" dirty="0">
                <a:effectLst/>
                <a:latin typeface="Arial" panose="020B0604020202020204" pitchFamily="34" charset="0"/>
                <a:ea typeface="Calibri" panose="020F0502020204030204" pitchFamily="34" charset="0"/>
                <a:cs typeface="Times New Roman" panose="02020603050405020304" pitchFamily="18" charset="0"/>
              </a:rPr>
              <a:t>Tento způsob hodnocení vylučuje možnost subjektivního posuzování, jelikož hodnoticí komise pouze ověřila, zda se účastníci zadávacího řízení zavázali dodat uvedenou službu/přístroj/postup či nikoliv.</a:t>
            </a:r>
          </a:p>
          <a:p>
            <a:pPr algn="just">
              <a:lnSpc>
                <a:spcPct val="107000"/>
              </a:lnSpc>
              <a:spcAft>
                <a:spcPts val="800"/>
              </a:spcAft>
            </a:pPr>
            <a:r>
              <a:rPr lang="cs-CZ" sz="2200" dirty="0">
                <a:effectLst/>
                <a:latin typeface="Arial" panose="020B0604020202020204" pitchFamily="34" charset="0"/>
                <a:ea typeface="Calibri" panose="020F0502020204030204" pitchFamily="34" charset="0"/>
                <a:cs typeface="Times New Roman" panose="02020603050405020304" pitchFamily="18" charset="0"/>
              </a:rPr>
              <a:t>63.  </a:t>
            </a:r>
            <a:r>
              <a:rPr lang="cs-CZ" sz="22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Skutečnost, že zpráva o hodnocení nabídek II neobsahuje slovní popis úvah hodnoticí komise k jednotlivým nabídkám v rámci daného kritéria</a:t>
            </a:r>
            <a:r>
              <a:rPr lang="cs-CZ" sz="2200" dirty="0">
                <a:effectLst/>
                <a:latin typeface="Arial" panose="020B0604020202020204" pitchFamily="34" charset="0"/>
                <a:ea typeface="Calibri" panose="020F0502020204030204" pitchFamily="34" charset="0"/>
                <a:cs typeface="Times New Roman" panose="02020603050405020304" pitchFamily="18" charset="0"/>
              </a:rPr>
              <a:t>, </a:t>
            </a:r>
            <a:r>
              <a:rPr lang="cs-CZ" sz="22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nemůže sama o sobě vést k závěru o netransparentnosti</a:t>
            </a:r>
            <a:r>
              <a:rPr lang="cs-CZ" sz="2200" dirty="0">
                <a:effectLst/>
                <a:latin typeface="Arial" panose="020B0604020202020204" pitchFamily="34" charset="0"/>
                <a:ea typeface="Calibri" panose="020F0502020204030204" pitchFamily="34" charset="0"/>
                <a:cs typeface="Times New Roman" panose="02020603050405020304" pitchFamily="18" charset="0"/>
              </a:rPr>
              <a:t>, </a:t>
            </a:r>
            <a:r>
              <a:rPr lang="cs-CZ" sz="2200" dirty="0">
                <a:solidFill>
                  <a:srgbClr val="FF33CC"/>
                </a:solidFill>
                <a:effectLst/>
                <a:latin typeface="Arial" panose="020B0604020202020204" pitchFamily="34" charset="0"/>
                <a:ea typeface="Calibri" panose="020F0502020204030204" pitchFamily="34" charset="0"/>
                <a:cs typeface="Times New Roman" panose="02020603050405020304" pitchFamily="18" charset="0"/>
              </a:rPr>
              <a:t>pokud je z dokumentace o zadávacím řízení zřejmý mechanický způsob přidělování bodů na základě předem stanoveného parametru </a:t>
            </a:r>
            <a:r>
              <a:rPr lang="cs-CZ" sz="2200" dirty="0">
                <a:effectLst/>
                <a:latin typeface="Arial" panose="020B0604020202020204" pitchFamily="34" charset="0"/>
                <a:ea typeface="Calibri" panose="020F0502020204030204" pitchFamily="34" charset="0"/>
                <a:cs typeface="Times New Roman" panose="02020603050405020304" pitchFamily="18" charset="0"/>
              </a:rPr>
              <a:t>(v tomto případě závazku „ANO/NE“).</a:t>
            </a:r>
          </a:p>
          <a:p>
            <a:pPr algn="just">
              <a:lnSpc>
                <a:spcPct val="107000"/>
              </a:lnSpc>
              <a:spcAft>
                <a:spcPts val="800"/>
              </a:spcAft>
            </a:pPr>
            <a:endParaRPr lang="cs-CZ" sz="24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008790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6EE8DC2C-CFFB-A21D-DFFC-2CC06F4802D6}"/>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E865127D-D665-7023-1066-9240522829DB}"/>
              </a:ext>
            </a:extLst>
          </p:cNvPr>
          <p:cNvSpPr txBox="1"/>
          <p:nvPr/>
        </p:nvSpPr>
        <p:spPr>
          <a:xfrm>
            <a:off x="1" y="584462"/>
            <a:ext cx="12192000" cy="6289479"/>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kumimoji="0" lang="cs-CZ" sz="17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Argumentace Úřadu</a:t>
            </a:r>
            <a:r>
              <a:rPr lang="cs-CZ" sz="1700" b="1" dirty="0">
                <a:latin typeface="Arial" panose="020B0604020202020204" pitchFamily="34" charset="0"/>
                <a:cs typeface="Arial" panose="020B0604020202020204" pitchFamily="34" charset="0"/>
              </a:rPr>
              <a:t>:</a:t>
            </a:r>
          </a:p>
          <a:p>
            <a:pPr algn="just">
              <a:lnSpc>
                <a:spcPct val="107000"/>
              </a:lnSpc>
              <a:spcAft>
                <a:spcPts val="800"/>
              </a:spcAft>
            </a:pPr>
            <a:r>
              <a:rPr lang="cs-CZ" sz="1700" dirty="0">
                <a:effectLst/>
                <a:latin typeface="Arial" panose="020B0604020202020204" pitchFamily="34" charset="0"/>
                <a:ea typeface="Calibri" panose="020F0502020204030204" pitchFamily="34" charset="0"/>
                <a:cs typeface="Times New Roman" panose="02020603050405020304" pitchFamily="18" charset="0"/>
              </a:rPr>
              <a:t>64.     Úřad se přiklání k závěru zadavatele, že se </a:t>
            </a:r>
            <a:r>
              <a:rPr lang="cs-CZ" sz="17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jednalo o způsob hodnocení založený na počitatelném principu</a:t>
            </a:r>
            <a:r>
              <a:rPr lang="cs-CZ" sz="1700" dirty="0">
                <a:effectLst/>
                <a:latin typeface="Arial" panose="020B0604020202020204" pitchFamily="34" charset="0"/>
                <a:ea typeface="Calibri" panose="020F0502020204030204" pitchFamily="34" charset="0"/>
                <a:cs typeface="Times New Roman" panose="02020603050405020304" pitchFamily="18" charset="0"/>
              </a:rPr>
              <a:t>. Dodavatelé buď službu nabídli a pak dostali přidělen konkrétní počet bodů, nebo se k dané službě/přístroji/postupu nezavázali a body jim přiděleny nebyly. </a:t>
            </a:r>
            <a:r>
              <a:rPr lang="cs-CZ" sz="17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Zadavatel neučinil součástí hodnocení žádnou škálu zlepšení, která by umožnila subjektivně hodnotit</a:t>
            </a:r>
            <a:r>
              <a:rPr lang="cs-CZ" sz="1700" dirty="0">
                <a:effectLst/>
                <a:latin typeface="Arial" panose="020B0604020202020204" pitchFamily="34" charset="0"/>
                <a:ea typeface="Calibri" panose="020F0502020204030204" pitchFamily="34" charset="0"/>
                <a:cs typeface="Times New Roman" panose="02020603050405020304" pitchFamily="18" charset="0"/>
              </a:rPr>
              <a:t>, tj. vznést úvahy nad dostatečností vylepšení nabízených dodavateli. Zadavatel popsal své požadavky poměrně pregnantně a podrobně – např. požadavek na zavedení certifikovaného systému vzdělávání úklidových pracovníků zakázky srovnatelného se systémem České asociace úklidu a čištění či požadavek na zavedení systému pro sledování provádění úklidu v reálném čase (např. na základě nutnosti záznamu kontrolních bodů v průběhu úklidu na úrovni jednotlivých místností u jednotlivých pracovníků). Je tedy zřejmé, že pakliže zadavatel požadovaný postup popsal takto výstižně, tak hodnotil pouze skutečnost, zda mu bude služba/přístroj/postup dodavatelem v rámci plnění poskytnut/dodán či nikoliv. </a:t>
            </a:r>
            <a:r>
              <a:rPr lang="cs-CZ" sz="17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Úřad připouští, že dodavatelé měli zadavateli poskytnout popis plnění</a:t>
            </a:r>
            <a:r>
              <a:rPr lang="cs-CZ" sz="1700" dirty="0">
                <a:effectLst/>
                <a:latin typeface="Arial" panose="020B0604020202020204" pitchFamily="34" charset="0"/>
                <a:ea typeface="Calibri" panose="020F0502020204030204" pitchFamily="34" charset="0"/>
                <a:cs typeface="Times New Roman" panose="02020603050405020304" pitchFamily="18" charset="0"/>
              </a:rPr>
              <a:t>, avšak s tímto již při hodnocení zadavatel blíže pracovat neměl, tj. </a:t>
            </a:r>
            <a:r>
              <a:rPr lang="cs-CZ" sz="170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popis plnění nesloužil k určení počtu bodů v rámci předem stanovené škály </a:t>
            </a:r>
            <a:r>
              <a:rPr lang="cs-CZ" sz="1700" dirty="0">
                <a:effectLst/>
                <a:latin typeface="Arial" panose="020B0604020202020204" pitchFamily="34" charset="0"/>
                <a:ea typeface="Calibri" panose="020F0502020204030204" pitchFamily="34" charset="0"/>
                <a:cs typeface="Times New Roman" panose="02020603050405020304" pitchFamily="18" charset="0"/>
              </a:rPr>
              <a:t>(ta nebyla v daném případě použita), které zadavatel přidělí. </a:t>
            </a:r>
            <a:r>
              <a:rPr lang="cs-CZ" sz="1700" dirty="0">
                <a:solidFill>
                  <a:srgbClr val="FF33CC"/>
                </a:solidFill>
                <a:effectLst/>
                <a:latin typeface="Arial" panose="020B0604020202020204" pitchFamily="34" charset="0"/>
                <a:ea typeface="Calibri" panose="020F0502020204030204" pitchFamily="34" charset="0"/>
                <a:cs typeface="Times New Roman" panose="02020603050405020304" pitchFamily="18" charset="0"/>
              </a:rPr>
              <a:t>Pouze se na základě tohoto bližšího popisu mohl zadavatel přiklonit k tomu, zda je jeho požadavek naplněn, tj. zda budou body přiděleny či nikoliv</a:t>
            </a:r>
            <a:r>
              <a:rPr lang="cs-CZ" sz="1700" dirty="0">
                <a:effectLst/>
                <a:latin typeface="Arial" panose="020B0604020202020204" pitchFamily="34" charset="0"/>
                <a:ea typeface="Calibri" panose="020F0502020204030204" pitchFamily="34" charset="0"/>
                <a:cs typeface="Times New Roman" panose="02020603050405020304" pitchFamily="18" charset="0"/>
              </a:rPr>
              <a:t>. Pokud kupříkladu zadavatel požadoval závazek k zajištění nákupu nového technického vybavení zakázky a dodavatel by v předmětném popisu uvedl, že podstatnou součástí dodávky nového vybavení budou např. regály, bylo by zřejmé, že se toto nabízené plnění míjí s předmětem veřejné zakázky a neodpovídá požadavku na typ vybavení, které zadavatel požadoval, a tedy zadavatel by mu body za takové „zlepšení“ neudělil. Úřad tedy je přesvědčen, že z obsahu zadávacích podmínek a rovněž ze způsobu hodnocení, který zadavatel aplikoval (který dle závěru Úřadu odpovídá pravidlům, která si zadavatel v zadávací dokumentaci stanovil), vyplývá, že se nejednalo o subjektivní hodnocení a fakticky tedy žádný prostor pro hodnocení subjektivní, tj. prostor pro úvahy nad zlepšeními, o němž tvrdí navrhovatel, že s ním nebyl seznámen, nevznikl. Proto kritérium hodnocení č. 3 Úřad shledává ve výsledku více objektivním a počitatelným.</a:t>
            </a:r>
          </a:p>
        </p:txBody>
      </p:sp>
    </p:spTree>
    <p:extLst>
      <p:ext uri="{BB962C8B-B14F-4D97-AF65-F5344CB8AC3E}">
        <p14:creationId xmlns:p14="http://schemas.microsoft.com/office/powerpoint/2010/main" val="22442706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6DE9D224-1F55-E7EB-2635-2D4DE31EC5CA}"/>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24E6814E-603C-F5C5-5E16-E48D1924CA08}"/>
              </a:ext>
            </a:extLst>
          </p:cNvPr>
          <p:cNvSpPr txBox="1"/>
          <p:nvPr/>
        </p:nvSpPr>
        <p:spPr>
          <a:xfrm>
            <a:off x="1" y="584462"/>
            <a:ext cx="12192000" cy="6277937"/>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kumimoji="0" lang="cs-CZ" sz="2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Argumentace Úřadu</a:t>
            </a:r>
            <a:r>
              <a:rPr lang="cs-CZ" sz="2200" b="1" dirty="0">
                <a:latin typeface="Arial" panose="020B0604020202020204" pitchFamily="34" charset="0"/>
                <a:cs typeface="Arial" panose="020B0604020202020204" pitchFamily="34" charset="0"/>
              </a:rPr>
              <a:t>:</a:t>
            </a:r>
          </a:p>
          <a:p>
            <a:pPr algn="just">
              <a:lnSpc>
                <a:spcPct val="107000"/>
              </a:lnSpc>
              <a:spcAft>
                <a:spcPts val="800"/>
              </a:spcAft>
            </a:pPr>
            <a:r>
              <a:rPr lang="cs-CZ" sz="2200" dirty="0">
                <a:effectLst/>
                <a:latin typeface="Arial" panose="020B0604020202020204" pitchFamily="34" charset="0"/>
                <a:ea typeface="Calibri" panose="020F0502020204030204" pitchFamily="34" charset="0"/>
                <a:cs typeface="Times New Roman" panose="02020603050405020304" pitchFamily="18" charset="0"/>
              </a:rPr>
              <a:t>68.    </a:t>
            </a:r>
            <a:r>
              <a:rPr lang="cs-CZ" sz="2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Pokud jde o námitky navrhovatele směřující proti samotné zadávací podmínce</a:t>
            </a:r>
            <a:r>
              <a:rPr lang="cs-CZ" sz="2200" dirty="0">
                <a:effectLst/>
                <a:latin typeface="Arial" panose="020B0604020202020204" pitchFamily="34" charset="0"/>
                <a:ea typeface="Calibri" panose="020F0502020204030204" pitchFamily="34" charset="0"/>
                <a:cs typeface="Times New Roman" panose="02020603050405020304" pitchFamily="18" charset="0"/>
              </a:rPr>
              <a:t>, která vymezila způsob hodnocení nabídek, nelze než konstatovat, že pokud se z pohledu navrhovatele jedná o spornou zadávací podmínku, zadavatel </a:t>
            </a:r>
            <a:r>
              <a:rPr lang="cs-CZ" sz="22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měl podat námitky proti zadávacím podmínkám ve lhůtě pro podání nabídek</a:t>
            </a:r>
            <a:r>
              <a:rPr lang="cs-CZ" sz="2200" dirty="0">
                <a:effectLst/>
                <a:latin typeface="Arial" panose="020B0604020202020204" pitchFamily="34" charset="0"/>
                <a:ea typeface="Calibri" panose="020F0502020204030204" pitchFamily="34" charset="0"/>
                <a:cs typeface="Times New Roman" panose="02020603050405020304" pitchFamily="18" charset="0"/>
              </a:rPr>
              <a:t>. Pokud tuto vznáší až v souvislosti s výběrem dodavatele, jedná se o námitku opožděnou, a tudíž nerelevantní. Dále </a:t>
            </a:r>
            <a:r>
              <a:rPr lang="cs-CZ" sz="22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Úřad konstatuje, že hodnocení závazku dodavatele k implementaci a použití zlepšené služby/přístroje/postupu lze považovat za hodnotitelné a relevantní z hlediska naplnění kvalitativních kritérií stanovených zadavatelem</a:t>
            </a:r>
            <a:r>
              <a:rPr lang="cs-CZ" sz="2200" dirty="0">
                <a:effectLst/>
                <a:latin typeface="Arial" panose="020B0604020202020204" pitchFamily="34" charset="0"/>
                <a:ea typeface="Calibri" panose="020F0502020204030204" pitchFamily="34" charset="0"/>
                <a:cs typeface="Times New Roman" panose="02020603050405020304" pitchFamily="18" charset="0"/>
              </a:rPr>
              <a:t>. </a:t>
            </a:r>
            <a:r>
              <a:rPr lang="cs-CZ" sz="220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Zadavatel má právo v rámci své diskrece stanovit, zda bude hodnotit pouze závazek k implementaci a použití zlepšené služby/přístroje/postupu </a:t>
            </a:r>
            <a:r>
              <a:rPr lang="cs-CZ" sz="2200" dirty="0">
                <a:solidFill>
                  <a:srgbClr val="7030A0"/>
                </a:solidFill>
                <a:effectLst/>
                <a:latin typeface="Arial" panose="020B0604020202020204" pitchFamily="34" charset="0"/>
                <a:ea typeface="Calibri" panose="020F0502020204030204" pitchFamily="34" charset="0"/>
                <a:cs typeface="Times New Roman" panose="02020603050405020304" pitchFamily="18" charset="0"/>
              </a:rPr>
              <a:t>nebo konkrétní technická řešení</a:t>
            </a:r>
            <a:r>
              <a:rPr lang="cs-CZ" sz="2200" dirty="0">
                <a:effectLst/>
                <a:latin typeface="Arial" panose="020B0604020202020204" pitchFamily="34" charset="0"/>
                <a:ea typeface="Calibri" panose="020F0502020204030204" pitchFamily="34" charset="0"/>
                <a:cs typeface="Times New Roman" panose="02020603050405020304" pitchFamily="18" charset="0"/>
              </a:rPr>
              <a:t> – </a:t>
            </a:r>
            <a:r>
              <a:rPr lang="cs-CZ" sz="2200" dirty="0">
                <a:solidFill>
                  <a:srgbClr val="FF33CC"/>
                </a:solidFill>
                <a:effectLst/>
                <a:latin typeface="Arial" panose="020B0604020202020204" pitchFamily="34" charset="0"/>
                <a:ea typeface="Calibri" panose="020F0502020204030204" pitchFamily="34" charset="0"/>
                <a:cs typeface="Times New Roman" panose="02020603050405020304" pitchFamily="18" charset="0"/>
              </a:rPr>
              <a:t>obojí je přípustné, pokud je postup řádně popsán v zadávací dokumentaci a aplikován rovnoměrně na všechny účastníky. </a:t>
            </a:r>
            <a:r>
              <a:rPr lang="cs-CZ" sz="2200" dirty="0">
                <a:effectLst/>
                <a:latin typeface="Arial" panose="020B0604020202020204" pitchFamily="34" charset="0"/>
                <a:ea typeface="Calibri" panose="020F0502020204030204" pitchFamily="34" charset="0"/>
                <a:cs typeface="Times New Roman" panose="02020603050405020304" pitchFamily="18" charset="0"/>
              </a:rPr>
              <a:t>V případě přístupu, který si zvolil zadavatel, dojde k odsunu skutečného hodnocení naplnění míry jeho potřeb do fáze plnění veřejné zakázky, kdy bude na zadavateli, aby posoudil, nakolik zlepšený postup/služba/technický prostředek, jak mu byl poskytnut vybraným dodavatelem při plnění veřejné zakázky, odpovídá definici obsažené v zadávacích podmínkách, která je součástí smluvní dokumentace, a pokud by definovaný minimální standard naplněn nebyl, pak by byl namístě smluvní postih.</a:t>
            </a:r>
          </a:p>
        </p:txBody>
      </p:sp>
    </p:spTree>
    <p:extLst>
      <p:ext uri="{BB962C8B-B14F-4D97-AF65-F5344CB8AC3E}">
        <p14:creationId xmlns:p14="http://schemas.microsoft.com/office/powerpoint/2010/main" val="695005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36D7A5F4-CE7A-6CDD-491C-CBECDC8C3DA6}"/>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518BB3DF-E8DC-A804-BEF4-F40F1DB84C9F}"/>
              </a:ext>
            </a:extLst>
          </p:cNvPr>
          <p:cNvSpPr txBox="1"/>
          <p:nvPr/>
        </p:nvSpPr>
        <p:spPr>
          <a:xfrm>
            <a:off x="0" y="790575"/>
            <a:ext cx="12192000" cy="400110"/>
          </a:xfrm>
          <a:prstGeom prst="rect">
            <a:avLst/>
          </a:prstGeom>
          <a:noFill/>
        </p:spPr>
        <p:txBody>
          <a:bodyPr wrap="square" lIns="91440" tIns="45720" rIns="91440" bIns="45720" rtlCol="0" anchor="t">
            <a:spAutoFit/>
          </a:bodyPr>
          <a:lstStyle/>
          <a:p>
            <a:pPr algn="ctr"/>
            <a:r>
              <a:rPr lang="cs-CZ" sz="2000" b="1" dirty="0">
                <a:latin typeface="Arial" panose="020B0604020202020204" pitchFamily="34" charset="0"/>
                <a:cs typeface="Arial" panose="020B0604020202020204" pitchFamily="34" charset="0"/>
              </a:rPr>
              <a:t>Elektronická komunikace</a:t>
            </a:r>
            <a:endParaRPr lang="en-US" sz="2000" b="1" dirty="0">
              <a:latin typeface="Arial" panose="020B0604020202020204" pitchFamily="34" charset="0"/>
              <a:cs typeface="Arial" panose="020B0604020202020204" pitchFamily="34" charset="0"/>
            </a:endParaRPr>
          </a:p>
        </p:txBody>
      </p:sp>
      <p:graphicFrame>
        <p:nvGraphicFramePr>
          <p:cNvPr id="5" name="Tabulka 4">
            <a:extLst>
              <a:ext uri="{FF2B5EF4-FFF2-40B4-BE49-F238E27FC236}">
                <a16:creationId xmlns:a16="http://schemas.microsoft.com/office/drawing/2014/main" id="{F8F96A9F-8C07-080F-F47A-AC7ACF7E8CDC}"/>
              </a:ext>
            </a:extLst>
          </p:cNvPr>
          <p:cNvGraphicFramePr>
            <a:graphicFrameLocks noGrp="1"/>
          </p:cNvGraphicFramePr>
          <p:nvPr>
            <p:extLst>
              <p:ext uri="{D42A27DB-BD31-4B8C-83A1-F6EECF244321}">
                <p14:modId xmlns:p14="http://schemas.microsoft.com/office/powerpoint/2010/main" val="1322568136"/>
              </p:ext>
            </p:extLst>
          </p:nvPr>
        </p:nvGraphicFramePr>
        <p:xfrm>
          <a:off x="9427" y="1159909"/>
          <a:ext cx="12182573" cy="3168910"/>
        </p:xfrm>
        <a:graphic>
          <a:graphicData uri="http://schemas.openxmlformats.org/drawingml/2006/table">
            <a:tbl>
              <a:tblPr firstRow="1" bandRow="1">
                <a:tableStyleId>{5C22544A-7EE6-4342-B048-85BDC9FD1C3A}</a:tableStyleId>
              </a:tblPr>
              <a:tblGrid>
                <a:gridCol w="12182573">
                  <a:extLst>
                    <a:ext uri="{9D8B030D-6E8A-4147-A177-3AD203B41FA5}">
                      <a16:colId xmlns:a16="http://schemas.microsoft.com/office/drawing/2014/main" val="1138273570"/>
                    </a:ext>
                  </a:extLst>
                </a:gridCol>
              </a:tblGrid>
              <a:tr h="416012">
                <a:tc>
                  <a:txBody>
                    <a:bodyPr/>
                    <a:lstStyle/>
                    <a:p>
                      <a:pPr algn="just">
                        <a:lnSpc>
                          <a:spcPct val="107000"/>
                        </a:lnSpc>
                        <a:spcAft>
                          <a:spcPts val="800"/>
                        </a:spcAft>
                        <a:buNone/>
                      </a:pPr>
                      <a:r>
                        <a:rPr lang="cs-CZ" sz="2400" b="1" kern="1200">
                          <a:solidFill>
                            <a:srgbClr val="FFFFFF"/>
                          </a:solidFill>
                          <a:effectLst/>
                          <a:latin typeface="Arial" panose="020B0604020202020204" pitchFamily="34" charset="0"/>
                          <a:ea typeface="Times New Roman" panose="02020603050405020304" pitchFamily="18" charset="0"/>
                          <a:cs typeface="Arial" panose="020B0604020202020204" pitchFamily="34" charset="0"/>
                        </a:rPr>
                        <a:t>Sp.zn. ÚOHS-S0414/2025/VZ, č. j.  ÚOHS-28418/2025/500</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459919349"/>
                  </a:ext>
                </a:extLst>
              </a:tr>
              <a:tr h="416012">
                <a:tc>
                  <a:txBody>
                    <a:bodyPr/>
                    <a:lstStyle/>
                    <a:p>
                      <a:pPr algn="just">
                        <a:lnSpc>
                          <a:spcPct val="107000"/>
                        </a:lnSpc>
                        <a:spcAft>
                          <a:spcPts val="800"/>
                        </a:spcAft>
                        <a:buNone/>
                      </a:pPr>
                      <a:r>
                        <a:rPr lang="cs-CZ" sz="2400" u="sng">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4"/>
                        </a:rPr>
                        <a:t>https://uohs.gov.cz/cs/verejne-zakazky/sbirky-rozhodnuti/detail-23116.html</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4078745562"/>
                  </a:ext>
                </a:extLst>
              </a:tr>
              <a:tr h="416012">
                <a:tc>
                  <a:txBody>
                    <a:bodyPr/>
                    <a:lstStyle/>
                    <a:p>
                      <a:pPr algn="just">
                        <a:lnSpc>
                          <a:spcPct val="107000"/>
                        </a:lnSpc>
                        <a:spcAft>
                          <a:spcPts val="800"/>
                        </a:spcAft>
                        <a:buNone/>
                      </a:pPr>
                      <a:r>
                        <a:rPr lang="cs-CZ" sz="2400">
                          <a:solidFill>
                            <a:srgbClr val="000000"/>
                          </a:solidFill>
                          <a:effectLst/>
                          <a:latin typeface="Arial" panose="020B0604020202020204" pitchFamily="34" charset="0"/>
                          <a:ea typeface="Times New Roman" panose="02020603050405020304" pitchFamily="18" charset="0"/>
                          <a:cs typeface="Arial" panose="020B0604020202020204" pitchFamily="34" charset="0"/>
                        </a:rPr>
                        <a:t>Boiler B14 </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954306992"/>
                  </a:ext>
                </a:extLst>
              </a:tr>
              <a:tr h="416012">
                <a:tc>
                  <a:txBody>
                    <a:bodyPr/>
                    <a:lstStyle/>
                    <a:p>
                      <a:pPr algn="just">
                        <a:lnSpc>
                          <a:spcPct val="107000"/>
                        </a:lnSpc>
                        <a:spcAft>
                          <a:spcPts val="800"/>
                        </a:spcAft>
                        <a:buNone/>
                      </a:pPr>
                      <a:r>
                        <a:rPr lang="cs-CZ" sz="2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Právní moc: 18. 8. 2025</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459188181"/>
                  </a:ext>
                </a:extLst>
              </a:tr>
              <a:tr h="417581">
                <a:tc>
                  <a:txBody>
                    <a:bodyPr/>
                    <a:lstStyle/>
                    <a:p>
                      <a:pPr algn="just">
                        <a:lnSpc>
                          <a:spcPct val="107000"/>
                        </a:lnSpc>
                        <a:spcAft>
                          <a:spcPts val="800"/>
                        </a:spcAft>
                        <a:buNone/>
                      </a:pPr>
                      <a:r>
                        <a:rPr lang="cs-CZ" sz="2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Dotčená ustanovení: § 211 ZZVZ</a:t>
                      </a:r>
                      <a:endParaRPr lang="cs-CZ" sz="24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195754911"/>
                  </a:ext>
                </a:extLst>
              </a:tr>
              <a:tr h="895481">
                <a:tc>
                  <a:txBody>
                    <a:bodyPr/>
                    <a:lstStyle/>
                    <a:p>
                      <a:pPr algn="just">
                        <a:lnSpc>
                          <a:spcPct val="107000"/>
                        </a:lnSpc>
                        <a:spcAft>
                          <a:spcPts val="800"/>
                        </a:spcAft>
                        <a:buNone/>
                      </a:pPr>
                      <a:r>
                        <a:rPr lang="cs-CZ" sz="2400" u="sng" dirty="0">
                          <a:effectLst/>
                          <a:latin typeface="Arial" panose="020B0604020202020204" pitchFamily="34" charset="0"/>
                          <a:ea typeface="Calibri" panose="020F0502020204030204" pitchFamily="34" charset="0"/>
                          <a:cs typeface="Times New Roman" panose="02020603050405020304" pitchFamily="18" charset="0"/>
                        </a:rPr>
                        <a:t>Návrh se </a:t>
                      </a:r>
                      <a:r>
                        <a:rPr lang="cs-CZ" sz="2400" dirty="0">
                          <a:effectLst/>
                          <a:latin typeface="Arial" panose="020B0604020202020204" pitchFamily="34" charset="0"/>
                          <a:ea typeface="Calibri" panose="020F0502020204030204" pitchFamily="34" charset="0"/>
                          <a:cs typeface="Times New Roman" panose="02020603050405020304" pitchFamily="18" charset="0"/>
                        </a:rPr>
                        <a:t>podle § 265 písm. a) ZZVZ </a:t>
                      </a:r>
                      <a:r>
                        <a:rPr lang="cs-CZ" sz="2400" u="sng" dirty="0">
                          <a:effectLst/>
                          <a:latin typeface="Arial" panose="020B0604020202020204" pitchFamily="34" charset="0"/>
                          <a:ea typeface="Calibri" panose="020F0502020204030204" pitchFamily="34" charset="0"/>
                          <a:cs typeface="Times New Roman" panose="02020603050405020304" pitchFamily="18" charset="0"/>
                        </a:rPr>
                        <a:t>zamítá</a:t>
                      </a:r>
                      <a:r>
                        <a:rPr lang="cs-CZ" sz="2400" dirty="0">
                          <a:effectLst/>
                          <a:latin typeface="Arial" panose="020B0604020202020204" pitchFamily="34" charset="0"/>
                          <a:ea typeface="Calibri" panose="020F0502020204030204" pitchFamily="34" charset="0"/>
                          <a:cs typeface="Times New Roman" panose="02020603050405020304" pitchFamily="18" charset="0"/>
                        </a:rPr>
                        <a:t>, neboť nebyly zjištěny důvody pro uložení nápravného opatření.</a:t>
                      </a:r>
                    </a:p>
                  </a:txBody>
                  <a:tcPr/>
                </a:tc>
                <a:extLst>
                  <a:ext uri="{0D108BD9-81ED-4DB2-BD59-A6C34878D82A}">
                    <a16:rowId xmlns:a16="http://schemas.microsoft.com/office/drawing/2014/main" val="2887792763"/>
                  </a:ext>
                </a:extLst>
              </a:tr>
            </a:tbl>
          </a:graphicData>
        </a:graphic>
      </p:graphicFrame>
    </p:spTree>
    <p:extLst>
      <p:ext uri="{BB962C8B-B14F-4D97-AF65-F5344CB8AC3E}">
        <p14:creationId xmlns:p14="http://schemas.microsoft.com/office/powerpoint/2010/main" val="1888871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TextovéPole 3">
            <a:extLst>
              <a:ext uri="{FF2B5EF4-FFF2-40B4-BE49-F238E27FC236}">
                <a16:creationId xmlns:a16="http://schemas.microsoft.com/office/drawing/2014/main" id="{1F621C78-DC5F-4F58-B103-BE966FE68A28}"/>
              </a:ext>
            </a:extLst>
          </p:cNvPr>
          <p:cNvSpPr txBox="1"/>
          <p:nvPr/>
        </p:nvSpPr>
        <p:spPr>
          <a:xfrm>
            <a:off x="0" y="650449"/>
            <a:ext cx="12192000" cy="5126275"/>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800" b="1" dirty="0">
                <a:latin typeface="Arial" panose="020B0604020202020204" pitchFamily="34" charset="0"/>
                <a:cs typeface="Arial" panose="020B0604020202020204" pitchFamily="34" charset="0"/>
              </a:rPr>
              <a:t>Skutkový stav:</a:t>
            </a:r>
          </a:p>
          <a:p>
            <a:pPr marL="342900" indent="-342900" algn="just">
              <a:lnSpc>
                <a:spcPct val="107000"/>
              </a:lnSpc>
              <a:spcAft>
                <a:spcPts val="800"/>
              </a:spcAft>
              <a:buFont typeface="Arial" panose="020B0604020202020204" pitchFamily="34" charset="0"/>
              <a:buChar char="•"/>
            </a:pPr>
            <a:r>
              <a:rPr lang="cs-CZ" sz="28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Zadavatel nejprve v souladu s § 46 ZZVZ vyzval </a:t>
            </a:r>
            <a:r>
              <a:rPr lang="cs-CZ" sz="2800" dirty="0">
                <a:solidFill>
                  <a:srgbClr val="FF0000"/>
                </a:solidFill>
                <a:latin typeface="Arial" panose="020B0604020202020204" pitchFamily="34" charset="0"/>
                <a:ea typeface="Calibri" panose="020F0502020204030204" pitchFamily="34" charset="0"/>
                <a:cs typeface="Times New Roman" panose="02020603050405020304" pitchFamily="18" charset="0"/>
              </a:rPr>
              <a:t>navr</a:t>
            </a:r>
            <a:r>
              <a:rPr lang="cs-CZ" sz="28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hovatele k doplnění nabídky</a:t>
            </a:r>
            <a:r>
              <a:rPr lang="cs-CZ" sz="2800" dirty="0">
                <a:effectLst/>
                <a:latin typeface="Arial" panose="020B0604020202020204" pitchFamily="34" charset="0"/>
                <a:ea typeface="Calibri" panose="020F0502020204030204" pitchFamily="34" charset="0"/>
                <a:cs typeface="Times New Roman" panose="02020603050405020304" pitchFamily="18" charset="0"/>
              </a:rPr>
              <a:t>,</a:t>
            </a:r>
          </a:p>
          <a:p>
            <a:pPr marL="342900" indent="-342900" algn="just">
              <a:lnSpc>
                <a:spcPct val="107000"/>
              </a:lnSpc>
              <a:spcAft>
                <a:spcPts val="800"/>
              </a:spcAft>
              <a:buFont typeface="Arial" panose="020B0604020202020204" pitchFamily="34" charset="0"/>
              <a:buChar char="•"/>
            </a:pPr>
            <a:r>
              <a:rPr lang="cs-CZ" sz="28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navrhovatel reagoval doložením požadovaných informací týkajících se konkrétního typu nabízeného plnění a jeho vlastností</a:t>
            </a:r>
            <a:r>
              <a:rPr lang="cs-CZ" sz="2800" dirty="0">
                <a:solidFill>
                  <a:srgbClr val="00B050"/>
                </a:solidFill>
                <a:latin typeface="Arial" panose="020B0604020202020204" pitchFamily="34" charset="0"/>
                <a:ea typeface="Calibri" panose="020F0502020204030204" pitchFamily="34" charset="0"/>
                <a:cs typeface="Times New Roman" panose="02020603050405020304" pitchFamily="18" charset="0"/>
              </a:rPr>
              <a:t> a</a:t>
            </a:r>
          </a:p>
          <a:p>
            <a:pPr marL="342900" indent="-342900" algn="just">
              <a:lnSpc>
                <a:spcPct val="107000"/>
              </a:lnSpc>
              <a:spcAft>
                <a:spcPts val="800"/>
              </a:spcAft>
              <a:buFont typeface="Arial" panose="020B0604020202020204" pitchFamily="34" charset="0"/>
              <a:buChar char="•"/>
            </a:pPr>
            <a:r>
              <a:rPr lang="cs-CZ" sz="28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zaslal zadavateli žádost o zaslání přehledu nabídkových cen</a:t>
            </a:r>
            <a:r>
              <a:rPr lang="cs-CZ" sz="28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a:t>
            </a:r>
          </a:p>
          <a:p>
            <a:pPr marL="342900" indent="-342900" algn="just">
              <a:lnSpc>
                <a:spcPct val="107000"/>
              </a:lnSpc>
              <a:spcAft>
                <a:spcPts val="800"/>
              </a:spcAft>
              <a:buFont typeface="Arial" panose="020B0604020202020204" pitchFamily="34" charset="0"/>
              <a:buChar char="•"/>
            </a:pPr>
            <a:r>
              <a:rPr lang="cs-CZ" sz="28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které zadavatel následující den uveřejnil v elektronickém nástroji</a:t>
            </a:r>
            <a:r>
              <a:rPr lang="cs-CZ" sz="2800" dirty="0">
                <a:effectLst/>
                <a:latin typeface="Arial" panose="020B060402020202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cs-CZ" sz="2800" dirty="0">
                <a:solidFill>
                  <a:srgbClr val="7030A0"/>
                </a:solidFill>
                <a:latin typeface="Arial" panose="020B0604020202020204" pitchFamily="34" charset="0"/>
                <a:ea typeface="Calibri" panose="020F0502020204030204" pitchFamily="34" charset="0"/>
                <a:cs typeface="Times New Roman" panose="02020603050405020304" pitchFamily="18" charset="0"/>
              </a:rPr>
              <a:t>V </a:t>
            </a:r>
            <a:r>
              <a:rPr lang="cs-CZ" sz="2800" dirty="0">
                <a:solidFill>
                  <a:srgbClr val="7030A0"/>
                </a:solidFill>
                <a:effectLst/>
                <a:latin typeface="Arial" panose="020B0604020202020204" pitchFamily="34" charset="0"/>
                <a:ea typeface="Calibri" panose="020F0502020204030204" pitchFamily="34" charset="0"/>
                <a:cs typeface="Times New Roman" panose="02020603050405020304" pitchFamily="18" charset="0"/>
              </a:rPr>
              <a:t>návaznosti na uvedené skutečnosti zadavatel přistoupil k dalšímu kroku, a to k výzvě navrhovateli k poskytnutí součinnosti spočívající v provedení zkoušky vzorku a předvedení nabízeného </a:t>
            </a:r>
            <a:r>
              <a:rPr lang="cs-CZ" sz="2800" dirty="0" err="1">
                <a:solidFill>
                  <a:srgbClr val="7030A0"/>
                </a:solidFill>
                <a:effectLst/>
                <a:latin typeface="Arial" panose="020B0604020202020204" pitchFamily="34" charset="0"/>
                <a:ea typeface="Calibri" panose="020F0502020204030204" pitchFamily="34" charset="0"/>
                <a:cs typeface="Times New Roman" panose="02020603050405020304" pitchFamily="18" charset="0"/>
              </a:rPr>
              <a:t>štěpkovače</a:t>
            </a:r>
            <a:r>
              <a:rPr lang="cs-CZ" sz="2800" dirty="0">
                <a:solidFill>
                  <a:srgbClr val="7030A0"/>
                </a:solidFill>
                <a:effectLst/>
                <a:latin typeface="Arial" panose="020B0604020202020204" pitchFamily="34" charset="0"/>
                <a:ea typeface="Calibri" panose="020F0502020204030204" pitchFamily="34" charset="0"/>
                <a:cs typeface="Times New Roman" panose="02020603050405020304" pitchFamily="18" charset="0"/>
              </a:rPr>
              <a:t>.</a:t>
            </a:r>
            <a:r>
              <a:rPr lang="cs-CZ" sz="2800" dirty="0">
                <a:effectLst/>
                <a:latin typeface="Arial" panose="020B060402020202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413092594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DC083215-74CC-B927-8420-63DE3C270A68}"/>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0B9F20C0-D949-F20E-8997-FECE5F1A357E}"/>
              </a:ext>
            </a:extLst>
          </p:cNvPr>
          <p:cNvSpPr txBox="1"/>
          <p:nvPr/>
        </p:nvSpPr>
        <p:spPr>
          <a:xfrm>
            <a:off x="0" y="791851"/>
            <a:ext cx="12191999" cy="6068521"/>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400" b="1" dirty="0">
                <a:latin typeface="Arial" panose="020B0604020202020204" pitchFamily="34" charset="0"/>
                <a:cs typeface="Arial" panose="020B0604020202020204" pitchFamily="34" charset="0"/>
              </a:rPr>
              <a:t>Skutkový stav: </a:t>
            </a:r>
          </a:p>
          <a:p>
            <a:pPr marL="342900" indent="-342900" algn="just">
              <a:lnSpc>
                <a:spcPct val="107000"/>
              </a:lnSpc>
              <a:spcAft>
                <a:spcPts val="800"/>
              </a:spcAft>
              <a:buFont typeface="Arial" panose="020B0604020202020204" pitchFamily="34" charset="0"/>
              <a:buChar char="•"/>
            </a:pPr>
            <a:r>
              <a:rPr lang="cs-CZ" sz="2400" dirty="0">
                <a:effectLst/>
                <a:latin typeface="Arial" panose="020B0604020202020204" pitchFamily="34" charset="0"/>
                <a:ea typeface="Calibri" panose="020F0502020204030204" pitchFamily="34" charset="0"/>
                <a:cs typeface="Times New Roman" panose="02020603050405020304" pitchFamily="18" charset="0"/>
              </a:rPr>
              <a:t>Zadavatel v čl. 17.6 zadávací dokumentace specifikoval, že žádosti o účast se podávají prostřednictvím nástroje Tender arena; </a:t>
            </a:r>
          </a:p>
          <a:p>
            <a:pPr marL="342900" indent="-342900" algn="just">
              <a:lnSpc>
                <a:spcPct val="107000"/>
              </a:lnSpc>
              <a:spcAft>
                <a:spcPts val="800"/>
              </a:spcAft>
              <a:buFont typeface="Arial" panose="020B0604020202020204" pitchFamily="34" charset="0"/>
              <a:buChar char="•"/>
            </a:pPr>
            <a:r>
              <a:rPr lang="cs-CZ" sz="2400" dirty="0">
                <a:effectLst/>
                <a:latin typeface="Arial" panose="020B0604020202020204" pitchFamily="34" charset="0"/>
                <a:ea typeface="Calibri" panose="020F0502020204030204" pitchFamily="34" charset="0"/>
                <a:cs typeface="Times New Roman" panose="02020603050405020304" pitchFamily="18" charset="0"/>
              </a:rPr>
              <a:t>v čl. 32.3.1 zadávací dokumentace pak zadavatel tuto informaci uvedl rovněž ve vztahu k podávání předběžných nabídek a nabídek.</a:t>
            </a:r>
          </a:p>
          <a:p>
            <a:pPr marL="342900" indent="-342900" algn="just">
              <a:lnSpc>
                <a:spcPct val="107000"/>
              </a:lnSpc>
              <a:spcAft>
                <a:spcPts val="800"/>
              </a:spcAft>
              <a:buFont typeface="Arial" panose="020B0604020202020204" pitchFamily="34" charset="0"/>
              <a:buChar char="•"/>
            </a:pPr>
            <a:r>
              <a:rPr lang="cs-CZ" sz="2400" dirty="0">
                <a:effectLst/>
                <a:latin typeface="Arial" panose="020B0604020202020204" pitchFamily="34" charset="0"/>
                <a:ea typeface="Calibri" panose="020F0502020204030204" pitchFamily="34" charset="0"/>
                <a:cs typeface="Times New Roman" panose="02020603050405020304" pitchFamily="18" charset="0"/>
              </a:rPr>
              <a:t>Zadavatel zároveň v čl. 32.3.1 zadávací dokumentace uvedl funkční hypertextový odkaz na svůj profil na stránkách nástroje Tender arena.</a:t>
            </a:r>
          </a:p>
          <a:p>
            <a:pPr marL="342900" indent="-342900" algn="just">
              <a:lnSpc>
                <a:spcPct val="107000"/>
              </a:lnSpc>
              <a:spcAft>
                <a:spcPts val="800"/>
              </a:spcAft>
              <a:buFont typeface="Arial" panose="020B0604020202020204" pitchFamily="34" charset="0"/>
              <a:buChar char="•"/>
            </a:pPr>
            <a:r>
              <a:rPr lang="cs-CZ" sz="2400" dirty="0">
                <a:effectLst/>
                <a:latin typeface="Arial" panose="020B0604020202020204" pitchFamily="34" charset="0"/>
                <a:ea typeface="Calibri" panose="020F0502020204030204" pitchFamily="34" charset="0"/>
                <a:cs typeface="Times New Roman" panose="02020603050405020304" pitchFamily="18" charset="0"/>
              </a:rPr>
              <a:t>V čl. 32.3.4 zadávací dokumentace zadavatel navíc dodavatelům poskytl hypertextový odkaz na nápovědu k použití daného nástroje.</a:t>
            </a:r>
          </a:p>
          <a:p>
            <a:pPr algn="just">
              <a:lnSpc>
                <a:spcPct val="107000"/>
              </a:lnSpc>
              <a:spcAft>
                <a:spcPts val="800"/>
              </a:spcAft>
            </a:pPr>
            <a:r>
              <a:rPr lang="cs-CZ" sz="2400" dirty="0">
                <a:latin typeface="Arial" panose="020B0604020202020204" pitchFamily="34" charset="0"/>
                <a:ea typeface="Calibri" panose="020F0502020204030204" pitchFamily="34" charset="0"/>
                <a:cs typeface="Times New Roman" panose="02020603050405020304" pitchFamily="18" charset="0"/>
              </a:rPr>
              <a:t>Dodavatel svoji žádost o účast však podal nikoliv prostřednictvím tlačítka </a:t>
            </a:r>
            <a:r>
              <a:rPr lang="cs-CZ" sz="2400" dirty="0">
                <a:effectLst/>
                <a:latin typeface="Arial" panose="020B0604020202020204" pitchFamily="34" charset="0"/>
                <a:ea typeface="Calibri" panose="020F0502020204030204" pitchFamily="34" charset="0"/>
                <a:cs typeface="Times New Roman" panose="02020603050405020304" pitchFamily="18" charset="0"/>
              </a:rPr>
              <a:t>„Podat žádost o účast“, jímž dochází k podání zašifrované žádosti o účast, kterou není možné otevřít před uplynutím lhůty pro její podání, </a:t>
            </a:r>
            <a:r>
              <a:rPr lang="cs-CZ" sz="2400" dirty="0">
                <a:latin typeface="Arial" panose="020B0604020202020204" pitchFamily="34" charset="0"/>
                <a:ea typeface="Calibri" panose="020F0502020204030204" pitchFamily="34" charset="0"/>
                <a:cs typeface="Times New Roman" panose="02020603050405020304" pitchFamily="18" charset="0"/>
              </a:rPr>
              <a:t>ale </a:t>
            </a:r>
            <a:r>
              <a:rPr lang="cs-CZ" sz="2400" dirty="0">
                <a:effectLst/>
                <a:latin typeface="Arial" panose="020B0604020202020204" pitchFamily="34" charset="0"/>
                <a:ea typeface="Calibri" panose="020F0502020204030204" pitchFamily="34" charset="0"/>
                <a:cs typeface="Times New Roman" panose="02020603050405020304" pitchFamily="18" charset="0"/>
              </a:rPr>
              <a:t>prostřednictvím tlačítka „Odeslat zprávu zadavateli“.</a:t>
            </a:r>
          </a:p>
          <a:p>
            <a:pPr marL="457200" indent="-457200" algn="just">
              <a:lnSpc>
                <a:spcPct val="107000"/>
              </a:lnSpc>
              <a:spcAft>
                <a:spcPts val="800"/>
              </a:spcAft>
              <a:buFont typeface="Arial" panose="020B0604020202020204" pitchFamily="34" charset="0"/>
              <a:buChar char="•"/>
            </a:pPr>
            <a:endParaRPr lang="cs-CZ"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8318418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D1A52D09-795E-52C7-8B19-A960300B84DF}"/>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D6F171D6-127C-E4F5-2EA7-442F421E5D26}"/>
              </a:ext>
            </a:extLst>
          </p:cNvPr>
          <p:cNvSpPr txBox="1"/>
          <p:nvPr/>
        </p:nvSpPr>
        <p:spPr>
          <a:xfrm>
            <a:off x="1" y="584462"/>
            <a:ext cx="12192000" cy="6647141"/>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kumimoji="0" lang="cs-CZ"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Argumentace Úřadu</a:t>
            </a:r>
            <a:r>
              <a:rPr lang="cs-CZ" sz="2000" b="1" dirty="0">
                <a:latin typeface="Arial" panose="020B0604020202020204" pitchFamily="34" charset="0"/>
                <a:cs typeface="Arial" panose="020B0604020202020204" pitchFamily="34" charset="0"/>
              </a:rPr>
              <a:t>:</a:t>
            </a:r>
          </a:p>
          <a:p>
            <a:pPr algn="just">
              <a:lnSpc>
                <a:spcPct val="107000"/>
              </a:lnSpc>
              <a:spcAft>
                <a:spcPts val="800"/>
              </a:spcAft>
            </a:pPr>
            <a:r>
              <a:rPr lang="cs-CZ" sz="2000" dirty="0">
                <a:effectLst/>
                <a:latin typeface="Arial" panose="020B0604020202020204" pitchFamily="34" charset="0"/>
                <a:ea typeface="Calibri" panose="020F0502020204030204" pitchFamily="34" charset="0"/>
                <a:cs typeface="Times New Roman" panose="02020603050405020304" pitchFamily="18" charset="0"/>
              </a:rPr>
              <a:t>84.   Dle Úřadu tak lze nepochybně konstatovat, že </a:t>
            </a:r>
            <a:r>
              <a:rPr lang="cs-CZ" sz="20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zadavatel výše uvedený minimální standard poskytnutí informací k elektronickému nástroji dle § 211 odst. 6 zákona naplnil</a:t>
            </a:r>
            <a:r>
              <a:rPr lang="cs-CZ" sz="2000" dirty="0">
                <a:effectLst/>
                <a:latin typeface="Arial" panose="020B0604020202020204" pitchFamily="34" charset="0"/>
                <a:ea typeface="Calibri" panose="020F0502020204030204" pitchFamily="34" charset="0"/>
                <a:cs typeface="Times New Roman" panose="02020603050405020304" pitchFamily="18" charset="0"/>
              </a:rPr>
              <a:t>, </a:t>
            </a:r>
            <a:r>
              <a:rPr lang="cs-CZ" sz="20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když nejenže specifikoval konkrétní elektronický nástroj </a:t>
            </a:r>
            <a:r>
              <a:rPr lang="cs-CZ" sz="2000" dirty="0">
                <a:effectLst/>
                <a:latin typeface="Arial" panose="020B0604020202020204" pitchFamily="34" charset="0"/>
                <a:ea typeface="Calibri" panose="020F0502020204030204" pitchFamily="34" charset="0"/>
                <a:cs typeface="Times New Roman" panose="02020603050405020304" pitchFamily="18" charset="0"/>
              </a:rPr>
              <a:t>(Tender arena), </a:t>
            </a:r>
            <a:r>
              <a:rPr lang="cs-CZ" sz="20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prostřednictvím nějž mají být žádosti o účast, předběžné nabídky a nabídky podávány</a:t>
            </a:r>
            <a:r>
              <a:rPr lang="cs-CZ" sz="2000" dirty="0">
                <a:effectLst/>
                <a:latin typeface="Arial" panose="020B0604020202020204" pitchFamily="34" charset="0"/>
                <a:ea typeface="Calibri" panose="020F0502020204030204" pitchFamily="34" charset="0"/>
                <a:cs typeface="Times New Roman" panose="02020603050405020304" pitchFamily="18" charset="0"/>
              </a:rPr>
              <a:t>, </a:t>
            </a:r>
            <a:r>
              <a:rPr lang="cs-CZ" sz="20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a uvedl hypertextový odkaz vedoucí na profil zadavatele na stránkách daného elektronického nástroje</a:t>
            </a:r>
            <a:r>
              <a:rPr lang="cs-CZ" sz="2000" dirty="0">
                <a:effectLst/>
                <a:latin typeface="Arial" panose="020B0604020202020204" pitchFamily="34" charset="0"/>
                <a:ea typeface="Calibri" panose="020F0502020204030204" pitchFamily="34" charset="0"/>
                <a:cs typeface="Times New Roman" panose="02020603050405020304" pitchFamily="18" charset="0"/>
              </a:rPr>
              <a:t>, </a:t>
            </a:r>
            <a:r>
              <a:rPr lang="cs-CZ" sz="200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ale navíc nad rámec uvedeného minimálního standardu dodavatele odkázal i na nápovědu k danému nástroji</a:t>
            </a:r>
            <a:r>
              <a:rPr lang="cs-CZ" sz="2000" dirty="0">
                <a:effectLst/>
                <a:latin typeface="Arial" panose="020B0604020202020204" pitchFamily="34" charset="0"/>
                <a:ea typeface="Calibri" panose="020F0502020204030204" pitchFamily="34" charset="0"/>
                <a:cs typeface="Times New Roman" panose="02020603050405020304" pitchFamily="18" charset="0"/>
              </a:rPr>
              <a:t>, v níž je obsažen podrobný návod na jeho používání, a to i v anglickém jazyce. Úřad podotýká, že předmětná nápověda obsahuje i detailní návod na elektronické podávání nabídek prostřednictvím tlačítek „Elektronické podání“ a „Podat nabídku“, přičemž tento návod lze analogicky vztáhnout i na podávání žádostí o účast.</a:t>
            </a:r>
          </a:p>
          <a:p>
            <a:pPr algn="just">
              <a:lnSpc>
                <a:spcPct val="107000"/>
              </a:lnSpc>
              <a:spcAft>
                <a:spcPts val="800"/>
              </a:spcAft>
            </a:pPr>
            <a:r>
              <a:rPr lang="cs-CZ" sz="2000" dirty="0">
                <a:effectLst/>
                <a:latin typeface="Arial" panose="020B0604020202020204" pitchFamily="34" charset="0"/>
                <a:ea typeface="Calibri" panose="020F0502020204030204" pitchFamily="34" charset="0"/>
                <a:cs typeface="Times New Roman" panose="02020603050405020304" pitchFamily="18" charset="0"/>
              </a:rPr>
              <a:t>85.  </a:t>
            </a:r>
            <a:r>
              <a:rPr lang="cs-CZ" sz="2000" dirty="0">
                <a:solidFill>
                  <a:srgbClr val="7030A0"/>
                </a:solidFill>
                <a:effectLst/>
                <a:latin typeface="Arial" panose="020B0604020202020204" pitchFamily="34" charset="0"/>
                <a:ea typeface="Calibri" panose="020F0502020204030204" pitchFamily="34" charset="0"/>
                <a:cs typeface="Times New Roman" panose="02020603050405020304" pitchFamily="18" charset="0"/>
              </a:rPr>
              <a:t>Nepochybně nelze tvrdit, že by byl zadavatel povinen v zadávací dokumentaci poskytnout ve vztahu k elektronickému nástroji informace v takové míře detailu</a:t>
            </a:r>
            <a:r>
              <a:rPr lang="cs-CZ" sz="2000" dirty="0">
                <a:effectLst/>
                <a:latin typeface="Arial" panose="020B0604020202020204" pitchFamily="34" charset="0"/>
                <a:ea typeface="Calibri" panose="020F0502020204030204" pitchFamily="34" charset="0"/>
                <a:cs typeface="Times New Roman" panose="02020603050405020304" pitchFamily="18" charset="0"/>
              </a:rPr>
              <a:t>, </a:t>
            </a:r>
            <a:r>
              <a:rPr lang="cs-CZ" sz="2000" dirty="0">
                <a:solidFill>
                  <a:srgbClr val="FF33CC"/>
                </a:solidFill>
                <a:effectLst/>
                <a:latin typeface="Arial" panose="020B0604020202020204" pitchFamily="34" charset="0"/>
                <a:ea typeface="Calibri" panose="020F0502020204030204" pitchFamily="34" charset="0"/>
                <a:cs typeface="Times New Roman" panose="02020603050405020304" pitchFamily="18" charset="0"/>
              </a:rPr>
              <a:t>že by musel specifikovat, která konkrétní tlačítka v nástroji Tender arena mají dodavatelé při podávání žádostí o účast použít. </a:t>
            </a:r>
            <a:r>
              <a:rPr lang="cs-CZ" sz="2000" dirty="0">
                <a:effectLst/>
                <a:latin typeface="Arial" panose="020B0604020202020204" pitchFamily="34" charset="0"/>
                <a:ea typeface="Calibri" panose="020F0502020204030204" pitchFamily="34" charset="0"/>
                <a:cs typeface="Times New Roman" panose="02020603050405020304" pitchFamily="18" charset="0"/>
              </a:rPr>
              <a:t>Úřad shledal, že informace poskytnuté zadavatelem v zadávací dokumentace jsou zcela dostatečné k tomu, aby si všichni dodavatelé jednající s řádnou péčí mohli utvořit jasnou představu o tom, jakým konkrétním způsobem je nutné žádost o účast podat; tj. že je potřeba použít tlačítko „Podat žádost o účast“, jímž dochází k podání zašifrované žádosti o účast, kterou není možné otevřít před uplynutím lhůty pro její podání, nikoliv žádost o účast podat prostřednictvím tlačítka „Odeslat zprávu zadavateli“.</a:t>
            </a:r>
          </a:p>
          <a:p>
            <a:pPr algn="just">
              <a:lnSpc>
                <a:spcPct val="107000"/>
              </a:lnSpc>
              <a:spcAft>
                <a:spcPts val="800"/>
              </a:spcAft>
            </a:pPr>
            <a:endParaRPr lang="cs-CZ" sz="24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5505425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159D2D20-DFF9-01C5-225E-DD03725359BC}"/>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1DB1D586-DAD3-491E-EF1E-E662E540D24F}"/>
              </a:ext>
            </a:extLst>
          </p:cNvPr>
          <p:cNvSpPr txBox="1"/>
          <p:nvPr/>
        </p:nvSpPr>
        <p:spPr>
          <a:xfrm>
            <a:off x="1" y="584462"/>
            <a:ext cx="12192000" cy="5553380"/>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kumimoji="0" lang="cs-CZ" sz="2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Argumentace Úřadu</a:t>
            </a:r>
            <a:r>
              <a:rPr lang="cs-CZ" sz="2200" b="1" dirty="0">
                <a:latin typeface="Arial" panose="020B0604020202020204" pitchFamily="34" charset="0"/>
                <a:cs typeface="Arial" panose="020B0604020202020204" pitchFamily="34" charset="0"/>
              </a:rPr>
              <a:t>:</a:t>
            </a:r>
          </a:p>
          <a:p>
            <a:pPr algn="just">
              <a:lnSpc>
                <a:spcPct val="107000"/>
              </a:lnSpc>
              <a:spcAft>
                <a:spcPts val="800"/>
              </a:spcAft>
            </a:pPr>
            <a:r>
              <a:rPr lang="cs-CZ" sz="2200" dirty="0">
                <a:effectLst/>
                <a:latin typeface="Arial" panose="020B0604020202020204" pitchFamily="34" charset="0"/>
                <a:ea typeface="Calibri" panose="020F0502020204030204" pitchFamily="34" charset="0"/>
                <a:cs typeface="Times New Roman" panose="02020603050405020304" pitchFamily="18" charset="0"/>
              </a:rPr>
              <a:t>91.    Ve vztahu k tvrzeným formálním nedostatkům sdělení zadavatele o nepřijetí žádosti o účast Úřad předně konstatuje, že </a:t>
            </a:r>
            <a:r>
              <a:rPr lang="cs-CZ" sz="2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navrhovatel se vzhledem k absenci řádně a včas podané žádosti o účast nikdy nestal účastníkem zadávacího řízení. </a:t>
            </a:r>
            <a:r>
              <a:rPr lang="cs-CZ" sz="2200" dirty="0">
                <a:effectLst/>
                <a:latin typeface="Arial" panose="020B0604020202020204" pitchFamily="34" charset="0"/>
                <a:ea typeface="Calibri" panose="020F0502020204030204" pitchFamily="34" charset="0"/>
                <a:cs typeface="Times New Roman" panose="02020603050405020304" pitchFamily="18" charset="0"/>
              </a:rPr>
              <a:t>Dle § 47 odst. 1 zákona se dodavatel stává účastníkem zadávacího řízení v okamžiku, kdy podá žádost o účast; dle § 28 odst. 2 zákona se k žádosti o účast, která nebyla zadavateli doručena ve lhůtě nebo způsobem stanoveným v zadávací dokumentaci, nepřihlíží. </a:t>
            </a:r>
            <a:r>
              <a:rPr lang="cs-CZ" sz="22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Jestliže tedy navrhovatel nepodal svou žádost o účast řádně a včas</a:t>
            </a:r>
            <a:r>
              <a:rPr lang="cs-CZ" sz="2200" dirty="0">
                <a:effectLst/>
                <a:latin typeface="Arial" panose="020B0604020202020204" pitchFamily="34" charset="0"/>
                <a:ea typeface="Calibri" panose="020F0502020204030204" pitchFamily="34" charset="0"/>
                <a:cs typeface="Times New Roman" panose="02020603050405020304" pitchFamily="18" charset="0"/>
              </a:rPr>
              <a:t>, </a:t>
            </a:r>
            <a:r>
              <a:rPr lang="cs-CZ" sz="22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nebylo možné k ní přihlížet, a navrhovateli tak nikdy nevznikla účast v zadávacím řízení. </a:t>
            </a:r>
            <a:r>
              <a:rPr lang="cs-CZ" sz="220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Zadavatel neměl povinnost vyhotovit jakékoliv formální rozhodnutí o tom, že žádost o účast navrhovatele nepřijímá</a:t>
            </a:r>
            <a:r>
              <a:rPr lang="cs-CZ" sz="2200" dirty="0">
                <a:effectLst/>
                <a:latin typeface="Arial" panose="020B0604020202020204" pitchFamily="34" charset="0"/>
                <a:ea typeface="Calibri" panose="020F0502020204030204" pitchFamily="34" charset="0"/>
                <a:cs typeface="Times New Roman" panose="02020603050405020304" pitchFamily="18" charset="0"/>
              </a:rPr>
              <a:t>; </a:t>
            </a:r>
            <a:r>
              <a:rPr lang="cs-CZ" sz="2200" dirty="0">
                <a:solidFill>
                  <a:srgbClr val="7030A0"/>
                </a:solidFill>
                <a:effectLst/>
                <a:latin typeface="Arial" panose="020B0604020202020204" pitchFamily="34" charset="0"/>
                <a:ea typeface="Calibri" panose="020F0502020204030204" pitchFamily="34" charset="0"/>
                <a:cs typeface="Times New Roman" panose="02020603050405020304" pitchFamily="18" charset="0"/>
              </a:rPr>
              <a:t>jelikož nebyla podána řádně a včas, dle § 28 odst. 2 zákona bez dalšího platí, že se k ní nepřihlíží</a:t>
            </a:r>
            <a:r>
              <a:rPr lang="cs-CZ" sz="2200" dirty="0">
                <a:effectLst/>
                <a:latin typeface="Arial" panose="020B0604020202020204" pitchFamily="34" charset="0"/>
                <a:ea typeface="Calibri" panose="020F0502020204030204" pitchFamily="34" charset="0"/>
                <a:cs typeface="Times New Roman" panose="02020603050405020304" pitchFamily="18" charset="0"/>
              </a:rPr>
              <a:t>, </a:t>
            </a:r>
            <a:r>
              <a:rPr lang="cs-CZ" sz="2200" dirty="0">
                <a:solidFill>
                  <a:srgbClr val="FF33CC"/>
                </a:solidFill>
                <a:effectLst/>
                <a:latin typeface="Arial" panose="020B0604020202020204" pitchFamily="34" charset="0"/>
                <a:ea typeface="Calibri" panose="020F0502020204030204" pitchFamily="34" charset="0"/>
                <a:cs typeface="Times New Roman" panose="02020603050405020304" pitchFamily="18" charset="0"/>
              </a:rPr>
              <a:t>aniž by byl zadavatel v dané věci povinen činit jakékoliv úkony</a:t>
            </a:r>
            <a:r>
              <a:rPr lang="cs-CZ" sz="2200" dirty="0">
                <a:effectLst/>
                <a:latin typeface="Arial" panose="020B0604020202020204" pitchFamily="34" charset="0"/>
                <a:ea typeface="Calibri" panose="020F0502020204030204" pitchFamily="34" charset="0"/>
                <a:cs typeface="Times New Roman" panose="02020603050405020304" pitchFamily="18" charset="0"/>
              </a:rPr>
              <a:t>. </a:t>
            </a:r>
            <a:r>
              <a:rPr lang="cs-CZ" sz="2200" dirty="0">
                <a:solidFill>
                  <a:schemeClr val="accent2">
                    <a:lumMod val="75000"/>
                  </a:schemeClr>
                </a:solidFill>
                <a:effectLst/>
                <a:latin typeface="Arial" panose="020B0604020202020204" pitchFamily="34" charset="0"/>
                <a:ea typeface="Calibri" panose="020F0502020204030204" pitchFamily="34" charset="0"/>
                <a:cs typeface="Times New Roman" panose="02020603050405020304" pitchFamily="18" charset="0"/>
              </a:rPr>
              <a:t>Sdělení zadavatele o nepřijetí žádosti o účast nelze považovat za formální rozhodnutí</a:t>
            </a:r>
            <a:r>
              <a:rPr lang="cs-CZ" sz="2200" dirty="0">
                <a:effectLst/>
                <a:latin typeface="Arial" panose="020B0604020202020204" pitchFamily="34" charset="0"/>
                <a:ea typeface="Calibri" panose="020F0502020204030204" pitchFamily="34" charset="0"/>
                <a:cs typeface="Times New Roman" panose="02020603050405020304" pitchFamily="18" charset="0"/>
              </a:rPr>
              <a:t>, a už vůbec ne za obdobu rozhodnutí o vyloučení účastníka ze zadávacího řízení, jak se mylně domnívá navrhovatel. Jedná se o informativní sdělení, na jehož formu zákon neklade žádné zvláštní požadavky.</a:t>
            </a:r>
          </a:p>
        </p:txBody>
      </p:sp>
    </p:spTree>
    <p:extLst>
      <p:ext uri="{BB962C8B-B14F-4D97-AF65-F5344CB8AC3E}">
        <p14:creationId xmlns:p14="http://schemas.microsoft.com/office/powerpoint/2010/main" val="92429883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E0CCAD8F-150C-0EC4-3D9B-587DD95E4892}"/>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3B85CE3B-E110-A048-1658-2FBF2DFF21F0}"/>
              </a:ext>
            </a:extLst>
          </p:cNvPr>
          <p:cNvSpPr txBox="1"/>
          <p:nvPr/>
        </p:nvSpPr>
        <p:spPr>
          <a:xfrm>
            <a:off x="0" y="790575"/>
            <a:ext cx="12192000" cy="400110"/>
          </a:xfrm>
          <a:prstGeom prst="rect">
            <a:avLst/>
          </a:prstGeom>
          <a:noFill/>
        </p:spPr>
        <p:txBody>
          <a:bodyPr wrap="square" lIns="91440" tIns="45720" rIns="91440" bIns="45720" rtlCol="0" anchor="t">
            <a:spAutoFit/>
          </a:bodyPr>
          <a:lstStyle/>
          <a:p>
            <a:pPr algn="ctr"/>
            <a:r>
              <a:rPr lang="cs-CZ" sz="2000" b="1" dirty="0">
                <a:latin typeface="Arial" panose="020B0604020202020204" pitchFamily="34" charset="0"/>
                <a:cs typeface="Arial" panose="020B0604020202020204" pitchFamily="34" charset="0"/>
              </a:rPr>
              <a:t>Chyba v projektu</a:t>
            </a:r>
            <a:endParaRPr lang="en-US" sz="2000" b="1" dirty="0">
              <a:latin typeface="Arial" panose="020B0604020202020204" pitchFamily="34" charset="0"/>
              <a:cs typeface="Arial" panose="020B0604020202020204" pitchFamily="34" charset="0"/>
            </a:endParaRPr>
          </a:p>
        </p:txBody>
      </p:sp>
      <p:graphicFrame>
        <p:nvGraphicFramePr>
          <p:cNvPr id="5" name="Tabulka 4">
            <a:extLst>
              <a:ext uri="{FF2B5EF4-FFF2-40B4-BE49-F238E27FC236}">
                <a16:creationId xmlns:a16="http://schemas.microsoft.com/office/drawing/2014/main" id="{7B7A47F8-BC9A-599F-CD5C-E206F8FE2F5D}"/>
              </a:ext>
            </a:extLst>
          </p:cNvPr>
          <p:cNvGraphicFramePr>
            <a:graphicFrameLocks noGrp="1"/>
          </p:cNvGraphicFramePr>
          <p:nvPr>
            <p:extLst>
              <p:ext uri="{D42A27DB-BD31-4B8C-83A1-F6EECF244321}">
                <p14:modId xmlns:p14="http://schemas.microsoft.com/office/powerpoint/2010/main" val="412718900"/>
              </p:ext>
            </p:extLst>
          </p:nvPr>
        </p:nvGraphicFramePr>
        <p:xfrm>
          <a:off x="9427" y="1159909"/>
          <a:ext cx="12182573" cy="5775264"/>
        </p:xfrm>
        <a:graphic>
          <a:graphicData uri="http://schemas.openxmlformats.org/drawingml/2006/table">
            <a:tbl>
              <a:tblPr firstRow="1" bandRow="1">
                <a:tableStyleId>{5C22544A-7EE6-4342-B048-85BDC9FD1C3A}</a:tableStyleId>
              </a:tblPr>
              <a:tblGrid>
                <a:gridCol w="12182573">
                  <a:extLst>
                    <a:ext uri="{9D8B030D-6E8A-4147-A177-3AD203B41FA5}">
                      <a16:colId xmlns:a16="http://schemas.microsoft.com/office/drawing/2014/main" val="1138273570"/>
                    </a:ext>
                  </a:extLst>
                </a:gridCol>
              </a:tblGrid>
              <a:tr h="416012">
                <a:tc>
                  <a:txBody>
                    <a:bodyPr/>
                    <a:lstStyle/>
                    <a:p>
                      <a:pPr algn="just">
                        <a:lnSpc>
                          <a:spcPct val="107000"/>
                        </a:lnSpc>
                        <a:spcAft>
                          <a:spcPts val="800"/>
                        </a:spcAft>
                        <a:buNone/>
                      </a:pPr>
                      <a:r>
                        <a:rPr lang="cs-CZ" sz="2200" b="1" kern="1200">
                          <a:solidFill>
                            <a:srgbClr val="FFFFFF"/>
                          </a:solidFill>
                          <a:effectLst/>
                          <a:latin typeface="Arial" panose="020B0604020202020204" pitchFamily="34" charset="0"/>
                          <a:ea typeface="Times New Roman" panose="02020603050405020304" pitchFamily="18" charset="0"/>
                          <a:cs typeface="Arial" panose="020B0604020202020204" pitchFamily="34" charset="0"/>
                        </a:rPr>
                        <a:t>Sp.zn. ÚOHS-S0345/2025/VZ, č. j.  ÚOHS-29045/2025/500</a:t>
                      </a:r>
                      <a:endParaRPr lang="cs-CZ" sz="22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459919349"/>
                  </a:ext>
                </a:extLst>
              </a:tr>
              <a:tr h="416012">
                <a:tc>
                  <a:txBody>
                    <a:bodyPr/>
                    <a:lstStyle/>
                    <a:p>
                      <a:pPr algn="just">
                        <a:lnSpc>
                          <a:spcPct val="107000"/>
                        </a:lnSpc>
                        <a:spcAft>
                          <a:spcPts val="800"/>
                        </a:spcAft>
                        <a:buNone/>
                      </a:pPr>
                      <a:r>
                        <a:rPr lang="cs-CZ" sz="2200" u="sng">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4"/>
                        </a:rPr>
                        <a:t>https://uohs.gov.cz/cs/verejne-zakazky/sbirky-rozhodnuti/detail-23122.html</a:t>
                      </a:r>
                      <a:endParaRPr lang="cs-CZ" sz="22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4078745562"/>
                  </a:ext>
                </a:extLst>
              </a:tr>
              <a:tr h="416012">
                <a:tc>
                  <a:txBody>
                    <a:bodyPr/>
                    <a:lstStyle/>
                    <a:p>
                      <a:pPr algn="just">
                        <a:lnSpc>
                          <a:spcPct val="107000"/>
                        </a:lnSpc>
                        <a:spcAft>
                          <a:spcPts val="800"/>
                        </a:spcAft>
                        <a:buNone/>
                      </a:pPr>
                      <a:r>
                        <a:rPr lang="cs-CZ" sz="2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Modernizace školní kuchyně v ZŠ UNESCO – objekt Hradební č.p. 189, Uherské Hradiště (gastrotechnologie)</a:t>
                      </a:r>
                      <a:endParaRPr lang="cs-CZ" sz="22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954306992"/>
                  </a:ext>
                </a:extLst>
              </a:tr>
              <a:tr h="416012">
                <a:tc>
                  <a:txBody>
                    <a:bodyPr/>
                    <a:lstStyle/>
                    <a:p>
                      <a:pPr algn="just">
                        <a:lnSpc>
                          <a:spcPct val="107000"/>
                        </a:lnSpc>
                        <a:spcAft>
                          <a:spcPts val="800"/>
                        </a:spcAft>
                        <a:buNone/>
                      </a:pPr>
                      <a:r>
                        <a:rPr lang="cs-CZ" sz="22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Právní moc: 20. 8. 2025</a:t>
                      </a:r>
                      <a:endParaRPr lang="cs-CZ" sz="22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459188181"/>
                  </a:ext>
                </a:extLst>
              </a:tr>
              <a:tr h="417581">
                <a:tc>
                  <a:txBody>
                    <a:bodyPr/>
                    <a:lstStyle/>
                    <a:p>
                      <a:pPr algn="just">
                        <a:lnSpc>
                          <a:spcPct val="107000"/>
                        </a:lnSpc>
                        <a:spcAft>
                          <a:spcPts val="800"/>
                        </a:spcAft>
                        <a:buNone/>
                      </a:pPr>
                      <a:r>
                        <a:rPr lang="cs-CZ" sz="22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Dotčená ustanovení: § 222 ZZVZ</a:t>
                      </a:r>
                      <a:endParaRPr lang="cs-CZ" sz="22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195754911"/>
                  </a:ext>
                </a:extLst>
              </a:tr>
              <a:tr h="895481">
                <a:tc>
                  <a:txBody>
                    <a:bodyPr/>
                    <a:lstStyle/>
                    <a:p>
                      <a:pPr algn="just">
                        <a:lnSpc>
                          <a:spcPct val="107000"/>
                        </a:lnSpc>
                        <a:spcAft>
                          <a:spcPts val="800"/>
                        </a:spcAft>
                        <a:buNone/>
                      </a:pPr>
                      <a:r>
                        <a:rPr lang="cs-CZ" sz="2200" dirty="0">
                          <a:effectLst/>
                          <a:latin typeface="Arial" panose="020B0604020202020204" pitchFamily="34" charset="0"/>
                          <a:ea typeface="Calibri" panose="020F0502020204030204" pitchFamily="34" charset="0"/>
                          <a:cs typeface="Times New Roman" panose="02020603050405020304" pitchFamily="18" charset="0"/>
                        </a:rPr>
                        <a:t>Obviněný se dopustil přestupku podle § 268 odst. 1 písm. a) ZZVZ tím, že nedodržel pravidlo stanovené v § 222 odst. 1 ZZVZ, když </a:t>
                      </a:r>
                      <a:r>
                        <a:rPr lang="cs-CZ" sz="2200" u="sng" dirty="0">
                          <a:effectLst/>
                          <a:latin typeface="Arial" panose="020B0604020202020204" pitchFamily="34" charset="0"/>
                          <a:ea typeface="Calibri" panose="020F0502020204030204" pitchFamily="34" charset="0"/>
                          <a:cs typeface="Times New Roman" panose="02020603050405020304" pitchFamily="18" charset="0"/>
                        </a:rPr>
                        <a:t>umožnil podstatnou změnu závazku z Kupní smlouvy</a:t>
                      </a:r>
                      <a:r>
                        <a:rPr lang="cs-CZ" sz="2200" dirty="0">
                          <a:effectLst/>
                          <a:latin typeface="Arial" panose="020B0604020202020204" pitchFamily="34" charset="0"/>
                          <a:ea typeface="Calibri" panose="020F0502020204030204" pitchFamily="34" charset="0"/>
                          <a:cs typeface="Times New Roman" panose="02020603050405020304" pitchFamily="18" charset="0"/>
                        </a:rPr>
                        <a:t>, když po dobu trvání závazku z této smlouvy bez provedení nového zadávacího řízení uzavřel dne 18. 12. 2023 Dodatek č. 1, kterým došlo k významnému rozšíření rozsahu plnění veřejné zakázky ve smyslu § 222 odst. 3 písm. c) ZZVZ, když původní hodnota závazku ve výši 12 197 187,20 Kč včetně DPH (tj. cena sjednaná ve výše specifikované smlouvě o dílo) byla navýšena o 2 245 232,44 Kč včetně DPH, tedy o více než 18,4 % původní hodnoty závazku, aniž by byly splněny podmínky pro aplikaci některé z výjimek dle § 222 odst. 2, 4, 5 nebo 6 ZZVZ, přičemž tímto jednáním mohl ovlivnit výběr dodavatele.</a:t>
                      </a:r>
                    </a:p>
                  </a:txBody>
                  <a:tcPr/>
                </a:tc>
                <a:extLst>
                  <a:ext uri="{0D108BD9-81ED-4DB2-BD59-A6C34878D82A}">
                    <a16:rowId xmlns:a16="http://schemas.microsoft.com/office/drawing/2014/main" val="2887792763"/>
                  </a:ext>
                </a:extLst>
              </a:tr>
            </a:tbl>
          </a:graphicData>
        </a:graphic>
      </p:graphicFrame>
    </p:spTree>
    <p:extLst>
      <p:ext uri="{BB962C8B-B14F-4D97-AF65-F5344CB8AC3E}">
        <p14:creationId xmlns:p14="http://schemas.microsoft.com/office/powerpoint/2010/main" val="317062535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90AB5131-4E84-3148-01F8-BBF4437B1A39}"/>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DB3C5646-887F-3A3B-624D-34B0CB0AF4EE}"/>
              </a:ext>
            </a:extLst>
          </p:cNvPr>
          <p:cNvSpPr txBox="1"/>
          <p:nvPr/>
        </p:nvSpPr>
        <p:spPr>
          <a:xfrm>
            <a:off x="0" y="791851"/>
            <a:ext cx="12191999" cy="6155916"/>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400" b="1" dirty="0">
                <a:latin typeface="Arial" panose="020B0604020202020204" pitchFamily="34" charset="0"/>
                <a:cs typeface="Arial" panose="020B0604020202020204" pitchFamily="34" charset="0"/>
              </a:rPr>
              <a:t>Skutkový stav: </a:t>
            </a:r>
          </a:p>
          <a:p>
            <a:pPr algn="just">
              <a:lnSpc>
                <a:spcPct val="107000"/>
              </a:lnSpc>
              <a:spcAft>
                <a:spcPts val="800"/>
              </a:spcAft>
            </a:pPr>
            <a:r>
              <a:rPr lang="cs-CZ" sz="2400" dirty="0">
                <a:effectLst/>
                <a:latin typeface="Arial" panose="020B0604020202020204" pitchFamily="34" charset="0"/>
                <a:ea typeface="Calibri" panose="020F0502020204030204" pitchFamily="34" charset="0"/>
                <a:cs typeface="Times New Roman" panose="02020603050405020304" pitchFamily="18" charset="0"/>
              </a:rPr>
              <a:t>Prakticky bezprostředně po podpisu smlouvy, a to ještě před zahájením realizace VZ zadavatel zjistil, že generální zpracovatel projektové dokumentace nezajistil řádnou koordinaci mezi svým poddodavatelem (zpracovatelem projektové dokumentace </a:t>
            </a:r>
            <a:r>
              <a:rPr lang="cs-CZ" sz="2400" dirty="0" err="1">
                <a:effectLst/>
                <a:latin typeface="Arial" panose="020B0604020202020204" pitchFamily="34" charset="0"/>
                <a:ea typeface="Calibri" panose="020F0502020204030204" pitchFamily="34" charset="0"/>
                <a:cs typeface="Times New Roman" panose="02020603050405020304" pitchFamily="18" charset="0"/>
              </a:rPr>
              <a:t>gastrotechnologie</a:t>
            </a:r>
            <a:r>
              <a:rPr lang="cs-CZ" sz="2400" dirty="0">
                <a:effectLst/>
                <a:latin typeface="Arial" panose="020B0604020202020204" pitchFamily="34" charset="0"/>
                <a:ea typeface="Calibri" panose="020F0502020204030204" pitchFamily="34" charset="0"/>
                <a:cs typeface="Times New Roman" panose="02020603050405020304" pitchFamily="18" charset="0"/>
              </a:rPr>
              <a:t>) a zástupci školy (uživateli). Na koordinační schůzce se podle obviněného ukázalo, že navržené řešení neodráželo moderní trendy, efektivnost provozu, hygienické předpisy a další aspekty, kterých mělo být prováděnou rekonstrukcí dosaženo. </a:t>
            </a:r>
          </a:p>
          <a:p>
            <a:pPr algn="just">
              <a:lnSpc>
                <a:spcPct val="107000"/>
              </a:lnSpc>
              <a:spcAft>
                <a:spcPts val="800"/>
              </a:spcAft>
              <a:buNone/>
            </a:pPr>
            <a:r>
              <a:rPr lang="cs-CZ" sz="2400" dirty="0">
                <a:effectLst/>
                <a:latin typeface="Arial" panose="020B0604020202020204" pitchFamily="34" charset="0"/>
                <a:ea typeface="Calibri" panose="020F0502020204030204" pitchFamily="34" charset="0"/>
                <a:cs typeface="Times New Roman" panose="02020603050405020304" pitchFamily="18" charset="0"/>
              </a:rPr>
              <a:t>Zadavatel dodatkem n</a:t>
            </a:r>
            <a:r>
              <a:rPr lang="cs-CZ" sz="2400" dirty="0">
                <a:latin typeface="Arial" panose="020B0604020202020204" pitchFamily="34" charset="0"/>
                <a:ea typeface="Calibri" panose="020F0502020204030204" pitchFamily="34" charset="0"/>
                <a:cs typeface="Times New Roman" panose="02020603050405020304" pitchFamily="18" charset="0"/>
              </a:rPr>
              <a:t>avýšil cenu plnění o </a:t>
            </a:r>
            <a:r>
              <a:rPr lang="cs-CZ" sz="2400" dirty="0">
                <a:effectLst/>
                <a:latin typeface="Arial" panose="020B0604020202020204" pitchFamily="34" charset="0"/>
                <a:ea typeface="Calibri" panose="020F0502020204030204" pitchFamily="34" charset="0"/>
                <a:cs typeface="Times New Roman" panose="02020603050405020304" pitchFamily="18" charset="0"/>
              </a:rPr>
              <a:t>1 855 564,- Kč bez DPH, to jest o </a:t>
            </a:r>
            <a:r>
              <a:rPr lang="cs-CZ" sz="2400" b="1" dirty="0">
                <a:effectLst/>
                <a:latin typeface="Arial" panose="020B0604020202020204" pitchFamily="34" charset="0"/>
                <a:ea typeface="Calibri" panose="020F0502020204030204" pitchFamily="34" charset="0"/>
                <a:cs typeface="Times New Roman" panose="02020603050405020304" pitchFamily="18" charset="0"/>
              </a:rPr>
              <a:t>18,41 %</a:t>
            </a:r>
            <a:r>
              <a:rPr lang="cs-CZ" sz="2400" dirty="0">
                <a:effectLst/>
                <a:latin typeface="Arial" panose="020B0604020202020204" pitchFamily="34" charset="0"/>
                <a:ea typeface="Calibri" panose="020F0502020204030204" pitchFamily="34" charset="0"/>
                <a:cs typeface="Times New Roman" panose="02020603050405020304" pitchFamily="18" charset="0"/>
              </a:rPr>
              <a:t> oproti původní hodnotě veřejné zakázky. A z celkového původního počtu </a:t>
            </a:r>
            <a:r>
              <a:rPr lang="cs-CZ" sz="2400" b="1" dirty="0">
                <a:effectLst/>
                <a:latin typeface="Arial" panose="020B0604020202020204" pitchFamily="34" charset="0"/>
                <a:ea typeface="Calibri" panose="020F0502020204030204" pitchFamily="34" charset="0"/>
                <a:cs typeface="Times New Roman" panose="02020603050405020304" pitchFamily="18" charset="0"/>
              </a:rPr>
              <a:t>106 položek</a:t>
            </a:r>
            <a:r>
              <a:rPr lang="cs-CZ" sz="2400" dirty="0">
                <a:effectLst/>
                <a:latin typeface="Arial" panose="020B0604020202020204" pitchFamily="34" charset="0"/>
                <a:ea typeface="Calibri" panose="020F0502020204030204" pitchFamily="34" charset="0"/>
                <a:cs typeface="Times New Roman" panose="02020603050405020304" pitchFamily="18" charset="0"/>
              </a:rPr>
              <a:t>, bylo </a:t>
            </a:r>
            <a:r>
              <a:rPr lang="cs-CZ" sz="2400" b="1" dirty="0">
                <a:effectLst/>
                <a:latin typeface="Arial" panose="020B0604020202020204" pitchFamily="34" charset="0"/>
                <a:ea typeface="Calibri" panose="020F0502020204030204" pitchFamily="34" charset="0"/>
                <a:cs typeface="Times New Roman" panose="02020603050405020304" pitchFamily="18" charset="0"/>
              </a:rPr>
              <a:t>17 položek </a:t>
            </a:r>
            <a:r>
              <a:rPr lang="cs-CZ" sz="2400" dirty="0">
                <a:effectLst/>
                <a:latin typeface="Arial" panose="020B0604020202020204" pitchFamily="34" charset="0"/>
                <a:ea typeface="Calibri" panose="020F0502020204030204" pitchFamily="34" charset="0"/>
                <a:cs typeface="Times New Roman" panose="02020603050405020304" pitchFamily="18" charset="0"/>
              </a:rPr>
              <a:t>zcela</a:t>
            </a:r>
            <a:r>
              <a:rPr lang="cs-CZ" sz="2400" b="1" dirty="0">
                <a:effectLst/>
                <a:latin typeface="Arial" panose="020B0604020202020204" pitchFamily="34" charset="0"/>
                <a:ea typeface="Calibri" panose="020F0502020204030204" pitchFamily="34" charset="0"/>
                <a:cs typeface="Times New Roman" panose="02020603050405020304" pitchFamily="18" charset="0"/>
              </a:rPr>
              <a:t> zrušeno</a:t>
            </a:r>
            <a:r>
              <a:rPr lang="cs-CZ" sz="2400" dirty="0">
                <a:effectLst/>
                <a:latin typeface="Arial" panose="020B0604020202020204" pitchFamily="34" charset="0"/>
                <a:ea typeface="Calibri" panose="020F0502020204030204" pitchFamily="34" charset="0"/>
                <a:cs typeface="Times New Roman" panose="02020603050405020304" pitchFamily="18" charset="0"/>
              </a:rPr>
              <a:t>, </a:t>
            </a:r>
            <a:r>
              <a:rPr lang="cs-CZ" sz="2400" b="1" dirty="0">
                <a:effectLst/>
                <a:latin typeface="Arial" panose="020B0604020202020204" pitchFamily="34" charset="0"/>
                <a:ea typeface="Calibri" panose="020F0502020204030204" pitchFamily="34" charset="0"/>
                <a:cs typeface="Times New Roman" panose="02020603050405020304" pitchFamily="18" charset="0"/>
              </a:rPr>
              <a:t>82 pozměněno</a:t>
            </a:r>
            <a:r>
              <a:rPr lang="cs-CZ" sz="2400" dirty="0">
                <a:effectLst/>
                <a:latin typeface="Arial" panose="020B0604020202020204" pitchFamily="34" charset="0"/>
                <a:ea typeface="Calibri" panose="020F0502020204030204" pitchFamily="34" charset="0"/>
                <a:cs typeface="Times New Roman" panose="02020603050405020304" pitchFamily="18" charset="0"/>
              </a:rPr>
              <a:t> na položky jiné, </a:t>
            </a:r>
            <a:r>
              <a:rPr lang="cs-CZ" sz="2400" b="1" dirty="0">
                <a:effectLst/>
                <a:latin typeface="Arial" panose="020B0604020202020204" pitchFamily="34" charset="0"/>
                <a:ea typeface="Calibri" panose="020F0502020204030204" pitchFamily="34" charset="0"/>
                <a:cs typeface="Times New Roman" panose="02020603050405020304" pitchFamily="18" charset="0"/>
              </a:rPr>
              <a:t>7 položek ponecháno</a:t>
            </a:r>
            <a:r>
              <a:rPr lang="cs-CZ" sz="2400" dirty="0">
                <a:effectLst/>
                <a:latin typeface="Arial" panose="020B0604020202020204" pitchFamily="34" charset="0"/>
                <a:ea typeface="Calibri" panose="020F0502020204030204" pitchFamily="34" charset="0"/>
                <a:cs typeface="Times New Roman" panose="02020603050405020304" pitchFamily="18" charset="0"/>
              </a:rPr>
              <a:t> dle původního rozpočtu a </a:t>
            </a:r>
            <a:r>
              <a:rPr lang="cs-CZ" sz="2400" b="1" dirty="0">
                <a:effectLst/>
                <a:latin typeface="Arial" panose="020B0604020202020204" pitchFamily="34" charset="0"/>
                <a:ea typeface="Calibri" panose="020F0502020204030204" pitchFamily="34" charset="0"/>
                <a:cs typeface="Times New Roman" panose="02020603050405020304" pitchFamily="18" charset="0"/>
              </a:rPr>
              <a:t>7 položek</a:t>
            </a:r>
            <a:r>
              <a:rPr lang="cs-CZ" sz="2400" dirty="0">
                <a:effectLst/>
                <a:latin typeface="Arial" panose="020B0604020202020204" pitchFamily="34" charset="0"/>
                <a:ea typeface="Calibri" panose="020F0502020204030204" pitchFamily="34" charset="0"/>
                <a:cs typeface="Times New Roman" panose="02020603050405020304" pitchFamily="18" charset="0"/>
              </a:rPr>
              <a:t> nově </a:t>
            </a:r>
            <a:r>
              <a:rPr lang="cs-CZ" sz="2400" b="1" dirty="0">
                <a:effectLst/>
                <a:latin typeface="Arial" panose="020B0604020202020204" pitchFamily="34" charset="0"/>
                <a:ea typeface="Calibri" panose="020F0502020204030204" pitchFamily="34" charset="0"/>
                <a:cs typeface="Times New Roman" panose="02020603050405020304" pitchFamily="18" charset="0"/>
              </a:rPr>
              <a:t>přidáno</a:t>
            </a:r>
            <a:r>
              <a:rPr lang="cs-CZ" sz="2400" dirty="0">
                <a:effectLst/>
                <a:latin typeface="Arial" panose="020B0604020202020204" pitchFamily="34" charset="0"/>
                <a:ea typeface="Calibri" panose="020F0502020204030204" pitchFamily="34" charset="0"/>
                <a:cs typeface="Times New Roman" panose="02020603050405020304" pitchFamily="18" charset="0"/>
              </a:rPr>
              <a:t>. V případě pozměněných položek se zpravidla jedná o položky stejného druhu a charakteru, které však mají odlišné výkonové, rozměrové či kvalitativní parametry.</a:t>
            </a:r>
          </a:p>
          <a:p>
            <a:pPr algn="just">
              <a:lnSpc>
                <a:spcPct val="107000"/>
              </a:lnSpc>
              <a:spcAft>
                <a:spcPts val="800"/>
              </a:spcAft>
            </a:pPr>
            <a:endParaRPr lang="cs-CZ"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7075867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3AC1564E-905C-7705-F1C1-528FA2768710}"/>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4ACEDD63-E641-509D-B0EA-7813D0578C5F}"/>
              </a:ext>
            </a:extLst>
          </p:cNvPr>
          <p:cNvSpPr txBox="1"/>
          <p:nvPr/>
        </p:nvSpPr>
        <p:spPr>
          <a:xfrm>
            <a:off x="1" y="584462"/>
            <a:ext cx="12192000" cy="6463757"/>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kumimoji="0" lang="cs-CZ" sz="21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Argumentace Úřadu</a:t>
            </a:r>
            <a:r>
              <a:rPr lang="cs-CZ" sz="2100" b="1" dirty="0">
                <a:latin typeface="Arial" panose="020B0604020202020204" pitchFamily="34" charset="0"/>
                <a:cs typeface="Arial" panose="020B0604020202020204" pitchFamily="34" charset="0"/>
              </a:rPr>
              <a:t>:</a:t>
            </a:r>
          </a:p>
          <a:p>
            <a:pPr algn="just">
              <a:lnSpc>
                <a:spcPct val="107000"/>
              </a:lnSpc>
              <a:spcAft>
                <a:spcPts val="800"/>
              </a:spcAft>
            </a:pPr>
            <a:r>
              <a:rPr lang="cs-CZ" sz="2100" dirty="0">
                <a:effectLst/>
                <a:latin typeface="Arial" panose="020B0604020202020204" pitchFamily="34" charset="0"/>
                <a:ea typeface="Calibri" panose="020F0502020204030204" pitchFamily="34" charset="0"/>
                <a:cs typeface="Times New Roman" panose="02020603050405020304" pitchFamily="18" charset="0"/>
              </a:rPr>
              <a:t>69.   Stěžejní je skutečnost, </a:t>
            </a:r>
            <a:r>
              <a:rPr lang="cs-CZ" sz="21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že mezi uzavřením smlouvy a dodatku č. 1 nedošlo k žádné objektivní skutečnosti, která by odůvodnila náhlé a nečekané zjištění nutnosti provedení změn</a:t>
            </a:r>
            <a:r>
              <a:rPr lang="cs-CZ" sz="2100" dirty="0">
                <a:effectLst/>
                <a:latin typeface="Arial" panose="020B0604020202020204" pitchFamily="34" charset="0"/>
                <a:ea typeface="Calibri" panose="020F0502020204030204" pitchFamily="34" charset="0"/>
                <a:cs typeface="Times New Roman" panose="02020603050405020304" pitchFamily="18" charset="0"/>
              </a:rPr>
              <a:t>, </a:t>
            </a:r>
            <a:r>
              <a:rPr lang="cs-CZ" sz="21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tzn. pokud bylo možné potřebu změny plnění zjistit ještě před provedením jakýchkoliv prací </a:t>
            </a:r>
            <a:r>
              <a:rPr lang="cs-CZ" sz="2100" dirty="0">
                <a:effectLst/>
                <a:latin typeface="Arial" panose="020B0604020202020204" pitchFamily="34" charset="0"/>
                <a:ea typeface="Calibri" panose="020F0502020204030204" pitchFamily="34" charset="0"/>
                <a:cs typeface="Times New Roman" panose="02020603050405020304" pitchFamily="18" charset="0"/>
              </a:rPr>
              <a:t>(např. před odvrtáním vybavení ze zdi, před provedením nějaké stavební změny apod.), </a:t>
            </a:r>
            <a:r>
              <a:rPr lang="cs-CZ" sz="21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bylo možné tuto změnu při vynaložení náležité péče dle názoru Úřadu odhalit i dříve před zahájením zadávacího řízení</a:t>
            </a:r>
            <a:r>
              <a:rPr lang="cs-CZ" sz="2100" dirty="0">
                <a:effectLst/>
                <a:latin typeface="Arial" panose="020B0604020202020204" pitchFamily="34" charset="0"/>
                <a:ea typeface="Calibri" panose="020F0502020204030204" pitchFamily="34" charset="0"/>
                <a:cs typeface="Times New Roman" panose="02020603050405020304" pitchFamily="18" charset="0"/>
              </a:rPr>
              <a:t>; odhalení nutnosti změn prokazatelně nebránila žádná objektivní překážka. Z právě uvedeného dle názoru Úřadu jasně vyplývá, že </a:t>
            </a:r>
            <a:r>
              <a:rPr lang="cs-CZ" sz="2100" dirty="0">
                <a:solidFill>
                  <a:srgbClr val="7030A0"/>
                </a:solidFill>
                <a:effectLst/>
                <a:latin typeface="Arial" panose="020B0604020202020204" pitchFamily="34" charset="0"/>
                <a:ea typeface="Calibri" panose="020F0502020204030204" pitchFamily="34" charset="0"/>
                <a:cs typeface="Times New Roman" panose="02020603050405020304" pitchFamily="18" charset="0"/>
              </a:rPr>
              <a:t>jediným důvodem nutnosti provedení změn byla skutečnost, že obviněný se zcela slepě spolehnul na projektovou dokumentaci</a:t>
            </a:r>
            <a:r>
              <a:rPr lang="cs-CZ" sz="2100" dirty="0">
                <a:effectLst/>
                <a:latin typeface="Arial" panose="020B0604020202020204" pitchFamily="34" charset="0"/>
                <a:ea typeface="Calibri" panose="020F0502020204030204" pitchFamily="34" charset="0"/>
                <a:cs typeface="Times New Roman" panose="02020603050405020304" pitchFamily="18" charset="0"/>
              </a:rPr>
              <a:t>, </a:t>
            </a:r>
            <a:r>
              <a:rPr lang="cs-CZ" sz="210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kterou si nechal zpracovat, bez toho, aniž by vyvinul alespoň nepatrné úsilí k tomu, aby si ověřil, že je projektová dokumentace zpracována správně a podle jeho představ </a:t>
            </a:r>
            <a:r>
              <a:rPr lang="cs-CZ" sz="2100" dirty="0">
                <a:effectLst/>
                <a:latin typeface="Arial" panose="020B0604020202020204" pitchFamily="34" charset="0"/>
                <a:ea typeface="Calibri" panose="020F0502020204030204" pitchFamily="34" charset="0"/>
                <a:cs typeface="Times New Roman" panose="02020603050405020304" pitchFamily="18" charset="0"/>
              </a:rPr>
              <a:t>(resp. představ provozovatele), což nemůže naplňovat požadavek náležité péče stanovené zákonem. Právě uvedené </a:t>
            </a:r>
            <a:r>
              <a:rPr lang="cs-CZ" sz="2100" dirty="0">
                <a:solidFill>
                  <a:srgbClr val="FF33CC"/>
                </a:solidFill>
                <a:effectLst/>
                <a:latin typeface="Arial" panose="020B0604020202020204" pitchFamily="34" charset="0"/>
                <a:ea typeface="Calibri" panose="020F0502020204030204" pitchFamily="34" charset="0"/>
                <a:cs typeface="Times New Roman" panose="02020603050405020304" pitchFamily="18" charset="0"/>
              </a:rPr>
              <a:t>neznamená, že by si měl obviněný nechat zpracovat jakési oponentní posouzení projektu jinou odbornou osobou</a:t>
            </a:r>
            <a:r>
              <a:rPr lang="cs-CZ" sz="2100" dirty="0">
                <a:effectLst/>
                <a:latin typeface="Arial" panose="020B0604020202020204" pitchFamily="34" charset="0"/>
                <a:ea typeface="Calibri" panose="020F0502020204030204" pitchFamily="34" charset="0"/>
                <a:cs typeface="Times New Roman" panose="02020603050405020304" pitchFamily="18" charset="0"/>
              </a:rPr>
              <a:t>, protože sám není odborníkem v oboru, jak tvrdí v odůvodnění odporu, nýbrž </a:t>
            </a:r>
            <a:r>
              <a:rPr lang="cs-CZ" sz="2100" dirty="0">
                <a:solidFill>
                  <a:schemeClr val="accent2">
                    <a:lumMod val="75000"/>
                  </a:schemeClr>
                </a:solidFill>
                <a:effectLst/>
                <a:latin typeface="Arial" panose="020B0604020202020204" pitchFamily="34" charset="0"/>
                <a:ea typeface="Calibri" panose="020F0502020204030204" pitchFamily="34" charset="0"/>
                <a:cs typeface="Times New Roman" panose="02020603050405020304" pitchFamily="18" charset="0"/>
              </a:rPr>
              <a:t>to znamená pouze to, že je obviněný povinen si alespoň v základních obrysech ověřit, že projektová dokumentace</a:t>
            </a:r>
            <a:r>
              <a:rPr lang="cs-CZ" sz="2100" dirty="0">
                <a:effectLst/>
                <a:latin typeface="Arial" panose="020B0604020202020204" pitchFamily="34" charset="0"/>
                <a:ea typeface="Calibri" panose="020F0502020204030204" pitchFamily="34" charset="0"/>
                <a:cs typeface="Times New Roman" panose="02020603050405020304" pitchFamily="18" charset="0"/>
              </a:rPr>
              <a:t>, jakožto základní dokument předmětného zadávacího řízení, </a:t>
            </a:r>
            <a:r>
              <a:rPr lang="cs-CZ" sz="2100" dirty="0">
                <a:solidFill>
                  <a:schemeClr val="accent2">
                    <a:lumMod val="75000"/>
                  </a:schemeClr>
                </a:solidFill>
                <a:effectLst/>
                <a:latin typeface="Arial" panose="020B0604020202020204" pitchFamily="34" charset="0"/>
                <a:ea typeface="Calibri" panose="020F0502020204030204" pitchFamily="34" charset="0"/>
                <a:cs typeface="Times New Roman" panose="02020603050405020304" pitchFamily="18" charset="0"/>
              </a:rPr>
              <a:t>je zpracována v souladu s jeho potřebami a požadavky </a:t>
            </a:r>
            <a:r>
              <a:rPr lang="cs-CZ" sz="2100" dirty="0">
                <a:effectLst/>
                <a:latin typeface="Arial" panose="020B0604020202020204" pitchFamily="34" charset="0"/>
                <a:ea typeface="Calibri" panose="020F0502020204030204" pitchFamily="34" charset="0"/>
                <a:cs typeface="Times New Roman" panose="02020603050405020304" pitchFamily="18" charset="0"/>
              </a:rPr>
              <a:t>(v podrobnostech a ke konkrétním provedeným změnám viz dále).</a:t>
            </a:r>
          </a:p>
          <a:p>
            <a:pPr algn="just">
              <a:lnSpc>
                <a:spcPct val="107000"/>
              </a:lnSpc>
              <a:spcAft>
                <a:spcPts val="800"/>
              </a:spcAft>
            </a:pPr>
            <a:endParaRPr lang="cs-CZ" sz="22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188216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2650A3D5-E6F2-BD6E-47CF-CC45723140BC}"/>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A8A32A69-7F70-19C4-1921-89263810C09A}"/>
              </a:ext>
            </a:extLst>
          </p:cNvPr>
          <p:cNvSpPr txBox="1"/>
          <p:nvPr/>
        </p:nvSpPr>
        <p:spPr>
          <a:xfrm>
            <a:off x="1" y="584462"/>
            <a:ext cx="12192000" cy="5757282"/>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kumimoji="0" lang="cs-CZ" sz="19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Argumentace Úřadu</a:t>
            </a:r>
            <a:r>
              <a:rPr lang="cs-CZ" sz="1900" b="1" dirty="0">
                <a:latin typeface="Arial" panose="020B0604020202020204" pitchFamily="34" charset="0"/>
                <a:cs typeface="Arial" panose="020B0604020202020204" pitchFamily="34" charset="0"/>
              </a:rPr>
              <a:t>:</a:t>
            </a:r>
          </a:p>
          <a:p>
            <a:pPr algn="just">
              <a:lnSpc>
                <a:spcPct val="107000"/>
              </a:lnSpc>
              <a:spcAft>
                <a:spcPts val="800"/>
              </a:spcAft>
            </a:pPr>
            <a:r>
              <a:rPr lang="cs-CZ" sz="1900" dirty="0">
                <a:effectLst/>
                <a:latin typeface="Arial" panose="020B0604020202020204" pitchFamily="34" charset="0"/>
                <a:ea typeface="Calibri" panose="020F0502020204030204" pitchFamily="34" charset="0"/>
                <a:cs typeface="Times New Roman" panose="02020603050405020304" pitchFamily="18" charset="0"/>
              </a:rPr>
              <a:t>74.    </a:t>
            </a:r>
            <a:r>
              <a:rPr lang="cs-CZ" sz="19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K obviněným odkazovanému rozhodnutí Úřadu</a:t>
            </a:r>
            <a:r>
              <a:rPr lang="cs-CZ" sz="1900" dirty="0">
                <a:effectLst/>
                <a:latin typeface="Arial" panose="020B0604020202020204" pitchFamily="34" charset="0"/>
                <a:ea typeface="Calibri" panose="020F0502020204030204" pitchFamily="34" charset="0"/>
                <a:cs typeface="Times New Roman" panose="02020603050405020304" pitchFamily="18" charset="0"/>
              </a:rPr>
              <a:t> č.j. ÚOHS-S0018/2019/VZ-07240/2019/541/</a:t>
            </a:r>
            <a:r>
              <a:rPr lang="cs-CZ" sz="1900" dirty="0" err="1">
                <a:effectLst/>
                <a:latin typeface="Arial" panose="020B0604020202020204" pitchFamily="34" charset="0"/>
                <a:ea typeface="Calibri" panose="020F0502020204030204" pitchFamily="34" charset="0"/>
                <a:cs typeface="Times New Roman" panose="02020603050405020304" pitchFamily="18" charset="0"/>
              </a:rPr>
              <a:t>PDz</a:t>
            </a:r>
            <a:r>
              <a:rPr lang="cs-CZ" sz="1900" dirty="0">
                <a:effectLst/>
                <a:latin typeface="Arial" panose="020B0604020202020204" pitchFamily="34" charset="0"/>
                <a:ea typeface="Calibri" panose="020F0502020204030204" pitchFamily="34" charset="0"/>
                <a:cs typeface="Times New Roman" panose="02020603050405020304" pitchFamily="18" charset="0"/>
              </a:rPr>
              <a:t> ze dne 12.03.2019, kde Úřad uvedl, že </a:t>
            </a:r>
            <a:r>
              <a:rPr lang="cs-CZ" sz="1900" i="1" dirty="0">
                <a:effectLst/>
                <a:latin typeface="Arial" panose="020B0604020202020204" pitchFamily="34" charset="0"/>
                <a:ea typeface="Calibri" panose="020F0502020204030204" pitchFamily="34" charset="0"/>
                <a:cs typeface="Times New Roman" panose="02020603050405020304" pitchFamily="18" charset="0"/>
              </a:rPr>
              <a:t>»</a:t>
            </a:r>
            <a:r>
              <a:rPr lang="cs-CZ" sz="1900" i="1"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Ve smyslu náležité péče tak nemůže zadavatel nést odpovědnost za případná pochybení, které nemohl v mantinelech svých odborných znalostí předvídat</a:t>
            </a:r>
            <a:r>
              <a:rPr lang="cs-CZ" sz="1900" i="1"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 </a:t>
            </a:r>
            <a:r>
              <a:rPr lang="cs-CZ" sz="1900" i="1"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Ve smyslu „náležité péče“ tak nelze po zadavateli objektivně požadovat, aby nesl například odpovědnost za chyby v projektové dokumentaci, a to za předpokladu, že její vypracování nespadá do odborných znalostí zadavatele a bylo svěřeno osobě s odpovídajícími odbornými znalostmi.</a:t>
            </a:r>
            <a:r>
              <a:rPr lang="cs-CZ" sz="1900" i="1" dirty="0">
                <a:effectLst/>
                <a:latin typeface="Arial" panose="020B0604020202020204" pitchFamily="34" charset="0"/>
                <a:ea typeface="Calibri" panose="020F0502020204030204" pitchFamily="34" charset="0"/>
                <a:cs typeface="Times New Roman" panose="02020603050405020304" pitchFamily="18" charset="0"/>
              </a:rPr>
              <a:t>«</a:t>
            </a:r>
            <a:r>
              <a:rPr lang="cs-CZ" sz="1900" dirty="0">
                <a:effectLst/>
                <a:latin typeface="Arial" panose="020B0604020202020204" pitchFamily="34" charset="0"/>
                <a:ea typeface="Calibri" panose="020F0502020204030204" pitchFamily="34" charset="0"/>
                <a:cs typeface="Times New Roman" panose="02020603050405020304" pitchFamily="18" charset="0"/>
              </a:rPr>
              <a:t>, Úřad uvádí, že bezpochyby může nastat situace, kdy bude „náležitá péče“ ve smyslu zákona naplněna již tím, že si zadavatel nechá zpracovat projektovou dokumentaci a tím se zprostí odpovědnosti, nicméně vždy je třeba přihlédnout ke konkrétním okolnostem daného případu. V šetřené věci má však </a:t>
            </a:r>
            <a:r>
              <a:rPr lang="cs-CZ" sz="1900" dirty="0">
                <a:solidFill>
                  <a:srgbClr val="FF33CC"/>
                </a:solidFill>
                <a:effectLst/>
                <a:latin typeface="Arial" panose="020B0604020202020204" pitchFamily="34" charset="0"/>
                <a:ea typeface="Calibri" panose="020F0502020204030204" pitchFamily="34" charset="0"/>
                <a:cs typeface="Times New Roman" panose="02020603050405020304" pitchFamily="18" charset="0"/>
              </a:rPr>
              <a:t>Úřad s ohledem na provedené změny a s ohledem na složitost projektu a rozsah projektové dokumentace za to, že obviněný mohl při zachování náležité péče chyby v projektu odhalit;</a:t>
            </a:r>
            <a:r>
              <a:rPr lang="cs-CZ" sz="1900" dirty="0">
                <a:effectLst/>
                <a:latin typeface="Arial" panose="020B0604020202020204" pitchFamily="34" charset="0"/>
                <a:ea typeface="Calibri" panose="020F0502020204030204" pitchFamily="34" charset="0"/>
                <a:cs typeface="Times New Roman" panose="02020603050405020304" pitchFamily="18" charset="0"/>
              </a:rPr>
              <a:t> z poměrně jednoduchého půdorysu předmětného </a:t>
            </a:r>
            <a:r>
              <a:rPr lang="cs-CZ" sz="1900" dirty="0" err="1">
                <a:effectLst/>
                <a:latin typeface="Arial" panose="020B0604020202020204" pitchFamily="34" charset="0"/>
                <a:ea typeface="Calibri" panose="020F0502020204030204" pitchFamily="34" charset="0"/>
                <a:cs typeface="Times New Roman" panose="02020603050405020304" pitchFamily="18" charset="0"/>
              </a:rPr>
              <a:t>gastroprovozu</a:t>
            </a:r>
            <a:r>
              <a:rPr lang="cs-CZ" sz="1900" dirty="0">
                <a:effectLst/>
                <a:latin typeface="Arial" panose="020B0604020202020204" pitchFamily="34" charset="0"/>
                <a:ea typeface="Calibri" panose="020F0502020204030204" pitchFamily="34" charset="0"/>
                <a:cs typeface="Times New Roman" panose="02020603050405020304" pitchFamily="18" charset="0"/>
              </a:rPr>
              <a:t> byly dle názoru Úřadu obviněným tvrzené chyby projektu na první pohled patrné. Úřad nerozporuje, že obviněný není odborníkem na </a:t>
            </a:r>
            <a:r>
              <a:rPr lang="cs-CZ" sz="1900" dirty="0" err="1">
                <a:effectLst/>
                <a:latin typeface="Arial" panose="020B0604020202020204" pitchFamily="34" charset="0"/>
                <a:ea typeface="Calibri" panose="020F0502020204030204" pitchFamily="34" charset="0"/>
                <a:cs typeface="Times New Roman" panose="02020603050405020304" pitchFamily="18" charset="0"/>
              </a:rPr>
              <a:t>gastroprovoz</a:t>
            </a:r>
            <a:r>
              <a:rPr lang="cs-CZ" sz="1900" dirty="0">
                <a:effectLst/>
                <a:latin typeface="Arial" panose="020B0604020202020204" pitchFamily="34" charset="0"/>
                <a:ea typeface="Calibri" panose="020F0502020204030204" pitchFamily="34" charset="0"/>
                <a:cs typeface="Times New Roman" panose="02020603050405020304" pitchFamily="18" charset="0"/>
              </a:rPr>
              <a:t>, ani netvrdí, že by měl mít znalosti hygienických a dalších předpisů k tomu se vztahujících, nicméně je třeba akcentovat, že výkresy předmětného projektu </a:t>
            </a:r>
            <a:r>
              <a:rPr lang="cs-CZ" sz="1900" dirty="0" err="1">
                <a:effectLst/>
                <a:latin typeface="Arial" panose="020B0604020202020204" pitchFamily="34" charset="0"/>
                <a:ea typeface="Calibri" panose="020F0502020204030204" pitchFamily="34" charset="0"/>
                <a:cs typeface="Times New Roman" panose="02020603050405020304" pitchFamily="18" charset="0"/>
              </a:rPr>
              <a:t>gastroprovozu</a:t>
            </a:r>
            <a:r>
              <a:rPr lang="cs-CZ" sz="1900" dirty="0">
                <a:effectLst/>
                <a:latin typeface="Arial" panose="020B0604020202020204" pitchFamily="34" charset="0"/>
                <a:ea typeface="Calibri" panose="020F0502020204030204" pitchFamily="34" charset="0"/>
                <a:cs typeface="Times New Roman" panose="02020603050405020304" pitchFamily="18" charset="0"/>
              </a:rPr>
              <a:t> čítají dva základní půdorysy, ze kterých plyne uspořádání kuchyně velmi jasně a zřetelně a v případě diskuze s uživatelem </a:t>
            </a:r>
            <a:r>
              <a:rPr lang="cs-CZ" sz="1900" dirty="0" err="1">
                <a:effectLst/>
                <a:latin typeface="Arial" panose="020B0604020202020204" pitchFamily="34" charset="0"/>
                <a:ea typeface="Calibri" panose="020F0502020204030204" pitchFamily="34" charset="0"/>
                <a:cs typeface="Times New Roman" panose="02020603050405020304" pitchFamily="18" charset="0"/>
              </a:rPr>
              <a:t>gastroprovozu</a:t>
            </a:r>
            <a:r>
              <a:rPr lang="cs-CZ" sz="1900" dirty="0">
                <a:effectLst/>
                <a:latin typeface="Arial" panose="020B0604020202020204" pitchFamily="34" charset="0"/>
                <a:ea typeface="Calibri" panose="020F0502020204030204" pitchFamily="34" charset="0"/>
                <a:cs typeface="Times New Roman" panose="02020603050405020304" pitchFamily="18" charset="0"/>
              </a:rPr>
              <a:t>, který je, resp. měl by být, alespoň částečně odborníkem v daném oboru, a zejména má praktické zkušenosti z tohoto provozu, musely být tyto při vynaložení náležité péče odhaleny. </a:t>
            </a:r>
          </a:p>
        </p:txBody>
      </p:sp>
    </p:spTree>
    <p:extLst>
      <p:ext uri="{BB962C8B-B14F-4D97-AF65-F5344CB8AC3E}">
        <p14:creationId xmlns:p14="http://schemas.microsoft.com/office/powerpoint/2010/main" val="223498632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477DC155-5C9C-4ED8-FEAE-089014B1A544}"/>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ADB25EB1-99BA-7F65-1D97-59B862C5355B}"/>
              </a:ext>
            </a:extLst>
          </p:cNvPr>
          <p:cNvSpPr txBox="1"/>
          <p:nvPr/>
        </p:nvSpPr>
        <p:spPr>
          <a:xfrm>
            <a:off x="0" y="790575"/>
            <a:ext cx="12192000" cy="400110"/>
          </a:xfrm>
          <a:prstGeom prst="rect">
            <a:avLst/>
          </a:prstGeom>
          <a:noFill/>
        </p:spPr>
        <p:txBody>
          <a:bodyPr wrap="square" lIns="91440" tIns="45720" rIns="91440" bIns="45720" rtlCol="0" anchor="t">
            <a:spAutoFit/>
          </a:bodyPr>
          <a:lstStyle/>
          <a:p>
            <a:pPr algn="ctr"/>
            <a:r>
              <a:rPr lang="cs-CZ" sz="2000" b="1" dirty="0">
                <a:latin typeface="Arial" panose="020B0604020202020204" pitchFamily="34" charset="0"/>
                <a:cs typeface="Arial" panose="020B0604020202020204" pitchFamily="34" charset="0"/>
              </a:rPr>
              <a:t>MNNC</a:t>
            </a:r>
            <a:endParaRPr lang="en-US" sz="2000" b="1" dirty="0">
              <a:latin typeface="Arial" panose="020B0604020202020204" pitchFamily="34" charset="0"/>
              <a:cs typeface="Arial" panose="020B0604020202020204" pitchFamily="34" charset="0"/>
            </a:endParaRPr>
          </a:p>
        </p:txBody>
      </p:sp>
      <p:graphicFrame>
        <p:nvGraphicFramePr>
          <p:cNvPr id="5" name="Tabulka 4">
            <a:extLst>
              <a:ext uri="{FF2B5EF4-FFF2-40B4-BE49-F238E27FC236}">
                <a16:creationId xmlns:a16="http://schemas.microsoft.com/office/drawing/2014/main" id="{3BA976D2-5083-136B-2B48-EEF41FF9CAB2}"/>
              </a:ext>
            </a:extLst>
          </p:cNvPr>
          <p:cNvGraphicFramePr>
            <a:graphicFrameLocks noGrp="1"/>
          </p:cNvGraphicFramePr>
          <p:nvPr>
            <p:extLst>
              <p:ext uri="{D42A27DB-BD31-4B8C-83A1-F6EECF244321}">
                <p14:modId xmlns:p14="http://schemas.microsoft.com/office/powerpoint/2010/main" val="4015152687"/>
              </p:ext>
            </p:extLst>
          </p:nvPr>
        </p:nvGraphicFramePr>
        <p:xfrm>
          <a:off x="9427" y="1159909"/>
          <a:ext cx="12182573" cy="5598513"/>
        </p:xfrm>
        <a:graphic>
          <a:graphicData uri="http://schemas.openxmlformats.org/drawingml/2006/table">
            <a:tbl>
              <a:tblPr firstRow="1" bandRow="1">
                <a:tableStyleId>{5C22544A-7EE6-4342-B048-85BDC9FD1C3A}</a:tableStyleId>
              </a:tblPr>
              <a:tblGrid>
                <a:gridCol w="12182573">
                  <a:extLst>
                    <a:ext uri="{9D8B030D-6E8A-4147-A177-3AD203B41FA5}">
                      <a16:colId xmlns:a16="http://schemas.microsoft.com/office/drawing/2014/main" val="1138273570"/>
                    </a:ext>
                  </a:extLst>
                </a:gridCol>
              </a:tblGrid>
              <a:tr h="416012">
                <a:tc>
                  <a:txBody>
                    <a:bodyPr/>
                    <a:lstStyle/>
                    <a:p>
                      <a:pPr algn="just">
                        <a:lnSpc>
                          <a:spcPct val="107000"/>
                        </a:lnSpc>
                        <a:spcAft>
                          <a:spcPts val="800"/>
                        </a:spcAft>
                        <a:buNone/>
                      </a:pPr>
                      <a:r>
                        <a:rPr lang="cs-CZ" sz="1500" b="1" kern="1200">
                          <a:solidFill>
                            <a:srgbClr val="FFFFFF"/>
                          </a:solidFill>
                          <a:effectLst/>
                          <a:latin typeface="Arial" panose="020B0604020202020204" pitchFamily="34" charset="0"/>
                          <a:ea typeface="Times New Roman" panose="02020603050405020304" pitchFamily="18" charset="0"/>
                          <a:cs typeface="Arial" panose="020B0604020202020204" pitchFamily="34" charset="0"/>
                        </a:rPr>
                        <a:t>Sp.zn. ÚOHS-S0194/2025/VZ, č. j.  ÚOHS-29897/2025/500</a:t>
                      </a:r>
                      <a:endParaRPr lang="cs-CZ" sz="15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459919349"/>
                  </a:ext>
                </a:extLst>
              </a:tr>
              <a:tr h="416012">
                <a:tc>
                  <a:txBody>
                    <a:bodyPr/>
                    <a:lstStyle/>
                    <a:p>
                      <a:pPr algn="just">
                        <a:lnSpc>
                          <a:spcPct val="107000"/>
                        </a:lnSpc>
                        <a:spcAft>
                          <a:spcPts val="800"/>
                        </a:spcAft>
                        <a:buNone/>
                      </a:pPr>
                      <a:r>
                        <a:rPr lang="cs-CZ" sz="1500" u="sng">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4"/>
                        </a:rPr>
                        <a:t>https://uohs.gov.cz/cs/verejne-zakazky/sbirky-rozhodnuti/detail-23127.html</a:t>
                      </a:r>
                      <a:endParaRPr lang="cs-CZ" sz="15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4078745562"/>
                  </a:ext>
                </a:extLst>
              </a:tr>
              <a:tr h="416012">
                <a:tc>
                  <a:txBody>
                    <a:bodyPr/>
                    <a:lstStyle/>
                    <a:p>
                      <a:pPr algn="just">
                        <a:lnSpc>
                          <a:spcPct val="107000"/>
                        </a:lnSpc>
                        <a:spcAft>
                          <a:spcPts val="800"/>
                        </a:spcAft>
                        <a:buNone/>
                      </a:pPr>
                      <a:r>
                        <a:rPr lang="cs-CZ" sz="1500">
                          <a:solidFill>
                            <a:srgbClr val="000000"/>
                          </a:solidFill>
                          <a:effectLst/>
                          <a:latin typeface="Arial" panose="020B0604020202020204" pitchFamily="34" charset="0"/>
                          <a:ea typeface="Times New Roman" panose="02020603050405020304" pitchFamily="18" charset="0"/>
                          <a:cs typeface="Arial" panose="020B0604020202020204" pitchFamily="34" charset="0"/>
                        </a:rPr>
                        <a:t>Odkanalizování sídel města Štětí – Počeplice, Stračí</a:t>
                      </a:r>
                      <a:endParaRPr lang="cs-CZ" sz="15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954306992"/>
                  </a:ext>
                </a:extLst>
              </a:tr>
              <a:tr h="416012">
                <a:tc>
                  <a:txBody>
                    <a:bodyPr/>
                    <a:lstStyle/>
                    <a:p>
                      <a:pPr algn="just">
                        <a:lnSpc>
                          <a:spcPct val="107000"/>
                        </a:lnSpc>
                        <a:spcAft>
                          <a:spcPts val="800"/>
                        </a:spcAft>
                        <a:buNone/>
                      </a:pPr>
                      <a:r>
                        <a:rPr lang="cs-CZ" sz="15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Právní moc: 27. 8. 2025</a:t>
                      </a:r>
                      <a:endParaRPr lang="cs-CZ" sz="15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459188181"/>
                  </a:ext>
                </a:extLst>
              </a:tr>
              <a:tr h="417581">
                <a:tc>
                  <a:txBody>
                    <a:bodyPr/>
                    <a:lstStyle/>
                    <a:p>
                      <a:pPr algn="just">
                        <a:lnSpc>
                          <a:spcPct val="107000"/>
                        </a:lnSpc>
                        <a:spcAft>
                          <a:spcPts val="800"/>
                        </a:spcAft>
                        <a:buNone/>
                      </a:pPr>
                      <a:r>
                        <a:rPr lang="cs-CZ" sz="15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Dotčená ustanovení: § 113 ZZVZ</a:t>
                      </a:r>
                      <a:endParaRPr lang="cs-CZ" sz="15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195754911"/>
                  </a:ext>
                </a:extLst>
              </a:tr>
              <a:tr h="895481">
                <a:tc>
                  <a:txBody>
                    <a:bodyPr/>
                    <a:lstStyle/>
                    <a:p>
                      <a:pPr algn="just">
                        <a:lnSpc>
                          <a:spcPct val="107000"/>
                        </a:lnSpc>
                        <a:spcAft>
                          <a:spcPts val="800"/>
                        </a:spcAft>
                        <a:buNone/>
                      </a:pPr>
                      <a:r>
                        <a:rPr lang="cs-CZ" sz="1500" b="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Zadavatel </a:t>
                      </a:r>
                      <a:r>
                        <a:rPr lang="cs-CZ" sz="1500" b="0" u="sng"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nedodržel pravidlo stanovené v § 48 odst. 4 ZZVZ </a:t>
                      </a:r>
                      <a:r>
                        <a:rPr lang="cs-CZ" sz="1500" b="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v návaznosti na § 113 odst. 6 věta první ZZVZ a zásadu transparentnosti, když vyloučil navrhovatele z účasti v zadávacím řízení z důvodu, že nabídka jmenovaného navrhovatele obsahuje mimořádně nízkou nabídkovou cenu, která nebyla na písemnou žádost zadavatele účastníkem zadávacího řízení zdůvodněna,</a:t>
                      </a:r>
                      <a:endParaRPr lang="cs-CZ" sz="1500" b="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cs-CZ" sz="15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aniž by jmenovanému navrhovateli dal prostor k objasnění (mimořádně nízké) nabídkové ceny v souvislosti s výší režijních nákladů obsažených v nabídce navrhovatele,</a:t>
                      </a:r>
                      <a:endParaRPr lang="cs-CZ" sz="15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cs-CZ" sz="15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aniž by transparentním způsobem osvětlil, proč považuje jmenovaným navrhovatelem oceněnou výši režijních nákladů za nereálnou,</a:t>
                      </a:r>
                      <a:endParaRPr lang="cs-CZ" sz="15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cs-CZ" sz="15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aniž by v citovaném rozhodnutí o vyloučení dostatečně reflektoval informace, které jmenovaný navrhovatel zadavateli doložil ve zdůvodnění nabídkové ceny ze dne 8. 11. 2024, a</a:t>
                      </a:r>
                      <a:endParaRPr lang="cs-CZ" sz="15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cs-CZ" sz="15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aniž by prokázal, že nabídková cena předložená jmenovaným navrhovatelem v souvislosti s vedlejšími a ostatními rozpočtovými náklady byla natolik nízká, že by ohrozila řádné plnění citované veřejné zakázky,</a:t>
                      </a:r>
                      <a:endParaRPr lang="cs-CZ" sz="15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cs-CZ" sz="15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čímž zatížil výše uvedené rozhodnutí o vyloučení vadou netransparentnosti,</a:t>
                      </a:r>
                      <a:r>
                        <a:rPr lang="cs-CZ" sz="15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cs-CZ" sz="1500" b="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přičemž uvedený postup zadavatele mohl ovlivnit výběr dodavatele a dosud nedošlo k uzavření smlouvy.</a:t>
                      </a:r>
                      <a:endParaRPr lang="cs-CZ" sz="1500" b="0" dirty="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887792763"/>
                  </a:ext>
                </a:extLst>
              </a:tr>
            </a:tbl>
          </a:graphicData>
        </a:graphic>
      </p:graphicFrame>
    </p:spTree>
    <p:extLst>
      <p:ext uri="{BB962C8B-B14F-4D97-AF65-F5344CB8AC3E}">
        <p14:creationId xmlns:p14="http://schemas.microsoft.com/office/powerpoint/2010/main" val="78125539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241AB848-D7D2-3B48-38EF-20270B27A197}"/>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37B2B4BC-338B-B86B-9A90-3A8D8C2DDC32}"/>
              </a:ext>
            </a:extLst>
          </p:cNvPr>
          <p:cNvSpPr txBox="1"/>
          <p:nvPr/>
        </p:nvSpPr>
        <p:spPr>
          <a:xfrm>
            <a:off x="0" y="791851"/>
            <a:ext cx="12191999" cy="6057492"/>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400" b="1" dirty="0">
                <a:latin typeface="Arial" panose="020B0604020202020204" pitchFamily="34" charset="0"/>
                <a:cs typeface="Arial" panose="020B0604020202020204" pitchFamily="34" charset="0"/>
              </a:rPr>
              <a:t>Skutkový stav: </a:t>
            </a:r>
          </a:p>
          <a:p>
            <a:pPr marL="342900" indent="-342900" algn="just">
              <a:lnSpc>
                <a:spcPct val="107000"/>
              </a:lnSpc>
              <a:spcAft>
                <a:spcPts val="800"/>
              </a:spcAft>
              <a:buFont typeface="Arial" panose="020B0604020202020204" pitchFamily="34" charset="0"/>
              <a:buChar char="•"/>
            </a:pPr>
            <a:r>
              <a:rPr lang="cs-CZ" sz="2400" dirty="0">
                <a:effectLst/>
                <a:latin typeface="Arial" panose="020B0604020202020204" pitchFamily="34" charset="0"/>
                <a:ea typeface="Calibri" panose="020F0502020204030204" pitchFamily="34" charset="0"/>
                <a:cs typeface="Times New Roman" panose="02020603050405020304" pitchFamily="18" charset="0"/>
              </a:rPr>
              <a:t>Zadavatel požádal dodavatele o předložení cenových rozpadů ke konkrétním položkám, které měly zahrnovat mj. vyčíslení režijních nákladů a zisku.</a:t>
            </a:r>
          </a:p>
          <a:p>
            <a:pPr marL="342900" indent="-342900" algn="just">
              <a:lnSpc>
                <a:spcPct val="107000"/>
              </a:lnSpc>
              <a:spcAft>
                <a:spcPts val="800"/>
              </a:spcAft>
              <a:buFont typeface="Arial" panose="020B0604020202020204" pitchFamily="34" charset="0"/>
              <a:buChar char="•"/>
            </a:pPr>
            <a:r>
              <a:rPr lang="cs-CZ" sz="2400" dirty="0">
                <a:latin typeface="Arial" panose="020B0604020202020204" pitchFamily="34" charset="0"/>
                <a:ea typeface="Calibri" panose="020F0502020204030204" pitchFamily="34" charset="0"/>
                <a:cs typeface="Times New Roman" panose="02020603050405020304" pitchFamily="18" charset="0"/>
              </a:rPr>
              <a:t>Dodavatel </a:t>
            </a:r>
            <a:r>
              <a:rPr lang="cs-CZ" sz="2400" dirty="0">
                <a:effectLst/>
                <a:latin typeface="Arial" panose="020B0604020202020204" pitchFamily="34" charset="0"/>
                <a:ea typeface="Calibri" panose="020F0502020204030204" pitchFamily="34" charset="0"/>
                <a:cs typeface="Times New Roman" panose="02020603050405020304" pitchFamily="18" charset="0"/>
              </a:rPr>
              <a:t>v rámci zdůvodnění nabídkové ceny předložil požadované cenové rozpady, které zahrnovaly (mj.) údaj o výši režijních nákladů a zisku.</a:t>
            </a:r>
          </a:p>
          <a:p>
            <a:pPr marL="342900" indent="-342900" algn="just">
              <a:lnSpc>
                <a:spcPct val="107000"/>
              </a:lnSpc>
              <a:spcAft>
                <a:spcPts val="800"/>
              </a:spcAft>
              <a:buFont typeface="Arial" panose="020B0604020202020204" pitchFamily="34" charset="0"/>
              <a:buChar char="•"/>
            </a:pPr>
            <a:r>
              <a:rPr lang="cs-CZ" sz="2400" dirty="0">
                <a:latin typeface="Arial" panose="020B0604020202020204" pitchFamily="34" charset="0"/>
                <a:ea typeface="Calibri" panose="020F0502020204030204" pitchFamily="34" charset="0"/>
                <a:cs typeface="Times New Roman" panose="02020603050405020304" pitchFamily="18" charset="0"/>
              </a:rPr>
              <a:t>Zadavatel se a</a:t>
            </a:r>
            <a:r>
              <a:rPr lang="cs-CZ" sz="2400" dirty="0">
                <a:effectLst/>
                <a:latin typeface="Arial" panose="020B0604020202020204" pitchFamily="34" charset="0"/>
                <a:ea typeface="Calibri" panose="020F0502020204030204" pitchFamily="34" charset="0"/>
                <a:cs typeface="Times New Roman" panose="02020603050405020304" pitchFamily="18" charset="0"/>
              </a:rPr>
              <a:t>ž na základě tohoto zdůvodnění dozvěděl, které části cenového rozpadu uvedených položek by mohly obsahovat MNNC, resp. že existence MNNC v nabídkových cenách předmětných položek by mohla být způsobena nízkým oceněním režijních nákladů a zisku.</a:t>
            </a:r>
          </a:p>
          <a:p>
            <a:pPr marL="342900" indent="-342900" algn="just">
              <a:lnSpc>
                <a:spcPct val="107000"/>
              </a:lnSpc>
              <a:spcAft>
                <a:spcPts val="800"/>
              </a:spcAft>
              <a:buFont typeface="Arial" panose="020B0604020202020204" pitchFamily="34" charset="0"/>
              <a:buChar char="•"/>
            </a:pPr>
            <a:r>
              <a:rPr lang="cs-CZ" sz="2400" dirty="0">
                <a:effectLst/>
                <a:latin typeface="Arial" panose="020B0604020202020204" pitchFamily="34" charset="0"/>
                <a:ea typeface="Calibri" panose="020F0502020204030204" pitchFamily="34" charset="0"/>
                <a:cs typeface="Times New Roman" panose="02020603050405020304" pitchFamily="18" charset="0"/>
              </a:rPr>
              <a:t>Zadavatel však dodavatele dále k objasňování MNNC v této souvislosti nevyzýval a přistoupil k jeho vyloučení z důvodu nezdůvodnění MNNC v této části nabídky.</a:t>
            </a:r>
          </a:p>
          <a:p>
            <a:pPr marL="342900" indent="-342900" algn="just">
              <a:lnSpc>
                <a:spcPct val="107000"/>
              </a:lnSpc>
              <a:spcAft>
                <a:spcPts val="800"/>
              </a:spcAft>
              <a:buFont typeface="Arial" panose="020B0604020202020204" pitchFamily="34" charset="0"/>
              <a:buChar char="•"/>
            </a:pPr>
            <a:r>
              <a:rPr lang="cs-CZ" sz="2400" dirty="0">
                <a:latin typeface="Arial" panose="020B0604020202020204" pitchFamily="34" charset="0"/>
                <a:ea typeface="Calibri" panose="020F0502020204030204" pitchFamily="34" charset="0"/>
                <a:cs typeface="Times New Roman" panose="02020603050405020304" pitchFamily="18" charset="0"/>
              </a:rPr>
              <a:t>Dodavatel</a:t>
            </a:r>
            <a:r>
              <a:rPr lang="cs-CZ" sz="2400" dirty="0">
                <a:effectLst/>
                <a:latin typeface="Arial" panose="020B0604020202020204" pitchFamily="34" charset="0"/>
                <a:ea typeface="Calibri" panose="020F0502020204030204" pitchFamily="34" charset="0"/>
                <a:cs typeface="Times New Roman" panose="02020603050405020304" pitchFamily="18" charset="0"/>
              </a:rPr>
              <a:t> se tedy až na základě rozhodnutí o vyloučení dozvěděl, jaký aspekt v jeho nabídce je důvodem pro konstatování existence MNNC, kterou zadavatel považoval za nezdůvodněnou.</a:t>
            </a:r>
            <a:endParaRPr lang="cs-CZ"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3311946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BF9FF496-D81A-B6F6-7AC1-2EED757821D9}"/>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E289B2EC-742A-146C-8A29-B9B829E3A9D4}"/>
              </a:ext>
            </a:extLst>
          </p:cNvPr>
          <p:cNvSpPr txBox="1"/>
          <p:nvPr/>
        </p:nvSpPr>
        <p:spPr>
          <a:xfrm>
            <a:off x="1" y="584462"/>
            <a:ext cx="12192000" cy="5852308"/>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kumimoji="0" lang="cs-CZ" sz="2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Argumentace Úřadu</a:t>
            </a:r>
            <a:r>
              <a:rPr lang="cs-CZ" sz="2400" b="1" dirty="0">
                <a:latin typeface="Arial" panose="020B0604020202020204" pitchFamily="34" charset="0"/>
                <a:cs typeface="Arial" panose="020B0604020202020204" pitchFamily="34" charset="0"/>
              </a:rPr>
              <a:t>:</a:t>
            </a:r>
          </a:p>
          <a:p>
            <a:pPr algn="just">
              <a:lnSpc>
                <a:spcPct val="107000"/>
              </a:lnSpc>
              <a:spcAft>
                <a:spcPts val="800"/>
              </a:spcAft>
              <a:buNone/>
            </a:pPr>
            <a:r>
              <a:rPr lang="cs-CZ" sz="2400" dirty="0">
                <a:effectLst/>
                <a:latin typeface="Arial" panose="020B0604020202020204" pitchFamily="34" charset="0"/>
                <a:ea typeface="Calibri" panose="020F0502020204030204" pitchFamily="34" charset="0"/>
                <a:cs typeface="Times New Roman" panose="02020603050405020304" pitchFamily="18" charset="0"/>
              </a:rPr>
              <a:t>88.         Jak již bylo uvedeno výše, </a:t>
            </a:r>
            <a:r>
              <a:rPr lang="cs-CZ" sz="2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zákon ukládá zadavateli povinnost vyžádat si od účastníka zadávacího řízení zdůvodnění nabídkové ceny </a:t>
            </a:r>
            <a:r>
              <a:rPr lang="cs-CZ" sz="24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v okamžiku</a:t>
            </a:r>
            <a:r>
              <a:rPr lang="cs-CZ" sz="2400" dirty="0">
                <a:effectLst/>
                <a:latin typeface="Arial" panose="020B0604020202020204" pitchFamily="34" charset="0"/>
                <a:ea typeface="Calibri" panose="020F0502020204030204" pitchFamily="34" charset="0"/>
                <a:cs typeface="Times New Roman" panose="02020603050405020304" pitchFamily="18" charset="0"/>
              </a:rPr>
              <a:t>, </a:t>
            </a:r>
            <a:r>
              <a:rPr lang="cs-CZ" sz="24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kdy zadavatel přítomnost MNNC v nabídce dodavatele skutečně zjistí</a:t>
            </a:r>
            <a:r>
              <a:rPr lang="cs-CZ" sz="2400" dirty="0">
                <a:effectLst/>
                <a:latin typeface="Arial" panose="020B0604020202020204" pitchFamily="34" charset="0"/>
                <a:ea typeface="Calibri" panose="020F0502020204030204" pitchFamily="34" charset="0"/>
                <a:cs typeface="Times New Roman" panose="02020603050405020304" pitchFamily="18" charset="0"/>
              </a:rPr>
              <a:t>. Jinými slovy, </a:t>
            </a:r>
            <a:r>
              <a:rPr lang="cs-CZ" sz="2400" dirty="0">
                <a:solidFill>
                  <a:srgbClr val="7030A0"/>
                </a:solidFill>
                <a:effectLst/>
                <a:latin typeface="Arial" panose="020B0604020202020204" pitchFamily="34" charset="0"/>
                <a:ea typeface="Calibri" panose="020F0502020204030204" pitchFamily="34" charset="0"/>
                <a:cs typeface="Times New Roman" panose="02020603050405020304" pitchFamily="18" charset="0"/>
              </a:rPr>
              <a:t>účastník zadávacího řízení </a:t>
            </a:r>
            <a:r>
              <a:rPr lang="cs-CZ" sz="2400" u="sng" dirty="0">
                <a:solidFill>
                  <a:srgbClr val="7030A0"/>
                </a:solidFill>
                <a:effectLst/>
                <a:latin typeface="Arial" panose="020B0604020202020204" pitchFamily="34" charset="0"/>
                <a:ea typeface="Calibri" panose="020F0502020204030204" pitchFamily="34" charset="0"/>
                <a:cs typeface="Times New Roman" panose="02020603050405020304" pitchFamily="18" charset="0"/>
              </a:rPr>
              <a:t>musí dostat prostor objasnit </a:t>
            </a:r>
            <a:r>
              <a:rPr lang="cs-CZ" sz="2400" dirty="0">
                <a:solidFill>
                  <a:srgbClr val="7030A0"/>
                </a:solidFill>
                <a:effectLst/>
                <a:latin typeface="Arial" panose="020B0604020202020204" pitchFamily="34" charset="0"/>
                <a:ea typeface="Calibri" panose="020F0502020204030204" pitchFamily="34" charset="0"/>
                <a:cs typeface="Times New Roman" panose="02020603050405020304" pitchFamily="18" charset="0"/>
              </a:rPr>
              <a:t>zadavatelem (v konkrétních aspektech) identifikovanou MNNC </a:t>
            </a:r>
            <a:r>
              <a:rPr lang="cs-CZ" sz="2400" dirty="0">
                <a:effectLst/>
                <a:latin typeface="Arial" panose="020B0604020202020204" pitchFamily="34" charset="0"/>
                <a:ea typeface="Calibri" panose="020F0502020204030204" pitchFamily="34" charset="0"/>
                <a:cs typeface="Times New Roman" panose="02020603050405020304" pitchFamily="18" charset="0"/>
              </a:rPr>
              <a:t>a </a:t>
            </a:r>
            <a:r>
              <a:rPr lang="cs-CZ" sz="240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zadavatel teprve až na základě posouzení účastníkem poskytnutého objasnění</a:t>
            </a:r>
            <a:r>
              <a:rPr lang="cs-CZ" sz="2400" dirty="0">
                <a:effectLst/>
                <a:latin typeface="Arial" panose="020B0604020202020204" pitchFamily="34" charset="0"/>
                <a:ea typeface="Calibri" panose="020F0502020204030204" pitchFamily="34" charset="0"/>
                <a:cs typeface="Times New Roman" panose="02020603050405020304" pitchFamily="18" charset="0"/>
              </a:rPr>
              <a:t> </a:t>
            </a:r>
            <a:r>
              <a:rPr lang="cs-CZ" sz="2400" dirty="0">
                <a:solidFill>
                  <a:srgbClr val="FF33CC"/>
                </a:solidFill>
                <a:effectLst/>
                <a:latin typeface="Arial" panose="020B0604020202020204" pitchFamily="34" charset="0"/>
                <a:ea typeface="Calibri" panose="020F0502020204030204" pitchFamily="34" charset="0"/>
                <a:cs typeface="Times New Roman" panose="02020603050405020304" pitchFamily="18" charset="0"/>
              </a:rPr>
              <a:t>může učinit závěr o tom, zda MNNC v tomto ohledu zdůvodněna byla či nikoli</a:t>
            </a:r>
            <a:r>
              <a:rPr lang="cs-CZ" sz="2400" dirty="0">
                <a:effectLst/>
                <a:latin typeface="Arial" panose="020B0604020202020204" pitchFamily="34" charset="0"/>
                <a:ea typeface="Calibri" panose="020F0502020204030204" pitchFamily="34" charset="0"/>
                <a:cs typeface="Times New Roman" panose="02020603050405020304" pitchFamily="18" charset="0"/>
              </a:rPr>
              <a:t>.</a:t>
            </a:r>
          </a:p>
          <a:p>
            <a:pPr algn="just">
              <a:lnSpc>
                <a:spcPct val="107000"/>
              </a:lnSpc>
              <a:spcAft>
                <a:spcPts val="800"/>
              </a:spcAft>
              <a:buNone/>
            </a:pPr>
            <a:endParaRPr lang="cs-CZ" sz="24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s-CZ" sz="2400" dirty="0">
                <a:effectLst/>
                <a:latin typeface="Arial" panose="020B0604020202020204" pitchFamily="34" charset="0"/>
                <a:ea typeface="Calibri" panose="020F0502020204030204" pitchFamily="34" charset="0"/>
                <a:cs typeface="Times New Roman" panose="02020603050405020304" pitchFamily="18" charset="0"/>
              </a:rPr>
              <a:t>89.         Vzhledem k tomu, že v šetřeném případě </a:t>
            </a:r>
            <a:r>
              <a:rPr lang="cs-CZ" sz="2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zadavatel před samotným vyloučením navrhovateli neumožnil náležitě objasnit jeho cenotvorbu</a:t>
            </a:r>
            <a:r>
              <a:rPr lang="cs-CZ" sz="2400" dirty="0">
                <a:effectLst/>
                <a:latin typeface="Arial" panose="020B0604020202020204" pitchFamily="34" charset="0"/>
                <a:ea typeface="Calibri" panose="020F0502020204030204" pitchFamily="34" charset="0"/>
                <a:cs typeface="Times New Roman" panose="02020603050405020304" pitchFamily="18" charset="0"/>
              </a:rPr>
              <a:t>, </a:t>
            </a:r>
            <a:r>
              <a:rPr lang="cs-CZ" sz="24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když žádost I byla formulována v tom smyslu, že zadavatel požadoval pouze ocenění režijních nákladů a zisku,</a:t>
            </a:r>
            <a:r>
              <a:rPr lang="cs-CZ" sz="2400" dirty="0">
                <a:effectLst/>
                <a:latin typeface="Arial" panose="020B0604020202020204" pitchFamily="34" charset="0"/>
                <a:ea typeface="Calibri" panose="020F0502020204030204" pitchFamily="34" charset="0"/>
                <a:cs typeface="Times New Roman" panose="02020603050405020304" pitchFamily="18" charset="0"/>
              </a:rPr>
              <a:t> </a:t>
            </a:r>
            <a:r>
              <a:rPr lang="cs-CZ" sz="24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nikoli objasnění jejich výše</a:t>
            </a:r>
            <a:r>
              <a:rPr lang="cs-CZ" sz="2400" dirty="0">
                <a:effectLst/>
                <a:latin typeface="Arial" panose="020B0604020202020204" pitchFamily="34" charset="0"/>
                <a:ea typeface="Calibri" panose="020F0502020204030204" pitchFamily="34" charset="0"/>
                <a:cs typeface="Times New Roman" panose="02020603050405020304" pitchFamily="18" charset="0"/>
              </a:rPr>
              <a:t>, Úřad konstatuje, že uvedený postup zadavatele nelze považovat za souladný se zákonem.</a:t>
            </a:r>
          </a:p>
        </p:txBody>
      </p:sp>
    </p:spTree>
    <p:extLst>
      <p:ext uri="{BB962C8B-B14F-4D97-AF65-F5344CB8AC3E}">
        <p14:creationId xmlns:p14="http://schemas.microsoft.com/office/powerpoint/2010/main" val="39178957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313BE3B8-9985-F44F-4B01-FE56B3F13379}"/>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71C15158-1705-50EB-61C7-1CFFE4FFF5B0}"/>
              </a:ext>
            </a:extLst>
          </p:cNvPr>
          <p:cNvSpPr txBox="1"/>
          <p:nvPr/>
        </p:nvSpPr>
        <p:spPr>
          <a:xfrm>
            <a:off x="0" y="650449"/>
            <a:ext cx="12192000" cy="6380529"/>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200" b="1" dirty="0">
                <a:latin typeface="Arial" panose="020B0604020202020204" pitchFamily="34" charset="0"/>
                <a:cs typeface="Arial" panose="020B0604020202020204" pitchFamily="34" charset="0"/>
              </a:rPr>
              <a:t>Argumentace Úřadu:</a:t>
            </a:r>
          </a:p>
          <a:p>
            <a:pPr algn="just">
              <a:lnSpc>
                <a:spcPct val="107000"/>
              </a:lnSpc>
              <a:spcAft>
                <a:spcPts val="800"/>
              </a:spcAft>
            </a:pPr>
            <a:r>
              <a:rPr lang="cs-CZ" sz="2200" dirty="0">
                <a:effectLst/>
                <a:latin typeface="Arial" panose="020B0604020202020204" pitchFamily="34" charset="0"/>
                <a:ea typeface="Calibri" panose="020F0502020204030204" pitchFamily="34" charset="0"/>
                <a:cs typeface="Times New Roman" panose="02020603050405020304" pitchFamily="18" charset="0"/>
              </a:rPr>
              <a:t>K otázce okamžiku výběru dodavatele, který je navrhovatelem zpochybňován, neboť se domnívá, že v době, kdy mu byla ze strany zadavatele odeslána výzva k poskytnutí součinnosti, nebyl v postavení vybraného dodavatele, Úřad primárně odkazuje na rozhodnutí předsedy Úřadu č. j. ÚOHS-24386/2022/162 ze dne 22. 7. 2022, které v kontextu znění § 28 odst. 1 písm. h) ve spojení s § 122 odst. 1 zákona jasně dovodilo, že </a:t>
            </a:r>
            <a:r>
              <a:rPr lang="cs-CZ" sz="2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vybraným dodavatelem se tento stává v okamžiku, kdy zadavatel vyhodnotí nabídku tohoto dodavatele </a:t>
            </a:r>
            <a:r>
              <a:rPr lang="cs-CZ" sz="2200" dirty="0">
                <a:effectLst/>
                <a:latin typeface="Arial" panose="020B0604020202020204" pitchFamily="34" charset="0"/>
                <a:ea typeface="Calibri" panose="020F0502020204030204" pitchFamily="34" charset="0"/>
                <a:cs typeface="Times New Roman" panose="02020603050405020304" pitchFamily="18" charset="0"/>
              </a:rPr>
              <a:t>(účastníka zadávacího řízení) </a:t>
            </a:r>
            <a:r>
              <a:rPr lang="cs-CZ" sz="2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jako nejvýhodnější podle </a:t>
            </a:r>
            <a:r>
              <a:rPr lang="cs-CZ" sz="22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výsledku hodnocení nabídek</a:t>
            </a:r>
            <a:r>
              <a:rPr lang="cs-CZ" sz="2200" dirty="0">
                <a:effectLst/>
                <a:latin typeface="Arial" panose="020B0604020202020204" pitchFamily="34" charset="0"/>
                <a:ea typeface="Calibri" panose="020F0502020204030204" pitchFamily="34" charset="0"/>
                <a:cs typeface="Times New Roman" panose="02020603050405020304" pitchFamily="18" charset="0"/>
              </a:rPr>
              <a:t> nebo </a:t>
            </a:r>
            <a:r>
              <a:rPr lang="cs-CZ" sz="22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výsledku elektronické aukce</a:t>
            </a:r>
            <a:r>
              <a:rPr lang="cs-CZ" sz="2200" dirty="0">
                <a:effectLst/>
                <a:latin typeface="Arial" panose="020B0604020202020204" pitchFamily="34" charset="0"/>
                <a:ea typeface="Calibri" panose="020F0502020204030204" pitchFamily="34" charset="0"/>
                <a:cs typeface="Times New Roman" panose="02020603050405020304" pitchFamily="18" charset="0"/>
              </a:rPr>
              <a:t>, pokud byla použita, respektive pokud byl v zadávacím řízení jediný účastník zadávacího řízení, </a:t>
            </a:r>
            <a:r>
              <a:rPr lang="cs-CZ" sz="2200" dirty="0">
                <a:solidFill>
                  <a:srgbClr val="7030A0"/>
                </a:solidFill>
                <a:effectLst/>
                <a:latin typeface="Arial" panose="020B0604020202020204" pitchFamily="34" charset="0"/>
                <a:ea typeface="Calibri" panose="020F0502020204030204" pitchFamily="34" charset="0"/>
                <a:cs typeface="Times New Roman" panose="02020603050405020304" pitchFamily="18" charset="0"/>
              </a:rPr>
              <a:t>může být zadavatelem vybrán bez provedení hodnocení</a:t>
            </a:r>
            <a:r>
              <a:rPr lang="cs-CZ" sz="2200" dirty="0">
                <a:effectLst/>
                <a:latin typeface="Arial" panose="020B0604020202020204" pitchFamily="34" charset="0"/>
                <a:ea typeface="Calibri" panose="020F0502020204030204" pitchFamily="34" charset="0"/>
                <a:cs typeface="Times New Roman" panose="02020603050405020304" pitchFamily="18" charset="0"/>
              </a:rPr>
              <a:t>. </a:t>
            </a:r>
          </a:p>
          <a:p>
            <a:pPr algn="just">
              <a:lnSpc>
                <a:spcPct val="107000"/>
              </a:lnSpc>
              <a:spcAft>
                <a:spcPts val="800"/>
              </a:spcAft>
            </a:pPr>
            <a:r>
              <a:rPr lang="cs-CZ" sz="2200" dirty="0">
                <a:effectLst/>
                <a:latin typeface="Arial" panose="020B0604020202020204" pitchFamily="34" charset="0"/>
                <a:ea typeface="Calibri" panose="020F0502020204030204" pitchFamily="34" charset="0"/>
                <a:cs typeface="Times New Roman" panose="02020603050405020304" pitchFamily="18" charset="0"/>
              </a:rPr>
              <a:t>Uvedené podporuje i komentářová literaturu k zákonu, která uvádí, že prvním úkonem v rámci kroků dle § 122 až 128 zákona „</a:t>
            </a:r>
            <a:r>
              <a:rPr lang="cs-CZ" sz="2200" i="1" dirty="0">
                <a:effectLst/>
                <a:latin typeface="Arial" panose="020B0604020202020204" pitchFamily="34" charset="0"/>
                <a:ea typeface="Calibri" panose="020F0502020204030204" pitchFamily="34" charset="0"/>
                <a:cs typeface="Times New Roman" panose="02020603050405020304" pitchFamily="18" charset="0"/>
              </a:rPr>
              <a:t>je výběr dodavatele dle § 122 odst. 1; </a:t>
            </a:r>
            <a:r>
              <a:rPr lang="cs-CZ" sz="2200" i="1"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tento moment znamená de facto identifikaci účastníka </a:t>
            </a:r>
            <a:r>
              <a:rPr lang="cs-CZ" sz="2200" i="1" dirty="0">
                <a:effectLst/>
                <a:latin typeface="Arial" panose="020B0604020202020204" pitchFamily="34" charset="0"/>
                <a:ea typeface="Calibri" panose="020F0502020204030204" pitchFamily="34" charset="0"/>
                <a:cs typeface="Times New Roman" panose="02020603050405020304" pitchFamily="18" charset="0"/>
              </a:rPr>
              <a:t>(označovaného od tohoto výběru jako ‚vybraný dodavatel‘), </a:t>
            </a:r>
            <a:r>
              <a:rPr lang="cs-CZ" sz="2200" i="1" dirty="0">
                <a:solidFill>
                  <a:srgbClr val="FF33CC"/>
                </a:solidFill>
                <a:effectLst/>
                <a:latin typeface="Arial" panose="020B0604020202020204" pitchFamily="34" charset="0"/>
                <a:ea typeface="Calibri" panose="020F0502020204030204" pitchFamily="34" charset="0"/>
                <a:cs typeface="Times New Roman" panose="02020603050405020304" pitchFamily="18" charset="0"/>
              </a:rPr>
              <a:t>jehož nabídka byla vyhodnocena jako nejvýhodnější, resp. jenž je eventuálně jediným účastníkem v řízení</a:t>
            </a:r>
            <a:r>
              <a:rPr lang="cs-CZ" sz="2200" dirty="0">
                <a:effectLst/>
                <a:latin typeface="Arial" panose="020B0604020202020204" pitchFamily="34" charset="0"/>
                <a:ea typeface="Calibri" panose="020F0502020204030204" pitchFamily="34" charset="0"/>
                <a:cs typeface="Times New Roman" panose="02020603050405020304" pitchFamily="18" charset="0"/>
              </a:rPr>
              <a:t>“, a </a:t>
            </a:r>
            <a:r>
              <a:rPr lang="cs-CZ" sz="2200" dirty="0">
                <a:solidFill>
                  <a:srgbClr val="7030A0"/>
                </a:solidFill>
                <a:effectLst/>
                <a:latin typeface="Arial" panose="020B0604020202020204" pitchFamily="34" charset="0"/>
                <a:ea typeface="Calibri" panose="020F0502020204030204" pitchFamily="34" charset="0"/>
                <a:cs typeface="Times New Roman" panose="02020603050405020304" pitchFamily="18" charset="0"/>
              </a:rPr>
              <a:t>je lhostejno, zda se bude jednat o nabídky již posouzené z hlediska splnění podmínek účasti</a:t>
            </a:r>
            <a:r>
              <a:rPr lang="cs-CZ" sz="2200" dirty="0">
                <a:effectLst/>
                <a:latin typeface="Arial" panose="020B0604020202020204" pitchFamily="34" charset="0"/>
                <a:ea typeface="Calibri" panose="020F0502020204030204" pitchFamily="34" charset="0"/>
                <a:cs typeface="Times New Roman" panose="02020603050405020304" pitchFamily="18" charset="0"/>
              </a:rPr>
              <a:t>, </a:t>
            </a:r>
            <a:r>
              <a:rPr lang="cs-CZ" sz="2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či o nabídky, kdy je hodnocení provedeno hned jako první krok po podání a otevření nabídek </a:t>
            </a:r>
            <a:r>
              <a:rPr lang="cs-CZ" sz="2200" dirty="0">
                <a:effectLst/>
                <a:latin typeface="Arial" panose="020B0604020202020204" pitchFamily="34" charset="0"/>
                <a:ea typeface="Calibri" panose="020F0502020204030204" pitchFamily="34" charset="0"/>
                <a:cs typeface="Times New Roman" panose="02020603050405020304" pitchFamily="18" charset="0"/>
              </a:rPr>
              <a:t>(tedy před posouzením splnění podmínek účasti). </a:t>
            </a:r>
          </a:p>
        </p:txBody>
      </p:sp>
    </p:spTree>
    <p:extLst>
      <p:ext uri="{BB962C8B-B14F-4D97-AF65-F5344CB8AC3E}">
        <p14:creationId xmlns:p14="http://schemas.microsoft.com/office/powerpoint/2010/main" val="147845547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44B244BC-C645-AAF9-A4A1-93D47429624B}"/>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9E32752E-E383-B8E5-2CB0-128E9BB24E1B}"/>
              </a:ext>
            </a:extLst>
          </p:cNvPr>
          <p:cNvSpPr txBox="1"/>
          <p:nvPr/>
        </p:nvSpPr>
        <p:spPr>
          <a:xfrm>
            <a:off x="1" y="584462"/>
            <a:ext cx="12192000" cy="6437468"/>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kumimoji="0" lang="cs-CZ" sz="2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Argumentace Úřadu</a:t>
            </a:r>
            <a:r>
              <a:rPr lang="cs-CZ" sz="2400" b="1" dirty="0">
                <a:latin typeface="Arial" panose="020B0604020202020204" pitchFamily="34" charset="0"/>
                <a:cs typeface="Arial" panose="020B0604020202020204" pitchFamily="34" charset="0"/>
              </a:rPr>
              <a:t>:</a:t>
            </a:r>
          </a:p>
          <a:p>
            <a:pPr algn="just">
              <a:lnSpc>
                <a:spcPct val="107000"/>
              </a:lnSpc>
              <a:spcAft>
                <a:spcPts val="800"/>
              </a:spcAft>
            </a:pPr>
            <a:r>
              <a:rPr lang="cs-CZ" sz="2400" dirty="0">
                <a:effectLst/>
                <a:latin typeface="Arial" panose="020B0604020202020204" pitchFamily="34" charset="0"/>
                <a:ea typeface="Calibri" panose="020F0502020204030204" pitchFamily="34" charset="0"/>
                <a:cs typeface="Times New Roman" panose="02020603050405020304" pitchFamily="18" charset="0"/>
              </a:rPr>
              <a:t>91.   Úřad výše záměrně dovozuje </a:t>
            </a:r>
            <a:r>
              <a:rPr lang="cs-CZ" sz="2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povinnost zadavatele vyžádat si od navrhovatele objasnění stanovení výše pouze u režijních nákladů</a:t>
            </a:r>
            <a:r>
              <a:rPr lang="cs-CZ" sz="2400" dirty="0">
                <a:effectLst/>
                <a:latin typeface="Arial" panose="020B0604020202020204" pitchFamily="34" charset="0"/>
                <a:ea typeface="Calibri" panose="020F0502020204030204" pitchFamily="34" charset="0"/>
                <a:cs typeface="Times New Roman" panose="02020603050405020304" pitchFamily="18" charset="0"/>
              </a:rPr>
              <a:t>, neboť </a:t>
            </a:r>
            <a:r>
              <a:rPr lang="cs-CZ" sz="24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zadavatel při posouzení nabídkové ceny ve smyslu § 113 zákona musí respektovat skutečnost, že výše zisku je součástí svobodného podnikatelského rozhodnutí navrhovatele</a:t>
            </a:r>
            <a:r>
              <a:rPr lang="cs-CZ" sz="2400" dirty="0">
                <a:effectLst/>
                <a:latin typeface="Arial" panose="020B0604020202020204" pitchFamily="34" charset="0"/>
                <a:ea typeface="Calibri" panose="020F0502020204030204" pitchFamily="34" charset="0"/>
                <a:cs typeface="Times New Roman" panose="02020603050405020304" pitchFamily="18" charset="0"/>
              </a:rPr>
              <a:t>. Úřad k tomu uvádí, že navrhovateli nelze upírat právo realizovat veřejnou zakázku s nižší ziskovou marží, pokud tím neporušuje jiné právní předpisy (např. pracovněprávní předpisy, daňové předpisy atd.), tudíž </a:t>
            </a:r>
            <a:r>
              <a:rPr lang="cs-CZ" sz="24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sama existence nízkého zisku v nabídce navrhovatele proto z podstaty věci nemůže být důvodem pro konstatování existence MNNC</a:t>
            </a:r>
            <a:r>
              <a:rPr lang="cs-CZ" sz="2400" dirty="0">
                <a:effectLst/>
                <a:latin typeface="Arial" panose="020B0604020202020204" pitchFamily="34" charset="0"/>
                <a:ea typeface="Calibri" panose="020F0502020204030204" pitchFamily="34" charset="0"/>
                <a:cs typeface="Times New Roman" panose="02020603050405020304" pitchFamily="18" charset="0"/>
              </a:rPr>
              <a:t>, </a:t>
            </a:r>
            <a:r>
              <a:rPr lang="cs-CZ" sz="2400" dirty="0">
                <a:solidFill>
                  <a:srgbClr val="FF33CC"/>
                </a:solidFill>
                <a:effectLst/>
                <a:latin typeface="Arial" panose="020B0604020202020204" pitchFamily="34" charset="0"/>
                <a:ea typeface="Calibri" panose="020F0502020204030204" pitchFamily="34" charset="0"/>
                <a:cs typeface="Times New Roman" panose="02020603050405020304" pitchFamily="18" charset="0"/>
              </a:rPr>
              <a:t>v důsledku jejíhož nezdůvodnění by mohlo dojít k vyloučení navrhovatele ze zadávacího řízení</a:t>
            </a:r>
            <a:r>
              <a:rPr lang="cs-CZ" sz="2400" dirty="0">
                <a:effectLst/>
                <a:latin typeface="Arial" panose="020B0604020202020204" pitchFamily="34" charset="0"/>
                <a:ea typeface="Calibri" panose="020F0502020204030204" pitchFamily="34" charset="0"/>
                <a:cs typeface="Times New Roman" panose="02020603050405020304" pitchFamily="18" charset="0"/>
              </a:rPr>
              <a:t>. Pokud by Úřad uvedený argument zadavatele aproboval, fakticky by tím znemožnil dodavatelům, kteří jsou ochotni snížit svůj zisk a nabídnout nižší cenu, účastnit se hospodářské soutěže, což by však bylo v rozporu s cílem veřejného zadávání, tj. získat plnění za co pro zadavatele nejvýhodnějších podmínek. Z právě uvedeného důvodu se Úřad dále v této části odůvodnění bude zabývat pouze oceněním režijních nákladů ze strany navrhovatele.</a:t>
            </a:r>
          </a:p>
        </p:txBody>
      </p:sp>
    </p:spTree>
    <p:extLst>
      <p:ext uri="{BB962C8B-B14F-4D97-AF65-F5344CB8AC3E}">
        <p14:creationId xmlns:p14="http://schemas.microsoft.com/office/powerpoint/2010/main" val="420449555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84C00A01-5D22-1969-EC27-353AE845772E}"/>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05C1823F-09E7-CDC8-1D4B-BEA50A1B09AE}"/>
              </a:ext>
            </a:extLst>
          </p:cNvPr>
          <p:cNvSpPr txBox="1"/>
          <p:nvPr/>
        </p:nvSpPr>
        <p:spPr>
          <a:xfrm>
            <a:off x="0" y="790575"/>
            <a:ext cx="12192000" cy="400110"/>
          </a:xfrm>
          <a:prstGeom prst="rect">
            <a:avLst/>
          </a:prstGeom>
          <a:noFill/>
        </p:spPr>
        <p:txBody>
          <a:bodyPr wrap="square" lIns="91440" tIns="45720" rIns="91440" bIns="45720" rtlCol="0" anchor="t">
            <a:spAutoFit/>
          </a:bodyPr>
          <a:lstStyle/>
          <a:p>
            <a:pPr algn="ctr"/>
            <a:r>
              <a:rPr lang="cs-CZ" sz="2000" b="1" dirty="0">
                <a:latin typeface="Arial" panose="020B0604020202020204" pitchFamily="34" charset="0"/>
                <a:cs typeface="Arial" panose="020B0604020202020204" pitchFamily="34" charset="0"/>
              </a:rPr>
              <a:t>MNNC</a:t>
            </a:r>
            <a:endParaRPr lang="en-US" sz="2000" b="1" dirty="0">
              <a:latin typeface="Arial" panose="020B0604020202020204" pitchFamily="34" charset="0"/>
              <a:cs typeface="Arial" panose="020B0604020202020204" pitchFamily="34" charset="0"/>
            </a:endParaRPr>
          </a:p>
        </p:txBody>
      </p:sp>
      <p:graphicFrame>
        <p:nvGraphicFramePr>
          <p:cNvPr id="5" name="Tabulka 4">
            <a:extLst>
              <a:ext uri="{FF2B5EF4-FFF2-40B4-BE49-F238E27FC236}">
                <a16:creationId xmlns:a16="http://schemas.microsoft.com/office/drawing/2014/main" id="{6F2C5024-BFA5-9376-817F-8918F766DD5B}"/>
              </a:ext>
            </a:extLst>
          </p:cNvPr>
          <p:cNvGraphicFramePr>
            <a:graphicFrameLocks noGrp="1"/>
          </p:cNvGraphicFramePr>
          <p:nvPr>
            <p:extLst>
              <p:ext uri="{D42A27DB-BD31-4B8C-83A1-F6EECF244321}">
                <p14:modId xmlns:p14="http://schemas.microsoft.com/office/powerpoint/2010/main" val="2235343107"/>
              </p:ext>
            </p:extLst>
          </p:nvPr>
        </p:nvGraphicFramePr>
        <p:xfrm>
          <a:off x="9427" y="1159909"/>
          <a:ext cx="12182573" cy="4064391"/>
        </p:xfrm>
        <a:graphic>
          <a:graphicData uri="http://schemas.openxmlformats.org/drawingml/2006/table">
            <a:tbl>
              <a:tblPr firstRow="1" bandRow="1">
                <a:tableStyleId>{5C22544A-7EE6-4342-B048-85BDC9FD1C3A}</a:tableStyleId>
              </a:tblPr>
              <a:tblGrid>
                <a:gridCol w="12182573">
                  <a:extLst>
                    <a:ext uri="{9D8B030D-6E8A-4147-A177-3AD203B41FA5}">
                      <a16:colId xmlns:a16="http://schemas.microsoft.com/office/drawing/2014/main" val="1138273570"/>
                    </a:ext>
                  </a:extLst>
                </a:gridCol>
              </a:tblGrid>
              <a:tr h="416012">
                <a:tc>
                  <a:txBody>
                    <a:bodyPr/>
                    <a:lstStyle/>
                    <a:p>
                      <a:pPr algn="just">
                        <a:lnSpc>
                          <a:spcPct val="107000"/>
                        </a:lnSpc>
                        <a:spcAft>
                          <a:spcPts val="800"/>
                        </a:spcAft>
                        <a:buNone/>
                      </a:pPr>
                      <a:r>
                        <a:rPr lang="cs-CZ" sz="2400" b="0" kern="1200">
                          <a:solidFill>
                            <a:srgbClr val="FFFFFF"/>
                          </a:solidFill>
                          <a:effectLst/>
                          <a:latin typeface="Arial" panose="020B0604020202020204" pitchFamily="34" charset="0"/>
                          <a:ea typeface="Times New Roman" panose="02020603050405020304" pitchFamily="18" charset="0"/>
                          <a:cs typeface="Arial" panose="020B0604020202020204" pitchFamily="34" charset="0"/>
                        </a:rPr>
                        <a:t>Sp.zn. ÚOHS-S0308/2025/VZ, č. j.  ÚOHS-24938/2025/500</a:t>
                      </a:r>
                      <a:endParaRPr lang="cs-CZ" sz="2400" b="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459919349"/>
                  </a:ext>
                </a:extLst>
              </a:tr>
              <a:tr h="416012">
                <a:tc>
                  <a:txBody>
                    <a:bodyPr/>
                    <a:lstStyle/>
                    <a:p>
                      <a:pPr algn="just">
                        <a:lnSpc>
                          <a:spcPct val="107000"/>
                        </a:lnSpc>
                        <a:spcAft>
                          <a:spcPts val="800"/>
                        </a:spcAft>
                        <a:buNone/>
                      </a:pPr>
                      <a:r>
                        <a:rPr lang="cs-CZ" sz="2400" b="0" u="sng">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4"/>
                        </a:rPr>
                        <a:t>https://uohs.gov.cz/cs/verejne-zakazky/sbirky-rozhodnuti/detail-23148.html</a:t>
                      </a:r>
                      <a:endParaRPr lang="cs-CZ" sz="2400" b="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4078745562"/>
                  </a:ext>
                </a:extLst>
              </a:tr>
              <a:tr h="416012">
                <a:tc>
                  <a:txBody>
                    <a:bodyPr/>
                    <a:lstStyle/>
                    <a:p>
                      <a:pPr algn="just">
                        <a:lnSpc>
                          <a:spcPct val="107000"/>
                        </a:lnSpc>
                        <a:spcAft>
                          <a:spcPts val="800"/>
                        </a:spcAft>
                        <a:buNone/>
                      </a:pPr>
                      <a:r>
                        <a:rPr lang="cs-CZ" sz="24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DATA_VPN_KI PL_150002</a:t>
                      </a:r>
                      <a:endParaRPr lang="cs-CZ" sz="2400" b="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954306992"/>
                  </a:ext>
                </a:extLst>
              </a:tr>
              <a:tr h="416012">
                <a:tc>
                  <a:txBody>
                    <a:bodyPr/>
                    <a:lstStyle/>
                    <a:p>
                      <a:pPr algn="just">
                        <a:lnSpc>
                          <a:spcPct val="107000"/>
                        </a:lnSpc>
                        <a:spcAft>
                          <a:spcPts val="800"/>
                        </a:spcAft>
                        <a:buNone/>
                      </a:pPr>
                      <a:r>
                        <a:rPr lang="cs-CZ" sz="2400" b="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Právní moc: 28. 8. 2025</a:t>
                      </a:r>
                      <a:endParaRPr lang="cs-CZ" sz="2400" b="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459188181"/>
                  </a:ext>
                </a:extLst>
              </a:tr>
              <a:tr h="417581">
                <a:tc>
                  <a:txBody>
                    <a:bodyPr/>
                    <a:lstStyle/>
                    <a:p>
                      <a:pPr algn="just">
                        <a:lnSpc>
                          <a:spcPct val="107000"/>
                        </a:lnSpc>
                        <a:spcAft>
                          <a:spcPts val="800"/>
                        </a:spcAft>
                        <a:buNone/>
                      </a:pPr>
                      <a:r>
                        <a:rPr lang="cs-CZ" sz="2400" b="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Dotčená ustanovení: § 113 ZZVZ + § 130 ZZVZ</a:t>
                      </a:r>
                      <a:endParaRPr lang="cs-CZ" sz="2400" b="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195754911"/>
                  </a:ext>
                </a:extLst>
              </a:tr>
              <a:tr h="895481">
                <a:tc>
                  <a:txBody>
                    <a:bodyPr/>
                    <a:lstStyle/>
                    <a:p>
                      <a:pPr algn="just">
                        <a:lnSpc>
                          <a:spcPct val="107000"/>
                        </a:lnSpc>
                        <a:spcAft>
                          <a:spcPts val="800"/>
                        </a:spcAft>
                        <a:buNone/>
                      </a:pPr>
                      <a:r>
                        <a:rPr lang="cs-CZ" sz="2400" b="0" u="sng" dirty="0">
                          <a:effectLst/>
                          <a:latin typeface="Arial" panose="020B0604020202020204" pitchFamily="34" charset="0"/>
                          <a:ea typeface="Calibri" panose="020F0502020204030204" pitchFamily="34" charset="0"/>
                          <a:cs typeface="Times New Roman" panose="02020603050405020304" pitchFamily="18" charset="0"/>
                        </a:rPr>
                        <a:t>Návrh se </a:t>
                      </a:r>
                      <a:r>
                        <a:rPr lang="cs-CZ" sz="2400" b="0" dirty="0">
                          <a:effectLst/>
                          <a:latin typeface="Arial" panose="020B0604020202020204" pitchFamily="34" charset="0"/>
                          <a:ea typeface="Calibri" panose="020F0502020204030204" pitchFamily="34" charset="0"/>
                          <a:cs typeface="Times New Roman" panose="02020603050405020304" pitchFamily="18" charset="0"/>
                        </a:rPr>
                        <a:t>podle § 265 písm. a) ZZVZ </a:t>
                      </a:r>
                      <a:r>
                        <a:rPr lang="cs-CZ" sz="2400" b="0" u="sng" dirty="0">
                          <a:effectLst/>
                          <a:latin typeface="Arial" panose="020B0604020202020204" pitchFamily="34" charset="0"/>
                          <a:ea typeface="Calibri" panose="020F0502020204030204" pitchFamily="34" charset="0"/>
                          <a:cs typeface="Times New Roman" panose="02020603050405020304" pitchFamily="18" charset="0"/>
                        </a:rPr>
                        <a:t>zamítá</a:t>
                      </a:r>
                      <a:r>
                        <a:rPr lang="cs-CZ" sz="2400" b="0" dirty="0">
                          <a:effectLst/>
                          <a:latin typeface="Arial" panose="020B0604020202020204" pitchFamily="34" charset="0"/>
                          <a:ea typeface="Calibri" panose="020F0502020204030204" pitchFamily="34" charset="0"/>
                          <a:cs typeface="Times New Roman" panose="02020603050405020304" pitchFamily="18" charset="0"/>
                        </a:rPr>
                        <a:t>, neboť nebyly zjištěny důvody pro uložení nápravného opatření.</a:t>
                      </a:r>
                    </a:p>
                  </a:txBody>
                  <a:tcPr/>
                </a:tc>
                <a:extLst>
                  <a:ext uri="{0D108BD9-81ED-4DB2-BD59-A6C34878D82A}">
                    <a16:rowId xmlns:a16="http://schemas.microsoft.com/office/drawing/2014/main" val="2887792763"/>
                  </a:ext>
                </a:extLst>
              </a:tr>
              <a:tr h="895481">
                <a:tc>
                  <a:txBody>
                    <a:bodyPr/>
                    <a:lstStyle/>
                    <a:p>
                      <a:pPr algn="just">
                        <a:lnSpc>
                          <a:spcPct val="107000"/>
                        </a:lnSpc>
                        <a:spcAft>
                          <a:spcPts val="800"/>
                        </a:spcAft>
                        <a:buNone/>
                      </a:pPr>
                      <a:r>
                        <a:rPr lang="cs-CZ" sz="2400" b="0" dirty="0">
                          <a:effectLst/>
                          <a:latin typeface="Arial" panose="020B0604020202020204" pitchFamily="34" charset="0"/>
                          <a:ea typeface="Calibri" panose="020F0502020204030204" pitchFamily="34" charset="0"/>
                        </a:rPr>
                        <a:t>P</a:t>
                      </a:r>
                      <a:r>
                        <a:rPr lang="cs-CZ" sz="2400" b="0" dirty="0">
                          <a:effectLst/>
                          <a:latin typeface="Arial" panose="020B0604020202020204" pitchFamily="34" charset="0"/>
                          <a:ea typeface="Calibri" panose="020F0502020204030204" pitchFamily="34" charset="0"/>
                          <a:cs typeface="Times New Roman" panose="02020603050405020304" pitchFamily="18" charset="0"/>
                        </a:rPr>
                        <a:t>odán rozklad - ÚOHS-R0106/2025/VZ, rozhodnutí potvrzeno, rozklad zamítnut.</a:t>
                      </a:r>
                    </a:p>
                  </a:txBody>
                  <a:tcPr/>
                </a:tc>
                <a:extLst>
                  <a:ext uri="{0D108BD9-81ED-4DB2-BD59-A6C34878D82A}">
                    <a16:rowId xmlns:a16="http://schemas.microsoft.com/office/drawing/2014/main" val="858660132"/>
                  </a:ext>
                </a:extLst>
              </a:tr>
            </a:tbl>
          </a:graphicData>
        </a:graphic>
      </p:graphicFrame>
    </p:spTree>
    <p:extLst>
      <p:ext uri="{BB962C8B-B14F-4D97-AF65-F5344CB8AC3E}">
        <p14:creationId xmlns:p14="http://schemas.microsoft.com/office/powerpoint/2010/main" val="102185336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ABE1E70E-73E1-5E45-F4C7-0F5C393F8B25}"/>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0B00297D-0CE8-1E18-168D-EF8B6B7E6596}"/>
              </a:ext>
            </a:extLst>
          </p:cNvPr>
          <p:cNvSpPr txBox="1"/>
          <p:nvPr/>
        </p:nvSpPr>
        <p:spPr>
          <a:xfrm>
            <a:off x="0" y="791851"/>
            <a:ext cx="12191999" cy="4564198"/>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400" b="1" dirty="0">
                <a:latin typeface="Arial" panose="020B0604020202020204" pitchFamily="34" charset="0"/>
                <a:cs typeface="Arial" panose="020B0604020202020204" pitchFamily="34" charset="0"/>
              </a:rPr>
              <a:t>Skutkový stav: </a:t>
            </a:r>
          </a:p>
          <a:p>
            <a:pPr algn="just">
              <a:lnSpc>
                <a:spcPct val="107000"/>
              </a:lnSpc>
              <a:spcAft>
                <a:spcPts val="800"/>
              </a:spcAft>
            </a:pPr>
            <a:r>
              <a:rPr lang="cs-CZ" sz="2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Zadavatel ve výzvě k podání nabídek v DNS </a:t>
            </a:r>
            <a:r>
              <a:rPr lang="cs-CZ" sz="2400" dirty="0">
                <a:effectLst/>
                <a:latin typeface="Arial" panose="020B0604020202020204" pitchFamily="34" charset="0"/>
                <a:ea typeface="Calibri" panose="020F0502020204030204" pitchFamily="34" charset="0"/>
                <a:cs typeface="Times New Roman" panose="02020603050405020304" pitchFamily="18" charset="0"/>
              </a:rPr>
              <a:t>v</a:t>
            </a:r>
            <a:r>
              <a:rPr lang="cs-CZ" sz="2400" dirty="0">
                <a:latin typeface="Arial" panose="020B0604020202020204" pitchFamily="34" charset="0"/>
                <a:ea typeface="Calibri" panose="020F0502020204030204" pitchFamily="34" charset="0"/>
                <a:cs typeface="Times New Roman" panose="02020603050405020304" pitchFamily="18" charset="0"/>
              </a:rPr>
              <a:t> </a:t>
            </a:r>
            <a:r>
              <a:rPr lang="cs-CZ" sz="2400" dirty="0">
                <a:effectLst/>
                <a:latin typeface="Arial" panose="020B0604020202020204" pitchFamily="34" charset="0"/>
                <a:ea typeface="Calibri" panose="020F0502020204030204" pitchFamily="34" charset="0"/>
                <a:cs typeface="Times New Roman" panose="02020603050405020304" pitchFamily="18" charset="0"/>
              </a:rPr>
              <a:t>bodě 4. „Nabídková cena a způsob jejího zpracování“ v části „Obecné požadavky na zpracování nabídkové ceny“ uvedl:</a:t>
            </a:r>
          </a:p>
          <a:p>
            <a:pPr algn="just">
              <a:lnSpc>
                <a:spcPct val="107000"/>
              </a:lnSpc>
              <a:spcAft>
                <a:spcPts val="800"/>
              </a:spcAft>
            </a:pPr>
            <a:r>
              <a:rPr lang="cs-CZ" sz="2400" i="1" dirty="0">
                <a:effectLst/>
                <a:latin typeface="Arial" panose="020B0604020202020204" pitchFamily="34" charset="0"/>
                <a:ea typeface="Calibri" panose="020F0502020204030204" pitchFamily="34" charset="0"/>
                <a:cs typeface="Times New Roman" panose="02020603050405020304" pitchFamily="18" charset="0"/>
              </a:rPr>
              <a:t>„</a:t>
            </a:r>
            <a:r>
              <a:rPr lang="cs-CZ" sz="2400" i="1" u="sng" dirty="0">
                <a:effectLst/>
                <a:latin typeface="Arial" panose="020B0604020202020204" pitchFamily="34" charset="0"/>
                <a:ea typeface="Calibri" panose="020F0502020204030204" pitchFamily="34" charset="0"/>
                <a:cs typeface="Times New Roman" panose="02020603050405020304" pitchFamily="18" charset="0"/>
              </a:rPr>
              <a:t>Nabídková cena obsahuje veškeré náklady a hotové výdaje na realizaci </a:t>
            </a:r>
            <a:r>
              <a:rPr lang="cs-CZ" sz="2400" i="1" dirty="0">
                <a:effectLst/>
                <a:latin typeface="Arial" panose="020B0604020202020204" pitchFamily="34" charset="0"/>
                <a:ea typeface="Calibri" panose="020F0502020204030204" pitchFamily="34" charset="0"/>
                <a:cs typeface="Times New Roman" panose="02020603050405020304" pitchFamily="18" charset="0"/>
              </a:rPr>
              <a:t>Veřejné zakázky v místě plnění. Nabídková cena je konečná a nepřekročitelná a zahrnuje zejména veškeré výlohy, výdaje a náklady vzniklé Dodavateli v souvislosti se zavedením a poskytováním Služeb. Nabídkovou cenu (vč. jejího rozpadu na ‚Cenu ZA ZŘÍZENÍ‘ a ‚Cenu MĚSÍČNÍ‘) je Dodavatel povinen stanovit takovým způsobem, aby odpovídala plnění (a jeho dílčím částem), které je předmětem Veřejné zakázky. </a:t>
            </a:r>
            <a:r>
              <a:rPr lang="cs-CZ" sz="2400" i="1" u="sng" dirty="0">
                <a:effectLst/>
                <a:latin typeface="Arial" panose="020B0604020202020204" pitchFamily="34" charset="0"/>
                <a:ea typeface="Calibri" panose="020F0502020204030204" pitchFamily="34" charset="0"/>
                <a:cs typeface="Times New Roman" panose="02020603050405020304" pitchFamily="18" charset="0"/>
              </a:rPr>
              <a:t>V případě pochybností o splnění této povinnosti je Centrální zadavatel oprávněn vyzvat Dodavatele k vysvětlení.“</a:t>
            </a:r>
            <a:endParaRPr lang="cs-CZ" sz="2400" u="sng"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7756632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E8493D65-B418-86E9-6E00-793436556A1D}"/>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D932F067-C5EB-69A4-AD0C-EAF292E7E283}"/>
              </a:ext>
            </a:extLst>
          </p:cNvPr>
          <p:cNvSpPr txBox="1"/>
          <p:nvPr/>
        </p:nvSpPr>
        <p:spPr>
          <a:xfrm>
            <a:off x="1" y="584462"/>
            <a:ext cx="12192000" cy="4826001"/>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kumimoji="0" lang="cs-CZ" sz="2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Argumentace Úřadu</a:t>
            </a:r>
            <a:r>
              <a:rPr lang="cs-CZ" sz="2200" b="1" dirty="0">
                <a:latin typeface="Arial" panose="020B0604020202020204" pitchFamily="34" charset="0"/>
                <a:cs typeface="Arial" panose="020B0604020202020204" pitchFamily="34" charset="0"/>
              </a:rPr>
              <a:t>:</a:t>
            </a:r>
          </a:p>
          <a:p>
            <a:pPr algn="just">
              <a:lnSpc>
                <a:spcPct val="107000"/>
              </a:lnSpc>
              <a:spcAft>
                <a:spcPts val="800"/>
              </a:spcAft>
            </a:pPr>
            <a:r>
              <a:rPr lang="cs-CZ" sz="2400" dirty="0">
                <a:effectLst/>
                <a:latin typeface="Arial" panose="020B0604020202020204" pitchFamily="34" charset="0"/>
                <a:ea typeface="Calibri" panose="020F0502020204030204" pitchFamily="34" charset="0"/>
                <a:cs typeface="Times New Roman" panose="02020603050405020304" pitchFamily="18" charset="0"/>
              </a:rPr>
              <a:t>106.     Úřad v návaznosti na výše uvedené předně poukazuje právě na skutečnost, že </a:t>
            </a:r>
            <a:r>
              <a:rPr lang="cs-CZ" sz="2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předmětná veřejná zakázka je zadávána v dynamickém nákupním systému, tedy na základě zvláštního postupu</a:t>
            </a:r>
            <a:r>
              <a:rPr lang="cs-CZ" sz="2400" dirty="0">
                <a:effectLst/>
                <a:latin typeface="Arial" panose="020B0604020202020204" pitchFamily="34" charset="0"/>
                <a:ea typeface="Calibri" panose="020F0502020204030204" pitchFamily="34" charset="0"/>
                <a:cs typeface="Times New Roman" panose="02020603050405020304" pitchFamily="18" charset="0"/>
              </a:rPr>
              <a:t> podle části šesté zákona. </a:t>
            </a:r>
            <a:r>
              <a:rPr lang="cs-CZ" sz="24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V případě zvláštních postupů </a:t>
            </a:r>
            <a:r>
              <a:rPr lang="cs-CZ" sz="2400" dirty="0">
                <a:effectLst/>
                <a:latin typeface="Arial" panose="020B0604020202020204" pitchFamily="34" charset="0"/>
                <a:ea typeface="Calibri" panose="020F0502020204030204" pitchFamily="34" charset="0"/>
                <a:cs typeface="Times New Roman" panose="02020603050405020304" pitchFamily="18" charset="0"/>
              </a:rPr>
              <a:t>podle části šesté zákona lze pak obecně konstatovat, že </a:t>
            </a:r>
            <a:r>
              <a:rPr lang="cs-CZ" sz="24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se pravidla pro posouzení MNNC ve smyslu § 113 zákona </a:t>
            </a:r>
            <a:r>
              <a:rPr lang="cs-CZ" sz="240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standardně neuplatní</a:t>
            </a:r>
            <a:r>
              <a:rPr lang="cs-CZ" sz="2400" dirty="0">
                <a:effectLst/>
                <a:latin typeface="Arial" panose="020B0604020202020204" pitchFamily="34" charset="0"/>
                <a:ea typeface="Calibri" panose="020F0502020204030204" pitchFamily="34" charset="0"/>
                <a:cs typeface="Times New Roman" panose="02020603050405020304" pitchFamily="18" charset="0"/>
              </a:rPr>
              <a:t>. </a:t>
            </a:r>
            <a:r>
              <a:rPr lang="cs-CZ" sz="2400" dirty="0">
                <a:solidFill>
                  <a:srgbClr val="7030A0"/>
                </a:solidFill>
                <a:effectLst/>
                <a:latin typeface="Arial" panose="020B0604020202020204" pitchFamily="34" charset="0"/>
                <a:ea typeface="Calibri" panose="020F0502020204030204" pitchFamily="34" charset="0"/>
                <a:cs typeface="Times New Roman" panose="02020603050405020304" pitchFamily="18" charset="0"/>
              </a:rPr>
              <a:t>Institut MNNC dle § 113 zákona se tak aktivuje</a:t>
            </a:r>
            <a:r>
              <a:rPr lang="cs-CZ" sz="2400" dirty="0">
                <a:effectLst/>
                <a:latin typeface="Arial" panose="020B0604020202020204" pitchFamily="34" charset="0"/>
                <a:ea typeface="Calibri" panose="020F0502020204030204" pitchFamily="34" charset="0"/>
                <a:cs typeface="Times New Roman" panose="02020603050405020304" pitchFamily="18" charset="0"/>
              </a:rPr>
              <a:t> </a:t>
            </a:r>
            <a:r>
              <a:rPr lang="cs-CZ" sz="2400" dirty="0">
                <a:solidFill>
                  <a:srgbClr val="FF33CC"/>
                </a:solidFill>
                <a:effectLst/>
                <a:latin typeface="Arial" panose="020B0604020202020204" pitchFamily="34" charset="0"/>
                <a:ea typeface="Calibri" panose="020F0502020204030204" pitchFamily="34" charset="0"/>
                <a:cs typeface="Times New Roman" panose="02020603050405020304" pitchFamily="18" charset="0"/>
              </a:rPr>
              <a:t>pouze za předpokladu, že je využití daného ustanovení zadavatelem vyhrazeno v zadávacích podmínkách</a:t>
            </a:r>
            <a:r>
              <a:rPr lang="cs-CZ" sz="2400" dirty="0">
                <a:effectLst/>
                <a:latin typeface="Arial" panose="020B0604020202020204" pitchFamily="34" charset="0"/>
                <a:ea typeface="Calibri" panose="020F0502020204030204" pitchFamily="34" charset="0"/>
                <a:cs typeface="Times New Roman" panose="02020603050405020304" pitchFamily="18" charset="0"/>
              </a:rPr>
              <a:t>. Zákon tedy zadavateli povinnost postupovat dle § 113 zákona v případě zvláštního postupu dle části šesté zákona neukládá. Pokud by si pak zadavatel uvedený postup ani dobrovolně nevyhradil, nelze mu tedy vytknout, že v souvislosti se zadáváním šetřené dílčí veřejné zakázky zadávané v zavedeném dynamickém nákupním systému MNNC u vybraného dodavatele neposuzoval.</a:t>
            </a:r>
          </a:p>
        </p:txBody>
      </p:sp>
    </p:spTree>
    <p:extLst>
      <p:ext uri="{BB962C8B-B14F-4D97-AF65-F5344CB8AC3E}">
        <p14:creationId xmlns:p14="http://schemas.microsoft.com/office/powerpoint/2010/main" val="273567369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9B6A32EC-3C6B-5846-0BAE-2317F9A8A143}"/>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B6BE8C87-1663-9F32-3F8C-398F9584F901}"/>
              </a:ext>
            </a:extLst>
          </p:cNvPr>
          <p:cNvSpPr txBox="1"/>
          <p:nvPr/>
        </p:nvSpPr>
        <p:spPr>
          <a:xfrm>
            <a:off x="1" y="584462"/>
            <a:ext cx="12192000" cy="6286080"/>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kumimoji="0" lang="cs-CZ" sz="2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Argumentace Úřadu</a:t>
            </a:r>
            <a:r>
              <a:rPr lang="cs-CZ" sz="2200" b="1" dirty="0">
                <a:latin typeface="Arial" panose="020B0604020202020204" pitchFamily="34" charset="0"/>
                <a:cs typeface="Arial" panose="020B0604020202020204" pitchFamily="34" charset="0"/>
              </a:rPr>
              <a:t>:</a:t>
            </a:r>
          </a:p>
          <a:p>
            <a:pPr algn="just">
              <a:lnSpc>
                <a:spcPct val="107000"/>
              </a:lnSpc>
              <a:spcAft>
                <a:spcPts val="800"/>
              </a:spcAft>
            </a:pPr>
            <a:r>
              <a:rPr lang="cs-CZ" sz="2200" dirty="0">
                <a:effectLst/>
                <a:latin typeface="Arial" panose="020B0604020202020204" pitchFamily="34" charset="0"/>
                <a:ea typeface="Calibri" panose="020F0502020204030204" pitchFamily="34" charset="0"/>
                <a:cs typeface="Times New Roman" panose="02020603050405020304" pitchFamily="18" charset="0"/>
              </a:rPr>
              <a:t>112.   Z výzvy k podání nabídek nicméně dále vyplývá, že si zadavatel v případě pochybností ohledně nabídkové ceny vyhradil možnost vyzvat dodavatele k vysvětlení nabídky (viz bod 85. odůvodnění tohoto rozhodnutí). </a:t>
            </a:r>
            <a:r>
              <a:rPr lang="cs-CZ" sz="2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Dle přesvědčení Úřadu si tak zadavatel vytvořil dílčí pravidlo vztahující se ke zjišťování údajů týkajících se nabídkové ceny</a:t>
            </a:r>
            <a:r>
              <a:rPr lang="cs-CZ" sz="2200" dirty="0">
                <a:effectLst/>
                <a:latin typeface="Arial" panose="020B0604020202020204" pitchFamily="34" charset="0"/>
                <a:ea typeface="Calibri" panose="020F0502020204030204" pitchFamily="34" charset="0"/>
                <a:cs typeface="Times New Roman" panose="02020603050405020304" pitchFamily="18" charset="0"/>
              </a:rPr>
              <a:t>, nicméně </a:t>
            </a:r>
            <a:r>
              <a:rPr lang="cs-CZ" sz="22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z textace dané části výzvy nelze dovozovat, že by si tímto vyhradil použití kompletních pravidel vztahujících se k mimořádně nízké nabídkové ceně ve smyslu § 113 zákona ve spojení s pravidly v § 48 zákona. </a:t>
            </a:r>
            <a:r>
              <a:rPr lang="cs-CZ" sz="2200" dirty="0">
                <a:effectLst/>
                <a:latin typeface="Arial" panose="020B0604020202020204" pitchFamily="34" charset="0"/>
                <a:ea typeface="Calibri" panose="020F0502020204030204" pitchFamily="34" charset="0"/>
                <a:cs typeface="Times New Roman" panose="02020603050405020304" pitchFamily="18" charset="0"/>
              </a:rPr>
              <a:t>Naopak z postupu zadavatele je zjevné, že ve vztahu k vybranému dodavateli využil předem stanoveného pravidla v bodě 4 výzvy, když si žádostí o poskytnutí informací od vybraného dodavatele dožádal další informace k jeho nabídce, přičemž v této výzvě je výslovně uvedeno, že zadavatel dospěl k závěru, že podaná nabídka, při zohlednění předmětu plnění veřejné zakázky, ve svých dílčích částech obsahuje mimořádně nízkou nabídkovou cenu ve smyslu </a:t>
            </a:r>
            <a:r>
              <a:rPr lang="cs-CZ" sz="2200" dirty="0" err="1">
                <a:effectLst/>
                <a:latin typeface="Arial" panose="020B0604020202020204" pitchFamily="34" charset="0"/>
                <a:ea typeface="Calibri" panose="020F0502020204030204" pitchFamily="34" charset="0"/>
                <a:cs typeface="Times New Roman" panose="02020603050405020304" pitchFamily="18" charset="0"/>
              </a:rPr>
              <a:t>ust</a:t>
            </a:r>
            <a:r>
              <a:rPr lang="cs-CZ" sz="2200" dirty="0">
                <a:effectLst/>
                <a:latin typeface="Arial" panose="020B0604020202020204" pitchFamily="34" charset="0"/>
                <a:ea typeface="Calibri" panose="020F0502020204030204" pitchFamily="34" charset="0"/>
                <a:cs typeface="Times New Roman" panose="02020603050405020304" pitchFamily="18" charset="0"/>
              </a:rPr>
              <a:t>. § 113 zákona, načež zadavatel v souladu s výzvou při analogickém užití </a:t>
            </a:r>
            <a:r>
              <a:rPr lang="cs-CZ" sz="2200" dirty="0" err="1">
                <a:effectLst/>
                <a:latin typeface="Arial" panose="020B0604020202020204" pitchFamily="34" charset="0"/>
                <a:ea typeface="Calibri" panose="020F0502020204030204" pitchFamily="34" charset="0"/>
                <a:cs typeface="Times New Roman" panose="02020603050405020304" pitchFamily="18" charset="0"/>
              </a:rPr>
              <a:t>ust</a:t>
            </a:r>
            <a:r>
              <a:rPr lang="cs-CZ" sz="2200" dirty="0">
                <a:effectLst/>
                <a:latin typeface="Arial" panose="020B0604020202020204" pitchFamily="34" charset="0"/>
                <a:ea typeface="Calibri" panose="020F0502020204030204" pitchFamily="34" charset="0"/>
                <a:cs typeface="Times New Roman" panose="02020603050405020304" pitchFamily="18" charset="0"/>
              </a:rPr>
              <a:t>. § 113 odst. 4 zákona žádal vybraného dodavatele o písemné zdůvodnění způsobu stanovení nabídkové ceny. Nejednalo se tedy o postup dle § 113 zákona jako takový, ale o analogické užití </a:t>
            </a:r>
            <a:r>
              <a:rPr lang="cs-CZ" sz="2200" dirty="0" err="1">
                <a:effectLst/>
                <a:latin typeface="Arial" panose="020B0604020202020204" pitchFamily="34" charset="0"/>
                <a:ea typeface="Calibri" panose="020F0502020204030204" pitchFamily="34" charset="0"/>
                <a:cs typeface="Times New Roman" panose="02020603050405020304" pitchFamily="18" charset="0"/>
              </a:rPr>
              <a:t>ust</a:t>
            </a:r>
            <a:r>
              <a:rPr lang="cs-CZ" sz="2200" dirty="0">
                <a:effectLst/>
                <a:latin typeface="Arial" panose="020B0604020202020204" pitchFamily="34" charset="0"/>
                <a:ea typeface="Calibri" panose="020F0502020204030204" pitchFamily="34" charset="0"/>
                <a:cs typeface="Times New Roman" panose="02020603050405020304" pitchFamily="18" charset="0"/>
              </a:rPr>
              <a:t>. § 113 zákona, dle kterého zadavatel nabídkové ceny z pohledu možného rizika MNNC kontroloval. Uvedené pravidlo v bodě 4 výzvy tak nelze považovat za ekvivalent k postupu dle § 113 zákona.</a:t>
            </a:r>
          </a:p>
        </p:txBody>
      </p:sp>
    </p:spTree>
    <p:extLst>
      <p:ext uri="{BB962C8B-B14F-4D97-AF65-F5344CB8AC3E}">
        <p14:creationId xmlns:p14="http://schemas.microsoft.com/office/powerpoint/2010/main" val="325658252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ovéPole 3">
            <a:extLst>
              <a:ext uri="{FF2B5EF4-FFF2-40B4-BE49-F238E27FC236}">
                <a16:creationId xmlns:a16="http://schemas.microsoft.com/office/drawing/2014/main" id="{1F621C78-DC5F-4F58-B103-BE966FE68A28}"/>
              </a:ext>
            </a:extLst>
          </p:cNvPr>
          <p:cNvSpPr txBox="1"/>
          <p:nvPr/>
        </p:nvSpPr>
        <p:spPr>
          <a:xfrm>
            <a:off x="0" y="2829275"/>
            <a:ext cx="12191999" cy="1015663"/>
          </a:xfrm>
          <a:prstGeom prst="rect">
            <a:avLst/>
          </a:prstGeom>
          <a:noFill/>
        </p:spPr>
        <p:txBody>
          <a:bodyPr wrap="square" lIns="91440" tIns="45720" rIns="91440" bIns="45720" rtlCol="0" anchor="ctr">
            <a:spAutoFit/>
          </a:bodyPr>
          <a:lstStyle/>
          <a:p>
            <a:pPr algn="ctr"/>
            <a:r>
              <a:rPr lang="cs-CZ" sz="6000" dirty="0">
                <a:effectLst/>
                <a:latin typeface="Arial" panose="020B0604020202020204" pitchFamily="34" charset="0"/>
                <a:ea typeface="Calibri" panose="020F0502020204030204" pitchFamily="34" charset="0"/>
                <a:cs typeface="Times New Roman" panose="02020603050405020304" pitchFamily="18" charset="0"/>
              </a:rPr>
              <a:t>KONEC</a:t>
            </a:r>
            <a:endParaRPr lang="cs-CZ" dirty="0">
              <a:ea typeface="Calibri"/>
              <a:cs typeface="Calibri"/>
            </a:endParaRPr>
          </a:p>
        </p:txBody>
      </p:sp>
    </p:spTree>
    <p:extLst>
      <p:ext uri="{BB962C8B-B14F-4D97-AF65-F5344CB8AC3E}">
        <p14:creationId xmlns:p14="http://schemas.microsoft.com/office/powerpoint/2010/main" val="33320707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4E01AF6F-4C91-9E4B-EFAB-B407D3013DF1}"/>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5C035507-59C3-0407-AFBA-60CD82B5844E}"/>
              </a:ext>
            </a:extLst>
          </p:cNvPr>
          <p:cNvSpPr txBox="1"/>
          <p:nvPr/>
        </p:nvSpPr>
        <p:spPr>
          <a:xfrm>
            <a:off x="0" y="650449"/>
            <a:ext cx="12192000" cy="4856779"/>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400" b="1" dirty="0">
                <a:latin typeface="Arial" panose="020B0604020202020204" pitchFamily="34" charset="0"/>
                <a:cs typeface="Arial" panose="020B0604020202020204" pitchFamily="34" charset="0"/>
              </a:rPr>
              <a:t>Argumentace Úřadu:</a:t>
            </a:r>
          </a:p>
          <a:p>
            <a:pPr algn="just">
              <a:lnSpc>
                <a:spcPct val="107000"/>
              </a:lnSpc>
              <a:spcAft>
                <a:spcPts val="800"/>
              </a:spcAft>
            </a:pPr>
            <a:r>
              <a:rPr lang="cs-CZ" sz="2400" dirty="0">
                <a:effectLst/>
                <a:latin typeface="Arial" panose="020B0604020202020204" pitchFamily="34" charset="0"/>
                <a:ea typeface="Calibri" panose="020F0502020204030204" pitchFamily="34" charset="0"/>
                <a:cs typeface="Times New Roman" panose="02020603050405020304" pitchFamily="18" charset="0"/>
              </a:rPr>
              <a:t>76.   </a:t>
            </a:r>
            <a:r>
              <a:rPr lang="cs-CZ" sz="2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Argumentaci navrhovatele ve vztahu k nezákonnému postupu zadavatele</a:t>
            </a:r>
            <a:r>
              <a:rPr lang="cs-CZ" sz="2400" dirty="0">
                <a:effectLst/>
                <a:latin typeface="Arial" panose="020B0604020202020204" pitchFamily="34" charset="0"/>
                <a:ea typeface="Calibri" panose="020F0502020204030204" pitchFamily="34" charset="0"/>
                <a:cs typeface="Times New Roman" panose="02020603050405020304" pitchFamily="18" charset="0"/>
              </a:rPr>
              <a:t>, </a:t>
            </a:r>
            <a:r>
              <a:rPr lang="cs-CZ" sz="24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který přistoupil k vyloučení navrhovatele před tím, než bylo vůbec učiněno rozhodnutí o výběru dodavatele</a:t>
            </a:r>
            <a:r>
              <a:rPr lang="cs-CZ" sz="2400" dirty="0">
                <a:effectLst/>
                <a:latin typeface="Arial" panose="020B0604020202020204" pitchFamily="34" charset="0"/>
                <a:ea typeface="Calibri" panose="020F0502020204030204" pitchFamily="34" charset="0"/>
                <a:cs typeface="Times New Roman" panose="02020603050405020304" pitchFamily="18" charset="0"/>
              </a:rPr>
              <a:t>, je tedy v kontextu výše uvedeného </a:t>
            </a:r>
            <a:r>
              <a:rPr lang="cs-CZ" sz="24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nutné odmítnout</a:t>
            </a:r>
            <a:r>
              <a:rPr lang="cs-CZ" sz="2400" dirty="0">
                <a:effectLst/>
                <a:latin typeface="Arial" panose="020B0604020202020204" pitchFamily="34" charset="0"/>
                <a:ea typeface="Calibri" panose="020F0502020204030204" pitchFamily="34" charset="0"/>
                <a:cs typeface="Times New Roman" panose="02020603050405020304" pitchFamily="18" charset="0"/>
              </a:rPr>
              <a:t>. Jestliže navrhovatel v dané situaci odmítl poskytnout součinnost v návaznosti na obdrženou výzvu, resp. z jím uváděných důvodů nebyl schopen ve stanovené lhůtě předvedení nabízeného modelu </a:t>
            </a:r>
            <a:r>
              <a:rPr lang="cs-CZ" sz="2400" dirty="0" err="1">
                <a:effectLst/>
                <a:latin typeface="Arial" panose="020B0604020202020204" pitchFamily="34" charset="0"/>
                <a:ea typeface="Calibri" panose="020F0502020204030204" pitchFamily="34" charset="0"/>
                <a:cs typeface="Times New Roman" panose="02020603050405020304" pitchFamily="18" charset="0"/>
              </a:rPr>
              <a:t>štěpkovače</a:t>
            </a:r>
            <a:r>
              <a:rPr lang="cs-CZ" sz="2400" dirty="0">
                <a:effectLst/>
                <a:latin typeface="Arial" panose="020B0604020202020204" pitchFamily="34" charset="0"/>
                <a:ea typeface="Calibri" panose="020F0502020204030204" pitchFamily="34" charset="0"/>
                <a:cs typeface="Times New Roman" panose="02020603050405020304" pitchFamily="18" charset="0"/>
              </a:rPr>
              <a:t> provést, neměl zadavatel jinou zákonnou možnost než přistoupit k vyloučení navrhovatele pro nesplnění zadávacích podmínek s tím, že akceptace navrhovatelem nabízeného alternativního postupu – </a:t>
            </a:r>
            <a:r>
              <a:rPr lang="cs-CZ" sz="240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předvedení jiného modelu </a:t>
            </a:r>
            <a:r>
              <a:rPr lang="cs-CZ" sz="2400" dirty="0" err="1">
                <a:solidFill>
                  <a:srgbClr val="FFC000"/>
                </a:solidFill>
                <a:effectLst/>
                <a:latin typeface="Arial" panose="020B0604020202020204" pitchFamily="34" charset="0"/>
                <a:ea typeface="Calibri" panose="020F0502020204030204" pitchFamily="34" charset="0"/>
                <a:cs typeface="Times New Roman" panose="02020603050405020304" pitchFamily="18" charset="0"/>
              </a:rPr>
              <a:t>štěpkovače</a:t>
            </a:r>
            <a:r>
              <a:rPr lang="cs-CZ" sz="240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 – by odporovala zadávacím podmínkám</a:t>
            </a:r>
            <a:r>
              <a:rPr lang="cs-CZ" sz="2400" dirty="0">
                <a:effectLst/>
                <a:latin typeface="Arial" panose="020B0604020202020204" pitchFamily="34" charset="0"/>
                <a:ea typeface="Calibri" panose="020F0502020204030204" pitchFamily="34" charset="0"/>
                <a:cs typeface="Times New Roman" panose="02020603050405020304" pitchFamily="18" charset="0"/>
              </a:rPr>
              <a:t>, dle nichž bylo vyžadováno předvedení stejného typu </a:t>
            </a:r>
            <a:r>
              <a:rPr lang="cs-CZ" sz="2400" dirty="0" err="1">
                <a:effectLst/>
                <a:latin typeface="Arial" panose="020B0604020202020204" pitchFamily="34" charset="0"/>
                <a:ea typeface="Calibri" panose="020F0502020204030204" pitchFamily="34" charset="0"/>
                <a:cs typeface="Times New Roman" panose="02020603050405020304" pitchFamily="18" charset="0"/>
              </a:rPr>
              <a:t>štěpkovače</a:t>
            </a:r>
            <a:r>
              <a:rPr lang="cs-CZ" sz="2400" dirty="0">
                <a:effectLst/>
                <a:latin typeface="Arial" panose="020B0604020202020204" pitchFamily="34" charset="0"/>
                <a:ea typeface="Calibri" panose="020F0502020204030204" pitchFamily="34" charset="0"/>
                <a:cs typeface="Times New Roman" panose="02020603050405020304" pitchFamily="18" charset="0"/>
              </a:rPr>
              <a:t>, který je nabízen v rámci šetřeného zadávacího řízení.</a:t>
            </a:r>
          </a:p>
        </p:txBody>
      </p:sp>
    </p:spTree>
    <p:extLst>
      <p:ext uri="{BB962C8B-B14F-4D97-AF65-F5344CB8AC3E}">
        <p14:creationId xmlns:p14="http://schemas.microsoft.com/office/powerpoint/2010/main" val="16349154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12222DD9-D256-2F70-A964-6208A44D362F}"/>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AF15BEF8-630F-9435-4B19-67BAD84E465D}"/>
              </a:ext>
            </a:extLst>
          </p:cNvPr>
          <p:cNvSpPr txBox="1"/>
          <p:nvPr/>
        </p:nvSpPr>
        <p:spPr>
          <a:xfrm>
            <a:off x="0" y="790575"/>
            <a:ext cx="12192000" cy="400110"/>
          </a:xfrm>
          <a:prstGeom prst="rect">
            <a:avLst/>
          </a:prstGeom>
          <a:noFill/>
        </p:spPr>
        <p:txBody>
          <a:bodyPr wrap="square" lIns="91440" tIns="45720" rIns="91440" bIns="45720" rtlCol="0" anchor="t">
            <a:spAutoFit/>
          </a:bodyPr>
          <a:lstStyle/>
          <a:p>
            <a:pPr algn="ctr"/>
            <a:r>
              <a:rPr lang="cs-CZ" sz="2000" b="1" dirty="0">
                <a:latin typeface="Arial" panose="020B0604020202020204" pitchFamily="34" charset="0"/>
                <a:cs typeface="Arial" panose="020B0604020202020204" pitchFamily="34" charset="0"/>
              </a:rPr>
              <a:t>Zrušení ZŘ</a:t>
            </a:r>
            <a:endParaRPr lang="en-US" sz="2000" b="1" dirty="0">
              <a:latin typeface="Arial" panose="020B0604020202020204" pitchFamily="34" charset="0"/>
              <a:cs typeface="Arial" panose="020B0604020202020204" pitchFamily="34" charset="0"/>
            </a:endParaRPr>
          </a:p>
        </p:txBody>
      </p:sp>
      <p:graphicFrame>
        <p:nvGraphicFramePr>
          <p:cNvPr id="5" name="Tabulka 4">
            <a:extLst>
              <a:ext uri="{FF2B5EF4-FFF2-40B4-BE49-F238E27FC236}">
                <a16:creationId xmlns:a16="http://schemas.microsoft.com/office/drawing/2014/main" id="{A15965B6-89EC-FFAE-0F38-A2E6FB7D30DE}"/>
              </a:ext>
            </a:extLst>
          </p:cNvPr>
          <p:cNvGraphicFramePr>
            <a:graphicFrameLocks noGrp="1"/>
          </p:cNvGraphicFramePr>
          <p:nvPr>
            <p:extLst>
              <p:ext uri="{D42A27DB-BD31-4B8C-83A1-F6EECF244321}">
                <p14:modId xmlns:p14="http://schemas.microsoft.com/office/powerpoint/2010/main" val="1406054948"/>
              </p:ext>
            </p:extLst>
          </p:nvPr>
        </p:nvGraphicFramePr>
        <p:xfrm>
          <a:off x="9427" y="1159907"/>
          <a:ext cx="12182573" cy="5465054"/>
        </p:xfrm>
        <a:graphic>
          <a:graphicData uri="http://schemas.openxmlformats.org/drawingml/2006/table">
            <a:tbl>
              <a:tblPr firstRow="1" bandRow="1">
                <a:tableStyleId>{5C22544A-7EE6-4342-B048-85BDC9FD1C3A}</a:tableStyleId>
              </a:tblPr>
              <a:tblGrid>
                <a:gridCol w="12182573">
                  <a:extLst>
                    <a:ext uri="{9D8B030D-6E8A-4147-A177-3AD203B41FA5}">
                      <a16:colId xmlns:a16="http://schemas.microsoft.com/office/drawing/2014/main" val="1138273570"/>
                    </a:ext>
                  </a:extLst>
                </a:gridCol>
              </a:tblGrid>
              <a:tr h="433820">
                <a:tc>
                  <a:txBody>
                    <a:bodyPr/>
                    <a:lstStyle/>
                    <a:p>
                      <a:pPr algn="just">
                        <a:lnSpc>
                          <a:spcPct val="107000"/>
                        </a:lnSpc>
                        <a:spcAft>
                          <a:spcPts val="800"/>
                        </a:spcAft>
                        <a:buNone/>
                      </a:pPr>
                      <a:r>
                        <a:rPr lang="cs-CZ" sz="2200" b="1" kern="1200">
                          <a:solidFill>
                            <a:srgbClr val="FFFFFF"/>
                          </a:solidFill>
                          <a:effectLst/>
                          <a:latin typeface="Arial" panose="020B0604020202020204" pitchFamily="34" charset="0"/>
                          <a:ea typeface="Times New Roman" panose="02020603050405020304" pitchFamily="18" charset="0"/>
                          <a:cs typeface="Arial" panose="020B0604020202020204" pitchFamily="34" charset="0"/>
                        </a:rPr>
                        <a:t>Sp.zn. ÚOHS-S0367/2025/VZ, č. j.  ÚOHS-26502/2025/500</a:t>
                      </a:r>
                      <a:endParaRPr lang="cs-CZ" sz="22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459919349"/>
                  </a:ext>
                </a:extLst>
              </a:tr>
              <a:tr h="433820">
                <a:tc>
                  <a:txBody>
                    <a:bodyPr/>
                    <a:lstStyle/>
                    <a:p>
                      <a:pPr algn="just">
                        <a:lnSpc>
                          <a:spcPct val="107000"/>
                        </a:lnSpc>
                        <a:spcAft>
                          <a:spcPts val="800"/>
                        </a:spcAft>
                        <a:buNone/>
                      </a:pPr>
                      <a:r>
                        <a:rPr lang="cs-CZ" sz="2200" u="sng">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4"/>
                        </a:rPr>
                        <a:t>https://uohs.gov.cz/cs/verejne-zakazky/sbirky-rozhodnuti/detail-23077.html</a:t>
                      </a:r>
                      <a:endParaRPr lang="cs-CZ" sz="22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4078745562"/>
                  </a:ext>
                </a:extLst>
              </a:tr>
              <a:tr h="433820">
                <a:tc>
                  <a:txBody>
                    <a:bodyPr/>
                    <a:lstStyle/>
                    <a:p>
                      <a:pPr algn="just">
                        <a:lnSpc>
                          <a:spcPct val="107000"/>
                        </a:lnSpc>
                        <a:spcAft>
                          <a:spcPts val="800"/>
                        </a:spcAft>
                        <a:buNone/>
                      </a:pPr>
                      <a:r>
                        <a:rPr lang="cs-CZ" sz="2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Vybudování zázemí pro vznik dětské skupiny v Branticích</a:t>
                      </a:r>
                      <a:endParaRPr lang="cs-CZ" sz="22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954306992"/>
                  </a:ext>
                </a:extLst>
              </a:tr>
              <a:tr h="433820">
                <a:tc>
                  <a:txBody>
                    <a:bodyPr/>
                    <a:lstStyle/>
                    <a:p>
                      <a:pPr algn="just">
                        <a:lnSpc>
                          <a:spcPct val="107000"/>
                        </a:lnSpc>
                        <a:spcAft>
                          <a:spcPts val="800"/>
                        </a:spcAft>
                        <a:buNone/>
                      </a:pPr>
                      <a:r>
                        <a:rPr lang="cs-CZ" sz="22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Právní moc: 1. 8. 2025</a:t>
                      </a:r>
                      <a:endParaRPr lang="cs-CZ" sz="22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459188181"/>
                  </a:ext>
                </a:extLst>
              </a:tr>
              <a:tr h="435457">
                <a:tc>
                  <a:txBody>
                    <a:bodyPr/>
                    <a:lstStyle/>
                    <a:p>
                      <a:pPr algn="just">
                        <a:lnSpc>
                          <a:spcPct val="107000"/>
                        </a:lnSpc>
                        <a:spcAft>
                          <a:spcPts val="800"/>
                        </a:spcAft>
                        <a:buNone/>
                      </a:pPr>
                      <a:r>
                        <a:rPr lang="cs-CZ" sz="22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Dotčená ustanovení: § 127 odst. 2 písm. d) ZZVZ</a:t>
                      </a:r>
                      <a:endParaRPr lang="cs-CZ" sz="2200">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195754911"/>
                  </a:ext>
                </a:extLst>
              </a:tr>
              <a:tr h="1637282">
                <a:tc>
                  <a:txBody>
                    <a:bodyPr/>
                    <a:lstStyle/>
                    <a:p>
                      <a:pPr algn="just">
                        <a:lnSpc>
                          <a:spcPct val="107000"/>
                        </a:lnSpc>
                        <a:spcAft>
                          <a:spcPts val="800"/>
                        </a:spcAft>
                        <a:buNone/>
                      </a:pPr>
                      <a:r>
                        <a:rPr lang="cs-CZ" sz="2200" dirty="0">
                          <a:effectLst/>
                          <a:latin typeface="Arial" panose="020B0604020202020204" pitchFamily="34" charset="0"/>
                          <a:ea typeface="Calibri" panose="020F0502020204030204" pitchFamily="34" charset="0"/>
                          <a:cs typeface="Times New Roman" panose="02020603050405020304" pitchFamily="18" charset="0"/>
                        </a:rPr>
                        <a:t>Zadavatel </a:t>
                      </a:r>
                      <a:r>
                        <a:rPr lang="cs-CZ" sz="2200" u="sng" dirty="0">
                          <a:effectLst/>
                          <a:latin typeface="Arial" panose="020B0604020202020204" pitchFamily="34" charset="0"/>
                          <a:ea typeface="Calibri" panose="020F0502020204030204" pitchFamily="34" charset="0"/>
                          <a:cs typeface="Times New Roman" panose="02020603050405020304" pitchFamily="18" charset="0"/>
                        </a:rPr>
                        <a:t>nedodržel</a:t>
                      </a:r>
                      <a:r>
                        <a:rPr lang="cs-CZ" sz="2200" dirty="0">
                          <a:effectLst/>
                          <a:latin typeface="Arial" panose="020B0604020202020204" pitchFamily="34" charset="0"/>
                          <a:ea typeface="Calibri" panose="020F0502020204030204" pitchFamily="34" charset="0"/>
                          <a:cs typeface="Times New Roman" panose="02020603050405020304" pitchFamily="18" charset="0"/>
                        </a:rPr>
                        <a:t> při zadávání veřejné zakázky pravidlo stanovené v </a:t>
                      </a:r>
                      <a:r>
                        <a:rPr lang="cs-CZ" sz="2200" u="sng" dirty="0">
                          <a:effectLst/>
                          <a:latin typeface="Arial" panose="020B0604020202020204" pitchFamily="34" charset="0"/>
                          <a:ea typeface="Calibri" panose="020F0502020204030204" pitchFamily="34" charset="0"/>
                          <a:cs typeface="Times New Roman" panose="02020603050405020304" pitchFamily="18" charset="0"/>
                        </a:rPr>
                        <a:t>§ 127 odst. 2 písm. d) ZZVZ</a:t>
                      </a:r>
                      <a:r>
                        <a:rPr lang="cs-CZ" sz="2200" dirty="0">
                          <a:effectLst/>
                          <a:latin typeface="Arial" panose="020B0604020202020204" pitchFamily="34" charset="0"/>
                          <a:ea typeface="Calibri" panose="020F0502020204030204" pitchFamily="34" charset="0"/>
                          <a:cs typeface="Times New Roman" panose="02020603050405020304" pitchFamily="18" charset="0"/>
                        </a:rPr>
                        <a:t>, ve spojení se zásadou transparentnosti, když zrušil předmětné zadávací řízení s odkazem na ustanovení § 127 odst. 2 písm. d) ZZVZ, aniž by v Rozhodnutí o zrušení zadávacího řízení uvedené skutečnosti k okamžiku zrušení zadávacího řízení </a:t>
                      </a:r>
                      <a:r>
                        <a:rPr lang="cs-CZ" sz="2200" u="sng" dirty="0">
                          <a:effectLst/>
                          <a:latin typeface="Arial" panose="020B0604020202020204" pitchFamily="34" charset="0"/>
                          <a:ea typeface="Calibri" panose="020F0502020204030204" pitchFamily="34" charset="0"/>
                          <a:cs typeface="Times New Roman" panose="02020603050405020304" pitchFamily="18" charset="0"/>
                        </a:rPr>
                        <a:t>naplnily podmínku existence důvodů hodných zvláštního zřetele, včetně důvodů ekonomických</a:t>
                      </a:r>
                      <a:r>
                        <a:rPr lang="cs-CZ" sz="2200" dirty="0">
                          <a:effectLst/>
                          <a:latin typeface="Arial" panose="020B0604020202020204" pitchFamily="34" charset="0"/>
                          <a:ea typeface="Calibri" panose="020F0502020204030204" pitchFamily="34" charset="0"/>
                          <a:cs typeface="Times New Roman" panose="02020603050405020304" pitchFamily="18" charset="0"/>
                        </a:rPr>
                        <a:t>, pro které nelze po zadavateli požadovat, aby v zadávacím řízení pokračoval, bez ohledu na to, zda tyto důvody zadavatel způsobil či nikoliv, čímž se postup jmenovaného zadavatele ve vztahu ke zrušení zadávacího řízení stal netransparentním, přičemž tím mohl ovlivnit výběr dodavatele a dosud nedošlo k uzavření smlouvy.</a:t>
                      </a:r>
                    </a:p>
                  </a:txBody>
                  <a:tcPr/>
                </a:tc>
                <a:extLst>
                  <a:ext uri="{0D108BD9-81ED-4DB2-BD59-A6C34878D82A}">
                    <a16:rowId xmlns:a16="http://schemas.microsoft.com/office/drawing/2014/main" val="381531094"/>
                  </a:ext>
                </a:extLst>
              </a:tr>
            </a:tbl>
          </a:graphicData>
        </a:graphic>
      </p:graphicFrame>
    </p:spTree>
    <p:extLst>
      <p:ext uri="{BB962C8B-B14F-4D97-AF65-F5344CB8AC3E}">
        <p14:creationId xmlns:p14="http://schemas.microsoft.com/office/powerpoint/2010/main" val="8544660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CA93BE5D-C32A-BACC-EED5-94FFA84D8883}"/>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59B77FFE-B372-72B6-45CB-21D715BD6BB3}"/>
              </a:ext>
            </a:extLst>
          </p:cNvPr>
          <p:cNvSpPr txBox="1"/>
          <p:nvPr/>
        </p:nvSpPr>
        <p:spPr>
          <a:xfrm>
            <a:off x="0" y="475101"/>
            <a:ext cx="12191999" cy="7232749"/>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600" b="1" dirty="0">
                <a:latin typeface="Arial" panose="020B0604020202020204" pitchFamily="34" charset="0"/>
                <a:cs typeface="Arial" panose="020B0604020202020204" pitchFamily="34" charset="0"/>
              </a:rPr>
              <a:t>Skutkový stav: </a:t>
            </a:r>
          </a:p>
          <a:p>
            <a:pPr marL="342900" indent="-342900" algn="just">
              <a:spcBef>
                <a:spcPts val="600"/>
              </a:spcBef>
              <a:spcAft>
                <a:spcPts val="600"/>
              </a:spcAft>
              <a:buClr>
                <a:srgbClr val="009543"/>
              </a:buClr>
              <a:buFont typeface="Arial" panose="020B0604020202020204" pitchFamily="34" charset="0"/>
              <a:buChar char="•"/>
            </a:pPr>
            <a:r>
              <a:rPr lang="cs-CZ" sz="2600" dirty="0">
                <a:effectLst/>
                <a:latin typeface="Arial" panose="020B0604020202020204" pitchFamily="34" charset="0"/>
                <a:ea typeface="Calibri" panose="020F0502020204030204" pitchFamily="34" charset="0"/>
                <a:cs typeface="Times New Roman" panose="02020603050405020304" pitchFamily="18" charset="0"/>
              </a:rPr>
              <a:t>Zadavatel při posuzování nabídek zjistil, že osoba, která se měla za jednoho dodavatele podílet na plnění VZ (hlavní stavbyvedoucí), byla zároveň osobou, která se podílela na zpracování ZP.</a:t>
            </a:r>
          </a:p>
          <a:p>
            <a:pPr marL="342900" indent="-342900" algn="just">
              <a:spcBef>
                <a:spcPts val="600"/>
              </a:spcBef>
              <a:spcAft>
                <a:spcPts val="600"/>
              </a:spcAft>
              <a:buClr>
                <a:srgbClr val="009543"/>
              </a:buClr>
              <a:buFont typeface="Arial" panose="020B0604020202020204" pitchFamily="34" charset="0"/>
              <a:buChar char="•"/>
            </a:pPr>
            <a:r>
              <a:rPr lang="cs-CZ" sz="2600" dirty="0">
                <a:latin typeface="Arial" panose="020B0604020202020204" pitchFamily="34" charset="0"/>
                <a:ea typeface="Calibri" panose="020F0502020204030204" pitchFamily="34" charset="0"/>
                <a:cs typeface="Times New Roman" panose="02020603050405020304" pitchFamily="18" charset="0"/>
              </a:rPr>
              <a:t>Zadavatel se rozhodl zpracovat posudek, který by měl posoudit ZP, zda nezvýhodňovaly některého dodavatele.</a:t>
            </a:r>
          </a:p>
          <a:p>
            <a:pPr marL="342900" indent="-342900" algn="just">
              <a:spcBef>
                <a:spcPts val="600"/>
              </a:spcBef>
              <a:spcAft>
                <a:spcPts val="600"/>
              </a:spcAft>
              <a:buClr>
                <a:srgbClr val="009543"/>
              </a:buClr>
              <a:buFont typeface="Arial" panose="020B0604020202020204" pitchFamily="34" charset="0"/>
              <a:buChar char="•"/>
            </a:pPr>
            <a:r>
              <a:rPr lang="cs-CZ" sz="2600" dirty="0">
                <a:effectLst/>
                <a:latin typeface="Arial" panose="020B0604020202020204" pitchFamily="34" charset="0"/>
                <a:ea typeface="Calibri" panose="020F0502020204030204" pitchFamily="34" charset="0"/>
                <a:cs typeface="Times New Roman" panose="02020603050405020304" pitchFamily="18" charset="0"/>
              </a:rPr>
              <a:t>Zadavatel kontaktoval velké množství znalců, avšak žádný nebyl u časových nebo jiných důvodů ochotný posudek vypracovat.</a:t>
            </a:r>
          </a:p>
          <a:p>
            <a:pPr marL="342900" indent="-342900" algn="just">
              <a:spcBef>
                <a:spcPts val="600"/>
              </a:spcBef>
              <a:spcAft>
                <a:spcPts val="600"/>
              </a:spcAft>
              <a:buClr>
                <a:srgbClr val="009543"/>
              </a:buClr>
              <a:buFont typeface="Arial" panose="020B0604020202020204" pitchFamily="34" charset="0"/>
              <a:buChar char="•"/>
            </a:pPr>
            <a:r>
              <a:rPr lang="cs-CZ" sz="2600" dirty="0">
                <a:latin typeface="Arial" panose="020B0604020202020204" pitchFamily="34" charset="0"/>
                <a:ea typeface="Calibri" panose="020F0502020204030204" pitchFamily="34" charset="0"/>
                <a:cs typeface="Times New Roman" panose="02020603050405020304" pitchFamily="18" charset="0"/>
              </a:rPr>
              <a:t>Obdržel pouze obecné sdělení, že lze tuto situaci posuzovat případně jako získání neoprávněné výhody, přičemž její vliv na vedené řízení a na jeho výsledek by měl zvážit, posoudit a rozhodnout zadavatel</a:t>
            </a:r>
            <a:endParaRPr lang="cs-CZ" sz="2600" dirty="0">
              <a:effectLst/>
              <a:latin typeface="Arial" panose="020B0604020202020204" pitchFamily="34" charset="0"/>
              <a:ea typeface="Calibri" panose="020F0502020204030204" pitchFamily="34" charset="0"/>
              <a:cs typeface="Times New Roman" panose="02020603050405020304" pitchFamily="18" charset="0"/>
            </a:endParaRPr>
          </a:p>
          <a:p>
            <a:pPr marL="342900" indent="-342900" algn="just">
              <a:spcBef>
                <a:spcPts val="600"/>
              </a:spcBef>
              <a:spcAft>
                <a:spcPts val="600"/>
              </a:spcAft>
              <a:buClr>
                <a:srgbClr val="009543"/>
              </a:buClr>
              <a:buFont typeface="Arial" panose="020B0604020202020204" pitchFamily="34" charset="0"/>
              <a:buChar char="•"/>
            </a:pPr>
            <a:r>
              <a:rPr lang="cs-CZ" sz="2600" dirty="0">
                <a:latin typeface="Arial" panose="020B0604020202020204" pitchFamily="34" charset="0"/>
                <a:ea typeface="Calibri" panose="020F0502020204030204" pitchFamily="34" charset="0"/>
                <a:cs typeface="Times New Roman" panose="02020603050405020304" pitchFamily="18" charset="0"/>
              </a:rPr>
              <a:t>VZ byla dotovaná, a z časových důvodů (závazné termíny dokončení), zadavatel ZŘ zrušil pro možnou nezákonnost ZP.</a:t>
            </a:r>
            <a:endParaRPr lang="cs-CZ" sz="2600" dirty="0">
              <a:effectLst/>
              <a:latin typeface="Arial" panose="020B0604020202020204" pitchFamily="34" charset="0"/>
              <a:ea typeface="Calibri" panose="020F0502020204030204" pitchFamily="34" charset="0"/>
              <a:cs typeface="Times New Roman" panose="02020603050405020304" pitchFamily="18" charset="0"/>
            </a:endParaRPr>
          </a:p>
          <a:p>
            <a:pPr marL="342900" indent="-342900" algn="just">
              <a:spcBef>
                <a:spcPts val="600"/>
              </a:spcBef>
              <a:spcAft>
                <a:spcPts val="600"/>
              </a:spcAft>
              <a:buClr>
                <a:srgbClr val="009543"/>
              </a:buClr>
              <a:buFont typeface="Arial" panose="020B0604020202020204" pitchFamily="34" charset="0"/>
              <a:buChar char="•"/>
            </a:pPr>
            <a:endParaRPr lang="cs-CZ" sz="2800" dirty="0">
              <a:effectLst/>
              <a:latin typeface="Arial" panose="020B0604020202020204" pitchFamily="34" charset="0"/>
              <a:ea typeface="Calibri" panose="020F0502020204030204" pitchFamily="34" charset="0"/>
              <a:cs typeface="Times New Roman" panose="02020603050405020304" pitchFamily="18" charset="0"/>
            </a:endParaRPr>
          </a:p>
          <a:p>
            <a:pPr marL="342900" indent="-342900" algn="just">
              <a:spcBef>
                <a:spcPts val="600"/>
              </a:spcBef>
              <a:spcAft>
                <a:spcPts val="600"/>
              </a:spcAft>
              <a:buClr>
                <a:srgbClr val="009543"/>
              </a:buClr>
              <a:buFont typeface="Arial" panose="020B0604020202020204" pitchFamily="34" charset="0"/>
              <a:buChar char="•"/>
            </a:pPr>
            <a:endParaRPr lang="cs-CZ"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99938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46ACD3E6-F391-1BE0-CCC5-69921BEB0DA9}"/>
            </a:ext>
          </a:extLst>
        </p:cNvPr>
        <p:cNvGrpSpPr/>
        <p:nvPr/>
      </p:nvGrpSpPr>
      <p:grpSpPr>
        <a:xfrm>
          <a:off x="0" y="0"/>
          <a:ext cx="0" cy="0"/>
          <a:chOff x="0" y="0"/>
          <a:chExt cx="0" cy="0"/>
        </a:xfrm>
      </p:grpSpPr>
      <p:sp>
        <p:nvSpPr>
          <p:cNvPr id="4" name="TextovéPole 3">
            <a:extLst>
              <a:ext uri="{FF2B5EF4-FFF2-40B4-BE49-F238E27FC236}">
                <a16:creationId xmlns:a16="http://schemas.microsoft.com/office/drawing/2014/main" id="{BB5D2A47-18AF-9A32-BFBC-D20FCA94E30A}"/>
              </a:ext>
            </a:extLst>
          </p:cNvPr>
          <p:cNvSpPr txBox="1"/>
          <p:nvPr/>
        </p:nvSpPr>
        <p:spPr>
          <a:xfrm>
            <a:off x="0" y="650449"/>
            <a:ext cx="12192000" cy="5852308"/>
          </a:xfrm>
          <a:prstGeom prst="rect">
            <a:avLst/>
          </a:prstGeom>
          <a:noFill/>
        </p:spPr>
        <p:txBody>
          <a:bodyPr wrap="square" lIns="91440" tIns="45720" rIns="91440" bIns="45720" rtlCol="0" anchor="t">
            <a:spAutoFit/>
          </a:bodyPr>
          <a:lstStyle/>
          <a:p>
            <a:pPr algn="just">
              <a:spcBef>
                <a:spcPts val="600"/>
              </a:spcBef>
              <a:spcAft>
                <a:spcPts val="600"/>
              </a:spcAft>
              <a:buClr>
                <a:srgbClr val="009543"/>
              </a:buClr>
            </a:pPr>
            <a:r>
              <a:rPr lang="cs-CZ" sz="2400" b="1" dirty="0">
                <a:latin typeface="Arial" panose="020B0604020202020204" pitchFamily="34" charset="0"/>
                <a:cs typeface="Arial" panose="020B0604020202020204" pitchFamily="34" charset="0"/>
              </a:rPr>
              <a:t>Argumentace Úřadu:</a:t>
            </a:r>
          </a:p>
          <a:p>
            <a:pPr algn="just">
              <a:lnSpc>
                <a:spcPct val="107000"/>
              </a:lnSpc>
              <a:spcAft>
                <a:spcPts val="800"/>
              </a:spcAft>
            </a:pPr>
            <a:r>
              <a:rPr lang="cs-CZ" sz="2400" dirty="0">
                <a:effectLst/>
                <a:latin typeface="Arial" panose="020B0604020202020204" pitchFamily="34" charset="0"/>
                <a:ea typeface="Calibri" panose="020F0502020204030204" pitchFamily="34" charset="0"/>
                <a:cs typeface="Times New Roman" panose="02020603050405020304" pitchFamily="18" charset="0"/>
              </a:rPr>
              <a:t>70.    </a:t>
            </a:r>
            <a:r>
              <a:rPr lang="cs-CZ" sz="2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Odůvodnění předložené zadavatelem </a:t>
            </a:r>
            <a:r>
              <a:rPr lang="cs-CZ" sz="2400" dirty="0">
                <a:effectLst/>
                <a:latin typeface="Arial" panose="020B0604020202020204" pitchFamily="34" charset="0"/>
                <a:ea typeface="Calibri" panose="020F0502020204030204" pitchFamily="34" charset="0"/>
                <a:cs typeface="Times New Roman" panose="02020603050405020304" pitchFamily="18" charset="0"/>
              </a:rPr>
              <a:t>v rozhodnutí o zrušení zadávacího řízení </a:t>
            </a:r>
            <a:r>
              <a:rPr lang="cs-CZ" sz="2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nemůže </a:t>
            </a:r>
            <a:r>
              <a:rPr lang="cs-CZ" sz="2400" dirty="0">
                <a:effectLst/>
                <a:latin typeface="Arial" panose="020B0604020202020204" pitchFamily="34" charset="0"/>
                <a:ea typeface="Calibri" panose="020F0502020204030204" pitchFamily="34" charset="0"/>
                <a:cs typeface="Times New Roman" panose="02020603050405020304" pitchFamily="18" charset="0"/>
              </a:rPr>
              <a:t>v šetřeném případě </a:t>
            </a:r>
            <a:r>
              <a:rPr lang="cs-CZ" sz="24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jako takové zastat popis naplnění důvodů hodných zvláštního zřetele </a:t>
            </a:r>
            <a:r>
              <a:rPr lang="cs-CZ" sz="2400" dirty="0">
                <a:effectLst/>
                <a:latin typeface="Arial" panose="020B0604020202020204" pitchFamily="34" charset="0"/>
                <a:ea typeface="Calibri" panose="020F0502020204030204" pitchFamily="34" charset="0"/>
                <a:cs typeface="Times New Roman" panose="02020603050405020304" pitchFamily="18" charset="0"/>
              </a:rPr>
              <a:t>(vč. důvodů ekonomických) dle ustanovení § 127 odst. 2 písm. d) zákona. </a:t>
            </a:r>
          </a:p>
          <a:p>
            <a:pPr algn="just">
              <a:lnSpc>
                <a:spcPct val="107000"/>
              </a:lnSpc>
              <a:spcAft>
                <a:spcPts val="800"/>
              </a:spcAft>
            </a:pPr>
            <a:r>
              <a:rPr lang="cs-CZ" sz="2400" dirty="0">
                <a:effectLst/>
                <a:latin typeface="Arial" panose="020B0604020202020204" pitchFamily="34" charset="0"/>
                <a:ea typeface="Calibri" panose="020F0502020204030204" pitchFamily="34" charset="0"/>
                <a:cs typeface="Times New Roman" panose="02020603050405020304" pitchFamily="18" charset="0"/>
              </a:rPr>
              <a:t>Byť lze shledat, že zadavatel v souladu se zákonem činil aktivní kroky, aby v důsledku skutečností identifikovaných jako možný střet zájmů učinil adekvátní opatření, které mělo spočívat v externím odborném posouzení právě i způsobu stanovení zadávacích podmínek veřejné zakázky, kdy výsledek tohoto odborného posouzení měl být pro zadavatele též indicií pro rozhodnutí o dalším postupu v zadávacím řízení, zadavatel takovýto jím zvolený postup nedokončil. </a:t>
            </a:r>
          </a:p>
          <a:p>
            <a:pPr algn="just">
              <a:lnSpc>
                <a:spcPct val="107000"/>
              </a:lnSpc>
              <a:spcAft>
                <a:spcPts val="800"/>
              </a:spcAft>
            </a:pPr>
            <a:r>
              <a:rPr lang="cs-CZ" sz="24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Skutečnost, že se mu nepodařilo v dohledné době zamýšlené opatření mající podobu externího posouzení uskutečnit</a:t>
            </a:r>
            <a:r>
              <a:rPr lang="cs-CZ" sz="2400" dirty="0">
                <a:effectLst/>
                <a:latin typeface="Arial" panose="020B0604020202020204" pitchFamily="34" charset="0"/>
                <a:ea typeface="Calibri" panose="020F0502020204030204" pitchFamily="34" charset="0"/>
                <a:cs typeface="Times New Roman" panose="02020603050405020304" pitchFamily="18" charset="0"/>
              </a:rPr>
              <a:t>, </a:t>
            </a:r>
            <a:r>
              <a:rPr lang="cs-CZ" sz="24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přitom sama o sobě bez dalšího existenci důvodů hodných zvláštního zřetele v šetřeném případě nezakládá. </a:t>
            </a:r>
          </a:p>
        </p:txBody>
      </p:sp>
    </p:spTree>
    <p:extLst>
      <p:ext uri="{BB962C8B-B14F-4D97-AF65-F5344CB8AC3E}">
        <p14:creationId xmlns:p14="http://schemas.microsoft.com/office/powerpoint/2010/main" val="2136005969"/>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7902385C3B5A254CBD327BF70AB46767" ma:contentTypeVersion="15" ma:contentTypeDescription="Vytvoří nový dokument" ma:contentTypeScope="" ma:versionID="56f71a24318acd9c27b3b1772430d90b">
  <xsd:schema xmlns:xsd="http://www.w3.org/2001/XMLSchema" xmlns:xs="http://www.w3.org/2001/XMLSchema" xmlns:p="http://schemas.microsoft.com/office/2006/metadata/properties" xmlns:ns2="c7130aa1-df8d-4cfc-b5ca-c8e75a54ac58" xmlns:ns3="3a05a313-e8ba-434f-93a9-e1335f2c2059" targetNamespace="http://schemas.microsoft.com/office/2006/metadata/properties" ma:root="true" ma:fieldsID="cb862c3a5a24f1a1e892a883097c961c" ns2:_="" ns3:_="">
    <xsd:import namespace="c7130aa1-df8d-4cfc-b5ca-c8e75a54ac58"/>
    <xsd:import namespace="3a05a313-e8ba-434f-93a9-e1335f2c205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7130aa1-df8d-4cfc-b5ca-c8e75a54ac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Značky obrázků" ma:readOnly="false" ma:fieldId="{5cf76f15-5ced-4ddc-b409-7134ff3c332f}" ma:taxonomyMulti="true" ma:sspId="de97acfe-e349-49a2-9112-0b04129138de"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Location" ma:index="21"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a05a313-e8ba-434f-93a9-e1335f2c2059"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290f8e3e-5ae1-4fdc-85ba-64480fc9b50f}" ma:internalName="TaxCatchAll" ma:showField="CatchAllData" ma:web="3a05a313-e8ba-434f-93a9-e1335f2c2059">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dílí se s"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dílené s podrobnostmi"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c7130aa1-df8d-4cfc-b5ca-c8e75a54ac58">
      <Terms xmlns="http://schemas.microsoft.com/office/infopath/2007/PartnerControls"/>
    </lcf76f155ced4ddcb4097134ff3c332f>
    <TaxCatchAll xmlns="3a05a313-e8ba-434f-93a9-e1335f2c2059" xsi:nil="true"/>
    <SharedWithUsers xmlns="3a05a313-e8ba-434f-93a9-e1335f2c2059">
      <UserInfo>
        <DisplayName>Janečková Marie</DisplayName>
        <AccountId>16</AccountId>
        <AccountType/>
      </UserInfo>
    </SharedWithUsers>
  </documentManagement>
</p:properties>
</file>

<file path=customXml/itemProps1.xml><?xml version="1.0" encoding="utf-8"?>
<ds:datastoreItem xmlns:ds="http://schemas.openxmlformats.org/officeDocument/2006/customXml" ds:itemID="{E4241555-A4BB-4E08-883D-C57DD0769A93}">
  <ds:schemaRefs>
    <ds:schemaRef ds:uri="3a05a313-e8ba-434f-93a9-e1335f2c2059"/>
    <ds:schemaRef ds:uri="c7130aa1-df8d-4cfc-b5ca-c8e75a54ac5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4D1F3388-C616-48BF-94BA-71C5DB46305F}">
  <ds:schemaRefs>
    <ds:schemaRef ds:uri="http://schemas.microsoft.com/sharepoint/v3/contenttype/forms"/>
  </ds:schemaRefs>
</ds:datastoreItem>
</file>

<file path=customXml/itemProps3.xml><?xml version="1.0" encoding="utf-8"?>
<ds:datastoreItem xmlns:ds="http://schemas.openxmlformats.org/officeDocument/2006/customXml" ds:itemID="{949BE72F-CB9A-4489-9DE8-BDBC4ADFE5FE}">
  <ds:schemaRefs>
    <ds:schemaRef ds:uri="http://purl.org/dc/elements/1.1/"/>
    <ds:schemaRef ds:uri="http://schemas.microsoft.com/office/2006/metadata/properties"/>
    <ds:schemaRef ds:uri="3a05a313-e8ba-434f-93a9-e1335f2c2059"/>
    <ds:schemaRef ds:uri="http://schemas.microsoft.com/office/2006/documentManagement/types"/>
    <ds:schemaRef ds:uri="http://purl.org/dc/dcmitype/"/>
    <ds:schemaRef ds:uri="http://purl.org/dc/terms/"/>
    <ds:schemaRef ds:uri="http://schemas.microsoft.com/office/infopath/2007/PartnerControls"/>
    <ds:schemaRef ds:uri="http://schemas.openxmlformats.org/package/2006/metadata/core-properties"/>
    <ds:schemaRef ds:uri="c7130aa1-df8d-4cfc-b5ca-c8e75a54ac58"/>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9920</TotalTime>
  <Words>8993</Words>
  <Application>Microsoft Office PowerPoint</Application>
  <PresentationFormat>Širokoúhlá obrazovka</PresentationFormat>
  <Paragraphs>302</Paragraphs>
  <Slides>55</Slides>
  <Notes>54</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55</vt:i4>
      </vt:variant>
    </vt:vector>
  </HeadingPairs>
  <TitlesOfParts>
    <vt:vector size="60" baseType="lpstr">
      <vt:lpstr>Arial</vt:lpstr>
      <vt:lpstr>Calibri</vt:lpstr>
      <vt:lpstr>Calibri Light</vt:lpstr>
      <vt:lpstr>Symbol</vt:lpstr>
      <vt:lpstr>Motiv Office</vt:lpstr>
      <vt:lpstr>Vybraná rozhodnutí ÚOHS -  srpen 2025</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Sokolovi</dc:creator>
  <cp:lastModifiedBy>Raška Marcel</cp:lastModifiedBy>
  <cp:revision>61</cp:revision>
  <cp:lastPrinted>2025-04-22T14:04:38Z</cp:lastPrinted>
  <dcterms:created xsi:type="dcterms:W3CDTF">2024-02-08T14:50:32Z</dcterms:created>
  <dcterms:modified xsi:type="dcterms:W3CDTF">2025-10-30T08:41:43Z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0x0101007902385C3B5A254CBD327BF70AB46767</vt:lpwstr>
  </property>
  <property fmtid="{D5CDD505-2E9C-101B-9397-08002B2CF9AE}" pid="3" name="MediaServiceImageTags">
    <vt:lpwstr/>
  </property>
</Properties>
</file>