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8"/>
  </p:notesMasterIdLst>
  <p:sldIdLst>
    <p:sldId id="333" r:id="rId5"/>
    <p:sldId id="385" r:id="rId6"/>
    <p:sldId id="387" r:id="rId7"/>
    <p:sldId id="386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8" r:id="rId17"/>
    <p:sldId id="369" r:id="rId18"/>
    <p:sldId id="388" r:id="rId19"/>
    <p:sldId id="370" r:id="rId20"/>
    <p:sldId id="390" r:id="rId21"/>
    <p:sldId id="391" r:id="rId22"/>
    <p:sldId id="392" r:id="rId23"/>
    <p:sldId id="393" r:id="rId24"/>
    <p:sldId id="371" r:id="rId25"/>
    <p:sldId id="395" r:id="rId26"/>
    <p:sldId id="372" r:id="rId27"/>
    <p:sldId id="373" r:id="rId28"/>
    <p:sldId id="394" r:id="rId29"/>
    <p:sldId id="374" r:id="rId30"/>
    <p:sldId id="375" r:id="rId31"/>
    <p:sldId id="397" r:id="rId32"/>
    <p:sldId id="398" r:id="rId33"/>
    <p:sldId id="376" r:id="rId34"/>
    <p:sldId id="342" r:id="rId35"/>
    <p:sldId id="377" r:id="rId36"/>
    <p:sldId id="378" r:id="rId37"/>
    <p:sldId id="334" r:id="rId38"/>
    <p:sldId id="379" r:id="rId39"/>
    <p:sldId id="380" r:id="rId40"/>
    <p:sldId id="381" r:id="rId41"/>
    <p:sldId id="382" r:id="rId42"/>
    <p:sldId id="383" r:id="rId43"/>
    <p:sldId id="384" r:id="rId44"/>
    <p:sldId id="325" r:id="rId45"/>
    <p:sldId id="389" r:id="rId46"/>
    <p:sldId id="349" r:id="rId47"/>
    <p:sldId id="350" r:id="rId48"/>
    <p:sldId id="351" r:id="rId49"/>
    <p:sldId id="352" r:id="rId50"/>
    <p:sldId id="353" r:id="rId51"/>
    <p:sldId id="354" r:id="rId52"/>
    <p:sldId id="355" r:id="rId53"/>
    <p:sldId id="357" r:id="rId54"/>
    <p:sldId id="367" r:id="rId55"/>
    <p:sldId id="396" r:id="rId56"/>
    <p:sldId id="358" r:id="rId5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851CA759-3014-45F0-B010-2512BB3CCEFA}">
          <p14:sldIdLst>
            <p14:sldId id="333"/>
            <p14:sldId id="385"/>
            <p14:sldId id="387"/>
            <p14:sldId id="386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8"/>
            <p14:sldId id="369"/>
            <p14:sldId id="388"/>
            <p14:sldId id="370"/>
            <p14:sldId id="390"/>
            <p14:sldId id="391"/>
            <p14:sldId id="392"/>
            <p14:sldId id="393"/>
            <p14:sldId id="371"/>
            <p14:sldId id="395"/>
            <p14:sldId id="372"/>
            <p14:sldId id="373"/>
            <p14:sldId id="394"/>
            <p14:sldId id="374"/>
            <p14:sldId id="375"/>
            <p14:sldId id="397"/>
            <p14:sldId id="398"/>
            <p14:sldId id="376"/>
            <p14:sldId id="342"/>
            <p14:sldId id="377"/>
            <p14:sldId id="378"/>
            <p14:sldId id="334"/>
            <p14:sldId id="379"/>
            <p14:sldId id="380"/>
            <p14:sldId id="381"/>
            <p14:sldId id="382"/>
            <p14:sldId id="383"/>
            <p14:sldId id="384"/>
            <p14:sldId id="325"/>
            <p14:sldId id="389"/>
            <p14:sldId id="349"/>
            <p14:sldId id="350"/>
            <p14:sldId id="351"/>
            <p14:sldId id="352"/>
            <p14:sldId id="353"/>
            <p14:sldId id="354"/>
            <p14:sldId id="355"/>
            <p14:sldId id="357"/>
            <p14:sldId id="367"/>
            <p14:sldId id="396"/>
            <p14:sldId id="3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43"/>
    <a:srgbClr val="2E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03" autoAdjust="0"/>
  </p:normalViewPr>
  <p:slideViewPr>
    <p:cSldViewPr snapToGrid="0">
      <p:cViewPr varScale="1">
        <p:scale>
          <a:sx n="101" d="100"/>
          <a:sy n="101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76EA0-A7D8-4C36-9103-675E79D94563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12E25-B006-4F85-B4EA-907AF006C9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8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5204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9D6A5-AA91-BAF7-0EA9-E25F51F13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0B0132D-8EE7-A189-060F-552FE0A541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CE31106-BE9A-6E8C-665E-EA03BABA86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00ACE45-FEB1-5172-86AF-DD0B43975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797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0E49E-A86F-1112-090C-C4FFB2FEB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6087492-63E3-8093-8795-77303EA43A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8838AB3-F330-3750-1745-757E16AFDB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77987B-B798-0CEE-E851-FDDF7E7E22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935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450DB-CBC1-A188-945D-BEF2A4CFF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FA36A45-A29A-9597-5695-53A4D5D317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80A4FA7-CA14-1DF1-FCD1-F8FEF42DAA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5776BF5-DDF4-3B14-1B09-BD70B3652B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77305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6E1A8-77C1-CFC9-4AF0-FB900E5C1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BB23E78-116F-3994-E1FC-C21C2B0432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00A8592-709E-6E40-AA64-FA4B0D5010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F7C1A37-2097-0C96-16FF-6B1C94D540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466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5BA40-5539-E2DB-02C7-C0D1E1B63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6C5B213-7C60-2655-14A2-FECA773D63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84AA98E-CC5B-6C33-5BB2-6C5852078E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44714F-71A9-8284-D07B-EC283FD0BB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180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6516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C7B32-FC9C-DB02-FE43-F9B3DB771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B373BEF-48D7-2B3B-0C74-A538F9C51E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1D0968B-C753-2999-038F-C1C936292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A0F3E28-4735-7F85-47C1-A886703C7B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5581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2590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5A416-0437-F0F7-CCAC-860D6ECE8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70E76CB-2C54-5A57-F7C5-6174681170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A29C6C3-BE19-7AAF-2FC7-4ECDDAA78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5A4DD1-5CEB-E164-5250-0BEA9C9E5A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12E25-B006-4F85-B4EA-907AF006C9B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1637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625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78A8A-CBC1-5770-013C-4FFDE324B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054A25B-505B-2907-5BC2-483854D936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19A6294-9A2E-8D70-9CEC-75D893295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1B6FC4-5F11-C2A8-0748-214DE607A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4392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82F08-CC80-F3A9-559A-748350764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6416E57-5D24-30E7-C381-A15F78C679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7E8B39D-04D0-C3BF-399C-B9D25F2BCE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9741515-A394-66C0-A880-37D6C398B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9937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3818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990C8-F0E7-94BD-0759-37351D31A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598D326-BB02-CC90-71BE-47EF850811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C4348AA-775D-B9F4-AC52-19041F666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60BE8F3-4BDA-C339-F69E-8CE6CE3DDC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2655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666BC-2D06-9F81-2A84-4BCF022C4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6D6CC82-B408-FCE4-D10C-D9B4993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EA466FE-6DE0-0AA1-569A-03389D9A94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492FC67-40C8-FD3B-73EC-32F5114EBF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5745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4915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6127B-0873-C9FE-24F6-02C874757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D27E2CF-5D8C-48EE-E609-B3F0E83821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EB06F72-FEBA-DB62-3F3C-C9CB500D00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E308C77-581F-0886-E6FB-EFF433DF01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2368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76798-052E-87B8-5E79-732778952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6E7B1F4-8FE4-27FC-305D-8E4B1E3467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174F017-3E44-FE96-6934-B8E97D9F48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B63D90-EAAD-BF47-7B08-B4C7FC77E4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8033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9EE16-D2CB-B8E1-B77D-4FB922D22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A117F6C-9F30-9B3E-0901-337502BCD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F5551F6-1C80-48C0-A983-7ED42926C9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F0D6C32-1208-BC8A-C053-46A99530B6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910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728E0-9F96-3F71-6394-A135FE21E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B3517F8-D169-11B8-20D1-7F16F7215B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0620F5D-397E-2D6E-DC64-62E8B30B4A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C191ACE-0D7B-A641-5A4C-3A74D473D5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3121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61654-6FAC-A054-FDD1-3125E57AC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A55E12E-EECB-4672-6393-5D7B471026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29D7985-17D0-D90D-98B0-162C4FDBB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06B783-4F04-9266-1003-2197569F61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869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398E3-8580-3C95-AD30-4D72D666F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D618696-EDCF-D94E-2385-5BF3E9AEE3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96A376E-F49B-CE35-2BAB-81EFCDD9C0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25EC63-9DD4-BCBA-A27D-B6EE4C77AF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9424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5666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6466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79889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8031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5180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6771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6922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3059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773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53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31B78-0F20-464D-D6BE-5DDDA93B8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110FBF4-AF5C-A0BE-FA2A-8FC1E8DA5E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C0A225F-6D5D-1EF2-E129-9F4C2CA9B7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AF454B-A421-3D08-E1CB-26A5867C1C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7215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61040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28686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63593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6339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59607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45100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786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5CE58-EB6E-F54A-42CD-D0C11E9D0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39E171F-3982-44AD-5F74-E534A3567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8C87C77-C1F7-6A1B-D596-35E0C7D585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2000" baseline="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CD0935-3BDC-203F-08D4-25A1312EE1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592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0C6D7-3E39-B062-EE9C-EB61BB92A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8D1B1E1-4642-B8F0-C503-45D2A396AF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06C0ABA-F21B-5F0B-4D80-D1D9AA8747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CABE05D-F0DF-47C1-F84C-B988B730C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734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AA4B3-4E3C-3255-2E62-C47EB9483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39B22C6-83B4-9CB2-0A6E-357683816E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A61B412-958F-FE9C-67FE-953CFE551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430EAA-FE6F-AD3E-D82B-8F34C6825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221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0E8ED-32D7-6654-485F-F4C0567FE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A3B1BEB-B380-39E0-A037-A24DF71630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20D03BC-6764-79B3-9660-061C70A0BE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4A043C-C8DC-EEB8-13D2-B594D4F68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986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12A95-0B65-7EB1-4514-3EB9468E9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A7CC513-6123-CF52-E9AC-7DA58B01AC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672159E-09D8-A7F6-CBE7-A509535F1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ADA1CB-3119-9EE2-EE9F-5FFE3C7201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726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4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9BD8B-6BA3-4902-A8D4-CDCD9CF7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61FEE7-6EC5-4725-B6D6-5ED637EE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53CEB-B1E5-415A-B34B-C631FBD5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B195C-E4D6-4D7B-9661-A4D5216A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06702-B80D-4D80-9964-3B937DED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6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4B54372-610E-4C81-A92F-A58769852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6EE999-100E-46E5-8F92-9BF99840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9986D-BC9B-4267-9062-AA6BC7D9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E6ABF-CB84-41CF-BBE8-8662A558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2B049-1E04-411A-8377-DD335F85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942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nutzerdefiniertes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06034" y="1338263"/>
            <a:ext cx="10164233" cy="9969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3215217" y="6165851"/>
            <a:ext cx="7298267" cy="581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Budapest, 23</a:t>
            </a:r>
            <a:r>
              <a:rPr lang="en-GB" baseline="30000"/>
              <a:t>rd</a:t>
            </a:r>
            <a:r>
              <a:rPr lang="en-GB"/>
              <a:t> September 2013</a:t>
            </a:r>
          </a:p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463F-2B4D-4CEF-A384-4F72B21C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344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558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85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E9C70-6C46-46F1-A583-ACE6CF06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A6594-294C-45A8-93D1-1455129E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5AD7DB-F081-4120-BBF2-620EB242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D10F31-5E40-4CEC-995E-4EC6FC4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BB9CF-E00C-4299-93BD-B39B441E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79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844F7-2E55-486E-AECA-BA81BCF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793D5-8AE0-4BF1-81BF-F4977097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FA035-755C-412E-A1CC-27E5F1BE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5DCD9-6A7D-4A39-BB80-D8A58CB0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56AF2E-ECAF-44DF-8D7C-77A4B8FE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7D9A6-98EB-4320-8295-478F8477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1B4CD-C1EE-46E9-AE01-BBCD1945F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8F5143-6610-435A-BB86-7619C710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3ED2E-C943-4686-B63B-3AB4EFFD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EC26A3-483B-42DD-95A3-7B89A8B3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4F611B-1B7B-472B-A8D7-33082E0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6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8CF02-5D47-477C-81E6-BBAB722D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2B8829-83D9-4A0F-9355-336DE810F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A349D7C-1770-4F96-9DC2-32973C8C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B5510E-39A9-4A80-B99F-9F9D3967B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0E4315-8DF1-4876-8B3A-6D1A5FA76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59812-E96C-44C8-8D24-07DB4E40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0AB9673-FCEA-4218-8BBA-7C8808D5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40CD21-4F45-4B0B-A4AC-29F7CC52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7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CBB0A-92C6-43A2-99BA-0682441C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BA7168-5335-48B7-B458-A16A28EE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36032-48BD-483E-8323-DD8D6B28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5A1413-37F7-44C9-B400-CEF862C3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06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A621256-969A-4B06-A574-7D282554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39A609-7FFF-4CCA-BCE6-50F6067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5FFFAC-3E1B-42BA-AFDE-1569605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39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E72B1-C93E-4949-A035-C02CE64D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2E9C22-7328-4419-83AA-5B355C71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CB52A11-60DC-459F-A40C-04D2E49C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DCA0A8-4DD9-49DC-96E7-C5C07A0A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837FF-890D-48A0-AAB0-43986BB9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288279-0FFD-4D37-90F0-61C399B4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2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FDD9D-04DD-411D-8D33-1C99F07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791B58-FB21-475E-A6DD-A114258F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CC00C0-A60F-48B3-B3B4-4F6F16349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620A71-25A9-4FA5-8C79-BCE9FA3F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F2497-DC14-439B-AB34-C498BFA2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F9D4D2-1B68-42C3-9F61-7BE6D52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255661-FD6D-4C7C-B655-65D82186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59CC7-5DB4-4E99-9ECD-52322577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180BD-372A-43B0-B102-4B19A1EC0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30D7-7F08-45BC-B281-5C39E7B9BE51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C06EE-D1F0-47F6-9B35-78BF604E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BC90-1CCA-4E71-8879-0C0704AC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9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ortal-vz.cz/wp-content/uploads/2016/10/Verejne-zakazky-maleho-rozsahu.pdf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-vz.cz/wp-content/uploads/2016/10/Verejne-zakazky-maleho-rozsahu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ortal-vz.cz/wp-content/uploads/2016/10/Metodika-zadavani-verejnych-zakazek-maleho-rozsahu.pdf" TargetMode="Externa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mailto:jan.svacha@mmr.gov.cz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2BCE0C-50C0-D3EC-65F2-544DBFCF4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6872"/>
            <a:ext cx="9144000" cy="2509935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Interní směrnice pro zadavatele -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cs-CZ" sz="4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zadávání veřejných zakázek malého rozsahu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24792A64-E2EE-4AE3-7948-E9E20A5F5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9663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accent6"/>
                </a:solidFill>
              </a:rPr>
              <a:t>Jan Švácha</a:t>
            </a:r>
          </a:p>
          <a:p>
            <a:r>
              <a:rPr lang="cs-CZ" sz="1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</a:rPr>
              <a:t>Odbor strategií, práva a podpory veřejného investování</a:t>
            </a:r>
            <a:endParaRPr lang="cs-CZ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97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9CECDD-8F7D-B1DA-D782-39718E782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E8DE075-091D-E3EB-7876-3EE9506A09E7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DF270DD-54C1-739A-40FE-56AEF71612DF}"/>
              </a:ext>
            </a:extLst>
          </p:cNvPr>
          <p:cNvSpPr txBox="1"/>
          <p:nvPr/>
        </p:nvSpPr>
        <p:spPr>
          <a:xfrm>
            <a:off x="1182576" y="2843372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Minimalizace chyb a rizik: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Směrnice obsahuje kontrolní mechanismy, které snižují riziko chyb při zadávání zakázek.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Poskytuje návod, jak se vypořádat s nestandardními situacemi nebo nedostatky v průběhu zakázky.</a:t>
            </a:r>
          </a:p>
        </p:txBody>
      </p:sp>
    </p:spTree>
    <p:extLst>
      <p:ext uri="{BB962C8B-B14F-4D97-AF65-F5344CB8AC3E}">
        <p14:creationId xmlns:p14="http://schemas.microsoft.com/office/powerpoint/2010/main" val="3277252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8497AD-EAD8-99F7-3E46-6178D1E64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5973F75-8FB9-A436-1DC1-42162E97D500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188B19B-2C25-1E67-C0E0-5CB023432B2E}"/>
              </a:ext>
            </a:extLst>
          </p:cNvPr>
          <p:cNvSpPr txBox="1"/>
          <p:nvPr/>
        </p:nvSpPr>
        <p:spPr>
          <a:xfrm>
            <a:off x="1182576" y="2843372"/>
            <a:ext cx="9337964" cy="23852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Shrnutí: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Vnitřní směrnice je nejen právní nezbytností, ale také praktickým nástrojem pro efektivní správu veřejných zakázek. Umožňuje organizacím dosáhnout lepších výsledků, posiluje jejich kredibilitu a chrání veřejné finance. Její zavedení je proto investicí do transparentnosti, efektivity a dlouhodobé stability.</a:t>
            </a:r>
          </a:p>
        </p:txBody>
      </p:sp>
    </p:spTree>
    <p:extLst>
      <p:ext uri="{BB962C8B-B14F-4D97-AF65-F5344CB8AC3E}">
        <p14:creationId xmlns:p14="http://schemas.microsoft.com/office/powerpoint/2010/main" val="202262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FE6D05-9A3E-0B11-2A2F-B902B9A6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AD95DB3-41E8-B348-B8EA-77AA23F0DAA0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 Interní směrnice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A68316F-7BDF-3A01-03D4-984FAAE7E112}"/>
              </a:ext>
            </a:extLst>
          </p:cNvPr>
          <p:cNvSpPr txBox="1"/>
          <p:nvPr/>
        </p:nvSpPr>
        <p:spPr>
          <a:xfrm>
            <a:off x="1182576" y="2843372"/>
            <a:ext cx="9337964" cy="26930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Úvodní ustanovení (právní rámec, účel směrnice).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Předmět a rozsah zakázek malého rozsahu.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Pravidla pro přípravu a průběh zakázky.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Povinnosti při výběru a uzavírání smlouvy.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Systém kontroly a dokumentace.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Šablony směrnic lze přizpůsobit velikosti a potřebám obce.</a:t>
            </a:r>
          </a:p>
        </p:txBody>
      </p:sp>
    </p:spTree>
    <p:extLst>
      <p:ext uri="{BB962C8B-B14F-4D97-AF65-F5344CB8AC3E}">
        <p14:creationId xmlns:p14="http://schemas.microsoft.com/office/powerpoint/2010/main" val="3612638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819FE1-D966-8FC9-FA86-85700A467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D0F6050-980E-EBC2-95CD-CFCA22421E24}"/>
              </a:ext>
            </a:extLst>
          </p:cNvPr>
          <p:cNvSpPr txBox="1"/>
          <p:nvPr/>
        </p:nvSpPr>
        <p:spPr>
          <a:xfrm>
            <a:off x="1066197" y="1154092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Úvodní ustanovení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071B434-925E-C749-438B-EBB25CFA765F}"/>
              </a:ext>
            </a:extLst>
          </p:cNvPr>
          <p:cNvSpPr txBox="1"/>
          <p:nvPr/>
        </p:nvSpPr>
        <p:spPr>
          <a:xfrm>
            <a:off x="1066197" y="2061976"/>
            <a:ext cx="9337964" cy="39395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Právní základ: </a:t>
            </a:r>
            <a:r>
              <a:rPr lang="cs-CZ" sz="2400" dirty="0">
                <a:ea typeface="Calibri"/>
                <a:cs typeface="Calibri"/>
              </a:rPr>
              <a:t>Uvedení, že směrnice je zpracována v souladu se zákonem č. 134/2016 Sb. o zadávání veřejných zakázek v platném znění, případně specifikovaném odkazem na § 27 - veřejnou zakázku malého rozsahu, eventuálně § 31 o zadávání veřejných zakázek, (Výjimka pro veřejné zakázky malého rozsahu – výjimka pro VZMR z povinnosti zadávat v zadávací řízení 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Účel směrnice: </a:t>
            </a:r>
            <a:r>
              <a:rPr lang="cs-CZ" sz="2400" dirty="0">
                <a:ea typeface="Calibri"/>
                <a:cs typeface="Calibri"/>
              </a:rPr>
              <a:t>Vymezení, proč směrnice existuje (zajistit transparentnost, efektivitu a správné využití veřejných prostředků).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Rozsah působnosti: </a:t>
            </a:r>
            <a:r>
              <a:rPr lang="cs-CZ" sz="2400" dirty="0">
                <a:ea typeface="Calibri"/>
                <a:cs typeface="Calibri"/>
              </a:rPr>
              <a:t>Specifikace, na koho se směrnice vztahuje (např. orgány obce, příspěvkové organizace).</a:t>
            </a:r>
          </a:p>
        </p:txBody>
      </p:sp>
    </p:spTree>
    <p:extLst>
      <p:ext uri="{BB962C8B-B14F-4D97-AF65-F5344CB8AC3E}">
        <p14:creationId xmlns:p14="http://schemas.microsoft.com/office/powerpoint/2010/main" val="3777177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B6A92D-9E48-5C46-C207-4240F46EB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EB521F1-63CC-3121-4580-EA7F5B0C9A49}"/>
              </a:ext>
            </a:extLst>
          </p:cNvPr>
          <p:cNvSpPr txBox="1"/>
          <p:nvPr/>
        </p:nvSpPr>
        <p:spPr>
          <a:xfrm>
            <a:off x="1182575" y="1602979"/>
            <a:ext cx="957409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Předmět a rozsah zakázek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73F6600-FE4D-09FA-9139-5F55F306CED3}"/>
              </a:ext>
            </a:extLst>
          </p:cNvPr>
          <p:cNvSpPr txBox="1"/>
          <p:nvPr/>
        </p:nvSpPr>
        <p:spPr>
          <a:xfrm>
            <a:off x="1182576" y="2843372"/>
            <a:ext cx="9337964" cy="2616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Definice veřejné zakázky malého rozsahu: </a:t>
            </a:r>
            <a:r>
              <a:rPr lang="cs-CZ" sz="2400" dirty="0">
                <a:ea typeface="Calibri"/>
                <a:cs typeface="Calibri"/>
              </a:rPr>
              <a:t>Zakázky nepřesahující: </a:t>
            </a:r>
          </a:p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	3 mil. Kč bez DPH (dodávky a služby),</a:t>
            </a:r>
          </a:p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	9 mil. Kč bez DPH (stavební práce).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Rozdělení zakázek podle předmětu:</a:t>
            </a:r>
            <a:r>
              <a:rPr lang="cs-CZ" sz="2400" dirty="0">
                <a:ea typeface="Calibri"/>
                <a:cs typeface="Calibri"/>
              </a:rPr>
              <a:t> Dodávky, služby, stavební práce.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Výjimky:</a:t>
            </a:r>
            <a:r>
              <a:rPr lang="cs-CZ" sz="2400" dirty="0">
                <a:ea typeface="Calibri"/>
                <a:cs typeface="Calibri"/>
              </a:rPr>
              <a:t> Uvedení situací, na které se směrnice nevztahuje (např. zakázky zcela osvobozené od režimu zákona).</a:t>
            </a:r>
          </a:p>
        </p:txBody>
      </p:sp>
    </p:spTree>
    <p:extLst>
      <p:ext uri="{BB962C8B-B14F-4D97-AF65-F5344CB8AC3E}">
        <p14:creationId xmlns:p14="http://schemas.microsoft.com/office/powerpoint/2010/main" val="3016760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8DBD6D-79D5-E0F5-03BD-D2109CC70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31E1279-68FB-8128-BC63-1BA96ACB0752}"/>
              </a:ext>
            </a:extLst>
          </p:cNvPr>
          <p:cNvSpPr txBox="1"/>
          <p:nvPr/>
        </p:nvSpPr>
        <p:spPr>
          <a:xfrm>
            <a:off x="1157921" y="1341320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Doporučená struktura: Zásady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280D43A-3413-01DF-FA10-C144E67CF907}"/>
              </a:ext>
            </a:extLst>
          </p:cNvPr>
          <p:cNvSpPr txBox="1"/>
          <p:nvPr/>
        </p:nvSpPr>
        <p:spPr>
          <a:xfrm>
            <a:off x="1205422" y="2283071"/>
            <a:ext cx="9337964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Zásady.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Zadavatel by měl popsat, na základě jakých zásad musí zadavatel postupovat při zadávání veřejné zakázky. Neměly by chybět ty základní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Zásada transparentnosti, Zásada rovného zacházení, Zásada zákazu diskriminace a Zásada přiměřenosti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.  Lze ovšem navázat i na další zásady a procesy – například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3 E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z anglických výrazů „</a:t>
            </a:r>
            <a:r>
              <a:rPr kumimoji="0" 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effectiveness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, </a:t>
            </a:r>
            <a:r>
              <a:rPr kumimoji="0" 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efficiency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, </a:t>
            </a:r>
            <a:r>
              <a:rPr kumimoji="0" 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economy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“, tedy účelnost, efektivnost a hospodárnost. Je však nutné nezapomenout, že 3E se vztahují k celému investičnímu procesu a nakládání finančními prostředky, nikoliv k samotnému zadávání. </a:t>
            </a:r>
          </a:p>
        </p:txBody>
      </p:sp>
    </p:spTree>
    <p:extLst>
      <p:ext uri="{BB962C8B-B14F-4D97-AF65-F5344CB8AC3E}">
        <p14:creationId xmlns:p14="http://schemas.microsoft.com/office/powerpoint/2010/main" val="117770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790F6E-AA9B-98C9-84E6-974E2353C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1068996-C61B-BDFC-35B4-224320839D2A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Postup při zadávání zakázek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FDB4E72-D68E-9924-58A1-7FE4659ADD17}"/>
              </a:ext>
            </a:extLst>
          </p:cNvPr>
          <p:cNvSpPr txBox="1"/>
          <p:nvPr/>
        </p:nvSpPr>
        <p:spPr>
          <a:xfrm>
            <a:off x="1249077" y="2083056"/>
            <a:ext cx="9337964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Průzkum trhu: </a:t>
            </a:r>
            <a:r>
              <a:rPr lang="cs-CZ" sz="2400" dirty="0">
                <a:ea typeface="Calibri"/>
                <a:cs typeface="Calibri"/>
              </a:rPr>
              <a:t>Povinnost provádět průzkum dostupných dodavatelů (např. oslovení více subjektů).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Způsob zadání: </a:t>
            </a:r>
            <a:r>
              <a:rPr lang="cs-CZ" sz="2400" dirty="0">
                <a:ea typeface="Calibri"/>
                <a:cs typeface="Calibri"/>
              </a:rPr>
              <a:t>Podrobný popis možných postupů: </a:t>
            </a:r>
          </a:p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	Přímé oslovení dodavatelů.</a:t>
            </a:r>
          </a:p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	Výzva k podání nabídek.</a:t>
            </a:r>
          </a:p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	Jednací řízení bez uveřejnění (v odůvodněných případech).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Kritéria hodnocení: </a:t>
            </a:r>
            <a:r>
              <a:rPr lang="cs-CZ" sz="2400" dirty="0">
                <a:ea typeface="Calibri"/>
                <a:cs typeface="Calibri"/>
              </a:rPr>
              <a:t>Jak hodnotit nabídky (např. cena, kvalita, zkušenosti).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Počet oslovených dodavatelů: </a:t>
            </a:r>
            <a:r>
              <a:rPr lang="cs-CZ" sz="2400" dirty="0">
                <a:ea typeface="Calibri"/>
                <a:cs typeface="Calibri"/>
              </a:rPr>
              <a:t>Stanovení minimálního počtu dodavatelů, kteří mají být osloveni (např. alespoň 3 dodavatelé).</a:t>
            </a:r>
          </a:p>
        </p:txBody>
      </p:sp>
    </p:spTree>
    <p:extLst>
      <p:ext uri="{BB962C8B-B14F-4D97-AF65-F5344CB8AC3E}">
        <p14:creationId xmlns:p14="http://schemas.microsoft.com/office/powerpoint/2010/main" val="1780161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78FC4D-F8B0-9969-3ED2-FD0976628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1C5535E-5CA3-B6CA-58F2-27598F7E7714}"/>
              </a:ext>
            </a:extLst>
          </p:cNvPr>
          <p:cNvSpPr txBox="1"/>
          <p:nvPr/>
        </p:nvSpPr>
        <p:spPr>
          <a:xfrm>
            <a:off x="1392382" y="1049602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b="1" dirty="0">
                <a:solidFill>
                  <a:srgbClr val="2E4987"/>
                </a:solidFill>
              </a:rPr>
              <a:t>Doporučená struktura: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Zadávací podmínky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111AFD6-9618-14EA-BFED-17668C4B3486}"/>
              </a:ext>
            </a:extLst>
          </p:cNvPr>
          <p:cNvSpPr txBox="1"/>
          <p:nvPr/>
        </p:nvSpPr>
        <p:spPr>
          <a:xfrm>
            <a:off x="1392382" y="2347375"/>
            <a:ext cx="9337964" cy="31239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Zadavatel by měl ve směrnici popsat, jak mají být stanovena pravidla pro zadávací podmínky, pravidla účasti ve výběrovém řízení, zásady a další pravidla, která musí být dodržena a dále, co zadávací podmínky musí obsahovat vždy a jaká pravidla jsou případně volitelná pro potřeby zadavatele.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Jako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příklad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lze uvést povinnost stanovit termín lhůty pro podání nabídek. A jako volitelné pravidlo stanovení možnosti jednat v průběhu zadávání.</a:t>
            </a:r>
          </a:p>
        </p:txBody>
      </p:sp>
    </p:spTree>
    <p:extLst>
      <p:ext uri="{BB962C8B-B14F-4D97-AF65-F5344CB8AC3E}">
        <p14:creationId xmlns:p14="http://schemas.microsoft.com/office/powerpoint/2010/main" val="3732605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5FEF6E-8166-45CC-CD4A-9306FBD60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218D1E6-F7DF-98E5-274A-A12EFB9BC487}"/>
              </a:ext>
            </a:extLst>
          </p:cNvPr>
          <p:cNvSpPr txBox="1"/>
          <p:nvPr/>
        </p:nvSpPr>
        <p:spPr>
          <a:xfrm>
            <a:off x="1392382" y="1049602"/>
            <a:ext cx="856210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b="1" dirty="0">
                <a:solidFill>
                  <a:srgbClr val="2E4987"/>
                </a:solidFill>
              </a:rPr>
              <a:t>Doporučená struktura: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Lhůty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77666A-93EC-DBA7-6B39-0B1A05CFE995}"/>
              </a:ext>
            </a:extLst>
          </p:cNvPr>
          <p:cNvSpPr txBox="1"/>
          <p:nvPr/>
        </p:nvSpPr>
        <p:spPr>
          <a:xfrm>
            <a:off x="1427018" y="2101190"/>
            <a:ext cx="9337964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Stanovení lhůt pro jednotlivé procesy zadání veřejných zakázek se odvíjí na základě zásady přiměřenosti k finanční a věcné náročnosti zakázky.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Je třeba přihlédnout k jednotlivým úkonům, prováděným nebo vyžadovaným nejen v průběhu zadávání, ale i v průběhu dodání požadovaného předmětu veřejné zakázky (výrobní/dodací lhůty atp.)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Je nutné zohlednit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zásadu přiměřenosti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pro stanovení těchto lhůt.</a:t>
            </a:r>
          </a:p>
        </p:txBody>
      </p:sp>
    </p:spTree>
    <p:extLst>
      <p:ext uri="{BB962C8B-B14F-4D97-AF65-F5344CB8AC3E}">
        <p14:creationId xmlns:p14="http://schemas.microsoft.com/office/powerpoint/2010/main" val="3411628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051E83-258A-C529-05CC-818377EE1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2D43A0C-1B7B-EB67-8E80-A0F9E04268A3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b="1" dirty="0">
                <a:solidFill>
                  <a:srgbClr val="2E4987"/>
                </a:solidFill>
              </a:rPr>
              <a:t>Doporučená struktura: </a:t>
            </a: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Nabídky, pravidla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A10D72B-7175-8A94-356A-1F09A3729980}"/>
              </a:ext>
            </a:extLst>
          </p:cNvPr>
          <p:cNvSpPr txBox="1"/>
          <p:nvPr/>
        </p:nvSpPr>
        <p:spPr>
          <a:xfrm>
            <a:off x="1182576" y="2445466"/>
            <a:ext cx="9337964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Zadavatel stanoví pravidla pro posouzení a hodnocení nabídek, výběr dodavatele a podpis smlouvy.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S ohledem na složitost předmětu veřejné zakázky je možné řešit ve směrnici i jednotlivé komise. Zda chce zadavatel komise zřídit, kdy lze posuzovat a hodnotit samotným zadavatelem nebo pověřenou osobou.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Je také možné řešit příjem nabídek elektronicky (v zadávacím řízení dle zákona je elektronická forma již povinná). </a:t>
            </a:r>
          </a:p>
        </p:txBody>
      </p:sp>
    </p:spTree>
    <p:extLst>
      <p:ext uri="{BB962C8B-B14F-4D97-AF65-F5344CB8AC3E}">
        <p14:creationId xmlns:p14="http://schemas.microsoft.com/office/powerpoint/2010/main" val="2492045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3B4AD0-5720-5A09-FC51-3E9649F40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862F151-5BF3-DBB8-24E6-B7C3A381B15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Veřejné zakázky – všude a stále přítomné téma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47461DE-8B87-5E3C-1022-32A4F1D634C0}"/>
              </a:ext>
            </a:extLst>
          </p:cNvPr>
          <p:cNvSpPr txBox="1"/>
          <p:nvPr/>
        </p:nvSpPr>
        <p:spPr>
          <a:xfrm>
            <a:off x="1182576" y="2577365"/>
            <a:ext cx="9337964" cy="31239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Veřejné zakázky jsou způsobem, jakým veřejné instituce nakupují zboží, služby nebo stavební práce od svých dodavatelů. Aby bylo toto zadávání transparentní, férové a efektivní, řídí se právními předpisy – zejména zákonem č. 134/2016 Sb., o zadávání veřejných zakázek.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Vedle zákonných pravidel má každá instituce možnost nastavit si vlastní interní směrnici, která upřesňuje postupy pro zakázky malého rozsahu (VZMR) – tedy ty, které nedosahují finančních limitů, při nichž je nutné řídit se přísnějšími pravidly zákona. </a:t>
            </a:r>
          </a:p>
        </p:txBody>
      </p:sp>
    </p:spTree>
    <p:extLst>
      <p:ext uri="{BB962C8B-B14F-4D97-AF65-F5344CB8AC3E}">
        <p14:creationId xmlns:p14="http://schemas.microsoft.com/office/powerpoint/2010/main" val="871847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94F07F-DEDD-1439-6EA6-A05CCD91B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7B55D8E-5F0A-7F14-F038-FAF45AFF9554}"/>
              </a:ext>
            </a:extLst>
          </p:cNvPr>
          <p:cNvSpPr txBox="1"/>
          <p:nvPr/>
        </p:nvSpPr>
        <p:spPr>
          <a:xfrm>
            <a:off x="1392382" y="1049602"/>
            <a:ext cx="99295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Doporučená struktura: Výběr nejvhodnější nabídky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5B62F24-19BD-839D-462A-AA7AF2A06A2E}"/>
              </a:ext>
            </a:extLst>
          </p:cNvPr>
          <p:cNvSpPr txBox="1"/>
          <p:nvPr/>
        </p:nvSpPr>
        <p:spPr>
          <a:xfrm>
            <a:off x="1392382" y="2347375"/>
            <a:ext cx="9337964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Ve směrnici je nutné uvést, kdo, v jaké situaci rozhoduje o výběru dodavatele. Podle závažnosti poptávky se rozhodovací proces pohybuje například po trajektorii: Vedoucí odboru, starosta obce, rada obce, zastupitelstvo obce.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Uzavření smlouvy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Zadavatel standardně uzavře smlouvu s dodavatelem, jehož nabídka byla zadavatelem vybrána jako nejvhodnější. </a:t>
            </a:r>
          </a:p>
        </p:txBody>
      </p:sp>
    </p:spTree>
    <p:extLst>
      <p:ext uri="{BB962C8B-B14F-4D97-AF65-F5344CB8AC3E}">
        <p14:creationId xmlns:p14="http://schemas.microsoft.com/office/powerpoint/2010/main" val="2338421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A5A1FB-7010-E256-C774-783B91686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7E3509C-60F3-7A78-1A47-8DB89C89F21B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Pravidla pro hodnocení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4A3C5F3-85A6-165B-AABC-46070D5A909F}"/>
              </a:ext>
            </a:extLst>
          </p:cNvPr>
          <p:cNvSpPr txBox="1"/>
          <p:nvPr/>
        </p:nvSpPr>
        <p:spPr>
          <a:xfrm>
            <a:off x="1126073" y="2382559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Komise: </a:t>
            </a:r>
            <a:r>
              <a:rPr lang="cs-CZ" sz="2400" dirty="0">
                <a:ea typeface="Calibri"/>
                <a:cs typeface="Calibri"/>
              </a:rPr>
              <a:t>Stanovení pravidel pro složení hodnoticí komise (např. počet členů, jejich odbornost).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Hodnoticí kritéria: </a:t>
            </a:r>
            <a:r>
              <a:rPr lang="cs-CZ" sz="2400" dirty="0">
                <a:ea typeface="Calibri"/>
                <a:cs typeface="Calibri"/>
              </a:rPr>
              <a:t>Přesný popis, jak budou které nabídky posuzovány (váha ceny, technické parametry, kvalita atd.).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Protokoly:</a:t>
            </a:r>
            <a:r>
              <a:rPr lang="cs-CZ" sz="2400" dirty="0">
                <a:ea typeface="Calibri"/>
                <a:cs typeface="Calibri"/>
              </a:rPr>
              <a:t> Povinnost vést dokumentaci o průběhu hodnocení a výběru.</a:t>
            </a:r>
          </a:p>
        </p:txBody>
      </p:sp>
    </p:spTree>
    <p:extLst>
      <p:ext uri="{BB962C8B-B14F-4D97-AF65-F5344CB8AC3E}">
        <p14:creationId xmlns:p14="http://schemas.microsoft.com/office/powerpoint/2010/main" val="4233337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2352B8-D4D6-F23D-A612-05BE74920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2D0D8B2-0397-97F4-8B3B-D81E114FD100}"/>
              </a:ext>
            </a:extLst>
          </p:cNvPr>
          <p:cNvSpPr txBox="1"/>
          <p:nvPr/>
        </p:nvSpPr>
        <p:spPr>
          <a:xfrm>
            <a:off x="1266778" y="1287090"/>
            <a:ext cx="963952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Doporučená struktura: Zrušení výběrového řízení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D5356A4-4721-C895-A105-26687E49D6DE}"/>
              </a:ext>
            </a:extLst>
          </p:cNvPr>
          <p:cNvSpPr txBox="1"/>
          <p:nvPr/>
        </p:nvSpPr>
        <p:spPr>
          <a:xfrm>
            <a:off x="1266778" y="1898379"/>
            <a:ext cx="9337964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dobré mít ve směrnici uvedeno, jakým způsobem a za jakých podmínek je možné zrušit výběrové řízení.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Aby bylo jasno, kdy lze řízení zrušit.</a:t>
            </a:r>
          </a:p>
          <a:p>
            <a:pPr marL="89217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 když se zjistí, že chybí peníze?</a:t>
            </a:r>
          </a:p>
          <a:p>
            <a:pPr marL="89217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 když se ukáže, že podmínky byly špatně nastavené?</a:t>
            </a:r>
          </a:p>
          <a:p>
            <a:pPr marL="89217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 když nepřišla žádná použitelná nabídka?</a:t>
            </a:r>
          </a:p>
          <a:p>
            <a:pPr marL="89217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sz="2400" dirty="0">
                <a:solidFill>
                  <a:prstClr val="black"/>
                </a:solidFill>
                <a:latin typeface="Calibri" panose="020F0502020204030204"/>
              </a:rPr>
              <a:t>Aby bylo zrušení </a:t>
            </a:r>
            <a:r>
              <a:rPr lang="cs-CZ" sz="2400" dirty="0">
                <a:solidFill>
                  <a:prstClr val="black"/>
                </a:solidFill>
                <a:latin typeface="Calibri" panose="020F0502020204030204"/>
              </a:rPr>
              <a:t>čestné</a:t>
            </a:r>
            <a:r>
              <a:rPr lang="pt-BR" sz="2400" dirty="0">
                <a:solidFill>
                  <a:prstClr val="black"/>
                </a:solidFill>
                <a:latin typeface="Calibri" panose="020F0502020204030204"/>
              </a:rPr>
              <a:t> a transparentní</a:t>
            </a:r>
            <a:r>
              <a:rPr lang="cs-CZ" sz="2400" dirty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cs-CZ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cs-CZ" sz="2400" dirty="0">
                <a:solidFill>
                  <a:prstClr val="black"/>
                </a:solidFill>
                <a:latin typeface="Calibri" panose="020F0502020204030204"/>
              </a:rPr>
              <a:t>Aby se předešlo sporům.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4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cs-CZ" sz="2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300030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335DB8-5976-36BB-8FE4-31BED8D72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703F465-4C19-728D-D28F-780CA60046C1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Uzavření smlouvy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94143E2-B9D8-56EF-2E2F-2B85D36D97CF}"/>
              </a:ext>
            </a:extLst>
          </p:cNvPr>
          <p:cNvSpPr txBox="1"/>
          <p:nvPr/>
        </p:nvSpPr>
        <p:spPr>
          <a:xfrm>
            <a:off x="1126073" y="2382559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Formální náležitosti smlouvy: </a:t>
            </a:r>
            <a:r>
              <a:rPr lang="cs-CZ" sz="2400" dirty="0">
                <a:ea typeface="Calibri"/>
                <a:cs typeface="Calibri"/>
              </a:rPr>
              <a:t>Zajištění souladu s právními požadavky (např. přesné vymezení předmětu, termíny plnění, sankce za nedodržení).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Zveřejnění smlouvy: </a:t>
            </a:r>
            <a:r>
              <a:rPr lang="cs-CZ" sz="2400" dirty="0">
                <a:ea typeface="Calibri"/>
                <a:cs typeface="Calibri"/>
              </a:rPr>
              <a:t>Povinnost zveřejnit smlouvu a případně její dodatky na veřejném portálu.</a:t>
            </a:r>
          </a:p>
        </p:txBody>
      </p:sp>
    </p:spTree>
    <p:extLst>
      <p:ext uri="{BB962C8B-B14F-4D97-AF65-F5344CB8AC3E}">
        <p14:creationId xmlns:p14="http://schemas.microsoft.com/office/powerpoint/2010/main" val="13792079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B24E57-ED42-0FD2-24FE-2FBC2ED78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783CA02-E135-9FC3-B168-30223F90D5B7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Dokumentace procesu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31BA2E1-9CFE-4FFA-7554-70A360B1522B}"/>
              </a:ext>
            </a:extLst>
          </p:cNvPr>
          <p:cNvSpPr txBox="1"/>
          <p:nvPr/>
        </p:nvSpPr>
        <p:spPr>
          <a:xfrm>
            <a:off x="1126073" y="2605697"/>
            <a:ext cx="9730349" cy="16466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Záznamy o průběhu: </a:t>
            </a:r>
            <a:r>
              <a:rPr lang="cs-CZ" sz="2400" dirty="0">
                <a:ea typeface="Calibri"/>
                <a:cs typeface="Calibri"/>
              </a:rPr>
              <a:t>Povinnost uchovávat dokumenty, jako je výzva k podání nabídek, přijaté nabídky, protokoly z jednání hodnoticí komise a další.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Archivace:</a:t>
            </a:r>
            <a:r>
              <a:rPr lang="cs-CZ" sz="2400" dirty="0">
                <a:ea typeface="Calibri"/>
                <a:cs typeface="Calibri"/>
              </a:rPr>
              <a:t> Doba, po kterou musí být dokumenty uchovávány (např. 5 let).</a:t>
            </a:r>
          </a:p>
        </p:txBody>
      </p:sp>
    </p:spTree>
    <p:extLst>
      <p:ext uri="{BB962C8B-B14F-4D97-AF65-F5344CB8AC3E}">
        <p14:creationId xmlns:p14="http://schemas.microsoft.com/office/powerpoint/2010/main" val="18281834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6AC44-15A4-80F1-6B08-EA412E903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69F8FA0-3B01-ECDD-E9DF-3E3F87EF4164}"/>
              </a:ext>
            </a:extLst>
          </p:cNvPr>
          <p:cNvSpPr txBox="1"/>
          <p:nvPr/>
        </p:nvSpPr>
        <p:spPr>
          <a:xfrm>
            <a:off x="1266778" y="1153278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b="1" dirty="0">
                <a:solidFill>
                  <a:srgbClr val="2E4987"/>
                </a:solidFill>
              </a:rPr>
              <a:t>Doporučená struktura: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2E49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Uveřejňovací povinnosti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78D1B0B-D71E-6063-C44D-C467A93BF897}"/>
              </a:ext>
            </a:extLst>
          </p:cNvPr>
          <p:cNvSpPr txBox="1"/>
          <p:nvPr/>
        </p:nvSpPr>
        <p:spPr>
          <a:xfrm>
            <a:off x="1266778" y="1955723"/>
            <a:ext cx="9337964" cy="44627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Povinnosti v důsledku uzavření smlouvy.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Směrnice by měla obsahovat povinnost uveřejnit smlouvu na profilu zadavatele,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pokud je cena ≥ 1 000 000 Kč bez DPH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Výjimka: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Je-li smlouva uveřejněna podle jiného právního předpisu (Registr smluv), na profilu není třeba ji duplikovat.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 pozor: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Povinnost uveřejnit „skutečně uhrazenou cenu“ na profilu zadavatele platí vždy, i když je smlouva v Registru smluv.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543"/>
              </a:buClr>
              <a:buSzTx/>
              <a:buFont typeface="Wingdings,Sans-Serif" panose="05000000000000000000" pitchFamily="2" charset="2"/>
              <a:buChar char="§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třeba dbát na to, aby byla naplněna zásada transparentnosti. Zadavatel by tedy měl do směrnice zapracovat pravidla pro uveřejňování informací o veřejných zakázkách. Profil zadavatele je vhodným prostředkem. </a:t>
            </a:r>
          </a:p>
        </p:txBody>
      </p:sp>
    </p:spTree>
    <p:extLst>
      <p:ext uri="{BB962C8B-B14F-4D97-AF65-F5344CB8AC3E}">
        <p14:creationId xmlns:p14="http://schemas.microsoft.com/office/powerpoint/2010/main" val="36968533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524C4A-620C-AFB4-67E3-A95C21792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8C0AC1A-0CF3-8BF3-1DB2-8AAD46084498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Kontrola a revize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D7DF2DA-91DF-B566-7360-1B349C7D9209}"/>
              </a:ext>
            </a:extLst>
          </p:cNvPr>
          <p:cNvSpPr txBox="1"/>
          <p:nvPr/>
        </p:nvSpPr>
        <p:spPr>
          <a:xfrm>
            <a:off x="1126073" y="2397399"/>
            <a:ext cx="9730349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Kontrolní mechanismy: </a:t>
            </a:r>
            <a:r>
              <a:rPr lang="cs-CZ" sz="2400" dirty="0">
                <a:ea typeface="Calibri"/>
                <a:cs typeface="Calibri"/>
              </a:rPr>
              <a:t>Určení, kdo je zodpovědný za kontrolu dodržování směrnice (např. interní audit).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Postup při porušení směrnice: </a:t>
            </a:r>
            <a:r>
              <a:rPr lang="cs-CZ" sz="2400" dirty="0">
                <a:ea typeface="Calibri"/>
                <a:cs typeface="Calibri"/>
              </a:rPr>
              <a:t>Jak řešit situace, kdy dojde k porušení pravidel (nápravná opatření, sankce).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Revize směrnice: </a:t>
            </a:r>
            <a:r>
              <a:rPr lang="cs-CZ" sz="2400" dirty="0">
                <a:ea typeface="Calibri"/>
                <a:cs typeface="Calibri"/>
              </a:rPr>
              <a:t>Stanovení frekvence aktualizace směrnice v návaznosti na legislativní změny (např. každé 2 roky).</a:t>
            </a:r>
          </a:p>
        </p:txBody>
      </p:sp>
    </p:spTree>
    <p:extLst>
      <p:ext uri="{BB962C8B-B14F-4D97-AF65-F5344CB8AC3E}">
        <p14:creationId xmlns:p14="http://schemas.microsoft.com/office/powerpoint/2010/main" val="17353905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763911-1D9E-D645-BB1B-CFC6CF9AE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CBFDE68-2305-F3F7-CEC3-1B4BD39B443E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Přílohy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7A9B9E2-3230-95DC-C802-9F0B6260D1AE}"/>
              </a:ext>
            </a:extLst>
          </p:cNvPr>
          <p:cNvSpPr txBox="1"/>
          <p:nvPr/>
        </p:nvSpPr>
        <p:spPr>
          <a:xfrm>
            <a:off x="1126073" y="2397399"/>
            <a:ext cx="9730349" cy="2616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Vzorové dokumenty: </a:t>
            </a:r>
            <a:r>
              <a:rPr lang="cs-CZ" sz="2400" dirty="0">
                <a:ea typeface="Calibri"/>
                <a:cs typeface="Calibri"/>
              </a:rPr>
              <a:t>Doporučené formuláře, jako jsou: </a:t>
            </a:r>
          </a:p>
          <a:p>
            <a:pPr marL="898525" indent="-342900">
              <a:spcBef>
                <a:spcPts val="600"/>
              </a:spcBef>
              <a:buClr>
                <a:srgbClr val="009543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ea typeface="Calibri"/>
                <a:cs typeface="Calibri"/>
              </a:rPr>
              <a:t>	Výzva k podání nabídky.</a:t>
            </a:r>
          </a:p>
          <a:p>
            <a:pPr marL="898525" indent="-342900">
              <a:spcBef>
                <a:spcPts val="600"/>
              </a:spcBef>
              <a:buClr>
                <a:srgbClr val="009543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ea typeface="Calibri"/>
                <a:cs typeface="Calibri"/>
              </a:rPr>
              <a:t>	Hodnoticí protokol.</a:t>
            </a:r>
          </a:p>
          <a:p>
            <a:pPr marL="898525" indent="-342900">
              <a:spcBef>
                <a:spcPts val="600"/>
              </a:spcBef>
              <a:buClr>
                <a:srgbClr val="009543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ea typeface="Calibri"/>
                <a:cs typeface="Calibri"/>
              </a:rPr>
              <a:t>	Vzorová smlouva.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Metodické pokyny: </a:t>
            </a:r>
            <a:r>
              <a:rPr lang="cs-CZ" sz="2400" dirty="0">
                <a:ea typeface="Calibri"/>
                <a:cs typeface="Calibri"/>
              </a:rPr>
              <a:t>Například odkazy na metodiky Ministerstva pro místní rozvoj, Ministerstva vnitra nebo ÚOHS.</a:t>
            </a:r>
          </a:p>
        </p:txBody>
      </p:sp>
    </p:spTree>
    <p:extLst>
      <p:ext uri="{BB962C8B-B14F-4D97-AF65-F5344CB8AC3E}">
        <p14:creationId xmlns:p14="http://schemas.microsoft.com/office/powerpoint/2010/main" val="20494610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48B198-1300-D3E8-5685-ED5A36F69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2C09B27-CCA3-B39E-EC57-6B8CC94B3A34}"/>
              </a:ext>
            </a:extLst>
          </p:cNvPr>
          <p:cNvSpPr txBox="1"/>
          <p:nvPr/>
        </p:nvSpPr>
        <p:spPr>
          <a:xfrm>
            <a:off x="724828" y="1203968"/>
            <a:ext cx="1112891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Checklist před zahájením VZMR 1.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CA4829D-1716-E2F8-BD7A-B35E2D0BA1FC}"/>
              </a:ext>
            </a:extLst>
          </p:cNvPr>
          <p:cNvSpPr txBox="1"/>
          <p:nvPr/>
        </p:nvSpPr>
        <p:spPr>
          <a:xfrm>
            <a:off x="1126073" y="2397399"/>
            <a:ext cx="9730349" cy="39549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Předpokládaná hodnota (PH): </a:t>
            </a:r>
            <a:r>
              <a:rPr lang="cs-CZ" sz="2400" dirty="0">
                <a:ea typeface="Calibri"/>
                <a:cs typeface="Calibri"/>
              </a:rPr>
              <a:t>způsob výpočtu + zdroje (průzkum trhu, min. 3 srovnání)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Předmět a dělení zakázky: </a:t>
            </a:r>
            <a:r>
              <a:rPr lang="cs-CZ" sz="2400" dirty="0">
                <a:ea typeface="Calibri"/>
                <a:cs typeface="Calibri"/>
              </a:rPr>
              <a:t>bez umělého štěpení, jasné vymezení plnění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Rozpočet a krytí: </a:t>
            </a:r>
            <a:r>
              <a:rPr lang="cs-CZ" sz="2400" dirty="0">
                <a:ea typeface="Calibri"/>
                <a:cs typeface="Calibri"/>
              </a:rPr>
              <a:t>potvrzené financování (rozpočtová položka, středisko)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Postup zadání: </a:t>
            </a:r>
            <a:r>
              <a:rPr lang="cs-CZ" sz="2400" dirty="0">
                <a:ea typeface="Calibri"/>
                <a:cs typeface="Calibri"/>
              </a:rPr>
              <a:t>odůvodnění volby postupu dle PH (interní pravidla)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Kritéria hodnocení: </a:t>
            </a:r>
            <a:r>
              <a:rPr lang="cs-CZ" sz="2400" dirty="0">
                <a:ea typeface="Calibri"/>
                <a:cs typeface="Calibri"/>
              </a:rPr>
              <a:t>váhy, měřitelnost, bodování + kontrola diskriminace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Kvalifikace: </a:t>
            </a:r>
            <a:r>
              <a:rPr lang="cs-CZ" sz="2400" dirty="0">
                <a:ea typeface="Calibri"/>
                <a:cs typeface="Calibri"/>
              </a:rPr>
              <a:t>přiměřená a odůvodněná (neomezovat soutěž)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/>
              <a:t>Střet zájmů:</a:t>
            </a:r>
            <a:r>
              <a:rPr lang="cs-CZ" sz="2400" dirty="0"/>
              <a:t> prohlášení osob + složení komise (je-li)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/>
              <a:t>Tržní konzultace:</a:t>
            </a:r>
            <a:r>
              <a:rPr lang="cs-CZ" sz="2400" dirty="0"/>
              <a:t> záznam + rovný přístup (pokud proběhly)</a:t>
            </a:r>
            <a:endParaRPr lang="cs-CZ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7039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C9E3CC-73EA-B5FA-31E7-4C71C1EA2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19E19DA-6452-88E3-5FFD-C4248CCF8C5E}"/>
              </a:ext>
            </a:extLst>
          </p:cNvPr>
          <p:cNvSpPr txBox="1"/>
          <p:nvPr/>
        </p:nvSpPr>
        <p:spPr>
          <a:xfrm>
            <a:off x="724828" y="1203968"/>
            <a:ext cx="1112891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Checklist před zahájením VZMR 2.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C561572-2425-E832-C343-84EBC5B53FEF}"/>
              </a:ext>
            </a:extLst>
          </p:cNvPr>
          <p:cNvSpPr txBox="1"/>
          <p:nvPr/>
        </p:nvSpPr>
        <p:spPr>
          <a:xfrm>
            <a:off x="1126073" y="2397399"/>
            <a:ext cx="9730349" cy="2616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Harmonogram:</a:t>
            </a:r>
            <a:r>
              <a:rPr lang="cs-CZ" sz="2400" dirty="0">
                <a:ea typeface="Calibri"/>
                <a:cs typeface="Calibri"/>
              </a:rPr>
              <a:t> termíny pro dotazy, podání, hodnocení, podpis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Dokumentace a schválení: </a:t>
            </a:r>
            <a:r>
              <a:rPr lang="cs-CZ" sz="2400" dirty="0">
                <a:ea typeface="Calibri"/>
                <a:cs typeface="Calibri"/>
              </a:rPr>
              <a:t>kdo schvaluje zadání, kritéria, vítěze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Uveřejnění:</a:t>
            </a:r>
            <a:r>
              <a:rPr lang="cs-CZ" sz="2400" dirty="0">
                <a:ea typeface="Calibri"/>
                <a:cs typeface="Calibri"/>
              </a:rPr>
              <a:t> smlouva ≥ 1 000 000 Kč bez DPH na profilu/RS; „skutečně uhrazená cena“ dle § 219/3 vždy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GDPR / utajené </a:t>
            </a:r>
            <a:r>
              <a:rPr lang="cs-CZ" sz="2400" b="1" dirty="0" err="1">
                <a:ea typeface="Calibri"/>
                <a:cs typeface="Calibri"/>
              </a:rPr>
              <a:t>info</a:t>
            </a:r>
            <a:r>
              <a:rPr lang="cs-CZ" sz="2400" b="1" dirty="0">
                <a:ea typeface="Calibri"/>
                <a:cs typeface="Calibri"/>
              </a:rPr>
              <a:t>: </a:t>
            </a:r>
            <a:r>
              <a:rPr lang="cs-CZ" sz="2400" dirty="0">
                <a:ea typeface="Calibri"/>
                <a:cs typeface="Calibri"/>
              </a:rPr>
              <a:t>kontrola citlivých údajů v dokumentech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Archivace: </a:t>
            </a:r>
            <a:r>
              <a:rPr lang="cs-CZ" sz="2400" dirty="0">
                <a:ea typeface="Calibri"/>
                <a:cs typeface="Calibri"/>
              </a:rPr>
              <a:t>kde a kdo ukládá (spis, metadata)</a:t>
            </a:r>
          </a:p>
        </p:txBody>
      </p:sp>
    </p:spTree>
    <p:extLst>
      <p:ext uri="{BB962C8B-B14F-4D97-AF65-F5344CB8AC3E}">
        <p14:creationId xmlns:p14="http://schemas.microsoft.com/office/powerpoint/2010/main" val="380986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8D9D94-49E3-A40D-306C-495B09066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F41D8AD-7682-E7F4-0B24-EBE60140A37A}"/>
              </a:ext>
            </a:extLst>
          </p:cNvPr>
          <p:cNvSpPr txBox="1"/>
          <p:nvPr/>
        </p:nvSpPr>
        <p:spPr>
          <a:xfrm>
            <a:off x="1182576" y="904710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Úvod a cíl dnešní prezentace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93671AD-505A-B9E8-3131-56417DFEBF35}"/>
              </a:ext>
            </a:extLst>
          </p:cNvPr>
          <p:cNvSpPr txBox="1"/>
          <p:nvPr/>
        </p:nvSpPr>
        <p:spPr>
          <a:xfrm>
            <a:off x="1182576" y="1712841"/>
            <a:ext cx="9337964" cy="49090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Cílem této prezentace je </a:t>
            </a:r>
            <a:r>
              <a:rPr lang="cs-CZ" sz="2400" b="1" dirty="0">
                <a:ea typeface="Calibri"/>
                <a:cs typeface="Calibri"/>
              </a:rPr>
              <a:t>vysvětlit význam interní směrnice pro zadávání VZMR</a:t>
            </a:r>
            <a:r>
              <a:rPr lang="cs-CZ" sz="2400" dirty="0">
                <a:ea typeface="Calibri"/>
                <a:cs typeface="Calibri"/>
              </a:rPr>
              <a:t> a poskytnout praktický návod, jak ji správně nastavit. Budeme se věnovat: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Důvodům, proč je směrnice důležitá </a:t>
            </a:r>
            <a:r>
              <a:rPr lang="cs-CZ" sz="2400" dirty="0">
                <a:ea typeface="Calibri"/>
                <a:cs typeface="Calibri"/>
              </a:rPr>
              <a:t>– jak přispívá k transparentnosti, efektivitě a právní jistotě. 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Struktuře směrnice </a:t>
            </a:r>
            <a:r>
              <a:rPr lang="cs-CZ" sz="2400" dirty="0">
                <a:ea typeface="Calibri"/>
                <a:cs typeface="Calibri"/>
              </a:rPr>
              <a:t>– co v ní nesmí chybět a jak ji logicky uspořádat.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Klíčovým pravidlům pro zadávání zakázek </a:t>
            </a:r>
            <a:r>
              <a:rPr lang="cs-CZ" sz="2400" dirty="0">
                <a:ea typeface="Calibri"/>
                <a:cs typeface="Calibri"/>
              </a:rPr>
              <a:t>– na co si dát pozor při výběru dodavatelů a uzavírání smluv.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Nejčastějším chybám a doporučením</a:t>
            </a:r>
            <a:r>
              <a:rPr lang="cs-CZ" sz="2400" dirty="0">
                <a:ea typeface="Calibri"/>
                <a:cs typeface="Calibri"/>
              </a:rPr>
              <a:t>, jak se jim vyhnout.</a:t>
            </a:r>
          </a:p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Naším cílem je, abyste po této prezentaci lépe rozuměli významu a fungování interní směrnice pro zadávání VZMR a uměli ji prakticky uplatnit ve vaší organizaci.</a:t>
            </a:r>
          </a:p>
        </p:txBody>
      </p:sp>
    </p:spTree>
    <p:extLst>
      <p:ext uri="{BB962C8B-B14F-4D97-AF65-F5344CB8AC3E}">
        <p14:creationId xmlns:p14="http://schemas.microsoft.com/office/powerpoint/2010/main" val="34585469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98FF42-7BB8-C7A3-297D-FCCFA12AF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BD91045-E98B-2C42-5E7F-433EC850949A}"/>
              </a:ext>
            </a:extLst>
          </p:cNvPr>
          <p:cNvSpPr txBox="1"/>
          <p:nvPr/>
        </p:nvSpPr>
        <p:spPr>
          <a:xfrm>
            <a:off x="1126073" y="1203968"/>
            <a:ext cx="99398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Doporučená struktura: Shrnutí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CFF21FB-85E4-4967-6222-261407CAFD7D}"/>
              </a:ext>
            </a:extLst>
          </p:cNvPr>
          <p:cNvSpPr txBox="1"/>
          <p:nvPr/>
        </p:nvSpPr>
        <p:spPr>
          <a:xfrm>
            <a:off x="1126073" y="2893552"/>
            <a:ext cx="9730349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Dobře zpracovaná směrnice poskytuje zadavatelům jasná pravidla a návod, jak efektivně a správně zadávat zakázky malého rozsahu. Je nejen dobrým nástrojem, ale také praktickým manuálem pro všechny zapojené osoby.</a:t>
            </a:r>
          </a:p>
        </p:txBody>
      </p:sp>
    </p:spTree>
    <p:extLst>
      <p:ext uri="{BB962C8B-B14F-4D97-AF65-F5344CB8AC3E}">
        <p14:creationId xmlns:p14="http://schemas.microsoft.com/office/powerpoint/2010/main" val="27487924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8757" y="935782"/>
            <a:ext cx="850701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Identifikační údaje směrnice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8757" y="2459504"/>
            <a:ext cx="9337964" cy="29084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Název směrnice </a:t>
            </a:r>
            <a:r>
              <a:rPr lang="cs-CZ" sz="2400" dirty="0">
                <a:ea typeface="Calibri"/>
                <a:cs typeface="Calibri"/>
              </a:rPr>
              <a:t>(např. „Interní směrnice pro zadávání veřejných zakázek“). 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Číslo verze </a:t>
            </a:r>
            <a:r>
              <a:rPr lang="cs-CZ" sz="2400" dirty="0">
                <a:ea typeface="Calibri"/>
                <a:cs typeface="Calibri"/>
              </a:rPr>
              <a:t>(popř. datum účinnosti) – např. v záhlaví dokumentu. 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Datum schválení a datum účinnosti </a:t>
            </a:r>
            <a:r>
              <a:rPr lang="cs-CZ" sz="2400" dirty="0">
                <a:ea typeface="Calibri"/>
                <a:cs typeface="Calibri"/>
              </a:rPr>
              <a:t>– od kdy směrnice platí, kdo a kdy ji schválil. 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Zodpovědná osoba/útvar </a:t>
            </a:r>
            <a:r>
              <a:rPr lang="cs-CZ" sz="2400" dirty="0">
                <a:ea typeface="Calibri"/>
                <a:cs typeface="Calibri"/>
              </a:rPr>
              <a:t>– útvar nebo osoba, která nese odpovědnost za tvorbu a aktualizaci směrnice.</a:t>
            </a:r>
          </a:p>
        </p:txBody>
      </p:sp>
    </p:spTree>
    <p:extLst>
      <p:ext uri="{BB962C8B-B14F-4D97-AF65-F5344CB8AC3E}">
        <p14:creationId xmlns:p14="http://schemas.microsoft.com/office/powerpoint/2010/main" val="2508143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1924E7-4E39-7316-0C3A-488C19641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B58B5EE-EC96-C947-71EF-0E347BF09C58}"/>
              </a:ext>
            </a:extLst>
          </p:cNvPr>
          <p:cNvSpPr txBox="1"/>
          <p:nvPr/>
        </p:nvSpPr>
        <p:spPr>
          <a:xfrm>
            <a:off x="1268757" y="1218414"/>
            <a:ext cx="850701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Předmět a rozsah působnosti.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D197681-4A64-6202-369D-1504BB514BB3}"/>
              </a:ext>
            </a:extLst>
          </p:cNvPr>
          <p:cNvSpPr txBox="1"/>
          <p:nvPr/>
        </p:nvSpPr>
        <p:spPr>
          <a:xfrm>
            <a:off x="1268757" y="2790363"/>
            <a:ext cx="9337964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Určení, pro jaké typy veřejných zakázek či postupy se směrnice používá.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Vymezení, kteří zaměstnanci či organizační útvary jsou povinni se směrnicí řídit.</a:t>
            </a:r>
          </a:p>
        </p:txBody>
      </p:sp>
    </p:spTree>
    <p:extLst>
      <p:ext uri="{BB962C8B-B14F-4D97-AF65-F5344CB8AC3E}">
        <p14:creationId xmlns:p14="http://schemas.microsoft.com/office/powerpoint/2010/main" val="19490643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A589CA-B419-044A-0E86-88E337BB5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CA9F852-0807-EDD0-CE8A-1E9F1A958093}"/>
              </a:ext>
            </a:extLst>
          </p:cNvPr>
          <p:cNvSpPr txBox="1"/>
          <p:nvPr/>
        </p:nvSpPr>
        <p:spPr>
          <a:xfrm>
            <a:off x="1268757" y="1218414"/>
            <a:ext cx="850701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Legislativní a vnitřní předpisy (odkazy).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B3970D3-5845-F336-61CD-10D57C832D1F}"/>
              </a:ext>
            </a:extLst>
          </p:cNvPr>
          <p:cNvSpPr txBox="1"/>
          <p:nvPr/>
        </p:nvSpPr>
        <p:spPr>
          <a:xfrm>
            <a:off x="853280" y="2938206"/>
            <a:ext cx="9337964" cy="16466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Seznam souvisejících právních norem (např. zákon č. 134/2016 Sb., o zadávání veřejných zakázek).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Odkazy na interní předpisy, které se zadáváním zakázek souvisejí (např. finanční směrnice, etický kodex, protikorupční politika).</a:t>
            </a:r>
          </a:p>
        </p:txBody>
      </p:sp>
    </p:spTree>
    <p:extLst>
      <p:ext uri="{BB962C8B-B14F-4D97-AF65-F5344CB8AC3E}">
        <p14:creationId xmlns:p14="http://schemas.microsoft.com/office/powerpoint/2010/main" val="31876919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Slovník pojmů (Definice a zkratky)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61780" y="2660360"/>
            <a:ext cx="9337964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cs typeface="Calibri"/>
              </a:rPr>
              <a:t>Slovník pojmů:</a:t>
            </a:r>
            <a:r>
              <a:rPr lang="cs-CZ" sz="2400" dirty="0">
                <a:cs typeface="Calibri"/>
              </a:rPr>
              <a:t> stručné vysvětlení klíčových termínů (např. „zadavatel“, „dodavatel“, „veřejná zakázka malého rozsahu“, „hodnoticí komise“, „střet zájmů“ atd.).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cs typeface="Calibri"/>
              </a:rPr>
              <a:t>Seznam používaných zkratek:</a:t>
            </a:r>
            <a:r>
              <a:rPr lang="cs-CZ" sz="2400" dirty="0">
                <a:cs typeface="Calibri"/>
              </a:rPr>
              <a:t> (např. VZ – veřejná zakázka, ZZVZ – zákon o zadávání veřejných zakázek) a jejich vysvětlení.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Zpracovat tak, aby se co nejméně musela IS aktualizovat.</a:t>
            </a:r>
          </a:p>
        </p:txBody>
      </p:sp>
    </p:spTree>
    <p:extLst>
      <p:ext uri="{BB962C8B-B14F-4D97-AF65-F5344CB8AC3E}">
        <p14:creationId xmlns:p14="http://schemas.microsoft.com/office/powerpoint/2010/main" val="9416438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41AD5-FC0A-55D9-8FE4-1F05B6802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E289540-290E-F9D5-1AF5-28539CADE180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cs-CZ" sz="3600" b="1" dirty="0">
                <a:solidFill>
                  <a:srgbClr val="2E4987"/>
                </a:solidFill>
              </a:rPr>
              <a:t>Organizační struktura a odpovědnosti.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77B70C-15B0-FB6C-4289-02A6B7813583}"/>
              </a:ext>
            </a:extLst>
          </p:cNvPr>
          <p:cNvSpPr txBox="1"/>
          <p:nvPr/>
        </p:nvSpPr>
        <p:spPr>
          <a:xfrm>
            <a:off x="1361780" y="2439443"/>
            <a:ext cx="9337964" cy="40164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Jasné určení rolí a povinností (kdo připravuje zadávací dokumentaci, kdo schvaluje rozpočet, kdo provádí kontrolu atd.).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Stanovení, které funkce či orgány mají finální rozhodovací pravomoc a kdo je zastupuje.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Musí být pojmenována konkrétní povinnost a odpovědnost útvarů, oddělení a zaměstnanců za jednotlivé činnosti a úkony.  Je třeba mít stanoveny konkrétní zadávací postupy pro zadání veřejné zakázky.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Pracovní postupy zadavatele by měly být nastaveny tak, aby naplňovaly požadavky na dodržování zásad, což umožní zadavateli postupovat v běžných procesech bez obav z porušování právních předpisů.</a:t>
            </a:r>
          </a:p>
        </p:txBody>
      </p:sp>
    </p:spTree>
    <p:extLst>
      <p:ext uri="{BB962C8B-B14F-4D97-AF65-F5344CB8AC3E}">
        <p14:creationId xmlns:p14="http://schemas.microsoft.com/office/powerpoint/2010/main" val="17009576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BB35D3-3DBE-BC88-1AA2-18F860E57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999C21B-5FB6-0916-E916-A297C936C64A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pl-PL" sz="3600" b="1" dirty="0">
                <a:solidFill>
                  <a:srgbClr val="2E4987"/>
                </a:solidFill>
              </a:rPr>
              <a:t>Popis procesu (postupů) krok za krokem</a:t>
            </a:r>
            <a:r>
              <a:rPr lang="cs-CZ" sz="3600" b="1" dirty="0">
                <a:solidFill>
                  <a:srgbClr val="2E4987"/>
                </a:solidFill>
              </a:rPr>
              <a:t>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A3F4EE3-5942-9847-2994-E2693BF968AD}"/>
              </a:ext>
            </a:extLst>
          </p:cNvPr>
          <p:cNvSpPr txBox="1"/>
          <p:nvPr/>
        </p:nvSpPr>
        <p:spPr>
          <a:xfrm>
            <a:off x="1361780" y="2555821"/>
            <a:ext cx="9337964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Stručný a přehledný postup zadávání – od přípravy až po uzavření smlouvy.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Bodový či textový popis jednotlivých fází (příprava zadávací dokumentace, vyhlášení, příjem nabídek, hodnocení a výběr, uzavření smlouvy, archivace dokumentace).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Povinné formuláře a vzory dokumentů (výzva k podání nabídky, protokol o otevírání obálek, protokol o hodnocení atd.).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Způsob komunikace s uchazeči (elektronické nástroje, e-maily, datové schránky)</a:t>
            </a:r>
          </a:p>
        </p:txBody>
      </p:sp>
    </p:spTree>
    <p:extLst>
      <p:ext uri="{BB962C8B-B14F-4D97-AF65-F5344CB8AC3E}">
        <p14:creationId xmlns:p14="http://schemas.microsoft.com/office/powerpoint/2010/main" val="23564920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4E1BBB-0F36-D8F9-694A-6C6F97D09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945BAE8-1940-00EF-61E8-D6DA37C9B352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pl-PL" sz="3600" b="1" dirty="0">
                <a:solidFill>
                  <a:srgbClr val="2E4987"/>
                </a:solidFill>
              </a:rPr>
              <a:t>Postupy pro identifikaci a řešení střetu zájmů</a:t>
            </a:r>
            <a:r>
              <a:rPr lang="cs-CZ" sz="3600" b="1" dirty="0">
                <a:solidFill>
                  <a:srgbClr val="2E4987"/>
                </a:solidFill>
              </a:rPr>
              <a:t>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63555A0-F9BA-B9FB-5FDB-EF2C1BBF6095}"/>
              </a:ext>
            </a:extLst>
          </p:cNvPr>
          <p:cNvSpPr txBox="1"/>
          <p:nvPr/>
        </p:nvSpPr>
        <p:spPr>
          <a:xfrm>
            <a:off x="1361780" y="2702027"/>
            <a:ext cx="9337964" cy="31239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Směrnice by měla obsahovat opatření proti možnému vzniku střetu zájmů zodpovědných činitelů (v souvislosti se zadáváním veřejných zakázek) ohrožující nestrannost nebo nezávislost přijímaných rozhodnutí.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Je dobré zvážit, zda by směrnice neměla zahrnovat omezení možnosti účastnit se veřejné soutěže subjektům s majetkovou účastí z řad zastupitelů či zodpovědných činitelů ve vztahu k obecnímu úřadu, zastoupených v orgánech obce.</a:t>
            </a:r>
          </a:p>
        </p:txBody>
      </p:sp>
    </p:spTree>
    <p:extLst>
      <p:ext uri="{BB962C8B-B14F-4D97-AF65-F5344CB8AC3E}">
        <p14:creationId xmlns:p14="http://schemas.microsoft.com/office/powerpoint/2010/main" val="33411710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954303-6188-5614-8CC7-FA858D48A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1649FA4-324C-8842-7850-0190CFE1DF81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pl-PL" sz="3600" b="1" dirty="0">
                <a:solidFill>
                  <a:srgbClr val="2E4987"/>
                </a:solidFill>
              </a:rPr>
              <a:t>Mechanismy kontroly, schvalování a archivace</a:t>
            </a:r>
            <a:r>
              <a:rPr lang="cs-CZ" sz="3600" b="1" dirty="0">
                <a:solidFill>
                  <a:srgbClr val="2E4987"/>
                </a:solidFill>
              </a:rPr>
              <a:t>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FD7D704-8567-8E32-C8FB-BF467141AB77}"/>
              </a:ext>
            </a:extLst>
          </p:cNvPr>
          <p:cNvSpPr txBox="1"/>
          <p:nvPr/>
        </p:nvSpPr>
        <p:spPr>
          <a:xfrm>
            <a:off x="1361780" y="3013363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Mechanismy interní kontroly a dohledu (kdo provádí kontrolu správnosti, kdy a jak).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Způsob schvalování výsledků zadávacího řízení.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Předpisy pro archivaci dokumentů (délka uchovávání, forma, odpovědná osoba).</a:t>
            </a:r>
          </a:p>
        </p:txBody>
      </p:sp>
    </p:spTree>
    <p:extLst>
      <p:ext uri="{BB962C8B-B14F-4D97-AF65-F5344CB8AC3E}">
        <p14:creationId xmlns:p14="http://schemas.microsoft.com/office/powerpoint/2010/main" val="26985617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A1DFC6-D5D0-CE12-5146-8CC252B93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8DDC7DD-C7F6-0AAD-86F0-078658A49A94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pl-PL" sz="3600" b="1" dirty="0">
                <a:solidFill>
                  <a:srgbClr val="2E4987"/>
                </a:solidFill>
              </a:rPr>
              <a:t>Sankce, nápravná opatření</a:t>
            </a:r>
            <a:r>
              <a:rPr lang="cs-CZ" sz="3600" b="1" dirty="0">
                <a:solidFill>
                  <a:srgbClr val="2E4987"/>
                </a:solidFill>
              </a:rPr>
              <a:t>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71BED0F-7594-A6C4-2C91-9E702842A978}"/>
              </a:ext>
            </a:extLst>
          </p:cNvPr>
          <p:cNvSpPr txBox="1"/>
          <p:nvPr/>
        </p:nvSpPr>
        <p:spPr>
          <a:xfrm>
            <a:off x="1361780" y="3429000"/>
            <a:ext cx="9337964" cy="16466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Jaké důsledky nastanou v případě porušení směrnice (disciplinární opatření, finanční sankce, interní vyšetřování).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Odkaz na další související interní předpisy (např. o odpovědnosti za škodu).</a:t>
            </a:r>
          </a:p>
        </p:txBody>
      </p:sp>
    </p:spTree>
    <p:extLst>
      <p:ext uri="{BB962C8B-B14F-4D97-AF65-F5344CB8AC3E}">
        <p14:creationId xmlns:p14="http://schemas.microsoft.com/office/powerpoint/2010/main" val="2037334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D652E-4200-3FBD-879E-56AAB7F5B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C401E1B-2B95-43DA-9CFB-4A56F671C24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3FB3429-0D1A-CF0C-78CF-BF76D4EC7025}"/>
              </a:ext>
            </a:extLst>
          </p:cNvPr>
          <p:cNvSpPr txBox="1"/>
          <p:nvPr/>
        </p:nvSpPr>
        <p:spPr>
          <a:xfrm>
            <a:off x="1182576" y="2577365"/>
            <a:ext cx="933796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Vnitřní směrnice pro zadávání zakázek malého rozsahu je klíčovým nástrojem, který pomáhá zajistit, že proces zadávání zakázek bude transparentní, efektivní a v souladu se zákonem. </a:t>
            </a:r>
          </a:p>
        </p:txBody>
      </p:sp>
    </p:spTree>
    <p:extLst>
      <p:ext uri="{BB962C8B-B14F-4D97-AF65-F5344CB8AC3E}">
        <p14:creationId xmlns:p14="http://schemas.microsoft.com/office/powerpoint/2010/main" val="20200851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DF2499-101A-4397-EB77-7EA0CDBBE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AD50D55-4951-67E1-C2B6-737C8E60E247}"/>
              </a:ext>
            </a:extLst>
          </p:cNvPr>
          <p:cNvSpPr txBox="1"/>
          <p:nvPr/>
        </p:nvSpPr>
        <p:spPr>
          <a:xfrm>
            <a:off x="1361780" y="1052823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Co nesmí ve směrnici chybět:</a:t>
            </a:r>
          </a:p>
          <a:p>
            <a:r>
              <a:rPr lang="pl-PL" sz="3600" b="1" dirty="0">
                <a:solidFill>
                  <a:srgbClr val="2E4987"/>
                </a:solidFill>
              </a:rPr>
              <a:t>Závěrečná ustanovení</a:t>
            </a:r>
            <a:r>
              <a:rPr lang="cs-CZ" sz="3600" b="1" dirty="0">
                <a:solidFill>
                  <a:srgbClr val="2E4987"/>
                </a:solidFill>
              </a:rPr>
              <a:t>.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77A9E5F-FB22-72E1-EFE8-ED8D00CB2B09}"/>
              </a:ext>
            </a:extLst>
          </p:cNvPr>
          <p:cNvSpPr txBox="1"/>
          <p:nvPr/>
        </p:nvSpPr>
        <p:spPr>
          <a:xfrm>
            <a:off x="1361780" y="3429000"/>
            <a:ext cx="9337964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Prohlášení o platnosti, účinnosti a závaznosti směrnice.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Podpis oprávněné osoby (např. ředitele či statutárního orgánu).</a:t>
            </a:r>
          </a:p>
        </p:txBody>
      </p:sp>
    </p:spTree>
    <p:extLst>
      <p:ext uri="{BB962C8B-B14F-4D97-AF65-F5344CB8AC3E}">
        <p14:creationId xmlns:p14="http://schemas.microsoft.com/office/powerpoint/2010/main" val="37082147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92382" y="1049602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Stanovení předpokládané hodnoty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004454" y="1912064"/>
            <a:ext cx="9337964" cy="43088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Předpokládaná hodnota veřejné zakázky má odrážet, kolik zadavatel za dané plnění (zboží, služby, stavební práce) skutečně očekává zaplatit za celou dobu plnění. 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Obecně platí, že předpokládanou hodnotu je potřeba určit co nejpřesněji, protože se od ní odvíjí druh zadávacího řízení a povinnosti, které zadavateli zákon ukládá.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Samotné postupy pro předmět, jednotlivé kategorie zadání, zadávací podmínky, postup pro příjem, posouzení, hodnocení nabídek a výběr dodavatele (jako i další zadávací úkony) lze nalézt v metodice Veřejné zakázky malého rozsahu </a:t>
            </a:r>
            <a:r>
              <a:rPr lang="cs-CZ" sz="2400" dirty="0">
                <a:ea typeface="Calibri"/>
                <a:cs typeface="Calibri"/>
                <a:hlinkClick r:id="rId4"/>
              </a:rPr>
              <a:t>https://portal-vz.cz/wp-content/uploads/2016/10/Verejne-zakazky-maleho-rozsahu.pdf </a:t>
            </a:r>
            <a:endParaRPr lang="cs-CZ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1982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5FB4D1-D20A-442D-C6CB-7F953723C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84F5FE3-390B-0E7E-7701-AA10F65EB136}"/>
              </a:ext>
            </a:extLst>
          </p:cNvPr>
          <p:cNvSpPr txBox="1"/>
          <p:nvPr/>
        </p:nvSpPr>
        <p:spPr>
          <a:xfrm>
            <a:off x="1093124" y="883348"/>
            <a:ext cx="939753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Je – li stanovena předpokládaná hodnota</a:t>
            </a:r>
          </a:p>
        </p:txBody>
      </p:sp>
      <p:pic>
        <p:nvPicPr>
          <p:cNvPr id="5" name="Obrázek 4" descr="Obsah obrázku text, diagram, skica, kresba">
            <a:extLst>
              <a:ext uri="{FF2B5EF4-FFF2-40B4-BE49-F238E27FC236}">
                <a16:creationId xmlns:a16="http://schemas.microsoft.com/office/drawing/2014/main" id="{22EF2B5F-B793-A79A-2368-91331820C5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4" t="19397" r="1005" b="33493"/>
          <a:stretch/>
        </p:blipFill>
        <p:spPr>
          <a:xfrm>
            <a:off x="151821" y="1762298"/>
            <a:ext cx="11913758" cy="467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340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79517" y="861196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Jak napsat smysluplnou směrnici 1.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78854" y="1507527"/>
            <a:ext cx="9337964" cy="50475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Nejprve se zamyslete nad tím, zda chcete, aby směrnice nařizovala určitý postup a nešlo se od něj odklonit nebo aby nechala zaměstnanci možnost samostatného rozhodnutí v rámci určitých mezí.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Nezapomeňte, že směrnici by měl psát vždy vlastník daného procesu, který se v procesu samotném orientuje, zná legislativní požadavky, a zároveň se orientuje ve vnitřních procesech. 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Předtím, než začnete tvořit směrnici, nakreslete si procesní diagram, zakreslete si tam vstupy a výstupy – tedy jaké procesy skutečně ve své organizaci máte, jaké informace do procesu vstupují a co by mělo být jejich hmatatelným výsledkem, zapište si pracovní názvy dokumentů a záznamů, vyznačte si rozhodovací kroky, vyznačte si informace, které je třeba sdílet, a napište si seznam pracovníků, kteří se na procesu nějak podílejí.</a:t>
            </a:r>
          </a:p>
        </p:txBody>
      </p:sp>
    </p:spTree>
    <p:extLst>
      <p:ext uri="{BB962C8B-B14F-4D97-AF65-F5344CB8AC3E}">
        <p14:creationId xmlns:p14="http://schemas.microsoft.com/office/powerpoint/2010/main" val="40122023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79517" y="878780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Jak napsat smysluplnou směrnici 2.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79517" y="1525111"/>
            <a:ext cx="9337964" cy="50475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Vývojový diagram dejte k připomínkování ostatním kolegům. Dobrý diagram poznáte podle toho, že i naprostý laik, který vámi popisovaný proces vůbec nezná, se dokáže rychle zorientovat a má přehled kdo, co a kdy má dělat. Nechte ho postup převyprávět.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Ve chvíli, kdy váš diagram prošel pilotním testováním, můžete se věnovat vlastní tvorbě směrnice. Nezapomínejte na to, že směrnici by měl rozumět každý, a proto ji pište srozumitelným jazykem. Snažte se o to, aby směrnice byla stručná a přitom výstižná.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Po napsání směrnice ji nechte chvíli uležet, vraťte se k ní třeba za týden a znovu si ji pročtěte, dejte ji přečíst kolegům a využijte jejich připomínky. Pokud Vám někdo z kolegů řekl, že ji ještě nečetl nebo jí nerozuměl, je to pravděpodobně známka toho, že je směrnice moc dlouhá, složitá nebo zbytečná.</a:t>
            </a:r>
          </a:p>
        </p:txBody>
      </p:sp>
    </p:spTree>
    <p:extLst>
      <p:ext uri="{BB962C8B-B14F-4D97-AF65-F5344CB8AC3E}">
        <p14:creationId xmlns:p14="http://schemas.microsoft.com/office/powerpoint/2010/main" val="26227695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Jak napsat smysluplnou směrnici 3.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6778" y="2459504"/>
            <a:ext cx="9337964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Pro tvorbu směrnice využívejte i další metodiky – dnešní prezentace Vám může pomoci co do obsahu a samotné tvorby směrnice, ale pravidla pro uveřejňování a samotné zadávací postupy naleznete v dalších dvou metodikách (a vzoru), které spolu budou tvořit jeden celek jako metodický návod pro Vaši interní směrnici. </a:t>
            </a:r>
          </a:p>
        </p:txBody>
      </p:sp>
    </p:spTree>
    <p:extLst>
      <p:ext uri="{BB962C8B-B14F-4D97-AF65-F5344CB8AC3E}">
        <p14:creationId xmlns:p14="http://schemas.microsoft.com/office/powerpoint/2010/main" val="18662546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738106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Jak napsat smysluplnou směrnici 4.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6778" y="1683372"/>
            <a:ext cx="9337964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Používejte metodiku Veřejné zakázky malého rozsahu, která vymezuje doporučené standardy postupů pro naplnění principů transparentnosti a přiměřenosti procesu zadávání veřejných zakázek malého rozsahu a měla by sloužit jako návod pro zadavatele při tvorbě či aktualizaci interních směrnic pro zadávání veřejných zakázek (</a:t>
            </a:r>
            <a:r>
              <a:rPr lang="cs-CZ" sz="2400" dirty="0">
                <a:hlinkClick r:id="rId3"/>
              </a:rPr>
              <a:t>https://portal-vz.cz/wp-content/uploads/2016/10/Verejne-zakazky-maleho-rozsahu.pdf</a:t>
            </a:r>
            <a:r>
              <a:rPr lang="cs-CZ" sz="2400" dirty="0"/>
              <a:t> </a:t>
            </a:r>
          </a:p>
          <a:p>
            <a:pPr marL="342900" indent="-342900"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Metodiku zadávání veřejných zakázek malého rozsahu </a:t>
            </a:r>
            <a:r>
              <a:rPr lang="cs-CZ" sz="2400" dirty="0">
                <a:hlinkClick r:id="rId4"/>
              </a:rPr>
              <a:t>https://portal-vz.cz/</a:t>
            </a:r>
            <a:r>
              <a:rPr lang="cs-CZ" sz="2400" dirty="0" err="1">
                <a:hlinkClick r:id="rId4"/>
              </a:rPr>
              <a:t>wp-content</a:t>
            </a:r>
            <a:r>
              <a:rPr lang="cs-CZ" sz="2400" dirty="0">
                <a:hlinkClick r:id="rId4"/>
              </a:rPr>
              <a:t>/</a:t>
            </a:r>
            <a:r>
              <a:rPr lang="cs-CZ" sz="2400" dirty="0" err="1">
                <a:hlinkClick r:id="rId4"/>
              </a:rPr>
              <a:t>uploads</a:t>
            </a:r>
            <a:r>
              <a:rPr lang="cs-CZ" sz="2400" dirty="0">
                <a:hlinkClick r:id="rId4"/>
              </a:rPr>
              <a:t>/2016/10/Metodika-zadavani-verejnych-zakazek-maleho-rozsahu.pdf</a:t>
            </a:r>
            <a:r>
              <a:rPr lang="cs-CZ" sz="2400" dirty="0"/>
              <a:t>, která vymezuje doporučené standardy postupů pro naplnění principů transparentnosti, uveřejňování informací a zásadu přiměřenosti procesu zadávání veřejných zakázek malého rozsahu.</a:t>
            </a:r>
          </a:p>
        </p:txBody>
      </p:sp>
    </p:spTree>
    <p:extLst>
      <p:ext uri="{BB962C8B-B14F-4D97-AF65-F5344CB8AC3E}">
        <p14:creationId xmlns:p14="http://schemas.microsoft.com/office/powerpoint/2010/main" val="24776199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79517" y="95234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Jak napsat smysluplnou směrnici 5.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30077" y="1735748"/>
            <a:ext cx="9337964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Tyto metodiky by měly být základním materiálem pro tvorbu Vaší interní směrnice. Ta bude pokrývat standardy zadavatele pro zajištění běžných požadavků na dodržování zásad zadávání, požadavků na uveřejňování informací o veřejných zakázkách, bude schopna reagovat ve svých postupech na administrativní a organizační náročnost zadavatele. Zároveň však ponechá zadavateli dostatek volného prostoru, aby mohl definovat zadávací podmínky a výsledné plnění odpovídalo jeho potřebám.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Směrnice dokáže být užitečným pomocníkem, ale nezapomínejte na to, že vše obsáhnout nedokáže, že přijdou situace, na které bude i sebedetailnější postup krátký. Nechte si v ní proto zadní vrátka pro vlastní postupy, vlastní pravidla v duchu hlavních zásad zadávání.</a:t>
            </a:r>
          </a:p>
        </p:txBody>
      </p:sp>
    </p:spTree>
    <p:extLst>
      <p:ext uri="{BB962C8B-B14F-4D97-AF65-F5344CB8AC3E}">
        <p14:creationId xmlns:p14="http://schemas.microsoft.com/office/powerpoint/2010/main" val="26786892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92382" y="1451536"/>
            <a:ext cx="869608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Chyby při sestavování směrnic 1.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92382" y="2644170"/>
            <a:ext cx="9337964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cs typeface="Calibri"/>
              </a:rPr>
              <a:t>Mezi ty nejběžnější patří skutečnost, že zadavatel nemá vůbec žádnou interní směrnici, nebo ji má, ale ne v aktuálním stavu. Směrnice byla vytvořena před lety (podle zcela jiného, již neúčinného zákona) a za celou dobu existence nebyla novelizována.</a:t>
            </a:r>
          </a:p>
        </p:txBody>
      </p:sp>
    </p:spTree>
    <p:extLst>
      <p:ext uri="{BB962C8B-B14F-4D97-AF65-F5344CB8AC3E}">
        <p14:creationId xmlns:p14="http://schemas.microsoft.com/office/powerpoint/2010/main" val="23656893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Chyby při sestavování směrnic 2.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57921" y="2324285"/>
            <a:ext cx="9337964" cy="39395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Formální nedostatky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Není sjednoceno názvosloví, a výklad pojmů, vyskytují se zastaralé pojmy, odkazy na již neúčinné právní předpisy. Je zásadní stanovit si v použitých interních předpisech definici základních pojmů, nezdvojovat pojmy nabývající významu podle jiného právního předpisu a nezaměňovat s odlišnou terminologií.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Nejsou odděleny jednotlivé procesy a procesy se tak překrývají – jak z hlediska vnitřních postupů zadavatele, tak z hlediska právních předpisů, případně naopak – některé podstatné procesy chybí, pracovníci zadavatele tak neví, jak postupovat.</a:t>
            </a:r>
          </a:p>
        </p:txBody>
      </p:sp>
    </p:spTree>
    <p:extLst>
      <p:ext uri="{BB962C8B-B14F-4D97-AF65-F5344CB8AC3E}">
        <p14:creationId xmlns:p14="http://schemas.microsoft.com/office/powerpoint/2010/main" val="117902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AA90F4-6DD4-0C63-61C7-EB5F15890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A554891-7439-400E-11EA-4B74273291B3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E44BB08-5B0E-C36F-BF46-DCFAF4FBCC1B}"/>
              </a:ext>
            </a:extLst>
          </p:cNvPr>
          <p:cNvSpPr txBox="1"/>
          <p:nvPr/>
        </p:nvSpPr>
        <p:spPr>
          <a:xfrm>
            <a:off x="1182576" y="2577365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Zajištění transparentnosti: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Směrnice nastavuje jasná pravidla a postupy pro zadávání zakázek, což minimalizuje riziko korupce a zneužití prostředků.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Poskytuje zaměstnancům i veřejnosti jistotu, že proces je prováděn spravedlivě a bez skrytých praktik.</a:t>
            </a:r>
          </a:p>
        </p:txBody>
      </p:sp>
    </p:spTree>
    <p:extLst>
      <p:ext uri="{BB962C8B-B14F-4D97-AF65-F5344CB8AC3E}">
        <p14:creationId xmlns:p14="http://schemas.microsoft.com/office/powerpoint/2010/main" val="26217120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92382" y="1191954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Chyby při sestavování směrnic 3.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92382" y="2388226"/>
            <a:ext cx="9337964" cy="32778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Směrnice není systematicky a logicky a přehledně uspořádána, pracovníci zadavatele se v ní špatně orientují, procesy mohou být rozděleny do více částí v různých částí nebo i různých směrnic.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Směrnice neobsahuje nabytí účinnosti, není určena konkrétní osoba zodpovědná za tvorbu a aktualizaci směrnic.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Směrnice obsahuje spoustu zkratek, které nejsou řádně vysvětleny, 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Směrnice není pravidelně novelizována v souvislosti s novelami zákonných předpisů.</a:t>
            </a:r>
          </a:p>
        </p:txBody>
      </p:sp>
    </p:spTree>
    <p:extLst>
      <p:ext uri="{BB962C8B-B14F-4D97-AF65-F5344CB8AC3E}">
        <p14:creationId xmlns:p14="http://schemas.microsoft.com/office/powerpoint/2010/main" val="37137047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E2212-C3E9-9CAF-C26E-B57F1460A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5BE5227-0EFF-120B-3CDF-292E23180CAE}"/>
              </a:ext>
            </a:extLst>
          </p:cNvPr>
          <p:cNvSpPr txBox="1"/>
          <p:nvPr/>
        </p:nvSpPr>
        <p:spPr>
          <a:xfrm>
            <a:off x="1392382" y="1191954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Praktické tipy - Komunikace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2EE8128-D272-DC6B-3308-B831F7D05810}"/>
              </a:ext>
            </a:extLst>
          </p:cNvPr>
          <p:cNvSpPr txBox="1"/>
          <p:nvPr/>
        </p:nvSpPr>
        <p:spPr>
          <a:xfrm>
            <a:off x="1392382" y="2388226"/>
            <a:ext cx="9337964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buClr>
                <a:srgbClr val="009543"/>
              </a:buClr>
            </a:pPr>
            <a:r>
              <a:rPr lang="cs-CZ" sz="2400" b="1" dirty="0"/>
              <a:t>Efektivní komunikace s dodavateli je klíčová: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Poskytněte jasné a úplné informace v zadání.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Odpovídejte na dotazy rychle a transparentně.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Využívejte elektronické nástroje pro komunikaci.</a:t>
            </a:r>
          </a:p>
          <a:p>
            <a:pPr marL="285750" indent="-28575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Důraz na komunikaci posiluje důvěru a zvyšuje kvalitu nabídek.</a:t>
            </a:r>
          </a:p>
        </p:txBody>
      </p:sp>
    </p:spTree>
    <p:extLst>
      <p:ext uri="{BB962C8B-B14F-4D97-AF65-F5344CB8AC3E}">
        <p14:creationId xmlns:p14="http://schemas.microsoft.com/office/powerpoint/2010/main" val="13999974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09E588-C4E6-881E-D959-358203B8B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90E435D-192A-8621-6C58-2C98B8011185}"/>
              </a:ext>
            </a:extLst>
          </p:cNvPr>
          <p:cNvSpPr txBox="1"/>
          <p:nvPr/>
        </p:nvSpPr>
        <p:spPr>
          <a:xfrm>
            <a:off x="1392382" y="1191954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NA KONEC: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3696BDA-E676-83BE-BFA7-C94F8E824F5F}"/>
              </a:ext>
            </a:extLst>
          </p:cNvPr>
          <p:cNvSpPr txBox="1"/>
          <p:nvPr/>
        </p:nvSpPr>
        <p:spPr>
          <a:xfrm>
            <a:off x="1392382" y="3198167"/>
            <a:ext cx="933796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Bef>
                <a:spcPts val="600"/>
              </a:spcBef>
              <a:buClr>
                <a:srgbClr val="009543"/>
              </a:buClr>
            </a:pPr>
            <a:r>
              <a:rPr lang="cs-CZ" sz="2400" b="1" dirty="0"/>
              <a:t>„Kde není řád, vládne chaos.“ – Seneca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481854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92382" y="1049602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Děkuji za pozornost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427018" y="2459504"/>
            <a:ext cx="9337964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009543"/>
              </a:buClr>
            </a:pPr>
            <a:r>
              <a:rPr lang="cs-CZ" sz="2400" b="1" dirty="0">
                <a:ea typeface="Calibri"/>
                <a:cs typeface="Calibri"/>
              </a:rPr>
              <a:t>KONTAKT:</a:t>
            </a:r>
          </a:p>
          <a:p>
            <a:pPr>
              <a:buClr>
                <a:srgbClr val="009543"/>
              </a:buClr>
            </a:pPr>
            <a:endParaRPr lang="cs-CZ" sz="2400" b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pt-BR" sz="2400" dirty="0">
                <a:ea typeface="Calibri"/>
                <a:cs typeface="Calibri"/>
              </a:rPr>
              <a:t>Pokud máte otázky, obraťte se na nás.</a:t>
            </a: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Kontakt: </a:t>
            </a:r>
            <a:r>
              <a:rPr lang="cs-CZ" sz="2400" dirty="0">
                <a:ea typeface="Calibri"/>
                <a:cs typeface="Calibri"/>
                <a:hlinkClick r:id="rId3"/>
              </a:rPr>
              <a:t>jan.svacha@mmr.gov.cz 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65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B5363A-5195-0978-0900-E9D05A235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005DC52-683C-527B-622E-AACB26493645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A4EB0DD-5A91-7996-C9FE-E316B25678A1}"/>
              </a:ext>
            </a:extLst>
          </p:cNvPr>
          <p:cNvSpPr txBox="1"/>
          <p:nvPr/>
        </p:nvSpPr>
        <p:spPr>
          <a:xfrm>
            <a:off x="1182576" y="2843372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Efektivní využití veřejných prostředků: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Jasně definované postupy pomáhají zadavatelům vyhnout se nehospodárnému vynakládání financí.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Podporují výběr dodavatelů s nejlepší nabídkou na základě předem stanovených kritérií.</a:t>
            </a:r>
          </a:p>
        </p:txBody>
      </p:sp>
    </p:spTree>
    <p:extLst>
      <p:ext uri="{BB962C8B-B14F-4D97-AF65-F5344CB8AC3E}">
        <p14:creationId xmlns:p14="http://schemas.microsoft.com/office/powerpoint/2010/main" val="335288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5ACB7-12CE-00C5-CC06-DA18A1268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6116BF6-BED2-D870-24D1-49985C63AE55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3357995-1097-2BD2-FBD1-F0758396C15D}"/>
              </a:ext>
            </a:extLst>
          </p:cNvPr>
          <p:cNvSpPr txBox="1"/>
          <p:nvPr/>
        </p:nvSpPr>
        <p:spPr>
          <a:xfrm>
            <a:off x="1182576" y="2843372"/>
            <a:ext cx="9337964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Právní jistota: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Směrnice zajišťuje, že zadávání zakázek odpovídá zákonu č. 134/2016 Sb. o zadávání veřejných zakázek, což minimalizuje riziko právních sporů nebo sankcí.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Poskytuje zadavatelům jasné pokyny, jak se vypořádat s případnými komplikacemi.</a:t>
            </a:r>
          </a:p>
        </p:txBody>
      </p:sp>
    </p:spTree>
    <p:extLst>
      <p:ext uri="{BB962C8B-B14F-4D97-AF65-F5344CB8AC3E}">
        <p14:creationId xmlns:p14="http://schemas.microsoft.com/office/powerpoint/2010/main" val="3394956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D30BDF-5B75-E59E-1514-5C7C692AC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CFD0028-FE89-4AEE-0162-19FA63DF575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4131EC7-CE32-F36E-BD3E-74D78A52D38E}"/>
              </a:ext>
            </a:extLst>
          </p:cNvPr>
          <p:cNvSpPr txBox="1"/>
          <p:nvPr/>
        </p:nvSpPr>
        <p:spPr>
          <a:xfrm>
            <a:off x="1182576" y="2843372"/>
            <a:ext cx="9337964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Standardizace postupů: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Směrnice sjednocuje procesy napříč organizací, což usnadňuje jejich kontrolu a hodnocení.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Pomáhá všem zaměstnancům pochopit jejich roli a odpovědnost v rámci zadávání zakázek.</a:t>
            </a:r>
          </a:p>
        </p:txBody>
      </p:sp>
    </p:spTree>
    <p:extLst>
      <p:ext uri="{BB962C8B-B14F-4D97-AF65-F5344CB8AC3E}">
        <p14:creationId xmlns:p14="http://schemas.microsoft.com/office/powerpoint/2010/main" val="156951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AB99DC-AD7A-89BC-1B15-AC3AD4551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374926F-EF91-8047-F477-1B433CA576AD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Proč mít Interní směrnici pro zadávání VZMR?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49C3835-C612-394A-3D63-B72F5A2F6412}"/>
              </a:ext>
            </a:extLst>
          </p:cNvPr>
          <p:cNvSpPr txBox="1"/>
          <p:nvPr/>
        </p:nvSpPr>
        <p:spPr>
          <a:xfrm>
            <a:off x="1182576" y="2843372"/>
            <a:ext cx="9337964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ea typeface="Calibri"/>
                <a:cs typeface="Calibri"/>
              </a:rPr>
              <a:t>Posílení důvěry veřejnosti: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Občané mají větší důvěru v zadavatele, pokud vědí, že postupy jsou pevně dané a podléhají kontrole.</a:t>
            </a:r>
          </a:p>
          <a:p>
            <a:pPr marL="342900" indent="-342900">
              <a:spcBef>
                <a:spcPts val="60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Transparentní postupy zvyšují důvěryhodnost obce nebo organizace.</a:t>
            </a:r>
          </a:p>
        </p:txBody>
      </p:sp>
    </p:spTree>
    <p:extLst>
      <p:ext uri="{BB962C8B-B14F-4D97-AF65-F5344CB8AC3E}">
        <p14:creationId xmlns:p14="http://schemas.microsoft.com/office/powerpoint/2010/main" val="23812445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130aa1-df8d-4cfc-b5ca-c8e75a54ac58">
      <Terms xmlns="http://schemas.microsoft.com/office/infopath/2007/PartnerControls"/>
    </lcf76f155ced4ddcb4097134ff3c332f>
    <TaxCatchAll xmlns="3a05a313-e8ba-434f-93a9-e1335f2c2059" xsi:nil="true"/>
    <SharedWithUsers xmlns="3a05a313-e8ba-434f-93a9-e1335f2c2059">
      <UserInfo>
        <DisplayName>Janečková Marie</DisplayName>
        <AccountId>16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02385C3B5A254CBD327BF70AB46767" ma:contentTypeVersion="15" ma:contentTypeDescription="Vytvoří nový dokument" ma:contentTypeScope="" ma:versionID="56f71a24318acd9c27b3b1772430d90b">
  <xsd:schema xmlns:xsd="http://www.w3.org/2001/XMLSchema" xmlns:xs="http://www.w3.org/2001/XMLSchema" xmlns:p="http://schemas.microsoft.com/office/2006/metadata/properties" xmlns:ns2="c7130aa1-df8d-4cfc-b5ca-c8e75a54ac58" xmlns:ns3="3a05a313-e8ba-434f-93a9-e1335f2c2059" targetNamespace="http://schemas.microsoft.com/office/2006/metadata/properties" ma:root="true" ma:fieldsID="cb862c3a5a24f1a1e892a883097c961c" ns2:_="" ns3:_="">
    <xsd:import namespace="c7130aa1-df8d-4cfc-b5ca-c8e75a54ac58"/>
    <xsd:import namespace="3a05a313-e8ba-434f-93a9-e1335f2c2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30aa1-df8d-4cfc-b5ca-c8e75a54ac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5a313-e8ba-434f-93a9-e1335f2c20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90f8e3e-5ae1-4fdc-85ba-64480fc9b50f}" ma:internalName="TaxCatchAll" ma:showField="CatchAllData" ma:web="3a05a313-e8ba-434f-93a9-e1335f2c2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9BE72F-CB9A-4489-9DE8-BDBC4ADFE5FE}">
  <ds:schemaRefs>
    <ds:schemaRef ds:uri="3a05a313-e8ba-434f-93a9-e1335f2c2059"/>
    <ds:schemaRef ds:uri="c7130aa1-df8d-4cfc-b5ca-c8e75a54ac5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D1F3388-C616-48BF-94BA-71C5DB4630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41555-A4BB-4E08-883D-C57DD0769A93}">
  <ds:schemaRefs>
    <ds:schemaRef ds:uri="3a05a313-e8ba-434f-93a9-e1335f2c2059"/>
    <ds:schemaRef ds:uri="c7130aa1-df8d-4cfc-b5ca-c8e75a54ac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3652</TotalTime>
  <Words>3597</Words>
  <Application>Microsoft Office PowerPoint</Application>
  <PresentationFormat>Širokoúhlá obrazovka</PresentationFormat>
  <Paragraphs>285</Paragraphs>
  <Slides>53</Slides>
  <Notes>46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60" baseType="lpstr">
      <vt:lpstr>Arial</vt:lpstr>
      <vt:lpstr>Calibri</vt:lpstr>
      <vt:lpstr>Calibri Light</vt:lpstr>
      <vt:lpstr>Courier New</vt:lpstr>
      <vt:lpstr>Wingdings</vt:lpstr>
      <vt:lpstr>Wingdings,Sans-Serif</vt:lpstr>
      <vt:lpstr>Motiv Office</vt:lpstr>
      <vt:lpstr>Interní směrnice pro zadavatele - zadávání veřejných zakázek malého rozsahu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Sokolovi</dc:creator>
  <cp:lastModifiedBy>Kolář Filip</cp:lastModifiedBy>
  <cp:revision>62</cp:revision>
  <dcterms:created xsi:type="dcterms:W3CDTF">2024-02-08T14:50:32Z</dcterms:created>
  <dcterms:modified xsi:type="dcterms:W3CDTF">2025-10-16T08:02:49Z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0x0101007902385C3B5A254CBD327BF70AB46767</vt:lpwstr>
  </property>
  <property fmtid="{D5CDD505-2E9C-101B-9397-08002B2CF9AE}" pid="3" name="MediaServiceImageTags">
    <vt:lpwstr/>
  </property>
</Properties>
</file>