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343" r:id="rId5"/>
    <p:sldId id="319" r:id="rId6"/>
    <p:sldId id="357" r:id="rId7"/>
    <p:sldId id="358" r:id="rId8"/>
    <p:sldId id="360" r:id="rId9"/>
    <p:sldId id="359" r:id="rId10"/>
    <p:sldId id="361" r:id="rId11"/>
    <p:sldId id="362" r:id="rId12"/>
    <p:sldId id="365" r:id="rId13"/>
    <p:sldId id="363" r:id="rId14"/>
    <p:sldId id="367" r:id="rId15"/>
    <p:sldId id="368" r:id="rId16"/>
    <p:sldId id="370" r:id="rId17"/>
    <p:sldId id="372" r:id="rId18"/>
    <p:sldId id="352" r:id="rId19"/>
    <p:sldId id="369" r:id="rId20"/>
    <p:sldId id="353" r:id="rId21"/>
    <p:sldId id="354" r:id="rId22"/>
    <p:sldId id="355" r:id="rId23"/>
    <p:sldId id="356" r:id="rId24"/>
    <p:sldId id="349" r:id="rId25"/>
    <p:sldId id="350" r:id="rId26"/>
    <p:sldId id="344" r:id="rId27"/>
    <p:sldId id="346" r:id="rId28"/>
    <p:sldId id="345" r:id="rId29"/>
    <p:sldId id="347" r:id="rId30"/>
    <p:sldId id="324" r:id="rId3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955AEF5B-B71C-4F15-87A7-9507F807E60A}">
          <p14:sldIdLst>
            <p14:sldId id="343"/>
            <p14:sldId id="319"/>
            <p14:sldId id="357"/>
            <p14:sldId id="358"/>
            <p14:sldId id="360"/>
            <p14:sldId id="359"/>
            <p14:sldId id="361"/>
            <p14:sldId id="362"/>
            <p14:sldId id="365"/>
            <p14:sldId id="363"/>
            <p14:sldId id="367"/>
            <p14:sldId id="368"/>
            <p14:sldId id="370"/>
            <p14:sldId id="372"/>
            <p14:sldId id="352"/>
            <p14:sldId id="369"/>
            <p14:sldId id="353"/>
            <p14:sldId id="354"/>
            <p14:sldId id="355"/>
            <p14:sldId id="356"/>
            <p14:sldId id="349"/>
            <p14:sldId id="350"/>
            <p14:sldId id="344"/>
            <p14:sldId id="346"/>
            <p14:sldId id="345"/>
            <p14:sldId id="347"/>
          </p14:sldIdLst>
        </p14:section>
        <p14:section name="Oddíl bez názvu" id="{2897FF7B-1AAF-48AA-8AF2-12CF049117CB}">
          <p14:sldIdLst>
            <p14:sldId id="32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4987"/>
    <a:srgbClr val="0095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Střední styl 4 – zvýraznění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Světlý styl 3 – zvýraznění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řední styl 1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Světlý styl 3 – zvýraznění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8FB837D-C827-4EFA-A057-4D05807E0F7C}" styleName="Styl s motivem 1 – zvýraznění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929F9F4-4A8F-4326-A1B4-22849713DDAB}" styleName="Tmavý styl 1 – zvýraznění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Tmavý styl 1 – zvýraznění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Tmavý styl 2 – zvýraznění 1/zvýraznění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Světlý styl 3 – zvýraznění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 s motivem 2 – zvýraznění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Střední styl 4 – zvýraznění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03" autoAdjust="0"/>
  </p:normalViewPr>
  <p:slideViewPr>
    <p:cSldViewPr snapToGrid="0">
      <p:cViewPr varScale="1">
        <p:scale>
          <a:sx n="51" d="100"/>
          <a:sy n="51" d="100"/>
        </p:scale>
        <p:origin x="1232" y="4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76EA0-A7D8-4C36-9103-675E79D94563}" type="datetimeFigureOut">
              <a:rPr lang="cs-CZ" smtClean="0"/>
              <a:t>01.10.2025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712E25-B006-4F85-B4EA-907AF006C9BB}" type="slidenum">
              <a:rPr lang="cs-CZ" smtClean="0"/>
              <a:t>‹#›</a:t>
            </a:fld>
            <a:endParaRPr lang="cs-CZ"/>
          </a:p>
        </p:txBody>
      </p:sp>
    </p:spTree>
    <p:extLst>
      <p:ext uri="{BB962C8B-B14F-4D97-AF65-F5344CB8AC3E}">
        <p14:creationId xmlns:p14="http://schemas.microsoft.com/office/powerpoint/2010/main" val="2969087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a:t>
            </a:fld>
            <a:endParaRPr lang="cs-CZ"/>
          </a:p>
        </p:txBody>
      </p:sp>
    </p:spTree>
    <p:extLst>
      <p:ext uri="{BB962C8B-B14F-4D97-AF65-F5344CB8AC3E}">
        <p14:creationId xmlns:p14="http://schemas.microsoft.com/office/powerpoint/2010/main" val="1976459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11</a:t>
            </a:fld>
            <a:endParaRPr lang="cs-CZ"/>
          </a:p>
        </p:txBody>
      </p:sp>
    </p:spTree>
    <p:extLst>
      <p:ext uri="{BB962C8B-B14F-4D97-AF65-F5344CB8AC3E}">
        <p14:creationId xmlns:p14="http://schemas.microsoft.com/office/powerpoint/2010/main" val="2439545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12</a:t>
            </a:fld>
            <a:endParaRPr lang="cs-CZ"/>
          </a:p>
        </p:txBody>
      </p:sp>
    </p:spTree>
    <p:extLst>
      <p:ext uri="{BB962C8B-B14F-4D97-AF65-F5344CB8AC3E}">
        <p14:creationId xmlns:p14="http://schemas.microsoft.com/office/powerpoint/2010/main" val="331232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13</a:t>
            </a:fld>
            <a:endParaRPr lang="cs-CZ"/>
          </a:p>
        </p:txBody>
      </p:sp>
    </p:spTree>
    <p:extLst>
      <p:ext uri="{BB962C8B-B14F-4D97-AF65-F5344CB8AC3E}">
        <p14:creationId xmlns:p14="http://schemas.microsoft.com/office/powerpoint/2010/main" val="15234818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14</a:t>
            </a:fld>
            <a:endParaRPr lang="cs-CZ"/>
          </a:p>
        </p:txBody>
      </p:sp>
    </p:spTree>
    <p:extLst>
      <p:ext uri="{BB962C8B-B14F-4D97-AF65-F5344CB8AC3E}">
        <p14:creationId xmlns:p14="http://schemas.microsoft.com/office/powerpoint/2010/main" val="14017124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15</a:t>
            </a:fld>
            <a:endParaRPr lang="cs-CZ"/>
          </a:p>
        </p:txBody>
      </p:sp>
    </p:spTree>
    <p:extLst>
      <p:ext uri="{BB962C8B-B14F-4D97-AF65-F5344CB8AC3E}">
        <p14:creationId xmlns:p14="http://schemas.microsoft.com/office/powerpoint/2010/main" val="39457225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16</a:t>
            </a:fld>
            <a:endParaRPr lang="cs-CZ"/>
          </a:p>
        </p:txBody>
      </p:sp>
    </p:spTree>
    <p:extLst>
      <p:ext uri="{BB962C8B-B14F-4D97-AF65-F5344CB8AC3E}">
        <p14:creationId xmlns:p14="http://schemas.microsoft.com/office/powerpoint/2010/main" val="2421007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17</a:t>
            </a:fld>
            <a:endParaRPr lang="cs-CZ"/>
          </a:p>
        </p:txBody>
      </p:sp>
    </p:spTree>
    <p:extLst>
      <p:ext uri="{BB962C8B-B14F-4D97-AF65-F5344CB8AC3E}">
        <p14:creationId xmlns:p14="http://schemas.microsoft.com/office/powerpoint/2010/main" val="4734803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18</a:t>
            </a:fld>
            <a:endParaRPr lang="cs-CZ"/>
          </a:p>
        </p:txBody>
      </p:sp>
    </p:spTree>
    <p:extLst>
      <p:ext uri="{BB962C8B-B14F-4D97-AF65-F5344CB8AC3E}">
        <p14:creationId xmlns:p14="http://schemas.microsoft.com/office/powerpoint/2010/main" val="364341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19</a:t>
            </a:fld>
            <a:endParaRPr lang="cs-CZ"/>
          </a:p>
        </p:txBody>
      </p:sp>
    </p:spTree>
    <p:extLst>
      <p:ext uri="{BB962C8B-B14F-4D97-AF65-F5344CB8AC3E}">
        <p14:creationId xmlns:p14="http://schemas.microsoft.com/office/powerpoint/2010/main" val="10918234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20</a:t>
            </a:fld>
            <a:endParaRPr lang="cs-CZ"/>
          </a:p>
        </p:txBody>
      </p:sp>
    </p:spTree>
    <p:extLst>
      <p:ext uri="{BB962C8B-B14F-4D97-AF65-F5344CB8AC3E}">
        <p14:creationId xmlns:p14="http://schemas.microsoft.com/office/powerpoint/2010/main" val="3263707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3</a:t>
            </a:fld>
            <a:endParaRPr lang="cs-CZ"/>
          </a:p>
        </p:txBody>
      </p:sp>
    </p:spTree>
    <p:extLst>
      <p:ext uri="{BB962C8B-B14F-4D97-AF65-F5344CB8AC3E}">
        <p14:creationId xmlns:p14="http://schemas.microsoft.com/office/powerpoint/2010/main" val="2475944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21</a:t>
            </a:fld>
            <a:endParaRPr lang="cs-CZ"/>
          </a:p>
        </p:txBody>
      </p:sp>
    </p:spTree>
    <p:extLst>
      <p:ext uri="{BB962C8B-B14F-4D97-AF65-F5344CB8AC3E}">
        <p14:creationId xmlns:p14="http://schemas.microsoft.com/office/powerpoint/2010/main" val="2379774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22</a:t>
            </a:fld>
            <a:endParaRPr lang="cs-CZ"/>
          </a:p>
        </p:txBody>
      </p:sp>
    </p:spTree>
    <p:extLst>
      <p:ext uri="{BB962C8B-B14F-4D97-AF65-F5344CB8AC3E}">
        <p14:creationId xmlns:p14="http://schemas.microsoft.com/office/powerpoint/2010/main" val="16824706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23</a:t>
            </a:fld>
            <a:endParaRPr lang="cs-CZ"/>
          </a:p>
        </p:txBody>
      </p:sp>
    </p:spTree>
    <p:extLst>
      <p:ext uri="{BB962C8B-B14F-4D97-AF65-F5344CB8AC3E}">
        <p14:creationId xmlns:p14="http://schemas.microsoft.com/office/powerpoint/2010/main" val="33491145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24</a:t>
            </a:fld>
            <a:endParaRPr lang="cs-CZ"/>
          </a:p>
        </p:txBody>
      </p:sp>
    </p:spTree>
    <p:extLst>
      <p:ext uri="{BB962C8B-B14F-4D97-AF65-F5344CB8AC3E}">
        <p14:creationId xmlns:p14="http://schemas.microsoft.com/office/powerpoint/2010/main" val="34734114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25</a:t>
            </a:fld>
            <a:endParaRPr lang="cs-CZ"/>
          </a:p>
        </p:txBody>
      </p:sp>
    </p:spTree>
    <p:extLst>
      <p:ext uri="{BB962C8B-B14F-4D97-AF65-F5344CB8AC3E}">
        <p14:creationId xmlns:p14="http://schemas.microsoft.com/office/powerpoint/2010/main" val="15750898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26</a:t>
            </a:fld>
            <a:endParaRPr lang="cs-CZ"/>
          </a:p>
        </p:txBody>
      </p:sp>
    </p:spTree>
    <p:extLst>
      <p:ext uri="{BB962C8B-B14F-4D97-AF65-F5344CB8AC3E}">
        <p14:creationId xmlns:p14="http://schemas.microsoft.com/office/powerpoint/2010/main" val="406381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4</a:t>
            </a:fld>
            <a:endParaRPr lang="cs-CZ"/>
          </a:p>
        </p:txBody>
      </p:sp>
    </p:spTree>
    <p:extLst>
      <p:ext uri="{BB962C8B-B14F-4D97-AF65-F5344CB8AC3E}">
        <p14:creationId xmlns:p14="http://schemas.microsoft.com/office/powerpoint/2010/main" val="3375387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5</a:t>
            </a:fld>
            <a:endParaRPr lang="cs-CZ"/>
          </a:p>
        </p:txBody>
      </p:sp>
    </p:spTree>
    <p:extLst>
      <p:ext uri="{BB962C8B-B14F-4D97-AF65-F5344CB8AC3E}">
        <p14:creationId xmlns:p14="http://schemas.microsoft.com/office/powerpoint/2010/main" val="2087162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6</a:t>
            </a:fld>
            <a:endParaRPr lang="cs-CZ"/>
          </a:p>
        </p:txBody>
      </p:sp>
    </p:spTree>
    <p:extLst>
      <p:ext uri="{BB962C8B-B14F-4D97-AF65-F5344CB8AC3E}">
        <p14:creationId xmlns:p14="http://schemas.microsoft.com/office/powerpoint/2010/main" val="4223939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7</a:t>
            </a:fld>
            <a:endParaRPr lang="cs-CZ"/>
          </a:p>
        </p:txBody>
      </p:sp>
    </p:spTree>
    <p:extLst>
      <p:ext uri="{BB962C8B-B14F-4D97-AF65-F5344CB8AC3E}">
        <p14:creationId xmlns:p14="http://schemas.microsoft.com/office/powerpoint/2010/main" val="1884218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8</a:t>
            </a:fld>
            <a:endParaRPr lang="cs-CZ"/>
          </a:p>
        </p:txBody>
      </p:sp>
    </p:spTree>
    <p:extLst>
      <p:ext uri="{BB962C8B-B14F-4D97-AF65-F5344CB8AC3E}">
        <p14:creationId xmlns:p14="http://schemas.microsoft.com/office/powerpoint/2010/main" val="1946785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9</a:t>
            </a:fld>
            <a:endParaRPr lang="cs-CZ"/>
          </a:p>
        </p:txBody>
      </p:sp>
    </p:spTree>
    <p:extLst>
      <p:ext uri="{BB962C8B-B14F-4D97-AF65-F5344CB8AC3E}">
        <p14:creationId xmlns:p14="http://schemas.microsoft.com/office/powerpoint/2010/main" val="1477727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10</a:t>
            </a:fld>
            <a:endParaRPr lang="cs-CZ"/>
          </a:p>
        </p:txBody>
      </p:sp>
    </p:spTree>
    <p:extLst>
      <p:ext uri="{BB962C8B-B14F-4D97-AF65-F5344CB8AC3E}">
        <p14:creationId xmlns:p14="http://schemas.microsoft.com/office/powerpoint/2010/main" val="3393212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17304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509161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158942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706034" y="1338263"/>
            <a:ext cx="10164233"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3215217" y="6165851"/>
            <a:ext cx="7298267"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a:pPr>
                <a:defRPr/>
              </a:pPr>
              <a:t>‹#›</a:t>
            </a:fld>
            <a:endParaRPr lang="en-GB"/>
          </a:p>
        </p:txBody>
      </p:sp>
    </p:spTree>
    <p:extLst>
      <p:ext uri="{BB962C8B-B14F-4D97-AF65-F5344CB8AC3E}">
        <p14:creationId xmlns:p14="http://schemas.microsoft.com/office/powerpoint/2010/main" val="199034474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29625586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563856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60179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22710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870366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9537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94206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70539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090029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01.10.2025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6250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530D7-7F08-45BC-B281-5C39E7B9BE51}" type="datetimeFigureOut">
              <a:rPr lang="cs-CZ" smtClean="0"/>
              <a:t>01.10.2025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3835996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A8E60E0-E6A3-BC2F-DDC6-DC9121C67915}"/>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01211CD5-156A-28FD-36C8-42793E43CD4C}"/>
              </a:ext>
            </a:extLst>
          </p:cNvPr>
          <p:cNvSpPr txBox="1"/>
          <p:nvPr/>
        </p:nvSpPr>
        <p:spPr>
          <a:xfrm>
            <a:off x="1814944" y="2795287"/>
            <a:ext cx="8562109" cy="830997"/>
          </a:xfrm>
          <a:prstGeom prst="rect">
            <a:avLst/>
          </a:prstGeom>
          <a:noFill/>
        </p:spPr>
        <p:txBody>
          <a:bodyPr wrap="square" lIns="91440" tIns="45720" rIns="91440" bIns="45720" rtlCol="0" anchor="t">
            <a:spAutoFit/>
          </a:bodyPr>
          <a:lstStyle/>
          <a:p>
            <a:pPr algn="ctr"/>
            <a:r>
              <a:rPr lang="cs-CZ" sz="4800" b="1" dirty="0">
                <a:solidFill>
                  <a:srgbClr val="2E4987"/>
                </a:solidFill>
                <a:ea typeface="Calibri" panose="020F0502020204030204"/>
                <a:cs typeface="Calibri" panose="020F0502020204030204"/>
              </a:rPr>
              <a:t>Dotované veřejné zakázky</a:t>
            </a:r>
            <a:endParaRPr lang="en-US" sz="4800" dirty="0">
              <a:ea typeface="Calibri" panose="020F0502020204030204"/>
              <a:cs typeface="Calibri" panose="020F0502020204030204"/>
            </a:endParaRPr>
          </a:p>
        </p:txBody>
      </p:sp>
      <p:sp>
        <p:nvSpPr>
          <p:cNvPr id="2" name="TextovéPole 1">
            <a:extLst>
              <a:ext uri="{FF2B5EF4-FFF2-40B4-BE49-F238E27FC236}">
                <a16:creationId xmlns:a16="http://schemas.microsoft.com/office/drawing/2014/main" id="{191ECE40-B5E7-E13E-B53F-B4281549E21B}"/>
              </a:ext>
            </a:extLst>
          </p:cNvPr>
          <p:cNvSpPr txBox="1"/>
          <p:nvPr/>
        </p:nvSpPr>
        <p:spPr>
          <a:xfrm>
            <a:off x="2554146" y="4062713"/>
            <a:ext cx="7083707" cy="1938992"/>
          </a:xfrm>
          <a:prstGeom prst="rect">
            <a:avLst/>
          </a:prstGeom>
          <a:noFill/>
        </p:spPr>
        <p:txBody>
          <a:bodyPr wrap="square" rtlCol="0">
            <a:spAutoFit/>
          </a:bodyPr>
          <a:lstStyle/>
          <a:p>
            <a:pPr algn="ctr"/>
            <a:r>
              <a:rPr lang="cs-CZ" sz="2400" b="1" dirty="0">
                <a:solidFill>
                  <a:srgbClr val="009543"/>
                </a:solidFill>
                <a:ea typeface="Calibri" panose="020F0502020204030204" pitchFamily="34" charset="0"/>
              </a:rPr>
              <a:t>Odbor strategií, práva a podpory veřejného investování</a:t>
            </a:r>
          </a:p>
          <a:p>
            <a:pPr algn="ctr"/>
            <a:endParaRPr lang="cs-CZ" sz="2400" b="1" dirty="0">
              <a:solidFill>
                <a:srgbClr val="009543"/>
              </a:solidFill>
            </a:endParaRPr>
          </a:p>
          <a:p>
            <a:pPr algn="ctr"/>
            <a:endParaRPr lang="cs-CZ" sz="2400" b="1" dirty="0">
              <a:solidFill>
                <a:srgbClr val="009543"/>
              </a:solidFill>
            </a:endParaRPr>
          </a:p>
          <a:p>
            <a:pPr algn="ctr"/>
            <a:r>
              <a:rPr lang="cs-CZ" sz="2400" b="1" dirty="0">
                <a:solidFill>
                  <a:srgbClr val="009543"/>
                </a:solidFill>
              </a:rPr>
              <a:t>Lenka Dudová, lenka.dudova@mmr.gov.cz</a:t>
            </a:r>
          </a:p>
        </p:txBody>
      </p:sp>
    </p:spTree>
    <p:extLst>
      <p:ext uri="{BB962C8B-B14F-4D97-AF65-F5344CB8AC3E}">
        <p14:creationId xmlns:p14="http://schemas.microsoft.com/office/powerpoint/2010/main" val="124722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Nejčastější pochybení</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4334328"/>
          </a:xfrm>
          <a:prstGeom prst="rect">
            <a:avLst/>
          </a:prstGeom>
          <a:noFill/>
        </p:spPr>
        <p:txBody>
          <a:bodyPr wrap="square" lIns="91440" tIns="45720" rIns="91440" bIns="45720" rtlCol="0" anchor="t">
            <a:spAutoFit/>
          </a:bodyPr>
          <a:lstStyle/>
          <a:p>
            <a:pPr marL="457200" indent="-457200" algn="just">
              <a:lnSpc>
                <a:spcPct val="107000"/>
              </a:lnSpc>
              <a:spcAft>
                <a:spcPts val="800"/>
              </a:spcAft>
              <a:buFont typeface="+mj-lt"/>
              <a:buAutoNum type="arabicPeriod" startAt="5"/>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Zadání veřejné zakázky mimo režim zákona</a:t>
            </a:r>
            <a:r>
              <a:rPr lang="cs-CZ" sz="2400" kern="100" dirty="0">
                <a:effectLst/>
                <a:latin typeface="Calibri" panose="020F0502020204030204" pitchFamily="34" charset="0"/>
                <a:ea typeface="Aptos" panose="020B0004020202020204" pitchFamily="34" charset="0"/>
                <a:cs typeface="Calibri" panose="020F0502020204030204" pitchFamily="34" charset="0"/>
              </a:rPr>
              <a:t> – například pokud dotovaný subjekt zcela opomine zadat zakázku dle ZZVZ nebo rozdělí zakázku účelově, aby se vyhnul zákonným postupům. Takový postup zcela vylučuje férovou hospodářskou soutěž a je považován za zvláště závažné porušení. </a:t>
            </a:r>
          </a:p>
          <a:p>
            <a:pPr marL="457200" indent="-457200" algn="just">
              <a:lnSpc>
                <a:spcPct val="107000"/>
              </a:lnSpc>
              <a:spcAft>
                <a:spcPts val="800"/>
              </a:spcAft>
              <a:buFont typeface="+mj-lt"/>
              <a:buAutoNum type="arabicPeriod" startAt="5"/>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Nesprávné vylučování dodavatelů (účastníků ZŘ)</a:t>
            </a:r>
            <a:r>
              <a:rPr lang="cs-CZ" sz="2400" kern="100" dirty="0">
                <a:effectLst/>
                <a:latin typeface="Calibri" panose="020F0502020204030204" pitchFamily="34" charset="0"/>
                <a:ea typeface="Aptos" panose="020B0004020202020204" pitchFamily="34" charset="0"/>
                <a:cs typeface="Calibri" panose="020F0502020204030204" pitchFamily="34" charset="0"/>
              </a:rPr>
              <a:t> – bez řádného prokázání závažných a dlouhodobých pochybení v předchozích smluvních vztazích, nebo bez existence odpovídajících sankcí; vyloučení bez řádného zdůvodnění; vyloučení za administrativní pochybení bez předchozí výzvy dle § 46 ZZVZ.</a:t>
            </a:r>
          </a:p>
          <a:p>
            <a:pPr marL="457200" indent="-457200" algn="just">
              <a:lnSpc>
                <a:spcPct val="107000"/>
              </a:lnSpc>
              <a:spcAft>
                <a:spcPts val="800"/>
              </a:spcAft>
              <a:buFont typeface="+mj-lt"/>
              <a:buAutoNum type="arabicPeriod" startAt="5"/>
              <a:tabLst>
                <a:tab pos="457200" algn="l"/>
              </a:tabLst>
            </a:pP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algn="just">
              <a:lnSpc>
                <a:spcPct val="107000"/>
              </a:lnSpc>
              <a:spcAft>
                <a:spcPts val="800"/>
              </a:spcAft>
              <a:tabLst>
                <a:tab pos="457200" algn="l"/>
              </a:tabLst>
            </a:pP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28366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Nejčastější pochybení</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3543984"/>
          </a:xfrm>
          <a:prstGeom prst="rect">
            <a:avLst/>
          </a:prstGeom>
          <a:noFill/>
        </p:spPr>
        <p:txBody>
          <a:bodyPr wrap="square" lIns="91440" tIns="45720" rIns="91440" bIns="45720" rtlCol="0" anchor="t">
            <a:spAutoFit/>
          </a:bodyPr>
          <a:lstStyle/>
          <a:p>
            <a:pPr marL="457200" lvl="0" indent="-457200" algn="just">
              <a:lnSpc>
                <a:spcPct val="107000"/>
              </a:lnSpc>
              <a:spcAft>
                <a:spcPts val="800"/>
              </a:spcAft>
              <a:buFont typeface="+mj-lt"/>
              <a:buAutoNum type="arabicPeriod" startAt="7"/>
              <a:tabLst>
                <a:tab pos="457200" algn="l"/>
              </a:tabLst>
            </a:pPr>
            <a:r>
              <a:rPr lang="cs-CZ" sz="2400" b="1" kern="100" dirty="0">
                <a:effectLst/>
                <a:ea typeface="Aptos" panose="020B0004020202020204" pitchFamily="34" charset="0"/>
                <a:cs typeface="Times New Roman" panose="02020603050405020304" pitchFamily="18" charset="0"/>
              </a:rPr>
              <a:t>Porušení povinností zveřejňování</a:t>
            </a:r>
            <a:r>
              <a:rPr lang="cs-CZ" sz="2400" kern="100" dirty="0">
                <a:effectLst/>
                <a:ea typeface="Aptos" panose="020B0004020202020204" pitchFamily="34" charset="0"/>
                <a:cs typeface="Times New Roman" panose="02020603050405020304" pitchFamily="18" charset="0"/>
              </a:rPr>
              <a:t> - pozdní nebo neúplné zveřejnění informací o zakázce ve Věstníku veřejných zakázek je dalším. I drobné zpoždění není možné považovat za zhojení pochybení, ačkoliv může být v některých případech důvodem pro menší postih.</a:t>
            </a:r>
          </a:p>
          <a:p>
            <a:pPr lvl="0" algn="just">
              <a:lnSpc>
                <a:spcPct val="107000"/>
              </a:lnSpc>
              <a:spcAft>
                <a:spcPts val="800"/>
              </a:spcAft>
              <a:tabLst>
                <a:tab pos="457200" algn="l"/>
              </a:tabLst>
            </a:pPr>
            <a:r>
              <a:rPr lang="cs-CZ" sz="2400" dirty="0">
                <a:effectLst/>
                <a:ea typeface="Aptos" panose="020B0004020202020204" pitchFamily="34" charset="0"/>
                <a:cs typeface="Times New Roman" panose="02020603050405020304" pitchFamily="18" charset="0"/>
              </a:rPr>
              <a:t>ÚOHS-26651/2024/500 </a:t>
            </a:r>
            <a:endParaRPr lang="cs-CZ" sz="2400" kern="100" dirty="0">
              <a:effectLst/>
              <a:ea typeface="Aptos" panose="020B0004020202020204" pitchFamily="34" charset="0"/>
              <a:cs typeface="Times New Roman" panose="02020603050405020304" pitchFamily="18" charset="0"/>
            </a:endParaRPr>
          </a:p>
          <a:p>
            <a:pPr marL="457200" lvl="0" indent="-457200" algn="just">
              <a:lnSpc>
                <a:spcPct val="107000"/>
              </a:lnSpc>
              <a:spcAft>
                <a:spcPts val="800"/>
              </a:spcAft>
              <a:buFont typeface="+mj-lt"/>
              <a:buAutoNum type="arabicPeriod" startAt="8"/>
              <a:tabLst>
                <a:tab pos="457200" algn="l"/>
              </a:tabLst>
            </a:pPr>
            <a:r>
              <a:rPr lang="cs-CZ" sz="2400" b="1" kern="100" dirty="0">
                <a:effectLst/>
                <a:ea typeface="Aptos" panose="020B0004020202020204" pitchFamily="34" charset="0"/>
                <a:cs typeface="Times New Roman" panose="02020603050405020304" pitchFamily="18" charset="0"/>
              </a:rPr>
              <a:t>Porušení pravidel pro změny smluv</a:t>
            </a:r>
            <a:r>
              <a:rPr lang="cs-CZ" sz="2400" kern="100" dirty="0">
                <a:effectLst/>
                <a:ea typeface="Aptos" panose="020B0004020202020204" pitchFamily="34" charset="0"/>
                <a:cs typeface="Times New Roman" panose="02020603050405020304" pitchFamily="18" charset="0"/>
              </a:rPr>
              <a:t> - nedodržení podmínek pro změny závazků ze smluv na veřejné zakázky podle § 222 ZVZ (např. podstatné změny bez řádného postupu, překročení limitů).</a:t>
            </a:r>
            <a:endParaRPr lang="cs-CZ" sz="2400" kern="100" dirty="0">
              <a:latin typeface="Calibri" panose="020F0502020204030204" pitchFamily="34" charset="0"/>
              <a:ea typeface="Aptos" panose="020B0004020202020204" pitchFamily="34" charset="0"/>
              <a:cs typeface="Calibri" panose="020F0502020204030204" pitchFamily="34" charset="0"/>
            </a:endParaRPr>
          </a:p>
          <a:p>
            <a:pPr lvl="0" algn="just">
              <a:lnSpc>
                <a:spcPct val="107000"/>
              </a:lnSpc>
              <a:spcAft>
                <a:spcPts val="800"/>
              </a:spcAft>
              <a:tabLst>
                <a:tab pos="457200" algn="l"/>
              </a:tabLst>
            </a:pPr>
            <a:endParaRPr lang="cs-CZ" sz="24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10371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Nejčastější pochybení</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5124673"/>
          </a:xfrm>
          <a:prstGeom prst="rect">
            <a:avLst/>
          </a:prstGeom>
          <a:noFill/>
        </p:spPr>
        <p:txBody>
          <a:bodyPr wrap="square" lIns="91440" tIns="45720" rIns="91440" bIns="45720" rtlCol="0" anchor="t">
            <a:spAutoFit/>
          </a:bodyPr>
          <a:lstStyle/>
          <a:p>
            <a:pPr marL="457200" lvl="0" indent="-457200" algn="just">
              <a:lnSpc>
                <a:spcPct val="107000"/>
              </a:lnSpc>
              <a:spcAft>
                <a:spcPts val="800"/>
              </a:spcAft>
              <a:buFont typeface="+mj-lt"/>
              <a:buAutoNum type="arabicPeriod" startAt="9"/>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Chybné nebo nedostatečné informování účastníků o výsledku řízení a uzavření smlouvy s uchazečem, který nesplnil kvalifikaci </a:t>
            </a:r>
            <a:r>
              <a:rPr lang="cs-CZ" sz="2400" kern="100" dirty="0">
                <a:effectLst/>
                <a:latin typeface="Calibri" panose="020F0502020204030204" pitchFamily="34" charset="0"/>
                <a:ea typeface="Aptos" panose="020B0004020202020204" pitchFamily="34" charset="0"/>
                <a:cs typeface="Calibri" panose="020F0502020204030204" pitchFamily="34" charset="0"/>
              </a:rPr>
              <a:t>- neodeslání oznámení o výběru dodavatele všem účastníkům ZŘ (např. vyloučenému), nedostatečně zpracovaná zpráva o hodnocení nabídek nebo výsledek posouzení splnění podmínek účasti. Takový postup představuje může představovat porušení zásady transparentnosti, rovného zacházení </a:t>
            </a:r>
            <a:r>
              <a:rPr lang="cs-CZ" sz="2400" kern="100" dirty="0">
                <a:latin typeface="Calibri" panose="020F0502020204030204" pitchFamily="34" charset="0"/>
                <a:ea typeface="Aptos" panose="020B0004020202020204" pitchFamily="34" charset="0"/>
                <a:cs typeface="Calibri" panose="020F0502020204030204" pitchFamily="34" charset="0"/>
              </a:rPr>
              <a:t>nebo </a:t>
            </a:r>
            <a:r>
              <a:rPr lang="cs-CZ" sz="2400" kern="100" dirty="0">
                <a:effectLst/>
                <a:latin typeface="Calibri" panose="020F0502020204030204" pitchFamily="34" charset="0"/>
                <a:ea typeface="Aptos" panose="020B0004020202020204" pitchFamily="34" charset="0"/>
                <a:cs typeface="Calibri" panose="020F0502020204030204" pitchFamily="34" charset="0"/>
              </a:rPr>
              <a:t>zákazu diskriminace.</a:t>
            </a:r>
            <a:endParaRPr lang="cs-CZ" sz="2400" b="1" kern="100" dirty="0">
              <a:effectLst/>
              <a:ea typeface="Aptos" panose="020B0004020202020204" pitchFamily="34" charset="0"/>
              <a:cs typeface="Times New Roman" panose="02020603050405020304" pitchFamily="18" charset="0"/>
            </a:endParaRPr>
          </a:p>
          <a:p>
            <a:pPr marL="457200" lvl="0" indent="-457200" algn="just">
              <a:lnSpc>
                <a:spcPct val="107000"/>
              </a:lnSpc>
              <a:spcAft>
                <a:spcPts val="800"/>
              </a:spcAft>
              <a:buFont typeface="+mj-lt"/>
              <a:buAutoNum type="arabicPeriod" startAt="10"/>
              <a:tabLst>
                <a:tab pos="457200" algn="l"/>
              </a:tabLst>
            </a:pPr>
            <a:r>
              <a:rPr lang="cs-CZ" sz="2400" b="1" kern="100" dirty="0">
                <a:effectLst/>
                <a:ea typeface="Aptos" panose="020B0004020202020204" pitchFamily="34" charset="0"/>
                <a:cs typeface="Times New Roman" panose="02020603050405020304" pitchFamily="18" charset="0"/>
              </a:rPr>
              <a:t>Formální chyby a administrativní nedostatky</a:t>
            </a:r>
            <a:r>
              <a:rPr lang="cs-CZ" sz="2400" kern="100" dirty="0">
                <a:effectLst/>
                <a:ea typeface="Aptos" panose="020B0004020202020204" pitchFamily="34" charset="0"/>
                <a:cs typeface="Times New Roman" panose="02020603050405020304" pitchFamily="18" charset="0"/>
              </a:rPr>
              <a:t> </a:t>
            </a:r>
            <a:r>
              <a:rPr lang="cs-CZ" sz="2400" kern="100" dirty="0">
                <a:ea typeface="Aptos" panose="020B0004020202020204" pitchFamily="34" charset="0"/>
                <a:cs typeface="Times New Roman" panose="02020603050405020304" pitchFamily="18" charset="0"/>
              </a:rPr>
              <a:t>- patří </a:t>
            </a:r>
            <a:r>
              <a:rPr lang="cs-CZ" sz="2400" kern="100" dirty="0">
                <a:effectLst/>
                <a:ea typeface="Aptos" panose="020B0004020202020204" pitchFamily="34" charset="0"/>
                <a:cs typeface="Times New Roman" panose="02020603050405020304" pitchFamily="18" charset="0"/>
              </a:rPr>
              <a:t>sem i drobná písařská nebo procesní pochybení, která mohou mít za následek komplikace v posuzování kvalifikace či při vyhodnocení nabídek, pokud mají dopad na transparentnost či řádný průběh zadávacího řízení.</a:t>
            </a:r>
          </a:p>
          <a:p>
            <a:pPr lvl="0" algn="just">
              <a:lnSpc>
                <a:spcPct val="107000"/>
              </a:lnSpc>
              <a:spcAft>
                <a:spcPts val="800"/>
              </a:spcAft>
              <a:tabLst>
                <a:tab pos="457200" algn="l"/>
              </a:tabLst>
            </a:pPr>
            <a:r>
              <a:rPr lang="cs-CZ" sz="2400" dirty="0">
                <a:effectLst/>
                <a:latin typeface="Calibri" panose="020F0502020204030204" pitchFamily="34" charset="0"/>
                <a:ea typeface="Aptos" panose="020B0004020202020204" pitchFamily="34" charset="0"/>
                <a:cs typeface="Calibri" panose="020F0502020204030204" pitchFamily="34" charset="0"/>
              </a:rPr>
              <a:t>ÚOHS-S0195/2019/VZ-31040/2019/531/</a:t>
            </a:r>
            <a:r>
              <a:rPr lang="cs-CZ" sz="2400" dirty="0" err="1">
                <a:effectLst/>
                <a:latin typeface="Calibri" panose="020F0502020204030204" pitchFamily="34" charset="0"/>
                <a:ea typeface="Aptos" panose="020B0004020202020204" pitchFamily="34" charset="0"/>
                <a:cs typeface="Calibri" panose="020F0502020204030204" pitchFamily="34" charset="0"/>
              </a:rPr>
              <a:t>MKe</a:t>
            </a:r>
            <a:r>
              <a:rPr lang="cs-CZ" sz="2400" dirty="0">
                <a:effectLst/>
                <a:latin typeface="Calibri" panose="020F0502020204030204" pitchFamily="34" charset="0"/>
                <a:ea typeface="Aptos" panose="020B0004020202020204" pitchFamily="34" charset="0"/>
                <a:cs typeface="Calibri" panose="020F0502020204030204" pitchFamily="34" charset="0"/>
              </a:rPr>
              <a:t> </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algn="just">
              <a:lnSpc>
                <a:spcPct val="107000"/>
              </a:lnSpc>
              <a:spcAft>
                <a:spcPts val="800"/>
              </a:spcAft>
              <a:tabLst>
                <a:tab pos="457200" algn="l"/>
              </a:tabLst>
            </a:pP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147241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1" y="1415089"/>
            <a:ext cx="11092931" cy="1200329"/>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Střet zájmů </a:t>
            </a:r>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v zadávání veřejných zakázek</a:t>
            </a:r>
            <a:endParaRPr lang="cs-CZ" sz="3600"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endParaRPr>
          </a:p>
          <a:p>
            <a:r>
              <a:rPr lang="cs-CZ" sz="3600" b="1" kern="100" cap="all" dirty="0">
                <a:solidFill>
                  <a:srgbClr val="2E4987"/>
                </a:solidFill>
                <a:latin typeface="Aptos" panose="020B0004020202020204" pitchFamily="34" charset="0"/>
                <a:cs typeface="Times New Roman" panose="02020603050405020304" pitchFamily="18" charset="0"/>
              </a:rPr>
              <a:t> </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5037276"/>
          </a:xfrm>
          <a:prstGeom prst="rect">
            <a:avLst/>
          </a:prstGeom>
          <a:noFill/>
        </p:spPr>
        <p:txBody>
          <a:bodyPr wrap="square" lIns="91440" tIns="45720" rIns="91440" bIns="45720" rtlCol="0" anchor="t">
            <a:spAutoFit/>
          </a:bodyPr>
          <a:lstStyle/>
          <a:p>
            <a:pPr algn="just">
              <a:lnSpc>
                <a:spcPct val="107000"/>
              </a:lnSpc>
              <a:spcAft>
                <a:spcPts val="800"/>
              </a:spcAft>
            </a:pPr>
            <a:r>
              <a:rPr lang="cs-CZ" sz="2400" kern="100" dirty="0">
                <a:effectLst/>
                <a:latin typeface="Calibri" panose="020F0502020204030204" pitchFamily="34" charset="0"/>
                <a:ea typeface="Aptos" panose="020B0004020202020204" pitchFamily="34" charset="0"/>
                <a:cs typeface="Calibri" panose="020F0502020204030204" pitchFamily="34" charset="0"/>
              </a:rPr>
              <a:t>Střet zájmů je situace, kdy zájmy osob podílejících se na průběhu zadávacího řízení nebo majících vliv na jeho výsledek ohrožují jejich nestrannost nebo nezávislost s cílem získat </a:t>
            </a:r>
            <a:r>
              <a:rPr lang="cs-CZ" sz="2400" b="1" kern="100" dirty="0">
                <a:effectLst/>
                <a:latin typeface="Calibri" panose="020F0502020204030204" pitchFamily="34" charset="0"/>
                <a:ea typeface="Aptos" panose="020B0004020202020204" pitchFamily="34" charset="0"/>
                <a:cs typeface="Calibri" panose="020F0502020204030204" pitchFamily="34" charset="0"/>
              </a:rPr>
              <a:t>osobní výhodu</a:t>
            </a:r>
            <a:r>
              <a:rPr lang="cs-CZ" sz="2400" kern="100" dirty="0">
                <a:effectLst/>
                <a:latin typeface="Calibri" panose="020F0502020204030204" pitchFamily="34" charset="0"/>
                <a:ea typeface="Aptos" panose="020B0004020202020204" pitchFamily="34" charset="0"/>
                <a:cs typeface="Calibri" panose="020F0502020204030204" pitchFamily="34" charset="0"/>
              </a:rPr>
              <a:t> nebo </a:t>
            </a:r>
            <a:r>
              <a:rPr lang="cs-CZ" sz="2400" b="1" kern="100" dirty="0">
                <a:effectLst/>
                <a:latin typeface="Calibri" panose="020F0502020204030204" pitchFamily="34" charset="0"/>
                <a:ea typeface="Aptos" panose="020B0004020202020204" pitchFamily="34" charset="0"/>
                <a:cs typeface="Calibri" panose="020F0502020204030204" pitchFamily="34" charset="0"/>
              </a:rPr>
              <a:t>snížit majetkový prospěch zadavatele</a:t>
            </a:r>
            <a:r>
              <a:rPr lang="cs-CZ" sz="2400" kern="100" dirty="0">
                <a:effectLst/>
                <a:latin typeface="Calibri" panose="020F0502020204030204" pitchFamily="34" charset="0"/>
                <a:ea typeface="Aptos" panose="020B0004020202020204" pitchFamily="34" charset="0"/>
                <a:cs typeface="Calibri" panose="020F0502020204030204" pitchFamily="34" charset="0"/>
              </a:rPr>
              <a:t> (§ 44 ZZVZ).</a:t>
            </a:r>
          </a:p>
          <a:p>
            <a:pPr algn="just">
              <a:lnSpc>
                <a:spcPct val="107000"/>
              </a:lnSpc>
              <a:spcAft>
                <a:spcPts val="800"/>
              </a:spcAft>
            </a:pPr>
            <a:r>
              <a:rPr lang="cs-CZ" sz="2400" b="1" kern="100" dirty="0">
                <a:effectLst/>
                <a:latin typeface="Calibri" panose="020F0502020204030204" pitchFamily="34" charset="0"/>
                <a:ea typeface="Aptos" panose="020B0004020202020204" pitchFamily="34" charset="0"/>
                <a:cs typeface="Calibri" panose="020F0502020204030204" pitchFamily="34" charset="0"/>
              </a:rPr>
              <a:t>Povinnosti zadavatele a sankce:</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Povinnost jednat tak, aby ke střetu zájmů nedocházelo.</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Povinnost přijmout opatření k nápravě</a:t>
            </a:r>
            <a:r>
              <a:rPr lang="cs-CZ" sz="2400" kern="100" dirty="0">
                <a:effectLst/>
                <a:latin typeface="Calibri" panose="020F0502020204030204" pitchFamily="34" charset="0"/>
                <a:ea typeface="Aptos" panose="020B0004020202020204" pitchFamily="34" charset="0"/>
                <a:cs typeface="Calibri" panose="020F0502020204030204" pitchFamily="34" charset="0"/>
              </a:rPr>
              <a:t>, pokud střet zájmů zjistí.</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Vyloučení účastníka:</a:t>
            </a:r>
            <a:r>
              <a:rPr lang="cs-CZ" sz="2400" kern="100" dirty="0">
                <a:effectLst/>
                <a:latin typeface="Calibri" panose="020F0502020204030204" pitchFamily="34" charset="0"/>
                <a:ea typeface="Aptos" panose="020B0004020202020204" pitchFamily="34" charset="0"/>
                <a:cs typeface="Calibri" panose="020F0502020204030204" pitchFamily="34" charset="0"/>
              </a:rPr>
              <a:t> Zadavatel může vyloučit účastníka, pokud prokáže, že došlo ke střetu zájmů a </a:t>
            </a:r>
            <a:r>
              <a:rPr lang="cs-CZ" sz="2400" b="1" kern="100" dirty="0">
                <a:effectLst/>
                <a:latin typeface="Calibri" panose="020F0502020204030204" pitchFamily="34" charset="0"/>
                <a:ea typeface="Aptos" panose="020B0004020202020204" pitchFamily="34" charset="0"/>
                <a:cs typeface="Calibri" panose="020F0502020204030204" pitchFamily="34" charset="0"/>
              </a:rPr>
              <a:t>jiné opatření k nápravě</a:t>
            </a:r>
            <a:r>
              <a:rPr lang="cs-CZ" sz="2400" kern="100" dirty="0">
                <a:effectLst/>
                <a:latin typeface="Calibri" panose="020F0502020204030204" pitchFamily="34" charset="0"/>
                <a:ea typeface="Aptos" panose="020B0004020202020204" pitchFamily="34" charset="0"/>
                <a:cs typeface="Calibri" panose="020F0502020204030204" pitchFamily="34" charset="0"/>
              </a:rPr>
              <a:t> (kromě zrušení řízení) </a:t>
            </a:r>
            <a:r>
              <a:rPr lang="cs-CZ" sz="2400" b="1" kern="100" dirty="0">
                <a:effectLst/>
                <a:latin typeface="Calibri" panose="020F0502020204030204" pitchFamily="34" charset="0"/>
                <a:ea typeface="Aptos" panose="020B0004020202020204" pitchFamily="34" charset="0"/>
                <a:cs typeface="Calibri" panose="020F0502020204030204" pitchFamily="34" charset="0"/>
              </a:rPr>
              <a:t>není možné</a:t>
            </a:r>
            <a:r>
              <a:rPr lang="cs-CZ" sz="2400" kern="100" dirty="0">
                <a:effectLst/>
                <a:latin typeface="Calibri" panose="020F0502020204030204" pitchFamily="34" charset="0"/>
                <a:ea typeface="Aptos" panose="020B0004020202020204" pitchFamily="34" charset="0"/>
                <a:cs typeface="Calibri" panose="020F0502020204030204" pitchFamily="34" charset="0"/>
              </a:rPr>
              <a:t> (§ 48 odst. 5 písm. b) ZZVZ).</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Finanční korekce:</a:t>
            </a:r>
            <a:r>
              <a:rPr lang="cs-CZ" sz="2400" kern="100" dirty="0">
                <a:effectLst/>
                <a:latin typeface="Calibri" panose="020F0502020204030204" pitchFamily="34" charset="0"/>
                <a:ea typeface="Aptos" panose="020B0004020202020204" pitchFamily="34" charset="0"/>
                <a:cs typeface="Calibri" panose="020F0502020204030204" pitchFamily="34" charset="0"/>
              </a:rPr>
              <a:t> Zjištěný střet zájmů v dotované zakázce vede k finančním korekcím.</a:t>
            </a:r>
          </a:p>
          <a:p>
            <a:pPr algn="just">
              <a:lnSpc>
                <a:spcPct val="107000"/>
              </a:lnSpc>
              <a:spcAft>
                <a:spcPts val="800"/>
              </a:spcAft>
              <a:tabLst>
                <a:tab pos="457200" algn="l"/>
              </a:tabLst>
            </a:pP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256489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1" y="1415089"/>
            <a:ext cx="11092931" cy="1200329"/>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Střet zájmů </a:t>
            </a:r>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v zadávání veřejných zakázek</a:t>
            </a:r>
            <a:endParaRPr lang="cs-CZ" sz="3600"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endParaRPr>
          </a:p>
          <a:p>
            <a:r>
              <a:rPr lang="cs-CZ" sz="3600" b="1" kern="100" cap="all" dirty="0">
                <a:solidFill>
                  <a:srgbClr val="2E4987"/>
                </a:solidFill>
                <a:latin typeface="Aptos" panose="020B0004020202020204" pitchFamily="34" charset="0"/>
                <a:cs typeface="Times New Roman" panose="02020603050405020304" pitchFamily="18" charset="0"/>
              </a:rPr>
              <a:t> </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4436920"/>
          </a:xfrm>
          <a:prstGeom prst="rect">
            <a:avLst/>
          </a:prstGeom>
          <a:noFill/>
        </p:spPr>
        <p:txBody>
          <a:bodyPr wrap="square" lIns="91440" tIns="45720" rIns="91440" bIns="45720" rtlCol="0" anchor="t">
            <a:spAutoFit/>
          </a:bodyPr>
          <a:lstStyle/>
          <a:p>
            <a:pPr algn="just">
              <a:lnSpc>
                <a:spcPct val="107000"/>
              </a:lnSpc>
              <a:spcAft>
                <a:spcPts val="800"/>
              </a:spcAft>
            </a:pPr>
            <a:r>
              <a:rPr lang="cs-CZ" sz="2400" b="1" kern="100" dirty="0">
                <a:effectLst/>
                <a:latin typeface="Calibri" panose="020F0502020204030204" pitchFamily="34" charset="0"/>
                <a:ea typeface="Aptos" panose="020B0004020202020204" pitchFamily="34" charset="0"/>
                <a:cs typeface="Calibri" panose="020F0502020204030204" pitchFamily="34" charset="0"/>
              </a:rPr>
              <a:t>Zákaz účasti pro firmy ovládané členy vlády (tzv. Lex Babiš):</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 4b zákona č. 159/2006 Sb., o střetu zájmů,</a:t>
            </a:r>
            <a:r>
              <a:rPr lang="cs-CZ" sz="2400" kern="100" dirty="0">
                <a:effectLst/>
                <a:latin typeface="Calibri" panose="020F0502020204030204" pitchFamily="34" charset="0"/>
                <a:ea typeface="Aptos" panose="020B0004020202020204" pitchFamily="34" charset="0"/>
                <a:cs typeface="Calibri" panose="020F0502020204030204" pitchFamily="34" charset="0"/>
              </a:rPr>
              <a:t> stanovuje, že obchodní společnost, ve které </a:t>
            </a:r>
            <a:r>
              <a:rPr lang="cs-CZ" sz="2400" b="1" kern="100" dirty="0">
                <a:effectLst/>
                <a:latin typeface="Calibri" panose="020F0502020204030204" pitchFamily="34" charset="0"/>
                <a:ea typeface="Aptos" panose="020B0004020202020204" pitchFamily="34" charset="0"/>
                <a:cs typeface="Calibri" panose="020F0502020204030204" pitchFamily="34" charset="0"/>
              </a:rPr>
              <a:t>člen vlády</a:t>
            </a:r>
            <a:r>
              <a:rPr lang="cs-CZ" sz="2400" kern="100" dirty="0">
                <a:effectLst/>
                <a:latin typeface="Calibri" panose="020F0502020204030204" pitchFamily="34" charset="0"/>
                <a:ea typeface="Aptos" panose="020B0004020202020204" pitchFamily="34" charset="0"/>
                <a:cs typeface="Calibri" panose="020F0502020204030204" pitchFamily="34" charset="0"/>
              </a:rPr>
              <a:t> nebo jím ovládaná osoba vlastní podíl alespoň </a:t>
            </a:r>
            <a:r>
              <a:rPr lang="cs-CZ" sz="2400" b="1" kern="100" dirty="0">
                <a:effectLst/>
                <a:latin typeface="Calibri" panose="020F0502020204030204" pitchFamily="34" charset="0"/>
                <a:ea typeface="Aptos" panose="020B0004020202020204" pitchFamily="34" charset="0"/>
                <a:cs typeface="Calibri" panose="020F0502020204030204" pitchFamily="34" charset="0"/>
              </a:rPr>
              <a:t>25 %</a:t>
            </a:r>
            <a:r>
              <a:rPr lang="cs-CZ" sz="2400" kern="100" dirty="0">
                <a:effectLst/>
                <a:latin typeface="Calibri" panose="020F0502020204030204" pitchFamily="34" charset="0"/>
                <a:ea typeface="Aptos" panose="020B0004020202020204" pitchFamily="34" charset="0"/>
                <a:cs typeface="Calibri" panose="020F0502020204030204" pitchFamily="34" charset="0"/>
              </a:rPr>
              <a:t>, </a:t>
            </a:r>
            <a:r>
              <a:rPr lang="cs-CZ" sz="2400" b="1" kern="100" dirty="0">
                <a:effectLst/>
                <a:latin typeface="Calibri" panose="020F0502020204030204" pitchFamily="34" charset="0"/>
                <a:ea typeface="Aptos" panose="020B0004020202020204" pitchFamily="34" charset="0"/>
                <a:cs typeface="Calibri" panose="020F0502020204030204" pitchFamily="34" charset="0"/>
              </a:rPr>
              <a:t>se nesmí účastnit</a:t>
            </a:r>
            <a:r>
              <a:rPr lang="cs-CZ" sz="2400" kern="100" dirty="0">
                <a:effectLst/>
                <a:latin typeface="Calibri" panose="020F0502020204030204" pitchFamily="34" charset="0"/>
                <a:ea typeface="Aptos" panose="020B0004020202020204" pitchFamily="34" charset="0"/>
                <a:cs typeface="Calibri" panose="020F0502020204030204" pitchFamily="34" charset="0"/>
              </a:rPr>
              <a:t> zadávacích řízení jako účastník ani jako poddodavatel prokazující kvalifikaci.</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Důsledek:</a:t>
            </a:r>
            <a:r>
              <a:rPr lang="cs-CZ" sz="2400" kern="100" dirty="0">
                <a:effectLst/>
                <a:latin typeface="Calibri" panose="020F0502020204030204" pitchFamily="34" charset="0"/>
                <a:ea typeface="Aptos" panose="020B0004020202020204" pitchFamily="34" charset="0"/>
                <a:cs typeface="Calibri" panose="020F0502020204030204" pitchFamily="34" charset="0"/>
              </a:rPr>
              <a:t> Zadavatel je povinen takovou společnost </a:t>
            </a:r>
            <a:r>
              <a:rPr lang="cs-CZ" sz="2400" b="1" kern="100" dirty="0">
                <a:effectLst/>
                <a:latin typeface="Calibri" panose="020F0502020204030204" pitchFamily="34" charset="0"/>
                <a:ea typeface="Aptos" panose="020B0004020202020204" pitchFamily="34" charset="0"/>
                <a:cs typeface="Calibri" panose="020F0502020204030204" pitchFamily="34" charset="0"/>
              </a:rPr>
              <a:t>vyloučit</a:t>
            </a:r>
            <a:r>
              <a:rPr lang="cs-CZ" sz="2400" kern="100" dirty="0">
                <a:effectLst/>
                <a:latin typeface="Calibri" panose="020F0502020204030204" pitchFamily="34" charset="0"/>
                <a:ea typeface="Aptos" panose="020B0004020202020204" pitchFamily="34" charset="0"/>
                <a:cs typeface="Calibri" panose="020F0502020204030204" pitchFamily="34" charset="0"/>
              </a:rPr>
              <a:t> ze zadávacího řízení. U zakázek malého rozsahu (VZMR) je dokonce zadání neplatné.</a:t>
            </a:r>
          </a:p>
          <a:p>
            <a:pPr algn="just">
              <a:lnSpc>
                <a:spcPct val="107000"/>
              </a:lnSpc>
              <a:spcAft>
                <a:spcPts val="800"/>
              </a:spcAft>
            </a:pPr>
            <a:r>
              <a:rPr lang="cs-CZ" sz="2400" b="1" kern="100" dirty="0">
                <a:effectLst/>
                <a:latin typeface="Calibri" panose="020F0502020204030204" pitchFamily="34" charset="0"/>
                <a:ea typeface="Aptos" panose="020B0004020202020204" pitchFamily="34" charset="0"/>
                <a:cs typeface="Calibri" panose="020F0502020204030204" pitchFamily="34" charset="0"/>
              </a:rPr>
              <a:t>Pro kontrolu a prevenci</a:t>
            </a:r>
            <a:r>
              <a:rPr lang="cs-CZ" sz="2400" kern="100" dirty="0">
                <a:effectLst/>
                <a:latin typeface="Calibri" panose="020F0502020204030204" pitchFamily="34" charset="0"/>
                <a:ea typeface="Aptos" panose="020B0004020202020204" pitchFamily="34" charset="0"/>
                <a:cs typeface="Calibri" panose="020F0502020204030204" pitchFamily="34" charset="0"/>
              </a:rPr>
              <a:t> se doporučuje vyžadovat od všech osob podílejících se na řízení (hodnotitelé, členové komisí, zástupci zadavatele) </a:t>
            </a:r>
            <a:r>
              <a:rPr lang="cs-CZ" sz="2400" b="1" kern="100" dirty="0">
                <a:effectLst/>
                <a:latin typeface="Calibri" panose="020F0502020204030204" pitchFamily="34" charset="0"/>
                <a:ea typeface="Aptos" panose="020B0004020202020204" pitchFamily="34" charset="0"/>
                <a:cs typeface="Calibri" panose="020F0502020204030204" pitchFamily="34" charset="0"/>
              </a:rPr>
              <a:t>písemné prohlášení o neexistenci střetu zájmů.</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algn="just">
              <a:lnSpc>
                <a:spcPct val="107000"/>
              </a:lnSpc>
              <a:spcAft>
                <a:spcPts val="800"/>
              </a:spcAft>
              <a:tabLst>
                <a:tab pos="457200" algn="l"/>
              </a:tabLst>
            </a:pP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974471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189621"/>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sankce</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5946949"/>
          </a:xfrm>
          <a:prstGeom prst="rect">
            <a:avLst/>
          </a:prstGeom>
          <a:noFill/>
        </p:spPr>
        <p:txBody>
          <a:bodyPr wrap="square" lIns="91440" tIns="45720" rIns="91440" bIns="45720" rtlCol="0" anchor="t">
            <a:spAutoFit/>
          </a:bodyPr>
          <a:lstStyle/>
          <a:p>
            <a:pPr algn="just">
              <a:lnSpc>
                <a:spcPct val="107000"/>
              </a:lnSpc>
              <a:spcAft>
                <a:spcPts val="800"/>
              </a:spcAft>
            </a:pPr>
            <a:r>
              <a:rPr lang="cs-CZ" sz="2400" kern="100" dirty="0">
                <a:effectLst/>
                <a:ea typeface="Aptos" panose="020B0004020202020204" pitchFamily="34" charset="0"/>
                <a:cs typeface="Times New Roman" panose="02020603050405020304" pitchFamily="18" charset="0"/>
              </a:rPr>
              <a:t>Sankce za porušení pravidel při zadávání dotovaných veřejných zakázek (zejména z </a:t>
            </a:r>
            <a:r>
              <a:rPr lang="cs-CZ" sz="2400" b="1" kern="100" dirty="0">
                <a:effectLst/>
                <a:ea typeface="Aptos" panose="020B0004020202020204" pitchFamily="34" charset="0"/>
                <a:cs typeface="Times New Roman" panose="02020603050405020304" pitchFamily="18" charset="0"/>
              </a:rPr>
              <a:t>fondů EU</a:t>
            </a:r>
            <a:r>
              <a:rPr lang="cs-CZ" sz="2400" kern="100" dirty="0">
                <a:effectLst/>
                <a:ea typeface="Aptos" panose="020B0004020202020204" pitchFamily="34" charset="0"/>
                <a:cs typeface="Times New Roman" panose="02020603050405020304" pitchFamily="18" charset="0"/>
              </a:rPr>
              <a:t>) jsou dvojího druhu a uplatňují se souběžně:</a:t>
            </a:r>
          </a:p>
          <a:p>
            <a:pPr marL="342900" lvl="0" indent="-342900" algn="just">
              <a:lnSpc>
                <a:spcPct val="107000"/>
              </a:lnSpc>
              <a:spcAft>
                <a:spcPts val="800"/>
              </a:spcAft>
              <a:buFont typeface="+mj-lt"/>
              <a:buAutoNum type="arabicPeriod"/>
              <a:tabLst>
                <a:tab pos="457200" algn="l"/>
              </a:tabLst>
            </a:pPr>
            <a:r>
              <a:rPr lang="cs-CZ" sz="2400" b="1" kern="100" dirty="0">
                <a:effectLst/>
                <a:ea typeface="Aptos" panose="020B0004020202020204" pitchFamily="34" charset="0"/>
                <a:cs typeface="Times New Roman" panose="02020603050405020304" pitchFamily="18" charset="0"/>
              </a:rPr>
              <a:t>Správní sankce (pokuty) podle ZZVZ:</a:t>
            </a:r>
            <a:endParaRPr lang="cs-CZ" sz="2400" kern="100" dirty="0">
              <a:effectLst/>
              <a:ea typeface="Aptos" panose="020B000402020202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ea typeface="Aptos" panose="020B0004020202020204" pitchFamily="34" charset="0"/>
                <a:cs typeface="Times New Roman" panose="02020603050405020304" pitchFamily="18" charset="0"/>
              </a:rPr>
              <a:t>Ukládá je </a:t>
            </a:r>
            <a:r>
              <a:rPr lang="cs-CZ" sz="2400" b="1" kern="100" dirty="0">
                <a:effectLst/>
                <a:ea typeface="Aptos" panose="020B0004020202020204" pitchFamily="34" charset="0"/>
                <a:cs typeface="Times New Roman" panose="02020603050405020304" pitchFamily="18" charset="0"/>
              </a:rPr>
              <a:t>Úřad pro ochranu hospodářské soutěže (ÚOHS)</a:t>
            </a:r>
            <a:r>
              <a:rPr lang="cs-CZ" sz="2400" kern="100" dirty="0">
                <a:effectLst/>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ea typeface="Aptos" panose="020B0004020202020204" pitchFamily="34" charset="0"/>
                <a:cs typeface="Times New Roman" panose="02020603050405020304" pitchFamily="18" charset="0"/>
              </a:rPr>
              <a:t>Výše pokuty může být až </a:t>
            </a:r>
            <a:r>
              <a:rPr lang="cs-CZ" sz="2400" b="1" kern="100" dirty="0">
                <a:effectLst/>
                <a:ea typeface="Aptos" panose="020B0004020202020204" pitchFamily="34" charset="0"/>
                <a:cs typeface="Times New Roman" panose="02020603050405020304" pitchFamily="18" charset="0"/>
              </a:rPr>
              <a:t>10 % z ceny veřejné zakázky</a:t>
            </a:r>
            <a:r>
              <a:rPr lang="cs-CZ" sz="2400" kern="100" dirty="0">
                <a:effectLst/>
                <a:ea typeface="Aptos" panose="020B0004020202020204" pitchFamily="34" charset="0"/>
                <a:cs typeface="Times New Roman" panose="02020603050405020304" pitchFamily="18" charset="0"/>
              </a:rPr>
              <a:t> nebo až </a:t>
            </a:r>
            <a:r>
              <a:rPr lang="cs-CZ" sz="2400" b="1" kern="100" dirty="0">
                <a:effectLst/>
                <a:ea typeface="Aptos" panose="020B0004020202020204" pitchFamily="34" charset="0"/>
                <a:cs typeface="Times New Roman" panose="02020603050405020304" pitchFamily="18" charset="0"/>
              </a:rPr>
              <a:t>20 000 000 Kč</a:t>
            </a:r>
            <a:r>
              <a:rPr lang="cs-CZ" sz="2400" kern="100" dirty="0">
                <a:effectLst/>
                <a:ea typeface="Aptos" panose="020B0004020202020204" pitchFamily="34" charset="0"/>
                <a:cs typeface="Times New Roman" panose="02020603050405020304" pitchFamily="18" charset="0"/>
              </a:rPr>
              <a:t>, pokud je porušení závažné a ovlivnilo výběr dodavatele.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ea typeface="Aptos" panose="020B0004020202020204" pitchFamily="34" charset="0"/>
                <a:cs typeface="Times New Roman" panose="02020603050405020304" pitchFamily="18" charset="0"/>
              </a:rPr>
              <a:t>U méně závažných přestupků, jako jsou některé chyby při uveřejňování, se ukládají pokuty až do výše 1 000 000 Kč (např. za neuveřejnění smlouvy, jejíž cena přesáhla 1 mil. Kč bez DPH, dříve 500 tis. Kč).</a:t>
            </a:r>
            <a:endParaRPr lang="cs-CZ" sz="2400" i="1"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1991938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189621"/>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sankce</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2872966"/>
          </a:xfrm>
          <a:prstGeom prst="rect">
            <a:avLst/>
          </a:prstGeom>
          <a:noFill/>
        </p:spPr>
        <p:txBody>
          <a:bodyPr wrap="square" lIns="91440" tIns="45720" rIns="91440" bIns="45720" rtlCol="0" anchor="t">
            <a:spAutoFit/>
          </a:bodyPr>
          <a:lstStyle/>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ea typeface="Aptos" panose="020B0004020202020204" pitchFamily="34" charset="0"/>
                <a:cs typeface="Times New Roman" panose="02020603050405020304" pitchFamily="18" charset="0"/>
              </a:rPr>
              <a:t>Kromě pokuty může ÚOHS v krajních případech </a:t>
            </a:r>
            <a:r>
              <a:rPr lang="cs-CZ" sz="2400" b="1" kern="100" dirty="0">
                <a:effectLst/>
                <a:ea typeface="Aptos" panose="020B0004020202020204" pitchFamily="34" charset="0"/>
                <a:cs typeface="Times New Roman" panose="02020603050405020304" pitchFamily="18" charset="0"/>
              </a:rPr>
              <a:t>zakázat i plnění smlouvy</a:t>
            </a:r>
            <a:r>
              <a:rPr lang="cs-CZ" sz="2400" kern="100" dirty="0">
                <a:effectLst/>
                <a:ea typeface="Aptos" panose="020B0004020202020204" pitchFamily="34" charset="0"/>
                <a:cs typeface="Times New Roman" panose="02020603050405020304" pitchFamily="18" charset="0"/>
              </a:rPr>
              <a:t>.</a:t>
            </a:r>
            <a:endParaRPr lang="cs-CZ" sz="2400" b="1" kern="100" dirty="0">
              <a:effectLst/>
              <a:ea typeface="Aptos" panose="020B000402020202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ea typeface="Aptos" panose="020B0004020202020204" pitchFamily="34" charset="0"/>
                <a:cs typeface="Times New Roman" panose="02020603050405020304" pitchFamily="18" charset="0"/>
              </a:rPr>
              <a:t>Tyto sankce postihují </a:t>
            </a:r>
            <a:r>
              <a:rPr lang="cs-CZ" sz="2400" b="1" kern="100" dirty="0">
                <a:effectLst/>
                <a:ea typeface="Aptos" panose="020B0004020202020204" pitchFamily="34" charset="0"/>
                <a:cs typeface="Times New Roman" panose="02020603050405020304" pitchFamily="18" charset="0"/>
              </a:rPr>
              <a:t>zadavatele</a:t>
            </a:r>
            <a:r>
              <a:rPr lang="cs-CZ" sz="2400" kern="100" dirty="0">
                <a:effectLst/>
                <a:ea typeface="Aptos" panose="020B0004020202020204" pitchFamily="34" charset="0"/>
                <a:cs typeface="Times New Roman" panose="02020603050405020304" pitchFamily="18" charset="0"/>
              </a:rPr>
              <a:t> za porušení zákona.</a:t>
            </a:r>
          </a:p>
          <a:p>
            <a:pPr algn="just"/>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2866595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sankce</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3941079"/>
          </a:xfrm>
          <a:prstGeom prst="rect">
            <a:avLst/>
          </a:prstGeom>
          <a:noFill/>
        </p:spPr>
        <p:txBody>
          <a:bodyPr wrap="square" lIns="91440" tIns="45720" rIns="91440" bIns="45720" rtlCol="0" anchor="t">
            <a:spAutoFit/>
          </a:bodyPr>
          <a:lstStyle/>
          <a:p>
            <a:pPr marL="342900" lvl="0" indent="-342900" algn="just">
              <a:lnSpc>
                <a:spcPct val="107000"/>
              </a:lnSpc>
              <a:spcAft>
                <a:spcPts val="800"/>
              </a:spcAft>
              <a:buFont typeface="+mj-lt"/>
              <a:buAutoNum type="arabicPeriod" startAt="2"/>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Finanční korekce (opravy) podle pravidel fondů EU:</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Ukládá je </a:t>
            </a:r>
            <a:r>
              <a:rPr lang="cs-CZ" sz="2400" b="1" kern="100" dirty="0">
                <a:effectLst/>
                <a:latin typeface="Calibri" panose="020F0502020204030204" pitchFamily="34" charset="0"/>
                <a:ea typeface="Aptos" panose="020B0004020202020204" pitchFamily="34" charset="0"/>
                <a:cs typeface="Calibri" panose="020F0502020204030204" pitchFamily="34" charset="0"/>
              </a:rPr>
              <a:t>poskytovatel dotace</a:t>
            </a:r>
            <a:r>
              <a:rPr lang="cs-CZ" sz="2400" kern="100" dirty="0">
                <a:effectLst/>
                <a:latin typeface="Calibri" panose="020F0502020204030204" pitchFamily="34" charset="0"/>
                <a:ea typeface="Aptos" panose="020B0004020202020204" pitchFamily="34" charset="0"/>
                <a:cs typeface="Calibri" panose="020F0502020204030204" pitchFamily="34" charset="0"/>
              </a:rPr>
              <a:t> (řídící orgán programu) a spočívají v </a:t>
            </a:r>
            <a:r>
              <a:rPr lang="cs-CZ" sz="2400" b="1" kern="100" dirty="0">
                <a:effectLst/>
                <a:latin typeface="Calibri" panose="020F0502020204030204" pitchFamily="34" charset="0"/>
                <a:ea typeface="Aptos" panose="020B0004020202020204" pitchFamily="34" charset="0"/>
                <a:cs typeface="Calibri" panose="020F0502020204030204" pitchFamily="34" charset="0"/>
              </a:rPr>
              <a:t>odebrání (krácení)</a:t>
            </a:r>
            <a:r>
              <a:rPr lang="cs-CZ" sz="2400" kern="100" dirty="0">
                <a:effectLst/>
                <a:latin typeface="Calibri" panose="020F0502020204030204" pitchFamily="34" charset="0"/>
                <a:ea typeface="Aptos" panose="020B0004020202020204" pitchFamily="34" charset="0"/>
                <a:cs typeface="Calibri" panose="020F0502020204030204" pitchFamily="34" charset="0"/>
              </a:rPr>
              <a:t> přidělené dotace.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Jde o </a:t>
            </a:r>
            <a:r>
              <a:rPr lang="cs-CZ" sz="2400" b="1" kern="100" dirty="0">
                <a:effectLst/>
                <a:latin typeface="Calibri" panose="020F0502020204030204" pitchFamily="34" charset="0"/>
                <a:ea typeface="Aptos" panose="020B0004020202020204" pitchFamily="34" charset="0"/>
                <a:cs typeface="Calibri" panose="020F0502020204030204" pitchFamily="34" charset="0"/>
              </a:rPr>
              <a:t>procentuální snížení</a:t>
            </a:r>
            <a:r>
              <a:rPr lang="cs-CZ" sz="2400" kern="100" dirty="0">
                <a:effectLst/>
                <a:latin typeface="Calibri" panose="020F0502020204030204" pitchFamily="34" charset="0"/>
                <a:ea typeface="Aptos" panose="020B0004020202020204" pitchFamily="34" charset="0"/>
                <a:cs typeface="Calibri" panose="020F0502020204030204" pitchFamily="34" charset="0"/>
              </a:rPr>
              <a:t> způsobilých výdajů projektu, na které se porušení pravidel vztahuje.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Procentuální sazba závisí na </a:t>
            </a:r>
            <a:r>
              <a:rPr lang="cs-CZ" sz="2400" b="1" kern="100" dirty="0">
                <a:effectLst/>
                <a:latin typeface="Calibri" panose="020F0502020204030204" pitchFamily="34" charset="0"/>
                <a:ea typeface="Aptos" panose="020B0004020202020204" pitchFamily="34" charset="0"/>
                <a:cs typeface="Calibri" panose="020F0502020204030204" pitchFamily="34" charset="0"/>
              </a:rPr>
              <a:t>závažnosti a povaze porušení</a:t>
            </a:r>
            <a:r>
              <a:rPr lang="cs-CZ" sz="2400" kern="100" dirty="0">
                <a:effectLst/>
                <a:latin typeface="Calibri" panose="020F0502020204030204" pitchFamily="34" charset="0"/>
                <a:ea typeface="Aptos" panose="020B0004020202020204" pitchFamily="34" charset="0"/>
                <a:cs typeface="Calibri" panose="020F0502020204030204" pitchFamily="34" charset="0"/>
              </a:rPr>
              <a:t> pravidel zadávání zakázek (ať už ZZVZ, nebo metodik řídících orgánů). Sazby jsou odvozeny z metodik a rozhodnutí Evropské komise a jsou stanoveny v národních metodikách..</a:t>
            </a: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2305531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sankce</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3751091"/>
          </a:xfrm>
          <a:prstGeom prst="rect">
            <a:avLst/>
          </a:prstGeom>
          <a:noFill/>
        </p:spPr>
        <p:txBody>
          <a:bodyPr wrap="square" lIns="91440" tIns="45720" rIns="91440" bIns="45720" rtlCol="0" anchor="t">
            <a:spAutoFit/>
          </a:bodyPr>
          <a:lstStyle/>
          <a:p>
            <a:pPr algn="just">
              <a:lnSpc>
                <a:spcPct val="107000"/>
              </a:lnSpc>
              <a:spcAft>
                <a:spcPts val="800"/>
              </a:spcAft>
            </a:pPr>
            <a:r>
              <a:rPr lang="cs-CZ" sz="2400" b="1" kern="100" dirty="0">
                <a:effectLst/>
                <a:latin typeface="Calibri" panose="020F0502020204030204" pitchFamily="34" charset="0"/>
                <a:ea typeface="Aptos" panose="020B0004020202020204" pitchFamily="34" charset="0"/>
                <a:cs typeface="Calibri" panose="020F0502020204030204" pitchFamily="34" charset="0"/>
              </a:rPr>
              <a:t>Typické sazby finančních korekcí</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algn="just">
              <a:lnSpc>
                <a:spcPct val="107000"/>
              </a:lnSpc>
              <a:spcAft>
                <a:spcPts val="800"/>
              </a:spcAft>
            </a:pPr>
            <a:r>
              <a:rPr lang="cs-CZ" sz="2400" kern="100" dirty="0">
                <a:effectLst/>
                <a:latin typeface="Calibri" panose="020F0502020204030204" pitchFamily="34" charset="0"/>
                <a:ea typeface="Aptos" panose="020B0004020202020204" pitchFamily="34" charset="0"/>
                <a:cs typeface="Calibri" panose="020F0502020204030204" pitchFamily="34" charset="0"/>
              </a:rPr>
              <a:t>Výše finanční korekce se obvykle pohybuje v rozmezí od </a:t>
            </a:r>
            <a:r>
              <a:rPr lang="cs-CZ" sz="2400" b="1" kern="100" dirty="0">
                <a:effectLst/>
                <a:latin typeface="Calibri" panose="020F0502020204030204" pitchFamily="34" charset="0"/>
                <a:ea typeface="Aptos" panose="020B0004020202020204" pitchFamily="34" charset="0"/>
                <a:cs typeface="Calibri" panose="020F0502020204030204" pitchFamily="34" charset="0"/>
              </a:rPr>
              <a:t>5 % do 100 %</a:t>
            </a:r>
            <a:r>
              <a:rPr lang="cs-CZ" sz="2400" kern="100" dirty="0">
                <a:effectLst/>
                <a:latin typeface="Calibri" panose="020F0502020204030204" pitchFamily="34" charset="0"/>
                <a:ea typeface="Aptos" panose="020B0004020202020204" pitchFamily="34" charset="0"/>
                <a:cs typeface="Calibri" panose="020F0502020204030204" pitchFamily="34" charset="0"/>
              </a:rPr>
              <a:t> z dotované části výdajů na zakázku:</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100 % korekce:</a:t>
            </a:r>
            <a:r>
              <a:rPr lang="cs-CZ" sz="2400" kern="100" dirty="0">
                <a:effectLst/>
                <a:latin typeface="Calibri" panose="020F0502020204030204" pitchFamily="34" charset="0"/>
                <a:ea typeface="Aptos" panose="020B0004020202020204" pitchFamily="34" charset="0"/>
                <a:cs typeface="Calibri" panose="020F0502020204030204" pitchFamily="34" charset="0"/>
              </a:rPr>
              <a:t> Ukládá se v případě </a:t>
            </a:r>
            <a:r>
              <a:rPr lang="cs-CZ" sz="2400" b="1" kern="100" dirty="0">
                <a:effectLst/>
                <a:latin typeface="Calibri" panose="020F0502020204030204" pitchFamily="34" charset="0"/>
                <a:ea typeface="Aptos" panose="020B0004020202020204" pitchFamily="34" charset="0"/>
                <a:cs typeface="Calibri" panose="020F0502020204030204" pitchFamily="34" charset="0"/>
              </a:rPr>
              <a:t>nejzávažnějších porušení</a:t>
            </a:r>
            <a:r>
              <a:rPr lang="cs-CZ" sz="2400" kern="100" dirty="0">
                <a:effectLst/>
                <a:latin typeface="Calibri" panose="020F0502020204030204" pitchFamily="34" charset="0"/>
                <a:ea typeface="Aptos" panose="020B0004020202020204" pitchFamily="34" charset="0"/>
                <a:cs typeface="Calibri" panose="020F0502020204030204" pitchFamily="34" charset="0"/>
              </a:rPr>
              <a:t>, jako je: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Zadání zakázky bez jakéhokoliv postupu/zveřejnění (přímé zadání mimo zákon).</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Uzavření smlouvy s dodavatelem, který se zadávacího řízení neúčastnil.</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Provedení podstatné změny smlouvy nad povolený limit.</a:t>
            </a:r>
          </a:p>
          <a:p>
            <a:pPr>
              <a:buClr>
                <a:srgbClr val="009543"/>
              </a:buClr>
            </a:pPr>
            <a:endParaRPr lang="cs-CZ" dirty="0">
              <a:ea typeface="Calibri"/>
              <a:cs typeface="Calibri"/>
            </a:endParaRPr>
          </a:p>
        </p:txBody>
      </p:sp>
    </p:spTree>
    <p:extLst>
      <p:ext uri="{BB962C8B-B14F-4D97-AF65-F5344CB8AC3E}">
        <p14:creationId xmlns:p14="http://schemas.microsoft.com/office/powerpoint/2010/main" val="2702496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sankce</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3648499"/>
          </a:xfrm>
          <a:prstGeom prst="rect">
            <a:avLst/>
          </a:prstGeom>
          <a:noFill/>
        </p:spPr>
        <p:txBody>
          <a:bodyPr wrap="square" lIns="91440" tIns="45720" rIns="91440" bIns="45720" rtlCol="0" anchor="t">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25 % až 50 % korekce:</a:t>
            </a:r>
            <a:r>
              <a:rPr lang="cs-CZ" sz="2400" kern="100" dirty="0">
                <a:effectLst/>
                <a:latin typeface="Calibri" panose="020F0502020204030204" pitchFamily="34" charset="0"/>
                <a:ea typeface="Aptos" panose="020B0004020202020204" pitchFamily="34" charset="0"/>
                <a:cs typeface="Calibri" panose="020F0502020204030204" pitchFamily="34" charset="0"/>
              </a:rPr>
              <a:t> Časté sazby za porušení základních principů soutěže a transparentnosti:</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Diskriminační zadávací podmínky, které omezily soutěž (např. neoprávněné reference, požadavky na kvalifikaci).</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Použití nesprávného druhu zadávacího řízení.</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Neoprávněné vyloučení dodavatele.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Uzavření smlouvy v rozporu s nabídkou (např. za vyšší cenu).</a:t>
            </a:r>
          </a:p>
          <a:p>
            <a:pPr>
              <a:buClr>
                <a:srgbClr val="009543"/>
              </a:buClr>
            </a:pPr>
            <a:endParaRPr lang="cs-CZ" dirty="0">
              <a:ea typeface="Calibri"/>
              <a:cs typeface="Calibri"/>
            </a:endParaRPr>
          </a:p>
        </p:txBody>
      </p:sp>
    </p:spTree>
    <p:extLst>
      <p:ext uri="{BB962C8B-B14F-4D97-AF65-F5344CB8AC3E}">
        <p14:creationId xmlns:p14="http://schemas.microsoft.com/office/powerpoint/2010/main" val="1036518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Právní úprava a pravidla</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061420"/>
            <a:ext cx="11606499" cy="8454750"/>
          </a:xfrm>
          <a:prstGeom prst="rect">
            <a:avLst/>
          </a:prstGeom>
          <a:noFill/>
        </p:spPr>
        <p:txBody>
          <a:bodyPr wrap="square" lIns="91440" tIns="45720" rIns="91440" bIns="45720" rtlCol="0" anchor="t">
            <a:spAutoFit/>
          </a:bodyPr>
          <a:lstStyle/>
          <a:p>
            <a:pPr algn="just">
              <a:buClr>
                <a:srgbClr val="009543"/>
              </a:buClr>
            </a:pPr>
            <a:r>
              <a:rPr lang="cs-CZ" sz="2400" kern="100" dirty="0">
                <a:effectLst/>
                <a:ea typeface="Aptos" panose="020B0004020202020204" pitchFamily="34" charset="0"/>
                <a:cs typeface="Times New Roman" panose="02020603050405020304" pitchFamily="18" charset="0"/>
              </a:rPr>
              <a:t>Dotované veřejné zakázky jsou veřejné zakázky zadávané tzv. dotovanými zadavateli. Dotovaný zadavatel musí při zadávání VZ postupovat podle ZZVZ podobně jako veřejný zadavatel, včetně povinnosti uveřejnění, vedení transparentního řízení, zachování zásad rovného zacházení, zákazu diskriminace a transparentnosti a přiměřenosti (§ 6 ZZVZ).</a:t>
            </a:r>
          </a:p>
          <a:p>
            <a:pPr algn="just">
              <a:lnSpc>
                <a:spcPct val="107000"/>
              </a:lnSpc>
              <a:spcAft>
                <a:spcPts val="800"/>
              </a:spcAft>
            </a:pPr>
            <a:endParaRPr lang="cs-CZ" sz="2400" b="1" kern="100" dirty="0">
              <a:effectLst/>
              <a:ea typeface="Aptos" panose="020B0004020202020204" pitchFamily="34" charset="0"/>
              <a:cs typeface="Times New Roman" panose="02020603050405020304" pitchFamily="18" charset="0"/>
            </a:endParaRPr>
          </a:p>
          <a:p>
            <a:pPr algn="just">
              <a:lnSpc>
                <a:spcPct val="107000"/>
              </a:lnSpc>
              <a:spcAft>
                <a:spcPts val="800"/>
              </a:spcAft>
            </a:pPr>
            <a:r>
              <a:rPr lang="cs-CZ" sz="2400" b="1" kern="100" dirty="0">
                <a:effectLst/>
                <a:ea typeface="Aptos" panose="020B0004020202020204" pitchFamily="34" charset="0"/>
                <a:cs typeface="Times New Roman" panose="02020603050405020304" pitchFamily="18" charset="0"/>
              </a:rPr>
              <a:t>Dotované veřejné zakázky</a:t>
            </a:r>
            <a:r>
              <a:rPr lang="cs-CZ" sz="2400" kern="100" dirty="0">
                <a:effectLst/>
                <a:ea typeface="Aptos" panose="020B0004020202020204" pitchFamily="34" charset="0"/>
                <a:cs typeface="Times New Roman" panose="02020603050405020304" pitchFamily="18" charset="0"/>
              </a:rPr>
              <a:t> jsou zakázky, které jsou financovány (částečně nebo plně) z veřejných zdrojů, a to zejména z:</a:t>
            </a:r>
          </a:p>
          <a:p>
            <a:pPr marL="342900" lvl="0" indent="-342900" algn="just">
              <a:lnSpc>
                <a:spcPct val="107000"/>
              </a:lnSpc>
              <a:spcAft>
                <a:spcPts val="800"/>
              </a:spcAft>
              <a:buFont typeface="+mj-lt"/>
              <a:buAutoNum type="arabicPeriod"/>
              <a:tabLst>
                <a:tab pos="457200" algn="l"/>
              </a:tabLst>
            </a:pPr>
            <a:r>
              <a:rPr lang="cs-CZ" sz="2400" b="1" kern="100" dirty="0">
                <a:effectLst/>
                <a:ea typeface="Aptos" panose="020B0004020202020204" pitchFamily="34" charset="0"/>
                <a:cs typeface="Times New Roman" panose="02020603050405020304" pitchFamily="18" charset="0"/>
              </a:rPr>
              <a:t>Evropských fondů</a:t>
            </a:r>
            <a:r>
              <a:rPr lang="cs-CZ" sz="2400" kern="100" dirty="0">
                <a:effectLst/>
                <a:ea typeface="Aptos" panose="020B0004020202020204" pitchFamily="34" charset="0"/>
                <a:cs typeface="Times New Roman" panose="02020603050405020304" pitchFamily="18" charset="0"/>
              </a:rPr>
              <a:t> (např. fondy EU jako IROP, OP JAK, OPZ+ atd.).</a:t>
            </a:r>
          </a:p>
          <a:p>
            <a:pPr marL="342900" lvl="0" indent="-342900" algn="just">
              <a:lnSpc>
                <a:spcPct val="107000"/>
              </a:lnSpc>
              <a:spcAft>
                <a:spcPts val="800"/>
              </a:spcAft>
              <a:buFont typeface="+mj-lt"/>
              <a:buAutoNum type="arabicPeriod"/>
              <a:tabLst>
                <a:tab pos="457200" algn="l"/>
              </a:tabLst>
            </a:pPr>
            <a:r>
              <a:rPr lang="cs-CZ" sz="2400" b="1" kern="100" dirty="0">
                <a:effectLst/>
                <a:ea typeface="Aptos" panose="020B0004020202020204" pitchFamily="34" charset="0"/>
                <a:cs typeface="Times New Roman" panose="02020603050405020304" pitchFamily="18" charset="0"/>
              </a:rPr>
              <a:t>Státního rozpočtu</a:t>
            </a:r>
            <a:r>
              <a:rPr lang="cs-CZ" sz="2400" kern="100" dirty="0">
                <a:effectLst/>
                <a:ea typeface="Aptos" panose="020B0004020202020204" pitchFamily="34" charset="0"/>
                <a:cs typeface="Times New Roman" panose="02020603050405020304" pitchFamily="18" charset="0"/>
              </a:rPr>
              <a:t> (např. prostřednictvím různých dotačních programů).</a:t>
            </a:r>
          </a:p>
          <a:p>
            <a:pPr marL="342900" lvl="0" indent="-342900" algn="just">
              <a:lnSpc>
                <a:spcPct val="107000"/>
              </a:lnSpc>
              <a:spcAft>
                <a:spcPts val="800"/>
              </a:spcAft>
              <a:buFont typeface="+mj-lt"/>
              <a:buAutoNum type="arabicPeriod"/>
              <a:tabLst>
                <a:tab pos="457200" algn="l"/>
              </a:tabLst>
            </a:pPr>
            <a:r>
              <a:rPr lang="cs-CZ" sz="2400" b="1" kern="100" dirty="0">
                <a:effectLst/>
                <a:ea typeface="Aptos" panose="020B0004020202020204" pitchFamily="34" charset="0"/>
                <a:cs typeface="Times New Roman" panose="02020603050405020304" pitchFamily="18" charset="0"/>
              </a:rPr>
              <a:t>Rozpočtů územně samosprávných celků</a:t>
            </a:r>
            <a:r>
              <a:rPr lang="cs-CZ" sz="2400" kern="100" dirty="0">
                <a:effectLst/>
                <a:ea typeface="Aptos" panose="020B0004020202020204" pitchFamily="34" charset="0"/>
                <a:cs typeface="Times New Roman" panose="02020603050405020304" pitchFamily="18" charset="0"/>
              </a:rPr>
              <a:t> (kraje, obce).</a:t>
            </a:r>
          </a:p>
          <a:p>
            <a:pPr algn="just">
              <a:buClr>
                <a:srgbClr val="009543"/>
              </a:buClr>
            </a:pPr>
            <a:endParaRPr lang="cs-CZ" sz="2400" kern="100" dirty="0">
              <a:effectLst/>
              <a:ea typeface="Aptos" panose="020B0004020202020204" pitchFamily="34" charset="0"/>
              <a:cs typeface="Times New Roman" panose="02020603050405020304" pitchFamily="18" charset="0"/>
            </a:endParaRPr>
          </a:p>
          <a:p>
            <a:pPr algn="just"/>
            <a:endParaRPr lang="cs-CZ" sz="2400" i="1" dirty="0">
              <a:ea typeface="Calibri"/>
              <a:cs typeface="Calibri"/>
            </a:endParaRPr>
          </a:p>
          <a:p>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37166571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sankce</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4936608"/>
          </a:xfrm>
          <a:prstGeom prst="rect">
            <a:avLst/>
          </a:prstGeom>
          <a:noFill/>
        </p:spPr>
        <p:txBody>
          <a:bodyPr wrap="square" lIns="91440" tIns="45720" rIns="91440" bIns="45720" rtlCol="0" anchor="t">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5 % až 10 % korekce:</a:t>
            </a:r>
            <a:r>
              <a:rPr lang="cs-CZ" sz="2400" kern="100" dirty="0">
                <a:effectLst/>
                <a:latin typeface="Calibri" panose="020F0502020204030204" pitchFamily="34" charset="0"/>
                <a:ea typeface="Aptos" panose="020B0004020202020204" pitchFamily="34" charset="0"/>
                <a:cs typeface="Calibri" panose="020F0502020204030204" pitchFamily="34" charset="0"/>
              </a:rPr>
              <a:t> Ukládá se za </a:t>
            </a:r>
            <a:r>
              <a:rPr lang="cs-CZ" sz="2400" b="1" kern="100" dirty="0">
                <a:effectLst/>
                <a:latin typeface="Calibri" panose="020F0502020204030204" pitchFamily="34" charset="0"/>
                <a:ea typeface="Aptos" panose="020B0004020202020204" pitchFamily="34" charset="0"/>
                <a:cs typeface="Calibri" panose="020F0502020204030204" pitchFamily="34" charset="0"/>
              </a:rPr>
              <a:t>formální nedostatky</a:t>
            </a:r>
            <a:r>
              <a:rPr lang="cs-CZ" sz="2400" kern="100" dirty="0">
                <a:effectLst/>
                <a:latin typeface="Calibri" panose="020F0502020204030204" pitchFamily="34" charset="0"/>
                <a:ea typeface="Aptos" panose="020B0004020202020204" pitchFamily="34" charset="0"/>
                <a:cs typeface="Calibri" panose="020F0502020204030204" pitchFamily="34" charset="0"/>
              </a:rPr>
              <a:t>, které neměly vliv na výsledek soutěže: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Nedostatečné odůvodnění některých rozhodnutí.</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Drobné administrativní chyby nebo porušení krátkých lhůt.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effectLst/>
                <a:latin typeface="Calibri" panose="020F0502020204030204" pitchFamily="34" charset="0"/>
                <a:ea typeface="Aptos" panose="020B0004020202020204" pitchFamily="34" charset="0"/>
                <a:cs typeface="Calibri" panose="020F0502020204030204" pitchFamily="34" charset="0"/>
              </a:rPr>
              <a:t>Porušení povinnosti uchovávat dokumentaci.</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kern="100" dirty="0">
                <a:latin typeface="Calibri" panose="020F0502020204030204" pitchFamily="34" charset="0"/>
                <a:ea typeface="Aptos" panose="020B0004020202020204" pitchFamily="34" charset="0"/>
                <a:cs typeface="Calibri" panose="020F0502020204030204" pitchFamily="34" charset="0"/>
              </a:rPr>
              <a:t>Nedodržení publicity.</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a:p>
            <a:pPr algn="just">
              <a:lnSpc>
                <a:spcPct val="107000"/>
              </a:lnSpc>
              <a:spcAft>
                <a:spcPts val="800"/>
              </a:spcAft>
            </a:pPr>
            <a:r>
              <a:rPr lang="cs-CZ" sz="2400" b="1" kern="100" dirty="0">
                <a:effectLst/>
                <a:latin typeface="Calibri" panose="020F0502020204030204" pitchFamily="34" charset="0"/>
                <a:ea typeface="Aptos" panose="020B0004020202020204" pitchFamily="34" charset="0"/>
                <a:cs typeface="Calibri" panose="020F0502020204030204" pitchFamily="34" charset="0"/>
              </a:rPr>
              <a:t>Shrnutí:</a:t>
            </a:r>
            <a:r>
              <a:rPr lang="cs-CZ" sz="2400" kern="100" dirty="0">
                <a:effectLst/>
                <a:latin typeface="Calibri" panose="020F0502020204030204" pitchFamily="34" charset="0"/>
                <a:ea typeface="Aptos" panose="020B0004020202020204" pitchFamily="34" charset="0"/>
                <a:cs typeface="Calibri" panose="020F0502020204030204" pitchFamily="34" charset="0"/>
              </a:rPr>
              <a:t> Zadavatel (příjemce dotace) v dotovaném projektu čelí riziku pokuty od ÚOHS a zároveň krácení (odebrání) dotace od poskytovatele dotace. Je klíčové řídit se </a:t>
            </a:r>
            <a:r>
              <a:rPr lang="cs-CZ" sz="2400" b="1" kern="100" dirty="0">
                <a:effectLst/>
                <a:latin typeface="Calibri" panose="020F0502020204030204" pitchFamily="34" charset="0"/>
                <a:ea typeface="Aptos" panose="020B0004020202020204" pitchFamily="34" charset="0"/>
                <a:cs typeface="Calibri" panose="020F0502020204030204" pitchFamily="34" charset="0"/>
              </a:rPr>
              <a:t>nejen ZZVZ</a:t>
            </a:r>
            <a:r>
              <a:rPr lang="cs-CZ" sz="2400" kern="100" dirty="0">
                <a:effectLst/>
                <a:latin typeface="Calibri" panose="020F0502020204030204" pitchFamily="34" charset="0"/>
                <a:ea typeface="Aptos" panose="020B0004020202020204" pitchFamily="34" charset="0"/>
                <a:cs typeface="Calibri" panose="020F0502020204030204" pitchFamily="34" charset="0"/>
              </a:rPr>
              <a:t>, ale i </a:t>
            </a:r>
            <a:r>
              <a:rPr lang="cs-CZ" sz="2400" b="1" kern="100" dirty="0">
                <a:effectLst/>
                <a:latin typeface="Calibri" panose="020F0502020204030204" pitchFamily="34" charset="0"/>
                <a:ea typeface="Aptos" panose="020B0004020202020204" pitchFamily="34" charset="0"/>
                <a:cs typeface="Calibri" panose="020F0502020204030204" pitchFamily="34" charset="0"/>
              </a:rPr>
              <a:t>Metodickým pokynem pro oblast zadávání zakázek</a:t>
            </a:r>
            <a:r>
              <a:rPr lang="cs-CZ" sz="2400" kern="100" dirty="0">
                <a:effectLst/>
                <a:latin typeface="Calibri" panose="020F0502020204030204" pitchFamily="34" charset="0"/>
                <a:ea typeface="Aptos" panose="020B0004020202020204" pitchFamily="34" charset="0"/>
                <a:cs typeface="Calibri" panose="020F0502020204030204" pitchFamily="34" charset="0"/>
              </a:rPr>
              <a:t> daného operačního programu, který bývá často přísnější a stanovuje konkrétní sankce pro dotované projekty.</a:t>
            </a:r>
          </a:p>
          <a:p>
            <a:pPr>
              <a:buClr>
                <a:srgbClr val="009543"/>
              </a:buClr>
            </a:pPr>
            <a:endParaRPr lang="cs-CZ" dirty="0">
              <a:ea typeface="Calibri"/>
              <a:cs typeface="Calibri"/>
            </a:endParaRPr>
          </a:p>
        </p:txBody>
      </p:sp>
    </p:spTree>
    <p:extLst>
      <p:ext uri="{BB962C8B-B14F-4D97-AF65-F5344CB8AC3E}">
        <p14:creationId xmlns:p14="http://schemas.microsoft.com/office/powerpoint/2010/main" val="1761557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518696" y="1001730"/>
            <a:ext cx="9432966" cy="646331"/>
          </a:xfrm>
          <a:prstGeom prst="rect">
            <a:avLst/>
          </a:prstGeom>
          <a:noFill/>
        </p:spPr>
        <p:txBody>
          <a:bodyPr wrap="square" lIns="91440" tIns="45720" rIns="91440" bIns="45720" rtlCol="0" anchor="t">
            <a:spAutoFit/>
          </a:bodyPr>
          <a:lstStyle/>
          <a:p>
            <a:r>
              <a:rPr lang="cs-CZ" sz="3600" b="1" cap="all" dirty="0">
                <a:solidFill>
                  <a:srgbClr val="2E4987"/>
                </a:solidFill>
              </a:rPr>
              <a:t>Checklist pro dotované </a:t>
            </a:r>
            <a:r>
              <a:rPr lang="cs-CZ" sz="3600" b="1" cap="all" dirty="0" err="1">
                <a:solidFill>
                  <a:srgbClr val="2E4987"/>
                </a:solidFill>
              </a:rPr>
              <a:t>veŘejné</a:t>
            </a:r>
            <a:r>
              <a:rPr lang="cs-CZ" sz="3600" b="1" cap="all" dirty="0">
                <a:solidFill>
                  <a:srgbClr val="2E4987"/>
                </a:solidFill>
              </a:rPr>
              <a:t> zakázky</a:t>
            </a:r>
            <a:endParaRPr lang="cs-CZ" sz="3600" b="1"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7048083"/>
          </a:xfrm>
          <a:prstGeom prst="rect">
            <a:avLst/>
          </a:prstGeom>
          <a:noFill/>
        </p:spPr>
        <p:txBody>
          <a:bodyPr wrap="square" lIns="91440" tIns="45720" rIns="91440" bIns="45720" rtlCol="0" anchor="t">
            <a:spAutoFit/>
          </a:bodyPr>
          <a:lstStyle/>
          <a:p>
            <a:pPr marL="457200" indent="-457200" algn="just">
              <a:buClr>
                <a:srgbClr val="009543"/>
              </a:buClr>
              <a:buAutoNum type="arabicPeriod"/>
            </a:pPr>
            <a:r>
              <a:rPr lang="cs-CZ" sz="2400" dirty="0"/>
              <a:t>Ověření povinnosti: Je moje zakázka financována z dotace? Překračuje limit (3 mil. Kč / 9 mil. Kč)? Vyžaduje metodika postup i pod limitem – pro VZMR? Mám stanovenu předpokládanou hodnotu VZ?</a:t>
            </a:r>
          </a:p>
          <a:p>
            <a:pPr marL="457200" indent="-457200" algn="just">
              <a:buClr>
                <a:srgbClr val="009543"/>
              </a:buClr>
              <a:buAutoNum type="arabicPeriod"/>
            </a:pPr>
            <a:r>
              <a:rPr lang="cs-CZ" sz="2400" dirty="0"/>
              <a:t>Příprava zadání: Je předmět zakázky popsán jasně a nediskriminačně? Jsou hodnoticí kritéria stanovena předem? Obsahuje zadávací dokumentace všechny zákonné požadavky a návrh smlouvy (obchodní podmínky)?</a:t>
            </a:r>
            <a:endParaRPr lang="cs-CZ" sz="2400" b="1" dirty="0">
              <a:cs typeface="Calibri"/>
            </a:endParaRPr>
          </a:p>
          <a:p>
            <a:pPr marL="457200" indent="-457200" algn="just">
              <a:buClr>
                <a:srgbClr val="009543"/>
              </a:buClr>
              <a:buAutoNum type="arabicPeriod"/>
            </a:pPr>
            <a:r>
              <a:rPr lang="cs-CZ" sz="2400" dirty="0"/>
              <a:t>Zveřejnění: Byla zakázka zveřejněna ve Věstníku VZ / elektronickém nástroji? Byly dodrženy minimální lhůty pro podání nabídek?</a:t>
            </a:r>
          </a:p>
          <a:p>
            <a:pPr marL="457200" indent="-457200" algn="just">
              <a:buClr>
                <a:srgbClr val="009543"/>
              </a:buClr>
              <a:buAutoNum type="arabicPeriod"/>
            </a:pPr>
            <a:r>
              <a:rPr lang="cs-CZ" sz="2400" dirty="0"/>
              <a:t>Hodnocení nabídek: Byla sestavena (jmenována) komise? Podepsali členové neexistenci střetu zájmů? Bylo zdokumentováno otevírání nabídek? Byla vyhotovena zpráva o hodnocení nabídek? Byl zpracován výsledek posouzení splnění podmínek účasti?</a:t>
            </a: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1659918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518696" y="1001730"/>
            <a:ext cx="9432966" cy="646331"/>
          </a:xfrm>
          <a:prstGeom prst="rect">
            <a:avLst/>
          </a:prstGeom>
          <a:noFill/>
        </p:spPr>
        <p:txBody>
          <a:bodyPr wrap="square" lIns="91440" tIns="45720" rIns="91440" bIns="45720" rtlCol="0" anchor="t">
            <a:spAutoFit/>
          </a:bodyPr>
          <a:lstStyle/>
          <a:p>
            <a:r>
              <a:rPr lang="cs-CZ" sz="3600" b="1" cap="all" dirty="0">
                <a:solidFill>
                  <a:srgbClr val="2E4987"/>
                </a:solidFill>
              </a:rPr>
              <a:t>Checklist pro dotované </a:t>
            </a:r>
            <a:r>
              <a:rPr lang="cs-CZ" sz="3600" b="1" cap="all" dirty="0" err="1">
                <a:solidFill>
                  <a:srgbClr val="2E4987"/>
                </a:solidFill>
              </a:rPr>
              <a:t>veŘejné</a:t>
            </a:r>
            <a:r>
              <a:rPr lang="cs-CZ" sz="3600" b="1" cap="all" dirty="0">
                <a:solidFill>
                  <a:srgbClr val="2E4987"/>
                </a:solidFill>
              </a:rPr>
              <a:t> zakázky</a:t>
            </a:r>
            <a:endParaRPr lang="cs-CZ" sz="3600" b="1"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6309420"/>
          </a:xfrm>
          <a:prstGeom prst="rect">
            <a:avLst/>
          </a:prstGeom>
          <a:noFill/>
        </p:spPr>
        <p:txBody>
          <a:bodyPr wrap="square" lIns="91440" tIns="45720" rIns="91440" bIns="45720" rtlCol="0" anchor="t">
            <a:spAutoFit/>
          </a:bodyPr>
          <a:lstStyle/>
          <a:p>
            <a:pPr marL="457200" indent="-457200" algn="just">
              <a:buFont typeface="+mj-lt"/>
              <a:buAutoNum type="arabicPeriod" startAt="5"/>
            </a:pPr>
            <a:r>
              <a:rPr lang="cs-CZ" sz="2400" dirty="0"/>
              <a:t>Uzavření smlouvy: Odpovídá smlouva zadávacím podmínkám? Byla smlouva zveřejněna v Registru smluv (pokud je povinnost)? Byla smlouva zveřejněna na profilu zadavatele – nad 1 mil. Kč, pokud není uveřejněna v RS?</a:t>
            </a:r>
          </a:p>
          <a:p>
            <a:pPr marL="457200" indent="-457200" algn="just">
              <a:buFont typeface="+mj-lt"/>
              <a:buAutoNum type="arabicPeriod" startAt="5"/>
            </a:pPr>
            <a:r>
              <a:rPr lang="cs-CZ" sz="2400" dirty="0"/>
              <a:t>Realizace: Dodržení podmínek smlouvy (cena, termín, rozsah)? Změny smlouvy pouze v souladu se zákonem?</a:t>
            </a:r>
          </a:p>
          <a:p>
            <a:pPr marL="457200" indent="-457200" algn="just">
              <a:buFont typeface="+mj-lt"/>
              <a:buAutoNum type="arabicPeriod" startAt="5"/>
            </a:pPr>
            <a:r>
              <a:rPr lang="cs-CZ" sz="2400" dirty="0"/>
              <a:t>Archivace: Jsou uloženy všechny dokumenty (výzvy, nabídky včetně obálek, zápisy, smlouvy, dodatky, faktury)? Je dokumentace uchována dle pravidel (obvykle 10 let)?</a:t>
            </a:r>
          </a:p>
          <a:p>
            <a:pPr marL="457200" indent="-457200" algn="just">
              <a:buFont typeface="+mj-lt"/>
              <a:buAutoNum type="arabicPeriod" startAt="5"/>
            </a:pPr>
            <a:r>
              <a:rPr lang="cs-CZ" sz="2400" dirty="0"/>
              <a:t>Kontrola a audit: Jsem připraven doložit kompletní dokumentaci? Je ošetřen střetu zájmů? Proběhla interní kontrola?</a:t>
            </a: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3619951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cap="all" dirty="0">
                <a:solidFill>
                  <a:srgbClr val="2E4987"/>
                </a:solidFill>
              </a:rPr>
              <a:t>10 pravidel pro </a:t>
            </a:r>
            <a:r>
              <a:rPr lang="cs-CZ" sz="3600" b="1" cap="all" dirty="0" err="1">
                <a:solidFill>
                  <a:srgbClr val="2E4987"/>
                </a:solidFill>
              </a:rPr>
              <a:t>pŘíjemce</a:t>
            </a:r>
            <a:r>
              <a:rPr lang="cs-CZ" sz="3600" b="1" cap="all" dirty="0">
                <a:solidFill>
                  <a:srgbClr val="2E4987"/>
                </a:solidFill>
              </a:rPr>
              <a:t> dotace</a:t>
            </a:r>
            <a:endParaRPr lang="cs-CZ" b="1"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3693319"/>
          </a:xfrm>
          <a:prstGeom prst="rect">
            <a:avLst/>
          </a:prstGeom>
          <a:noFill/>
        </p:spPr>
        <p:txBody>
          <a:bodyPr wrap="square" lIns="91440" tIns="45720" rIns="91440" bIns="45720" rtlCol="0" anchor="t">
            <a:spAutoFit/>
          </a:bodyPr>
          <a:lstStyle/>
          <a:p>
            <a:pPr marL="457200" indent="-457200" algn="just">
              <a:buAutoNum type="arabicPeriod"/>
            </a:pPr>
            <a:r>
              <a:rPr lang="cs-CZ" sz="2600" dirty="0"/>
              <a:t>Správně určete předpokládanou hodnotu VZ. Sečtěte všechny části tvořící jeden  funkční celek. Nepodhodnocujte hodnotu, abyste „spadli“ pod limit. </a:t>
            </a:r>
          </a:p>
          <a:p>
            <a:pPr marL="457200" indent="-457200" algn="just">
              <a:buAutoNum type="arabicPeriod"/>
            </a:pPr>
            <a:r>
              <a:rPr lang="cs-CZ" sz="2600" dirty="0"/>
              <a:t>Nerozdělujte, ale ani neslučujte VZ uměle. Rozdělit zakázku lze jen tehdy, pokud části nesouvisí věcně, funkčně ani časově. Sloučit rozdílná plnění do jedné veřejné zakázky lze také pouze, pokud nedojde k porušení zásady diskriminace a takové spojení nepovede k omezení hospodářské soutěže – např. stavební práce x dodávka fotovoltaiky, rekonstrukce zdravotnického zařízení x dodávka zdravotní techniky, poskytování právních služeb spočívajících v administraci VZ x zastupování před soudem.</a:t>
            </a:r>
            <a:endParaRPr lang="cs-CZ" dirty="0">
              <a:ea typeface="Calibri"/>
              <a:cs typeface="Calibri"/>
            </a:endParaRPr>
          </a:p>
        </p:txBody>
      </p:sp>
    </p:spTree>
    <p:extLst>
      <p:ext uri="{BB962C8B-B14F-4D97-AF65-F5344CB8AC3E}">
        <p14:creationId xmlns:p14="http://schemas.microsoft.com/office/powerpoint/2010/main" val="11924917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cap="all" dirty="0">
                <a:solidFill>
                  <a:srgbClr val="2E4987"/>
                </a:solidFill>
              </a:rPr>
              <a:t>10 pravidel pro </a:t>
            </a:r>
            <a:r>
              <a:rPr lang="cs-CZ" sz="3600" b="1" cap="all" dirty="0" err="1">
                <a:solidFill>
                  <a:srgbClr val="2E4987"/>
                </a:solidFill>
              </a:rPr>
              <a:t>pŘíjemce</a:t>
            </a:r>
            <a:r>
              <a:rPr lang="cs-CZ" sz="3600" b="1" cap="all" dirty="0">
                <a:solidFill>
                  <a:srgbClr val="2E4987"/>
                </a:solidFill>
              </a:rPr>
              <a:t> dotace</a:t>
            </a:r>
            <a:endParaRPr lang="cs-CZ" b="1"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488515" y="2154476"/>
            <a:ext cx="11386159" cy="2893100"/>
          </a:xfrm>
          <a:prstGeom prst="rect">
            <a:avLst/>
          </a:prstGeom>
          <a:noFill/>
        </p:spPr>
        <p:txBody>
          <a:bodyPr wrap="square" lIns="91440" tIns="45720" rIns="91440" bIns="45720" rtlCol="0" anchor="t">
            <a:spAutoFit/>
          </a:bodyPr>
          <a:lstStyle/>
          <a:p>
            <a:pPr marL="457200" indent="-457200" algn="just">
              <a:buFont typeface="+mj-lt"/>
              <a:buAutoNum type="arabicPeriod" startAt="3"/>
            </a:pPr>
            <a:r>
              <a:rPr lang="cs-CZ" sz="2600" dirty="0"/>
              <a:t>Zadávací podmínky stanovte nediskriminačně. Nepoužívejte konkrétní značky, názvy a odkazy. Nepožadujte nepřiměřená kvalifikační kritéria, nepožadujte kvalifikační kritéria, která nesouvisí s předmětem plnění VZ.  </a:t>
            </a:r>
          </a:p>
          <a:p>
            <a:pPr marL="457200" indent="-457200" algn="just">
              <a:buFont typeface="+mj-lt"/>
              <a:buAutoNum type="arabicPeriod" startAt="3"/>
            </a:pPr>
            <a:r>
              <a:rPr lang="cs-CZ" sz="2600" dirty="0"/>
              <a:t>Zajistěte transparentnost. Zveřejňujte všechny dokumenty (výzva, protokoly, smlouvy, dodatky) ve lhůtách. Používejte elektronické nástroje. </a:t>
            </a:r>
          </a:p>
          <a:p>
            <a:pPr marL="457200" indent="-457200" algn="just">
              <a:buFont typeface="+mj-lt"/>
              <a:buAutoNum type="arabicPeriod" startAt="3"/>
            </a:pPr>
            <a:r>
              <a:rPr lang="cs-CZ" sz="2600" dirty="0"/>
              <a:t>Dokumentujte každý krok - vedení úplné složky zakázky je nutností. Uchovávejte nabídky, hodnocení, zápisy a smlouvy. </a:t>
            </a:r>
            <a:endParaRPr lang="cs-CZ" dirty="0">
              <a:ea typeface="Calibri"/>
              <a:cs typeface="Calibri"/>
            </a:endParaRPr>
          </a:p>
        </p:txBody>
      </p:sp>
    </p:spTree>
    <p:extLst>
      <p:ext uri="{BB962C8B-B14F-4D97-AF65-F5344CB8AC3E}">
        <p14:creationId xmlns:p14="http://schemas.microsoft.com/office/powerpoint/2010/main" val="1645867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cap="all" dirty="0">
                <a:solidFill>
                  <a:srgbClr val="2E4987"/>
                </a:solidFill>
              </a:rPr>
              <a:t>10 pravidel pro </a:t>
            </a:r>
            <a:r>
              <a:rPr lang="cs-CZ" sz="3600" b="1" cap="all" dirty="0" err="1">
                <a:solidFill>
                  <a:srgbClr val="2E4987"/>
                </a:solidFill>
              </a:rPr>
              <a:t>pŘíjemce</a:t>
            </a:r>
            <a:r>
              <a:rPr lang="cs-CZ" sz="3600" b="1" cap="all" dirty="0">
                <a:solidFill>
                  <a:srgbClr val="2E4987"/>
                </a:solidFill>
              </a:rPr>
              <a:t> dotace</a:t>
            </a:r>
            <a:endParaRPr lang="cs-CZ" b="1"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475989" y="2154476"/>
            <a:ext cx="11398685" cy="3293209"/>
          </a:xfrm>
          <a:prstGeom prst="rect">
            <a:avLst/>
          </a:prstGeom>
          <a:noFill/>
        </p:spPr>
        <p:txBody>
          <a:bodyPr wrap="square" lIns="91440" tIns="45720" rIns="91440" bIns="45720" rtlCol="0" anchor="t">
            <a:spAutoFit/>
          </a:bodyPr>
          <a:lstStyle/>
          <a:p>
            <a:pPr marL="457200" indent="-457200" algn="just">
              <a:buFont typeface="+mj-lt"/>
              <a:buAutoNum type="arabicPeriod" startAt="6"/>
            </a:pPr>
            <a:r>
              <a:rPr lang="cs-CZ" sz="2600" dirty="0"/>
              <a:t>Buďte obezřetní při změnách závazku ze smlouvy. Navýšení ceny nebo rozsahu prací je přípustné jen ve výjimečných případech stanovených § 222 ZZVZ. Pozor na změnu termínu plnění VZ.</a:t>
            </a:r>
          </a:p>
          <a:p>
            <a:pPr marL="457200" indent="-457200" algn="just">
              <a:buFont typeface="+mj-lt"/>
              <a:buAutoNum type="arabicPeriod" startAt="6"/>
            </a:pPr>
            <a:r>
              <a:rPr lang="cs-CZ" sz="2600" dirty="0"/>
              <a:t>Ošetřete střet zájmů u členů komise a osob podílejících se na přípravě zadávací dokumentace – členové komise podepisují čestné prohlášení o nepodjatosti (+ mlčenlivost – není požadavek ZZVZ). Vyhněte se vazbám na uchazeče – např. v uzavřených výzvách neoslovovat pokud je to možné firmy rodinných příslušníků členů hodnotící komise nebo osob, které se podílely na přípravě VZ.</a:t>
            </a:r>
            <a:endParaRPr lang="cs-CZ" dirty="0">
              <a:ea typeface="Calibri"/>
              <a:cs typeface="Calibri"/>
            </a:endParaRPr>
          </a:p>
        </p:txBody>
      </p:sp>
    </p:spTree>
    <p:extLst>
      <p:ext uri="{BB962C8B-B14F-4D97-AF65-F5344CB8AC3E}">
        <p14:creationId xmlns:p14="http://schemas.microsoft.com/office/powerpoint/2010/main" val="2878591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cap="all" dirty="0">
                <a:solidFill>
                  <a:srgbClr val="2E4987"/>
                </a:solidFill>
              </a:rPr>
              <a:t>10 pravidel pro </a:t>
            </a:r>
            <a:r>
              <a:rPr lang="cs-CZ" sz="3600" b="1" cap="all" dirty="0" err="1">
                <a:solidFill>
                  <a:srgbClr val="2E4987"/>
                </a:solidFill>
              </a:rPr>
              <a:t>pŘíjemce</a:t>
            </a:r>
            <a:r>
              <a:rPr lang="cs-CZ" sz="3600" b="1" cap="all" dirty="0">
                <a:solidFill>
                  <a:srgbClr val="2E4987"/>
                </a:solidFill>
              </a:rPr>
              <a:t> dotace</a:t>
            </a:r>
            <a:endParaRPr lang="cs-CZ" b="1"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3293209"/>
          </a:xfrm>
          <a:prstGeom prst="rect">
            <a:avLst/>
          </a:prstGeom>
          <a:noFill/>
        </p:spPr>
        <p:txBody>
          <a:bodyPr wrap="square" lIns="91440" tIns="45720" rIns="91440" bIns="45720" rtlCol="0" anchor="t">
            <a:spAutoFit/>
          </a:bodyPr>
          <a:lstStyle/>
          <a:p>
            <a:pPr marL="514350" indent="-514350" algn="just">
              <a:buFont typeface="+mj-lt"/>
              <a:buAutoNum type="arabicPeriod" startAt="8"/>
            </a:pPr>
            <a:r>
              <a:rPr lang="cs-CZ" sz="2600" dirty="0"/>
              <a:t>Při získání dotace ověřujete postavení zadavatele - pokud je projekt z více než 50 % hrazen z dotace, stáváte se zadavatelem a musíte dodržovat ZZVZ. I v ostatních případech je však nutné dodržovat pravidla pro zadávání veřejných zakázek stanovená operačním programem, z něhož je dotace poskytnuta. </a:t>
            </a:r>
          </a:p>
          <a:p>
            <a:pPr marL="457200" indent="-457200" algn="just">
              <a:buFont typeface="+mj-lt"/>
              <a:buAutoNum type="arabicPeriod" startAt="8"/>
            </a:pPr>
            <a:r>
              <a:rPr lang="cs-CZ" sz="2600" dirty="0"/>
              <a:t>Zachovávejte rovné zacházení. Všem dodavatelům poskytujte stejné informace ve stejný čas. </a:t>
            </a:r>
          </a:p>
          <a:p>
            <a:pPr marL="457200" indent="-457200" algn="just">
              <a:buFont typeface="+mj-lt"/>
              <a:buAutoNum type="arabicPeriod" startAt="8"/>
            </a:pPr>
            <a:r>
              <a:rPr lang="cs-CZ" sz="2600" dirty="0"/>
              <a:t>Provádějte interní kontrolu. Před podpisem smlouvy proveďte právní a dotační kontrolu dokumentace.</a:t>
            </a:r>
            <a:endParaRPr lang="cs-CZ" dirty="0">
              <a:ea typeface="Calibri"/>
              <a:cs typeface="Calibri"/>
            </a:endParaRPr>
          </a:p>
        </p:txBody>
      </p:sp>
    </p:spTree>
    <p:extLst>
      <p:ext uri="{BB962C8B-B14F-4D97-AF65-F5344CB8AC3E}">
        <p14:creationId xmlns:p14="http://schemas.microsoft.com/office/powerpoint/2010/main" val="582844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1814945" y="2803063"/>
            <a:ext cx="8562109" cy="738664"/>
          </a:xfrm>
          <a:prstGeom prst="rect">
            <a:avLst/>
          </a:prstGeom>
          <a:noFill/>
        </p:spPr>
        <p:txBody>
          <a:bodyPr wrap="square" lIns="91440" tIns="45720" rIns="91440" bIns="45720" rtlCol="0" anchor="t">
            <a:spAutoFit/>
          </a:bodyPr>
          <a:lstStyle/>
          <a:p>
            <a:pPr algn="ctr"/>
            <a:r>
              <a:rPr lang="cs-CZ" sz="4200" b="1" dirty="0">
                <a:solidFill>
                  <a:srgbClr val="2E4987"/>
                </a:solidFill>
              </a:rPr>
              <a:t>DĚKUJI ZA POZORNOST</a:t>
            </a:r>
            <a:endParaRPr lang="en-US" sz="4200" dirty="0">
              <a:ea typeface="Calibri" panose="020F0502020204030204"/>
              <a:cs typeface="Calibri" panose="020F0502020204030204"/>
            </a:endParaRPr>
          </a:p>
        </p:txBody>
      </p:sp>
    </p:spTree>
    <p:extLst>
      <p:ext uri="{BB962C8B-B14F-4D97-AF65-F5344CB8AC3E}">
        <p14:creationId xmlns:p14="http://schemas.microsoft.com/office/powerpoint/2010/main" val="3143375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Právní úprava a pravidla</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061420"/>
            <a:ext cx="11606499" cy="7048083"/>
          </a:xfrm>
          <a:prstGeom prst="rect">
            <a:avLst/>
          </a:prstGeom>
          <a:noFill/>
        </p:spPr>
        <p:txBody>
          <a:bodyPr wrap="square" lIns="91440" tIns="45720" rIns="91440" bIns="45720" rtlCol="0" anchor="t">
            <a:spAutoFit/>
          </a:bodyPr>
          <a:lstStyle/>
          <a:p>
            <a:pPr algn="just"/>
            <a:r>
              <a:rPr lang="cs-CZ" sz="2400" b="0" i="0" dirty="0">
                <a:solidFill>
                  <a:srgbClr val="000000"/>
                </a:solidFill>
                <a:effectLst/>
              </a:rPr>
              <a:t>Kdo je dotovaným zadavatelem upravuje § 4 odst. 2 ZZVZ </a:t>
            </a:r>
          </a:p>
          <a:p>
            <a:pPr algn="just"/>
            <a:endParaRPr lang="cs-CZ" sz="2400" b="0" i="0" dirty="0">
              <a:solidFill>
                <a:srgbClr val="000000"/>
              </a:solidFill>
              <a:effectLst/>
            </a:endParaRPr>
          </a:p>
          <a:p>
            <a:pPr algn="just"/>
            <a:r>
              <a:rPr lang="cs-CZ" sz="2400" b="0" i="0" dirty="0">
                <a:solidFill>
                  <a:srgbClr val="000000"/>
                </a:solidFill>
                <a:effectLst/>
              </a:rPr>
              <a:t>Zadavatelem je osoba, která k úhradě nadlimitní nebo podlimitní veřejné zakázky použije více než 200 000 000 Kč, nebo více než 50 % peněžních prostředků, poskytnutých z</a:t>
            </a:r>
          </a:p>
          <a:p>
            <a:pPr marL="457200" indent="-457200" algn="just">
              <a:buAutoNum type="alphaLcParenR"/>
            </a:pPr>
            <a:r>
              <a:rPr lang="cs-CZ" sz="2400" b="0" i="0" dirty="0">
                <a:solidFill>
                  <a:srgbClr val="000000"/>
                </a:solidFill>
                <a:effectLst/>
              </a:rPr>
              <a:t>rozpočtu veřejného zadavatele s výjimkou případů, kdy je veřejná zakázka, která není nadlimitní veřejnou zakázkou na stavební práce nebo s ní související nadlimitní veřejnou zakázkou na služby, plněna mimo území Evropské unie,</a:t>
            </a:r>
          </a:p>
          <a:p>
            <a:pPr algn="just"/>
            <a:r>
              <a:rPr lang="cs-CZ" sz="2400" b="0" i="0" dirty="0">
                <a:solidFill>
                  <a:srgbClr val="000000"/>
                </a:solidFill>
                <a:effectLst/>
              </a:rPr>
              <a:t>b) rozpočtu Evropské unie nebo veřejného rozpočtu cizího státu s výjimkou případů, kdy je veřejná zakázka plněna mimo území Evropské unie.</a:t>
            </a:r>
          </a:p>
          <a:p>
            <a:pPr algn="just"/>
            <a:endParaRPr lang="cs-CZ" sz="2400" i="1" dirty="0">
              <a:ea typeface="Calibri"/>
              <a:cs typeface="Calibri"/>
            </a:endParaRPr>
          </a:p>
          <a:p>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Clr>
                <a:srgbClr val="009543"/>
              </a:buClr>
              <a:buFont typeface="Wingdings" panose="05000000000000000000" pitchFamily="2" charset="2"/>
              <a:buChar char="§"/>
            </a:pPr>
            <a:endParaRPr lang="cs-CZ" sz="2400" i="1"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2330735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Právní úprava a pravidla</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3" y="2061420"/>
            <a:ext cx="11505336" cy="5478423"/>
          </a:xfrm>
          <a:prstGeom prst="rect">
            <a:avLst/>
          </a:prstGeom>
          <a:noFill/>
        </p:spPr>
        <p:txBody>
          <a:bodyPr wrap="square" lIns="91440" tIns="45720" rIns="91440" bIns="45720" rtlCol="0" anchor="t">
            <a:spAutoFit/>
          </a:bodyPr>
          <a:lstStyle/>
          <a:p>
            <a:pPr algn="just"/>
            <a:r>
              <a:rPr lang="cs-CZ" sz="2400" b="0" i="0" dirty="0">
                <a:solidFill>
                  <a:srgbClr val="000000"/>
                </a:solidFill>
                <a:effectLst/>
              </a:rPr>
              <a:t>Za dotovaného zadavatele se nepovažuje dle § 4 odst. </a:t>
            </a:r>
            <a:r>
              <a:rPr lang="cs-CZ" sz="2400" dirty="0">
                <a:solidFill>
                  <a:srgbClr val="000000"/>
                </a:solidFill>
              </a:rPr>
              <a:t>6 ZZVZ</a:t>
            </a:r>
            <a:r>
              <a:rPr lang="cs-CZ" sz="2400" b="0" i="0" dirty="0">
                <a:solidFill>
                  <a:srgbClr val="000000"/>
                </a:solidFill>
                <a:effectLst/>
              </a:rPr>
              <a:t> osoba, která zadává veřejnou zakázku, jejímž předmětem jsou dodávky nebo služby, k jejichž úhradě tato osoba získá peněžní prostředky v rámci podpor poskytovaných podle jiného právního předpisu na základě předem stanovené sazby, nebo dodávky nebo služby v oblasti společné zemědělské politiky v odvětví ovoce a zeleniny, včelařství, vína, ostatních odvětv</a:t>
            </a:r>
            <a:r>
              <a:rPr lang="cs-CZ" sz="2400" dirty="0">
                <a:solidFill>
                  <a:srgbClr val="000000"/>
                </a:solidFill>
              </a:rPr>
              <a:t>í;</a:t>
            </a:r>
            <a:r>
              <a:rPr lang="cs-CZ" sz="2400" b="0" i="0" dirty="0">
                <a:solidFill>
                  <a:srgbClr val="000000"/>
                </a:solidFill>
                <a:effectLst/>
              </a:rPr>
              <a:t> to neplatí, jde-li o nadlimitní veřejnou zakázku na stavební práce nebo nadlimitní veřejnou zakázku na služby související s těmito stavebními pracemi, na jejíž úhradu poskytne veřejný zadavatel více než 50 % peněžních prostředků.</a:t>
            </a:r>
          </a:p>
          <a:p>
            <a:pPr>
              <a:buClr>
                <a:srgbClr val="009543"/>
              </a:buClr>
            </a:pPr>
            <a:endParaRPr lang="cs-CZ" sz="1800" kern="100" dirty="0">
              <a:effectLst/>
              <a:latin typeface="Aptos" panose="020B0004020202020204" pitchFamily="34" charset="0"/>
              <a:ea typeface="Aptos" panose="020B0004020202020204" pitchFamily="34" charset="0"/>
              <a:cs typeface="Times New Roman" panose="02020603050405020304" pitchFamily="18" charset="0"/>
            </a:endParaRPr>
          </a:p>
          <a:p>
            <a:pPr>
              <a:buClr>
                <a:srgbClr val="009543"/>
              </a:buClr>
            </a:pPr>
            <a:endParaRPr lang="cs-CZ" sz="2400" i="1"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Font typeface="Wingdings" panose="05000000000000000000" pitchFamily="2" charset="2"/>
              <a:buChar char="§"/>
            </a:pPr>
            <a:endParaRPr lang="cs-CZ" sz="2000"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a:p>
            <a:pPr marL="285750" indent="-285750">
              <a:buClr>
                <a:srgbClr val="009543"/>
              </a:buClr>
              <a:buFont typeface="Wingdings" panose="05000000000000000000" pitchFamily="2" charset="2"/>
              <a:buChar char="§"/>
            </a:pPr>
            <a:endParaRPr lang="cs-CZ" dirty="0">
              <a:ea typeface="Calibri"/>
              <a:cs typeface="Calibri"/>
            </a:endParaRPr>
          </a:p>
        </p:txBody>
      </p:sp>
    </p:spTree>
    <p:extLst>
      <p:ext uri="{BB962C8B-B14F-4D97-AF65-F5344CB8AC3E}">
        <p14:creationId xmlns:p14="http://schemas.microsoft.com/office/powerpoint/2010/main" val="425192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Jakými pravidly se řídí dotované VZ?</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3" y="2061420"/>
            <a:ext cx="11505336" cy="4729500"/>
          </a:xfrm>
          <a:prstGeom prst="rect">
            <a:avLst/>
          </a:prstGeom>
          <a:noFill/>
        </p:spPr>
        <p:txBody>
          <a:bodyPr wrap="square" lIns="91440" tIns="45720" rIns="91440" bIns="45720" rtlCol="0" anchor="t">
            <a:spAutoFit/>
          </a:bodyPr>
          <a:lstStyle/>
          <a:p>
            <a:pPr algn="just">
              <a:lnSpc>
                <a:spcPct val="107000"/>
              </a:lnSpc>
              <a:spcAft>
                <a:spcPts val="800"/>
              </a:spcAft>
            </a:pPr>
            <a:r>
              <a:rPr lang="cs-CZ" sz="2400" kern="100" dirty="0">
                <a:effectLst/>
                <a:latin typeface="Calibri" panose="020F0502020204030204" pitchFamily="34" charset="0"/>
                <a:ea typeface="Aptos" panose="020B0004020202020204" pitchFamily="34" charset="0"/>
                <a:cs typeface="Calibri" panose="020F0502020204030204" pitchFamily="34" charset="0"/>
              </a:rPr>
              <a:t>Dotované veřejné zakázky se řídí :</a:t>
            </a:r>
          </a:p>
          <a:p>
            <a:pPr marL="342900" lvl="0" indent="-342900" algn="just">
              <a:lnSpc>
                <a:spcPct val="107000"/>
              </a:lnSpc>
              <a:spcAft>
                <a:spcPts val="800"/>
              </a:spcAft>
              <a:buFont typeface="+mj-lt"/>
              <a:buAutoNum type="arabicPeriod"/>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Zákonem č. 134/2016 Sb., o zadávání veřejných zakázek (ZZVZ):</a:t>
            </a:r>
            <a:r>
              <a:rPr lang="cs-CZ" sz="2400" kern="100" dirty="0">
                <a:effectLst/>
                <a:latin typeface="Calibri" panose="020F0502020204030204" pitchFamily="34" charset="0"/>
                <a:ea typeface="Aptos" panose="020B0004020202020204" pitchFamily="34" charset="0"/>
                <a:cs typeface="Calibri" panose="020F0502020204030204" pitchFamily="34" charset="0"/>
              </a:rPr>
              <a:t> Toto je primární právní rámec, který musí zadavatelé dodržet, pokud zakázka překročí stanovené finanční limity. I u zakázek malého rozsahu (pod limity ZZVZ) musí dodržet základní principy, jako jsou </a:t>
            </a:r>
            <a:r>
              <a:rPr lang="cs-CZ" sz="2400" b="1" kern="100" dirty="0">
                <a:effectLst/>
                <a:latin typeface="Calibri" panose="020F0502020204030204" pitchFamily="34" charset="0"/>
                <a:ea typeface="Aptos" panose="020B0004020202020204" pitchFamily="34" charset="0"/>
                <a:cs typeface="Calibri" panose="020F0502020204030204" pitchFamily="34" charset="0"/>
              </a:rPr>
              <a:t>transparentnost, rovné zacházení, zákaz diskriminace, přiměřenost</a:t>
            </a:r>
            <a:r>
              <a:rPr lang="cs-CZ" sz="2400" kern="100" dirty="0">
                <a:effectLst/>
                <a:latin typeface="Calibri" panose="020F0502020204030204" pitchFamily="34" charset="0"/>
                <a:ea typeface="Aptos" panose="020B0004020202020204" pitchFamily="34" charset="0"/>
                <a:cs typeface="Calibri" panose="020F0502020204030204" pitchFamily="34" charset="0"/>
              </a:rPr>
              <a:t> (§ 6 ZZVZ).</a:t>
            </a:r>
          </a:p>
          <a:p>
            <a:pPr marL="342900" lvl="0" indent="-342900" algn="just">
              <a:lnSpc>
                <a:spcPct val="107000"/>
              </a:lnSpc>
              <a:spcAft>
                <a:spcPts val="800"/>
              </a:spcAft>
              <a:buFont typeface="+mj-lt"/>
              <a:buAutoNum type="arabicPeriod"/>
              <a:tabLst>
                <a:tab pos="457200" algn="l"/>
              </a:tabLst>
            </a:pPr>
            <a:r>
              <a:rPr lang="cs-CZ" sz="2400" b="1" kern="100" dirty="0">
                <a:effectLst/>
                <a:latin typeface="Calibri" panose="020F0502020204030204" pitchFamily="34" charset="0"/>
                <a:ea typeface="Aptos" panose="020B0004020202020204" pitchFamily="34" charset="0"/>
                <a:cs typeface="Calibri" panose="020F0502020204030204" pitchFamily="34" charset="0"/>
              </a:rPr>
              <a:t>Pravidly konkrétního dotačního programu:</a:t>
            </a:r>
            <a:r>
              <a:rPr lang="cs-CZ" sz="2400" kern="100" dirty="0">
                <a:effectLst/>
                <a:latin typeface="Calibri" panose="020F0502020204030204" pitchFamily="34" charset="0"/>
                <a:ea typeface="Aptos" panose="020B0004020202020204" pitchFamily="34" charset="0"/>
                <a:cs typeface="Calibri" panose="020F0502020204030204" pitchFamily="34" charset="0"/>
              </a:rPr>
              <a:t> Poskytovatel dotace (např. řídící orgán operačního programu) vydává vlastní </a:t>
            </a:r>
            <a:r>
              <a:rPr lang="cs-CZ" sz="2400" b="1" kern="100" dirty="0">
                <a:latin typeface="Calibri" panose="020F0502020204030204" pitchFamily="34" charset="0"/>
                <a:ea typeface="Aptos" panose="020B0004020202020204" pitchFamily="34" charset="0"/>
                <a:cs typeface="Calibri" panose="020F0502020204030204" pitchFamily="34" charset="0"/>
              </a:rPr>
              <a:t>p</a:t>
            </a:r>
            <a:r>
              <a:rPr lang="cs-CZ" sz="2400" b="1" kern="100" dirty="0">
                <a:effectLst/>
                <a:latin typeface="Calibri" panose="020F0502020204030204" pitchFamily="34" charset="0"/>
                <a:ea typeface="Aptos" panose="020B0004020202020204" pitchFamily="34" charset="0"/>
                <a:cs typeface="Calibri" panose="020F0502020204030204" pitchFamily="34" charset="0"/>
              </a:rPr>
              <a:t>ravidla pro zadávání a kontrolu veřejných zakázek</a:t>
            </a:r>
            <a:r>
              <a:rPr lang="cs-CZ" sz="2400" kern="100" dirty="0">
                <a:effectLst/>
                <a:latin typeface="Calibri" panose="020F0502020204030204" pitchFamily="34" charset="0"/>
                <a:ea typeface="Aptos" panose="020B0004020202020204" pitchFamily="34" charset="0"/>
                <a:cs typeface="Calibri" panose="020F0502020204030204" pitchFamily="34" charset="0"/>
              </a:rPr>
              <a:t> (často označované jako tzv. </a:t>
            </a:r>
            <a:r>
              <a:rPr lang="cs-CZ" sz="2400" b="1" kern="100" dirty="0">
                <a:effectLst/>
                <a:latin typeface="Calibri" panose="020F0502020204030204" pitchFamily="34" charset="0"/>
                <a:ea typeface="Aptos" panose="020B0004020202020204" pitchFamily="34" charset="0"/>
                <a:cs typeface="Calibri" panose="020F0502020204030204" pitchFamily="34" charset="0"/>
              </a:rPr>
              <a:t>Metodické pokyny</a:t>
            </a:r>
            <a:r>
              <a:rPr lang="cs-CZ" sz="2400" kern="100" dirty="0">
                <a:effectLst/>
                <a:latin typeface="Calibri" panose="020F0502020204030204" pitchFamily="34" charset="0"/>
                <a:ea typeface="Aptos" panose="020B0004020202020204" pitchFamily="34" charset="0"/>
                <a:cs typeface="Calibri" panose="020F0502020204030204" pitchFamily="34" charset="0"/>
              </a:rPr>
              <a:t>), které jsou pro příjemce dotace závazné. Tato pravidla jsou často přísnější nebo doplňují požadavky ZZVZ. Např. stanovují nižší finanční limity pro povinné postupy.</a:t>
            </a:r>
            <a:endParaRPr lang="cs-CZ" sz="2400" kern="100" dirty="0">
              <a:effectLst/>
              <a:latin typeface="Calibri" panose="020F0502020204030204" pitchFamily="34" charset="0"/>
              <a:ea typeface="Aptos" panose="020B0004020202020204" pitchFamily="34" charset="0"/>
              <a:cs typeface="Calibri"/>
            </a:endParaRPr>
          </a:p>
          <a:p>
            <a:pPr marL="342900" lvl="0" indent="-342900" algn="just">
              <a:lnSpc>
                <a:spcPct val="107000"/>
              </a:lnSpc>
              <a:spcAft>
                <a:spcPts val="800"/>
              </a:spcAft>
              <a:buFont typeface="+mj-lt"/>
              <a:buAutoNum type="arabicPeriod"/>
              <a:tabLst>
                <a:tab pos="457200" algn="l"/>
              </a:tabLst>
            </a:pPr>
            <a:r>
              <a:rPr lang="cs-CZ" sz="2400" b="1" kern="100" dirty="0">
                <a:latin typeface="Calibri" panose="020F0502020204030204" pitchFamily="34" charset="0"/>
                <a:ea typeface="Aptos" panose="020B0004020202020204" pitchFamily="34" charset="0"/>
                <a:cs typeface="Calibri"/>
              </a:rPr>
              <a:t>Zásada 3E </a:t>
            </a:r>
            <a:r>
              <a:rPr lang="cs-CZ" sz="2400" kern="100" dirty="0">
                <a:latin typeface="Calibri" panose="020F0502020204030204" pitchFamily="34" charset="0"/>
                <a:ea typeface="Aptos" panose="020B0004020202020204" pitchFamily="34" charset="0"/>
                <a:cs typeface="Calibri"/>
              </a:rPr>
              <a:t>– efektivita, hospodárnost a účelnost.</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37050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11381030" cy="646331"/>
          </a:xfrm>
          <a:prstGeom prst="rect">
            <a:avLst/>
          </a:prstGeom>
          <a:noFill/>
        </p:spPr>
        <p:txBody>
          <a:bodyPr wrap="square" lIns="91440" tIns="45720" rIns="91440" bIns="45720" rtlCol="0" anchor="t">
            <a:spAutoFit/>
          </a:bodyPr>
          <a:lstStyle/>
          <a:p>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Kontrola dotovaných veřejných zakázek</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3" y="2061420"/>
            <a:ext cx="11505336" cy="4436920"/>
          </a:xfrm>
          <a:prstGeom prst="rect">
            <a:avLst/>
          </a:prstGeom>
          <a:noFill/>
        </p:spPr>
        <p:txBody>
          <a:bodyPr wrap="square" lIns="91440" tIns="45720" rIns="91440" bIns="45720" rtlCol="0" anchor="t">
            <a:spAutoFit/>
          </a:bodyPr>
          <a:lstStyle/>
          <a:p>
            <a:pPr algn="just">
              <a:lnSpc>
                <a:spcPct val="107000"/>
              </a:lnSpc>
              <a:spcAft>
                <a:spcPts val="800"/>
              </a:spcAft>
            </a:pPr>
            <a:r>
              <a:rPr lang="cs-CZ" sz="2400" kern="100" dirty="0">
                <a:effectLst/>
                <a:ea typeface="Aptos" panose="020B0004020202020204" pitchFamily="34" charset="0"/>
                <a:cs typeface="Times New Roman" panose="02020603050405020304" pitchFamily="18" charset="0"/>
              </a:rPr>
              <a:t>Kontrolu provádí více subjektů v různých fázích:</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ea typeface="Aptos" panose="020B0004020202020204" pitchFamily="34" charset="0"/>
                <a:cs typeface="Times New Roman" panose="02020603050405020304" pitchFamily="18" charset="0"/>
              </a:rPr>
              <a:t>Poskytovatel dotace / Řídící orgán operačního programu, popř. zprostředkující subjekt:</a:t>
            </a:r>
            <a:r>
              <a:rPr lang="cs-CZ" sz="2400" kern="100" dirty="0">
                <a:effectLst/>
                <a:ea typeface="Aptos" panose="020B0004020202020204" pitchFamily="34" charset="0"/>
                <a:cs typeface="Times New Roman" panose="02020603050405020304" pitchFamily="18" charset="0"/>
              </a:rPr>
              <a:t> Provádí </a:t>
            </a:r>
            <a:r>
              <a:rPr lang="cs-CZ" sz="2400" b="1" kern="100" dirty="0">
                <a:effectLst/>
                <a:ea typeface="Aptos" panose="020B0004020202020204" pitchFamily="34" charset="0"/>
                <a:cs typeface="Times New Roman" panose="02020603050405020304" pitchFamily="18" charset="0"/>
              </a:rPr>
              <a:t>administrativní kontrolu</a:t>
            </a:r>
            <a:r>
              <a:rPr lang="cs-CZ" sz="2400" kern="100" dirty="0">
                <a:effectLst/>
                <a:ea typeface="Aptos" panose="020B0004020202020204" pitchFamily="34" charset="0"/>
                <a:cs typeface="Times New Roman" panose="02020603050405020304" pitchFamily="18" charset="0"/>
              </a:rPr>
              <a:t> (kontrolu dokumentace) a často i </a:t>
            </a:r>
            <a:r>
              <a:rPr lang="cs-CZ" sz="2400" b="1" kern="100" dirty="0">
                <a:effectLst/>
                <a:ea typeface="Aptos" panose="020B0004020202020204" pitchFamily="34" charset="0"/>
                <a:cs typeface="Times New Roman" panose="02020603050405020304" pitchFamily="18" charset="0"/>
              </a:rPr>
              <a:t>kontrolu na místě</a:t>
            </a:r>
            <a:r>
              <a:rPr lang="cs-CZ" sz="2400" kern="100" dirty="0">
                <a:effectLst/>
                <a:ea typeface="Aptos" panose="020B0004020202020204" pitchFamily="34" charset="0"/>
                <a:cs typeface="Times New Roman" panose="02020603050405020304" pitchFamily="18" charset="0"/>
              </a:rPr>
              <a:t> (fyzickou kontrolu). Kontrola probíhá ve fázích:</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b="1" kern="100" dirty="0">
                <a:effectLst/>
                <a:ea typeface="Aptos" panose="020B0004020202020204" pitchFamily="34" charset="0"/>
                <a:cs typeface="Times New Roman" panose="02020603050405020304" pitchFamily="18" charset="0"/>
              </a:rPr>
              <a:t>Ex-ante (předem):</a:t>
            </a:r>
            <a:r>
              <a:rPr lang="cs-CZ" sz="2400" kern="100" dirty="0">
                <a:effectLst/>
                <a:ea typeface="Aptos" panose="020B0004020202020204" pitchFamily="34" charset="0"/>
                <a:cs typeface="Times New Roman" panose="02020603050405020304" pitchFamily="18" charset="0"/>
              </a:rPr>
              <a:t> Kontrola zadávacích podmínek před vyhlášením zakázky nebo před uzavřením smlouvy (u vyšších limitů).</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b="1" kern="100" dirty="0">
                <a:effectLst/>
                <a:ea typeface="Aptos" panose="020B0004020202020204" pitchFamily="34" charset="0"/>
                <a:cs typeface="Times New Roman" panose="02020603050405020304" pitchFamily="18" charset="0"/>
              </a:rPr>
              <a:t>Interim (průběžně):</a:t>
            </a:r>
            <a:r>
              <a:rPr lang="cs-CZ" sz="2400" kern="100" dirty="0">
                <a:effectLst/>
                <a:ea typeface="Aptos" panose="020B0004020202020204" pitchFamily="34" charset="0"/>
                <a:cs typeface="Times New Roman" panose="02020603050405020304" pitchFamily="18" charset="0"/>
              </a:rPr>
              <a:t> Kontrola v průběhu realizace projektu a zakázky, např. před podpisem smlouvy, před schválením žádosti o platbu.</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cs-CZ" sz="2400" b="1" kern="100" dirty="0">
                <a:effectLst/>
                <a:ea typeface="Aptos" panose="020B0004020202020204" pitchFamily="34" charset="0"/>
                <a:cs typeface="Times New Roman" panose="02020603050405020304" pitchFamily="18" charset="0"/>
              </a:rPr>
              <a:t>Ex-post (následně):</a:t>
            </a:r>
            <a:r>
              <a:rPr lang="cs-CZ" sz="2400" kern="100" dirty="0">
                <a:effectLst/>
                <a:ea typeface="Aptos" panose="020B0004020202020204" pitchFamily="34" charset="0"/>
                <a:cs typeface="Times New Roman" panose="02020603050405020304" pitchFamily="18" charset="0"/>
              </a:rPr>
              <a:t> Kontrola po dokončení projektu, např. v období udržitelnosti, kontrola průběhu zadávací řízení při žádosti o platbu.</a:t>
            </a:r>
            <a:endParaRPr lang="cs-CZ" dirty="0">
              <a:ea typeface="Calibri"/>
              <a:cs typeface="Calibri"/>
            </a:endParaRPr>
          </a:p>
        </p:txBody>
      </p:sp>
    </p:spTree>
    <p:extLst>
      <p:ext uri="{BB962C8B-B14F-4D97-AF65-F5344CB8AC3E}">
        <p14:creationId xmlns:p14="http://schemas.microsoft.com/office/powerpoint/2010/main" val="1486115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11381030" cy="646331"/>
          </a:xfrm>
          <a:prstGeom prst="rect">
            <a:avLst/>
          </a:prstGeom>
          <a:noFill/>
        </p:spPr>
        <p:txBody>
          <a:bodyPr wrap="square" lIns="91440" tIns="45720" rIns="91440" bIns="45720" rtlCol="0" anchor="t">
            <a:spAutoFit/>
          </a:bodyPr>
          <a:lstStyle/>
          <a:p>
            <a:r>
              <a:rPr lang="cs-CZ" sz="3600" b="1" kern="100" cap="all" dirty="0">
                <a:solidFill>
                  <a:srgbClr val="2E4987"/>
                </a:solidFill>
                <a:effectLst/>
                <a:latin typeface="Aptos" panose="020B0004020202020204" pitchFamily="34" charset="0"/>
                <a:ea typeface="Aptos" panose="020B0004020202020204" pitchFamily="34" charset="0"/>
                <a:cs typeface="Times New Roman" panose="02020603050405020304" pitchFamily="18" charset="0"/>
              </a:rPr>
              <a:t>Kontrola dotovaných veřejných zakázek</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061420"/>
            <a:ext cx="11505337" cy="4144340"/>
          </a:xfrm>
          <a:prstGeom prst="rect">
            <a:avLst/>
          </a:prstGeom>
          <a:noFill/>
        </p:spPr>
        <p:txBody>
          <a:bodyPr wrap="square" lIns="91440" tIns="45720" rIns="91440" bIns="45720" rtlCol="0" anchor="t">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ea typeface="Aptos" panose="020B0004020202020204" pitchFamily="34" charset="0"/>
                <a:cs typeface="Times New Roman" panose="02020603050405020304" pitchFamily="18" charset="0"/>
              </a:rPr>
              <a:t>Úřad pro ochranu hospodářské soutěže (ÚOHS):</a:t>
            </a:r>
            <a:r>
              <a:rPr lang="cs-CZ" sz="2400" kern="100" dirty="0">
                <a:effectLst/>
                <a:ea typeface="Aptos" panose="020B0004020202020204" pitchFamily="34" charset="0"/>
                <a:cs typeface="Times New Roman" panose="02020603050405020304" pitchFamily="18" charset="0"/>
              </a:rPr>
              <a:t> Vykonává </a:t>
            </a:r>
            <a:r>
              <a:rPr lang="cs-CZ" sz="2400" b="1" kern="100" dirty="0">
                <a:effectLst/>
                <a:ea typeface="Aptos" panose="020B0004020202020204" pitchFamily="34" charset="0"/>
                <a:cs typeface="Times New Roman" panose="02020603050405020304" pitchFamily="18" charset="0"/>
              </a:rPr>
              <a:t>dozor</a:t>
            </a:r>
            <a:r>
              <a:rPr lang="cs-CZ" sz="2400" kern="100" dirty="0">
                <a:effectLst/>
                <a:ea typeface="Aptos" panose="020B0004020202020204" pitchFamily="34" charset="0"/>
                <a:cs typeface="Times New Roman" panose="02020603050405020304" pitchFamily="18" charset="0"/>
              </a:rPr>
              <a:t> nad dodržováním ZZVZ, avšak jeho primární pravomoc se vztahuje na </a:t>
            </a:r>
            <a:r>
              <a:rPr lang="cs-CZ" sz="2400" b="1" kern="100" dirty="0">
                <a:effectLst/>
                <a:ea typeface="Aptos" panose="020B0004020202020204" pitchFamily="34" charset="0"/>
                <a:cs typeface="Times New Roman" panose="02020603050405020304" pitchFamily="18" charset="0"/>
              </a:rPr>
              <a:t>podlimitní a nadlimitní</a:t>
            </a:r>
            <a:r>
              <a:rPr lang="cs-CZ" sz="2400" kern="100" dirty="0">
                <a:effectLst/>
                <a:ea typeface="Aptos" panose="020B0004020202020204" pitchFamily="34" charset="0"/>
                <a:cs typeface="Times New Roman" panose="02020603050405020304" pitchFamily="18" charset="0"/>
              </a:rPr>
              <a:t> zakázky. U zakázek malého rozsahu je jeho dozorová pravomoc omezená.</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ea typeface="Aptos" panose="020B0004020202020204" pitchFamily="34" charset="0"/>
                <a:cs typeface="Times New Roman" panose="02020603050405020304" pitchFamily="18" charset="0"/>
              </a:rPr>
              <a:t>Auditní orgány:</a:t>
            </a:r>
            <a:r>
              <a:rPr lang="cs-CZ" sz="2400" kern="100" dirty="0">
                <a:effectLst/>
                <a:ea typeface="Aptos" panose="020B0004020202020204" pitchFamily="34" charset="0"/>
                <a:cs typeface="Times New Roman" panose="02020603050405020304" pitchFamily="18" charset="0"/>
              </a:rPr>
              <a:t> Auditní orgán Ministerstva financí, Evropská komise, Evropský účetní dvůr.</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a typeface="Aptos" panose="020B0004020202020204" pitchFamily="34" charset="0"/>
                <a:cs typeface="Times New Roman" panose="02020603050405020304" pitchFamily="18" charset="0"/>
              </a:rPr>
              <a:t>Finanční úřad.</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ea typeface="Aptos" panose="020B0004020202020204" pitchFamily="34" charset="0"/>
                <a:cs typeface="Times New Roman" panose="02020603050405020304" pitchFamily="18" charset="0"/>
              </a:rPr>
              <a:t>Nejvyšší kontrolní úřad.</a:t>
            </a: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ea typeface="Aptos" panose="020B0004020202020204" pitchFamily="34" charset="0"/>
                <a:cs typeface="Times New Roman" panose="02020603050405020304" pitchFamily="18" charset="0"/>
              </a:rPr>
              <a:t>OLA</a:t>
            </a:r>
            <a:r>
              <a:rPr lang="cs-CZ" sz="2400" b="1" kern="100" dirty="0">
                <a:ea typeface="Aptos" panose="020B0004020202020204" pitchFamily="34" charset="0"/>
                <a:cs typeface="Times New Roman" panose="02020603050405020304" pitchFamily="18" charset="0"/>
              </a:rPr>
              <a:t>F, Úřad Evropského veřejného žalobce.</a:t>
            </a:r>
            <a:endParaRPr lang="cs-CZ" sz="2400" b="1" kern="100" dirty="0">
              <a:effectLst/>
              <a:ea typeface="Aptos" panose="020B000402020202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2400" b="1" kern="100" dirty="0">
                <a:effectLst/>
                <a:ea typeface="Aptos" panose="020B0004020202020204" pitchFamily="34" charset="0"/>
                <a:cs typeface="Times New Roman" panose="02020603050405020304" pitchFamily="18" charset="0"/>
              </a:rPr>
              <a:t>Vnitřní kontrolní mechanismy zadavatele</a:t>
            </a:r>
            <a:r>
              <a:rPr lang="cs-CZ" sz="2400" kern="100" dirty="0">
                <a:effectLst/>
                <a:ea typeface="Aptos" panose="020B0004020202020204" pitchFamily="34" charset="0"/>
                <a:cs typeface="Times New Roman" panose="02020603050405020304" pitchFamily="18" charset="0"/>
              </a:rPr>
              <a:t> (např. finanční výbory obcí, vnitřní audity).</a:t>
            </a:r>
          </a:p>
        </p:txBody>
      </p:sp>
    </p:spTree>
    <p:extLst>
      <p:ext uri="{BB962C8B-B14F-4D97-AF65-F5344CB8AC3E}">
        <p14:creationId xmlns:p14="http://schemas.microsoft.com/office/powerpoint/2010/main" val="269951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064360"/>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Nejčastější pochybení</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30329" y="1710691"/>
            <a:ext cx="11531342" cy="4819974"/>
          </a:xfrm>
          <a:prstGeom prst="rect">
            <a:avLst/>
          </a:prstGeom>
          <a:noFill/>
        </p:spPr>
        <p:txBody>
          <a:bodyPr wrap="square" lIns="91440" tIns="45720" rIns="91440" bIns="45720" rtlCol="0" anchor="t">
            <a:spAutoFit/>
          </a:bodyPr>
          <a:lstStyle/>
          <a:p>
            <a:pPr marL="342900" lvl="0" indent="-342900" algn="just">
              <a:lnSpc>
                <a:spcPct val="107000"/>
              </a:lnSpc>
              <a:spcAft>
                <a:spcPts val="800"/>
              </a:spcAft>
              <a:buFont typeface="+mj-lt"/>
              <a:buAutoNum type="arabicPeriod"/>
              <a:tabLst>
                <a:tab pos="457200" algn="l"/>
              </a:tabLst>
            </a:pPr>
            <a:r>
              <a:rPr lang="cs-CZ" sz="2400" b="1" dirty="0">
                <a:latin typeface="Calibri" panose="020F0502020204030204" pitchFamily="34" charset="0"/>
                <a:cs typeface="Calibri" panose="020F0502020204030204" pitchFamily="34" charset="0"/>
              </a:rPr>
              <a:t>Diskriminační nastavení zadávacích podmínek / </a:t>
            </a:r>
            <a:r>
              <a:rPr lang="cs-CZ" sz="2400" b="1" kern="100" dirty="0">
                <a:effectLst/>
                <a:latin typeface="Calibri" panose="020F0502020204030204" pitchFamily="34" charset="0"/>
                <a:ea typeface="Aptos" panose="020B0004020202020204" pitchFamily="34" charset="0"/>
                <a:cs typeface="Calibri" panose="020F0502020204030204" pitchFamily="34" charset="0"/>
              </a:rPr>
              <a:t>neodůvodněné, nepřiměřené či diskriminační nastavení kvalifikace</a:t>
            </a:r>
            <a:r>
              <a:rPr lang="cs-CZ" sz="2400" kern="100" dirty="0">
                <a:effectLst/>
                <a:latin typeface="Calibri" panose="020F0502020204030204" pitchFamily="34" charset="0"/>
                <a:ea typeface="Aptos" panose="020B0004020202020204" pitchFamily="34" charset="0"/>
                <a:cs typeface="Calibri" panose="020F0502020204030204" pitchFamily="34" charset="0"/>
              </a:rPr>
              <a:t> – např. požadavek, aby zkušenosti dodavatelů byly získány pouze na zakázkách pro veřejné zadavatele, čímž jsou neoprávněně vyloučeni dodavatelé s praxí na dotovaných zakázkách, směšování předmětu plnění veřejné zakázky bez objektivního důvodu, přehnané požadavky na „reference“ – velké množství, finanční limity; uvádění odkazů, značek názvů; nesprávná nebo diskriminační pravidla pro společné prokazování technické kvalifikace, kdy je bez důvodu požadováno, aby určité zkušenosti měl pouze jeden člen sdružení, </a:t>
            </a:r>
            <a:r>
              <a:rPr lang="cs-CZ" sz="2400" kern="100" dirty="0">
                <a:effectLst/>
                <a:ea typeface="Aptos" panose="020B0004020202020204" pitchFamily="34" charset="0"/>
                <a:cs typeface="Times New Roman" panose="02020603050405020304" pitchFamily="18" charset="0"/>
              </a:rPr>
              <a:t>stanovení nadbytečných nebo nesprávných parametrů, které mohou zvýhodnit konkrétní dodavatele či ztížit účast ostatním, aniž by byly opodstatněné skutečnými potřebami zadavatele</a:t>
            </a:r>
            <a:r>
              <a:rPr lang="cs-CZ" sz="2400" kern="100" dirty="0">
                <a:effectLst/>
                <a:latin typeface="Calibri" panose="020F0502020204030204" pitchFamily="34" charset="0"/>
                <a:ea typeface="Aptos" panose="020B0004020202020204" pitchFamily="34" charset="0"/>
                <a:cs typeface="Calibri" panose="020F0502020204030204" pitchFamily="34" charset="0"/>
              </a:rPr>
              <a:t>. Takové podmínky uměle omezují počet soutěžitelů a mohou být v rozporu se zásadou rovného zacházení a zákazu diskriminace (§ 6 ZZVZ).</a:t>
            </a:r>
          </a:p>
        </p:txBody>
      </p:sp>
    </p:spTree>
    <p:extLst>
      <p:ext uri="{BB962C8B-B14F-4D97-AF65-F5344CB8AC3E}">
        <p14:creationId xmlns:p14="http://schemas.microsoft.com/office/powerpoint/2010/main" val="2135710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343332" y="1415089"/>
            <a:ext cx="9432966" cy="646331"/>
          </a:xfrm>
          <a:prstGeom prst="rect">
            <a:avLst/>
          </a:prstGeom>
          <a:noFill/>
        </p:spPr>
        <p:txBody>
          <a:bodyPr wrap="square" lIns="91440" tIns="45720" rIns="91440" bIns="45720" rtlCol="0" anchor="t">
            <a:spAutoFit/>
          </a:bodyPr>
          <a:lstStyle/>
          <a:p>
            <a:r>
              <a:rPr lang="cs-CZ" sz="3600" b="1" kern="100" cap="all" dirty="0">
                <a:solidFill>
                  <a:srgbClr val="2E4987"/>
                </a:solidFill>
                <a:latin typeface="Aptos" panose="020B0004020202020204" pitchFamily="34" charset="0"/>
                <a:cs typeface="Times New Roman" panose="02020603050405020304" pitchFamily="18" charset="0"/>
              </a:rPr>
              <a:t>Nejčastější pochybení</a:t>
            </a:r>
            <a:endParaRPr lang="cs-CZ" cap="all" dirty="0">
              <a:solidFill>
                <a:srgbClr val="2E4987"/>
              </a:solidFill>
              <a:cs typeface="Calibri"/>
            </a:endParaRPr>
          </a:p>
        </p:txBody>
      </p:sp>
      <p:sp>
        <p:nvSpPr>
          <p:cNvPr id="4" name="TextovéPole 3">
            <a:extLst>
              <a:ext uri="{FF2B5EF4-FFF2-40B4-BE49-F238E27FC236}">
                <a16:creationId xmlns:a16="http://schemas.microsoft.com/office/drawing/2014/main" id="{1F621C78-DC5F-4F58-B103-BE966FE68A28}"/>
              </a:ext>
            </a:extLst>
          </p:cNvPr>
          <p:cNvSpPr txBox="1"/>
          <p:nvPr/>
        </p:nvSpPr>
        <p:spPr>
          <a:xfrm>
            <a:off x="343332" y="2154476"/>
            <a:ext cx="11531342" cy="4334328"/>
          </a:xfrm>
          <a:prstGeom prst="rect">
            <a:avLst/>
          </a:prstGeom>
          <a:noFill/>
        </p:spPr>
        <p:txBody>
          <a:bodyPr wrap="square" lIns="91440" tIns="45720" rIns="91440" bIns="45720" rtlCol="0" anchor="t">
            <a:spAutoFit/>
          </a:bodyPr>
          <a:lstStyle/>
          <a:p>
            <a:pPr marL="457200" lvl="0" indent="-457200" algn="just">
              <a:lnSpc>
                <a:spcPct val="107000"/>
              </a:lnSpc>
              <a:spcAft>
                <a:spcPts val="800"/>
              </a:spcAft>
              <a:buFont typeface="+mj-lt"/>
              <a:buAutoNum type="arabicPeriod" startAt="2"/>
              <a:tabLst>
                <a:tab pos="457200" algn="l"/>
              </a:tabLst>
            </a:pPr>
            <a:r>
              <a:rPr lang="cs-CZ" sz="2400" b="1" kern="100" dirty="0">
                <a:effectLst/>
                <a:ea typeface="Aptos" panose="020B0004020202020204" pitchFamily="34" charset="0"/>
                <a:cs typeface="Calibri" panose="020F0502020204030204" pitchFamily="34" charset="0"/>
              </a:rPr>
              <a:t>Opomenutí vypořádání námitek</a:t>
            </a:r>
            <a:r>
              <a:rPr lang="cs-CZ" sz="2400" kern="100" dirty="0">
                <a:effectLst/>
                <a:ea typeface="Aptos" panose="020B0004020202020204" pitchFamily="34" charset="0"/>
                <a:cs typeface="Calibri" panose="020F0502020204030204" pitchFamily="34" charset="0"/>
              </a:rPr>
              <a:t> – zadavatel se nezabývá všemi námitkami dodavatelů v rozhodnutí o námitkách, čímž je rozhodnutí částečně nebo celé nepřezkoumatelné</a:t>
            </a:r>
            <a:r>
              <a:rPr lang="cs-CZ" sz="2400" kern="100" dirty="0">
                <a:ea typeface="Aptos" panose="020B0004020202020204" pitchFamily="34" charset="0"/>
                <a:cs typeface="Calibri" panose="020F0502020204030204" pitchFamily="34" charset="0"/>
              </a:rPr>
              <a:t>.</a:t>
            </a:r>
          </a:p>
          <a:p>
            <a:pPr lvl="0" algn="just">
              <a:lnSpc>
                <a:spcPct val="107000"/>
              </a:lnSpc>
              <a:spcAft>
                <a:spcPts val="800"/>
              </a:spcAft>
              <a:tabLst>
                <a:tab pos="457200" algn="l"/>
              </a:tabLst>
            </a:pPr>
            <a:r>
              <a:rPr lang="cs-CZ" sz="2400" dirty="0"/>
              <a:t>ÚOHS-12229/2021/500/</a:t>
            </a:r>
            <a:r>
              <a:rPr lang="cs-CZ" sz="2400" dirty="0" err="1"/>
              <a:t>Aiv</a:t>
            </a:r>
            <a:r>
              <a:rPr lang="cs-CZ" sz="2400" dirty="0"/>
              <a:t>; ÚOHS-S0011/2018/VZ-03917/2018/531/</a:t>
            </a:r>
            <a:r>
              <a:rPr lang="cs-CZ" sz="2400" dirty="0" err="1"/>
              <a:t>Est</a:t>
            </a:r>
            <a:endParaRPr lang="cs-CZ" sz="2400" kern="100" dirty="0">
              <a:cs typeface="Calibri" panose="020F0502020204030204" pitchFamily="34" charset="0"/>
            </a:endParaRPr>
          </a:p>
          <a:p>
            <a:pPr marL="457200" indent="-457200" algn="just">
              <a:lnSpc>
                <a:spcPct val="107000"/>
              </a:lnSpc>
              <a:spcAft>
                <a:spcPts val="800"/>
              </a:spcAft>
              <a:buFont typeface="+mj-lt"/>
              <a:buAutoNum type="arabicPeriod" startAt="3"/>
              <a:tabLst>
                <a:tab pos="457200" algn="l"/>
              </a:tabLst>
            </a:pPr>
            <a:r>
              <a:rPr lang="cs-CZ" sz="2400" b="1" dirty="0">
                <a:effectLst/>
                <a:latin typeface="Calibri" panose="020F0502020204030204" pitchFamily="34" charset="0"/>
                <a:ea typeface="Aptos" panose="020B0004020202020204" pitchFamily="34" charset="0"/>
                <a:cs typeface="Calibri" panose="020F0502020204030204" pitchFamily="34" charset="0"/>
              </a:rPr>
              <a:t>Chyby při hodnocení nabídek</a:t>
            </a:r>
            <a:r>
              <a:rPr lang="cs-CZ" sz="2400" b="1" dirty="0">
                <a:latin typeface="Calibri" panose="020F0502020204030204" pitchFamily="34" charset="0"/>
                <a:ea typeface="Aptos" panose="020B0004020202020204" pitchFamily="34" charset="0"/>
                <a:cs typeface="Calibri" panose="020F0502020204030204" pitchFamily="34" charset="0"/>
              </a:rPr>
              <a:t> </a:t>
            </a:r>
            <a:r>
              <a:rPr lang="cs-CZ" sz="2400" dirty="0">
                <a:latin typeface="Calibri" panose="020F0502020204030204" pitchFamily="34" charset="0"/>
                <a:ea typeface="Aptos" panose="020B0004020202020204" pitchFamily="34" charset="0"/>
                <a:cs typeface="Calibri" panose="020F0502020204030204" pitchFamily="34" charset="0"/>
              </a:rPr>
              <a:t>- n</a:t>
            </a:r>
            <a:r>
              <a:rPr lang="cs-CZ" sz="2400" dirty="0">
                <a:effectLst/>
                <a:latin typeface="Calibri" panose="020F0502020204030204" pitchFamily="34" charset="0"/>
                <a:ea typeface="Aptos" panose="020B0004020202020204" pitchFamily="34" charset="0"/>
                <a:cs typeface="Calibri" panose="020F0502020204030204" pitchFamily="34" charset="0"/>
              </a:rPr>
              <a:t>edodržení stanovených hodnoticích kritérií, jejich svévolná změna v průběhu ZŘ, nedostatečné odůvodnění rozhodnutí o výběru dodavatele, </a:t>
            </a:r>
            <a:r>
              <a:rPr lang="cs-CZ" sz="2400" kern="100" dirty="0">
                <a:effectLst/>
                <a:latin typeface="Calibri" panose="020F0502020204030204" pitchFamily="34" charset="0"/>
                <a:ea typeface="Aptos" panose="020B0004020202020204" pitchFamily="34" charset="0"/>
                <a:cs typeface="Calibri" panose="020F0502020204030204" pitchFamily="34" charset="0"/>
              </a:rPr>
              <a:t>používání nevysvětlených nebo nezveřejněných dílčích kritérií</a:t>
            </a:r>
            <a:r>
              <a:rPr lang="cs-CZ" sz="2400" kern="100" dirty="0">
                <a:latin typeface="Calibri" panose="020F0502020204030204" pitchFamily="34" charset="0"/>
                <a:ea typeface="Aptos" panose="020B0004020202020204" pitchFamily="34" charset="0"/>
                <a:cs typeface="Calibri" panose="020F0502020204030204" pitchFamily="34" charset="0"/>
              </a:rPr>
              <a:t>, </a:t>
            </a:r>
            <a:r>
              <a:rPr lang="cs-CZ" sz="2400" kern="100" dirty="0">
                <a:effectLst/>
                <a:ea typeface="Aptos" panose="020B0004020202020204" pitchFamily="34" charset="0"/>
                <a:cs typeface="Calibri" panose="020F0502020204030204" pitchFamily="34" charset="0"/>
              </a:rPr>
              <a:t>nejasné bodování, dostatečně neodůvodněné hodnocení subjektivních kritérií, nastavení hodnocení nepřezkoumatelným způsobem</a:t>
            </a:r>
            <a:r>
              <a:rPr lang="cs-CZ" sz="2400" kern="100" dirty="0">
                <a:effectLst/>
                <a:latin typeface="Calibri" panose="020F0502020204030204" pitchFamily="34" charset="0"/>
                <a:ea typeface="Aptos" panose="020B0004020202020204" pitchFamily="34" charset="0"/>
                <a:cs typeface="Calibri" panose="020F0502020204030204" pitchFamily="34" charset="0"/>
              </a:rPr>
              <a:t>. Takové kroky znamenají porušení zásad transparentnosti a rovného zacházení a vedou často k finančním opravám. </a:t>
            </a:r>
          </a:p>
          <a:p>
            <a:pPr lvl="0" algn="just">
              <a:lnSpc>
                <a:spcPct val="107000"/>
              </a:lnSpc>
              <a:spcAft>
                <a:spcPts val="800"/>
              </a:spcAft>
              <a:tabLst>
                <a:tab pos="457200" algn="l"/>
              </a:tabLst>
            </a:pPr>
            <a:r>
              <a:rPr lang="cs-CZ" sz="2400" dirty="0">
                <a:effectLst/>
                <a:latin typeface="Calibri" panose="020F0502020204030204" pitchFamily="34" charset="0"/>
                <a:ea typeface="Aptos" panose="020B0004020202020204" pitchFamily="34" charset="0"/>
                <a:cs typeface="Calibri" panose="020F0502020204030204" pitchFamily="34" charset="0"/>
              </a:rPr>
              <a:t>ÚOHS-16573/2020/511/</a:t>
            </a:r>
            <a:r>
              <a:rPr lang="cs-CZ" sz="2400" dirty="0" err="1">
                <a:effectLst/>
                <a:latin typeface="Calibri" panose="020F0502020204030204" pitchFamily="34" charset="0"/>
                <a:ea typeface="Aptos" panose="020B0004020202020204" pitchFamily="34" charset="0"/>
                <a:cs typeface="Calibri" panose="020F0502020204030204" pitchFamily="34" charset="0"/>
              </a:rPr>
              <a:t>KZa</a:t>
            </a:r>
            <a:endParaRPr lang="cs-CZ"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15269314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7130aa1-df8d-4cfc-b5ca-c8e75a54ac58">
      <Terms xmlns="http://schemas.microsoft.com/office/infopath/2007/PartnerControls"/>
    </lcf76f155ced4ddcb4097134ff3c332f>
    <TaxCatchAll xmlns="3a05a313-e8ba-434f-93a9-e1335f2c2059" xsi:nil="true"/>
    <SharedWithUsers xmlns="3a05a313-e8ba-434f-93a9-e1335f2c2059">
      <UserInfo>
        <DisplayName>Janečková Marie</DisplayName>
        <AccountId>16</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02385C3B5A254CBD327BF70AB46767" ma:contentTypeVersion="15" ma:contentTypeDescription="Vytvoří nový dokument" ma:contentTypeScope="" ma:versionID="56f71a24318acd9c27b3b1772430d90b">
  <xsd:schema xmlns:xsd="http://www.w3.org/2001/XMLSchema" xmlns:xs="http://www.w3.org/2001/XMLSchema" xmlns:p="http://schemas.microsoft.com/office/2006/metadata/properties" xmlns:ns2="c7130aa1-df8d-4cfc-b5ca-c8e75a54ac58" xmlns:ns3="3a05a313-e8ba-434f-93a9-e1335f2c2059" targetNamespace="http://schemas.microsoft.com/office/2006/metadata/properties" ma:root="true" ma:fieldsID="cb862c3a5a24f1a1e892a883097c961c" ns2:_="" ns3:_="">
    <xsd:import namespace="c7130aa1-df8d-4cfc-b5ca-c8e75a54ac58"/>
    <xsd:import namespace="3a05a313-e8ba-434f-93a9-e1335f2c205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130aa1-df8d-4cfc-b5ca-c8e75a54ac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Značky obrázků" ma:readOnly="false" ma:fieldId="{5cf76f15-5ced-4ddc-b409-7134ff3c332f}" ma:taxonomyMulti="true" ma:sspId="de97acfe-e349-49a2-9112-0b04129138d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a05a313-e8ba-434f-93a9-e1335f2c205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90f8e3e-5ae1-4fdc-85ba-64480fc9b50f}" ma:internalName="TaxCatchAll" ma:showField="CatchAllData" ma:web="3a05a313-e8ba-434f-93a9-e1335f2c205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1F3388-C616-48BF-94BA-71C5DB46305F}">
  <ds:schemaRefs>
    <ds:schemaRef ds:uri="http://schemas.microsoft.com/sharepoint/v3/contenttype/forms"/>
  </ds:schemaRefs>
</ds:datastoreItem>
</file>

<file path=customXml/itemProps2.xml><?xml version="1.0" encoding="utf-8"?>
<ds:datastoreItem xmlns:ds="http://schemas.openxmlformats.org/officeDocument/2006/customXml" ds:itemID="{949BE72F-CB9A-4489-9DE8-BDBC4ADFE5FE}">
  <ds:schemaRefs>
    <ds:schemaRef ds:uri="3a05a313-e8ba-434f-93a9-e1335f2c2059"/>
    <ds:schemaRef ds:uri="c7130aa1-df8d-4cfc-b5ca-c8e75a54ac58"/>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4241555-A4BB-4E08-883D-C57DD0769A93}">
  <ds:schemaRefs>
    <ds:schemaRef ds:uri="3a05a313-e8ba-434f-93a9-e1335f2c2059"/>
    <ds:schemaRef ds:uri="c7130aa1-df8d-4cfc-b5ca-c8e75a54ac5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1914</TotalTime>
  <Words>2518</Words>
  <Application>Microsoft Office PowerPoint</Application>
  <PresentationFormat>Širokoúhlá obrazovka</PresentationFormat>
  <Paragraphs>201</Paragraphs>
  <Slides>27</Slides>
  <Notes>25</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27</vt:i4>
      </vt:variant>
    </vt:vector>
  </HeadingPairs>
  <TitlesOfParts>
    <vt:vector size="35" baseType="lpstr">
      <vt:lpstr>Aptos</vt:lpstr>
      <vt:lpstr>Arial</vt:lpstr>
      <vt:lpstr>Calibri</vt:lpstr>
      <vt:lpstr>Calibri Light</vt:lpstr>
      <vt:lpstr>Courier New</vt:lpstr>
      <vt:lpstr>Symbol</vt:lpstr>
      <vt:lpstr>Wingdings</vt:lpstr>
      <vt:lpstr>Motiv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Sokolovi</dc:creator>
  <cp:lastModifiedBy>Dudová Lenka</cp:lastModifiedBy>
  <cp:revision>14</cp:revision>
  <dcterms:created xsi:type="dcterms:W3CDTF">2024-02-08T14:50:32Z</dcterms:created>
  <dcterms:modified xsi:type="dcterms:W3CDTF">2025-10-02T06:33:58Z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0x0101007902385C3B5A254CBD327BF70AB46767</vt:lpwstr>
  </property>
  <property fmtid="{D5CDD505-2E9C-101B-9397-08002B2CF9AE}" pid="3" name="MediaServiceImageTags">
    <vt:lpwstr/>
  </property>
</Properties>
</file>