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 id="2147483726" r:id="rId6"/>
    <p:sldMasterId id="2147483742" r:id="rId7"/>
    <p:sldMasterId id="2147483757" r:id="rId8"/>
  </p:sldMasterIdLst>
  <p:notesMasterIdLst>
    <p:notesMasterId r:id="rId42"/>
  </p:notesMasterIdLst>
  <p:handoutMasterIdLst>
    <p:handoutMasterId r:id="rId43"/>
  </p:handoutMasterIdLst>
  <p:sldIdLst>
    <p:sldId id="333" r:id="rId9"/>
    <p:sldId id="320" r:id="rId10"/>
    <p:sldId id="408" r:id="rId11"/>
    <p:sldId id="409" r:id="rId12"/>
    <p:sldId id="400" r:id="rId13"/>
    <p:sldId id="411" r:id="rId14"/>
    <p:sldId id="434" r:id="rId15"/>
    <p:sldId id="401" r:id="rId16"/>
    <p:sldId id="427" r:id="rId17"/>
    <p:sldId id="428" r:id="rId18"/>
    <p:sldId id="439" r:id="rId19"/>
    <p:sldId id="426" r:id="rId20"/>
    <p:sldId id="403" r:id="rId21"/>
    <p:sldId id="437" r:id="rId22"/>
    <p:sldId id="430" r:id="rId23"/>
    <p:sldId id="429" r:id="rId24"/>
    <p:sldId id="440" r:id="rId25"/>
    <p:sldId id="441" r:id="rId26"/>
    <p:sldId id="438" r:id="rId27"/>
    <p:sldId id="433" r:id="rId28"/>
    <p:sldId id="431" r:id="rId29"/>
    <p:sldId id="404" r:id="rId30"/>
    <p:sldId id="435" r:id="rId31"/>
    <p:sldId id="410" r:id="rId32"/>
    <p:sldId id="418" r:id="rId33"/>
    <p:sldId id="412" r:id="rId34"/>
    <p:sldId id="413" r:id="rId35"/>
    <p:sldId id="425" r:id="rId36"/>
    <p:sldId id="422" r:id="rId37"/>
    <p:sldId id="424" r:id="rId38"/>
    <p:sldId id="432" r:id="rId39"/>
    <p:sldId id="420" r:id="rId40"/>
    <p:sldId id="392" r:id="rId41"/>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ámková Markéta" initials="A.M." lastIdx="22" clrIdx="0"/>
  <p:cmAuthor id="1" name="Matochová Lenka" initials="ML" lastIdx="1" clrIdx="1">
    <p:extLst>
      <p:ext uri="{19B8F6BF-5375-455C-9EA6-DF929625EA0E}">
        <p15:presenceInfo xmlns:p15="http://schemas.microsoft.com/office/powerpoint/2012/main" userId="S-1-5-21-1453678106-484518242-318601546-99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3F"/>
    <a:srgbClr val="000099"/>
    <a:srgbClr val="DB7D00"/>
    <a:srgbClr val="F9E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3979" autoAdjust="0"/>
  </p:normalViewPr>
  <p:slideViewPr>
    <p:cSldViewPr>
      <p:cViewPr varScale="1">
        <p:scale>
          <a:sx n="80" d="100"/>
          <a:sy n="80" d="100"/>
        </p:scale>
        <p:origin x="1339"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0" d="100"/>
          <a:sy n="100" d="100"/>
        </p:scale>
        <p:origin x="-3600"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viewProps" Target="viewProps.xml"/><Relationship Id="rId20" Type="http://schemas.openxmlformats.org/officeDocument/2006/relationships/slide" Target="slides/slide12.xml"/><Relationship Id="rId41"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EDA9FB6-D9ED-404E-AFD2-37E0835FC3D6}" type="datetimeFigureOut">
              <a:rPr lang="cs-CZ" smtClean="0"/>
              <a:pPr/>
              <a:t>20.10.2025</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4BA257B-425A-4350-8792-7C494188941C}" type="slidenum">
              <a:rPr lang="cs-CZ" smtClean="0"/>
              <a:pPr/>
              <a:t>‹#›</a:t>
            </a:fld>
            <a:endParaRPr lang="cs-CZ"/>
          </a:p>
        </p:txBody>
      </p:sp>
    </p:spTree>
    <p:extLst>
      <p:ext uri="{BB962C8B-B14F-4D97-AF65-F5344CB8AC3E}">
        <p14:creationId xmlns:p14="http://schemas.microsoft.com/office/powerpoint/2010/main" val="1282080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7B48070-1754-4046-9E38-6F5D9D5E9BB1}" type="datetimeFigureOut">
              <a:rPr lang="cs-CZ" smtClean="0"/>
              <a:pPr/>
              <a:t>20.10.2025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A477F0F-9C0A-45F8-A7AE-EABCF9118898}" type="slidenum">
              <a:rPr lang="cs-CZ" smtClean="0"/>
              <a:pPr/>
              <a:t>‹#›</a:t>
            </a:fld>
            <a:endParaRPr lang="cs-CZ"/>
          </a:p>
        </p:txBody>
      </p:sp>
    </p:spTree>
    <p:extLst>
      <p:ext uri="{BB962C8B-B14F-4D97-AF65-F5344CB8AC3E}">
        <p14:creationId xmlns:p14="http://schemas.microsoft.com/office/powerpoint/2010/main" val="122146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a:t>
            </a:fld>
            <a:endParaRPr lang="cs-CZ"/>
          </a:p>
        </p:txBody>
      </p:sp>
    </p:spTree>
    <p:extLst>
      <p:ext uri="{BB962C8B-B14F-4D97-AF65-F5344CB8AC3E}">
        <p14:creationId xmlns:p14="http://schemas.microsoft.com/office/powerpoint/2010/main" val="4655204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list">
    <p:spTree>
      <p:nvGrpSpPr>
        <p:cNvPr id="1" name=""/>
        <p:cNvGrpSpPr/>
        <p:nvPr/>
      </p:nvGrpSpPr>
      <p:grpSpPr>
        <a:xfrm>
          <a:off x="0" y="0"/>
          <a:ext cx="0" cy="0"/>
          <a:chOff x="0" y="0"/>
          <a:chExt cx="0" cy="0"/>
        </a:xfrm>
      </p:grpSpPr>
      <p:sp>
        <p:nvSpPr>
          <p:cNvPr id="5" name="Podnadpis 2"/>
          <p:cNvSpPr>
            <a:spLocks noGrp="1"/>
          </p:cNvSpPr>
          <p:nvPr>
            <p:ph type="subTitle" idx="1" hasCustomPrompt="1"/>
          </p:nvPr>
        </p:nvSpPr>
        <p:spPr>
          <a:xfrm>
            <a:off x="1403648" y="4581128"/>
            <a:ext cx="7056784" cy="1800200"/>
          </a:xfrm>
          <a:prstGeom prst="rect">
            <a:avLst/>
          </a:prstGeom>
        </p:spPr>
        <p:txBody>
          <a:bodyPr anchor="b">
            <a:noAutofit/>
          </a:bodyPr>
          <a:lstStyle>
            <a:lvl1pPr marL="0" indent="0" algn="l">
              <a:spcBef>
                <a:spcPts val="1000"/>
              </a:spcBef>
              <a:spcAft>
                <a:spcPts val="1000"/>
              </a:spcAft>
              <a:buNone/>
              <a:defRPr sz="20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a:t>autoři projektu</a:t>
            </a:r>
          </a:p>
        </p:txBody>
      </p:sp>
      <p:sp>
        <p:nvSpPr>
          <p:cNvPr id="6" name="Nadpis 13"/>
          <p:cNvSpPr>
            <a:spLocks noGrp="1" noChangeAspect="1"/>
          </p:cNvSpPr>
          <p:nvPr>
            <p:ph type="title" hasCustomPrompt="1"/>
          </p:nvPr>
        </p:nvSpPr>
        <p:spPr>
          <a:xfrm>
            <a:off x="1403648" y="1988840"/>
            <a:ext cx="7283152" cy="1872208"/>
          </a:xfrm>
          <a:prstGeom prst="rect">
            <a:avLst/>
          </a:prstGeom>
        </p:spPr>
        <p:txBody>
          <a:bodyPr anchor="b"/>
          <a:lstStyle>
            <a:lvl1pPr algn="l">
              <a:defRPr b="1" baseline="0">
                <a:solidFill>
                  <a:srgbClr val="000099"/>
                </a:solidFill>
                <a:latin typeface="Arial" pitchFamily="34" charset="0"/>
                <a:cs typeface="Arial" pitchFamily="34" charset="0"/>
              </a:defRPr>
            </a:lvl1pPr>
          </a:lstStyle>
          <a:p>
            <a:r>
              <a:rPr lang="cs-CZ" dirty="0"/>
              <a:t>NÁZEV PREZENTACE</a:t>
            </a:r>
          </a:p>
        </p:txBody>
      </p:sp>
      <p:sp>
        <p:nvSpPr>
          <p:cNvPr id="7" name="Podnadpis 2"/>
          <p:cNvSpPr txBox="1">
            <a:spLocks/>
          </p:cNvSpPr>
          <p:nvPr userDrawn="1"/>
        </p:nvSpPr>
        <p:spPr>
          <a:xfrm>
            <a:off x="1403648" y="3789040"/>
            <a:ext cx="7209184" cy="576064"/>
          </a:xfrm>
          <a:prstGeom prst="rect">
            <a:avLst/>
          </a:prstGeom>
        </p:spPr>
        <p:txBody>
          <a:bodyPr>
            <a:noAutofit/>
          </a:bodyPr>
          <a:lstStyle>
            <a:lvl1pPr marL="0" indent="0" algn="l">
              <a:buNone/>
              <a:defRPr sz="26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600" b="0" i="0" u="none" strike="noStrike" kern="1200" cap="none" spc="0" normalizeH="0" baseline="0" noProof="0">
                <a:ln>
                  <a:noFill/>
                </a:ln>
                <a:solidFill>
                  <a:schemeClr val="tx1"/>
                </a:solidFill>
                <a:effectLst/>
                <a:uLnTx/>
                <a:uFillTx/>
                <a:latin typeface="Arial" pitchFamily="34" charset="0"/>
                <a:ea typeface="+mn-ea"/>
                <a:cs typeface="Arial" pitchFamily="34" charset="0"/>
              </a:rPr>
              <a:t>MINISTERSTVO PRO MÍSTNÍ ROZVOJ ČR</a:t>
            </a:r>
          </a:p>
        </p:txBody>
      </p:sp>
      <p:pic>
        <p:nvPicPr>
          <p:cNvPr id="8" name="Obrázek 7" descr="mmr_cr_rgb.emf"/>
          <p:cNvPicPr>
            <a:picLocks noChangeAspect="1"/>
          </p:cNvPicPr>
          <p:nvPr userDrawn="1"/>
        </p:nvPicPr>
        <p:blipFill>
          <a:blip r:embed="rId2" cstate="print"/>
          <a:stretch>
            <a:fillRect/>
          </a:stretch>
        </p:blipFill>
        <p:spPr>
          <a:xfrm>
            <a:off x="323528" y="692696"/>
            <a:ext cx="2565000" cy="5625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770120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064947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688303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186312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84886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649663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79526" y="1338263"/>
            <a:ext cx="7623175"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2411413" y="6165852"/>
            <a:ext cx="5473700"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a:pPr>
                <a:defRPr/>
              </a:pPr>
              <a:t>‹#›</a:t>
            </a:fld>
            <a:endParaRPr lang="en-GB"/>
          </a:p>
        </p:txBody>
      </p:sp>
    </p:spTree>
    <p:extLst>
      <p:ext uri="{BB962C8B-B14F-4D97-AF65-F5344CB8AC3E}">
        <p14:creationId xmlns:p14="http://schemas.microsoft.com/office/powerpoint/2010/main" val="379892252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p:nvSpPr>
        <p:spPr>
          <a:xfrm>
            <a:off x="0" y="1"/>
            <a:ext cx="9144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5" name="Rectangle 4"/>
          <p:cNvSpPr/>
          <p:nvPr/>
        </p:nvSpPr>
        <p:spPr>
          <a:xfrm>
            <a:off x="0" y="1078173"/>
            <a:ext cx="9144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1700" y="258042"/>
            <a:ext cx="1244845" cy="1152460"/>
          </a:xfrm>
          <a:prstGeom prst="rect">
            <a:avLst/>
          </a:prstGeom>
        </p:spPr>
      </p:pic>
      <p:sp>
        <p:nvSpPr>
          <p:cNvPr id="6" name="Title 1"/>
          <p:cNvSpPr>
            <a:spLocks noGrp="1"/>
          </p:cNvSpPr>
          <p:nvPr>
            <p:ph type="ctrTitle"/>
          </p:nvPr>
        </p:nvSpPr>
        <p:spPr>
          <a:xfrm>
            <a:off x="803513" y="1992573"/>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p:nvCxnSpPr>
        <p:spPr>
          <a:xfrm>
            <a:off x="628650" y="1978926"/>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05869" y="6619164"/>
            <a:ext cx="530557"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17" name="Subtitle 2"/>
          <p:cNvSpPr>
            <a:spLocks noGrp="1"/>
          </p:cNvSpPr>
          <p:nvPr>
            <p:ph type="subTitle" idx="1"/>
          </p:nvPr>
        </p:nvSpPr>
        <p:spPr>
          <a:xfrm>
            <a:off x="803513" y="4418049"/>
            <a:ext cx="7548918" cy="897754"/>
          </a:xfrm>
        </p:spPr>
        <p:txBody>
          <a:bodyPr>
            <a:noAutofit/>
          </a:bodyPr>
          <a:lstStyle>
            <a:lvl1pPr marL="0" indent="0" algn="l">
              <a:buNone/>
              <a:defRPr sz="2100" i="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0" y="5557903"/>
            <a:ext cx="3780235" cy="528998"/>
          </a:xfrm>
        </p:spPr>
        <p:txBody>
          <a:bodyPr>
            <a:noAutofit/>
          </a:bodyPr>
          <a:lstStyle>
            <a:lvl1pPr marL="0" indent="0" algn="r">
              <a:buFontTx/>
              <a:buNone/>
              <a:defRPr sz="1650" i="1">
                <a:solidFill>
                  <a:schemeClr val="bg1"/>
                </a:solidFill>
              </a:defRPr>
            </a:lvl1pPr>
          </a:lstStyle>
          <a:p>
            <a:pPr lvl="0"/>
            <a:r>
              <a:rPr lang="en-US"/>
              <a:t>Edit Master text styles</a:t>
            </a:r>
          </a:p>
        </p:txBody>
      </p:sp>
    </p:spTree>
    <p:extLst>
      <p:ext uri="{BB962C8B-B14F-4D97-AF65-F5344CB8AC3E}">
        <p14:creationId xmlns:p14="http://schemas.microsoft.com/office/powerpoint/2010/main" val="37584615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79274" cy="3881904"/>
          </a:xfrm>
        </p:spPr>
        <p:txBody>
          <a:bodyPr>
            <a:noAutofit/>
          </a:bodyPr>
          <a:lstStyle>
            <a:lvl1pPr>
              <a:lnSpc>
                <a:spcPct val="100000"/>
              </a:lnSpc>
              <a:spcBef>
                <a:spcPts val="0"/>
              </a:spcBef>
              <a:spcAft>
                <a:spcPts val="1350"/>
              </a:spcAft>
              <a:defRPr/>
            </a:lvl1pPr>
            <a:lvl2pPr>
              <a:lnSpc>
                <a:spcPct val="100000"/>
              </a:lnSpc>
              <a:spcAft>
                <a:spcPts val="1350"/>
              </a:spcAft>
              <a:defRPr/>
            </a:lvl2pPr>
            <a:lvl3pPr>
              <a:lnSpc>
                <a:spcPct val="100000"/>
              </a:lnSpc>
              <a:spcAft>
                <a:spcPts val="1350"/>
              </a:spcAft>
              <a:defRPr/>
            </a:lvl3pPr>
            <a:lvl4pPr>
              <a:lnSpc>
                <a:spcPct val="100000"/>
              </a:lnSpc>
              <a:spcAft>
                <a:spcPts val="1350"/>
              </a:spcAft>
              <a:defRPr/>
            </a:lvl4pPr>
            <a:lvl5pPr>
              <a:lnSpc>
                <a:spcPct val="100000"/>
              </a:lnSpc>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p:nvCxnSpPr>
        <p:spPr>
          <a:xfrm flipH="1">
            <a:off x="628650" y="1"/>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1"/>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236188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18626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115308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332755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355402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135492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6503553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5429481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7661172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780330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1919155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123399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nitřní list bez nadpisu">
    <p:spTree>
      <p:nvGrpSpPr>
        <p:cNvPr id="1" name=""/>
        <p:cNvGrpSpPr/>
        <p:nvPr/>
      </p:nvGrpSpPr>
      <p:grpSpPr>
        <a:xfrm>
          <a:off x="0" y="0"/>
          <a:ext cx="0" cy="0"/>
          <a:chOff x="0" y="0"/>
          <a:chExt cx="0" cy="0"/>
        </a:xfrm>
      </p:grpSpPr>
      <p:sp>
        <p:nvSpPr>
          <p:cNvPr id="7" name="Zástupný symbol pro obsah 2"/>
          <p:cNvSpPr>
            <a:spLocks noGrp="1"/>
          </p:cNvSpPr>
          <p:nvPr>
            <p:ph idx="1" hasCustomPrompt="1"/>
          </p:nvPr>
        </p:nvSpPr>
        <p:spPr>
          <a:xfrm>
            <a:off x="395536" y="1484784"/>
            <a:ext cx="8291264" cy="4968552"/>
          </a:xfrm>
          <a:prstGeom prst="rect">
            <a:avLst/>
          </a:prstGeom>
        </p:spPr>
        <p:txBody>
          <a:bodyPr>
            <a:normAutofit/>
          </a:bodyPr>
          <a:lstStyle>
            <a:lvl1pPr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pic>
        <p:nvPicPr>
          <p:cNvPr id="3" name="Obrázek 2"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79526" y="1338263"/>
            <a:ext cx="7623175"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2411413" y="6165852"/>
            <a:ext cx="5473700"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a:pPr>
                <a:defRPr/>
              </a:pPr>
              <a:t>‹#›</a:t>
            </a:fld>
            <a:endParaRPr lang="en-GB"/>
          </a:p>
        </p:txBody>
      </p:sp>
    </p:spTree>
    <p:extLst>
      <p:ext uri="{BB962C8B-B14F-4D97-AF65-F5344CB8AC3E}">
        <p14:creationId xmlns:p14="http://schemas.microsoft.com/office/powerpoint/2010/main" val="4164255110"/>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p:nvSpPr>
        <p:spPr>
          <a:xfrm>
            <a:off x="0" y="1"/>
            <a:ext cx="9144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5" name="Rectangle 4"/>
          <p:cNvSpPr/>
          <p:nvPr/>
        </p:nvSpPr>
        <p:spPr>
          <a:xfrm>
            <a:off x="0" y="1078173"/>
            <a:ext cx="9144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1700" y="258042"/>
            <a:ext cx="1244845" cy="1152460"/>
          </a:xfrm>
          <a:prstGeom prst="rect">
            <a:avLst/>
          </a:prstGeom>
        </p:spPr>
      </p:pic>
      <p:sp>
        <p:nvSpPr>
          <p:cNvPr id="6" name="Title 1"/>
          <p:cNvSpPr>
            <a:spLocks noGrp="1"/>
          </p:cNvSpPr>
          <p:nvPr>
            <p:ph type="ctrTitle"/>
          </p:nvPr>
        </p:nvSpPr>
        <p:spPr>
          <a:xfrm>
            <a:off x="803513" y="1992573"/>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p:nvCxnSpPr>
        <p:spPr>
          <a:xfrm>
            <a:off x="628650" y="1978926"/>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05869" y="6619164"/>
            <a:ext cx="530557"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17" name="Subtitle 2"/>
          <p:cNvSpPr>
            <a:spLocks noGrp="1"/>
          </p:cNvSpPr>
          <p:nvPr>
            <p:ph type="subTitle" idx="1"/>
          </p:nvPr>
        </p:nvSpPr>
        <p:spPr>
          <a:xfrm>
            <a:off x="803513" y="4418049"/>
            <a:ext cx="7548918" cy="897754"/>
          </a:xfrm>
        </p:spPr>
        <p:txBody>
          <a:bodyPr>
            <a:noAutofit/>
          </a:bodyPr>
          <a:lstStyle>
            <a:lvl1pPr marL="0" indent="0" algn="l">
              <a:buNone/>
              <a:defRPr sz="2100" i="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0" y="5557903"/>
            <a:ext cx="3780235" cy="528998"/>
          </a:xfrm>
        </p:spPr>
        <p:txBody>
          <a:bodyPr>
            <a:noAutofit/>
          </a:bodyPr>
          <a:lstStyle>
            <a:lvl1pPr marL="0" indent="0" algn="r">
              <a:buFontTx/>
              <a:buNone/>
              <a:defRPr sz="1650" i="1">
                <a:solidFill>
                  <a:schemeClr val="bg1"/>
                </a:solidFill>
              </a:defRPr>
            </a:lvl1pPr>
          </a:lstStyle>
          <a:p>
            <a:pPr lvl="0"/>
            <a:r>
              <a:rPr lang="en-US"/>
              <a:t>Edit Master text styles</a:t>
            </a:r>
          </a:p>
        </p:txBody>
      </p:sp>
    </p:spTree>
    <p:extLst>
      <p:ext uri="{BB962C8B-B14F-4D97-AF65-F5344CB8AC3E}">
        <p14:creationId xmlns:p14="http://schemas.microsoft.com/office/powerpoint/2010/main" val="11910163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79274" cy="3881904"/>
          </a:xfrm>
        </p:spPr>
        <p:txBody>
          <a:bodyPr>
            <a:noAutofit/>
          </a:bodyPr>
          <a:lstStyle>
            <a:lvl1pPr>
              <a:lnSpc>
                <a:spcPct val="100000"/>
              </a:lnSpc>
              <a:spcBef>
                <a:spcPts val="0"/>
              </a:spcBef>
              <a:spcAft>
                <a:spcPts val="1350"/>
              </a:spcAft>
              <a:defRPr/>
            </a:lvl1pPr>
            <a:lvl2pPr>
              <a:lnSpc>
                <a:spcPct val="100000"/>
              </a:lnSpc>
              <a:spcAft>
                <a:spcPts val="1350"/>
              </a:spcAft>
              <a:defRPr/>
            </a:lvl2pPr>
            <a:lvl3pPr>
              <a:lnSpc>
                <a:spcPct val="100000"/>
              </a:lnSpc>
              <a:spcAft>
                <a:spcPts val="1350"/>
              </a:spcAft>
              <a:defRPr/>
            </a:lvl3pPr>
            <a:lvl4pPr>
              <a:lnSpc>
                <a:spcPct val="100000"/>
              </a:lnSpc>
              <a:spcAft>
                <a:spcPts val="1350"/>
              </a:spcAft>
              <a:defRPr/>
            </a:lvl4pPr>
            <a:lvl5pPr>
              <a:lnSpc>
                <a:spcPct val="100000"/>
              </a:lnSpc>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p:nvCxnSpPr>
        <p:spPr>
          <a:xfrm flipH="1">
            <a:off x="628650" y="1"/>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1"/>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39488886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Tree>
    <p:extLst>
      <p:ext uri="{BB962C8B-B14F-4D97-AF65-F5344CB8AC3E}">
        <p14:creationId xmlns:p14="http://schemas.microsoft.com/office/powerpoint/2010/main" val="369773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194586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2003304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0007316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0222520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4816796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905097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nitřní list s odrážkami">
    <p:spTree>
      <p:nvGrpSpPr>
        <p:cNvPr id="1" name=""/>
        <p:cNvGrpSpPr/>
        <p:nvPr/>
      </p:nvGrpSpPr>
      <p:grpSpPr>
        <a:xfrm>
          <a:off x="0" y="0"/>
          <a:ext cx="0" cy="0"/>
          <a:chOff x="0" y="0"/>
          <a:chExt cx="0" cy="0"/>
        </a:xfrm>
      </p:grpSpPr>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
        <p:nvSpPr>
          <p:cNvPr id="4" name="Zástupný symbol pro obsah 2"/>
          <p:cNvSpPr>
            <a:spLocks noGrp="1"/>
          </p:cNvSpPr>
          <p:nvPr>
            <p:ph idx="10"/>
          </p:nvPr>
        </p:nvSpPr>
        <p:spPr>
          <a:xfrm>
            <a:off x="467544" y="2060849"/>
            <a:ext cx="8229600" cy="4392488"/>
          </a:xfrm>
          <a:prstGeom prst="rect">
            <a:avLst/>
          </a:prstGeom>
        </p:spPr>
        <p:txBody>
          <a:bodyPr/>
          <a:lstStyle>
            <a:lvl1pPr marL="342900" indent="-342900">
              <a:buClr>
                <a:schemeClr val="accent1"/>
              </a:buClr>
              <a:buFont typeface="Wingdings" pitchFamily="2" charset="2"/>
              <a:buChar char="§"/>
              <a:defRPr/>
            </a:lvl1pPr>
            <a:lvl2pPr marL="742950" indent="-285750">
              <a:buClr>
                <a:schemeClr val="accent1"/>
              </a:buClr>
              <a:buFont typeface="Wingdings" pitchFamily="2" charset="2"/>
              <a:buChar char="§"/>
              <a:defRPr/>
            </a:lvl2pPr>
            <a:lvl3pPr marL="1143000" indent="-228600">
              <a:buClr>
                <a:schemeClr val="accent1"/>
              </a:buClr>
              <a:buFont typeface="Wingdings" pitchFamily="2" charset="2"/>
              <a:buChar char="§"/>
              <a:defRPr/>
            </a:lvl3pPr>
            <a:lvl4pPr marL="1600200" indent="-228600">
              <a:buClr>
                <a:schemeClr val="accent1"/>
              </a:buClr>
              <a:buFont typeface="Wingdings" pitchFamily="2" charset="2"/>
              <a:buChar char="§"/>
              <a:defRPr/>
            </a:lvl4pPr>
            <a:lvl5pPr marL="2057400" indent="-228600">
              <a:buClr>
                <a:schemeClr val="accent1"/>
              </a:buClr>
              <a:buFont typeface="Wingdings" pitchFamily="2"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pic>
        <p:nvPicPr>
          <p:cNvPr id="5" name="Obrázek 4"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extLst>
      <p:ext uri="{BB962C8B-B14F-4D97-AF65-F5344CB8AC3E}">
        <p14:creationId xmlns:p14="http://schemas.microsoft.com/office/powerpoint/2010/main" val="9109423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9230181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1181766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7568160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4822159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6419869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79526" y="1338263"/>
            <a:ext cx="7623175"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2411413" y="6165852"/>
            <a:ext cx="5473700"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smtClean="0"/>
              <a:pPr>
                <a:defRPr/>
              </a:pPr>
              <a:t>‹#›</a:t>
            </a:fld>
            <a:endParaRPr lang="en-GB"/>
          </a:p>
        </p:txBody>
      </p:sp>
    </p:spTree>
    <p:extLst>
      <p:ext uri="{BB962C8B-B14F-4D97-AF65-F5344CB8AC3E}">
        <p14:creationId xmlns:p14="http://schemas.microsoft.com/office/powerpoint/2010/main" val="3407117105"/>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p:nvSpPr>
        <p:spPr>
          <a:xfrm>
            <a:off x="0" y="1"/>
            <a:ext cx="9144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5" name="Rectangle 4"/>
          <p:cNvSpPr/>
          <p:nvPr/>
        </p:nvSpPr>
        <p:spPr>
          <a:xfrm>
            <a:off x="0" y="1078173"/>
            <a:ext cx="9144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1700" y="258042"/>
            <a:ext cx="1244845" cy="1152460"/>
          </a:xfrm>
          <a:prstGeom prst="rect">
            <a:avLst/>
          </a:prstGeom>
        </p:spPr>
      </p:pic>
      <p:sp>
        <p:nvSpPr>
          <p:cNvPr id="6" name="Title 1"/>
          <p:cNvSpPr>
            <a:spLocks noGrp="1"/>
          </p:cNvSpPr>
          <p:nvPr>
            <p:ph type="ctrTitle"/>
          </p:nvPr>
        </p:nvSpPr>
        <p:spPr>
          <a:xfrm>
            <a:off x="803513" y="1992573"/>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p:nvCxnSpPr>
        <p:spPr>
          <a:xfrm>
            <a:off x="628650" y="1978926"/>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05869" y="6619164"/>
            <a:ext cx="530557"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17" name="Subtitle 2"/>
          <p:cNvSpPr>
            <a:spLocks noGrp="1"/>
          </p:cNvSpPr>
          <p:nvPr>
            <p:ph type="subTitle" idx="1"/>
          </p:nvPr>
        </p:nvSpPr>
        <p:spPr>
          <a:xfrm>
            <a:off x="803513" y="4418049"/>
            <a:ext cx="7548918" cy="897754"/>
          </a:xfrm>
        </p:spPr>
        <p:txBody>
          <a:bodyPr>
            <a:noAutofit/>
          </a:bodyPr>
          <a:lstStyle>
            <a:lvl1pPr marL="0" indent="0" algn="l">
              <a:buNone/>
              <a:defRPr sz="2100" i="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0" y="5557903"/>
            <a:ext cx="3780235" cy="528998"/>
          </a:xfrm>
        </p:spPr>
        <p:txBody>
          <a:bodyPr>
            <a:noAutofit/>
          </a:bodyPr>
          <a:lstStyle>
            <a:lvl1pPr marL="0" indent="0" algn="r">
              <a:buFontTx/>
              <a:buNone/>
              <a:defRPr sz="1650" i="1">
                <a:solidFill>
                  <a:schemeClr val="bg1"/>
                </a:solidFill>
              </a:defRPr>
            </a:lvl1pPr>
          </a:lstStyle>
          <a:p>
            <a:pPr lvl="0"/>
            <a:r>
              <a:rPr lang="en-US"/>
              <a:t>Edit Master text styles</a:t>
            </a:r>
          </a:p>
        </p:txBody>
      </p:sp>
    </p:spTree>
    <p:extLst>
      <p:ext uri="{BB962C8B-B14F-4D97-AF65-F5344CB8AC3E}">
        <p14:creationId xmlns:p14="http://schemas.microsoft.com/office/powerpoint/2010/main" val="39690376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79274" cy="3881904"/>
          </a:xfrm>
        </p:spPr>
        <p:txBody>
          <a:bodyPr>
            <a:noAutofit/>
          </a:bodyPr>
          <a:lstStyle>
            <a:lvl1pPr>
              <a:lnSpc>
                <a:spcPct val="100000"/>
              </a:lnSpc>
              <a:spcBef>
                <a:spcPts val="0"/>
              </a:spcBef>
              <a:spcAft>
                <a:spcPts val="1350"/>
              </a:spcAft>
              <a:defRPr/>
            </a:lvl1pPr>
            <a:lvl2pPr>
              <a:lnSpc>
                <a:spcPct val="100000"/>
              </a:lnSpc>
              <a:spcAft>
                <a:spcPts val="1350"/>
              </a:spcAft>
              <a:defRPr/>
            </a:lvl2pPr>
            <a:lvl3pPr>
              <a:lnSpc>
                <a:spcPct val="100000"/>
              </a:lnSpc>
              <a:spcAft>
                <a:spcPts val="1350"/>
              </a:spcAft>
              <a:defRPr/>
            </a:lvl3pPr>
            <a:lvl4pPr>
              <a:lnSpc>
                <a:spcPct val="100000"/>
              </a:lnSpc>
              <a:spcAft>
                <a:spcPts val="1350"/>
              </a:spcAft>
              <a:defRPr/>
            </a:lvl4pPr>
            <a:lvl5pPr>
              <a:lnSpc>
                <a:spcPct val="100000"/>
              </a:lnSpc>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p:nvCxnSpPr>
        <p:spPr>
          <a:xfrm flipH="1">
            <a:off x="628650" y="1"/>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1"/>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3614253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Tree>
    <p:extLst>
      <p:ext uri="{BB962C8B-B14F-4D97-AF65-F5344CB8AC3E}">
        <p14:creationId xmlns:p14="http://schemas.microsoft.com/office/powerpoint/2010/main" val="23053845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Vnitřní list bez nadpisu">
    <p:spTree>
      <p:nvGrpSpPr>
        <p:cNvPr id="1" name=""/>
        <p:cNvGrpSpPr/>
        <p:nvPr/>
      </p:nvGrpSpPr>
      <p:grpSpPr>
        <a:xfrm>
          <a:off x="0" y="0"/>
          <a:ext cx="0" cy="0"/>
          <a:chOff x="0" y="0"/>
          <a:chExt cx="0" cy="0"/>
        </a:xfrm>
      </p:grpSpPr>
      <p:sp>
        <p:nvSpPr>
          <p:cNvPr id="7" name="Zástupný symbol pro obsah 2"/>
          <p:cNvSpPr>
            <a:spLocks noGrp="1"/>
          </p:cNvSpPr>
          <p:nvPr>
            <p:ph idx="1" hasCustomPrompt="1"/>
          </p:nvPr>
        </p:nvSpPr>
        <p:spPr>
          <a:xfrm>
            <a:off x="395536" y="1484784"/>
            <a:ext cx="8291264" cy="4968552"/>
          </a:xfrm>
          <a:prstGeom prst="rect">
            <a:avLst/>
          </a:prstGeom>
        </p:spPr>
        <p:txBody>
          <a:bodyPr>
            <a:normAutofit/>
          </a:bodyPr>
          <a:lstStyle>
            <a:lvl1pPr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Tree>
    <p:extLst>
      <p:ext uri="{BB962C8B-B14F-4D97-AF65-F5344CB8AC3E}">
        <p14:creationId xmlns:p14="http://schemas.microsoft.com/office/powerpoint/2010/main" val="418275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925065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0588315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51503437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843673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4548368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22924675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5401669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98900897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52379611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7294587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06278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43699473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1306845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79526" y="1338263"/>
            <a:ext cx="7623175"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2411413" y="6165852"/>
            <a:ext cx="5473700"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smtClean="0"/>
              <a:pPr>
                <a:defRPr/>
              </a:pPr>
              <a:t>‹#›</a:t>
            </a:fld>
            <a:endParaRPr lang="en-GB"/>
          </a:p>
        </p:txBody>
      </p:sp>
    </p:spTree>
    <p:extLst>
      <p:ext uri="{BB962C8B-B14F-4D97-AF65-F5344CB8AC3E}">
        <p14:creationId xmlns:p14="http://schemas.microsoft.com/office/powerpoint/2010/main" val="2640925190"/>
      </p:ext>
    </p:extLst>
  </p:cSld>
  <p:clrMapOvr>
    <a:overrideClrMapping bg1="lt1" tx1="dk1" bg2="lt2" tx2="dk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p:nvSpPr>
        <p:spPr>
          <a:xfrm>
            <a:off x="0" y="1"/>
            <a:ext cx="9144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5" name="Rectangle 4"/>
          <p:cNvSpPr/>
          <p:nvPr/>
        </p:nvSpPr>
        <p:spPr>
          <a:xfrm>
            <a:off x="0" y="1078173"/>
            <a:ext cx="9144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solidFill>
                <a:schemeClr val="accent4"/>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1700" y="258042"/>
            <a:ext cx="1244845" cy="1152460"/>
          </a:xfrm>
          <a:prstGeom prst="rect">
            <a:avLst/>
          </a:prstGeom>
        </p:spPr>
      </p:pic>
      <p:sp>
        <p:nvSpPr>
          <p:cNvPr id="6" name="Title 1"/>
          <p:cNvSpPr>
            <a:spLocks noGrp="1"/>
          </p:cNvSpPr>
          <p:nvPr>
            <p:ph type="ctrTitle"/>
          </p:nvPr>
        </p:nvSpPr>
        <p:spPr>
          <a:xfrm>
            <a:off x="803513" y="1992573"/>
            <a:ext cx="7548918" cy="2149523"/>
          </a:xfrm>
        </p:spPr>
        <p:txBody>
          <a:bodyPr wrap="none" anchor="t">
            <a:noAutofit/>
          </a:bodyPr>
          <a:lstStyle>
            <a:lvl1pPr algn="l">
              <a:defRPr sz="4500" b="0">
                <a:solidFill>
                  <a:schemeClr val="bg1"/>
                </a:solidFill>
              </a:defRPr>
            </a:lvl1pPr>
          </a:lstStyle>
          <a:p>
            <a:r>
              <a:rPr lang="en-US"/>
              <a:t>Click to edit Master title style</a:t>
            </a:r>
            <a:endParaRPr lang="en-GB"/>
          </a:p>
        </p:txBody>
      </p:sp>
      <p:cxnSp>
        <p:nvCxnSpPr>
          <p:cNvPr id="7" name="Straight Connector 6"/>
          <p:cNvCxnSpPr/>
          <p:nvPr/>
        </p:nvCxnSpPr>
        <p:spPr>
          <a:xfrm>
            <a:off x="628650" y="1978926"/>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305869" y="6619164"/>
            <a:ext cx="530557"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50"/>
          </a:p>
        </p:txBody>
      </p:sp>
      <p:sp>
        <p:nvSpPr>
          <p:cNvPr id="17" name="Subtitle 2"/>
          <p:cNvSpPr>
            <a:spLocks noGrp="1"/>
          </p:cNvSpPr>
          <p:nvPr>
            <p:ph type="subTitle" idx="1"/>
          </p:nvPr>
        </p:nvSpPr>
        <p:spPr>
          <a:xfrm>
            <a:off x="803513" y="4418049"/>
            <a:ext cx="7548918" cy="897754"/>
          </a:xfrm>
        </p:spPr>
        <p:txBody>
          <a:bodyPr>
            <a:noAutofit/>
          </a:bodyPr>
          <a:lstStyle>
            <a:lvl1pPr marL="0" indent="0" algn="l">
              <a:buNone/>
              <a:defRPr sz="2100" i="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19" name="Text Placeholder 18"/>
          <p:cNvSpPr>
            <a:spLocks noGrp="1"/>
          </p:cNvSpPr>
          <p:nvPr>
            <p:ph type="body" sz="quarter" idx="13"/>
          </p:nvPr>
        </p:nvSpPr>
        <p:spPr>
          <a:xfrm>
            <a:off x="4572000" y="5557903"/>
            <a:ext cx="3780235" cy="528998"/>
          </a:xfrm>
        </p:spPr>
        <p:txBody>
          <a:bodyPr>
            <a:noAutofit/>
          </a:bodyPr>
          <a:lstStyle>
            <a:lvl1pPr marL="0" indent="0" algn="r">
              <a:buFontTx/>
              <a:buNone/>
              <a:defRPr sz="1650" i="1">
                <a:solidFill>
                  <a:schemeClr val="bg1"/>
                </a:solidFill>
              </a:defRPr>
            </a:lvl1pPr>
          </a:lstStyle>
          <a:p>
            <a:pPr lvl="0"/>
            <a:r>
              <a:rPr lang="en-US"/>
              <a:t>Edit Master text styles</a:t>
            </a:r>
          </a:p>
        </p:txBody>
      </p:sp>
    </p:spTree>
    <p:extLst>
      <p:ext uri="{BB962C8B-B14F-4D97-AF65-F5344CB8AC3E}">
        <p14:creationId xmlns:p14="http://schemas.microsoft.com/office/powerpoint/2010/main" val="38152991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79274" cy="3881904"/>
          </a:xfrm>
        </p:spPr>
        <p:txBody>
          <a:bodyPr>
            <a:noAutofit/>
          </a:bodyPr>
          <a:lstStyle>
            <a:lvl1pPr>
              <a:lnSpc>
                <a:spcPct val="100000"/>
              </a:lnSpc>
              <a:spcBef>
                <a:spcPts val="0"/>
              </a:spcBef>
              <a:spcAft>
                <a:spcPts val="1350"/>
              </a:spcAft>
              <a:defRPr/>
            </a:lvl1pPr>
            <a:lvl2pPr>
              <a:lnSpc>
                <a:spcPct val="100000"/>
              </a:lnSpc>
              <a:spcAft>
                <a:spcPts val="1350"/>
              </a:spcAft>
              <a:defRPr/>
            </a:lvl2pPr>
            <a:lvl3pPr>
              <a:lnSpc>
                <a:spcPct val="100000"/>
              </a:lnSpc>
              <a:spcAft>
                <a:spcPts val="1350"/>
              </a:spcAft>
              <a:defRPr/>
            </a:lvl3pPr>
            <a:lvl4pPr>
              <a:lnSpc>
                <a:spcPct val="100000"/>
              </a:lnSpc>
              <a:spcAft>
                <a:spcPts val="1350"/>
              </a:spcAft>
              <a:defRPr/>
            </a:lvl4pPr>
            <a:lvl5pPr>
              <a:lnSpc>
                <a:spcPct val="100000"/>
              </a:lnSpc>
              <a:spcAft>
                <a:spcPts val="135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p:nvCxnSpPr>
        <p:spPr>
          <a:xfrm flipH="1">
            <a:off x="628650" y="1"/>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728042" y="482861"/>
            <a:ext cx="78867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97961205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Tree>
    <p:extLst>
      <p:ext uri="{BB962C8B-B14F-4D97-AF65-F5344CB8AC3E}">
        <p14:creationId xmlns:p14="http://schemas.microsoft.com/office/powerpoint/2010/main" val="1226105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215827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672645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20.10.2025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308222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6" Type="http://schemas.openxmlformats.org/officeDocument/2006/relationships/theme" Target="../theme/theme3.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6" Type="http://schemas.openxmlformats.org/officeDocument/2006/relationships/theme" Target="../theme/theme5.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Obrázek 9" descr="podtisk_modry.emf"/>
          <p:cNvPicPr>
            <a:picLocks noChangeAspect="1"/>
          </p:cNvPicPr>
          <p:nvPr/>
        </p:nvPicPr>
        <p:blipFill>
          <a:blip r:embed="rId6" cstate="print"/>
          <a:srcRect l="17008" b="8622"/>
          <a:stretch>
            <a:fillRect/>
          </a:stretch>
        </p:blipFill>
        <p:spPr>
          <a:xfrm>
            <a:off x="2" y="1988841"/>
            <a:ext cx="7908545" cy="4869160"/>
          </a:xfrm>
          <a:prstGeom prst="rect">
            <a:avLst/>
          </a:prstGeom>
        </p:spPr>
      </p:pic>
      <p:sp>
        <p:nvSpPr>
          <p:cNvPr id="8" name="Obdélník 7"/>
          <p:cNvSpPr>
            <a:spLocks noChangeAspect="1"/>
          </p:cNvSpPr>
          <p:nvPr/>
        </p:nvSpPr>
        <p:spPr>
          <a:xfrm>
            <a:off x="0" y="1"/>
            <a:ext cx="9144000" cy="260648"/>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
        <p:nvSpPr>
          <p:cNvPr id="9" name="Obdélník 8"/>
          <p:cNvSpPr/>
          <p:nvPr/>
        </p:nvSpPr>
        <p:spPr>
          <a:xfrm>
            <a:off x="0" y="260649"/>
            <a:ext cx="9144000" cy="144016"/>
          </a:xfrm>
          <a:prstGeom prst="rect">
            <a:avLst/>
          </a:prstGeom>
          <a:gradFill>
            <a:gsLst>
              <a:gs pos="0">
                <a:srgbClr val="000099"/>
              </a:gs>
              <a:gs pos="100000">
                <a:schemeClr val="bg1">
                  <a:alpha val="0"/>
                </a:schemeClr>
              </a:gs>
            </a:gsLst>
            <a:lin ang="0" scaled="1"/>
          </a:gradFill>
          <a:ln>
            <a:no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653518048"/>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316286311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688585102"/>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73" r:id="rId15"/>
    <p:sldLayoutId id="2147483774" r:id="rId1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69530D7-7F08-45BC-B281-5C39E7B9BE51}" type="datetimeFigureOut">
              <a:rPr lang="cs-CZ" smtClean="0"/>
              <a:t>20.10.2025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1806489746"/>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hemeOverride" Target="../theme/themeOverride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4.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4.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9.xml"/><Relationship Id="rId1" Type="http://schemas.openxmlformats.org/officeDocument/2006/relationships/themeOverride" Target="../theme/themeOverride3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4.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3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33.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33.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8.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2BCE0C-50C0-D3EC-65F2-544DBFCF4739}"/>
              </a:ext>
            </a:extLst>
          </p:cNvPr>
          <p:cNvSpPr>
            <a:spLocks noGrp="1"/>
          </p:cNvSpPr>
          <p:nvPr>
            <p:ph type="ctrTitle"/>
          </p:nvPr>
        </p:nvSpPr>
        <p:spPr>
          <a:xfrm>
            <a:off x="1143000" y="2039905"/>
            <a:ext cx="6858000" cy="1882451"/>
          </a:xfrm>
        </p:spPr>
        <p:txBody>
          <a:bodyPr>
            <a:normAutofit fontScale="90000"/>
          </a:bodyPr>
          <a:lstStyle/>
          <a:p>
            <a:r>
              <a:rPr lang="cs-CZ" b="1" dirty="0">
                <a:solidFill>
                  <a:schemeClr val="accent1">
                    <a:lumMod val="75000"/>
                  </a:schemeClr>
                </a:solidFill>
                <a:latin typeface="+mn-lt"/>
              </a:rPr>
              <a:t>Použití odkazu na konkrétní značku v zadávacím řízení</a:t>
            </a:r>
            <a:br>
              <a:rPr lang="cs-CZ" b="1" dirty="0">
                <a:solidFill>
                  <a:schemeClr val="accent1">
                    <a:lumMod val="75000"/>
                  </a:schemeClr>
                </a:solidFill>
                <a:latin typeface="+mn-lt"/>
              </a:rPr>
            </a:br>
            <a:r>
              <a:rPr lang="cs-CZ" dirty="0">
                <a:solidFill>
                  <a:schemeClr val="accent1">
                    <a:lumMod val="75000"/>
                  </a:schemeClr>
                </a:solidFill>
                <a:latin typeface="+mn-lt"/>
              </a:rPr>
              <a:t>možnosti a limity</a:t>
            </a:r>
          </a:p>
        </p:txBody>
      </p:sp>
      <p:sp>
        <p:nvSpPr>
          <p:cNvPr id="5" name="Podnadpis 2">
            <a:extLst>
              <a:ext uri="{FF2B5EF4-FFF2-40B4-BE49-F238E27FC236}">
                <a16:creationId xmlns:a16="http://schemas.microsoft.com/office/drawing/2014/main" id="{24792A64-E2EE-4AE3-7948-E9E20A5F5E8B}"/>
              </a:ext>
            </a:extLst>
          </p:cNvPr>
          <p:cNvSpPr>
            <a:spLocks noGrp="1"/>
          </p:cNvSpPr>
          <p:nvPr>
            <p:ph type="subTitle" idx="1"/>
          </p:nvPr>
        </p:nvSpPr>
        <p:spPr>
          <a:xfrm>
            <a:off x="1143000" y="4524497"/>
            <a:ext cx="6858000" cy="1241822"/>
          </a:xfrm>
        </p:spPr>
        <p:txBody>
          <a:bodyPr/>
          <a:lstStyle/>
          <a:p>
            <a:r>
              <a:rPr lang="cs-CZ" dirty="0">
                <a:solidFill>
                  <a:schemeClr val="accent6"/>
                </a:solidFill>
              </a:rPr>
              <a:t>Lenka Matochová</a:t>
            </a:r>
          </a:p>
          <a:p>
            <a:r>
              <a:rPr lang="cs-CZ" sz="1350" dirty="0">
                <a:solidFill>
                  <a:schemeClr val="accent6">
                    <a:lumMod val="60000"/>
                    <a:lumOff val="40000"/>
                  </a:schemeClr>
                </a:solidFill>
                <a:ea typeface="Calibri" panose="020F0502020204030204" pitchFamily="34" charset="0"/>
              </a:rPr>
              <a:t>Odbor strategií, práva a podpory veřejného investování</a:t>
            </a:r>
            <a:endParaRPr lang="cs-CZ" dirty="0">
              <a:solidFill>
                <a:schemeClr val="accent6">
                  <a:lumMod val="60000"/>
                  <a:lumOff val="40000"/>
                </a:schemeClr>
              </a:solidFill>
            </a:endParaRPr>
          </a:p>
        </p:txBody>
      </p:sp>
    </p:spTree>
    <p:extLst>
      <p:ext uri="{BB962C8B-B14F-4D97-AF65-F5344CB8AC3E}">
        <p14:creationId xmlns:p14="http://schemas.microsoft.com/office/powerpoint/2010/main" val="292449771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1D1579D-F976-32C5-0165-855E719CCC22}"/>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92BD616F-E1AD-3473-7627-B5C1B0DA68AC}"/>
              </a:ext>
            </a:extLst>
          </p:cNvPr>
          <p:cNvSpPr>
            <a:spLocks noGrp="1"/>
          </p:cNvSpPr>
          <p:nvPr>
            <p:ph idx="1"/>
          </p:nvPr>
        </p:nvSpPr>
        <p:spPr>
          <a:xfrm>
            <a:off x="395536" y="4581128"/>
            <a:ext cx="8291264" cy="1944216"/>
          </a:xfrm>
        </p:spPr>
        <p:txBody>
          <a:bodyPr>
            <a:normAutofit/>
          </a:bodyPr>
          <a:lstStyle/>
          <a:p>
            <a:pPr marL="628650" indent="-342900" algn="just">
              <a:lnSpc>
                <a:spcPts val="3600"/>
              </a:lnSpc>
              <a:buFont typeface="Arial" panose="020B0604020202020204" pitchFamily="34" charset="0"/>
              <a:buChar char="•"/>
            </a:pPr>
            <a:endParaRPr lang="cs-CZ" sz="2400" dirty="0"/>
          </a:p>
          <a:p>
            <a:pPr algn="just">
              <a:lnSpc>
                <a:spcPts val="3600"/>
              </a:lnSpc>
            </a:pPr>
            <a:endParaRPr lang="cs-CZ" sz="2400" dirty="0"/>
          </a:p>
        </p:txBody>
      </p:sp>
      <p:sp>
        <p:nvSpPr>
          <p:cNvPr id="3" name="Nadpis 2">
            <a:extLst>
              <a:ext uri="{FF2B5EF4-FFF2-40B4-BE49-F238E27FC236}">
                <a16:creationId xmlns:a16="http://schemas.microsoft.com/office/drawing/2014/main" id="{70E42362-EF40-EB4B-50CA-C6EEF9FBF13E}"/>
              </a:ext>
            </a:extLst>
          </p:cNvPr>
          <p:cNvSpPr>
            <a:spLocks noGrp="1"/>
          </p:cNvSpPr>
          <p:nvPr>
            <p:ph type="title"/>
          </p:nvPr>
        </p:nvSpPr>
        <p:spPr>
          <a:xfrm>
            <a:off x="611560" y="2564904"/>
            <a:ext cx="8291264" cy="504056"/>
          </a:xfrm>
        </p:spPr>
        <p:txBody>
          <a:bodyPr/>
          <a:lstStyle/>
          <a:p>
            <a:pPr defTabSz="914400"/>
            <a:r>
              <a:rPr lang="cs-CZ" sz="2700" dirty="0">
                <a:solidFill>
                  <a:srgbClr val="2E4987"/>
                </a:solidFill>
                <a:latin typeface="+mn-lt"/>
                <a:ea typeface="+mn-ea"/>
                <a:cs typeface="+mn-cs"/>
              </a:rPr>
              <a:t>Odůvodnění předmětem veřejné zakázky § 89 odst. 5</a:t>
            </a:r>
          </a:p>
        </p:txBody>
      </p:sp>
    </p:spTree>
    <p:extLst>
      <p:ext uri="{BB962C8B-B14F-4D97-AF65-F5344CB8AC3E}">
        <p14:creationId xmlns:p14="http://schemas.microsoft.com/office/powerpoint/2010/main" val="206520261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07DC3E4-57A7-B5E1-3292-7D9DCEBE0381}"/>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6497EBD5-B3C2-BAD6-696A-E830AA04F0EC}"/>
              </a:ext>
            </a:extLst>
          </p:cNvPr>
          <p:cNvSpPr>
            <a:spLocks noGrp="1"/>
          </p:cNvSpPr>
          <p:nvPr>
            <p:ph idx="1"/>
          </p:nvPr>
        </p:nvSpPr>
        <p:spPr>
          <a:xfrm>
            <a:off x="395536" y="2060848"/>
            <a:ext cx="8291264" cy="4464496"/>
          </a:xfrm>
        </p:spPr>
        <p:txBody>
          <a:bodyPr>
            <a:normAutofit/>
          </a:bodyPr>
          <a:lstStyle/>
          <a:p>
            <a:pPr algn="just">
              <a:lnSpc>
                <a:spcPts val="3600"/>
              </a:lnSpc>
            </a:pPr>
            <a:r>
              <a:rPr lang="cs-CZ" sz="2400" dirty="0"/>
              <a:t>Pokud mi nic jiného </a:t>
            </a:r>
            <a:r>
              <a:rPr lang="cs-CZ" sz="2400" b="1" dirty="0"/>
              <a:t>prokazatelně</a:t>
            </a:r>
            <a:r>
              <a:rPr lang="cs-CZ" sz="2400" dirty="0"/>
              <a:t> nemůže posloužit (důkazní břemeno je na </a:t>
            </a:r>
            <a:r>
              <a:rPr lang="cs-CZ" sz="2400" dirty="0" err="1"/>
              <a:t>zavateli</a:t>
            </a:r>
            <a:r>
              <a:rPr lang="cs-CZ" sz="2400" dirty="0"/>
              <a:t>)</a:t>
            </a:r>
          </a:p>
          <a:p>
            <a:pPr algn="just">
              <a:lnSpc>
                <a:spcPts val="3600"/>
              </a:lnSpc>
            </a:pPr>
            <a:r>
              <a:rPr lang="cs-CZ" sz="2400" dirty="0"/>
              <a:t>Uznáno NSS v případě potřeby </a:t>
            </a:r>
            <a:r>
              <a:rPr lang="cs-CZ" sz="2400" b="1" dirty="0"/>
              <a:t>kompatibilního řešení, </a:t>
            </a:r>
            <a:r>
              <a:rPr lang="cs-CZ" sz="2400" dirty="0"/>
              <a:t>viz</a:t>
            </a:r>
            <a:r>
              <a:rPr lang="cs-CZ" sz="2400" b="1" dirty="0"/>
              <a:t> </a:t>
            </a:r>
            <a:r>
              <a:rPr lang="cs-CZ" sz="2400" dirty="0"/>
              <a:t>9 </a:t>
            </a:r>
            <a:r>
              <a:rPr lang="cs-CZ" sz="2400" dirty="0" err="1"/>
              <a:t>Afs</a:t>
            </a:r>
            <a:r>
              <a:rPr lang="cs-CZ" sz="2400" dirty="0"/>
              <a:t> 30/2010</a:t>
            </a:r>
            <a:endParaRPr lang="cs-CZ" sz="2400" b="1" dirty="0"/>
          </a:p>
          <a:p>
            <a:pPr algn="just">
              <a:lnSpc>
                <a:spcPts val="3600"/>
              </a:lnSpc>
            </a:pPr>
            <a:r>
              <a:rPr lang="cs-CZ" sz="2400" dirty="0"/>
              <a:t>Pokud jsou požadavky předepsané</a:t>
            </a:r>
          </a:p>
          <a:p>
            <a:pPr marL="628650" indent="-342900" algn="just">
              <a:lnSpc>
                <a:spcPts val="3600"/>
              </a:lnSpc>
              <a:buFont typeface="Arial" panose="020B0604020202020204" pitchFamily="34" charset="0"/>
              <a:buChar char="•"/>
            </a:pPr>
            <a:r>
              <a:rPr lang="cs-CZ" sz="2400" dirty="0"/>
              <a:t>tzv. </a:t>
            </a:r>
            <a:r>
              <a:rPr lang="cs-CZ" sz="2400" dirty="0" err="1"/>
              <a:t>sektorální</a:t>
            </a:r>
            <a:r>
              <a:rPr lang="cs-CZ" sz="2400" dirty="0"/>
              <a:t> předpisy</a:t>
            </a:r>
          </a:p>
          <a:p>
            <a:pPr marL="628650" indent="-342900" algn="just">
              <a:lnSpc>
                <a:spcPts val="3600"/>
              </a:lnSpc>
              <a:buFont typeface="Arial" panose="020B0604020202020204" pitchFamily="34" charset="0"/>
              <a:buChar char="•"/>
            </a:pPr>
            <a:r>
              <a:rPr lang="cs-CZ" sz="2400" dirty="0"/>
              <a:t>oborové předpisy (např. vnitrostátní technická pravidla)</a:t>
            </a:r>
          </a:p>
          <a:p>
            <a:pPr marL="628650" indent="-342900" algn="just">
              <a:lnSpc>
                <a:spcPts val="3600"/>
              </a:lnSpc>
              <a:buFont typeface="Arial" panose="020B0604020202020204" pitchFamily="34" charset="0"/>
              <a:buChar char="•"/>
            </a:pPr>
            <a:endParaRPr lang="cs-CZ" sz="2400" dirty="0"/>
          </a:p>
          <a:p>
            <a:pPr algn="just">
              <a:lnSpc>
                <a:spcPts val="3600"/>
              </a:lnSpc>
            </a:pPr>
            <a:endParaRPr lang="cs-CZ" sz="2400" dirty="0"/>
          </a:p>
        </p:txBody>
      </p:sp>
      <p:sp>
        <p:nvSpPr>
          <p:cNvPr id="3" name="Nadpis 2">
            <a:extLst>
              <a:ext uri="{FF2B5EF4-FFF2-40B4-BE49-F238E27FC236}">
                <a16:creationId xmlns:a16="http://schemas.microsoft.com/office/drawing/2014/main" id="{5E15CBD6-426E-583F-F3A5-590BDF3BAF3B}"/>
              </a:ext>
            </a:extLst>
          </p:cNvPr>
          <p:cNvSpPr>
            <a:spLocks noGrp="1"/>
          </p:cNvSpPr>
          <p:nvPr>
            <p:ph type="title"/>
          </p:nvPr>
        </p:nvSpPr>
        <p:spPr/>
        <p:txBody>
          <a:bodyPr/>
          <a:lstStyle/>
          <a:p>
            <a:pPr defTabSz="914400"/>
            <a:r>
              <a:rPr lang="cs-CZ" sz="2700" dirty="0">
                <a:solidFill>
                  <a:srgbClr val="2E4987"/>
                </a:solidFill>
                <a:latin typeface="+mn-lt"/>
                <a:ea typeface="+mn-ea"/>
                <a:cs typeface="+mn-cs"/>
              </a:rPr>
              <a:t>Odůvodnění předmětem veřejné zakázky § 89 odst. 5</a:t>
            </a:r>
          </a:p>
        </p:txBody>
      </p:sp>
    </p:spTree>
    <p:extLst>
      <p:ext uri="{BB962C8B-B14F-4D97-AF65-F5344CB8AC3E}">
        <p14:creationId xmlns:p14="http://schemas.microsoft.com/office/powerpoint/2010/main" val="12001592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AF2C60D-0084-A086-5CF9-09635B24DC44}"/>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A1457838-1A48-7903-3BF3-3AFB986A674E}"/>
              </a:ext>
            </a:extLst>
          </p:cNvPr>
          <p:cNvSpPr>
            <a:spLocks noGrp="1"/>
          </p:cNvSpPr>
          <p:nvPr>
            <p:ph idx="1"/>
          </p:nvPr>
        </p:nvSpPr>
        <p:spPr>
          <a:xfrm>
            <a:off x="395536" y="1916832"/>
            <a:ext cx="8291264" cy="4608512"/>
          </a:xfrm>
        </p:spPr>
        <p:txBody>
          <a:bodyPr>
            <a:normAutofit fontScale="92500" lnSpcReduction="10000"/>
          </a:bodyPr>
          <a:lstStyle/>
          <a:p>
            <a:pPr algn="just">
              <a:lnSpc>
                <a:spcPts val="3600"/>
              </a:lnSpc>
            </a:pPr>
            <a:r>
              <a:rPr lang="cs-CZ" sz="2400" dirty="0"/>
              <a:t>Precedenční charakter </a:t>
            </a:r>
          </a:p>
          <a:p>
            <a:pPr lvl="0" algn="just"/>
            <a:r>
              <a:rPr lang="cs-CZ" sz="2400" dirty="0"/>
              <a:t>výjimka z obecného zákazu odkazování na konkrétní výrobek může být </a:t>
            </a:r>
            <a:r>
              <a:rPr lang="cs-CZ" sz="2400" b="1" dirty="0"/>
              <a:t>oprávněná</a:t>
            </a:r>
            <a:r>
              <a:rPr lang="cs-CZ" sz="2400" dirty="0"/>
              <a:t>, pokud se jedná o zakázku, která </a:t>
            </a:r>
            <a:r>
              <a:rPr lang="cs-CZ" sz="2400" b="1" dirty="0"/>
              <a:t>navazuje na již existující zařízení </a:t>
            </a:r>
            <a:r>
              <a:rPr lang="cs-CZ" sz="2400" dirty="0"/>
              <a:t>zadavatele.</a:t>
            </a:r>
          </a:p>
          <a:p>
            <a:pPr lvl="0" algn="just"/>
            <a:r>
              <a:rPr lang="cs-CZ" sz="2400" dirty="0"/>
              <a:t>Typickým příkladem je dodávka </a:t>
            </a:r>
            <a:r>
              <a:rPr lang="cs-CZ" sz="2400" b="1" dirty="0"/>
              <a:t>softwaru</a:t>
            </a:r>
            <a:r>
              <a:rPr lang="cs-CZ" sz="2400" dirty="0"/>
              <a:t>, který musí být </a:t>
            </a:r>
            <a:r>
              <a:rPr lang="cs-CZ" sz="2400" b="1" dirty="0"/>
              <a:t>kompatibilní</a:t>
            </a:r>
            <a:r>
              <a:rPr lang="cs-CZ" sz="2400" dirty="0"/>
              <a:t> s konkrétním operačním systémem</a:t>
            </a:r>
            <a:r>
              <a:rPr lang="cs-CZ" dirty="0"/>
              <a:t>.</a:t>
            </a:r>
          </a:p>
          <a:p>
            <a:pPr algn="just"/>
            <a:r>
              <a:rPr lang="cs-CZ" sz="2400" dirty="0"/>
              <a:t>Zadavatel však musí být schopen </a:t>
            </a:r>
            <a:r>
              <a:rPr lang="cs-CZ" sz="2400" b="1" dirty="0"/>
              <a:t>odůvodnit</a:t>
            </a:r>
            <a:r>
              <a:rPr lang="cs-CZ" sz="2400" dirty="0"/>
              <a:t>, proč není možné použít obecný popis nebo připustit ekvivalentní řešení.</a:t>
            </a:r>
          </a:p>
          <a:p>
            <a:pPr algn="just"/>
            <a:r>
              <a:rPr lang="cs-CZ" sz="2400" dirty="0"/>
              <a:t>… NSS varoval před tzv. „zacyklením“ zakázek, kdy zadavatel opakovaně odkazuje na tentýž výrobek a tím fakticky znemožní konkurenci.</a:t>
            </a:r>
          </a:p>
          <a:p>
            <a:pPr lvl="0" algn="just"/>
            <a:endParaRPr lang="cs-CZ" dirty="0"/>
          </a:p>
          <a:p>
            <a:pPr algn="just">
              <a:lnSpc>
                <a:spcPts val="3600"/>
              </a:lnSpc>
            </a:pPr>
            <a:endParaRPr lang="cs-CZ" sz="2400" dirty="0"/>
          </a:p>
          <a:p>
            <a:pPr algn="just">
              <a:lnSpc>
                <a:spcPts val="3600"/>
              </a:lnSpc>
            </a:pPr>
            <a:endParaRPr lang="cs-CZ" sz="2400" dirty="0"/>
          </a:p>
        </p:txBody>
      </p:sp>
      <p:sp>
        <p:nvSpPr>
          <p:cNvPr id="3" name="Nadpis 2">
            <a:extLst>
              <a:ext uri="{FF2B5EF4-FFF2-40B4-BE49-F238E27FC236}">
                <a16:creationId xmlns:a16="http://schemas.microsoft.com/office/drawing/2014/main" id="{231FCFC3-3820-51B6-B7D4-DCC8ECE05E13}"/>
              </a:ext>
            </a:extLst>
          </p:cNvPr>
          <p:cNvSpPr>
            <a:spLocks noGrp="1"/>
          </p:cNvSpPr>
          <p:nvPr>
            <p:ph type="title"/>
          </p:nvPr>
        </p:nvSpPr>
        <p:spPr/>
        <p:txBody>
          <a:bodyPr/>
          <a:lstStyle/>
          <a:p>
            <a:pPr defTabSz="914400"/>
            <a:r>
              <a:rPr lang="cs-CZ" sz="2800" dirty="0"/>
              <a:t>NSS 9 </a:t>
            </a:r>
            <a:r>
              <a:rPr lang="cs-CZ" sz="2800" dirty="0" err="1"/>
              <a:t>Afs</a:t>
            </a:r>
            <a:r>
              <a:rPr lang="cs-CZ" sz="2800" dirty="0"/>
              <a:t> 30/2010</a:t>
            </a:r>
            <a:br>
              <a:rPr lang="cs-CZ" sz="2800" dirty="0"/>
            </a:br>
            <a:endParaRPr lang="cs-CZ" sz="2700" dirty="0">
              <a:solidFill>
                <a:srgbClr val="2E4987"/>
              </a:solidFill>
              <a:latin typeface="+mn-lt"/>
              <a:ea typeface="+mn-ea"/>
              <a:cs typeface="+mn-cs"/>
            </a:endParaRPr>
          </a:p>
        </p:txBody>
      </p:sp>
      <p:sp>
        <p:nvSpPr>
          <p:cNvPr id="4" name="Nadpis 2">
            <a:extLst>
              <a:ext uri="{FF2B5EF4-FFF2-40B4-BE49-F238E27FC236}">
                <a16:creationId xmlns:a16="http://schemas.microsoft.com/office/drawing/2014/main" id="{EA859347-BF18-289F-C5B6-B85E4A2EFB61}"/>
              </a:ext>
            </a:extLst>
          </p:cNvPr>
          <p:cNvSpPr txBox="1">
            <a:spLocks/>
          </p:cNvSpPr>
          <p:nvPr/>
        </p:nvSpPr>
        <p:spPr>
          <a:xfrm>
            <a:off x="5868144" y="1592796"/>
            <a:ext cx="2736304" cy="504056"/>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200" b="1" kern="1200">
                <a:solidFill>
                  <a:srgbClr val="000099"/>
                </a:solidFill>
                <a:latin typeface="Arial" pitchFamily="34" charset="0"/>
                <a:ea typeface="+mj-ea"/>
                <a:cs typeface="Arial" pitchFamily="34" charset="0"/>
              </a:defRPr>
            </a:lvl1pPr>
          </a:lstStyle>
          <a:p>
            <a:pPr defTabSz="914400"/>
            <a:r>
              <a:rPr lang="cs-CZ" sz="2400" b="0" dirty="0"/>
              <a:t>(listopad 2010) </a:t>
            </a:r>
            <a:br>
              <a:rPr lang="cs-CZ" sz="2400" dirty="0"/>
            </a:br>
            <a:endParaRPr lang="cs-CZ" sz="2400" dirty="0">
              <a:solidFill>
                <a:srgbClr val="2E4987"/>
              </a:solidFill>
              <a:latin typeface="+mn-lt"/>
              <a:ea typeface="+mn-ea"/>
              <a:cs typeface="+mn-cs"/>
            </a:endParaRPr>
          </a:p>
        </p:txBody>
      </p:sp>
    </p:spTree>
    <p:extLst>
      <p:ext uri="{BB962C8B-B14F-4D97-AF65-F5344CB8AC3E}">
        <p14:creationId xmlns:p14="http://schemas.microsoft.com/office/powerpoint/2010/main" val="20080299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E953981-E4D7-0274-320E-E92B6CC2431C}"/>
              </a:ext>
            </a:extLst>
          </p:cNvPr>
          <p:cNvSpPr>
            <a:spLocks noGrp="1"/>
          </p:cNvSpPr>
          <p:nvPr>
            <p:ph idx="1"/>
          </p:nvPr>
        </p:nvSpPr>
        <p:spPr>
          <a:xfrm>
            <a:off x="395536" y="2060848"/>
            <a:ext cx="8291264" cy="4608512"/>
          </a:xfrm>
        </p:spPr>
        <p:txBody>
          <a:bodyPr>
            <a:normAutofit fontScale="70000" lnSpcReduction="20000"/>
          </a:bodyPr>
          <a:lstStyle/>
          <a:p>
            <a:pPr algn="just"/>
            <a:r>
              <a:rPr lang="cs-CZ" dirty="0"/>
              <a:t>Požadavek na konkrétní značku zbraně (GLOCK) a jeho dopad na soutěž.</a:t>
            </a:r>
          </a:p>
          <a:p>
            <a:pPr algn="just"/>
            <a:r>
              <a:rPr lang="cs-CZ" b="1" dirty="0"/>
              <a:t>Zadavatel neuspěl</a:t>
            </a:r>
            <a:r>
              <a:rPr lang="cs-CZ" dirty="0"/>
              <a:t> – podle ÚOHS požadavek nebyl dostatečně odůvodněn a vytvářel překážku hospodářské soutěže</a:t>
            </a:r>
          </a:p>
          <a:p>
            <a:pPr algn="just"/>
            <a:r>
              <a:rPr lang="cs-CZ" dirty="0"/>
              <a:t>„</a:t>
            </a:r>
            <a:r>
              <a:rPr lang="cs-CZ" i="1" dirty="0"/>
              <a:t>K výkladu pojmu „slučitelnost“ neboli „kompatibilita“ Úřad uvádí, že se jedná o </a:t>
            </a:r>
            <a:r>
              <a:rPr lang="cs-CZ" b="1" i="1" dirty="0"/>
              <a:t>schopnost vzájemné návaznosti, snášenlivosti či propojitelnosti, de facto tedy o schopnost vzájemně spolupracovat a být ve shodě</a:t>
            </a:r>
            <a:r>
              <a:rPr lang="cs-CZ" i="1" dirty="0"/>
              <a:t>. Úřad má ovšem za to, že v případě zadavatelem pořizovaných zbraní se jedná o izolované jednotky využívané vždy jednotlivými osobami, které mohou do určité míry stát izolovaně; funkčnost a vlastnosti jedné zbraně neovlivňují funkčnost a vlastnosti další zbraně. </a:t>
            </a:r>
            <a:r>
              <a:rPr lang="cs-CZ" b="1" i="1" dirty="0"/>
              <a:t>Nejedná se tedy o situaci, kdy by např. zadavatel pořizoval ucelený zbraňový vzájemně propojený komplet, v němž by bylo možné zbraně ovládat, či mezi jednotlivými komponenty zbraňového kompletu komunikovat apod. </a:t>
            </a:r>
            <a:r>
              <a:rPr lang="cs-CZ" i="1" dirty="0"/>
              <a:t>Nelze tudíž konstatovat, že by byla naplněna podmínka neslučitelnosti pořizovaných zbraní se zbraněmi nebo zbraňovými systémy provozovanými zadavatelem</a:t>
            </a:r>
            <a:r>
              <a:rPr lang="cs-CZ" dirty="0"/>
              <a:t>.“</a:t>
            </a:r>
          </a:p>
          <a:p>
            <a:pPr algn="just"/>
            <a:endParaRPr lang="cs-CZ" dirty="0"/>
          </a:p>
          <a:p>
            <a:pPr algn="just"/>
            <a:endParaRPr lang="cs-CZ" dirty="0"/>
          </a:p>
        </p:txBody>
      </p:sp>
      <p:sp>
        <p:nvSpPr>
          <p:cNvPr id="3" name="Nadpis 2">
            <a:extLst>
              <a:ext uri="{FF2B5EF4-FFF2-40B4-BE49-F238E27FC236}">
                <a16:creationId xmlns:a16="http://schemas.microsoft.com/office/drawing/2014/main" id="{10B82076-FA5D-379C-CFD2-52AC70E147ED}"/>
              </a:ext>
            </a:extLst>
          </p:cNvPr>
          <p:cNvSpPr>
            <a:spLocks noGrp="1"/>
          </p:cNvSpPr>
          <p:nvPr>
            <p:ph type="title"/>
          </p:nvPr>
        </p:nvSpPr>
        <p:spPr/>
        <p:txBody>
          <a:bodyPr/>
          <a:lstStyle/>
          <a:p>
            <a:r>
              <a:rPr lang="cs-CZ" sz="2800" dirty="0"/>
              <a:t>Případ GLOCK_ÚOHS-S0212/2022/VZ</a:t>
            </a:r>
            <a:endParaRPr lang="cs-CZ" sz="2700" dirty="0">
              <a:solidFill>
                <a:srgbClr val="2E4987"/>
              </a:solidFill>
              <a:latin typeface="+mn-lt"/>
              <a:ea typeface="+mn-ea"/>
              <a:cs typeface="+mn-cs"/>
            </a:endParaRPr>
          </a:p>
        </p:txBody>
      </p:sp>
    </p:spTree>
    <p:extLst>
      <p:ext uri="{BB962C8B-B14F-4D97-AF65-F5344CB8AC3E}">
        <p14:creationId xmlns:p14="http://schemas.microsoft.com/office/powerpoint/2010/main" val="418629408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B7762CF-F63B-9383-FDAE-3A288F4EF1F2}"/>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66383532-BFE6-59CC-80D8-55A9385D5281}"/>
              </a:ext>
            </a:extLst>
          </p:cNvPr>
          <p:cNvSpPr>
            <a:spLocks noGrp="1"/>
          </p:cNvSpPr>
          <p:nvPr>
            <p:ph idx="1"/>
          </p:nvPr>
        </p:nvSpPr>
        <p:spPr>
          <a:xfrm>
            <a:off x="395536" y="1988840"/>
            <a:ext cx="8291264" cy="4608512"/>
          </a:xfrm>
        </p:spPr>
        <p:txBody>
          <a:bodyPr>
            <a:normAutofit fontScale="85000" lnSpcReduction="20000"/>
          </a:bodyPr>
          <a:lstStyle/>
          <a:p>
            <a:pPr algn="just"/>
            <a:r>
              <a:rPr lang="cs-CZ" dirty="0"/>
              <a:t>KS Brno </a:t>
            </a:r>
            <a:r>
              <a:rPr lang="cs-CZ" b="1" dirty="0"/>
              <a:t>31 </a:t>
            </a:r>
            <a:r>
              <a:rPr lang="cs-CZ" b="1" dirty="0" err="1"/>
              <a:t>Af</a:t>
            </a:r>
            <a:r>
              <a:rPr lang="cs-CZ" b="1" dirty="0"/>
              <a:t> 6/2022–140</a:t>
            </a:r>
            <a:r>
              <a:rPr lang="cs-CZ" dirty="0"/>
              <a:t> [Ministerstvo vnitra]: požadavek na spotřební materiál pro tiskárny (originální tonery Canon, HP apod.)	</a:t>
            </a:r>
          </a:p>
          <a:p>
            <a:pPr algn="just"/>
            <a:r>
              <a:rPr lang="cs-CZ" dirty="0"/>
              <a:t>„</a:t>
            </a:r>
            <a:r>
              <a:rPr lang="cs-CZ" i="1" dirty="0"/>
              <a:t>Soud tudíž dospěl k závěru, že odkazy na konkrétní dodavatele a výrobky v zadávací dokumentaci ve smyslu § 89 odst. 5 ZZVZ jsou odůvodněné předmětem veřejné zakázky. </a:t>
            </a:r>
          </a:p>
          <a:p>
            <a:pPr algn="just"/>
            <a:r>
              <a:rPr lang="cs-CZ" i="1" dirty="0"/>
              <a:t>Zadavatel měl obavu ohledně kvality alternativních spotřebních materiálů a z výsledku průzkumu trhu vyplynulo, že tato obava byla legitimní. Současně soud nedospěl k závěru, že zadavatel mohl zadávací řízení upravit tak, aby zadavatel nemusel nést zvýšené riziko vadného plnění pojící se s alternativními materiály, ale současně došlo k menšímu zásahu do hospodářské soutěže.</a:t>
            </a:r>
            <a:r>
              <a:rPr lang="cs-CZ" dirty="0"/>
              <a:t>“	</a:t>
            </a:r>
          </a:p>
          <a:p>
            <a:pPr algn="just"/>
            <a:endParaRPr lang="cs-CZ" dirty="0"/>
          </a:p>
          <a:p>
            <a:pPr algn="just"/>
            <a:endParaRPr lang="cs-CZ" dirty="0"/>
          </a:p>
          <a:p>
            <a:pPr algn="just">
              <a:lnSpc>
                <a:spcPts val="3600"/>
              </a:lnSpc>
            </a:pPr>
            <a:endParaRPr lang="cs-CZ" sz="2400" dirty="0"/>
          </a:p>
        </p:txBody>
      </p:sp>
      <p:sp>
        <p:nvSpPr>
          <p:cNvPr id="3" name="Nadpis 2">
            <a:extLst>
              <a:ext uri="{FF2B5EF4-FFF2-40B4-BE49-F238E27FC236}">
                <a16:creationId xmlns:a16="http://schemas.microsoft.com/office/drawing/2014/main" id="{77F148E1-C71C-E6E0-C1D7-EAEE5902C713}"/>
              </a:ext>
            </a:extLst>
          </p:cNvPr>
          <p:cNvSpPr>
            <a:spLocks noGrp="1"/>
          </p:cNvSpPr>
          <p:nvPr>
            <p:ph type="title"/>
          </p:nvPr>
        </p:nvSpPr>
        <p:spPr>
          <a:xfrm>
            <a:off x="395536" y="1268760"/>
            <a:ext cx="8291264" cy="648072"/>
          </a:xfrm>
        </p:spPr>
        <p:txBody>
          <a:bodyPr/>
          <a:lstStyle/>
          <a:p>
            <a:pPr defTabSz="914400"/>
            <a:r>
              <a:rPr lang="cs-CZ" sz="2700" dirty="0">
                <a:solidFill>
                  <a:srgbClr val="2E4987"/>
                </a:solidFill>
                <a:latin typeface="+mn-lt"/>
                <a:ea typeface="+mn-ea"/>
                <a:cs typeface="+mn-cs"/>
              </a:rPr>
              <a:t>Odůvodněný může být i požadavek na originální výrobky</a:t>
            </a:r>
          </a:p>
        </p:txBody>
      </p:sp>
    </p:spTree>
    <p:extLst>
      <p:ext uri="{BB962C8B-B14F-4D97-AF65-F5344CB8AC3E}">
        <p14:creationId xmlns:p14="http://schemas.microsoft.com/office/powerpoint/2010/main" val="19632600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A418B-B7F3-FC2C-9977-E5FCCCA06C34}"/>
            </a:ext>
          </a:extLst>
        </p:cNvPr>
        <p:cNvGrpSpPr/>
        <p:nvPr/>
      </p:nvGrpSpPr>
      <p:grpSpPr>
        <a:xfrm>
          <a:off x="0" y="0"/>
          <a:ext cx="0" cy="0"/>
          <a:chOff x="0" y="0"/>
          <a:chExt cx="0" cy="0"/>
        </a:xfrm>
      </p:grpSpPr>
      <p:sp>
        <p:nvSpPr>
          <p:cNvPr id="2" name="Zástupný obsah 1">
            <a:extLst>
              <a:ext uri="{FF2B5EF4-FFF2-40B4-BE49-F238E27FC236}">
                <a16:creationId xmlns:a16="http://schemas.microsoft.com/office/drawing/2014/main" id="{34029BAD-0A7F-2C11-F0AF-7133E9B5274A}"/>
              </a:ext>
            </a:extLst>
          </p:cNvPr>
          <p:cNvSpPr>
            <a:spLocks noGrp="1"/>
          </p:cNvSpPr>
          <p:nvPr>
            <p:ph idx="1"/>
          </p:nvPr>
        </p:nvSpPr>
        <p:spPr/>
        <p:txBody>
          <a:bodyPr/>
          <a:lstStyle/>
          <a:p>
            <a:r>
              <a:rPr lang="cs-CZ" b="1" dirty="0"/>
              <a:t>ÚOHS-S0548/2023/VZ-44297/2023/500 (8. 11. 2023)</a:t>
            </a:r>
            <a:endParaRPr lang="cs-CZ" dirty="0"/>
          </a:p>
          <a:p>
            <a:pPr lvl="0"/>
            <a:r>
              <a:rPr lang="cs-CZ" b="1" dirty="0"/>
              <a:t>Odkaz:</a:t>
            </a:r>
            <a:r>
              <a:rPr lang="cs-CZ" dirty="0"/>
              <a:t> na </a:t>
            </a:r>
            <a:r>
              <a:rPr lang="cs-CZ" b="1" dirty="0"/>
              <a:t>posilovací stroje</a:t>
            </a:r>
            <a:r>
              <a:rPr lang="cs-CZ" dirty="0"/>
              <a:t> s přesně stanovenými rozměry (na milimetry)</a:t>
            </a:r>
          </a:p>
          <a:p>
            <a:r>
              <a:rPr lang="cs-CZ" b="1" dirty="0"/>
              <a:t>Závěr:</a:t>
            </a:r>
            <a:r>
              <a:rPr lang="cs-CZ" dirty="0"/>
              <a:t> ÚOHS uvedl, že taková přesnost není nezbytná a že existuje mnoho alternativ. </a:t>
            </a:r>
            <a:r>
              <a:rPr lang="cs-CZ" b="1" dirty="0"/>
              <a:t>Použití odkazu nebylo odůvodněné</a:t>
            </a:r>
            <a:r>
              <a:rPr lang="cs-CZ" dirty="0"/>
              <a:t>.</a:t>
            </a:r>
          </a:p>
        </p:txBody>
      </p:sp>
      <p:sp>
        <p:nvSpPr>
          <p:cNvPr id="3" name="Nadpis 2">
            <a:extLst>
              <a:ext uri="{FF2B5EF4-FFF2-40B4-BE49-F238E27FC236}">
                <a16:creationId xmlns:a16="http://schemas.microsoft.com/office/drawing/2014/main" id="{260F650A-6C7A-8845-D5EB-B9D590B5FF8C}"/>
              </a:ext>
            </a:extLst>
          </p:cNvPr>
          <p:cNvSpPr>
            <a:spLocks noGrp="1"/>
          </p:cNvSpPr>
          <p:nvPr>
            <p:ph type="title"/>
          </p:nvPr>
        </p:nvSpPr>
        <p:spPr/>
        <p:txBody>
          <a:bodyPr/>
          <a:lstStyle/>
          <a:p>
            <a:endParaRPr lang="cs-CZ"/>
          </a:p>
        </p:txBody>
      </p:sp>
    </p:spTree>
    <p:extLst>
      <p:ext uri="{BB962C8B-B14F-4D97-AF65-F5344CB8AC3E}">
        <p14:creationId xmlns:p14="http://schemas.microsoft.com/office/powerpoint/2010/main" val="1533383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BEBE0C0-4BEB-3E5C-8AAA-075E1B52A7A5}"/>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23225FFF-1A73-B307-23CE-3697196EB6E0}"/>
              </a:ext>
            </a:extLst>
          </p:cNvPr>
          <p:cNvSpPr>
            <a:spLocks noGrp="1"/>
          </p:cNvSpPr>
          <p:nvPr>
            <p:ph idx="1"/>
          </p:nvPr>
        </p:nvSpPr>
        <p:spPr>
          <a:xfrm>
            <a:off x="395536" y="1916832"/>
            <a:ext cx="8291264" cy="4824536"/>
          </a:xfrm>
        </p:spPr>
        <p:txBody>
          <a:bodyPr>
            <a:normAutofit/>
          </a:bodyPr>
          <a:lstStyle/>
          <a:p>
            <a:r>
              <a:rPr lang="cs-CZ" sz="2600" dirty="0"/>
              <a:t>Nestačí, že jasný a přesný popis je s odkazem pohodlnější – </a:t>
            </a:r>
            <a:r>
              <a:rPr lang="cs-CZ" sz="2600" b="1" dirty="0"/>
              <a:t>musí platit, že jinak je nedostatečný</a:t>
            </a:r>
          </a:p>
          <a:p>
            <a:r>
              <a:rPr lang="cs-CZ" sz="2600" dirty="0"/>
              <a:t>Musí platit, že jiný popis není možný</a:t>
            </a:r>
          </a:p>
          <a:p>
            <a:r>
              <a:rPr lang="cs-CZ" sz="2600" dirty="0"/>
              <a:t>V takovém případě musí být připuštěno ekvivalentní řešení</a:t>
            </a:r>
          </a:p>
          <a:p>
            <a:r>
              <a:rPr lang="cs-CZ" sz="2600" dirty="0"/>
              <a:t>Pozor, připuštění ekvivalentního řešení není „</a:t>
            </a:r>
            <a:r>
              <a:rPr lang="cs-CZ" sz="2600" dirty="0" err="1"/>
              <a:t>všepsásné</a:t>
            </a:r>
            <a:r>
              <a:rPr lang="cs-CZ" sz="2600" dirty="0"/>
              <a:t>“ – „pouze“ odemyká výjimku pro použití odkazu, bez nějž požadavky zadavatele popsat nelze</a:t>
            </a:r>
          </a:p>
        </p:txBody>
      </p:sp>
      <p:sp>
        <p:nvSpPr>
          <p:cNvPr id="3" name="Nadpis 2">
            <a:extLst>
              <a:ext uri="{FF2B5EF4-FFF2-40B4-BE49-F238E27FC236}">
                <a16:creationId xmlns:a16="http://schemas.microsoft.com/office/drawing/2014/main" id="{E4DC3D45-D6BC-2297-1C8E-C4F6E5EE52F4}"/>
              </a:ext>
            </a:extLst>
          </p:cNvPr>
          <p:cNvSpPr>
            <a:spLocks noGrp="1"/>
          </p:cNvSpPr>
          <p:nvPr>
            <p:ph type="title"/>
          </p:nvPr>
        </p:nvSpPr>
        <p:spPr>
          <a:xfrm>
            <a:off x="395536" y="1052736"/>
            <a:ext cx="8291264" cy="504056"/>
          </a:xfrm>
        </p:spPr>
        <p:txBody>
          <a:bodyPr/>
          <a:lstStyle/>
          <a:p>
            <a:pPr defTabSz="914400"/>
            <a:r>
              <a:rPr lang="cs-CZ" sz="2700" dirty="0">
                <a:solidFill>
                  <a:srgbClr val="2E4987"/>
                </a:solidFill>
                <a:latin typeface="+mn-lt"/>
                <a:ea typeface="+mn-ea"/>
                <a:cs typeface="+mn-cs"/>
              </a:rPr>
              <a:t>Odůvodnění nemožností jiného popisu § 89 odst. 6</a:t>
            </a:r>
          </a:p>
        </p:txBody>
      </p:sp>
    </p:spTree>
    <p:extLst>
      <p:ext uri="{BB962C8B-B14F-4D97-AF65-F5344CB8AC3E}">
        <p14:creationId xmlns:p14="http://schemas.microsoft.com/office/powerpoint/2010/main" val="47539366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3E6BB45-969D-74E5-12F7-46AF832285C7}"/>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6A8C977-7C0D-43A3-D6DF-A8B79F38A8AD}"/>
              </a:ext>
            </a:extLst>
          </p:cNvPr>
          <p:cNvSpPr>
            <a:spLocks noGrp="1"/>
          </p:cNvSpPr>
          <p:nvPr>
            <p:ph idx="1"/>
          </p:nvPr>
        </p:nvSpPr>
        <p:spPr>
          <a:xfrm>
            <a:off x="395536" y="1916832"/>
            <a:ext cx="8291264" cy="4824536"/>
          </a:xfrm>
        </p:spPr>
        <p:txBody>
          <a:bodyPr>
            <a:normAutofit/>
          </a:bodyPr>
          <a:lstStyle/>
          <a:p>
            <a:r>
              <a:rPr lang="cs-CZ" sz="2600" dirty="0"/>
              <a:t>Nestačí, že jasný a přesný popis je s odkazem pohodlnější – </a:t>
            </a:r>
            <a:r>
              <a:rPr lang="cs-CZ" sz="2600" b="1" dirty="0"/>
              <a:t>musí platit, že jinak je nedostatečný</a:t>
            </a:r>
          </a:p>
          <a:p>
            <a:r>
              <a:rPr lang="cs-CZ" sz="2600" dirty="0"/>
              <a:t>Musí platit, že jiný popis není možný</a:t>
            </a:r>
          </a:p>
          <a:p>
            <a:r>
              <a:rPr lang="cs-CZ" sz="2600" dirty="0"/>
              <a:t>V takovém případě musí být připuštěno ekvivalentní řešení</a:t>
            </a:r>
          </a:p>
          <a:p>
            <a:r>
              <a:rPr lang="cs-CZ" sz="2600" dirty="0"/>
              <a:t>Pozor, připuštění ekvivalentního řešení není „</a:t>
            </a:r>
            <a:r>
              <a:rPr lang="cs-CZ" sz="2600" dirty="0" err="1"/>
              <a:t>všepsásné</a:t>
            </a:r>
            <a:r>
              <a:rPr lang="cs-CZ" sz="2600" dirty="0"/>
              <a:t>“ – „pouze“ odemyká výjimku pro použití odkazu, bez nějž požadavky zadavatele popsat nelze</a:t>
            </a:r>
          </a:p>
        </p:txBody>
      </p:sp>
      <p:sp>
        <p:nvSpPr>
          <p:cNvPr id="3" name="Nadpis 2">
            <a:extLst>
              <a:ext uri="{FF2B5EF4-FFF2-40B4-BE49-F238E27FC236}">
                <a16:creationId xmlns:a16="http://schemas.microsoft.com/office/drawing/2014/main" id="{9319BDAC-5871-9CA9-8131-F3467CE47CD0}"/>
              </a:ext>
            </a:extLst>
          </p:cNvPr>
          <p:cNvSpPr>
            <a:spLocks noGrp="1"/>
          </p:cNvSpPr>
          <p:nvPr>
            <p:ph type="title"/>
          </p:nvPr>
        </p:nvSpPr>
        <p:spPr>
          <a:xfrm>
            <a:off x="395536" y="1052736"/>
            <a:ext cx="8291264" cy="504056"/>
          </a:xfrm>
        </p:spPr>
        <p:txBody>
          <a:bodyPr/>
          <a:lstStyle/>
          <a:p>
            <a:pPr defTabSz="914400"/>
            <a:r>
              <a:rPr lang="cs-CZ" sz="2700" dirty="0">
                <a:solidFill>
                  <a:srgbClr val="2E4987"/>
                </a:solidFill>
                <a:latin typeface="+mn-lt"/>
                <a:ea typeface="+mn-ea"/>
                <a:cs typeface="+mn-cs"/>
              </a:rPr>
              <a:t>Odůvodnění nemožností jiného popisu § 89 odst. 6</a:t>
            </a:r>
          </a:p>
        </p:txBody>
      </p:sp>
    </p:spTree>
    <p:extLst>
      <p:ext uri="{BB962C8B-B14F-4D97-AF65-F5344CB8AC3E}">
        <p14:creationId xmlns:p14="http://schemas.microsoft.com/office/powerpoint/2010/main" val="297982260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D23FDB8-BB47-F040-A3D5-CCBCF3CB0033}"/>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810BCA7F-2039-0E32-4559-E31C2471799C}"/>
              </a:ext>
            </a:extLst>
          </p:cNvPr>
          <p:cNvSpPr>
            <a:spLocks noGrp="1"/>
          </p:cNvSpPr>
          <p:nvPr>
            <p:ph idx="1"/>
          </p:nvPr>
        </p:nvSpPr>
        <p:spPr>
          <a:xfrm>
            <a:off x="395536" y="1556792"/>
            <a:ext cx="8291264" cy="5184576"/>
          </a:xfrm>
        </p:spPr>
        <p:txBody>
          <a:bodyPr>
            <a:noAutofit/>
          </a:bodyPr>
          <a:lstStyle/>
          <a:p>
            <a:pPr algn="just"/>
            <a:r>
              <a:rPr lang="cs-CZ" sz="2000" dirty="0"/>
              <a:t>Např. ÚOHS-R0074/2020: nás­troje určené pro výkon laparoskopických operací v oblasti </a:t>
            </a:r>
            <a:r>
              <a:rPr lang="cs-CZ" sz="2000" dirty="0" err="1"/>
              <a:t>onkogynekologie</a:t>
            </a:r>
            <a:r>
              <a:rPr lang="cs-CZ" sz="2000" dirty="0"/>
              <a:t> - odkazy do katalogů dvou výrobců </a:t>
            </a:r>
          </a:p>
          <a:p>
            <a:pPr algn="just"/>
            <a:r>
              <a:rPr lang="cs-CZ" sz="2000" dirty="0"/>
              <a:t>„</a:t>
            </a:r>
            <a:r>
              <a:rPr lang="cs-CZ" sz="2000" i="1" dirty="0"/>
              <a:t>to ovšem neznamená, že lze technicky náročnějším předmětem veřejné zakázky odůvodnit použití výjimek pro použití odkazů a „zjednodušit si práci“ přidáním přímých odkazů do katalogů některých výrobců. … </a:t>
            </a:r>
          </a:p>
          <a:p>
            <a:pPr algn="just"/>
            <a:r>
              <a:rPr lang="cs-CZ" sz="2000" b="1" i="1" dirty="0"/>
              <a:t>Lze obecně konstatovat, že pokud poptávané zboží lze popsat, tak odkazy nelze použít</a:t>
            </a:r>
            <a:r>
              <a:rPr lang="cs-CZ" sz="2000" i="1" dirty="0"/>
              <a:t>. </a:t>
            </a:r>
          </a:p>
          <a:p>
            <a:pPr algn="just"/>
            <a:r>
              <a:rPr lang="cs-CZ" sz="2000" i="1" dirty="0"/>
              <a:t>Existují samozřejmě i vysoce specializované nástroje … </a:t>
            </a:r>
            <a:r>
              <a:rPr lang="cs-CZ" sz="2000" b="1" i="1" dirty="0"/>
              <a:t>u těchto zmíněných nástrojů „na míru“ by šlo jistě uvažovat o použití přímého odkazu</a:t>
            </a:r>
            <a:r>
              <a:rPr lang="cs-CZ" sz="2000" i="1" dirty="0"/>
              <a:t>. Nicméně v nyní posuzované veřejné zakázce zadavatel poptává i „obyčejné nástroje a výrobky“ jako např. sterilizační kontejnery, plastové kontejnery, redukce a různá těsnění a přitom i u těchto jednoduchých nástrojů/přís­lušenství k nástrojům zadavatel používá přímé odkazy na katalogy dvou konkrétních výrobců.“</a:t>
            </a:r>
          </a:p>
        </p:txBody>
      </p:sp>
      <p:sp>
        <p:nvSpPr>
          <p:cNvPr id="3" name="Nadpis 2">
            <a:extLst>
              <a:ext uri="{FF2B5EF4-FFF2-40B4-BE49-F238E27FC236}">
                <a16:creationId xmlns:a16="http://schemas.microsoft.com/office/drawing/2014/main" id="{C48D4A70-22B1-B7F5-8F0F-CBED742BEC6B}"/>
              </a:ext>
            </a:extLst>
          </p:cNvPr>
          <p:cNvSpPr>
            <a:spLocks noGrp="1"/>
          </p:cNvSpPr>
          <p:nvPr>
            <p:ph type="title"/>
          </p:nvPr>
        </p:nvSpPr>
        <p:spPr>
          <a:xfrm>
            <a:off x="395536" y="908720"/>
            <a:ext cx="8291264" cy="648072"/>
          </a:xfrm>
        </p:spPr>
        <p:txBody>
          <a:bodyPr/>
          <a:lstStyle/>
          <a:p>
            <a:pPr defTabSz="914400"/>
            <a:r>
              <a:rPr lang="cs-CZ" sz="2700" dirty="0">
                <a:solidFill>
                  <a:srgbClr val="2E4987"/>
                </a:solidFill>
                <a:latin typeface="+mn-lt"/>
                <a:ea typeface="+mn-ea"/>
                <a:cs typeface="+mn-cs"/>
              </a:rPr>
              <a:t>§ 89 odst. 6_musí platit, že jiný popis není možný</a:t>
            </a:r>
            <a:br>
              <a:rPr lang="cs-CZ" sz="2700" dirty="0">
                <a:solidFill>
                  <a:srgbClr val="2E4987"/>
                </a:solidFill>
                <a:latin typeface="+mn-lt"/>
                <a:ea typeface="+mn-ea"/>
                <a:cs typeface="+mn-cs"/>
              </a:rPr>
            </a:br>
            <a:endParaRPr lang="cs-CZ" sz="2700" dirty="0">
              <a:solidFill>
                <a:srgbClr val="2E4987"/>
              </a:solidFill>
              <a:latin typeface="+mn-lt"/>
              <a:ea typeface="+mn-ea"/>
              <a:cs typeface="+mn-cs"/>
            </a:endParaRPr>
          </a:p>
        </p:txBody>
      </p:sp>
    </p:spTree>
    <p:extLst>
      <p:ext uri="{BB962C8B-B14F-4D97-AF65-F5344CB8AC3E}">
        <p14:creationId xmlns:p14="http://schemas.microsoft.com/office/powerpoint/2010/main" val="30600166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0B89AD7-BBF4-7F44-1497-E56F8DD1E541}"/>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9424F7F2-22AC-17C8-599F-4B14C9AF1798}"/>
              </a:ext>
            </a:extLst>
          </p:cNvPr>
          <p:cNvSpPr>
            <a:spLocks noGrp="1"/>
          </p:cNvSpPr>
          <p:nvPr>
            <p:ph idx="1"/>
          </p:nvPr>
        </p:nvSpPr>
        <p:spPr>
          <a:xfrm>
            <a:off x="395536" y="1700808"/>
            <a:ext cx="8291264" cy="5040560"/>
          </a:xfrm>
        </p:spPr>
        <p:txBody>
          <a:bodyPr>
            <a:normAutofit/>
          </a:bodyPr>
          <a:lstStyle/>
          <a:p>
            <a:r>
              <a:rPr lang="cs-CZ" sz="2600" dirty="0"/>
              <a:t>ÚOHS-S0321/2022/VZ (duben 2023): Odkaz na konkrétní značky komponentů závodních kol (např. brzdy, přehazovačka, řídítka, vidlice, sedlo)</a:t>
            </a:r>
          </a:p>
          <a:p>
            <a:r>
              <a:rPr lang="cs-CZ" sz="2600" dirty="0"/>
              <a:t>ÚOHS-S0654/2023/VZ (březen 2024): požadavek na recirkulační chladič FL2506 výrobce </a:t>
            </a:r>
            <a:r>
              <a:rPr lang="cs-CZ" sz="2600" dirty="0" err="1"/>
              <a:t>Julabo</a:t>
            </a:r>
            <a:r>
              <a:rPr lang="cs-CZ" sz="2600" dirty="0"/>
              <a:t> (včetně odkazu na webovou stránku s obrázkem a specifikací)</a:t>
            </a:r>
          </a:p>
          <a:p>
            <a:r>
              <a:rPr lang="cs-CZ" sz="2600" dirty="0"/>
              <a:t>ÚOHS-S0640/2023/VZ (listopad 2023): Odkaz na univerzální kuchyňský robot RE 22 výrobce ALTESE (dříve Alba)</a:t>
            </a:r>
          </a:p>
          <a:p>
            <a:r>
              <a:rPr lang="cs-CZ" sz="2600" dirty="0"/>
              <a:t>….</a:t>
            </a:r>
          </a:p>
        </p:txBody>
      </p:sp>
      <p:sp>
        <p:nvSpPr>
          <p:cNvPr id="3" name="Nadpis 2">
            <a:extLst>
              <a:ext uri="{FF2B5EF4-FFF2-40B4-BE49-F238E27FC236}">
                <a16:creationId xmlns:a16="http://schemas.microsoft.com/office/drawing/2014/main" id="{400D3B9F-D217-73D3-0ABA-218018765E03}"/>
              </a:ext>
            </a:extLst>
          </p:cNvPr>
          <p:cNvSpPr>
            <a:spLocks noGrp="1"/>
          </p:cNvSpPr>
          <p:nvPr>
            <p:ph type="title"/>
          </p:nvPr>
        </p:nvSpPr>
        <p:spPr>
          <a:xfrm>
            <a:off x="395536" y="1052736"/>
            <a:ext cx="8291264" cy="504056"/>
          </a:xfrm>
        </p:spPr>
        <p:txBody>
          <a:bodyPr/>
          <a:lstStyle/>
          <a:p>
            <a:pPr defTabSz="914400"/>
            <a:r>
              <a:rPr lang="cs-CZ" sz="2700" dirty="0">
                <a:solidFill>
                  <a:srgbClr val="2E4987"/>
                </a:solidFill>
                <a:latin typeface="+mn-lt"/>
                <a:ea typeface="+mn-ea"/>
                <a:cs typeface="+mn-cs"/>
              </a:rPr>
              <a:t>§ 89 odst. 6_co neprošlo</a:t>
            </a:r>
          </a:p>
        </p:txBody>
      </p:sp>
    </p:spTree>
    <p:extLst>
      <p:ext uri="{BB962C8B-B14F-4D97-AF65-F5344CB8AC3E}">
        <p14:creationId xmlns:p14="http://schemas.microsoft.com/office/powerpoint/2010/main" val="19237676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276872"/>
            <a:ext cx="8291264" cy="4176464"/>
          </a:xfrm>
        </p:spPr>
        <p:txBody>
          <a:bodyPr>
            <a:normAutofit/>
          </a:bodyPr>
          <a:lstStyle/>
          <a:p>
            <a:pPr algn="just"/>
            <a:r>
              <a:rPr lang="cs-CZ" dirty="0">
                <a:latin typeface="+mn-lt"/>
              </a:rPr>
              <a:t>§ 36 odst. 1</a:t>
            </a:r>
          </a:p>
          <a:p>
            <a:pPr algn="just">
              <a:lnSpc>
                <a:spcPts val="3600"/>
              </a:lnSpc>
            </a:pPr>
            <a:r>
              <a:rPr lang="cs-CZ" dirty="0">
                <a:latin typeface="+mn-lt"/>
              </a:rPr>
              <a:t>Zadávací podmínky nesmí být stanoveny tak, aby určitým dodavatelům </a:t>
            </a:r>
            <a:r>
              <a:rPr lang="cs-CZ" b="1" dirty="0">
                <a:latin typeface="+mn-lt"/>
              </a:rPr>
              <a:t>bezdůvodně</a:t>
            </a:r>
            <a:r>
              <a:rPr lang="cs-CZ" dirty="0">
                <a:latin typeface="+mn-lt"/>
              </a:rPr>
              <a:t> přímo nebo nepřímo zaručovaly konkurenční výhodu nebo vytvářely bezdůvodné překážky hospodářské soutěže.</a:t>
            </a:r>
            <a:endParaRPr lang="cs-CZ" dirty="0">
              <a:solidFill>
                <a:schemeClr val="bg1">
                  <a:lumMod val="50000"/>
                </a:schemeClr>
              </a:solidFill>
              <a:latin typeface="+mn-lt"/>
            </a:endParaRPr>
          </a:p>
        </p:txBody>
      </p:sp>
      <p:sp>
        <p:nvSpPr>
          <p:cNvPr id="3" name="Nadpis 2"/>
          <p:cNvSpPr>
            <a:spLocks noGrp="1"/>
          </p:cNvSpPr>
          <p:nvPr>
            <p:ph type="title"/>
          </p:nvPr>
        </p:nvSpPr>
        <p:spPr/>
        <p:txBody>
          <a:bodyPr/>
          <a:lstStyle/>
          <a:p>
            <a:pPr defTabSz="914400"/>
            <a:r>
              <a:rPr lang="cs-CZ" sz="2700" dirty="0">
                <a:solidFill>
                  <a:srgbClr val="2E4987"/>
                </a:solidFill>
                <a:latin typeface="+mn-lt"/>
                <a:ea typeface="+mn-ea"/>
                <a:cs typeface="+mn-cs"/>
              </a:rPr>
              <a:t>Základní pravidlo pro formulaci ZD</a:t>
            </a:r>
          </a:p>
        </p:txBody>
      </p:sp>
    </p:spTree>
    <p:extLst>
      <p:ext uri="{BB962C8B-B14F-4D97-AF65-F5344CB8AC3E}">
        <p14:creationId xmlns:p14="http://schemas.microsoft.com/office/powerpoint/2010/main" val="1590615723"/>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601C507-3142-EF07-DD6A-B7EBED5CBD92}"/>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22FE1A83-B3C0-5132-F607-219CC7B31BBD}"/>
              </a:ext>
            </a:extLst>
          </p:cNvPr>
          <p:cNvSpPr>
            <a:spLocks noGrp="1"/>
          </p:cNvSpPr>
          <p:nvPr>
            <p:ph idx="1"/>
          </p:nvPr>
        </p:nvSpPr>
        <p:spPr>
          <a:xfrm>
            <a:off x="395536" y="1700808"/>
            <a:ext cx="8291264" cy="5040560"/>
          </a:xfrm>
        </p:spPr>
        <p:txBody>
          <a:bodyPr>
            <a:normAutofit fontScale="70000" lnSpcReduction="20000"/>
          </a:bodyPr>
          <a:lstStyle/>
          <a:p>
            <a:r>
              <a:rPr lang="cs-CZ" sz="2600" b="1" dirty="0"/>
              <a:t>Závěry: </a:t>
            </a:r>
          </a:p>
          <a:p>
            <a:pPr marL="457200" indent="-457200">
              <a:buFont typeface="Arial" panose="020B0604020202020204" pitchFamily="34" charset="0"/>
              <a:buChar char="•"/>
            </a:pPr>
            <a:r>
              <a:rPr lang="cs-CZ" sz="2600" b="1" dirty="0"/>
              <a:t>zadavatel neprokázal</a:t>
            </a:r>
            <a:r>
              <a:rPr lang="cs-CZ" sz="2600" dirty="0"/>
              <a:t>, že by nebylo možné technické podmínky stanovit jinak než odkazem</a:t>
            </a:r>
          </a:p>
          <a:p>
            <a:pPr marL="457200" indent="-457200">
              <a:buFont typeface="Arial" panose="020B0604020202020204" pitchFamily="34" charset="0"/>
              <a:buChar char="•"/>
            </a:pPr>
            <a:r>
              <a:rPr lang="cs-CZ" sz="2600" dirty="0"/>
              <a:t>jednotlivé komponenty </a:t>
            </a:r>
            <a:r>
              <a:rPr lang="cs-CZ" sz="2600" b="1" dirty="0"/>
              <a:t>lze popsat technickými parametry</a:t>
            </a:r>
          </a:p>
          <a:p>
            <a:pPr marL="457200" indent="-457200">
              <a:buFont typeface="Arial" panose="020B0604020202020204" pitchFamily="34" charset="0"/>
              <a:buChar char="•"/>
            </a:pPr>
            <a:r>
              <a:rPr lang="cs-CZ" sz="2400" dirty="0"/>
              <a:t>ÚOHS-S0321/2022/VZ: pokud lze předmět veřejné zakázky vymezit dostatečně přesně a srozumitelně pouze prostřednictvím technických podmínek podle § 89 odst. 1 zákona, a zadavatel přesto v zadávacích podmínkách odkaz uvede, není pak dokonce relevantní ani skutečnost, že u každého takového odkazu připustí možnost nabídnout rovnocenné řešení. Porušení zákona se totiž zadavatel dopustil již tím, že ačkoliv to předmět veřejné zakázky umožňoval, nevymezil jej pouze prostřednictvím technických podmínek ve smyslu 89 odst. 1 zákona, nýbrž za účelem jeho specifikace současně použil odkaz dle § 89 odst. 5 písm. a) nebo b) zákona.</a:t>
            </a:r>
            <a:endParaRPr lang="cs-CZ" sz="2600" b="1" dirty="0"/>
          </a:p>
          <a:p>
            <a:pPr marL="457200" indent="-457200">
              <a:buFont typeface="Arial" panose="020B0604020202020204" pitchFamily="34" charset="0"/>
              <a:buChar char="•"/>
            </a:pPr>
            <a:r>
              <a:rPr lang="cs-CZ" sz="2600" dirty="0"/>
              <a:t>případně - zadavatel stanovil </a:t>
            </a:r>
            <a:r>
              <a:rPr lang="cs-CZ" sz="2600" b="1" dirty="0"/>
              <a:t>parametry tak konkrétně, že umožnil dodání pouze jednoho výrobku</a:t>
            </a:r>
          </a:p>
          <a:p>
            <a:pPr marL="457200" indent="-457200">
              <a:buFont typeface="Arial" panose="020B0604020202020204" pitchFamily="34" charset="0"/>
              <a:buChar char="•"/>
            </a:pPr>
            <a:r>
              <a:rPr lang="cs-CZ" sz="2600" dirty="0"/>
              <a:t>ÚOHS-S0654/2023/VZ: odkaz sice sloužil jako příklad, ale nasměroval soutěž na konkrétního výrobce, ačkoli šlo popsat parametry. </a:t>
            </a:r>
          </a:p>
        </p:txBody>
      </p:sp>
      <p:sp>
        <p:nvSpPr>
          <p:cNvPr id="3" name="Nadpis 2">
            <a:extLst>
              <a:ext uri="{FF2B5EF4-FFF2-40B4-BE49-F238E27FC236}">
                <a16:creationId xmlns:a16="http://schemas.microsoft.com/office/drawing/2014/main" id="{88138E1C-C3EE-2F89-F6D6-DFE0D2EEEC7D}"/>
              </a:ext>
            </a:extLst>
          </p:cNvPr>
          <p:cNvSpPr>
            <a:spLocks noGrp="1"/>
          </p:cNvSpPr>
          <p:nvPr>
            <p:ph type="title"/>
          </p:nvPr>
        </p:nvSpPr>
        <p:spPr>
          <a:xfrm>
            <a:off x="395536" y="1052736"/>
            <a:ext cx="8291264" cy="504056"/>
          </a:xfrm>
        </p:spPr>
        <p:txBody>
          <a:bodyPr/>
          <a:lstStyle/>
          <a:p>
            <a:pPr defTabSz="914400"/>
            <a:r>
              <a:rPr lang="cs-CZ" sz="2700" dirty="0">
                <a:solidFill>
                  <a:srgbClr val="2E4987"/>
                </a:solidFill>
                <a:latin typeface="+mn-lt"/>
                <a:ea typeface="+mn-ea"/>
                <a:cs typeface="+mn-cs"/>
              </a:rPr>
              <a:t>§ 89 odst. 6 proč neprošlo</a:t>
            </a:r>
          </a:p>
        </p:txBody>
      </p:sp>
    </p:spTree>
    <p:extLst>
      <p:ext uri="{BB962C8B-B14F-4D97-AF65-F5344CB8AC3E}">
        <p14:creationId xmlns:p14="http://schemas.microsoft.com/office/powerpoint/2010/main" val="19137531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4FBEFAB-AAAD-40C2-5254-D5641A5DF5D9}"/>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F4C1EB0F-7AE8-D789-0BA1-4E9DED8CA130}"/>
              </a:ext>
            </a:extLst>
          </p:cNvPr>
          <p:cNvSpPr>
            <a:spLocks noGrp="1"/>
          </p:cNvSpPr>
          <p:nvPr>
            <p:ph idx="1"/>
          </p:nvPr>
        </p:nvSpPr>
        <p:spPr>
          <a:xfrm>
            <a:off x="395536" y="2060848"/>
            <a:ext cx="8291264" cy="4464496"/>
          </a:xfrm>
        </p:spPr>
        <p:txBody>
          <a:bodyPr>
            <a:normAutofit fontScale="92500"/>
          </a:bodyPr>
          <a:lstStyle/>
          <a:p>
            <a:pPr algn="just"/>
            <a:r>
              <a:rPr lang="cs-CZ" sz="2600" b="1" dirty="0"/>
              <a:t>ÚOHS – S0245/2018/VZ</a:t>
            </a:r>
            <a:endParaRPr lang="cs-CZ" sz="2600" dirty="0"/>
          </a:p>
          <a:p>
            <a:pPr lvl="0" algn="just"/>
            <a:r>
              <a:rPr lang="cs-CZ" sz="2600" b="1" dirty="0"/>
              <a:t>Zadavatel:</a:t>
            </a:r>
            <a:r>
              <a:rPr lang="cs-CZ" sz="2600" dirty="0"/>
              <a:t> Dopravní podnik města Brna, a. s.</a:t>
            </a:r>
          </a:p>
          <a:p>
            <a:pPr lvl="0" algn="just"/>
            <a:r>
              <a:rPr lang="cs-CZ" sz="2600" b="1" dirty="0"/>
              <a:t>Odkaz:</a:t>
            </a:r>
            <a:r>
              <a:rPr lang="cs-CZ" sz="2600" dirty="0"/>
              <a:t> Např. </a:t>
            </a:r>
            <a:r>
              <a:rPr lang="cs-CZ" sz="2600" b="1" dirty="0"/>
              <a:t>ovladač typ VPN01</a:t>
            </a:r>
            <a:r>
              <a:rPr lang="cs-CZ" sz="2600" dirty="0"/>
              <a:t>, </a:t>
            </a:r>
            <a:r>
              <a:rPr lang="cs-CZ" sz="2600" b="1" dirty="0"/>
              <a:t>integrovaná jednotka napájení IJN10N nebo BUSE BS 240</a:t>
            </a:r>
            <a:r>
              <a:rPr lang="cs-CZ" sz="2600" dirty="0"/>
              <a:t>, </a:t>
            </a:r>
            <a:r>
              <a:rPr lang="cs-CZ" sz="2600" b="1" dirty="0"/>
              <a:t>informační monitory BUSTEC nebo BUSE</a:t>
            </a:r>
            <a:r>
              <a:rPr lang="cs-CZ" sz="2600" dirty="0"/>
              <a:t>, </a:t>
            </a:r>
            <a:r>
              <a:rPr lang="cs-CZ" sz="2600" b="1" dirty="0"/>
              <a:t>tachograf TT 62</a:t>
            </a:r>
            <a:r>
              <a:rPr lang="cs-CZ" sz="2600" dirty="0"/>
              <a:t>.</a:t>
            </a:r>
          </a:p>
          <a:p>
            <a:pPr algn="just"/>
            <a:r>
              <a:rPr lang="cs-CZ" sz="2600" b="1" dirty="0"/>
              <a:t>Závěr:</a:t>
            </a:r>
            <a:r>
              <a:rPr lang="cs-CZ" sz="2600" dirty="0"/>
              <a:t> ÚOHS připustil, že odkazy byly </a:t>
            </a:r>
            <a:r>
              <a:rPr lang="cs-CZ" sz="2600" b="1" dirty="0"/>
              <a:t>odůvodněné</a:t>
            </a:r>
            <a:r>
              <a:rPr lang="cs-CZ" sz="2600" dirty="0"/>
              <a:t>, protože zadavatel doložil, že jiné vymezení by nebylo dostatečně přesné a mohlo by vést k nekompatibilitě s již existujícím systémem. Výjimka dle § 89 odst. 6 ZZVZ byla </a:t>
            </a:r>
            <a:r>
              <a:rPr lang="cs-CZ" sz="2600" b="1" dirty="0"/>
              <a:t>splněna</a:t>
            </a:r>
            <a:r>
              <a:rPr lang="cs-CZ" sz="2600" dirty="0"/>
              <a:t>.</a:t>
            </a:r>
          </a:p>
          <a:p>
            <a:pPr algn="just"/>
            <a:endParaRPr lang="cs-CZ" sz="2400" dirty="0"/>
          </a:p>
        </p:txBody>
      </p:sp>
      <p:sp>
        <p:nvSpPr>
          <p:cNvPr id="3" name="Nadpis 2">
            <a:extLst>
              <a:ext uri="{FF2B5EF4-FFF2-40B4-BE49-F238E27FC236}">
                <a16:creationId xmlns:a16="http://schemas.microsoft.com/office/drawing/2014/main" id="{267A2115-2AE8-5EA1-5AD3-FE46F7E08C8A}"/>
              </a:ext>
            </a:extLst>
          </p:cNvPr>
          <p:cNvSpPr>
            <a:spLocks noGrp="1"/>
          </p:cNvSpPr>
          <p:nvPr>
            <p:ph type="title"/>
          </p:nvPr>
        </p:nvSpPr>
        <p:spPr/>
        <p:txBody>
          <a:bodyPr/>
          <a:lstStyle/>
          <a:p>
            <a:pPr defTabSz="914400"/>
            <a:r>
              <a:rPr lang="cs-CZ" sz="2800" dirty="0">
                <a:solidFill>
                  <a:srgbClr val="2E4987"/>
                </a:solidFill>
                <a:latin typeface="+mn-lt"/>
                <a:ea typeface="+mn-ea"/>
                <a:cs typeface="+mn-cs"/>
              </a:rPr>
              <a:t>§ 89 odst. 6_co naopak prošlo</a:t>
            </a:r>
          </a:p>
        </p:txBody>
      </p:sp>
    </p:spTree>
    <p:extLst>
      <p:ext uri="{BB962C8B-B14F-4D97-AF65-F5344CB8AC3E}">
        <p14:creationId xmlns:p14="http://schemas.microsoft.com/office/powerpoint/2010/main" val="26963086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4B0DB92-DE7D-8AE3-26A6-2E37167321EC}"/>
              </a:ext>
            </a:extLst>
          </p:cNvPr>
          <p:cNvSpPr>
            <a:spLocks noGrp="1"/>
          </p:cNvSpPr>
          <p:nvPr>
            <p:ph idx="1"/>
          </p:nvPr>
        </p:nvSpPr>
        <p:spPr/>
        <p:txBody>
          <a:bodyPr>
            <a:normAutofit fontScale="70000" lnSpcReduction="20000"/>
          </a:bodyPr>
          <a:lstStyle/>
          <a:p>
            <a:pPr algn="just"/>
            <a:r>
              <a:rPr lang="cs-CZ" dirty="0"/>
              <a:t>Potvrzeno v řízení o rozkladu ÚOHS-R0187/2017</a:t>
            </a:r>
          </a:p>
          <a:p>
            <a:pPr algn="just"/>
            <a:r>
              <a:rPr lang="cs-CZ" b="1" dirty="0"/>
              <a:t>Odkaz zadavatele na čipovou kartu, se kterou má být plnění kompatibilní</a:t>
            </a:r>
            <a:endParaRPr lang="cs-CZ" dirty="0"/>
          </a:p>
          <a:p>
            <a:pPr algn="just"/>
            <a:r>
              <a:rPr lang="cs-CZ" b="1" dirty="0"/>
              <a:t>ÚOHS: „</a:t>
            </a:r>
            <a:r>
              <a:rPr lang="cs-CZ" i="1" dirty="0"/>
              <a:t>onou „zvláštností“ veřejné zakázky, jež opravňuje zadavatele použít odkaz na konkrétního dodavatele či výrobek, apod., je systém, který bude k plnění veřejné zakázky využíván, a který musí být kompatibilní s konkrétním operačním systém, resp. s danou čipovou kartou. … Vzhledem ke skutečnosti, že součástí zadávacích podmínek je i požadavek zadavatele na interoperabilitu s dalšími systémy, tj. se systémem využívaným v rámci Integrovaného dopravního systému Ústeckého kraje, </a:t>
            </a:r>
            <a:r>
              <a:rPr lang="cs-CZ" b="1" i="1" dirty="0"/>
              <a:t>je zcela nezbytné, aby byla čipová karta popsána v podrobnostech, neboť jinak by nebylo možné s určitostí zajistit funkci ani dalších navazujících systémů. </a:t>
            </a:r>
            <a:r>
              <a:rPr lang="cs-CZ" i="1" dirty="0"/>
              <a:t>Zadavatel tedy v daném případě </a:t>
            </a:r>
            <a:r>
              <a:rPr lang="cs-CZ" b="1" i="1" dirty="0"/>
              <a:t>rozhodně neodkázal na předmětnou čipovou kartu bezdůvodně, neboť tím chtěl zajistit kompatibilitu poptávaného předmětu plnění s již existujícím zařízení</a:t>
            </a:r>
            <a:r>
              <a:rPr lang="cs-CZ" i="1" dirty="0"/>
              <a:t>“</a:t>
            </a:r>
          </a:p>
          <a:p>
            <a:pPr algn="just"/>
            <a:endParaRPr lang="cs-CZ" dirty="0"/>
          </a:p>
        </p:txBody>
      </p:sp>
      <p:sp>
        <p:nvSpPr>
          <p:cNvPr id="3" name="Nadpis 2">
            <a:extLst>
              <a:ext uri="{FF2B5EF4-FFF2-40B4-BE49-F238E27FC236}">
                <a16:creationId xmlns:a16="http://schemas.microsoft.com/office/drawing/2014/main" id="{84A43D86-F0C2-F9AE-434B-44FEC5E9D1BD}"/>
              </a:ext>
            </a:extLst>
          </p:cNvPr>
          <p:cNvSpPr>
            <a:spLocks noGrp="1"/>
          </p:cNvSpPr>
          <p:nvPr>
            <p:ph type="title"/>
          </p:nvPr>
        </p:nvSpPr>
        <p:spPr/>
        <p:txBody>
          <a:bodyPr/>
          <a:lstStyle/>
          <a:p>
            <a:r>
              <a:rPr lang="cs-CZ" sz="2800" dirty="0"/>
              <a:t>ÚOHS-S0332_Odkaz na čipové karty IDS ÚK</a:t>
            </a:r>
          </a:p>
        </p:txBody>
      </p:sp>
    </p:spTree>
    <p:extLst>
      <p:ext uri="{BB962C8B-B14F-4D97-AF65-F5344CB8AC3E}">
        <p14:creationId xmlns:p14="http://schemas.microsoft.com/office/powerpoint/2010/main" val="627294415"/>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BC220A7-AEB1-C3D5-8B62-E558DD0A8AD9}"/>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608E540B-4BE3-38CC-4C0A-1B7A55B59CAA}"/>
              </a:ext>
            </a:extLst>
          </p:cNvPr>
          <p:cNvSpPr>
            <a:spLocks noGrp="1"/>
          </p:cNvSpPr>
          <p:nvPr>
            <p:ph idx="1"/>
          </p:nvPr>
        </p:nvSpPr>
        <p:spPr>
          <a:xfrm>
            <a:off x="395536" y="1772816"/>
            <a:ext cx="8291264" cy="4968552"/>
          </a:xfrm>
        </p:spPr>
        <p:txBody>
          <a:bodyPr>
            <a:normAutofit fontScale="70000" lnSpcReduction="20000"/>
          </a:bodyPr>
          <a:lstStyle/>
          <a:p>
            <a:r>
              <a:rPr lang="cs-CZ" dirty="0"/>
              <a:t>MS v Praze </a:t>
            </a:r>
            <a:r>
              <a:rPr lang="cs-CZ" b="1" dirty="0"/>
              <a:t>5 A 75/2020-71</a:t>
            </a:r>
          </a:p>
          <a:p>
            <a:r>
              <a:rPr lang="cs-CZ" dirty="0"/>
              <a:t>„</a:t>
            </a:r>
            <a:r>
              <a:rPr lang="cs-CZ" i="1" dirty="0"/>
              <a:t>Na základě uvedeného má tak soud za to, že </a:t>
            </a:r>
            <a:r>
              <a:rPr lang="cs-CZ" b="1" i="1" dirty="0"/>
              <a:t>nebylo nezbytně nutné </a:t>
            </a:r>
            <a:r>
              <a:rPr lang="cs-CZ" i="1" dirty="0"/>
              <a:t>uvádět odkazy na konkrétní výrobky do zadávací dokumentace… nenaplnění podmínek pro aplikaci </a:t>
            </a:r>
            <a:r>
              <a:rPr lang="cs-CZ" i="1" dirty="0" err="1"/>
              <a:t>ust</a:t>
            </a:r>
            <a:r>
              <a:rPr lang="cs-CZ" i="1" dirty="0"/>
              <a:t>. § 89 odst. 6 zákona o zadávání veřejných zakázek.</a:t>
            </a:r>
          </a:p>
          <a:p>
            <a:r>
              <a:rPr lang="cs-CZ" i="1" dirty="0"/>
              <a:t>… </a:t>
            </a:r>
            <a:r>
              <a:rPr lang="cs-CZ" b="1" i="1" dirty="0"/>
              <a:t>pokud lze předmět veřejné zakázky vymezit dostatečně přesně </a:t>
            </a:r>
            <a:r>
              <a:rPr lang="cs-CZ" i="1" dirty="0"/>
              <a:t>a srozumitelně pouze prostřednictvím technických podmínek podle § 89 odst. 1 zákona a zadavatel přesto v zadávacích podmínkách odkaz uvede, </a:t>
            </a:r>
            <a:r>
              <a:rPr lang="cs-CZ" b="1" i="1" dirty="0"/>
              <a:t>není pak relevantní ani skutečnost, že u takového odkazu, příp. obecně připustí možnost nabídnout rovnocenné řešení </a:t>
            </a:r>
            <a:r>
              <a:rPr lang="cs-CZ" i="1" dirty="0"/>
              <a:t>(tj. není rozhodné, že uvede odkaz pouze jako ilustraci toho, co požaduje dodat, jako tomu bylo v posuzovaném případě).</a:t>
            </a:r>
          </a:p>
          <a:p>
            <a:r>
              <a:rPr lang="cs-CZ" i="1" dirty="0"/>
              <a:t>… znevýhodněni jsou ti dodavatelé, kteří by srovnatelnou alternativu byli schopni nabídnout, avšak vedeni snahou vyhovět zadavatelovým požadavkům postupovali podle zadavatelem uvedeného příkladu</a:t>
            </a:r>
            <a:r>
              <a:rPr lang="cs-CZ" dirty="0"/>
              <a:t>“</a:t>
            </a:r>
          </a:p>
          <a:p>
            <a:r>
              <a:rPr lang="cs-CZ" dirty="0"/>
              <a:t>Podobně např. </a:t>
            </a:r>
            <a:r>
              <a:rPr lang="cs-CZ" b="1" dirty="0"/>
              <a:t>ÚOHS-S0243/2024/VZ </a:t>
            </a:r>
            <a:r>
              <a:rPr lang="cs-CZ" dirty="0"/>
              <a:t>(požadavek na kompatibilitu váhového robota s mikrováhami výrobce </a:t>
            </a:r>
            <a:r>
              <a:rPr lang="cs-CZ" dirty="0" err="1"/>
              <a:t>Mettler</a:t>
            </a:r>
            <a:r>
              <a:rPr lang="cs-CZ" dirty="0"/>
              <a:t> – Toledo, s.r.o.)</a:t>
            </a:r>
          </a:p>
        </p:txBody>
      </p:sp>
      <p:sp>
        <p:nvSpPr>
          <p:cNvPr id="3" name="Nadpis 2">
            <a:extLst>
              <a:ext uri="{FF2B5EF4-FFF2-40B4-BE49-F238E27FC236}">
                <a16:creationId xmlns:a16="http://schemas.microsoft.com/office/drawing/2014/main" id="{37232A04-CA9E-9B27-CCD1-EF7E54C63ADC}"/>
              </a:ext>
            </a:extLst>
          </p:cNvPr>
          <p:cNvSpPr>
            <a:spLocks noGrp="1"/>
          </p:cNvSpPr>
          <p:nvPr>
            <p:ph type="title"/>
          </p:nvPr>
        </p:nvSpPr>
        <p:spPr>
          <a:xfrm>
            <a:off x="395536" y="1196752"/>
            <a:ext cx="8291264" cy="720080"/>
          </a:xfrm>
        </p:spPr>
        <p:txBody>
          <a:bodyPr/>
          <a:lstStyle/>
          <a:p>
            <a:pPr defTabSz="914400"/>
            <a:r>
              <a:rPr lang="cs-CZ" sz="2700" dirty="0">
                <a:solidFill>
                  <a:srgbClr val="2E4987"/>
                </a:solidFill>
                <a:latin typeface="+mn-lt"/>
                <a:ea typeface="+mn-ea"/>
                <a:cs typeface="+mn-cs"/>
              </a:rPr>
              <a:t>Ne ale jen pro účely ilustrativního příkladu</a:t>
            </a:r>
          </a:p>
        </p:txBody>
      </p:sp>
    </p:spTree>
    <p:extLst>
      <p:ext uri="{BB962C8B-B14F-4D97-AF65-F5344CB8AC3E}">
        <p14:creationId xmlns:p14="http://schemas.microsoft.com/office/powerpoint/2010/main" val="7535455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01BDA7D-ADA9-0DB6-3F17-8B0A801D086E}"/>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CA4153D6-F39A-6009-0FCB-93815171170E}"/>
              </a:ext>
            </a:extLst>
          </p:cNvPr>
          <p:cNvSpPr>
            <a:spLocks noGrp="1"/>
          </p:cNvSpPr>
          <p:nvPr>
            <p:ph idx="1"/>
          </p:nvPr>
        </p:nvSpPr>
        <p:spPr>
          <a:xfrm>
            <a:off x="395536" y="2276872"/>
            <a:ext cx="8291264" cy="4248472"/>
          </a:xfrm>
        </p:spPr>
        <p:txBody>
          <a:bodyPr>
            <a:normAutofit/>
          </a:bodyPr>
          <a:lstStyle/>
          <a:p>
            <a:pPr marL="342900" indent="-342900" algn="just">
              <a:lnSpc>
                <a:spcPts val="3600"/>
              </a:lnSpc>
              <a:buFont typeface="Wingdings" panose="05000000000000000000" pitchFamily="2" charset="2"/>
              <a:buChar char="§"/>
            </a:pPr>
            <a:r>
              <a:rPr lang="cs-CZ" sz="2400" dirty="0"/>
              <a:t>Důkazní břemeno leží na dodavateli</a:t>
            </a:r>
          </a:p>
          <a:p>
            <a:pPr marL="342900" indent="-342900" algn="just">
              <a:lnSpc>
                <a:spcPts val="3600"/>
              </a:lnSpc>
              <a:buFont typeface="Wingdings" panose="05000000000000000000" pitchFamily="2" charset="2"/>
              <a:buChar char="§"/>
            </a:pPr>
            <a:r>
              <a:rPr lang="cs-CZ" sz="2400" dirty="0"/>
              <a:t>Mělo by být prokázáno už v nabídce (viz SDEU v kauze </a:t>
            </a:r>
            <a:r>
              <a:rPr lang="cs-CZ" altLang="cs-CZ" sz="2400" dirty="0"/>
              <a:t>C-14/17 VAR &amp; ATM v. Iveco, červenec 2018</a:t>
            </a:r>
            <a:r>
              <a:rPr lang="cs-CZ" sz="2400" dirty="0"/>
              <a:t>)</a:t>
            </a:r>
          </a:p>
          <a:p>
            <a:pPr marL="342900" indent="-342900" algn="just">
              <a:lnSpc>
                <a:spcPts val="3600"/>
              </a:lnSpc>
              <a:buFont typeface="Wingdings" panose="05000000000000000000" pitchFamily="2" charset="2"/>
              <a:buChar char="§"/>
            </a:pPr>
            <a:r>
              <a:rPr lang="cs-CZ" sz="2400" dirty="0"/>
              <a:t>Pozor na pravidla pro změnu nabídky § 46 (zákaz materiální změny nabídky)</a:t>
            </a:r>
          </a:p>
          <a:p>
            <a:pPr algn="just">
              <a:lnSpc>
                <a:spcPts val="3600"/>
              </a:lnSpc>
            </a:pPr>
            <a:endParaRPr lang="cs-CZ" sz="2400" dirty="0"/>
          </a:p>
        </p:txBody>
      </p:sp>
      <p:sp>
        <p:nvSpPr>
          <p:cNvPr id="3" name="Nadpis 2">
            <a:extLst>
              <a:ext uri="{FF2B5EF4-FFF2-40B4-BE49-F238E27FC236}">
                <a16:creationId xmlns:a16="http://schemas.microsoft.com/office/drawing/2014/main" id="{F0C667F4-E937-F588-EB14-AB3440BA93F1}"/>
              </a:ext>
            </a:extLst>
          </p:cNvPr>
          <p:cNvSpPr>
            <a:spLocks noGrp="1"/>
          </p:cNvSpPr>
          <p:nvPr>
            <p:ph type="title"/>
          </p:nvPr>
        </p:nvSpPr>
        <p:spPr/>
        <p:txBody>
          <a:bodyPr/>
          <a:lstStyle/>
          <a:p>
            <a:pPr defTabSz="914400"/>
            <a:r>
              <a:rPr lang="cs-CZ" sz="2700" dirty="0">
                <a:solidFill>
                  <a:srgbClr val="2E4987"/>
                </a:solidFill>
                <a:latin typeface="+mn-lt"/>
                <a:ea typeface="+mn-ea"/>
                <a:cs typeface="+mn-cs"/>
              </a:rPr>
              <a:t>Ekvivalence nabízeného plnění</a:t>
            </a:r>
          </a:p>
        </p:txBody>
      </p:sp>
    </p:spTree>
    <p:extLst>
      <p:ext uri="{BB962C8B-B14F-4D97-AF65-F5344CB8AC3E}">
        <p14:creationId xmlns:p14="http://schemas.microsoft.com/office/powerpoint/2010/main" val="269794724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F139FC8-92D4-690F-B9B8-3C5DF3129E32}"/>
            </a:ext>
          </a:extLst>
        </p:cNvPr>
        <p:cNvGrpSpPr/>
        <p:nvPr/>
      </p:nvGrpSpPr>
      <p:grpSpPr>
        <a:xfrm>
          <a:off x="0" y="0"/>
          <a:ext cx="0" cy="0"/>
          <a:chOff x="0" y="0"/>
          <a:chExt cx="0" cy="0"/>
        </a:xfrm>
      </p:grpSpPr>
      <p:sp>
        <p:nvSpPr>
          <p:cNvPr id="2" name="Zástupný obsah 1">
            <a:extLst>
              <a:ext uri="{FF2B5EF4-FFF2-40B4-BE49-F238E27FC236}">
                <a16:creationId xmlns:a16="http://schemas.microsoft.com/office/drawing/2014/main" id="{12FBC8B9-54E2-1F05-FC05-09B4ED7898D0}"/>
              </a:ext>
            </a:extLst>
          </p:cNvPr>
          <p:cNvSpPr>
            <a:spLocks noGrp="1"/>
          </p:cNvSpPr>
          <p:nvPr>
            <p:ph idx="1"/>
          </p:nvPr>
        </p:nvSpPr>
        <p:spPr/>
        <p:txBody>
          <a:bodyPr>
            <a:normAutofit/>
          </a:bodyPr>
          <a:lstStyle/>
          <a:p>
            <a:pPr algn="just" defTabSz="914400" eaLnBrk="0" fontAlgn="base" hangingPunct="0">
              <a:lnSpc>
                <a:spcPct val="100000"/>
              </a:lnSpc>
              <a:spcBef>
                <a:spcPct val="0"/>
              </a:spcBef>
              <a:spcAft>
                <a:spcPct val="0"/>
              </a:spcAft>
            </a:pPr>
            <a:endParaRPr lang="cs-CZ" altLang="cs-CZ" sz="1800" dirty="0"/>
          </a:p>
          <a:p>
            <a:pPr marL="285750" indent="-285750" algn="just" defTabSz="914400" eaLnBrk="0" fontAlgn="base" hangingPunct="0">
              <a:lnSpc>
                <a:spcPct val="100000"/>
              </a:lnSpc>
              <a:spcBef>
                <a:spcPct val="0"/>
              </a:spcBef>
              <a:spcAft>
                <a:spcPct val="0"/>
              </a:spcAft>
              <a:buFont typeface="Arial" panose="020B0604020202020204" pitchFamily="34" charset="0"/>
              <a:buChar char="•"/>
            </a:pPr>
            <a:r>
              <a:rPr lang="cs-CZ" sz="1800" dirty="0"/>
              <a:t>Zadavatel uvedl v technických specifikacích </a:t>
            </a:r>
            <a:r>
              <a:rPr lang="cs-CZ" sz="1800" b="1" dirty="0"/>
              <a:t>konkrétní značku výrobku (</a:t>
            </a:r>
            <a:r>
              <a:rPr lang="pl-PL" sz="1800" dirty="0"/>
              <a:t>konkrétní typ motoru Iveco 8040.45N</a:t>
            </a:r>
            <a:r>
              <a:rPr lang="cs-CZ" sz="1800" dirty="0"/>
              <a:t>) s dodatkem „nebo ekvivalentní“. </a:t>
            </a:r>
          </a:p>
          <a:p>
            <a:pPr marL="285750" indent="-285750" algn="just" defTabSz="914400" eaLnBrk="0" fontAlgn="base" hangingPunct="0">
              <a:lnSpc>
                <a:spcPct val="100000"/>
              </a:lnSpc>
              <a:spcBef>
                <a:spcPct val="0"/>
              </a:spcBef>
              <a:spcAft>
                <a:spcPct val="0"/>
              </a:spcAft>
              <a:buFont typeface="Arial" panose="020B0604020202020204" pitchFamily="34" charset="0"/>
              <a:buChar char="•"/>
            </a:pPr>
            <a:r>
              <a:rPr lang="cs-CZ" sz="1800" dirty="0"/>
              <a:t>Dodavatel nabídl jiný výrobek, ale </a:t>
            </a:r>
            <a:r>
              <a:rPr lang="cs-CZ" sz="1800" b="1" dirty="0"/>
              <a:t>nedoložil ekvivalentnost</a:t>
            </a:r>
            <a:r>
              <a:rPr lang="cs-CZ" sz="1800" dirty="0"/>
              <a:t> při podání nabídky.</a:t>
            </a:r>
          </a:p>
          <a:p>
            <a:pPr marL="285750" indent="-285750" algn="just" defTabSz="914400" eaLnBrk="0" fontAlgn="base" hangingPunct="0">
              <a:lnSpc>
                <a:spcPct val="100000"/>
              </a:lnSpc>
              <a:spcBef>
                <a:spcPct val="0"/>
              </a:spcBef>
              <a:spcAft>
                <a:spcPct val="0"/>
              </a:spcAft>
              <a:buFont typeface="Arial" panose="020B0604020202020204" pitchFamily="34" charset="0"/>
              <a:buChar char="•"/>
            </a:pPr>
            <a:endParaRPr lang="cs-CZ" sz="1800" dirty="0"/>
          </a:p>
          <a:p>
            <a:pPr algn="just" defTabSz="914400" eaLnBrk="0" fontAlgn="base" hangingPunct="0">
              <a:lnSpc>
                <a:spcPct val="100000"/>
              </a:lnSpc>
              <a:spcBef>
                <a:spcPct val="0"/>
              </a:spcBef>
              <a:spcAft>
                <a:spcPct val="0"/>
              </a:spcAft>
            </a:pPr>
            <a:r>
              <a:rPr lang="cs-CZ" altLang="cs-CZ" sz="1800" b="1" dirty="0"/>
              <a:t>Soudní dvůr</a:t>
            </a:r>
            <a:r>
              <a:rPr lang="cs-CZ" altLang="cs-CZ" sz="1800" dirty="0"/>
              <a:t>:</a:t>
            </a:r>
          </a:p>
          <a:p>
            <a:pPr marL="285750" indent="-285750" algn="just" defTabSz="914400" eaLnBrk="0" fontAlgn="base" hangingPunct="0">
              <a:lnSpc>
                <a:spcPct val="100000"/>
              </a:lnSpc>
              <a:spcBef>
                <a:spcPct val="0"/>
              </a:spcBef>
              <a:spcAft>
                <a:spcPct val="0"/>
              </a:spcAft>
              <a:buFont typeface="Arial" panose="020B0604020202020204" pitchFamily="34" charset="0"/>
              <a:buChar char="•"/>
            </a:pPr>
            <a:r>
              <a:rPr lang="cs-CZ" altLang="cs-CZ" sz="1800" dirty="0"/>
              <a:t>Pokud zadavatel uvede konkrétní výrobek s dodatkem „nebo ekvivalentní“, dodavatel musí doložit ekvivalentnost již při podání nabídky. </a:t>
            </a:r>
          </a:p>
          <a:p>
            <a:pPr marL="285750" indent="-285750" algn="just" defTabSz="914400" eaLnBrk="0" fontAlgn="base" hangingPunct="0">
              <a:lnSpc>
                <a:spcPct val="100000"/>
              </a:lnSpc>
              <a:spcBef>
                <a:spcPct val="0"/>
              </a:spcBef>
              <a:spcAft>
                <a:spcPct val="0"/>
              </a:spcAft>
              <a:buFont typeface="Arial" panose="020B0604020202020204" pitchFamily="34" charset="0"/>
              <a:buChar char="•"/>
            </a:pPr>
            <a:r>
              <a:rPr lang="cs-CZ" altLang="cs-CZ" sz="1800" dirty="0"/>
              <a:t>Nelze spoléhat na to, že vlastnosti budou doloženy až po zadání zakázky. </a:t>
            </a:r>
          </a:p>
          <a:p>
            <a:pPr marL="285750" indent="-285750" algn="just" defTabSz="914400" eaLnBrk="0" fontAlgn="base" hangingPunct="0">
              <a:lnSpc>
                <a:spcPct val="100000"/>
              </a:lnSpc>
              <a:spcBef>
                <a:spcPct val="0"/>
              </a:spcBef>
              <a:spcAft>
                <a:spcPct val="0"/>
              </a:spcAft>
              <a:buFont typeface="Arial" panose="020B0604020202020204" pitchFamily="34" charset="0"/>
              <a:buChar char="•"/>
            </a:pPr>
            <a:r>
              <a:rPr lang="cs-CZ" altLang="cs-CZ" sz="1800" dirty="0"/>
              <a:t>Cílem je zajistit transparentnost a rovné zacházení mezi uchazeči.</a:t>
            </a:r>
          </a:p>
          <a:p>
            <a:pPr lvl="0" algn="just" defTabSz="914400" eaLnBrk="0" fontAlgn="base" hangingPunct="0">
              <a:lnSpc>
                <a:spcPct val="100000"/>
              </a:lnSpc>
              <a:spcBef>
                <a:spcPct val="0"/>
              </a:spcBef>
              <a:spcAft>
                <a:spcPct val="0"/>
              </a:spcAft>
              <a:buFontTx/>
              <a:buChar char="•"/>
            </a:pPr>
            <a:endParaRPr lang="cs-CZ" dirty="0"/>
          </a:p>
        </p:txBody>
      </p:sp>
      <p:sp>
        <p:nvSpPr>
          <p:cNvPr id="3" name="Nadpis 2">
            <a:extLst>
              <a:ext uri="{FF2B5EF4-FFF2-40B4-BE49-F238E27FC236}">
                <a16:creationId xmlns:a16="http://schemas.microsoft.com/office/drawing/2014/main" id="{B701C41A-E549-096B-FBF0-5256356BF7B7}"/>
              </a:ext>
            </a:extLst>
          </p:cNvPr>
          <p:cNvSpPr>
            <a:spLocks noGrp="1"/>
          </p:cNvSpPr>
          <p:nvPr>
            <p:ph type="title"/>
          </p:nvPr>
        </p:nvSpPr>
        <p:spPr/>
        <p:txBody>
          <a:bodyPr/>
          <a:lstStyle/>
          <a:p>
            <a:r>
              <a:rPr lang="cs-CZ" altLang="cs-CZ" sz="2700" dirty="0">
                <a:solidFill>
                  <a:srgbClr val="2E4987"/>
                </a:solidFill>
                <a:latin typeface="+mn-lt"/>
                <a:ea typeface="+mn-ea"/>
                <a:cs typeface="+mn-cs"/>
              </a:rPr>
              <a:t>C-14/17, VAR &amp; ATM v. Iveco</a:t>
            </a:r>
            <a:endParaRPr lang="cs-CZ" sz="2700" dirty="0">
              <a:solidFill>
                <a:srgbClr val="2E4987"/>
              </a:solidFill>
              <a:latin typeface="+mn-lt"/>
              <a:ea typeface="+mn-ea"/>
              <a:cs typeface="+mn-cs"/>
            </a:endParaRPr>
          </a:p>
        </p:txBody>
      </p:sp>
    </p:spTree>
    <p:extLst>
      <p:ext uri="{BB962C8B-B14F-4D97-AF65-F5344CB8AC3E}">
        <p14:creationId xmlns:p14="http://schemas.microsoft.com/office/powerpoint/2010/main" val="1004332624"/>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59E6C5D-BB23-B3B4-2FF0-61D6DAF244B3}"/>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1EDE4AD-C22C-4FE6-6C39-B1471FFCAC12}"/>
              </a:ext>
            </a:extLst>
          </p:cNvPr>
          <p:cNvSpPr>
            <a:spLocks noGrp="1"/>
          </p:cNvSpPr>
          <p:nvPr>
            <p:ph idx="1"/>
          </p:nvPr>
        </p:nvSpPr>
        <p:spPr>
          <a:xfrm>
            <a:off x="395536" y="1988840"/>
            <a:ext cx="8291264" cy="4608512"/>
          </a:xfrm>
        </p:spPr>
        <p:txBody>
          <a:bodyPr>
            <a:normAutofit fontScale="77500" lnSpcReduction="20000"/>
          </a:bodyPr>
          <a:lstStyle/>
          <a:p>
            <a:pPr algn="just">
              <a:lnSpc>
                <a:spcPct val="170000"/>
              </a:lnSpc>
            </a:pPr>
            <a:r>
              <a:rPr lang="cs-CZ" sz="2400" dirty="0"/>
              <a:t>§ 89 cílí na formulaci </a:t>
            </a:r>
            <a:r>
              <a:rPr lang="cs-CZ" sz="2400" b="1" dirty="0"/>
              <a:t>technických podmínek</a:t>
            </a:r>
          </a:p>
          <a:p>
            <a:pPr algn="just">
              <a:lnSpc>
                <a:spcPct val="170000"/>
              </a:lnSpc>
            </a:pPr>
            <a:r>
              <a:rPr lang="cs-CZ" sz="2400" dirty="0"/>
              <a:t>Na odkazy ale není prostor ani v jiných situacích, viz zásady § 6 + nediskriminační zadávací podmínky § 36</a:t>
            </a:r>
          </a:p>
          <a:p>
            <a:pPr algn="just">
              <a:lnSpc>
                <a:spcPts val="3600"/>
              </a:lnSpc>
            </a:pPr>
            <a:r>
              <a:rPr lang="cs-CZ" sz="2400" dirty="0"/>
              <a:t>Pozor ! Na externě zpracované podklady používané pro další zadávací řízení (např. projektové dokumentace) – zakázkovou odpovědnost za jejich korektnost nese zadavatel</a:t>
            </a:r>
          </a:p>
          <a:p>
            <a:pPr algn="just">
              <a:lnSpc>
                <a:spcPts val="3600"/>
              </a:lnSpc>
            </a:pPr>
            <a:r>
              <a:rPr lang="cs-CZ" sz="2400" dirty="0"/>
              <a:t>Je jedno, jak velkou část zakázky tvoří odkazované plnění (nemusí se jednat o hlavní předmět)</a:t>
            </a:r>
          </a:p>
          <a:p>
            <a:pPr algn="just">
              <a:lnSpc>
                <a:spcPts val="3600"/>
              </a:lnSpc>
            </a:pPr>
            <a:endParaRPr lang="cs-CZ" sz="2400" dirty="0"/>
          </a:p>
        </p:txBody>
      </p:sp>
      <p:sp>
        <p:nvSpPr>
          <p:cNvPr id="3" name="Nadpis 2">
            <a:extLst>
              <a:ext uri="{FF2B5EF4-FFF2-40B4-BE49-F238E27FC236}">
                <a16:creationId xmlns:a16="http://schemas.microsoft.com/office/drawing/2014/main" id="{0E64E2EA-D8F5-F950-8372-4C8BB0884E12}"/>
              </a:ext>
            </a:extLst>
          </p:cNvPr>
          <p:cNvSpPr>
            <a:spLocks noGrp="1"/>
          </p:cNvSpPr>
          <p:nvPr>
            <p:ph type="title"/>
          </p:nvPr>
        </p:nvSpPr>
        <p:spPr/>
        <p:txBody>
          <a:bodyPr/>
          <a:lstStyle/>
          <a:p>
            <a:pPr defTabSz="914400"/>
            <a:r>
              <a:rPr lang="cs-CZ" sz="2700" dirty="0">
                <a:solidFill>
                  <a:srgbClr val="2E4987"/>
                </a:solidFill>
                <a:latin typeface="+mn-lt"/>
                <a:ea typeface="+mn-ea"/>
                <a:cs typeface="+mn-cs"/>
              </a:rPr>
              <a:t>Interakce s ostatními ustanoveními ZZVZ</a:t>
            </a:r>
          </a:p>
        </p:txBody>
      </p:sp>
    </p:spTree>
    <p:extLst>
      <p:ext uri="{BB962C8B-B14F-4D97-AF65-F5344CB8AC3E}">
        <p14:creationId xmlns:p14="http://schemas.microsoft.com/office/powerpoint/2010/main" val="9189830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C238361-18BE-419E-CE72-9B3DC45651E1}"/>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22B88F7B-D6F9-06CF-2590-90A9B300F11B}"/>
              </a:ext>
            </a:extLst>
          </p:cNvPr>
          <p:cNvSpPr>
            <a:spLocks noGrp="1"/>
          </p:cNvSpPr>
          <p:nvPr>
            <p:ph idx="1"/>
          </p:nvPr>
        </p:nvSpPr>
        <p:spPr>
          <a:xfrm>
            <a:off x="395536" y="2276872"/>
            <a:ext cx="8291264" cy="4248472"/>
          </a:xfrm>
        </p:spPr>
        <p:txBody>
          <a:bodyPr>
            <a:normAutofit fontScale="92500"/>
          </a:bodyPr>
          <a:lstStyle/>
          <a:p>
            <a:pPr algn="just">
              <a:lnSpc>
                <a:spcPts val="3600"/>
              </a:lnSpc>
            </a:pPr>
            <a:r>
              <a:rPr lang="cs-CZ" sz="2400" dirty="0"/>
              <a:t>Technické podmínky odkazem na </a:t>
            </a:r>
            <a:r>
              <a:rPr lang="cs-CZ" sz="2400" b="1" dirty="0"/>
              <a:t>normy</a:t>
            </a:r>
            <a:r>
              <a:rPr lang="cs-CZ" sz="2400" dirty="0"/>
              <a:t> nebo </a:t>
            </a:r>
            <a:r>
              <a:rPr lang="cs-CZ" sz="2400" b="1" dirty="0"/>
              <a:t>štítky</a:t>
            </a:r>
          </a:p>
          <a:p>
            <a:pPr marL="342900" indent="-342900" algn="just">
              <a:lnSpc>
                <a:spcPts val="3600"/>
              </a:lnSpc>
              <a:buFontTx/>
              <a:buChar char="-"/>
            </a:pPr>
            <a:r>
              <a:rPr lang="cs-CZ" sz="2400" dirty="0"/>
              <a:t>sama o sobě jsou fakticky odkazem na konkrétní provedení</a:t>
            </a:r>
          </a:p>
          <a:p>
            <a:pPr marL="342900" indent="-342900" algn="just">
              <a:lnSpc>
                <a:spcPts val="3600"/>
              </a:lnSpc>
              <a:buFontTx/>
              <a:buChar char="-"/>
            </a:pPr>
            <a:r>
              <a:rPr lang="cs-CZ" sz="2400" dirty="0"/>
              <a:t>povinnost připustit ekvivalentní řešení výslovně v ZZVZ (zadavatel nesmí odmítnout nabídku jen proto, že nesplňuje konkrétní požadovanou normu, pokud dodavatel prokáže, že jeho řešení splňuje požadované vlastnosti </a:t>
            </a:r>
            <a:r>
              <a:rPr lang="cs-CZ" sz="2400" i="1" dirty="0"/>
              <a:t>ekvivalentně</a:t>
            </a:r>
            <a:r>
              <a:rPr lang="cs-CZ" sz="2400" dirty="0"/>
              <a:t>)</a:t>
            </a:r>
          </a:p>
          <a:p>
            <a:pPr marL="342900" indent="-342900" algn="just">
              <a:lnSpc>
                <a:spcPts val="3600"/>
              </a:lnSpc>
              <a:buFontTx/>
              <a:buChar char="-"/>
            </a:pPr>
            <a:endParaRPr lang="cs-CZ" sz="2400" dirty="0"/>
          </a:p>
          <a:p>
            <a:pPr algn="just">
              <a:lnSpc>
                <a:spcPts val="3600"/>
              </a:lnSpc>
            </a:pPr>
            <a:endParaRPr lang="cs-CZ" sz="2400" dirty="0"/>
          </a:p>
        </p:txBody>
      </p:sp>
      <p:sp>
        <p:nvSpPr>
          <p:cNvPr id="3" name="Nadpis 2">
            <a:extLst>
              <a:ext uri="{FF2B5EF4-FFF2-40B4-BE49-F238E27FC236}">
                <a16:creationId xmlns:a16="http://schemas.microsoft.com/office/drawing/2014/main" id="{F490CD05-CED2-0D13-AC57-77496837BF31}"/>
              </a:ext>
            </a:extLst>
          </p:cNvPr>
          <p:cNvSpPr>
            <a:spLocks noGrp="1"/>
          </p:cNvSpPr>
          <p:nvPr>
            <p:ph type="title"/>
          </p:nvPr>
        </p:nvSpPr>
        <p:spPr/>
        <p:txBody>
          <a:bodyPr/>
          <a:lstStyle/>
          <a:p>
            <a:pPr defTabSz="914400"/>
            <a:r>
              <a:rPr lang="cs-CZ" sz="2700" dirty="0">
                <a:solidFill>
                  <a:srgbClr val="2E4987"/>
                </a:solidFill>
                <a:latin typeface="+mn-lt"/>
                <a:ea typeface="+mn-ea"/>
                <a:cs typeface="+mn-cs"/>
              </a:rPr>
              <a:t>Interakce s ostatními ustanoveními ZZVZ</a:t>
            </a:r>
          </a:p>
        </p:txBody>
      </p:sp>
    </p:spTree>
    <p:extLst>
      <p:ext uri="{BB962C8B-B14F-4D97-AF65-F5344CB8AC3E}">
        <p14:creationId xmlns:p14="http://schemas.microsoft.com/office/powerpoint/2010/main" val="115740348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DA9D108-E580-FECC-D1D4-EEDDE9A846BF}"/>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04B3A55E-6838-F653-DE1C-3ABAF2BE9C6C}"/>
              </a:ext>
            </a:extLst>
          </p:cNvPr>
          <p:cNvSpPr>
            <a:spLocks noGrp="1"/>
          </p:cNvSpPr>
          <p:nvPr>
            <p:ph idx="1"/>
          </p:nvPr>
        </p:nvSpPr>
        <p:spPr>
          <a:xfrm>
            <a:off x="395536" y="2276872"/>
            <a:ext cx="8291264" cy="4248472"/>
          </a:xfrm>
        </p:spPr>
        <p:txBody>
          <a:bodyPr>
            <a:normAutofit/>
          </a:bodyPr>
          <a:lstStyle/>
          <a:p>
            <a:pPr algn="just">
              <a:lnSpc>
                <a:spcPct val="170000"/>
              </a:lnSpc>
            </a:pPr>
            <a:r>
              <a:rPr lang="cs-CZ" sz="2400" dirty="0"/>
              <a:t>Je věc dodavatele,</a:t>
            </a:r>
          </a:p>
          <a:p>
            <a:pPr marL="342900" indent="-342900" algn="just">
              <a:lnSpc>
                <a:spcPct val="170000"/>
              </a:lnSpc>
              <a:buFont typeface="Arial" panose="020B0604020202020204" pitchFamily="34" charset="0"/>
              <a:buChar char="•"/>
            </a:pPr>
            <a:r>
              <a:rPr lang="cs-CZ" sz="2400" dirty="0"/>
              <a:t>čím prokáže kvalifikaci, </a:t>
            </a:r>
          </a:p>
          <a:p>
            <a:pPr marL="342900" indent="-342900" algn="just">
              <a:lnSpc>
                <a:spcPct val="170000"/>
              </a:lnSpc>
              <a:buFont typeface="Arial" panose="020B0604020202020204" pitchFamily="34" charset="0"/>
              <a:buChar char="•"/>
            </a:pPr>
            <a:r>
              <a:rPr lang="cs-CZ" sz="2400" dirty="0"/>
              <a:t>jaké plnění nabídne,</a:t>
            </a:r>
          </a:p>
          <a:p>
            <a:pPr marL="342900" indent="-342900" algn="just">
              <a:lnSpc>
                <a:spcPct val="170000"/>
              </a:lnSpc>
              <a:buFont typeface="Arial" panose="020B0604020202020204" pitchFamily="34" charset="0"/>
              <a:buChar char="•"/>
            </a:pPr>
            <a:r>
              <a:rPr lang="cs-CZ" sz="2400" dirty="0"/>
              <a:t>jakou nabídku předloží k hodnocení</a:t>
            </a:r>
          </a:p>
        </p:txBody>
      </p:sp>
      <p:sp>
        <p:nvSpPr>
          <p:cNvPr id="3" name="Nadpis 2">
            <a:extLst>
              <a:ext uri="{FF2B5EF4-FFF2-40B4-BE49-F238E27FC236}">
                <a16:creationId xmlns:a16="http://schemas.microsoft.com/office/drawing/2014/main" id="{657DF979-4ABA-2A78-D3B8-9CFCCFD1F5CE}"/>
              </a:ext>
            </a:extLst>
          </p:cNvPr>
          <p:cNvSpPr>
            <a:spLocks noGrp="1"/>
          </p:cNvSpPr>
          <p:nvPr>
            <p:ph type="title"/>
          </p:nvPr>
        </p:nvSpPr>
        <p:spPr/>
        <p:txBody>
          <a:bodyPr/>
          <a:lstStyle/>
          <a:p>
            <a:pPr algn="just">
              <a:lnSpc>
                <a:spcPct val="170000"/>
              </a:lnSpc>
            </a:pPr>
            <a:r>
              <a:rPr lang="cs-CZ" sz="2800" dirty="0"/>
              <a:t>Limit pro zadavatele, ne dodavatele !</a:t>
            </a:r>
          </a:p>
        </p:txBody>
      </p:sp>
    </p:spTree>
    <p:extLst>
      <p:ext uri="{BB962C8B-B14F-4D97-AF65-F5344CB8AC3E}">
        <p14:creationId xmlns:p14="http://schemas.microsoft.com/office/powerpoint/2010/main" val="39057460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1DF0A50-159F-A72B-5C0F-1922CADBC500}"/>
            </a:ext>
          </a:extLst>
        </p:cNvPr>
        <p:cNvGrpSpPr/>
        <p:nvPr/>
      </p:nvGrpSpPr>
      <p:grpSpPr>
        <a:xfrm>
          <a:off x="0" y="0"/>
          <a:ext cx="0" cy="0"/>
          <a:chOff x="0" y="0"/>
          <a:chExt cx="0" cy="0"/>
        </a:xfrm>
      </p:grpSpPr>
      <p:sp>
        <p:nvSpPr>
          <p:cNvPr id="2" name="Zástupný obsah 1">
            <a:extLst>
              <a:ext uri="{FF2B5EF4-FFF2-40B4-BE49-F238E27FC236}">
                <a16:creationId xmlns:a16="http://schemas.microsoft.com/office/drawing/2014/main" id="{EC46F436-75DC-C264-CA0F-914DC549ADEA}"/>
              </a:ext>
            </a:extLst>
          </p:cNvPr>
          <p:cNvSpPr>
            <a:spLocks noGrp="1"/>
          </p:cNvSpPr>
          <p:nvPr>
            <p:ph idx="1"/>
          </p:nvPr>
        </p:nvSpPr>
        <p:spPr/>
        <p:txBody>
          <a:bodyPr>
            <a:normAutofit/>
          </a:bodyPr>
          <a:lstStyle/>
          <a:p>
            <a:r>
              <a:rPr lang="cs-CZ" dirty="0"/>
              <a:t>BE zadavatel </a:t>
            </a:r>
            <a:r>
              <a:rPr lang="cs-CZ" b="1" dirty="0" err="1"/>
              <a:t>Fluvius</a:t>
            </a:r>
            <a:r>
              <a:rPr lang="cs-CZ" b="1" dirty="0"/>
              <a:t>:</a:t>
            </a:r>
            <a:r>
              <a:rPr lang="cs-CZ" dirty="0"/>
              <a:t> </a:t>
            </a:r>
          </a:p>
          <a:p>
            <a:pPr marL="457200" indent="-457200">
              <a:buFont typeface="Arial" panose="020B0604020202020204" pitchFamily="34" charset="0"/>
              <a:buChar char="•"/>
            </a:pPr>
            <a:r>
              <a:rPr lang="cs-CZ" dirty="0"/>
              <a:t>požadavek na výhradně kameninové trubky pro kanalizaci a betonové pro odvod dešťové vody. </a:t>
            </a:r>
          </a:p>
          <a:p>
            <a:pPr marL="457200" indent="-457200">
              <a:buFont typeface="Arial" panose="020B0604020202020204" pitchFamily="34" charset="0"/>
              <a:buChar char="•"/>
            </a:pPr>
            <a:r>
              <a:rPr lang="cs-CZ" b="1" dirty="0"/>
              <a:t>DYKA</a:t>
            </a:r>
            <a:r>
              <a:rPr lang="cs-CZ" dirty="0"/>
              <a:t> (výrobce plastových trubek) </a:t>
            </a:r>
            <a:r>
              <a:rPr lang="cs-CZ" b="1" dirty="0"/>
              <a:t>vyloučena</a:t>
            </a:r>
          </a:p>
          <a:p>
            <a:pPr marL="457200" indent="-457200">
              <a:buFont typeface="Arial" panose="020B0604020202020204" pitchFamily="34" charset="0"/>
              <a:buChar char="•"/>
            </a:pPr>
            <a:r>
              <a:rPr lang="cs-CZ" dirty="0" err="1"/>
              <a:t>Fluvius</a:t>
            </a:r>
            <a:r>
              <a:rPr lang="cs-CZ" dirty="0"/>
              <a:t> </a:t>
            </a:r>
            <a:r>
              <a:rPr lang="cs-CZ" b="1" dirty="0"/>
              <a:t>odmítl (nedokázal) uvést důvody </a:t>
            </a:r>
            <a:r>
              <a:rPr lang="cs-CZ" dirty="0"/>
              <a:t>požadavku na kameninu/beton.</a:t>
            </a:r>
          </a:p>
        </p:txBody>
      </p:sp>
      <p:sp>
        <p:nvSpPr>
          <p:cNvPr id="3" name="Nadpis 2">
            <a:extLst>
              <a:ext uri="{FF2B5EF4-FFF2-40B4-BE49-F238E27FC236}">
                <a16:creationId xmlns:a16="http://schemas.microsoft.com/office/drawing/2014/main" id="{2878168C-4726-7F0A-2CBE-A1E9CC1919C9}"/>
              </a:ext>
            </a:extLst>
          </p:cNvPr>
          <p:cNvSpPr>
            <a:spLocks noGrp="1"/>
          </p:cNvSpPr>
          <p:nvPr>
            <p:ph type="title"/>
          </p:nvPr>
        </p:nvSpPr>
        <p:spPr/>
        <p:txBody>
          <a:bodyPr/>
          <a:lstStyle/>
          <a:p>
            <a:r>
              <a:rPr lang="cs-CZ" dirty="0"/>
              <a:t>C-424/23 DYKA </a:t>
            </a:r>
            <a:r>
              <a:rPr lang="cs-CZ" dirty="0" err="1"/>
              <a:t>Plastics</a:t>
            </a:r>
            <a:endParaRPr lang="cs-CZ" dirty="0"/>
          </a:p>
        </p:txBody>
      </p:sp>
    </p:spTree>
    <p:extLst>
      <p:ext uri="{BB962C8B-B14F-4D97-AF65-F5344CB8AC3E}">
        <p14:creationId xmlns:p14="http://schemas.microsoft.com/office/powerpoint/2010/main" val="301442752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E9CAB01-B385-C6FD-2E62-FDADA8C9BF61}"/>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E47F296E-66D5-690C-FD55-F4FE3C151163}"/>
              </a:ext>
            </a:extLst>
          </p:cNvPr>
          <p:cNvSpPr>
            <a:spLocks noGrp="1"/>
          </p:cNvSpPr>
          <p:nvPr>
            <p:ph idx="1"/>
          </p:nvPr>
        </p:nvSpPr>
        <p:spPr>
          <a:xfrm>
            <a:off x="395536" y="1412776"/>
            <a:ext cx="8291264" cy="5112568"/>
          </a:xfrm>
        </p:spPr>
        <p:txBody>
          <a:bodyPr>
            <a:noAutofit/>
          </a:bodyPr>
          <a:lstStyle/>
          <a:p>
            <a:pPr algn="just">
              <a:lnSpc>
                <a:spcPct val="150000"/>
              </a:lnSpc>
            </a:pPr>
            <a:r>
              <a:rPr lang="cs-CZ" sz="1800" b="1" dirty="0"/>
              <a:t>Není-li to odůvodněno </a:t>
            </a:r>
            <a:r>
              <a:rPr lang="cs-CZ" sz="1800" dirty="0"/>
              <a:t>předmětem veřejné zakázky, nesmějí technické specifikace odkazovat na </a:t>
            </a:r>
          </a:p>
          <a:p>
            <a:pPr marL="457200" indent="-457200" algn="just">
              <a:lnSpc>
                <a:spcPct val="150000"/>
              </a:lnSpc>
              <a:buFont typeface="Wingdings" panose="05000000000000000000" pitchFamily="2" charset="2"/>
              <a:buChar char="§"/>
            </a:pPr>
            <a:r>
              <a:rPr lang="cs-CZ" sz="1800" b="1" dirty="0"/>
              <a:t>určité </a:t>
            </a:r>
            <a:r>
              <a:rPr lang="cs-CZ" sz="1800" dirty="0"/>
              <a:t>provedení nebo zdroj nebo </a:t>
            </a:r>
            <a:r>
              <a:rPr lang="cs-CZ" sz="1800" b="1" dirty="0"/>
              <a:t>konkrétní </a:t>
            </a:r>
            <a:r>
              <a:rPr lang="cs-CZ" sz="1800" dirty="0"/>
              <a:t>postup, který je </a:t>
            </a:r>
            <a:r>
              <a:rPr lang="cs-CZ" sz="1800" b="1" dirty="0"/>
              <a:t>příznačný</a:t>
            </a:r>
            <a:r>
              <a:rPr lang="cs-CZ" sz="1800" dirty="0"/>
              <a:t> pro výrobky nebo služby poskytované určitým hospodářským subjektem, nebo </a:t>
            </a:r>
          </a:p>
          <a:p>
            <a:pPr marL="457200" indent="-457200" algn="just">
              <a:lnSpc>
                <a:spcPct val="150000"/>
              </a:lnSpc>
              <a:buFont typeface="Wingdings" panose="05000000000000000000" pitchFamily="2" charset="2"/>
              <a:buChar char="§"/>
            </a:pPr>
            <a:r>
              <a:rPr lang="cs-CZ" sz="1800" dirty="0"/>
              <a:t>na </a:t>
            </a:r>
            <a:r>
              <a:rPr lang="cs-CZ" sz="1800" b="1" dirty="0"/>
              <a:t>obchodní značky, patenty, typy nebo určitý původ či výrobu</a:t>
            </a:r>
            <a:r>
              <a:rPr lang="cs-CZ" sz="1800" dirty="0"/>
              <a:t>, pokud by to mělo za důsledek zvýhodnění nebo vyloučení </a:t>
            </a:r>
            <a:r>
              <a:rPr lang="cs-CZ" sz="1800" b="1" dirty="0"/>
              <a:t>určitých</a:t>
            </a:r>
            <a:r>
              <a:rPr lang="cs-CZ" sz="1800" dirty="0"/>
              <a:t> podniků nebo určitých výrobků. </a:t>
            </a:r>
          </a:p>
          <a:p>
            <a:pPr algn="just">
              <a:lnSpc>
                <a:spcPct val="150000"/>
              </a:lnSpc>
            </a:pPr>
            <a:r>
              <a:rPr lang="cs-CZ" sz="1800" dirty="0"/>
              <a:t>Takový odkaz je výjimečně povolen, pokud není možný dostatečně přesný a srozumitelný popis předmětu veřejné zakázky podle odstavce 3. Takový odkaz musí být doprovázen slovy „nebo rovnocenný“.</a:t>
            </a:r>
            <a:endParaRPr lang="cs-CZ" sz="1600" dirty="0"/>
          </a:p>
        </p:txBody>
      </p:sp>
      <p:sp>
        <p:nvSpPr>
          <p:cNvPr id="3" name="Nadpis 2">
            <a:extLst>
              <a:ext uri="{FF2B5EF4-FFF2-40B4-BE49-F238E27FC236}">
                <a16:creationId xmlns:a16="http://schemas.microsoft.com/office/drawing/2014/main" id="{6B2DC271-6782-ACA2-5B46-1F3BEC709CC5}"/>
              </a:ext>
            </a:extLst>
          </p:cNvPr>
          <p:cNvSpPr>
            <a:spLocks noGrp="1"/>
          </p:cNvSpPr>
          <p:nvPr>
            <p:ph type="title"/>
          </p:nvPr>
        </p:nvSpPr>
        <p:spPr>
          <a:xfrm>
            <a:off x="395536" y="908720"/>
            <a:ext cx="8291264" cy="504056"/>
          </a:xfrm>
        </p:spPr>
        <p:txBody>
          <a:bodyPr/>
          <a:lstStyle/>
          <a:p>
            <a:pPr defTabSz="914400"/>
            <a:r>
              <a:rPr lang="cs-CZ" sz="2700" dirty="0">
                <a:solidFill>
                  <a:srgbClr val="2E4987"/>
                </a:solidFill>
                <a:latin typeface="+mn-lt"/>
                <a:ea typeface="+mn-ea"/>
                <a:cs typeface="+mn-cs"/>
              </a:rPr>
              <a:t>Evropská úprava čl. 42 odst. 4</a:t>
            </a:r>
          </a:p>
        </p:txBody>
      </p:sp>
    </p:spTree>
    <p:extLst>
      <p:ext uri="{BB962C8B-B14F-4D97-AF65-F5344CB8AC3E}">
        <p14:creationId xmlns:p14="http://schemas.microsoft.com/office/powerpoint/2010/main" val="1298908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CB6C1B6-3318-2704-D7B9-970B98AFDA2A}"/>
            </a:ext>
          </a:extLst>
        </p:cNvPr>
        <p:cNvGrpSpPr/>
        <p:nvPr/>
      </p:nvGrpSpPr>
      <p:grpSpPr>
        <a:xfrm>
          <a:off x="0" y="0"/>
          <a:ext cx="0" cy="0"/>
          <a:chOff x="0" y="0"/>
          <a:chExt cx="0" cy="0"/>
        </a:xfrm>
      </p:grpSpPr>
      <p:sp>
        <p:nvSpPr>
          <p:cNvPr id="2" name="Zástupný obsah 1">
            <a:extLst>
              <a:ext uri="{FF2B5EF4-FFF2-40B4-BE49-F238E27FC236}">
                <a16:creationId xmlns:a16="http://schemas.microsoft.com/office/drawing/2014/main" id="{EA9B5AA1-2F96-C3AA-3800-DFA58C003066}"/>
              </a:ext>
            </a:extLst>
          </p:cNvPr>
          <p:cNvSpPr>
            <a:spLocks noGrp="1"/>
          </p:cNvSpPr>
          <p:nvPr>
            <p:ph idx="1"/>
          </p:nvPr>
        </p:nvSpPr>
        <p:spPr/>
        <p:txBody>
          <a:bodyPr>
            <a:normAutofit/>
          </a:bodyPr>
          <a:lstStyle/>
          <a:p>
            <a:r>
              <a:rPr lang="cs-CZ" b="1" dirty="0"/>
              <a:t>Požadavek na materiál není požadavkem na výkon nebo funkci podle </a:t>
            </a:r>
            <a:r>
              <a:rPr lang="cs-CZ" dirty="0"/>
              <a:t>čl. 42(3)(a) směrnice 2014/24/EU.</a:t>
            </a:r>
          </a:p>
          <a:p>
            <a:r>
              <a:rPr lang="cs-CZ" dirty="0"/>
              <a:t>Požadavek na použití produktů vyrobených z určitého materiálu je </a:t>
            </a:r>
            <a:r>
              <a:rPr lang="cs-CZ" b="1" dirty="0"/>
              <a:t>odkazem </a:t>
            </a:r>
            <a:r>
              <a:rPr lang="cs-CZ" dirty="0"/>
              <a:t>na „typ“ nebo „konkrétní výrobu“, který může </a:t>
            </a:r>
            <a:r>
              <a:rPr lang="cs-CZ" b="1" dirty="0"/>
              <a:t>zvýhodnit nebo vyloučit určité podniky/produkty“.</a:t>
            </a:r>
          </a:p>
        </p:txBody>
      </p:sp>
      <p:sp>
        <p:nvSpPr>
          <p:cNvPr id="3" name="Nadpis 2">
            <a:extLst>
              <a:ext uri="{FF2B5EF4-FFF2-40B4-BE49-F238E27FC236}">
                <a16:creationId xmlns:a16="http://schemas.microsoft.com/office/drawing/2014/main" id="{6EEABD76-9479-D69E-6C16-040F42642A37}"/>
              </a:ext>
            </a:extLst>
          </p:cNvPr>
          <p:cNvSpPr>
            <a:spLocks noGrp="1"/>
          </p:cNvSpPr>
          <p:nvPr>
            <p:ph type="title"/>
          </p:nvPr>
        </p:nvSpPr>
        <p:spPr/>
        <p:txBody>
          <a:bodyPr/>
          <a:lstStyle/>
          <a:p>
            <a:r>
              <a:rPr lang="cs-CZ" dirty="0"/>
              <a:t>C-424/23 DYKA </a:t>
            </a:r>
            <a:r>
              <a:rPr lang="cs-CZ" dirty="0" err="1"/>
              <a:t>Plastics</a:t>
            </a:r>
            <a:endParaRPr lang="cs-CZ" dirty="0"/>
          </a:p>
        </p:txBody>
      </p:sp>
    </p:spTree>
    <p:extLst>
      <p:ext uri="{BB962C8B-B14F-4D97-AF65-F5344CB8AC3E}">
        <p14:creationId xmlns:p14="http://schemas.microsoft.com/office/powerpoint/2010/main" val="491104854"/>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F4FE2D3-94E0-6483-4832-D86ABF7B555E}"/>
            </a:ext>
          </a:extLst>
        </p:cNvPr>
        <p:cNvGrpSpPr/>
        <p:nvPr/>
      </p:nvGrpSpPr>
      <p:grpSpPr>
        <a:xfrm>
          <a:off x="0" y="0"/>
          <a:ext cx="0" cy="0"/>
          <a:chOff x="0" y="0"/>
          <a:chExt cx="0" cy="0"/>
        </a:xfrm>
      </p:grpSpPr>
      <p:sp>
        <p:nvSpPr>
          <p:cNvPr id="2" name="Zástupný obsah 1">
            <a:extLst>
              <a:ext uri="{FF2B5EF4-FFF2-40B4-BE49-F238E27FC236}">
                <a16:creationId xmlns:a16="http://schemas.microsoft.com/office/drawing/2014/main" id="{A8BE54C8-2CDC-D8A3-D268-4C124B3FC755}"/>
              </a:ext>
            </a:extLst>
          </p:cNvPr>
          <p:cNvSpPr>
            <a:spLocks noGrp="1"/>
          </p:cNvSpPr>
          <p:nvPr>
            <p:ph idx="1"/>
          </p:nvPr>
        </p:nvSpPr>
        <p:spPr/>
        <p:txBody>
          <a:bodyPr>
            <a:normAutofit/>
          </a:bodyPr>
          <a:lstStyle/>
          <a:p>
            <a:pPr lvl="0"/>
            <a:r>
              <a:rPr lang="cs-CZ" dirty="0"/>
              <a:t>Požadavek na konkrétní materiál </a:t>
            </a:r>
          </a:p>
          <a:p>
            <a:pPr marL="457200" lvl="0" indent="-457200">
              <a:buFontTx/>
              <a:buChar char="-"/>
            </a:pPr>
            <a:r>
              <a:rPr lang="cs-CZ" dirty="0"/>
              <a:t>může </a:t>
            </a:r>
            <a:r>
              <a:rPr lang="cs-CZ" b="1" dirty="0"/>
              <a:t>neoprávněně vyloučit</a:t>
            </a:r>
            <a:r>
              <a:rPr lang="cs-CZ" dirty="0"/>
              <a:t> dodavatele a </a:t>
            </a:r>
            <a:r>
              <a:rPr lang="cs-CZ" b="1" dirty="0"/>
              <a:t>omezit hospodářskou soutěž</a:t>
            </a:r>
          </a:p>
          <a:p>
            <a:pPr marL="457200" lvl="0" indent="-457200">
              <a:buFontTx/>
              <a:buChar char="-"/>
            </a:pPr>
            <a:r>
              <a:rPr lang="cs-CZ" dirty="0"/>
              <a:t>je možný pouze výjimečně, pokud to vyžaduje předmět zakázky</a:t>
            </a:r>
          </a:p>
          <a:p>
            <a:r>
              <a:rPr lang="cs-CZ" b="1" dirty="0"/>
              <a:t>Zadavatelé nesmí požadovat konkrétní materiál</a:t>
            </a:r>
            <a:r>
              <a:rPr lang="cs-CZ" dirty="0"/>
              <a:t> bez dodatku „nebo rovnocenný“, pokud to není nezbytné vzhledem k předmětu zakázky.</a:t>
            </a:r>
          </a:p>
          <a:p>
            <a:pPr lvl="0"/>
            <a:endParaRPr lang="cs-CZ" dirty="0"/>
          </a:p>
        </p:txBody>
      </p:sp>
      <p:sp>
        <p:nvSpPr>
          <p:cNvPr id="3" name="Nadpis 2">
            <a:extLst>
              <a:ext uri="{FF2B5EF4-FFF2-40B4-BE49-F238E27FC236}">
                <a16:creationId xmlns:a16="http://schemas.microsoft.com/office/drawing/2014/main" id="{2373654D-7CD3-1015-26F0-F5C20005BAF3}"/>
              </a:ext>
            </a:extLst>
          </p:cNvPr>
          <p:cNvSpPr>
            <a:spLocks noGrp="1"/>
          </p:cNvSpPr>
          <p:nvPr>
            <p:ph type="title"/>
          </p:nvPr>
        </p:nvSpPr>
        <p:spPr/>
        <p:txBody>
          <a:bodyPr/>
          <a:lstStyle/>
          <a:p>
            <a:r>
              <a:rPr lang="cs-CZ" dirty="0"/>
              <a:t>C-424/23 DYKA </a:t>
            </a:r>
            <a:r>
              <a:rPr lang="cs-CZ" dirty="0" err="1"/>
              <a:t>Plastics</a:t>
            </a:r>
            <a:endParaRPr lang="cs-CZ" dirty="0"/>
          </a:p>
        </p:txBody>
      </p:sp>
    </p:spTree>
    <p:extLst>
      <p:ext uri="{BB962C8B-B14F-4D97-AF65-F5344CB8AC3E}">
        <p14:creationId xmlns:p14="http://schemas.microsoft.com/office/powerpoint/2010/main" val="923146874"/>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CE54CAB-4963-BAD2-4AE7-5FDF3D064825}"/>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1612E06D-F6C5-CDB2-201E-C3BD78A6B061}"/>
              </a:ext>
            </a:extLst>
          </p:cNvPr>
          <p:cNvSpPr>
            <a:spLocks noGrp="1"/>
          </p:cNvSpPr>
          <p:nvPr>
            <p:ph idx="1"/>
          </p:nvPr>
        </p:nvSpPr>
        <p:spPr>
          <a:xfrm>
            <a:off x="395536" y="1556792"/>
            <a:ext cx="8291264" cy="5301208"/>
          </a:xfrm>
        </p:spPr>
        <p:txBody>
          <a:bodyPr>
            <a:normAutofit/>
          </a:bodyPr>
          <a:lstStyle/>
          <a:p>
            <a:pPr algn="just"/>
            <a:r>
              <a:rPr lang="cs-CZ" sz="2000" dirty="0"/>
              <a:t>Zadavatel může </a:t>
            </a:r>
            <a:r>
              <a:rPr lang="cs-CZ" sz="2000" b="1" dirty="0"/>
              <a:t>výjimečně</a:t>
            </a:r>
            <a:r>
              <a:rPr lang="cs-CZ" sz="2000" dirty="0"/>
              <a:t> použít odkaz na konkrétní značku, typ, výrobce, proces apod.</a:t>
            </a:r>
          </a:p>
          <a:p>
            <a:pPr marL="514350" indent="-514350" algn="just">
              <a:buFont typeface="+mj-lt"/>
              <a:buAutoNum type="alphaLcParenR"/>
            </a:pPr>
            <a:r>
              <a:rPr lang="cs-CZ" sz="2000" dirty="0"/>
              <a:t>pokud je to odůvodněno </a:t>
            </a:r>
            <a:r>
              <a:rPr lang="cs-CZ" sz="2000" b="1" dirty="0"/>
              <a:t>předmětem veřejné zakázky</a:t>
            </a:r>
            <a:r>
              <a:rPr lang="cs-CZ" sz="2000" dirty="0"/>
              <a:t>, nebo</a:t>
            </a:r>
          </a:p>
          <a:p>
            <a:pPr marL="514350" indent="-514350" algn="just">
              <a:buFont typeface="+mj-lt"/>
              <a:buAutoNum type="alphaLcParenR"/>
            </a:pPr>
            <a:r>
              <a:rPr lang="cs-CZ" sz="2000" dirty="0"/>
              <a:t>pokud </a:t>
            </a:r>
            <a:r>
              <a:rPr lang="cs-CZ" sz="2000" b="1" dirty="0"/>
              <a:t>jiný popis není dostatečný </a:t>
            </a:r>
            <a:r>
              <a:rPr lang="cs-CZ" sz="2000" dirty="0"/>
              <a:t>- v takovém případě musí zadavatel </a:t>
            </a:r>
            <a:r>
              <a:rPr lang="cs-CZ" sz="2000" b="1" dirty="0"/>
              <a:t>připustit rovnocenná řešení</a:t>
            </a:r>
          </a:p>
          <a:p>
            <a:pPr marL="1028700" lvl="1" indent="-514350" algn="just">
              <a:buFont typeface="Arial" panose="020B0604020202020204" pitchFamily="34" charset="0"/>
              <a:buChar char="•"/>
            </a:pPr>
            <a:r>
              <a:rPr lang="cs-CZ" sz="2000" dirty="0"/>
              <a:t>nelze použít, pokud jiný popis předmětu plnění je možný</a:t>
            </a:r>
          </a:p>
          <a:p>
            <a:pPr marL="1028700" lvl="1" indent="-514350" algn="just">
              <a:buFont typeface="Arial" panose="020B0604020202020204" pitchFamily="34" charset="0"/>
              <a:buChar char="•"/>
            </a:pPr>
            <a:r>
              <a:rPr lang="cs-CZ" sz="2000" dirty="0"/>
              <a:t>nemělo by být používáno ani jako ilustrativní příklad</a:t>
            </a:r>
          </a:p>
          <a:p>
            <a:pPr algn="just"/>
            <a:endParaRPr lang="cs-CZ" sz="2000" dirty="0"/>
          </a:p>
          <a:p>
            <a:pPr algn="just"/>
            <a:r>
              <a:rPr lang="cs-CZ" sz="2000" dirty="0"/>
              <a:t>Zadavatel musí být schopen odůvodnit, proč bylo odkazování nezbytné. </a:t>
            </a:r>
          </a:p>
          <a:p>
            <a:pPr algn="just"/>
            <a:r>
              <a:rPr lang="cs-CZ" sz="2000" dirty="0"/>
              <a:t>SDEU v praxi vyžaduje, aby bylo možné ekvivalenci ověřit v řádné fázi posuzování/hodnocení. Dodavatelé, kteří nabízejí jiné (ekvivalentní) řešení, by měli přiložit doklady o ekvivalenci už při podání nabídky (technické listy, zkušební protokoly apod.)</a:t>
            </a:r>
          </a:p>
        </p:txBody>
      </p:sp>
      <p:sp>
        <p:nvSpPr>
          <p:cNvPr id="3" name="Nadpis 2">
            <a:extLst>
              <a:ext uri="{FF2B5EF4-FFF2-40B4-BE49-F238E27FC236}">
                <a16:creationId xmlns:a16="http://schemas.microsoft.com/office/drawing/2014/main" id="{2E2AB8C6-6DC4-E0B0-344B-858947C8488F}"/>
              </a:ext>
            </a:extLst>
          </p:cNvPr>
          <p:cNvSpPr>
            <a:spLocks noGrp="1"/>
          </p:cNvSpPr>
          <p:nvPr>
            <p:ph type="title"/>
          </p:nvPr>
        </p:nvSpPr>
        <p:spPr>
          <a:xfrm>
            <a:off x="395536" y="1052736"/>
            <a:ext cx="8291264" cy="504056"/>
          </a:xfrm>
        </p:spPr>
        <p:txBody>
          <a:bodyPr/>
          <a:lstStyle/>
          <a:p>
            <a:pPr defTabSz="914400"/>
            <a:r>
              <a:rPr lang="cs-CZ" sz="2700" dirty="0">
                <a:solidFill>
                  <a:srgbClr val="2E4987"/>
                </a:solidFill>
                <a:latin typeface="+mn-lt"/>
                <a:ea typeface="+mn-ea"/>
                <a:cs typeface="+mn-cs"/>
              </a:rPr>
              <a:t>Podtrženo sečteno</a:t>
            </a:r>
          </a:p>
        </p:txBody>
      </p:sp>
    </p:spTree>
    <p:extLst>
      <p:ext uri="{BB962C8B-B14F-4D97-AF65-F5344CB8AC3E}">
        <p14:creationId xmlns:p14="http://schemas.microsoft.com/office/powerpoint/2010/main" val="36725709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996952"/>
            <a:ext cx="8291264" cy="3456384"/>
          </a:xfrm>
        </p:spPr>
        <p:txBody>
          <a:bodyPr>
            <a:normAutofit/>
          </a:bodyPr>
          <a:lstStyle/>
          <a:p>
            <a:pPr algn="ctr"/>
            <a:r>
              <a:rPr lang="cs-CZ" sz="4400" dirty="0"/>
              <a:t>Děkuji za pozornost !</a:t>
            </a:r>
          </a:p>
          <a:p>
            <a:pPr algn="ctr"/>
            <a:endParaRPr lang="cs-CZ" sz="4400" dirty="0"/>
          </a:p>
          <a:p>
            <a:pPr algn="r"/>
            <a:r>
              <a:rPr lang="cs-CZ" sz="4000" dirty="0"/>
              <a:t>Lenka Matochová</a:t>
            </a:r>
          </a:p>
          <a:p>
            <a:pPr algn="r"/>
            <a:r>
              <a:rPr lang="cs-CZ" sz="2000" dirty="0"/>
              <a:t>e-mail: Lenka.Matochova@mmr.gov.cz</a:t>
            </a:r>
            <a:endParaRPr lang="cs-CZ" sz="4400" dirty="0"/>
          </a:p>
        </p:txBody>
      </p:sp>
    </p:spTree>
    <p:extLst>
      <p:ext uri="{BB962C8B-B14F-4D97-AF65-F5344CB8AC3E}">
        <p14:creationId xmlns:p14="http://schemas.microsoft.com/office/powerpoint/2010/main" val="4041928416"/>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6F5EC99-6EF8-E14B-92E7-D08F1E3559D8}"/>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C3F77203-B192-2A7D-74F3-E651AB083E65}"/>
              </a:ext>
            </a:extLst>
          </p:cNvPr>
          <p:cNvSpPr>
            <a:spLocks noGrp="1"/>
          </p:cNvSpPr>
          <p:nvPr>
            <p:ph idx="1"/>
          </p:nvPr>
        </p:nvSpPr>
        <p:spPr>
          <a:xfrm>
            <a:off x="395536" y="2060848"/>
            <a:ext cx="8291264" cy="4392488"/>
          </a:xfrm>
        </p:spPr>
        <p:txBody>
          <a:bodyPr>
            <a:normAutofit lnSpcReduction="10000"/>
          </a:bodyPr>
          <a:lstStyle/>
          <a:p>
            <a:pPr marL="457200" indent="-457200">
              <a:buFont typeface="+mj-lt"/>
              <a:buAutoNum type="alphaLcParenR"/>
            </a:pPr>
            <a:r>
              <a:rPr lang="cs-CZ" dirty="0"/>
              <a:t>popis toho co chci</a:t>
            </a:r>
          </a:p>
          <a:p>
            <a:pPr marL="722313" lvl="1" indent="-269875">
              <a:buFont typeface="Arial" panose="020B0604020202020204" pitchFamily="34" charset="0"/>
              <a:buChar char="•"/>
            </a:pPr>
            <a:r>
              <a:rPr lang="cs-CZ" sz="2800" dirty="0"/>
              <a:t>požadavky na výkon nebo funkci</a:t>
            </a:r>
          </a:p>
          <a:p>
            <a:pPr marL="722313" lvl="1" indent="-269875">
              <a:buFont typeface="Arial" panose="020B0604020202020204" pitchFamily="34" charset="0"/>
              <a:buChar char="•"/>
            </a:pPr>
            <a:r>
              <a:rPr lang="cs-CZ" sz="2800" dirty="0"/>
              <a:t>popis účelu nebo potřeb</a:t>
            </a:r>
          </a:p>
          <a:p>
            <a:pPr marL="452438" lvl="1" indent="0"/>
            <a:endParaRPr lang="cs-CZ" sz="1050" dirty="0"/>
          </a:p>
          <a:p>
            <a:pPr marL="457200" lvl="1" indent="-457200">
              <a:spcBef>
                <a:spcPts val="1000"/>
              </a:spcBef>
              <a:spcAft>
                <a:spcPts val="1000"/>
              </a:spcAft>
              <a:buFont typeface="+mj-lt"/>
              <a:buAutoNum type="alphaLcParenR"/>
            </a:pPr>
            <a:r>
              <a:rPr lang="cs-CZ" sz="2800" dirty="0"/>
              <a:t>odkaz na normy nebo technické dokumenty</a:t>
            </a:r>
          </a:p>
          <a:p>
            <a:pPr marL="457200" indent="-457200">
              <a:buFont typeface="+mj-lt"/>
              <a:buAutoNum type="alphaLcParenR"/>
            </a:pPr>
            <a:r>
              <a:rPr lang="cs-CZ" dirty="0"/>
              <a:t>odkaz na štítky</a:t>
            </a:r>
            <a:endParaRPr lang="cs-CZ" dirty="0">
              <a:solidFill>
                <a:schemeClr val="bg1">
                  <a:lumMod val="50000"/>
                </a:schemeClr>
              </a:solidFill>
            </a:endParaRPr>
          </a:p>
          <a:p>
            <a:pPr algn="just">
              <a:lnSpc>
                <a:spcPts val="3600"/>
              </a:lnSpc>
            </a:pPr>
            <a:r>
              <a:rPr lang="cs-CZ" dirty="0"/>
              <a:t>zadavatel si může vybrat nebo kombinovat, ale jedná se o </a:t>
            </a:r>
            <a:r>
              <a:rPr lang="cs-CZ" b="1" dirty="0"/>
              <a:t>úplný výčet </a:t>
            </a:r>
            <a:r>
              <a:rPr lang="cs-CZ" dirty="0"/>
              <a:t>– jinak specifikovat nelze (viz SDEU v kauze C-424/23 DYKA PLASTIC)</a:t>
            </a:r>
          </a:p>
        </p:txBody>
      </p:sp>
      <p:sp>
        <p:nvSpPr>
          <p:cNvPr id="3" name="Nadpis 2">
            <a:extLst>
              <a:ext uri="{FF2B5EF4-FFF2-40B4-BE49-F238E27FC236}">
                <a16:creationId xmlns:a16="http://schemas.microsoft.com/office/drawing/2014/main" id="{E736BF1F-76A4-C0E3-6087-4E44F99E2D48}"/>
              </a:ext>
            </a:extLst>
          </p:cNvPr>
          <p:cNvSpPr>
            <a:spLocks noGrp="1"/>
          </p:cNvSpPr>
          <p:nvPr>
            <p:ph type="title"/>
          </p:nvPr>
        </p:nvSpPr>
        <p:spPr/>
        <p:txBody>
          <a:bodyPr/>
          <a:lstStyle/>
          <a:p>
            <a:pPr defTabSz="914400"/>
            <a:r>
              <a:rPr lang="cs-CZ" sz="2700" dirty="0">
                <a:solidFill>
                  <a:srgbClr val="2E4987"/>
                </a:solidFill>
                <a:latin typeface="+mn-lt"/>
                <a:ea typeface="+mn-ea"/>
                <a:cs typeface="+mn-cs"/>
              </a:rPr>
              <a:t>Jak definovat technické podmínky § 89 odst. 1</a:t>
            </a:r>
          </a:p>
        </p:txBody>
      </p:sp>
    </p:spTree>
    <p:extLst>
      <p:ext uri="{BB962C8B-B14F-4D97-AF65-F5344CB8AC3E}">
        <p14:creationId xmlns:p14="http://schemas.microsoft.com/office/powerpoint/2010/main" val="125590761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132856"/>
            <a:ext cx="8291264" cy="4320480"/>
          </a:xfrm>
        </p:spPr>
        <p:txBody>
          <a:bodyPr>
            <a:normAutofit/>
          </a:bodyPr>
          <a:lstStyle/>
          <a:p>
            <a:pPr algn="just"/>
            <a:r>
              <a:rPr lang="cs-CZ" b="1" dirty="0"/>
              <a:t>Není-li to odůvodněno předmětem veřejné zakázky</a:t>
            </a:r>
            <a:r>
              <a:rPr lang="cs-CZ" dirty="0"/>
              <a:t>, zadavatel nesmí zvýhodnit nebo znevýhodnit určité dodavatele nebo výrobky tím, že technické podmínky stanoví prostřednictvím přímého nebo nepřímého odkazu na</a:t>
            </a:r>
          </a:p>
          <a:p>
            <a:pPr marL="981075" indent="-514350" algn="just">
              <a:buFont typeface="+mj-lt"/>
              <a:buAutoNum type="alphaLcParenR"/>
            </a:pPr>
            <a:r>
              <a:rPr lang="cs-CZ" dirty="0"/>
              <a:t>určité dodavatele nebo výrobky, nebo</a:t>
            </a:r>
          </a:p>
          <a:p>
            <a:pPr marL="981075" indent="-514350" algn="just">
              <a:buFont typeface="+mj-lt"/>
              <a:buAutoNum type="alphaLcParenR"/>
            </a:pPr>
            <a:r>
              <a:rPr lang="cs-CZ" dirty="0"/>
              <a:t>patenty na vynálezy, užitné vzory, průmyslové vzory, ochranné známky nebo označení původu.</a:t>
            </a:r>
          </a:p>
          <a:p>
            <a:pPr algn="just">
              <a:lnSpc>
                <a:spcPts val="3600"/>
              </a:lnSpc>
            </a:pPr>
            <a:endParaRPr lang="cs-CZ" dirty="0">
              <a:solidFill>
                <a:schemeClr val="bg1">
                  <a:lumMod val="50000"/>
                </a:schemeClr>
              </a:solidFill>
            </a:endParaRPr>
          </a:p>
        </p:txBody>
      </p:sp>
      <p:sp>
        <p:nvSpPr>
          <p:cNvPr id="3" name="Nadpis 2"/>
          <p:cNvSpPr>
            <a:spLocks noGrp="1"/>
          </p:cNvSpPr>
          <p:nvPr>
            <p:ph type="title"/>
          </p:nvPr>
        </p:nvSpPr>
        <p:spPr/>
        <p:txBody>
          <a:bodyPr/>
          <a:lstStyle/>
          <a:p>
            <a:pPr defTabSz="914400"/>
            <a:r>
              <a:rPr lang="cs-CZ" sz="2700" dirty="0">
                <a:solidFill>
                  <a:srgbClr val="2E4987"/>
                </a:solidFill>
                <a:latin typeface="+mn-lt"/>
                <a:ea typeface="+mn-ea"/>
                <a:cs typeface="+mn-cs"/>
              </a:rPr>
              <a:t>Obecný zákaz značkové specifikace § 89 odst. 5</a:t>
            </a:r>
          </a:p>
        </p:txBody>
      </p:sp>
    </p:spTree>
    <p:extLst>
      <p:ext uri="{BB962C8B-B14F-4D97-AF65-F5344CB8AC3E}">
        <p14:creationId xmlns:p14="http://schemas.microsoft.com/office/powerpoint/2010/main" val="144417430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C838257-62F1-32EE-F652-E80D5C89D81F}"/>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4C40B513-7512-367B-352B-6732F7FBB9D3}"/>
              </a:ext>
            </a:extLst>
          </p:cNvPr>
          <p:cNvSpPr>
            <a:spLocks noGrp="1"/>
          </p:cNvSpPr>
          <p:nvPr>
            <p:ph idx="1"/>
          </p:nvPr>
        </p:nvSpPr>
        <p:spPr>
          <a:xfrm>
            <a:off x="395536" y="1772816"/>
            <a:ext cx="8291264" cy="4752528"/>
          </a:xfrm>
        </p:spPr>
        <p:txBody>
          <a:bodyPr>
            <a:normAutofit fontScale="77500" lnSpcReduction="20000"/>
          </a:bodyPr>
          <a:lstStyle/>
          <a:p>
            <a:pPr algn="just">
              <a:lnSpc>
                <a:spcPct val="170000"/>
              </a:lnSpc>
            </a:pPr>
            <a:r>
              <a:rPr lang="cs-CZ" sz="2400" dirty="0"/>
              <a:t>Obecný zákaz použití odkazů se též aplikuje</a:t>
            </a:r>
          </a:p>
          <a:p>
            <a:pPr algn="just">
              <a:lnSpc>
                <a:spcPct val="170000"/>
              </a:lnSpc>
            </a:pPr>
            <a:r>
              <a:rPr lang="cs-CZ" sz="2400" dirty="0"/>
              <a:t>Např. </a:t>
            </a:r>
            <a:r>
              <a:rPr lang="cs-CZ" sz="2400" b="1" dirty="0"/>
              <a:t>ÚOHS-S0321/2022/VZ </a:t>
            </a:r>
            <a:r>
              <a:rPr lang="cs-CZ" sz="2400" dirty="0"/>
              <a:t>(duben 2023): zakázka na </a:t>
            </a:r>
            <a:r>
              <a:rPr lang="cs-CZ" sz="2400" b="1" dirty="0"/>
              <a:t>outsourcing IT služeb</a:t>
            </a:r>
            <a:r>
              <a:rPr lang="cs-CZ" sz="2400" dirty="0"/>
              <a:t>, kde zadavatel v zadávací dokumentaci přímo odkazoval na </a:t>
            </a:r>
            <a:r>
              <a:rPr lang="cs-CZ" sz="2400" b="1" dirty="0"/>
              <a:t>konkrétní poskytovatele servisních služeb a jejich obchodní označení </a:t>
            </a:r>
            <a:r>
              <a:rPr lang="cs-CZ" sz="2400" dirty="0"/>
              <a:t>(např. MS Azure, Amazon AWS, Google Cloud).</a:t>
            </a:r>
          </a:p>
          <a:p>
            <a:pPr lvl="0"/>
            <a:r>
              <a:rPr lang="cs-CZ" b="1" dirty="0"/>
              <a:t>Závěr ÚOHS:</a:t>
            </a:r>
            <a:endParaRPr lang="cs-CZ" dirty="0"/>
          </a:p>
          <a:p>
            <a:pPr marL="685800" lvl="1" indent="-342900">
              <a:buFont typeface="Arial" panose="020B0604020202020204" pitchFamily="34" charset="0"/>
              <a:buChar char="•"/>
            </a:pPr>
            <a:r>
              <a:rPr lang="cs-CZ" dirty="0"/>
              <a:t>Odkaz na konkrétní </a:t>
            </a:r>
            <a:r>
              <a:rPr lang="cs-CZ" b="1" dirty="0"/>
              <a:t>službu či poskytovatele služby</a:t>
            </a:r>
            <a:r>
              <a:rPr lang="cs-CZ" dirty="0"/>
              <a:t> je stejným porušením § 89 odst. 5 ZZVZ jako odkaz na výrobek.</a:t>
            </a:r>
          </a:p>
          <a:p>
            <a:pPr marL="685800" lvl="1" indent="-342900">
              <a:buFont typeface="Arial" panose="020B0604020202020204" pitchFamily="34" charset="0"/>
              <a:buChar char="•"/>
            </a:pPr>
            <a:r>
              <a:rPr lang="cs-CZ" dirty="0"/>
              <a:t>I u služeb musí být popsány funkční parametry nebo výstupy, nikoli komerční název služby.</a:t>
            </a:r>
          </a:p>
          <a:p>
            <a:pPr marL="685800" lvl="1" indent="-342900">
              <a:buFont typeface="Arial" panose="020B0604020202020204" pitchFamily="34" charset="0"/>
              <a:buChar char="•"/>
            </a:pPr>
            <a:r>
              <a:rPr lang="cs-CZ" dirty="0"/>
              <a:t>Pouhé tvrzení o „technické nutnosti“ či „kompatibilitě“ se softwarem zadavatele nepostačuje — zadavatel musí prokázat </a:t>
            </a:r>
            <a:r>
              <a:rPr lang="cs-CZ" b="1" dirty="0"/>
              <a:t>objektivní nevyhnutelnost</a:t>
            </a:r>
            <a:r>
              <a:rPr lang="cs-CZ" dirty="0"/>
              <a:t> služby právě od daného poskytovatele.</a:t>
            </a:r>
            <a:endParaRPr lang="cs-CZ" sz="2400" dirty="0"/>
          </a:p>
          <a:p>
            <a:pPr algn="just">
              <a:lnSpc>
                <a:spcPts val="3600"/>
              </a:lnSpc>
            </a:pPr>
            <a:endParaRPr lang="cs-CZ" sz="2400" dirty="0"/>
          </a:p>
          <a:p>
            <a:pPr algn="just">
              <a:lnSpc>
                <a:spcPts val="3600"/>
              </a:lnSpc>
            </a:pPr>
            <a:endParaRPr lang="cs-CZ" sz="2400" dirty="0"/>
          </a:p>
        </p:txBody>
      </p:sp>
      <p:sp>
        <p:nvSpPr>
          <p:cNvPr id="3" name="Nadpis 2">
            <a:extLst>
              <a:ext uri="{FF2B5EF4-FFF2-40B4-BE49-F238E27FC236}">
                <a16:creationId xmlns:a16="http://schemas.microsoft.com/office/drawing/2014/main" id="{2F2C20A6-C2D7-4749-349C-14296C1B7ABB}"/>
              </a:ext>
            </a:extLst>
          </p:cNvPr>
          <p:cNvSpPr>
            <a:spLocks noGrp="1"/>
          </p:cNvSpPr>
          <p:nvPr>
            <p:ph type="title"/>
          </p:nvPr>
        </p:nvSpPr>
        <p:spPr>
          <a:xfrm>
            <a:off x="395536" y="1124744"/>
            <a:ext cx="8291264" cy="792088"/>
          </a:xfrm>
        </p:spPr>
        <p:txBody>
          <a:bodyPr/>
          <a:lstStyle/>
          <a:p>
            <a:pPr defTabSz="914400"/>
            <a:r>
              <a:rPr lang="cs-CZ" sz="2700" dirty="0">
                <a:solidFill>
                  <a:srgbClr val="2E4987"/>
                </a:solidFill>
                <a:latin typeface="+mn-lt"/>
                <a:ea typeface="+mn-ea"/>
                <a:cs typeface="+mn-cs"/>
              </a:rPr>
              <a:t>VZ na služby</a:t>
            </a:r>
          </a:p>
        </p:txBody>
      </p:sp>
    </p:spTree>
    <p:extLst>
      <p:ext uri="{BB962C8B-B14F-4D97-AF65-F5344CB8AC3E}">
        <p14:creationId xmlns:p14="http://schemas.microsoft.com/office/powerpoint/2010/main" val="387280371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639FCE9-13C9-0741-185B-EBA5BDEFDD61}"/>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151A9E0A-61EA-E25B-9480-0072AE8C900C}"/>
              </a:ext>
            </a:extLst>
          </p:cNvPr>
          <p:cNvSpPr>
            <a:spLocks noGrp="1"/>
          </p:cNvSpPr>
          <p:nvPr>
            <p:ph idx="1"/>
          </p:nvPr>
        </p:nvSpPr>
        <p:spPr>
          <a:xfrm>
            <a:off x="395536" y="1700808"/>
            <a:ext cx="8291264" cy="4824536"/>
          </a:xfrm>
        </p:spPr>
        <p:txBody>
          <a:bodyPr>
            <a:normAutofit/>
          </a:bodyPr>
          <a:lstStyle/>
          <a:p>
            <a:pPr algn="just">
              <a:lnSpc>
                <a:spcPct val="170000"/>
              </a:lnSpc>
            </a:pPr>
            <a:r>
              <a:rPr lang="cs-CZ" sz="2400" dirty="0"/>
              <a:t>Obecný zákaz použití odkazů se též aplikuje</a:t>
            </a:r>
          </a:p>
          <a:p>
            <a:r>
              <a:rPr lang="cs-CZ" sz="2400" b="1" dirty="0"/>
              <a:t>KS v Brně 62 </a:t>
            </a:r>
            <a:r>
              <a:rPr lang="cs-CZ" sz="2400" b="1" dirty="0" err="1"/>
              <a:t>Af</a:t>
            </a:r>
            <a:r>
              <a:rPr lang="cs-CZ" sz="2400" b="1" dirty="0"/>
              <a:t> 30/2010</a:t>
            </a:r>
          </a:p>
          <a:p>
            <a:r>
              <a:rPr lang="cs-CZ" sz="2400" dirty="0"/>
              <a:t>Zadavatel ve výkazu výměr použil odkazy na konkrétní obchodní firmy (YTONG, Primalex, POROTHERM, Tegola, </a:t>
            </a:r>
            <a:r>
              <a:rPr lang="cs-CZ" sz="2400" dirty="0" err="1"/>
              <a:t>Tubolit</a:t>
            </a:r>
            <a:r>
              <a:rPr lang="cs-CZ" sz="2400" dirty="0"/>
              <a:t> atd.). Takové odkazy jsou </a:t>
            </a:r>
            <a:r>
              <a:rPr lang="cs-CZ" sz="2400" b="1" dirty="0"/>
              <a:t>zakázány, pokud nejsou odůvodněny předmětem veřejné zakázky</a:t>
            </a:r>
            <a:r>
              <a:rPr lang="cs-CZ" sz="2400" dirty="0"/>
              <a:t>.</a:t>
            </a:r>
          </a:p>
          <a:p>
            <a:r>
              <a:rPr lang="cs-CZ" sz="2400" dirty="0"/>
              <a:t>Odkazy na značky či výrobce jsou </a:t>
            </a:r>
            <a:r>
              <a:rPr lang="cs-CZ" sz="2400" b="1" dirty="0"/>
              <a:t>nepřípustné i u stavebních zakázek</a:t>
            </a:r>
            <a:r>
              <a:rPr lang="cs-CZ" sz="2400" dirty="0"/>
              <a:t>, pokud nejsou výslovně odůvodněny.</a:t>
            </a:r>
          </a:p>
        </p:txBody>
      </p:sp>
      <p:sp>
        <p:nvSpPr>
          <p:cNvPr id="3" name="Nadpis 2">
            <a:extLst>
              <a:ext uri="{FF2B5EF4-FFF2-40B4-BE49-F238E27FC236}">
                <a16:creationId xmlns:a16="http://schemas.microsoft.com/office/drawing/2014/main" id="{826656BB-325C-B068-514E-FC07DD3A7B33}"/>
              </a:ext>
            </a:extLst>
          </p:cNvPr>
          <p:cNvSpPr>
            <a:spLocks noGrp="1"/>
          </p:cNvSpPr>
          <p:nvPr>
            <p:ph type="title"/>
          </p:nvPr>
        </p:nvSpPr>
        <p:spPr>
          <a:xfrm>
            <a:off x="395536" y="1124744"/>
            <a:ext cx="8291264" cy="792088"/>
          </a:xfrm>
        </p:spPr>
        <p:txBody>
          <a:bodyPr/>
          <a:lstStyle/>
          <a:p>
            <a:pPr defTabSz="914400"/>
            <a:r>
              <a:rPr lang="cs-CZ" sz="2700" dirty="0">
                <a:solidFill>
                  <a:srgbClr val="2E4987"/>
                </a:solidFill>
                <a:latin typeface="+mn-lt"/>
                <a:ea typeface="+mn-ea"/>
                <a:cs typeface="+mn-cs"/>
              </a:rPr>
              <a:t>VZ na stavební práce</a:t>
            </a:r>
          </a:p>
        </p:txBody>
      </p:sp>
    </p:spTree>
    <p:extLst>
      <p:ext uri="{BB962C8B-B14F-4D97-AF65-F5344CB8AC3E}">
        <p14:creationId xmlns:p14="http://schemas.microsoft.com/office/powerpoint/2010/main" val="393217316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132856"/>
            <a:ext cx="8291264" cy="4392488"/>
          </a:xfrm>
        </p:spPr>
        <p:txBody>
          <a:bodyPr>
            <a:normAutofit fontScale="92500"/>
          </a:bodyPr>
          <a:lstStyle/>
          <a:p>
            <a:pPr algn="just">
              <a:lnSpc>
                <a:spcPts val="3600"/>
              </a:lnSpc>
            </a:pPr>
            <a:r>
              <a:rPr lang="cs-CZ" sz="2400" dirty="0"/>
              <a:t>pokud stanovení technických podmínek podle odstavce 1 </a:t>
            </a:r>
            <a:r>
              <a:rPr lang="cs-CZ" sz="2400" b="1" dirty="0"/>
              <a:t>nemůže být dostatečně přesné nebo srozumitelné</a:t>
            </a:r>
            <a:r>
              <a:rPr lang="cs-CZ" sz="2400" dirty="0"/>
              <a:t>. U každého takového odkazu zadavatel uvede možnost nabídnout</a:t>
            </a:r>
            <a:r>
              <a:rPr lang="cs-CZ" sz="2400" b="1" dirty="0"/>
              <a:t> rovnocenné řešení.</a:t>
            </a:r>
          </a:p>
          <a:p>
            <a:pPr algn="just">
              <a:lnSpc>
                <a:spcPct val="150000"/>
              </a:lnSpc>
            </a:pPr>
            <a:r>
              <a:rPr lang="cs-CZ" sz="2400" dirty="0"/>
              <a:t>Jednodušší pravidla u </a:t>
            </a:r>
            <a:r>
              <a:rPr lang="cs-CZ" sz="2400" b="1" dirty="0"/>
              <a:t>ZPŘ</a:t>
            </a:r>
            <a:r>
              <a:rPr lang="cs-CZ" sz="2400" dirty="0"/>
              <a:t> a v </a:t>
            </a:r>
            <a:r>
              <a:rPr lang="cs-CZ" sz="2400" b="1" dirty="0" err="1"/>
              <a:t>light</a:t>
            </a:r>
            <a:r>
              <a:rPr lang="cs-CZ" sz="2400" b="1" dirty="0"/>
              <a:t> režimu </a:t>
            </a:r>
          </a:p>
          <a:p>
            <a:pPr marL="628650" indent="-342900" algn="just">
              <a:lnSpc>
                <a:spcPct val="150000"/>
              </a:lnSpc>
              <a:buFont typeface="Courier New" panose="02070309020205020404" pitchFamily="49" charset="0"/>
              <a:buChar char="o"/>
              <a:tabLst>
                <a:tab pos="809625" algn="l"/>
              </a:tabLst>
            </a:pPr>
            <a:r>
              <a:rPr lang="cs-CZ" sz="2400" dirty="0"/>
              <a:t>§ 89 se nemusí použít obdobně, ale zákaz diskriminace</a:t>
            </a:r>
          </a:p>
          <a:p>
            <a:pPr marL="628650" indent="-342900" algn="just">
              <a:lnSpc>
                <a:spcPct val="150000"/>
              </a:lnSpc>
              <a:buFont typeface="Courier New" panose="02070309020205020404" pitchFamily="49" charset="0"/>
              <a:buChar char="o"/>
              <a:tabLst>
                <a:tab pos="809625" algn="l"/>
              </a:tabLst>
            </a:pPr>
            <a:r>
              <a:rPr lang="cs-CZ" sz="2400" dirty="0"/>
              <a:t>umožnění rovnocenného řešení bude stačit jednou</a:t>
            </a:r>
          </a:p>
        </p:txBody>
      </p:sp>
      <p:sp>
        <p:nvSpPr>
          <p:cNvPr id="3" name="Nadpis 2"/>
          <p:cNvSpPr>
            <a:spLocks noGrp="1"/>
          </p:cNvSpPr>
          <p:nvPr>
            <p:ph type="title"/>
          </p:nvPr>
        </p:nvSpPr>
        <p:spPr/>
        <p:txBody>
          <a:bodyPr/>
          <a:lstStyle/>
          <a:p>
            <a:pPr defTabSz="914400"/>
            <a:r>
              <a:rPr lang="cs-CZ" sz="2700" dirty="0">
                <a:solidFill>
                  <a:srgbClr val="2E4987"/>
                </a:solidFill>
                <a:latin typeface="+mn-lt"/>
                <a:ea typeface="+mn-ea"/>
                <a:cs typeface="+mn-cs"/>
              </a:rPr>
              <a:t>Ale pokud to jinak nelze … § 89 odst. 6</a:t>
            </a:r>
          </a:p>
        </p:txBody>
      </p:sp>
    </p:spTree>
    <p:extLst>
      <p:ext uri="{BB962C8B-B14F-4D97-AF65-F5344CB8AC3E}">
        <p14:creationId xmlns:p14="http://schemas.microsoft.com/office/powerpoint/2010/main" val="226306257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FDB0D5F-5DB5-3EB7-13AB-61DAAC12198C}"/>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AB547924-0B29-ECA4-16DC-DA07630D6721}"/>
              </a:ext>
            </a:extLst>
          </p:cNvPr>
          <p:cNvSpPr>
            <a:spLocks noGrp="1"/>
          </p:cNvSpPr>
          <p:nvPr>
            <p:ph idx="1"/>
          </p:nvPr>
        </p:nvSpPr>
        <p:spPr>
          <a:xfrm>
            <a:off x="395536" y="2060848"/>
            <a:ext cx="8291264" cy="4608512"/>
          </a:xfrm>
        </p:spPr>
        <p:txBody>
          <a:bodyPr>
            <a:normAutofit fontScale="77500" lnSpcReduction="20000"/>
          </a:bodyPr>
          <a:lstStyle/>
          <a:p>
            <a:pPr marL="342900" indent="-342900" algn="just">
              <a:lnSpc>
                <a:spcPts val="3600"/>
              </a:lnSpc>
              <a:buFont typeface="Wingdings" panose="05000000000000000000" pitchFamily="2" charset="2"/>
              <a:buChar char="§"/>
            </a:pPr>
            <a:r>
              <a:rPr lang="cs-CZ" sz="2400" dirty="0"/>
              <a:t>pokud je to </a:t>
            </a:r>
            <a:r>
              <a:rPr lang="cs-CZ" sz="2400" b="1" dirty="0"/>
              <a:t>odůvodněno předmětem veřejné zakázky </a:t>
            </a:r>
            <a:r>
              <a:rPr lang="cs-CZ" sz="2400" dirty="0"/>
              <a:t>[§ 89 odst. 5 ]</a:t>
            </a:r>
            <a:endParaRPr lang="cs-CZ" sz="2000" dirty="0"/>
          </a:p>
          <a:p>
            <a:pPr marL="342900" indent="-342900" algn="just">
              <a:lnSpc>
                <a:spcPts val="3600"/>
              </a:lnSpc>
              <a:buFont typeface="Wingdings" panose="05000000000000000000" pitchFamily="2" charset="2"/>
              <a:buChar char="§"/>
            </a:pPr>
            <a:r>
              <a:rPr lang="cs-CZ" sz="2400" dirty="0"/>
              <a:t>pokud jiné stanovení technických </a:t>
            </a:r>
            <a:r>
              <a:rPr lang="cs-CZ" sz="2400" b="1" dirty="0"/>
              <a:t>nemůže být dostatečně přesné nebo srozumitelné</a:t>
            </a:r>
            <a:r>
              <a:rPr lang="cs-CZ" sz="2400" dirty="0"/>
              <a:t> → „nebo rovnocenné“ u každého odkazu [§ 89 odst. 6 ]</a:t>
            </a:r>
          </a:p>
          <a:p>
            <a:endParaRPr lang="cs-CZ" sz="100" dirty="0"/>
          </a:p>
          <a:p>
            <a:pPr algn="just"/>
            <a:r>
              <a:rPr lang="cs-CZ" sz="2400" dirty="0"/>
              <a:t>Obě tyto výjimky se fakticky vylučují, viz rozhodnutí MS v Praze </a:t>
            </a:r>
            <a:r>
              <a:rPr lang="cs-CZ" sz="2400" b="1" dirty="0"/>
              <a:t>5 A 75/2020- 71: „Již z logiky věci pak současné využití obou uvedených výjimek není možné</a:t>
            </a:r>
            <a:r>
              <a:rPr lang="cs-CZ" sz="2400" dirty="0"/>
              <a:t>, neboť pokud zadavatel využije výjimku dle § 89 odst. 5 zákona (odůvodněno předmětem veřejné nabídky) a současně připustí možnost nabídnout rovnocenné řešení (dle § 89 odst. 6 zákona), pak se nemůže jednat o situaci, kdy zadavatel objektivně potřebuje dodání právě konkrétního výrobku, resp. výrobku konkrétního výrobce (ve smyslu § 89 odst. 5 zákona).“</a:t>
            </a:r>
          </a:p>
        </p:txBody>
      </p:sp>
      <p:sp>
        <p:nvSpPr>
          <p:cNvPr id="3" name="Nadpis 2">
            <a:extLst>
              <a:ext uri="{FF2B5EF4-FFF2-40B4-BE49-F238E27FC236}">
                <a16:creationId xmlns:a16="http://schemas.microsoft.com/office/drawing/2014/main" id="{AE92F0C6-A545-B716-48B3-AE8888669D53}"/>
              </a:ext>
            </a:extLst>
          </p:cNvPr>
          <p:cNvSpPr>
            <a:spLocks noGrp="1"/>
          </p:cNvSpPr>
          <p:nvPr>
            <p:ph type="title"/>
          </p:nvPr>
        </p:nvSpPr>
        <p:spPr/>
        <p:txBody>
          <a:bodyPr/>
          <a:lstStyle/>
          <a:p>
            <a:pPr defTabSz="914400"/>
            <a:r>
              <a:rPr lang="cs-CZ" sz="2700" dirty="0">
                <a:solidFill>
                  <a:srgbClr val="2E4987"/>
                </a:solidFill>
                <a:latin typeface="+mn-lt"/>
                <a:ea typeface="+mn-ea"/>
                <a:cs typeface="+mn-cs"/>
              </a:rPr>
              <a:t>	Použití odkazu je výjimečně povoleno</a:t>
            </a:r>
          </a:p>
        </p:txBody>
      </p:sp>
      <p:sp>
        <p:nvSpPr>
          <p:cNvPr id="4" name="Šipka: doprava 3">
            <a:extLst>
              <a:ext uri="{FF2B5EF4-FFF2-40B4-BE49-F238E27FC236}">
                <a16:creationId xmlns:a16="http://schemas.microsoft.com/office/drawing/2014/main" id="{B5D40BF9-88EC-BCE0-1D43-4D21CC77F63F}"/>
              </a:ext>
            </a:extLst>
          </p:cNvPr>
          <p:cNvSpPr/>
          <p:nvPr/>
        </p:nvSpPr>
        <p:spPr>
          <a:xfrm>
            <a:off x="683568" y="1484784"/>
            <a:ext cx="432048" cy="2880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1550061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MMR_klas">
  <a:themeElements>
    <a:clrScheme name="Barvy MMR">
      <a:dk1>
        <a:sysClr val="windowText" lastClr="000000"/>
      </a:dk1>
      <a:lt1>
        <a:sysClr val="window" lastClr="FFFFFF"/>
      </a:lt1>
      <a:dk2>
        <a:srgbClr val="262626"/>
      </a:dk2>
      <a:lt2>
        <a:srgbClr val="EEECE1"/>
      </a:lt2>
      <a:accent1>
        <a:srgbClr val="000099"/>
      </a:accent1>
      <a:accent2>
        <a:srgbClr val="00AF3F"/>
      </a:accent2>
      <a:accent3>
        <a:srgbClr val="F9E300"/>
      </a:accent3>
      <a:accent4>
        <a:srgbClr val="E21C18"/>
      </a:accent4>
      <a:accent5>
        <a:srgbClr val="24A7AF"/>
      </a:accent5>
      <a:accent6>
        <a:srgbClr val="868686"/>
      </a:accent6>
      <a:hlink>
        <a:srgbClr val="00AF3F"/>
      </a:hlink>
      <a:folHlink>
        <a:srgbClr val="868686"/>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3E645615D1EA439E8A2E65B8DF1B90" ma:contentTypeVersion="3" ma:contentTypeDescription="Create a new document." ma:contentTypeScope="" ma:versionID="7493d8c89ad7e0ed13ca1a5516c50c6a">
  <xsd:schema xmlns:xsd="http://www.w3.org/2001/XMLSchema" xmlns:xs="http://www.w3.org/2001/XMLSchema" xmlns:p="http://schemas.microsoft.com/office/2006/metadata/properties" xmlns:ns2="7149bacd-bf61-4d8e-bc5b-784af6c6014b" targetNamespace="http://schemas.microsoft.com/office/2006/metadata/properties" ma:root="true" ma:fieldsID="7c5122346b33a1a362ef704bdc89b5b0" ns2:_="">
    <xsd:import namespace="7149bacd-bf61-4d8e-bc5b-784af6c6014b"/>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49bacd-bf61-4d8e-bc5b-784af6c601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E6F020E-B716-490C-AB36-BBE766A6B0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49bacd-bf61-4d8e-bc5b-784af6c601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254237-E3E7-4BDD-8672-C61D7D28E76E}">
  <ds:schemaRefs>
    <ds:schemaRef ds:uri="http://schemas.microsoft.com/sharepoint/v3/contenttype/forms"/>
  </ds:schemaRefs>
</ds:datastoreItem>
</file>

<file path=customXml/itemProps3.xml><?xml version="1.0" encoding="utf-8"?>
<ds:datastoreItem xmlns:ds="http://schemas.openxmlformats.org/officeDocument/2006/customXml" ds:itemID="{25E55C17-5FEC-4C72-A194-3078CCA792D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3781</TotalTime>
  <Words>2694</Words>
  <Application>Microsoft Office PowerPoint</Application>
  <PresentationFormat>Předvádění na obrazovce (4:3)</PresentationFormat>
  <Paragraphs>168</Paragraphs>
  <Slides>33</Slides>
  <Notes>1</Notes>
  <HiddenSlides>0</HiddenSlides>
  <MMClips>0</MMClips>
  <ScaleCrop>false</ScaleCrop>
  <HeadingPairs>
    <vt:vector size="6" baseType="variant">
      <vt:variant>
        <vt:lpstr>Použitá písma</vt:lpstr>
      </vt:variant>
      <vt:variant>
        <vt:i4>5</vt:i4>
      </vt:variant>
      <vt:variant>
        <vt:lpstr>Motiv</vt:lpstr>
      </vt:variant>
      <vt:variant>
        <vt:i4>5</vt:i4>
      </vt:variant>
      <vt:variant>
        <vt:lpstr>Nadpisy snímků</vt:lpstr>
      </vt:variant>
      <vt:variant>
        <vt:i4>33</vt:i4>
      </vt:variant>
    </vt:vector>
  </HeadingPairs>
  <TitlesOfParts>
    <vt:vector size="43" baseType="lpstr">
      <vt:lpstr>Arial</vt:lpstr>
      <vt:lpstr>Calibri</vt:lpstr>
      <vt:lpstr>Calibri Light</vt:lpstr>
      <vt:lpstr>Courier New</vt:lpstr>
      <vt:lpstr>Wingdings</vt:lpstr>
      <vt:lpstr>MMR_klas</vt:lpstr>
      <vt:lpstr>Motiv Office</vt:lpstr>
      <vt:lpstr>3_Motiv Office</vt:lpstr>
      <vt:lpstr>1_Motiv Office</vt:lpstr>
      <vt:lpstr>2_Motiv Office</vt:lpstr>
      <vt:lpstr>Použití odkazu na konkrétní značku v zadávacím řízení možnosti a limity</vt:lpstr>
      <vt:lpstr>Základní pravidlo pro formulaci ZD</vt:lpstr>
      <vt:lpstr>Evropská úprava čl. 42 odst. 4</vt:lpstr>
      <vt:lpstr>Jak definovat technické podmínky § 89 odst. 1</vt:lpstr>
      <vt:lpstr>Obecný zákaz značkové specifikace § 89 odst. 5</vt:lpstr>
      <vt:lpstr>VZ na služby</vt:lpstr>
      <vt:lpstr>VZ na stavební práce</vt:lpstr>
      <vt:lpstr>Ale pokud to jinak nelze … § 89 odst. 6</vt:lpstr>
      <vt:lpstr> Použití odkazu je výjimečně povoleno</vt:lpstr>
      <vt:lpstr>Odůvodnění předmětem veřejné zakázky § 89 odst. 5</vt:lpstr>
      <vt:lpstr>Odůvodnění předmětem veřejné zakázky § 89 odst. 5</vt:lpstr>
      <vt:lpstr>NSS 9 Afs 30/2010 </vt:lpstr>
      <vt:lpstr>Případ GLOCK_ÚOHS-S0212/2022/VZ</vt:lpstr>
      <vt:lpstr>Odůvodněný může být i požadavek na originální výrobky</vt:lpstr>
      <vt:lpstr>Prezentace aplikace PowerPoint</vt:lpstr>
      <vt:lpstr>Odůvodnění nemožností jiného popisu § 89 odst. 6</vt:lpstr>
      <vt:lpstr>Odůvodnění nemožností jiného popisu § 89 odst. 6</vt:lpstr>
      <vt:lpstr>§ 89 odst. 6_musí platit, že jiný popis není možný </vt:lpstr>
      <vt:lpstr>§ 89 odst. 6_co neprošlo</vt:lpstr>
      <vt:lpstr>§ 89 odst. 6 proč neprošlo</vt:lpstr>
      <vt:lpstr>§ 89 odst. 6_co naopak prošlo</vt:lpstr>
      <vt:lpstr>ÚOHS-S0332_Odkaz na čipové karty IDS ÚK</vt:lpstr>
      <vt:lpstr>Ne ale jen pro účely ilustrativního příkladu</vt:lpstr>
      <vt:lpstr>Ekvivalence nabízeného plnění</vt:lpstr>
      <vt:lpstr>C-14/17, VAR &amp; ATM v. Iveco</vt:lpstr>
      <vt:lpstr>Interakce s ostatními ustanoveními ZZVZ</vt:lpstr>
      <vt:lpstr>Interakce s ostatními ustanoveními ZZVZ</vt:lpstr>
      <vt:lpstr>Limit pro zadavatele, ne dodavatele !</vt:lpstr>
      <vt:lpstr>C-424/23 DYKA Plastics</vt:lpstr>
      <vt:lpstr>C-424/23 DYKA Plastics</vt:lpstr>
      <vt:lpstr>C-424/23 DYKA Plastics</vt:lpstr>
      <vt:lpstr>Podtrženo sečteno</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Vaner Lukáš</dc:creator>
  <cp:lastModifiedBy>Matochová Lenka</cp:lastModifiedBy>
  <cp:revision>176</cp:revision>
  <cp:lastPrinted>2018-10-01T15:27:13Z</cp:lastPrinted>
  <dcterms:created xsi:type="dcterms:W3CDTF">2014-02-26T13:05:03Z</dcterms:created>
  <dcterms:modified xsi:type="dcterms:W3CDTF">2025-10-20T07:20:26Z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0x0101006F3E645615D1EA439E8A2E65B8DF1B90</vt:lpwstr>
  </property>
</Properties>
</file>