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72" r:id="rId4"/>
    <p:sldId id="260" r:id="rId5"/>
    <p:sldId id="264" r:id="rId6"/>
    <p:sldId id="265" r:id="rId7"/>
    <p:sldId id="261" r:id="rId8"/>
    <p:sldId id="262" r:id="rId9"/>
    <p:sldId id="263" r:id="rId10"/>
    <p:sldId id="266" r:id="rId11"/>
    <p:sldId id="267" r:id="rId12"/>
    <p:sldId id="268" r:id="rId13"/>
    <p:sldId id="273" r:id="rId14"/>
    <p:sldId id="269" r:id="rId15"/>
    <p:sldId id="270" r:id="rId16"/>
    <p:sldId id="274" r:id="rId17"/>
    <p:sldId id="275" r:id="rId18"/>
    <p:sldId id="271" r:id="rId19"/>
    <p:sldId id="259" r:id="rId20"/>
  </p:sldIdLst>
  <p:sldSz cx="9144000" cy="5715000" type="screen16x1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F3F"/>
    <a:srgbClr val="000099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73" autoAdjust="0"/>
  </p:normalViewPr>
  <p:slideViewPr>
    <p:cSldViewPr>
      <p:cViewPr varScale="1">
        <p:scale>
          <a:sx n="100" d="100"/>
          <a:sy n="100" d="100"/>
        </p:scale>
        <p:origin x="974" y="62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13.10.2025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13.10.2025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3817607"/>
            <a:ext cx="7056784" cy="150016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autoři projektu</a:t>
            </a:r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657367"/>
            <a:ext cx="7283152" cy="1560173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/>
              <a:t>NÁZEV PREZENTACE</a:t>
            </a:r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157534"/>
            <a:ext cx="7209184" cy="48005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9" name="Obrázek 8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577248"/>
            <a:ext cx="2517398" cy="5520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717373"/>
            <a:ext cx="8291264" cy="358839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177313"/>
            <a:ext cx="8291264" cy="420047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517240"/>
            <a:ext cx="2016224" cy="4421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237320"/>
            <a:ext cx="8291264" cy="40684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/>
              <a:t>Klepnutím vložíte text</a:t>
            </a:r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517240"/>
            <a:ext cx="2016224" cy="4421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177313"/>
            <a:ext cx="8291264" cy="420047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1717375"/>
            <a:ext cx="8229600" cy="358839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pic>
        <p:nvPicPr>
          <p:cNvPr id="6" name="Obrázek 5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517240"/>
            <a:ext cx="2016224" cy="4421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5" y="1657369"/>
            <a:ext cx="7380309" cy="4057633"/>
          </a:xfrm>
          <a:prstGeom prst="rect">
            <a:avLst/>
          </a:prstGeom>
        </p:spPr>
      </p:pic>
      <p:sp>
        <p:nvSpPr>
          <p:cNvPr id="6" name="Obdélník 5"/>
          <p:cNvSpPr>
            <a:spLocks noChangeAspect="1"/>
          </p:cNvSpPr>
          <p:nvPr/>
        </p:nvSpPr>
        <p:spPr>
          <a:xfrm>
            <a:off x="0" y="2"/>
            <a:ext cx="9144000" cy="217207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noFill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217209"/>
            <a:ext cx="9144000" cy="120013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-db.eu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david.dvorak@mmr.gov.cz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115616" y="3793604"/>
            <a:ext cx="7056784" cy="1500167"/>
          </a:xfrm>
        </p:spPr>
        <p:txBody>
          <a:bodyPr/>
          <a:lstStyle/>
          <a:p>
            <a:pPr algn="ctr"/>
            <a:endParaRPr lang="cs-CZ" dirty="0"/>
          </a:p>
          <a:p>
            <a:pPr algn="ctr"/>
            <a:endParaRPr lang="cs-CZ" dirty="0"/>
          </a:p>
          <a:p>
            <a:pPr algn="ctr"/>
            <a:endParaRPr lang="cs-CZ" dirty="0"/>
          </a:p>
          <a:p>
            <a:pPr algn="ctr"/>
            <a:r>
              <a:rPr lang="cs-CZ" b="1" dirty="0">
                <a:solidFill>
                  <a:srgbClr val="002060"/>
                </a:solidFill>
              </a:rPr>
              <a:t>David Dvořák</a:t>
            </a:r>
          </a:p>
          <a:p>
            <a:pPr algn="ctr"/>
            <a:endParaRPr lang="cs-CZ" b="1" dirty="0">
              <a:solidFill>
                <a:srgbClr val="00206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249288" y="1322085"/>
            <a:ext cx="7283152" cy="1560173"/>
          </a:xfrm>
        </p:spPr>
        <p:txBody>
          <a:bodyPr/>
          <a:lstStyle/>
          <a:p>
            <a:pPr algn="ctr"/>
            <a:r>
              <a:rPr lang="cs-CZ" sz="3200" dirty="0"/>
              <a:t>Soutěž o návrh dle ZZVZ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0609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§ 148/1-3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fyzické osoby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zákaz střetu zájmů dle § 44 (písemné ČP)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většina členů nezávislá na zadavateli (obchodněprávní, pracovněprávní či jiný obdobný vztah)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architektonická soutěž (CPV 71) – písemný souhlas se soutěžními podmínkami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požadavek na profesní způsobilost dle § 77/2/b) a c) – členství v profesní komoře či jiná odborná způsobilost → min. ½ poroty požadovaná či rovnocenná kvalifikace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požadavky platí i v případě změny poroty; u architektonické soutěže musí být nový porotce oznámen všem účastníkům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Porota</a:t>
            </a:r>
          </a:p>
        </p:txBody>
      </p:sp>
    </p:spTree>
    <p:extLst>
      <p:ext uri="{BB962C8B-B14F-4D97-AF65-F5344CB8AC3E}">
        <p14:creationId xmlns:p14="http://schemas.microsoft.com/office/powerpoint/2010/main" val="900468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300" dirty="0"/>
              <a:t>§ 147 a 148/4-6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300" dirty="0"/>
              <a:t>hodnocení anonymních návrhů až do okamžiku rozhodnutí poroty (ÚOHS-R0161/2024/VZ – porušení anonymity v 2. fázi </a:t>
            </a:r>
            <a:r>
              <a:rPr lang="cs-CZ" sz="3300" dirty="0" err="1"/>
              <a:t>SoN</a:t>
            </a:r>
            <a:r>
              <a:rPr lang="cs-CZ" sz="3300" dirty="0"/>
              <a:t>)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300" dirty="0"/>
              <a:t>možnost vícefázové soutěže s postupným snižováním počtu návrhů dle kritérií pro výběr – využití § 112; vyloučení nevybraných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300" dirty="0"/>
              <a:t>zpráva o hodnocení - pořadí návrhů dle kritérií uvedených v oznámení </a:t>
            </a:r>
            <a:r>
              <a:rPr lang="cs-CZ" sz="3300" dirty="0" err="1"/>
              <a:t>SoN</a:t>
            </a:r>
            <a:r>
              <a:rPr lang="cs-CZ" sz="3300" dirty="0"/>
              <a:t> a podpis porotci (ÚOHS-R0161/2024/VZ – povinnost přezkoumatelného odůvodnění)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300" dirty="0"/>
              <a:t>lze využít § 46/1 – žádost o vysvětlení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300" dirty="0"/>
              <a:t>možnost dodatečných dotazů:</a:t>
            </a:r>
          </a:p>
          <a:p>
            <a:pPr marL="1200150"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300" dirty="0"/>
              <a:t>otázky se zaznamenají ve zprávě o hodnocení</a:t>
            </a:r>
          </a:p>
          <a:p>
            <a:pPr marL="1200150"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300" dirty="0"/>
              <a:t>podrobný zápis z rozhovoru mezi porotou a účastníky</a:t>
            </a:r>
          </a:p>
          <a:p>
            <a:pPr marL="1200150" lvl="1" indent="-4572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3300" i="1" dirty="0"/>
              <a:t>mají být kladeny před rozhodnutím nebo až po něm? (vs. zachování anonymity); SD EU C-888/24 </a:t>
            </a:r>
            <a:r>
              <a:rPr lang="cs-CZ" sz="3300" i="1" dirty="0" err="1"/>
              <a:t>Adao</a:t>
            </a:r>
            <a:endParaRPr lang="cs-CZ" sz="3300" i="1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návrhů</a:t>
            </a:r>
          </a:p>
        </p:txBody>
      </p:sp>
    </p:spTree>
    <p:extLst>
      <p:ext uri="{BB962C8B-B14F-4D97-AF65-F5344CB8AC3E}">
        <p14:creationId xmlns:p14="http://schemas.microsoft.com/office/powerpoint/2010/main" val="479004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/>
              <a:t>§ 148/7 a 8 a § 149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/>
              <a:t>zadavatel je vázán stanoviskem poroty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/>
              <a:t>možnost nového hodnocení v případě porušení ZZVZ/soutěžních podmínek (původní či nová porota vs. požadavek anonymity); odůvodnění nového hodnocení musí být připojeny k původní zprávě o hodnocení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/>
              <a:t>oznámení o výběru všem účastníkům (R0172/2021/VZ – nelze nahradit uveřejněním na profilu, ani pokud si to zadavatel vyhradil v soutěžních podmínkách)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/>
              <a:t>možnost výběru následujícího účastníka v případě vyloučení vybraného účastníka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Výběr návrhu (1)</a:t>
            </a:r>
          </a:p>
        </p:txBody>
      </p:sp>
    </p:spTree>
    <p:extLst>
      <p:ext uri="{BB962C8B-B14F-4D97-AF65-F5344CB8AC3E}">
        <p14:creationId xmlns:p14="http://schemas.microsoft.com/office/powerpoint/2010/main" val="15614857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/>
              <a:t>ukončení </a:t>
            </a:r>
            <a:r>
              <a:rPr lang="cs-CZ" sz="2200" dirty="0" err="1"/>
              <a:t>SoN</a:t>
            </a:r>
            <a:r>
              <a:rPr lang="cs-CZ" sz="2200" dirty="0"/>
              <a:t> (není uzavření smlouvy) – uplynutí lhůt pro podání opravných prostředků/ ukončení přezkumného řízení/ zrušení </a:t>
            </a:r>
            <a:r>
              <a:rPr lang="cs-CZ" sz="2200" dirty="0" err="1"/>
              <a:t>SoN</a:t>
            </a:r>
            <a:r>
              <a:rPr lang="cs-CZ" sz="2200" dirty="0"/>
              <a:t> ÚOHS dle § 263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/>
              <a:t>výhrada zrušení </a:t>
            </a:r>
            <a:r>
              <a:rPr lang="cs-CZ" sz="2200" dirty="0" err="1"/>
              <a:t>SoN</a:t>
            </a:r>
            <a:r>
              <a:rPr lang="cs-CZ" sz="2200" dirty="0"/>
              <a:t> před rozhodnutím poroty pouze při stanovení podmínek pro odškodnění účastníků </a:t>
            </a:r>
            <a:r>
              <a:rPr lang="cs-CZ" sz="2200" i="1" dirty="0"/>
              <a:t>(jak je to po rozhodnutí poroty?)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/>
              <a:t>oznámení o výsledku ve VVZ/TED do 30 dnů od ukončení </a:t>
            </a:r>
            <a:r>
              <a:rPr lang="cs-CZ" sz="2200" dirty="0" err="1"/>
              <a:t>SoN</a:t>
            </a:r>
            <a:r>
              <a:rPr lang="cs-CZ" sz="2200" dirty="0"/>
              <a:t> - § 212; formuláře 36 a 37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/>
              <a:t>architektonická soutěž – odeslání dokumentace vč. stanoviska poroty a všech návrhů v elektronické podobě ČKA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Výběr návrhu (2)</a:t>
            </a:r>
          </a:p>
        </p:txBody>
      </p:sp>
    </p:spTree>
    <p:extLst>
      <p:ext uri="{BB962C8B-B14F-4D97-AF65-F5344CB8AC3E}">
        <p14:creationId xmlns:p14="http://schemas.microsoft.com/office/powerpoint/2010/main" val="31193905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na VZ na služby na  navazující rozpracování návrhu (např. zpracování projektové dokumentace)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musí být uvedeno v soutěžních podmínkách </a:t>
            </a:r>
            <a:r>
              <a:rPr lang="cs-CZ" dirty="0" err="1"/>
              <a:t>SoN</a:t>
            </a:r>
            <a:endParaRPr lang="cs-CZ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zadání účastníkovi </a:t>
            </a:r>
            <a:r>
              <a:rPr lang="cs-CZ" dirty="0" err="1"/>
              <a:t>SoN</a:t>
            </a:r>
            <a:r>
              <a:rPr lang="cs-CZ" dirty="0"/>
              <a:t>, jehož návrh byl vybrán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dirty="0"/>
              <a:t>SD EU: C-340/02 EK vs. Francie – musí existovat přímé funkční spojení mezi soutěží a dotčenou zakázkou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více vybraných návrhů → vyzvání všech k jednání v JŘBU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i="1" dirty="0"/>
              <a:t>lze jednat také s účastníky např. na 1. až 3. místě?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do PH VZ se zahrnují také ceny, odměny a jiné platby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předmětem VZ nesmí být vlastní realizace návrhu, pokud to neplyne z povahy předmětu VZ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postup v JŘBU - § 67/1 a 2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i="1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Navazující JŘBU (§ 65)</a:t>
            </a:r>
          </a:p>
        </p:txBody>
      </p:sp>
    </p:spTree>
    <p:extLst>
      <p:ext uri="{BB962C8B-B14F-4D97-AF65-F5344CB8AC3E}">
        <p14:creationId xmlns:p14="http://schemas.microsoft.com/office/powerpoint/2010/main" val="114095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§ 130 – pravidla, která nejsou určena ZZVZ může zadavatel stanovit v souladu s § 6</a:t>
            </a:r>
          </a:p>
          <a:p>
            <a:pPr marL="1200150" lvl="1" indent="-4572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/>
              <a:t>prostor pro soutěžní řády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dirty="0"/>
              <a:t>soutěžní řád ČKA (2024)</a:t>
            </a:r>
          </a:p>
          <a:p>
            <a:pPr marL="1200150"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architektonické a jiné formy soutěží</a:t>
            </a:r>
          </a:p>
          <a:p>
            <a:pPr marL="1200150"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ČKA již nepostihuje účast v tzv. neregulérních soutěžích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dirty="0"/>
              <a:t>soutěžní řád ČKAIT (2022)</a:t>
            </a:r>
          </a:p>
          <a:p>
            <a:pPr marL="1200150"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nejvhodnější technické, architektonické nebo ekonomické řešení</a:t>
            </a:r>
          </a:p>
          <a:p>
            <a:pPr marL="1200150"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cs-CZ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Vztah </a:t>
            </a:r>
            <a:r>
              <a:rPr lang="cs-CZ" dirty="0" err="1"/>
              <a:t>SoN</a:t>
            </a:r>
            <a:r>
              <a:rPr lang="cs-CZ" dirty="0"/>
              <a:t> k soutěžním řádům Komor</a:t>
            </a:r>
          </a:p>
        </p:txBody>
      </p:sp>
    </p:spTree>
    <p:extLst>
      <p:ext uri="{BB962C8B-B14F-4D97-AF65-F5344CB8AC3E}">
        <p14:creationId xmlns:p14="http://schemas.microsoft.com/office/powerpoint/2010/main" val="8947652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§ 2(2)(b) a (c) – užší/kombinovaná soutěž neanonymní – dle ZZVZ nelze (je uvedeno)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§ 2(3) – vícefázové soutěže – lze dle § 147 ZZVZ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§ 3 – širší vymezení střetu zájmu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§ 5 - vyhlašování – delší lhůty než ZZVZ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§ 5(2) – </a:t>
            </a:r>
            <a:r>
              <a:rPr lang="cs-CZ" sz="3000" dirty="0" err="1"/>
              <a:t>SoN</a:t>
            </a:r>
            <a:r>
              <a:rPr lang="cs-CZ" sz="3000" dirty="0"/>
              <a:t> se uveřejňuje též na www ČKA (nutno respektovat § 212/7 a 8)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§ 5(3) – úplata za soutěžní podmínky – nelze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§ 6(3) – přiměřené odškodnění při zrušení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§ 7 – soutěžní podmínky – širší náležitosti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§ 8 – složení poroty – podrobnější pravidla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§ 9 a 9a – pomocné orgány poroty – sekretář, </a:t>
            </a:r>
            <a:r>
              <a:rPr lang="cs-CZ" sz="3000" dirty="0" err="1"/>
              <a:t>přezkušovatel</a:t>
            </a:r>
            <a:r>
              <a:rPr lang="cs-CZ" sz="3000" dirty="0"/>
              <a:t> návrhů, auditor soutěže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§ 10 – jednání poroty; § 10(7) – udělení ceny návrhům, které nesplnily soutěžní podmínky – nelze; nepředpokládají se dodatečné otázky dle § 148/6 ZZVZ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§ 11 – výběr návrhu, jejich uveřejnění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§ 11a – vrácení neoceněných návrhů (dle ZZVZ nelze); autorská práva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§ 12 – finanční podmínky soutěže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§ 13 – řešení rozporů = podání námitek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cs-CZ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Soutěžní řád ČKA</a:t>
            </a:r>
          </a:p>
        </p:txBody>
      </p:sp>
    </p:spTree>
    <p:extLst>
      <p:ext uri="{BB962C8B-B14F-4D97-AF65-F5344CB8AC3E}">
        <p14:creationId xmlns:p14="http://schemas.microsoft.com/office/powerpoint/2010/main" val="15644130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obecně více odkazů na ZZVZ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§ 2(2) – vyzvaná soutěž – dle ZZVZ nelze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§ 2(3) – vícefázová soutěž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§ 5 – zahájení – dle ZZVZ; uveřejnění soutěžních podmínek též na www Komory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§ 6 – zrušení soutěže, podmínky odškodnění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§ 7 – soutěžní podmínky – širší vymezení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§ 8 – porota – širší podmínky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§ 9 – pomocné orgány poroty – sekretář a </a:t>
            </a:r>
            <a:r>
              <a:rPr lang="cs-CZ" sz="3000" dirty="0" err="1"/>
              <a:t>přezkušovatel</a:t>
            </a:r>
            <a:r>
              <a:rPr lang="cs-CZ" sz="3000" dirty="0"/>
              <a:t> návrhů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§ 10 – jednání poroty – širší vymezení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§ 11 – výběr – vrácení návrhu (dle ZZVZ nelze); autorská práva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§ 12 – soutěžní ceny a platby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§ 13 – vícefázová soutěž – musí být dle ZZVZ anonymní ve všech kolech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§ 14 – řešení sporů – podání námitek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cs-CZ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Soutěžní řád ČKAIT</a:t>
            </a:r>
          </a:p>
        </p:txBody>
      </p:sp>
    </p:spTree>
    <p:extLst>
      <p:ext uri="{BB962C8B-B14F-4D97-AF65-F5344CB8AC3E}">
        <p14:creationId xmlns:p14="http://schemas.microsoft.com/office/powerpoint/2010/main" val="7757489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800" dirty="0"/>
              <a:t>§ 143/3/b) – </a:t>
            </a:r>
            <a:r>
              <a:rPr lang="cs-CZ" sz="1800" dirty="0" err="1"/>
              <a:t>SoN</a:t>
            </a:r>
            <a:r>
              <a:rPr lang="cs-CZ" sz="1800" dirty="0"/>
              <a:t> jako součást VZ na služby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800" dirty="0" err="1"/>
              <a:t>SoN</a:t>
            </a:r>
            <a:r>
              <a:rPr lang="cs-CZ" sz="1800" dirty="0"/>
              <a:t> jakou součást VZ na stavební práce zadávané formou </a:t>
            </a:r>
            <a:r>
              <a:rPr lang="cs-CZ" sz="1800" dirty="0" err="1"/>
              <a:t>design&amp;build</a:t>
            </a:r>
            <a:endParaRPr lang="cs-CZ" sz="1800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800" dirty="0"/>
              <a:t>viz např. </a:t>
            </a:r>
            <a:r>
              <a:rPr lang="cs-CZ" sz="1800" b="1" dirty="0"/>
              <a:t>Metodika Performance Design &amp; Build </a:t>
            </a:r>
            <a:r>
              <a:rPr lang="cs-CZ" sz="1800" dirty="0"/>
              <a:t>(APES, 2020): </a:t>
            </a:r>
            <a:r>
              <a:rPr lang="cs-CZ" sz="1800" dirty="0">
                <a:hlinkClick r:id="rId2"/>
              </a:rPr>
              <a:t>https://www.p-db.eu/</a:t>
            </a:r>
            <a:endParaRPr lang="cs-CZ" sz="18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cs-CZ" sz="24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Vnořená </a:t>
            </a:r>
            <a:r>
              <a:rPr lang="cs-CZ" dirty="0" err="1"/>
              <a:t>SoN</a:t>
            </a:r>
            <a:endParaRPr lang="cs-CZ" dirty="0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6C149D57-ADE9-32F6-A237-0A15556329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722087"/>
              </p:ext>
            </p:extLst>
          </p:nvPr>
        </p:nvGraphicFramePr>
        <p:xfrm>
          <a:off x="457200" y="3073524"/>
          <a:ext cx="8075241" cy="2232902"/>
        </p:xfrm>
        <a:graphic>
          <a:graphicData uri="http://schemas.openxmlformats.org/drawingml/2006/table">
            <a:tbl>
              <a:tblPr/>
              <a:tblGrid>
                <a:gridCol w="2691747">
                  <a:extLst>
                    <a:ext uri="{9D8B030D-6E8A-4147-A177-3AD203B41FA5}">
                      <a16:colId xmlns:a16="http://schemas.microsoft.com/office/drawing/2014/main" val="3520623649"/>
                    </a:ext>
                  </a:extLst>
                </a:gridCol>
                <a:gridCol w="2691747">
                  <a:extLst>
                    <a:ext uri="{9D8B030D-6E8A-4147-A177-3AD203B41FA5}">
                      <a16:colId xmlns:a16="http://schemas.microsoft.com/office/drawing/2014/main" val="2595106040"/>
                    </a:ext>
                  </a:extLst>
                </a:gridCol>
                <a:gridCol w="2691747">
                  <a:extLst>
                    <a:ext uri="{9D8B030D-6E8A-4147-A177-3AD203B41FA5}">
                      <a16:colId xmlns:a16="http://schemas.microsoft.com/office/drawing/2014/main" val="365991044"/>
                    </a:ext>
                  </a:extLst>
                </a:gridCol>
              </a:tblGrid>
              <a:tr h="180614">
                <a:tc>
                  <a:txBody>
                    <a:bodyPr/>
                    <a:lstStyle/>
                    <a:p>
                      <a:pPr algn="l" fontAlgn="t"/>
                      <a:r>
                        <a:rPr lang="cs-CZ" sz="800" b="1" dirty="0">
                          <a:effectLst/>
                        </a:rPr>
                        <a:t>Kritérium</a:t>
                      </a:r>
                    </a:p>
                  </a:txBody>
                  <a:tcPr marL="41221" marR="41221" marT="20610" marB="206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800" b="1" dirty="0">
                          <a:effectLst/>
                        </a:rPr>
                        <a:t>Váha kritéria</a:t>
                      </a:r>
                    </a:p>
                  </a:txBody>
                  <a:tcPr marL="41221" marR="41221" marT="20610" marB="206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800" b="1" dirty="0">
                          <a:effectLst/>
                        </a:rPr>
                        <a:t>Váha </a:t>
                      </a:r>
                      <a:r>
                        <a:rPr lang="cs-CZ" sz="800" b="1" dirty="0" err="1">
                          <a:effectLst/>
                        </a:rPr>
                        <a:t>subkritéria</a:t>
                      </a:r>
                      <a:endParaRPr lang="cs-CZ" sz="800" b="1" dirty="0">
                        <a:effectLst/>
                      </a:endParaRPr>
                    </a:p>
                  </a:txBody>
                  <a:tcPr marL="41221" marR="41221" marT="20610" marB="206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2714582"/>
                  </a:ext>
                </a:extLst>
              </a:tr>
              <a:tr h="180614">
                <a:tc>
                  <a:txBody>
                    <a:bodyPr/>
                    <a:lstStyle/>
                    <a:p>
                      <a:pPr fontAlgn="t"/>
                      <a:r>
                        <a:rPr lang="cs-CZ" sz="800" dirty="0">
                          <a:effectLst/>
                        </a:rPr>
                        <a:t>Výše investičních nákladů</a:t>
                      </a:r>
                    </a:p>
                  </a:txBody>
                  <a:tcPr marL="41221" marR="41221" marT="20610" marB="206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800">
                          <a:effectLst/>
                        </a:rPr>
                        <a:t>40 %</a:t>
                      </a:r>
                    </a:p>
                  </a:txBody>
                  <a:tcPr marL="41221" marR="41221" marT="20610" marB="206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cs-CZ" sz="800">
                        <a:effectLst/>
                      </a:endParaRPr>
                    </a:p>
                  </a:txBody>
                  <a:tcPr marL="41221" marR="41221" marT="20610" marB="206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702676"/>
                  </a:ext>
                </a:extLst>
              </a:tr>
              <a:tr h="374145">
                <a:tc>
                  <a:txBody>
                    <a:bodyPr/>
                    <a:lstStyle/>
                    <a:p>
                      <a:pPr fontAlgn="t"/>
                      <a:r>
                        <a:rPr lang="cs-CZ" sz="800">
                          <a:effectLst/>
                        </a:rPr>
                        <a:t>Kvalita a komplexnost stavebně technického řešení, včetně architektonického řešení:</a:t>
                      </a:r>
                    </a:p>
                  </a:txBody>
                  <a:tcPr marL="41221" marR="41221" marT="20610" marB="206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800">
                          <a:effectLst/>
                        </a:rPr>
                        <a:t>40 %</a:t>
                      </a:r>
                    </a:p>
                  </a:txBody>
                  <a:tcPr marL="41221" marR="41221" marT="20610" marB="206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cs-CZ" sz="800" dirty="0">
                        <a:effectLst/>
                      </a:endParaRPr>
                    </a:p>
                  </a:txBody>
                  <a:tcPr marL="41221" marR="41221" marT="20610" marB="206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6692557"/>
                  </a:ext>
                </a:extLst>
              </a:tr>
              <a:tr h="585549">
                <a:tc>
                  <a:txBody>
                    <a:bodyPr/>
                    <a:lstStyle/>
                    <a:p>
                      <a:pPr fontAlgn="t"/>
                      <a:r>
                        <a:rPr lang="cs-CZ" sz="800" dirty="0">
                          <a:effectLst/>
                        </a:rPr>
                        <a:t>Celkové roční náklady na energie sloužící pro úpravu vnitřního prostředí budovy a pro energetické hospodářství</a:t>
                      </a:r>
                      <a:br>
                        <a:rPr lang="cs-CZ" sz="800" b="1" dirty="0">
                          <a:effectLst/>
                        </a:rPr>
                      </a:br>
                      <a:endParaRPr lang="cs-CZ" sz="800" dirty="0">
                        <a:effectLst/>
                      </a:endParaRPr>
                    </a:p>
                  </a:txBody>
                  <a:tcPr marL="41221" marR="41221" marT="20610" marB="206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cs-CZ" sz="800" dirty="0">
                        <a:effectLst/>
                      </a:endParaRPr>
                    </a:p>
                  </a:txBody>
                  <a:tcPr marL="41221" marR="41221" marT="20610" marB="206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800">
                          <a:effectLst/>
                        </a:rPr>
                        <a:t>30 %</a:t>
                      </a:r>
                    </a:p>
                  </a:txBody>
                  <a:tcPr marL="41221" marR="41221" marT="20610" marB="206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964639"/>
                  </a:ext>
                </a:extLst>
              </a:tr>
              <a:tr h="233841">
                <a:tc>
                  <a:txBody>
                    <a:bodyPr/>
                    <a:lstStyle/>
                    <a:p>
                      <a:pPr fontAlgn="t"/>
                      <a:r>
                        <a:rPr lang="cs-CZ" sz="800" b="1" dirty="0">
                          <a:effectLst/>
                        </a:rPr>
                        <a:t>Kvalita architektonického návrhu</a:t>
                      </a:r>
                    </a:p>
                  </a:txBody>
                  <a:tcPr marL="41221" marR="41221" marT="20610" marB="206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cs-CZ" sz="800" dirty="0">
                        <a:effectLst/>
                      </a:endParaRPr>
                    </a:p>
                  </a:txBody>
                  <a:tcPr marL="41221" marR="41221" marT="20610" marB="206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800" b="1" dirty="0">
                          <a:effectLst/>
                        </a:rPr>
                        <a:t>40 %</a:t>
                      </a:r>
                    </a:p>
                  </a:txBody>
                  <a:tcPr marL="41221" marR="41221" marT="20610" marB="206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4021280"/>
                  </a:ext>
                </a:extLst>
              </a:tr>
              <a:tr h="444298">
                <a:tc>
                  <a:txBody>
                    <a:bodyPr/>
                    <a:lstStyle/>
                    <a:p>
                      <a:pPr fontAlgn="t"/>
                      <a:r>
                        <a:rPr lang="cs-CZ" sz="800" dirty="0">
                          <a:effectLst/>
                        </a:rPr>
                        <a:t>Celková roční primární energie z neobnovitelných zdrojů energie celé budovy hodnocená na patě budovy</a:t>
                      </a:r>
                    </a:p>
                  </a:txBody>
                  <a:tcPr marL="41221" marR="41221" marT="20610" marB="206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cs-CZ" sz="800" dirty="0">
                        <a:effectLst/>
                      </a:endParaRPr>
                    </a:p>
                  </a:txBody>
                  <a:tcPr marL="41221" marR="41221" marT="20610" marB="206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800">
                          <a:effectLst/>
                        </a:rPr>
                        <a:t>30 %</a:t>
                      </a:r>
                    </a:p>
                  </a:txBody>
                  <a:tcPr marL="41221" marR="41221" marT="20610" marB="206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06236"/>
                  </a:ext>
                </a:extLst>
              </a:tr>
              <a:tr h="233841">
                <a:tc>
                  <a:txBody>
                    <a:bodyPr/>
                    <a:lstStyle/>
                    <a:p>
                      <a:pPr fontAlgn="t"/>
                      <a:r>
                        <a:rPr lang="cs-CZ" sz="800" dirty="0">
                          <a:effectLst/>
                        </a:rPr>
                        <a:t>Kvalita přípravného a realizačního týmu dodavatele</a:t>
                      </a:r>
                    </a:p>
                  </a:txBody>
                  <a:tcPr marL="41221" marR="41221" marT="20610" marB="206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800" dirty="0">
                          <a:effectLst/>
                        </a:rPr>
                        <a:t>20 %</a:t>
                      </a:r>
                    </a:p>
                  </a:txBody>
                  <a:tcPr marL="41221" marR="41221" marT="20610" marB="206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cs-CZ" sz="800" dirty="0">
                        <a:effectLst/>
                      </a:endParaRPr>
                    </a:p>
                  </a:txBody>
                  <a:tcPr marL="41221" marR="41221" marT="20610" marB="206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2855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07057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cs-CZ" b="1" dirty="0">
                <a:solidFill>
                  <a:srgbClr val="0070C0"/>
                </a:solidFill>
              </a:rPr>
              <a:t>DĚKUJI ZA POZORNOST!</a:t>
            </a:r>
          </a:p>
          <a:p>
            <a:pPr marL="0" indent="0">
              <a:buNone/>
            </a:pPr>
            <a:endParaRPr lang="cs-CZ" sz="14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cs-CZ" sz="14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sz="1400" dirty="0"/>
              <a:t>Mgr. David Dvořák, LL.M., Ph.D.</a:t>
            </a:r>
          </a:p>
          <a:p>
            <a:pPr marL="0" indent="0">
              <a:buNone/>
            </a:pPr>
            <a:r>
              <a:rPr lang="cs-CZ" sz="1400" dirty="0"/>
              <a:t>ředitel Odboru strategií, práva a podpory veřejného investování MMR</a:t>
            </a:r>
          </a:p>
          <a:p>
            <a:pPr marL="0" indent="0">
              <a:buNone/>
            </a:pPr>
            <a:r>
              <a:rPr lang="cs-CZ" sz="1400" dirty="0"/>
              <a:t>e-mail: </a:t>
            </a:r>
            <a:r>
              <a:rPr lang="cs-CZ" sz="1400" dirty="0">
                <a:hlinkClick r:id="rId2"/>
              </a:rPr>
              <a:t>david.dvorak@mmr.gov.cz</a:t>
            </a:r>
            <a:endParaRPr lang="cs-CZ" sz="1400" dirty="0"/>
          </a:p>
          <a:p>
            <a:pPr marL="0" indent="0">
              <a:buNone/>
            </a:pPr>
            <a:r>
              <a:rPr lang="cs-CZ" sz="1400" dirty="0"/>
              <a:t>www: portal-vz.cz</a:t>
            </a:r>
          </a:p>
          <a:p>
            <a:pPr marL="0" indent="0">
              <a:buNone/>
            </a:pPr>
            <a:r>
              <a:rPr lang="cs-CZ" sz="1400" dirty="0"/>
              <a:t>www: nsvz.gov.cz</a:t>
            </a:r>
          </a:p>
        </p:txBody>
      </p:sp>
    </p:spTree>
    <p:extLst>
      <p:ext uri="{BB962C8B-B14F-4D97-AF65-F5344CB8AC3E}">
        <p14:creationId xmlns:p14="http://schemas.microsoft.com/office/powerpoint/2010/main" val="1719004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Soutěží o návrh se rozumí postup zadavatele směřující k získání </a:t>
            </a:r>
            <a:r>
              <a:rPr lang="cs-CZ" b="1" i="1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návrhu</a:t>
            </a:r>
            <a:r>
              <a:rPr lang="cs-CZ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kterým je </a:t>
            </a:r>
            <a:r>
              <a:rPr lang="cs-CZ" b="1" i="1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zejména</a:t>
            </a:r>
            <a:r>
              <a:rPr lang="cs-CZ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plán nebo projekt v oblasti územního plánování nebo architektonických, stavebních, technických a inspekčních služeb. 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návrh = písemně nebo graficky vyjádřený výsledek vlastní tvůrčí činnosti účastníka </a:t>
            </a:r>
            <a:r>
              <a:rPr lang="cs-CZ" dirty="0" err="1"/>
              <a:t>SoN</a:t>
            </a:r>
            <a:r>
              <a:rPr lang="cs-CZ" dirty="0"/>
              <a:t> (zpravidla autorská práva)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v roce 2025 dosud cca 35 </a:t>
            </a:r>
            <a:r>
              <a:rPr lang="cs-CZ" dirty="0" err="1"/>
              <a:t>SoN</a:t>
            </a:r>
            <a:r>
              <a:rPr lang="cs-CZ" dirty="0"/>
              <a:t> (celkem dle VVZ 340 </a:t>
            </a:r>
            <a:r>
              <a:rPr lang="cs-CZ" dirty="0" err="1"/>
              <a:t>SoN</a:t>
            </a:r>
            <a:r>
              <a:rPr lang="cs-CZ" dirty="0"/>
              <a:t>)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použití není omezeno na vyjmenované služby – také např. muzejní expozice, vizuální styl, logo, mediální kampaně, IT zakázky, umělecká díla, design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za předchozího ZVZ – případy zneužití </a:t>
            </a:r>
            <a:r>
              <a:rPr lang="cs-CZ" dirty="0" err="1"/>
              <a:t>SoN</a:t>
            </a:r>
            <a:r>
              <a:rPr lang="cs-CZ" dirty="0"/>
              <a:t> (např. svoz a likvidace odpadů – ÚOHS R221/2008)  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Soutěž o návrh (</a:t>
            </a:r>
            <a:r>
              <a:rPr lang="cs-CZ" dirty="0" err="1"/>
              <a:t>SoN</a:t>
            </a:r>
            <a:r>
              <a:rPr lang="cs-CZ" dirty="0"/>
              <a:t>) v ZZVZ</a:t>
            </a:r>
          </a:p>
        </p:txBody>
      </p:sp>
    </p:spTree>
    <p:extLst>
      <p:ext uri="{BB962C8B-B14F-4D97-AF65-F5344CB8AC3E}">
        <p14:creationId xmlns:p14="http://schemas.microsoft.com/office/powerpoint/2010/main" val="1979421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1" dirty="0"/>
              <a:t>část VI. (zvláštní postupy), hlava IV (§ 143 až § 150)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použije se také část I. (obecná ustanovení) a část X. (společná ustanovení)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§ 130 – odkazy na použitelná ustanovení hlavy II. (základní ustanovení o zadávacích řízeních):</a:t>
            </a:r>
          </a:p>
          <a:p>
            <a:pPr marL="1200150"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možnost stanovit neupravená pravidla postupu v souladu s § 6</a:t>
            </a:r>
          </a:p>
          <a:p>
            <a:pPr marL="1200150"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§ 39/2/e) – postup dle případných přímo účinných aktů EU</a:t>
            </a:r>
          </a:p>
          <a:p>
            <a:pPr marL="1200150"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§ 39/5 – možnost ověřování informací, zadavatel je může sám získávat, možnost zkoušek vzorků</a:t>
            </a:r>
          </a:p>
          <a:p>
            <a:pPr marL="1200150"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§ 42 – komise a přizvaní odborníci (x porota)</a:t>
            </a:r>
          </a:p>
          <a:p>
            <a:pPr marL="1200150"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§ 43 –  smluvní zastoupení zadavatele</a:t>
            </a:r>
          </a:p>
          <a:p>
            <a:pPr marL="1200150"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§ 44 – střet zájmů (viz též § 148/1 pro porotu)</a:t>
            </a:r>
          </a:p>
          <a:p>
            <a:pPr marL="1200150"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§ 45 – pravidla pro předkládání dokladů </a:t>
            </a:r>
          </a:p>
          <a:p>
            <a:pPr marL="1200150"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§ 46/1 – žádost o objasnění</a:t>
            </a:r>
          </a:p>
          <a:p>
            <a:pPr marL="1200150"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§ 48a/1 – zákaz zadání VZ v rozporu s mez. sankcemi (x § 148/8)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přezkum dle části XIII. (námitky a ÚOHS)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úprava v ZZVZ</a:t>
            </a:r>
          </a:p>
        </p:txBody>
      </p:sp>
    </p:spTree>
    <p:extLst>
      <p:ext uri="{BB962C8B-B14F-4D97-AF65-F5344CB8AC3E}">
        <p14:creationId xmlns:p14="http://schemas.microsoft.com/office/powerpoint/2010/main" val="2737749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b="1" dirty="0"/>
              <a:t>navazující JŘBU na VZ na služby dle § 65</a:t>
            </a:r>
          </a:p>
          <a:p>
            <a:pPr marL="1257300" lvl="1" indent="-5143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musí být uvedeno v oznámení o zahájení </a:t>
            </a:r>
            <a:r>
              <a:rPr lang="cs-CZ" dirty="0" err="1"/>
              <a:t>SoN</a:t>
            </a:r>
            <a:endParaRPr lang="cs-CZ" dirty="0"/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dirty="0" err="1"/>
              <a:t>SoN</a:t>
            </a:r>
            <a:r>
              <a:rPr lang="cs-CZ" dirty="0"/>
              <a:t> je součástí ZŘ na VZ na služby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dirty="0"/>
              <a:t>PH soutěžních cen, odměn a jiných plateb je vyšší než 2 mil. Kč</a:t>
            </a:r>
          </a:p>
          <a:p>
            <a:pPr marL="1200150"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limit nebyl zvýšen novelou č. 69/2025 Sb.</a:t>
            </a:r>
          </a:p>
          <a:p>
            <a:pPr marL="1200150"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povinnost neplatí v případě aplikace výjimek vč. sektorové pro podlimitní VZ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200" dirty="0"/>
              <a:t>ÚOHS-R0213/2020/VZ – domáhání se použití ustanovení o </a:t>
            </a:r>
            <a:r>
              <a:rPr lang="cs-CZ" sz="2200" dirty="0" err="1"/>
              <a:t>SoN</a:t>
            </a:r>
            <a:endParaRPr lang="cs-CZ" sz="22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Povinné použití </a:t>
            </a:r>
            <a:r>
              <a:rPr lang="cs-CZ" dirty="0" err="1"/>
              <a:t>SoN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5957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druh </a:t>
            </a:r>
            <a:r>
              <a:rPr lang="cs-CZ" dirty="0" err="1"/>
              <a:t>SoN</a:t>
            </a:r>
            <a:r>
              <a:rPr lang="cs-CZ" dirty="0"/>
              <a:t> (otevřená x užší)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uveřejnění na profilu zadavatele po dobu lhůty pro podání návrhu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možnost alternativního poskytování části soutěžních podmínek (§ 96/2 a 3) – použití zvláštních formátů či vybavení nebo důvěrná povaha informací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§ 99 – možnost změny či doplnění – uveřejnění obdobným způsobem a povinnost prodloužení lhůty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vysvětlení soutěžních podmínek – nejméně 14 dní před koncem lhůty pro podání návrhu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Soutěžní podmínky (1)</a:t>
            </a:r>
          </a:p>
        </p:txBody>
      </p:sp>
    </p:spTree>
    <p:extLst>
      <p:ext uri="{BB962C8B-B14F-4D97-AF65-F5344CB8AC3E}">
        <p14:creationId xmlns:p14="http://schemas.microsoft.com/office/powerpoint/2010/main" val="537725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soutěžní podmínky v případě architektonické soutěže (CPV 71 - </a:t>
            </a:r>
            <a:r>
              <a:rPr lang="cs-CZ" i="1" dirty="0"/>
              <a:t>Architektonické, stavební, technické a inspekční služby</a:t>
            </a:r>
            <a:r>
              <a:rPr lang="cs-CZ" dirty="0"/>
              <a:t>):</a:t>
            </a:r>
          </a:p>
          <a:p>
            <a:pPr marL="1200150"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jména členů poroty</a:t>
            </a:r>
          </a:p>
          <a:p>
            <a:pPr marL="1200150"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způsob označení návrhů a jejich příloh a způsob zajištění anonymity</a:t>
            </a:r>
          </a:p>
          <a:p>
            <a:pPr marL="1200150"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výše cen, odměn a jiných plateb (zákaz vyplacení kvůli mezinárodním sankcím)</a:t>
            </a:r>
          </a:p>
          <a:p>
            <a:pPr marL="1200150"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podmínky pro práva k duševnímu vlastnictví</a:t>
            </a:r>
          </a:p>
          <a:p>
            <a:pPr marL="1200150"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předpokládaná výše investičních nákladů, pokud má navazovat VZ na služby</a:t>
            </a:r>
          </a:p>
          <a:p>
            <a:pPr marL="1200150"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způsob uveřejnění návrhů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Soutěžní podmínky (2)</a:t>
            </a:r>
          </a:p>
        </p:txBody>
      </p:sp>
    </p:spTree>
    <p:extLst>
      <p:ext uri="{BB962C8B-B14F-4D97-AF65-F5344CB8AC3E}">
        <p14:creationId xmlns:p14="http://schemas.microsoft.com/office/powerpoint/2010/main" val="397815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b="1" dirty="0"/>
              <a:t>otevřená </a:t>
            </a:r>
            <a:r>
              <a:rPr lang="cs-CZ" b="1" dirty="0" err="1"/>
              <a:t>SoN</a:t>
            </a:r>
            <a:r>
              <a:rPr lang="cs-CZ" b="1" dirty="0"/>
              <a:t> (§ 145)</a:t>
            </a:r>
          </a:p>
          <a:p>
            <a:pPr marL="1257300" lvl="1" indent="-5143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zahájení oznámení ve VVZ (a TED) - § 212</a:t>
            </a:r>
          </a:p>
          <a:p>
            <a:pPr marL="1257300" lvl="1" indent="-5143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formulář „</a:t>
            </a:r>
            <a:r>
              <a:rPr lang="cs-CZ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oznámení o zahájení soutěže o návrh</a:t>
            </a:r>
            <a:r>
              <a:rPr lang="cs-CZ" dirty="0"/>
              <a:t>“ (23 a 34)</a:t>
            </a:r>
          </a:p>
          <a:p>
            <a:pPr marL="1257300" lvl="1" indent="-5143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lhůta pro podání návrhu v případě architektonických soutěží (CPV 71) je min. 45 dní 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b="1" dirty="0"/>
              <a:t>užší </a:t>
            </a:r>
            <a:r>
              <a:rPr lang="cs-CZ" b="1" dirty="0" err="1"/>
              <a:t>SoN</a:t>
            </a:r>
            <a:r>
              <a:rPr lang="cs-CZ" b="1" dirty="0"/>
              <a:t> (§ 146)</a:t>
            </a:r>
          </a:p>
          <a:p>
            <a:pPr marL="1257300" lvl="1" indent="-5143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zahájení oznámení ve VVZ (a TED) - § 212</a:t>
            </a:r>
          </a:p>
          <a:p>
            <a:pPr marL="1257300" lvl="1" indent="-5143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obdobné použití § 58 (zahájení užšího řízení)</a:t>
            </a:r>
          </a:p>
          <a:p>
            <a:pPr marL="1257300" lvl="1" indent="-5143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lhůta pro podání žádostí o účast je min. 20 dní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Druhy </a:t>
            </a:r>
            <a:r>
              <a:rPr lang="cs-CZ" dirty="0" err="1"/>
              <a:t>SoN</a:t>
            </a:r>
            <a:r>
              <a:rPr lang="cs-CZ" dirty="0"/>
              <a:t> (1)</a:t>
            </a:r>
          </a:p>
        </p:txBody>
      </p:sp>
    </p:spTree>
    <p:extLst>
      <p:ext uri="{BB962C8B-B14F-4D97-AF65-F5344CB8AC3E}">
        <p14:creationId xmlns:p14="http://schemas.microsoft.com/office/powerpoint/2010/main" val="20165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257300" lvl="1" indent="-5143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lhůta pro podání návrhu v případě architektonických soutěží (CPV 71) je min. 45 dní </a:t>
            </a:r>
          </a:p>
          <a:p>
            <a:pPr marL="1257300" lvl="1" indent="-5143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možnost přímého vyzvání alespoň 3 dodavatelů k podání návrhu (kombinovaná soutěž); povinnost uvést v oznámení o zahájení </a:t>
            </a:r>
            <a:r>
              <a:rPr lang="cs-CZ" dirty="0" err="1"/>
              <a:t>SoN</a:t>
            </a:r>
            <a:endParaRPr lang="cs-CZ" dirty="0"/>
          </a:p>
          <a:p>
            <a:pPr marL="1257300" lvl="1" indent="-5143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posouzení souladu žádosti se soutěžními podmínkami (lze využít § 46/1 – žádost o vysvětlení)</a:t>
            </a:r>
          </a:p>
          <a:p>
            <a:pPr marL="1257300" lvl="1" indent="-5143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snížení počtu účastníků dle jasných a nediskriminačních kritérií (u kombinované soutěže musí být počet 2násobný než počet přímo vyzývaných)</a:t>
            </a:r>
          </a:p>
          <a:p>
            <a:pPr marL="1257300" lvl="1" indent="-5143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vyloučení účastníků, kteří nesplnili soutěžní podmínky/nebyli vybráni při snížení počtu</a:t>
            </a:r>
          </a:p>
          <a:p>
            <a:pPr marL="1257300" lvl="1" indent="-5143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/>
              <a:t>ÚOHS-R0027/2019/VZ – otázka splnění soutěžních podmínek</a:t>
            </a:r>
          </a:p>
          <a:p>
            <a:pPr marL="1257300" lvl="1" indent="-5143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Druhy </a:t>
            </a:r>
            <a:r>
              <a:rPr lang="cs-CZ" dirty="0" err="1"/>
              <a:t>SoN</a:t>
            </a:r>
            <a:r>
              <a:rPr lang="cs-CZ" dirty="0"/>
              <a:t> (2)</a:t>
            </a:r>
          </a:p>
        </p:txBody>
      </p:sp>
    </p:spTree>
    <p:extLst>
      <p:ext uri="{BB962C8B-B14F-4D97-AF65-F5344CB8AC3E}">
        <p14:creationId xmlns:p14="http://schemas.microsoft.com/office/powerpoint/2010/main" val="2605597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§ 143/1 druhá věta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obdobné použití § 107 (nabídky)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obligatorní podání návrhu v el. podobě (§ 211/5)</a:t>
            </a:r>
          </a:p>
          <a:p>
            <a:pPr marL="1200150" lvl="1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výjimka - zejm. písm. c): předložení vzorků či modelů, které nemohou být předloženy za použití elektronické komunikace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zákaz podání více návrhů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zákaz být účastníkem a současně kvalifikačním poddodavatelem jiného účastníka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Podání návrhu</a:t>
            </a:r>
          </a:p>
        </p:txBody>
      </p:sp>
    </p:spTree>
    <p:extLst>
      <p:ext uri="{BB962C8B-B14F-4D97-AF65-F5344CB8AC3E}">
        <p14:creationId xmlns:p14="http://schemas.microsoft.com/office/powerpoint/2010/main" val="2817223514"/>
      </p:ext>
    </p:extLst>
  </p:cSld>
  <p:clrMapOvr>
    <a:masterClrMapping/>
  </p:clrMapOvr>
</p:sld>
</file>

<file path=ppt/theme/theme1.xml><?xml version="1.0" encoding="utf-8"?>
<a:theme xmlns:a="http://schemas.openxmlformats.org/drawingml/2006/main" name="MMR_sir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MMR_sir</Template>
  <TotalTime>2639</TotalTime>
  <Words>1780</Words>
  <Application>Microsoft Office PowerPoint</Application>
  <PresentationFormat>Předvádění na obrazovce (16:10)</PresentationFormat>
  <Paragraphs>190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MMR_sir</vt:lpstr>
      <vt:lpstr>Soutěž o návrh dle ZZVZ</vt:lpstr>
      <vt:lpstr>Soutěž o návrh (SoN) v ZZVZ</vt:lpstr>
      <vt:lpstr>Právní úprava v ZZVZ</vt:lpstr>
      <vt:lpstr>Povinné použití SoN</vt:lpstr>
      <vt:lpstr>Soutěžní podmínky (1)</vt:lpstr>
      <vt:lpstr>Soutěžní podmínky (2)</vt:lpstr>
      <vt:lpstr>Druhy SoN (1)</vt:lpstr>
      <vt:lpstr>Druhy SoN (2)</vt:lpstr>
      <vt:lpstr>Podání návrhu</vt:lpstr>
      <vt:lpstr>Porota</vt:lpstr>
      <vt:lpstr>Hodnocení návrhů</vt:lpstr>
      <vt:lpstr>Výběr návrhu (1)</vt:lpstr>
      <vt:lpstr>Výběr návrhu (2)</vt:lpstr>
      <vt:lpstr>Navazující JŘBU (§ 65)</vt:lpstr>
      <vt:lpstr>Vztah SoN k soutěžním řádům Komor</vt:lpstr>
      <vt:lpstr>Soutěžní řád ČKA</vt:lpstr>
      <vt:lpstr>Soutěžní řád ČKAIT</vt:lpstr>
      <vt:lpstr>Vnořená SoN</vt:lpstr>
      <vt:lpstr>Prezentace aplikace PowerPoint</vt:lpstr>
    </vt:vector>
  </TitlesOfParts>
  <Company>Ministerstvo pro místní rozvoj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Dvořák David</dc:creator>
  <cp:lastModifiedBy>Dvořák David</cp:lastModifiedBy>
  <cp:revision>63</cp:revision>
  <dcterms:created xsi:type="dcterms:W3CDTF">2025-09-06T15:13:02Z</dcterms:created>
  <dcterms:modified xsi:type="dcterms:W3CDTF">2025-10-13T20:12:31Z</dcterms:modified>
</cp:coreProperties>
</file>