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1"/>
  </p:notesMasterIdLst>
  <p:sldIdLst>
    <p:sldId id="333" r:id="rId5"/>
    <p:sldId id="342" r:id="rId6"/>
    <p:sldId id="318" r:id="rId7"/>
    <p:sldId id="347" r:id="rId8"/>
    <p:sldId id="348" r:id="rId9"/>
    <p:sldId id="349" r:id="rId10"/>
    <p:sldId id="350" r:id="rId11"/>
    <p:sldId id="351" r:id="rId12"/>
    <p:sldId id="352" r:id="rId13"/>
    <p:sldId id="353" r:id="rId14"/>
    <p:sldId id="354"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 id="384" r:id="rId45"/>
    <p:sldId id="385" r:id="rId46"/>
    <p:sldId id="386" r:id="rId47"/>
    <p:sldId id="387" r:id="rId48"/>
    <p:sldId id="388" r:id="rId49"/>
    <p:sldId id="393" r:id="rId50"/>
    <p:sldId id="394" r:id="rId51"/>
    <p:sldId id="395" r:id="rId52"/>
    <p:sldId id="389" r:id="rId53"/>
    <p:sldId id="390" r:id="rId54"/>
    <p:sldId id="391" r:id="rId55"/>
    <p:sldId id="392" r:id="rId56"/>
    <p:sldId id="396" r:id="rId57"/>
    <p:sldId id="397" r:id="rId58"/>
    <p:sldId id="398" r:id="rId59"/>
    <p:sldId id="399" r:id="rId60"/>
    <p:sldId id="401" r:id="rId61"/>
    <p:sldId id="402" r:id="rId62"/>
    <p:sldId id="403" r:id="rId63"/>
    <p:sldId id="405" r:id="rId64"/>
    <p:sldId id="404" r:id="rId65"/>
    <p:sldId id="406" r:id="rId66"/>
    <p:sldId id="407" r:id="rId67"/>
    <p:sldId id="408" r:id="rId68"/>
    <p:sldId id="409" r:id="rId69"/>
    <p:sldId id="410" r:id="rId70"/>
    <p:sldId id="411" r:id="rId71"/>
    <p:sldId id="412" r:id="rId72"/>
    <p:sldId id="413" r:id="rId73"/>
    <p:sldId id="417" r:id="rId74"/>
    <p:sldId id="414" r:id="rId75"/>
    <p:sldId id="415" r:id="rId76"/>
    <p:sldId id="416" r:id="rId77"/>
    <p:sldId id="418" r:id="rId78"/>
    <p:sldId id="419" r:id="rId79"/>
    <p:sldId id="345" r:id="rId80"/>
  </p:sldIdLst>
  <p:sldSz cx="12192000" cy="6858000"/>
  <p:notesSz cx="9926638" cy="679767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9543"/>
    <a:srgbClr val="2E49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Střední styl 4 – zvýraznění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řední styl 1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Světlý styl 3 – zvýraznění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8FB837D-C827-4EFA-A057-4D05807E0F7C}" styleName="Styl s motivem 1 – zvýraznění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929F9F4-4A8F-4326-A1B4-22849713DDAB}" styleName="Tmavý styl 1 – zvýraznění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Tmavý styl 1 – zvýraznění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Tmavý styl 2 – zvýraznění 1/zvýraznění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Světlý styl 3 – zvýraznění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 s motivem 2 – zvýraznění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Střední styl 4 – zvýraznění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705" autoAdjust="0"/>
    <p:restoredTop sz="79832" autoAdjust="0"/>
  </p:normalViewPr>
  <p:slideViewPr>
    <p:cSldViewPr snapToGrid="0">
      <p:cViewPr varScale="1">
        <p:scale>
          <a:sx n="107" d="100"/>
          <a:sy n="107" d="100"/>
        </p:scale>
        <p:origin x="138" y="57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theme" Target="theme/theme1.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vl1pPr>
          </a:lstStyle>
          <a:p>
            <a:fld id="{84876EA0-A7D8-4C36-9103-675E79D94563}" type="datetimeFigureOut">
              <a:rPr lang="cs-CZ" smtClean="0"/>
              <a:t>30.09.2025</a:t>
            </a:fld>
            <a:endParaRPr lang="cs-CZ"/>
          </a:p>
        </p:txBody>
      </p:sp>
      <p:sp>
        <p:nvSpPr>
          <p:cNvPr id="4" name="Zástupný symbol pro obrázek snímku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vl1pPr>
          </a:lstStyle>
          <a:p>
            <a:fld id="{9C712E25-B006-4F85-B4EA-907AF006C9BB}" type="slidenum">
              <a:rPr lang="cs-CZ" smtClean="0"/>
              <a:t>‹#›</a:t>
            </a:fld>
            <a:endParaRPr lang="cs-CZ"/>
          </a:p>
        </p:txBody>
      </p:sp>
    </p:spTree>
    <p:extLst>
      <p:ext uri="{BB962C8B-B14F-4D97-AF65-F5344CB8AC3E}">
        <p14:creationId xmlns:p14="http://schemas.microsoft.com/office/powerpoint/2010/main" val="2969087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a:t>
            </a:fld>
            <a:endParaRPr lang="cs-CZ"/>
          </a:p>
        </p:txBody>
      </p:sp>
    </p:spTree>
    <p:extLst>
      <p:ext uri="{BB962C8B-B14F-4D97-AF65-F5344CB8AC3E}">
        <p14:creationId xmlns:p14="http://schemas.microsoft.com/office/powerpoint/2010/main" val="465520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001A7-B028-8F90-0D51-A4219E34CF1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1865368-2EF4-CF75-7992-97865B02518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DB74E1D-2D0E-A4EE-4F63-E7A04C824DD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8C38272-9779-0CC5-5EEA-36B2EE0819B7}"/>
              </a:ext>
            </a:extLst>
          </p:cNvPr>
          <p:cNvSpPr>
            <a:spLocks noGrp="1"/>
          </p:cNvSpPr>
          <p:nvPr>
            <p:ph type="sldNum" sz="quarter" idx="5"/>
          </p:nvPr>
        </p:nvSpPr>
        <p:spPr/>
        <p:txBody>
          <a:bodyPr/>
          <a:lstStyle/>
          <a:p>
            <a:fld id="{9C712E25-B006-4F85-B4EA-907AF006C9BB}" type="slidenum">
              <a:rPr lang="cs-CZ" smtClean="0"/>
              <a:t>10</a:t>
            </a:fld>
            <a:endParaRPr lang="cs-CZ"/>
          </a:p>
        </p:txBody>
      </p:sp>
    </p:spTree>
    <p:extLst>
      <p:ext uri="{BB962C8B-B14F-4D97-AF65-F5344CB8AC3E}">
        <p14:creationId xmlns:p14="http://schemas.microsoft.com/office/powerpoint/2010/main" val="40736527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B7C40-7137-F169-CEB4-2C6CA20B1D2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2B3B62A-074F-3A52-585A-4BA6C9592C9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1442C8E-F944-7606-01D0-1618E6024E9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588D2FF-8420-696D-0F92-2DCA2851BA34}"/>
              </a:ext>
            </a:extLst>
          </p:cNvPr>
          <p:cNvSpPr>
            <a:spLocks noGrp="1"/>
          </p:cNvSpPr>
          <p:nvPr>
            <p:ph type="sldNum" sz="quarter" idx="5"/>
          </p:nvPr>
        </p:nvSpPr>
        <p:spPr/>
        <p:txBody>
          <a:bodyPr/>
          <a:lstStyle/>
          <a:p>
            <a:fld id="{9C712E25-B006-4F85-B4EA-907AF006C9BB}" type="slidenum">
              <a:rPr lang="cs-CZ" smtClean="0"/>
              <a:t>11</a:t>
            </a:fld>
            <a:endParaRPr lang="cs-CZ"/>
          </a:p>
        </p:txBody>
      </p:sp>
    </p:spTree>
    <p:extLst>
      <p:ext uri="{BB962C8B-B14F-4D97-AF65-F5344CB8AC3E}">
        <p14:creationId xmlns:p14="http://schemas.microsoft.com/office/powerpoint/2010/main" val="3384823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ED582-24D8-810B-4A01-16F60B8F9F4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DF3450B-C255-E0AB-AD9E-1D5202E7CBA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664328F-6F5E-C2A4-F097-92A56DEF99ED}"/>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61A12B4-6289-E250-724E-F756801C250E}"/>
              </a:ext>
            </a:extLst>
          </p:cNvPr>
          <p:cNvSpPr>
            <a:spLocks noGrp="1"/>
          </p:cNvSpPr>
          <p:nvPr>
            <p:ph type="sldNum" sz="quarter" idx="5"/>
          </p:nvPr>
        </p:nvSpPr>
        <p:spPr/>
        <p:txBody>
          <a:bodyPr/>
          <a:lstStyle/>
          <a:p>
            <a:fld id="{9C712E25-B006-4F85-B4EA-907AF006C9BB}" type="slidenum">
              <a:rPr lang="cs-CZ" smtClean="0"/>
              <a:t>12</a:t>
            </a:fld>
            <a:endParaRPr lang="cs-CZ"/>
          </a:p>
        </p:txBody>
      </p:sp>
    </p:spTree>
    <p:extLst>
      <p:ext uri="{BB962C8B-B14F-4D97-AF65-F5344CB8AC3E}">
        <p14:creationId xmlns:p14="http://schemas.microsoft.com/office/powerpoint/2010/main" val="19638434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B3566-0B3F-C366-8AA0-222E19A9CB7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6A67E03-B599-1646-FC73-963B068CB48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7261C6F-8447-054D-651E-F643E237D0C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02096F1-1483-CD17-0C30-9032BF9B7EBA}"/>
              </a:ext>
            </a:extLst>
          </p:cNvPr>
          <p:cNvSpPr>
            <a:spLocks noGrp="1"/>
          </p:cNvSpPr>
          <p:nvPr>
            <p:ph type="sldNum" sz="quarter" idx="5"/>
          </p:nvPr>
        </p:nvSpPr>
        <p:spPr/>
        <p:txBody>
          <a:bodyPr/>
          <a:lstStyle/>
          <a:p>
            <a:fld id="{9C712E25-B006-4F85-B4EA-907AF006C9BB}" type="slidenum">
              <a:rPr lang="cs-CZ" smtClean="0"/>
              <a:t>13</a:t>
            </a:fld>
            <a:endParaRPr lang="cs-CZ"/>
          </a:p>
        </p:txBody>
      </p:sp>
    </p:spTree>
    <p:extLst>
      <p:ext uri="{BB962C8B-B14F-4D97-AF65-F5344CB8AC3E}">
        <p14:creationId xmlns:p14="http://schemas.microsoft.com/office/powerpoint/2010/main" val="183371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EED7E-6D4A-9A66-5845-BE90208E69E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B9EDAA9-7DB3-58E0-AAB2-BD7FEF07FC8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35A1F41-2795-7C81-587E-4308579BE1D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AA93B6F-82DE-043F-5A5F-2AD8A27EBE88}"/>
              </a:ext>
            </a:extLst>
          </p:cNvPr>
          <p:cNvSpPr>
            <a:spLocks noGrp="1"/>
          </p:cNvSpPr>
          <p:nvPr>
            <p:ph type="sldNum" sz="quarter" idx="5"/>
          </p:nvPr>
        </p:nvSpPr>
        <p:spPr/>
        <p:txBody>
          <a:bodyPr/>
          <a:lstStyle/>
          <a:p>
            <a:fld id="{9C712E25-B006-4F85-B4EA-907AF006C9BB}" type="slidenum">
              <a:rPr lang="cs-CZ" smtClean="0"/>
              <a:t>14</a:t>
            </a:fld>
            <a:endParaRPr lang="cs-CZ"/>
          </a:p>
        </p:txBody>
      </p:sp>
    </p:spTree>
    <p:extLst>
      <p:ext uri="{BB962C8B-B14F-4D97-AF65-F5344CB8AC3E}">
        <p14:creationId xmlns:p14="http://schemas.microsoft.com/office/powerpoint/2010/main" val="3339025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98B47-1B37-A8D0-8799-4C91AB55560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33A0D18-8EA1-F923-71A5-CADBE7900A5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0997FAA-7126-3045-B223-A7CD8999D35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385DC05-93BF-1279-0E7D-74B12F2AE15F}"/>
              </a:ext>
            </a:extLst>
          </p:cNvPr>
          <p:cNvSpPr>
            <a:spLocks noGrp="1"/>
          </p:cNvSpPr>
          <p:nvPr>
            <p:ph type="sldNum" sz="quarter" idx="5"/>
          </p:nvPr>
        </p:nvSpPr>
        <p:spPr/>
        <p:txBody>
          <a:bodyPr/>
          <a:lstStyle/>
          <a:p>
            <a:fld id="{9C712E25-B006-4F85-B4EA-907AF006C9BB}" type="slidenum">
              <a:rPr lang="cs-CZ" smtClean="0"/>
              <a:t>15</a:t>
            </a:fld>
            <a:endParaRPr lang="cs-CZ"/>
          </a:p>
        </p:txBody>
      </p:sp>
    </p:spTree>
    <p:extLst>
      <p:ext uri="{BB962C8B-B14F-4D97-AF65-F5344CB8AC3E}">
        <p14:creationId xmlns:p14="http://schemas.microsoft.com/office/powerpoint/2010/main" val="2247101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BBFE0-E4A6-92C5-016F-221B4B4C1E1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2C1B9FB-7DD8-58C0-4474-1AE6D80D90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93D6D30-8BC6-2551-58CD-37EAD316980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2B74FB2-5696-861F-9721-6E82ECB0E506}"/>
              </a:ext>
            </a:extLst>
          </p:cNvPr>
          <p:cNvSpPr>
            <a:spLocks noGrp="1"/>
          </p:cNvSpPr>
          <p:nvPr>
            <p:ph type="sldNum" sz="quarter" idx="5"/>
          </p:nvPr>
        </p:nvSpPr>
        <p:spPr/>
        <p:txBody>
          <a:bodyPr/>
          <a:lstStyle/>
          <a:p>
            <a:fld id="{9C712E25-B006-4F85-B4EA-907AF006C9BB}" type="slidenum">
              <a:rPr lang="cs-CZ" smtClean="0"/>
              <a:t>16</a:t>
            </a:fld>
            <a:endParaRPr lang="cs-CZ"/>
          </a:p>
        </p:txBody>
      </p:sp>
    </p:spTree>
    <p:extLst>
      <p:ext uri="{BB962C8B-B14F-4D97-AF65-F5344CB8AC3E}">
        <p14:creationId xmlns:p14="http://schemas.microsoft.com/office/powerpoint/2010/main" val="583684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C260B-B3E2-39FA-748A-CFDC88FD420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2BE34CC-101F-F604-6EC5-21496B3532A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87A4683-174E-1D69-6388-100C295269D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3713379-D65C-AE3C-F65F-E8FFE8D10CDD}"/>
              </a:ext>
            </a:extLst>
          </p:cNvPr>
          <p:cNvSpPr>
            <a:spLocks noGrp="1"/>
          </p:cNvSpPr>
          <p:nvPr>
            <p:ph type="sldNum" sz="quarter" idx="5"/>
          </p:nvPr>
        </p:nvSpPr>
        <p:spPr/>
        <p:txBody>
          <a:bodyPr/>
          <a:lstStyle/>
          <a:p>
            <a:fld id="{9C712E25-B006-4F85-B4EA-907AF006C9BB}" type="slidenum">
              <a:rPr lang="cs-CZ" smtClean="0"/>
              <a:t>17</a:t>
            </a:fld>
            <a:endParaRPr lang="cs-CZ"/>
          </a:p>
        </p:txBody>
      </p:sp>
    </p:spTree>
    <p:extLst>
      <p:ext uri="{BB962C8B-B14F-4D97-AF65-F5344CB8AC3E}">
        <p14:creationId xmlns:p14="http://schemas.microsoft.com/office/powerpoint/2010/main" val="31955433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DD3BA-82C3-0602-2C30-551F751ABB5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41149BF-AEE9-1D1B-382F-530CF17B84E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1A7F606-6DB6-8164-0EF6-E5E76A32F66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85A1981-3965-3149-1CD3-D14F030B398C}"/>
              </a:ext>
            </a:extLst>
          </p:cNvPr>
          <p:cNvSpPr>
            <a:spLocks noGrp="1"/>
          </p:cNvSpPr>
          <p:nvPr>
            <p:ph type="sldNum" sz="quarter" idx="5"/>
          </p:nvPr>
        </p:nvSpPr>
        <p:spPr/>
        <p:txBody>
          <a:bodyPr/>
          <a:lstStyle/>
          <a:p>
            <a:fld id="{9C712E25-B006-4F85-B4EA-907AF006C9BB}" type="slidenum">
              <a:rPr lang="cs-CZ" smtClean="0"/>
              <a:t>18</a:t>
            </a:fld>
            <a:endParaRPr lang="cs-CZ"/>
          </a:p>
        </p:txBody>
      </p:sp>
    </p:spTree>
    <p:extLst>
      <p:ext uri="{BB962C8B-B14F-4D97-AF65-F5344CB8AC3E}">
        <p14:creationId xmlns:p14="http://schemas.microsoft.com/office/powerpoint/2010/main" val="22086015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4BD76-CEE4-3A0B-C094-912313FD3ED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1DFB74F-80AB-A683-A5D6-3FA81BD26CA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855221B-AE3E-F37E-C332-DB811DAFD1E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6B763DF-4DF2-D6B7-C295-B476AA57C37B}"/>
              </a:ext>
            </a:extLst>
          </p:cNvPr>
          <p:cNvSpPr>
            <a:spLocks noGrp="1"/>
          </p:cNvSpPr>
          <p:nvPr>
            <p:ph type="sldNum" sz="quarter" idx="5"/>
          </p:nvPr>
        </p:nvSpPr>
        <p:spPr/>
        <p:txBody>
          <a:bodyPr/>
          <a:lstStyle/>
          <a:p>
            <a:fld id="{9C712E25-B006-4F85-B4EA-907AF006C9BB}" type="slidenum">
              <a:rPr lang="cs-CZ" smtClean="0"/>
              <a:t>19</a:t>
            </a:fld>
            <a:endParaRPr lang="cs-CZ"/>
          </a:p>
        </p:txBody>
      </p:sp>
    </p:spTree>
    <p:extLst>
      <p:ext uri="{BB962C8B-B14F-4D97-AF65-F5344CB8AC3E}">
        <p14:creationId xmlns:p14="http://schemas.microsoft.com/office/powerpoint/2010/main" val="120075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a:t>
            </a:fld>
            <a:endParaRPr lang="cs-CZ"/>
          </a:p>
        </p:txBody>
      </p:sp>
    </p:spTree>
    <p:extLst>
      <p:ext uri="{BB962C8B-B14F-4D97-AF65-F5344CB8AC3E}">
        <p14:creationId xmlns:p14="http://schemas.microsoft.com/office/powerpoint/2010/main" val="203867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77C9A-B00D-5628-FC07-E0116C75D13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AF1303E-017B-3FA2-10AC-33EFE16C9EB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C689222-88B1-994C-E9F3-CCDF86DD818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971ED43-658B-5ED1-AB16-4A30F09AD1DA}"/>
              </a:ext>
            </a:extLst>
          </p:cNvPr>
          <p:cNvSpPr>
            <a:spLocks noGrp="1"/>
          </p:cNvSpPr>
          <p:nvPr>
            <p:ph type="sldNum" sz="quarter" idx="5"/>
          </p:nvPr>
        </p:nvSpPr>
        <p:spPr/>
        <p:txBody>
          <a:bodyPr/>
          <a:lstStyle/>
          <a:p>
            <a:fld id="{9C712E25-B006-4F85-B4EA-907AF006C9BB}" type="slidenum">
              <a:rPr lang="cs-CZ" smtClean="0"/>
              <a:t>20</a:t>
            </a:fld>
            <a:endParaRPr lang="cs-CZ"/>
          </a:p>
        </p:txBody>
      </p:sp>
    </p:spTree>
    <p:extLst>
      <p:ext uri="{BB962C8B-B14F-4D97-AF65-F5344CB8AC3E}">
        <p14:creationId xmlns:p14="http://schemas.microsoft.com/office/powerpoint/2010/main" val="35661010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EB445-2190-D801-80D6-D553D144592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42C136F-1C72-A974-F3F1-FA03210E95D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D800DF3-0023-C4DD-F081-627820C12F2D}"/>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C75F5D7-EA38-2CC1-5A90-CE0C6B805AF5}"/>
              </a:ext>
            </a:extLst>
          </p:cNvPr>
          <p:cNvSpPr>
            <a:spLocks noGrp="1"/>
          </p:cNvSpPr>
          <p:nvPr>
            <p:ph type="sldNum" sz="quarter" idx="5"/>
          </p:nvPr>
        </p:nvSpPr>
        <p:spPr/>
        <p:txBody>
          <a:bodyPr/>
          <a:lstStyle/>
          <a:p>
            <a:fld id="{9C712E25-B006-4F85-B4EA-907AF006C9BB}" type="slidenum">
              <a:rPr lang="cs-CZ" smtClean="0"/>
              <a:t>21</a:t>
            </a:fld>
            <a:endParaRPr lang="cs-CZ"/>
          </a:p>
        </p:txBody>
      </p:sp>
    </p:spTree>
    <p:extLst>
      <p:ext uri="{BB962C8B-B14F-4D97-AF65-F5344CB8AC3E}">
        <p14:creationId xmlns:p14="http://schemas.microsoft.com/office/powerpoint/2010/main" val="751914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416F5-6D43-3B7E-7AED-3CA22DCACD0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5C36C54-BC6F-36C1-4066-B9EE2A76F2E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0F0BCAD-BCB7-8212-C68F-36F2B186487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D96E864-BE26-8004-87B4-3AD1A091D0E2}"/>
              </a:ext>
            </a:extLst>
          </p:cNvPr>
          <p:cNvSpPr>
            <a:spLocks noGrp="1"/>
          </p:cNvSpPr>
          <p:nvPr>
            <p:ph type="sldNum" sz="quarter" idx="5"/>
          </p:nvPr>
        </p:nvSpPr>
        <p:spPr/>
        <p:txBody>
          <a:bodyPr/>
          <a:lstStyle/>
          <a:p>
            <a:fld id="{9C712E25-B006-4F85-B4EA-907AF006C9BB}" type="slidenum">
              <a:rPr lang="cs-CZ" smtClean="0"/>
              <a:t>22</a:t>
            </a:fld>
            <a:endParaRPr lang="cs-CZ"/>
          </a:p>
        </p:txBody>
      </p:sp>
    </p:spTree>
    <p:extLst>
      <p:ext uri="{BB962C8B-B14F-4D97-AF65-F5344CB8AC3E}">
        <p14:creationId xmlns:p14="http://schemas.microsoft.com/office/powerpoint/2010/main" val="12840893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D1DA0-E5EB-FD91-DA85-95D97394133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7BF167D-95FE-8296-0567-26263D50E32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B11246F-F81E-08CA-6BD5-6463639F209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A11C8C3-E450-5B75-C7B6-183B6008D297}"/>
              </a:ext>
            </a:extLst>
          </p:cNvPr>
          <p:cNvSpPr>
            <a:spLocks noGrp="1"/>
          </p:cNvSpPr>
          <p:nvPr>
            <p:ph type="sldNum" sz="quarter" idx="5"/>
          </p:nvPr>
        </p:nvSpPr>
        <p:spPr/>
        <p:txBody>
          <a:bodyPr/>
          <a:lstStyle/>
          <a:p>
            <a:fld id="{9C712E25-B006-4F85-B4EA-907AF006C9BB}" type="slidenum">
              <a:rPr lang="cs-CZ" smtClean="0"/>
              <a:t>23</a:t>
            </a:fld>
            <a:endParaRPr lang="cs-CZ"/>
          </a:p>
        </p:txBody>
      </p:sp>
    </p:spTree>
    <p:extLst>
      <p:ext uri="{BB962C8B-B14F-4D97-AF65-F5344CB8AC3E}">
        <p14:creationId xmlns:p14="http://schemas.microsoft.com/office/powerpoint/2010/main" val="1510910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354D7-E227-9761-8EBB-B1B26C4DF8E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9C463E0-AD8A-014D-4F4B-02294FCD597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73DAC83-C788-F12D-68C8-709DB12B56E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54B6EEB-FDD9-3B46-635A-BEDBA5B81BBC}"/>
              </a:ext>
            </a:extLst>
          </p:cNvPr>
          <p:cNvSpPr>
            <a:spLocks noGrp="1"/>
          </p:cNvSpPr>
          <p:nvPr>
            <p:ph type="sldNum" sz="quarter" idx="5"/>
          </p:nvPr>
        </p:nvSpPr>
        <p:spPr/>
        <p:txBody>
          <a:bodyPr/>
          <a:lstStyle/>
          <a:p>
            <a:fld id="{9C712E25-B006-4F85-B4EA-907AF006C9BB}" type="slidenum">
              <a:rPr lang="cs-CZ" smtClean="0"/>
              <a:t>24</a:t>
            </a:fld>
            <a:endParaRPr lang="cs-CZ"/>
          </a:p>
        </p:txBody>
      </p:sp>
    </p:spTree>
    <p:extLst>
      <p:ext uri="{BB962C8B-B14F-4D97-AF65-F5344CB8AC3E}">
        <p14:creationId xmlns:p14="http://schemas.microsoft.com/office/powerpoint/2010/main" val="12281518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3B139-D9B9-BB6A-A316-C56D88C4857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7B2EE45-262B-E6CA-FC16-4D5CDE49FAC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C44F863-222C-FC5D-A157-F52AC4C55D2D}"/>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0EABE64-B5C1-8241-CD2C-893423D89A60}"/>
              </a:ext>
            </a:extLst>
          </p:cNvPr>
          <p:cNvSpPr>
            <a:spLocks noGrp="1"/>
          </p:cNvSpPr>
          <p:nvPr>
            <p:ph type="sldNum" sz="quarter" idx="5"/>
          </p:nvPr>
        </p:nvSpPr>
        <p:spPr/>
        <p:txBody>
          <a:bodyPr/>
          <a:lstStyle/>
          <a:p>
            <a:fld id="{9C712E25-B006-4F85-B4EA-907AF006C9BB}" type="slidenum">
              <a:rPr lang="cs-CZ" smtClean="0"/>
              <a:t>25</a:t>
            </a:fld>
            <a:endParaRPr lang="cs-CZ"/>
          </a:p>
        </p:txBody>
      </p:sp>
    </p:spTree>
    <p:extLst>
      <p:ext uri="{BB962C8B-B14F-4D97-AF65-F5344CB8AC3E}">
        <p14:creationId xmlns:p14="http://schemas.microsoft.com/office/powerpoint/2010/main" val="4315659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C3477-F72B-72DA-F5BF-D8DD8E76208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1D66AC7-0603-CA23-B7E2-017FD3053BC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A43E75A-6D4B-AA7D-8D67-D12C4E3BF23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583D4A3-5513-1A8D-B9AE-A266A80C587C}"/>
              </a:ext>
            </a:extLst>
          </p:cNvPr>
          <p:cNvSpPr>
            <a:spLocks noGrp="1"/>
          </p:cNvSpPr>
          <p:nvPr>
            <p:ph type="sldNum" sz="quarter" idx="5"/>
          </p:nvPr>
        </p:nvSpPr>
        <p:spPr/>
        <p:txBody>
          <a:bodyPr/>
          <a:lstStyle/>
          <a:p>
            <a:fld id="{9C712E25-B006-4F85-B4EA-907AF006C9BB}" type="slidenum">
              <a:rPr lang="cs-CZ" smtClean="0"/>
              <a:t>26</a:t>
            </a:fld>
            <a:endParaRPr lang="cs-CZ"/>
          </a:p>
        </p:txBody>
      </p:sp>
    </p:spTree>
    <p:extLst>
      <p:ext uri="{BB962C8B-B14F-4D97-AF65-F5344CB8AC3E}">
        <p14:creationId xmlns:p14="http://schemas.microsoft.com/office/powerpoint/2010/main" val="28400743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FB670-6D0F-AB66-A221-68E9872898D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11543E1-D95A-22C0-FD26-A1FA63FC0D2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994EC08-2ECD-B298-8A8A-877294BBC8B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6B5F358-22C1-6FB1-DE77-E6A9CEBE181C}"/>
              </a:ext>
            </a:extLst>
          </p:cNvPr>
          <p:cNvSpPr>
            <a:spLocks noGrp="1"/>
          </p:cNvSpPr>
          <p:nvPr>
            <p:ph type="sldNum" sz="quarter" idx="5"/>
          </p:nvPr>
        </p:nvSpPr>
        <p:spPr/>
        <p:txBody>
          <a:bodyPr/>
          <a:lstStyle/>
          <a:p>
            <a:fld id="{9C712E25-B006-4F85-B4EA-907AF006C9BB}" type="slidenum">
              <a:rPr lang="cs-CZ" smtClean="0"/>
              <a:t>27</a:t>
            </a:fld>
            <a:endParaRPr lang="cs-CZ"/>
          </a:p>
        </p:txBody>
      </p:sp>
    </p:spTree>
    <p:extLst>
      <p:ext uri="{BB962C8B-B14F-4D97-AF65-F5344CB8AC3E}">
        <p14:creationId xmlns:p14="http://schemas.microsoft.com/office/powerpoint/2010/main" val="39305487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00CA6-4240-F61F-EBFD-5C374D8F448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71402EA-09A8-0512-E9AB-E0E93125BF3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0706B9B-0184-8883-22CD-6642CC1E9E4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AD27955-9A28-E034-A5E8-B703FA7930A9}"/>
              </a:ext>
            </a:extLst>
          </p:cNvPr>
          <p:cNvSpPr>
            <a:spLocks noGrp="1"/>
          </p:cNvSpPr>
          <p:nvPr>
            <p:ph type="sldNum" sz="quarter" idx="5"/>
          </p:nvPr>
        </p:nvSpPr>
        <p:spPr/>
        <p:txBody>
          <a:bodyPr/>
          <a:lstStyle/>
          <a:p>
            <a:fld id="{9C712E25-B006-4F85-B4EA-907AF006C9BB}" type="slidenum">
              <a:rPr lang="cs-CZ" smtClean="0"/>
              <a:t>28</a:t>
            </a:fld>
            <a:endParaRPr lang="cs-CZ"/>
          </a:p>
        </p:txBody>
      </p:sp>
    </p:spTree>
    <p:extLst>
      <p:ext uri="{BB962C8B-B14F-4D97-AF65-F5344CB8AC3E}">
        <p14:creationId xmlns:p14="http://schemas.microsoft.com/office/powerpoint/2010/main" val="1220552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D2FC9-8747-4B59-2B31-9DFC392C80B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1B5B9BC-946C-A8F8-D8BA-D16855C4737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C1C4D35-69C5-4C54-1CC8-164AA9D1B05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A9682F7-5D75-4008-5C08-9B9AC86197DF}"/>
              </a:ext>
            </a:extLst>
          </p:cNvPr>
          <p:cNvSpPr>
            <a:spLocks noGrp="1"/>
          </p:cNvSpPr>
          <p:nvPr>
            <p:ph type="sldNum" sz="quarter" idx="5"/>
          </p:nvPr>
        </p:nvSpPr>
        <p:spPr/>
        <p:txBody>
          <a:bodyPr/>
          <a:lstStyle/>
          <a:p>
            <a:fld id="{9C712E25-B006-4F85-B4EA-907AF006C9BB}" type="slidenum">
              <a:rPr lang="cs-CZ" smtClean="0"/>
              <a:t>29</a:t>
            </a:fld>
            <a:endParaRPr lang="cs-CZ"/>
          </a:p>
        </p:txBody>
      </p:sp>
    </p:spTree>
    <p:extLst>
      <p:ext uri="{BB962C8B-B14F-4D97-AF65-F5344CB8AC3E}">
        <p14:creationId xmlns:p14="http://schemas.microsoft.com/office/powerpoint/2010/main" val="1681432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3</a:t>
            </a:fld>
            <a:endParaRPr lang="cs-CZ"/>
          </a:p>
        </p:txBody>
      </p:sp>
    </p:spTree>
    <p:extLst>
      <p:ext uri="{BB962C8B-B14F-4D97-AF65-F5344CB8AC3E}">
        <p14:creationId xmlns:p14="http://schemas.microsoft.com/office/powerpoint/2010/main" val="23621278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9ACA7-6B81-1DFA-D42C-31CBF8163ED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D0BEE47-2C68-55CF-E123-45146C421FC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524F80C-04EA-4BB1-FEDE-E510D0D7E53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1D68A3A-A1BD-8CD8-5AEE-B655F9B34058}"/>
              </a:ext>
            </a:extLst>
          </p:cNvPr>
          <p:cNvSpPr>
            <a:spLocks noGrp="1"/>
          </p:cNvSpPr>
          <p:nvPr>
            <p:ph type="sldNum" sz="quarter" idx="5"/>
          </p:nvPr>
        </p:nvSpPr>
        <p:spPr/>
        <p:txBody>
          <a:bodyPr/>
          <a:lstStyle/>
          <a:p>
            <a:fld id="{9C712E25-B006-4F85-B4EA-907AF006C9BB}" type="slidenum">
              <a:rPr lang="cs-CZ" smtClean="0"/>
              <a:t>30</a:t>
            </a:fld>
            <a:endParaRPr lang="cs-CZ"/>
          </a:p>
        </p:txBody>
      </p:sp>
    </p:spTree>
    <p:extLst>
      <p:ext uri="{BB962C8B-B14F-4D97-AF65-F5344CB8AC3E}">
        <p14:creationId xmlns:p14="http://schemas.microsoft.com/office/powerpoint/2010/main" val="6402239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AE76D-553D-D606-505A-A5323DF06D4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C8AB4FE-4403-333E-2969-9EC86C49061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80AE0EE-1D17-0DC8-EF5E-093644D432D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585726F-60C8-87E0-C954-8CFDD2DD8C8B}"/>
              </a:ext>
            </a:extLst>
          </p:cNvPr>
          <p:cNvSpPr>
            <a:spLocks noGrp="1"/>
          </p:cNvSpPr>
          <p:nvPr>
            <p:ph type="sldNum" sz="quarter" idx="5"/>
          </p:nvPr>
        </p:nvSpPr>
        <p:spPr/>
        <p:txBody>
          <a:bodyPr/>
          <a:lstStyle/>
          <a:p>
            <a:fld id="{9C712E25-B006-4F85-B4EA-907AF006C9BB}" type="slidenum">
              <a:rPr lang="cs-CZ" smtClean="0"/>
              <a:t>31</a:t>
            </a:fld>
            <a:endParaRPr lang="cs-CZ"/>
          </a:p>
        </p:txBody>
      </p:sp>
    </p:spTree>
    <p:extLst>
      <p:ext uri="{BB962C8B-B14F-4D97-AF65-F5344CB8AC3E}">
        <p14:creationId xmlns:p14="http://schemas.microsoft.com/office/powerpoint/2010/main" val="42685994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6AF01-B529-2B2F-F3B6-33F46BC117C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D103FD6-466C-1E2F-C743-BAECA314237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7241DDB-93FF-067A-417B-4969E79B28E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8127350-35B8-AF95-BDCD-17FC86FE7835}"/>
              </a:ext>
            </a:extLst>
          </p:cNvPr>
          <p:cNvSpPr>
            <a:spLocks noGrp="1"/>
          </p:cNvSpPr>
          <p:nvPr>
            <p:ph type="sldNum" sz="quarter" idx="5"/>
          </p:nvPr>
        </p:nvSpPr>
        <p:spPr/>
        <p:txBody>
          <a:bodyPr/>
          <a:lstStyle/>
          <a:p>
            <a:fld id="{9C712E25-B006-4F85-B4EA-907AF006C9BB}" type="slidenum">
              <a:rPr lang="cs-CZ" smtClean="0"/>
              <a:t>32</a:t>
            </a:fld>
            <a:endParaRPr lang="cs-CZ"/>
          </a:p>
        </p:txBody>
      </p:sp>
    </p:spTree>
    <p:extLst>
      <p:ext uri="{BB962C8B-B14F-4D97-AF65-F5344CB8AC3E}">
        <p14:creationId xmlns:p14="http://schemas.microsoft.com/office/powerpoint/2010/main" val="12491070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57116-98A4-F216-E1CA-9C6A95735AE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06B63AF-42DE-FE66-0D88-AE986D7017E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101AF16-7900-25BE-5F61-2FDA1AB03AE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555E9EF-8EA1-E4C9-30E2-921F24057511}"/>
              </a:ext>
            </a:extLst>
          </p:cNvPr>
          <p:cNvSpPr>
            <a:spLocks noGrp="1"/>
          </p:cNvSpPr>
          <p:nvPr>
            <p:ph type="sldNum" sz="quarter" idx="5"/>
          </p:nvPr>
        </p:nvSpPr>
        <p:spPr/>
        <p:txBody>
          <a:bodyPr/>
          <a:lstStyle/>
          <a:p>
            <a:fld id="{9C712E25-B006-4F85-B4EA-907AF006C9BB}" type="slidenum">
              <a:rPr lang="cs-CZ" smtClean="0"/>
              <a:t>33</a:t>
            </a:fld>
            <a:endParaRPr lang="cs-CZ"/>
          </a:p>
        </p:txBody>
      </p:sp>
    </p:spTree>
    <p:extLst>
      <p:ext uri="{BB962C8B-B14F-4D97-AF65-F5344CB8AC3E}">
        <p14:creationId xmlns:p14="http://schemas.microsoft.com/office/powerpoint/2010/main" val="38581487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383F7-14D2-D192-C6F5-377E739A8F7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D455CAB-72F2-9613-D665-0087115F576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E90A3E8-79AA-C2F1-2682-BDA219799E3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89A5CA9-336C-57DD-E349-59B8902F4B06}"/>
              </a:ext>
            </a:extLst>
          </p:cNvPr>
          <p:cNvSpPr>
            <a:spLocks noGrp="1"/>
          </p:cNvSpPr>
          <p:nvPr>
            <p:ph type="sldNum" sz="quarter" idx="5"/>
          </p:nvPr>
        </p:nvSpPr>
        <p:spPr/>
        <p:txBody>
          <a:bodyPr/>
          <a:lstStyle/>
          <a:p>
            <a:fld id="{9C712E25-B006-4F85-B4EA-907AF006C9BB}" type="slidenum">
              <a:rPr lang="cs-CZ" smtClean="0"/>
              <a:t>34</a:t>
            </a:fld>
            <a:endParaRPr lang="cs-CZ"/>
          </a:p>
        </p:txBody>
      </p:sp>
    </p:spTree>
    <p:extLst>
      <p:ext uri="{BB962C8B-B14F-4D97-AF65-F5344CB8AC3E}">
        <p14:creationId xmlns:p14="http://schemas.microsoft.com/office/powerpoint/2010/main" val="42463996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A815F-B5CC-46FE-490E-E137B552AB8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871461E-841A-6F72-DB31-6A1361B8B86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EFE5580-E98D-5704-5914-E81C8E34778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43F1F64-9CAA-EB6F-4494-9549D801007B}"/>
              </a:ext>
            </a:extLst>
          </p:cNvPr>
          <p:cNvSpPr>
            <a:spLocks noGrp="1"/>
          </p:cNvSpPr>
          <p:nvPr>
            <p:ph type="sldNum" sz="quarter" idx="5"/>
          </p:nvPr>
        </p:nvSpPr>
        <p:spPr/>
        <p:txBody>
          <a:bodyPr/>
          <a:lstStyle/>
          <a:p>
            <a:fld id="{9C712E25-B006-4F85-B4EA-907AF006C9BB}" type="slidenum">
              <a:rPr lang="cs-CZ" smtClean="0"/>
              <a:t>35</a:t>
            </a:fld>
            <a:endParaRPr lang="cs-CZ"/>
          </a:p>
        </p:txBody>
      </p:sp>
    </p:spTree>
    <p:extLst>
      <p:ext uri="{BB962C8B-B14F-4D97-AF65-F5344CB8AC3E}">
        <p14:creationId xmlns:p14="http://schemas.microsoft.com/office/powerpoint/2010/main" val="688121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CF40B-4E59-8E20-2D93-EF75FA71DD4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AB4DE26-8A89-E62F-6D59-A7C9EC9B21B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07499C0-20AC-0A0F-5BB2-208DF53EAF3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ED342E2-6C68-37AE-7419-C3D149E67254}"/>
              </a:ext>
            </a:extLst>
          </p:cNvPr>
          <p:cNvSpPr>
            <a:spLocks noGrp="1"/>
          </p:cNvSpPr>
          <p:nvPr>
            <p:ph type="sldNum" sz="quarter" idx="5"/>
          </p:nvPr>
        </p:nvSpPr>
        <p:spPr/>
        <p:txBody>
          <a:bodyPr/>
          <a:lstStyle/>
          <a:p>
            <a:fld id="{9C712E25-B006-4F85-B4EA-907AF006C9BB}" type="slidenum">
              <a:rPr lang="cs-CZ" smtClean="0"/>
              <a:t>36</a:t>
            </a:fld>
            <a:endParaRPr lang="cs-CZ"/>
          </a:p>
        </p:txBody>
      </p:sp>
    </p:spTree>
    <p:extLst>
      <p:ext uri="{BB962C8B-B14F-4D97-AF65-F5344CB8AC3E}">
        <p14:creationId xmlns:p14="http://schemas.microsoft.com/office/powerpoint/2010/main" val="10969536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E2F27-F19F-DAB5-C34F-7CAF528F3BB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52B7B39-586E-B1BA-C520-81015838B6C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9B9704D-3343-2EE8-829E-C1FB669C89D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D68ABC0-861D-ADD3-5DBA-9EF0ECF233DE}"/>
              </a:ext>
            </a:extLst>
          </p:cNvPr>
          <p:cNvSpPr>
            <a:spLocks noGrp="1"/>
          </p:cNvSpPr>
          <p:nvPr>
            <p:ph type="sldNum" sz="quarter" idx="5"/>
          </p:nvPr>
        </p:nvSpPr>
        <p:spPr/>
        <p:txBody>
          <a:bodyPr/>
          <a:lstStyle/>
          <a:p>
            <a:fld id="{9C712E25-B006-4F85-B4EA-907AF006C9BB}" type="slidenum">
              <a:rPr lang="cs-CZ" smtClean="0"/>
              <a:t>37</a:t>
            </a:fld>
            <a:endParaRPr lang="cs-CZ"/>
          </a:p>
        </p:txBody>
      </p:sp>
    </p:spTree>
    <p:extLst>
      <p:ext uri="{BB962C8B-B14F-4D97-AF65-F5344CB8AC3E}">
        <p14:creationId xmlns:p14="http://schemas.microsoft.com/office/powerpoint/2010/main" val="39913156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6BB7A-7BA3-0E75-B61F-B0C06520B0E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70D2B8F-79EC-E805-9990-6A916AEB07E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3EF34C7-2BE0-D14A-8F4D-76C36DD25E2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A528DC55-3DEB-5EB2-6CB3-9D4EB681528B}"/>
              </a:ext>
            </a:extLst>
          </p:cNvPr>
          <p:cNvSpPr>
            <a:spLocks noGrp="1"/>
          </p:cNvSpPr>
          <p:nvPr>
            <p:ph type="sldNum" sz="quarter" idx="5"/>
          </p:nvPr>
        </p:nvSpPr>
        <p:spPr/>
        <p:txBody>
          <a:bodyPr/>
          <a:lstStyle/>
          <a:p>
            <a:fld id="{9C712E25-B006-4F85-B4EA-907AF006C9BB}" type="slidenum">
              <a:rPr lang="cs-CZ" smtClean="0"/>
              <a:t>38</a:t>
            </a:fld>
            <a:endParaRPr lang="cs-CZ"/>
          </a:p>
        </p:txBody>
      </p:sp>
    </p:spTree>
    <p:extLst>
      <p:ext uri="{BB962C8B-B14F-4D97-AF65-F5344CB8AC3E}">
        <p14:creationId xmlns:p14="http://schemas.microsoft.com/office/powerpoint/2010/main" val="23103508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805F6-0A24-FB35-0325-2D212005A2F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6A8333A-075F-972C-6449-E3B49B0B7A3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255AEBE-F169-9E38-9D7B-FF0D9C8BB37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9C76160-8950-2C56-0E9D-209FDBAB4CF4}"/>
              </a:ext>
            </a:extLst>
          </p:cNvPr>
          <p:cNvSpPr>
            <a:spLocks noGrp="1"/>
          </p:cNvSpPr>
          <p:nvPr>
            <p:ph type="sldNum" sz="quarter" idx="5"/>
          </p:nvPr>
        </p:nvSpPr>
        <p:spPr/>
        <p:txBody>
          <a:bodyPr/>
          <a:lstStyle/>
          <a:p>
            <a:fld id="{9C712E25-B006-4F85-B4EA-907AF006C9BB}" type="slidenum">
              <a:rPr lang="cs-CZ" smtClean="0"/>
              <a:t>39</a:t>
            </a:fld>
            <a:endParaRPr lang="cs-CZ"/>
          </a:p>
        </p:txBody>
      </p:sp>
    </p:spTree>
    <p:extLst>
      <p:ext uri="{BB962C8B-B14F-4D97-AF65-F5344CB8AC3E}">
        <p14:creationId xmlns:p14="http://schemas.microsoft.com/office/powerpoint/2010/main" val="2101680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4</a:t>
            </a:fld>
            <a:endParaRPr lang="cs-CZ"/>
          </a:p>
        </p:txBody>
      </p:sp>
    </p:spTree>
    <p:extLst>
      <p:ext uri="{BB962C8B-B14F-4D97-AF65-F5344CB8AC3E}">
        <p14:creationId xmlns:p14="http://schemas.microsoft.com/office/powerpoint/2010/main" val="42434413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2FD27-F21A-44F8-B8AF-18D5619F23B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2BEEB79-CC92-5AB5-6CC4-7B41A97AF92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45C4F4E-49FC-C0DC-D865-A06938A29F7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EE16254-87EB-DDB7-1679-AD019C5123F5}"/>
              </a:ext>
            </a:extLst>
          </p:cNvPr>
          <p:cNvSpPr>
            <a:spLocks noGrp="1"/>
          </p:cNvSpPr>
          <p:nvPr>
            <p:ph type="sldNum" sz="quarter" idx="5"/>
          </p:nvPr>
        </p:nvSpPr>
        <p:spPr/>
        <p:txBody>
          <a:bodyPr/>
          <a:lstStyle/>
          <a:p>
            <a:fld id="{9C712E25-B006-4F85-B4EA-907AF006C9BB}" type="slidenum">
              <a:rPr lang="cs-CZ" smtClean="0"/>
              <a:t>40</a:t>
            </a:fld>
            <a:endParaRPr lang="cs-CZ"/>
          </a:p>
        </p:txBody>
      </p:sp>
    </p:spTree>
    <p:extLst>
      <p:ext uri="{BB962C8B-B14F-4D97-AF65-F5344CB8AC3E}">
        <p14:creationId xmlns:p14="http://schemas.microsoft.com/office/powerpoint/2010/main" val="22145979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08A73-DB66-B7A2-B23E-1BC32AD8C29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22D6FC2-5849-6532-09B7-9308D9E597D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3C694C2-395C-D1C3-F803-3596748CAAA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5609EED-F210-59BF-F9EB-574C03C57AD8}"/>
              </a:ext>
            </a:extLst>
          </p:cNvPr>
          <p:cNvSpPr>
            <a:spLocks noGrp="1"/>
          </p:cNvSpPr>
          <p:nvPr>
            <p:ph type="sldNum" sz="quarter" idx="5"/>
          </p:nvPr>
        </p:nvSpPr>
        <p:spPr/>
        <p:txBody>
          <a:bodyPr/>
          <a:lstStyle/>
          <a:p>
            <a:fld id="{9C712E25-B006-4F85-B4EA-907AF006C9BB}" type="slidenum">
              <a:rPr lang="cs-CZ" smtClean="0"/>
              <a:t>41</a:t>
            </a:fld>
            <a:endParaRPr lang="cs-CZ"/>
          </a:p>
        </p:txBody>
      </p:sp>
    </p:spTree>
    <p:extLst>
      <p:ext uri="{BB962C8B-B14F-4D97-AF65-F5344CB8AC3E}">
        <p14:creationId xmlns:p14="http://schemas.microsoft.com/office/powerpoint/2010/main" val="33824085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5F66A-80FF-615B-BC7D-842AC654B2C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7BD87AE-7B39-AD21-CB4E-E1F9CF7D89D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5BE43D8-E00A-A455-61FD-1902A7EE8B6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9B4220A-414E-6ED3-2D0D-EFF0B66C4A8A}"/>
              </a:ext>
            </a:extLst>
          </p:cNvPr>
          <p:cNvSpPr>
            <a:spLocks noGrp="1"/>
          </p:cNvSpPr>
          <p:nvPr>
            <p:ph type="sldNum" sz="quarter" idx="5"/>
          </p:nvPr>
        </p:nvSpPr>
        <p:spPr/>
        <p:txBody>
          <a:bodyPr/>
          <a:lstStyle/>
          <a:p>
            <a:fld id="{9C712E25-B006-4F85-B4EA-907AF006C9BB}" type="slidenum">
              <a:rPr lang="cs-CZ" smtClean="0"/>
              <a:t>42</a:t>
            </a:fld>
            <a:endParaRPr lang="cs-CZ"/>
          </a:p>
        </p:txBody>
      </p:sp>
    </p:spTree>
    <p:extLst>
      <p:ext uri="{BB962C8B-B14F-4D97-AF65-F5344CB8AC3E}">
        <p14:creationId xmlns:p14="http://schemas.microsoft.com/office/powerpoint/2010/main" val="36370274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7E221-70D1-E681-4600-B576A3111B3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026E5B3-F7E7-5616-6C60-C01FDA2EDDF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39ABA0F-35FD-9AEB-D053-87F06A789FA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A9E24D41-3CCB-E232-C5F3-3A7A8E87B791}"/>
              </a:ext>
            </a:extLst>
          </p:cNvPr>
          <p:cNvSpPr>
            <a:spLocks noGrp="1"/>
          </p:cNvSpPr>
          <p:nvPr>
            <p:ph type="sldNum" sz="quarter" idx="5"/>
          </p:nvPr>
        </p:nvSpPr>
        <p:spPr/>
        <p:txBody>
          <a:bodyPr/>
          <a:lstStyle/>
          <a:p>
            <a:fld id="{9C712E25-B006-4F85-B4EA-907AF006C9BB}" type="slidenum">
              <a:rPr lang="cs-CZ" smtClean="0"/>
              <a:t>43</a:t>
            </a:fld>
            <a:endParaRPr lang="cs-CZ"/>
          </a:p>
        </p:txBody>
      </p:sp>
    </p:spTree>
    <p:extLst>
      <p:ext uri="{BB962C8B-B14F-4D97-AF65-F5344CB8AC3E}">
        <p14:creationId xmlns:p14="http://schemas.microsoft.com/office/powerpoint/2010/main" val="5563855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91FC7-FC85-B6D6-FDC6-710A4163C5D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0AAA5B1-D675-1D3A-795D-694642672FC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6EAF021-5C4A-53D4-8ACD-2A3267BEC6A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3F85BB9-B9C5-156C-6D9F-5128B7723358}"/>
              </a:ext>
            </a:extLst>
          </p:cNvPr>
          <p:cNvSpPr>
            <a:spLocks noGrp="1"/>
          </p:cNvSpPr>
          <p:nvPr>
            <p:ph type="sldNum" sz="quarter" idx="5"/>
          </p:nvPr>
        </p:nvSpPr>
        <p:spPr/>
        <p:txBody>
          <a:bodyPr/>
          <a:lstStyle/>
          <a:p>
            <a:fld id="{9C712E25-B006-4F85-B4EA-907AF006C9BB}" type="slidenum">
              <a:rPr lang="cs-CZ" smtClean="0"/>
              <a:t>44</a:t>
            </a:fld>
            <a:endParaRPr lang="cs-CZ"/>
          </a:p>
        </p:txBody>
      </p:sp>
    </p:spTree>
    <p:extLst>
      <p:ext uri="{BB962C8B-B14F-4D97-AF65-F5344CB8AC3E}">
        <p14:creationId xmlns:p14="http://schemas.microsoft.com/office/powerpoint/2010/main" val="11622351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FAB7A-9CC5-B9E8-9719-11263FD4F4B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F92FDEE-48C2-F63F-F284-59F8AC85C35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E039DFC-5967-C087-4DD8-C7D1155AE2C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9046163-C3B9-5EE1-018C-F2A8E4299191}"/>
              </a:ext>
            </a:extLst>
          </p:cNvPr>
          <p:cNvSpPr>
            <a:spLocks noGrp="1"/>
          </p:cNvSpPr>
          <p:nvPr>
            <p:ph type="sldNum" sz="quarter" idx="5"/>
          </p:nvPr>
        </p:nvSpPr>
        <p:spPr/>
        <p:txBody>
          <a:bodyPr/>
          <a:lstStyle/>
          <a:p>
            <a:fld id="{9C712E25-B006-4F85-B4EA-907AF006C9BB}" type="slidenum">
              <a:rPr lang="cs-CZ" smtClean="0"/>
              <a:t>45</a:t>
            </a:fld>
            <a:endParaRPr lang="cs-CZ"/>
          </a:p>
        </p:txBody>
      </p:sp>
    </p:spTree>
    <p:extLst>
      <p:ext uri="{BB962C8B-B14F-4D97-AF65-F5344CB8AC3E}">
        <p14:creationId xmlns:p14="http://schemas.microsoft.com/office/powerpoint/2010/main" val="24395679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12CEB-5DE2-0792-3066-CF9FA388757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38ABDCA-F090-6000-9336-D513B2940AE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5B5535E-04D0-E893-3622-816A01CD334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F40D8FE-8855-6151-E3B4-866AAB17D952}"/>
              </a:ext>
            </a:extLst>
          </p:cNvPr>
          <p:cNvSpPr>
            <a:spLocks noGrp="1"/>
          </p:cNvSpPr>
          <p:nvPr>
            <p:ph type="sldNum" sz="quarter" idx="5"/>
          </p:nvPr>
        </p:nvSpPr>
        <p:spPr/>
        <p:txBody>
          <a:bodyPr/>
          <a:lstStyle/>
          <a:p>
            <a:fld id="{9C712E25-B006-4F85-B4EA-907AF006C9BB}" type="slidenum">
              <a:rPr lang="cs-CZ" smtClean="0"/>
              <a:t>46</a:t>
            </a:fld>
            <a:endParaRPr lang="cs-CZ"/>
          </a:p>
        </p:txBody>
      </p:sp>
    </p:spTree>
    <p:extLst>
      <p:ext uri="{BB962C8B-B14F-4D97-AF65-F5344CB8AC3E}">
        <p14:creationId xmlns:p14="http://schemas.microsoft.com/office/powerpoint/2010/main" val="4257560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0E742-C833-2F21-FCEE-412D2D795EF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82134D8-F66D-5989-A83C-5513E042575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D034B8E-302F-BD54-2F40-D8D1D251528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0446E74-A551-D765-3B5D-5DEACA408DD6}"/>
              </a:ext>
            </a:extLst>
          </p:cNvPr>
          <p:cNvSpPr>
            <a:spLocks noGrp="1"/>
          </p:cNvSpPr>
          <p:nvPr>
            <p:ph type="sldNum" sz="quarter" idx="5"/>
          </p:nvPr>
        </p:nvSpPr>
        <p:spPr/>
        <p:txBody>
          <a:bodyPr/>
          <a:lstStyle/>
          <a:p>
            <a:fld id="{9C712E25-B006-4F85-B4EA-907AF006C9BB}" type="slidenum">
              <a:rPr lang="cs-CZ" smtClean="0"/>
              <a:t>47</a:t>
            </a:fld>
            <a:endParaRPr lang="cs-CZ"/>
          </a:p>
        </p:txBody>
      </p:sp>
    </p:spTree>
    <p:extLst>
      <p:ext uri="{BB962C8B-B14F-4D97-AF65-F5344CB8AC3E}">
        <p14:creationId xmlns:p14="http://schemas.microsoft.com/office/powerpoint/2010/main" val="12691535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81717-D89F-C8C7-3C26-07538F14310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466626B-D798-022C-8F28-B6F3EAD6A59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08FC10E-5B62-98ED-3446-F77447D7811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E1EC087-9B0E-1382-E01B-0E225CFB826B}"/>
              </a:ext>
            </a:extLst>
          </p:cNvPr>
          <p:cNvSpPr>
            <a:spLocks noGrp="1"/>
          </p:cNvSpPr>
          <p:nvPr>
            <p:ph type="sldNum" sz="quarter" idx="5"/>
          </p:nvPr>
        </p:nvSpPr>
        <p:spPr/>
        <p:txBody>
          <a:bodyPr/>
          <a:lstStyle/>
          <a:p>
            <a:fld id="{9C712E25-B006-4F85-B4EA-907AF006C9BB}" type="slidenum">
              <a:rPr lang="cs-CZ" smtClean="0"/>
              <a:t>48</a:t>
            </a:fld>
            <a:endParaRPr lang="cs-CZ"/>
          </a:p>
        </p:txBody>
      </p:sp>
    </p:spTree>
    <p:extLst>
      <p:ext uri="{BB962C8B-B14F-4D97-AF65-F5344CB8AC3E}">
        <p14:creationId xmlns:p14="http://schemas.microsoft.com/office/powerpoint/2010/main" val="267414806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A0BEF-7A59-6E3D-348D-032B7EAB41B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9C0895C-5C16-6DFE-743A-C36694F3158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13D266E-97D8-BDE8-1857-0BFC9ECAFB0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AF66A841-5477-9D04-F917-28A0766438F6}"/>
              </a:ext>
            </a:extLst>
          </p:cNvPr>
          <p:cNvSpPr>
            <a:spLocks noGrp="1"/>
          </p:cNvSpPr>
          <p:nvPr>
            <p:ph type="sldNum" sz="quarter" idx="5"/>
          </p:nvPr>
        </p:nvSpPr>
        <p:spPr/>
        <p:txBody>
          <a:bodyPr/>
          <a:lstStyle/>
          <a:p>
            <a:fld id="{9C712E25-B006-4F85-B4EA-907AF006C9BB}" type="slidenum">
              <a:rPr lang="cs-CZ" smtClean="0"/>
              <a:t>49</a:t>
            </a:fld>
            <a:endParaRPr lang="cs-CZ"/>
          </a:p>
        </p:txBody>
      </p:sp>
    </p:spTree>
    <p:extLst>
      <p:ext uri="{BB962C8B-B14F-4D97-AF65-F5344CB8AC3E}">
        <p14:creationId xmlns:p14="http://schemas.microsoft.com/office/powerpoint/2010/main" val="1137589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C2E65-FE60-A50B-82F8-46DDADC4C85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98CD646-6C1C-619D-17A0-3412063DB88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8F6E8C3-9B65-EA2C-5FBD-CBE6565AC19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AFC9E2B-E90E-184B-A579-4E0EA2FF2F4A}"/>
              </a:ext>
            </a:extLst>
          </p:cNvPr>
          <p:cNvSpPr>
            <a:spLocks noGrp="1"/>
          </p:cNvSpPr>
          <p:nvPr>
            <p:ph type="sldNum" sz="quarter" idx="5"/>
          </p:nvPr>
        </p:nvSpPr>
        <p:spPr/>
        <p:txBody>
          <a:bodyPr/>
          <a:lstStyle/>
          <a:p>
            <a:fld id="{9C712E25-B006-4F85-B4EA-907AF006C9BB}" type="slidenum">
              <a:rPr lang="cs-CZ" smtClean="0"/>
              <a:t>5</a:t>
            </a:fld>
            <a:endParaRPr lang="cs-CZ"/>
          </a:p>
        </p:txBody>
      </p:sp>
    </p:spTree>
    <p:extLst>
      <p:ext uri="{BB962C8B-B14F-4D97-AF65-F5344CB8AC3E}">
        <p14:creationId xmlns:p14="http://schemas.microsoft.com/office/powerpoint/2010/main" val="3271890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3769-C8B5-AE2A-ED16-8071512A13D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7AE69F0-B181-E25D-A2C4-8E8297F479A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2F249AE-BBFA-8650-3D9D-55A55656567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EDFB905-A9A4-540C-7137-42EA0E9FA27A}"/>
              </a:ext>
            </a:extLst>
          </p:cNvPr>
          <p:cNvSpPr>
            <a:spLocks noGrp="1"/>
          </p:cNvSpPr>
          <p:nvPr>
            <p:ph type="sldNum" sz="quarter" idx="5"/>
          </p:nvPr>
        </p:nvSpPr>
        <p:spPr/>
        <p:txBody>
          <a:bodyPr/>
          <a:lstStyle/>
          <a:p>
            <a:fld id="{9C712E25-B006-4F85-B4EA-907AF006C9BB}" type="slidenum">
              <a:rPr lang="cs-CZ" smtClean="0"/>
              <a:t>50</a:t>
            </a:fld>
            <a:endParaRPr lang="cs-CZ"/>
          </a:p>
        </p:txBody>
      </p:sp>
    </p:spTree>
    <p:extLst>
      <p:ext uri="{BB962C8B-B14F-4D97-AF65-F5344CB8AC3E}">
        <p14:creationId xmlns:p14="http://schemas.microsoft.com/office/powerpoint/2010/main" val="139155788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86E0D-D02F-DFB7-FA60-E6D7E8C363B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20033EA-89FC-60B7-3579-6D8D6963015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30C884A-868B-B75F-9C39-BD51F806A54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4104846-5D20-99D3-CE3E-CC736F0F9101}"/>
              </a:ext>
            </a:extLst>
          </p:cNvPr>
          <p:cNvSpPr>
            <a:spLocks noGrp="1"/>
          </p:cNvSpPr>
          <p:nvPr>
            <p:ph type="sldNum" sz="quarter" idx="5"/>
          </p:nvPr>
        </p:nvSpPr>
        <p:spPr/>
        <p:txBody>
          <a:bodyPr/>
          <a:lstStyle/>
          <a:p>
            <a:fld id="{9C712E25-B006-4F85-B4EA-907AF006C9BB}" type="slidenum">
              <a:rPr lang="cs-CZ" smtClean="0"/>
              <a:t>51</a:t>
            </a:fld>
            <a:endParaRPr lang="cs-CZ"/>
          </a:p>
        </p:txBody>
      </p:sp>
    </p:spTree>
    <p:extLst>
      <p:ext uri="{BB962C8B-B14F-4D97-AF65-F5344CB8AC3E}">
        <p14:creationId xmlns:p14="http://schemas.microsoft.com/office/powerpoint/2010/main" val="2231441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BB83B-3221-BA41-A496-44004ABDFB5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3715374-1DF2-4694-5689-451E1AC32D7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BB2DDCE-CECE-BC4C-E473-E20BA3BCBFB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ABCC9AE8-BBC2-04FD-2721-1B90723267C7}"/>
              </a:ext>
            </a:extLst>
          </p:cNvPr>
          <p:cNvSpPr>
            <a:spLocks noGrp="1"/>
          </p:cNvSpPr>
          <p:nvPr>
            <p:ph type="sldNum" sz="quarter" idx="5"/>
          </p:nvPr>
        </p:nvSpPr>
        <p:spPr/>
        <p:txBody>
          <a:bodyPr/>
          <a:lstStyle/>
          <a:p>
            <a:fld id="{9C712E25-B006-4F85-B4EA-907AF006C9BB}" type="slidenum">
              <a:rPr lang="cs-CZ" smtClean="0"/>
              <a:t>52</a:t>
            </a:fld>
            <a:endParaRPr lang="cs-CZ"/>
          </a:p>
        </p:txBody>
      </p:sp>
    </p:spTree>
    <p:extLst>
      <p:ext uri="{BB962C8B-B14F-4D97-AF65-F5344CB8AC3E}">
        <p14:creationId xmlns:p14="http://schemas.microsoft.com/office/powerpoint/2010/main" val="26298116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B7DA3-E190-976F-14DC-8D140C3F94E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BB4FE1F-8902-72C5-9852-1F5A3540D9E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93360D2-4B65-87F7-088C-632576343A1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B9DF5C1-AA40-96E6-88FE-B803DB23E0B1}"/>
              </a:ext>
            </a:extLst>
          </p:cNvPr>
          <p:cNvSpPr>
            <a:spLocks noGrp="1"/>
          </p:cNvSpPr>
          <p:nvPr>
            <p:ph type="sldNum" sz="quarter" idx="5"/>
          </p:nvPr>
        </p:nvSpPr>
        <p:spPr/>
        <p:txBody>
          <a:bodyPr/>
          <a:lstStyle/>
          <a:p>
            <a:fld id="{9C712E25-B006-4F85-B4EA-907AF006C9BB}" type="slidenum">
              <a:rPr lang="cs-CZ" smtClean="0"/>
              <a:t>53</a:t>
            </a:fld>
            <a:endParaRPr lang="cs-CZ"/>
          </a:p>
        </p:txBody>
      </p:sp>
    </p:spTree>
    <p:extLst>
      <p:ext uri="{BB962C8B-B14F-4D97-AF65-F5344CB8AC3E}">
        <p14:creationId xmlns:p14="http://schemas.microsoft.com/office/powerpoint/2010/main" val="4474975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F27B8-FAE5-8A69-BCFE-1F9A02E608B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9B83BD0-7CC9-2026-07A4-8E289382C25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3F5B46C-793A-97E5-8120-C8BA3D79E5C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63225ED-C6A6-5375-F191-B3A430FF0C25}"/>
              </a:ext>
            </a:extLst>
          </p:cNvPr>
          <p:cNvSpPr>
            <a:spLocks noGrp="1"/>
          </p:cNvSpPr>
          <p:nvPr>
            <p:ph type="sldNum" sz="quarter" idx="5"/>
          </p:nvPr>
        </p:nvSpPr>
        <p:spPr/>
        <p:txBody>
          <a:bodyPr/>
          <a:lstStyle/>
          <a:p>
            <a:fld id="{9C712E25-B006-4F85-B4EA-907AF006C9BB}" type="slidenum">
              <a:rPr lang="cs-CZ" smtClean="0"/>
              <a:t>54</a:t>
            </a:fld>
            <a:endParaRPr lang="cs-CZ"/>
          </a:p>
        </p:txBody>
      </p:sp>
    </p:spTree>
    <p:extLst>
      <p:ext uri="{BB962C8B-B14F-4D97-AF65-F5344CB8AC3E}">
        <p14:creationId xmlns:p14="http://schemas.microsoft.com/office/powerpoint/2010/main" val="209717220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BA4D0-8213-651A-1701-EB5B2274FBA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117B06B-4F10-E057-1A20-B47A394A84D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6080A9E-7C11-180D-75C8-F56F3F28F8C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700C682-5E2C-0C3C-6415-9FD752C1EA30}"/>
              </a:ext>
            </a:extLst>
          </p:cNvPr>
          <p:cNvSpPr>
            <a:spLocks noGrp="1"/>
          </p:cNvSpPr>
          <p:nvPr>
            <p:ph type="sldNum" sz="quarter" idx="5"/>
          </p:nvPr>
        </p:nvSpPr>
        <p:spPr/>
        <p:txBody>
          <a:bodyPr/>
          <a:lstStyle/>
          <a:p>
            <a:fld id="{9C712E25-B006-4F85-B4EA-907AF006C9BB}" type="slidenum">
              <a:rPr lang="cs-CZ" smtClean="0"/>
              <a:t>55</a:t>
            </a:fld>
            <a:endParaRPr lang="cs-CZ"/>
          </a:p>
        </p:txBody>
      </p:sp>
    </p:spTree>
    <p:extLst>
      <p:ext uri="{BB962C8B-B14F-4D97-AF65-F5344CB8AC3E}">
        <p14:creationId xmlns:p14="http://schemas.microsoft.com/office/powerpoint/2010/main" val="86684056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0883D-7BF6-C3B4-E4F3-7C613E06B09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0D2B481-091E-DCD0-61A7-93F280FBE11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E4853C3-3504-7D99-7895-B1C5776CC90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5D9AC31-52D1-2146-84E2-6583915D67E5}"/>
              </a:ext>
            </a:extLst>
          </p:cNvPr>
          <p:cNvSpPr>
            <a:spLocks noGrp="1"/>
          </p:cNvSpPr>
          <p:nvPr>
            <p:ph type="sldNum" sz="quarter" idx="5"/>
          </p:nvPr>
        </p:nvSpPr>
        <p:spPr/>
        <p:txBody>
          <a:bodyPr/>
          <a:lstStyle/>
          <a:p>
            <a:fld id="{9C712E25-B006-4F85-B4EA-907AF006C9BB}" type="slidenum">
              <a:rPr lang="cs-CZ" smtClean="0"/>
              <a:t>56</a:t>
            </a:fld>
            <a:endParaRPr lang="cs-CZ"/>
          </a:p>
        </p:txBody>
      </p:sp>
    </p:spTree>
    <p:extLst>
      <p:ext uri="{BB962C8B-B14F-4D97-AF65-F5344CB8AC3E}">
        <p14:creationId xmlns:p14="http://schemas.microsoft.com/office/powerpoint/2010/main" val="6801917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AEA8B-57E8-CD12-1129-5E269D923BA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D7247C2-2525-4D46-93E3-1D60955A662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1FCC665-98FA-0F2B-853E-85335157752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AF96CBB-F0D8-201A-AD63-268CD9231A97}"/>
              </a:ext>
            </a:extLst>
          </p:cNvPr>
          <p:cNvSpPr>
            <a:spLocks noGrp="1"/>
          </p:cNvSpPr>
          <p:nvPr>
            <p:ph type="sldNum" sz="quarter" idx="5"/>
          </p:nvPr>
        </p:nvSpPr>
        <p:spPr/>
        <p:txBody>
          <a:bodyPr/>
          <a:lstStyle/>
          <a:p>
            <a:fld id="{9C712E25-B006-4F85-B4EA-907AF006C9BB}" type="slidenum">
              <a:rPr lang="cs-CZ" smtClean="0"/>
              <a:t>57</a:t>
            </a:fld>
            <a:endParaRPr lang="cs-CZ"/>
          </a:p>
        </p:txBody>
      </p:sp>
    </p:spTree>
    <p:extLst>
      <p:ext uri="{BB962C8B-B14F-4D97-AF65-F5344CB8AC3E}">
        <p14:creationId xmlns:p14="http://schemas.microsoft.com/office/powerpoint/2010/main" val="236903557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BBF98-CB86-A71C-1FC1-05D166A20F0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AE8A9EA-A2F5-3380-8B53-8BFC0A73418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B1F730F-A8CF-6A50-0CBA-C008F0EFD1E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AF75B04-EBF0-59E0-FBB9-6F209C1C49D7}"/>
              </a:ext>
            </a:extLst>
          </p:cNvPr>
          <p:cNvSpPr>
            <a:spLocks noGrp="1"/>
          </p:cNvSpPr>
          <p:nvPr>
            <p:ph type="sldNum" sz="quarter" idx="5"/>
          </p:nvPr>
        </p:nvSpPr>
        <p:spPr/>
        <p:txBody>
          <a:bodyPr/>
          <a:lstStyle/>
          <a:p>
            <a:fld id="{9C712E25-B006-4F85-B4EA-907AF006C9BB}" type="slidenum">
              <a:rPr lang="cs-CZ" smtClean="0"/>
              <a:t>58</a:t>
            </a:fld>
            <a:endParaRPr lang="cs-CZ"/>
          </a:p>
        </p:txBody>
      </p:sp>
    </p:spTree>
    <p:extLst>
      <p:ext uri="{BB962C8B-B14F-4D97-AF65-F5344CB8AC3E}">
        <p14:creationId xmlns:p14="http://schemas.microsoft.com/office/powerpoint/2010/main" val="272406953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7CA51-0152-BDCD-61D6-74A92853596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3D1EFB2-E58A-7CCA-EC2A-B46B8C3B025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2BEFBC6-3C9B-C1E7-2B71-439FCF86D70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DDEAC8B-EBF7-1853-305A-2D1DDEBF461E}"/>
              </a:ext>
            </a:extLst>
          </p:cNvPr>
          <p:cNvSpPr>
            <a:spLocks noGrp="1"/>
          </p:cNvSpPr>
          <p:nvPr>
            <p:ph type="sldNum" sz="quarter" idx="5"/>
          </p:nvPr>
        </p:nvSpPr>
        <p:spPr/>
        <p:txBody>
          <a:bodyPr/>
          <a:lstStyle/>
          <a:p>
            <a:fld id="{9C712E25-B006-4F85-B4EA-907AF006C9BB}" type="slidenum">
              <a:rPr lang="cs-CZ" smtClean="0"/>
              <a:t>59</a:t>
            </a:fld>
            <a:endParaRPr lang="cs-CZ"/>
          </a:p>
        </p:txBody>
      </p:sp>
    </p:spTree>
    <p:extLst>
      <p:ext uri="{BB962C8B-B14F-4D97-AF65-F5344CB8AC3E}">
        <p14:creationId xmlns:p14="http://schemas.microsoft.com/office/powerpoint/2010/main" val="3194464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7204F-06FD-A10D-ED6E-69466938605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F74192E-18BF-0AEF-0746-5542AC950B1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6045FDD-2E4C-F8E7-1D2D-46EF945FC04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1560CA7-0425-2938-B7C5-E5A26AFBDC3C}"/>
              </a:ext>
            </a:extLst>
          </p:cNvPr>
          <p:cNvSpPr>
            <a:spLocks noGrp="1"/>
          </p:cNvSpPr>
          <p:nvPr>
            <p:ph type="sldNum" sz="quarter" idx="5"/>
          </p:nvPr>
        </p:nvSpPr>
        <p:spPr/>
        <p:txBody>
          <a:bodyPr/>
          <a:lstStyle/>
          <a:p>
            <a:fld id="{9C712E25-B006-4F85-B4EA-907AF006C9BB}" type="slidenum">
              <a:rPr lang="cs-CZ" smtClean="0"/>
              <a:t>6</a:t>
            </a:fld>
            <a:endParaRPr lang="cs-CZ"/>
          </a:p>
        </p:txBody>
      </p:sp>
    </p:spTree>
    <p:extLst>
      <p:ext uri="{BB962C8B-B14F-4D97-AF65-F5344CB8AC3E}">
        <p14:creationId xmlns:p14="http://schemas.microsoft.com/office/powerpoint/2010/main" val="201253410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1AEB6-3F10-9A95-72F0-DFA854A9708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486E0DF-E731-1BE8-3575-76D194052E1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2BA42B8-A042-C560-B6C5-A8B45C5FDE1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86DA617-E40A-A247-7E6C-2D3489D46027}"/>
              </a:ext>
            </a:extLst>
          </p:cNvPr>
          <p:cNvSpPr>
            <a:spLocks noGrp="1"/>
          </p:cNvSpPr>
          <p:nvPr>
            <p:ph type="sldNum" sz="quarter" idx="5"/>
          </p:nvPr>
        </p:nvSpPr>
        <p:spPr/>
        <p:txBody>
          <a:bodyPr/>
          <a:lstStyle/>
          <a:p>
            <a:fld id="{9C712E25-B006-4F85-B4EA-907AF006C9BB}" type="slidenum">
              <a:rPr lang="cs-CZ" smtClean="0"/>
              <a:t>60</a:t>
            </a:fld>
            <a:endParaRPr lang="cs-CZ"/>
          </a:p>
        </p:txBody>
      </p:sp>
    </p:spTree>
    <p:extLst>
      <p:ext uri="{BB962C8B-B14F-4D97-AF65-F5344CB8AC3E}">
        <p14:creationId xmlns:p14="http://schemas.microsoft.com/office/powerpoint/2010/main" val="10691014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76212-EC3E-D900-BC24-ABDCA443190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A03798A-FE04-ADD8-1970-124B61E98EC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D2DEA68-3FAA-D4B7-5E8E-C9980A5FA7A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D64E994-CC8F-EE36-2AC8-B2710980FCE0}"/>
              </a:ext>
            </a:extLst>
          </p:cNvPr>
          <p:cNvSpPr>
            <a:spLocks noGrp="1"/>
          </p:cNvSpPr>
          <p:nvPr>
            <p:ph type="sldNum" sz="quarter" idx="5"/>
          </p:nvPr>
        </p:nvSpPr>
        <p:spPr/>
        <p:txBody>
          <a:bodyPr/>
          <a:lstStyle/>
          <a:p>
            <a:fld id="{9C712E25-B006-4F85-B4EA-907AF006C9BB}" type="slidenum">
              <a:rPr lang="cs-CZ" smtClean="0"/>
              <a:t>61</a:t>
            </a:fld>
            <a:endParaRPr lang="cs-CZ"/>
          </a:p>
        </p:txBody>
      </p:sp>
    </p:spTree>
    <p:extLst>
      <p:ext uri="{BB962C8B-B14F-4D97-AF65-F5344CB8AC3E}">
        <p14:creationId xmlns:p14="http://schemas.microsoft.com/office/powerpoint/2010/main" val="357419672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14F82-F464-771D-D58D-0B971B1C071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214C97C-901F-891D-A944-6AA4D103376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7ED338A-5421-4066-14F9-D095F169E90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FB322F6-0F4C-B1AD-031C-50AE1E0900A0}"/>
              </a:ext>
            </a:extLst>
          </p:cNvPr>
          <p:cNvSpPr>
            <a:spLocks noGrp="1"/>
          </p:cNvSpPr>
          <p:nvPr>
            <p:ph type="sldNum" sz="quarter" idx="5"/>
          </p:nvPr>
        </p:nvSpPr>
        <p:spPr/>
        <p:txBody>
          <a:bodyPr/>
          <a:lstStyle/>
          <a:p>
            <a:fld id="{9C712E25-B006-4F85-B4EA-907AF006C9BB}" type="slidenum">
              <a:rPr lang="cs-CZ" smtClean="0"/>
              <a:t>62</a:t>
            </a:fld>
            <a:endParaRPr lang="cs-CZ"/>
          </a:p>
        </p:txBody>
      </p:sp>
    </p:spTree>
    <p:extLst>
      <p:ext uri="{BB962C8B-B14F-4D97-AF65-F5344CB8AC3E}">
        <p14:creationId xmlns:p14="http://schemas.microsoft.com/office/powerpoint/2010/main" val="238515201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09E95-1F95-7E28-B1A1-C9F597C2F2B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24AA1FA-5BA1-4C2F-A809-F22D9B46224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47663BE-F1D9-FE1C-217B-3A4AD15CC5F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E5AB04F-B32E-38C5-B422-EC1300AE6FC3}"/>
              </a:ext>
            </a:extLst>
          </p:cNvPr>
          <p:cNvSpPr>
            <a:spLocks noGrp="1"/>
          </p:cNvSpPr>
          <p:nvPr>
            <p:ph type="sldNum" sz="quarter" idx="5"/>
          </p:nvPr>
        </p:nvSpPr>
        <p:spPr/>
        <p:txBody>
          <a:bodyPr/>
          <a:lstStyle/>
          <a:p>
            <a:fld id="{9C712E25-B006-4F85-B4EA-907AF006C9BB}" type="slidenum">
              <a:rPr lang="cs-CZ" smtClean="0"/>
              <a:t>63</a:t>
            </a:fld>
            <a:endParaRPr lang="cs-CZ"/>
          </a:p>
        </p:txBody>
      </p:sp>
    </p:spTree>
    <p:extLst>
      <p:ext uri="{BB962C8B-B14F-4D97-AF65-F5344CB8AC3E}">
        <p14:creationId xmlns:p14="http://schemas.microsoft.com/office/powerpoint/2010/main" val="212484429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7BD1F-B807-DFE8-0518-46E03D23E86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DC2C9D6-722C-BC9A-DF83-00870A218BF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C9C0A61-9BCB-7BAA-4DCD-88869C244CB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6E3E5D4-0923-3CAE-402D-B734CB9A557D}"/>
              </a:ext>
            </a:extLst>
          </p:cNvPr>
          <p:cNvSpPr>
            <a:spLocks noGrp="1"/>
          </p:cNvSpPr>
          <p:nvPr>
            <p:ph type="sldNum" sz="quarter" idx="5"/>
          </p:nvPr>
        </p:nvSpPr>
        <p:spPr/>
        <p:txBody>
          <a:bodyPr/>
          <a:lstStyle/>
          <a:p>
            <a:fld id="{9C712E25-B006-4F85-B4EA-907AF006C9BB}" type="slidenum">
              <a:rPr lang="cs-CZ" smtClean="0"/>
              <a:t>64</a:t>
            </a:fld>
            <a:endParaRPr lang="cs-CZ"/>
          </a:p>
        </p:txBody>
      </p:sp>
    </p:spTree>
    <p:extLst>
      <p:ext uri="{BB962C8B-B14F-4D97-AF65-F5344CB8AC3E}">
        <p14:creationId xmlns:p14="http://schemas.microsoft.com/office/powerpoint/2010/main" val="6879919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DB0CB-F12D-34FB-B362-11AB3257C8D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F408B5F-22BA-C62C-EB3A-D3160350FE7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80B4087-E6B4-25A7-7696-7FF22266182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4F30D48-3CA7-4CAE-3ED3-B5B21F3700E4}"/>
              </a:ext>
            </a:extLst>
          </p:cNvPr>
          <p:cNvSpPr>
            <a:spLocks noGrp="1"/>
          </p:cNvSpPr>
          <p:nvPr>
            <p:ph type="sldNum" sz="quarter" idx="5"/>
          </p:nvPr>
        </p:nvSpPr>
        <p:spPr/>
        <p:txBody>
          <a:bodyPr/>
          <a:lstStyle/>
          <a:p>
            <a:fld id="{9C712E25-B006-4F85-B4EA-907AF006C9BB}" type="slidenum">
              <a:rPr lang="cs-CZ" smtClean="0"/>
              <a:t>65</a:t>
            </a:fld>
            <a:endParaRPr lang="cs-CZ"/>
          </a:p>
        </p:txBody>
      </p:sp>
    </p:spTree>
    <p:extLst>
      <p:ext uri="{BB962C8B-B14F-4D97-AF65-F5344CB8AC3E}">
        <p14:creationId xmlns:p14="http://schemas.microsoft.com/office/powerpoint/2010/main" val="266351533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E7349-AD16-2F6F-E0AE-023C3DE0BA5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730F5A3-B998-C6BF-A984-49E754A1357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F9B7861-B1C8-A50A-C838-C06A3106881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940DF4D-7CC1-6F45-AA06-C68F22230B92}"/>
              </a:ext>
            </a:extLst>
          </p:cNvPr>
          <p:cNvSpPr>
            <a:spLocks noGrp="1"/>
          </p:cNvSpPr>
          <p:nvPr>
            <p:ph type="sldNum" sz="quarter" idx="5"/>
          </p:nvPr>
        </p:nvSpPr>
        <p:spPr/>
        <p:txBody>
          <a:bodyPr/>
          <a:lstStyle/>
          <a:p>
            <a:fld id="{9C712E25-B006-4F85-B4EA-907AF006C9BB}" type="slidenum">
              <a:rPr lang="cs-CZ" smtClean="0"/>
              <a:t>66</a:t>
            </a:fld>
            <a:endParaRPr lang="cs-CZ"/>
          </a:p>
        </p:txBody>
      </p:sp>
    </p:spTree>
    <p:extLst>
      <p:ext uri="{BB962C8B-B14F-4D97-AF65-F5344CB8AC3E}">
        <p14:creationId xmlns:p14="http://schemas.microsoft.com/office/powerpoint/2010/main" val="223130730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C5C9C-99E1-3E59-F8F4-AE333CED301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04FD9D6-358A-16D9-A5F8-54BB306EB7E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CC2F66F-20C7-365D-506F-4B1F8F42ECF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0406472-B5A0-21C0-5478-5268972DE6B6}"/>
              </a:ext>
            </a:extLst>
          </p:cNvPr>
          <p:cNvSpPr>
            <a:spLocks noGrp="1"/>
          </p:cNvSpPr>
          <p:nvPr>
            <p:ph type="sldNum" sz="quarter" idx="5"/>
          </p:nvPr>
        </p:nvSpPr>
        <p:spPr/>
        <p:txBody>
          <a:bodyPr/>
          <a:lstStyle/>
          <a:p>
            <a:fld id="{9C712E25-B006-4F85-B4EA-907AF006C9BB}" type="slidenum">
              <a:rPr lang="cs-CZ" smtClean="0"/>
              <a:t>67</a:t>
            </a:fld>
            <a:endParaRPr lang="cs-CZ"/>
          </a:p>
        </p:txBody>
      </p:sp>
    </p:spTree>
    <p:extLst>
      <p:ext uri="{BB962C8B-B14F-4D97-AF65-F5344CB8AC3E}">
        <p14:creationId xmlns:p14="http://schemas.microsoft.com/office/powerpoint/2010/main" val="207959683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09B19-EE1A-E2FC-2942-F249F046ED1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ECE4B50-B36B-AD6C-15F5-4009259B2C2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EA97E13-9B8C-E208-21B9-D2C206995F9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36D6D15-E326-975C-7247-C617F4926958}"/>
              </a:ext>
            </a:extLst>
          </p:cNvPr>
          <p:cNvSpPr>
            <a:spLocks noGrp="1"/>
          </p:cNvSpPr>
          <p:nvPr>
            <p:ph type="sldNum" sz="quarter" idx="5"/>
          </p:nvPr>
        </p:nvSpPr>
        <p:spPr/>
        <p:txBody>
          <a:bodyPr/>
          <a:lstStyle/>
          <a:p>
            <a:fld id="{9C712E25-B006-4F85-B4EA-907AF006C9BB}" type="slidenum">
              <a:rPr lang="cs-CZ" smtClean="0"/>
              <a:t>68</a:t>
            </a:fld>
            <a:endParaRPr lang="cs-CZ"/>
          </a:p>
        </p:txBody>
      </p:sp>
    </p:spTree>
    <p:extLst>
      <p:ext uri="{BB962C8B-B14F-4D97-AF65-F5344CB8AC3E}">
        <p14:creationId xmlns:p14="http://schemas.microsoft.com/office/powerpoint/2010/main" val="158004387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579B9-3E75-40C1-60AD-833DF15FD9B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DD83D62-56D9-D7EE-0AD2-4A7C3619F11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024748B-8E86-F4A3-82CD-04ABC768D45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5470171-4F78-76DA-7186-AFDDB6670824}"/>
              </a:ext>
            </a:extLst>
          </p:cNvPr>
          <p:cNvSpPr>
            <a:spLocks noGrp="1"/>
          </p:cNvSpPr>
          <p:nvPr>
            <p:ph type="sldNum" sz="quarter" idx="5"/>
          </p:nvPr>
        </p:nvSpPr>
        <p:spPr/>
        <p:txBody>
          <a:bodyPr/>
          <a:lstStyle/>
          <a:p>
            <a:fld id="{9C712E25-B006-4F85-B4EA-907AF006C9BB}" type="slidenum">
              <a:rPr lang="cs-CZ" smtClean="0"/>
              <a:t>69</a:t>
            </a:fld>
            <a:endParaRPr lang="cs-CZ"/>
          </a:p>
        </p:txBody>
      </p:sp>
    </p:spTree>
    <p:extLst>
      <p:ext uri="{BB962C8B-B14F-4D97-AF65-F5344CB8AC3E}">
        <p14:creationId xmlns:p14="http://schemas.microsoft.com/office/powerpoint/2010/main" val="2268919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0E91-7D85-A0A7-C49D-C3D4B9A58F6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5EB56DD-9246-D55C-22A6-A6EBF315115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EA2746C-4103-7B3D-F37A-85CA5B41FA2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58ECAB5-0126-211D-5AEE-35E6BC8A44AA}"/>
              </a:ext>
            </a:extLst>
          </p:cNvPr>
          <p:cNvSpPr>
            <a:spLocks noGrp="1"/>
          </p:cNvSpPr>
          <p:nvPr>
            <p:ph type="sldNum" sz="quarter" idx="5"/>
          </p:nvPr>
        </p:nvSpPr>
        <p:spPr/>
        <p:txBody>
          <a:bodyPr/>
          <a:lstStyle/>
          <a:p>
            <a:fld id="{9C712E25-B006-4F85-B4EA-907AF006C9BB}" type="slidenum">
              <a:rPr lang="cs-CZ" smtClean="0"/>
              <a:t>7</a:t>
            </a:fld>
            <a:endParaRPr lang="cs-CZ"/>
          </a:p>
        </p:txBody>
      </p:sp>
    </p:spTree>
    <p:extLst>
      <p:ext uri="{BB962C8B-B14F-4D97-AF65-F5344CB8AC3E}">
        <p14:creationId xmlns:p14="http://schemas.microsoft.com/office/powerpoint/2010/main" val="129420112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0C82D-9C6F-EFC8-0C35-52162EFE014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47EAA84-7864-8DF9-ABD2-3A12E10B08D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0991F2E-7840-BF37-C2A0-56CB44FBC7A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0DE6558-6D8F-7C84-A39F-54375685F1DA}"/>
              </a:ext>
            </a:extLst>
          </p:cNvPr>
          <p:cNvSpPr>
            <a:spLocks noGrp="1"/>
          </p:cNvSpPr>
          <p:nvPr>
            <p:ph type="sldNum" sz="quarter" idx="5"/>
          </p:nvPr>
        </p:nvSpPr>
        <p:spPr/>
        <p:txBody>
          <a:bodyPr/>
          <a:lstStyle/>
          <a:p>
            <a:fld id="{9C712E25-B006-4F85-B4EA-907AF006C9BB}" type="slidenum">
              <a:rPr lang="cs-CZ" smtClean="0"/>
              <a:t>70</a:t>
            </a:fld>
            <a:endParaRPr lang="cs-CZ"/>
          </a:p>
        </p:txBody>
      </p:sp>
    </p:spTree>
    <p:extLst>
      <p:ext uri="{BB962C8B-B14F-4D97-AF65-F5344CB8AC3E}">
        <p14:creationId xmlns:p14="http://schemas.microsoft.com/office/powerpoint/2010/main" val="366036327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484DF-4183-245A-9807-0D8F45C4550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5A1F826-8169-4195-AA41-579F7995430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913A814-D2C1-339D-18F5-79A89E4ACA7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CFF0358-66CE-DE97-5455-E0F551E4B2EF}"/>
              </a:ext>
            </a:extLst>
          </p:cNvPr>
          <p:cNvSpPr>
            <a:spLocks noGrp="1"/>
          </p:cNvSpPr>
          <p:nvPr>
            <p:ph type="sldNum" sz="quarter" idx="5"/>
          </p:nvPr>
        </p:nvSpPr>
        <p:spPr/>
        <p:txBody>
          <a:bodyPr/>
          <a:lstStyle/>
          <a:p>
            <a:fld id="{9C712E25-B006-4F85-B4EA-907AF006C9BB}" type="slidenum">
              <a:rPr lang="cs-CZ" smtClean="0"/>
              <a:t>71</a:t>
            </a:fld>
            <a:endParaRPr lang="cs-CZ"/>
          </a:p>
        </p:txBody>
      </p:sp>
    </p:spTree>
    <p:extLst>
      <p:ext uri="{BB962C8B-B14F-4D97-AF65-F5344CB8AC3E}">
        <p14:creationId xmlns:p14="http://schemas.microsoft.com/office/powerpoint/2010/main" val="162153098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372A7-8C53-8003-F665-C27D6DF7F90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8B860E1-F275-0D62-4FF4-5BC23E2094F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3091E2B-2B58-AEB7-D5A5-344F0FCA416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E638588-669C-5013-04D7-689F512C85C3}"/>
              </a:ext>
            </a:extLst>
          </p:cNvPr>
          <p:cNvSpPr>
            <a:spLocks noGrp="1"/>
          </p:cNvSpPr>
          <p:nvPr>
            <p:ph type="sldNum" sz="quarter" idx="5"/>
          </p:nvPr>
        </p:nvSpPr>
        <p:spPr/>
        <p:txBody>
          <a:bodyPr/>
          <a:lstStyle/>
          <a:p>
            <a:fld id="{9C712E25-B006-4F85-B4EA-907AF006C9BB}" type="slidenum">
              <a:rPr lang="cs-CZ" smtClean="0"/>
              <a:t>72</a:t>
            </a:fld>
            <a:endParaRPr lang="cs-CZ"/>
          </a:p>
        </p:txBody>
      </p:sp>
    </p:spTree>
    <p:extLst>
      <p:ext uri="{BB962C8B-B14F-4D97-AF65-F5344CB8AC3E}">
        <p14:creationId xmlns:p14="http://schemas.microsoft.com/office/powerpoint/2010/main" val="315324259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6DDE1-2ADA-1F37-1B9A-F12BF936BFF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CDE51F9-7407-8879-3DDE-49D398E6755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5487C35-3B6A-441F-0037-2DE4AC7AE2E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6D5A372-DA7E-3657-ECE7-B5CF6428C4CB}"/>
              </a:ext>
            </a:extLst>
          </p:cNvPr>
          <p:cNvSpPr>
            <a:spLocks noGrp="1"/>
          </p:cNvSpPr>
          <p:nvPr>
            <p:ph type="sldNum" sz="quarter" idx="5"/>
          </p:nvPr>
        </p:nvSpPr>
        <p:spPr/>
        <p:txBody>
          <a:bodyPr/>
          <a:lstStyle/>
          <a:p>
            <a:fld id="{9C712E25-B006-4F85-B4EA-907AF006C9BB}" type="slidenum">
              <a:rPr lang="cs-CZ" smtClean="0"/>
              <a:t>73</a:t>
            </a:fld>
            <a:endParaRPr lang="cs-CZ"/>
          </a:p>
        </p:txBody>
      </p:sp>
    </p:spTree>
    <p:extLst>
      <p:ext uri="{BB962C8B-B14F-4D97-AF65-F5344CB8AC3E}">
        <p14:creationId xmlns:p14="http://schemas.microsoft.com/office/powerpoint/2010/main" val="181043222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68079-3FA7-14E4-82E1-847C9F43422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522295D-E6E4-1BB0-D44C-6302C9E341C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968B539-77E0-C7C9-C08A-8BC3443F3F8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150E1D0-6782-F21D-7595-4B72629A9742}"/>
              </a:ext>
            </a:extLst>
          </p:cNvPr>
          <p:cNvSpPr>
            <a:spLocks noGrp="1"/>
          </p:cNvSpPr>
          <p:nvPr>
            <p:ph type="sldNum" sz="quarter" idx="5"/>
          </p:nvPr>
        </p:nvSpPr>
        <p:spPr/>
        <p:txBody>
          <a:bodyPr/>
          <a:lstStyle/>
          <a:p>
            <a:fld id="{9C712E25-B006-4F85-B4EA-907AF006C9BB}" type="slidenum">
              <a:rPr lang="cs-CZ" smtClean="0"/>
              <a:t>74</a:t>
            </a:fld>
            <a:endParaRPr lang="cs-CZ"/>
          </a:p>
        </p:txBody>
      </p:sp>
    </p:spTree>
    <p:extLst>
      <p:ext uri="{BB962C8B-B14F-4D97-AF65-F5344CB8AC3E}">
        <p14:creationId xmlns:p14="http://schemas.microsoft.com/office/powerpoint/2010/main" val="323565940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BB884-0632-58BF-3CE4-78B1169431A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1C881B5-167E-6DD9-5ABA-16CACAEF820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334EB23-0E3A-90FA-6D38-755D5E3810B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523092C-4A9D-5E37-7677-40954F524118}"/>
              </a:ext>
            </a:extLst>
          </p:cNvPr>
          <p:cNvSpPr>
            <a:spLocks noGrp="1"/>
          </p:cNvSpPr>
          <p:nvPr>
            <p:ph type="sldNum" sz="quarter" idx="5"/>
          </p:nvPr>
        </p:nvSpPr>
        <p:spPr/>
        <p:txBody>
          <a:bodyPr/>
          <a:lstStyle/>
          <a:p>
            <a:fld id="{9C712E25-B006-4F85-B4EA-907AF006C9BB}" type="slidenum">
              <a:rPr lang="cs-CZ" smtClean="0"/>
              <a:t>75</a:t>
            </a:fld>
            <a:endParaRPr lang="cs-CZ"/>
          </a:p>
        </p:txBody>
      </p:sp>
    </p:spTree>
    <p:extLst>
      <p:ext uri="{BB962C8B-B14F-4D97-AF65-F5344CB8AC3E}">
        <p14:creationId xmlns:p14="http://schemas.microsoft.com/office/powerpoint/2010/main" val="612791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C9C21-C40D-D454-F99B-86CB3EE4D18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72D810D-30DF-483C-6895-2283FF75072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C26A8F1-41CE-BC97-7104-2CFD1569B46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A38D96CC-E504-7323-77A1-226C2C653F0A}"/>
              </a:ext>
            </a:extLst>
          </p:cNvPr>
          <p:cNvSpPr>
            <a:spLocks noGrp="1"/>
          </p:cNvSpPr>
          <p:nvPr>
            <p:ph type="sldNum" sz="quarter" idx="5"/>
          </p:nvPr>
        </p:nvSpPr>
        <p:spPr/>
        <p:txBody>
          <a:bodyPr/>
          <a:lstStyle/>
          <a:p>
            <a:fld id="{9C712E25-B006-4F85-B4EA-907AF006C9BB}" type="slidenum">
              <a:rPr lang="cs-CZ" smtClean="0"/>
              <a:t>8</a:t>
            </a:fld>
            <a:endParaRPr lang="cs-CZ"/>
          </a:p>
        </p:txBody>
      </p:sp>
    </p:spTree>
    <p:extLst>
      <p:ext uri="{BB962C8B-B14F-4D97-AF65-F5344CB8AC3E}">
        <p14:creationId xmlns:p14="http://schemas.microsoft.com/office/powerpoint/2010/main" val="3532259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81B0F-F695-365E-DA00-DF69655C0F1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B7EA524-1301-4C2C-1A21-9B5A2973474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A86DA3B-2903-5059-5C34-4663026F008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265B598-6316-C9E9-4F57-B00959F0C556}"/>
              </a:ext>
            </a:extLst>
          </p:cNvPr>
          <p:cNvSpPr>
            <a:spLocks noGrp="1"/>
          </p:cNvSpPr>
          <p:nvPr>
            <p:ph type="sldNum" sz="quarter" idx="5"/>
          </p:nvPr>
        </p:nvSpPr>
        <p:spPr/>
        <p:txBody>
          <a:bodyPr/>
          <a:lstStyle/>
          <a:p>
            <a:fld id="{9C712E25-B006-4F85-B4EA-907AF006C9BB}" type="slidenum">
              <a:rPr lang="cs-CZ" smtClean="0"/>
              <a:t>9</a:t>
            </a:fld>
            <a:endParaRPr lang="cs-CZ"/>
          </a:p>
        </p:txBody>
      </p:sp>
    </p:spTree>
    <p:extLst>
      <p:ext uri="{BB962C8B-B14F-4D97-AF65-F5344CB8AC3E}">
        <p14:creationId xmlns:p14="http://schemas.microsoft.com/office/powerpoint/2010/main" val="940335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17304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50916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158942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706034" y="1338263"/>
            <a:ext cx="10164233"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3215217" y="6165851"/>
            <a:ext cx="7298267"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a:pPr>
                <a:defRPr/>
              </a:pPr>
              <a:t>‹#›</a:t>
            </a:fld>
            <a:endParaRPr lang="en-GB"/>
          </a:p>
        </p:txBody>
      </p:sp>
    </p:spTree>
    <p:extLst>
      <p:ext uri="{BB962C8B-B14F-4D97-AF65-F5344CB8AC3E}">
        <p14:creationId xmlns:p14="http://schemas.microsoft.com/office/powerpoint/2010/main" val="199034474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29625586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56385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60179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22710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870366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9537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94206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7053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090029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30.09.2025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625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530D7-7F08-45BC-B281-5C39E7B9BE51}" type="datetimeFigureOut">
              <a:rPr lang="cs-CZ" smtClean="0"/>
              <a:t>30.09.2025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383599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00.html"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00.html"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896.html"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58.html"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21.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34.html"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66.html"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67.html"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16.html"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3.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69.html"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8.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90.html" TargetMode="External"/></Relationships>
</file>

<file path=ppt/slides/_rels/slide5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2.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87.html" TargetMode="External"/></Relationships>
</file>

<file path=ppt/slides/_rels/slide6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7.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2985.html" TargetMode="External"/></Relationships>
</file>

<file path=ppt/slides/_rels/slide6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2BCE0C-50C0-D3EC-65F2-544DBFCF4739}"/>
              </a:ext>
            </a:extLst>
          </p:cNvPr>
          <p:cNvSpPr>
            <a:spLocks noGrp="1"/>
          </p:cNvSpPr>
          <p:nvPr>
            <p:ph type="ctrTitle"/>
          </p:nvPr>
        </p:nvSpPr>
        <p:spPr>
          <a:xfrm>
            <a:off x="1524000" y="1576872"/>
            <a:ext cx="9144000" cy="2509935"/>
          </a:xfrm>
        </p:spPr>
        <p:txBody>
          <a:bodyPr>
            <a:normAutofit fontScale="90000"/>
          </a:bodyPr>
          <a:lstStyle/>
          <a:p>
            <a:pPr marL="0" indent="0" algn="ctr">
              <a:buNone/>
            </a:pPr>
            <a:r>
              <a:rPr lang="cs-CZ" sz="6000" b="1" dirty="0">
                <a:solidFill>
                  <a:srgbClr val="000099"/>
                </a:solidFill>
              </a:rPr>
              <a:t>Vybraná rozhodnutí ÚOHS</a:t>
            </a:r>
            <a:br>
              <a:rPr lang="cs-CZ" sz="6000" b="1" dirty="0">
                <a:solidFill>
                  <a:srgbClr val="000099"/>
                </a:solidFill>
              </a:rPr>
            </a:br>
            <a:r>
              <a:rPr lang="cs-CZ" sz="6000" b="1" dirty="0">
                <a:solidFill>
                  <a:srgbClr val="000099"/>
                </a:solidFill>
              </a:rPr>
              <a:t>- </a:t>
            </a:r>
            <a:br>
              <a:rPr lang="cs-CZ" sz="6000" b="1" dirty="0">
                <a:solidFill>
                  <a:srgbClr val="000099"/>
                </a:solidFill>
              </a:rPr>
            </a:br>
            <a:r>
              <a:rPr lang="cs-CZ" sz="6000" b="1" dirty="0">
                <a:solidFill>
                  <a:srgbClr val="000099"/>
                </a:solidFill>
              </a:rPr>
              <a:t>červen 2025</a:t>
            </a:r>
          </a:p>
        </p:txBody>
      </p:sp>
      <p:sp>
        <p:nvSpPr>
          <p:cNvPr id="5" name="Podnadpis 2">
            <a:extLst>
              <a:ext uri="{FF2B5EF4-FFF2-40B4-BE49-F238E27FC236}">
                <a16:creationId xmlns:a16="http://schemas.microsoft.com/office/drawing/2014/main" id="{24792A64-E2EE-4AE3-7948-E9E20A5F5E8B}"/>
              </a:ext>
            </a:extLst>
          </p:cNvPr>
          <p:cNvSpPr>
            <a:spLocks noGrp="1"/>
          </p:cNvSpPr>
          <p:nvPr>
            <p:ph type="subTitle" idx="1"/>
          </p:nvPr>
        </p:nvSpPr>
        <p:spPr>
          <a:xfrm>
            <a:off x="1524000" y="4889663"/>
            <a:ext cx="9144000" cy="1655762"/>
          </a:xfrm>
        </p:spPr>
        <p:txBody>
          <a:bodyPr/>
          <a:lstStyle/>
          <a:p>
            <a:r>
              <a:rPr lang="cs-CZ" sz="1800" dirty="0">
                <a:solidFill>
                  <a:schemeClr val="accent6">
                    <a:lumMod val="60000"/>
                    <a:lumOff val="40000"/>
                  </a:schemeClr>
                </a:solidFill>
                <a:effectLst/>
                <a:ea typeface="Calibri" panose="020F0502020204030204" pitchFamily="34" charset="0"/>
              </a:rPr>
              <a:t>Odbor strategií, práva a podpory veřejného investování</a:t>
            </a:r>
            <a:endParaRPr lang="cs-CZ" dirty="0">
              <a:solidFill>
                <a:schemeClr val="accent6">
                  <a:lumMod val="60000"/>
                  <a:lumOff val="40000"/>
                </a:schemeClr>
              </a:solidFill>
            </a:endParaRPr>
          </a:p>
        </p:txBody>
      </p:sp>
    </p:spTree>
    <p:extLst>
      <p:ext uri="{BB962C8B-B14F-4D97-AF65-F5344CB8AC3E}">
        <p14:creationId xmlns:p14="http://schemas.microsoft.com/office/powerpoint/2010/main" val="2924497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8FBD439-0A75-20EE-A2A0-05E5B339D69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0C31BAF7-AAAE-3207-7AE9-29D611A9D0F1}"/>
              </a:ext>
            </a:extLst>
          </p:cNvPr>
          <p:cNvSpPr txBox="1"/>
          <p:nvPr/>
        </p:nvSpPr>
        <p:spPr>
          <a:xfrm>
            <a:off x="0" y="650449"/>
            <a:ext cx="12192000" cy="570072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000" dirty="0">
                <a:effectLst/>
                <a:latin typeface="Arial" panose="020B0604020202020204" pitchFamily="34" charset="0"/>
                <a:ea typeface="Calibri" panose="020F0502020204030204" pitchFamily="34" charset="0"/>
                <a:cs typeface="Times New Roman" panose="02020603050405020304" pitchFamily="18" charset="0"/>
              </a:rPr>
              <a:t>114.    K situaci, kdy se použití § 46 zákona může stát pro zadavatele povinností Úřad odkazuje na rozsudek č. j. 3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Afs</a:t>
            </a:r>
            <a:r>
              <a:rPr lang="cs-CZ" sz="2000" dirty="0">
                <a:effectLst/>
                <a:latin typeface="Arial" panose="020B0604020202020204" pitchFamily="34" charset="0"/>
                <a:ea typeface="Calibri" panose="020F0502020204030204" pitchFamily="34" charset="0"/>
                <a:cs typeface="Times New Roman" panose="02020603050405020304" pitchFamily="18" charset="0"/>
              </a:rPr>
              <a:t> 179/2023‑30, v němž Nejvyšší správní soud uvedl následující: „</a:t>
            </a:r>
            <a:r>
              <a:rPr lang="cs-CZ" sz="2000" i="1" dirty="0">
                <a:effectLst/>
                <a:latin typeface="Arial" panose="020B0604020202020204" pitchFamily="34" charset="0"/>
                <a:ea typeface="Calibri" panose="020F0502020204030204" pitchFamily="34" charset="0"/>
                <a:cs typeface="Times New Roman" panose="02020603050405020304" pitchFamily="18" charset="0"/>
              </a:rPr>
              <a:t>V judikatuře (zejména krajských soudů) se objevují dvě typické situace, kdy zadavateli vzniká povinnost postupovat podle § 46 ZZVZ. </a:t>
            </a:r>
          </a:p>
          <a:p>
            <a:pPr algn="just">
              <a:lnSpc>
                <a:spcPct val="107000"/>
              </a:lnSpc>
              <a:spcAft>
                <a:spcPts val="800"/>
              </a:spcAft>
              <a:buNone/>
            </a:pPr>
            <a:r>
              <a:rPr lang="cs-CZ" sz="20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je povinen odstranit nejasnosti nabídky, pokud jde o takové nejasnosti, které na první pohled vyvolávají dojem, že se účastník zadávacího řízení v části své nabídky dopustil chyby</a:t>
            </a:r>
            <a:r>
              <a:rPr lang="cs-CZ" sz="2000" i="1" dirty="0">
                <a:effectLst/>
                <a:latin typeface="Arial" panose="020B0604020202020204" pitchFamily="34" charset="0"/>
                <a:ea typeface="Calibri" panose="020F0502020204030204" pitchFamily="34" charset="0"/>
                <a:cs typeface="Times New Roman" panose="02020603050405020304" pitchFamily="18" charset="0"/>
              </a:rPr>
              <a:t>, tedy nejasnosti již na první pohled zřejmé, lehce popsatelné a pravděpodobně i lehce odstranitelné (podrobněji viz rozsudek Krajského soudu v Brně ze dne 6. 10. 2011, č. j. 62 </a:t>
            </a:r>
            <a:r>
              <a:rPr lang="cs-CZ" sz="2000" i="1" dirty="0" err="1">
                <a:effectLst/>
                <a:latin typeface="Arial" panose="020B0604020202020204" pitchFamily="34" charset="0"/>
                <a:ea typeface="Calibri" panose="020F0502020204030204" pitchFamily="34" charset="0"/>
                <a:cs typeface="Times New Roman" panose="02020603050405020304" pitchFamily="18" charset="0"/>
              </a:rPr>
              <a:t>Af</a:t>
            </a:r>
            <a:r>
              <a:rPr lang="cs-CZ" sz="2000" i="1" dirty="0">
                <a:effectLst/>
                <a:latin typeface="Arial" panose="020B0604020202020204" pitchFamily="34" charset="0"/>
                <a:ea typeface="Calibri" panose="020F0502020204030204" pitchFamily="34" charset="0"/>
                <a:cs typeface="Times New Roman" panose="02020603050405020304" pitchFamily="18" charset="0"/>
              </a:rPr>
              <a:t> 50/2010‑104, č. 2608/2012 Sb. NSS). </a:t>
            </a:r>
          </a:p>
          <a:p>
            <a:pPr algn="just">
              <a:lnSpc>
                <a:spcPct val="107000"/>
              </a:lnSpc>
              <a:spcAft>
                <a:spcPts val="800"/>
              </a:spcAft>
              <a:buNone/>
            </a:pPr>
            <a:r>
              <a:rPr lang="cs-CZ" sz="2000" i="1" dirty="0">
                <a:effectLst/>
                <a:latin typeface="Arial" panose="020B0604020202020204" pitchFamily="34" charset="0"/>
                <a:ea typeface="Calibri" panose="020F0502020204030204" pitchFamily="34" charset="0"/>
                <a:cs typeface="Times New Roman" panose="02020603050405020304" pitchFamily="18" charset="0"/>
              </a:rPr>
              <a:t>Stejně tak musí zadavatel postupovat podle § 46 ZZVZ v situaci, </a:t>
            </a:r>
            <a:r>
              <a:rPr lang="cs-CZ" sz="20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 se u účastníka zadávacího řízení objeví stejná nejasnost jako u jiného účastníka, vůči kterému již zadavatel podle § 46 postupoval </a:t>
            </a:r>
            <a:r>
              <a:rPr lang="cs-CZ" sz="2000" i="1" dirty="0">
                <a:effectLst/>
                <a:latin typeface="Arial" panose="020B0604020202020204" pitchFamily="34" charset="0"/>
                <a:ea typeface="Calibri" panose="020F0502020204030204" pitchFamily="34" charset="0"/>
                <a:cs typeface="Times New Roman" panose="02020603050405020304" pitchFamily="18" charset="0"/>
              </a:rPr>
              <a:t>(viz rozsudek Krajského soudu v Brně ze dne 2. 6. 2016, č. j. 30 </a:t>
            </a:r>
            <a:r>
              <a:rPr lang="cs-CZ" sz="2000" i="1" dirty="0" err="1">
                <a:effectLst/>
                <a:latin typeface="Arial" panose="020B0604020202020204" pitchFamily="34" charset="0"/>
                <a:ea typeface="Calibri" panose="020F0502020204030204" pitchFamily="34" charset="0"/>
                <a:cs typeface="Times New Roman" panose="02020603050405020304" pitchFamily="18" charset="0"/>
              </a:rPr>
              <a:t>Af</a:t>
            </a:r>
            <a:r>
              <a:rPr lang="cs-CZ" sz="2000" i="1" dirty="0">
                <a:effectLst/>
                <a:latin typeface="Arial" panose="020B0604020202020204" pitchFamily="34" charset="0"/>
                <a:ea typeface="Calibri" panose="020F0502020204030204" pitchFamily="34" charset="0"/>
                <a:cs typeface="Times New Roman" panose="02020603050405020304" pitchFamily="18" charset="0"/>
              </a:rPr>
              <a:t> 66/2014‑40). </a:t>
            </a:r>
          </a:p>
          <a:p>
            <a:pPr algn="just">
              <a:lnSpc>
                <a:spcPct val="107000"/>
              </a:lnSpc>
              <a:spcAft>
                <a:spcPts val="800"/>
              </a:spcAft>
              <a:buNone/>
            </a:pPr>
            <a:r>
              <a:rPr lang="cs-CZ" sz="2000" i="1" dirty="0">
                <a:effectLst/>
                <a:latin typeface="Arial" panose="020B0604020202020204" pitchFamily="34" charset="0"/>
                <a:ea typeface="Calibri" panose="020F0502020204030204" pitchFamily="34" charset="0"/>
                <a:cs typeface="Times New Roman" panose="02020603050405020304" pitchFamily="18" charset="0"/>
              </a:rPr>
              <a:t>Je tedy zřejmé, že z uvedené možnosti se může stát povinnost, a to mimo jiné zejména v případě, že zadavatel již postup podle § 46 ZZVZ využil ve vztahu k jinému dodavateli ve srovnatelném postavení. V opačném případě by totiž byla porušena zásada rovného zacházení (srov. rozsudek Krajského soudu v Brně ze dne 23. 11. 2021, č. j. 31 </a:t>
            </a:r>
            <a:r>
              <a:rPr lang="cs-CZ" sz="2000" i="1" dirty="0" err="1">
                <a:effectLst/>
                <a:latin typeface="Arial" panose="020B0604020202020204" pitchFamily="34" charset="0"/>
                <a:ea typeface="Calibri" panose="020F0502020204030204" pitchFamily="34" charset="0"/>
                <a:cs typeface="Times New Roman" panose="02020603050405020304" pitchFamily="18" charset="0"/>
              </a:rPr>
              <a:t>Af</a:t>
            </a:r>
            <a:r>
              <a:rPr lang="cs-CZ" sz="2000" i="1" dirty="0">
                <a:effectLst/>
                <a:latin typeface="Arial" panose="020B0604020202020204" pitchFamily="34" charset="0"/>
                <a:ea typeface="Calibri" panose="020F0502020204030204" pitchFamily="34" charset="0"/>
                <a:cs typeface="Times New Roman" panose="02020603050405020304" pitchFamily="18" charset="0"/>
              </a:rPr>
              <a:t> 83/2020‑80).</a:t>
            </a:r>
            <a:r>
              <a:rPr lang="cs-CZ" sz="2000" dirty="0">
                <a:effectLst/>
                <a:latin typeface="Arial" panose="020B060402020202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22650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04B8025-F9BE-D1ED-8BB3-B74566C69D5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176B05C-F0C0-D1E2-7E3A-091245FA3754}"/>
              </a:ext>
            </a:extLst>
          </p:cNvPr>
          <p:cNvSpPr txBox="1"/>
          <p:nvPr/>
        </p:nvSpPr>
        <p:spPr>
          <a:xfrm>
            <a:off x="0" y="678729"/>
            <a:ext cx="12192000" cy="326243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spcBef>
                <a:spcPts val="600"/>
              </a:spcBef>
              <a:spcAft>
                <a:spcPts val="600"/>
              </a:spcAft>
              <a:buClr>
                <a:srgbClr val="009543"/>
              </a:buClr>
            </a:pPr>
            <a:r>
              <a:rPr lang="cs-CZ" sz="2800" dirty="0">
                <a:latin typeface="Arial" panose="020B0604020202020204" pitchFamily="34" charset="0"/>
                <a:cs typeface="Arial" panose="020B0604020202020204" pitchFamily="34" charset="0"/>
              </a:rPr>
              <a:t>Využití institutu objasnění nabídky dle § 46 ZZVZ je zcela na uvážení zadavatele, nejedná se o nárokové jednání, ovšem za předpokladu, že zadavatel zjistí nesrovnalosti v nabídce dodavatele, které lze snadno odstranit, nebo za předpokladu, že zadavatel již postup dle § 46 ZZVZ využil ve vztahu k jinému dodavateli ve srovnatelném postavení, v takovém případě se dobrovolnost mění v povinnost. </a:t>
            </a:r>
          </a:p>
        </p:txBody>
      </p:sp>
    </p:spTree>
    <p:extLst>
      <p:ext uri="{BB962C8B-B14F-4D97-AF65-F5344CB8AC3E}">
        <p14:creationId xmlns:p14="http://schemas.microsoft.com/office/powerpoint/2010/main" val="2525590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2ABB095-F93B-6FD2-0295-BABA3B94E8DC}"/>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94055F20-DB57-C0FF-5967-1CEF967D837C}"/>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In-house a třetí strany</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21EAC5C-5CD2-0701-17AD-6E780F34B633}"/>
              </a:ext>
            </a:extLst>
          </p:cNvPr>
          <p:cNvGraphicFramePr>
            <a:graphicFrameLocks noGrp="1"/>
          </p:cNvGraphicFramePr>
          <p:nvPr>
            <p:extLst>
              <p:ext uri="{D42A27DB-BD31-4B8C-83A1-F6EECF244321}">
                <p14:modId xmlns:p14="http://schemas.microsoft.com/office/powerpoint/2010/main" val="2744071566"/>
              </p:ext>
            </p:extLst>
          </p:nvPr>
        </p:nvGraphicFramePr>
        <p:xfrm>
          <a:off x="9427" y="1252241"/>
          <a:ext cx="12182573" cy="5545116"/>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503847">
                <a:tc>
                  <a:txBody>
                    <a:bodyPr/>
                    <a:lstStyle/>
                    <a:p>
                      <a:pPr algn="just">
                        <a:lnSpc>
                          <a:spcPct val="107000"/>
                        </a:lnSpc>
                        <a:spcAft>
                          <a:spcPts val="800"/>
                        </a:spcAft>
                        <a:buNone/>
                      </a:pPr>
                      <a:r>
                        <a:rPr lang="cs-CZ" sz="28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ÚOHS-S0103/2025/VZ, č. j.  ÚOHS-12769/2025/500</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503847">
                <a:tc>
                  <a:txBody>
                    <a:bodyPr/>
                    <a:lstStyle/>
                    <a:p>
                      <a:pPr algn="just">
                        <a:lnSpc>
                          <a:spcPct val="107000"/>
                        </a:lnSpc>
                        <a:spcAft>
                          <a:spcPts val="800"/>
                        </a:spcAft>
                        <a:buNone/>
                      </a:pPr>
                      <a:r>
                        <a:rPr lang="cs-CZ" sz="28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https://uohs.gov.cz/cs/verejne-zakazky/sbirky-rozhodnuti/detail-22900.html</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950647">
                <a:tc>
                  <a:txBody>
                    <a:bodyPr/>
                    <a:lstStyle/>
                    <a:p>
                      <a:pPr algn="just">
                        <a:lnSpc>
                          <a:spcPct val="107000"/>
                        </a:lnSpc>
                        <a:spcAft>
                          <a:spcPts val="800"/>
                        </a:spcAft>
                        <a:buNone/>
                      </a:pPr>
                      <a:r>
                        <a:rPr lang="cs-CZ"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DÍLČÍ SMLOUVA NA POŘÍZENÍ RETRANSLAČNÍHO UAS SE SCHOPNOSTÍ VTOL č. 24107000122</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503847">
                <a:tc>
                  <a:txBody>
                    <a:bodyPr/>
                    <a:lstStyle/>
                    <a:p>
                      <a:pPr algn="just">
                        <a:lnSpc>
                          <a:spcPct val="107000"/>
                        </a:lnSpc>
                        <a:spcAft>
                          <a:spcPts val="800"/>
                        </a:spcAft>
                        <a:buNone/>
                      </a:pPr>
                      <a:r>
                        <a:rPr lang="cs-CZ" sz="28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11. 6. 2025</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505711">
                <a:tc>
                  <a:txBody>
                    <a:bodyPr/>
                    <a:lstStyle/>
                    <a:p>
                      <a:pPr algn="just">
                        <a:lnSpc>
                          <a:spcPct val="107000"/>
                        </a:lnSpc>
                        <a:spcAft>
                          <a:spcPts val="800"/>
                        </a:spcAft>
                        <a:buNone/>
                      </a:pPr>
                      <a:r>
                        <a:rPr lang="cs-CZ" sz="28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189 ZZVZ</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022700">
                <a:tc>
                  <a:txBody>
                    <a:bodyPr/>
                    <a:lstStyle/>
                    <a:p>
                      <a:pPr algn="just">
                        <a:lnSpc>
                          <a:spcPct val="107000"/>
                        </a:lnSpc>
                        <a:spcAft>
                          <a:spcPts val="800"/>
                        </a:spcAft>
                        <a:buNone/>
                      </a:pPr>
                      <a:r>
                        <a:rPr lang="cs-CZ" sz="2800" dirty="0">
                          <a:effectLst/>
                          <a:latin typeface="Arial" panose="020B0604020202020204" pitchFamily="34" charset="0"/>
                          <a:ea typeface="Calibri" panose="020F0502020204030204" pitchFamily="34" charset="0"/>
                          <a:cs typeface="Times New Roman" panose="02020603050405020304" pitchFamily="18" charset="0"/>
                        </a:rPr>
                        <a:t>Návrh se podle § 265 písm. a) ZZVZ zamítá, neboť nebyly zjištěny důvody pro uložení nápravného opatření.</a:t>
                      </a:r>
                    </a:p>
                  </a:txBody>
                  <a:tcPr/>
                </a:tc>
                <a:extLst>
                  <a:ext uri="{0D108BD9-81ED-4DB2-BD59-A6C34878D82A}">
                    <a16:rowId xmlns:a16="http://schemas.microsoft.com/office/drawing/2014/main" val="381531094"/>
                  </a:ext>
                </a:extLst>
              </a:tr>
              <a:tr h="1489656">
                <a:tc>
                  <a:txBody>
                    <a:bodyPr/>
                    <a:lstStyle/>
                    <a:p>
                      <a:pPr algn="just">
                        <a:lnSpc>
                          <a:spcPct val="107000"/>
                        </a:lnSpc>
                        <a:spcAft>
                          <a:spcPts val="800"/>
                        </a:spcAft>
                        <a:buNone/>
                      </a:pPr>
                      <a:r>
                        <a:rPr lang="cs-CZ" sz="2800" b="0" dirty="0">
                          <a:effectLst/>
                          <a:latin typeface="Arial" panose="020B0604020202020204" pitchFamily="34" charset="0"/>
                          <a:ea typeface="Calibri" panose="020F0502020204030204" pitchFamily="34" charset="0"/>
                        </a:rPr>
                        <a:t>Podán rozklad – ÚOHS-R00</a:t>
                      </a:r>
                      <a:r>
                        <a:rPr lang="cs-CZ" sz="2800" b="0" dirty="0">
                          <a:effectLst/>
                          <a:latin typeface="Arial" panose="020B0604020202020204" pitchFamily="34" charset="0"/>
                          <a:ea typeface="Calibri" panose="020F0502020204030204" pitchFamily="34" charset="0"/>
                          <a:cs typeface="Times New Roman" panose="02020603050405020304" pitchFamily="18" charset="0"/>
                        </a:rPr>
                        <a:t>47</a:t>
                      </a:r>
                      <a:r>
                        <a:rPr lang="cs-CZ" sz="2800" b="0" dirty="0">
                          <a:effectLst/>
                          <a:latin typeface="Arial" panose="020B0604020202020204" pitchFamily="34" charset="0"/>
                          <a:ea typeface="Calibri" panose="020F0502020204030204" pitchFamily="34" charset="0"/>
                        </a:rPr>
                        <a:t>/2025/VZ, rozhodnutí potvrzeno, rozklad zamítnut.</a:t>
                      </a:r>
                      <a:endParaRPr lang="cs-CZ" sz="28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52614682"/>
                  </a:ext>
                </a:extLst>
              </a:tr>
            </a:tbl>
          </a:graphicData>
        </a:graphic>
      </p:graphicFrame>
    </p:spTree>
    <p:extLst>
      <p:ext uri="{BB962C8B-B14F-4D97-AF65-F5344CB8AC3E}">
        <p14:creationId xmlns:p14="http://schemas.microsoft.com/office/powerpoint/2010/main" val="1824837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EB25B1E-DA11-042F-AF7D-CB27AAAC051C}"/>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EBD000F-221B-9691-CC2F-7A97C3ABC33F}"/>
              </a:ext>
            </a:extLst>
          </p:cNvPr>
          <p:cNvSpPr txBox="1"/>
          <p:nvPr/>
        </p:nvSpPr>
        <p:spPr>
          <a:xfrm>
            <a:off x="0" y="475101"/>
            <a:ext cx="12191999" cy="497764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41.	V úvodu rámcové smlouvy je stanoveno,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a vybraný dodavatel „</a:t>
            </a:r>
            <a:r>
              <a:rPr lang="cs-CZ" sz="24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podle § 1746 odst. 2 a násl. zákona č. 89/2012 Sb., občanský zákoník</a:t>
            </a:r>
            <a:r>
              <a:rPr lang="cs-CZ" sz="2400" i="1" dirty="0">
                <a:effectLst/>
                <a:latin typeface="Arial" panose="020B0604020202020204" pitchFamily="34" charset="0"/>
                <a:ea typeface="Calibri" panose="020F0502020204030204" pitchFamily="34" charset="0"/>
                <a:cs typeface="Times New Roman" panose="02020603050405020304" pitchFamily="18" charset="0"/>
              </a:rPr>
              <a:t>, ve znění pozdějších předpisů (dále jen ‚OZ‘) a příslušných ustanoveních zákona č. 121/2000 Sb., o právu autorském, o právech souvisejících s právem autorským a o změně některých zákonů (autorský zákon), ve znění pozdějších předpisů (dále jen ‚AZ‘) </a:t>
            </a:r>
            <a:r>
              <a:rPr lang="cs-CZ" sz="24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 v souladu s § 204 zákona č. 134/2016 Sb</a:t>
            </a:r>
            <a:r>
              <a:rPr lang="cs-CZ" sz="2400" i="1" dirty="0">
                <a:effectLst/>
                <a:latin typeface="Arial" panose="020B0604020202020204" pitchFamily="34" charset="0"/>
                <a:ea typeface="Calibri" panose="020F0502020204030204" pitchFamily="34" charset="0"/>
                <a:cs typeface="Times New Roman" panose="02020603050405020304" pitchFamily="18" charset="0"/>
              </a:rPr>
              <a:t>., o zadávání veřejných zakázek, ve znění pozdějších předpisů (dále jen ‚zákon‘) </a:t>
            </a:r>
            <a:r>
              <a:rPr lang="cs-CZ" sz="24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uzavírají v režimu vertikální spolupráce podle § 189 zákona tuto rámcovou dohodu </a:t>
            </a:r>
            <a:r>
              <a:rPr lang="cs-CZ" sz="2400" i="1" dirty="0">
                <a:effectLst/>
                <a:latin typeface="Arial" panose="020B0604020202020204" pitchFamily="34" charset="0"/>
                <a:ea typeface="Calibri" panose="020F0502020204030204" pitchFamily="34" charset="0"/>
                <a:cs typeface="Times New Roman" panose="02020603050405020304" pitchFamily="18" charset="0"/>
              </a:rPr>
              <a:t>(dále jen ‚rámcová dohoda‘) na realizaci rozvoje operačně taktického systému velení a řízení pozemních a vzdušných sil (dále jen ‚OTS VŘ‘) k naplnění schopností </a:t>
            </a:r>
            <a:r>
              <a:rPr lang="cs-CZ" sz="2400" i="1" dirty="0" err="1">
                <a:effectLst/>
                <a:latin typeface="Arial" panose="020B0604020202020204" pitchFamily="34" charset="0"/>
                <a:ea typeface="Calibri" panose="020F0502020204030204" pitchFamily="34" charset="0"/>
                <a:cs typeface="Times New Roman" panose="02020603050405020304" pitchFamily="18" charset="0"/>
              </a:rPr>
              <a:t>Federated</a:t>
            </a:r>
            <a:r>
              <a:rPr lang="cs-CZ" sz="2400" i="1" dirty="0">
                <a:effectLst/>
                <a:latin typeface="Arial" panose="020B0604020202020204" pitchFamily="34" charset="0"/>
                <a:ea typeface="Calibri" panose="020F0502020204030204" pitchFamily="34" charset="0"/>
                <a:cs typeface="Times New Roman" panose="02020603050405020304" pitchFamily="18" charset="0"/>
              </a:rPr>
              <a:t> </a:t>
            </a:r>
            <a:r>
              <a:rPr lang="cs-CZ" sz="2400" i="1" dirty="0" err="1">
                <a:effectLst/>
                <a:latin typeface="Arial" panose="020B0604020202020204" pitchFamily="34" charset="0"/>
                <a:ea typeface="Calibri" panose="020F0502020204030204" pitchFamily="34" charset="0"/>
                <a:cs typeface="Times New Roman" panose="02020603050405020304" pitchFamily="18" charset="0"/>
              </a:rPr>
              <a:t>Mission</a:t>
            </a:r>
            <a:r>
              <a:rPr lang="cs-CZ" sz="2400" i="1" dirty="0">
                <a:effectLst/>
                <a:latin typeface="Arial" panose="020B0604020202020204" pitchFamily="34" charset="0"/>
                <a:ea typeface="Calibri" panose="020F0502020204030204" pitchFamily="34" charset="0"/>
                <a:cs typeface="Times New Roman" panose="02020603050405020304" pitchFamily="18" charset="0"/>
              </a:rPr>
              <a:t> Networking (dále jen ‚FMN‘)</a:t>
            </a:r>
            <a:r>
              <a:rPr lang="cs-CZ" sz="2400" dirty="0">
                <a:effectLst/>
                <a:latin typeface="Arial" panose="020B0604020202020204" pitchFamily="34" charset="0"/>
                <a:ea typeface="Calibri" panose="020F0502020204030204" pitchFamily="34" charset="0"/>
                <a:cs typeface="Times New Roman" panose="02020603050405020304" pitchFamily="18" charset="0"/>
              </a:rPr>
              <a:t>“.</a:t>
            </a: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3384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B963827-D103-8407-B5CF-71E49EAEF3B7}"/>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4077F29-DF06-9790-A65F-C8665BD35635}"/>
              </a:ext>
            </a:extLst>
          </p:cNvPr>
          <p:cNvSpPr txBox="1"/>
          <p:nvPr/>
        </p:nvSpPr>
        <p:spPr>
          <a:xfrm>
            <a:off x="0" y="650449"/>
            <a:ext cx="12192000" cy="575728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19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1900" dirty="0">
                <a:effectLst/>
                <a:latin typeface="Arial" panose="020B0604020202020204" pitchFamily="34" charset="0"/>
                <a:ea typeface="Calibri" panose="020F0502020204030204" pitchFamily="34" charset="0"/>
                <a:cs typeface="Times New Roman" panose="02020603050405020304" pitchFamily="18" charset="0"/>
              </a:rPr>
              <a:t>50.	Vzhledem ke skutečnosti, že </a:t>
            </a:r>
            <a:r>
              <a:rPr lang="cs-CZ" sz="1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postup dle § 189 zákona se z hlediska zákonné úpravy nepovažuje s ohledem na jeho specifika za zadávání veřejné zakázky ve smyslu zákona</a:t>
            </a:r>
            <a:r>
              <a:rPr lang="cs-CZ" sz="1900" dirty="0">
                <a:effectLst/>
                <a:latin typeface="Arial" panose="020B0604020202020204" pitchFamily="34" charset="0"/>
                <a:ea typeface="Calibri" panose="020F0502020204030204" pitchFamily="34" charset="0"/>
                <a:cs typeface="Times New Roman" panose="02020603050405020304" pitchFamily="18" charset="0"/>
              </a:rPr>
              <a:t>, tedy takový postup zadavatele v rámci vertikální spolupráce je při splnění jeho zákonných předpokladů vyjmut ze zákonných pravidel pro zadávání veřejných zakázek, </a:t>
            </a:r>
            <a:r>
              <a:rPr lang="cs-CZ" sz="19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neuplatní se v rámci uzavření předmětné rámcové smlouvy, ale ani následně, příslušná ustanovení zákona vztahující se k rámcovým dohodám</a:t>
            </a:r>
            <a:r>
              <a:rPr lang="cs-CZ" sz="1900" dirty="0">
                <a:effectLst/>
                <a:latin typeface="Arial" panose="020B0604020202020204" pitchFamily="34" charset="0"/>
                <a:ea typeface="Calibri" panose="020F0502020204030204" pitchFamily="34" charset="0"/>
                <a:cs typeface="Times New Roman" panose="02020603050405020304" pitchFamily="18" charset="0"/>
              </a:rPr>
              <a:t>. V daném případě se tedy </a:t>
            </a:r>
            <a:r>
              <a:rPr lang="cs-CZ" sz="19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za takových podmínek neuplatní nejen základní zákonná úprava vztahující se k rámcovým dohodám ve smyslu § 131 a násl. zákona</a:t>
            </a:r>
            <a:r>
              <a:rPr lang="cs-CZ" sz="1900" dirty="0">
                <a:effectLst/>
                <a:latin typeface="Arial" panose="020B0604020202020204" pitchFamily="34" charset="0"/>
                <a:ea typeface="Calibri" panose="020F0502020204030204" pitchFamily="34" charset="0"/>
                <a:cs typeface="Times New Roman" panose="02020603050405020304" pitchFamily="18" charset="0"/>
              </a:rPr>
              <a:t>, </a:t>
            </a:r>
            <a:r>
              <a:rPr lang="cs-CZ" sz="19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ale ani zvláštní ustanovení pro rámcové dohody týkající se oblasti obrany nebo bezpečnosti ve smyslu § 204 zákona, které upravuje navrhovatelem zmiňované omezení doby trvání rámcových dohod.</a:t>
            </a:r>
            <a:r>
              <a:rPr lang="cs-CZ" sz="1900" dirty="0">
                <a:effectLst/>
                <a:latin typeface="Arial" panose="020B0604020202020204" pitchFamily="34" charset="0"/>
                <a:ea typeface="Calibri" panose="020F0502020204030204" pitchFamily="34" charset="0"/>
                <a:cs typeface="Times New Roman" panose="02020603050405020304" pitchFamily="18" charset="0"/>
              </a:rPr>
              <a:t> Obdobně pak naráží-li navrhovatel na to, že zásadní parametry rámcové dohody by měly být takřka nedotknutelné, resp. v podstatě neměnné s ohledem na předpoklad, aby nedocházelo k nezákonnému narušení hospodářské soutěže, pak </a:t>
            </a:r>
            <a:r>
              <a:rPr lang="cs-CZ" sz="19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v případě, když se o rámcovou dohodu ve smyslu zákona nejedná, je nutné zopakovat, že nelze uplatňovat dodržení zákonných povinností a podmínek pro rámcové dohody. </a:t>
            </a:r>
            <a:r>
              <a:rPr lang="cs-CZ" sz="1900" dirty="0">
                <a:effectLst/>
                <a:latin typeface="Arial" panose="020B0604020202020204" pitchFamily="34" charset="0"/>
                <a:ea typeface="Calibri" panose="020F0502020204030204" pitchFamily="34" charset="0"/>
                <a:cs typeface="Times New Roman" panose="02020603050405020304" pitchFamily="18" charset="0"/>
              </a:rPr>
              <a:t>Poukazuje-li navrhovatel též na nedostatečné propojení předmětů plnění smlouvy a rámcové smlouvy, jako na další důvod, proč nemohlo k uzavření smlouvy dojít, i zde je s ohledem na skutečný způsob uzavření smlouvy a rámcové smlouvy nutné zopakovat, že </a:t>
            </a:r>
            <a:r>
              <a:rPr lang="cs-CZ" sz="1900"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se zde neuplatní zákonné povinnosti pro postup při využití rámcové dohody dle zákona, mj. aby (dílčí) smlouva reflektovala závazné podmínky rámcové dohody a aby při zadávání veřejné zakázky na základě rámcové dohody zadavatel postupoval podle podmínek stanovených v rámcové dohodě.</a:t>
            </a:r>
            <a:endParaRPr lang="cs-CZ" sz="19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1760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936BCBA-684E-7C92-6A22-611DB85B6B8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AA04A68D-FFC0-0CB4-0523-54365A9F708D}"/>
              </a:ext>
            </a:extLst>
          </p:cNvPr>
          <p:cNvSpPr txBox="1"/>
          <p:nvPr/>
        </p:nvSpPr>
        <p:spPr>
          <a:xfrm>
            <a:off x="0" y="650449"/>
            <a:ext cx="12192000" cy="624747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60. Úřad k tomu akcentuje, že příslušné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směrnice ani zákon neomezují </a:t>
            </a:r>
            <a:r>
              <a:rPr lang="cs-CZ" sz="24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poddodavatelství</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v rámci vertikální spolupráce</a:t>
            </a:r>
            <a:r>
              <a:rPr lang="cs-CZ" sz="2400" dirty="0">
                <a:effectLst/>
                <a:latin typeface="Arial" panose="020B0604020202020204" pitchFamily="34" charset="0"/>
                <a:ea typeface="Calibri" panose="020F0502020204030204" pitchFamily="34" charset="0"/>
                <a:cs typeface="Times New Roman" panose="02020603050405020304" pitchFamily="18" charset="0"/>
              </a:rPr>
              <a:t>, respektive neomezují možnost dodavatele zavázaného na základě smlouvy uzavřené v rámci vertikální spolupráce zajistit si potřebné plnění od třetích osob. (…)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Pokud však zadavatel přistoupí k tomu, že pro zajištění potřebného plnění využije svých zdrojů</a:t>
            </a:r>
            <a:r>
              <a:rPr lang="cs-CZ" sz="2400" dirty="0">
                <a:effectLst/>
                <a:latin typeface="Arial" panose="020B0604020202020204" pitchFamily="34" charset="0"/>
                <a:ea typeface="Calibri" panose="020F0502020204030204" pitchFamily="34" charset="0"/>
                <a:cs typeface="Times New Roman" panose="02020603050405020304" pitchFamily="18" charset="0"/>
              </a:rPr>
              <a:t>, kdy tímto je v tomto kontextu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myšleno i skrze jím ovládanou osobu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takovýto postup nemůže být považován za nezákonný</a:t>
            </a:r>
            <a:r>
              <a:rPr lang="cs-CZ" sz="2400" dirty="0">
                <a:effectLst/>
                <a:latin typeface="Arial" panose="020B0604020202020204" pitchFamily="34" charset="0"/>
                <a:ea typeface="Calibri" panose="020F0502020204030204" pitchFamily="34" charset="0"/>
                <a:cs typeface="Times New Roman" panose="02020603050405020304" pitchFamily="18" charset="0"/>
              </a:rPr>
              <a:t>. (…)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I z praktického hlediska pak nelze vyloučit možnost ovládané společnosti získat potřebné plnění od třetích osob</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Lze tedy shrnout, že zákon ani jeho evropské předlohy neurčují, že by v případě realizace plnění dle vertikální spolupráce nemohlo být ve výsledku určité plnění zajištěno poddodavatelsky.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Stále však platí, že poddodavatelské plnění musí daný subjekt zajistit v souladu se zákonem, respektive ovládaná společnost nemůže rezignovat na principy a povinnosti vycházející ze zákona. </a:t>
            </a:r>
          </a:p>
        </p:txBody>
      </p:sp>
    </p:spTree>
    <p:extLst>
      <p:ext uri="{BB962C8B-B14F-4D97-AF65-F5344CB8AC3E}">
        <p14:creationId xmlns:p14="http://schemas.microsoft.com/office/powerpoint/2010/main" val="3053505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04F028B-7089-17B7-40B6-72F3FF3B280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A8C195C3-50D6-4EA3-5A20-C68420EB077E}"/>
              </a:ext>
            </a:extLst>
          </p:cNvPr>
          <p:cNvSpPr txBox="1"/>
          <p:nvPr/>
        </p:nvSpPr>
        <p:spPr>
          <a:xfrm>
            <a:off x="0" y="650449"/>
            <a:ext cx="12192000" cy="379385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Pokud tedy v rámci realizace vertikální spolupráce vznikne případná potřeba zajištění určitého plnění prostřednictvím poddodávek od dalšího subjektu či subjektů, jinými slovy, v případě, že by dané plnění nebyl ve výsledku schopen zajistit přímo vybraný dodavatel a tento jej tak musel sám poptat, je i pro zabezpečení takového plnění nutné z jeho strany učinit kvalifikovanou úvahu, zda nepodléhá povinnosti zadat veřejnou zakázku postupem dle ZZVZ.</a:t>
            </a:r>
          </a:p>
        </p:txBody>
      </p:sp>
    </p:spTree>
    <p:extLst>
      <p:ext uri="{BB962C8B-B14F-4D97-AF65-F5344CB8AC3E}">
        <p14:creationId xmlns:p14="http://schemas.microsoft.com/office/powerpoint/2010/main" val="4062589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F11385E-FCC9-D316-5AAB-08DD64B6A757}"/>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9333CC74-1861-402E-7BF5-AB8BD0F93105}"/>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Vyloučení ze ZŘ – dřívější pochybení</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F89DDA46-C83D-91B0-7D02-8071E2996D81}"/>
              </a:ext>
            </a:extLst>
          </p:cNvPr>
          <p:cNvGraphicFramePr>
            <a:graphicFrameLocks noGrp="1"/>
          </p:cNvGraphicFramePr>
          <p:nvPr>
            <p:extLst>
              <p:ext uri="{D42A27DB-BD31-4B8C-83A1-F6EECF244321}">
                <p14:modId xmlns:p14="http://schemas.microsoft.com/office/powerpoint/2010/main" val="1295281697"/>
              </p:ext>
            </p:extLst>
          </p:nvPr>
        </p:nvGraphicFramePr>
        <p:xfrm>
          <a:off x="9427" y="1252240"/>
          <a:ext cx="12182573" cy="5672550"/>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506433">
                <a:tc>
                  <a:txBody>
                    <a:bodyPr/>
                    <a:lstStyle/>
                    <a:p>
                      <a:pPr algn="just">
                        <a:lnSpc>
                          <a:spcPct val="107000"/>
                        </a:lnSpc>
                        <a:spcAft>
                          <a:spcPts val="800"/>
                        </a:spcAft>
                        <a:buNone/>
                      </a:pPr>
                      <a:r>
                        <a:rPr lang="cs-CZ" sz="23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ÚOHS-S0263/2025/VZ, č. j.  ÚOHS-19148/2025/500</a:t>
                      </a:r>
                      <a:endParaRPr lang="cs-CZ" sz="23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506433">
                <a:tc>
                  <a:txBody>
                    <a:bodyPr/>
                    <a:lstStyle/>
                    <a:p>
                      <a:pPr algn="just">
                        <a:lnSpc>
                          <a:spcPct val="107000"/>
                        </a:lnSpc>
                        <a:spcAft>
                          <a:spcPts val="800"/>
                        </a:spcAft>
                        <a:buNone/>
                      </a:pPr>
                      <a:r>
                        <a:rPr lang="cs-CZ" sz="23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https://uohs.gov.cz/cs/verejne-zakazky/sbirky-rozhodnuti/detail-22900.html</a:t>
                      </a:r>
                      <a:endParaRPr lang="cs-CZ" sz="23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955528">
                <a:tc>
                  <a:txBody>
                    <a:bodyPr/>
                    <a:lstStyle/>
                    <a:p>
                      <a:pPr algn="just">
                        <a:lnSpc>
                          <a:spcPct val="107000"/>
                        </a:lnSpc>
                        <a:spcAft>
                          <a:spcPts val="800"/>
                        </a:spcAft>
                        <a:buNone/>
                      </a:pPr>
                      <a:r>
                        <a:rPr lang="cs-CZ" sz="2300">
                          <a:solidFill>
                            <a:srgbClr val="000000"/>
                          </a:solidFill>
                          <a:effectLst/>
                          <a:latin typeface="Arial" panose="020B0604020202020204" pitchFamily="34" charset="0"/>
                          <a:ea typeface="Times New Roman" panose="02020603050405020304" pitchFamily="18" charset="0"/>
                          <a:cs typeface="Arial" panose="020B0604020202020204" pitchFamily="34" charset="0"/>
                        </a:rPr>
                        <a:t>Údržba veřejné zeleně v Kralupech nad Vltavou pro rok 2025 – 2027 – 4. část: přírodní lokality</a:t>
                      </a:r>
                      <a:endParaRPr lang="cs-CZ" sz="23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506433">
                <a:tc>
                  <a:txBody>
                    <a:bodyPr/>
                    <a:lstStyle/>
                    <a:p>
                      <a:pPr algn="just">
                        <a:lnSpc>
                          <a:spcPct val="107000"/>
                        </a:lnSpc>
                        <a:spcAft>
                          <a:spcPts val="800"/>
                        </a:spcAft>
                        <a:buNone/>
                      </a:pPr>
                      <a:r>
                        <a:rPr lang="cs-CZ" sz="23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13. 6. 2025</a:t>
                      </a:r>
                      <a:endParaRPr lang="cs-CZ" sz="23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508307">
                <a:tc>
                  <a:txBody>
                    <a:bodyPr/>
                    <a:lstStyle/>
                    <a:p>
                      <a:pPr algn="just">
                        <a:lnSpc>
                          <a:spcPct val="107000"/>
                        </a:lnSpc>
                        <a:spcAft>
                          <a:spcPts val="800"/>
                        </a:spcAft>
                        <a:buNone/>
                      </a:pPr>
                      <a:r>
                        <a:rPr lang="cs-CZ" sz="23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48 odst. 5 </a:t>
                      </a:r>
                      <a:r>
                        <a:rPr lang="cs-CZ" sz="2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písm. d)</a:t>
                      </a:r>
                      <a:r>
                        <a:rPr lang="cs-CZ" sz="23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ZZVZ</a:t>
                      </a:r>
                      <a:endParaRPr lang="cs-CZ" sz="23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522212">
                <a:tc>
                  <a:txBody>
                    <a:bodyPr/>
                    <a:lstStyle/>
                    <a:p>
                      <a:pPr algn="just">
                        <a:lnSpc>
                          <a:spcPct val="107000"/>
                        </a:lnSpc>
                        <a:spcAft>
                          <a:spcPts val="800"/>
                        </a:spcAft>
                        <a:buNone/>
                      </a:pPr>
                      <a:r>
                        <a:rPr lang="cs-CZ" sz="2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Zadavatel nedodržel při zadávání veřejné zakázky pravidlo stanovené v § 48 odst. 5 písm. d) ZZVZ spojení se zásadou transparentnosti, když v nedatovaném rozhodnutí o vyloučení navrhovatele dostatečně konkrétně a jednoznačně nepopsal a neodůvodnil rozhodné skutečnosti, kterými prokazuje důvody vyloučení navrhovatele pro nezpůsobilost dle ustanovení § 48 odst. 5 písm. d) ZZVZ, čímž učinil svůj postup při vyloučení navrhovatele netransparentním, přičemž uvedený postup zadavatele mohl ovlivnit výběr dodavatele a dosud nedošlo k uzavření smlouvy.</a:t>
                      </a:r>
                      <a:endParaRPr lang="cs-CZ" sz="23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52614682"/>
                  </a:ext>
                </a:extLst>
              </a:tr>
            </a:tbl>
          </a:graphicData>
        </a:graphic>
      </p:graphicFrame>
    </p:spTree>
    <p:extLst>
      <p:ext uri="{BB962C8B-B14F-4D97-AF65-F5344CB8AC3E}">
        <p14:creationId xmlns:p14="http://schemas.microsoft.com/office/powerpoint/2010/main" val="1389558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D330FB6-036B-38FE-E5B1-06B332EEEA9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6A2C97E-0F69-65A9-C843-CC919E6E7D07}"/>
              </a:ext>
            </a:extLst>
          </p:cNvPr>
          <p:cNvSpPr txBox="1"/>
          <p:nvPr/>
        </p:nvSpPr>
        <p:spPr>
          <a:xfrm>
            <a:off x="0" y="475101"/>
            <a:ext cx="12191999" cy="537281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v rozhodnutí o vyloučení poté odcitoval následující pasáž ze sdělení Města Šumperk obdrženého v reakci na žádost zadavatele o ověření referenční zakázky plněné na základě smlouvy o dílo I: </a:t>
            </a:r>
            <a:r>
              <a:rPr lang="cs-CZ" sz="2400" i="1" dirty="0">
                <a:effectLst/>
                <a:latin typeface="Arial" panose="020B0604020202020204" pitchFamily="34" charset="0"/>
                <a:ea typeface="Calibri" panose="020F0502020204030204" pitchFamily="34" charset="0"/>
                <a:cs typeface="Times New Roman" panose="02020603050405020304" pitchFamily="18" charset="0"/>
              </a:rPr>
              <a:t>„</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K ukončení smlouvy </a:t>
            </a:r>
            <a:r>
              <a:rPr lang="cs-CZ" sz="2400" i="1" dirty="0">
                <a:effectLst/>
                <a:latin typeface="Arial" panose="020B0604020202020204" pitchFamily="34" charset="0"/>
                <a:ea typeface="Calibri" panose="020F0502020204030204" pitchFamily="34" charset="0"/>
                <a:cs typeface="Times New Roman" panose="02020603050405020304" pitchFamily="18" charset="0"/>
              </a:rPr>
              <a:t>došlo ze strany města Šumperka písemnou výpovědí, a to ke dni 31.3.2024.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Důvodem byla nastalá situace, kdy v letní sezóně došlo v sídlištních lokalitách k velkému nárůstu travního porostu</a:t>
            </a:r>
            <a:r>
              <a:rPr lang="cs-CZ" sz="2400" i="1" dirty="0">
                <a:effectLst/>
                <a:latin typeface="Arial" panose="020B0604020202020204" pitchFamily="34" charset="0"/>
                <a:ea typeface="Calibri" panose="020F0502020204030204" pitchFamily="34" charset="0"/>
                <a:cs typeface="Times New Roman" panose="02020603050405020304" pitchFamily="18" charset="0"/>
              </a:rPr>
              <a:t>.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Na výzvy dodavatel nereagoval několik dní</a:t>
            </a:r>
            <a:r>
              <a:rPr lang="cs-CZ" sz="2400" i="1" dirty="0">
                <a:effectLst/>
                <a:latin typeface="Arial" panose="020B0604020202020204" pitchFamily="34" charset="0"/>
                <a:ea typeface="Calibri" panose="020F0502020204030204" pitchFamily="34" charset="0"/>
                <a:cs typeface="Times New Roman" panose="02020603050405020304" pitchFamily="18" charset="0"/>
              </a:rPr>
              <a:t>, zřejmě z důvodu řešení jiné zakázky v jiném městě. Následně však došlo před uplynutím výpovědní doby k dohodě smluvních stran na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pokračování smlouvy </a:t>
            </a:r>
            <a:r>
              <a:rPr lang="cs-CZ" sz="2400" i="1" dirty="0">
                <a:effectLst/>
                <a:latin typeface="Arial" panose="020B0604020202020204" pitchFamily="34" charset="0"/>
                <a:ea typeface="Calibri" panose="020F0502020204030204" pitchFamily="34" charset="0"/>
                <a:cs typeface="Times New Roman" panose="02020603050405020304" pitchFamily="18" charset="0"/>
              </a:rPr>
              <a:t>a byla uzavřena dohoda o zpětvzetí výpovědi smlouvy o dílo (…) a předmětná smlouva o dílo skončila uplynutím původně vysoutěžené a sjednané doby plnění, a to ke dni 31.12.2024, bez výraznějších problémům s plnění ze strany zhotovitele.“</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7224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4F99EEC-16B0-A438-F0B7-A56571ECB58A}"/>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0A3DE2FF-07CF-6729-4977-73BC08448300}"/>
              </a:ext>
            </a:extLst>
          </p:cNvPr>
          <p:cNvSpPr txBox="1"/>
          <p:nvPr/>
        </p:nvSpPr>
        <p:spPr>
          <a:xfrm>
            <a:off x="0" y="475101"/>
            <a:ext cx="12191999" cy="643746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Dále zadavatel v rozhodnutí o vyloučení odcitoval ze sdělení města Turnov obdrženého v reakci na žádost zadavatele o ověření referenční zakázky plněné na základě smlouvy o dílo II následující pasáž:</a:t>
            </a:r>
            <a:r>
              <a:rPr lang="cs-CZ" sz="2400" i="1" dirty="0">
                <a:effectLst/>
                <a:latin typeface="Arial" panose="020B0604020202020204" pitchFamily="34" charset="0"/>
                <a:ea typeface="Calibri" panose="020F0502020204030204" pitchFamily="34" charset="0"/>
                <a:cs typeface="Times New Roman" panose="02020603050405020304" pitchFamily="18" charset="0"/>
              </a:rPr>
              <a:t> „Zakázka byla plněna v souladu se smluvními podmínkami, řádně a po většinu doby trvání smluvního vztahu i včas. Problémy s dodržováním harmonogramu nastávaly povětšinou v době kumulace většího objemu prací. Zpočátku byl nutný zvýšený dohled a kontrola ze strany zadavatele. (…)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Smluvní pokuty </a:t>
            </a:r>
            <a:r>
              <a:rPr lang="cs-CZ" sz="2400" i="1" dirty="0">
                <a:effectLst/>
                <a:latin typeface="Arial" panose="020B0604020202020204" pitchFamily="34" charset="0"/>
                <a:ea typeface="Calibri" panose="020F0502020204030204" pitchFamily="34" charset="0"/>
                <a:cs typeface="Times New Roman" panose="02020603050405020304" pitchFamily="18" charset="0"/>
              </a:rPr>
              <a:t>ze strany zadavatele byly vůči dodavateli uplatněny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dvakrát za dobu trvání smluvního vztahu</a:t>
            </a:r>
            <a:r>
              <a:rPr lang="cs-CZ" sz="2400" i="1" dirty="0">
                <a:effectLst/>
                <a:latin typeface="Arial" panose="020B0604020202020204" pitchFamily="34" charset="0"/>
                <a:ea typeface="Calibri" panose="020F0502020204030204" pitchFamily="34" charset="0"/>
                <a:cs typeface="Times New Roman" panose="02020603050405020304" pitchFamily="18" charset="0"/>
              </a:rPr>
              <a:t>. V obou případech se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jednalo o nedodržení harmonogramu prací</a:t>
            </a:r>
            <a:r>
              <a:rPr lang="cs-CZ" sz="2400" i="1" dirty="0">
                <a:effectLst/>
                <a:latin typeface="Arial" panose="020B0604020202020204" pitchFamily="34" charset="0"/>
                <a:ea typeface="Calibri" panose="020F0502020204030204" pitchFamily="34" charset="0"/>
                <a:cs typeface="Times New Roman" panose="02020603050405020304" pitchFamily="18" charset="0"/>
              </a:rPr>
              <a:t>, konkrétně prodlení se sečí mulčováním kolem městských komunikací. V srpnu 2019 byla uplatněna pokuta ve výši 60.000,- Kč za prodlení v délce 24 dní a v červenci 2023 byla uplatněna pokuta ve výši 35.000,- Kč za prodlení v délce 14 dní. Smluvní pokuta byla stanovena na základě smlouvy o dílo ve výši 2.500,- Kč za každý započatý den prodlení a za každou specifikovanou plochu. Další problémy s dodržováním harmonogramu prací byly řešeny ústní domluvou, nejméně dvakrát za dobu trvání smluvního vztahu na úrovni vedení města.“</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7211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Druh VZ – výhrada poddodavatele</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2506AE0-A190-BA35-A45A-51AC0D82D67E}"/>
              </a:ext>
            </a:extLst>
          </p:cNvPr>
          <p:cNvGraphicFramePr>
            <a:graphicFrameLocks noGrp="1"/>
          </p:cNvGraphicFramePr>
          <p:nvPr>
            <p:extLst>
              <p:ext uri="{D42A27DB-BD31-4B8C-83A1-F6EECF244321}">
                <p14:modId xmlns:p14="http://schemas.microsoft.com/office/powerpoint/2010/main" val="3382826490"/>
              </p:ext>
            </p:extLst>
          </p:nvPr>
        </p:nvGraphicFramePr>
        <p:xfrm>
          <a:off x="9427" y="1159907"/>
          <a:ext cx="12182573" cy="5672572"/>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33820">
                <a:tc>
                  <a:txBody>
                    <a:bodyPr/>
                    <a:lstStyle/>
                    <a:p>
                      <a:pPr algn="just">
                        <a:lnSpc>
                          <a:spcPct val="107000"/>
                        </a:lnSpc>
                        <a:spcAft>
                          <a:spcPts val="800"/>
                        </a:spcAft>
                        <a:buNone/>
                      </a:pPr>
                      <a:r>
                        <a:rPr lang="cs-CZ" sz="18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ÚOHS-S0260/2025/VZ, č. j.  ÚOHS-18544/2025/500</a:t>
                      </a:r>
                      <a:endParaRPr lang="cs-CZ" sz="1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33820">
                <a:tc>
                  <a:txBody>
                    <a:bodyPr/>
                    <a:lstStyle/>
                    <a:p>
                      <a:pPr algn="just">
                        <a:lnSpc>
                          <a:spcPct val="107000"/>
                        </a:lnSpc>
                        <a:spcAft>
                          <a:spcPts val="800"/>
                        </a:spcAft>
                        <a:buNone/>
                      </a:pPr>
                      <a:r>
                        <a:rPr lang="cs-CZ" sz="18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https://uohs.gov.cz/cs/verejne-zakazky/sbirky-rozhodnuti/detail-22896.html</a:t>
                      </a:r>
                      <a:endParaRPr lang="cs-CZ" sz="1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33820">
                <a:tc>
                  <a:txBody>
                    <a:bodyPr/>
                    <a:lstStyle/>
                    <a:p>
                      <a:pPr algn="just">
                        <a:lnSpc>
                          <a:spcPct val="107000"/>
                        </a:lnSpc>
                        <a:spcAft>
                          <a:spcPts val="800"/>
                        </a:spcAft>
                        <a:buNone/>
                      </a:pPr>
                      <a:r>
                        <a:rPr lang="cs-CZ"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Výroba měnových zlatých mincí</a:t>
                      </a:r>
                      <a:endParaRPr lang="cs-CZ" sz="1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33820">
                <a:tc>
                  <a:txBody>
                    <a:bodyPr/>
                    <a:lstStyle/>
                    <a:p>
                      <a:pPr algn="just">
                        <a:lnSpc>
                          <a:spcPct val="107000"/>
                        </a:lnSpc>
                        <a:spcAft>
                          <a:spcPts val="800"/>
                        </a:spcAft>
                        <a:buNone/>
                      </a:pPr>
                      <a:r>
                        <a:rPr lang="cs-CZ" sz="18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6. 6. 2025</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35457">
                <a:tc>
                  <a:txBody>
                    <a:bodyPr/>
                    <a:lstStyle/>
                    <a:p>
                      <a:pPr algn="just">
                        <a:lnSpc>
                          <a:spcPct val="107000"/>
                        </a:lnSpc>
                        <a:spcAft>
                          <a:spcPts val="800"/>
                        </a:spcAft>
                        <a:buNone/>
                      </a:pPr>
                      <a:r>
                        <a:rPr lang="cs-CZ" sz="18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15 odst. 2 ZZVZ, § 105 odst. 2 ZZVZ</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637282">
                <a:tc>
                  <a:txBody>
                    <a:bodyPr/>
                    <a:lstStyle/>
                    <a:p>
                      <a:pPr algn="just">
                        <a:lnSpc>
                          <a:spcPct val="107000"/>
                        </a:lnSpc>
                        <a:spcAft>
                          <a:spcPts val="800"/>
                        </a:spcAft>
                        <a:buNone/>
                      </a:pPr>
                      <a:r>
                        <a:rPr lang="cs-CZ" sz="1800" dirty="0">
                          <a:effectLst/>
                          <a:latin typeface="Arial" panose="020B0604020202020204" pitchFamily="34" charset="0"/>
                          <a:ea typeface="Calibri" panose="020F0502020204030204" pitchFamily="34" charset="0"/>
                          <a:cs typeface="Times New Roman" panose="02020603050405020304" pitchFamily="18" charset="0"/>
                        </a:rPr>
                        <a:t>Zadavatel stanovil zadávací podmínky veřejné zakázky v rozporu s</a:t>
                      </a:r>
                    </a:p>
                    <a:p>
                      <a:pPr algn="just">
                        <a:lnSpc>
                          <a:spcPct val="107000"/>
                        </a:lnSpc>
                        <a:spcAft>
                          <a:spcPts val="800"/>
                        </a:spcAft>
                        <a:buNone/>
                      </a:pPr>
                      <a:r>
                        <a:rPr lang="cs-CZ" sz="1800" dirty="0">
                          <a:effectLst/>
                          <a:latin typeface="Arial" panose="020B0604020202020204" pitchFamily="34" charset="0"/>
                          <a:ea typeface="Calibri" panose="020F0502020204030204" pitchFamily="34" charset="0"/>
                          <a:cs typeface="Times New Roman" panose="02020603050405020304" pitchFamily="18" charset="0"/>
                        </a:rPr>
                        <a:t>• § 73 odst. 6 ZZVZ, a § 79 odst. 2 písm. b) ZZVZ ve spojení se zásadou přiměřenosti, když v čl. 7.3. písm. a) zadávací dokumentace stanovil požadavek, aby dodavatelé prokázali splnění kritéria technické kvalifikace předložením seznamu významných služeb, z něhož bude mj. vyplývat, že dodavatelé realizovali za poslední 3 roky před zahájením zadávacího řízení alespoň 1 významnou službu spočívající v ražbě z drahých kovů mincovního typu v rozsahu nejméně 10 000 kusů v běžné kvalitě, přestože zadavatel předpokládá plnění v rozsahu ražby 7 000 kusů mincí v běžné kvalitě,</a:t>
                      </a:r>
                    </a:p>
                    <a:p>
                      <a:pPr algn="just">
                        <a:lnSpc>
                          <a:spcPct val="107000"/>
                        </a:lnSpc>
                        <a:spcAft>
                          <a:spcPts val="800"/>
                        </a:spcAft>
                        <a:buNone/>
                      </a:pPr>
                      <a:r>
                        <a:rPr lang="cs-CZ" sz="1800" dirty="0">
                          <a:effectLst/>
                          <a:latin typeface="Arial" panose="020B0604020202020204" pitchFamily="34" charset="0"/>
                          <a:ea typeface="Calibri" panose="020F0502020204030204" pitchFamily="34" charset="0"/>
                          <a:cs typeface="Times New Roman" panose="02020603050405020304" pitchFamily="18" charset="0"/>
                        </a:rPr>
                        <a:t>• § 105 odst. 2 ZZVZ, když si v čl. 9.2. zadávací dokumentace vyhradil, že </a:t>
                      </a:r>
                      <a:r>
                        <a:rPr lang="cs-CZ" sz="1800" i="1" dirty="0">
                          <a:effectLst/>
                          <a:latin typeface="Arial" panose="020B0604020202020204" pitchFamily="34" charset="0"/>
                          <a:ea typeface="Calibri" panose="020F0502020204030204" pitchFamily="34" charset="0"/>
                          <a:cs typeface="Times New Roman" panose="02020603050405020304" pitchFamily="18" charset="0"/>
                        </a:rPr>
                        <a:t>„příprava redukování, redukování modelů, rytecké úpravy, rozmnožování ražebních nástrojů s výjimkou ražebního kruhu, finální povrchová úprava razidel, ražba mincí a kompletace mincí do obalů musí být prováděny (plněny) přímo vybraným dodavatelem</a:t>
                      </a:r>
                      <a:r>
                        <a:rPr lang="cs-CZ" sz="1800" dirty="0">
                          <a:effectLst/>
                          <a:latin typeface="Arial" panose="020B0604020202020204" pitchFamily="34" charset="0"/>
                          <a:ea typeface="Calibri" panose="020F0502020204030204" pitchFamily="34" charset="0"/>
                          <a:cs typeface="Times New Roman" panose="02020603050405020304" pitchFamily="18" charset="0"/>
                        </a:rPr>
                        <a:t>“, přestože hlavním předmětem veřejné zakázky jsou dodávky nezahrnující umístění nebo montáž…</a:t>
                      </a: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2508143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29CD986-16BE-75A6-D823-B05FA609AF52}"/>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4A1DD2E-FECC-3149-F66D-309FBA82F5C5}"/>
              </a:ext>
            </a:extLst>
          </p:cNvPr>
          <p:cNvSpPr txBox="1"/>
          <p:nvPr/>
        </p:nvSpPr>
        <p:spPr>
          <a:xfrm>
            <a:off x="-15551" y="594369"/>
            <a:ext cx="12192000" cy="638091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71. Úřad přezkoumal rozhodnutí o vyloučení a shledal, že v jeho odůvodnění chybí dostatečná konkretizace pochybení VYKRUT zahradní služby a.s. při plnění smlouvy o dílo I. (…) Úřadu však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není zjevné, na základě čeho vůbec zadavatel dovodil, že v řešeném případě došlo k prodlení s nástupem na plnění </a:t>
            </a:r>
            <a:r>
              <a:rPr lang="cs-CZ" sz="2000" dirty="0">
                <a:effectLst/>
                <a:latin typeface="Arial" panose="020B0604020202020204" pitchFamily="34" charset="0"/>
                <a:ea typeface="Calibri" panose="020F0502020204030204" pitchFamily="34" charset="0"/>
                <a:cs typeface="Times New Roman" panose="02020603050405020304" pitchFamily="18" charset="0"/>
              </a:rPr>
              <a:t>ze strany VYKRUT zahradní služby a.s. ,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když odpověď města Šumperk pouze v obecnosti uvedla, že VYKRUT zahradní služby a.s. několik dní nereagovala na výzvy</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nicméně jakkoliv nespecifikovala, o jaké výzvy se mělo jednat a na základě čeho tyto byly učiněny</a:t>
            </a:r>
            <a:r>
              <a:rPr lang="cs-CZ" sz="2000" dirty="0">
                <a:effectLst/>
                <a:latin typeface="Arial" panose="020B0604020202020204" pitchFamily="34" charset="0"/>
                <a:ea typeface="Calibri" panose="020F0502020204030204" pitchFamily="34" charset="0"/>
                <a:cs typeface="Times New Roman" panose="02020603050405020304" pitchFamily="18" charset="0"/>
              </a:rPr>
              <a:t>, přičemž uvedené není zřejmé ani z příloh rozhodnutí o vyloučení. Z takto vymezeného pochybení tedy ani </a:t>
            </a:r>
            <a:r>
              <a:rPr lang="cs-CZ" sz="2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není zřejmé, k čemu konkrétně byla VYKRUT </a:t>
            </a:r>
            <a:r>
              <a:rPr lang="cs-CZ" sz="2000" dirty="0">
                <a:effectLst/>
                <a:latin typeface="Arial" panose="020B0604020202020204" pitchFamily="34" charset="0"/>
                <a:ea typeface="Calibri" panose="020F0502020204030204" pitchFamily="34" charset="0"/>
                <a:cs typeface="Times New Roman" panose="02020603050405020304" pitchFamily="18" charset="0"/>
              </a:rPr>
              <a:t>zahradní služby a.s. nespecifikovanými výzvami města Šumperka </a:t>
            </a:r>
            <a:r>
              <a:rPr lang="cs-CZ" sz="2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vyzvána a do kdy měla podle těchto výzev plnit a kdy případně plnila.</a:t>
            </a:r>
            <a:r>
              <a:rPr lang="cs-CZ" sz="2000" dirty="0">
                <a:effectLst/>
                <a:latin typeface="Arial" panose="020B0604020202020204" pitchFamily="34" charset="0"/>
                <a:ea typeface="Calibri" panose="020F0502020204030204" pitchFamily="34" charset="0"/>
                <a:cs typeface="Times New Roman" panose="02020603050405020304" pitchFamily="18" charset="0"/>
              </a:rPr>
              <a:t> Z rozhodnutí o vyloučení </a:t>
            </a:r>
            <a:r>
              <a:rPr lang="cs-CZ" sz="20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není zřejmé ani to, zda by VYKRUT zahradní služby a.s. případným několikadenním nereagováním na výzvy města Šumperka např. porušila časový harmonogram stanovený pro plnění dané veřejné zakázky. </a:t>
            </a:r>
            <a:r>
              <a:rPr lang="cs-CZ" sz="2000" dirty="0">
                <a:effectLst/>
                <a:latin typeface="Arial" panose="020B0604020202020204" pitchFamily="34" charset="0"/>
                <a:ea typeface="Calibri" panose="020F0502020204030204" pitchFamily="34" charset="0"/>
                <a:cs typeface="Times New Roman" panose="02020603050405020304" pitchFamily="18" charset="0"/>
              </a:rPr>
              <a:t>Navrhovatel v námitkách i návrhu totiž tvrdí, že </a:t>
            </a:r>
            <a:r>
              <a:rPr lang="cs-CZ" sz="20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tento harmonogram byl stanoven v měsících či týdnech, nikoliv ve dnech, kdy některé plochy byly udržovány dokonce pouze dvakrát za rok,</a:t>
            </a:r>
            <a:r>
              <a:rPr lang="cs-CZ" sz="2000" dirty="0">
                <a:effectLst/>
                <a:latin typeface="Arial" panose="020B0604020202020204" pitchFamily="34" charset="0"/>
                <a:ea typeface="Calibri" panose="020F0502020204030204" pitchFamily="34" charset="0"/>
                <a:cs typeface="Times New Roman" panose="02020603050405020304" pitchFamily="18" charset="0"/>
              </a:rPr>
              <a:t> kdy z pohledu objednatele mohlo dojít k přání v letních měsících pokosit trávu dříve, než bylo nezbytné dle harmonogramu, kdy však pokud tak VYKRUT zahradní služby a.s. neučinila, smlouva o dílo I nebyla porušena. Současně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navrhovatel uvádí, že k popisovanému nárůstu trávy mohlo dojít i na základě chybného pokynu zástupce objednatele </a:t>
            </a:r>
            <a:r>
              <a:rPr lang="cs-CZ" sz="2000" dirty="0">
                <a:effectLst/>
                <a:latin typeface="Arial" panose="020B0604020202020204" pitchFamily="34" charset="0"/>
                <a:ea typeface="Calibri" panose="020F0502020204030204" pitchFamily="34" charset="0"/>
                <a:cs typeface="Times New Roman" panose="02020603050405020304" pitchFamily="18" charset="0"/>
              </a:rPr>
              <a:t>v kontextu nařízeného přerušení prací a následného požadovaného nástupu k pracím v rámci tohoto přerušení. K danému navíc navrhovatel doplňuje potvrzení města Šumperk o plnění veřejné zakázky řádně a včas.</a:t>
            </a:r>
            <a:endParaRPr lang="cs-CZ" sz="20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0343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5A117DA-FCF8-2D9B-EFDB-55D55261B82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6B6F34F6-AE97-F36B-3BB3-8715CC31BC77}"/>
              </a:ext>
            </a:extLst>
          </p:cNvPr>
          <p:cNvSpPr txBox="1"/>
          <p:nvPr/>
        </p:nvSpPr>
        <p:spPr>
          <a:xfrm>
            <a:off x="-15551" y="594369"/>
            <a:ext cx="12192000" cy="446160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75.         Úřad se následně zabýval otázkou,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zda je z rozhodnutí o vyloučení zjevná intenzita tvrzeného pochybení </a:t>
            </a:r>
            <a:r>
              <a:rPr lang="cs-CZ" sz="2400" dirty="0">
                <a:effectLst/>
                <a:latin typeface="Arial" panose="020B0604020202020204" pitchFamily="34" charset="0"/>
                <a:ea typeface="Calibri" panose="020F0502020204030204" pitchFamily="34" charset="0"/>
                <a:cs typeface="Times New Roman" panose="02020603050405020304" pitchFamily="18" charset="0"/>
              </a:rPr>
              <a:t>VYKRUT zahradní služby a.s. při plnění veřejné zakázky pro město Šumperk,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respektive její řádné posouzení zadavatelem</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Úřad zde připomíná, že každou jednotlivou vadu plnění či dílčí prodlení</a:t>
            </a:r>
            <a:r>
              <a:rPr lang="cs-CZ" sz="2400" dirty="0">
                <a:effectLst/>
                <a:latin typeface="Arial" panose="020B0604020202020204" pitchFamily="34" charset="0"/>
                <a:ea typeface="Calibri" panose="020F0502020204030204" pitchFamily="34" charset="0"/>
                <a:cs typeface="Times New Roman" panose="02020603050405020304" pitchFamily="18" charset="0"/>
              </a:rPr>
              <a:t>, tj. každé jednotlivé porušení smlouvy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nelze bez dalšího automaticky považovat za závažné nebo dlouhodobé pochybení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 je nezbytné jednoznačně uvést, na základě čeho, resp. proč zadavatel považuje konkrétní pochybení za pochybení dosahující takové intenzity</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že je lze považovat za závažné nebo dlouhodobé</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 to mj. i s přihlédnutím k předmětu plnění či délce plnění</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chemeClr val="accent6">
                    <a:lumMod val="75000"/>
                  </a:schemeClr>
                </a:solidFill>
                <a:effectLst/>
                <a:latin typeface="Arial" panose="020B0604020202020204" pitchFamily="34" charset="0"/>
                <a:ea typeface="Calibri" panose="020F0502020204030204" pitchFamily="34" charset="0"/>
                <a:cs typeface="Times New Roman" panose="02020603050405020304" pitchFamily="18" charset="0"/>
              </a:rPr>
              <a:t>neboť není přípustné vyloučení pro ojedinělá či drobná pochybení, která jsou u obdobných smluvních vztahů obvyklá.</a:t>
            </a:r>
          </a:p>
        </p:txBody>
      </p:sp>
    </p:spTree>
    <p:extLst>
      <p:ext uri="{BB962C8B-B14F-4D97-AF65-F5344CB8AC3E}">
        <p14:creationId xmlns:p14="http://schemas.microsoft.com/office/powerpoint/2010/main" val="2122410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F660433-7FA0-7ED9-0187-8AD8DB37FDF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F6BEDEE-C811-FB29-F4F8-D2BF44B63DDF}"/>
              </a:ext>
            </a:extLst>
          </p:cNvPr>
          <p:cNvSpPr txBox="1"/>
          <p:nvPr/>
        </p:nvSpPr>
        <p:spPr>
          <a:xfrm>
            <a:off x="-15551" y="594369"/>
            <a:ext cx="12192000" cy="5647123"/>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76.    Bez ohledu na výše popsané nejasnosti ohledně vymezení samotného pochybení totiž lze konstatovat,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 odůvodnění rozhodnutí o vyloučení nejsou zřejmé např. konkrétní oblasti, na nichž mělo dojít k velkému nárustu travního porostu</a:t>
            </a:r>
            <a:r>
              <a:rPr lang="cs-CZ" sz="2400" dirty="0">
                <a:effectLst/>
                <a:latin typeface="Arial" panose="020B0604020202020204" pitchFamily="34" charset="0"/>
                <a:ea typeface="Calibri" panose="020F0502020204030204" pitchFamily="34" charset="0"/>
                <a:cs typeface="Times New Roman" panose="02020603050405020304" pitchFamily="18" charset="0"/>
              </a:rPr>
              <a:t>, tudíž nelze seznat, u jak velké městské plochy k tomuto nežádoucímu nárustu došlo.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Nelze proto posoudit, o jak závažný problém se mohlo jednat.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Zadavatel konkrétně nevymezil ani počet dnů, během kterých neměla VYKRUT zahradní služby a.s. reagovat na výzvy města Šumperk.</a:t>
            </a:r>
            <a:r>
              <a:rPr lang="cs-CZ" sz="2400" dirty="0">
                <a:effectLst/>
                <a:latin typeface="Arial" panose="020B0604020202020204" pitchFamily="34" charset="0"/>
                <a:ea typeface="Calibri" panose="020F0502020204030204" pitchFamily="34" charset="0"/>
                <a:cs typeface="Times New Roman" panose="02020603050405020304" pitchFamily="18" charset="0"/>
              </a:rPr>
              <a:t> Pokud se skutečně jednalo o prodlení s nástupem k plnění, jak zadavatel pouze obecně tvrdí na stranách čtyři a pět rozhodnutí o vyloučení,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Úřad je toho názoru, že intenzita pochybení se bude u prodlení se sečí travního porostu mj. posuzovat právě podle délky tohoto prodlení.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Prodlení se sečí travního porostu trvající například tři dny z logiky věci nebude natolik závažné jako prodlení trvající třicet dnů. </a:t>
            </a:r>
            <a:r>
              <a:rPr lang="cs-CZ" sz="2400" dirty="0">
                <a:effectLst/>
                <a:latin typeface="Arial" panose="020B0604020202020204" pitchFamily="34" charset="0"/>
                <a:ea typeface="Calibri" panose="020F0502020204030204" pitchFamily="34" charset="0"/>
                <a:cs typeface="Times New Roman" panose="02020603050405020304" pitchFamily="18" charset="0"/>
              </a:rPr>
              <a:t>V dané věci však nelze určit, jak dlouho mělo vytýkané prodlení VYKRUT zahradní služby a.s. trvat. </a:t>
            </a:r>
            <a:endParaRPr lang="cs-CZ" sz="2400" dirty="0">
              <a:solidFill>
                <a:schemeClr val="accent6">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7318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64255E6-F2AA-0C03-6A5E-0ABC1070886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16DC874B-921A-323F-F61F-0779E6F4493E}"/>
              </a:ext>
            </a:extLst>
          </p:cNvPr>
          <p:cNvSpPr txBox="1"/>
          <p:nvPr/>
        </p:nvSpPr>
        <p:spPr>
          <a:xfrm>
            <a:off x="-15551" y="594369"/>
            <a:ext cx="12192000" cy="574971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77.   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v rozhodnutí o vyloučení </a:t>
            </a:r>
            <a:r>
              <a:rPr lang="cs-CZ" sz="2400" dirty="0">
                <a:effectLst/>
                <a:latin typeface="Arial" panose="020B0604020202020204" pitchFamily="34" charset="0"/>
                <a:ea typeface="Calibri" panose="020F0502020204030204" pitchFamily="34" charset="0"/>
                <a:cs typeface="Times New Roman" panose="02020603050405020304" pitchFamily="18" charset="0"/>
              </a:rPr>
              <a:t>ohledně intenzity pochybení ze strany VYKRUT zahradní služby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argumentuje dále tím, že kdyby pochybení této společnosti nebylo závažné, nedošlo by ze strany města Šumperka k vyvození daného následku, tj. vypovězení smlouvy o dílo </a:t>
            </a:r>
            <a:r>
              <a:rPr lang="cs-CZ" sz="2400" dirty="0">
                <a:effectLst/>
                <a:latin typeface="Arial" panose="020B0604020202020204" pitchFamily="34" charset="0"/>
                <a:ea typeface="Calibri" panose="020F0502020204030204" pitchFamily="34" charset="0"/>
                <a:cs typeface="Times New Roman" panose="02020603050405020304" pitchFamily="18" charset="0"/>
              </a:rPr>
              <a:t>I.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Takový argument je však nepřípustný</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jelikož by zcela zprostil zadavatele povinnosti tvrdit a prokázat závažnost vytýkaného pochybení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tím, že tuto povinnost přenese na jiné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Splnění jednotlivých podmínek pro vyloučení účastníka ze zadávacího řízení musí odůvodnit a prokázat právě zadavatel, jelikož právě jeho rozhodnutí o vyloučení účastníka ze zadávacího řízení je poté přezkoumáváno Úřadem. Tuto povinnost však zadavatel v dané věci nesplnil, jelikož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z rozhodnutí o vyloučení nelze zjistit žádné podrobnější úvahy zadavatele ohledně intenzity tvrzeného pochybení </a:t>
            </a:r>
            <a:r>
              <a:rPr lang="cs-CZ" sz="2400" dirty="0">
                <a:effectLst/>
                <a:latin typeface="Arial" panose="020B0604020202020204" pitchFamily="34" charset="0"/>
                <a:ea typeface="Calibri" panose="020F0502020204030204" pitchFamily="34" charset="0"/>
                <a:cs typeface="Times New Roman" panose="02020603050405020304" pitchFamily="18" charset="0"/>
              </a:rPr>
              <a:t>jako jedné z podmínek pro vyloučení účastníka zadávacího řízení dle § 48 odst. 5 písm. d) zákona.</a:t>
            </a:r>
          </a:p>
          <a:p>
            <a:pPr algn="just">
              <a:lnSpc>
                <a:spcPct val="107000"/>
              </a:lnSpc>
              <a:spcAft>
                <a:spcPts val="800"/>
              </a:spcAft>
            </a:pPr>
            <a:endParaRPr lang="cs-CZ" sz="2400" dirty="0">
              <a:solidFill>
                <a:schemeClr val="accent6">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4750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6EA568D-205B-3573-E059-B41C89BC0ED3}"/>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8DC16A5-27FC-3AE8-C469-58F86FE570A1}"/>
              </a:ext>
            </a:extLst>
          </p:cNvPr>
          <p:cNvSpPr txBox="1"/>
          <p:nvPr/>
        </p:nvSpPr>
        <p:spPr>
          <a:xfrm>
            <a:off x="-15551" y="594369"/>
            <a:ext cx="12192000" cy="614488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79.   Úřad při posuzování existence kvalifikovaného následku pochybení nicméně souhlasí s navrhovatelem,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měl posoudit, jaký vliv na splnění této podmínky pro vyloučení účastníka ze zadávacího řízení mělo zpětvzetí výpovědi smlouvy o dílo </a:t>
            </a:r>
            <a:r>
              <a:rPr lang="cs-CZ" sz="2400" dirty="0">
                <a:effectLst/>
                <a:latin typeface="Arial" panose="020B0604020202020204" pitchFamily="34" charset="0"/>
                <a:ea typeface="Calibri" panose="020F0502020204030204" pitchFamily="34" charset="0"/>
                <a:cs typeface="Times New Roman" panose="02020603050405020304" pitchFamily="18" charset="0"/>
              </a:rPr>
              <a:t>I ze strany města Šumperka (…). Z této části odůvodnění rozhodnutí o vyloučení nijak nevyplývá, proč má zadavatel za to, že v dané věci existuje kvalifikovaný následek tvrzeného pochybení VYKRUT zahradní služby a.s., když výpověď smlouvy o dílo I byla jednoznačně odvolána ze strany města Šumperka a VYKRUT zahradní služby a.s. pokračovala v plnění smlouvy o dílo I. Město Šumperk ve svém sdělení k zpětvzetí výpovědi smlouvy o dílo I nic bližšího k zpětvzetí výpovědi smlouvy o dílo I neuvádí, tedy nevysvětluje, zda k zpětvzetí výpovědi přistoupilo například proto, že VYKRUT zahradní služby a.s. své pochybení napravila, nebo proto, že město Šumperk zjistilo, že k žádnému pochybení ze strany této společnosti vůbec nedošlo, či ze zcela jiného důvodu (…).</a:t>
            </a:r>
          </a:p>
          <a:p>
            <a:pPr algn="just">
              <a:lnSpc>
                <a:spcPct val="107000"/>
              </a:lnSpc>
              <a:spcAft>
                <a:spcPts val="800"/>
              </a:spcAft>
            </a:pPr>
            <a:endParaRPr lang="cs-CZ" sz="2400" dirty="0">
              <a:solidFill>
                <a:schemeClr val="accent6">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1991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F578CC0-0B16-EABB-6FF5-C74F3A6EE38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C94DC6F-8268-D27D-E991-A85C1AAE5AC3}"/>
              </a:ext>
            </a:extLst>
          </p:cNvPr>
          <p:cNvSpPr txBox="1"/>
          <p:nvPr/>
        </p:nvSpPr>
        <p:spPr>
          <a:xfrm>
            <a:off x="0" y="650449"/>
            <a:ext cx="12192000" cy="525195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64. Zadavatel tedy musí v rozhodnutí o vyloučení účastníka ze zadávacího řízení podrobně uvést konkrétní jednání či opomenutí účastníka (z konkrétních v rozhodnutí identifikovaných předchozích smluvních vztahů), která považuje za pochybení a pro která účastníka řízení vylučuje, z jakého důvodu považuje daná jednání či opomenutí za pochybení, zda tato pochybení považuje za závažná nebo dlouhodobá, odůvodnit, proč právě tato pochybení považuje za závažná nebo dlouhodobá, a rovněž prokázat, že uváděná pochybení vedla k minimálně jednomu z následků předpokládaných ustanovením zákona (existence příčinné souvislosti mezi pochybením a následkem). Úřad na tomto místě proto zdůrazňuje, že je nutné, aby zadavatel při aplikaci § 48 odst. 5 písm. d) zákona kladl patřičný důraz na odůvodnění toho, proč právě pochybení, za něž příslušného účastníka zadávacího řízení vylučuje, splňují požadavky stanovené v citovaném ustanovení zákona.</a:t>
            </a:r>
          </a:p>
        </p:txBody>
      </p:sp>
    </p:spTree>
    <p:extLst>
      <p:ext uri="{BB962C8B-B14F-4D97-AF65-F5344CB8AC3E}">
        <p14:creationId xmlns:p14="http://schemas.microsoft.com/office/powerpoint/2010/main" val="648205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C44932F-913F-AFDE-7615-ECEB64A79D59}"/>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3C5B0980-148C-AB6A-1EE0-21B1A2B6F844}"/>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Reference - koncern</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8C753CD-3D7B-8C5C-AD66-D89B6C51A0D2}"/>
              </a:ext>
            </a:extLst>
          </p:cNvPr>
          <p:cNvGraphicFramePr>
            <a:graphicFrameLocks noGrp="1"/>
          </p:cNvGraphicFramePr>
          <p:nvPr>
            <p:extLst>
              <p:ext uri="{D42A27DB-BD31-4B8C-83A1-F6EECF244321}">
                <p14:modId xmlns:p14="http://schemas.microsoft.com/office/powerpoint/2010/main" val="901190861"/>
              </p:ext>
            </p:extLst>
          </p:nvPr>
        </p:nvGraphicFramePr>
        <p:xfrm>
          <a:off x="9427" y="1252240"/>
          <a:ext cx="12182573" cy="4916617"/>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506433">
                <a:tc>
                  <a:txBody>
                    <a:bodyPr/>
                    <a:lstStyle/>
                    <a:p>
                      <a:pPr algn="just">
                        <a:lnSpc>
                          <a:spcPct val="107000"/>
                        </a:lnSpc>
                        <a:spcAft>
                          <a:spcPts val="800"/>
                        </a:spcAft>
                        <a:buNone/>
                      </a:pPr>
                      <a:r>
                        <a:rPr lang="cs-CZ" sz="2400" b="0"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ÚOHS-S0092/2025/VZ, č. j.  ÚOHS-12387/2025/500</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506433">
                <a:tc>
                  <a:txBody>
                    <a:bodyPr/>
                    <a:lstStyle/>
                    <a:p>
                      <a:pPr algn="just">
                        <a:lnSpc>
                          <a:spcPct val="107000"/>
                        </a:lnSpc>
                        <a:spcAft>
                          <a:spcPts val="800"/>
                        </a:spcAft>
                        <a:buNone/>
                      </a:pPr>
                      <a:r>
                        <a:rPr lang="cs-CZ" sz="2400" b="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https://uohs.gov.cz/cs/verejne-zakazky/sbirky-rozhodnuti/detail-22958.html</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599392">
                <a:tc>
                  <a:txBody>
                    <a:bodyPr/>
                    <a:lstStyle/>
                    <a:p>
                      <a:pPr algn="just">
                        <a:lnSpc>
                          <a:spcPct val="107000"/>
                        </a:lnSpc>
                        <a:spcAft>
                          <a:spcPts val="800"/>
                        </a:spcAft>
                        <a:buNone/>
                      </a:pPr>
                      <a:r>
                        <a:rPr lang="cs-CZ" sz="2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Zavedení systému 2FA uživatelů a administrátorů SMZ</a:t>
                      </a:r>
                      <a:endParaRPr lang="cs-CZ" sz="24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506433">
                <a:tc>
                  <a:txBody>
                    <a:bodyPr/>
                    <a:lstStyle/>
                    <a:p>
                      <a:pPr algn="just">
                        <a:lnSpc>
                          <a:spcPct val="107000"/>
                        </a:lnSpc>
                        <a:spcAft>
                          <a:spcPts val="800"/>
                        </a:spcAft>
                        <a:buNone/>
                      </a:pPr>
                      <a:r>
                        <a:rPr lang="cs-CZ" sz="24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16. 6. 2025</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508307">
                <a:tc>
                  <a:txBody>
                    <a:bodyPr/>
                    <a:lstStyle/>
                    <a:p>
                      <a:pPr algn="just">
                        <a:lnSpc>
                          <a:spcPct val="107000"/>
                        </a:lnSpc>
                        <a:spcAft>
                          <a:spcPts val="800"/>
                        </a:spcAft>
                        <a:buNone/>
                      </a:pPr>
                      <a:r>
                        <a:rPr lang="cs-CZ" sz="24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79 odst. 2 písm. a) a b) ZZVZ</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767407">
                <a:tc>
                  <a:txBody>
                    <a:bodyPr/>
                    <a:lstStyle/>
                    <a:p>
                      <a:pPr algn="just">
                        <a:lnSpc>
                          <a:spcPct val="107000"/>
                        </a:lnSpc>
                        <a:spcAft>
                          <a:spcPts val="800"/>
                        </a:spcAft>
                        <a:buNone/>
                      </a:pPr>
                      <a:r>
                        <a:rPr lang="cs-CZ" sz="2400" b="0" dirty="0">
                          <a:effectLst/>
                          <a:latin typeface="Arial" panose="020B0604020202020204" pitchFamily="34" charset="0"/>
                          <a:ea typeface="Calibri" panose="020F0502020204030204" pitchFamily="34" charset="0"/>
                          <a:cs typeface="Times New Roman" panose="02020603050405020304" pitchFamily="18" charset="0"/>
                        </a:rPr>
                        <a:t>Návrh se zamítá, neboť nebyly zjištěny důvody pro uložení nápravného opatření.</a:t>
                      </a:r>
                    </a:p>
                  </a:txBody>
                  <a:tcPr/>
                </a:tc>
                <a:extLst>
                  <a:ext uri="{0D108BD9-81ED-4DB2-BD59-A6C34878D82A}">
                    <a16:rowId xmlns:a16="http://schemas.microsoft.com/office/drawing/2014/main" val="3952614682"/>
                  </a:ext>
                </a:extLst>
              </a:tr>
              <a:tr h="1522212">
                <a:tc>
                  <a:txBody>
                    <a:bodyPr/>
                    <a:lstStyle/>
                    <a:p>
                      <a:pPr algn="just">
                        <a:lnSpc>
                          <a:spcPct val="107000"/>
                        </a:lnSpc>
                        <a:spcAft>
                          <a:spcPts val="800"/>
                        </a:spcAft>
                        <a:buNone/>
                      </a:pPr>
                      <a:r>
                        <a:rPr lang="cs-CZ" sz="2400" b="0" dirty="0">
                          <a:effectLst/>
                          <a:latin typeface="Arial" panose="020B0604020202020204" pitchFamily="34" charset="0"/>
                          <a:ea typeface="Calibri" panose="020F0502020204030204" pitchFamily="34" charset="0"/>
                        </a:rPr>
                        <a:t>Podán rozklad – ÚOHS-R005</a:t>
                      </a:r>
                      <a:r>
                        <a:rPr lang="cs-CZ" sz="2400" b="0" dirty="0">
                          <a:effectLst/>
                          <a:latin typeface="Arial" panose="020B0604020202020204" pitchFamily="34" charset="0"/>
                          <a:ea typeface="Calibri" panose="020F0502020204030204" pitchFamily="34" charset="0"/>
                          <a:cs typeface="Times New Roman" panose="02020603050405020304" pitchFamily="18" charset="0"/>
                        </a:rPr>
                        <a:t>2</a:t>
                      </a:r>
                      <a:r>
                        <a:rPr lang="cs-CZ" sz="2400" b="0" dirty="0">
                          <a:effectLst/>
                          <a:latin typeface="Arial" panose="020B0604020202020204" pitchFamily="34" charset="0"/>
                          <a:ea typeface="Calibri" panose="020F0502020204030204" pitchFamily="34" charset="0"/>
                        </a:rPr>
                        <a:t>/2025/VZ, rozhodnutí potvrzeno, rozklad zamítnut.</a:t>
                      </a:r>
                      <a:endParaRPr lang="cs-CZ" sz="24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3299250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75BAC91-29C9-7BE0-63AD-B7A0DE4D49A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8731779-743D-0C11-A118-1EA5E93A7E97}"/>
              </a:ext>
            </a:extLst>
          </p:cNvPr>
          <p:cNvSpPr txBox="1"/>
          <p:nvPr/>
        </p:nvSpPr>
        <p:spPr>
          <a:xfrm>
            <a:off x="0" y="475101"/>
            <a:ext cx="12191999" cy="525996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Navrhovatel namítal, že referenční zakázky označené jako Reference č. 1 a Reference č. 2 nepředstavují dvě samostatné dodávky, neboť byly realizovány v rámci téhož koncernu, obě reference byly obsahově totožné (nástroje pro ověřování identity) a jejich plnění na sebe časově bezprostředně navazovalo. </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Mezi navrhovatelem a zadavatelem byla spornou pouze otázka, zda dodávky realizované pro společnosti patřící do jednoho koncernu mají být pro účely prokazování kvalifikace v zadávacím řízení považovány za samostatné významné dodávky či za dodávku jedinou.</a:t>
            </a:r>
          </a:p>
          <a:p>
            <a:pPr algn="just">
              <a:lnSpc>
                <a:spcPct val="107000"/>
              </a:lnSpc>
              <a:spcAft>
                <a:spcPts val="800"/>
              </a:spcAft>
            </a:pPr>
            <a:endParaRPr lang="cs-C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4385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E3D3E0F-18DD-4F8E-3FB7-3D8A111908D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3AC848DE-F497-525C-107D-4D9A879F23B4}"/>
              </a:ext>
            </a:extLst>
          </p:cNvPr>
          <p:cNvSpPr txBox="1"/>
          <p:nvPr/>
        </p:nvSpPr>
        <p:spPr>
          <a:xfrm>
            <a:off x="-15551" y="594369"/>
            <a:ext cx="12192000" cy="579742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3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300" dirty="0">
                <a:effectLst/>
                <a:latin typeface="Arial" panose="020B0604020202020204" pitchFamily="34" charset="0"/>
                <a:ea typeface="Calibri" panose="020F0502020204030204" pitchFamily="34" charset="0"/>
                <a:cs typeface="Times New Roman" panose="02020603050405020304" pitchFamily="18" charset="0"/>
              </a:rPr>
              <a:t>67.  Úřad se ztotožňuje se závěrem zadavatele, že </a:t>
            </a:r>
            <a:r>
              <a:rPr lang="cs-CZ" sz="23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nešlo o jednu dodávku realizovanou pro koncern Z + M Group</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neboť tento nemá právní subjektivitu a není tedy ani způsobilý k uzavření smlouvy na předmětné dodávky. </a:t>
            </a:r>
            <a:r>
              <a:rPr lang="cs-CZ" sz="23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Právní subjektivitu</a:t>
            </a:r>
            <a:r>
              <a:rPr lang="cs-CZ" sz="2300" dirty="0">
                <a:effectLst/>
                <a:latin typeface="Arial" panose="020B0604020202020204" pitchFamily="34" charset="0"/>
                <a:ea typeface="Calibri" panose="020F0502020204030204" pitchFamily="34" charset="0"/>
                <a:cs typeface="Times New Roman" panose="02020603050405020304" pitchFamily="18" charset="0"/>
              </a:rPr>
              <a:t>, tj. způsobilost být nositelem práv a povinností, tedy i schopnost vstupovat do závazkových vztahů a uzavírat smlouvy, má podle § 15 ve spojení s § 18 zákona č. 89/2012 Sb., občanského zákoníku, ve znění pozdějších předpisů, </a:t>
            </a:r>
            <a:r>
              <a:rPr lang="cs-CZ" sz="23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pouze fyzická nebo právnická osoba</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Koncern představuje pouze majetkové a personální propojení jednotlivých právnických osob</a:t>
            </a:r>
            <a:r>
              <a:rPr lang="cs-CZ" sz="2300" dirty="0">
                <a:effectLst/>
                <a:latin typeface="Arial" panose="020B0604020202020204" pitchFamily="34" charset="0"/>
                <a:ea typeface="Calibri" panose="020F0502020204030204" pitchFamily="34" charset="0"/>
                <a:cs typeface="Times New Roman" panose="02020603050405020304" pitchFamily="18" charset="0"/>
              </a:rPr>
              <a:t>, ale samostatnou právní subjektivitu, která by ho opravňovala k uzavření smlouvy, tj. v šetřeném případě k objednání navrhovatelem tvrzené jedné významné dodávky realizované pro společnosti Z + M Partner, spol. s r. o., a Z + M </a:t>
            </a:r>
            <a:r>
              <a:rPr lang="cs-CZ" sz="2300" dirty="0" err="1">
                <a:effectLst/>
                <a:latin typeface="Arial" panose="020B0604020202020204" pitchFamily="34" charset="0"/>
                <a:ea typeface="Calibri" panose="020F0502020204030204" pitchFamily="34" charset="0"/>
                <a:cs typeface="Times New Roman" panose="02020603050405020304" pitchFamily="18" charset="0"/>
              </a:rPr>
              <a:t>Logistics</a:t>
            </a:r>
            <a:r>
              <a:rPr lang="cs-CZ" sz="2300" dirty="0">
                <a:effectLst/>
                <a:latin typeface="Arial" panose="020B0604020202020204" pitchFamily="34" charset="0"/>
                <a:ea typeface="Calibri" panose="020F0502020204030204" pitchFamily="34" charset="0"/>
                <a:cs typeface="Times New Roman" panose="02020603050405020304" pitchFamily="18" charset="0"/>
              </a:rPr>
              <a:t>, spol. s r.o., však nemá a nemůže se proto jednat o jednu významnou dodávku realizovanou pro koncern Z + M Group. Úřad dodává, že zadavatel v rozhodnutí o námitkách (a ani Úřad) nezpochybňuje možnou existenci koncernu, pouze uvádí, že tento nelze dohledat jakožto právnickou osobu ve veřejných rejstřících, z čehož dovozuje právě neexistenci právní subjektivity koncernu.</a:t>
            </a:r>
          </a:p>
        </p:txBody>
      </p:sp>
    </p:spTree>
    <p:extLst>
      <p:ext uri="{BB962C8B-B14F-4D97-AF65-F5344CB8AC3E}">
        <p14:creationId xmlns:p14="http://schemas.microsoft.com/office/powerpoint/2010/main" val="32050197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2B94532-0732-B552-FE71-2C93A88B57BB}"/>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D628B2E9-F0A3-52AD-31D5-0791B0826D67}"/>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Reference / Jazyk</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FD248C4-3D32-EDBD-184B-A42DFBAB838C}"/>
              </a:ext>
            </a:extLst>
          </p:cNvPr>
          <p:cNvGraphicFramePr>
            <a:graphicFrameLocks noGrp="1"/>
          </p:cNvGraphicFramePr>
          <p:nvPr>
            <p:extLst>
              <p:ext uri="{D42A27DB-BD31-4B8C-83A1-F6EECF244321}">
                <p14:modId xmlns:p14="http://schemas.microsoft.com/office/powerpoint/2010/main" val="3718862953"/>
              </p:ext>
            </p:extLst>
          </p:nvPr>
        </p:nvGraphicFramePr>
        <p:xfrm>
          <a:off x="9427" y="1252247"/>
          <a:ext cx="12182573" cy="5653700"/>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200" b="0"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ÚOHS-S0064/2025/VZ, č. j.  ÚOHS-10056/2025/500</a:t>
                      </a:r>
                      <a:endParaRPr lang="cs-CZ" sz="22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200" b="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https://uohs.gov.cz/cs/verejne-zakazky/sbirky-rozhodnuti/detail-22921.html</a:t>
                      </a:r>
                      <a:endParaRPr lang="cs-CZ" sz="22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2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Přestavba výstavního pavilonu na víceúčelový kulturní objekt</a:t>
                      </a:r>
                      <a:endParaRPr lang="cs-CZ" sz="22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2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16. 6. 2025</a:t>
                      </a:r>
                      <a:endParaRPr lang="cs-CZ" sz="22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2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48 odst. 2 písm. a) ZZVZ</a:t>
                      </a:r>
                      <a:endParaRPr lang="cs-CZ" sz="22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2870278">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cs-CZ" sz="22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Zadavatel při zadávání veřejné zakázky nedodržel pravidlo v § 48 odst. 2 písm. a) ZZVZ ve spojení se zásadou transparentnosti zakotvenou, když rozhodl o vyloučení navrhovatele ze zadávacího řízení z důvodu, že navrhovatel neprokázal splnění technické kvalifikace podle § 79 odst. 2 písm. c) a d) ZZVZ dle bodu 10.5 zadávací dokumentace, neboť ve vztahu k členovi realizačního týmu v pozici „zástupce stavbyvedoucího“ neprokázal, že tento disponuje dvěma zkušenostmi s v zadávací dokumentaci veřejné zakázky stanovenými parametry, přestože zadavatelem tvrzené důvody vyloučení nebyly v dotčených dokumentech (minimálně v části) jednoznačně komunikovány a nadto nebyly naplněny ani věcně…</a:t>
                      </a:r>
                      <a:endParaRPr lang="cs-CZ" sz="22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52614682"/>
                  </a:ext>
                </a:extLst>
              </a:tr>
              <a:tr h="595986">
                <a:tc>
                  <a:txBody>
                    <a:bodyPr/>
                    <a:lstStyle/>
                    <a:p>
                      <a:pPr algn="just">
                        <a:lnSpc>
                          <a:spcPct val="107000"/>
                        </a:lnSpc>
                        <a:spcAft>
                          <a:spcPts val="800"/>
                        </a:spcAft>
                        <a:buNone/>
                      </a:pPr>
                      <a:r>
                        <a:rPr lang="cs-CZ" sz="2200" b="0" dirty="0">
                          <a:effectLst/>
                          <a:latin typeface="Arial" panose="020B0604020202020204" pitchFamily="34" charset="0"/>
                          <a:ea typeface="Calibri" panose="020F0502020204030204" pitchFamily="34" charset="0"/>
                        </a:rPr>
                        <a:t>Podán rozklad – ÚOHS-R0041/2025/VZ, rozhodnutí potvrzeno, rozklad zamítnut.</a:t>
                      </a:r>
                      <a:endParaRPr lang="cs-CZ" sz="22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2149938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475101"/>
            <a:ext cx="12191999" cy="372409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 </a:t>
            </a:r>
          </a:p>
          <a:p>
            <a:pPr marL="342900" indent="-342900" algn="just">
              <a:spcBef>
                <a:spcPts val="600"/>
              </a:spcBef>
              <a:spcAft>
                <a:spcPts val="600"/>
              </a:spcAft>
              <a:buClr>
                <a:srgbClr val="009543"/>
              </a:buClr>
              <a:buFont typeface="Arial" panose="020B0604020202020204" pitchFamily="34" charset="0"/>
              <a:buChar char="•"/>
            </a:pPr>
            <a:r>
              <a:rPr lang="cs-CZ" sz="2800" dirty="0">
                <a:latin typeface="Arial" panose="020B0604020202020204" pitchFamily="34" charset="0"/>
                <a:cs typeface="Arial" panose="020B0604020202020204" pitchFamily="34" charset="0"/>
              </a:rPr>
              <a:t>Předmět VZ v sobě zahrnoval</a:t>
            </a:r>
          </a:p>
          <a:p>
            <a:pPr marL="342900" indent="-342900" algn="just">
              <a:spcBef>
                <a:spcPts val="600"/>
              </a:spcBef>
              <a:spcAft>
                <a:spcPts val="600"/>
              </a:spcAft>
              <a:buClr>
                <a:srgbClr val="009543"/>
              </a:buClr>
              <a:buFont typeface="Arial" panose="020B0604020202020204" pitchFamily="34" charset="0"/>
              <a:buChar char="•"/>
            </a:pPr>
            <a:r>
              <a:rPr lang="cs-CZ" sz="2800" dirty="0">
                <a:latin typeface="Arial" panose="020B0604020202020204" pitchFamily="34" charset="0"/>
                <a:cs typeface="Arial" panose="020B0604020202020204" pitchFamily="34" charset="0"/>
              </a:rPr>
              <a:t>služby (spočívající v přepracování zlata poskytnutého odběratelem a výrobě střížků, mincí, autorských odražků a nástrojů pro zhotovení otisků mincí na katalogovou kartu)</a:t>
            </a:r>
          </a:p>
          <a:p>
            <a:pPr marL="342900" indent="-342900" algn="just">
              <a:spcBef>
                <a:spcPts val="600"/>
              </a:spcBef>
              <a:spcAft>
                <a:spcPts val="600"/>
              </a:spcAft>
              <a:buClr>
                <a:srgbClr val="009543"/>
              </a:buClr>
              <a:buFont typeface="Arial" panose="020B0604020202020204" pitchFamily="34" charset="0"/>
              <a:buChar char="•"/>
            </a:pPr>
            <a:r>
              <a:rPr lang="cs-CZ" sz="2800" dirty="0">
                <a:latin typeface="Arial" panose="020B0604020202020204" pitchFamily="34" charset="0"/>
                <a:cs typeface="Arial" panose="020B0604020202020204" pitchFamily="34" charset="0"/>
              </a:rPr>
              <a:t>dodávky (spočívající v dodání kapslí a etují).</a:t>
            </a:r>
          </a:p>
          <a:p>
            <a:pPr marL="342900" indent="-342900" algn="just">
              <a:spcBef>
                <a:spcPts val="600"/>
              </a:spcBef>
              <a:spcAft>
                <a:spcPts val="600"/>
              </a:spcAft>
              <a:buClr>
                <a:srgbClr val="009543"/>
              </a:buClr>
              <a:buFont typeface="Arial" panose="020B0604020202020204" pitchFamily="34" charset="0"/>
              <a:buChar char="•"/>
            </a:pPr>
            <a:r>
              <a:rPr lang="cs-CZ" sz="2800" dirty="0">
                <a:latin typeface="Arial" panose="020B0604020202020204" pitchFamily="34" charset="0"/>
                <a:cs typeface="Arial" panose="020B0604020202020204" pitchFamily="34" charset="0"/>
              </a:rPr>
              <a:t>Zadavatel VZ identifikoval jako služby.</a:t>
            </a:r>
          </a:p>
        </p:txBody>
      </p:sp>
    </p:spTree>
    <p:extLst>
      <p:ext uri="{BB962C8B-B14F-4D97-AF65-F5344CB8AC3E}">
        <p14:creationId xmlns:p14="http://schemas.microsoft.com/office/powerpoint/2010/main" val="2537843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194C130-EBF3-5B04-A552-734DC299F352}"/>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E31CFED-9EFD-F2AE-30EA-8BA0D0D3E1C7}"/>
              </a:ext>
            </a:extLst>
          </p:cNvPr>
          <p:cNvSpPr txBox="1"/>
          <p:nvPr/>
        </p:nvSpPr>
        <p:spPr>
          <a:xfrm>
            <a:off x="0" y="475101"/>
            <a:ext cx="12191999" cy="638719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800" dirty="0">
                <a:latin typeface="Arial" panose="020B0604020202020204" pitchFamily="34" charset="0"/>
                <a:ea typeface="Calibri" panose="020F0502020204030204" pitchFamily="34" charset="0"/>
                <a:cs typeface="Times New Roman" panose="02020603050405020304" pitchFamily="18" charset="0"/>
              </a:rPr>
              <a:t>Z</a:t>
            </a:r>
            <a:r>
              <a:rPr lang="cs-CZ" sz="2800" dirty="0">
                <a:effectLst/>
                <a:latin typeface="Arial" panose="020B0604020202020204" pitchFamily="34" charset="0"/>
                <a:ea typeface="Calibri" panose="020F0502020204030204" pitchFamily="34" charset="0"/>
                <a:cs typeface="Times New Roman" panose="02020603050405020304" pitchFamily="18" charset="0"/>
              </a:rPr>
              <a:t>adavatel vyloučil dodavatele ze ZŘ </a:t>
            </a:r>
            <a:r>
              <a:rPr lang="cs-CZ" sz="2800" dirty="0">
                <a:latin typeface="Arial" panose="020B0604020202020204" pitchFamily="34" charset="0"/>
                <a:ea typeface="Calibri" panose="020F0502020204030204" pitchFamily="34" charset="0"/>
                <a:cs typeface="Times New Roman" panose="02020603050405020304" pitchFamily="18" charset="0"/>
              </a:rPr>
              <a:t>dle § 48 odst. 2 písm. a) ZZVZ, </a:t>
            </a:r>
            <a:r>
              <a:rPr lang="cs-CZ" sz="2800" dirty="0">
                <a:effectLst/>
                <a:latin typeface="Arial" panose="020B0604020202020204" pitchFamily="34" charset="0"/>
                <a:ea typeface="Calibri" panose="020F0502020204030204" pitchFamily="34" charset="0"/>
                <a:cs typeface="Times New Roman" panose="02020603050405020304" pitchFamily="18" charset="0"/>
              </a:rPr>
              <a:t>protože tento neprokázal splnění technické kvalifikace dle § 79 odst. 2 písm. c) a d) ZZVZ, když ve vztahu k členovi realizačního týmu v pozici „zástupce stavbyvedoucího“ neprokázal, že tento disponuje zkušeností s realizací alespoň 2 staveb v pozici zástupce stavbyvedoucího nebo stavbyvedoucího…</a:t>
            </a:r>
          </a:p>
          <a:p>
            <a:pPr algn="just">
              <a:lnSpc>
                <a:spcPct val="107000"/>
              </a:lnSpc>
              <a:spcAft>
                <a:spcPts val="800"/>
              </a:spcAft>
            </a:pPr>
            <a:r>
              <a:rPr lang="cs-CZ" sz="2800" dirty="0">
                <a:latin typeface="Arial" panose="020B0604020202020204" pitchFamily="34" charset="0"/>
                <a:ea typeface="Calibri" panose="020F0502020204030204" pitchFamily="34" charset="0"/>
                <a:cs typeface="Times New Roman" panose="02020603050405020304" pitchFamily="18" charset="0"/>
              </a:rPr>
              <a:t>Referenční zakázka jejímž prostřednictvím prokazoval člen realizačního týmu nebyla „dokončena“.</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Zadavatel si </a:t>
            </a:r>
            <a:r>
              <a:rPr lang="cs-CZ" sz="2800" dirty="0">
                <a:latin typeface="Arial" panose="020B0604020202020204" pitchFamily="34" charset="0"/>
                <a:ea typeface="Calibri" panose="020F0502020204030204" pitchFamily="34" charset="0"/>
                <a:cs typeface="Times New Roman" panose="02020603050405020304" pitchFamily="18" charset="0"/>
              </a:rPr>
              <a:t>vyžádal další dokumenty, nad rámec ZD, k prověření reference, tyto dostal v maďarštině.</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6236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77F1183-D2E1-4353-C008-F0FAAB95CBE2}"/>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E650639-F8F6-3659-B5CF-E7ECE9102C12}"/>
              </a:ext>
            </a:extLst>
          </p:cNvPr>
          <p:cNvSpPr txBox="1"/>
          <p:nvPr/>
        </p:nvSpPr>
        <p:spPr>
          <a:xfrm>
            <a:off x="-15551" y="594369"/>
            <a:ext cx="12192000" cy="627793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73.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Pokud zadavatel mířil na skutečnost, že by dle jeho názoru měla být pro uznání zkušenosti dané osoby na příslušné pozici jakožto dostatečné</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uznána pouze zkušenost, kdy daná osoba působila v požadované pozici na zakázce po celou dobu</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potažmo do doby dokončení celé stavby</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tak je třeba poukázat na to, že takováto úvaha je mylná</a:t>
            </a:r>
            <a:r>
              <a:rPr lang="cs-CZ" sz="2200" dirty="0">
                <a:effectLst/>
                <a:latin typeface="Arial" panose="020B0604020202020204" pitchFamily="34" charset="0"/>
                <a:ea typeface="Calibri" panose="020F0502020204030204" pitchFamily="34" charset="0"/>
                <a:cs typeface="Times New Roman" panose="02020603050405020304" pitchFamily="18" charset="0"/>
              </a:rPr>
              <a:t>. Úřad odkazuje na bod 98. odůvodnění již výše citovaného rozhodnutí Úřadu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200" dirty="0">
                <a:effectLst/>
                <a:latin typeface="Arial" panose="020B0604020202020204" pitchFamily="34" charset="0"/>
                <a:ea typeface="Calibri" panose="020F0502020204030204" pitchFamily="34" charset="0"/>
                <a:cs typeface="Times New Roman" panose="02020603050405020304" pitchFamily="18" charset="0"/>
              </a:rPr>
              <a:t>. zn. ÚOHS-S0079/2024/VZ ze dne 28. 3. 2023 a také na bod 79. odůvodnění již výše citovaného rozhodnutí předsedy Úřadu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200" dirty="0">
                <a:effectLst/>
                <a:latin typeface="Arial" panose="020B0604020202020204" pitchFamily="34" charset="0"/>
                <a:ea typeface="Calibri" panose="020F0502020204030204" pitchFamily="34" charset="0"/>
                <a:cs typeface="Times New Roman" panose="02020603050405020304" pitchFamily="18" charset="0"/>
              </a:rPr>
              <a:t>. zn. ÚOHS-R0072/2024/VZ ze dne 27. 6. 2024 a obdobně jako tam i zde uvádí, že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v zadávacích podmínkách veřejné zakázky požadovanou zkušenost s výkonem funkce zástupce stavbyvedoucího nebo stavbyvedoucího časově neohraničil</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resp. neomezil v tom smyslu, že by daný člen realizačního týmu dodavatele musel na stavbě vykonávat funkci zástupce stavbyvedoucího nebo stavbyvedoucího po celou dobu realizace výstavby nebo rekonstrukce dotčené budovy</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nikoli jen po její určitý úsek</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respektive věcně nevymezil rozsah požadované zkušenosti </a:t>
            </a:r>
            <a:r>
              <a:rPr lang="cs-CZ" sz="2200" dirty="0">
                <a:effectLst/>
                <a:latin typeface="Arial" panose="020B0604020202020204" pitchFamily="34" charset="0"/>
                <a:ea typeface="Calibri" panose="020F0502020204030204" pitchFamily="34" charset="0"/>
                <a:cs typeface="Times New Roman" panose="02020603050405020304" pitchFamily="18" charset="0"/>
              </a:rPr>
              <a:t>(tj. jakých konkrétních stavebních prací se musela zkušenost týkat),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pouze určil, že se mělo jednat o zkušenost na pozici zástupce stavbyvedoucího či stavbyvedoucího a na jaké stavbě tato zkušenost měla být získána</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tudíž otázka dokončenosti stavby v tomto kontextu nehraje roli</a:t>
            </a:r>
            <a:r>
              <a:rPr lang="cs-CZ" sz="2200" dirty="0">
                <a:effectLst/>
                <a:latin typeface="Arial" panose="020B060402020202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0319394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0C48B0B-A3BE-A8F4-8512-A918DBEA909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7D1D8B0-EDFF-A729-24FB-F9C799EF31BC}"/>
              </a:ext>
            </a:extLst>
          </p:cNvPr>
          <p:cNvSpPr txBox="1"/>
          <p:nvPr/>
        </p:nvSpPr>
        <p:spPr>
          <a:xfrm>
            <a:off x="-15551" y="594369"/>
            <a:ext cx="12192000" cy="519110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74. S ohledem na uvedené se dle Úřadu jeví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 zásadě „absurdním“ tvrzení zadavatele, že </a:t>
            </a:r>
            <a:r>
              <a:rPr lang="cs-CZ" sz="22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„vzhledem k chybějícímu překladu</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cs-CZ" sz="22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není zřejmé, co reference potvrzuje“</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když jednak zadavatel měl již z dřívější doby podklady k této skutečnosti </a:t>
            </a:r>
            <a:r>
              <a:rPr lang="cs-CZ" sz="2200" dirty="0">
                <a:effectLst/>
                <a:latin typeface="Arial" panose="020B0604020202020204" pitchFamily="34" charset="0"/>
                <a:ea typeface="Calibri" panose="020F0502020204030204" pitchFamily="34" charset="0"/>
                <a:cs typeface="Times New Roman" panose="02020603050405020304" pitchFamily="18" charset="0"/>
              </a:rPr>
              <a:t>a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když za účelem dalšího potvrzení této skutečnosti postačovalo zadavateli přeložit z doložených prezenčních listin toliko dvě slova</a:t>
            </a:r>
            <a:r>
              <a:rPr lang="cs-CZ" sz="2200" dirty="0">
                <a:effectLst/>
                <a:latin typeface="Arial" panose="020B0604020202020204" pitchFamily="34" charset="0"/>
                <a:ea typeface="Calibri" panose="020F0502020204030204" pitchFamily="34" charset="0"/>
                <a:cs typeface="Times New Roman" panose="02020603050405020304" pitchFamily="18" charset="0"/>
              </a:rPr>
              <a:t>. Nadto Úřad k výtce zadavatele ohledně chybějícího překladu dodává, že dotčené dokumenty byly ze strany navrhovatele </a:t>
            </a:r>
            <a:r>
              <a:rPr lang="cs-CZ" sz="22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předloženy nad rámec dokumentů požadovaných zadavatelem v nabídce</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 </a:t>
            </a:r>
            <a:r>
              <a:rPr lang="cs-CZ" sz="2200" dirty="0">
                <a:effectLst/>
                <a:latin typeface="Arial" panose="020B0604020202020204" pitchFamily="34" charset="0"/>
                <a:ea typeface="Calibri" panose="020F0502020204030204" pitchFamily="34" charset="0"/>
                <a:cs typeface="Times New Roman" panose="02020603050405020304" pitchFamily="18" charset="0"/>
              </a:rPr>
              <a:t>a že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ve smyslu § 45 odst. 3 zákona nejde ani o doklady podle právního řádu státu, ve kterém se vydávají, které by měly být ve smyslu dotčeného ustanovení zákona předkládány s překladem do zadavatelem určeného jazyka. </a:t>
            </a:r>
            <a:r>
              <a:rPr lang="cs-CZ" sz="2200" dirty="0">
                <a:effectLst/>
                <a:latin typeface="Arial" panose="020B0604020202020204" pitchFamily="34" charset="0"/>
                <a:ea typeface="Calibri" panose="020F0502020204030204" pitchFamily="34" charset="0"/>
                <a:cs typeface="Times New Roman" panose="02020603050405020304" pitchFamily="18" charset="0"/>
              </a:rPr>
              <a:t>Odhlédnout přitom nelze ani od skutečnosti, že zadavatel v závěru výzvy k doplnění nabídky ze dne 15. 10. 2024 vznesl výslovný požadavek na doručení požadovaných dokladů v originálech a že sám navrhovatel v doplnění nabídky ze dne 6. 11. 2024 uvedl, že ačkoliv ve stanovené lhůtě neměl možnost zajistit překlad dotčených dokumentů, je připraven tento překlad dodatečně obstarat, pokud jej bude zadavatel požadovat.</a:t>
            </a:r>
          </a:p>
        </p:txBody>
      </p:sp>
    </p:spTree>
    <p:extLst>
      <p:ext uri="{BB962C8B-B14F-4D97-AF65-F5344CB8AC3E}">
        <p14:creationId xmlns:p14="http://schemas.microsoft.com/office/powerpoint/2010/main" val="8632132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F070B5A-A9A8-14F1-F0B1-3ADC5C1F8887}"/>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16B5E1B2-A8E2-266B-92BE-DF7F58A5E5DC}"/>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Zkrácení lhůty pro podání námitek</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46F7B862-62CF-2DB0-6F2F-68EC2C3DE8C3}"/>
              </a:ext>
            </a:extLst>
          </p:cNvPr>
          <p:cNvGraphicFramePr>
            <a:graphicFrameLocks noGrp="1"/>
          </p:cNvGraphicFramePr>
          <p:nvPr>
            <p:extLst>
              <p:ext uri="{D42A27DB-BD31-4B8C-83A1-F6EECF244321}">
                <p14:modId xmlns:p14="http://schemas.microsoft.com/office/powerpoint/2010/main" val="3298244984"/>
              </p:ext>
            </p:extLst>
          </p:nvPr>
        </p:nvGraphicFramePr>
        <p:xfrm>
          <a:off x="9427" y="1252247"/>
          <a:ext cx="12182573" cy="5074161"/>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ÚOHS-S0271/2025/VZ, č. j.   ÚOHS-20001/2025/500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https://uohs.gov.cz/cs/verejne-zakazky/sbirky-rozhodnuti/detail-22934.html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Poskytování tiskových služeb</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17. 6.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242 odst. 5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Zadavatel nedodržel postup stanovený pro vyřizování námitek dle § 245 odst. 1 ve spojení s § 245 odst. 3 ZZVZ, když rozhodnutím ze dne 7. 4. 2025 o námitkách navrhovatele odmítl námitky dle § 245 odst. 3 písm. b) ZZVZ jako opožděné a v odůvodnění uvedeného rozhodnutí o námitkách se vyjádřil toliko ke splnění podmínek pro jejich odmítnutí, přestože výše uvedený stěžovatel podal námitky ve lhůtě podle § 242 odst. 4 ZZVZ a námitky tak byly odmítnuty dle § 245 odst. 3 písm. b) ZZVZ pro opožděnost neoprávněně. </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30878039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9533328-89E6-0A24-5F11-B6349C64306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712DB59-65E4-4A22-DFD2-7956FCDED9E0}"/>
              </a:ext>
            </a:extLst>
          </p:cNvPr>
          <p:cNvSpPr txBox="1"/>
          <p:nvPr/>
        </p:nvSpPr>
        <p:spPr>
          <a:xfrm>
            <a:off x="0" y="475101"/>
            <a:ext cx="12191999" cy="5061963"/>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buNone/>
            </a:pPr>
            <a:r>
              <a:rPr lang="cs-CZ" sz="2400" i="1" dirty="0">
                <a:effectLst/>
                <a:latin typeface="Arial" panose="020B0604020202020204" pitchFamily="34" charset="0"/>
                <a:ea typeface="Calibri" panose="020F0502020204030204" pitchFamily="34" charset="0"/>
                <a:cs typeface="Times New Roman" panose="02020603050405020304" pitchFamily="18" charset="0"/>
              </a:rPr>
              <a:t>1. „Dodavatel je oprávněn požádat zadavatele o vysvětlení ZD. Písemnou žádost doručí dodavatel v elektronické podobě prostřednictvím Národního elektronického nástroje (NEN).</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cs-CZ" sz="2400" i="1" dirty="0">
                <a:effectLst/>
                <a:latin typeface="Arial" panose="020B0604020202020204" pitchFamily="34" charset="0"/>
                <a:ea typeface="Calibri" panose="020F0502020204030204" pitchFamily="34" charset="0"/>
                <a:cs typeface="Times New Roman" panose="02020603050405020304" pitchFamily="18" charset="0"/>
              </a:rPr>
              <a:t>2.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Zadavatel je povinen, v souladu s § 98 odst. 1 písm. a) a 242 odst. 5 ZZVZ, poskytnout vysvětlení, pokud je žádost o vysvětlení doručena zadavateli včas, a to alespoň 8 pracovních dnů před uplynutím lhůty pro podání námitek tj. 72 hodin před skončením zadavatelem stanovené lhůty pro podání nabídek.</a:t>
            </a:r>
            <a:endParaRPr lang="cs-CZ" sz="2400" u="sng"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i="1" dirty="0">
                <a:effectLst/>
                <a:latin typeface="Arial" panose="020B0604020202020204" pitchFamily="34" charset="0"/>
                <a:ea typeface="Calibri" panose="020F0502020204030204" pitchFamily="34" charset="0"/>
                <a:cs typeface="Times New Roman" panose="02020603050405020304" pitchFamily="18" charset="0"/>
              </a:rPr>
              <a:t>3. Zadavatel uveřejní vysvětlení ZD, změnu nebo doplnění ZD na svém profilu zadavatele (NEN), v souladu s ustanovením § 98 odst. 1 písm. a) ZZVZ, nejméně 5 pracovních dnů před uplynutím lhůty pro podání námitek tj. 72 hodin před skončením zadavatelem stanovené lhůty pro podání nabídek.“</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0735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C110AE7-78CD-BA19-1DAF-AE9BB3D9396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595DE4E-BDA3-AF98-41A2-2EE82E2B6579}"/>
              </a:ext>
            </a:extLst>
          </p:cNvPr>
          <p:cNvSpPr txBox="1"/>
          <p:nvPr/>
        </p:nvSpPr>
        <p:spPr>
          <a:xfrm>
            <a:off x="-15551" y="594369"/>
            <a:ext cx="12192000" cy="561634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60.   Z obsahu textu tak, jak je formulován, vyplývá, že v odst. 2 čl. IX. zadávací dokumentace zadavatel uvádí, na jaké žádosti o vysvětlení je povinen reagovat, tedy do kdy musí být tyto žádosti podány, aby na ně reagoval, a v odst. 3 předmětného článku zadávací dokumentace pak uvádí, do kdy je povinen tuto reakci učinit.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Jsou zde tedy popsány povinnosti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Pro úplnost Úřad doplňuje, že v odst. 1 předmětného článku zadávací dokumentace zadavatel stanovuje jako formou mají být žádosti o vysvětlení zadávací dokumentace doručovány.  Uvedený obsah článku pak odpovídá jeho názvu, tj. „Vysvětlení ZD, změna nebo doplnění ZD“.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Fakticky je v ustanovení čl. IX. v odst. 2 a 3 zadávací dokumentace uveden pouze následek výhrady dle ustanovení </a:t>
            </a:r>
            <a:b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b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242 odst. 5 zákona</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avšak samotná výhrada, tj. jednoznačné výslovné konstatování, že zadavatel zkracuje lhůtu pro podání námitek o 72 hodin, zde uveden není. </a:t>
            </a:r>
            <a:r>
              <a:rPr lang="cs-CZ" sz="2400" dirty="0">
                <a:effectLst/>
                <a:latin typeface="Arial" panose="020B0604020202020204" pitchFamily="34" charset="0"/>
                <a:ea typeface="Calibri" panose="020F0502020204030204" pitchFamily="34" charset="0"/>
                <a:cs typeface="Times New Roman" panose="02020603050405020304" pitchFamily="18" charset="0"/>
              </a:rPr>
              <a:t>Konstatování o zkrácení lhůty pro podání nabídek pak není obsaženo ani jinde v zadávacích podmínkách.</a:t>
            </a:r>
          </a:p>
        </p:txBody>
      </p:sp>
    </p:spTree>
    <p:extLst>
      <p:ext uri="{BB962C8B-B14F-4D97-AF65-F5344CB8AC3E}">
        <p14:creationId xmlns:p14="http://schemas.microsoft.com/office/powerpoint/2010/main" val="23969211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062F005-4821-C065-CDDD-C8F124078AA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8424014-95AB-98A2-9A00-3A9995BF19D7}"/>
              </a:ext>
            </a:extLst>
          </p:cNvPr>
          <p:cNvSpPr txBox="1"/>
          <p:nvPr/>
        </p:nvSpPr>
        <p:spPr>
          <a:xfrm>
            <a:off x="-15551" y="594369"/>
            <a:ext cx="12192000" cy="482600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61.  Nadto nelze pominout,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že i při očekávání určité míry racionality při přístupu k zadávacím podmínkám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nelze po potenciálních dodavatelích požadovat</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aby v článku nadepsaném „Vysvětlení ZD, změna nebo doplnění ZD“ hledali informace o zkrácení lhůty pro podání námitek. </a:t>
            </a:r>
            <a:r>
              <a:rPr lang="cs-CZ" sz="2400" dirty="0">
                <a:effectLst/>
                <a:latin typeface="Arial" panose="020B0604020202020204" pitchFamily="34" charset="0"/>
                <a:ea typeface="Calibri" panose="020F0502020204030204" pitchFamily="34" charset="0"/>
                <a:cs typeface="Times New Roman" panose="02020603050405020304" pitchFamily="18" charset="0"/>
              </a:rPr>
              <a:t>Úřad připouští, že takové zkrácení lhůty ve svém důsledku dopadá, resp. ovlivňuje vysvětlování zadávací dokumentace, nicméně vzhledem k tomu, o jak zásadní skutečnost se jedná, bylo by pro zajištění přehlednosti zadávací dokumentace (a tím fakticky pro zajištění zásady transparentnosti) třeba, aby tato skutečnost byla zjevná např. již z názvu příslušného článku (neboť názvy by měly odpovídat obsahu), resp. části zadávací dokumentace (v šetřeném případě např. čl. IX.  „Lhůta pro podání námitek; Vysvětlení ZD, změna nebo doplnění ZD“), či aby byla jiným vhodným způsobem zdůrazněna. </a:t>
            </a:r>
          </a:p>
        </p:txBody>
      </p:sp>
    </p:spTree>
    <p:extLst>
      <p:ext uri="{BB962C8B-B14F-4D97-AF65-F5344CB8AC3E}">
        <p14:creationId xmlns:p14="http://schemas.microsoft.com/office/powerpoint/2010/main" val="12815538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0D6B868-C753-A454-EC92-86D78E5368E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8CBFAA5-5D4B-43A4-A78D-DA2A63092181}"/>
              </a:ext>
            </a:extLst>
          </p:cNvPr>
          <p:cNvSpPr txBox="1"/>
          <p:nvPr/>
        </p:nvSpPr>
        <p:spPr>
          <a:xfrm>
            <a:off x="-15551" y="594369"/>
            <a:ext cx="12192000" cy="194976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Stanovuje-li zadavatel výhradu (pravidlo) ve vztahu ke zkrácení lhůty pro podání námitek, je třeba, aby tato skutečnost byla z obsahu zadávacích podmínek jednoznačně a jednoduše </a:t>
            </a:r>
            <a:r>
              <a:rPr lang="cs-CZ" sz="2800" dirty="0" err="1">
                <a:effectLst/>
                <a:latin typeface="Arial" panose="020B0604020202020204" pitchFamily="34" charset="0"/>
                <a:ea typeface="Calibri" panose="020F0502020204030204" pitchFamily="34" charset="0"/>
                <a:cs typeface="Times New Roman" panose="02020603050405020304" pitchFamily="18" charset="0"/>
              </a:rPr>
              <a:t>seznatelná</a:t>
            </a:r>
            <a:r>
              <a:rPr lang="cs-CZ" sz="28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70261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2FEB2FC-BA4E-6BD0-F700-8AE19DAD3C6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19C2FD5E-9172-A5EF-9CF2-7AA89708790D}"/>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Plnění z rámcové dohody</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D7799F49-7ACE-2338-2851-1459887B86BF}"/>
              </a:ext>
            </a:extLst>
          </p:cNvPr>
          <p:cNvGraphicFramePr>
            <a:graphicFrameLocks noGrp="1"/>
          </p:cNvGraphicFramePr>
          <p:nvPr>
            <p:extLst>
              <p:ext uri="{D42A27DB-BD31-4B8C-83A1-F6EECF244321}">
                <p14:modId xmlns:p14="http://schemas.microsoft.com/office/powerpoint/2010/main" val="580997528"/>
              </p:ext>
            </p:extLst>
          </p:nvPr>
        </p:nvGraphicFramePr>
        <p:xfrm>
          <a:off x="9427" y="1252247"/>
          <a:ext cx="12182573" cy="5403291"/>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000" b="1" kern="1200" dirty="0" err="1">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a:t>
                      </a:r>
                      <a:r>
                        <a:rPr lang="cs-CZ" sz="2000" b="1"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ÚOHS-S0217/2025/VZ, č. j.   ÚOHS-20834/2025/500</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0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https://uohs.gov.cz/cs/verejne-zakazky/sbirky-rozhodnuti/detail-22966.html</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Aplikační podpora aplikace datového skladu</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0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21. 6. 2025</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131 odst. 5 ZZVZ</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Obviněný se dopustil přestupku podle § 268 odst. 1 písm. a) ZZVZ tím, že v rozporu s § 131 odst. 5 ZZVZ umožnil </a:t>
                      </a:r>
                      <a:r>
                        <a:rPr lang="cs-CZ" sz="20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podstatnou změnu podmínek rámcové dohody </a:t>
                      </a: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uzavřené dne 25. 3. 2020, když na základě uvedené rámcové dohody čerpal plnění prostřednictvím 24 prováděcích smluv uzavřených na základě objednávek vystavených mezi dny 27. 10. 2021 a 18. 3. 2024, resp. 25. 3. 2024 v hodnotě o 29 123 160 Kč bez DPH vyšší, než činila předpokládaná hodnota uvedené rámcové dohody, kterou obviněný stanovil ve výši 15 000 000 Kč bez DPH, přičemž zároveň uzavřením prováděcích smluv na základě objednávek ze dne 18. 3. 2024, resp. 25. 3. 2024 v rozporu se smluvním ujednáním zakotveným v čl. 21.1 uvedené rámcové dohody mohl navíc uvedený vybraný dodavatel plnit na základě uvedené rámcové dohody i po uplynutí doby trvání uvedené rámcové dohody, a to až o 280 dní déle, čímž v souhrnu došlo k významnému rozšíření rozsahu plnění, přičemž tím mohl ovlivnit výběr dodavatele. </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985361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1775535-030B-0728-FCA3-3B91E74D3CE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FC488F4-7115-7BB8-7B08-57179F1746D2}"/>
              </a:ext>
            </a:extLst>
          </p:cNvPr>
          <p:cNvSpPr txBox="1"/>
          <p:nvPr/>
        </p:nvSpPr>
        <p:spPr>
          <a:xfrm>
            <a:off x="0" y="475101"/>
            <a:ext cx="12191999" cy="487197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uzavřel s dodavatelem </a:t>
            </a:r>
            <a:r>
              <a:rPr kumimoji="0" lang="cs-CZ" sz="2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dne 25. 3. 2020 rámcovou dohodu</a:t>
            </a:r>
            <a:r>
              <a:rPr lang="cs-CZ" sz="2400" dirty="0">
                <a:effectLst/>
                <a:latin typeface="Arial" panose="020B0604020202020204" pitchFamily="34" charset="0"/>
                <a:ea typeface="Calibri" panose="020F0502020204030204" pitchFamily="34" charset="0"/>
                <a:cs typeface="Times New Roman" panose="02020603050405020304" pitchFamily="18" charset="0"/>
              </a:rPr>
              <a:t> na dobu určitou, na 48 měsíců.</a:t>
            </a:r>
          </a:p>
          <a:p>
            <a:pPr algn="just">
              <a:lnSpc>
                <a:spcPct val="107000"/>
              </a:lnSpc>
              <a:spcAft>
                <a:spcPts val="800"/>
              </a:spcAft>
              <a:buNone/>
            </a:pPr>
            <a:r>
              <a:rPr lang="cs-CZ" sz="2400" dirty="0">
                <a:latin typeface="Arial" panose="020B0604020202020204" pitchFamily="34" charset="0"/>
                <a:ea typeface="Calibri" panose="020F0502020204030204" pitchFamily="34" charset="0"/>
                <a:cs typeface="Times New Roman" panose="02020603050405020304" pitchFamily="18" charset="0"/>
              </a:rPr>
              <a:t>V RD bylo </a:t>
            </a:r>
            <a:r>
              <a:rPr lang="cs-CZ" sz="2400" dirty="0">
                <a:effectLst/>
                <a:latin typeface="Arial" panose="020B0604020202020204" pitchFamily="34" charset="0"/>
                <a:ea typeface="Calibri" panose="020F0502020204030204" pitchFamily="34" charset="0"/>
                <a:cs typeface="Times New Roman" panose="02020603050405020304" pitchFamily="18" charset="0"/>
              </a:rPr>
              <a:t>zakotveno, že jednotlivé objednávky musí být uzavřeny nejpozději tak, aby jejich plnění bylo dokončeno před uplynutím trvání rámcové dohody. </a:t>
            </a:r>
          </a:p>
          <a:p>
            <a:pPr algn="just">
              <a:lnSpc>
                <a:spcPct val="107000"/>
              </a:lnSpc>
              <a:spcAft>
                <a:spcPts val="800"/>
              </a:spcAft>
              <a:buNone/>
            </a:pPr>
            <a:r>
              <a:rPr lang="cs-CZ" sz="2400" dirty="0">
                <a:latin typeface="Arial" panose="020B0604020202020204" pitchFamily="34" charset="0"/>
                <a:ea typeface="Calibri" panose="020F0502020204030204" pitchFamily="34" charset="0"/>
                <a:cs typeface="Times New Roman" panose="02020603050405020304" pitchFamily="18" charset="0"/>
              </a:rPr>
              <a:t>V </a:t>
            </a:r>
            <a:r>
              <a:rPr lang="cs-CZ" sz="2400" dirty="0">
                <a:effectLst/>
                <a:latin typeface="Arial" panose="020B0604020202020204" pitchFamily="34" charset="0"/>
                <a:ea typeface="Calibri" panose="020F0502020204030204" pitchFamily="34" charset="0"/>
                <a:cs typeface="Times New Roman" panose="02020603050405020304" pitchFamily="18" charset="0"/>
              </a:rPr>
              <a:t>rámcové dohodě nebyl zakotven maximální finanční limit pro čerpání z uvedené rámcové dohody. Zadavatel stanovil toliko předpokládanou hodnotu rámcové dohody na 15 000 000 Kč bez DPH.</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Celkem bylo na základě 34 prováděcích smluv zadavatelem čerpáno plnění v hodnotě 44 123 160 Kč bez DPH, a to i po uplynutí doby trvání rámcové dohody.</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92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650449"/>
            <a:ext cx="12192000" cy="545713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77.         Z cenové tabulky obsažené v nabídce České mincovny se podává,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cena za dodávky (…) představuje cca 61 % celkové nabídkové ceny</a:t>
            </a:r>
            <a:r>
              <a:rPr lang="cs-CZ" sz="2400" dirty="0">
                <a:effectLst/>
                <a:latin typeface="Arial" panose="020B0604020202020204" pitchFamily="34" charset="0"/>
                <a:ea typeface="Calibri" panose="020F0502020204030204" pitchFamily="34" charset="0"/>
                <a:cs typeface="Times New Roman" panose="02020603050405020304" pitchFamily="18" charset="0"/>
              </a:rPr>
              <a:t>, z čehož tedy v souladu s </a:t>
            </a:r>
            <a:br>
              <a:rPr lang="cs-CZ" sz="2400" dirty="0">
                <a:effectLst/>
                <a:latin typeface="Arial" panose="020B0604020202020204" pitchFamily="34" charset="0"/>
                <a:ea typeface="Calibri" panose="020F0502020204030204" pitchFamily="34" charset="0"/>
                <a:cs typeface="Times New Roman" panose="02020603050405020304" pitchFamily="18" charset="0"/>
              </a:rPr>
            </a:br>
            <a:r>
              <a:rPr lang="cs-CZ" sz="2400" dirty="0">
                <a:effectLst/>
                <a:latin typeface="Arial" panose="020B0604020202020204" pitchFamily="34" charset="0"/>
                <a:ea typeface="Calibri" panose="020F0502020204030204" pitchFamily="34" charset="0"/>
                <a:cs typeface="Times New Roman" panose="02020603050405020304" pitchFamily="18" charset="0"/>
              </a:rPr>
              <a:t>§ 15 odst. 2 zákona vyplývá, jakkoli se to může </a:t>
            </a:r>
            <a:r>
              <a:rPr lang="cs-CZ" sz="2400" i="1" dirty="0">
                <a:effectLst/>
                <a:latin typeface="Arial" panose="020B0604020202020204" pitchFamily="34" charset="0"/>
                <a:ea typeface="Calibri" panose="020F0502020204030204" pitchFamily="34" charset="0"/>
                <a:cs typeface="Times New Roman" panose="02020603050405020304" pitchFamily="18" charset="0"/>
              </a:rPr>
              <a:t>prima facie</a:t>
            </a:r>
            <a:r>
              <a:rPr lang="cs-CZ" sz="2400" dirty="0">
                <a:effectLst/>
                <a:latin typeface="Arial" panose="020B0604020202020204" pitchFamily="34" charset="0"/>
                <a:ea typeface="Calibri" panose="020F0502020204030204" pitchFamily="34" charset="0"/>
                <a:cs typeface="Times New Roman" panose="02020603050405020304" pitchFamily="18" charset="0"/>
              </a:rPr>
              <a:t> jevit překvapivým, že hlavním předmětem plnění veřejné zakázky jsou dodávky.</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78.         Jelikož je zadavatel oprávněn použit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výhradu dle § 105 odst. 2 </a:t>
            </a:r>
            <a:r>
              <a:rPr lang="cs-CZ" sz="2400" dirty="0">
                <a:effectLst/>
                <a:latin typeface="Arial" panose="020B0604020202020204" pitchFamily="34" charset="0"/>
                <a:ea typeface="Calibri" panose="020F0502020204030204" pitchFamily="34" charset="0"/>
                <a:cs typeface="Times New Roman" panose="02020603050405020304" pitchFamily="18" charset="0"/>
              </a:rPr>
              <a:t>zákona v případě veřejné zakázky na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dodávky pouze tehdy, jedná-li se o dodávky zahrnující umístění nebo montáž</a:t>
            </a:r>
            <a:r>
              <a:rPr lang="cs-CZ" sz="2400" dirty="0">
                <a:effectLst/>
                <a:latin typeface="Arial" panose="020B0604020202020204" pitchFamily="34" charset="0"/>
                <a:ea typeface="Calibri" panose="020F0502020204030204" pitchFamily="34" charset="0"/>
                <a:cs typeface="Times New Roman" panose="02020603050405020304" pitchFamily="18" charset="0"/>
              </a:rPr>
              <a:t>, což dodávky v šetřeném případě zcela jistě nezahrnují, Úřad konstatuje, že zadavatel postupoval v tomto ohledu při stanovení zadávacích podmínek veřejné zakázky v rozporu s § 105 odst. 2 zákona.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Pro úplnost Úřad dodává, že byla-li samotná výhrada dle § 105 odst. 2 zákona učiněna v rozporu se zákonem, je pak logické, že zadavatel ji nebyl oprávněn využít ani v rámci požadavku na kritérium technické kvalifikace.</a:t>
            </a:r>
          </a:p>
        </p:txBody>
      </p:sp>
    </p:spTree>
    <p:extLst>
      <p:ext uri="{BB962C8B-B14F-4D97-AF65-F5344CB8AC3E}">
        <p14:creationId xmlns:p14="http://schemas.microsoft.com/office/powerpoint/2010/main" val="4130925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593CC45-7D7A-A771-2F5B-24738AD13D5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199BC8CD-EB87-E32B-6DBA-7A0CD65E4088}"/>
              </a:ext>
            </a:extLst>
          </p:cNvPr>
          <p:cNvSpPr txBox="1"/>
          <p:nvPr/>
        </p:nvSpPr>
        <p:spPr>
          <a:xfrm>
            <a:off x="-15551" y="594369"/>
            <a:ext cx="12192000" cy="575933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dirty="0">
                <a:effectLst/>
                <a:latin typeface="Arial" panose="020B0604020202020204" pitchFamily="34" charset="0"/>
                <a:ea typeface="Calibri" panose="020F0502020204030204" pitchFamily="34" charset="0"/>
                <a:cs typeface="Times New Roman" panose="02020603050405020304" pitchFamily="18" charset="0"/>
              </a:rPr>
              <a:t>76.    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Ačkoliv je pravdou, že zadavatel nestanovil maximální finanční limit plnění, ale toliko předpokládanou hodnotu plnění z rámcové dohody</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je Úřad toho názoru, že i předpokládaná hodnota slouží potenciálním dodavatelům jako vodítko při posuzování, zda se budou zadávacího řízení účastnit</a:t>
            </a:r>
            <a:r>
              <a:rPr lang="cs-CZ" dirty="0">
                <a:effectLst/>
                <a:latin typeface="Arial" panose="020B0604020202020204" pitchFamily="34" charset="0"/>
                <a:ea typeface="Calibri" panose="020F0502020204030204" pitchFamily="34" charset="0"/>
                <a:cs typeface="Times New Roman" panose="02020603050405020304" pitchFamily="18" charset="0"/>
              </a:rPr>
              <a:t>, zda mají dostatečné kapacity k plnění na základě rámcové dohody, či zda je např. taková zakázka pro ně lukrativní. V tomto ohledu je možné odkázat na rozhodnutí předsedy Úřadu vydané dne 27. 4. 2023 pod </a:t>
            </a:r>
            <a:r>
              <a:rPr lang="cs-CZ" dirty="0" err="1">
                <a:effectLst/>
                <a:latin typeface="Arial" panose="020B0604020202020204" pitchFamily="34" charset="0"/>
                <a:ea typeface="Calibri" panose="020F0502020204030204" pitchFamily="34" charset="0"/>
                <a:cs typeface="Times New Roman" panose="02020603050405020304" pitchFamily="18" charset="0"/>
              </a:rPr>
              <a:t>sp</a:t>
            </a:r>
            <a:r>
              <a:rPr lang="cs-CZ" dirty="0">
                <a:effectLst/>
                <a:latin typeface="Arial" panose="020B0604020202020204" pitchFamily="34" charset="0"/>
                <a:ea typeface="Calibri" panose="020F0502020204030204" pitchFamily="34" charset="0"/>
                <a:cs typeface="Times New Roman" panose="02020603050405020304" pitchFamily="18" charset="0"/>
              </a:rPr>
              <a:t>. zn. ÚOHS-R0031/2023/VZ, ve kterém předseda Úřadu dochází k závěru, že i předpokládaná hodnota je jednoznačným ukazatelem rozsahu rámcové dohody. I předpokládaná hodnota je limitem, který postačuje pro to, aby si potenciální dodavatelé mohli učinit představu o rozsahu zakázky, zda budou schopni podmínky splnit a zda se v tomto smyslu budou zadávacího řízení také účastnit.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Ačkoliv je argumentace podpořena rozhodnutím SDEU, které bylo vydáno až po uzavření rámcové dohody</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nelze pominout, že bylo vydáno v době, kdy obviněný z rámcové dohody již plnil</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přičemž v době vydání rozhodnutí SDEU zadavatel z rámcové dohody nevyčerpal takové plnění, které by přesahovalo svou hodnotou stanovenou předpokládanou hodnotu</a:t>
            </a:r>
            <a:r>
              <a:rPr lang="cs-CZ" dirty="0">
                <a:effectLst/>
                <a:latin typeface="Arial" panose="020B0604020202020204" pitchFamily="34" charset="0"/>
                <a:ea typeface="Calibri" panose="020F0502020204030204" pitchFamily="34" charset="0"/>
                <a:cs typeface="Times New Roman" panose="02020603050405020304" pitchFamily="18" charset="0"/>
              </a:rPr>
              <a:t>, neboť k tomu došlo až uzavřením prováděcí smlouvy na základě objednávky č. OBJ2021578 ze dne 27. 10. 2021, resp. její akceptací vybraným dodavatelem dne 18. 11. 2021. </a:t>
            </a:r>
            <a:r>
              <a:rPr lang="cs-CZ"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Z uvedeného plyne, že zadavatel měl dostatečný časový úsek, ve kterém mohl závěry rozhodnutí SDEU reflektovat a přijmout nezbytná opatření ve vztahu k přezkoumávané rámcové dohodě</a:t>
            </a:r>
            <a:r>
              <a:rPr lang="cs-CZ" dirty="0">
                <a:effectLst/>
                <a:latin typeface="Arial" panose="020B0604020202020204" pitchFamily="34" charset="0"/>
                <a:ea typeface="Calibri" panose="020F0502020204030204" pitchFamily="34" charset="0"/>
                <a:cs typeface="Times New Roman" panose="02020603050405020304" pitchFamily="18" charset="0"/>
              </a:rPr>
              <a:t>. Úřad dále nesouhlasí se závěrem obviněného, podle kterého měly být závěry rozhodnutí SDEU překvapivé, neboť obdobné závěry byly již vysloveny v rozhodnutí Soudního dvora Evropské unie ve věci C-216/17 [</a:t>
            </a:r>
            <a:r>
              <a:rPr lang="cs-CZ" dirty="0" err="1">
                <a:effectLst/>
                <a:latin typeface="Arial" panose="020B0604020202020204" pitchFamily="34" charset="0"/>
                <a:ea typeface="Calibri" panose="020F0502020204030204" pitchFamily="34" charset="0"/>
                <a:cs typeface="Times New Roman" panose="02020603050405020304" pitchFamily="18" charset="0"/>
              </a:rPr>
              <a:t>Autorità</a:t>
            </a:r>
            <a:r>
              <a:rPr lang="cs-CZ" dirty="0">
                <a:effectLst/>
                <a:latin typeface="Arial" panose="020B0604020202020204" pitchFamily="34" charset="0"/>
                <a:ea typeface="Calibri" panose="020F0502020204030204" pitchFamily="34" charset="0"/>
                <a:cs typeface="Times New Roman" panose="02020603050405020304" pitchFamily="18" charset="0"/>
              </a:rPr>
              <a:t> Garante </a:t>
            </a:r>
            <a:r>
              <a:rPr lang="cs-CZ" dirty="0" err="1">
                <a:effectLst/>
                <a:latin typeface="Arial" panose="020B0604020202020204" pitchFamily="34" charset="0"/>
                <a:ea typeface="Calibri" panose="020F0502020204030204" pitchFamily="34" charset="0"/>
                <a:cs typeface="Times New Roman" panose="02020603050405020304" pitchFamily="18" charset="0"/>
              </a:rPr>
              <a:t>della</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Concorrenza</a:t>
            </a:r>
            <a:r>
              <a:rPr lang="cs-CZ" dirty="0">
                <a:effectLst/>
                <a:latin typeface="Arial" panose="020B0604020202020204" pitchFamily="34" charset="0"/>
                <a:ea typeface="Calibri" panose="020F0502020204030204" pitchFamily="34" charset="0"/>
                <a:cs typeface="Times New Roman" panose="02020603050405020304" pitchFamily="18" charset="0"/>
              </a:rPr>
              <a:t> e </a:t>
            </a:r>
            <a:r>
              <a:rPr lang="cs-CZ" dirty="0" err="1">
                <a:effectLst/>
                <a:latin typeface="Arial" panose="020B0604020202020204" pitchFamily="34" charset="0"/>
                <a:ea typeface="Calibri" panose="020F0502020204030204" pitchFamily="34" charset="0"/>
                <a:cs typeface="Times New Roman" panose="02020603050405020304" pitchFamily="18" charset="0"/>
              </a:rPr>
              <a:t>del</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Mercato</a:t>
            </a:r>
            <a:r>
              <a:rPr lang="cs-CZ" dirty="0">
                <a:effectLst/>
                <a:latin typeface="Arial" panose="020B0604020202020204" pitchFamily="34" charset="0"/>
                <a:ea typeface="Calibri" panose="020F0502020204030204" pitchFamily="34" charset="0"/>
                <a:cs typeface="Times New Roman" panose="02020603050405020304" pitchFamily="18" charset="0"/>
              </a:rPr>
              <a:t> – </a:t>
            </a:r>
            <a:r>
              <a:rPr lang="cs-CZ" dirty="0" err="1">
                <a:effectLst/>
                <a:latin typeface="Arial" panose="020B0604020202020204" pitchFamily="34" charset="0"/>
                <a:ea typeface="Calibri" panose="020F0502020204030204" pitchFamily="34" charset="0"/>
                <a:cs typeface="Times New Roman" panose="02020603050405020304" pitchFamily="18" charset="0"/>
              </a:rPr>
              <a:t>Antitrust</a:t>
            </a:r>
            <a:r>
              <a:rPr lang="cs-CZ" dirty="0">
                <a:effectLst/>
                <a:latin typeface="Arial" panose="020B0604020202020204" pitchFamily="34" charset="0"/>
                <a:ea typeface="Calibri" panose="020F0502020204030204" pitchFamily="34" charset="0"/>
                <a:cs typeface="Times New Roman" panose="02020603050405020304" pitchFamily="18" charset="0"/>
              </a:rPr>
              <a:t> a </a:t>
            </a:r>
            <a:r>
              <a:rPr lang="cs-CZ" dirty="0" err="1">
                <a:effectLst/>
                <a:latin typeface="Arial" panose="020B0604020202020204" pitchFamily="34" charset="0"/>
                <a:ea typeface="Calibri" panose="020F0502020204030204" pitchFamily="34" charset="0"/>
                <a:cs typeface="Times New Roman" panose="02020603050405020304" pitchFamily="18" charset="0"/>
              </a:rPr>
              <a:t>Coopservice</a:t>
            </a:r>
            <a:r>
              <a:rPr lang="cs-CZ" dirty="0">
                <a:effectLst/>
                <a:latin typeface="Arial" panose="020B0604020202020204" pitchFamily="34" charset="0"/>
                <a:ea typeface="Calibri" panose="020F0502020204030204" pitchFamily="34" charset="0"/>
                <a:cs typeface="Times New Roman" panose="02020603050405020304" pitchFamily="18" charset="0"/>
              </a:rPr>
              <a:t> Soc. </a:t>
            </a:r>
            <a:r>
              <a:rPr lang="cs-CZ" dirty="0" err="1">
                <a:effectLst/>
                <a:latin typeface="Arial" panose="020B0604020202020204" pitchFamily="34" charset="0"/>
                <a:ea typeface="Calibri" panose="020F0502020204030204" pitchFamily="34" charset="0"/>
                <a:cs typeface="Times New Roman" panose="02020603050405020304" pitchFamily="18" charset="0"/>
              </a:rPr>
              <a:t>coop</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arl</a:t>
            </a:r>
            <a:r>
              <a:rPr lang="cs-CZ" dirty="0">
                <a:effectLst/>
                <a:latin typeface="Arial" panose="020B0604020202020204" pitchFamily="34" charset="0"/>
                <a:ea typeface="Calibri" panose="020F0502020204030204" pitchFamily="34" charset="0"/>
                <a:cs typeface="Times New Roman" panose="02020603050405020304" pitchFamily="18" charset="0"/>
              </a:rPr>
              <a:t> v. </a:t>
            </a:r>
            <a:r>
              <a:rPr lang="cs-CZ" dirty="0" err="1">
                <a:effectLst/>
                <a:latin typeface="Arial" panose="020B0604020202020204" pitchFamily="34" charset="0"/>
                <a:ea typeface="Calibri" panose="020F0502020204030204" pitchFamily="34" charset="0"/>
                <a:cs typeface="Times New Roman" panose="02020603050405020304" pitchFamily="18" charset="0"/>
              </a:rPr>
              <a:t>Azienda</a:t>
            </a:r>
            <a:r>
              <a:rPr lang="cs-CZ" dirty="0">
                <a:effectLst/>
                <a:latin typeface="Arial" panose="020B0604020202020204" pitchFamily="34" charset="0"/>
                <a:ea typeface="Calibri" panose="020F0502020204030204" pitchFamily="34" charset="0"/>
                <a:cs typeface="Times New Roman" panose="02020603050405020304" pitchFamily="18" charset="0"/>
              </a:rPr>
              <a:t> Socio-</a:t>
            </a:r>
            <a:r>
              <a:rPr lang="cs-CZ" dirty="0" err="1">
                <a:effectLst/>
                <a:latin typeface="Arial" panose="020B0604020202020204" pitchFamily="34" charset="0"/>
                <a:ea typeface="Calibri" panose="020F0502020204030204" pitchFamily="34" charset="0"/>
                <a:cs typeface="Times New Roman" panose="02020603050405020304" pitchFamily="18" charset="0"/>
              </a:rPr>
              <a:t>Sanitaria</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Territoriale</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della</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err="1">
                <a:effectLst/>
                <a:latin typeface="Arial" panose="020B0604020202020204" pitchFamily="34" charset="0"/>
                <a:ea typeface="Calibri" panose="020F0502020204030204" pitchFamily="34" charset="0"/>
                <a:cs typeface="Times New Roman" panose="02020603050405020304" pitchFamily="18" charset="0"/>
              </a:rPr>
              <a:t>Vallecamonica</a:t>
            </a:r>
            <a:r>
              <a:rPr lang="cs-CZ" dirty="0">
                <a:effectLst/>
                <a:latin typeface="Arial" panose="020B0604020202020204" pitchFamily="34" charset="0"/>
                <a:ea typeface="Calibri" panose="020F0502020204030204" pitchFamily="34" charset="0"/>
                <a:cs typeface="Times New Roman" panose="02020603050405020304" pitchFamily="18" charset="0"/>
              </a:rPr>
              <a:t> - </a:t>
            </a:r>
            <a:r>
              <a:rPr lang="cs-CZ" dirty="0" err="1">
                <a:effectLst/>
                <a:latin typeface="Arial" panose="020B0604020202020204" pitchFamily="34" charset="0"/>
                <a:ea typeface="Calibri" panose="020F0502020204030204" pitchFamily="34" charset="0"/>
                <a:cs typeface="Times New Roman" panose="02020603050405020304" pitchFamily="18" charset="0"/>
              </a:rPr>
              <a:t>Sebino</a:t>
            </a:r>
            <a:r>
              <a:rPr lang="cs-CZ" dirty="0">
                <a:effectLst/>
                <a:latin typeface="Arial" panose="020B0604020202020204" pitchFamily="34" charset="0"/>
                <a:ea typeface="Calibri" panose="020F0502020204030204" pitchFamily="34" charset="0"/>
                <a:cs typeface="Times New Roman" panose="02020603050405020304" pitchFamily="18" charset="0"/>
              </a:rPr>
              <a:t> (ASST) a další] ze dne 19. 12. 2018.</a:t>
            </a:r>
          </a:p>
        </p:txBody>
      </p:sp>
    </p:spTree>
    <p:extLst>
      <p:ext uri="{BB962C8B-B14F-4D97-AF65-F5344CB8AC3E}">
        <p14:creationId xmlns:p14="http://schemas.microsoft.com/office/powerpoint/2010/main" val="35094610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B3C22E4-8934-4AB0-513C-B217446B2883}"/>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D34D072-45A2-EC32-6B9F-683957416175}"/>
              </a:ext>
            </a:extLst>
          </p:cNvPr>
          <p:cNvSpPr txBox="1"/>
          <p:nvPr/>
        </p:nvSpPr>
        <p:spPr>
          <a:xfrm>
            <a:off x="-15551" y="594369"/>
            <a:ext cx="12192000" cy="572958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79.      Navíc, pokud by byl připuštěn výklad zadavatele v tom smyslu, že v případě rámcových dohod není rozsah plnění předpokládanou hodnotou nijak limitován, znamenalo by to v šetřeném případě faktické vyprázdnění pravidla týkajícího se podstatné změny podmínek rámcové dohody dle § 131 odst. 5 zákona ve smyslu hodnoty plnění. Takový výklad by mohl zapříčinit, že by pravidla pro podstatnou změnu podmínek rámcové dohody podle § 131 odst. 5 zákona a potažmo ustanovení § 222 zákona nemohla být vůbec aplikována, respektive by mohla být obcházena, což by mohlo vést k omezení nebo úplnému vyloučení hospodářské soutěže. Takový výklad však nelze připustit, neboť by jím byl obcházen smysl a účel zákona. Uvedený závěr pak lze nalézt rovněž v rozhodnutí Soudního dvora Evropské unie ve věci C-274/21 a C-275/21 EPIC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Financial</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Consulting</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Ges.m.b.H</a:t>
            </a:r>
            <a:r>
              <a:rPr lang="cs-CZ" sz="2000" dirty="0">
                <a:effectLst/>
                <a:latin typeface="Arial" panose="020B0604020202020204" pitchFamily="34" charset="0"/>
                <a:ea typeface="Calibri" panose="020F0502020204030204" pitchFamily="34" charset="0"/>
                <a:cs typeface="Times New Roman" panose="02020603050405020304" pitchFamily="18" charset="0"/>
              </a:rPr>
              <a:t>. ze dne 14. 7. 2022, kde je dovozeno, že na základě rámcové dohody, u níž bylo dosaženo limitu, nelze zadávat další veřejné zakázky, ledaže se nejedná o podstatnou změnu smlouvy.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tedy hodnotí, že pakliže byla určena předpokládaná hodnota rámcové dohody</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je tímto rozsah zakázek, které mohou být na základě rámcové dohody zadány, limitován. </a:t>
            </a:r>
            <a:r>
              <a:rPr lang="cs-CZ" sz="2000" dirty="0">
                <a:effectLst/>
                <a:latin typeface="Arial" panose="020B0604020202020204" pitchFamily="34" charset="0"/>
                <a:ea typeface="Calibri" panose="020F0502020204030204" pitchFamily="34" charset="0"/>
                <a:cs typeface="Times New Roman" panose="02020603050405020304" pitchFamily="18" charset="0"/>
              </a:rPr>
              <a:t>Ve své podstatě se tak jedná o konkretizaci zákazu zneužití rámcových dohod, nebo jejich využití takovým způsobem, který by narušoval hospodářskou soutěž. </a:t>
            </a:r>
            <a:r>
              <a:rPr lang="cs-CZ" sz="2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 změně podmínek rámcové dohody lze tedy uvažovat výhradně v intencích § 131 odst. 5 zákona, resp. § 222 zákona</a:t>
            </a:r>
            <a:r>
              <a:rPr lang="cs-CZ" sz="2000" dirty="0">
                <a:effectLst/>
                <a:latin typeface="Arial" panose="020B0604020202020204" pitchFamily="34" charset="0"/>
                <a:ea typeface="Calibri" panose="020F0502020204030204" pitchFamily="34" charset="0"/>
                <a:cs typeface="Times New Roman" panose="02020603050405020304" pitchFamily="18" charset="0"/>
              </a:rPr>
              <a:t>, tedy např. v souladu s výjimkou </a:t>
            </a:r>
            <a:r>
              <a:rPr lang="cs-CZ" sz="2000" i="1" dirty="0">
                <a:effectLst/>
                <a:latin typeface="Arial" panose="020B0604020202020204" pitchFamily="34" charset="0"/>
                <a:ea typeface="Calibri" panose="020F0502020204030204" pitchFamily="34" charset="0"/>
                <a:cs typeface="Times New Roman" panose="02020603050405020304" pitchFamily="18" charset="0"/>
              </a:rPr>
              <a:t>de minimis</a:t>
            </a:r>
            <a:r>
              <a:rPr lang="cs-CZ" sz="2000" dirty="0">
                <a:effectLst/>
                <a:latin typeface="Arial" panose="020B0604020202020204" pitchFamily="34" charset="0"/>
                <a:ea typeface="Calibri" panose="020F0502020204030204" pitchFamily="34" charset="0"/>
                <a:cs typeface="Times New Roman" panose="02020603050405020304" pitchFamily="18" charset="0"/>
              </a:rPr>
              <a:t> podle § 222 odst. 4 zákona.</a:t>
            </a:r>
          </a:p>
        </p:txBody>
      </p:sp>
    </p:spTree>
    <p:extLst>
      <p:ext uri="{BB962C8B-B14F-4D97-AF65-F5344CB8AC3E}">
        <p14:creationId xmlns:p14="http://schemas.microsoft.com/office/powerpoint/2010/main" val="22079366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0E524F6-F057-C08D-0147-614E3428B0D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479FE40-8371-0C42-788E-0F1EB98850FC}"/>
              </a:ext>
            </a:extLst>
          </p:cNvPr>
          <p:cNvSpPr txBox="1"/>
          <p:nvPr/>
        </p:nvSpPr>
        <p:spPr>
          <a:xfrm>
            <a:off x="-15551" y="594369"/>
            <a:ext cx="12192000" cy="525195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82.   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Obecně</a:t>
            </a:r>
            <a:r>
              <a:rPr lang="cs-CZ" sz="2400" dirty="0">
                <a:effectLst/>
                <a:latin typeface="Arial" panose="020B0604020202020204" pitchFamily="34" charset="0"/>
                <a:ea typeface="Calibri" panose="020F0502020204030204" pitchFamily="34" charset="0"/>
                <a:cs typeface="Times New Roman" panose="02020603050405020304" pitchFamily="18" charset="0"/>
              </a:rPr>
              <a:t> ve vztahu k době plnění Úřad akcentuje,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není z hlediska plnění z prováděcích smluv nutně limitován dobou trvání samotné rámcové dohody</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 právě šetřeném případě však došlo k tomu, že sám zadavatel do smluvních ujednání rámcové dohody</a:t>
            </a:r>
            <a:r>
              <a:rPr lang="cs-CZ" sz="2400" dirty="0">
                <a:effectLst/>
                <a:latin typeface="Arial" panose="020B0604020202020204" pitchFamily="34" charset="0"/>
                <a:ea typeface="Calibri" panose="020F0502020204030204" pitchFamily="34" charset="0"/>
                <a:cs typeface="Times New Roman" panose="02020603050405020304" pitchFamily="18" charset="0"/>
              </a:rPr>
              <a:t> (resp. již do zadávacích podmínek)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stanovil podmínku, která omezovala plnění z realizačních smluv</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tak, že musí být všechna tato plnění dokončena před uplynutím doby trvání rámcové dohody. </a:t>
            </a:r>
            <a:r>
              <a:rPr lang="cs-CZ" sz="2400" dirty="0">
                <a:effectLst/>
                <a:latin typeface="Arial" panose="020B0604020202020204" pitchFamily="34" charset="0"/>
                <a:ea typeface="Calibri" panose="020F0502020204030204" pitchFamily="34" charset="0"/>
                <a:cs typeface="Times New Roman" panose="02020603050405020304" pitchFamily="18" charset="0"/>
              </a:rPr>
              <a:t>(…) Vzhledem k tomu, že konec doby trvání rámcové dohody byl stanoven ke dni 26. 3. 2024, zatímco zadavatel umožnil vybranému dodavateli z některých (výše specifikovaných) realizačních smluv plnit až do 31. 12. 2024, mohl vybraný dodavatel plnit až o 280 dní déle.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V tomto ohledu tak zadavatel připustil plnění z rámcové dohody, které bylo v rozporu se smluvním ujednáním,</a:t>
            </a:r>
            <a:r>
              <a:rPr lang="cs-CZ" sz="2400" dirty="0">
                <a:effectLst/>
                <a:latin typeface="Arial" panose="020B0604020202020204" pitchFamily="34" charset="0"/>
                <a:ea typeface="Calibri" panose="020F0502020204030204" pitchFamily="34" charset="0"/>
                <a:cs typeface="Times New Roman" panose="02020603050405020304" pitchFamily="18" charset="0"/>
              </a:rPr>
              <a:t> resp. omezením, které si stanovil sám zadavatel, a to již při přípravě samotné rámcové dohody.</a:t>
            </a:r>
          </a:p>
        </p:txBody>
      </p:sp>
    </p:spTree>
    <p:extLst>
      <p:ext uri="{BB962C8B-B14F-4D97-AF65-F5344CB8AC3E}">
        <p14:creationId xmlns:p14="http://schemas.microsoft.com/office/powerpoint/2010/main" val="35808559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2A798CB-34BC-7B60-6F47-A3E1733084CC}"/>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20ED279B-0EA6-0C18-3170-4A30B94333DE}"/>
              </a:ext>
            </a:extLst>
          </p:cNvPr>
          <p:cNvSpPr txBox="1"/>
          <p:nvPr/>
        </p:nvSpPr>
        <p:spPr>
          <a:xfrm>
            <a:off x="-15551" y="594369"/>
            <a:ext cx="12192000" cy="586192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dirty="0">
                <a:effectLst/>
                <a:latin typeface="Arial" panose="020B0604020202020204" pitchFamily="34" charset="0"/>
                <a:ea typeface="Calibri" panose="020F0502020204030204" pitchFamily="34" charset="0"/>
                <a:cs typeface="Times New Roman" panose="02020603050405020304" pitchFamily="18" charset="0"/>
              </a:rPr>
              <a:t>84.     Na tomto místě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dále uvádí, že se neztotožnil s argumentací zadavatele, podle které nedošlo k podstatné změně,</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neboť nebyla realizována žádná změna, která by se týkala textace rámcové dohody a která by vykazovala znaky podstatné změny dle § 222 odst. 3 zákona. </a:t>
            </a:r>
            <a:r>
              <a:rPr lang="cs-CZ" dirty="0">
                <a:effectLst/>
                <a:latin typeface="Arial" panose="020B0604020202020204" pitchFamily="34" charset="0"/>
                <a:ea typeface="Calibri" panose="020F0502020204030204" pitchFamily="34" charset="0"/>
                <a:cs typeface="Times New Roman" panose="02020603050405020304" pitchFamily="18" charset="0"/>
              </a:rPr>
              <a:t>Předně je potřeba říci, že pro účely veřejnoprávní regulace zadávání veřejných zakázek se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změna závazku posuzuje dle ustanovení § 222 zákona</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nikoliv pouze podle soukromoprávních pravidel</a:t>
            </a:r>
            <a:r>
              <a:rPr lang="cs-CZ" dirty="0">
                <a:effectLst/>
                <a:latin typeface="Arial" panose="020B0604020202020204" pitchFamily="34" charset="0"/>
                <a:ea typeface="Calibri" panose="020F0502020204030204" pitchFamily="34" charset="0"/>
                <a:cs typeface="Times New Roman" panose="02020603050405020304" pitchFamily="18" charset="0"/>
              </a:rPr>
              <a:t>. K tomu je třeba také poznamenat, že </a:t>
            </a:r>
            <a:r>
              <a:rPr lang="cs-CZ"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i faktická změna (např. faktické jednání v rozporu s původní smlouvou), </a:t>
            </a:r>
            <a:r>
              <a:rPr lang="cs-CZ"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která nepředstavuje změnu závazku dle soukromého práva</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může být změnou závazku ve smyslu práva veřejného, resp. § 222 zákona. </a:t>
            </a:r>
            <a:r>
              <a:rPr lang="cs-CZ" dirty="0">
                <a:effectLst/>
                <a:latin typeface="Arial" panose="020B0604020202020204" pitchFamily="34" charset="0"/>
                <a:ea typeface="Calibri" panose="020F0502020204030204" pitchFamily="34" charset="0"/>
                <a:cs typeface="Times New Roman" panose="02020603050405020304" pitchFamily="18" charset="0"/>
              </a:rPr>
              <a:t>Uvedený závěr je rovněž obsažen v rozsudku Nejvyššího správního soudu ze dne 30. 3. 2023, č. j. 8 </a:t>
            </a:r>
            <a:r>
              <a:rPr lang="cs-CZ" dirty="0" err="1">
                <a:effectLst/>
                <a:latin typeface="Arial" panose="020B0604020202020204" pitchFamily="34" charset="0"/>
                <a:ea typeface="Calibri" panose="020F0502020204030204" pitchFamily="34" charset="0"/>
                <a:cs typeface="Times New Roman" panose="02020603050405020304" pitchFamily="18" charset="0"/>
              </a:rPr>
              <a:t>Afs</a:t>
            </a:r>
            <a:r>
              <a:rPr lang="cs-CZ" dirty="0">
                <a:effectLst/>
                <a:latin typeface="Arial" panose="020B0604020202020204" pitchFamily="34" charset="0"/>
                <a:ea typeface="Calibri" panose="020F0502020204030204" pitchFamily="34" charset="0"/>
                <a:cs typeface="Times New Roman" panose="02020603050405020304" pitchFamily="18" charset="0"/>
              </a:rPr>
              <a:t> 157/2021-35. S přihlédnutím k výše uvedenému je Úřad toho názoru, že ačkoliv z pohledu soukromoprávního ke změně rámcové dohody nemuselo dojít, je na místě na právě šetřený případ nahlížet prizmatem veřejnoprávní regulace. </a:t>
            </a:r>
          </a:p>
          <a:p>
            <a:pPr algn="just">
              <a:lnSpc>
                <a:spcPct val="107000"/>
              </a:lnSpc>
              <a:spcAft>
                <a:spcPts val="800"/>
              </a:spcAft>
            </a:pPr>
            <a:r>
              <a:rPr lang="cs-CZ" dirty="0">
                <a:effectLst/>
                <a:latin typeface="Arial" panose="020B0604020202020204" pitchFamily="34" charset="0"/>
                <a:ea typeface="Calibri" panose="020F0502020204030204" pitchFamily="34" charset="0"/>
                <a:cs typeface="Times New Roman" panose="02020603050405020304" pitchFamily="18" charset="0"/>
              </a:rPr>
              <a:t>V tomto ohledu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hodnotí, že došlo právě ke zmíněné faktické změně podmínek rámcové dohody</a:t>
            </a:r>
            <a:r>
              <a:rPr lang="cs-CZ" dirty="0">
                <a:effectLst/>
                <a:latin typeface="Arial" panose="020B0604020202020204" pitchFamily="34" charset="0"/>
                <a:ea typeface="Calibri" panose="020F0502020204030204" pitchFamily="34" charset="0"/>
                <a:cs typeface="Times New Roman" panose="02020603050405020304" pitchFamily="18" charset="0"/>
              </a:rPr>
              <a:t>. Tu lze vnímat ve dvou ohledech. První se týká předpokládané hodnoty, kdy sice formálně v rámcové dohodě žádný výslovný finanční strop stanoven nebyl, nicméně jak již Úřad dovodil výše, v šetřeném případě je třeba vzít v potaz právě stanovenou předpokládanou hodnotu.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se dopustil faktické změny právě tím, že reálně umožnil dodavateli plnit z rámcové dohody zhruba 3x více. </a:t>
            </a:r>
            <a:r>
              <a:rPr lang="cs-CZ" dirty="0">
                <a:effectLst/>
                <a:latin typeface="Arial" panose="020B0604020202020204" pitchFamily="34" charset="0"/>
                <a:ea typeface="Calibri" panose="020F0502020204030204" pitchFamily="34" charset="0"/>
                <a:cs typeface="Times New Roman" panose="02020603050405020304" pitchFamily="18" charset="0"/>
              </a:rPr>
              <a:t>Obdobně je potřeba nahlížet na časové omezení, které zadavatel vtělil do smluvních ujednání rámcové dohody.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Ačkoliv to nijak formálně změněno nebylo (např. dodatkem či jinou písemnou dohodou), fakticky došlo ke změně této podmínky, neboť zadavatel svým jednáním umožnil dodavateli z rámcové dohody plnit až o 280 dní déle, jak je popsáno výše.</a:t>
            </a:r>
          </a:p>
        </p:txBody>
      </p:sp>
    </p:spTree>
    <p:extLst>
      <p:ext uri="{BB962C8B-B14F-4D97-AF65-F5344CB8AC3E}">
        <p14:creationId xmlns:p14="http://schemas.microsoft.com/office/powerpoint/2010/main" val="8950224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1335C3E-51A2-28A8-E579-DF4F374D60FF}"/>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990AD3C-21B5-F14A-3030-E27EB0EDA213}"/>
              </a:ext>
            </a:extLst>
          </p:cNvPr>
          <p:cNvSpPr txBox="1"/>
          <p:nvPr/>
        </p:nvSpPr>
        <p:spPr>
          <a:xfrm>
            <a:off x="-15551" y="594369"/>
            <a:ext cx="12192000" cy="297440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Výše plnění rámcové dohody vyplývá buď se zadavatelem stanovené výše, a když toto není, tak z předpokládané hodnoty. Navýšení tohoto plnění lze jen za předpokladu dodržení § 222 ZZVZ.</a:t>
            </a:r>
          </a:p>
          <a:p>
            <a:pPr algn="just">
              <a:lnSpc>
                <a:spcPct val="107000"/>
              </a:lnSpc>
              <a:spcAft>
                <a:spcPts val="800"/>
              </a:spcAft>
            </a:pPr>
            <a:r>
              <a:rPr lang="cs-CZ" sz="2800" dirty="0">
                <a:latin typeface="Arial" panose="020B0604020202020204" pitchFamily="34" charset="0"/>
                <a:ea typeface="Calibri" panose="020F0502020204030204" pitchFamily="34" charset="0"/>
                <a:cs typeface="Times New Roman" panose="02020603050405020304" pitchFamily="18" charset="0"/>
              </a:rPr>
              <a:t>Ke změně (rámcové dohody) není třeba dodatku, není třeba tuto změnu formálně zakotvit, posuzuje se faktický dopad na rámcovou dohodu. </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49124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79594CB-58DC-0A7D-E4EF-2B324A924C63}"/>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EFCA64B8-D797-6CB5-7B7E-D8F7814E79AF}"/>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Skrytá technická kvalifikace / Předmět VZ</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44AB8F23-5001-41C7-81E3-DE2BB4434CCE}"/>
              </a:ext>
            </a:extLst>
          </p:cNvPr>
          <p:cNvGraphicFramePr>
            <a:graphicFrameLocks noGrp="1"/>
          </p:cNvGraphicFramePr>
          <p:nvPr>
            <p:extLst>
              <p:ext uri="{D42A27DB-BD31-4B8C-83A1-F6EECF244321}">
                <p14:modId xmlns:p14="http://schemas.microsoft.com/office/powerpoint/2010/main" val="176512454"/>
              </p:ext>
            </p:extLst>
          </p:nvPr>
        </p:nvGraphicFramePr>
        <p:xfrm>
          <a:off x="9427" y="1252247"/>
          <a:ext cx="12182573" cy="3547618"/>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8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ÚOHS-R0051/2025/VZ, č. j.   ÚOHS-22941/2025/163</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8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https://uohs.gov.cz/cs/verejne-zakazky/sbirky-rozhodnuti/detail-22967.html</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Operační chirurgický robot</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8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24. 6. 2025</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8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36 odst. 1 ZZVZ</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800" dirty="0">
                          <a:effectLst/>
                          <a:latin typeface="Arial" panose="020B0604020202020204" pitchFamily="34" charset="0"/>
                          <a:ea typeface="Calibri" panose="020F0502020204030204" pitchFamily="34" charset="0"/>
                          <a:cs typeface="Times New Roman" panose="02020603050405020304" pitchFamily="18" charset="0"/>
                        </a:rPr>
                        <a:t>Návrh navrhovatele se podle ustanovení § 265 písm. a) ZZVZ zamítá, neboť nebyly zjištěny důvody pro uložení nápravného opatření.</a:t>
                      </a: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25526881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1089D5E-0489-2FAD-C42F-D080DA1D373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28B0E9D-8245-521F-513C-75CA1F4DCD92}"/>
              </a:ext>
            </a:extLst>
          </p:cNvPr>
          <p:cNvSpPr txBox="1"/>
          <p:nvPr/>
        </p:nvSpPr>
        <p:spPr>
          <a:xfrm>
            <a:off x="0" y="475101"/>
            <a:ext cx="12191999" cy="626267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Hodnocení: podle nejvýhodnějšího poměru nákladů životního cyklu a kvality.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„A) </a:t>
            </a:r>
            <a:r>
              <a:rPr lang="cs-CZ" sz="2400" i="1" dirty="0">
                <a:effectLst/>
                <a:latin typeface="Arial" panose="020B0604020202020204" pitchFamily="34" charset="0"/>
                <a:ea typeface="Calibri" panose="020F0502020204030204" pitchFamily="34" charset="0"/>
                <a:cs typeface="Times New Roman" panose="02020603050405020304" pitchFamily="18" charset="0"/>
              </a:rPr>
              <a:t>Kvalita nabízeného Přístroje a příslušenství</a:t>
            </a:r>
            <a:r>
              <a:rPr lang="cs-CZ" sz="2400" dirty="0">
                <a:effectLst/>
                <a:latin typeface="Arial" panose="020B0604020202020204" pitchFamily="34" charset="0"/>
                <a:ea typeface="Calibri" panose="020F0502020204030204" pitchFamily="34" charset="0"/>
                <a:cs typeface="Times New Roman" panose="02020603050405020304" pitchFamily="18" charset="0"/>
              </a:rPr>
              <a:t>“ s váhou 60 % a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„B) </a:t>
            </a:r>
            <a:r>
              <a:rPr lang="cs-CZ" sz="2400" i="1" dirty="0">
                <a:effectLst/>
                <a:latin typeface="Arial" panose="020B0604020202020204" pitchFamily="34" charset="0"/>
                <a:ea typeface="Calibri" panose="020F0502020204030204" pitchFamily="34" charset="0"/>
                <a:cs typeface="Times New Roman" panose="02020603050405020304" pitchFamily="18" charset="0"/>
              </a:rPr>
              <a:t>Náklady životního cyklu (v EUR bez DPH)</a:t>
            </a:r>
            <a:r>
              <a:rPr lang="cs-CZ" sz="2400" dirty="0">
                <a:effectLst/>
                <a:latin typeface="Arial" panose="020B0604020202020204" pitchFamily="34" charset="0"/>
                <a:ea typeface="Calibri" panose="020F0502020204030204" pitchFamily="34" charset="0"/>
                <a:cs typeface="Times New Roman" panose="02020603050405020304" pitchFamily="18" charset="0"/>
              </a:rPr>
              <a:t>“ s váhou 40 %.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Kritérium kvality pak zadavatel rozdělil do 8 konkrétních dílčích podkategorií, tj.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podkritérií</a:t>
            </a:r>
            <a:r>
              <a:rPr lang="cs-CZ" sz="2400" dirty="0">
                <a:effectLst/>
                <a:latin typeface="Arial" panose="020B0604020202020204" pitchFamily="34" charset="0"/>
                <a:ea typeface="Calibri" panose="020F0502020204030204" pitchFamily="34" charset="0"/>
                <a:cs typeface="Times New Roman" panose="02020603050405020304" pitchFamily="18" charset="0"/>
              </a:rPr>
              <a:t>, která dále bodově ohodnotil.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Celkově bylo možné získat z 8 zmiňovaných hodnoticích kritérií 60 bodů.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Navrhovatel však v návrhu a následně i v rozkladu napadá pouze 5 z těchto hodnoticích parametrů pod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poř</a:t>
            </a:r>
            <a:r>
              <a:rPr lang="cs-CZ" sz="2400" dirty="0">
                <a:effectLst/>
                <a:latin typeface="Arial" panose="020B0604020202020204" pitchFamily="34" charset="0"/>
                <a:ea typeface="Calibri" panose="020F0502020204030204" pitchFamily="34" charset="0"/>
                <a:cs typeface="Times New Roman" panose="02020603050405020304" pitchFamily="18" charset="0"/>
              </a:rPr>
              <a:t>. č. 2, 3, 6, 7 a 8 – tj. „2. </a:t>
            </a:r>
            <a:r>
              <a:rPr lang="cs-CZ" sz="2400" i="1" dirty="0">
                <a:effectLst/>
                <a:latin typeface="Arial" panose="020B0604020202020204" pitchFamily="34" charset="0"/>
                <a:ea typeface="Calibri" panose="020F0502020204030204" pitchFamily="34" charset="0"/>
                <a:cs typeface="Times New Roman" panose="02020603050405020304" pitchFamily="18" charset="0"/>
              </a:rPr>
              <a:t>Přístroj pro trvalou koagulaci velkých cév až do 7 mm“, „3. Komunikace mezi mobilním operačním stolem a robotickým operačním systémem“, „6. Možnost zobrazení ultrazvukového obrazu“, „7. Možnosti ovládání“ </a:t>
            </a:r>
            <a:r>
              <a:rPr lang="cs-CZ" sz="2400" dirty="0">
                <a:effectLst/>
                <a:latin typeface="Arial" panose="020B0604020202020204" pitchFamily="34" charset="0"/>
                <a:ea typeface="Calibri" panose="020F0502020204030204" pitchFamily="34" charset="0"/>
                <a:cs typeface="Times New Roman" panose="02020603050405020304" pitchFamily="18" charset="0"/>
              </a:rPr>
              <a:t>a</a:t>
            </a:r>
            <a:r>
              <a:rPr lang="cs-CZ" sz="2400" i="1" dirty="0">
                <a:effectLst/>
                <a:latin typeface="Arial" panose="020B0604020202020204" pitchFamily="34" charset="0"/>
                <a:ea typeface="Calibri" panose="020F0502020204030204" pitchFamily="34" charset="0"/>
                <a:cs typeface="Times New Roman" panose="02020603050405020304" pitchFamily="18" charset="0"/>
              </a:rPr>
              <a:t> „8. Ovládání integrovaného elektrochirurgického přístroje“</a:t>
            </a:r>
            <a:r>
              <a:rPr lang="cs-CZ" sz="2400" dirty="0">
                <a:effectLst/>
                <a:latin typeface="Arial" panose="020B0604020202020204" pitchFamily="34" charset="0"/>
                <a:ea typeface="Calibri" panose="020F0502020204030204" pitchFamily="34" charset="0"/>
                <a:cs typeface="Times New Roman" panose="02020603050405020304" pitchFamily="18" charset="0"/>
              </a:rPr>
              <a:t>. Za výše zmíněných pět dílčích parametrů bylo možné získat maximálně 27 bodů.</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32821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F2E19B1-8BF6-C02B-A113-C34CB31B9174}"/>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33A37F3-3CB5-C113-2A56-A4EAFF90952B}"/>
              </a:ext>
            </a:extLst>
          </p:cNvPr>
          <p:cNvSpPr txBox="1"/>
          <p:nvPr/>
        </p:nvSpPr>
        <p:spPr>
          <a:xfrm>
            <a:off x="-15551" y="594369"/>
            <a:ext cx="12192000" cy="541109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100" dirty="0">
                <a:effectLst/>
                <a:latin typeface="Arial" panose="020B0604020202020204" pitchFamily="34" charset="0"/>
                <a:ea typeface="Calibri" panose="020F0502020204030204" pitchFamily="34" charset="0"/>
                <a:cs typeface="Times New Roman" panose="02020603050405020304" pitchFamily="18" charset="0"/>
              </a:rPr>
              <a:t>30.    Na základě výše uvedeného mi tedy nezbývá než dát navrhovateli za pravdu, když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 důsledku nastavení kritérií kvality a jeho váhy došlo k situaci</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 se sice mohlo do zadávacího řízení veřejné zakázky formálně přihlásit více dodavatelů operačních chirurgických systémů</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avšak v rámci hodnocení by tito dodavatelé získali</a:t>
            </a:r>
            <a:r>
              <a:rPr lang="cs-CZ" sz="2100" dirty="0">
                <a:effectLst/>
                <a:latin typeface="Arial" panose="020B0604020202020204" pitchFamily="34" charset="0"/>
                <a:ea typeface="Calibri" panose="020F0502020204030204" pitchFamily="34" charset="0"/>
                <a:cs typeface="Times New Roman" panose="02020603050405020304" pitchFamily="18" charset="0"/>
              </a:rPr>
              <a:t>, krom již zmíněného dodavatele výrobku od </a:t>
            </a:r>
            <a:r>
              <a:rPr lang="cs-CZ" sz="2100" dirty="0" err="1">
                <a:effectLst/>
                <a:latin typeface="Arial" panose="020B0604020202020204" pitchFamily="34" charset="0"/>
                <a:ea typeface="Calibri" panose="020F0502020204030204" pitchFamily="34" charset="0"/>
                <a:cs typeface="Times New Roman" panose="02020603050405020304" pitchFamily="18" charset="0"/>
              </a:rPr>
              <a:t>Intuitive</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err="1">
                <a:effectLst/>
                <a:latin typeface="Arial" panose="020B0604020202020204" pitchFamily="34" charset="0"/>
                <a:ea typeface="Calibri" panose="020F0502020204030204" pitchFamily="34" charset="0"/>
                <a:cs typeface="Times New Roman" panose="02020603050405020304" pitchFamily="18" charset="0"/>
              </a:rPr>
              <a:t>Surgical</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minimální bodový zisk</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přičemž tuto ztrátu by nebylo možné kompenzovat ani nabídkou samotného robotického systému za absurdně nízkou a netržní cenu</a:t>
            </a:r>
            <a:r>
              <a:rPr lang="cs-CZ" sz="2100" dirty="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31.    V daném případě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mám tedy za to</a:t>
            </a:r>
            <a:r>
              <a:rPr lang="cs-CZ" sz="2100" dirty="0">
                <a:effectLst/>
                <a:latin typeface="Arial" panose="020B0604020202020204" pitchFamily="34" charset="0"/>
                <a:ea typeface="Calibri" panose="020F0502020204030204" pitchFamily="34" charset="0"/>
                <a:cs typeface="Times New Roman" panose="02020603050405020304" pitchFamily="18" charset="0"/>
              </a:rPr>
              <a:t>, že se u zadavatelem nastavených parametrů kritérií kvality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nejednalo o hodnoticí kritéria</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nýbrž o skrytou technickou kvalifikaci</a:t>
            </a:r>
            <a:r>
              <a:rPr lang="cs-CZ" sz="2100" dirty="0">
                <a:effectLst/>
                <a:latin typeface="Arial" panose="020B0604020202020204" pitchFamily="34" charset="0"/>
                <a:ea typeface="Calibri" panose="020F0502020204030204" pitchFamily="34" charset="0"/>
                <a:cs typeface="Times New Roman" panose="02020603050405020304" pitchFamily="18" charset="0"/>
              </a:rPr>
              <a:t>, neboť bez splnění těchto parametrů by nebylo prokazatelně ani fakticky možné v zadávacím řízení uspět. Nastavené parametry hodnocení jsou svou povahou tedy totožné se závaznými podmínkami účasti v zadávacím řízení. Pro dodavatele (mimo dodavatele výrobku od </a:t>
            </a:r>
            <a:r>
              <a:rPr lang="cs-CZ" sz="2100" dirty="0" err="1">
                <a:effectLst/>
                <a:latin typeface="Arial" panose="020B0604020202020204" pitchFamily="34" charset="0"/>
                <a:ea typeface="Calibri" panose="020F0502020204030204" pitchFamily="34" charset="0"/>
                <a:cs typeface="Times New Roman" panose="02020603050405020304" pitchFamily="18" charset="0"/>
              </a:rPr>
              <a:t>Intuitive</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err="1">
                <a:effectLst/>
                <a:latin typeface="Arial" panose="020B0604020202020204" pitchFamily="34" charset="0"/>
                <a:ea typeface="Calibri" panose="020F0502020204030204" pitchFamily="34" charset="0"/>
                <a:cs typeface="Times New Roman" panose="02020603050405020304" pitchFamily="18" charset="0"/>
              </a:rPr>
              <a:t>Surgical</a:t>
            </a:r>
            <a:r>
              <a:rPr lang="cs-CZ" sz="2100" dirty="0">
                <a:effectLst/>
                <a:latin typeface="Arial" panose="020B0604020202020204" pitchFamily="34" charset="0"/>
                <a:ea typeface="Calibri" panose="020F0502020204030204" pitchFamily="34" charset="0"/>
                <a:cs typeface="Times New Roman" panose="02020603050405020304" pitchFamily="18" charset="0"/>
              </a:rPr>
              <a:t>) by totiž vedly ke stejnému následku, přičemž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takové nastavení hodnoticích kritérií není žádoucí</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neboť popírá účel hodnocení, které se stává toliko formálním</a:t>
            </a:r>
            <a:r>
              <a:rPr lang="cs-CZ" sz="2100" dirty="0">
                <a:effectLst/>
                <a:latin typeface="Arial" panose="020B0604020202020204" pitchFamily="34" charset="0"/>
                <a:ea typeface="Calibri" panose="020F0502020204030204" pitchFamily="34" charset="0"/>
                <a:cs typeface="Times New Roman" panose="02020603050405020304" pitchFamily="18" charset="0"/>
              </a:rPr>
              <a:t>. Námitku navrhovatele tak na základě výše uvedeného shledávám důvodnou.</a:t>
            </a:r>
          </a:p>
        </p:txBody>
      </p:sp>
    </p:spTree>
    <p:extLst>
      <p:ext uri="{BB962C8B-B14F-4D97-AF65-F5344CB8AC3E}">
        <p14:creationId xmlns:p14="http://schemas.microsoft.com/office/powerpoint/2010/main" val="38709233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9BA6F84-0907-D2EC-26FF-CC4F2208438C}"/>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A02A1CA-1961-9A26-9B46-4BF2496DF7B7}"/>
              </a:ext>
            </a:extLst>
          </p:cNvPr>
          <p:cNvSpPr txBox="1"/>
          <p:nvPr/>
        </p:nvSpPr>
        <p:spPr>
          <a:xfrm>
            <a:off x="-15551" y="594369"/>
            <a:ext cx="12192000" cy="440498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000" dirty="0">
                <a:latin typeface="Arial" panose="020B0604020202020204" pitchFamily="34" charset="0"/>
                <a:cs typeface="Arial" panose="020B0604020202020204" pitchFamily="34" charset="0"/>
              </a:rPr>
              <a:t>32.    </a:t>
            </a:r>
            <a:r>
              <a:rPr lang="cs-CZ" sz="2000" dirty="0">
                <a:solidFill>
                  <a:srgbClr val="FF0000"/>
                </a:solidFill>
                <a:latin typeface="Arial" panose="020B0604020202020204" pitchFamily="34" charset="0"/>
                <a:cs typeface="Arial" panose="020B0604020202020204" pitchFamily="34" charset="0"/>
              </a:rPr>
              <a:t>S ohledem na to, že Úřad shledal zvýhodnění dodavatele </a:t>
            </a:r>
            <a:r>
              <a:rPr lang="cs-CZ" sz="2000" dirty="0" err="1">
                <a:solidFill>
                  <a:srgbClr val="FF0000"/>
                </a:solidFill>
                <a:latin typeface="Arial" panose="020B0604020202020204" pitchFamily="34" charset="0"/>
                <a:cs typeface="Arial" panose="020B0604020202020204" pitchFamily="34" charset="0"/>
              </a:rPr>
              <a:t>Intuitive</a:t>
            </a:r>
            <a:r>
              <a:rPr lang="cs-CZ" sz="2000" dirty="0">
                <a:solidFill>
                  <a:srgbClr val="FF0000"/>
                </a:solidFill>
                <a:latin typeface="Arial" panose="020B0604020202020204" pitchFamily="34" charset="0"/>
                <a:cs typeface="Arial" panose="020B0604020202020204" pitchFamily="34" charset="0"/>
              </a:rPr>
              <a:t> </a:t>
            </a:r>
            <a:r>
              <a:rPr lang="cs-CZ" sz="2000" dirty="0" err="1">
                <a:solidFill>
                  <a:srgbClr val="FF0000"/>
                </a:solidFill>
                <a:latin typeface="Arial" panose="020B0604020202020204" pitchFamily="34" charset="0"/>
                <a:cs typeface="Arial" panose="020B0604020202020204" pitchFamily="34" charset="0"/>
              </a:rPr>
              <a:t>Surgical</a:t>
            </a:r>
            <a:r>
              <a:rPr lang="cs-CZ" sz="2000" dirty="0">
                <a:solidFill>
                  <a:srgbClr val="FF0000"/>
                </a:solidFill>
                <a:latin typeface="Arial" panose="020B0604020202020204" pitchFamily="34" charset="0"/>
                <a:cs typeface="Arial" panose="020B0604020202020204" pitchFamily="34" charset="0"/>
              </a:rPr>
              <a:t> důvodným</a:t>
            </a:r>
            <a:r>
              <a:rPr lang="cs-CZ" sz="2000" dirty="0">
                <a:latin typeface="Arial" panose="020B0604020202020204" pitchFamily="34" charset="0"/>
                <a:cs typeface="Arial" panose="020B0604020202020204" pitchFamily="34" charset="0"/>
              </a:rPr>
              <a:t>, </a:t>
            </a:r>
            <a:r>
              <a:rPr lang="cs-CZ" sz="2000" dirty="0">
                <a:solidFill>
                  <a:srgbClr val="00B050"/>
                </a:solidFill>
                <a:latin typeface="Arial" panose="020B0604020202020204" pitchFamily="34" charset="0"/>
                <a:cs typeface="Arial" panose="020B0604020202020204" pitchFamily="34" charset="0"/>
              </a:rPr>
              <a:t>avšak optikou hodnoticích kritérií</a:t>
            </a:r>
            <a:r>
              <a:rPr lang="cs-CZ" sz="2000" dirty="0">
                <a:latin typeface="Arial" panose="020B0604020202020204" pitchFamily="34" charset="0"/>
                <a:cs typeface="Arial" panose="020B0604020202020204" pitchFamily="34" charset="0"/>
              </a:rPr>
              <a:t>, </a:t>
            </a:r>
            <a:r>
              <a:rPr lang="cs-CZ" sz="2000" dirty="0">
                <a:solidFill>
                  <a:srgbClr val="0070C0"/>
                </a:solidFill>
                <a:latin typeface="Arial" panose="020B0604020202020204" pitchFamily="34" charset="0"/>
                <a:cs typeface="Arial" panose="020B0604020202020204" pitchFamily="34" charset="0"/>
              </a:rPr>
              <a:t>bylo třeba odpovědět na otázku, zda by stejné podmínky obstály v testu důvodnosti jako kritéria technické kvalifikace. </a:t>
            </a:r>
            <a:r>
              <a:rPr lang="cs-CZ" sz="2000" dirty="0">
                <a:solidFill>
                  <a:srgbClr val="FF33CC"/>
                </a:solidFill>
                <a:latin typeface="Arial" panose="020B0604020202020204" pitchFamily="34" charset="0"/>
                <a:cs typeface="Arial" panose="020B0604020202020204" pitchFamily="34" charset="0"/>
              </a:rPr>
              <a:t>Z toho důvodu jsem přistoupil k přezkumu zákonnosti konkrétních napadených hodnoticích kritérií ve světle podmínek technické kvalifikace. </a:t>
            </a:r>
            <a:r>
              <a:rPr lang="cs-CZ" sz="2000" dirty="0">
                <a:latin typeface="Arial" panose="020B0604020202020204" pitchFamily="34" charset="0"/>
                <a:cs typeface="Arial" panose="020B0604020202020204" pitchFamily="34" charset="0"/>
              </a:rPr>
              <a:t>Nutno podotknout, že na posouzení z pohledu přezkumu zákonnosti </a:t>
            </a:r>
            <a:r>
              <a:rPr lang="cs-CZ" sz="2000" dirty="0">
                <a:solidFill>
                  <a:srgbClr val="FFC000"/>
                </a:solidFill>
                <a:latin typeface="Arial" panose="020B0604020202020204" pitchFamily="34" charset="0"/>
                <a:cs typeface="Arial" panose="020B0604020202020204" pitchFamily="34" charset="0"/>
              </a:rPr>
              <a:t>podmínek technické kvalifikace je nutné nahlížet „přísnější optikou“ než u dílčích hodnoticích kritérií. </a:t>
            </a:r>
            <a:r>
              <a:rPr lang="cs-CZ" sz="2000" dirty="0">
                <a:latin typeface="Arial" panose="020B0604020202020204" pitchFamily="34" charset="0"/>
                <a:cs typeface="Arial" panose="020B0604020202020204" pitchFamily="34" charset="0"/>
              </a:rPr>
              <a:t>Dle rozsudku Krajského soudu v Brně č. j. 31 </a:t>
            </a:r>
            <a:r>
              <a:rPr lang="cs-CZ" sz="2000" dirty="0" err="1">
                <a:latin typeface="Arial" panose="020B0604020202020204" pitchFamily="34" charset="0"/>
                <a:cs typeface="Arial" panose="020B0604020202020204" pitchFamily="34" charset="0"/>
              </a:rPr>
              <a:t>Af</a:t>
            </a:r>
            <a:r>
              <a:rPr lang="cs-CZ" sz="2000" dirty="0">
                <a:latin typeface="Arial" panose="020B0604020202020204" pitchFamily="34" charset="0"/>
                <a:cs typeface="Arial" panose="020B0604020202020204" pitchFamily="34" charset="0"/>
              </a:rPr>
              <a:t> 44/2020-88 ze dne 3. 11. 2021 je nutné posuzovat při zkoumání legitimnosti zadávacích podmínek následující</a:t>
            </a:r>
            <a:r>
              <a:rPr lang="cs-CZ" sz="2000" i="1" dirty="0">
                <a:latin typeface="Arial" panose="020B0604020202020204" pitchFamily="34" charset="0"/>
                <a:cs typeface="Arial" panose="020B0604020202020204" pitchFamily="34" charset="0"/>
              </a:rPr>
              <a:t>: „Aby zadávací podmínky nebyly diskriminační, musí požadavky v nich vyjádřené vycházet z objektivně zdůvodnitelných skutečností a korespondovat s účelem, kterého má být realizací veřejné zakázky dosaženo. (…) Naproti tomu, postup zadavatele veřejné zakázky, který do zadávacích podmínek zahrne účelové požadavky, které povedou k úmyslnému vyloučení některých dodavatelů, nebude v souladu s § 36 odst. 1 ZZVZ.“</a:t>
            </a:r>
            <a:endParaRPr lang="cs-C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10879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E0D74C9-0951-810A-920E-24F6C678704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2A94422A-7368-9CC5-0D4A-D391D2D83900}"/>
              </a:ext>
            </a:extLst>
          </p:cNvPr>
          <p:cNvSpPr txBox="1"/>
          <p:nvPr/>
        </p:nvSpPr>
        <p:spPr>
          <a:xfrm>
            <a:off x="0" y="475101"/>
            <a:ext cx="12191999" cy="322107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800" dirty="0">
                <a:effectLst/>
                <a:latin typeface="Arial" panose="020B0604020202020204" pitchFamily="34" charset="0"/>
                <a:ea typeface="Calibri" panose="020F0502020204030204" pitchFamily="34" charset="0"/>
                <a:cs typeface="Times New Roman" panose="02020603050405020304" pitchFamily="18" charset="0"/>
              </a:rPr>
              <a:t>Zadavatel nakupoval operačního robota,</a:t>
            </a:r>
          </a:p>
          <a:p>
            <a:pPr marL="342900" indent="-342900" algn="just">
              <a:lnSpc>
                <a:spcPct val="107000"/>
              </a:lnSpc>
              <a:spcAft>
                <a:spcPts val="800"/>
              </a:spcAft>
              <a:buFont typeface="Arial" panose="020B0604020202020204" pitchFamily="34" charset="0"/>
              <a:buChar char="•"/>
            </a:pPr>
            <a:r>
              <a:rPr lang="cs-CZ" sz="2800" dirty="0">
                <a:latin typeface="Arial" panose="020B0604020202020204" pitchFamily="34" charset="0"/>
                <a:ea typeface="Calibri" panose="020F0502020204030204" pitchFamily="34" charset="0"/>
                <a:cs typeface="Times New Roman" panose="02020603050405020304" pitchFamily="18" charset="0"/>
              </a:rPr>
              <a:t>na trhu existují dva druhy (otevřená / uzavřená konzole),</a:t>
            </a:r>
          </a:p>
          <a:p>
            <a:pPr marL="342900" indent="-342900" algn="just">
              <a:lnSpc>
                <a:spcPct val="107000"/>
              </a:lnSpc>
              <a:spcAft>
                <a:spcPts val="800"/>
              </a:spcAft>
              <a:buFont typeface="Arial" panose="020B0604020202020204" pitchFamily="34" charset="0"/>
              <a:buChar char="•"/>
            </a:pPr>
            <a:r>
              <a:rPr lang="cs-CZ" sz="2800" dirty="0">
                <a:latin typeface="Arial" panose="020B0604020202020204" pitchFamily="34" charset="0"/>
                <a:ea typeface="Calibri" panose="020F0502020204030204" pitchFamily="34" charset="0"/>
                <a:cs typeface="Times New Roman" panose="02020603050405020304" pitchFamily="18" charset="0"/>
              </a:rPr>
              <a:t>z</a:t>
            </a:r>
            <a:r>
              <a:rPr lang="cs-CZ" sz="2800" dirty="0">
                <a:effectLst/>
                <a:latin typeface="Arial" panose="020B0604020202020204" pitchFamily="34" charset="0"/>
                <a:ea typeface="Calibri" panose="020F0502020204030204" pitchFamily="34" charset="0"/>
                <a:cs typeface="Times New Roman" panose="02020603050405020304" pitchFamily="18" charset="0"/>
              </a:rPr>
              <a:t>adavatel si vybral uzavřenou konzoli,</a:t>
            </a:r>
          </a:p>
          <a:p>
            <a:pPr marL="342900" indent="-342900" algn="just">
              <a:lnSpc>
                <a:spcPct val="107000"/>
              </a:lnSpc>
              <a:spcAft>
                <a:spcPts val="800"/>
              </a:spcAft>
              <a:buFont typeface="Arial" panose="020B0604020202020204" pitchFamily="34" charset="0"/>
              <a:buChar char="•"/>
            </a:pPr>
            <a:r>
              <a:rPr lang="cs-CZ" sz="2800" dirty="0">
                <a:latin typeface="Arial" panose="020B0604020202020204" pitchFamily="34" charset="0"/>
                <a:ea typeface="Calibri" panose="020F0502020204030204" pitchFamily="34" charset="0"/>
                <a:cs typeface="Times New Roman" panose="02020603050405020304" pitchFamily="18" charset="0"/>
              </a:rPr>
              <a:t>Avšak tento systém dodává pouze jeden dodavatel.</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5865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5E23861-7476-0D3E-EFE3-DE9F977C442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9A78882-BBF6-2A35-FD7B-537D4813C9CD}"/>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Vzorky / § 46 ZZVZ</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F507F3F3-BEA5-7934-EF4D-B580E645C57D}"/>
              </a:ext>
            </a:extLst>
          </p:cNvPr>
          <p:cNvGraphicFramePr>
            <a:graphicFrameLocks noGrp="1"/>
          </p:cNvGraphicFramePr>
          <p:nvPr>
            <p:extLst>
              <p:ext uri="{D42A27DB-BD31-4B8C-83A1-F6EECF244321}">
                <p14:modId xmlns:p14="http://schemas.microsoft.com/office/powerpoint/2010/main" val="1827009504"/>
              </p:ext>
            </p:extLst>
          </p:nvPr>
        </p:nvGraphicFramePr>
        <p:xfrm>
          <a:off x="9427" y="1283539"/>
          <a:ext cx="12182573" cy="5475478"/>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504361">
                <a:tc>
                  <a:txBody>
                    <a:bodyPr/>
                    <a:lstStyle/>
                    <a:p>
                      <a:pPr algn="just">
                        <a:lnSpc>
                          <a:spcPct val="107000"/>
                        </a:lnSpc>
                        <a:spcAft>
                          <a:spcPts val="800"/>
                        </a:spcAft>
                        <a:buNone/>
                      </a:pPr>
                      <a:r>
                        <a:rPr lang="cs-CZ" sz="2800" b="1" kern="1200" dirty="0" err="1">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a:t>
                      </a:r>
                      <a:r>
                        <a:rPr lang="cs-CZ" sz="2800" b="1"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ÚOHS-S0231/2025/VZ, č. j.  ÚOHS-18858/2025/500</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504361">
                <a:tc>
                  <a:txBody>
                    <a:bodyPr/>
                    <a:lstStyle/>
                    <a:p>
                      <a:pPr algn="just">
                        <a:lnSpc>
                          <a:spcPct val="107000"/>
                        </a:lnSpc>
                        <a:spcAft>
                          <a:spcPts val="800"/>
                        </a:spcAft>
                        <a:buNone/>
                      </a:pPr>
                      <a:r>
                        <a:rPr lang="cs-CZ" sz="28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https://uohs.gov.cz/cs/verejne-zakazky/sbirky-rozhodnuti/detail-22916.html</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951619">
                <a:tc>
                  <a:txBody>
                    <a:bodyPr/>
                    <a:lstStyle/>
                    <a:p>
                      <a:pPr algn="just">
                        <a:lnSpc>
                          <a:spcPct val="107000"/>
                        </a:lnSpc>
                        <a:spcAft>
                          <a:spcPts val="800"/>
                        </a:spcAft>
                        <a:buNone/>
                      </a:pPr>
                      <a:r>
                        <a:rPr lang="cs-CZ"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Přístavba – nový pavilon Základní školy Holýšov – dodávka interiérového vybavení</a:t>
                      </a: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504361">
                <a:tc>
                  <a:txBody>
                    <a:bodyPr/>
                    <a:lstStyle/>
                    <a:p>
                      <a:pPr algn="just">
                        <a:lnSpc>
                          <a:spcPct val="107000"/>
                        </a:lnSpc>
                        <a:spcAft>
                          <a:spcPts val="800"/>
                        </a:spcAft>
                        <a:buNone/>
                      </a:pPr>
                      <a:r>
                        <a:rPr lang="cs-CZ" sz="28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11. 6. 2025</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506228">
                <a:tc>
                  <a:txBody>
                    <a:bodyPr/>
                    <a:lstStyle/>
                    <a:p>
                      <a:pPr algn="just">
                        <a:lnSpc>
                          <a:spcPct val="107000"/>
                        </a:lnSpc>
                        <a:spcAft>
                          <a:spcPts val="800"/>
                        </a:spcAft>
                        <a:buNone/>
                      </a:pPr>
                      <a:r>
                        <a:rPr lang="cs-CZ" sz="28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46 ZZVZ, § 79 odst. 2 písm. k) ZZVZ</a:t>
                      </a:r>
                      <a:endParaRPr lang="cs-CZ" sz="28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2392919">
                <a:tc>
                  <a:txBody>
                    <a:bodyPr/>
                    <a:lstStyle/>
                    <a:p>
                      <a:pPr algn="just">
                        <a:lnSpc>
                          <a:spcPct val="107000"/>
                        </a:lnSpc>
                        <a:spcAft>
                          <a:spcPts val="800"/>
                        </a:spcAft>
                        <a:buNone/>
                      </a:pPr>
                      <a:r>
                        <a:rPr lang="cs-CZ" sz="2800" dirty="0">
                          <a:effectLst/>
                          <a:latin typeface="Arial" panose="020B0604020202020204" pitchFamily="34" charset="0"/>
                          <a:ea typeface="Calibri" panose="020F0502020204030204" pitchFamily="34" charset="0"/>
                          <a:cs typeface="Times New Roman" panose="02020603050405020304" pitchFamily="18" charset="0"/>
                        </a:rPr>
                        <a:t>Správní řízení se podle § 257 písm. h) ZZVZ zastavuje, neboť návrhu v této části nepředcházely řádně a včas podané námitky.</a:t>
                      </a:r>
                    </a:p>
                    <a:p>
                      <a:pPr algn="just">
                        <a:lnSpc>
                          <a:spcPct val="107000"/>
                        </a:lnSpc>
                        <a:spcAft>
                          <a:spcPts val="800"/>
                        </a:spcAft>
                        <a:buNone/>
                      </a:pPr>
                      <a:r>
                        <a:rPr lang="cs-CZ" sz="2800" dirty="0">
                          <a:effectLst/>
                          <a:latin typeface="Arial" panose="020B0604020202020204" pitchFamily="34" charset="0"/>
                          <a:ea typeface="Calibri" panose="020F0502020204030204" pitchFamily="34" charset="0"/>
                          <a:cs typeface="Times New Roman" panose="02020603050405020304" pitchFamily="18" charset="0"/>
                        </a:rPr>
                        <a:t>Návrh navrhovatele se s výjimkou té části, ve vztahu, ke které bylo správní řízení zastaveno dle výroku I. tohoto rozhodnutí, podle § 265 písm. a) ZZVZ zamítá, neboť nebyly zjištěny důvody pro uložení nápravného opatření.</a:t>
                      </a: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38888346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A564105-2F26-F6BD-01A2-8F8A4C07267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EF03237-5FF8-2798-48CA-C90E310BF08D}"/>
              </a:ext>
            </a:extLst>
          </p:cNvPr>
          <p:cNvSpPr txBox="1"/>
          <p:nvPr/>
        </p:nvSpPr>
        <p:spPr>
          <a:xfrm>
            <a:off x="-15551" y="594369"/>
            <a:ext cx="12192000" cy="610269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53.    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Pro ilustraci lze uvést analogii s volbou kompenzační pomůcky </a:t>
            </a:r>
            <a:r>
              <a:rPr lang="cs-CZ" sz="2100" dirty="0">
                <a:effectLst/>
                <a:latin typeface="Arial" panose="020B0604020202020204" pitchFamily="34" charset="0"/>
                <a:ea typeface="Calibri" panose="020F0502020204030204" pitchFamily="34" charset="0"/>
                <a:cs typeface="Times New Roman" panose="02020603050405020304" pitchFamily="18" charset="0"/>
              </a:rPr>
              <a:t>u osob s vadou zraku – dotčený jedinec může volit mezi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brýlemi, kontaktními čočkami nebo operačním zákrokem</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Každé z těchto řešení sleduje tentýž cíl</a:t>
            </a:r>
            <a:r>
              <a:rPr lang="cs-CZ" sz="2100" dirty="0">
                <a:effectLst/>
                <a:latin typeface="Arial" panose="020B0604020202020204" pitchFamily="34" charset="0"/>
                <a:ea typeface="Calibri" panose="020F0502020204030204" pitchFamily="34" charset="0"/>
                <a:cs typeface="Times New Roman" panose="02020603050405020304" pitchFamily="18" charset="0"/>
              </a:rPr>
              <a:t>, tj. korekci zraku,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přičemž preference jednotlivých uživatelů se mohou legitimně lišit </a:t>
            </a:r>
            <a:r>
              <a:rPr lang="cs-CZ" sz="2100" dirty="0">
                <a:effectLst/>
                <a:latin typeface="Arial" panose="020B0604020202020204" pitchFamily="34" charset="0"/>
                <a:ea typeface="Calibri" panose="020F0502020204030204" pitchFamily="34" charset="0"/>
                <a:cs typeface="Times New Roman" panose="02020603050405020304" pitchFamily="18" charset="0"/>
              </a:rPr>
              <a:t>v závislosti na povaze vady, věku, subjektivním komfortu, míře snášenlivosti či dalších individuálních faktorech.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Každý z těchto uživatelů si svou volbu zpravidla dokáže zdůvodnit</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aniž by to znamenalo, že ostatní alternativy jsou méně legitimní.</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54.    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Obdobná situace nastala i v nyní projednávaném případě</a:t>
            </a:r>
            <a:r>
              <a:rPr lang="cs-CZ" sz="2100" dirty="0">
                <a:effectLst/>
                <a:latin typeface="Arial" panose="020B0604020202020204" pitchFamily="34" charset="0"/>
                <a:ea typeface="Calibri" panose="020F0502020204030204" pitchFamily="34" charset="0"/>
                <a:cs typeface="Times New Roman" panose="02020603050405020304" pitchFamily="18" charset="0"/>
              </a:rPr>
              <a:t>, kdy lze zajisté naplnit účel provádění robotických operací jak systémem s otevřenou, tak uzavřenou konzolí, avšak co je pro jednoho zadavatele výhodnější a uživatelsky přívětivější, může být pro jiného naopak nepřívětivé. Každé technické řešení může mít nepochybně své výhody i nevýhody a není cílem jakkoli posuzovat, které z daných řešení je takzvaně objektivně lepší či vhodnější.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Určující pro stanovení zákonných požadavků na poptávané řešení jsou totiž legitimní potřeby zadavatele</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to v závislosti na jemu převažujících preferencích</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a jím shledávaných výhodách toho kterého technického řešení</a:t>
            </a:r>
            <a:r>
              <a:rPr lang="cs-CZ" sz="21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Nelze přitom vyloučit, že každý jednotlivý zadavatel bude hodnotit jednotlivé vlastnosti či parametry technických řešení odlišně podle svých konkrétních potřeb</a:t>
            </a:r>
            <a:r>
              <a:rPr lang="cs-CZ" sz="2100" dirty="0">
                <a:effectLst/>
                <a:latin typeface="Arial" panose="020B0604020202020204" pitchFamily="34" charset="0"/>
                <a:ea typeface="Calibri" panose="020F0502020204030204" pitchFamily="34" charset="0"/>
                <a:cs typeface="Times New Roman" panose="02020603050405020304" pitchFamily="18" charset="0"/>
              </a:rPr>
              <a:t>, což ostatně jasně vyplynulo při srovnání nyní projednávaného případu s odkazovaným případem.</a:t>
            </a:r>
          </a:p>
        </p:txBody>
      </p:sp>
    </p:spTree>
    <p:extLst>
      <p:ext uri="{BB962C8B-B14F-4D97-AF65-F5344CB8AC3E}">
        <p14:creationId xmlns:p14="http://schemas.microsoft.com/office/powerpoint/2010/main" val="26502417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099EB2E-AA94-8EF3-B78F-D8F4BD390F7A}"/>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9756462-B299-E43A-5441-EAA371A00B77}"/>
              </a:ext>
            </a:extLst>
          </p:cNvPr>
          <p:cNvSpPr txBox="1"/>
          <p:nvPr/>
        </p:nvSpPr>
        <p:spPr>
          <a:xfrm>
            <a:off x="-15551" y="594369"/>
            <a:ext cx="12192000" cy="541109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55.   Zároveň je opětovně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potřeba brát v potaz nejen fakt</a:t>
            </a:r>
            <a:r>
              <a:rPr lang="cs-CZ" sz="2100" dirty="0">
                <a:effectLst/>
                <a:latin typeface="Arial" panose="020B0604020202020204" pitchFamily="34" charset="0"/>
                <a:ea typeface="Calibri" panose="020F0502020204030204" pitchFamily="34" charset="0"/>
                <a:cs typeface="Times New Roman" panose="02020603050405020304" pitchFamily="18" charset="0"/>
              </a:rPr>
              <a:t>, že se v nyní projednávaném případě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jedná o veřejnou zakázku z oblasti zdravotnictví</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nýbrž je třeba také zohlednit charakter trhu s chirurgickými robotickými systémy</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Zadavatel tím, že upřednostnil možnost zobrazení ultrazvukového obrazu na obrazovce operační konzole</a:t>
            </a:r>
            <a:r>
              <a:rPr lang="cs-CZ" sz="2100" dirty="0">
                <a:effectLst/>
                <a:latin typeface="Arial" panose="020B0604020202020204" pitchFamily="34" charset="0"/>
                <a:ea typeface="Calibri" panose="020F0502020204030204" pitchFamily="34" charset="0"/>
                <a:cs typeface="Times New Roman" panose="02020603050405020304" pitchFamily="18" charset="0"/>
              </a:rPr>
              <a:t>, kterou jasně odůvodnil nutností neztratit hlavní vizuální kontakt s operačním polem,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dal najevo své preference, které získal</a:t>
            </a:r>
            <a:r>
              <a:rPr lang="cs-CZ" sz="2100" dirty="0">
                <a:effectLst/>
                <a:latin typeface="Arial" panose="020B0604020202020204" pitchFamily="34" charset="0"/>
                <a:ea typeface="Calibri" panose="020F0502020204030204" pitchFamily="34" charset="0"/>
                <a:cs typeface="Times New Roman" panose="02020603050405020304" pitchFamily="18" charset="0"/>
              </a:rPr>
              <a:t>, jak sám v rámci řízení před Úřadem konstatoval </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po předběžných tržních konzultacích, v nichž měli jeho lékaři jednotlivých odborností možnost si jednotlivé robotické systémy vyzkoušet a zhodnotit </a:t>
            </a:r>
            <a:r>
              <a:rPr lang="cs-CZ" sz="2100" dirty="0">
                <a:effectLst/>
                <a:latin typeface="Arial" panose="020B0604020202020204" pitchFamily="34" charset="0"/>
                <a:ea typeface="Calibri" panose="020F0502020204030204" pitchFamily="34" charset="0"/>
                <a:cs typeface="Times New Roman" panose="02020603050405020304" pitchFamily="18" charset="0"/>
              </a:rPr>
              <a:t>reálný dopad jejich funkcionalit do praktického provozu. Výsledkem tohoto porovnání byl okruh parametrů, které zadavatel zahrnul do zadávacích podmínek veřejné zakázky.</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56.         V této souvislosti zmiňuji i rozsudek ze dne 22. 2. 2024 č. j. 8 As 1/2023-76, v němž Nejvyšší správní soud uvedl, že: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t>
            </a:r>
            <a:r>
              <a:rPr lang="cs-CZ" sz="21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t>
            </a:r>
            <a:r>
              <a:rPr lang="cs-CZ" sz="2100" i="1"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adavatel</a:t>
            </a:r>
            <a:r>
              <a:rPr lang="cs-CZ" sz="21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nemusí posuzovat možné alternativy jím zvolené zadávací podmínky</a:t>
            </a:r>
            <a:r>
              <a:rPr lang="cs-CZ" sz="2100" i="1" dirty="0">
                <a:effectLst/>
                <a:latin typeface="Arial" panose="020B0604020202020204" pitchFamily="34" charset="0"/>
                <a:ea typeface="Calibri" panose="020F0502020204030204" pitchFamily="34" charset="0"/>
                <a:cs typeface="Times New Roman" panose="02020603050405020304" pitchFamily="18" charset="0"/>
              </a:rPr>
              <a:t>, </a:t>
            </a:r>
            <a:r>
              <a:rPr lang="cs-CZ" sz="21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včetně toho, zda by některá z nich hospodářskou soutěž omezovala méně, ba dokonce vůbec</a:t>
            </a:r>
            <a:r>
              <a:rPr lang="cs-CZ" sz="2100" i="1" dirty="0">
                <a:effectLst/>
                <a:latin typeface="Arial" panose="020B0604020202020204" pitchFamily="34" charset="0"/>
                <a:ea typeface="Calibri" panose="020F0502020204030204" pitchFamily="34" charset="0"/>
                <a:cs typeface="Times New Roman" panose="02020603050405020304" pitchFamily="18" charset="0"/>
              </a:rPr>
              <a:t>. </a:t>
            </a:r>
            <a:r>
              <a:rPr lang="cs-CZ" sz="21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Poskytne-li zadavatel přijatelné vysvětlení, nelze zadávací podmínku vyhodnotit jako bezdůvodnou překážku hospodářské soutěže</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8042824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7F56B1A-048B-237F-0B52-7FCCB3C17557}"/>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04799F6-0FFE-B723-F6F7-0B54B366AB96}"/>
              </a:ext>
            </a:extLst>
          </p:cNvPr>
          <p:cNvSpPr txBox="1"/>
          <p:nvPr/>
        </p:nvSpPr>
        <p:spPr>
          <a:xfrm>
            <a:off x="0" y="762320"/>
            <a:ext cx="12192000" cy="337432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Platí tedy, že i když může existovat řešení, které by omezovalo hospodářskou soutěž v menší míře, nelze považovat za nezákonné, pokud zadavatel zvolí přísnější zadávací podmínky – za předpokladu, že jejich </a:t>
            </a:r>
            <a:r>
              <a:rPr lang="cs-CZ" sz="2800" dirty="0" err="1">
                <a:effectLst/>
                <a:latin typeface="Arial" panose="020B0604020202020204" pitchFamily="34" charset="0"/>
                <a:ea typeface="Calibri" panose="020F0502020204030204" pitchFamily="34" charset="0"/>
                <a:cs typeface="Times New Roman" panose="02020603050405020304" pitchFamily="18" charset="0"/>
              </a:rPr>
              <a:t>restriktivnost</a:t>
            </a:r>
            <a:r>
              <a:rPr lang="cs-CZ" sz="2800" dirty="0">
                <a:effectLst/>
                <a:latin typeface="Arial" panose="020B0604020202020204" pitchFamily="34" charset="0"/>
                <a:ea typeface="Calibri" panose="020F0502020204030204" pitchFamily="34" charset="0"/>
                <a:cs typeface="Times New Roman" panose="02020603050405020304" pitchFamily="18" charset="0"/>
              </a:rPr>
              <a:t> řádně odůvodní a takovéto odůvodnění obstojí v testu § 36 odst. 1 zákona.</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24936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15F664F-C0FD-CF20-DD26-FBFDBFACB653}"/>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2A51A5F4-6470-3327-8E02-6B82F6DB7720}"/>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Rozhodnutí o námitkách</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1FCD0F29-33D4-14E0-39CA-69E38C384F7B}"/>
              </a:ext>
            </a:extLst>
          </p:cNvPr>
          <p:cNvGraphicFramePr>
            <a:graphicFrameLocks noGrp="1"/>
          </p:cNvGraphicFramePr>
          <p:nvPr>
            <p:extLst>
              <p:ext uri="{D42A27DB-BD31-4B8C-83A1-F6EECF244321}">
                <p14:modId xmlns:p14="http://schemas.microsoft.com/office/powerpoint/2010/main" val="4135038697"/>
              </p:ext>
            </p:extLst>
          </p:nvPr>
        </p:nvGraphicFramePr>
        <p:xfrm>
          <a:off x="9427" y="1252247"/>
          <a:ext cx="12182573" cy="505771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2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ÚOHS-S0313/2025/VZ, č. j.   ÚOHS-20800/2025/500</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2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https://uohs.gov.cz/cs/verejne-zakazky/sbirky-rozhodnuti/detail-22969.html</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Magnetická rezonance pro ON Jičín a.s. II</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25. 6. 2025</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245 odst. 1 ZZVZ</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Zadavatel nedodržel při zadávání veřejné zakázky pravidlo stanovené v § 245 odst. 1 ZZVZ, když se v odůvodnění rozhodnutí o námitkách navrhovatele podrobně a srozumitelně nevyjádřil k námitkám jmenovaného navrhovatele, podle nichž citovaný zadavatel stanovil kritéria hodnocení, resp. hodnocené technické parametry poptávaného plnění v rozporu se zákonem, jelikož citovaný zadavatel pro stanovení těchto kritérií nemá objektivní důvody a rovněž že tato kritéria účelově zvýhodňují předem vybraného dodavatele, čímž se výše uvedené rozhodnutí zadavatele ze dne 16. 4. 2025 o námitkách citovaného navrhovatele stalo nepřezkoumatelným pro nedostatek důvodů.</a:t>
                      </a:r>
                    </a:p>
                  </a:txBody>
                  <a:tcPr/>
                </a:tc>
                <a:extLst>
                  <a:ext uri="{0D108BD9-81ED-4DB2-BD59-A6C34878D82A}">
                    <a16:rowId xmlns:a16="http://schemas.microsoft.com/office/drawing/2014/main" val="3706743"/>
                  </a:ext>
                </a:extLst>
              </a:tr>
            </a:tbl>
          </a:graphicData>
        </a:graphic>
      </p:graphicFrame>
    </p:spTree>
    <p:extLst>
      <p:ext uri="{BB962C8B-B14F-4D97-AF65-F5344CB8AC3E}">
        <p14:creationId xmlns:p14="http://schemas.microsoft.com/office/powerpoint/2010/main" val="37832850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1410CDB-4AD7-A041-E940-E76D59963A5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7325B73-E228-E5B0-826F-A1B39BA6CE3F}"/>
              </a:ext>
            </a:extLst>
          </p:cNvPr>
          <p:cNvSpPr txBox="1"/>
          <p:nvPr/>
        </p:nvSpPr>
        <p:spPr>
          <a:xfrm>
            <a:off x="0" y="475101"/>
            <a:ext cx="12191999" cy="377385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51.   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Navrhovatel ve svých námitkách konkrétně uvádí, že zadavatel stanovil hodnocené parametry v rozporu se zákonem</a:t>
            </a:r>
            <a:r>
              <a:rPr lang="cs-CZ" sz="2400" dirty="0">
                <a:effectLst/>
                <a:latin typeface="Arial" panose="020B0604020202020204" pitchFamily="34" charset="0"/>
                <a:ea typeface="Calibri" panose="020F0502020204030204" pitchFamily="34" charset="0"/>
                <a:cs typeface="Times New Roman" panose="02020603050405020304" pitchFamily="18" charset="0"/>
              </a:rPr>
              <a:t>, když pro jejich stanovení nemá objektivní důvody, zvýhodňují konkrétního výrobce a ostatním výrobcům, resp. dodavatelům dodávajícím přístroje jiných výrobců znemožňují účastnit se zadávacího řízení.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U čtyřech (ze šesti) hodnocených parametrů pak navrhovatel uvedl konkrétní důvod(y), </a:t>
            </a:r>
            <a:r>
              <a:rPr lang="cs-CZ" sz="2400" dirty="0">
                <a:effectLst/>
                <a:latin typeface="Arial" panose="020B0604020202020204" pitchFamily="34" charset="0"/>
                <a:ea typeface="Calibri" panose="020F0502020204030204" pitchFamily="34" charset="0"/>
                <a:cs typeface="Times New Roman" panose="02020603050405020304" pitchFamily="18" charset="0"/>
              </a:rPr>
              <a:t>na základě kterých zastává názor, že hodnocené parametry nejsou stanoveny ve vazbě na předmět plnění, v důsledku čehož nedojde k výběru „kvalitnějšího“ přístroje…</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03420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6D45183-DC78-A297-F27F-2DE88DE7A15F}"/>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7F81624-D61F-8CEB-8589-C089B85EEB9D}"/>
              </a:ext>
            </a:extLst>
          </p:cNvPr>
          <p:cNvSpPr txBox="1"/>
          <p:nvPr/>
        </p:nvSpPr>
        <p:spPr>
          <a:xfrm>
            <a:off x="-15551" y="594369"/>
            <a:ext cx="12192000" cy="541096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52.  Na základě porovnání výše uvedeného tvrzení navrhovatele s rozhodnutím zadavatele o námitkách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konstatuje, že se zadavatel k tomuto tvrzení navrhovatele vyjádřil ve velmi obecné rovině</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když pouze odkázal na rozhodovací praxi Úřadu</a:t>
            </a:r>
            <a:r>
              <a:rPr lang="cs-CZ" sz="2400" dirty="0">
                <a:effectLst/>
                <a:latin typeface="Arial" panose="020B0604020202020204" pitchFamily="34" charset="0"/>
                <a:ea typeface="Calibri" panose="020F0502020204030204" pitchFamily="34" charset="0"/>
                <a:cs typeface="Times New Roman" panose="02020603050405020304" pitchFamily="18" charset="0"/>
              </a:rPr>
              <a:t>, přičemž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uzavřel, že hodnocené parametry vychází z objektivních potřeb zadavatele </a:t>
            </a:r>
            <a:r>
              <a:rPr lang="cs-CZ" sz="2400" dirty="0">
                <a:effectLst/>
                <a:latin typeface="Arial" panose="020B0604020202020204" pitchFamily="34" charset="0"/>
                <a:ea typeface="Calibri" panose="020F0502020204030204" pitchFamily="34" charset="0"/>
                <a:cs typeface="Times New Roman" panose="02020603050405020304" pitchFamily="18" charset="0"/>
              </a:rPr>
              <a:t>a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byly stanoveny transparentně a přiměřeně</a:t>
            </a:r>
            <a:r>
              <a:rPr lang="cs-CZ" sz="2400" dirty="0">
                <a:effectLst/>
                <a:latin typeface="Arial" panose="020B0604020202020204" pitchFamily="34" charset="0"/>
                <a:ea typeface="Calibri" panose="020F0502020204030204" pitchFamily="34" charset="0"/>
                <a:cs typeface="Times New Roman" panose="02020603050405020304" pitchFamily="18" charset="0"/>
              </a:rPr>
              <a:t>, a to i s přihlédnutím k již proběhlým veřejným zakázkám v České republice (blíže viz bod 40. odůvodnění tohoto rozhodnutí). </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V šetřeném případě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však navrhovatel zadavateli předložil konkrétní argumenty</a:t>
            </a:r>
            <a:r>
              <a:rPr lang="cs-CZ" sz="2400" dirty="0">
                <a:effectLst/>
                <a:latin typeface="Arial" panose="020B0604020202020204" pitchFamily="34" charset="0"/>
                <a:ea typeface="Calibri" panose="020F0502020204030204" pitchFamily="34" charset="0"/>
                <a:cs typeface="Times New Roman" panose="02020603050405020304" pitchFamily="18" charset="0"/>
              </a:rPr>
              <a:t>, na základě kterých se navrhovatel domnívá, že hodnocené parametry nejsou relevantní ve vztahu k předmětu veřejné zakázky, a že pouze zvýhodňují řešení (přístroj) preferované zadavatelem, přičemž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na tyto zcela konkrétní námitky navrhovatele vůbec nereagoval.</a:t>
            </a:r>
          </a:p>
        </p:txBody>
      </p:sp>
    </p:spTree>
    <p:extLst>
      <p:ext uri="{BB962C8B-B14F-4D97-AF65-F5344CB8AC3E}">
        <p14:creationId xmlns:p14="http://schemas.microsoft.com/office/powerpoint/2010/main" val="24799042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5E66B2E-807F-AAC7-53E5-3E59DD180C6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13658B32-5DE8-27AD-5BC5-335B738AA5C9}"/>
              </a:ext>
            </a:extLst>
          </p:cNvPr>
          <p:cNvSpPr txBox="1"/>
          <p:nvPr/>
        </p:nvSpPr>
        <p:spPr>
          <a:xfrm>
            <a:off x="-15551" y="594369"/>
            <a:ext cx="12192000" cy="541096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53.    Navrhovateli tedy dle názoru Úřadu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nebyly ze strany zadavatele v odůvodnění rozhodnutí o námitkách předloženy žádné skutečnosti či údaje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které by mohly rozptýlit relevantní pochybnosti navrhovatele ohledně možného nezákonného nastavení kritérií hodnocení</a:t>
            </a:r>
            <a:r>
              <a:rPr lang="cs-CZ" sz="2400" dirty="0">
                <a:effectLst/>
                <a:latin typeface="Arial" panose="020B0604020202020204" pitchFamily="34" charset="0"/>
                <a:ea typeface="Calibri" panose="020F0502020204030204" pitchFamily="34" charset="0"/>
                <a:cs typeface="Times New Roman" panose="02020603050405020304" pitchFamily="18" charset="0"/>
              </a:rPr>
              <a:t>, resp. hodnocených technických parametrů požadovaného plnění.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Úřad v této souvislosti uvádí,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je oprávněn učinit jím stanovené (objektivně odůvodněné) technické parametry poptávaného plnění kritérii hodnocení</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nicméně platí, že v situaci, kdy jsou tato kritéria hodnocení napadena námitkami</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je povinností zadavatele odůvodnit oprávněnost nastavení hodnotících kritérií</a:t>
            </a:r>
            <a:r>
              <a:rPr lang="cs-CZ" sz="2400" dirty="0">
                <a:effectLst/>
                <a:latin typeface="Arial" panose="020B0604020202020204" pitchFamily="34" charset="0"/>
                <a:ea typeface="Calibri" panose="020F0502020204030204" pitchFamily="34" charset="0"/>
                <a:cs typeface="Times New Roman" panose="02020603050405020304" pitchFamily="18" charset="0"/>
              </a:rPr>
              <a:t>, resp. prokázat, že plnění, které zadavatel v rámci hodnocení nabídek bonifikuje, je pro něj objektivně lepší. Zadavatel však v rozhodnutí o námitkách na tuto svou povinnost zcela rezignoval, když žádným způsobem neobjasnil, v čem je pro něj preferované řešení ve smyslu hodnocených (kvalitativních) technických parametrů objektivně lepší.</a:t>
            </a:r>
          </a:p>
        </p:txBody>
      </p:sp>
    </p:spTree>
    <p:extLst>
      <p:ext uri="{BB962C8B-B14F-4D97-AF65-F5344CB8AC3E}">
        <p14:creationId xmlns:p14="http://schemas.microsoft.com/office/powerpoint/2010/main" val="12402478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6D52880-4567-0717-31DA-42D49F99E09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B9947CF-41A6-054F-68A3-8C8600D65828}"/>
              </a:ext>
            </a:extLst>
          </p:cNvPr>
          <p:cNvSpPr txBox="1"/>
          <p:nvPr/>
        </p:nvSpPr>
        <p:spPr>
          <a:xfrm>
            <a:off x="0" y="762320"/>
            <a:ext cx="12192000" cy="245227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Obdrží-li zadavatel v námitkách konkrétní údaje na základě </a:t>
            </a:r>
            <a:r>
              <a:rPr lang="cs-CZ" sz="2800" dirty="0">
                <a:latin typeface="Arial" panose="020B0604020202020204" pitchFamily="34" charset="0"/>
                <a:ea typeface="Calibri" panose="020F0502020204030204" pitchFamily="34" charset="0"/>
                <a:cs typeface="Times New Roman" panose="02020603050405020304" pitchFamily="18" charset="0"/>
              </a:rPr>
              <a:t>nichž stěžovatel usuzuje, </a:t>
            </a:r>
            <a:r>
              <a:rPr lang="cs-CZ" sz="2800" dirty="0">
                <a:effectLst/>
                <a:latin typeface="Arial" panose="020B0604020202020204" pitchFamily="34" charset="0"/>
                <a:ea typeface="Calibri" panose="020F0502020204030204" pitchFamily="34" charset="0"/>
                <a:cs typeface="Times New Roman" panose="02020603050405020304" pitchFamily="18" charset="0"/>
              </a:rPr>
              <a:t>že zadavatel porušil ZZVZ, je povinností zadavatele se k těmto (všem) údajům v rozhodnutí o námitkách konkrétně vyjádřit.   </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1012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3C0EA8C-A5CF-46C6-A0C9-2676C8B021F8}"/>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DC0F4C05-D939-4CEE-A7EA-AFA36A05F551}"/>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Předmět VZ</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E059A5A1-2D83-E918-A87B-F23A51FA042B}"/>
              </a:ext>
            </a:extLst>
          </p:cNvPr>
          <p:cNvGraphicFramePr>
            <a:graphicFrameLocks noGrp="1"/>
          </p:cNvGraphicFramePr>
          <p:nvPr>
            <p:extLst>
              <p:ext uri="{D42A27DB-BD31-4B8C-83A1-F6EECF244321}">
                <p14:modId xmlns:p14="http://schemas.microsoft.com/office/powerpoint/2010/main" val="599775628"/>
              </p:ext>
            </p:extLst>
          </p:nvPr>
        </p:nvGraphicFramePr>
        <p:xfrm>
          <a:off x="9427" y="1252247"/>
          <a:ext cx="12182573" cy="5020869"/>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0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ÚOHS-S1054/2024/VZ, č. j.   ÚOHS-16241/2025/500</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0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https://uohs.gov.cz/cs/verejne-zakazky/sbirky-rozhodnuti/detail-22990.html</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Pontonová mostová souprava</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0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26. 6. 2025</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36 odst. 1 písm. ZZVZ</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Zadavatel stanovil zadávací podmínky veřejné zakázky v rozporu s § 36 odst. 1 ZZVZ a zásadou zákazu diskriminace tím, že stanovil v čl. 1 části B zadávací dokumentace v rámci vymezení minimálních technických podmínek požadavek na řešení bez pomoci tlačných člunů, kterým omezil hospodářskou soutěž, ačkoliv stanovení tohoto požadavku nebyl schopen dostatečně odůvodnit, tedy zadavatelem učiněná volba určitého technického řešení spočívajícího pouze v </a:t>
                      </a:r>
                      <a:r>
                        <a:rPr lang="cs-CZ" sz="20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bezčlunovém</a:t>
                      </a: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řešení nebyla dostatečně odůvodněna objektivními potřebami jmenovaného zadavatele, čímž stanovené zadávací podmínky vytvořily bezdůvodné překážky hospodářské soutěže.</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r h="595986">
                <a:tc>
                  <a:txBody>
                    <a:bodyPr/>
                    <a:lstStyle/>
                    <a:p>
                      <a:pPr algn="just">
                        <a:lnSpc>
                          <a:spcPct val="107000"/>
                        </a:lnSpc>
                        <a:buNone/>
                      </a:pPr>
                      <a:r>
                        <a:rPr lang="cs-CZ" sz="2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Podán rozklad – ÚOHS-R0061/2025/VZ, rozhodnutí potvrzeno, rozklad zamítnut.</a:t>
                      </a:r>
                      <a:endParaRPr lang="cs-CZ"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16221363"/>
                  </a:ext>
                </a:extLst>
              </a:tr>
            </a:tbl>
          </a:graphicData>
        </a:graphic>
      </p:graphicFrame>
    </p:spTree>
    <p:extLst>
      <p:ext uri="{BB962C8B-B14F-4D97-AF65-F5344CB8AC3E}">
        <p14:creationId xmlns:p14="http://schemas.microsoft.com/office/powerpoint/2010/main" val="33657295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A47B2EE-2165-9A11-8D17-EF4E676B1DA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3EDD845F-2C24-F1CF-50DC-3AEC5004B70F}"/>
              </a:ext>
            </a:extLst>
          </p:cNvPr>
          <p:cNvSpPr txBox="1"/>
          <p:nvPr/>
        </p:nvSpPr>
        <p:spPr>
          <a:xfrm>
            <a:off x="0" y="580063"/>
            <a:ext cx="12192000" cy="525195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latin typeface="Arial" panose="020B0604020202020204" pitchFamily="34" charset="0"/>
                <a:ea typeface="Calibri" panose="020F0502020204030204" pitchFamily="34" charset="0"/>
                <a:cs typeface="Times New Roman" panose="02020603050405020304" pitchFamily="18" charset="0"/>
              </a:rPr>
              <a:t>84</a:t>
            </a:r>
            <a:r>
              <a:rPr lang="cs-CZ" sz="2400" dirty="0">
                <a:effectLst/>
                <a:latin typeface="Arial" panose="020B0604020202020204" pitchFamily="34" charset="0"/>
                <a:ea typeface="Calibri" panose="020F0502020204030204" pitchFamily="34" charset="0"/>
                <a:cs typeface="Times New Roman" panose="02020603050405020304" pitchFamily="18" charset="0"/>
              </a:rPr>
              <a:t>.   Předseda Úřadu v této souvislosti poukázal mj. i na to, že ani zadavatel nerozporuje tvrzení navrhovatele ohledně významného omezujícího charakteru daného požadavku a jeví se pravděpodobné, že poptávané plnění nabízí pouze jeden dodavatel, popř. lze obecně konstatovat, že okruh možných dodavatelů předmětného plnění je jí evidentně značně omezen. Úřad tak uzavírá,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minimální technická podmínka spočívající v požadavku na </a:t>
            </a:r>
            <a:r>
              <a:rPr lang="cs-CZ" sz="24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bezčlunové</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řešení pontonové mostové soupravy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významně ovlivnila hospodářskou soutěž </a:t>
            </a:r>
            <a:r>
              <a:rPr lang="cs-CZ" sz="2400" dirty="0">
                <a:effectLst/>
                <a:latin typeface="Arial" panose="020B0604020202020204" pitchFamily="34" charset="0"/>
                <a:ea typeface="Calibri" panose="020F0502020204030204" pitchFamily="34" charset="0"/>
                <a:cs typeface="Times New Roman" panose="02020603050405020304" pitchFamily="18" charset="0"/>
              </a:rPr>
              <a:t>na veřejnou zakázku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ve smyslu jejího omezení</a:t>
            </a:r>
            <a:r>
              <a:rPr lang="cs-CZ" sz="2400" dirty="0">
                <a:effectLst/>
                <a:latin typeface="Arial" panose="020B0604020202020204" pitchFamily="34" charset="0"/>
                <a:ea typeface="Calibri" panose="020F0502020204030204" pitchFamily="34" charset="0"/>
                <a:cs typeface="Times New Roman" panose="02020603050405020304" pitchFamily="18" charset="0"/>
              </a:rPr>
              <a:t>, pročež je i v kontextu závěrů předsedy Úřadu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třeba, aby v takovém případě zadavatel vzniklému omezení hospodářské soutěže adekvátně přizpůsobil své odůvodnění potřeby takového požadavku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když specifičnost podmínek vedoucích k zásadnímu omezení hospodářské soutěže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klade i vyšší nároky na zadavatele ohledně jejich odůvodnění, i na významnost důvodů pro zadavatele za účelem jejich stanovení</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074395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249EBEA-67C7-1354-BCAF-10CF31C65DD4}"/>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7E72BC6-6AB4-9FCB-D60D-8E7837B84E67}"/>
              </a:ext>
            </a:extLst>
          </p:cNvPr>
          <p:cNvSpPr txBox="1"/>
          <p:nvPr/>
        </p:nvSpPr>
        <p:spPr>
          <a:xfrm>
            <a:off x="0" y="475101"/>
            <a:ext cx="12191999" cy="624786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 </a:t>
            </a:r>
          </a:p>
          <a:p>
            <a:pPr marL="342900" indent="-342900" algn="just">
              <a:spcBef>
                <a:spcPts val="600"/>
              </a:spcBef>
              <a:spcAft>
                <a:spcPts val="600"/>
              </a:spcAft>
              <a:buClr>
                <a:srgbClr val="009543"/>
              </a:buClr>
              <a:buFont typeface="Arial" panose="020B0604020202020204" pitchFamily="34" charset="0"/>
              <a:buChar char="•"/>
            </a:pPr>
            <a:r>
              <a:rPr lang="cs-CZ" sz="2000" dirty="0">
                <a:latin typeface="Arial" panose="020B0604020202020204" pitchFamily="34" charset="0"/>
                <a:cs typeface="Arial" panose="020B0604020202020204" pitchFamily="34" charset="0"/>
              </a:rPr>
              <a:t>Zadavatel požadoval předložení vzorků,</a:t>
            </a:r>
          </a:p>
          <a:p>
            <a:pPr marL="342900" indent="-342900" algn="just">
              <a:spcBef>
                <a:spcPts val="600"/>
              </a:spcBef>
              <a:spcAft>
                <a:spcPts val="600"/>
              </a:spcAft>
              <a:buClr>
                <a:srgbClr val="009543"/>
              </a:buClr>
              <a:buFont typeface="Arial" panose="020B0604020202020204" pitchFamily="34" charset="0"/>
              <a:buChar char="•"/>
            </a:pPr>
            <a:r>
              <a:rPr lang="cs-CZ" sz="2000" dirty="0">
                <a:latin typeface="Arial" panose="020B0604020202020204" pitchFamily="34" charset="0"/>
                <a:cs typeface="Arial" panose="020B0604020202020204" pitchFamily="34" charset="0"/>
              </a:rPr>
              <a:t>Navrhovatel jak v námitkách proti svému vyloučení, tak v návrhu výslovně uvádí, že </a:t>
            </a:r>
            <a:r>
              <a:rPr lang="cs-CZ" sz="2000" dirty="0">
                <a:solidFill>
                  <a:srgbClr val="FF0000"/>
                </a:solidFill>
                <a:latin typeface="Arial" panose="020B0604020202020204" pitchFamily="34" charset="0"/>
                <a:cs typeface="Arial" panose="020B0604020202020204" pitchFamily="34" charset="0"/>
              </a:rPr>
              <a:t>místo povrchové úpravy židle </a:t>
            </a:r>
            <a:r>
              <a:rPr lang="cs-CZ" sz="2000" dirty="0" err="1">
                <a:solidFill>
                  <a:srgbClr val="FF0000"/>
                </a:solidFill>
                <a:latin typeface="Arial" panose="020B0604020202020204" pitchFamily="34" charset="0"/>
                <a:cs typeface="Arial" panose="020B0604020202020204" pitchFamily="34" charset="0"/>
              </a:rPr>
              <a:t>komaxitem</a:t>
            </a:r>
            <a:r>
              <a:rPr lang="cs-CZ" sz="2000" dirty="0">
                <a:solidFill>
                  <a:srgbClr val="FF0000"/>
                </a:solidFill>
                <a:latin typeface="Arial" panose="020B0604020202020204" pitchFamily="34" charset="0"/>
                <a:cs typeface="Arial" panose="020B0604020202020204" pitchFamily="34" charset="0"/>
              </a:rPr>
              <a:t> nebo chromem zvolil úpravu leštěným hliníkem</a:t>
            </a:r>
            <a:r>
              <a:rPr lang="cs-CZ" sz="2000" dirty="0">
                <a:latin typeface="Arial" panose="020B0604020202020204" pitchFamily="34" charset="0"/>
                <a:cs typeface="Arial" panose="020B0604020202020204" pitchFamily="34" charset="0"/>
              </a:rPr>
              <a:t>, </a:t>
            </a:r>
            <a:r>
              <a:rPr lang="cs-CZ" sz="2000" dirty="0">
                <a:solidFill>
                  <a:srgbClr val="92D050"/>
                </a:solidFill>
                <a:latin typeface="Arial" panose="020B0604020202020204" pitchFamily="34" charset="0"/>
                <a:cs typeface="Arial" panose="020B0604020202020204" pitchFamily="34" charset="0"/>
              </a:rPr>
              <a:t>uznává, že otvor židlí není umístěn v horní části opěradla, nýbrž v dolní části</a:t>
            </a:r>
            <a:r>
              <a:rPr lang="cs-CZ" sz="2000" dirty="0">
                <a:latin typeface="Arial" panose="020B0604020202020204" pitchFamily="34" charset="0"/>
                <a:cs typeface="Arial" panose="020B0604020202020204" pitchFamily="34" charset="0"/>
              </a:rPr>
              <a:t>, </a:t>
            </a:r>
            <a:r>
              <a:rPr lang="cs-CZ" sz="2000" dirty="0">
                <a:solidFill>
                  <a:srgbClr val="0070C0"/>
                </a:solidFill>
                <a:latin typeface="Arial" panose="020B0604020202020204" pitchFamily="34" charset="0"/>
                <a:cs typeface="Arial" panose="020B0604020202020204" pitchFamily="34" charset="0"/>
              </a:rPr>
              <a:t>uznává že rozměry úchytky skříně ve dvou ze zadavatelem požadovaných rozměrů nedodržel</a:t>
            </a:r>
            <a:r>
              <a:rPr lang="cs-CZ" sz="2000" dirty="0">
                <a:latin typeface="Arial" panose="020B0604020202020204" pitchFamily="34" charset="0"/>
                <a:cs typeface="Arial" panose="020B0604020202020204" pitchFamily="34" charset="0"/>
              </a:rPr>
              <a:t>, </a:t>
            </a:r>
            <a:r>
              <a:rPr lang="cs-CZ" sz="2000" dirty="0">
                <a:solidFill>
                  <a:srgbClr val="7030A0"/>
                </a:solidFill>
                <a:latin typeface="Arial" panose="020B0604020202020204" pitchFamily="34" charset="0"/>
                <a:cs typeface="Arial" panose="020B0604020202020204" pitchFamily="34" charset="0"/>
              </a:rPr>
              <a:t>potvrzuje, že nabídl kovovou úchytku skříně namísto úchytky plastové</a:t>
            </a:r>
            <a:r>
              <a:rPr lang="cs-CZ" sz="2000" dirty="0">
                <a:latin typeface="Arial" panose="020B0604020202020204" pitchFamily="34" charset="0"/>
                <a:cs typeface="Arial" panose="020B0604020202020204" pitchFamily="34" charset="0"/>
              </a:rPr>
              <a:t>, a že </a:t>
            </a:r>
            <a:r>
              <a:rPr lang="cs-CZ" sz="2000" dirty="0">
                <a:solidFill>
                  <a:srgbClr val="FFC000"/>
                </a:solidFill>
                <a:latin typeface="Arial" panose="020B0604020202020204" pitchFamily="34" charset="0"/>
                <a:cs typeface="Arial" panose="020B0604020202020204" pitchFamily="34" charset="0"/>
              </a:rPr>
              <a:t>u koleček židlí nahradil zadavatelem požadovaný materiál materiálem jiným</a:t>
            </a:r>
            <a:r>
              <a:rPr lang="cs-CZ" sz="2000" dirty="0">
                <a:latin typeface="Arial" panose="020B0604020202020204" pitchFamily="34" charset="0"/>
                <a:cs typeface="Arial" panose="020B0604020202020204" pitchFamily="34" charset="0"/>
              </a:rPr>
              <a:t> </a:t>
            </a:r>
            <a:r>
              <a:rPr lang="cs-CZ" sz="2000" dirty="0">
                <a:solidFill>
                  <a:srgbClr val="C00000"/>
                </a:solidFill>
                <a:latin typeface="Arial" panose="020B0604020202020204" pitchFamily="34" charset="0"/>
                <a:cs typeface="Arial" panose="020B0604020202020204" pitchFamily="34" charset="0"/>
              </a:rPr>
              <a:t>atd</a:t>
            </a:r>
            <a:r>
              <a:rPr lang="cs-CZ" sz="2000" dirty="0">
                <a:latin typeface="Arial" panose="020B0604020202020204" pitchFamily="34" charset="0"/>
                <a:cs typeface="Arial" panose="020B0604020202020204" pitchFamily="34" charset="0"/>
              </a:rPr>
              <a:t>, nicméně tvrdí, že veškeré odchylky od zadavatelem stanovených zadávacích podmínek jsou činěny s důrazem na zachování účelu a funkce nábytku, že veškeré materiály použité na požadovaných výrobcích jsou kvalitnější než ty požadované zadavatelem, a že všechny odchylky jsou zcela marginální, z čehož vyvozuje, že takové odchylky od zadávacích podmínek, představující pro zadavatele de facto lepší a kvalitnější plnění, by neměly být důvodem jeho vyloučení ze zadávacího řízení. </a:t>
            </a:r>
          </a:p>
          <a:p>
            <a:pPr marL="342900" indent="-342900" algn="just">
              <a:spcBef>
                <a:spcPts val="600"/>
              </a:spcBef>
              <a:spcAft>
                <a:spcPts val="600"/>
              </a:spcAft>
              <a:buClr>
                <a:srgbClr val="009543"/>
              </a:buClr>
              <a:buFont typeface="Arial" panose="020B0604020202020204" pitchFamily="34" charset="0"/>
              <a:buChar char="•"/>
            </a:pPr>
            <a:r>
              <a:rPr lang="cs-CZ" sz="2000" dirty="0">
                <a:latin typeface="Arial" panose="020B0604020202020204" pitchFamily="34" charset="0"/>
                <a:cs typeface="Arial" panose="020B0604020202020204" pitchFamily="34" charset="0"/>
              </a:rPr>
              <a:t>Zadavatel navrhovatel </a:t>
            </a:r>
            <a:r>
              <a:rPr lang="cs-CZ" sz="2000" dirty="0">
                <a:solidFill>
                  <a:srgbClr val="FF0000"/>
                </a:solidFill>
                <a:latin typeface="Arial" panose="020B0604020202020204" pitchFamily="34" charset="0"/>
                <a:cs typeface="Arial" panose="020B0604020202020204" pitchFamily="34" charset="0"/>
              </a:rPr>
              <a:t>vyloučil</a:t>
            </a:r>
            <a:r>
              <a:rPr lang="cs-CZ" sz="2000" dirty="0">
                <a:latin typeface="Arial" panose="020B0604020202020204" pitchFamily="34" charset="0"/>
                <a:cs typeface="Arial" panose="020B0604020202020204" pitchFamily="34" charset="0"/>
              </a:rPr>
              <a:t>.</a:t>
            </a:r>
          </a:p>
          <a:p>
            <a:pPr marL="342900" indent="-342900" algn="just">
              <a:spcBef>
                <a:spcPts val="600"/>
              </a:spcBef>
              <a:spcAft>
                <a:spcPts val="600"/>
              </a:spcAft>
              <a:buClr>
                <a:srgbClr val="009543"/>
              </a:buClr>
              <a:buFont typeface="Arial" panose="020B0604020202020204" pitchFamily="34" charset="0"/>
              <a:buChar char="•"/>
            </a:pPr>
            <a:r>
              <a:rPr lang="cs-CZ" sz="2000" dirty="0">
                <a:latin typeface="Arial" panose="020B0604020202020204" pitchFamily="34" charset="0"/>
                <a:cs typeface="Arial" panose="020B0604020202020204" pitchFamily="34" charset="0"/>
              </a:rPr>
              <a:t>Navrhovatel na to </a:t>
            </a:r>
            <a:r>
              <a:rPr lang="cs-CZ" sz="2000" dirty="0">
                <a:solidFill>
                  <a:srgbClr val="00B050"/>
                </a:solidFill>
                <a:latin typeface="Arial" panose="020B0604020202020204" pitchFamily="34" charset="0"/>
                <a:cs typeface="Arial" panose="020B0604020202020204" pitchFamily="34" charset="0"/>
              </a:rPr>
              <a:t>namítá, že  nebyl zadavatelem vyzván k objasnění nabídky dle § 46 ZZVZ</a:t>
            </a:r>
            <a:r>
              <a:rPr lang="cs-CZ" sz="2000" dirty="0">
                <a:latin typeface="Arial" panose="020B0604020202020204" pitchFamily="34" charset="0"/>
                <a:cs typeface="Arial" panose="020B0604020202020204" pitchFamily="34" charset="0"/>
              </a:rPr>
              <a:t>, čímž mu byla odepřena možnost vysvětlit předložené vzorky a doložit jejich soulad se zadávací dokumentací. Takový postup zadavatele považuje navrhovatel za porušení zásad transparentnosti a rovného zacházení a za závažné procesní pochybení.</a:t>
            </a:r>
          </a:p>
        </p:txBody>
      </p:sp>
    </p:spTree>
    <p:extLst>
      <p:ext uri="{BB962C8B-B14F-4D97-AF65-F5344CB8AC3E}">
        <p14:creationId xmlns:p14="http://schemas.microsoft.com/office/powerpoint/2010/main" val="14944336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BD3C92D-1061-B378-2539-85237E85D26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27B4940A-6CED-05EF-4ED1-2EB30A075543}"/>
              </a:ext>
            </a:extLst>
          </p:cNvPr>
          <p:cNvSpPr txBox="1"/>
          <p:nvPr/>
        </p:nvSpPr>
        <p:spPr>
          <a:xfrm>
            <a:off x="0" y="580063"/>
            <a:ext cx="12192000" cy="379385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800" dirty="0">
                <a:latin typeface="Arial" panose="020B0604020202020204" pitchFamily="34" charset="0"/>
                <a:ea typeface="Calibri" panose="020F0502020204030204" pitchFamily="34" charset="0"/>
                <a:cs typeface="Times New Roman" panose="02020603050405020304" pitchFamily="18" charset="0"/>
              </a:rPr>
              <a:t>85</a:t>
            </a:r>
            <a:r>
              <a:rPr lang="cs-CZ" sz="2800" dirty="0">
                <a:effectLst/>
                <a:latin typeface="Arial" panose="020B0604020202020204" pitchFamily="34" charset="0"/>
                <a:ea typeface="Calibri" panose="020F0502020204030204" pitchFamily="34" charset="0"/>
                <a:cs typeface="Times New Roman" panose="02020603050405020304" pitchFamily="18" charset="0"/>
              </a:rPr>
              <a:t>.   Předseda Úřad pak konstatoval, že </a:t>
            </a:r>
            <a:r>
              <a:rPr lang="cs-CZ" sz="2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mezi důvody </a:t>
            </a:r>
            <a:r>
              <a:rPr lang="cs-CZ" sz="2800" dirty="0">
                <a:effectLst/>
                <a:latin typeface="Arial" panose="020B0604020202020204" pitchFamily="34" charset="0"/>
                <a:ea typeface="Calibri" panose="020F0502020204030204" pitchFamily="34" charset="0"/>
                <a:cs typeface="Times New Roman" panose="02020603050405020304" pitchFamily="18" charset="0"/>
              </a:rPr>
              <a:t>stanovení požadavku </a:t>
            </a:r>
            <a:r>
              <a:rPr lang="cs-CZ" sz="2800" dirty="0" err="1">
                <a:effectLst/>
                <a:latin typeface="Arial" panose="020B0604020202020204" pitchFamily="34" charset="0"/>
                <a:ea typeface="Calibri" panose="020F0502020204030204" pitchFamily="34" charset="0"/>
                <a:cs typeface="Times New Roman" panose="02020603050405020304" pitchFamily="18" charset="0"/>
              </a:rPr>
              <a:t>bezčlunového</a:t>
            </a:r>
            <a:r>
              <a:rPr lang="cs-CZ" sz="2800" dirty="0">
                <a:effectLst/>
                <a:latin typeface="Arial" panose="020B0604020202020204" pitchFamily="34" charset="0"/>
                <a:ea typeface="Calibri" panose="020F0502020204030204" pitchFamily="34" charset="0"/>
                <a:cs typeface="Times New Roman" panose="02020603050405020304" pitchFamily="18" charset="0"/>
              </a:rPr>
              <a:t> řešení </a:t>
            </a:r>
            <a:r>
              <a:rPr lang="cs-CZ" sz="2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akcentoval právě zejména hledisko finanční a personální</a:t>
            </a:r>
            <a:r>
              <a:rPr lang="cs-CZ" sz="2800" dirty="0">
                <a:effectLst/>
                <a:latin typeface="Arial" panose="020B0604020202020204" pitchFamily="34" charset="0"/>
                <a:ea typeface="Calibri" panose="020F0502020204030204" pitchFamily="34" charset="0"/>
                <a:cs typeface="Times New Roman" panose="02020603050405020304" pitchFamily="18" charset="0"/>
              </a:rPr>
              <a:t>, </a:t>
            </a:r>
            <a:r>
              <a:rPr lang="cs-CZ" sz="2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 však finanční úspora jako taková sama o sobě nemůže dle předsedy Úřadu obstát jako důvod pro omezení plnění pouze na </a:t>
            </a:r>
            <a:r>
              <a:rPr lang="cs-CZ" sz="2800"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bezčlunové</a:t>
            </a:r>
            <a:r>
              <a:rPr lang="cs-CZ" sz="2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řešení</a:t>
            </a:r>
            <a:r>
              <a:rPr lang="cs-CZ" sz="2800" dirty="0">
                <a:effectLst/>
                <a:latin typeface="Arial" panose="020B0604020202020204" pitchFamily="34" charset="0"/>
                <a:ea typeface="Calibri" panose="020F0502020204030204" pitchFamily="34" charset="0"/>
                <a:cs typeface="Times New Roman" panose="02020603050405020304" pitchFamily="18" charset="0"/>
              </a:rPr>
              <a:t>, </a:t>
            </a:r>
            <a:r>
              <a:rPr lang="cs-CZ" sz="28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obzvláště, pokud je v rámci zadávacího řízení jediným hodnotícím kritériem nejnižší nabídková cena</a:t>
            </a:r>
            <a:r>
              <a:rPr lang="cs-CZ" sz="2800" dirty="0">
                <a:effectLst/>
                <a:latin typeface="Arial" panose="020B0604020202020204" pitchFamily="34" charset="0"/>
                <a:ea typeface="Calibri" panose="020F0502020204030204" pitchFamily="34" charset="0"/>
                <a:cs typeface="Times New Roman" panose="02020603050405020304" pitchFamily="18" charset="0"/>
              </a:rPr>
              <a:t>, tedy kdy samotná soutěž má vyjevit nejlevnější nabízené řešení. </a:t>
            </a:r>
          </a:p>
        </p:txBody>
      </p:sp>
    </p:spTree>
    <p:extLst>
      <p:ext uri="{BB962C8B-B14F-4D97-AF65-F5344CB8AC3E}">
        <p14:creationId xmlns:p14="http://schemas.microsoft.com/office/powerpoint/2010/main" val="5758307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9E9AF62-DF43-72F6-25AF-6CF5A608F1C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85764C6-2E61-B863-44CB-073ADCC3BA48}"/>
              </a:ext>
            </a:extLst>
          </p:cNvPr>
          <p:cNvSpPr txBox="1"/>
          <p:nvPr/>
        </p:nvSpPr>
        <p:spPr>
          <a:xfrm>
            <a:off x="0" y="762320"/>
            <a:ext cx="12192000" cy="241078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800" dirty="0">
                <a:latin typeface="Arial" panose="020B0604020202020204" pitchFamily="34" charset="0"/>
                <a:ea typeface="Calibri" panose="020F0502020204030204" pitchFamily="34" charset="0"/>
                <a:cs typeface="Times New Roman" panose="02020603050405020304" pitchFamily="18" charset="0"/>
              </a:rPr>
              <a:t>P</a:t>
            </a:r>
            <a:r>
              <a:rPr lang="cs-CZ" sz="2800" dirty="0">
                <a:effectLst/>
                <a:latin typeface="Arial" panose="020B0604020202020204" pitchFamily="34" charset="0"/>
                <a:ea typeface="Calibri" panose="020F0502020204030204" pitchFamily="34" charset="0"/>
                <a:cs typeface="Times New Roman" panose="02020603050405020304" pitchFamily="18" charset="0"/>
              </a:rPr>
              <a:t>optávat plnění, jenž je schopen nabídnout jen velmi omezený okruh dodavatelů, popř. i jen pouze jediný dodavatel, nemusí být nutně postupem nezákonným, pokud si zadavatel své požadavky dostatečně důkladně vzhledem k veřejné zakázce obhájí.</a:t>
            </a:r>
          </a:p>
        </p:txBody>
      </p:sp>
    </p:spTree>
    <p:extLst>
      <p:ext uri="{BB962C8B-B14F-4D97-AF65-F5344CB8AC3E}">
        <p14:creationId xmlns:p14="http://schemas.microsoft.com/office/powerpoint/2010/main" val="3014807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F8CB222-8E15-60E7-0BE2-C4C9BCB1A8A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18CFDAB-1B98-020F-DA5C-2587345B348A}"/>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Kauce / Odkazy</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E1F0F23C-77D7-A1B9-3D33-51754CA1AA59}"/>
              </a:ext>
            </a:extLst>
          </p:cNvPr>
          <p:cNvGraphicFramePr>
            <a:graphicFrameLocks noGrp="1"/>
          </p:cNvGraphicFramePr>
          <p:nvPr>
            <p:extLst>
              <p:ext uri="{D42A27DB-BD31-4B8C-83A1-F6EECF244321}">
                <p14:modId xmlns:p14="http://schemas.microsoft.com/office/powerpoint/2010/main" val="2520623021"/>
              </p:ext>
            </p:extLst>
          </p:nvPr>
        </p:nvGraphicFramePr>
        <p:xfrm>
          <a:off x="9427" y="1252247"/>
          <a:ext cx="12182573" cy="4106458"/>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ÚOHS-S0177/2025/VZ, č. j.   ÚOHS-16241/2025/500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https://uohs.gov.cz/cs/verejne-zakazky/sbirky-rozhodnuti/detail-22987.html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Revitalizace plášťů budov včetně balkonů a technického vybavení Domova seniorů Sedlčany</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27. 6.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250 odst. 1 ZZVZ + § 255 ZZVZ / § 89 odst. 5 ZZVZ</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Návrh navrhovatele se podle § 265 písm. a) ZZVZ zamítá, neboť nebyly zjištěny důvody pro uložení nápravného opatření.</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r h="595986">
                <a:tc>
                  <a:txBody>
                    <a:bodyPr/>
                    <a:lstStyle/>
                    <a:p>
                      <a:pPr algn="just">
                        <a:lnSpc>
                          <a:spcPct val="107000"/>
                        </a:lnSpc>
                        <a:spcAft>
                          <a:spcPts val="800"/>
                        </a:spcAft>
                        <a:buNone/>
                      </a:pPr>
                      <a:r>
                        <a:rPr lang="cs-CZ" sz="2400" b="0" dirty="0">
                          <a:effectLst/>
                          <a:latin typeface="Arial" panose="020B0604020202020204" pitchFamily="34" charset="0"/>
                          <a:ea typeface="Calibri" panose="020F0502020204030204" pitchFamily="34" charset="0"/>
                        </a:rPr>
                        <a:t>Podán rozklad – ÚOHS-R005</a:t>
                      </a:r>
                      <a:r>
                        <a:rPr lang="cs-CZ" sz="2400" b="0" dirty="0">
                          <a:effectLst/>
                          <a:latin typeface="Arial" panose="020B0604020202020204" pitchFamily="34" charset="0"/>
                          <a:ea typeface="Calibri" panose="020F0502020204030204" pitchFamily="34" charset="0"/>
                          <a:cs typeface="Times New Roman" panose="02020603050405020304" pitchFamily="18" charset="0"/>
                        </a:rPr>
                        <a:t>9</a:t>
                      </a:r>
                      <a:r>
                        <a:rPr lang="cs-CZ" sz="2400" b="0" dirty="0">
                          <a:effectLst/>
                          <a:latin typeface="Arial" panose="020B0604020202020204" pitchFamily="34" charset="0"/>
                          <a:ea typeface="Calibri" panose="020F0502020204030204" pitchFamily="34" charset="0"/>
                        </a:rPr>
                        <a:t>/2025/VZ, rozhodnutí potvrzeno, rozklad zamítnut.</a:t>
                      </a:r>
                      <a:endParaRPr lang="cs-CZ" sz="24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716221363"/>
                  </a:ext>
                </a:extLst>
              </a:tr>
            </a:tbl>
          </a:graphicData>
        </a:graphic>
      </p:graphicFrame>
    </p:spTree>
    <p:extLst>
      <p:ext uri="{BB962C8B-B14F-4D97-AF65-F5344CB8AC3E}">
        <p14:creationId xmlns:p14="http://schemas.microsoft.com/office/powerpoint/2010/main" val="1408695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85C135F-EA32-413F-A5F7-911A8C90745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0F0F174-FC32-4166-D357-82A2102400A0}"/>
              </a:ext>
            </a:extLst>
          </p:cNvPr>
          <p:cNvSpPr txBox="1"/>
          <p:nvPr/>
        </p:nvSpPr>
        <p:spPr>
          <a:xfrm>
            <a:off x="0" y="475101"/>
            <a:ext cx="12191999" cy="516455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285750" indent="-28575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V námitkách 1 dodavatel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napadal nepřímé odkazy na konkrétní výrobky </a:t>
            </a:r>
            <a:r>
              <a:rPr lang="cs-CZ" sz="2400" dirty="0">
                <a:effectLst/>
                <a:latin typeface="Arial" panose="020B0604020202020204" pitchFamily="34" charset="0"/>
                <a:ea typeface="Calibri" panose="020F0502020204030204" pitchFamily="34" charset="0"/>
                <a:cs typeface="Times New Roman" panose="02020603050405020304" pitchFamily="18" charset="0"/>
              </a:rPr>
              <a:t>výrobce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Vekra</a:t>
            </a:r>
            <a:r>
              <a:rPr lang="cs-CZ" sz="2400" dirty="0">
                <a:effectLst/>
                <a:latin typeface="Arial" panose="020B0604020202020204" pitchFamily="34" charset="0"/>
                <a:ea typeface="Calibri" panose="020F0502020204030204" pitchFamily="34" charset="0"/>
                <a:cs typeface="Times New Roman" panose="02020603050405020304" pitchFamily="18" charset="0"/>
              </a:rPr>
              <a:t> s.r.o.  spočívající v použití fotografií profilů oken a dveří v tabulkách PSV, přímé odkazy na konkrétní výrobky obsažené v položkovém rozpočtu… </a:t>
            </a:r>
          </a:p>
          <a:p>
            <a:pPr marL="285750" indent="-28575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V námitkách 2 dodavatel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opětovně napadal nepřímé odkazy </a:t>
            </a:r>
            <a:r>
              <a:rPr lang="cs-CZ" sz="2400" dirty="0">
                <a:effectLst/>
                <a:latin typeface="Arial" panose="020B0604020202020204" pitchFamily="34" charset="0"/>
                <a:ea typeface="Calibri" panose="020F0502020204030204" pitchFamily="34" charset="0"/>
                <a:cs typeface="Times New Roman" panose="02020603050405020304" pitchFamily="18" charset="0"/>
              </a:rPr>
              <a:t>na konkrétní výrobky výrobce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Vekra</a:t>
            </a:r>
            <a:r>
              <a:rPr lang="cs-CZ" sz="2400" dirty="0">
                <a:effectLst/>
                <a:latin typeface="Arial" panose="020B0604020202020204" pitchFamily="34" charset="0"/>
                <a:ea typeface="Calibri" panose="020F0502020204030204" pitchFamily="34" charset="0"/>
                <a:cs typeface="Times New Roman" panose="02020603050405020304" pitchFamily="18" charset="0"/>
              </a:rPr>
              <a:t> s.r.o. a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současně napadal neprodloužení lhůty pro podání nabídek </a:t>
            </a:r>
            <a:r>
              <a:rPr lang="cs-CZ" sz="2400" dirty="0">
                <a:effectLst/>
                <a:latin typeface="Arial" panose="020B0604020202020204" pitchFamily="34" charset="0"/>
                <a:ea typeface="Calibri" panose="020F0502020204030204" pitchFamily="34" charset="0"/>
                <a:cs typeface="Times New Roman" panose="02020603050405020304" pitchFamily="18" charset="0"/>
              </a:rPr>
              <a:t>o celou její původní délku v souvislosti s vysvětlením zadávací dokumentace, kterým zadavatel odstranil přímé odkazy v položkovém rozpočtu a současně uvedl, že fotografie profilů oken a dveří v tabulkách PSV jsou pouze ilustračními obrázky… </a:t>
            </a:r>
          </a:p>
          <a:p>
            <a:pPr marL="285750" indent="-28575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Navrhovatel podal jeden návrh Úřadu obsahující totožné namítané skutečnosti, jako namítal v námitkách a zaplatil jednu kauci.</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01759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FE14CF0-7A9F-B867-A589-DE1E3DDDFD1A}"/>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4F57CBF-7E9E-54C2-EA1E-6720E9478582}"/>
              </a:ext>
            </a:extLst>
          </p:cNvPr>
          <p:cNvSpPr txBox="1"/>
          <p:nvPr/>
        </p:nvSpPr>
        <p:spPr>
          <a:xfrm>
            <a:off x="0" y="580063"/>
            <a:ext cx="12192000" cy="539295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74.    Pro úplnost Úřad uvádí, že problematika jednoho podání obsahujícího dva návrhy, a tedy nezbytnosti složení dvou kaucí, je rovněž řešena např. v rozhodnutí předsedy Úřadu ze dne 22. 12. 2022,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000" dirty="0">
                <a:effectLst/>
                <a:latin typeface="Arial" panose="020B0604020202020204" pitchFamily="34" charset="0"/>
                <a:ea typeface="Calibri" panose="020F0502020204030204" pitchFamily="34" charset="0"/>
                <a:cs typeface="Times New Roman" panose="02020603050405020304" pitchFamily="18" charset="0"/>
              </a:rPr>
              <a:t>. zn. ÚOHS-R0147/2022/VZ. Jak uvádí předseda </a:t>
            </a:r>
            <a:r>
              <a:rPr lang="cs-CZ" sz="2000" i="1" dirty="0">
                <a:effectLst/>
                <a:latin typeface="Arial" panose="020B0604020202020204" pitchFamily="34" charset="0"/>
                <a:ea typeface="Calibri" panose="020F0502020204030204" pitchFamily="34" charset="0"/>
                <a:cs typeface="Times New Roman" panose="02020603050405020304" pitchFamily="18" charset="0"/>
              </a:rPr>
              <a:t>„</a:t>
            </a:r>
            <a:r>
              <a:rPr lang="cs-CZ" sz="20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 správně identifikoval, že obsahem podání jsou dva rozdílné návrhy (…). </a:t>
            </a:r>
            <a:r>
              <a:rPr lang="cs-CZ" sz="20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Skutečnost, že jsou obsahem jediného přípisu, nemůže být v daném případě relevantní pro výpočet kauce</a:t>
            </a:r>
            <a:r>
              <a:rPr lang="cs-CZ" sz="2000" i="1" dirty="0">
                <a:effectLst/>
                <a:latin typeface="Arial" panose="020B0604020202020204" pitchFamily="34" charset="0"/>
                <a:ea typeface="Calibri" panose="020F0502020204030204" pitchFamily="34" charset="0"/>
                <a:cs typeface="Times New Roman" panose="02020603050405020304" pitchFamily="18" charset="0"/>
              </a:rPr>
              <a:t>. Tento čistě formální náhled by způsobil nepřijatelný závěr, dle kterého by se navrhovatelé v rámci jediného podání mohli při složení jediné kauce domáhat několika samostatných správních přezkumů (…) Proto je nutné pohlédnout v daném případně na podání z materiálního hlediska a definovat dva odlišné návrhy proti dvěma zcela odlišným úkonům (…). </a:t>
            </a:r>
            <a:r>
              <a:rPr lang="cs-CZ" sz="20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Již obsahem námitek A </a:t>
            </a:r>
            <a:r>
              <a:rPr lang="cs-CZ" sz="2000" i="1" dirty="0" err="1">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a:t>
            </a:r>
            <a:r>
              <a:rPr lang="cs-CZ" sz="20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námitek B byly spolu nesouvisející, samostatně stojící argumenty, které tvrdily zcela odlišné porušení zákona zadavatelem </a:t>
            </a:r>
            <a:r>
              <a:rPr lang="cs-CZ" sz="2000" i="1"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a domáhaly se odlišných nápravných opatření, resp. postupů, kterými by měla být tvrzená nezákonnost napravena.</a:t>
            </a:r>
            <a:r>
              <a:rPr lang="cs-CZ" sz="2000" i="1" dirty="0">
                <a:effectLst/>
                <a:latin typeface="Arial" panose="020B0604020202020204" pitchFamily="34" charset="0"/>
                <a:ea typeface="Calibri" panose="020F0502020204030204" pitchFamily="34" charset="0"/>
                <a:cs typeface="Times New Roman" panose="02020603050405020304" pitchFamily="18" charset="0"/>
              </a:rPr>
              <a:t> Jednotnost zadávacího řízení a zadavatele není v této situaci dostatečným důvodem k tomu, aby bylo podání považováno za jediný návrh. Podstatné je totiž právě to, čeho se návrhy věcně týkají.“</a:t>
            </a:r>
            <a:r>
              <a:rPr lang="cs-CZ" sz="2000" dirty="0">
                <a:effectLst/>
                <a:latin typeface="Arial" panose="020B0604020202020204" pitchFamily="34" charset="0"/>
                <a:ea typeface="Calibri" panose="020F0502020204030204" pitchFamily="34" charset="0"/>
                <a:cs typeface="Times New Roman" panose="02020603050405020304" pitchFamily="18" charset="0"/>
              </a:rPr>
              <a:t> Dále je možno odkázat i na aktuální rozhodnutí Úřadu ze dne 30. 12. 2024,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000" dirty="0">
                <a:effectLst/>
                <a:latin typeface="Arial" panose="020B0604020202020204" pitchFamily="34" charset="0"/>
                <a:ea typeface="Calibri" panose="020F0502020204030204" pitchFamily="34" charset="0"/>
                <a:cs typeface="Times New Roman" panose="02020603050405020304" pitchFamily="18" charset="0"/>
              </a:rPr>
              <a:t>. zn. S0735/2024/VZ a rozhodnutí předsedy Úřadu ze dne 3. 3. 2025,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000" dirty="0">
                <a:effectLst/>
                <a:latin typeface="Arial" panose="020B0604020202020204" pitchFamily="34" charset="0"/>
                <a:ea typeface="Calibri" panose="020F0502020204030204" pitchFamily="34" charset="0"/>
                <a:cs typeface="Times New Roman" panose="02020603050405020304" pitchFamily="18" charset="0"/>
              </a:rPr>
              <a:t>. zn.  R0004/2025/VZ, které se věnovalo obdobné problematice.</a:t>
            </a:r>
          </a:p>
        </p:txBody>
      </p:sp>
    </p:spTree>
    <p:extLst>
      <p:ext uri="{BB962C8B-B14F-4D97-AF65-F5344CB8AC3E}">
        <p14:creationId xmlns:p14="http://schemas.microsoft.com/office/powerpoint/2010/main" val="24560354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34BE527-9BD1-5C41-C0B2-57E874EB1AF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A8617209-85FE-6CAE-4D2E-F7418396E1D9}"/>
              </a:ext>
            </a:extLst>
          </p:cNvPr>
          <p:cNvSpPr txBox="1"/>
          <p:nvPr/>
        </p:nvSpPr>
        <p:spPr>
          <a:xfrm>
            <a:off x="0" y="580063"/>
            <a:ext cx="12192000" cy="86177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a:t>
            </a: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p:txBody>
      </p:sp>
      <p:pic>
        <p:nvPicPr>
          <p:cNvPr id="2" name="Obrázek 1" descr="ilustrace">
            <a:extLst>
              <a:ext uri="{FF2B5EF4-FFF2-40B4-BE49-F238E27FC236}">
                <a16:creationId xmlns:a16="http://schemas.microsoft.com/office/drawing/2014/main" id="{702A1DC3-CDBB-3986-0ED8-CE05118573E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2938793" y="-261152"/>
            <a:ext cx="5601405" cy="7886704"/>
          </a:xfrm>
          <a:prstGeom prst="rect">
            <a:avLst/>
          </a:prstGeom>
          <a:noFill/>
          <a:ln>
            <a:noFill/>
          </a:ln>
        </p:spPr>
      </p:pic>
    </p:spTree>
    <p:extLst>
      <p:ext uri="{BB962C8B-B14F-4D97-AF65-F5344CB8AC3E}">
        <p14:creationId xmlns:p14="http://schemas.microsoft.com/office/powerpoint/2010/main" val="40918501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1A9B394-6E01-7512-E4BF-6E34C959934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7C4FB81-C645-B2ED-4887-E85473121722}"/>
              </a:ext>
            </a:extLst>
          </p:cNvPr>
          <p:cNvSpPr txBox="1"/>
          <p:nvPr/>
        </p:nvSpPr>
        <p:spPr>
          <a:xfrm>
            <a:off x="0" y="580063"/>
            <a:ext cx="12192000" cy="635206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Argumentace Předsedy:</a:t>
            </a:r>
          </a:p>
          <a:p>
            <a:pPr algn="just">
              <a:lnSpc>
                <a:spcPct val="107000"/>
              </a:lnSpc>
              <a:spcAft>
                <a:spcPts val="800"/>
              </a:spcAft>
            </a:pPr>
            <a:r>
              <a:rPr lang="cs-CZ" dirty="0">
                <a:effectLst/>
                <a:latin typeface="Arial" panose="020B0604020202020204" pitchFamily="34" charset="0"/>
                <a:ea typeface="Calibri" panose="020F0502020204030204" pitchFamily="34" charset="0"/>
                <a:cs typeface="Times New Roman" panose="02020603050405020304" pitchFamily="18" charset="0"/>
              </a:rPr>
              <a:t>38.      Předně lze uvést, že lze setrvat na správnosti právního posouzení a závěrech uvedených v napadeném rozhodnutí stran výroku II napadeného rozhodnutí. Úřad v bodech 88 a násl. a pak v bodě 110 napadeného rozhodnutí detailně uvedl, že již z původního textu ZD (tabulek PSV) jednoznačně vyplývá informace o ilustrativnosti (všech) použitých obrázků profilů oken a dveří. Jak bylo uvedeno i v bodě 108 napadeného rozhodnutí,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 specifikace oken a dveří v tabulkách PSV je obsažena jednak textová část technické specifikace </a:t>
            </a:r>
            <a:r>
              <a:rPr lang="cs-CZ" dirty="0">
                <a:effectLst/>
                <a:latin typeface="Arial" panose="020B0604020202020204" pitchFamily="34" charset="0"/>
                <a:ea typeface="Calibri" panose="020F0502020204030204" pitchFamily="34" charset="0"/>
                <a:cs typeface="Times New Roman" panose="02020603050405020304" pitchFamily="18" charset="0"/>
              </a:rPr>
              <a:t>(požadavky na materiál, směr otevírání, prostup tepla, plastový profil, skla, voděodolnost či kování oken a dveří)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 vedle toho také část grafická, tj. ilustrace okenního, resp. dveřního profilu a schémata profilů dveří a oken s kótovanými rozměry</a:t>
            </a:r>
            <a:r>
              <a:rPr lang="cs-CZ" dirty="0">
                <a:effectLst/>
                <a:latin typeface="Arial" panose="020B0604020202020204" pitchFamily="34" charset="0"/>
                <a:ea typeface="Calibri" panose="020F0502020204030204" pitchFamily="34" charset="0"/>
                <a:cs typeface="Times New Roman" panose="02020603050405020304" pitchFamily="18" charset="0"/>
              </a:rPr>
              <a:t>. Lze zdůraznit, že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text ve znění „</a:t>
            </a:r>
            <a:r>
              <a:rPr lang="cs-CZ"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PROFILY A KÓTOVANÉ ROZMĚRY JSOU POUZE ORIENTAČNÍ“</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resp. „PRŮŘEZY PROFILY A KÓTOVANÉ ROZMĚRY JSOU POUZE ORIENTAČNÍ“ je v tabulkách PSV umístěn </a:t>
            </a:r>
            <a:r>
              <a:rPr lang="cs-CZ" dirty="0">
                <a:effectLst/>
                <a:latin typeface="Arial" panose="020B0604020202020204" pitchFamily="34" charset="0"/>
                <a:ea typeface="Calibri" panose="020F0502020204030204" pitchFamily="34" charset="0"/>
                <a:cs typeface="Times New Roman" panose="02020603050405020304" pitchFamily="18" charset="0"/>
              </a:rPr>
              <a:t>v případě standardizace oken a obdobně i v případě dveří,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bezprostředně pod obrázky profilů a současně nad schématy profilů s kótovanými rozměry</a:t>
            </a:r>
            <a:r>
              <a:rPr lang="cs-CZ" dirty="0">
                <a:effectLst/>
                <a:latin typeface="Arial" panose="020B0604020202020204" pitchFamily="34" charset="0"/>
                <a:ea typeface="Calibri" panose="020F0502020204030204" pitchFamily="34" charset="0"/>
                <a:cs typeface="Times New Roman" panose="02020603050405020304" pitchFamily="18" charset="0"/>
              </a:rPr>
              <a:t>. Námitce v bodě 36 rozkladu tedy nelze přisvědčit. S ohledem na uvedené skutečnosti ve spojení s vysvětlením ZD, v němž zadavatel akcentuje ilustrativnost fotografií a obrázků doplňujících textový popis výrobků, které mají dle slov zadavatele pomoci získat dodavatelům představu o výrobku, pak nelze číst tyto informace jinak, než že se v tabulkách PSV ohledně vizuálních vyobrazení vesměs jedná o ilustrativní obrázky a fotografie. Ze znění ZD nelze logicky dospět k jinému závěru. </a:t>
            </a:r>
            <a:r>
              <a:rPr lang="cs-CZ"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Ze ZD je tedy zcela zřejmé, že zadavatel použil grafická vyobrazení profilů oken a dveří jen jako ilustraci technických požadavků na výplně specifikovaných v textové části technické specifikace. </a:t>
            </a:r>
            <a:r>
              <a:rPr lang="cs-CZ" dirty="0">
                <a:effectLst/>
                <a:latin typeface="Arial" panose="020B0604020202020204" pitchFamily="34" charset="0"/>
                <a:ea typeface="Calibri" panose="020F0502020204030204" pitchFamily="34" charset="0"/>
                <a:cs typeface="Times New Roman" panose="02020603050405020304" pitchFamily="18" charset="0"/>
              </a:rPr>
              <a:t>Vysvětlení ZD tedy uvedené skutečnosti o ilustrativnosti pouze akcentuje a nepředstavuje žádnou významovou změnu zadávacích podmínek. Vysvětlením ZD tedy nedošlo k materiální změně zadávacích podmínek, když zadavatel pouze znovu poukázal na text obsažený již v původních tabulkách PSV. Tvrzení o ilustrativnosti informací přitom zadavatel zastává konstantně od začátku, což uvedl i v rozhodnutí o námitkách 1 i 2.</a:t>
            </a:r>
          </a:p>
        </p:txBody>
      </p:sp>
    </p:spTree>
    <p:extLst>
      <p:ext uri="{BB962C8B-B14F-4D97-AF65-F5344CB8AC3E}">
        <p14:creationId xmlns:p14="http://schemas.microsoft.com/office/powerpoint/2010/main" val="39114360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A1F80D4-64ED-4A90-7EEE-1AA763287437}"/>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0052BB7-B359-E8C3-33AE-D90EDBBEB7B0}"/>
              </a:ext>
            </a:extLst>
          </p:cNvPr>
          <p:cNvSpPr txBox="1"/>
          <p:nvPr/>
        </p:nvSpPr>
        <p:spPr>
          <a:xfrm>
            <a:off x="0" y="790575"/>
            <a:ext cx="12192000" cy="461665"/>
          </a:xfrm>
          <a:prstGeom prst="rect">
            <a:avLst/>
          </a:prstGeom>
          <a:noFill/>
        </p:spPr>
        <p:txBody>
          <a:bodyPr wrap="square" lIns="91440" tIns="45720" rIns="91440" bIns="45720" rtlCol="0" anchor="t">
            <a:spAutoFit/>
          </a:bodyPr>
          <a:lstStyle/>
          <a:p>
            <a:pPr algn="ctr"/>
            <a:r>
              <a:rPr lang="cs-CZ" sz="2400" b="1" dirty="0">
                <a:latin typeface="Arial" panose="020B0604020202020204" pitchFamily="34" charset="0"/>
                <a:cs typeface="Arial" panose="020B0604020202020204" pitchFamily="34" charset="0"/>
              </a:rPr>
              <a:t>Hodnocení / BVA / Minimální nabídková cena</a:t>
            </a:r>
            <a:endParaRPr lang="en-US" sz="24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9FE8A452-7BD7-4620-FC47-52837CB883D6}"/>
              </a:ext>
            </a:extLst>
          </p:cNvPr>
          <p:cNvGraphicFramePr>
            <a:graphicFrameLocks noGrp="1"/>
          </p:cNvGraphicFramePr>
          <p:nvPr>
            <p:extLst>
              <p:ext uri="{D42A27DB-BD31-4B8C-83A1-F6EECF244321}">
                <p14:modId xmlns:p14="http://schemas.microsoft.com/office/powerpoint/2010/main" val="3669464024"/>
              </p:ext>
            </p:extLst>
          </p:nvPr>
        </p:nvGraphicFramePr>
        <p:xfrm>
          <a:off x="9427" y="1252247"/>
          <a:ext cx="12182573" cy="449609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4525">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ÚOHS-S0087/2025/VZ, č. j.   ÚOHS-13813/2025/500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4525">
                <a:tc>
                  <a:txBody>
                    <a:bodyPr/>
                    <a:lstStyle/>
                    <a:p>
                      <a:pPr algn="just">
                        <a:lnSpc>
                          <a:spcPct val="107000"/>
                        </a:lnSpc>
                        <a:spcAft>
                          <a:spcPts val="800"/>
                        </a:spcAft>
                        <a:buNone/>
                      </a:pPr>
                      <a:r>
                        <a:rPr lang="cs-CZ" sz="24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https://uohs.gov.cz/cs/verejne-zakazky/sbirky-rozhodnuti/detail-22985.html</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4525">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Poskytování externích právních služeb pro potřeby MHMP – Část 1 – Administrace veřejných zakázek (včetně související problematiky)</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4525">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30. 6.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6076">
                <a:tc>
                  <a:txBody>
                    <a:bodyPr/>
                    <a:lstStyle/>
                    <a:p>
                      <a:pPr algn="just">
                        <a:lnSpc>
                          <a:spcPct val="107000"/>
                        </a:lnSpc>
                        <a:spcAft>
                          <a:spcPts val="800"/>
                        </a:spcAft>
                        <a:buNone/>
                      </a:pPr>
                      <a:r>
                        <a:rPr lang="cs-CZ"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116 ZZVZ / § 114 ZZVZ / § 79 odst. 2 písm. d) + § 116                  ZZVZ</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595986">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Návrh navrhovatele se podle § 265 písm. a) ZZVZ zamítá, neboť nebyly zjištěny důvody pro uložení nápravného opatření.</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06743"/>
                  </a:ext>
                </a:extLst>
              </a:tr>
              <a:tr h="595986">
                <a:tc>
                  <a:txBody>
                    <a:bodyPr/>
                    <a:lstStyle/>
                    <a:p>
                      <a:pPr algn="just">
                        <a:lnSpc>
                          <a:spcPct val="107000"/>
                        </a:lnSpc>
                        <a:buNone/>
                      </a:pPr>
                      <a:r>
                        <a:rPr lang="cs-CZ" sz="24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Podán rozklad – ÚOHS-R0058/2025/VZ, rozhodnutí potvrzeno, rozklad zamítnut.</a:t>
                      </a:r>
                      <a:endParaRPr lang="cs-CZ"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16221363"/>
                  </a:ext>
                </a:extLst>
              </a:tr>
            </a:tbl>
          </a:graphicData>
        </a:graphic>
      </p:graphicFrame>
    </p:spTree>
    <p:extLst>
      <p:ext uri="{BB962C8B-B14F-4D97-AF65-F5344CB8AC3E}">
        <p14:creationId xmlns:p14="http://schemas.microsoft.com/office/powerpoint/2010/main" val="17407691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3779596-A820-2B0A-05DF-840AA11A0C80}"/>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9D4EA7D-F9F1-9F9A-7031-B6045CD2A5E7}"/>
              </a:ext>
            </a:extLst>
          </p:cNvPr>
          <p:cNvSpPr txBox="1"/>
          <p:nvPr/>
        </p:nvSpPr>
        <p:spPr>
          <a:xfrm>
            <a:off x="0" y="475101"/>
            <a:ext cx="12191999" cy="705917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Skutkový stav: </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107.  Ve vztahu k hodnoticímu kritériu „</a:t>
            </a:r>
            <a:r>
              <a:rPr lang="cs-CZ" b="1" dirty="0">
                <a:effectLst/>
                <a:latin typeface="Arial" panose="020B0604020202020204" pitchFamily="34" charset="0"/>
                <a:ea typeface="Calibri" panose="020F0502020204030204" pitchFamily="34" charset="0"/>
                <a:cs typeface="Times New Roman" panose="02020603050405020304" pitchFamily="18" charset="0"/>
              </a:rPr>
              <a:t>Kvalita – Pohovor s účastníkem</a:t>
            </a:r>
            <a:r>
              <a:rPr lang="cs-CZ" dirty="0">
                <a:effectLst/>
                <a:latin typeface="Arial" panose="020B0604020202020204" pitchFamily="34" charset="0"/>
                <a:ea typeface="Calibri" panose="020F0502020204030204" pitchFamily="34" charset="0"/>
                <a:cs typeface="Times New Roman" panose="02020603050405020304" pitchFamily="18" charset="0"/>
              </a:rPr>
              <a:t>“ zadavatel stanovil, že „</a:t>
            </a:r>
            <a:r>
              <a:rPr lang="cs-CZ" i="1" dirty="0">
                <a:effectLst/>
                <a:latin typeface="Arial" panose="020B0604020202020204" pitchFamily="34" charset="0"/>
                <a:ea typeface="Calibri" panose="020F0502020204030204" pitchFamily="34" charset="0"/>
                <a:cs typeface="Times New Roman" panose="02020603050405020304" pitchFamily="18" charset="0"/>
              </a:rPr>
              <a:t>pohovory nemohou vést ke změně či doplnění nabídky a nepředstavují žádnou formu jednání o nabídce mezi zadavatelem a účastníkem zadávacího řízení. Pohovorem je toliko ověřena podaná nabídka, která je předmětem hodnocení.</a:t>
            </a:r>
            <a:endParaRPr lang="cs-CZ"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cs-CZ" i="1" dirty="0">
                <a:effectLst/>
                <a:latin typeface="Arial" panose="020B0604020202020204" pitchFamily="34" charset="0"/>
                <a:ea typeface="Calibri" panose="020F0502020204030204" pitchFamily="34" charset="0"/>
                <a:cs typeface="Times New Roman" panose="02020603050405020304" pitchFamily="18" charset="0"/>
              </a:rPr>
              <a:t>Za účastníka je povinen se dostavit vedoucí realizačního týmu a jeho zástupce ve smyslu kvalifikace dle pododstavce 7.4.2. této zadávací dokumentace. Zadavatel stanoví, že hodnotí kvalitu těchto osob, jako vzorek účastníka zadávací řízení, a proto je nutné, aby se pohovoru účastnili tyto osob[y], bez možnosti zástupu.</a:t>
            </a:r>
            <a:r>
              <a:rPr lang="cs-CZ" dirty="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108. Zadavatel dále vymezil tyto cíle/požadavky: (i) Přesvědčivost argumentace, stručnost v kombinaci s dominantními informacemi; (</a:t>
            </a:r>
            <a:r>
              <a:rPr lang="cs-CZ" dirty="0" err="1">
                <a:effectLst/>
                <a:latin typeface="Arial" panose="020B0604020202020204" pitchFamily="34" charset="0"/>
                <a:ea typeface="Calibri" panose="020F0502020204030204" pitchFamily="34" charset="0"/>
                <a:cs typeface="Times New Roman" panose="02020603050405020304" pitchFamily="18" charset="0"/>
              </a:rPr>
              <a:t>ii</a:t>
            </a:r>
            <a:r>
              <a:rPr lang="cs-CZ" dirty="0">
                <a:effectLst/>
                <a:latin typeface="Arial" panose="020B0604020202020204" pitchFamily="34" charset="0"/>
                <a:ea typeface="Calibri" panose="020F0502020204030204" pitchFamily="34" charset="0"/>
                <a:cs typeface="Times New Roman" panose="02020603050405020304" pitchFamily="18" charset="0"/>
              </a:rPr>
              <a:t>) Erudice a osobní účast na plnění služeb; (</a:t>
            </a:r>
            <a:r>
              <a:rPr lang="cs-CZ" dirty="0" err="1">
                <a:effectLst/>
                <a:latin typeface="Arial" panose="020B0604020202020204" pitchFamily="34" charset="0"/>
                <a:ea typeface="Calibri" panose="020F0502020204030204" pitchFamily="34" charset="0"/>
                <a:cs typeface="Times New Roman" panose="02020603050405020304" pitchFamily="18" charset="0"/>
              </a:rPr>
              <a:t>iii</a:t>
            </a:r>
            <a:r>
              <a:rPr lang="cs-CZ" dirty="0">
                <a:effectLst/>
                <a:latin typeface="Arial" panose="020B0604020202020204" pitchFamily="34" charset="0"/>
                <a:ea typeface="Calibri" panose="020F0502020204030204" pitchFamily="34" charset="0"/>
                <a:cs typeface="Times New Roman" panose="02020603050405020304" pitchFamily="18" charset="0"/>
              </a:rPr>
              <a:t>) Prezentační a komunikační dovednosti; (</a:t>
            </a:r>
            <a:r>
              <a:rPr lang="cs-CZ" dirty="0" err="1">
                <a:effectLst/>
                <a:latin typeface="Arial" panose="020B0604020202020204" pitchFamily="34" charset="0"/>
                <a:ea typeface="Calibri" panose="020F0502020204030204" pitchFamily="34" charset="0"/>
                <a:cs typeface="Times New Roman" panose="02020603050405020304" pitchFamily="18" charset="0"/>
              </a:rPr>
              <a:t>iv</a:t>
            </a:r>
            <a:r>
              <a:rPr lang="cs-CZ" dirty="0">
                <a:effectLst/>
                <a:latin typeface="Arial" panose="020B0604020202020204" pitchFamily="34" charset="0"/>
                <a:ea typeface="Calibri" panose="020F0502020204030204" pitchFamily="34" charset="0"/>
                <a:cs typeface="Times New Roman" panose="02020603050405020304" pitchFamily="18" charset="0"/>
              </a:rPr>
              <a:t>) Schopnost vyjádřit, prezentovat a podřadit zkušenosti nabyté z předchozího plnění ve prospěch zadavatele; (v) Schopnost orientace v problematice předmětu plnění a pohotové reakce.</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109. Pro ověření naplnění uvedených cílů/požadavků budou účastníkovi kladeny otázky z těchto okruhů: (i) Proč právě účastník by měl být vybrán jako nevhodnější poskytovatel služeb; (</a:t>
            </a:r>
            <a:r>
              <a:rPr lang="cs-CZ" dirty="0" err="1">
                <a:effectLst/>
                <a:latin typeface="Arial" panose="020B0604020202020204" pitchFamily="34" charset="0"/>
                <a:ea typeface="Calibri" panose="020F0502020204030204" pitchFamily="34" charset="0"/>
                <a:cs typeface="Times New Roman" panose="02020603050405020304" pitchFamily="18" charset="0"/>
              </a:rPr>
              <a:t>ii</a:t>
            </a:r>
            <a:r>
              <a:rPr lang="cs-CZ" dirty="0">
                <a:effectLst/>
                <a:latin typeface="Arial" panose="020B0604020202020204" pitchFamily="34" charset="0"/>
                <a:ea typeface="Calibri" panose="020F0502020204030204" pitchFamily="34" charset="0"/>
                <a:cs typeface="Times New Roman" panose="02020603050405020304" pitchFamily="18" charset="0"/>
              </a:rPr>
              <a:t>) V čem účastník spatřuje svůj hlavní přínos pro zadavatele a jak se orientuje v problematice; (</a:t>
            </a:r>
            <a:r>
              <a:rPr lang="cs-CZ" dirty="0" err="1">
                <a:effectLst/>
                <a:latin typeface="Arial" panose="020B0604020202020204" pitchFamily="34" charset="0"/>
                <a:ea typeface="Calibri" panose="020F0502020204030204" pitchFamily="34" charset="0"/>
                <a:cs typeface="Times New Roman" panose="02020603050405020304" pitchFamily="18" charset="0"/>
              </a:rPr>
              <a:t>iii</a:t>
            </a:r>
            <a:r>
              <a:rPr lang="cs-CZ" dirty="0">
                <a:effectLst/>
                <a:latin typeface="Arial" panose="020B0604020202020204" pitchFamily="34" charset="0"/>
                <a:ea typeface="Calibri" panose="020F0502020204030204" pitchFamily="34" charset="0"/>
                <a:cs typeface="Times New Roman" panose="02020603050405020304" pitchFamily="18" charset="0"/>
              </a:rPr>
              <a:t>) Jaké zkušenosti jej ovlivnily a jak mohou přispět ke kvalitě služeb pro zadavatele.</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110. K tomu zadavatel doplnil, že „</a:t>
            </a:r>
            <a:r>
              <a:rPr lang="cs-CZ" i="1" dirty="0">
                <a:effectLst/>
                <a:latin typeface="Arial" panose="020B0604020202020204" pitchFamily="34" charset="0"/>
                <a:ea typeface="Calibri" panose="020F0502020204030204" pitchFamily="34" charset="0"/>
                <a:cs typeface="Times New Roman" panose="02020603050405020304" pitchFamily="18" charset="0"/>
              </a:rPr>
              <a:t>[s]et položených otázek bude pro všechny účastníky stejný. Tyto otázky nebudou známy dopředu (pouze výše uvedené okruhy). Zadavatel, resp. hodnotící komise se dále během pohovoru bude dotazovat na obsah nabídky, resp. na hodnotitelná kritéria. Pohovor se uskuteční s každým dodavatelem samostatně. Z pohovorů se pořídí audio nebo audiovizuální záznam a vyhotoví se o nich písemný protokol. Délka pohovoru bude 30 minut.</a:t>
            </a:r>
            <a:endParaRPr lang="cs-CZ"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634917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F0633E0-CBC0-6675-C554-242B1562CAA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AFF9885-1A9B-9991-4790-56EAFEF70FEC}"/>
              </a:ext>
            </a:extLst>
          </p:cNvPr>
          <p:cNvSpPr txBox="1"/>
          <p:nvPr/>
        </p:nvSpPr>
        <p:spPr>
          <a:xfrm>
            <a:off x="0" y="580063"/>
            <a:ext cx="12192000" cy="443082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148.     Lze tedy uzavřít,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zadavatelé jsou oprávněni hodnotit nabídky v rámci tzv. subjektivních kritérií, která nemusí být exaktně měřitelná</a:t>
            </a:r>
            <a:r>
              <a:rPr lang="cs-CZ" sz="2400" dirty="0">
                <a:effectLst/>
                <a:latin typeface="Arial" panose="020B0604020202020204" pitchFamily="34" charset="0"/>
                <a:ea typeface="Calibri" panose="020F0502020204030204" pitchFamily="34" charset="0"/>
                <a:cs typeface="Times New Roman" panose="02020603050405020304" pitchFamily="18" charset="0"/>
              </a:rPr>
              <a:t>, čemuž odpovídá i postup zadavatele v šetřeném případě, který ve vztahu k posuzovanému hodnoticímu kritériu stanovil, co bude hodnoceno (prezentace dodavatele a jeho postupů v rámci realizace veřejné zakázky a jeho návrhů kvality a řízení rizik, a to v rámci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subkritérií</a:t>
            </a:r>
            <a:r>
              <a:rPr lang="cs-CZ" sz="2400" dirty="0">
                <a:effectLst/>
                <a:latin typeface="Arial" panose="020B0604020202020204" pitchFamily="34" charset="0"/>
                <a:ea typeface="Calibri" panose="020F0502020204030204" pitchFamily="34" charset="0"/>
                <a:cs typeface="Times New Roman" panose="02020603050405020304" pitchFamily="18" charset="0"/>
              </a:rPr>
              <a:t> „Kvalita“ a „Rizika“, přičemž pro tyto účely dodavatelům poskytl v rámci přílohy č. 9 zadávací dokumentace formulář), jaké jsou cíle jednotlivých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subkritérií</a:t>
            </a:r>
            <a:r>
              <a:rPr lang="cs-CZ" sz="2400" dirty="0">
                <a:effectLst/>
                <a:latin typeface="Arial" panose="020B0604020202020204" pitchFamily="34" charset="0"/>
                <a:ea typeface="Calibri" panose="020F0502020204030204" pitchFamily="34" charset="0"/>
                <a:cs typeface="Times New Roman" panose="02020603050405020304" pitchFamily="18" charset="0"/>
              </a:rPr>
              <a:t>, jaké (ověřitelné) informace bude hodnotit jako nejvhodnější a stanovil bodovou škálu spolu s odůvodněním přidělení jednotlivých bodů v rámci hodnocení (v podrobnostech viz bod 100. a násl. odůvodnění tohoto rozhodnutí).</a:t>
            </a:r>
          </a:p>
        </p:txBody>
      </p:sp>
    </p:spTree>
    <p:extLst>
      <p:ext uri="{BB962C8B-B14F-4D97-AF65-F5344CB8AC3E}">
        <p14:creationId xmlns:p14="http://schemas.microsoft.com/office/powerpoint/2010/main" val="2298442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24AA491-ED31-5B82-ED98-BD30CD50F4E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68D6532C-978E-F385-004C-EDE03BD9AD12}"/>
              </a:ext>
            </a:extLst>
          </p:cNvPr>
          <p:cNvSpPr txBox="1"/>
          <p:nvPr/>
        </p:nvSpPr>
        <p:spPr>
          <a:xfrm>
            <a:off x="0" y="650449"/>
            <a:ext cx="12192000" cy="529824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800" dirty="0">
                <a:effectLst/>
                <a:latin typeface="Arial" panose="020B0604020202020204" pitchFamily="34" charset="0"/>
                <a:ea typeface="Calibri" panose="020F0502020204030204" pitchFamily="34" charset="0"/>
                <a:cs typeface="Times New Roman" panose="02020603050405020304" pitchFamily="18" charset="0"/>
              </a:rPr>
              <a:t>107.     S ohledem na výše uvedené </a:t>
            </a:r>
            <a:r>
              <a:rPr lang="cs-CZ" sz="2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je tedy zcela bezpředmětná veškerá argumentace navrhovatele týkající se údajně kvalitativně vyššího standardu jím nabízených materiálů</a:t>
            </a:r>
            <a:r>
              <a:rPr lang="cs-CZ" sz="2800" dirty="0">
                <a:effectLst/>
                <a:latin typeface="Arial" panose="020B0604020202020204" pitchFamily="34" charset="0"/>
                <a:ea typeface="Calibri" panose="020F0502020204030204" pitchFamily="34" charset="0"/>
                <a:cs typeface="Times New Roman" panose="02020603050405020304" pitchFamily="18" charset="0"/>
              </a:rPr>
              <a:t>, popř. zachování funkčnosti jím nabízeného řešení jednotlivých kusů nábytku, </a:t>
            </a:r>
            <a:r>
              <a:rPr lang="cs-CZ" sz="2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neboť zadavatel stanovil požadavky na konkrétní vzorky zcela jasně, bez možnosti jakékoliv odchylky </a:t>
            </a:r>
            <a:r>
              <a:rPr lang="cs-CZ" sz="2800" dirty="0">
                <a:effectLst/>
                <a:latin typeface="Arial" panose="020B0604020202020204" pitchFamily="34" charset="0"/>
                <a:ea typeface="Calibri" panose="020F0502020204030204" pitchFamily="34" charset="0"/>
                <a:cs typeface="Times New Roman" panose="02020603050405020304" pitchFamily="18" charset="0"/>
              </a:rPr>
              <a:t>(vyjma marginální odchylky od konkrétního rozměru aprobované v zadávací dokumentaci, viz bod 93. odůvodnění tohoto rozhodnutí) od stanovených požadavků a bylo tedy povinností navrhovatele takové vzorky zadavateli předložit. </a:t>
            </a:r>
          </a:p>
          <a:p>
            <a:pPr algn="just">
              <a:spcBef>
                <a:spcPts val="600"/>
              </a:spcBef>
              <a:spcAft>
                <a:spcPts val="600"/>
              </a:spcAft>
              <a:buClr>
                <a:srgbClr val="009543"/>
              </a:buClr>
            </a:pPr>
            <a:endParaRPr lang="cs-CZ"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08967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8A61843-DAD3-7437-2AFE-2667BB4BCD4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14A8F97-910B-D278-2506-2D7233DC9114}"/>
              </a:ext>
            </a:extLst>
          </p:cNvPr>
          <p:cNvSpPr txBox="1"/>
          <p:nvPr/>
        </p:nvSpPr>
        <p:spPr>
          <a:xfrm>
            <a:off x="0" y="580063"/>
            <a:ext cx="12192000" cy="565597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150.     V kontextu hodnoticího kritéria „</a:t>
            </a:r>
            <a:r>
              <a:rPr lang="cs-CZ" sz="2200" b="1" dirty="0">
                <a:effectLst/>
                <a:latin typeface="Arial" panose="020B0604020202020204" pitchFamily="34" charset="0"/>
                <a:ea typeface="Calibri" panose="020F0502020204030204" pitchFamily="34" charset="0"/>
                <a:cs typeface="Times New Roman" panose="02020603050405020304" pitchFamily="18" charset="0"/>
              </a:rPr>
              <a:t>Kvalita – Pohovor s účastníkem</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navrhovatel opět bez dalšího pouze uvádí, že se jedná o kritérium subjektivní, diskriminační a hodnocení bude neporovnatelné</a:t>
            </a:r>
            <a:r>
              <a:rPr lang="cs-CZ" sz="2200" dirty="0">
                <a:effectLst/>
                <a:latin typeface="Arial" panose="020B0604020202020204" pitchFamily="34" charset="0"/>
                <a:ea typeface="Calibri" panose="020F0502020204030204" pitchFamily="34" charset="0"/>
                <a:cs typeface="Times New Roman" panose="02020603050405020304" pitchFamily="18" charset="0"/>
              </a:rPr>
              <a:t>. Navrhovatel rovněž namítá, že zadavatel nebude „</a:t>
            </a:r>
            <a:r>
              <a:rPr lang="cs-CZ" sz="2200" i="1" dirty="0">
                <a:effectLst/>
                <a:latin typeface="Arial" panose="020B0604020202020204" pitchFamily="34" charset="0"/>
                <a:ea typeface="Calibri" panose="020F0502020204030204" pitchFamily="34" charset="0"/>
                <a:cs typeface="Times New Roman" panose="02020603050405020304" pitchFamily="18" charset="0"/>
              </a:rPr>
              <a:t>schopen zajistit, že set připravených otázek nebude dopředu vyzrazen či sdělen případnému preferovanému uchazeči či uchazečům.</a:t>
            </a:r>
            <a:r>
              <a:rPr lang="cs-CZ" sz="2200" dirty="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151.     V otázce subjektivnosti a neporovnatelnosti daného kritéria Úřad odkazuje na již výše zmíněné a dodává, že zadavatel pro účely hodnocení předmětného kritéria stanovil, že k pohovoru se musí dostavit vedoucí realizačního týmu a jeho zástupce, přičemž pohovorem bude ověřena podaná nabídka. Zadavatel opět vymezil cíle/požadavky (např. přesvědčivost argumentace, erudice, prezentační schopnosti), jejichž naplnění bude ověřeno prostřednictvím otázek z předem definovaných okruhů. Zadavatel rovněž specifikoval škálu bodů spolu s jejich odůvodněním, které je možné získat v rámci hodnocení.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Úřadu tak při nejlepší vůli není zřejmé, v čem konkrétně by měl spočívat namítaný diskriminační charakter stanoveného kritéria </a:t>
            </a:r>
            <a:r>
              <a:rPr lang="cs-CZ" sz="2200" dirty="0">
                <a:effectLst/>
                <a:latin typeface="Arial" panose="020B0604020202020204" pitchFamily="34" charset="0"/>
                <a:ea typeface="Calibri" panose="020F0502020204030204" pitchFamily="34" charset="0"/>
                <a:cs typeface="Times New Roman" panose="02020603050405020304" pitchFamily="18" charset="0"/>
              </a:rPr>
              <a:t>a opakuje, že není na Úřadu, aby za navrhovatele jakkoli domýšlel jeho argumentaci.</a:t>
            </a:r>
          </a:p>
        </p:txBody>
      </p:sp>
    </p:spTree>
    <p:extLst>
      <p:ext uri="{BB962C8B-B14F-4D97-AF65-F5344CB8AC3E}">
        <p14:creationId xmlns:p14="http://schemas.microsoft.com/office/powerpoint/2010/main" val="41376351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18A812F-8F9D-F488-5ED0-606BF67C212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AB616039-6172-6873-8666-3C148FD58109}"/>
              </a:ext>
            </a:extLst>
          </p:cNvPr>
          <p:cNvSpPr txBox="1"/>
          <p:nvPr/>
        </p:nvSpPr>
        <p:spPr>
          <a:xfrm>
            <a:off x="0" y="475101"/>
            <a:ext cx="12191999" cy="447045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buNone/>
            </a:pPr>
            <a:r>
              <a:rPr lang="cs-CZ" sz="2400" i="1" dirty="0"/>
              <a:t>Zadavatel současně stanoví, že pro účely hodnocení bude za nejnižší možnou nabídkovou cenu považována cena ve výši 2.000,- Kč bez DPH za 1 hodinu (60 minut) poskytování právních služeb. V případě, že účastník nabídne cenu nižší než 2.000,- Kč bez DPH, nebude Zadavatel takovou cenu považovat za výhodnější a takové nabídce bude v tomto kritériu přidělen stejný počet bodů (100), jako nabídce s nabídkovou cenou 2.000,- Kč bez DPH. Nejlépe bude hodnocena nabídka s nejnižší nabídkovou cenou za poskytnutí 1 hodiny (60 minut) právních služeb v Kč bez DPH, resp. cena rovna 2.000,- Kč bez DPH. Pro odstranění všech pochybností Zadavatel sděluje, že lze podat cenovou nabídku nižší než 2.000,- Kč bez DPH, avšak jakákoliv nižší nabídková cena, než 2.000,- Kč bude hodnocena tak, že jí bude přidělen stejný počet bodů (100), jako nabídce s nabídkovou cenou 2.000,- Kč bez DPH.</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82848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40F0BE2-33EE-BC24-C2E9-2450F2F56FB0}"/>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4278DA4-3447-FF8E-7F76-8DCD56EEF7D7}"/>
              </a:ext>
            </a:extLst>
          </p:cNvPr>
          <p:cNvSpPr txBox="1"/>
          <p:nvPr/>
        </p:nvSpPr>
        <p:spPr>
          <a:xfrm>
            <a:off x="0" y="580063"/>
            <a:ext cx="12192000" cy="642528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000" dirty="0">
                <a:effectLst/>
                <a:latin typeface="Arial" panose="020B0604020202020204" pitchFamily="34" charset="0"/>
                <a:ea typeface="Calibri" panose="020F0502020204030204" pitchFamily="34" charset="0"/>
                <a:cs typeface="Times New Roman" panose="02020603050405020304" pitchFamily="18" charset="0"/>
              </a:rPr>
              <a:t>137.     K tomu Úřad s odkazem např. na rozhodnutí předsedy Úřadu ve věci </a:t>
            </a:r>
            <a:r>
              <a:rPr lang="cs-CZ" sz="20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000" dirty="0">
                <a:effectLst/>
                <a:latin typeface="Arial" panose="020B0604020202020204" pitchFamily="34" charset="0"/>
                <a:ea typeface="Calibri" panose="020F0502020204030204" pitchFamily="34" charset="0"/>
                <a:cs typeface="Times New Roman" panose="02020603050405020304" pitchFamily="18" charset="0"/>
              </a:rPr>
              <a:t>. zn. ÚOHS-R0163/2024/VZ uvádí, že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se jedná o zadávací podmínku nevhodnou a v zásadě nežádoucí</a:t>
            </a:r>
            <a:r>
              <a:rPr lang="cs-CZ" sz="2000" dirty="0">
                <a:effectLst/>
                <a:latin typeface="Arial" panose="020B0604020202020204" pitchFamily="34" charset="0"/>
                <a:ea typeface="Calibri" panose="020F0502020204030204" pitchFamily="34" charset="0"/>
                <a:cs typeface="Times New Roman" panose="02020603050405020304" pitchFamily="18" charset="0"/>
              </a:rPr>
              <a:t>, neboť „spodní“ ohraničení nabídkové ceny jde proti smyslu daného kritéria, kterým je dosažení nejnižší nabídkové ceny. Má-li zadavatel obavu z podhodnocených cen, pak k tomuto účelu slouží institut mimořádně nízké nabídkové ceny dle § 113 zákona.</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138.    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Obecně by připadalo v úvahu </a:t>
            </a:r>
            <a:r>
              <a:rPr lang="cs-CZ" sz="2000" dirty="0">
                <a:effectLst/>
                <a:latin typeface="Arial" panose="020B0604020202020204" pitchFamily="34" charset="0"/>
                <a:ea typeface="Calibri" panose="020F0502020204030204" pitchFamily="34" charset="0"/>
                <a:cs typeface="Times New Roman" panose="02020603050405020304" pitchFamily="18" charset="0"/>
              </a:rPr>
              <a:t>dle § 263 odst. 3 zákona uložit zadavateli nápravné opatření spočívající ve </a:t>
            </a:r>
            <a:r>
              <a:rPr lang="cs-CZ" sz="2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zrušení šetřeného zadávacího řízení</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nicméně dotčené ustanovení zákona nelze vykládat kategoricky v tom smyslu, že jakýkoli rozpor zadávacích podmínek se zákonem vždy vede k uplatnění nápravného opatření </a:t>
            </a:r>
            <a:r>
              <a:rPr lang="cs-CZ" sz="2000" i="1"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ultima ratio</a:t>
            </a:r>
            <a:r>
              <a:rPr lang="cs-CZ" sz="20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cs-CZ" sz="1700" dirty="0">
                <a:effectLst/>
                <a:latin typeface="Arial" panose="020B0604020202020204" pitchFamily="34" charset="0"/>
                <a:ea typeface="Calibri" panose="020F0502020204030204" pitchFamily="34" charset="0"/>
                <a:cs typeface="Times New Roman" panose="02020603050405020304" pitchFamily="18" charset="0"/>
              </a:rPr>
              <a:t>V této souvislosti je třeba vzít v potaz rozsudek Nejvyššího správního soudu č. j. 10 As 23/2021-56 ze dne 26. 1. 2023, v němž soud judikoval: „</a:t>
            </a:r>
            <a:r>
              <a:rPr lang="cs-CZ" sz="1700" i="1" dirty="0">
                <a:effectLst/>
                <a:latin typeface="Arial" panose="020B0604020202020204" pitchFamily="34" charset="0"/>
                <a:ea typeface="Calibri" panose="020F0502020204030204" pitchFamily="34" charset="0"/>
                <a:cs typeface="Times New Roman" panose="02020603050405020304" pitchFamily="18" charset="0"/>
              </a:rPr>
              <a:t>Vždy je nezbytné zohlednit přiměřenost přijatého opatření z hlediska závažnosti jeho dopadů do právní sféry jím dotčených subjektů, a to nejen přímého adresáta opatření, tedy typicky zadavatele (viz rozsudek Krajského soudu v Brně ze dne 29. 5. 2020, čj. 29 </a:t>
            </a:r>
            <a:r>
              <a:rPr lang="cs-CZ" sz="1700" i="1" dirty="0" err="1">
                <a:effectLst/>
                <a:latin typeface="Arial" panose="020B0604020202020204" pitchFamily="34" charset="0"/>
                <a:ea typeface="Calibri" panose="020F0502020204030204" pitchFamily="34" charset="0"/>
                <a:cs typeface="Times New Roman" panose="02020603050405020304" pitchFamily="18" charset="0"/>
              </a:rPr>
              <a:t>Af</a:t>
            </a:r>
            <a:r>
              <a:rPr lang="cs-CZ" sz="1700" i="1" dirty="0">
                <a:effectLst/>
                <a:latin typeface="Arial" panose="020B0604020202020204" pitchFamily="34" charset="0"/>
                <a:ea typeface="Calibri" panose="020F0502020204030204" pitchFamily="34" charset="0"/>
                <a:cs typeface="Times New Roman" panose="02020603050405020304" pitchFamily="18" charset="0"/>
              </a:rPr>
              <a:t> 46/2019-56; pro úplnost je třeba dodat, že NSS citovaný rozsudek sice zrušil, stalo se tak ale z toho důvodu, že krajský soud opomenul v úvahu přicházející osobu zúčastněnou na řízení). Závěry týkající se užití zásady přiměřenosti sdílí také odborná literatura – je-li závažnost porušení zákona téměř minimální, resp. s minimálním možným dopadem do zadávacího řízení, nemělo by takové pochybení být de facto trestáno zrušením zadávacího řízení (Šebesta, M., Novotný, P., </a:t>
            </a:r>
            <a:r>
              <a:rPr lang="cs-CZ" sz="1700" i="1" dirty="0" err="1">
                <a:effectLst/>
                <a:latin typeface="Arial" panose="020B0604020202020204" pitchFamily="34" charset="0"/>
                <a:ea typeface="Calibri" panose="020F0502020204030204" pitchFamily="34" charset="0"/>
                <a:cs typeface="Times New Roman" panose="02020603050405020304" pitchFamily="18" charset="0"/>
              </a:rPr>
              <a:t>Machurek</a:t>
            </a:r>
            <a:r>
              <a:rPr lang="cs-CZ" sz="1700" i="1" dirty="0">
                <a:effectLst/>
                <a:latin typeface="Arial" panose="020B0604020202020204" pitchFamily="34" charset="0"/>
                <a:ea typeface="Calibri" panose="020F0502020204030204" pitchFamily="34" charset="0"/>
                <a:cs typeface="Times New Roman" panose="02020603050405020304" pitchFamily="18" charset="0"/>
              </a:rPr>
              <a:t>, T., Dvořák, D. a kol. Zákon o zadávání veřejných zakázek. 2. vyd. Praha: C. H. Beck, 2022, s. 1526–1527; podobně se vyjádřil ostatně i sám úřad např. v rozhodnutí ze dne 28. 6. 2021, </a:t>
            </a:r>
            <a:r>
              <a:rPr lang="cs-CZ" sz="1700" i="1" dirty="0" err="1">
                <a:effectLst/>
                <a:latin typeface="Arial" panose="020B0604020202020204" pitchFamily="34" charset="0"/>
                <a:ea typeface="Calibri" panose="020F0502020204030204" pitchFamily="34" charset="0"/>
                <a:cs typeface="Times New Roman" panose="02020603050405020304" pitchFamily="18" charset="0"/>
              </a:rPr>
              <a:t>sp</a:t>
            </a:r>
            <a:r>
              <a:rPr lang="cs-CZ" sz="1700" i="1" dirty="0">
                <a:effectLst/>
                <a:latin typeface="Arial" panose="020B0604020202020204" pitchFamily="34" charset="0"/>
                <a:ea typeface="Calibri" panose="020F0502020204030204" pitchFamily="34" charset="0"/>
                <a:cs typeface="Times New Roman" panose="02020603050405020304" pitchFamily="18" charset="0"/>
              </a:rPr>
              <a:t>. zn. ÚOHS-R0060/2021/VZ).</a:t>
            </a:r>
            <a:r>
              <a:rPr lang="cs-CZ" sz="1700" dirty="0">
                <a:effectLst/>
                <a:latin typeface="Arial" panose="020B060402020202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2090535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F153646-0E14-B3D9-41AC-B0F00A99552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7C7C639-0DE4-56FD-47CF-258EAE81B4BD}"/>
              </a:ext>
            </a:extLst>
          </p:cNvPr>
          <p:cNvSpPr txBox="1"/>
          <p:nvPr/>
        </p:nvSpPr>
        <p:spPr>
          <a:xfrm>
            <a:off x="0" y="580063"/>
            <a:ext cx="12192000" cy="591565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139.     Byť se zadavatel dopustil stanovení nevhodné zadávací podmínky, je třeba zejména zmínit, že s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nabídnutím nabídkové ceny nižší než 2 000,- Kč bez DPH nebylo spojeno vyloučení účastníka </a:t>
            </a:r>
            <a:r>
              <a:rPr lang="cs-CZ" sz="2200" dirty="0">
                <a:effectLst/>
                <a:latin typeface="Arial" panose="020B0604020202020204" pitchFamily="34" charset="0"/>
                <a:ea typeface="Calibri" panose="020F0502020204030204" pitchFamily="34" charset="0"/>
                <a:cs typeface="Times New Roman" panose="02020603050405020304" pitchFamily="18" charset="0"/>
              </a:rPr>
              <a:t>zadávacího řízení [„</a:t>
            </a:r>
            <a:r>
              <a:rPr lang="cs-CZ" sz="2200" i="1" dirty="0">
                <a:effectLst/>
                <a:latin typeface="Arial" panose="020B0604020202020204" pitchFamily="34" charset="0"/>
                <a:ea typeface="Calibri" panose="020F0502020204030204" pitchFamily="34" charset="0"/>
                <a:cs typeface="Times New Roman" panose="02020603050405020304" pitchFamily="18" charset="0"/>
              </a:rPr>
              <a:t>(…)</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i="1" dirty="0">
                <a:effectLst/>
                <a:latin typeface="Arial" panose="020B0604020202020204" pitchFamily="34" charset="0"/>
                <a:ea typeface="Calibri" panose="020F0502020204030204" pitchFamily="34" charset="0"/>
                <a:cs typeface="Times New Roman" panose="02020603050405020304" pitchFamily="18" charset="0"/>
              </a:rPr>
              <a:t>lze podat cenovou nabídku nižší než 2.000,- Kč bez DPH, avšak jakákoliv nižší nabídková cena, než 2.000,- Kč bude hodnocena tak, že jí bude přidělen stejný počet bodů (100), jako nabídce s nabídkovou cenou 2.000,- Kč bez DPH.</a:t>
            </a:r>
            <a:r>
              <a:rPr lang="cs-CZ" sz="2200" dirty="0">
                <a:effectLst/>
                <a:latin typeface="Arial" panose="020B0604020202020204" pitchFamily="34" charset="0"/>
                <a:ea typeface="Calibri" panose="020F0502020204030204" pitchFamily="34" charset="0"/>
                <a:cs typeface="Times New Roman" panose="02020603050405020304" pitchFamily="18" charset="0"/>
              </a:rPr>
              <a:t>“] a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váha daného kritéria byla stanovena pouze ve výši 20 %,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což samo o sobě dokládá, že zadavatel klade větší důraz na kvalitu poskytovaných služeb </a:t>
            </a:r>
            <a:r>
              <a:rPr lang="cs-CZ" sz="2200" dirty="0">
                <a:effectLst/>
                <a:latin typeface="Arial" panose="020B0604020202020204" pitchFamily="34" charset="0"/>
                <a:ea typeface="Calibri" panose="020F0502020204030204" pitchFamily="34" charset="0"/>
                <a:cs typeface="Times New Roman" panose="02020603050405020304" pitchFamily="18" charset="0"/>
              </a:rPr>
              <a:t>než na výši nabídkové ceny (což je mj. opět podstatou metody BVA). V tomto kontextu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Úřad uvádí, že ačkoli se jedná o nevhodnou zadávací podmínku</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v případě veřejných zakázek na „intelektuální“ služby může mít taková limitace své opodstatnění</a:t>
            </a:r>
            <a:r>
              <a:rPr lang="cs-CZ" sz="2200" dirty="0">
                <a:effectLst/>
                <a:latin typeface="Arial" panose="020B0604020202020204" pitchFamily="34" charset="0"/>
                <a:ea typeface="Calibri" panose="020F0502020204030204" pitchFamily="34" charset="0"/>
                <a:cs typeface="Times New Roman" panose="02020603050405020304" pitchFamily="18" charset="0"/>
              </a:rPr>
              <a:t>, resp. lze rozumět důvodům, pro které tak zadavatel(é) činí. Je tomu tak jednoduše proto, že zadavatel se snaží zabránit deformaci hospodářské soutěže tím, aby se veřejné zakázky účastnili pouze „kvalitní“ dodavatelé a nedocházelo ke „spekulování“ na cenu, kdy v případě zmíněných služeb je složité odhadnout mj. množství práce, která bude odvedena za 1 hodinu poskytované služby (velmi zjednodušeně řečeno, ne každý advokát dokáže „totéž“ za stejnou dobu).   </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21291770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972A57A-BA61-0447-7DE0-CBAB6837371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8F53C574-8E8D-F5AF-C452-0F042E1A731D}"/>
              </a:ext>
            </a:extLst>
          </p:cNvPr>
          <p:cNvSpPr txBox="1"/>
          <p:nvPr/>
        </p:nvSpPr>
        <p:spPr>
          <a:xfrm>
            <a:off x="0" y="580063"/>
            <a:ext cx="12192000" cy="626088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Argumentace Předsedy:</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65.        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 citovaného komentáře vyplývá, že právě i pro oblast právních služeb je ke zvážení zvolit pevnou cenu </a:t>
            </a:r>
            <a:r>
              <a:rPr lang="cs-CZ" dirty="0">
                <a:effectLst/>
                <a:latin typeface="Arial" panose="020B0604020202020204" pitchFamily="34" charset="0"/>
                <a:ea typeface="Calibri" panose="020F0502020204030204" pitchFamily="34" charset="0"/>
                <a:cs typeface="Times New Roman" panose="02020603050405020304" pitchFamily="18" charset="0"/>
              </a:rPr>
              <a:t>a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hodnotit pouze kvalitu nabízeného plnění, </a:t>
            </a:r>
            <a:r>
              <a:rPr lang="cs-CZ" dirty="0">
                <a:effectLst/>
                <a:latin typeface="Arial" panose="020B0604020202020204" pitchFamily="34" charset="0"/>
                <a:ea typeface="Calibri" panose="020F0502020204030204" pitchFamily="34" charset="0"/>
                <a:cs typeface="Times New Roman" panose="02020603050405020304" pitchFamily="18" charset="0"/>
              </a:rPr>
              <a:t>jelikož právě v této oblasti nelze vyloučit přílišný tlak na snižování ceny, který může vést k získání nekvalitního plnění. Tento fakt také v bodě 142 napadeného rozhodnutí reflektoval Úřad, když zmínil, že v oblasti veřejných zakázek na právní služby zadavatelé přistupují k limitaci nejnižší nabídkové ceny, aby služby nebyly uměle podhodnocovány, a to v návaznosti na to, že v případě intelektuální činnosti se složitě kontroluje, jak dlouho vykonávání dané činnosti trvalo apod. Snahou vyhnout se podhodnoceným nabídkovým cenám rovněž argumentoval zadavatel ve svých vyjádřeních ve správním řízení.</a:t>
            </a:r>
          </a:p>
          <a:p>
            <a:pPr algn="just">
              <a:lnSpc>
                <a:spcPct val="107000"/>
              </a:lnSpc>
              <a:spcAft>
                <a:spcPts val="800"/>
              </a:spcAft>
              <a:buNone/>
            </a:pPr>
            <a:r>
              <a:rPr lang="cs-CZ" dirty="0">
                <a:effectLst/>
                <a:latin typeface="Arial" panose="020B0604020202020204" pitchFamily="34" charset="0"/>
                <a:ea typeface="Calibri" panose="020F0502020204030204" pitchFamily="34" charset="0"/>
                <a:cs typeface="Times New Roman" panose="02020603050405020304" pitchFamily="18" charset="0"/>
              </a:rPr>
              <a:t>66.         K uvedeným důvodům zadavatele připomínám, že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 odstínění nabídek, jež mají dle zadavatele nereálnou cenu, slouží institut mimořádně nízké nabídkové ceny </a:t>
            </a:r>
            <a:r>
              <a:rPr lang="cs-CZ" dirty="0">
                <a:effectLst/>
                <a:latin typeface="Arial" panose="020B0604020202020204" pitchFamily="34" charset="0"/>
                <a:ea typeface="Calibri" panose="020F0502020204030204" pitchFamily="34" charset="0"/>
                <a:cs typeface="Times New Roman" panose="02020603050405020304" pitchFamily="18" charset="0"/>
              </a:rPr>
              <a:t>(dále jen </a:t>
            </a:r>
            <a:r>
              <a:rPr lang="cs-CZ" b="1" dirty="0">
                <a:effectLst/>
                <a:latin typeface="Arial" panose="020B0604020202020204" pitchFamily="34" charset="0"/>
                <a:ea typeface="Calibri" panose="020F0502020204030204" pitchFamily="34" charset="0"/>
                <a:cs typeface="Times New Roman" panose="02020603050405020304" pitchFamily="18" charset="0"/>
              </a:rPr>
              <a:t>„MNNC“</a:t>
            </a:r>
            <a:r>
              <a:rPr lang="cs-CZ" dirty="0">
                <a:effectLst/>
                <a:latin typeface="Arial" panose="020B0604020202020204" pitchFamily="34" charset="0"/>
                <a:ea typeface="Calibri" panose="020F0502020204030204" pitchFamily="34" charset="0"/>
                <a:cs typeface="Times New Roman" panose="02020603050405020304" pitchFamily="18" charset="0"/>
              </a:rPr>
              <a:t>). Ten zadavateli dává možnost nechat si „podezřele“ nízkou cenu řádně odůvodnit. </a:t>
            </a:r>
            <a:r>
              <a:rPr lang="cs-CZ"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Je však možné vykládat zadavatelem stanovenou minimální cenu právě tak, že se snažil tímto způsobem nastavit de facto hranici MNNC</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Lze souhlasit s tím, že postup zadavatele v daném případě není nejvhodnější způsob</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ale na druhou stranu cena nižší než 2 000 Kč nebyla zadavatelem sankcionována vyloučením ze zadávacího řízení.</a:t>
            </a:r>
          </a:p>
          <a:p>
            <a:pPr algn="just">
              <a:lnSpc>
                <a:spcPct val="107000"/>
              </a:lnSpc>
              <a:spcAft>
                <a:spcPts val="800"/>
              </a:spcAft>
            </a:pPr>
            <a:r>
              <a:rPr lang="cs-CZ" dirty="0">
                <a:effectLst/>
                <a:latin typeface="Arial" panose="020B0604020202020204" pitchFamily="34" charset="0"/>
                <a:ea typeface="Calibri" panose="020F0502020204030204" pitchFamily="34" charset="0"/>
                <a:cs typeface="Times New Roman" panose="02020603050405020304" pitchFamily="18" charset="0"/>
              </a:rPr>
              <a:t>67.         Další možností pro zadavatele by pak bylo právě stanovení pevné ceny a hodnocení pouze prostřednictvím kvalitativních kritérií. Takové nastavení předpokládá zákon, avšak může odradit dodavatele, kteří by preferovali cenu o několik desítek procent vyšší (např. i z důvodu cenové politiky dané advokátní kanceláře) a zároveň by však byli schopni nabídnout vysokou kvalitu služeb. Ponechání manipulačního prostoru v rozmezí ceny 3000 až 2000 Kč za 1 hodinu právních služeb by tak na rozdíl od pevné ceny mohlo umožnit účast většího množství dodavatelů v zadávacím řízení a zadavatel by měl širší výběr a větší šanci volby skutečně nejvhodnější nabídky.</a:t>
            </a:r>
          </a:p>
        </p:txBody>
      </p:sp>
    </p:spTree>
    <p:extLst>
      <p:ext uri="{BB962C8B-B14F-4D97-AF65-F5344CB8AC3E}">
        <p14:creationId xmlns:p14="http://schemas.microsoft.com/office/powerpoint/2010/main" val="294973530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070BD0E-6B77-B0AA-40AA-5BA0C517A4D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0DA7A40-49CB-5309-E3CA-B93A93BEE7F8}"/>
              </a:ext>
            </a:extLst>
          </p:cNvPr>
          <p:cNvSpPr txBox="1"/>
          <p:nvPr/>
        </p:nvSpPr>
        <p:spPr>
          <a:xfrm>
            <a:off x="0" y="580063"/>
            <a:ext cx="12192000" cy="585987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19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1900" dirty="0">
                <a:effectLst/>
                <a:latin typeface="Arial" panose="020B0604020202020204" pitchFamily="34" charset="0"/>
                <a:ea typeface="Calibri" panose="020F0502020204030204" pitchFamily="34" charset="0"/>
                <a:cs typeface="Times New Roman" panose="02020603050405020304" pitchFamily="18" charset="0"/>
              </a:rPr>
              <a:t>128.     Jde-li pak o skutečnost, že </a:t>
            </a:r>
            <a:r>
              <a:rPr lang="cs-CZ" sz="1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stanovil v rámci hodnoticího kritéria, aby požadovanými zkušenostmi disponoval toliko vedoucí realizačního týmu </a:t>
            </a:r>
            <a:r>
              <a:rPr lang="cs-CZ" sz="1900" dirty="0">
                <a:effectLst/>
                <a:latin typeface="Arial" panose="020B0604020202020204" pitchFamily="34" charset="0"/>
                <a:ea typeface="Calibri" panose="020F0502020204030204" pitchFamily="34" charset="0"/>
                <a:cs typeface="Times New Roman" panose="02020603050405020304" pitchFamily="18" charset="0"/>
              </a:rPr>
              <a:t>(přičemž navrhovatel namítá, že </a:t>
            </a:r>
            <a:r>
              <a:rPr lang="cs-CZ" sz="19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neumožnil, aby mohly být prokázány i dalším členem realizačního týmu – zástupcem vedoucího realizačního týmu</a:t>
            </a:r>
            <a:r>
              <a:rPr lang="cs-CZ" sz="1900" dirty="0">
                <a:effectLst/>
                <a:latin typeface="Arial" panose="020B0604020202020204" pitchFamily="34" charset="0"/>
                <a:ea typeface="Calibri" panose="020F0502020204030204" pitchFamily="34" charset="0"/>
                <a:cs typeface="Times New Roman" panose="02020603050405020304" pitchFamily="18" charset="0"/>
              </a:rPr>
              <a:t>), Úřad v šetřeném případě uvádí, </a:t>
            </a:r>
            <a:r>
              <a:rPr lang="cs-CZ" sz="19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že vymezení hodnoticích kritérií (a jejich vah) zcela závisí na uvážení zadavatele</a:t>
            </a:r>
            <a:r>
              <a:rPr lang="cs-CZ" sz="1900" dirty="0">
                <a:effectLst/>
                <a:latin typeface="Arial" panose="020B0604020202020204" pitchFamily="34" charset="0"/>
                <a:ea typeface="Calibri" panose="020F0502020204030204" pitchFamily="34" charset="0"/>
                <a:cs typeface="Times New Roman" panose="02020603050405020304" pitchFamily="18" charset="0"/>
              </a:rPr>
              <a:t>, a to do té míry, že hodnoticí kritéria by měla být stanovena takovým způsobem, </a:t>
            </a:r>
            <a:r>
              <a:rPr lang="cs-CZ" sz="19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aby umožnila zadavateli vybrat nejvhodnější nabídku </a:t>
            </a:r>
            <a:r>
              <a:rPr lang="cs-CZ" sz="19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 ohledem na jeho požadavky a potřeby</a:t>
            </a:r>
            <a:r>
              <a:rPr lang="cs-CZ" sz="1900" dirty="0">
                <a:effectLst/>
                <a:latin typeface="Arial" panose="020B0604020202020204" pitchFamily="34" charset="0"/>
                <a:ea typeface="Calibri" panose="020F0502020204030204" pitchFamily="34" charset="0"/>
                <a:cs typeface="Times New Roman" panose="02020603050405020304" pitchFamily="18" charset="0"/>
              </a:rPr>
              <a:t>, </a:t>
            </a:r>
            <a:r>
              <a:rPr lang="cs-CZ" sz="19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a aby vyjadřovala nejvýhodnější poměr nabídkové ceny a kvality.</a:t>
            </a:r>
          </a:p>
          <a:p>
            <a:pPr algn="just">
              <a:lnSpc>
                <a:spcPct val="107000"/>
              </a:lnSpc>
              <a:spcAft>
                <a:spcPts val="800"/>
              </a:spcAft>
            </a:pPr>
            <a:r>
              <a:rPr lang="cs-CZ" sz="1900" dirty="0">
                <a:effectLst/>
                <a:latin typeface="Arial" panose="020B0604020202020204" pitchFamily="34" charset="0"/>
                <a:ea typeface="Calibri" panose="020F0502020204030204" pitchFamily="34" charset="0"/>
                <a:cs typeface="Times New Roman" panose="02020603050405020304" pitchFamily="18" charset="0"/>
              </a:rPr>
              <a:t>129.     </a:t>
            </a:r>
            <a:r>
              <a:rPr lang="cs-CZ" sz="1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Pokud se tedy zadavatel rozhodl bonifikovat příslušné zkušenosti pouze vedoucího realizačního týmu</a:t>
            </a:r>
            <a:r>
              <a:rPr lang="cs-CZ" sz="1900" dirty="0">
                <a:effectLst/>
                <a:latin typeface="Arial" panose="020B0604020202020204" pitchFamily="34" charset="0"/>
                <a:ea typeface="Calibri" panose="020F0502020204030204" pitchFamily="34" charset="0"/>
                <a:cs typeface="Times New Roman" panose="02020603050405020304" pitchFamily="18" charset="0"/>
              </a:rPr>
              <a:t>, resp. aby plnění veřejné zakázky „zaštítila“ svými zkušenostmi a znalostmi pouze jediná (skutečně erudovaná) osoba, </a:t>
            </a:r>
            <a:r>
              <a:rPr lang="cs-CZ" sz="19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nejedná se v šetřeném případě o (excesivní) požadavek, který by byl v rozporu se zákonem</a:t>
            </a:r>
            <a:r>
              <a:rPr lang="cs-CZ" sz="1900" dirty="0">
                <a:effectLst/>
                <a:latin typeface="Arial" panose="020B0604020202020204" pitchFamily="34" charset="0"/>
                <a:ea typeface="Calibri" panose="020F0502020204030204" pitchFamily="34" charset="0"/>
                <a:cs typeface="Times New Roman" panose="02020603050405020304" pitchFamily="18" charset="0"/>
              </a:rPr>
              <a:t>. Zde Úřad akcentuje, že smyslem hodnocení je výběr dodavatele na základě nejlepšího poměru ceny a kvality, přičemž v posuzovaném případě se zadavatel rozhodl kvalitu dodavatele hodnotit mj. s ohledem na „kvalitu“ (zkušenosti) vedoucího realizačního týmu. </a:t>
            </a:r>
            <a:r>
              <a:rPr lang="cs-CZ" sz="19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Bezesporu lze vnímat přínos toho, pokud takovými zkušenostmi disponuje pouze jediná osoba</a:t>
            </a:r>
            <a:r>
              <a:rPr lang="cs-CZ" sz="1900" dirty="0">
                <a:effectLst/>
                <a:latin typeface="Arial" panose="020B0604020202020204" pitchFamily="34" charset="0"/>
                <a:ea typeface="Calibri" panose="020F0502020204030204" pitchFamily="34" charset="0"/>
                <a:cs typeface="Times New Roman" panose="02020603050405020304" pitchFamily="18" charset="0"/>
              </a:rPr>
              <a:t>. Je zjevné, že tato může vnímat různé, byť i třeba drobné nuance, v určitých skutkových okolnostech a být schopna lépe vyhodnotit různé varianty řešení (postupů) v návaznosti na komplexní znalost (zkušenosti) při veřejném zadávání, ať již různých typů plnění či různých zadávacích postupů atp. </a:t>
            </a:r>
            <a:r>
              <a:rPr lang="cs-CZ" sz="19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V tomto kontextu nelze přehlížet, že kumulaci daných zkušeností zadavatel hodnotí u osoby ve vedení daného týmu.</a:t>
            </a:r>
          </a:p>
        </p:txBody>
      </p:sp>
    </p:spTree>
    <p:extLst>
      <p:ext uri="{BB962C8B-B14F-4D97-AF65-F5344CB8AC3E}">
        <p14:creationId xmlns:p14="http://schemas.microsoft.com/office/powerpoint/2010/main" val="22026544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2829275"/>
            <a:ext cx="12191999" cy="1015663"/>
          </a:xfrm>
          <a:prstGeom prst="rect">
            <a:avLst/>
          </a:prstGeom>
          <a:noFill/>
        </p:spPr>
        <p:txBody>
          <a:bodyPr wrap="square" lIns="91440" tIns="45720" rIns="91440" bIns="45720" rtlCol="0" anchor="ctr">
            <a:spAutoFit/>
          </a:bodyPr>
          <a:lstStyle/>
          <a:p>
            <a:pPr algn="ctr"/>
            <a:r>
              <a:rPr lang="cs-CZ" sz="6000" dirty="0">
                <a:effectLst/>
                <a:latin typeface="Arial" panose="020B0604020202020204" pitchFamily="34" charset="0"/>
                <a:ea typeface="Calibri" panose="020F0502020204030204" pitchFamily="34" charset="0"/>
                <a:cs typeface="Times New Roman" panose="02020603050405020304" pitchFamily="18" charset="0"/>
              </a:rPr>
              <a:t>KONEC</a:t>
            </a:r>
            <a:endParaRPr lang="cs-CZ" dirty="0">
              <a:ea typeface="Calibri"/>
              <a:cs typeface="Calibri"/>
            </a:endParaRPr>
          </a:p>
        </p:txBody>
      </p:sp>
    </p:spTree>
    <p:extLst>
      <p:ext uri="{BB962C8B-B14F-4D97-AF65-F5344CB8AC3E}">
        <p14:creationId xmlns:p14="http://schemas.microsoft.com/office/powerpoint/2010/main" val="3332070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09DB732-1E7F-D3D8-2A6D-FD470C728A04}"/>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4E84336-2797-43C3-7FC6-48B7172EB7F2}"/>
              </a:ext>
            </a:extLst>
          </p:cNvPr>
          <p:cNvSpPr txBox="1"/>
          <p:nvPr/>
        </p:nvSpPr>
        <p:spPr>
          <a:xfrm>
            <a:off x="0" y="650449"/>
            <a:ext cx="12192000" cy="661988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Pokud měl navrhovatel pochybnosti o oprávněnosti konkrétních požadavků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měl přistoupit k podání námitek proti zadávacím podmínkám</a:t>
            </a:r>
            <a:r>
              <a:rPr lang="cs-CZ" sz="2400" dirty="0">
                <a:effectLst/>
                <a:latin typeface="Arial" panose="020B0604020202020204" pitchFamily="34" charset="0"/>
                <a:ea typeface="Calibri" panose="020F0502020204030204" pitchFamily="34" charset="0"/>
                <a:cs typeface="Times New Roman" panose="02020603050405020304" pitchFamily="18" charset="0"/>
              </a:rPr>
              <a:t>. Jak návrh, tak následné vyjádření zadavatele obsahují velmi rozsáhlou argumentaci týkající se vhodnosti či nevhodnosti požadavku zadavatele na konkrétní materiál, popř. vhodnosti či nevhodnosti požadavku na konkrétní rozměr apod., nicméně tato argumentace je v tomto správním řízení vedeném ve věci přezkumu vyloučení navrhovatele ze zadávacího řízení zcela irelevantní.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Předmětem přezkumu v tomto správním řízení je pouze splnění či nesplnění zadávacích podmínek</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nikoliv vhodnost či správné nastavení konkrétních požadavků zadavatele v zadávacích podmínkách</a:t>
            </a:r>
            <a:r>
              <a:rPr lang="cs-CZ" sz="2400" dirty="0">
                <a:effectLst/>
                <a:latin typeface="Arial" panose="020B0604020202020204" pitchFamily="34" charset="0"/>
                <a:ea typeface="Calibri" panose="020F0502020204030204" pitchFamily="34" charset="0"/>
                <a:cs typeface="Times New Roman" panose="02020603050405020304" pitchFamily="18" charset="0"/>
              </a:rPr>
              <a:t>. Zákonnost či nezákonnost konkrétního požadavku zadavatele by mohla být předmětem přezkumu za situace, že by se jednalo o návrh proti zadávacím podmínkám šetřené veřejné zakázky, kde by byl prostor řešit, zda je konkrétní požadavek zadavatele oprávněný, a zda by neměl zadavatel povolit použití i jiného materiálu apod., nicméně to nemůže být předmětem přezkumu v tomto správním řízení, neboť se netýká stanovení zadávacích podmínek.</a:t>
            </a:r>
          </a:p>
          <a:p>
            <a:pPr algn="just">
              <a:spcBef>
                <a:spcPts val="600"/>
              </a:spcBef>
              <a:spcAft>
                <a:spcPts val="600"/>
              </a:spcAft>
              <a:buClr>
                <a:srgbClr val="009543"/>
              </a:buClr>
            </a:pPr>
            <a:endParaRPr lang="cs-CZ"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886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D8D5CA-D912-7BB1-B6EC-EB7BFDB732AA}"/>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E8C02B9-BA1D-D3A2-9543-9471123DA6EB}"/>
              </a:ext>
            </a:extLst>
          </p:cNvPr>
          <p:cNvSpPr txBox="1"/>
          <p:nvPr/>
        </p:nvSpPr>
        <p:spPr>
          <a:xfrm>
            <a:off x="0" y="650449"/>
            <a:ext cx="12192000" cy="659347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112.     Co se týče námitky navrhovatele, že zadavatel měl využít institutu objasnění nabídky dle § 46 zákona, k tomu Úřad odkazuje na bohatou rozhodovací praxi, jak soudů, tak Úřadu, ze které jasně vyplývá, že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využití institutu vysvětlení nabídky dle § 46 zákona je dobrovolné</a:t>
            </a:r>
            <a:r>
              <a:rPr lang="cs-CZ" sz="2200" dirty="0">
                <a:effectLst/>
                <a:latin typeface="Arial" panose="020B0604020202020204" pitchFamily="34" charset="0"/>
                <a:ea typeface="Calibri" panose="020F0502020204030204" pitchFamily="34" charset="0"/>
                <a:cs typeface="Times New Roman" panose="02020603050405020304" pitchFamily="18" charset="0"/>
              </a:rPr>
              <a:t>, a je zcela na uvážení zadavatele, zda tohoto institutu využije, to vše samozřejmě při dodržení zásady rovného zacházení.</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113.     V této souvislosti Úřad může odkázat na rozhodovací praxi Úřadu, a to např. na správní řízení vedené pod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200" dirty="0">
                <a:effectLst/>
                <a:latin typeface="Arial" panose="020B0604020202020204" pitchFamily="34" charset="0"/>
                <a:ea typeface="Calibri" panose="020F0502020204030204" pitchFamily="34" charset="0"/>
                <a:cs typeface="Times New Roman" panose="02020603050405020304" pitchFamily="18" charset="0"/>
              </a:rPr>
              <a:t>. zn. ÚOHS-S0027/2020/VZ, přičemž rozhodnutí vydané v tomto správním řízení bylo následně potvrzeno rozhodnutím předsedy Úřadu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sp</a:t>
            </a:r>
            <a:r>
              <a:rPr lang="cs-CZ" sz="2200" dirty="0">
                <a:effectLst/>
                <a:latin typeface="Arial" panose="020B0604020202020204" pitchFamily="34" charset="0"/>
                <a:ea typeface="Calibri" panose="020F0502020204030204" pitchFamily="34" charset="0"/>
                <a:cs typeface="Times New Roman" panose="02020603050405020304" pitchFamily="18" charset="0"/>
              </a:rPr>
              <a:t>. zn. ÚOHS-R0068/2020/VZ, kde předseda konstatoval, že postup dle § 46 odst. 1 zákona </a:t>
            </a:r>
            <a:r>
              <a:rPr lang="cs-CZ" sz="2200" i="1" dirty="0">
                <a:effectLst/>
                <a:latin typeface="Arial" panose="020B0604020202020204" pitchFamily="34" charset="0"/>
                <a:ea typeface="Calibri" panose="020F0502020204030204" pitchFamily="34" charset="0"/>
                <a:cs typeface="Times New Roman" panose="02020603050405020304" pitchFamily="18" charset="0"/>
              </a:rPr>
              <a:t>„(…) je fakultativní a závisí tak na uvážení zadavatele, jestli požádá uchazeče o objasnění, opravu či doplnění podané nabídky nebo pro zjištěná pochybení uchazeče rovnou vyloučí, neboť má postaveno najisto, že nabídka zadávací podmínky nesplňuje. Nevyužil-li tedy zadavatel svého práva na objasnění podané nabídky, nelze jeho postup shledat za rozporný se zákonem, neboť ze samotné dikce zákona neplyne zadavateli povinnost vyzvat konkrétního uchazeče k objasnění jeho nabídky.“</a:t>
            </a:r>
            <a:r>
              <a:rPr lang="cs-CZ" sz="2200" dirty="0">
                <a:effectLst/>
                <a:latin typeface="Arial" panose="020B0604020202020204" pitchFamily="34" charset="0"/>
                <a:ea typeface="Calibri" panose="020F0502020204030204" pitchFamily="34" charset="0"/>
                <a:cs typeface="Times New Roman" panose="02020603050405020304" pitchFamily="18" charset="0"/>
              </a:rPr>
              <a:t> Stejné závěry vyplývají i z komentářové literatury.</a:t>
            </a:r>
          </a:p>
          <a:p>
            <a:pPr algn="just">
              <a:spcBef>
                <a:spcPts val="600"/>
              </a:spcBef>
              <a:spcAft>
                <a:spcPts val="600"/>
              </a:spcAft>
              <a:buClr>
                <a:srgbClr val="009543"/>
              </a:buClr>
            </a:pPr>
            <a:endParaRPr lang="cs-CZ"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65011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02385C3B5A254CBD327BF70AB46767" ma:contentTypeVersion="15" ma:contentTypeDescription="Vytvoří nový dokument" ma:contentTypeScope="" ma:versionID="56f71a24318acd9c27b3b1772430d90b">
  <xsd:schema xmlns:xsd="http://www.w3.org/2001/XMLSchema" xmlns:xs="http://www.w3.org/2001/XMLSchema" xmlns:p="http://schemas.microsoft.com/office/2006/metadata/properties" xmlns:ns2="c7130aa1-df8d-4cfc-b5ca-c8e75a54ac58" xmlns:ns3="3a05a313-e8ba-434f-93a9-e1335f2c2059" targetNamespace="http://schemas.microsoft.com/office/2006/metadata/properties" ma:root="true" ma:fieldsID="cb862c3a5a24f1a1e892a883097c961c" ns2:_="" ns3:_="">
    <xsd:import namespace="c7130aa1-df8d-4cfc-b5ca-c8e75a54ac58"/>
    <xsd:import namespace="3a05a313-e8ba-434f-93a9-e1335f2c205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130aa1-df8d-4cfc-b5ca-c8e75a54ac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Značky obrázků" ma:readOnly="false" ma:fieldId="{5cf76f15-5ced-4ddc-b409-7134ff3c332f}" ma:taxonomyMulti="true" ma:sspId="de97acfe-e349-49a2-9112-0b04129138d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a05a313-e8ba-434f-93a9-e1335f2c205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90f8e3e-5ae1-4fdc-85ba-64480fc9b50f}" ma:internalName="TaxCatchAll" ma:showField="CatchAllData" ma:web="3a05a313-e8ba-434f-93a9-e1335f2c205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130aa1-df8d-4cfc-b5ca-c8e75a54ac58">
      <Terms xmlns="http://schemas.microsoft.com/office/infopath/2007/PartnerControls"/>
    </lcf76f155ced4ddcb4097134ff3c332f>
    <TaxCatchAll xmlns="3a05a313-e8ba-434f-93a9-e1335f2c2059" xsi:nil="true"/>
    <SharedWithUsers xmlns="3a05a313-e8ba-434f-93a9-e1335f2c2059">
      <UserInfo>
        <DisplayName>Janečková Marie</DisplayName>
        <AccountId>16</AccountId>
        <AccountType/>
      </UserInfo>
    </SharedWithUsers>
  </documentManagement>
</p:properties>
</file>

<file path=customXml/itemProps1.xml><?xml version="1.0" encoding="utf-8"?>
<ds:datastoreItem xmlns:ds="http://schemas.openxmlformats.org/officeDocument/2006/customXml" ds:itemID="{4D1F3388-C616-48BF-94BA-71C5DB46305F}">
  <ds:schemaRefs>
    <ds:schemaRef ds:uri="http://schemas.microsoft.com/sharepoint/v3/contenttype/forms"/>
  </ds:schemaRefs>
</ds:datastoreItem>
</file>

<file path=customXml/itemProps2.xml><?xml version="1.0" encoding="utf-8"?>
<ds:datastoreItem xmlns:ds="http://schemas.openxmlformats.org/officeDocument/2006/customXml" ds:itemID="{E4241555-A4BB-4E08-883D-C57DD0769A93}">
  <ds:schemaRefs>
    <ds:schemaRef ds:uri="3a05a313-e8ba-434f-93a9-e1335f2c2059"/>
    <ds:schemaRef ds:uri="c7130aa1-df8d-4cfc-b5ca-c8e75a54ac5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49BE72F-CB9A-4489-9DE8-BDBC4ADFE5FE}">
  <ds:schemaRefs>
    <ds:schemaRef ds:uri="http://purl.org/dc/elements/1.1/"/>
    <ds:schemaRef ds:uri="http://schemas.microsoft.com/office/2006/metadata/properties"/>
    <ds:schemaRef ds:uri="3a05a313-e8ba-434f-93a9-e1335f2c2059"/>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c7130aa1-df8d-4cfc-b5ca-c8e75a54ac5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4904</TotalTime>
  <Words>12721</Words>
  <Application>Microsoft Office PowerPoint</Application>
  <PresentationFormat>Širokoúhlá obrazovka</PresentationFormat>
  <Paragraphs>349</Paragraphs>
  <Slides>76</Slides>
  <Notes>75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76</vt:i4>
      </vt:variant>
    </vt:vector>
  </HeadingPairs>
  <TitlesOfParts>
    <vt:vector size="81" baseType="lpstr">
      <vt:lpstr>Arial</vt:lpstr>
      <vt:lpstr>Calibri</vt:lpstr>
      <vt:lpstr>Calibri Light</vt:lpstr>
      <vt:lpstr>Times New Roman</vt:lpstr>
      <vt:lpstr>Motiv Office</vt:lpstr>
      <vt:lpstr>Vybraná rozhodnutí ÚOHS -  červen 2025</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Sokolovi</dc:creator>
  <cp:lastModifiedBy>Raška Marcel</cp:lastModifiedBy>
  <cp:revision>52</cp:revision>
  <cp:lastPrinted>2025-04-22T14:04:38Z</cp:lastPrinted>
  <dcterms:created xsi:type="dcterms:W3CDTF">2024-02-08T14:50:32Z</dcterms:created>
  <dcterms:modified xsi:type="dcterms:W3CDTF">2025-09-30T07:35:09Z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0x0101007902385C3B5A254CBD327BF70AB46767</vt:lpwstr>
  </property>
  <property fmtid="{D5CDD505-2E9C-101B-9397-08002B2CF9AE}" pid="3" name="MediaServiceImageTags">
    <vt:lpwstr/>
  </property>
</Properties>
</file>