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5" r:id="rId2"/>
    <p:sldMasterId id="2147483675" r:id="rId3"/>
  </p:sldMasterIdLst>
  <p:notesMasterIdLst>
    <p:notesMasterId r:id="rId23"/>
  </p:notesMasterIdLst>
  <p:handoutMasterIdLst>
    <p:handoutMasterId r:id="rId24"/>
  </p:handoutMasterIdLst>
  <p:sldIdLst>
    <p:sldId id="341" r:id="rId4"/>
    <p:sldId id="257" r:id="rId5"/>
    <p:sldId id="345" r:id="rId6"/>
    <p:sldId id="268" r:id="rId7"/>
    <p:sldId id="267" r:id="rId8"/>
    <p:sldId id="259" r:id="rId9"/>
    <p:sldId id="269" r:id="rId10"/>
    <p:sldId id="270" r:id="rId11"/>
    <p:sldId id="260" r:id="rId12"/>
    <p:sldId id="271" r:id="rId13"/>
    <p:sldId id="261" r:id="rId14"/>
    <p:sldId id="262" r:id="rId15"/>
    <p:sldId id="263" r:id="rId16"/>
    <p:sldId id="272" r:id="rId17"/>
    <p:sldId id="264" r:id="rId18"/>
    <p:sldId id="273" r:id="rId19"/>
    <p:sldId id="265" r:id="rId20"/>
    <p:sldId id="266" r:id="rId21"/>
    <p:sldId id="344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AF3F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5226" autoAdjust="0"/>
  </p:normalViewPr>
  <p:slideViewPr>
    <p:cSldViewPr>
      <p:cViewPr varScale="1">
        <p:scale>
          <a:sx n="122" d="100"/>
          <a:sy n="122" d="100"/>
        </p:scale>
        <p:origin x="114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4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17.09.2025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17.09.2025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8203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autoři projektu</a:t>
            </a:r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/>
              <a:t>NÁZEV PREZENTACE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549543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545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317EA0-AF2F-4F2B-973E-0E60DC8B0B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2124968"/>
            <a:ext cx="6858000" cy="138499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F88EDCF-E8FC-48EF-AA09-2CA6AFAE36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76999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3B60C36-6A76-4B75-AED4-489412638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1A3E763-5D8C-4CFF-973A-59FBE3C12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E43B469-5F55-46C6-ACFB-65A76D77F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086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317EA0-AF2F-4F2B-973E-0E60DC8B0B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F88EDCF-E8FC-48EF-AA09-2CA6AFAE36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3B60C36-6A76-4B75-AED4-489412638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1A3E763-5D8C-4CFF-973A-59FBE3C12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E43B469-5F55-46C6-ACFB-65A76D77F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4078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9E9C70-6C46-46F1-A583-ACE6CF060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70A6594-294C-45A8-93D1-1455129E7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5AD7DB-F081-4120-BBF2-620EB242A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0D10F31-5E40-4CEC-995E-4EC6FC434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CBBB9CF-E00C-4299-93BD-B39B441E6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14772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7844F7-2E55-486E-AECA-BA81BCFC8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C3793D5-8AE0-4BF1-81BF-F4977097F4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3FFA035-755C-412E-A1CC-27E5F1BE4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85DCD9-6A7D-4A39-BB80-D8A58CB0D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C56AF2E-ECAF-44DF-8D7C-77A4B8FE9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12052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27D9A6-98EB-4320-8295-478F84775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801B4CD-C1EE-46E9-AE01-BBCD1945F4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88F5143-6610-435A-BB86-7619C710DA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B3ED2E-C943-4686-B63B-3AB4EFFDE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CEC26A3-483B-42DD-95A3-7B89A8B33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A4F611B-1B7B-472B-A8D7-33082E01E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58547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F8CF02-5D47-477C-81E6-BBAB722D6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AC2B8829-83D9-4A0F-9355-336DE810FE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AA349D7C-1770-4F96-9DC2-32973C8C4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EDB5510E-39A9-4A80-B99F-9F9D3967B5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4E0E4315-8DF1-4876-8B3A-6D1A5FA764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2459812-E96C-44C8-8D24-07DB4E400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0AB9673-FCEA-4218-8BBA-7C8808D5E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340CD21-4F45-4B0B-A4AC-29F7CC528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40916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ECBB0A-92C6-43A2-99BA-0682441C0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EBA7168-5335-48B7-B458-A16A28EED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F836032-48BD-483E-8323-DD8D6B288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35A1413-37F7-44C9-B400-CEF862C3F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01239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A621256-969A-4B06-A574-7D2825543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C39A609-7FFF-4CCA-BCE6-50F6067D6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B5FFFAC-3E1B-42BA-AFDE-156960559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3798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9E72B1-C93E-4949-A035-C02CE64D3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A2E9C22-7328-4419-83AA-5B355C710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ECB52A11-60DC-459F-A40C-04D2E49C46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CDCA0A8-4DD9-49DC-96E7-C5C07A0AF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9D837FF-890D-48A0-AAB0-43986BB9F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F288279-0FFD-4D37-90F0-61C399B46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80956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DFDD9D-04DD-411D-8D33-1C99F0727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D791B58-FB21-475E-A6DD-A114258FE0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ACC00C0-A60F-48B3-B3B4-4F6F16349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5620A71-25A9-4FA5-8C79-BCE9FA3F3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F8F2497-DC14-439B-AB34-C498BFA2B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0F9D4D2-1B68-42C3-9F61-7BE6D5225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22080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F9BD8B-6BA3-4902-A8D4-CDCD9CF78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561FEE7-6EC5-4725-B6D6-5ED637EE20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4F53CEB-B1E5-415A-B34B-C631FBD55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EB195C-E4D6-4D7B-9661-A4D5216A8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1D06702-B80D-4D80-9964-3B937DED2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14832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4B54372-610E-4C81-A92F-A587698528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A6EE999-100E-46E5-8F92-9BF9984063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999986D-BC9B-4267-9062-AA6BC7D9A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88E6ABF-CB84-41CF-BBE8-8662A558B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9B2B049-1E04-411A-8377-DD335F853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86555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enutzerdefiniertes Layou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79526" y="1338263"/>
            <a:ext cx="7623175" cy="99695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0"/>
          </p:nvPr>
        </p:nvSpPr>
        <p:spPr>
          <a:xfrm>
            <a:off x="2411413" y="6165852"/>
            <a:ext cx="5473700" cy="5810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1463F-2B4D-4CEF-A384-4F72B21CF3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055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1"/>
            <a:ext cx="9144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sz="1350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9144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sz="1350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700" y="258042"/>
            <a:ext cx="1244845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803513" y="1992573"/>
            <a:ext cx="7548918" cy="2149523"/>
          </a:xfrm>
        </p:spPr>
        <p:txBody>
          <a:bodyPr wrap="none" anchor="t">
            <a:noAutofit/>
          </a:bodyPr>
          <a:lstStyle>
            <a:lvl1pPr algn="l">
              <a:defRPr sz="4500" b="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628650" y="1978926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4305869" y="6619164"/>
            <a:ext cx="530557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sz="135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803513" y="4418049"/>
            <a:ext cx="7548918" cy="897754"/>
          </a:xfrm>
        </p:spPr>
        <p:txBody>
          <a:bodyPr>
            <a:noAutofit/>
          </a:bodyPr>
          <a:lstStyle>
            <a:lvl1pPr marL="0" indent="0" algn="l">
              <a:buNone/>
              <a:defRPr sz="2100" i="0">
                <a:solidFill>
                  <a:schemeClr val="accent5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4572000" y="5557903"/>
            <a:ext cx="3780235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1650" i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42790457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179274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350"/>
              </a:spcAft>
              <a:defRPr/>
            </a:lvl1pPr>
            <a:lvl2pPr>
              <a:lnSpc>
                <a:spcPct val="100000"/>
              </a:lnSpc>
              <a:spcAft>
                <a:spcPts val="1350"/>
              </a:spcAft>
              <a:defRPr/>
            </a:lvl2pPr>
            <a:lvl3pPr>
              <a:lnSpc>
                <a:spcPct val="100000"/>
              </a:lnSpc>
              <a:spcAft>
                <a:spcPts val="1350"/>
              </a:spcAft>
              <a:defRPr/>
            </a:lvl3pPr>
            <a:lvl4pPr>
              <a:lnSpc>
                <a:spcPct val="100000"/>
              </a:lnSpc>
              <a:spcAft>
                <a:spcPts val="1350"/>
              </a:spcAft>
              <a:defRPr/>
            </a:lvl4pPr>
            <a:lvl5pPr>
              <a:lnSpc>
                <a:spcPct val="100000"/>
              </a:lnSpc>
              <a:spcAft>
                <a:spcPts val="1350"/>
              </a:spcAft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628650" y="1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728042" y="482861"/>
            <a:ext cx="78867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cs-CZ"/>
              <a:t>Kliknutím lze upravit styl.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018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/>
              <a:t>Klepnutím vložíte text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6178" y="2125981"/>
            <a:ext cx="7776685" cy="5432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30" b="1" i="0">
                <a:solidFill>
                  <a:srgbClr val="014EA2"/>
                </a:solidFill>
                <a:latin typeface="Montserrat"/>
                <a:cs typeface="Montserrat"/>
              </a:defRPr>
            </a:lvl1pPr>
          </a:lstStyle>
          <a:p>
            <a:r>
              <a:rPr lang="cs-CZ"/>
              <a:t>Kliknutím lze upravit styl.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2356" y="3840482"/>
            <a:ext cx="6404329" cy="10864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30" b="1" i="0">
                <a:solidFill>
                  <a:srgbClr val="014EA2"/>
                </a:solidFill>
                <a:latin typeface="Montserrat"/>
                <a:cs typeface="Montserrat"/>
              </a:defRPr>
            </a:lvl1pPr>
          </a:lstStyle>
          <a:p>
            <a:r>
              <a:rPr lang="cs-CZ"/>
              <a:t>Kliknutím můžete upravit styl předlohy.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05596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3095" y="1372403"/>
            <a:ext cx="5916380" cy="1086451"/>
          </a:xfrm>
        </p:spPr>
        <p:txBody>
          <a:bodyPr lIns="0" tIns="0" rIns="0" bIns="0"/>
          <a:lstStyle>
            <a:lvl1pPr>
              <a:defRPr sz="3530" b="1" i="0">
                <a:solidFill>
                  <a:srgbClr val="014EA2"/>
                </a:solidFill>
                <a:latin typeface="Montserrat"/>
                <a:cs typeface="Montserrat"/>
              </a:defRPr>
            </a:lvl1pPr>
          </a:lstStyle>
          <a:p>
            <a:r>
              <a:rPr lang="cs-CZ"/>
              <a:t>Kliknutím lze upravit styl.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23095" y="1372403"/>
            <a:ext cx="5916380" cy="1629677"/>
          </a:xfrm>
        </p:spPr>
        <p:txBody>
          <a:bodyPr lIns="0" tIns="0" rIns="0" bIns="0"/>
          <a:lstStyle>
            <a:lvl1pPr>
              <a:defRPr sz="3530" b="1" i="0">
                <a:solidFill>
                  <a:srgbClr val="014EA2"/>
                </a:solidFill>
                <a:latin typeface="Montserrat"/>
                <a:cs typeface="Montserrat"/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944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3095" y="1372403"/>
            <a:ext cx="5916380" cy="1086451"/>
          </a:xfrm>
        </p:spPr>
        <p:txBody>
          <a:bodyPr lIns="0" tIns="0" rIns="0" bIns="0"/>
          <a:lstStyle>
            <a:lvl1pPr>
              <a:defRPr sz="3530" b="1" i="0">
                <a:solidFill>
                  <a:srgbClr val="014EA2"/>
                </a:solidFill>
                <a:latin typeface="Montserrat"/>
                <a:cs typeface="Montserrat"/>
              </a:defRPr>
            </a:lvl1pPr>
          </a:lstStyle>
          <a:p>
            <a:r>
              <a:rPr lang="cs-CZ"/>
              <a:t>Kliknutím lze upravit styl.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451" y="1577341"/>
            <a:ext cx="3979833" cy="34240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11756" y="1577341"/>
            <a:ext cx="3979833" cy="34240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8941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3095" y="1372403"/>
            <a:ext cx="5916380" cy="1086451"/>
          </a:xfrm>
        </p:spPr>
        <p:txBody>
          <a:bodyPr lIns="0" tIns="0" rIns="0" bIns="0"/>
          <a:lstStyle>
            <a:lvl1pPr>
              <a:defRPr sz="3530" b="1" i="0">
                <a:solidFill>
                  <a:srgbClr val="014EA2"/>
                </a:solidFill>
                <a:latin typeface="Montserrat"/>
                <a:cs typeface="Montserrat"/>
              </a:defRPr>
            </a:lvl1pPr>
          </a:lstStyle>
          <a:p>
            <a:r>
              <a:rPr lang="cs-CZ"/>
              <a:t>Kliknutím lze upravit styl.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35427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75004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image" Target="../media/image5.png"/><Relationship Id="rId18" Type="http://schemas.openxmlformats.org/officeDocument/2006/relationships/image" Target="../media/image10.png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image" Target="../media/image4.png"/><Relationship Id="rId17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9.xml"/><Relationship Id="rId15" Type="http://schemas.openxmlformats.org/officeDocument/2006/relationships/image" Target="../media/image7.png"/><Relationship Id="rId10" Type="http://schemas.openxmlformats.org/officeDocument/2006/relationships/image" Target="../media/image2.png"/><Relationship Id="rId19" Type="http://schemas.openxmlformats.org/officeDocument/2006/relationships/image" Target="../media/image11.png"/><Relationship Id="rId4" Type="http://schemas.openxmlformats.org/officeDocument/2006/relationships/slideLayout" Target="../slideLayouts/slideLayout8.xml"/><Relationship Id="rId9" Type="http://schemas.openxmlformats.org/officeDocument/2006/relationships/theme" Target="../theme/theme2.xml"/><Relationship Id="rId14" Type="http://schemas.openxmlformats.org/officeDocument/2006/relationships/image" Target="../media/image6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320796" y="1"/>
            <a:ext cx="5823505" cy="5850953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566327" y="491710"/>
            <a:ext cx="6553" cy="317711"/>
          </a:xfrm>
          <a:custGeom>
            <a:avLst/>
            <a:gdLst/>
            <a:ahLst/>
            <a:cxnLst/>
            <a:rect l="l" t="t" r="r" b="b"/>
            <a:pathLst>
              <a:path w="8254" h="300355">
                <a:moveTo>
                  <a:pt x="8251" y="0"/>
                </a:moveTo>
                <a:lnTo>
                  <a:pt x="0" y="0"/>
                </a:lnTo>
                <a:lnTo>
                  <a:pt x="0" y="299966"/>
                </a:lnTo>
                <a:lnTo>
                  <a:pt x="8251" y="299966"/>
                </a:lnTo>
                <a:lnTo>
                  <a:pt x="8251" y="0"/>
                </a:lnTo>
                <a:close/>
              </a:path>
            </a:pathLst>
          </a:custGeom>
          <a:solidFill>
            <a:srgbClr val="333335"/>
          </a:solidFill>
        </p:spPr>
        <p:txBody>
          <a:bodyPr wrap="square" lIns="0" tIns="0" rIns="0" bIns="0" rtlCol="0"/>
          <a:lstStyle/>
          <a:p>
            <a:endParaRPr sz="1428"/>
          </a:p>
        </p:txBody>
      </p:sp>
      <p:pic>
        <p:nvPicPr>
          <p:cNvPr id="18" name="bg object 18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638533" y="490177"/>
            <a:ext cx="588778" cy="319923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3125557" y="610107"/>
            <a:ext cx="353864" cy="186731"/>
          </a:xfrm>
          <a:custGeom>
            <a:avLst/>
            <a:gdLst/>
            <a:ahLst/>
            <a:cxnLst/>
            <a:rect l="l" t="t" r="r" b="b"/>
            <a:pathLst>
              <a:path w="445770" h="176529">
                <a:moveTo>
                  <a:pt x="200682" y="0"/>
                </a:moveTo>
                <a:lnTo>
                  <a:pt x="151123" y="4645"/>
                </a:lnTo>
                <a:lnTo>
                  <a:pt x="89158" y="17266"/>
                </a:lnTo>
                <a:lnTo>
                  <a:pt x="36207" y="39137"/>
                </a:lnTo>
                <a:lnTo>
                  <a:pt x="4874" y="74662"/>
                </a:lnTo>
                <a:lnTo>
                  <a:pt x="0" y="100998"/>
                </a:lnTo>
                <a:lnTo>
                  <a:pt x="12335" y="135192"/>
                </a:lnTo>
                <a:lnTo>
                  <a:pt x="43416" y="157673"/>
                </a:lnTo>
                <a:lnTo>
                  <a:pt x="86931" y="170574"/>
                </a:lnTo>
                <a:lnTo>
                  <a:pt x="136567" y="176026"/>
                </a:lnTo>
                <a:lnTo>
                  <a:pt x="186013" y="176163"/>
                </a:lnTo>
                <a:lnTo>
                  <a:pt x="228958" y="173118"/>
                </a:lnTo>
                <a:lnTo>
                  <a:pt x="286858" y="163479"/>
                </a:lnTo>
                <a:lnTo>
                  <a:pt x="347115" y="147097"/>
                </a:lnTo>
                <a:lnTo>
                  <a:pt x="397153" y="126197"/>
                </a:lnTo>
                <a:lnTo>
                  <a:pt x="432759" y="106214"/>
                </a:lnTo>
                <a:lnTo>
                  <a:pt x="445367" y="96451"/>
                </a:lnTo>
                <a:lnTo>
                  <a:pt x="428779" y="100950"/>
                </a:lnTo>
                <a:lnTo>
                  <a:pt x="407207" y="107843"/>
                </a:lnTo>
                <a:lnTo>
                  <a:pt x="382059" y="115409"/>
                </a:lnTo>
                <a:lnTo>
                  <a:pt x="336057" y="125177"/>
                </a:lnTo>
                <a:lnTo>
                  <a:pt x="282614" y="129334"/>
                </a:lnTo>
                <a:lnTo>
                  <a:pt x="239568" y="126618"/>
                </a:lnTo>
                <a:lnTo>
                  <a:pt x="192224" y="117360"/>
                </a:lnTo>
                <a:lnTo>
                  <a:pt x="155509" y="97393"/>
                </a:lnTo>
                <a:lnTo>
                  <a:pt x="144349" y="62550"/>
                </a:lnTo>
                <a:lnTo>
                  <a:pt x="153087" y="40123"/>
                </a:lnTo>
                <a:lnTo>
                  <a:pt x="168460" y="23268"/>
                </a:lnTo>
                <a:lnTo>
                  <a:pt x="185861" y="10417"/>
                </a:lnTo>
                <a:lnTo>
                  <a:pt x="200682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 sz="1428"/>
          </a:p>
        </p:txBody>
      </p:sp>
      <p:sp>
        <p:nvSpPr>
          <p:cNvPr id="20" name="bg object 20"/>
          <p:cNvSpPr/>
          <p:nvPr/>
        </p:nvSpPr>
        <p:spPr>
          <a:xfrm>
            <a:off x="3255989" y="507038"/>
            <a:ext cx="246495" cy="228376"/>
          </a:xfrm>
          <a:custGeom>
            <a:avLst/>
            <a:gdLst/>
            <a:ahLst/>
            <a:cxnLst/>
            <a:rect l="l" t="t" r="r" b="b"/>
            <a:pathLst>
              <a:path w="310514" h="215900">
                <a:moveTo>
                  <a:pt x="244648" y="0"/>
                </a:moveTo>
                <a:lnTo>
                  <a:pt x="258965" y="19485"/>
                </a:lnTo>
                <a:lnTo>
                  <a:pt x="268765" y="42279"/>
                </a:lnTo>
                <a:lnTo>
                  <a:pt x="267882" y="67152"/>
                </a:lnTo>
                <a:lnTo>
                  <a:pt x="233175" y="106867"/>
                </a:lnTo>
                <a:lnTo>
                  <a:pt x="193217" y="132164"/>
                </a:lnTo>
                <a:lnTo>
                  <a:pt x="127904" y="161065"/>
                </a:lnTo>
                <a:lnTo>
                  <a:pt x="83399" y="175076"/>
                </a:lnTo>
                <a:lnTo>
                  <a:pt x="39937" y="184766"/>
                </a:lnTo>
                <a:lnTo>
                  <a:pt x="0" y="189525"/>
                </a:lnTo>
                <a:lnTo>
                  <a:pt x="22647" y="199160"/>
                </a:lnTo>
                <a:lnTo>
                  <a:pt x="43253" y="206093"/>
                </a:lnTo>
                <a:lnTo>
                  <a:pt x="65668" y="210919"/>
                </a:lnTo>
                <a:lnTo>
                  <a:pt x="93747" y="214232"/>
                </a:lnTo>
                <a:lnTo>
                  <a:pt x="122679" y="215514"/>
                </a:lnTo>
                <a:lnTo>
                  <a:pt x="154261" y="214479"/>
                </a:lnTo>
                <a:lnTo>
                  <a:pt x="213649" y="203454"/>
                </a:lnTo>
                <a:lnTo>
                  <a:pt x="251277" y="186292"/>
                </a:lnTo>
                <a:lnTo>
                  <a:pt x="254167" y="183214"/>
                </a:lnTo>
                <a:lnTo>
                  <a:pt x="261889" y="177317"/>
                </a:lnTo>
                <a:lnTo>
                  <a:pt x="296858" y="139071"/>
                </a:lnTo>
                <a:lnTo>
                  <a:pt x="310396" y="84130"/>
                </a:lnTo>
                <a:lnTo>
                  <a:pt x="306949" y="63901"/>
                </a:lnTo>
                <a:lnTo>
                  <a:pt x="299985" y="44942"/>
                </a:lnTo>
                <a:lnTo>
                  <a:pt x="290311" y="30467"/>
                </a:lnTo>
                <a:lnTo>
                  <a:pt x="276233" y="16640"/>
                </a:lnTo>
                <a:lnTo>
                  <a:pt x="260197" y="5728"/>
                </a:lnTo>
                <a:lnTo>
                  <a:pt x="244648" y="0"/>
                </a:lnTo>
                <a:close/>
              </a:path>
            </a:pathLst>
          </a:custGeom>
          <a:solidFill>
            <a:srgbClr val="FFF200"/>
          </a:solidFill>
        </p:spPr>
        <p:txBody>
          <a:bodyPr wrap="square" lIns="0" tIns="0" rIns="0" bIns="0" rtlCol="0"/>
          <a:lstStyle/>
          <a:p>
            <a:endParaRPr sz="1428"/>
          </a:p>
        </p:txBody>
      </p:sp>
      <p:sp>
        <p:nvSpPr>
          <p:cNvPr id="21" name="bg object 21"/>
          <p:cNvSpPr/>
          <p:nvPr/>
        </p:nvSpPr>
        <p:spPr>
          <a:xfrm>
            <a:off x="3112734" y="517921"/>
            <a:ext cx="346303" cy="136354"/>
          </a:xfrm>
          <a:custGeom>
            <a:avLst/>
            <a:gdLst/>
            <a:ahLst/>
            <a:cxnLst/>
            <a:rect l="l" t="t" r="r" b="b"/>
            <a:pathLst>
              <a:path w="436245" h="128904">
                <a:moveTo>
                  <a:pt x="314475" y="0"/>
                </a:moveTo>
                <a:lnTo>
                  <a:pt x="263326" y="4077"/>
                </a:lnTo>
                <a:lnTo>
                  <a:pt x="216863" y="11905"/>
                </a:lnTo>
                <a:lnTo>
                  <a:pt x="154208" y="30499"/>
                </a:lnTo>
                <a:lnTo>
                  <a:pt x="100684" y="54700"/>
                </a:lnTo>
                <a:lnTo>
                  <a:pt x="56801" y="81268"/>
                </a:lnTo>
                <a:lnTo>
                  <a:pt x="23070" y="106965"/>
                </a:lnTo>
                <a:lnTo>
                  <a:pt x="0" y="128553"/>
                </a:lnTo>
                <a:lnTo>
                  <a:pt x="12328" y="124784"/>
                </a:lnTo>
                <a:lnTo>
                  <a:pt x="27103" y="119509"/>
                </a:lnTo>
                <a:lnTo>
                  <a:pt x="43079" y="113281"/>
                </a:lnTo>
                <a:lnTo>
                  <a:pt x="59011" y="106651"/>
                </a:lnTo>
                <a:lnTo>
                  <a:pt x="71870" y="101654"/>
                </a:lnTo>
                <a:lnTo>
                  <a:pt x="112370" y="90274"/>
                </a:lnTo>
                <a:lnTo>
                  <a:pt x="167434" y="80019"/>
                </a:lnTo>
                <a:lnTo>
                  <a:pt x="222020" y="75826"/>
                </a:lnTo>
                <a:lnTo>
                  <a:pt x="262143" y="77342"/>
                </a:lnTo>
                <a:lnTo>
                  <a:pt x="298074" y="84223"/>
                </a:lnTo>
                <a:lnTo>
                  <a:pt x="328018" y="97924"/>
                </a:lnTo>
                <a:lnTo>
                  <a:pt x="350183" y="119898"/>
                </a:lnTo>
                <a:lnTo>
                  <a:pt x="378158" y="105109"/>
                </a:lnTo>
                <a:lnTo>
                  <a:pt x="404630" y="87926"/>
                </a:lnTo>
                <a:lnTo>
                  <a:pt x="425385" y="69548"/>
                </a:lnTo>
                <a:lnTo>
                  <a:pt x="436208" y="51171"/>
                </a:lnTo>
                <a:lnTo>
                  <a:pt x="431175" y="25258"/>
                </a:lnTo>
                <a:lnTo>
                  <a:pt x="404885" y="9091"/>
                </a:lnTo>
                <a:lnTo>
                  <a:pt x="363823" y="1171"/>
                </a:lnTo>
                <a:lnTo>
                  <a:pt x="314475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1428"/>
          </a:p>
        </p:txBody>
      </p:sp>
      <p:sp>
        <p:nvSpPr>
          <p:cNvPr id="22" name="bg object 22"/>
          <p:cNvSpPr/>
          <p:nvPr/>
        </p:nvSpPr>
        <p:spPr>
          <a:xfrm>
            <a:off x="3170081" y="637357"/>
            <a:ext cx="59481" cy="42988"/>
          </a:xfrm>
          <a:custGeom>
            <a:avLst/>
            <a:gdLst/>
            <a:ahLst/>
            <a:cxnLst/>
            <a:rect l="l" t="t" r="r" b="b"/>
            <a:pathLst>
              <a:path w="74929" h="40640">
                <a:moveTo>
                  <a:pt x="34185" y="0"/>
                </a:moveTo>
                <a:lnTo>
                  <a:pt x="28756" y="15515"/>
                </a:lnTo>
                <a:lnTo>
                  <a:pt x="0" y="19771"/>
                </a:lnTo>
                <a:lnTo>
                  <a:pt x="25344" y="24898"/>
                </a:lnTo>
                <a:lnTo>
                  <a:pt x="19522" y="40402"/>
                </a:lnTo>
                <a:lnTo>
                  <a:pt x="40629" y="28061"/>
                </a:lnTo>
                <a:lnTo>
                  <a:pt x="65779" y="33387"/>
                </a:lnTo>
                <a:lnTo>
                  <a:pt x="53466" y="20638"/>
                </a:lnTo>
                <a:lnTo>
                  <a:pt x="74847" y="8427"/>
                </a:lnTo>
                <a:lnTo>
                  <a:pt x="46130" y="12880"/>
                </a:lnTo>
                <a:lnTo>
                  <a:pt x="34185" y="0"/>
                </a:lnTo>
                <a:close/>
              </a:path>
            </a:pathLst>
          </a:custGeom>
          <a:solidFill>
            <a:srgbClr val="FFF200"/>
          </a:solidFill>
        </p:spPr>
        <p:txBody>
          <a:bodyPr wrap="square" lIns="0" tIns="0" rIns="0" bIns="0" rtlCol="0"/>
          <a:lstStyle/>
          <a:p>
            <a:endParaRPr sz="1428"/>
          </a:p>
        </p:txBody>
      </p:sp>
      <p:pic>
        <p:nvPicPr>
          <p:cNvPr id="23" name="bg object 2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157827" y="704044"/>
            <a:ext cx="103680" cy="71481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3209231" y="553424"/>
            <a:ext cx="237926" cy="57766"/>
          </a:xfrm>
          <a:custGeom>
            <a:avLst/>
            <a:gdLst/>
            <a:ahLst/>
            <a:cxnLst/>
            <a:rect l="l" t="t" r="r" b="b"/>
            <a:pathLst>
              <a:path w="299720" h="54609">
                <a:moveTo>
                  <a:pt x="85483" y="9652"/>
                </a:moveTo>
                <a:lnTo>
                  <a:pt x="63525" y="14820"/>
                </a:lnTo>
                <a:lnTo>
                  <a:pt x="38836" y="22174"/>
                </a:lnTo>
                <a:lnTo>
                  <a:pt x="16103" y="30010"/>
                </a:lnTo>
                <a:lnTo>
                  <a:pt x="0" y="36677"/>
                </a:lnTo>
                <a:lnTo>
                  <a:pt x="10490" y="34010"/>
                </a:lnTo>
                <a:lnTo>
                  <a:pt x="53505" y="25133"/>
                </a:lnTo>
                <a:lnTo>
                  <a:pt x="79184" y="20129"/>
                </a:lnTo>
                <a:lnTo>
                  <a:pt x="85483" y="9652"/>
                </a:lnTo>
                <a:close/>
              </a:path>
              <a:path w="299720" h="54609">
                <a:moveTo>
                  <a:pt x="207987" y="3276"/>
                </a:moveTo>
                <a:lnTo>
                  <a:pt x="189115" y="990"/>
                </a:lnTo>
                <a:lnTo>
                  <a:pt x="170002" y="0"/>
                </a:lnTo>
                <a:lnTo>
                  <a:pt x="149567" y="495"/>
                </a:lnTo>
                <a:lnTo>
                  <a:pt x="126758" y="2667"/>
                </a:lnTo>
                <a:lnTo>
                  <a:pt x="118694" y="15684"/>
                </a:lnTo>
                <a:lnTo>
                  <a:pt x="138341" y="14452"/>
                </a:lnTo>
                <a:lnTo>
                  <a:pt x="158838" y="14300"/>
                </a:lnTo>
                <a:lnTo>
                  <a:pt x="179006" y="15278"/>
                </a:lnTo>
                <a:lnTo>
                  <a:pt x="197675" y="17462"/>
                </a:lnTo>
                <a:lnTo>
                  <a:pt x="207987" y="3276"/>
                </a:lnTo>
                <a:close/>
              </a:path>
              <a:path w="299720" h="54609">
                <a:moveTo>
                  <a:pt x="299339" y="40843"/>
                </a:moveTo>
                <a:lnTo>
                  <a:pt x="286766" y="31813"/>
                </a:lnTo>
                <a:lnTo>
                  <a:pt x="273672" y="24282"/>
                </a:lnTo>
                <a:lnTo>
                  <a:pt x="259715" y="17830"/>
                </a:lnTo>
                <a:lnTo>
                  <a:pt x="245516" y="12700"/>
                </a:lnTo>
                <a:lnTo>
                  <a:pt x="234721" y="26987"/>
                </a:lnTo>
                <a:lnTo>
                  <a:pt x="244906" y="31064"/>
                </a:lnTo>
                <a:lnTo>
                  <a:pt x="255524" y="36118"/>
                </a:lnTo>
                <a:lnTo>
                  <a:pt x="266115" y="42011"/>
                </a:lnTo>
                <a:lnTo>
                  <a:pt x="276199" y="48628"/>
                </a:lnTo>
                <a:lnTo>
                  <a:pt x="278206" y="50063"/>
                </a:lnTo>
                <a:lnTo>
                  <a:pt x="282841" y="54254"/>
                </a:lnTo>
                <a:lnTo>
                  <a:pt x="283070" y="54508"/>
                </a:lnTo>
                <a:lnTo>
                  <a:pt x="288480" y="50584"/>
                </a:lnTo>
                <a:lnTo>
                  <a:pt x="296430" y="44005"/>
                </a:lnTo>
                <a:lnTo>
                  <a:pt x="299339" y="4084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428"/>
          </a:p>
        </p:txBody>
      </p:sp>
      <p:sp>
        <p:nvSpPr>
          <p:cNvPr id="25" name="bg object 25"/>
          <p:cNvSpPr/>
          <p:nvPr/>
        </p:nvSpPr>
        <p:spPr>
          <a:xfrm>
            <a:off x="3330815" y="618915"/>
            <a:ext cx="152232" cy="104784"/>
          </a:xfrm>
          <a:custGeom>
            <a:avLst/>
            <a:gdLst/>
            <a:ahLst/>
            <a:cxnLst/>
            <a:rect l="l" t="t" r="r" b="b"/>
            <a:pathLst>
              <a:path w="191770" h="99059">
                <a:moveTo>
                  <a:pt x="79857" y="90881"/>
                </a:moveTo>
                <a:lnTo>
                  <a:pt x="74256" y="77368"/>
                </a:lnTo>
                <a:lnTo>
                  <a:pt x="76212" y="73787"/>
                </a:lnTo>
                <a:lnTo>
                  <a:pt x="70446" y="73812"/>
                </a:lnTo>
                <a:lnTo>
                  <a:pt x="62560" y="72885"/>
                </a:lnTo>
                <a:lnTo>
                  <a:pt x="53352" y="68122"/>
                </a:lnTo>
                <a:lnTo>
                  <a:pt x="41452" y="65417"/>
                </a:lnTo>
                <a:lnTo>
                  <a:pt x="28054" y="66548"/>
                </a:lnTo>
                <a:lnTo>
                  <a:pt x="18478" y="70967"/>
                </a:lnTo>
                <a:lnTo>
                  <a:pt x="18084" y="78092"/>
                </a:lnTo>
                <a:lnTo>
                  <a:pt x="20358" y="81534"/>
                </a:lnTo>
                <a:lnTo>
                  <a:pt x="24803" y="83350"/>
                </a:lnTo>
                <a:lnTo>
                  <a:pt x="28562" y="84251"/>
                </a:lnTo>
                <a:lnTo>
                  <a:pt x="60388" y="79121"/>
                </a:lnTo>
                <a:lnTo>
                  <a:pt x="49022" y="83108"/>
                </a:lnTo>
                <a:lnTo>
                  <a:pt x="31750" y="87020"/>
                </a:lnTo>
                <a:lnTo>
                  <a:pt x="13690" y="90131"/>
                </a:lnTo>
                <a:lnTo>
                  <a:pt x="0" y="91643"/>
                </a:lnTo>
                <a:lnTo>
                  <a:pt x="22529" y="95211"/>
                </a:lnTo>
                <a:lnTo>
                  <a:pt x="38442" y="88620"/>
                </a:lnTo>
                <a:lnTo>
                  <a:pt x="45110" y="94526"/>
                </a:lnTo>
                <a:lnTo>
                  <a:pt x="53378" y="97688"/>
                </a:lnTo>
                <a:lnTo>
                  <a:pt x="61976" y="98526"/>
                </a:lnTo>
                <a:lnTo>
                  <a:pt x="69646" y="97472"/>
                </a:lnTo>
                <a:lnTo>
                  <a:pt x="74866" y="96037"/>
                </a:lnTo>
                <a:lnTo>
                  <a:pt x="79857" y="90881"/>
                </a:lnTo>
                <a:close/>
              </a:path>
              <a:path w="191770" h="99059">
                <a:moveTo>
                  <a:pt x="148767" y="49974"/>
                </a:moveTo>
                <a:lnTo>
                  <a:pt x="143027" y="40932"/>
                </a:lnTo>
                <a:lnTo>
                  <a:pt x="144081" y="37782"/>
                </a:lnTo>
                <a:lnTo>
                  <a:pt x="139776" y="39077"/>
                </a:lnTo>
                <a:lnTo>
                  <a:pt x="131572" y="39522"/>
                </a:lnTo>
                <a:lnTo>
                  <a:pt x="124167" y="37973"/>
                </a:lnTo>
                <a:lnTo>
                  <a:pt x="114998" y="38557"/>
                </a:lnTo>
                <a:lnTo>
                  <a:pt x="105143" y="42418"/>
                </a:lnTo>
                <a:lnTo>
                  <a:pt x="98526" y="47904"/>
                </a:lnTo>
                <a:lnTo>
                  <a:pt x="99047" y="53416"/>
                </a:lnTo>
                <a:lnTo>
                  <a:pt x="101142" y="55537"/>
                </a:lnTo>
                <a:lnTo>
                  <a:pt x="106870" y="56527"/>
                </a:lnTo>
                <a:lnTo>
                  <a:pt x="109778" y="56375"/>
                </a:lnTo>
                <a:lnTo>
                  <a:pt x="132892" y="45377"/>
                </a:lnTo>
                <a:lnTo>
                  <a:pt x="124891" y="50927"/>
                </a:lnTo>
                <a:lnTo>
                  <a:pt x="112483" y="57772"/>
                </a:lnTo>
                <a:lnTo>
                  <a:pt x="99390" y="64173"/>
                </a:lnTo>
                <a:lnTo>
                  <a:pt x="89369" y="68389"/>
                </a:lnTo>
                <a:lnTo>
                  <a:pt x="102870" y="68287"/>
                </a:lnTo>
                <a:lnTo>
                  <a:pt x="117652" y="57505"/>
                </a:lnTo>
                <a:lnTo>
                  <a:pt x="123405" y="61290"/>
                </a:lnTo>
                <a:lnTo>
                  <a:pt x="130340" y="63385"/>
                </a:lnTo>
                <a:lnTo>
                  <a:pt x="137680" y="63144"/>
                </a:lnTo>
                <a:lnTo>
                  <a:pt x="144678" y="59944"/>
                </a:lnTo>
                <a:lnTo>
                  <a:pt x="148336" y="57238"/>
                </a:lnTo>
                <a:lnTo>
                  <a:pt x="148767" y="49974"/>
                </a:lnTo>
                <a:close/>
              </a:path>
              <a:path w="191770" h="99059">
                <a:moveTo>
                  <a:pt x="191541" y="12484"/>
                </a:moveTo>
                <a:lnTo>
                  <a:pt x="188531" y="7531"/>
                </a:lnTo>
                <a:lnTo>
                  <a:pt x="181190" y="3606"/>
                </a:lnTo>
                <a:lnTo>
                  <a:pt x="179895" y="2552"/>
                </a:lnTo>
                <a:lnTo>
                  <a:pt x="179273" y="0"/>
                </a:lnTo>
                <a:lnTo>
                  <a:pt x="176441" y="1854"/>
                </a:lnTo>
                <a:lnTo>
                  <a:pt x="170065" y="3911"/>
                </a:lnTo>
                <a:lnTo>
                  <a:pt x="163398" y="4318"/>
                </a:lnTo>
                <a:lnTo>
                  <a:pt x="156311" y="6680"/>
                </a:lnTo>
                <a:lnTo>
                  <a:pt x="150190" y="11595"/>
                </a:lnTo>
                <a:lnTo>
                  <a:pt x="147421" y="17043"/>
                </a:lnTo>
                <a:lnTo>
                  <a:pt x="150393" y="21018"/>
                </a:lnTo>
                <a:lnTo>
                  <a:pt x="153035" y="22136"/>
                </a:lnTo>
                <a:lnTo>
                  <a:pt x="158102" y="21666"/>
                </a:lnTo>
                <a:lnTo>
                  <a:pt x="160375" y="20955"/>
                </a:lnTo>
                <a:lnTo>
                  <a:pt x="173824" y="7950"/>
                </a:lnTo>
                <a:lnTo>
                  <a:pt x="169964" y="13754"/>
                </a:lnTo>
                <a:lnTo>
                  <a:pt x="163169" y="21424"/>
                </a:lnTo>
                <a:lnTo>
                  <a:pt x="155625" y="28892"/>
                </a:lnTo>
                <a:lnTo>
                  <a:pt x="149542" y="34112"/>
                </a:lnTo>
                <a:lnTo>
                  <a:pt x="160324" y="31203"/>
                </a:lnTo>
                <a:lnTo>
                  <a:pt x="167208" y="20129"/>
                </a:lnTo>
                <a:lnTo>
                  <a:pt x="173570" y="21996"/>
                </a:lnTo>
                <a:lnTo>
                  <a:pt x="180086" y="22542"/>
                </a:lnTo>
                <a:lnTo>
                  <a:pt x="185813" y="20929"/>
                </a:lnTo>
                <a:lnTo>
                  <a:pt x="189826" y="16332"/>
                </a:lnTo>
                <a:lnTo>
                  <a:pt x="191541" y="12484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1428"/>
          </a:p>
        </p:txBody>
      </p:sp>
      <p:pic>
        <p:nvPicPr>
          <p:cNvPr id="26" name="bg object 26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4478064" y="432600"/>
            <a:ext cx="1097064" cy="435087"/>
          </a:xfrm>
          <a:prstGeom prst="rect">
            <a:avLst/>
          </a:prstGeom>
        </p:spPr>
      </p:pic>
      <p:sp>
        <p:nvSpPr>
          <p:cNvPr id="27" name="bg object 27"/>
          <p:cNvSpPr/>
          <p:nvPr/>
        </p:nvSpPr>
        <p:spPr>
          <a:xfrm>
            <a:off x="709976" y="460675"/>
            <a:ext cx="426452" cy="378836"/>
          </a:xfrm>
          <a:custGeom>
            <a:avLst/>
            <a:gdLst/>
            <a:ahLst/>
            <a:cxnLst/>
            <a:rect l="l" t="t" r="r" b="b"/>
            <a:pathLst>
              <a:path w="537210" h="358140">
                <a:moveTo>
                  <a:pt x="536680" y="0"/>
                </a:moveTo>
                <a:lnTo>
                  <a:pt x="0" y="0"/>
                </a:lnTo>
                <a:lnTo>
                  <a:pt x="0" y="357789"/>
                </a:lnTo>
                <a:lnTo>
                  <a:pt x="536680" y="357789"/>
                </a:lnTo>
                <a:lnTo>
                  <a:pt x="536680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 sz="1428"/>
          </a:p>
        </p:txBody>
      </p:sp>
      <p:sp>
        <p:nvSpPr>
          <p:cNvPr id="28" name="bg object 28"/>
          <p:cNvSpPr/>
          <p:nvPr/>
        </p:nvSpPr>
        <p:spPr>
          <a:xfrm>
            <a:off x="908209" y="505951"/>
            <a:ext cx="29741" cy="37615"/>
          </a:xfrm>
          <a:custGeom>
            <a:avLst/>
            <a:gdLst/>
            <a:ahLst/>
            <a:cxnLst/>
            <a:rect l="l" t="t" r="r" b="b"/>
            <a:pathLst>
              <a:path w="37465" h="35559">
                <a:moveTo>
                  <a:pt x="18511" y="0"/>
                </a:moveTo>
                <a:lnTo>
                  <a:pt x="14169" y="13539"/>
                </a:lnTo>
                <a:lnTo>
                  <a:pt x="0" y="13525"/>
                </a:lnTo>
                <a:lnTo>
                  <a:pt x="11494" y="21790"/>
                </a:lnTo>
                <a:lnTo>
                  <a:pt x="7185" y="35153"/>
                </a:lnTo>
                <a:lnTo>
                  <a:pt x="18511" y="26892"/>
                </a:lnTo>
                <a:lnTo>
                  <a:pt x="29836" y="35153"/>
                </a:lnTo>
                <a:lnTo>
                  <a:pt x="25524" y="21790"/>
                </a:lnTo>
                <a:lnTo>
                  <a:pt x="37029" y="13525"/>
                </a:lnTo>
                <a:lnTo>
                  <a:pt x="22848" y="13525"/>
                </a:lnTo>
                <a:lnTo>
                  <a:pt x="18511" y="0"/>
                </a:lnTo>
                <a:close/>
              </a:path>
            </a:pathLst>
          </a:custGeom>
          <a:solidFill>
            <a:srgbClr val="FCEE23"/>
          </a:solidFill>
        </p:spPr>
        <p:txBody>
          <a:bodyPr wrap="square" lIns="0" tIns="0" rIns="0" bIns="0" rtlCol="0"/>
          <a:lstStyle/>
          <a:p>
            <a:endParaRPr sz="1428"/>
          </a:p>
        </p:txBody>
      </p:sp>
      <p:pic>
        <p:nvPicPr>
          <p:cNvPr id="29" name="bg object 29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827648" y="522587"/>
            <a:ext cx="63428" cy="82664"/>
          </a:xfrm>
          <a:prstGeom prst="rect">
            <a:avLst/>
          </a:prstGeom>
        </p:spPr>
      </p:pic>
      <p:sp>
        <p:nvSpPr>
          <p:cNvPr id="30" name="bg object 30"/>
          <p:cNvSpPr/>
          <p:nvPr/>
        </p:nvSpPr>
        <p:spPr>
          <a:xfrm>
            <a:off x="815157" y="629963"/>
            <a:ext cx="29741" cy="37615"/>
          </a:xfrm>
          <a:custGeom>
            <a:avLst/>
            <a:gdLst/>
            <a:ahLst/>
            <a:cxnLst/>
            <a:rect l="l" t="t" r="r" b="b"/>
            <a:pathLst>
              <a:path w="37465" h="35559">
                <a:moveTo>
                  <a:pt x="18515" y="0"/>
                </a:moveTo>
                <a:lnTo>
                  <a:pt x="14177" y="13572"/>
                </a:lnTo>
                <a:lnTo>
                  <a:pt x="0" y="13543"/>
                </a:lnTo>
                <a:lnTo>
                  <a:pt x="11502" y="21809"/>
                </a:lnTo>
                <a:lnTo>
                  <a:pt x="7189" y="35168"/>
                </a:lnTo>
                <a:lnTo>
                  <a:pt x="18515" y="26906"/>
                </a:lnTo>
                <a:lnTo>
                  <a:pt x="29833" y="35168"/>
                </a:lnTo>
                <a:lnTo>
                  <a:pt x="25530" y="21809"/>
                </a:lnTo>
                <a:lnTo>
                  <a:pt x="37021" y="13543"/>
                </a:lnTo>
                <a:lnTo>
                  <a:pt x="22852" y="13543"/>
                </a:lnTo>
                <a:lnTo>
                  <a:pt x="18515" y="0"/>
                </a:lnTo>
                <a:close/>
              </a:path>
            </a:pathLst>
          </a:custGeom>
          <a:solidFill>
            <a:srgbClr val="FCEE23"/>
          </a:solidFill>
        </p:spPr>
        <p:txBody>
          <a:bodyPr wrap="square" lIns="0" tIns="0" rIns="0" bIns="0" rtlCol="0"/>
          <a:lstStyle/>
          <a:p>
            <a:endParaRPr sz="1428"/>
          </a:p>
        </p:txBody>
      </p:sp>
      <p:pic>
        <p:nvPicPr>
          <p:cNvPr id="31" name="bg object 31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827647" y="692065"/>
            <a:ext cx="63497" cy="82649"/>
          </a:xfrm>
          <a:prstGeom prst="rect">
            <a:avLst/>
          </a:prstGeom>
        </p:spPr>
      </p:pic>
      <p:sp>
        <p:nvSpPr>
          <p:cNvPr id="32" name="bg object 32"/>
          <p:cNvSpPr/>
          <p:nvPr/>
        </p:nvSpPr>
        <p:spPr>
          <a:xfrm>
            <a:off x="908215" y="753975"/>
            <a:ext cx="29741" cy="37615"/>
          </a:xfrm>
          <a:custGeom>
            <a:avLst/>
            <a:gdLst/>
            <a:ahLst/>
            <a:cxnLst/>
            <a:rect l="l" t="t" r="r" b="b"/>
            <a:pathLst>
              <a:path w="37465" h="35559">
                <a:moveTo>
                  <a:pt x="18510" y="0"/>
                </a:moveTo>
                <a:lnTo>
                  <a:pt x="14179" y="13558"/>
                </a:lnTo>
                <a:lnTo>
                  <a:pt x="0" y="13543"/>
                </a:lnTo>
                <a:lnTo>
                  <a:pt x="11494" y="21805"/>
                </a:lnTo>
                <a:lnTo>
                  <a:pt x="7195" y="35172"/>
                </a:lnTo>
                <a:lnTo>
                  <a:pt x="18517" y="26906"/>
                </a:lnTo>
                <a:lnTo>
                  <a:pt x="29836" y="35172"/>
                </a:lnTo>
                <a:lnTo>
                  <a:pt x="25527" y="21805"/>
                </a:lnTo>
                <a:lnTo>
                  <a:pt x="37029" y="13543"/>
                </a:lnTo>
                <a:lnTo>
                  <a:pt x="22848" y="13543"/>
                </a:lnTo>
                <a:lnTo>
                  <a:pt x="18510" y="0"/>
                </a:lnTo>
                <a:close/>
              </a:path>
            </a:pathLst>
          </a:custGeom>
          <a:solidFill>
            <a:srgbClr val="FCEE23"/>
          </a:solidFill>
        </p:spPr>
        <p:txBody>
          <a:bodyPr wrap="square" lIns="0" tIns="0" rIns="0" bIns="0" rtlCol="0"/>
          <a:lstStyle/>
          <a:p>
            <a:endParaRPr sz="1428"/>
          </a:p>
        </p:txBody>
      </p:sp>
      <p:pic>
        <p:nvPicPr>
          <p:cNvPr id="33" name="bg object 33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954688" y="692065"/>
            <a:ext cx="63487" cy="82649"/>
          </a:xfrm>
          <a:prstGeom prst="rect">
            <a:avLst/>
          </a:prstGeom>
        </p:spPr>
      </p:pic>
      <p:sp>
        <p:nvSpPr>
          <p:cNvPr id="34" name="bg object 34"/>
          <p:cNvSpPr/>
          <p:nvPr/>
        </p:nvSpPr>
        <p:spPr>
          <a:xfrm>
            <a:off x="1001137" y="629792"/>
            <a:ext cx="29741" cy="37615"/>
          </a:xfrm>
          <a:custGeom>
            <a:avLst/>
            <a:gdLst/>
            <a:ahLst/>
            <a:cxnLst/>
            <a:rect l="l" t="t" r="r" b="b"/>
            <a:pathLst>
              <a:path w="37465" h="35559">
                <a:moveTo>
                  <a:pt x="18511" y="0"/>
                </a:moveTo>
                <a:lnTo>
                  <a:pt x="14177" y="13557"/>
                </a:lnTo>
                <a:lnTo>
                  <a:pt x="0" y="13539"/>
                </a:lnTo>
                <a:lnTo>
                  <a:pt x="11502" y="21804"/>
                </a:lnTo>
                <a:lnTo>
                  <a:pt x="7195" y="35167"/>
                </a:lnTo>
                <a:lnTo>
                  <a:pt x="18511" y="26890"/>
                </a:lnTo>
                <a:lnTo>
                  <a:pt x="29833" y="35167"/>
                </a:lnTo>
                <a:lnTo>
                  <a:pt x="25530" y="21804"/>
                </a:lnTo>
                <a:lnTo>
                  <a:pt x="37033" y="13539"/>
                </a:lnTo>
                <a:lnTo>
                  <a:pt x="22856" y="13539"/>
                </a:lnTo>
                <a:lnTo>
                  <a:pt x="18511" y="0"/>
                </a:lnTo>
                <a:close/>
              </a:path>
            </a:pathLst>
          </a:custGeom>
          <a:solidFill>
            <a:srgbClr val="FCEE23"/>
          </a:solidFill>
        </p:spPr>
        <p:txBody>
          <a:bodyPr wrap="square" lIns="0" tIns="0" rIns="0" bIns="0" rtlCol="0"/>
          <a:lstStyle/>
          <a:p>
            <a:endParaRPr sz="1428"/>
          </a:p>
        </p:txBody>
      </p:sp>
      <p:pic>
        <p:nvPicPr>
          <p:cNvPr id="35" name="bg object 35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954814" y="522602"/>
            <a:ext cx="63362" cy="82458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188662" y="459215"/>
            <a:ext cx="634179" cy="381020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2073148" y="429885"/>
            <a:ext cx="788840" cy="440612"/>
          </a:xfrm>
          <a:prstGeom prst="rect">
            <a:avLst/>
          </a:prstGeom>
        </p:spPr>
      </p:pic>
      <p:sp>
        <p:nvSpPr>
          <p:cNvPr id="38" name="bg object 38"/>
          <p:cNvSpPr/>
          <p:nvPr/>
        </p:nvSpPr>
        <p:spPr>
          <a:xfrm>
            <a:off x="-571" y="1510990"/>
            <a:ext cx="223811" cy="1957316"/>
          </a:xfrm>
          <a:custGeom>
            <a:avLst/>
            <a:gdLst/>
            <a:ahLst/>
            <a:cxnLst/>
            <a:rect l="l" t="t" r="r" b="b"/>
            <a:pathLst>
              <a:path w="281940" h="1850389">
                <a:moveTo>
                  <a:pt x="281656" y="0"/>
                </a:moveTo>
                <a:lnTo>
                  <a:pt x="0" y="0"/>
                </a:lnTo>
                <a:lnTo>
                  <a:pt x="0" y="1850186"/>
                </a:lnTo>
                <a:lnTo>
                  <a:pt x="281656" y="1850186"/>
                </a:lnTo>
                <a:lnTo>
                  <a:pt x="281656" y="0"/>
                </a:lnTo>
                <a:close/>
              </a:path>
            </a:pathLst>
          </a:custGeom>
          <a:solidFill>
            <a:srgbClr val="FFF200"/>
          </a:solidFill>
        </p:spPr>
        <p:txBody>
          <a:bodyPr wrap="square" lIns="0" tIns="0" rIns="0" bIns="0" rtlCol="0"/>
          <a:lstStyle/>
          <a:p>
            <a:endParaRPr sz="1428"/>
          </a:p>
        </p:txBody>
      </p:sp>
      <p:sp>
        <p:nvSpPr>
          <p:cNvPr id="39" name="bg object 39"/>
          <p:cNvSpPr/>
          <p:nvPr/>
        </p:nvSpPr>
        <p:spPr>
          <a:xfrm>
            <a:off x="-571" y="4220476"/>
            <a:ext cx="223811" cy="1854548"/>
          </a:xfrm>
          <a:custGeom>
            <a:avLst/>
            <a:gdLst/>
            <a:ahLst/>
            <a:cxnLst/>
            <a:rect l="l" t="t" r="r" b="b"/>
            <a:pathLst>
              <a:path w="281940" h="1753235">
                <a:moveTo>
                  <a:pt x="281656" y="0"/>
                </a:moveTo>
                <a:lnTo>
                  <a:pt x="0" y="0"/>
                </a:lnTo>
                <a:lnTo>
                  <a:pt x="0" y="1752796"/>
                </a:lnTo>
                <a:lnTo>
                  <a:pt x="281656" y="1752796"/>
                </a:lnTo>
                <a:lnTo>
                  <a:pt x="281656" y="0"/>
                </a:lnTo>
                <a:close/>
              </a:path>
            </a:pathLst>
          </a:custGeom>
          <a:solidFill>
            <a:srgbClr val="FFF200"/>
          </a:solidFill>
        </p:spPr>
        <p:txBody>
          <a:bodyPr wrap="square" lIns="0" tIns="0" rIns="0" bIns="0" rtlCol="0"/>
          <a:lstStyle/>
          <a:p>
            <a:endParaRPr sz="1428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3095" y="1372403"/>
            <a:ext cx="5916380" cy="6848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50" b="1" i="0">
                <a:solidFill>
                  <a:srgbClr val="014EA2"/>
                </a:solidFill>
                <a:latin typeface="Montserrat"/>
                <a:cs typeface="Montserra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23095" y="1372403"/>
            <a:ext cx="5916380" cy="6848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50" b="1" i="0">
                <a:solidFill>
                  <a:srgbClr val="014EA2"/>
                </a:solidFill>
                <a:latin typeface="Montserrat"/>
                <a:cs typeface="Montserra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10674" y="6377941"/>
            <a:ext cx="2927693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452" y="6377941"/>
            <a:ext cx="210427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7310" y="6377941"/>
            <a:ext cx="210427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86385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2" r:id="rId6"/>
    <p:sldLayoutId id="2147483673" r:id="rId7"/>
    <p:sldLayoutId id="2147483690" r:id="rId8"/>
  </p:sldLayoutIdLst>
  <p:hf sldNum="0" hdr="0" ftr="0" dt="0"/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362720" eaLnBrk="1" hangingPunct="1">
        <a:defRPr>
          <a:latin typeface="+mn-lt"/>
          <a:ea typeface="+mn-ea"/>
          <a:cs typeface="+mn-cs"/>
        </a:defRPr>
      </a:lvl2pPr>
      <a:lvl3pPr marL="725439" eaLnBrk="1" hangingPunct="1">
        <a:defRPr>
          <a:latin typeface="+mn-lt"/>
          <a:ea typeface="+mn-ea"/>
          <a:cs typeface="+mn-cs"/>
        </a:defRPr>
      </a:lvl3pPr>
      <a:lvl4pPr marL="1088159" eaLnBrk="1" hangingPunct="1">
        <a:defRPr>
          <a:latin typeface="+mn-lt"/>
          <a:ea typeface="+mn-ea"/>
          <a:cs typeface="+mn-cs"/>
        </a:defRPr>
      </a:lvl4pPr>
      <a:lvl5pPr marL="1450879" eaLnBrk="1" hangingPunct="1">
        <a:defRPr>
          <a:latin typeface="+mn-lt"/>
          <a:ea typeface="+mn-ea"/>
          <a:cs typeface="+mn-cs"/>
        </a:defRPr>
      </a:lvl5pPr>
      <a:lvl6pPr marL="1813598" eaLnBrk="1" hangingPunct="1">
        <a:defRPr>
          <a:latin typeface="+mn-lt"/>
          <a:ea typeface="+mn-ea"/>
          <a:cs typeface="+mn-cs"/>
        </a:defRPr>
      </a:lvl6pPr>
      <a:lvl7pPr marL="2176318" eaLnBrk="1" hangingPunct="1">
        <a:defRPr>
          <a:latin typeface="+mn-lt"/>
          <a:ea typeface="+mn-ea"/>
          <a:cs typeface="+mn-cs"/>
        </a:defRPr>
      </a:lvl7pPr>
      <a:lvl8pPr marL="2539037" eaLnBrk="1" hangingPunct="1">
        <a:defRPr>
          <a:latin typeface="+mn-lt"/>
          <a:ea typeface="+mn-ea"/>
          <a:cs typeface="+mn-cs"/>
        </a:defRPr>
      </a:lvl8pPr>
      <a:lvl9pPr marL="2901757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362720" eaLnBrk="1" hangingPunct="1">
        <a:defRPr>
          <a:latin typeface="+mn-lt"/>
          <a:ea typeface="+mn-ea"/>
          <a:cs typeface="+mn-cs"/>
        </a:defRPr>
      </a:lvl2pPr>
      <a:lvl3pPr marL="725439" eaLnBrk="1" hangingPunct="1">
        <a:defRPr>
          <a:latin typeface="+mn-lt"/>
          <a:ea typeface="+mn-ea"/>
          <a:cs typeface="+mn-cs"/>
        </a:defRPr>
      </a:lvl3pPr>
      <a:lvl4pPr marL="1088159" eaLnBrk="1" hangingPunct="1">
        <a:defRPr>
          <a:latin typeface="+mn-lt"/>
          <a:ea typeface="+mn-ea"/>
          <a:cs typeface="+mn-cs"/>
        </a:defRPr>
      </a:lvl4pPr>
      <a:lvl5pPr marL="1450879" eaLnBrk="1" hangingPunct="1">
        <a:defRPr>
          <a:latin typeface="+mn-lt"/>
          <a:ea typeface="+mn-ea"/>
          <a:cs typeface="+mn-cs"/>
        </a:defRPr>
      </a:lvl5pPr>
      <a:lvl6pPr marL="1813598" eaLnBrk="1" hangingPunct="1">
        <a:defRPr>
          <a:latin typeface="+mn-lt"/>
          <a:ea typeface="+mn-ea"/>
          <a:cs typeface="+mn-cs"/>
        </a:defRPr>
      </a:lvl6pPr>
      <a:lvl7pPr marL="2176318" eaLnBrk="1" hangingPunct="1">
        <a:defRPr>
          <a:latin typeface="+mn-lt"/>
          <a:ea typeface="+mn-ea"/>
          <a:cs typeface="+mn-cs"/>
        </a:defRPr>
      </a:lvl7pPr>
      <a:lvl8pPr marL="2539037" eaLnBrk="1" hangingPunct="1">
        <a:defRPr>
          <a:latin typeface="+mn-lt"/>
          <a:ea typeface="+mn-ea"/>
          <a:cs typeface="+mn-cs"/>
        </a:defRPr>
      </a:lvl8pPr>
      <a:lvl9pPr marL="2901757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3255661-FD6D-4C7C-B655-65D821867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3759CC7-5DB4-4E99-9ECD-52322577B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84180BD-372A-43B0-B102-4B19A1EC01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8DC06EE-D1F0-47F6-9B35-78BF604E42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69FBC90-1CCA-4E71-8879-0C0704AC34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286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50978" y="5081458"/>
            <a:ext cx="8042044" cy="482637"/>
          </a:xfrm>
          <a:prstGeom prst="rect">
            <a:avLst/>
          </a:prstGeom>
        </p:spPr>
        <p:txBody>
          <a:bodyPr vert="horz" wrap="square" lIns="0" tIns="52392" rIns="0" bIns="0" rtlCol="0">
            <a:spAutoFit/>
          </a:bodyPr>
          <a:lstStyle/>
          <a:p>
            <a:pPr marL="11083" algn="ctr" defTabSz="725439">
              <a:spcBef>
                <a:spcPts val="413"/>
              </a:spcBef>
              <a:defRPr/>
            </a:pPr>
            <a:r>
              <a:rPr lang="cs-CZ" sz="1350" b="1" kern="0" dirty="0">
                <a:solidFill>
                  <a:srgbClr val="00A650"/>
                </a:solidFill>
                <a:latin typeface="Montserrat"/>
                <a:cs typeface="Montserrat"/>
              </a:rPr>
              <a:t>David Dvořák</a:t>
            </a:r>
          </a:p>
          <a:p>
            <a:pPr marL="11083" marR="4031" algn="ctr" defTabSz="725439">
              <a:lnSpc>
                <a:spcPct val="114500"/>
              </a:lnSpc>
            </a:pPr>
            <a:r>
              <a:rPr lang="cs-CZ" sz="1350" kern="0" dirty="0">
                <a:solidFill>
                  <a:srgbClr val="00A650"/>
                </a:solidFill>
                <a:latin typeface="Montserrat"/>
              </a:rPr>
              <a:t>odbor strategií, práva a podpory veřejného investování MMR</a:t>
            </a:r>
          </a:p>
        </p:txBody>
      </p:sp>
      <p:sp>
        <p:nvSpPr>
          <p:cNvPr id="6" name="Zástupný text 5">
            <a:extLst>
              <a:ext uri="{FF2B5EF4-FFF2-40B4-BE49-F238E27FC236}">
                <a16:creationId xmlns:a16="http://schemas.microsoft.com/office/drawing/2014/main" id="{0C4D1B86-E029-9273-25F8-7F78008D7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096" y="2348880"/>
            <a:ext cx="7969926" cy="1231106"/>
          </a:xfrm>
        </p:spPr>
        <p:txBody>
          <a:bodyPr/>
          <a:lstStyle/>
          <a:p>
            <a:pPr algn="ctr"/>
            <a:r>
              <a:rPr lang="cs-CZ" sz="4000" dirty="0"/>
              <a:t>JEDNACÍ ŘÍZENÍ</a:t>
            </a:r>
            <a:br>
              <a:rPr lang="cs-CZ" sz="4000" dirty="0"/>
            </a:br>
            <a:r>
              <a:rPr lang="cs-CZ" sz="4000" dirty="0"/>
              <a:t>S UVEŘEJNĚNÍM</a:t>
            </a:r>
            <a:endParaRPr lang="cs-CZ" sz="2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301608" cy="504056"/>
          </a:xfrm>
        </p:spPr>
        <p:txBody>
          <a:bodyPr/>
          <a:lstStyle/>
          <a:p>
            <a:r>
              <a:rPr lang="cs-CZ" dirty="0"/>
              <a:t>Fáze podání předběžných nabídek (§ 61/6)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27338"/>
          </a:xfrm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1900" b="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pouze vyzvaní účastníci</a:t>
            </a:r>
          </a:p>
          <a:p>
            <a:pPr marL="342900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1900" b="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nelze podat společnou </a:t>
            </a:r>
            <a:r>
              <a:rPr lang="cs-CZ" sz="1900" b="0" dirty="0" err="1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předb</a:t>
            </a:r>
            <a:r>
              <a:rPr lang="cs-CZ" sz="1900" b="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. nabídku (</a:t>
            </a:r>
            <a:r>
              <a:rPr lang="cs-CZ" sz="1900" b="0" dirty="0">
                <a:solidFill>
                  <a:srgbClr val="0070C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neplatí nově pro systém kvalifikace</a:t>
            </a:r>
            <a:r>
              <a:rPr lang="cs-CZ" sz="1900" b="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)</a:t>
            </a:r>
          </a:p>
          <a:p>
            <a:pPr eaLnBrk="1" hangingPunct="1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cs-CZ" sz="1900" b="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k předběžným nabídkám v rozporu s pravidly ↑ se nepřihlíží (§ 61/7)</a:t>
            </a:r>
          </a:p>
          <a:p>
            <a:pPr marL="342900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1900" b="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výzva dle přílohy č. 6 ZZVZ</a:t>
            </a:r>
          </a:p>
          <a:p>
            <a:pPr marL="342900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1900" dirty="0">
                <a:solidFill>
                  <a:srgbClr val="0070C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lhůta pro podání</a:t>
            </a:r>
            <a:r>
              <a:rPr lang="cs-CZ" sz="190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:</a:t>
            </a: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cs-CZ" sz="1900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nadlimitní VZ - min. </a:t>
            </a:r>
            <a:r>
              <a:rPr lang="cs-CZ" sz="1900" b="1" dirty="0">
                <a:solidFill>
                  <a:srgbClr val="0070C0"/>
                </a:solidFill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25 dní</a:t>
            </a: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cs-CZ" sz="1900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pro prodloužení a zkrácení – </a:t>
            </a:r>
            <a:r>
              <a:rPr lang="cs-CZ" sz="1900" u="sng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přiměřené</a:t>
            </a:r>
            <a:r>
              <a:rPr lang="cs-CZ" sz="1900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 použití § 59/2-5 (</a:t>
            </a:r>
            <a:r>
              <a:rPr lang="cs-CZ" sz="1900" dirty="0" err="1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subcentrální</a:t>
            </a:r>
            <a:r>
              <a:rPr lang="cs-CZ" sz="1900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 Z se souhlasem účastníků - lhůta pro podání </a:t>
            </a:r>
            <a:r>
              <a:rPr lang="cs-CZ" sz="1900" dirty="0" err="1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předb</a:t>
            </a:r>
            <a:r>
              <a:rPr lang="cs-CZ" sz="1900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. nabídek min. </a:t>
            </a:r>
            <a:r>
              <a:rPr lang="cs-CZ" sz="1900" b="1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10 dnů</a:t>
            </a:r>
            <a:r>
              <a:rPr lang="cs-CZ" sz="1900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;</a:t>
            </a:r>
            <a:r>
              <a:rPr lang="cs-CZ" sz="1900" b="1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 </a:t>
            </a:r>
            <a:r>
              <a:rPr lang="cs-CZ" sz="1900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zkrácení lhůty z naléhavých okolností – 15 dní žádost, 10 dní </a:t>
            </a:r>
            <a:r>
              <a:rPr lang="cs-CZ" sz="1900" dirty="0" err="1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předb</a:t>
            </a:r>
            <a:r>
              <a:rPr lang="cs-CZ" sz="1900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. nabídky)</a:t>
            </a: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cs-CZ" sz="1900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podlimitní VZ - </a:t>
            </a:r>
            <a:r>
              <a:rPr lang="cs-CZ" sz="1900" b="1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15 </a:t>
            </a:r>
            <a:r>
              <a:rPr lang="cs-CZ" sz="1900" b="1" dirty="0" err="1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prac</a:t>
            </a:r>
            <a:r>
              <a:rPr lang="cs-CZ" sz="1900" b="1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. dní</a:t>
            </a: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cs-CZ" sz="1900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sektorová VZ dle dohody s účastníky, jinak </a:t>
            </a:r>
            <a:r>
              <a:rPr lang="cs-CZ" sz="1900" b="1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min. 10 dní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900" b="0" i="1" dirty="0">
                <a:solidFill>
                  <a:srgbClr val="0070C0"/>
                </a:solidFill>
                <a:latin typeface="+mn-lt"/>
                <a:cs typeface="Segoe UI" panose="020B0502040204020203" pitchFamily="34" charset="0"/>
                <a:sym typeface="Wingdings"/>
              </a:rPr>
              <a:t>§ 242/4 - novelou 2023 vypuštěna speciální lhůta pro podání námitek proti zadávacím podmínkám (koncem lhůty pro podání předběžných nabídek); nově platí až koncem lhůty pro podání nabídek</a:t>
            </a:r>
            <a:endParaRPr lang="cs-CZ" sz="1900" b="0" i="1" dirty="0">
              <a:solidFill>
                <a:srgbClr val="0070C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083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301608" cy="504056"/>
          </a:xfrm>
        </p:spPr>
        <p:txBody>
          <a:bodyPr/>
          <a:lstStyle/>
          <a:p>
            <a:r>
              <a:rPr lang="cs-CZ" dirty="0"/>
              <a:t>Předběžné nabídky (PN)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3539430"/>
          </a:xfrm>
        </p:spPr>
        <p:txBody>
          <a:bodyPr/>
          <a:lstStyle/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nejsou závazné („</a:t>
            </a:r>
            <a:r>
              <a:rPr lang="cs-CZ" sz="2000" b="0" i="1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základ pro následná jednání</a:t>
            </a: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“… „</a:t>
            </a:r>
            <a:r>
              <a:rPr lang="cs-CZ" sz="2000" b="0" i="1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dosáhli zlepšení obsahu nabídek</a:t>
            </a: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“, čl. 29 klasické směrnice)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rgbClr val="0070C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výslovné oprávnění účastníka měnit </a:t>
            </a:r>
            <a:r>
              <a:rPr lang="cs-CZ" sz="2000" b="0" dirty="0" err="1">
                <a:solidFill>
                  <a:srgbClr val="0070C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předb</a:t>
            </a:r>
            <a:r>
              <a:rPr lang="cs-CZ" sz="2000" b="0" dirty="0">
                <a:solidFill>
                  <a:srgbClr val="0070C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. nabídku v rámci jednání (§ 61/6)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obsah nabídek stanoví zadavatel (nemusí se 100% krýt s konečnými nabídkami, pokud není výhrada dle § 61/9)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není veřejné otevírání (ani u listinné formy)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není možnost stanovit zadávací lhůtu a požadovat jistotu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cs-CZ" sz="2000" b="0" i="1" dirty="0">
                <a:solidFill>
                  <a:srgbClr val="0070C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otázka posuzování nabídek a vyloučení pro nesoulad se ZP – spíše v rozporu se smyslem JŘSU, ale zadavatel zřejmě může stanovit (?)</a:t>
            </a:r>
          </a:p>
          <a:p>
            <a:pPr>
              <a:spcBef>
                <a:spcPts val="600"/>
              </a:spcBef>
            </a:pPr>
            <a:endParaRPr lang="cs-CZ" sz="2000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561470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Zadání bez jednání o </a:t>
            </a:r>
            <a:r>
              <a:rPr lang="cs-CZ" sz="2800" dirty="0" err="1"/>
              <a:t>předb</a:t>
            </a:r>
            <a:r>
              <a:rPr lang="cs-CZ" sz="2800" dirty="0"/>
              <a:t>. nabídkách (§ 61/8)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231928"/>
          </a:xfrm>
        </p:spPr>
        <p:txBody>
          <a:bodyPr/>
          <a:lstStyle/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možnost výhrady v ZD zadání bez jednání o předběžných nabídkách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zadání na základě předběžné nabídky (motivace pro dodavatele, aby nabídli hned výhodné podmínky)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zadavatel následně může/nemusí využít (</a:t>
            </a:r>
            <a:r>
              <a:rPr lang="cs-CZ" sz="2000" b="0" i="1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do kdy se musí rozhodnout? jak je povinen sdělit účastníkům?</a:t>
            </a: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)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původně veřejné otevírání obálek (díky elektronizaci už není)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předběžné nabídky musí splňovat cele ZP, nelze měnit nad rámec § 46 → zřejmě využitelné jen pro jednodušší VZ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nelze vyžadovat jistotu ani stanovit zadávací lhůtu!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možnost zkombinovat s el. aukcí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2000" b="0" i="1" dirty="0">
                <a:solidFill>
                  <a:srgbClr val="0070C0"/>
                </a:solidFill>
                <a:latin typeface="+mn-lt"/>
              </a:rPr>
              <a:t>ÚOHS R0163/2018 – Z nemusí zdůvodňovat, proč k jednání nepřistoupil; nesmí však vzbudit legitimní očekávání, že jednat bude</a:t>
            </a:r>
            <a:endParaRPr lang="cs-CZ" b="0" dirty="0">
              <a:solidFill>
                <a:srgbClr val="0070C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111232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Jednání o předběžných nabídkách (1)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02716"/>
          </a:xfrm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§ 61/8,10,11 </a:t>
            </a:r>
          </a:p>
          <a:p>
            <a:pPr marL="342900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výzva k jednání (obsah není ZZVZ stanoven)</a:t>
            </a:r>
          </a:p>
          <a:p>
            <a:pPr marL="342900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jednání probíhá osobně; lze i písemně (pak elektronicky)</a:t>
            </a:r>
          </a:p>
          <a:p>
            <a:pPr marL="342900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postup v jednání stanoví zadavatel (§ 39/1), lze jednat ve více kolech, požadovat doplněné předběžné nabídky či jejich části (není povinnost přesně předem specifikovat)</a:t>
            </a:r>
          </a:p>
          <a:p>
            <a:pPr marL="342900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možnost jednat o „všem“ (mimo min. tech. podmínky a pravidla hodnocení); cílem zlepšit ve prospěch zadavatele</a:t>
            </a:r>
          </a:p>
          <a:p>
            <a:pPr eaLnBrk="1" hangingPunct="1">
              <a:spcBef>
                <a:spcPct val="20000"/>
              </a:spcBef>
              <a:buFont typeface="Wingdings" panose="05000000000000000000" pitchFamily="2" charset="2"/>
              <a:buChar char="v"/>
            </a:pPr>
            <a:r>
              <a:rPr lang="cs-CZ" sz="1800" b="0" i="1" dirty="0">
                <a:solidFill>
                  <a:srgbClr val="0070C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otázka zhoršení parametrů PN (obecně ne, ale nutno zohlednit vazbu hodnotících kritérií – lepší technické řešení = vyšší cena) </a:t>
            </a:r>
          </a:p>
          <a:p>
            <a:pPr marL="342900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jednání může vést:</a:t>
            </a: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ke změně parametrů nabídky; nebo</a:t>
            </a: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ke změně ZP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5393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Jednání o předběžných nabídkách (2)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3385542"/>
          </a:xfrm>
        </p:spPr>
        <p:txBody>
          <a:bodyPr/>
          <a:lstStyle/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70C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zákaz měnit minimální technické podmínky a (po novele 2023) také pravidla pro hodnocení nabídek dle § 115 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jinak možno měnit vše, ZP však musí splňovat podmínky pro použití JŘSU (dodavatelé s tím musí počítat, změna neovlivňuje rozhodnutí o účasti)</a:t>
            </a:r>
          </a:p>
          <a:p>
            <a:pPr eaLnBrk="1" hangingPunct="1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cs-CZ" sz="2000" b="0" i="1" dirty="0">
                <a:solidFill>
                  <a:srgbClr val="0070C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změna ZP mimo lhůtu pro podání PN – dopad na lhůty ?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při změně ZP – písemné informování účastníků a přiměřená doba pro úpravu PN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poskytování informací během jednání – nediskriminačně; </a:t>
            </a:r>
            <a:b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</a:b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důvěrné informace jen na základě písemného souhlasu dotčeného účastníka uděleného ke konkrétní informaci </a:t>
            </a:r>
            <a:endParaRPr lang="cs-CZ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339206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Jednání o předběžných nabídkách (3)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185761"/>
          </a:xfrm>
        </p:spPr>
        <p:txBody>
          <a:bodyPr/>
          <a:lstStyle/>
          <a:p>
            <a:pPr marL="342900" indent="-342900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případné </a:t>
            </a:r>
            <a:r>
              <a:rPr lang="cs-CZ" sz="2000" b="1" u="sng" dirty="0">
                <a:solidFill>
                  <a:srgbClr val="0070C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snižování počtu předběžných nabídek</a:t>
            </a:r>
            <a:r>
              <a:rPr lang="cs-CZ" sz="2000" b="1" dirty="0">
                <a:solidFill>
                  <a:srgbClr val="0070C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cs-CZ" sz="200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(§ 112):</a:t>
            </a:r>
          </a:p>
          <a:p>
            <a:pPr marL="62865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zadavatel musí předem vyhradit</a:t>
            </a:r>
          </a:p>
          <a:p>
            <a:pPr marL="62865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dle kvalitativních kritérií (ne ceny!)</a:t>
            </a:r>
          </a:p>
          <a:p>
            <a:pPr marL="62865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min. počet – musí být zajištěna hospodářská soutěž, </a:t>
            </a:r>
            <a:br>
              <a:rPr lang="cs-CZ" sz="2000" dirty="0">
                <a:solidFill>
                  <a:schemeClr val="tx1"/>
                </a:solidFill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cs-CZ" sz="2000" dirty="0">
                <a:solidFill>
                  <a:schemeClr val="tx1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min. 3, pokud je dostatek nabídek; jinak může pokračovat </a:t>
            </a:r>
            <a:br>
              <a:rPr lang="cs-CZ" sz="2000" dirty="0">
                <a:solidFill>
                  <a:schemeClr val="tx1"/>
                </a:solidFill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cs-CZ" sz="2000" dirty="0">
                <a:solidFill>
                  <a:schemeClr val="tx1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i s nižším počtem, ale nemůže už snižovat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2000" dirty="0">
              <a:solidFill>
                <a:schemeClr val="tx1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  <a:sym typeface="Wingding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§ 211/3 – povinnost v dostatečné míře zdokumentovat ústní komunikaci – zápisy, zvukové záznamy, souhrn hlavních prvků komunikace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2000" b="0" dirty="0">
              <a:solidFill>
                <a:schemeClr val="tx1"/>
              </a:solidFill>
              <a:latin typeface="+mn-lt"/>
              <a:cs typeface="Segoe UI" panose="020B0502040204020203" pitchFamily="34" charset="0"/>
              <a:sym typeface="Wingdings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b="0" i="1" dirty="0">
                <a:solidFill>
                  <a:srgbClr val="0070C0"/>
                </a:solidFill>
                <a:latin typeface="+mn-lt"/>
                <a:cs typeface="Segoe UI" panose="020B0502040204020203" pitchFamily="34" charset="0"/>
                <a:sym typeface="Wingdings"/>
              </a:rPr>
              <a:t>změna zadávacích podmínek v průběhu jednání – pro podání námitek platí lhůta dle § 242/2 (od oznámení) – viz ÚOHS S360/2020 a R107/2020 (S0085/2020); ale otázka dopadu novely 2023?</a:t>
            </a:r>
            <a:endParaRPr lang="cs-CZ" sz="2000" b="0" i="1" dirty="0">
              <a:solidFill>
                <a:srgbClr val="0070C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256879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Jednání o předběžných nabídkách (4)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2646878"/>
          </a:xfrm>
        </p:spPr>
        <p:txBody>
          <a:bodyPr/>
          <a:lstStyle/>
          <a:p>
            <a:pPr eaLnBrk="1" hangingPunct="1">
              <a:spcBef>
                <a:spcPct val="20000"/>
              </a:spcBef>
              <a:buFont typeface="Wingdings" panose="05000000000000000000" pitchFamily="2" charset="2"/>
              <a:buChar char="v"/>
            </a:pPr>
            <a:r>
              <a:rPr lang="cs-CZ" sz="2000" b="0" i="1" dirty="0">
                <a:solidFill>
                  <a:srgbClr val="0070C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otázka závaznosti dohod z jednání pro následná kola/konečnou nabídku – možnost stanovit dle § 39/1 (?); rozdíl, zda se snižuje počet PN či ne (?)</a:t>
            </a:r>
          </a:p>
          <a:p>
            <a:pPr marL="342900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cs-CZ" sz="2000" b="0" dirty="0">
              <a:solidFill>
                <a:schemeClr val="tx1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  <a:sym typeface="Wingdings"/>
            </a:endParaRPr>
          </a:p>
          <a:p>
            <a:pPr marL="342900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povinnost transparentně stanovit konec jednání (např. stanovením přesného postupu, před posledním kolem nebo dohodou se všemi)</a:t>
            </a:r>
          </a:p>
          <a:p>
            <a:pPr marL="342900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cs-CZ" sz="2000" b="0" dirty="0">
              <a:solidFill>
                <a:schemeClr val="tx1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  <a:sym typeface="Wingding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po ukončení jednání → výzva k podání (konečných) nabídek (</a:t>
            </a:r>
            <a:r>
              <a:rPr lang="cs-CZ" sz="2000" b="0" dirty="0" err="1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příl</a:t>
            </a: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. č. 6 ZZVZ)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2000" b="0" dirty="0">
              <a:solidFill>
                <a:schemeClr val="tx1"/>
              </a:solidFill>
              <a:latin typeface="+mn-lt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3117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Podání (konečných) nabídek (§ 61/12)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185761"/>
          </a:xfrm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podání konečných nabídek </a:t>
            </a:r>
            <a:r>
              <a:rPr lang="cs-CZ" sz="2000" b="0" u="sng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není povinné</a:t>
            </a:r>
          </a:p>
          <a:p>
            <a:pPr marL="342900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lhůta pro podání - přiměřená</a:t>
            </a:r>
          </a:p>
          <a:p>
            <a:pPr marL="342900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lze požadovat jistotu a stanovit zadávací lhůtu</a:t>
            </a:r>
          </a:p>
          <a:p>
            <a:pPr marL="342900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(konečné) nabídky jsou již neměnné a závazné, nelze o nich jednat</a:t>
            </a:r>
          </a:p>
          <a:p>
            <a:pPr marL="342900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původně veřejné otevírání (dle § 109 již není)</a:t>
            </a:r>
          </a:p>
          <a:p>
            <a:pPr marL="342900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následuje standardní posouzení podmínek účasti (mimo kvalifikace) a hodnocení (resp. předřazené hodnocení)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2000" b="0" i="1" dirty="0">
                <a:solidFill>
                  <a:srgbClr val="0070C0"/>
                </a:solidFill>
                <a:latin typeface="+mn-lt"/>
                <a:cs typeface="Segoe UI" panose="020B0502040204020203" pitchFamily="34" charset="0"/>
              </a:rPr>
              <a:t>otázka nerespektování dohod z jednání v (konečné) nabídce – ZZVZ neřeší, je třeba dopady upravit v ZP, nejpozději ve výzvě k jednání o nabídkách</a:t>
            </a:r>
            <a:endParaRPr lang="cs-CZ" sz="2000" b="0" i="1" dirty="0">
              <a:solidFill>
                <a:srgbClr val="0070C0"/>
              </a:solidFill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lze navázat el. aukcí</a:t>
            </a:r>
          </a:p>
          <a:p>
            <a:pPr marL="342900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standardní ukončení dle § 122 </a:t>
            </a:r>
            <a:r>
              <a:rPr lang="cs-CZ" sz="2000" b="0" dirty="0" err="1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an</a:t>
            </a:r>
            <a:r>
              <a:rPr lang="cs-CZ" sz="2000" b="0" dirty="0">
                <a:solidFill>
                  <a:schemeClr val="tx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. ZZVZ </a:t>
            </a:r>
          </a:p>
          <a:p>
            <a:pPr eaLnBrk="1" hangingPunct="1">
              <a:spcBef>
                <a:spcPct val="20000"/>
              </a:spcBef>
              <a:buFont typeface="Wingdings" panose="05000000000000000000" pitchFamily="2" charset="2"/>
              <a:buChar char="v"/>
            </a:pPr>
            <a:r>
              <a:rPr lang="cs-CZ" sz="2000" b="0" i="1" dirty="0">
                <a:solidFill>
                  <a:srgbClr val="0070C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nakolik lze přesunout kvalifikaci do podmínek pro uzavření smlouvy?</a:t>
            </a:r>
            <a:endParaRPr lang="cs-CZ" sz="2000" b="0" dirty="0">
              <a:solidFill>
                <a:srgbClr val="0070C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781514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0070C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podmínka použití</a:t>
            </a:r>
            <a:r>
              <a:rPr lang="cs-CZ" sz="2000" dirty="0">
                <a:solidFill>
                  <a:srgbClr val="0070C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cs-CZ" sz="200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- předchozí OŘ/UŘ bylo zrušeno dle § 127/1 (v ZŘ nezůstal žádný účastník) – pak lze použít:</a:t>
            </a:r>
          </a:p>
          <a:p>
            <a:pPr marL="742950" lvl="2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standardní JŘSU, nebo</a:t>
            </a:r>
          </a:p>
          <a:p>
            <a:pPr marL="742950" lvl="2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70C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uzavřené navazující JŘSU </a:t>
            </a:r>
            <a:r>
              <a:rPr lang="cs-CZ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(§ 61/3):</a:t>
            </a:r>
          </a:p>
          <a:p>
            <a:pPr marL="1200150" lvl="3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podmínkou odeslání výzvy k podání předběžné nabídky </a:t>
            </a:r>
            <a:r>
              <a:rPr lang="cs-CZ" sz="2000" u="sng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všem (a pouze těm) účastníkům</a:t>
            </a:r>
            <a:r>
              <a:rPr lang="cs-CZ" sz="200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, kteří podali nabídku a prokázali kvalifikaci v předchozím OŘ/UŘ</a:t>
            </a:r>
          </a:p>
          <a:p>
            <a:pPr marL="1200150" lvl="3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pouze pokud zadavatel v předchozím ZŘ posuzoval kvalifikaci; nepoužije se ustanovení § 60/4 (min. tech. podmínky) </a:t>
            </a:r>
          </a:p>
          <a:p>
            <a:pPr marL="342900" lvl="1" indent="-342900" eaLnBrk="1" hangingPunct="1"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cs-CZ" sz="2000" i="1" dirty="0">
                <a:solidFill>
                  <a:srgbClr val="0070C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oproti ZVZ 2006 není stanoven zákaz podstatné změny podmínek – je třeba dodržet kvůli základním zásadám?</a:t>
            </a:r>
          </a:p>
          <a:p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JŘSU ve specifickém případě (§ 60/2)</a:t>
            </a:r>
          </a:p>
        </p:txBody>
      </p:sp>
    </p:spTree>
    <p:extLst>
      <p:ext uri="{BB962C8B-B14F-4D97-AF65-F5344CB8AC3E}">
        <p14:creationId xmlns:p14="http://schemas.microsoft.com/office/powerpoint/2010/main" val="38046399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899592" y="2996952"/>
            <a:ext cx="6421582" cy="553998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defTabSz="685800">
              <a:defRPr/>
            </a:pPr>
            <a:r>
              <a:rPr lang="cs-CZ" sz="3150" b="1" dirty="0">
                <a:solidFill>
                  <a:srgbClr val="2E4987"/>
                </a:solidFill>
                <a:latin typeface="Calibri" panose="020F0502020204030204"/>
              </a:rPr>
              <a:t>			Děkuji za pozornost</a:t>
            </a:r>
            <a:endParaRPr lang="en-US" sz="3150" dirty="0">
              <a:solidFill>
                <a:prstClr val="black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id="{9E0A83DE-4194-18E2-EE43-131BFC2E6F7C}"/>
              </a:ext>
            </a:extLst>
          </p:cNvPr>
          <p:cNvSpPr txBox="1"/>
          <p:nvPr/>
        </p:nvSpPr>
        <p:spPr>
          <a:xfrm>
            <a:off x="757679" y="4532171"/>
            <a:ext cx="8042044" cy="674933"/>
          </a:xfrm>
          <a:prstGeom prst="rect">
            <a:avLst/>
          </a:prstGeom>
        </p:spPr>
        <p:txBody>
          <a:bodyPr vert="horz" wrap="square" lIns="0" tIns="52392" rIns="0" bIns="0" rtlCol="0">
            <a:spAutoFit/>
          </a:bodyPr>
          <a:lstStyle/>
          <a:p>
            <a:pPr marL="11083" marR="4031" defTabSz="725439">
              <a:lnSpc>
                <a:spcPct val="114500"/>
              </a:lnSpc>
            </a:pPr>
            <a:r>
              <a:rPr lang="cs-CZ" sz="1200" b="1" kern="0" dirty="0">
                <a:solidFill>
                  <a:srgbClr val="00A650"/>
                </a:solidFill>
                <a:latin typeface="Montserrat"/>
                <a:cs typeface="Montserrat"/>
              </a:rPr>
              <a:t>David Dvořák</a:t>
            </a:r>
          </a:p>
          <a:p>
            <a:pPr marL="11083" marR="4031" defTabSz="725439">
              <a:lnSpc>
                <a:spcPct val="114500"/>
              </a:lnSpc>
            </a:pPr>
            <a:r>
              <a:rPr lang="cs-CZ" sz="1200" kern="0" dirty="0">
                <a:solidFill>
                  <a:srgbClr val="00A650"/>
                </a:solidFill>
                <a:latin typeface="Montserrat"/>
                <a:cs typeface="Montserrat"/>
              </a:rPr>
              <a:t>ředitel </a:t>
            </a:r>
            <a:r>
              <a:rPr lang="cs-CZ" sz="1200" kern="0">
                <a:solidFill>
                  <a:srgbClr val="00A650"/>
                </a:solidFill>
                <a:latin typeface="Montserrat"/>
                <a:cs typeface="Montserrat"/>
              </a:rPr>
              <a:t>odboru strategií</a:t>
            </a:r>
            <a:r>
              <a:rPr lang="cs-CZ" sz="1200" kern="0" dirty="0">
                <a:solidFill>
                  <a:srgbClr val="00A650"/>
                </a:solidFill>
                <a:latin typeface="Montserrat"/>
                <a:cs typeface="Montserrat"/>
              </a:rPr>
              <a:t>, práva a podpory veřejného investování MMR</a:t>
            </a:r>
          </a:p>
          <a:p>
            <a:pPr marL="11083" marR="4031" defTabSz="725439">
              <a:lnSpc>
                <a:spcPct val="114500"/>
              </a:lnSpc>
              <a:defRPr/>
            </a:pPr>
            <a:r>
              <a:rPr lang="cs-CZ" sz="1200" kern="0" dirty="0">
                <a:solidFill>
                  <a:srgbClr val="00A650"/>
                </a:solidFill>
                <a:latin typeface="Montserrat"/>
                <a:cs typeface="Montserrat"/>
              </a:rPr>
              <a:t>david.dvorak@mmr.gov.cz</a:t>
            </a:r>
            <a:endParaRPr sz="1200" kern="0" dirty="0">
              <a:solidFill>
                <a:sysClr val="windowText" lastClr="000000"/>
              </a:solidFill>
              <a:latin typeface="Montserrat"/>
              <a:cs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505349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 eaLnBrk="1" hangingPunct="1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cs-CZ" sz="2000" b="1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nadlimitní režim (§ 60/1)(shodné s ŘSSD)</a:t>
            </a:r>
            <a:r>
              <a:rPr lang="cs-CZ" sz="200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marL="628650" lvl="1" indent="-342900" algn="just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potřeby zadavatele nelze uspokojit bez úpravy na trhu dostupných řešení</a:t>
            </a:r>
          </a:p>
          <a:p>
            <a:pPr marL="628650" lvl="1" indent="-342900" algn="just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součástí plnění VZ je návrh řešení či inovativní řešení</a:t>
            </a:r>
          </a:p>
          <a:p>
            <a:pPr marL="628650" lvl="1" indent="-342900" algn="just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VZ nemůže být zadána bez jednání z důvodu zvláštních okolností vyplývajících z povahy, složitosti nebo právních či finančních podmínek spojených s předmětem VZ</a:t>
            </a:r>
          </a:p>
          <a:p>
            <a:pPr marL="628650" lvl="1" indent="-342900" algn="just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nelze stanovit technické podmínky odkazem na dokumenty dle § 90</a:t>
            </a:r>
          </a:p>
          <a:p>
            <a:pPr marL="342900" indent="-342900" algn="just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cs-CZ" sz="2000" b="1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podlimitní režim </a:t>
            </a:r>
            <a:r>
              <a:rPr lang="en-US" sz="2000" b="1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lang="cs-CZ" sz="2000" b="1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§ 52/b)/1</a:t>
            </a:r>
            <a:r>
              <a:rPr lang="en-US" sz="2000" b="1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]</a:t>
            </a:r>
            <a:r>
              <a:rPr lang="cs-CZ" sz="2000" b="1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,</a:t>
            </a:r>
            <a:r>
              <a:rPr lang="cs-CZ" sz="200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 při zadávání </a:t>
            </a:r>
            <a:r>
              <a:rPr lang="cs-CZ" sz="2000" b="1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sektorové VZ (§ 161) </a:t>
            </a:r>
            <a:r>
              <a:rPr lang="cs-CZ" sz="200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a </a:t>
            </a:r>
            <a:r>
              <a:rPr lang="cs-CZ" sz="2000" b="1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v oblasti obrany nebo bezpečnosti (§ 199) </a:t>
            </a:r>
            <a:r>
              <a:rPr lang="cs-CZ" sz="200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možno použít </a:t>
            </a:r>
            <a:r>
              <a:rPr lang="cs-CZ" sz="2000" u="sng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i bez splnění podmínek </a:t>
            </a:r>
          </a:p>
          <a:p>
            <a:pPr marL="342900" indent="-342900" algn="just" eaLnBrk="1" hangingPunct="1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sz="2000" b="0" dirty="0">
                <a:solidFill>
                  <a:srgbClr val="0070C0"/>
                </a:solidFill>
                <a:latin typeface="+mn-lt"/>
              </a:rPr>
              <a:t>pro námitky proti volbě druhu ZŘ platí § 242/2 – lhůta plyne od uveřejnění oznámení o zahájení ZŘ (</a:t>
            </a:r>
            <a:r>
              <a:rPr lang="cs-CZ" sz="2000" b="0" i="1" dirty="0">
                <a:solidFill>
                  <a:srgbClr val="0070C0"/>
                </a:solidFill>
                <a:latin typeface="+mn-lt"/>
              </a:rPr>
              <a:t>viz ÚOHS R0048/2021</a:t>
            </a:r>
            <a:r>
              <a:rPr lang="cs-CZ" sz="2000" b="0" dirty="0">
                <a:solidFill>
                  <a:srgbClr val="0070C0"/>
                </a:solidFill>
                <a:latin typeface="+mn-lt"/>
              </a:rPr>
              <a:t>)</a:t>
            </a:r>
          </a:p>
          <a:p>
            <a:pPr marL="342900" indent="-342900" algn="just"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sz="2000" b="0" dirty="0">
                <a:solidFill>
                  <a:srgbClr val="0070C0"/>
                </a:solidFill>
                <a:latin typeface="+mn-lt"/>
              </a:rPr>
              <a:t>ÚOHS S0817/2024 – splnění podmínek pro použití JŘSU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Podmínky použití JŘSU</a:t>
            </a:r>
          </a:p>
        </p:txBody>
      </p:sp>
    </p:spTree>
    <p:extLst>
      <p:ext uri="{BB962C8B-B14F-4D97-AF65-F5344CB8AC3E}">
        <p14:creationId xmlns:p14="http://schemas.microsoft.com/office/powerpoint/2010/main" val="1465136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vymezení předmětu VZ: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 </a:t>
            </a:r>
            <a:r>
              <a:rPr kumimoji="0" 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JŘSU</a:t>
            </a: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zadavatel definuje požadavky na předmět VZ (obdobně jako např. v OŘ či UŘ)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 </a:t>
            </a:r>
            <a:r>
              <a:rPr kumimoji="0" 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ŘSSD</a:t>
            </a: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zadavatel definuje své potřeby a požadavky, které mají být naplněny nalezeným řešením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hranice nemusí být zcela ostrá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 ŘSSD zadavatel není povinen stanovit ani minimální technické podmínky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podmínky použití ŘSSD musí být splněny i u podlimitních a sektorových VZ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Porovnání s ŘSSD</a:t>
            </a:r>
          </a:p>
        </p:txBody>
      </p:sp>
    </p:spTree>
    <p:extLst>
      <p:ext uri="{BB962C8B-B14F-4D97-AF65-F5344CB8AC3E}">
        <p14:creationId xmlns:p14="http://schemas.microsoft.com/office/powerpoint/2010/main" val="1162497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Zahájení JŘSU (1)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3385542"/>
          </a:xfrm>
        </p:spPr>
        <p:txBody>
          <a:bodyPr/>
          <a:lstStyle/>
          <a:p>
            <a:pPr marL="0" indent="0">
              <a:buNone/>
            </a:pPr>
            <a:r>
              <a:rPr lang="cs-CZ" sz="2000" b="1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3 možnosti</a:t>
            </a:r>
            <a:r>
              <a:rPr lang="cs-CZ" sz="200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2000" dirty="0">
              <a:solidFill>
                <a:srgbClr val="000000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b="1" dirty="0">
                <a:solidFill>
                  <a:srgbClr val="0070C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vždy: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odesláním oznámení o zahájení zadávacího řízení k uveřejnění (§ 61/1) – je výzvou k podání žádostí o účast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2000" b="0" dirty="0">
              <a:solidFill>
                <a:srgbClr val="000000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b="1" dirty="0">
                <a:solidFill>
                  <a:srgbClr val="0070C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za určitých podmínek (viz dále):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2000" dirty="0">
              <a:solidFill>
                <a:srgbClr val="000000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odesláním předběžného oznámení k uveřejnění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2000" b="0" dirty="0">
              <a:solidFill>
                <a:srgbClr val="000000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pomocí systému kvalifikace</a:t>
            </a:r>
            <a:endParaRPr lang="cs-CZ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7830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Zahájení JŘSU (2)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3877985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70C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odeslání předběžného oznámení k uveřejnění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pouze tzv. </a:t>
            </a:r>
            <a:r>
              <a:rPr lang="cs-CZ" dirty="0" err="1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subcentrální</a:t>
            </a:r>
            <a:r>
              <a:rPr lang="cs-CZ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 Z (státní příspěvková organizace, ÚSC, jeho příspěvková organizace, jiná právnická osoba) (§ 61/2) a zadavatelé při zadávání sektorové VZ </a:t>
            </a:r>
            <a:r>
              <a:rPr lang="en-US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lang="cs-CZ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§ 163/4/a)</a:t>
            </a:r>
            <a:r>
              <a:rPr lang="en-US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]</a:t>
            </a:r>
            <a:endParaRPr lang="cs-CZ" dirty="0">
              <a:solidFill>
                <a:srgbClr val="000000"/>
              </a:solidFill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pouze, pokud oznámením Z vyzývá k projevení/vyjádření </a:t>
            </a:r>
            <a:r>
              <a:rPr lang="cs-CZ" u="sng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předběžného zájmu</a:t>
            </a:r>
            <a:r>
              <a:rPr lang="cs-CZ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 (viz formulář – „</a:t>
            </a:r>
            <a:r>
              <a:rPr lang="cs-CZ" i="1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Toto oznámení představuje výzvu k účasti v soutěži</a:t>
            </a:r>
            <a:r>
              <a:rPr lang="cs-CZ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“)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další postup dle § 58/5: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vyjádření předběžného zájmu D </a:t>
            </a:r>
            <a:r>
              <a:rPr lang="cs-CZ" u="sng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jakoukoliv formou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Z písemně vyzývá účastníky, kteří vyjádřili předběžný zájem, k podání žádostí o účast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u="sng" dirty="0">
                <a:solidFill>
                  <a:srgbClr val="0070C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výzva k podání žádostí o účast</a:t>
            </a:r>
            <a:r>
              <a:rPr lang="cs-CZ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 (náležitosti dle přílohy č. 6) – ve lhůtě min. 35 dní a max. 12 měsíců po odeslání předběžného oznámení k uveřejnění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ZD musí být uveřejněna ode dne uveřejnění předběžného oznámení nejméně do konce lhůty pro podání nabídek</a:t>
            </a:r>
            <a:endParaRPr lang="cs-CZ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07231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Zahájení JŘSU (3)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493538"/>
          </a:xfrm>
        </p:spPr>
        <p:txBody>
          <a:bodyPr/>
          <a:lstStyle/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pouze Z při zadávání sektorové VZ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pomocí systému kvalifikace - odesláním: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0070C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oznámení o zavedení systému kvalifikace, pokud je výzvou k podání žádostí o účast</a:t>
            </a:r>
          </a:p>
          <a:p>
            <a:pPr lvl="2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ZD musí být uveřejněna ode dne uveřejnění oznámení o zavedení systému kvalifikace nejméně do konce lhůty pro podání nabídek</a:t>
            </a:r>
            <a:endParaRPr lang="cs-CZ" dirty="0"/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0070C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výzvy k podání předběžných nabídek v systému kvalifikace</a:t>
            </a:r>
            <a:r>
              <a:rPr lang="cs-CZ" b="1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cs-CZ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(</a:t>
            </a:r>
            <a:r>
              <a:rPr lang="cs-CZ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všem dodavatelům zařazeným v systému kvalifikace současně)</a:t>
            </a:r>
          </a:p>
          <a:p>
            <a:pPr lvl="2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ZD musí být uveřejněna ode dne odeslání výzvy k podání předběžných nabídek nejméně do konce lhůty pro podání nabídek</a:t>
            </a:r>
          </a:p>
          <a:p>
            <a:pPr lvl="2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cs-CZ" b="1" dirty="0">
                <a:solidFill>
                  <a:srgbClr val="0070C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novelou 2023 vyloučen zákaz podání společných předběžných nabídek dodavateli zařazenými v systému kvalifikace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postup zavedení systému kvalifikace viz § 165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se souhlasem lze využít kvalifikační systém jiného zadavatele (§ 165/5) </a:t>
            </a:r>
          </a:p>
        </p:txBody>
      </p:sp>
    </p:spTree>
    <p:extLst>
      <p:ext uri="{BB962C8B-B14F-4D97-AF65-F5344CB8AC3E}">
        <p14:creationId xmlns:p14="http://schemas.microsoft.com/office/powerpoint/2010/main" val="552374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Minimální technické podmínky (§ 61/4)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3762568"/>
          </a:xfrm>
        </p:spPr>
        <p:txBody>
          <a:bodyPr/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cs-CZ" sz="2000" dirty="0">
              <a:solidFill>
                <a:srgbClr val="000000"/>
              </a:solidFill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povinnost označit v ZD</a:t>
            </a:r>
          </a:p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požadavky na plnění VZ, které musí nabídka splňovat</a:t>
            </a:r>
          </a:p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není možné v rámci jednání změnit (§ 61/11)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cs-CZ" sz="2000" b="0" i="1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je možné nestanovit žádné technické podmínky?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cs-CZ" sz="2000" dirty="0">
              <a:solidFill>
                <a:srgbClr val="000000"/>
              </a:solidFill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cs-CZ" sz="2000" dirty="0">
              <a:solidFill>
                <a:srgbClr val="000000"/>
              </a:solidFill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9706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Podání žádosti o účast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3847207"/>
          </a:xfrm>
        </p:spPr>
        <p:txBody>
          <a:bodyPr/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„</a:t>
            </a:r>
            <a:r>
              <a:rPr lang="cs-CZ" sz="2000" b="0" i="1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údaje nebo doklady prokazující kvalifikaci dodavatele, které dodavatel podal písemně zadavateli na základě zadávací dokumentace nebo výzvy k podání žádostí o účast</a:t>
            </a:r>
            <a:r>
              <a:rPr lang="cs-CZ" sz="2000" b="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“</a:t>
            </a:r>
          </a:p>
          <a:p>
            <a:pPr marL="342900" indent="-342900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0070C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lhůta</a:t>
            </a:r>
            <a:r>
              <a:rPr lang="cs-CZ" sz="200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cs-CZ" sz="2000" b="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pro podání žádosti o účast (§ 62/1,3, § 54/3) – od zahájení, resp. od odeslání výzvy k podání žádosti:</a:t>
            </a:r>
          </a:p>
          <a:p>
            <a:pPr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min. </a:t>
            </a:r>
            <a:r>
              <a:rPr lang="cs-CZ" sz="2000" b="1" dirty="0">
                <a:solidFill>
                  <a:srgbClr val="0070C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30 dnů </a:t>
            </a:r>
            <a:r>
              <a:rPr lang="cs-CZ" sz="2000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(</a:t>
            </a:r>
            <a:r>
              <a:rPr lang="cs-CZ" sz="2000" b="1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15 dnů</a:t>
            </a:r>
            <a:r>
              <a:rPr lang="cs-CZ" sz="2000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 při naléhavých okolnostech)</a:t>
            </a:r>
            <a:endParaRPr lang="cs-CZ" sz="2000" b="1" dirty="0">
              <a:solidFill>
                <a:srgbClr val="000000"/>
              </a:solidFill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min. </a:t>
            </a:r>
            <a:r>
              <a:rPr lang="cs-CZ" sz="2000" b="1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15 </a:t>
            </a:r>
            <a:r>
              <a:rPr lang="cs-CZ" sz="2000" b="1" dirty="0" err="1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prac</a:t>
            </a:r>
            <a:r>
              <a:rPr lang="cs-CZ" sz="2000" b="1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. dnů </a:t>
            </a:r>
            <a:r>
              <a:rPr lang="cs-CZ" sz="2000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u podlimitních VZ </a:t>
            </a:r>
          </a:p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cs-CZ" sz="2000" dirty="0">
              <a:solidFill>
                <a:srgbClr val="000000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l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cs-CZ" sz="2000" b="0" i="1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ÚOHS R0176/2019 – žádost o účast mohou podat i D, kteří nevyjádřili předběžný zájem, pokud si Z nevymínil v ZP opak </a:t>
            </a:r>
            <a:endParaRPr lang="cs-CZ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8196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Kvalifikační fáze (§ 61/5)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124206"/>
          </a:xfrm>
        </p:spPr>
        <p:txBody>
          <a:bodyPr/>
          <a:lstStyle/>
          <a:p>
            <a:pPr marL="342900" indent="-342900" algn="just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povinnost provést posouzení kvalifikace (nelze ponechat až po podání konečných nabídek v rámci předřazeného hodnocení)</a:t>
            </a:r>
          </a:p>
          <a:p>
            <a:pPr marL="342900" indent="-342900" algn="just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povinnost vyloučit účastníky, kteří kvalifikaci neprokázali</a:t>
            </a:r>
          </a:p>
          <a:p>
            <a:pPr algn="just" eaLnBrk="1" hangingPunct="1">
              <a:spcBef>
                <a:spcPct val="20000"/>
              </a:spcBef>
              <a:buFont typeface="Wingdings" panose="05000000000000000000" pitchFamily="2" charset="2"/>
              <a:buChar char="v"/>
            </a:pPr>
            <a:r>
              <a:rPr lang="cs-CZ" sz="2000" b="0" i="1" dirty="0"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kvalifikaci lze prokázat JEO, případně ČP; vždy jen prostými kopiemi → jak moc ověřovat kvalifikaci? vs. doložení originálů dokladů až před uzavřením smlouvy? (§ 45/1 možnost vyžadovat originály pro řádný průběh ZŘ)</a:t>
            </a:r>
          </a:p>
          <a:p>
            <a:pPr marL="342900" indent="-342900" algn="just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případné </a:t>
            </a:r>
            <a:r>
              <a:rPr lang="cs-CZ" sz="2000" dirty="0">
                <a:solidFill>
                  <a:srgbClr val="0070C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snižování počtu účastníků </a:t>
            </a:r>
            <a:r>
              <a:rPr lang="cs-CZ" sz="2000" b="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(§ 111):</a:t>
            </a:r>
          </a:p>
          <a:p>
            <a:pPr marL="628650" lvl="1" indent="-342900" algn="just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nutno vyhradit předem v oznámení/PO, kterým se  ZŘ zahajuje</a:t>
            </a:r>
          </a:p>
          <a:p>
            <a:pPr marL="628650" lvl="1" indent="-342900" algn="just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minimálně 3 účastníci + musí být zajištěna dostatečná soutěž</a:t>
            </a:r>
          </a:p>
          <a:p>
            <a:pPr marL="628650" lvl="1" indent="-342900" algn="just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dle kritérií technické kvalifikace, podle míry naplnění</a:t>
            </a:r>
          </a:p>
          <a:p>
            <a:pPr marL="342900" indent="-342900" algn="just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b="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kvalifikovaní účastníci (po případném snížení počtu) následně vyzváni současně k podání předběžných nabídek</a:t>
            </a:r>
            <a:endParaRPr lang="cs-CZ" sz="20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22431353"/>
      </p:ext>
    </p:extLst>
  </p:cSld>
  <p:clrMapOvr>
    <a:masterClrMapping/>
  </p:clrMapOvr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MMR_klas</Template>
  <TotalTime>4188</TotalTime>
  <Words>1784</Words>
  <Application>Microsoft Office PowerPoint</Application>
  <PresentationFormat>Předvádění na obrazovce (4:3)</PresentationFormat>
  <Paragraphs>158</Paragraphs>
  <Slides>19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19</vt:i4>
      </vt:variant>
    </vt:vector>
  </HeadingPairs>
  <TitlesOfParts>
    <vt:vector size="29" baseType="lpstr">
      <vt:lpstr>Arial</vt:lpstr>
      <vt:lpstr>Calibri</vt:lpstr>
      <vt:lpstr>Calibri Light</vt:lpstr>
      <vt:lpstr>Courier New</vt:lpstr>
      <vt:lpstr>Montserrat</vt:lpstr>
      <vt:lpstr>Segoe UI</vt:lpstr>
      <vt:lpstr>Wingdings</vt:lpstr>
      <vt:lpstr>MMR_klas</vt:lpstr>
      <vt:lpstr>1_Office Theme</vt:lpstr>
      <vt:lpstr>Motiv Office</vt:lpstr>
      <vt:lpstr>Prezentace aplikace PowerPoint</vt:lpstr>
      <vt:lpstr>Podmínky použití JŘSU</vt:lpstr>
      <vt:lpstr>Porovnání s ŘSSD</vt:lpstr>
      <vt:lpstr>Zahájení JŘSU (1)</vt:lpstr>
      <vt:lpstr>Zahájení JŘSU (2)</vt:lpstr>
      <vt:lpstr>Zahájení JŘSU (3)</vt:lpstr>
      <vt:lpstr>Minimální technické podmínky (§ 61/4)</vt:lpstr>
      <vt:lpstr>Podání žádosti o účast</vt:lpstr>
      <vt:lpstr>Kvalifikační fáze (§ 61/5)</vt:lpstr>
      <vt:lpstr>Fáze podání předběžných nabídek (§ 61/6)</vt:lpstr>
      <vt:lpstr>Předběžné nabídky (PN)</vt:lpstr>
      <vt:lpstr>Zadání bez jednání o předb. nabídkách (§ 61/8)</vt:lpstr>
      <vt:lpstr>Jednání o předběžných nabídkách (1)</vt:lpstr>
      <vt:lpstr>Jednání o předběžných nabídkách (2)</vt:lpstr>
      <vt:lpstr>Jednání o předběžných nabídkách (3)</vt:lpstr>
      <vt:lpstr>Jednání o předběžných nabídkách (4)</vt:lpstr>
      <vt:lpstr>Podání (konečných) nabídek (§ 61/12)</vt:lpstr>
      <vt:lpstr>JŘSU ve specifickém případě (§ 60/2)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Dvořák David</dc:creator>
  <cp:lastModifiedBy>Dvořák David</cp:lastModifiedBy>
  <cp:revision>127</cp:revision>
  <dcterms:created xsi:type="dcterms:W3CDTF">2022-10-25T07:16:37Z</dcterms:created>
  <dcterms:modified xsi:type="dcterms:W3CDTF">2025-09-17T06:20:27Z</dcterms:modified>
</cp:coreProperties>
</file>