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333" r:id="rId5"/>
    <p:sldId id="341" r:id="rId6"/>
    <p:sldId id="385" r:id="rId7"/>
    <p:sldId id="394" r:id="rId8"/>
    <p:sldId id="371" r:id="rId9"/>
    <p:sldId id="395" r:id="rId10"/>
    <p:sldId id="397" r:id="rId11"/>
    <p:sldId id="396" r:id="rId12"/>
    <p:sldId id="381" r:id="rId13"/>
    <p:sldId id="398" r:id="rId14"/>
    <p:sldId id="399" r:id="rId15"/>
    <p:sldId id="366" r:id="rId16"/>
    <p:sldId id="400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1" r:id="rId26"/>
    <p:sldId id="412" r:id="rId27"/>
    <p:sldId id="413" r:id="rId28"/>
    <p:sldId id="414" r:id="rId29"/>
    <p:sldId id="415" r:id="rId30"/>
    <p:sldId id="416" r:id="rId31"/>
    <p:sldId id="420" r:id="rId32"/>
    <p:sldId id="417" r:id="rId33"/>
    <p:sldId id="418" r:id="rId34"/>
    <p:sldId id="419" r:id="rId35"/>
    <p:sldId id="423" r:id="rId36"/>
    <p:sldId id="421" r:id="rId37"/>
    <p:sldId id="422" r:id="rId38"/>
    <p:sldId id="424" r:id="rId39"/>
    <p:sldId id="439" r:id="rId40"/>
    <p:sldId id="425" r:id="rId41"/>
    <p:sldId id="440" r:id="rId42"/>
    <p:sldId id="428" r:id="rId43"/>
    <p:sldId id="430" r:id="rId44"/>
    <p:sldId id="431" r:id="rId45"/>
    <p:sldId id="432" r:id="rId46"/>
    <p:sldId id="434" r:id="rId47"/>
    <p:sldId id="433" r:id="rId48"/>
    <p:sldId id="435" r:id="rId49"/>
    <p:sldId id="436" r:id="rId50"/>
    <p:sldId id="437" r:id="rId51"/>
    <p:sldId id="363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851CA759-3014-45F0-B010-2512BB3CCEFA}">
          <p14:sldIdLst>
            <p14:sldId id="333"/>
            <p14:sldId id="341"/>
            <p14:sldId id="385"/>
            <p14:sldId id="394"/>
            <p14:sldId id="371"/>
            <p14:sldId id="395"/>
            <p14:sldId id="397"/>
            <p14:sldId id="396"/>
            <p14:sldId id="381"/>
            <p14:sldId id="398"/>
            <p14:sldId id="399"/>
            <p14:sldId id="366"/>
            <p14:sldId id="40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416"/>
            <p14:sldId id="420"/>
            <p14:sldId id="417"/>
            <p14:sldId id="418"/>
            <p14:sldId id="419"/>
            <p14:sldId id="423"/>
            <p14:sldId id="421"/>
            <p14:sldId id="422"/>
            <p14:sldId id="424"/>
            <p14:sldId id="439"/>
            <p14:sldId id="425"/>
            <p14:sldId id="440"/>
            <p14:sldId id="428"/>
            <p14:sldId id="430"/>
            <p14:sldId id="431"/>
            <p14:sldId id="432"/>
            <p14:sldId id="434"/>
            <p14:sldId id="433"/>
            <p14:sldId id="435"/>
            <p14:sldId id="436"/>
            <p14:sldId id="437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79403" autoAdjust="0"/>
  </p:normalViewPr>
  <p:slideViewPr>
    <p:cSldViewPr snapToGrid="0">
      <p:cViewPr varScale="1">
        <p:scale>
          <a:sx n="71" d="100"/>
          <a:sy n="71" d="100"/>
        </p:scale>
        <p:origin x="90" y="282"/>
      </p:cViewPr>
      <p:guideLst/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41B854A-613C-92C2-5F05-FFED4C49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C406B0-188F-383E-3E4D-ABCC2B7BF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D9D8-8548-4547-9758-7B3E6322B0ED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240D1D-8FDA-3C3E-3E9B-D08EE2BE4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11B069-46A4-2F12-D2D6-3BF6E584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5C383-64AC-446A-818C-B138D1F16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66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2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1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6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3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8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39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38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5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32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175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0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75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91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1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49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177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8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057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448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212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655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60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4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130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1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45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992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470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00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06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814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5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56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44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02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471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34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83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12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6579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580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10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8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68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3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5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Budapest, 23</a:t>
            </a:r>
            <a:r>
              <a:rPr lang="en-GB" baseline="30000"/>
              <a:t>rd</a:t>
            </a:r>
            <a:r>
              <a:rPr lang="en-GB"/>
              <a:t> September 2013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30D7-7F08-45BC-B281-5C39E7B9BE51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dpora.nipez.cz/cs/novinky-v-systemu-nen/latest/zadavatel-28-6-2024#vyhlaskacerven202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cms.vvz.nipez.cz/wp-content/uploads/2024/02/Formulare-VVZ_stare-nov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-vz.cz/metodiky-stanoviska/metodiky-k-zakonu-c-134-2016-sb-o-zadavani-verejnych-zakazek/metodiky-k-uverejnovani/" TargetMode="External"/><Relationship Id="rId5" Type="http://schemas.openxmlformats.org/officeDocument/2006/relationships/hyperlink" Target="https://ref.vvz.nipez.cz/" TargetMode="External"/><Relationship Id="rId4" Type="http://schemas.openxmlformats.org/officeDocument/2006/relationships/hyperlink" Target="https://eur-lex.europa.eu/legal-content/CS/TXT/?uri=CELEX%3A02019R1780-202406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ohs.cz/download/Sekce_VZ/Metodiky/Stanovisko-UOHS_aplikace-242-odst.-5-ZZVZ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mlouvy.gov.c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vz.nipez.cz/napoveda-dokumentace/materialy-ze-skoleni" TargetMode="External"/><Relationship Id="rId5" Type="http://schemas.openxmlformats.org/officeDocument/2006/relationships/hyperlink" Target="https://vvz.nipez.cz/" TargetMode="External"/><Relationship Id="rId4" Type="http://schemas.openxmlformats.org/officeDocument/2006/relationships/hyperlink" Target="https://cms.vvz.nipez.cz/wp-content/uploads/2024/02/Priloha_c_2-Metodika-pro-vyplneni-formularu-a-zadosti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vz.nipez.cz/vyhledat-formular" TargetMode="External"/><Relationship Id="rId4" Type="http://schemas.openxmlformats.org/officeDocument/2006/relationships/hyperlink" Target="https://portal-vz.cz/wp-content/uploads/2016/09/P%C5%99edb%C4%9B%C5%BEn%C3%A9-tr%C5%BEn%C3%AD-konzul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Plnění uveřejňovacích povinností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9663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(Mgr. Ondřej Oktábec)</a:t>
            </a:r>
          </a:p>
          <a:p>
            <a:r>
              <a:rPr 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Odbor strategií, práva a podpory veřejného investování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2019/1780/EU  opravné formuláře, změny</a:t>
            </a: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8E4B2BF4-9CA8-863B-A443-2B8C0D758723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378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000" b="1" dirty="0"/>
              <a:t>„formulář pro opravu“ některého z předmětných uvedených oznámení je uveřejňován v rozsahu celého formuláře </a:t>
            </a:r>
            <a:r>
              <a:rPr lang="cs-CZ" sz="2000" b="1" dirty="0" err="1"/>
              <a:t>eForms</a:t>
            </a:r>
            <a:r>
              <a:rPr lang="cs-CZ" sz="2000" b="1" dirty="0"/>
              <a:t> (kopie formuláře s rozdílem oddílu – Oprava):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Pro účely umožnění uveřejnění oznámení o změně závazku (</a:t>
            </a:r>
            <a:r>
              <a:rPr lang="cs-CZ" sz="2000" b="1" dirty="0"/>
              <a:t>38</a:t>
            </a:r>
            <a:r>
              <a:rPr lang="cs-CZ" sz="2000" dirty="0"/>
              <a:t>) jako Oznámení o změně smlouvy ve smyslu § </a:t>
            </a:r>
            <a:r>
              <a:rPr lang="cs-CZ" sz="2000" b="1" dirty="0"/>
              <a:t>222 odst. 8 </a:t>
            </a:r>
            <a:r>
              <a:rPr lang="cs-CZ" sz="2000" dirty="0"/>
              <a:t>ZZVZ, lze rovněž navázat „pouze“ na formuláře </a:t>
            </a:r>
            <a:r>
              <a:rPr lang="cs-CZ" sz="2000" dirty="0" err="1"/>
              <a:t>eForms</a:t>
            </a:r>
            <a:r>
              <a:rPr lang="cs-CZ" sz="2000" dirty="0"/>
              <a:t>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V případě opravy je uveřejňován formulář srovnatelně jako změna v plném rozsahu informací.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Potřeba opravy údajů ve formuláři - zadavatel MUSÍ uveřejnit NOVÝ formulář - </a:t>
            </a:r>
            <a:r>
              <a:rPr lang="cs-CZ" sz="2000" b="1" dirty="0"/>
              <a:t>kopie původního</a:t>
            </a:r>
            <a:r>
              <a:rPr lang="cs-CZ" sz="2000" dirty="0"/>
              <a:t>.</a:t>
            </a:r>
          </a:p>
          <a:p>
            <a:pPr marL="342900" indent="-342900"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AutoNum type="arabicParenR"/>
            </a:pPr>
            <a:r>
              <a:rPr lang="cs-CZ" sz="2000" dirty="0"/>
              <a:t>Nelze sčítat změny dle § 222 odst. 5, nebo 6, a podobně – </a:t>
            </a:r>
            <a:r>
              <a:rPr lang="cs-CZ" sz="2000" b="1" dirty="0"/>
              <a:t>pokud nemá možnost navázat, pro účely umožnění uveřejnění oznámení o změně závazku ze smlouvy, musí odkázat na další informace“ (BT-300-Procedure) formulaci </a:t>
            </a:r>
            <a:r>
              <a:rPr lang="cs-CZ" sz="2000" b="1" dirty="0">
                <a:highlight>
                  <a:srgbClr val="00FF00"/>
                </a:highlight>
              </a:rPr>
              <a:t>„Změna dle § 222 ZZVZ“.</a:t>
            </a:r>
          </a:p>
          <a:p>
            <a:pPr algn="just">
              <a:lnSpc>
                <a:spcPct val="112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2000" b="1" dirty="0"/>
              <a:t>Oznámení změny závazku ze smlouvy, pokud smlouva na původní veřejnou zakázku byla uzavřena mimo zadávací řízení, ale po navýšení splňuje podmínky uveřejnění, vč. malého rozsahu - VZMR.</a:t>
            </a:r>
          </a:p>
        </p:txBody>
      </p:sp>
    </p:spTree>
    <p:extLst>
      <p:ext uri="{BB962C8B-B14F-4D97-AF65-F5344CB8AC3E}">
        <p14:creationId xmlns:p14="http://schemas.microsoft.com/office/powerpoint/2010/main" val="93332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„</a:t>
            </a:r>
            <a:r>
              <a:rPr lang="cs-CZ" sz="3600" b="1" dirty="0" err="1">
                <a:solidFill>
                  <a:srgbClr val="2E4987"/>
                </a:solidFill>
              </a:rPr>
              <a:t>eForms</a:t>
            </a:r>
            <a:r>
              <a:rPr lang="cs-CZ" sz="3600" b="1" dirty="0">
                <a:solidFill>
                  <a:srgbClr val="2E4987"/>
                </a:solidFill>
              </a:rPr>
              <a:t>” předání formuláře k uveřejnění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F36A9-A9A9-8694-3F9A-7491F25C943D}"/>
              </a:ext>
            </a:extLst>
          </p:cNvPr>
          <p:cNvSpPr txBox="1">
            <a:spLocks/>
          </p:cNvSpPr>
          <p:nvPr/>
        </p:nvSpPr>
        <p:spPr>
          <a:xfrm>
            <a:off x="526388" y="1833518"/>
            <a:ext cx="11055350" cy="189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/>
              <a:t>(3) </a:t>
            </a:r>
            <a:r>
              <a:rPr lang="cs-CZ" sz="2000" b="1" dirty="0"/>
              <a:t>Formulář zadavatel odešle elektronicky </a:t>
            </a:r>
            <a:r>
              <a:rPr lang="cs-CZ" sz="2000" dirty="0"/>
              <a:t>do / (</a:t>
            </a:r>
            <a:r>
              <a:rPr lang="cs-CZ" sz="2000" i="1" dirty="0"/>
              <a:t>uveřejnění výhradně prostřednictvím</a:t>
            </a:r>
            <a:r>
              <a:rPr lang="cs-CZ" sz="2000" dirty="0"/>
              <a:t>)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/>
              <a:t>a) Věstníku veřejných zakázek, jde-li o podlimitní veřejnou zakázku,</a:t>
            </a:r>
          </a:p>
          <a:p>
            <a:pPr algn="l">
              <a:lnSpc>
                <a:spcPct val="112000"/>
              </a:lnSpc>
              <a:spcBef>
                <a:spcPts val="0"/>
              </a:spcBef>
            </a:pPr>
            <a:r>
              <a:rPr lang="cs-CZ" sz="2000" dirty="0"/>
              <a:t>b) Věstníku veřejných zakázek a </a:t>
            </a:r>
            <a:r>
              <a:rPr lang="cs-CZ" sz="2000" b="1" dirty="0"/>
              <a:t>do Úředního věstníku Evropské unie</a:t>
            </a:r>
            <a:r>
              <a:rPr lang="cs-CZ" sz="2000" i="1" dirty="0"/>
              <a:t>, </a:t>
            </a:r>
            <a:r>
              <a:rPr lang="cs-CZ" sz="2000" i="1" u="sng" dirty="0"/>
              <a:t>jde-li o nadlimitní veřejnou zakázku; odeslání do TED může zadavatel učinit prostřednictvím provozovatele Věstníku veřejných zakázek</a:t>
            </a:r>
            <a:r>
              <a:rPr lang="cs-CZ" sz="2000" i="1" dirty="0"/>
              <a:t> (§ 4 odst. 1 vyhláška č. 345/2023 Sb. přímým podáním ve VVZ)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7932E7-7D12-5B96-FF67-4CB18919B130}"/>
              </a:ext>
            </a:extLst>
          </p:cNvPr>
          <p:cNvSpPr txBox="1"/>
          <p:nvPr/>
        </p:nvSpPr>
        <p:spPr>
          <a:xfrm>
            <a:off x="1392382" y="3861860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„technické“ podmínky přijetí formuláře</a:t>
            </a: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F971AA4-219A-5B26-1444-AF2173E5619A}"/>
              </a:ext>
            </a:extLst>
          </p:cNvPr>
          <p:cNvSpPr txBox="1">
            <a:spLocks/>
          </p:cNvSpPr>
          <p:nvPr/>
        </p:nvSpPr>
        <p:spPr>
          <a:xfrm>
            <a:off x="526388" y="4508191"/>
            <a:ext cx="11055350" cy="209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Viz Provozní řád Věstníku veřejných zakázek VVZ - </a:t>
            </a:r>
            <a:r>
              <a:rPr lang="cs-CZ" sz="2000" i="1" dirty="0"/>
              <a:t>Metodika pro vyplnění formulářů a žádosti, </a:t>
            </a:r>
            <a:r>
              <a:rPr lang="cs-CZ" sz="2000" i="1" dirty="0">
                <a:highlight>
                  <a:srgbClr val="FFFF00"/>
                </a:highlight>
              </a:rPr>
              <a:t>str. 9/46: </a:t>
            </a:r>
            <a:r>
              <a:rPr lang="cs-CZ" sz="2000" i="1" dirty="0"/>
              <a:t>Formulář je nezbytné před jeho podáním validovat, ověřit vady podání – nutný předpoklad přijetí TED, že formulář nebude TED odmítnut (lze uchovat jako záznam, že nebyl zjištěn blíže určený výpis neshod, pokud nebyl zjištěn požadavek nevalidní hodnoty opravit).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highlight>
                  <a:srgbClr val="FFFF00"/>
                </a:highlight>
              </a:rPr>
              <a:t>Formulář se nepovažuje za odeslaný pro účely zahájení ZŘ, pokud provozovatel VVZ nebo EU-TED odmítne přijmout formulář k uveřejnění</a:t>
            </a:r>
            <a:r>
              <a:rPr lang="cs-CZ" sz="2000" b="1" dirty="0"/>
              <a:t> </a:t>
            </a:r>
            <a:r>
              <a:rPr lang="cs-CZ" sz="2000" i="1" dirty="0"/>
              <a:t>(potvrzení o přijetí k uveřejnění).</a:t>
            </a:r>
          </a:p>
        </p:txBody>
      </p:sp>
    </p:spTree>
    <p:extLst>
      <p:ext uri="{BB962C8B-B14F-4D97-AF65-F5344CB8AC3E}">
        <p14:creationId xmlns:p14="http://schemas.microsoft.com/office/powerpoint/2010/main" val="289803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Informace na profilu zadavatele – zahájení</a:t>
            </a:r>
            <a:endParaRPr lang="en-US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B31EE39-29FA-9D3C-BB20-53A6DE4E0024}"/>
              </a:ext>
            </a:extLst>
          </p:cNvPr>
          <p:cNvSpPr txBox="1">
            <a:spLocks/>
          </p:cNvSpPr>
          <p:nvPr/>
        </p:nvSpPr>
        <p:spPr>
          <a:xfrm>
            <a:off x="527381" y="1994173"/>
            <a:ext cx="11055019" cy="39404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Informace na profilu zadavatele se považují za uveřejněné podle tohoto zákona </a:t>
            </a:r>
            <a:r>
              <a:rPr lang="cs-CZ" sz="2000" i="1" dirty="0"/>
              <a:t>pokud zadavatel použije certifikovaný elektronický nástroj, tzn. „přesnou“ internetovou adresu, kterou odešle k uveřejnění VVZ - § 212, resp. 214 odst. 2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Dle ZZVZ</a:t>
            </a:r>
            <a:r>
              <a:rPr lang="cs-CZ" sz="2000" i="1" dirty="0"/>
              <a:t> není uvedena samotná skutková podstata </a:t>
            </a:r>
            <a:r>
              <a:rPr lang="cs-CZ" sz="2000" b="1" i="1" dirty="0"/>
              <a:t>neuveřejnění kompletní zadávací dokumentace nebo nezahájení zadávacího řízení </a:t>
            </a:r>
            <a:r>
              <a:rPr lang="cs-CZ" sz="2000" i="1" dirty="0"/>
              <a:t>(naproti tomu přestupky při uveřejňování dle § 269 jsou taxativně vymezeny, i když jejich výčet nepokrývá všechny uveřejňovací povinnosti, např. povinnost uveřejnit skutečně uhrazenou cenu plnění)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Uveřejnění ZD je potřeba zajistit ve shodě s požadavky na vydání certifikátu k el. nástroji</a:t>
            </a:r>
            <a:r>
              <a:rPr lang="cs-CZ" sz="2000" i="1" dirty="0"/>
              <a:t>, </a:t>
            </a:r>
            <a:r>
              <a:rPr lang="cs-CZ" sz="2000" i="1" dirty="0">
                <a:highlight>
                  <a:srgbClr val="FFFF00"/>
                </a:highlight>
              </a:rPr>
              <a:t>v případě přezkumu postupu zadavatele lze pro konkrétní případ doložit znaleckým posudkem</a:t>
            </a:r>
            <a:r>
              <a:rPr lang="cs-CZ" sz="2000" i="1" dirty="0"/>
              <a:t> (</a:t>
            </a:r>
            <a:r>
              <a:rPr lang="cs-CZ" sz="2000" b="1" i="1" dirty="0"/>
              <a:t>navazuje na podmínky / náležitosti vydání certifikátu shody</a:t>
            </a:r>
            <a:r>
              <a:rPr lang="cs-CZ" sz="2000" i="1" dirty="0"/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Jedná se „</a:t>
            </a:r>
            <a:r>
              <a:rPr lang="cs-CZ" sz="2000" b="1" i="1" dirty="0"/>
              <a:t>pouze</a:t>
            </a:r>
            <a:r>
              <a:rPr lang="cs-CZ" sz="2000" i="1" dirty="0"/>
              <a:t>“ o obecný delikt – § 268, spojený s nedodržením pravidel stanovených zákonem (</a:t>
            </a:r>
            <a:r>
              <a:rPr lang="cs-CZ" sz="2000" b="1" i="1" dirty="0"/>
              <a:t>NSS 8 As 43/2019 – 40</a:t>
            </a:r>
            <a:r>
              <a:rPr lang="cs-CZ" sz="2000" i="1" dirty="0"/>
              <a:t>);</a:t>
            </a:r>
            <a:r>
              <a:rPr lang="cs-CZ" sz="2000" b="1" i="1" dirty="0"/>
              <a:t> </a:t>
            </a:r>
            <a:r>
              <a:rPr lang="cs-CZ" sz="2000" b="1" i="1" dirty="0">
                <a:cs typeface="Arial" pitchFamily="34" charset="0"/>
              </a:rPr>
              <a:t>například nezveřejnění části ZD na profilu zadavatele by mělo nebo mohlo mít vliv na výběr dodavatele</a:t>
            </a:r>
            <a:r>
              <a:rPr lang="cs-CZ" sz="2000" i="1" dirty="0">
                <a:cs typeface="Arial" pitchFamily="34" charset="0"/>
              </a:rPr>
              <a:t> (</a:t>
            </a:r>
            <a:r>
              <a:rPr lang="cs-CZ" sz="2000" i="1" dirty="0">
                <a:highlight>
                  <a:srgbClr val="FFFF00"/>
                </a:highlight>
                <a:cs typeface="Arial" pitchFamily="34" charset="0"/>
              </a:rPr>
              <a:t>lze uložit pokutu do 10 % ceny veřejné zakázky, nebo do 20 000 000 Kč</a:t>
            </a:r>
            <a:r>
              <a:rPr lang="cs-CZ" sz="2000" i="1" dirty="0">
                <a:cs typeface="Arial" pitchFamily="34" charset="0"/>
              </a:rPr>
              <a:t>).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9406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Náležitosti profilu zadavatele</a:t>
            </a:r>
            <a:endParaRPr lang="en-US" dirty="0"/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28099EF6-5403-869E-9E14-70537E1E417F}"/>
              </a:ext>
            </a:extLst>
          </p:cNvPr>
          <p:cNvSpPr txBox="1">
            <a:spLocks/>
          </p:cNvSpPr>
          <p:nvPr/>
        </p:nvSpPr>
        <p:spPr>
          <a:xfrm>
            <a:off x="527382" y="1890564"/>
            <a:ext cx="5071560" cy="455669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345/2023 Sb. </a:t>
            </a:r>
            <a:r>
              <a:rPr lang="cs-CZ" sz="1800" i="1" dirty="0"/>
              <a:t>(na profilu zadavatele informace ve struktuře dat, </a:t>
            </a:r>
            <a:r>
              <a:rPr lang="cs-CZ" sz="1800" b="1" i="1" dirty="0"/>
              <a:t>příloha č. 3</a:t>
            </a:r>
            <a:r>
              <a:rPr lang="cs-CZ" sz="1800" i="1" dirty="0"/>
              <a:t>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I. – II. </a:t>
            </a:r>
            <a:r>
              <a:rPr lang="cs-CZ" sz="1800" b="1" dirty="0"/>
              <a:t>Zadávací dokumentace </a:t>
            </a:r>
            <a:r>
              <a:rPr lang="cs-CZ" sz="1800" dirty="0"/>
              <a:t>(§ 53 odst. 3, § 96 odst. 1 a § 163 odst. 6); Výzva k podání nabídek - ZPŘ (podle § 53 odst. 1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III. </a:t>
            </a:r>
            <a:r>
              <a:rPr lang="cs-CZ" sz="1800" b="1" dirty="0"/>
              <a:t>Vysvětlení zadávací dokumentace</a:t>
            </a:r>
            <a:r>
              <a:rPr lang="cs-CZ" sz="1800" dirty="0"/>
              <a:t> (podle § 98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IV. </a:t>
            </a:r>
            <a:r>
              <a:rPr lang="cs-CZ" sz="1800" b="1" dirty="0"/>
              <a:t>Písemná zpráva</a:t>
            </a:r>
            <a:r>
              <a:rPr lang="cs-CZ" sz="1800" dirty="0"/>
              <a:t> (podle § 217 zákona)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cs-CZ" sz="1800" dirty="0"/>
              <a:t>V. </a:t>
            </a:r>
            <a:r>
              <a:rPr lang="cs-CZ" sz="1800" b="1" dirty="0"/>
              <a:t>Smlouva</a:t>
            </a:r>
            <a:r>
              <a:rPr lang="cs-CZ" sz="1800" dirty="0"/>
              <a:t> (uzavřená na VZ včetně všech jejích změn a dodatků a rámcová dohoda podle § 219 zákona).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1800" dirty="0"/>
              <a:t>Změna § 96 odst. 1; § 28 odst. 1 písm. b) výzvy nejsou součást zadávací dokumentace, č. 6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endParaRPr lang="cs-CZ" sz="1800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i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B09E9-8D8B-9960-71CB-F16140F29EAB}"/>
              </a:ext>
            </a:extLst>
          </p:cNvPr>
          <p:cNvSpPr/>
          <p:nvPr/>
        </p:nvSpPr>
        <p:spPr>
          <a:xfrm>
            <a:off x="5598942" y="1916832"/>
            <a:ext cx="6260123" cy="4368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260/2016 Sb. </a:t>
            </a:r>
            <a:r>
              <a:rPr lang="cs-CZ" dirty="0"/>
              <a:t>(</a:t>
            </a:r>
            <a:r>
              <a:rPr lang="cs-CZ" i="1" dirty="0"/>
              <a:t>stanovení technických podmínek týkajících se elektronických nástrojů</a:t>
            </a:r>
            <a:r>
              <a:rPr lang="cs-CZ" dirty="0"/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I. </a:t>
            </a:r>
            <a:r>
              <a:rPr lang="cs-CZ" b="1" dirty="0"/>
              <a:t>Technické náležitosti profilu zadavatele </a:t>
            </a:r>
            <a:r>
              <a:rPr lang="cs-CZ" dirty="0"/>
              <a:t>§ 213 odst. 3 písm. i) a odst. 4 ZZVZ)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II. </a:t>
            </a:r>
            <a:r>
              <a:rPr lang="cs-CZ" b="1" dirty="0"/>
              <a:t>Obecné požadavky </a:t>
            </a:r>
            <a:r>
              <a:rPr lang="cs-CZ" dirty="0"/>
              <a:t>na vydání certifikátu shody § 3 vyhlášky č. 260/2016 Sb., aby informace byly 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pl-PL" dirty="0">
                <a:highlight>
                  <a:srgbClr val="FFFF00"/>
                </a:highlight>
              </a:rPr>
              <a:t>byly </a:t>
            </a:r>
            <a:r>
              <a:rPr lang="pl-PL" i="1" dirty="0">
                <a:highlight>
                  <a:srgbClr val="FFFF00"/>
                </a:highlight>
              </a:rPr>
              <a:t>uveřejněny bez požadavků na registraci či </a:t>
            </a:r>
            <a:r>
              <a:rPr lang="cs-CZ" i="1" dirty="0">
                <a:highlight>
                  <a:srgbClr val="FFFF00"/>
                </a:highlight>
              </a:rPr>
              <a:t>jakoukoliv identifikaci osoby</a:t>
            </a:r>
            <a:r>
              <a:rPr lang="cs-CZ" dirty="0">
                <a:highlight>
                  <a:srgbClr val="FFFF00"/>
                </a:highlight>
              </a:rPr>
              <a:t>, která k </a:t>
            </a:r>
            <a:r>
              <a:rPr lang="cs-CZ" i="1" dirty="0">
                <a:highlight>
                  <a:srgbClr val="FFFF00"/>
                </a:highlight>
              </a:rPr>
              <a:t>zadávací dokumentaci</a:t>
            </a:r>
            <a:r>
              <a:rPr lang="cs-CZ" dirty="0">
                <a:highlight>
                  <a:srgbClr val="FFFF00"/>
                </a:highlight>
              </a:rPr>
              <a:t> nebo dalším informacím přistupuje.</a:t>
            </a:r>
          </a:p>
        </p:txBody>
      </p:sp>
    </p:spTree>
    <p:extLst>
      <p:ext uri="{BB962C8B-B14F-4D97-AF65-F5344CB8AC3E}">
        <p14:creationId xmlns:p14="http://schemas.microsoft.com/office/powerpoint/2010/main" val="183121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Struktura údajů profilu zadavatele</a:t>
            </a:r>
            <a:endParaRPr lang="en-US" sz="3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3C7D75D-A7F2-BF0D-C2F2-50603EE33E33}"/>
              </a:ext>
            </a:extLst>
          </p:cNvPr>
          <p:cNvSpPr/>
          <p:nvPr/>
        </p:nvSpPr>
        <p:spPr>
          <a:xfrm>
            <a:off x="527381" y="2026381"/>
            <a:ext cx="11055019" cy="464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214 Informace uveřejněné na profilu zadavatele</a:t>
            </a:r>
            <a:r>
              <a:rPr lang="cs-CZ" b="1" dirty="0"/>
              <a:t> </a:t>
            </a:r>
            <a:r>
              <a:rPr lang="cs-CZ" i="1" dirty="0"/>
              <a:t>(zák. č. </a:t>
            </a:r>
            <a:r>
              <a:rPr lang="cs-CZ" b="1" i="1" dirty="0"/>
              <a:t>134/2016</a:t>
            </a:r>
            <a:r>
              <a:rPr lang="cs-CZ" i="1" dirty="0"/>
              <a:t> Sb.)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b="1" dirty="0"/>
              <a:t>(4) Ministerstvo pro místní rozvoj </a:t>
            </a:r>
            <a:r>
              <a:rPr lang="cs-CZ" dirty="0"/>
              <a:t>stanoví vyhláškou 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c) </a:t>
            </a:r>
            <a:r>
              <a:rPr lang="cs-CZ" b="1" dirty="0"/>
              <a:t>postup</a:t>
            </a:r>
            <a:r>
              <a:rPr lang="cs-CZ" dirty="0"/>
              <a:t> při změně profilu zadavatele </a:t>
            </a:r>
            <a:r>
              <a:rPr lang="cs-CZ" i="1" dirty="0"/>
              <a:t>(nově jediné </a:t>
            </a:r>
            <a:r>
              <a:rPr lang="cs-CZ" b="1" i="1" dirty="0"/>
              <a:t>2 národní formuláře</a:t>
            </a:r>
            <a:r>
              <a:rPr lang="cs-CZ" i="1" dirty="0"/>
              <a:t>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§ </a:t>
            </a:r>
            <a:r>
              <a:rPr lang="en-US" b="1" u="sng" dirty="0">
                <a:highlight>
                  <a:srgbClr val="FFFF00"/>
                </a:highlight>
              </a:rPr>
              <a:t>1</a:t>
            </a:r>
            <a:r>
              <a:rPr lang="cs-CZ" b="1" u="sng" dirty="0">
                <a:highlight>
                  <a:srgbClr val="FFFF00"/>
                </a:highlight>
              </a:rPr>
              <a:t>1 </a:t>
            </a:r>
            <a:r>
              <a:rPr lang="pl-PL" b="1" u="sng" dirty="0">
                <a:highlight>
                  <a:srgbClr val="FFFF00"/>
                </a:highlight>
              </a:rPr>
              <a:t>Struktura údajů uveřejněných na profilu zadavatele</a:t>
            </a:r>
            <a:r>
              <a:rPr lang="pl-PL" dirty="0">
                <a:highlight>
                  <a:srgbClr val="FFFF00"/>
                </a:highlight>
              </a:rPr>
              <a:t> (</a:t>
            </a:r>
            <a:r>
              <a:rPr lang="cs-CZ" i="1" dirty="0">
                <a:highlight>
                  <a:srgbClr val="FFFF00"/>
                </a:highlight>
              </a:rPr>
              <a:t>vyhláška č. </a:t>
            </a:r>
            <a:r>
              <a:rPr lang="cs-CZ" b="1" i="1" dirty="0">
                <a:highlight>
                  <a:srgbClr val="FFFF00"/>
                </a:highlight>
              </a:rPr>
              <a:t>168/2016</a:t>
            </a:r>
            <a:r>
              <a:rPr lang="cs-CZ" i="1" dirty="0">
                <a:highlight>
                  <a:srgbClr val="FFFF00"/>
                </a:highlight>
              </a:rPr>
              <a:t> Sb.</a:t>
            </a:r>
            <a:r>
              <a:rPr lang="cs-CZ" dirty="0">
                <a:highlight>
                  <a:srgbClr val="FFFF00"/>
                </a:highlight>
              </a:rPr>
              <a:t>)</a:t>
            </a:r>
            <a:r>
              <a:rPr lang="cs-CZ" dirty="0"/>
              <a:t>, </a:t>
            </a:r>
            <a:r>
              <a:rPr lang="cs-CZ" b="1" dirty="0"/>
              <a:t>do 30.6.2024.</a:t>
            </a:r>
            <a:endParaRPr lang="pl-PL" b="1" dirty="0"/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Informace k veřejné zakázce v podobě strukturovaných dat, jejichž popis je uveden přílohách vyhlášky k uveřejňování </a:t>
            </a:r>
            <a:r>
              <a:rPr lang="cs-CZ" b="1" i="1" dirty="0"/>
              <a:t>(konkrétní vybrané informace)</a:t>
            </a:r>
          </a:p>
          <a:p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Příl. 8 - 168_2016 Sb.</a:t>
            </a:r>
          </a:p>
          <a:p>
            <a:pPr>
              <a:spcAft>
                <a:spcPts val="36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Příl. 3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>
                <a:cs typeface="Times New Roman" panose="02020603050405020304" pitchFamily="18" charset="0"/>
              </a:rPr>
              <a:t>345_2023 Sb.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 1. července 2024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viz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PZ - Z</a:t>
            </a:r>
            <a:r>
              <a:rPr lang="cs-CZ" dirty="0">
                <a:hlinkClick r:id="rId4"/>
              </a:rPr>
              <a:t>měny NEN</a:t>
            </a:r>
            <a:r>
              <a:rPr lang="cs-CZ" dirty="0"/>
              <a:t>)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Rozsah informací k VZ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i="1" dirty="0">
                <a:cs typeface="Times New Roman" panose="02020603050405020304" pitchFamily="18" charset="0"/>
              </a:rPr>
              <a:t>„identifikátor“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PZ (evidenční číslo VVZ); ID - NIPEZ (ISVZ, § 224 – přenos informací k el. komunikaci). Jednoznačná identifikace VZ na profilu zadavatele – PZ.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 rámec informací </a:t>
            </a:r>
            <a:r>
              <a:rPr lang="cs-CZ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ZŘ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aktualizuje 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pravidla identifikace </a:t>
            </a:r>
            <a:r>
              <a:rPr lang="cs-CZ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VZ</a:t>
            </a:r>
            <a:r>
              <a:rPr lang="cs-CZ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jejich částí. </a:t>
            </a:r>
            <a:r>
              <a:rPr lang="cs-CZ" i="1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Provádění vyhlášení a evidence (ID) uzavíraných prováděcích smluv, </a:t>
            </a:r>
            <a:r>
              <a:rPr lang="cs-CZ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na základě RD, v DNS (identifikace zadaných VZ / částí).</a:t>
            </a:r>
            <a:endParaRPr lang="cs-CZ" sz="1800" dirty="0"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9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Životní cyklus zakázky na profilu zadavatele </a:t>
            </a:r>
            <a:br>
              <a:rPr lang="cs-CZ" sz="3600" b="1" dirty="0">
                <a:solidFill>
                  <a:srgbClr val="2E4987"/>
                </a:solidFill>
              </a:rPr>
            </a:br>
            <a:endParaRPr lang="en-US" sz="36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E5428F-B7AA-5346-42B9-BB8969201276}"/>
              </a:ext>
            </a:extLst>
          </p:cNvPr>
          <p:cNvSpPr/>
          <p:nvPr/>
        </p:nvSpPr>
        <p:spPr>
          <a:xfrm>
            <a:off x="527381" y="2026381"/>
            <a:ext cx="11055019" cy="436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tav zadávacího postupu: zadání části veřejné zakázky, který nabývá v souladu s XML a XSD schématy uveřejněnými na internetových stránkách IS VZ jedné z možných hodnot: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je zahájen/neukončen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 zahájen zadávací postup, informace o zadávacím postupu byly uveřejněny na profilu zadavatele, běží lhůta pro podání nabídek nebo probíhá hodnocení nabídek,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dokončen/zadán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byla uzavřena smlouva nebo rámcová dohoda s dodavatelem, byl zaveden dynamický nákupní systém,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neúspěšný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ukončen podle § 40 odst. 4 zákona o zadávání veřejných zakázek, protože zadavatel v zadávací lhůtě neodeslal oznámení o výběru dodavatele a uplynuly 3 měsíce od skončení zadávací lhůty,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zadávací postup na zadání části veřejné zakázky byl zrušen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zadavatelem nebo Úřadem pro ochranu hospodářské soutěže zrušen,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ukončeno plnění smlouvy části veřejné zakázky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zadavatel nastavil ukončení plnění smlouvy</a:t>
            </a:r>
          </a:p>
        </p:txBody>
      </p:sp>
    </p:spTree>
    <p:extLst>
      <p:ext uri="{BB962C8B-B14F-4D97-AF65-F5344CB8AC3E}">
        <p14:creationId xmlns:p14="http://schemas.microsoft.com/office/powerpoint/2010/main" val="243778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Funkce elektronických nástrojů č. 260/2016</a:t>
            </a:r>
            <a:endParaRPr lang="en-US" sz="36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A6E880-038C-60EC-4BFA-EA5EC4F59B9C}"/>
              </a:ext>
            </a:extLst>
          </p:cNvPr>
          <p:cNvSpPr txBox="1"/>
          <p:nvPr/>
        </p:nvSpPr>
        <p:spPr>
          <a:xfrm>
            <a:off x="1392382" y="1695933"/>
            <a:ext cx="8562109" cy="39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156547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Dotaz k úřední desce jako profilu zadavatele</a:t>
            </a:r>
            <a:endParaRPr lang="en-US" sz="3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DDF933A-FF91-6E3E-BA50-2D63C93B350D}"/>
              </a:ext>
            </a:extLst>
          </p:cNvPr>
          <p:cNvSpPr txBox="1">
            <a:spLocks/>
          </p:cNvSpPr>
          <p:nvPr/>
        </p:nvSpPr>
        <p:spPr>
          <a:xfrm>
            <a:off x="527382" y="1994172"/>
            <a:ext cx="5071560" cy="455669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500"/>
              </a:spcAft>
            </a:pPr>
            <a:r>
              <a:rPr lang="cs-CZ" sz="2000" b="1" dirty="0"/>
              <a:t>Text dotazu</a:t>
            </a:r>
            <a:r>
              <a:rPr lang="cs-CZ" sz="2000" dirty="0"/>
              <a:t>:</a:t>
            </a:r>
          </a:p>
          <a:p>
            <a:pPr algn="l">
              <a:spcAft>
                <a:spcPts val="1500"/>
              </a:spcAft>
            </a:pPr>
            <a:r>
              <a:rPr lang="cs-CZ" sz="2000" dirty="0"/>
              <a:t>Možnost využít internetové stránky obce jako „</a:t>
            </a:r>
            <a:r>
              <a:rPr lang="cs-CZ" sz="2000" b="1" dirty="0"/>
              <a:t>profil zadavatele</a:t>
            </a:r>
            <a:r>
              <a:rPr lang="cs-CZ" sz="2000" dirty="0"/>
              <a:t>“</a:t>
            </a:r>
            <a:r>
              <a:rPr lang="cs-CZ" sz="2000" b="1" dirty="0"/>
              <a:t>?</a:t>
            </a:r>
          </a:p>
          <a:p>
            <a:pPr algn="l">
              <a:spcAft>
                <a:spcPts val="1500"/>
              </a:spcAft>
            </a:pPr>
            <a:r>
              <a:rPr lang="cs-CZ" sz="2000" b="1" dirty="0"/>
              <a:t>„Je možné provozovat profil zadavatele na webových stránkách obce na elektronické úřední desce?“</a:t>
            </a:r>
          </a:p>
          <a:p>
            <a:pPr algn="l">
              <a:spcAft>
                <a:spcPts val="1500"/>
              </a:spcAft>
            </a:pPr>
            <a:r>
              <a:rPr lang="cs-CZ" sz="2000" i="1" dirty="0"/>
              <a:t>Dle správce úřední desky redakční systém umožňuje sledování přístupů na úřední desku (jednoznačně </a:t>
            </a:r>
            <a:r>
              <a:rPr lang="cs-CZ" sz="2000" b="1" i="1" dirty="0"/>
              <a:t>kdo, kdy a co na úřední desce zveřejnil a po jakou dobu</a:t>
            </a:r>
            <a:r>
              <a:rPr lang="cs-CZ" sz="2000" i="1" dirty="0"/>
              <a:t>.)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</a:pPr>
            <a:endParaRPr lang="cs-CZ" sz="20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D9651F-A972-DABB-9093-7F5E7054DDF9}"/>
              </a:ext>
            </a:extLst>
          </p:cNvPr>
          <p:cNvSpPr txBox="1"/>
          <p:nvPr/>
        </p:nvSpPr>
        <p:spPr>
          <a:xfrm>
            <a:off x="5598942" y="1994172"/>
            <a:ext cx="610933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350"/>
              </a:spcAft>
            </a:pPr>
            <a:r>
              <a:rPr lang="cs-CZ" sz="2000" b="1" dirty="0">
                <a:cs typeface="Arial" pitchFamily="34" charset="0"/>
              </a:rPr>
              <a:t>Text odpovědi: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2000" dirty="0">
                <a:cs typeface="Arial" pitchFamily="34" charset="0"/>
              </a:rPr>
              <a:t>Požadavky na vlastnosti EN z hlediska „</a:t>
            </a:r>
            <a:r>
              <a:rPr lang="cs-CZ" sz="2000" b="1" dirty="0">
                <a:cs typeface="Arial" pitchFamily="34" charset="0"/>
              </a:rPr>
              <a:t>funkcionalit nebo provozního</a:t>
            </a:r>
            <a:r>
              <a:rPr lang="cs-CZ" sz="2000" dirty="0">
                <a:cs typeface="Arial" pitchFamily="34" charset="0"/>
              </a:rPr>
              <a:t>“ prostředí.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! </a:t>
            </a:r>
            <a:r>
              <a:rPr lang="cs-CZ" sz="2000" b="1" dirty="0">
                <a:cs typeface="Arial" pitchFamily="34" charset="0"/>
              </a:rPr>
              <a:t>Zodpovědnost zadavatele, že splňuje technické požadavky profilu zadavatele definované vyhláškou k elektronickým nástrojům.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✔ </a:t>
            </a:r>
            <a:r>
              <a:rPr lang="cs-CZ" sz="2000" dirty="0">
                <a:cs typeface="Arial" pitchFamily="34" charset="0"/>
              </a:rPr>
              <a:t>využívat </a:t>
            </a:r>
            <a:r>
              <a:rPr lang="cs-CZ" sz="2000" b="1" dirty="0">
                <a:cs typeface="Arial" pitchFamily="34" charset="0"/>
              </a:rPr>
              <a:t>certifikované el. nástroje</a:t>
            </a:r>
            <a:r>
              <a:rPr lang="cs-CZ" sz="2000" dirty="0">
                <a:cs typeface="Arial" pitchFamily="34" charset="0"/>
              </a:rPr>
              <a:t> splňující podmínky poskytování a přístup k dokumentům a informacím na profilu zadavatele (</a:t>
            </a:r>
            <a:r>
              <a:rPr lang="cs-CZ" sz="2000" b="1" dirty="0">
                <a:cs typeface="Arial" pitchFamily="34" charset="0"/>
              </a:rPr>
              <a:t>dle přílohy č. 2 vyhlášky 260/2016 Sb.</a:t>
            </a:r>
            <a:r>
              <a:rPr lang="cs-CZ" sz="2000" dirty="0"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02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Detail profilu zadavatele pro dodavatele</a:t>
            </a:r>
            <a:endParaRPr lang="en-US" sz="3600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527380" y="1819501"/>
            <a:ext cx="3812391" cy="48071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b="1" i="1" dirty="0"/>
              <a:t>Detail VZ na profilu zadavatele </a:t>
            </a:r>
            <a:r>
              <a:rPr lang="cs-CZ" sz="2100" i="1" dirty="0"/>
              <a:t>(př. označit stav řízení):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Zahájení</a:t>
            </a:r>
            <a:r>
              <a:rPr lang="cs-CZ" sz="2100" i="1" dirty="0"/>
              <a:t>: základní </a:t>
            </a:r>
            <a:r>
              <a:rPr lang="cs-CZ" sz="2100" b="1" i="1" dirty="0"/>
              <a:t>informace k zadávacímu řízení</a:t>
            </a:r>
            <a:r>
              <a:rPr lang="cs-CZ" sz="2100" i="1" dirty="0"/>
              <a:t> (př. oznámení / výzva + </a:t>
            </a:r>
            <a:r>
              <a:rPr lang="cs-CZ" sz="2100" b="1" i="1" dirty="0"/>
              <a:t>zadávací dokumentace</a:t>
            </a:r>
            <a:r>
              <a:rPr lang="cs-CZ" sz="2100" i="1" dirty="0"/>
              <a:t>).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Průběh:</a:t>
            </a:r>
            <a:r>
              <a:rPr lang="cs-CZ" sz="2100" i="1" dirty="0"/>
              <a:t> nabídkové ceny, popř. počet účastníků ZŘ, </a:t>
            </a:r>
            <a:r>
              <a:rPr lang="cs-CZ" sz="2100" b="1" i="1" dirty="0"/>
              <a:t>informace o vyloučení</a:t>
            </a:r>
            <a:r>
              <a:rPr lang="cs-CZ" sz="2100" i="1" dirty="0"/>
              <a:t>, výběru nejvhodnější nabídky.</a:t>
            </a:r>
          </a:p>
          <a:p>
            <a:pPr algn="l">
              <a:spcBef>
                <a:spcPts val="800"/>
              </a:spcBef>
              <a:spcAft>
                <a:spcPts val="1000"/>
              </a:spcAft>
            </a:pPr>
            <a:r>
              <a:rPr lang="cs-CZ" sz="2100" i="1" u="sng" dirty="0"/>
              <a:t>Zadání (§ 218/3, 219):</a:t>
            </a:r>
            <a:r>
              <a:rPr lang="cs-CZ" sz="2100" i="1" dirty="0"/>
              <a:t> písemná zpráva, uzavřená smlouva na VZ, </a:t>
            </a:r>
            <a:r>
              <a:rPr lang="cs-CZ" sz="2100" b="1" i="1" dirty="0"/>
              <a:t>skutečně uhrazená cena</a:t>
            </a:r>
            <a:r>
              <a:rPr lang="cs-CZ" sz="2100" i="1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81" y="1819501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604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Obsah dokumentace na profilu zadavatele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00CB5-6D57-4F48-A0F9-3942478D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67" y="1867157"/>
            <a:ext cx="5432324" cy="49411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076" y="1916832"/>
            <a:ext cx="5432324" cy="3455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50076" y="5444057"/>
            <a:ext cx="5432324" cy="132343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Kompletní zadávací dokumentace na profilu </a:t>
            </a:r>
            <a:r>
              <a:rPr lang="cs-CZ" sz="1600" b="1" i="1" dirty="0"/>
              <a:t>ode dne uveřejnění oznámení o zahájení nejméně do konce lhůty pro podání nabídek</a:t>
            </a:r>
            <a:r>
              <a:rPr lang="cs-CZ" sz="1600" dirty="0"/>
              <a:t>. Jinak zadavatel </a:t>
            </a:r>
            <a:r>
              <a:rPr lang="cs-CZ" sz="1600" b="1" i="1" dirty="0"/>
              <a:t>nedodrží postup stanovený tímto zákonem</a:t>
            </a:r>
            <a:r>
              <a:rPr lang="cs-CZ" sz="1600" i="1" dirty="0"/>
              <a:t>, </a:t>
            </a:r>
            <a:r>
              <a:rPr lang="cs-CZ" sz="1600" dirty="0"/>
              <a:t>příp. ovlivní výběr nejvhodnější nabídky. </a:t>
            </a:r>
          </a:p>
        </p:txBody>
      </p:sp>
    </p:spTree>
    <p:extLst>
      <p:ext uri="{BB962C8B-B14F-4D97-AF65-F5344CB8AC3E}">
        <p14:creationId xmlns:p14="http://schemas.microsoft.com/office/powerpoint/2010/main" val="24999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7180263" algn="l"/>
              </a:tabLst>
            </a:pPr>
            <a:r>
              <a:rPr lang="pt-BR" sz="3600" b="1" dirty="0">
                <a:solidFill>
                  <a:srgbClr val="2E4987"/>
                </a:solidFill>
              </a:rPr>
              <a:t>Prováděcí nařízení komise č. 2019/1780/EU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BE05B4C8-8210-DAE0-9B76-86598251DCBC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584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>
                <a:hlinkClick r:id="rId4"/>
              </a:rPr>
              <a:t>Prováděcí nařízení Komise (EU) 2019/1780 ze dne 23. září 2019</a:t>
            </a:r>
            <a:r>
              <a:rPr lang="cs-CZ" sz="2000" i="1" dirty="0"/>
              <a:t>, kterými se stanoví pole ve standardních formulářích a oznámeních v oblasti zadávání veřejných zakázek, kterým se zrušuje prováděcí nařízení (EU) 2015/1986 („instrukce pro vyplnění </a:t>
            </a:r>
            <a:r>
              <a:rPr lang="cs-CZ" sz="2000" i="1" dirty="0" err="1"/>
              <a:t>eFORMS</a:t>
            </a:r>
            <a:r>
              <a:rPr lang="cs-CZ" sz="2000" i="1" dirty="0"/>
              <a:t> “)</a:t>
            </a:r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Aktuální verzi Věstníku veřejných zakázek, tj. přístup do referenčního prostředí lze vyzkoušet: </a:t>
            </a:r>
            <a:r>
              <a:rPr lang="cs-CZ" sz="2000" i="1" dirty="0">
                <a:hlinkClick r:id="rId5"/>
              </a:rPr>
              <a:t>https://ref.vvz.nipez.cz/</a:t>
            </a:r>
            <a:r>
              <a:rPr lang="cs-CZ" sz="2000" i="1" dirty="0"/>
              <a:t> (přihlašovací jméno: </a:t>
            </a:r>
            <a:r>
              <a:rPr lang="cs-CZ" sz="2000" i="1" dirty="0" err="1"/>
              <a:t>lbsrcj</a:t>
            </a:r>
            <a:r>
              <a:rPr lang="cs-CZ" sz="2000" i="1" dirty="0"/>
              <a:t>, heslo: Vvz123456789)</a:t>
            </a:r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„Nově“ Metodika k vyhlášce o uveřejňování formulářů pro účely zákona o zadávání veřejných zakázek a náležitostech profilu zadavatele: </a:t>
            </a:r>
            <a:r>
              <a:rPr lang="cs-CZ" sz="2000" i="1" dirty="0">
                <a:hlinkClick r:id="rId6"/>
              </a:rPr>
              <a:t>https://portal-vz.cz/metodiky-stanoviska/metodiky-k-zakonu-c-134-2016-sb-o-zadavani-verejnych-zakazek/metodiky-k-uverejnovani/</a:t>
            </a:r>
            <a:endParaRPr lang="cs-CZ" sz="2000" i="1" dirty="0"/>
          </a:p>
          <a:p>
            <a:pPr algn="l">
              <a:lnSpc>
                <a:spcPct val="124000"/>
              </a:lnSpc>
              <a:spcBef>
                <a:spcPts val="500"/>
              </a:spcBef>
            </a:pPr>
            <a:r>
              <a:rPr lang="cs-CZ" sz="2000" i="1" dirty="0"/>
              <a:t>„Srovnání“ Mapování nových subtypů formulářů na formuláře předchozí verze VVZ: </a:t>
            </a:r>
            <a:r>
              <a:rPr lang="cs-CZ" sz="2000" i="1" dirty="0">
                <a:hlinkClick r:id="rId7"/>
              </a:rPr>
              <a:t>http://cms.vvz.nipez.cz/wp-content/uploads/2024/02/Formulare-VVZ_stare-nove.pdf</a:t>
            </a:r>
            <a:endParaRPr lang="cs-CZ" sz="2000" i="1" dirty="0"/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endParaRPr lang="cs-CZ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14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Veřejné zakázky rozdělené na části </a:t>
            </a:r>
            <a:endParaRPr lang="en-US" sz="3600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88340" y="1971674"/>
            <a:ext cx="11055019" cy="3657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cs-CZ" sz="2000" dirty="0"/>
              <a:t>Veřejné zakázky rozdělené na části dle § </a:t>
            </a:r>
            <a:r>
              <a:rPr lang="cs-CZ" sz="2000" b="1" dirty="0"/>
              <a:t>101</a:t>
            </a:r>
            <a:r>
              <a:rPr lang="cs-CZ" sz="2000" dirty="0"/>
              <a:t> ZZVZ se uveřejňují dle vyhlášky č. 345/2023 Sb., příloha č. 3 (</a:t>
            </a:r>
            <a:r>
              <a:rPr lang="cs-CZ" sz="2000" b="1" i="1" dirty="0"/>
              <a:t>někdy i desítky částí</a:t>
            </a:r>
            <a:r>
              <a:rPr lang="cs-CZ" sz="2000" dirty="0"/>
              <a:t>).</a:t>
            </a:r>
          </a:p>
          <a:p>
            <a:pPr marL="342900" indent="-342900"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cs-CZ" sz="2000" b="1" dirty="0"/>
              <a:t>pokud zadavatel má jedno zadávací řízení pro celou VZ </a:t>
            </a:r>
            <a:r>
              <a:rPr lang="cs-CZ" sz="2000" i="1" dirty="0"/>
              <a:t>rozdělenou na části nebo </a:t>
            </a:r>
            <a:r>
              <a:rPr lang="cs-CZ" sz="2000" i="1" dirty="0">
                <a:highlight>
                  <a:srgbClr val="FFFF00"/>
                </a:highlight>
              </a:rPr>
              <a:t>více zadávacích řízení pro jednotlivé části </a:t>
            </a:r>
            <a:r>
              <a:rPr lang="cs-CZ" sz="2000" i="1" dirty="0"/>
              <a:t>( 1 ZŘ – ČÁST. I., II., V.)</a:t>
            </a:r>
          </a:p>
          <a:p>
            <a:pPr marL="342900" indent="-342900"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cs-CZ" sz="2000" b="1" dirty="0"/>
              <a:t>předpisy nestanoví podmínky průběhu ZŘ</a:t>
            </a:r>
            <a:r>
              <a:rPr lang="cs-CZ" sz="2000" dirty="0"/>
              <a:t> </a:t>
            </a:r>
            <a:r>
              <a:rPr lang="cs-CZ" sz="2000" i="1" dirty="0"/>
              <a:t>nebo </a:t>
            </a:r>
            <a:r>
              <a:rPr lang="cs-CZ" sz="2000" i="1" dirty="0">
                <a:highlight>
                  <a:srgbClr val="FFFF00"/>
                </a:highlight>
              </a:rPr>
              <a:t>počet zahájených zadávacích postupů (v EN) potřebných k realizaci jediného zadávacího řízení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cs-CZ" sz="2000" dirty="0"/>
              <a:t>Pozn. pokud zadavatel zadává více částí veřejné zakázky v 1 zadávacím řízení </a:t>
            </a:r>
            <a:r>
              <a:rPr lang="cs-CZ" sz="2000" b="1" dirty="0"/>
              <a:t>elektronický nástroj umožní </a:t>
            </a:r>
            <a:r>
              <a:rPr lang="cs-CZ" sz="2000" b="1" dirty="0">
                <a:highlight>
                  <a:srgbClr val="FFFF00"/>
                </a:highlight>
              </a:rPr>
              <a:t>podat nabídku pro každou část</a:t>
            </a:r>
            <a:r>
              <a:rPr lang="cs-CZ" sz="2000" b="1" dirty="0"/>
              <a:t> </a:t>
            </a:r>
            <a:r>
              <a:rPr lang="cs-CZ" sz="2000" dirty="0"/>
              <a:t>= jako nutný předpoklad se jeví, že </a:t>
            </a:r>
            <a:r>
              <a:rPr lang="cs-CZ" sz="2000" b="1" dirty="0"/>
              <a:t>1 část znamená jeden oddělený zadávací postup</a:t>
            </a:r>
            <a:r>
              <a:rPr lang="cs-CZ" sz="2000" dirty="0"/>
              <a:t>, s výjimkou je-li </a:t>
            </a:r>
            <a:r>
              <a:rPr lang="cs-CZ" sz="2000" u="sng" dirty="0"/>
              <a:t>omezeno podání nabídek na více částí</a:t>
            </a:r>
            <a:r>
              <a:rPr lang="cs-CZ" sz="2000" dirty="0"/>
              <a:t> </a:t>
            </a:r>
            <a:r>
              <a:rPr lang="cs-CZ" sz="2000" i="1" dirty="0"/>
              <a:t>(které lze zadat 1 účastníku).</a:t>
            </a:r>
          </a:p>
        </p:txBody>
      </p:sp>
    </p:spTree>
    <p:extLst>
      <p:ext uri="{BB962C8B-B14F-4D97-AF65-F5344CB8AC3E}">
        <p14:creationId xmlns:p14="http://schemas.microsoft.com/office/powerpoint/2010/main" val="60724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Uzavření smlouvy v ZŘ (oznámení o výběru)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68490" y="1916832"/>
            <a:ext cx="11055019" cy="42183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v ZPŘ, </a:t>
            </a:r>
            <a:r>
              <a:rPr lang="cs-CZ" sz="2200" b="1" i="1" dirty="0"/>
              <a:t>nemusí zadavatel odesílat oznámení o výběru </a:t>
            </a:r>
            <a:r>
              <a:rPr lang="cs-CZ" sz="2200" i="1" dirty="0"/>
              <a:t>(podobně jako § </a:t>
            </a:r>
            <a:r>
              <a:rPr lang="cs-CZ" sz="2200" b="1" i="1" dirty="0"/>
              <a:t>50 za středníkem</a:t>
            </a:r>
            <a:r>
              <a:rPr lang="cs-CZ" sz="2200" i="1" dirty="0"/>
              <a:t>) a pokud si to zadavatel v zadávací dokumentaci vyhradil, může oznámení o výběru dodavatele uveřejnit na profilu zadavatele § </a:t>
            </a:r>
            <a:r>
              <a:rPr lang="cs-CZ" sz="2200" b="1" i="1" dirty="0"/>
              <a:t>53 odst. 5</a:t>
            </a:r>
            <a:r>
              <a:rPr lang="cs-CZ" sz="2200" i="1" dirty="0"/>
              <a:t> ZZVZ.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Možnost odeslat / uveřejnit oznámení o výběru je upravena samostatně pro ZPŘ (jinak </a:t>
            </a:r>
            <a:r>
              <a:rPr lang="cs-CZ" sz="2200" b="1" i="1" dirty="0"/>
              <a:t>nahrazeno dle </a:t>
            </a:r>
            <a:r>
              <a:rPr lang="cs-CZ" sz="2200" b="1" i="1" dirty="0">
                <a:highlight>
                  <a:srgbClr val="FFFF00"/>
                </a:highlight>
              </a:rPr>
              <a:t>novely obecným ustanovením pro všechny zadávací řízení</a:t>
            </a:r>
            <a:r>
              <a:rPr lang="cs-CZ" sz="2200" i="1" dirty="0"/>
              <a:t>).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Zadavatel </a:t>
            </a:r>
            <a:r>
              <a:rPr lang="cs-CZ" sz="2200" b="1" i="1" dirty="0"/>
              <a:t>nemá povinnost uveřejňovat zprávu o hodnocení nabídek</a:t>
            </a:r>
            <a:r>
              <a:rPr lang="cs-CZ" sz="2200" i="1" dirty="0"/>
              <a:t> (podle § </a:t>
            </a:r>
            <a:r>
              <a:rPr lang="cs-CZ" sz="2200" b="1" i="1" dirty="0"/>
              <a:t>123</a:t>
            </a:r>
            <a:r>
              <a:rPr lang="cs-CZ" sz="2200" i="1" dirty="0"/>
              <a:t>) nicméně tak může nad rámec svých povinností učinit.</a:t>
            </a:r>
          </a:p>
          <a:p>
            <a:pPr marL="342900" indent="-342900" algn="l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200" i="1" dirty="0"/>
              <a:t>Pokud </a:t>
            </a:r>
            <a:r>
              <a:rPr lang="cs-CZ" sz="2200" b="1" i="1" dirty="0"/>
              <a:t>chce být maximálně transparentní</a:t>
            </a:r>
            <a:r>
              <a:rPr lang="cs-CZ" sz="2200" i="1" dirty="0"/>
              <a:t>, může v oznámení o výběru uveřejnit i další informace (..) např. </a:t>
            </a:r>
            <a:r>
              <a:rPr lang="cs-CZ" sz="2200" b="1" i="1" dirty="0"/>
              <a:t>stručné shrnutí odůvodnění výběru odpovídající číselně vyjádřitelným kritériím hodnocení</a:t>
            </a:r>
            <a:r>
              <a:rPr lang="cs-CZ" sz="2200" i="1" dirty="0"/>
              <a:t>, nebo že účastník splňuje podmínky účasti.</a:t>
            </a:r>
          </a:p>
        </p:txBody>
      </p:sp>
    </p:spTree>
    <p:extLst>
      <p:ext uri="{BB962C8B-B14F-4D97-AF65-F5344CB8AC3E}">
        <p14:creationId xmlns:p14="http://schemas.microsoft.com/office/powerpoint/2010/main" val="174096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Oznámení v ZŘ s jediným účastníkem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3409997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550"/>
              </a:spcAft>
            </a:pPr>
            <a:r>
              <a:rPr lang="cs-CZ" sz="2000" b="1" dirty="0"/>
              <a:t>Otázka</a:t>
            </a:r>
            <a:r>
              <a:rPr lang="cs-CZ" sz="2000" dirty="0"/>
              <a:t>:</a:t>
            </a:r>
          </a:p>
          <a:p>
            <a:pPr algn="l">
              <a:lnSpc>
                <a:spcPct val="112000"/>
              </a:lnSpc>
              <a:spcAft>
                <a:spcPts val="550"/>
              </a:spcAft>
            </a:pPr>
            <a:r>
              <a:rPr lang="cs-CZ" sz="2000" dirty="0"/>
              <a:t>Zadavatel </a:t>
            </a:r>
            <a:r>
              <a:rPr lang="cs-CZ" sz="2000" u="sng" dirty="0"/>
              <a:t>nemusí vybranému dodavateli odesílat</a:t>
            </a:r>
            <a:r>
              <a:rPr lang="cs-CZ" sz="2000" dirty="0"/>
              <a:t> </a:t>
            </a:r>
            <a:r>
              <a:rPr lang="cs-CZ" sz="2000" b="1" dirty="0"/>
              <a:t>Oznámení o výběru dodavatele </a:t>
            </a:r>
            <a:r>
              <a:rPr lang="cs-CZ" sz="2000" dirty="0"/>
              <a:t>ani žádný jiný dokument, pouze např. Výzvu k předložení podepsané smlouvy, nebyla-li tato již součástí nabídky. </a:t>
            </a:r>
          </a:p>
          <a:p>
            <a:pPr algn="l">
              <a:lnSpc>
                <a:spcPct val="112000"/>
              </a:lnSpc>
              <a:spcAft>
                <a:spcPts val="550"/>
              </a:spcAft>
            </a:pPr>
            <a:r>
              <a:rPr lang="cs-CZ" sz="2000" b="1" i="1" dirty="0"/>
              <a:t>Vzdání se práva podat námitky taktéž není vyžadováno</a:t>
            </a:r>
            <a:r>
              <a:rPr lang="cs-CZ" sz="2000" i="1" dirty="0"/>
              <a:t>. Smlouvu lze uzavřít v podstatě okamžitě</a:t>
            </a:r>
            <a:r>
              <a:rPr lang="cs-CZ" sz="2000" dirty="0"/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4182035" y="1916831"/>
            <a:ext cx="7906871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latin typeface="+mn-lt"/>
              </a:rPr>
              <a:t>Postup při výběru dodavatele „nově“ </a:t>
            </a:r>
            <a:r>
              <a:rPr lang="cs-CZ" sz="1900" dirty="0">
                <a:highlight>
                  <a:srgbClr val="FFFF00"/>
                </a:highlight>
                <a:latin typeface="+mn-lt"/>
              </a:rPr>
              <a:t>odstraňuje povinné předkládání originálů dokladů ke kvalifikaci</a:t>
            </a:r>
            <a:r>
              <a:rPr lang="cs-CZ" sz="1900" dirty="0">
                <a:latin typeface="+mn-lt"/>
              </a:rPr>
              <a:t> a zadavatel již nemusí odesílat výzvu k předložení originálů nebo ověřených kopií dokladů o jeho kvalifikaci. Pro postup před uzavřením smlouvy ve ZPŘ – 53 zákona č. 134/2016 Sb.) stačí, </a:t>
            </a:r>
            <a:r>
              <a:rPr lang="cs-CZ" sz="1900" b="1" dirty="0">
                <a:latin typeface="+mn-lt"/>
              </a:rPr>
              <a:t>že účastník prokáže splnění základní i profesní způsobilost nebo technické kvalifikace čestným prohlášením </a:t>
            </a:r>
            <a:r>
              <a:rPr lang="cs-CZ" sz="1900" dirty="0">
                <a:latin typeface="+mn-lt"/>
              </a:rPr>
              <a:t>(předloženým v jeho elektronické nabídce) </a:t>
            </a:r>
            <a:r>
              <a:rPr lang="cs-CZ" sz="1900" b="1" dirty="0">
                <a:latin typeface="+mn-lt"/>
              </a:rPr>
              <a:t>– v rozsahu a způsobem zadavatelem požadované kvalifikace stanovenými zadávacími podmínkami</a:t>
            </a:r>
            <a:r>
              <a:rPr lang="cs-CZ" sz="1900" dirty="0">
                <a:latin typeface="+mn-lt"/>
              </a:rPr>
              <a:t>. V zadávacím řízení má zadavatel možnost jediného účastníka vybrat bez provedení hodnocení – je však nutné vždy posoudit splnění podmínek účasti na základě předložené nabídky a bez toho, </a:t>
            </a:r>
            <a:r>
              <a:rPr lang="cs-CZ" sz="1900" i="1" dirty="0">
                <a:latin typeface="+mn-lt"/>
              </a:rPr>
              <a:t>aniž by musel odesílat oznámení o výběru – pokud se nerozhodne uveřejnit oznámení o výběru dodavatele na profilu zadavatele</a:t>
            </a:r>
            <a:r>
              <a:rPr lang="cs-CZ" sz="1900" dirty="0">
                <a:latin typeface="+mn-lt"/>
              </a:rPr>
              <a:t>, má možnost dle našeho názoru uzavřít smlouvu bez zbytečného odkladu v souladu s nabídkou vybraného dodavatele, aniž se uplatní pravidla zákazu uzavření smlouvy (§246, odst. 1, bod. 2).</a:t>
            </a:r>
          </a:p>
        </p:txBody>
      </p:sp>
    </p:spTree>
    <p:extLst>
      <p:ext uri="{BB962C8B-B14F-4D97-AF65-F5344CB8AC3E}">
        <p14:creationId xmlns:p14="http://schemas.microsoft.com/office/powerpoint/2010/main" val="180965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Důvody neuveřejnit ZD (§ 96 odst. 2) </a:t>
            </a:r>
            <a:endParaRPr lang="en-US" sz="3600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442121" y="1916831"/>
            <a:ext cx="3948904" cy="494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I. § 211 odst. 5 písm. a), b)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omezení </a:t>
            </a:r>
            <a:r>
              <a:rPr lang="cs-CZ" sz="2000" b="1" i="1" dirty="0"/>
              <a:t>technického charakteru nebo </a:t>
            </a:r>
            <a:r>
              <a:rPr lang="cs-CZ" sz="2000" i="1" dirty="0"/>
              <a:t>jako zvláštní formáty a licence)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potřeba speciálních elektronických formátů</a:t>
            </a:r>
            <a:r>
              <a:rPr lang="cs-CZ" sz="2000" i="1" dirty="0"/>
              <a:t> nebo programového vybavení a sdělení způsobu poskytnutí (např. BIM),příp. požadavků na zabezpečení.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Písm. d) – AČR </a:t>
            </a:r>
            <a:r>
              <a:rPr lang="cs-CZ" sz="2000" b="1" i="1" dirty="0"/>
              <a:t>ano/ne </a:t>
            </a:r>
            <a:r>
              <a:rPr lang="cs-CZ" sz="2000" i="1" dirty="0"/>
              <a:t>zajistit ochranu běžně dostupnými (EN) nástroji - §</a:t>
            </a:r>
            <a:r>
              <a:rPr lang="cs-CZ" sz="2000" b="1" i="1" dirty="0"/>
              <a:t> 103 odst. 3</a:t>
            </a:r>
            <a:endParaRPr lang="cs-CZ" sz="20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EE8150-607C-CD15-F050-46A729EA0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1916831"/>
            <a:ext cx="7516489" cy="2515319"/>
          </a:xfrm>
          <a:prstGeom prst="rect">
            <a:avLst/>
          </a:prstGeom>
        </p:spPr>
      </p:pic>
      <p:sp>
        <p:nvSpPr>
          <p:cNvPr id="15" name="Zástupný symbol pro obsah 3">
            <a:extLst>
              <a:ext uri="{FF2B5EF4-FFF2-40B4-BE49-F238E27FC236}">
                <a16:creationId xmlns:a16="http://schemas.microsoft.com/office/drawing/2014/main" id="{045099DF-3D89-BF84-2CCC-728B64BEC0DB}"/>
              </a:ext>
            </a:extLst>
          </p:cNvPr>
          <p:cNvSpPr txBox="1">
            <a:spLocks/>
          </p:cNvSpPr>
          <p:nvPr/>
        </p:nvSpPr>
        <p:spPr>
          <a:xfrm>
            <a:off x="4391024" y="4571811"/>
            <a:ext cx="7516489" cy="2146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II. Přiměřeně </a:t>
            </a:r>
            <a:r>
              <a:rPr lang="cs-CZ" sz="2000" i="1" dirty="0"/>
              <a:t>§ </a:t>
            </a:r>
            <a:r>
              <a:rPr lang="cs-CZ" sz="2000" b="1" i="1" dirty="0"/>
              <a:t>36 odst. 8</a:t>
            </a:r>
            <a:r>
              <a:rPr lang="cs-CZ" sz="2000" i="1" dirty="0"/>
              <a:t> (projektová a jiná, např. zdravotnická dokumentace obsahuje </a:t>
            </a:r>
            <a:r>
              <a:rPr lang="cs-CZ" sz="2000" b="1" i="1" dirty="0"/>
              <a:t>citlivé a jiné údaje důvěrné povahy informací, </a:t>
            </a:r>
            <a:r>
              <a:rPr lang="cs-CZ" sz="2000" i="1" dirty="0"/>
              <a:t>popř. i zdrojových kódů (mlčenlivost, podpis).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III. </a:t>
            </a:r>
            <a:r>
              <a:rPr lang="cs-CZ" sz="2000" i="1" dirty="0"/>
              <a:t>§ </a:t>
            </a:r>
            <a:r>
              <a:rPr lang="cs-CZ" sz="2000" b="1" i="1" dirty="0"/>
              <a:t>104 písm. c)</a:t>
            </a:r>
            <a:r>
              <a:rPr lang="cs-CZ" sz="2000" dirty="0"/>
              <a:t> ZZVZ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00FFFF"/>
                </a:highlight>
              </a:rPr>
              <a:t>doklad ke schopnosti dodavatele poskytnout ochranu utajovaných informací §</a:t>
            </a:r>
            <a:r>
              <a:rPr lang="cs-CZ" sz="2000" b="1" i="1" dirty="0">
                <a:highlight>
                  <a:srgbClr val="00FFFF"/>
                </a:highlight>
              </a:rPr>
              <a:t> 211 odst. 5 písm. d)</a:t>
            </a:r>
            <a:r>
              <a:rPr lang="cs-CZ" sz="2000" b="1" i="1" dirty="0"/>
              <a:t>, srov. č. 412/2005 Sb., </a:t>
            </a:r>
            <a:r>
              <a:rPr lang="cs-CZ" sz="2000" i="1" dirty="0"/>
              <a:t>vč. osobního předání).</a:t>
            </a:r>
          </a:p>
        </p:txBody>
      </p:sp>
      <p:sp>
        <p:nvSpPr>
          <p:cNvPr id="19" name="Šipka doprava 4">
            <a:extLst>
              <a:ext uri="{FF2B5EF4-FFF2-40B4-BE49-F238E27FC236}">
                <a16:creationId xmlns:a16="http://schemas.microsoft.com/office/drawing/2014/main" id="{142B61E9-C317-E5D6-0D24-3B477D456666}"/>
              </a:ext>
            </a:extLst>
          </p:cNvPr>
          <p:cNvSpPr/>
          <p:nvPr/>
        </p:nvSpPr>
        <p:spPr>
          <a:xfrm>
            <a:off x="830660" y="6293138"/>
            <a:ext cx="3171825" cy="2004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520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5B5F9C-7146-5E8E-580E-FE6A18531DCC}"/>
              </a:ext>
            </a:extLst>
          </p:cNvPr>
          <p:cNvSpPr txBox="1"/>
          <p:nvPr/>
        </p:nvSpPr>
        <p:spPr>
          <a:xfrm>
            <a:off x="527381" y="1916832"/>
            <a:ext cx="5666155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b="1" dirty="0"/>
              <a:t>Rovná se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použití výjimky pro přímé nákupy 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podle ustanovení § </a:t>
            </a:r>
            <a:r>
              <a:rPr lang="pl-PL" sz="2000" b="1" i="0" u="none" strike="noStrike" baseline="0" dirty="0">
                <a:solidFill>
                  <a:srgbClr val="000000"/>
                </a:solidFill>
              </a:rPr>
              <a:t>29 písm. c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) ZZVZ; </a:t>
            </a:r>
            <a:r>
              <a:rPr lang="pl-PL" sz="2000" b="0" i="1" u="none" strike="noStrike" baseline="0" dirty="0">
                <a:solidFill>
                  <a:srgbClr val="000000"/>
                </a:solidFill>
              </a:rPr>
              <a:t>krizová opaření </a:t>
            </a:r>
            <a:r>
              <a:rPr lang="cs-CZ" sz="2000" b="0" i="1" u="none" strike="noStrike" baseline="0" dirty="0">
                <a:solidFill>
                  <a:srgbClr val="000000"/>
                </a:solidFill>
              </a:rPr>
              <a:t>v oblasti kybernetické bezpečnosti.</a:t>
            </a:r>
            <a:endParaRPr lang="cs-CZ" sz="2000" b="1" i="1" dirty="0"/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dirty="0">
                <a:highlight>
                  <a:srgbClr val="FFFF00"/>
                </a:highlight>
              </a:rPr>
              <a:t>Písm. c)</a:t>
            </a:r>
            <a:r>
              <a:rPr lang="cs-CZ" sz="2000" dirty="0"/>
              <a:t> jde-li o zadávání nebo plnění veřejné zakázky </a:t>
            </a:r>
            <a:r>
              <a:rPr lang="cs-CZ" sz="2000" b="1" dirty="0"/>
              <a:t>v rámci zvláštních bezpečnostních opatření</a:t>
            </a:r>
            <a:r>
              <a:rPr lang="cs-CZ" sz="2000" dirty="0"/>
              <a:t> stanovenými jinými právními předpisy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i="1" dirty="0"/>
              <a:t>(vyhlášení nouzového stavu a </a:t>
            </a:r>
            <a:r>
              <a:rPr lang="cs-CZ" sz="2000" b="1" i="1" dirty="0"/>
              <a:t>přijetí krizových opatření </a:t>
            </a:r>
            <a:r>
              <a:rPr lang="cs-CZ" sz="2000" i="1" dirty="0"/>
              <a:t>ve smyslu § 5 písm. a) až e) a § 6 zákona č. 240/2000 Sb. o krizovém řízní) 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2000" dirty="0"/>
              <a:t>a současně </a:t>
            </a:r>
            <a:r>
              <a:rPr lang="cs-CZ" sz="2000" b="1" dirty="0"/>
              <a:t>nelze učinit takové opatření, které by provedení zadávacího řízení umožňovalo.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6FB1A2-83E8-1DE8-DFF0-807B2606B684}"/>
              </a:ext>
            </a:extLst>
          </p:cNvPr>
          <p:cNvSpPr txBox="1"/>
          <p:nvPr/>
        </p:nvSpPr>
        <p:spPr>
          <a:xfrm>
            <a:off x="6385255" y="1916832"/>
            <a:ext cx="5197145" cy="489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Aplikace nouzového </a:t>
            </a:r>
            <a:r>
              <a:rPr lang="cs-CZ" sz="2000" dirty="0"/>
              <a:t>stavu pro výjimky z veřejných zakázek: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zadavatel nemusí zadat veřejnou zakázku v zadávacím řízení, pokud existují zvláštní bezpečnostní opatření, stanovené jinými právními předpisy</a:t>
            </a:r>
          </a:p>
          <a:p>
            <a:pPr>
              <a:lnSpc>
                <a:spcPct val="112000"/>
              </a:lnSpc>
            </a:pPr>
            <a:r>
              <a:rPr lang="cs-CZ" sz="2000" b="1" i="1" u="none" strike="noStrike" baseline="0" dirty="0"/>
              <a:t>řešení mimořádných bezpečnostních situací nebo „ad hoc“ událostí ve stavu nouze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specifická povaha těchto zvláštních bezpečnostních opatření pak brání realizaci standardního postupu zadání veřejných zakázek v zadávacích řízeních</a:t>
            </a:r>
          </a:p>
          <a:p>
            <a:pPr>
              <a:lnSpc>
                <a:spcPct val="112000"/>
              </a:lnSpc>
            </a:pPr>
            <a:r>
              <a:rPr lang="cs-CZ" sz="2000" b="1" i="1" dirty="0"/>
              <a:t>ochrana zdraví a života občanů, osob IZS, lékařů, pacientů (kritické infrastruktury)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482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5B5F9C-7146-5E8E-580E-FE6A18531DCC}"/>
              </a:ext>
            </a:extLst>
          </p:cNvPr>
          <p:cNvSpPr txBox="1"/>
          <p:nvPr/>
        </p:nvSpPr>
        <p:spPr>
          <a:xfrm>
            <a:off x="527381" y="1916832"/>
            <a:ext cx="5666155" cy="4720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2000" b="1" dirty="0"/>
              <a:t>Zadavatel nemusí zadat VZ v zadávacím řízení</a:t>
            </a:r>
          </a:p>
          <a:p>
            <a:pPr>
              <a:spcAft>
                <a:spcPts val="280"/>
              </a:spcAft>
            </a:pPr>
            <a:r>
              <a:rPr lang="cs-CZ" sz="2000" dirty="0">
                <a:highlight>
                  <a:srgbClr val="FFFF00"/>
                </a:highlight>
              </a:rPr>
              <a:t>Písm. b) </a:t>
            </a:r>
            <a:r>
              <a:rPr lang="cs-CZ" sz="2000" dirty="0"/>
              <a:t>jestliže by došlo k vyzrazení utajované informace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(</a:t>
            </a:r>
            <a:r>
              <a:rPr lang="cs-CZ" sz="2000" i="1" dirty="0"/>
              <a:t>zákon č. </a:t>
            </a:r>
            <a:r>
              <a:rPr lang="cs-CZ" sz="2000" b="1" i="1" dirty="0"/>
              <a:t>412/2005</a:t>
            </a:r>
            <a:r>
              <a:rPr lang="cs-CZ" sz="2000" i="1" dirty="0"/>
              <a:t> Sb., o ochraně utajovaných informací a o bezpečnostní způsobilosti, ve znění pozdějších předpisů</a:t>
            </a:r>
            <a:r>
              <a:rPr lang="cs-CZ" sz="2000" dirty="0"/>
              <a:t>)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1. uveřejněním oznámení o zahájení zadávacího řízení,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2. uveřejněním písemné výzvy k podání nabídek ve zjednodušeném podlimitním řízení, nebo</a:t>
            </a:r>
          </a:p>
          <a:p>
            <a:pPr>
              <a:spcAft>
                <a:spcPts val="280"/>
              </a:spcAft>
            </a:pPr>
            <a:r>
              <a:rPr lang="cs-CZ" sz="2000" dirty="0"/>
              <a:t>3. zpřístupněním nebo poskytnutím zadávací dokumentace, pokud </a:t>
            </a:r>
            <a:r>
              <a:rPr lang="cs-CZ" sz="2000" dirty="0">
                <a:highlight>
                  <a:srgbClr val="FFFF00"/>
                </a:highlight>
              </a:rPr>
              <a:t>nelze učinit opatření podle § 36 odst. 8</a:t>
            </a:r>
            <a:r>
              <a:rPr lang="cs-CZ" sz="2000" dirty="0"/>
              <a:t>, které by provedení zadávacího řízení umožňovalo.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986272" y="1916832"/>
            <a:ext cx="587341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Obecný institut ochrany </a:t>
            </a:r>
            <a:r>
              <a:rPr lang="cs-CZ" sz="2000" dirty="0"/>
              <a:t>důvěrné povahy informací dle § </a:t>
            </a:r>
            <a:r>
              <a:rPr lang="cs-CZ" sz="2000" b="1" dirty="0"/>
              <a:t>36 odst. 8</a:t>
            </a:r>
            <a:r>
              <a:rPr lang="cs-CZ" sz="2000" dirty="0"/>
              <a:t> ZZVZ: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dodavatel přijme přiměřená opatření k ochraně informací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důvěrné povahy</a:t>
            </a:r>
          </a:p>
          <a:p>
            <a:pPr>
              <a:lnSpc>
                <a:spcPct val="112000"/>
              </a:lnSpc>
            </a:pPr>
            <a:r>
              <a:rPr lang="cs-CZ" sz="2000" b="1" i="1" u="none" strike="noStrike" baseline="0" dirty="0">
                <a:solidFill>
                  <a:srgbClr val="000000"/>
                </a:solidFill>
              </a:rPr>
              <a:t>identifikace klientů, zdravotnické karty a smluvními závazky k mlčenlivosti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r>
              <a:rPr lang="cs-CZ" sz="2000" dirty="0"/>
              <a:t>Obecná výjimka </a:t>
            </a:r>
            <a:r>
              <a:rPr lang="cs-CZ" sz="2000" b="1" dirty="0"/>
              <a:t>možná dle § 29 písm. b), bod 1. – 3.</a:t>
            </a:r>
            <a:r>
              <a:rPr lang="cs-CZ" sz="2000" dirty="0"/>
              <a:t> ZZVZ; pokud hrozí porušení povinnosti při ochraně utajované informace: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FF00"/>
                </a:highlight>
              </a:rPr>
              <a:t>z povahy informace nelze zpřístupnit k podání a přípravě nabídek </a:t>
            </a:r>
            <a:r>
              <a:rPr lang="cs-CZ" sz="2000" dirty="0"/>
              <a:t>(</a:t>
            </a:r>
            <a:r>
              <a:rPr lang="cs-CZ" sz="2000" i="1" dirty="0"/>
              <a:t>zpravidla rozhoduje NBÚ, NÚKIB</a:t>
            </a:r>
            <a:r>
              <a:rPr lang="cs-CZ" sz="2000" dirty="0"/>
              <a:t>)</a:t>
            </a:r>
            <a:endParaRPr lang="cs-CZ" sz="2000" dirty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</a:pPr>
            <a:r>
              <a:rPr lang="cs-CZ" sz="2000" b="1" i="1" dirty="0">
                <a:solidFill>
                  <a:srgbClr val="000000"/>
                </a:solidFill>
              </a:rPr>
              <a:t>zabezpečení / dispoziční plán budovy, ochranné prvky, čipy a jiné přístupové údaje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Zákonné výjimky dle § 29) (ne)uveřejnění</a:t>
            </a:r>
            <a:endParaRPr lang="en-US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4349419" cy="468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000"/>
              </a:spcAft>
            </a:pPr>
            <a:r>
              <a:rPr lang="cs-CZ" sz="2000" b="1" dirty="0"/>
              <a:t>Zadavatel nemusí zadat VZ v zadávacím řízení 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Písm. a) pokud by provedení zadávacího řízení ohrozilo ochranu základních bezpečnostních zájmů ČR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(</a:t>
            </a:r>
            <a:r>
              <a:rPr lang="cs-CZ" sz="2000" i="1" dirty="0"/>
              <a:t>obecné důvody avšak vykládány velmi restriktivně, které neumožňují provedení zadávacího řízení</a:t>
            </a:r>
            <a:r>
              <a:rPr lang="cs-CZ" sz="2000" dirty="0"/>
              <a:t>)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a současně </a:t>
            </a:r>
            <a:r>
              <a:rPr lang="cs-CZ" sz="2000" b="1" dirty="0"/>
              <a:t>nelze učinit takové opatření</a:t>
            </a:r>
            <a:r>
              <a:rPr lang="cs-CZ" sz="2000" dirty="0"/>
              <a:t>, které by provedení zadávacího řízení umožňovalo.</a:t>
            </a:r>
          </a:p>
          <a:p>
            <a:pPr>
              <a:spcAft>
                <a:spcPts val="1000"/>
              </a:spcAft>
            </a:pPr>
            <a:r>
              <a:rPr lang="cs-CZ" sz="2000" dirty="0"/>
              <a:t>(</a:t>
            </a:r>
            <a:r>
              <a:rPr lang="cs-CZ" sz="2000" i="1" dirty="0"/>
              <a:t>specializované složky, ozbrojené složky, záchranné a havarijní služby</a:t>
            </a:r>
            <a:r>
              <a:rPr lang="cs-CZ" sz="2000" dirty="0"/>
              <a:t>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108448" y="1916832"/>
            <a:ext cx="6473953" cy="465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700"/>
              </a:spcAft>
            </a:pPr>
            <a:r>
              <a:rPr lang="cs-CZ" sz="2000" b="1" dirty="0"/>
              <a:t>Úkoly zvláštní povahy </a:t>
            </a:r>
            <a:r>
              <a:rPr lang="cs-CZ" sz="2000" dirty="0"/>
              <a:t>vyhrazené speciálním složkám, </a:t>
            </a:r>
            <a:r>
              <a:rPr lang="cs-CZ" sz="2000" dirty="0">
                <a:highlight>
                  <a:srgbClr val="FFFF00"/>
                </a:highlight>
              </a:rPr>
              <a:t>úkolem je chránit základní bezpečnostní zájmy České republiky</a:t>
            </a:r>
            <a:r>
              <a:rPr lang="cs-CZ" sz="2000" dirty="0"/>
              <a:t>.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specifická povaha zvláštních bezpečnostních opatření </a:t>
            </a:r>
          </a:p>
          <a:p>
            <a:pPr>
              <a:spcAft>
                <a:spcPts val="700"/>
              </a:spcAft>
            </a:pPr>
            <a:r>
              <a:rPr lang="cs-CZ" sz="2000" b="1" i="1" dirty="0"/>
              <a:t>brání realizaci standardního postupu zadání veřejných zakázek v zadávacích řízeních</a:t>
            </a:r>
          </a:p>
          <a:p>
            <a:pPr>
              <a:spcAft>
                <a:spcPts val="700"/>
              </a:spcAft>
            </a:pPr>
            <a:r>
              <a:rPr lang="cs-CZ" sz="2000" dirty="0"/>
              <a:t>Obecná výjimka </a:t>
            </a:r>
            <a:r>
              <a:rPr lang="cs-CZ" sz="2000" b="1" dirty="0"/>
              <a:t>možná dle § 29 písm. a) není standardním druhem zadávacího řízení</a:t>
            </a: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nepožaduje se kvalifikace dodavatele, odpadá uveřejnění výsledku požadavky k</a:t>
            </a:r>
            <a:r>
              <a:rPr lang="pl-PL" sz="2000" i="1" dirty="0"/>
              <a:t>omunikace mezi zadavatelem a dodavatelem</a:t>
            </a:r>
            <a:r>
              <a:rPr lang="cs-CZ" sz="2000" i="1" dirty="0"/>
              <a:t> (§ 211)</a:t>
            </a:r>
          </a:p>
          <a:p>
            <a:pPr>
              <a:spcAft>
                <a:spcPts val="700"/>
              </a:spcAft>
            </a:pPr>
            <a:r>
              <a:rPr lang="cs-CZ" sz="2000" b="1" i="1" dirty="0"/>
              <a:t>není vázáno na utajované informace nebo jiný zákon k bezprostřednímu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417672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</a:t>
            </a:r>
            <a:endParaRPr lang="en-US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4349419" cy="4188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b="1" i="1" dirty="0"/>
              <a:t>Závažný přestupek </a:t>
            </a:r>
            <a:r>
              <a:rPr lang="cs-CZ" sz="2000" dirty="0"/>
              <a:t>– porušení zákona za který by zadavateli hrozila </a:t>
            </a:r>
            <a:r>
              <a:rPr lang="cs-CZ" sz="2000" b="1" dirty="0"/>
              <a:t>sankce do výše 10 % ceny veřejné zakázky:</a:t>
            </a:r>
            <a:endParaRPr lang="cs-CZ" sz="2000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000" i="1" dirty="0"/>
              <a:t>Dosptupnost zadávací dokumenatce dle § 96 odst. 1</a:t>
            </a:r>
            <a:r>
              <a:rPr lang="cs-CZ" sz="2000" i="1" dirty="0"/>
              <a:t>, </a:t>
            </a:r>
            <a:r>
              <a:rPr lang="cs-CZ" sz="2000" dirty="0"/>
              <a:t>obsahující přílohy </a:t>
            </a:r>
            <a:r>
              <a:rPr lang="cs-CZ" sz="2000" b="1" dirty="0"/>
              <a:t>č. 1 a č. 2 se</a:t>
            </a:r>
            <a:r>
              <a:rPr lang="cs-CZ" sz="2000" dirty="0"/>
              <a:t> zadávacími podmínky dle § </a:t>
            </a:r>
            <a:r>
              <a:rPr lang="cs-CZ" sz="2000" b="1" dirty="0"/>
              <a:t>28 odst. 1 písm. b)</a:t>
            </a:r>
            <a:r>
              <a:rPr lang="cs-CZ" sz="2000" dirty="0"/>
              <a:t> ZZVZ;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Jinak kompletní dostupnost zadávací dokumentace, </a:t>
            </a:r>
            <a:r>
              <a:rPr lang="cs-CZ" sz="2000" dirty="0"/>
              <a:t>kdy se předmětná část dokumentace ne</a:t>
            </a:r>
            <a:r>
              <a:rPr lang="pl-PL" sz="2000" dirty="0"/>
              <a:t>vztahuje pouze na výzvu dle § </a:t>
            </a:r>
            <a:r>
              <a:rPr lang="pl-PL" sz="2000" b="1" dirty="0"/>
              <a:t>58 odst. 5</a:t>
            </a:r>
            <a:r>
              <a:rPr lang="pl-PL" sz="2000" dirty="0"/>
              <a:t> ZZVZ.</a:t>
            </a: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5108448" y="1916832"/>
            <a:ext cx="6473953" cy="348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Porušení zákona při provádění zadávacího řízení</a:t>
            </a:r>
            <a:r>
              <a:rPr lang="cs-CZ" sz="2000" dirty="0"/>
              <a:t> není dostatečným důvodem jeho zrušení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Uveřejnění zadávací dokumentace na profilu podle § 96 odst. 1 nebo </a:t>
            </a:r>
            <a:r>
              <a:rPr lang="cs-CZ" sz="2000" b="1" dirty="0"/>
              <a:t>od odeslání výzvy k podání žádostí o účast podle § 58 odst. 5</a:t>
            </a:r>
          </a:p>
          <a:p>
            <a:pPr marL="342900" indent="-3429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 důsledku uvedeného nastavení zadávacích podmínek veřejné zakázky mohlo dle zadavatele dojít k omezení okruhu potenciálních dodavatelů, a tím i k podstatnému ovlivnění výběru dodavatele.</a:t>
            </a:r>
            <a:endParaRPr lang="cs-CZ" sz="1400" b="1" cap="all" dirty="0">
              <a:solidFill>
                <a:srgbClr val="104B86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F69D5-733E-C470-6675-7C631F30C131}"/>
              </a:ext>
            </a:extLst>
          </p:cNvPr>
          <p:cNvSpPr txBox="1"/>
          <p:nvPr/>
        </p:nvSpPr>
        <p:spPr>
          <a:xfrm>
            <a:off x="5297424" y="53874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1" u="none" strike="noStrike" baseline="0" dirty="0"/>
              <a:t>R0028/2020/VZ</a:t>
            </a:r>
          </a:p>
          <a:p>
            <a:r>
              <a:rPr lang="cs-CZ" sz="2000" i="1" dirty="0"/>
              <a:t>S0460/2021/VZ</a:t>
            </a:r>
          </a:p>
        </p:txBody>
      </p:sp>
    </p:spTree>
    <p:extLst>
      <p:ext uri="{BB962C8B-B14F-4D97-AF65-F5344CB8AC3E}">
        <p14:creationId xmlns:p14="http://schemas.microsoft.com/office/powerpoint/2010/main" val="83386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 </a:t>
            </a:r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4929514" cy="4445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Aft>
                <a:spcPts val="1000"/>
              </a:spcAft>
            </a:pPr>
            <a:r>
              <a:rPr lang="cs-CZ" sz="2000" i="1" dirty="0"/>
              <a:t>Pokud musí být dle dikce zákona informace o kvalifikaci uvedeny ve výzvě dle § </a:t>
            </a:r>
            <a:r>
              <a:rPr lang="cs-CZ" sz="2000" b="1" i="1" dirty="0"/>
              <a:t>58 odst. 5</a:t>
            </a:r>
            <a:r>
              <a:rPr lang="cs-CZ" sz="2000" i="1" dirty="0"/>
              <a:t> zákona a tato výzva se v souladu s § </a:t>
            </a:r>
            <a:r>
              <a:rPr lang="cs-CZ" sz="2000" b="1" i="1" dirty="0"/>
              <a:t>96 zákona nezveřejňuje</a:t>
            </a:r>
            <a:r>
              <a:rPr lang="cs-CZ" sz="2000" i="1" dirty="0"/>
              <a:t>, znamená to, že </a:t>
            </a:r>
            <a:r>
              <a:rPr lang="cs-CZ" sz="2000" i="1" dirty="0">
                <a:highlight>
                  <a:srgbClr val="FFFF00"/>
                </a:highlight>
              </a:rPr>
              <a:t>nemusí být podmínky kvalifikace obsaženy v zadávací dokumentaci uveřejněné </a:t>
            </a:r>
            <a:r>
              <a:rPr lang="pl-PL" sz="2000" i="1" dirty="0">
                <a:highlight>
                  <a:srgbClr val="FFFF00"/>
                </a:highlight>
              </a:rPr>
              <a:t>na profilu zadavatele podle § 96 zákona</a:t>
            </a:r>
            <a:r>
              <a:rPr lang="pl-PL" sz="2000" i="1" dirty="0"/>
              <a:t> (?)</a:t>
            </a:r>
            <a:endParaRPr lang="cs-CZ" sz="2000" i="1" dirty="0"/>
          </a:p>
          <a:p>
            <a:pPr algn="l">
              <a:lnSpc>
                <a:spcPct val="112000"/>
              </a:lnSpc>
              <a:spcAft>
                <a:spcPts val="1000"/>
              </a:spcAft>
            </a:pPr>
            <a:r>
              <a:rPr lang="cs-CZ" sz="2000" b="1" i="1" dirty="0"/>
              <a:t>Kvalifikační podmínky </a:t>
            </a:r>
            <a:r>
              <a:rPr lang="cs-CZ" sz="2000" i="1" dirty="0"/>
              <a:t>jsou součástí tzv. podmínek účasti v zadávacím řízení (srov. § </a:t>
            </a:r>
            <a:r>
              <a:rPr lang="cs-CZ" sz="2000" b="1" i="1" dirty="0"/>
              <a:t>37 odst. 1 písm. a)</a:t>
            </a:r>
            <a:r>
              <a:rPr lang="cs-CZ" sz="2000" i="1" dirty="0"/>
              <a:t> zákona) a tyto jsou dále součástí zadávací dokumentace (srov. </a:t>
            </a:r>
            <a:r>
              <a:rPr lang="pl-PL" sz="2000" i="1" dirty="0"/>
              <a:t>§ 28 odst. 1 písm. a) a b) zákona)</a:t>
            </a:r>
            <a:endParaRPr lang="cs-CZ" sz="2000" i="1" dirty="0"/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567082" y="1916831"/>
            <a:ext cx="6266852" cy="44451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n-lt"/>
              </a:rPr>
              <a:t>To nezbavuje ty dodavatele, kteří neobdrželi výzvu k podání žádosti o účast</a:t>
            </a:r>
            <a:r>
              <a:rPr lang="cs-CZ" sz="2000" i="1" dirty="0">
                <a:latin typeface="+mn-lt"/>
              </a:rPr>
              <a:t>, práva na účast v zadávacím řízení </a:t>
            </a:r>
            <a:r>
              <a:rPr lang="cs-CZ" sz="2000" b="1" i="1" dirty="0">
                <a:latin typeface="+mn-lt"/>
              </a:rPr>
              <a:t>v podobě podání žádosti o účast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n-lt"/>
              </a:rPr>
              <a:t>Domněnka zadavatele, že </a:t>
            </a:r>
            <a:r>
              <a:rPr lang="cs-CZ" sz="2000" b="1" i="1" dirty="0">
                <a:latin typeface="+mn-lt"/>
              </a:rPr>
              <a:t>zde uvedené souvislosti </a:t>
            </a:r>
            <a:r>
              <a:rPr lang="cs-CZ" sz="2000" i="1" dirty="0">
                <a:latin typeface="+mn-lt"/>
              </a:rPr>
              <a:t>výrazně nasvědčují závěru, že úmyslem zákonodárce bylo, aby </a:t>
            </a:r>
            <a:r>
              <a:rPr lang="cs-CZ" sz="2000" i="1" u="sng" dirty="0">
                <a:highlight>
                  <a:srgbClr val="C0C0C0"/>
                </a:highlight>
                <a:latin typeface="+mn-lt"/>
              </a:rPr>
              <a:t>informace potřebné k předložení žádosti o účast obdrželi pouze dodavatelé, kteří vyjádřili předběžný zájem</a:t>
            </a:r>
            <a:r>
              <a:rPr lang="cs-CZ" sz="2000" i="1" u="sng" dirty="0">
                <a:latin typeface="+mn-lt"/>
              </a:rPr>
              <a:t>.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n-lt"/>
              </a:rPr>
              <a:t>Zákon neupravuje postup, jak naložit s žádostí o účast podanou dodavatelem, který neprojevil předběžný zájem o účast (…)</a:t>
            </a:r>
          </a:p>
          <a:p>
            <a:pPr>
              <a:lnSpc>
                <a:spcPct val="114000"/>
              </a:lnSpc>
            </a:pPr>
            <a:endParaRPr lang="cs-CZ" sz="20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94D177-3CC4-AFD4-8284-9F89EA49666D}"/>
              </a:ext>
            </a:extLst>
          </p:cNvPr>
          <p:cNvSpPr txBox="1"/>
          <p:nvPr/>
        </p:nvSpPr>
        <p:spPr>
          <a:xfrm>
            <a:off x="637568" y="63619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/>
              <a:t>R0028/2020/VZ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065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Neuveřejnění zadávací dokumentace </a:t>
            </a:r>
            <a:endParaRPr lang="en-US" sz="3600" dirty="0"/>
          </a:p>
        </p:txBody>
      </p:sp>
      <p:sp>
        <p:nvSpPr>
          <p:cNvPr id="4" name="Zástupný symbol pro obsah 4"/>
          <p:cNvSpPr txBox="1">
            <a:spLocks/>
          </p:cNvSpPr>
          <p:nvPr/>
        </p:nvSpPr>
        <p:spPr>
          <a:xfrm>
            <a:off x="637567" y="1916831"/>
            <a:ext cx="10916866" cy="30243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Novela 2023 změnila stav, kdy (</a:t>
            </a:r>
            <a:r>
              <a:rPr lang="pl-PL" sz="2000" i="1" dirty="0"/>
              <a:t>povinností zadavatele je uveřejnit na profilu zadavatele kompletní ZD</a:t>
            </a:r>
            <a:r>
              <a:rPr lang="pl-PL" sz="2000" dirty="0"/>
              <a:t>) což není možné nahradit odesláním „pouze” některé z výzev (</a:t>
            </a:r>
            <a:r>
              <a:rPr lang="pl-PL" sz="2000" i="1" dirty="0"/>
              <a:t>a tedy její část neuveřejnit ve smyslu kompletní ZD</a:t>
            </a:r>
            <a:r>
              <a:rPr lang="pl-PL" sz="2000" dirty="0"/>
              <a:t>) výzvy </a:t>
            </a:r>
            <a:r>
              <a:rPr lang="pl-PL" sz="2000" strike="sngStrike" dirty="0">
                <a:solidFill>
                  <a:srgbClr val="FF0000"/>
                </a:solidFill>
              </a:rPr>
              <a:t>výzev uvedených v příloze č. 6 </a:t>
            </a:r>
            <a:r>
              <a:rPr lang="pl-PL" sz="2000" dirty="0"/>
              <a:t>k podání nabídek ve zjednodušeném podlimitním řízení ZPŘ; </a:t>
            </a:r>
            <a:r>
              <a:rPr lang="pl-PL" sz="2000" dirty="0">
                <a:highlight>
                  <a:srgbClr val="FFFF00"/>
                </a:highlight>
              </a:rPr>
              <a:t>v příloze č. 6 byla podle definice do § 28 odst. 1 písm. b) výslovně doplněna</a:t>
            </a:r>
            <a:r>
              <a:rPr lang="pl-PL" sz="2000" dirty="0"/>
              <a:t>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Pokud tedy musí být dle dikce zákona informace např. o kvalifikaci uvedeny (již) ve výzvě dle § 58 odst. 5 zákona a (ačkoliv) výzva se podle § 96 zákona nezveřejňuje, pak již neplatí, že požadavky na prokázání kvalifikace včetně požadovaných dokladů již nemusí být uevřejněny na profilu zadavatele.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6CDE37-0E2E-4E5B-C016-9CE9C6A7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7" y="4704731"/>
            <a:ext cx="10916866" cy="12165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BE211D-E2AD-4200-9006-623483ADF2C8}"/>
              </a:ext>
            </a:extLst>
          </p:cNvPr>
          <p:cNvSpPr txBox="1"/>
          <p:nvPr/>
        </p:nvSpPr>
        <p:spPr>
          <a:xfrm>
            <a:off x="637567" y="5978839"/>
            <a:ext cx="610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ighlight>
                  <a:srgbClr val="FFFF00"/>
                </a:highlight>
                <a:latin typeface="+mj-lt"/>
              </a:rPr>
              <a:t>Novela 2023</a:t>
            </a:r>
          </a:p>
        </p:txBody>
      </p:sp>
    </p:spTree>
    <p:extLst>
      <p:ext uri="{BB962C8B-B14F-4D97-AF65-F5344CB8AC3E}">
        <p14:creationId xmlns:p14="http://schemas.microsoft.com/office/powerpoint/2010/main" val="39691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Právní základ uveřejňování podle zákona 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64C1AA2-4672-9E65-1AD1-61DD734C60C4}"/>
              </a:ext>
            </a:extLst>
          </p:cNvPr>
          <p:cNvSpPr txBox="1">
            <a:spLocks/>
          </p:cNvSpPr>
          <p:nvPr/>
        </p:nvSpPr>
        <p:spPr>
          <a:xfrm>
            <a:off x="527050" y="1916832"/>
            <a:ext cx="11055350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Souhrnným zdrojem informací </a:t>
            </a:r>
            <a:r>
              <a:rPr lang="cs-CZ" sz="2000" i="1" dirty="0"/>
              <a:t>pro účely uveřejňování ve Věstníku veřejných zakázek jsou formuláře (nadlimitní, podlimitní) VZ stanovené vyhláškou a prováděcím nařízením Komise (EU) č. 2019/1780.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Zadavatel uvede ve formulářích informace v souladu s požadavky stanovenými na vyplnění formulářů § 4 odst. 2 a § 10 vyhlášky</a:t>
            </a:r>
            <a:r>
              <a:rPr lang="cs-CZ" sz="2000" i="1" dirty="0"/>
              <a:t>, dle NAŘÍZENÍ KOMISE (EU) 2019/1780.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i="1" dirty="0">
                <a:highlight>
                  <a:srgbClr val="FFFF00"/>
                </a:highlight>
              </a:rPr>
              <a:t>Nutná validace formuláře pro povinně uveřejňované informace na základě formuláře dle obsahu přímo použitelného předpisu jako předpoklad přijetí formuláře k uveřejnění</a:t>
            </a:r>
            <a:r>
              <a:rPr lang="cs-CZ" sz="2000" i="1" dirty="0"/>
              <a:t>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cs-CZ" sz="2000" b="1" i="1" dirty="0"/>
              <a:t>Platné znění vyhlášky č. 345/2023 Sb.</a:t>
            </a:r>
            <a:r>
              <a:rPr lang="cs-CZ" sz="2000" i="1" dirty="0"/>
              <a:t>, o uveřejňování formulářů pro účely zákona o zadávání veřejných zakázek a náležitostech profilu zadavatele.</a:t>
            </a:r>
          </a:p>
          <a:p>
            <a:pPr algn="l">
              <a:lnSpc>
                <a:spcPct val="124000"/>
              </a:lnSpc>
              <a:spcBef>
                <a:spcPts val="0"/>
              </a:spcBef>
            </a:pPr>
            <a:r>
              <a:rPr lang="pl-PL" sz="2000" b="1" i="1" dirty="0"/>
              <a:t>Informace uveřejňované na profilu zadavatele ve strojově čitelném formátu</a:t>
            </a:r>
            <a:r>
              <a:rPr lang="pl-PL" sz="2000" i="1" dirty="0"/>
              <a:t>, včetně výše skutečně uhrazené ceny podle § 219 zákona o zadávání veřejných zakázek, musí být </a:t>
            </a:r>
            <a:r>
              <a:rPr lang="pl-PL" sz="2000" b="1" i="1" dirty="0"/>
              <a:t>uveřejněny v podobě strukturovaných dat podle přílohy č. 3 vyhlášky</a:t>
            </a:r>
            <a:r>
              <a:rPr lang="pl-PL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338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Přestupky při uveřejňování </a:t>
            </a:r>
            <a:endParaRPr lang="en-US" sz="36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 txBox="1">
            <a:spLocks/>
          </p:cNvSpPr>
          <p:nvPr/>
        </p:nvSpPr>
        <p:spPr>
          <a:xfrm>
            <a:off x="527381" y="1929938"/>
            <a:ext cx="11330790" cy="4784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 algn="l"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uzavření smlouvy bez předchozího uveřejnění oznámení</a:t>
            </a:r>
            <a:r>
              <a:rPr lang="cs-CZ" sz="2000" dirty="0"/>
              <a:t> o zahájení zadávacího řízení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otevřené soutěže </a:t>
            </a:r>
            <a:r>
              <a:rPr lang="cs-CZ" sz="2000" dirty="0"/>
              <a:t>a neumožnění podání nabídek od potenciálních dodavatelů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netransparentnost znamená </a:t>
            </a:r>
            <a:r>
              <a:rPr lang="cs-CZ" sz="2000" b="1" dirty="0"/>
              <a:t>stupeň společenské škodlivosti velmi vysoký</a:t>
            </a:r>
          </a:p>
        </p:txBody>
      </p:sp>
    </p:spTree>
    <p:extLst>
      <p:ext uri="{BB962C8B-B14F-4D97-AF65-F5344CB8AC3E}">
        <p14:creationId xmlns:p14="http://schemas.microsoft.com/office/powerpoint/2010/main" val="321007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Nesplnění uveřejňovacích povinností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0" y="1916831"/>
            <a:ext cx="11055019" cy="470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§ </a:t>
            </a:r>
            <a:r>
              <a:rPr lang="cs-CZ" sz="2000" b="1" dirty="0"/>
              <a:t>254</a:t>
            </a:r>
            <a:r>
              <a:rPr lang="cs-CZ" sz="2000" dirty="0"/>
              <a:t> ZZVZ - nesplnění uveřejňovacích povinností (</a:t>
            </a:r>
            <a:r>
              <a:rPr lang="cs-CZ" sz="2000" i="1" dirty="0"/>
              <a:t>neplatnost smlouvy</a:t>
            </a:r>
            <a:r>
              <a:rPr lang="cs-CZ" sz="2000" dirty="0"/>
              <a:t>), pokud zadavatel </a:t>
            </a:r>
            <a:r>
              <a:rPr lang="cs-CZ" sz="2000" dirty="0">
                <a:highlight>
                  <a:srgbClr val="FFFF00"/>
                </a:highlight>
              </a:rPr>
              <a:t>uzavřel smlouvu bez předchozího uveřejnění</a:t>
            </a:r>
            <a:r>
              <a:rPr lang="cs-CZ" sz="2000" dirty="0"/>
              <a:t> </a:t>
            </a:r>
            <a:r>
              <a:rPr lang="cs-CZ" sz="2000" b="1" dirty="0"/>
              <a:t>oznámení o zahájení nebo podání výzvy k účasti v soutěži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nepředchází podání námitek </a:t>
            </a:r>
            <a:r>
              <a:rPr lang="cs-CZ" sz="2000" dirty="0"/>
              <a:t>(nutno dodržet ostatní lhůty), tzn. 1 měsíc ode dne, kdy zadavatel uveřejnil oznámení o uzavření smlouvy, </a:t>
            </a:r>
            <a:r>
              <a:rPr lang="cs-CZ" sz="2000" b="1" dirty="0"/>
              <a:t>nejdéle však 6 měsíců od okamžiku uzavření smlouvy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§ </a:t>
            </a:r>
            <a:r>
              <a:rPr lang="cs-CZ" sz="2000" b="1" dirty="0"/>
              <a:t>264 odst. 1 nebo 2</a:t>
            </a:r>
            <a:r>
              <a:rPr lang="cs-CZ" sz="2000" dirty="0"/>
              <a:t> - zákaz plnění smlouvy (</a:t>
            </a:r>
            <a:r>
              <a:rPr lang="cs-CZ" sz="2000" b="1" dirty="0"/>
              <a:t>neplatnou se stává smlouva rozhodnutím Úřadu</a:t>
            </a:r>
            <a:r>
              <a:rPr lang="cs-CZ" sz="2000" dirty="0"/>
              <a:t>), který u smlouvy spojené se zabezpečením veřejného (zájmu) může nařídit pokračování plnění (</a:t>
            </a:r>
            <a:r>
              <a:rPr lang="cs-CZ" sz="2000" b="1" dirty="0"/>
              <a:t>12 měsíců</a:t>
            </a:r>
            <a:r>
              <a:rPr lang="cs-CZ" sz="2000" dirty="0"/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dosud platná smlouva se neplatnou stává z rozhodnutí ÚOHS</a:t>
            </a:r>
            <a:r>
              <a:rPr lang="cs-CZ" sz="2000" dirty="0"/>
              <a:t>, okamžikem jeho právní moci, pokud Úřad nepostupuje podle odst. 3 nebo 4 lze na základě smlouvy plnit.</a:t>
            </a:r>
          </a:p>
        </p:txBody>
      </p:sp>
    </p:spTree>
    <p:extLst>
      <p:ext uri="{BB962C8B-B14F-4D97-AF65-F5344CB8AC3E}">
        <p14:creationId xmlns:p14="http://schemas.microsoft.com/office/powerpoint/2010/main" val="210678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Vysvětlení zadávací dokumentace § 98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A83D6-9FF6-4308-8BD5-7443C054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1845394"/>
            <a:ext cx="10840963" cy="29912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A963C7-59E6-439E-9E8E-F4FD2198D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78" y="4836661"/>
            <a:ext cx="6011114" cy="1246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5F572B-A126-4D12-9720-875E7013E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78" y="5940334"/>
            <a:ext cx="10107951" cy="917666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6582644" y="4885301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sp>
        <p:nvSpPr>
          <p:cNvPr id="20" name="Šipka doprava 19"/>
          <p:cNvSpPr/>
          <p:nvPr/>
        </p:nvSpPr>
        <p:spPr>
          <a:xfrm rot="8081654">
            <a:off x="7776088" y="5491515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06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Vysvětlení, popř. změna a doplnění ZD 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7" y="1916831"/>
            <a:ext cx="7069519" cy="46458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  <a:spcAft>
                <a:spcPts val="1000"/>
              </a:spcAft>
            </a:pPr>
            <a:r>
              <a:rPr lang="cs-CZ" b="1" dirty="0"/>
              <a:t>Dotaz</a:t>
            </a:r>
            <a:r>
              <a:rPr lang="cs-CZ" dirty="0"/>
              <a:t>: </a:t>
            </a:r>
            <a:r>
              <a:rPr lang="cs-CZ" b="1" dirty="0"/>
              <a:t>Od kterého dne se tato lhůta počítá</a:t>
            </a:r>
            <a:r>
              <a:rPr lang="cs-CZ" dirty="0"/>
              <a:t>?</a:t>
            </a:r>
          </a:p>
          <a:p>
            <a:pPr algn="l">
              <a:lnSpc>
                <a:spcPct val="112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i="1" dirty="0"/>
              <a:t>Dle § </a:t>
            </a:r>
            <a:r>
              <a:rPr lang="cs-CZ" b="1" i="1" dirty="0"/>
              <a:t>98 ZZVZ </a:t>
            </a:r>
            <a:r>
              <a:rPr lang="cs-CZ" i="1" dirty="0"/>
              <a:t>je lhůta pro zaslání žádosti o vysvětlení ZD </a:t>
            </a:r>
            <a:r>
              <a:rPr lang="cs-CZ" b="1" i="1" u="sng" dirty="0"/>
              <a:t>8 pracovních dnů (5 + 3)</a:t>
            </a:r>
            <a:r>
              <a:rPr lang="cs-CZ" i="1" dirty="0"/>
              <a:t>, nikde jsem odpověď nenašla, zajímá mě, od kterého dne se tato lhůta počítá? Lhůta pro podání nabídek je </a:t>
            </a:r>
            <a:r>
              <a:rPr lang="cs-CZ" b="1" i="1" dirty="0"/>
              <a:t>10. 7. 2023 v 8:00 hod.</a:t>
            </a:r>
            <a:r>
              <a:rPr lang="cs-CZ" i="1" dirty="0"/>
              <a:t> Je posledním dnem, kdy je možné zaslat zadavateli žádost o vysvětlení ZD 28. 6. 2023 (</a:t>
            </a:r>
            <a:r>
              <a:rPr lang="cs-CZ" b="1" i="1" dirty="0"/>
              <a:t>tedy prvním dnem pro odpočet 8 dnů je den předcházející lhůtě pro podání nabídek</a:t>
            </a:r>
            <a:r>
              <a:rPr lang="cs-CZ" i="1" dirty="0"/>
              <a:t>), nebo je tímto posledním dnem 29. 6. 2023, tedy lhůta se počítá včetně </a:t>
            </a:r>
            <a:r>
              <a:rPr lang="cs-CZ" b="1" i="1" dirty="0"/>
              <a:t>10. 7. 2023</a:t>
            </a:r>
            <a:r>
              <a:rPr lang="cs-CZ" i="1" dirty="0"/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09C3C1-41B5-479B-ABF6-8328AE4D8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86" y="1820540"/>
            <a:ext cx="3864295" cy="4645838"/>
          </a:xfrm>
          <a:prstGeom prst="rect">
            <a:avLst/>
          </a:prstGeom>
          <a:ln w="15875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964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Pravidla podle obecné judikatury </a:t>
            </a:r>
            <a:endParaRPr lang="en-US" sz="3600" dirty="0"/>
          </a:p>
        </p:txBody>
      </p:sp>
      <p:sp>
        <p:nvSpPr>
          <p:cNvPr id="2" name="Obdélník 1"/>
          <p:cNvSpPr/>
          <p:nvPr/>
        </p:nvSpPr>
        <p:spPr>
          <a:xfrm>
            <a:off x="599388" y="1910496"/>
            <a:ext cx="4876363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Lhůta 30 dní – od 2.8.2023 zahájení; 4.9.2023 (např. 10 hod.) otevírání nabídek; příp. (</a:t>
            </a:r>
            <a:r>
              <a:rPr lang="cs-CZ" b="1" i="1" dirty="0"/>
              <a:t>+72</a:t>
            </a:r>
            <a:r>
              <a:rPr lang="cs-CZ" i="1" dirty="0"/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DDA7E1B-BE95-4E20-A90F-43DF38864B93}"/>
              </a:ext>
            </a:extLst>
          </p:cNvPr>
          <p:cNvSpPr/>
          <p:nvPr/>
        </p:nvSpPr>
        <p:spPr>
          <a:xfrm>
            <a:off x="5547758" y="1910495"/>
            <a:ext cx="6529081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Pokud konec lhůty připadne na mimo pracovní den, např. 16.9.2023 (</a:t>
            </a:r>
            <a:r>
              <a:rPr lang="cs-CZ" b="1" i="1" dirty="0"/>
              <a:t>+72</a:t>
            </a:r>
            <a:r>
              <a:rPr lang="cs-CZ" i="1" dirty="0"/>
              <a:t>) lhůta by tak byla posunuta </a:t>
            </a:r>
            <a:r>
              <a:rPr lang="cs-CZ" b="1" i="1" dirty="0"/>
              <a:t>do 19.9. 10 hod.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9388" y="2556826"/>
            <a:ext cx="4876363" cy="414985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900" b="1" u="sng" dirty="0"/>
              <a:t>§ 98 odst. 1 </a:t>
            </a:r>
            <a:r>
              <a:rPr lang="cs-CZ" sz="1900" u="sng" dirty="0"/>
              <a:t>Z.:</a:t>
            </a:r>
            <a:r>
              <a:rPr lang="cs-CZ" sz="1900" dirty="0"/>
              <a:t> může zadávací dokumentaci vysvětlit, pokud vysvětlení, případně související dokumenty,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</a:rPr>
              <a:t>uveřejní na profilu zadavatele, podle písm. a) </a:t>
            </a:r>
            <a:r>
              <a:rPr lang="cs-CZ" sz="1900" u="sng" dirty="0">
                <a:solidFill>
                  <a:schemeClr val="accent4">
                    <a:lumMod val="75000"/>
                  </a:schemeClr>
                </a:solidFill>
              </a:rPr>
              <a:t>nejméně </a:t>
            </a:r>
            <a:r>
              <a:rPr lang="cs-CZ" sz="1900" b="1" u="sng" dirty="0">
                <a:solidFill>
                  <a:schemeClr val="accent4">
                    <a:lumMod val="75000"/>
                  </a:schemeClr>
                </a:solidFill>
              </a:rPr>
              <a:t>5 pracovních dnů před (</a:t>
            </a:r>
            <a:r>
              <a:rPr lang="cs-CZ" sz="1900" b="1" u="sng" strike="sngStrike" dirty="0">
                <a:solidFill>
                  <a:schemeClr val="accent4">
                    <a:lumMod val="75000"/>
                  </a:schemeClr>
                </a:solidFill>
              </a:rPr>
              <a:t>dnem</a:t>
            </a:r>
            <a:r>
              <a:rPr lang="cs-CZ" sz="1900" b="1" u="sng" dirty="0">
                <a:solidFill>
                  <a:schemeClr val="accent4">
                    <a:lumMod val="75000"/>
                  </a:schemeClr>
                </a:solidFill>
              </a:rPr>
              <a:t>) uplynutím lhůty</a:t>
            </a:r>
            <a:r>
              <a:rPr lang="cs-CZ" sz="1900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sz="1900" b="1" u="sng" dirty="0"/>
              <a:t>§ 98 odst. 3</a:t>
            </a:r>
            <a:r>
              <a:rPr lang="cs-CZ" sz="1900" u="sng" dirty="0"/>
              <a:t> Z.:</a:t>
            </a:r>
            <a:r>
              <a:rPr lang="cs-CZ" sz="1900" dirty="0"/>
              <a:t> není povinen vysvětlení poskytnout, pokud není žádost o vysvětlení doručena včas, </a:t>
            </a:r>
            <a:r>
              <a:rPr lang="cs-CZ" sz="1900" u="sng" dirty="0"/>
              <a:t>alespoň </a:t>
            </a:r>
            <a:r>
              <a:rPr lang="cs-CZ" sz="1900" b="1" u="sng" dirty="0"/>
              <a:t>3 pracovní dny před (</a:t>
            </a:r>
            <a:r>
              <a:rPr lang="cs-CZ" sz="1900" b="1" u="sng" strike="sngStrike" dirty="0"/>
              <a:t>dnem</a:t>
            </a:r>
            <a:r>
              <a:rPr lang="cs-CZ" sz="1900" b="1" u="sng" dirty="0"/>
              <a:t>) uplynutím lhůt</a:t>
            </a:r>
            <a:r>
              <a:rPr lang="cs-CZ" sz="1900" u="sng" dirty="0"/>
              <a:t> podle odstavce 1</a:t>
            </a:r>
            <a:r>
              <a:rPr lang="cs-CZ" sz="1900" dirty="0"/>
              <a:t>.</a:t>
            </a:r>
          </a:p>
          <a:p>
            <a:r>
              <a:rPr lang="cs-CZ" sz="1900" dirty="0"/>
              <a:t>(!!)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v situaci, kdy </a:t>
            </a:r>
            <a:r>
              <a:rPr lang="cs-CZ" sz="1900" b="1" i="0" u="none" strike="noStrike" baseline="0" dirty="0">
                <a:solidFill>
                  <a:srgbClr val="000000"/>
                </a:solidFill>
              </a:rPr>
              <a:t>zadavatel využije výhradu podle § 242 odst. 5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 ZZVZ je minimální doba pro vysvětlení 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lhůta pro podání nabídek (+</a:t>
            </a:r>
            <a:r>
              <a:rPr lang="cs-CZ" sz="1900" i="0" u="none" strike="noStrike" baseline="0" dirty="0">
                <a:solidFill>
                  <a:srgbClr val="000000"/>
                </a:solidFill>
              </a:rPr>
              <a:t>72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) + 5)</a:t>
            </a:r>
            <a:endParaRPr lang="cs-CZ" sz="19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ED0BDBE-880D-4E22-B8ED-4B05E6477A52}"/>
              </a:ext>
            </a:extLst>
          </p:cNvPr>
          <p:cNvSpPr/>
          <p:nvPr/>
        </p:nvSpPr>
        <p:spPr>
          <a:xfrm>
            <a:off x="5547758" y="2543998"/>
            <a:ext cx="6529081" cy="422166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000" b="1" dirty="0"/>
              <a:t>Postup stanovení lhůty</a:t>
            </a:r>
            <a:r>
              <a:rPr lang="cs-CZ" sz="2000" dirty="0"/>
              <a:t> př. </a:t>
            </a:r>
            <a:r>
              <a:rPr lang="cs-CZ" sz="2000" i="1" u="sng" dirty="0"/>
              <a:t>29 Odo 783/2003 </a:t>
            </a:r>
            <a:r>
              <a:rPr lang="cs-CZ" sz="2000" dirty="0"/>
              <a:t>zpětně +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/>
              <a:t>počítání dnů ode dne předcházejícího uplynutí lhůty)</a:t>
            </a:r>
            <a:r>
              <a:rPr lang="cs-CZ" sz="2000" dirty="0"/>
              <a:t> </a:t>
            </a:r>
            <a:r>
              <a:rPr lang="cs-CZ" sz="2000" b="1" dirty="0"/>
              <a:t>za rozhodný den počítání lhůty je den podání nabídek</a:t>
            </a:r>
            <a:r>
              <a:rPr lang="cs-CZ" sz="2000" dirty="0"/>
              <a:t>. </a:t>
            </a:r>
          </a:p>
          <a:p>
            <a:r>
              <a:rPr lang="cs-CZ" sz="2000" dirty="0"/>
              <a:t>Ad1 </a:t>
            </a:r>
            <a:r>
              <a:rPr lang="cs-CZ" sz="2000" b="1" dirty="0"/>
              <a:t>§ 98 odst. 1 </a:t>
            </a:r>
            <a:r>
              <a:rPr lang="cs-CZ" sz="2000" i="1" dirty="0"/>
              <a:t>(nejpozději </a:t>
            </a:r>
            <a:r>
              <a:rPr lang="cs-CZ" sz="2000" b="1" i="1" dirty="0"/>
              <a:t>5 pracovních dnů</a:t>
            </a:r>
            <a:r>
              <a:rPr lang="cs-CZ" sz="2000" i="1" dirty="0"/>
              <a:t>)</a:t>
            </a:r>
          </a:p>
          <a:p>
            <a:pPr>
              <a:spcAft>
                <a:spcPts val="500"/>
              </a:spcAft>
            </a:pPr>
            <a:r>
              <a:rPr lang="cs-CZ" sz="2000" dirty="0"/>
              <a:t>Ad2 </a:t>
            </a:r>
            <a:r>
              <a:rPr lang="cs-CZ" sz="2000" b="1" dirty="0"/>
              <a:t>§ 242 odst. 5 </a:t>
            </a:r>
            <a:r>
              <a:rPr lang="cs-CZ" sz="2000" i="1" dirty="0"/>
              <a:t>(aplikace pravidla </a:t>
            </a:r>
            <a:r>
              <a:rPr lang="cs-CZ" sz="2000" b="1" i="1" dirty="0"/>
              <a:t>72 hodin</a:t>
            </a:r>
            <a:r>
              <a:rPr lang="cs-CZ" sz="2000" i="1" dirty="0"/>
              <a:t>)</a:t>
            </a:r>
          </a:p>
          <a:p>
            <a:r>
              <a:rPr lang="cs-CZ" sz="2000" i="1" u="sng" dirty="0">
                <a:hlinkClick r:id="rId4"/>
              </a:rPr>
              <a:t>Ze stanoviska – ÚOHS</a:t>
            </a:r>
            <a:r>
              <a:rPr lang="cs-CZ" sz="2000" i="1" dirty="0"/>
              <a:t>: př. lhůta pro uveřejnění vysvětlení zadávací dokumentace ve smyslu § 98 odst. 1 ZZVZ bude končit </a:t>
            </a:r>
            <a:r>
              <a:rPr lang="cs-CZ" sz="2000" b="1" i="1" dirty="0"/>
              <a:t>5 pracovních dnů </a:t>
            </a:r>
            <a:r>
              <a:rPr lang="cs-CZ" sz="2000" i="1" dirty="0"/>
              <a:t>před uplynutím lhůty pro možnost podání námitek, ve čtvrtek </a:t>
            </a:r>
            <a:r>
              <a:rPr lang="cs-CZ" sz="2000" b="1" i="1" dirty="0"/>
              <a:t>24. 8. 2023</a:t>
            </a:r>
            <a:r>
              <a:rPr lang="cs-CZ" sz="2000" i="1" dirty="0"/>
              <a:t>, kdy nejpozději bude moci zadavatel takové vysvětlení uveřejnit (!!!) </a:t>
            </a:r>
            <a:r>
              <a:rPr lang="cs-CZ" sz="2000" b="1" i="1" dirty="0"/>
              <a:t>běh lhůty je počítán k rozhodnému dni 1. 9. 2023 v </a:t>
            </a:r>
            <a:r>
              <a:rPr lang="cs-CZ" sz="2000" i="1" dirty="0"/>
              <a:t>10:00 hod., jakožto lhůty pro podání námitek. </a:t>
            </a:r>
            <a:r>
              <a:rPr lang="cs-CZ" sz="2000" b="1" i="1" dirty="0"/>
              <a:t>Pro úplnost, že lhůta pro podání nabídek končí 4. 9. 2023 v 10:00 hod.</a:t>
            </a:r>
          </a:p>
        </p:txBody>
      </p:sp>
    </p:spTree>
    <p:extLst>
      <p:ext uri="{BB962C8B-B14F-4D97-AF65-F5344CB8AC3E}">
        <p14:creationId xmlns:p14="http://schemas.microsoft.com/office/powerpoint/2010/main" val="90024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Detail veřejné zakázky na profilu</a:t>
            </a:r>
            <a:endParaRPr lang="en-US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CF59131-8E54-1AB3-42D6-DC2FA52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1916832"/>
            <a:ext cx="5219700" cy="32670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5F4B9EA-FDFE-1CB2-39A6-8B953E6C4485}"/>
              </a:ext>
            </a:extLst>
          </p:cNvPr>
          <p:cNvSpPr/>
          <p:nvPr/>
        </p:nvSpPr>
        <p:spPr>
          <a:xfrm>
            <a:off x="347626" y="5203616"/>
            <a:ext cx="5219700" cy="155427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900" dirty="0"/>
              <a:t>Ve VVZ nesmí být uveřejněny </a:t>
            </a:r>
            <a:r>
              <a:rPr lang="cs-CZ" sz="1900" b="1" dirty="0"/>
              <a:t>jakékoliv údaje odlišné od údajů, které jsou obsaženy ve formulářích</a:t>
            </a:r>
            <a:r>
              <a:rPr lang="cs-CZ" sz="1900" dirty="0"/>
              <a:t> odeslaných k uveřejnění v Úředním věstníku EU-TED, nebo uveřejněných na profilu zadavatele (§ </a:t>
            </a:r>
            <a:r>
              <a:rPr lang="cs-CZ" sz="1900" b="1" dirty="0"/>
              <a:t>212 odst. 4</a:t>
            </a:r>
            <a:r>
              <a:rPr lang="cs-CZ" sz="1900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1F2F36-30E9-C43A-C337-D549A222D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62" y="1916832"/>
            <a:ext cx="6307673" cy="48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1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Provedení změny ve smyslu § 98 / 5</a:t>
            </a:r>
            <a:endParaRPr lang="en-US" sz="3600" b="1" dirty="0">
              <a:solidFill>
                <a:srgbClr val="2E4987"/>
              </a:solidFill>
            </a:endParaRPr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3941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Dotaz</a:t>
            </a:r>
            <a:r>
              <a:rPr lang="cs-CZ" sz="2000" dirty="0"/>
              <a:t>: Jak správně postupovat při uveřejňování informací při změně zadávací dokumentace, </a:t>
            </a:r>
            <a:r>
              <a:rPr lang="cs-CZ" sz="2000" dirty="0">
                <a:highlight>
                  <a:srgbClr val="FFFF00"/>
                </a:highlight>
              </a:rPr>
              <a:t>pokud zadavatel prodlužuje lhůtu pro podání nabídek</a:t>
            </a:r>
            <a:r>
              <a:rPr lang="cs-CZ" sz="2000" dirty="0"/>
              <a:t>; zda vyčkat na uveřejnění v </a:t>
            </a:r>
            <a:r>
              <a:rPr lang="cs-CZ" sz="2000" dirty="0" err="1"/>
              <a:t>TEDu</a:t>
            </a:r>
            <a:r>
              <a:rPr lang="cs-CZ" sz="2000" dirty="0"/>
              <a:t> (?) a teprve poté uveřejnit změnu na profilu zadavatele; popř. nestačí odeslání formuláře o změně do </a:t>
            </a:r>
            <a:r>
              <a:rPr lang="cs-CZ" sz="2000" dirty="0" err="1"/>
              <a:t>TEDu</a:t>
            </a:r>
            <a:r>
              <a:rPr lang="cs-CZ" sz="2000" dirty="0"/>
              <a:t>?</a:t>
            </a:r>
          </a:p>
          <a:p>
            <a:pPr algn="l">
              <a:lnSpc>
                <a:spcPct val="114000"/>
              </a:lnSpc>
            </a:pPr>
            <a:r>
              <a:rPr lang="cs-CZ" sz="2000" dirty="0"/>
              <a:t>Pozn. (</a:t>
            </a:r>
            <a:r>
              <a:rPr lang="cs-CZ" sz="2000" i="1" dirty="0"/>
              <a:t>k uveřejnění dochází podle veřejně dostupného Provozního řádu Věstníku veřejných zakázek do 3 pracovních dní od odeslání</a:t>
            </a:r>
            <a:r>
              <a:rPr lang="cs-CZ" sz="2000" dirty="0"/>
              <a:t>)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n-lt"/>
              </a:rPr>
              <a:t>Odpověď: </a:t>
            </a:r>
            <a:r>
              <a:rPr lang="cs-CZ" sz="2000" dirty="0">
                <a:latin typeface="+mn-lt"/>
              </a:rPr>
              <a:t>Při změně nutno postupovat souladně k § 212 odst. 8, tzn. ve formuláři VVZ (národní) nesmí být uveřejněny jakékoliv údaje odlišné od údajů, které jsou obsaženy ve formulářích odeslaných k uveřejnění v TED (Je-li v textu uvedeno TED, je tím myšlen Úřední věstník EU) nebo na profilu zadavatele (…)</a:t>
            </a:r>
            <a:endParaRPr lang="cs-CZ" sz="2000" i="1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705899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Fikce uveřejnění dle § 212 „do 48 hodin od doručení potvrzení o přijetí oznámení k uveřejnění v EU-TED“ pokud nebylo zadavateli či provozovateli VVZ doručeno oznámení o uveřejnění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172700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Dopad změny nebo doplnění ZD § 99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3941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Dotaz</a:t>
            </a:r>
            <a:r>
              <a:rPr lang="cs-CZ" sz="2000" dirty="0"/>
              <a:t>: Dle ZZVZ je nutné vyčkat s provedením změny již dříve uveřejněných informací na profilu zadavatele do chvíle, než je uveřejněna předmětná informace na národní úrovni, ve VVZ. (tzv. </a:t>
            </a:r>
            <a:r>
              <a:rPr lang="cs-CZ" sz="2000" i="1" dirty="0"/>
              <a:t>fikce uveřejnění po uplynutí 48 hodin od doručení potvrzení o přijetí oznámení k uveřejnění v TED je možné formulář uveřejnit ve VVZ</a:t>
            </a:r>
            <a:r>
              <a:rPr lang="cs-CZ" sz="2000" dirty="0"/>
              <a:t>, pokud nebylo zadavateli či provozovateli VVZ během stanoveného intervalu doručeno oznámení o uveřejnění formuláře v TED).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n-lt"/>
              </a:rPr>
              <a:t>Odpověď:</a:t>
            </a:r>
            <a:r>
              <a:rPr lang="cs-CZ" sz="2000" dirty="0">
                <a:latin typeface="+mn-lt"/>
              </a:rPr>
              <a:t> 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Do doby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uveřejnění „opravného formuláře“ 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je možné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 pouze </a:t>
            </a:r>
            <a:r>
              <a:rPr lang="cs-CZ" sz="2000" b="1" i="1" dirty="0">
                <a:latin typeface="+mn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sz="2000" i="1" dirty="0">
                <a:latin typeface="+mn-lt"/>
                <a:cs typeface="Arial" panose="020B0604020202020204" pitchFamily="34" charset="0"/>
              </a:rPr>
              <a:t>, na který ten poslední odeslaný spolu se změnou odkazuje; stanovisko dostupné online: </a:t>
            </a:r>
            <a:r>
              <a:rPr lang="cs-CZ" sz="2000" dirty="0">
                <a:latin typeface="+mn-lt"/>
                <a:hlinkClick r:id="rId4"/>
              </a:rPr>
              <a:t>Změna zadávací dokumentace - ČÁST ČTVRTÁ Nadlimitní režim (§ 55 – § 128)</a:t>
            </a:r>
            <a:br>
              <a:rPr lang="cs-CZ" sz="2000" dirty="0">
                <a:latin typeface="+mn-lt"/>
              </a:rPr>
            </a:br>
            <a:r>
              <a:rPr lang="cs-CZ" sz="2000" b="1" dirty="0">
                <a:latin typeface="+mn-lt"/>
              </a:rPr>
              <a:t>Upraveno</a:t>
            </a:r>
            <a:r>
              <a:rPr lang="cs-CZ" sz="2000" dirty="0">
                <a:latin typeface="+mn-lt"/>
              </a:rPr>
              <a:t>: dle stanoviska předsedy ÚOHS, že je potřeba k zákonu a </a:t>
            </a:r>
            <a:r>
              <a:rPr lang="cs-CZ" sz="2000" dirty="0">
                <a:highlight>
                  <a:srgbClr val="FFFF00"/>
                </a:highlight>
                <a:latin typeface="+mn-lt"/>
              </a:rPr>
              <a:t>prostředkům jeho naplňování přistupovat racionálně </a:t>
            </a:r>
            <a:r>
              <a:rPr lang="cs-CZ" sz="2000" dirty="0">
                <a:latin typeface="+mn-lt"/>
              </a:rPr>
              <a:t>a násl.:</a:t>
            </a:r>
            <a:br>
              <a:rPr lang="cs-CZ" sz="2000" dirty="0">
                <a:latin typeface="+mn-lt"/>
              </a:rPr>
            </a:br>
            <a:endParaRPr lang="cs-CZ" sz="2000" i="1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705899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[Rozhodnutí Úřadu pro ochranu hospodářské soutěže (ÚOHS) ze dne 12. 5.2023, </a:t>
            </a:r>
            <a:r>
              <a:rPr lang="cs-CZ" b="0" dirty="0" err="1"/>
              <a:t>sp</a:t>
            </a:r>
            <a:r>
              <a:rPr lang="cs-CZ" b="0" dirty="0"/>
              <a:t>. zn. R0041/2023/VZ - 17725/2023/163 [ASPI ID: JUD908946CZ] „</a:t>
            </a:r>
            <a:r>
              <a:rPr lang="pl-PL" dirty="0"/>
              <a:t>s ohledem na okolnosti případu tato prodleva obstojí</a:t>
            </a:r>
            <a:r>
              <a:rPr lang="pl-PL" b="0" dirty="0"/>
              <a:t>”</a:t>
            </a:r>
            <a:endParaRPr lang="cs-CZ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3160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FAQ Změna / doplnění dle § 99 odst. 1 a 2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3941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Postup: </a:t>
            </a:r>
            <a:r>
              <a:rPr lang="cs-CZ" sz="2000" dirty="0"/>
              <a:t>Změna nebo doplnění zadávací dokumentace, respektive zadávacích podmínek musí být uveřejněna nebo oznámena dodavatelům stejným způsobem jako zadávací podmínka, která byla změněna nebo doplněna.</a:t>
            </a:r>
          </a:p>
          <a:p>
            <a:pPr algn="l">
              <a:lnSpc>
                <a:spcPct val="114000"/>
              </a:lnSpc>
            </a:pPr>
            <a:r>
              <a:rPr lang="cs-CZ" sz="2000" dirty="0">
                <a:highlight>
                  <a:srgbClr val="FFFF00"/>
                </a:highlight>
              </a:rPr>
              <a:t>Nutno opravit formulář a stejným postupem zveřejnit oznámit dodavatelům změnu nebo doplnění na profilu (NEN) analogicky ke způsobu uveřejnění ZP.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n-lt"/>
              </a:rPr>
              <a:t>Praxe: </a:t>
            </a:r>
            <a:r>
              <a:rPr lang="cs-CZ" sz="2000" dirty="0">
                <a:latin typeface="+mn-lt"/>
              </a:rPr>
              <a:t>Rozhodnutí Úřadu pro ochranu hospodářské soutěže (ÚOHS) ze dne 10. 4.2025, </a:t>
            </a:r>
            <a:r>
              <a:rPr lang="cs-CZ" sz="2000" dirty="0" err="1">
                <a:latin typeface="+mn-lt"/>
              </a:rPr>
              <a:t>sp</a:t>
            </a:r>
            <a:r>
              <a:rPr lang="cs-CZ" sz="2000" dirty="0">
                <a:latin typeface="+mn-lt"/>
              </a:rPr>
              <a:t>. zn. R0022/2025/VZ - 13197/2025/163 [ASPI ID: JUD1079664CZ] </a:t>
            </a:r>
            <a:r>
              <a:rPr lang="cs-CZ" sz="2000" i="1" dirty="0">
                <a:latin typeface="+mn-lt"/>
              </a:rPr>
              <a:t>„28. Z ustanovení § 99 odst. 1 věty druhé zákona nevyplývá lhůta, ve které má zadavatel na všech příslušných místech změnu zadávací podmínky uveřejnit nebo oznámit“ </a:t>
            </a:r>
            <a:r>
              <a:rPr lang="cs-CZ" sz="2000" u="sng" dirty="0">
                <a:latin typeface="+mn-lt"/>
              </a:rPr>
              <a:t>Konkrétně jde o údaje</a:t>
            </a:r>
            <a:r>
              <a:rPr lang="cs-CZ" sz="2000" dirty="0">
                <a:latin typeface="+mn-lt"/>
              </a:rPr>
              <a:t>: </a:t>
            </a:r>
            <a:r>
              <a:rPr lang="cs-CZ" sz="2000" i="1" dirty="0">
                <a:latin typeface="+mn-lt"/>
              </a:rPr>
              <a:t>I. v přehledu veřejné zakázky v elektronickém nástroji, II. o změnu v samotné zadávací dokumentaci zveřejněné na profilu zadavatele a III. o změnu formuláře ve VVZ.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705899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Změna podoby uveřejňování formulářů neznamená jiný postup provedení změny zadávací dokumentace na profilu zadavatele z pohledu zákona č. 134/2016 Sb., o zadávání veřejných zakázek (ZZVZ).</a:t>
            </a:r>
          </a:p>
        </p:txBody>
      </p:sp>
    </p:spTree>
    <p:extLst>
      <p:ext uri="{BB962C8B-B14F-4D97-AF65-F5344CB8AC3E}">
        <p14:creationId xmlns:p14="http://schemas.microsoft.com/office/powerpoint/2010/main" val="1025434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Spolupráce zadavatelů při uveřejňování </a:t>
            </a:r>
            <a:endParaRPr lang="en-US" sz="3600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637568" y="1916831"/>
            <a:ext cx="5458432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cs-CZ" b="1" dirty="0"/>
              <a:t>Otázka</a:t>
            </a:r>
            <a:r>
              <a:rPr lang="cs-CZ" dirty="0"/>
              <a:t>: Uveřejnění smlouvy </a:t>
            </a:r>
            <a:r>
              <a:rPr lang="cs-CZ" b="1" dirty="0"/>
              <a:t>uzavřené na VZ při společném zadávání</a:t>
            </a:r>
            <a:r>
              <a:rPr lang="cs-CZ" dirty="0"/>
              <a:t>? (§ 7)</a:t>
            </a:r>
          </a:p>
          <a:p>
            <a:pPr algn="l">
              <a:spcAft>
                <a:spcPts val="1000"/>
              </a:spcAft>
            </a:pPr>
            <a:r>
              <a:rPr lang="cs-CZ" i="1" dirty="0"/>
              <a:t>Zúčastnění zadavatelé uzavřou smlouvu před zahájením ZŘ, ve které </a:t>
            </a:r>
            <a:r>
              <a:rPr lang="cs-CZ" i="1" u="sng" dirty="0"/>
              <a:t>upraví vzájemná práva a povinnosti související se </a:t>
            </a:r>
            <a:r>
              <a:rPr lang="pt-BR" i="1" u="sng" dirty="0"/>
              <a:t>zadávacím řízením</a:t>
            </a:r>
            <a:r>
              <a:rPr lang="cs-CZ" i="1" dirty="0"/>
              <a:t>.</a:t>
            </a:r>
            <a:endParaRPr lang="cs-CZ" b="1" i="1" dirty="0"/>
          </a:p>
          <a:p>
            <a:pPr algn="l">
              <a:spcAft>
                <a:spcPts val="1000"/>
              </a:spcAft>
            </a:pPr>
            <a:r>
              <a:rPr lang="cs-CZ" b="1" dirty="0">
                <a:highlight>
                  <a:srgbClr val="FFFF00"/>
                </a:highlight>
              </a:rPr>
              <a:t>Pokud </a:t>
            </a:r>
            <a:r>
              <a:rPr lang="cs-CZ" dirty="0">
                <a:highlight>
                  <a:srgbClr val="FFFF00"/>
                </a:highlight>
              </a:rPr>
              <a:t>provádí úkony zúčastněný zadavatel svým jménem a na svůj účet </a:t>
            </a:r>
            <a:r>
              <a:rPr lang="cs-CZ" i="1" dirty="0">
                <a:highlight>
                  <a:srgbClr val="FFFF00"/>
                </a:highlight>
              </a:rPr>
              <a:t>(založit PZ)</a:t>
            </a:r>
            <a:r>
              <a:rPr lang="cs-CZ" dirty="0">
                <a:highlight>
                  <a:srgbClr val="FFFF00"/>
                </a:highlight>
              </a:rPr>
              <a:t>.</a:t>
            </a:r>
          </a:p>
          <a:p>
            <a:pPr algn="l">
              <a:spcAft>
                <a:spcPts val="1000"/>
              </a:spcAft>
            </a:pPr>
            <a:r>
              <a:rPr lang="cs-CZ" dirty="0"/>
              <a:t>Zveřejní smlouvu podle zák. o registru smluv </a:t>
            </a:r>
            <a:r>
              <a:rPr lang="cs-CZ" i="1" dirty="0"/>
              <a:t>(není povinnost PZ - NEN)</a:t>
            </a:r>
            <a:r>
              <a:rPr lang="cs-CZ" dirty="0"/>
              <a:t>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latin typeface="+mn-lt"/>
              </a:rPr>
              <a:t>Otázka</a:t>
            </a:r>
            <a:r>
              <a:rPr lang="cs-CZ" sz="2400" dirty="0">
                <a:latin typeface="+mn-lt"/>
              </a:rPr>
              <a:t>: Uveřejňovací povinnosti zajišťované správcem RS CZ? (§ 9)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highlight>
                  <a:srgbClr val="FFFF00"/>
                </a:highlight>
                <a:latin typeface="+mn-lt"/>
              </a:rPr>
              <a:t>Za dodržení zákona odpovídá centrální zadavatel</a:t>
            </a:r>
            <a:r>
              <a:rPr lang="cs-CZ" sz="2400" i="1" dirty="0">
                <a:latin typeface="+mn-lt"/>
              </a:rPr>
              <a:t>, tzn. smlouvu § 9 odst. 5 uzavře centrální zadavatel a pověřující subjekt: vždy do okamžiku zadání VZ.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latin typeface="+mn-lt"/>
              </a:rPr>
              <a:t>Povinnosti dle § </a:t>
            </a:r>
            <a:r>
              <a:rPr lang="cs-CZ" sz="2400" b="1" i="1" dirty="0">
                <a:latin typeface="+mn-lt"/>
              </a:rPr>
              <a:t>219</a:t>
            </a:r>
            <a:r>
              <a:rPr lang="cs-CZ" sz="2400" i="1" dirty="0">
                <a:latin typeface="+mn-lt"/>
              </a:rPr>
              <a:t> odst. </a:t>
            </a:r>
            <a:r>
              <a:rPr lang="cs-CZ" sz="2400" b="1" i="1" dirty="0">
                <a:latin typeface="+mn-lt"/>
              </a:rPr>
              <a:t>1</a:t>
            </a:r>
            <a:r>
              <a:rPr lang="cs-CZ" sz="2400" i="1" dirty="0">
                <a:latin typeface="+mn-lt"/>
              </a:rPr>
              <a:t>, příp. odst. </a:t>
            </a:r>
            <a:r>
              <a:rPr lang="cs-CZ" sz="2400" b="1" i="1" dirty="0">
                <a:latin typeface="+mn-lt"/>
              </a:rPr>
              <a:t>2</a:t>
            </a:r>
            <a:r>
              <a:rPr lang="cs-CZ" sz="2400" i="1" dirty="0">
                <a:latin typeface="+mn-lt"/>
              </a:rPr>
              <a:t> zajistí centrální zadavatel – pověřující zadavatelé (§ </a:t>
            </a:r>
            <a:r>
              <a:rPr lang="cs-CZ" sz="2400" i="1" dirty="0">
                <a:highlight>
                  <a:srgbClr val="FFFF00"/>
                </a:highlight>
                <a:latin typeface="+mn-lt"/>
              </a:rPr>
              <a:t>137,142</a:t>
            </a:r>
            <a:r>
              <a:rPr lang="cs-CZ" sz="2400" i="1" dirty="0">
                <a:latin typeface="+mn-lt"/>
              </a:rPr>
              <a:t>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i="1" dirty="0">
                <a:latin typeface="+mn-lt"/>
              </a:rPr>
              <a:t>Doplněn – odst. 3 (</a:t>
            </a:r>
            <a:r>
              <a:rPr lang="cs-CZ" sz="2400" b="1" i="1" dirty="0">
                <a:latin typeface="+mn-lt"/>
              </a:rPr>
              <a:t>č. 166/2023 Sb.</a:t>
            </a:r>
            <a:r>
              <a:rPr lang="cs-CZ" sz="2400" i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7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Právní základ uveřejňování podle zákona 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53F6CEC9-C8F8-4BD4-2089-54E66E8A42E1}"/>
              </a:ext>
            </a:extLst>
          </p:cNvPr>
          <p:cNvSpPr txBox="1">
            <a:spLocks/>
          </p:cNvSpPr>
          <p:nvPr/>
        </p:nvSpPr>
        <p:spPr>
          <a:xfrm>
            <a:off x="619125" y="1916832"/>
            <a:ext cx="11055019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</a:pPr>
            <a:r>
              <a:rPr lang="cs-CZ" sz="2000" b="1" dirty="0"/>
              <a:t>NSS rozsudek ke dni 14. 7. 2017, č. j. 2 </a:t>
            </a:r>
            <a:r>
              <a:rPr lang="cs-CZ" sz="2000" b="1" dirty="0" err="1"/>
              <a:t>Afs</a:t>
            </a:r>
            <a:r>
              <a:rPr lang="cs-CZ" sz="2000" b="1" dirty="0"/>
              <a:t> 208/2016 – 52 </a:t>
            </a:r>
            <a:r>
              <a:rPr lang="cs-CZ" sz="2000" dirty="0"/>
              <a:t>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</a:t>
            </a:r>
          </a:p>
          <a:p>
            <a:pPr algn="l">
              <a:lnSpc>
                <a:spcPct val="112000"/>
              </a:lnSpc>
            </a:pPr>
            <a:r>
              <a:rPr lang="cs-CZ" sz="2000" b="1" dirty="0"/>
              <a:t>Zásada zákazu diskriminace jako základní princip zákona o veřejných zakázkách </a:t>
            </a:r>
            <a:r>
              <a:rPr lang="cs-CZ" sz="2000" i="1" dirty="0"/>
              <a:t>nutno chápat více v materiální než formální podobě (</a:t>
            </a:r>
            <a:r>
              <a:rPr lang="cs-CZ" sz="2000" i="1" dirty="0">
                <a:highlight>
                  <a:srgbClr val="FFFF00"/>
                </a:highlight>
              </a:rPr>
              <a:t>spravedlivé konkurenční prostředí</a:t>
            </a:r>
            <a:r>
              <a:rPr lang="cs-CZ" sz="2000" i="1" dirty="0"/>
              <a:t>)</a:t>
            </a:r>
          </a:p>
          <a:p>
            <a:pPr algn="l">
              <a:lnSpc>
                <a:spcPct val="112000"/>
              </a:lnSpc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uveřejňování informací </a:t>
            </a:r>
            <a:r>
              <a:rPr lang="cs-CZ" sz="2000" i="1" dirty="0"/>
              <a:t>zajišťuje možnost </a:t>
            </a:r>
            <a:r>
              <a:rPr lang="cs-CZ" sz="2000" b="1" i="1" dirty="0"/>
              <a:t>co nejširšímu okruhu dodavatelů zúčastnit se zadávacího řízení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vyšší informovanost a předmětné rozšíření okruhu dodavatelů</a:t>
            </a:r>
            <a:r>
              <a:rPr lang="cs-CZ" sz="2000" i="1" dirty="0"/>
              <a:t>)</a:t>
            </a:r>
          </a:p>
          <a:p>
            <a:pPr algn="l">
              <a:lnSpc>
                <a:spcPct val="112000"/>
              </a:lnSpc>
              <a:tabLst>
                <a:tab pos="447675" algn="l"/>
              </a:tabLst>
            </a:pPr>
            <a:r>
              <a:rPr lang="cs-CZ" sz="2000" b="1" dirty="0"/>
              <a:t>Zásada transparentnosti </a:t>
            </a:r>
            <a:r>
              <a:rPr lang="pl-PL" sz="2000" b="1" dirty="0"/>
              <a:t>jako předpoklad otevřené hospodářské soutěže</a:t>
            </a:r>
            <a:r>
              <a:rPr lang="cs-CZ" sz="2000" b="1" dirty="0"/>
              <a:t> </a:t>
            </a:r>
            <a:r>
              <a:rPr lang="cs-CZ" sz="2000" i="1" dirty="0"/>
              <a:t>spolu</a:t>
            </a:r>
            <a:r>
              <a:rPr lang="pl-PL" sz="2000" i="1" dirty="0"/>
              <a:t>vytváří (</a:t>
            </a:r>
            <a:r>
              <a:rPr lang="pl-PL" sz="2000" i="1" dirty="0">
                <a:highlight>
                  <a:srgbClr val="FFFF00"/>
                </a:highlight>
              </a:rPr>
              <a:t>podmínky zásady rovného zacházení a zákazu diskriminace)</a:t>
            </a:r>
          </a:p>
          <a:p>
            <a:pPr algn="l">
              <a:lnSpc>
                <a:spcPct val="112000"/>
              </a:lnSpc>
              <a:tabLst>
                <a:tab pos="447675" algn="l"/>
              </a:tabLs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aby veřejná zakázka byla (</a:t>
            </a:r>
            <a:r>
              <a:rPr lang="pl-PL" sz="2000" i="1" dirty="0">
                <a:highlight>
                  <a:srgbClr val="FFFF00"/>
                </a:highlight>
              </a:rPr>
              <a:t>čitelná a podrobena možné efektivní kontrole</a:t>
            </a:r>
            <a:r>
              <a:rPr lang="pl-PL" sz="2000" i="1" dirty="0"/>
              <a:t>) přezkoumatelnost (§ </a:t>
            </a:r>
            <a:r>
              <a:rPr lang="pl-PL" sz="2000" b="1" i="1" dirty="0"/>
              <a:t>262a</a:t>
            </a:r>
            <a:r>
              <a:rPr lang="pl-PL" sz="2000" i="1" dirty="0"/>
              <a:t>) nebo možnost </a:t>
            </a:r>
            <a:r>
              <a:rPr lang="cs-CZ" sz="2000" i="1" dirty="0"/>
              <a:t>rychlé kontroly veškerá dokumentace o veřejné zakázce (záznamy o elektronických úkonech) z hlediska tvrzení zadavatele o zákonném průběhu zadávacího řízení.</a:t>
            </a:r>
            <a:endParaRPr lang="cs-CZ" sz="2000" dirty="0"/>
          </a:p>
          <a:p>
            <a:pPr>
              <a:lnSpc>
                <a:spcPct val="112000"/>
              </a:lnSpc>
              <a:tabLst>
                <a:tab pos="447675" algn="l"/>
              </a:tabLst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35394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Dotaz podle § 219 a v registru smluv § 9</a:t>
            </a:r>
            <a:endParaRPr lang="en-US" sz="3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39D687-E817-1AEB-F2F9-0251F36B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9" y="1916831"/>
            <a:ext cx="10222691" cy="4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3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Ex post - uzavření smlouvy / ukončení řízení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52D6CF-2715-4C8C-A7CD-0CF9C3E2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696"/>
            <a:ext cx="10390094" cy="49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2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Výsledek ZŘ - obecná veřejná zakázka (29)</a:t>
            </a:r>
            <a:br>
              <a:rPr lang="cs-CZ" sz="3600" b="1" dirty="0">
                <a:solidFill>
                  <a:srgbClr val="2E4987"/>
                </a:solidFill>
              </a:rPr>
            </a:br>
            <a:endParaRPr lang="en-US" sz="36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609603" y="1794912"/>
            <a:ext cx="4170448" cy="4997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cs-CZ" sz="2000" b="1" dirty="0"/>
              <a:t>Formulář k oznámení o uzavření smlouvy DNS § 142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POUZE konečná hodnota za formulář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k faktickému uzavření smlouvy</a:t>
            </a:r>
            <a:r>
              <a:rPr lang="cs-CZ" sz="2000" i="1" dirty="0"/>
              <a:t> dochází při zadávaní dílčích VZ na základě DNS)</a:t>
            </a:r>
            <a:r>
              <a:rPr lang="cs-CZ" sz="2000" dirty="0"/>
              <a:t>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Zjednodušení mechanismu, jak zveřejňovat smlouvy „zadané“ konkrétnímu dodavateli </a:t>
            </a:r>
            <a:r>
              <a:rPr lang="cs-CZ" sz="2000" i="1" dirty="0">
                <a:highlight>
                  <a:srgbClr val="FFFF00"/>
                </a:highlight>
              </a:rPr>
              <a:t>k dané kategorii/části – ID vybraný d.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Možnost </a:t>
            </a:r>
            <a:r>
              <a:rPr lang="cs-CZ" sz="2000" b="1" dirty="0"/>
              <a:t>uveřejnit souhrn hodnoty nabídek </a:t>
            </a:r>
            <a:r>
              <a:rPr lang="cs-CZ" sz="2000" dirty="0"/>
              <a:t>uzavřených na VZ, pokud byly zadány konkrétnímu dodavateli (ID).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862D8-7CA2-D018-E73A-974C40371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07" y="1794913"/>
            <a:ext cx="6802346" cy="49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Písemná zpráva zadavatele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0" y="1762087"/>
            <a:ext cx="11055019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u="sng" dirty="0"/>
              <a:t>Zadavatel vyhotovuje o každém zadávacím řízení </a:t>
            </a:r>
            <a:r>
              <a:rPr lang="cs-CZ" sz="8000" b="1" u="sng" dirty="0"/>
              <a:t>viz § 217</a:t>
            </a:r>
            <a:r>
              <a:rPr lang="cs-CZ" sz="8000" dirty="0"/>
              <a:t>:</a:t>
            </a:r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b="1" dirty="0"/>
              <a:t>Uveřejnit (PZ)</a:t>
            </a:r>
            <a:r>
              <a:rPr lang="cs-CZ" sz="8000" dirty="0"/>
              <a:t> </a:t>
            </a:r>
            <a:r>
              <a:rPr lang="cs-CZ" sz="8000" b="1" dirty="0">
                <a:highlight>
                  <a:srgbClr val="FFFF00"/>
                </a:highlight>
              </a:rPr>
              <a:t>do 30 pracovních dnů od ukončení zadávacího řízení.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b="1" u="sng" dirty="0"/>
              <a:t>Náležitosti viz odst. 2</a:t>
            </a:r>
            <a:r>
              <a:rPr lang="cs-CZ" sz="8000" u="sng" dirty="0"/>
              <a:t> ke každému zadávacímu řízení:</a:t>
            </a:r>
            <a:endParaRPr lang="cs-CZ" sz="8000" dirty="0"/>
          </a:p>
          <a:p>
            <a:pPr algn="l">
              <a:lnSpc>
                <a:spcPct val="132000"/>
              </a:lnSpc>
            </a:pPr>
            <a:r>
              <a:rPr lang="cs-CZ" sz="8000" dirty="0"/>
              <a:t>- </a:t>
            </a:r>
            <a:r>
              <a:rPr lang="cs-CZ" sz="8000" b="1" dirty="0"/>
              <a:t>odůvodnění nerozdělení nadlimitní veřejné zakázky na části </a:t>
            </a:r>
            <a:r>
              <a:rPr lang="cs-CZ" sz="8000" dirty="0"/>
              <a:t>(</a:t>
            </a:r>
            <a:r>
              <a:rPr lang="pl-PL" sz="8000" dirty="0"/>
              <a:t>pokud neuvedl v ZD</a:t>
            </a:r>
            <a:r>
              <a:rPr lang="cs-CZ" sz="8000" dirty="0"/>
              <a:t>)</a:t>
            </a:r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- </a:t>
            </a:r>
            <a:r>
              <a:rPr lang="cs-CZ" sz="8000" b="1" dirty="0"/>
              <a:t>soupis osob, byl-li střet zájmů zjištěn a přijatých opatření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- </a:t>
            </a:r>
            <a:r>
              <a:rPr lang="cs-CZ" sz="8000" b="1" dirty="0"/>
              <a:t>označení účastníků a </a:t>
            </a:r>
            <a:r>
              <a:rPr lang="cs-CZ" sz="8000" b="1" dirty="0">
                <a:highlight>
                  <a:srgbClr val="FFFF00"/>
                </a:highlight>
              </a:rPr>
              <a:t>uvedení jejich nabídkových cen</a:t>
            </a:r>
            <a:endParaRPr lang="cs-CZ" sz="8000" dirty="0"/>
          </a:p>
          <a:p>
            <a:pPr algn="l">
              <a:lnSpc>
                <a:spcPct val="132000"/>
              </a:lnSpc>
              <a:spcAft>
                <a:spcPts val="350"/>
              </a:spcAft>
            </a:pPr>
            <a:r>
              <a:rPr lang="cs-CZ" sz="8000" dirty="0"/>
              <a:t>Pokud </a:t>
            </a:r>
            <a:r>
              <a:rPr lang="cs-CZ" sz="8000" b="1" dirty="0"/>
              <a:t>požadované informace formulář obsahuje</a:t>
            </a:r>
            <a:r>
              <a:rPr lang="cs-CZ" sz="8000" dirty="0"/>
              <a:t>, lze odkazovat na oznámení o výsledku zadávacího řízení. Písemnou zprávu lze nahradit </a:t>
            </a:r>
            <a:r>
              <a:rPr lang="cs-CZ" sz="8000" b="1" dirty="0">
                <a:highlight>
                  <a:srgbClr val="FFFF00"/>
                </a:highlight>
              </a:rPr>
              <a:t>pokud zadavatel na profilu zadavatele uveřejní údaje podle § 217 odst. 2 ve strojově čitelném formátu (odst. 5)</a:t>
            </a:r>
            <a:r>
              <a:rPr lang="cs-CZ" sz="8000" b="1" dirty="0"/>
              <a:t>.</a:t>
            </a:r>
            <a:endParaRPr lang="cs-CZ" sz="8000" dirty="0"/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819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Zákona o registru smluv (č. 340/2015 Sb.)</a:t>
            </a:r>
            <a:endParaRPr lang="en-US" sz="3600" dirty="0"/>
          </a:p>
        </p:txBody>
      </p:sp>
      <p:sp>
        <p:nvSpPr>
          <p:cNvPr id="12" name="Zástupný symbol pro obsah 1"/>
          <p:cNvSpPr txBox="1">
            <a:spLocks/>
          </p:cNvSpPr>
          <p:nvPr/>
        </p:nvSpPr>
        <p:spPr>
          <a:xfrm>
            <a:off x="527380" y="1761694"/>
            <a:ext cx="11055019" cy="4821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</a:pPr>
            <a:r>
              <a:rPr lang="cs-CZ" dirty="0"/>
              <a:t>Povinné subjekty uveřejňují smlouvy s hodnotou předmětu smlouvy nad 50 000 Kč bez DPH: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/>
              <a:t>	- </a:t>
            </a:r>
            <a:r>
              <a:rPr lang="cs-CZ" b="1" dirty="0"/>
              <a:t>do 30 dnů od uzavření smlouvy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/>
              <a:t>	- </a:t>
            </a:r>
            <a:r>
              <a:rPr lang="cs-CZ" b="1" dirty="0"/>
              <a:t>smlouva nabývá účinnosti nejdříve dnem uveřejnění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u="sng" dirty="0"/>
              <a:t>Smlouva je </a:t>
            </a:r>
            <a:r>
              <a:rPr lang="cs-CZ" u="sng" dirty="0">
                <a:highlight>
                  <a:srgbClr val="FFFF00"/>
                </a:highlight>
              </a:rPr>
              <a:t>zrušena od počátku</a:t>
            </a:r>
            <a:r>
              <a:rPr lang="cs-CZ" u="sng" dirty="0"/>
              <a:t>, pokud nebyla uveřejněna ani do 3 měsíců od uzavření (!) viz § 7 odst. 1 zákona 340/2015 Sb.</a:t>
            </a:r>
            <a:r>
              <a:rPr lang="cs-CZ" dirty="0"/>
              <a:t>; nebyla-li smlouva, na niž se vztahuje povinnost uveřejnění prostřednictvím registru smluv, uveřejněna prostřednictvím registru smluv ani </a:t>
            </a:r>
            <a:r>
              <a:rPr lang="cs-CZ" b="1" dirty="0"/>
              <a:t>do tří měsíců</a:t>
            </a:r>
            <a:r>
              <a:rPr lang="cs-CZ" dirty="0"/>
              <a:t> ode dne, kdy byla uzavřena, </a:t>
            </a:r>
            <a:r>
              <a:rPr lang="cs-CZ" dirty="0">
                <a:highlight>
                  <a:srgbClr val="FFFF00"/>
                </a:highlight>
              </a:rPr>
              <a:t>platí, že je zrušena od počátku</a:t>
            </a:r>
            <a:r>
              <a:rPr lang="cs-CZ" dirty="0"/>
              <a:t>.</a:t>
            </a:r>
          </a:p>
          <a:p>
            <a:pPr algn="l">
              <a:lnSpc>
                <a:spcPct val="124000"/>
              </a:lnSpc>
              <a:spcAft>
                <a:spcPts val="350"/>
              </a:spcAft>
            </a:pPr>
            <a:r>
              <a:rPr lang="cs-CZ" dirty="0">
                <a:hlinkClick r:id="rId4"/>
              </a:rPr>
              <a:t>Úvod | Registr smluv (gov.cz)</a:t>
            </a:r>
            <a:r>
              <a:rPr lang="cs-CZ" dirty="0"/>
              <a:t> - </a:t>
            </a:r>
            <a:r>
              <a:rPr lang="pt-BR" dirty="0"/>
              <a:t>Správcem registru smluv je </a:t>
            </a:r>
            <a:r>
              <a:rPr lang="cs-CZ" dirty="0"/>
              <a:t>DIA</a:t>
            </a:r>
            <a:r>
              <a:rPr lang="pt-BR" dirty="0"/>
              <a:t>.</a:t>
            </a:r>
            <a:endParaRPr lang="cs-CZ" b="1" dirty="0"/>
          </a:p>
          <a:p>
            <a:pPr>
              <a:lnSpc>
                <a:spcPct val="124000"/>
              </a:lnSpc>
              <a:spcAft>
                <a:spcPts val="350"/>
              </a:spcAft>
            </a:pPr>
            <a:endParaRPr lang="cs-CZ" sz="2600" dirty="0">
              <a:latin typeface="+mj-lt"/>
            </a:endParaRPr>
          </a:p>
          <a:p>
            <a:pPr>
              <a:spcBef>
                <a:spcPts val="0"/>
              </a:spcBef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852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Uveřejnění ceny na základě § 219 odst. 3</a:t>
            </a:r>
            <a:endParaRPr lang="en-US" sz="3600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27380" y="1934596"/>
            <a:ext cx="11055019" cy="49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U smlouvy, jejíž </a:t>
            </a:r>
            <a:r>
              <a:rPr lang="cs-CZ" sz="2000" dirty="0">
                <a:highlight>
                  <a:srgbClr val="FFFF00"/>
                </a:highlight>
              </a:rPr>
              <a:t>doba plnění přesahuje 1 rok</a:t>
            </a:r>
            <a:r>
              <a:rPr lang="cs-CZ" sz="2000" dirty="0"/>
              <a:t>, uveřejní veřejný zadavatel nejpozději </a:t>
            </a:r>
            <a:r>
              <a:rPr lang="cs-CZ" sz="2000" dirty="0">
                <a:highlight>
                  <a:srgbClr val="FFFF00"/>
                </a:highlight>
              </a:rPr>
              <a:t>do 31. března</a:t>
            </a:r>
            <a:r>
              <a:rPr lang="cs-CZ" sz="2000" dirty="0"/>
              <a:t> následujícího kalendářního roku cenu za plnění smlouvy v předchozím kalendářním roce: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b="1" i="1" dirty="0"/>
              <a:t>Uveřejnění výše skutečně uhrazené ceny za plnění veřejné zakázky Výše skutečně uhrazené ceny za plnění veřejné zakázky podle § 219 odst. 3 ZZVZ patří mezi základní vybrané informace ke smlouvě uzavřené na veřejnou zakázku, které je zadavatel povinen uveřejnit na profilu zadavatele v podobě strukturovaných dat dle § 11 odst. 2 a přílohy č. 3 vyhlášky.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Dotazy ke Skutečně uhrazená cena, vč. DPH za roky plnění, tj. </a:t>
            </a:r>
            <a:r>
              <a:rPr lang="cs-CZ" sz="2000" i="1" dirty="0"/>
              <a:t>pokud došlo k realizaci veřejné zakázky</a:t>
            </a:r>
            <a:r>
              <a:rPr lang="cs-CZ" sz="2000" dirty="0"/>
              <a:t>, a tedy odkdy má zadavatel „povinnost“ uveřejňovat skutečně uhrazenou cenu za plnění smlouvy (?)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od částky skutečně uhrazené ceny se neodečítají í pokuty, nebo jiné smluvní sankce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podobně zádržné je úprava smluvních podmínek a nejde o soutěženou cenu VZ</a:t>
            </a:r>
          </a:p>
          <a:p>
            <a:pPr marL="342900" indent="-342900" algn="l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s-CZ" sz="2000" i="1" dirty="0"/>
              <a:t>není faktickým odložením předání, tzn. fakturovaná cena jako účetní doklad za provedení díla.</a:t>
            </a:r>
          </a:p>
        </p:txBody>
      </p:sp>
    </p:spTree>
    <p:extLst>
      <p:ext uri="{BB962C8B-B14F-4D97-AF65-F5344CB8AC3E}">
        <p14:creationId xmlns:p14="http://schemas.microsoft.com/office/powerpoint/2010/main" val="3257492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Formuláře “Změna závazku ze smlouvy”</a:t>
            </a:r>
            <a:endParaRPr lang="en-US" sz="3600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2661" y="1762674"/>
            <a:ext cx="11691257" cy="3593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„</a:t>
            </a:r>
            <a:r>
              <a:rPr lang="cs-CZ" sz="1800" b="1" dirty="0">
                <a:highlight>
                  <a:srgbClr val="FFFF00"/>
                </a:highlight>
              </a:rPr>
              <a:t>38 Oznámení o změně závazku ze smlouvy – obecná veřejná zakázka.</a:t>
            </a:r>
            <a:r>
              <a:rPr lang="cs-CZ" sz="1800" dirty="0"/>
              <a:t>“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79" y="4874986"/>
            <a:ext cx="11055019" cy="1677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9368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2E4987"/>
                </a:solidFill>
              </a:rPr>
              <a:t>Přestupky při uveřejňování § 269 ZZVZ</a:t>
            </a:r>
            <a:endParaRPr lang="en-US" sz="3600" dirty="0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27381" y="1761694"/>
            <a:ext cx="11055019" cy="5096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Zadavatel se dopustí přestupku při uveřejňování podle tohoto zákona </a:t>
            </a:r>
            <a:r>
              <a:rPr lang="cs-CZ" sz="2000" dirty="0"/>
              <a:t>(</a:t>
            </a:r>
            <a:r>
              <a:rPr lang="cs-CZ" sz="2000" b="1" dirty="0"/>
              <a:t>§ 269 odst. 1</a:t>
            </a:r>
            <a:r>
              <a:rPr lang="cs-CZ" sz="2000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oznámení o zadání veřejné zakázky nebo oznámení o uzavření rámcové dohody (§ </a:t>
            </a:r>
            <a:r>
              <a:rPr lang="cs-CZ" b="1" dirty="0"/>
              <a:t>50 a 123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oznámení o zrušení zadávacího řízení (§ </a:t>
            </a:r>
            <a:r>
              <a:rPr lang="cs-CZ" b="1" dirty="0"/>
              <a:t>128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k uveřejnění oznámení o změně smlouvy (38) </a:t>
            </a:r>
            <a:r>
              <a:rPr lang="pl-PL" dirty="0"/>
              <a:t>ve smyslu (§ </a:t>
            </a:r>
            <a:r>
              <a:rPr lang="pl-PL" b="1" dirty="0"/>
              <a:t>222 odst. 8</a:t>
            </a:r>
            <a:r>
              <a:rPr lang="pl-PL" dirty="0"/>
              <a:t>)</a:t>
            </a:r>
            <a:endParaRPr lang="cs-CZ" dirty="0"/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neodešle oznámení o změně doby trvání DNS na veřejnou zakázku (§ </a:t>
            </a:r>
            <a:r>
              <a:rPr lang="cs-CZ" b="1" dirty="0"/>
              <a:t>139</a:t>
            </a:r>
            <a:r>
              <a:rPr lang="cs-CZ" dirty="0"/>
              <a:t>)</a:t>
            </a:r>
          </a:p>
          <a:p>
            <a:pPr marL="1200150" lvl="1" indent="-457200" algn="l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neuveřejní </a:t>
            </a:r>
            <a:r>
              <a:rPr lang="cs-CZ" b="1" dirty="0"/>
              <a:t>písemnou zprávu zadavatele </a:t>
            </a:r>
            <a:r>
              <a:rPr lang="cs-CZ" dirty="0"/>
              <a:t>(§ </a:t>
            </a:r>
            <a:r>
              <a:rPr lang="cs-CZ" b="1" dirty="0"/>
              <a:t>217 odst. 5</a:t>
            </a:r>
            <a:r>
              <a:rPr lang="cs-CZ" dirty="0"/>
              <a:t>)</a:t>
            </a:r>
          </a:p>
          <a:p>
            <a:pPr marL="742950" lvl="1" algn="l">
              <a:spcBef>
                <a:spcPts val="0"/>
              </a:spcBef>
            </a:pPr>
            <a:endParaRPr lang="cs-CZ" dirty="0"/>
          </a:p>
          <a:p>
            <a:pPr algn="l">
              <a:spcBef>
                <a:spcPts val="0"/>
              </a:spcBef>
              <a:spcAft>
                <a:spcPts val="350"/>
              </a:spcAft>
            </a:pPr>
            <a:r>
              <a:rPr lang="pl-PL" sz="2000" b="1" dirty="0"/>
              <a:t>Za přestupek lze uložit pokutu do 200 000 Kč; jde-li o přestupek podle odst. 1</a:t>
            </a:r>
          </a:p>
          <a:p>
            <a:pPr algn="l">
              <a:lnSpc>
                <a:spcPct val="112000"/>
              </a:lnSpc>
              <a:spcBef>
                <a:spcPts val="0"/>
              </a:spcBef>
            </a:pPr>
            <a:r>
              <a:rPr lang="pl-PL" sz="2000" b="1" dirty="0"/>
              <a:t>S</a:t>
            </a:r>
            <a:r>
              <a:rPr lang="cs-CZ" sz="2000" b="1" dirty="0"/>
              <a:t>0189/2019: </a:t>
            </a:r>
            <a:r>
              <a:rPr lang="pl-PL" sz="2000" b="1" dirty="0"/>
              <a:t>I.</a:t>
            </a:r>
            <a:r>
              <a:rPr lang="pl-PL" sz="2000" dirty="0"/>
              <a:t> § 269 odst. 2 v rozporu s § 219 odst. 1 </a:t>
            </a:r>
            <a:r>
              <a:rPr lang="pl-PL" sz="2000" b="1" dirty="0"/>
              <a:t>neuveřejnil smlouvu na profilu zadavatele</a:t>
            </a:r>
            <a:r>
              <a:rPr lang="pl-PL" sz="2000" dirty="0"/>
              <a:t>; </a:t>
            </a:r>
            <a:r>
              <a:rPr lang="pl-PL" sz="2000" b="1" dirty="0"/>
              <a:t>II.</a:t>
            </a:r>
            <a:r>
              <a:rPr lang="pl-PL" sz="2000" dirty="0"/>
              <a:t> </a:t>
            </a:r>
            <a:r>
              <a:rPr lang="pt-BR" sz="2000" dirty="0"/>
              <a:t>§ 269 odst. 1 písm. e)</a:t>
            </a:r>
            <a:r>
              <a:rPr lang="cs-CZ" sz="2000" dirty="0"/>
              <a:t> </a:t>
            </a:r>
            <a:r>
              <a:rPr lang="cs-CZ" sz="2000" b="1" dirty="0"/>
              <a:t>neuveřejnil na profilu zadavatele písemnou zprávu zadavatele</a:t>
            </a:r>
            <a:r>
              <a:rPr lang="pl-PL" sz="2000" dirty="0"/>
              <a:t>; </a:t>
            </a:r>
            <a:r>
              <a:rPr lang="cs-CZ" sz="2000" b="1" dirty="0"/>
              <a:t>III.</a:t>
            </a:r>
            <a:r>
              <a:rPr lang="cs-CZ" sz="2000" dirty="0"/>
              <a:t> </a:t>
            </a:r>
            <a:r>
              <a:rPr lang="pl-PL" sz="2000" dirty="0"/>
              <a:t>§ 269 odst. 1 písm. a) </a:t>
            </a:r>
            <a:r>
              <a:rPr lang="pl-PL" sz="2000" b="1" dirty="0"/>
              <a:t>neodeslal k uveřejnění do Věstníku: Oznámení o výsledku zadávacího řízení</a:t>
            </a:r>
            <a:r>
              <a:rPr lang="pl-PL" sz="20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661441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0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814945" y="2690336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200" b="1" dirty="0">
                <a:solidFill>
                  <a:srgbClr val="2E4987"/>
                </a:solidFill>
              </a:rPr>
              <a:t>ZÁVĚR</a:t>
            </a:r>
            <a:endParaRPr lang="en-US" sz="4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76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Změny vyhlášky upravující uveřejňování 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00827B-7C25-C217-3416-9CD75A015F2D}"/>
              </a:ext>
            </a:extLst>
          </p:cNvPr>
          <p:cNvSpPr txBox="1">
            <a:spLocks/>
          </p:cNvSpPr>
          <p:nvPr/>
        </p:nvSpPr>
        <p:spPr>
          <a:xfrm>
            <a:off x="527050" y="1916832"/>
            <a:ext cx="11055350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Úprava doručování formulářů pouze přímým vyplněním v rozhraní VVZ</a:t>
            </a:r>
            <a:r>
              <a:rPr lang="cs-CZ" sz="2000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Vyplnění a </a:t>
            </a:r>
            <a:r>
              <a:rPr lang="cs-CZ" sz="2000" b="1" i="1" dirty="0"/>
              <a:t>odeslání formuláře lze pouze registrovaným dle přílohy č. 1</a:t>
            </a:r>
            <a:r>
              <a:rPr lang="cs-CZ" sz="2000" i="1" dirty="0"/>
              <a:t> Provozního řádu.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Vymezení případů </a:t>
            </a:r>
            <a:r>
              <a:rPr lang="cs-CZ" sz="2000" dirty="0">
                <a:highlight>
                  <a:srgbClr val="FFFF00"/>
                </a:highlight>
              </a:rPr>
              <a:t>použití jednotlivých typů </a:t>
            </a:r>
            <a:r>
              <a:rPr lang="cs-CZ" sz="2000" dirty="0"/>
              <a:t>elektronických formulářů (</a:t>
            </a:r>
            <a:r>
              <a:rPr lang="cs-CZ" sz="2000" b="1" dirty="0"/>
              <a:t>5 základních typů</a:t>
            </a:r>
            <a:r>
              <a:rPr lang="cs-CZ" sz="2000" dirty="0"/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>
                <a:highlight>
                  <a:srgbClr val="FFFF00"/>
                </a:highlight>
              </a:rPr>
              <a:t>Plánování, zahájení – ex ante (oznámení o záměru), výsledek nebo změna. </a:t>
            </a:r>
            <a:r>
              <a:rPr lang="cs-CZ" sz="2000" i="1" dirty="0">
                <a:highlight>
                  <a:srgbClr val="FFFF00"/>
                </a:highlight>
                <a:hlinkClick r:id="rId4"/>
              </a:rPr>
              <a:t>Opravy ve formulářích - VVZ</a:t>
            </a:r>
            <a:r>
              <a:rPr lang="cs-CZ" sz="2000" i="1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Srovnatelná pravidla pro veřejné zakázky v podlimitním režimu</a:t>
            </a:r>
            <a:r>
              <a:rPr lang="cs-CZ" sz="2000" dirty="0"/>
              <a:t> (pouze „Věstník“)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Stejně k nadlimitním nebo podlimitním veřejným zakázkám, použije zadavatel e-</a:t>
            </a:r>
            <a:r>
              <a:rPr lang="cs-CZ" sz="2000" i="1" dirty="0" err="1"/>
              <a:t>forms</a:t>
            </a:r>
            <a:r>
              <a:rPr lang="cs-CZ" sz="2000" dirty="0"/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Nutné sledovat aktuality na </a:t>
            </a:r>
            <a:r>
              <a:rPr lang="cs-CZ" sz="2000" dirty="0">
                <a:hlinkClick r:id="rId5"/>
              </a:rPr>
              <a:t>https://vvz.nipez.cz/</a:t>
            </a:r>
            <a:r>
              <a:rPr lang="cs-CZ" sz="2000" dirty="0"/>
              <a:t> (</a:t>
            </a:r>
            <a:r>
              <a:rPr lang="cs-CZ" sz="2000" b="1" dirty="0"/>
              <a:t>funkcionality, upozornění</a:t>
            </a:r>
            <a:r>
              <a:rPr lang="cs-CZ" sz="2000" dirty="0"/>
              <a:t>) a on-line školení </a:t>
            </a:r>
            <a:r>
              <a:rPr lang="cs-CZ" sz="2000" dirty="0" err="1"/>
              <a:t>eFORMs</a:t>
            </a:r>
            <a:endParaRPr lang="cs-CZ" sz="200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Změny ve vyplňování výsledkových formulářů pro zakázky rozdělené na části, čtvrtletní oznámení v nové verzi VVZ, odesílání formulářů z elektronických nástrojů: </a:t>
            </a:r>
            <a:r>
              <a:rPr lang="cs-CZ" sz="2000" i="1" dirty="0">
                <a:hlinkClick r:id="rId6"/>
              </a:rPr>
              <a:t>Nápověda a dokumentace: Materiály ze školení</a:t>
            </a:r>
            <a:endParaRPr lang="cs-CZ" sz="2000" i="1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200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1400" dirty="0"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200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87224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2019/1780/EU </a:t>
            </a:r>
            <a:r>
              <a:rPr lang="cs-CZ" sz="3600" b="1" dirty="0">
                <a:solidFill>
                  <a:srgbClr val="2E4987"/>
                </a:solidFill>
              </a:rPr>
              <a:t>-</a:t>
            </a:r>
            <a:r>
              <a:rPr lang="pt-BR" sz="3600" b="1" dirty="0">
                <a:solidFill>
                  <a:srgbClr val="2E4987"/>
                </a:solidFill>
              </a:rPr>
              <a:t> 2014/24/EU (</a:t>
            </a:r>
            <a:r>
              <a:rPr lang="cs-CZ" sz="3600" b="1" dirty="0">
                <a:solidFill>
                  <a:srgbClr val="2E4987"/>
                </a:solidFill>
              </a:rPr>
              <a:t>srovnání</a:t>
            </a:r>
            <a:r>
              <a:rPr lang="pt-BR" sz="3600" b="1" dirty="0">
                <a:solidFill>
                  <a:srgbClr val="2E4987"/>
                </a:solidFill>
              </a:rPr>
              <a:t>)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5D748D8-0B8B-9B11-2642-B7557AEAE6E7}"/>
              </a:ext>
            </a:extLst>
          </p:cNvPr>
          <p:cNvSpPr txBox="1">
            <a:spLocks/>
          </p:cNvSpPr>
          <p:nvPr/>
        </p:nvSpPr>
        <p:spPr>
          <a:xfrm>
            <a:off x="651014" y="1916831"/>
            <a:ext cx="11267387" cy="47858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Aft>
                <a:spcPts val="500"/>
              </a:spcAft>
            </a:pPr>
            <a:r>
              <a:rPr lang="cs-CZ" sz="1800" b="1" dirty="0"/>
              <a:t>PŘÍLOHA V</a:t>
            </a:r>
            <a:r>
              <a:rPr lang="cs-CZ" sz="1800" b="1" dirty="0">
                <a:solidFill>
                  <a:srgbClr val="19161A"/>
                </a:solidFill>
              </a:rPr>
              <a:t>: INFORMACE, JEŽ MAJÍ BÝT UVEDENY V OZNÁMENÍCH: </a:t>
            </a:r>
            <a:r>
              <a:rPr lang="cs-CZ" sz="1800" i="1" dirty="0">
                <a:solidFill>
                  <a:srgbClr val="19161A"/>
                </a:solidFill>
              </a:rPr>
              <a:t>Neslouží-li oznámení jako výzva k účasti v soutěži (</a:t>
            </a:r>
            <a:r>
              <a:rPr lang="cs-CZ" sz="1800" b="1" i="1" dirty="0">
                <a:solidFill>
                  <a:srgbClr val="19161A"/>
                </a:solidFill>
              </a:rPr>
              <a:t>zahájení uveřejněním na profilu není možné dle ZZVZ s výjimkou ZPŘ</a:t>
            </a:r>
            <a:r>
              <a:rPr lang="cs-CZ" sz="1800" i="1" dirty="0">
                <a:solidFill>
                  <a:srgbClr val="19161A"/>
                </a:solidFill>
              </a:rPr>
              <a:t>) </a:t>
            </a:r>
            <a:r>
              <a:rPr lang="cs-CZ" sz="1800" i="1" dirty="0">
                <a:solidFill>
                  <a:srgbClr val="19161A"/>
                </a:solidFill>
                <a:highlight>
                  <a:srgbClr val="FFFF00"/>
                </a:highlight>
              </a:rPr>
              <a:t>předpokládané datum (data) uveřejnění oznámení o zahájení zadávacího řízení </a:t>
            </a:r>
            <a:r>
              <a:rPr lang="cs-CZ" sz="1800" i="1" dirty="0">
                <a:solidFill>
                  <a:srgbClr val="19161A"/>
                </a:solidFill>
              </a:rPr>
              <a:t>prostřednictvím předběžného oznámení podle tohoto zákona (</a:t>
            </a:r>
            <a:r>
              <a:rPr lang="cs-CZ" sz="1800" b="1" i="1" dirty="0">
                <a:solidFill>
                  <a:srgbClr val="19161A"/>
                </a:solidFill>
              </a:rPr>
              <a:t>část B, I., bod. 8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i="1" dirty="0">
                <a:solidFill>
                  <a:srgbClr val="19161A"/>
                </a:solidFill>
              </a:rPr>
              <a:t>Popisy a nápověda k jednotlivým polím formuláře č. 7 </a:t>
            </a:r>
            <a:r>
              <a:rPr lang="cs-CZ" sz="1800" i="1" dirty="0">
                <a:solidFill>
                  <a:srgbClr val="19161A"/>
                </a:solidFill>
              </a:rPr>
              <a:t>Předběžné oznámení použité za účelem zkrácení lhůty pro podání nabídek – obecná veřejná zakázka: „BT-127-notice - </a:t>
            </a:r>
            <a:r>
              <a:rPr lang="cs-CZ" sz="1800" b="1" i="1" dirty="0">
                <a:solidFill>
                  <a:srgbClr val="19161A"/>
                </a:solidFill>
              </a:rPr>
              <a:t>Předpokládané datum, kdy dojde k zahájení zadávacího postupu“ </a:t>
            </a:r>
            <a:r>
              <a:rPr lang="cs-CZ" sz="1800" i="1" dirty="0">
                <a:solidFill>
                  <a:srgbClr val="19161A"/>
                </a:solidFill>
              </a:rPr>
              <a:t>(</a:t>
            </a:r>
            <a:r>
              <a:rPr lang="cs-CZ" sz="1800" i="1" dirty="0">
                <a:solidFill>
                  <a:srgbClr val="19161A"/>
                </a:solidFill>
                <a:highlight>
                  <a:srgbClr val="FFFF00"/>
                </a:highlight>
              </a:rPr>
              <a:t>povinné či volitelné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i="1" dirty="0">
                <a:solidFill>
                  <a:srgbClr val="19161A"/>
                </a:solidFill>
              </a:rPr>
              <a:t>Dle ZZVZ postačí jestliže zadavatel </a:t>
            </a:r>
            <a:r>
              <a:rPr lang="cs-CZ" sz="1800" b="1" i="1" dirty="0">
                <a:solidFill>
                  <a:srgbClr val="19161A"/>
                </a:solidFill>
              </a:rPr>
              <a:t>uveřejnil předběžné oznámení kterým </a:t>
            </a:r>
            <a:r>
              <a:rPr lang="cs-CZ" sz="1800" i="1" dirty="0">
                <a:solidFill>
                  <a:srgbClr val="19161A"/>
                </a:solidFill>
              </a:rPr>
              <a:t>„plánuje“ pokud bylo odesláno k uveřejnění </a:t>
            </a:r>
            <a:r>
              <a:rPr lang="cs-CZ" sz="1800" b="1" i="1" dirty="0">
                <a:solidFill>
                  <a:srgbClr val="19161A"/>
                </a:solidFill>
              </a:rPr>
              <a:t>nejméně 16 pracovních dnů a nejvýše 12 měsíců přede dnem</a:t>
            </a:r>
            <a:r>
              <a:rPr lang="cs-CZ" sz="1800" i="1" dirty="0">
                <a:solidFill>
                  <a:srgbClr val="19161A"/>
                </a:solidFill>
              </a:rPr>
              <a:t>, kdy bylo odesláno oznámení o zahájení zadávacího řízení (</a:t>
            </a:r>
            <a:r>
              <a:rPr lang="cs-CZ" sz="1800" b="1" i="1" dirty="0">
                <a:solidFill>
                  <a:srgbClr val="19161A"/>
                </a:solidFill>
              </a:rPr>
              <a:t>§ 54 odst. 4 ZZVZ</a:t>
            </a:r>
            <a:r>
              <a:rPr lang="cs-CZ" sz="1800" i="1" dirty="0">
                <a:solidFill>
                  <a:srgbClr val="19161A"/>
                </a:solidFill>
              </a:rPr>
              <a:t>)</a:t>
            </a: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dirty="0">
                <a:solidFill>
                  <a:srgbClr val="19161A"/>
                </a:solidFill>
              </a:rPr>
              <a:t>PŘÍLOHA VIII: HLAVNÍ POŽADAVKY NA UVEŘEJŇOVÁNÍ </a:t>
            </a:r>
            <a:r>
              <a:rPr lang="cs-CZ" sz="1800" dirty="0"/>
              <a:t>druhy formulářů odpovídající Směrnici </a:t>
            </a:r>
            <a:r>
              <a:rPr lang="cs-CZ" sz="1800" b="1" dirty="0"/>
              <a:t>2014/24/EU, dle </a:t>
            </a:r>
            <a:r>
              <a:rPr lang="cs-CZ" sz="1800" b="1" i="1" dirty="0"/>
              <a:t>v čl. 27 odst. 2, čl. 28 odst. 3 a </a:t>
            </a:r>
            <a:r>
              <a:rPr lang="cs-CZ" sz="1800" b="1" i="1" dirty="0">
                <a:highlight>
                  <a:srgbClr val="FFFF00"/>
                </a:highlight>
              </a:rPr>
              <a:t>čl. 48 odst. 1</a:t>
            </a:r>
            <a:r>
              <a:rPr lang="cs-CZ" sz="1800" b="1" i="1" dirty="0"/>
              <a:t> jako „formulář pro plánování“</a:t>
            </a:r>
            <a:endParaRPr lang="cs-CZ" sz="1800" i="1" dirty="0">
              <a:ea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800" b="1" i="1" dirty="0">
                <a:solidFill>
                  <a:srgbClr val="19161A"/>
                </a:solidFill>
                <a:highlight>
                  <a:srgbClr val="FFFF00"/>
                </a:highlight>
              </a:rPr>
              <a:t>Uživatel je na povinnost vyplnění polí upozorněn validační hláškou při vyplňování formuláře. </a:t>
            </a:r>
          </a:p>
        </p:txBody>
      </p:sp>
    </p:spTree>
    <p:extLst>
      <p:ext uri="{BB962C8B-B14F-4D97-AF65-F5344CB8AC3E}">
        <p14:creationId xmlns:p14="http://schemas.microsoft.com/office/powerpoint/2010/main" val="22152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2019/1780/EU </a:t>
            </a:r>
            <a:r>
              <a:rPr lang="cs-CZ" sz="3600" b="1" dirty="0">
                <a:solidFill>
                  <a:srgbClr val="2E4987"/>
                </a:solidFill>
              </a:rPr>
              <a:t>-</a:t>
            </a:r>
            <a:r>
              <a:rPr lang="pt-BR" sz="3600" b="1" dirty="0">
                <a:solidFill>
                  <a:srgbClr val="2E4987"/>
                </a:solidFill>
              </a:rPr>
              <a:t> 2014/24/EU (</a:t>
            </a:r>
            <a:r>
              <a:rPr lang="cs-CZ" sz="3600" b="1" dirty="0">
                <a:solidFill>
                  <a:srgbClr val="2E4987"/>
                </a:solidFill>
              </a:rPr>
              <a:t>obecné VZ</a:t>
            </a:r>
            <a:r>
              <a:rPr lang="pt-BR" sz="3600" b="1" dirty="0">
                <a:solidFill>
                  <a:srgbClr val="2E4987"/>
                </a:solidFill>
              </a:rPr>
              <a:t>)</a:t>
            </a:r>
            <a:endParaRPr lang="cs-CZ" sz="3600" b="1" dirty="0">
              <a:solidFill>
                <a:srgbClr val="2E4987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3B3DF11-E616-39D7-6FD5-C3CD42A1B9A4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29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10</a:t>
            </a:r>
            <a:r>
              <a:rPr lang="cs-CZ" sz="2100" i="1" dirty="0"/>
              <a:t>	Předběžné oznámení pro zadávání, jak </a:t>
            </a:r>
            <a:r>
              <a:rPr lang="pl-PL" sz="2100" i="1" dirty="0"/>
              <a:t>je uvedeno v článku 48 </a:t>
            </a:r>
            <a:r>
              <a:rPr lang="cs-CZ" sz="2100" i="1" dirty="0"/>
              <a:t>odst. 2 </a:t>
            </a:r>
            <a:r>
              <a:rPr lang="cs-CZ" sz="2100" b="1" i="1" dirty="0"/>
              <a:t>(obsahuje kromě informací dle přílohy V části B oddílu I. rovněž II. další informace, jež mají být uvedeny do oznámení sloužících jako výzva k účasti v soutěži § 58 odst. 5)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16</a:t>
            </a:r>
            <a:r>
              <a:rPr lang="cs-CZ" sz="2100" i="1" dirty="0"/>
              <a:t>	Oznámení o zahájení zadávacího řízení </a:t>
            </a:r>
            <a:r>
              <a:rPr lang="cs-CZ" sz="2100" dirty="0">
                <a:solidFill>
                  <a:srgbClr val="000000"/>
                </a:solidFill>
              </a:rPr>
              <a:t>– obecná veřejná zakázka; </a:t>
            </a:r>
            <a:r>
              <a:rPr lang="cs-CZ" sz="2100" b="1" dirty="0">
                <a:solidFill>
                  <a:srgbClr val="000000"/>
                </a:solidFill>
              </a:rPr>
              <a:t>možnost zahájit s průvodcem či bez</a:t>
            </a:r>
            <a:r>
              <a:rPr lang="cs-CZ" sz="2100" dirty="0">
                <a:solidFill>
                  <a:srgbClr val="000000"/>
                </a:solidFill>
              </a:rPr>
              <a:t>, pokud navazuje na oznámení za účelem </a:t>
            </a:r>
            <a:r>
              <a:rPr lang="cs-CZ" sz="2100" i="1" dirty="0"/>
              <a:t>zkrácení lhůt (7)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29</a:t>
            </a:r>
            <a:r>
              <a:rPr lang="cs-CZ" sz="2100" i="1" dirty="0"/>
              <a:t>	Formulář pro oznámení o výsledku zadávacího řízení</a:t>
            </a:r>
            <a:r>
              <a:rPr lang="cs-CZ" sz="2100" b="1" i="1" dirty="0"/>
              <a:t> </a:t>
            </a:r>
            <a:r>
              <a:rPr lang="cs-CZ" sz="2100" i="1" dirty="0"/>
              <a:t>v článku 50, čl. 75 odst. 2 a čl. 79 odst. 2 směrnice 2014/24/EU, článku 70, čl. 92 odst. 2 a čl. 96 odst. 1 třetím pododstavci směrnice 2014/25/EU, článku 32 směrnice 2014/23/EU a čl. 30 odst. 3 směrnice 2009/81/ES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b="1" i="1" dirty="0"/>
              <a:t>38</a:t>
            </a:r>
            <a:r>
              <a:rPr lang="cs-CZ" sz="2100" i="1" dirty="0"/>
              <a:t>	Formulář pro změnu smlouvy </a:t>
            </a:r>
            <a:r>
              <a:rPr lang="cs-CZ" sz="2100" dirty="0"/>
              <a:t>uvedený v čl. 72 odst. 1 směrnice </a:t>
            </a:r>
            <a:r>
              <a:rPr lang="cs-CZ" sz="2100" b="1" dirty="0"/>
              <a:t>2014/24/EU</a:t>
            </a:r>
            <a:r>
              <a:rPr lang="cs-CZ" sz="2100" dirty="0"/>
              <a:t>, čl. 89 odst. 1 směrnice 2014/25/EU a čl. 43 odst. 1 směrnice 2014/23/EU</a:t>
            </a:r>
          </a:p>
        </p:txBody>
      </p:sp>
    </p:spTree>
    <p:extLst>
      <p:ext uri="{BB962C8B-B14F-4D97-AF65-F5344CB8AC3E}">
        <p14:creationId xmlns:p14="http://schemas.microsoft.com/office/powerpoint/2010/main" val="85867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2E4987"/>
                </a:solidFill>
              </a:rPr>
              <a:t>Zahájení </a:t>
            </a:r>
            <a:r>
              <a:rPr lang="cs-CZ" sz="3600" b="1" dirty="0">
                <a:solidFill>
                  <a:srgbClr val="2E4987"/>
                </a:solidFill>
              </a:rPr>
              <a:t>VZ </a:t>
            </a:r>
            <a:r>
              <a:rPr lang="pt-BR" sz="3600" b="1" dirty="0">
                <a:solidFill>
                  <a:srgbClr val="2E4987"/>
                </a:solidFill>
              </a:rPr>
              <a:t>(formulář 10)</a:t>
            </a:r>
            <a:r>
              <a:rPr lang="cs-CZ" sz="3600" b="1" dirty="0">
                <a:solidFill>
                  <a:srgbClr val="2E4987"/>
                </a:solidFill>
              </a:rPr>
              <a:t> nebo na profilu</a:t>
            </a: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B8C2B15C-E69B-D4D1-2971-41697D3029B1}"/>
              </a:ext>
            </a:extLst>
          </p:cNvPr>
          <p:cNvSpPr txBox="1">
            <a:spLocks/>
          </p:cNvSpPr>
          <p:nvPr/>
        </p:nvSpPr>
        <p:spPr>
          <a:xfrm>
            <a:off x="588340" y="1971674"/>
            <a:ext cx="11055019" cy="4289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/>
              <a:t>Př. 1 / </a:t>
            </a:r>
            <a:r>
              <a:rPr lang="cs-CZ" dirty="0"/>
              <a:t>(</a:t>
            </a:r>
            <a:r>
              <a:rPr lang="cs-CZ" i="1" dirty="0"/>
              <a:t>zahájit</a:t>
            </a:r>
            <a:r>
              <a:rPr lang="cs-CZ" dirty="0"/>
              <a:t>) </a:t>
            </a:r>
            <a:r>
              <a:rPr lang="cs-CZ" b="1" dirty="0"/>
              <a:t>užší řízení </a:t>
            </a:r>
            <a:r>
              <a:rPr lang="cs-CZ" i="1" dirty="0"/>
              <a:t>podle § 58 odst. 2 zákona, nebo JŘSU podle § 61 odst. 2 zákona může </a:t>
            </a:r>
            <a:r>
              <a:rPr lang="pl-PL" i="1" dirty="0"/>
              <a:t>zadavatel podle § 4 odst. 1 písm. c) až e)</a:t>
            </a:r>
            <a:r>
              <a:rPr lang="cs-CZ" b="1" i="1" dirty="0"/>
              <a:t> s výjimkou </a:t>
            </a:r>
            <a:r>
              <a:rPr lang="cs-CZ" b="1" dirty="0"/>
              <a:t>OSS a ČNB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/>
              <a:t>ZŘ</a:t>
            </a:r>
            <a:r>
              <a:rPr lang="cs-CZ" dirty="0"/>
              <a:t> (§ 3) zahájeno odeslání oznámení, č. 10 k uveřejnění </a:t>
            </a:r>
            <a:r>
              <a:rPr lang="cs-CZ" i="1" dirty="0"/>
              <a:t>(v prostředí „nového“ věstníku) k podlimitním VZ již není sada formulářů – CZ (</a:t>
            </a:r>
            <a:r>
              <a:rPr lang="cs-CZ" b="1" i="1" dirty="0"/>
              <a:t>objednávka </a:t>
            </a:r>
            <a:r>
              <a:rPr lang="cs-CZ" b="1" i="1" dirty="0" err="1"/>
              <a:t>eForms</a:t>
            </a:r>
            <a:r>
              <a:rPr lang="cs-CZ" i="1" dirty="0"/>
              <a:t>)</a:t>
            </a:r>
          </a:p>
          <a:p>
            <a:pPr algn="l"/>
            <a:r>
              <a:rPr lang="cs-CZ" b="1" dirty="0"/>
              <a:t>Př. 2 / </a:t>
            </a:r>
            <a:r>
              <a:rPr lang="cs-CZ" dirty="0"/>
              <a:t>(</a:t>
            </a:r>
            <a:r>
              <a:rPr lang="cs-CZ" i="1" dirty="0"/>
              <a:t>zahájení</a:t>
            </a:r>
            <a:r>
              <a:rPr lang="cs-CZ" dirty="0"/>
              <a:t>) zpřístupnění/uveřejnění</a:t>
            </a:r>
            <a:r>
              <a:rPr lang="cs-CZ" i="1" dirty="0"/>
              <a:t> </a:t>
            </a:r>
            <a:r>
              <a:rPr lang="cs-CZ" b="1" i="1" dirty="0"/>
              <a:t>ve srov. čl. 48 ES, že nelze zahájit dle ZZVZ uveřejněním na profilu „kupujícího“ ZŘ v režimu ZZVZ </a:t>
            </a:r>
            <a:r>
              <a:rPr lang="cs-CZ" i="1" dirty="0"/>
              <a:t>(pouze ZPŘ - mimo směrnice EU)</a:t>
            </a:r>
          </a:p>
          <a:p>
            <a:pPr algn="l"/>
            <a:r>
              <a:rPr lang="cs-CZ" dirty="0"/>
              <a:t>I. náležitosti výzvy </a:t>
            </a:r>
            <a:r>
              <a:rPr lang="cs-CZ" b="1" i="1" dirty="0"/>
              <a:t>stanovené přílohou č. 6 ZZVZ</a:t>
            </a:r>
            <a:r>
              <a:rPr lang="cs-CZ" dirty="0"/>
              <a:t>, přístup k ZD </a:t>
            </a:r>
            <a:r>
              <a:rPr lang="cs-CZ" i="1" dirty="0"/>
              <a:t>(</a:t>
            </a:r>
            <a:r>
              <a:rPr lang="cs-CZ" i="1" u="sng" dirty="0"/>
              <a:t>elektronická adresa profilu zadavatele, II. další informace – podmínky účasti, informace k hodnocení</a:t>
            </a:r>
            <a:r>
              <a:rPr lang="cs-CZ" i="1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1" dirty="0"/>
              <a:t>Oslovení nejmíň 5 dodavatelů </a:t>
            </a:r>
            <a:r>
              <a:rPr lang="cs-CZ" i="1" dirty="0"/>
              <a:t>(kteří jsou prokazatelně schopni zajistit předmět plnění VZ podle druhu, ale třeba i rozsahem) </a:t>
            </a:r>
            <a:r>
              <a:rPr lang="cs-CZ" b="1" i="1" dirty="0"/>
              <a:t>písemně na základě výzvy (ZD)</a:t>
            </a:r>
          </a:p>
        </p:txBody>
      </p:sp>
    </p:spTree>
    <p:extLst>
      <p:ext uri="{BB962C8B-B14F-4D97-AF65-F5344CB8AC3E}">
        <p14:creationId xmlns:p14="http://schemas.microsoft.com/office/powerpoint/2010/main" val="281081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Dobrovolná průhlednost „ex ante“ (25)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8135270-CE83-356C-4333-1B02B176EA0C}"/>
              </a:ext>
            </a:extLst>
          </p:cNvPr>
          <p:cNvSpPr txBox="1">
            <a:spLocks/>
          </p:cNvSpPr>
          <p:nvPr/>
        </p:nvSpPr>
        <p:spPr>
          <a:xfrm>
            <a:off x="527380" y="1916831"/>
            <a:ext cx="11055019" cy="42693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Mění možnost návrhu uložení zákazu plnění smlouvy, pokud zadavatel uveřejnil </a:t>
            </a:r>
            <a:r>
              <a:rPr lang="cs-CZ" sz="2000" i="1" dirty="0">
                <a:highlight>
                  <a:srgbClr val="FFFF00"/>
                </a:highlight>
              </a:rPr>
              <a:t>dobrovolné oznámení o záměru uzavřít smlouvu</a:t>
            </a:r>
            <a:r>
              <a:rPr lang="cs-CZ" sz="2000" i="1" dirty="0"/>
              <a:t> § 254 odst. 1, 273 odst. 8 a násl</a:t>
            </a:r>
            <a:r>
              <a:rPr lang="cs-CZ" sz="2000" b="1" i="1" dirty="0"/>
              <a:t>.</a:t>
            </a:r>
            <a:endParaRPr lang="cs-CZ" sz="2000" i="1" dirty="0"/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Jako pojistku </a:t>
            </a:r>
            <a:r>
              <a:rPr lang="cs-CZ" sz="2000" i="1" dirty="0"/>
              <a:t>využití „výjimky“ (</a:t>
            </a:r>
            <a:r>
              <a:rPr lang="cs-CZ" sz="2000" b="1" i="1" dirty="0"/>
              <a:t>JŘBU</a:t>
            </a:r>
            <a:r>
              <a:rPr lang="cs-CZ" sz="2000" i="1" dirty="0"/>
              <a:t>) v případech, že není odesíláno „klasické“ </a:t>
            </a:r>
            <a:r>
              <a:rPr lang="cs-CZ" sz="2000" b="1" i="1" dirty="0"/>
              <a:t>16 Oznámení o zahájení zadávacího řízení, má zadavatel možnost zveřejnit dobrovolné oznámení o záměru uzavřít smlouvu </a:t>
            </a:r>
            <a:r>
              <a:rPr lang="cs-CZ" sz="2000" i="1" dirty="0">
                <a:highlight>
                  <a:srgbClr val="00FF00"/>
                </a:highlight>
              </a:rPr>
              <a:t>„</a:t>
            </a:r>
            <a:r>
              <a:rPr lang="cs-CZ" sz="2000" b="1" i="1" dirty="0">
                <a:highlight>
                  <a:srgbClr val="00FF00"/>
                </a:highlight>
              </a:rPr>
              <a:t>ex ante</a:t>
            </a:r>
            <a:r>
              <a:rPr lang="cs-CZ" sz="2000" i="1" dirty="0">
                <a:highlight>
                  <a:srgbClr val="00FF00"/>
                </a:highlight>
              </a:rPr>
              <a:t>“</a:t>
            </a:r>
            <a:r>
              <a:rPr lang="cs-CZ" sz="2000" i="1" dirty="0"/>
              <a:t> podle přímo použitelného předpisu Evropské unie (§ 212 odst. 2) možnost s</a:t>
            </a:r>
            <a:r>
              <a:rPr lang="pl-PL" sz="2000" i="1" dirty="0"/>
              <a:t>e vztahuje i na podlimitní veřejné zakázky – </a:t>
            </a:r>
            <a:r>
              <a:rPr lang="pl-PL" sz="2000" b="1" i="1" dirty="0"/>
              <a:t>uveřejnění 25</a:t>
            </a:r>
            <a:r>
              <a:rPr lang="pl-PL" sz="2000" i="1" dirty="0"/>
              <a:t>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highlight>
                  <a:srgbClr val="FFFF00"/>
                </a:highlight>
              </a:rPr>
              <a:t>Pokud zpětný přezkum nepotvrdí zákonné podmínky pro výjimku, jestliže by byla uzavřena smlouva </a:t>
            </a:r>
            <a:r>
              <a:rPr lang="cs-CZ" sz="2000" b="1" i="1" dirty="0">
                <a:highlight>
                  <a:srgbClr val="FFFF00"/>
                </a:highlight>
              </a:rPr>
              <a:t>bez předchozího zveřejnění oznámení o zahájení nebo výzvy k účasti</a:t>
            </a:r>
            <a:r>
              <a:rPr lang="cs-CZ" sz="2000" i="1" dirty="0">
                <a:highlight>
                  <a:srgbClr val="FFFF00"/>
                </a:highlight>
              </a:rPr>
              <a:t>, že mělo být klasicky zahájeno otevřené zadávací řízení, lze tím zhojit důvody jeho neodeslání.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/>
              <a:t>Zveřejněno „</a:t>
            </a:r>
            <a:r>
              <a:rPr lang="cs-CZ" sz="2000" b="1" i="1" dirty="0"/>
              <a:t>ex ante</a:t>
            </a:r>
            <a:r>
              <a:rPr lang="cs-CZ" sz="2000" i="1" dirty="0"/>
              <a:t>“ (</a:t>
            </a:r>
            <a:r>
              <a:rPr lang="cs-CZ" sz="2000" i="1" dirty="0">
                <a:highlight>
                  <a:srgbClr val="00FF00"/>
                </a:highlight>
              </a:rPr>
              <a:t>25 - dobrovolné oznámení</a:t>
            </a:r>
            <a:r>
              <a:rPr lang="cs-CZ" sz="2000" i="1" dirty="0"/>
              <a:t>), které je vhodné např. k uzavření dodatku s jedním dodavatelem, nelze podat návrh na uložení zákazu plnění smlouvy veřejnou zakázku podle § 254 odst. 1 písm. a) ZZVZ (uzavře smlouvu po uplynutí 30 dnů).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highlight>
                  <a:srgbClr val="FFFF00"/>
                </a:highlight>
                <a:hlinkClick r:id="rId4"/>
              </a:rPr>
              <a:t>Metodika PTK</a:t>
            </a:r>
            <a:r>
              <a:rPr lang="cs-CZ" sz="2000" i="1" dirty="0">
                <a:highlight>
                  <a:srgbClr val="FFFF00"/>
                </a:highlight>
              </a:rPr>
              <a:t> uvádí, že lze využít pro předběžné tržní konzultaci, </a:t>
            </a:r>
            <a:r>
              <a:rPr lang="cs-CZ" sz="2000" i="1" dirty="0">
                <a:highlight>
                  <a:srgbClr val="FFFF00"/>
                </a:highlight>
                <a:hlinkClick r:id="rId5"/>
              </a:rPr>
              <a:t>prakticky pouze formulář 4</a:t>
            </a:r>
            <a:r>
              <a:rPr lang="cs-CZ" sz="2000" i="1" dirty="0">
                <a:highlight>
                  <a:srgbClr val="FFFF00"/>
                </a:highlight>
              </a:rPr>
              <a:t>.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86226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BE72F-CB9A-4489-9DE8-BDBC4ADFE5FE}">
  <ds:schemaRefs>
    <ds:schemaRef ds:uri="http://schemas.openxmlformats.org/package/2006/metadata/core-properties"/>
    <ds:schemaRef ds:uri="c7130aa1-df8d-4cfc-b5ca-c8e75a54ac58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a05a313-e8ba-434f-93a9-e1335f2c205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6770</Words>
  <Application>Microsoft Office PowerPoint</Application>
  <PresentationFormat>Širokoúhlá obrazovka</PresentationFormat>
  <Paragraphs>348</Paragraphs>
  <Slides>48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Roboto</vt:lpstr>
      <vt:lpstr>Wingdings</vt:lpstr>
      <vt:lpstr>Motiv Office</vt:lpstr>
      <vt:lpstr> Plnění uveřejňovacích povinností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Oktábec Ondřej</cp:lastModifiedBy>
  <cp:revision>189</cp:revision>
  <dcterms:created xsi:type="dcterms:W3CDTF">2024-02-08T14:50:32Z</dcterms:created>
  <dcterms:modified xsi:type="dcterms:W3CDTF">2025-08-06T10:47:08Z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