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2"/>
  </p:notesMasterIdLst>
  <p:sldIdLst>
    <p:sldId id="333" r:id="rId5"/>
    <p:sldId id="342" r:id="rId6"/>
    <p:sldId id="318" r:id="rId7"/>
    <p:sldId id="347"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360" r:id="rId21"/>
    <p:sldId id="361" r:id="rId22"/>
    <p:sldId id="362" r:id="rId23"/>
    <p:sldId id="363" r:id="rId24"/>
    <p:sldId id="364" r:id="rId25"/>
    <p:sldId id="368" r:id="rId26"/>
    <p:sldId id="365" r:id="rId27"/>
    <p:sldId id="366" r:id="rId28"/>
    <p:sldId id="367" r:id="rId29"/>
    <p:sldId id="369" r:id="rId30"/>
    <p:sldId id="370" r:id="rId31"/>
    <p:sldId id="372" r:id="rId32"/>
    <p:sldId id="371" r:id="rId33"/>
    <p:sldId id="373" r:id="rId34"/>
    <p:sldId id="374" r:id="rId35"/>
    <p:sldId id="376" r:id="rId36"/>
    <p:sldId id="375" r:id="rId37"/>
    <p:sldId id="377" r:id="rId38"/>
    <p:sldId id="378" r:id="rId39"/>
    <p:sldId id="379" r:id="rId40"/>
    <p:sldId id="380" r:id="rId41"/>
    <p:sldId id="381" r:id="rId42"/>
    <p:sldId id="382" r:id="rId43"/>
    <p:sldId id="383" r:id="rId44"/>
    <p:sldId id="384" r:id="rId45"/>
    <p:sldId id="385" r:id="rId46"/>
    <p:sldId id="386" r:id="rId47"/>
    <p:sldId id="387" r:id="rId48"/>
    <p:sldId id="388" r:id="rId49"/>
    <p:sldId id="389" r:id="rId50"/>
    <p:sldId id="390" r:id="rId51"/>
    <p:sldId id="391" r:id="rId52"/>
    <p:sldId id="392" r:id="rId53"/>
    <p:sldId id="393" r:id="rId54"/>
    <p:sldId id="394" r:id="rId55"/>
    <p:sldId id="395" r:id="rId56"/>
    <p:sldId id="396" r:id="rId57"/>
    <p:sldId id="397" r:id="rId58"/>
    <p:sldId id="398" r:id="rId59"/>
    <p:sldId id="399" r:id="rId60"/>
    <p:sldId id="345" r:id="rId61"/>
  </p:sldIdLst>
  <p:sldSz cx="12192000" cy="6858000"/>
  <p:notesSz cx="9926638" cy="679767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43"/>
    <a:srgbClr val="2E49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Světlý styl 3 – zvýraznění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8FB837D-C827-4EFA-A057-4D05807E0F7C}" styleName="Styl s motivem 1 – zvýraznění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Tmavý styl 1 – zvýraznění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Tmavý styl 1 – zvýraznění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E8B1032C-EA38-4F05-BA0D-38AFFFC7BED3}" styleName="Světlý styl 3 – zvýraznění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yl s motivem 2 – zvýraznění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řední styl 4 – zvýraznění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02" autoAdjust="0"/>
    <p:restoredTop sz="79832" autoAdjust="0"/>
  </p:normalViewPr>
  <p:slideViewPr>
    <p:cSldViewPr snapToGrid="0">
      <p:cViewPr varScale="1">
        <p:scale>
          <a:sx n="102" d="100"/>
          <a:sy n="102" d="100"/>
        </p:scale>
        <p:origin x="156"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84876EA0-A7D8-4C36-9103-675E79D94563}" type="datetimeFigureOut">
              <a:rPr lang="cs-CZ" smtClean="0"/>
              <a:t>17.06.2025</a:t>
            </a:fld>
            <a:endParaRPr lang="cs-CZ"/>
          </a:p>
        </p:txBody>
      </p:sp>
      <p:sp>
        <p:nvSpPr>
          <p:cNvPr id="4" name="Zástupný symbol pro obrázek snímk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9C712E25-B006-4F85-B4EA-907AF006C9BB}" type="slidenum">
              <a:rPr lang="cs-CZ" smtClean="0"/>
              <a:t>‹#›</a:t>
            </a:fld>
            <a:endParaRPr lang="cs-CZ"/>
          </a:p>
        </p:txBody>
      </p:sp>
    </p:spTree>
    <p:extLst>
      <p:ext uri="{BB962C8B-B14F-4D97-AF65-F5344CB8AC3E}">
        <p14:creationId xmlns:p14="http://schemas.microsoft.com/office/powerpoint/2010/main" val="2969087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a:t>
            </a:fld>
            <a:endParaRPr lang="cs-CZ"/>
          </a:p>
        </p:txBody>
      </p:sp>
    </p:spTree>
    <p:extLst>
      <p:ext uri="{BB962C8B-B14F-4D97-AF65-F5344CB8AC3E}">
        <p14:creationId xmlns:p14="http://schemas.microsoft.com/office/powerpoint/2010/main" val="465520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11</a:t>
            </a:fld>
            <a:endParaRPr lang="cs-CZ"/>
          </a:p>
        </p:txBody>
      </p:sp>
    </p:spTree>
    <p:extLst>
      <p:ext uri="{BB962C8B-B14F-4D97-AF65-F5344CB8AC3E}">
        <p14:creationId xmlns:p14="http://schemas.microsoft.com/office/powerpoint/2010/main" val="242952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15</a:t>
            </a:fld>
            <a:endParaRPr lang="cs-CZ"/>
          </a:p>
        </p:txBody>
      </p:sp>
    </p:spTree>
    <p:extLst>
      <p:ext uri="{BB962C8B-B14F-4D97-AF65-F5344CB8AC3E}">
        <p14:creationId xmlns:p14="http://schemas.microsoft.com/office/powerpoint/2010/main" val="3920546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18</a:t>
            </a:fld>
            <a:endParaRPr lang="cs-CZ"/>
          </a:p>
        </p:txBody>
      </p:sp>
    </p:spTree>
    <p:extLst>
      <p:ext uri="{BB962C8B-B14F-4D97-AF65-F5344CB8AC3E}">
        <p14:creationId xmlns:p14="http://schemas.microsoft.com/office/powerpoint/2010/main" val="121341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22</a:t>
            </a:fld>
            <a:endParaRPr lang="cs-CZ"/>
          </a:p>
        </p:txBody>
      </p:sp>
    </p:spTree>
    <p:extLst>
      <p:ext uri="{BB962C8B-B14F-4D97-AF65-F5344CB8AC3E}">
        <p14:creationId xmlns:p14="http://schemas.microsoft.com/office/powerpoint/2010/main" val="1300479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25</a:t>
            </a:fld>
            <a:endParaRPr lang="cs-CZ"/>
          </a:p>
        </p:txBody>
      </p:sp>
    </p:spTree>
    <p:extLst>
      <p:ext uri="{BB962C8B-B14F-4D97-AF65-F5344CB8AC3E}">
        <p14:creationId xmlns:p14="http://schemas.microsoft.com/office/powerpoint/2010/main" val="3474108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28</a:t>
            </a:fld>
            <a:endParaRPr lang="cs-CZ"/>
          </a:p>
        </p:txBody>
      </p:sp>
    </p:spTree>
    <p:extLst>
      <p:ext uri="{BB962C8B-B14F-4D97-AF65-F5344CB8AC3E}">
        <p14:creationId xmlns:p14="http://schemas.microsoft.com/office/powerpoint/2010/main" val="119655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30</a:t>
            </a:fld>
            <a:endParaRPr lang="cs-CZ"/>
          </a:p>
        </p:txBody>
      </p:sp>
    </p:spTree>
    <p:extLst>
      <p:ext uri="{BB962C8B-B14F-4D97-AF65-F5344CB8AC3E}">
        <p14:creationId xmlns:p14="http://schemas.microsoft.com/office/powerpoint/2010/main" val="1070513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33</a:t>
            </a:fld>
            <a:endParaRPr lang="cs-CZ"/>
          </a:p>
        </p:txBody>
      </p:sp>
    </p:spTree>
    <p:extLst>
      <p:ext uri="{BB962C8B-B14F-4D97-AF65-F5344CB8AC3E}">
        <p14:creationId xmlns:p14="http://schemas.microsoft.com/office/powerpoint/2010/main" val="1204383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34</a:t>
            </a:fld>
            <a:endParaRPr lang="cs-CZ"/>
          </a:p>
        </p:txBody>
      </p:sp>
    </p:spTree>
    <p:extLst>
      <p:ext uri="{BB962C8B-B14F-4D97-AF65-F5344CB8AC3E}">
        <p14:creationId xmlns:p14="http://schemas.microsoft.com/office/powerpoint/2010/main" val="3684444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35</a:t>
            </a:fld>
            <a:endParaRPr lang="cs-CZ"/>
          </a:p>
        </p:txBody>
      </p:sp>
    </p:spTree>
    <p:extLst>
      <p:ext uri="{BB962C8B-B14F-4D97-AF65-F5344CB8AC3E}">
        <p14:creationId xmlns:p14="http://schemas.microsoft.com/office/powerpoint/2010/main" val="177493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a:t>
            </a:fld>
            <a:endParaRPr lang="cs-CZ"/>
          </a:p>
        </p:txBody>
      </p:sp>
    </p:spTree>
    <p:extLst>
      <p:ext uri="{BB962C8B-B14F-4D97-AF65-F5344CB8AC3E}">
        <p14:creationId xmlns:p14="http://schemas.microsoft.com/office/powerpoint/2010/main" val="23621278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37</a:t>
            </a:fld>
            <a:endParaRPr lang="cs-CZ"/>
          </a:p>
        </p:txBody>
      </p:sp>
    </p:spTree>
    <p:extLst>
      <p:ext uri="{BB962C8B-B14F-4D97-AF65-F5344CB8AC3E}">
        <p14:creationId xmlns:p14="http://schemas.microsoft.com/office/powerpoint/2010/main" val="25974758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38</a:t>
            </a:fld>
            <a:endParaRPr lang="cs-CZ"/>
          </a:p>
        </p:txBody>
      </p:sp>
    </p:spTree>
    <p:extLst>
      <p:ext uri="{BB962C8B-B14F-4D97-AF65-F5344CB8AC3E}">
        <p14:creationId xmlns:p14="http://schemas.microsoft.com/office/powerpoint/2010/main" val="1982527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39</a:t>
            </a:fld>
            <a:endParaRPr lang="cs-CZ"/>
          </a:p>
        </p:txBody>
      </p:sp>
    </p:spTree>
    <p:extLst>
      <p:ext uri="{BB962C8B-B14F-4D97-AF65-F5344CB8AC3E}">
        <p14:creationId xmlns:p14="http://schemas.microsoft.com/office/powerpoint/2010/main" val="3457097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40</a:t>
            </a:fld>
            <a:endParaRPr lang="cs-CZ"/>
          </a:p>
        </p:txBody>
      </p:sp>
    </p:spTree>
    <p:extLst>
      <p:ext uri="{BB962C8B-B14F-4D97-AF65-F5344CB8AC3E}">
        <p14:creationId xmlns:p14="http://schemas.microsoft.com/office/powerpoint/2010/main" val="9876434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41</a:t>
            </a:fld>
            <a:endParaRPr lang="cs-CZ"/>
          </a:p>
        </p:txBody>
      </p:sp>
    </p:spTree>
    <p:extLst>
      <p:ext uri="{BB962C8B-B14F-4D97-AF65-F5344CB8AC3E}">
        <p14:creationId xmlns:p14="http://schemas.microsoft.com/office/powerpoint/2010/main" val="41191361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42</a:t>
            </a:fld>
            <a:endParaRPr lang="cs-CZ"/>
          </a:p>
        </p:txBody>
      </p:sp>
    </p:spTree>
    <p:extLst>
      <p:ext uri="{BB962C8B-B14F-4D97-AF65-F5344CB8AC3E}">
        <p14:creationId xmlns:p14="http://schemas.microsoft.com/office/powerpoint/2010/main" val="6338642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43</a:t>
            </a:fld>
            <a:endParaRPr lang="cs-CZ"/>
          </a:p>
        </p:txBody>
      </p:sp>
    </p:spTree>
    <p:extLst>
      <p:ext uri="{BB962C8B-B14F-4D97-AF65-F5344CB8AC3E}">
        <p14:creationId xmlns:p14="http://schemas.microsoft.com/office/powerpoint/2010/main" val="40797484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45</a:t>
            </a:fld>
            <a:endParaRPr lang="cs-CZ"/>
          </a:p>
        </p:txBody>
      </p:sp>
    </p:spTree>
    <p:extLst>
      <p:ext uri="{BB962C8B-B14F-4D97-AF65-F5344CB8AC3E}">
        <p14:creationId xmlns:p14="http://schemas.microsoft.com/office/powerpoint/2010/main" val="32440847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46</a:t>
            </a:fld>
            <a:endParaRPr lang="cs-CZ"/>
          </a:p>
        </p:txBody>
      </p:sp>
    </p:spTree>
    <p:extLst>
      <p:ext uri="{BB962C8B-B14F-4D97-AF65-F5344CB8AC3E}">
        <p14:creationId xmlns:p14="http://schemas.microsoft.com/office/powerpoint/2010/main" val="16503522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47</a:t>
            </a:fld>
            <a:endParaRPr lang="cs-CZ"/>
          </a:p>
        </p:txBody>
      </p:sp>
    </p:spTree>
    <p:extLst>
      <p:ext uri="{BB962C8B-B14F-4D97-AF65-F5344CB8AC3E}">
        <p14:creationId xmlns:p14="http://schemas.microsoft.com/office/powerpoint/2010/main" val="692354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a:t>
            </a:fld>
            <a:endParaRPr lang="cs-CZ"/>
          </a:p>
        </p:txBody>
      </p:sp>
    </p:spTree>
    <p:extLst>
      <p:ext uri="{BB962C8B-B14F-4D97-AF65-F5344CB8AC3E}">
        <p14:creationId xmlns:p14="http://schemas.microsoft.com/office/powerpoint/2010/main" val="42434413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48</a:t>
            </a:fld>
            <a:endParaRPr lang="cs-CZ"/>
          </a:p>
        </p:txBody>
      </p:sp>
    </p:spTree>
    <p:extLst>
      <p:ext uri="{BB962C8B-B14F-4D97-AF65-F5344CB8AC3E}">
        <p14:creationId xmlns:p14="http://schemas.microsoft.com/office/powerpoint/2010/main" val="28353244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50</a:t>
            </a:fld>
            <a:endParaRPr lang="cs-CZ"/>
          </a:p>
        </p:txBody>
      </p:sp>
    </p:spTree>
    <p:extLst>
      <p:ext uri="{BB962C8B-B14F-4D97-AF65-F5344CB8AC3E}">
        <p14:creationId xmlns:p14="http://schemas.microsoft.com/office/powerpoint/2010/main" val="13628735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51</a:t>
            </a:fld>
            <a:endParaRPr lang="cs-CZ"/>
          </a:p>
        </p:txBody>
      </p:sp>
    </p:spTree>
    <p:extLst>
      <p:ext uri="{BB962C8B-B14F-4D97-AF65-F5344CB8AC3E}">
        <p14:creationId xmlns:p14="http://schemas.microsoft.com/office/powerpoint/2010/main" val="26823357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52</a:t>
            </a:fld>
            <a:endParaRPr lang="cs-CZ"/>
          </a:p>
        </p:txBody>
      </p:sp>
    </p:spTree>
    <p:extLst>
      <p:ext uri="{BB962C8B-B14F-4D97-AF65-F5344CB8AC3E}">
        <p14:creationId xmlns:p14="http://schemas.microsoft.com/office/powerpoint/2010/main" val="14598911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53</a:t>
            </a:fld>
            <a:endParaRPr lang="cs-CZ"/>
          </a:p>
        </p:txBody>
      </p:sp>
    </p:spTree>
    <p:extLst>
      <p:ext uri="{BB962C8B-B14F-4D97-AF65-F5344CB8AC3E}">
        <p14:creationId xmlns:p14="http://schemas.microsoft.com/office/powerpoint/2010/main" val="32456409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54</a:t>
            </a:fld>
            <a:endParaRPr lang="cs-CZ"/>
          </a:p>
        </p:txBody>
      </p:sp>
    </p:spTree>
    <p:extLst>
      <p:ext uri="{BB962C8B-B14F-4D97-AF65-F5344CB8AC3E}">
        <p14:creationId xmlns:p14="http://schemas.microsoft.com/office/powerpoint/2010/main" val="5651379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55</a:t>
            </a:fld>
            <a:endParaRPr lang="cs-CZ"/>
          </a:p>
        </p:txBody>
      </p:sp>
    </p:spTree>
    <p:extLst>
      <p:ext uri="{BB962C8B-B14F-4D97-AF65-F5344CB8AC3E}">
        <p14:creationId xmlns:p14="http://schemas.microsoft.com/office/powerpoint/2010/main" val="5696324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56</a:t>
            </a:fld>
            <a:endParaRPr lang="cs-CZ"/>
          </a:p>
        </p:txBody>
      </p:sp>
    </p:spTree>
    <p:extLst>
      <p:ext uri="{BB962C8B-B14F-4D97-AF65-F5344CB8AC3E}">
        <p14:creationId xmlns:p14="http://schemas.microsoft.com/office/powerpoint/2010/main" val="309735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5</a:t>
            </a:fld>
            <a:endParaRPr lang="cs-CZ"/>
          </a:p>
        </p:txBody>
      </p:sp>
    </p:spTree>
    <p:extLst>
      <p:ext uri="{BB962C8B-B14F-4D97-AF65-F5344CB8AC3E}">
        <p14:creationId xmlns:p14="http://schemas.microsoft.com/office/powerpoint/2010/main" val="3728537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6</a:t>
            </a:fld>
            <a:endParaRPr lang="cs-CZ"/>
          </a:p>
        </p:txBody>
      </p:sp>
    </p:spTree>
    <p:extLst>
      <p:ext uri="{BB962C8B-B14F-4D97-AF65-F5344CB8AC3E}">
        <p14:creationId xmlns:p14="http://schemas.microsoft.com/office/powerpoint/2010/main" val="1125693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7</a:t>
            </a:fld>
            <a:endParaRPr lang="cs-CZ"/>
          </a:p>
        </p:txBody>
      </p:sp>
    </p:spTree>
    <p:extLst>
      <p:ext uri="{BB962C8B-B14F-4D97-AF65-F5344CB8AC3E}">
        <p14:creationId xmlns:p14="http://schemas.microsoft.com/office/powerpoint/2010/main" val="3436591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8</a:t>
            </a:fld>
            <a:endParaRPr lang="cs-CZ"/>
          </a:p>
        </p:txBody>
      </p:sp>
    </p:spTree>
    <p:extLst>
      <p:ext uri="{BB962C8B-B14F-4D97-AF65-F5344CB8AC3E}">
        <p14:creationId xmlns:p14="http://schemas.microsoft.com/office/powerpoint/2010/main" val="1902614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9</a:t>
            </a:fld>
            <a:endParaRPr lang="cs-CZ"/>
          </a:p>
        </p:txBody>
      </p:sp>
    </p:spTree>
    <p:extLst>
      <p:ext uri="{BB962C8B-B14F-4D97-AF65-F5344CB8AC3E}">
        <p14:creationId xmlns:p14="http://schemas.microsoft.com/office/powerpoint/2010/main" val="1056029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C712E25-B006-4F85-B4EA-907AF006C9BB}" type="slidenum">
              <a:rPr lang="cs-CZ" smtClean="0"/>
              <a:t>10</a:t>
            </a:fld>
            <a:endParaRPr lang="cs-CZ"/>
          </a:p>
        </p:txBody>
      </p:sp>
    </p:spTree>
    <p:extLst>
      <p:ext uri="{BB962C8B-B14F-4D97-AF65-F5344CB8AC3E}">
        <p14:creationId xmlns:p14="http://schemas.microsoft.com/office/powerpoint/2010/main" val="1369681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317EA0-AF2F-4F2B-973E-0E60DC8B0BF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F88EDCF-E8FC-48EF-AA09-2CA6AFAE36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3B60C36-6A76-4B75-AED4-48941263834C}"/>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5" name="Zástupný symbol pro zápatí 4">
            <a:extLst>
              <a:ext uri="{FF2B5EF4-FFF2-40B4-BE49-F238E27FC236}">
                <a16:creationId xmlns:a16="http://schemas.microsoft.com/office/drawing/2014/main" id="{F1A3E763-5D8C-4CFF-973A-59FBE3C12D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E43B469-5F55-46C6-ACFB-65A76D77F38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173045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F9BD8B-6BA3-4902-A8D4-CDCD9CF7826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561FEE7-6EC5-4725-B6D6-5ED637EE20A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4F53CEB-B1E5-415A-B34B-C631FBD55454}"/>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5" name="Zástupný symbol pro zápatí 4">
            <a:extLst>
              <a:ext uri="{FF2B5EF4-FFF2-40B4-BE49-F238E27FC236}">
                <a16:creationId xmlns:a16="http://schemas.microsoft.com/office/drawing/2014/main" id="{4BEB195C-E4D6-4D7B-9661-A4D5216A883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1D06702-B80D-4D80-9964-3B937DED2E18}"/>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509161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4B54372-610E-4C81-A92F-A5876985286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A6EE999-100E-46E5-8F92-9BF9984063DC}"/>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99986D-BC9B-4267-9062-AA6BC7D9A7CC}"/>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5" name="Zástupný symbol pro zápatí 4">
            <a:extLst>
              <a:ext uri="{FF2B5EF4-FFF2-40B4-BE49-F238E27FC236}">
                <a16:creationId xmlns:a16="http://schemas.microsoft.com/office/drawing/2014/main" id="{D88E6ABF-CB84-41CF-BBE8-8662A558BD0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9B2B049-1E04-411A-8377-DD335F8537A3}"/>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1589429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enutzerdefiniertes Layou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706034" y="1338263"/>
            <a:ext cx="10164233" cy="996950"/>
          </a:xfrm>
        </p:spPr>
        <p:txBody>
          <a:bodyPr/>
          <a:lstStyle/>
          <a:p>
            <a:r>
              <a:rPr lang="de-DE"/>
              <a:t>Titelmasterformat durch Klicken bearbeiten</a:t>
            </a:r>
            <a:endParaRPr lang="de-CH"/>
          </a:p>
        </p:txBody>
      </p:sp>
      <p:sp>
        <p:nvSpPr>
          <p:cNvPr id="3" name="Datumsplatzhalter 2"/>
          <p:cNvSpPr>
            <a:spLocks noGrp="1"/>
          </p:cNvSpPr>
          <p:nvPr>
            <p:ph type="dt" idx="10"/>
          </p:nvPr>
        </p:nvSpPr>
        <p:spPr>
          <a:xfrm>
            <a:off x="3215217" y="6165851"/>
            <a:ext cx="7298267" cy="581025"/>
          </a:xfrm>
        </p:spPr>
        <p:txBody>
          <a:bodyPr/>
          <a:lstStyle>
            <a:lvl1pPr>
              <a:defRPr/>
            </a:lvl1pPr>
          </a:lstStyle>
          <a:p>
            <a:pPr>
              <a:defRPr/>
            </a:pPr>
            <a:r>
              <a:rPr lang="en-GB"/>
              <a:t>Budapest, 23</a:t>
            </a:r>
            <a:r>
              <a:rPr lang="en-GB" baseline="30000"/>
              <a:t>rd</a:t>
            </a:r>
            <a:r>
              <a:rPr lang="en-GB"/>
              <a:t> September 2013</a:t>
            </a:r>
          </a:p>
          <a:p>
            <a:pPr>
              <a:defRPr/>
            </a:pPr>
            <a:endParaRPr lang="en-GB"/>
          </a:p>
        </p:txBody>
      </p:sp>
      <p:sp>
        <p:nvSpPr>
          <p:cNvPr id="4" name="Foliennummernplatzhalter 3"/>
          <p:cNvSpPr>
            <a:spLocks noGrp="1"/>
          </p:cNvSpPr>
          <p:nvPr>
            <p:ph type="sldNum" idx="11"/>
          </p:nvPr>
        </p:nvSpPr>
        <p:spPr/>
        <p:txBody>
          <a:bodyPr/>
          <a:lstStyle>
            <a:lvl1pPr>
              <a:defRPr/>
            </a:lvl1pPr>
          </a:lstStyle>
          <a:p>
            <a:pPr>
              <a:defRPr/>
            </a:pPr>
            <a:fld id="{94F1463F-2B4D-4CEF-A384-4F72B21CF370}" type="slidenum">
              <a:rPr lang="en-GB"/>
              <a:pPr>
                <a:defRPr/>
              </a:pPr>
              <a:t>‹#›</a:t>
            </a:fld>
            <a:endParaRPr lang="en-GB"/>
          </a:p>
        </p:txBody>
      </p:sp>
    </p:spTree>
    <p:extLst>
      <p:ext uri="{BB962C8B-B14F-4D97-AF65-F5344CB8AC3E}">
        <p14:creationId xmlns:p14="http://schemas.microsoft.com/office/powerpoint/2010/main" val="199034474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29625586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a:p>
        </p:txBody>
      </p:sp>
    </p:spTree>
    <p:extLst>
      <p:ext uri="{BB962C8B-B14F-4D97-AF65-F5344CB8AC3E}">
        <p14:creationId xmlns:p14="http://schemas.microsoft.com/office/powerpoint/2010/main" val="563856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9E9C70-6C46-46F1-A583-ACE6CF060C75}"/>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70A6594-294C-45A8-93D1-1455129E7897}"/>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5AD7DB-F081-4120-BBF2-620EB242A8E3}"/>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5" name="Zástupný symbol pro zápatí 4">
            <a:extLst>
              <a:ext uri="{FF2B5EF4-FFF2-40B4-BE49-F238E27FC236}">
                <a16:creationId xmlns:a16="http://schemas.microsoft.com/office/drawing/2014/main" id="{A0D10F31-5E40-4CEC-995E-4EC6FC434B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BBB9CF-E00C-4299-93BD-B39B441E6B7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360179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7844F7-2E55-486E-AECA-BA81BCFC88F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BC3793D5-8AE0-4BF1-81BF-F4977097F4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3FFA035-755C-412E-A1CC-27E5F1BE492A}"/>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5" name="Zástupný symbol pro zápatí 4">
            <a:extLst>
              <a:ext uri="{FF2B5EF4-FFF2-40B4-BE49-F238E27FC236}">
                <a16:creationId xmlns:a16="http://schemas.microsoft.com/office/drawing/2014/main" id="{9A85DCD9-6A7D-4A39-BB80-D8A58CB0D3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C56AF2E-ECAF-44DF-8D7C-77A4B8FE99E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422710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7D9A6-98EB-4320-8295-478F84775C1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801B4CD-C1EE-46E9-AE01-BBCD1945F492}"/>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788F5143-6610-435A-BB86-7619C710DA0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4B3ED2E-C943-4686-B63B-3AB4EFFDE07A}"/>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6" name="Zástupný symbol pro zápatí 5">
            <a:extLst>
              <a:ext uri="{FF2B5EF4-FFF2-40B4-BE49-F238E27FC236}">
                <a16:creationId xmlns:a16="http://schemas.microsoft.com/office/drawing/2014/main" id="{9CEC26A3-483B-42DD-95A3-7B89A8B3383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4F611B-1B7B-472B-A8D7-33082E01E9B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870366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8CF02-5D47-477C-81E6-BBAB722D6E0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AC2B8829-83D9-4A0F-9355-336DE810FE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A349D7C-1770-4F96-9DC2-32973C8C47C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EDB5510E-39A9-4A80-B99F-9F9D3967B5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4E0E4315-8DF1-4876-8B3A-6D1A5FA7641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2459812-E96C-44C8-8D24-07DB4E400B92}"/>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8" name="Zástupný symbol pro zápatí 7">
            <a:extLst>
              <a:ext uri="{FF2B5EF4-FFF2-40B4-BE49-F238E27FC236}">
                <a16:creationId xmlns:a16="http://schemas.microsoft.com/office/drawing/2014/main" id="{00AB9673-FCEA-4218-8BBA-7C8808D5E4E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340CD21-4F45-4B0B-A4AC-29F7CC528E12}"/>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9537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ECBB0A-92C6-43A2-99BA-0682441C09F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EBA7168-5335-48B7-B458-A16A28EED95F}"/>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4" name="Zástupný symbol pro zápatí 3">
            <a:extLst>
              <a:ext uri="{FF2B5EF4-FFF2-40B4-BE49-F238E27FC236}">
                <a16:creationId xmlns:a16="http://schemas.microsoft.com/office/drawing/2014/main" id="{1F836032-48BD-483E-8323-DD8D6B28824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35A1413-37F7-44C9-B400-CEF862C3FC90}"/>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194206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A621256-969A-4B06-A574-7D28255432A8}"/>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3" name="Zástupný symbol pro zápatí 2">
            <a:extLst>
              <a:ext uri="{FF2B5EF4-FFF2-40B4-BE49-F238E27FC236}">
                <a16:creationId xmlns:a16="http://schemas.microsoft.com/office/drawing/2014/main" id="{8C39A609-7FFF-4CCA-BCE6-50F6067D665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B5FFFAC-3E1B-42BA-AFDE-15696055919A}"/>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705391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E72B1-C93E-4949-A035-C02CE64D397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A2E9C22-7328-4419-83AA-5B355C710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ECB52A11-60DC-459F-A40C-04D2E49C46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CDCA0A8-4DD9-49DC-96E7-C5C07A0AFDEF}"/>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6" name="Zástupný symbol pro zápatí 5">
            <a:extLst>
              <a:ext uri="{FF2B5EF4-FFF2-40B4-BE49-F238E27FC236}">
                <a16:creationId xmlns:a16="http://schemas.microsoft.com/office/drawing/2014/main" id="{99D837FF-890D-48A0-AAB0-43986BB9FC8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288279-0FFD-4D37-90F0-61C399B46E04}"/>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09002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DFDD9D-04DD-411D-8D33-1C99F072771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D791B58-FB21-475E-A6DD-A114258FE0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ACC00C0-A60F-48B3-B3B4-4F6F16349A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65620A71-25A9-4FA5-8C79-BCE9FA3F3080}"/>
              </a:ext>
            </a:extLst>
          </p:cNvPr>
          <p:cNvSpPr>
            <a:spLocks noGrp="1"/>
          </p:cNvSpPr>
          <p:nvPr>
            <p:ph type="dt" sz="half" idx="10"/>
          </p:nvPr>
        </p:nvSpPr>
        <p:spPr/>
        <p:txBody>
          <a:bodyPr/>
          <a:lstStyle/>
          <a:p>
            <a:fld id="{869530D7-7F08-45BC-B281-5C39E7B9BE51}" type="datetimeFigureOut">
              <a:rPr lang="cs-CZ" smtClean="0"/>
              <a:t>17.06.2025</a:t>
            </a:fld>
            <a:endParaRPr lang="cs-CZ"/>
          </a:p>
        </p:txBody>
      </p:sp>
      <p:sp>
        <p:nvSpPr>
          <p:cNvPr id="6" name="Zástupný symbol pro zápatí 5">
            <a:extLst>
              <a:ext uri="{FF2B5EF4-FFF2-40B4-BE49-F238E27FC236}">
                <a16:creationId xmlns:a16="http://schemas.microsoft.com/office/drawing/2014/main" id="{1F8F2497-DC14-439B-AB34-C498BFA2B1E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0F9D4D2-1B68-42C3-9F61-7BE6D522573F}"/>
              </a:ext>
            </a:extLst>
          </p:cNvPr>
          <p:cNvSpPr>
            <a:spLocks noGrp="1"/>
          </p:cNvSpPr>
          <p:nvPr>
            <p:ph type="sldNum" sz="quarter" idx="12"/>
          </p:nvPr>
        </p:nvSpPr>
        <p:spPr/>
        <p:txBody>
          <a:bodyPr/>
          <a:lstStyle/>
          <a:p>
            <a:fld id="{747B61CA-E8A6-4EFA-8BA4-4BF6E086BA60}" type="slidenum">
              <a:rPr lang="cs-CZ" smtClean="0"/>
              <a:t>‹#›</a:t>
            </a:fld>
            <a:endParaRPr lang="cs-CZ"/>
          </a:p>
        </p:txBody>
      </p:sp>
    </p:spTree>
    <p:extLst>
      <p:ext uri="{BB962C8B-B14F-4D97-AF65-F5344CB8AC3E}">
        <p14:creationId xmlns:p14="http://schemas.microsoft.com/office/powerpoint/2010/main" val="25625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3255661-FD6D-4C7C-B655-65D821867A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3759CC7-5DB4-4E99-9ECD-52322577BB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4180BD-372A-43B0-B102-4B19A1EC01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530D7-7F08-45BC-B281-5C39E7B9BE51}" type="datetimeFigureOut">
              <a:rPr lang="cs-CZ" smtClean="0"/>
              <a:t>17.06.2025</a:t>
            </a:fld>
            <a:endParaRPr lang="cs-CZ"/>
          </a:p>
        </p:txBody>
      </p:sp>
      <p:sp>
        <p:nvSpPr>
          <p:cNvPr id="5" name="Zástupný symbol pro zápatí 4">
            <a:extLst>
              <a:ext uri="{FF2B5EF4-FFF2-40B4-BE49-F238E27FC236}">
                <a16:creationId xmlns:a16="http://schemas.microsoft.com/office/drawing/2014/main" id="{88DC06EE-D1F0-47F6-9B35-78BF604E42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69FBC90-1CCA-4E71-8879-0C0704AC3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B61CA-E8A6-4EFA-8BA4-4BF6E086BA60}" type="slidenum">
              <a:rPr lang="cs-CZ" smtClean="0"/>
              <a:t>‹#›</a:t>
            </a:fld>
            <a:endParaRPr lang="cs-CZ"/>
          </a:p>
        </p:txBody>
      </p:sp>
    </p:spTree>
    <p:extLst>
      <p:ext uri="{BB962C8B-B14F-4D97-AF65-F5344CB8AC3E}">
        <p14:creationId xmlns:p14="http://schemas.microsoft.com/office/powerpoint/2010/main" val="3835996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uohs.gov.cz/cs/verejne-zakazky/sbirky-rozhodnuti/detail-22778.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uohs.gov.cz/cs/verejne-zakazky/sbirky-rozhodnuti/detail-22800.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uohs.gov.cz/cs/verejne-zakazky/sbirky-rozhodnuti/detail-22796.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uohs.gov.cz/cs/verejne-zakazky/sbirky-rozhodnuti/detail-22782.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uohs.gov.cz/cs/verejne-zakazky/sbirky-rozhodnuti/detail-22779.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uohs.gov.cz/cs/verejne-zakazky/sbirky-rozhodnuti/detail-22786.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ohs.gov.cz/cs/verejne-zakazky/sbirky-rozhodnuti/detail-22799.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uohs.gov.cz/cs/verejne-zakazky/sbirky-rozhodnuti/detail-22816.htm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2BCE0C-50C0-D3EC-65F2-544DBFCF4739}"/>
              </a:ext>
            </a:extLst>
          </p:cNvPr>
          <p:cNvSpPr>
            <a:spLocks noGrp="1"/>
          </p:cNvSpPr>
          <p:nvPr>
            <p:ph type="ctrTitle"/>
          </p:nvPr>
        </p:nvSpPr>
        <p:spPr>
          <a:xfrm>
            <a:off x="1524000" y="1576872"/>
            <a:ext cx="9144000" cy="2509935"/>
          </a:xfrm>
        </p:spPr>
        <p:txBody>
          <a:bodyPr>
            <a:normAutofit fontScale="90000"/>
          </a:bodyPr>
          <a:lstStyle/>
          <a:p>
            <a:pPr marL="0" indent="0" algn="ctr">
              <a:buNone/>
            </a:pPr>
            <a:r>
              <a:rPr lang="cs-CZ" sz="6000" b="1" dirty="0">
                <a:solidFill>
                  <a:srgbClr val="000099"/>
                </a:solidFill>
              </a:rPr>
              <a:t>Vybraná rozhodnutí ÚOHS</a:t>
            </a:r>
            <a:br>
              <a:rPr lang="cs-CZ" sz="6000" b="1" dirty="0">
                <a:solidFill>
                  <a:srgbClr val="000099"/>
                </a:solidFill>
              </a:rPr>
            </a:br>
            <a:r>
              <a:rPr lang="cs-CZ" sz="6000" b="1" dirty="0">
                <a:solidFill>
                  <a:srgbClr val="000099"/>
                </a:solidFill>
              </a:rPr>
              <a:t>- </a:t>
            </a:r>
            <a:br>
              <a:rPr lang="cs-CZ" sz="6000" b="1" dirty="0">
                <a:solidFill>
                  <a:srgbClr val="000099"/>
                </a:solidFill>
              </a:rPr>
            </a:br>
            <a:r>
              <a:rPr lang="cs-CZ" sz="6000" b="1" dirty="0">
                <a:solidFill>
                  <a:srgbClr val="000099"/>
                </a:solidFill>
              </a:rPr>
              <a:t>duben 2025</a:t>
            </a:r>
          </a:p>
        </p:txBody>
      </p:sp>
      <p:sp>
        <p:nvSpPr>
          <p:cNvPr id="5" name="Podnadpis 2">
            <a:extLst>
              <a:ext uri="{FF2B5EF4-FFF2-40B4-BE49-F238E27FC236}">
                <a16:creationId xmlns:a16="http://schemas.microsoft.com/office/drawing/2014/main" id="{24792A64-E2EE-4AE3-7948-E9E20A5F5E8B}"/>
              </a:ext>
            </a:extLst>
          </p:cNvPr>
          <p:cNvSpPr>
            <a:spLocks noGrp="1"/>
          </p:cNvSpPr>
          <p:nvPr>
            <p:ph type="subTitle" idx="1"/>
          </p:nvPr>
        </p:nvSpPr>
        <p:spPr>
          <a:xfrm>
            <a:off x="1524000" y="4889663"/>
            <a:ext cx="9144000" cy="1655762"/>
          </a:xfrm>
        </p:spPr>
        <p:txBody>
          <a:bodyPr/>
          <a:lstStyle/>
          <a:p>
            <a:r>
              <a:rPr lang="cs-CZ" sz="1800" dirty="0">
                <a:solidFill>
                  <a:schemeClr val="accent6">
                    <a:lumMod val="60000"/>
                    <a:lumOff val="40000"/>
                  </a:schemeClr>
                </a:solidFill>
                <a:effectLst/>
                <a:ea typeface="Calibri" panose="020F0502020204030204" pitchFamily="34" charset="0"/>
              </a:rPr>
              <a:t>Odbor strategií, práva a podpory veřejného investování</a:t>
            </a:r>
            <a:endParaRPr lang="cs-CZ" dirty="0">
              <a:solidFill>
                <a:schemeClr val="accent6">
                  <a:lumMod val="60000"/>
                  <a:lumOff val="40000"/>
                </a:schemeClr>
              </a:solidFill>
            </a:endParaRPr>
          </a:p>
        </p:txBody>
      </p:sp>
    </p:spTree>
    <p:extLst>
      <p:ext uri="{BB962C8B-B14F-4D97-AF65-F5344CB8AC3E}">
        <p14:creationId xmlns:p14="http://schemas.microsoft.com/office/powerpoint/2010/main" val="2924497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4461606"/>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Argumentace Předsedy:</a:t>
            </a:r>
          </a:p>
          <a:p>
            <a:pPr algn="just">
              <a:lnSpc>
                <a:spcPct val="107000"/>
              </a:lnSpc>
              <a:spcAft>
                <a:spcPts val="800"/>
              </a:spcAft>
            </a:pPr>
            <a:r>
              <a:rPr lang="cs-CZ" sz="2400" dirty="0">
                <a:latin typeface="Arial" panose="020B0604020202020204" pitchFamily="34" charset="0"/>
                <a:ea typeface="Calibri" panose="020F0502020204030204" pitchFamily="34" charset="0"/>
                <a:cs typeface="Times New Roman" panose="02020603050405020304" pitchFamily="18" charset="0"/>
              </a:rPr>
              <a:t>65</a:t>
            </a:r>
            <a:r>
              <a:rPr lang="cs-CZ" sz="2400" dirty="0">
                <a:effectLst/>
                <a:latin typeface="Arial" panose="020B0604020202020204" pitchFamily="34" charset="0"/>
                <a:ea typeface="Calibri" panose="020F0502020204030204" pitchFamily="34" charset="0"/>
                <a:cs typeface="Times New Roman" panose="02020603050405020304" pitchFamily="18" charset="0"/>
              </a:rPr>
              <a:t>.    Závěr, že jde o potřeby povahy neobchodní však plyne z toho, že je statutární město v konkrétním případě považuje za nutné obstarat a uhradit ze svého rozpočtu prostřednictvím náhrady újmy obviněnému, což má obdobný efekt, jako by je za účelem plnění svých veřejných úkolů obstarávalo samo.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Pro závěr o neobchodní povaze činností obviněného tak není rozhodující pouhý fakt, že dostává závazné koncernové pokyny</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ale to, že jeho stanovy připouštějí, aby je dostával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za účelem uspokojení potřeb veřejného zájmu</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který může převážit nad jeho vlastním zájmem soukromým</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 to na náklady jiného veřejného zadavatele.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 Činnosti takto koncernovými pokyny nařízené by obviněný na základě racionální podnikatelské úvahy nekonal, pročež tyto činnosti neodpovídají jeho běžnému tržnímu fungování.</a:t>
            </a:r>
          </a:p>
        </p:txBody>
      </p:sp>
    </p:spTree>
    <p:extLst>
      <p:ext uri="{BB962C8B-B14F-4D97-AF65-F5344CB8AC3E}">
        <p14:creationId xmlns:p14="http://schemas.microsoft.com/office/powerpoint/2010/main" val="2141577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169540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Za předpokladu, že byl subjekt také zřízen či založen pro uspokojování potřeb veřejného zájmu, nemajících průmyslovou povahu, půjde vždy o veřejného zadavatele, ať už tento subjekt tyto potřeby reálně svojí činností uspokojuje, či nikoliv.</a:t>
            </a:r>
          </a:p>
        </p:txBody>
      </p:sp>
    </p:spTree>
    <p:extLst>
      <p:ext uri="{BB962C8B-B14F-4D97-AF65-F5344CB8AC3E}">
        <p14:creationId xmlns:p14="http://schemas.microsoft.com/office/powerpoint/2010/main" val="1358947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790575"/>
            <a:ext cx="12192000" cy="400110"/>
          </a:xfrm>
          <a:prstGeom prst="rect">
            <a:avLst/>
          </a:prstGeom>
          <a:noFill/>
        </p:spPr>
        <p:txBody>
          <a:bodyPr wrap="square" lIns="91440" tIns="45720" rIns="91440" bIns="45720" rtlCol="0" anchor="t">
            <a:spAutoFit/>
          </a:bodyPr>
          <a:lstStyle/>
          <a:p>
            <a:pPr algn="ctr"/>
            <a:r>
              <a:rPr lang="cs-CZ" sz="2000" b="1" dirty="0">
                <a:latin typeface="Arial" panose="020B0604020202020204" pitchFamily="34" charset="0"/>
                <a:cs typeface="Times New Roman" panose="02020603050405020304" pitchFamily="18" charset="0"/>
              </a:rPr>
              <a:t>JŘBU</a:t>
            </a:r>
            <a:endParaRPr lang="en-US" sz="20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2781175454"/>
              </p:ext>
            </p:extLst>
          </p:nvPr>
        </p:nvGraphicFramePr>
        <p:xfrm>
          <a:off x="0" y="1159907"/>
          <a:ext cx="12192000" cy="3478593"/>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401470">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ÚOHS-R0188/2017/VZ, č. j.  ÚOHS-12095/2025/161</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401470">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https://uohs.gov.cz/cs/verejne-zakazky/sbirky-rozhodnuti/detail-22778.html</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401470">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Zhodnocení ADIS v rámci pozáručního servisu v roce 2016</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401470">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3. 4. 2025</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402985">
                <a:tc>
                  <a:txBody>
                    <a:bodyPr/>
                    <a:lstStyle/>
                    <a:p>
                      <a:pPr algn="just">
                        <a:lnSpc>
                          <a:spcPct val="107000"/>
                        </a:lnSpc>
                        <a:spcAft>
                          <a:spcPts val="800"/>
                        </a:spcAft>
                      </a:pP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63 odst. 3 písm. b) a c) ZZVZ </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1205164">
                <a:tc>
                  <a:txBody>
                    <a:bodyPr/>
                    <a:lstStyle/>
                    <a:p>
                      <a:pPr algn="just">
                        <a:lnSpc>
                          <a:spcPct val="107000"/>
                        </a:lnSpc>
                        <a:spcAft>
                          <a:spcPts val="800"/>
                        </a:spcAft>
                        <a:tabLst>
                          <a:tab pos="457200" algn="l"/>
                        </a:tabLst>
                      </a:pPr>
                      <a:r>
                        <a:rPr lang="cs-CZ"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Rozhodnutí ÚOHS č. j. ÚOHS-S0337/2017/VZ-28950/2017/521/</a:t>
                      </a:r>
                      <a:r>
                        <a:rPr lang="cs-CZ" sz="24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OPi</a:t>
                      </a:r>
                      <a:r>
                        <a:rPr lang="cs-CZ"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ze dne 6. 10. 2017 ruším a věc vracím</a:t>
                      </a:r>
                      <a:r>
                        <a:rPr lang="cs-CZ"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ÚOHS k novému projednání.</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473434196"/>
                  </a:ext>
                </a:extLst>
              </a:tr>
            </a:tbl>
          </a:graphicData>
        </a:graphic>
      </p:graphicFrame>
    </p:spTree>
    <p:extLst>
      <p:ext uri="{BB962C8B-B14F-4D97-AF65-F5344CB8AC3E}">
        <p14:creationId xmlns:p14="http://schemas.microsoft.com/office/powerpoint/2010/main" val="1535288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457135"/>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Skutkový stav: </a:t>
            </a:r>
          </a:p>
          <a:p>
            <a:pPr marL="342900" indent="-342900" algn="just">
              <a:lnSpc>
                <a:spcPct val="107000"/>
              </a:lnSpc>
              <a:spcAft>
                <a:spcPts val="800"/>
              </a:spcAft>
              <a:buFont typeface="Arial" panose="020B0604020202020204" pitchFamily="34" charset="0"/>
              <a:buChar char="•"/>
            </a:pPr>
            <a:r>
              <a:rPr lang="cs-CZ" sz="2400" u="sng" dirty="0">
                <a:effectLst/>
                <a:latin typeface="Arial" panose="020B0604020202020204" pitchFamily="34" charset="0"/>
                <a:ea typeface="Calibri" panose="020F0502020204030204" pitchFamily="34" charset="0"/>
                <a:cs typeface="Times New Roman" panose="02020603050405020304" pitchFamily="18" charset="0"/>
              </a:rPr>
              <a:t>Původní smlouva na dodávku IS ADIS byla uzavřena dne 29. 6. 1992</a:t>
            </a:r>
            <a:r>
              <a:rPr lang="cs-CZ" sz="2400" dirty="0">
                <a:effectLst/>
                <a:latin typeface="Arial" panose="020B0604020202020204" pitchFamily="34" charset="0"/>
                <a:ea typeface="Calibri" panose="020F0502020204030204" pitchFamily="34" charset="0"/>
                <a:cs typeface="Times New Roman" panose="02020603050405020304" pitchFamily="18" charset="0"/>
              </a:rPr>
              <a:t>. Předmětem plnění původní smlouvy bylo zavedení systému založeného na informačních technologiích, který by umožnil MF správu a vybírání daní v ČR v roce 1993. Základem tohoto daňového systému jsou zákony přijaté a dosud platné a realizované prostřednictvím finančních orgánů ČR.</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Podstatou řešené věci je to,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zda byl GFŘ oprávněn použít JŘBU </a:t>
            </a:r>
            <a:r>
              <a:rPr lang="cs-CZ" sz="2400" dirty="0">
                <a:effectLst/>
                <a:latin typeface="Arial" panose="020B0604020202020204" pitchFamily="34" charset="0"/>
                <a:ea typeface="Calibri" panose="020F0502020204030204" pitchFamily="34" charset="0"/>
                <a:cs typeface="Times New Roman" panose="02020603050405020304" pitchFamily="18" charset="0"/>
              </a:rPr>
              <a:t>podle § 23 odst. 4 písm. a) ZZVZ.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Úřad v napadeném rozhodnutí dospěl k závěru (se kterým se následně ztotožnil i předseda Úřadu), že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v řešené věci nejsou přítomny technické důvody</a:t>
            </a:r>
            <a:r>
              <a:rPr lang="cs-CZ" sz="2400" dirty="0">
                <a:effectLst/>
                <a:latin typeface="Arial" panose="020B0604020202020204" pitchFamily="34" charset="0"/>
                <a:ea typeface="Calibri" panose="020F0502020204030204" pitchFamily="34" charset="0"/>
                <a:cs typeface="Times New Roman" panose="02020603050405020304" pitchFamily="18" charset="0"/>
              </a:rPr>
              <a:t>, pro které by vybraný uchazeč byl jediným možným dodavatelem, ale tato pozice dodavatele vyplývá z faktického stavu exkluzivity, který je důsledkem jeho autorských práv k předmětu plnění vyplývajících z původní smlouvy.</a:t>
            </a:r>
          </a:p>
        </p:txBody>
      </p:sp>
    </p:spTree>
    <p:extLst>
      <p:ext uri="{BB962C8B-B14F-4D97-AF65-F5344CB8AC3E}">
        <p14:creationId xmlns:p14="http://schemas.microsoft.com/office/powerpoint/2010/main" val="3097099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311086"/>
            <a:ext cx="12191999" cy="5758564"/>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200" b="1" dirty="0">
                <a:latin typeface="Arial" panose="020B0604020202020204" pitchFamily="34" charset="0"/>
                <a:cs typeface="Arial" panose="020B0604020202020204" pitchFamily="34" charset="0"/>
              </a:rPr>
              <a:t>Skutkový stav: </a:t>
            </a:r>
          </a:p>
          <a:p>
            <a:pPr marL="342900" indent="-34290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Úřad v napadeném rozhodnutí dospěl k závěru, že </a:t>
            </a:r>
            <a:r>
              <a:rPr lang="cs-CZ" sz="2200" u="sng" dirty="0">
                <a:effectLst/>
                <a:latin typeface="Arial" panose="020B0604020202020204" pitchFamily="34" charset="0"/>
                <a:ea typeface="Calibri" panose="020F0502020204030204" pitchFamily="34" charset="0"/>
                <a:cs typeface="Times New Roman" panose="02020603050405020304" pitchFamily="18" charset="0"/>
              </a:rPr>
              <a:t>právní předchůdce obviněného již v době uzavření původní smlouvy mohl rozumně předpokládat potřebu navazujících plnění a zaviněně tak založil stav exkluzivity ve prospěch jediného dodavatele</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Podle Úřadu </a:t>
            </a:r>
            <a:r>
              <a:rPr lang="cs-CZ" sz="2200" u="sng" dirty="0">
                <a:effectLst/>
                <a:latin typeface="Arial" panose="020B0604020202020204" pitchFamily="34" charset="0"/>
                <a:ea typeface="Calibri" panose="020F0502020204030204" pitchFamily="34" charset="0"/>
                <a:cs typeface="Times New Roman" panose="02020603050405020304" pitchFamily="18" charset="0"/>
              </a:rPr>
              <a:t>měl právní předchůdce předvídat, že bude docházet k rozvoji systému ADIS</a:t>
            </a:r>
            <a:r>
              <a:rPr lang="cs-CZ" sz="2200" dirty="0">
                <a:effectLst/>
                <a:latin typeface="Arial" panose="020B0604020202020204" pitchFamily="34" charset="0"/>
                <a:ea typeface="Calibri" panose="020F0502020204030204" pitchFamily="34" charset="0"/>
                <a:cs typeface="Times New Roman" panose="02020603050405020304" pitchFamily="18" charset="0"/>
              </a:rPr>
              <a:t>, což s sebou ponese potřebu provádět konkrétní činnosti týkající se jeho údržby a adekvátně reagovat na změny v systému daní. V takové situaci si tedy zadavatel měl již v původní smlouvě zajistit, aby mohl do informačního systému ADIS zasahovat a volně s ním nakládat. V důsledku toho, že takto právní předchůdce obviněného nepostupoval, zapříčinil stav exkluzivity vybraného uchazeče vůči informačnímu systému ADIS. Obviněný pak v řízení o přestupku neprokázal opak, tj. že právní předchůdce budoucí návazné plnění původní smlouvy předpokládat nemohl, ani neprokázal, že by právní předchůdce postupoval pouze „nešikovně,“ tj. nezaviněně.</a:t>
            </a:r>
          </a:p>
          <a:p>
            <a:pPr marL="342900" indent="-342900" algn="just">
              <a:lnSpc>
                <a:spcPct val="107000"/>
              </a:lnSpc>
              <a:spcAft>
                <a:spcPts val="800"/>
              </a:spcAft>
              <a:buFont typeface="Arial" panose="020B0604020202020204" pitchFamily="34" charset="0"/>
              <a:buChar char="•"/>
            </a:pPr>
            <a:r>
              <a:rPr lang="cs-CZ" sz="2200" dirty="0">
                <a:effectLst/>
                <a:latin typeface="Arial" panose="020B0604020202020204" pitchFamily="34" charset="0"/>
                <a:ea typeface="Calibri" panose="020F0502020204030204" pitchFamily="34" charset="0"/>
                <a:cs typeface="Times New Roman" panose="02020603050405020304" pitchFamily="18" charset="0"/>
              </a:rPr>
              <a:t>Otázka zavinění stavu exkluzivity obviněným (respektive jeho právním předchůdcem) je pak předmětem rozsudku NSS a s ním související předběžné otázky položené SDEU. </a:t>
            </a:r>
          </a:p>
        </p:txBody>
      </p:sp>
    </p:spTree>
    <p:extLst>
      <p:ext uri="{BB962C8B-B14F-4D97-AF65-F5344CB8AC3E}">
        <p14:creationId xmlns:p14="http://schemas.microsoft.com/office/powerpoint/2010/main" val="198539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756897"/>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100" b="1" dirty="0">
                <a:latin typeface="Arial" panose="020B0604020202020204" pitchFamily="34" charset="0"/>
                <a:cs typeface="Arial" panose="020B0604020202020204" pitchFamily="34" charset="0"/>
              </a:rPr>
              <a:t>Skutkový stav: </a:t>
            </a:r>
          </a:p>
          <a:p>
            <a:pPr marL="342900" marR="0" lvl="0" indent="-34290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cs-CZ" sz="2100" b="0" i="0"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NSS proto položil SDEU následující </a:t>
            </a:r>
            <a:r>
              <a:rPr kumimoji="0" lang="cs-CZ" sz="2100" b="0" i="0"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předběžnou otázku</a:t>
            </a:r>
            <a:r>
              <a:rPr kumimoji="0" lang="cs-CZ" sz="2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a:t>
            </a:r>
            <a:r>
              <a:rPr kumimoji="0" lang="cs-CZ" sz="2100" b="0" i="1" u="sng"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Má být zohledněno, za jakých právních a skutkových okolností byla uzavřena smlouva na původní plnění, od něhož se odvíjí navazující veřejné zakázky</a:t>
            </a:r>
            <a:r>
              <a:rPr kumimoji="0" lang="cs-CZ" sz="21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při posouzení, zda je splněna materiální podmínka pro použití jednacího řízení bez uveřejnění, tedy zda zadavatel nezavinil stav exkluzivity svým jednáním, podle čl. 31 odst. 1 písm. b) směrnice Evropského parlamentu a Rady 2004/18/ES ze dne 31. března 2004 o koordinaci postupů při zadávání veřejných zakázek na stavební práce, dodávky a služby?“</a:t>
            </a:r>
            <a:endParaRPr lang="cs-CZ" sz="2100"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cs-CZ" sz="2100" dirty="0">
                <a:effectLst/>
                <a:latin typeface="Arial" panose="020B0604020202020204" pitchFamily="34" charset="0"/>
                <a:ea typeface="Calibri" panose="020F0502020204030204" pitchFamily="34" charset="0"/>
                <a:cs typeface="Times New Roman" panose="02020603050405020304" pitchFamily="18" charset="0"/>
              </a:rPr>
              <a:t>Uvedenou předběžnou otázkou pak </a:t>
            </a:r>
            <a:r>
              <a:rPr lang="cs-CZ" sz="2100" u="sng" dirty="0">
                <a:effectLst/>
                <a:latin typeface="Arial" panose="020B0604020202020204" pitchFamily="34" charset="0"/>
                <a:ea typeface="Calibri" panose="020F0502020204030204" pitchFamily="34" charset="0"/>
                <a:cs typeface="Times New Roman" panose="02020603050405020304" pitchFamily="18" charset="0"/>
              </a:rPr>
              <a:t>SDEU zodpověděl takto</a:t>
            </a:r>
            <a:r>
              <a:rPr lang="cs-CZ" sz="2100" dirty="0">
                <a:effectLst/>
                <a:latin typeface="Arial" panose="020B0604020202020204" pitchFamily="34" charset="0"/>
                <a:ea typeface="Calibri" panose="020F0502020204030204" pitchFamily="34" charset="0"/>
                <a:cs typeface="Times New Roman" panose="02020603050405020304" pitchFamily="18" charset="0"/>
              </a:rPr>
              <a:t>: „</a:t>
            </a:r>
            <a:r>
              <a:rPr lang="cs-CZ" sz="2100" i="1" dirty="0">
                <a:effectLst/>
                <a:latin typeface="Arial" panose="020B0604020202020204" pitchFamily="34" charset="0"/>
                <a:ea typeface="Calibri" panose="020F0502020204030204" pitchFamily="34" charset="0"/>
                <a:cs typeface="Times New Roman" panose="02020603050405020304" pitchFamily="18" charset="0"/>
              </a:rPr>
              <a:t>Článek 31 bod 1 písm. b) směrnice Evropského parlamentu a Rady 2004/18/ES ze dne 31. března 2004 o koordinaci postupů při zadávání veřejných zakázek na stavební práce, dodávky a služby musí být vykládán v tom smyslu, že veřejný zadavatel </a:t>
            </a:r>
            <a:r>
              <a:rPr lang="cs-CZ" sz="2100" i="1" u="sng" dirty="0">
                <a:effectLst/>
                <a:latin typeface="Arial" panose="020B0604020202020204" pitchFamily="34" charset="0"/>
                <a:ea typeface="Calibri" panose="020F0502020204030204" pitchFamily="34" charset="0"/>
                <a:cs typeface="Times New Roman" panose="02020603050405020304" pitchFamily="18" charset="0"/>
              </a:rPr>
              <a:t>nemůže použití jednacího řízení bez uveřejnění </a:t>
            </a:r>
            <a:r>
              <a:rPr lang="cs-CZ" sz="2100" i="1" dirty="0">
                <a:effectLst/>
                <a:latin typeface="Arial" panose="020B0604020202020204" pitchFamily="34" charset="0"/>
                <a:ea typeface="Calibri" panose="020F0502020204030204" pitchFamily="34" charset="0"/>
                <a:cs typeface="Times New Roman" panose="02020603050405020304" pitchFamily="18" charset="0"/>
              </a:rPr>
              <a:t>ve smyslu tohoto ustanovení odůvodnit pokračování ochranou výhradních práv, </a:t>
            </a:r>
            <a:r>
              <a:rPr lang="cs-CZ" sz="2100" i="1" u="sng" dirty="0">
                <a:effectLst/>
                <a:latin typeface="Arial" panose="020B0604020202020204" pitchFamily="34" charset="0"/>
                <a:ea typeface="Calibri" panose="020F0502020204030204" pitchFamily="34" charset="0"/>
                <a:cs typeface="Times New Roman" panose="02020603050405020304" pitchFamily="18" charset="0"/>
              </a:rPr>
              <a:t>pokud je důvod takové ochrany přičitatelný jemu</a:t>
            </a:r>
            <a:r>
              <a:rPr lang="cs-CZ" sz="2100" i="1" dirty="0">
                <a:effectLst/>
                <a:latin typeface="Arial" panose="020B0604020202020204" pitchFamily="34" charset="0"/>
                <a:ea typeface="Calibri" panose="020F0502020204030204" pitchFamily="34" charset="0"/>
                <a:cs typeface="Times New Roman" panose="02020603050405020304" pitchFamily="18" charset="0"/>
              </a:rPr>
              <a:t>. </a:t>
            </a:r>
            <a:r>
              <a:rPr lang="cs-CZ" sz="2100" i="1" u="sng" dirty="0">
                <a:effectLst/>
                <a:latin typeface="Arial" panose="020B0604020202020204" pitchFamily="34" charset="0"/>
                <a:ea typeface="Calibri" panose="020F0502020204030204" pitchFamily="34" charset="0"/>
                <a:cs typeface="Times New Roman" panose="02020603050405020304" pitchFamily="18" charset="0"/>
              </a:rPr>
              <a:t>Tato přičitatelnost se posuzuje nejen na základě skutkových a právních okolností, za jakých byla uzavřena smlouva na původní plnění</a:t>
            </a:r>
            <a:r>
              <a:rPr lang="cs-CZ" sz="2100" i="1" dirty="0">
                <a:effectLst/>
                <a:latin typeface="Arial" panose="020B0604020202020204" pitchFamily="34" charset="0"/>
                <a:ea typeface="Calibri" panose="020F0502020204030204" pitchFamily="34" charset="0"/>
                <a:cs typeface="Times New Roman" panose="02020603050405020304" pitchFamily="18" charset="0"/>
              </a:rPr>
              <a:t>, ale </a:t>
            </a:r>
            <a:r>
              <a:rPr lang="cs-CZ" sz="2100" i="1" u="sng" dirty="0">
                <a:effectLst/>
                <a:latin typeface="Arial" panose="020B0604020202020204" pitchFamily="34" charset="0"/>
                <a:ea typeface="Calibri" panose="020F0502020204030204" pitchFamily="34" charset="0"/>
                <a:cs typeface="Times New Roman" panose="02020603050405020304" pitchFamily="18" charset="0"/>
              </a:rPr>
              <a:t>rovněž na základě všech okolností charakteristických pro období mezi datem uzavření této smlouvy a datem, kdy zadavatel zvolí řízení, které má být použito pro zadání navazující veřejné zakázky</a:t>
            </a:r>
            <a:r>
              <a:rPr lang="cs-CZ" sz="2100" i="1" dirty="0">
                <a:effectLst/>
                <a:latin typeface="Arial" panose="020B0604020202020204" pitchFamily="34" charset="0"/>
                <a:ea typeface="Calibri" panose="020F0502020204030204" pitchFamily="34" charset="0"/>
                <a:cs typeface="Times New Roman" panose="02020603050405020304" pitchFamily="18" charset="0"/>
              </a:rPr>
              <a:t>.</a:t>
            </a:r>
            <a:r>
              <a:rPr lang="cs-CZ" sz="2100" dirty="0">
                <a:effectLst/>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202765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824864"/>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000" dirty="0">
                <a:effectLst/>
                <a:latin typeface="Arial" panose="020B0604020202020204" pitchFamily="34" charset="0"/>
                <a:ea typeface="Calibri" panose="020F0502020204030204" pitchFamily="34" charset="0"/>
                <a:cs typeface="Times New Roman" panose="02020603050405020304" pitchFamily="18" charset="0"/>
              </a:rPr>
              <a:t>24.    </a:t>
            </a:r>
            <a:r>
              <a:rPr lang="cs-CZ"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Zavinění stavu exkluzivity nelze spatřovat v samotném uzavření původní smlouvy právním předchůdcem obviněného v roce 1992</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jelikož takový stav nebyl v rozporu s tehdejší právní úpravou</a:t>
            </a:r>
            <a:r>
              <a:rPr lang="cs-CZ" sz="2000" dirty="0">
                <a:effectLst/>
                <a:latin typeface="Arial" panose="020B0604020202020204" pitchFamily="34" charset="0"/>
                <a:ea typeface="Calibri" panose="020F0502020204030204" pitchFamily="34" charset="0"/>
                <a:cs typeface="Times New Roman" panose="02020603050405020304" pitchFamily="18" charset="0"/>
              </a:rPr>
              <a:t>, když z žádného v daném období účinného právního předpisu nevyplývalo, že by takový stav byl nežádoucí. </a:t>
            </a:r>
            <a:r>
              <a:rPr lang="cs-CZ"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Relevantní je však to, zda stěžovatel udržoval stav exkluzivity i poté, kdy její další existence již byla podle právní úpravy nežádoucí</a:t>
            </a:r>
            <a:r>
              <a:rPr lang="cs-CZ" sz="2000" dirty="0">
                <a:effectLst/>
                <a:latin typeface="Arial" panose="020B0604020202020204" pitchFamily="34" charset="0"/>
                <a:ea typeface="Calibri" panose="020F0502020204030204" pitchFamily="34" charset="0"/>
                <a:cs typeface="Times New Roman" panose="02020603050405020304" pitchFamily="18" charset="0"/>
              </a:rPr>
              <a:t>. Zde se jedná o období od 1. 5. 2004 tedy od účinnosti zákona č. 40/2004 Sb., zákon o veřejných zakázkách, který promítnul do tuzemského práva evropskou právní úpravu. Pokud stav exkluzivity nebude zadavateli přičitatelný již na základě hodnocení období od 1. 5. 2004 do zadání řešené veřejné zakázky, je třeba posoudit, zda se neměl ze stavu exkluzivity vymanit již v době od 1. 1. 1995, tedy od účinnosti prvotní tuzemské právní úpravy zadávání veřejných zakázek představované zákonem č. 199/1994 Sb., o zadávání veřejných zakázek, který již zakotvil určitá omezení pro uzavření smlouvy s jediným dodavatelem bez zadávacího řízení.</a:t>
            </a:r>
          </a:p>
          <a:p>
            <a:pPr algn="just">
              <a:lnSpc>
                <a:spcPct val="107000"/>
              </a:lnSpc>
              <a:spcAft>
                <a:spcPts val="800"/>
              </a:spcAft>
            </a:pPr>
            <a:r>
              <a:rPr lang="cs-CZ" sz="2000" dirty="0">
                <a:effectLst/>
                <a:latin typeface="Arial" panose="020B0604020202020204" pitchFamily="34" charset="0"/>
                <a:ea typeface="Calibri" panose="020F0502020204030204" pitchFamily="34" charset="0"/>
                <a:cs typeface="Times New Roman" panose="02020603050405020304" pitchFamily="18" charset="0"/>
              </a:rPr>
              <a:t>25.   </a:t>
            </a:r>
            <a:r>
              <a:rPr lang="cs-CZ" sz="2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Úřad se tak musí vypořádat nikoliv s otázkou vzniku stavu exkluzivity při uzavření původní smlouvy právním předchůdcem obviněného</a:t>
            </a:r>
            <a:r>
              <a:rPr lang="cs-CZ" sz="2000" dirty="0">
                <a:effectLst/>
                <a:latin typeface="Arial" panose="020B0604020202020204" pitchFamily="34" charset="0"/>
                <a:ea typeface="Calibri" panose="020F0502020204030204" pitchFamily="34" charset="0"/>
                <a:cs typeface="Times New Roman" panose="02020603050405020304" pitchFamily="18" charset="0"/>
              </a:rPr>
              <a:t> (jak to učinil v napadeném rozhodnutí), </a:t>
            </a:r>
            <a:r>
              <a:rPr lang="cs-CZ" sz="20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ale i s otázkou jeho existence, respektive udržování v následujícím období</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ve kterém takový stav nepovažovala účinná právní úprava za žádoucí a které předcházelo zadání veřejné zakázky, jež je předmětem Úřadem vedeného správního řízení.</a:t>
            </a:r>
          </a:p>
        </p:txBody>
      </p:sp>
    </p:spTree>
    <p:extLst>
      <p:ext uri="{BB962C8B-B14F-4D97-AF65-F5344CB8AC3E}">
        <p14:creationId xmlns:p14="http://schemas.microsoft.com/office/powerpoint/2010/main" val="3281890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251951"/>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26.   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Další otázkou, kterou musí Úřad </a:t>
            </a:r>
            <a:r>
              <a:rPr lang="cs-CZ" sz="2400" dirty="0">
                <a:effectLst/>
                <a:latin typeface="Arial" panose="020B0604020202020204" pitchFamily="34" charset="0"/>
                <a:ea typeface="Calibri" panose="020F0502020204030204" pitchFamily="34" charset="0"/>
                <a:cs typeface="Times New Roman" panose="02020603050405020304" pitchFamily="18" charset="0"/>
              </a:rPr>
              <a:t>v souladu se závěry NSS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promítnout do posouzení </a:t>
            </a:r>
            <a:r>
              <a:rPr lang="cs-CZ" sz="2400" dirty="0">
                <a:effectLst/>
                <a:latin typeface="Arial" panose="020B0604020202020204" pitchFamily="34" charset="0"/>
                <a:ea typeface="Calibri" panose="020F0502020204030204" pitchFamily="34" charset="0"/>
                <a:cs typeface="Times New Roman" panose="02020603050405020304" pitchFamily="18" charset="0"/>
              </a:rPr>
              <a:t>postupu obviněného v pokračujícím správním řízení,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je to, zda při existujícím stavu exkluzivity spočívajícím v nutnosti respektování ochrany výhradních práv dodavatele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bylo v reálných a finančně přiměřených možnostech obviněného se z takového stavu vymanit </a:t>
            </a:r>
            <a:r>
              <a:rPr lang="cs-CZ" sz="2400" dirty="0">
                <a:effectLst/>
                <a:latin typeface="Arial" panose="020B0604020202020204" pitchFamily="34" charset="0"/>
                <a:ea typeface="Calibri" panose="020F0502020204030204" pitchFamily="34" charset="0"/>
                <a:cs typeface="Times New Roman" panose="02020603050405020304" pitchFamily="18" charset="0"/>
              </a:rPr>
              <a:t>(viz bod 24 rozsudku NSS). Zde předseda Úřadu poznamenává, že samotná nutnost přihlédnout k této části argumentace nijak nezpochybňuje závěry vyslovené Úřadem v napadeném rozhodnutí (viz jeho body 103 až 120), tj. že Úřad nebyl zcela jednoznačně přesvědčen o existenci výhradních práv vybraného uchazeče. Úřad však může vyjít z předpokladu, že stav exkluzivity a s ním souvisejících výhradních práv dodavatele existuje a zaměřit se toliko na to, zda zadavatel prokázal, že mu není zavinění tohoto stavu přičitatelné, resp. že neměl v daném období k dispozici skutečné a z finančního hlediska přiměřené prostředky k ukončení tohoto stavu exkluzivity.</a:t>
            </a:r>
          </a:p>
        </p:txBody>
      </p:sp>
    </p:spTree>
    <p:extLst>
      <p:ext uri="{BB962C8B-B14F-4D97-AF65-F5344CB8AC3E}">
        <p14:creationId xmlns:p14="http://schemas.microsoft.com/office/powerpoint/2010/main" val="1609587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169540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Při posouzení stavu exkluzivity, respektive jeho zavinění, je třeba nad rámec skutkového stavu při uzavření smlouvy, ze které stav exkluzivity vyplývá, přihlédnout i k okolnostem, které nastaly následovně a které předcházely zadání veřejné zakázky.</a:t>
            </a:r>
          </a:p>
        </p:txBody>
      </p:sp>
    </p:spTree>
    <p:extLst>
      <p:ext uri="{BB962C8B-B14F-4D97-AF65-F5344CB8AC3E}">
        <p14:creationId xmlns:p14="http://schemas.microsoft.com/office/powerpoint/2010/main" val="2904091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790575"/>
            <a:ext cx="12192000" cy="400110"/>
          </a:xfrm>
          <a:prstGeom prst="rect">
            <a:avLst/>
          </a:prstGeom>
          <a:noFill/>
        </p:spPr>
        <p:txBody>
          <a:bodyPr wrap="square" lIns="91440" tIns="45720" rIns="91440" bIns="45720" rtlCol="0" anchor="t">
            <a:spAutoFit/>
          </a:bodyPr>
          <a:lstStyle/>
          <a:p>
            <a:pPr algn="ctr"/>
            <a:r>
              <a:rPr lang="cs-CZ" sz="2000" b="1" dirty="0">
                <a:latin typeface="Arial" panose="020B0604020202020204" pitchFamily="34" charset="0"/>
                <a:cs typeface="Times New Roman" panose="02020603050405020304" pitchFamily="18" charset="0"/>
              </a:rPr>
              <a:t>Oznámení o výběru dodavatele / Jiná osoba</a:t>
            </a:r>
            <a:endParaRPr lang="en-US" sz="20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2339962251"/>
              </p:ext>
            </p:extLst>
          </p:nvPr>
        </p:nvGraphicFramePr>
        <p:xfrm>
          <a:off x="0" y="1159907"/>
          <a:ext cx="12192000" cy="5467225"/>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401470">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ÚOHS-S0022/2025/VZ, č. j.  ÚOHS-10330/2025/510</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401470">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https://uohs.gov.cz/cs/verejne-zakazky/sbirky-rozhodnuti/detail-22800.html</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401470">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Expozice Pueblo a Expozice vodní svět</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401470">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6. 4. 2025</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402985">
                <a:tc>
                  <a:txBody>
                    <a:bodyPr/>
                    <a:lstStyle/>
                    <a:p>
                      <a:pPr algn="just">
                        <a:lnSpc>
                          <a:spcPct val="107000"/>
                        </a:lnSpc>
                        <a:spcAft>
                          <a:spcPts val="800"/>
                        </a:spcAft>
                      </a:pP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123 odst. 1 ZZVZ, § 83 odst. 1 písm. d) ZZVZ</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1205164">
                <a:tc>
                  <a:txBody>
                    <a:bodyPr/>
                    <a:lstStyle/>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Zadavatel nedodržel pravidlo stanovené v  § 123 odst. 1 písm. b) bod 2. ZZVZ a zásadu transparentnosti, když součástí oznámení o výběru dodavatele neučinil údaje rozhodné pro splnění technické kvalifikace dle čl. 7.4. písm. b) zadávací dokumentace, a to </a:t>
                      </a:r>
                      <a:r>
                        <a:rPr lang="cs-CZ" sz="2400" i="1" dirty="0">
                          <a:effectLst/>
                          <a:latin typeface="Arial" panose="020B0604020202020204" pitchFamily="34" charset="0"/>
                          <a:ea typeface="Calibri" panose="020F0502020204030204" pitchFamily="34" charset="0"/>
                          <a:cs typeface="Times New Roman" panose="02020603050405020304" pitchFamily="18" charset="0"/>
                        </a:rPr>
                        <a:t>„Čestné prohlášení, které bude obsahovat: Seznam techniků nebo technických útvarů, které se budou podílet na plnění veřejné zakázky, a to zejména těch, které zajišťují kontrolu kvality nebo budou provádět stavební práce: stavbyvedoucí, zástupce stavbyvedoucího, technolog a jejich odborná způsobilost.“</a:t>
                      </a:r>
                      <a:r>
                        <a:rPr lang="cs-CZ" sz="2400" dirty="0">
                          <a:effectLst/>
                          <a:latin typeface="Arial" panose="020B0604020202020204" pitchFamily="34" charset="0"/>
                          <a:ea typeface="Calibri" panose="020F0502020204030204" pitchFamily="34" charset="0"/>
                          <a:cs typeface="Times New Roman" panose="02020603050405020304" pitchFamily="18" charset="0"/>
                        </a:rPr>
                        <a:t>, čímž účastníkům zadávacího řízení odepřel možnost se s těmito údaji seznámit…</a:t>
                      </a:r>
                    </a:p>
                  </a:txBody>
                  <a:tcPr/>
                </a:tc>
                <a:extLst>
                  <a:ext uri="{0D108BD9-81ED-4DB2-BD59-A6C34878D82A}">
                    <a16:rowId xmlns:a16="http://schemas.microsoft.com/office/drawing/2014/main" val="3473434196"/>
                  </a:ext>
                </a:extLst>
              </a:tr>
            </a:tbl>
          </a:graphicData>
        </a:graphic>
      </p:graphicFrame>
    </p:spTree>
    <p:extLst>
      <p:ext uri="{BB962C8B-B14F-4D97-AF65-F5344CB8AC3E}">
        <p14:creationId xmlns:p14="http://schemas.microsoft.com/office/powerpoint/2010/main" val="714959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790575"/>
            <a:ext cx="12192000" cy="400110"/>
          </a:xfrm>
          <a:prstGeom prst="rect">
            <a:avLst/>
          </a:prstGeom>
          <a:noFill/>
        </p:spPr>
        <p:txBody>
          <a:bodyPr wrap="square" lIns="91440" tIns="45720" rIns="91440" bIns="45720" rtlCol="0" anchor="t">
            <a:spAutoFit/>
          </a:bodyPr>
          <a:lstStyle/>
          <a:p>
            <a:pPr algn="ctr"/>
            <a:r>
              <a:rPr lang="cs-CZ" sz="2000" b="1" dirty="0">
                <a:latin typeface="Arial" panose="020B0604020202020204" pitchFamily="34" charset="0"/>
                <a:cs typeface="Times New Roman" panose="02020603050405020304" pitchFamily="18" charset="0"/>
              </a:rPr>
              <a:t>Jiná právnická osoba</a:t>
            </a:r>
            <a:endParaRPr lang="en-US" sz="20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2517131422"/>
              </p:ext>
            </p:extLst>
          </p:nvPr>
        </p:nvGraphicFramePr>
        <p:xfrm>
          <a:off x="0" y="1159907"/>
          <a:ext cx="12192000" cy="5677959"/>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433820">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ÚOHS-S0424/2024/VZ, č. j.  ÚOHS-04001/2025/500</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433820">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https://uohs.gov.cz/cs/verejne-zakazky/sbirky-rozhodnuti/detail-22796.html</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433820">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Rekonstrukce střešního pláště pavilonu G2 brněnského výstaviště</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433820">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2. 4. 2025</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435457">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4 odst. 1 písm. e) ZZVZ </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2684225">
                <a:tc>
                  <a:txBody>
                    <a:bodyPr/>
                    <a:lstStyle/>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Obviněný se dopustil přestupku podle § 268 odst. 1 písm. a) ZZVZ</a:t>
                      </a:r>
                      <a:r>
                        <a:rPr lang="cs-CZ" sz="2400" b="1"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effectLst/>
                          <a:latin typeface="Arial" panose="020B0604020202020204" pitchFamily="34" charset="0"/>
                          <a:ea typeface="Calibri" panose="020F0502020204030204" pitchFamily="34" charset="0"/>
                          <a:cs typeface="Times New Roman" panose="02020603050405020304" pitchFamily="18" charset="0"/>
                        </a:rPr>
                        <a:t>tím, že nedodržel pravidlo stanovené v § 2 odst. 3 ZZVZ, když plnění, které je předmětem veřejné zakázky „Rekonstrukce střešního pláště pavilonu G2 brněnského výstaviště“, nezadal v některém z druhů zadávacích řízení uvedených v § 3 ZZVZ nebo jiným možným postupem předvídaným v § 2 odst. 3 ZZVZ, ačkoliv byl při poptávání předmětného plnění v pozici veřejného zadavatele ve smyslu § 4 odst. 1 písm. e) ZZVZ a jednalo se o veřejnou zakázku ve smyslu § 2 odst. 1 ZZVZ…</a:t>
                      </a:r>
                    </a:p>
                  </a:txBody>
                  <a:tcPr/>
                </a:tc>
                <a:extLst>
                  <a:ext uri="{0D108BD9-81ED-4DB2-BD59-A6C34878D82A}">
                    <a16:rowId xmlns:a16="http://schemas.microsoft.com/office/drawing/2014/main" val="381531094"/>
                  </a:ext>
                </a:extLst>
              </a:tr>
              <a:tr h="593321">
                <a:tc>
                  <a:txBody>
                    <a:bodyPr/>
                    <a:lstStyle/>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Podán rozklad – ÚOHS-R0013/2025/VZ, rozhodnutí potvrzeno, rozklad zamítnut.</a:t>
                      </a:r>
                    </a:p>
                  </a:txBody>
                  <a:tcPr/>
                </a:tc>
                <a:extLst>
                  <a:ext uri="{0D108BD9-81ED-4DB2-BD59-A6C34878D82A}">
                    <a16:rowId xmlns:a16="http://schemas.microsoft.com/office/drawing/2014/main" val="3473434196"/>
                  </a:ext>
                </a:extLst>
              </a:tr>
            </a:tbl>
          </a:graphicData>
        </a:graphic>
      </p:graphicFrame>
    </p:spTree>
    <p:extLst>
      <p:ext uri="{BB962C8B-B14F-4D97-AF65-F5344CB8AC3E}">
        <p14:creationId xmlns:p14="http://schemas.microsoft.com/office/powerpoint/2010/main" val="2508143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2193164"/>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Skutkový stav: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Zadavatel v rámci rozhodnutí a oznámení o výběru dodavatele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pouze stručně a obecně popsal jaké údaje považoval za rozhodné pro splnění technické kvalifikace </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avšak ve vztahu požadované technické kvalifikace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již neuvedl žádné konkrétní údaje</a:t>
            </a:r>
            <a:r>
              <a:rPr lang="cs-CZ" sz="2400" dirty="0">
                <a:effectLst/>
                <a:latin typeface="Arial" panose="020B0604020202020204" pitchFamily="34" charset="0"/>
                <a:ea typeface="Calibri" panose="020F0502020204030204" pitchFamily="34" charset="0"/>
                <a:cs typeface="Times New Roman" panose="02020603050405020304" pitchFamily="18" charset="0"/>
              </a:rPr>
              <a:t>, které by mohly být rozhodné pro její splnění.     </a:t>
            </a:r>
          </a:p>
        </p:txBody>
      </p:sp>
    </p:spTree>
    <p:extLst>
      <p:ext uri="{BB962C8B-B14F-4D97-AF65-F5344CB8AC3E}">
        <p14:creationId xmlns:p14="http://schemas.microsoft.com/office/powerpoint/2010/main" val="3464408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3773854"/>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latin typeface="Arial" panose="020B0604020202020204" pitchFamily="34" charset="0"/>
                <a:ea typeface="Calibri" panose="020F0502020204030204" pitchFamily="34" charset="0"/>
                <a:cs typeface="Times New Roman" panose="02020603050405020304" pitchFamily="18" charset="0"/>
              </a:rPr>
              <a:t>58</a:t>
            </a:r>
            <a:r>
              <a:rPr lang="cs-CZ" sz="2400" dirty="0">
                <a:effectLst/>
                <a:latin typeface="Arial" panose="020B0604020202020204" pitchFamily="34" charset="0"/>
                <a:ea typeface="Calibri" panose="020F0502020204030204" pitchFamily="34" charset="0"/>
                <a:cs typeface="Times New Roman" panose="02020603050405020304" pitchFamily="18" charset="0"/>
              </a:rPr>
              <a:t>.   Zadavatel tak měl v rozhodnutí a oznámení o výběru dodavatele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např. uvést jmenovitý seznam techniků</a:t>
            </a:r>
            <a:r>
              <a:rPr lang="cs-CZ" sz="2400" dirty="0">
                <a:effectLst/>
                <a:latin typeface="Arial" panose="020B0604020202020204" pitchFamily="34" charset="0"/>
                <a:ea typeface="Calibri" panose="020F0502020204030204" pitchFamily="34" charset="0"/>
                <a:cs typeface="Times New Roman" panose="02020603050405020304" pitchFamily="18" charset="0"/>
              </a:rPr>
              <a:t>, který předložil vybraný dodavatel za účelem prokázání předmětného kritéria technické kvalifikace,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včetně specifikace zadavatelem požadovaných parametrů (tak jak bylo stanoveno v zadávací dokumentaci </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praxe, zkušenosti, autorizaci a existenci pracovního nebo obdobného poměru u dodavatele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a rovněž také konkrétně uvést, které z těchto údajů zadavatel pokládá za relevantní k prokázání předmětného kritéria technické kvalifikace…</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8494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169540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cs-CZ"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Podstatné pro prokázání předmětné části technické kvalifikace není dle požadavků zadavatele jenom samotné doložení čestného prohlášení vč. seznamu techniků, ale právě rozhodné údaje, jež tyto dokumenty obsahují.</a:t>
            </a:r>
          </a:p>
        </p:txBody>
      </p:sp>
    </p:spTree>
    <p:extLst>
      <p:ext uri="{BB962C8B-B14F-4D97-AF65-F5344CB8AC3E}">
        <p14:creationId xmlns:p14="http://schemas.microsoft.com/office/powerpoint/2010/main" val="2628740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647123"/>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Skutkový stav: </a:t>
            </a:r>
          </a:p>
          <a:p>
            <a:pPr marL="342900" indent="-342900" algn="just">
              <a:lnSpc>
                <a:spcPct val="107000"/>
              </a:lnSpc>
              <a:spcAft>
                <a:spcPts val="800"/>
              </a:spcAft>
              <a:buFont typeface="Arial" panose="020B0604020202020204" pitchFamily="34" charset="0"/>
              <a:buChar char="•"/>
            </a:pPr>
            <a:r>
              <a:rPr lang="cs-CZ" sz="2400" i="1" dirty="0">
                <a:effectLst/>
                <a:latin typeface="Arial" panose="020B0604020202020204" pitchFamily="34" charset="0"/>
                <a:ea typeface="Calibri" panose="020F0502020204030204" pitchFamily="34" charset="0"/>
                <a:cs typeface="Times New Roman" panose="02020603050405020304" pitchFamily="18" charset="0"/>
              </a:rPr>
              <a:t>„Předmětem budoucí smlouvy je plnění určené k plnění veřejné zakázky uvedené v čl. I. této smlouvy, a to v rozsahu, v jakém budoucí objednatel prokázal splnění kvalifikace podle čl. II. této smlouvy budoucím zhotovitelem jako jeho subdodavatelem, tedy v provádění vybraných dodávek stavebních prací na objektu SO01, s výjimkou plnění, která ve smyslu § 105 ZZVZ nesmí budoucí objednatel provést prostřednictvím poddodavatele (…) </a:t>
            </a:r>
            <a:r>
              <a:rPr lang="cs-CZ" sz="2400" i="1" u="sng" dirty="0">
                <a:effectLst/>
                <a:latin typeface="Arial" panose="020B0604020202020204" pitchFamily="34" charset="0"/>
                <a:ea typeface="Calibri" panose="020F0502020204030204" pitchFamily="34" charset="0"/>
                <a:cs typeface="Times New Roman" panose="02020603050405020304" pitchFamily="18" charset="0"/>
              </a:rPr>
              <a:t>Subdodavatel prohlašuje, že splňuje kvalifikační předpoklady k poskytnutí plnění</a:t>
            </a:r>
            <a:r>
              <a:rPr lang="cs-CZ" sz="2400" i="1" dirty="0">
                <a:effectLst/>
                <a:latin typeface="Arial" panose="020B0604020202020204" pitchFamily="34" charset="0"/>
                <a:ea typeface="Calibri" panose="020F0502020204030204" pitchFamily="34" charset="0"/>
                <a:cs typeface="Times New Roman" panose="02020603050405020304" pitchFamily="18" charset="0"/>
              </a:rPr>
              <a:t> určeného k plnění veřejné zakázky dodavatelem </a:t>
            </a:r>
            <a:r>
              <a:rPr lang="cs-CZ" sz="2400" i="1" u="sng" dirty="0">
                <a:effectLst/>
                <a:latin typeface="Arial" panose="020B0604020202020204" pitchFamily="34" charset="0"/>
                <a:ea typeface="Calibri" panose="020F0502020204030204" pitchFamily="34" charset="0"/>
                <a:cs typeface="Times New Roman" panose="02020603050405020304" pitchFamily="18" charset="0"/>
              </a:rPr>
              <a:t>či k poskytnutí věcí a práv </a:t>
            </a:r>
            <a:r>
              <a:rPr lang="cs-CZ" sz="2400" i="1" dirty="0">
                <a:effectLst/>
                <a:latin typeface="Arial" panose="020B0604020202020204" pitchFamily="34" charset="0"/>
                <a:ea typeface="Calibri" panose="020F0502020204030204" pitchFamily="34" charset="0"/>
                <a:cs typeface="Times New Roman" panose="02020603050405020304" pitchFamily="18" charset="0"/>
              </a:rPr>
              <a:t>(dále jen „plnění“), </a:t>
            </a:r>
            <a:r>
              <a:rPr lang="cs-CZ" sz="2400" i="1" u="sng" dirty="0">
                <a:effectLst/>
                <a:latin typeface="Arial" panose="020B0604020202020204" pitchFamily="34" charset="0"/>
                <a:ea typeface="Calibri" panose="020F0502020204030204" pitchFamily="34" charset="0"/>
                <a:cs typeface="Times New Roman" panose="02020603050405020304" pitchFamily="18" charset="0"/>
              </a:rPr>
              <a:t>s nimiž bude dodavatel oprávněn disponovat v rámci plnění veřejné zakázky</a:t>
            </a:r>
            <a:r>
              <a:rPr lang="cs-CZ" sz="2400" i="1" dirty="0">
                <a:effectLst/>
                <a:latin typeface="Arial" panose="020B0604020202020204" pitchFamily="34" charset="0"/>
                <a:ea typeface="Calibri" panose="020F0502020204030204" pitchFamily="34" charset="0"/>
                <a:cs typeface="Times New Roman" panose="02020603050405020304" pitchFamily="18" charset="0"/>
              </a:rPr>
              <a:t>, a to v rozsahu prokázání splnění části kvalifikace subdodavatelem a současně se </a:t>
            </a:r>
            <a:r>
              <a:rPr lang="cs-CZ" sz="2400" i="1" u="sng" dirty="0">
                <a:effectLst/>
                <a:latin typeface="Arial" panose="020B0604020202020204" pitchFamily="34" charset="0"/>
                <a:ea typeface="Calibri" panose="020F0502020204030204" pitchFamily="34" charset="0"/>
                <a:cs typeface="Times New Roman" panose="02020603050405020304" pitchFamily="18" charset="0"/>
              </a:rPr>
              <a:t>zavazuje, že poskytne toto plnění spočívající v provádění vybraných dodávek stavebních prací na objektu SO01</a:t>
            </a:r>
            <a:r>
              <a:rPr lang="cs-CZ" sz="2400" i="1" dirty="0">
                <a:effectLst/>
                <a:latin typeface="Arial" panose="020B0604020202020204" pitchFamily="34" charset="0"/>
                <a:ea typeface="Calibri" panose="020F0502020204030204" pitchFamily="34" charset="0"/>
                <a:cs typeface="Times New Roman" panose="02020603050405020304" pitchFamily="18" charset="0"/>
              </a:rPr>
              <a:t>, s nímž bude dodavatel oprávněn disponovat v rámci plnění veřejné zakázky uvedené v čl. I. této smlouvy.“</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732507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3276090"/>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66.   Kromě obecných požadavků na platnost právního úkonu musí poddodavatelský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závazek být dostatečně určitý a srozumitelný</a:t>
            </a:r>
            <a:r>
              <a:rPr lang="cs-CZ" sz="2400" dirty="0">
                <a:effectLst/>
                <a:latin typeface="Arial" panose="020B0604020202020204" pitchFamily="34" charset="0"/>
                <a:ea typeface="Calibri" panose="020F0502020204030204" pitchFamily="34" charset="0"/>
                <a:cs typeface="Times New Roman" panose="02020603050405020304" pitchFamily="18" charset="0"/>
              </a:rPr>
              <a:t>, přičemž je třeba trvat také na tom, aby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formulace takového závazku byla natolik konkrétní, že z něj bude zřejmé</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jaká část kvalifikačních předpokladů bude za dodavatele prokázána prostřednictvím poddodavatele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 Obecnými formulacemi, z nichž nemůže být postaveno najisto, jaké konkrétní plnění nebo jaké věci či práva mají být poskytovány, nemůže být prokázán žádný jejich konkrétní obsah ani rozsah. </a:t>
            </a:r>
          </a:p>
        </p:txBody>
      </p:sp>
    </p:spTree>
    <p:extLst>
      <p:ext uri="{BB962C8B-B14F-4D97-AF65-F5344CB8AC3E}">
        <p14:creationId xmlns:p14="http://schemas.microsoft.com/office/powerpoint/2010/main" val="1965924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169540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Z poddodavatelského závazku musí být zcela jasné a jednoznačné, jaké konkrétní plnění, jakým konkrétním způsobem a do jaké konkrétní míry budou poddodavatelé za vybraného dodavatele poskytovat v rámci plnění veřejné zakázky. </a:t>
            </a:r>
          </a:p>
        </p:txBody>
      </p:sp>
    </p:spTree>
    <p:extLst>
      <p:ext uri="{BB962C8B-B14F-4D97-AF65-F5344CB8AC3E}">
        <p14:creationId xmlns:p14="http://schemas.microsoft.com/office/powerpoint/2010/main" val="2109007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790575"/>
            <a:ext cx="12192000" cy="400110"/>
          </a:xfrm>
          <a:prstGeom prst="rect">
            <a:avLst/>
          </a:prstGeom>
          <a:noFill/>
        </p:spPr>
        <p:txBody>
          <a:bodyPr wrap="square" lIns="91440" tIns="45720" rIns="91440" bIns="45720" rtlCol="0" anchor="t">
            <a:spAutoFit/>
          </a:bodyPr>
          <a:lstStyle/>
          <a:p>
            <a:pPr algn="ctr"/>
            <a:r>
              <a:rPr lang="cs-CZ" sz="2000" b="1" dirty="0">
                <a:latin typeface="Arial" panose="020B0604020202020204" pitchFamily="34" charset="0"/>
                <a:cs typeface="Times New Roman" panose="02020603050405020304" pitchFamily="18" charset="0"/>
              </a:rPr>
              <a:t>Kauce</a:t>
            </a:r>
            <a:endParaRPr lang="en-US" sz="20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3694478881"/>
              </p:ext>
            </p:extLst>
          </p:nvPr>
        </p:nvGraphicFramePr>
        <p:xfrm>
          <a:off x="0" y="1159907"/>
          <a:ext cx="12192000" cy="4715637"/>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401470">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ÚOHS-R0031/2025/VZ, č. j.  ÚOHS-12572/2025/162</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425628">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https://uohs.gov.cz/cs/verejne-zakazky/sbirky-rozhodnuti/detail-22782.html</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401470">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Zajištění provozu sdílených kol v Trutnově</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401470">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8. 4. 2025</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402985">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255 odst. 1 ZZVZ </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1205164">
                <a:tc>
                  <a:txBody>
                    <a:bodyPr/>
                    <a:lstStyle/>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Správní řízení se podle § 257 písm. c) ZZVZ zastavuje, neboť v souvislosti s podaným návrhem navrhovatele nedošlo ke složení kauce na účet ÚOHS v souladu s § 255 odst. 1 ZZVZ.</a:t>
                      </a:r>
                    </a:p>
                  </a:txBody>
                  <a:tcPr/>
                </a:tc>
                <a:extLst>
                  <a:ext uri="{0D108BD9-81ED-4DB2-BD59-A6C34878D82A}">
                    <a16:rowId xmlns:a16="http://schemas.microsoft.com/office/drawing/2014/main" val="3473434196"/>
                  </a:ext>
                </a:extLst>
              </a:tr>
              <a:tr h="1205164">
                <a:tc>
                  <a:txBody>
                    <a:bodyPr/>
                    <a:lstStyle/>
                    <a:p>
                      <a:pPr algn="just">
                        <a:lnSpc>
                          <a:spcPct val="107000"/>
                        </a:lnSpc>
                        <a:spcAft>
                          <a:spcPts val="800"/>
                        </a:spcAft>
                      </a:pPr>
                      <a:r>
                        <a:rPr lang="cs-CZ" sz="2400" b="0" dirty="0">
                          <a:effectLst/>
                          <a:latin typeface="Arial" panose="020B0604020202020204" pitchFamily="34" charset="0"/>
                          <a:ea typeface="Calibri" panose="020F0502020204030204" pitchFamily="34" charset="0"/>
                        </a:rPr>
                        <a:t>Podán rozklad – ÚOHS-R0031/2025/VZ, rozhodnutí potvrzeno, rozklad zamítnut.</a:t>
                      </a:r>
                      <a:endParaRPr lang="cs-CZ" sz="2400" b="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857765199"/>
                  </a:ext>
                </a:extLst>
              </a:tr>
            </a:tbl>
          </a:graphicData>
        </a:graphic>
      </p:graphicFrame>
    </p:spTree>
    <p:extLst>
      <p:ext uri="{BB962C8B-B14F-4D97-AF65-F5344CB8AC3E}">
        <p14:creationId xmlns:p14="http://schemas.microsoft.com/office/powerpoint/2010/main" val="406865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2295757"/>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Skutkový stav: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Navrhovatel složil kauci 75 tis. Kč, protože nemohl za stávajících technických podmínek podat nabídku</a:t>
            </a:r>
          </a:p>
          <a:p>
            <a:pPr marL="342900" indent="-342900" algn="just">
              <a:lnSpc>
                <a:spcPct val="107000"/>
              </a:lnSpc>
              <a:spcAft>
                <a:spcPts val="800"/>
              </a:spcAft>
              <a:buFont typeface="Arial" panose="020B0604020202020204" pitchFamily="34" charset="0"/>
              <a:buChar char="•"/>
            </a:pPr>
            <a:r>
              <a:rPr lang="cs-CZ" sz="2400" dirty="0">
                <a:latin typeface="Arial" panose="020B0604020202020204" pitchFamily="34" charset="0"/>
                <a:ea typeface="Calibri" panose="020F0502020204030204" pitchFamily="34" charset="0"/>
                <a:cs typeface="Times New Roman" panose="02020603050405020304" pitchFamily="18" charset="0"/>
              </a:rPr>
              <a:t>Navrhovatel 9. den po uplynutí lhůty pro podání návrhu podal nabídku.</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4903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6042295"/>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22.         Úřad zároveň podotýká, že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 přípisu navrhovatele </a:t>
            </a:r>
            <a:r>
              <a:rPr lang="cs-CZ" sz="2400" dirty="0">
                <a:effectLst/>
                <a:latin typeface="Arial" panose="020B0604020202020204" pitchFamily="34" charset="0"/>
                <a:ea typeface="Calibri" panose="020F0502020204030204" pitchFamily="34" charset="0"/>
                <a:cs typeface="Times New Roman" panose="02020603050405020304" pitchFamily="18" charset="0"/>
              </a:rPr>
              <a:t>ze dne 28. 2. 2025 a obsahu návrhu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vyplývá, že kauci ve výši 75 000 Kč navrhovatel složil jakožto 1 % z předpokládané hodnoty</a:t>
            </a:r>
            <a:r>
              <a:rPr lang="cs-CZ" sz="2400" dirty="0">
                <a:effectLst/>
                <a:latin typeface="Arial" panose="020B0604020202020204" pitchFamily="34" charset="0"/>
                <a:ea typeface="Calibri" panose="020F0502020204030204" pitchFamily="34" charset="0"/>
                <a:cs typeface="Times New Roman" panose="02020603050405020304" pitchFamily="18" charset="0"/>
              </a:rPr>
              <a:t> veřejné zakázky, která činí 7 500 000 Kč.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Úřad zdůrazňuje, že takový postup podle § 255 odst. 1 zákona možný </a:t>
            </a:r>
            <a:r>
              <a:rPr lang="cs-CZ" sz="2400" dirty="0">
                <a:effectLst/>
                <a:latin typeface="Arial" panose="020B0604020202020204" pitchFamily="34" charset="0"/>
                <a:ea typeface="Calibri" panose="020F0502020204030204" pitchFamily="34" charset="0"/>
                <a:cs typeface="Times New Roman" panose="02020603050405020304" pitchFamily="18" charset="0"/>
              </a:rPr>
              <a:t>není a jediná možná odchylka od stanovení výše kauce prostřednictvím 1 % z nabídkové ceny je pro kauci skládanou dle § 255 odst. 1 zákona užití paušalizované výše kauce dle znění předmětného ustanovení v případě, pokud nabídková cena není v momentě podání návrhu, resp. složení kauce ve lhůtě pro podání návrhu známá. V kontextu zde uvedeného tak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není relevantní ani argumentace navrhovatele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 v jeho přípisu ze dne 28. 2. 2025, kde uvádí, že původní vyjádření v návrhu ohledně nemožnosti podat nabídku a stanovit nabídkovou cenu bylo zamýšleno tak, že navrhovatel není schopen podat nabídku splňující požadavky zadavatele, nikoliv, že nabídku podávat nebude, a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že údajně věděl, že výše kauce bude dostatečná s ohledem na to, že budoucí nabídková cena nepřekročí předpokládanou hodnotu.</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627256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4666790"/>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21.   Z výše uvedeného je zřejmé, že v momentě podání návrhu nebyla ze strany navrhovatele podána nabídka v zadávacím řízení a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nebyla tak určena nabídková cena, a tedy výši kauce odvozenou z nabídkové ceny nebylo možné objektivně určit</a:t>
            </a:r>
            <a:r>
              <a:rPr lang="cs-CZ" sz="2400" dirty="0">
                <a:effectLst/>
                <a:latin typeface="Arial" panose="020B0604020202020204" pitchFamily="34" charset="0"/>
                <a:ea typeface="Calibri" panose="020F0502020204030204" pitchFamily="34" charset="0"/>
                <a:cs typeface="Times New Roman" panose="02020603050405020304" pitchFamily="18" charset="0"/>
              </a:rPr>
              <a:t>. V takovém případě navrhovateli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zákon v § 255 odst. 1 ukládá povinnost složit kauci v paušální výši 100 000 Kč</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Navrhovatel takto neučinil</a:t>
            </a:r>
            <a:r>
              <a:rPr lang="cs-CZ" sz="2400" dirty="0">
                <a:effectLst/>
                <a:latin typeface="Arial" panose="020B0604020202020204" pitchFamily="34" charset="0"/>
                <a:ea typeface="Calibri" panose="020F0502020204030204" pitchFamily="34" charset="0"/>
                <a:cs typeface="Times New Roman" panose="02020603050405020304" pitchFamily="18" charset="0"/>
              </a:rPr>
              <a:t>, když složil na účet Úřadu ve lhůtě pro podání návrhu dle § 251 odst. 2 zákona kauci pouze ve výši 75 000 Kč, tudíž v souvislosti s dotčeným návrhem navrhovatele nebyla složena kauce v souladu s § 255 zákona, čímž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byl naplněn důvod pro zastavení správního řízení dle § 257 psím. c) zákona.</a:t>
            </a:r>
          </a:p>
          <a:p>
            <a:pPr algn="just">
              <a:lnSpc>
                <a:spcPct val="107000"/>
              </a:lnSpc>
              <a:spcAft>
                <a:spcPts val="800"/>
              </a:spcAft>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2126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047536"/>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Skutkový stav: </a:t>
            </a:r>
          </a:p>
          <a:p>
            <a:pPr marL="342900" indent="-342900" algn="just">
              <a:spcBef>
                <a:spcPts val="600"/>
              </a:spcBef>
              <a:spcAft>
                <a:spcPts val="600"/>
              </a:spcAft>
              <a:buClr>
                <a:srgbClr val="009543"/>
              </a:buClr>
              <a:buFont typeface="Arial" panose="020B0604020202020204" pitchFamily="34" charset="0"/>
              <a:buChar char="•"/>
            </a:pPr>
            <a:r>
              <a:rPr lang="cs-CZ" sz="2400" dirty="0">
                <a:latin typeface="Arial" panose="020B0604020202020204" pitchFamily="34" charset="0"/>
                <a:cs typeface="Arial" panose="020B0604020202020204" pitchFamily="34" charset="0"/>
              </a:rPr>
              <a:t>Zadavatel Veletrhy Brno, a.s. VZ nezadával n některém zadávacím řízení, tvrdil, že</a:t>
            </a:r>
            <a:r>
              <a:rPr lang="cs-CZ" sz="2400" dirty="0">
                <a:effectLst/>
                <a:latin typeface="Arial" panose="020B0604020202020204" pitchFamily="34" charset="0"/>
                <a:ea typeface="Calibri" panose="020F0502020204030204" pitchFamily="34" charset="0"/>
                <a:cs typeface="Times New Roman" panose="02020603050405020304" pitchFamily="18" charset="0"/>
              </a:rPr>
              <a:t> jeho primární podnikatelská činnost je definována jako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„Provozování kulturních, kulturně-vzdělávacích a zábavních zařízení, pořádání kulturních produkcí, zábav, výstav, veletrhů, přehlídek, prodejních a obdobných akcí“</a:t>
            </a:r>
            <a:r>
              <a:rPr lang="cs-CZ" sz="2400" dirty="0">
                <a:effectLst/>
                <a:latin typeface="Arial" panose="020B0604020202020204" pitchFamily="34" charset="0"/>
                <a:ea typeface="Calibri" panose="020F0502020204030204" pitchFamily="34" charset="0"/>
                <a:cs typeface="Times New Roman" panose="02020603050405020304" pitchFamily="18" charset="0"/>
              </a:rPr>
              <a:t> a že i kdyby touto činností byla naplněna podmínka uspokojování potřeb veřejného zájmu, </a:t>
            </a:r>
            <a:r>
              <a:rPr lang="cs-CZ" sz="2400" u="sng" dirty="0">
                <a:effectLst/>
                <a:latin typeface="Arial" panose="020B0604020202020204" pitchFamily="34" charset="0"/>
                <a:ea typeface="Calibri" panose="020F0502020204030204" pitchFamily="34" charset="0"/>
                <a:cs typeface="Times New Roman" panose="02020603050405020304" pitchFamily="18" charset="0"/>
              </a:rPr>
              <a:t>není naplněna podmínka uspokojování potřeb veřejného zájmu, které nemají průmyslovou nebo obchodní povahu</a:t>
            </a:r>
            <a:r>
              <a:rPr lang="cs-CZ" sz="2400" dirty="0">
                <a:effectLst/>
                <a:latin typeface="Arial" panose="020B0604020202020204" pitchFamily="34" charset="0"/>
                <a:ea typeface="Calibri" panose="020F0502020204030204" pitchFamily="34" charset="0"/>
                <a:cs typeface="Times New Roman" panose="02020603050405020304" pitchFamily="18" charset="0"/>
              </a:rPr>
              <a:t>, neboť je nestátní právnickou osobou, která jedná samostatně jako každá jiná obchodní korporace, poskytuje celou řadu služeb v rámci své obchodní činnosti na relevantních trzích a rozhoduje se na základě podnikatelských principů, vykonává svoji činnost za účelem dosažení zisku, nese rizika spojená s výkonem své činnosti a ze skutečnosti, že statutární město Brno je jejím jediným akcionářem, jí neplynou žádné výhody. </a:t>
            </a:r>
            <a:r>
              <a:rPr lang="cs-CZ" sz="2400" dirty="0">
                <a:latin typeface="Arial" panose="020B0604020202020204" pitchFamily="34" charset="0"/>
                <a:cs typeface="Arial" panose="020B0604020202020204" pitchFamily="34" charset="0"/>
              </a:rPr>
              <a:t>   </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78434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5662319"/>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Prvním rozhodujícím momentem ve vztahu k vyčíslení kauce je to, zda navrhovatel nabídku podal a kdy.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Jestliže před uplynutím lhůty k podání návrhu byla podána nabídka, existuje nabídková cena, ze které lze (většinou) vypočítat kauci.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Nedošlo-li k tomu v této lhůtě, pak nebylo možno výši nabídkové ceny zjistit, protože v nejzazší okamžik, kdy je možno kauci ještě složit (tj. okamžik konce lhůty pro podání návrhu), ještě nabídka neexistovala.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Došlo-li k podání nabídky až po uplynutí lhůty k podání návrhu, pak takto podaná nabídka již pro výpočet kauce není relevantní.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Naopak, pokud by navrhovatel nejprve podal návrh a až následně podal nabídku a obojí by stihl učinit ještě ve lhůtě k podání návrhu, podaná nabídka by pro výpočet kauce relevantní byla. </a:t>
            </a:r>
          </a:p>
        </p:txBody>
      </p:sp>
    </p:spTree>
    <p:extLst>
      <p:ext uri="{BB962C8B-B14F-4D97-AF65-F5344CB8AC3E}">
        <p14:creationId xmlns:p14="http://schemas.microsoft.com/office/powerpoint/2010/main" val="1326608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790575"/>
            <a:ext cx="12192000" cy="400110"/>
          </a:xfrm>
          <a:prstGeom prst="rect">
            <a:avLst/>
          </a:prstGeom>
          <a:noFill/>
        </p:spPr>
        <p:txBody>
          <a:bodyPr wrap="square" lIns="91440" tIns="45720" rIns="91440" bIns="45720" rtlCol="0" anchor="t">
            <a:spAutoFit/>
          </a:bodyPr>
          <a:lstStyle/>
          <a:p>
            <a:pPr algn="ctr"/>
            <a:r>
              <a:rPr lang="cs-CZ" sz="2000" b="1" dirty="0">
                <a:latin typeface="Arial" panose="020B0604020202020204" pitchFamily="34" charset="0"/>
                <a:cs typeface="Times New Roman" panose="02020603050405020304" pitchFamily="18" charset="0"/>
              </a:rPr>
              <a:t>Převod podniku</a:t>
            </a:r>
            <a:endParaRPr lang="en-US" sz="20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344152410"/>
              </p:ext>
            </p:extLst>
          </p:nvPr>
        </p:nvGraphicFramePr>
        <p:xfrm>
          <a:off x="0" y="1159907"/>
          <a:ext cx="12192000" cy="5776775"/>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401470">
                <a:tc>
                  <a:txBody>
                    <a:bodyPr/>
                    <a:lstStyle/>
                    <a:p>
                      <a:pPr algn="just">
                        <a:lnSpc>
                          <a:spcPct val="107000"/>
                        </a:lnSpc>
                        <a:spcAft>
                          <a:spcPts val="800"/>
                        </a:spcAft>
                      </a:pPr>
                      <a:r>
                        <a:rPr lang="cs-CZ" sz="22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ÚOHS-S0012/2025/VZ, č. j.  ÚOHS-10466/2025/500</a:t>
                      </a:r>
                      <a:endParaRPr lang="cs-CZ" sz="22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425628">
                <a:tc>
                  <a:txBody>
                    <a:bodyPr/>
                    <a:lstStyle/>
                    <a:p>
                      <a:pPr algn="just">
                        <a:lnSpc>
                          <a:spcPct val="107000"/>
                        </a:lnSpc>
                        <a:spcAft>
                          <a:spcPts val="800"/>
                        </a:spcAft>
                      </a:pPr>
                      <a:r>
                        <a:rPr lang="cs-CZ" sz="22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https://uohs.gov.cz/cs/verejne-zakazky/sbirky-rozhodnuti/detail-22779.html</a:t>
                      </a:r>
                      <a:endParaRPr lang="cs-CZ" sz="22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401470">
                <a:tc>
                  <a:txBody>
                    <a:bodyPr/>
                    <a:lstStyle/>
                    <a:p>
                      <a:pPr algn="just">
                        <a:lnSpc>
                          <a:spcPct val="107000"/>
                        </a:lnSpc>
                        <a:spcAft>
                          <a:spcPts val="800"/>
                        </a:spcAft>
                      </a:pPr>
                      <a:r>
                        <a:rPr lang="cs-CZ" sz="2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ČÁSTEČNÁ VÝMĚNA 4. PP NA K1 A K2</a:t>
                      </a:r>
                      <a:endParaRPr lang="cs-CZ" sz="22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401470">
                <a:tc>
                  <a:txBody>
                    <a:bodyPr/>
                    <a:lstStyle/>
                    <a:p>
                      <a:pPr algn="just">
                        <a:lnSpc>
                          <a:spcPct val="107000"/>
                        </a:lnSpc>
                        <a:spcAft>
                          <a:spcPts val="800"/>
                        </a:spcAft>
                      </a:pPr>
                      <a:r>
                        <a:rPr lang="cs-CZ" sz="22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8. 4. 2025</a:t>
                      </a:r>
                      <a:endParaRPr lang="cs-CZ" sz="22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402985">
                <a:tc>
                  <a:txBody>
                    <a:bodyPr/>
                    <a:lstStyle/>
                    <a:p>
                      <a:pPr algn="just">
                        <a:lnSpc>
                          <a:spcPct val="107000"/>
                        </a:lnSpc>
                        <a:spcAft>
                          <a:spcPts val="800"/>
                        </a:spcAft>
                      </a:pPr>
                      <a:r>
                        <a:rPr lang="cs-CZ" sz="22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79 odst. 2 písm. a) a b) ZZVZ </a:t>
                      </a:r>
                      <a:endParaRPr lang="cs-CZ" sz="22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1205164">
                <a:tc>
                  <a:txBody>
                    <a:bodyPr/>
                    <a:lstStyle/>
                    <a:p>
                      <a:pPr algn="just">
                        <a:lnSpc>
                          <a:spcPct val="107000"/>
                        </a:lnSpc>
                        <a:spcAft>
                          <a:spcPts val="800"/>
                        </a:spcAft>
                        <a:tabLst>
                          <a:tab pos="457200" algn="l"/>
                        </a:tabLst>
                      </a:pPr>
                      <a:r>
                        <a:rPr lang="cs-CZ" sz="2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Zadavatel postupoval v rozporu se zásadou transparentnosti, když učinil závěr o splnění podmínek účasti spočívající v požadavku na doložení referenční zakázky splňující tam uvedené parametry, vybraným dodavatelem ačkoliv neměl prokázáno, že jmenovaný vybraný dodavatel předmětnou podmínku prostřednictvím doložení referenční zakázky „GO kotlů K2, K3 a K4 EMĚ I“ naplnil, resp. aniž by učinil součástí dokumentace o zadávacím řízení informace a podklady, na jejichž základě by bylo možné učinit závěr o prokázání splnění dotčené podmínky jmenovaným vybraným dodavatelem prostřednictvím uvedené referenční zakázky, neboť z dokumentace o zadávacím řízení dostatečně nevyplývají všechny rozhodné skutečnosti ohledně převodu části závodu, které by převod předmětné referenční zakázky na jmenovaného vybraného dodavatele prokazovaly…</a:t>
                      </a:r>
                      <a:endParaRPr lang="cs-CZ" sz="22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857765199"/>
                  </a:ext>
                </a:extLst>
              </a:tr>
            </a:tbl>
          </a:graphicData>
        </a:graphic>
      </p:graphicFrame>
    </p:spTree>
    <p:extLst>
      <p:ext uri="{BB962C8B-B14F-4D97-AF65-F5344CB8AC3E}">
        <p14:creationId xmlns:p14="http://schemas.microsoft.com/office/powerpoint/2010/main" val="3526305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852308"/>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94.         Úřad s odkazem na své rozhodnutí </a:t>
            </a:r>
            <a:r>
              <a:rPr lang="cs-CZ" sz="2400" dirty="0" err="1">
                <a:effectLst/>
                <a:latin typeface="Arial" panose="020B0604020202020204" pitchFamily="34" charset="0"/>
                <a:ea typeface="Calibri" panose="020F0502020204030204" pitchFamily="34" charset="0"/>
                <a:cs typeface="Times New Roman" panose="02020603050405020304" pitchFamily="18" charset="0"/>
              </a:rPr>
              <a:t>sp</a:t>
            </a:r>
            <a:r>
              <a:rPr lang="cs-CZ" sz="2400" dirty="0">
                <a:effectLst/>
                <a:latin typeface="Arial" panose="020B0604020202020204" pitchFamily="34" charset="0"/>
                <a:ea typeface="Calibri" panose="020F0502020204030204" pitchFamily="34" charset="0"/>
                <a:cs typeface="Times New Roman" panose="02020603050405020304" pitchFamily="18" charset="0"/>
              </a:rPr>
              <a:t>. zn. ÚOHS-S0264/2021/VZ, č. j. ÚOHS-33784/2021/500/</a:t>
            </a:r>
            <a:r>
              <a:rPr lang="cs-CZ" sz="2400" dirty="0" err="1">
                <a:effectLst/>
                <a:latin typeface="Arial" panose="020B0604020202020204" pitchFamily="34" charset="0"/>
                <a:ea typeface="Calibri" panose="020F0502020204030204" pitchFamily="34" charset="0"/>
                <a:cs typeface="Times New Roman" panose="02020603050405020304" pitchFamily="18" charset="0"/>
              </a:rPr>
              <a:t>AIv</a:t>
            </a:r>
            <a:r>
              <a:rPr lang="cs-CZ" sz="2400" dirty="0">
                <a:effectLst/>
                <a:latin typeface="Arial" panose="020B0604020202020204" pitchFamily="34" charset="0"/>
                <a:ea typeface="Calibri" panose="020F0502020204030204" pitchFamily="34" charset="0"/>
                <a:cs typeface="Times New Roman" panose="02020603050405020304" pitchFamily="18" charset="0"/>
              </a:rPr>
              <a:t> ze dne 7. 10. 2021, jež bylo potvrzeno rozhodnutím předsedy Úřadu </a:t>
            </a:r>
            <a:r>
              <a:rPr lang="cs-CZ" sz="2400" dirty="0" err="1">
                <a:effectLst/>
                <a:latin typeface="Arial" panose="020B0604020202020204" pitchFamily="34" charset="0"/>
                <a:ea typeface="Calibri" panose="020F0502020204030204" pitchFamily="34" charset="0"/>
                <a:cs typeface="Times New Roman" panose="02020603050405020304" pitchFamily="18" charset="0"/>
              </a:rPr>
              <a:t>sp</a:t>
            </a:r>
            <a:r>
              <a:rPr lang="cs-CZ" sz="2400" dirty="0">
                <a:effectLst/>
                <a:latin typeface="Arial" panose="020B0604020202020204" pitchFamily="34" charset="0"/>
                <a:ea typeface="Calibri" panose="020F0502020204030204" pitchFamily="34" charset="0"/>
                <a:cs typeface="Times New Roman" panose="02020603050405020304" pitchFamily="18" charset="0"/>
              </a:rPr>
              <a:t>. zn. ÚOHS-R0167/2021/VZ, č. j. ÚOHS-42257/2021/163/</a:t>
            </a:r>
            <a:r>
              <a:rPr lang="cs-CZ" sz="2400" dirty="0" err="1">
                <a:effectLst/>
                <a:latin typeface="Arial" panose="020B0604020202020204" pitchFamily="34" charset="0"/>
                <a:ea typeface="Calibri" panose="020F0502020204030204" pitchFamily="34" charset="0"/>
                <a:cs typeface="Times New Roman" panose="02020603050405020304" pitchFamily="18" charset="0"/>
              </a:rPr>
              <a:t>PBl</a:t>
            </a:r>
            <a:r>
              <a:rPr lang="cs-CZ" sz="2400" dirty="0">
                <a:effectLst/>
                <a:latin typeface="Arial" panose="020B0604020202020204" pitchFamily="34" charset="0"/>
                <a:ea typeface="Calibri" panose="020F0502020204030204" pitchFamily="34" charset="0"/>
                <a:cs typeface="Times New Roman" panose="02020603050405020304" pitchFamily="18" charset="0"/>
              </a:rPr>
              <a:t> ze dne 20. 12. 2021, které potvrdil Krajský soud v Brně svým rozsudkem č. j. 30 </a:t>
            </a:r>
            <a:r>
              <a:rPr lang="cs-CZ" sz="2400" dirty="0" err="1">
                <a:effectLst/>
                <a:latin typeface="Arial" panose="020B0604020202020204" pitchFamily="34" charset="0"/>
                <a:ea typeface="Calibri" panose="020F0502020204030204" pitchFamily="34" charset="0"/>
                <a:cs typeface="Times New Roman" panose="02020603050405020304" pitchFamily="18" charset="0"/>
              </a:rPr>
              <a:t>Af</a:t>
            </a:r>
            <a:r>
              <a:rPr lang="cs-CZ" sz="2400" dirty="0">
                <a:effectLst/>
                <a:latin typeface="Arial" panose="020B0604020202020204" pitchFamily="34" charset="0"/>
                <a:ea typeface="Calibri" panose="020F0502020204030204" pitchFamily="34" charset="0"/>
                <a:cs typeface="Times New Roman" panose="02020603050405020304" pitchFamily="18" charset="0"/>
              </a:rPr>
              <a:t> 10/2022-392 ze dne 20. 7. 2023, dále obecně konstatuje, že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aby bylo možné učinit závěr o tom, že v souvislosti s převodem části závodu na vybraného dodavatele došlo k převodu konkrétní referenční zakázky,</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musí být prokázáno, že převáděná část závodu dotčenou referenční zakázku skutečně samostatně plnila. </a:t>
            </a:r>
            <a:r>
              <a:rPr lang="cs-CZ" sz="2400" dirty="0">
                <a:effectLst/>
                <a:latin typeface="Arial" panose="020B0604020202020204" pitchFamily="34" charset="0"/>
                <a:ea typeface="Calibri" panose="020F0502020204030204" pitchFamily="34" charset="0"/>
                <a:cs typeface="Times New Roman" panose="02020603050405020304" pitchFamily="18" charset="0"/>
              </a:rPr>
              <a:t>Pro posouzení, zda na nabyvatele části závodu přešlo právo disponovat s referencemi získanými na základě realizace konkrétních referenčních zakázek,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je tak zásadní splnění následujících podmínek:</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1</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      dotčené referenční zakázky skutečně realizovala převáděná část závodu</a:t>
            </a:r>
            <a:r>
              <a:rPr lang="cs-CZ" sz="2400" dirty="0">
                <a:effectLst/>
                <a:latin typeface="Arial" panose="020B0604020202020204" pitchFamily="34" charset="0"/>
                <a:ea typeface="Calibri" panose="020F0502020204030204" pitchFamily="34" charset="0"/>
                <a:cs typeface="Times New Roman" panose="02020603050405020304" pitchFamily="18" charset="0"/>
              </a:rPr>
              <a:t>, a</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2.     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došlo k převodu odpovídajícího realizačního zázemí, které převáděná část k plnění dotčených referenčních zakázek využívala, (…)</a:t>
            </a:r>
          </a:p>
        </p:txBody>
      </p:sp>
    </p:spTree>
    <p:extLst>
      <p:ext uri="{BB962C8B-B14F-4D97-AF65-F5344CB8AC3E}">
        <p14:creationId xmlns:p14="http://schemas.microsoft.com/office/powerpoint/2010/main" val="2858347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647123"/>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K důkaznímu břemenu Krajský soud v Brně uvedl</a:t>
            </a:r>
            <a:r>
              <a:rPr lang="cs-CZ" sz="2400" dirty="0">
                <a:effectLst/>
                <a:latin typeface="Arial" panose="020B0604020202020204" pitchFamily="34" charset="0"/>
                <a:ea typeface="Calibri" panose="020F0502020204030204" pitchFamily="34" charset="0"/>
                <a:cs typeface="Times New Roman" panose="02020603050405020304" pitchFamily="18" charset="0"/>
              </a:rPr>
              <a:t>, že leží na vybraném dodavateli (tj. na nabyvateli části závodu), avšak </a:t>
            </a:r>
            <a:r>
              <a:rPr lang="cs-CZ" sz="2400" i="1" dirty="0">
                <a:effectLst/>
                <a:latin typeface="Arial" panose="020B0604020202020204" pitchFamily="34" charset="0"/>
                <a:ea typeface="Calibri" panose="020F0502020204030204" pitchFamily="34" charset="0"/>
                <a:cs typeface="Times New Roman" panose="02020603050405020304" pitchFamily="18" charset="0"/>
              </a:rPr>
              <a:t>„</a:t>
            </a:r>
            <a:r>
              <a:rPr lang="cs-CZ" sz="2400" i="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je nutné k němu přistoupit racionálně a najít určitý kompromis</a:t>
            </a:r>
            <a:r>
              <a:rPr lang="cs-CZ" sz="2400" i="1" dirty="0">
                <a:effectLst/>
                <a:latin typeface="Arial" panose="020B0604020202020204" pitchFamily="34" charset="0"/>
                <a:ea typeface="Calibri" panose="020F0502020204030204" pitchFamily="34" charset="0"/>
                <a:cs typeface="Times New Roman" panose="02020603050405020304" pitchFamily="18" charset="0"/>
              </a:rPr>
              <a:t>, který naplní na jedné straně účel prokazování kvalifikace (schopnost plnit podpořená minulou zkušeností), na straně druhé nebude neúměrně zatěžovat dodavatele (a nepovede k jejich vyloučení). Především se jeví racionální závěry žalovaného, že v obchodním životě dochází při podnikání k různým změnám. </a:t>
            </a:r>
            <a:r>
              <a:rPr lang="cs-CZ" sz="2400" i="1"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Zaměstnanci odcházejí, realizační zázemí (hmotný majetek – typicky stroje) stárne nebo se poškozuje</a:t>
            </a:r>
            <a:r>
              <a:rPr lang="cs-CZ" sz="2400" i="1" dirty="0">
                <a:effectLst/>
                <a:latin typeface="Arial" panose="020B0604020202020204" pitchFamily="34" charset="0"/>
                <a:ea typeface="Calibri" panose="020F0502020204030204" pitchFamily="34" charset="0"/>
                <a:cs typeface="Times New Roman" panose="02020603050405020304" pitchFamily="18" charset="0"/>
              </a:rPr>
              <a:t>. </a:t>
            </a:r>
            <a:r>
              <a:rPr lang="cs-CZ" sz="2400" i="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Nezřídka proto podnikatel najímá nové zaměstnance a modernizuje realizační zázemí. </a:t>
            </a:r>
            <a:r>
              <a:rPr lang="cs-CZ" sz="2400" i="1" dirty="0">
                <a:effectLst/>
                <a:latin typeface="Arial" panose="020B0604020202020204" pitchFamily="34" charset="0"/>
                <a:ea typeface="Calibri" panose="020F0502020204030204" pitchFamily="34" charset="0"/>
                <a:cs typeface="Times New Roman" panose="02020603050405020304" pitchFamily="18" charset="0"/>
              </a:rPr>
              <a:t>Jde-li proto o konkrétní zaměstnance a konkrétní věci, krajský soud si uvědomuje, že tu bude velká fluktuace. Zvlášť, pokud od splnění referenční zakázky uplynulo několik let. (…) Proto je podle krajského soudu nutno klást zejména důraz na to, </a:t>
            </a:r>
            <a:r>
              <a:rPr lang="cs-CZ" sz="2400" i="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zda lze [převáděnou část závodu] spojovat s referenčními zakázkami jako subjekt, který měl na realizaci zakázky ten největší vliv – řízení, organizace, odpovědnost.“</a:t>
            </a:r>
            <a:endPar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87035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6042295"/>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95.    Úřad tak uzavírá, že v situaci, kdy vybraný dodavatel prokazuje splnění podmínky technické kvalifikace dle čl. 6.2 kvalifikační dokumentace prostřednictvím referenční zakázky „GO kotlů K2, K3 a K4 EMĚ I“, o níž tvrdí, že ji nabyl na základě koupě části závodu společnosti DIZ Bohemia s.r.o., je nezbytné,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aby z dokumentace o zadávacím řízení jednoznačným způsobem vyplývalo</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že zadavatel v rámci výběru nejvýhodnější nabídky provedl posouzení otázky, zda vybraný dodavatel prostřednictvím doložení dané referenční zakázky dotčenou kvalifikační podmínku skutečně naplnil</a:t>
            </a:r>
            <a:r>
              <a:rPr lang="cs-CZ" sz="2400" dirty="0">
                <a:effectLst/>
                <a:latin typeface="Arial" panose="020B0604020202020204" pitchFamily="34" charset="0"/>
                <a:ea typeface="Calibri" panose="020F0502020204030204" pitchFamily="34" charset="0"/>
                <a:cs typeface="Times New Roman" panose="02020603050405020304" pitchFamily="18" charset="0"/>
              </a:rPr>
              <a:t>. Zároveň s ohledem na výše vyložené závěry nepochybně platí, že pokud má být dovozeno, že zadavatel danou otázku řádně a dostatečně transparentním způsobem posoudil, je nutné,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aby dokumentace o zadávacím řízení obsahovala doklady prokazující, že na vybraného dodavatele byla na základě smlouvy o koupi části závodu skutečně převedena ta konkrétní část závodu </a:t>
            </a:r>
            <a:r>
              <a:rPr lang="cs-CZ" sz="2400" dirty="0">
                <a:effectLst/>
                <a:latin typeface="Arial" panose="020B0604020202020204" pitchFamily="34" charset="0"/>
                <a:ea typeface="Calibri" panose="020F0502020204030204" pitchFamily="34" charset="0"/>
                <a:cs typeface="Times New Roman" panose="02020603050405020304" pitchFamily="18" charset="0"/>
              </a:rPr>
              <a:t>společnosti DIZ Bohemia s.r.o.,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jež fakticky realizovala referenční zakázku</a:t>
            </a:r>
            <a:r>
              <a:rPr lang="cs-CZ" sz="2400" dirty="0">
                <a:effectLst/>
                <a:latin typeface="Arial" panose="020B0604020202020204" pitchFamily="34" charset="0"/>
                <a:ea typeface="Calibri" panose="020F0502020204030204" pitchFamily="34" charset="0"/>
                <a:cs typeface="Times New Roman" panose="02020603050405020304" pitchFamily="18" charset="0"/>
              </a:rPr>
              <a:t> „GO kotlů K2, K3 a K4 EMĚ I“,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 to včetně odpovídajícího realizačního zázemí, které </a:t>
            </a:r>
            <a:r>
              <a:rPr lang="cs-CZ" sz="2400" dirty="0">
                <a:effectLst/>
                <a:latin typeface="Arial" panose="020B0604020202020204" pitchFamily="34" charset="0"/>
                <a:ea typeface="Calibri" panose="020F0502020204030204" pitchFamily="34" charset="0"/>
                <a:cs typeface="Times New Roman" panose="02020603050405020304" pitchFamily="18" charset="0"/>
              </a:rPr>
              <a:t>společnost DIZ Bohemia s.r.o.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k realizaci předmětné zakázky využila. </a:t>
            </a:r>
          </a:p>
        </p:txBody>
      </p:sp>
    </p:spTree>
    <p:extLst>
      <p:ext uri="{BB962C8B-B14F-4D97-AF65-F5344CB8AC3E}">
        <p14:creationId xmlns:p14="http://schemas.microsoft.com/office/powerpoint/2010/main" val="2917443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6540060"/>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Aby tedy bylo možné konstatovat naplnění podmínek dovozených výše uvedenou rozhodovací praxí, je nutné, aby dokumenty obsažené v dokumentaci o zadávacím řízení jednoznačně prokazovaly, že (1) referenční zakázku „GO kotlů K2, K3 a K4 EMĚ I“ skutečně realizovala převáděná část závodu, a že (2) došlo k převodu odpovídajícího realizačního zázemí, které daná část závodu k plnění předmětné referenční zakázky využila, na vybraného dodavatele.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Není přitom třeba, aby z příslušných dokladů vyplývalo, že na vybraného dodavatele přešel každý jednotlivý zaměstnanec</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který se podílel na plnění dané referenční zakázky</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nebo veškeré konkrétní součásti technického vybavení, jež bylo převodcem části závodu k plnění dané reference využito;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postačí, aby doklady obsažené v dokumentaci o zadávacím řízení jednoznačně prokazovaly, že vybraný dodavatel od společnosti DIZ Bohemia s.r.o. nabyl konkrétní část jejího závodu, která referenční zakázku </a:t>
            </a:r>
            <a:r>
              <a:rPr lang="cs-CZ" sz="2400" dirty="0">
                <a:effectLst/>
                <a:latin typeface="Arial" panose="020B0604020202020204" pitchFamily="34" charset="0"/>
                <a:ea typeface="Calibri" panose="020F0502020204030204" pitchFamily="34" charset="0"/>
                <a:cs typeface="Times New Roman" panose="02020603050405020304" pitchFamily="18" charset="0"/>
              </a:rPr>
              <a:t>„GO kotlů K2, K3 a K4 EMĚ I“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skutečně realizovala</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včetně realizačního zázemí, jež ve svém souhrnu disponuje potřebnými zkušenostmi získanými v souvislosti s realizací předmětné referenční zakázky.</a:t>
            </a:r>
          </a:p>
          <a:p>
            <a:pPr marL="342900" indent="-342900" algn="just">
              <a:lnSpc>
                <a:spcPct val="107000"/>
              </a:lnSpc>
              <a:spcAft>
                <a:spcPts val="800"/>
              </a:spcAft>
              <a:buFont typeface="Arial" panose="020B0604020202020204" pitchFamily="34" charset="0"/>
              <a:buChar char="•"/>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7043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790575"/>
            <a:ext cx="12192000" cy="400110"/>
          </a:xfrm>
          <a:prstGeom prst="rect">
            <a:avLst/>
          </a:prstGeom>
          <a:noFill/>
        </p:spPr>
        <p:txBody>
          <a:bodyPr wrap="square" lIns="91440" tIns="45720" rIns="91440" bIns="45720" rtlCol="0" anchor="t">
            <a:spAutoFit/>
          </a:bodyPr>
          <a:lstStyle/>
          <a:p>
            <a:pPr algn="ctr"/>
            <a:r>
              <a:rPr lang="cs-CZ" sz="2000" b="1" dirty="0">
                <a:latin typeface="Arial" panose="020B0604020202020204" pitchFamily="34" charset="0"/>
                <a:cs typeface="Times New Roman" panose="02020603050405020304" pitchFamily="18" charset="0"/>
              </a:rPr>
              <a:t>Prodloužení lhůty pro podání nabídek</a:t>
            </a:r>
            <a:endParaRPr lang="en-US" sz="20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2820406641"/>
              </p:ext>
            </p:extLst>
          </p:nvPr>
        </p:nvGraphicFramePr>
        <p:xfrm>
          <a:off x="0" y="1159909"/>
          <a:ext cx="12192000" cy="4360425"/>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424954">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ÚOHS-S0009/2025/VZ, č. j.  ÚOHS-06673/2025/500</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424954">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https://uohs.gov.cz/cs/verejne-zakazky/sbirky-rozhodnuti/detail-22786.html</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424954">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Údržba veřejné zeleně, dřevin a květin na území Prahy 6</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424954">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10. 4. 2025</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426557">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99 ZZVZ </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1043498">
                <a:tc>
                  <a:txBody>
                    <a:bodyPr/>
                    <a:lstStyle/>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Návrh navrhovatele se podle § 265 písm. a) ZZVZ zamítá, neboť nebyly zjištěny důvody pro uložení nápravného opatření.</a:t>
                      </a:r>
                    </a:p>
                  </a:txBody>
                  <a:tcPr/>
                </a:tc>
                <a:extLst>
                  <a:ext uri="{0D108BD9-81ED-4DB2-BD59-A6C34878D82A}">
                    <a16:rowId xmlns:a16="http://schemas.microsoft.com/office/drawing/2014/main" val="1857765199"/>
                  </a:ext>
                </a:extLst>
              </a:tr>
              <a:tr h="1043498">
                <a:tc>
                  <a:txBody>
                    <a:bodyPr/>
                    <a:lstStyle/>
                    <a:p>
                      <a:pPr algn="just">
                        <a:lnSpc>
                          <a:spcPct val="107000"/>
                        </a:lnSpc>
                        <a:spcAft>
                          <a:spcPts val="800"/>
                        </a:spcAft>
                      </a:pPr>
                      <a:r>
                        <a:rPr lang="cs-CZ" sz="2400" b="0" dirty="0">
                          <a:effectLst/>
                          <a:latin typeface="Arial" panose="020B0604020202020204" pitchFamily="34" charset="0"/>
                          <a:ea typeface="Calibri" panose="020F0502020204030204" pitchFamily="34" charset="0"/>
                        </a:rPr>
                        <a:t>Podán rozklad – ÚOHS-R002</a:t>
                      </a:r>
                      <a:r>
                        <a:rPr lang="cs-CZ" sz="2400" b="0" dirty="0">
                          <a:effectLst/>
                          <a:latin typeface="Arial" panose="020B0604020202020204" pitchFamily="34" charset="0"/>
                          <a:ea typeface="Calibri" panose="020F0502020204030204" pitchFamily="34" charset="0"/>
                          <a:cs typeface="Times New Roman" panose="02020603050405020304" pitchFamily="18" charset="0"/>
                        </a:rPr>
                        <a:t>2</a:t>
                      </a:r>
                      <a:r>
                        <a:rPr lang="cs-CZ" sz="2400" b="0" dirty="0">
                          <a:effectLst/>
                          <a:latin typeface="Arial" panose="020B0604020202020204" pitchFamily="34" charset="0"/>
                          <a:ea typeface="Calibri" panose="020F0502020204030204" pitchFamily="34" charset="0"/>
                        </a:rPr>
                        <a:t>/2025/VZ, rozhodnutí potvrzeno, rozklad zamítnut.</a:t>
                      </a:r>
                      <a:endParaRPr lang="cs-CZ" sz="2400" b="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657345760"/>
                  </a:ext>
                </a:extLst>
              </a:tr>
            </a:tbl>
          </a:graphicData>
        </a:graphic>
      </p:graphicFrame>
    </p:spTree>
    <p:extLst>
      <p:ext uri="{BB962C8B-B14F-4D97-AF65-F5344CB8AC3E}">
        <p14:creationId xmlns:p14="http://schemas.microsoft.com/office/powerpoint/2010/main" val="40237913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6477479"/>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b="1" dirty="0">
                <a:latin typeface="Arial" panose="020B0604020202020204" pitchFamily="34" charset="0"/>
                <a:cs typeface="Arial" panose="020B0604020202020204" pitchFamily="34" charset="0"/>
              </a:rPr>
              <a:t>Skutkový stav: </a:t>
            </a:r>
          </a:p>
          <a:p>
            <a:pPr marL="342900" indent="-342900" algn="just">
              <a:lnSpc>
                <a:spcPct val="107000"/>
              </a:lnSpc>
              <a:spcAft>
                <a:spcPts val="800"/>
              </a:spcAft>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16. 12. 2024 ve 12:24 hod. námitky proti zadávacím podmínkám, </a:t>
            </a:r>
          </a:p>
          <a:p>
            <a:pPr marL="342900" indent="-342900" algn="just">
              <a:lnSpc>
                <a:spcPct val="107000"/>
              </a:lnSpc>
              <a:spcAft>
                <a:spcPts val="800"/>
              </a:spcAft>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16. 12. 2024 ve 12:58:24 hod. Z prodloužil lhůtu do dne 17. 12. 2024 do 13:00 hodin,</a:t>
            </a:r>
            <a:r>
              <a:rPr lang="cs-CZ" dirty="0">
                <a:latin typeface="Arial" panose="020B0604020202020204" pitchFamily="34" charset="0"/>
                <a:ea typeface="Calibri" panose="020F0502020204030204" pitchFamily="34" charset="0"/>
                <a:cs typeface="Times New Roman" panose="02020603050405020304" pitchFamily="18" charset="0"/>
              </a:rPr>
              <a:t> za účelem posouzení relevantnosti a přípustnosti obdržených námitek</a:t>
            </a:r>
            <a:endParaRPr lang="cs-CZ"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ctr"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cs-CZ" i="0" strike="noStrike" kern="1200" cap="none" spc="0" normalizeH="0" baseline="0" noProof="0" dirty="0">
                <a:ln>
                  <a:noFill/>
                </a:ln>
                <a:solidFill>
                  <a:srgbClr val="FF0000"/>
                </a:solidFill>
                <a:effectLst/>
                <a:uLnTx/>
                <a:uFillTx/>
                <a:latin typeface="Arial" panose="020B0604020202020204" pitchFamily="34" charset="0"/>
                <a:ea typeface="Calibri" panose="020F0502020204030204" pitchFamily="34" charset="0"/>
                <a:cs typeface="Times New Roman" panose="02020603050405020304" pitchFamily="18" charset="0"/>
              </a:rPr>
              <a:t>16. 12. 2024 ve 13:00 hod. KONEC LHŮTY PRO PODÁNÍ NABÍDEK</a:t>
            </a:r>
            <a:endParaRPr lang="cs-CZ"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cs-CZ" dirty="0">
                <a:latin typeface="Arial" panose="020B0604020202020204" pitchFamily="34" charset="0"/>
                <a:ea typeface="Calibri" panose="020F0502020204030204" pitchFamily="34" charset="0"/>
                <a:cs typeface="Times New Roman" panose="02020603050405020304" pitchFamily="18" charset="0"/>
              </a:rPr>
              <a:t>1</a:t>
            </a:r>
            <a:r>
              <a:rPr lang="cs-CZ" dirty="0">
                <a:effectLst/>
                <a:latin typeface="Arial" panose="020B0604020202020204" pitchFamily="34" charset="0"/>
                <a:ea typeface="Calibri" panose="020F0502020204030204" pitchFamily="34" charset="0"/>
                <a:cs typeface="Times New Roman" panose="02020603050405020304" pitchFamily="18" charset="0"/>
              </a:rPr>
              <a:t>6. 12. 2024 v 16:53:21 hod. Z znovu prodloužil lhůtu do dne 18. 12. 2024 do 15:00 hod.</a:t>
            </a:r>
          </a:p>
          <a:p>
            <a:pPr marL="342900" indent="-342900" algn="just">
              <a:lnSpc>
                <a:spcPct val="107000"/>
              </a:lnSpc>
              <a:spcAft>
                <a:spcPts val="800"/>
              </a:spcAft>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16. 12. 2024 v 16:52:32 hod. </a:t>
            </a:r>
            <a:r>
              <a:rPr kumimoji="0" lang="cs-CZ"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Z o změně lhůty, resp. jejím prodloužení do 18. 12. 2024 do 15:00 hodin informoval dodavatele </a:t>
            </a:r>
            <a:r>
              <a:rPr lang="cs-CZ" dirty="0">
                <a:effectLst/>
                <a:latin typeface="Arial" panose="020B0604020202020204" pitchFamily="34" charset="0"/>
                <a:ea typeface="Calibri" panose="020F0502020204030204" pitchFamily="34" charset="0"/>
                <a:cs typeface="Times New Roman" panose="02020603050405020304" pitchFamily="18" charset="0"/>
              </a:rPr>
              <a:t>prostřednictvím uveřejnění vysvětlení zadávací dokumentace, ve kterém uvedl, že </a:t>
            </a:r>
            <a:r>
              <a:rPr lang="cs-CZ" i="1" dirty="0">
                <a:effectLst/>
                <a:latin typeface="Arial" panose="020B0604020202020204" pitchFamily="34" charset="0"/>
                <a:ea typeface="Calibri" panose="020F0502020204030204" pitchFamily="34" charset="0"/>
                <a:cs typeface="Times New Roman" panose="02020603050405020304" pitchFamily="18" charset="0"/>
              </a:rPr>
              <a:t>„z administrativních důvodů rozhodl o prodloužení lhůty pro podání nabídek. Zadavatel z důvodu vysvětlení, změny nebo doplnění zadávací dokumentace prodlužuje lhůtu pro podání nabídek takto: Lhůta pro podání nabídek končí dne </a:t>
            </a:r>
            <a:r>
              <a:rPr lang="cs-CZ" b="1" i="1" dirty="0">
                <a:effectLst/>
                <a:latin typeface="Arial" panose="020B0604020202020204" pitchFamily="34" charset="0"/>
                <a:ea typeface="Calibri" panose="020F0502020204030204" pitchFamily="34" charset="0"/>
                <a:cs typeface="Times New Roman" panose="02020603050405020304" pitchFamily="18" charset="0"/>
              </a:rPr>
              <a:t>18. 12. 2024 v 15:00…</a:t>
            </a:r>
            <a:r>
              <a:rPr lang="cs-CZ" i="1" dirty="0">
                <a:effectLst/>
                <a:latin typeface="Arial" panose="020B0604020202020204" pitchFamily="34" charset="0"/>
                <a:ea typeface="Calibri" panose="020F0502020204030204" pitchFamily="34" charset="0"/>
                <a:cs typeface="Times New Roman" panose="02020603050405020304" pitchFamily="18" charset="0"/>
              </a:rPr>
              <a:t>“</a:t>
            </a:r>
          </a:p>
          <a:p>
            <a:pPr marL="342900" indent="-342900" algn="just">
              <a:lnSpc>
                <a:spcPct val="107000"/>
              </a:lnSpc>
              <a:spcAft>
                <a:spcPts val="800"/>
              </a:spcAft>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16. 12. 2024 </a:t>
            </a:r>
            <a:r>
              <a:rPr lang="cs-CZ" i="1" dirty="0">
                <a:latin typeface="Arial" panose="020B0604020202020204" pitchFamily="34" charset="0"/>
                <a:ea typeface="Calibri" panose="020F0502020204030204" pitchFamily="34" charset="0"/>
                <a:cs typeface="Times New Roman" panose="02020603050405020304" pitchFamily="18" charset="0"/>
              </a:rPr>
              <a:t>Z</a:t>
            </a:r>
            <a:r>
              <a:rPr lang="cs-CZ" dirty="0">
                <a:latin typeface="Arial" panose="020B0604020202020204" pitchFamily="34" charset="0"/>
                <a:ea typeface="Calibri" panose="020F0502020204030204" pitchFamily="34" charset="0"/>
                <a:cs typeface="Times New Roman" panose="02020603050405020304" pitchFamily="18" charset="0"/>
              </a:rPr>
              <a:t> odeslal opravný </a:t>
            </a:r>
            <a:r>
              <a:rPr lang="cs-CZ" dirty="0">
                <a:effectLst/>
                <a:latin typeface="Arial" panose="020B0604020202020204" pitchFamily="34" charset="0"/>
                <a:ea typeface="Calibri" panose="020F0502020204030204" pitchFamily="34" charset="0"/>
                <a:cs typeface="Times New Roman" panose="02020603050405020304" pitchFamily="18" charset="0"/>
              </a:rPr>
              <a:t>formulář k oznámení o zahájení zadávacího řízení do VVZ a TED s lhůtou pro podání nabídek ve znění poslední učiněné změny, tedy s danou lhůtou končící dne 18. 12. 2024 v 15:00 hodin.</a:t>
            </a:r>
          </a:p>
          <a:p>
            <a:pPr marL="342900" indent="-342900" algn="just">
              <a:lnSpc>
                <a:spcPct val="107000"/>
              </a:lnSpc>
              <a:spcAft>
                <a:spcPts val="800"/>
              </a:spcAft>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Obě výše uvedené změny byly provedeny ve fázi, kterou elektronický nástroj označuje jako „příjem nabídek“, tj. ve fázi, ve které mohli dodavatelé podat elektronické nabídky do předmětného zadávacího řízení. </a:t>
            </a:r>
          </a:p>
          <a:p>
            <a:pPr marL="342900" indent="-342900" algn="just">
              <a:lnSpc>
                <a:spcPct val="107000"/>
              </a:lnSpc>
              <a:spcAft>
                <a:spcPts val="800"/>
              </a:spcAft>
              <a:buFont typeface="Arial" panose="020B0604020202020204" pitchFamily="34" charset="0"/>
              <a:buChar char="•"/>
            </a:pPr>
            <a:r>
              <a:rPr lang="cs-CZ" dirty="0">
                <a:effectLst/>
                <a:latin typeface="Arial" panose="020B0604020202020204" pitchFamily="34" charset="0"/>
                <a:ea typeface="Calibri" panose="020F0502020204030204" pitchFamily="34" charset="0"/>
                <a:cs typeface="Times New Roman" panose="02020603050405020304" pitchFamily="18" charset="0"/>
              </a:rPr>
              <a:t>Prodloužení lhůty do 17. 12. 2024 do 13:00 hodin Z provedl pouze v rámci elektronického nástroje E-ZAK, přičemž následně její odůvodnění nikterak neoznamoval, tj. neodeslal příslušné opravné formuláře do VVZ a TED ani změnu neoznámil prostřednictvím uveřejnění vysvětlení zadávací dokumentace na profilu zadavatele či jiným způsobem.</a:t>
            </a:r>
          </a:p>
        </p:txBody>
      </p:sp>
    </p:spTree>
    <p:extLst>
      <p:ext uri="{BB962C8B-B14F-4D97-AF65-F5344CB8AC3E}">
        <p14:creationId xmlns:p14="http://schemas.microsoft.com/office/powerpoint/2010/main" val="23184491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559727"/>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Skutkový stav: </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77.  S ohledem na skutečnost, že navrhovatel ve svém návrhu napadá postup zadavatele v tom smyslu, že v zadávacím řízení došlo k projevení změny zadávacích podmínek až v okamžiku po uplynutí lhůty pro podání nabídek, tj. dne 16. 12. 2024 po 13. hodině,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považuje Úřad za nutné vyjádřit </a:t>
            </a:r>
            <a:r>
              <a:rPr lang="cs-CZ" sz="2400" dirty="0">
                <a:effectLst/>
                <a:latin typeface="Arial" panose="020B0604020202020204" pitchFamily="34" charset="0"/>
                <a:ea typeface="Calibri" panose="020F0502020204030204" pitchFamily="34" charset="0"/>
                <a:cs typeface="Times New Roman" panose="02020603050405020304" pitchFamily="18" charset="0"/>
              </a:rPr>
              <a:t>se k otázce, </a:t>
            </a:r>
          </a:p>
          <a:p>
            <a:pPr marL="342900" indent="-342900" algn="just">
              <a:lnSpc>
                <a:spcPct val="107000"/>
              </a:lnSpc>
              <a:spcAft>
                <a:spcPts val="800"/>
              </a:spcAft>
              <a:buFont typeface="Arial" panose="020B0604020202020204" pitchFamily="34" charset="0"/>
              <a:buChar char="•"/>
            </a:pP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zda k prodloužení lhůty pro podání nabídek dochází již samotnou její změnou v elektronickém nástroji </a:t>
            </a:r>
            <a:r>
              <a:rPr lang="cs-CZ" sz="2400" dirty="0">
                <a:effectLst/>
                <a:latin typeface="Arial" panose="020B0604020202020204" pitchFamily="34" charset="0"/>
                <a:ea typeface="Calibri" panose="020F0502020204030204" pitchFamily="34" charset="0"/>
                <a:cs typeface="Times New Roman" panose="02020603050405020304" pitchFamily="18" charset="0"/>
              </a:rPr>
              <a:t>(v tomto případě dne 16. 12. 2024 ve 12:58:24 hodin a následně dne 16. 12. 2024 v 16:53:21 hodin) </a:t>
            </a:r>
          </a:p>
          <a:p>
            <a:pPr marL="342900" indent="-342900" algn="just">
              <a:lnSpc>
                <a:spcPct val="107000"/>
              </a:lnSpc>
              <a:spcAft>
                <a:spcPts val="800"/>
              </a:spcAft>
              <a:buFont typeface="Arial" panose="020B0604020202020204" pitchFamily="34" charset="0"/>
              <a:buChar char="•"/>
            </a:pP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nebo až uveřejněním příslušného dokumentu </a:t>
            </a:r>
            <a:r>
              <a:rPr lang="cs-CZ" sz="2400" dirty="0">
                <a:effectLst/>
                <a:latin typeface="Arial" panose="020B0604020202020204" pitchFamily="34" charset="0"/>
                <a:ea typeface="Calibri" panose="020F0502020204030204" pitchFamily="34" charset="0"/>
                <a:cs typeface="Times New Roman" panose="02020603050405020304" pitchFamily="18" charset="0"/>
              </a:rPr>
              <a:t>(zde odůvodnění postupu zadavatele, které je označeno jako vysvětlení zadávací dokumentace č. 9)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v elektronickém nástroji  </a:t>
            </a:r>
            <a:r>
              <a:rPr lang="cs-CZ" sz="2400" dirty="0">
                <a:effectLst/>
                <a:latin typeface="Arial" panose="020B0604020202020204" pitchFamily="34" charset="0"/>
                <a:ea typeface="Calibri" panose="020F0502020204030204" pitchFamily="34" charset="0"/>
                <a:cs typeface="Times New Roman" panose="02020603050405020304" pitchFamily="18" charset="0"/>
              </a:rPr>
              <a:t>(na profilu zadavatele) </a:t>
            </a:r>
          </a:p>
          <a:p>
            <a:pPr marL="342900" indent="-342900" algn="just">
              <a:lnSpc>
                <a:spcPct val="107000"/>
              </a:lnSpc>
              <a:spcAft>
                <a:spcPts val="800"/>
              </a:spcAft>
              <a:buFont typeface="Arial" panose="020B0604020202020204" pitchFamily="34" charset="0"/>
              <a:buChar char="•"/>
            </a:pP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a zda v dané situaci postačuje oznámení pouze druhé změny provedené během jednoho dne.</a:t>
            </a:r>
          </a:p>
        </p:txBody>
      </p:sp>
    </p:spTree>
    <p:extLst>
      <p:ext uri="{BB962C8B-B14F-4D97-AF65-F5344CB8AC3E}">
        <p14:creationId xmlns:p14="http://schemas.microsoft.com/office/powerpoint/2010/main" val="238215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6113148"/>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000" dirty="0">
                <a:effectLst/>
                <a:latin typeface="Arial" panose="020B0604020202020204" pitchFamily="34" charset="0"/>
                <a:ea typeface="Calibri" panose="020F0502020204030204" pitchFamily="34" charset="0"/>
                <a:cs typeface="Times New Roman" panose="02020603050405020304" pitchFamily="18" charset="0"/>
              </a:rPr>
              <a:t>78.      Zároveň podle § 213 odst. 2 písm. c) zákona má zadavatel povinnost zajistit, aby pouze oprávněné osoby mohly stanovit nebo změnit data pro zpřístupnění doručených údajů. V rámci samotného elektronického nástroje pak zadavatel podle § 7 odst. 1 vyhlášky o elektronických nástrojích zadavatel zajišťuje pořízení záznamů o provedených elektronických úkonech, veškerých dalších činnostech a systémovém stavu elektronického nástroje. O jednotlivých úkonech zadavatele (ale i ostatních účastníků zadávacího řízení) provedených v elektronickém nástroji tak existuje podrobná evidence včetně uvedení času provedení úkonu s přesností na sekundy. Je tak plně ověřitelné, kdo a kdy provedl v elektronickém nástroji příslušný úkon. Za této situace tak lze konstatovat, že </a:t>
            </a:r>
            <a:r>
              <a:rPr lang="cs-CZ"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k platnému právnímu jednání zadavatele prostřednictvím elektronického nástroje není třeba podpisu oprávněné osoby </a:t>
            </a:r>
            <a:r>
              <a:rPr lang="cs-CZ" sz="2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 právní účinky jednání zadavatele nastávají již samotnou změnou údajů v elektronickém nástroji </a:t>
            </a:r>
            <a:r>
              <a:rPr lang="cs-CZ" sz="2000" dirty="0">
                <a:effectLst/>
                <a:latin typeface="Arial" panose="020B0604020202020204" pitchFamily="34" charset="0"/>
                <a:ea typeface="Calibri" panose="020F0502020204030204" pitchFamily="34" charset="0"/>
                <a:cs typeface="Times New Roman" panose="02020603050405020304" pitchFamily="18" charset="0"/>
              </a:rPr>
              <a:t>(v případě změny údajů, které elektronický nástroj měnit umožňuje). </a:t>
            </a:r>
            <a:r>
              <a:rPr lang="cs-CZ"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Následné písemné odůvodnění úkonu zadavatele</a:t>
            </a:r>
            <a:r>
              <a:rPr lang="cs-CZ" sz="2000" dirty="0">
                <a:effectLst/>
                <a:latin typeface="Arial" panose="020B0604020202020204" pitchFamily="34" charset="0"/>
                <a:ea typeface="Calibri" panose="020F0502020204030204" pitchFamily="34" charset="0"/>
                <a:cs typeface="Times New Roman" panose="02020603050405020304" pitchFamily="18" charset="0"/>
              </a:rPr>
              <a:t> (například prostřednictvím vysvětlení zadávací dokumentace) </a:t>
            </a:r>
            <a:r>
              <a:rPr lang="cs-CZ"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pak slouží k zajištění transparentnosti jednání zadavatele. </a:t>
            </a:r>
            <a:r>
              <a:rPr lang="cs-CZ" sz="2000" dirty="0">
                <a:effectLst/>
                <a:latin typeface="Arial" panose="020B0604020202020204" pitchFamily="34" charset="0"/>
                <a:ea typeface="Calibri" panose="020F0502020204030204" pitchFamily="34" charset="0"/>
                <a:cs typeface="Times New Roman" panose="02020603050405020304" pitchFamily="18" charset="0"/>
              </a:rPr>
              <a:t>Úřad tedy v kontextu právě uvedeného uvádí, že </a:t>
            </a:r>
            <a:r>
              <a:rPr lang="cs-CZ" sz="20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uveřejnění vysvětlení zadávací dokumentace obsahující informaci o prodloužení lhůty k podání nabídek má toliko </a:t>
            </a:r>
            <a:r>
              <a:rPr lang="cs-CZ" sz="2000" b="1"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deklaratorní povahu</a:t>
            </a:r>
            <a:r>
              <a:rPr lang="cs-CZ" sz="20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a:t>
            </a:r>
            <a:r>
              <a:rPr lang="cs-CZ" sz="2000" dirty="0">
                <a:effectLst/>
                <a:latin typeface="Arial" panose="020B0604020202020204" pitchFamily="34" charset="0"/>
                <a:ea typeface="Calibri" panose="020F0502020204030204" pitchFamily="34" charset="0"/>
                <a:cs typeface="Times New Roman" panose="02020603050405020304" pitchFamily="18" charset="0"/>
              </a:rPr>
              <a:t>přičemž dle Úřadu </a:t>
            </a:r>
            <a:r>
              <a:rPr lang="cs-CZ" sz="2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není rozhodující, že písemné odůvodnění prodloužení lhůty pro podání nabídek bylo uveřejněno na profilu zadavatele až po uplynutí předmětné lhůty</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pokud ke změně údajů prostřednictvím elektronického nástroje dojde před uplynutím této lhůty.</a:t>
            </a:r>
          </a:p>
        </p:txBody>
      </p:sp>
    </p:spTree>
    <p:extLst>
      <p:ext uri="{BB962C8B-B14F-4D97-AF65-F5344CB8AC3E}">
        <p14:creationId xmlns:p14="http://schemas.microsoft.com/office/powerpoint/2010/main" val="1577608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650449"/>
            <a:ext cx="12192000" cy="6144887"/>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Argumentace Úřadu:</a:t>
            </a:r>
          </a:p>
          <a:p>
            <a:pPr algn="just">
              <a:lnSpc>
                <a:spcPct val="107000"/>
              </a:lnSpc>
              <a:spcAft>
                <a:spcPts val="800"/>
              </a:spcAft>
            </a:pPr>
            <a:r>
              <a:rPr lang="cs-CZ" sz="2400" dirty="0">
                <a:latin typeface="Arial" panose="020B0604020202020204" pitchFamily="34" charset="0"/>
                <a:cs typeface="Arial" panose="020B0604020202020204" pitchFamily="34" charset="0"/>
              </a:rPr>
              <a:t>82.     </a:t>
            </a:r>
            <a:r>
              <a:rPr lang="cs-CZ" sz="2400" dirty="0">
                <a:effectLst/>
                <a:latin typeface="Arial" panose="020B0604020202020204" pitchFamily="34" charset="0"/>
                <a:ea typeface="Calibri" panose="020F0502020204030204" pitchFamily="34" charset="0"/>
                <a:cs typeface="Times New Roman" panose="02020603050405020304" pitchFamily="18" charset="0"/>
              </a:rPr>
              <a:t>Jakožto jediný společník také statutární město Brno ve smyslu § 12 odst. 1 zákona o obchodních korporacích vykonává působnost nejvyššího orgánu obviněného, tj. valné hromady, a přísluší mu tak volba dalších orgánů obviněného (…), tedy je zjevné, že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statutární město Brno volí více než polovinu členů statutárního a kontrolního orgánu obviněného</a:t>
            </a:r>
            <a:r>
              <a:rPr lang="cs-CZ" sz="2400" dirty="0">
                <a:effectLst/>
                <a:latin typeface="Arial" panose="020B0604020202020204" pitchFamily="34" charset="0"/>
                <a:ea typeface="Calibri" panose="020F0502020204030204" pitchFamily="34" charset="0"/>
                <a:cs typeface="Times New Roman" panose="02020603050405020304" pitchFamily="18" charset="0"/>
              </a:rPr>
              <a:t>. Nadto Úřad uvádí, že naplnění podmínky uplatňování rozhodujícího vlivu lze ve smyslu § 74 odst. 3 ve spojení s § 79 zákona o obchodních korporacích dovodit i ze skutečnosti, že obviněný je členem koncernu SMB, kdy v rámci tohoto podnikatelského seskupení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je podroben řízení jinou osobou, a to statutárním městem Brnem </a:t>
            </a:r>
            <a:r>
              <a:rPr lang="cs-CZ" sz="2400" dirty="0">
                <a:effectLst/>
                <a:latin typeface="Arial" panose="020B0604020202020204" pitchFamily="34" charset="0"/>
                <a:ea typeface="Calibri" panose="020F0502020204030204" pitchFamily="34" charset="0"/>
                <a:cs typeface="Times New Roman" panose="02020603050405020304" pitchFamily="18" charset="0"/>
              </a:rPr>
              <a:t>jakožto veřejným zadavatelem dle § 4 odst. 1 písm. d) zákona (…).</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83.         V návaznosti na uvedené tak Úřad konstatuje, že veřejný zadavatel –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statutární město Brno – nad obviněným uplatňuje rozhodující vliv, resp. jmenuje nebo volí více než polovinu členů v jeho statutárním nebo kontrolním orgánu ve smyslu § 4 odst. 1 písm. e) bod 2. zákon</a:t>
            </a:r>
            <a:r>
              <a:rPr lang="cs-CZ" sz="2400" dirty="0">
                <a:effectLst/>
                <a:latin typeface="Arial" panose="020B0604020202020204" pitchFamily="34" charset="0"/>
                <a:ea typeface="Calibri" panose="020F0502020204030204" pitchFamily="34" charset="0"/>
                <a:cs typeface="Times New Roman" panose="02020603050405020304" pitchFamily="18" charset="0"/>
              </a:rPr>
              <a:t>a. Pro úplnost pak Úřad uvádí, že naplnění dotčeného definičního znaku nerozporuje ani sám obviněný, resp. jeho naplnění výslovně přiznává.</a:t>
            </a:r>
          </a:p>
        </p:txBody>
      </p:sp>
    </p:spTree>
    <p:extLst>
      <p:ext uri="{BB962C8B-B14F-4D97-AF65-F5344CB8AC3E}">
        <p14:creationId xmlns:p14="http://schemas.microsoft.com/office/powerpoint/2010/main" val="41309259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6277937"/>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200" dirty="0">
                <a:effectLst/>
                <a:latin typeface="Arial" panose="020B0604020202020204" pitchFamily="34" charset="0"/>
                <a:ea typeface="Calibri" panose="020F0502020204030204" pitchFamily="34" charset="0"/>
                <a:cs typeface="Times New Roman" panose="02020603050405020304" pitchFamily="18" charset="0"/>
              </a:rPr>
              <a:t>80.     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Ke skutečnosti, že zadavatel neuveřejnil odůvodnění ve vztahu k první změně zadávacích podmínek </a:t>
            </a:r>
            <a:r>
              <a:rPr lang="cs-CZ" sz="2200" dirty="0">
                <a:effectLst/>
                <a:latin typeface="Arial" panose="020B0604020202020204" pitchFamily="34" charset="0"/>
                <a:ea typeface="Calibri" panose="020F0502020204030204" pitchFamily="34" charset="0"/>
                <a:cs typeface="Times New Roman" panose="02020603050405020304" pitchFamily="18" charset="0"/>
              </a:rPr>
              <a:t>ze dne 16. 12. 2024 spočívající v prodloužení lhůty pro podání nabídek do 17. 12. 2024 do 13:00 hodin,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ale uveřejnil odůvodnění ve vztahu až k následující změn</a:t>
            </a:r>
            <a:r>
              <a:rPr lang="cs-CZ" sz="2200" dirty="0">
                <a:effectLst/>
                <a:latin typeface="Arial" panose="020B0604020202020204" pitchFamily="34" charset="0"/>
                <a:ea typeface="Calibri" panose="020F0502020204030204" pitchFamily="34" charset="0"/>
                <a:cs typeface="Times New Roman" panose="02020603050405020304" pitchFamily="18" charset="0"/>
              </a:rPr>
              <a:t>ě provedené téhož dne spočívající v prodloužení lhůty pro podání nabídek do 18. 12. 2024 do 15:00 hodin,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Úřad uvádí, že tento postup považuje za zcela legitimní, tj. vč. dodržení zásady transparentnosti a přiměřenosti</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 to vzhledem ke krátkému časovému úseku mezi těmito dvěma zmíněnými změnami </a:t>
            </a:r>
            <a:r>
              <a:rPr lang="cs-CZ" sz="2200" dirty="0">
                <a:effectLst/>
                <a:latin typeface="Arial" panose="020B0604020202020204" pitchFamily="34" charset="0"/>
                <a:ea typeface="Calibri" panose="020F0502020204030204" pitchFamily="34" charset="0"/>
                <a:cs typeface="Times New Roman" panose="02020603050405020304" pitchFamily="18" charset="0"/>
              </a:rPr>
              <a:t>(tj. necelé 3 hodiny během téhož dne), pročež Úřad dává za pravdu zadavateli, když tvrdí, že v případě uveřejnění obou změn by mohlo dojít k danému uveřejnění ve stejný okamžik, což by mohlo naopak působit vůči dodavatelům spíše zbytečně zmatečně. V případě, kdy by došlo k uveřejnění odůvodnění prodloužení lhůty pro podání nabídek do 17. 12. 2024 do 13:00 hodin až po provedení pozdější změny údajů v elektronickém nástroji, kdy byla daná lhůta dne 16. 12. 2024 v 16:53:21 hodin prodloužena do 18. 12. 2024 do 15:00 hodin, by bylo uveřejnění odůvodnění dřívější změny neúčelným úkonem, resp. takové oznámení by samo o sobě nemělo žádný význam pro průběh zadávacího řízení či vliv na dodavatele, neboť v okamžiku uveřejnění příslušného odůvodnění by již byla stanovena nová lhůta pro podání nabídek (do 18. 12. 2024 do 15:00 hodin).</a:t>
            </a:r>
          </a:p>
        </p:txBody>
      </p:sp>
    </p:spTree>
    <p:extLst>
      <p:ext uri="{BB962C8B-B14F-4D97-AF65-F5344CB8AC3E}">
        <p14:creationId xmlns:p14="http://schemas.microsoft.com/office/powerpoint/2010/main" val="3906878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221173"/>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Předsedy:</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34.    Z ustanovení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99 odst. 1 věty druhé </a:t>
            </a:r>
            <a:r>
              <a:rPr lang="cs-CZ" sz="2400" dirty="0">
                <a:effectLst/>
                <a:latin typeface="Arial" panose="020B0604020202020204" pitchFamily="34" charset="0"/>
                <a:ea typeface="Calibri" panose="020F0502020204030204" pitchFamily="34" charset="0"/>
                <a:cs typeface="Times New Roman" panose="02020603050405020304" pitchFamily="18" charset="0"/>
              </a:rPr>
              <a:t>zákona nevyplývá lhůta, ve které má zadavatel na všech příslušných místech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změnu zadávací podmínky uveřejnit nebo oznámit</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Zákon ani neváže účinnost změny na uveřejnění změny na všech příslušných místech ve lhůtě pro podání nabídek</a:t>
            </a:r>
            <a:r>
              <a:rPr lang="cs-CZ" sz="2400" dirty="0">
                <a:effectLst/>
                <a:latin typeface="Arial" panose="020B0604020202020204" pitchFamily="34" charset="0"/>
                <a:ea typeface="Calibri" panose="020F0502020204030204" pitchFamily="34" charset="0"/>
                <a:cs typeface="Times New Roman" panose="02020603050405020304" pitchFamily="18" charset="0"/>
              </a:rPr>
              <a:t>. Věta první tohoto ustanovení hovoří o nutnosti provedení změny do uplynutí lhůty pro podání nabídek. Druhá věta poté uvádí, jak se tato změna uveřejňuje, tedy jak ji má zadavatel dostat do sféry dodavatelů, aby se s ní mohli seznámit.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Zákon ale nespecifikuje konkrétní časový limit uveřejnění či oznámení změny po tom, co tuto změnu zadavatel učiní</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přičemž ani neříká, že by v případě neuveřejnění na všech místech ve lhůtě pro podání nabídek měla být změna zadávací podmínky nezákonná.</a:t>
            </a:r>
            <a:r>
              <a:rPr lang="cs-CZ" sz="2400" dirty="0">
                <a:effectLst/>
                <a:latin typeface="Arial" panose="020B0604020202020204" pitchFamily="34" charset="0"/>
                <a:ea typeface="Calibri" panose="020F0502020204030204" pitchFamily="34" charset="0"/>
                <a:cs typeface="Times New Roman" panose="02020603050405020304" pitchFamily="18" charset="0"/>
              </a:rPr>
              <a:t> Na tento postup je proto vždy nutné nahlížet s ohledem na zásady zadávání veřejných zakázek podle § 6 zákona. Zde především s ohledem na zásady přiměřenosti a transparentnosti.</a:t>
            </a:r>
          </a:p>
        </p:txBody>
      </p:sp>
    </p:spTree>
    <p:extLst>
      <p:ext uri="{BB962C8B-B14F-4D97-AF65-F5344CB8AC3E}">
        <p14:creationId xmlns:p14="http://schemas.microsoft.com/office/powerpoint/2010/main" val="623761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3276090"/>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Předsedy:</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36.   Z výše uvedeného lze tedy shrnout, že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je obecně žádoucí, aby zadavatel zveřejnil </a:t>
            </a:r>
            <a:r>
              <a:rPr lang="cs-CZ" sz="2400" dirty="0">
                <a:effectLst/>
                <a:latin typeface="Arial" panose="020B0604020202020204" pitchFamily="34" charset="0"/>
                <a:ea typeface="Calibri" panose="020F0502020204030204" pitchFamily="34" charset="0"/>
                <a:cs typeface="Times New Roman" panose="02020603050405020304" pitchFamily="18" charset="0"/>
              </a:rPr>
              <a:t>(resp. oznámil dodavatelům)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informaci o prodloužení lhůty pro podání nabídek ještě před uplynutím této lhůty</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Mohou však nastat situace</a:t>
            </a:r>
            <a:r>
              <a:rPr lang="cs-CZ" sz="2400" dirty="0">
                <a:effectLst/>
                <a:latin typeface="Arial" panose="020B0604020202020204" pitchFamily="34" charset="0"/>
                <a:ea typeface="Calibri" panose="020F0502020204030204" pitchFamily="34" charset="0"/>
                <a:cs typeface="Times New Roman" panose="02020603050405020304" pitchFamily="18" charset="0"/>
              </a:rPr>
              <a:t>, jako například v nyní projednávaném případě,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kdy zadavatel s ohledem na časovou tíseň a související objektivní okolnosti takovéto zveřejnění stihnout nemůže</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V takovém případě je nutné, aby tak učinil v přiměřeně dlouhé době od toho</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kdy reálně k prodloužení lhůty pro podání nabídek úkonem zadavatele došlo.</a:t>
            </a:r>
          </a:p>
        </p:txBody>
      </p:sp>
    </p:spTree>
    <p:extLst>
      <p:ext uri="{BB962C8B-B14F-4D97-AF65-F5344CB8AC3E}">
        <p14:creationId xmlns:p14="http://schemas.microsoft.com/office/powerpoint/2010/main" val="25828742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4769383"/>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Ke změně údajů ke lhůtě pro podání nabídek dochází jejím uveřejněním resp. změnou v elektronickém nástroji, za předpokladu, že je tato změna provedena ve lhůtě pro podání nabídek.</a:t>
            </a:r>
          </a:p>
          <a:p>
            <a:pPr marL="342900" indent="-342900" algn="just">
              <a:lnSpc>
                <a:spcPct val="107000"/>
              </a:lnSpc>
              <a:spcAft>
                <a:spcPts val="800"/>
              </a:spcAft>
              <a:buFont typeface="Arial" panose="020B0604020202020204" pitchFamily="34" charset="0"/>
              <a:buChar char="•"/>
            </a:pPr>
            <a:r>
              <a:rPr lang="cs-CZ" sz="2400" dirty="0">
                <a:latin typeface="Arial" panose="020B0604020202020204" pitchFamily="34" charset="0"/>
                <a:ea typeface="Calibri" panose="020F0502020204030204" pitchFamily="34" charset="0"/>
                <a:cs typeface="Times New Roman" panose="02020603050405020304" pitchFamily="18" charset="0"/>
              </a:rPr>
              <a:t>Uveřejnění vysvětlení prodloužení lhůty pro podání nabídek má jen deklaratorní povahu.</a:t>
            </a:r>
          </a:p>
          <a:p>
            <a:pPr marL="342900" indent="-342900" algn="just">
              <a:lnSpc>
                <a:spcPct val="107000"/>
              </a:lnSpc>
              <a:spcAft>
                <a:spcPts val="800"/>
              </a:spcAft>
              <a:buFont typeface="Arial" panose="020B0604020202020204" pitchFamily="34" charset="0"/>
              <a:buChar char="•"/>
            </a:pPr>
            <a:r>
              <a:rPr lang="cs-CZ" sz="2400" dirty="0">
                <a:solidFill>
                  <a:prstClr val="black"/>
                </a:solidFill>
                <a:latin typeface="Arial" panose="020B0604020202020204" pitchFamily="34" charset="0"/>
                <a:ea typeface="Calibri" panose="020F0502020204030204" pitchFamily="34" charset="0"/>
                <a:cs typeface="Times New Roman" panose="02020603050405020304" pitchFamily="18" charset="0"/>
              </a:rPr>
              <a:t>Z</a:t>
            </a:r>
            <a:r>
              <a:rPr kumimoji="0" lang="cs-CZ"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a předpokladu, že je tato změna provedena ve lhůtě pro podání nabídek, není v rozporu se ZZVZ, pokud vysvětlení této změny bude uveřejněno po uplynutí lhůty pro podání nabídek, avšak v přiměřeně dlouhé době od okamžiku, kdy k reálnému prodloužení lhůty pro podání nabídek došlo.</a:t>
            </a:r>
          </a:p>
          <a:p>
            <a:pPr algn="just">
              <a:lnSpc>
                <a:spcPct val="107000"/>
              </a:lnSpc>
              <a:spcAft>
                <a:spcPts val="800"/>
              </a:spcAft>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84008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790575"/>
            <a:ext cx="12192000" cy="400110"/>
          </a:xfrm>
          <a:prstGeom prst="rect">
            <a:avLst/>
          </a:prstGeom>
          <a:noFill/>
        </p:spPr>
        <p:txBody>
          <a:bodyPr wrap="square" lIns="91440" tIns="45720" rIns="91440" bIns="45720" rtlCol="0" anchor="t">
            <a:spAutoFit/>
          </a:bodyPr>
          <a:lstStyle/>
          <a:p>
            <a:pPr algn="ctr"/>
            <a:r>
              <a:rPr lang="cs-CZ" sz="2000" b="1" dirty="0">
                <a:latin typeface="Arial" panose="020B0604020202020204" pitchFamily="34" charset="0"/>
                <a:cs typeface="Times New Roman" panose="02020603050405020304" pitchFamily="18" charset="0"/>
              </a:rPr>
              <a:t>Hypertextový odkaz na elektronický nástroj zadavatele</a:t>
            </a:r>
            <a:endParaRPr lang="en-US" sz="20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3812157793"/>
              </p:ext>
            </p:extLst>
          </p:nvPr>
        </p:nvGraphicFramePr>
        <p:xfrm>
          <a:off x="0" y="1159907"/>
          <a:ext cx="12192000" cy="4684524"/>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138273570"/>
                    </a:ext>
                  </a:extLst>
                </a:gridCol>
              </a:tblGrid>
              <a:tr h="401470">
                <a:tc>
                  <a:txBody>
                    <a:bodyPr/>
                    <a:lstStyle/>
                    <a:p>
                      <a:pPr algn="just">
                        <a:lnSpc>
                          <a:spcPct val="107000"/>
                        </a:lnSpc>
                        <a:spcAft>
                          <a:spcPts val="800"/>
                        </a:spcAft>
                      </a:pPr>
                      <a:r>
                        <a:rPr lang="cs-CZ" sz="2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ÚOHS-S0265/2025/VZ, č. j.  ÚOHS-12631/2025/500</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425628">
                <a:tc>
                  <a:txBody>
                    <a:bodyPr/>
                    <a:lstStyle/>
                    <a:p>
                      <a:pPr algn="just">
                        <a:lnSpc>
                          <a:spcPct val="107000"/>
                        </a:lnSpc>
                        <a:spcAft>
                          <a:spcPts val="800"/>
                        </a:spcAft>
                      </a:pPr>
                      <a:r>
                        <a:rPr lang="cs-CZ" sz="2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https://uohs.gov.cz/cs/verejne-zakazky/sbirky-rozhodnuti/detail-22799.html</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401470">
                <a:tc>
                  <a:txBody>
                    <a:bodyPr/>
                    <a:lstStyle/>
                    <a:p>
                      <a:pPr algn="just">
                        <a:lnSpc>
                          <a:spcPct val="107000"/>
                        </a:lnSpc>
                        <a:spcAft>
                          <a:spcPts val="800"/>
                        </a:spcAft>
                      </a:pPr>
                      <a:r>
                        <a:rPr lang="cs-CZ" sz="240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Stavební úpravy knihovny a informačního centra Hranice, Masarykovo nám. č.p. 666</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401470">
                <a:tc>
                  <a:txBody>
                    <a:bodyPr/>
                    <a:lstStyle/>
                    <a:p>
                      <a:pPr algn="just">
                        <a:lnSpc>
                          <a:spcPct val="107000"/>
                        </a:lnSpc>
                        <a:spcAft>
                          <a:spcPts val="800"/>
                        </a:spcAft>
                      </a:pPr>
                      <a:r>
                        <a:rPr lang="cs-CZ"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16. 4. 2025</a:t>
                      </a:r>
                      <a:endParaRPr lang="cs-CZ" sz="2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402985">
                <a:tc>
                  <a:txBody>
                    <a:bodyPr/>
                    <a:lstStyle/>
                    <a:p>
                      <a:pPr algn="just">
                        <a:lnSpc>
                          <a:spcPct val="107000"/>
                        </a:lnSpc>
                        <a:spcAft>
                          <a:spcPts val="800"/>
                        </a:spcAft>
                      </a:pPr>
                      <a:r>
                        <a:rPr lang="cs-CZ" sz="2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211 odst. 6 ZZVZ </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1205164">
                <a:tc>
                  <a:txBody>
                    <a:bodyPr/>
                    <a:lstStyle/>
                    <a:p>
                      <a:pPr algn="just">
                        <a:lnSpc>
                          <a:spcPct val="107000"/>
                        </a:lnSpc>
                        <a:spcAft>
                          <a:spcPts val="800"/>
                        </a:spcAft>
                        <a:tabLst>
                          <a:tab pos="457200" algn="l"/>
                        </a:tabLst>
                      </a:pPr>
                      <a:r>
                        <a:rPr lang="cs-CZ"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Obviněný se dopustil přestupku podle § 268 odst. 1 písm. c) ZZVZ  tím, že v rozporu s § 36 odst. 3 ve spojení s § 211 odst. 6 ZZVZ neposkytl správné informace týkající se elektronického nástroje, prostřednictvím kterého měla dle zadávací dokumentace probíhat veškerá komunikace zadavatele s dodavateli, jelikož ke stanovenému elektronickému nástroji uvedl nesprávný hypertextový odkaz směřující k elektronickému nástroji jiného zadavatele…</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657345760"/>
                  </a:ext>
                </a:extLst>
              </a:tr>
            </a:tbl>
          </a:graphicData>
        </a:graphic>
      </p:graphicFrame>
    </p:spTree>
    <p:extLst>
      <p:ext uri="{BB962C8B-B14F-4D97-AF65-F5344CB8AC3E}">
        <p14:creationId xmlns:p14="http://schemas.microsoft.com/office/powerpoint/2010/main" val="12268634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169540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Skutkový stav: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Zadavatel v ZD uvedl, že komunikace bude probíhat prostřednictvím elektronického nástroje a doplnil na něj hypertextový odkaz, však tento odkaz vedl úplně k jinému zadavateli.</a:t>
            </a:r>
          </a:p>
        </p:txBody>
      </p:sp>
    </p:spTree>
    <p:extLst>
      <p:ext uri="{BB962C8B-B14F-4D97-AF65-F5344CB8AC3E}">
        <p14:creationId xmlns:p14="http://schemas.microsoft.com/office/powerpoint/2010/main" val="18846733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2880917"/>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24.  Jak už dříve Úřad konstatoval ve svém rozhodnutí č. j. ÚOHS-13530/2020/523/</a:t>
            </a:r>
            <a:r>
              <a:rPr lang="cs-CZ" sz="2400" dirty="0" err="1">
                <a:effectLst/>
                <a:latin typeface="Arial" panose="020B0604020202020204" pitchFamily="34" charset="0"/>
                <a:ea typeface="Calibri" panose="020F0502020204030204" pitchFamily="34" charset="0"/>
                <a:cs typeface="Times New Roman" panose="02020603050405020304" pitchFamily="18" charset="0"/>
              </a:rPr>
              <a:t>JMa</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err="1">
                <a:effectLst/>
                <a:latin typeface="Arial" panose="020B0604020202020204" pitchFamily="34" charset="0"/>
                <a:ea typeface="Calibri" panose="020F0502020204030204" pitchFamily="34" charset="0"/>
                <a:cs typeface="Times New Roman" panose="02020603050405020304" pitchFamily="18" charset="0"/>
              </a:rPr>
              <a:t>sp</a:t>
            </a:r>
            <a:r>
              <a:rPr lang="cs-CZ" sz="2400" dirty="0">
                <a:effectLst/>
                <a:latin typeface="Arial" panose="020B0604020202020204" pitchFamily="34" charset="0"/>
                <a:ea typeface="Calibri" panose="020F0502020204030204" pitchFamily="34" charset="0"/>
                <a:cs typeface="Times New Roman" panose="02020603050405020304" pitchFamily="18" charset="0"/>
              </a:rPr>
              <a:t>. zn. ÚOHS-S0118/2020, ze dne 6. 5. 2020,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požadavek na poskytnutí konkrétních technických informací dle § 211 odst. 6 zákona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nelze splnit pouhým uvedením názvu využívaného elektronického nástroje</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jelikož minimálním standardem pro splnění této zákonné povinnosti je postup</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kdy zadavatel současně specifikuje konkrétní elektronický nástroj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a poskytne funkční hypertextový odkaz na něj</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6446894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4461606"/>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25.      Obviněný v zadávací dokumentaci specifikoval, že komunikace s dodavateli bude probíhat prostřednictvím elektronického nástroje NEN, a zároveň v ní uvedl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hypertextový odkaz</a:t>
            </a:r>
            <a:r>
              <a:rPr lang="cs-CZ" sz="2400" dirty="0">
                <a:effectLst/>
                <a:latin typeface="Arial" panose="020B0604020202020204" pitchFamily="34" charset="0"/>
                <a:ea typeface="Calibri" panose="020F0502020204030204" pitchFamily="34" charset="0"/>
                <a:cs typeface="Times New Roman" panose="02020603050405020304" pitchFamily="18" charset="0"/>
              </a:rPr>
              <a:t>, který byl z čistě technického pohledu funkční, avšak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nepatřil k profilu obviněného, nýbrž k profilu odlišného zadavatele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 a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proto je nutné na něj hledět tak, jako by jej obviněný vůbec v zadávací dokumentaci neuvedl. </a:t>
            </a:r>
            <a:r>
              <a:rPr lang="cs-CZ" sz="2400" dirty="0">
                <a:effectLst/>
                <a:latin typeface="Arial" panose="020B0604020202020204" pitchFamily="34" charset="0"/>
                <a:ea typeface="Calibri" panose="020F0502020204030204" pitchFamily="34" charset="0"/>
                <a:cs typeface="Times New Roman" panose="02020603050405020304" pitchFamily="18" charset="0"/>
              </a:rPr>
              <a:t>Pokud by dodavatelé ve věci veřejné zakázky zadávané obviněným komunikovali v souladu se zadávací dokumentací, tj. prostřednictvím profilu odlišného zadavatele, logicky by se nemohlo jednat o efektivní komunikaci. V daném případě je proto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jako funkční hypertextový odkaz </a:t>
            </a:r>
            <a:r>
              <a:rPr lang="cs-CZ" sz="2400" dirty="0">
                <a:effectLst/>
                <a:latin typeface="Arial" panose="020B0604020202020204" pitchFamily="34" charset="0"/>
                <a:ea typeface="Calibri" panose="020F0502020204030204" pitchFamily="34" charset="0"/>
                <a:cs typeface="Times New Roman" panose="02020603050405020304" pitchFamily="18" charset="0"/>
              </a:rPr>
              <a:t>v souladu s dřívější rozhodovací praxí Úřadu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třeba chápat pouze takový </a:t>
            </a:r>
            <a:r>
              <a:rPr lang="cs-CZ" sz="2400" dirty="0">
                <a:effectLst/>
                <a:latin typeface="Arial" panose="020B0604020202020204" pitchFamily="34" charset="0"/>
                <a:ea typeface="Calibri" panose="020F0502020204030204" pitchFamily="34" charset="0"/>
                <a:cs typeface="Times New Roman" panose="02020603050405020304" pitchFamily="18" charset="0"/>
              </a:rPr>
              <a:t>hypertextový odkaz,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který současně není chybný či zavádějící.</a:t>
            </a:r>
          </a:p>
        </p:txBody>
      </p:sp>
    </p:spTree>
    <p:extLst>
      <p:ext uri="{BB962C8B-B14F-4D97-AF65-F5344CB8AC3E}">
        <p14:creationId xmlns:p14="http://schemas.microsoft.com/office/powerpoint/2010/main" val="9829720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1300228"/>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Zadavatelem uváděný hypertextový odkaz k elektronickému nástroji musí být funkční a musí vést  k elektronickému nástroji zadavatele.</a:t>
            </a:r>
          </a:p>
        </p:txBody>
      </p:sp>
    </p:spTree>
    <p:extLst>
      <p:ext uri="{BB962C8B-B14F-4D97-AF65-F5344CB8AC3E}">
        <p14:creationId xmlns:p14="http://schemas.microsoft.com/office/powerpoint/2010/main" val="41987079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12B0D25-D6F9-4E5F-971E-D46F4C8207D0}"/>
              </a:ext>
            </a:extLst>
          </p:cNvPr>
          <p:cNvSpPr txBox="1"/>
          <p:nvPr/>
        </p:nvSpPr>
        <p:spPr>
          <a:xfrm>
            <a:off x="0" y="395926"/>
            <a:ext cx="12191999" cy="400110"/>
          </a:xfrm>
          <a:prstGeom prst="rect">
            <a:avLst/>
          </a:prstGeom>
          <a:noFill/>
        </p:spPr>
        <p:txBody>
          <a:bodyPr wrap="square" lIns="91440" tIns="45720" rIns="91440" bIns="45720" rtlCol="0" anchor="t">
            <a:spAutoFit/>
          </a:bodyPr>
          <a:lstStyle/>
          <a:p>
            <a:r>
              <a:rPr lang="cs-CZ" sz="2000" b="1" dirty="0">
                <a:latin typeface="Arial" panose="020B0604020202020204" pitchFamily="34" charset="0"/>
                <a:cs typeface="Times New Roman" panose="02020603050405020304" pitchFamily="18" charset="0"/>
              </a:rPr>
              <a:t>					Výjimky</a:t>
            </a:r>
            <a:endParaRPr lang="en-US" sz="2000" dirty="0"/>
          </a:p>
        </p:txBody>
      </p:sp>
      <p:graphicFrame>
        <p:nvGraphicFramePr>
          <p:cNvPr id="5" name="Tabulka 4">
            <a:extLst>
              <a:ext uri="{FF2B5EF4-FFF2-40B4-BE49-F238E27FC236}">
                <a16:creationId xmlns:a16="http://schemas.microsoft.com/office/drawing/2014/main" id="{A2506AE0-A190-BA35-A45A-51AC0D82D67E}"/>
              </a:ext>
            </a:extLst>
          </p:cNvPr>
          <p:cNvGraphicFramePr>
            <a:graphicFrameLocks noGrp="1"/>
          </p:cNvGraphicFramePr>
          <p:nvPr>
            <p:extLst>
              <p:ext uri="{D42A27DB-BD31-4B8C-83A1-F6EECF244321}">
                <p14:modId xmlns:p14="http://schemas.microsoft.com/office/powerpoint/2010/main" val="1497978068"/>
              </p:ext>
            </p:extLst>
          </p:nvPr>
        </p:nvGraphicFramePr>
        <p:xfrm>
          <a:off x="0" y="796036"/>
          <a:ext cx="12191999" cy="6076104"/>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1138273570"/>
                    </a:ext>
                  </a:extLst>
                </a:gridCol>
              </a:tblGrid>
              <a:tr h="320741">
                <a:tc>
                  <a:txBody>
                    <a:bodyPr/>
                    <a:lstStyle/>
                    <a:p>
                      <a:pPr algn="just">
                        <a:lnSpc>
                          <a:spcPct val="107000"/>
                        </a:lnSpc>
                        <a:spcAft>
                          <a:spcPts val="800"/>
                        </a:spcAft>
                      </a:pPr>
                      <a:r>
                        <a:rPr lang="cs-CZ" sz="1400" b="1" kern="1200">
                          <a:solidFill>
                            <a:srgbClr val="FFFFFF"/>
                          </a:solidFill>
                          <a:effectLst/>
                          <a:latin typeface="Arial" panose="020B0604020202020204" pitchFamily="34" charset="0"/>
                          <a:ea typeface="Times New Roman" panose="02020603050405020304" pitchFamily="18" charset="0"/>
                          <a:cs typeface="Arial" panose="020B0604020202020204" pitchFamily="34" charset="0"/>
                        </a:rPr>
                        <a:t>Sp.zn. ÚOHS-S0679/2024/VZ, č. j.  ÚOHS-41284/2024/500</a:t>
                      </a:r>
                      <a:endParaRPr lang="cs-CZ" sz="1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459919349"/>
                  </a:ext>
                </a:extLst>
              </a:tr>
              <a:tr h="320222">
                <a:tc>
                  <a:txBody>
                    <a:bodyPr/>
                    <a:lstStyle/>
                    <a:p>
                      <a:pPr algn="just">
                        <a:lnSpc>
                          <a:spcPct val="107000"/>
                        </a:lnSpc>
                        <a:spcAft>
                          <a:spcPts val="800"/>
                        </a:spcAft>
                      </a:pPr>
                      <a:r>
                        <a:rPr lang="cs-CZ" sz="1400" u="sng">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3"/>
                        </a:rPr>
                        <a:t>https://uohs.gov.cz/cs/verejne-zakazky/sbirky-rozhodnuti/detail-22816.html</a:t>
                      </a:r>
                      <a:endParaRPr lang="cs-CZ" sz="140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8745562"/>
                  </a:ext>
                </a:extLst>
              </a:tr>
              <a:tr h="320222">
                <a:tc>
                  <a:txBody>
                    <a:bodyPr/>
                    <a:lstStyle/>
                    <a:p>
                      <a:pPr algn="just">
                        <a:lnSpc>
                          <a:spcPct val="107000"/>
                        </a:lnSpc>
                        <a:spcAft>
                          <a:spcPts val="800"/>
                        </a:spcAft>
                      </a:pPr>
                      <a:r>
                        <a:rPr lang="cs-CZ"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Výstavba nového jaderného zdroje</a:t>
                      </a: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954306992"/>
                  </a:ext>
                </a:extLst>
              </a:tr>
              <a:tr h="320222">
                <a:tc>
                  <a:txBody>
                    <a:bodyPr/>
                    <a:lstStyle/>
                    <a:p>
                      <a:pPr algn="just">
                        <a:lnSpc>
                          <a:spcPct val="107000"/>
                        </a:lnSpc>
                        <a:spcAft>
                          <a:spcPts val="800"/>
                        </a:spcAft>
                      </a:pPr>
                      <a:r>
                        <a:rPr lang="cs-CZ"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Právní moc: 12. 11. 2024 (výrok I. rozhodnutí), 24. 4. 2025 (výrok II. a III. rozhodnutí)</a:t>
                      </a: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59188181"/>
                  </a:ext>
                </a:extLst>
              </a:tr>
              <a:tr h="321295">
                <a:tc>
                  <a:txBody>
                    <a:bodyPr/>
                    <a:lstStyle/>
                    <a:p>
                      <a:pPr algn="just">
                        <a:lnSpc>
                          <a:spcPct val="107000"/>
                        </a:lnSpc>
                        <a:spcAft>
                          <a:spcPts val="800"/>
                        </a:spcAft>
                      </a:pPr>
                      <a:r>
                        <a:rPr lang="cs-CZ" sz="1400"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Dotčená ustanovení: § 241 ZZVZ </a:t>
                      </a: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95754911"/>
                  </a:ext>
                </a:extLst>
              </a:tr>
              <a:tr h="4124610">
                <a:tc>
                  <a:txBody>
                    <a:bodyPr/>
                    <a:lstStyle/>
                    <a:p>
                      <a:pPr algn="just">
                        <a:lnSpc>
                          <a:spcPct val="107000"/>
                        </a:lnSpc>
                        <a:spcAft>
                          <a:spcPts val="800"/>
                        </a:spcAft>
                        <a:tabLst>
                          <a:tab pos="457200" algn="l"/>
                        </a:tabLst>
                      </a:pPr>
                      <a:r>
                        <a:rPr lang="cs-CZ"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Správní řízení při zadávání veřejné zakázky na výstavbu nového jaderného zdroje, resp. zdrojů mimo zadávací řízení s využitím výjimky dle § 29 písm. a) ZZVZ spočívajícího v porušení základních zásad zadávání veřejných zakázek v souvislosti s výběrem dodavatele, nedostatečném odůvodnění výběru a neschopnosti vybraného dodavatele citovanou veřejnou zakázku realizovat, podle § 257 písm. h) ZZVZ zastavuje, neboť předmětné části návrhu nepředcházely řádně a včas podané námitky, jelikož podle ustanovení § 241 odst. 2 písm. a) až c) ZZVZ lze podat námitky pouze proti:</a:t>
                      </a: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SzPts val="1000"/>
                        <a:buFont typeface="Symbol" panose="05050102010706020507" pitchFamily="18" charset="2"/>
                        <a:buChar char=""/>
                        <a:tabLst>
                          <a:tab pos="457200" algn="l"/>
                        </a:tabLst>
                      </a:pPr>
                      <a:r>
                        <a:rPr lang="cs-CZ"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všem úkonům nebo opomenutím zadavatele v zadávacím řízení a zvláštnímu postupu podle části šesté cit. zákona, včetně stanovení zadávacích podmínek,</a:t>
                      </a:r>
                    </a:p>
                    <a:p>
                      <a:pPr marL="342900" lvl="0" indent="-342900" algn="just">
                        <a:lnSpc>
                          <a:spcPct val="107000"/>
                        </a:lnSpc>
                        <a:spcAft>
                          <a:spcPts val="0"/>
                        </a:spcAft>
                        <a:buSzPts val="1000"/>
                        <a:buFont typeface="Symbol" panose="05050102010706020507" pitchFamily="18" charset="2"/>
                        <a:buChar char=""/>
                        <a:tabLst>
                          <a:tab pos="457200" algn="l"/>
                        </a:tabLst>
                      </a:pPr>
                      <a:r>
                        <a:rPr lang="cs-CZ"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volbě druhu zadávacího řízení nebo režimu veřejné zakázky, nebo</a:t>
                      </a: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SzPts val="1000"/>
                        <a:buFont typeface="Symbol" panose="05050102010706020507" pitchFamily="18" charset="2"/>
                        <a:buChar char=""/>
                        <a:tabLst>
                          <a:tab pos="457200" algn="l"/>
                        </a:tabLst>
                      </a:pPr>
                      <a:r>
                        <a:rPr lang="cs-CZ"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postupu zadavatele, který směřuje k zadání veřejné zakázky mimo zadávací řízení v rozporu s cit. zákonem,</a:t>
                      </a: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457200" algn="l"/>
                        </a:tabLst>
                      </a:pPr>
                      <a:r>
                        <a:rPr lang="cs-CZ"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tedy proti samotnému postupu zadavatele při zadávání cit. veřejné zakázky mimo zadávací řízení s využitím výjimky dle § 29 písm. a) ZZVZ námitky podat nelze.</a:t>
                      </a: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tabLst>
                          <a:tab pos="457200" algn="l"/>
                        </a:tabLst>
                      </a:pPr>
                      <a:r>
                        <a:rPr lang="cs-CZ"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Návrh se v části týkající se údajného </a:t>
                      </a: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defTabSz="914400" rtl="0" eaLnBrk="1" latinLnBrk="0" hangingPunct="1">
                        <a:lnSpc>
                          <a:spcPct val="107000"/>
                        </a:lnSpc>
                        <a:spcAft>
                          <a:spcPts val="0"/>
                        </a:spcAft>
                        <a:buSzPts val="1000"/>
                        <a:buFont typeface="Symbol" panose="05050102010706020507" pitchFamily="18" charset="2"/>
                        <a:buChar char=""/>
                        <a:tabLst>
                          <a:tab pos="457200" algn="l"/>
                        </a:tabLst>
                      </a:pPr>
                      <a:r>
                        <a:rPr lang="cs-CZ" sz="14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porušení nařízení Evropského parlamentu a Rady (EU) 2022/2560 ze dne 14. prosince 2022 o zahraničních subvencích narušujících vnitřní trh a </a:t>
                      </a:r>
                    </a:p>
                    <a:p>
                      <a:pPr marL="342900" lvl="0" indent="-342900" algn="just" defTabSz="914400" rtl="0" eaLnBrk="1" latinLnBrk="0" hangingPunct="1">
                        <a:lnSpc>
                          <a:spcPct val="107000"/>
                        </a:lnSpc>
                        <a:spcAft>
                          <a:spcPts val="0"/>
                        </a:spcAft>
                        <a:buSzPts val="1000"/>
                        <a:buFont typeface="Symbol" panose="05050102010706020507" pitchFamily="18" charset="2"/>
                        <a:buChar char=""/>
                        <a:tabLst>
                          <a:tab pos="457200" algn="l"/>
                        </a:tabLst>
                      </a:pPr>
                      <a:r>
                        <a:rPr lang="cs-CZ" sz="14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porušení zásad 3E</a:t>
                      </a:r>
                    </a:p>
                    <a:p>
                      <a:pPr algn="just">
                        <a:lnSpc>
                          <a:spcPct val="107000"/>
                        </a:lnSpc>
                        <a:spcAft>
                          <a:spcPts val="800"/>
                        </a:spcAft>
                        <a:tabLst>
                          <a:tab pos="457200" algn="l"/>
                        </a:tabLst>
                      </a:pPr>
                      <a:r>
                        <a:rPr lang="cs-CZ"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 souvislosti se zadáváním veřejné zakázky na výstavbu nového jaderného zdroje, resp. zdrojů mimo zadávací řízení s využitím výjimky dle § 29 písm. a) ZZVZ podle § 265 písm. c) ZZVZ zamítá, neboť v těchto částech návrh nesměřuje proti postupu, který je zadavatel povinen dodržovat podle tohoto zákona.</a:t>
                      </a:r>
                      <a:endParaRPr lang="cs-CZ" sz="1400" dirty="0">
                        <a:effectLst/>
                        <a:latin typeface="Arial" panose="020B060402020202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657345760"/>
                  </a:ext>
                </a:extLst>
              </a:tr>
              <a:tr h="348792">
                <a:tc>
                  <a:txBody>
                    <a:bodyPr/>
                    <a:lstStyle/>
                    <a:p>
                      <a:pPr algn="just">
                        <a:lnSpc>
                          <a:spcPct val="107000"/>
                        </a:lnSpc>
                      </a:pPr>
                      <a:r>
                        <a:rPr lang="cs-CZ" sz="14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Podán rozklad – ÚOHS-R0186/2024/VZ, rozhodnutí potvrzeno, rozklad zamítnut.</a:t>
                      </a:r>
                      <a:endParaRPr lang="cs-CZ" sz="14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29275011"/>
                  </a:ext>
                </a:extLst>
              </a:tr>
            </a:tbl>
          </a:graphicData>
        </a:graphic>
      </p:graphicFrame>
    </p:spTree>
    <p:extLst>
      <p:ext uri="{BB962C8B-B14F-4D97-AF65-F5344CB8AC3E}">
        <p14:creationId xmlns:p14="http://schemas.microsoft.com/office/powerpoint/2010/main" val="688841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6251070"/>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100" b="1" dirty="0">
                <a:latin typeface="Arial" panose="020B0604020202020204" pitchFamily="34" charset="0"/>
                <a:cs typeface="Arial" panose="020B0604020202020204" pitchFamily="34" charset="0"/>
              </a:rPr>
              <a:t>Argumentace Úřadu:</a:t>
            </a:r>
          </a:p>
          <a:p>
            <a:pPr algn="just">
              <a:lnSpc>
                <a:spcPct val="107000"/>
              </a:lnSpc>
              <a:spcAft>
                <a:spcPts val="800"/>
              </a:spcAft>
            </a:pPr>
            <a:r>
              <a:rPr lang="cs-CZ" sz="2100" dirty="0">
                <a:latin typeface="Arial" panose="020B0604020202020204" pitchFamily="34" charset="0"/>
                <a:cs typeface="Arial" panose="020B0604020202020204" pitchFamily="34" charset="0"/>
              </a:rPr>
              <a:t>88.     </a:t>
            </a:r>
            <a:r>
              <a:rPr lang="cs-CZ" sz="2100" dirty="0">
                <a:effectLst/>
                <a:latin typeface="Arial" panose="020B0604020202020204" pitchFamily="34" charset="0"/>
                <a:ea typeface="Calibri" panose="020F0502020204030204" pitchFamily="34" charset="0"/>
                <a:cs typeface="Times New Roman" panose="02020603050405020304" pitchFamily="18" charset="0"/>
              </a:rPr>
              <a:t>Ze stanov obviněného pak vyplývá, že obviněný je členem koncernu SMB, přičemž je mj. </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založen za účelem péče o všestranný rozvoj území statutárního města Brna a o potřeby obyvatel statutárního města Brna </a:t>
            </a:r>
            <a:r>
              <a:rPr lang="cs-CZ" sz="2100" dirty="0">
                <a:effectLst/>
                <a:latin typeface="Arial" panose="020B0604020202020204" pitchFamily="34" charset="0"/>
                <a:ea typeface="Calibri" panose="020F0502020204030204" pitchFamily="34" charset="0"/>
                <a:cs typeface="Times New Roman" panose="02020603050405020304" pitchFamily="18" charset="0"/>
              </a:rPr>
              <a:t>a </a:t>
            </a:r>
            <a:r>
              <a:rPr lang="cs-CZ" sz="21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předmětem jeho činnosti jsou zejména činnosti v oblasti sportu, kultury, občanské společnosti, životního prostředí, zdraví a zdravého životního stylu, charity </a:t>
            </a:r>
            <a:r>
              <a:rPr lang="cs-CZ" sz="2100" dirty="0">
                <a:effectLst/>
                <a:latin typeface="Arial" panose="020B0604020202020204" pitchFamily="34" charset="0"/>
                <a:ea typeface="Calibri" panose="020F0502020204030204" pitchFamily="34" charset="0"/>
                <a:cs typeface="Times New Roman" panose="02020603050405020304" pitchFamily="18" charset="0"/>
              </a:rPr>
              <a:t>a </a:t>
            </a:r>
            <a:r>
              <a:rPr lang="cs-CZ" sz="2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dále mj. péče o všestranný rozvoj území statutárního města Brna</a:t>
            </a:r>
            <a:r>
              <a:rPr lang="cs-CZ" sz="2100" dirty="0">
                <a:effectLst/>
                <a:latin typeface="Arial" panose="020B0604020202020204" pitchFamily="34" charset="0"/>
                <a:ea typeface="Calibri" panose="020F0502020204030204" pitchFamily="34" charset="0"/>
                <a:cs typeface="Times New Roman" panose="02020603050405020304" pitchFamily="18" charset="0"/>
              </a:rPr>
              <a:t>, </a:t>
            </a:r>
            <a:r>
              <a:rPr lang="cs-CZ" sz="21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péče o potřeby obyvatel statutárního města Brna </a:t>
            </a:r>
            <a:r>
              <a:rPr lang="cs-CZ" sz="2100" dirty="0">
                <a:effectLst/>
                <a:latin typeface="Arial" panose="020B0604020202020204" pitchFamily="34" charset="0"/>
                <a:ea typeface="Calibri" panose="020F0502020204030204" pitchFamily="34" charset="0"/>
                <a:cs typeface="Times New Roman" panose="02020603050405020304" pitchFamily="18" charset="0"/>
              </a:rPr>
              <a:t>a </a:t>
            </a:r>
            <a:r>
              <a:rPr lang="cs-CZ" sz="21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naplňování veřejných zájmů na území statutárního města Brna a zájmů koncernu SMB prostřednictvím koncernových pokynů.</a:t>
            </a:r>
          </a:p>
          <a:p>
            <a:pPr algn="just">
              <a:lnSpc>
                <a:spcPct val="107000"/>
              </a:lnSpc>
              <a:spcAft>
                <a:spcPts val="800"/>
              </a:spcAft>
            </a:pPr>
            <a:r>
              <a:rPr lang="cs-CZ" sz="2100" dirty="0">
                <a:latin typeface="Arial" panose="020B0604020202020204" pitchFamily="34" charset="0"/>
                <a:ea typeface="Calibri" panose="020F0502020204030204" pitchFamily="34" charset="0"/>
                <a:cs typeface="Times New Roman" panose="02020603050405020304" pitchFamily="18" charset="0"/>
              </a:rPr>
              <a:t>89. 	</a:t>
            </a:r>
            <a:r>
              <a:rPr lang="cs-CZ" sz="2100" dirty="0">
                <a:effectLst/>
                <a:latin typeface="Arial" panose="020B0604020202020204" pitchFamily="34" charset="0"/>
                <a:ea typeface="Calibri" panose="020F0502020204030204" pitchFamily="34" charset="0"/>
                <a:cs typeface="Times New Roman" panose="02020603050405020304" pitchFamily="18" charset="0"/>
              </a:rPr>
              <a:t>Nadto Úřad dodává, že </a:t>
            </a:r>
            <a:r>
              <a:rPr lang="cs-CZ" sz="21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 činnosti související s pořádáním veletrhů, výstav a dalších podobných iniciativ odpovídají potřebám obecného, resp. veřejného zájmu</a:t>
            </a:r>
            <a:r>
              <a:rPr lang="cs-CZ" sz="2100" dirty="0">
                <a:effectLst/>
                <a:latin typeface="Arial" panose="020B0604020202020204" pitchFamily="34" charset="0"/>
                <a:ea typeface="Calibri" panose="020F0502020204030204" pitchFamily="34" charset="0"/>
                <a:cs typeface="Times New Roman" panose="02020603050405020304" pitchFamily="18" charset="0"/>
              </a:rPr>
              <a:t>, kdy tento závěr dokládá již výše citovaný rozsudek SDEU ze dne 10. 5. 2001, C-223/99 a C-260/99[11], v němž je uvedeno, že organizátor takových akcí při sdružování výrobců a obchodníků v určité lokaci nejedná pouze v individuálním zájmu těchto výrobců a obchodníků, jež mají možnost propagovat své zboží a výrobky, ale poskytuje také spotřebitelům, kteří se těchto akcí účastní, informace umožňující optimální výběr, přičemž podněty k obchodu, které z toho vyplývají, spadají do obecného zájmu. Ostatně ani sám obviněný u dotčených činností veřejný zájem v zásadě nezpochybňuje.</a:t>
            </a:r>
          </a:p>
          <a:p>
            <a:pPr algn="just">
              <a:lnSpc>
                <a:spcPct val="107000"/>
              </a:lnSpc>
              <a:spcAft>
                <a:spcPts val="800"/>
              </a:spcAft>
            </a:pPr>
            <a:endPar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18415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4666790"/>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Skutkový stav: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Zadavatel zadával </a:t>
            </a:r>
            <a:r>
              <a:rPr lang="cs-CZ" sz="2400" dirty="0">
                <a:latin typeface="Arial" panose="020B0604020202020204" pitchFamily="34" charset="0"/>
                <a:ea typeface="Calibri" panose="020F0502020204030204" pitchFamily="34" charset="0"/>
                <a:cs typeface="Times New Roman" panose="02020603050405020304" pitchFamily="18" charset="0"/>
              </a:rPr>
              <a:t>VZ</a:t>
            </a:r>
            <a:r>
              <a:rPr lang="cs-CZ" sz="2400" dirty="0">
                <a:effectLst/>
                <a:latin typeface="Arial" panose="020B0604020202020204" pitchFamily="34" charset="0"/>
                <a:ea typeface="Calibri" panose="020F0502020204030204" pitchFamily="34" charset="0"/>
                <a:cs typeface="Times New Roman" panose="02020603050405020304" pitchFamily="18" charset="0"/>
              </a:rPr>
              <a:t> mimo zadávací řízení s využitím výjimky dle § 29 písm. a) ZZVZ.</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Navrhovatel uplatnil u zadavatele námitky, ve kterých mj. brojí proti výběru „preferovaného“ dodavatele, přičemž má za to, že zadavatel svým postupem porušil zásadu rovného zacházení a zákazu diskriminace, transparentnosti i zásadu přiměřenosti, neboť nepřistupoval v rámci výběrového řízení ke všem účastníkům stejně. </a:t>
            </a:r>
          </a:p>
          <a:p>
            <a:pPr marL="342900" indent="-342900" algn="just">
              <a:lnSpc>
                <a:spcPct val="107000"/>
              </a:lnSpc>
              <a:spcAft>
                <a:spcPts val="800"/>
              </a:spcAft>
              <a:buFont typeface="Arial" panose="020B0604020202020204" pitchFamily="34" charset="0"/>
              <a:buChar char="•"/>
            </a:pPr>
            <a:r>
              <a:rPr lang="cs-CZ" sz="2400" dirty="0">
                <a:effectLst/>
                <a:latin typeface="Arial" panose="020B0604020202020204" pitchFamily="34" charset="0"/>
                <a:ea typeface="Calibri" panose="020F0502020204030204" pitchFamily="34" charset="0"/>
                <a:cs typeface="Times New Roman" panose="02020603050405020304" pitchFamily="18" charset="0"/>
              </a:rPr>
              <a:t>Předmětná část návrhu směřovala proti úkonům zadavatele učiněných při samotném zadávání veřejné zakázky mimo zadávací řízení s využitím výjimky dle § 29 písm. a) ZZVZ.</a:t>
            </a:r>
          </a:p>
        </p:txBody>
      </p:sp>
    </p:spTree>
    <p:extLst>
      <p:ext uri="{BB962C8B-B14F-4D97-AF65-F5344CB8AC3E}">
        <p14:creationId xmlns:p14="http://schemas.microsoft.com/office/powerpoint/2010/main" val="18629104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6144887"/>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100.       (…)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Vzhledem k tomu, že zadavatel nezadává veřejnou zakázku v zadávacím řízení</a:t>
            </a:r>
            <a:r>
              <a:rPr lang="cs-CZ" sz="2400" dirty="0">
                <a:effectLst/>
                <a:latin typeface="Arial" panose="020B0604020202020204" pitchFamily="34" charset="0"/>
                <a:ea typeface="Calibri" panose="020F0502020204030204" pitchFamily="34" charset="0"/>
                <a:cs typeface="Times New Roman" panose="02020603050405020304" pitchFamily="18" charset="0"/>
              </a:rPr>
              <a:t>, je Úřad přesvědčen, že v posuzovaném případě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nelze podat námitky dle § 241 odst. 2 písm. a) zákona</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Citované ustanovení zákona totiž hovoří o </a:t>
            </a:r>
            <a:r>
              <a:rPr lang="cs-CZ"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„úkonech nebo opomenutích zadavatele v zadávacím řízení“</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cs-CZ" sz="2400" dirty="0">
                <a:effectLst/>
                <a:latin typeface="Arial" panose="020B0604020202020204" pitchFamily="34" charset="0"/>
                <a:ea typeface="Calibri" panose="020F0502020204030204" pitchFamily="34" charset="0"/>
                <a:cs typeface="Times New Roman" panose="02020603050405020304" pitchFamily="18" charset="0"/>
              </a:rPr>
              <a:t>přičemž v projednávaném případě zadavatel v zadávacím řízení nepostupoval, a tudíž žádný z jím učiněných úkonů při zadávání veřejné zakázky jednoznačně nelze považovat za úkon učiněný v zadávacím řízení, stejně tak nemohou být napadány zadávací podmínky, či jejich změna, neboť zadavatel stanovil podmínky veřejné zakázky, kterou zadává mimo zadávací řízení.</a:t>
            </a:r>
          </a:p>
          <a:p>
            <a:pPr algn="just">
              <a:lnSpc>
                <a:spcPct val="107000"/>
              </a:lnSpc>
              <a:spcAft>
                <a:spcPts val="800"/>
              </a:spcAft>
            </a:pPr>
            <a:r>
              <a:rPr lang="cs-CZ" sz="2400" dirty="0">
                <a:latin typeface="Arial" panose="020B0604020202020204" pitchFamily="34" charset="0"/>
                <a:ea typeface="Calibri" panose="020F0502020204030204" pitchFamily="34" charset="0"/>
                <a:cs typeface="Times New Roman" panose="02020603050405020304" pitchFamily="18" charset="0"/>
              </a:rPr>
              <a:t>101.   (…) </a:t>
            </a:r>
            <a:r>
              <a:rPr lang="cs-CZ" sz="2400" dirty="0">
                <a:effectLst/>
                <a:latin typeface="Arial" panose="020B0604020202020204" pitchFamily="34" charset="0"/>
                <a:ea typeface="Calibri" panose="020F0502020204030204" pitchFamily="34" charset="0"/>
                <a:cs typeface="Times New Roman" panose="02020603050405020304" pitchFamily="18" charset="0"/>
              </a:rPr>
              <a:t>Úřad je tak toho názoru, že ve zde projednávané věci </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navrhovatel neměl možnost uplatnit námitky</a:t>
            </a:r>
            <a:r>
              <a:rPr lang="cs-CZ" sz="2400" dirty="0">
                <a:effectLst/>
                <a:latin typeface="Arial" panose="020B0604020202020204" pitchFamily="34" charset="0"/>
                <a:ea typeface="Calibri" panose="020F0502020204030204" pitchFamily="34" charset="0"/>
                <a:cs typeface="Times New Roman" panose="02020603050405020304" pitchFamily="18" charset="0"/>
              </a:rPr>
              <a:t>, prostřednictvím nichž by mohl zpochybňovat zákonnost jednotlivých úkonů zadavatele realizovaných v rámci postupu směřujícího k zadání veřejné zakázky mimo zadávací řízení. Úřad má za to, že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v situaci, kdy zákon vůči určitému postupu zadavatele neumožňuje podání námitek</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není Úřad oprávněn dotvářet zákon takovým způsobem, aby podání námitek za každou cenu připustil.</a:t>
            </a:r>
          </a:p>
        </p:txBody>
      </p:sp>
    </p:spTree>
    <p:extLst>
      <p:ext uri="{BB962C8B-B14F-4D97-AF65-F5344CB8AC3E}">
        <p14:creationId xmlns:p14="http://schemas.microsoft.com/office/powerpoint/2010/main" val="2137955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5647123"/>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105.     Jak již bylo dovozeno výše, aby byly námitky podány řádně, musí zákon podání námitek proti konkrétnímu úkonu umožňovat.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Vzhledem k tomu, že námitky podané navrhovatelem nelze podřadit pod žádnou kategorii upravenou v ustanovení § 241 odst. 2 zákona</a:t>
            </a:r>
            <a:r>
              <a:rPr lang="cs-CZ" sz="2400" dirty="0">
                <a:effectLst/>
                <a:latin typeface="Arial" panose="020B0604020202020204" pitchFamily="34" charset="0"/>
                <a:ea typeface="Calibri" panose="020F0502020204030204" pitchFamily="34" charset="0"/>
                <a:cs typeface="Times New Roman" panose="02020603050405020304" pitchFamily="18" charset="0"/>
              </a:rPr>
              <a:t>, přičemž se zjevně nejedná ani o zvláštní námitky upravené v jiném ustanovení zákona,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nelze námitky navrhovatele pokládat za námitky podle zákona</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Úřad je přesvědčen, že v projednávaném případě návrhu jednoznačně nepředcházely řádně a včas podané námitky</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neboť zákon podání takových námitek vůbec nepřipouští. </a:t>
            </a:r>
            <a:r>
              <a:rPr lang="cs-CZ" sz="2400" dirty="0">
                <a:effectLst/>
                <a:latin typeface="Arial" panose="020B0604020202020204" pitchFamily="34" charset="0"/>
                <a:ea typeface="Calibri" panose="020F0502020204030204" pitchFamily="34" charset="0"/>
                <a:cs typeface="Times New Roman" panose="02020603050405020304" pitchFamily="18" charset="0"/>
              </a:rPr>
              <a:t>Tyto námitky nesplňují zákonem stanovené předpoklady, a proto je Úřad nepovažuje za řádně uplatněné. Zákon rovněž nevymezuje žádné lhůty pro podání takových námitek, proto nelze vůbec uvažovat o jejich včasnosti či opožděnosti. Z právě uvedeného Úřad dále dovozuje,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že v situaci, kdy zákon neupravuje možnost podat námitky proti úkonům zadavatele při postupu směřujícím k zadání veřejné zakázky mimo zadávací řízení</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nelze podat ani návrh na přezkoumání těchto úkonů zadavatele. </a:t>
            </a:r>
          </a:p>
        </p:txBody>
      </p:sp>
    </p:spTree>
    <p:extLst>
      <p:ext uri="{BB962C8B-B14F-4D97-AF65-F5344CB8AC3E}">
        <p14:creationId xmlns:p14="http://schemas.microsoft.com/office/powerpoint/2010/main" val="26566742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6642652"/>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111.     (…) Zadavatel v projednávaném případě zadává veřejnou zakázku s využitím výjimky upravené v § 29 písm. a) zákona, přičemž se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nejedná o úplné vynětí postupu zadavatele z působnosti zákona</a:t>
            </a:r>
            <a:r>
              <a:rPr lang="cs-CZ" sz="2400" dirty="0">
                <a:effectLst/>
                <a:latin typeface="Arial" panose="020B0604020202020204" pitchFamily="34" charset="0"/>
                <a:ea typeface="Calibri" panose="020F0502020204030204" pitchFamily="34" charset="0"/>
                <a:cs typeface="Times New Roman" panose="02020603050405020304" pitchFamily="18" charset="0"/>
              </a:rPr>
              <a:t>, nýbrž o výjimku z obligatorního použití zadávacího řízení při zadání veřejné zakázky zadavatelem. Zadavatel tedy i v tomto případě zadává veřejnou zakázku, a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vztahuje se tak na něj povinnost postupovat podle zákona, resp. dílčích ustanovení zákona, která na něj dopadají</a:t>
            </a:r>
            <a:r>
              <a:rPr lang="cs-CZ" sz="2400" dirty="0">
                <a:effectLst/>
                <a:latin typeface="Arial" panose="020B0604020202020204" pitchFamily="34" charset="0"/>
                <a:ea typeface="Calibri" panose="020F0502020204030204" pitchFamily="34" charset="0"/>
                <a:cs typeface="Times New Roman" panose="02020603050405020304" pitchFamily="18" charset="0"/>
              </a:rPr>
              <a:t>. Jestliže zadání veřejné zakázky s využitím výše cit. výjimky je postupem podle zákona,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logicky není možné zcela abstrahovat od zásad zadávání veřejných zakázek, které dopadají právě na postup podle zákona. </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Nicméně je třeba upozornit, že </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základní zásady mohou být užívány pouze v té míře, v jaké to daná výjimka umožňuje</a:t>
            </a:r>
            <a:r>
              <a:rPr lang="cs-CZ" sz="2400" dirty="0">
                <a:effectLst/>
                <a:latin typeface="Arial" panose="020B0604020202020204" pitchFamily="34" charset="0"/>
                <a:ea typeface="Calibri" panose="020F0502020204030204" pitchFamily="34" charset="0"/>
                <a:cs typeface="Times New Roman" panose="02020603050405020304" pitchFamily="18" charset="0"/>
              </a:rPr>
              <a:t>, resp.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v takovém rozsahu, v jakém to není právě z podstaty výjimky vyloučeno</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neboť výjimky upravené v zákoně reagují na určité situace, ve kterých z různých důvodů není možné přistoupit k zadání veřejné zakázky s užitím formalizovaného zadávacího postupu</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cs-CZ" sz="24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71501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6642652"/>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Úřadu:</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114.     S ohledem na právě uvedené Úřad shrnuje, že v právě projednávaném nelze hovořit o porušení práva Evropské unie, neboť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neexistují žádné relevantní právní předpisy EU, ze kterých by vyplývala povinnost členských států zajistit přezkum veřejných zakázek vyloučených z působnosti zadávacích směrnic.</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Soudní dvůr Evropské unie sice dovodil povinnost dodržovat základní zásady vyplývající ze SFEU i v případě veřejných zakázek zadávaných mimo zadávací směrnice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 zdůraznil i v těchto případech důležitost možnosti přezkoumání nestrannosti řízení o veřejné zakázce</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nicméně z unijního práva nelze dovodit, že by tento přezkum měl probíhat stejným způsobem jako u veřejných zakázek spadajících do působnosti zadávacích směrnic.</a:t>
            </a:r>
            <a:r>
              <a:rPr lang="cs-CZ" sz="2400" dirty="0">
                <a:effectLst/>
                <a:latin typeface="Arial" panose="020B0604020202020204" pitchFamily="34" charset="0"/>
                <a:ea typeface="Calibri" panose="020F0502020204030204" pitchFamily="34" charset="0"/>
                <a:cs typeface="Times New Roman" panose="02020603050405020304" pitchFamily="18" charset="0"/>
              </a:rPr>
              <a:t> Z unijního práva lze pouze dovodit, že s ohledem na obecně uznávané právo na účinnou soudní ochranu by měla být dána možnost přezkoumat dodržování základních zásad a pokud neexistují žádné relevantní právní předpisy EU, musí potřebné předpisy a postupy k zaručení účinné soudní ochrany stanovit členské státy. </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Úřad je přesvědčen, že i v projednávaném případě má navrhovatel právo na soudní ochranu, které se může domáhat u příslušného soudu, a nikoliv u Úřadu.</a:t>
            </a:r>
          </a:p>
        </p:txBody>
      </p:sp>
    </p:spTree>
    <p:extLst>
      <p:ext uri="{BB962C8B-B14F-4D97-AF65-F5344CB8AC3E}">
        <p14:creationId xmlns:p14="http://schemas.microsoft.com/office/powerpoint/2010/main" val="35865756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475101"/>
            <a:ext cx="12191999" cy="3773854"/>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Bef>
                <a:spcPts val="600"/>
              </a:spcBef>
              <a:spcAft>
                <a:spcPts val="600"/>
              </a:spcAft>
              <a:buClr>
                <a:srgbClr val="009543"/>
              </a:buClr>
              <a:buSzTx/>
              <a:buFontTx/>
              <a:buNone/>
              <a:tabLst/>
              <a:defRPr/>
            </a:pP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Argumentace </a:t>
            </a:r>
            <a:r>
              <a:rPr lang="cs-CZ" sz="2400" b="1" dirty="0">
                <a:solidFill>
                  <a:prstClr val="black"/>
                </a:solidFill>
                <a:latin typeface="Arial" panose="020B0604020202020204" pitchFamily="34" charset="0"/>
                <a:cs typeface="Arial" panose="020B0604020202020204" pitchFamily="34" charset="0"/>
              </a:rPr>
              <a:t>Předsedy</a:t>
            </a:r>
            <a:r>
              <a:rPr kumimoji="0" lang="cs-CZ"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algn="just">
              <a:lnSpc>
                <a:spcPct val="107000"/>
              </a:lnSpc>
              <a:spcAft>
                <a:spcPts val="800"/>
              </a:spcAft>
            </a:pPr>
            <a:r>
              <a:rPr lang="cs-CZ" sz="2400" dirty="0">
                <a:latin typeface="Arial" panose="020B0604020202020204" pitchFamily="34" charset="0"/>
                <a:ea typeface="Calibri" panose="020F0502020204030204" pitchFamily="34" charset="0"/>
                <a:cs typeface="Times New Roman" panose="02020603050405020304" pitchFamily="18" charset="0"/>
              </a:rPr>
              <a:t>57</a:t>
            </a:r>
            <a:r>
              <a:rPr lang="cs-CZ" sz="2400" dirty="0">
                <a:effectLst/>
                <a:latin typeface="Arial" panose="020B0604020202020204" pitchFamily="34" charset="0"/>
                <a:ea typeface="Calibri" panose="020F0502020204030204" pitchFamily="34" charset="0"/>
                <a:cs typeface="Times New Roman" panose="02020603050405020304" pitchFamily="18" charset="0"/>
              </a:rPr>
              <a:t>.     Samotné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základní zásady zadávání veřejných zakázek podle § 6 zákona musí být rovněž dodržovány</a:t>
            </a:r>
            <a:r>
              <a:rPr lang="cs-CZ" sz="2400" dirty="0">
                <a:effectLst/>
                <a:latin typeface="Arial" panose="020B0604020202020204" pitchFamily="34" charset="0"/>
                <a:ea typeface="Calibri" panose="020F0502020204030204" pitchFamily="34" charset="0"/>
                <a:cs typeface="Times New Roman" panose="02020603050405020304" pitchFamily="18" charset="0"/>
              </a:rPr>
              <a:t> i při postupu zadavatele mimo zadávací řízení.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Ze zákona ale nevyplývá možnost přezkumu jejich dodržení v návrhovém řízení</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cs-CZ" sz="2400" dirty="0">
                <a:effectLst/>
                <a:latin typeface="Arial" panose="020B0604020202020204" pitchFamily="34" charset="0"/>
                <a:ea typeface="Calibri" panose="020F0502020204030204" pitchFamily="34" charset="0"/>
                <a:cs typeface="Times New Roman" panose="02020603050405020304" pitchFamily="18" charset="0"/>
              </a:rPr>
              <a:t>a zákonodárce tedy zjevně nestanovil právo dodavatelů disponovat s možností zahájit takové řízení u Úřadu, neboť ho tato povinnost netížila.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Současně však v tomto duchu neomezil pravomoc Úřadu a dal mu tak možnost přezkoumat dodržení těchto zásad v řízení z moci úřední </a:t>
            </a:r>
            <a:r>
              <a:rPr lang="cs-CZ" sz="2400" dirty="0">
                <a:effectLst/>
                <a:latin typeface="Arial" panose="020B0604020202020204" pitchFamily="34" charset="0"/>
                <a:ea typeface="Calibri" panose="020F0502020204030204" pitchFamily="34" charset="0"/>
                <a:cs typeface="Times New Roman" panose="02020603050405020304" pitchFamily="18" charset="0"/>
              </a:rPr>
              <a:t>(k tomu blíže odkazuji na závěr aktuální pasáže tohoto rozhodnutí o rozkladu).</a:t>
            </a:r>
          </a:p>
          <a:p>
            <a:pPr algn="just">
              <a:lnSpc>
                <a:spcPct val="107000"/>
              </a:lnSpc>
              <a:spcAft>
                <a:spcPts val="800"/>
              </a:spcAft>
            </a:pPr>
            <a:endPar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56253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1695401"/>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Ponaučení:</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Návrhu na přezkoumání úkonu zadavatele musí (mimo návrhu na zákaz plnění smlouvy)  předcházet námitky. </a:t>
            </a:r>
            <a:r>
              <a:rPr lang="cs-CZ" sz="2400" dirty="0">
                <a:latin typeface="Arial" panose="020B0604020202020204" pitchFamily="34" charset="0"/>
                <a:ea typeface="Calibri" panose="020F0502020204030204" pitchFamily="34" charset="0"/>
                <a:cs typeface="Times New Roman" panose="02020603050405020304" pitchFamily="18" charset="0"/>
              </a:rPr>
              <a:t>V situaci, kdy ZZVZ neumožňuje podat námitky, nelze ani podat návrh</a:t>
            </a:r>
            <a:r>
              <a:rPr lang="cs-CZ" sz="2400">
                <a:latin typeface="Arial" panose="020B0604020202020204" pitchFamily="34" charset="0"/>
                <a:ea typeface="Calibri" panose="020F0502020204030204" pitchFamily="34" charset="0"/>
                <a:cs typeface="Times New Roman" panose="02020603050405020304" pitchFamily="18" charset="0"/>
              </a:rPr>
              <a:t>. </a:t>
            </a: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3329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2829275"/>
            <a:ext cx="12191999" cy="1015663"/>
          </a:xfrm>
          <a:prstGeom prst="rect">
            <a:avLst/>
          </a:prstGeom>
          <a:noFill/>
        </p:spPr>
        <p:txBody>
          <a:bodyPr wrap="square" lIns="91440" tIns="45720" rIns="91440" bIns="45720" rtlCol="0" anchor="ctr">
            <a:spAutoFit/>
          </a:bodyPr>
          <a:lstStyle/>
          <a:p>
            <a:pPr algn="ctr"/>
            <a:r>
              <a:rPr lang="cs-CZ" sz="6000" dirty="0">
                <a:effectLst/>
                <a:latin typeface="Arial" panose="020B0604020202020204" pitchFamily="34" charset="0"/>
                <a:ea typeface="Calibri" panose="020F0502020204030204" pitchFamily="34" charset="0"/>
                <a:cs typeface="Times New Roman" panose="02020603050405020304" pitchFamily="18" charset="0"/>
              </a:rPr>
              <a:t>KONEC</a:t>
            </a:r>
            <a:endParaRPr lang="cs-CZ" dirty="0">
              <a:ea typeface="Calibri"/>
              <a:cs typeface="Calibri"/>
            </a:endParaRPr>
          </a:p>
        </p:txBody>
      </p:sp>
    </p:spTree>
    <p:extLst>
      <p:ext uri="{BB962C8B-B14F-4D97-AF65-F5344CB8AC3E}">
        <p14:creationId xmlns:p14="http://schemas.microsoft.com/office/powerpoint/2010/main" val="3332070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6151364"/>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200" b="1" dirty="0">
                <a:latin typeface="Arial" panose="020B0604020202020204" pitchFamily="34" charset="0"/>
                <a:cs typeface="Arial" panose="020B0604020202020204" pitchFamily="34" charset="0"/>
              </a:rPr>
              <a:t>Argumentace Úřadu:</a:t>
            </a:r>
          </a:p>
          <a:p>
            <a:pPr algn="just">
              <a:lnSpc>
                <a:spcPct val="107000"/>
              </a:lnSpc>
              <a:spcAft>
                <a:spcPts val="800"/>
              </a:spcAft>
            </a:pPr>
            <a:r>
              <a:rPr lang="cs-CZ" sz="2200" dirty="0">
                <a:effectLst/>
                <a:latin typeface="Arial" panose="020B0604020202020204" pitchFamily="34" charset="0"/>
                <a:ea typeface="Calibri" panose="020F0502020204030204" pitchFamily="34" charset="0"/>
                <a:cs typeface="Times New Roman" panose="02020603050405020304" pitchFamily="18" charset="0"/>
              </a:rPr>
              <a:t>91.    (…) Úřad předně opakuje, že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okruh aspektů k posouzení zákonného kritéria „potřeb (ne)majících průmyslovou či obchodní povahu</a:t>
            </a:r>
            <a:r>
              <a:rPr lang="cs-CZ" sz="2200" dirty="0">
                <a:effectLst/>
                <a:latin typeface="Arial" panose="020B0604020202020204" pitchFamily="34" charset="0"/>
                <a:ea typeface="Calibri" panose="020F0502020204030204" pitchFamily="34" charset="0"/>
                <a:cs typeface="Times New Roman" panose="02020603050405020304" pitchFamily="18" charset="0"/>
              </a:rPr>
              <a:t>” je v kontextu výše citovaných rozsudků SDEU, ale i české </a:t>
            </a:r>
            <a:r>
              <a:rPr lang="cs-CZ" sz="2200" dirty="0" err="1">
                <a:effectLst/>
                <a:latin typeface="Arial" panose="020B0604020202020204" pitchFamily="34" charset="0"/>
                <a:ea typeface="Calibri" panose="020F0502020204030204" pitchFamily="34" charset="0"/>
                <a:cs typeface="Times New Roman" panose="02020603050405020304" pitchFamily="18" charset="0"/>
              </a:rPr>
              <a:t>judikatorní</a:t>
            </a:r>
            <a:r>
              <a:rPr lang="cs-CZ" sz="2200" dirty="0">
                <a:effectLst/>
                <a:latin typeface="Arial" panose="020B0604020202020204" pitchFamily="34" charset="0"/>
                <a:ea typeface="Calibri" panose="020F0502020204030204" pitchFamily="34" charset="0"/>
                <a:cs typeface="Times New Roman" panose="02020603050405020304" pitchFamily="18" charset="0"/>
              </a:rPr>
              <a:t> praxe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zaměřen na otázku, zda </a:t>
            </a:r>
            <a:r>
              <a:rPr lang="cs-CZ" sz="2200" dirty="0">
                <a:effectLst/>
                <a:latin typeface="Arial" panose="020B0604020202020204" pitchFamily="34" charset="0"/>
                <a:ea typeface="Calibri" panose="020F0502020204030204" pitchFamily="34" charset="0"/>
                <a:cs typeface="Times New Roman" panose="02020603050405020304" pitchFamily="18" charset="0"/>
              </a:rPr>
              <a:t>lze uzavřít, že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daný subjekt funguje čistě tržně jakožto běžný hospodářský subjekt, či nikoliv</a:t>
            </a:r>
            <a:r>
              <a:rPr lang="cs-CZ" sz="2200" dirty="0">
                <a:effectLst/>
                <a:latin typeface="Arial" panose="020B0604020202020204" pitchFamily="34" charset="0"/>
                <a:ea typeface="Calibri" panose="020F0502020204030204" pitchFamily="34" charset="0"/>
                <a:cs typeface="Times New Roman" panose="02020603050405020304" pitchFamily="18" charset="0"/>
              </a:rPr>
              <a:t>, kdy k tomuto je třeba hodnotit zejména otázku, </a:t>
            </a:r>
            <a:r>
              <a:rPr lang="cs-CZ" sz="22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zda je daný subjekt veden hospodářskými principy (tj. zda má za cíl dosahování zisku, zda nese plně rizika a ztráty spojené s výkonem své činnosti, popř. zda např. není financován z veřejných zdrojů a zda působí na trhu za standardních tržních podmínek a v konkurenčním prostředí</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nebo naopak zda je veden i jinými důvody než hospodářskými zájmy. (…)</a:t>
            </a:r>
          </a:p>
          <a:p>
            <a:pPr algn="just">
              <a:lnSpc>
                <a:spcPct val="107000"/>
              </a:lnSpc>
              <a:spcAft>
                <a:spcPts val="800"/>
              </a:spcAft>
            </a:pPr>
            <a:r>
              <a:rPr lang="cs-CZ" sz="2200" dirty="0">
                <a:effectLst/>
                <a:latin typeface="Arial" panose="020B0604020202020204" pitchFamily="34" charset="0"/>
                <a:ea typeface="Calibri" panose="020F0502020204030204" pitchFamily="34" charset="0"/>
                <a:cs typeface="Times New Roman" panose="02020603050405020304" pitchFamily="18" charset="0"/>
              </a:rPr>
              <a:t>že pro konstatování postavení veřejného zadavatele dle § 4 odst. 1 písm. e) zákona </a:t>
            </a:r>
            <a:r>
              <a:rPr lang="cs-CZ" sz="2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postačuje i dílčí část činnosti vykonávaná jako potřeba veřejného zájmu nemající průmyslovou či obchodní povahu</a:t>
            </a:r>
            <a:r>
              <a:rPr lang="cs-CZ" sz="2200" dirty="0">
                <a:effectLst/>
                <a:latin typeface="Arial" panose="020B0604020202020204" pitchFamily="34" charset="0"/>
                <a:ea typeface="Calibri" panose="020F0502020204030204" pitchFamily="34" charset="0"/>
                <a:cs typeface="Times New Roman" panose="02020603050405020304" pitchFamily="18" charset="0"/>
              </a:rPr>
              <a:t>, </a:t>
            </a:r>
            <a:r>
              <a:rPr lang="cs-CZ" sz="22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nehledě na to, jak velká či důležitá je tato část činnosti v kontextu celkové činnosti daného subjektu </a:t>
            </a:r>
            <a:r>
              <a:rPr lang="cs-CZ" sz="2200" dirty="0">
                <a:effectLst/>
                <a:latin typeface="Arial" panose="020B0604020202020204" pitchFamily="34" charset="0"/>
                <a:ea typeface="Calibri" panose="020F0502020204030204" pitchFamily="34" charset="0"/>
                <a:cs typeface="Times New Roman" panose="02020603050405020304" pitchFamily="18" charset="0"/>
              </a:rPr>
              <a:t>a </a:t>
            </a:r>
            <a:r>
              <a:rPr lang="cs-CZ" sz="22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že v ostatním daný subjekt funguje jakožto jakýkoliv jiný hospodářský subjekt</a:t>
            </a:r>
            <a:r>
              <a:rPr lang="cs-CZ" sz="2200" dirty="0">
                <a:effectLst/>
                <a:latin typeface="Arial" panose="020B0604020202020204" pitchFamily="34" charset="0"/>
                <a:ea typeface="Calibri" panose="020F0502020204030204" pitchFamily="34" charset="0"/>
                <a:cs typeface="Times New Roman" panose="02020603050405020304" pitchFamily="18" charset="0"/>
              </a:rPr>
              <a:t>. Nadto je třeba mít na paměti, že otázku naplnění podmínek dle § 4 odst. 1 písm. e) zákona je třeba posuzovat extenzivně.</a:t>
            </a:r>
          </a:p>
          <a:p>
            <a:pPr algn="just">
              <a:lnSpc>
                <a:spcPct val="107000"/>
              </a:lnSpc>
              <a:spcAft>
                <a:spcPts val="800"/>
              </a:spcAft>
            </a:pPr>
            <a:endPar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1746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6918176"/>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000" b="1" dirty="0">
                <a:latin typeface="Arial" panose="020B0604020202020204" pitchFamily="34" charset="0"/>
                <a:cs typeface="Arial" panose="020B0604020202020204" pitchFamily="34" charset="0"/>
              </a:rPr>
              <a:t>Argumentace Úřadu:</a:t>
            </a:r>
          </a:p>
          <a:p>
            <a:pPr algn="just">
              <a:lnSpc>
                <a:spcPct val="107000"/>
              </a:lnSpc>
              <a:spcAft>
                <a:spcPts val="800"/>
              </a:spcAft>
            </a:pPr>
            <a:r>
              <a:rPr lang="cs-CZ" sz="2000" dirty="0">
                <a:effectLst/>
                <a:latin typeface="Arial" panose="020B0604020202020204" pitchFamily="34" charset="0"/>
                <a:ea typeface="Calibri" panose="020F0502020204030204" pitchFamily="34" charset="0"/>
                <a:cs typeface="Times New Roman" panose="02020603050405020304" pitchFamily="18" charset="0"/>
              </a:rPr>
              <a:t>92.    (…) </a:t>
            </a:r>
            <a:r>
              <a:rPr lang="cs-CZ"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město Brno si skrze stanovy ve spojení s koncernovou smlouvou ponechalo rozhodující vliv nad činností obviněného</a:t>
            </a:r>
            <a:r>
              <a:rPr lang="cs-CZ" sz="2000" dirty="0">
                <a:effectLst/>
                <a:latin typeface="Arial" panose="020B0604020202020204" pitchFamily="34" charset="0"/>
                <a:ea typeface="Calibri" panose="020F0502020204030204" pitchFamily="34" charset="0"/>
                <a:cs typeface="Times New Roman" panose="02020603050405020304" pitchFamily="18" charset="0"/>
              </a:rPr>
              <a:t>, když si z pozice veřejného zadavatele prosazujícího veřejné zájmy ponechalo možnost vstoupit de facto v jakékoliv otázce do fungování obviněného tak, že </a:t>
            </a:r>
            <a:r>
              <a:rPr lang="cs-CZ" sz="2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mu mohlo nařídit plnění (potřeb veřejného zájmu) </a:t>
            </a:r>
            <a:r>
              <a:rPr lang="cs-CZ" sz="2000" dirty="0">
                <a:effectLst/>
                <a:latin typeface="Arial" panose="020B0604020202020204" pitchFamily="34" charset="0"/>
                <a:ea typeface="Calibri" panose="020F0502020204030204" pitchFamily="34" charset="0"/>
                <a:cs typeface="Times New Roman" panose="02020603050405020304" pitchFamily="18" charset="0"/>
              </a:rPr>
              <a:t>a </a:t>
            </a:r>
            <a:r>
              <a:rPr lang="cs-CZ"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obviněný bez ohledu na ekonomičnost či účelnost takového kroku pro něj musel takový pokyn splnit. </a:t>
            </a:r>
          </a:p>
          <a:p>
            <a:pPr algn="just">
              <a:lnSpc>
                <a:spcPct val="107000"/>
              </a:lnSpc>
              <a:spcAft>
                <a:spcPts val="800"/>
              </a:spcAft>
            </a:pPr>
            <a:r>
              <a:rPr lang="cs-CZ" sz="2000" dirty="0">
                <a:effectLst/>
                <a:latin typeface="Arial" panose="020B0604020202020204" pitchFamily="34" charset="0"/>
                <a:ea typeface="Calibri" panose="020F0502020204030204" pitchFamily="34" charset="0"/>
                <a:cs typeface="Times New Roman" panose="02020603050405020304" pitchFamily="18" charset="0"/>
              </a:rPr>
              <a:t>101.   K tomu Úřad dodává, že ačkoliv lze souhlasit s tvrzením obviněného, že koncernové pokyny jsou běžnou součástí korporátního práva, nelze už souhlasit s jeho pokračující argumentací, že je-li tento nástroj běžně užíván v korporátním právu, nemůže jeho využití u osoby, která je vlastněna veřejným zadavatelem, zakládat naplnění znaku, že činnost osoby nemá obchodní nebo průmyslovou povahu. Zde je potřeba si uvědomit, že </a:t>
            </a:r>
            <a:r>
              <a:rPr lang="cs-CZ"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přípustnost či legitimnost určitých postupů dle některých právních předpisů </a:t>
            </a:r>
            <a:r>
              <a:rPr lang="cs-CZ" sz="2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automaticky neznamená nepodřízení se právním předpisům jiným</a:t>
            </a:r>
            <a:r>
              <a:rPr lang="cs-CZ" sz="2000" dirty="0">
                <a:effectLst/>
                <a:latin typeface="Arial" panose="020B0604020202020204" pitchFamily="34" charset="0"/>
                <a:ea typeface="Calibri" panose="020F0502020204030204" pitchFamily="34" charset="0"/>
                <a:cs typeface="Times New Roman" panose="02020603050405020304" pitchFamily="18" charset="0"/>
              </a:rPr>
              <a:t>, tedy nejde o jakési „uvolnění“ z pravidel jiných právních předpisů. (…)</a:t>
            </a:r>
          </a:p>
          <a:p>
            <a:pPr algn="just">
              <a:lnSpc>
                <a:spcPct val="107000"/>
              </a:lnSpc>
              <a:spcAft>
                <a:spcPts val="800"/>
              </a:spcAft>
            </a:pPr>
            <a:r>
              <a:rPr lang="cs-CZ" sz="2000" dirty="0">
                <a:effectLst/>
                <a:latin typeface="Arial" panose="020B0604020202020204" pitchFamily="34" charset="0"/>
                <a:ea typeface="Calibri" panose="020F0502020204030204" pitchFamily="34" charset="0"/>
                <a:cs typeface="Times New Roman" panose="02020603050405020304" pitchFamily="18" charset="0"/>
              </a:rPr>
              <a:t>107.     Úřad pak také dodává, že </a:t>
            </a:r>
            <a:r>
              <a:rPr lang="cs-CZ" sz="2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je nerozhodné, zda se šetřená veřejná zakázka vztahovala zrovna k té části činnosti, jíž obviněný uspokojuje potřeby veřejného zájmu</a:t>
            </a:r>
            <a:r>
              <a:rPr lang="cs-CZ" sz="2000" dirty="0">
                <a:effectLst/>
                <a:latin typeface="Arial" panose="020B0604020202020204" pitchFamily="34" charset="0"/>
                <a:ea typeface="Calibri" panose="020F0502020204030204" pitchFamily="34" charset="0"/>
                <a:cs typeface="Times New Roman" panose="02020603050405020304" pitchFamily="18" charset="0"/>
              </a:rPr>
              <a:t>, neboť jak bylo uvedeno výše, </a:t>
            </a:r>
            <a:r>
              <a:rPr lang="cs-CZ" sz="2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pokud subjekt vykonává činnosti sloužící k uspokojování potřeb veřejného zájmu </a:t>
            </a:r>
            <a:r>
              <a:rPr lang="cs-CZ" sz="2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i jen částečně vedle své běžné činnosti</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r>
              <a:rPr lang="cs-CZ" sz="2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je i tak považován za zadavatele v plném rozsahu své činnosti</a:t>
            </a:r>
            <a:r>
              <a:rPr lang="cs-CZ" sz="2000" dirty="0">
                <a:effectLst/>
                <a:latin typeface="Arial" panose="020B0604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cs-CZ" sz="24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0263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5354543"/>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Argumentace Předsedy:</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32.    (…)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důraz na formální aspekt věci vyplývá i ze samotného textu zákona</a:t>
            </a:r>
            <a:r>
              <a:rPr lang="cs-CZ" sz="2400" dirty="0">
                <a:effectLst/>
                <a:latin typeface="Arial" panose="020B0604020202020204" pitchFamily="34" charset="0"/>
                <a:ea typeface="Calibri" panose="020F0502020204030204" pitchFamily="34" charset="0"/>
                <a:cs typeface="Times New Roman" panose="02020603050405020304" pitchFamily="18" charset="0"/>
              </a:rPr>
              <a:t>, konkrétně z § 4 odst. 1 písm. e) zákona, kde zákonodárce výslovně stanovil, že veřejným zadavatelem je takový subjekt, který byl za účelem uspokojování potřeb veřejného zájmu, které nemají průmyslovou nebo obchodní povahu, </a:t>
            </a:r>
            <a:r>
              <a:rPr lang="cs-CZ" sz="24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založen nebo zřízen</a:t>
            </a:r>
            <a:r>
              <a:rPr lang="cs-CZ" sz="2400" dirty="0">
                <a:effectLst/>
                <a:latin typeface="Arial" panose="020B0604020202020204" pitchFamily="34" charset="0"/>
                <a:ea typeface="Calibri" panose="020F0502020204030204" pitchFamily="34" charset="0"/>
                <a:cs typeface="Times New Roman" panose="02020603050405020304" pitchFamily="18" charset="0"/>
              </a:rPr>
              <a:t>. To jinými slovy znamená, že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pokud s takovým účelem zkoumaný subjekt již vznikal </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příp. byl pozdější úpravou stanov k takovému účelu určen</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a současně si veřejný zadavatel zajistil vliv na tuto činnost</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pak není dána pochybnost o tom, že jde o veřejného zadavatele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33.      (…)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Za situace, kdy však účel založení či zřízení subjektu prokazatelně vyplývá již ze samotných zakladatelských listin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 naplňuje zákonnou hypotézu</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pak je zkoumání reálného fungování tohoto subjektu již nadbytečné</a:t>
            </a:r>
            <a:r>
              <a:rPr lang="cs-CZ" sz="2400" dirty="0">
                <a:effectLst/>
                <a:latin typeface="Arial" panose="020B0604020202020204" pitchFamily="34" charset="0"/>
                <a:ea typeface="Calibri" panose="020F0502020204030204" pitchFamily="34" charset="0"/>
                <a:cs typeface="Times New Roman" panose="02020603050405020304" pitchFamily="18" charset="0"/>
              </a:rPr>
              <a:t>. U tohoto prvního kroku tedy posouzení může i skončit. </a:t>
            </a:r>
            <a:endPar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7684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F621C78-DC5F-4F58-B103-BE966FE68A28}"/>
              </a:ext>
            </a:extLst>
          </p:cNvPr>
          <p:cNvSpPr txBox="1"/>
          <p:nvPr/>
        </p:nvSpPr>
        <p:spPr>
          <a:xfrm>
            <a:off x="0" y="838200"/>
            <a:ext cx="12192000" cy="4066434"/>
          </a:xfrm>
          <a:prstGeom prst="rect">
            <a:avLst/>
          </a:prstGeom>
          <a:noFill/>
        </p:spPr>
        <p:txBody>
          <a:bodyPr wrap="square" lIns="91440" tIns="45720" rIns="91440" bIns="45720" rtlCol="0" anchor="t">
            <a:spAutoFit/>
          </a:bodyPr>
          <a:lstStyle/>
          <a:p>
            <a:pPr algn="just">
              <a:spcBef>
                <a:spcPts val="600"/>
              </a:spcBef>
              <a:spcAft>
                <a:spcPts val="600"/>
              </a:spcAft>
              <a:buClr>
                <a:srgbClr val="009543"/>
              </a:buClr>
            </a:pPr>
            <a:r>
              <a:rPr lang="cs-CZ" sz="2400" b="1" dirty="0">
                <a:latin typeface="Arial" panose="020B0604020202020204" pitchFamily="34" charset="0"/>
                <a:cs typeface="Arial" panose="020B0604020202020204" pitchFamily="34" charset="0"/>
              </a:rPr>
              <a:t>Argumentace Předsedy:</a:t>
            </a:r>
          </a:p>
          <a:p>
            <a:pPr algn="just">
              <a:lnSpc>
                <a:spcPct val="107000"/>
              </a:lnSpc>
              <a:spcAft>
                <a:spcPts val="800"/>
              </a:spcAft>
            </a:pPr>
            <a:r>
              <a:rPr lang="cs-CZ" sz="2400" dirty="0">
                <a:effectLst/>
                <a:latin typeface="Arial" panose="020B0604020202020204" pitchFamily="34" charset="0"/>
                <a:ea typeface="Calibri" panose="020F0502020204030204" pitchFamily="34" charset="0"/>
                <a:cs typeface="Times New Roman" panose="02020603050405020304" pitchFamily="18" charset="0"/>
              </a:rPr>
              <a:t>36.    </a:t>
            </a:r>
            <a:r>
              <a:rPr lang="cs-CZ" sz="2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To ovšem současně neznamená</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že pokud takový účel v zakladatelských listinách výslovně stanoven není</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pak se nejedná o veřejného zadavatele</a:t>
            </a:r>
            <a:r>
              <a:rPr lang="cs-CZ" sz="2400" dirty="0">
                <a:effectLst/>
                <a:latin typeface="Arial" panose="020B0604020202020204" pitchFamily="34" charset="0"/>
                <a:ea typeface="Calibri" panose="020F0502020204030204" pitchFamily="34" charset="0"/>
                <a:cs typeface="Times New Roman" panose="02020603050405020304" pitchFamily="18" charset="0"/>
              </a:rPr>
              <a:t>. </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I takový subjekt je veřejným zadavatelem, pokud uspokojuje potřeby veřejného zájmu, které nemají průmyslovou či obchodní povahu</a:t>
            </a:r>
            <a:r>
              <a:rPr lang="cs-CZ" sz="2400" dirty="0">
                <a:effectLst/>
                <a:latin typeface="Arial" panose="020B0604020202020204" pitchFamily="34" charset="0"/>
                <a:ea typeface="Calibri" panose="020F0502020204030204" pitchFamily="34" charset="0"/>
                <a:cs typeface="Times New Roman" panose="02020603050405020304" pitchFamily="18" charset="0"/>
              </a:rPr>
              <a:t>. Takový faktický stav totiž svědčí o tom, že byl tento subjekt k uspokojování těchto potřeb zřízen, resp. že takovému účelu slouží, ačkoliv to do jeho zakladatelských dokumentů promítnuto nebylo. Aby však bylo možné v takovém případě postavení veřejného zadavatele prokázat, </a:t>
            </a:r>
            <a:r>
              <a:rPr lang="cs-CZ" sz="2400" dirty="0">
                <a:solidFill>
                  <a:schemeClr val="accent2"/>
                </a:solidFill>
                <a:effectLst/>
                <a:latin typeface="Arial" panose="020B0604020202020204" pitchFamily="34" charset="0"/>
                <a:ea typeface="Calibri" panose="020F0502020204030204" pitchFamily="34" charset="0"/>
                <a:cs typeface="Times New Roman" panose="02020603050405020304" pitchFamily="18" charset="0"/>
              </a:rPr>
              <a:t>bylo by nutné se zabývat reálným fungováním subjektu v tržním prostředí</a:t>
            </a:r>
            <a:r>
              <a:rPr lang="cs-CZ" sz="2400" dirty="0">
                <a:solidFill>
                  <a:srgbClr val="FFC000"/>
                </a:solidFill>
                <a:effectLst/>
                <a:latin typeface="Arial" panose="020B0604020202020204" pitchFamily="34" charset="0"/>
                <a:ea typeface="Calibri" panose="020F0502020204030204" pitchFamily="34" charset="0"/>
                <a:cs typeface="Times New Roman" panose="02020603050405020304" pitchFamily="18" charset="0"/>
              </a:rPr>
              <a:t> </a:t>
            </a:r>
            <a:r>
              <a:rPr lang="cs-CZ" sz="2400" dirty="0">
                <a:effectLst/>
                <a:latin typeface="Arial" panose="020B0604020202020204" pitchFamily="34" charset="0"/>
                <a:ea typeface="Calibri" panose="020F0502020204030204" pitchFamily="34" charset="0"/>
                <a:cs typeface="Times New Roman" panose="02020603050405020304" pitchFamily="18" charset="0"/>
              </a:rPr>
              <a:t>(tj. materiálním aspektem naplnění podmínky neobchodní povahy). </a:t>
            </a:r>
          </a:p>
        </p:txBody>
      </p:sp>
    </p:spTree>
    <p:extLst>
      <p:ext uri="{BB962C8B-B14F-4D97-AF65-F5344CB8AC3E}">
        <p14:creationId xmlns:p14="http://schemas.microsoft.com/office/powerpoint/2010/main" val="77554617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130aa1-df8d-4cfc-b5ca-c8e75a54ac58">
      <Terms xmlns="http://schemas.microsoft.com/office/infopath/2007/PartnerControls"/>
    </lcf76f155ced4ddcb4097134ff3c332f>
    <TaxCatchAll xmlns="3a05a313-e8ba-434f-93a9-e1335f2c2059" xsi:nil="true"/>
    <SharedWithUsers xmlns="3a05a313-e8ba-434f-93a9-e1335f2c2059">
      <UserInfo>
        <DisplayName>Janečková Marie</DisplayName>
        <AccountId>16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7902385C3B5A254CBD327BF70AB46767" ma:contentTypeVersion="15" ma:contentTypeDescription="Vytvoří nový dokument" ma:contentTypeScope="" ma:versionID="56f71a24318acd9c27b3b1772430d90b">
  <xsd:schema xmlns:xsd="http://www.w3.org/2001/XMLSchema" xmlns:xs="http://www.w3.org/2001/XMLSchema" xmlns:p="http://schemas.microsoft.com/office/2006/metadata/properties" xmlns:ns2="c7130aa1-df8d-4cfc-b5ca-c8e75a54ac58" xmlns:ns3="3a05a313-e8ba-434f-93a9-e1335f2c2059" targetNamespace="http://schemas.microsoft.com/office/2006/metadata/properties" ma:root="true" ma:fieldsID="cb862c3a5a24f1a1e892a883097c961c" ns2:_="" ns3:_="">
    <xsd:import namespace="c7130aa1-df8d-4cfc-b5ca-c8e75a54ac58"/>
    <xsd:import namespace="3a05a313-e8ba-434f-93a9-e1335f2c205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130aa1-df8d-4cfc-b5ca-c8e75a54ac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Značky obrázků" ma:readOnly="false" ma:fieldId="{5cf76f15-5ced-4ddc-b409-7134ff3c332f}" ma:taxonomyMulti="true" ma:sspId="de97acfe-e349-49a2-9112-0b04129138d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a05a313-e8ba-434f-93a9-e1335f2c205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0f8e3e-5ae1-4fdc-85ba-64480fc9b50f}" ma:internalName="TaxCatchAll" ma:showField="CatchAllData" ma:web="3a05a313-e8ba-434f-93a9-e1335f2c205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1F3388-C616-48BF-94BA-71C5DB46305F}">
  <ds:schemaRefs>
    <ds:schemaRef ds:uri="http://schemas.microsoft.com/sharepoint/v3/contenttype/forms"/>
  </ds:schemaRefs>
</ds:datastoreItem>
</file>

<file path=customXml/itemProps2.xml><?xml version="1.0" encoding="utf-8"?>
<ds:datastoreItem xmlns:ds="http://schemas.openxmlformats.org/officeDocument/2006/customXml" ds:itemID="{949BE72F-CB9A-4489-9DE8-BDBC4ADFE5FE}">
  <ds:schemaRefs>
    <ds:schemaRef ds:uri="http://purl.org/dc/elements/1.1/"/>
    <ds:schemaRef ds:uri="http://schemas.microsoft.com/office/2006/metadata/properties"/>
    <ds:schemaRef ds:uri="3a05a313-e8ba-434f-93a9-e1335f2c2059"/>
    <ds:schemaRef ds:uri="http://schemas.microsoft.com/office/2006/documentManagement/types"/>
    <ds:schemaRef ds:uri="http://purl.org/dc/dcmitype/"/>
    <ds:schemaRef ds:uri="http://purl.org/dc/terms/"/>
    <ds:schemaRef ds:uri="http://schemas.microsoft.com/office/infopath/2007/PartnerControls"/>
    <ds:schemaRef ds:uri="http://schemas.openxmlformats.org/package/2006/metadata/core-properties"/>
    <ds:schemaRef ds:uri="c7130aa1-df8d-4cfc-b5ca-c8e75a54ac58"/>
    <ds:schemaRef ds:uri="http://www.w3.org/XML/1998/namespace"/>
  </ds:schemaRefs>
</ds:datastoreItem>
</file>

<file path=customXml/itemProps3.xml><?xml version="1.0" encoding="utf-8"?>
<ds:datastoreItem xmlns:ds="http://schemas.openxmlformats.org/officeDocument/2006/customXml" ds:itemID="{E4241555-A4BB-4E08-883D-C57DD0769A93}">
  <ds:schemaRefs>
    <ds:schemaRef ds:uri="3a05a313-e8ba-434f-93a9-e1335f2c2059"/>
    <ds:schemaRef ds:uri="c7130aa1-df8d-4cfc-b5ca-c8e75a54ac5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3719</TotalTime>
  <Words>8216</Words>
  <Application>Microsoft Office PowerPoint</Application>
  <PresentationFormat>Širokoúhlá obrazovka</PresentationFormat>
  <Paragraphs>239</Paragraphs>
  <Slides>57</Slides>
  <Notes>37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57</vt:i4>
      </vt:variant>
    </vt:vector>
  </HeadingPairs>
  <TitlesOfParts>
    <vt:vector size="63" baseType="lpstr">
      <vt:lpstr>Arial</vt:lpstr>
      <vt:lpstr>Calibri</vt:lpstr>
      <vt:lpstr>Calibri Light</vt:lpstr>
      <vt:lpstr>Symbol</vt:lpstr>
      <vt:lpstr>Times New Roman</vt:lpstr>
      <vt:lpstr>Motiv Office</vt:lpstr>
      <vt:lpstr>Vybraná rozhodnutí ÚOHS -  duben 2025</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Sokolovi</dc:creator>
  <cp:lastModifiedBy>Raška Marcel</cp:lastModifiedBy>
  <cp:revision>42</cp:revision>
  <cp:lastPrinted>2025-04-22T14:04:38Z</cp:lastPrinted>
  <dcterms:created xsi:type="dcterms:W3CDTF">2024-02-08T14:50:32Z</dcterms:created>
  <dcterms:modified xsi:type="dcterms:W3CDTF">2025-06-17T08:59:27Z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0x0101007902385C3B5A254CBD327BF70AB46767</vt:lpwstr>
  </property>
  <property fmtid="{D5CDD505-2E9C-101B-9397-08002B2CF9AE}" pid="3" name="MediaServiceImageTags">
    <vt:lpwstr/>
  </property>
</Properties>
</file>