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333" r:id="rId5"/>
    <p:sldId id="318" r:id="rId6"/>
    <p:sldId id="342" r:id="rId7"/>
    <p:sldId id="334" r:id="rId8"/>
    <p:sldId id="335" r:id="rId9"/>
    <p:sldId id="336" r:id="rId10"/>
    <p:sldId id="337" r:id="rId11"/>
    <p:sldId id="331" r:id="rId12"/>
    <p:sldId id="328" r:id="rId13"/>
    <p:sldId id="326" r:id="rId14"/>
    <p:sldId id="341" r:id="rId15"/>
    <p:sldId id="339" r:id="rId16"/>
    <p:sldId id="344" r:id="rId17"/>
    <p:sldId id="345" r:id="rId18"/>
    <p:sldId id="338" r:id="rId19"/>
    <p:sldId id="340" r:id="rId20"/>
    <p:sldId id="364" r:id="rId21"/>
    <p:sldId id="365" r:id="rId22"/>
    <p:sldId id="320" r:id="rId23"/>
    <p:sldId id="325" r:id="rId24"/>
    <p:sldId id="367" r:id="rId25"/>
    <p:sldId id="366" r:id="rId26"/>
    <p:sldId id="369" r:id="rId27"/>
    <p:sldId id="368" r:id="rId28"/>
    <p:sldId id="319" r:id="rId29"/>
    <p:sldId id="332" r:id="rId30"/>
    <p:sldId id="363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851CA759-3014-45F0-B010-2512BB3CCEFA}">
          <p14:sldIdLst>
            <p14:sldId id="333"/>
            <p14:sldId id="318"/>
            <p14:sldId id="342"/>
            <p14:sldId id="334"/>
            <p14:sldId id="335"/>
            <p14:sldId id="336"/>
            <p14:sldId id="337"/>
            <p14:sldId id="331"/>
            <p14:sldId id="328"/>
            <p14:sldId id="326"/>
            <p14:sldId id="341"/>
            <p14:sldId id="339"/>
            <p14:sldId id="344"/>
            <p14:sldId id="345"/>
            <p14:sldId id="338"/>
            <p14:sldId id="340"/>
            <p14:sldId id="364"/>
            <p14:sldId id="365"/>
            <p14:sldId id="320"/>
            <p14:sldId id="325"/>
            <p14:sldId id="367"/>
            <p14:sldId id="366"/>
            <p14:sldId id="369"/>
            <p14:sldId id="368"/>
            <p14:sldId id="319"/>
            <p14:sldId id="332"/>
            <p14:sldId id="3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43"/>
    <a:srgbClr val="2E4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03" autoAdjust="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32" y="151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76EA0-A7D8-4C36-9103-675E79D94563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12E25-B006-4F85-B4EA-907AF006C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204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956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073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829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271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020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909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784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8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421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70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5843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146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4591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7212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99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15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463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34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256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095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413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47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17EA0-AF2F-4F2B-973E-0E60DC8B0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88EDCF-E8FC-48EF-AA09-2CA6AFAE3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60C36-6A76-4B75-AED4-48941263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3E763-5D8C-4CFF-973A-59FBE3C1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3B469-5F55-46C6-ACFB-65A76D77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4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9BD8B-6BA3-4902-A8D4-CDCD9CF7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61FEE7-6EC5-4725-B6D6-5ED637EE2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53CEB-B1E5-415A-B34B-C631FBD5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EB195C-E4D6-4D7B-9661-A4D5216A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06702-B80D-4D80-9964-3B937DED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16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B54372-610E-4C81-A92F-A58769852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6EE999-100E-46E5-8F92-9BF998406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9986D-BC9B-4267-9062-AA6BC7D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8E6ABF-CB84-41CF-BBE8-8662A558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B2B049-1E04-411A-8377-DD335F85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4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6034" y="1338263"/>
            <a:ext cx="10164233" cy="99695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3215217" y="6165851"/>
            <a:ext cx="7298267" cy="581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Budapest, 23</a:t>
            </a:r>
            <a:r>
              <a:rPr lang="en-GB" baseline="30000"/>
              <a:t>rd</a:t>
            </a:r>
            <a:r>
              <a:rPr lang="en-GB"/>
              <a:t> September 2013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463F-2B4D-4CEF-A384-4F72B21CF3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44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558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85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E9C70-6C46-46F1-A583-ACE6CF06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6594-294C-45A8-93D1-1455129E7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5AD7DB-F081-4120-BBF2-620EB242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D10F31-5E40-4CEC-995E-4EC6FC43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BB9CF-E00C-4299-93BD-B39B441E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79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844F7-2E55-486E-AECA-BA81BCFC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3793D5-8AE0-4BF1-81BF-F4977097F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FA035-755C-412E-A1CC-27E5F1BE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85DCD9-6A7D-4A39-BB80-D8A58CB0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56AF2E-ECAF-44DF-8D7C-77A4B8FE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10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7D9A6-98EB-4320-8295-478F8477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01B4CD-C1EE-46E9-AE01-BBCD1945F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8F5143-6610-435A-BB86-7619C710D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B3ED2E-C943-4686-B63B-3AB4EFFD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EC26A3-483B-42DD-95A3-7B89A8B3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4F611B-1B7B-472B-A8D7-33082E01E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6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8CF02-5D47-477C-81E6-BBAB722D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2B8829-83D9-4A0F-9355-336DE810F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349D7C-1770-4F96-9DC2-32973C8C4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DB5510E-39A9-4A80-B99F-9F9D3967B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E0E4315-8DF1-4876-8B3A-6D1A5FA76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59812-E96C-44C8-8D24-07DB4E40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AB9673-FCEA-4218-8BBA-7C8808D5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40CD21-4F45-4B0B-A4AC-29F7CC52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3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CBB0A-92C6-43A2-99BA-0682441C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BA7168-5335-48B7-B458-A16A28EE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836032-48BD-483E-8323-DD8D6B28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5A1413-37F7-44C9-B400-CEF862C3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06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A621256-969A-4B06-A574-7D282554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39A609-7FFF-4CCA-BCE6-50F6067D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5FFFAC-3E1B-42BA-AFDE-15696055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39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E72B1-C93E-4949-A035-C02CE64D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2E9C22-7328-4419-83AA-5B355C71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B52A11-60DC-459F-A40C-04D2E49C4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CA0A8-4DD9-49DC-96E7-C5C07A0A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D837FF-890D-48A0-AAB0-43986BB9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288279-0FFD-4D37-90F0-61C399B4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2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FDD9D-04DD-411D-8D33-1C99F072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D791B58-FB21-475E-A6DD-A114258FE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CC00C0-A60F-48B3-B3B4-4F6F16349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620A71-25A9-4FA5-8C79-BCE9FA3F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8F2497-DC14-439B-AB34-C498BFA2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F9D4D2-1B68-42C3-9F61-7BE6D522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255661-FD6D-4C7C-B655-65D82186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759CC7-5DB4-4E99-9ECD-52322577B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180BD-372A-43B0-B102-4B19A1EC0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530D7-7F08-45BC-B281-5C39E7B9BE51}" type="datetimeFigureOut">
              <a:rPr lang="cs-CZ" smtClean="0"/>
              <a:t>02.06.2025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C06EE-D1F0-47F6-9B35-78BF604E4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FBC90-1CCA-4E71-8879-0C0704AC3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99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spd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BCE0C-50C0-D3EC-65F2-544DBFCF4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6872"/>
            <a:ext cx="9144000" cy="2182327"/>
          </a:xfrm>
        </p:spPr>
        <p:txBody>
          <a:bodyPr>
            <a:normAutofit/>
          </a:bodyPr>
          <a:lstStyle/>
          <a:p>
            <a:r>
              <a:rPr lang="cs-CZ" sz="3600" b="1" kern="0" spc="-11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/>
            </a:r>
            <a:br>
              <a:rPr lang="cs-CZ" sz="3600" b="1" kern="0" spc="-11" dirty="0">
                <a:solidFill>
                  <a:schemeClr val="accent1">
                    <a:lumMod val="75000"/>
                  </a:schemeClr>
                </a:solidFill>
                <a:latin typeface="Calibri"/>
              </a:rPr>
            </a:br>
            <a:r>
              <a:rPr lang="cs-CZ" sz="3600" b="1" kern="0" spc="-11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/>
            </a:r>
            <a:br>
              <a:rPr lang="cs-CZ" sz="3600" b="1" kern="0" spc="-11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</a:br>
            <a:r>
              <a:rPr lang="cs-CZ" sz="4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Kvalifikace</a:t>
            </a:r>
            <a:endParaRPr lang="cs-CZ" sz="4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4792A64-E2EE-4AE3-7948-E9E20A5F5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9663"/>
            <a:ext cx="9144000" cy="1655762"/>
          </a:xfrm>
        </p:spPr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Jana Nedvědická</a:t>
            </a:r>
            <a:endParaRPr lang="cs-CZ" dirty="0">
              <a:solidFill>
                <a:schemeClr val="accent6"/>
              </a:solidFill>
            </a:endParaRPr>
          </a:p>
          <a:p>
            <a:r>
              <a:rPr lang="cs-CZ" sz="1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</a:rPr>
              <a:t>Odbor strategií, práva a podpory veřejného investování</a:t>
            </a:r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97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451536"/>
            <a:ext cx="869608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obecně </a:t>
            </a:r>
            <a:endParaRPr lang="en-US" sz="3600" dirty="0"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401454"/>
            <a:ext cx="9053945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cs typeface="Calibri"/>
            </a:endParaRPr>
          </a:p>
          <a:p>
            <a:r>
              <a:rPr lang="cs-CZ" sz="2400" b="1" dirty="0"/>
              <a:t>Umožňuje „prověřit si dodavatele“, zda je schopen plnit zakázku v odpovídající kvalitě (obecně technická kvalifikace vede k ověření technických a lidských zdrojů dodavatele, jeho odborných schopností a zkušeností)</a:t>
            </a:r>
          </a:p>
          <a:p>
            <a:endParaRPr lang="cs-CZ" sz="2400" b="1" dirty="0"/>
          </a:p>
          <a:p>
            <a:r>
              <a:rPr lang="cs-CZ" sz="2400" b="1" dirty="0"/>
              <a:t>Není povinností, jen možností zadavatele, nesprávně </a:t>
            </a:r>
            <a:r>
              <a:rPr lang="cs-CZ" sz="2400" b="1" dirty="0" smtClean="0"/>
              <a:t>požadovaná technická kvalifikace </a:t>
            </a:r>
            <a:r>
              <a:rPr lang="cs-CZ" sz="2400" b="1" dirty="0"/>
              <a:t>však </a:t>
            </a:r>
            <a:r>
              <a:rPr lang="cs-CZ" sz="2400" b="1" dirty="0" smtClean="0"/>
              <a:t>povede </a:t>
            </a:r>
            <a:r>
              <a:rPr lang="cs-CZ" sz="2400" b="1" dirty="0"/>
              <a:t>k významným </a:t>
            </a:r>
            <a:r>
              <a:rPr lang="cs-CZ" sz="2400" b="1" dirty="0" smtClean="0"/>
              <a:t>problémům.</a:t>
            </a:r>
            <a:endParaRPr lang="cs-CZ" sz="2400" b="1" dirty="0"/>
          </a:p>
          <a:p>
            <a:pPr>
              <a:buClr>
                <a:srgbClr val="009543"/>
              </a:buClr>
            </a:pPr>
            <a:endParaRPr lang="cs-CZ" sz="2400" b="1" i="1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i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48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– relevantní ustanovení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r>
              <a:rPr lang="cs-CZ" sz="2400" b="1" dirty="0" smtClean="0">
                <a:ea typeface="Calibri"/>
                <a:cs typeface="Calibri"/>
              </a:rPr>
              <a:t>§ </a:t>
            </a:r>
            <a:r>
              <a:rPr lang="cs-CZ" sz="2400" b="1" dirty="0">
                <a:ea typeface="Calibri"/>
                <a:cs typeface="Calibri"/>
              </a:rPr>
              <a:t>6 – zásady</a:t>
            </a:r>
            <a:r>
              <a:rPr lang="cs-CZ" sz="2400" b="1" dirty="0" smtClean="0">
                <a:ea typeface="Calibri"/>
                <a:cs typeface="Calibri"/>
              </a:rPr>
              <a:t>!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§ </a:t>
            </a:r>
            <a:r>
              <a:rPr lang="cs-CZ" sz="2400" dirty="0">
                <a:ea typeface="Calibri"/>
                <a:cs typeface="Calibri"/>
              </a:rPr>
              <a:t>39 odst. 5 - Zadavatel může ověřovat </a:t>
            </a:r>
            <a:r>
              <a:rPr lang="cs-CZ" sz="2400" b="1" dirty="0">
                <a:ea typeface="Calibri"/>
                <a:cs typeface="Calibri"/>
              </a:rPr>
              <a:t>věrohodnost poskytnutých údajů a </a:t>
            </a:r>
            <a:r>
              <a:rPr lang="cs-CZ" sz="2400" b="1" dirty="0" smtClean="0">
                <a:ea typeface="Calibri"/>
                <a:cs typeface="Calibri"/>
              </a:rPr>
              <a:t>dokladů</a:t>
            </a:r>
            <a:endParaRPr lang="cs-CZ" sz="24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2144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– relevantní ustanovení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3073" y="2249931"/>
            <a:ext cx="9321800" cy="63094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 smtClean="0"/>
              <a:t>§ </a:t>
            </a:r>
            <a:r>
              <a:rPr lang="cs-CZ" sz="2400" dirty="0"/>
              <a:t>73 odst. 3 písm. b) – </a:t>
            </a:r>
            <a:r>
              <a:rPr lang="cs-CZ" sz="2400" b="1" dirty="0"/>
              <a:t>možnost</a:t>
            </a:r>
            <a:r>
              <a:rPr lang="cs-CZ" sz="2400" dirty="0"/>
              <a:t> </a:t>
            </a:r>
            <a:r>
              <a:rPr lang="cs-CZ" sz="2400" b="1" dirty="0"/>
              <a:t>požadovat TK </a:t>
            </a:r>
            <a:r>
              <a:rPr lang="cs-CZ" sz="2400" dirty="0"/>
              <a:t>(obdobně § 37 odst. 1)</a:t>
            </a:r>
          </a:p>
          <a:p>
            <a:r>
              <a:rPr lang="cs-CZ" sz="2400" dirty="0"/>
              <a:t>§ 73 odst. 5 – povinnost stanovit, které </a:t>
            </a:r>
            <a:r>
              <a:rPr lang="cs-CZ" sz="2400" b="1" dirty="0"/>
              <a:t>údaje a doklady </a:t>
            </a:r>
            <a:r>
              <a:rPr lang="cs-CZ" sz="2400" dirty="0"/>
              <a:t>jsou vyžadovány (obdobně § 36 odst. 3)</a:t>
            </a:r>
          </a:p>
          <a:p>
            <a:r>
              <a:rPr lang="cs-CZ" sz="2400" dirty="0"/>
              <a:t>§ 73 odst. 6 - výběr kritérií TK a min. úroveň pro její splnění - </a:t>
            </a:r>
            <a:r>
              <a:rPr lang="cs-CZ" sz="2400" b="1" dirty="0"/>
              <a:t>přiměřeně</a:t>
            </a:r>
            <a:r>
              <a:rPr lang="cs-CZ" sz="2400" dirty="0"/>
              <a:t> </a:t>
            </a:r>
            <a:r>
              <a:rPr lang="cs-CZ" sz="2400" b="1" dirty="0"/>
              <a:t>ke složitosti a rozsahu předmětu VZ </a:t>
            </a:r>
            <a:r>
              <a:rPr lang="cs-CZ" sz="2400" dirty="0"/>
              <a:t>(obdobně § 36 odst. 1)</a:t>
            </a:r>
          </a:p>
          <a:p>
            <a:r>
              <a:rPr lang="cs-CZ" sz="2400" dirty="0"/>
              <a:t>§ 79 odst. 1 – smysl TK, protichůdné </a:t>
            </a:r>
            <a:r>
              <a:rPr lang="cs-CZ" sz="2400" dirty="0" smtClean="0"/>
              <a:t>zájmy</a:t>
            </a:r>
          </a:p>
          <a:p>
            <a:r>
              <a:rPr lang="cs-CZ" sz="2400" b="1" dirty="0" smtClean="0"/>
              <a:t>§ 79 odst. 2 – výčet kritérií technické kvalifikace</a:t>
            </a:r>
            <a:endParaRPr lang="cs-CZ" sz="2400" b="1" dirty="0"/>
          </a:p>
          <a:p>
            <a:pPr>
              <a:buClr>
                <a:srgbClr val="009543"/>
              </a:buClr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6972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Stručný přehled kritérií technické kvalifikace v nadlimitním režimu (§ 79/2)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85254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a)</a:t>
            </a:r>
            <a:r>
              <a:rPr lang="cs-CZ" sz="2400" dirty="0"/>
              <a:t> seznam stavebních prací </a:t>
            </a:r>
          </a:p>
          <a:p>
            <a:r>
              <a:rPr lang="cs-CZ" sz="2400" b="1" dirty="0"/>
              <a:t>b)</a:t>
            </a:r>
            <a:r>
              <a:rPr lang="cs-CZ" sz="2400" dirty="0"/>
              <a:t> seznam významných dodávek nebo významných služeb </a:t>
            </a:r>
          </a:p>
          <a:p>
            <a:r>
              <a:rPr lang="cs-CZ" sz="2400" b="1" dirty="0"/>
              <a:t>c)</a:t>
            </a:r>
            <a:r>
              <a:rPr lang="cs-CZ" sz="2400" dirty="0"/>
              <a:t> seznam techniků nebo technických útvarů, které se budou podílet na plnění VZ</a:t>
            </a:r>
          </a:p>
          <a:p>
            <a:r>
              <a:rPr lang="cs-CZ" sz="2400" b="1" dirty="0"/>
              <a:t>d)</a:t>
            </a:r>
            <a:r>
              <a:rPr lang="cs-CZ" sz="2400" dirty="0"/>
              <a:t> osvědčení o vzdělání a odborné kvalifikaci k fyzickým osobám nebo jejich vedoucím pracovníkům,</a:t>
            </a:r>
          </a:p>
          <a:p>
            <a:r>
              <a:rPr lang="cs-CZ" sz="2400" b="1" dirty="0"/>
              <a:t>e)</a:t>
            </a:r>
            <a:r>
              <a:rPr lang="cs-CZ" sz="2400" dirty="0"/>
              <a:t> popis technického vybavení, popis opatření dodavatele k zajištění kvality nebo popis zařízení pro výzkum,</a:t>
            </a:r>
          </a:p>
          <a:p>
            <a:r>
              <a:rPr lang="cs-CZ" sz="2400" b="1" dirty="0"/>
              <a:t>f)</a:t>
            </a:r>
            <a:r>
              <a:rPr lang="cs-CZ" sz="2400" dirty="0"/>
              <a:t> přehled o řízení dodavatelského řetězce a systémy sledování dodavatelského řetězce, které dodavatel bude moci uplatnit při plnění </a:t>
            </a:r>
            <a:r>
              <a:rPr lang="cs-CZ" sz="2400" dirty="0" smtClean="0"/>
              <a:t>VZ,</a:t>
            </a:r>
            <a:endParaRPr lang="cs-CZ" sz="2400" dirty="0"/>
          </a:p>
          <a:p>
            <a:r>
              <a:rPr lang="cs-CZ" sz="2400" b="1" dirty="0"/>
              <a:t>g)</a:t>
            </a:r>
            <a:r>
              <a:rPr lang="cs-CZ" sz="2400" dirty="0"/>
              <a:t> provedení kontroly technické kapacity zadavatelem nebo jeho jménem příslušným úředním orgánem v zemi sídla dodavatele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331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312" y="1699491"/>
            <a:ext cx="10126160" cy="14037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Stručný přehled kritérií technické kvalifikace v nadlimitním režimu (§ 79/2)</a:t>
            </a:r>
            <a:r>
              <a:rPr lang="cs-CZ" sz="1100" b="1" dirty="0" smtClean="0">
                <a:solidFill>
                  <a:srgbClr val="2E4987"/>
                </a:solidFill>
              </a:rPr>
              <a:t> </a:t>
            </a:r>
            <a:endParaRPr lang="en-US" sz="1100" dirty="0"/>
          </a:p>
          <a:p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312" y="3103234"/>
            <a:ext cx="9124597" cy="77867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h)</a:t>
            </a:r>
            <a:r>
              <a:rPr lang="cs-CZ" sz="2400" dirty="0"/>
              <a:t> opatření v oblasti řízení z hlediska ochrany životního prostředí, která bude dodavatel schopen použít při plnění veřejné zakázky,</a:t>
            </a:r>
          </a:p>
          <a:p>
            <a:r>
              <a:rPr lang="cs-CZ" sz="2400" b="1" dirty="0"/>
              <a:t>i)</a:t>
            </a:r>
            <a:r>
              <a:rPr lang="cs-CZ" sz="2400" dirty="0"/>
              <a:t> přehled průměrného ročního počtu zaměstnanců dodavatele nebo počtu vedoucích zaměstnanců dodavatele nebo osob v obdobném postavení </a:t>
            </a:r>
          </a:p>
          <a:p>
            <a:r>
              <a:rPr lang="cs-CZ" sz="2400" b="1" dirty="0"/>
              <a:t>j)</a:t>
            </a:r>
            <a:r>
              <a:rPr lang="cs-CZ" sz="2400" dirty="0"/>
              <a:t> přehled nástrojů nebo pomůcek, provozních nebo technických zařízení, které bude mít dodavatel při plnění VZ k dispozici,</a:t>
            </a:r>
          </a:p>
          <a:p>
            <a:r>
              <a:rPr lang="cs-CZ" sz="2400" b="1" dirty="0"/>
              <a:t>k)</a:t>
            </a:r>
            <a:r>
              <a:rPr lang="cs-CZ" sz="2400" dirty="0"/>
              <a:t> vzorky, popisy nebo fotografie výrobků určených k dodání, nebo</a:t>
            </a:r>
          </a:p>
          <a:p>
            <a:r>
              <a:rPr lang="cs-CZ" sz="2400" b="1" dirty="0"/>
              <a:t>l)</a:t>
            </a:r>
            <a:r>
              <a:rPr lang="cs-CZ" sz="2400" dirty="0"/>
              <a:t> doklad prokazující shodu požadovaného výrobku s požadovanou technickou normou nebo technickým dokumentem.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526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– relevantní ustanovení k „referencím“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55707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§ 79 odst. 2 písm. a) a b) a odst. 3 - 5</a:t>
            </a:r>
          </a:p>
          <a:p>
            <a:r>
              <a:rPr lang="cs-CZ" sz="2400" dirty="0"/>
              <a:t>– </a:t>
            </a:r>
            <a:r>
              <a:rPr lang="cs-CZ" sz="2400" b="1" dirty="0"/>
              <a:t>vymezení podoby (nastavení mantinelů) požadavku </a:t>
            </a:r>
            <a:r>
              <a:rPr lang="cs-CZ" sz="2400" dirty="0"/>
              <a:t> na seznam „referenčních“ dodávek, služeb a stavebních prací </a:t>
            </a:r>
          </a:p>
          <a:p>
            <a:r>
              <a:rPr lang="cs-CZ" sz="2400" b="1" dirty="0"/>
              <a:t>Úprava je odlišná u stavebních prací a významných dodávek a služeb!</a:t>
            </a:r>
          </a:p>
          <a:p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5587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„Reference“ - Seznam </a:t>
            </a:r>
            <a:r>
              <a:rPr lang="cs-CZ" sz="3600" b="1" dirty="0">
                <a:solidFill>
                  <a:srgbClr val="2E4987"/>
                </a:solidFill>
              </a:rPr>
              <a:t>stavebních </a:t>
            </a:r>
            <a:r>
              <a:rPr lang="cs-CZ" sz="3600" b="1" dirty="0" smtClean="0">
                <a:solidFill>
                  <a:srgbClr val="2E4987"/>
                </a:solidFill>
              </a:rPr>
              <a:t>prací,</a:t>
            </a:r>
            <a:endParaRPr lang="cs-CZ" sz="3600" b="1" dirty="0">
              <a:solidFill>
                <a:srgbClr val="2E4987"/>
              </a:solidFill>
            </a:endParaRPr>
          </a:p>
          <a:p>
            <a:r>
              <a:rPr lang="cs-CZ" sz="3600" b="1" dirty="0" smtClean="0">
                <a:solidFill>
                  <a:srgbClr val="2E4987"/>
                </a:solidFill>
              </a:rPr>
              <a:t>významných dodávek služeb 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604818" y="2526929"/>
            <a:ext cx="9358745" cy="85254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smtClean="0"/>
              <a:t>Stanovení množství</a:t>
            </a:r>
            <a:r>
              <a:rPr lang="cs-CZ" sz="2400" b="1" dirty="0"/>
              <a:t> </a:t>
            </a:r>
            <a:r>
              <a:rPr lang="cs-CZ" sz="2400" b="1" dirty="0" smtClean="0"/>
              <a:t>a min. finanční hodnoty</a:t>
            </a:r>
            <a:endParaRPr lang="cs-CZ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smtClean="0"/>
              <a:t>Stanovení rozsahu </a:t>
            </a:r>
            <a:r>
              <a:rPr lang="cs-CZ" sz="2400" b="1" dirty="0"/>
              <a:t>předmětu </a:t>
            </a:r>
            <a:r>
              <a:rPr lang="cs-CZ" sz="2400" b="1" dirty="0" smtClean="0"/>
              <a:t>plnění referenční dodávky/služby/stav. práce</a:t>
            </a:r>
            <a:endParaRPr lang="cs-CZ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Způsob </a:t>
            </a:r>
            <a:r>
              <a:rPr lang="cs-CZ" sz="2400" b="1" dirty="0" smtClean="0"/>
              <a:t>poskytnutí</a:t>
            </a:r>
          </a:p>
          <a:p>
            <a:r>
              <a:rPr lang="cs-CZ" sz="2400" b="1" dirty="0" smtClean="0"/>
              <a:t>- společně s ostatními, jako poddodavatel, jako gen. dodavatel</a:t>
            </a: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Referenční </a:t>
            </a:r>
            <a:r>
              <a:rPr lang="cs-CZ" sz="2400" b="1" dirty="0" smtClean="0"/>
              <a:t>doba</a:t>
            </a:r>
          </a:p>
          <a:p>
            <a:r>
              <a:rPr lang="cs-CZ" sz="2400" b="1" dirty="0" smtClean="0"/>
              <a:t>- Jak jí pojímat, co rozhoduje o splnění</a:t>
            </a:r>
            <a:endParaRPr lang="cs-CZ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Doba poskytnutí a </a:t>
            </a:r>
            <a:r>
              <a:rPr lang="cs-CZ" sz="2400" b="1" dirty="0" smtClean="0"/>
              <a:t>cena</a:t>
            </a:r>
          </a:p>
          <a:p>
            <a:r>
              <a:rPr lang="cs-CZ" sz="2400" b="1" dirty="0" smtClean="0"/>
              <a:t>- jinak u dodávek a služeb x stavebních prací</a:t>
            </a:r>
            <a:endParaRPr lang="cs-CZ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smtClean="0"/>
              <a:t>Osvědčení objednatele </a:t>
            </a:r>
            <a:r>
              <a:rPr lang="cs-CZ" sz="2400" b="1" dirty="0"/>
              <a:t>či identifikace </a:t>
            </a:r>
            <a:r>
              <a:rPr lang="cs-CZ" sz="2400" b="1" dirty="0" smtClean="0"/>
              <a:t>objednatele</a:t>
            </a:r>
          </a:p>
          <a:p>
            <a:r>
              <a:rPr lang="cs-CZ" sz="2400" b="1" dirty="0" smtClean="0"/>
              <a:t>- jinak u dodávek a služeb x stavebních prací, daný obsah osvědčení</a:t>
            </a:r>
            <a:endParaRPr lang="cs-CZ" sz="2400" b="1" dirty="0"/>
          </a:p>
          <a:p>
            <a:endParaRPr lang="cs-CZ" sz="2400" b="1" dirty="0"/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49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„Reference“ - Seznam </a:t>
            </a:r>
            <a:r>
              <a:rPr lang="cs-CZ" sz="3600" b="1" dirty="0">
                <a:solidFill>
                  <a:srgbClr val="2E4987"/>
                </a:solidFill>
              </a:rPr>
              <a:t>stavebních </a:t>
            </a:r>
            <a:r>
              <a:rPr lang="cs-CZ" sz="3600" b="1" dirty="0" smtClean="0">
                <a:solidFill>
                  <a:srgbClr val="2E4987"/>
                </a:solidFill>
              </a:rPr>
              <a:t>prací,</a:t>
            </a:r>
            <a:endParaRPr lang="cs-CZ" sz="3600" b="1" dirty="0">
              <a:solidFill>
                <a:srgbClr val="2E4987"/>
              </a:solidFill>
            </a:endParaRPr>
          </a:p>
          <a:p>
            <a:r>
              <a:rPr lang="cs-CZ" sz="3600" b="1" dirty="0" smtClean="0">
                <a:solidFill>
                  <a:srgbClr val="2E4987"/>
                </a:solidFill>
              </a:rPr>
              <a:t>významných dodávek služeb (§ 79 odst. 2 písm. a) a b)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960582" y="2526929"/>
            <a:ext cx="10889673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K </a:t>
            </a:r>
            <a:r>
              <a:rPr lang="cs-CZ" sz="2400" dirty="0">
                <a:ea typeface="Calibri"/>
                <a:cs typeface="Calibri"/>
              </a:rPr>
              <a:t>prokázání kritérií technické kvalifikace zadavatel může požadovat</a:t>
            </a:r>
          </a:p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a) </a:t>
            </a:r>
            <a:r>
              <a:rPr lang="cs-CZ" sz="2400" b="1" dirty="0" smtClean="0">
                <a:ea typeface="Calibri"/>
                <a:cs typeface="Calibri"/>
              </a:rPr>
              <a:t>seznam </a:t>
            </a:r>
            <a:r>
              <a:rPr lang="cs-CZ" sz="2400" b="1" dirty="0">
                <a:ea typeface="Calibri"/>
                <a:cs typeface="Calibri"/>
              </a:rPr>
              <a:t>stavebních prací </a:t>
            </a:r>
            <a:r>
              <a:rPr lang="cs-CZ" sz="2400" dirty="0">
                <a:ea typeface="Calibri"/>
                <a:cs typeface="Calibri"/>
              </a:rPr>
              <a:t>poskytnutých </a:t>
            </a:r>
            <a:r>
              <a:rPr lang="cs-CZ" sz="2400" b="1" dirty="0">
                <a:ea typeface="Calibri"/>
                <a:cs typeface="Calibri"/>
              </a:rPr>
              <a:t>za posledních 5 let</a:t>
            </a:r>
            <a:r>
              <a:rPr lang="cs-CZ" sz="2400" dirty="0">
                <a:ea typeface="Calibri"/>
                <a:cs typeface="Calibri"/>
              </a:rPr>
              <a:t> před zahájením zadávacího řízení </a:t>
            </a:r>
            <a:r>
              <a:rPr lang="cs-CZ" sz="2400" b="1" dirty="0">
                <a:ea typeface="Calibri"/>
                <a:cs typeface="Calibri"/>
              </a:rPr>
              <a:t>včetně osvědčení objednatele o řádném poskytnutí a dokončení nejvýznamnějších z těchto prací</a:t>
            </a:r>
            <a:r>
              <a:rPr lang="cs-CZ" sz="2400" dirty="0">
                <a:ea typeface="Calibri"/>
                <a:cs typeface="Calibri"/>
              </a:rPr>
              <a:t>; zadavatel </a:t>
            </a:r>
            <a:r>
              <a:rPr lang="cs-CZ" sz="2400" b="1" dirty="0">
                <a:ea typeface="Calibri"/>
                <a:cs typeface="Calibri"/>
              </a:rPr>
              <a:t>může stanovit, že budou zohledněny doklady i za dobu delší než posledních 5 let </a:t>
            </a:r>
            <a:r>
              <a:rPr lang="cs-CZ" sz="2400" dirty="0">
                <a:ea typeface="Calibri"/>
                <a:cs typeface="Calibri"/>
              </a:rPr>
              <a:t>před zahájením zadávacího řízení, pokud je to nezbytné pro zajištění přiměřené úrovně hospodářské soutěže,</a:t>
            </a:r>
          </a:p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b) seznam </a:t>
            </a:r>
            <a:r>
              <a:rPr lang="cs-CZ" sz="2400" dirty="0">
                <a:ea typeface="Calibri"/>
                <a:cs typeface="Calibri"/>
              </a:rPr>
              <a:t>významných dodávek nebo významných služeb poskytnutých </a:t>
            </a:r>
            <a:r>
              <a:rPr lang="cs-CZ" sz="2400" b="1" dirty="0">
                <a:ea typeface="Calibri"/>
                <a:cs typeface="Calibri"/>
              </a:rPr>
              <a:t>za poslední 3 roky</a:t>
            </a:r>
            <a:r>
              <a:rPr lang="cs-CZ" sz="2400" dirty="0">
                <a:ea typeface="Calibri"/>
                <a:cs typeface="Calibri"/>
              </a:rPr>
              <a:t> před zahájením zadávacího řízení </a:t>
            </a:r>
            <a:r>
              <a:rPr lang="cs-CZ" sz="2400" b="1" dirty="0">
                <a:ea typeface="Calibri"/>
                <a:cs typeface="Calibri"/>
              </a:rPr>
              <a:t>včetně uvedení ceny a doby jejich poskytnutí a identifikace objednatele</a:t>
            </a:r>
            <a:r>
              <a:rPr lang="cs-CZ" sz="2400" dirty="0">
                <a:ea typeface="Calibri"/>
                <a:cs typeface="Calibri"/>
              </a:rPr>
              <a:t>; zadavatel </a:t>
            </a:r>
            <a:r>
              <a:rPr lang="cs-CZ" sz="2400" b="1" dirty="0">
                <a:ea typeface="Calibri"/>
                <a:cs typeface="Calibri"/>
              </a:rPr>
              <a:t>může stanovit, že budou zohledněny doklady i za dobu delší než poslední 3 roky</a:t>
            </a:r>
            <a:r>
              <a:rPr lang="cs-CZ" sz="2400" dirty="0">
                <a:ea typeface="Calibri"/>
                <a:cs typeface="Calibri"/>
              </a:rPr>
              <a:t> před zahájením zadávacího řízení, pokud je to nezbytné pro zajištění přiměřené úrovně hospodářské soutěže,</a:t>
            </a: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3193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„Reference“ - Seznam </a:t>
            </a:r>
            <a:r>
              <a:rPr lang="cs-CZ" sz="3600" b="1" dirty="0">
                <a:solidFill>
                  <a:srgbClr val="2E4987"/>
                </a:solidFill>
              </a:rPr>
              <a:t>stavebních </a:t>
            </a:r>
            <a:r>
              <a:rPr lang="cs-CZ" sz="3600" b="1" dirty="0" smtClean="0">
                <a:solidFill>
                  <a:srgbClr val="2E4987"/>
                </a:solidFill>
              </a:rPr>
              <a:t>prací,</a:t>
            </a:r>
            <a:endParaRPr lang="cs-CZ" sz="3600" b="1" dirty="0">
              <a:solidFill>
                <a:srgbClr val="2E4987"/>
              </a:solidFill>
            </a:endParaRPr>
          </a:p>
          <a:p>
            <a:r>
              <a:rPr lang="cs-CZ" sz="3600" b="1" dirty="0" smtClean="0">
                <a:solidFill>
                  <a:srgbClr val="2E4987"/>
                </a:solidFill>
              </a:rPr>
              <a:t>významných dodávek služeb (§ 79 odst. 3-5)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960582" y="2526929"/>
            <a:ext cx="10889673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dirty="0" smtClean="0">
                <a:ea typeface="Calibri"/>
                <a:cs typeface="Calibri"/>
              </a:rPr>
              <a:t>(3) Pokud </a:t>
            </a:r>
            <a:r>
              <a:rPr lang="cs-CZ" dirty="0">
                <a:ea typeface="Calibri"/>
                <a:cs typeface="Calibri"/>
              </a:rPr>
              <a:t>zadavatel nestanoví v zadávací dokumentaci jinak, považují se doby podle odstavce 2 písm. a) a b) za splněné, pokud byla dodávka, služba nebo stavební práce uvedená v příslušném seznamu v průběhu této doby </a:t>
            </a:r>
            <a:r>
              <a:rPr lang="cs-CZ" b="1" dirty="0">
                <a:ea typeface="Calibri"/>
                <a:cs typeface="Calibri"/>
              </a:rPr>
              <a:t>dokončena</a:t>
            </a:r>
            <a:r>
              <a:rPr lang="cs-CZ" dirty="0">
                <a:ea typeface="Calibri"/>
                <a:cs typeface="Calibri"/>
              </a:rPr>
              <a:t>; </a:t>
            </a:r>
            <a:r>
              <a:rPr lang="cs-CZ" b="1" dirty="0">
                <a:ea typeface="Calibri"/>
                <a:cs typeface="Calibri"/>
              </a:rPr>
              <a:t>to neplatí u zakázek pravidelné povahy</a:t>
            </a:r>
            <a:r>
              <a:rPr lang="cs-CZ" dirty="0">
                <a:ea typeface="Calibri"/>
                <a:cs typeface="Calibri"/>
              </a:rPr>
              <a:t>, u nichž se pro účely prokázání technické kvalifikace považuje za </a:t>
            </a:r>
            <a:r>
              <a:rPr lang="cs-CZ" b="1" dirty="0">
                <a:ea typeface="Calibri"/>
                <a:cs typeface="Calibri"/>
              </a:rPr>
              <a:t>rozhodný rozsah zakázky realizovaný v průběhu doby </a:t>
            </a:r>
            <a:r>
              <a:rPr lang="cs-CZ" dirty="0">
                <a:ea typeface="Calibri"/>
                <a:cs typeface="Calibri"/>
              </a:rPr>
              <a:t>podle odstavce 2 písm. a) a b).</a:t>
            </a:r>
          </a:p>
          <a:p>
            <a:pPr>
              <a:buClr>
                <a:srgbClr val="009543"/>
              </a:buClr>
            </a:pPr>
            <a:r>
              <a:rPr lang="cs-CZ" dirty="0">
                <a:ea typeface="Calibri"/>
                <a:cs typeface="Calibri"/>
              </a:rPr>
              <a:t>(</a:t>
            </a:r>
            <a:r>
              <a:rPr lang="cs-CZ" dirty="0" smtClean="0">
                <a:ea typeface="Calibri"/>
                <a:cs typeface="Calibri"/>
              </a:rPr>
              <a:t>4) </a:t>
            </a:r>
            <a:r>
              <a:rPr lang="cs-CZ" b="1" dirty="0" smtClean="0">
                <a:ea typeface="Calibri"/>
                <a:cs typeface="Calibri"/>
              </a:rPr>
              <a:t>Nestanoví-li </a:t>
            </a:r>
            <a:r>
              <a:rPr lang="cs-CZ" b="1" dirty="0">
                <a:ea typeface="Calibri"/>
                <a:cs typeface="Calibri"/>
              </a:rPr>
              <a:t>zadavatel v zadávací dokumentaci jinak, může dodavatel </a:t>
            </a:r>
            <a:r>
              <a:rPr lang="cs-CZ" dirty="0">
                <a:ea typeface="Calibri"/>
                <a:cs typeface="Calibri"/>
              </a:rPr>
              <a:t>k prokázání splnění kritéria kvalifikace podle odstavce 2 písm. a) nebo b) </a:t>
            </a:r>
            <a:r>
              <a:rPr lang="cs-CZ" b="1" dirty="0">
                <a:ea typeface="Calibri"/>
                <a:cs typeface="Calibri"/>
              </a:rPr>
              <a:t>použít dodávky, služby nebo stavební práce, které poskytl</a:t>
            </a:r>
          </a:p>
          <a:p>
            <a:pPr>
              <a:buClr>
                <a:srgbClr val="009543"/>
              </a:buClr>
            </a:pPr>
            <a:r>
              <a:rPr lang="cs-CZ" dirty="0" smtClean="0">
                <a:ea typeface="Calibri"/>
                <a:cs typeface="Calibri"/>
              </a:rPr>
              <a:t>a) </a:t>
            </a:r>
            <a:r>
              <a:rPr lang="cs-CZ" b="1" dirty="0" smtClean="0">
                <a:ea typeface="Calibri"/>
                <a:cs typeface="Calibri"/>
              </a:rPr>
              <a:t>společně </a:t>
            </a:r>
            <a:r>
              <a:rPr lang="cs-CZ" b="1" dirty="0">
                <a:ea typeface="Calibri"/>
                <a:cs typeface="Calibri"/>
              </a:rPr>
              <a:t>s jinými dodavateli</a:t>
            </a:r>
            <a:r>
              <a:rPr lang="cs-CZ" dirty="0">
                <a:ea typeface="Calibri"/>
                <a:cs typeface="Calibri"/>
              </a:rPr>
              <a:t>, a to </a:t>
            </a:r>
            <a:r>
              <a:rPr lang="cs-CZ" b="1" dirty="0">
                <a:ea typeface="Calibri"/>
                <a:cs typeface="Calibri"/>
              </a:rPr>
              <a:t>v rozsahu, v jakém se na plnění zakázky podílel</a:t>
            </a:r>
            <a:r>
              <a:rPr lang="cs-CZ" dirty="0">
                <a:ea typeface="Calibri"/>
                <a:cs typeface="Calibri"/>
              </a:rPr>
              <a:t>, nebo</a:t>
            </a:r>
          </a:p>
          <a:p>
            <a:pPr>
              <a:buClr>
                <a:srgbClr val="009543"/>
              </a:buClr>
            </a:pPr>
            <a:r>
              <a:rPr lang="cs-CZ" dirty="0" smtClean="0">
                <a:ea typeface="Calibri"/>
                <a:cs typeface="Calibri"/>
              </a:rPr>
              <a:t>b) </a:t>
            </a:r>
            <a:r>
              <a:rPr lang="cs-CZ" b="1" dirty="0" smtClean="0">
                <a:ea typeface="Calibri"/>
                <a:cs typeface="Calibri"/>
              </a:rPr>
              <a:t>jako </a:t>
            </a:r>
            <a:r>
              <a:rPr lang="cs-CZ" b="1" dirty="0">
                <a:ea typeface="Calibri"/>
                <a:cs typeface="Calibri"/>
              </a:rPr>
              <a:t>poddodavatel</a:t>
            </a:r>
            <a:r>
              <a:rPr lang="cs-CZ" dirty="0">
                <a:ea typeface="Calibri"/>
                <a:cs typeface="Calibri"/>
              </a:rPr>
              <a:t>, a to </a:t>
            </a:r>
            <a:r>
              <a:rPr lang="cs-CZ" b="1" dirty="0">
                <a:ea typeface="Calibri"/>
                <a:cs typeface="Calibri"/>
              </a:rPr>
              <a:t>v rozsahu, v jakém se na plnění dodávky, služby nebo stavební práce podílel</a:t>
            </a:r>
            <a:r>
              <a:rPr lang="cs-CZ" dirty="0">
                <a:ea typeface="Calibri"/>
                <a:cs typeface="Calibri"/>
              </a:rPr>
              <a:t>.</a:t>
            </a:r>
          </a:p>
          <a:p>
            <a:pPr>
              <a:buClr>
                <a:srgbClr val="009543"/>
              </a:buClr>
            </a:pPr>
            <a:r>
              <a:rPr lang="cs-CZ" dirty="0">
                <a:ea typeface="Calibri"/>
                <a:cs typeface="Calibri"/>
              </a:rPr>
              <a:t>(</a:t>
            </a:r>
            <a:r>
              <a:rPr lang="cs-CZ" dirty="0" smtClean="0">
                <a:ea typeface="Calibri"/>
                <a:cs typeface="Calibri"/>
              </a:rPr>
              <a:t>5) </a:t>
            </a:r>
            <a:r>
              <a:rPr lang="cs-CZ" b="1" dirty="0" smtClean="0">
                <a:ea typeface="Calibri"/>
                <a:cs typeface="Calibri"/>
              </a:rPr>
              <a:t>Rovnocenným </a:t>
            </a:r>
            <a:r>
              <a:rPr lang="cs-CZ" b="1" dirty="0">
                <a:ea typeface="Calibri"/>
                <a:cs typeface="Calibri"/>
              </a:rPr>
              <a:t>dokladem </a:t>
            </a:r>
            <a:r>
              <a:rPr lang="cs-CZ" dirty="0">
                <a:ea typeface="Calibri"/>
                <a:cs typeface="Calibri"/>
              </a:rPr>
              <a:t>k prokázání kritéria podle odstavce 2 písm. a) a b) je zejména </a:t>
            </a:r>
            <a:r>
              <a:rPr lang="cs-CZ" b="1" dirty="0">
                <a:ea typeface="Calibri"/>
                <a:cs typeface="Calibri"/>
              </a:rPr>
              <a:t>smlouva s objednatelem a doklad o uskutečnění plnění dodavatele</a:t>
            </a:r>
            <a:r>
              <a:rPr lang="cs-CZ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2504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57921" y="120032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Ekonomická kvalifikace (§ 78) 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157921" y="2013527"/>
            <a:ext cx="9103679" cy="77867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b="1" dirty="0" smtClean="0"/>
              <a:t>Volba mezi kritérii </a:t>
            </a:r>
          </a:p>
          <a:p>
            <a:pPr marL="342900" indent="-342900">
              <a:buClr>
                <a:srgbClr val="009543"/>
              </a:buClr>
              <a:buFont typeface="+mj-lt"/>
              <a:buAutoNum type="arabicPeriod"/>
            </a:pPr>
            <a:r>
              <a:rPr lang="cs-CZ" b="1" dirty="0" smtClean="0"/>
              <a:t>minimální roční obrat dodavatele </a:t>
            </a:r>
          </a:p>
          <a:p>
            <a:pPr marL="342900" indent="-342900">
              <a:buClr>
                <a:srgbClr val="009543"/>
              </a:buClr>
              <a:buFont typeface="+mj-lt"/>
              <a:buAutoNum type="arabicPeriod"/>
            </a:pPr>
            <a:r>
              <a:rPr lang="cs-CZ" b="1" dirty="0" smtClean="0"/>
              <a:t>obrat dosažený dodavatelem s ohledem na předmět VZ</a:t>
            </a:r>
          </a:p>
          <a:p>
            <a:pPr marL="285750" indent="-285750">
              <a:buClr>
                <a:srgbClr val="009543"/>
              </a:buClr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>
              <a:buClr>
                <a:srgbClr val="009543"/>
              </a:buClr>
              <a:buFont typeface="Arial" panose="020B0604020202020204" pitchFamily="34" charset="0"/>
              <a:buChar char="•"/>
            </a:pPr>
            <a:r>
              <a:rPr lang="cs-CZ" b="1" dirty="0" smtClean="0"/>
              <a:t>určená minimální úroveň, ale</a:t>
            </a:r>
            <a:r>
              <a:rPr lang="cs-CZ" sz="2400" b="1" dirty="0">
                <a:cs typeface="Calibri"/>
              </a:rPr>
              <a:t> </a:t>
            </a:r>
            <a:r>
              <a:rPr lang="cs-CZ" b="1" dirty="0" smtClean="0"/>
              <a:t>nejdéle </a:t>
            </a:r>
            <a:r>
              <a:rPr lang="cs-CZ" b="1" dirty="0"/>
              <a:t>za 3 bezprostředně předcházející účetní </a:t>
            </a:r>
            <a:r>
              <a:rPr lang="cs-CZ" b="1" dirty="0" smtClean="0"/>
              <a:t>období</a:t>
            </a:r>
          </a:p>
          <a:p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Arial" panose="020B0604020202020204" pitchFamily="34" charset="0"/>
              <a:buChar char="•"/>
            </a:pPr>
            <a:r>
              <a:rPr lang="cs-CZ" b="1" dirty="0"/>
              <a:t>Podmínka minimální výše ročního obratu nesmí přesahovat dvojnásobek předpokládané hodnoty VZ/</a:t>
            </a:r>
            <a:r>
              <a:rPr lang="cs-CZ" b="1" dirty="0" err="1"/>
              <a:t>spec</a:t>
            </a:r>
            <a:r>
              <a:rPr lang="cs-CZ" b="1" dirty="0"/>
              <a:t>. u VZ na uzavření RD nebo zavedení DNS + výjimky v odůvodněných případech – zvláštní </a:t>
            </a:r>
            <a:r>
              <a:rPr lang="cs-CZ" b="1" dirty="0" smtClean="0"/>
              <a:t>rizika, odůvodnění v písemn</a:t>
            </a:r>
            <a:r>
              <a:rPr lang="cs-CZ" b="1" dirty="0" smtClean="0"/>
              <a:t>é zprávě</a:t>
            </a:r>
            <a:endParaRPr lang="cs-CZ" b="1" dirty="0"/>
          </a:p>
          <a:p>
            <a:pPr marL="285750" indent="-285750">
              <a:buClr>
                <a:srgbClr val="009543"/>
              </a:buClr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Clr>
                <a:srgbClr val="009543"/>
              </a:buClr>
              <a:buFont typeface="Arial" panose="020B0604020202020204" pitchFamily="34" charset="0"/>
              <a:buChar char="•"/>
            </a:pPr>
            <a:r>
              <a:rPr lang="cs-CZ" b="1" dirty="0"/>
              <a:t>Dodavatel prokáže obrat výkazem zisku a ztrát dodavatele nebo obdobným dokladem podle právního řádu země sídla dodavatele.</a:t>
            </a:r>
          </a:p>
          <a:p>
            <a:pPr marL="285750" indent="-285750">
              <a:buClr>
                <a:srgbClr val="009543"/>
              </a:buClr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Clr>
                <a:srgbClr val="009543"/>
              </a:buClr>
              <a:buFont typeface="Arial" panose="020B0604020202020204" pitchFamily="34" charset="0"/>
              <a:buChar char="•"/>
            </a:pPr>
            <a:r>
              <a:rPr lang="cs-CZ" b="1" dirty="0"/>
              <a:t>Zadavatel není oprávněn požadovat ekonomickou kvalifikaci v případě veřejných zakázek na služby uvedené v oddílu 71 hlavního slovníku jednotného klasifikačního systému.</a:t>
            </a:r>
          </a:p>
          <a:p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endParaRPr lang="cs-CZ" sz="2000" dirty="0" smtClean="0">
              <a:ea typeface="Calibri"/>
              <a:cs typeface="Calibri"/>
            </a:endParaRPr>
          </a:p>
          <a:p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070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Co je to kvalifikace (dodavatele)?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7417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Jedná se o požadavky zadavatele na osobu dodavatele.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Podle </a:t>
            </a:r>
            <a:r>
              <a:rPr lang="cs-CZ" sz="2400" b="1" dirty="0"/>
              <a:t>§ 28 odst. 1 písm. c) jsou to požadavky na způsobilost a schopnost dodavatele plnit VZ.</a:t>
            </a:r>
          </a:p>
          <a:p>
            <a:endParaRPr lang="cs-CZ" sz="2400" dirty="0" smtClean="0"/>
          </a:p>
          <a:p>
            <a:r>
              <a:rPr lang="cs-CZ" sz="2400" dirty="0" smtClean="0"/>
              <a:t>§ </a:t>
            </a:r>
            <a:r>
              <a:rPr lang="cs-CZ" sz="2400" dirty="0"/>
              <a:t>37 </a:t>
            </a:r>
            <a:r>
              <a:rPr lang="cs-CZ" sz="2400" dirty="0" smtClean="0"/>
              <a:t>odst</a:t>
            </a:r>
            <a:r>
              <a:rPr lang="cs-CZ" sz="2400" dirty="0"/>
              <a:t>. 1 písm. a)</a:t>
            </a:r>
          </a:p>
          <a:p>
            <a:r>
              <a:rPr lang="cs-CZ" sz="2400" dirty="0"/>
              <a:t>Podmínky účasti v zadávacím řízení může zadavatel stanovit jako a) </a:t>
            </a:r>
            <a:r>
              <a:rPr lang="cs-CZ" sz="2400" b="1" dirty="0"/>
              <a:t>podmínky kvalifikace</a:t>
            </a:r>
            <a:r>
              <a:rPr lang="cs-CZ" sz="2400" dirty="0"/>
              <a:t>, </a:t>
            </a:r>
            <a:r>
              <a:rPr lang="cs-CZ" sz="2400" dirty="0" smtClean="0"/>
              <a:t>…</a:t>
            </a:r>
          </a:p>
          <a:p>
            <a:endParaRPr lang="cs-CZ" sz="2400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843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90782" y="1271275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Doklady 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7417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§ 45, 46, 53 odst. 4, 86 a </a:t>
            </a:r>
            <a:r>
              <a:rPr lang="cs-CZ" sz="2400" dirty="0" smtClean="0"/>
              <a:t>87, 122</a:t>
            </a:r>
          </a:p>
          <a:p>
            <a:endParaRPr lang="cs-CZ" sz="2400" dirty="0"/>
          </a:p>
          <a:p>
            <a:r>
              <a:rPr lang="cs-CZ" sz="2400" dirty="0" smtClean="0"/>
              <a:t>Kopie versus originály</a:t>
            </a:r>
            <a:endParaRPr lang="cs-CZ" sz="2400" dirty="0" smtClean="0"/>
          </a:p>
          <a:p>
            <a:r>
              <a:rPr lang="cs-CZ" sz="2400" dirty="0" smtClean="0"/>
              <a:t>Rovnocenné </a:t>
            </a:r>
            <a:r>
              <a:rPr lang="cs-CZ" sz="2400" dirty="0"/>
              <a:t>doklady, </a:t>
            </a:r>
            <a:r>
              <a:rPr lang="cs-CZ" sz="2400" dirty="0" smtClean="0"/>
              <a:t>odkaz </a:t>
            </a:r>
            <a:r>
              <a:rPr lang="cs-CZ" sz="2400" dirty="0"/>
              <a:t>na informace v </a:t>
            </a:r>
            <a:r>
              <a:rPr lang="cs-CZ" sz="2400" dirty="0" smtClean="0"/>
              <a:t>ISVS</a:t>
            </a:r>
          </a:p>
          <a:p>
            <a:r>
              <a:rPr lang="cs-CZ" sz="2400" dirty="0" smtClean="0"/>
              <a:t>Doklady </a:t>
            </a:r>
            <a:r>
              <a:rPr lang="cs-CZ" sz="2400" dirty="0"/>
              <a:t>versus </a:t>
            </a:r>
            <a:r>
              <a:rPr lang="cs-CZ" sz="2400" dirty="0" smtClean="0"/>
              <a:t>čestné </a:t>
            </a:r>
            <a:r>
              <a:rPr lang="cs-CZ" sz="2400" dirty="0" smtClean="0"/>
              <a:t>prohlášení (jiné pravidlo v ZPŘ a v </a:t>
            </a:r>
            <a:r>
              <a:rPr lang="cs-CZ" sz="2400" dirty="0" err="1" smtClean="0"/>
              <a:t>nadlimitu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/>
              <a:t>Vždy možnost předložit Jednotné evropské osvědčení pro veřejné zakázky (</a:t>
            </a:r>
            <a:r>
              <a:rPr lang="cs-CZ" sz="2400" dirty="0">
                <a:hlinkClick r:id="rId4"/>
              </a:rPr>
              <a:t>www.espd.cz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Výzva k předložení dokladů vybraným dodavatelem</a:t>
            </a:r>
          </a:p>
          <a:p>
            <a:r>
              <a:rPr lang="cs-CZ" sz="2400" dirty="0" smtClean="0"/>
              <a:t>Prokazování výpisem ze seznamu kvalifikovaných dodavatelů</a:t>
            </a: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198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2E4987"/>
                </a:solidFill>
                <a:latin typeface="+mn-lt"/>
                <a:ea typeface="+mn-ea"/>
                <a:cs typeface="+mn-cs"/>
              </a:rPr>
              <a:t>Co v případě, že kvalifikace je nedostatečná nebo chybná?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§ 39, § 46, § 48 odst. 2, § 48 odst. 8, § 76</a:t>
            </a:r>
          </a:p>
          <a:p>
            <a:r>
              <a:rPr lang="cs-CZ" dirty="0"/>
              <a:t>z</a:t>
            </a:r>
            <a:r>
              <a:rPr lang="cs-CZ" dirty="0" smtClean="0"/>
              <a:t>adavatel si může údaje nebo doklady opatřovat i sám (nebudou-li hodnoceny)</a:t>
            </a:r>
          </a:p>
          <a:p>
            <a:r>
              <a:rPr lang="cs-CZ" dirty="0" smtClean="0"/>
              <a:t>Požadavek na objasnění nebo doplnění údajů nebo dokladů (doplnění nebudou-li hodnoceny)</a:t>
            </a:r>
          </a:p>
          <a:p>
            <a:r>
              <a:rPr lang="cs-CZ" dirty="0" smtClean="0"/>
              <a:t>Vyloučení, pokud údaje nebo doklady nesplňují zadávací podmínky, nebo je dodavatel nedodal, neobjasnil, nedoplnil nebo pokud neodpovídají skutečnosti</a:t>
            </a:r>
          </a:p>
          <a:p>
            <a:r>
              <a:rPr lang="cs-CZ" dirty="0" smtClean="0"/>
              <a:t>požadavek </a:t>
            </a:r>
            <a:r>
              <a:rPr lang="cs-CZ" dirty="0"/>
              <a:t>na specifickou způsobilost vybraného dodavatele:</a:t>
            </a:r>
          </a:p>
          <a:p>
            <a:pPr marL="0" indent="0">
              <a:buNone/>
            </a:pPr>
            <a:r>
              <a:rPr lang="cs-CZ" dirty="0"/>
              <a:t>Vybraného dodavatele zadavatel </a:t>
            </a:r>
            <a:r>
              <a:rPr lang="cs-CZ" dirty="0" smtClean="0"/>
              <a:t>vyloučí </a:t>
            </a:r>
            <a:r>
              <a:rPr lang="cs-CZ" dirty="0"/>
              <a:t>z účasti v zadávacím řízení , pokud zjistí, že jsou naplněny důvody vyloučení podle § 48 odst. 5 písm. a) až c</a:t>
            </a:r>
            <a:r>
              <a:rPr lang="cs-CZ" dirty="0" smtClean="0"/>
              <a:t>)</a:t>
            </a:r>
          </a:p>
          <a:p>
            <a:r>
              <a:rPr lang="cs-CZ" dirty="0"/>
              <a:t>m</a:t>
            </a:r>
            <a:r>
              <a:rPr lang="cs-CZ" dirty="0" smtClean="0"/>
              <a:t>ožnost žádat o obnovení </a:t>
            </a:r>
            <a:r>
              <a:rPr lang="cs-CZ" dirty="0"/>
              <a:t>způsobilosti účastníka ZŘ </a:t>
            </a:r>
            <a:r>
              <a:rPr lang="cs-CZ" dirty="0" smtClean="0"/>
              <a:t>(</a:t>
            </a:r>
            <a:r>
              <a:rPr lang="cs-CZ" dirty="0"/>
              <a:t>neplatí v ZPŘ, pokud zadavatel </a:t>
            </a:r>
            <a:r>
              <a:rPr lang="cs-CZ" dirty="0" smtClean="0"/>
              <a:t>toto neupraví v </a:t>
            </a:r>
            <a:r>
              <a:rPr lang="cs-CZ" dirty="0"/>
              <a:t>ZD)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850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2E4987"/>
                </a:solidFill>
                <a:latin typeface="+mn-lt"/>
                <a:ea typeface="+mn-ea"/>
                <a:cs typeface="+mn-cs"/>
              </a:rPr>
              <a:t>Prokazování kvalifikace </a:t>
            </a:r>
            <a:r>
              <a:rPr lang="cs-CZ" sz="3600" b="1" dirty="0" err="1" smtClean="0">
                <a:solidFill>
                  <a:srgbClr val="2E4987"/>
                </a:solidFill>
                <a:latin typeface="+mn-lt"/>
                <a:ea typeface="+mn-ea"/>
                <a:cs typeface="+mn-cs"/>
              </a:rPr>
              <a:t>prostř</a:t>
            </a:r>
            <a:r>
              <a:rPr lang="cs-CZ" sz="3600" b="1" dirty="0" smtClean="0">
                <a:solidFill>
                  <a:srgbClr val="2E4987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3600" b="1" dirty="0">
                <a:solidFill>
                  <a:srgbClr val="2E4987"/>
                </a:solidFill>
                <a:latin typeface="+mn-lt"/>
                <a:ea typeface="+mn-ea"/>
                <a:cs typeface="+mn-cs"/>
              </a:rPr>
              <a:t>jiných </a:t>
            </a:r>
            <a:r>
              <a:rPr lang="cs-CZ" sz="3600" b="1" dirty="0" smtClean="0">
                <a:solidFill>
                  <a:srgbClr val="2E4987"/>
                </a:solidFill>
                <a:latin typeface="+mn-lt"/>
                <a:ea typeface="+mn-ea"/>
                <a:cs typeface="+mn-cs"/>
              </a:rPr>
              <a:t>osob</a:t>
            </a:r>
            <a:endParaRPr lang="cs-CZ" sz="3600" b="1" dirty="0">
              <a:solidFill>
                <a:srgbClr val="2E498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§ 83</a:t>
            </a:r>
          </a:p>
          <a:p>
            <a:pPr>
              <a:buFontTx/>
              <a:buChar char="-"/>
            </a:pPr>
            <a:r>
              <a:rPr lang="cs-CZ" dirty="0" smtClean="0"/>
              <a:t>Lze </a:t>
            </a:r>
            <a:r>
              <a:rPr lang="cs-CZ" b="1" dirty="0" smtClean="0"/>
              <a:t>u technické kvalifikace, ekonomické kvalifikace </a:t>
            </a:r>
            <a:r>
              <a:rPr lang="cs-CZ" b="1" dirty="0" smtClean="0"/>
              <a:t>a </a:t>
            </a:r>
            <a:r>
              <a:rPr lang="cs-CZ" b="1" dirty="0" smtClean="0"/>
              <a:t>profesní způsobilosti podle § 77 odst. 2</a:t>
            </a:r>
          </a:p>
          <a:p>
            <a:pPr>
              <a:buFontTx/>
              <a:buChar char="-"/>
            </a:pPr>
            <a:r>
              <a:rPr lang="cs-CZ" dirty="0" smtClean="0"/>
              <a:t>Dodavatel musí předložit:</a:t>
            </a:r>
          </a:p>
          <a:p>
            <a:r>
              <a:rPr lang="cs-CZ" dirty="0" smtClean="0"/>
              <a:t>Doklady k zákl. způsobilosti a profes. </a:t>
            </a:r>
            <a:r>
              <a:rPr lang="cs-CZ" dirty="0" smtClean="0"/>
              <a:t>způs</a:t>
            </a:r>
            <a:r>
              <a:rPr lang="cs-CZ" dirty="0" smtClean="0"/>
              <a:t>obilosti</a:t>
            </a:r>
            <a:r>
              <a:rPr lang="cs-CZ" dirty="0" smtClean="0"/>
              <a:t> </a:t>
            </a:r>
            <a:r>
              <a:rPr lang="cs-CZ" dirty="0" smtClean="0"/>
              <a:t>podle § 77 odst. </a:t>
            </a:r>
            <a:r>
              <a:rPr lang="cs-CZ" dirty="0" smtClean="0"/>
              <a:t>1 </a:t>
            </a:r>
            <a:r>
              <a:rPr lang="cs-CZ" dirty="0" smtClean="0"/>
              <a:t>od této jiné osoby</a:t>
            </a:r>
          </a:p>
          <a:p>
            <a:r>
              <a:rPr lang="cs-CZ" dirty="0" smtClean="0"/>
              <a:t>Doklad prokazující splnění chybějící části kvalifikace </a:t>
            </a:r>
          </a:p>
          <a:p>
            <a:r>
              <a:rPr lang="cs-CZ" dirty="0" smtClean="0"/>
              <a:t>Smlouvu nebo jinou osobou podepsané potvrzení o její existenci – obsahem závazek k poskytnutí plnění nebo k poskytnutí věci – rozsah v jakém jiná osoba prokazuje</a:t>
            </a:r>
          </a:p>
          <a:p>
            <a:pPr>
              <a:buFontTx/>
              <a:buChar char="-"/>
            </a:pPr>
            <a:r>
              <a:rPr lang="cs-CZ" dirty="0" smtClean="0"/>
              <a:t>U referencí a osvědčení o vzdělání a odborné kvalifikaci realizujících FO či vedoucích musí být závazek </a:t>
            </a:r>
            <a:r>
              <a:rPr lang="cs-CZ" b="1" dirty="0" smtClean="0"/>
              <a:t>přímo</a:t>
            </a:r>
            <a:r>
              <a:rPr lang="cs-CZ" dirty="0" smtClean="0"/>
              <a:t> </a:t>
            </a:r>
            <a:r>
              <a:rPr lang="cs-CZ" b="1" dirty="0" smtClean="0"/>
              <a:t>výkonu služeb nebo stavebních prací</a:t>
            </a:r>
            <a:r>
              <a:rPr lang="cs-CZ" dirty="0" smtClean="0"/>
              <a:t>, jinak </a:t>
            </a:r>
            <a:r>
              <a:rPr lang="cs-CZ" dirty="0" smtClean="0"/>
              <a:t>rozsah závazku třetí osoby lez splnit i prostřednictvím závazku </a:t>
            </a:r>
            <a:r>
              <a:rPr lang="cs-CZ" dirty="0" smtClean="0"/>
              <a:t>společného a nerozdílného plnění s dodavatelem</a:t>
            </a:r>
          </a:p>
          <a:p>
            <a:pPr>
              <a:buFontTx/>
              <a:buChar char="-"/>
            </a:pPr>
            <a:r>
              <a:rPr lang="cs-CZ" dirty="0" smtClean="0"/>
              <a:t>Zadavatel může v ZD požadovat, aby dodavatel a jiná osoba v případě prokazování ekonomické kvalifikace nesli spol. a nerozdílnou odpovědnost za plnění VZ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987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rgbClr val="2E4987"/>
                </a:solidFill>
                <a:latin typeface="+mn-lt"/>
              </a:rPr>
              <a:t>Společné prokazování, požadavek na kvalifikaci poddodavatele, změna kvalifikace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§ 82, </a:t>
            </a:r>
            <a:r>
              <a:rPr lang="cs-CZ" dirty="0"/>
              <a:t>84, 85, 88</a:t>
            </a:r>
          </a:p>
          <a:p>
            <a:r>
              <a:rPr lang="cs-CZ" dirty="0" smtClean="0"/>
              <a:t>V případě společné účasti dodavatelů každý vždy prokazuje základní způsobilost a profesní způsobilost podle § 77 odst. 1 samostatně, ostatní kvalifikaci prokazují společně, pokud zadavatel nestanoví v ZD jinak. </a:t>
            </a:r>
          </a:p>
          <a:p>
            <a:r>
              <a:rPr lang="cs-CZ" dirty="0" smtClean="0"/>
              <a:t> Zadavatel může požadovat prokázání </a:t>
            </a:r>
            <a:r>
              <a:rPr lang="cs-CZ" dirty="0" smtClean="0"/>
              <a:t>základní a profesní způsobilosti </a:t>
            </a:r>
            <a:r>
              <a:rPr lang="cs-CZ" dirty="0" smtClean="0"/>
              <a:t>poddodavatele a může požadovat nahrazení poddodavatele i v případě jeho nezpůsobilosti podle § 48 odst. 5 a 6</a:t>
            </a:r>
          </a:p>
          <a:p>
            <a:r>
              <a:rPr lang="cs-CZ" dirty="0" smtClean="0"/>
              <a:t>Povinnost účastníka ZŘ oznámit změnu kvalifikace vč. předložení nových dokladů, pokud přestane splňovat podmínky kvalifikace – při nesplnění možnost vyloučení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875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5891" y="245053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  <a:latin typeface="+mn-lt"/>
              </a:rPr>
              <a:t>Zahraniční prvek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6982"/>
            <a:ext cx="10515600" cy="48099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§ 45 odst. </a:t>
            </a:r>
            <a:r>
              <a:rPr lang="cs-CZ" dirty="0" smtClean="0"/>
              <a:t>3, 74, 77 odst. 3, 81</a:t>
            </a:r>
            <a:endParaRPr lang="cs-CZ" dirty="0"/>
          </a:p>
          <a:p>
            <a:r>
              <a:rPr lang="cs-CZ" dirty="0"/>
              <a:t>Pravidla pro předkládání překladů u dokladů v jiném jazyce</a:t>
            </a:r>
          </a:p>
          <a:p>
            <a:r>
              <a:rPr lang="cs-CZ" dirty="0" smtClean="0"/>
              <a:t>Pokud je vyžadován doklad podle právního řádu ČR, může dodavatel předložit obdobný doklad podle právního řádu státu, ve kterém se tento doklad vydává</a:t>
            </a:r>
          </a:p>
          <a:p>
            <a:r>
              <a:rPr lang="cs-CZ" dirty="0" smtClean="0"/>
              <a:t>Pokud </a:t>
            </a:r>
            <a:r>
              <a:rPr lang="cs-CZ" dirty="0"/>
              <a:t>se podle příslušného právního řádu požadovaný doklad </a:t>
            </a:r>
            <a:r>
              <a:rPr lang="cs-CZ" dirty="0" smtClean="0"/>
              <a:t>nevydává, </a:t>
            </a:r>
            <a:r>
              <a:rPr lang="cs-CZ" dirty="0"/>
              <a:t>může být nahrazen písemným čestným prohlášením</a:t>
            </a:r>
          </a:p>
          <a:p>
            <a:r>
              <a:rPr lang="cs-CZ" dirty="0" smtClean="0"/>
              <a:t>bezúhonnost </a:t>
            </a:r>
            <a:r>
              <a:rPr lang="cs-CZ" dirty="0" smtClean="0"/>
              <a:t>je podle sídla dodavatele x placení daní a dalších povinných plateb státu je ve vztahu k sídlu dodavatele i ČR</a:t>
            </a:r>
          </a:p>
          <a:p>
            <a:r>
              <a:rPr lang="cs-CZ" dirty="0">
                <a:ea typeface="Calibri"/>
                <a:cs typeface="Calibri"/>
              </a:rPr>
              <a:t>Doklady dodavatel nemusí předložit, pokud právní předpisy v zemi jeho sídla obdobnou profesní způsobilost nevyžadují.</a:t>
            </a:r>
          </a:p>
          <a:p>
            <a:r>
              <a:rPr lang="cs-CZ" dirty="0" smtClean="0"/>
              <a:t>Kvalifikace </a:t>
            </a:r>
            <a:r>
              <a:rPr lang="cs-CZ" dirty="0"/>
              <a:t>získaná v zahraničí </a:t>
            </a:r>
            <a:r>
              <a:rPr lang="cs-CZ" dirty="0" smtClean="0"/>
              <a:t>se prokazuje doklady vydanými podle právního řádu země, kde byla kvalifikace získána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325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35075" y="1566034"/>
            <a:ext cx="943296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Případy, kdy jsou </a:t>
            </a:r>
            <a:r>
              <a:rPr lang="cs-CZ" sz="3600" b="1" dirty="0" err="1" smtClean="0">
                <a:solidFill>
                  <a:srgbClr val="2E4987"/>
                </a:solidFill>
              </a:rPr>
              <a:t>spec</a:t>
            </a:r>
            <a:r>
              <a:rPr lang="cs-CZ" sz="3600" b="1" dirty="0" smtClean="0">
                <a:solidFill>
                  <a:srgbClr val="2E4987"/>
                </a:solidFill>
              </a:rPr>
              <a:t>. pravidla pro kvalifikaci (s odlišnostmi od úpravy pro nadlimitní režim)</a:t>
            </a:r>
            <a:endParaRPr lang="cs-CZ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135076" y="2766363"/>
            <a:ext cx="9385464" cy="67710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 smtClean="0">
                <a:ea typeface="Calibri"/>
                <a:cs typeface="Calibri"/>
              </a:rPr>
              <a:t>při </a:t>
            </a:r>
            <a:r>
              <a:rPr lang="cs-CZ" b="1" dirty="0" smtClean="0">
                <a:ea typeface="Calibri"/>
                <a:cs typeface="Calibri"/>
              </a:rPr>
              <a:t>zadávání sektorové VZ </a:t>
            </a:r>
            <a:r>
              <a:rPr lang="cs-CZ" dirty="0" smtClean="0">
                <a:ea typeface="Calibri"/>
                <a:cs typeface="Calibri"/>
              </a:rPr>
              <a:t>(systém kvalifikace, povinnou způsobilost jako v </a:t>
            </a:r>
            <a:r>
              <a:rPr lang="cs-CZ" dirty="0" err="1" smtClean="0">
                <a:ea typeface="Calibri"/>
                <a:cs typeface="Calibri"/>
              </a:rPr>
              <a:t>nadlimitu</a:t>
            </a:r>
            <a:r>
              <a:rPr lang="cs-CZ" dirty="0" smtClean="0">
                <a:ea typeface="Calibri"/>
                <a:cs typeface="Calibri"/>
              </a:rPr>
              <a:t> vyžaduje jen </a:t>
            </a:r>
            <a:r>
              <a:rPr lang="cs-CZ" dirty="0">
                <a:ea typeface="Calibri"/>
                <a:cs typeface="Calibri"/>
              </a:rPr>
              <a:t>veřejný zadavatel, jinak </a:t>
            </a:r>
            <a:r>
              <a:rPr lang="cs-CZ" dirty="0" smtClean="0">
                <a:ea typeface="Calibri"/>
                <a:cs typeface="Calibri"/>
              </a:rPr>
              <a:t>mohou být požadována i </a:t>
            </a:r>
            <a:r>
              <a:rPr lang="cs-CZ" dirty="0">
                <a:ea typeface="Calibri"/>
                <a:cs typeface="Calibri"/>
              </a:rPr>
              <a:t>jiná kritéria </a:t>
            </a:r>
            <a:r>
              <a:rPr lang="cs-CZ" dirty="0" smtClean="0">
                <a:ea typeface="Calibri"/>
                <a:cs typeface="Calibri"/>
              </a:rPr>
              <a:t>kvalifikace než ta pro </a:t>
            </a:r>
            <a:r>
              <a:rPr lang="cs-CZ" dirty="0" err="1" smtClean="0">
                <a:ea typeface="Calibri"/>
                <a:cs typeface="Calibri"/>
              </a:rPr>
              <a:t>nadlimit</a:t>
            </a:r>
            <a:r>
              <a:rPr lang="cs-CZ" dirty="0" smtClean="0">
                <a:ea typeface="Calibri"/>
                <a:cs typeface="Calibri"/>
              </a:rPr>
              <a:t>)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v</a:t>
            </a:r>
            <a:r>
              <a:rPr lang="cs-CZ" dirty="0" smtClean="0">
                <a:ea typeface="Calibri"/>
                <a:cs typeface="Calibri"/>
              </a:rPr>
              <a:t> </a:t>
            </a:r>
            <a:r>
              <a:rPr lang="cs-CZ" b="1" dirty="0" smtClean="0">
                <a:ea typeface="Calibri"/>
                <a:cs typeface="Calibri"/>
              </a:rPr>
              <a:t>koncesním řízení </a:t>
            </a:r>
            <a:r>
              <a:rPr lang="cs-CZ" dirty="0" smtClean="0">
                <a:ea typeface="Calibri"/>
                <a:cs typeface="Calibri"/>
              </a:rPr>
              <a:t>(jen veřejný zadavatel musí vyžadovat a jen základní </a:t>
            </a:r>
            <a:r>
              <a:rPr lang="cs-CZ" dirty="0" err="1" smtClean="0">
                <a:ea typeface="Calibri"/>
                <a:cs typeface="Calibri"/>
              </a:rPr>
              <a:t>způs</a:t>
            </a:r>
            <a:r>
              <a:rPr lang="cs-CZ" dirty="0" smtClean="0">
                <a:ea typeface="Calibri"/>
                <a:cs typeface="Calibri"/>
              </a:rPr>
              <a:t>., jinak mohou být požadována i jiná kritéria kvalifikace než ta pro </a:t>
            </a:r>
            <a:r>
              <a:rPr lang="cs-CZ" dirty="0" err="1" smtClean="0">
                <a:ea typeface="Calibri"/>
                <a:cs typeface="Calibri"/>
              </a:rPr>
              <a:t>nadlimit</a:t>
            </a:r>
            <a:r>
              <a:rPr lang="cs-CZ" dirty="0" smtClean="0">
                <a:ea typeface="Calibri"/>
                <a:cs typeface="Calibri"/>
              </a:rPr>
              <a:t>)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v</a:t>
            </a:r>
            <a:r>
              <a:rPr lang="cs-CZ" dirty="0" smtClean="0">
                <a:ea typeface="Calibri"/>
                <a:cs typeface="Calibri"/>
              </a:rPr>
              <a:t> </a:t>
            </a:r>
            <a:r>
              <a:rPr lang="cs-CZ" b="1" dirty="0" smtClean="0">
                <a:ea typeface="Calibri"/>
                <a:cs typeface="Calibri"/>
              </a:rPr>
              <a:t>řízení pro zadání zakázky ve zjednodušeném režimu </a:t>
            </a:r>
            <a:r>
              <a:rPr lang="cs-CZ" dirty="0" smtClean="0">
                <a:ea typeface="Calibri"/>
                <a:cs typeface="Calibri"/>
              </a:rPr>
              <a:t>(nemusí </a:t>
            </a:r>
            <a:r>
              <a:rPr lang="cs-CZ" dirty="0">
                <a:ea typeface="Calibri"/>
                <a:cs typeface="Calibri"/>
              </a:rPr>
              <a:t>se vyžadovat, </a:t>
            </a:r>
            <a:r>
              <a:rPr lang="cs-CZ" dirty="0" smtClean="0">
                <a:ea typeface="Calibri"/>
                <a:cs typeface="Calibri"/>
              </a:rPr>
              <a:t>mohou být požadována </a:t>
            </a:r>
            <a:r>
              <a:rPr lang="cs-CZ" dirty="0">
                <a:ea typeface="Calibri"/>
                <a:cs typeface="Calibri"/>
              </a:rPr>
              <a:t>i jiná kritéria </a:t>
            </a:r>
            <a:r>
              <a:rPr lang="cs-CZ" dirty="0" smtClean="0">
                <a:ea typeface="Calibri"/>
                <a:cs typeface="Calibri"/>
              </a:rPr>
              <a:t>kvalifikace než ta pro </a:t>
            </a:r>
            <a:r>
              <a:rPr lang="cs-CZ" dirty="0" err="1" smtClean="0">
                <a:ea typeface="Calibri"/>
                <a:cs typeface="Calibri"/>
              </a:rPr>
              <a:t>nadlimit</a:t>
            </a:r>
            <a:r>
              <a:rPr lang="cs-CZ" dirty="0" smtClean="0">
                <a:ea typeface="Calibri"/>
                <a:cs typeface="Calibri"/>
              </a:rPr>
              <a:t>) 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p</a:t>
            </a:r>
            <a:r>
              <a:rPr lang="cs-CZ" dirty="0" smtClean="0">
                <a:ea typeface="Calibri"/>
                <a:cs typeface="Calibri"/>
              </a:rPr>
              <a:t>ři </a:t>
            </a:r>
            <a:r>
              <a:rPr lang="cs-CZ" b="1" dirty="0" smtClean="0">
                <a:ea typeface="Calibri"/>
                <a:cs typeface="Calibri"/>
              </a:rPr>
              <a:t>zadávání VZ v oblasti obrany a bezpečnosti </a:t>
            </a:r>
            <a:r>
              <a:rPr lang="cs-CZ" dirty="0" smtClean="0">
                <a:ea typeface="Calibri"/>
                <a:cs typeface="Calibri"/>
              </a:rPr>
              <a:t>(několik specifik)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v</a:t>
            </a:r>
            <a:r>
              <a:rPr lang="cs-CZ" dirty="0" smtClean="0">
                <a:ea typeface="Calibri"/>
                <a:cs typeface="Calibri"/>
              </a:rPr>
              <a:t>e </a:t>
            </a:r>
            <a:r>
              <a:rPr lang="cs-CZ" b="1" dirty="0" smtClean="0">
                <a:ea typeface="Calibri"/>
                <a:cs typeface="Calibri"/>
              </a:rPr>
              <a:t>zjednodušeném podlimitním řízení </a:t>
            </a:r>
            <a:r>
              <a:rPr lang="cs-CZ" dirty="0" smtClean="0">
                <a:ea typeface="Calibri"/>
                <a:cs typeface="Calibri"/>
              </a:rPr>
              <a:t>(jen veřejný zadavatel a jen základní </a:t>
            </a:r>
            <a:r>
              <a:rPr lang="cs-CZ" dirty="0" err="1" smtClean="0">
                <a:ea typeface="Calibri"/>
                <a:cs typeface="Calibri"/>
              </a:rPr>
              <a:t>způs</a:t>
            </a:r>
            <a:r>
              <a:rPr lang="cs-CZ" dirty="0">
                <a:ea typeface="Calibri"/>
                <a:cs typeface="Calibri"/>
              </a:rPr>
              <a:t>., </a:t>
            </a:r>
            <a:r>
              <a:rPr lang="cs-CZ" dirty="0" smtClean="0">
                <a:ea typeface="Calibri"/>
                <a:cs typeface="Calibri"/>
              </a:rPr>
              <a:t>mohou </a:t>
            </a:r>
            <a:r>
              <a:rPr lang="cs-CZ" dirty="0">
                <a:ea typeface="Calibri"/>
                <a:cs typeface="Calibri"/>
              </a:rPr>
              <a:t>být i jiná kritéria </a:t>
            </a:r>
            <a:r>
              <a:rPr lang="cs-CZ" dirty="0" smtClean="0">
                <a:ea typeface="Calibri"/>
                <a:cs typeface="Calibri"/>
              </a:rPr>
              <a:t>kvalifikace)</a:t>
            </a:r>
            <a:endParaRPr lang="cs-CZ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 smtClean="0">
                <a:ea typeface="Calibri"/>
                <a:cs typeface="Calibri"/>
              </a:rPr>
              <a:t>při </a:t>
            </a:r>
            <a:r>
              <a:rPr lang="cs-CZ" b="1" dirty="0">
                <a:ea typeface="Calibri"/>
                <a:cs typeface="Calibri"/>
              </a:rPr>
              <a:t>zadávání veřejných zakázek malého rozsahu </a:t>
            </a:r>
            <a:r>
              <a:rPr lang="cs-CZ" dirty="0">
                <a:ea typeface="Calibri"/>
                <a:cs typeface="Calibri"/>
              </a:rPr>
              <a:t>(nemusí se vyžadovat, </a:t>
            </a:r>
            <a:r>
              <a:rPr lang="cs-CZ" dirty="0" smtClean="0">
                <a:ea typeface="Calibri"/>
                <a:cs typeface="Calibri"/>
              </a:rPr>
              <a:t>mohou </a:t>
            </a:r>
            <a:r>
              <a:rPr lang="cs-CZ" dirty="0">
                <a:ea typeface="Calibri"/>
                <a:cs typeface="Calibri"/>
              </a:rPr>
              <a:t>být požadována i jiná kritéria kvalifikace než ta pro </a:t>
            </a:r>
            <a:r>
              <a:rPr lang="cs-CZ" dirty="0" err="1">
                <a:ea typeface="Calibri"/>
                <a:cs typeface="Calibri"/>
              </a:rPr>
              <a:t>nadlimit</a:t>
            </a:r>
            <a:r>
              <a:rPr lang="cs-CZ" dirty="0">
                <a:ea typeface="Calibri"/>
                <a:cs typeface="Calibri"/>
              </a:rPr>
              <a:t>) </a:t>
            </a:r>
          </a:p>
          <a:p>
            <a:pPr>
              <a:buClr>
                <a:srgbClr val="009543"/>
              </a:buClr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6657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Jak stanovit „jiná kritéria“ kvalifikace (jiná než ta upravená v rámci nadlimitního režimu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89891" y="2676986"/>
            <a:ext cx="9609853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Zadavatel si tato kritéria určí sám ve vztahu ke své konkrétní </a:t>
            </a:r>
            <a:r>
              <a:rPr lang="cs-CZ" sz="2400" dirty="0" smtClean="0"/>
              <a:t>VZ.</a:t>
            </a:r>
            <a:endParaRPr lang="cs-CZ" sz="2400" dirty="0"/>
          </a:p>
          <a:p>
            <a:r>
              <a:rPr lang="cs-CZ" sz="2400" dirty="0"/>
              <a:t>Je potřeba respektovat všechny zásady, především např. dbát na </a:t>
            </a:r>
            <a:r>
              <a:rPr lang="cs-CZ" sz="2400" b="1" dirty="0"/>
              <a:t>přiměřenost předmětu veřejné zakázky a okolnostem, za nichž je veřejná zakázka zadávána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§ </a:t>
            </a:r>
            <a:r>
              <a:rPr lang="cs-CZ" sz="2400" dirty="0"/>
              <a:t>36 odst. 1 – pozor na bezdůvodné zvýhodňování některých dodavatelů nebo vytváření bezdůvodných překážek hospodářské soutěže</a:t>
            </a:r>
            <a:r>
              <a:rPr lang="cs-CZ" sz="2400" dirty="0" smtClean="0"/>
              <a:t>!</a:t>
            </a:r>
          </a:p>
          <a:p>
            <a:r>
              <a:rPr lang="cs-CZ" sz="2400" b="1" dirty="0"/>
              <a:t>Příklady možných „jiných kritérií kvalifikace – jiné způsobilosti“</a:t>
            </a:r>
            <a:endParaRPr lang="cs-CZ" sz="2400" b="1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/>
              <a:t>bezdlužnost vůči zadavateli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/>
              <a:t>předložení výpisu z r</a:t>
            </a:r>
            <a:r>
              <a:rPr lang="cs-CZ" sz="2400" dirty="0" smtClean="0"/>
              <a:t>ejstříku </a:t>
            </a:r>
            <a:r>
              <a:rPr lang="cs-CZ" sz="2400" dirty="0"/>
              <a:t>trestů jednotlivých členů realizačního </a:t>
            </a:r>
            <a:r>
              <a:rPr lang="cs-CZ" sz="2400" dirty="0" smtClean="0"/>
              <a:t>týmu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 smtClean="0"/>
              <a:t>Jiná ekonomická kvalifikace než obrat dodavatele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24275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814945" y="2690336"/>
            <a:ext cx="8562109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4200" b="1" dirty="0" smtClean="0">
                <a:solidFill>
                  <a:srgbClr val="2E4987"/>
                </a:solidFill>
              </a:rPr>
              <a:t>Děkuji za pozornost.</a:t>
            </a:r>
            <a:endParaRPr lang="en-US" sz="42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8764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493982" y="1122546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Kvalifikace v nadlimitním režimu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55437" y="1768877"/>
            <a:ext cx="9337964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 smtClean="0"/>
              <a:t>Úprava v § 73 a násl.</a:t>
            </a:r>
          </a:p>
          <a:p>
            <a:r>
              <a:rPr lang="cs-CZ" sz="2400" b="1" dirty="0" smtClean="0"/>
              <a:t>Dělíme </a:t>
            </a:r>
            <a:r>
              <a:rPr lang="cs-CZ" sz="2400" b="1" dirty="0"/>
              <a:t>ji na</a:t>
            </a:r>
            <a:r>
              <a:rPr lang="cs-CZ" sz="2400" dirty="0"/>
              <a:t>:</a:t>
            </a:r>
          </a:p>
          <a:p>
            <a:pPr>
              <a:buFontTx/>
              <a:buChar char="-"/>
            </a:pPr>
            <a:r>
              <a:rPr lang="cs-CZ" sz="2400" dirty="0"/>
              <a:t>základní způsobilost</a:t>
            </a:r>
          </a:p>
          <a:p>
            <a:pPr>
              <a:buFontTx/>
              <a:buChar char="-"/>
            </a:pPr>
            <a:r>
              <a:rPr lang="cs-CZ" sz="2400" dirty="0"/>
              <a:t>profesní způsobilost</a:t>
            </a:r>
          </a:p>
          <a:p>
            <a:pPr>
              <a:buFontTx/>
              <a:buChar char="-"/>
            </a:pPr>
            <a:r>
              <a:rPr lang="cs-CZ" sz="2400" dirty="0"/>
              <a:t>technickou kvalifikaci</a:t>
            </a:r>
          </a:p>
          <a:p>
            <a:pPr>
              <a:buFontTx/>
              <a:buChar char="-"/>
            </a:pPr>
            <a:r>
              <a:rPr lang="cs-CZ" sz="2400" dirty="0"/>
              <a:t>ekonomickou kvalifikaci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814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Základní způsobilost (§ 73 až 75)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227273"/>
            <a:ext cx="9337964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Povinná</a:t>
            </a:r>
            <a:r>
              <a:rPr lang="cs-CZ" sz="2400" dirty="0" smtClean="0"/>
              <a:t> </a:t>
            </a:r>
            <a:r>
              <a:rPr lang="cs-CZ" sz="2400" dirty="0"/>
              <a:t>v zadávacích řízeních určených pro nadlimitní režim </a:t>
            </a:r>
            <a:r>
              <a:rPr lang="cs-CZ" sz="2400" dirty="0" smtClean="0"/>
              <a:t>(§ 73/1) a ve zjednodušeném podlimitním řízení (§ 53/4), v koncesním řízení a při zadávání sektorové VZ jen v případě veřejného zadavatele.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Vybraný dodavatel nesplňující základní způsobilost musí být vyloučen</a:t>
            </a:r>
            <a:r>
              <a:rPr lang="cs-CZ" sz="2400" dirty="0"/>
              <a:t>, jediná výjimka je podle § </a:t>
            </a:r>
            <a:r>
              <a:rPr lang="cs-CZ" sz="2400" dirty="0" smtClean="0"/>
              <a:t>75/2</a:t>
            </a:r>
            <a:r>
              <a:rPr lang="cs-CZ" sz="2400" dirty="0"/>
              <a:t>, případně </a:t>
            </a:r>
            <a:r>
              <a:rPr lang="cs-CZ" sz="2400" dirty="0" smtClean="0"/>
              <a:t>podle § </a:t>
            </a:r>
            <a:r>
              <a:rPr lang="cs-CZ" sz="2400" dirty="0"/>
              <a:t>76.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Pro celou kvalifikaci platí, že zadavatel </a:t>
            </a:r>
            <a:r>
              <a:rPr lang="cs-CZ" sz="2400" b="1" dirty="0"/>
              <a:t>je povinen</a:t>
            </a:r>
            <a:r>
              <a:rPr lang="cs-CZ" sz="2400" dirty="0"/>
              <a:t> </a:t>
            </a:r>
            <a:r>
              <a:rPr lang="cs-CZ" sz="2400" b="1" dirty="0"/>
              <a:t>v zadávací dokumentaci stanovit, které údaje a doklady k prokázání základní způsobilosti požaduje</a:t>
            </a:r>
            <a:r>
              <a:rPr lang="cs-CZ" sz="2400" dirty="0"/>
              <a:t> (v nadlimitním režimu § </a:t>
            </a:r>
            <a:r>
              <a:rPr lang="cs-CZ" sz="2400" dirty="0" smtClean="0"/>
              <a:t>73/5</a:t>
            </a:r>
            <a:r>
              <a:rPr lang="cs-CZ" sz="2400" dirty="0"/>
              <a:t>), avšak uplatní se i mimo nadlimitní režim na zákl. § </a:t>
            </a:r>
            <a:r>
              <a:rPr lang="cs-CZ" sz="2400" dirty="0" smtClean="0"/>
              <a:t>36/3 </a:t>
            </a:r>
            <a:r>
              <a:rPr lang="cs-CZ" sz="2400" dirty="0"/>
              <a:t>a zásady </a:t>
            </a:r>
            <a:r>
              <a:rPr lang="cs-CZ" sz="2400" dirty="0" smtClean="0"/>
              <a:t>transparentnosti.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Způsob prokázání základní způsobilosti pro nadlimitní režim je </a:t>
            </a:r>
            <a:r>
              <a:rPr lang="cs-CZ" sz="2400" b="1" dirty="0"/>
              <a:t>přesně stanoven </a:t>
            </a:r>
            <a:r>
              <a:rPr lang="cs-CZ" sz="2400" dirty="0"/>
              <a:t>v § 75.</a:t>
            </a:r>
          </a:p>
        </p:txBody>
      </p:sp>
    </p:spTree>
    <p:extLst>
      <p:ext uri="{BB962C8B-B14F-4D97-AF65-F5344CB8AC3E}">
        <p14:creationId xmlns:p14="http://schemas.microsoft.com/office/powerpoint/2010/main" val="94164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Základní způsobilost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14279" y="2227273"/>
            <a:ext cx="9337964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b="1" dirty="0" smtClean="0"/>
              <a:t>Hlavní okruhy základní způsobilosti dodavatele</a:t>
            </a:r>
          </a:p>
          <a:p>
            <a:pPr>
              <a:buClr>
                <a:srgbClr val="009543"/>
              </a:buClr>
            </a:pPr>
            <a:r>
              <a:rPr lang="cs-CZ" sz="2400" dirty="0" smtClean="0"/>
              <a:t>1</a:t>
            </a:r>
            <a:r>
              <a:rPr lang="cs-CZ" sz="2400" dirty="0"/>
              <a:t>.„vymezená trestní bezúhonnost dodavatele“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2.„placení daní a jiných povinných plateb státu“</a:t>
            </a:r>
            <a:br>
              <a:rPr lang="cs-CZ" sz="2400" dirty="0"/>
            </a:br>
            <a:r>
              <a:rPr lang="cs-CZ" sz="2400" dirty="0"/>
              <a:t>(veř. zdrav. poj., soc. </a:t>
            </a:r>
            <a:r>
              <a:rPr lang="cs-CZ" sz="2400" dirty="0" err="1"/>
              <a:t>zabezp</a:t>
            </a:r>
            <a:r>
              <a:rPr lang="cs-CZ" sz="2400" dirty="0"/>
              <a:t>. a příspěvek na st. politiku </a:t>
            </a:r>
            <a:r>
              <a:rPr lang="cs-CZ" sz="2400" dirty="0" err="1"/>
              <a:t>zaměst</a:t>
            </a:r>
            <a:r>
              <a:rPr lang="cs-CZ" sz="2400" dirty="0"/>
              <a:t>. včetně penále)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3.„nebýt v likvidaci, úpadku či v nařízené nucené správě“</a:t>
            </a: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62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Bezúhonnost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227272"/>
            <a:ext cx="9337964" cy="81560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200" dirty="0"/>
              <a:t>způsobilým není dodavatel, který byl </a:t>
            </a:r>
            <a:r>
              <a:rPr lang="cs-CZ" sz="2200" b="1" dirty="0"/>
              <a:t>v zemi svého sídla v posledních 5 letech před zahájením zadávacího řízení </a:t>
            </a:r>
            <a:r>
              <a:rPr lang="cs-CZ" sz="2200" dirty="0"/>
              <a:t>pravomocně odsouzen </a:t>
            </a:r>
            <a:r>
              <a:rPr lang="cs-CZ" sz="2200" b="1" dirty="0"/>
              <a:t>pro trestný čin uvedený v příloze č. 3 </a:t>
            </a:r>
            <a:r>
              <a:rPr lang="cs-CZ" sz="2200" dirty="0"/>
              <a:t>k </a:t>
            </a:r>
            <a:r>
              <a:rPr lang="cs-CZ" sz="2200" dirty="0" smtClean="0"/>
              <a:t>zákonu </a:t>
            </a:r>
            <a:r>
              <a:rPr lang="cs-CZ" sz="2200" dirty="0"/>
              <a:t>nebo obdobný trestný čin podle právního řádu země sídla dodavatele; </a:t>
            </a:r>
            <a:r>
              <a:rPr lang="cs-CZ" sz="2200" b="1" dirty="0"/>
              <a:t>k </a:t>
            </a:r>
            <a:r>
              <a:rPr lang="cs-CZ" sz="2200" b="1" dirty="0" smtClean="0"/>
              <a:t>zahlazeným </a:t>
            </a:r>
            <a:r>
              <a:rPr lang="cs-CZ" sz="2200" b="1" dirty="0"/>
              <a:t>odsouzením se nepřihlíží</a:t>
            </a:r>
          </a:p>
          <a:p>
            <a:pPr marL="457200" lvl="0" indent="-457200">
              <a:buFontTx/>
              <a:buChar char="-"/>
            </a:pPr>
            <a:r>
              <a:rPr lang="cs-CZ" sz="2200" dirty="0"/>
              <a:t>u </a:t>
            </a:r>
            <a:r>
              <a:rPr lang="cs-CZ" sz="2200" dirty="0" smtClean="0"/>
              <a:t>PO </a:t>
            </a:r>
            <a:r>
              <a:rPr lang="cs-CZ" sz="2200" b="1" dirty="0" smtClean="0"/>
              <a:t>včetně všech členů statutárního orgánu</a:t>
            </a:r>
            <a:r>
              <a:rPr lang="cs-CZ" sz="2200" dirty="0" smtClean="0"/>
              <a:t>; </a:t>
            </a:r>
            <a:r>
              <a:rPr lang="cs-CZ" sz="2200" b="1" dirty="0" smtClean="0"/>
              <a:t>v případě, že ve statutárním orgánu dodavatele je PO</a:t>
            </a:r>
            <a:r>
              <a:rPr lang="cs-CZ" sz="2200" dirty="0" smtClean="0"/>
              <a:t>, pak tato PO, každý člen statutárního orgánu této PO a osoba zastupující tuto PO ve statutárním orgánu dodavatele</a:t>
            </a:r>
            <a:endParaRPr lang="cs-CZ" sz="2200" dirty="0"/>
          </a:p>
          <a:p>
            <a:pPr marL="457200" lvl="0" indent="-457200">
              <a:buFontTx/>
              <a:buChar char="-"/>
            </a:pPr>
            <a:r>
              <a:rPr lang="cs-CZ" sz="2200" b="1" dirty="0"/>
              <a:t>speciální pravidla pro </a:t>
            </a:r>
            <a:r>
              <a:rPr lang="cs-CZ" sz="2200" b="1" dirty="0" smtClean="0"/>
              <a:t>pobočky závodu</a:t>
            </a:r>
            <a:r>
              <a:rPr lang="cs-CZ" sz="2200" dirty="0"/>
              <a:t> </a:t>
            </a:r>
            <a:r>
              <a:rPr lang="cs-CZ" sz="2200" dirty="0" smtClean="0"/>
              <a:t>- rozdíl mezi tím, zda se jedná o pobočku </a:t>
            </a:r>
            <a:r>
              <a:rPr lang="cs-CZ" sz="2200" b="1" dirty="0" smtClean="0"/>
              <a:t>české či zahraniční právnické osoby </a:t>
            </a:r>
            <a:r>
              <a:rPr lang="cs-CZ" sz="2200" dirty="0" smtClean="0"/>
              <a:t>(u české PO navíc vedoucí pobočky, u zahraniční PO jen tato PO a vedoucí pobočky)</a:t>
            </a:r>
            <a:endParaRPr lang="cs-CZ" sz="2200" dirty="0"/>
          </a:p>
          <a:p>
            <a:pPr marL="457200" lvl="0" indent="-457200">
              <a:buFontTx/>
              <a:buChar char="-"/>
            </a:pPr>
            <a:r>
              <a:rPr lang="cs-CZ" sz="2200" dirty="0"/>
              <a:t>prokazuje se dle § </a:t>
            </a:r>
            <a:r>
              <a:rPr lang="cs-CZ" sz="2200" dirty="0" smtClean="0"/>
              <a:t>75/1 </a:t>
            </a:r>
            <a:r>
              <a:rPr lang="cs-CZ" sz="2200" dirty="0"/>
              <a:t>písm. a) </a:t>
            </a:r>
            <a:r>
              <a:rPr lang="cs-CZ" sz="2200" b="1" dirty="0"/>
              <a:t>výpisem z r</a:t>
            </a:r>
            <a:r>
              <a:rPr lang="cs-CZ" sz="2200" b="1" dirty="0" smtClean="0"/>
              <a:t>ejstříku </a:t>
            </a:r>
            <a:r>
              <a:rPr lang="cs-CZ" sz="2200" b="1" dirty="0"/>
              <a:t>trestů </a:t>
            </a:r>
            <a:r>
              <a:rPr lang="cs-CZ" sz="2200" dirty="0"/>
              <a:t>ne starším než 3 měsíce před zahájením zadávacího řízení (§ </a:t>
            </a:r>
            <a:r>
              <a:rPr lang="cs-CZ" sz="2200" dirty="0" smtClean="0"/>
              <a:t>86/3)</a:t>
            </a:r>
            <a:endParaRPr lang="cs-CZ" sz="2200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551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Placení daní a jiných povinných plateb státu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800" dirty="0"/>
              <a:t>- </a:t>
            </a:r>
            <a:r>
              <a:rPr lang="cs-CZ" sz="2400" dirty="0"/>
              <a:t>jedná se pouze o splatné nedoplatky!</a:t>
            </a:r>
            <a:br>
              <a:rPr lang="cs-CZ" sz="2400" dirty="0"/>
            </a:br>
            <a:r>
              <a:rPr lang="cs-CZ" sz="2400" dirty="0"/>
              <a:t>- na rozdíl od bezúhonnosti prokazuje zahraniční dodavatel nejen ve vztahu k zemi svého sídla, ale též ve vztahu k ČR</a:t>
            </a:r>
            <a:br>
              <a:rPr lang="cs-CZ" sz="2400" dirty="0"/>
            </a:br>
            <a:r>
              <a:rPr lang="cs-CZ" sz="2400" dirty="0"/>
              <a:t>- prokazuje se dle § </a:t>
            </a:r>
            <a:r>
              <a:rPr lang="cs-CZ" sz="2400" dirty="0" smtClean="0"/>
              <a:t>75/1 </a:t>
            </a:r>
            <a:r>
              <a:rPr lang="cs-CZ" sz="2400" dirty="0"/>
              <a:t>písm. b) až e) částečně potvrzeními od příslušných úřadů a částečně čestnými prohlášeními</a:t>
            </a:r>
            <a:br>
              <a:rPr lang="cs-CZ" sz="2400" dirty="0"/>
            </a:br>
            <a:r>
              <a:rPr lang="cs-CZ" sz="2400" dirty="0"/>
              <a:t>- ne starším než 3 měsíce před zahájením zadávacího řízení (§ </a:t>
            </a:r>
            <a:r>
              <a:rPr lang="cs-CZ" sz="2400" dirty="0" smtClean="0"/>
              <a:t>86/3)</a:t>
            </a:r>
            <a:endParaRPr lang="cs-CZ" sz="2400" i="1" dirty="0" smtClean="0">
              <a:ea typeface="Calibri"/>
              <a:cs typeface="Calibri"/>
            </a:endParaRPr>
          </a:p>
          <a:p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041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Neexistence likvidace, úpadku, …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prokazuje se dle § </a:t>
            </a:r>
            <a:r>
              <a:rPr lang="cs-CZ" sz="2400" dirty="0" smtClean="0"/>
              <a:t>75/1 </a:t>
            </a:r>
            <a:r>
              <a:rPr lang="cs-CZ" sz="2400" dirty="0"/>
              <a:t>písm. f) výpisem z obchodního rejstříku (nebo předložením písemného čestného prohlášení v případě, že dodavatel není v obchodním rejstříku zapsán) ne starším než 3 měsíce před zahájením zadávacího řízení (§ </a:t>
            </a:r>
            <a:r>
              <a:rPr lang="cs-CZ" sz="2400" dirty="0" smtClean="0"/>
              <a:t>86/3)</a:t>
            </a: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54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82576" y="160297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Profesní způsobilost (§ 77)</a:t>
            </a:r>
            <a:endParaRPr lang="cs-CZ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609601" y="2392218"/>
            <a:ext cx="11092872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ea typeface="Calibri"/>
                <a:cs typeface="Calibri"/>
              </a:rPr>
              <a:t>Povinně </a:t>
            </a:r>
            <a:r>
              <a:rPr lang="cs-CZ" sz="2400" dirty="0" smtClean="0">
                <a:ea typeface="Calibri"/>
                <a:cs typeface="Calibri"/>
              </a:rPr>
              <a:t>- ve </a:t>
            </a:r>
            <a:r>
              <a:rPr lang="cs-CZ" sz="2400" dirty="0">
                <a:ea typeface="Calibri"/>
                <a:cs typeface="Calibri"/>
              </a:rPr>
              <a:t>vztahu k ČR předložením výpisu z </a:t>
            </a:r>
            <a:r>
              <a:rPr lang="cs-CZ" sz="2400" dirty="0" smtClean="0">
                <a:ea typeface="Calibri"/>
                <a:cs typeface="Calibri"/>
              </a:rPr>
              <a:t>OR nebo </a:t>
            </a:r>
            <a:r>
              <a:rPr lang="cs-CZ" sz="2400" dirty="0">
                <a:ea typeface="Calibri"/>
                <a:cs typeface="Calibri"/>
              </a:rPr>
              <a:t>jiné obdobné evidence, pokud jiný právní předpis zápis do takové evidence vyžaduje</a:t>
            </a:r>
            <a:r>
              <a:rPr lang="cs-CZ" sz="2400" dirty="0" smtClean="0">
                <a:ea typeface="Calibri"/>
                <a:cs typeface="Calibri"/>
              </a:rPr>
              <a:t>. Jen v JŘBU nepovinně.</a:t>
            </a: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ea typeface="Calibri"/>
                <a:cs typeface="Calibri"/>
              </a:rPr>
              <a:t>Nepovinně </a:t>
            </a:r>
            <a:r>
              <a:rPr lang="cs-CZ" sz="2400" dirty="0" smtClean="0">
                <a:ea typeface="Calibri"/>
                <a:cs typeface="Calibri"/>
              </a:rPr>
              <a:t>- doklad</a:t>
            </a:r>
            <a:r>
              <a:rPr lang="cs-CZ" sz="2400" dirty="0">
                <a:ea typeface="Calibri"/>
                <a:cs typeface="Calibri"/>
              </a:rPr>
              <a:t>, </a:t>
            </a:r>
            <a:r>
              <a:rPr lang="cs-CZ" sz="2400" dirty="0" smtClean="0">
                <a:ea typeface="Calibri"/>
                <a:cs typeface="Calibri"/>
              </a:rPr>
              <a:t>že dodavatel </a:t>
            </a:r>
            <a:r>
              <a:rPr lang="cs-CZ" sz="2400" dirty="0">
                <a:ea typeface="Calibri"/>
                <a:cs typeface="Calibri"/>
              </a:rPr>
              <a:t>je</a:t>
            </a:r>
          </a:p>
          <a:p>
            <a:pPr>
              <a:buClr>
                <a:srgbClr val="009543"/>
              </a:buClr>
            </a:pPr>
            <a:r>
              <a:rPr lang="cs-CZ" sz="2400" dirty="0">
                <a:ea typeface="Calibri"/>
                <a:cs typeface="Calibri"/>
              </a:rPr>
              <a:t>a) oprávněn podnikat v rozsahu </a:t>
            </a:r>
            <a:r>
              <a:rPr lang="cs-CZ" sz="2400" dirty="0" smtClean="0">
                <a:ea typeface="Calibri"/>
                <a:cs typeface="Calibri"/>
              </a:rPr>
              <a:t>předmětu VZ, </a:t>
            </a:r>
            <a:r>
              <a:rPr lang="cs-CZ" sz="2400" dirty="0">
                <a:ea typeface="Calibri"/>
                <a:cs typeface="Calibri"/>
              </a:rPr>
              <a:t>pokud </a:t>
            </a:r>
            <a:r>
              <a:rPr lang="cs-CZ" sz="2400" dirty="0" smtClean="0">
                <a:ea typeface="Calibri"/>
                <a:cs typeface="Calibri"/>
              </a:rPr>
              <a:t>jiné právní předpisy takové oprávnění vyžadují,</a:t>
            </a:r>
            <a:endParaRPr lang="cs-CZ" sz="2400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r>
              <a:rPr lang="cs-CZ" sz="2400" dirty="0">
                <a:ea typeface="Calibri"/>
                <a:cs typeface="Calibri"/>
              </a:rPr>
              <a:t>b) členem profesní samosprávné komory nebo jiné profesní organizace, je-li takové členství pro plnění </a:t>
            </a:r>
            <a:r>
              <a:rPr lang="cs-CZ" sz="2400" dirty="0" smtClean="0">
                <a:ea typeface="Calibri"/>
                <a:cs typeface="Calibri"/>
              </a:rPr>
              <a:t>VZ na </a:t>
            </a:r>
            <a:r>
              <a:rPr lang="cs-CZ" sz="2400" dirty="0">
                <a:ea typeface="Calibri"/>
                <a:cs typeface="Calibri"/>
              </a:rPr>
              <a:t>služby jinými právními předpisy vyžadováno, nebo</a:t>
            </a:r>
          </a:p>
          <a:p>
            <a:pPr>
              <a:buClr>
                <a:srgbClr val="009543"/>
              </a:buClr>
            </a:pPr>
            <a:r>
              <a:rPr lang="cs-CZ" sz="2400" dirty="0">
                <a:ea typeface="Calibri"/>
                <a:cs typeface="Calibri"/>
              </a:rPr>
              <a:t>c) odborně způsobilý nebo disponuje osobou, jejímž prostřednictvím odbornou způsobilost zabezpečuje, je-li pro plnění </a:t>
            </a:r>
            <a:r>
              <a:rPr lang="cs-CZ" sz="2400" dirty="0" smtClean="0">
                <a:ea typeface="Calibri"/>
                <a:cs typeface="Calibri"/>
              </a:rPr>
              <a:t>VZ odborná </a:t>
            </a:r>
            <a:r>
              <a:rPr lang="cs-CZ" sz="2400" dirty="0">
                <a:ea typeface="Calibri"/>
                <a:cs typeface="Calibri"/>
              </a:rPr>
              <a:t>způsobilost jinými právními předpisy vyžadována</a:t>
            </a:r>
            <a:r>
              <a:rPr lang="cs-CZ" sz="2400" dirty="0" smtClean="0">
                <a:ea typeface="Calibri"/>
                <a:cs typeface="Calibri"/>
              </a:rPr>
              <a:t>.</a:t>
            </a:r>
            <a:endParaRPr lang="cs-CZ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9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130aa1-df8d-4cfc-b5ca-c8e75a54ac58">
      <Terms xmlns="http://schemas.microsoft.com/office/infopath/2007/PartnerControls"/>
    </lcf76f155ced4ddcb4097134ff3c332f>
    <TaxCatchAll xmlns="3a05a313-e8ba-434f-93a9-e1335f2c2059" xsi:nil="true"/>
    <SharedWithUsers xmlns="3a05a313-e8ba-434f-93a9-e1335f2c2059">
      <UserInfo>
        <DisplayName>Janečková Marie</DisplayName>
        <AccountId>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02385C3B5A254CBD327BF70AB46767" ma:contentTypeVersion="15" ma:contentTypeDescription="Vytvoří nový dokument" ma:contentTypeScope="" ma:versionID="56f71a24318acd9c27b3b1772430d90b">
  <xsd:schema xmlns:xsd="http://www.w3.org/2001/XMLSchema" xmlns:xs="http://www.w3.org/2001/XMLSchema" xmlns:p="http://schemas.microsoft.com/office/2006/metadata/properties" xmlns:ns2="c7130aa1-df8d-4cfc-b5ca-c8e75a54ac58" xmlns:ns3="3a05a313-e8ba-434f-93a9-e1335f2c2059" targetNamespace="http://schemas.microsoft.com/office/2006/metadata/properties" ma:root="true" ma:fieldsID="cb862c3a5a24f1a1e892a883097c961c" ns2:_="" ns3:_="">
    <xsd:import namespace="c7130aa1-df8d-4cfc-b5ca-c8e75a54ac58"/>
    <xsd:import namespace="3a05a313-e8ba-434f-93a9-e1335f2c20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30aa1-df8d-4cfc-b5ca-c8e75a54ac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5a313-e8ba-434f-93a9-e1335f2c20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0f8e3e-5ae1-4fdc-85ba-64480fc9b50f}" ma:internalName="TaxCatchAll" ma:showField="CatchAllData" ma:web="3a05a313-e8ba-434f-93a9-e1335f2c20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1F3388-C616-48BF-94BA-71C5DB4630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9BE72F-CB9A-4489-9DE8-BDBC4ADFE5F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a05a313-e8ba-434f-93a9-e1335f2c2059"/>
    <ds:schemaRef ds:uri="http://schemas.microsoft.com/office/infopath/2007/PartnerControls"/>
    <ds:schemaRef ds:uri="c7130aa1-df8d-4cfc-b5ca-c8e75a54ac5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41555-A4BB-4E08-883D-C57DD0769A93}">
  <ds:schemaRefs>
    <ds:schemaRef ds:uri="3a05a313-e8ba-434f-93a9-e1335f2c2059"/>
    <ds:schemaRef ds:uri="c7130aa1-df8d-4cfc-b5ca-c8e75a54ac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5118</TotalTime>
  <Words>2519</Words>
  <Application>Microsoft Office PowerPoint</Application>
  <PresentationFormat>Širokoúhlá obrazovka</PresentationFormat>
  <Paragraphs>325</Paragraphs>
  <Slides>27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Wingdings,Sans-Serif</vt:lpstr>
      <vt:lpstr>Motiv Office</vt:lpstr>
      <vt:lpstr>  Kvalifikace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v případě, že kvalifikace je nedostatečná nebo chybná?</vt:lpstr>
      <vt:lpstr>Prokazování kvalifikace prostř. jiných osob</vt:lpstr>
      <vt:lpstr>Společné prokazování, požadavek na kvalifikaci poddodavatele, změna kvalifikace</vt:lpstr>
      <vt:lpstr>Zahraniční prvek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Sokolovi</dc:creator>
  <cp:lastModifiedBy>Nedvědická Jana</cp:lastModifiedBy>
  <cp:revision>135</cp:revision>
  <dcterms:created xsi:type="dcterms:W3CDTF">2024-02-08T14:50:32Z</dcterms:created>
  <dcterms:modified xsi:type="dcterms:W3CDTF">2025-06-02T15:42:42Z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0x0101007902385C3B5A254CBD327BF70AB46767</vt:lpwstr>
  </property>
  <property fmtid="{D5CDD505-2E9C-101B-9397-08002B2CF9AE}" pid="3" name="MediaServiceImageTags">
    <vt:lpwstr/>
  </property>
</Properties>
</file>