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300" r:id="rId3"/>
    <p:sldId id="273" r:id="rId4"/>
    <p:sldId id="257" r:id="rId5"/>
    <p:sldId id="272" r:id="rId6"/>
    <p:sldId id="284" r:id="rId7"/>
    <p:sldId id="286" r:id="rId8"/>
    <p:sldId id="266" r:id="rId9"/>
    <p:sldId id="298" r:id="rId10"/>
    <p:sldId id="291" r:id="rId11"/>
    <p:sldId id="292" r:id="rId12"/>
    <p:sldId id="299" r:id="rId13"/>
    <p:sldId id="293" r:id="rId14"/>
    <p:sldId id="294" r:id="rId15"/>
    <p:sldId id="301" r:id="rId16"/>
    <p:sldId id="302" r:id="rId17"/>
    <p:sldId id="290" r:id="rId18"/>
    <p:sldId id="288" r:id="rId19"/>
    <p:sldId id="279" r:id="rId20"/>
    <p:sldId id="289" r:id="rId21"/>
    <p:sldId id="270" r:id="rId22"/>
    <p:sldId id="271" r:id="rId23"/>
    <p:sldId id="296" r:id="rId24"/>
    <p:sldId id="297" r:id="rId25"/>
    <p:sldId id="275" r:id="rId26"/>
    <p:sldId id="285" r:id="rId2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F3F"/>
    <a:srgbClr val="000099"/>
    <a:srgbClr val="DB7D00"/>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73" autoAdjust="0"/>
  </p:normalViewPr>
  <p:slideViewPr>
    <p:cSldViewPr>
      <p:cViewPr varScale="1">
        <p:scale>
          <a:sx n="72" d="100"/>
          <a:sy n="72" d="100"/>
        </p:scale>
        <p:origin x="122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0" d="100"/>
          <a:sy n="100" d="100"/>
        </p:scale>
        <p:origin x="-360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EDA9FB6-D9ED-404E-AFD2-37E0835FC3D6}" type="datetimeFigureOut">
              <a:rPr lang="cs-CZ" smtClean="0"/>
              <a:pPr/>
              <a:t>10.02.2025</a:t>
            </a:fld>
            <a:endParaRPr lang="cs-CZ"/>
          </a:p>
        </p:txBody>
      </p:sp>
      <p:sp>
        <p:nvSpPr>
          <p:cNvPr id="4" name="Zástupný symbol pro zápatí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7B48070-1754-4046-9E38-6F5D9D5E9BB1}"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6"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pPr algn="r"/>
            <a:r>
              <a:rPr lang="cs-CZ" dirty="0"/>
              <a:t>Markéta Ajmová</a:t>
            </a:r>
            <a:endParaRPr lang="en-US" dirty="0"/>
          </a:p>
        </p:txBody>
      </p:sp>
      <p:sp>
        <p:nvSpPr>
          <p:cNvPr id="3" name="Nadpis 2"/>
          <p:cNvSpPr>
            <a:spLocks noGrp="1"/>
          </p:cNvSpPr>
          <p:nvPr>
            <p:ph type="title"/>
          </p:nvPr>
        </p:nvSpPr>
        <p:spPr/>
        <p:txBody>
          <a:bodyPr/>
          <a:lstStyle/>
          <a:p>
            <a:r>
              <a:rPr lang="cs-CZ" dirty="0"/>
              <a:t>Objasňování a doplňování nabídek (§ 46 ZZVZ)</a:t>
            </a:r>
            <a:endParaRPr lang="en-US" dirty="0"/>
          </a:p>
        </p:txBody>
      </p:sp>
    </p:spTree>
    <p:extLst>
      <p:ext uri="{BB962C8B-B14F-4D97-AF65-F5344CB8AC3E}">
        <p14:creationId xmlns:p14="http://schemas.microsoft.com/office/powerpoint/2010/main" val="16060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F887065B-B750-448F-BEB0-5AD543F32818}"/>
              </a:ext>
            </a:extLst>
          </p:cNvPr>
          <p:cNvSpPr>
            <a:spLocks noGrp="1"/>
          </p:cNvSpPr>
          <p:nvPr>
            <p:ph idx="1"/>
          </p:nvPr>
        </p:nvSpPr>
        <p:spPr>
          <a:xfrm>
            <a:off x="395536" y="2492896"/>
            <a:ext cx="8291264" cy="3960440"/>
          </a:xfrm>
        </p:spPr>
        <p:txBody>
          <a:bodyPr>
            <a:normAutofit fontScale="40000" lnSpcReduction="20000"/>
          </a:bodyPr>
          <a:lstStyle/>
          <a:p>
            <a:pPr algn="just" defTabSz="457108">
              <a:spcBef>
                <a:spcPts val="1000"/>
              </a:spcBef>
              <a:defRPr/>
            </a:pPr>
            <a:r>
              <a:rPr lang="cs-CZ" sz="4500" b="0" dirty="0">
                <a:solidFill>
                  <a:prstClr val="black"/>
                </a:solidFill>
                <a:latin typeface="+mn-lt"/>
              </a:rPr>
              <a:t>Posuzována otázka, </a:t>
            </a:r>
            <a:r>
              <a:rPr lang="cs-CZ" sz="4500" dirty="0">
                <a:solidFill>
                  <a:prstClr val="black"/>
                </a:solidFill>
                <a:latin typeface="+mn-lt"/>
              </a:rPr>
              <a:t>zda má zadavatel možnost </a:t>
            </a:r>
            <a:r>
              <a:rPr lang="cs-CZ" sz="4500" b="1" dirty="0">
                <a:solidFill>
                  <a:prstClr val="black"/>
                </a:solidFill>
                <a:latin typeface="+mn-lt"/>
              </a:rPr>
              <a:t>přijmout nově (později) doložené reference </a:t>
            </a:r>
            <a:r>
              <a:rPr lang="cs-CZ" sz="4500" b="0" dirty="0">
                <a:solidFill>
                  <a:prstClr val="black"/>
                </a:solidFill>
                <a:latin typeface="+mn-lt"/>
              </a:rPr>
              <a:t>než ty, které byly obsaženy v nabídce</a:t>
            </a:r>
          </a:p>
          <a:p>
            <a:pPr marL="342900" indent="-342900" algn="just" defTabSz="457108">
              <a:buClr>
                <a:schemeClr val="accent1"/>
              </a:buClr>
              <a:buFont typeface="Wingdings" pitchFamily="2" charset="2"/>
              <a:buChar char="§"/>
              <a:defRPr/>
            </a:pPr>
            <a:r>
              <a:rPr lang="cs-CZ" sz="4500" dirty="0">
                <a:solidFill>
                  <a:prstClr val="black"/>
                </a:solidFill>
                <a:latin typeface="+mn-lt"/>
                <a:cs typeface="+mn-cs"/>
              </a:rPr>
              <a:t>zadavatel požadoval k prokázání technické kvalifikace 2 referenční zakázky - vyzval ve smyslu § 46 ZZVZ k vyjasnění, případně doplnění dokladů</a:t>
            </a:r>
          </a:p>
          <a:p>
            <a:pPr marL="342900" indent="-342900" algn="just" defTabSz="457108">
              <a:buClr>
                <a:schemeClr val="accent1"/>
              </a:buClr>
              <a:buFont typeface="Wingdings" pitchFamily="2" charset="2"/>
              <a:buChar char="§"/>
              <a:defRPr/>
            </a:pPr>
            <a:r>
              <a:rPr lang="cs-CZ" sz="4500" dirty="0">
                <a:solidFill>
                  <a:prstClr val="black"/>
                </a:solidFill>
                <a:latin typeface="+mn-lt"/>
                <a:cs typeface="+mn-cs"/>
              </a:rPr>
              <a:t>účastník ZŘ v návaznosti na žádost ve smyslu § 46 ZZVZ zadavateli doložil objasnění k referenčním zakázkám, které byly součástí nabídky a současně doložil další (nové) referenční zakázky, kterými disponoval, a které dle jeho přesvědčení byly způsobilé k prokázání technické kvalifikace</a:t>
            </a:r>
          </a:p>
          <a:p>
            <a:pPr marL="342900" indent="-342900" algn="just" defTabSz="457108">
              <a:buClr>
                <a:schemeClr val="accent1"/>
              </a:buClr>
              <a:buFont typeface="Wingdings" pitchFamily="2" charset="2"/>
              <a:buChar char="§"/>
              <a:defRPr/>
            </a:pPr>
            <a:r>
              <a:rPr lang="cs-CZ" sz="4500" dirty="0">
                <a:solidFill>
                  <a:prstClr val="black"/>
                </a:solidFill>
                <a:latin typeface="+mn-lt"/>
                <a:cs typeface="+mn-cs"/>
              </a:rPr>
              <a:t>zadavatel účastníka ZŘ </a:t>
            </a:r>
            <a:r>
              <a:rPr lang="cs-CZ" sz="4500" b="1" dirty="0">
                <a:solidFill>
                  <a:prstClr val="black"/>
                </a:solidFill>
                <a:latin typeface="+mn-lt"/>
                <a:cs typeface="+mn-cs"/>
              </a:rPr>
              <a:t>vyloučil </a:t>
            </a:r>
            <a:r>
              <a:rPr lang="cs-CZ" sz="4500" dirty="0">
                <a:solidFill>
                  <a:prstClr val="black"/>
                </a:solidFill>
                <a:latin typeface="+mn-lt"/>
                <a:cs typeface="+mn-cs"/>
              </a:rPr>
              <a:t>- objasnění referencí, které byly původně obsaženy v nabídce, zadavatel nepovažoval za dostatečné, resp. reference dle přesvědčení zadavatele neodpovídaly požadavkům v ZD a ve vztahu k následně doloženým referencím zadavatel zaujal postoj, že je není možno akceptovat a nepřihlížel k nim</a:t>
            </a:r>
          </a:p>
          <a:p>
            <a:endParaRPr lang="cs-CZ" dirty="0"/>
          </a:p>
        </p:txBody>
      </p:sp>
      <p:sp>
        <p:nvSpPr>
          <p:cNvPr id="3" name="Nadpis 2">
            <a:extLst>
              <a:ext uri="{FF2B5EF4-FFF2-40B4-BE49-F238E27FC236}">
                <a16:creationId xmlns:a16="http://schemas.microsoft.com/office/drawing/2014/main" id="{62833049-D300-4B26-A090-FD7DB88ECCBF}"/>
              </a:ext>
            </a:extLst>
          </p:cNvPr>
          <p:cNvSpPr>
            <a:spLocks noGrp="1"/>
          </p:cNvSpPr>
          <p:nvPr>
            <p:ph type="title"/>
          </p:nvPr>
        </p:nvSpPr>
        <p:spPr/>
        <p:txBody>
          <a:bodyPr/>
          <a:lstStyle/>
          <a:p>
            <a:r>
              <a:rPr lang="cs-CZ" sz="2800" dirty="0"/>
              <a:t>ÚOHS S0451/2019 potvrzeno R0029/2020_reference</a:t>
            </a:r>
            <a:br>
              <a:rPr lang="cs-CZ" sz="3200" u="sng" dirty="0">
                <a:solidFill>
                  <a:prstClr val="black"/>
                </a:solidFill>
              </a:rPr>
            </a:br>
            <a:endParaRPr lang="cs-CZ" dirty="0"/>
          </a:p>
        </p:txBody>
      </p:sp>
    </p:spTree>
    <p:extLst>
      <p:ext uri="{BB962C8B-B14F-4D97-AF65-F5344CB8AC3E}">
        <p14:creationId xmlns:p14="http://schemas.microsoft.com/office/powerpoint/2010/main" val="1810894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3F41676-0FF3-46C5-B37B-5DBA8B72FC22}"/>
              </a:ext>
            </a:extLst>
          </p:cNvPr>
          <p:cNvSpPr>
            <a:spLocks noGrp="1"/>
          </p:cNvSpPr>
          <p:nvPr>
            <p:ph idx="1"/>
          </p:nvPr>
        </p:nvSpPr>
        <p:spPr>
          <a:xfrm>
            <a:off x="395536" y="2564904"/>
            <a:ext cx="8291264" cy="3888432"/>
          </a:xfrm>
        </p:spPr>
        <p:txBody>
          <a:bodyPr>
            <a:normAutofit fontScale="70000" lnSpcReduction="20000"/>
          </a:bodyPr>
          <a:lstStyle/>
          <a:p>
            <a:pPr marL="342900" lvl="0" indent="-342900" algn="just" defTabSz="457108">
              <a:buClr>
                <a:schemeClr val="accent1"/>
              </a:buClr>
              <a:buFont typeface="Wingdings" pitchFamily="2" charset="2"/>
              <a:buChar char="§"/>
              <a:defRPr/>
            </a:pPr>
            <a:r>
              <a:rPr lang="cs-CZ" sz="2700" b="1" dirty="0">
                <a:solidFill>
                  <a:prstClr val="black"/>
                </a:solidFill>
                <a:latin typeface="+mn-lt"/>
                <a:cs typeface="+mn-cs"/>
              </a:rPr>
              <a:t>zadavatel postupoval v rozporu se zákonem</a:t>
            </a:r>
            <a:r>
              <a:rPr lang="cs-CZ" sz="2700" dirty="0">
                <a:solidFill>
                  <a:prstClr val="black"/>
                </a:solidFill>
                <a:latin typeface="+mn-lt"/>
                <a:cs typeface="+mn-cs"/>
              </a:rPr>
              <a:t>, když účastníka ze ZŘ vyloučil, aniž by měl najisto postaveno, zda splňuje podmínky účasti – zadavatel byl povinen reflektovat i nově doložené referenční zakázky</a:t>
            </a:r>
          </a:p>
          <a:p>
            <a:pPr marL="342900" lvl="0" indent="-342900" algn="just" defTabSz="457108">
              <a:buClr>
                <a:schemeClr val="accent1"/>
              </a:buClr>
              <a:buFont typeface="Wingdings" pitchFamily="2" charset="2"/>
              <a:buChar char="§"/>
              <a:defRPr/>
            </a:pPr>
            <a:r>
              <a:rPr lang="cs-CZ" sz="2700" dirty="0">
                <a:solidFill>
                  <a:prstClr val="black"/>
                </a:solidFill>
                <a:latin typeface="+mn-lt"/>
                <a:cs typeface="+mn-cs"/>
              </a:rPr>
              <a:t>údaje, které jsou relevantní pouze pro posouzení kvalifikace a takové údaje nebudou předmětem hodnocení, jedná se o situaci povolenou v § 46 odst. 2 ZZVZ</a:t>
            </a:r>
          </a:p>
          <a:p>
            <a:pPr marL="342900" lvl="0" indent="-342900" algn="just" defTabSz="457108">
              <a:buClr>
                <a:schemeClr val="accent1"/>
              </a:buClr>
              <a:buFont typeface="Wingdings" pitchFamily="2" charset="2"/>
              <a:buChar char="§"/>
              <a:defRPr/>
            </a:pPr>
            <a:r>
              <a:rPr lang="cs-CZ" sz="2700" dirty="0">
                <a:solidFill>
                  <a:prstClr val="black"/>
                </a:solidFill>
                <a:latin typeface="+mn-lt"/>
                <a:cs typeface="+mn-cs"/>
              </a:rPr>
              <a:t>při zjišťování kvalifikovanosti dodavatele se nejedná o změnu nabídky, nýbrž o doložení (doplnění) skutečností vztahujících se ke kvalifikovanosti dodavatele</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dodavatelé jsou oprávněni doložit další (nové) reference, tzn. zadavatel má v případě takového postupu </a:t>
            </a:r>
            <a:r>
              <a:rPr lang="cs-CZ" sz="2700" b="1" dirty="0">
                <a:solidFill>
                  <a:prstClr val="black"/>
                </a:solidFill>
                <a:latin typeface="+mn-lt"/>
                <a:cs typeface="+mn-cs"/>
              </a:rPr>
              <a:t>možnost (povinnost) přijímat i dodatečně doložené reference</a:t>
            </a:r>
          </a:p>
          <a:p>
            <a:pPr marL="1522413" lvl="0" indent="-285750" algn="just" defTabSz="457108">
              <a:spcBef>
                <a:spcPts val="400"/>
              </a:spcBef>
              <a:buFont typeface="Wingdings" panose="05000000000000000000" pitchFamily="2" charset="2"/>
              <a:buChar char="Ø"/>
              <a:defRPr/>
            </a:pPr>
            <a:endParaRPr lang="cs-CZ" sz="2800" b="0" dirty="0">
              <a:solidFill>
                <a:prstClr val="black"/>
              </a:solidFill>
            </a:endParaRPr>
          </a:p>
          <a:p>
            <a:endParaRPr lang="cs-CZ" dirty="0"/>
          </a:p>
        </p:txBody>
      </p:sp>
      <p:sp>
        <p:nvSpPr>
          <p:cNvPr id="3" name="Nadpis 2">
            <a:extLst>
              <a:ext uri="{FF2B5EF4-FFF2-40B4-BE49-F238E27FC236}">
                <a16:creationId xmlns:a16="http://schemas.microsoft.com/office/drawing/2014/main" id="{07F62CB5-8B48-4F57-BDB0-87CCFC3C092D}"/>
              </a:ext>
            </a:extLst>
          </p:cNvPr>
          <p:cNvSpPr>
            <a:spLocks noGrp="1"/>
          </p:cNvSpPr>
          <p:nvPr>
            <p:ph type="title"/>
          </p:nvPr>
        </p:nvSpPr>
        <p:spPr>
          <a:xfrm>
            <a:off x="395536" y="1412776"/>
            <a:ext cx="8291264" cy="936104"/>
          </a:xfrm>
        </p:spPr>
        <p:txBody>
          <a:bodyPr/>
          <a:lstStyle/>
          <a:p>
            <a:r>
              <a:rPr lang="cs-CZ" sz="2800" dirty="0"/>
              <a:t>ÚOHS S0451/2019 potvrzeno R0029/2020_reference</a:t>
            </a:r>
          </a:p>
        </p:txBody>
      </p:sp>
    </p:spTree>
    <p:extLst>
      <p:ext uri="{BB962C8B-B14F-4D97-AF65-F5344CB8AC3E}">
        <p14:creationId xmlns:p14="http://schemas.microsoft.com/office/powerpoint/2010/main" val="1790921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DBEB63A-07A4-0537-3C12-94CDDB186AE0}"/>
              </a:ext>
            </a:extLst>
          </p:cNvPr>
          <p:cNvSpPr>
            <a:spLocks noGrp="1"/>
          </p:cNvSpPr>
          <p:nvPr>
            <p:ph idx="1"/>
          </p:nvPr>
        </p:nvSpPr>
        <p:spPr/>
        <p:txBody>
          <a:bodyPr>
            <a:normAutofit fontScale="92500"/>
          </a:bodyPr>
          <a:lstStyle/>
          <a:p>
            <a:r>
              <a:rPr lang="cs-CZ" b="1" dirty="0"/>
              <a:t>Předmět plnění </a:t>
            </a:r>
            <a:r>
              <a:rPr lang="cs-CZ" dirty="0"/>
              <a:t>(technické listy)</a:t>
            </a:r>
          </a:p>
          <a:p>
            <a:pPr marL="457200" indent="-457200">
              <a:buFont typeface="Arial" panose="020B0604020202020204" pitchFamily="34" charset="0"/>
              <a:buChar char="•"/>
            </a:pPr>
            <a:r>
              <a:rPr lang="cs-CZ" dirty="0"/>
              <a:t>nutno rozlišovat, zda dochází ke </a:t>
            </a:r>
            <a:r>
              <a:rPr lang="cs-CZ" b="1" dirty="0"/>
              <a:t>změně obsahu </a:t>
            </a:r>
            <a:r>
              <a:rPr lang="cs-CZ" dirty="0"/>
              <a:t>nabídky (</a:t>
            </a:r>
            <a:r>
              <a:rPr lang="cs-CZ" i="1" dirty="0"/>
              <a:t>pokud je před změnou nabídky nabízeno plnění A a po změně je nabízeno plnění B           </a:t>
            </a:r>
            <a:r>
              <a:rPr lang="cs-CZ" b="1" i="1" dirty="0"/>
              <a:t>materiální změna nabídky </a:t>
            </a:r>
          </a:p>
          <a:p>
            <a:r>
              <a:rPr lang="cs-CZ" dirty="0"/>
              <a:t>nebo</a:t>
            </a:r>
            <a:r>
              <a:rPr lang="cs-CZ" b="1" i="1" dirty="0"/>
              <a:t> </a:t>
            </a:r>
            <a:r>
              <a:rPr lang="cs-CZ" dirty="0"/>
              <a:t>zda došlo pouze k </a:t>
            </a:r>
            <a:r>
              <a:rPr lang="cs-CZ" b="1" dirty="0"/>
              <a:t>doplnění/objasnění</a:t>
            </a:r>
            <a:r>
              <a:rPr lang="cs-CZ" dirty="0"/>
              <a:t> původní nabídky (stále se jedná o plnění A)         </a:t>
            </a:r>
          </a:p>
          <a:p>
            <a:r>
              <a:rPr lang="cs-CZ" dirty="0"/>
              <a:t>           </a:t>
            </a:r>
            <a:r>
              <a:rPr lang="cs-CZ" b="1" dirty="0"/>
              <a:t>není materiální změnou</a:t>
            </a:r>
          </a:p>
          <a:p>
            <a:pPr algn="l"/>
            <a:endParaRPr lang="cs-CZ" dirty="0"/>
          </a:p>
        </p:txBody>
      </p:sp>
      <p:sp>
        <p:nvSpPr>
          <p:cNvPr id="3" name="Nadpis 2">
            <a:extLst>
              <a:ext uri="{FF2B5EF4-FFF2-40B4-BE49-F238E27FC236}">
                <a16:creationId xmlns:a16="http://schemas.microsoft.com/office/drawing/2014/main" id="{3D1B8786-3673-E9FC-8344-26E2147B2829}"/>
              </a:ext>
            </a:extLst>
          </p:cNvPr>
          <p:cNvSpPr>
            <a:spLocks noGrp="1"/>
          </p:cNvSpPr>
          <p:nvPr>
            <p:ph type="title"/>
          </p:nvPr>
        </p:nvSpPr>
        <p:spPr/>
        <p:txBody>
          <a:bodyPr/>
          <a:lstStyle/>
          <a:p>
            <a:r>
              <a:rPr lang="cs-CZ" dirty="0"/>
              <a:t>Jaké části nabídek lze objasnit/doplnit?</a:t>
            </a:r>
          </a:p>
        </p:txBody>
      </p:sp>
      <p:sp>
        <p:nvSpPr>
          <p:cNvPr id="4" name="Šipka: doprava 3">
            <a:extLst>
              <a:ext uri="{FF2B5EF4-FFF2-40B4-BE49-F238E27FC236}">
                <a16:creationId xmlns:a16="http://schemas.microsoft.com/office/drawing/2014/main" id="{4FADF883-4D69-C576-24BA-EA4788CEBC3E}"/>
              </a:ext>
            </a:extLst>
          </p:cNvPr>
          <p:cNvSpPr/>
          <p:nvPr/>
        </p:nvSpPr>
        <p:spPr>
          <a:xfrm>
            <a:off x="7236296" y="3575608"/>
            <a:ext cx="792088" cy="4320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prava 4">
            <a:extLst>
              <a:ext uri="{FF2B5EF4-FFF2-40B4-BE49-F238E27FC236}">
                <a16:creationId xmlns:a16="http://schemas.microsoft.com/office/drawing/2014/main" id="{947E6FCF-5CD8-D2DA-F200-D015583DEF1B}"/>
              </a:ext>
            </a:extLst>
          </p:cNvPr>
          <p:cNvSpPr/>
          <p:nvPr/>
        </p:nvSpPr>
        <p:spPr>
          <a:xfrm>
            <a:off x="611560" y="5661248"/>
            <a:ext cx="720080" cy="4320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043899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D811D1C-A87F-49F1-8724-01627EA9B938}"/>
              </a:ext>
            </a:extLst>
          </p:cNvPr>
          <p:cNvSpPr>
            <a:spLocks noGrp="1"/>
          </p:cNvSpPr>
          <p:nvPr>
            <p:ph idx="1"/>
          </p:nvPr>
        </p:nvSpPr>
        <p:spPr>
          <a:xfrm>
            <a:off x="395536" y="2060848"/>
            <a:ext cx="8291264" cy="4392488"/>
          </a:xfrm>
        </p:spPr>
        <p:txBody>
          <a:bodyPr>
            <a:normAutofit fontScale="77500" lnSpcReduction="20000"/>
          </a:bodyPr>
          <a:lstStyle/>
          <a:p>
            <a:pPr algn="just" defTabSz="457108">
              <a:spcBef>
                <a:spcPts val="1000"/>
              </a:spcBef>
              <a:defRPr/>
            </a:pPr>
            <a:r>
              <a:rPr lang="cs-CZ" sz="2800" b="0" dirty="0">
                <a:solidFill>
                  <a:prstClr val="black"/>
                </a:solidFill>
              </a:rPr>
              <a:t>Posuzována otázka, co již </a:t>
            </a:r>
            <a:r>
              <a:rPr lang="cs-CZ" sz="2800" dirty="0">
                <a:solidFill>
                  <a:prstClr val="black"/>
                </a:solidFill>
              </a:rPr>
              <a:t>není </a:t>
            </a:r>
            <a:r>
              <a:rPr lang="cs-CZ" sz="2800" b="1" dirty="0">
                <a:solidFill>
                  <a:prstClr val="black"/>
                </a:solidFill>
              </a:rPr>
              <a:t>doplněním nabídky</a:t>
            </a:r>
            <a:r>
              <a:rPr lang="cs-CZ" sz="2800" dirty="0">
                <a:solidFill>
                  <a:prstClr val="black"/>
                </a:solidFill>
              </a:rPr>
              <a:t>, ale </a:t>
            </a:r>
            <a:r>
              <a:rPr lang="cs-CZ" sz="2800" b="0" dirty="0">
                <a:solidFill>
                  <a:prstClr val="black"/>
                </a:solidFill>
              </a:rPr>
              <a:t>naopak </a:t>
            </a:r>
            <a:r>
              <a:rPr lang="cs-CZ" sz="2800" b="1" dirty="0">
                <a:solidFill>
                  <a:prstClr val="black"/>
                </a:solidFill>
              </a:rPr>
              <a:t>nedovolenou změnou nabídky</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zadavatel požadoval dodat větrací jednotky o určitých technickým parametrech – nebylo zřejmé, zda dodavatelem nabízené plnění splňuje požadované technické parametry, a proto jej vyzval k objasnění  nabídky dle § 46 ZZVZ</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dodavatel předložil technické listy nových větracích jednotek, které odpovídaly zadávací podmínkám (</a:t>
            </a:r>
            <a:r>
              <a:rPr lang="cs-CZ" sz="2700" b="1" dirty="0">
                <a:solidFill>
                  <a:prstClr val="black"/>
                </a:solidFill>
                <a:latin typeface="+mn-lt"/>
                <a:cs typeface="+mn-cs"/>
              </a:rPr>
              <a:t>jednalo se však o odlišné typy větracích jednotek, než těch které byly v nabídce</a:t>
            </a:r>
            <a:r>
              <a:rPr lang="cs-CZ" sz="2700" dirty="0">
                <a:solidFill>
                  <a:prstClr val="black"/>
                </a:solidFill>
                <a:latin typeface="+mn-lt"/>
                <a:cs typeface="+mn-cs"/>
              </a:rPr>
              <a:t>)</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hodnotícím kritériem byla pouze nejnižší nabídková cena, i přes doložení nových technických listů zůstala nabídková cena shodná</a:t>
            </a:r>
          </a:p>
          <a:p>
            <a:endParaRPr lang="cs-CZ" dirty="0"/>
          </a:p>
        </p:txBody>
      </p:sp>
      <p:sp>
        <p:nvSpPr>
          <p:cNvPr id="3" name="Nadpis 2">
            <a:extLst>
              <a:ext uri="{FF2B5EF4-FFF2-40B4-BE49-F238E27FC236}">
                <a16:creationId xmlns:a16="http://schemas.microsoft.com/office/drawing/2014/main" id="{F6980E10-B1CA-4EFB-901F-22C37DFFC4D9}"/>
              </a:ext>
            </a:extLst>
          </p:cNvPr>
          <p:cNvSpPr>
            <a:spLocks noGrp="1"/>
          </p:cNvSpPr>
          <p:nvPr>
            <p:ph type="title"/>
          </p:nvPr>
        </p:nvSpPr>
        <p:spPr/>
        <p:txBody>
          <a:bodyPr/>
          <a:lstStyle/>
          <a:p>
            <a:r>
              <a:rPr lang="cs-CZ" sz="2800" dirty="0"/>
              <a:t>ÚOHS R0113/2019 ruší S0180/2019</a:t>
            </a:r>
            <a:br>
              <a:rPr lang="cs-CZ" sz="3200" u="sng" dirty="0">
                <a:solidFill>
                  <a:prstClr val="black"/>
                </a:solidFill>
              </a:rPr>
            </a:br>
            <a:endParaRPr lang="cs-CZ" dirty="0"/>
          </a:p>
        </p:txBody>
      </p:sp>
    </p:spTree>
    <p:extLst>
      <p:ext uri="{BB962C8B-B14F-4D97-AF65-F5344CB8AC3E}">
        <p14:creationId xmlns:p14="http://schemas.microsoft.com/office/powerpoint/2010/main" val="641989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729AF4CA-9EA3-4234-84A1-A89F541889EB}"/>
              </a:ext>
            </a:extLst>
          </p:cNvPr>
          <p:cNvSpPr>
            <a:spLocks noGrp="1"/>
          </p:cNvSpPr>
          <p:nvPr>
            <p:ph idx="1"/>
          </p:nvPr>
        </p:nvSpPr>
        <p:spPr>
          <a:xfrm>
            <a:off x="395536" y="2060848"/>
            <a:ext cx="8291264" cy="4392488"/>
          </a:xfrm>
        </p:spPr>
        <p:txBody>
          <a:bodyPr>
            <a:normAutofit fontScale="62500" lnSpcReduction="20000"/>
          </a:bodyPr>
          <a:lstStyle/>
          <a:p>
            <a:pPr marL="342900" indent="-342900" algn="just" defTabSz="457108">
              <a:buClr>
                <a:schemeClr val="accent1"/>
              </a:buClr>
              <a:buFont typeface="Wingdings" pitchFamily="2" charset="2"/>
              <a:buChar char="§"/>
              <a:defRPr/>
            </a:pPr>
            <a:r>
              <a:rPr lang="cs-CZ" sz="3800" dirty="0">
                <a:solidFill>
                  <a:prstClr val="black"/>
                </a:solidFill>
                <a:latin typeface="+mn-lt"/>
                <a:cs typeface="+mn-cs"/>
              </a:rPr>
              <a:t>zadavatel měl sice dodavatelem garantovanou výši nabídkové ceny, která se nezměnila ani po doložení nových technických listů k nabízenému plnění → nedošlo k ovlivnění hodnoceného kritéria, kterým byla pouze cena, ale:</a:t>
            </a:r>
          </a:p>
          <a:p>
            <a:pPr marL="1085850" lvl="1" indent="-342900" algn="just" defTabSz="457108">
              <a:buClr>
                <a:schemeClr val="accent1"/>
              </a:buClr>
              <a:buFont typeface="Wingdings" pitchFamily="2" charset="2"/>
              <a:buChar char="§"/>
              <a:defRPr/>
            </a:pPr>
            <a:r>
              <a:rPr lang="cs-CZ" sz="3400" dirty="0">
                <a:solidFill>
                  <a:prstClr val="black"/>
                </a:solidFill>
                <a:latin typeface="+mn-lt"/>
                <a:cs typeface="+mn-cs"/>
              </a:rPr>
              <a:t>došlo k nedovolené změně nabídky (</a:t>
            </a:r>
            <a:r>
              <a:rPr lang="cs-CZ" sz="3400" b="1" dirty="0">
                <a:solidFill>
                  <a:prstClr val="black"/>
                </a:solidFill>
                <a:latin typeface="+mn-lt"/>
                <a:cs typeface="+mn-cs"/>
              </a:rPr>
              <a:t>nelze provést a připustit materiální změnu nabídky</a:t>
            </a:r>
            <a:r>
              <a:rPr lang="cs-CZ" sz="3400" dirty="0">
                <a:solidFill>
                  <a:prstClr val="black"/>
                </a:solidFill>
                <a:latin typeface="+mn-lt"/>
                <a:cs typeface="+mn-cs"/>
              </a:rPr>
              <a:t>)</a:t>
            </a:r>
          </a:p>
          <a:p>
            <a:pPr marL="1085850" lvl="1" indent="-342900" algn="just" defTabSz="457108">
              <a:buClr>
                <a:schemeClr val="accent1"/>
              </a:buClr>
              <a:buFont typeface="Wingdings" pitchFamily="2" charset="2"/>
              <a:buChar char="§"/>
              <a:defRPr/>
            </a:pPr>
            <a:r>
              <a:rPr lang="cs-CZ" sz="3400" dirty="0">
                <a:solidFill>
                  <a:prstClr val="black"/>
                </a:solidFill>
                <a:latin typeface="+mn-lt"/>
                <a:cs typeface="+mn-cs"/>
              </a:rPr>
              <a:t>nemůže být připuštěna změna nabízeného plnění - přijetím technických listů k výrobkům, které původně nebyly zahrnuty v nabídce dodavatele by došlo ke změně nabízeného plnění </a:t>
            </a:r>
          </a:p>
          <a:p>
            <a:pPr marL="342900" indent="-342900" algn="just" defTabSz="457108">
              <a:buClr>
                <a:schemeClr val="accent1"/>
              </a:buClr>
              <a:buFont typeface="Wingdings" pitchFamily="2" charset="2"/>
              <a:buChar char="§"/>
              <a:defRPr/>
            </a:pPr>
            <a:r>
              <a:rPr lang="cs-CZ" sz="3800" dirty="0">
                <a:solidFill>
                  <a:prstClr val="black"/>
                </a:solidFill>
                <a:latin typeface="+mn-lt"/>
                <a:cs typeface="+mn-cs"/>
              </a:rPr>
              <a:t>zadavatel je povinen vyloučit účastníka zadávacího řízení, který materiálně změní svou nabídku</a:t>
            </a:r>
          </a:p>
          <a:p>
            <a:pPr marL="342900" lvl="0" indent="-342900" algn="just" defTabSz="457108">
              <a:buClr>
                <a:schemeClr val="accent1"/>
              </a:buClr>
              <a:buFont typeface="Wingdings" pitchFamily="2" charset="2"/>
              <a:buChar char="§"/>
              <a:defRPr/>
            </a:pPr>
            <a:endParaRPr lang="cs-CZ" sz="3800" dirty="0">
              <a:solidFill>
                <a:prstClr val="black"/>
              </a:solidFill>
              <a:latin typeface="+mn-lt"/>
              <a:cs typeface="+mn-cs"/>
            </a:endParaRPr>
          </a:p>
          <a:p>
            <a:endParaRPr lang="cs-CZ" dirty="0"/>
          </a:p>
        </p:txBody>
      </p:sp>
      <p:sp>
        <p:nvSpPr>
          <p:cNvPr id="3" name="Nadpis 2">
            <a:extLst>
              <a:ext uri="{FF2B5EF4-FFF2-40B4-BE49-F238E27FC236}">
                <a16:creationId xmlns:a16="http://schemas.microsoft.com/office/drawing/2014/main" id="{922971FE-17A6-44E3-9342-2050C5212FBA}"/>
              </a:ext>
            </a:extLst>
          </p:cNvPr>
          <p:cNvSpPr>
            <a:spLocks noGrp="1"/>
          </p:cNvSpPr>
          <p:nvPr>
            <p:ph type="title"/>
          </p:nvPr>
        </p:nvSpPr>
        <p:spPr/>
        <p:txBody>
          <a:bodyPr/>
          <a:lstStyle/>
          <a:p>
            <a:r>
              <a:rPr lang="cs-CZ" sz="3200" dirty="0"/>
              <a:t>ÚOHS R0113/2019 ruší S0180/2019</a:t>
            </a:r>
            <a:endParaRPr lang="cs-CZ" dirty="0"/>
          </a:p>
        </p:txBody>
      </p:sp>
    </p:spTree>
    <p:extLst>
      <p:ext uri="{BB962C8B-B14F-4D97-AF65-F5344CB8AC3E}">
        <p14:creationId xmlns:p14="http://schemas.microsoft.com/office/powerpoint/2010/main" val="2238232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3EEA826D-8A7F-D3FC-94AB-FF8B88EA4652}"/>
              </a:ext>
            </a:extLst>
          </p:cNvPr>
          <p:cNvSpPr>
            <a:spLocks noGrp="1"/>
          </p:cNvSpPr>
          <p:nvPr>
            <p:ph idx="1"/>
          </p:nvPr>
        </p:nvSpPr>
        <p:spPr>
          <a:xfrm>
            <a:off x="395536" y="2636912"/>
            <a:ext cx="8291264" cy="3816424"/>
          </a:xfrm>
        </p:spPr>
        <p:txBody>
          <a:bodyPr>
            <a:normAutofit/>
          </a:bodyPr>
          <a:lstStyle/>
          <a:p>
            <a:pPr marL="457200" indent="-457200">
              <a:buFont typeface="Arial" panose="020B0604020202020204" pitchFamily="34" charset="0"/>
              <a:buChar char="•"/>
            </a:pPr>
            <a:r>
              <a:rPr lang="cs-CZ" sz="1800" dirty="0"/>
              <a:t>nabídka navrhovatele neobsahovala kompletní technickou specifikaci nabízeného předmětu plnění – neobsahovala technické listy všech výrobků</a:t>
            </a:r>
          </a:p>
          <a:p>
            <a:pPr marL="457200" indent="-457200">
              <a:buFont typeface="Arial" panose="020B0604020202020204" pitchFamily="34" charset="0"/>
              <a:buChar char="•"/>
            </a:pPr>
            <a:r>
              <a:rPr lang="cs-CZ" sz="1800" dirty="0"/>
              <a:t>na základě žádosti podle § 46 ZZVZ doloženy identifikační listy výrobků – Z považováno za nedovolenou změnu nabídky – vyloučení účastníka ze ZŘ</a:t>
            </a:r>
          </a:p>
          <a:p>
            <a:pPr marL="457200" indent="-457200">
              <a:buFont typeface="Arial" panose="020B0604020202020204" pitchFamily="34" charset="0"/>
              <a:buChar char="•"/>
            </a:pPr>
            <a:r>
              <a:rPr lang="cs-CZ" sz="1800" dirty="0"/>
              <a:t>při porovnání obsahu nabídky a doplněných údajů ale bylo zřejmé, že účastník v předložených identifikačních listech </a:t>
            </a:r>
            <a:r>
              <a:rPr lang="cs-CZ" sz="1800" b="1" dirty="0"/>
              <a:t>blíže specifikoval jednotlivé výrobky tvořící předmět plnění VZ</a:t>
            </a:r>
            <a:r>
              <a:rPr lang="cs-CZ" sz="1800" dirty="0"/>
              <a:t>, k jejich dodání se zavázal již v původní nabídce (návrh smlouvy)</a:t>
            </a:r>
          </a:p>
          <a:p>
            <a:pPr marL="457200" indent="-457200">
              <a:buFont typeface="Arial" panose="020B0604020202020204" pitchFamily="34" charset="0"/>
              <a:buChar char="•"/>
            </a:pPr>
            <a:r>
              <a:rPr lang="cs-CZ" sz="1800" dirty="0"/>
              <a:t>doplnění nabídky </a:t>
            </a:r>
            <a:r>
              <a:rPr lang="cs-CZ" sz="1800" b="1" dirty="0"/>
              <a:t>nemělo vliv na její obsah </a:t>
            </a:r>
            <a:r>
              <a:rPr lang="cs-CZ" sz="1800" dirty="0"/>
              <a:t>– nejednalo se o materiální změnu</a:t>
            </a:r>
          </a:p>
          <a:p>
            <a:pPr marL="457200" indent="-457200">
              <a:buFont typeface="Arial" panose="020B0604020202020204" pitchFamily="34" charset="0"/>
              <a:buChar char="•"/>
            </a:pPr>
            <a:endParaRPr lang="cs-CZ" sz="2000" dirty="0"/>
          </a:p>
          <a:p>
            <a:pPr marL="457200" indent="-457200">
              <a:buFont typeface="Arial" panose="020B0604020202020204" pitchFamily="34" charset="0"/>
              <a:buChar char="•"/>
            </a:pPr>
            <a:endParaRPr lang="cs-CZ" dirty="0"/>
          </a:p>
          <a:p>
            <a:pPr marL="457200" indent="-457200">
              <a:buFont typeface="Arial" panose="020B0604020202020204" pitchFamily="34" charset="0"/>
              <a:buChar char="•"/>
            </a:pPr>
            <a:endParaRPr lang="cs-CZ" dirty="0"/>
          </a:p>
        </p:txBody>
      </p:sp>
      <p:sp>
        <p:nvSpPr>
          <p:cNvPr id="3" name="Nadpis 2">
            <a:extLst>
              <a:ext uri="{FF2B5EF4-FFF2-40B4-BE49-F238E27FC236}">
                <a16:creationId xmlns:a16="http://schemas.microsoft.com/office/drawing/2014/main" id="{22CF02E8-42DC-A5EE-4FEB-A2724BC6999D}"/>
              </a:ext>
            </a:extLst>
          </p:cNvPr>
          <p:cNvSpPr>
            <a:spLocks noGrp="1"/>
          </p:cNvSpPr>
          <p:nvPr>
            <p:ph type="title"/>
          </p:nvPr>
        </p:nvSpPr>
        <p:spPr>
          <a:xfrm>
            <a:off x="395536" y="1412776"/>
            <a:ext cx="8291264" cy="1080120"/>
          </a:xfrm>
        </p:spPr>
        <p:txBody>
          <a:bodyPr/>
          <a:lstStyle/>
          <a:p>
            <a:r>
              <a:rPr lang="cs-CZ" dirty="0"/>
              <a:t>ÚOHS S0504/2020/VZ, potvrzeno R0028/2021/VZ</a:t>
            </a:r>
          </a:p>
        </p:txBody>
      </p:sp>
    </p:spTree>
    <p:extLst>
      <p:ext uri="{BB962C8B-B14F-4D97-AF65-F5344CB8AC3E}">
        <p14:creationId xmlns:p14="http://schemas.microsoft.com/office/powerpoint/2010/main" val="2979824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020EDF5-C178-A9B0-69BC-5A97AAEDE7D9}"/>
              </a:ext>
            </a:extLst>
          </p:cNvPr>
          <p:cNvSpPr>
            <a:spLocks noGrp="1"/>
          </p:cNvSpPr>
          <p:nvPr>
            <p:ph idx="1"/>
          </p:nvPr>
        </p:nvSpPr>
        <p:spPr/>
        <p:txBody>
          <a:bodyPr/>
          <a:lstStyle/>
          <a:p>
            <a:r>
              <a:rPr lang="cs-CZ" b="1" dirty="0"/>
              <a:t>Nabídková cena</a:t>
            </a:r>
          </a:p>
          <a:p>
            <a:r>
              <a:rPr lang="cs-CZ" dirty="0"/>
              <a:t>§ 46 odst. 3</a:t>
            </a:r>
          </a:p>
          <a:p>
            <a:r>
              <a:rPr lang="cs-CZ" sz="2800" i="1" dirty="0">
                <a:effectLst/>
                <a:ea typeface="Times New Roman" panose="02020603050405020304" pitchFamily="18" charset="0"/>
                <a:cs typeface="Times New Roman" panose="02020603050405020304" pitchFamily="18" charset="0"/>
              </a:rPr>
              <a:t>Za objasnění se považuje i oprava položkového rozpočtu, pokud není dotčena celková nabídková cena nebo jiné kritérium hodnocení nabídek. </a:t>
            </a:r>
          </a:p>
          <a:p>
            <a:endParaRPr lang="cs-CZ" dirty="0"/>
          </a:p>
        </p:txBody>
      </p:sp>
      <p:sp>
        <p:nvSpPr>
          <p:cNvPr id="3" name="Nadpis 2">
            <a:extLst>
              <a:ext uri="{FF2B5EF4-FFF2-40B4-BE49-F238E27FC236}">
                <a16:creationId xmlns:a16="http://schemas.microsoft.com/office/drawing/2014/main" id="{38A72F4C-B5DB-CAD2-04E8-A82A150F0C0E}"/>
              </a:ext>
            </a:extLst>
          </p:cNvPr>
          <p:cNvSpPr>
            <a:spLocks noGrp="1"/>
          </p:cNvSpPr>
          <p:nvPr>
            <p:ph type="title"/>
          </p:nvPr>
        </p:nvSpPr>
        <p:spPr/>
        <p:txBody>
          <a:bodyPr/>
          <a:lstStyle/>
          <a:p>
            <a:r>
              <a:rPr lang="cs-CZ" dirty="0"/>
              <a:t>Jaké části nabídek lze objasnit/doplnit?</a:t>
            </a:r>
          </a:p>
        </p:txBody>
      </p:sp>
    </p:spTree>
    <p:extLst>
      <p:ext uri="{BB962C8B-B14F-4D97-AF65-F5344CB8AC3E}">
        <p14:creationId xmlns:p14="http://schemas.microsoft.com/office/powerpoint/2010/main" val="1062102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F02109-A209-42FA-B91C-284A83A37CB4}"/>
              </a:ext>
            </a:extLst>
          </p:cNvPr>
          <p:cNvSpPr>
            <a:spLocks noGrp="1"/>
          </p:cNvSpPr>
          <p:nvPr>
            <p:ph type="title"/>
          </p:nvPr>
        </p:nvSpPr>
        <p:spPr/>
        <p:txBody>
          <a:bodyPr/>
          <a:lstStyle/>
          <a:p>
            <a:r>
              <a:rPr lang="cs-CZ" dirty="0"/>
              <a:t>§ 46 odst. 3</a:t>
            </a:r>
          </a:p>
        </p:txBody>
      </p:sp>
      <p:sp>
        <p:nvSpPr>
          <p:cNvPr id="3" name="Zástupný obsah 2">
            <a:extLst>
              <a:ext uri="{FF2B5EF4-FFF2-40B4-BE49-F238E27FC236}">
                <a16:creationId xmlns:a16="http://schemas.microsoft.com/office/drawing/2014/main" id="{2690B3E6-5213-48ED-B08A-29DB717414EB}"/>
              </a:ext>
            </a:extLst>
          </p:cNvPr>
          <p:cNvSpPr>
            <a:spLocks noGrp="1"/>
          </p:cNvSpPr>
          <p:nvPr>
            <p:ph idx="10"/>
          </p:nvPr>
        </p:nvSpPr>
        <p:spPr/>
        <p:txBody>
          <a:bodyPr/>
          <a:lstStyle/>
          <a:p>
            <a:r>
              <a:rPr lang="cs-CZ" sz="2800" dirty="0"/>
              <a:t>oprava položkového rozpočtu = objasnění</a:t>
            </a:r>
          </a:p>
          <a:p>
            <a:r>
              <a:rPr lang="cs-CZ" sz="2800" dirty="0"/>
              <a:t>nesmí dojít ke změně nabídkové ceny nebo jiného kritéria hodnocení</a:t>
            </a:r>
          </a:p>
          <a:p>
            <a:r>
              <a:rPr lang="cs-CZ" sz="2800" dirty="0"/>
              <a:t>na žádost zadavatele X nikoli z vlastního rozhodnutí</a:t>
            </a:r>
          </a:p>
          <a:p>
            <a:r>
              <a:rPr lang="cs-CZ" sz="2800" dirty="0"/>
              <a:t>docenění původně neoceněné, „nulové“ nebo nesmyslně oceněné položky</a:t>
            </a:r>
          </a:p>
          <a:p>
            <a:r>
              <a:rPr lang="cs-CZ" sz="2800" dirty="0"/>
              <a:t>vysvětlení hodnotícího kritéria (zjevná početní chyba)</a:t>
            </a:r>
          </a:p>
          <a:p>
            <a:pPr marL="0" indent="0">
              <a:buNone/>
            </a:pPr>
            <a:endParaRPr lang="cs-CZ" dirty="0"/>
          </a:p>
        </p:txBody>
      </p:sp>
    </p:spTree>
    <p:extLst>
      <p:ext uri="{BB962C8B-B14F-4D97-AF65-F5344CB8AC3E}">
        <p14:creationId xmlns:p14="http://schemas.microsoft.com/office/powerpoint/2010/main" val="864446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68B133-F7EB-423D-9811-145F4ADF0E9D}"/>
              </a:ext>
            </a:extLst>
          </p:cNvPr>
          <p:cNvSpPr>
            <a:spLocks noGrp="1"/>
          </p:cNvSpPr>
          <p:nvPr>
            <p:ph type="title"/>
          </p:nvPr>
        </p:nvSpPr>
        <p:spPr>
          <a:xfrm>
            <a:off x="395536" y="1412776"/>
            <a:ext cx="8291264" cy="936104"/>
          </a:xfrm>
        </p:spPr>
        <p:txBody>
          <a:bodyPr/>
          <a:lstStyle/>
          <a:p>
            <a:r>
              <a:rPr lang="cs-CZ" dirty="0"/>
              <a:t>ÚOHS R0023/2020_změna položkového rozpočtu</a:t>
            </a:r>
          </a:p>
        </p:txBody>
      </p:sp>
      <p:sp>
        <p:nvSpPr>
          <p:cNvPr id="3" name="Zástupný obsah 2">
            <a:extLst>
              <a:ext uri="{FF2B5EF4-FFF2-40B4-BE49-F238E27FC236}">
                <a16:creationId xmlns:a16="http://schemas.microsoft.com/office/drawing/2014/main" id="{7A5ABE0F-275A-4892-A302-856744FD39B7}"/>
              </a:ext>
            </a:extLst>
          </p:cNvPr>
          <p:cNvSpPr>
            <a:spLocks noGrp="1"/>
          </p:cNvSpPr>
          <p:nvPr>
            <p:ph idx="10"/>
          </p:nvPr>
        </p:nvSpPr>
        <p:spPr>
          <a:xfrm>
            <a:off x="467544" y="2636911"/>
            <a:ext cx="8229600" cy="3816425"/>
          </a:xfrm>
        </p:spPr>
        <p:txBody>
          <a:bodyPr/>
          <a:lstStyle/>
          <a:p>
            <a:pPr marL="0" indent="0" algn="just" defTabSz="457108">
              <a:spcBef>
                <a:spcPts val="1000"/>
              </a:spcBef>
              <a:buNone/>
              <a:defRPr/>
            </a:pPr>
            <a:r>
              <a:rPr lang="cs-CZ" sz="1800" dirty="0">
                <a:solidFill>
                  <a:prstClr val="black"/>
                </a:solidFill>
              </a:rPr>
              <a:t>P</a:t>
            </a:r>
            <a:r>
              <a:rPr lang="cs-CZ" sz="1800" b="0" dirty="0">
                <a:solidFill>
                  <a:prstClr val="black"/>
                </a:solidFill>
              </a:rPr>
              <a:t>osuzována otázka, </a:t>
            </a:r>
            <a:r>
              <a:rPr lang="cs-CZ" sz="1800" dirty="0">
                <a:solidFill>
                  <a:prstClr val="black"/>
                </a:solidFill>
              </a:rPr>
              <a:t>jak je to s opravou položkového rozpočtu </a:t>
            </a:r>
            <a:r>
              <a:rPr lang="cs-CZ" sz="1800" b="0" dirty="0">
                <a:solidFill>
                  <a:prstClr val="black"/>
                </a:solidFill>
              </a:rPr>
              <a:t>– </a:t>
            </a:r>
            <a:r>
              <a:rPr lang="cs-CZ" sz="1800" b="1" dirty="0"/>
              <a:t>co již není oprava </a:t>
            </a:r>
            <a:r>
              <a:rPr lang="cs-CZ" sz="1800" b="0" dirty="0">
                <a:solidFill>
                  <a:prstClr val="black"/>
                </a:solidFill>
              </a:rPr>
              <a:t>položkového rozpočtu a </a:t>
            </a:r>
            <a:r>
              <a:rPr lang="cs-CZ" sz="1800" b="1" dirty="0">
                <a:solidFill>
                  <a:prstClr val="black"/>
                </a:solidFill>
              </a:rPr>
              <a:t>co již je materiální změna nabídky</a:t>
            </a:r>
          </a:p>
          <a:p>
            <a:pPr algn="just" defTabSz="457108">
              <a:spcBef>
                <a:spcPts val="1000"/>
              </a:spcBef>
              <a:defRPr/>
            </a:pPr>
            <a:r>
              <a:rPr lang="cs-CZ" sz="1800" dirty="0">
                <a:solidFill>
                  <a:prstClr val="black"/>
                </a:solidFill>
              </a:rPr>
              <a:t>úpravu položkového rozpočtu je třeba posuzovat </a:t>
            </a:r>
            <a:r>
              <a:rPr lang="cs-CZ" sz="1800" b="0" dirty="0">
                <a:solidFill>
                  <a:prstClr val="black"/>
                </a:solidFill>
              </a:rPr>
              <a:t>nejen v kontextu § 46 odst. 3 ZZVZ, ale </a:t>
            </a:r>
            <a:r>
              <a:rPr lang="cs-CZ" sz="1800" dirty="0">
                <a:solidFill>
                  <a:prstClr val="black"/>
                </a:solidFill>
              </a:rPr>
              <a:t>taktéž v kontextu § 46 odst. 2 ZZVZ</a:t>
            </a:r>
            <a:r>
              <a:rPr lang="cs-CZ" sz="1800" b="0" dirty="0">
                <a:solidFill>
                  <a:prstClr val="black"/>
                </a:solidFill>
              </a:rPr>
              <a:t>, </a:t>
            </a:r>
            <a:r>
              <a:rPr lang="cs-CZ" sz="1800" b="1" dirty="0">
                <a:solidFill>
                  <a:prstClr val="black"/>
                </a:solidFill>
              </a:rPr>
              <a:t>nelze připustit rozdvojení pravidel pro posuzování změny nabídky, kdy by platila jiná pravidla pro posouzení změny nabídky a jiná pravidla pro posouzení změny položkového rozpočtu</a:t>
            </a:r>
          </a:p>
          <a:p>
            <a:pPr algn="just" defTabSz="457108">
              <a:spcBef>
                <a:spcPts val="1000"/>
              </a:spcBef>
              <a:defRPr/>
            </a:pPr>
            <a:r>
              <a:rPr lang="cs-CZ" sz="1800" dirty="0">
                <a:solidFill>
                  <a:prstClr val="black"/>
                </a:solidFill>
              </a:rPr>
              <a:t>opravou položkového rozpočtu nelze provést materiální změnu nabídky</a:t>
            </a:r>
            <a:r>
              <a:rPr lang="cs-CZ" sz="1800" b="0" dirty="0">
                <a:solidFill>
                  <a:prstClr val="black"/>
                </a:solidFill>
              </a:rPr>
              <a:t>, ale pouze změnu formální, kdy obsah nabídky zůstává totožný, pouze je doplněna původně chybějící informace, nebo je původně zadavateli nejasná informace vysvětlena, případně je uvedena na pravou míru lehce vysvětlitelná nejasnost</a:t>
            </a:r>
          </a:p>
          <a:p>
            <a:endParaRPr lang="cs-CZ" dirty="0"/>
          </a:p>
        </p:txBody>
      </p:sp>
    </p:spTree>
    <p:extLst>
      <p:ext uri="{BB962C8B-B14F-4D97-AF65-F5344CB8AC3E}">
        <p14:creationId xmlns:p14="http://schemas.microsoft.com/office/powerpoint/2010/main" val="120625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132856"/>
            <a:ext cx="8291264" cy="4536504"/>
          </a:xfrm>
        </p:spPr>
        <p:txBody>
          <a:bodyPr>
            <a:normAutofit fontScale="77500" lnSpcReduction="20000"/>
          </a:bodyPr>
          <a:lstStyle/>
          <a:p>
            <a:pPr algn="just"/>
            <a:r>
              <a:rPr lang="cs-CZ" sz="2800" dirty="0">
                <a:latin typeface="+mn-lt"/>
              </a:rPr>
              <a:t>Zadavatel požadoval dodávku tonerů a náplní do tiskáren a kopírovacích zařízení. </a:t>
            </a:r>
            <a:r>
              <a:rPr lang="cs-CZ" sz="2800" b="1" dirty="0">
                <a:latin typeface="+mn-lt"/>
              </a:rPr>
              <a:t>Dodavatelé v rámci položkového rozpočtu nabízeli a oceňovali jednotlivé požadované komodity</a:t>
            </a:r>
            <a:r>
              <a:rPr lang="cs-CZ" sz="2800" dirty="0">
                <a:latin typeface="+mn-lt"/>
              </a:rPr>
              <a:t>. </a:t>
            </a:r>
            <a:r>
              <a:rPr lang="cs-CZ" sz="2800" b="1" dirty="0">
                <a:latin typeface="+mn-lt"/>
              </a:rPr>
              <a:t>Dodavatel</a:t>
            </a:r>
            <a:r>
              <a:rPr lang="cs-CZ" sz="2800" dirty="0">
                <a:latin typeface="+mn-lt"/>
              </a:rPr>
              <a:t> s nejvýhodnější cenovou nabídkou </a:t>
            </a:r>
            <a:r>
              <a:rPr lang="cs-CZ" sz="2800" b="1" dirty="0">
                <a:latin typeface="+mn-lt"/>
              </a:rPr>
              <a:t>nabídl plnění, které stanovené požadavky nesplňovalo</a:t>
            </a:r>
            <a:r>
              <a:rPr lang="cs-CZ" sz="2800" dirty="0">
                <a:latin typeface="+mn-lt"/>
              </a:rPr>
              <a:t>. Zadavatel </a:t>
            </a:r>
            <a:r>
              <a:rPr lang="cs-CZ" sz="2800" b="1" dirty="0">
                <a:latin typeface="+mn-lt"/>
              </a:rPr>
              <a:t>prostřednictvím postupu dle § 46 ZZVZ </a:t>
            </a:r>
            <a:r>
              <a:rPr lang="cs-CZ" sz="2800" dirty="0">
                <a:latin typeface="+mn-lt"/>
              </a:rPr>
              <a:t>vyzval tohoto dodavatele k objasnění/doplnění dle § 46 ZZVZ, který následně </a:t>
            </a:r>
            <a:r>
              <a:rPr lang="cs-CZ" sz="2800" b="1" dirty="0">
                <a:latin typeface="+mn-lt"/>
              </a:rPr>
              <a:t>nabídl</a:t>
            </a:r>
            <a:r>
              <a:rPr lang="cs-CZ" sz="2800" dirty="0">
                <a:latin typeface="+mn-lt"/>
              </a:rPr>
              <a:t> v rámci některých položek </a:t>
            </a:r>
            <a:r>
              <a:rPr lang="cs-CZ" sz="2800" b="1" dirty="0">
                <a:latin typeface="+mn-lt"/>
              </a:rPr>
              <a:t>plnění nové </a:t>
            </a:r>
            <a:r>
              <a:rPr lang="cs-CZ" sz="2800" dirty="0">
                <a:latin typeface="+mn-lt"/>
              </a:rPr>
              <a:t>a připustil, že původně nabízené požadavky nesplňuje. </a:t>
            </a:r>
            <a:r>
              <a:rPr lang="cs-CZ" sz="2800" b="1" dirty="0">
                <a:latin typeface="+mn-lt"/>
              </a:rPr>
              <a:t>Zadavatel následně rozhodl o výběru </a:t>
            </a:r>
            <a:r>
              <a:rPr lang="cs-CZ" sz="2800" dirty="0">
                <a:latin typeface="+mn-lt"/>
              </a:rPr>
              <a:t>tohoto dodavatele. </a:t>
            </a:r>
            <a:r>
              <a:rPr lang="cs-CZ" sz="2800" b="1" dirty="0">
                <a:latin typeface="+mn-lt"/>
              </a:rPr>
              <a:t>Takový postup je nesprávný</a:t>
            </a:r>
            <a:r>
              <a:rPr lang="cs-CZ" sz="2800" dirty="0">
                <a:latin typeface="+mn-lt"/>
              </a:rPr>
              <a:t>, zadavatel měl povinnost dodavatele vyloučit z účasti v zadávacím řízení, neboť následnou úpravou nabízeného plnění, </a:t>
            </a:r>
            <a:r>
              <a:rPr lang="cs-CZ" sz="2800" b="1" dirty="0">
                <a:latin typeface="+mn-lt"/>
              </a:rPr>
              <a:t>došlo k materiální změně nabídky, ta není přípustná ani v případě oprav položkového rozpočtu</a:t>
            </a:r>
            <a:r>
              <a:rPr lang="cs-CZ" sz="2800" dirty="0">
                <a:latin typeface="+mn-lt"/>
              </a:rPr>
              <a:t>! </a:t>
            </a:r>
          </a:p>
          <a:p>
            <a:pPr algn="just"/>
            <a:endParaRPr lang="cs-CZ" sz="2300" dirty="0"/>
          </a:p>
        </p:txBody>
      </p:sp>
      <p:sp>
        <p:nvSpPr>
          <p:cNvPr id="3" name="Nadpis 2"/>
          <p:cNvSpPr>
            <a:spLocks noGrp="1"/>
          </p:cNvSpPr>
          <p:nvPr>
            <p:ph type="title"/>
          </p:nvPr>
        </p:nvSpPr>
        <p:spPr>
          <a:xfrm>
            <a:off x="395536" y="1124744"/>
            <a:ext cx="8291264" cy="544706"/>
          </a:xfrm>
        </p:spPr>
        <p:txBody>
          <a:bodyPr/>
          <a:lstStyle/>
          <a:p>
            <a:r>
              <a:rPr lang="cs-CZ" sz="2800" dirty="0"/>
              <a:t>ÚOHS R0023/2020_změna položkového rozpočtu</a:t>
            </a:r>
          </a:p>
        </p:txBody>
      </p:sp>
    </p:spTree>
    <p:extLst>
      <p:ext uri="{BB962C8B-B14F-4D97-AF65-F5344CB8AC3E}">
        <p14:creationId xmlns:p14="http://schemas.microsoft.com/office/powerpoint/2010/main" val="334591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EEF4F64-F824-00D5-F4FA-8E030953B261}"/>
              </a:ext>
            </a:extLst>
          </p:cNvPr>
          <p:cNvSpPr>
            <a:spLocks noGrp="1"/>
          </p:cNvSpPr>
          <p:nvPr>
            <p:ph idx="1"/>
          </p:nvPr>
        </p:nvSpPr>
        <p:spPr/>
        <p:txBody>
          <a:bodyPr/>
          <a:lstStyle/>
          <a:p>
            <a:pPr algn="l"/>
            <a:r>
              <a:rPr lang="cs-CZ" sz="1800" b="0" i="0" u="none" strike="noStrike" baseline="0" dirty="0">
                <a:latin typeface="+mn-lt"/>
              </a:rPr>
              <a:t>ČÁST DRUHÁ - </a:t>
            </a:r>
            <a:r>
              <a:rPr lang="cs-CZ" sz="1800" b="1" i="0" u="none" strike="noStrike" baseline="0" dirty="0">
                <a:latin typeface="+mn-lt"/>
              </a:rPr>
              <a:t>Základní ustanovení o zadávacích řízení</a:t>
            </a:r>
          </a:p>
          <a:p>
            <a:pPr marL="285750" indent="-285750" algn="l">
              <a:buFont typeface="Arial" panose="020B0604020202020204" pitchFamily="34" charset="0"/>
              <a:buChar char="•"/>
            </a:pPr>
            <a:r>
              <a:rPr lang="cs-CZ" sz="1800" b="0" i="0" u="none" strike="noStrike" baseline="0" dirty="0">
                <a:latin typeface="+mn-lt"/>
              </a:rPr>
              <a:t>uplatní se ve všech zadávacích řízeních bez ohledu na režim veřejné zakázky, § 46 odst. 1 se uplatní také při zvláštních postupech (§ 130)</a:t>
            </a:r>
          </a:p>
          <a:p>
            <a:pPr algn="l"/>
            <a:r>
              <a:rPr lang="pl-PL" sz="1800" b="0" i="0" u="none" strike="noStrike" baseline="0" dirty="0">
                <a:latin typeface="+mn-lt"/>
              </a:rPr>
              <a:t>Na § 46 je také odkazováno v</a:t>
            </a:r>
          </a:p>
          <a:p>
            <a:pPr algn="l"/>
            <a:r>
              <a:rPr lang="cs-CZ" sz="1800" b="0" i="0" u="none" strike="noStrike" baseline="0" dirty="0">
                <a:latin typeface="+mn-lt"/>
              </a:rPr>
              <a:t>§ 45 - předložení dokladů</a:t>
            </a:r>
          </a:p>
          <a:p>
            <a:pPr algn="l"/>
            <a:r>
              <a:rPr lang="cs-CZ" sz="1800" b="0" i="0" u="none" strike="noStrike" baseline="0" dirty="0">
                <a:latin typeface="+mn-lt"/>
              </a:rPr>
              <a:t>§ 48 - důvody k vyloučení</a:t>
            </a:r>
          </a:p>
          <a:p>
            <a:pPr algn="l"/>
            <a:r>
              <a:rPr lang="cs-CZ" sz="1800" b="0" i="0" u="none" strike="noStrike" baseline="0" dirty="0">
                <a:latin typeface="+mn-lt"/>
              </a:rPr>
              <a:t>§ 113 - mimořádně nízká nabídková cena</a:t>
            </a:r>
          </a:p>
          <a:p>
            <a:pPr algn="l"/>
            <a:r>
              <a:rPr lang="cs-CZ" sz="1800" b="0" i="0" u="none" strike="noStrike" baseline="0" dirty="0">
                <a:latin typeface="+mn-lt"/>
              </a:rPr>
              <a:t>§ 122 - výběr dodavatele</a:t>
            </a:r>
            <a:endParaRPr lang="cs-CZ" dirty="0">
              <a:latin typeface="+mn-lt"/>
            </a:endParaRPr>
          </a:p>
        </p:txBody>
      </p:sp>
      <p:sp>
        <p:nvSpPr>
          <p:cNvPr id="3" name="Nadpis 2">
            <a:extLst>
              <a:ext uri="{FF2B5EF4-FFF2-40B4-BE49-F238E27FC236}">
                <a16:creationId xmlns:a16="http://schemas.microsoft.com/office/drawing/2014/main" id="{64FA9AE7-A688-6B60-0D8A-58A818BB772F}"/>
              </a:ext>
            </a:extLst>
          </p:cNvPr>
          <p:cNvSpPr>
            <a:spLocks noGrp="1"/>
          </p:cNvSpPr>
          <p:nvPr>
            <p:ph type="title"/>
          </p:nvPr>
        </p:nvSpPr>
        <p:spPr/>
        <p:txBody>
          <a:bodyPr/>
          <a:lstStyle/>
          <a:p>
            <a:r>
              <a:rPr lang="cs-CZ" dirty="0"/>
              <a:t>§ 46</a:t>
            </a:r>
          </a:p>
        </p:txBody>
      </p:sp>
    </p:spTree>
    <p:extLst>
      <p:ext uri="{BB962C8B-B14F-4D97-AF65-F5344CB8AC3E}">
        <p14:creationId xmlns:p14="http://schemas.microsoft.com/office/powerpoint/2010/main" val="3511591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3F3EE55-90D7-4591-9950-37ABC7531C59}"/>
              </a:ext>
            </a:extLst>
          </p:cNvPr>
          <p:cNvSpPr>
            <a:spLocks noGrp="1"/>
          </p:cNvSpPr>
          <p:nvPr>
            <p:ph idx="1"/>
          </p:nvPr>
        </p:nvSpPr>
        <p:spPr/>
        <p:txBody>
          <a:bodyPr>
            <a:normAutofit/>
          </a:bodyPr>
          <a:lstStyle/>
          <a:p>
            <a:endParaRPr lang="cs-CZ" sz="2400" dirty="0">
              <a:effectLst/>
              <a:latin typeface="+mn-lt"/>
              <a:ea typeface="Times New Roman" panose="02020603050405020304" pitchFamily="18" charset="0"/>
              <a:cs typeface="Times New Roman" panose="02020603050405020304" pitchFamily="18" charset="0"/>
            </a:endParaRPr>
          </a:p>
          <a:p>
            <a:pPr algn="ctr"/>
            <a:r>
              <a:rPr lang="cs-CZ" sz="2400" i="1" dirty="0">
                <a:effectLst/>
                <a:latin typeface="+mn-lt"/>
                <a:ea typeface="Times New Roman" panose="02020603050405020304" pitchFamily="18" charset="0"/>
                <a:cs typeface="Times New Roman" panose="02020603050405020304" pitchFamily="18" charset="0"/>
              </a:rPr>
              <a:t>Po uplynutí lhůty pro podání nabídek nemůže být nabídka měněna, nestanoví-li tento zákon jinak; nabídka však může být doplněna na základě žádosti podle odstavce 1 o údaje, doklady, vzorky nebo modely, které nebudou hodnoceny podle kritérií hodnocení. V takovém případě se doplnění údajů týkajících se prokázání splnění podmínek účasti za změnu nabídky nepovažují, přičemž skutečnosti rozhodné pro posouzení splnění podmínek účasti mohou nastat i po uplynutí lhůty pro podání nabídek. </a:t>
            </a:r>
          </a:p>
          <a:p>
            <a:endParaRPr lang="cs-CZ" dirty="0"/>
          </a:p>
        </p:txBody>
      </p:sp>
      <p:sp>
        <p:nvSpPr>
          <p:cNvPr id="3" name="Nadpis 2">
            <a:extLst>
              <a:ext uri="{FF2B5EF4-FFF2-40B4-BE49-F238E27FC236}">
                <a16:creationId xmlns:a16="http://schemas.microsoft.com/office/drawing/2014/main" id="{3DBF93DC-79AD-4CD2-8719-3809FC1D5EB5}"/>
              </a:ext>
            </a:extLst>
          </p:cNvPr>
          <p:cNvSpPr>
            <a:spLocks noGrp="1"/>
          </p:cNvSpPr>
          <p:nvPr>
            <p:ph type="title"/>
          </p:nvPr>
        </p:nvSpPr>
        <p:spPr/>
        <p:txBody>
          <a:bodyPr/>
          <a:lstStyle/>
          <a:p>
            <a:r>
              <a:rPr lang="cs-CZ" dirty="0"/>
              <a:t>§ 46 odst. 2</a:t>
            </a:r>
          </a:p>
        </p:txBody>
      </p:sp>
    </p:spTree>
    <p:extLst>
      <p:ext uri="{BB962C8B-B14F-4D97-AF65-F5344CB8AC3E}">
        <p14:creationId xmlns:p14="http://schemas.microsoft.com/office/powerpoint/2010/main" val="2742752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46 odst. 2</a:t>
            </a:r>
          </a:p>
        </p:txBody>
      </p:sp>
      <p:sp>
        <p:nvSpPr>
          <p:cNvPr id="3" name="Zástupný symbol pro obsah 2"/>
          <p:cNvSpPr>
            <a:spLocks noGrp="1"/>
          </p:cNvSpPr>
          <p:nvPr>
            <p:ph idx="10"/>
          </p:nvPr>
        </p:nvSpPr>
        <p:spPr/>
        <p:txBody>
          <a:bodyPr/>
          <a:lstStyle/>
          <a:p>
            <a:r>
              <a:rPr lang="cs-CZ" sz="2800" dirty="0"/>
              <a:t>po uplynutí lhůty pro podání nabídek nesmí být nabídka měněna</a:t>
            </a:r>
          </a:p>
          <a:p>
            <a:r>
              <a:rPr lang="cs-CZ" sz="2800" dirty="0"/>
              <a:t>doplnění pouze na žádost zadavatele</a:t>
            </a:r>
          </a:p>
          <a:p>
            <a:r>
              <a:rPr lang="cs-CZ" sz="2800" dirty="0"/>
              <a:t>doplnění informací, které prokazují splnění podmínek účasti se za změnu nabídky nepovažují</a:t>
            </a:r>
          </a:p>
          <a:p>
            <a:r>
              <a:rPr lang="cs-CZ" sz="2800" dirty="0"/>
              <a:t>skutečnosti rozhodné pro prokázání splnění podmínek účasti mohou nastat i po uplynutí lhůty pro podání nabídek</a:t>
            </a:r>
          </a:p>
        </p:txBody>
      </p:sp>
    </p:spTree>
    <p:extLst>
      <p:ext uri="{BB962C8B-B14F-4D97-AF65-F5344CB8AC3E}">
        <p14:creationId xmlns:p14="http://schemas.microsoft.com/office/powerpoint/2010/main" val="2145170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nelze doplnit</a:t>
            </a:r>
          </a:p>
        </p:txBody>
      </p:sp>
      <p:sp>
        <p:nvSpPr>
          <p:cNvPr id="3" name="Zástupný symbol pro obsah 2"/>
          <p:cNvSpPr>
            <a:spLocks noGrp="1"/>
          </p:cNvSpPr>
          <p:nvPr>
            <p:ph idx="10"/>
          </p:nvPr>
        </p:nvSpPr>
        <p:spPr/>
        <p:txBody>
          <a:bodyPr/>
          <a:lstStyle/>
          <a:p>
            <a:r>
              <a:rPr lang="cs-CZ" dirty="0"/>
              <a:t>vše, co se týká hodnocení</a:t>
            </a:r>
          </a:p>
          <a:p>
            <a:r>
              <a:rPr lang="cs-CZ" dirty="0"/>
              <a:t>vše, co „materiálně“ mění nabídku</a:t>
            </a:r>
          </a:p>
          <a:p>
            <a:r>
              <a:rPr lang="cs-CZ" dirty="0"/>
              <a:t>technická novela ZZVZ: změna § 48 odst. 3 ZZVZ        zadavatel </a:t>
            </a:r>
            <a:r>
              <a:rPr lang="cs-CZ" b="1" dirty="0"/>
              <a:t>může vyloučit </a:t>
            </a:r>
            <a:r>
              <a:rPr lang="cs-CZ" dirty="0"/>
              <a:t>účastníka ZŘ (nikoli musí), který neprokázal poskytnutí jistoty, nebo nezajistil poskytnutí jistoty po celou dobu trvání zadávací lhůty (§ 46 odst. 2 věta druhá se zde nepoužije)</a:t>
            </a:r>
            <a:endParaRPr lang="cs-CZ" b="1" dirty="0"/>
          </a:p>
        </p:txBody>
      </p:sp>
      <p:sp>
        <p:nvSpPr>
          <p:cNvPr id="4" name="Šipka doprava 3"/>
          <p:cNvSpPr/>
          <p:nvPr/>
        </p:nvSpPr>
        <p:spPr>
          <a:xfrm>
            <a:off x="2411760" y="3788185"/>
            <a:ext cx="64807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13786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EF613FB2-5F7F-407D-914D-374C66509471}"/>
              </a:ext>
            </a:extLst>
          </p:cNvPr>
          <p:cNvSpPr>
            <a:spLocks noGrp="1"/>
          </p:cNvSpPr>
          <p:nvPr>
            <p:ph idx="1"/>
          </p:nvPr>
        </p:nvSpPr>
        <p:spPr>
          <a:xfrm>
            <a:off x="395536" y="2492896"/>
            <a:ext cx="8291264" cy="3960440"/>
          </a:xfrm>
        </p:spPr>
        <p:txBody>
          <a:bodyPr>
            <a:normAutofit fontScale="25000" lnSpcReduction="20000"/>
          </a:bodyPr>
          <a:lstStyle/>
          <a:p>
            <a:pPr algn="just" defTabSz="457108">
              <a:spcBef>
                <a:spcPts val="1000"/>
              </a:spcBef>
              <a:defRPr/>
            </a:pPr>
            <a:r>
              <a:rPr lang="cs-CZ" sz="6400" b="0" dirty="0">
                <a:solidFill>
                  <a:prstClr val="black"/>
                </a:solidFill>
                <a:latin typeface="+mn-lt"/>
              </a:rPr>
              <a:t>Posuzována otázka, </a:t>
            </a:r>
            <a:r>
              <a:rPr lang="cs-CZ" sz="6400" dirty="0">
                <a:solidFill>
                  <a:prstClr val="black"/>
                </a:solidFill>
                <a:latin typeface="+mn-lt"/>
              </a:rPr>
              <a:t>zda má zadavatel  povinnost </a:t>
            </a:r>
            <a:r>
              <a:rPr lang="cs-CZ" sz="6400" b="0" dirty="0">
                <a:solidFill>
                  <a:prstClr val="black"/>
                </a:solidFill>
                <a:latin typeface="+mn-lt"/>
              </a:rPr>
              <a:t>postupem podle § 46 ZZVZ </a:t>
            </a:r>
            <a:r>
              <a:rPr lang="cs-CZ" sz="6400" b="1" dirty="0">
                <a:solidFill>
                  <a:prstClr val="black"/>
                </a:solidFill>
                <a:latin typeface="+mn-lt"/>
              </a:rPr>
              <a:t>odstranit všechny nedostatky nabídky</a:t>
            </a:r>
            <a:r>
              <a:rPr lang="cs-CZ" sz="6400" dirty="0">
                <a:solidFill>
                  <a:prstClr val="black"/>
                </a:solidFill>
                <a:latin typeface="+mn-lt"/>
              </a:rPr>
              <a:t>, </a:t>
            </a:r>
            <a:r>
              <a:rPr lang="cs-CZ" sz="6400" b="0" dirty="0">
                <a:solidFill>
                  <a:prstClr val="black"/>
                </a:solidFill>
                <a:latin typeface="+mn-lt"/>
              </a:rPr>
              <a:t>pokud již vůči dodavateli takto v jiné části nabídky postupoval</a:t>
            </a:r>
          </a:p>
          <a:p>
            <a:pPr marL="342900" lvl="0" indent="-342900" algn="just" defTabSz="457108">
              <a:buClr>
                <a:schemeClr val="accent1"/>
              </a:buClr>
              <a:buFont typeface="Wingdings" pitchFamily="2" charset="2"/>
              <a:buChar char="§"/>
              <a:defRPr/>
            </a:pPr>
            <a:r>
              <a:rPr lang="cs-CZ" sz="6400" dirty="0">
                <a:solidFill>
                  <a:prstClr val="black"/>
                </a:solidFill>
                <a:latin typeface="+mn-lt"/>
                <a:cs typeface="+mn-cs"/>
              </a:rPr>
              <a:t>zadavatel stanovil technické požadavky na poptávané technologie síťových prvků, přičemž z nabídky dodavatele nebylo zadavateli zřejmé, zda jím nabízené plnění splňuje všechny požadavky</a:t>
            </a:r>
          </a:p>
          <a:p>
            <a:pPr marL="342900" lvl="0" indent="-342900" algn="just" defTabSz="457108">
              <a:buClr>
                <a:schemeClr val="accent1"/>
              </a:buClr>
              <a:buFont typeface="Wingdings" pitchFamily="2" charset="2"/>
              <a:buChar char="§"/>
              <a:defRPr/>
            </a:pPr>
            <a:r>
              <a:rPr lang="cs-CZ" sz="6400" dirty="0">
                <a:solidFill>
                  <a:prstClr val="black"/>
                </a:solidFill>
                <a:latin typeface="+mn-lt"/>
                <a:cs typeface="+mn-cs"/>
              </a:rPr>
              <a:t>zadavatel dále v ZD stanovil požadavek k prokázání technické způsobilosti, mj. předložením seznamu členů realizačního týmu a současně požadoval součástí nabídky učinit detailní harmonogram plnění veřejné zakázky </a:t>
            </a:r>
          </a:p>
          <a:p>
            <a:pPr marL="342900" lvl="0" indent="-342900" algn="just" defTabSz="457108">
              <a:buClr>
                <a:schemeClr val="accent1"/>
              </a:buClr>
              <a:buFont typeface="Wingdings" pitchFamily="2" charset="2"/>
              <a:buChar char="§"/>
              <a:defRPr/>
            </a:pPr>
            <a:r>
              <a:rPr lang="cs-CZ" sz="6400" dirty="0">
                <a:solidFill>
                  <a:prstClr val="black"/>
                </a:solidFill>
                <a:latin typeface="+mn-lt"/>
                <a:cs typeface="+mn-cs"/>
              </a:rPr>
              <a:t>v návaznosti na zjištěné pochybnosti o nabízeném předmětu plnění, zadavatel vyzval dodavatele dle § 46 ZZVZ k objasnění technických vlastností nabízených výrobků → dodavatel zadavateli poskytl  požadované objasnění</a:t>
            </a:r>
          </a:p>
          <a:p>
            <a:pPr marL="342900" lvl="0" indent="-342900" algn="just" defTabSz="457108">
              <a:buClr>
                <a:schemeClr val="accent1"/>
              </a:buClr>
              <a:buFont typeface="Wingdings" pitchFamily="2" charset="2"/>
              <a:buChar char="§"/>
              <a:defRPr/>
            </a:pPr>
            <a:r>
              <a:rPr lang="cs-CZ" sz="6400" dirty="0">
                <a:solidFill>
                  <a:prstClr val="black"/>
                </a:solidFill>
                <a:latin typeface="+mn-lt"/>
                <a:cs typeface="+mn-cs"/>
              </a:rPr>
              <a:t>zadavatel následně rozhodl o vyloučení dodavatele z účasti v zadávacím řízení, jelikož jeho nabídka neobsahuje požadovaný seznam členů realizačního týmu a harmonogram plnění veřejné zakázky, aniž by na tyto „nedokonalosti“ nabídky využil postupu dle § 46 ZZVZ, ačkoliv ve vztahu k předmětu plnění tak postupoval</a:t>
            </a:r>
          </a:p>
          <a:p>
            <a:pPr marL="1236663" lvl="0" indent="0" algn="just" defTabSz="457108">
              <a:spcBef>
                <a:spcPts val="400"/>
              </a:spcBef>
              <a:buNone/>
              <a:defRPr/>
            </a:pPr>
            <a:endParaRPr lang="cs-CZ" sz="6400" b="0" dirty="0">
              <a:solidFill>
                <a:prstClr val="black"/>
              </a:solidFill>
            </a:endParaRPr>
          </a:p>
          <a:p>
            <a:endParaRPr lang="cs-CZ" dirty="0"/>
          </a:p>
        </p:txBody>
      </p:sp>
      <p:sp>
        <p:nvSpPr>
          <p:cNvPr id="3" name="Nadpis 2">
            <a:extLst>
              <a:ext uri="{FF2B5EF4-FFF2-40B4-BE49-F238E27FC236}">
                <a16:creationId xmlns:a16="http://schemas.microsoft.com/office/drawing/2014/main" id="{AF454504-60E2-4A8A-B357-A085C3469DB1}"/>
              </a:ext>
            </a:extLst>
          </p:cNvPr>
          <p:cNvSpPr>
            <a:spLocks noGrp="1"/>
          </p:cNvSpPr>
          <p:nvPr>
            <p:ph type="title"/>
          </p:nvPr>
        </p:nvSpPr>
        <p:spPr>
          <a:xfrm>
            <a:off x="395536" y="1412776"/>
            <a:ext cx="8291264" cy="1080120"/>
          </a:xfrm>
        </p:spPr>
        <p:txBody>
          <a:bodyPr/>
          <a:lstStyle/>
          <a:p>
            <a:r>
              <a:rPr lang="cs-CZ" dirty="0"/>
              <a:t>ÚOHS R0089/2020_odstranění všech nedostatků nabídky</a:t>
            </a:r>
          </a:p>
        </p:txBody>
      </p:sp>
    </p:spTree>
    <p:extLst>
      <p:ext uri="{BB962C8B-B14F-4D97-AF65-F5344CB8AC3E}">
        <p14:creationId xmlns:p14="http://schemas.microsoft.com/office/powerpoint/2010/main" val="7924212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0A60310-C44E-4DEF-AA40-CD741D202FF5}"/>
              </a:ext>
            </a:extLst>
          </p:cNvPr>
          <p:cNvSpPr>
            <a:spLocks noGrp="1"/>
          </p:cNvSpPr>
          <p:nvPr>
            <p:ph idx="1"/>
          </p:nvPr>
        </p:nvSpPr>
        <p:spPr>
          <a:xfrm>
            <a:off x="395536" y="2492896"/>
            <a:ext cx="8291264" cy="3960440"/>
          </a:xfrm>
        </p:spPr>
        <p:txBody>
          <a:bodyPr>
            <a:normAutofit fontScale="62500" lnSpcReduction="20000"/>
          </a:bodyPr>
          <a:lstStyle/>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dle navrhovatele měl zadavatel, za situace, když již aktivoval postup dle § 46 ZZVZ, povinnost dále jej pomocí tohoto institutu vyzvat k dalšímu objasnění nabídky a navrhovatel tak mohl zhojit důvody svého vyloučení; využití postupu dle § 46 ZZVZ v navrhovateli vyvolalo legitimní očekávání, jak zadavatel bude v rámci zadávacího řízení postupovat, </a:t>
            </a:r>
            <a:r>
              <a:rPr lang="cs-CZ" sz="2700" dirty="0" err="1">
                <a:solidFill>
                  <a:prstClr val="black"/>
                </a:solidFill>
                <a:latin typeface="+mn-lt"/>
                <a:cs typeface="+mn-cs"/>
              </a:rPr>
              <a:t>neaplikace</a:t>
            </a:r>
            <a:r>
              <a:rPr lang="cs-CZ" sz="2700" dirty="0">
                <a:solidFill>
                  <a:prstClr val="black"/>
                </a:solidFill>
                <a:latin typeface="+mn-lt"/>
                <a:cs typeface="+mn-cs"/>
              </a:rPr>
              <a:t> tohoto postupu na celou nabídku navrhovatele je tak v rozporu se zásadou transparentnosti</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zadavatel postupoval v souladu se zákonem, když dodavatele vyloučil z další účasti v zadávacím řízení, neboť nesplnil stanovené zadávací podmínky; nedoložil seznam techniků k prokázání kvalifikace a nedoložil harmonogram plnění</a:t>
            </a:r>
          </a:p>
          <a:p>
            <a:pPr marL="342900" indent="-342900" algn="just" defTabSz="457108">
              <a:buClr>
                <a:schemeClr val="accent1"/>
              </a:buClr>
              <a:buFont typeface="Wingdings" pitchFamily="2" charset="2"/>
              <a:buChar char="§"/>
              <a:defRPr/>
            </a:pPr>
            <a:r>
              <a:rPr lang="cs-CZ" sz="2700" dirty="0">
                <a:solidFill>
                  <a:prstClr val="black"/>
                </a:solidFill>
                <a:latin typeface="+mn-lt"/>
                <a:cs typeface="+mn-cs"/>
              </a:rPr>
              <a:t>možnost využití postupu dle § 46 ZZVZ neznamená povinnost zadavatele, aby odstranil všechny nedostatky nabídky; opačný výklad by znamenal neúměrné přenesení odpovědnosti za správnost nabídky na zadavatele a s tím související zbavení této odpovědnosti dodavatele.</a:t>
            </a:r>
          </a:p>
          <a:p>
            <a:endParaRPr lang="cs-CZ" dirty="0"/>
          </a:p>
        </p:txBody>
      </p:sp>
      <p:sp>
        <p:nvSpPr>
          <p:cNvPr id="3" name="Nadpis 2">
            <a:extLst>
              <a:ext uri="{FF2B5EF4-FFF2-40B4-BE49-F238E27FC236}">
                <a16:creationId xmlns:a16="http://schemas.microsoft.com/office/drawing/2014/main" id="{AC1C6D5A-2ACE-4FDC-A5D2-C6AEFD1002CB}"/>
              </a:ext>
            </a:extLst>
          </p:cNvPr>
          <p:cNvSpPr>
            <a:spLocks noGrp="1"/>
          </p:cNvSpPr>
          <p:nvPr>
            <p:ph type="title"/>
          </p:nvPr>
        </p:nvSpPr>
        <p:spPr>
          <a:xfrm>
            <a:off x="395536" y="1412776"/>
            <a:ext cx="8291264" cy="1080120"/>
          </a:xfrm>
        </p:spPr>
        <p:txBody>
          <a:bodyPr/>
          <a:lstStyle/>
          <a:p>
            <a:r>
              <a:rPr lang="cs-CZ" dirty="0"/>
              <a:t>ÚOHS R0089/2020_odstranění všech nedostatků nabídky</a:t>
            </a:r>
          </a:p>
        </p:txBody>
      </p:sp>
    </p:spTree>
    <p:extLst>
      <p:ext uri="{BB962C8B-B14F-4D97-AF65-F5344CB8AC3E}">
        <p14:creationId xmlns:p14="http://schemas.microsoft.com/office/powerpoint/2010/main" val="1242043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ÚOHS R0127/2020_vybraný dodavatel</a:t>
            </a:r>
          </a:p>
        </p:txBody>
      </p:sp>
      <p:sp>
        <p:nvSpPr>
          <p:cNvPr id="3" name="Zástupný symbol pro obsah 2"/>
          <p:cNvSpPr>
            <a:spLocks noGrp="1"/>
          </p:cNvSpPr>
          <p:nvPr>
            <p:ph idx="10"/>
          </p:nvPr>
        </p:nvSpPr>
        <p:spPr/>
        <p:txBody>
          <a:bodyPr/>
          <a:lstStyle/>
          <a:p>
            <a:r>
              <a:rPr lang="cs-CZ" sz="1800" dirty="0"/>
              <a:t>…zákon ani rozhodovací praxe neomezují použití § 46 ZZVZ pouze na fázi před výběrem dodavatele, ale naopak se dovozuje, že ustanovení je možné použít </a:t>
            </a:r>
            <a:r>
              <a:rPr lang="cs-CZ" sz="1800" b="1" dirty="0"/>
              <a:t>i ve vztahu k vybranému dodavateli</a:t>
            </a:r>
            <a:endParaRPr lang="cs-CZ" sz="1800" dirty="0"/>
          </a:p>
          <a:p>
            <a:r>
              <a:rPr lang="cs-CZ" sz="1800" dirty="0"/>
              <a:t>není možno souhlasit se závěrem, </a:t>
            </a:r>
            <a:r>
              <a:rPr lang="cs-CZ" sz="1800" i="1" dirty="0"/>
              <a:t>„že by byl zadavatel automaticky povinen vybraného dodavatele vyloučit podle § 48 odst. 8, pokud by zjistil, že jsou naplněny důvody podle § 48 odst. 2 nebo může prokázat naplnění důvodů podle odstavce 5 písm. a) až c) téhož ustanovení. </a:t>
            </a:r>
          </a:p>
          <a:p>
            <a:r>
              <a:rPr lang="cs-CZ" sz="1800" dirty="0"/>
              <a:t>takový závěr by odporoval smyslu ustanovení § 46. Právo zadavatele požadovat objasnění nebo doplnění se totiž </a:t>
            </a:r>
            <a:r>
              <a:rPr lang="cs-CZ" sz="1800" b="1" dirty="0"/>
              <a:t>vztahuje na všechny účastníky zadávacího řízení</a:t>
            </a:r>
            <a:r>
              <a:rPr lang="cs-CZ" sz="1800" dirty="0"/>
              <a:t>. Význam existence a účelu § 46 zákona by pak byl při navrhovatelem uváděném závěru týkajícím se § 48 odst. 8 a § 48 odst. 2 poněkud omezen, když by popíral právě výše uvedený smysl § 46.“</a:t>
            </a:r>
          </a:p>
        </p:txBody>
      </p:sp>
    </p:spTree>
    <p:extLst>
      <p:ext uri="{BB962C8B-B14F-4D97-AF65-F5344CB8AC3E}">
        <p14:creationId xmlns:p14="http://schemas.microsoft.com/office/powerpoint/2010/main" val="1588396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ctr"/>
            <a:endParaRPr lang="cs-CZ" sz="3200" b="1" dirty="0">
              <a:solidFill>
                <a:srgbClr val="000099"/>
              </a:solidFill>
              <a:ea typeface="+mj-ea"/>
            </a:endParaRPr>
          </a:p>
          <a:p>
            <a:pPr algn="ctr"/>
            <a:endParaRPr lang="cs-CZ" sz="3200" b="1" dirty="0">
              <a:solidFill>
                <a:srgbClr val="000099"/>
              </a:solidFill>
              <a:ea typeface="+mj-ea"/>
            </a:endParaRPr>
          </a:p>
          <a:p>
            <a:pPr algn="ctr"/>
            <a:endParaRPr lang="cs-CZ" sz="3200" b="1" dirty="0">
              <a:solidFill>
                <a:srgbClr val="000099"/>
              </a:solidFill>
              <a:ea typeface="+mj-ea"/>
            </a:endParaRPr>
          </a:p>
          <a:p>
            <a:pPr algn="ctr"/>
            <a:r>
              <a:rPr lang="cs-CZ" sz="3200" b="1" dirty="0">
                <a:solidFill>
                  <a:srgbClr val="000099"/>
                </a:solidFill>
                <a:ea typeface="+mj-ea"/>
              </a:rPr>
              <a:t>Děkuji za pozornost!</a:t>
            </a:r>
          </a:p>
          <a:p>
            <a:pPr algn="ctr"/>
            <a:endParaRPr lang="cs-CZ" sz="3200" b="1" dirty="0">
              <a:solidFill>
                <a:srgbClr val="000099"/>
              </a:solidFill>
              <a:ea typeface="+mj-ea"/>
            </a:endParaRPr>
          </a:p>
          <a:p>
            <a:pPr algn="r"/>
            <a:endParaRPr lang="cs-CZ" sz="1800" dirty="0">
              <a:solidFill>
                <a:srgbClr val="000099"/>
              </a:solidFill>
              <a:ea typeface="+mj-ea"/>
            </a:endParaRPr>
          </a:p>
          <a:p>
            <a:pPr algn="r"/>
            <a:endParaRPr lang="cs-CZ" sz="1800" dirty="0">
              <a:solidFill>
                <a:srgbClr val="000099"/>
              </a:solidFill>
              <a:ea typeface="+mj-ea"/>
            </a:endParaRPr>
          </a:p>
          <a:p>
            <a:pPr algn="r"/>
            <a:r>
              <a:rPr lang="cs-CZ" sz="1800" dirty="0">
                <a:solidFill>
                  <a:srgbClr val="000099"/>
                </a:solidFill>
                <a:ea typeface="+mj-ea"/>
              </a:rPr>
              <a:t>Marketa.Ajmova@mmr.gov.cz</a:t>
            </a:r>
          </a:p>
        </p:txBody>
      </p:sp>
    </p:spTree>
    <p:extLst>
      <p:ext uri="{BB962C8B-B14F-4D97-AF65-F5344CB8AC3E}">
        <p14:creationId xmlns:p14="http://schemas.microsoft.com/office/powerpoint/2010/main" val="290406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ÚOHS R0113/2019/VZ</a:t>
            </a:r>
          </a:p>
        </p:txBody>
      </p:sp>
      <p:sp>
        <p:nvSpPr>
          <p:cNvPr id="3" name="Zástupný symbol pro obsah 2"/>
          <p:cNvSpPr>
            <a:spLocks noGrp="1"/>
          </p:cNvSpPr>
          <p:nvPr>
            <p:ph idx="10"/>
          </p:nvPr>
        </p:nvSpPr>
        <p:spPr/>
        <p:txBody>
          <a:bodyPr/>
          <a:lstStyle/>
          <a:p>
            <a:r>
              <a:rPr lang="cs-CZ" sz="2400" dirty="0"/>
              <a:t>podstatou § 46 ZZVZ je </a:t>
            </a:r>
            <a:r>
              <a:rPr lang="cs-CZ" sz="2400" i="1" dirty="0"/>
              <a:t>„možnost pouhého doplnění či upřesnění již podané nabídky, tedy dodání něčeho, co původně chybělo, nebo vysvětlení něčeho, co původně mohlo být chápáno různými způsoby. Jde tedy o údaje či podklady, které dodavatel hodlal předložit v jím pojatém významu již s podáním nabídky, avšak vlivem administrativního pochybení nebo vlivem odlišného výkladu, než jaký zastává zadavatel, je předložil chybně nebo v nabídce omylem zcela absentují.“</a:t>
            </a:r>
            <a:endParaRPr lang="cs-CZ" sz="2400" dirty="0"/>
          </a:p>
        </p:txBody>
      </p:sp>
    </p:spTree>
    <p:extLst>
      <p:ext uri="{BB962C8B-B14F-4D97-AF65-F5344CB8AC3E}">
        <p14:creationId xmlns:p14="http://schemas.microsoft.com/office/powerpoint/2010/main" val="219760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636912"/>
            <a:ext cx="8291264" cy="3816424"/>
          </a:xfrm>
        </p:spPr>
        <p:txBody>
          <a:bodyPr>
            <a:normAutofit fontScale="77500" lnSpcReduction="20000"/>
          </a:bodyPr>
          <a:lstStyle/>
          <a:p>
            <a:r>
              <a:rPr lang="cs-CZ" dirty="0"/>
              <a:t>Nabídka nesplňuje stanovené požadavky</a:t>
            </a:r>
          </a:p>
          <a:p>
            <a:pPr marL="457200" indent="-457200">
              <a:buFont typeface="Arial" panose="020B0604020202020204" pitchFamily="34" charset="0"/>
              <a:buChar char="•"/>
            </a:pPr>
            <a:r>
              <a:rPr lang="cs-CZ" dirty="0"/>
              <a:t>účastník je ze ZŘ vyloučen</a:t>
            </a:r>
          </a:p>
          <a:p>
            <a:pPr marL="457200" indent="-457200">
              <a:buFont typeface="Arial" panose="020B0604020202020204" pitchFamily="34" charset="0"/>
              <a:buChar char="•"/>
            </a:pPr>
            <a:r>
              <a:rPr lang="cs-CZ" dirty="0"/>
              <a:t>aktivace § 46 ZZVZ – možnost objasnit nebo doplnit nabídku </a:t>
            </a:r>
          </a:p>
          <a:p>
            <a:r>
              <a:rPr lang="cs-CZ" dirty="0"/>
              <a:t>               oprávnění zadavatele, nikoli povinnost</a:t>
            </a:r>
          </a:p>
          <a:p>
            <a:endParaRPr lang="cs-CZ" dirty="0"/>
          </a:p>
          <a:p>
            <a:r>
              <a:rPr lang="cs-CZ" dirty="0"/>
              <a:t>+ § 39 odst. 5 ZZVZ zadavatel může ověřovat věrohodnost poskytnutých dokladů a může si je opatřovat sám (pokud se netýká náležitostí hodnocených podle kritérií hodnocení)</a:t>
            </a:r>
          </a:p>
          <a:p>
            <a:endParaRPr lang="cs-CZ" dirty="0"/>
          </a:p>
        </p:txBody>
      </p:sp>
      <p:sp>
        <p:nvSpPr>
          <p:cNvPr id="3" name="Nadpis 2"/>
          <p:cNvSpPr>
            <a:spLocks noGrp="1"/>
          </p:cNvSpPr>
          <p:nvPr>
            <p:ph type="title"/>
          </p:nvPr>
        </p:nvSpPr>
        <p:spPr>
          <a:xfrm>
            <a:off x="395536" y="1412776"/>
            <a:ext cx="8291264" cy="1224136"/>
          </a:xfrm>
        </p:spPr>
        <p:txBody>
          <a:bodyPr/>
          <a:lstStyle/>
          <a:p>
            <a:r>
              <a:rPr lang="cs-CZ" dirty="0"/>
              <a:t>Jak postupovat, když není nabídka „dokonalá“?</a:t>
            </a:r>
          </a:p>
        </p:txBody>
      </p:sp>
      <p:sp>
        <p:nvSpPr>
          <p:cNvPr id="4" name="Šipka: doprava 3">
            <a:extLst>
              <a:ext uri="{FF2B5EF4-FFF2-40B4-BE49-F238E27FC236}">
                <a16:creationId xmlns:a16="http://schemas.microsoft.com/office/drawing/2014/main" id="{216230B3-45D3-4B9C-882B-CDB650DAA325}"/>
              </a:ext>
            </a:extLst>
          </p:cNvPr>
          <p:cNvSpPr/>
          <p:nvPr/>
        </p:nvSpPr>
        <p:spPr>
          <a:xfrm>
            <a:off x="971600" y="4230800"/>
            <a:ext cx="576064" cy="3143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6513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Reakce dodavatele na výzvu</a:t>
            </a:r>
          </a:p>
        </p:txBody>
      </p:sp>
      <p:sp>
        <p:nvSpPr>
          <p:cNvPr id="3" name="Zástupný symbol pro obsah 2"/>
          <p:cNvSpPr>
            <a:spLocks noGrp="1"/>
          </p:cNvSpPr>
          <p:nvPr>
            <p:ph idx="10"/>
          </p:nvPr>
        </p:nvSpPr>
        <p:spPr/>
        <p:txBody>
          <a:bodyPr/>
          <a:lstStyle/>
          <a:p>
            <a:r>
              <a:rPr lang="cs-CZ" dirty="0"/>
              <a:t>objasní (již předložené)</a:t>
            </a:r>
          </a:p>
          <a:p>
            <a:r>
              <a:rPr lang="cs-CZ" dirty="0"/>
              <a:t>doplní (přidá) chybějící či nové doklady a informace nebo </a:t>
            </a:r>
          </a:p>
          <a:p>
            <a:r>
              <a:rPr lang="cs-CZ" dirty="0"/>
              <a:t>nahradí (vymění jedno za druhé – nové)      </a:t>
            </a:r>
          </a:p>
          <a:p>
            <a:pPr marL="0" indent="0">
              <a:buNone/>
            </a:pPr>
            <a:r>
              <a:rPr lang="cs-CZ" dirty="0"/>
              <a:t>X</a:t>
            </a:r>
          </a:p>
          <a:p>
            <a:r>
              <a:rPr lang="cs-CZ" dirty="0"/>
              <a:t>neobjasní/nedoplní/nenahradí         důvod pro vyloučení podle § 48 odst. 2 písm. b) ZZVZ</a:t>
            </a:r>
          </a:p>
        </p:txBody>
      </p:sp>
      <p:sp>
        <p:nvSpPr>
          <p:cNvPr id="6" name="Šipka: doprava 5">
            <a:extLst>
              <a:ext uri="{FF2B5EF4-FFF2-40B4-BE49-F238E27FC236}">
                <a16:creationId xmlns:a16="http://schemas.microsoft.com/office/drawing/2014/main" id="{8F1B1620-F330-77C4-3A00-39EE0FC05779}"/>
              </a:ext>
            </a:extLst>
          </p:cNvPr>
          <p:cNvSpPr/>
          <p:nvPr/>
        </p:nvSpPr>
        <p:spPr>
          <a:xfrm>
            <a:off x="6372200" y="4914529"/>
            <a:ext cx="792088" cy="56551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2922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ÚOHS R0140/2021/</a:t>
            </a:r>
            <a:r>
              <a:rPr lang="cs-CZ" dirty="0" err="1"/>
              <a:t>VZ_rovné</a:t>
            </a:r>
            <a:r>
              <a:rPr lang="cs-CZ" dirty="0"/>
              <a:t> zacházení</a:t>
            </a:r>
          </a:p>
        </p:txBody>
      </p:sp>
      <p:sp>
        <p:nvSpPr>
          <p:cNvPr id="3" name="Zástupný symbol pro obsah 2"/>
          <p:cNvSpPr>
            <a:spLocks noGrp="1"/>
          </p:cNvSpPr>
          <p:nvPr>
            <p:ph idx="10"/>
          </p:nvPr>
        </p:nvSpPr>
        <p:spPr/>
        <p:txBody>
          <a:bodyPr/>
          <a:lstStyle/>
          <a:p>
            <a:pPr marL="0" indent="0">
              <a:buNone/>
            </a:pPr>
            <a:r>
              <a:rPr lang="cs-CZ" dirty="0"/>
              <a:t>…</a:t>
            </a:r>
            <a:r>
              <a:rPr lang="cs-CZ" sz="2400" i="1" dirty="0"/>
              <a:t>není porušením zásady rovného zacházení, pokud zadavatel v reakci na objasnění nabídky či žádosti o účast některého z účastníků, který na výzvu adekvátně reagoval, opakovaně vyzve k objasnění zbývající nejasnosti, zatímco jiného, který na výzvu nereagoval vůbec či jen velmi obecně, rovnou vyloučí ze zadávacího řízení, jakkoliv v těchto případech je třeba postupovat obzvlášť obezřetně. </a:t>
            </a:r>
            <a:r>
              <a:rPr lang="cs-CZ" sz="2400" b="1" i="1" dirty="0"/>
              <a:t>Rozdílný přístup zadavatele musí vždy být odůvodněn konkrétními okolnostmi případu.</a:t>
            </a:r>
          </a:p>
        </p:txBody>
      </p:sp>
    </p:spTree>
    <p:extLst>
      <p:ext uri="{BB962C8B-B14F-4D97-AF65-F5344CB8AC3E}">
        <p14:creationId xmlns:p14="http://schemas.microsoft.com/office/powerpoint/2010/main" val="2910261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AA9F59B-339D-4AF8-84FB-1FC3C9CBD68B}"/>
              </a:ext>
            </a:extLst>
          </p:cNvPr>
          <p:cNvSpPr>
            <a:spLocks noGrp="1"/>
          </p:cNvSpPr>
          <p:nvPr>
            <p:ph idx="1"/>
          </p:nvPr>
        </p:nvSpPr>
        <p:spPr/>
        <p:txBody>
          <a:bodyPr/>
          <a:lstStyle/>
          <a:p>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cs-CZ" sz="24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2400" i="1" dirty="0">
                <a:effectLst/>
                <a:latin typeface="+mn-lt"/>
                <a:ea typeface="Times New Roman" panose="02020603050405020304" pitchFamily="18" charset="0"/>
                <a:cs typeface="Times New Roman" panose="02020603050405020304" pitchFamily="18" charset="0"/>
              </a:rPr>
              <a:t>1) Zadavatel může pro účely zajištění řádného průběhu zadávacího řízení požadovat, aby účastník zadávacího řízení v přiměřené lhůtě objasnil</a:t>
            </a:r>
            <a:r>
              <a:rPr lang="cs-CZ" sz="2400" b="1" i="1" dirty="0">
                <a:effectLst/>
                <a:latin typeface="+mn-lt"/>
                <a:ea typeface="Times New Roman" panose="02020603050405020304" pitchFamily="18" charset="0"/>
                <a:cs typeface="Times New Roman" panose="02020603050405020304" pitchFamily="18" charset="0"/>
              </a:rPr>
              <a:t> </a:t>
            </a:r>
            <a:r>
              <a:rPr lang="cs-CZ" sz="2400" i="1" dirty="0">
                <a:effectLst/>
                <a:latin typeface="+mn-lt"/>
                <a:ea typeface="Times New Roman" panose="02020603050405020304" pitchFamily="18" charset="0"/>
                <a:cs typeface="Times New Roman" panose="02020603050405020304" pitchFamily="18" charset="0"/>
              </a:rPr>
              <a:t>předložené údaje, doklady, vzorky nebo modely nebo doplnil další nebo chybějící údaje, doklady, vzorky nebo modely. Zadavatel může tuto žádost učinit opakovaně a může rovněž stanovenou lhůtu prodloužit nebo prominout její zmeškání. </a:t>
            </a:r>
          </a:p>
          <a:p>
            <a:endParaRPr lang="cs-CZ" dirty="0"/>
          </a:p>
        </p:txBody>
      </p:sp>
      <p:sp>
        <p:nvSpPr>
          <p:cNvPr id="3" name="Nadpis 2">
            <a:extLst>
              <a:ext uri="{FF2B5EF4-FFF2-40B4-BE49-F238E27FC236}">
                <a16:creationId xmlns:a16="http://schemas.microsoft.com/office/drawing/2014/main" id="{9ACE47FC-CC56-4836-B032-4D2F9DA3472E}"/>
              </a:ext>
            </a:extLst>
          </p:cNvPr>
          <p:cNvSpPr>
            <a:spLocks noGrp="1"/>
          </p:cNvSpPr>
          <p:nvPr>
            <p:ph type="title"/>
          </p:nvPr>
        </p:nvSpPr>
        <p:spPr/>
        <p:txBody>
          <a:bodyPr/>
          <a:lstStyle/>
          <a:p>
            <a:r>
              <a:rPr lang="cs-CZ" dirty="0"/>
              <a:t>§ 46 odst. 1</a:t>
            </a:r>
          </a:p>
        </p:txBody>
      </p:sp>
    </p:spTree>
    <p:extLst>
      <p:ext uri="{BB962C8B-B14F-4D97-AF65-F5344CB8AC3E}">
        <p14:creationId xmlns:p14="http://schemas.microsoft.com/office/powerpoint/2010/main" val="1341603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46 odst. 1</a:t>
            </a:r>
          </a:p>
        </p:txBody>
      </p:sp>
      <p:sp>
        <p:nvSpPr>
          <p:cNvPr id="3" name="Zástupný symbol pro obsah 2"/>
          <p:cNvSpPr>
            <a:spLocks noGrp="1"/>
          </p:cNvSpPr>
          <p:nvPr>
            <p:ph idx="10"/>
          </p:nvPr>
        </p:nvSpPr>
        <p:spPr/>
        <p:txBody>
          <a:bodyPr/>
          <a:lstStyle/>
          <a:p>
            <a:r>
              <a:rPr lang="cs-CZ" sz="2400" dirty="0"/>
              <a:t>zadavatel může požadovat, aby dodavatel v přiměřené lhůtě </a:t>
            </a:r>
            <a:r>
              <a:rPr lang="cs-CZ" sz="2400" b="1" dirty="0">
                <a:solidFill>
                  <a:schemeClr val="accent1">
                    <a:lumMod val="60000"/>
                    <a:lumOff val="40000"/>
                  </a:schemeClr>
                </a:solidFill>
              </a:rPr>
              <a:t>objasnil</a:t>
            </a:r>
            <a:r>
              <a:rPr lang="cs-CZ" sz="2400" dirty="0">
                <a:solidFill>
                  <a:schemeClr val="accent1">
                    <a:lumMod val="60000"/>
                    <a:lumOff val="40000"/>
                  </a:schemeClr>
                </a:solidFill>
              </a:rPr>
              <a:t> </a:t>
            </a:r>
            <a:r>
              <a:rPr lang="cs-CZ" sz="2400" dirty="0"/>
              <a:t>předložené doklady nebo </a:t>
            </a:r>
            <a:r>
              <a:rPr lang="cs-CZ" sz="2400" b="1" dirty="0">
                <a:solidFill>
                  <a:schemeClr val="accent5">
                    <a:lumMod val="75000"/>
                  </a:schemeClr>
                </a:solidFill>
              </a:rPr>
              <a:t>doplnil</a:t>
            </a:r>
            <a:r>
              <a:rPr lang="cs-CZ" sz="2400" dirty="0"/>
              <a:t> další nebo chybějící doklady (deklarující splnění podmínek účasti) </a:t>
            </a:r>
          </a:p>
          <a:p>
            <a:r>
              <a:rPr lang="cs-CZ" sz="2400" b="1" dirty="0">
                <a:solidFill>
                  <a:schemeClr val="accent1">
                    <a:lumMod val="60000"/>
                    <a:lumOff val="40000"/>
                  </a:schemeClr>
                </a:solidFill>
              </a:rPr>
              <a:t>objasnit</a:t>
            </a:r>
            <a:r>
              <a:rPr lang="cs-CZ" sz="2400" dirty="0"/>
              <a:t> lze i </a:t>
            </a:r>
            <a:r>
              <a:rPr lang="cs-CZ" sz="2400" b="1" dirty="0"/>
              <a:t>hodnocené skutečnosti </a:t>
            </a:r>
            <a:r>
              <a:rPr lang="cs-CZ" sz="2400" dirty="0"/>
              <a:t>(nesmí dojít k jejich změně) X </a:t>
            </a:r>
            <a:r>
              <a:rPr lang="cs-CZ" sz="2400" b="1" dirty="0"/>
              <a:t>hodnocené skutečnosti </a:t>
            </a:r>
            <a:r>
              <a:rPr lang="cs-CZ" sz="2400" b="1" dirty="0">
                <a:solidFill>
                  <a:schemeClr val="accent5">
                    <a:lumMod val="75000"/>
                  </a:schemeClr>
                </a:solidFill>
              </a:rPr>
              <a:t>nelze doplnit</a:t>
            </a:r>
          </a:p>
          <a:p>
            <a:r>
              <a:rPr lang="cs-CZ" sz="2400" dirty="0"/>
              <a:t>podoba žádosti je na zadavateli (X MNNC)</a:t>
            </a:r>
          </a:p>
          <a:p>
            <a:r>
              <a:rPr lang="cs-CZ" sz="2400" dirty="0"/>
              <a:t>přiměřená lhůta (prodloužení, prominutí, opakovaně)</a:t>
            </a:r>
          </a:p>
          <a:p>
            <a:r>
              <a:rPr lang="cs-CZ" sz="2400" dirty="0"/>
              <a:t>dodržení zásady rovného zacházení a zákazu diskriminace podle § 6 ZZVZ X posun s § 39 odst. 4 ZZVZ</a:t>
            </a:r>
          </a:p>
          <a:p>
            <a:pPr marL="0" indent="0">
              <a:buNone/>
            </a:pPr>
            <a:endParaRPr lang="cs-CZ" sz="2800" dirty="0"/>
          </a:p>
          <a:p>
            <a:pPr marL="0" indent="0">
              <a:buNone/>
            </a:pPr>
            <a:endParaRPr lang="cs-CZ" dirty="0"/>
          </a:p>
        </p:txBody>
      </p:sp>
    </p:spTree>
    <p:extLst>
      <p:ext uri="{BB962C8B-B14F-4D97-AF65-F5344CB8AC3E}">
        <p14:creationId xmlns:p14="http://schemas.microsoft.com/office/powerpoint/2010/main" val="22983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09708EB-7C4A-33E8-EC31-0F3B99E3EF8F}"/>
              </a:ext>
            </a:extLst>
          </p:cNvPr>
          <p:cNvSpPr>
            <a:spLocks noGrp="1"/>
          </p:cNvSpPr>
          <p:nvPr>
            <p:ph idx="1"/>
          </p:nvPr>
        </p:nvSpPr>
        <p:spPr/>
        <p:txBody>
          <a:bodyPr>
            <a:normAutofit fontScale="92500" lnSpcReduction="10000"/>
          </a:bodyPr>
          <a:lstStyle/>
          <a:p>
            <a:r>
              <a:rPr lang="cs-CZ" b="1" dirty="0"/>
              <a:t>Kvalifikace</a:t>
            </a:r>
          </a:p>
          <a:p>
            <a:pPr marL="457200" indent="-457200">
              <a:buFont typeface="Arial" panose="020B0604020202020204" pitchFamily="34" charset="0"/>
              <a:buChar char="•"/>
            </a:pPr>
            <a:r>
              <a:rPr lang="cs-CZ" dirty="0"/>
              <a:t>dodavatele, poddodavatele (kombinace) </a:t>
            </a:r>
          </a:p>
          <a:p>
            <a:r>
              <a:rPr lang="cs-CZ" dirty="0"/>
              <a:t>	objasnění, změna nebo doplnění kvalifikace 	nepředstavuje materiální změnu nabídky 	(ÚOHS R0144/2022, </a:t>
            </a:r>
            <a:r>
              <a:rPr lang="cs-CZ"/>
              <a:t>ÚOHS S0816/2023)</a:t>
            </a:r>
            <a:endParaRPr lang="cs-CZ" dirty="0"/>
          </a:p>
          <a:p>
            <a:pPr marL="457200" indent="-457200">
              <a:buFont typeface="Arial" panose="020B0604020202020204" pitchFamily="34" charset="0"/>
              <a:buChar char="•"/>
            </a:pPr>
            <a:r>
              <a:rPr lang="cs-CZ" dirty="0"/>
              <a:t>přípustná změna referenčních zakázek, včetně výměny člena týmu či poddodavatele (</a:t>
            </a:r>
            <a:r>
              <a:rPr lang="cs-CZ" b="1" dirty="0"/>
              <a:t>pokud nedochází ke změně předmětu a není předmětem hodnocení)</a:t>
            </a:r>
          </a:p>
        </p:txBody>
      </p:sp>
      <p:sp>
        <p:nvSpPr>
          <p:cNvPr id="3" name="Nadpis 2">
            <a:extLst>
              <a:ext uri="{FF2B5EF4-FFF2-40B4-BE49-F238E27FC236}">
                <a16:creationId xmlns:a16="http://schemas.microsoft.com/office/drawing/2014/main" id="{1E81E5A2-AF65-EF50-A0BF-720C6BAF0958}"/>
              </a:ext>
            </a:extLst>
          </p:cNvPr>
          <p:cNvSpPr>
            <a:spLocks noGrp="1"/>
          </p:cNvSpPr>
          <p:nvPr>
            <p:ph type="title"/>
          </p:nvPr>
        </p:nvSpPr>
        <p:spPr/>
        <p:txBody>
          <a:bodyPr/>
          <a:lstStyle/>
          <a:p>
            <a:r>
              <a:rPr lang="cs-CZ" dirty="0"/>
              <a:t>Jaké části nabídek lze objasnit/doplnit?</a:t>
            </a:r>
          </a:p>
        </p:txBody>
      </p:sp>
      <p:sp>
        <p:nvSpPr>
          <p:cNvPr id="4" name="Šipka: doprava 3">
            <a:extLst>
              <a:ext uri="{FF2B5EF4-FFF2-40B4-BE49-F238E27FC236}">
                <a16:creationId xmlns:a16="http://schemas.microsoft.com/office/drawing/2014/main" id="{76F3003F-BE69-3173-86B9-2E0083321AAA}"/>
              </a:ext>
            </a:extLst>
          </p:cNvPr>
          <p:cNvSpPr/>
          <p:nvPr/>
        </p:nvSpPr>
        <p:spPr>
          <a:xfrm>
            <a:off x="6948264" y="2708920"/>
            <a:ext cx="720080" cy="432048"/>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32320558"/>
      </p:ext>
    </p:extLst>
  </p:cSld>
  <p:clrMapOvr>
    <a:masterClrMapping/>
  </p:clrMapOvr>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MMR_klas</Template>
  <TotalTime>1480</TotalTime>
  <Words>2195</Words>
  <Application>Microsoft Office PowerPoint</Application>
  <PresentationFormat>Předvádění na obrazovce (4:3)</PresentationFormat>
  <Paragraphs>122</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Times New Roman</vt:lpstr>
      <vt:lpstr>Wingdings</vt:lpstr>
      <vt:lpstr>MMR_klas</vt:lpstr>
      <vt:lpstr>Objasňování a doplňování nabídek (§ 46 ZZVZ)</vt:lpstr>
      <vt:lpstr>§ 46</vt:lpstr>
      <vt:lpstr>ÚOHS R0113/2019/VZ</vt:lpstr>
      <vt:lpstr>Jak postupovat, když není nabídka „dokonalá“?</vt:lpstr>
      <vt:lpstr>Reakce dodavatele na výzvu</vt:lpstr>
      <vt:lpstr>ÚOHS R0140/2021/VZ_rovné zacházení</vt:lpstr>
      <vt:lpstr>§ 46 odst. 1</vt:lpstr>
      <vt:lpstr>§ 46 odst. 1</vt:lpstr>
      <vt:lpstr>Jaké části nabídek lze objasnit/doplnit?</vt:lpstr>
      <vt:lpstr>ÚOHS S0451/2019 potvrzeno R0029/2020_reference </vt:lpstr>
      <vt:lpstr>ÚOHS S0451/2019 potvrzeno R0029/2020_reference</vt:lpstr>
      <vt:lpstr>Jaké části nabídek lze objasnit/doplnit?</vt:lpstr>
      <vt:lpstr>ÚOHS R0113/2019 ruší S0180/2019 </vt:lpstr>
      <vt:lpstr>ÚOHS R0113/2019 ruší S0180/2019</vt:lpstr>
      <vt:lpstr>ÚOHS S0504/2020/VZ, potvrzeno R0028/2021/VZ</vt:lpstr>
      <vt:lpstr>Jaké části nabídek lze objasnit/doplnit?</vt:lpstr>
      <vt:lpstr>§ 46 odst. 3</vt:lpstr>
      <vt:lpstr>ÚOHS R0023/2020_změna položkového rozpočtu</vt:lpstr>
      <vt:lpstr>ÚOHS R0023/2020_změna položkového rozpočtu</vt:lpstr>
      <vt:lpstr>§ 46 odst. 2</vt:lpstr>
      <vt:lpstr>§ 46 odst. 2</vt:lpstr>
      <vt:lpstr>Co nelze doplnit</vt:lpstr>
      <vt:lpstr>ÚOHS R0089/2020_odstranění všech nedostatků nabídky</vt:lpstr>
      <vt:lpstr>ÚOHS R0089/2020_odstranění všech nedostatků nabídky</vt:lpstr>
      <vt:lpstr>ÚOHS R0127/2020_vybraný dodavatel</vt:lpstr>
      <vt:lpstr>Prezentace aplikace PowerPoint</vt:lpstr>
    </vt:vector>
  </TitlesOfParts>
  <Company>Ministerstvo pro místní rozvoj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Objasňování nebo doplňování dokladů</dc:title>
  <dc:creator>Ajmová Markéta</dc:creator>
  <cp:lastModifiedBy>Ajmová Markéta</cp:lastModifiedBy>
  <cp:revision>64</cp:revision>
  <cp:lastPrinted>2022-06-17T10:20:33Z</cp:lastPrinted>
  <dcterms:created xsi:type="dcterms:W3CDTF">2022-05-27T09:15:26Z</dcterms:created>
  <dcterms:modified xsi:type="dcterms:W3CDTF">2025-02-10T07:51:39Z</dcterms:modified>
</cp:coreProperties>
</file>