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ppt/theme/themeOverride30.xml" ContentType="application/vnd.openxmlformats-officedocument.themeOverride+xml"/>
  <Override PartName="/ppt/theme/themeOverride31.xml" ContentType="application/vnd.openxmlformats-officedocument.themeOverride+xml"/>
  <Override PartName="/ppt/theme/themeOverride32.xml" ContentType="application/vnd.openxmlformats-officedocument.themeOverride+xml"/>
  <Override PartName="/ppt/theme/themeOverride33.xml" ContentType="application/vnd.openxmlformats-officedocument.themeOverride+xml"/>
  <Override PartName="/ppt/theme/themeOverride34.xml" ContentType="application/vnd.openxmlformats-officedocument.themeOverride+xml"/>
  <Override PartName="/ppt/theme/themeOverride35.xml" ContentType="application/vnd.openxmlformats-officedocument.themeOverride+xml"/>
  <Override PartName="/ppt/theme/themeOverride36.xml" ContentType="application/vnd.openxmlformats-officedocument.themeOverride+xml"/>
  <Override PartName="/ppt/theme/themeOverride37.xml" ContentType="application/vnd.openxmlformats-officedocument.themeOverride+xml"/>
  <Override PartName="/ppt/theme/themeOverride3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  <p:sldMasterId id="2147483674" r:id="rId3"/>
  </p:sldMasterIdLst>
  <p:notesMasterIdLst>
    <p:notesMasterId r:id="rId52"/>
  </p:notesMasterIdLst>
  <p:handoutMasterIdLst>
    <p:handoutMasterId r:id="rId53"/>
  </p:handoutMasterIdLst>
  <p:sldIdLst>
    <p:sldId id="357" r:id="rId4"/>
    <p:sldId id="496" r:id="rId5"/>
    <p:sldId id="455" r:id="rId6"/>
    <p:sldId id="491" r:id="rId7"/>
    <p:sldId id="518" r:id="rId8"/>
    <p:sldId id="508" r:id="rId9"/>
    <p:sldId id="537" r:id="rId10"/>
    <p:sldId id="539" r:id="rId11"/>
    <p:sldId id="569" r:id="rId12"/>
    <p:sldId id="570" r:id="rId13"/>
    <p:sldId id="574" r:id="rId14"/>
    <p:sldId id="498" r:id="rId15"/>
    <p:sldId id="504" r:id="rId16"/>
    <p:sldId id="541" r:id="rId17"/>
    <p:sldId id="542" r:id="rId18"/>
    <p:sldId id="535" r:id="rId19"/>
    <p:sldId id="546" r:id="rId20"/>
    <p:sldId id="511" r:id="rId21"/>
    <p:sldId id="563" r:id="rId22"/>
    <p:sldId id="521" r:id="rId23"/>
    <p:sldId id="529" r:id="rId24"/>
    <p:sldId id="582" r:id="rId25"/>
    <p:sldId id="527" r:id="rId26"/>
    <p:sldId id="524" r:id="rId27"/>
    <p:sldId id="499" r:id="rId28"/>
    <p:sldId id="506" r:id="rId29"/>
    <p:sldId id="451" r:id="rId30"/>
    <p:sldId id="530" r:id="rId31"/>
    <p:sldId id="525" r:id="rId32"/>
    <p:sldId id="515" r:id="rId33"/>
    <p:sldId id="516" r:id="rId34"/>
    <p:sldId id="564" r:id="rId35"/>
    <p:sldId id="567" r:id="rId36"/>
    <p:sldId id="565" r:id="rId37"/>
    <p:sldId id="566" r:id="rId38"/>
    <p:sldId id="573" r:id="rId39"/>
    <p:sldId id="581" r:id="rId40"/>
    <p:sldId id="575" r:id="rId41"/>
    <p:sldId id="580" r:id="rId42"/>
    <p:sldId id="550" r:id="rId43"/>
    <p:sldId id="494" r:id="rId44"/>
    <p:sldId id="468" r:id="rId45"/>
    <p:sldId id="486" r:id="rId46"/>
    <p:sldId id="446" r:id="rId47"/>
    <p:sldId id="584" r:id="rId48"/>
    <p:sldId id="571" r:id="rId49"/>
    <p:sldId id="583" r:id="rId50"/>
    <p:sldId id="551" r:id="rId5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ámková Markéta" initials="A.M." lastIdx="22" clrIdx="0"/>
  <p:cmAuthor id="1" name="Matochová Lenka" initials="ML" lastIdx="1" clrIdx="1">
    <p:extLst>
      <p:ext uri="{19B8F6BF-5375-455C-9EA6-DF929625EA0E}">
        <p15:presenceInfo xmlns:p15="http://schemas.microsoft.com/office/powerpoint/2012/main" userId="S-1-5-21-1453678106-484518242-318601546-99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3979" autoAdjust="0"/>
  </p:normalViewPr>
  <p:slideViewPr>
    <p:cSldViewPr>
      <p:cViewPr varScale="1">
        <p:scale>
          <a:sx n="104" d="100"/>
          <a:sy n="104" d="100"/>
        </p:scale>
        <p:origin x="78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3348" y="6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handoutMaster" Target="handoutMasters/handoutMaster1.xml"/><Relationship Id="rId58" Type="http://schemas.openxmlformats.org/officeDocument/2006/relationships/tableStyles" Target="tableStyles.xml"/><Relationship Id="rId5" Type="http://schemas.openxmlformats.org/officeDocument/2006/relationships/slide" Target="slides/slide2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heme" Target="theme/theme1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14.05.2025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14.05.2025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Při tvorbě této prezentace byla využita umělá inteligence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70C28-85C5-4071-8957-93A5F75BE9BD}" type="datetime1">
              <a:rPr lang="en-US" smtClean="0"/>
              <a:t>5/14/2025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92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750"/>
              </a:spcBef>
              <a:spcAft>
                <a:spcPts val="750"/>
              </a:spcAft>
              <a:buFontTx/>
              <a:buNone/>
              <a:defRPr sz="21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15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35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35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4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981598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2221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</p:spTree>
    <p:extLst>
      <p:ext uri="{BB962C8B-B14F-4D97-AF65-F5344CB8AC3E}">
        <p14:creationId xmlns:p14="http://schemas.microsoft.com/office/powerpoint/2010/main" val="294930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6178" y="2125981"/>
            <a:ext cx="7776685" cy="5432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3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2356" y="3840482"/>
            <a:ext cx="6404329" cy="5432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3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Při tvorbě této prezentace byla využita umělá inteligence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F5935-06A8-4D5E-8E14-B20D842D1821}" type="datetime1">
              <a:rPr lang="en-US" smtClean="0"/>
              <a:t>5/14/2025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48889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3095" y="1372403"/>
            <a:ext cx="5916380" cy="543226"/>
          </a:xfrm>
        </p:spPr>
        <p:txBody>
          <a:bodyPr lIns="0" tIns="0" rIns="0" bIns="0"/>
          <a:lstStyle>
            <a:lvl1pPr>
              <a:defRPr sz="353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3095" y="1372403"/>
            <a:ext cx="5916380" cy="543226"/>
          </a:xfrm>
        </p:spPr>
        <p:txBody>
          <a:bodyPr lIns="0" tIns="0" rIns="0" bIns="0"/>
          <a:lstStyle>
            <a:lvl1pPr>
              <a:defRPr sz="353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Při tvorbě této prezentace byla využita umělá inteligence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29EFD-E9E1-4A09-ACAF-3389190B335A}" type="datetime1">
              <a:rPr lang="en-US" smtClean="0"/>
              <a:t>5/14/2025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1256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3095" y="1372403"/>
            <a:ext cx="5916380" cy="543226"/>
          </a:xfrm>
        </p:spPr>
        <p:txBody>
          <a:bodyPr lIns="0" tIns="0" rIns="0" bIns="0"/>
          <a:lstStyle>
            <a:lvl1pPr>
              <a:defRPr sz="353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451" y="1577341"/>
            <a:ext cx="3979833" cy="684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11756" y="1577341"/>
            <a:ext cx="3979833" cy="684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Při tvorbě této prezentace byla využita umělá inteligence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6080A-23AF-4EC5-9F8A-5B6D97816237}" type="datetime1">
              <a:rPr lang="en-US" smtClean="0"/>
              <a:t>5/14/2025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78373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3095" y="1372403"/>
            <a:ext cx="5916380" cy="543226"/>
          </a:xfrm>
        </p:spPr>
        <p:txBody>
          <a:bodyPr lIns="0" tIns="0" rIns="0" bIns="0"/>
          <a:lstStyle>
            <a:lvl1pPr>
              <a:defRPr sz="353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Při tvorbě této prezentace byla využita umělá inteligence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009E4-1A89-40EB-8B07-644F2B835041}" type="datetime1">
              <a:rPr lang="en-US" smtClean="0"/>
              <a:t>5/14/2025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14653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Při tvorbě této prezentace byla využita umělá inteligence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70C28-85C5-4071-8957-93A5F75BE9BD}" type="datetime1">
              <a:rPr lang="en-US" smtClean="0"/>
              <a:t>5/14/2025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36804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750"/>
              </a:spcBef>
              <a:spcAft>
                <a:spcPts val="750"/>
              </a:spcAft>
              <a:buFontTx/>
              <a:buNone/>
              <a:defRPr sz="21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15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35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35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4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8101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05872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410611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11A73-3EBA-4322-9B57-DA78E7750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FD970F-A9CF-4429-A1EA-90E585C74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CB8EC8-7FE9-4527-B7E0-51D473841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7287-B45D-4E25-B9FB-C69251BE9652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F3126B-C974-4E0F-BE05-2FD9AEB28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B9D6C1-9375-4D34-8523-06F8EBBD1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4E9-0FF5-4079-8E2A-BFD9628203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99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6178" y="2125981"/>
            <a:ext cx="7776685" cy="5432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3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2356" y="3840482"/>
            <a:ext cx="6404329" cy="5432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3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Při tvorbě této prezentace byla využita umělá inteligence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F5935-06A8-4D5E-8E14-B20D842D1821}" type="datetime1">
              <a:rPr lang="en-US" smtClean="0"/>
              <a:t>5/14/2025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1137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3095" y="1372403"/>
            <a:ext cx="5916380" cy="543226"/>
          </a:xfrm>
        </p:spPr>
        <p:txBody>
          <a:bodyPr lIns="0" tIns="0" rIns="0" bIns="0"/>
          <a:lstStyle>
            <a:lvl1pPr>
              <a:defRPr sz="353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3095" y="1372403"/>
            <a:ext cx="5916380" cy="543226"/>
          </a:xfrm>
        </p:spPr>
        <p:txBody>
          <a:bodyPr lIns="0" tIns="0" rIns="0" bIns="0"/>
          <a:lstStyle>
            <a:lvl1pPr>
              <a:defRPr sz="353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Při tvorbě této prezentace byla využita umělá inteligence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29EFD-E9E1-4A09-ACAF-3389190B335A}" type="datetime1">
              <a:rPr lang="en-US" smtClean="0"/>
              <a:t>5/14/2025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90451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3095" y="1372403"/>
            <a:ext cx="5916380" cy="543226"/>
          </a:xfrm>
        </p:spPr>
        <p:txBody>
          <a:bodyPr lIns="0" tIns="0" rIns="0" bIns="0"/>
          <a:lstStyle>
            <a:lvl1pPr>
              <a:defRPr sz="353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451" y="1577341"/>
            <a:ext cx="3979833" cy="684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11756" y="1577341"/>
            <a:ext cx="3979833" cy="684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Při tvorbě této prezentace byla využita umělá inteligence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6080A-23AF-4EC5-9F8A-5B6D97816237}" type="datetime1">
              <a:rPr lang="en-US" smtClean="0"/>
              <a:t>5/14/2025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792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3095" y="1372403"/>
            <a:ext cx="5916380" cy="543226"/>
          </a:xfrm>
        </p:spPr>
        <p:txBody>
          <a:bodyPr lIns="0" tIns="0" rIns="0" bIns="0"/>
          <a:lstStyle>
            <a:lvl1pPr>
              <a:defRPr sz="353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Při tvorbě této prezentace byla využita umělá inteligence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009E4-1A89-40EB-8B07-644F2B835041}" type="datetime1">
              <a:rPr lang="en-US" smtClean="0"/>
              <a:t>5/14/2025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356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6.png"/><Relationship Id="rId18" Type="http://schemas.openxmlformats.org/officeDocument/2006/relationships/image" Target="../media/image11.pn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image" Target="../media/image5.png"/><Relationship Id="rId1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0.xml"/><Relationship Id="rId15" Type="http://schemas.openxmlformats.org/officeDocument/2006/relationships/image" Target="../media/image8.png"/><Relationship Id="rId10" Type="http://schemas.openxmlformats.org/officeDocument/2006/relationships/image" Target="../media/image3.png"/><Relationship Id="rId19" Type="http://schemas.openxmlformats.org/officeDocument/2006/relationships/image" Target="../media/image12.png"/><Relationship Id="rId4" Type="http://schemas.openxmlformats.org/officeDocument/2006/relationships/slideLayout" Target="../slideLayouts/slideLayout9.xml"/><Relationship Id="rId9" Type="http://schemas.openxmlformats.org/officeDocument/2006/relationships/theme" Target="../theme/theme2.xml"/><Relationship Id="rId14" Type="http://schemas.openxmlformats.org/officeDocument/2006/relationships/image" Target="../media/image7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6.png"/><Relationship Id="rId18" Type="http://schemas.openxmlformats.org/officeDocument/2006/relationships/image" Target="../media/image1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image" Target="../media/image5.png"/><Relationship Id="rId17" Type="http://schemas.openxmlformats.org/officeDocument/2006/relationships/image" Target="../media/image10.png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8.png"/><Relationship Id="rId10" Type="http://schemas.openxmlformats.org/officeDocument/2006/relationships/image" Target="../media/image3.png"/><Relationship Id="rId19" Type="http://schemas.openxmlformats.org/officeDocument/2006/relationships/image" Target="../media/image12.png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3.xml"/><Relationship Id="rId1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7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320796" y="1"/>
            <a:ext cx="5823505" cy="585095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3566327" y="491710"/>
            <a:ext cx="6553" cy="317711"/>
          </a:xfrm>
          <a:custGeom>
            <a:avLst/>
            <a:gdLst/>
            <a:ahLst/>
            <a:cxnLst/>
            <a:rect l="l" t="t" r="r" b="b"/>
            <a:pathLst>
              <a:path w="8254" h="300355">
                <a:moveTo>
                  <a:pt x="8251" y="0"/>
                </a:moveTo>
                <a:lnTo>
                  <a:pt x="0" y="0"/>
                </a:lnTo>
                <a:lnTo>
                  <a:pt x="0" y="299966"/>
                </a:lnTo>
                <a:lnTo>
                  <a:pt x="8251" y="299966"/>
                </a:lnTo>
                <a:lnTo>
                  <a:pt x="8251" y="0"/>
                </a:lnTo>
                <a:close/>
              </a:path>
            </a:pathLst>
          </a:custGeom>
          <a:solidFill>
            <a:srgbClr val="333335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pic>
        <p:nvPicPr>
          <p:cNvPr id="18" name="bg object 1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638533" y="490177"/>
            <a:ext cx="588778" cy="319923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125557" y="610107"/>
            <a:ext cx="353864" cy="186731"/>
          </a:xfrm>
          <a:custGeom>
            <a:avLst/>
            <a:gdLst/>
            <a:ahLst/>
            <a:cxnLst/>
            <a:rect l="l" t="t" r="r" b="b"/>
            <a:pathLst>
              <a:path w="445770" h="176529">
                <a:moveTo>
                  <a:pt x="200682" y="0"/>
                </a:moveTo>
                <a:lnTo>
                  <a:pt x="151123" y="4645"/>
                </a:lnTo>
                <a:lnTo>
                  <a:pt x="89158" y="17266"/>
                </a:lnTo>
                <a:lnTo>
                  <a:pt x="36207" y="39137"/>
                </a:lnTo>
                <a:lnTo>
                  <a:pt x="4874" y="74662"/>
                </a:lnTo>
                <a:lnTo>
                  <a:pt x="0" y="100998"/>
                </a:lnTo>
                <a:lnTo>
                  <a:pt x="12335" y="135192"/>
                </a:lnTo>
                <a:lnTo>
                  <a:pt x="43416" y="157673"/>
                </a:lnTo>
                <a:lnTo>
                  <a:pt x="86931" y="170574"/>
                </a:lnTo>
                <a:lnTo>
                  <a:pt x="136567" y="176026"/>
                </a:lnTo>
                <a:lnTo>
                  <a:pt x="186013" y="176163"/>
                </a:lnTo>
                <a:lnTo>
                  <a:pt x="228958" y="173118"/>
                </a:lnTo>
                <a:lnTo>
                  <a:pt x="286858" y="163479"/>
                </a:lnTo>
                <a:lnTo>
                  <a:pt x="347115" y="147097"/>
                </a:lnTo>
                <a:lnTo>
                  <a:pt x="397153" y="126197"/>
                </a:lnTo>
                <a:lnTo>
                  <a:pt x="432759" y="106214"/>
                </a:lnTo>
                <a:lnTo>
                  <a:pt x="445367" y="96451"/>
                </a:lnTo>
                <a:lnTo>
                  <a:pt x="428779" y="100950"/>
                </a:lnTo>
                <a:lnTo>
                  <a:pt x="407207" y="107843"/>
                </a:lnTo>
                <a:lnTo>
                  <a:pt x="382059" y="115409"/>
                </a:lnTo>
                <a:lnTo>
                  <a:pt x="336057" y="125177"/>
                </a:lnTo>
                <a:lnTo>
                  <a:pt x="282614" y="129334"/>
                </a:lnTo>
                <a:lnTo>
                  <a:pt x="239568" y="126618"/>
                </a:lnTo>
                <a:lnTo>
                  <a:pt x="192224" y="117360"/>
                </a:lnTo>
                <a:lnTo>
                  <a:pt x="155509" y="97393"/>
                </a:lnTo>
                <a:lnTo>
                  <a:pt x="144349" y="62550"/>
                </a:lnTo>
                <a:lnTo>
                  <a:pt x="153087" y="40123"/>
                </a:lnTo>
                <a:lnTo>
                  <a:pt x="168460" y="23268"/>
                </a:lnTo>
                <a:lnTo>
                  <a:pt x="185861" y="10417"/>
                </a:lnTo>
                <a:lnTo>
                  <a:pt x="200682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sp>
        <p:nvSpPr>
          <p:cNvPr id="20" name="bg object 20"/>
          <p:cNvSpPr/>
          <p:nvPr/>
        </p:nvSpPr>
        <p:spPr>
          <a:xfrm>
            <a:off x="3255989" y="507038"/>
            <a:ext cx="246495" cy="228376"/>
          </a:xfrm>
          <a:custGeom>
            <a:avLst/>
            <a:gdLst/>
            <a:ahLst/>
            <a:cxnLst/>
            <a:rect l="l" t="t" r="r" b="b"/>
            <a:pathLst>
              <a:path w="310514" h="215900">
                <a:moveTo>
                  <a:pt x="244648" y="0"/>
                </a:moveTo>
                <a:lnTo>
                  <a:pt x="258965" y="19485"/>
                </a:lnTo>
                <a:lnTo>
                  <a:pt x="268765" y="42279"/>
                </a:lnTo>
                <a:lnTo>
                  <a:pt x="267882" y="67152"/>
                </a:lnTo>
                <a:lnTo>
                  <a:pt x="233175" y="106867"/>
                </a:lnTo>
                <a:lnTo>
                  <a:pt x="193217" y="132164"/>
                </a:lnTo>
                <a:lnTo>
                  <a:pt x="127904" y="161065"/>
                </a:lnTo>
                <a:lnTo>
                  <a:pt x="83399" y="175076"/>
                </a:lnTo>
                <a:lnTo>
                  <a:pt x="39937" y="184766"/>
                </a:lnTo>
                <a:lnTo>
                  <a:pt x="0" y="189525"/>
                </a:lnTo>
                <a:lnTo>
                  <a:pt x="22647" y="199160"/>
                </a:lnTo>
                <a:lnTo>
                  <a:pt x="43253" y="206093"/>
                </a:lnTo>
                <a:lnTo>
                  <a:pt x="65668" y="210919"/>
                </a:lnTo>
                <a:lnTo>
                  <a:pt x="93747" y="214232"/>
                </a:lnTo>
                <a:lnTo>
                  <a:pt x="122679" y="215514"/>
                </a:lnTo>
                <a:lnTo>
                  <a:pt x="154261" y="214479"/>
                </a:lnTo>
                <a:lnTo>
                  <a:pt x="213649" y="203454"/>
                </a:lnTo>
                <a:lnTo>
                  <a:pt x="251277" y="186292"/>
                </a:lnTo>
                <a:lnTo>
                  <a:pt x="254167" y="183214"/>
                </a:lnTo>
                <a:lnTo>
                  <a:pt x="261889" y="177317"/>
                </a:lnTo>
                <a:lnTo>
                  <a:pt x="296858" y="139071"/>
                </a:lnTo>
                <a:lnTo>
                  <a:pt x="310396" y="84130"/>
                </a:lnTo>
                <a:lnTo>
                  <a:pt x="306949" y="63901"/>
                </a:lnTo>
                <a:lnTo>
                  <a:pt x="299985" y="44942"/>
                </a:lnTo>
                <a:lnTo>
                  <a:pt x="290311" y="30467"/>
                </a:lnTo>
                <a:lnTo>
                  <a:pt x="276233" y="16640"/>
                </a:lnTo>
                <a:lnTo>
                  <a:pt x="260197" y="5728"/>
                </a:lnTo>
                <a:lnTo>
                  <a:pt x="244648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sp>
        <p:nvSpPr>
          <p:cNvPr id="21" name="bg object 21"/>
          <p:cNvSpPr/>
          <p:nvPr/>
        </p:nvSpPr>
        <p:spPr>
          <a:xfrm>
            <a:off x="3112734" y="517921"/>
            <a:ext cx="346303" cy="136354"/>
          </a:xfrm>
          <a:custGeom>
            <a:avLst/>
            <a:gdLst/>
            <a:ahLst/>
            <a:cxnLst/>
            <a:rect l="l" t="t" r="r" b="b"/>
            <a:pathLst>
              <a:path w="436245" h="128904">
                <a:moveTo>
                  <a:pt x="314475" y="0"/>
                </a:moveTo>
                <a:lnTo>
                  <a:pt x="263326" y="4077"/>
                </a:lnTo>
                <a:lnTo>
                  <a:pt x="216863" y="11905"/>
                </a:lnTo>
                <a:lnTo>
                  <a:pt x="154208" y="30499"/>
                </a:lnTo>
                <a:lnTo>
                  <a:pt x="100684" y="54700"/>
                </a:lnTo>
                <a:lnTo>
                  <a:pt x="56801" y="81268"/>
                </a:lnTo>
                <a:lnTo>
                  <a:pt x="23070" y="106965"/>
                </a:lnTo>
                <a:lnTo>
                  <a:pt x="0" y="128553"/>
                </a:lnTo>
                <a:lnTo>
                  <a:pt x="12328" y="124784"/>
                </a:lnTo>
                <a:lnTo>
                  <a:pt x="27103" y="119509"/>
                </a:lnTo>
                <a:lnTo>
                  <a:pt x="43079" y="113281"/>
                </a:lnTo>
                <a:lnTo>
                  <a:pt x="59011" y="106651"/>
                </a:lnTo>
                <a:lnTo>
                  <a:pt x="71870" y="101654"/>
                </a:lnTo>
                <a:lnTo>
                  <a:pt x="112370" y="90274"/>
                </a:lnTo>
                <a:lnTo>
                  <a:pt x="167434" y="80019"/>
                </a:lnTo>
                <a:lnTo>
                  <a:pt x="222020" y="75826"/>
                </a:lnTo>
                <a:lnTo>
                  <a:pt x="262143" y="77342"/>
                </a:lnTo>
                <a:lnTo>
                  <a:pt x="298074" y="84223"/>
                </a:lnTo>
                <a:lnTo>
                  <a:pt x="328018" y="97924"/>
                </a:lnTo>
                <a:lnTo>
                  <a:pt x="350183" y="119898"/>
                </a:lnTo>
                <a:lnTo>
                  <a:pt x="378158" y="105109"/>
                </a:lnTo>
                <a:lnTo>
                  <a:pt x="404630" y="87926"/>
                </a:lnTo>
                <a:lnTo>
                  <a:pt x="425385" y="69548"/>
                </a:lnTo>
                <a:lnTo>
                  <a:pt x="436208" y="51171"/>
                </a:lnTo>
                <a:lnTo>
                  <a:pt x="431175" y="25258"/>
                </a:lnTo>
                <a:lnTo>
                  <a:pt x="404885" y="9091"/>
                </a:lnTo>
                <a:lnTo>
                  <a:pt x="363823" y="1171"/>
                </a:lnTo>
                <a:lnTo>
                  <a:pt x="314475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sp>
        <p:nvSpPr>
          <p:cNvPr id="22" name="bg object 22"/>
          <p:cNvSpPr/>
          <p:nvPr/>
        </p:nvSpPr>
        <p:spPr>
          <a:xfrm>
            <a:off x="3170081" y="637357"/>
            <a:ext cx="59481" cy="42988"/>
          </a:xfrm>
          <a:custGeom>
            <a:avLst/>
            <a:gdLst/>
            <a:ahLst/>
            <a:cxnLst/>
            <a:rect l="l" t="t" r="r" b="b"/>
            <a:pathLst>
              <a:path w="74929" h="40640">
                <a:moveTo>
                  <a:pt x="34185" y="0"/>
                </a:moveTo>
                <a:lnTo>
                  <a:pt x="28756" y="15515"/>
                </a:lnTo>
                <a:lnTo>
                  <a:pt x="0" y="19771"/>
                </a:lnTo>
                <a:lnTo>
                  <a:pt x="25344" y="24898"/>
                </a:lnTo>
                <a:lnTo>
                  <a:pt x="19522" y="40402"/>
                </a:lnTo>
                <a:lnTo>
                  <a:pt x="40629" y="28061"/>
                </a:lnTo>
                <a:lnTo>
                  <a:pt x="65779" y="33387"/>
                </a:lnTo>
                <a:lnTo>
                  <a:pt x="53466" y="20638"/>
                </a:lnTo>
                <a:lnTo>
                  <a:pt x="74847" y="8427"/>
                </a:lnTo>
                <a:lnTo>
                  <a:pt x="46130" y="12880"/>
                </a:lnTo>
                <a:lnTo>
                  <a:pt x="34185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pic>
        <p:nvPicPr>
          <p:cNvPr id="23" name="bg object 2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157827" y="704044"/>
            <a:ext cx="103680" cy="7148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3209231" y="553424"/>
            <a:ext cx="237926" cy="57766"/>
          </a:xfrm>
          <a:custGeom>
            <a:avLst/>
            <a:gdLst/>
            <a:ahLst/>
            <a:cxnLst/>
            <a:rect l="l" t="t" r="r" b="b"/>
            <a:pathLst>
              <a:path w="299720" h="54609">
                <a:moveTo>
                  <a:pt x="85483" y="9652"/>
                </a:moveTo>
                <a:lnTo>
                  <a:pt x="63525" y="14820"/>
                </a:lnTo>
                <a:lnTo>
                  <a:pt x="38836" y="22174"/>
                </a:lnTo>
                <a:lnTo>
                  <a:pt x="16103" y="30010"/>
                </a:lnTo>
                <a:lnTo>
                  <a:pt x="0" y="36677"/>
                </a:lnTo>
                <a:lnTo>
                  <a:pt x="10490" y="34010"/>
                </a:lnTo>
                <a:lnTo>
                  <a:pt x="53505" y="25133"/>
                </a:lnTo>
                <a:lnTo>
                  <a:pt x="79184" y="20129"/>
                </a:lnTo>
                <a:lnTo>
                  <a:pt x="85483" y="9652"/>
                </a:lnTo>
                <a:close/>
              </a:path>
              <a:path w="299720" h="54609">
                <a:moveTo>
                  <a:pt x="207987" y="3276"/>
                </a:moveTo>
                <a:lnTo>
                  <a:pt x="189115" y="990"/>
                </a:lnTo>
                <a:lnTo>
                  <a:pt x="170002" y="0"/>
                </a:lnTo>
                <a:lnTo>
                  <a:pt x="149567" y="495"/>
                </a:lnTo>
                <a:lnTo>
                  <a:pt x="126758" y="2667"/>
                </a:lnTo>
                <a:lnTo>
                  <a:pt x="118694" y="15684"/>
                </a:lnTo>
                <a:lnTo>
                  <a:pt x="138341" y="14452"/>
                </a:lnTo>
                <a:lnTo>
                  <a:pt x="158838" y="14300"/>
                </a:lnTo>
                <a:lnTo>
                  <a:pt x="179006" y="15278"/>
                </a:lnTo>
                <a:lnTo>
                  <a:pt x="197675" y="17462"/>
                </a:lnTo>
                <a:lnTo>
                  <a:pt x="207987" y="3276"/>
                </a:lnTo>
                <a:close/>
              </a:path>
              <a:path w="299720" h="54609">
                <a:moveTo>
                  <a:pt x="299339" y="40843"/>
                </a:moveTo>
                <a:lnTo>
                  <a:pt x="286766" y="31813"/>
                </a:lnTo>
                <a:lnTo>
                  <a:pt x="273672" y="24282"/>
                </a:lnTo>
                <a:lnTo>
                  <a:pt x="259715" y="17830"/>
                </a:lnTo>
                <a:lnTo>
                  <a:pt x="245516" y="12700"/>
                </a:lnTo>
                <a:lnTo>
                  <a:pt x="234721" y="26987"/>
                </a:lnTo>
                <a:lnTo>
                  <a:pt x="244906" y="31064"/>
                </a:lnTo>
                <a:lnTo>
                  <a:pt x="255524" y="36118"/>
                </a:lnTo>
                <a:lnTo>
                  <a:pt x="266115" y="42011"/>
                </a:lnTo>
                <a:lnTo>
                  <a:pt x="276199" y="48628"/>
                </a:lnTo>
                <a:lnTo>
                  <a:pt x="278206" y="50063"/>
                </a:lnTo>
                <a:lnTo>
                  <a:pt x="282841" y="54254"/>
                </a:lnTo>
                <a:lnTo>
                  <a:pt x="283070" y="54508"/>
                </a:lnTo>
                <a:lnTo>
                  <a:pt x="288480" y="50584"/>
                </a:lnTo>
                <a:lnTo>
                  <a:pt x="296430" y="44005"/>
                </a:lnTo>
                <a:lnTo>
                  <a:pt x="299339" y="408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sp>
        <p:nvSpPr>
          <p:cNvPr id="25" name="bg object 25"/>
          <p:cNvSpPr/>
          <p:nvPr/>
        </p:nvSpPr>
        <p:spPr>
          <a:xfrm>
            <a:off x="3330815" y="618915"/>
            <a:ext cx="152232" cy="104784"/>
          </a:xfrm>
          <a:custGeom>
            <a:avLst/>
            <a:gdLst/>
            <a:ahLst/>
            <a:cxnLst/>
            <a:rect l="l" t="t" r="r" b="b"/>
            <a:pathLst>
              <a:path w="191770" h="99059">
                <a:moveTo>
                  <a:pt x="79857" y="90881"/>
                </a:moveTo>
                <a:lnTo>
                  <a:pt x="74256" y="77368"/>
                </a:lnTo>
                <a:lnTo>
                  <a:pt x="76212" y="73787"/>
                </a:lnTo>
                <a:lnTo>
                  <a:pt x="70446" y="73812"/>
                </a:lnTo>
                <a:lnTo>
                  <a:pt x="62560" y="72885"/>
                </a:lnTo>
                <a:lnTo>
                  <a:pt x="53352" y="68122"/>
                </a:lnTo>
                <a:lnTo>
                  <a:pt x="41452" y="65417"/>
                </a:lnTo>
                <a:lnTo>
                  <a:pt x="28054" y="66548"/>
                </a:lnTo>
                <a:lnTo>
                  <a:pt x="18478" y="70967"/>
                </a:lnTo>
                <a:lnTo>
                  <a:pt x="18084" y="78092"/>
                </a:lnTo>
                <a:lnTo>
                  <a:pt x="20358" y="81534"/>
                </a:lnTo>
                <a:lnTo>
                  <a:pt x="24803" y="83350"/>
                </a:lnTo>
                <a:lnTo>
                  <a:pt x="28562" y="84251"/>
                </a:lnTo>
                <a:lnTo>
                  <a:pt x="60388" y="79121"/>
                </a:lnTo>
                <a:lnTo>
                  <a:pt x="49022" y="83108"/>
                </a:lnTo>
                <a:lnTo>
                  <a:pt x="31750" y="87020"/>
                </a:lnTo>
                <a:lnTo>
                  <a:pt x="13690" y="90131"/>
                </a:lnTo>
                <a:lnTo>
                  <a:pt x="0" y="91643"/>
                </a:lnTo>
                <a:lnTo>
                  <a:pt x="22529" y="95211"/>
                </a:lnTo>
                <a:lnTo>
                  <a:pt x="38442" y="88620"/>
                </a:lnTo>
                <a:lnTo>
                  <a:pt x="45110" y="94526"/>
                </a:lnTo>
                <a:lnTo>
                  <a:pt x="53378" y="97688"/>
                </a:lnTo>
                <a:lnTo>
                  <a:pt x="61976" y="98526"/>
                </a:lnTo>
                <a:lnTo>
                  <a:pt x="69646" y="97472"/>
                </a:lnTo>
                <a:lnTo>
                  <a:pt x="74866" y="96037"/>
                </a:lnTo>
                <a:lnTo>
                  <a:pt x="79857" y="90881"/>
                </a:lnTo>
                <a:close/>
              </a:path>
              <a:path w="191770" h="99059">
                <a:moveTo>
                  <a:pt x="148767" y="49974"/>
                </a:moveTo>
                <a:lnTo>
                  <a:pt x="143027" y="40932"/>
                </a:lnTo>
                <a:lnTo>
                  <a:pt x="144081" y="37782"/>
                </a:lnTo>
                <a:lnTo>
                  <a:pt x="139776" y="39077"/>
                </a:lnTo>
                <a:lnTo>
                  <a:pt x="131572" y="39522"/>
                </a:lnTo>
                <a:lnTo>
                  <a:pt x="124167" y="37973"/>
                </a:lnTo>
                <a:lnTo>
                  <a:pt x="114998" y="38557"/>
                </a:lnTo>
                <a:lnTo>
                  <a:pt x="105143" y="42418"/>
                </a:lnTo>
                <a:lnTo>
                  <a:pt x="98526" y="47904"/>
                </a:lnTo>
                <a:lnTo>
                  <a:pt x="99047" y="53416"/>
                </a:lnTo>
                <a:lnTo>
                  <a:pt x="101142" y="55537"/>
                </a:lnTo>
                <a:lnTo>
                  <a:pt x="106870" y="56527"/>
                </a:lnTo>
                <a:lnTo>
                  <a:pt x="109778" y="56375"/>
                </a:lnTo>
                <a:lnTo>
                  <a:pt x="132892" y="45377"/>
                </a:lnTo>
                <a:lnTo>
                  <a:pt x="124891" y="50927"/>
                </a:lnTo>
                <a:lnTo>
                  <a:pt x="112483" y="57772"/>
                </a:lnTo>
                <a:lnTo>
                  <a:pt x="99390" y="64173"/>
                </a:lnTo>
                <a:lnTo>
                  <a:pt x="89369" y="68389"/>
                </a:lnTo>
                <a:lnTo>
                  <a:pt x="102870" y="68287"/>
                </a:lnTo>
                <a:lnTo>
                  <a:pt x="117652" y="57505"/>
                </a:lnTo>
                <a:lnTo>
                  <a:pt x="123405" y="61290"/>
                </a:lnTo>
                <a:lnTo>
                  <a:pt x="130340" y="63385"/>
                </a:lnTo>
                <a:lnTo>
                  <a:pt x="137680" y="63144"/>
                </a:lnTo>
                <a:lnTo>
                  <a:pt x="144678" y="59944"/>
                </a:lnTo>
                <a:lnTo>
                  <a:pt x="148336" y="57238"/>
                </a:lnTo>
                <a:lnTo>
                  <a:pt x="148767" y="49974"/>
                </a:lnTo>
                <a:close/>
              </a:path>
              <a:path w="191770" h="99059">
                <a:moveTo>
                  <a:pt x="191541" y="12484"/>
                </a:moveTo>
                <a:lnTo>
                  <a:pt x="188531" y="7531"/>
                </a:lnTo>
                <a:lnTo>
                  <a:pt x="181190" y="3606"/>
                </a:lnTo>
                <a:lnTo>
                  <a:pt x="179895" y="2552"/>
                </a:lnTo>
                <a:lnTo>
                  <a:pt x="179273" y="0"/>
                </a:lnTo>
                <a:lnTo>
                  <a:pt x="176441" y="1854"/>
                </a:lnTo>
                <a:lnTo>
                  <a:pt x="170065" y="3911"/>
                </a:lnTo>
                <a:lnTo>
                  <a:pt x="163398" y="4318"/>
                </a:lnTo>
                <a:lnTo>
                  <a:pt x="156311" y="6680"/>
                </a:lnTo>
                <a:lnTo>
                  <a:pt x="150190" y="11595"/>
                </a:lnTo>
                <a:lnTo>
                  <a:pt x="147421" y="17043"/>
                </a:lnTo>
                <a:lnTo>
                  <a:pt x="150393" y="21018"/>
                </a:lnTo>
                <a:lnTo>
                  <a:pt x="153035" y="22136"/>
                </a:lnTo>
                <a:lnTo>
                  <a:pt x="158102" y="21666"/>
                </a:lnTo>
                <a:lnTo>
                  <a:pt x="160375" y="20955"/>
                </a:lnTo>
                <a:lnTo>
                  <a:pt x="173824" y="7950"/>
                </a:lnTo>
                <a:lnTo>
                  <a:pt x="169964" y="13754"/>
                </a:lnTo>
                <a:lnTo>
                  <a:pt x="163169" y="21424"/>
                </a:lnTo>
                <a:lnTo>
                  <a:pt x="155625" y="28892"/>
                </a:lnTo>
                <a:lnTo>
                  <a:pt x="149542" y="34112"/>
                </a:lnTo>
                <a:lnTo>
                  <a:pt x="160324" y="31203"/>
                </a:lnTo>
                <a:lnTo>
                  <a:pt x="167208" y="20129"/>
                </a:lnTo>
                <a:lnTo>
                  <a:pt x="173570" y="21996"/>
                </a:lnTo>
                <a:lnTo>
                  <a:pt x="180086" y="22542"/>
                </a:lnTo>
                <a:lnTo>
                  <a:pt x="185813" y="20929"/>
                </a:lnTo>
                <a:lnTo>
                  <a:pt x="189826" y="16332"/>
                </a:lnTo>
                <a:lnTo>
                  <a:pt x="191541" y="12484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pic>
        <p:nvPicPr>
          <p:cNvPr id="26" name="bg object 26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478064" y="432600"/>
            <a:ext cx="1097064" cy="435087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709976" y="460675"/>
            <a:ext cx="426452" cy="378836"/>
          </a:xfrm>
          <a:custGeom>
            <a:avLst/>
            <a:gdLst/>
            <a:ahLst/>
            <a:cxnLst/>
            <a:rect l="l" t="t" r="r" b="b"/>
            <a:pathLst>
              <a:path w="537210" h="358140">
                <a:moveTo>
                  <a:pt x="536680" y="0"/>
                </a:moveTo>
                <a:lnTo>
                  <a:pt x="0" y="0"/>
                </a:lnTo>
                <a:lnTo>
                  <a:pt x="0" y="357789"/>
                </a:lnTo>
                <a:lnTo>
                  <a:pt x="536680" y="357789"/>
                </a:lnTo>
                <a:lnTo>
                  <a:pt x="536680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sp>
        <p:nvSpPr>
          <p:cNvPr id="28" name="bg object 28"/>
          <p:cNvSpPr/>
          <p:nvPr/>
        </p:nvSpPr>
        <p:spPr>
          <a:xfrm>
            <a:off x="908209" y="505951"/>
            <a:ext cx="29741" cy="37615"/>
          </a:xfrm>
          <a:custGeom>
            <a:avLst/>
            <a:gdLst/>
            <a:ahLst/>
            <a:cxnLst/>
            <a:rect l="l" t="t" r="r" b="b"/>
            <a:pathLst>
              <a:path w="37465" h="35559">
                <a:moveTo>
                  <a:pt x="18511" y="0"/>
                </a:moveTo>
                <a:lnTo>
                  <a:pt x="14169" y="13539"/>
                </a:lnTo>
                <a:lnTo>
                  <a:pt x="0" y="13525"/>
                </a:lnTo>
                <a:lnTo>
                  <a:pt x="11494" y="21790"/>
                </a:lnTo>
                <a:lnTo>
                  <a:pt x="7185" y="35153"/>
                </a:lnTo>
                <a:lnTo>
                  <a:pt x="18511" y="26892"/>
                </a:lnTo>
                <a:lnTo>
                  <a:pt x="29836" y="35153"/>
                </a:lnTo>
                <a:lnTo>
                  <a:pt x="25524" y="21790"/>
                </a:lnTo>
                <a:lnTo>
                  <a:pt x="37029" y="13525"/>
                </a:lnTo>
                <a:lnTo>
                  <a:pt x="22848" y="13525"/>
                </a:lnTo>
                <a:lnTo>
                  <a:pt x="18511" y="0"/>
                </a:lnTo>
                <a:close/>
              </a:path>
            </a:pathLst>
          </a:custGeom>
          <a:solidFill>
            <a:srgbClr val="FCEE23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pic>
        <p:nvPicPr>
          <p:cNvPr id="29" name="bg object 2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27648" y="522587"/>
            <a:ext cx="63428" cy="82664"/>
          </a:xfrm>
          <a:prstGeom prst="rect">
            <a:avLst/>
          </a:prstGeom>
        </p:spPr>
      </p:pic>
      <p:sp>
        <p:nvSpPr>
          <p:cNvPr id="30" name="bg object 30"/>
          <p:cNvSpPr/>
          <p:nvPr/>
        </p:nvSpPr>
        <p:spPr>
          <a:xfrm>
            <a:off x="815157" y="629963"/>
            <a:ext cx="29741" cy="37615"/>
          </a:xfrm>
          <a:custGeom>
            <a:avLst/>
            <a:gdLst/>
            <a:ahLst/>
            <a:cxnLst/>
            <a:rect l="l" t="t" r="r" b="b"/>
            <a:pathLst>
              <a:path w="37465" h="35559">
                <a:moveTo>
                  <a:pt x="18515" y="0"/>
                </a:moveTo>
                <a:lnTo>
                  <a:pt x="14177" y="13572"/>
                </a:lnTo>
                <a:lnTo>
                  <a:pt x="0" y="13543"/>
                </a:lnTo>
                <a:lnTo>
                  <a:pt x="11502" y="21809"/>
                </a:lnTo>
                <a:lnTo>
                  <a:pt x="7189" y="35168"/>
                </a:lnTo>
                <a:lnTo>
                  <a:pt x="18515" y="26906"/>
                </a:lnTo>
                <a:lnTo>
                  <a:pt x="29833" y="35168"/>
                </a:lnTo>
                <a:lnTo>
                  <a:pt x="25530" y="21809"/>
                </a:lnTo>
                <a:lnTo>
                  <a:pt x="37021" y="13543"/>
                </a:lnTo>
                <a:lnTo>
                  <a:pt x="22852" y="13543"/>
                </a:lnTo>
                <a:lnTo>
                  <a:pt x="18515" y="0"/>
                </a:lnTo>
                <a:close/>
              </a:path>
            </a:pathLst>
          </a:custGeom>
          <a:solidFill>
            <a:srgbClr val="FCEE23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pic>
        <p:nvPicPr>
          <p:cNvPr id="31" name="bg object 3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27647" y="692065"/>
            <a:ext cx="63497" cy="82649"/>
          </a:xfrm>
          <a:prstGeom prst="rect">
            <a:avLst/>
          </a:prstGeom>
        </p:spPr>
      </p:pic>
      <p:sp>
        <p:nvSpPr>
          <p:cNvPr id="32" name="bg object 32"/>
          <p:cNvSpPr/>
          <p:nvPr/>
        </p:nvSpPr>
        <p:spPr>
          <a:xfrm>
            <a:off x="908215" y="753975"/>
            <a:ext cx="29741" cy="37615"/>
          </a:xfrm>
          <a:custGeom>
            <a:avLst/>
            <a:gdLst/>
            <a:ahLst/>
            <a:cxnLst/>
            <a:rect l="l" t="t" r="r" b="b"/>
            <a:pathLst>
              <a:path w="37465" h="35559">
                <a:moveTo>
                  <a:pt x="18510" y="0"/>
                </a:moveTo>
                <a:lnTo>
                  <a:pt x="14179" y="13558"/>
                </a:lnTo>
                <a:lnTo>
                  <a:pt x="0" y="13543"/>
                </a:lnTo>
                <a:lnTo>
                  <a:pt x="11494" y="21805"/>
                </a:lnTo>
                <a:lnTo>
                  <a:pt x="7195" y="35172"/>
                </a:lnTo>
                <a:lnTo>
                  <a:pt x="18517" y="26906"/>
                </a:lnTo>
                <a:lnTo>
                  <a:pt x="29836" y="35172"/>
                </a:lnTo>
                <a:lnTo>
                  <a:pt x="25527" y="21805"/>
                </a:lnTo>
                <a:lnTo>
                  <a:pt x="37029" y="13543"/>
                </a:lnTo>
                <a:lnTo>
                  <a:pt x="22848" y="13543"/>
                </a:lnTo>
                <a:lnTo>
                  <a:pt x="18510" y="0"/>
                </a:lnTo>
                <a:close/>
              </a:path>
            </a:pathLst>
          </a:custGeom>
          <a:solidFill>
            <a:srgbClr val="FCEE23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pic>
        <p:nvPicPr>
          <p:cNvPr id="33" name="bg object 3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54688" y="692065"/>
            <a:ext cx="63487" cy="82649"/>
          </a:xfrm>
          <a:prstGeom prst="rect">
            <a:avLst/>
          </a:prstGeom>
        </p:spPr>
      </p:pic>
      <p:sp>
        <p:nvSpPr>
          <p:cNvPr id="34" name="bg object 34"/>
          <p:cNvSpPr/>
          <p:nvPr/>
        </p:nvSpPr>
        <p:spPr>
          <a:xfrm>
            <a:off x="1001137" y="629792"/>
            <a:ext cx="29741" cy="37615"/>
          </a:xfrm>
          <a:custGeom>
            <a:avLst/>
            <a:gdLst/>
            <a:ahLst/>
            <a:cxnLst/>
            <a:rect l="l" t="t" r="r" b="b"/>
            <a:pathLst>
              <a:path w="37465" h="35559">
                <a:moveTo>
                  <a:pt x="18511" y="0"/>
                </a:moveTo>
                <a:lnTo>
                  <a:pt x="14177" y="13557"/>
                </a:lnTo>
                <a:lnTo>
                  <a:pt x="0" y="13539"/>
                </a:lnTo>
                <a:lnTo>
                  <a:pt x="11502" y="21804"/>
                </a:lnTo>
                <a:lnTo>
                  <a:pt x="7195" y="35167"/>
                </a:lnTo>
                <a:lnTo>
                  <a:pt x="18511" y="26890"/>
                </a:lnTo>
                <a:lnTo>
                  <a:pt x="29833" y="35167"/>
                </a:lnTo>
                <a:lnTo>
                  <a:pt x="25530" y="21804"/>
                </a:lnTo>
                <a:lnTo>
                  <a:pt x="37033" y="13539"/>
                </a:lnTo>
                <a:lnTo>
                  <a:pt x="22856" y="13539"/>
                </a:lnTo>
                <a:lnTo>
                  <a:pt x="18511" y="0"/>
                </a:lnTo>
                <a:close/>
              </a:path>
            </a:pathLst>
          </a:custGeom>
          <a:solidFill>
            <a:srgbClr val="FCEE23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pic>
        <p:nvPicPr>
          <p:cNvPr id="35" name="bg object 35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954814" y="522602"/>
            <a:ext cx="63362" cy="82458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188662" y="459215"/>
            <a:ext cx="634179" cy="381020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2073148" y="429885"/>
            <a:ext cx="788840" cy="440612"/>
          </a:xfrm>
          <a:prstGeom prst="rect">
            <a:avLst/>
          </a:prstGeom>
        </p:spPr>
      </p:pic>
      <p:sp>
        <p:nvSpPr>
          <p:cNvPr id="38" name="bg object 38"/>
          <p:cNvSpPr/>
          <p:nvPr/>
        </p:nvSpPr>
        <p:spPr>
          <a:xfrm>
            <a:off x="-571" y="1510990"/>
            <a:ext cx="223811" cy="1957316"/>
          </a:xfrm>
          <a:custGeom>
            <a:avLst/>
            <a:gdLst/>
            <a:ahLst/>
            <a:cxnLst/>
            <a:rect l="l" t="t" r="r" b="b"/>
            <a:pathLst>
              <a:path w="281940" h="1850389">
                <a:moveTo>
                  <a:pt x="281656" y="0"/>
                </a:moveTo>
                <a:lnTo>
                  <a:pt x="0" y="0"/>
                </a:lnTo>
                <a:lnTo>
                  <a:pt x="0" y="1850186"/>
                </a:lnTo>
                <a:lnTo>
                  <a:pt x="281656" y="1850186"/>
                </a:lnTo>
                <a:lnTo>
                  <a:pt x="281656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sp>
        <p:nvSpPr>
          <p:cNvPr id="39" name="bg object 39"/>
          <p:cNvSpPr/>
          <p:nvPr/>
        </p:nvSpPr>
        <p:spPr>
          <a:xfrm>
            <a:off x="-571" y="4220476"/>
            <a:ext cx="223811" cy="1854548"/>
          </a:xfrm>
          <a:custGeom>
            <a:avLst/>
            <a:gdLst/>
            <a:ahLst/>
            <a:cxnLst/>
            <a:rect l="l" t="t" r="r" b="b"/>
            <a:pathLst>
              <a:path w="281940" h="1753235">
                <a:moveTo>
                  <a:pt x="281656" y="0"/>
                </a:moveTo>
                <a:lnTo>
                  <a:pt x="0" y="0"/>
                </a:lnTo>
                <a:lnTo>
                  <a:pt x="0" y="1752796"/>
                </a:lnTo>
                <a:lnTo>
                  <a:pt x="281656" y="1752796"/>
                </a:lnTo>
                <a:lnTo>
                  <a:pt x="281656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3095" y="1372403"/>
            <a:ext cx="5916380" cy="684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5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3095" y="1372403"/>
            <a:ext cx="5916380" cy="684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5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10674" y="6377941"/>
            <a:ext cx="2927693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Při tvorbě této prezentace byla využita umělá inteligence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452" y="6377941"/>
            <a:ext cx="210427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8BF11-B7FC-4859-86AD-6532BEAAA3AC}" type="datetime1">
              <a:rPr lang="en-US" smtClean="0"/>
              <a:t>5/14/2025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7310" y="6377941"/>
            <a:ext cx="210427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3420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83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62720">
        <a:defRPr>
          <a:latin typeface="+mn-lt"/>
          <a:ea typeface="+mn-ea"/>
          <a:cs typeface="+mn-cs"/>
        </a:defRPr>
      </a:lvl2pPr>
      <a:lvl3pPr marL="725439">
        <a:defRPr>
          <a:latin typeface="+mn-lt"/>
          <a:ea typeface="+mn-ea"/>
          <a:cs typeface="+mn-cs"/>
        </a:defRPr>
      </a:lvl3pPr>
      <a:lvl4pPr marL="1088159">
        <a:defRPr>
          <a:latin typeface="+mn-lt"/>
          <a:ea typeface="+mn-ea"/>
          <a:cs typeface="+mn-cs"/>
        </a:defRPr>
      </a:lvl4pPr>
      <a:lvl5pPr marL="1450879">
        <a:defRPr>
          <a:latin typeface="+mn-lt"/>
          <a:ea typeface="+mn-ea"/>
          <a:cs typeface="+mn-cs"/>
        </a:defRPr>
      </a:lvl5pPr>
      <a:lvl6pPr marL="1813598">
        <a:defRPr>
          <a:latin typeface="+mn-lt"/>
          <a:ea typeface="+mn-ea"/>
          <a:cs typeface="+mn-cs"/>
        </a:defRPr>
      </a:lvl6pPr>
      <a:lvl7pPr marL="2176318">
        <a:defRPr>
          <a:latin typeface="+mn-lt"/>
          <a:ea typeface="+mn-ea"/>
          <a:cs typeface="+mn-cs"/>
        </a:defRPr>
      </a:lvl7pPr>
      <a:lvl8pPr marL="2539037">
        <a:defRPr>
          <a:latin typeface="+mn-lt"/>
          <a:ea typeface="+mn-ea"/>
          <a:cs typeface="+mn-cs"/>
        </a:defRPr>
      </a:lvl8pPr>
      <a:lvl9pPr marL="2901757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62720">
        <a:defRPr>
          <a:latin typeface="+mn-lt"/>
          <a:ea typeface="+mn-ea"/>
          <a:cs typeface="+mn-cs"/>
        </a:defRPr>
      </a:lvl2pPr>
      <a:lvl3pPr marL="725439">
        <a:defRPr>
          <a:latin typeface="+mn-lt"/>
          <a:ea typeface="+mn-ea"/>
          <a:cs typeface="+mn-cs"/>
        </a:defRPr>
      </a:lvl3pPr>
      <a:lvl4pPr marL="1088159">
        <a:defRPr>
          <a:latin typeface="+mn-lt"/>
          <a:ea typeface="+mn-ea"/>
          <a:cs typeface="+mn-cs"/>
        </a:defRPr>
      </a:lvl4pPr>
      <a:lvl5pPr marL="1450879">
        <a:defRPr>
          <a:latin typeface="+mn-lt"/>
          <a:ea typeface="+mn-ea"/>
          <a:cs typeface="+mn-cs"/>
        </a:defRPr>
      </a:lvl5pPr>
      <a:lvl6pPr marL="1813598">
        <a:defRPr>
          <a:latin typeface="+mn-lt"/>
          <a:ea typeface="+mn-ea"/>
          <a:cs typeface="+mn-cs"/>
        </a:defRPr>
      </a:lvl6pPr>
      <a:lvl7pPr marL="2176318">
        <a:defRPr>
          <a:latin typeface="+mn-lt"/>
          <a:ea typeface="+mn-ea"/>
          <a:cs typeface="+mn-cs"/>
        </a:defRPr>
      </a:lvl7pPr>
      <a:lvl8pPr marL="2539037">
        <a:defRPr>
          <a:latin typeface="+mn-lt"/>
          <a:ea typeface="+mn-ea"/>
          <a:cs typeface="+mn-cs"/>
        </a:defRPr>
      </a:lvl8pPr>
      <a:lvl9pPr marL="2901757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320796" y="1"/>
            <a:ext cx="5823505" cy="585095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3566327" y="491710"/>
            <a:ext cx="6553" cy="317711"/>
          </a:xfrm>
          <a:custGeom>
            <a:avLst/>
            <a:gdLst/>
            <a:ahLst/>
            <a:cxnLst/>
            <a:rect l="l" t="t" r="r" b="b"/>
            <a:pathLst>
              <a:path w="8254" h="300355">
                <a:moveTo>
                  <a:pt x="8251" y="0"/>
                </a:moveTo>
                <a:lnTo>
                  <a:pt x="0" y="0"/>
                </a:lnTo>
                <a:lnTo>
                  <a:pt x="0" y="299966"/>
                </a:lnTo>
                <a:lnTo>
                  <a:pt x="8251" y="299966"/>
                </a:lnTo>
                <a:lnTo>
                  <a:pt x="8251" y="0"/>
                </a:lnTo>
                <a:close/>
              </a:path>
            </a:pathLst>
          </a:custGeom>
          <a:solidFill>
            <a:srgbClr val="333335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pic>
        <p:nvPicPr>
          <p:cNvPr id="18" name="bg object 1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638533" y="490177"/>
            <a:ext cx="588778" cy="319923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125557" y="610107"/>
            <a:ext cx="353864" cy="186731"/>
          </a:xfrm>
          <a:custGeom>
            <a:avLst/>
            <a:gdLst/>
            <a:ahLst/>
            <a:cxnLst/>
            <a:rect l="l" t="t" r="r" b="b"/>
            <a:pathLst>
              <a:path w="445770" h="176529">
                <a:moveTo>
                  <a:pt x="200682" y="0"/>
                </a:moveTo>
                <a:lnTo>
                  <a:pt x="151123" y="4645"/>
                </a:lnTo>
                <a:lnTo>
                  <a:pt x="89158" y="17266"/>
                </a:lnTo>
                <a:lnTo>
                  <a:pt x="36207" y="39137"/>
                </a:lnTo>
                <a:lnTo>
                  <a:pt x="4874" y="74662"/>
                </a:lnTo>
                <a:lnTo>
                  <a:pt x="0" y="100998"/>
                </a:lnTo>
                <a:lnTo>
                  <a:pt x="12335" y="135192"/>
                </a:lnTo>
                <a:lnTo>
                  <a:pt x="43416" y="157673"/>
                </a:lnTo>
                <a:lnTo>
                  <a:pt x="86931" y="170574"/>
                </a:lnTo>
                <a:lnTo>
                  <a:pt x="136567" y="176026"/>
                </a:lnTo>
                <a:lnTo>
                  <a:pt x="186013" y="176163"/>
                </a:lnTo>
                <a:lnTo>
                  <a:pt x="228958" y="173118"/>
                </a:lnTo>
                <a:lnTo>
                  <a:pt x="286858" y="163479"/>
                </a:lnTo>
                <a:lnTo>
                  <a:pt x="347115" y="147097"/>
                </a:lnTo>
                <a:lnTo>
                  <a:pt x="397153" y="126197"/>
                </a:lnTo>
                <a:lnTo>
                  <a:pt x="432759" y="106214"/>
                </a:lnTo>
                <a:lnTo>
                  <a:pt x="445367" y="96451"/>
                </a:lnTo>
                <a:lnTo>
                  <a:pt x="428779" y="100950"/>
                </a:lnTo>
                <a:lnTo>
                  <a:pt x="407207" y="107843"/>
                </a:lnTo>
                <a:lnTo>
                  <a:pt x="382059" y="115409"/>
                </a:lnTo>
                <a:lnTo>
                  <a:pt x="336057" y="125177"/>
                </a:lnTo>
                <a:lnTo>
                  <a:pt x="282614" y="129334"/>
                </a:lnTo>
                <a:lnTo>
                  <a:pt x="239568" y="126618"/>
                </a:lnTo>
                <a:lnTo>
                  <a:pt x="192224" y="117360"/>
                </a:lnTo>
                <a:lnTo>
                  <a:pt x="155509" y="97393"/>
                </a:lnTo>
                <a:lnTo>
                  <a:pt x="144349" y="62550"/>
                </a:lnTo>
                <a:lnTo>
                  <a:pt x="153087" y="40123"/>
                </a:lnTo>
                <a:lnTo>
                  <a:pt x="168460" y="23268"/>
                </a:lnTo>
                <a:lnTo>
                  <a:pt x="185861" y="10417"/>
                </a:lnTo>
                <a:lnTo>
                  <a:pt x="200682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sp>
        <p:nvSpPr>
          <p:cNvPr id="20" name="bg object 20"/>
          <p:cNvSpPr/>
          <p:nvPr/>
        </p:nvSpPr>
        <p:spPr>
          <a:xfrm>
            <a:off x="3255989" y="507038"/>
            <a:ext cx="246495" cy="228376"/>
          </a:xfrm>
          <a:custGeom>
            <a:avLst/>
            <a:gdLst/>
            <a:ahLst/>
            <a:cxnLst/>
            <a:rect l="l" t="t" r="r" b="b"/>
            <a:pathLst>
              <a:path w="310514" h="215900">
                <a:moveTo>
                  <a:pt x="244648" y="0"/>
                </a:moveTo>
                <a:lnTo>
                  <a:pt x="258965" y="19485"/>
                </a:lnTo>
                <a:lnTo>
                  <a:pt x="268765" y="42279"/>
                </a:lnTo>
                <a:lnTo>
                  <a:pt x="267882" y="67152"/>
                </a:lnTo>
                <a:lnTo>
                  <a:pt x="233175" y="106867"/>
                </a:lnTo>
                <a:lnTo>
                  <a:pt x="193217" y="132164"/>
                </a:lnTo>
                <a:lnTo>
                  <a:pt x="127904" y="161065"/>
                </a:lnTo>
                <a:lnTo>
                  <a:pt x="83399" y="175076"/>
                </a:lnTo>
                <a:lnTo>
                  <a:pt x="39937" y="184766"/>
                </a:lnTo>
                <a:lnTo>
                  <a:pt x="0" y="189525"/>
                </a:lnTo>
                <a:lnTo>
                  <a:pt x="22647" y="199160"/>
                </a:lnTo>
                <a:lnTo>
                  <a:pt x="43253" y="206093"/>
                </a:lnTo>
                <a:lnTo>
                  <a:pt x="65668" y="210919"/>
                </a:lnTo>
                <a:lnTo>
                  <a:pt x="93747" y="214232"/>
                </a:lnTo>
                <a:lnTo>
                  <a:pt x="122679" y="215514"/>
                </a:lnTo>
                <a:lnTo>
                  <a:pt x="154261" y="214479"/>
                </a:lnTo>
                <a:lnTo>
                  <a:pt x="213649" y="203454"/>
                </a:lnTo>
                <a:lnTo>
                  <a:pt x="251277" y="186292"/>
                </a:lnTo>
                <a:lnTo>
                  <a:pt x="254167" y="183214"/>
                </a:lnTo>
                <a:lnTo>
                  <a:pt x="261889" y="177317"/>
                </a:lnTo>
                <a:lnTo>
                  <a:pt x="296858" y="139071"/>
                </a:lnTo>
                <a:lnTo>
                  <a:pt x="310396" y="84130"/>
                </a:lnTo>
                <a:lnTo>
                  <a:pt x="306949" y="63901"/>
                </a:lnTo>
                <a:lnTo>
                  <a:pt x="299985" y="44942"/>
                </a:lnTo>
                <a:lnTo>
                  <a:pt x="290311" y="30467"/>
                </a:lnTo>
                <a:lnTo>
                  <a:pt x="276233" y="16640"/>
                </a:lnTo>
                <a:lnTo>
                  <a:pt x="260197" y="5728"/>
                </a:lnTo>
                <a:lnTo>
                  <a:pt x="244648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sp>
        <p:nvSpPr>
          <p:cNvPr id="21" name="bg object 21"/>
          <p:cNvSpPr/>
          <p:nvPr/>
        </p:nvSpPr>
        <p:spPr>
          <a:xfrm>
            <a:off x="3112734" y="517921"/>
            <a:ext cx="346303" cy="136354"/>
          </a:xfrm>
          <a:custGeom>
            <a:avLst/>
            <a:gdLst/>
            <a:ahLst/>
            <a:cxnLst/>
            <a:rect l="l" t="t" r="r" b="b"/>
            <a:pathLst>
              <a:path w="436245" h="128904">
                <a:moveTo>
                  <a:pt x="314475" y="0"/>
                </a:moveTo>
                <a:lnTo>
                  <a:pt x="263326" y="4077"/>
                </a:lnTo>
                <a:lnTo>
                  <a:pt x="216863" y="11905"/>
                </a:lnTo>
                <a:lnTo>
                  <a:pt x="154208" y="30499"/>
                </a:lnTo>
                <a:lnTo>
                  <a:pt x="100684" y="54700"/>
                </a:lnTo>
                <a:lnTo>
                  <a:pt x="56801" y="81268"/>
                </a:lnTo>
                <a:lnTo>
                  <a:pt x="23070" y="106965"/>
                </a:lnTo>
                <a:lnTo>
                  <a:pt x="0" y="128553"/>
                </a:lnTo>
                <a:lnTo>
                  <a:pt x="12328" y="124784"/>
                </a:lnTo>
                <a:lnTo>
                  <a:pt x="27103" y="119509"/>
                </a:lnTo>
                <a:lnTo>
                  <a:pt x="43079" y="113281"/>
                </a:lnTo>
                <a:lnTo>
                  <a:pt x="59011" y="106651"/>
                </a:lnTo>
                <a:lnTo>
                  <a:pt x="71870" y="101654"/>
                </a:lnTo>
                <a:lnTo>
                  <a:pt x="112370" y="90274"/>
                </a:lnTo>
                <a:lnTo>
                  <a:pt x="167434" y="80019"/>
                </a:lnTo>
                <a:lnTo>
                  <a:pt x="222020" y="75826"/>
                </a:lnTo>
                <a:lnTo>
                  <a:pt x="262143" y="77342"/>
                </a:lnTo>
                <a:lnTo>
                  <a:pt x="298074" y="84223"/>
                </a:lnTo>
                <a:lnTo>
                  <a:pt x="328018" y="97924"/>
                </a:lnTo>
                <a:lnTo>
                  <a:pt x="350183" y="119898"/>
                </a:lnTo>
                <a:lnTo>
                  <a:pt x="378158" y="105109"/>
                </a:lnTo>
                <a:lnTo>
                  <a:pt x="404630" y="87926"/>
                </a:lnTo>
                <a:lnTo>
                  <a:pt x="425385" y="69548"/>
                </a:lnTo>
                <a:lnTo>
                  <a:pt x="436208" y="51171"/>
                </a:lnTo>
                <a:lnTo>
                  <a:pt x="431175" y="25258"/>
                </a:lnTo>
                <a:lnTo>
                  <a:pt x="404885" y="9091"/>
                </a:lnTo>
                <a:lnTo>
                  <a:pt x="363823" y="1171"/>
                </a:lnTo>
                <a:lnTo>
                  <a:pt x="314475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sp>
        <p:nvSpPr>
          <p:cNvPr id="22" name="bg object 22"/>
          <p:cNvSpPr/>
          <p:nvPr/>
        </p:nvSpPr>
        <p:spPr>
          <a:xfrm>
            <a:off x="3170081" y="637357"/>
            <a:ext cx="59481" cy="42988"/>
          </a:xfrm>
          <a:custGeom>
            <a:avLst/>
            <a:gdLst/>
            <a:ahLst/>
            <a:cxnLst/>
            <a:rect l="l" t="t" r="r" b="b"/>
            <a:pathLst>
              <a:path w="74929" h="40640">
                <a:moveTo>
                  <a:pt x="34185" y="0"/>
                </a:moveTo>
                <a:lnTo>
                  <a:pt x="28756" y="15515"/>
                </a:lnTo>
                <a:lnTo>
                  <a:pt x="0" y="19771"/>
                </a:lnTo>
                <a:lnTo>
                  <a:pt x="25344" y="24898"/>
                </a:lnTo>
                <a:lnTo>
                  <a:pt x="19522" y="40402"/>
                </a:lnTo>
                <a:lnTo>
                  <a:pt x="40629" y="28061"/>
                </a:lnTo>
                <a:lnTo>
                  <a:pt x="65779" y="33387"/>
                </a:lnTo>
                <a:lnTo>
                  <a:pt x="53466" y="20638"/>
                </a:lnTo>
                <a:lnTo>
                  <a:pt x="74847" y="8427"/>
                </a:lnTo>
                <a:lnTo>
                  <a:pt x="46130" y="12880"/>
                </a:lnTo>
                <a:lnTo>
                  <a:pt x="34185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pic>
        <p:nvPicPr>
          <p:cNvPr id="23" name="bg object 2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157827" y="704044"/>
            <a:ext cx="103680" cy="7148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3209231" y="553424"/>
            <a:ext cx="237926" cy="57766"/>
          </a:xfrm>
          <a:custGeom>
            <a:avLst/>
            <a:gdLst/>
            <a:ahLst/>
            <a:cxnLst/>
            <a:rect l="l" t="t" r="r" b="b"/>
            <a:pathLst>
              <a:path w="299720" h="54609">
                <a:moveTo>
                  <a:pt x="85483" y="9652"/>
                </a:moveTo>
                <a:lnTo>
                  <a:pt x="63525" y="14820"/>
                </a:lnTo>
                <a:lnTo>
                  <a:pt x="38836" y="22174"/>
                </a:lnTo>
                <a:lnTo>
                  <a:pt x="16103" y="30010"/>
                </a:lnTo>
                <a:lnTo>
                  <a:pt x="0" y="36677"/>
                </a:lnTo>
                <a:lnTo>
                  <a:pt x="10490" y="34010"/>
                </a:lnTo>
                <a:lnTo>
                  <a:pt x="53505" y="25133"/>
                </a:lnTo>
                <a:lnTo>
                  <a:pt x="79184" y="20129"/>
                </a:lnTo>
                <a:lnTo>
                  <a:pt x="85483" y="9652"/>
                </a:lnTo>
                <a:close/>
              </a:path>
              <a:path w="299720" h="54609">
                <a:moveTo>
                  <a:pt x="207987" y="3276"/>
                </a:moveTo>
                <a:lnTo>
                  <a:pt x="189115" y="990"/>
                </a:lnTo>
                <a:lnTo>
                  <a:pt x="170002" y="0"/>
                </a:lnTo>
                <a:lnTo>
                  <a:pt x="149567" y="495"/>
                </a:lnTo>
                <a:lnTo>
                  <a:pt x="126758" y="2667"/>
                </a:lnTo>
                <a:lnTo>
                  <a:pt x="118694" y="15684"/>
                </a:lnTo>
                <a:lnTo>
                  <a:pt x="138341" y="14452"/>
                </a:lnTo>
                <a:lnTo>
                  <a:pt x="158838" y="14300"/>
                </a:lnTo>
                <a:lnTo>
                  <a:pt x="179006" y="15278"/>
                </a:lnTo>
                <a:lnTo>
                  <a:pt x="197675" y="17462"/>
                </a:lnTo>
                <a:lnTo>
                  <a:pt x="207987" y="3276"/>
                </a:lnTo>
                <a:close/>
              </a:path>
              <a:path w="299720" h="54609">
                <a:moveTo>
                  <a:pt x="299339" y="40843"/>
                </a:moveTo>
                <a:lnTo>
                  <a:pt x="286766" y="31813"/>
                </a:lnTo>
                <a:lnTo>
                  <a:pt x="273672" y="24282"/>
                </a:lnTo>
                <a:lnTo>
                  <a:pt x="259715" y="17830"/>
                </a:lnTo>
                <a:lnTo>
                  <a:pt x="245516" y="12700"/>
                </a:lnTo>
                <a:lnTo>
                  <a:pt x="234721" y="26987"/>
                </a:lnTo>
                <a:lnTo>
                  <a:pt x="244906" y="31064"/>
                </a:lnTo>
                <a:lnTo>
                  <a:pt x="255524" y="36118"/>
                </a:lnTo>
                <a:lnTo>
                  <a:pt x="266115" y="42011"/>
                </a:lnTo>
                <a:lnTo>
                  <a:pt x="276199" y="48628"/>
                </a:lnTo>
                <a:lnTo>
                  <a:pt x="278206" y="50063"/>
                </a:lnTo>
                <a:lnTo>
                  <a:pt x="282841" y="54254"/>
                </a:lnTo>
                <a:lnTo>
                  <a:pt x="283070" y="54508"/>
                </a:lnTo>
                <a:lnTo>
                  <a:pt x="288480" y="50584"/>
                </a:lnTo>
                <a:lnTo>
                  <a:pt x="296430" y="44005"/>
                </a:lnTo>
                <a:lnTo>
                  <a:pt x="299339" y="408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sp>
        <p:nvSpPr>
          <p:cNvPr id="25" name="bg object 25"/>
          <p:cNvSpPr/>
          <p:nvPr/>
        </p:nvSpPr>
        <p:spPr>
          <a:xfrm>
            <a:off x="3330815" y="618915"/>
            <a:ext cx="152232" cy="104784"/>
          </a:xfrm>
          <a:custGeom>
            <a:avLst/>
            <a:gdLst/>
            <a:ahLst/>
            <a:cxnLst/>
            <a:rect l="l" t="t" r="r" b="b"/>
            <a:pathLst>
              <a:path w="191770" h="99059">
                <a:moveTo>
                  <a:pt x="79857" y="90881"/>
                </a:moveTo>
                <a:lnTo>
                  <a:pt x="74256" y="77368"/>
                </a:lnTo>
                <a:lnTo>
                  <a:pt x="76212" y="73787"/>
                </a:lnTo>
                <a:lnTo>
                  <a:pt x="70446" y="73812"/>
                </a:lnTo>
                <a:lnTo>
                  <a:pt x="62560" y="72885"/>
                </a:lnTo>
                <a:lnTo>
                  <a:pt x="53352" y="68122"/>
                </a:lnTo>
                <a:lnTo>
                  <a:pt x="41452" y="65417"/>
                </a:lnTo>
                <a:lnTo>
                  <a:pt x="28054" y="66548"/>
                </a:lnTo>
                <a:lnTo>
                  <a:pt x="18478" y="70967"/>
                </a:lnTo>
                <a:lnTo>
                  <a:pt x="18084" y="78092"/>
                </a:lnTo>
                <a:lnTo>
                  <a:pt x="20358" y="81534"/>
                </a:lnTo>
                <a:lnTo>
                  <a:pt x="24803" y="83350"/>
                </a:lnTo>
                <a:lnTo>
                  <a:pt x="28562" y="84251"/>
                </a:lnTo>
                <a:lnTo>
                  <a:pt x="60388" y="79121"/>
                </a:lnTo>
                <a:lnTo>
                  <a:pt x="49022" y="83108"/>
                </a:lnTo>
                <a:lnTo>
                  <a:pt x="31750" y="87020"/>
                </a:lnTo>
                <a:lnTo>
                  <a:pt x="13690" y="90131"/>
                </a:lnTo>
                <a:lnTo>
                  <a:pt x="0" y="91643"/>
                </a:lnTo>
                <a:lnTo>
                  <a:pt x="22529" y="95211"/>
                </a:lnTo>
                <a:lnTo>
                  <a:pt x="38442" y="88620"/>
                </a:lnTo>
                <a:lnTo>
                  <a:pt x="45110" y="94526"/>
                </a:lnTo>
                <a:lnTo>
                  <a:pt x="53378" y="97688"/>
                </a:lnTo>
                <a:lnTo>
                  <a:pt x="61976" y="98526"/>
                </a:lnTo>
                <a:lnTo>
                  <a:pt x="69646" y="97472"/>
                </a:lnTo>
                <a:lnTo>
                  <a:pt x="74866" y="96037"/>
                </a:lnTo>
                <a:lnTo>
                  <a:pt x="79857" y="90881"/>
                </a:lnTo>
                <a:close/>
              </a:path>
              <a:path w="191770" h="99059">
                <a:moveTo>
                  <a:pt x="148767" y="49974"/>
                </a:moveTo>
                <a:lnTo>
                  <a:pt x="143027" y="40932"/>
                </a:lnTo>
                <a:lnTo>
                  <a:pt x="144081" y="37782"/>
                </a:lnTo>
                <a:lnTo>
                  <a:pt x="139776" y="39077"/>
                </a:lnTo>
                <a:lnTo>
                  <a:pt x="131572" y="39522"/>
                </a:lnTo>
                <a:lnTo>
                  <a:pt x="124167" y="37973"/>
                </a:lnTo>
                <a:lnTo>
                  <a:pt x="114998" y="38557"/>
                </a:lnTo>
                <a:lnTo>
                  <a:pt x="105143" y="42418"/>
                </a:lnTo>
                <a:lnTo>
                  <a:pt x="98526" y="47904"/>
                </a:lnTo>
                <a:lnTo>
                  <a:pt x="99047" y="53416"/>
                </a:lnTo>
                <a:lnTo>
                  <a:pt x="101142" y="55537"/>
                </a:lnTo>
                <a:lnTo>
                  <a:pt x="106870" y="56527"/>
                </a:lnTo>
                <a:lnTo>
                  <a:pt x="109778" y="56375"/>
                </a:lnTo>
                <a:lnTo>
                  <a:pt x="132892" y="45377"/>
                </a:lnTo>
                <a:lnTo>
                  <a:pt x="124891" y="50927"/>
                </a:lnTo>
                <a:lnTo>
                  <a:pt x="112483" y="57772"/>
                </a:lnTo>
                <a:lnTo>
                  <a:pt x="99390" y="64173"/>
                </a:lnTo>
                <a:lnTo>
                  <a:pt x="89369" y="68389"/>
                </a:lnTo>
                <a:lnTo>
                  <a:pt x="102870" y="68287"/>
                </a:lnTo>
                <a:lnTo>
                  <a:pt x="117652" y="57505"/>
                </a:lnTo>
                <a:lnTo>
                  <a:pt x="123405" y="61290"/>
                </a:lnTo>
                <a:lnTo>
                  <a:pt x="130340" y="63385"/>
                </a:lnTo>
                <a:lnTo>
                  <a:pt x="137680" y="63144"/>
                </a:lnTo>
                <a:lnTo>
                  <a:pt x="144678" y="59944"/>
                </a:lnTo>
                <a:lnTo>
                  <a:pt x="148336" y="57238"/>
                </a:lnTo>
                <a:lnTo>
                  <a:pt x="148767" y="49974"/>
                </a:lnTo>
                <a:close/>
              </a:path>
              <a:path w="191770" h="99059">
                <a:moveTo>
                  <a:pt x="191541" y="12484"/>
                </a:moveTo>
                <a:lnTo>
                  <a:pt x="188531" y="7531"/>
                </a:lnTo>
                <a:lnTo>
                  <a:pt x="181190" y="3606"/>
                </a:lnTo>
                <a:lnTo>
                  <a:pt x="179895" y="2552"/>
                </a:lnTo>
                <a:lnTo>
                  <a:pt x="179273" y="0"/>
                </a:lnTo>
                <a:lnTo>
                  <a:pt x="176441" y="1854"/>
                </a:lnTo>
                <a:lnTo>
                  <a:pt x="170065" y="3911"/>
                </a:lnTo>
                <a:lnTo>
                  <a:pt x="163398" y="4318"/>
                </a:lnTo>
                <a:lnTo>
                  <a:pt x="156311" y="6680"/>
                </a:lnTo>
                <a:lnTo>
                  <a:pt x="150190" y="11595"/>
                </a:lnTo>
                <a:lnTo>
                  <a:pt x="147421" y="17043"/>
                </a:lnTo>
                <a:lnTo>
                  <a:pt x="150393" y="21018"/>
                </a:lnTo>
                <a:lnTo>
                  <a:pt x="153035" y="22136"/>
                </a:lnTo>
                <a:lnTo>
                  <a:pt x="158102" y="21666"/>
                </a:lnTo>
                <a:lnTo>
                  <a:pt x="160375" y="20955"/>
                </a:lnTo>
                <a:lnTo>
                  <a:pt x="173824" y="7950"/>
                </a:lnTo>
                <a:lnTo>
                  <a:pt x="169964" y="13754"/>
                </a:lnTo>
                <a:lnTo>
                  <a:pt x="163169" y="21424"/>
                </a:lnTo>
                <a:lnTo>
                  <a:pt x="155625" y="28892"/>
                </a:lnTo>
                <a:lnTo>
                  <a:pt x="149542" y="34112"/>
                </a:lnTo>
                <a:lnTo>
                  <a:pt x="160324" y="31203"/>
                </a:lnTo>
                <a:lnTo>
                  <a:pt x="167208" y="20129"/>
                </a:lnTo>
                <a:lnTo>
                  <a:pt x="173570" y="21996"/>
                </a:lnTo>
                <a:lnTo>
                  <a:pt x="180086" y="22542"/>
                </a:lnTo>
                <a:lnTo>
                  <a:pt x="185813" y="20929"/>
                </a:lnTo>
                <a:lnTo>
                  <a:pt x="189826" y="16332"/>
                </a:lnTo>
                <a:lnTo>
                  <a:pt x="191541" y="12484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pic>
        <p:nvPicPr>
          <p:cNvPr id="26" name="bg object 26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478064" y="432600"/>
            <a:ext cx="1097064" cy="435087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709976" y="460675"/>
            <a:ext cx="426452" cy="378836"/>
          </a:xfrm>
          <a:custGeom>
            <a:avLst/>
            <a:gdLst/>
            <a:ahLst/>
            <a:cxnLst/>
            <a:rect l="l" t="t" r="r" b="b"/>
            <a:pathLst>
              <a:path w="537210" h="358140">
                <a:moveTo>
                  <a:pt x="536680" y="0"/>
                </a:moveTo>
                <a:lnTo>
                  <a:pt x="0" y="0"/>
                </a:lnTo>
                <a:lnTo>
                  <a:pt x="0" y="357789"/>
                </a:lnTo>
                <a:lnTo>
                  <a:pt x="536680" y="357789"/>
                </a:lnTo>
                <a:lnTo>
                  <a:pt x="536680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sp>
        <p:nvSpPr>
          <p:cNvPr id="28" name="bg object 28"/>
          <p:cNvSpPr/>
          <p:nvPr/>
        </p:nvSpPr>
        <p:spPr>
          <a:xfrm>
            <a:off x="908209" y="505951"/>
            <a:ext cx="29741" cy="37615"/>
          </a:xfrm>
          <a:custGeom>
            <a:avLst/>
            <a:gdLst/>
            <a:ahLst/>
            <a:cxnLst/>
            <a:rect l="l" t="t" r="r" b="b"/>
            <a:pathLst>
              <a:path w="37465" h="35559">
                <a:moveTo>
                  <a:pt x="18511" y="0"/>
                </a:moveTo>
                <a:lnTo>
                  <a:pt x="14169" y="13539"/>
                </a:lnTo>
                <a:lnTo>
                  <a:pt x="0" y="13525"/>
                </a:lnTo>
                <a:lnTo>
                  <a:pt x="11494" y="21790"/>
                </a:lnTo>
                <a:lnTo>
                  <a:pt x="7185" y="35153"/>
                </a:lnTo>
                <a:lnTo>
                  <a:pt x="18511" y="26892"/>
                </a:lnTo>
                <a:lnTo>
                  <a:pt x="29836" y="35153"/>
                </a:lnTo>
                <a:lnTo>
                  <a:pt x="25524" y="21790"/>
                </a:lnTo>
                <a:lnTo>
                  <a:pt x="37029" y="13525"/>
                </a:lnTo>
                <a:lnTo>
                  <a:pt x="22848" y="13525"/>
                </a:lnTo>
                <a:lnTo>
                  <a:pt x="18511" y="0"/>
                </a:lnTo>
                <a:close/>
              </a:path>
            </a:pathLst>
          </a:custGeom>
          <a:solidFill>
            <a:srgbClr val="FCEE23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pic>
        <p:nvPicPr>
          <p:cNvPr id="29" name="bg object 2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27648" y="522587"/>
            <a:ext cx="63428" cy="82664"/>
          </a:xfrm>
          <a:prstGeom prst="rect">
            <a:avLst/>
          </a:prstGeom>
        </p:spPr>
      </p:pic>
      <p:sp>
        <p:nvSpPr>
          <p:cNvPr id="30" name="bg object 30"/>
          <p:cNvSpPr/>
          <p:nvPr/>
        </p:nvSpPr>
        <p:spPr>
          <a:xfrm>
            <a:off x="815157" y="629963"/>
            <a:ext cx="29741" cy="37615"/>
          </a:xfrm>
          <a:custGeom>
            <a:avLst/>
            <a:gdLst/>
            <a:ahLst/>
            <a:cxnLst/>
            <a:rect l="l" t="t" r="r" b="b"/>
            <a:pathLst>
              <a:path w="37465" h="35559">
                <a:moveTo>
                  <a:pt x="18515" y="0"/>
                </a:moveTo>
                <a:lnTo>
                  <a:pt x="14177" y="13572"/>
                </a:lnTo>
                <a:lnTo>
                  <a:pt x="0" y="13543"/>
                </a:lnTo>
                <a:lnTo>
                  <a:pt x="11502" y="21809"/>
                </a:lnTo>
                <a:lnTo>
                  <a:pt x="7189" y="35168"/>
                </a:lnTo>
                <a:lnTo>
                  <a:pt x="18515" y="26906"/>
                </a:lnTo>
                <a:lnTo>
                  <a:pt x="29833" y="35168"/>
                </a:lnTo>
                <a:lnTo>
                  <a:pt x="25530" y="21809"/>
                </a:lnTo>
                <a:lnTo>
                  <a:pt x="37021" y="13543"/>
                </a:lnTo>
                <a:lnTo>
                  <a:pt x="22852" y="13543"/>
                </a:lnTo>
                <a:lnTo>
                  <a:pt x="18515" y="0"/>
                </a:lnTo>
                <a:close/>
              </a:path>
            </a:pathLst>
          </a:custGeom>
          <a:solidFill>
            <a:srgbClr val="FCEE23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pic>
        <p:nvPicPr>
          <p:cNvPr id="31" name="bg object 3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27647" y="692065"/>
            <a:ext cx="63497" cy="82649"/>
          </a:xfrm>
          <a:prstGeom prst="rect">
            <a:avLst/>
          </a:prstGeom>
        </p:spPr>
      </p:pic>
      <p:sp>
        <p:nvSpPr>
          <p:cNvPr id="32" name="bg object 32"/>
          <p:cNvSpPr/>
          <p:nvPr/>
        </p:nvSpPr>
        <p:spPr>
          <a:xfrm>
            <a:off x="908215" y="753975"/>
            <a:ext cx="29741" cy="37615"/>
          </a:xfrm>
          <a:custGeom>
            <a:avLst/>
            <a:gdLst/>
            <a:ahLst/>
            <a:cxnLst/>
            <a:rect l="l" t="t" r="r" b="b"/>
            <a:pathLst>
              <a:path w="37465" h="35559">
                <a:moveTo>
                  <a:pt x="18510" y="0"/>
                </a:moveTo>
                <a:lnTo>
                  <a:pt x="14179" y="13558"/>
                </a:lnTo>
                <a:lnTo>
                  <a:pt x="0" y="13543"/>
                </a:lnTo>
                <a:lnTo>
                  <a:pt x="11494" y="21805"/>
                </a:lnTo>
                <a:lnTo>
                  <a:pt x="7195" y="35172"/>
                </a:lnTo>
                <a:lnTo>
                  <a:pt x="18517" y="26906"/>
                </a:lnTo>
                <a:lnTo>
                  <a:pt x="29836" y="35172"/>
                </a:lnTo>
                <a:lnTo>
                  <a:pt x="25527" y="21805"/>
                </a:lnTo>
                <a:lnTo>
                  <a:pt x="37029" y="13543"/>
                </a:lnTo>
                <a:lnTo>
                  <a:pt x="22848" y="13543"/>
                </a:lnTo>
                <a:lnTo>
                  <a:pt x="18510" y="0"/>
                </a:lnTo>
                <a:close/>
              </a:path>
            </a:pathLst>
          </a:custGeom>
          <a:solidFill>
            <a:srgbClr val="FCEE23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pic>
        <p:nvPicPr>
          <p:cNvPr id="33" name="bg object 3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54688" y="692065"/>
            <a:ext cx="63487" cy="82649"/>
          </a:xfrm>
          <a:prstGeom prst="rect">
            <a:avLst/>
          </a:prstGeom>
        </p:spPr>
      </p:pic>
      <p:sp>
        <p:nvSpPr>
          <p:cNvPr id="34" name="bg object 34"/>
          <p:cNvSpPr/>
          <p:nvPr/>
        </p:nvSpPr>
        <p:spPr>
          <a:xfrm>
            <a:off x="1001137" y="629792"/>
            <a:ext cx="29741" cy="37615"/>
          </a:xfrm>
          <a:custGeom>
            <a:avLst/>
            <a:gdLst/>
            <a:ahLst/>
            <a:cxnLst/>
            <a:rect l="l" t="t" r="r" b="b"/>
            <a:pathLst>
              <a:path w="37465" h="35559">
                <a:moveTo>
                  <a:pt x="18511" y="0"/>
                </a:moveTo>
                <a:lnTo>
                  <a:pt x="14177" y="13557"/>
                </a:lnTo>
                <a:lnTo>
                  <a:pt x="0" y="13539"/>
                </a:lnTo>
                <a:lnTo>
                  <a:pt x="11502" y="21804"/>
                </a:lnTo>
                <a:lnTo>
                  <a:pt x="7195" y="35167"/>
                </a:lnTo>
                <a:lnTo>
                  <a:pt x="18511" y="26890"/>
                </a:lnTo>
                <a:lnTo>
                  <a:pt x="29833" y="35167"/>
                </a:lnTo>
                <a:lnTo>
                  <a:pt x="25530" y="21804"/>
                </a:lnTo>
                <a:lnTo>
                  <a:pt x="37033" y="13539"/>
                </a:lnTo>
                <a:lnTo>
                  <a:pt x="22856" y="13539"/>
                </a:lnTo>
                <a:lnTo>
                  <a:pt x="18511" y="0"/>
                </a:lnTo>
                <a:close/>
              </a:path>
            </a:pathLst>
          </a:custGeom>
          <a:solidFill>
            <a:srgbClr val="FCEE23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pic>
        <p:nvPicPr>
          <p:cNvPr id="35" name="bg object 35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954814" y="522602"/>
            <a:ext cx="63362" cy="82458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188662" y="459215"/>
            <a:ext cx="634179" cy="381020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2073148" y="429885"/>
            <a:ext cx="788840" cy="440612"/>
          </a:xfrm>
          <a:prstGeom prst="rect">
            <a:avLst/>
          </a:prstGeom>
        </p:spPr>
      </p:pic>
      <p:sp>
        <p:nvSpPr>
          <p:cNvPr id="38" name="bg object 38"/>
          <p:cNvSpPr/>
          <p:nvPr/>
        </p:nvSpPr>
        <p:spPr>
          <a:xfrm>
            <a:off x="-571" y="1510990"/>
            <a:ext cx="223811" cy="1957316"/>
          </a:xfrm>
          <a:custGeom>
            <a:avLst/>
            <a:gdLst/>
            <a:ahLst/>
            <a:cxnLst/>
            <a:rect l="l" t="t" r="r" b="b"/>
            <a:pathLst>
              <a:path w="281940" h="1850389">
                <a:moveTo>
                  <a:pt x="281656" y="0"/>
                </a:moveTo>
                <a:lnTo>
                  <a:pt x="0" y="0"/>
                </a:lnTo>
                <a:lnTo>
                  <a:pt x="0" y="1850186"/>
                </a:lnTo>
                <a:lnTo>
                  <a:pt x="281656" y="1850186"/>
                </a:lnTo>
                <a:lnTo>
                  <a:pt x="281656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sp>
        <p:nvSpPr>
          <p:cNvPr id="39" name="bg object 39"/>
          <p:cNvSpPr/>
          <p:nvPr/>
        </p:nvSpPr>
        <p:spPr>
          <a:xfrm>
            <a:off x="-571" y="4220476"/>
            <a:ext cx="223811" cy="1854548"/>
          </a:xfrm>
          <a:custGeom>
            <a:avLst/>
            <a:gdLst/>
            <a:ahLst/>
            <a:cxnLst/>
            <a:rect l="l" t="t" r="r" b="b"/>
            <a:pathLst>
              <a:path w="281940" h="1753235">
                <a:moveTo>
                  <a:pt x="281656" y="0"/>
                </a:moveTo>
                <a:lnTo>
                  <a:pt x="0" y="0"/>
                </a:lnTo>
                <a:lnTo>
                  <a:pt x="0" y="1752796"/>
                </a:lnTo>
                <a:lnTo>
                  <a:pt x="281656" y="1752796"/>
                </a:lnTo>
                <a:lnTo>
                  <a:pt x="281656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3095" y="1372403"/>
            <a:ext cx="5916380" cy="684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5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3095" y="1372403"/>
            <a:ext cx="5916380" cy="684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5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10674" y="6377941"/>
            <a:ext cx="2927693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Při tvorbě této prezentace byla využita umělá inteligence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452" y="6377941"/>
            <a:ext cx="210427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8BF11-B7FC-4859-86AD-6532BEAAA3AC}" type="datetime1">
              <a:rPr lang="en-US" smtClean="0"/>
              <a:t>5/14/2025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7310" y="6377941"/>
            <a:ext cx="210427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2900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62720">
        <a:defRPr>
          <a:latin typeface="+mn-lt"/>
          <a:ea typeface="+mn-ea"/>
          <a:cs typeface="+mn-cs"/>
        </a:defRPr>
      </a:lvl2pPr>
      <a:lvl3pPr marL="725439">
        <a:defRPr>
          <a:latin typeface="+mn-lt"/>
          <a:ea typeface="+mn-ea"/>
          <a:cs typeface="+mn-cs"/>
        </a:defRPr>
      </a:lvl3pPr>
      <a:lvl4pPr marL="1088159">
        <a:defRPr>
          <a:latin typeface="+mn-lt"/>
          <a:ea typeface="+mn-ea"/>
          <a:cs typeface="+mn-cs"/>
        </a:defRPr>
      </a:lvl4pPr>
      <a:lvl5pPr marL="1450879">
        <a:defRPr>
          <a:latin typeface="+mn-lt"/>
          <a:ea typeface="+mn-ea"/>
          <a:cs typeface="+mn-cs"/>
        </a:defRPr>
      </a:lvl5pPr>
      <a:lvl6pPr marL="1813598">
        <a:defRPr>
          <a:latin typeface="+mn-lt"/>
          <a:ea typeface="+mn-ea"/>
          <a:cs typeface="+mn-cs"/>
        </a:defRPr>
      </a:lvl6pPr>
      <a:lvl7pPr marL="2176318">
        <a:defRPr>
          <a:latin typeface="+mn-lt"/>
          <a:ea typeface="+mn-ea"/>
          <a:cs typeface="+mn-cs"/>
        </a:defRPr>
      </a:lvl7pPr>
      <a:lvl8pPr marL="2539037">
        <a:defRPr>
          <a:latin typeface="+mn-lt"/>
          <a:ea typeface="+mn-ea"/>
          <a:cs typeface="+mn-cs"/>
        </a:defRPr>
      </a:lvl8pPr>
      <a:lvl9pPr marL="2901757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62720">
        <a:defRPr>
          <a:latin typeface="+mn-lt"/>
          <a:ea typeface="+mn-ea"/>
          <a:cs typeface="+mn-cs"/>
        </a:defRPr>
      </a:lvl2pPr>
      <a:lvl3pPr marL="725439">
        <a:defRPr>
          <a:latin typeface="+mn-lt"/>
          <a:ea typeface="+mn-ea"/>
          <a:cs typeface="+mn-cs"/>
        </a:defRPr>
      </a:lvl3pPr>
      <a:lvl4pPr marL="1088159">
        <a:defRPr>
          <a:latin typeface="+mn-lt"/>
          <a:ea typeface="+mn-ea"/>
          <a:cs typeface="+mn-cs"/>
        </a:defRPr>
      </a:lvl4pPr>
      <a:lvl5pPr marL="1450879">
        <a:defRPr>
          <a:latin typeface="+mn-lt"/>
          <a:ea typeface="+mn-ea"/>
          <a:cs typeface="+mn-cs"/>
        </a:defRPr>
      </a:lvl5pPr>
      <a:lvl6pPr marL="1813598">
        <a:defRPr>
          <a:latin typeface="+mn-lt"/>
          <a:ea typeface="+mn-ea"/>
          <a:cs typeface="+mn-cs"/>
        </a:defRPr>
      </a:lvl6pPr>
      <a:lvl7pPr marL="2176318">
        <a:defRPr>
          <a:latin typeface="+mn-lt"/>
          <a:ea typeface="+mn-ea"/>
          <a:cs typeface="+mn-cs"/>
        </a:defRPr>
      </a:lvl7pPr>
      <a:lvl8pPr marL="2539037">
        <a:defRPr>
          <a:latin typeface="+mn-lt"/>
          <a:ea typeface="+mn-ea"/>
          <a:cs typeface="+mn-cs"/>
        </a:defRPr>
      </a:lvl8pPr>
      <a:lvl9pPr marL="2901757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ohs.cz/cs/verejne-zakazky/metodicka-cinnost/metodicke-dny-verejneho-zadavani.html" TargetMode="External"/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1.xml"/><Relationship Id="rId1" Type="http://schemas.openxmlformats.org/officeDocument/2006/relationships/themeOverride" Target="../theme/themeOverride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2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2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2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2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2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2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2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2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1.xml"/><Relationship Id="rId1" Type="http://schemas.openxmlformats.org/officeDocument/2006/relationships/themeOverride" Target="../theme/themeOverride2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1.xml"/><Relationship Id="rId1" Type="http://schemas.openxmlformats.org/officeDocument/2006/relationships/themeOverride" Target="../theme/themeOverride3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3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3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3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3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3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3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1.xml"/><Relationship Id="rId1" Type="http://schemas.openxmlformats.org/officeDocument/2006/relationships/themeOverride" Target="../theme/themeOverride3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72208"/>
          </a:xfrm>
        </p:spPr>
        <p:txBody>
          <a:bodyPr/>
          <a:lstStyle/>
          <a:p>
            <a:pPr marL="0" indent="0" algn="r">
              <a:buNone/>
            </a:pPr>
            <a:r>
              <a:rPr lang="cs-CZ" sz="2000" dirty="0">
                <a:solidFill>
                  <a:schemeClr val="accent1"/>
                </a:solidFill>
              </a:rPr>
              <a:t>Lenka Matochová</a:t>
            </a:r>
          </a:p>
          <a:p>
            <a:pPr marL="0" indent="0" algn="r">
              <a:buNone/>
            </a:pPr>
            <a:r>
              <a:rPr lang="cs-CZ" sz="2000" dirty="0">
                <a:solidFill>
                  <a:schemeClr val="accent1"/>
                </a:solidFill>
              </a:rPr>
              <a:t>oddělení legislativně-právní a metodické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71600" y="1158567"/>
            <a:ext cx="7632848" cy="2342441"/>
          </a:xfrm>
        </p:spPr>
        <p:txBody>
          <a:bodyPr/>
          <a:lstStyle/>
          <a:p>
            <a:pPr algn="ctr"/>
            <a:r>
              <a:rPr lang="cs-CZ" dirty="0"/>
              <a:t>Střet zájmů, </a:t>
            </a:r>
            <a:br>
              <a:rPr lang="cs-CZ" dirty="0"/>
            </a:br>
            <a:r>
              <a:rPr lang="cs-CZ" dirty="0"/>
              <a:t>externí zpracování zadávací dokumentace</a:t>
            </a: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250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348880"/>
            <a:ext cx="8291264" cy="450912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altLang="cs-CZ" sz="4300" b="1" dirty="0"/>
              <a:t>ÚOHS, P 0242/2021 </a:t>
            </a:r>
            <a:r>
              <a:rPr lang="cs-CZ" altLang="cs-CZ" sz="4300" dirty="0"/>
              <a:t>(pokračování)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4300" b="0" dirty="0"/>
              <a:t>je třeba, aby se střet zájmů mohl reálně projevit</a:t>
            </a:r>
          </a:p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cs-CZ" sz="4300" b="0" dirty="0"/>
              <a:t>např. pochybnost o tom, že majetkově propojená osoba mohla ovlivnit podobu zadávacích podmínek (s cílem omezit účast ostatním)</a:t>
            </a:r>
          </a:p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cs-CZ" sz="4300" b="0" dirty="0"/>
              <a:t>subjektivní hodnotící kritéria, u kterých nelze objektivitu jejich hodnocení exaktně ověřit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cs-CZ" b="0" dirty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/>
              <a:t>Viz prezentace ze 4. metodického dne ÚOHS dostupná na </a:t>
            </a:r>
            <a:r>
              <a:rPr lang="cs-CZ" u="sng" dirty="0">
                <a:hlinkClick r:id="rId3"/>
              </a:rPr>
              <a:t>Úřad pro ochranu hospodářské soutěže | Metodické dny veřejného zadávání (uohs.cz)</a:t>
            </a:r>
            <a:r>
              <a:rPr lang="cs-CZ" dirty="0"/>
              <a:t>. </a:t>
            </a:r>
            <a:endParaRPr lang="cs-CZ" sz="5400" dirty="0"/>
          </a:p>
          <a:p>
            <a:pPr algn="just"/>
            <a:endParaRPr lang="cs-CZ" sz="5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Faktické ovlivnění soutěže</a:t>
            </a:r>
          </a:p>
        </p:txBody>
      </p:sp>
    </p:spTree>
    <p:extLst>
      <p:ext uri="{BB962C8B-B14F-4D97-AF65-F5344CB8AC3E}">
        <p14:creationId xmlns:p14="http://schemas.microsoft.com/office/powerpoint/2010/main" val="1178804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636912"/>
            <a:ext cx="8291264" cy="3816424"/>
          </a:xfrm>
        </p:spPr>
        <p:txBody>
          <a:bodyPr/>
          <a:lstStyle/>
          <a:p>
            <a:r>
              <a:rPr lang="cs-CZ" dirty="0"/>
              <a:t>Potvrzeno rozhodnutím o rozkladu R97/2021</a:t>
            </a:r>
          </a:p>
          <a:p>
            <a:r>
              <a:rPr lang="cs-CZ" b="0" dirty="0"/>
              <a:t>Rodinné vztahy zadavatele a účastníka, účastník odstoupil ze soutěže</a:t>
            </a:r>
          </a:p>
          <a:p>
            <a:r>
              <a:rPr lang="cs-CZ" b="0" dirty="0"/>
              <a:t>Napadení zadávacího řízení pro střet zájmů neúspěšné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ÚOHS S0117/2021</a:t>
            </a:r>
          </a:p>
        </p:txBody>
      </p:sp>
    </p:spTree>
    <p:extLst>
      <p:ext uri="{BB962C8B-B14F-4D97-AF65-F5344CB8AC3E}">
        <p14:creationId xmlns:p14="http://schemas.microsoft.com/office/powerpoint/2010/main" val="2639572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2880320"/>
          </a:xfrm>
        </p:spPr>
        <p:txBody>
          <a:bodyPr/>
          <a:lstStyle/>
          <a:p>
            <a:pPr algn="ctr"/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4000" dirty="0"/>
              <a:t>Střet zájmů v systematice ZZVZ</a:t>
            </a:r>
          </a:p>
        </p:txBody>
      </p:sp>
    </p:spTree>
    <p:extLst>
      <p:ext uri="{BB962C8B-B14F-4D97-AF65-F5344CB8AC3E}">
        <p14:creationId xmlns:p14="http://schemas.microsoft.com/office/powerpoint/2010/main" val="1579624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564904"/>
            <a:ext cx="8291264" cy="4032448"/>
          </a:xfrm>
        </p:spPr>
        <p:txBody>
          <a:bodyPr>
            <a:noAutofit/>
          </a:bodyPr>
          <a:lstStyle/>
          <a:p>
            <a:pPr algn="just"/>
            <a:r>
              <a:rPr lang="cs-CZ" sz="2400" b="0" dirty="0"/>
              <a:t>Část druhá ZZVZ (</a:t>
            </a:r>
            <a:r>
              <a:rPr lang="cs-CZ" sz="2400" dirty="0"/>
              <a:t>základní ustanovení </a:t>
            </a:r>
            <a:r>
              <a:rPr lang="cs-CZ" sz="2400" b="0" dirty="0"/>
              <a:t>o zadávacích řízeních) </a:t>
            </a:r>
            <a:r>
              <a:rPr lang="cs-CZ" sz="2400" b="0" dirty="0">
                <a:sym typeface="Symbol" panose="05050102010706020507" pitchFamily="18" charset="2"/>
              </a:rPr>
              <a:t> </a:t>
            </a:r>
          </a:p>
          <a:p>
            <a:pPr marL="457200" indent="-457200" algn="just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cs-CZ" sz="2000" b="0" dirty="0"/>
              <a:t>všechny režimy</a:t>
            </a:r>
          </a:p>
          <a:p>
            <a:pPr marL="457200" indent="-457200" algn="just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cs-CZ" sz="2000" b="0" dirty="0"/>
              <a:t>všechny druhy veřejných zakázek</a:t>
            </a:r>
          </a:p>
          <a:p>
            <a:pPr marL="457200" indent="-457200" algn="just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cs-CZ" sz="2000" b="0" dirty="0"/>
              <a:t>všechny druhy zadávacího řízení</a:t>
            </a:r>
          </a:p>
          <a:p>
            <a:pPr marL="457200" indent="-457200" algn="just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cs-CZ" sz="2000" b="0" dirty="0"/>
              <a:t>koncese, sektorové veřejné zakázky, „</a:t>
            </a:r>
            <a:r>
              <a:rPr lang="cs-CZ" sz="2000" b="0" dirty="0" err="1"/>
              <a:t>defence</a:t>
            </a:r>
            <a:r>
              <a:rPr lang="cs-CZ" sz="2000" b="0" dirty="0"/>
              <a:t>“ veřejné zakázky</a:t>
            </a:r>
          </a:p>
          <a:p>
            <a:pPr algn="just"/>
            <a:endParaRPr lang="cs-CZ" sz="100" b="0" dirty="0"/>
          </a:p>
          <a:p>
            <a:pPr algn="just"/>
            <a:r>
              <a:rPr lang="cs-CZ" sz="2400" b="0" dirty="0"/>
              <a:t>Platí i u rámcových dohod, DNS, soutěží o návrh, viz § 130 ZZVZ (novela 69/2025 na tom nic nezměnila)</a:t>
            </a:r>
          </a:p>
          <a:p>
            <a:pPr algn="just"/>
            <a:endParaRPr lang="cs-CZ" sz="2400" b="0" dirty="0"/>
          </a:p>
          <a:p>
            <a:pPr algn="just"/>
            <a:endParaRPr lang="cs-CZ" sz="2400" b="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Platí paušálně u všech ZŘ</a:t>
            </a:r>
          </a:p>
        </p:txBody>
      </p:sp>
    </p:spTree>
    <p:extLst>
      <p:ext uri="{BB962C8B-B14F-4D97-AF65-F5344CB8AC3E}">
        <p14:creationId xmlns:p14="http://schemas.microsoft.com/office/powerpoint/2010/main" val="1890627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132856"/>
            <a:ext cx="8291264" cy="4464496"/>
          </a:xfrm>
        </p:spPr>
        <p:txBody>
          <a:bodyPr>
            <a:normAutofit/>
          </a:bodyPr>
          <a:lstStyle/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Separátní důvod pro vyloučení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066030"/>
              </p:ext>
            </p:extLst>
          </p:nvPr>
        </p:nvGraphicFramePr>
        <p:xfrm>
          <a:off x="395536" y="2276872"/>
          <a:ext cx="8208912" cy="4320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801">
                  <a:extLst>
                    <a:ext uri="{9D8B030D-6E8A-4147-A177-3AD203B41FA5}">
                      <a16:colId xmlns:a16="http://schemas.microsoft.com/office/drawing/2014/main" val="971534637"/>
                    </a:ext>
                  </a:extLst>
                </a:gridCol>
                <a:gridCol w="3690245">
                  <a:extLst>
                    <a:ext uri="{9D8B030D-6E8A-4147-A177-3AD203B41FA5}">
                      <a16:colId xmlns:a16="http://schemas.microsoft.com/office/drawing/2014/main" val="1239919081"/>
                    </a:ext>
                  </a:extLst>
                </a:gridCol>
                <a:gridCol w="3840866">
                  <a:extLst>
                    <a:ext uri="{9D8B030D-6E8A-4147-A177-3AD203B41FA5}">
                      <a16:colId xmlns:a16="http://schemas.microsoft.com/office/drawing/2014/main" val="3840982073"/>
                    </a:ext>
                  </a:extLst>
                </a:gridCol>
              </a:tblGrid>
              <a:tr h="1345721">
                <a:tc rowSpan="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Střet zájmů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§ 48 odst. 5 písm. b)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Narušení hospodářské</a:t>
                      </a:r>
                      <a:r>
                        <a:rPr lang="cs-CZ" sz="1800" baseline="0" dirty="0"/>
                        <a:t> soutěže předchozím zapojením dodavatele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§ 48 odst. 5 písm. 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104508"/>
                  </a:ext>
                </a:extLst>
              </a:tr>
              <a:tr h="692242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ohrožení</a:t>
                      </a:r>
                      <a:r>
                        <a:rPr lang="cs-CZ" baseline="0" dirty="0"/>
                        <a:t> na straně zadavatele</a:t>
                      </a:r>
                      <a:endParaRPr lang="cs-CZ" dirty="0"/>
                    </a:p>
                  </a:txBody>
                  <a:tcPr>
                    <a:lnL w="38100" cmpd="sng">
                      <a:noFill/>
                    </a:lnL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ohrožení na straně dodavatele</a:t>
                      </a: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169497"/>
                  </a:ext>
                </a:extLst>
              </a:tr>
              <a:tr h="1141259">
                <a:tc rowSpan="2"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Podmínka</a:t>
                      </a:r>
                      <a:endParaRPr lang="cs-CZ" dirty="0"/>
                    </a:p>
                  </a:txBody>
                  <a:tcPr vert="vert270" anchor="ctr">
                    <a:lnT w="38100" cmpd="sng">
                      <a:noFill/>
                    </a:lnT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jiné opatření k nápravě, kromě zrušení zadávacího řízení, není možné 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jiné opatření k nápravě není možné </a:t>
                      </a:r>
                    </a:p>
                  </a:txBody>
                  <a:tcP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09097"/>
                  </a:ext>
                </a:extLst>
              </a:tr>
              <a:tr h="1141259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dodavatel neprokázal, že nedošlo k narušení hospodářské soutěže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387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4816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204864"/>
            <a:ext cx="8291264" cy="4248472"/>
          </a:xfrm>
        </p:spPr>
        <p:txBody>
          <a:bodyPr>
            <a:normAutofit/>
          </a:bodyPr>
          <a:lstStyle/>
          <a:p>
            <a:pPr algn="just"/>
            <a:r>
              <a:rPr lang="cs-CZ" b="0" dirty="0"/>
              <a:t>Soudní dvůr upozorňuje, že osoba, jež vykonala určité přípravné práce, se nenachází nezbytně ve stejné situaci jako osoba, která takové práce nevykonala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může se ocitnout ve výhodnější situaci při přípravě nabídky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hrozba střetu zájmů (i když to není zamýšleno)</a:t>
            </a:r>
          </a:p>
          <a:p>
            <a:pPr marL="457200" indent="-457200" algn="just">
              <a:buFontTx/>
              <a:buChar char="-"/>
            </a:pPr>
            <a:endParaRPr lang="cs-CZ" b="0" dirty="0"/>
          </a:p>
          <a:p>
            <a:pPr algn="just"/>
            <a:r>
              <a:rPr lang="cs-CZ" b="0" dirty="0"/>
              <a:t>ALE !  automatické vylučování bez možnosti dodavatele prokázat, že nabyté zkušenosti nemohly ovlivnit soutěž, je nepřiměřeným a protiprávním opatřením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Fabricom</a:t>
            </a:r>
            <a:r>
              <a:rPr lang="cs-CZ" dirty="0"/>
              <a:t> (C-21/03, C-34/03)</a:t>
            </a:r>
          </a:p>
        </p:txBody>
      </p:sp>
    </p:spTree>
    <p:extLst>
      <p:ext uri="{BB962C8B-B14F-4D97-AF65-F5344CB8AC3E}">
        <p14:creationId xmlns:p14="http://schemas.microsoft.com/office/powerpoint/2010/main" val="2753427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132856"/>
            <a:ext cx="8291264" cy="4320480"/>
          </a:xfrm>
        </p:spPr>
        <p:txBody>
          <a:bodyPr>
            <a:normAutofit/>
          </a:bodyPr>
          <a:lstStyle/>
          <a:p>
            <a:pPr algn="just"/>
            <a:r>
              <a:rPr lang="cs-CZ" b="0" dirty="0"/>
              <a:t>„</a:t>
            </a:r>
            <a:r>
              <a:rPr lang="cs-CZ" b="0" i="1" dirty="0"/>
              <a:t>Zadavatel vyloučí vybraného dodavatele, zjistí-li na základě informací zjištěných podle § 122 odst. 5 nebo 6 , že byl ve střetu zájmů podle § 44 odst. 2 a 3.</a:t>
            </a:r>
            <a:r>
              <a:rPr lang="cs-CZ" b="0" dirty="0"/>
              <a:t>“</a:t>
            </a:r>
          </a:p>
          <a:p>
            <a:pPr algn="just"/>
            <a:r>
              <a:rPr lang="cs-CZ" b="0" dirty="0"/>
              <a:t>= </a:t>
            </a:r>
            <a:r>
              <a:rPr lang="cs-CZ" dirty="0"/>
              <a:t>informace o skutečných majitelích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speciální vůči § 48 odst. 5 písm. b)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nemusí platit, že jiné opatření k nápravě není možné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? </a:t>
            </a:r>
            <a:r>
              <a:rPr lang="cs-CZ" b="0" dirty="0" err="1"/>
              <a:t>self-cleaning</a:t>
            </a:r>
            <a:r>
              <a:rPr lang="cs-CZ" b="0" dirty="0"/>
              <a:t> - opatrně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ALE bez debaty platí</a:t>
            </a:r>
          </a:p>
          <a:p>
            <a:pPr marL="1200150" lvl="1" indent="-457200" algn="just">
              <a:buFontTx/>
              <a:buChar char="-"/>
            </a:pPr>
            <a:r>
              <a:rPr lang="cs-CZ" sz="2100" dirty="0">
                <a:solidFill>
                  <a:srgbClr val="014EA2"/>
                </a:solidFill>
              </a:rPr>
              <a:t>povinnost oznámit a odůvodnit vyloučení</a:t>
            </a:r>
          </a:p>
          <a:p>
            <a:pPr marL="1200150" lvl="1" indent="-457200" algn="just">
              <a:buFontTx/>
              <a:buChar char="-"/>
            </a:pPr>
            <a:r>
              <a:rPr lang="cs-CZ" sz="2100" dirty="0">
                <a:solidFill>
                  <a:srgbClr val="014EA2"/>
                </a:solidFill>
              </a:rPr>
              <a:t>povinnost uvést v písemné zprávě zadavatele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Posuzování střetu zájmů podle § 124/3</a:t>
            </a:r>
          </a:p>
        </p:txBody>
      </p:sp>
    </p:spTree>
    <p:extLst>
      <p:ext uri="{BB962C8B-B14F-4D97-AF65-F5344CB8AC3E}">
        <p14:creationId xmlns:p14="http://schemas.microsoft.com/office/powerpoint/2010/main" val="519993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492896"/>
            <a:ext cx="8424936" cy="4104456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§ 148 </a:t>
            </a:r>
          </a:p>
          <a:p>
            <a:pPr algn="just"/>
            <a:r>
              <a:rPr lang="cs-CZ" b="0" dirty="0"/>
              <a:t>povinná prevence před střetem zájmů se uplatní i na členy poroty</a:t>
            </a:r>
          </a:p>
          <a:p>
            <a:pPr algn="just"/>
            <a:r>
              <a:rPr lang="cs-CZ" b="0" dirty="0">
                <a:sym typeface="Symbol" panose="05050102010706020507" pitchFamily="18" charset="2"/>
              </a:rPr>
              <a:t> </a:t>
            </a:r>
            <a:r>
              <a:rPr lang="cs-CZ" dirty="0">
                <a:sym typeface="Symbol" panose="05050102010706020507" pitchFamily="18" charset="2"/>
              </a:rPr>
              <a:t>písemné</a:t>
            </a:r>
            <a:r>
              <a:rPr lang="cs-CZ" b="0" dirty="0">
                <a:sym typeface="Symbol" panose="05050102010706020507" pitchFamily="18" charset="2"/>
              </a:rPr>
              <a:t> čestné prohlášení porotců o neexistenci střetu zájmů, hledisko anonymity návrhů</a:t>
            </a:r>
            <a:endParaRPr lang="cs-CZ" b="0" dirty="0"/>
          </a:p>
          <a:p>
            <a:pPr algn="just"/>
            <a:endParaRPr lang="cs-CZ" b="0" dirty="0"/>
          </a:p>
          <a:p>
            <a:pPr algn="just"/>
            <a:r>
              <a:rPr lang="cs-CZ" b="0" dirty="0"/>
              <a:t>porotci musí být nezávislí též ve vtahu k zadavateli</a:t>
            </a:r>
          </a:p>
          <a:p>
            <a:pPr marL="1703388" algn="just"/>
            <a:r>
              <a:rPr lang="cs-CZ" b="0" dirty="0"/>
              <a:t>tj. nejsou s ním v dlouhodobém obchodním, pracovněprávním nebo jiném obdobném vztahu</a:t>
            </a:r>
          </a:p>
          <a:p>
            <a:pPr algn="just"/>
            <a:endParaRPr lang="cs-CZ" b="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Specifická úprava v soutěži o návrh</a:t>
            </a:r>
          </a:p>
        </p:txBody>
      </p:sp>
      <p:sp>
        <p:nvSpPr>
          <p:cNvPr id="5" name="Šipka ohnutá nahoru 4"/>
          <p:cNvSpPr/>
          <p:nvPr/>
        </p:nvSpPr>
        <p:spPr>
          <a:xfrm rot="5400000">
            <a:off x="1367626" y="5409238"/>
            <a:ext cx="504056" cy="432012"/>
          </a:xfrm>
          <a:prstGeom prst="bentUpArrow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88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132856"/>
            <a:ext cx="8291264" cy="43204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b="0" dirty="0"/>
              <a:t>„Zadavatel může považovat technickou kvalifikaci za neprokázanou, pokud prokáže, že dodavatel má protichůdné zájmy, které by mohly negativně ovlivnit plnění veřejné zakázky.“</a:t>
            </a:r>
          </a:p>
          <a:p>
            <a:pPr algn="just"/>
            <a:r>
              <a:rPr lang="cs-CZ" b="0" dirty="0"/>
              <a:t>Viz rozsudek Soudního dvora v </a:t>
            </a:r>
            <a:r>
              <a:rPr lang="cs-CZ" dirty="0"/>
              <a:t>kauze Deloitte </a:t>
            </a:r>
            <a:r>
              <a:rPr lang="cs-CZ" b="0" dirty="0"/>
              <a:t>T-195/05</a:t>
            </a:r>
          </a:p>
          <a:p>
            <a:pPr marL="705620" lvl="1" indent="-342900" algn="just">
              <a:buFont typeface="Arial" panose="020B0604020202020204" pitchFamily="34" charset="0"/>
              <a:buChar char="•"/>
            </a:pPr>
            <a:r>
              <a:rPr lang="cs-CZ" sz="2100" dirty="0">
                <a:solidFill>
                  <a:srgbClr val="014EA2"/>
                </a:solidFill>
              </a:rPr>
              <a:t>VZ na hodnocení projektu</a:t>
            </a:r>
          </a:p>
          <a:p>
            <a:pPr marL="705620" lvl="1" indent="-342900" algn="just">
              <a:buFont typeface="Arial" panose="020B0604020202020204" pitchFamily="34" charset="0"/>
              <a:buChar char="•"/>
            </a:pPr>
            <a:r>
              <a:rPr lang="cs-CZ" sz="2100" dirty="0">
                <a:solidFill>
                  <a:srgbClr val="014EA2"/>
                </a:solidFill>
              </a:rPr>
              <a:t>konsorcium </a:t>
            </a:r>
            <a:r>
              <a:rPr lang="cs-CZ" sz="2100" dirty="0" err="1">
                <a:solidFill>
                  <a:srgbClr val="014EA2"/>
                </a:solidFill>
              </a:rPr>
              <a:t>Euphet</a:t>
            </a:r>
            <a:r>
              <a:rPr lang="cs-CZ" sz="2100" dirty="0">
                <a:solidFill>
                  <a:srgbClr val="014EA2"/>
                </a:solidFill>
              </a:rPr>
              <a:t> (a spol.) vyloučeno pro střet zájmů, protože projekt realizovali</a:t>
            </a:r>
          </a:p>
          <a:p>
            <a:pPr marL="705620" lvl="1" indent="-342900" algn="just">
              <a:buFont typeface="Arial" panose="020B0604020202020204" pitchFamily="34" charset="0"/>
              <a:buChar char="•"/>
            </a:pPr>
            <a:r>
              <a:rPr lang="cs-CZ" sz="2100" dirty="0">
                <a:solidFill>
                  <a:srgbClr val="014EA2"/>
                </a:solidFill>
              </a:rPr>
              <a:t>Soudní dvůr: Vyloučení pouze v případě, že je střet zájmů </a:t>
            </a:r>
            <a:r>
              <a:rPr lang="cs-CZ" sz="2100" b="1" dirty="0">
                <a:solidFill>
                  <a:srgbClr val="014EA2"/>
                </a:solidFill>
              </a:rPr>
              <a:t>skutečný</a:t>
            </a:r>
            <a:r>
              <a:rPr lang="cs-CZ" sz="2100" dirty="0">
                <a:solidFill>
                  <a:srgbClr val="014EA2"/>
                </a:solidFill>
              </a:rPr>
              <a:t> (v návaznosti na konkrétní posouzení nabídky a situace dodavatele), </a:t>
            </a:r>
            <a:r>
              <a:rPr lang="cs-CZ" sz="2100" b="1" dirty="0">
                <a:solidFill>
                  <a:srgbClr val="014EA2"/>
                </a:solidFill>
              </a:rPr>
              <a:t>a nikoli hypotetický</a:t>
            </a:r>
            <a:r>
              <a:rPr lang="cs-CZ" sz="2100" dirty="0">
                <a:solidFill>
                  <a:srgbClr val="014EA2"/>
                </a:solidFill>
              </a:rPr>
              <a:t> (pouhá eventualita střetu zájmů k tomuto účelu stačit nemůže). </a:t>
            </a:r>
          </a:p>
          <a:p>
            <a:pPr marL="705620" lvl="1" indent="-342900" algn="just">
              <a:buFont typeface="Arial" panose="020B0604020202020204" pitchFamily="34" charset="0"/>
              <a:buChar char="•"/>
            </a:pPr>
            <a:r>
              <a:rPr lang="cs-CZ" sz="2100" dirty="0">
                <a:solidFill>
                  <a:srgbClr val="014EA2"/>
                </a:solidFill>
              </a:rPr>
              <a:t>! To neznamená, že riziko střetu zájmů pro vyloučení nabídky nepostačuje. </a:t>
            </a:r>
            <a:r>
              <a:rPr lang="cs-CZ" sz="2100" i="1" dirty="0">
                <a:solidFill>
                  <a:srgbClr val="014EA2"/>
                </a:solidFill>
              </a:rPr>
              <a:t>Ke konkretizaci střetu zájmů totiž v zásadě může dojít až v průběhu provádění smlouvy. </a:t>
            </a:r>
            <a:r>
              <a:rPr lang="cs-CZ" sz="2100" dirty="0">
                <a:solidFill>
                  <a:srgbClr val="014EA2"/>
                </a:solidFill>
              </a:rPr>
              <a:t>Před uzavřením smlouvy může být střet zájmů pouze potenciální… a je tak předpokládáno zvážení rizika.</a:t>
            </a:r>
          </a:p>
          <a:p>
            <a:pPr marL="705620" lvl="1" indent="-342900" algn="just">
              <a:buFont typeface="Arial" panose="020B0604020202020204" pitchFamily="34" charset="0"/>
              <a:buChar char="•"/>
            </a:pPr>
            <a:endParaRPr lang="cs-CZ" sz="2100" dirty="0">
              <a:solidFill>
                <a:srgbClr val="014EA2"/>
              </a:solidFill>
            </a:endParaRPr>
          </a:p>
          <a:p>
            <a:pPr algn="just"/>
            <a:endParaRPr lang="cs-CZ" b="0" dirty="0"/>
          </a:p>
          <a:p>
            <a:pPr algn="just"/>
            <a:endParaRPr lang="cs-CZ" b="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Střet zájmů v realizační fázi § 79 odst. 1</a:t>
            </a:r>
          </a:p>
        </p:txBody>
      </p:sp>
    </p:spTree>
    <p:extLst>
      <p:ext uri="{BB962C8B-B14F-4D97-AF65-F5344CB8AC3E}">
        <p14:creationId xmlns:p14="http://schemas.microsoft.com/office/powerpoint/2010/main" val="33246514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3212976"/>
            <a:ext cx="8291264" cy="3240360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>
                <a:solidFill>
                  <a:srgbClr val="000099"/>
                </a:solidFill>
                <a:ea typeface="+mj-ea"/>
              </a:rPr>
              <a:t>Praktický dopad na postup zadavatele</a:t>
            </a:r>
          </a:p>
        </p:txBody>
      </p:sp>
    </p:spTree>
    <p:extLst>
      <p:ext uri="{BB962C8B-B14F-4D97-AF65-F5344CB8AC3E}">
        <p14:creationId xmlns:p14="http://schemas.microsoft.com/office/powerpoint/2010/main" val="11617816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2880320"/>
          </a:xfrm>
        </p:spPr>
        <p:txBody>
          <a:bodyPr/>
          <a:lstStyle/>
          <a:p>
            <a:pPr algn="ctr"/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4400" dirty="0"/>
              <a:t>Co to je střet zájmů ?</a:t>
            </a:r>
          </a:p>
        </p:txBody>
      </p:sp>
    </p:spTree>
    <p:extLst>
      <p:ext uri="{BB962C8B-B14F-4D97-AF65-F5344CB8AC3E}">
        <p14:creationId xmlns:p14="http://schemas.microsoft.com/office/powerpoint/2010/main" val="14746708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3068960"/>
            <a:ext cx="8291264" cy="3384376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§ 44 odst. 1 ZZVZ</a:t>
            </a:r>
            <a:r>
              <a:rPr lang="cs-CZ" b="0" dirty="0"/>
              <a:t>: Zadavatel postupuje tak, aby nedocházelo ke střetu zájmů. </a:t>
            </a:r>
          </a:p>
          <a:p>
            <a:pPr algn="just"/>
            <a:r>
              <a:rPr lang="cs-CZ" b="0" dirty="0"/>
              <a:t>Pokud zjistí, že ke střetu zájmů došlo, přijme k jeho odstranění opatření k nápravě.</a:t>
            </a:r>
          </a:p>
          <a:p>
            <a:pPr algn="just"/>
            <a:endParaRPr lang="cs-CZ" b="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prevenční povinnost</a:t>
            </a:r>
          </a:p>
        </p:txBody>
      </p:sp>
    </p:spTree>
    <p:extLst>
      <p:ext uri="{BB962C8B-B14F-4D97-AF65-F5344CB8AC3E}">
        <p14:creationId xmlns:p14="http://schemas.microsoft.com/office/powerpoint/2010/main" val="4290492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420888"/>
            <a:ext cx="8291264" cy="4032448"/>
          </a:xfrm>
        </p:spPr>
        <p:txBody>
          <a:bodyPr>
            <a:normAutofit/>
          </a:bodyPr>
          <a:lstStyle/>
          <a:p>
            <a:pPr algn="just"/>
            <a:r>
              <a:rPr lang="cs-CZ" b="0" dirty="0"/>
              <a:t>§ 44 odst. 1: </a:t>
            </a:r>
            <a:r>
              <a:rPr lang="cs-CZ" dirty="0"/>
              <a:t>povinné písemné čestné prohlášení všech členů komise</a:t>
            </a:r>
            <a:r>
              <a:rPr lang="cs-CZ" b="0" dirty="0"/>
              <a:t>, </a:t>
            </a:r>
            <a:r>
              <a:rPr lang="cs-CZ" dirty="0"/>
              <a:t>přizvaných odborníků nebo osob zastupujících zadavatele </a:t>
            </a:r>
            <a:r>
              <a:rPr lang="cs-CZ" b="0" dirty="0"/>
              <a:t>(§ 42, 43) o tom, že nejsou ve střetu zájmů</a:t>
            </a:r>
          </a:p>
          <a:p>
            <a:r>
              <a:rPr lang="cs-CZ" b="0" dirty="0"/>
              <a:t>§ 124 odst. 3: z informací o </a:t>
            </a:r>
            <a:r>
              <a:rPr lang="cs-CZ" dirty="0"/>
              <a:t>skutečných majitelích</a:t>
            </a:r>
          </a:p>
          <a:p>
            <a:pPr algn="just"/>
            <a:r>
              <a:rPr lang="cs-CZ" b="0" dirty="0"/>
              <a:t>obrana neúspěšného účastníka, aktivita kontrolního orgánu</a:t>
            </a:r>
          </a:p>
          <a:p>
            <a:pPr algn="just"/>
            <a:endParaRPr lang="cs-CZ" b="0" dirty="0"/>
          </a:p>
          <a:p>
            <a:pPr algn="just"/>
            <a:r>
              <a:rPr lang="cs-CZ" sz="3900" b="0" dirty="0">
                <a:solidFill>
                  <a:schemeClr val="accent4"/>
                </a:solidFill>
              </a:rPr>
              <a:t>!</a:t>
            </a:r>
            <a:r>
              <a:rPr lang="cs-CZ" b="0" dirty="0"/>
              <a:t> </a:t>
            </a:r>
            <a:r>
              <a:rPr lang="cs-CZ" dirty="0"/>
              <a:t>obecná prevenční povinnost samotného zadavatele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zjistit střet zájmů</a:t>
            </a:r>
          </a:p>
        </p:txBody>
      </p:sp>
    </p:spTree>
    <p:extLst>
      <p:ext uri="{BB962C8B-B14F-4D97-AF65-F5344CB8AC3E}">
        <p14:creationId xmlns:p14="http://schemas.microsoft.com/office/powerpoint/2010/main" val="3377818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916832"/>
            <a:ext cx="8291264" cy="453650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ÚOHS-S0692/2023/VZ</a:t>
            </a:r>
          </a:p>
          <a:p>
            <a:pPr algn="just"/>
            <a:r>
              <a:rPr lang="cs-CZ" b="0" dirty="0"/>
              <a:t>Zadavatel vybral dodavatele nabízející přístroj výrobce, jehož jednatel a společník XY „seděl“ v hodnotící komisi a komisi pro posouzení nabídek.</a:t>
            </a:r>
          </a:p>
          <a:p>
            <a:pPr algn="just"/>
            <a:r>
              <a:rPr lang="cs-CZ" b="0" dirty="0"/>
              <a:t>XY byl v pracovně právním vztahu se zadavatelem + předtím vztahu obchodním</a:t>
            </a:r>
          </a:p>
          <a:p>
            <a:pPr algn="just"/>
            <a:r>
              <a:rPr lang="cs-CZ" b="0" dirty="0"/>
              <a:t>Zadavatel na svou obhajobu tvrdil: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b="0" dirty="0"/>
              <a:t>hned jak se o těchto vztazích dozvědět, reagoval (ukončení spolupráce, jednání o náhradě škody, XY už nic do budoucna nehodnotil);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b="0" dirty="0"/>
              <a:t>XY podepsal čestné prohlášení člena hodnotící komise o neexistenci střetu zájmů.</a:t>
            </a:r>
          </a:p>
          <a:p>
            <a:pPr algn="just"/>
            <a:r>
              <a:rPr lang="cs-CZ" b="0" dirty="0"/>
              <a:t>Shledáno porušení zákona, neboť zadavatel uzavřel smlouvu, aniž by v průběhu zadávacího řízení přijal opatření potřebná k tomu, aby XY tohoto svého postavení v citovaném zadávacím řízení případně nezneužil k získání osobní výhody v podobě jakéhokoliv využití produktu vyvinutého jeho společností.</a:t>
            </a:r>
          </a:p>
          <a:p>
            <a:pPr algn="just"/>
            <a:r>
              <a:rPr lang="cs-CZ" b="0" dirty="0"/>
              <a:t>Čestné prohlášení členů komise o neexistenci střetu zájmů nemusí být dostatečné. Jako efektivní postup k prevenci vzniku střetu zájmů v dané situaci bylo možno považovat nezávislé zjištění a ověření toho, že zadávací podmínky skutečně nijak nezvýhodňovaly konkrétního dodavatele.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Čestné prohlášení samo o sobě není vždy dostatečné</a:t>
            </a:r>
          </a:p>
        </p:txBody>
      </p:sp>
    </p:spTree>
    <p:extLst>
      <p:ext uri="{BB962C8B-B14F-4D97-AF65-F5344CB8AC3E}">
        <p14:creationId xmlns:p14="http://schemas.microsoft.com/office/powerpoint/2010/main" val="3165431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420888"/>
            <a:ext cx="8291264" cy="4032448"/>
          </a:xfrm>
        </p:spPr>
        <p:txBody>
          <a:bodyPr>
            <a:normAutofit/>
          </a:bodyPr>
          <a:lstStyle/>
          <a:p>
            <a:pPr algn="just"/>
            <a:r>
              <a:rPr lang="cs-CZ" b="0" dirty="0"/>
              <a:t>vazba na § 49, tzv. </a:t>
            </a:r>
            <a:r>
              <a:rPr lang="cs-CZ" b="0" dirty="0" err="1"/>
              <a:t>autoremedura</a:t>
            </a:r>
            <a:endParaRPr lang="cs-CZ" b="0" dirty="0"/>
          </a:p>
          <a:p>
            <a:pPr algn="just"/>
            <a:r>
              <a:rPr lang="cs-CZ" b="0" dirty="0"/>
              <a:t>n</a:t>
            </a:r>
            <a:r>
              <a:rPr lang="en-US" b="0" dirty="0" err="1"/>
              <a:t>apříklad</a:t>
            </a:r>
            <a:r>
              <a:rPr lang="en-US" b="0" dirty="0"/>
              <a:t> </a:t>
            </a:r>
            <a:endParaRPr lang="cs-CZ" b="0" dirty="0"/>
          </a:p>
          <a:p>
            <a:pPr marL="457200" indent="-457200" algn="just">
              <a:buFontTx/>
              <a:buChar char="-"/>
            </a:pPr>
            <a:r>
              <a:rPr lang="cs-CZ" b="0" dirty="0"/>
              <a:t>znepřístupnění zadávacího postupu osobám ve střetu zájmů,  např. rozvázání spolupráce s externím odborníkem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nové (revizní) provedení úkonů, na kterých se podílely osoby ve střetu zájmů</a:t>
            </a:r>
          </a:p>
          <a:p>
            <a:pPr marL="457200" indent="-457200" algn="just">
              <a:buFontTx/>
              <a:buChar char="-"/>
            </a:pPr>
            <a:r>
              <a:rPr lang="en-US" b="0" dirty="0" err="1"/>
              <a:t>vyloučení</a:t>
            </a:r>
            <a:r>
              <a:rPr lang="en-US" b="0" dirty="0"/>
              <a:t> </a:t>
            </a:r>
            <a:r>
              <a:rPr lang="en-US" b="0" dirty="0" err="1"/>
              <a:t>zvýhodněného</a:t>
            </a:r>
            <a:r>
              <a:rPr lang="en-US" b="0" dirty="0"/>
              <a:t> </a:t>
            </a:r>
            <a:r>
              <a:rPr lang="cs-CZ" b="0" dirty="0"/>
              <a:t>dodavatele</a:t>
            </a:r>
          </a:p>
          <a:p>
            <a:pPr marL="457200" indent="-457200" algn="just">
              <a:buFontTx/>
              <a:buChar char="-"/>
            </a:pPr>
            <a:r>
              <a:rPr lang="en-US" b="0" dirty="0" err="1"/>
              <a:t>zrušení</a:t>
            </a:r>
            <a:r>
              <a:rPr lang="en-US" b="0" dirty="0"/>
              <a:t> </a:t>
            </a:r>
            <a:r>
              <a:rPr lang="en-US" b="0" dirty="0" err="1"/>
              <a:t>zadávacího</a:t>
            </a:r>
            <a:r>
              <a:rPr lang="en-US" b="0" dirty="0"/>
              <a:t> </a:t>
            </a:r>
            <a:r>
              <a:rPr lang="en-US" b="0" dirty="0" err="1"/>
              <a:t>řízení</a:t>
            </a:r>
            <a:endParaRPr lang="cs-CZ" b="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k nápravě</a:t>
            </a:r>
          </a:p>
        </p:txBody>
      </p:sp>
    </p:spTree>
    <p:extLst>
      <p:ext uri="{BB962C8B-B14F-4D97-AF65-F5344CB8AC3E}">
        <p14:creationId xmlns:p14="http://schemas.microsoft.com/office/powerpoint/2010/main" val="35055194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276872"/>
            <a:ext cx="8291264" cy="4176464"/>
          </a:xfrm>
        </p:spPr>
        <p:txBody>
          <a:bodyPr>
            <a:normAutofit/>
          </a:bodyPr>
          <a:lstStyle/>
          <a:p>
            <a:pPr algn="just"/>
            <a:r>
              <a:rPr lang="cs-CZ" b="0" dirty="0"/>
              <a:t>písm. l)</a:t>
            </a:r>
          </a:p>
          <a:p>
            <a:pPr algn="just"/>
            <a:r>
              <a:rPr lang="cs-CZ" b="0" dirty="0"/>
              <a:t>V případě identifikovaného střetu zájmů zadavatel v písemné zprávě o zadávacím řízení uvede</a:t>
            </a:r>
          </a:p>
          <a:p>
            <a:pPr algn="just"/>
            <a:r>
              <a:rPr lang="cs-CZ" b="0" dirty="0"/>
              <a:t>„</a:t>
            </a:r>
            <a:r>
              <a:rPr lang="cs-CZ" b="0" i="1" dirty="0"/>
              <a:t>soupis osob, u kterých byl zjištěn střet zájmů, a následně přijatých opatření, byl-li střet zájmů zjištěn“</a:t>
            </a:r>
          </a:p>
          <a:p>
            <a:pPr algn="just"/>
            <a:r>
              <a:rPr lang="cs-CZ" b="0" dirty="0"/>
              <a:t>písm. d) </a:t>
            </a:r>
          </a:p>
          <a:p>
            <a:pPr algn="just"/>
            <a:r>
              <a:rPr lang="cs-CZ" b="0" dirty="0"/>
              <a:t>označení všech vyloučených účastníků zadávacího řízení s uvedením důvodu jejich vyloučení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 v písemné zprávě zadavatele § 217 odst. 2 </a:t>
            </a:r>
          </a:p>
        </p:txBody>
      </p:sp>
    </p:spTree>
    <p:extLst>
      <p:ext uri="{BB962C8B-B14F-4D97-AF65-F5344CB8AC3E}">
        <p14:creationId xmlns:p14="http://schemas.microsoft.com/office/powerpoint/2010/main" val="27193864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2880320"/>
          </a:xfrm>
        </p:spPr>
        <p:txBody>
          <a:bodyPr/>
          <a:lstStyle/>
          <a:p>
            <a:pPr algn="ctr"/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4000" dirty="0"/>
              <a:t>(Obligatorní) vyloučení dodavatele pro střet zájmů</a:t>
            </a:r>
          </a:p>
        </p:txBody>
      </p:sp>
    </p:spTree>
    <p:extLst>
      <p:ext uri="{BB962C8B-B14F-4D97-AF65-F5344CB8AC3E}">
        <p14:creationId xmlns:p14="http://schemas.microsoft.com/office/powerpoint/2010/main" val="3097199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492896"/>
            <a:ext cx="8291264" cy="4104456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§ 48 odst. 5 ZZVZ</a:t>
            </a:r>
          </a:p>
          <a:p>
            <a:pPr algn="just"/>
            <a:r>
              <a:rPr lang="cs-CZ" b="0" dirty="0"/>
              <a:t>Zadavatel </a:t>
            </a:r>
            <a:r>
              <a:rPr lang="cs-CZ" dirty="0"/>
              <a:t>může</a:t>
            </a:r>
            <a:r>
              <a:rPr lang="cs-CZ" b="0" dirty="0"/>
              <a:t> vyloučit účastníka zadávacího řízení pro nezpůsobilost, pokud prokáže, že</a:t>
            </a:r>
          </a:p>
          <a:p>
            <a:pPr algn="just"/>
            <a:r>
              <a:rPr lang="cs-CZ" b="0" dirty="0"/>
              <a:t>b) došlo ke střetu zájmů a jiné opatření k nápravě, kromě zrušení zadávacího řízení, není možné,</a:t>
            </a:r>
          </a:p>
          <a:p>
            <a:pPr algn="just"/>
            <a:endParaRPr lang="cs-CZ" sz="100" b="0" dirty="0"/>
          </a:p>
          <a:p>
            <a:pPr algn="just"/>
            <a:r>
              <a:rPr lang="cs-CZ" dirty="0"/>
              <a:t>§ 48 odst. 8 ZZVZ</a:t>
            </a:r>
          </a:p>
          <a:p>
            <a:pPr algn="just"/>
            <a:r>
              <a:rPr lang="cs-CZ" dirty="0"/>
              <a:t>povinnost</a:t>
            </a:r>
            <a:r>
              <a:rPr lang="cs-CZ" b="0" dirty="0"/>
              <a:t> u vybraného dodavatele</a:t>
            </a:r>
          </a:p>
          <a:p>
            <a:pPr algn="just"/>
            <a:endParaRPr lang="cs-CZ" b="0" dirty="0"/>
          </a:p>
          <a:p>
            <a:pPr algn="just"/>
            <a:endParaRPr lang="cs-CZ" b="0" dirty="0"/>
          </a:p>
          <a:p>
            <a:pPr algn="just"/>
            <a:endParaRPr lang="cs-CZ" b="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 pro vyloučení v ZZVZ</a:t>
            </a:r>
          </a:p>
        </p:txBody>
      </p:sp>
    </p:spTree>
    <p:extLst>
      <p:ext uri="{BB962C8B-B14F-4D97-AF65-F5344CB8AC3E}">
        <p14:creationId xmlns:p14="http://schemas.microsoft.com/office/powerpoint/2010/main" val="3795478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132856"/>
            <a:ext cx="8291264" cy="432048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Vyloučení nemůže být automatické. </a:t>
            </a:r>
            <a:r>
              <a:rPr lang="cs-CZ" b="0" dirty="0"/>
              <a:t>Je „na pořadu“ až v situaci, kdy jiné opatření k nápravě, kromě zrušení zadávacího řízení, není možné.</a:t>
            </a:r>
          </a:p>
          <a:p>
            <a:pPr algn="just"/>
            <a:r>
              <a:rPr lang="cs-CZ" b="0" dirty="0"/>
              <a:t>Jiným možným opatřením k nápravě může být např. 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znepřístupnění zadávacího postupu „podezřelé“ osobě,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nové (revizní) provedení úkonů, na kterých se podílely osoby ve střetu zájmů …</a:t>
            </a:r>
          </a:p>
          <a:p>
            <a:pPr algn="just"/>
            <a:r>
              <a:rPr lang="cs-CZ" b="0" dirty="0"/>
              <a:t>Až pokud toto není dostatečné, zadavatel zadávací řízení zruší, nebo účastníka vyloučí.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zadavatele při vylučování</a:t>
            </a:r>
          </a:p>
        </p:txBody>
      </p:sp>
    </p:spTree>
    <p:extLst>
      <p:ext uri="{BB962C8B-B14F-4D97-AF65-F5344CB8AC3E}">
        <p14:creationId xmlns:p14="http://schemas.microsoft.com/office/powerpoint/2010/main" val="18583557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636912"/>
            <a:ext cx="8291264" cy="3816424"/>
          </a:xfrm>
        </p:spPr>
        <p:txBody>
          <a:bodyPr>
            <a:normAutofit/>
          </a:bodyPr>
          <a:lstStyle/>
          <a:p>
            <a:pPr algn="just"/>
            <a:r>
              <a:rPr lang="cs-CZ" b="0" dirty="0"/>
              <a:t>Pokud zadavatel přistoupí k vyloučení pro střet zájmů podle § 48 odst. 5 písm. b) ZZVZ, musí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bezodkladně dodavateli vyloučení oznámit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vyloučení řádně odůvodnit</a:t>
            </a:r>
          </a:p>
          <a:p>
            <a:pPr marL="457200" indent="-457200" algn="just">
              <a:buFontTx/>
              <a:buChar char="-"/>
            </a:pPr>
            <a:r>
              <a:rPr lang="cs-CZ" sz="2100" b="0" dirty="0">
                <a:solidFill>
                  <a:srgbClr val="014EA2"/>
                </a:solidFill>
              </a:rPr>
              <a:t>pozor, </a:t>
            </a:r>
            <a:r>
              <a:rPr lang="cs-CZ" b="0" dirty="0"/>
              <a:t>musí být přezkoumatelné - </a:t>
            </a:r>
            <a:r>
              <a:rPr lang="cs-CZ" sz="2100" b="0" dirty="0">
                <a:solidFill>
                  <a:srgbClr val="014EA2"/>
                </a:solidFill>
              </a:rPr>
              <a:t>nepostačí jen obecné odůvodnění např. odkazem na ustanovení zákona</a:t>
            </a:r>
          </a:p>
          <a:p>
            <a:pPr marL="457200" indent="-457200" algn="just">
              <a:buFontTx/>
              <a:buChar char="-"/>
            </a:pPr>
            <a:endParaRPr lang="cs-CZ" b="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oznámit a odůvodnit vyloučení</a:t>
            </a:r>
          </a:p>
        </p:txBody>
      </p:sp>
    </p:spTree>
    <p:extLst>
      <p:ext uri="{BB962C8B-B14F-4D97-AF65-F5344CB8AC3E}">
        <p14:creationId xmlns:p14="http://schemas.microsoft.com/office/powerpoint/2010/main" val="4222794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636912"/>
            <a:ext cx="8291264" cy="3816424"/>
          </a:xfrm>
        </p:spPr>
        <p:txBody>
          <a:bodyPr>
            <a:normAutofit/>
          </a:bodyPr>
          <a:lstStyle/>
          <a:p>
            <a:pPr algn="just"/>
            <a:r>
              <a:rPr lang="cs-CZ" b="0" dirty="0"/>
              <a:t>„</a:t>
            </a:r>
            <a:r>
              <a:rPr lang="cs-CZ" b="0" i="1" dirty="0"/>
              <a:t>Zadavatel může vyloučit účastníka </a:t>
            </a:r>
            <a:r>
              <a:rPr lang="cs-CZ" sz="2000" b="0" dirty="0"/>
              <a:t>[vybraného dodavatele vyloučit musí]</a:t>
            </a:r>
            <a:r>
              <a:rPr lang="cs-CZ" b="0" i="1" dirty="0"/>
              <a:t>, </a:t>
            </a:r>
            <a:r>
              <a:rPr lang="cs-CZ" i="1" dirty="0"/>
              <a:t>pokud prokáže</a:t>
            </a:r>
            <a:r>
              <a:rPr lang="cs-CZ" b="0" i="1" dirty="0"/>
              <a:t>, že došlo ke střetu zájmů a jiné opatření k nápravě, kromě zrušení zadávacího řízení, není možné</a:t>
            </a:r>
            <a:r>
              <a:rPr lang="cs-CZ" b="0" dirty="0"/>
              <a:t>.“</a:t>
            </a:r>
          </a:p>
          <a:p>
            <a:pPr algn="just"/>
            <a:r>
              <a:rPr lang="cs-CZ" b="0" dirty="0"/>
              <a:t>	důkazní břemeno nese zadavatel</a:t>
            </a:r>
          </a:p>
          <a:p>
            <a:pPr algn="just"/>
            <a:r>
              <a:rPr lang="cs-CZ" b="0" dirty="0"/>
              <a:t>ALE pokud zadavatel nemá indicie nasvědčující střetu zájmů, nemá povinnost se jím zabývat v každé veřejné zakázce</a:t>
            </a:r>
          </a:p>
          <a:p>
            <a:pPr algn="just"/>
            <a:endParaRPr lang="cs-CZ" b="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zadavatele při vylučování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473128" y="3933056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6870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132856"/>
            <a:ext cx="8291264" cy="4464496"/>
          </a:xfrm>
        </p:spPr>
        <p:txBody>
          <a:bodyPr>
            <a:normAutofit/>
          </a:bodyPr>
          <a:lstStyle/>
          <a:p>
            <a:pPr algn="just"/>
            <a:r>
              <a:rPr lang="cs-CZ" b="0" dirty="0"/>
              <a:t>(2) Za střet zájmů se považuje situace, kdy zájmy osob, které</a:t>
            </a:r>
          </a:p>
          <a:p>
            <a:pPr marL="808038" indent="-355600" algn="just">
              <a:buFont typeface="+mj-lt"/>
              <a:buAutoNum type="alphaLcParenR"/>
            </a:pPr>
            <a:r>
              <a:rPr lang="cs-CZ" b="0" dirty="0"/>
              <a:t>se </a:t>
            </a:r>
            <a:r>
              <a:rPr lang="cs-CZ" b="0" u="sng" dirty="0"/>
              <a:t>podílejí na průběhu zadávacího řízení</a:t>
            </a:r>
            <a:r>
              <a:rPr lang="cs-CZ" b="0" dirty="0"/>
              <a:t>, nebo</a:t>
            </a:r>
          </a:p>
          <a:p>
            <a:pPr marL="808038" indent="-355600" algn="just">
              <a:buFont typeface="+mj-lt"/>
              <a:buAutoNum type="alphaLcParenR"/>
            </a:pPr>
            <a:r>
              <a:rPr lang="cs-CZ" b="0" dirty="0"/>
              <a:t>mají nebo by mohly mít </a:t>
            </a:r>
            <a:r>
              <a:rPr lang="cs-CZ" b="0" u="sng" dirty="0"/>
              <a:t>vliv na výsledek </a:t>
            </a:r>
            <a:r>
              <a:rPr lang="cs-CZ" b="0" dirty="0"/>
              <a:t>zadávacího řízení,</a:t>
            </a:r>
          </a:p>
          <a:p>
            <a:pPr algn="just"/>
            <a:r>
              <a:rPr lang="cs-CZ" b="0" dirty="0"/>
              <a:t>ohrožují jejich nestrannost nebo nezávislost v souvislosti se zadávacím řízením.</a:t>
            </a:r>
          </a:p>
          <a:p>
            <a:pPr algn="just"/>
            <a:r>
              <a:rPr lang="cs-CZ" b="0" dirty="0"/>
              <a:t>(3) Zájmem osob uvedených v odstavci 2 se pro účely tohoto zákona rozumí zájem získat osobní výhodu nebo snížit majetkový nebo jiný prospěch zadavatele.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obsažena v § 44</a:t>
            </a:r>
          </a:p>
        </p:txBody>
      </p:sp>
    </p:spTree>
    <p:extLst>
      <p:ext uri="{BB962C8B-B14F-4D97-AF65-F5344CB8AC3E}">
        <p14:creationId xmlns:p14="http://schemas.microsoft.com/office/powerpoint/2010/main" val="3155630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204864"/>
            <a:ext cx="8291264" cy="4248472"/>
          </a:xfrm>
        </p:spPr>
        <p:txBody>
          <a:bodyPr>
            <a:normAutofit/>
          </a:bodyPr>
          <a:lstStyle/>
          <a:p>
            <a:pPr algn="just"/>
            <a:r>
              <a:rPr lang="cs-CZ" b="0" dirty="0"/>
              <a:t>specialisté uvedení v nabídce vybraného dodavatele jsou na Technické univerzitě v Kaunasu kolegy některých odborníků veřejného zadavatele, kteří vyhotovili zadávací dokumentaci a hodnotili nabídky</a:t>
            </a:r>
          </a:p>
          <a:p>
            <a:pPr algn="just"/>
            <a:r>
              <a:rPr lang="cs-CZ" b="0" dirty="0"/>
              <a:t>Postoj zadavatele a vítěze VZ:  společnost </a:t>
            </a:r>
            <a:r>
              <a:rPr lang="cs-CZ" b="0" dirty="0" err="1"/>
              <a:t>eVigilo</a:t>
            </a:r>
            <a:r>
              <a:rPr lang="cs-CZ" b="0" dirty="0"/>
              <a:t> je povinna prokázat nejen objektivní vazby existující mezi specialisty úspěšných uchazečů o zakázku a odborníky, kteří hodnotili nabídky, ale také prokázat subjektivní skutečnost, že odborníci byli podjatí. </a:t>
            </a:r>
          </a:p>
          <a:p>
            <a:pPr algn="just"/>
            <a:endParaRPr lang="cs-CZ" b="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eVigilio</a:t>
            </a:r>
            <a:r>
              <a:rPr lang="cs-CZ" dirty="0"/>
              <a:t> Ltd (C-538/13)</a:t>
            </a:r>
          </a:p>
        </p:txBody>
      </p:sp>
    </p:spTree>
    <p:extLst>
      <p:ext uri="{BB962C8B-B14F-4D97-AF65-F5344CB8AC3E}">
        <p14:creationId xmlns:p14="http://schemas.microsoft.com/office/powerpoint/2010/main" val="1486788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204864"/>
            <a:ext cx="8291264" cy="4464496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/>
              <a:t>Soudní dvůr:</a:t>
            </a:r>
          </a:p>
          <a:p>
            <a:pPr algn="just"/>
            <a:r>
              <a:rPr lang="cs-CZ" b="0" dirty="0"/>
              <a:t>aktivní role zadavatelů při dodržování zásad zadávání veřejných zakázek</a:t>
            </a:r>
          </a:p>
          <a:p>
            <a:pPr algn="just"/>
            <a:r>
              <a:rPr lang="cs-CZ" dirty="0"/>
              <a:t>S touto aktivní rolí by bylo neslučitelné, aby navrhovatelka v rámci přezkumného řízení nesla důkazní břemeno </a:t>
            </a:r>
            <a:r>
              <a:rPr lang="cs-CZ" b="0" dirty="0"/>
              <a:t>týkající se konkrétní podjatosti odborníků veřejného zadavatele … zejména pokud uchazeč nemá přístup k informacím a důkazům, které by mu umožnily prokázat takovou podjatost.</a:t>
            </a:r>
          </a:p>
          <a:p>
            <a:pPr algn="just"/>
            <a:r>
              <a:rPr lang="cs-CZ" b="0" dirty="0"/>
              <a:t>Pokud tedy odmítnutý uchazeč předloží </a:t>
            </a:r>
            <a:r>
              <a:rPr lang="cs-CZ" dirty="0"/>
              <a:t>objektivní skutečnosti</a:t>
            </a:r>
            <a:r>
              <a:rPr lang="cs-CZ" b="0" dirty="0"/>
              <a:t>, které zpochybňují nestrannost odborníka veřejného zadavatele, </a:t>
            </a:r>
            <a:r>
              <a:rPr lang="cs-CZ" dirty="0"/>
              <a:t>je na veřejném zadavateli, aby posoudil všechny relevantní okolnosti</a:t>
            </a:r>
            <a:r>
              <a:rPr lang="cs-CZ" b="0" dirty="0"/>
              <a:t>, které vedly k přijetí rozhodnutí o zadání zakázky, za účelem předcházení střetům zájmů, jejich odhalování a odstraňování, včetně případného vyžádání si určitých informací a důkazů od účastníků řízení.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eVigilio</a:t>
            </a:r>
            <a:r>
              <a:rPr lang="cs-CZ" dirty="0"/>
              <a:t> Ltd (C-538/13)</a:t>
            </a:r>
          </a:p>
        </p:txBody>
      </p:sp>
    </p:spTree>
    <p:extLst>
      <p:ext uri="{BB962C8B-B14F-4D97-AF65-F5344CB8AC3E}">
        <p14:creationId xmlns:p14="http://schemas.microsoft.com/office/powerpoint/2010/main" val="26286183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3212976"/>
            <a:ext cx="8291264" cy="3240360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>
                <a:solidFill>
                  <a:srgbClr val="000099"/>
                </a:solidFill>
                <a:ea typeface="+mj-ea"/>
              </a:rPr>
              <a:t>Zpracovatel zadávací dokumentace</a:t>
            </a:r>
          </a:p>
        </p:txBody>
      </p:sp>
    </p:spTree>
    <p:extLst>
      <p:ext uri="{BB962C8B-B14F-4D97-AF65-F5344CB8AC3E}">
        <p14:creationId xmlns:p14="http://schemas.microsoft.com/office/powerpoint/2010/main" val="2413251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204864"/>
            <a:ext cx="8291264" cy="4248472"/>
          </a:xfrm>
        </p:spPr>
        <p:txBody>
          <a:bodyPr>
            <a:normAutofit/>
          </a:bodyPr>
          <a:lstStyle/>
          <a:p>
            <a:pPr algn="just"/>
            <a:r>
              <a:rPr lang="cs-CZ" b="0" dirty="0"/>
              <a:t>Soudní dvůr sice uznává, že osoba, jež vykonala určité přípravné práce, se nenachází nezbytně ve stejné situaci jako osoba, která takové práce nevykonala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může se ocitnout ve výhodnější situaci při přípravě nabídky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hrozba střetu zájmů (i když to není zamýšleno)</a:t>
            </a:r>
          </a:p>
          <a:p>
            <a:pPr algn="just"/>
            <a:r>
              <a:rPr lang="cs-CZ" dirty="0"/>
              <a:t>ALE !  </a:t>
            </a:r>
            <a:r>
              <a:rPr lang="cs-CZ" b="0" dirty="0"/>
              <a:t>automatické vylučování bez možnosti dodavatele prokázat, že nabyté zkušenosti nemohly ovlivnit soutěž, je nepřiměřeným a protiprávním opatřením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Fabricom</a:t>
            </a:r>
            <a:r>
              <a:rPr lang="cs-CZ" dirty="0"/>
              <a:t> (C-21/03, C-34/03)</a:t>
            </a:r>
          </a:p>
        </p:txBody>
      </p:sp>
    </p:spTree>
    <p:extLst>
      <p:ext uri="{BB962C8B-B14F-4D97-AF65-F5344CB8AC3E}">
        <p14:creationId xmlns:p14="http://schemas.microsoft.com/office/powerpoint/2010/main" val="3303199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204864"/>
            <a:ext cx="8291264" cy="4248472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Posuzovaný případ: </a:t>
            </a:r>
          </a:p>
          <a:p>
            <a:pPr algn="just"/>
            <a:r>
              <a:rPr lang="cs-CZ" b="0" dirty="0"/>
              <a:t>ZPŘ, projektovou dokumentaci vypracoval dodavatel, který jediný podal nabídku a VZ mu byla zadána</a:t>
            </a:r>
          </a:p>
          <a:p>
            <a:pPr algn="just"/>
            <a:r>
              <a:rPr lang="cs-CZ" dirty="0"/>
              <a:t>ÚOHS: 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riziko ovlivnění zadávacích podmínek a zvýhodnění dodavatele 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zadavatel měl provést opatření k nápravě, např. nechat zpracovat externí posudek o tom, že projektová dokumentace skrytě nezvýhodňuje zpracovatele</a:t>
            </a:r>
          </a:p>
          <a:p>
            <a:pPr algn="just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ÚOHS S0402/2020</a:t>
            </a:r>
          </a:p>
        </p:txBody>
      </p:sp>
    </p:spTree>
    <p:extLst>
      <p:ext uri="{BB962C8B-B14F-4D97-AF65-F5344CB8AC3E}">
        <p14:creationId xmlns:p14="http://schemas.microsoft.com/office/powerpoint/2010/main" val="6767369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204864"/>
            <a:ext cx="8291264" cy="4248472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Posuzovaný případ: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b="0" dirty="0"/>
              <a:t>část zadávací dokumentace zpracoval poddodavatel vybraného dodavatele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b="0" dirty="0"/>
              <a:t>tato část zadávací dokumentace zadavatel uveřejnil dlouho před samotným zahájením zadávacího řízení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ÚOHS: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b="0" dirty="0"/>
              <a:t>střet zájmů mohl být založen i skrze poddodavatele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b="0" dirty="0"/>
              <a:t>uveřejněním externě zpracovaných částí ZD v době před zahájením zadávacího řízení zadavatel narovnal/eliminoval případný informační deficit potenciálních účastníků zadávacího řízení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ÚOHS S0145/2021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92800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automatické vyloučení zpracovatele projektové dokumentace</a:t>
            </a:r>
          </a:p>
          <a:p>
            <a:r>
              <a:rPr lang="cs-CZ" dirty="0"/>
              <a:t>ÚOHS: nezákonný postup</a:t>
            </a:r>
          </a:p>
          <a:p>
            <a:pPr marL="457200" indent="-457200">
              <a:buFontTx/>
              <a:buChar char="-"/>
            </a:pPr>
            <a:r>
              <a:rPr lang="cs-CZ" b="0" dirty="0"/>
              <a:t>ZZVZ neumožňuje zadavateli vyloučit účastníka „z opatrnosti“, vyloučení je krajní řešení střetu zájmů</a:t>
            </a:r>
          </a:p>
          <a:p>
            <a:pPr marL="457200" indent="-457200">
              <a:buFontTx/>
              <a:buChar char="-"/>
            </a:pPr>
            <a:r>
              <a:rPr lang="cs-CZ" b="0" dirty="0"/>
              <a:t>Vyloučení musí být odůvodněno</a:t>
            </a:r>
          </a:p>
          <a:p>
            <a:pPr marL="457200" indent="-457200">
              <a:buFontTx/>
              <a:buChar char="-"/>
            </a:pPr>
            <a:r>
              <a:rPr lang="cs-CZ" b="0" dirty="0"/>
              <a:t>Jako samostatný vylučovací důvod neobstojí, že zpracovatel zadávací dokumentace měl víc času na přípravu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ÚOHS S0161/2021</a:t>
            </a:r>
          </a:p>
        </p:txBody>
      </p:sp>
    </p:spTree>
    <p:extLst>
      <p:ext uri="{BB962C8B-B14F-4D97-AF65-F5344CB8AC3E}">
        <p14:creationId xmlns:p14="http://schemas.microsoft.com/office/powerpoint/2010/main" val="11043097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automatické vyloučení zpracovatele projektové dokumentace</a:t>
            </a:r>
          </a:p>
          <a:p>
            <a:r>
              <a:rPr lang="cs-CZ" dirty="0"/>
              <a:t>ÚOHS: nezákonný postup</a:t>
            </a:r>
          </a:p>
          <a:p>
            <a:pPr marL="457200" indent="-457200">
              <a:buFontTx/>
              <a:buChar char="-"/>
            </a:pPr>
            <a:r>
              <a:rPr lang="cs-CZ" b="0" dirty="0"/>
              <a:t>ZZVZ neumožňuje zadavateli vyloučit účastníka „z opatrnosti“, vyloučení je krajní řešení střetu zájmů</a:t>
            </a:r>
          </a:p>
          <a:p>
            <a:pPr marL="457200" indent="-457200">
              <a:buFontTx/>
              <a:buChar char="-"/>
            </a:pPr>
            <a:r>
              <a:rPr lang="cs-CZ" b="0" dirty="0"/>
              <a:t>Vyloučení musí být odůvodněno</a:t>
            </a:r>
          </a:p>
          <a:p>
            <a:pPr marL="457200" indent="-457200">
              <a:buFontTx/>
              <a:buChar char="-"/>
            </a:pPr>
            <a:r>
              <a:rPr lang="cs-CZ" b="0" dirty="0"/>
              <a:t>Jako samostatný vylučovací důvod neobstojí, že zpracovatel zadávací dokumentace měl víc času na přípravu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ÚOHS-S0692/2023/VZ</a:t>
            </a:r>
          </a:p>
        </p:txBody>
      </p:sp>
    </p:spTree>
    <p:extLst>
      <p:ext uri="{BB962C8B-B14F-4D97-AF65-F5344CB8AC3E}">
        <p14:creationId xmlns:p14="http://schemas.microsoft.com/office/powerpoint/2010/main" val="24826302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085B4DD-330E-4033-EA85-DFB5A588D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0" dirty="0"/>
              <a:t>Zadavatel uzavřel smlouvu se společností, která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zpracovala část ZD – projektovou dokumentaci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byla jediným účastníkem zadávacího řízení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zadavatel zpracovatele v zadávací dokumentaci správně identifikoval (§ 36 odst. 4 ZZVZ)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v písemné zprávě uvedl, že střet zájmů nenastal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F0A2B8A-858F-B07F-D194-71A55F7AA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ÚOHS S0378/2024</a:t>
            </a:r>
            <a:br>
              <a:rPr lang="cs-CZ" sz="1100" dirty="0"/>
            </a:br>
            <a:br>
              <a:rPr lang="cs-CZ" sz="1800" u="none" strike="noStrike" dirty="0">
                <a:solidFill>
                  <a:srgbClr val="908D0E"/>
                </a:solidFill>
                <a:effectLst/>
                <a:latin typeface="Montserrat" panose="00000500000000000000" pitchFamily="2" charset="-18"/>
                <a:ea typeface="Calibri" panose="020F0502020204030204" pitchFamily="34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37692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085B4DD-330E-4033-EA85-DFB5A588D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ÚOHS:</a:t>
            </a:r>
            <a:r>
              <a:rPr lang="cs-CZ" b="0" dirty="0"/>
              <a:t> Zadavatel se dopustil přestupku tím, že nepřijal opatření k nápravě a odstranění střetu zájmů (k zamezení toho, aby tento dodavatel zneužil svého postavení k získání osobní výhody)</a:t>
            </a:r>
          </a:p>
          <a:p>
            <a:pPr algn="just"/>
            <a:r>
              <a:rPr lang="cs-CZ" b="0" dirty="0"/>
              <a:t>To ale neznamená, že by se takový dodavatel nemohl ZŘ účastnit</a:t>
            </a:r>
          </a:p>
          <a:p>
            <a:pPr algn="just"/>
            <a:endParaRPr lang="cs-CZ" b="0" dirty="0"/>
          </a:p>
          <a:p>
            <a:pPr algn="just"/>
            <a:r>
              <a:rPr lang="cs-CZ" b="0" dirty="0"/>
              <a:t>Uvedené neznamená, že takový dodavatel kupř. nesmí podat nabídku do zadávacího řízení, neboť takový zákaz zákon nestanovuje. Účastí účastníka zadávacího řízení na jeho přípravě však nesmí dojít k narušení hospodářské soutěže.</a:t>
            </a:r>
          </a:p>
          <a:p>
            <a:pPr algn="just"/>
            <a:endParaRPr lang="cs-CZ" b="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F0A2B8A-858F-B07F-D194-71A55F7AA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ÚOHS S0378/2024</a:t>
            </a:r>
            <a:br>
              <a:rPr lang="cs-CZ" sz="1100" dirty="0"/>
            </a:br>
            <a:br>
              <a:rPr lang="cs-CZ" sz="1800" u="none" strike="noStrike" dirty="0">
                <a:solidFill>
                  <a:srgbClr val="908D0E"/>
                </a:solidFill>
                <a:effectLst/>
                <a:latin typeface="Montserrat" panose="00000500000000000000" pitchFamily="2" charset="-18"/>
                <a:ea typeface="Calibri" panose="020F0502020204030204" pitchFamily="34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7322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492896"/>
            <a:ext cx="8291264" cy="4104456"/>
          </a:xfrm>
        </p:spPr>
        <p:txBody>
          <a:bodyPr>
            <a:normAutofit/>
          </a:bodyPr>
          <a:lstStyle/>
          <a:p>
            <a:pPr algn="just"/>
            <a:r>
              <a:rPr lang="cs-CZ" b="0" dirty="0"/>
              <a:t>Střet zájmů zahrnuje nebezpečí, že se veřejný zadavatel nechá vést úvahami nesouvisejícími s dotčenou zakázkou a že při zadání veřejné zakázky bude uchazeč upřednostněn pouze z tohoto důvodu. </a:t>
            </a:r>
          </a:p>
          <a:p>
            <a:pPr algn="just"/>
            <a:r>
              <a:rPr lang="cs-CZ" b="0" dirty="0"/>
              <a:t>Viz např. </a:t>
            </a:r>
            <a:r>
              <a:rPr lang="cs-CZ" b="0" dirty="0" err="1"/>
              <a:t>Michaniki</a:t>
            </a:r>
            <a:r>
              <a:rPr lang="cs-CZ" b="0" dirty="0"/>
              <a:t> (C-213/07), </a:t>
            </a:r>
            <a:r>
              <a:rPr lang="cs-CZ" b="0" dirty="0" err="1"/>
              <a:t>eVigilio</a:t>
            </a:r>
            <a:r>
              <a:rPr lang="cs-CZ" b="0" dirty="0"/>
              <a:t> Ltd (C-538/13)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dvůr EU</a:t>
            </a:r>
          </a:p>
        </p:txBody>
      </p:sp>
    </p:spTree>
    <p:extLst>
      <p:ext uri="{BB962C8B-B14F-4D97-AF65-F5344CB8AC3E}">
        <p14:creationId xmlns:p14="http://schemas.microsoft.com/office/powerpoint/2010/main" val="35842595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3212976"/>
            <a:ext cx="8291264" cy="3240360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>
                <a:solidFill>
                  <a:srgbClr val="000099"/>
                </a:solidFill>
              </a:rPr>
              <a:t>Vztah k zákonu o střetu zájmů</a:t>
            </a:r>
          </a:p>
        </p:txBody>
      </p:sp>
    </p:spTree>
    <p:extLst>
      <p:ext uri="{BB962C8B-B14F-4D97-AF65-F5344CB8AC3E}">
        <p14:creationId xmlns:p14="http://schemas.microsoft.com/office/powerpoint/2010/main" val="9880232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420888"/>
            <a:ext cx="8291264" cy="4032448"/>
          </a:xfrm>
        </p:spPr>
        <p:txBody>
          <a:bodyPr>
            <a:normAutofit/>
          </a:bodyPr>
          <a:lstStyle/>
          <a:p>
            <a:pPr algn="just"/>
            <a:r>
              <a:rPr lang="cs-CZ" b="0" dirty="0"/>
              <a:t>„</a:t>
            </a:r>
            <a:r>
              <a:rPr lang="cs-CZ" b="0" i="1" dirty="0"/>
              <a:t>Obchodní společnost, ve které veřejný funkcionář uvedený v § 2 odst. 1 písm. c) nebo jím ovládaná osoba vlastní podíl představující alespoň 25 % účasti společníka v obchodní společnosti, se nesmí účastnit zadávacích řízení podle zákona upravujícího zadávání veřejných zakázek jako účastník nebo poddodavatel, prostřednictvím kterého dodavatel prokazuje kvalifikaci. </a:t>
            </a:r>
            <a:r>
              <a:rPr lang="cs-CZ" i="1" dirty="0"/>
              <a:t>Zadavatel je povinen takovou obchodní společnost vyloučit ze zadávacího řízení</a:t>
            </a:r>
            <a:r>
              <a:rPr lang="cs-CZ" b="0" i="1" dirty="0"/>
              <a:t>. Zadavatel nesmí obchodní společnosti uvedené ve větě první zadat veřejnou zakázku malého rozsahu, takové jednání je neplatné.</a:t>
            </a:r>
            <a:r>
              <a:rPr lang="cs-CZ" b="0" dirty="0"/>
              <a:t>“</a:t>
            </a:r>
          </a:p>
          <a:p>
            <a:endParaRPr lang="cs-CZ" b="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4b zákona č. 159/2006, o střetu zájmů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3910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0" dirty="0"/>
              <a:t>vnitrostátní řecká právní úprava: </a:t>
            </a:r>
          </a:p>
          <a:p>
            <a:pPr algn="just"/>
            <a:r>
              <a:rPr lang="cs-CZ" b="0" dirty="0"/>
              <a:t>„</a:t>
            </a:r>
            <a:r>
              <a:rPr lang="cs-CZ" dirty="0"/>
              <a:t>Je zakázáno zadávat veřejné zakázky podnikům sdělovacích prostředků a uzavírat s nimi veřejnoprávní smlouvy</a:t>
            </a:r>
            <a:r>
              <a:rPr lang="cs-CZ" b="0" dirty="0"/>
              <a:t>. Totéž se týká jejich společníků, významných akcionářů, členů statutárních orgánů a vrcholových řídících pracovníků těchto podniků. Dále je zakázáno zadávat veřejné zakázky, a uzavírat s nimi veřejnoprávní smlouvy, </a:t>
            </a:r>
            <a:r>
              <a:rPr lang="cs-CZ" dirty="0"/>
              <a:t>podnikům, jejichž společníky, významnými akcionáři, členy statutárních orgánu nebo vrcholovými řídícími pracovníky jsou podniky sdělovacích prostředků </a:t>
            </a:r>
            <a:r>
              <a:rPr lang="cs-CZ" b="0" dirty="0"/>
              <a:t>nebo jejich společníci, významní akcionáři, členové statutárních orgánů a vrcholoví řídící pracovníci.“</a:t>
            </a:r>
          </a:p>
          <a:p>
            <a:endParaRPr lang="cs-CZ" b="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SDEU_kauza</a:t>
            </a:r>
            <a:r>
              <a:rPr lang="cs-CZ" dirty="0"/>
              <a:t> </a:t>
            </a:r>
            <a:r>
              <a:rPr lang="cs-CZ" dirty="0" err="1"/>
              <a:t>Michaniki</a:t>
            </a:r>
            <a:r>
              <a:rPr lang="cs-CZ" dirty="0"/>
              <a:t> (C-213/07)</a:t>
            </a:r>
          </a:p>
        </p:txBody>
      </p:sp>
    </p:spTree>
    <p:extLst>
      <p:ext uri="{BB962C8B-B14F-4D97-AF65-F5344CB8AC3E}">
        <p14:creationId xmlns:p14="http://schemas.microsoft.com/office/powerpoint/2010/main" val="18262521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6368" y="1628800"/>
            <a:ext cx="8291264" cy="482453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1) předběžná otázka: </a:t>
            </a:r>
            <a:r>
              <a:rPr lang="cs-CZ" b="0" dirty="0"/>
              <a:t>Je seznam důvodů pro vyloučení podniků veřejných prací ze soutěže obsažený v článku 24 směrnice 93/37 […] taxativní, či nikoliv?</a:t>
            </a:r>
          </a:p>
          <a:p>
            <a:pPr algn="just"/>
            <a:r>
              <a:rPr lang="cs-CZ" b="1" dirty="0"/>
              <a:t>Soudní dvůr: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0" dirty="0"/>
              <a:t>Ano, výčet je taxativní.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0" dirty="0"/>
              <a:t>Členský stát </a:t>
            </a:r>
            <a:r>
              <a:rPr lang="cs-CZ" dirty="0"/>
              <a:t>ale může zavést nový </a:t>
            </a:r>
            <a:r>
              <a:rPr lang="cs-CZ" b="0" dirty="0"/>
              <a:t>důvod pro vyloučení, jehož cílem je zajištění dodržování zásady </a:t>
            </a:r>
            <a:r>
              <a:rPr lang="cs-CZ" dirty="0"/>
              <a:t>transparentnosti a rovného zacházení</a:t>
            </a:r>
            <a:r>
              <a:rPr lang="cs-CZ" b="0" dirty="0"/>
              <a:t>, pokud nejde nad rámec toho, </a:t>
            </a:r>
            <a:r>
              <a:rPr lang="cs-CZ" dirty="0"/>
              <a:t>co je nezbytné </a:t>
            </a:r>
            <a:r>
              <a:rPr lang="cs-CZ" b="0" dirty="0"/>
              <a:t>k  dodržení těchto zásad [přiměřenost].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b="0" dirty="0"/>
          </a:p>
          <a:p>
            <a:pPr algn="just"/>
            <a:r>
              <a:rPr lang="cs-CZ" dirty="0"/>
              <a:t>2) předběžná otázka: </a:t>
            </a:r>
            <a:r>
              <a:rPr lang="cs-CZ" b="0" dirty="0"/>
              <a:t>Pokud je stanovení dalšího důvodu pro vyloučení možné, je absolutní zákaz zadávání veřejných zakázek dotčeným podnikům slučitelný se zásadou proporcionality upravenou právem Společenství?</a:t>
            </a:r>
          </a:p>
          <a:p>
            <a:pPr algn="just"/>
            <a:r>
              <a:rPr lang="cs-CZ" b="1" dirty="0"/>
              <a:t>Soudní dvůr: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0" dirty="0"/>
              <a:t>Ne, nelze připustit nevyvratitelnou domněnku neslučitelnosti postavení vlastníka sdělovacího prostředku s postavením dodavatele veřejné zakázky.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b="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91264" cy="504056"/>
          </a:xfrm>
        </p:spPr>
        <p:txBody>
          <a:bodyPr/>
          <a:lstStyle/>
          <a:p>
            <a:r>
              <a:rPr lang="cs-CZ" dirty="0" err="1"/>
              <a:t>Michaniki</a:t>
            </a:r>
            <a:r>
              <a:rPr lang="cs-CZ" dirty="0"/>
              <a:t> (rozsudek C-213/07)</a:t>
            </a:r>
          </a:p>
        </p:txBody>
      </p:sp>
    </p:spTree>
    <p:extLst>
      <p:ext uri="{BB962C8B-B14F-4D97-AF65-F5344CB8AC3E}">
        <p14:creationId xmlns:p14="http://schemas.microsoft.com/office/powerpoint/2010/main" val="42904281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276872"/>
            <a:ext cx="8291264" cy="4464496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Plyne též z nových zadávacích směrnic:</a:t>
            </a:r>
          </a:p>
          <a:p>
            <a:pPr marL="452438" lvl="1" indent="4763" algn="just"/>
            <a:r>
              <a:rPr lang="cs-CZ" dirty="0"/>
              <a:t>čl. 56 a 57 klasické směrnice, čl. 80 sektorové směrnice, čl. 38 koncesní směrnice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Plyne též ze ZZVZ:</a:t>
            </a:r>
          </a:p>
          <a:p>
            <a:pPr lvl="1" algn="just"/>
            <a:r>
              <a:rPr lang="cs-CZ" dirty="0"/>
              <a:t>§ 48 odst. 1: Zadavatel může vyloučit účastníka zadávacího řízení </a:t>
            </a:r>
            <a:r>
              <a:rPr lang="cs-CZ" b="1" dirty="0"/>
              <a:t>pouze z důvodů stanovených tímto zákonem</a:t>
            </a:r>
            <a:r>
              <a:rPr lang="cs-CZ" sz="1800" dirty="0"/>
              <a:t> </a:t>
            </a:r>
            <a:r>
              <a:rPr lang="cs-CZ" sz="1800" i="1" dirty="0"/>
              <a:t>nebo z důvodů pro vyloučení nebo odmítnutí nabídky nebo žádosti o účast stanovených přímo použitelným předpisem Evropské unie</a:t>
            </a:r>
            <a:r>
              <a:rPr lang="cs-CZ" dirty="0"/>
              <a:t>, a to kdykoliv v průběhu zadávacího řízení.</a:t>
            </a:r>
          </a:p>
          <a:p>
            <a:pPr lvl="1" algn="just"/>
            <a:r>
              <a:rPr lang="cs-CZ" i="1" dirty="0"/>
              <a:t>		</a:t>
            </a:r>
          </a:p>
          <a:p>
            <a:pPr lvl="1" algn="r"/>
            <a:r>
              <a:rPr lang="cs-CZ" i="1" dirty="0"/>
              <a:t>Novela 69/2025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Taxativnost důvodů pro vyloučení</a:t>
            </a:r>
          </a:p>
        </p:txBody>
      </p:sp>
    </p:spTree>
    <p:extLst>
      <p:ext uri="{BB962C8B-B14F-4D97-AF65-F5344CB8AC3E}">
        <p14:creationId xmlns:p14="http://schemas.microsoft.com/office/powerpoint/2010/main" val="3423425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5103D1D-2061-3F03-DB08-7A3BB231FD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EB4D5BFC-544B-7696-ED46-12D05E2D27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142346"/>
              </p:ext>
            </p:extLst>
          </p:nvPr>
        </p:nvGraphicFramePr>
        <p:xfrm>
          <a:off x="395536" y="1397000"/>
          <a:ext cx="8352928" cy="4768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3704684165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3229427332"/>
                    </a:ext>
                  </a:extLst>
                </a:gridCol>
              </a:tblGrid>
              <a:tr h="1192076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/>
                        <a:t>Zákon o střetu zájmů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/>
                        <a:t>ZZVZ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4073118"/>
                  </a:ext>
                </a:extLst>
              </a:tr>
              <a:tr h="11920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Nový důvod vyloučení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Taxativní výčet důvodů k vyloučení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7196928"/>
                  </a:ext>
                </a:extLst>
              </a:tr>
              <a:tr h="11920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Automatické vyloučení na základě situace dodavatele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Individuální posouzení, nutný vztah k osobám podílejícím se na VZ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0358308"/>
                  </a:ext>
                </a:extLst>
              </a:tr>
              <a:tr h="11920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Vyloučení nemá alternativu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Vyloučení jako krajní možnost, pokud nelze jiné opatření k nápravě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1722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2652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0" dirty="0"/>
              <a:t>„…Odkaz na výše specifikovanou judikaturu Soudního dvora EU ovšem není případný ani ne tak proto, že se vztahuje na neplatnou právní úpravu, ale z toho důvodu, že v uvedených rozhodnutích byla řešena jiná problematika (kdy uchazeči o veřejnou zakázku byly vzájemně propojené podniky).“</a:t>
            </a:r>
          </a:p>
          <a:p>
            <a:pPr algn="just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Nález Ústavního soudu </a:t>
            </a:r>
            <a:r>
              <a:rPr lang="cs-CZ" dirty="0" err="1"/>
              <a:t>Pl.ÚS</a:t>
            </a:r>
            <a:r>
              <a:rPr lang="cs-CZ" dirty="0"/>
              <a:t> 4/17 </a:t>
            </a:r>
          </a:p>
        </p:txBody>
      </p:sp>
    </p:spTree>
    <p:extLst>
      <p:ext uri="{BB962C8B-B14F-4D97-AF65-F5344CB8AC3E}">
        <p14:creationId xmlns:p14="http://schemas.microsoft.com/office/powerpoint/2010/main" val="24162784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0" dirty="0"/>
              <a:t>Navrhovatel zadavateli vytknul, že nepožadoval alespoň čestné prohlášení o tom, že se neuplatní § 4b zákon o střetu zájmů [tedy že vybraný dodavatel není obchodní společností, ve které veřejný funkcionář nebo jím ovládaná osoba vlastní podíl představující alespoň 25 % účasti společníka v obchodní společnosti]</a:t>
            </a:r>
          </a:p>
          <a:p>
            <a:pPr algn="just"/>
            <a:endParaRPr lang="cs-CZ" b="0" dirty="0"/>
          </a:p>
          <a:p>
            <a:pPr algn="just"/>
            <a:r>
              <a:rPr lang="cs-CZ" b="0" dirty="0"/>
              <a:t>ÚOHS:  za dostatečné považoval vypořádání námitek: zadavatel nezjistil střet zájmů (z různých zdrojů) a neměl důvod žádat doložení dalších dokumentů. Uveřejnění informací o střetu zájmů je dle zákona povinností zadavatele až v rámci písemné zprávy zadavatele. </a:t>
            </a:r>
          </a:p>
          <a:p>
            <a:pPr algn="just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ÚOHS-S0537/2022/VZ</a:t>
            </a:r>
          </a:p>
        </p:txBody>
      </p:sp>
    </p:spTree>
    <p:extLst>
      <p:ext uri="{BB962C8B-B14F-4D97-AF65-F5344CB8AC3E}">
        <p14:creationId xmlns:p14="http://schemas.microsoft.com/office/powerpoint/2010/main" val="28309384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996952"/>
            <a:ext cx="8291264" cy="3456384"/>
          </a:xfrm>
        </p:spPr>
        <p:txBody>
          <a:bodyPr>
            <a:normAutofit/>
          </a:bodyPr>
          <a:lstStyle/>
          <a:p>
            <a:pPr algn="ctr"/>
            <a:r>
              <a:rPr lang="cs-CZ" sz="4400" dirty="0"/>
              <a:t>Děkuji za pozornost !</a:t>
            </a:r>
          </a:p>
          <a:p>
            <a:pPr algn="ctr"/>
            <a:endParaRPr lang="cs-CZ" sz="4400" dirty="0"/>
          </a:p>
          <a:p>
            <a:pPr algn="r"/>
            <a:endParaRPr lang="cs-CZ" sz="2000" dirty="0"/>
          </a:p>
          <a:p>
            <a:pPr algn="r"/>
            <a:r>
              <a:rPr lang="cs-CZ" sz="2000" dirty="0"/>
              <a:t>e-mail: Lenka.Matochova@mmr.gov.cz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0109816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636912"/>
            <a:ext cx="8291264" cy="3816424"/>
          </a:xfrm>
        </p:spPr>
        <p:txBody>
          <a:bodyPr>
            <a:normAutofit/>
          </a:bodyPr>
          <a:lstStyle/>
          <a:p>
            <a:pPr algn="just"/>
            <a:r>
              <a:rPr lang="cs-CZ" b="0" dirty="0"/>
              <a:t>série smluv, kde manažeři dodavatele (</a:t>
            </a:r>
            <a:r>
              <a:rPr lang="cs-CZ" b="0" dirty="0" err="1"/>
              <a:t>m.j</a:t>
            </a:r>
            <a:r>
              <a:rPr lang="cs-CZ" b="0" dirty="0"/>
              <a:t>. </a:t>
            </a:r>
            <a:r>
              <a:rPr lang="cs-CZ" b="0" dirty="0" err="1"/>
              <a:t>Ismeri</a:t>
            </a:r>
            <a:r>
              <a:rPr lang="cs-CZ" b="0" dirty="0"/>
              <a:t>) byli zároveň zapojeni do zadávání zakázek na straně zadavatele </a:t>
            </a:r>
          </a:p>
          <a:p>
            <a:pPr algn="just"/>
            <a:r>
              <a:rPr lang="cs-CZ" b="0" dirty="0"/>
              <a:t>+ byli přítomní na zasedáních </a:t>
            </a:r>
            <a:r>
              <a:rPr lang="cs-CZ" b="0" dirty="0" err="1"/>
              <a:t>Commitment</a:t>
            </a:r>
            <a:r>
              <a:rPr lang="cs-CZ" b="0" dirty="0"/>
              <a:t> </a:t>
            </a:r>
            <a:r>
              <a:rPr lang="cs-CZ" b="0" dirty="0" err="1"/>
              <a:t>Commitee</a:t>
            </a:r>
            <a:r>
              <a:rPr lang="cs-CZ" b="0" dirty="0"/>
              <a:t>, které schvalovalo uzavření smluv (byť neměli hlasovací právo)</a:t>
            </a:r>
          </a:p>
          <a:p>
            <a:pPr algn="just"/>
            <a:r>
              <a:rPr lang="cs-CZ" b="0" dirty="0"/>
              <a:t>Původně dodavatel vybrán ke spolupráci přímo, jeho záměrem nebylo získat budoucí výhody.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Ismeri</a:t>
            </a:r>
            <a:r>
              <a:rPr lang="cs-CZ" dirty="0"/>
              <a:t> Europa </a:t>
            </a:r>
            <a:r>
              <a:rPr lang="cs-CZ" dirty="0" err="1"/>
              <a:t>Sd</a:t>
            </a:r>
            <a:r>
              <a:rPr lang="cs-CZ" dirty="0"/>
              <a:t> (T-277/97)</a:t>
            </a:r>
          </a:p>
        </p:txBody>
      </p:sp>
    </p:spTree>
    <p:extLst>
      <p:ext uri="{BB962C8B-B14F-4D97-AF65-F5344CB8AC3E}">
        <p14:creationId xmlns:p14="http://schemas.microsoft.com/office/powerpoint/2010/main" val="485619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204864"/>
            <a:ext cx="8291264" cy="4392488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Soudní dvůr:</a:t>
            </a:r>
          </a:p>
          <a:p>
            <a:pPr algn="just"/>
            <a:r>
              <a:rPr lang="cs-CZ" b="0" dirty="0"/>
              <a:t>Střet zájmů představuje objektivně a sám o sobě závažnou nesrovnalost, 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aniž by bylo nutné ji kvalifikovat s přihlédnutím k záměrům zúčastněných stran; 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bez ohledu na to, zda jednaly v dobré nebo špatné víře;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aniž by bylo nutné, aby rovněž způsobovala vyčíslitelnou podstatnou újmu;</a:t>
            </a:r>
          </a:p>
          <a:p>
            <a:pPr marL="457200" indent="-457200" algn="just">
              <a:buFontTx/>
              <a:buChar char="-"/>
            </a:pPr>
            <a:r>
              <a:rPr lang="cs-CZ" b="0" dirty="0"/>
              <a:t>posouzení kvality práce provedené žalobkyní a dosažených výsledků není kritériem, které by to mohlo zpochybnit.</a:t>
            </a:r>
          </a:p>
          <a:p>
            <a:pPr algn="just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Ismeri</a:t>
            </a:r>
            <a:r>
              <a:rPr lang="cs-CZ" dirty="0"/>
              <a:t> Europa </a:t>
            </a:r>
            <a:r>
              <a:rPr lang="cs-CZ" dirty="0" err="1"/>
              <a:t>Sd</a:t>
            </a:r>
            <a:r>
              <a:rPr lang="cs-CZ" dirty="0"/>
              <a:t> (T-277/97)</a:t>
            </a:r>
          </a:p>
        </p:txBody>
      </p:sp>
    </p:spTree>
    <p:extLst>
      <p:ext uri="{BB962C8B-B14F-4D97-AF65-F5344CB8AC3E}">
        <p14:creationId xmlns:p14="http://schemas.microsoft.com/office/powerpoint/2010/main" val="17115005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204864"/>
            <a:ext cx="8291264" cy="4653136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b="0" dirty="0"/>
              <a:t>VZ na technickou pomoc při modernizaci celního systému (</a:t>
            </a:r>
            <a:r>
              <a:rPr lang="cs-CZ" b="0" dirty="0" err="1"/>
              <a:t>EuropeAid</a:t>
            </a:r>
            <a:r>
              <a:rPr lang="cs-CZ" b="0" dirty="0"/>
              <a:t>/131367)</a:t>
            </a:r>
          </a:p>
          <a:p>
            <a:pPr algn="just"/>
            <a:r>
              <a:rPr lang="cs-CZ" b="0" dirty="0" err="1"/>
              <a:t>Intrasoft</a:t>
            </a:r>
            <a:r>
              <a:rPr lang="cs-CZ" b="0" dirty="0"/>
              <a:t> vyloučen pro střet zájmů, neboť realizoval prováděcí projekt </a:t>
            </a:r>
            <a:r>
              <a:rPr lang="cs-CZ" b="0" dirty="0" err="1"/>
              <a:t>EuropeAid</a:t>
            </a:r>
            <a:r>
              <a:rPr lang="cs-CZ" b="0" dirty="0"/>
              <a:t>/128180 (nezahrnoval přípravu zadávacího řízení na </a:t>
            </a:r>
            <a:r>
              <a:rPr lang="cs-CZ" b="0" dirty="0" err="1"/>
              <a:t>EuropeAid</a:t>
            </a:r>
            <a:r>
              <a:rPr lang="cs-CZ" b="0" dirty="0"/>
              <a:t>/131367)</a:t>
            </a:r>
          </a:p>
          <a:p>
            <a:pPr algn="just"/>
            <a:r>
              <a:rPr lang="cs-CZ" b="0" dirty="0"/>
              <a:t>Komise (= zadavatel) tvrdí: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b="0" dirty="0"/>
              <a:t>žalobkyně měla přístup k uvedeným dokumentům dříve než ostatní uchazeči, čímž získala konkurenční výhodu, zejména při hledání kvalifikovaných odborníků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b="0" dirty="0"/>
              <a:t>žalobkyně, která se podílela na přípravě uvedených dokumentů, mohla tyto formulovat tak, aby si zajistila u dotčené zakázky konkurenční výhodu.  </a:t>
            </a:r>
          </a:p>
          <a:p>
            <a:endParaRPr lang="cs-CZ" b="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Intrasoft</a:t>
            </a:r>
            <a:r>
              <a:rPr lang="cs-CZ" dirty="0"/>
              <a:t> International (T-403/12)</a:t>
            </a:r>
          </a:p>
        </p:txBody>
      </p:sp>
    </p:spTree>
    <p:extLst>
      <p:ext uri="{BB962C8B-B14F-4D97-AF65-F5344CB8AC3E}">
        <p14:creationId xmlns:p14="http://schemas.microsoft.com/office/powerpoint/2010/main" val="42005993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204864"/>
            <a:ext cx="8291264" cy="4248472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Soudní dvůr: </a:t>
            </a:r>
          </a:p>
          <a:p>
            <a:pPr algn="just"/>
            <a:r>
              <a:rPr lang="cs-CZ" dirty="0"/>
              <a:t>Riziko střetu zájmů </a:t>
            </a:r>
            <a:r>
              <a:rPr lang="cs-CZ" b="0" dirty="0"/>
              <a:t>stačí, ale </a:t>
            </a:r>
            <a:r>
              <a:rPr lang="cs-CZ" dirty="0"/>
              <a:t>musí být skutečné, ne pouze hypotetické</a:t>
            </a:r>
            <a:r>
              <a:rPr lang="cs-CZ" b="0" dirty="0"/>
              <a:t>. </a:t>
            </a:r>
          </a:p>
          <a:p>
            <a:pPr algn="just"/>
            <a:r>
              <a:rPr lang="cs-CZ" b="0" dirty="0"/>
              <a:t>Riziko střetu zájmů </a:t>
            </a:r>
            <a:r>
              <a:rPr lang="cs-CZ" dirty="0"/>
              <a:t>nemůže být založeno na pouhé domněnce</a:t>
            </a:r>
            <a:r>
              <a:rPr lang="cs-CZ" b="0" dirty="0"/>
              <a:t>, že při vypracovávání předmětných dokumentů v rámci jiného zadávacího řízení žalobkyně věděla o úmyslu zadavatele zahájit nové zadávací řízení a jeho úmyslu použít určité dokumenty v novém zadávacím řízení.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Intrasoft</a:t>
            </a:r>
            <a:r>
              <a:rPr lang="cs-CZ" dirty="0"/>
              <a:t> International (T-403/12)</a:t>
            </a:r>
          </a:p>
        </p:txBody>
      </p:sp>
    </p:spTree>
    <p:extLst>
      <p:ext uri="{BB962C8B-B14F-4D97-AF65-F5344CB8AC3E}">
        <p14:creationId xmlns:p14="http://schemas.microsoft.com/office/powerpoint/2010/main" val="1184526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797152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cs-CZ" altLang="cs-CZ" sz="5100" b="1" dirty="0"/>
              <a:t>ÚOHS, P 0242/2021 </a:t>
            </a:r>
            <a:r>
              <a:rPr lang="cs-CZ" altLang="cs-CZ" sz="5100" dirty="0"/>
              <a:t>(podnět, postup zadavatele v souladu se ZZVZ)</a:t>
            </a:r>
          </a:p>
          <a:p>
            <a:pPr algn="just"/>
            <a:r>
              <a:rPr lang="cs-CZ" altLang="cs-CZ" sz="5100" b="0" dirty="0"/>
              <a:t>Posuzovaný případ: </a:t>
            </a:r>
          </a:p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cs-CZ" sz="5100" b="0" dirty="0"/>
              <a:t>ZPŘ na stavební práce (zateplení budovy městského úřadu) </a:t>
            </a:r>
          </a:p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cs-CZ" sz="5100" b="0" dirty="0"/>
              <a:t>hodnocena nejnižší nabídkové ceny, 5 nabídek</a:t>
            </a:r>
          </a:p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cs-CZ" sz="5100" b="0" dirty="0"/>
              <a:t>smlouva uzavřena se společností, jejímž jednatelem a současně jediným vlastníkem většinového společníka je člen rady města, které VZ zadávalo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5100" dirty="0"/>
              <a:t>ÚOHS:</a:t>
            </a:r>
          </a:p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cs-CZ" sz="5200" b="0" dirty="0"/>
              <a:t>Úřad nezískal pochybnost ve vztahu k tomu, kde by se mohl případný střet zájmů v průběhu zadávacího řízení nějak škodlivě projevit</a:t>
            </a:r>
          </a:p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cs-CZ" sz="5200" b="0" dirty="0"/>
              <a:t>problematiku střetu zájmů nelze posuzovat šablonovitě či zjednodušeně</a:t>
            </a:r>
          </a:p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cs-CZ" sz="5200" b="0" dirty="0"/>
              <a:t>sama majetková propojenost s dodavatelem (a potenciálně hrozící zájem na tom, aby veřejnou zakázku získala) nepostačuje k vyloučení dodavatele z účasti v zadávacím řízení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Faktické ovlivnění soutěže</a:t>
            </a:r>
          </a:p>
        </p:txBody>
      </p:sp>
    </p:spTree>
    <p:extLst>
      <p:ext uri="{BB962C8B-B14F-4D97-AF65-F5344CB8AC3E}">
        <p14:creationId xmlns:p14="http://schemas.microsoft.com/office/powerpoint/2010/main" val="25389534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7001</TotalTime>
  <Words>3011</Words>
  <Application>Microsoft Office PowerPoint</Application>
  <PresentationFormat>Předvádění na obrazovce (4:3)</PresentationFormat>
  <Paragraphs>256</Paragraphs>
  <Slides>48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48</vt:i4>
      </vt:variant>
    </vt:vector>
  </HeadingPairs>
  <TitlesOfParts>
    <vt:vector size="56" baseType="lpstr">
      <vt:lpstr>Arial</vt:lpstr>
      <vt:lpstr>Calibri</vt:lpstr>
      <vt:lpstr>Montserrat</vt:lpstr>
      <vt:lpstr>Symbol</vt:lpstr>
      <vt:lpstr>Wingdings</vt:lpstr>
      <vt:lpstr>MMR_klas</vt:lpstr>
      <vt:lpstr>1_Office Theme</vt:lpstr>
      <vt:lpstr>2_Office Theme</vt:lpstr>
      <vt:lpstr>Střet zájmů,  externí zpracování zadávací dokumentace</vt:lpstr>
      <vt:lpstr>    Co to je střet zájmů ?</vt:lpstr>
      <vt:lpstr>Definice obsažena v § 44</vt:lpstr>
      <vt:lpstr>Soudní dvůr EU</vt:lpstr>
      <vt:lpstr>Ismeri Europa Sd (T-277/97)</vt:lpstr>
      <vt:lpstr>Ismeri Europa Sd (T-277/97)</vt:lpstr>
      <vt:lpstr>Intrasoft International (T-403/12)</vt:lpstr>
      <vt:lpstr>Intrasoft International (T-403/12)</vt:lpstr>
      <vt:lpstr>Faktické ovlivnění soutěže</vt:lpstr>
      <vt:lpstr>Faktické ovlivnění soutěže</vt:lpstr>
      <vt:lpstr>ÚOHS S0117/2021</vt:lpstr>
      <vt:lpstr>    Střet zájmů v systematice ZZVZ</vt:lpstr>
      <vt:lpstr>Platí paušálně u všech ZŘ</vt:lpstr>
      <vt:lpstr>Separátní důvod pro vyloučení</vt:lpstr>
      <vt:lpstr>Fabricom (C-21/03, C-34/03)</vt:lpstr>
      <vt:lpstr>Posuzování střetu zájmů podle § 124/3</vt:lpstr>
      <vt:lpstr>Specifická úprava v soutěži o návrh</vt:lpstr>
      <vt:lpstr>Střet zájmů v realizační fázi § 79 odst. 1</vt:lpstr>
      <vt:lpstr>Prezentace aplikace PowerPoint</vt:lpstr>
      <vt:lpstr>Obecná prevenční povinnost</vt:lpstr>
      <vt:lpstr>Jak zjistit střet zájmů</vt:lpstr>
      <vt:lpstr>Čestné prohlášení samo o sobě není vždy dostatečné</vt:lpstr>
      <vt:lpstr>Opatření k nápravě</vt:lpstr>
      <vt:lpstr>Záznam v písemné zprávě zadavatele § 217 odst. 2 </vt:lpstr>
      <vt:lpstr>    (Obligatorní) vyloučení dodavatele pro střet zájmů</vt:lpstr>
      <vt:lpstr>Důvod pro vyloučení v ZZVZ</vt:lpstr>
      <vt:lpstr>Limity zadavatele při vylučování</vt:lpstr>
      <vt:lpstr>Povinnost oznámit a odůvodnit vyloučení</vt:lpstr>
      <vt:lpstr>Limity zadavatele při vylučování</vt:lpstr>
      <vt:lpstr>eVigilio Ltd (C-538/13)</vt:lpstr>
      <vt:lpstr>eVigilio Ltd (C-538/13)</vt:lpstr>
      <vt:lpstr>Prezentace aplikace PowerPoint</vt:lpstr>
      <vt:lpstr>Fabricom (C-21/03, C-34/03)</vt:lpstr>
      <vt:lpstr>ÚOHS S0402/2020</vt:lpstr>
      <vt:lpstr>ÚOHS S0145/2021</vt:lpstr>
      <vt:lpstr>ÚOHS S0161/2021</vt:lpstr>
      <vt:lpstr>ÚOHS-S0692/2023/VZ</vt:lpstr>
      <vt:lpstr>ÚOHS S0378/2024   </vt:lpstr>
      <vt:lpstr>ÚOHS S0378/2024   </vt:lpstr>
      <vt:lpstr>Prezentace aplikace PowerPoint</vt:lpstr>
      <vt:lpstr>§ 4b zákona č. 159/2006, o střetu zájmů </vt:lpstr>
      <vt:lpstr>SDEU_kauza Michaniki (C-213/07)</vt:lpstr>
      <vt:lpstr>Michaniki (rozsudek C-213/07)</vt:lpstr>
      <vt:lpstr>Taxativnost důvodů pro vyloučení</vt:lpstr>
      <vt:lpstr>Prezentace aplikace PowerPoint</vt:lpstr>
      <vt:lpstr>Nález Ústavního soudu Pl.ÚS 4/17 </vt:lpstr>
      <vt:lpstr> ÚOHS-S0537/2022/VZ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Matochová Lenka</cp:lastModifiedBy>
  <cp:revision>350</cp:revision>
  <cp:lastPrinted>2025-05-14T17:43:01Z</cp:lastPrinted>
  <dcterms:created xsi:type="dcterms:W3CDTF">2014-02-26T13:05:03Z</dcterms:created>
  <dcterms:modified xsi:type="dcterms:W3CDTF">2025-05-14T17:45:16Z</dcterms:modified>
</cp:coreProperties>
</file>