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6"/>
  </p:notesMasterIdLst>
  <p:handoutMasterIdLst>
    <p:handoutMasterId r:id="rId57"/>
  </p:handoutMasterIdLst>
  <p:sldIdLst>
    <p:sldId id="256" r:id="rId2"/>
    <p:sldId id="257" r:id="rId3"/>
    <p:sldId id="260" r:id="rId4"/>
    <p:sldId id="258" r:id="rId5"/>
    <p:sldId id="259" r:id="rId6"/>
    <p:sldId id="269" r:id="rId7"/>
    <p:sldId id="270" r:id="rId8"/>
    <p:sldId id="271" r:id="rId9"/>
    <p:sldId id="265" r:id="rId10"/>
    <p:sldId id="266" r:id="rId11"/>
    <p:sldId id="267" r:id="rId12"/>
    <p:sldId id="268" r:id="rId13"/>
    <p:sldId id="274" r:id="rId14"/>
    <p:sldId id="275" r:id="rId15"/>
    <p:sldId id="276" r:id="rId16"/>
    <p:sldId id="261" r:id="rId17"/>
    <p:sldId id="277" r:id="rId18"/>
    <p:sldId id="278" r:id="rId19"/>
    <p:sldId id="279" r:id="rId20"/>
    <p:sldId id="280" r:id="rId21"/>
    <p:sldId id="281" r:id="rId22"/>
    <p:sldId id="282" r:id="rId23"/>
    <p:sldId id="284" r:id="rId24"/>
    <p:sldId id="283" r:id="rId25"/>
    <p:sldId id="285" r:id="rId26"/>
    <p:sldId id="287" r:id="rId27"/>
    <p:sldId id="288" r:id="rId28"/>
    <p:sldId id="286" r:id="rId29"/>
    <p:sldId id="289" r:id="rId30"/>
    <p:sldId id="262" r:id="rId31"/>
    <p:sldId id="291" r:id="rId32"/>
    <p:sldId id="292" r:id="rId33"/>
    <p:sldId id="294" r:id="rId34"/>
    <p:sldId id="295" r:id="rId35"/>
    <p:sldId id="299" r:id="rId36"/>
    <p:sldId id="293" r:id="rId37"/>
    <p:sldId id="296" r:id="rId38"/>
    <p:sldId id="302" r:id="rId39"/>
    <p:sldId id="301" r:id="rId40"/>
    <p:sldId id="312" r:id="rId41"/>
    <p:sldId id="297" r:id="rId42"/>
    <p:sldId id="300" r:id="rId43"/>
    <p:sldId id="309" r:id="rId44"/>
    <p:sldId id="263" r:id="rId45"/>
    <p:sldId id="303" r:id="rId46"/>
    <p:sldId id="304" r:id="rId47"/>
    <p:sldId id="305" r:id="rId48"/>
    <p:sldId id="306" r:id="rId49"/>
    <p:sldId id="264" r:id="rId50"/>
    <p:sldId id="290" r:id="rId51"/>
    <p:sldId id="308" r:id="rId52"/>
    <p:sldId id="310" r:id="rId53"/>
    <p:sldId id="307" r:id="rId54"/>
    <p:sldId id="311" r:id="rId5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73" autoAdjust="0"/>
  </p:normalViewPr>
  <p:slideViewPr>
    <p:cSldViewPr>
      <p:cViewPr varScale="1">
        <p:scale>
          <a:sx n="121" d="100"/>
          <a:sy n="121" d="100"/>
        </p:scale>
        <p:origin x="117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3570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19.05.2025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19.05.2025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6167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450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8816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299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6896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8860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7445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3085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113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319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436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037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253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71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818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390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493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birka.cz/sb/2016/13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-sbirka.cz/sb/2016/134#par_129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-sbirka.cz/sb/2016/134#pril_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birka.cz/sb/2016/134#par_14-odst_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pvkody.cz/" TargetMode="External"/><Relationship Id="rId4" Type="http://schemas.openxmlformats.org/officeDocument/2006/relationships/hyperlink" Target="https://eur-lex.europa.eu/legal-content/CS/TXT/?uri=CELEX:02002R2195-20220710&amp;qid=1715349131937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birka.cz/sb/2016/134#par_32" TargetMode="External"/><Relationship Id="rId2" Type="http://schemas.openxmlformats.org/officeDocument/2006/relationships/hyperlink" Target="https://www.e-sbirka.cz/sb/2016/134#par_1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-sbirka.cz/sb/2016/134#par_210" TargetMode="External"/><Relationship Id="rId4" Type="http://schemas.openxmlformats.org/officeDocument/2006/relationships/hyperlink" Target="https://www.e-sbirka.cz/sb/2016/134#par_129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birka.cz/sb/2016/134#par_26" TargetMode="External"/><Relationship Id="rId2" Type="http://schemas.openxmlformats.org/officeDocument/2006/relationships/hyperlink" Target="https://www.e-sbirka.cz/sb/2016/134#par_2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-sbirka.cz/sb/2016/134#par_178" TargetMode="External"/><Relationship Id="rId4" Type="http://schemas.openxmlformats.org/officeDocument/2006/relationships/hyperlink" Target="https://www.e-sbirka.cz/sb/2016/134#par_27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birka.cz/sb/2016/134#par_178" TargetMode="External"/><Relationship Id="rId2" Type="http://schemas.openxmlformats.org/officeDocument/2006/relationships/hyperlink" Target="https://www.e-sbirka.cz/sb/2016/134#par_2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-sbirka.cz/sb/2016/134#par_31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birka.cz/sb/2016/134#par_178" TargetMode="External"/><Relationship Id="rId2" Type="http://schemas.openxmlformats.org/officeDocument/2006/relationships/hyperlink" Target="https://www.e-sbirka.cz/sb/2016/134#par_2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-sbirka.cz/sb/2016/172#par_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16/172#par_3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birka.cz/sb/2016/134#par_129-odst_1" TargetMode="External"/><Relationship Id="rId2" Type="http://schemas.openxmlformats.org/officeDocument/2006/relationships/hyperlink" Target="https://www.e-sbirka.cz/sb/2016/134#par_26-odst_2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birka.cz/sb/2016/134#par_129-odst_1" TargetMode="External"/><Relationship Id="rId2" Type="http://schemas.openxmlformats.org/officeDocument/2006/relationships/hyperlink" Target="https://www.e-sbirka.cz/sb/2016/134#par_25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birka.cz/sb/2016/134#cast_3" TargetMode="External"/><Relationship Id="rId2" Type="http://schemas.openxmlformats.org/officeDocument/2006/relationships/hyperlink" Target="https://www.e-sbirka.cz/sb/2016/134#par_2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-sbirka.cz/sb/2016/134#cast_5" TargetMode="External"/><Relationship Id="rId4" Type="http://schemas.openxmlformats.org/officeDocument/2006/relationships/hyperlink" Target="https://www.e-sbirka.cz/sb/2016/134#cast_4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16/134#par_129-odst_2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16/134#par_129-odst_2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16/134#par_3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16/134#par_129-odst_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16/134#par_129a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16/134#par_129a-odst_1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CS/TXT/?uri=CELEX:02019R1780-20221215&amp;qid=1715588186599" TargetMode="External"/><Relationship Id="rId2" Type="http://schemas.openxmlformats.org/officeDocument/2006/relationships/hyperlink" Target="https://www.e-sbirka.cz/sb/2016/134#par_21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-sbirka.cz/sb/2023/345/2024-02-01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vvz.nipez.cz/napoveda-dokumentace/metodicke-pokyny" TargetMode="External"/><Relationship Id="rId2" Type="http://schemas.openxmlformats.org/officeDocument/2006/relationships/hyperlink" Target="https://www.e-sbirka.cz/eli/cz/sb/2023/345/2024-02-01/dokument/norma/par_3/odst_2/pism_b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vvz.nipez.cz/" TargetMode="External"/><Relationship Id="rId2" Type="http://schemas.openxmlformats.org/officeDocument/2006/relationships/hyperlink" Target="https://www.e-sbirka.cz/sb/2016/134#par_212-odst_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d.europa.eu/cs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birka.cz/sb/2016/134#par_47-odst_1-pism_a" TargetMode="External"/><Relationship Id="rId2" Type="http://schemas.openxmlformats.org/officeDocument/2006/relationships/hyperlink" Target="https://www.e-sbirka.cz/sb/2016/134#par_129a-odst_3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16/134#par_129a-odst_4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16/134#par_129a-odst_4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16/134#par_129a-odst_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CS/TXT/?uri=CELEX%3A32014L0024&amp;qid=161400073390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birka.cz/sb/2016/134#par_119-odst_2" TargetMode="External"/><Relationship Id="rId2" Type="http://schemas.openxmlformats.org/officeDocument/2006/relationships/hyperlink" Target="https://www.uohs.cz/download/sbirky_rozhodnuti/rozsudky_VZ/3As109_2022_81.pdf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birka.cz/sb/2016/134#par_39" TargetMode="External"/><Relationship Id="rId2" Type="http://schemas.openxmlformats.org/officeDocument/2006/relationships/hyperlink" Target="https://www.e-sbirka.cz/sb/2016/134#par_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-sbirka.cz/sb/2016/134#par_211" TargetMode="External"/><Relationship Id="rId5" Type="http://schemas.openxmlformats.org/officeDocument/2006/relationships/hyperlink" Target="https://www.e-sbirka.cz/sb/2016/134#par_48" TargetMode="External"/><Relationship Id="rId4" Type="http://schemas.openxmlformats.org/officeDocument/2006/relationships/hyperlink" Target="https://www.e-sbirka.cz/sb/2016/134#par_44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16/134#par_217-odst_2-pism_i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16/134#par_176-odst_2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16/134#par_129a-odst_2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birka.cz/sb/2016/134#par_129a-odst_5" TargetMode="External"/><Relationship Id="rId2" Type="http://schemas.openxmlformats.org/officeDocument/2006/relationships/hyperlink" Target="https://www.e-sbirka.cz/sb/2016/134#par_129a-odst_4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birka.cz/sb/2006/137/2016-01-0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16/134#par_129-odst_3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16/134#par_114-odst_3-pism_b-bod_2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16/134#par_132-odst_1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-gpa.wto.org/en/Annex/Details?Agreement=GPA113&amp;Party=EuropeanUnion&amp;AnnexNo=5&amp;ContentCulture=e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birka.cz/sb/2016/134#par_14-odst_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Zjednodušený</a:t>
            </a:r>
            <a:r>
              <a:rPr lang="en-US" dirty="0"/>
              <a:t> </a:t>
            </a:r>
            <a:r>
              <a:rPr lang="en-US" dirty="0" err="1"/>
              <a:t>režim</a:t>
            </a:r>
            <a:endParaRPr lang="en-US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3D53732-B784-41E4-D78D-2564CA81DA0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355"/>
          <a:stretch/>
        </p:blipFill>
        <p:spPr>
          <a:xfrm>
            <a:off x="8764" y="1440454"/>
            <a:ext cx="9144000" cy="496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5B4A18F-7F07-0282-5C7C-88283E4FB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3"/>
              </a:rPr>
              <a:t>zákon č. 134/2016 Sb., o zadávání veřejných zakázek</a:t>
            </a:r>
            <a:endParaRPr lang="cs-CZ" dirty="0"/>
          </a:p>
          <a:p>
            <a:r>
              <a:rPr lang="cs-CZ" dirty="0">
                <a:hlinkClick r:id="rId4"/>
              </a:rPr>
              <a:t>§ 129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sociální a jiné zvláštní služby jsou uvedené v příloze č. 4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348E2BD-6BF0-86FA-91A3-2C6ACC154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Transpozice</a:t>
            </a:r>
          </a:p>
        </p:txBody>
      </p:sp>
    </p:spTree>
    <p:extLst>
      <p:ext uri="{BB962C8B-B14F-4D97-AF65-F5344CB8AC3E}">
        <p14:creationId xmlns:p14="http://schemas.microsoft.com/office/powerpoint/2010/main" val="1244618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18FAF00-4073-9CFD-1CE6-0BA118BB0E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87624" y="1916832"/>
            <a:ext cx="5976664" cy="4855378"/>
          </a:xfr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72AE3D35-508A-5837-FBD5-3A581DB9A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4"/>
              </a:rPr>
              <a:t>Příloha č. 4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6689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309B44D-57DB-99E1-3390-19C2A8200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636912"/>
            <a:ext cx="8291264" cy="3816424"/>
          </a:xfrm>
        </p:spPr>
        <p:txBody>
          <a:bodyPr>
            <a:normAutofit/>
          </a:bodyPr>
          <a:lstStyle/>
          <a:p>
            <a:r>
              <a:rPr lang="cs-CZ" dirty="0"/>
              <a:t>zkratka zavedená v </a:t>
            </a:r>
            <a:r>
              <a:rPr lang="cs-CZ" dirty="0">
                <a:hlinkClick r:id="rId3"/>
              </a:rPr>
              <a:t>§ 14 odst. 3</a:t>
            </a:r>
            <a:endParaRPr lang="cs-CZ" dirty="0"/>
          </a:p>
          <a:p>
            <a:r>
              <a:rPr lang="cs-CZ" dirty="0">
                <a:hlinkClick r:id="rId4"/>
              </a:rPr>
              <a:t>Nařízení Evropského parlamentu a Rady (ES) č. 2195/2002 ze dne 5. listopadu 2002 o společném slovníku pro veřejné zakázky (CPV)</a:t>
            </a:r>
            <a:endParaRPr lang="cs-CZ" dirty="0"/>
          </a:p>
          <a:p>
            <a:r>
              <a:rPr lang="cs-CZ" dirty="0">
                <a:hlinkClick r:id="rId5"/>
              </a:rPr>
              <a:t>https://isvz.nipez.cz/ciselniky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A5E7BB8-A0C9-4E54-273F-27180D998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1008112"/>
          </a:xfrm>
        </p:spPr>
        <p:txBody>
          <a:bodyPr/>
          <a:lstStyle/>
          <a:p>
            <a:r>
              <a:rPr lang="cs-CZ" dirty="0"/>
              <a:t>Kód podle hlavního slovníku jednotného klasifikačního systému </a:t>
            </a:r>
          </a:p>
        </p:txBody>
      </p:sp>
    </p:spTree>
    <p:extLst>
      <p:ext uri="{BB962C8B-B14F-4D97-AF65-F5344CB8AC3E}">
        <p14:creationId xmlns:p14="http://schemas.microsoft.com/office/powerpoint/2010/main" val="933839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01F4A5E-491D-4F64-46CE-8EDAEA9AD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/>
              <a:t>Zdravotní péče, sociální péče a související služby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/>
              <a:t>Administrativa sociálních a vzdělávacích služeb, služeb zdravotní péče a kulturních služeb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/>
              <a:t>Povinné sociální zabezpečení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/>
              <a:t>Poskytování dávek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/>
              <a:t>Jiné služby pro veřejnost, sociální služby a služby jednotlivcům včetně služeb poskytovaných odbory, politickými organizacemi, sdruženími mládeže a jinými službami organizovanými na základě členství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/>
              <a:t>Služby náboženských organizací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/>
              <a:t>Hotelové a restaurační služby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/>
              <a:t>Právní služby nevyloučené podle § 29 písm. k)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/>
              <a:t>Jiné administrativní služby a služby pro vládní instituce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/>
              <a:t>Zajišťování služeb pro veřejnost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/>
              <a:t>Služby související s vězením, služby v oblasti veřejné bezpečnosti a záchranné služby nevyloučené podle § 29 písm. n)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/>
              <a:t>Vyhledávací a bezpečnostní služby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/>
              <a:t>Mezinárodní služby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/>
              <a:t>Poštovní služby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/>
              <a:t>Různé služby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CB9878-0A74-48F5-A336-EB1BF9EE6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15 kategorií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668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95A14E9-739E-CC73-0D40-143E0EC8D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55100000-1 Hotelové služby</a:t>
            </a:r>
          </a:p>
          <a:p>
            <a:r>
              <a:rPr lang="cs-CZ" dirty="0"/>
              <a:t>55320000-9 Podávání jídel</a:t>
            </a:r>
          </a:p>
          <a:p>
            <a:r>
              <a:rPr lang="cs-CZ" dirty="0"/>
              <a:t>79100000-5 Právní služby</a:t>
            </a:r>
          </a:p>
          <a:p>
            <a:r>
              <a:rPr lang="cs-CZ" dirty="0"/>
              <a:t>79710000-4 Bezpečnostní služby</a:t>
            </a:r>
          </a:p>
          <a:p>
            <a:r>
              <a:rPr lang="cs-CZ" dirty="0"/>
              <a:t>92111200-4 Výroba reklamních, propagačních a informačních filmů a videa</a:t>
            </a:r>
          </a:p>
          <a:p>
            <a:r>
              <a:rPr lang="cs-CZ" dirty="0"/>
              <a:t>80533100-0 Počítačová školení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08D364D-0DA0-8EF5-730F-CA23D0A1A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Celkem 426 jednotlivých kódů</a:t>
            </a:r>
          </a:p>
        </p:txBody>
      </p:sp>
    </p:spTree>
    <p:extLst>
      <p:ext uri="{BB962C8B-B14F-4D97-AF65-F5344CB8AC3E}">
        <p14:creationId xmlns:p14="http://schemas.microsoft.com/office/powerpoint/2010/main" val="2076482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7103BB0-3AB8-451D-746E-2E65366CE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Roboto" panose="02000000000000000000" pitchFamily="2" charset="0"/>
                <a:hlinkClick r:id="rId2"/>
              </a:rPr>
              <a:t>§ 15</a:t>
            </a:r>
            <a:r>
              <a:rPr lang="cs-CZ" dirty="0">
                <a:solidFill>
                  <a:srgbClr val="000000"/>
                </a:solidFill>
                <a:latin typeface="Roboto" panose="02000000000000000000" pitchFamily="2" charset="0"/>
              </a:rPr>
              <a:t> s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lužby X dodávky</a:t>
            </a:r>
          </a:p>
          <a:p>
            <a:r>
              <a:rPr lang="cs-CZ" dirty="0">
                <a:solidFill>
                  <a:srgbClr val="000000"/>
                </a:solidFill>
                <a:latin typeface="Roboto" panose="02000000000000000000" pitchFamily="2" charset="0"/>
              </a:rPr>
              <a:t>	vyšší předpokládaná hodnota</a:t>
            </a:r>
            <a:endParaRPr lang="cs-CZ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Roboto" panose="02000000000000000000" pitchFamily="2" charset="0"/>
                <a:hlinkClick r:id="rId2"/>
              </a:rPr>
              <a:t>§ 15</a:t>
            </a:r>
            <a:r>
              <a:rPr lang="cs-CZ" dirty="0">
                <a:solidFill>
                  <a:srgbClr val="000000"/>
                </a:solidFill>
                <a:latin typeface="Roboto" panose="02000000000000000000" pitchFamily="2" charset="0"/>
              </a:rPr>
              <a:t> s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lužby X </a:t>
            </a:r>
            <a:r>
              <a:rPr lang="cs-CZ" sz="2700" dirty="0">
                <a:solidFill>
                  <a:srgbClr val="000000"/>
                </a:solidFill>
                <a:latin typeface="Roboto" panose="02000000000000000000" pitchFamily="2" charset="0"/>
              </a:rPr>
              <a:t>stavební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práce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	základní účel veřejné zakázky</a:t>
            </a:r>
          </a:p>
          <a:p>
            <a:pPr>
              <a:spcAft>
                <a:spcPts val="0"/>
              </a:spcAft>
            </a:pPr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hlinkClick r:id="rId3"/>
              </a:rPr>
              <a:t>§ 32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zadávací řízení X výjimka</a:t>
            </a:r>
          </a:p>
          <a:p>
            <a:r>
              <a:rPr lang="cs-CZ" dirty="0">
                <a:solidFill>
                  <a:srgbClr val="000000"/>
                </a:solidFill>
                <a:latin typeface="Roboto" panose="02000000000000000000" pitchFamily="2" charset="0"/>
              </a:rPr>
              <a:t>	oddělitelnost, hlavní předmět veřejné zakázky</a:t>
            </a:r>
          </a:p>
          <a:p>
            <a:pPr>
              <a:spcAft>
                <a:spcPts val="0"/>
              </a:spcAft>
            </a:pPr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hlinkClick r:id="rId4"/>
              </a:rPr>
              <a:t>§ 129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služby v příloze č. 4 uvedené </a:t>
            </a:r>
            <a:r>
              <a:rPr lang="cs-CZ" dirty="0">
                <a:solidFill>
                  <a:srgbClr val="000000"/>
                </a:solidFill>
                <a:latin typeface="Roboto" panose="02000000000000000000" pitchFamily="2" charset="0"/>
              </a:rPr>
              <a:t>X neuvedené</a:t>
            </a:r>
          </a:p>
          <a:p>
            <a:r>
              <a:rPr lang="cs-CZ" dirty="0">
                <a:solidFill>
                  <a:srgbClr val="000000"/>
                </a:solidFill>
                <a:latin typeface="Roboto" panose="02000000000000000000" pitchFamily="2" charset="0"/>
              </a:rPr>
              <a:t>	v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yšší předpokládaná hodnota</a:t>
            </a:r>
          </a:p>
          <a:p>
            <a:pPr>
              <a:spcAft>
                <a:spcPts val="0"/>
              </a:spcAft>
            </a:pPr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hlinkClick r:id="rId5"/>
              </a:rPr>
              <a:t>§ 210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klasické X sektorové X koncesní X obrana nebo bezpečnosti</a:t>
            </a:r>
          </a:p>
          <a:p>
            <a:r>
              <a:rPr lang="cs-CZ" dirty="0">
                <a:solidFill>
                  <a:srgbClr val="000000"/>
                </a:solidFill>
                <a:latin typeface="Roboto" panose="02000000000000000000" pitchFamily="2" charset="0"/>
              </a:rPr>
              <a:t>	oddělitelnost, činnost</a:t>
            </a:r>
            <a:endParaRPr lang="cs-CZ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endParaRPr lang="cs-CZ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endParaRPr lang="cs-CZ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endParaRPr lang="cs-CZ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E31B41-1BC4-CBCA-D5E2-6EB3A32BF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Různorodý předmět </a:t>
            </a:r>
            <a:r>
              <a:rPr lang="cs-CZ"/>
              <a:t>veřejné zakázky</a:t>
            </a:r>
          </a:p>
        </p:txBody>
      </p:sp>
    </p:spTree>
    <p:extLst>
      <p:ext uri="{BB962C8B-B14F-4D97-AF65-F5344CB8AC3E}">
        <p14:creationId xmlns:p14="http://schemas.microsoft.com/office/powerpoint/2010/main" val="1547791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68D3610-3D7C-34A2-B2F1-6E48CF2C9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8792825-BE48-76E3-8334-EFD14B746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636912"/>
            <a:ext cx="8291264" cy="504056"/>
          </a:xfrm>
        </p:spPr>
        <p:txBody>
          <a:bodyPr/>
          <a:lstStyle/>
          <a:p>
            <a:pPr algn="ctr"/>
            <a:r>
              <a:rPr lang="cs-CZ" dirty="0"/>
              <a:t>Finanční limity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234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C67E369-DC3E-37CF-D4F6-A58ED6671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§ 25</a:t>
            </a:r>
            <a:r>
              <a:rPr lang="cs-CZ" dirty="0"/>
              <a:t>	nadlimitní veřejné zakázky</a:t>
            </a:r>
          </a:p>
          <a:p>
            <a:r>
              <a:rPr lang="cs-CZ" dirty="0">
                <a:hlinkClick r:id="rId3"/>
              </a:rPr>
              <a:t>§ 26</a:t>
            </a:r>
            <a:r>
              <a:rPr lang="cs-CZ" dirty="0"/>
              <a:t>	podlimitní veřejné zakázky</a:t>
            </a:r>
          </a:p>
          <a:p>
            <a:r>
              <a:rPr lang="cs-CZ" dirty="0">
                <a:hlinkClick r:id="rId4"/>
              </a:rPr>
              <a:t>§ 27</a:t>
            </a:r>
            <a:r>
              <a:rPr lang="cs-CZ" dirty="0"/>
              <a:t>	veřejné zakázky malého rozsahu</a:t>
            </a:r>
          </a:p>
          <a:p>
            <a:r>
              <a:rPr lang="cs-CZ" dirty="0">
                <a:hlinkClick r:id="rId5"/>
              </a:rPr>
              <a:t>§ 178</a:t>
            </a:r>
            <a:r>
              <a:rPr lang="cs-CZ" dirty="0"/>
              <a:t>	koncese malého rozsahu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4455644-8B25-DE8C-825B-7AA28B80A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Podle výše předpokládané hodnoty</a:t>
            </a:r>
          </a:p>
        </p:txBody>
      </p:sp>
    </p:spTree>
    <p:extLst>
      <p:ext uri="{BB962C8B-B14F-4D97-AF65-F5344CB8AC3E}">
        <p14:creationId xmlns:p14="http://schemas.microsoft.com/office/powerpoint/2010/main" val="1419699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ECE29C9-D7CF-D93E-25B2-C64AFA593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předpokládaná hodnota je rovna nebo nižší </a:t>
            </a:r>
          </a:p>
          <a:p>
            <a:r>
              <a:rPr lang="cs-CZ" dirty="0"/>
              <a:t>veřejná zakázka na služby	 3 000 000 Kč   (</a:t>
            </a:r>
            <a:r>
              <a:rPr lang="cs-CZ" dirty="0">
                <a:hlinkClick r:id="rId2"/>
              </a:rPr>
              <a:t>§ 27</a:t>
            </a:r>
            <a:r>
              <a:rPr lang="cs-CZ" dirty="0"/>
              <a:t>)</a:t>
            </a:r>
          </a:p>
          <a:p>
            <a:r>
              <a:rPr lang="cs-CZ" dirty="0"/>
              <a:t>koncese na služby		20 000 000 Kč (</a:t>
            </a:r>
            <a:r>
              <a:rPr lang="cs-CZ" dirty="0">
                <a:hlinkClick r:id="rId3"/>
              </a:rPr>
              <a:t>§ 178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výjimka z povinnosti zadat veřejnou zakázku v zadávacím řízení (</a:t>
            </a:r>
            <a:r>
              <a:rPr lang="cs-CZ" dirty="0">
                <a:hlinkClick r:id="rId4"/>
              </a:rPr>
              <a:t>§ 31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§ 178</a:t>
            </a:r>
            <a:r>
              <a:rPr lang="cs-CZ" dirty="0"/>
              <a:t>)</a:t>
            </a:r>
          </a:p>
          <a:p>
            <a:r>
              <a:rPr lang="cs-CZ" dirty="0"/>
              <a:t>platí i pro sociální a jiné zvláštní služby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6304C1A-7811-3DA2-B611-FF59EA73D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Malý rozsah</a:t>
            </a:r>
          </a:p>
        </p:txBody>
      </p:sp>
    </p:spTree>
    <p:extLst>
      <p:ext uri="{BB962C8B-B14F-4D97-AF65-F5344CB8AC3E}">
        <p14:creationId xmlns:p14="http://schemas.microsoft.com/office/powerpoint/2010/main" val="1794754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3698301-749F-D93E-06CD-771E75DD0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předpokládaná hodnota je vyšší než</a:t>
            </a:r>
          </a:p>
          <a:p>
            <a:r>
              <a:rPr lang="cs-CZ" dirty="0"/>
              <a:t>veřejná zakázka na služby	 3 000 000 Kč   (</a:t>
            </a:r>
            <a:r>
              <a:rPr lang="cs-CZ" dirty="0">
                <a:hlinkClick r:id="rId2"/>
              </a:rPr>
              <a:t>§ 27</a:t>
            </a:r>
            <a:r>
              <a:rPr lang="cs-CZ" dirty="0"/>
              <a:t>)</a:t>
            </a:r>
          </a:p>
          <a:p>
            <a:r>
              <a:rPr lang="cs-CZ" dirty="0"/>
              <a:t>koncese na služby		20 000 000 Kč (</a:t>
            </a:r>
            <a:r>
              <a:rPr lang="cs-CZ" dirty="0">
                <a:hlinkClick r:id="rId3"/>
              </a:rPr>
              <a:t>§ 178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ale menší než limit stanovený v </a:t>
            </a:r>
            <a:r>
              <a:rPr lang="cs-CZ" dirty="0">
                <a:hlinkClick r:id="rId4"/>
              </a:rPr>
              <a:t>§ 3 nařízení vlády č. 172/2016 Sb.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D4B0F97-2C1D-D60B-4AF1-CE7B4B4E0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Podlimit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14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a jiné zvláštní služby</a:t>
            </a:r>
          </a:p>
          <a:p>
            <a:r>
              <a:rPr lang="cs-CZ" dirty="0"/>
              <a:t>Finanční limity</a:t>
            </a:r>
          </a:p>
          <a:p>
            <a:r>
              <a:rPr lang="cs-CZ" dirty="0"/>
              <a:t>Řízení pro zadání veřejné zakázky ve zjednodušeném režimu</a:t>
            </a:r>
          </a:p>
          <a:p>
            <a:r>
              <a:rPr lang="cs-CZ" dirty="0"/>
              <a:t>Koncesní řízení ve zjednodušeném režimu</a:t>
            </a:r>
          </a:p>
          <a:p>
            <a:r>
              <a:rPr lang="cs-CZ" dirty="0"/>
              <a:t>Jiná zadávací řízení ve zjednodušeném režimu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5E2698D-A408-F31A-959D-6054BB507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Aft>
                <a:spcPts val="0"/>
              </a:spcAft>
            </a:pPr>
            <a:r>
              <a:rPr lang="cs-CZ" dirty="0"/>
              <a:t>(1) Není-li v odstavcích 2 až 4 stanoveno jinak, činí finanční limit pro určení nadlimitní veřejné zakázky na služby</a:t>
            </a:r>
          </a:p>
          <a:p>
            <a:pPr>
              <a:spcAft>
                <a:spcPts val="0"/>
              </a:spcAft>
            </a:pPr>
            <a:r>
              <a:rPr lang="cs-CZ" dirty="0"/>
              <a:t>a) </a:t>
            </a:r>
            <a:r>
              <a:rPr lang="cs-CZ" u="sng" dirty="0"/>
              <a:t>3 494 000 Kč </a:t>
            </a:r>
            <a:r>
              <a:rPr lang="cs-CZ" dirty="0"/>
              <a:t>pro zadavatele podle § 4 odst. 1 písm. a) až c) zákona,</a:t>
            </a:r>
          </a:p>
          <a:p>
            <a:pPr>
              <a:spcAft>
                <a:spcPts val="0"/>
              </a:spcAft>
            </a:pPr>
            <a:r>
              <a:rPr lang="cs-CZ" dirty="0"/>
              <a:t>b) 5 401 000 Kč pro zadavatele podle</a:t>
            </a:r>
          </a:p>
          <a:p>
            <a:pPr>
              <a:spcAft>
                <a:spcPts val="0"/>
              </a:spcAft>
            </a:pPr>
            <a:r>
              <a:rPr lang="cs-CZ" dirty="0"/>
              <a:t>1. § 4 odst. 1 písm. d) a e) zákona,</a:t>
            </a:r>
          </a:p>
          <a:p>
            <a:pPr>
              <a:spcAft>
                <a:spcPts val="0"/>
              </a:spcAft>
            </a:pPr>
            <a:r>
              <a:rPr lang="cs-CZ" dirty="0"/>
              <a:t>2. § 4 odst. 2 zákona, nebo</a:t>
            </a:r>
          </a:p>
          <a:p>
            <a:pPr>
              <a:spcAft>
                <a:spcPts val="0"/>
              </a:spcAft>
            </a:pPr>
            <a:r>
              <a:rPr lang="cs-CZ" dirty="0"/>
              <a:t>3. § 4 odst. 5 zákona.</a:t>
            </a:r>
          </a:p>
          <a:p>
            <a:pPr>
              <a:spcAft>
                <a:spcPts val="0"/>
              </a:spcAft>
            </a:pPr>
            <a:r>
              <a:rPr lang="cs-CZ" dirty="0"/>
              <a:t>(2) Finanční limit pro určení nadlimitní veřejné zakázky na služby v případě sektorové veřejné zakázky nebo v případě veřejné zakázky v oblasti obrany nebo bezpečnosti činí 10 826 000 Kč.</a:t>
            </a:r>
          </a:p>
          <a:p>
            <a:pPr>
              <a:spcAft>
                <a:spcPts val="0"/>
              </a:spcAft>
            </a:pPr>
            <a:r>
              <a:rPr lang="cs-CZ" dirty="0"/>
              <a:t>(3) Finanční limit pro určení nadlimitní veřejné zakázky, která je koncesí na služby, činí 135 348 000 Kč.</a:t>
            </a:r>
          </a:p>
          <a:p>
            <a:pPr>
              <a:spcAft>
                <a:spcPts val="0"/>
              </a:spcAft>
            </a:pPr>
            <a:r>
              <a:rPr lang="cs-CZ" dirty="0"/>
              <a:t>(4) Finanční limit pro určení nadlimitní veřejné zakázky na služby, u které více než 50 % předpokládané hodnoty tvoří sociální a jiné zvláštní služby podle přílohy č. 4 zákona, činí        </a:t>
            </a:r>
            <a:r>
              <a:rPr lang="cs-CZ" b="1" dirty="0"/>
              <a:t>18 330 000 Kč</a:t>
            </a:r>
            <a:r>
              <a:rPr lang="cs-CZ" dirty="0"/>
              <a:t>, s výjimkou</a:t>
            </a:r>
          </a:p>
          <a:p>
            <a:pPr>
              <a:spcAft>
                <a:spcPts val="0"/>
              </a:spcAft>
            </a:pPr>
            <a:r>
              <a:rPr lang="cs-CZ" dirty="0"/>
              <a:t>a) sektorové veřejné zakázky na služby, u které činí </a:t>
            </a:r>
            <a:r>
              <a:rPr lang="cs-CZ" b="1" dirty="0"/>
              <a:t>24 440 000 Kč</a:t>
            </a:r>
            <a:r>
              <a:rPr lang="cs-CZ" dirty="0"/>
              <a:t>,</a:t>
            </a:r>
          </a:p>
          <a:p>
            <a:pPr>
              <a:spcAft>
                <a:spcPts val="0"/>
              </a:spcAft>
            </a:pPr>
            <a:r>
              <a:rPr lang="cs-CZ" dirty="0"/>
              <a:t>b) koncese na služby, u které činí </a:t>
            </a:r>
            <a:r>
              <a:rPr lang="cs-CZ" b="1" dirty="0"/>
              <a:t>135 348 000 Kč</a:t>
            </a:r>
            <a:r>
              <a:rPr lang="cs-CZ" dirty="0"/>
              <a:t>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B5C8012-4CBE-90FF-C9AA-7613BE48C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§ 3 nařízení vlády č. 172/2016 Sb.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482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7362371-81BE-7F1A-453F-D08DFE87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492896"/>
            <a:ext cx="8291264" cy="3960440"/>
          </a:xfrm>
        </p:spPr>
        <p:txBody>
          <a:bodyPr/>
          <a:lstStyle/>
          <a:p>
            <a:r>
              <a:rPr lang="cs-CZ" dirty="0"/>
              <a:t>Veřejné zakázky</a:t>
            </a:r>
          </a:p>
          <a:p>
            <a:r>
              <a:rPr lang="cs-CZ" dirty="0"/>
              <a:t>	  3 000 000 Kč -  18 330 000 Kč				</a:t>
            </a:r>
          </a:p>
          <a:p>
            <a:r>
              <a:rPr lang="cs-CZ" dirty="0"/>
              <a:t>Koncese</a:t>
            </a:r>
          </a:p>
          <a:p>
            <a:r>
              <a:rPr lang="cs-CZ" dirty="0"/>
              <a:t> 	20 000 000 Kč - 135 348 000 Kč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1922989-725B-8482-6F20-62FCB8595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Podlimitní veřejné zakázky na sociální     a jiné zvláštní služby - limity</a:t>
            </a:r>
          </a:p>
        </p:txBody>
      </p:sp>
    </p:spTree>
    <p:extLst>
      <p:ext uri="{BB962C8B-B14F-4D97-AF65-F5344CB8AC3E}">
        <p14:creationId xmlns:p14="http://schemas.microsoft.com/office/powerpoint/2010/main" val="37037502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DD65793-AC94-37DE-5504-71126FB52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564904"/>
            <a:ext cx="8291264" cy="3888432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0"/>
              </a:spcAft>
            </a:pPr>
            <a:r>
              <a:rPr lang="cs-CZ" dirty="0">
                <a:hlinkClick r:id="rId2"/>
              </a:rPr>
              <a:t>§ 26 odst. 2</a:t>
            </a:r>
            <a:endParaRPr lang="cs-CZ" dirty="0"/>
          </a:p>
          <a:p>
            <a:r>
              <a:rPr lang="cs-CZ" dirty="0"/>
              <a:t>Podlimitní veřejnou zakázku zadává zadavatel v </a:t>
            </a:r>
            <a:r>
              <a:rPr lang="cs-CZ" b="1" dirty="0"/>
              <a:t>podlimitním režimu </a:t>
            </a:r>
            <a:r>
              <a:rPr lang="cs-CZ" dirty="0"/>
              <a:t>podle části třetí, </a:t>
            </a:r>
            <a:r>
              <a:rPr lang="cs-CZ" b="1" dirty="0"/>
              <a:t>pokud ji nezadává ve zjednodušeném režimu</a:t>
            </a:r>
            <a:r>
              <a:rPr lang="cs-CZ" dirty="0"/>
              <a:t>, nebo u ní neuplatnil výjimku z povinnosti zadat ji v zadávacím řízení.</a:t>
            </a:r>
          </a:p>
          <a:p>
            <a:r>
              <a:rPr lang="cs-CZ" dirty="0">
                <a:hlinkClick r:id="rId3"/>
              </a:rPr>
              <a:t>§ 129 odst. 1</a:t>
            </a:r>
            <a:endParaRPr lang="cs-CZ" dirty="0"/>
          </a:p>
          <a:p>
            <a:r>
              <a:rPr lang="cs-CZ" dirty="0"/>
              <a:t>Ve </a:t>
            </a:r>
            <a:r>
              <a:rPr lang="cs-CZ" b="1" dirty="0"/>
              <a:t>zjednodušeném režimu zadává </a:t>
            </a:r>
            <a:r>
              <a:rPr lang="cs-CZ" dirty="0"/>
              <a:t>zadavatel veřejné zakázky, včetně koncesí podle § 174, na sociální a jiné zvláštní služby uvedené v příloze č. 4 k tomuto zákonu.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F70ED7C-92E1-DE97-08FB-5D44A47CD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1080120"/>
          </a:xfrm>
        </p:spPr>
        <p:txBody>
          <a:bodyPr/>
          <a:lstStyle/>
          <a:p>
            <a:r>
              <a:rPr lang="cs-CZ" dirty="0"/>
              <a:t>Podlimitní veřejné zakázky na sociální     a jiné zvláštní služby - režim</a:t>
            </a:r>
          </a:p>
        </p:txBody>
      </p:sp>
    </p:spTree>
    <p:extLst>
      <p:ext uri="{BB962C8B-B14F-4D97-AF65-F5344CB8AC3E}">
        <p14:creationId xmlns:p14="http://schemas.microsoft.com/office/powerpoint/2010/main" val="4140818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62AED81-31C3-6748-0E94-0DD1B06D2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636912"/>
            <a:ext cx="8291264" cy="3816424"/>
          </a:xfrm>
        </p:spPr>
        <p:txBody>
          <a:bodyPr/>
          <a:lstStyle/>
          <a:p>
            <a:r>
              <a:rPr lang="cs-CZ" dirty="0"/>
              <a:t>Veřejné zakázky</a:t>
            </a:r>
          </a:p>
          <a:p>
            <a:r>
              <a:rPr lang="cs-CZ" dirty="0"/>
              <a:t>	 ≥ 18 330 000 Kč (24 440 000 Kč)</a:t>
            </a:r>
          </a:p>
          <a:p>
            <a:r>
              <a:rPr lang="cs-CZ" dirty="0"/>
              <a:t>Koncese</a:t>
            </a:r>
          </a:p>
          <a:p>
            <a:r>
              <a:rPr lang="cs-CZ" dirty="0"/>
              <a:t> 	≥ 135 348 000 Kč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597AA19-4A5B-4B9E-FA31-C91B80604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1080120"/>
          </a:xfrm>
        </p:spPr>
        <p:txBody>
          <a:bodyPr/>
          <a:lstStyle/>
          <a:p>
            <a:r>
              <a:rPr lang="cs-CZ" dirty="0"/>
              <a:t>Nadlimitní veřejné zakázky na sociální     a jiné zvláštní služby - limity</a:t>
            </a:r>
          </a:p>
        </p:txBody>
      </p:sp>
    </p:spTree>
    <p:extLst>
      <p:ext uri="{BB962C8B-B14F-4D97-AF65-F5344CB8AC3E}">
        <p14:creationId xmlns:p14="http://schemas.microsoft.com/office/powerpoint/2010/main" val="30184303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CCBD01E-57D5-9134-D4B5-EEDAB3AEE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564904"/>
            <a:ext cx="8291264" cy="3888432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hlinkClick r:id="rId2"/>
              </a:rPr>
              <a:t>§ 25</a:t>
            </a:r>
            <a:endParaRPr lang="cs-CZ" dirty="0"/>
          </a:p>
          <a:p>
            <a:r>
              <a:rPr lang="cs-CZ" dirty="0"/>
              <a:t>Nadlimitní veřejnou zakázkou je veřejná zakázka, jejíž předpokládaná hodnota je rovna nebo přesahuje finanční limit stanovený nařízením vlády zapracovávajícím příslušné předpisy Evropské unie</a:t>
            </a:r>
            <a:r>
              <a:rPr lang="cs-CZ" baseline="30000" dirty="0"/>
              <a:t>4)</a:t>
            </a:r>
            <a:r>
              <a:rPr lang="cs-CZ" dirty="0"/>
              <a:t>. Nadlimitní veřejnou zakázku zadává zadavatel </a:t>
            </a:r>
            <a:r>
              <a:rPr lang="cs-CZ" b="1" dirty="0"/>
              <a:t>v nadlimitním režimu </a:t>
            </a:r>
            <a:r>
              <a:rPr lang="cs-CZ" dirty="0"/>
              <a:t>podle části čtvrté, </a:t>
            </a:r>
            <a:r>
              <a:rPr lang="cs-CZ" b="1" dirty="0"/>
              <a:t>pokud není zadávána podle části páté </a:t>
            </a:r>
            <a:r>
              <a:rPr lang="cs-CZ" dirty="0"/>
              <a:t>až sedmé, nebo u ní zadavatel neuplatnil výjimku z povinnosti zadat ji v zadávacím řízení.</a:t>
            </a:r>
          </a:p>
          <a:p>
            <a:r>
              <a:rPr lang="cs-CZ" dirty="0">
                <a:hlinkClick r:id="rId3"/>
              </a:rPr>
              <a:t>§ 129 odst. 1</a:t>
            </a:r>
            <a:endParaRPr lang="cs-CZ" dirty="0"/>
          </a:p>
          <a:p>
            <a:r>
              <a:rPr lang="cs-CZ" dirty="0"/>
              <a:t>Ve </a:t>
            </a:r>
            <a:r>
              <a:rPr lang="cs-CZ" b="1" dirty="0"/>
              <a:t>zjednodušeném režimu zadává </a:t>
            </a:r>
            <a:r>
              <a:rPr lang="cs-CZ" dirty="0"/>
              <a:t>zadavatel veřejné zakázky, včetně koncesí podle § 174, na sociální a jiné zvláštní služby uvedené v příloze č. 4 k tomuto zákonu.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534A4ED-70FC-18C2-3580-45723BE75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1008112"/>
          </a:xfrm>
        </p:spPr>
        <p:txBody>
          <a:bodyPr/>
          <a:lstStyle/>
          <a:p>
            <a:r>
              <a:rPr lang="cs-CZ" dirty="0"/>
              <a:t>Nadlimitní veřejné zakázky na sociální     a jiné zvláštní služby – režim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1978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803AFEF-CF74-47E9-7939-1C5223923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§ 24</a:t>
            </a:r>
            <a:r>
              <a:rPr lang="cs-CZ" dirty="0"/>
              <a:t> Režim veřejné zakázky se určí </a:t>
            </a:r>
            <a:r>
              <a:rPr lang="cs-CZ" b="1" dirty="0"/>
              <a:t>podle její předpokládané hodnoty, pokud nejde o zjednodušený režim</a:t>
            </a:r>
            <a:r>
              <a:rPr lang="cs-CZ" dirty="0"/>
              <a:t> podle § 129. </a:t>
            </a:r>
          </a:p>
          <a:p>
            <a:r>
              <a:rPr lang="cs-CZ" dirty="0"/>
              <a:t>Podlimitní (</a:t>
            </a:r>
            <a:r>
              <a:rPr lang="cs-CZ" dirty="0">
                <a:hlinkClick r:id="rId3"/>
              </a:rPr>
              <a:t>část třetí</a:t>
            </a:r>
            <a:r>
              <a:rPr lang="cs-CZ" dirty="0"/>
              <a:t>)</a:t>
            </a:r>
          </a:p>
          <a:p>
            <a:r>
              <a:rPr lang="cs-CZ" dirty="0"/>
              <a:t>Nadlimitní (</a:t>
            </a:r>
            <a:r>
              <a:rPr lang="cs-CZ" dirty="0">
                <a:hlinkClick r:id="rId4"/>
              </a:rPr>
              <a:t>část čtvrtá</a:t>
            </a:r>
            <a:r>
              <a:rPr lang="cs-CZ" dirty="0"/>
              <a:t>)</a:t>
            </a:r>
          </a:p>
          <a:p>
            <a:r>
              <a:rPr lang="cs-CZ" dirty="0"/>
              <a:t>Zjednodušený (</a:t>
            </a:r>
            <a:r>
              <a:rPr lang="cs-CZ" dirty="0">
                <a:hlinkClick r:id="rId5"/>
              </a:rPr>
              <a:t>část pátá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0A5A73F-0334-20BD-1334-ABFB58C74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Režimy</a:t>
            </a:r>
          </a:p>
        </p:txBody>
      </p:sp>
    </p:spTree>
    <p:extLst>
      <p:ext uri="{BB962C8B-B14F-4D97-AF65-F5344CB8AC3E}">
        <p14:creationId xmlns:p14="http://schemas.microsoft.com/office/powerpoint/2010/main" val="31010410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2C46375-0D2E-E760-BE93-AC29E4763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§ 129 odst. 2</a:t>
            </a:r>
            <a:br>
              <a:rPr lang="cs-CZ" dirty="0"/>
            </a:br>
            <a:endParaRPr lang="cs-CZ" dirty="0"/>
          </a:p>
          <a:p>
            <a:r>
              <a:rPr lang="cs-CZ" dirty="0"/>
              <a:t>Zadavatel při zadávání veřejné zakázky ve zjednodušeném režimu postupuje podle </a:t>
            </a:r>
            <a:r>
              <a:rPr lang="cs-CZ" b="1" dirty="0"/>
              <a:t>této části </a:t>
            </a:r>
            <a:r>
              <a:rPr lang="cs-CZ" dirty="0"/>
              <a:t>a použije také </a:t>
            </a:r>
            <a:r>
              <a:rPr lang="cs-CZ" b="1" dirty="0"/>
              <a:t>části první, druhou, desátou až třináctou</a:t>
            </a:r>
            <a:r>
              <a:rPr lang="cs-CZ" dirty="0"/>
              <a:t>.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937639E-BECC-1B9B-FB82-102EE33A0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Zjednodušený režim – relevantní úprava</a:t>
            </a:r>
          </a:p>
        </p:txBody>
      </p:sp>
    </p:spTree>
    <p:extLst>
      <p:ext uri="{BB962C8B-B14F-4D97-AF65-F5344CB8AC3E}">
        <p14:creationId xmlns:p14="http://schemas.microsoft.com/office/powerpoint/2010/main" val="2337893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2CB3F7F-1AF0-F6E6-CC9A-33FE573A9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§ 129 odst. 2</a:t>
            </a:r>
            <a:endParaRPr lang="cs-CZ" dirty="0"/>
          </a:p>
          <a:p>
            <a:r>
              <a:rPr lang="cs-CZ" dirty="0"/>
              <a:t>Pro zadání veřejné zakázky ve zjednodušeném režimu může zadavatel použít</a:t>
            </a:r>
          </a:p>
          <a:p>
            <a:r>
              <a:rPr lang="cs-CZ" dirty="0"/>
              <a:t>a) </a:t>
            </a:r>
            <a:r>
              <a:rPr lang="cs-CZ" b="1" dirty="0"/>
              <a:t>řízení pro zadání veřejné zakázky ve zjednodušeném režimu</a:t>
            </a:r>
            <a:r>
              <a:rPr lang="cs-CZ" dirty="0"/>
              <a:t>, nejde-li o koncesi, nebo</a:t>
            </a:r>
          </a:p>
          <a:p>
            <a:r>
              <a:rPr lang="cs-CZ" dirty="0"/>
              <a:t>b) </a:t>
            </a:r>
            <a:r>
              <a:rPr lang="cs-CZ" b="1" dirty="0"/>
              <a:t>koncesní řízení</a:t>
            </a:r>
            <a:r>
              <a:rPr lang="cs-CZ" dirty="0"/>
              <a:t>, v němž se postupuje podle § 129a, jde-li o koncesi.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5ACD14A-8DDC-5DCE-7E8C-8843C541D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Zjednodušený režim – zadávací řízení</a:t>
            </a:r>
          </a:p>
        </p:txBody>
      </p:sp>
    </p:spTree>
    <p:extLst>
      <p:ext uri="{BB962C8B-B14F-4D97-AF65-F5344CB8AC3E}">
        <p14:creationId xmlns:p14="http://schemas.microsoft.com/office/powerpoint/2010/main" val="28621785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20ECF7B-4CDC-4273-7DFF-DD671A6C3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a) zjednodušené podlimitní řízení</a:t>
            </a:r>
          </a:p>
          <a:p>
            <a:r>
              <a:rPr lang="cs-CZ" dirty="0"/>
              <a:t>b) otevřené řízení</a:t>
            </a:r>
          </a:p>
          <a:p>
            <a:r>
              <a:rPr lang="cs-CZ" dirty="0"/>
              <a:t>c) užší řízení</a:t>
            </a:r>
          </a:p>
          <a:p>
            <a:r>
              <a:rPr lang="cs-CZ" dirty="0"/>
              <a:t>d) jednací řízení s uveřejněním</a:t>
            </a:r>
          </a:p>
          <a:p>
            <a:r>
              <a:rPr lang="cs-CZ" dirty="0"/>
              <a:t>e) jednací řízení bez uveřejnění</a:t>
            </a:r>
          </a:p>
          <a:p>
            <a:r>
              <a:rPr lang="cs-CZ" dirty="0"/>
              <a:t>f) řízení se soutěžním dialogem</a:t>
            </a:r>
          </a:p>
          <a:p>
            <a:r>
              <a:rPr lang="cs-CZ" dirty="0"/>
              <a:t>g) řízení o inovačním partnerství</a:t>
            </a:r>
          </a:p>
          <a:p>
            <a:r>
              <a:rPr lang="cs-CZ" dirty="0"/>
              <a:t>h) </a:t>
            </a:r>
            <a:r>
              <a:rPr lang="cs-CZ" b="1" dirty="0"/>
              <a:t>koncesní řízení</a:t>
            </a:r>
          </a:p>
          <a:p>
            <a:r>
              <a:rPr lang="cs-CZ" dirty="0"/>
              <a:t>i) řízení pro zadání veřejné zakázky ve </a:t>
            </a:r>
            <a:r>
              <a:rPr lang="cs-CZ" b="1" dirty="0"/>
              <a:t>zjednodušeném</a:t>
            </a:r>
            <a:r>
              <a:rPr lang="cs-CZ" dirty="0"/>
              <a:t> režimu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A90AE51-E543-4FEA-62BE-2C557AFB9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Zadávací řízení </a:t>
            </a:r>
            <a:r>
              <a:rPr lang="cs-CZ" dirty="0">
                <a:hlinkClick r:id="rId2"/>
              </a:rPr>
              <a:t>§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619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DD472AE-1554-2537-EF24-9B48F94C6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§ 129 odst. 3</a:t>
            </a:r>
            <a:endParaRPr lang="cs-CZ" dirty="0"/>
          </a:p>
          <a:p>
            <a:r>
              <a:rPr lang="cs-CZ" dirty="0"/>
              <a:t>Zadavatel může použít také jiný druh zadávacího řízení, pokud jsou pro jeho použití splněny podmínky podle tohoto zákona.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82247DD-BCB8-A68E-AC6B-7292B648E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Jiný druh zadávacího řízení</a:t>
            </a:r>
          </a:p>
        </p:txBody>
      </p:sp>
    </p:spTree>
    <p:extLst>
      <p:ext uri="{BB962C8B-B14F-4D97-AF65-F5344CB8AC3E}">
        <p14:creationId xmlns:p14="http://schemas.microsoft.com/office/powerpoint/2010/main" val="4204782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68D3610-3D7C-34A2-B2F1-6E48CF2C9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8792825-BE48-76E3-8334-EFD14B746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636912"/>
            <a:ext cx="8291264" cy="504056"/>
          </a:xfrm>
        </p:spPr>
        <p:txBody>
          <a:bodyPr/>
          <a:lstStyle/>
          <a:p>
            <a:pPr algn="ctr"/>
            <a:r>
              <a:rPr lang="cs-CZ" dirty="0"/>
              <a:t>Sociální a jiné zvláštní služby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6599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68D3610-3D7C-34A2-B2F1-6E48CF2C9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8792825-BE48-76E3-8334-EFD14B746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636912"/>
            <a:ext cx="8291264" cy="504056"/>
          </a:xfrm>
        </p:spPr>
        <p:txBody>
          <a:bodyPr/>
          <a:lstStyle/>
          <a:p>
            <a:pPr algn="ctr"/>
            <a:r>
              <a:rPr lang="cs-CZ" dirty="0"/>
              <a:t>Řízení pro zadání veřejné zakázky ve zjednodušeném režimu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5130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D2DECD6-D525-A632-162C-810E1F7BC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636912"/>
            <a:ext cx="8291264" cy="3816424"/>
          </a:xfrm>
        </p:spPr>
        <p:txBody>
          <a:bodyPr/>
          <a:lstStyle/>
          <a:p>
            <a:r>
              <a:rPr lang="cs-CZ" dirty="0">
                <a:hlinkClick r:id="rId2"/>
              </a:rPr>
              <a:t>§ 129a</a:t>
            </a:r>
            <a:endParaRPr lang="cs-CZ" dirty="0"/>
          </a:p>
          <a:p>
            <a:r>
              <a:rPr lang="cs-CZ" dirty="0"/>
              <a:t>od 16. 7. 2023</a:t>
            </a:r>
          </a:p>
          <a:p>
            <a:r>
              <a:rPr lang="cs-CZ" dirty="0"/>
              <a:t>minimalistická transpozice</a:t>
            </a:r>
          </a:p>
          <a:p>
            <a:r>
              <a:rPr lang="cs-CZ" dirty="0"/>
              <a:t>žádné odkazy na nadlimitní režim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67B79E0-98C8-9276-EC1E-C73EDC71F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1008112"/>
          </a:xfrm>
        </p:spPr>
        <p:txBody>
          <a:bodyPr/>
          <a:lstStyle/>
          <a:p>
            <a:r>
              <a:rPr lang="cs-CZ" dirty="0"/>
              <a:t>Řízení pro zadání veřejné zakázky ve zjednodušeném režimu</a:t>
            </a:r>
          </a:p>
        </p:txBody>
      </p:sp>
    </p:spTree>
    <p:extLst>
      <p:ext uri="{BB962C8B-B14F-4D97-AF65-F5344CB8AC3E}">
        <p14:creationId xmlns:p14="http://schemas.microsoft.com/office/powerpoint/2010/main" val="2906513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1D9078A-8CCC-3EBB-9479-9616C389E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§ 129a odst. 1</a:t>
            </a:r>
            <a:endParaRPr lang="cs-CZ" dirty="0"/>
          </a:p>
          <a:p>
            <a:r>
              <a:rPr lang="cs-CZ" dirty="0"/>
              <a:t>zahajuje zadavatel odesláním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předběžného oznámení, pokud jím vyzývá k vyjádření předběžného zájmu,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oznámení o zahájení zadávacího řízení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38EA54F-20DB-F8FA-C32D-00B0E68DD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Zahájení</a:t>
            </a:r>
          </a:p>
        </p:txBody>
      </p:sp>
    </p:spTree>
    <p:extLst>
      <p:ext uri="{BB962C8B-B14F-4D97-AF65-F5344CB8AC3E}">
        <p14:creationId xmlns:p14="http://schemas.microsoft.com/office/powerpoint/2010/main" val="20165601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11B4C4E-F728-CF48-3C5C-21CE98D1F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§ 212</a:t>
            </a:r>
            <a:endParaRPr lang="cs-CZ" dirty="0"/>
          </a:p>
          <a:p>
            <a:r>
              <a:rPr lang="cs-CZ" dirty="0"/>
              <a:t>Zadavatel je povinen k odeslání uveřejnění podle tohoto zákona použít formuláře podle přímo použitelného předpisu Evropské unie nebo formuláře podle prováděcího právního předpisu.</a:t>
            </a:r>
          </a:p>
          <a:p>
            <a:r>
              <a:rPr lang="fr-FR" dirty="0">
                <a:hlinkClick r:id="rId3"/>
              </a:rPr>
              <a:t>nařízení 2019/1780</a:t>
            </a:r>
            <a:endParaRPr lang="cs-CZ" dirty="0"/>
          </a:p>
          <a:p>
            <a:r>
              <a:rPr lang="cs-CZ" dirty="0">
                <a:hlinkClick r:id="rId4"/>
              </a:rPr>
              <a:t>vyhláška č. 345/2023 Sb.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3132C2-A4E7-B1B7-0A00-847459AC7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Formuláře</a:t>
            </a:r>
          </a:p>
        </p:txBody>
      </p:sp>
    </p:spTree>
    <p:extLst>
      <p:ext uri="{BB962C8B-B14F-4D97-AF65-F5344CB8AC3E}">
        <p14:creationId xmlns:p14="http://schemas.microsoft.com/office/powerpoint/2010/main" val="9875298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3B632F9-CE07-95C3-1609-461273790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hlinkClick r:id="rId2"/>
              </a:rPr>
              <a:t>§ 3 odst. 2 písm. b) vyhlášky č. 345/2023 Sb.</a:t>
            </a:r>
            <a:endParaRPr lang="cs-CZ" dirty="0"/>
          </a:p>
          <a:p>
            <a:r>
              <a:rPr lang="cs-CZ" dirty="0"/>
              <a:t>„zahájení“</a:t>
            </a:r>
          </a:p>
          <a:p>
            <a:r>
              <a:rPr lang="cs-CZ" dirty="0">
                <a:hlinkClick r:id="rId3"/>
              </a:rPr>
              <a:t>Metodický pokyn k vyplnění formulářů a žádosti</a:t>
            </a:r>
            <a:endParaRPr lang="cs-CZ" dirty="0"/>
          </a:p>
          <a:p>
            <a:r>
              <a:rPr lang="cs-CZ" dirty="0"/>
              <a:t>● 12 Předběžné oznámení použité jako výzva k projevení předběžného zájmu – veřejná zakázka ve zjednodušeném režimu</a:t>
            </a:r>
          </a:p>
          <a:p>
            <a:r>
              <a:rPr lang="cs-CZ" dirty="0"/>
              <a:t>● 13 Předběžné oznámení použité jako výzva k projevení předběžného zájmu – sektorová veřejná zakázka ve zjednodušeném režimu</a:t>
            </a:r>
          </a:p>
          <a:p>
            <a:r>
              <a:rPr lang="cs-CZ" dirty="0"/>
              <a:t>● 20 Oznámení o zahájení zadávacího řízení – veřejná zakázka ve zjednodušeném režimu</a:t>
            </a:r>
          </a:p>
          <a:p>
            <a:r>
              <a:rPr lang="cs-CZ" dirty="0"/>
              <a:t>● 21 Oznámení o zahájení zadávacího řízení – sektorová veřejná zakázka ve zjednodušeném režimu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D3048FF-403D-F3F7-3A25-4747E9647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Formulář</a:t>
            </a:r>
          </a:p>
        </p:txBody>
      </p:sp>
    </p:spTree>
    <p:extLst>
      <p:ext uri="{BB962C8B-B14F-4D97-AF65-F5344CB8AC3E}">
        <p14:creationId xmlns:p14="http://schemas.microsoft.com/office/powerpoint/2010/main" val="33952022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B39CF9C-5828-CC4F-53DC-FD2309311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§ 212 odst. 3</a:t>
            </a:r>
            <a:endParaRPr lang="cs-CZ" dirty="0"/>
          </a:p>
          <a:p>
            <a:r>
              <a:rPr lang="cs-CZ" dirty="0"/>
              <a:t>podlimitní veřejnou zakázka</a:t>
            </a:r>
          </a:p>
          <a:p>
            <a:r>
              <a:rPr lang="cs-CZ" dirty="0"/>
              <a:t>	</a:t>
            </a:r>
            <a:r>
              <a:rPr lang="cs-CZ" dirty="0">
                <a:hlinkClick r:id="rId3"/>
              </a:rPr>
              <a:t>Věstník veřejných zakázek</a:t>
            </a:r>
            <a:endParaRPr lang="cs-CZ" dirty="0"/>
          </a:p>
          <a:p>
            <a:r>
              <a:rPr lang="cs-CZ" dirty="0"/>
              <a:t>nadlimitní veřejnou zakázka</a:t>
            </a:r>
          </a:p>
          <a:p>
            <a:pPr lvl="1"/>
            <a:r>
              <a:rPr lang="cs-CZ" sz="2800" dirty="0"/>
              <a:t>		</a:t>
            </a:r>
            <a:r>
              <a:rPr lang="cs-CZ" sz="2800" dirty="0">
                <a:hlinkClick r:id="rId3"/>
              </a:rPr>
              <a:t>Věstník veřejných zakázek</a:t>
            </a:r>
            <a:endParaRPr lang="cs-CZ" sz="2800" dirty="0"/>
          </a:p>
          <a:p>
            <a:pPr lvl="1"/>
            <a:r>
              <a:rPr lang="cs-CZ" sz="2800" dirty="0"/>
              <a:t>		</a:t>
            </a:r>
            <a:r>
              <a:rPr lang="cs-CZ" sz="2800" dirty="0">
                <a:hlinkClick r:id="rId4"/>
              </a:rPr>
              <a:t>Úřední věstník Evropské unie </a:t>
            </a:r>
            <a:endParaRPr lang="cs-CZ" sz="2800" dirty="0"/>
          </a:p>
          <a:p>
            <a:pPr lvl="1"/>
            <a:endParaRPr lang="cs-CZ" sz="28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D49C481-7660-C17A-D82F-2A0C239F3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Věstník</a:t>
            </a:r>
          </a:p>
        </p:txBody>
      </p:sp>
    </p:spTree>
    <p:extLst>
      <p:ext uri="{BB962C8B-B14F-4D97-AF65-F5344CB8AC3E}">
        <p14:creationId xmlns:p14="http://schemas.microsoft.com/office/powerpoint/2010/main" val="42296712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AD8E80C-B2DF-BE79-39F6-60B61C0AD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§ 129a odst. 3</a:t>
            </a:r>
            <a:endParaRPr lang="cs-CZ" dirty="0"/>
          </a:p>
          <a:p>
            <a:r>
              <a:rPr lang="cs-CZ" dirty="0"/>
              <a:t>V řízení pro zadání veřejné zakázky ve zjednodušeném režimu vyjadřují dodavatelé svůj předběžný zájem písemně.</a:t>
            </a:r>
          </a:p>
          <a:p>
            <a:r>
              <a:rPr lang="pl-PL" dirty="0">
                <a:hlinkClick r:id="rId3"/>
              </a:rPr>
              <a:t>§ 47 odst. 1 písm. a)</a:t>
            </a:r>
            <a:endParaRPr lang="pl-PL" dirty="0"/>
          </a:p>
          <a:p>
            <a:r>
              <a:rPr lang="cs-CZ" dirty="0"/>
              <a:t>Dodavatel se stává účastníkem zadávacího řízení v okamžiku, kdy vyjádří předběžný zájem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96ED393-F5FA-E6CD-7E22-A6914B5BD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Předběžný zájem </a:t>
            </a:r>
          </a:p>
        </p:txBody>
      </p:sp>
    </p:spTree>
    <p:extLst>
      <p:ext uri="{BB962C8B-B14F-4D97-AF65-F5344CB8AC3E}">
        <p14:creationId xmlns:p14="http://schemas.microsoft.com/office/powerpoint/2010/main" val="33470720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EAA8BDD-F7DD-90CF-9BEC-994B5BBF1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určuje zadavatel s ohledem na specifika zadávaných služeb</a:t>
            </a:r>
          </a:p>
          <a:p>
            <a:r>
              <a:rPr lang="cs-CZ" dirty="0"/>
              <a:t>lze s účastníky zadávacího řízení jednat</a:t>
            </a:r>
          </a:p>
          <a:p>
            <a:r>
              <a:rPr lang="cs-CZ" dirty="0"/>
              <a:t>lze snížit počet účastníků zadávacího řízení nebo snížit počet předběžných nabídek nebo řešení</a:t>
            </a:r>
          </a:p>
          <a:p>
            <a:r>
              <a:rPr lang="cs-CZ" dirty="0"/>
              <a:t> 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71E13A2-F5FA-7089-FD0F-668D9E59B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</a:t>
            </a:r>
            <a:r>
              <a:rPr lang="cs-CZ" dirty="0">
                <a:hlinkClick r:id="rId2"/>
              </a:rPr>
              <a:t>§ 129a odst.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6574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C33E947-0E73-FC7D-9558-0C5628414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měnit nebo doplnit zadávací podmínky, pokud tím nejsou narušeny zásady podle § 6</a:t>
            </a:r>
          </a:p>
          <a:p>
            <a:r>
              <a:rPr lang="cs-CZ" dirty="0"/>
              <a:t>změněné nebo doplněné zadávací podmínky však musí nadále splňovat podmínky pro zjednodušený režim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740C5C7-AEC1-2E53-25AE-4B4C1E206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</a:t>
            </a:r>
            <a:r>
              <a:rPr lang="cs-CZ" dirty="0">
                <a:hlinkClick r:id="rId2"/>
              </a:rPr>
              <a:t>§ 129a odst.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4812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851A8D4-15E1-217B-0B67-9EF18B59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výběru dodavatele zadavatel v rámci kritérií kvality může zohlednit například potřeby zajištění</a:t>
            </a:r>
          </a:p>
          <a:p>
            <a:pPr lvl="1"/>
            <a:r>
              <a:rPr lang="cs-CZ" dirty="0"/>
              <a:t>kvality služeb</a:t>
            </a:r>
          </a:p>
          <a:p>
            <a:pPr lvl="1"/>
            <a:r>
              <a:rPr lang="cs-CZ" dirty="0"/>
              <a:t>návaznosti služeb</a:t>
            </a:r>
          </a:p>
          <a:p>
            <a:pPr lvl="1"/>
            <a:r>
              <a:rPr lang="cs-CZ" dirty="0"/>
              <a:t>dostupnosti služeb</a:t>
            </a:r>
          </a:p>
          <a:p>
            <a:pPr lvl="1"/>
            <a:r>
              <a:rPr lang="cs-CZ" dirty="0"/>
              <a:t>komplexnosti služeb</a:t>
            </a:r>
          </a:p>
          <a:p>
            <a:pPr lvl="1"/>
            <a:r>
              <a:rPr lang="cs-CZ" dirty="0"/>
              <a:t>inovativnosti řešení</a:t>
            </a:r>
          </a:p>
          <a:p>
            <a:pPr lvl="1"/>
            <a:r>
              <a:rPr lang="cs-CZ" dirty="0"/>
              <a:t>přínosu pro uživatele</a:t>
            </a:r>
          </a:p>
          <a:p>
            <a:pPr lvl="1"/>
            <a:r>
              <a:rPr lang="cs-CZ" dirty="0"/>
              <a:t>kritéria udržitelnosti sociálních služeb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2B4BC2F-37C7-F77C-5309-5675F0F4A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</a:t>
            </a:r>
            <a:r>
              <a:rPr lang="cs-CZ" dirty="0">
                <a:hlinkClick r:id="rId2"/>
              </a:rPr>
              <a:t>§ 129a odst.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36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1D864BE-DA30-B5A3-9AEF-5DDC45B9E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např. </a:t>
            </a:r>
            <a:r>
              <a:rPr lang="cs-CZ" dirty="0">
                <a:hlinkClick r:id="rId3"/>
              </a:rPr>
              <a:t>směrnice 2014/24/EU</a:t>
            </a:r>
            <a:endParaRPr lang="cs-CZ" dirty="0"/>
          </a:p>
          <a:p>
            <a:pPr lvl="1"/>
            <a:r>
              <a:rPr lang="cs-CZ" dirty="0"/>
              <a:t>HLAVA III - ZVLÁŠTNÍ REŽIMY ZADÁVÁNÍ VEŘEJNÝCH ZAKÁZEK</a:t>
            </a:r>
          </a:p>
          <a:p>
            <a:pPr lvl="1"/>
            <a:r>
              <a:rPr lang="cs-CZ" dirty="0"/>
              <a:t>KAPITOLA I - Sociální a jiné zvláštní služby</a:t>
            </a:r>
          </a:p>
          <a:p>
            <a:pPr lvl="1"/>
            <a:r>
              <a:rPr lang="it-IT" dirty="0"/>
              <a:t>KAPITOLA II</a:t>
            </a:r>
            <a:r>
              <a:rPr lang="cs-CZ" dirty="0"/>
              <a:t> - </a:t>
            </a:r>
            <a:r>
              <a:rPr lang="it-IT" dirty="0"/>
              <a:t>Pravidla pro soutěže o návrh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80C80CE-6C31-65D2-2F4E-485DC01C7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Směrnice EU z roku 2014</a:t>
            </a:r>
          </a:p>
        </p:txBody>
      </p:sp>
    </p:spTree>
    <p:extLst>
      <p:ext uri="{BB962C8B-B14F-4D97-AF65-F5344CB8AC3E}">
        <p14:creationId xmlns:p14="http://schemas.microsoft.com/office/powerpoint/2010/main" val="12216595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57AA331-6CE2-2736-8D2B-BDFB0CD8F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NSS 3 As 109/2022-81</a:t>
            </a:r>
            <a:endParaRPr lang="cs-CZ" dirty="0"/>
          </a:p>
          <a:p>
            <a:r>
              <a:rPr lang="cs-CZ" dirty="0"/>
              <a:t>ZD: bude se při zadávání této veřejné zakázky postupovat </a:t>
            </a:r>
            <a:r>
              <a:rPr lang="cs-CZ" u="sng" dirty="0"/>
              <a:t>přiměřeně</a:t>
            </a:r>
            <a:r>
              <a:rPr lang="cs-CZ" dirty="0"/>
              <a:t> dle pravidel stanovených zákonem pro otevřené řízení</a:t>
            </a:r>
          </a:p>
          <a:p>
            <a:r>
              <a:rPr lang="pl-PL" dirty="0"/>
              <a:t>zpráva o hodnocení nabídek podle </a:t>
            </a:r>
            <a:r>
              <a:rPr lang="pl-PL" dirty="0">
                <a:hlinkClick r:id="rId3"/>
              </a:rPr>
              <a:t>§ 119 odst. 2</a:t>
            </a:r>
            <a:endParaRPr lang="pl-PL" dirty="0"/>
          </a:p>
          <a:p>
            <a:r>
              <a:rPr lang="cs-CZ" dirty="0"/>
              <a:t>vypracování právních rozborů</a:t>
            </a:r>
            <a:endParaRPr lang="pl-PL" dirty="0"/>
          </a:p>
          <a:p>
            <a:endParaRPr lang="pl-PL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FFA205E-6089-3D6F-D884-5F11F5953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Flexibilní hodnocení</a:t>
            </a:r>
          </a:p>
        </p:txBody>
      </p:sp>
    </p:spTree>
    <p:extLst>
      <p:ext uri="{BB962C8B-B14F-4D97-AF65-F5344CB8AC3E}">
        <p14:creationId xmlns:p14="http://schemas.microsoft.com/office/powerpoint/2010/main" val="29247048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18EA656-891C-3A24-7619-AE6FF013C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0"/>
              </a:spcAft>
            </a:pPr>
            <a:r>
              <a:rPr lang="cs-CZ" dirty="0"/>
              <a:t>Část první</a:t>
            </a:r>
          </a:p>
          <a:p>
            <a:pPr>
              <a:spcAft>
                <a:spcPts val="0"/>
              </a:spcAft>
            </a:pPr>
            <a:r>
              <a:rPr lang="cs-CZ" dirty="0"/>
              <a:t>	zásady </a:t>
            </a:r>
            <a:r>
              <a:rPr lang="cs-CZ" dirty="0">
                <a:hlinkClick r:id="rId2"/>
              </a:rPr>
              <a:t>§ 6</a:t>
            </a:r>
            <a:endParaRPr lang="cs-CZ" dirty="0"/>
          </a:p>
          <a:p>
            <a:pPr>
              <a:spcAft>
                <a:spcPts val="0"/>
              </a:spcAft>
            </a:pPr>
            <a:r>
              <a:rPr lang="cs-CZ" dirty="0"/>
              <a:t>Části druhá</a:t>
            </a:r>
          </a:p>
          <a:p>
            <a:pPr>
              <a:spcAft>
                <a:spcPts val="0"/>
              </a:spcAft>
            </a:pPr>
            <a:r>
              <a:rPr lang="cs-CZ" dirty="0"/>
              <a:t>	průběh </a:t>
            </a:r>
            <a:r>
              <a:rPr lang="cs-CZ" dirty="0">
                <a:hlinkClick r:id="rId3"/>
              </a:rPr>
              <a:t>§ 39</a:t>
            </a:r>
            <a:endParaRPr lang="cs-CZ" dirty="0"/>
          </a:p>
          <a:p>
            <a:pPr>
              <a:spcAft>
                <a:spcPts val="0"/>
              </a:spcAft>
            </a:pPr>
            <a:r>
              <a:rPr lang="cs-CZ" dirty="0"/>
              <a:t>		Pokud pravidla pro průběh zadávacího řízení tento zákon 		nestanoví, určí je zadavatel v souladu se zásadami podle § 6.</a:t>
            </a:r>
          </a:p>
          <a:p>
            <a:pPr>
              <a:spcAft>
                <a:spcPts val="0"/>
              </a:spcAft>
            </a:pPr>
            <a:r>
              <a:rPr lang="cs-CZ" dirty="0"/>
              <a:t>		lhůty, kvalifikace, zpřístupnění zadávací dokumentace, názvy, 		podávání nabídek, hodnocení, oznamování výběru, zrušení</a:t>
            </a:r>
          </a:p>
          <a:p>
            <a:pPr>
              <a:spcAft>
                <a:spcPts val="0"/>
              </a:spcAft>
            </a:pPr>
            <a:r>
              <a:rPr lang="cs-CZ" dirty="0"/>
              <a:t>	střet zájmů </a:t>
            </a:r>
            <a:r>
              <a:rPr lang="cs-CZ" dirty="0">
                <a:hlinkClick r:id="rId4"/>
              </a:rPr>
              <a:t>§ 44</a:t>
            </a:r>
            <a:endParaRPr lang="cs-CZ" dirty="0"/>
          </a:p>
          <a:p>
            <a:pPr>
              <a:spcAft>
                <a:spcPts val="0"/>
              </a:spcAft>
            </a:pPr>
            <a:r>
              <a:rPr lang="cs-CZ" dirty="0"/>
              <a:t>	vyloučení </a:t>
            </a:r>
            <a:r>
              <a:rPr lang="cs-CZ" dirty="0">
                <a:hlinkClick r:id="rId5"/>
              </a:rPr>
              <a:t>§ 48</a:t>
            </a:r>
            <a:endParaRPr lang="cs-CZ" dirty="0"/>
          </a:p>
          <a:p>
            <a:pPr>
              <a:spcAft>
                <a:spcPts val="0"/>
              </a:spcAft>
            </a:pPr>
            <a:r>
              <a:rPr lang="cs-CZ" dirty="0"/>
              <a:t>Část desátá</a:t>
            </a:r>
          </a:p>
          <a:p>
            <a:pPr>
              <a:spcAft>
                <a:spcPts val="0"/>
              </a:spcAft>
            </a:pPr>
            <a:r>
              <a:rPr lang="cs-CZ" dirty="0"/>
              <a:t>	komunikace </a:t>
            </a:r>
            <a:r>
              <a:rPr lang="cs-CZ" dirty="0">
                <a:hlinkClick r:id="rId6"/>
              </a:rPr>
              <a:t>§ 211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CC16D85-CA67-0AD0-6F61-C42C85463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</a:t>
            </a:r>
          </a:p>
        </p:txBody>
      </p:sp>
    </p:spTree>
    <p:extLst>
      <p:ext uri="{BB962C8B-B14F-4D97-AF65-F5344CB8AC3E}">
        <p14:creationId xmlns:p14="http://schemas.microsoft.com/office/powerpoint/2010/main" val="10828799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8A272A8-E1CF-C186-9834-24840DDBA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Formulář “Výsledek”</a:t>
            </a:r>
          </a:p>
          <a:p>
            <a:pPr lvl="1"/>
            <a:r>
              <a:rPr lang="cs-CZ" dirty="0"/>
              <a:t>● 33 Oznámení o výsledku zadávacího řízení – veřejná zakázka ve zjednodušeném režimu</a:t>
            </a:r>
          </a:p>
          <a:p>
            <a:pPr lvl="1"/>
            <a:r>
              <a:rPr lang="cs-CZ" dirty="0"/>
              <a:t>● 34 Oznámení o výsledku zadávacího řízení – sektorová veřejná zakázka ve zjednodušeném režimu</a:t>
            </a:r>
          </a:p>
          <a:p>
            <a:r>
              <a:rPr lang="cs-CZ" dirty="0"/>
              <a:t>odeslán do 30 dnů od ukončení zadávacího řízení, nebo konce čtvrtletí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ED5099D-CF23-1B7A-ECA9-CBA3C1EA6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Oznámení výsledku</a:t>
            </a:r>
          </a:p>
        </p:txBody>
      </p:sp>
    </p:spTree>
    <p:extLst>
      <p:ext uri="{BB962C8B-B14F-4D97-AF65-F5344CB8AC3E}">
        <p14:creationId xmlns:p14="http://schemas.microsoft.com/office/powerpoint/2010/main" val="5751999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527DBA6-07F4-F287-CF61-CFE5A310B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§ 217 odst. 2 pism. i)</a:t>
            </a:r>
            <a:endParaRPr lang="pl-PL" dirty="0"/>
          </a:p>
          <a:p>
            <a:r>
              <a:rPr lang="cs-CZ" dirty="0"/>
              <a:t>Písemná zpráva musí obsahovat alespoň</a:t>
            </a:r>
          </a:p>
          <a:p>
            <a:r>
              <a:rPr lang="cs-CZ" dirty="0"/>
              <a:t>odůvodnění použití zjednodušeného režimu, bylo-li použito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8981B2F-EA46-40D6-7752-58B8C4D67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Písemná zpráva</a:t>
            </a:r>
          </a:p>
        </p:txBody>
      </p:sp>
    </p:spTree>
    <p:extLst>
      <p:ext uri="{BB962C8B-B14F-4D97-AF65-F5344CB8AC3E}">
        <p14:creationId xmlns:p14="http://schemas.microsoft.com/office/powerpoint/2010/main" val="12197165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68D3610-3D7C-34A2-B2F1-6E48CF2C9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8792825-BE48-76E3-8334-EFD14B746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636912"/>
            <a:ext cx="8291264" cy="504056"/>
          </a:xfrm>
        </p:spPr>
        <p:txBody>
          <a:bodyPr/>
          <a:lstStyle/>
          <a:p>
            <a:pPr algn="ctr"/>
            <a:r>
              <a:rPr lang="cs-CZ" dirty="0"/>
              <a:t>Koncesní řízení ve zjednodušeném režimu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1980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B99A5AD-EE38-A0A7-C957-AD2881700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§ 176 odst. 2</a:t>
            </a:r>
            <a:endParaRPr lang="cs-CZ" dirty="0"/>
          </a:p>
          <a:p>
            <a:r>
              <a:rPr lang="cs-CZ" dirty="0"/>
              <a:t>Koncese na sociální a jiné zvláštní služby uvedené v příloze č. 4 k tomuto zákonu se zadávají ve zjednodušeném režimu podle § 129.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9CCCCD2-A2B8-DD9D-DAF0-A0957B5A4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Koncesní řízení</a:t>
            </a:r>
          </a:p>
        </p:txBody>
      </p:sp>
    </p:spTree>
    <p:extLst>
      <p:ext uri="{BB962C8B-B14F-4D97-AF65-F5344CB8AC3E}">
        <p14:creationId xmlns:p14="http://schemas.microsoft.com/office/powerpoint/2010/main" val="12387423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9F8AF70-6A00-AD8C-9836-B64F4600F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</p:spPr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§ 129a odst. 2</a:t>
            </a:r>
            <a:endParaRPr lang="cs-CZ" dirty="0"/>
          </a:p>
          <a:p>
            <a:r>
              <a:rPr lang="cs-CZ" dirty="0"/>
              <a:t>odesláním předběžného oznámení k uveřejnění způsobem podle § 212, pokud jím vyzývá k vyjádření předběžného zájmu</a:t>
            </a:r>
          </a:p>
          <a:p>
            <a:r>
              <a:rPr lang="cs-CZ" dirty="0"/>
              <a:t>formulář</a:t>
            </a:r>
          </a:p>
          <a:p>
            <a:pPr lvl="1"/>
            <a:r>
              <a:rPr lang="cs-CZ" dirty="0"/>
              <a:t>● 14 Předběžné oznámení použité jako výzva k projevení předběžného zájmu – koncese ve zjednodušeném režimu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235B2CF-2EB9-33EB-39E9-0198254BE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648072"/>
          </a:xfrm>
        </p:spPr>
        <p:txBody>
          <a:bodyPr/>
          <a:lstStyle/>
          <a:p>
            <a:r>
              <a:rPr lang="cs-CZ" dirty="0"/>
              <a:t>Zahájení</a:t>
            </a:r>
          </a:p>
        </p:txBody>
      </p:sp>
    </p:spTree>
    <p:extLst>
      <p:ext uri="{BB962C8B-B14F-4D97-AF65-F5344CB8AC3E}">
        <p14:creationId xmlns:p14="http://schemas.microsoft.com/office/powerpoint/2010/main" val="38585875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5FF659A-6806-9478-38BD-DA0036275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jako v řízení pro zadání veřejné zakázky ve zjednodušeném režimu</a:t>
            </a:r>
          </a:p>
          <a:p>
            <a:r>
              <a:rPr lang="cs-CZ" dirty="0">
                <a:hlinkClick r:id="rId2"/>
              </a:rPr>
              <a:t>§ 129a odst. 4</a:t>
            </a:r>
            <a:r>
              <a:rPr lang="cs-CZ" dirty="0"/>
              <a:t> </a:t>
            </a:r>
            <a:r>
              <a:rPr lang="cs-CZ" dirty="0">
                <a:hlinkClick r:id="rId3"/>
              </a:rPr>
              <a:t>a 5</a:t>
            </a:r>
            <a:endParaRPr lang="cs-CZ" dirty="0"/>
          </a:p>
          <a:p>
            <a:pPr lvl="1"/>
            <a:r>
              <a:rPr lang="cs-CZ" dirty="0"/>
              <a:t>ohled na specifika zadávaných služeb </a:t>
            </a:r>
          </a:p>
          <a:p>
            <a:pPr lvl="1"/>
            <a:r>
              <a:rPr lang="cs-CZ" dirty="0"/>
              <a:t>jednání</a:t>
            </a:r>
          </a:p>
          <a:p>
            <a:pPr lvl="1"/>
            <a:r>
              <a:rPr lang="cs-CZ" dirty="0"/>
              <a:t>snižování počtu </a:t>
            </a:r>
          </a:p>
          <a:p>
            <a:pPr lvl="1"/>
            <a:r>
              <a:rPr lang="cs-CZ" dirty="0"/>
              <a:t>měnění nebo doplňování zadávacích podmínek </a:t>
            </a:r>
          </a:p>
          <a:p>
            <a:pPr lvl="1"/>
            <a:r>
              <a:rPr lang="cs-CZ" dirty="0"/>
              <a:t>výběr v rámci kritérií kvality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4E79BDC-89D1-EB78-3702-E0E436D21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</a:t>
            </a:r>
          </a:p>
        </p:txBody>
      </p:sp>
    </p:spTree>
    <p:extLst>
      <p:ext uri="{BB962C8B-B14F-4D97-AF65-F5344CB8AC3E}">
        <p14:creationId xmlns:p14="http://schemas.microsoft.com/office/powerpoint/2010/main" val="3995211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E54EF1F-8432-660F-0EAF-A919B0193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Formulář “Výsledek”</a:t>
            </a:r>
          </a:p>
          <a:p>
            <a:pPr lvl="1"/>
            <a:r>
              <a:rPr lang="cs-CZ" dirty="0"/>
              <a:t>● 35 Oznámení o výsledku koncesního řízení – koncese ve zjednodušeném režimu </a:t>
            </a:r>
          </a:p>
          <a:p>
            <a:r>
              <a:rPr lang="cs-CZ" dirty="0"/>
              <a:t>odeslán do 48 dnů od ukončení zadávacího řízení, nebo konce čtvrtletí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3B7D2D5-D075-5A5E-5EB1-C14A34A2C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Oznámení výsledku</a:t>
            </a:r>
          </a:p>
        </p:txBody>
      </p:sp>
    </p:spTree>
    <p:extLst>
      <p:ext uri="{BB962C8B-B14F-4D97-AF65-F5344CB8AC3E}">
        <p14:creationId xmlns:p14="http://schemas.microsoft.com/office/powerpoint/2010/main" val="23780430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68D3610-3D7C-34A2-B2F1-6E48CF2C9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8792825-BE48-76E3-8334-EFD14B746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636912"/>
            <a:ext cx="8291264" cy="504056"/>
          </a:xfrm>
        </p:spPr>
        <p:txBody>
          <a:bodyPr/>
          <a:lstStyle/>
          <a:p>
            <a:pPr algn="ctr"/>
            <a:r>
              <a:rPr lang="cs-CZ" dirty="0"/>
              <a:t>Jiná zadávací řízení ve zjednodušeném režimu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179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46209A7-B3D4-EF44-0988-C0B2FC88A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zákon č. 137/2006 Sb.</a:t>
            </a:r>
            <a:endParaRPr lang="cs-CZ" dirty="0"/>
          </a:p>
          <a:p>
            <a:r>
              <a:rPr lang="cs-CZ" dirty="0"/>
              <a:t>Příloha 1 - Seznam služeb podléhajících uveřejnění v Úředním věstníku Evropské unie</a:t>
            </a:r>
          </a:p>
          <a:p>
            <a:r>
              <a:rPr lang="cs-CZ" dirty="0"/>
              <a:t>Příloha 2 - Seznam služeb nepodléhajících uveřejnění v Úředním věstníku Evropské unie	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65FCF29-434D-FDE0-A42B-1E6F7FBA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Předchůdce</a:t>
            </a:r>
          </a:p>
        </p:txBody>
      </p:sp>
    </p:spTree>
    <p:extLst>
      <p:ext uri="{BB962C8B-B14F-4D97-AF65-F5344CB8AC3E}">
        <p14:creationId xmlns:p14="http://schemas.microsoft.com/office/powerpoint/2010/main" val="40134711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D277E60-1194-2E95-3E72-6EB838862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§ 129 odst. 3</a:t>
            </a:r>
            <a:endParaRPr lang="cs-CZ" dirty="0"/>
          </a:p>
          <a:p>
            <a:r>
              <a:rPr lang="cs-CZ" dirty="0"/>
              <a:t>Zadavatel může použít také jiný druh zadávacího řízení, pokud jsou pro jeho použití splněny podmínky podle tohoto zákona.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např. otevřené řízení lze provést v nadlimitním, podlimitním i zjednodušeném režimu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nebrání se postupu v jiných režimech</a:t>
            </a:r>
          </a:p>
          <a:p>
            <a:r>
              <a:rPr lang="cs-CZ" dirty="0"/>
              <a:t>Vždy platí vyšší finanční limity.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38C584E-A244-4695-9AD3-BF8A8683F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Jiný druh zadávacího řízení</a:t>
            </a:r>
          </a:p>
        </p:txBody>
      </p:sp>
    </p:spTree>
    <p:extLst>
      <p:ext uri="{BB962C8B-B14F-4D97-AF65-F5344CB8AC3E}">
        <p14:creationId xmlns:p14="http://schemas.microsoft.com/office/powerpoint/2010/main" val="40018177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DE2132C-AB31-7854-4D6C-F44713245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5013176"/>
            <a:ext cx="8291264" cy="144016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CC2472B-104E-DF77-BF50-83B3B1EAB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86833E-1635-2D7D-F2B6-3950974E348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5000"/>
          <a:stretch/>
        </p:blipFill>
        <p:spPr>
          <a:xfrm>
            <a:off x="228600" y="1268760"/>
            <a:ext cx="8686799" cy="50405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5823B58-F806-C3D3-4466-0235D4CF0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3" y="1761121"/>
            <a:ext cx="9039225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958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38433AE-52B0-080A-BBEA-4FC309A12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564904"/>
            <a:ext cx="8291264" cy="3888432"/>
          </a:xfrm>
        </p:spPr>
        <p:txBody>
          <a:bodyPr>
            <a:normAutofit fontScale="85000" lnSpcReduction="20000"/>
          </a:bodyPr>
          <a:lstStyle/>
          <a:p>
            <a:r>
              <a:rPr lang="pl-PL" dirty="0">
                <a:hlinkClick r:id="rId2"/>
              </a:rPr>
              <a:t>§ 114 odst. 3 písm b) bod 2</a:t>
            </a:r>
            <a:endParaRPr lang="cs-CZ" dirty="0"/>
          </a:p>
          <a:p>
            <a:r>
              <a:rPr lang="cs-CZ" dirty="0"/>
              <a:t>Zadavatel </a:t>
            </a:r>
            <a:r>
              <a:rPr lang="cs-CZ" b="1" dirty="0"/>
              <a:t>nesmí</a:t>
            </a:r>
            <a:r>
              <a:rPr lang="cs-CZ" dirty="0"/>
              <a:t> stanovit ekonomickou výhodnost </a:t>
            </a:r>
            <a:r>
              <a:rPr lang="cs-CZ" b="1" dirty="0"/>
              <a:t>pouze na základě nejnižší nabídkové ceny </a:t>
            </a:r>
            <a:r>
              <a:rPr lang="cs-CZ" dirty="0"/>
              <a:t>v případě veřejné zakázky na služby uvedené v kategorii 1 nebo 5 podle přílohy č. 4 k tomuto zákonu.</a:t>
            </a:r>
          </a:p>
          <a:p>
            <a:r>
              <a:rPr lang="cs-CZ" dirty="0"/>
              <a:t>1. Zdravotní péče, sociální péče a související služby</a:t>
            </a:r>
          </a:p>
          <a:p>
            <a:r>
              <a:rPr lang="cs-CZ" dirty="0"/>
              <a:t>5. Jiné služby pro veřejnost, sociální služby a služby jednotlivcům včetně služeb poskytovaných odbory, politickými organizacemi, sdruženími mládeže a jinými službami organizovanými na základě členství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EE7EF69-9854-CEB2-7EBD-78B1C9AE6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1080120"/>
          </a:xfrm>
        </p:spPr>
        <p:txBody>
          <a:bodyPr/>
          <a:lstStyle/>
          <a:p>
            <a:r>
              <a:rPr lang="cs-CZ" dirty="0"/>
              <a:t>Zákaz hodnotit na cenu v nadlimitním režimu </a:t>
            </a:r>
          </a:p>
        </p:txBody>
      </p:sp>
    </p:spTree>
    <p:extLst>
      <p:ext uri="{BB962C8B-B14F-4D97-AF65-F5344CB8AC3E}">
        <p14:creationId xmlns:p14="http://schemas.microsoft.com/office/powerpoint/2010/main" val="14853165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EC9BCED-420A-860B-79DC-2A0C70C58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§ 132 odst. 1</a:t>
            </a:r>
            <a:endParaRPr lang="cs-CZ" dirty="0"/>
          </a:p>
          <a:p>
            <a:r>
              <a:rPr lang="cs-CZ" dirty="0"/>
              <a:t>Pro postup v zadávacím řízení, jehož cílem je uzavření rámcové dohody, se použijí pravidla pro podlimitní, nadlimitní nebo </a:t>
            </a:r>
            <a:r>
              <a:rPr lang="cs-CZ" b="1" dirty="0"/>
              <a:t>zjednodušený režim</a:t>
            </a:r>
            <a:r>
              <a:rPr lang="cs-CZ" dirty="0"/>
              <a:t>, není-li stanoveno v této části jinak.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39C102C-0FBA-5665-7370-0D813FC4A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Rámcové dohody</a:t>
            </a:r>
          </a:p>
        </p:txBody>
      </p:sp>
    </p:spTree>
    <p:extLst>
      <p:ext uri="{BB962C8B-B14F-4D97-AF65-F5344CB8AC3E}">
        <p14:creationId xmlns:p14="http://schemas.microsoft.com/office/powerpoint/2010/main" val="31111766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68D3610-3D7C-34A2-B2F1-6E48CF2C9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8792825-BE48-76E3-8334-EFD14B746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636912"/>
            <a:ext cx="8291264" cy="504056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046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5F3D5C3-576F-26EF-C1F1-A24541F3A8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5536" y="1988840"/>
            <a:ext cx="6768752" cy="4834823"/>
          </a:xfr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13422862-58EA-7779-7E1B-F0CFB8EE7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4"/>
              </a:rPr>
              <a:t>GPA – dohoda o vládních zakázkách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654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ACD54A0-9DD4-B4C1-A31F-F27A3368F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3E349A0-31ED-9DCA-154E-55CAB6837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0"/>
            <a:ext cx="59721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57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5B30DB1-046B-93C7-D2EE-143F9359F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4057E2B-DE91-3004-DF3F-B027D376B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DE7BD46-9752-6C9A-ED58-241C49445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1860" y="12186"/>
            <a:ext cx="5640620" cy="69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976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173BD06-8957-9D59-7AE3-A365ED195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veřejné zakázky na služby (</a:t>
            </a:r>
            <a:r>
              <a:rPr lang="cs-CZ" dirty="0">
                <a:hlinkClick r:id="rId3"/>
              </a:rPr>
              <a:t>§ 14 odst. 2</a:t>
            </a:r>
            <a:r>
              <a:rPr lang="cs-CZ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všeobecné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sociální a jiné zvláštní služby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uzavřený výčet přes CPV kódy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zavedeno uveřejňování v </a:t>
            </a:r>
            <a:r>
              <a:rPr lang="cs-CZ" dirty="0" err="1"/>
              <a:t>TEDu</a:t>
            </a:r>
            <a:endParaRPr lang="cs-CZ" dirty="0"/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vyšší limity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zjednodušené zadávání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výjimky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cs-CZ" dirty="0"/>
              <a:t>advokátní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3593506-D9AE-84CE-4980-038A0E3B2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Revize</a:t>
            </a:r>
          </a:p>
        </p:txBody>
      </p:sp>
    </p:spTree>
    <p:extLst>
      <p:ext uri="{BB962C8B-B14F-4D97-AF65-F5344CB8AC3E}">
        <p14:creationId xmlns:p14="http://schemas.microsoft.com/office/powerpoint/2010/main" val="3261474594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MMR_klas</Template>
  <TotalTime>969</TotalTime>
  <Words>2162</Words>
  <Application>Microsoft Office PowerPoint</Application>
  <PresentationFormat>Předvádění na obrazovce (4:3)</PresentationFormat>
  <Paragraphs>284</Paragraphs>
  <Slides>54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9" baseType="lpstr">
      <vt:lpstr>Arial</vt:lpstr>
      <vt:lpstr>Calibri</vt:lpstr>
      <vt:lpstr>Roboto</vt:lpstr>
      <vt:lpstr>Wingdings</vt:lpstr>
      <vt:lpstr>MMR_klas</vt:lpstr>
      <vt:lpstr>Zjednodušený režim</vt:lpstr>
      <vt:lpstr>Obsah</vt:lpstr>
      <vt:lpstr>Sociální a jiné zvláštní služby </vt:lpstr>
      <vt:lpstr>Směrnice EU z roku 2014</vt:lpstr>
      <vt:lpstr>Předchůdce</vt:lpstr>
      <vt:lpstr>GPA – dohoda o vládních zakázkách  </vt:lpstr>
      <vt:lpstr>Prezentace aplikace PowerPoint</vt:lpstr>
      <vt:lpstr>Prezentace aplikace PowerPoint</vt:lpstr>
      <vt:lpstr>Revize</vt:lpstr>
      <vt:lpstr>Transpozice</vt:lpstr>
      <vt:lpstr>Příloha č. 4 </vt:lpstr>
      <vt:lpstr>Kód podle hlavního slovníku jednotného klasifikačního systému </vt:lpstr>
      <vt:lpstr>15 kategorií </vt:lpstr>
      <vt:lpstr>Celkem 426 jednotlivých kódů</vt:lpstr>
      <vt:lpstr>Různorodý předmět veřejné zakázky</vt:lpstr>
      <vt:lpstr>Finanční limity  </vt:lpstr>
      <vt:lpstr>Podle výše předpokládané hodnoty</vt:lpstr>
      <vt:lpstr>Malý rozsah</vt:lpstr>
      <vt:lpstr>Podlimit</vt:lpstr>
      <vt:lpstr>§ 3 nařízení vlády č. 172/2016 Sb.</vt:lpstr>
      <vt:lpstr>Podlimitní veřejné zakázky na sociální     a jiné zvláštní služby - limity</vt:lpstr>
      <vt:lpstr>Podlimitní veřejné zakázky na sociální     a jiné zvláštní služby - režim</vt:lpstr>
      <vt:lpstr>Nadlimitní veřejné zakázky na sociální     a jiné zvláštní služby - limity</vt:lpstr>
      <vt:lpstr>Nadlimitní veřejné zakázky na sociální     a jiné zvláštní služby – režim </vt:lpstr>
      <vt:lpstr>Režimy</vt:lpstr>
      <vt:lpstr>Zjednodušený režim – relevantní úprava</vt:lpstr>
      <vt:lpstr>Zjednodušený režim – zadávací řízení</vt:lpstr>
      <vt:lpstr>Zadávací řízení § 3</vt:lpstr>
      <vt:lpstr>Jiný druh zadávacího řízení</vt:lpstr>
      <vt:lpstr>Řízení pro zadání veřejné zakázky ve zjednodušeném režimu  </vt:lpstr>
      <vt:lpstr>Řízení pro zadání veřejné zakázky ve zjednodušeném režimu</vt:lpstr>
      <vt:lpstr>Zahájení</vt:lpstr>
      <vt:lpstr>Formuláře</vt:lpstr>
      <vt:lpstr>Formulář</vt:lpstr>
      <vt:lpstr>Věstník</vt:lpstr>
      <vt:lpstr>Předběžný zájem </vt:lpstr>
      <vt:lpstr>Průběh § 129a odst. 4</vt:lpstr>
      <vt:lpstr>Průběh § 129a odst. 4</vt:lpstr>
      <vt:lpstr>Průběh § 129a odst. 5</vt:lpstr>
      <vt:lpstr>Flexibilní hodnocení</vt:lpstr>
      <vt:lpstr>Průběh</vt:lpstr>
      <vt:lpstr>Oznámení výsledku</vt:lpstr>
      <vt:lpstr>Písemná zpráva</vt:lpstr>
      <vt:lpstr>Koncesní řízení ve zjednodušeném režimu  </vt:lpstr>
      <vt:lpstr>Koncesní řízení</vt:lpstr>
      <vt:lpstr>Zahájení</vt:lpstr>
      <vt:lpstr>Průběh</vt:lpstr>
      <vt:lpstr>Oznámení výsledku</vt:lpstr>
      <vt:lpstr>Jiná zadávací řízení ve zjednodušeném režimu  </vt:lpstr>
      <vt:lpstr>Jiný druh zadávacího řízení</vt:lpstr>
      <vt:lpstr>Prezentace aplikace PowerPoint</vt:lpstr>
      <vt:lpstr>Zákaz hodnotit na cenu v nadlimitním režimu </vt:lpstr>
      <vt:lpstr>Rámcové dohody</vt:lpstr>
      <vt:lpstr>Děkuji za pozornost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Malenková Miluše</dc:creator>
  <cp:lastModifiedBy>Malenková Miluše</cp:lastModifiedBy>
  <cp:revision>19</cp:revision>
  <cp:lastPrinted>2025-05-19T10:36:25Z</cp:lastPrinted>
  <dcterms:created xsi:type="dcterms:W3CDTF">2024-05-10T11:23:40Z</dcterms:created>
  <dcterms:modified xsi:type="dcterms:W3CDTF">2025-05-19T14:48:48Z</dcterms:modified>
</cp:coreProperties>
</file>