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57" r:id="rId3"/>
    <p:sldId id="288" r:id="rId4"/>
    <p:sldId id="275" r:id="rId5"/>
    <p:sldId id="300" r:id="rId6"/>
    <p:sldId id="297" r:id="rId7"/>
    <p:sldId id="298" r:id="rId8"/>
    <p:sldId id="299" r:id="rId9"/>
    <p:sldId id="301" r:id="rId10"/>
    <p:sldId id="302" r:id="rId11"/>
    <p:sldId id="295" r:id="rId12"/>
    <p:sldId id="296" r:id="rId13"/>
    <p:sldId id="291" r:id="rId14"/>
    <p:sldId id="277" r:id="rId15"/>
    <p:sldId id="289" r:id="rId16"/>
    <p:sldId id="292" r:id="rId17"/>
    <p:sldId id="287" r:id="rId18"/>
    <p:sldId id="276" r:id="rId19"/>
    <p:sldId id="290" r:id="rId20"/>
    <p:sldId id="304" r:id="rId21"/>
    <p:sldId id="278" r:id="rId22"/>
    <p:sldId id="303" r:id="rId23"/>
    <p:sldId id="305" r:id="rId24"/>
    <p:sldId id="306" r:id="rId25"/>
    <p:sldId id="307" r:id="rId26"/>
    <p:sldId id="308" r:id="rId27"/>
    <p:sldId id="309" r:id="rId28"/>
    <p:sldId id="284" r:id="rId29"/>
    <p:sldId id="294" r:id="rId30"/>
    <p:sldId id="293" r:id="rId31"/>
    <p:sldId id="285" r:id="rId32"/>
    <p:sldId id="286" r:id="rId33"/>
    <p:sldId id="282" r:id="rId34"/>
    <p:sldId id="281" r:id="rId35"/>
    <p:sldId id="274" r:id="rId3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AF3F"/>
    <a:srgbClr val="DB7D00"/>
    <a:srgbClr val="F9E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73" autoAdjust="0"/>
  </p:normalViewPr>
  <p:slideViewPr>
    <p:cSldViewPr>
      <p:cViewPr varScale="1">
        <p:scale>
          <a:sx n="130" d="100"/>
          <a:sy n="130" d="100"/>
        </p:scale>
        <p:origin x="93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0" d="100"/>
          <a:sy n="100" d="100"/>
        </p:scale>
        <p:origin x="-360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EDA9FB6-D9ED-404E-AFD2-37E0835FC3D6}" type="datetimeFigureOut">
              <a:rPr lang="cs-CZ" smtClean="0"/>
              <a:pPr/>
              <a:t>30.04.2025</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4BA257B-425A-4350-8792-7C494188941C}" type="slidenum">
              <a:rPr lang="cs-CZ" smtClean="0"/>
              <a:pPr/>
              <a:t>‹#›</a:t>
            </a:fld>
            <a:endParaRPr lang="cs-CZ"/>
          </a:p>
        </p:txBody>
      </p:sp>
    </p:spTree>
    <p:extLst>
      <p:ext uri="{BB962C8B-B14F-4D97-AF65-F5344CB8AC3E}">
        <p14:creationId xmlns:p14="http://schemas.microsoft.com/office/powerpoint/2010/main" val="1282080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7B48070-1754-4046-9E38-6F5D9D5E9BB1}" type="datetimeFigureOut">
              <a:rPr lang="cs-CZ" smtClean="0"/>
              <a:pPr/>
              <a:t>30.04.2025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A477F0F-9C0A-45F8-A7AE-EABCF9118898}" type="slidenum">
              <a:rPr lang="cs-CZ" smtClean="0"/>
              <a:pPr/>
              <a:t>‹#›</a:t>
            </a:fld>
            <a:endParaRPr lang="cs-CZ"/>
          </a:p>
        </p:txBody>
      </p:sp>
    </p:spTree>
    <p:extLst>
      <p:ext uri="{BB962C8B-B14F-4D97-AF65-F5344CB8AC3E}">
        <p14:creationId xmlns:p14="http://schemas.microsoft.com/office/powerpoint/2010/main" val="122146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5" name="Podnadpis 2"/>
          <p:cNvSpPr>
            <a:spLocks noGrp="1"/>
          </p:cNvSpPr>
          <p:nvPr>
            <p:ph type="subTitle" idx="1" hasCustomPrompt="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userDrawn="1"/>
        </p:nvSpPr>
        <p:spPr>
          <a:xfrm>
            <a:off x="1403648" y="3789040"/>
            <a:ext cx="7209184" cy="576064"/>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2600" b="0" i="0" u="none" strike="noStrike" kern="1200" cap="none" spc="0" normalizeH="0" baseline="0" noProof="0">
                <a:ln>
                  <a:noFill/>
                </a:ln>
                <a:solidFill>
                  <a:schemeClr val="tx1"/>
                </a:solidFill>
                <a:effectLst/>
                <a:uLnTx/>
                <a:uFillTx/>
                <a:latin typeface="Arial" pitchFamily="34" charset="0"/>
                <a:ea typeface="+mn-ea"/>
                <a:cs typeface="Arial" pitchFamily="34" charset="0"/>
              </a:rPr>
              <a:t>MINISTERSTVO PRO MÍSTNÍ ROZVOJ ČR</a:t>
            </a:r>
          </a:p>
        </p:txBody>
      </p:sp>
      <p:pic>
        <p:nvPicPr>
          <p:cNvPr id="8" name="Obrázek 7" descr="mmr_cr_rgb.emf"/>
          <p:cNvPicPr>
            <a:picLocks noChangeAspect="1"/>
          </p:cNvPicPr>
          <p:nvPr userDrawn="1"/>
        </p:nvPicPr>
        <p:blipFill>
          <a:blip r:embed="rId2" cstate="print"/>
          <a:stretch>
            <a:fillRect/>
          </a:stretch>
        </p:blipFill>
        <p:spPr>
          <a:xfrm>
            <a:off x="323528" y="692696"/>
            <a:ext cx="2565000" cy="562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pic>
        <p:nvPicPr>
          <p:cNvPr id="3" name="Obrázek 2"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9109423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descr="podtisk_modry.emf"/>
          <p:cNvPicPr>
            <a:picLocks noChangeAspect="1"/>
          </p:cNvPicPr>
          <p:nvPr/>
        </p:nvPicPr>
        <p:blipFill>
          <a:blip r:embed="rId6" cstate="print"/>
          <a:srcRect l="17008" b="8622"/>
          <a:stretch>
            <a:fillRect/>
          </a:stretch>
        </p:blipFill>
        <p:spPr>
          <a:xfrm>
            <a:off x="2" y="1988841"/>
            <a:ext cx="7908545" cy="4869160"/>
          </a:xfrm>
          <a:prstGeom prst="rect">
            <a:avLst/>
          </a:prstGeom>
        </p:spPr>
      </p:pic>
      <p:sp>
        <p:nvSpPr>
          <p:cNvPr id="8" name="Obdélník 7"/>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david.dvorak@mmr.gov.cz"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pPr>
              <a:spcBef>
                <a:spcPts val="600"/>
              </a:spcBef>
              <a:spcAft>
                <a:spcPts val="600"/>
              </a:spcAft>
            </a:pPr>
            <a:r>
              <a:rPr lang="cs-CZ" sz="1600" dirty="0">
                <a:solidFill>
                  <a:srgbClr val="000099"/>
                </a:solidFill>
              </a:rPr>
              <a:t>David Dvořák</a:t>
            </a:r>
          </a:p>
          <a:p>
            <a:pPr>
              <a:spcBef>
                <a:spcPts val="600"/>
              </a:spcBef>
              <a:spcAft>
                <a:spcPts val="600"/>
              </a:spcAft>
            </a:pPr>
            <a:r>
              <a:rPr lang="cs-CZ" sz="1600" dirty="0">
                <a:solidFill>
                  <a:srgbClr val="000099"/>
                </a:solidFill>
              </a:rPr>
              <a:t>odbor strategií, práva a podpory veřejného investování</a:t>
            </a:r>
          </a:p>
          <a:p>
            <a:pPr>
              <a:spcBef>
                <a:spcPts val="600"/>
              </a:spcBef>
              <a:spcAft>
                <a:spcPts val="600"/>
              </a:spcAft>
            </a:pPr>
            <a:r>
              <a:rPr lang="cs-CZ" sz="1600" dirty="0">
                <a:solidFill>
                  <a:srgbClr val="000099"/>
                </a:solidFill>
              </a:rPr>
              <a:t>30. 4. 2025</a:t>
            </a:r>
          </a:p>
          <a:p>
            <a:pPr algn="r">
              <a:spcBef>
                <a:spcPts val="600"/>
              </a:spcBef>
              <a:spcAft>
                <a:spcPts val="600"/>
              </a:spcAft>
            </a:pPr>
            <a:endParaRPr lang="en-US" sz="1600" dirty="0">
              <a:solidFill>
                <a:srgbClr val="000099"/>
              </a:solidFill>
            </a:endParaRPr>
          </a:p>
        </p:txBody>
      </p:sp>
      <p:sp>
        <p:nvSpPr>
          <p:cNvPr id="3" name="Nadpis 2"/>
          <p:cNvSpPr>
            <a:spLocks noGrp="1"/>
          </p:cNvSpPr>
          <p:nvPr>
            <p:ph type="title"/>
          </p:nvPr>
        </p:nvSpPr>
        <p:spPr/>
        <p:txBody>
          <a:bodyPr/>
          <a:lstStyle/>
          <a:p>
            <a:r>
              <a:rPr lang="cs-CZ" dirty="0"/>
              <a:t>ZADÁVÁNÍ KONCESÍ</a:t>
            </a:r>
            <a:br>
              <a:rPr lang="cs-CZ" dirty="0"/>
            </a:br>
            <a:endParaRPr lang="en-US" dirty="0"/>
          </a:p>
        </p:txBody>
      </p:sp>
    </p:spTree>
    <p:extLst>
      <p:ext uri="{BB962C8B-B14F-4D97-AF65-F5344CB8AC3E}">
        <p14:creationId xmlns:p14="http://schemas.microsoft.com/office/powerpoint/2010/main" val="16060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a:spcBef>
                <a:spcPts val="0"/>
              </a:spcBef>
              <a:spcAft>
                <a:spcPts val="600"/>
              </a:spcAft>
              <a:buFont typeface="Arial" panose="020B0604020202020204" pitchFamily="34" charset="0"/>
              <a:buChar char="•"/>
            </a:pPr>
            <a:r>
              <a:rPr lang="cs-CZ" sz="1600" dirty="0"/>
              <a:t>S0477/2017 (R0063,0064/2018) – povinnost zadat koncesi nelze obejít poskytnutím marginální platby dodavatele zadavateli; koncesní smlouva může zahrnovat pacht</a:t>
            </a:r>
          </a:p>
          <a:p>
            <a:pPr marL="457200" indent="-457200">
              <a:spcBef>
                <a:spcPts val="0"/>
              </a:spcBef>
              <a:spcAft>
                <a:spcPts val="600"/>
              </a:spcAft>
              <a:buFont typeface="Arial" panose="020B0604020202020204" pitchFamily="34" charset="0"/>
              <a:buChar char="•"/>
            </a:pPr>
            <a:r>
              <a:rPr lang="cs-CZ" sz="1600" dirty="0"/>
              <a:t>R0187/2021 (S0281/2021) – není podstatné, zda smlouva má znaky nájmu/pachtu, pokud odpovídá definici VZ na stavební práce</a:t>
            </a:r>
          </a:p>
          <a:p>
            <a:pPr marL="457200" indent="-457200">
              <a:spcBef>
                <a:spcPts val="0"/>
              </a:spcBef>
              <a:spcAft>
                <a:spcPts val="600"/>
              </a:spcAft>
              <a:buFont typeface="Arial" panose="020B0604020202020204" pitchFamily="34" charset="0"/>
              <a:buChar char="•"/>
            </a:pPr>
            <a:r>
              <a:rPr lang="cs-CZ" sz="1600" dirty="0"/>
              <a:t>S0222/2022 – znakem provozního rizika koncesionáře je mj. nejistota o okruhu zapojených zákazníků odebírajících jeho plnění</a:t>
            </a:r>
          </a:p>
          <a:p>
            <a:pPr marL="457200" indent="-457200">
              <a:spcBef>
                <a:spcPts val="0"/>
              </a:spcBef>
              <a:spcAft>
                <a:spcPts val="600"/>
              </a:spcAft>
              <a:buFont typeface="Arial" panose="020B0604020202020204" pitchFamily="34" charset="0"/>
              <a:buChar char="•"/>
            </a:pPr>
            <a:r>
              <a:rPr lang="cs-CZ" sz="1600" dirty="0"/>
              <a:t>S0222/2022 – poskytování veřejných služeb není definičním znakem koncese</a:t>
            </a:r>
          </a:p>
          <a:p>
            <a:pPr marL="457200" indent="-457200">
              <a:spcBef>
                <a:spcPts val="0"/>
              </a:spcBef>
              <a:spcAft>
                <a:spcPts val="600"/>
              </a:spcAft>
              <a:buFont typeface="Arial" panose="020B0604020202020204" pitchFamily="34" charset="0"/>
              <a:buChar char="•"/>
            </a:pPr>
            <a:r>
              <a:rPr lang="cs-CZ" sz="1600" dirty="0"/>
              <a:t>S0136/2023 – taxi služba na Letišti Václava Havla</a:t>
            </a:r>
          </a:p>
          <a:p>
            <a:pPr marL="457200" indent="-457200">
              <a:spcBef>
                <a:spcPts val="0"/>
              </a:spcBef>
              <a:spcAft>
                <a:spcPts val="600"/>
              </a:spcAft>
              <a:buFont typeface="Arial" panose="020B0604020202020204" pitchFamily="34" charset="0"/>
              <a:buChar char="•"/>
            </a:pPr>
            <a:r>
              <a:rPr lang="cs-CZ" sz="1600" dirty="0"/>
              <a:t>R0066/2024 (S003/2024) - p</a:t>
            </a:r>
            <a:r>
              <a:rPr lang="pt-BR" sz="1600" dirty="0"/>
              <a:t>acht zdroje tepla a smlouva o dodávce tepla</a:t>
            </a:r>
            <a:endParaRPr lang="cs-CZ" sz="1600" dirty="0"/>
          </a:p>
        </p:txBody>
      </p:sp>
      <p:sp>
        <p:nvSpPr>
          <p:cNvPr id="3" name="Nadpis 2"/>
          <p:cNvSpPr>
            <a:spLocks noGrp="1"/>
          </p:cNvSpPr>
          <p:nvPr>
            <p:ph type="title"/>
          </p:nvPr>
        </p:nvSpPr>
        <p:spPr/>
        <p:txBody>
          <a:bodyPr/>
          <a:lstStyle/>
          <a:p>
            <a:r>
              <a:rPr lang="cs-CZ" dirty="0"/>
              <a:t>Judikatura ÚOHS k vymezení koncese</a:t>
            </a:r>
          </a:p>
        </p:txBody>
      </p:sp>
    </p:spTree>
    <p:extLst>
      <p:ext uri="{BB962C8B-B14F-4D97-AF65-F5344CB8AC3E}">
        <p14:creationId xmlns:p14="http://schemas.microsoft.com/office/powerpoint/2010/main" val="2157727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457200" indent="-457200" eaLnBrk="1" hangingPunct="1">
              <a:lnSpc>
                <a:spcPct val="110000"/>
              </a:lnSpc>
              <a:spcBef>
                <a:spcPts val="0"/>
              </a:spcBef>
              <a:spcAft>
                <a:spcPts val="600"/>
              </a:spcAft>
              <a:buFont typeface="Arial" panose="020B0604020202020204" pitchFamily="34" charset="0"/>
              <a:buChar char="•"/>
            </a:pPr>
            <a:r>
              <a:rPr lang="cs-CZ" sz="2000" dirty="0"/>
              <a:t>nepoužijí se definice a postupy dle § 16, ani § 18/3 a 19 až 23</a:t>
            </a:r>
          </a:p>
          <a:p>
            <a:pPr marL="1200150" lvl="1" indent="-457200">
              <a:lnSpc>
                <a:spcPct val="110000"/>
              </a:lnSpc>
              <a:spcBef>
                <a:spcPts val="0"/>
              </a:spcBef>
              <a:spcAft>
                <a:spcPts val="600"/>
              </a:spcAft>
              <a:buFont typeface="Arial" panose="020B0604020202020204" pitchFamily="34" charset="0"/>
              <a:buChar char="•"/>
            </a:pPr>
            <a:r>
              <a:rPr lang="cs-CZ" sz="1600" dirty="0"/>
              <a:t>platí pouze § 17 (provozní jednotky) a § 18/1 a 2 (pravidla sčítání)</a:t>
            </a:r>
          </a:p>
          <a:p>
            <a:pPr marL="457200" indent="-457200" eaLnBrk="1" hangingPunct="1">
              <a:lnSpc>
                <a:spcPct val="110000"/>
              </a:lnSpc>
              <a:spcBef>
                <a:spcPts val="0"/>
              </a:spcBef>
              <a:spcAft>
                <a:spcPts val="600"/>
              </a:spcAft>
              <a:buFont typeface="Arial" panose="020B0604020202020204" pitchFamily="34" charset="0"/>
              <a:buChar char="•"/>
            </a:pPr>
            <a:r>
              <a:rPr lang="cs-CZ" sz="2000" dirty="0"/>
              <a:t>PH = </a:t>
            </a:r>
            <a:r>
              <a:rPr lang="cs-CZ" sz="2000" b="1" dirty="0"/>
              <a:t>celkový obrat</a:t>
            </a:r>
            <a:r>
              <a:rPr lang="cs-CZ" sz="2000" dirty="0"/>
              <a:t> dodavatele bez DPH za dobu trvání koncese vyplývající z protiplnění za stavební práce a služby, jež jsou předmětem koncese, a případné související dodávky</a:t>
            </a:r>
          </a:p>
          <a:p>
            <a:pPr marL="457200" indent="-457200" eaLnBrk="1" hangingPunct="1">
              <a:lnSpc>
                <a:spcPct val="110000"/>
              </a:lnSpc>
              <a:spcBef>
                <a:spcPts val="0"/>
              </a:spcBef>
              <a:spcAft>
                <a:spcPts val="600"/>
              </a:spcAft>
              <a:buFont typeface="Arial" panose="020B0604020202020204" pitchFamily="34" charset="0"/>
              <a:buChar char="•"/>
            </a:pPr>
            <a:r>
              <a:rPr lang="cs-CZ" sz="2000" dirty="0"/>
              <a:t>stanoví se k okamžiku zahájení zadávacího řízení (</a:t>
            </a:r>
            <a:r>
              <a:rPr lang="cs-CZ" sz="2000" i="1" dirty="0"/>
              <a:t>Novela – k okamžiku zadání, pokud byla zadána mimo ZŘ</a:t>
            </a:r>
            <a:r>
              <a:rPr lang="cs-CZ" sz="2000" dirty="0"/>
              <a:t>) (</a:t>
            </a:r>
            <a:r>
              <a:rPr lang="cs-CZ" sz="2000" i="1" dirty="0"/>
              <a:t>KS Brno 30 </a:t>
            </a:r>
            <a:r>
              <a:rPr lang="cs-CZ" sz="2000" i="1" dirty="0" err="1"/>
              <a:t>Af</a:t>
            </a:r>
            <a:r>
              <a:rPr lang="cs-CZ" sz="2000" i="1" dirty="0"/>
              <a:t> 72/2018</a:t>
            </a:r>
            <a:r>
              <a:rPr lang="cs-CZ" sz="2000" dirty="0"/>
              <a:t>)</a:t>
            </a:r>
          </a:p>
          <a:p>
            <a:pPr marL="457200" indent="-457200" eaLnBrk="1" hangingPunct="1">
              <a:lnSpc>
                <a:spcPct val="110000"/>
              </a:lnSpc>
              <a:spcBef>
                <a:spcPts val="0"/>
              </a:spcBef>
              <a:spcAft>
                <a:spcPts val="600"/>
              </a:spcAft>
              <a:buFont typeface="Arial" panose="020B0604020202020204" pitchFamily="34" charset="0"/>
              <a:buChar char="•"/>
            </a:pPr>
            <a:r>
              <a:rPr lang="cs-CZ" sz="2000" dirty="0"/>
              <a:t>stanoví se metodou založenou na objektivních skutečnostech a blíže vymezenou v ZD (</a:t>
            </a:r>
            <a:r>
              <a:rPr lang="cs-CZ" sz="2000" i="1" dirty="0"/>
              <a:t>uvedení PH je ale zřejmě nepovinné</a:t>
            </a:r>
            <a:r>
              <a:rPr lang="cs-CZ" sz="2000" dirty="0"/>
              <a:t>) </a:t>
            </a:r>
          </a:p>
          <a:p>
            <a:pPr marL="457200" indent="-457200" eaLnBrk="1" hangingPunct="1">
              <a:lnSpc>
                <a:spcPct val="110000"/>
              </a:lnSpc>
              <a:spcBef>
                <a:spcPts val="0"/>
              </a:spcBef>
              <a:spcAft>
                <a:spcPts val="600"/>
              </a:spcAft>
              <a:buFont typeface="Arial" panose="020B0604020202020204" pitchFamily="34" charset="0"/>
              <a:buChar char="•"/>
            </a:pPr>
            <a:r>
              <a:rPr lang="cs-CZ" sz="2000" dirty="0"/>
              <a:t>zahrnuje mj. (§ 175/3):</a:t>
            </a:r>
          </a:p>
          <a:p>
            <a:pPr marL="1200150" lvl="1" indent="-457200">
              <a:lnSpc>
                <a:spcPct val="110000"/>
              </a:lnSpc>
              <a:spcBef>
                <a:spcPts val="0"/>
              </a:spcBef>
              <a:spcAft>
                <a:spcPts val="600"/>
              </a:spcAft>
              <a:buFont typeface="Arial" panose="020B0604020202020204" pitchFamily="34" charset="0"/>
              <a:buChar char="•"/>
            </a:pPr>
            <a:r>
              <a:rPr lang="cs-CZ" sz="1600" dirty="0"/>
              <a:t>příjem z plateb hrazených uživateli předmětu koncese</a:t>
            </a:r>
          </a:p>
          <a:p>
            <a:pPr marL="1200150" lvl="1" indent="-457200">
              <a:lnSpc>
                <a:spcPct val="110000"/>
              </a:lnSpc>
              <a:spcBef>
                <a:spcPts val="0"/>
              </a:spcBef>
              <a:spcAft>
                <a:spcPts val="600"/>
              </a:spcAft>
              <a:buFont typeface="Arial" panose="020B0604020202020204" pitchFamily="34" charset="0"/>
              <a:buChar char="•"/>
            </a:pPr>
            <a:r>
              <a:rPr lang="cs-CZ" sz="1600" dirty="0"/>
              <a:t>platby poskytnuté Z vč. náhrad za plnění závazku veřejné služby</a:t>
            </a:r>
          </a:p>
          <a:p>
            <a:pPr marL="1200150" lvl="1" indent="-457200">
              <a:lnSpc>
                <a:spcPct val="110000"/>
              </a:lnSpc>
              <a:spcBef>
                <a:spcPts val="0"/>
              </a:spcBef>
              <a:spcAft>
                <a:spcPts val="600"/>
              </a:spcAft>
              <a:buFont typeface="Arial" panose="020B0604020202020204" pitchFamily="34" charset="0"/>
              <a:buChar char="•"/>
            </a:pPr>
            <a:r>
              <a:rPr lang="cs-CZ" sz="1600" dirty="0"/>
              <a:t>hodnotu dodávek, služeb a stavebních prací poskytnutých Z</a:t>
            </a:r>
          </a:p>
          <a:p>
            <a:pPr marL="1200150" lvl="1" indent="-457200">
              <a:lnSpc>
                <a:spcPct val="110000"/>
              </a:lnSpc>
              <a:spcBef>
                <a:spcPts val="0"/>
              </a:spcBef>
              <a:spcAft>
                <a:spcPts val="600"/>
              </a:spcAft>
              <a:buFont typeface="Arial" panose="020B0604020202020204" pitchFamily="34" charset="0"/>
              <a:buChar char="•"/>
            </a:pPr>
            <a:r>
              <a:rPr lang="cs-CZ" sz="1600" dirty="0"/>
              <a:t>ceny nebo platby účastníkům ZŘ</a:t>
            </a:r>
          </a:p>
        </p:txBody>
      </p:sp>
      <p:sp>
        <p:nvSpPr>
          <p:cNvPr id="3" name="Nadpis 2"/>
          <p:cNvSpPr>
            <a:spLocks noGrp="1"/>
          </p:cNvSpPr>
          <p:nvPr>
            <p:ph type="title"/>
          </p:nvPr>
        </p:nvSpPr>
        <p:spPr/>
        <p:txBody>
          <a:bodyPr/>
          <a:lstStyle/>
          <a:p>
            <a:r>
              <a:rPr lang="cs-CZ" dirty="0"/>
              <a:t>Předpokládaná hodnota koncese (§ 175)</a:t>
            </a:r>
          </a:p>
        </p:txBody>
      </p:sp>
    </p:spTree>
    <p:extLst>
      <p:ext uri="{BB962C8B-B14F-4D97-AF65-F5344CB8AC3E}">
        <p14:creationId xmlns:p14="http://schemas.microsoft.com/office/powerpoint/2010/main" val="2411350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eaLnBrk="1" hangingPunct="1">
              <a:lnSpc>
                <a:spcPct val="110000"/>
              </a:lnSpc>
              <a:spcBef>
                <a:spcPts val="0"/>
              </a:spcBef>
              <a:spcAft>
                <a:spcPts val="600"/>
              </a:spcAft>
              <a:buFont typeface="Arial" panose="020B0604020202020204" pitchFamily="34" charset="0"/>
              <a:buChar char="•"/>
            </a:pPr>
            <a:r>
              <a:rPr lang="cs-CZ" sz="1600" dirty="0"/>
              <a:t>R0135/2021 – Z musí vycházet z charakteru předmětu koncese a reflektovat veškeré možné předpokládané příjmy dodavatele, které mu mohou z realizace koncesní smlouvy plynout </a:t>
            </a:r>
          </a:p>
          <a:p>
            <a:pPr marL="457200" indent="-457200" eaLnBrk="1" hangingPunct="1">
              <a:lnSpc>
                <a:spcPct val="110000"/>
              </a:lnSpc>
              <a:spcBef>
                <a:spcPts val="0"/>
              </a:spcBef>
              <a:spcAft>
                <a:spcPts val="600"/>
              </a:spcAft>
              <a:buFont typeface="Arial" panose="020B0604020202020204" pitchFamily="34" charset="0"/>
              <a:buChar char="•"/>
            </a:pPr>
            <a:r>
              <a:rPr lang="cs-CZ" sz="1600" dirty="0"/>
              <a:t>R0120/2021 – „</a:t>
            </a:r>
            <a:r>
              <a:rPr lang="cs-CZ" sz="1600" i="1" dirty="0"/>
              <a:t>Pokud totiž zadavatel poskytne pro řádné plnění koncese dodavateli jakékoliv plnění, ať již přímo či nepřímo, musí být hodnota tohoto plnění započtena do předpokládané hodnoty koncese bez ohledu na druh plnění, neboť takové plnění vždy představuje pro dodavatele určitou výhodu a snižuje jeho rizika.</a:t>
            </a:r>
            <a:r>
              <a:rPr lang="cs-CZ" sz="1600" dirty="0"/>
              <a:t>“ a „</a:t>
            </a:r>
            <a:r>
              <a:rPr lang="cs-CZ" sz="1600" i="1" dirty="0"/>
              <a:t>… platba nemusí nutně splňovat podmínky § 175 odst. 1 zákona, aby musela být zahrnuta do předpokládané hodnoty koncese, nýbrž postačí, když splňuje podmínky uvedené v § 175 odst. 3 zákona.</a:t>
            </a:r>
            <a:r>
              <a:rPr lang="cs-CZ" sz="1600" dirty="0"/>
              <a:t>“</a:t>
            </a:r>
          </a:p>
          <a:p>
            <a:pPr marL="457200" indent="-457200" eaLnBrk="1" hangingPunct="1">
              <a:lnSpc>
                <a:spcPct val="110000"/>
              </a:lnSpc>
              <a:spcBef>
                <a:spcPts val="0"/>
              </a:spcBef>
              <a:spcAft>
                <a:spcPts val="600"/>
              </a:spcAft>
              <a:buFont typeface="Arial" panose="020B0604020202020204" pitchFamily="34" charset="0"/>
              <a:buChar char="•"/>
            </a:pPr>
            <a:r>
              <a:rPr lang="cs-CZ" sz="1600" dirty="0"/>
              <a:t>R0223/2021 – „</a:t>
            </a:r>
            <a:r>
              <a:rPr lang="cs-CZ" sz="1600" i="1" dirty="0"/>
              <a:t>Skutečnost, že PATROL </a:t>
            </a:r>
            <a:r>
              <a:rPr lang="cs-CZ" sz="1600" i="1" dirty="0" err="1"/>
              <a:t>group</a:t>
            </a:r>
            <a:r>
              <a:rPr lang="cs-CZ" sz="1600" i="1" dirty="0"/>
              <a:t> přijímá veškerá peněžní plnění od uživatelů koncese (koncových zákazníků společnosti PATROL </a:t>
            </a:r>
            <a:r>
              <a:rPr lang="cs-CZ" sz="1600" i="1" dirty="0" err="1"/>
              <a:t>group</a:t>
            </a:r>
            <a:r>
              <a:rPr lang="cs-CZ" sz="1600" i="1" dirty="0"/>
              <a:t>), a to i ta, která se mají pouze „</a:t>
            </a:r>
            <a:r>
              <a:rPr lang="cs-CZ" sz="1600" i="1" dirty="0" err="1"/>
              <a:t>přefakturovávat</a:t>
            </a:r>
            <a:r>
              <a:rPr lang="cs-CZ" sz="1600" i="1" dirty="0"/>
              <a:t>“ na základě smlouvy o PCO a vzorové smlouvy nemůže zůstat opomenuta. Na tato veškerá peněžní plnění od uživatelů koncese je třeba nahlížet, jako na plnění, která se stávají součástí obratu dodavatele za dobu trvání koncese.</a:t>
            </a:r>
            <a:r>
              <a:rPr lang="cs-CZ" sz="1600" dirty="0"/>
              <a:t>“</a:t>
            </a:r>
          </a:p>
          <a:p>
            <a:pPr marL="457200" indent="-457200" eaLnBrk="1" hangingPunct="1">
              <a:lnSpc>
                <a:spcPct val="110000"/>
              </a:lnSpc>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Judikatura ÚOHS k PH koncese</a:t>
            </a:r>
          </a:p>
        </p:txBody>
      </p:sp>
    </p:spTree>
    <p:extLst>
      <p:ext uri="{BB962C8B-B14F-4D97-AF65-F5344CB8AC3E}">
        <p14:creationId xmlns:p14="http://schemas.microsoft.com/office/powerpoint/2010/main" val="1655522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eaLnBrk="1" hangingPunct="1">
              <a:spcBef>
                <a:spcPct val="20000"/>
              </a:spcBef>
              <a:buFont typeface="Arial" panose="020B0604020202020204" pitchFamily="34" charset="0"/>
              <a:buChar char="•"/>
            </a:pPr>
            <a:r>
              <a:rPr lang="cs-CZ" sz="2100" dirty="0"/>
              <a:t>nařízení č. 172/2016 Sb., aktuálně ve znění nařízení </a:t>
            </a:r>
            <a:r>
              <a:rPr lang="cs-CZ" sz="2100" b="1" dirty="0"/>
              <a:t>č. 435/2023 Sb.</a:t>
            </a:r>
          </a:p>
          <a:p>
            <a:pPr marL="457200" indent="-457200" eaLnBrk="1" hangingPunct="1">
              <a:spcBef>
                <a:spcPct val="20000"/>
              </a:spcBef>
              <a:buFont typeface="Arial" panose="020B0604020202020204" pitchFamily="34" charset="0"/>
              <a:buChar char="•"/>
            </a:pPr>
            <a:r>
              <a:rPr lang="cs-CZ" sz="2100" dirty="0"/>
              <a:t>§ 3/3 a §3/4/b) – </a:t>
            </a:r>
            <a:r>
              <a:rPr lang="cs-CZ" sz="2100" u="sng" dirty="0"/>
              <a:t>koncese na služby</a:t>
            </a:r>
            <a:r>
              <a:rPr lang="cs-CZ" sz="2100" dirty="0"/>
              <a:t> – </a:t>
            </a:r>
            <a:r>
              <a:rPr lang="cs-CZ" sz="2100" b="1" dirty="0"/>
              <a:t>135 348 000 Kč</a:t>
            </a:r>
            <a:r>
              <a:rPr lang="cs-CZ" sz="2100" dirty="0"/>
              <a:t> bez DPH (</a:t>
            </a:r>
            <a:r>
              <a:rPr lang="cs-CZ" sz="2100" i="1" dirty="0"/>
              <a:t>platí i pro sociální a </a:t>
            </a:r>
            <a:r>
              <a:rPr lang="cs-CZ" sz="2100" i="1" dirty="0" err="1"/>
              <a:t>a</a:t>
            </a:r>
            <a:r>
              <a:rPr lang="cs-CZ" sz="2100" i="1" dirty="0"/>
              <a:t> jiné zvláštní služby podle přílohy č. 4 zákona</a:t>
            </a:r>
            <a:r>
              <a:rPr lang="cs-CZ" sz="2100" dirty="0"/>
              <a:t>)</a:t>
            </a:r>
          </a:p>
          <a:p>
            <a:pPr marL="457200" indent="-457200" eaLnBrk="1" hangingPunct="1">
              <a:spcBef>
                <a:spcPct val="20000"/>
              </a:spcBef>
              <a:buFont typeface="Arial" panose="020B0604020202020204" pitchFamily="34" charset="0"/>
              <a:buChar char="•"/>
            </a:pPr>
            <a:r>
              <a:rPr lang="cs-CZ" sz="2100" dirty="0"/>
              <a:t>§ 4 – </a:t>
            </a:r>
            <a:r>
              <a:rPr lang="cs-CZ" sz="2100" u="sng" dirty="0"/>
              <a:t>koncese na stavební práce</a:t>
            </a:r>
            <a:r>
              <a:rPr lang="cs-CZ" sz="2100" dirty="0"/>
              <a:t> - </a:t>
            </a:r>
            <a:r>
              <a:rPr lang="cs-CZ" sz="2100" b="1" dirty="0"/>
              <a:t>135 348 000 Kč</a:t>
            </a:r>
            <a:r>
              <a:rPr lang="cs-CZ" sz="2100" dirty="0"/>
              <a:t> bez DPH</a:t>
            </a:r>
          </a:p>
          <a:p>
            <a:pPr marL="457200" indent="-457200" eaLnBrk="1" hangingPunct="1">
              <a:spcBef>
                <a:spcPct val="20000"/>
              </a:spcBef>
              <a:buFont typeface="Arial" panose="020B0604020202020204" pitchFamily="34" charset="0"/>
              <a:buChar char="•"/>
            </a:pPr>
            <a:r>
              <a:rPr lang="cs-CZ" sz="2100" dirty="0"/>
              <a:t>má význam pouze pro:</a:t>
            </a:r>
          </a:p>
          <a:p>
            <a:pPr marL="1200150" lvl="1" indent="-457200">
              <a:buFont typeface="Arial" panose="020B0604020202020204" pitchFamily="34" charset="0"/>
              <a:buChar char="•"/>
            </a:pPr>
            <a:r>
              <a:rPr lang="cs-CZ" sz="1700" dirty="0"/>
              <a:t>odesílání oznámení rovněž do TED</a:t>
            </a:r>
          </a:p>
          <a:p>
            <a:pPr marL="1200150" lvl="1" indent="-457200">
              <a:buFont typeface="Arial" panose="020B0604020202020204" pitchFamily="34" charset="0"/>
              <a:buChar char="•"/>
            </a:pPr>
            <a:r>
              <a:rPr lang="cs-CZ" sz="1700" dirty="0"/>
              <a:t>případné využití výjimek dle § 30</a:t>
            </a:r>
          </a:p>
          <a:p>
            <a:pPr marL="1200150" lvl="1" indent="-457200">
              <a:buFont typeface="Arial" panose="020B0604020202020204" pitchFamily="34" charset="0"/>
              <a:buChar char="•"/>
            </a:pPr>
            <a:r>
              <a:rPr lang="cs-CZ" sz="1700" dirty="0"/>
              <a:t>aplikaci § 184/2 (překročení hodnoty koncese v nabídce)</a:t>
            </a:r>
          </a:p>
        </p:txBody>
      </p:sp>
      <p:sp>
        <p:nvSpPr>
          <p:cNvPr id="3" name="Nadpis 2"/>
          <p:cNvSpPr>
            <a:spLocks noGrp="1"/>
          </p:cNvSpPr>
          <p:nvPr>
            <p:ph type="title"/>
          </p:nvPr>
        </p:nvSpPr>
        <p:spPr/>
        <p:txBody>
          <a:bodyPr/>
          <a:lstStyle/>
          <a:p>
            <a:r>
              <a:rPr lang="cs-CZ" dirty="0"/>
              <a:t>Finanční limity pro koncese</a:t>
            </a:r>
          </a:p>
        </p:txBody>
      </p:sp>
    </p:spTree>
    <p:extLst>
      <p:ext uri="{BB962C8B-B14F-4D97-AF65-F5344CB8AC3E}">
        <p14:creationId xmlns:p14="http://schemas.microsoft.com/office/powerpoint/2010/main" val="4170840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eaLnBrk="1" hangingPunct="1">
              <a:spcBef>
                <a:spcPts val="0"/>
              </a:spcBef>
              <a:spcAft>
                <a:spcPts val="600"/>
              </a:spcAft>
              <a:buFont typeface="Arial" panose="020B0604020202020204" pitchFamily="34" charset="0"/>
              <a:buChar char="•"/>
            </a:pPr>
            <a:r>
              <a:rPr lang="cs-CZ" sz="2000" dirty="0"/>
              <a:t>PH ≤ </a:t>
            </a:r>
            <a:r>
              <a:rPr lang="cs-CZ" sz="2000" b="1" dirty="0"/>
              <a:t>20 mil. Kč </a:t>
            </a:r>
            <a:r>
              <a:rPr lang="cs-CZ" sz="2000" dirty="0"/>
              <a:t>bez DPH (stanoví se dle § 175)</a:t>
            </a:r>
          </a:p>
          <a:p>
            <a:pPr marL="457200" indent="-457200" eaLnBrk="1" hangingPunct="1">
              <a:spcBef>
                <a:spcPts val="0"/>
              </a:spcBef>
              <a:spcAft>
                <a:spcPts val="600"/>
              </a:spcAft>
              <a:buFont typeface="Arial" panose="020B0604020202020204" pitchFamily="34" charset="0"/>
              <a:buChar char="•"/>
            </a:pPr>
            <a:r>
              <a:rPr lang="cs-CZ" sz="2000" dirty="0"/>
              <a:t>Z není povinen zadat v zadávacím řízení</a:t>
            </a:r>
          </a:p>
          <a:p>
            <a:pPr marL="457200" indent="-457200" eaLnBrk="1" hangingPunct="1">
              <a:spcBef>
                <a:spcPts val="0"/>
              </a:spcBef>
              <a:spcAft>
                <a:spcPts val="600"/>
              </a:spcAft>
              <a:buFont typeface="Arial" panose="020B0604020202020204" pitchFamily="34" charset="0"/>
              <a:buChar char="•"/>
            </a:pPr>
            <a:r>
              <a:rPr lang="cs-CZ" sz="2000" dirty="0"/>
              <a:t>nepoužije se § 27 a 31 ZZVZ</a:t>
            </a:r>
          </a:p>
          <a:p>
            <a:pPr marL="457200" indent="-457200" eaLnBrk="1" hangingPunct="1">
              <a:spcBef>
                <a:spcPts val="0"/>
              </a:spcBef>
              <a:spcAft>
                <a:spcPts val="600"/>
              </a:spcAft>
              <a:buFont typeface="Arial" panose="020B0604020202020204" pitchFamily="34" charset="0"/>
              <a:buChar char="•"/>
            </a:pPr>
            <a:r>
              <a:rPr lang="cs-CZ" sz="2000" dirty="0"/>
              <a:t>povinnost dodržet zásady zadávání VZ dle § 6</a:t>
            </a:r>
          </a:p>
          <a:p>
            <a:pPr marL="457200" indent="-457200" eaLnBrk="1" hangingPunct="1">
              <a:spcBef>
                <a:spcPts val="0"/>
              </a:spcBef>
              <a:spcAft>
                <a:spcPts val="600"/>
              </a:spcAft>
              <a:buFont typeface="Arial" panose="020B0604020202020204" pitchFamily="34" charset="0"/>
              <a:buChar char="•"/>
            </a:pPr>
            <a:r>
              <a:rPr lang="cs-CZ" sz="2000" dirty="0"/>
              <a:t>platí omezení doby trvání koncese dle § 179</a:t>
            </a:r>
          </a:p>
          <a:p>
            <a:pPr marL="457200" indent="-457200">
              <a:spcBef>
                <a:spcPts val="0"/>
              </a:spcBef>
              <a:spcAft>
                <a:spcPts val="600"/>
              </a:spcAft>
              <a:buFont typeface="Arial" panose="020B0604020202020204" pitchFamily="34" charset="0"/>
              <a:buChar char="•"/>
            </a:pPr>
            <a:r>
              <a:rPr lang="cs-CZ" sz="2000" dirty="0"/>
              <a:t>není možnost podat námitky (§ 241/1), ani návrh na ÚOHS (§ 248/1) – </a:t>
            </a:r>
            <a:r>
              <a:rPr lang="cs-CZ" sz="2000" i="1" dirty="0"/>
              <a:t>potvrzeno ÚOHS S0029/2022</a:t>
            </a:r>
          </a:p>
          <a:p>
            <a:pPr marL="457200" indent="-457200">
              <a:spcBef>
                <a:spcPts val="0"/>
              </a:spcBef>
              <a:spcAft>
                <a:spcPts val="600"/>
              </a:spcAft>
              <a:buFont typeface="Arial" panose="020B0604020202020204" pitchFamily="34" charset="0"/>
              <a:buChar char="•"/>
            </a:pPr>
            <a:r>
              <a:rPr lang="cs-CZ" sz="2000" dirty="0"/>
              <a:t>pozor na dodržení povinnosti zveřejnění záměru pronájmu/pachtu dle § 39 </a:t>
            </a:r>
            <a:r>
              <a:rPr lang="cs-CZ" sz="2000" dirty="0" err="1"/>
              <a:t>ZOb</a:t>
            </a:r>
            <a:r>
              <a:rPr lang="cs-CZ" sz="2000" dirty="0"/>
              <a:t>/§ 18 </a:t>
            </a:r>
            <a:r>
              <a:rPr lang="cs-CZ" sz="2000" dirty="0" err="1"/>
              <a:t>ZKr</a:t>
            </a:r>
            <a:endParaRPr lang="cs-CZ" sz="2000" dirty="0"/>
          </a:p>
          <a:p>
            <a:pPr marL="342900" indent="-342900" eaLnBrk="1" hangingPunct="1">
              <a:spcBef>
                <a:spcPts val="0"/>
              </a:spcBef>
              <a:spcAft>
                <a:spcPts val="600"/>
              </a:spcAft>
              <a:buFont typeface="Wingdings" panose="05000000000000000000" pitchFamily="2" charset="2"/>
              <a:buChar char="Ø"/>
            </a:pPr>
            <a:endParaRPr lang="cs-CZ" sz="2000" dirty="0"/>
          </a:p>
          <a:p>
            <a:pPr marL="342900" indent="-342900" eaLnBrk="1" hangingPunct="1">
              <a:spcBef>
                <a:spcPts val="0"/>
              </a:spcBef>
              <a:spcAft>
                <a:spcPts val="600"/>
              </a:spcAft>
              <a:buFont typeface="Wingdings" panose="05000000000000000000" pitchFamily="2" charset="2"/>
              <a:buChar char="Ø"/>
            </a:pPr>
            <a:r>
              <a:rPr lang="cs-CZ" sz="2000" strike="sngStrike" dirty="0"/>
              <a:t>POZOR – platí § 186 ZZVZ – povinnost ÚSC vyžádat si stanovisko MF k uzavření koncesní smlouvy</a:t>
            </a:r>
            <a:r>
              <a:rPr lang="cs-CZ" sz="2000" dirty="0"/>
              <a:t> (Novelou zrušeno)</a:t>
            </a:r>
          </a:p>
          <a:p>
            <a:pPr marL="457200" indent="-457200" eaLnBrk="1" hangingPunct="1">
              <a:spcBef>
                <a:spcPct val="20000"/>
              </a:spcBef>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Koncese malého rozsahu (§ 178)</a:t>
            </a:r>
          </a:p>
        </p:txBody>
      </p:sp>
    </p:spTree>
    <p:extLst>
      <p:ext uri="{BB962C8B-B14F-4D97-AF65-F5344CB8AC3E}">
        <p14:creationId xmlns:p14="http://schemas.microsoft.com/office/powerpoint/2010/main" val="3571902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457200" indent="-457200" eaLnBrk="1" hangingPunct="1">
              <a:spcBef>
                <a:spcPts val="0"/>
              </a:spcBef>
              <a:spcAft>
                <a:spcPts val="600"/>
              </a:spcAft>
              <a:buFont typeface="Arial" panose="020B0604020202020204" pitchFamily="34" charset="0"/>
              <a:buChar char="•"/>
            </a:pPr>
            <a:r>
              <a:rPr lang="cs-CZ" sz="2000" dirty="0"/>
              <a:t>vertikální a horizontální spolupráce dle § 11 až 13 (dle § 10 nelze společné zadávání z různých států, ani centralizované zadávání)</a:t>
            </a:r>
          </a:p>
          <a:p>
            <a:pPr marL="457200" indent="-457200" eaLnBrk="1" hangingPunct="1">
              <a:spcBef>
                <a:spcPts val="0"/>
              </a:spcBef>
              <a:spcAft>
                <a:spcPts val="600"/>
              </a:spcAft>
              <a:buFont typeface="Arial" panose="020B0604020202020204" pitchFamily="34" charset="0"/>
              <a:buChar char="•"/>
            </a:pPr>
            <a:r>
              <a:rPr lang="cs-CZ" sz="2000" dirty="0"/>
              <a:t>obecné výjimky dle § 29 odst. 1 kromě (§ 177/2):</a:t>
            </a:r>
          </a:p>
          <a:p>
            <a:pPr marL="1200150" lvl="1" indent="-457200">
              <a:spcBef>
                <a:spcPts val="0"/>
              </a:spcBef>
              <a:spcAft>
                <a:spcPts val="600"/>
              </a:spcAft>
              <a:buFont typeface="Arial" panose="020B0604020202020204" pitchFamily="34" charset="0"/>
              <a:buChar char="•"/>
            </a:pPr>
            <a:r>
              <a:rPr lang="cs-CZ" sz="1600" dirty="0"/>
              <a:t>koncese mimo oblast obrany nebo bezpečnosti:</a:t>
            </a:r>
          </a:p>
          <a:p>
            <a:pPr marL="1600200" lvl="2" indent="-457200">
              <a:spcBef>
                <a:spcPts val="0"/>
              </a:spcBef>
              <a:spcAft>
                <a:spcPts val="600"/>
              </a:spcAft>
              <a:buFont typeface="Arial" panose="020B0604020202020204" pitchFamily="34" charset="0"/>
              <a:buChar char="•"/>
            </a:pPr>
            <a:r>
              <a:rPr lang="cs-CZ" sz="1200" dirty="0"/>
              <a:t>b) utajované informace</a:t>
            </a:r>
          </a:p>
          <a:p>
            <a:pPr marL="1600200" lvl="2" indent="-457200">
              <a:spcBef>
                <a:spcPts val="0"/>
              </a:spcBef>
              <a:spcAft>
                <a:spcPts val="600"/>
              </a:spcAft>
              <a:buFont typeface="Arial" panose="020B0604020202020204" pitchFamily="34" charset="0"/>
              <a:buChar char="•"/>
            </a:pPr>
            <a:r>
              <a:rPr lang="cs-CZ" sz="1200" dirty="0"/>
              <a:t>c) zvláštní bezpečnostní opatření</a:t>
            </a:r>
          </a:p>
          <a:p>
            <a:pPr marL="1600200" lvl="2" indent="-457200">
              <a:spcBef>
                <a:spcPts val="0"/>
              </a:spcBef>
              <a:spcAft>
                <a:spcPts val="600"/>
              </a:spcAft>
              <a:buFont typeface="Arial" panose="020B0604020202020204" pitchFamily="34" charset="0"/>
              <a:buChar char="•"/>
            </a:pPr>
            <a:r>
              <a:rPr lang="cs-CZ" sz="1200" dirty="0"/>
              <a:t>t) zvláštní pravidla dle mezinárodní smlouvy o pobytu ozbrojených sil</a:t>
            </a:r>
          </a:p>
          <a:p>
            <a:pPr marL="1200150" lvl="1" indent="-457200">
              <a:spcBef>
                <a:spcPts val="0"/>
              </a:spcBef>
              <a:spcAft>
                <a:spcPts val="600"/>
              </a:spcAft>
              <a:buFont typeface="Arial" panose="020B0604020202020204" pitchFamily="34" charset="0"/>
              <a:buChar char="•"/>
            </a:pPr>
            <a:r>
              <a:rPr lang="cs-CZ" sz="1600" dirty="0"/>
              <a:t>koncese v oblasti obrany nebo bezpečnosti:</a:t>
            </a:r>
          </a:p>
          <a:p>
            <a:pPr marL="1600200" lvl="2" indent="-457200">
              <a:spcBef>
                <a:spcPts val="0"/>
              </a:spcBef>
              <a:spcAft>
                <a:spcPts val="600"/>
              </a:spcAft>
              <a:buFont typeface="Arial" panose="020B0604020202020204" pitchFamily="34" charset="0"/>
              <a:buChar char="•"/>
            </a:pPr>
            <a:r>
              <a:rPr lang="cs-CZ" sz="1200" dirty="0"/>
              <a:t>a) ochrana základních bezpečnostních zájmů ČR</a:t>
            </a:r>
          </a:p>
          <a:p>
            <a:pPr marL="1600200" lvl="2" indent="-457200">
              <a:spcBef>
                <a:spcPts val="0"/>
              </a:spcBef>
              <a:spcAft>
                <a:spcPts val="600"/>
              </a:spcAft>
              <a:buFont typeface="Arial" panose="020B0604020202020204" pitchFamily="34" charset="0"/>
              <a:buChar char="•"/>
            </a:pPr>
            <a:r>
              <a:rPr lang="cs-CZ" sz="1200" dirty="0"/>
              <a:t>e) zvláštní pravidla dle mezinárodní smlouvy pro společnou realizaci projektu</a:t>
            </a:r>
          </a:p>
          <a:p>
            <a:pPr marL="1600200" lvl="2" indent="-457200">
              <a:spcBef>
                <a:spcPts val="0"/>
              </a:spcBef>
              <a:spcAft>
                <a:spcPts val="600"/>
              </a:spcAft>
              <a:buFont typeface="Arial" panose="020B0604020202020204" pitchFamily="34" charset="0"/>
              <a:buChar char="•"/>
            </a:pPr>
            <a:r>
              <a:rPr lang="cs-CZ" sz="1200" dirty="0"/>
              <a:t>f) závazná pravidla mezinárodní organizace</a:t>
            </a:r>
          </a:p>
          <a:p>
            <a:pPr marL="1600200" lvl="2" indent="-457200">
              <a:spcBef>
                <a:spcPts val="0"/>
              </a:spcBef>
              <a:spcAft>
                <a:spcPts val="600"/>
              </a:spcAft>
              <a:buFont typeface="Arial" panose="020B0604020202020204" pitchFamily="34" charset="0"/>
              <a:buChar char="•"/>
            </a:pPr>
            <a:r>
              <a:rPr lang="cs-CZ" sz="1200" dirty="0"/>
              <a:t>g) pravidla mezinárodní organizace či instituce při úplném/částečném hrazení VZ</a:t>
            </a:r>
          </a:p>
          <a:p>
            <a:pPr marL="1600200" lvl="2" indent="-457200">
              <a:spcBef>
                <a:spcPts val="0"/>
              </a:spcBef>
              <a:spcAft>
                <a:spcPts val="600"/>
              </a:spcAft>
              <a:buFont typeface="Arial" panose="020B0604020202020204" pitchFamily="34" charset="0"/>
              <a:buChar char="•"/>
            </a:pPr>
            <a:r>
              <a:rPr lang="cs-CZ" sz="1200" dirty="0"/>
              <a:t>r) služby ve výzkumu a vývoji</a:t>
            </a:r>
          </a:p>
          <a:p>
            <a:pPr marL="457200" indent="-457200">
              <a:spcBef>
                <a:spcPts val="0"/>
              </a:spcBef>
              <a:spcAft>
                <a:spcPts val="600"/>
              </a:spcAft>
              <a:buFont typeface="Arial" panose="020B0604020202020204" pitchFamily="34" charset="0"/>
              <a:buChar char="•"/>
            </a:pPr>
            <a:r>
              <a:rPr lang="cs-CZ" sz="2000" dirty="0"/>
              <a:t>obecné podlimitní výjimky dle § 30 (u podlimitních koncesí)</a:t>
            </a:r>
          </a:p>
          <a:p>
            <a:pPr marL="457200" indent="-457200">
              <a:spcBef>
                <a:spcPts val="0"/>
              </a:spcBef>
              <a:spcAft>
                <a:spcPts val="600"/>
              </a:spcAft>
              <a:buFont typeface="Arial" panose="020B0604020202020204" pitchFamily="34" charset="0"/>
              <a:buChar char="•"/>
            </a:pPr>
            <a:r>
              <a:rPr lang="cs-CZ" sz="2000" u="sng" dirty="0"/>
              <a:t>neuplatní</a:t>
            </a:r>
            <a:r>
              <a:rPr lang="cs-CZ" sz="2000" dirty="0"/>
              <a:t> se sektorové výjimky dle § 158 až 160, ani výjimky pro VZ v oblasti obrany nebo bezpečnosti dle § 191 (mimo výslovně uvedené v § 177/1/f))</a:t>
            </a:r>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Výjimky pro koncese – obecné</a:t>
            </a:r>
          </a:p>
        </p:txBody>
      </p:sp>
    </p:spTree>
    <p:extLst>
      <p:ext uri="{BB962C8B-B14F-4D97-AF65-F5344CB8AC3E}">
        <p14:creationId xmlns:p14="http://schemas.microsoft.com/office/powerpoint/2010/main" val="3264630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457200" indent="-457200" eaLnBrk="1" hangingPunct="1">
              <a:spcBef>
                <a:spcPts val="0"/>
              </a:spcBef>
              <a:spcAft>
                <a:spcPts val="600"/>
              </a:spcAft>
              <a:buFont typeface="Arial" panose="020B0604020202020204" pitchFamily="34" charset="0"/>
              <a:buChar char="•"/>
            </a:pPr>
            <a:r>
              <a:rPr lang="cs-CZ" sz="2000" dirty="0"/>
              <a:t>koncese na služby udělovaná </a:t>
            </a:r>
            <a:r>
              <a:rPr lang="cs-CZ" sz="2000" b="1" dirty="0"/>
              <a:t>na základě výhradního práva dle předpisů v příloze č. 5 ZZVZ</a:t>
            </a:r>
            <a:r>
              <a:rPr lang="cs-CZ" sz="2000" dirty="0"/>
              <a:t> – </a:t>
            </a:r>
            <a:r>
              <a:rPr lang="cs-CZ" sz="2000" i="1" dirty="0"/>
              <a:t>např. poštovní licence k výkonu základních služeb</a:t>
            </a:r>
            <a:r>
              <a:rPr lang="cs-CZ" sz="2000" dirty="0"/>
              <a:t> (povinnost uveřejnění oznámení o zadání koncese a informování Evropské komise)</a:t>
            </a:r>
          </a:p>
          <a:p>
            <a:pPr marL="457200" indent="-457200" eaLnBrk="1" hangingPunct="1">
              <a:spcBef>
                <a:spcPts val="0"/>
              </a:spcBef>
              <a:spcAft>
                <a:spcPts val="600"/>
              </a:spcAft>
              <a:buFont typeface="Arial" panose="020B0604020202020204" pitchFamily="34" charset="0"/>
              <a:buChar char="•"/>
            </a:pPr>
            <a:r>
              <a:rPr lang="cs-CZ" sz="2000" dirty="0"/>
              <a:t>koncese na služby </a:t>
            </a:r>
            <a:r>
              <a:rPr lang="cs-CZ" sz="2000" b="1" dirty="0"/>
              <a:t>letecké dopravy </a:t>
            </a:r>
            <a:r>
              <a:rPr lang="cs-CZ" sz="2000" dirty="0"/>
              <a:t>– vydání provozní licence dle nařízení EU č. 1008/2008 (specifické výběrové řízení)</a:t>
            </a:r>
          </a:p>
          <a:p>
            <a:pPr marL="457200" indent="-457200" eaLnBrk="1" hangingPunct="1">
              <a:spcBef>
                <a:spcPts val="0"/>
              </a:spcBef>
              <a:spcAft>
                <a:spcPts val="600"/>
              </a:spcAft>
              <a:buFont typeface="Arial" panose="020B0604020202020204" pitchFamily="34" charset="0"/>
              <a:buChar char="•"/>
            </a:pPr>
            <a:r>
              <a:rPr lang="cs-CZ" sz="2000" dirty="0"/>
              <a:t>koncese na veřejné služby </a:t>
            </a:r>
            <a:r>
              <a:rPr lang="cs-CZ" sz="2000" b="1" dirty="0"/>
              <a:t>v přepravě cestujících </a:t>
            </a:r>
            <a:r>
              <a:rPr lang="cs-CZ" sz="2000" dirty="0"/>
              <a:t>dle nařízení č. 1370/2007 – tzv. netto smlouvy zadávané v nabídkovém řízení dle čl. 5(3) nařízení a § 10 a násl. zákona č. 194/2010 Sb. (povinnost)</a:t>
            </a:r>
          </a:p>
          <a:p>
            <a:pPr marL="457200" indent="-457200" eaLnBrk="1" hangingPunct="1">
              <a:spcBef>
                <a:spcPts val="0"/>
              </a:spcBef>
              <a:spcAft>
                <a:spcPts val="600"/>
              </a:spcAft>
              <a:buFont typeface="Arial" panose="020B0604020202020204" pitchFamily="34" charset="0"/>
              <a:buChar char="•"/>
            </a:pPr>
            <a:r>
              <a:rPr lang="cs-CZ" sz="2000" dirty="0"/>
              <a:t>koncese na služby v oblasti </a:t>
            </a:r>
            <a:r>
              <a:rPr lang="cs-CZ" sz="2000" b="1" dirty="0"/>
              <a:t>loterií</a:t>
            </a:r>
            <a:r>
              <a:rPr lang="cs-CZ" sz="2000" dirty="0"/>
              <a:t> na základě výhradního práva (povinnost uveřejnění v TED)</a:t>
            </a:r>
          </a:p>
          <a:p>
            <a:pPr marL="457200" indent="-457200" eaLnBrk="1" hangingPunct="1">
              <a:spcBef>
                <a:spcPts val="0"/>
              </a:spcBef>
              <a:spcAft>
                <a:spcPts val="600"/>
              </a:spcAft>
              <a:buFont typeface="Arial" panose="020B0604020202020204" pitchFamily="34" charset="0"/>
              <a:buChar char="•"/>
            </a:pPr>
            <a:r>
              <a:rPr lang="cs-CZ" sz="2000" dirty="0"/>
              <a:t>sektorová koncese na </a:t>
            </a:r>
            <a:r>
              <a:rPr lang="cs-CZ" sz="2000" b="1" dirty="0"/>
              <a:t>výkon činnosti mimo území EU</a:t>
            </a:r>
            <a:r>
              <a:rPr lang="cs-CZ" sz="2000" dirty="0"/>
              <a:t>, pokud nezahrnují fyzické využívání soustav, sítí nebo území EU</a:t>
            </a:r>
          </a:p>
          <a:p>
            <a:pPr marL="457200" indent="-457200" eaLnBrk="1" hangingPunct="1">
              <a:spcBef>
                <a:spcPts val="0"/>
              </a:spcBef>
              <a:spcAft>
                <a:spcPts val="600"/>
              </a:spcAft>
              <a:buFont typeface="Arial" panose="020B0604020202020204" pitchFamily="34" charset="0"/>
              <a:buChar char="•"/>
            </a:pPr>
            <a:r>
              <a:rPr lang="cs-CZ" sz="2000" dirty="0"/>
              <a:t>koncese </a:t>
            </a:r>
            <a:r>
              <a:rPr lang="cs-CZ" sz="2000" b="1" dirty="0"/>
              <a:t>v oblasti obrany nebo bezpečnosti </a:t>
            </a:r>
            <a:r>
              <a:rPr lang="cs-CZ" sz="2000" dirty="0"/>
              <a:t>dle § 191/2/a)-c), f) a g)</a:t>
            </a:r>
          </a:p>
        </p:txBody>
      </p:sp>
      <p:sp>
        <p:nvSpPr>
          <p:cNvPr id="3" name="Nadpis 2"/>
          <p:cNvSpPr>
            <a:spLocks noGrp="1"/>
          </p:cNvSpPr>
          <p:nvPr>
            <p:ph type="title"/>
          </p:nvPr>
        </p:nvSpPr>
        <p:spPr/>
        <p:txBody>
          <a:bodyPr/>
          <a:lstStyle/>
          <a:p>
            <a:r>
              <a:rPr lang="cs-CZ" dirty="0"/>
              <a:t>Výjimky pro koncese – zvláštní (§ 177)</a:t>
            </a:r>
          </a:p>
        </p:txBody>
      </p:sp>
    </p:spTree>
    <p:extLst>
      <p:ext uri="{BB962C8B-B14F-4D97-AF65-F5344CB8AC3E}">
        <p14:creationId xmlns:p14="http://schemas.microsoft.com/office/powerpoint/2010/main" val="980434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457200" indent="-457200" eaLnBrk="1" hangingPunct="1">
              <a:spcBef>
                <a:spcPts val="0"/>
              </a:spcBef>
              <a:spcAft>
                <a:spcPts val="600"/>
              </a:spcAft>
              <a:buFont typeface="Arial" panose="020B0604020202020204" pitchFamily="34" charset="0"/>
              <a:buChar char="•"/>
            </a:pPr>
            <a:r>
              <a:rPr lang="cs-CZ" sz="2200" dirty="0"/>
              <a:t>koncesní smlouva pouze na </a:t>
            </a:r>
            <a:r>
              <a:rPr lang="cs-CZ" sz="2200" b="1" dirty="0"/>
              <a:t>DOBU URČITOU </a:t>
            </a:r>
            <a:r>
              <a:rPr lang="cs-CZ" sz="2200" dirty="0"/>
              <a:t>(i malého rozsahu); není ale definiční znak koncese (x </a:t>
            </a:r>
            <a:r>
              <a:rPr lang="cs-CZ" sz="2200" dirty="0" err="1"/>
              <a:t>z.č</a:t>
            </a:r>
            <a:r>
              <a:rPr lang="cs-CZ" sz="2200" dirty="0"/>
              <a:t>. 139/2006 Sb.)</a:t>
            </a:r>
          </a:p>
          <a:p>
            <a:pPr marL="457200" indent="-457200" eaLnBrk="1" hangingPunct="1">
              <a:spcBef>
                <a:spcPts val="0"/>
              </a:spcBef>
              <a:spcAft>
                <a:spcPts val="600"/>
              </a:spcAft>
              <a:buFont typeface="Arial" panose="020B0604020202020204" pitchFamily="34" charset="0"/>
              <a:buChar char="•"/>
            </a:pPr>
            <a:r>
              <a:rPr lang="cs-CZ" sz="2200" dirty="0"/>
              <a:t>trvání se stanoví v ZD; standardně </a:t>
            </a:r>
            <a:r>
              <a:rPr lang="cs-CZ" sz="2200" b="1" dirty="0"/>
              <a:t>maximální doba trvání 5 let</a:t>
            </a:r>
          </a:p>
          <a:p>
            <a:pPr marL="457200" indent="-457200" eaLnBrk="1" hangingPunct="1">
              <a:spcBef>
                <a:spcPts val="0"/>
              </a:spcBef>
              <a:spcAft>
                <a:spcPts val="600"/>
              </a:spcAft>
              <a:buFont typeface="Arial" panose="020B0604020202020204" pitchFamily="34" charset="0"/>
              <a:buChar char="•"/>
            </a:pPr>
            <a:r>
              <a:rPr lang="cs-CZ" sz="2200" u="sng" dirty="0"/>
              <a:t>pokud doba trvání přesahuje 5 let</a:t>
            </a:r>
            <a:r>
              <a:rPr lang="cs-CZ" sz="2200" dirty="0"/>
              <a:t>:</a:t>
            </a:r>
          </a:p>
          <a:p>
            <a:pPr marL="1200150" lvl="1" indent="-457200">
              <a:spcBef>
                <a:spcPts val="0"/>
              </a:spcBef>
              <a:spcAft>
                <a:spcPts val="600"/>
              </a:spcAft>
              <a:buFont typeface="Arial" panose="020B0604020202020204" pitchFamily="34" charset="0"/>
              <a:buChar char="•"/>
            </a:pPr>
            <a:r>
              <a:rPr lang="cs-CZ" sz="1700" dirty="0"/>
              <a:t>nesmí přesáhnout dobu, za kterou lze předpokládat návratnost investic vynaložených dodavatelem k dosažení účelu smlouvy</a:t>
            </a:r>
          </a:p>
          <a:p>
            <a:pPr marL="1200150" lvl="1" indent="-457200">
              <a:spcBef>
                <a:spcPts val="0"/>
              </a:spcBef>
              <a:spcAft>
                <a:spcPts val="600"/>
              </a:spcAft>
              <a:buFont typeface="Arial" panose="020B0604020202020204" pitchFamily="34" charset="0"/>
              <a:buChar char="•"/>
            </a:pPr>
            <a:r>
              <a:rPr lang="cs-CZ" sz="1700" dirty="0"/>
              <a:t>uvedené investice zahrnují počáteční investice a investice v průběhu trvání smlouvy (mělo by zahrnovat i zhodnocení investovaného kapitálu)</a:t>
            </a:r>
          </a:p>
          <a:p>
            <a:pPr marL="1200150" lvl="1" indent="-457200">
              <a:spcBef>
                <a:spcPts val="0"/>
              </a:spcBef>
              <a:spcAft>
                <a:spcPts val="600"/>
              </a:spcAft>
              <a:buFont typeface="Arial" panose="020B0604020202020204" pitchFamily="34" charset="0"/>
              <a:buChar char="•"/>
            </a:pPr>
            <a:r>
              <a:rPr lang="cs-CZ" sz="1700" dirty="0"/>
              <a:t>povinnost odůvodnit dobu trvání v ZD</a:t>
            </a:r>
          </a:p>
          <a:p>
            <a:pPr marL="1200150" lvl="1" indent="-457200">
              <a:spcBef>
                <a:spcPts val="0"/>
              </a:spcBef>
              <a:spcAft>
                <a:spcPts val="600"/>
              </a:spcAft>
              <a:buFont typeface="Wingdings" panose="05000000000000000000" pitchFamily="2" charset="2"/>
              <a:buChar char="Ø"/>
            </a:pPr>
            <a:r>
              <a:rPr lang="cs-CZ" sz="1700" dirty="0"/>
              <a:t>délka smlouvy souvisí rovněž s otázkou veřejné podpory (</a:t>
            </a:r>
            <a:r>
              <a:rPr lang="cs-CZ" sz="1700" dirty="0" err="1"/>
              <a:t>překompenzací</a:t>
            </a:r>
            <a:r>
              <a:rPr lang="cs-CZ" sz="1700" dirty="0"/>
              <a:t>)</a:t>
            </a:r>
          </a:p>
          <a:p>
            <a:pPr marL="1200150" lvl="1" indent="-457200">
              <a:spcBef>
                <a:spcPts val="0"/>
              </a:spcBef>
              <a:spcAft>
                <a:spcPts val="600"/>
              </a:spcAft>
              <a:buFont typeface="Wingdings" panose="05000000000000000000" pitchFamily="2" charset="2"/>
              <a:buChar char="Ø"/>
            </a:pPr>
            <a:r>
              <a:rPr lang="cs-CZ" sz="1700" dirty="0"/>
              <a:t>§ 27/2 </a:t>
            </a:r>
            <a:r>
              <a:rPr lang="cs-CZ" sz="1700" dirty="0" err="1"/>
              <a:t>ZMajČR</a:t>
            </a:r>
            <a:r>
              <a:rPr lang="cs-CZ" sz="1700" dirty="0"/>
              <a:t> – přenechání užívání věci na max. 8 let (1x lze prodloužit)</a:t>
            </a:r>
          </a:p>
          <a:p>
            <a:pPr marL="1200150" lvl="1" indent="-457200">
              <a:spcBef>
                <a:spcPts val="0"/>
              </a:spcBef>
              <a:spcAft>
                <a:spcPts val="600"/>
              </a:spcAft>
              <a:buFont typeface="Wingdings" panose="05000000000000000000" pitchFamily="2" charset="2"/>
              <a:buChar char="v"/>
            </a:pPr>
            <a:r>
              <a:rPr lang="cs-CZ" sz="1700" i="1" dirty="0"/>
              <a:t>pojem „investice“ není blíže definován – musí jít o investice do majetku Z, nebo jde rovněž o investice koncesionáře, aby mohl koncesní smlouvu plnit?</a:t>
            </a:r>
          </a:p>
          <a:p>
            <a:pPr marL="457200" indent="-457200">
              <a:spcBef>
                <a:spcPts val="0"/>
              </a:spcBef>
              <a:spcAft>
                <a:spcPts val="600"/>
              </a:spcAft>
              <a:buFont typeface="Wingdings" panose="05000000000000000000" pitchFamily="2" charset="2"/>
              <a:buChar char="Ø"/>
            </a:pPr>
            <a:r>
              <a:rPr lang="cs-CZ" sz="1700" i="1" dirty="0"/>
              <a:t>ÚOHS S0029/2022 – „stanovení konkrétní doby trvání koncese je věcí zadavatele a jeho potřeb, a Úřad nemá pravomoc tyto potřeby přezkoumávat</a:t>
            </a:r>
            <a:r>
              <a:rPr lang="cs-CZ" sz="1900" i="1" dirty="0"/>
              <a:t>“</a:t>
            </a:r>
            <a:r>
              <a:rPr lang="cs-CZ" sz="1900" dirty="0"/>
              <a:t> </a:t>
            </a:r>
          </a:p>
        </p:txBody>
      </p:sp>
      <p:sp>
        <p:nvSpPr>
          <p:cNvPr id="3" name="Nadpis 2"/>
          <p:cNvSpPr>
            <a:spLocks noGrp="1"/>
          </p:cNvSpPr>
          <p:nvPr>
            <p:ph type="title"/>
          </p:nvPr>
        </p:nvSpPr>
        <p:spPr/>
        <p:txBody>
          <a:bodyPr/>
          <a:lstStyle/>
          <a:p>
            <a:r>
              <a:rPr lang="cs-CZ" dirty="0"/>
              <a:t>Doba trvání koncese (§ 179)</a:t>
            </a:r>
          </a:p>
        </p:txBody>
      </p:sp>
    </p:spTree>
    <p:extLst>
      <p:ext uri="{BB962C8B-B14F-4D97-AF65-F5344CB8AC3E}">
        <p14:creationId xmlns:p14="http://schemas.microsoft.com/office/powerpoint/2010/main" val="1804631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eaLnBrk="1" hangingPunct="1">
              <a:spcBef>
                <a:spcPts val="0"/>
              </a:spcBef>
              <a:spcAft>
                <a:spcPts val="600"/>
              </a:spcAft>
              <a:buFont typeface="Arial" panose="020B0604020202020204" pitchFamily="34" charset="0"/>
              <a:buChar char="•"/>
            </a:pPr>
            <a:r>
              <a:rPr lang="cs-CZ" sz="2000" dirty="0"/>
              <a:t>standardně </a:t>
            </a:r>
            <a:r>
              <a:rPr lang="cs-CZ" sz="2000" b="1" dirty="0"/>
              <a:t>koncesní řízení (KŘ) </a:t>
            </a:r>
            <a:r>
              <a:rPr lang="cs-CZ" sz="2000" dirty="0"/>
              <a:t>dle § 180 a násl. (viz dále)</a:t>
            </a:r>
          </a:p>
          <a:p>
            <a:pPr marL="457200" indent="-457200" eaLnBrk="1" hangingPunct="1">
              <a:spcBef>
                <a:spcPts val="0"/>
              </a:spcBef>
              <a:spcAft>
                <a:spcPts val="600"/>
              </a:spcAft>
              <a:buFont typeface="Arial" panose="020B0604020202020204" pitchFamily="34" charset="0"/>
              <a:buChar char="•"/>
            </a:pPr>
            <a:r>
              <a:rPr lang="cs-CZ" sz="2000" dirty="0"/>
              <a:t>možno použít </a:t>
            </a:r>
            <a:r>
              <a:rPr lang="cs-CZ" sz="2000" b="1" dirty="0"/>
              <a:t>jiný druh ZŘ dle § 55 </a:t>
            </a:r>
            <a:r>
              <a:rPr lang="cs-CZ" sz="2000" dirty="0"/>
              <a:t>(při splnění podmínek)</a:t>
            </a:r>
          </a:p>
          <a:p>
            <a:pPr marL="1200150" lvl="1" indent="-457200">
              <a:spcBef>
                <a:spcPts val="0"/>
              </a:spcBef>
              <a:spcAft>
                <a:spcPts val="600"/>
              </a:spcAft>
              <a:buFont typeface="Arial" panose="020B0604020202020204" pitchFamily="34" charset="0"/>
              <a:buChar char="•"/>
            </a:pPr>
            <a:r>
              <a:rPr lang="cs-CZ" sz="1600" dirty="0"/>
              <a:t>povinnost dodržet veškeré podmínky pro toto řízení v nadlimitním režimu</a:t>
            </a:r>
          </a:p>
          <a:p>
            <a:pPr marL="1200150" lvl="1" indent="-457200">
              <a:spcBef>
                <a:spcPts val="0"/>
              </a:spcBef>
              <a:spcAft>
                <a:spcPts val="600"/>
              </a:spcAft>
              <a:buFont typeface="Arial" panose="020B0604020202020204" pitchFamily="34" charset="0"/>
              <a:buChar char="•"/>
            </a:pPr>
            <a:r>
              <a:rPr lang="cs-CZ" sz="1600" dirty="0"/>
              <a:t>stále jde o koncesi, použijí se ostatní ustanovení části osmé, mimo hlavu III</a:t>
            </a:r>
          </a:p>
          <a:p>
            <a:pPr marL="1200150" lvl="1" indent="-457200">
              <a:spcBef>
                <a:spcPts val="0"/>
              </a:spcBef>
              <a:spcAft>
                <a:spcPts val="600"/>
              </a:spcAft>
              <a:buFont typeface="Arial" panose="020B0604020202020204" pitchFamily="34" charset="0"/>
              <a:buChar char="•"/>
            </a:pPr>
            <a:r>
              <a:rPr lang="cs-CZ" sz="1600" dirty="0"/>
              <a:t>ani u podlimitních koncesí nelze využít ZPŘ, resp. postup dle části třetí </a:t>
            </a:r>
          </a:p>
          <a:p>
            <a:pPr marL="457200" indent="-457200" eaLnBrk="1" hangingPunct="1">
              <a:spcBef>
                <a:spcPts val="0"/>
              </a:spcBef>
              <a:spcAft>
                <a:spcPts val="600"/>
              </a:spcAft>
              <a:buFont typeface="Arial" panose="020B0604020202020204" pitchFamily="34" charset="0"/>
              <a:buChar char="•"/>
            </a:pPr>
            <a:r>
              <a:rPr lang="cs-CZ" sz="2000" b="1" dirty="0"/>
              <a:t>JŘBU</a:t>
            </a:r>
            <a:r>
              <a:rPr lang="cs-CZ" sz="2000" dirty="0"/>
              <a:t> původně pouze dle § 63/1 nebo 2 </a:t>
            </a:r>
          </a:p>
          <a:p>
            <a:pPr marL="1200150" lvl="1" indent="-457200">
              <a:spcBef>
                <a:spcPts val="0"/>
              </a:spcBef>
              <a:spcAft>
                <a:spcPts val="600"/>
              </a:spcAft>
              <a:buFont typeface="Arial" panose="020B0604020202020204" pitchFamily="34" charset="0"/>
              <a:buChar char="•"/>
            </a:pPr>
            <a:r>
              <a:rPr lang="cs-CZ" sz="1600" dirty="0"/>
              <a:t>Novelou došlo k rozšíření o odst. 3 a 4</a:t>
            </a:r>
          </a:p>
          <a:p>
            <a:pPr marL="1200150" lvl="1" indent="-457200">
              <a:spcBef>
                <a:spcPts val="0"/>
              </a:spcBef>
              <a:spcAft>
                <a:spcPts val="600"/>
              </a:spcAft>
              <a:buFont typeface="Arial" panose="020B0604020202020204" pitchFamily="34" charset="0"/>
              <a:buChar char="•"/>
            </a:pPr>
            <a:r>
              <a:rPr lang="cs-CZ" sz="1600" dirty="0"/>
              <a:t>nelze použít JŘBU z důvodu krajní nouze, ani z důvodů dle § 64 až 66</a:t>
            </a:r>
          </a:p>
          <a:p>
            <a:pPr marL="457200" indent="-457200" eaLnBrk="1" hangingPunct="1">
              <a:spcBef>
                <a:spcPts val="0"/>
              </a:spcBef>
              <a:spcAft>
                <a:spcPts val="600"/>
              </a:spcAft>
              <a:buFont typeface="Arial" panose="020B0604020202020204" pitchFamily="34" charset="0"/>
              <a:buChar char="•"/>
            </a:pPr>
            <a:r>
              <a:rPr lang="cs-CZ" sz="2000" b="1" dirty="0"/>
              <a:t>koncese na sociální a jiné služby </a:t>
            </a:r>
            <a:r>
              <a:rPr lang="cs-CZ" sz="2000" dirty="0"/>
              <a:t>dle přílohy č. 4 – zjednodušený režim dle § 129</a:t>
            </a:r>
          </a:p>
          <a:p>
            <a:pPr marL="1200150" lvl="1" indent="-457200">
              <a:spcBef>
                <a:spcPts val="0"/>
              </a:spcBef>
              <a:spcAft>
                <a:spcPts val="600"/>
              </a:spcAft>
              <a:buFont typeface="Arial" panose="020B0604020202020204" pitchFamily="34" charset="0"/>
              <a:buChar char="•"/>
            </a:pPr>
            <a:r>
              <a:rPr lang="cs-CZ" sz="1600" dirty="0"/>
              <a:t>možnost, nikoliv povinnost (lze využít KŘ i jiné druhy ZŘ dle § 55)</a:t>
            </a:r>
          </a:p>
          <a:p>
            <a:pPr marL="1200150" lvl="1" indent="-457200">
              <a:spcBef>
                <a:spcPts val="0"/>
              </a:spcBef>
              <a:spcAft>
                <a:spcPts val="600"/>
              </a:spcAft>
              <a:buFont typeface="Arial" panose="020B0604020202020204" pitchFamily="34" charset="0"/>
              <a:buChar char="•"/>
            </a:pPr>
            <a:r>
              <a:rPr lang="cs-CZ" sz="1600" dirty="0"/>
              <a:t>stále jde o koncesi, použijí se ostatní ustanovení části osmé, mimo hlavu III</a:t>
            </a:r>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Volba druhu zadávacího řízení (§ 176) (1)</a:t>
            </a:r>
          </a:p>
        </p:txBody>
      </p:sp>
    </p:spTree>
    <p:extLst>
      <p:ext uri="{BB962C8B-B14F-4D97-AF65-F5344CB8AC3E}">
        <p14:creationId xmlns:p14="http://schemas.microsoft.com/office/powerpoint/2010/main" val="1769618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eaLnBrk="1" hangingPunct="1">
              <a:spcBef>
                <a:spcPts val="0"/>
              </a:spcBef>
              <a:spcAft>
                <a:spcPts val="600"/>
              </a:spcAft>
              <a:buFont typeface="Arial" panose="020B0604020202020204" pitchFamily="34" charset="0"/>
              <a:buChar char="•"/>
            </a:pPr>
            <a:r>
              <a:rPr lang="cs-CZ" sz="2000" b="1" dirty="0"/>
              <a:t>sektorová koncese </a:t>
            </a:r>
            <a:r>
              <a:rPr lang="cs-CZ" sz="2000" dirty="0"/>
              <a:t>– při výkonu relevantní činnosti</a:t>
            </a:r>
          </a:p>
          <a:p>
            <a:pPr marL="1200150" lvl="1" indent="-457200">
              <a:spcBef>
                <a:spcPts val="0"/>
              </a:spcBef>
              <a:spcAft>
                <a:spcPts val="600"/>
              </a:spcAft>
              <a:buFont typeface="Arial" panose="020B0604020202020204" pitchFamily="34" charset="0"/>
              <a:buChar char="•"/>
            </a:pPr>
            <a:r>
              <a:rPr lang="cs-CZ" sz="1600" dirty="0"/>
              <a:t>postupuje se rovněž dle části sedmé, hlavy I (definice sektorových VZ, využití tzv. koncernové výjimky a výjimky pro VZ zadávané společným podnikům)</a:t>
            </a:r>
          </a:p>
          <a:p>
            <a:pPr marL="1200150" lvl="1" indent="-457200">
              <a:spcBef>
                <a:spcPts val="0"/>
              </a:spcBef>
              <a:spcAft>
                <a:spcPts val="600"/>
              </a:spcAft>
              <a:buFont typeface="Arial" panose="020B0604020202020204" pitchFamily="34" charset="0"/>
              <a:buChar char="•"/>
            </a:pPr>
            <a:r>
              <a:rPr lang="cs-CZ" sz="1600" dirty="0"/>
              <a:t>neuplatní se část sedmá, hlava II:</a:t>
            </a:r>
          </a:p>
          <a:p>
            <a:pPr marL="1600200" lvl="2" indent="-457200">
              <a:spcBef>
                <a:spcPts val="0"/>
              </a:spcBef>
              <a:spcAft>
                <a:spcPts val="600"/>
              </a:spcAft>
              <a:buFont typeface="Arial" panose="020B0604020202020204" pitchFamily="34" charset="0"/>
              <a:buChar char="•"/>
            </a:pPr>
            <a:r>
              <a:rPr lang="cs-CZ" sz="1600" dirty="0"/>
              <a:t>povinnost zadávat i podlimitní sektorové koncese nad 20 mil. Kč bez DPH (!)</a:t>
            </a:r>
          </a:p>
          <a:p>
            <a:pPr marL="1600200" lvl="2" indent="-457200">
              <a:spcBef>
                <a:spcPts val="0"/>
              </a:spcBef>
              <a:spcAft>
                <a:spcPts val="600"/>
              </a:spcAft>
              <a:buFont typeface="Arial" panose="020B0604020202020204" pitchFamily="34" charset="0"/>
              <a:buChar char="•"/>
            </a:pPr>
            <a:r>
              <a:rPr lang="cs-CZ" sz="1600" dirty="0"/>
              <a:t>pro použití jiného druhu ZŘ platí podmínky platné pro veřejného Z (zejm. splnění podmínek pro JŘSU, stanovení kvalifikace, výhrada zrušení ZŘ)</a:t>
            </a:r>
          </a:p>
          <a:p>
            <a:pPr marL="457200" indent="-457200" eaLnBrk="1" hangingPunct="1">
              <a:spcBef>
                <a:spcPts val="0"/>
              </a:spcBef>
              <a:spcAft>
                <a:spcPts val="600"/>
              </a:spcAft>
              <a:buFont typeface="Arial" panose="020B0604020202020204" pitchFamily="34" charset="0"/>
              <a:buChar char="•"/>
            </a:pPr>
            <a:r>
              <a:rPr lang="cs-CZ" sz="2000" b="1" dirty="0"/>
              <a:t>koncese v oblasti obrany nebo bezpečnosti </a:t>
            </a:r>
            <a:r>
              <a:rPr lang="cs-CZ" sz="2000" dirty="0"/>
              <a:t>– postup dle části osmé (nikoliv deváté)</a:t>
            </a:r>
          </a:p>
        </p:txBody>
      </p:sp>
      <p:sp>
        <p:nvSpPr>
          <p:cNvPr id="3" name="Nadpis 2"/>
          <p:cNvSpPr>
            <a:spLocks noGrp="1"/>
          </p:cNvSpPr>
          <p:nvPr>
            <p:ph type="title"/>
          </p:nvPr>
        </p:nvSpPr>
        <p:spPr/>
        <p:txBody>
          <a:bodyPr/>
          <a:lstStyle/>
          <a:p>
            <a:r>
              <a:rPr lang="cs-CZ" dirty="0"/>
              <a:t>Volba druhu zadávacího řízení (§ 176) (2)</a:t>
            </a:r>
          </a:p>
        </p:txBody>
      </p:sp>
    </p:spTree>
    <p:extLst>
      <p:ext uri="{BB962C8B-B14F-4D97-AF65-F5344CB8AC3E}">
        <p14:creationId xmlns:p14="http://schemas.microsoft.com/office/powerpoint/2010/main" val="2067389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42900" indent="-342900" eaLnBrk="1" hangingPunct="1">
              <a:spcBef>
                <a:spcPct val="20000"/>
              </a:spcBef>
              <a:buFont typeface="Wingdings" panose="05000000000000000000" pitchFamily="2" charset="2"/>
              <a:buChar char="Ø"/>
            </a:pPr>
            <a:r>
              <a:rPr lang="cs-CZ" sz="2100" dirty="0"/>
              <a:t>integrována v ZZVZ</a:t>
            </a:r>
          </a:p>
          <a:p>
            <a:pPr marL="342900" indent="-342900" eaLnBrk="1" hangingPunct="1">
              <a:spcBef>
                <a:spcPct val="20000"/>
              </a:spcBef>
              <a:buFont typeface="Wingdings" panose="05000000000000000000" pitchFamily="2" charset="2"/>
              <a:buChar char="Ø"/>
            </a:pPr>
            <a:r>
              <a:rPr lang="cs-CZ" sz="2100" dirty="0"/>
              <a:t>část osmá (§ 174 – 186):</a:t>
            </a:r>
          </a:p>
          <a:p>
            <a:pPr marL="1085850" lvl="1" indent="-342900">
              <a:buFont typeface="Arial" panose="020B0604020202020204" pitchFamily="34" charset="0"/>
              <a:buChar char="•"/>
            </a:pPr>
            <a:r>
              <a:rPr lang="cs-CZ" sz="1700" dirty="0"/>
              <a:t>hlava I – obecná ustanovení</a:t>
            </a:r>
          </a:p>
          <a:p>
            <a:pPr marL="1085850" lvl="1" indent="-342900">
              <a:buFont typeface="Arial" panose="020B0604020202020204" pitchFamily="34" charset="0"/>
              <a:buChar char="•"/>
            </a:pPr>
            <a:r>
              <a:rPr lang="cs-CZ" sz="1700" dirty="0"/>
              <a:t>hlava II – pravidla pro zadávání koncesí </a:t>
            </a:r>
          </a:p>
          <a:p>
            <a:pPr marL="1085850" lvl="1" indent="-342900">
              <a:buFont typeface="Arial" panose="020B0604020202020204" pitchFamily="34" charset="0"/>
              <a:buChar char="•"/>
            </a:pPr>
            <a:r>
              <a:rPr lang="cs-CZ" sz="1700" dirty="0">
                <a:solidFill>
                  <a:srgbClr val="0070C0"/>
                </a:solidFill>
              </a:rPr>
              <a:t>hlava III – koncesní řízení</a:t>
            </a:r>
          </a:p>
          <a:p>
            <a:pPr marL="1085850" lvl="1" indent="-342900">
              <a:buFont typeface="Arial" panose="020B0604020202020204" pitchFamily="34" charset="0"/>
              <a:buChar char="•"/>
            </a:pPr>
            <a:r>
              <a:rPr lang="cs-CZ" sz="1700" dirty="0"/>
              <a:t>hlava IV – zvláštní ustanovení k uzavření a změně smlouvy</a:t>
            </a:r>
          </a:p>
          <a:p>
            <a:pPr marL="342900" indent="-342900">
              <a:buFont typeface="Wingdings" panose="05000000000000000000" pitchFamily="2" charset="2"/>
              <a:buChar char="Ø"/>
            </a:pPr>
            <a:r>
              <a:rPr lang="cs-CZ" sz="2100" dirty="0"/>
              <a:t>použijí se rovněž části I, II, VII hlava 1 (</a:t>
            </a:r>
            <a:r>
              <a:rPr lang="cs-CZ" sz="2100" i="1" dirty="0"/>
              <a:t>jen sektorové koncese</a:t>
            </a:r>
            <a:r>
              <a:rPr lang="cs-CZ" sz="2100" dirty="0"/>
              <a:t>), X až XIII ZZVZ (není-li stanoveno jinak)</a:t>
            </a:r>
          </a:p>
          <a:p>
            <a:pPr marL="1085850" lvl="1" indent="-342900">
              <a:buFont typeface="Arial" panose="020B0604020202020204" pitchFamily="34" charset="0"/>
              <a:buChar char="•"/>
            </a:pPr>
            <a:endParaRPr lang="cs-CZ" sz="1700" dirty="0"/>
          </a:p>
          <a:p>
            <a:pPr marL="342900" indent="-342900">
              <a:buFont typeface="Wingdings" panose="05000000000000000000" pitchFamily="2" charset="2"/>
              <a:buChar char="v"/>
            </a:pPr>
            <a:r>
              <a:rPr lang="cs-CZ" sz="2100" i="1" dirty="0"/>
              <a:t>dříve samostatný koncesní zákon č. 139/2006 Sb. (2006-2016)</a:t>
            </a:r>
          </a:p>
        </p:txBody>
      </p:sp>
      <p:sp>
        <p:nvSpPr>
          <p:cNvPr id="3" name="Nadpis 2"/>
          <p:cNvSpPr>
            <a:spLocks noGrp="1"/>
          </p:cNvSpPr>
          <p:nvPr>
            <p:ph type="title"/>
          </p:nvPr>
        </p:nvSpPr>
        <p:spPr/>
        <p:txBody>
          <a:bodyPr/>
          <a:lstStyle/>
          <a:p>
            <a:r>
              <a:rPr lang="cs-CZ" dirty="0"/>
              <a:t>Právní úprava zadávání koncesí</a:t>
            </a:r>
          </a:p>
        </p:txBody>
      </p:sp>
    </p:spTree>
    <p:extLst>
      <p:ext uri="{BB962C8B-B14F-4D97-AF65-F5344CB8AC3E}">
        <p14:creationId xmlns:p14="http://schemas.microsoft.com/office/powerpoint/2010/main" val="1465136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eaLnBrk="1" hangingPunct="1">
              <a:spcBef>
                <a:spcPts val="0"/>
              </a:spcBef>
              <a:spcAft>
                <a:spcPts val="600"/>
              </a:spcAft>
              <a:buFont typeface="Arial" panose="020B0604020202020204" pitchFamily="34" charset="0"/>
              <a:buChar char="•"/>
            </a:pPr>
            <a:r>
              <a:rPr lang="cs-CZ" sz="2000" dirty="0"/>
              <a:t>oddělitelné části plnění podléhající různým částem ZZVZ – oddělené zadání</a:t>
            </a:r>
          </a:p>
          <a:p>
            <a:pPr marL="457200" indent="-457200" eaLnBrk="1" hangingPunct="1">
              <a:spcBef>
                <a:spcPts val="0"/>
              </a:spcBef>
              <a:spcAft>
                <a:spcPts val="600"/>
              </a:spcAft>
              <a:buFont typeface="Arial" panose="020B0604020202020204" pitchFamily="34" charset="0"/>
              <a:buChar char="•"/>
            </a:pPr>
            <a:r>
              <a:rPr lang="cs-CZ" sz="2000" dirty="0"/>
              <a:t>objektivně neoddělitelné části (nebo 1 VZ z rozhodnutí Z):</a:t>
            </a:r>
          </a:p>
          <a:p>
            <a:pPr marL="1200150" lvl="1" indent="-457200">
              <a:spcBef>
                <a:spcPts val="0"/>
              </a:spcBef>
              <a:spcAft>
                <a:spcPts val="600"/>
              </a:spcAft>
              <a:buFont typeface="Arial" panose="020B0604020202020204" pitchFamily="34" charset="0"/>
              <a:buChar char="•"/>
            </a:pPr>
            <a:r>
              <a:rPr lang="cs-CZ" sz="1600" dirty="0"/>
              <a:t>koncese (sektorová VZ) pouze z části – postup dle části, které se VZ především týká</a:t>
            </a:r>
          </a:p>
          <a:p>
            <a:pPr marL="1200150" lvl="1" indent="-457200">
              <a:spcBef>
                <a:spcPts val="0"/>
              </a:spcBef>
              <a:spcAft>
                <a:spcPts val="600"/>
              </a:spcAft>
              <a:buFont typeface="Arial" panose="020B0604020202020204" pitchFamily="34" charset="0"/>
              <a:buChar char="•"/>
            </a:pPr>
            <a:r>
              <a:rPr lang="cs-CZ" sz="1600" dirty="0"/>
              <a:t>nelze určit, které činnosti se VZ především týká:</a:t>
            </a:r>
          </a:p>
          <a:p>
            <a:pPr marL="1600200" lvl="2" indent="-457200">
              <a:spcBef>
                <a:spcPts val="0"/>
              </a:spcBef>
              <a:spcAft>
                <a:spcPts val="600"/>
              </a:spcAft>
              <a:buFont typeface="Arial" panose="020B0604020202020204" pitchFamily="34" charset="0"/>
              <a:buChar char="•"/>
            </a:pPr>
            <a:r>
              <a:rPr lang="cs-CZ" sz="1600" dirty="0"/>
              <a:t>VZ je koncesí pouze z části – postup dle přísnějších pravidel pro veřejného zadavatele</a:t>
            </a:r>
          </a:p>
          <a:p>
            <a:pPr marL="1600200" lvl="2" indent="-457200">
              <a:spcBef>
                <a:spcPts val="0"/>
              </a:spcBef>
              <a:spcAft>
                <a:spcPts val="600"/>
              </a:spcAft>
              <a:buFont typeface="Arial" panose="020B0604020202020204" pitchFamily="34" charset="0"/>
              <a:buChar char="•"/>
            </a:pPr>
            <a:r>
              <a:rPr lang="cs-CZ" sz="1600" dirty="0"/>
              <a:t>částečně sektorová VZ a částečně koncese – postupuje se dle pravidel pro sektorové VZ</a:t>
            </a:r>
          </a:p>
        </p:txBody>
      </p:sp>
      <p:sp>
        <p:nvSpPr>
          <p:cNvPr id="3" name="Nadpis 2"/>
          <p:cNvSpPr>
            <a:spLocks noGrp="1"/>
          </p:cNvSpPr>
          <p:nvPr>
            <p:ph type="title"/>
          </p:nvPr>
        </p:nvSpPr>
        <p:spPr/>
        <p:txBody>
          <a:bodyPr/>
          <a:lstStyle/>
          <a:p>
            <a:r>
              <a:rPr lang="cs-CZ" dirty="0"/>
              <a:t>Souběh činností (§ 210)</a:t>
            </a:r>
          </a:p>
        </p:txBody>
      </p:sp>
    </p:spTree>
    <p:extLst>
      <p:ext uri="{BB962C8B-B14F-4D97-AF65-F5344CB8AC3E}">
        <p14:creationId xmlns:p14="http://schemas.microsoft.com/office/powerpoint/2010/main" val="2941161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eaLnBrk="1" hangingPunct="1">
              <a:spcBef>
                <a:spcPct val="20000"/>
              </a:spcBef>
            </a:pPr>
            <a:r>
              <a:rPr lang="cs-CZ" sz="2000" dirty="0"/>
              <a:t>2 možnosti:</a:t>
            </a:r>
          </a:p>
          <a:p>
            <a:pPr marL="457200" indent="-457200" eaLnBrk="1" hangingPunct="1">
              <a:spcBef>
                <a:spcPct val="20000"/>
              </a:spcBef>
              <a:buFont typeface="Arial" panose="020B0604020202020204" pitchFamily="34" charset="0"/>
              <a:buChar char="•"/>
            </a:pPr>
            <a:r>
              <a:rPr lang="cs-CZ" sz="2000" dirty="0"/>
              <a:t>odesláním </a:t>
            </a:r>
            <a:r>
              <a:rPr lang="cs-CZ" sz="2000" b="1" dirty="0"/>
              <a:t>oznámení o zahájení koncesního řízení</a:t>
            </a:r>
            <a:r>
              <a:rPr lang="cs-CZ" sz="2000" dirty="0"/>
              <a:t> k uveřejnění (§ 180/1)</a:t>
            </a:r>
          </a:p>
          <a:p>
            <a:pPr marL="1200150" lvl="1" indent="-457200">
              <a:spcAft>
                <a:spcPts val="600"/>
              </a:spcAft>
              <a:buFont typeface="Arial" panose="020B0604020202020204" pitchFamily="34" charset="0"/>
              <a:buChar char="•"/>
            </a:pPr>
            <a:r>
              <a:rPr lang="cs-CZ" sz="1600" dirty="0"/>
              <a:t>formulář EU „Zahájení“ </a:t>
            </a:r>
            <a:r>
              <a:rPr lang="en-US" sz="1600" dirty="0"/>
              <a:t>[</a:t>
            </a:r>
            <a:r>
              <a:rPr lang="cs-CZ" sz="1600" dirty="0"/>
              <a:t>§ 3/2/b)/6. vyhlášky č. 345/2023 Sb.</a:t>
            </a:r>
            <a:r>
              <a:rPr lang="en-US" sz="1600" dirty="0"/>
              <a:t>]</a:t>
            </a:r>
            <a:endParaRPr lang="cs-CZ" sz="1600" dirty="0"/>
          </a:p>
          <a:p>
            <a:pPr marL="1200150" lvl="1" indent="-457200">
              <a:spcBef>
                <a:spcPts val="0"/>
              </a:spcBef>
              <a:spcAft>
                <a:spcPts val="600"/>
              </a:spcAft>
              <a:buFont typeface="Arial" panose="020B0604020202020204" pitchFamily="34" charset="0"/>
              <a:buChar char="•"/>
            </a:pPr>
            <a:r>
              <a:rPr lang="cs-CZ" sz="1600" dirty="0"/>
              <a:t>jednotný formulář pro nadlimitní i podlimitní koncese vč. sektorových</a:t>
            </a:r>
          </a:p>
          <a:p>
            <a:pPr marL="1200150" lvl="1" indent="-457200">
              <a:spcBef>
                <a:spcPts val="0"/>
              </a:spcBef>
              <a:spcAft>
                <a:spcPts val="600"/>
              </a:spcAft>
              <a:buFont typeface="Arial" panose="020B0604020202020204" pitchFamily="34" charset="0"/>
              <a:buChar char="•"/>
            </a:pPr>
            <a:r>
              <a:rPr lang="cs-CZ" sz="1600" dirty="0"/>
              <a:t>Věstník VZ/TED u nadlimitních koncesí</a:t>
            </a:r>
          </a:p>
          <a:p>
            <a:pPr marL="457200" indent="-457200">
              <a:buFont typeface="Arial" panose="020B0604020202020204" pitchFamily="34" charset="0"/>
              <a:buChar char="•"/>
            </a:pPr>
            <a:endParaRPr lang="cs-CZ" sz="2000" dirty="0"/>
          </a:p>
          <a:p>
            <a:pPr marL="457200" indent="-457200">
              <a:buFont typeface="Arial" panose="020B0604020202020204" pitchFamily="34" charset="0"/>
              <a:buChar char="•"/>
            </a:pPr>
            <a:r>
              <a:rPr lang="cs-CZ" sz="2000" b="1" dirty="0"/>
              <a:t>odesláním výzvy k jednání/zahájením jednání (§ 180/2)</a:t>
            </a:r>
          </a:p>
          <a:p>
            <a:pPr marL="1200150" lvl="1" indent="-457200">
              <a:buFont typeface="Arial" panose="020B0604020202020204" pitchFamily="34" charset="0"/>
              <a:buChar char="•"/>
            </a:pPr>
            <a:r>
              <a:rPr lang="cs-CZ" sz="1600" dirty="0"/>
              <a:t>pouze, pokud jsou splněny podmínky pro použití JŘBU</a:t>
            </a:r>
          </a:p>
          <a:p>
            <a:pPr marL="1200150" lvl="1" indent="-457200">
              <a:buFont typeface="Wingdings" panose="05000000000000000000" pitchFamily="2" charset="2"/>
              <a:buChar char="v"/>
            </a:pPr>
            <a:r>
              <a:rPr lang="cs-CZ" sz="1600" i="1" dirty="0"/>
              <a:t>lze vyzvat k podání nabídky jako podkladu pro jednání?</a:t>
            </a:r>
          </a:p>
          <a:p>
            <a:pPr marL="457200" indent="-457200" eaLnBrk="1" hangingPunct="1">
              <a:spcBef>
                <a:spcPct val="20000"/>
              </a:spcBef>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Zahájení koncesního řízení (§ 180/1 a 2)</a:t>
            </a:r>
          </a:p>
        </p:txBody>
      </p:sp>
    </p:spTree>
    <p:extLst>
      <p:ext uri="{BB962C8B-B14F-4D97-AF65-F5344CB8AC3E}">
        <p14:creationId xmlns:p14="http://schemas.microsoft.com/office/powerpoint/2010/main" val="385626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0" indent="-457200" eaLnBrk="1" hangingPunct="1">
              <a:spcBef>
                <a:spcPts val="0"/>
              </a:spcBef>
              <a:spcAft>
                <a:spcPts val="600"/>
              </a:spcAft>
              <a:buFont typeface="Arial" panose="020B0604020202020204" pitchFamily="34" charset="0"/>
              <a:buChar char="•"/>
            </a:pPr>
            <a:r>
              <a:rPr lang="cs-CZ" sz="2000" dirty="0"/>
              <a:t>průběh koncesního řízení stanoví zadavatel (§ 6, § 39/1)</a:t>
            </a:r>
          </a:p>
          <a:p>
            <a:pPr marL="457200" indent="-457200" eaLnBrk="1" hangingPunct="1">
              <a:spcBef>
                <a:spcPts val="0"/>
              </a:spcBef>
              <a:spcAft>
                <a:spcPts val="600"/>
              </a:spcAft>
              <a:buFont typeface="Arial" panose="020B0604020202020204" pitchFamily="34" charset="0"/>
              <a:buChar char="•"/>
            </a:pPr>
            <a:r>
              <a:rPr lang="cs-CZ" sz="2000" b="1" dirty="0"/>
              <a:t>varianty koncesního řízení </a:t>
            </a:r>
            <a:r>
              <a:rPr lang="cs-CZ" sz="2000" dirty="0"/>
              <a:t>(§180/3):</a:t>
            </a:r>
          </a:p>
          <a:p>
            <a:pPr marL="1200150" lvl="1" indent="-457200">
              <a:spcBef>
                <a:spcPts val="0"/>
              </a:spcBef>
              <a:spcAft>
                <a:spcPts val="600"/>
              </a:spcAft>
              <a:buFont typeface="Arial" panose="020B0604020202020204" pitchFamily="34" charset="0"/>
              <a:buChar char="•"/>
            </a:pPr>
            <a:r>
              <a:rPr lang="cs-CZ" sz="2000" b="1" dirty="0"/>
              <a:t>jednofázové</a:t>
            </a:r>
            <a:r>
              <a:rPr lang="cs-CZ" sz="2000" dirty="0"/>
              <a:t> – rovnou podání nabídek (bez jednání)</a:t>
            </a:r>
          </a:p>
          <a:p>
            <a:pPr marL="1200150" lvl="1" indent="-457200">
              <a:spcBef>
                <a:spcPts val="0"/>
              </a:spcBef>
              <a:spcAft>
                <a:spcPts val="600"/>
              </a:spcAft>
              <a:buFont typeface="Arial" panose="020B0604020202020204" pitchFamily="34" charset="0"/>
              <a:buChar char="•"/>
            </a:pPr>
            <a:r>
              <a:rPr lang="cs-CZ" sz="2000" b="1" dirty="0"/>
              <a:t>vícefázové:</a:t>
            </a:r>
          </a:p>
          <a:p>
            <a:pPr marL="1600200" lvl="2" indent="-457200">
              <a:spcBef>
                <a:spcPts val="0"/>
              </a:spcBef>
              <a:spcAft>
                <a:spcPts val="600"/>
              </a:spcAft>
              <a:buFont typeface="Arial" panose="020B0604020202020204" pitchFamily="34" charset="0"/>
              <a:buChar char="•"/>
            </a:pPr>
            <a:r>
              <a:rPr lang="cs-CZ" dirty="0"/>
              <a:t>účastníci podávají rovnou </a:t>
            </a:r>
            <a:r>
              <a:rPr lang="cs-CZ" u="sng" dirty="0"/>
              <a:t>předběžné nabídky</a:t>
            </a:r>
            <a:r>
              <a:rPr lang="cs-CZ" dirty="0"/>
              <a:t> a po jednání pak konečnou nabídku</a:t>
            </a:r>
          </a:p>
          <a:p>
            <a:pPr marL="1600200" lvl="2" indent="-457200">
              <a:spcBef>
                <a:spcPts val="0"/>
              </a:spcBef>
              <a:spcAft>
                <a:spcPts val="600"/>
              </a:spcAft>
              <a:buFont typeface="Arial" panose="020B0604020202020204" pitchFamily="34" charset="0"/>
              <a:buChar char="•"/>
            </a:pPr>
            <a:r>
              <a:rPr lang="cs-CZ" dirty="0"/>
              <a:t>účastníci podávají </a:t>
            </a:r>
            <a:r>
              <a:rPr lang="cs-CZ" u="sng" dirty="0"/>
              <a:t>žádost o účast</a:t>
            </a:r>
            <a:r>
              <a:rPr lang="cs-CZ" dirty="0"/>
              <a:t> a prokazují splnění kvalifikace; následně jsou kvalifikovaní dodavatelé </a:t>
            </a:r>
            <a:r>
              <a:rPr lang="cs-CZ" u="sng" dirty="0"/>
              <a:t>vyzváni k podání</a:t>
            </a:r>
            <a:r>
              <a:rPr lang="cs-CZ" dirty="0"/>
              <a:t>:</a:t>
            </a:r>
          </a:p>
          <a:p>
            <a:pPr marL="2057400" lvl="3" indent="-457200">
              <a:spcBef>
                <a:spcPts val="0"/>
              </a:spcBef>
              <a:spcAft>
                <a:spcPts val="600"/>
              </a:spcAft>
              <a:buFont typeface="Arial" panose="020B0604020202020204" pitchFamily="34" charset="0"/>
              <a:buChar char="•"/>
            </a:pPr>
            <a:r>
              <a:rPr lang="cs-CZ" dirty="0"/>
              <a:t>nabídek (obdoba UŘ) nebo</a:t>
            </a:r>
          </a:p>
          <a:p>
            <a:pPr marL="2057400" lvl="3" indent="-457200">
              <a:spcBef>
                <a:spcPts val="0"/>
              </a:spcBef>
              <a:spcAft>
                <a:spcPts val="600"/>
              </a:spcAft>
              <a:buFont typeface="Arial" panose="020B0604020202020204" pitchFamily="34" charset="0"/>
              <a:buChar char="•"/>
            </a:pPr>
            <a:r>
              <a:rPr lang="cs-CZ" dirty="0"/>
              <a:t>předběžných nabídek, následně jednání a pak podání konečných nabídek (obdoba JŘSU)</a:t>
            </a:r>
          </a:p>
          <a:p>
            <a:pPr marL="1600200" lvl="2" indent="-457200">
              <a:spcBef>
                <a:spcPts val="0"/>
              </a:spcBef>
              <a:spcAft>
                <a:spcPts val="600"/>
              </a:spcAft>
              <a:buFont typeface="Arial" panose="020B0604020202020204" pitchFamily="34" charset="0"/>
              <a:buChar char="•"/>
            </a:pPr>
            <a:endParaRPr lang="cs-CZ" sz="1600" dirty="0"/>
          </a:p>
          <a:p>
            <a:pPr marL="457200" indent="-457200" eaLnBrk="1" hangingPunct="1">
              <a:spcBef>
                <a:spcPts val="0"/>
              </a:spcBef>
              <a:spcAft>
                <a:spcPts val="600"/>
              </a:spcAft>
              <a:buFont typeface="Arial" panose="020B0604020202020204" pitchFamily="34" charset="0"/>
              <a:buChar char="•"/>
            </a:pPr>
            <a:endParaRPr lang="cs-CZ" sz="2000" dirty="0"/>
          </a:p>
          <a:p>
            <a:pPr marL="457200" indent="-457200" eaLnBrk="1" hangingPunct="1">
              <a:spcBef>
                <a:spcPts val="0"/>
              </a:spcBef>
              <a:spcAft>
                <a:spcPts val="600"/>
              </a:spcAft>
              <a:buFont typeface="Arial" panose="020B0604020202020204" pitchFamily="34" charset="0"/>
              <a:buChar char="•"/>
            </a:pPr>
            <a:endParaRPr lang="cs-CZ" sz="2000" dirty="0"/>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Postup v koncesním řízení (1)</a:t>
            </a:r>
          </a:p>
        </p:txBody>
      </p:sp>
    </p:spTree>
    <p:extLst>
      <p:ext uri="{BB962C8B-B14F-4D97-AF65-F5344CB8AC3E}">
        <p14:creationId xmlns:p14="http://schemas.microsoft.com/office/powerpoint/2010/main" val="2822114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0" indent="-457200" eaLnBrk="1" hangingPunct="1">
              <a:spcBef>
                <a:spcPts val="0"/>
              </a:spcBef>
              <a:spcAft>
                <a:spcPts val="600"/>
              </a:spcAft>
              <a:buFont typeface="Arial" panose="020B0604020202020204" pitchFamily="34" charset="0"/>
              <a:buChar char="•"/>
            </a:pPr>
            <a:r>
              <a:rPr lang="cs-CZ" sz="2000" dirty="0"/>
              <a:t>možnost snížení počtu účastníků po podání žádosti o účast (§ 111)</a:t>
            </a:r>
          </a:p>
          <a:p>
            <a:pPr marL="1200150" lvl="1" indent="-457200">
              <a:spcBef>
                <a:spcPts val="0"/>
              </a:spcBef>
              <a:spcAft>
                <a:spcPts val="600"/>
              </a:spcAft>
              <a:buFont typeface="Arial" panose="020B0604020202020204" pitchFamily="34" charset="0"/>
              <a:buChar char="•"/>
            </a:pPr>
            <a:r>
              <a:rPr lang="cs-CZ" sz="1600" dirty="0"/>
              <a:t>podle technické kvalifikace</a:t>
            </a:r>
          </a:p>
          <a:p>
            <a:pPr marL="1200150" lvl="1" indent="-457200">
              <a:spcBef>
                <a:spcPts val="0"/>
              </a:spcBef>
              <a:spcAft>
                <a:spcPts val="600"/>
              </a:spcAft>
              <a:buFont typeface="Arial" panose="020B0604020202020204" pitchFamily="34" charset="0"/>
              <a:buChar char="•"/>
            </a:pPr>
            <a:r>
              <a:rPr lang="cs-CZ" sz="1600" dirty="0"/>
              <a:t>nutno vyhradit v ZD</a:t>
            </a:r>
          </a:p>
          <a:p>
            <a:pPr marL="457200" indent="-457200" eaLnBrk="1" hangingPunct="1">
              <a:spcBef>
                <a:spcPts val="0"/>
              </a:spcBef>
              <a:spcAft>
                <a:spcPts val="600"/>
              </a:spcAft>
              <a:buFont typeface="Arial" panose="020B0604020202020204" pitchFamily="34" charset="0"/>
              <a:buChar char="•"/>
            </a:pPr>
            <a:r>
              <a:rPr lang="cs-CZ" sz="2000" dirty="0"/>
              <a:t>možnost snižovat počet předběžných nabídek dle § 112</a:t>
            </a:r>
          </a:p>
          <a:p>
            <a:pPr marL="1200150" lvl="1" indent="-457200">
              <a:spcBef>
                <a:spcPts val="0"/>
              </a:spcBef>
              <a:spcAft>
                <a:spcPts val="600"/>
              </a:spcAft>
              <a:buFont typeface="Arial" panose="020B0604020202020204" pitchFamily="34" charset="0"/>
              <a:buChar char="•"/>
            </a:pPr>
            <a:r>
              <a:rPr lang="cs-CZ" sz="1600" dirty="0"/>
              <a:t>podle kritérií kvality</a:t>
            </a:r>
          </a:p>
          <a:p>
            <a:pPr marL="1200150" lvl="1" indent="-457200">
              <a:spcBef>
                <a:spcPts val="0"/>
              </a:spcBef>
              <a:spcAft>
                <a:spcPts val="600"/>
              </a:spcAft>
              <a:buFont typeface="Arial" panose="020B0604020202020204" pitchFamily="34" charset="0"/>
              <a:buChar char="•"/>
            </a:pPr>
            <a:r>
              <a:rPr lang="cs-CZ" sz="1600" dirty="0"/>
              <a:t>nutno vyhradit v ZD</a:t>
            </a:r>
          </a:p>
          <a:p>
            <a:pPr marL="457200" indent="-457200" eaLnBrk="1" hangingPunct="1">
              <a:spcBef>
                <a:spcPts val="0"/>
              </a:spcBef>
              <a:spcAft>
                <a:spcPts val="600"/>
              </a:spcAft>
              <a:buFont typeface="Arial" panose="020B0604020202020204" pitchFamily="34" charset="0"/>
              <a:buChar char="•"/>
            </a:pPr>
            <a:r>
              <a:rPr lang="cs-CZ" sz="2000" b="1" dirty="0"/>
              <a:t>kvalifikace v koncesním řízení </a:t>
            </a:r>
            <a:r>
              <a:rPr lang="cs-CZ" sz="2000" dirty="0"/>
              <a:t>(§ 180/6 – Novela):</a:t>
            </a:r>
          </a:p>
          <a:p>
            <a:pPr marL="1200150" lvl="1" indent="-457200">
              <a:spcBef>
                <a:spcPts val="0"/>
              </a:spcBef>
              <a:spcAft>
                <a:spcPts val="600"/>
              </a:spcAft>
              <a:buFont typeface="Arial" panose="020B0604020202020204" pitchFamily="34" charset="0"/>
              <a:buChar char="•"/>
            </a:pPr>
            <a:r>
              <a:rPr lang="cs-CZ" sz="1600" dirty="0"/>
              <a:t>výčty dle § 74, 77, 78 a 79 nejsou povinné (výjimka – veřejný zadavatel musí vyžadovat základní způsobilost dle § 74)</a:t>
            </a:r>
          </a:p>
          <a:p>
            <a:pPr marL="1200150" lvl="1" indent="-457200">
              <a:spcBef>
                <a:spcPts val="0"/>
              </a:spcBef>
              <a:spcAft>
                <a:spcPts val="600"/>
              </a:spcAft>
              <a:buFont typeface="Arial" panose="020B0604020202020204" pitchFamily="34" charset="0"/>
              <a:buChar char="•"/>
            </a:pPr>
            <a:r>
              <a:rPr lang="cs-CZ" sz="1600" dirty="0"/>
              <a:t>lze vyžadovat i neuvedená kritéria kvalifikace</a:t>
            </a:r>
          </a:p>
          <a:p>
            <a:pPr marL="1200150" lvl="1" indent="-457200">
              <a:spcBef>
                <a:spcPts val="0"/>
              </a:spcBef>
              <a:spcAft>
                <a:spcPts val="600"/>
              </a:spcAft>
              <a:buFont typeface="Arial" panose="020B0604020202020204" pitchFamily="34" charset="0"/>
              <a:buChar char="•"/>
            </a:pPr>
            <a:r>
              <a:rPr lang="cs-CZ" sz="1600" dirty="0"/>
              <a:t>použije se obnovení způsobilosti (§ 76), výjimka pro předložení dokladů o profesní způsobilosti (§ 77/3), společná ustanovení (§ 81 až 88)</a:t>
            </a:r>
          </a:p>
          <a:p>
            <a:pPr marL="1200150" lvl="1" indent="-457200">
              <a:spcBef>
                <a:spcPts val="0"/>
              </a:spcBef>
              <a:spcAft>
                <a:spcPts val="600"/>
              </a:spcAft>
              <a:buFont typeface="Arial" panose="020B0604020202020204" pitchFamily="34" charset="0"/>
              <a:buChar char="•"/>
            </a:pPr>
            <a:r>
              <a:rPr lang="cs-CZ" sz="1600" dirty="0"/>
              <a:t>použijí se ustanovení o předkládání dokladů (§ 45), objasnění a doplnění (§ 46)</a:t>
            </a:r>
          </a:p>
          <a:p>
            <a:pPr marL="457200" indent="-457200" eaLnBrk="1" hangingPunct="1">
              <a:spcBef>
                <a:spcPts val="0"/>
              </a:spcBef>
              <a:spcAft>
                <a:spcPts val="600"/>
              </a:spcAft>
              <a:buFont typeface="Arial" panose="020B0604020202020204" pitchFamily="34" charset="0"/>
              <a:buChar char="•"/>
            </a:pPr>
            <a:endParaRPr lang="cs-CZ" sz="2000" dirty="0"/>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Postup v koncesním řízení (2)</a:t>
            </a:r>
          </a:p>
        </p:txBody>
      </p:sp>
    </p:spTree>
    <p:extLst>
      <p:ext uri="{BB962C8B-B14F-4D97-AF65-F5344CB8AC3E}">
        <p14:creationId xmlns:p14="http://schemas.microsoft.com/office/powerpoint/2010/main" val="127420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0" indent="-457200" eaLnBrk="1" hangingPunct="1">
              <a:spcBef>
                <a:spcPts val="0"/>
              </a:spcBef>
              <a:spcAft>
                <a:spcPts val="600"/>
              </a:spcAft>
              <a:buFont typeface="Arial" panose="020B0604020202020204" pitchFamily="34" charset="0"/>
              <a:buChar char="•"/>
            </a:pPr>
            <a:r>
              <a:rPr lang="cs-CZ" sz="2000" b="1" dirty="0"/>
              <a:t>zadávací podmínky </a:t>
            </a:r>
            <a:r>
              <a:rPr lang="cs-CZ" sz="2000" dirty="0"/>
              <a:t>(§ 180/5):</a:t>
            </a:r>
          </a:p>
          <a:p>
            <a:pPr marL="1200150" lvl="1" indent="-457200">
              <a:spcBef>
                <a:spcPts val="0"/>
              </a:spcBef>
              <a:spcAft>
                <a:spcPts val="600"/>
              </a:spcAft>
              <a:buFont typeface="Arial" panose="020B0604020202020204" pitchFamily="34" charset="0"/>
              <a:buChar char="•"/>
            </a:pPr>
            <a:r>
              <a:rPr lang="cs-CZ" sz="1600" dirty="0"/>
              <a:t>povinnost uvést plánovaný průběh řízení</a:t>
            </a:r>
          </a:p>
          <a:p>
            <a:pPr marL="1200150" lvl="1" indent="-457200">
              <a:spcBef>
                <a:spcPts val="0"/>
              </a:spcBef>
              <a:spcAft>
                <a:spcPts val="600"/>
              </a:spcAft>
              <a:buFont typeface="Arial" panose="020B0604020202020204" pitchFamily="34" charset="0"/>
              <a:buChar char="•"/>
            </a:pPr>
            <a:r>
              <a:rPr lang="cs-CZ" sz="1600" dirty="0"/>
              <a:t>povinnost stanovit minimální technické podmínky </a:t>
            </a:r>
            <a:r>
              <a:rPr lang="cs-CZ" sz="1600"/>
              <a:t>(§ 180/7)</a:t>
            </a:r>
            <a:endParaRPr lang="cs-CZ" sz="1600" dirty="0"/>
          </a:p>
          <a:p>
            <a:pPr marL="1200150" lvl="1" indent="-457200">
              <a:spcBef>
                <a:spcPts val="0"/>
              </a:spcBef>
              <a:spcAft>
                <a:spcPts val="600"/>
              </a:spcAft>
              <a:buFont typeface="Arial" panose="020B0604020202020204" pitchFamily="34" charset="0"/>
              <a:buChar char="•"/>
            </a:pPr>
            <a:r>
              <a:rPr lang="cs-CZ" sz="1600" dirty="0"/>
              <a:t>obdobné použití:</a:t>
            </a:r>
          </a:p>
          <a:p>
            <a:pPr marL="1600200" lvl="2" indent="-457200">
              <a:spcBef>
                <a:spcPts val="0"/>
              </a:spcBef>
              <a:spcAft>
                <a:spcPts val="600"/>
              </a:spcAft>
              <a:buFont typeface="Arial" panose="020B0604020202020204" pitchFamily="34" charset="0"/>
              <a:buChar char="•"/>
            </a:pPr>
            <a:r>
              <a:rPr lang="cs-CZ" sz="1600" dirty="0"/>
              <a:t>§ 96 – poskytování ZD</a:t>
            </a:r>
          </a:p>
          <a:p>
            <a:pPr marL="1600200" lvl="2" indent="-457200">
              <a:spcBef>
                <a:spcPts val="0"/>
              </a:spcBef>
              <a:spcAft>
                <a:spcPts val="600"/>
              </a:spcAft>
              <a:buFont typeface="Arial" panose="020B0604020202020204" pitchFamily="34" charset="0"/>
              <a:buChar char="•"/>
            </a:pPr>
            <a:r>
              <a:rPr lang="cs-CZ" sz="1600" dirty="0"/>
              <a:t>§ 97 – prohlídka místa plnění</a:t>
            </a:r>
          </a:p>
          <a:p>
            <a:pPr marL="1600200" lvl="2" indent="-457200">
              <a:spcBef>
                <a:spcPts val="0"/>
              </a:spcBef>
              <a:spcAft>
                <a:spcPts val="600"/>
              </a:spcAft>
              <a:buFont typeface="Arial" panose="020B0604020202020204" pitchFamily="34" charset="0"/>
              <a:buChar char="•"/>
            </a:pPr>
            <a:r>
              <a:rPr lang="cs-CZ" sz="1600" dirty="0"/>
              <a:t>§ 98 – vysvětlení ZD </a:t>
            </a:r>
          </a:p>
          <a:p>
            <a:pPr marL="1600200" lvl="2" indent="-457200">
              <a:spcBef>
                <a:spcPts val="0"/>
              </a:spcBef>
              <a:spcAft>
                <a:spcPts val="600"/>
              </a:spcAft>
              <a:buFont typeface="Arial" panose="020B0604020202020204" pitchFamily="34" charset="0"/>
              <a:buChar char="•"/>
            </a:pPr>
            <a:r>
              <a:rPr lang="cs-CZ" sz="1600" dirty="0"/>
              <a:t>§ 99 – změna nebo doplnění ZD</a:t>
            </a:r>
          </a:p>
          <a:p>
            <a:pPr marL="1600200" lvl="2" indent="-457200">
              <a:spcBef>
                <a:spcPts val="0"/>
              </a:spcBef>
              <a:spcAft>
                <a:spcPts val="600"/>
              </a:spcAft>
              <a:buFont typeface="Arial" panose="020B0604020202020204" pitchFamily="34" charset="0"/>
              <a:buChar char="•"/>
            </a:pPr>
            <a:r>
              <a:rPr lang="cs-CZ" sz="1600" dirty="0"/>
              <a:t>§ 100 – vyhrazená změna (mimo odst. 3 – „opční právo“)</a:t>
            </a:r>
          </a:p>
          <a:p>
            <a:pPr marL="1600200" lvl="2" indent="-457200">
              <a:spcBef>
                <a:spcPts val="0"/>
              </a:spcBef>
              <a:spcAft>
                <a:spcPts val="600"/>
              </a:spcAft>
              <a:buFont typeface="Arial" panose="020B0604020202020204" pitchFamily="34" charset="0"/>
              <a:buChar char="•"/>
            </a:pPr>
            <a:r>
              <a:rPr lang="cs-CZ" sz="1600" dirty="0"/>
              <a:t>§ 105 – účast poddodavatelů</a:t>
            </a:r>
          </a:p>
          <a:p>
            <a:pPr marL="1200150" lvl="1" indent="-457200">
              <a:spcBef>
                <a:spcPts val="0"/>
              </a:spcBef>
              <a:spcAft>
                <a:spcPts val="600"/>
              </a:spcAft>
              <a:buFont typeface="Arial" panose="020B0604020202020204" pitchFamily="34" charset="0"/>
              <a:buChar char="•"/>
            </a:pPr>
            <a:r>
              <a:rPr lang="cs-CZ" sz="1600" dirty="0"/>
              <a:t>lze stanovit další pravidla platná pro nadlimitní režim (část čtvrtá) – nutno konkrétně odkázat (např. § 104 – další podmínky pro uzavření smlouvy)</a:t>
            </a:r>
          </a:p>
          <a:p>
            <a:pPr marL="457200" indent="-457200" eaLnBrk="1" hangingPunct="1">
              <a:spcBef>
                <a:spcPts val="0"/>
              </a:spcBef>
              <a:spcAft>
                <a:spcPts val="600"/>
              </a:spcAft>
              <a:buFont typeface="Arial" panose="020B0604020202020204" pitchFamily="34" charset="0"/>
              <a:buChar char="•"/>
            </a:pPr>
            <a:endParaRPr lang="cs-CZ" sz="2000" dirty="0"/>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Postup v koncesním řízení (3)</a:t>
            </a:r>
          </a:p>
        </p:txBody>
      </p:sp>
    </p:spTree>
    <p:extLst>
      <p:ext uri="{BB962C8B-B14F-4D97-AF65-F5344CB8AC3E}">
        <p14:creationId xmlns:p14="http://schemas.microsoft.com/office/powerpoint/2010/main" val="164896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0" indent="-457200" eaLnBrk="1" hangingPunct="1">
              <a:spcBef>
                <a:spcPts val="0"/>
              </a:spcBef>
              <a:spcAft>
                <a:spcPts val="600"/>
              </a:spcAft>
              <a:buFont typeface="Arial" panose="020B0604020202020204" pitchFamily="34" charset="0"/>
              <a:buChar char="•"/>
            </a:pPr>
            <a:r>
              <a:rPr lang="cs-CZ" sz="2000" b="1" dirty="0"/>
              <a:t>technické podmínky </a:t>
            </a:r>
            <a:r>
              <a:rPr lang="cs-CZ" sz="2000" dirty="0"/>
              <a:t>(§ 182):</a:t>
            </a:r>
          </a:p>
          <a:p>
            <a:pPr marL="1200150" lvl="1" indent="-457200">
              <a:spcBef>
                <a:spcPts val="0"/>
              </a:spcBef>
              <a:spcAft>
                <a:spcPts val="600"/>
              </a:spcAft>
              <a:buFont typeface="Arial" panose="020B0604020202020204" pitchFamily="34" charset="0"/>
              <a:buChar char="•"/>
            </a:pPr>
            <a:r>
              <a:rPr lang="cs-CZ" sz="1600" dirty="0"/>
              <a:t>§ 182 je s drobnými odchylkami shodný s § 89</a:t>
            </a:r>
          </a:p>
          <a:p>
            <a:pPr marL="1200150" lvl="1" indent="-457200">
              <a:spcBef>
                <a:spcPts val="0"/>
              </a:spcBef>
              <a:spcAft>
                <a:spcPts val="600"/>
              </a:spcAft>
              <a:buFont typeface="Arial" panose="020B0604020202020204" pitchFamily="34" charset="0"/>
              <a:buChar char="•"/>
            </a:pPr>
            <a:r>
              <a:rPr lang="cs-CZ" sz="1600" dirty="0"/>
              <a:t>platí rovněž § 36/1</a:t>
            </a:r>
          </a:p>
          <a:p>
            <a:pPr marL="1200150" lvl="1" indent="-457200">
              <a:spcBef>
                <a:spcPts val="0"/>
              </a:spcBef>
              <a:spcAft>
                <a:spcPts val="600"/>
              </a:spcAft>
              <a:buFont typeface="Arial" panose="020B0604020202020204" pitchFamily="34" charset="0"/>
              <a:buChar char="•"/>
            </a:pPr>
            <a:r>
              <a:rPr lang="cs-CZ" sz="1600" dirty="0"/>
              <a:t>3 varianty stanovení:</a:t>
            </a:r>
          </a:p>
          <a:p>
            <a:pPr marL="1600200" lvl="2" indent="-457200">
              <a:spcBef>
                <a:spcPts val="0"/>
              </a:spcBef>
              <a:spcAft>
                <a:spcPts val="600"/>
              </a:spcAft>
              <a:buFont typeface="Arial" panose="020B0604020202020204" pitchFamily="34" charset="0"/>
              <a:buChar char="•"/>
            </a:pPr>
            <a:r>
              <a:rPr lang="cs-CZ" sz="1400" dirty="0"/>
              <a:t>požadavky na výkon či funkci (D&amp;B), popis účelu či potřeb</a:t>
            </a:r>
          </a:p>
          <a:p>
            <a:pPr marL="1600200" lvl="2" indent="-457200">
              <a:spcBef>
                <a:spcPts val="0"/>
              </a:spcBef>
              <a:spcAft>
                <a:spcPts val="600"/>
              </a:spcAft>
              <a:buFont typeface="Arial" panose="020B0604020202020204" pitchFamily="34" charset="0"/>
              <a:buChar char="•"/>
            </a:pPr>
            <a:r>
              <a:rPr lang="cs-CZ" sz="1400" dirty="0"/>
              <a:t>odkaz na normy a technické dokumenty (odst. 5 – rovnocenné nabídky)</a:t>
            </a:r>
          </a:p>
          <a:p>
            <a:pPr marL="1600200" lvl="2" indent="-457200">
              <a:spcBef>
                <a:spcPts val="0"/>
              </a:spcBef>
              <a:spcAft>
                <a:spcPts val="600"/>
              </a:spcAft>
              <a:buFont typeface="Arial" panose="020B0604020202020204" pitchFamily="34" charset="0"/>
              <a:buChar char="•"/>
            </a:pPr>
            <a:r>
              <a:rPr lang="cs-CZ" sz="1400" dirty="0"/>
              <a:t>odkaz na štítky</a:t>
            </a:r>
          </a:p>
          <a:p>
            <a:pPr marL="1200150" lvl="1" indent="-457200">
              <a:spcBef>
                <a:spcPts val="0"/>
              </a:spcBef>
              <a:spcAft>
                <a:spcPts val="600"/>
              </a:spcAft>
              <a:buFont typeface="Arial" panose="020B0604020202020204" pitchFamily="34" charset="0"/>
              <a:buChar char="•"/>
            </a:pPr>
            <a:r>
              <a:rPr lang="cs-CZ" sz="1600" dirty="0"/>
              <a:t>odkaz na výrobní metodu či proces, environmentální charakteristiky, podmínky přístupnosti a další požadavky</a:t>
            </a:r>
          </a:p>
          <a:p>
            <a:pPr marL="1200150" lvl="1" indent="-457200">
              <a:spcBef>
                <a:spcPts val="0"/>
              </a:spcBef>
              <a:spcAft>
                <a:spcPts val="600"/>
              </a:spcAft>
              <a:buFont typeface="Arial" panose="020B0604020202020204" pitchFamily="34" charset="0"/>
              <a:buChar char="•"/>
            </a:pPr>
            <a:r>
              <a:rPr lang="cs-CZ" sz="1600" dirty="0"/>
              <a:t>zákaz příznačných označení – po Novele odkaz na § 89/5 a 6</a:t>
            </a:r>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Postup v koncesním řízení (4)</a:t>
            </a:r>
          </a:p>
        </p:txBody>
      </p:sp>
    </p:spTree>
    <p:extLst>
      <p:ext uri="{BB962C8B-B14F-4D97-AF65-F5344CB8AC3E}">
        <p14:creationId xmlns:p14="http://schemas.microsoft.com/office/powerpoint/2010/main" val="637544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0" indent="-457200" eaLnBrk="1" hangingPunct="1">
              <a:spcBef>
                <a:spcPts val="0"/>
              </a:spcBef>
              <a:spcAft>
                <a:spcPts val="600"/>
              </a:spcAft>
              <a:buFont typeface="Arial" panose="020B0604020202020204" pitchFamily="34" charset="0"/>
              <a:buChar char="•"/>
            </a:pPr>
            <a:r>
              <a:rPr lang="cs-CZ" sz="2000" b="1" dirty="0"/>
              <a:t>lhůty </a:t>
            </a:r>
            <a:r>
              <a:rPr lang="cs-CZ" sz="2000" dirty="0"/>
              <a:t>(§ 181):</a:t>
            </a:r>
          </a:p>
          <a:p>
            <a:pPr marL="1200150" lvl="1" indent="-457200">
              <a:spcBef>
                <a:spcPts val="0"/>
              </a:spcBef>
              <a:spcAft>
                <a:spcPts val="600"/>
              </a:spcAft>
              <a:buFont typeface="Arial" panose="020B0604020202020204" pitchFamily="34" charset="0"/>
              <a:buChar char="•"/>
            </a:pPr>
            <a:r>
              <a:rPr lang="cs-CZ" sz="2000" dirty="0"/>
              <a:t>shodné pro nadlimitní i podlimitní koncese</a:t>
            </a:r>
          </a:p>
          <a:p>
            <a:pPr marL="1200150" lvl="1" indent="-457200">
              <a:spcBef>
                <a:spcPts val="0"/>
              </a:spcBef>
              <a:spcAft>
                <a:spcPts val="600"/>
              </a:spcAft>
              <a:buFont typeface="Arial" panose="020B0604020202020204" pitchFamily="34" charset="0"/>
              <a:buChar char="•"/>
            </a:pPr>
            <a:r>
              <a:rPr lang="cs-CZ" sz="2000" dirty="0"/>
              <a:t>stanovené v oznámení o zahájení koncesního řízení (shodně </a:t>
            </a:r>
            <a:r>
              <a:rPr lang="cs-CZ" sz="2000" b="1" dirty="0"/>
              <a:t>min. 25 dní</a:t>
            </a:r>
            <a:r>
              <a:rPr lang="cs-CZ" sz="2000" dirty="0"/>
              <a:t>) pro podání:</a:t>
            </a:r>
          </a:p>
          <a:p>
            <a:pPr marL="1600200" lvl="2" indent="-457200">
              <a:spcBef>
                <a:spcPts val="0"/>
              </a:spcBef>
              <a:spcAft>
                <a:spcPts val="600"/>
              </a:spcAft>
              <a:buFont typeface="Arial" panose="020B0604020202020204" pitchFamily="34" charset="0"/>
              <a:buChar char="•"/>
            </a:pPr>
            <a:r>
              <a:rPr lang="cs-CZ" sz="1600" dirty="0"/>
              <a:t>žádostí o účast</a:t>
            </a:r>
          </a:p>
          <a:p>
            <a:pPr marL="1600200" lvl="2" indent="-457200">
              <a:spcBef>
                <a:spcPts val="0"/>
              </a:spcBef>
              <a:spcAft>
                <a:spcPts val="600"/>
              </a:spcAft>
              <a:buFont typeface="Arial" panose="020B0604020202020204" pitchFamily="34" charset="0"/>
              <a:buChar char="•"/>
            </a:pPr>
            <a:r>
              <a:rPr lang="cs-CZ" sz="1600" dirty="0"/>
              <a:t>pro podání předběžných nabídek</a:t>
            </a:r>
          </a:p>
          <a:p>
            <a:pPr marL="1600200" lvl="2" indent="-457200">
              <a:spcBef>
                <a:spcPts val="0"/>
              </a:spcBef>
              <a:spcAft>
                <a:spcPts val="600"/>
              </a:spcAft>
              <a:buFont typeface="Arial" panose="020B0604020202020204" pitchFamily="34" charset="0"/>
              <a:buChar char="•"/>
            </a:pPr>
            <a:r>
              <a:rPr lang="cs-CZ" sz="1600" dirty="0"/>
              <a:t>pro podání nabídek</a:t>
            </a:r>
          </a:p>
          <a:p>
            <a:pPr marL="1200150" lvl="1" indent="-457200">
              <a:spcBef>
                <a:spcPts val="0"/>
              </a:spcBef>
              <a:spcAft>
                <a:spcPts val="600"/>
              </a:spcAft>
              <a:buFont typeface="Arial" panose="020B0604020202020204" pitchFamily="34" charset="0"/>
              <a:buChar char="•"/>
            </a:pPr>
            <a:r>
              <a:rPr lang="cs-CZ" sz="2000" dirty="0"/>
              <a:t>stanovené ve výzvě (později než v oznámení):</a:t>
            </a:r>
          </a:p>
          <a:p>
            <a:pPr marL="1600200" lvl="2" indent="-457200">
              <a:spcBef>
                <a:spcPts val="0"/>
              </a:spcBef>
              <a:spcAft>
                <a:spcPts val="600"/>
              </a:spcAft>
              <a:buFont typeface="Arial" panose="020B0604020202020204" pitchFamily="34" charset="0"/>
              <a:buChar char="•"/>
            </a:pPr>
            <a:r>
              <a:rPr lang="cs-CZ" sz="1600" dirty="0"/>
              <a:t>pro podání předběžných nabídek - </a:t>
            </a:r>
            <a:r>
              <a:rPr lang="cs-CZ" sz="1600" b="1" dirty="0"/>
              <a:t>min. 22 dní</a:t>
            </a:r>
          </a:p>
          <a:p>
            <a:pPr marL="1600200" lvl="2" indent="-457200">
              <a:spcBef>
                <a:spcPts val="0"/>
              </a:spcBef>
              <a:spcAft>
                <a:spcPts val="600"/>
              </a:spcAft>
              <a:buFont typeface="Arial" panose="020B0604020202020204" pitchFamily="34" charset="0"/>
              <a:buChar char="•"/>
            </a:pPr>
            <a:r>
              <a:rPr lang="cs-CZ" sz="1600" dirty="0"/>
              <a:t>pro podání nabídek – není stanovena (přiměřená)</a:t>
            </a:r>
          </a:p>
          <a:p>
            <a:pPr marL="1200150" lvl="1" indent="-457200">
              <a:spcBef>
                <a:spcPts val="0"/>
              </a:spcBef>
              <a:spcAft>
                <a:spcPts val="600"/>
              </a:spcAft>
              <a:buFont typeface="Arial" panose="020B0604020202020204" pitchFamily="34" charset="0"/>
              <a:buChar char="•"/>
            </a:pPr>
            <a:r>
              <a:rPr lang="cs-CZ" sz="2000" dirty="0"/>
              <a:t>není stanovena pro postup dle § 180/2 (obdoba JŘBU)</a:t>
            </a:r>
          </a:p>
          <a:p>
            <a:pPr marL="1200150" lvl="1" indent="-457200">
              <a:spcBef>
                <a:spcPts val="0"/>
              </a:spcBef>
              <a:spcAft>
                <a:spcPts val="600"/>
              </a:spcAft>
              <a:buFont typeface="Arial" panose="020B0604020202020204" pitchFamily="34" charset="0"/>
              <a:buChar char="•"/>
            </a:pPr>
            <a:r>
              <a:rPr lang="cs-CZ" sz="2000" dirty="0"/>
              <a:t>uplatní se povinnost prodloužení dle § 97 a 99 (§ 180/5)</a:t>
            </a:r>
          </a:p>
          <a:p>
            <a:pPr marL="1200150" lvl="1" indent="-457200">
              <a:spcBef>
                <a:spcPts val="0"/>
              </a:spcBef>
              <a:spcAft>
                <a:spcPts val="600"/>
              </a:spcAft>
              <a:buFont typeface="Arial" panose="020B0604020202020204" pitchFamily="34" charset="0"/>
              <a:buChar char="•"/>
            </a:pPr>
            <a:endParaRPr lang="cs-CZ" sz="2000" b="1" dirty="0"/>
          </a:p>
          <a:p>
            <a:pPr marL="1600200" lvl="2" indent="-457200">
              <a:spcBef>
                <a:spcPts val="0"/>
              </a:spcBef>
              <a:spcAft>
                <a:spcPts val="600"/>
              </a:spcAft>
              <a:buFont typeface="Arial" panose="020B0604020202020204" pitchFamily="34" charset="0"/>
              <a:buChar char="•"/>
            </a:pPr>
            <a:endParaRPr lang="cs-CZ" sz="1600" dirty="0"/>
          </a:p>
          <a:p>
            <a:pPr marL="1200150" lvl="1" indent="-457200">
              <a:spcBef>
                <a:spcPts val="0"/>
              </a:spcBef>
              <a:spcAft>
                <a:spcPts val="600"/>
              </a:spcAft>
              <a:buFont typeface="Arial" panose="020B0604020202020204" pitchFamily="34" charset="0"/>
              <a:buChar char="•"/>
            </a:pPr>
            <a:endParaRPr lang="cs-CZ" sz="1600" dirty="0"/>
          </a:p>
        </p:txBody>
      </p:sp>
      <p:sp>
        <p:nvSpPr>
          <p:cNvPr id="3" name="Nadpis 2"/>
          <p:cNvSpPr>
            <a:spLocks noGrp="1"/>
          </p:cNvSpPr>
          <p:nvPr>
            <p:ph type="title"/>
          </p:nvPr>
        </p:nvSpPr>
        <p:spPr/>
        <p:txBody>
          <a:bodyPr/>
          <a:lstStyle/>
          <a:p>
            <a:r>
              <a:rPr lang="cs-CZ" dirty="0"/>
              <a:t>Postup v koncesním řízení (5)</a:t>
            </a:r>
          </a:p>
        </p:txBody>
      </p:sp>
    </p:spTree>
    <p:extLst>
      <p:ext uri="{BB962C8B-B14F-4D97-AF65-F5344CB8AC3E}">
        <p14:creationId xmlns:p14="http://schemas.microsoft.com/office/powerpoint/2010/main" val="1957362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457200" indent="-457200" eaLnBrk="1" hangingPunct="1">
              <a:spcBef>
                <a:spcPts val="0"/>
              </a:spcBef>
              <a:spcAft>
                <a:spcPts val="600"/>
              </a:spcAft>
              <a:buFont typeface="Arial" panose="020B0604020202020204" pitchFamily="34" charset="0"/>
              <a:buChar char="•"/>
            </a:pPr>
            <a:r>
              <a:rPr lang="cs-CZ" sz="2000" b="1" dirty="0"/>
              <a:t>jednání o nabídkách </a:t>
            </a:r>
            <a:r>
              <a:rPr lang="cs-CZ" sz="2000" dirty="0"/>
              <a:t>(§ 180/4, 9 a 10):</a:t>
            </a:r>
          </a:p>
          <a:p>
            <a:pPr marL="1200150" lvl="1" indent="-457200">
              <a:spcBef>
                <a:spcPts val="0"/>
              </a:spcBef>
              <a:spcAft>
                <a:spcPts val="600"/>
              </a:spcAft>
              <a:buFont typeface="Arial" panose="020B0604020202020204" pitchFamily="34" charset="0"/>
              <a:buChar char="•"/>
            </a:pPr>
            <a:r>
              <a:rPr lang="cs-CZ" sz="1600" dirty="0"/>
              <a:t>připuštěno v odst. 4</a:t>
            </a:r>
          </a:p>
          <a:p>
            <a:pPr marL="1200150" lvl="1" indent="-457200">
              <a:spcBef>
                <a:spcPts val="0"/>
              </a:spcBef>
              <a:spcAft>
                <a:spcPts val="600"/>
              </a:spcAft>
              <a:buFont typeface="Arial" panose="020B0604020202020204" pitchFamily="34" charset="0"/>
              <a:buChar char="•"/>
            </a:pPr>
            <a:r>
              <a:rPr lang="cs-CZ" sz="1600" dirty="0"/>
              <a:t>dle odst. 7 povinnost uvést v ZD plánovaný průběh KŘ</a:t>
            </a:r>
          </a:p>
          <a:p>
            <a:pPr marL="1200150" lvl="1" indent="-457200">
              <a:spcBef>
                <a:spcPts val="0"/>
              </a:spcBef>
              <a:spcAft>
                <a:spcPts val="600"/>
              </a:spcAft>
              <a:buFont typeface="Arial" panose="020B0604020202020204" pitchFamily="34" charset="0"/>
              <a:buChar char="•"/>
            </a:pPr>
            <a:r>
              <a:rPr lang="cs-CZ" sz="1600" dirty="0"/>
              <a:t>možnost měnit v průběhu jednání zadávací podmínky </a:t>
            </a:r>
            <a:r>
              <a:rPr lang="cs-CZ" sz="1600" b="1" dirty="0"/>
              <a:t>S VÝJIMKOU </a:t>
            </a:r>
            <a:r>
              <a:rPr lang="cs-CZ" sz="1600" dirty="0"/>
              <a:t>kritérií hodnocení a minimálních technických podmínek</a:t>
            </a:r>
          </a:p>
          <a:p>
            <a:pPr marL="1200150" lvl="1" indent="-457200">
              <a:spcBef>
                <a:spcPts val="0"/>
              </a:spcBef>
              <a:spcAft>
                <a:spcPts val="600"/>
              </a:spcAft>
              <a:buFont typeface="Arial" panose="020B0604020202020204" pitchFamily="34" charset="0"/>
              <a:buChar char="•"/>
            </a:pPr>
            <a:r>
              <a:rPr lang="cs-CZ" sz="1600" dirty="0"/>
              <a:t>změněné zadávací podmínky musí splňovat definici koncese</a:t>
            </a:r>
          </a:p>
          <a:p>
            <a:pPr marL="1200150" lvl="1" indent="-457200">
              <a:spcBef>
                <a:spcPts val="0"/>
              </a:spcBef>
              <a:spcAft>
                <a:spcPts val="600"/>
              </a:spcAft>
              <a:buFont typeface="Arial" panose="020B0604020202020204" pitchFamily="34" charset="0"/>
              <a:buChar char="•"/>
            </a:pPr>
            <a:r>
              <a:rPr lang="cs-CZ" sz="1600" dirty="0"/>
              <a:t>předmět nelze změnit tak, že by to umožnilo účast jiných dodavatelů</a:t>
            </a:r>
          </a:p>
          <a:p>
            <a:pPr marL="1200150" lvl="1" indent="-457200">
              <a:spcBef>
                <a:spcPts val="0"/>
              </a:spcBef>
              <a:spcAft>
                <a:spcPts val="600"/>
              </a:spcAft>
              <a:buFont typeface="Arial" panose="020B0604020202020204" pitchFamily="34" charset="0"/>
              <a:buChar char="•"/>
            </a:pPr>
            <a:r>
              <a:rPr lang="cs-CZ" sz="1600" dirty="0"/>
              <a:t>informace účastníkům v průběhu jednání se poskytují nediskriminačním způsobem</a:t>
            </a:r>
          </a:p>
          <a:p>
            <a:pPr marL="1200150" lvl="1" indent="-457200">
              <a:spcBef>
                <a:spcPts val="0"/>
              </a:spcBef>
              <a:spcAft>
                <a:spcPts val="600"/>
              </a:spcAft>
              <a:buFont typeface="Arial" panose="020B0604020202020204" pitchFamily="34" charset="0"/>
              <a:buChar char="•"/>
            </a:pPr>
            <a:r>
              <a:rPr lang="cs-CZ" sz="1600" dirty="0"/>
              <a:t>důvěrné informace (§ 218) lze ostatním účastníkům sdělit jen s konkrétním předchozím souhlasem</a:t>
            </a:r>
          </a:p>
          <a:p>
            <a:pPr marL="1200150" lvl="1" indent="-457200">
              <a:spcBef>
                <a:spcPts val="0"/>
              </a:spcBef>
              <a:spcAft>
                <a:spcPts val="600"/>
              </a:spcAft>
              <a:buFont typeface="Arial" panose="020B0604020202020204" pitchFamily="34" charset="0"/>
              <a:buChar char="•"/>
            </a:pPr>
            <a:endParaRPr lang="cs-CZ" sz="1600" dirty="0"/>
          </a:p>
          <a:p>
            <a:pPr marL="1200150" lvl="1" indent="-457200">
              <a:spcBef>
                <a:spcPts val="0"/>
              </a:spcBef>
              <a:spcAft>
                <a:spcPts val="600"/>
              </a:spcAft>
              <a:buFont typeface="Arial" panose="020B0604020202020204" pitchFamily="34" charset="0"/>
              <a:buChar char="•"/>
            </a:pPr>
            <a:endParaRPr lang="cs-CZ" sz="1600" dirty="0"/>
          </a:p>
          <a:p>
            <a:pPr marL="1200150" lvl="1" indent="-457200">
              <a:spcBef>
                <a:spcPts val="0"/>
              </a:spcBef>
              <a:spcAft>
                <a:spcPts val="600"/>
              </a:spcAft>
              <a:buFont typeface="Arial" panose="020B0604020202020204" pitchFamily="34" charset="0"/>
              <a:buChar char="•"/>
            </a:pPr>
            <a:endParaRPr lang="cs-CZ" sz="1600" dirty="0"/>
          </a:p>
          <a:p>
            <a:pPr marL="1200150" lvl="1" indent="-457200">
              <a:spcBef>
                <a:spcPts val="0"/>
              </a:spcBef>
              <a:spcAft>
                <a:spcPts val="600"/>
              </a:spcAft>
              <a:buFont typeface="Arial" panose="020B0604020202020204" pitchFamily="34" charset="0"/>
              <a:buChar char="•"/>
            </a:pPr>
            <a:endParaRPr lang="cs-CZ" sz="1600" dirty="0"/>
          </a:p>
          <a:p>
            <a:pPr marL="457200" indent="-457200" eaLnBrk="1" hangingPunct="1">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Postup v koncesním řízení (6)</a:t>
            </a:r>
          </a:p>
        </p:txBody>
      </p:sp>
    </p:spTree>
    <p:extLst>
      <p:ext uri="{BB962C8B-B14F-4D97-AF65-F5344CB8AC3E}">
        <p14:creationId xmlns:p14="http://schemas.microsoft.com/office/powerpoint/2010/main" val="2048131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457200" indent="-457200" eaLnBrk="1" hangingPunct="1">
              <a:spcBef>
                <a:spcPts val="0"/>
              </a:spcBef>
              <a:spcAft>
                <a:spcPts val="600"/>
              </a:spcAft>
              <a:buFont typeface="Arial" panose="020B0604020202020204" pitchFamily="34" charset="0"/>
              <a:buChar char="•"/>
            </a:pPr>
            <a:r>
              <a:rPr lang="cs-CZ" sz="2000" b="1" dirty="0"/>
              <a:t>kritéria hodnocení nabídek </a:t>
            </a:r>
            <a:r>
              <a:rPr lang="cs-CZ" sz="2000" dirty="0"/>
              <a:t>se stanoví (§ 183/1):</a:t>
            </a:r>
          </a:p>
          <a:p>
            <a:pPr marL="1200150" lvl="1" indent="-457200">
              <a:spcBef>
                <a:spcPts val="0"/>
              </a:spcBef>
              <a:spcAft>
                <a:spcPts val="600"/>
              </a:spcAft>
              <a:buFont typeface="Arial" panose="020B0604020202020204" pitchFamily="34" charset="0"/>
              <a:buChar char="•"/>
            </a:pPr>
            <a:r>
              <a:rPr lang="cs-CZ" sz="1600" dirty="0"/>
              <a:t>v oznámení o zahájení zadávacího řízení (ne v ZD! x § 115/1), nebo</a:t>
            </a:r>
          </a:p>
          <a:p>
            <a:pPr marL="1200150" lvl="1" indent="-457200">
              <a:spcBef>
                <a:spcPts val="0"/>
              </a:spcBef>
              <a:spcAft>
                <a:spcPts val="600"/>
              </a:spcAft>
              <a:buFont typeface="Arial" panose="020B0604020202020204" pitchFamily="34" charset="0"/>
              <a:buChar char="•"/>
            </a:pPr>
            <a:r>
              <a:rPr lang="cs-CZ" sz="1600" dirty="0"/>
              <a:t>ve výzvě k podání nabídek</a:t>
            </a:r>
          </a:p>
          <a:p>
            <a:pPr marL="457200" indent="-457200" eaLnBrk="1" hangingPunct="1">
              <a:spcBef>
                <a:spcPts val="0"/>
              </a:spcBef>
              <a:spcAft>
                <a:spcPts val="600"/>
              </a:spcAft>
              <a:buFont typeface="Arial" panose="020B0604020202020204" pitchFamily="34" charset="0"/>
              <a:buChar char="•"/>
            </a:pPr>
            <a:r>
              <a:rPr lang="cs-CZ" sz="2000" dirty="0"/>
              <a:t>obdobné použití § 114 až 118:</a:t>
            </a:r>
          </a:p>
          <a:p>
            <a:pPr marL="1200150" lvl="1" indent="-457200">
              <a:spcBef>
                <a:spcPts val="0"/>
              </a:spcBef>
              <a:spcAft>
                <a:spcPts val="600"/>
              </a:spcAft>
              <a:buFont typeface="Arial" panose="020B0604020202020204" pitchFamily="34" charset="0"/>
              <a:buChar char="•"/>
            </a:pPr>
            <a:r>
              <a:rPr lang="cs-CZ" sz="1600" dirty="0"/>
              <a:t>§ 114 - hodnocení nabídek podle ekonomické výhodnosti </a:t>
            </a:r>
          </a:p>
          <a:p>
            <a:pPr marL="1200150" lvl="1" indent="-457200">
              <a:spcBef>
                <a:spcPts val="0"/>
              </a:spcBef>
              <a:spcAft>
                <a:spcPts val="600"/>
              </a:spcAft>
              <a:buFont typeface="Wingdings" panose="05000000000000000000" pitchFamily="2" charset="2"/>
              <a:buChar char="v"/>
            </a:pPr>
            <a:r>
              <a:rPr lang="cs-CZ" sz="1600" i="1" dirty="0"/>
              <a:t>v koncesním řízení není zakázáno hodnocení jen dle nejnižší nabídkové ceny (oproti ŘSSD a ŘOIP), pokud nejde o § 114/3/b) (zejm. zdravotní a soc. služby)</a:t>
            </a:r>
          </a:p>
          <a:p>
            <a:pPr marL="1200150" lvl="1" indent="-457200">
              <a:spcBef>
                <a:spcPts val="0"/>
              </a:spcBef>
              <a:spcAft>
                <a:spcPts val="600"/>
              </a:spcAft>
              <a:buFont typeface="Arial" panose="020B0604020202020204" pitchFamily="34" charset="0"/>
              <a:buChar char="•"/>
            </a:pPr>
            <a:r>
              <a:rPr lang="cs-CZ" sz="1600" dirty="0"/>
              <a:t>§ 115 – pravidla pro hodnocení nabídek (kritéria hodnocení, metoda, váha)</a:t>
            </a:r>
          </a:p>
          <a:p>
            <a:pPr marL="1200150" lvl="1" indent="-457200">
              <a:spcBef>
                <a:spcPts val="0"/>
              </a:spcBef>
              <a:spcAft>
                <a:spcPts val="600"/>
              </a:spcAft>
              <a:buFont typeface="Wingdings" panose="05000000000000000000" pitchFamily="2" charset="2"/>
              <a:buChar char="Ø"/>
            </a:pPr>
            <a:r>
              <a:rPr lang="cs-CZ" sz="1600" dirty="0"/>
              <a:t>vždy lze stanovit kritéria hodnocení v sestupném pořadí významu (bez vah)</a:t>
            </a:r>
          </a:p>
          <a:p>
            <a:pPr marL="1200150" lvl="1" indent="-457200">
              <a:spcBef>
                <a:spcPts val="0"/>
              </a:spcBef>
              <a:spcAft>
                <a:spcPts val="600"/>
              </a:spcAft>
              <a:buFont typeface="Arial" panose="020B0604020202020204" pitchFamily="34" charset="0"/>
              <a:buChar char="•"/>
            </a:pPr>
            <a:r>
              <a:rPr lang="cs-CZ" sz="1600" dirty="0"/>
              <a:t>§ 116 – stanovení kritérií kvality</a:t>
            </a:r>
          </a:p>
          <a:p>
            <a:pPr marL="1200150" lvl="1" indent="-457200">
              <a:spcBef>
                <a:spcPts val="0"/>
              </a:spcBef>
              <a:spcAft>
                <a:spcPts val="600"/>
              </a:spcAft>
              <a:buFont typeface="Wingdings" panose="05000000000000000000" pitchFamily="2" charset="2"/>
              <a:buChar char="Ø"/>
            </a:pPr>
            <a:r>
              <a:rPr lang="cs-CZ" sz="1600" dirty="0"/>
              <a:t>lze použít i jiná kritéria, založená na objektivních skutečnostech vztahujících se </a:t>
            </a:r>
            <a:r>
              <a:rPr lang="cs-CZ" sz="1600" u="sng" dirty="0"/>
              <a:t>k osobě dodavatele</a:t>
            </a:r>
            <a:r>
              <a:rPr lang="cs-CZ" sz="1600" dirty="0"/>
              <a:t> či předmětu koncese</a:t>
            </a:r>
          </a:p>
          <a:p>
            <a:pPr marL="1200150" lvl="1" indent="-457200">
              <a:spcBef>
                <a:spcPts val="0"/>
              </a:spcBef>
              <a:spcAft>
                <a:spcPts val="600"/>
              </a:spcAft>
              <a:buFont typeface="Arial" panose="020B0604020202020204" pitchFamily="34" charset="0"/>
              <a:buChar char="•"/>
            </a:pPr>
            <a:r>
              <a:rPr lang="cs-CZ" sz="1600" dirty="0"/>
              <a:t>§ 117 a 118 – náklady životního cyklu</a:t>
            </a:r>
          </a:p>
          <a:p>
            <a:pPr marL="457200" indent="-457200">
              <a:spcBef>
                <a:spcPts val="600"/>
              </a:spcBef>
              <a:spcAft>
                <a:spcPts val="600"/>
              </a:spcAft>
              <a:buFont typeface="Wingdings" panose="05000000000000000000" pitchFamily="2" charset="2"/>
              <a:buChar char="Ø"/>
            </a:pPr>
            <a:r>
              <a:rPr lang="cs-CZ" sz="1800" i="1" dirty="0"/>
              <a:t>ÚOHS R0007/2018 – k míře konkretizace kritérií hodnocení (kritéria „komfortu“ a „kvality“)</a:t>
            </a:r>
            <a:endParaRPr lang="cs-CZ" sz="1600" dirty="0"/>
          </a:p>
        </p:txBody>
      </p:sp>
      <p:sp>
        <p:nvSpPr>
          <p:cNvPr id="3" name="Nadpis 2"/>
          <p:cNvSpPr>
            <a:spLocks noGrp="1"/>
          </p:cNvSpPr>
          <p:nvPr>
            <p:ph type="title"/>
          </p:nvPr>
        </p:nvSpPr>
        <p:spPr/>
        <p:txBody>
          <a:bodyPr/>
          <a:lstStyle/>
          <a:p>
            <a:r>
              <a:rPr lang="cs-CZ" dirty="0"/>
              <a:t>Postup v koncesním řízení (7)</a:t>
            </a:r>
          </a:p>
        </p:txBody>
      </p:sp>
    </p:spTree>
    <p:extLst>
      <p:ext uri="{BB962C8B-B14F-4D97-AF65-F5344CB8AC3E}">
        <p14:creationId xmlns:p14="http://schemas.microsoft.com/office/powerpoint/2010/main" val="3462472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eaLnBrk="1" hangingPunct="1">
              <a:spcBef>
                <a:spcPts val="0"/>
              </a:spcBef>
              <a:spcAft>
                <a:spcPts val="600"/>
              </a:spcAft>
              <a:buFont typeface="Arial" panose="020B0604020202020204" pitchFamily="34" charset="0"/>
              <a:buChar char="•"/>
            </a:pPr>
            <a:r>
              <a:rPr lang="cs-CZ" sz="2000" b="1" dirty="0"/>
              <a:t>hodnocení nabídek </a:t>
            </a:r>
            <a:r>
              <a:rPr lang="cs-CZ" sz="2000" dirty="0"/>
              <a:t>(§ 183):</a:t>
            </a:r>
          </a:p>
          <a:p>
            <a:pPr marL="1200150" lvl="1" indent="-457200">
              <a:spcBef>
                <a:spcPts val="0"/>
              </a:spcBef>
              <a:spcAft>
                <a:spcPts val="600"/>
              </a:spcAft>
              <a:buFont typeface="Arial" panose="020B0604020202020204" pitchFamily="34" charset="0"/>
              <a:buChar char="•"/>
            </a:pPr>
            <a:r>
              <a:rPr lang="cs-CZ" sz="2000" dirty="0"/>
              <a:t>obdobné použití § 119:</a:t>
            </a:r>
          </a:p>
          <a:p>
            <a:pPr marL="1600200" lvl="2" indent="-457200">
              <a:spcBef>
                <a:spcPts val="0"/>
              </a:spcBef>
              <a:spcAft>
                <a:spcPts val="600"/>
              </a:spcAft>
              <a:buFont typeface="Arial" panose="020B0604020202020204" pitchFamily="34" charset="0"/>
              <a:buChar char="•"/>
            </a:pPr>
            <a:r>
              <a:rPr lang="cs-CZ" sz="1600" dirty="0"/>
              <a:t>hodnocení dle pravidel uvedených v ZD</a:t>
            </a:r>
          </a:p>
          <a:p>
            <a:pPr marL="1600200" lvl="2" indent="-457200">
              <a:spcBef>
                <a:spcPts val="0"/>
              </a:spcBef>
              <a:spcAft>
                <a:spcPts val="600"/>
              </a:spcAft>
              <a:buFont typeface="Arial" panose="020B0604020202020204" pitchFamily="34" charset="0"/>
              <a:buChar char="•"/>
            </a:pPr>
            <a:r>
              <a:rPr lang="cs-CZ" sz="1600" dirty="0"/>
              <a:t>povinnost pořídit písemnou zprávu o hodnocení nabídek</a:t>
            </a:r>
          </a:p>
          <a:p>
            <a:pPr marL="1200150" lvl="1" indent="-457200">
              <a:spcBef>
                <a:spcPts val="0"/>
              </a:spcBef>
              <a:spcAft>
                <a:spcPts val="600"/>
              </a:spcAft>
              <a:buFont typeface="Arial" panose="020B0604020202020204" pitchFamily="34" charset="0"/>
              <a:buChar char="•"/>
            </a:pPr>
            <a:r>
              <a:rPr lang="cs-CZ" sz="2000" dirty="0"/>
              <a:t>§ 183/2 a 3 – možnost změnit pořadí kritérií hodnocení:</a:t>
            </a:r>
          </a:p>
          <a:p>
            <a:pPr marL="1600200" lvl="2" indent="-457200">
              <a:spcBef>
                <a:spcPts val="0"/>
              </a:spcBef>
              <a:spcAft>
                <a:spcPts val="600"/>
              </a:spcAft>
              <a:buFont typeface="Arial" panose="020B0604020202020204" pitchFamily="34" charset="0"/>
              <a:buChar char="•"/>
            </a:pPr>
            <a:r>
              <a:rPr lang="cs-CZ" sz="1600" dirty="0"/>
              <a:t>při obdržení nabídky s výjimečně inovativním řešením, které nebylo možno s náležitou péčí předpokládat</a:t>
            </a:r>
          </a:p>
          <a:p>
            <a:pPr marL="1600200" lvl="2" indent="-457200">
              <a:spcBef>
                <a:spcPts val="0"/>
              </a:spcBef>
              <a:spcAft>
                <a:spcPts val="600"/>
              </a:spcAft>
              <a:buFont typeface="Arial" panose="020B0604020202020204" pitchFamily="34" charset="0"/>
              <a:buChar char="•"/>
            </a:pPr>
            <a:r>
              <a:rPr lang="cs-CZ" sz="1600" dirty="0"/>
              <a:t>cílem je zohlednění tohoto inovativního řešení</a:t>
            </a:r>
          </a:p>
          <a:p>
            <a:pPr marL="1600200" lvl="2" indent="-457200">
              <a:spcBef>
                <a:spcPts val="0"/>
              </a:spcBef>
              <a:spcAft>
                <a:spcPts val="600"/>
              </a:spcAft>
              <a:buFont typeface="Arial" panose="020B0604020202020204" pitchFamily="34" charset="0"/>
              <a:buChar char="•"/>
            </a:pPr>
            <a:r>
              <a:rPr lang="cs-CZ" sz="1600" dirty="0"/>
              <a:t>Z je povinen oznámit změnu všem účastníkům a (podle místa, kde byla kritéria hodnocení původně stanovena):</a:t>
            </a:r>
          </a:p>
          <a:p>
            <a:pPr marL="2057400" lvl="3" indent="-457200">
              <a:spcBef>
                <a:spcPts val="0"/>
              </a:spcBef>
              <a:spcAft>
                <a:spcPts val="600"/>
              </a:spcAft>
              <a:buFont typeface="Arial" panose="020B0604020202020204" pitchFamily="34" charset="0"/>
              <a:buChar char="•"/>
            </a:pPr>
            <a:r>
              <a:rPr lang="cs-CZ" sz="1600" dirty="0"/>
              <a:t>odeslat nové (</a:t>
            </a:r>
            <a:r>
              <a:rPr lang="cs-CZ" sz="1600" i="1" dirty="0"/>
              <a:t>opravné?!</a:t>
            </a:r>
            <a:r>
              <a:rPr lang="cs-CZ" sz="1600" dirty="0"/>
              <a:t>) oznámení o zahájení zadávacího řízení, nebo </a:t>
            </a:r>
          </a:p>
          <a:p>
            <a:pPr marL="2057400" lvl="3" indent="-457200">
              <a:spcBef>
                <a:spcPts val="0"/>
              </a:spcBef>
              <a:spcAft>
                <a:spcPts val="600"/>
              </a:spcAft>
              <a:buFont typeface="Arial" panose="020B0604020202020204" pitchFamily="34" charset="0"/>
              <a:buChar char="•"/>
            </a:pPr>
            <a:r>
              <a:rPr lang="cs-CZ" sz="1600" dirty="0"/>
              <a:t>odeslat novou výzvu k podání nabídek</a:t>
            </a:r>
          </a:p>
          <a:p>
            <a:pPr marL="2057400" lvl="3" indent="-457200">
              <a:spcBef>
                <a:spcPts val="0"/>
              </a:spcBef>
              <a:spcAft>
                <a:spcPts val="600"/>
              </a:spcAft>
              <a:buFont typeface="Arial" panose="020B0604020202020204" pitchFamily="34" charset="0"/>
              <a:buChar char="•"/>
            </a:pPr>
            <a:r>
              <a:rPr lang="cs-CZ" sz="1600" dirty="0"/>
              <a:t>platí lhůta 25 dnů dle § 181</a:t>
            </a:r>
          </a:p>
          <a:p>
            <a:pPr marL="457200" indent="-457200">
              <a:spcBef>
                <a:spcPts val="0"/>
              </a:spcBef>
              <a:spcAft>
                <a:spcPts val="600"/>
              </a:spcAft>
              <a:buFont typeface="Arial" panose="020B0604020202020204" pitchFamily="34" charset="0"/>
              <a:buChar char="•"/>
            </a:pPr>
            <a:endParaRPr lang="cs-CZ" sz="2000" dirty="0"/>
          </a:p>
          <a:p>
            <a:pPr marL="1200150" lvl="1" indent="-457200">
              <a:spcBef>
                <a:spcPts val="0"/>
              </a:spcBef>
              <a:spcAft>
                <a:spcPts val="600"/>
              </a:spcAft>
              <a:buFont typeface="Arial" panose="020B0604020202020204" pitchFamily="34" charset="0"/>
              <a:buChar char="•"/>
            </a:pPr>
            <a:endParaRPr lang="cs-CZ" sz="1600" dirty="0"/>
          </a:p>
        </p:txBody>
      </p:sp>
      <p:sp>
        <p:nvSpPr>
          <p:cNvPr id="3" name="Nadpis 2"/>
          <p:cNvSpPr>
            <a:spLocks noGrp="1"/>
          </p:cNvSpPr>
          <p:nvPr>
            <p:ph type="title"/>
          </p:nvPr>
        </p:nvSpPr>
        <p:spPr/>
        <p:txBody>
          <a:bodyPr/>
          <a:lstStyle/>
          <a:p>
            <a:r>
              <a:rPr lang="cs-CZ" dirty="0"/>
              <a:t>Postup v koncesním řízení (8)</a:t>
            </a:r>
          </a:p>
        </p:txBody>
      </p:sp>
    </p:spTree>
    <p:extLst>
      <p:ext uri="{BB962C8B-B14F-4D97-AF65-F5344CB8AC3E}">
        <p14:creationId xmlns:p14="http://schemas.microsoft.com/office/powerpoint/2010/main" val="72189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42900" indent="-342900" eaLnBrk="1" hangingPunct="1">
              <a:spcBef>
                <a:spcPct val="20000"/>
              </a:spcBef>
              <a:buFont typeface="Arial" panose="020B0604020202020204" pitchFamily="34" charset="0"/>
              <a:buChar char="•"/>
            </a:pPr>
            <a:endParaRPr lang="cs-CZ" sz="2100" dirty="0"/>
          </a:p>
          <a:p>
            <a:pPr marL="342900" indent="-342900" eaLnBrk="1" hangingPunct="1">
              <a:spcBef>
                <a:spcPct val="20000"/>
              </a:spcBef>
              <a:buFont typeface="Arial" panose="020B0604020202020204" pitchFamily="34" charset="0"/>
              <a:buChar char="•"/>
            </a:pPr>
            <a:r>
              <a:rPr lang="cs-CZ" sz="2100" dirty="0"/>
              <a:t>za účinnosti ZZVZ dle Věstníku VZ celkem 311 zahájených koncesních řízení</a:t>
            </a:r>
          </a:p>
          <a:p>
            <a:pPr marL="1085850" lvl="1" indent="-342900">
              <a:buFont typeface="Arial" panose="020B0604020202020204" pitchFamily="34" charset="0"/>
              <a:buChar char="•"/>
            </a:pPr>
            <a:r>
              <a:rPr lang="cs-CZ" sz="2000" dirty="0"/>
              <a:t>z toho 301 koncesí na služby</a:t>
            </a:r>
          </a:p>
          <a:p>
            <a:pPr marL="1085850" lvl="1" indent="-342900">
              <a:buFont typeface="Arial" panose="020B0604020202020204" pitchFamily="34" charset="0"/>
              <a:buChar char="•"/>
            </a:pPr>
            <a:r>
              <a:rPr lang="cs-CZ" sz="2000" dirty="0"/>
              <a:t>pouze 10 koncesí na stavební práce</a:t>
            </a:r>
          </a:p>
          <a:p>
            <a:pPr marL="1085850" lvl="1"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400" dirty="0"/>
              <a:t>dále řada koncesí malého rozsahu</a:t>
            </a:r>
          </a:p>
        </p:txBody>
      </p:sp>
      <p:sp>
        <p:nvSpPr>
          <p:cNvPr id="3" name="Nadpis 2"/>
          <p:cNvSpPr>
            <a:spLocks noGrp="1"/>
          </p:cNvSpPr>
          <p:nvPr>
            <p:ph type="title"/>
          </p:nvPr>
        </p:nvSpPr>
        <p:spPr/>
        <p:txBody>
          <a:bodyPr/>
          <a:lstStyle/>
          <a:p>
            <a:r>
              <a:rPr lang="cs-CZ" dirty="0"/>
              <a:t>Trochu čísel …</a:t>
            </a:r>
          </a:p>
        </p:txBody>
      </p:sp>
    </p:spTree>
    <p:extLst>
      <p:ext uri="{BB962C8B-B14F-4D97-AF65-F5344CB8AC3E}">
        <p14:creationId xmlns:p14="http://schemas.microsoft.com/office/powerpoint/2010/main" val="4130296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eaLnBrk="1" hangingPunct="1">
              <a:spcBef>
                <a:spcPts val="0"/>
              </a:spcBef>
              <a:spcAft>
                <a:spcPts val="600"/>
              </a:spcAft>
              <a:buFont typeface="Arial" panose="020B0604020202020204" pitchFamily="34" charset="0"/>
              <a:buChar char="•"/>
            </a:pPr>
            <a:r>
              <a:rPr lang="cs-CZ" sz="2200" b="1" dirty="0"/>
              <a:t>výběr dodavatele </a:t>
            </a:r>
            <a:r>
              <a:rPr lang="cs-CZ" sz="2200" dirty="0"/>
              <a:t>(§ 184/1):</a:t>
            </a:r>
          </a:p>
          <a:p>
            <a:pPr marL="1200150" lvl="1" indent="-457200">
              <a:spcBef>
                <a:spcPts val="0"/>
              </a:spcBef>
              <a:spcAft>
                <a:spcPts val="600"/>
              </a:spcAft>
              <a:buFont typeface="Arial" panose="020B0604020202020204" pitchFamily="34" charset="0"/>
              <a:buChar char="•"/>
            </a:pPr>
            <a:r>
              <a:rPr lang="cs-CZ" sz="2200" dirty="0"/>
              <a:t>odkaz na obdobné použití § 122 až 128</a:t>
            </a:r>
          </a:p>
          <a:p>
            <a:pPr marL="1200150" lvl="1" indent="-457200">
              <a:spcBef>
                <a:spcPts val="0"/>
              </a:spcBef>
              <a:spcAft>
                <a:spcPts val="600"/>
              </a:spcAft>
              <a:buFont typeface="Arial" panose="020B0604020202020204" pitchFamily="34" charset="0"/>
              <a:buChar char="•"/>
            </a:pPr>
            <a:r>
              <a:rPr lang="cs-CZ" sz="2200" dirty="0"/>
              <a:t>§ 122 – výběr dodavatele:</a:t>
            </a:r>
          </a:p>
          <a:p>
            <a:pPr marL="1600200" lvl="2" indent="-457200">
              <a:spcBef>
                <a:spcPts val="0"/>
              </a:spcBef>
              <a:spcAft>
                <a:spcPts val="600"/>
              </a:spcAft>
              <a:buFont typeface="Arial" panose="020B0604020202020204" pitchFamily="34" charset="0"/>
              <a:buChar char="•"/>
            </a:pPr>
            <a:r>
              <a:rPr lang="cs-CZ" sz="1700" dirty="0"/>
              <a:t>výzva k předložení dokladů o kvalifikaci (příp. originálů/ověřených kopií)</a:t>
            </a:r>
          </a:p>
          <a:p>
            <a:pPr marL="1600200" lvl="2" indent="-457200">
              <a:spcBef>
                <a:spcPts val="0"/>
              </a:spcBef>
              <a:spcAft>
                <a:spcPts val="600"/>
              </a:spcAft>
              <a:buFont typeface="Arial" panose="020B0604020202020204" pitchFamily="34" charset="0"/>
              <a:buChar char="•"/>
            </a:pPr>
            <a:r>
              <a:rPr lang="cs-CZ" sz="1700" dirty="0"/>
              <a:t>výzva k předložení dokladů a vzorků, které jsou podmínkou uzavření smlouvy</a:t>
            </a:r>
          </a:p>
          <a:p>
            <a:pPr marL="1600200" lvl="2" indent="-457200">
              <a:spcBef>
                <a:spcPts val="0"/>
              </a:spcBef>
              <a:spcAft>
                <a:spcPts val="600"/>
              </a:spcAft>
              <a:buFont typeface="Arial" panose="020B0604020202020204" pitchFamily="34" charset="0"/>
              <a:buChar char="•"/>
            </a:pPr>
            <a:r>
              <a:rPr lang="cs-CZ" sz="1700" dirty="0"/>
              <a:t>ověření skutečného majitele</a:t>
            </a:r>
          </a:p>
          <a:p>
            <a:pPr marL="1200150" lvl="1" indent="-457200">
              <a:spcBef>
                <a:spcPts val="0"/>
              </a:spcBef>
              <a:spcAft>
                <a:spcPts val="600"/>
              </a:spcAft>
              <a:buFont typeface="Arial" panose="020B0604020202020204" pitchFamily="34" charset="0"/>
              <a:buChar char="•"/>
            </a:pPr>
            <a:r>
              <a:rPr lang="cs-CZ" sz="2200" dirty="0"/>
              <a:t>§ 123 – oznámení o výběru (počátek lhůty pro námitky proti výběru)</a:t>
            </a:r>
          </a:p>
          <a:p>
            <a:pPr marL="1200150" lvl="1" indent="-457200">
              <a:spcBef>
                <a:spcPts val="0"/>
              </a:spcBef>
              <a:spcAft>
                <a:spcPts val="600"/>
              </a:spcAft>
              <a:buFont typeface="Arial" panose="020B0604020202020204" pitchFamily="34" charset="0"/>
              <a:buChar char="•"/>
            </a:pPr>
            <a:r>
              <a:rPr lang="cs-CZ" sz="2200" dirty="0"/>
              <a:t>§ 124 – uzavření smlouvy, případně postup dle § 125</a:t>
            </a:r>
          </a:p>
          <a:p>
            <a:pPr marL="1200150" lvl="1" indent="-457200">
              <a:spcBef>
                <a:spcPts val="0"/>
              </a:spcBef>
              <a:spcAft>
                <a:spcPts val="600"/>
              </a:spcAft>
              <a:buFont typeface="Wingdings" panose="05000000000000000000" pitchFamily="2" charset="2"/>
              <a:buChar char="Ø"/>
            </a:pPr>
            <a:r>
              <a:rPr lang="cs-CZ" sz="2200" dirty="0"/>
              <a:t>možnost zadání koncese SPV místo vybraného dodavatele (§ 37/4)  </a:t>
            </a:r>
          </a:p>
          <a:p>
            <a:pPr marL="457200" indent="-457200" eaLnBrk="1" hangingPunct="1">
              <a:spcBef>
                <a:spcPts val="0"/>
              </a:spcBef>
              <a:spcAft>
                <a:spcPts val="600"/>
              </a:spcAft>
              <a:buFont typeface="Arial" panose="020B0604020202020204" pitchFamily="34" charset="0"/>
              <a:buChar char="•"/>
            </a:pPr>
            <a:endParaRPr lang="cs-CZ" sz="2100" dirty="0"/>
          </a:p>
        </p:txBody>
      </p:sp>
      <p:sp>
        <p:nvSpPr>
          <p:cNvPr id="3" name="Nadpis 2"/>
          <p:cNvSpPr>
            <a:spLocks noGrp="1"/>
          </p:cNvSpPr>
          <p:nvPr>
            <p:ph type="title"/>
          </p:nvPr>
        </p:nvSpPr>
        <p:spPr/>
        <p:txBody>
          <a:bodyPr/>
          <a:lstStyle/>
          <a:p>
            <a:r>
              <a:rPr lang="cs-CZ" dirty="0"/>
              <a:t>Postup v koncesním řízení (9)</a:t>
            </a:r>
          </a:p>
        </p:txBody>
      </p:sp>
    </p:spTree>
    <p:extLst>
      <p:ext uri="{BB962C8B-B14F-4D97-AF65-F5344CB8AC3E}">
        <p14:creationId xmlns:p14="http://schemas.microsoft.com/office/powerpoint/2010/main" val="3037650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457200" indent="-457200" eaLnBrk="1" hangingPunct="1">
              <a:spcBef>
                <a:spcPts val="0"/>
              </a:spcBef>
              <a:spcAft>
                <a:spcPts val="600"/>
              </a:spcAft>
              <a:buFont typeface="Arial" panose="020B0604020202020204" pitchFamily="34" charset="0"/>
              <a:buChar char="•"/>
            </a:pPr>
            <a:r>
              <a:rPr lang="cs-CZ" sz="2200" b="1" dirty="0"/>
              <a:t>oznámení o výsledku KŘ</a:t>
            </a:r>
            <a:r>
              <a:rPr lang="cs-CZ" sz="2200" dirty="0"/>
              <a:t> (§ 185):</a:t>
            </a:r>
          </a:p>
          <a:p>
            <a:pPr marL="1200150" lvl="1" indent="-457200">
              <a:spcBef>
                <a:spcPts val="0"/>
              </a:spcBef>
              <a:spcAft>
                <a:spcPts val="600"/>
              </a:spcAft>
              <a:buFont typeface="Arial" panose="020B0604020202020204" pitchFamily="34" charset="0"/>
              <a:buChar char="•"/>
            </a:pPr>
            <a:r>
              <a:rPr lang="cs-CZ" sz="2000" dirty="0"/>
              <a:t>do </a:t>
            </a:r>
            <a:r>
              <a:rPr lang="cs-CZ" sz="2000" b="1" dirty="0"/>
              <a:t>48 dnů</a:t>
            </a:r>
            <a:r>
              <a:rPr lang="cs-CZ" sz="2000" dirty="0"/>
              <a:t> od uzavření koncesní smlouvy </a:t>
            </a:r>
          </a:p>
          <a:p>
            <a:pPr marL="1200150" lvl="1" indent="-457200">
              <a:spcBef>
                <a:spcPts val="0"/>
              </a:spcBef>
              <a:spcAft>
                <a:spcPts val="600"/>
              </a:spcAft>
              <a:buFont typeface="Arial" panose="020B0604020202020204" pitchFamily="34" charset="0"/>
              <a:buChar char="•"/>
            </a:pPr>
            <a:r>
              <a:rPr lang="cs-CZ" sz="2000" dirty="0"/>
              <a:t>odeslání </a:t>
            </a:r>
            <a:r>
              <a:rPr lang="cs-CZ" sz="2000" b="1" dirty="0"/>
              <a:t>oznámení o výsledku koncesního řízení </a:t>
            </a:r>
            <a:r>
              <a:rPr lang="cs-CZ" sz="2000" dirty="0"/>
              <a:t>k uveřejnění</a:t>
            </a:r>
          </a:p>
          <a:p>
            <a:pPr marL="1600200" lvl="2" indent="-457200">
              <a:spcBef>
                <a:spcPts val="0"/>
              </a:spcBef>
              <a:spcAft>
                <a:spcPts val="600"/>
              </a:spcAft>
              <a:buFont typeface="Arial" panose="020B0604020202020204" pitchFamily="34" charset="0"/>
              <a:buChar char="•"/>
            </a:pPr>
            <a:r>
              <a:rPr lang="cs-CZ" sz="1600" dirty="0"/>
              <a:t>standardní formulář EU „Výsledek“ </a:t>
            </a:r>
            <a:r>
              <a:rPr lang="en-US" sz="1600" dirty="0"/>
              <a:t>[</a:t>
            </a:r>
            <a:r>
              <a:rPr lang="cs-CZ" sz="1600" dirty="0"/>
              <a:t>§ 3/2/d)/6. vyhlášky č. </a:t>
            </a:r>
            <a:r>
              <a:rPr lang="en-US" sz="1600" dirty="0"/>
              <a:t>345/</a:t>
            </a:r>
            <a:r>
              <a:rPr lang="cs-CZ" sz="1600" dirty="0"/>
              <a:t>20</a:t>
            </a:r>
            <a:r>
              <a:rPr lang="en-US" sz="1600" dirty="0"/>
              <a:t>23</a:t>
            </a:r>
            <a:r>
              <a:rPr lang="cs-CZ" sz="1600" dirty="0"/>
              <a:t> Sb.</a:t>
            </a:r>
            <a:r>
              <a:rPr lang="en-US" sz="1600" dirty="0"/>
              <a:t>]</a:t>
            </a:r>
            <a:endParaRPr lang="cs-CZ" sz="1600" dirty="0"/>
          </a:p>
          <a:p>
            <a:pPr marL="1600200" lvl="2" indent="-457200">
              <a:spcBef>
                <a:spcPts val="0"/>
              </a:spcBef>
              <a:spcAft>
                <a:spcPts val="600"/>
              </a:spcAft>
              <a:buFont typeface="Arial" panose="020B0604020202020204" pitchFamily="34" charset="0"/>
              <a:buChar char="•"/>
            </a:pPr>
            <a:r>
              <a:rPr lang="cs-CZ" sz="1600" dirty="0"/>
              <a:t>jednotný formulář pro nadlimitní i podlimitní koncese vč. sektorových</a:t>
            </a:r>
          </a:p>
          <a:p>
            <a:pPr marL="1600200" lvl="2" indent="-457200">
              <a:spcBef>
                <a:spcPts val="0"/>
              </a:spcBef>
              <a:spcAft>
                <a:spcPts val="600"/>
              </a:spcAft>
              <a:buFont typeface="Arial" panose="020B0604020202020204" pitchFamily="34" charset="0"/>
              <a:buChar char="•"/>
            </a:pPr>
            <a:r>
              <a:rPr lang="cs-CZ" sz="1600" dirty="0"/>
              <a:t>Věstník VZ/TED u nadlimitních koncesí</a:t>
            </a:r>
          </a:p>
          <a:p>
            <a:pPr marL="1600200" lvl="2" indent="-457200">
              <a:spcBef>
                <a:spcPts val="0"/>
              </a:spcBef>
              <a:spcAft>
                <a:spcPts val="600"/>
              </a:spcAft>
              <a:buFont typeface="Arial" panose="020B0604020202020204" pitchFamily="34" charset="0"/>
              <a:buChar char="•"/>
            </a:pPr>
            <a:r>
              <a:rPr lang="cs-CZ" sz="1600" dirty="0"/>
              <a:t>vztahuje se i na postup obdobný JŘBU</a:t>
            </a:r>
          </a:p>
          <a:p>
            <a:pPr marL="1600200" lvl="2" indent="-457200">
              <a:spcBef>
                <a:spcPts val="0"/>
              </a:spcBef>
              <a:spcAft>
                <a:spcPts val="600"/>
              </a:spcAft>
              <a:buFont typeface="Arial" panose="020B0604020202020204" pitchFamily="34" charset="0"/>
              <a:buChar char="•"/>
            </a:pPr>
            <a:r>
              <a:rPr lang="cs-CZ" sz="1600" dirty="0"/>
              <a:t>§ 126 se nepoužije, byť na něj § 184/1 odkazuje</a:t>
            </a:r>
          </a:p>
          <a:p>
            <a:pPr marL="1200150" lvl="1" indent="-457200">
              <a:spcBef>
                <a:spcPts val="0"/>
              </a:spcBef>
              <a:spcAft>
                <a:spcPts val="600"/>
              </a:spcAft>
              <a:buFont typeface="Wingdings" panose="05000000000000000000" pitchFamily="2" charset="2"/>
              <a:buChar char="Ø"/>
            </a:pPr>
            <a:r>
              <a:rPr lang="cs-CZ" sz="2000" b="1" dirty="0"/>
              <a:t>zrušení KŘ </a:t>
            </a:r>
            <a:r>
              <a:rPr lang="cs-CZ" sz="2000" dirty="0"/>
              <a:t>a ukončení ex lege (§ 40/4):</a:t>
            </a:r>
          </a:p>
          <a:p>
            <a:pPr marL="1600200" lvl="2" indent="-457200">
              <a:spcBef>
                <a:spcPts val="0"/>
              </a:spcBef>
              <a:spcAft>
                <a:spcPts val="600"/>
              </a:spcAft>
              <a:buFont typeface="Arial" panose="020B0604020202020204" pitchFamily="34" charset="0"/>
              <a:buChar char="•"/>
            </a:pPr>
            <a:r>
              <a:rPr lang="cs-CZ" sz="1600" dirty="0"/>
              <a:t>odkaz na obdobné použití § 128 (Novela):</a:t>
            </a:r>
          </a:p>
          <a:p>
            <a:pPr marL="2057400" lvl="3" indent="-457200">
              <a:spcBef>
                <a:spcPts val="0"/>
              </a:spcBef>
              <a:spcAft>
                <a:spcPts val="600"/>
              </a:spcAft>
              <a:buFont typeface="Arial" panose="020B0604020202020204" pitchFamily="34" charset="0"/>
              <a:buChar char="•"/>
            </a:pPr>
            <a:r>
              <a:rPr lang="cs-CZ" sz="1500" dirty="0"/>
              <a:t>do 3 dnů od rozhodnutí – adresné oznámení účastníkům</a:t>
            </a:r>
          </a:p>
          <a:p>
            <a:pPr marL="2057400" lvl="3" indent="-457200">
              <a:spcBef>
                <a:spcPts val="0"/>
              </a:spcBef>
              <a:spcAft>
                <a:spcPts val="600"/>
              </a:spcAft>
              <a:buFont typeface="Arial" panose="020B0604020202020204" pitchFamily="34" charset="0"/>
              <a:buChar char="•"/>
            </a:pPr>
            <a:r>
              <a:rPr lang="cs-CZ" sz="1600" dirty="0"/>
              <a:t>uveřejnění formuláře VVZ/TED – do 30 dnů od ukončení řízení</a:t>
            </a:r>
          </a:p>
          <a:p>
            <a:pPr marL="1200150" lvl="1" indent="-457200">
              <a:spcBef>
                <a:spcPts val="0"/>
              </a:spcBef>
              <a:spcAft>
                <a:spcPts val="600"/>
              </a:spcAft>
              <a:buFont typeface="Arial" panose="020B0604020202020204" pitchFamily="34" charset="0"/>
              <a:buChar char="•"/>
            </a:pPr>
            <a:r>
              <a:rPr lang="cs-CZ" sz="2000" dirty="0"/>
              <a:t>platí rovněž § 219, resp. zákon o registru smluv</a:t>
            </a:r>
          </a:p>
          <a:p>
            <a:pPr marL="457200" indent="-457200">
              <a:spcBef>
                <a:spcPts val="0"/>
              </a:spcBef>
              <a:spcAft>
                <a:spcPts val="600"/>
              </a:spcAft>
              <a:buFont typeface="Wingdings" panose="05000000000000000000" pitchFamily="2" charset="2"/>
              <a:buChar char="Ø"/>
            </a:pPr>
            <a:endParaRPr lang="cs-CZ" sz="2100" dirty="0"/>
          </a:p>
        </p:txBody>
      </p:sp>
      <p:sp>
        <p:nvSpPr>
          <p:cNvPr id="3" name="Nadpis 2"/>
          <p:cNvSpPr>
            <a:spLocks noGrp="1"/>
          </p:cNvSpPr>
          <p:nvPr>
            <p:ph type="title"/>
          </p:nvPr>
        </p:nvSpPr>
        <p:spPr/>
        <p:txBody>
          <a:bodyPr/>
          <a:lstStyle/>
          <a:p>
            <a:r>
              <a:rPr lang="cs-CZ" dirty="0"/>
              <a:t>Postup v koncesním řízení (10)</a:t>
            </a:r>
          </a:p>
        </p:txBody>
      </p:sp>
    </p:spTree>
    <p:extLst>
      <p:ext uri="{BB962C8B-B14F-4D97-AF65-F5344CB8AC3E}">
        <p14:creationId xmlns:p14="http://schemas.microsoft.com/office/powerpoint/2010/main" val="2790558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a:spcBef>
                <a:spcPts val="0"/>
              </a:spcBef>
              <a:spcAft>
                <a:spcPts val="600"/>
              </a:spcAft>
              <a:buFont typeface="Arial" panose="020B0604020202020204" pitchFamily="34" charset="0"/>
              <a:buChar char="•"/>
            </a:pPr>
            <a:r>
              <a:rPr lang="cs-CZ" sz="2000" b="1" dirty="0"/>
              <a:t>zrušení koncesního řízení</a:t>
            </a:r>
            <a:r>
              <a:rPr lang="cs-CZ" sz="2000" dirty="0"/>
              <a:t> (§ 184/1 a 2):</a:t>
            </a:r>
          </a:p>
          <a:p>
            <a:pPr marL="1200150" lvl="1" indent="-457200">
              <a:spcBef>
                <a:spcPts val="0"/>
              </a:spcBef>
              <a:spcAft>
                <a:spcPts val="600"/>
              </a:spcAft>
              <a:buFont typeface="Arial" panose="020B0604020202020204" pitchFamily="34" charset="0"/>
              <a:buChar char="•"/>
            </a:pPr>
            <a:r>
              <a:rPr lang="cs-CZ" sz="2000" dirty="0"/>
              <a:t>odkaz na § 127 a 128</a:t>
            </a:r>
          </a:p>
          <a:p>
            <a:pPr marL="1200150" lvl="1" indent="-457200">
              <a:spcBef>
                <a:spcPts val="0"/>
              </a:spcBef>
              <a:spcAft>
                <a:spcPts val="600"/>
              </a:spcAft>
              <a:buFont typeface="Arial" panose="020B0604020202020204" pitchFamily="34" charset="0"/>
              <a:buChar char="•"/>
            </a:pPr>
            <a:r>
              <a:rPr lang="cs-CZ" sz="2000" u="sng" dirty="0"/>
              <a:t>není možné si zrušení KŘ vyhradit</a:t>
            </a:r>
          </a:p>
          <a:p>
            <a:pPr marL="1200150" lvl="1" indent="-457200">
              <a:spcBef>
                <a:spcPts val="0"/>
              </a:spcBef>
              <a:spcAft>
                <a:spcPts val="600"/>
              </a:spcAft>
              <a:buFont typeface="Arial" panose="020B0604020202020204" pitchFamily="34" charset="0"/>
              <a:buChar char="•"/>
            </a:pPr>
            <a:r>
              <a:rPr lang="cs-CZ" sz="2000" b="1" dirty="0"/>
              <a:t>specifické obligatorní zrušení </a:t>
            </a:r>
            <a:r>
              <a:rPr lang="cs-CZ" sz="2000" dirty="0"/>
              <a:t>– kumulativní podmínky (§ 184/2):</a:t>
            </a:r>
          </a:p>
          <a:p>
            <a:pPr marL="1600200" lvl="2" indent="-457200">
              <a:spcBef>
                <a:spcPts val="0"/>
              </a:spcBef>
              <a:spcAft>
                <a:spcPts val="600"/>
              </a:spcAft>
              <a:buFont typeface="Arial" panose="020B0604020202020204" pitchFamily="34" charset="0"/>
              <a:buChar char="•"/>
            </a:pPr>
            <a:r>
              <a:rPr lang="cs-CZ" sz="1600" dirty="0"/>
              <a:t>Z neuveřejnil oznámení o zahájení koncesního řízení v TED </a:t>
            </a:r>
          </a:p>
          <a:p>
            <a:pPr marL="1600200" lvl="2" indent="-457200">
              <a:spcBef>
                <a:spcPts val="0"/>
              </a:spcBef>
              <a:spcAft>
                <a:spcPts val="600"/>
              </a:spcAft>
              <a:buFont typeface="Arial" panose="020B0604020202020204" pitchFamily="34" charset="0"/>
              <a:buChar char="•"/>
            </a:pPr>
            <a:r>
              <a:rPr lang="cs-CZ" sz="1600" dirty="0"/>
              <a:t>hodnota koncese dle nabídky vybraného dodavatele přesahuje:</a:t>
            </a:r>
          </a:p>
          <a:p>
            <a:pPr marL="2057400" lvl="3" indent="-457200">
              <a:spcBef>
                <a:spcPts val="0"/>
              </a:spcBef>
              <a:spcAft>
                <a:spcPts val="600"/>
              </a:spcAft>
              <a:buFont typeface="Arial" panose="020B0604020202020204" pitchFamily="34" charset="0"/>
              <a:buChar char="•"/>
            </a:pPr>
            <a:r>
              <a:rPr lang="cs-CZ" sz="1600" dirty="0"/>
              <a:t>finanční limit pro nadlimitní koncese </a:t>
            </a:r>
          </a:p>
          <a:p>
            <a:pPr marL="2057400" lvl="3" indent="-457200">
              <a:spcBef>
                <a:spcPts val="0"/>
              </a:spcBef>
              <a:spcAft>
                <a:spcPts val="600"/>
              </a:spcAft>
              <a:buFont typeface="Arial" panose="020B0604020202020204" pitchFamily="34" charset="0"/>
              <a:buChar char="•"/>
            </a:pPr>
            <a:r>
              <a:rPr lang="cs-CZ" sz="1600" dirty="0"/>
              <a:t>o více než 20 % PH stanovenou před zahájením KŘ</a:t>
            </a:r>
          </a:p>
          <a:p>
            <a:pPr marL="457200" indent="-457200">
              <a:spcBef>
                <a:spcPts val="0"/>
              </a:spcBef>
              <a:spcAft>
                <a:spcPts val="600"/>
              </a:spcAft>
              <a:buFont typeface="Arial" panose="020B0604020202020204" pitchFamily="34" charset="0"/>
              <a:buChar char="•"/>
            </a:pPr>
            <a:endParaRPr lang="cs-CZ" sz="2000" dirty="0"/>
          </a:p>
          <a:p>
            <a:pPr marL="457200" indent="-457200">
              <a:spcBef>
                <a:spcPts val="0"/>
              </a:spcBef>
              <a:spcAft>
                <a:spcPts val="600"/>
              </a:spcAft>
              <a:buFont typeface="Arial" panose="020B0604020202020204" pitchFamily="34" charset="0"/>
              <a:buChar char="•"/>
            </a:pPr>
            <a:endParaRPr lang="cs-CZ" sz="2000" dirty="0"/>
          </a:p>
        </p:txBody>
      </p:sp>
      <p:sp>
        <p:nvSpPr>
          <p:cNvPr id="3" name="Nadpis 2"/>
          <p:cNvSpPr>
            <a:spLocks noGrp="1"/>
          </p:cNvSpPr>
          <p:nvPr>
            <p:ph type="title"/>
          </p:nvPr>
        </p:nvSpPr>
        <p:spPr/>
        <p:txBody>
          <a:bodyPr/>
          <a:lstStyle/>
          <a:p>
            <a:r>
              <a:rPr lang="cs-CZ" dirty="0"/>
              <a:t>Postup v koncesním řízení (11)</a:t>
            </a:r>
          </a:p>
        </p:txBody>
      </p:sp>
    </p:spTree>
    <p:extLst>
      <p:ext uri="{BB962C8B-B14F-4D97-AF65-F5344CB8AC3E}">
        <p14:creationId xmlns:p14="http://schemas.microsoft.com/office/powerpoint/2010/main" val="1169773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eaLnBrk="1" hangingPunct="1">
              <a:spcBef>
                <a:spcPts val="0"/>
              </a:spcBef>
              <a:spcAft>
                <a:spcPts val="600"/>
              </a:spcAft>
              <a:buFont typeface="Arial" panose="020B0604020202020204" pitchFamily="34" charset="0"/>
              <a:buChar char="•"/>
            </a:pPr>
            <a:r>
              <a:rPr lang="cs-CZ" sz="2100" dirty="0"/>
              <a:t>uplatní se § 222 i možnost vyhrazené změny závazku dle § 100</a:t>
            </a:r>
          </a:p>
          <a:p>
            <a:pPr marL="457200" indent="-457200" eaLnBrk="1" hangingPunct="1">
              <a:spcBef>
                <a:spcPts val="0"/>
              </a:spcBef>
              <a:spcAft>
                <a:spcPts val="600"/>
              </a:spcAft>
              <a:buFont typeface="Arial" panose="020B0604020202020204" pitchFamily="34" charset="0"/>
              <a:buChar char="•"/>
            </a:pPr>
            <a:r>
              <a:rPr lang="cs-CZ" sz="2100" dirty="0"/>
              <a:t>změny de minimis (§ 222/4) – platí finanční limit pro koncese (135 348 000 Kč) a zároveň limit </a:t>
            </a:r>
            <a:r>
              <a:rPr lang="cs-CZ" sz="2100" b="1" dirty="0"/>
              <a:t>10 %</a:t>
            </a:r>
            <a:r>
              <a:rPr lang="cs-CZ" sz="2100" dirty="0"/>
              <a:t> původní hodnoty (i pro koncese na stavební práce!)</a:t>
            </a:r>
          </a:p>
          <a:p>
            <a:pPr marL="457200" indent="-457200" eaLnBrk="1" hangingPunct="1">
              <a:spcBef>
                <a:spcPts val="0"/>
              </a:spcBef>
              <a:spcAft>
                <a:spcPts val="600"/>
              </a:spcAft>
              <a:buFont typeface="Arial" panose="020B0604020202020204" pitchFamily="34" charset="0"/>
              <a:buChar char="•"/>
            </a:pPr>
            <a:r>
              <a:rPr lang="cs-CZ" sz="2100" dirty="0"/>
              <a:t>§ 222/5 a 6 se uplatní obdobně, pokud je z povahy věci možné</a:t>
            </a:r>
          </a:p>
          <a:p>
            <a:pPr marL="1200150" lvl="1" indent="-457200">
              <a:spcBef>
                <a:spcPts val="0"/>
              </a:spcBef>
              <a:spcAft>
                <a:spcPts val="600"/>
              </a:spcAft>
              <a:buFont typeface="Arial" panose="020B0604020202020204" pitchFamily="34" charset="0"/>
              <a:buChar char="•"/>
            </a:pPr>
            <a:r>
              <a:rPr lang="cs-CZ" sz="1700" strike="sngStrike" dirty="0"/>
              <a:t>aktuálně platí procentuální omezení dle § 222/5/c) a § 222/6/c) i pro sektorové koncese (má být obecně zrušenou novelou)</a:t>
            </a:r>
          </a:p>
          <a:p>
            <a:pPr marL="1200150" lvl="1" indent="-457200">
              <a:spcBef>
                <a:spcPts val="0"/>
              </a:spcBef>
              <a:spcAft>
                <a:spcPts val="600"/>
              </a:spcAft>
              <a:buFont typeface="Arial" panose="020B0604020202020204" pitchFamily="34" charset="0"/>
              <a:buChar char="•"/>
            </a:pPr>
            <a:r>
              <a:rPr lang="cs-CZ" sz="1700" dirty="0"/>
              <a:t>Novelou bylo pro sektorové koncese a koncese „dotovaných“ zadavatelů vypuštěno omezení dle § 222/9 (max. 30 % nárůst) – viz nové znění § 186 (</a:t>
            </a:r>
            <a:r>
              <a:rPr lang="cs-CZ" sz="1700" i="1" dirty="0"/>
              <a:t>dříve předchozí stanovisko MF</a:t>
            </a:r>
            <a:r>
              <a:rPr lang="cs-CZ" sz="1700" dirty="0"/>
              <a:t>)</a:t>
            </a:r>
          </a:p>
          <a:p>
            <a:pPr marL="457200" indent="-457200" eaLnBrk="1" hangingPunct="1">
              <a:spcBef>
                <a:spcPts val="0"/>
              </a:spcBef>
              <a:spcAft>
                <a:spcPts val="600"/>
              </a:spcAft>
              <a:buFont typeface="Arial" panose="020B0604020202020204" pitchFamily="34" charset="0"/>
              <a:buChar char="•"/>
            </a:pPr>
            <a:r>
              <a:rPr lang="cs-CZ" sz="2100" dirty="0"/>
              <a:t>§ 222/10 – změna koncesionáře rovněž obdobně (</a:t>
            </a:r>
            <a:r>
              <a:rPr lang="cs-CZ" sz="2100" i="1" dirty="0"/>
              <a:t>možný převod na SPV?</a:t>
            </a:r>
            <a:r>
              <a:rPr lang="cs-CZ" sz="2100" dirty="0"/>
              <a:t>) </a:t>
            </a:r>
          </a:p>
          <a:p>
            <a:pPr eaLnBrk="1" hangingPunct="1">
              <a:spcBef>
                <a:spcPct val="20000"/>
              </a:spcBef>
            </a:pPr>
            <a:endParaRPr lang="cs-CZ" sz="2100" dirty="0"/>
          </a:p>
        </p:txBody>
      </p:sp>
      <p:sp>
        <p:nvSpPr>
          <p:cNvPr id="3" name="Nadpis 2"/>
          <p:cNvSpPr>
            <a:spLocks noGrp="1"/>
          </p:cNvSpPr>
          <p:nvPr>
            <p:ph type="title"/>
          </p:nvPr>
        </p:nvSpPr>
        <p:spPr/>
        <p:txBody>
          <a:bodyPr/>
          <a:lstStyle/>
          <a:p>
            <a:r>
              <a:rPr lang="cs-CZ" dirty="0"/>
              <a:t>Změny závazku u koncesních smluv</a:t>
            </a:r>
          </a:p>
        </p:txBody>
      </p:sp>
    </p:spTree>
    <p:extLst>
      <p:ext uri="{BB962C8B-B14F-4D97-AF65-F5344CB8AC3E}">
        <p14:creationId xmlns:p14="http://schemas.microsoft.com/office/powerpoint/2010/main" val="21209645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457200" indent="-457200" eaLnBrk="1" hangingPunct="1">
              <a:spcBef>
                <a:spcPts val="0"/>
              </a:spcBef>
              <a:spcAft>
                <a:spcPts val="300"/>
              </a:spcAft>
              <a:buFont typeface="Arial" panose="020B0604020202020204" pitchFamily="34" charset="0"/>
              <a:buChar char="•"/>
            </a:pPr>
            <a:r>
              <a:rPr lang="cs-CZ" sz="1200" dirty="0"/>
              <a:t>ČR – Česká republika</a:t>
            </a:r>
          </a:p>
          <a:p>
            <a:pPr marL="457200" indent="-457200" eaLnBrk="1" hangingPunct="1">
              <a:spcBef>
                <a:spcPts val="0"/>
              </a:spcBef>
              <a:spcAft>
                <a:spcPts val="300"/>
              </a:spcAft>
              <a:buFont typeface="Arial" panose="020B0604020202020204" pitchFamily="34" charset="0"/>
              <a:buChar char="•"/>
            </a:pPr>
            <a:r>
              <a:rPr lang="cs-CZ" sz="1200" dirty="0"/>
              <a:t>DPH – daň z přidané hodnoty</a:t>
            </a:r>
          </a:p>
          <a:p>
            <a:pPr marL="457200" indent="-457200" eaLnBrk="1" hangingPunct="1">
              <a:spcBef>
                <a:spcPts val="0"/>
              </a:spcBef>
              <a:spcAft>
                <a:spcPts val="300"/>
              </a:spcAft>
              <a:buFont typeface="Arial" panose="020B0604020202020204" pitchFamily="34" charset="0"/>
              <a:buChar char="•"/>
            </a:pPr>
            <a:r>
              <a:rPr lang="cs-CZ" sz="1200" dirty="0"/>
              <a:t>D&amp;B – design and build (navrhni a postav)</a:t>
            </a:r>
          </a:p>
          <a:p>
            <a:pPr marL="457200" indent="-457200" eaLnBrk="1" hangingPunct="1">
              <a:spcBef>
                <a:spcPts val="0"/>
              </a:spcBef>
              <a:spcAft>
                <a:spcPts val="300"/>
              </a:spcAft>
              <a:buFont typeface="Arial" panose="020B0604020202020204" pitchFamily="34" charset="0"/>
              <a:buChar char="•"/>
            </a:pPr>
            <a:r>
              <a:rPr lang="cs-CZ" sz="1200" dirty="0"/>
              <a:t>EU – Evropská unie</a:t>
            </a:r>
          </a:p>
          <a:p>
            <a:pPr marL="457200" indent="-457200" eaLnBrk="1" hangingPunct="1">
              <a:spcBef>
                <a:spcPts val="0"/>
              </a:spcBef>
              <a:spcAft>
                <a:spcPts val="300"/>
              </a:spcAft>
              <a:buFont typeface="Arial" panose="020B0604020202020204" pitchFamily="34" charset="0"/>
              <a:buChar char="•"/>
            </a:pPr>
            <a:r>
              <a:rPr lang="cs-CZ" sz="1200" dirty="0"/>
              <a:t>JŘBU – jednací řízení bez uveřejnění</a:t>
            </a:r>
          </a:p>
          <a:p>
            <a:pPr marL="457200" indent="-457200" eaLnBrk="1" hangingPunct="1">
              <a:spcBef>
                <a:spcPts val="0"/>
              </a:spcBef>
              <a:spcAft>
                <a:spcPts val="300"/>
              </a:spcAft>
              <a:buFont typeface="Arial" panose="020B0604020202020204" pitchFamily="34" charset="0"/>
              <a:buChar char="•"/>
            </a:pPr>
            <a:r>
              <a:rPr lang="cs-CZ" sz="1200" dirty="0"/>
              <a:t>KŘ – koncesní řízení</a:t>
            </a:r>
          </a:p>
          <a:p>
            <a:pPr marL="457200" indent="-457200" eaLnBrk="1" hangingPunct="1">
              <a:spcBef>
                <a:spcPts val="0"/>
              </a:spcBef>
              <a:spcAft>
                <a:spcPts val="300"/>
              </a:spcAft>
              <a:buFont typeface="Arial" panose="020B0604020202020204" pitchFamily="34" charset="0"/>
              <a:buChar char="•"/>
            </a:pPr>
            <a:r>
              <a:rPr lang="cs-CZ" sz="1200" dirty="0"/>
              <a:t>MF – Ministerstvo financí České republiky</a:t>
            </a:r>
          </a:p>
          <a:p>
            <a:pPr marL="457200" indent="-457200" eaLnBrk="1" hangingPunct="1">
              <a:spcBef>
                <a:spcPts val="0"/>
              </a:spcBef>
              <a:spcAft>
                <a:spcPts val="300"/>
              </a:spcAft>
              <a:buFont typeface="Arial" panose="020B0604020202020204" pitchFamily="34" charset="0"/>
              <a:buChar char="•"/>
            </a:pPr>
            <a:r>
              <a:rPr lang="cs-CZ" sz="1200" dirty="0"/>
              <a:t>Novela – zákon č. 166/2023 Sb.</a:t>
            </a:r>
          </a:p>
          <a:p>
            <a:pPr marL="457200" indent="-457200" eaLnBrk="1" hangingPunct="1">
              <a:spcBef>
                <a:spcPts val="0"/>
              </a:spcBef>
              <a:spcAft>
                <a:spcPts val="300"/>
              </a:spcAft>
              <a:buFont typeface="Arial" panose="020B0604020202020204" pitchFamily="34" charset="0"/>
              <a:buChar char="•"/>
            </a:pPr>
            <a:r>
              <a:rPr lang="cs-CZ" sz="1200" dirty="0"/>
              <a:t>PH – předpokládaná hodnota</a:t>
            </a:r>
          </a:p>
          <a:p>
            <a:pPr marL="457200" indent="-457200" eaLnBrk="1" hangingPunct="1">
              <a:spcBef>
                <a:spcPts val="0"/>
              </a:spcBef>
              <a:spcAft>
                <a:spcPts val="300"/>
              </a:spcAft>
              <a:buFont typeface="Arial" panose="020B0604020202020204" pitchFamily="34" charset="0"/>
              <a:buChar char="•"/>
            </a:pPr>
            <a:r>
              <a:rPr lang="cs-CZ" sz="1200" dirty="0"/>
              <a:t>ŘOIP – řízení o inovačním partnerství</a:t>
            </a:r>
          </a:p>
          <a:p>
            <a:pPr marL="457200" indent="-457200" eaLnBrk="1" hangingPunct="1">
              <a:spcBef>
                <a:spcPts val="0"/>
              </a:spcBef>
              <a:spcAft>
                <a:spcPts val="300"/>
              </a:spcAft>
              <a:buFont typeface="Arial" panose="020B0604020202020204" pitchFamily="34" charset="0"/>
              <a:buChar char="•"/>
            </a:pPr>
            <a:r>
              <a:rPr lang="cs-CZ" sz="1200" dirty="0"/>
              <a:t>ŘSSD – řízení se soutěžním dialogem</a:t>
            </a:r>
          </a:p>
          <a:p>
            <a:pPr marL="457200" indent="-457200" eaLnBrk="1" hangingPunct="1">
              <a:spcBef>
                <a:spcPts val="0"/>
              </a:spcBef>
              <a:spcAft>
                <a:spcPts val="300"/>
              </a:spcAft>
              <a:buFont typeface="Arial" panose="020B0604020202020204" pitchFamily="34" charset="0"/>
              <a:buChar char="•"/>
            </a:pPr>
            <a:r>
              <a:rPr lang="cs-CZ" sz="1200" dirty="0"/>
              <a:t>SD EU – Soudní dvůr Evropské unie</a:t>
            </a:r>
          </a:p>
          <a:p>
            <a:pPr marL="457200" indent="-457200" eaLnBrk="1" hangingPunct="1">
              <a:spcBef>
                <a:spcPts val="0"/>
              </a:spcBef>
              <a:spcAft>
                <a:spcPts val="300"/>
              </a:spcAft>
              <a:buFont typeface="Arial" panose="020B0604020202020204" pitchFamily="34" charset="0"/>
              <a:buChar char="•"/>
            </a:pPr>
            <a:r>
              <a:rPr lang="cs-CZ" sz="1200" dirty="0"/>
              <a:t>SPV – </a:t>
            </a:r>
            <a:r>
              <a:rPr lang="cs-CZ" sz="1200" dirty="0" err="1"/>
              <a:t>special</a:t>
            </a:r>
            <a:r>
              <a:rPr lang="cs-CZ" sz="1200" dirty="0"/>
              <a:t> </a:t>
            </a:r>
            <a:r>
              <a:rPr lang="cs-CZ" sz="1200" dirty="0" err="1"/>
              <a:t>purpose</a:t>
            </a:r>
            <a:r>
              <a:rPr lang="cs-CZ" sz="1200" dirty="0"/>
              <a:t> </a:t>
            </a:r>
            <a:r>
              <a:rPr lang="cs-CZ" sz="1200" dirty="0" err="1"/>
              <a:t>vehicle</a:t>
            </a:r>
            <a:r>
              <a:rPr lang="cs-CZ" sz="1200" dirty="0"/>
              <a:t> (zvláštní účelová společnost) </a:t>
            </a:r>
          </a:p>
          <a:p>
            <a:pPr marL="457200" indent="-457200" eaLnBrk="1" hangingPunct="1">
              <a:spcBef>
                <a:spcPts val="0"/>
              </a:spcBef>
              <a:spcAft>
                <a:spcPts val="300"/>
              </a:spcAft>
              <a:buFont typeface="Arial" panose="020B0604020202020204" pitchFamily="34" charset="0"/>
              <a:buChar char="•"/>
            </a:pPr>
            <a:r>
              <a:rPr lang="cs-CZ" sz="1200" dirty="0"/>
              <a:t>SŘ – zákon č. 500/2004 Sb., správní řád, ve znění pozdějších předpisů</a:t>
            </a:r>
          </a:p>
          <a:p>
            <a:pPr marL="457200" indent="-457200" eaLnBrk="1" hangingPunct="1">
              <a:spcBef>
                <a:spcPts val="0"/>
              </a:spcBef>
              <a:spcAft>
                <a:spcPts val="300"/>
              </a:spcAft>
              <a:buFont typeface="Arial" panose="020B0604020202020204" pitchFamily="34" charset="0"/>
              <a:buChar char="•"/>
            </a:pPr>
            <a:r>
              <a:rPr lang="cs-CZ" sz="1200" dirty="0"/>
              <a:t>ST – sněmovní tisk</a:t>
            </a:r>
          </a:p>
          <a:p>
            <a:pPr marL="457200" indent="-457200" eaLnBrk="1" hangingPunct="1">
              <a:spcBef>
                <a:spcPts val="0"/>
              </a:spcBef>
              <a:spcAft>
                <a:spcPts val="300"/>
              </a:spcAft>
              <a:buFont typeface="Arial" panose="020B0604020202020204" pitchFamily="34" charset="0"/>
              <a:buChar char="•"/>
            </a:pPr>
            <a:r>
              <a:rPr lang="cs-CZ" sz="1200" dirty="0"/>
              <a:t>TED – Tender </a:t>
            </a:r>
            <a:r>
              <a:rPr lang="cs-CZ" sz="1200" dirty="0" err="1"/>
              <a:t>Electronic</a:t>
            </a:r>
            <a:r>
              <a:rPr lang="cs-CZ" sz="1200" dirty="0"/>
              <a:t> </a:t>
            </a:r>
            <a:r>
              <a:rPr lang="cs-CZ" sz="1200" dirty="0" err="1"/>
              <a:t>Daily</a:t>
            </a:r>
            <a:endParaRPr lang="cs-CZ" sz="1200" dirty="0"/>
          </a:p>
          <a:p>
            <a:pPr marL="457200" indent="-457200" eaLnBrk="1" hangingPunct="1">
              <a:spcBef>
                <a:spcPts val="0"/>
              </a:spcBef>
              <a:spcAft>
                <a:spcPts val="300"/>
              </a:spcAft>
              <a:buFont typeface="Arial" panose="020B0604020202020204" pitchFamily="34" charset="0"/>
              <a:buChar char="•"/>
            </a:pPr>
            <a:r>
              <a:rPr lang="cs-CZ" sz="1200" dirty="0"/>
              <a:t>ÚSC – územně samosprávný celek</a:t>
            </a:r>
          </a:p>
          <a:p>
            <a:pPr marL="457200" indent="-457200" eaLnBrk="1" hangingPunct="1">
              <a:spcBef>
                <a:spcPts val="0"/>
              </a:spcBef>
              <a:spcAft>
                <a:spcPts val="300"/>
              </a:spcAft>
              <a:buFont typeface="Arial" panose="020B0604020202020204" pitchFamily="34" charset="0"/>
              <a:buChar char="•"/>
            </a:pPr>
            <a:r>
              <a:rPr lang="cs-CZ" sz="1200" dirty="0"/>
              <a:t>VZ – veřejná zakázka</a:t>
            </a:r>
          </a:p>
          <a:p>
            <a:pPr marL="457200" indent="-457200" eaLnBrk="1" hangingPunct="1">
              <a:spcBef>
                <a:spcPts val="0"/>
              </a:spcBef>
              <a:spcAft>
                <a:spcPts val="300"/>
              </a:spcAft>
              <a:buFont typeface="Arial" panose="020B0604020202020204" pitchFamily="34" charset="0"/>
              <a:buChar char="•"/>
            </a:pPr>
            <a:r>
              <a:rPr lang="cs-CZ" sz="1200" dirty="0"/>
              <a:t>Z – zadavatel</a:t>
            </a:r>
          </a:p>
          <a:p>
            <a:pPr marL="457200" indent="-457200">
              <a:spcBef>
                <a:spcPts val="0"/>
              </a:spcBef>
              <a:spcAft>
                <a:spcPts val="300"/>
              </a:spcAft>
              <a:buFont typeface="Arial" panose="020B0604020202020204" pitchFamily="34" charset="0"/>
              <a:buChar char="•"/>
            </a:pPr>
            <a:r>
              <a:rPr lang="cs-CZ" sz="1200" dirty="0"/>
              <a:t>ZD – zadávací dokumentace</a:t>
            </a:r>
          </a:p>
          <a:p>
            <a:pPr marL="457200" indent="-457200">
              <a:spcBef>
                <a:spcPts val="0"/>
              </a:spcBef>
              <a:spcAft>
                <a:spcPts val="300"/>
              </a:spcAft>
              <a:buFont typeface="Arial" panose="020B0604020202020204" pitchFamily="34" charset="0"/>
              <a:buChar char="•"/>
            </a:pPr>
            <a:r>
              <a:rPr lang="cs-CZ" sz="1200" dirty="0" err="1"/>
              <a:t>ZKr</a:t>
            </a:r>
            <a:r>
              <a:rPr lang="cs-CZ" sz="1200" dirty="0"/>
              <a:t> – zákon č. 129/2000 Sb., o krajích (krajské zřízení), ve znění pozdějších předpisů</a:t>
            </a:r>
          </a:p>
          <a:p>
            <a:pPr marL="457200" indent="-457200" eaLnBrk="1" hangingPunct="1">
              <a:spcBef>
                <a:spcPts val="0"/>
              </a:spcBef>
              <a:spcAft>
                <a:spcPts val="300"/>
              </a:spcAft>
              <a:buFont typeface="Arial" panose="020B0604020202020204" pitchFamily="34" charset="0"/>
              <a:buChar char="•"/>
            </a:pPr>
            <a:r>
              <a:rPr lang="cs-CZ" sz="1200" dirty="0" err="1"/>
              <a:t>ZMajČR</a:t>
            </a:r>
            <a:r>
              <a:rPr lang="cs-CZ" sz="1200" dirty="0"/>
              <a:t> – zákon č. 219/2000 Sb., o majetku České republiky a jejím vystupování v právních vztazích, ve znění pozdějších předpisů</a:t>
            </a:r>
          </a:p>
          <a:p>
            <a:pPr marL="457200" indent="-457200" eaLnBrk="1" hangingPunct="1">
              <a:spcBef>
                <a:spcPts val="0"/>
              </a:spcBef>
              <a:spcAft>
                <a:spcPts val="300"/>
              </a:spcAft>
              <a:buFont typeface="Arial" panose="020B0604020202020204" pitchFamily="34" charset="0"/>
              <a:buChar char="•"/>
            </a:pPr>
            <a:r>
              <a:rPr lang="cs-CZ" sz="1200" dirty="0" err="1"/>
              <a:t>ZOb</a:t>
            </a:r>
            <a:r>
              <a:rPr lang="cs-CZ" sz="1200" dirty="0"/>
              <a:t> – zákon č. 128/2000 Sb., o obcích (obecní zřízení), ve znění pozdějších předpisů</a:t>
            </a:r>
          </a:p>
          <a:p>
            <a:pPr marL="457200" indent="-457200" eaLnBrk="1" hangingPunct="1">
              <a:spcBef>
                <a:spcPts val="0"/>
              </a:spcBef>
              <a:spcAft>
                <a:spcPts val="300"/>
              </a:spcAft>
              <a:buFont typeface="Arial" panose="020B0604020202020204" pitchFamily="34" charset="0"/>
              <a:buChar char="•"/>
            </a:pPr>
            <a:r>
              <a:rPr lang="cs-CZ" sz="1200" dirty="0"/>
              <a:t>ZZVZ - zákon č. 134/2016 Sb., o zadávání veřejných zakázek, ve znění pozdějších předpisů</a:t>
            </a:r>
          </a:p>
          <a:p>
            <a:pPr marL="457200" indent="-457200" eaLnBrk="1" hangingPunct="1">
              <a:spcBef>
                <a:spcPts val="0"/>
              </a:spcBef>
              <a:spcAft>
                <a:spcPts val="0"/>
              </a:spcAft>
              <a:buFont typeface="Arial" panose="020B0604020202020204" pitchFamily="34" charset="0"/>
              <a:buChar char="•"/>
            </a:pPr>
            <a:endParaRPr lang="cs-CZ" sz="1200" dirty="0"/>
          </a:p>
          <a:p>
            <a:pPr eaLnBrk="1" hangingPunct="1">
              <a:spcBef>
                <a:spcPct val="20000"/>
              </a:spcBef>
              <a:spcAft>
                <a:spcPts val="0"/>
              </a:spcAft>
            </a:pPr>
            <a:endParaRPr lang="cs-CZ" sz="2100" dirty="0"/>
          </a:p>
        </p:txBody>
      </p:sp>
      <p:sp>
        <p:nvSpPr>
          <p:cNvPr id="3" name="Nadpis 2"/>
          <p:cNvSpPr>
            <a:spLocks noGrp="1"/>
          </p:cNvSpPr>
          <p:nvPr>
            <p:ph type="title"/>
          </p:nvPr>
        </p:nvSpPr>
        <p:spPr/>
        <p:txBody>
          <a:bodyPr/>
          <a:lstStyle/>
          <a:p>
            <a:r>
              <a:rPr lang="cs-CZ" dirty="0"/>
              <a:t>Zkratky</a:t>
            </a:r>
          </a:p>
        </p:txBody>
      </p:sp>
    </p:spTree>
    <p:extLst>
      <p:ext uri="{BB962C8B-B14F-4D97-AF65-F5344CB8AC3E}">
        <p14:creationId xmlns:p14="http://schemas.microsoft.com/office/powerpoint/2010/main" val="23440596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379EF6B7-B777-41F8-8333-E8792ADC2F11}"/>
              </a:ext>
            </a:extLst>
          </p:cNvPr>
          <p:cNvSpPr>
            <a:spLocks noGrp="1"/>
          </p:cNvSpPr>
          <p:nvPr>
            <p:ph idx="1"/>
          </p:nvPr>
        </p:nvSpPr>
        <p:spPr/>
        <p:txBody>
          <a:bodyPr/>
          <a:lstStyle/>
          <a:p>
            <a:endParaRPr lang="cs-CZ" dirty="0"/>
          </a:p>
          <a:p>
            <a:endParaRPr lang="cs-CZ" dirty="0"/>
          </a:p>
          <a:p>
            <a:endParaRPr lang="cs-CZ" dirty="0"/>
          </a:p>
          <a:p>
            <a:pPr algn="ctr"/>
            <a:r>
              <a:rPr lang="cs-CZ" sz="3600" dirty="0"/>
              <a:t>Děkuji za pozornost!</a:t>
            </a:r>
          </a:p>
          <a:p>
            <a:pPr algn="ctr"/>
            <a:endParaRPr lang="cs-CZ" sz="3600" dirty="0"/>
          </a:p>
          <a:p>
            <a:pPr algn="ctr"/>
            <a:r>
              <a:rPr lang="cs-CZ" sz="2400" dirty="0">
                <a:hlinkClick r:id="rId2"/>
              </a:rPr>
              <a:t>david.dvorak@mmr.gov.cz</a:t>
            </a:r>
            <a:endParaRPr lang="cs-CZ" sz="2400" dirty="0"/>
          </a:p>
          <a:p>
            <a:pPr algn="ctr"/>
            <a:endParaRPr lang="cs-CZ" dirty="0"/>
          </a:p>
        </p:txBody>
      </p:sp>
    </p:spTree>
    <p:extLst>
      <p:ext uri="{BB962C8B-B14F-4D97-AF65-F5344CB8AC3E}">
        <p14:creationId xmlns:p14="http://schemas.microsoft.com/office/powerpoint/2010/main" val="69979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eaLnBrk="1" hangingPunct="1">
              <a:spcBef>
                <a:spcPts val="0"/>
              </a:spcBef>
              <a:spcAft>
                <a:spcPts val="600"/>
              </a:spcAft>
              <a:buFont typeface="Arial" panose="020B0604020202020204" pitchFamily="34" charset="0"/>
              <a:buChar char="•"/>
            </a:pPr>
            <a:r>
              <a:rPr lang="cs-CZ" sz="2000" dirty="0"/>
              <a:t>§ 2/2 – </a:t>
            </a:r>
            <a:r>
              <a:rPr lang="cs-CZ" sz="2000" u="sng" dirty="0"/>
              <a:t>veřejnou zakázkou</a:t>
            </a:r>
            <a:r>
              <a:rPr lang="cs-CZ" sz="2000" dirty="0"/>
              <a:t> je také:</a:t>
            </a:r>
          </a:p>
          <a:p>
            <a:pPr marL="1200150" lvl="1" indent="-457200">
              <a:spcBef>
                <a:spcPts val="0"/>
              </a:spcBef>
              <a:spcAft>
                <a:spcPts val="600"/>
              </a:spcAft>
              <a:buFont typeface="Arial" panose="020B0604020202020204" pitchFamily="34" charset="0"/>
              <a:buChar char="•"/>
            </a:pPr>
            <a:r>
              <a:rPr lang="cs-CZ" sz="2000" b="1" dirty="0"/>
              <a:t>koncese na služby</a:t>
            </a:r>
            <a:r>
              <a:rPr lang="cs-CZ" sz="2000" dirty="0"/>
              <a:t> dle § 174 odst. 3</a:t>
            </a:r>
          </a:p>
          <a:p>
            <a:pPr marL="1200150" lvl="1" indent="-457200">
              <a:spcBef>
                <a:spcPts val="0"/>
              </a:spcBef>
              <a:spcAft>
                <a:spcPts val="600"/>
              </a:spcAft>
              <a:buFont typeface="Arial" panose="020B0604020202020204" pitchFamily="34" charset="0"/>
              <a:buChar char="•"/>
            </a:pPr>
            <a:r>
              <a:rPr lang="cs-CZ" sz="2000" b="1" dirty="0"/>
              <a:t>koncese na stavební práce</a:t>
            </a:r>
            <a:r>
              <a:rPr lang="cs-CZ" sz="2000" dirty="0"/>
              <a:t> dle § 174 odst. 2</a:t>
            </a:r>
          </a:p>
          <a:p>
            <a:pPr marL="1200150" lvl="1" indent="-457200">
              <a:spcBef>
                <a:spcPts val="0"/>
              </a:spcBef>
              <a:spcAft>
                <a:spcPts val="600"/>
              </a:spcAft>
              <a:buFont typeface="Arial" panose="020B0604020202020204" pitchFamily="34" charset="0"/>
              <a:buChar char="•"/>
            </a:pPr>
            <a:endParaRPr lang="cs-CZ" sz="1600" dirty="0"/>
          </a:p>
          <a:p>
            <a:pPr marL="457200" indent="-457200">
              <a:spcBef>
                <a:spcPts val="0"/>
              </a:spcBef>
              <a:spcAft>
                <a:spcPts val="600"/>
              </a:spcAft>
              <a:buFont typeface="Wingdings" panose="05000000000000000000" pitchFamily="2" charset="2"/>
              <a:buChar char="Ø"/>
            </a:pPr>
            <a:r>
              <a:rPr lang="cs-CZ" sz="2000" dirty="0"/>
              <a:t>procesně není (kromě některých výjimek dle § 177) mezi nimi rozdíl</a:t>
            </a:r>
          </a:p>
          <a:p>
            <a:pPr marL="457200" indent="-457200">
              <a:spcBef>
                <a:spcPts val="0"/>
              </a:spcBef>
              <a:spcAft>
                <a:spcPts val="600"/>
              </a:spcAft>
              <a:buFont typeface="Wingdings" panose="05000000000000000000" pitchFamily="2" charset="2"/>
              <a:buChar char="Ø"/>
            </a:pPr>
            <a:r>
              <a:rPr lang="cs-CZ" sz="2000" dirty="0"/>
              <a:t>není samostatná koncese na dodávky, mohou být ale součástí</a:t>
            </a:r>
          </a:p>
          <a:p>
            <a:pPr marL="457200" indent="-457200">
              <a:spcBef>
                <a:spcPts val="0"/>
              </a:spcBef>
              <a:spcAft>
                <a:spcPts val="600"/>
              </a:spcAft>
              <a:buFont typeface="Wingdings" panose="05000000000000000000" pitchFamily="2" charset="2"/>
              <a:buChar char="Ø"/>
            </a:pPr>
            <a:r>
              <a:rPr lang="cs-CZ" sz="2000" dirty="0"/>
              <a:t>používá se buď pojem „</a:t>
            </a:r>
            <a:r>
              <a:rPr lang="cs-CZ" sz="2000" i="1" dirty="0"/>
              <a:t>koncese</a:t>
            </a:r>
            <a:r>
              <a:rPr lang="cs-CZ" sz="2000" dirty="0"/>
              <a:t>“ nebo „</a:t>
            </a:r>
            <a:r>
              <a:rPr lang="cs-CZ" sz="2000" i="1" dirty="0"/>
              <a:t>VZ, která je/není koncesí</a:t>
            </a:r>
            <a:r>
              <a:rPr lang="cs-CZ" sz="2000" dirty="0"/>
              <a:t>“ </a:t>
            </a:r>
          </a:p>
        </p:txBody>
      </p:sp>
      <p:sp>
        <p:nvSpPr>
          <p:cNvPr id="3" name="Nadpis 2"/>
          <p:cNvSpPr>
            <a:spLocks noGrp="1"/>
          </p:cNvSpPr>
          <p:nvPr>
            <p:ph type="title"/>
          </p:nvPr>
        </p:nvSpPr>
        <p:spPr/>
        <p:txBody>
          <a:bodyPr/>
          <a:lstStyle/>
          <a:p>
            <a:r>
              <a:rPr lang="cs-CZ" dirty="0"/>
              <a:t>Definice koncese (§ 174) (1)</a:t>
            </a:r>
          </a:p>
        </p:txBody>
      </p:sp>
    </p:spTree>
    <p:extLst>
      <p:ext uri="{BB962C8B-B14F-4D97-AF65-F5344CB8AC3E}">
        <p14:creationId xmlns:p14="http://schemas.microsoft.com/office/powerpoint/2010/main" val="376203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a:spcBef>
                <a:spcPts val="0"/>
              </a:spcBef>
              <a:spcAft>
                <a:spcPts val="600"/>
              </a:spcAft>
              <a:buFont typeface="Arial" panose="020B0604020202020204" pitchFamily="34" charset="0"/>
              <a:buChar char="•"/>
            </a:pPr>
            <a:r>
              <a:rPr lang="cs-CZ" sz="2000" b="1" dirty="0"/>
              <a:t>koncese na stavební práce</a:t>
            </a:r>
            <a:r>
              <a:rPr lang="cs-CZ" sz="2000" dirty="0"/>
              <a:t>:</a:t>
            </a:r>
          </a:p>
          <a:p>
            <a:pPr marL="1200150" lvl="1" indent="-457200">
              <a:spcBef>
                <a:spcPts val="0"/>
              </a:spcBef>
              <a:spcAft>
                <a:spcPts val="600"/>
              </a:spcAft>
              <a:buFont typeface="Arial" panose="020B0604020202020204" pitchFamily="34" charset="0"/>
              <a:buChar char="•"/>
            </a:pPr>
            <a:r>
              <a:rPr lang="cs-CZ" sz="2000" dirty="0"/>
              <a:t>poskytnutí činnosti dle § 14/3 (</a:t>
            </a:r>
            <a:r>
              <a:rPr lang="cs-CZ" sz="2000" i="1" dirty="0"/>
              <a:t>definice VZ na stavební práce</a:t>
            </a:r>
            <a:r>
              <a:rPr lang="cs-CZ" sz="2000" dirty="0"/>
              <a:t>)</a:t>
            </a:r>
          </a:p>
          <a:p>
            <a:pPr marL="1200150" lvl="1" indent="-457200">
              <a:spcBef>
                <a:spcPts val="0"/>
              </a:spcBef>
              <a:spcAft>
                <a:spcPts val="600"/>
              </a:spcAft>
              <a:buFont typeface="Arial" panose="020B0604020202020204" pitchFamily="34" charset="0"/>
              <a:buChar char="•"/>
            </a:pPr>
            <a:r>
              <a:rPr lang="cs-CZ" sz="2000" dirty="0"/>
              <a:t>protiplnění spočívá v právu </a:t>
            </a:r>
            <a:r>
              <a:rPr lang="cs-CZ" sz="2000" u="sng" dirty="0"/>
              <a:t>braní užitků</a:t>
            </a:r>
            <a:r>
              <a:rPr lang="cs-CZ" sz="2000" dirty="0"/>
              <a:t> z provozování stavby, která je výsledkem poskytnutých stavebních prací, nebo v tomto právu společně s platbou</a:t>
            </a:r>
          </a:p>
          <a:p>
            <a:pPr marL="1600200" lvl="2" indent="-457200">
              <a:spcBef>
                <a:spcPts val="0"/>
              </a:spcBef>
              <a:spcAft>
                <a:spcPts val="600"/>
              </a:spcAft>
              <a:buFont typeface="Wingdings" panose="05000000000000000000" pitchFamily="2" charset="2"/>
              <a:buChar char="Ø"/>
            </a:pPr>
            <a:r>
              <a:rPr lang="cs-CZ" sz="1600" dirty="0"/>
              <a:t>není stanoven podíl plateb vs. užitky</a:t>
            </a:r>
          </a:p>
          <a:p>
            <a:pPr marL="1600200" lvl="2" indent="-457200">
              <a:spcBef>
                <a:spcPts val="0"/>
              </a:spcBef>
              <a:spcAft>
                <a:spcPts val="600"/>
              </a:spcAft>
              <a:buFont typeface="Wingdings" panose="05000000000000000000" pitchFamily="2" charset="2"/>
              <a:buChar char="Ø"/>
            </a:pPr>
            <a:r>
              <a:rPr lang="cs-CZ" sz="1600" dirty="0"/>
              <a:t>koncesionář může platit za užívání předmětu (např. pachtovné)</a:t>
            </a:r>
          </a:p>
          <a:p>
            <a:pPr marL="1200150" lvl="1" indent="-457200">
              <a:spcBef>
                <a:spcPts val="0"/>
              </a:spcBef>
              <a:spcAft>
                <a:spcPts val="600"/>
              </a:spcAft>
              <a:buFont typeface="Arial" panose="020B0604020202020204" pitchFamily="34" charset="0"/>
              <a:buChar char="•"/>
            </a:pPr>
            <a:r>
              <a:rPr lang="cs-CZ" sz="2000" dirty="0"/>
              <a:t>na dodavatele je přeneseno </a:t>
            </a:r>
            <a:r>
              <a:rPr lang="cs-CZ" sz="2000" u="sng" dirty="0"/>
              <a:t>provozní riziko</a:t>
            </a:r>
            <a:r>
              <a:rPr lang="cs-CZ" sz="2000" dirty="0"/>
              <a:t> spojené s braním užitků vyplývajících z provozování stavby </a:t>
            </a:r>
          </a:p>
        </p:txBody>
      </p:sp>
      <p:sp>
        <p:nvSpPr>
          <p:cNvPr id="3" name="Nadpis 2"/>
          <p:cNvSpPr>
            <a:spLocks noGrp="1"/>
          </p:cNvSpPr>
          <p:nvPr>
            <p:ph type="title"/>
          </p:nvPr>
        </p:nvSpPr>
        <p:spPr/>
        <p:txBody>
          <a:bodyPr/>
          <a:lstStyle/>
          <a:p>
            <a:r>
              <a:rPr lang="cs-CZ" dirty="0"/>
              <a:t>Definice koncese (§ 174) (2)</a:t>
            </a:r>
          </a:p>
        </p:txBody>
      </p:sp>
    </p:spTree>
    <p:extLst>
      <p:ext uri="{BB962C8B-B14F-4D97-AF65-F5344CB8AC3E}">
        <p14:creationId xmlns:p14="http://schemas.microsoft.com/office/powerpoint/2010/main" val="352139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a:spcBef>
                <a:spcPts val="0"/>
              </a:spcBef>
              <a:spcAft>
                <a:spcPts val="600"/>
              </a:spcAft>
              <a:buFont typeface="Arial" panose="020B0604020202020204" pitchFamily="34" charset="0"/>
              <a:buChar char="•"/>
            </a:pPr>
            <a:r>
              <a:rPr lang="cs-CZ" sz="2000" b="1" dirty="0"/>
              <a:t>koncese na služby</a:t>
            </a:r>
            <a:r>
              <a:rPr lang="cs-CZ" sz="2000" dirty="0"/>
              <a:t>:</a:t>
            </a:r>
          </a:p>
          <a:p>
            <a:pPr marL="1200150" lvl="1" indent="-457200">
              <a:spcBef>
                <a:spcPts val="0"/>
              </a:spcBef>
              <a:spcAft>
                <a:spcPts val="600"/>
              </a:spcAft>
              <a:buFont typeface="Arial" panose="020B0604020202020204" pitchFamily="34" charset="0"/>
              <a:buChar char="•"/>
            </a:pPr>
            <a:r>
              <a:rPr lang="cs-CZ" sz="2000" dirty="0"/>
              <a:t>poskytnutí jiné činnosti než dle § 14/3 (</a:t>
            </a:r>
            <a:r>
              <a:rPr lang="cs-CZ" sz="2000" i="1" dirty="0"/>
              <a:t>definice VZ na stavební práce</a:t>
            </a:r>
            <a:r>
              <a:rPr lang="cs-CZ" sz="2000" dirty="0"/>
              <a:t>)</a:t>
            </a:r>
          </a:p>
          <a:p>
            <a:pPr marL="1600200" lvl="2" indent="-457200">
              <a:spcBef>
                <a:spcPts val="0"/>
              </a:spcBef>
              <a:spcAft>
                <a:spcPts val="600"/>
              </a:spcAft>
              <a:buFont typeface="Wingdings" panose="05000000000000000000" pitchFamily="2" charset="2"/>
              <a:buChar char="Ø"/>
            </a:pPr>
            <a:r>
              <a:rPr lang="cs-CZ" sz="1600" dirty="0"/>
              <a:t>rozlišení (stavební práce vs. služby) dle hlavního předmětu VZ (§ 15)</a:t>
            </a:r>
          </a:p>
          <a:p>
            <a:pPr marL="1200150" lvl="1" indent="-457200">
              <a:spcBef>
                <a:spcPts val="0"/>
              </a:spcBef>
              <a:spcAft>
                <a:spcPts val="600"/>
              </a:spcAft>
              <a:buFont typeface="Arial" panose="020B0604020202020204" pitchFamily="34" charset="0"/>
              <a:buChar char="•"/>
            </a:pPr>
            <a:r>
              <a:rPr lang="cs-CZ" sz="2000" dirty="0"/>
              <a:t>protiplnění spočívá v právu </a:t>
            </a:r>
            <a:r>
              <a:rPr lang="cs-CZ" sz="2000" u="sng" dirty="0"/>
              <a:t>braní užitků</a:t>
            </a:r>
            <a:r>
              <a:rPr lang="cs-CZ" sz="2000" dirty="0"/>
              <a:t> z provozování služeb, nebo v tomto právu společně s platbou</a:t>
            </a:r>
          </a:p>
          <a:p>
            <a:pPr marL="1200150" lvl="1" indent="-457200">
              <a:spcBef>
                <a:spcPts val="0"/>
              </a:spcBef>
              <a:spcAft>
                <a:spcPts val="600"/>
              </a:spcAft>
              <a:buFont typeface="Arial" panose="020B0604020202020204" pitchFamily="34" charset="0"/>
              <a:buChar char="•"/>
            </a:pPr>
            <a:r>
              <a:rPr lang="cs-CZ" sz="2000" dirty="0"/>
              <a:t>na dodavatele je přeneseno </a:t>
            </a:r>
            <a:r>
              <a:rPr lang="cs-CZ" sz="2000" u="sng" dirty="0"/>
              <a:t>provozní riziko</a:t>
            </a:r>
            <a:r>
              <a:rPr lang="cs-CZ" sz="2000" dirty="0"/>
              <a:t> spojené s braním užitků vyplývajících z provozování služeb </a:t>
            </a:r>
          </a:p>
        </p:txBody>
      </p:sp>
      <p:sp>
        <p:nvSpPr>
          <p:cNvPr id="3" name="Nadpis 2"/>
          <p:cNvSpPr>
            <a:spLocks noGrp="1"/>
          </p:cNvSpPr>
          <p:nvPr>
            <p:ph type="title"/>
          </p:nvPr>
        </p:nvSpPr>
        <p:spPr/>
        <p:txBody>
          <a:bodyPr/>
          <a:lstStyle/>
          <a:p>
            <a:r>
              <a:rPr lang="cs-CZ" dirty="0"/>
              <a:t>Definice koncese (§ 174) (3)</a:t>
            </a:r>
          </a:p>
        </p:txBody>
      </p:sp>
    </p:spTree>
    <p:extLst>
      <p:ext uri="{BB962C8B-B14F-4D97-AF65-F5344CB8AC3E}">
        <p14:creationId xmlns:p14="http://schemas.microsoft.com/office/powerpoint/2010/main" val="3054332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spcBef>
                <a:spcPts val="0"/>
              </a:spcBef>
              <a:spcAft>
                <a:spcPts val="600"/>
              </a:spcAft>
              <a:buFont typeface="Arial" panose="020B0604020202020204" pitchFamily="34" charset="0"/>
              <a:buChar char="•"/>
            </a:pPr>
            <a:r>
              <a:rPr lang="cs-CZ" sz="2000" dirty="0"/>
              <a:t>vyvratitelná domněnka („</a:t>
            </a:r>
            <a:r>
              <a:rPr lang="cs-CZ" sz="2000" i="1" dirty="0"/>
              <a:t>má se za to</a:t>
            </a:r>
            <a:r>
              <a:rPr lang="cs-CZ" sz="2000" dirty="0"/>
              <a:t>“)</a:t>
            </a:r>
          </a:p>
          <a:p>
            <a:pPr marL="457200" indent="-457200">
              <a:spcBef>
                <a:spcPts val="0"/>
              </a:spcBef>
              <a:spcAft>
                <a:spcPts val="600"/>
              </a:spcAft>
              <a:buFont typeface="Arial" panose="020B0604020202020204" pitchFamily="34" charset="0"/>
              <a:buChar char="•"/>
            </a:pPr>
            <a:r>
              <a:rPr lang="cs-CZ" sz="2000" dirty="0"/>
              <a:t>pokud dodavateli není za běžných tržních podmínek zaručena návratnost vynaložených investic nebo nákladů vzniklých při provozování stavby nebo poskytování služeb</a:t>
            </a:r>
          </a:p>
          <a:p>
            <a:pPr marL="1200150" lvl="1" indent="-457200">
              <a:spcBef>
                <a:spcPts val="0"/>
              </a:spcBef>
              <a:spcAft>
                <a:spcPts val="600"/>
              </a:spcAft>
              <a:buFont typeface="Wingdings" panose="05000000000000000000" pitchFamily="2" charset="2"/>
              <a:buChar char="v"/>
            </a:pPr>
            <a:r>
              <a:rPr lang="cs-CZ" sz="1600" dirty="0"/>
              <a:t>jinak VZ (</a:t>
            </a:r>
            <a:r>
              <a:rPr lang="cs-CZ" sz="1600" i="1" dirty="0"/>
              <a:t>ÚOHS S36/2010 – výstavba parkoviště se zaručenou náhradou investic i tvorbou zisku prostřednictvím nastavení ceny</a:t>
            </a:r>
            <a:r>
              <a:rPr lang="cs-CZ" sz="1600" dirty="0"/>
              <a:t>)</a:t>
            </a:r>
          </a:p>
          <a:p>
            <a:pPr marL="457200" indent="-457200">
              <a:spcBef>
                <a:spcPts val="0"/>
              </a:spcBef>
              <a:spcAft>
                <a:spcPts val="600"/>
              </a:spcAft>
              <a:buFont typeface="Arial" panose="020B0604020202020204" pitchFamily="34" charset="0"/>
              <a:buChar char="•"/>
            </a:pPr>
            <a:r>
              <a:rPr lang="cs-CZ" sz="2000" dirty="0"/>
              <a:t>riziko na straně poptávky</a:t>
            </a:r>
          </a:p>
          <a:p>
            <a:pPr marL="457200" indent="-457200">
              <a:spcBef>
                <a:spcPts val="0"/>
              </a:spcBef>
              <a:spcAft>
                <a:spcPts val="600"/>
              </a:spcAft>
              <a:buFont typeface="Arial" panose="020B0604020202020204" pitchFamily="34" charset="0"/>
              <a:buChar char="•"/>
            </a:pPr>
            <a:r>
              <a:rPr lang="cs-CZ" sz="2000" dirty="0"/>
              <a:t>riziko na straně nabídky</a:t>
            </a:r>
          </a:p>
          <a:p>
            <a:pPr marL="1200150" lvl="1" indent="-457200">
              <a:spcBef>
                <a:spcPts val="0"/>
              </a:spcBef>
              <a:spcAft>
                <a:spcPts val="600"/>
              </a:spcAft>
              <a:buFont typeface="Wingdings" panose="05000000000000000000" pitchFamily="2" charset="2"/>
              <a:buChar char="Ø"/>
            </a:pPr>
            <a:r>
              <a:rPr lang="cs-CZ" sz="1600" dirty="0"/>
              <a:t>na straně nabídky – související s poskytování stavebních prací či služeb, zejména nesoulad mezi nimi a poptávkou</a:t>
            </a:r>
          </a:p>
          <a:p>
            <a:pPr marL="457200" indent="-457200">
              <a:spcBef>
                <a:spcPts val="0"/>
              </a:spcBef>
              <a:spcAft>
                <a:spcPts val="600"/>
              </a:spcAft>
              <a:buFont typeface="Arial" panose="020B0604020202020204" pitchFamily="34" charset="0"/>
              <a:buChar char="•"/>
            </a:pPr>
            <a:r>
              <a:rPr lang="cs-CZ" sz="2000" dirty="0"/>
              <a:t>riziko na straně nabídky i poptávky</a:t>
            </a:r>
          </a:p>
          <a:p>
            <a:pPr marL="457200" indent="-457200">
              <a:spcBef>
                <a:spcPts val="0"/>
              </a:spcBef>
              <a:spcAft>
                <a:spcPts val="600"/>
              </a:spcAft>
              <a:buFont typeface="Wingdings" panose="05000000000000000000" pitchFamily="2" charset="2"/>
              <a:buChar char="Ø"/>
            </a:pPr>
            <a:r>
              <a:rPr lang="cs-CZ" sz="2000" dirty="0"/>
              <a:t>i jen částečný přenos provozního rizika, pokud zahrnuje skutečné vystavení výkyvům trhu tak, aby případné odhadované ztráty nebyly pouze zanedbatelné</a:t>
            </a:r>
          </a:p>
          <a:p>
            <a:pPr marL="457200" indent="-457200">
              <a:spcBef>
                <a:spcPts val="0"/>
              </a:spcBef>
              <a:spcAft>
                <a:spcPts val="600"/>
              </a:spcAft>
              <a:buFont typeface="Arial" panose="020B0604020202020204" pitchFamily="34" charset="0"/>
              <a:buChar char="•"/>
            </a:pPr>
            <a:endParaRPr lang="cs-CZ" sz="1600" dirty="0"/>
          </a:p>
        </p:txBody>
      </p:sp>
      <p:sp>
        <p:nvSpPr>
          <p:cNvPr id="3" name="Nadpis 2"/>
          <p:cNvSpPr>
            <a:spLocks noGrp="1"/>
          </p:cNvSpPr>
          <p:nvPr>
            <p:ph type="title"/>
          </p:nvPr>
        </p:nvSpPr>
        <p:spPr/>
        <p:txBody>
          <a:bodyPr/>
          <a:lstStyle/>
          <a:p>
            <a:r>
              <a:rPr lang="cs-CZ" dirty="0"/>
              <a:t>Přenesení provozního rizika (§ 174/4) (1)</a:t>
            </a:r>
          </a:p>
        </p:txBody>
      </p:sp>
    </p:spTree>
    <p:extLst>
      <p:ext uri="{BB962C8B-B14F-4D97-AF65-F5344CB8AC3E}">
        <p14:creationId xmlns:p14="http://schemas.microsoft.com/office/powerpoint/2010/main" val="1613766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457200" indent="-457200">
              <a:spcBef>
                <a:spcPts val="0"/>
              </a:spcBef>
              <a:spcAft>
                <a:spcPts val="600"/>
              </a:spcAft>
              <a:buFont typeface="Wingdings" panose="05000000000000000000" pitchFamily="2" charset="2"/>
              <a:buChar char="Ø"/>
            </a:pPr>
            <a:r>
              <a:rPr lang="cs-CZ" sz="2000" i="1" dirty="0"/>
              <a:t>rozsudek SD EU C-206/08 </a:t>
            </a:r>
            <a:r>
              <a:rPr lang="cs-CZ" sz="2000" i="1" dirty="0" err="1"/>
              <a:t>Gotha</a:t>
            </a:r>
            <a:r>
              <a:rPr lang="cs-CZ" sz="2000" i="1" dirty="0"/>
              <a:t> – o koncesi jde i v případě, že riziko je velmi omezené díky veřejnoprávním podmínkám, za nichž je služba zajišťována (typicky provozování vodovodů a kanalizací), pokud je dodavatel zcela nebo z podstatné části převezme </a:t>
            </a:r>
          </a:p>
          <a:p>
            <a:pPr marL="457200" indent="-457200">
              <a:spcBef>
                <a:spcPts val="0"/>
              </a:spcBef>
              <a:spcAft>
                <a:spcPts val="600"/>
              </a:spcAft>
              <a:buFont typeface="Arial" panose="020B0604020202020204" pitchFamily="34" charset="0"/>
              <a:buChar char="•"/>
            </a:pPr>
            <a:r>
              <a:rPr lang="cs-CZ" sz="2000" dirty="0"/>
              <a:t>další výklad v preambuli koncesní směrnice 2014/23/EU:</a:t>
            </a:r>
          </a:p>
          <a:p>
            <a:pPr marL="1200150" lvl="1" indent="-457200">
              <a:spcBef>
                <a:spcPts val="0"/>
              </a:spcBef>
              <a:spcAft>
                <a:spcPts val="600"/>
              </a:spcAft>
              <a:buFont typeface="Arial" panose="020B0604020202020204" pitchFamily="34" charset="0"/>
              <a:buChar char="•"/>
            </a:pPr>
            <a:r>
              <a:rPr lang="cs-CZ" sz="1600" dirty="0"/>
              <a:t>nesmí být zaručen minimální příjem, který by se rovnal investicím a nákladům</a:t>
            </a:r>
          </a:p>
          <a:p>
            <a:pPr marL="1200150" lvl="1" indent="-457200">
              <a:spcBef>
                <a:spcPts val="0"/>
              </a:spcBef>
              <a:spcAft>
                <a:spcPts val="600"/>
              </a:spcAft>
              <a:buFont typeface="Arial" panose="020B0604020202020204" pitchFamily="34" charset="0"/>
              <a:buChar char="•"/>
            </a:pPr>
            <a:r>
              <a:rPr lang="cs-CZ" sz="1600" dirty="0"/>
              <a:t>nesmí být odvětvovým nařízením zaručena bezztrátovost</a:t>
            </a:r>
          </a:p>
          <a:p>
            <a:pPr marL="1200150" lvl="1" indent="-457200">
              <a:spcBef>
                <a:spcPts val="0"/>
              </a:spcBef>
              <a:spcAft>
                <a:spcPts val="600"/>
              </a:spcAft>
              <a:buFont typeface="Arial" panose="020B0604020202020204" pitchFamily="34" charset="0"/>
              <a:buChar char="•"/>
            </a:pPr>
            <a:r>
              <a:rPr lang="cs-CZ" sz="1600" dirty="0"/>
              <a:t>omezené riziko nevadí (regulované tarify, smluvní náhrada z důvodu předčasného ukončení ze strany Z či vyšší moci)</a:t>
            </a:r>
          </a:p>
          <a:p>
            <a:pPr marL="1200150" lvl="1" indent="-457200">
              <a:spcBef>
                <a:spcPts val="0"/>
              </a:spcBef>
              <a:spcAft>
                <a:spcPts val="600"/>
              </a:spcAft>
              <a:buFont typeface="Arial" panose="020B0604020202020204" pitchFamily="34" charset="0"/>
              <a:buChar char="•"/>
            </a:pPr>
            <a:r>
              <a:rPr lang="cs-CZ" sz="1600" dirty="0"/>
              <a:t>riziko musí vyplývat ze skutečností, které jsou mimo kontrolu smluvních stran</a:t>
            </a:r>
          </a:p>
          <a:p>
            <a:pPr marL="1200150" lvl="1" indent="-457200">
              <a:spcBef>
                <a:spcPts val="0"/>
              </a:spcBef>
              <a:spcAft>
                <a:spcPts val="600"/>
              </a:spcAft>
              <a:buFont typeface="Arial" panose="020B0604020202020204" pitchFamily="34" charset="0"/>
              <a:buChar char="•"/>
            </a:pPr>
            <a:r>
              <a:rPr lang="cs-CZ" sz="1600" dirty="0"/>
              <a:t>nejde o rizika vyplývající ze špatného řízení, neplnění smlouvy či vyšší moci</a:t>
            </a:r>
          </a:p>
          <a:p>
            <a:pPr marL="457200" indent="-457200">
              <a:spcBef>
                <a:spcPts val="0"/>
              </a:spcBef>
              <a:spcAft>
                <a:spcPts val="600"/>
              </a:spcAft>
              <a:buFont typeface="Arial" panose="020B0604020202020204" pitchFamily="34" charset="0"/>
              <a:buChar char="•"/>
            </a:pPr>
            <a:endParaRPr lang="cs-CZ" sz="1600" dirty="0"/>
          </a:p>
        </p:txBody>
      </p:sp>
      <p:sp>
        <p:nvSpPr>
          <p:cNvPr id="3" name="Nadpis 2"/>
          <p:cNvSpPr>
            <a:spLocks noGrp="1"/>
          </p:cNvSpPr>
          <p:nvPr>
            <p:ph type="title"/>
          </p:nvPr>
        </p:nvSpPr>
        <p:spPr/>
        <p:txBody>
          <a:bodyPr/>
          <a:lstStyle/>
          <a:p>
            <a:r>
              <a:rPr lang="cs-CZ" dirty="0"/>
              <a:t>Přenesení provozního rizika (§ 174/4) (2)</a:t>
            </a:r>
          </a:p>
        </p:txBody>
      </p:sp>
    </p:spTree>
    <p:extLst>
      <p:ext uri="{BB962C8B-B14F-4D97-AF65-F5344CB8AC3E}">
        <p14:creationId xmlns:p14="http://schemas.microsoft.com/office/powerpoint/2010/main" val="102195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spcBef>
                <a:spcPts val="0"/>
              </a:spcBef>
              <a:spcAft>
                <a:spcPts val="600"/>
              </a:spcAft>
              <a:buFont typeface="Arial" panose="020B0604020202020204" pitchFamily="34" charset="0"/>
              <a:buChar char="•"/>
            </a:pPr>
            <a:r>
              <a:rPr lang="cs-CZ" sz="2000" dirty="0"/>
              <a:t>viz preambule koncesní směrnice 2014/23/EU:</a:t>
            </a:r>
          </a:p>
          <a:p>
            <a:pPr marL="1200150" lvl="1" indent="-457200">
              <a:spcBef>
                <a:spcPts val="0"/>
              </a:spcBef>
              <a:spcAft>
                <a:spcPts val="600"/>
              </a:spcAft>
              <a:buFont typeface="Arial" panose="020B0604020202020204" pitchFamily="34" charset="0"/>
              <a:buChar char="•"/>
            </a:pPr>
            <a:r>
              <a:rPr lang="cs-CZ" sz="1600" dirty="0"/>
              <a:t>financování určité činnosti (granty) spojené s povinností vrátit prostředky při nedodržení podmínek/účelu</a:t>
            </a:r>
          </a:p>
          <a:p>
            <a:pPr marL="1200150" lvl="1" indent="-457200">
              <a:spcBef>
                <a:spcPts val="0"/>
              </a:spcBef>
              <a:spcAft>
                <a:spcPts val="600"/>
              </a:spcAft>
              <a:buFont typeface="Arial" panose="020B0604020202020204" pitchFamily="34" charset="0"/>
              <a:buChar char="•"/>
            </a:pPr>
            <a:r>
              <a:rPr lang="cs-CZ" sz="1600" dirty="0"/>
              <a:t>pokud určitý úkol mohou plnit všechny subjekty splňující podmínky, i když jsou založeny na dohodách mezi orgány veřejné správy a dodavateli; jsou stanoveny podmínky pro přístup k poskytování služeb (např. sociální služby) a zákazníci si mezi subjekty mohou volit</a:t>
            </a:r>
          </a:p>
          <a:p>
            <a:pPr marL="1200150" lvl="1" indent="-457200">
              <a:spcBef>
                <a:spcPts val="0"/>
              </a:spcBef>
              <a:spcAft>
                <a:spcPts val="600"/>
              </a:spcAft>
              <a:buFont typeface="Arial" panose="020B0604020202020204" pitchFamily="34" charset="0"/>
              <a:buChar char="•"/>
            </a:pPr>
            <a:r>
              <a:rPr lang="cs-CZ" sz="1600" dirty="0"/>
              <a:t>povolení či licence, které se obvykle udělují na žádost hospodářského subjektu, a nikoliv z podnětu Z, a u nichž má subjekt možnost odstoupit od poskytování služeb nebo prací</a:t>
            </a:r>
          </a:p>
          <a:p>
            <a:pPr marL="1200150" lvl="1" indent="-457200">
              <a:spcBef>
                <a:spcPts val="0"/>
              </a:spcBef>
              <a:spcAft>
                <a:spcPts val="600"/>
              </a:spcAft>
              <a:buFont typeface="Arial" panose="020B0604020202020204" pitchFamily="34" charset="0"/>
              <a:buChar char="•"/>
            </a:pPr>
            <a:r>
              <a:rPr lang="cs-CZ" sz="1600" dirty="0"/>
              <a:t>nájemní/pachtovní smlouvy bez zajišťování konkrétních služeb či prací, i když stanoví účel využívání, povinnosti nájemce a další podmínky, dobu trvání a nájemné/pachtovné</a:t>
            </a:r>
          </a:p>
          <a:p>
            <a:pPr marL="1200150" lvl="1" indent="-457200">
              <a:spcBef>
                <a:spcPts val="0"/>
              </a:spcBef>
              <a:spcAft>
                <a:spcPts val="600"/>
              </a:spcAft>
              <a:buFont typeface="Arial" panose="020B0604020202020204" pitchFamily="34" charset="0"/>
              <a:buChar char="•"/>
            </a:pPr>
            <a:r>
              <a:rPr lang="cs-CZ" sz="1600" dirty="0"/>
              <a:t>dohody o přístupu k veřejné infrastruktuře (nemovitosti, linky, sítě), pokud neukládají povinnost poskytování služeb Z nebo koncovým uživatelům</a:t>
            </a:r>
          </a:p>
          <a:p>
            <a:pPr marL="1200150" lvl="1" indent="-457200">
              <a:spcBef>
                <a:spcPts val="0"/>
              </a:spcBef>
              <a:spcAft>
                <a:spcPts val="600"/>
              </a:spcAft>
              <a:buFont typeface="Arial" panose="020B0604020202020204" pitchFamily="34" charset="0"/>
              <a:buChar char="•"/>
            </a:pPr>
            <a:r>
              <a:rPr lang="cs-CZ" sz="1600" dirty="0"/>
              <a:t>smlouvy bez plateb poskytovateli s odměňováním na základě regulovaných tarifů, které pokrývají veškeré investice a náklady</a:t>
            </a:r>
          </a:p>
        </p:txBody>
      </p:sp>
      <p:sp>
        <p:nvSpPr>
          <p:cNvPr id="3" name="Nadpis 2"/>
          <p:cNvSpPr>
            <a:spLocks noGrp="1"/>
          </p:cNvSpPr>
          <p:nvPr>
            <p:ph type="title"/>
          </p:nvPr>
        </p:nvSpPr>
        <p:spPr/>
        <p:txBody>
          <a:bodyPr/>
          <a:lstStyle/>
          <a:p>
            <a:r>
              <a:rPr lang="cs-CZ" dirty="0"/>
              <a:t>Koncesí není:</a:t>
            </a:r>
          </a:p>
        </p:txBody>
      </p:sp>
    </p:spTree>
    <p:extLst>
      <p:ext uri="{BB962C8B-B14F-4D97-AF65-F5344CB8AC3E}">
        <p14:creationId xmlns:p14="http://schemas.microsoft.com/office/powerpoint/2010/main" val="2845974346"/>
      </p:ext>
    </p:extLst>
  </p:cSld>
  <p:clrMapOvr>
    <a:masterClrMapping/>
  </p:clrMapOvr>
</p:sld>
</file>

<file path=ppt/theme/theme1.xml><?xml version="1.0" encoding="utf-8"?>
<a:theme xmlns:a="http://schemas.openxmlformats.org/drawingml/2006/main" name="MMR_klas">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MMR_klas</Template>
  <TotalTime>38821</TotalTime>
  <Words>3827</Words>
  <Application>Microsoft Office PowerPoint</Application>
  <PresentationFormat>Předvádění na obrazovce (4:3)</PresentationFormat>
  <Paragraphs>342</Paragraphs>
  <Slides>35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Wingdings</vt:lpstr>
      <vt:lpstr>MMR_klas</vt:lpstr>
      <vt:lpstr>ZADÁVÁNÍ KONCESÍ </vt:lpstr>
      <vt:lpstr>Právní úprava zadávání koncesí</vt:lpstr>
      <vt:lpstr>Trochu čísel …</vt:lpstr>
      <vt:lpstr>Definice koncese (§ 174) (1)</vt:lpstr>
      <vt:lpstr>Definice koncese (§ 174) (2)</vt:lpstr>
      <vt:lpstr>Definice koncese (§ 174) (3)</vt:lpstr>
      <vt:lpstr>Přenesení provozního rizika (§ 174/4) (1)</vt:lpstr>
      <vt:lpstr>Přenesení provozního rizika (§ 174/4) (2)</vt:lpstr>
      <vt:lpstr>Koncesí není:</vt:lpstr>
      <vt:lpstr>Judikatura ÚOHS k vymezení koncese</vt:lpstr>
      <vt:lpstr>Předpokládaná hodnota koncese (§ 175)</vt:lpstr>
      <vt:lpstr>Judikatura ÚOHS k PH koncese</vt:lpstr>
      <vt:lpstr>Finanční limity pro koncese</vt:lpstr>
      <vt:lpstr>Koncese malého rozsahu (§ 178)</vt:lpstr>
      <vt:lpstr>Výjimky pro koncese – obecné</vt:lpstr>
      <vt:lpstr>Výjimky pro koncese – zvláštní (§ 177)</vt:lpstr>
      <vt:lpstr>Doba trvání koncese (§ 179)</vt:lpstr>
      <vt:lpstr>Volba druhu zadávacího řízení (§ 176) (1)</vt:lpstr>
      <vt:lpstr>Volba druhu zadávacího řízení (§ 176) (2)</vt:lpstr>
      <vt:lpstr>Souběh činností (§ 210)</vt:lpstr>
      <vt:lpstr>Zahájení koncesního řízení (§ 180/1 a 2)</vt:lpstr>
      <vt:lpstr>Postup v koncesním řízení (1)</vt:lpstr>
      <vt:lpstr>Postup v koncesním řízení (2)</vt:lpstr>
      <vt:lpstr>Postup v koncesním řízení (3)</vt:lpstr>
      <vt:lpstr>Postup v koncesním řízení (4)</vt:lpstr>
      <vt:lpstr>Postup v koncesním řízení (5)</vt:lpstr>
      <vt:lpstr>Postup v koncesním řízení (6)</vt:lpstr>
      <vt:lpstr>Postup v koncesním řízení (7)</vt:lpstr>
      <vt:lpstr>Postup v koncesním řízení (8)</vt:lpstr>
      <vt:lpstr>Postup v koncesním řízení (9)</vt:lpstr>
      <vt:lpstr>Postup v koncesním řízení (10)</vt:lpstr>
      <vt:lpstr>Postup v koncesním řízení (11)</vt:lpstr>
      <vt:lpstr>Změny závazku u koncesních smluv</vt:lpstr>
      <vt:lpstr>Zkratky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Dvořák David</dc:creator>
  <cp:lastModifiedBy>Dvořák David</cp:lastModifiedBy>
  <cp:revision>393</cp:revision>
  <cp:lastPrinted>2023-03-22T07:32:24Z</cp:lastPrinted>
  <dcterms:created xsi:type="dcterms:W3CDTF">2022-10-25T07:16:37Z</dcterms:created>
  <dcterms:modified xsi:type="dcterms:W3CDTF">2025-04-30T06:08:38Z</dcterms:modified>
</cp:coreProperties>
</file>