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85"/>
  </p:notesMasterIdLst>
  <p:sldIdLst>
    <p:sldId id="341" r:id="rId6"/>
    <p:sldId id="358" r:id="rId7"/>
    <p:sldId id="360" r:id="rId8"/>
    <p:sldId id="359" r:id="rId9"/>
    <p:sldId id="378" r:id="rId10"/>
    <p:sldId id="382" r:id="rId11"/>
    <p:sldId id="379" r:id="rId12"/>
    <p:sldId id="383" r:id="rId13"/>
    <p:sldId id="384" r:id="rId14"/>
    <p:sldId id="385" r:id="rId15"/>
    <p:sldId id="386" r:id="rId16"/>
    <p:sldId id="380" r:id="rId17"/>
    <p:sldId id="366" r:id="rId18"/>
    <p:sldId id="387" r:id="rId19"/>
    <p:sldId id="390" r:id="rId20"/>
    <p:sldId id="389" r:id="rId21"/>
    <p:sldId id="391" r:id="rId22"/>
    <p:sldId id="392" r:id="rId23"/>
    <p:sldId id="393" r:id="rId24"/>
    <p:sldId id="394" r:id="rId25"/>
    <p:sldId id="395" r:id="rId26"/>
    <p:sldId id="397" r:id="rId27"/>
    <p:sldId id="396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420" r:id="rId48"/>
    <p:sldId id="421" r:id="rId49"/>
    <p:sldId id="422" r:id="rId50"/>
    <p:sldId id="423" r:id="rId51"/>
    <p:sldId id="424" r:id="rId52"/>
    <p:sldId id="425" r:id="rId53"/>
    <p:sldId id="417" r:id="rId54"/>
    <p:sldId id="426" r:id="rId55"/>
    <p:sldId id="427" r:id="rId56"/>
    <p:sldId id="428" r:id="rId57"/>
    <p:sldId id="429" r:id="rId58"/>
    <p:sldId id="430" r:id="rId59"/>
    <p:sldId id="431" r:id="rId60"/>
    <p:sldId id="432" r:id="rId61"/>
    <p:sldId id="433" r:id="rId62"/>
    <p:sldId id="434" r:id="rId63"/>
    <p:sldId id="435" r:id="rId64"/>
    <p:sldId id="436" r:id="rId65"/>
    <p:sldId id="437" r:id="rId66"/>
    <p:sldId id="438" r:id="rId67"/>
    <p:sldId id="439" r:id="rId68"/>
    <p:sldId id="440" r:id="rId69"/>
    <p:sldId id="441" r:id="rId70"/>
    <p:sldId id="442" r:id="rId71"/>
    <p:sldId id="443" r:id="rId72"/>
    <p:sldId id="419" r:id="rId73"/>
    <p:sldId id="444" r:id="rId74"/>
    <p:sldId id="445" r:id="rId75"/>
    <p:sldId id="446" r:id="rId76"/>
    <p:sldId id="447" r:id="rId77"/>
    <p:sldId id="448" r:id="rId78"/>
    <p:sldId id="449" r:id="rId79"/>
    <p:sldId id="450" r:id="rId80"/>
    <p:sldId id="451" r:id="rId81"/>
    <p:sldId id="452" r:id="rId82"/>
    <p:sldId id="453" r:id="rId83"/>
    <p:sldId id="344" r:id="rId8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43"/>
    <a:srgbClr val="2E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52" autoAdjust="0"/>
  </p:normalViewPr>
  <p:slideViewPr>
    <p:cSldViewPr snapToGrid="0">
      <p:cViewPr varScale="1">
        <p:scale>
          <a:sx n="59" d="100"/>
          <a:sy n="59" d="100"/>
        </p:scale>
        <p:origin x="88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76EA0-A7D8-4C36-9103-675E79D94563}" type="datetimeFigureOut">
              <a:rPr lang="cs-CZ" smtClean="0"/>
              <a:t>19.05.2025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12E25-B006-4F85-B4EA-907AF006C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08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203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047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303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001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657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235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173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928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504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842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34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755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277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995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684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208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145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484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4724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7036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7637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896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6026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8506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7604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590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6643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0701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3869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0167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695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3583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60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9741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065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023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5839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8965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4503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1618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3359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2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27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744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373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3393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3977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8639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6141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5948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2044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3101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3614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6728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315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784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5270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7270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9074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61883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1627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31540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39892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27176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57019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65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77041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93578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53558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25851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4896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43638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91685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1018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11479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579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286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602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17EA0-AF2F-4F2B-973E-0E60DC8B0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88EDCF-E8FC-48EF-AA09-2CA6AFAE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B60C36-6A76-4B75-AED4-48941263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B5D0-EC01-4254-ADCD-792177A045E2}" type="datetime1">
              <a:rPr lang="en-US" smtClean="0"/>
              <a:t>5/19/2025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A3E763-5D8C-4CFF-973A-59FBE3C1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43B469-5F55-46C6-ACFB-65A76D77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04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9BD8B-6BA3-4902-A8D4-CDCD9CF7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61FEE7-6EC5-4725-B6D6-5ED637EE2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F53CEB-B1E5-415A-B34B-C631FBD5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DBE4-79D6-4F2A-BABF-28B5F353E93D}" type="datetime1">
              <a:rPr lang="en-US" smtClean="0"/>
              <a:t>5/19/2025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EB195C-E4D6-4D7B-9661-A4D5216A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D06702-B80D-4D80-9964-3B937DED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16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B54372-610E-4C81-A92F-A58769852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6EE999-100E-46E5-8F92-9BF998406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9986D-BC9B-4267-9062-AA6BC7D9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2BC0-70A4-4501-8460-1BE402FCC62E}" type="datetime1">
              <a:rPr lang="en-US" smtClean="0"/>
              <a:t>5/19/2025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8E6ABF-CB84-41CF-BBE8-8662A558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B2B049-1E04-411A-8377-DD335F85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94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6034" y="1338263"/>
            <a:ext cx="10164233" cy="9969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3215217" y="6165851"/>
            <a:ext cx="7298267" cy="581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17467-DF77-43B2-B29D-EFD7CF560813}" type="datetime1">
              <a:rPr lang="en-US" smtClean="0"/>
              <a:t>5/19/2025</a:t>
            </a:fld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463F-2B4D-4CEF-A384-4F72B21CF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44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558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856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904" y="2125980"/>
            <a:ext cx="10368913" cy="72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808" y="3840481"/>
            <a:ext cx="8539105" cy="72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F5935-06A8-4D5E-8E14-B20D842D1821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476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29EFD-E9E1-4A09-ACAF-3389190B335A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553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35" y="1577340"/>
            <a:ext cx="5306444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341" y="1577340"/>
            <a:ext cx="5306444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080A-23AF-4EC5-9F8A-5B6D97816237}" type="datetime1">
              <a:rPr lang="en-US" smtClean="0"/>
              <a:t>5/19/2025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78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009E4-1A89-40EB-8B07-644F2B835041}" type="datetime1">
              <a:rPr lang="en-US" smtClean="0"/>
              <a:t>5/19/2025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506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0C28-85C5-4071-8957-93A5F75BE9BD}" type="datetime1">
              <a:rPr lang="en-US" smtClean="0"/>
              <a:t>5/19/2025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1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E9C70-6C46-46F1-A583-ACE6CF06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0A6594-294C-45A8-93D1-1455129E7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5AD7DB-F081-4120-BBF2-620EB242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1810-D394-4300-98CE-D3632E1EC123}" type="datetime1">
              <a:rPr lang="en-US" smtClean="0"/>
              <a:t>5/19/2025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D10F31-5E40-4CEC-995E-4EC6FC43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BBB9CF-E00C-4299-93BD-B39B441E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79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844F7-2E55-486E-AECA-BA81BCFC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C3793D5-8AE0-4BF1-81BF-F4977097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FA035-755C-412E-A1CC-27E5F1BE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FCD5-4247-402B-8AC4-51509CDB0C11}" type="datetime1">
              <a:rPr lang="en-US" smtClean="0"/>
              <a:t>5/19/2025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85DCD9-6A7D-4A39-BB80-D8A58CB0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56AF2E-ECAF-44DF-8D7C-77A4B8FE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10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7D9A6-98EB-4320-8295-478F8477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01B4CD-C1EE-46E9-AE01-BBCD1945F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88F5143-6610-435A-BB86-7619C710D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B3ED2E-C943-4686-B63B-3AB4EFFD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B66D-98C0-4638-8DA6-0C79CB803F0B}" type="datetime1">
              <a:rPr lang="en-US" smtClean="0"/>
              <a:t>5/19/2025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EC26A3-483B-42DD-95A3-7B89A8B3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4F611B-1B7B-472B-A8D7-33082E01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36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8CF02-5D47-477C-81E6-BBAB722D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2B8829-83D9-4A0F-9355-336DE810F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349D7C-1770-4F96-9DC2-32973C8C4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B5510E-39A9-4A80-B99F-9F9D3967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E0E4315-8DF1-4876-8B3A-6D1A5FA76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459812-E96C-44C8-8D24-07DB4E40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DF58-BEF1-4E35-B5BB-9750BF37DD6B}" type="datetime1">
              <a:rPr lang="en-US" smtClean="0"/>
              <a:t>5/19/2025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AB9673-FCEA-4218-8BBA-7C8808D5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40CD21-4F45-4B0B-A4AC-29F7CC52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37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CBB0A-92C6-43A2-99BA-0682441C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EBA7168-5335-48B7-B458-A16A28EE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207B-C947-451D-B350-49B5F172CB30}" type="datetime1">
              <a:rPr lang="en-US" smtClean="0"/>
              <a:t>5/19/2025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836032-48BD-483E-8323-DD8D6B28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5A1413-37F7-44C9-B400-CEF862C3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06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621256-969A-4B06-A574-7D282554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7B8-FCCD-48C0-972A-387BC0AEC373}" type="datetime1">
              <a:rPr lang="en-US" smtClean="0"/>
              <a:t>5/19/2025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39A609-7FFF-4CCA-BCE6-50F6067D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5FFFAC-3E1B-42BA-AFDE-15696055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39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E72B1-C93E-4949-A035-C02CE64D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2E9C22-7328-4419-83AA-5B355C710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CB52A11-60DC-459F-A40C-04D2E49C4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CA0A8-4DD9-49DC-96E7-C5C07A0A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E187-E377-4E04-AA26-7469837D9DA0}" type="datetime1">
              <a:rPr lang="en-US" smtClean="0"/>
              <a:t>5/19/2025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D837FF-890D-48A0-AAB0-43986BB9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288279-0FFD-4D37-90F0-61C399B4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2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FDD9D-04DD-411D-8D33-1C99F072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791B58-FB21-475E-A6DD-A114258FE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ACC00C0-A60F-48B3-B3B4-4F6F16349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620A71-25A9-4FA5-8C79-BCE9FA3F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EBC1-4FC3-4962-B282-70B0750E8C8E}" type="datetime1">
              <a:rPr lang="en-US" smtClean="0"/>
              <a:t>5/19/2025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8F2497-DC14-439B-AB34-C498BFA2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F9D4D2-1B68-42C3-9F61-7BE6D522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5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255661-FD6D-4C7C-B655-65D82186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759CC7-5DB4-4E99-9ECD-52322577B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4180BD-372A-43B0-B102-4B19A1EC0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FD78-BAB1-4212-9FC2-7C246766F1C6}" type="datetime1">
              <a:rPr lang="en-US" smtClean="0"/>
              <a:t>5/19/2025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DC06EE-D1F0-47F6-9B35-78BF604E4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FBC90-1CCA-4E71-8879-0C0704AC3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9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27727" y="0"/>
            <a:ext cx="7764673" cy="58509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755102" y="491709"/>
            <a:ext cx="8737" cy="317711"/>
          </a:xfrm>
          <a:custGeom>
            <a:avLst/>
            <a:gdLst/>
            <a:ahLst/>
            <a:cxnLst/>
            <a:rect l="l" t="t" r="r" b="b"/>
            <a:pathLst>
              <a:path w="8254" h="300355">
                <a:moveTo>
                  <a:pt x="8251" y="0"/>
                </a:moveTo>
                <a:lnTo>
                  <a:pt x="0" y="0"/>
                </a:lnTo>
                <a:lnTo>
                  <a:pt x="0" y="299966"/>
                </a:lnTo>
                <a:lnTo>
                  <a:pt x="8251" y="299966"/>
                </a:lnTo>
                <a:lnTo>
                  <a:pt x="82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1377" y="490176"/>
            <a:ext cx="785037" cy="31992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167409" y="610106"/>
            <a:ext cx="471818" cy="186731"/>
          </a:xfrm>
          <a:custGeom>
            <a:avLst/>
            <a:gdLst/>
            <a:ahLst/>
            <a:cxnLst/>
            <a:rect l="l" t="t" r="r" b="b"/>
            <a:pathLst>
              <a:path w="445770" h="176529">
                <a:moveTo>
                  <a:pt x="200682" y="0"/>
                </a:moveTo>
                <a:lnTo>
                  <a:pt x="151123" y="4645"/>
                </a:lnTo>
                <a:lnTo>
                  <a:pt x="89158" y="17266"/>
                </a:lnTo>
                <a:lnTo>
                  <a:pt x="36207" y="39137"/>
                </a:lnTo>
                <a:lnTo>
                  <a:pt x="4874" y="74662"/>
                </a:lnTo>
                <a:lnTo>
                  <a:pt x="0" y="100998"/>
                </a:lnTo>
                <a:lnTo>
                  <a:pt x="12335" y="135192"/>
                </a:lnTo>
                <a:lnTo>
                  <a:pt x="43416" y="157673"/>
                </a:lnTo>
                <a:lnTo>
                  <a:pt x="86931" y="170574"/>
                </a:lnTo>
                <a:lnTo>
                  <a:pt x="136567" y="176026"/>
                </a:lnTo>
                <a:lnTo>
                  <a:pt x="186013" y="176163"/>
                </a:lnTo>
                <a:lnTo>
                  <a:pt x="228958" y="173118"/>
                </a:lnTo>
                <a:lnTo>
                  <a:pt x="286858" y="163479"/>
                </a:lnTo>
                <a:lnTo>
                  <a:pt x="347115" y="147097"/>
                </a:lnTo>
                <a:lnTo>
                  <a:pt x="397153" y="126197"/>
                </a:lnTo>
                <a:lnTo>
                  <a:pt x="432759" y="106214"/>
                </a:lnTo>
                <a:lnTo>
                  <a:pt x="445367" y="96451"/>
                </a:lnTo>
                <a:lnTo>
                  <a:pt x="428779" y="100950"/>
                </a:lnTo>
                <a:lnTo>
                  <a:pt x="407207" y="107843"/>
                </a:lnTo>
                <a:lnTo>
                  <a:pt x="382059" y="115409"/>
                </a:lnTo>
                <a:lnTo>
                  <a:pt x="336057" y="125177"/>
                </a:lnTo>
                <a:lnTo>
                  <a:pt x="282614" y="129334"/>
                </a:lnTo>
                <a:lnTo>
                  <a:pt x="239568" y="126618"/>
                </a:lnTo>
                <a:lnTo>
                  <a:pt x="192224" y="117360"/>
                </a:lnTo>
                <a:lnTo>
                  <a:pt x="155509" y="97393"/>
                </a:lnTo>
                <a:lnTo>
                  <a:pt x="144349" y="62550"/>
                </a:lnTo>
                <a:lnTo>
                  <a:pt x="153087" y="40123"/>
                </a:lnTo>
                <a:lnTo>
                  <a:pt x="168460" y="23268"/>
                </a:lnTo>
                <a:lnTo>
                  <a:pt x="185861" y="10417"/>
                </a:lnTo>
                <a:lnTo>
                  <a:pt x="20068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0" name="bg object 20"/>
          <p:cNvSpPr/>
          <p:nvPr/>
        </p:nvSpPr>
        <p:spPr>
          <a:xfrm>
            <a:off x="4341318" y="507038"/>
            <a:ext cx="328660" cy="228376"/>
          </a:xfrm>
          <a:custGeom>
            <a:avLst/>
            <a:gdLst/>
            <a:ahLst/>
            <a:cxnLst/>
            <a:rect l="l" t="t" r="r" b="b"/>
            <a:pathLst>
              <a:path w="310514" h="215900">
                <a:moveTo>
                  <a:pt x="244648" y="0"/>
                </a:moveTo>
                <a:lnTo>
                  <a:pt x="258965" y="19485"/>
                </a:lnTo>
                <a:lnTo>
                  <a:pt x="268765" y="42279"/>
                </a:lnTo>
                <a:lnTo>
                  <a:pt x="267882" y="67152"/>
                </a:lnTo>
                <a:lnTo>
                  <a:pt x="233175" y="106867"/>
                </a:lnTo>
                <a:lnTo>
                  <a:pt x="193217" y="132164"/>
                </a:lnTo>
                <a:lnTo>
                  <a:pt x="127904" y="161065"/>
                </a:lnTo>
                <a:lnTo>
                  <a:pt x="83399" y="175076"/>
                </a:lnTo>
                <a:lnTo>
                  <a:pt x="39937" y="184766"/>
                </a:lnTo>
                <a:lnTo>
                  <a:pt x="0" y="189525"/>
                </a:lnTo>
                <a:lnTo>
                  <a:pt x="22647" y="199160"/>
                </a:lnTo>
                <a:lnTo>
                  <a:pt x="43253" y="206093"/>
                </a:lnTo>
                <a:lnTo>
                  <a:pt x="65668" y="210919"/>
                </a:lnTo>
                <a:lnTo>
                  <a:pt x="93747" y="214232"/>
                </a:lnTo>
                <a:lnTo>
                  <a:pt x="122679" y="215514"/>
                </a:lnTo>
                <a:lnTo>
                  <a:pt x="154261" y="214479"/>
                </a:lnTo>
                <a:lnTo>
                  <a:pt x="213649" y="203454"/>
                </a:lnTo>
                <a:lnTo>
                  <a:pt x="251277" y="186292"/>
                </a:lnTo>
                <a:lnTo>
                  <a:pt x="254167" y="183214"/>
                </a:lnTo>
                <a:lnTo>
                  <a:pt x="261889" y="177317"/>
                </a:lnTo>
                <a:lnTo>
                  <a:pt x="296858" y="139071"/>
                </a:lnTo>
                <a:lnTo>
                  <a:pt x="310396" y="84130"/>
                </a:lnTo>
                <a:lnTo>
                  <a:pt x="306949" y="63901"/>
                </a:lnTo>
                <a:lnTo>
                  <a:pt x="299985" y="44942"/>
                </a:lnTo>
                <a:lnTo>
                  <a:pt x="290311" y="30467"/>
                </a:lnTo>
                <a:lnTo>
                  <a:pt x="276233" y="16640"/>
                </a:lnTo>
                <a:lnTo>
                  <a:pt x="260197" y="5728"/>
                </a:lnTo>
                <a:lnTo>
                  <a:pt x="2446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1" name="bg object 21"/>
          <p:cNvSpPr/>
          <p:nvPr/>
        </p:nvSpPr>
        <p:spPr>
          <a:xfrm>
            <a:off x="4150312" y="517921"/>
            <a:ext cx="461737" cy="136354"/>
          </a:xfrm>
          <a:custGeom>
            <a:avLst/>
            <a:gdLst/>
            <a:ahLst/>
            <a:cxnLst/>
            <a:rect l="l" t="t" r="r" b="b"/>
            <a:pathLst>
              <a:path w="436245" h="128904">
                <a:moveTo>
                  <a:pt x="314475" y="0"/>
                </a:moveTo>
                <a:lnTo>
                  <a:pt x="263326" y="4077"/>
                </a:lnTo>
                <a:lnTo>
                  <a:pt x="216863" y="11905"/>
                </a:lnTo>
                <a:lnTo>
                  <a:pt x="154208" y="30499"/>
                </a:lnTo>
                <a:lnTo>
                  <a:pt x="100684" y="54700"/>
                </a:lnTo>
                <a:lnTo>
                  <a:pt x="56801" y="81268"/>
                </a:lnTo>
                <a:lnTo>
                  <a:pt x="23070" y="106965"/>
                </a:lnTo>
                <a:lnTo>
                  <a:pt x="0" y="128553"/>
                </a:lnTo>
                <a:lnTo>
                  <a:pt x="12328" y="124784"/>
                </a:lnTo>
                <a:lnTo>
                  <a:pt x="27103" y="119509"/>
                </a:lnTo>
                <a:lnTo>
                  <a:pt x="43079" y="113281"/>
                </a:lnTo>
                <a:lnTo>
                  <a:pt x="59011" y="106651"/>
                </a:lnTo>
                <a:lnTo>
                  <a:pt x="71870" y="101654"/>
                </a:lnTo>
                <a:lnTo>
                  <a:pt x="112370" y="90274"/>
                </a:lnTo>
                <a:lnTo>
                  <a:pt x="167434" y="80019"/>
                </a:lnTo>
                <a:lnTo>
                  <a:pt x="222020" y="75826"/>
                </a:lnTo>
                <a:lnTo>
                  <a:pt x="262143" y="77342"/>
                </a:lnTo>
                <a:lnTo>
                  <a:pt x="298074" y="84223"/>
                </a:lnTo>
                <a:lnTo>
                  <a:pt x="328018" y="97924"/>
                </a:lnTo>
                <a:lnTo>
                  <a:pt x="350183" y="119898"/>
                </a:lnTo>
                <a:lnTo>
                  <a:pt x="378158" y="105109"/>
                </a:lnTo>
                <a:lnTo>
                  <a:pt x="404630" y="87926"/>
                </a:lnTo>
                <a:lnTo>
                  <a:pt x="425385" y="69548"/>
                </a:lnTo>
                <a:lnTo>
                  <a:pt x="436208" y="51171"/>
                </a:lnTo>
                <a:lnTo>
                  <a:pt x="431175" y="25258"/>
                </a:lnTo>
                <a:lnTo>
                  <a:pt x="404885" y="9091"/>
                </a:lnTo>
                <a:lnTo>
                  <a:pt x="363823" y="1171"/>
                </a:lnTo>
                <a:lnTo>
                  <a:pt x="314475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2" name="bg object 22"/>
          <p:cNvSpPr/>
          <p:nvPr/>
        </p:nvSpPr>
        <p:spPr>
          <a:xfrm>
            <a:off x="4226775" y="637357"/>
            <a:ext cx="79308" cy="42988"/>
          </a:xfrm>
          <a:custGeom>
            <a:avLst/>
            <a:gdLst/>
            <a:ahLst/>
            <a:cxnLst/>
            <a:rect l="l" t="t" r="r" b="b"/>
            <a:pathLst>
              <a:path w="74929" h="40640">
                <a:moveTo>
                  <a:pt x="34185" y="0"/>
                </a:moveTo>
                <a:lnTo>
                  <a:pt x="28756" y="15515"/>
                </a:lnTo>
                <a:lnTo>
                  <a:pt x="0" y="19771"/>
                </a:lnTo>
                <a:lnTo>
                  <a:pt x="25344" y="24898"/>
                </a:lnTo>
                <a:lnTo>
                  <a:pt x="19522" y="40402"/>
                </a:lnTo>
                <a:lnTo>
                  <a:pt x="40629" y="28061"/>
                </a:lnTo>
                <a:lnTo>
                  <a:pt x="65779" y="33387"/>
                </a:lnTo>
                <a:lnTo>
                  <a:pt x="53466" y="20638"/>
                </a:lnTo>
                <a:lnTo>
                  <a:pt x="74847" y="8427"/>
                </a:lnTo>
                <a:lnTo>
                  <a:pt x="46130" y="12880"/>
                </a:lnTo>
                <a:lnTo>
                  <a:pt x="341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10436" y="704043"/>
            <a:ext cx="138240" cy="7148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4278975" y="553424"/>
            <a:ext cx="317234" cy="57766"/>
          </a:xfrm>
          <a:custGeom>
            <a:avLst/>
            <a:gdLst/>
            <a:ahLst/>
            <a:cxnLst/>
            <a:rect l="l" t="t" r="r" b="b"/>
            <a:pathLst>
              <a:path w="299720" h="54609">
                <a:moveTo>
                  <a:pt x="85483" y="9652"/>
                </a:moveTo>
                <a:lnTo>
                  <a:pt x="63525" y="14820"/>
                </a:lnTo>
                <a:lnTo>
                  <a:pt x="38836" y="22174"/>
                </a:lnTo>
                <a:lnTo>
                  <a:pt x="16103" y="30010"/>
                </a:lnTo>
                <a:lnTo>
                  <a:pt x="0" y="36677"/>
                </a:lnTo>
                <a:lnTo>
                  <a:pt x="10490" y="34010"/>
                </a:lnTo>
                <a:lnTo>
                  <a:pt x="53505" y="25133"/>
                </a:lnTo>
                <a:lnTo>
                  <a:pt x="79184" y="20129"/>
                </a:lnTo>
                <a:lnTo>
                  <a:pt x="85483" y="9652"/>
                </a:lnTo>
                <a:close/>
              </a:path>
              <a:path w="299720" h="54609">
                <a:moveTo>
                  <a:pt x="207987" y="3276"/>
                </a:moveTo>
                <a:lnTo>
                  <a:pt x="189115" y="990"/>
                </a:lnTo>
                <a:lnTo>
                  <a:pt x="170002" y="0"/>
                </a:lnTo>
                <a:lnTo>
                  <a:pt x="149567" y="495"/>
                </a:lnTo>
                <a:lnTo>
                  <a:pt x="126758" y="2667"/>
                </a:lnTo>
                <a:lnTo>
                  <a:pt x="118694" y="15684"/>
                </a:lnTo>
                <a:lnTo>
                  <a:pt x="138341" y="14452"/>
                </a:lnTo>
                <a:lnTo>
                  <a:pt x="158838" y="14300"/>
                </a:lnTo>
                <a:lnTo>
                  <a:pt x="179006" y="15278"/>
                </a:lnTo>
                <a:lnTo>
                  <a:pt x="197675" y="17462"/>
                </a:lnTo>
                <a:lnTo>
                  <a:pt x="207987" y="3276"/>
                </a:lnTo>
                <a:close/>
              </a:path>
              <a:path w="299720" h="54609">
                <a:moveTo>
                  <a:pt x="299339" y="40843"/>
                </a:moveTo>
                <a:lnTo>
                  <a:pt x="286766" y="31813"/>
                </a:lnTo>
                <a:lnTo>
                  <a:pt x="273672" y="24282"/>
                </a:lnTo>
                <a:lnTo>
                  <a:pt x="259715" y="17830"/>
                </a:lnTo>
                <a:lnTo>
                  <a:pt x="245516" y="12700"/>
                </a:lnTo>
                <a:lnTo>
                  <a:pt x="234721" y="26987"/>
                </a:lnTo>
                <a:lnTo>
                  <a:pt x="244906" y="31064"/>
                </a:lnTo>
                <a:lnTo>
                  <a:pt x="255524" y="36118"/>
                </a:lnTo>
                <a:lnTo>
                  <a:pt x="266115" y="42011"/>
                </a:lnTo>
                <a:lnTo>
                  <a:pt x="276199" y="48628"/>
                </a:lnTo>
                <a:lnTo>
                  <a:pt x="278206" y="50063"/>
                </a:lnTo>
                <a:lnTo>
                  <a:pt x="282841" y="54254"/>
                </a:lnTo>
                <a:lnTo>
                  <a:pt x="283070" y="54508"/>
                </a:lnTo>
                <a:lnTo>
                  <a:pt x="288480" y="50584"/>
                </a:lnTo>
                <a:lnTo>
                  <a:pt x="296430" y="44005"/>
                </a:lnTo>
                <a:lnTo>
                  <a:pt x="299339" y="40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5" name="bg object 25"/>
          <p:cNvSpPr/>
          <p:nvPr/>
        </p:nvSpPr>
        <p:spPr>
          <a:xfrm>
            <a:off x="4441087" y="618915"/>
            <a:ext cx="202976" cy="104784"/>
          </a:xfrm>
          <a:custGeom>
            <a:avLst/>
            <a:gdLst/>
            <a:ahLst/>
            <a:cxnLst/>
            <a:rect l="l" t="t" r="r" b="b"/>
            <a:pathLst>
              <a:path w="191770" h="99059">
                <a:moveTo>
                  <a:pt x="79857" y="90881"/>
                </a:moveTo>
                <a:lnTo>
                  <a:pt x="74256" y="77368"/>
                </a:lnTo>
                <a:lnTo>
                  <a:pt x="76212" y="73787"/>
                </a:lnTo>
                <a:lnTo>
                  <a:pt x="70446" y="73812"/>
                </a:lnTo>
                <a:lnTo>
                  <a:pt x="62560" y="72885"/>
                </a:lnTo>
                <a:lnTo>
                  <a:pt x="53352" y="68122"/>
                </a:lnTo>
                <a:lnTo>
                  <a:pt x="41452" y="65417"/>
                </a:lnTo>
                <a:lnTo>
                  <a:pt x="28054" y="66548"/>
                </a:lnTo>
                <a:lnTo>
                  <a:pt x="18478" y="70967"/>
                </a:lnTo>
                <a:lnTo>
                  <a:pt x="18084" y="78092"/>
                </a:lnTo>
                <a:lnTo>
                  <a:pt x="20358" y="81534"/>
                </a:lnTo>
                <a:lnTo>
                  <a:pt x="24803" y="83350"/>
                </a:lnTo>
                <a:lnTo>
                  <a:pt x="28562" y="84251"/>
                </a:lnTo>
                <a:lnTo>
                  <a:pt x="60388" y="79121"/>
                </a:lnTo>
                <a:lnTo>
                  <a:pt x="49022" y="83108"/>
                </a:lnTo>
                <a:lnTo>
                  <a:pt x="31750" y="87020"/>
                </a:lnTo>
                <a:lnTo>
                  <a:pt x="13690" y="90131"/>
                </a:lnTo>
                <a:lnTo>
                  <a:pt x="0" y="91643"/>
                </a:lnTo>
                <a:lnTo>
                  <a:pt x="22529" y="95211"/>
                </a:lnTo>
                <a:lnTo>
                  <a:pt x="38442" y="88620"/>
                </a:lnTo>
                <a:lnTo>
                  <a:pt x="45110" y="94526"/>
                </a:lnTo>
                <a:lnTo>
                  <a:pt x="53378" y="97688"/>
                </a:lnTo>
                <a:lnTo>
                  <a:pt x="61976" y="98526"/>
                </a:lnTo>
                <a:lnTo>
                  <a:pt x="69646" y="97472"/>
                </a:lnTo>
                <a:lnTo>
                  <a:pt x="74866" y="96037"/>
                </a:lnTo>
                <a:lnTo>
                  <a:pt x="79857" y="90881"/>
                </a:lnTo>
                <a:close/>
              </a:path>
              <a:path w="191770" h="99059">
                <a:moveTo>
                  <a:pt x="148767" y="49974"/>
                </a:moveTo>
                <a:lnTo>
                  <a:pt x="143027" y="40932"/>
                </a:lnTo>
                <a:lnTo>
                  <a:pt x="144081" y="37782"/>
                </a:lnTo>
                <a:lnTo>
                  <a:pt x="139776" y="39077"/>
                </a:lnTo>
                <a:lnTo>
                  <a:pt x="131572" y="39522"/>
                </a:lnTo>
                <a:lnTo>
                  <a:pt x="124167" y="37973"/>
                </a:lnTo>
                <a:lnTo>
                  <a:pt x="114998" y="38557"/>
                </a:lnTo>
                <a:lnTo>
                  <a:pt x="105143" y="42418"/>
                </a:lnTo>
                <a:lnTo>
                  <a:pt x="98526" y="47904"/>
                </a:lnTo>
                <a:lnTo>
                  <a:pt x="99047" y="53416"/>
                </a:lnTo>
                <a:lnTo>
                  <a:pt x="101142" y="55537"/>
                </a:lnTo>
                <a:lnTo>
                  <a:pt x="106870" y="56527"/>
                </a:lnTo>
                <a:lnTo>
                  <a:pt x="109778" y="56375"/>
                </a:lnTo>
                <a:lnTo>
                  <a:pt x="132892" y="45377"/>
                </a:lnTo>
                <a:lnTo>
                  <a:pt x="124891" y="50927"/>
                </a:lnTo>
                <a:lnTo>
                  <a:pt x="112483" y="57772"/>
                </a:lnTo>
                <a:lnTo>
                  <a:pt x="99390" y="64173"/>
                </a:lnTo>
                <a:lnTo>
                  <a:pt x="89369" y="68389"/>
                </a:lnTo>
                <a:lnTo>
                  <a:pt x="102870" y="68287"/>
                </a:lnTo>
                <a:lnTo>
                  <a:pt x="117652" y="57505"/>
                </a:lnTo>
                <a:lnTo>
                  <a:pt x="123405" y="61290"/>
                </a:lnTo>
                <a:lnTo>
                  <a:pt x="130340" y="63385"/>
                </a:lnTo>
                <a:lnTo>
                  <a:pt x="137680" y="63144"/>
                </a:lnTo>
                <a:lnTo>
                  <a:pt x="144678" y="59944"/>
                </a:lnTo>
                <a:lnTo>
                  <a:pt x="148336" y="57238"/>
                </a:lnTo>
                <a:lnTo>
                  <a:pt x="148767" y="49974"/>
                </a:lnTo>
                <a:close/>
              </a:path>
              <a:path w="191770" h="99059">
                <a:moveTo>
                  <a:pt x="191541" y="12484"/>
                </a:moveTo>
                <a:lnTo>
                  <a:pt x="188531" y="7531"/>
                </a:lnTo>
                <a:lnTo>
                  <a:pt x="181190" y="3606"/>
                </a:lnTo>
                <a:lnTo>
                  <a:pt x="179895" y="2552"/>
                </a:lnTo>
                <a:lnTo>
                  <a:pt x="179273" y="0"/>
                </a:lnTo>
                <a:lnTo>
                  <a:pt x="176441" y="1854"/>
                </a:lnTo>
                <a:lnTo>
                  <a:pt x="170065" y="3911"/>
                </a:lnTo>
                <a:lnTo>
                  <a:pt x="163398" y="4318"/>
                </a:lnTo>
                <a:lnTo>
                  <a:pt x="156311" y="6680"/>
                </a:lnTo>
                <a:lnTo>
                  <a:pt x="150190" y="11595"/>
                </a:lnTo>
                <a:lnTo>
                  <a:pt x="147421" y="17043"/>
                </a:lnTo>
                <a:lnTo>
                  <a:pt x="150393" y="21018"/>
                </a:lnTo>
                <a:lnTo>
                  <a:pt x="153035" y="22136"/>
                </a:lnTo>
                <a:lnTo>
                  <a:pt x="158102" y="21666"/>
                </a:lnTo>
                <a:lnTo>
                  <a:pt x="160375" y="20955"/>
                </a:lnTo>
                <a:lnTo>
                  <a:pt x="173824" y="7950"/>
                </a:lnTo>
                <a:lnTo>
                  <a:pt x="169964" y="13754"/>
                </a:lnTo>
                <a:lnTo>
                  <a:pt x="163169" y="21424"/>
                </a:lnTo>
                <a:lnTo>
                  <a:pt x="155625" y="28892"/>
                </a:lnTo>
                <a:lnTo>
                  <a:pt x="149542" y="34112"/>
                </a:lnTo>
                <a:lnTo>
                  <a:pt x="160324" y="31203"/>
                </a:lnTo>
                <a:lnTo>
                  <a:pt x="167208" y="20129"/>
                </a:lnTo>
                <a:lnTo>
                  <a:pt x="173570" y="21996"/>
                </a:lnTo>
                <a:lnTo>
                  <a:pt x="180086" y="22542"/>
                </a:lnTo>
                <a:lnTo>
                  <a:pt x="185813" y="20929"/>
                </a:lnTo>
                <a:lnTo>
                  <a:pt x="189826" y="16332"/>
                </a:lnTo>
                <a:lnTo>
                  <a:pt x="191541" y="12484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70752" y="432599"/>
            <a:ext cx="1462752" cy="43508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946635" y="460675"/>
            <a:ext cx="568602" cy="378836"/>
          </a:xfrm>
          <a:custGeom>
            <a:avLst/>
            <a:gdLst/>
            <a:ahLst/>
            <a:cxnLst/>
            <a:rect l="l" t="t" r="r" b="b"/>
            <a:pathLst>
              <a:path w="537210" h="358140">
                <a:moveTo>
                  <a:pt x="536680" y="0"/>
                </a:moveTo>
                <a:lnTo>
                  <a:pt x="0" y="0"/>
                </a:lnTo>
                <a:lnTo>
                  <a:pt x="0" y="357789"/>
                </a:lnTo>
                <a:lnTo>
                  <a:pt x="536680" y="357789"/>
                </a:lnTo>
                <a:lnTo>
                  <a:pt x="536680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8" name="bg object 28"/>
          <p:cNvSpPr/>
          <p:nvPr/>
        </p:nvSpPr>
        <p:spPr>
          <a:xfrm>
            <a:off x="1210945" y="505950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1" y="0"/>
                </a:moveTo>
                <a:lnTo>
                  <a:pt x="14169" y="13539"/>
                </a:lnTo>
                <a:lnTo>
                  <a:pt x="0" y="13525"/>
                </a:lnTo>
                <a:lnTo>
                  <a:pt x="11494" y="21790"/>
                </a:lnTo>
                <a:lnTo>
                  <a:pt x="7185" y="35153"/>
                </a:lnTo>
                <a:lnTo>
                  <a:pt x="18511" y="26892"/>
                </a:lnTo>
                <a:lnTo>
                  <a:pt x="29836" y="35153"/>
                </a:lnTo>
                <a:lnTo>
                  <a:pt x="25524" y="21790"/>
                </a:lnTo>
                <a:lnTo>
                  <a:pt x="37029" y="13525"/>
                </a:lnTo>
                <a:lnTo>
                  <a:pt x="22848" y="13525"/>
                </a:lnTo>
                <a:lnTo>
                  <a:pt x="18511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03530" y="522587"/>
            <a:ext cx="84571" cy="82664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086876" y="629962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5" y="0"/>
                </a:moveTo>
                <a:lnTo>
                  <a:pt x="14177" y="13572"/>
                </a:lnTo>
                <a:lnTo>
                  <a:pt x="0" y="13543"/>
                </a:lnTo>
                <a:lnTo>
                  <a:pt x="11502" y="21809"/>
                </a:lnTo>
                <a:lnTo>
                  <a:pt x="7189" y="35168"/>
                </a:lnTo>
                <a:lnTo>
                  <a:pt x="18515" y="26906"/>
                </a:lnTo>
                <a:lnTo>
                  <a:pt x="29833" y="35168"/>
                </a:lnTo>
                <a:lnTo>
                  <a:pt x="25530" y="21809"/>
                </a:lnTo>
                <a:lnTo>
                  <a:pt x="37021" y="13543"/>
                </a:lnTo>
                <a:lnTo>
                  <a:pt x="22852" y="13543"/>
                </a:lnTo>
                <a:lnTo>
                  <a:pt x="18515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1" name="bg 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03530" y="692064"/>
            <a:ext cx="84662" cy="82649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210953" y="753974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0" y="0"/>
                </a:moveTo>
                <a:lnTo>
                  <a:pt x="14179" y="13558"/>
                </a:lnTo>
                <a:lnTo>
                  <a:pt x="0" y="13543"/>
                </a:lnTo>
                <a:lnTo>
                  <a:pt x="11494" y="21805"/>
                </a:lnTo>
                <a:lnTo>
                  <a:pt x="7195" y="35172"/>
                </a:lnTo>
                <a:lnTo>
                  <a:pt x="18517" y="26906"/>
                </a:lnTo>
                <a:lnTo>
                  <a:pt x="29836" y="35172"/>
                </a:lnTo>
                <a:lnTo>
                  <a:pt x="25527" y="21805"/>
                </a:lnTo>
                <a:lnTo>
                  <a:pt x="37029" y="13543"/>
                </a:lnTo>
                <a:lnTo>
                  <a:pt x="22848" y="13543"/>
                </a:lnTo>
                <a:lnTo>
                  <a:pt x="18510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72917" y="692064"/>
            <a:ext cx="84649" cy="82649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334850" y="629791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1" y="0"/>
                </a:moveTo>
                <a:lnTo>
                  <a:pt x="14177" y="13557"/>
                </a:lnTo>
                <a:lnTo>
                  <a:pt x="0" y="13539"/>
                </a:lnTo>
                <a:lnTo>
                  <a:pt x="11502" y="21804"/>
                </a:lnTo>
                <a:lnTo>
                  <a:pt x="7195" y="35167"/>
                </a:lnTo>
                <a:lnTo>
                  <a:pt x="18511" y="26890"/>
                </a:lnTo>
                <a:lnTo>
                  <a:pt x="29833" y="35167"/>
                </a:lnTo>
                <a:lnTo>
                  <a:pt x="25530" y="21804"/>
                </a:lnTo>
                <a:lnTo>
                  <a:pt x="37033" y="13539"/>
                </a:lnTo>
                <a:lnTo>
                  <a:pt x="22856" y="13539"/>
                </a:lnTo>
                <a:lnTo>
                  <a:pt x="18511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5" name="bg 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73084" y="522602"/>
            <a:ext cx="84483" cy="8245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84883" y="459215"/>
            <a:ext cx="845572" cy="38102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64198" y="429885"/>
            <a:ext cx="1051786" cy="440612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-762" y="1510990"/>
            <a:ext cx="298415" cy="1957316"/>
          </a:xfrm>
          <a:custGeom>
            <a:avLst/>
            <a:gdLst/>
            <a:ahLst/>
            <a:cxnLst/>
            <a:rect l="l" t="t" r="r" b="b"/>
            <a:pathLst>
              <a:path w="281940" h="1850389">
                <a:moveTo>
                  <a:pt x="281656" y="0"/>
                </a:moveTo>
                <a:lnTo>
                  <a:pt x="0" y="0"/>
                </a:lnTo>
                <a:lnTo>
                  <a:pt x="0" y="1850186"/>
                </a:lnTo>
                <a:lnTo>
                  <a:pt x="281656" y="1850186"/>
                </a:lnTo>
                <a:lnTo>
                  <a:pt x="28165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39" name="bg object 39"/>
          <p:cNvSpPr/>
          <p:nvPr/>
        </p:nvSpPr>
        <p:spPr>
          <a:xfrm>
            <a:off x="-762" y="4220476"/>
            <a:ext cx="298415" cy="1854548"/>
          </a:xfrm>
          <a:custGeom>
            <a:avLst/>
            <a:gdLst/>
            <a:ahLst/>
            <a:cxnLst/>
            <a:rect l="l" t="t" r="r" b="b"/>
            <a:pathLst>
              <a:path w="281940" h="1753235">
                <a:moveTo>
                  <a:pt x="281656" y="0"/>
                </a:moveTo>
                <a:lnTo>
                  <a:pt x="0" y="0"/>
                </a:lnTo>
                <a:lnTo>
                  <a:pt x="0" y="1752796"/>
                </a:lnTo>
                <a:lnTo>
                  <a:pt x="281656" y="1752796"/>
                </a:lnTo>
                <a:lnTo>
                  <a:pt x="28165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794" y="1372402"/>
            <a:ext cx="7888506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565" y="6377940"/>
            <a:ext cx="39035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36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8BF11-B7FC-4859-86AD-6532BEAAA3AC}" type="datetime1">
              <a:rPr lang="en-US" smtClean="0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3080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102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9784" y="4796903"/>
            <a:ext cx="10722725" cy="845687"/>
          </a:xfrm>
          <a:prstGeom prst="rect">
            <a:avLst/>
          </a:prstGeom>
        </p:spPr>
        <p:txBody>
          <a:bodyPr vert="horz" wrap="square" lIns="0" tIns="69856" rIns="0" bIns="0" rtlCol="0">
            <a:spAutoFit/>
          </a:bodyPr>
          <a:lstStyle/>
          <a:p>
            <a:pPr marL="14777" marR="0" lvl="0" indent="0" algn="ctr" defTabSz="967252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A65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Ing. Valdemar Adamiš</a:t>
            </a:r>
          </a:p>
          <a:p>
            <a:pPr marL="14777" marR="5374" algn="ctr" defTabSz="967252">
              <a:lnSpc>
                <a:spcPct val="1145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kern="0" dirty="0">
                <a:solidFill>
                  <a:srgbClr val="00A650"/>
                </a:solidFill>
                <a:latin typeface="Montserrat"/>
              </a:rPr>
              <a:t>Ministerstvo financí – Centrální harmonizační jednotka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43C1F1F-DDD3-A779-2F54-DE60301F332C}"/>
              </a:ext>
            </a:extLst>
          </p:cNvPr>
          <p:cNvSpPr txBox="1">
            <a:spLocks/>
          </p:cNvSpPr>
          <p:nvPr/>
        </p:nvSpPr>
        <p:spPr>
          <a:xfrm>
            <a:off x="1867650" y="1883854"/>
            <a:ext cx="8143875" cy="2225227"/>
          </a:xfrm>
          <a:prstGeom prst="rect">
            <a:avLst/>
          </a:prstGeom>
        </p:spPr>
        <p:txBody>
          <a:bodyPr vert="horz" wrap="square" lIns="0" tIns="17464" rIns="0" bIns="0" rtlCol="0">
            <a:spAutoFit/>
          </a:bodyPr>
          <a:lstStyle>
            <a:lvl1pPr marL="0">
              <a:defRPr sz="4707" b="1" i="0">
                <a:solidFill>
                  <a:srgbClr val="014EA2"/>
                </a:solidFill>
                <a:latin typeface="Montserrat"/>
                <a:ea typeface="+mn-ea"/>
                <a:cs typeface="Montserrat"/>
              </a:defRPr>
            </a:lvl1pPr>
            <a:lvl2pPr marL="483626">
              <a:defRPr>
                <a:latin typeface="+mn-lt"/>
                <a:ea typeface="+mn-ea"/>
                <a:cs typeface="+mn-cs"/>
              </a:defRPr>
            </a:lvl2pPr>
            <a:lvl3pPr marL="967252">
              <a:defRPr>
                <a:latin typeface="+mn-lt"/>
                <a:ea typeface="+mn-ea"/>
                <a:cs typeface="+mn-cs"/>
              </a:defRPr>
            </a:lvl3pPr>
            <a:lvl4pPr marL="1450878">
              <a:defRPr>
                <a:latin typeface="+mn-lt"/>
                <a:ea typeface="+mn-ea"/>
                <a:cs typeface="+mn-cs"/>
              </a:defRPr>
            </a:lvl4pPr>
            <a:lvl5pPr marL="1934505">
              <a:defRPr>
                <a:latin typeface="+mn-lt"/>
                <a:ea typeface="+mn-ea"/>
                <a:cs typeface="+mn-cs"/>
              </a:defRPr>
            </a:lvl5pPr>
            <a:lvl6pPr marL="2418131">
              <a:defRPr>
                <a:latin typeface="+mn-lt"/>
                <a:ea typeface="+mn-ea"/>
                <a:cs typeface="+mn-cs"/>
              </a:defRPr>
            </a:lvl6pPr>
            <a:lvl7pPr marL="2901757">
              <a:defRPr>
                <a:latin typeface="+mn-lt"/>
                <a:ea typeface="+mn-ea"/>
                <a:cs typeface="+mn-cs"/>
              </a:defRPr>
            </a:lvl7pPr>
            <a:lvl8pPr marL="3385383">
              <a:defRPr>
                <a:latin typeface="+mn-lt"/>
                <a:ea typeface="+mn-ea"/>
                <a:cs typeface="+mn-cs"/>
              </a:defRPr>
            </a:lvl8pPr>
            <a:lvl9pPr marL="3869009">
              <a:defRPr>
                <a:latin typeface="+mn-lt"/>
                <a:ea typeface="+mn-ea"/>
                <a:cs typeface="+mn-cs"/>
              </a:defRPr>
            </a:lvl9pPr>
          </a:lstStyle>
          <a:p>
            <a:pPr marL="13434" marR="41646" algn="ctr">
              <a:lnSpc>
                <a:spcPts val="5871"/>
              </a:lnSpc>
              <a:spcBef>
                <a:spcPts val="138"/>
              </a:spcBef>
            </a:pPr>
            <a:r>
              <a:rPr lang="cs-CZ" sz="3600" kern="0" spc="-11" dirty="0"/>
              <a:t>METODIKA VEŘEJNÉHO NAKUPOVÁNÍ</a:t>
            </a:r>
          </a:p>
          <a:p>
            <a:pPr marL="13434" marR="41646" algn="ctr">
              <a:lnSpc>
                <a:spcPts val="5871"/>
              </a:lnSpc>
              <a:spcBef>
                <a:spcPts val="138"/>
              </a:spcBef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Naplňování principů 3E v praxi veřejného zadávání</a:t>
            </a:r>
            <a:endParaRPr lang="cs-CZ" sz="36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Řídicí a kontrolní mechanismy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6670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opatření, která poskytují alespoň přiměřené ujištění o tom, že bude s veřejnými prostředky nakládáno nejen zákonně ale také účelně, hospodárně a efektivně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pojnice: pravoúhlá 5">
            <a:extLst>
              <a:ext uri="{FF2B5EF4-FFF2-40B4-BE49-F238E27FC236}">
                <a16:creationId xmlns:a16="http://schemas.microsoft.com/office/drawing/2014/main" id="{4E3DE6A1-11BE-4A82-8406-9462101AB552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92223" y="2918729"/>
            <a:ext cx="1781000" cy="1070124"/>
          </a:xfrm>
          <a:prstGeom prst="bentConnector3">
            <a:avLst>
              <a:gd name="adj1" fmla="val 1002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B5B80F93-DC89-4793-A9E3-FA2D303B5C1C}"/>
              </a:ext>
            </a:extLst>
          </p:cNvPr>
          <p:cNvSpPr txBox="1"/>
          <p:nvPr/>
        </p:nvSpPr>
        <p:spPr>
          <a:xfrm>
            <a:off x="4945808" y="2774635"/>
            <a:ext cx="6091127" cy="31393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32" tIns="45716" rIns="91432" bIns="45716" rtlCol="0">
            <a:spAutoFit/>
          </a:bodyPr>
          <a:lstStyle>
            <a:defPPr>
              <a:defRPr lang="cs-CZ"/>
            </a:defPPr>
            <a:lvl2pPr marL="746059" lvl="1" indent="-568275" algn="just">
              <a:defRPr sz="2100" b="1">
                <a:solidFill>
                  <a:srgbClr val="002060"/>
                </a:solidFill>
                <a:latin typeface="Arial"/>
              </a:defRPr>
            </a:lvl2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vymezení práv a povinností zaměstnanců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řízení rizik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řízení souladu s právními, technickými a vnitřními předpisy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oběh informací k řízení a kontrole veřejných financí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vedení účetnictví podle zákona o účetnictví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sestavování, úpravy a sledování plnění veřejného rozpočtu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nastavení pravidel platebního styku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ověřování a schvalování majetkových operací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poskytování dotací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pravidla pro veřejné zakázky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řídicí kontrola </a:t>
            </a:r>
          </a:p>
        </p:txBody>
      </p:sp>
    </p:spTree>
    <p:extLst>
      <p:ext uri="{BB962C8B-B14F-4D97-AF65-F5344CB8AC3E}">
        <p14:creationId xmlns:p14="http://schemas.microsoft.com/office/powerpoint/2010/main" val="250477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1003533" y="2690336"/>
            <a:ext cx="4709428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Principy 3E</a:t>
            </a:r>
          </a:p>
        </p:txBody>
      </p:sp>
    </p:spTree>
    <p:extLst>
      <p:ext uri="{BB962C8B-B14F-4D97-AF65-F5344CB8AC3E}">
        <p14:creationId xmlns:p14="http://schemas.microsoft.com/office/powerpoint/2010/main" val="73014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Pojetí principů 3E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667033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l-PL" sz="2300" b="1" dirty="0"/>
              <a:t>Zákon č. 320/2001 Sb., o finanční kontrole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l-PL" sz="2300" dirty="0"/>
              <a:t>„jak to definuje zákon?“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pl-PL" sz="2300" dirty="0"/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l-PL" sz="2300" b="1" dirty="0"/>
              <a:t>Metodika veřejného nakupování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l-PL" sz="2300" dirty="0"/>
              <a:t>„jak je metodicky vysvětleno?”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pl-PL" sz="2300" b="1" dirty="0"/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l-PL" sz="2300" b="1" dirty="0"/>
              <a:t>Ekonomická teorie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l-PL" sz="2300" dirty="0"/>
              <a:t>„jak je to myšleno?“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pl-PL" sz="2300" dirty="0"/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l-PL" sz="2300" b="1" dirty="0"/>
              <a:t>Praxe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l-PL" sz="2300" dirty="0"/>
              <a:t>„jak je to aplikováno?“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pl-PL" sz="2300" dirty="0"/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pl-PL" sz="2300" dirty="0"/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300" b="1" dirty="0"/>
          </a:p>
        </p:txBody>
      </p:sp>
    </p:spTree>
    <p:extLst>
      <p:ext uri="{BB962C8B-B14F-4D97-AF65-F5344CB8AC3E}">
        <p14:creationId xmlns:p14="http://schemas.microsoft.com/office/powerpoint/2010/main" val="20412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9" y="582534"/>
            <a:ext cx="100245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ÚČELNOST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Zástupný symbol pro text 1">
            <a:extLst>
              <a:ext uri="{FF2B5EF4-FFF2-40B4-BE49-F238E27FC236}">
                <a16:creationId xmlns:a16="http://schemas.microsoft.com/office/drawing/2014/main" id="{689EC4E1-71C1-4E4E-B11C-CEA9D6A184E9}"/>
              </a:ext>
            </a:extLst>
          </p:cNvPr>
          <p:cNvSpPr txBox="1">
            <a:spLocks/>
          </p:cNvSpPr>
          <p:nvPr/>
        </p:nvSpPr>
        <p:spPr>
          <a:xfrm>
            <a:off x="838199" y="1501150"/>
            <a:ext cx="1072242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300" b="1"/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300"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Zákon č. 320/2001 Sb., o finanční kontrole</a:t>
            </a:r>
          </a:p>
          <a:p>
            <a:pPr lvl="1"/>
            <a:r>
              <a:rPr lang="cs-CZ" dirty="0"/>
              <a:t>„Pro účely tohoto zákona se rozumí účelností takové použití veřejných prostředků, které zajistí optimální míru dosažení cílů při plnění stanovených úkolů.“</a:t>
            </a:r>
          </a:p>
          <a:p>
            <a:pPr>
              <a:spcBef>
                <a:spcPts val="600"/>
              </a:spcBef>
            </a:pPr>
            <a:r>
              <a:rPr lang="cs-CZ" dirty="0"/>
              <a:t>MP CHJ č. 3 „Metodika veřejného nakupování“</a:t>
            </a:r>
          </a:p>
          <a:p>
            <a:pPr lvl="1"/>
            <a:r>
              <a:rPr lang="cs-CZ" dirty="0"/>
              <a:t>„Účelným nakládáním s veřejnými prostředky se rozumí, že dosažené výsledky odpovídají stanovené a prokázané potřebě.“</a:t>
            </a:r>
          </a:p>
          <a:p>
            <a:pPr>
              <a:spcBef>
                <a:spcPts val="600"/>
              </a:spcBef>
            </a:pPr>
            <a:r>
              <a:rPr lang="cs-CZ" dirty="0"/>
              <a:t>Ekonomická teorie</a:t>
            </a:r>
          </a:p>
          <a:p>
            <a:pPr lvl="1"/>
            <a:r>
              <a:rPr lang="cs-CZ" dirty="0"/>
              <a:t>„Vynaložení ekonomických zdrojů podniku, účelově souvisejícího s ekonomickou činností.“</a:t>
            </a:r>
          </a:p>
          <a:p>
            <a:r>
              <a:rPr lang="cs-CZ" b="1" dirty="0"/>
              <a:t>Praxe</a:t>
            </a:r>
          </a:p>
          <a:p>
            <a:pPr lvl="1"/>
            <a:r>
              <a:rPr lang="cs-CZ" dirty="0"/>
              <a:t>„Nákup </a:t>
            </a:r>
            <a:r>
              <a:rPr lang="cs-CZ" strike="sngStrike" dirty="0"/>
              <a:t>zbytného nebo </a:t>
            </a:r>
            <a:r>
              <a:rPr lang="cs-CZ" dirty="0"/>
              <a:t>nezbytného statku nebo služby“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828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9" y="582534"/>
            <a:ext cx="100245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HOSPODÁRNOST</a:t>
            </a:r>
            <a:endParaRPr kumimoji="0" lang="cs-CZ" sz="4200" b="1" i="0" u="none" strike="noStrike" kern="1200" cap="none" spc="0" normalizeH="0" baseline="0" noProof="0" dirty="0">
              <a:ln>
                <a:noFill/>
              </a:ln>
              <a:solidFill>
                <a:srgbClr val="2E49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Zástupný symbol pro text 1">
            <a:extLst>
              <a:ext uri="{FF2B5EF4-FFF2-40B4-BE49-F238E27FC236}">
                <a16:creationId xmlns:a16="http://schemas.microsoft.com/office/drawing/2014/main" id="{689EC4E1-71C1-4E4E-B11C-CEA9D6A184E9}"/>
              </a:ext>
            </a:extLst>
          </p:cNvPr>
          <p:cNvSpPr txBox="1">
            <a:spLocks/>
          </p:cNvSpPr>
          <p:nvPr/>
        </p:nvSpPr>
        <p:spPr>
          <a:xfrm>
            <a:off x="838199" y="1501150"/>
            <a:ext cx="1072242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300" b="1"/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300"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Zákon č. 320/2001 Sb., o finanční kontrole</a:t>
            </a:r>
          </a:p>
          <a:p>
            <a:pPr lvl="1"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„Pro účely tohoto zákona se rozumí hospodárností takové použití veřejných prostředků k zajištění stanovených úkolů s co nejnižším vynaložením těchto prostředků, a to při dodržení odpovídající kvality plněných úkolů.“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Zákon č. 218/2000 Sb., rozpočtová pravidla</a:t>
            </a:r>
          </a:p>
          <a:p>
            <a:pPr lvl="1"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 45 odst. 2: Organizační složka státu je povinna dbát, aby dosahovala příjmů stanovených rozpočtem a plnila určené úkoly nejhospodárnějším způsobem. ...“</a:t>
            </a:r>
          </a:p>
          <a:p>
            <a:pPr lvl="1"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 53 odst. 4: „Příspěvková organizace je povinna dbát, aby plnila určené úkoly nejhospodárnějším způsobem a dodržela stanovené finanční vztahy ke státnímu rozpočtu...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7625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9" y="582534"/>
            <a:ext cx="100245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HOSPODÁRNOST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Zástupný symbol pro text 1">
            <a:extLst>
              <a:ext uri="{FF2B5EF4-FFF2-40B4-BE49-F238E27FC236}">
                <a16:creationId xmlns:a16="http://schemas.microsoft.com/office/drawing/2014/main" id="{689EC4E1-71C1-4E4E-B11C-CEA9D6A184E9}"/>
              </a:ext>
            </a:extLst>
          </p:cNvPr>
          <p:cNvSpPr txBox="1">
            <a:spLocks/>
          </p:cNvSpPr>
          <p:nvPr/>
        </p:nvSpPr>
        <p:spPr>
          <a:xfrm>
            <a:off x="838199" y="1501150"/>
            <a:ext cx="1072242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300" b="1"/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300"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 CHJ č. 3 „Metodika veřejného nakupování“</a:t>
            </a:r>
          </a:p>
          <a:p>
            <a:pPr lvl="1"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„Hospodárným nakládáním s veřejnými prostředky se rozumí, že zdroje jsou k dispozici ve správnou dobu, v dostatečném množství, v přiměřené kvalitě a za co nejvýhodnější cenu.“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Ekonomická teorie</a:t>
            </a:r>
          </a:p>
          <a:p>
            <a:pPr lvl="1"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„Hospodárnost vyjadřuje takový průběh nákladů podniku, při kterém se dosahuje žádoucích výstupů s co nejmenším vynaložením zdrojů ekonomického růstu“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Praxe</a:t>
            </a:r>
          </a:p>
          <a:p>
            <a:pPr lvl="1"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„Nákup zbytného nebo nezbytného statku nebo služby za cenu obvyklou“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1214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9" y="582534"/>
            <a:ext cx="100245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EFEKTIVNOST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Zástupný symbol pro text 1">
            <a:extLst>
              <a:ext uri="{FF2B5EF4-FFF2-40B4-BE49-F238E27FC236}">
                <a16:creationId xmlns:a16="http://schemas.microsoft.com/office/drawing/2014/main" id="{689EC4E1-71C1-4E4E-B11C-CEA9D6A184E9}"/>
              </a:ext>
            </a:extLst>
          </p:cNvPr>
          <p:cNvSpPr txBox="1">
            <a:spLocks/>
          </p:cNvSpPr>
          <p:nvPr/>
        </p:nvSpPr>
        <p:spPr>
          <a:xfrm>
            <a:off x="838199" y="1501150"/>
            <a:ext cx="10722429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300" b="1"/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300"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Zákon č. 320/2001 Sb., o finanční kontrole</a:t>
            </a:r>
          </a:p>
          <a:p>
            <a:pPr lvl="1"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„Pro účely tohoto zákona se rozumí efektivností takové použití veřejných prostředků, kterým se dosáhne nejvýše možného rozsahu, kvality a přínosu plněných úkolů ve srovnání s objemem prostředků vynaložených na jejich plnění.“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 CHJ č. 3 „Metodika veřejného nakupování“</a:t>
            </a:r>
          </a:p>
          <a:p>
            <a:pPr lvl="1"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„Efektivním nakládáním s veřejnými prostředky se rozumí, že je dosahováno co nejlepšího vztahu mezi použitými prostředky a dosaženými výsledky.“</a:t>
            </a:r>
          </a:p>
          <a:p>
            <a:pPr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Ekonomická teorie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„Ekonomická účinnost. Její úroveň je výsledkem souměření vynaložených nákladů s dosaženým ekonomickým prospěchem. Lze ji kvantifikovat pomoci zisku.“</a:t>
            </a:r>
          </a:p>
          <a:p>
            <a:pPr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Praxe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„Dosahování stanovených cílů odpovídajících úvodním představám“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4743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9" y="582534"/>
            <a:ext cx="100245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ÚČELNOST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459AC7BC-8B09-4601-A7DD-D8C95AFDA739}"/>
              </a:ext>
            </a:extLst>
          </p:cNvPr>
          <p:cNvSpPr txBox="1">
            <a:spLocks/>
          </p:cNvSpPr>
          <p:nvPr/>
        </p:nvSpPr>
        <p:spPr>
          <a:xfrm>
            <a:off x="726621" y="2312637"/>
            <a:ext cx="10757808" cy="39628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300" dirty="0"/>
          </a:p>
          <a:p>
            <a:endParaRPr lang="cs-CZ" sz="2300" dirty="0"/>
          </a:p>
          <a:p>
            <a:endParaRPr lang="cs-CZ" sz="2300" dirty="0"/>
          </a:p>
          <a:p>
            <a:endParaRPr lang="cs-CZ" sz="2300" dirty="0"/>
          </a:p>
          <a:p>
            <a:endParaRPr lang="cs-CZ" sz="2300" dirty="0"/>
          </a:p>
          <a:p>
            <a:endParaRPr lang="cs-CZ" sz="2300" dirty="0"/>
          </a:p>
          <a:p>
            <a:pPr marL="519098" indent="-342900"/>
            <a:r>
              <a:rPr lang="cs-CZ" sz="2300" dirty="0"/>
              <a:t>v praxi se tedy primárně jedná o to, zda je poptávána </a:t>
            </a:r>
            <a:r>
              <a:rPr lang="cs-CZ" sz="2300" b="1" dirty="0"/>
              <a:t>správné zboží či správná služba</a:t>
            </a:r>
            <a:endParaRPr lang="cs-CZ" sz="2300" dirty="0"/>
          </a:p>
          <a:p>
            <a:pPr marL="519098" indent="-342900"/>
            <a:r>
              <a:rPr lang="cs-CZ" sz="2300" dirty="0"/>
              <a:t>musí být </a:t>
            </a:r>
            <a:r>
              <a:rPr lang="cs-CZ" sz="2300" b="1" dirty="0"/>
              <a:t>jasně identifikována potřeba</a:t>
            </a:r>
            <a:r>
              <a:rPr lang="cs-CZ" sz="2300" dirty="0"/>
              <a:t> (účel vynakládání veřejných prostředků, který musí být v souladu s úkoly organizace a jejími cíli)</a:t>
            </a:r>
          </a:p>
          <a:p>
            <a:endParaRPr lang="cs-CZ" sz="2300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4C499CA0-341D-4CBD-97E6-8EFBB7D2125D}"/>
              </a:ext>
            </a:extLst>
          </p:cNvPr>
          <p:cNvGrpSpPr/>
          <p:nvPr/>
        </p:nvGrpSpPr>
        <p:grpSpPr>
          <a:xfrm>
            <a:off x="3663717" y="1394020"/>
            <a:ext cx="4883615" cy="3302636"/>
            <a:chOff x="750664" y="1303090"/>
            <a:chExt cx="5268880" cy="3924807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16340185-F4EA-466B-9C81-6E342CB292D3}"/>
                </a:ext>
              </a:extLst>
            </p:cNvPr>
            <p:cNvGrpSpPr/>
            <p:nvPr/>
          </p:nvGrpSpPr>
          <p:grpSpPr>
            <a:xfrm>
              <a:off x="750664" y="1303090"/>
              <a:ext cx="5268880" cy="3924807"/>
              <a:chOff x="1170234" y="1333153"/>
              <a:chExt cx="5268880" cy="3924807"/>
            </a:xfrm>
          </p:grpSpPr>
          <p:sp>
            <p:nvSpPr>
              <p:cNvPr id="11" name="Ovál 10">
                <a:extLst>
                  <a:ext uri="{FF2B5EF4-FFF2-40B4-BE49-F238E27FC236}">
                    <a16:creationId xmlns:a16="http://schemas.microsoft.com/office/drawing/2014/main" id="{7BE23E65-852A-44FF-8055-AFE4EF37F8BF}"/>
                  </a:ext>
                </a:extLst>
              </p:cNvPr>
              <p:cNvSpPr/>
              <p:nvPr/>
            </p:nvSpPr>
            <p:spPr>
              <a:xfrm>
                <a:off x="1170236" y="1333153"/>
                <a:ext cx="5268878" cy="3924807"/>
              </a:xfrm>
              <a:prstGeom prst="ellipse">
                <a:avLst/>
              </a:prstGeom>
              <a:noFill/>
              <a:ln w="508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0"/>
                <a:endParaRPr lang="cs-CZ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87335BF0-1D95-4523-B8EF-71C701CA1F9F}"/>
                  </a:ext>
                </a:extLst>
              </p:cNvPr>
              <p:cNvSpPr txBox="1"/>
              <p:nvPr/>
            </p:nvSpPr>
            <p:spPr>
              <a:xfrm>
                <a:off x="1170234" y="1787033"/>
                <a:ext cx="5268878" cy="658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160"/>
                <a:r>
                  <a:rPr lang="cs-CZ" sz="3000" b="1" dirty="0"/>
                  <a:t>Effectiveness</a:t>
                </a:r>
              </a:p>
            </p:txBody>
          </p:sp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21C89677-CC1B-4F23-A7E2-750F9C01CAE6}"/>
                </a:ext>
              </a:extLst>
            </p:cNvPr>
            <p:cNvSpPr txBox="1"/>
            <p:nvPr/>
          </p:nvSpPr>
          <p:spPr>
            <a:xfrm>
              <a:off x="750664" y="2801436"/>
              <a:ext cx="5268878" cy="493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60"/>
              <a:r>
                <a:rPr lang="cs-CZ" sz="2100" dirty="0">
                  <a:cs typeface="Segoe UI" panose="020B0502040204020203" pitchFamily="34" charset="0"/>
                </a:rPr>
                <a:t>”</a:t>
              </a:r>
              <a:r>
                <a:rPr lang="cs-CZ" sz="2100" i="1" dirty="0">
                  <a:cs typeface="Segoe UI" panose="020B0502040204020203" pitchFamily="34" charset="0"/>
                </a:rPr>
                <a:t>dělání správných věcí</a:t>
              </a:r>
              <a:r>
                <a:rPr lang="cs-CZ" sz="2100" dirty="0">
                  <a:cs typeface="Segoe UI" panose="020B0502040204020203" pitchFamily="34" charset="0"/>
                </a:rPr>
                <a:t>” 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12776E45-0F8A-4B4B-B732-FEB20D0DDA10}"/>
                </a:ext>
              </a:extLst>
            </p:cNvPr>
            <p:cNvSpPr txBox="1"/>
            <p:nvPr/>
          </p:nvSpPr>
          <p:spPr>
            <a:xfrm>
              <a:off x="1544766" y="3472048"/>
              <a:ext cx="4032448" cy="15910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160"/>
              <a:r>
                <a:rPr lang="cs-CZ" sz="2100" b="1" dirty="0">
                  <a:cs typeface="Segoe UI" panose="020B0502040204020203" pitchFamily="34" charset="0"/>
                </a:rPr>
                <a:t>Dosažené výsledky odpovídají stanovené a prokázané potřebě</a:t>
              </a:r>
              <a:r>
                <a:rPr lang="cs-CZ" sz="2100" b="1" dirty="0">
                  <a:solidFill>
                    <a:srgbClr val="444444"/>
                  </a:solidFill>
                  <a:cs typeface="Segoe UI" panose="020B0502040204020203" pitchFamily="34" charset="0"/>
                </a:rPr>
                <a:t>.</a:t>
              </a:r>
            </a:p>
            <a:p>
              <a:pPr defTabSz="457160"/>
              <a:endParaRPr lang="cs-CZ" dirty="0">
                <a:solidFill>
                  <a:srgbClr val="44444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48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9" y="582534"/>
            <a:ext cx="100245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HOSPODÁRNOST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9BA8CD37-B8BA-4071-800E-65E9A09388FD}"/>
              </a:ext>
            </a:extLst>
          </p:cNvPr>
          <p:cNvSpPr txBox="1">
            <a:spLocks/>
          </p:cNvSpPr>
          <p:nvPr/>
        </p:nvSpPr>
        <p:spPr>
          <a:xfrm>
            <a:off x="628650" y="1582616"/>
            <a:ext cx="11106150" cy="49940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300" dirty="0"/>
          </a:p>
          <a:p>
            <a:endParaRPr lang="cs-CZ" sz="2300" dirty="0"/>
          </a:p>
          <a:p>
            <a:endParaRPr lang="cs-CZ" sz="2300" dirty="0"/>
          </a:p>
          <a:p>
            <a:endParaRPr lang="cs-CZ" sz="2300" dirty="0"/>
          </a:p>
          <a:p>
            <a:endParaRPr lang="cs-CZ" sz="2300" dirty="0"/>
          </a:p>
          <a:p>
            <a:endParaRPr lang="cs-CZ" sz="2300" dirty="0"/>
          </a:p>
          <a:p>
            <a:pPr marL="176198" indent="0">
              <a:buFont typeface="Arial" panose="020B0604020202020204" pitchFamily="34" charset="0"/>
              <a:buNone/>
            </a:pPr>
            <a:endParaRPr lang="cs-CZ" sz="2300" dirty="0"/>
          </a:p>
          <a:p>
            <a:pPr marL="519098" indent="-342900"/>
            <a:r>
              <a:rPr lang="cs-CZ" sz="2300" dirty="0"/>
              <a:t>hospodárností se rozumí tlak na </a:t>
            </a:r>
            <a:r>
              <a:rPr lang="cs-CZ" sz="2300" b="1" dirty="0"/>
              <a:t>minimalizaci nákladů</a:t>
            </a:r>
            <a:r>
              <a:rPr lang="cs-CZ" sz="2300" dirty="0"/>
              <a:t> nutných k dosažení požadovaných výsledků</a:t>
            </a:r>
          </a:p>
          <a:p>
            <a:pPr marL="519098" indent="-342900"/>
            <a:r>
              <a:rPr lang="cs-CZ" sz="2300" dirty="0"/>
              <a:t>častou chybou je poptávání plnění pouze na základě nejnižší ceny, čímž je možno zpravidla dosáhnout plnění, které není efektivní a účelné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CC638FF-DCB1-4ED9-AFC6-1850B0F25F46}"/>
              </a:ext>
            </a:extLst>
          </p:cNvPr>
          <p:cNvGrpSpPr/>
          <p:nvPr/>
        </p:nvGrpSpPr>
        <p:grpSpPr>
          <a:xfrm>
            <a:off x="3897085" y="1582616"/>
            <a:ext cx="4858983" cy="2956727"/>
            <a:chOff x="4482788" y="1303090"/>
            <a:chExt cx="5284592" cy="3924807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D3C818FB-4BFB-4D3B-A4CC-2B3A90A96263}"/>
                </a:ext>
              </a:extLst>
            </p:cNvPr>
            <p:cNvGrpSpPr/>
            <p:nvPr/>
          </p:nvGrpSpPr>
          <p:grpSpPr>
            <a:xfrm>
              <a:off x="4482788" y="1303090"/>
              <a:ext cx="5284591" cy="3924807"/>
              <a:chOff x="4902358" y="1333153"/>
              <a:chExt cx="5284591" cy="3924807"/>
            </a:xfrm>
          </p:grpSpPr>
          <p:sp>
            <p:nvSpPr>
              <p:cNvPr id="11" name="Ovál 10">
                <a:extLst>
                  <a:ext uri="{FF2B5EF4-FFF2-40B4-BE49-F238E27FC236}">
                    <a16:creationId xmlns:a16="http://schemas.microsoft.com/office/drawing/2014/main" id="{B73A88A1-5462-448A-8A28-1AD72C649D9E}"/>
                  </a:ext>
                </a:extLst>
              </p:cNvPr>
              <p:cNvSpPr/>
              <p:nvPr/>
            </p:nvSpPr>
            <p:spPr>
              <a:xfrm>
                <a:off x="4902358" y="1333153"/>
                <a:ext cx="5268878" cy="3924807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0"/>
                <a:endParaRPr lang="cs-CZ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E426AFD8-69FF-4886-86E2-F0890F553AAF}"/>
                  </a:ext>
                </a:extLst>
              </p:cNvPr>
              <p:cNvSpPr txBox="1"/>
              <p:nvPr/>
            </p:nvSpPr>
            <p:spPr>
              <a:xfrm>
                <a:off x="4918072" y="1738547"/>
                <a:ext cx="5268877" cy="58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160"/>
                <a:r>
                  <a:rPr lang="cs-CZ" sz="3000" b="1" dirty="0"/>
                  <a:t>Economy</a:t>
                </a:r>
                <a:endParaRPr lang="cs-CZ" sz="3000" b="1" dirty="0">
                  <a:solidFill>
                    <a:srgbClr val="444444"/>
                  </a:solidFill>
                </a:endParaRPr>
              </a:p>
            </p:txBody>
          </p:sp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B63009F3-F971-4BE2-A86C-C18E1F49B68E}"/>
                </a:ext>
              </a:extLst>
            </p:cNvPr>
            <p:cNvSpPr txBox="1"/>
            <p:nvPr/>
          </p:nvSpPr>
          <p:spPr>
            <a:xfrm>
              <a:off x="4498502" y="2635522"/>
              <a:ext cx="5268878" cy="440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60"/>
              <a:r>
                <a:rPr lang="cs-CZ" sz="2100" dirty="0">
                  <a:cs typeface="Segoe UI" panose="020B0502040204020203" pitchFamily="34" charset="0"/>
                </a:rPr>
                <a:t>”</a:t>
              </a:r>
              <a:r>
                <a:rPr lang="cs-CZ" sz="2100" i="1" dirty="0">
                  <a:cs typeface="Segoe UI" panose="020B0502040204020203" pitchFamily="34" charset="0"/>
                </a:rPr>
                <a:t>dělání věcí za rozumnou cenu</a:t>
              </a:r>
              <a:r>
                <a:rPr lang="cs-CZ" sz="2100" dirty="0">
                  <a:cs typeface="Segoe UI" panose="020B0502040204020203" pitchFamily="34" charset="0"/>
                </a:rPr>
                <a:t>” 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045ABF1D-F5E9-46CB-B704-7FA6D436A2F3}"/>
                </a:ext>
              </a:extLst>
            </p:cNvPr>
            <p:cNvSpPr txBox="1"/>
            <p:nvPr/>
          </p:nvSpPr>
          <p:spPr>
            <a:xfrm>
              <a:off x="4992771" y="3306517"/>
              <a:ext cx="4280339" cy="1818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cs typeface="Segoe UI" panose="020B0502040204020203" pitchFamily="34" charset="0"/>
                </a:defRPr>
              </a:lvl1pPr>
            </a:lstStyle>
            <a:p>
              <a:pPr algn="ctr" defTabSz="457160"/>
              <a:r>
                <a:rPr lang="cs-CZ" sz="1800" b="1" dirty="0"/>
                <a:t>Zdroje jsou dány k dispozici ve správnou dobu, v dostatečném množství, v přiměřené kvalitě a za co nejvýhodnější cenu.</a:t>
              </a:r>
            </a:p>
            <a:p>
              <a:pPr algn="ctr" defTabSz="457160"/>
              <a:endParaRPr lang="cs-CZ" sz="1050" dirty="0">
                <a:solidFill>
                  <a:srgbClr val="44444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841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9" y="582534"/>
            <a:ext cx="100245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EFEKTIVNOST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723C9C8-9319-4D56-A322-CC36CD44788D}"/>
              </a:ext>
            </a:extLst>
          </p:cNvPr>
          <p:cNvSpPr txBox="1">
            <a:spLocks/>
          </p:cNvSpPr>
          <p:nvPr/>
        </p:nvSpPr>
        <p:spPr>
          <a:xfrm>
            <a:off x="729343" y="1283678"/>
            <a:ext cx="11081657" cy="5240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300" dirty="0"/>
          </a:p>
          <a:p>
            <a:endParaRPr lang="cs-CZ" sz="2300" dirty="0"/>
          </a:p>
          <a:p>
            <a:endParaRPr lang="cs-CZ" sz="2300" dirty="0"/>
          </a:p>
          <a:p>
            <a:endParaRPr lang="cs-CZ" sz="2300" dirty="0"/>
          </a:p>
          <a:p>
            <a:endParaRPr lang="cs-CZ" sz="2300" dirty="0"/>
          </a:p>
          <a:p>
            <a:endParaRPr lang="cs-CZ" sz="2300" dirty="0"/>
          </a:p>
          <a:p>
            <a:endParaRPr lang="cs-CZ" sz="2300" dirty="0"/>
          </a:p>
          <a:p>
            <a:pPr marL="519098" indent="-342900" algn="just"/>
            <a:r>
              <a:rPr lang="cs-CZ" sz="2300" dirty="0"/>
              <a:t>jedná se o </a:t>
            </a:r>
            <a:r>
              <a:rPr lang="cs-CZ" sz="2300" b="1" dirty="0"/>
              <a:t>maximalizaci přínosů</a:t>
            </a:r>
            <a:r>
              <a:rPr lang="cs-CZ" sz="2300" dirty="0"/>
              <a:t>, kterých lze vynaložením veřejných prostředků dosáhnout</a:t>
            </a:r>
          </a:p>
          <a:p>
            <a:pPr marL="519098" indent="-342900" algn="just"/>
            <a:r>
              <a:rPr lang="cs-CZ" sz="2300" dirty="0"/>
              <a:t>základní předpoklady pro naplnění principu efektivnosti:</a:t>
            </a:r>
          </a:p>
          <a:p>
            <a:pPr marL="2511202" indent="-363506" algn="just"/>
            <a:r>
              <a:rPr lang="cs-CZ" sz="2300" dirty="0"/>
              <a:t>Přiměřené plánování</a:t>
            </a:r>
          </a:p>
          <a:p>
            <a:pPr marL="2511202" indent="-363506" algn="just"/>
            <a:r>
              <a:rPr lang="cs-CZ" sz="2300" dirty="0"/>
              <a:t>Racionální příprava zadávacích podmínek</a:t>
            </a:r>
          </a:p>
          <a:p>
            <a:endParaRPr lang="cs-CZ" sz="2300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1DE4F46D-63E5-4877-9473-C4D426E0F141}"/>
              </a:ext>
            </a:extLst>
          </p:cNvPr>
          <p:cNvGrpSpPr/>
          <p:nvPr/>
        </p:nvGrpSpPr>
        <p:grpSpPr>
          <a:xfrm>
            <a:off x="3678802" y="1166395"/>
            <a:ext cx="4834396" cy="2959039"/>
            <a:chOff x="3319037" y="2913593"/>
            <a:chExt cx="4712001" cy="3781397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62719A2D-2C3B-41A3-948F-F363841BC520}"/>
                </a:ext>
              </a:extLst>
            </p:cNvPr>
            <p:cNvGrpSpPr/>
            <p:nvPr/>
          </p:nvGrpSpPr>
          <p:grpSpPr>
            <a:xfrm>
              <a:off x="3319037" y="2913593"/>
              <a:ext cx="4712001" cy="3781397"/>
              <a:chOff x="3738607" y="2943656"/>
              <a:chExt cx="4712001" cy="3781397"/>
            </a:xfrm>
          </p:grpSpPr>
          <p:sp>
            <p:nvSpPr>
              <p:cNvPr id="11" name="Ovál 10">
                <a:extLst>
                  <a:ext uri="{FF2B5EF4-FFF2-40B4-BE49-F238E27FC236}">
                    <a16:creationId xmlns:a16="http://schemas.microsoft.com/office/drawing/2014/main" id="{0A4967F0-49A8-43FC-9A6B-01693D389EA6}"/>
                  </a:ext>
                </a:extLst>
              </p:cNvPr>
              <p:cNvSpPr/>
              <p:nvPr/>
            </p:nvSpPr>
            <p:spPr>
              <a:xfrm>
                <a:off x="3738608" y="2943656"/>
                <a:ext cx="4712000" cy="3781397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0"/>
                <a:endParaRPr lang="cs-CZ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4536626C-2D6D-4BD7-8357-2D576ACA09D9}"/>
                  </a:ext>
                </a:extLst>
              </p:cNvPr>
              <p:cNvSpPr txBox="1"/>
              <p:nvPr/>
            </p:nvSpPr>
            <p:spPr>
              <a:xfrm>
                <a:off x="3738607" y="3467307"/>
                <a:ext cx="4712000" cy="57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160"/>
                <a:r>
                  <a:rPr lang="cs-CZ" sz="3000" b="1" dirty="0"/>
                  <a:t>Efficiency</a:t>
                </a:r>
              </a:p>
            </p:txBody>
          </p:sp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43B2D22F-70F4-4B2F-B375-4E7F0A909804}"/>
                </a:ext>
              </a:extLst>
            </p:cNvPr>
            <p:cNvSpPr txBox="1"/>
            <p:nvPr/>
          </p:nvSpPr>
          <p:spPr>
            <a:xfrm>
              <a:off x="3319037" y="4386727"/>
              <a:ext cx="4712001" cy="42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60"/>
              <a:r>
                <a:rPr lang="cs-CZ" sz="2100" dirty="0">
                  <a:cs typeface="Segoe UI" panose="020B0502040204020203" pitchFamily="34" charset="0"/>
                </a:rPr>
                <a:t>   ”</a:t>
              </a:r>
              <a:r>
                <a:rPr lang="cs-CZ" sz="2100" i="1" dirty="0">
                  <a:cs typeface="Segoe UI" panose="020B0502040204020203" pitchFamily="34" charset="0"/>
                </a:rPr>
                <a:t>dělání věcí správnou cestou</a:t>
              </a:r>
              <a:r>
                <a:rPr lang="cs-CZ" sz="2100" dirty="0">
                  <a:cs typeface="Segoe UI" panose="020B0502040204020203" pitchFamily="34" charset="0"/>
                </a:rPr>
                <a:t>” 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0FD759C5-1574-459D-B7CA-1A4B035367C7}"/>
                </a:ext>
              </a:extLst>
            </p:cNvPr>
            <p:cNvSpPr txBox="1"/>
            <p:nvPr/>
          </p:nvSpPr>
          <p:spPr>
            <a:xfrm>
              <a:off x="3597137" y="5069183"/>
              <a:ext cx="4336299" cy="1380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60"/>
              <a:r>
                <a:rPr lang="cs-CZ" sz="2100" b="1" dirty="0">
                  <a:cs typeface="Segoe UI" panose="020B0502040204020203" pitchFamily="34" charset="0"/>
                </a:rPr>
                <a:t>Je dosažen co nejlepší vztah </a:t>
              </a:r>
              <a:br>
                <a:rPr lang="cs-CZ" sz="2100" b="1" dirty="0">
                  <a:cs typeface="Segoe UI" panose="020B0502040204020203" pitchFamily="34" charset="0"/>
                </a:rPr>
              </a:br>
              <a:r>
                <a:rPr lang="cs-CZ" sz="2100" b="1" dirty="0">
                  <a:cs typeface="Segoe UI" panose="020B0502040204020203" pitchFamily="34" charset="0"/>
                </a:rPr>
                <a:t>mezi vynaloženými prostředky </a:t>
              </a:r>
              <a:br>
                <a:rPr lang="cs-CZ" sz="2100" b="1" dirty="0">
                  <a:cs typeface="Segoe UI" panose="020B0502040204020203" pitchFamily="34" charset="0"/>
                </a:rPr>
              </a:br>
              <a:r>
                <a:rPr lang="cs-CZ" sz="2100" b="1" dirty="0">
                  <a:cs typeface="Segoe UI" panose="020B0502040204020203" pitchFamily="34" charset="0"/>
                </a:rPr>
                <a:t>a dosaženými výsledky.</a:t>
              </a:r>
            </a:p>
            <a:p>
              <a:pPr defTabSz="457160"/>
              <a:endParaRPr lang="cs-CZ" dirty="0">
                <a:solidFill>
                  <a:srgbClr val="44444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78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Časový harmonogram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52904"/>
            <a:ext cx="99370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10:00 – 11:30	Řízení a kontrola veřejných financí</a:t>
            </a:r>
            <a:br>
              <a:rPr lang="cs-CZ" sz="2400" dirty="0"/>
            </a:br>
            <a:r>
              <a:rPr lang="cs-CZ" sz="2400" dirty="0"/>
              <a:t>			Ukotvení principů 3E</a:t>
            </a:r>
          </a:p>
          <a:p>
            <a:pPr>
              <a:buClr>
                <a:srgbClr val="00B050"/>
              </a:buClr>
            </a:pPr>
            <a:r>
              <a:rPr lang="cs-CZ" sz="2400" dirty="0"/>
              <a:t>							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11:30 – 12:00	Přestávka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12:00 – 13:30	Předmět aktualizace metodiky</a:t>
            </a:r>
            <a:br>
              <a:rPr lang="cs-CZ" sz="2400" dirty="0"/>
            </a:br>
            <a:r>
              <a:rPr lang="cs-CZ" sz="2400" dirty="0"/>
              <a:t>			Naplňování principů 3E při veřejném nákupu</a:t>
            </a:r>
          </a:p>
          <a:p>
            <a:pPr>
              <a:buClr>
                <a:srgbClr val="00B050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00316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9" y="582534"/>
            <a:ext cx="100245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VZTAH PRINCIPŮ 3E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34661F5-4F55-4699-B2A6-3A32D093DA8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62" y="1166395"/>
            <a:ext cx="9251676" cy="5526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730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9" y="795325"/>
            <a:ext cx="100245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RIZIKA NAPLNĚNÍ PRINCIPŮ 3E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9FD55737-E308-4A2A-9D2D-D6080433C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829277"/>
              </p:ext>
            </p:extLst>
          </p:nvPr>
        </p:nvGraphicFramePr>
        <p:xfrm>
          <a:off x="1672856" y="1487823"/>
          <a:ext cx="8846287" cy="490512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815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347"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Účelnost</a:t>
                      </a:r>
                      <a:endParaRPr lang="cs-CZ" sz="1600" b="1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Hospodárnost</a:t>
                      </a:r>
                      <a:endParaRPr lang="cs-CZ" sz="1600" b="1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Efektivnost</a:t>
                      </a:r>
                      <a:endParaRPr lang="cs-CZ" sz="1600" b="1" cap="none" spc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470">
                <a:tc>
                  <a:txBody>
                    <a:bodyPr/>
                    <a:lstStyle/>
                    <a:p>
                      <a:pPr algn="l"/>
                      <a:r>
                        <a:rPr lang="cs-CZ" sz="16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Chybná</a:t>
                      </a:r>
                      <a:r>
                        <a:rPr lang="cs-CZ" sz="1600" b="1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koncepce</a:t>
                      </a:r>
                      <a:br>
                        <a:rPr lang="cs-CZ" sz="1800" b="1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2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nedostatečné posouzení potřeb, nejasné cíle, nemožnost realizace, nedostatečné prostředky</a:t>
                      </a:r>
                      <a:endParaRPr lang="en-US" sz="1100" b="0" i="1" cap="none" spc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Plýtvání</a:t>
                      </a:r>
                      <a:br>
                        <a:rPr lang="cs-CZ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cs-CZ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používání</a:t>
                      </a:r>
                      <a:r>
                        <a:rPr lang="cs-CZ" sz="12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zdrojů, které nejsou pro dosažení výstupů a výsledků nutné</a:t>
                      </a:r>
                      <a:endParaRPr lang="cs-CZ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Ztráty</a:t>
                      </a:r>
                      <a:br>
                        <a:rPr lang="cs-CZ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cs-CZ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použité zdroje nevedou k požadovaným</a:t>
                      </a:r>
                      <a:r>
                        <a:rPr lang="cs-CZ" sz="12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výstupům</a:t>
                      </a:r>
                      <a:endParaRPr lang="cs-CZ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645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Nedostatky</a:t>
                      </a:r>
                      <a:r>
                        <a:rPr lang="cs-CZ" sz="1600" b="1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v řízení</a:t>
                      </a:r>
                      <a:br>
                        <a:rPr lang="cs-CZ" sz="1800" b="1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2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neplnění cílů, nestanovení priorit mezi cíli, nedůsledná kontrola plnění cílů</a:t>
                      </a:r>
                      <a:endParaRPr lang="en-US" sz="1100" b="0" i="1" cap="none" spc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eaLnBrk="1" hangingPunct="1"/>
                      <a:r>
                        <a:rPr lang="cs-CZ" sz="1600" b="1" i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Přeplácení </a:t>
                      </a:r>
                      <a:br>
                        <a:rPr lang="cs-CZ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pořizování</a:t>
                      </a:r>
                      <a:r>
                        <a:rPr lang="cs-CZ" sz="12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používaných zdrojů za vyšší náklady, než mohly být pořízeny</a:t>
                      </a:r>
                      <a:endParaRPr lang="cs-CZ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eaLnBrk="1" hangingPunct="1"/>
                      <a:r>
                        <a:rPr lang="cs-CZ" sz="16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Neoptimální poměr vstupu a výstupu</a:t>
                      </a:r>
                      <a:br>
                        <a:rPr lang="cs-CZ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nízká produktivita</a:t>
                      </a:r>
                      <a:r>
                        <a:rPr lang="cs-CZ" sz="12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práce </a:t>
                      </a:r>
                      <a:endParaRPr lang="cs-CZ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0402">
                <a:tc>
                  <a:txBody>
                    <a:bodyPr/>
                    <a:lstStyle/>
                    <a:p>
                      <a:pPr algn="l"/>
                      <a:endParaRPr lang="en-US" sz="1600" b="0" i="1" cap="none" spc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eaLnBrk="1" hangingPunct="1"/>
                      <a:r>
                        <a:rPr lang="cs-CZ" sz="16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Zbytečný luxus</a:t>
                      </a:r>
                      <a:br>
                        <a:rPr lang="cs-CZ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platby</a:t>
                      </a:r>
                      <a:r>
                        <a:rPr lang="cs-CZ" sz="12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za vyšší kvalitu vstupu, než jaká je nutná pro dosažení žádoucích výstupů a výsledků</a:t>
                      </a:r>
                      <a:endParaRPr lang="cs-CZ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eaLnBrk="1" hangingPunct="1"/>
                      <a:r>
                        <a:rPr lang="cs-CZ" sz="16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Pomalá realizace</a:t>
                      </a:r>
                      <a:br>
                        <a:rPr lang="cs-CZ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program/projekt/akce</a:t>
                      </a:r>
                      <a:r>
                        <a:rPr lang="cs-CZ" sz="12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je vystavená časovým prodlevám spojených s navýšením nákladů</a:t>
                      </a:r>
                      <a:endParaRPr lang="cs-CZ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1262">
                <a:tc>
                  <a:txBody>
                    <a:bodyPr/>
                    <a:lstStyle/>
                    <a:p>
                      <a:pPr algn="l"/>
                      <a:endParaRPr lang="en-US" sz="1600" b="0" i="1" cap="none" spc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eaLnBrk="1" hangingPunct="1"/>
                      <a:endParaRPr lang="cs-CZ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eaLnBrk="1" hangingPunct="1"/>
                      <a:r>
                        <a:rPr lang="cs-CZ" sz="16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Externality</a:t>
                      </a:r>
                      <a:br>
                        <a:rPr lang="cs-CZ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cs-CZ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náklady vzniklé subjektům mimo rámec programu/projektu/akce, zejména ty, které nebyly identifikovány a jsou mimo kontrolu</a:t>
                      </a: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752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075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1003533" y="2690336"/>
            <a:ext cx="4709428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Metodický pokyn CHJ č. 3</a:t>
            </a:r>
          </a:p>
        </p:txBody>
      </p:sp>
    </p:spTree>
    <p:extLst>
      <p:ext uri="{BB962C8B-B14F-4D97-AF65-F5344CB8AC3E}">
        <p14:creationId xmlns:p14="http://schemas.microsoft.com/office/powerpoint/2010/main" val="3720966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VEŘEJNÉ NAKUPOVÁNÍ vs. VEŘEJNÉ ZADÁVÁNÍ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22BB674-C2A7-4048-9391-38CC8E589E9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26" y="1586493"/>
            <a:ext cx="8509348" cy="5129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6475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 v metodice uživatel najde?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E9E8AE74-3B5D-4F61-88A2-C9D8736D0BE5}"/>
              </a:ext>
            </a:extLst>
          </p:cNvPr>
          <p:cNvSpPr txBox="1">
            <a:spLocks/>
          </p:cNvSpPr>
          <p:nvPr/>
        </p:nvSpPr>
        <p:spPr>
          <a:xfrm>
            <a:off x="718456" y="1520381"/>
            <a:ext cx="10635345" cy="458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cs-CZ" noProof="1"/>
              <a:t>Základní postupy v klíčových oblastech, které přispívají </a:t>
            </a:r>
            <a:br>
              <a:rPr lang="cs-CZ" noProof="1"/>
            </a:br>
            <a:r>
              <a:rPr lang="cs-CZ" noProof="1"/>
              <a:t>k naplnění principů 3E</a:t>
            </a:r>
          </a:p>
          <a:p>
            <a:pPr lvl="2"/>
            <a:endParaRPr lang="cs-CZ" noProof="1"/>
          </a:p>
          <a:p>
            <a:pPr lvl="2"/>
            <a:endParaRPr lang="cs-CZ" noProof="1"/>
          </a:p>
          <a:p>
            <a:pPr lvl="2"/>
            <a:endParaRPr lang="cs-CZ" noProof="1"/>
          </a:p>
          <a:p>
            <a:pPr lvl="2"/>
            <a:endParaRPr lang="cs-CZ" noProof="1"/>
          </a:p>
          <a:p>
            <a:pPr lvl="2"/>
            <a:endParaRPr lang="cs-CZ" noProof="1"/>
          </a:p>
          <a:p>
            <a:pPr lvl="1"/>
            <a:endParaRPr lang="cs-CZ" noProof="1"/>
          </a:p>
          <a:p>
            <a:pPr lvl="1"/>
            <a:endParaRPr lang="cs-CZ" noProof="1"/>
          </a:p>
          <a:p>
            <a:pPr lvl="1"/>
            <a:r>
              <a:rPr lang="cs-CZ" noProof="1"/>
              <a:t>Příklady dobré i špatné praxe</a:t>
            </a:r>
          </a:p>
          <a:p>
            <a:pPr lvl="1"/>
            <a:r>
              <a:rPr lang="cs-CZ" noProof="1"/>
              <a:t>Otázky, které by si měl veřejný zadavatel postupující v souladu s péčí řádného hospodáře, klást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23327A1-BA3C-4EB2-94E9-4DB736B9667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0594"/>
            <a:ext cx="8599714" cy="2167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577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 v metodice uživatel nenajde?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2104242"/>
            <a:ext cx="10417631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cs-CZ" noProof="1"/>
              <a:t>Podrobný návod </a:t>
            </a:r>
            <a:r>
              <a:rPr lang="cs-CZ" b="1" noProof="1"/>
              <a:t>zaručující zaručeně </a:t>
            </a:r>
            <a:r>
              <a:rPr lang="cs-CZ" noProof="1"/>
              <a:t>účelné, efektivní, hospodárné počínání zadavatele</a:t>
            </a:r>
          </a:p>
          <a:p>
            <a:pPr lvl="1"/>
            <a:endParaRPr lang="cs-CZ" noProof="1"/>
          </a:p>
          <a:p>
            <a:pPr lvl="1"/>
            <a:r>
              <a:rPr lang="cs-CZ" b="1" noProof="1"/>
              <a:t>Výklad</a:t>
            </a:r>
            <a:r>
              <a:rPr lang="cs-CZ" noProof="1"/>
              <a:t> zákona o zadávání veřejných zakázek</a:t>
            </a:r>
          </a:p>
          <a:p>
            <a:pPr lvl="1"/>
            <a:endParaRPr lang="cs-CZ" noProof="1"/>
          </a:p>
          <a:p>
            <a:pPr lvl="1"/>
            <a:r>
              <a:rPr lang="cs-CZ" b="1" noProof="1"/>
              <a:t>Popis postupů zadavatele ve všech fázích </a:t>
            </a:r>
            <a:r>
              <a:rPr lang="cs-CZ" noProof="1"/>
              <a:t>upravených zákonem o zadávání veřejných zakázek</a:t>
            </a:r>
          </a:p>
        </p:txBody>
      </p:sp>
    </p:spTree>
    <p:extLst>
      <p:ext uri="{BB962C8B-B14F-4D97-AF65-F5344CB8AC3E}">
        <p14:creationId xmlns:p14="http://schemas.microsoft.com/office/powerpoint/2010/main" val="2831119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1003533" y="2690336"/>
            <a:ext cx="4709428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Předmět aktualizace</a:t>
            </a:r>
          </a:p>
        </p:txBody>
      </p:sp>
    </p:spTree>
    <p:extLst>
      <p:ext uri="{BB962C8B-B14F-4D97-AF65-F5344CB8AC3E}">
        <p14:creationId xmlns:p14="http://schemas.microsoft.com/office/powerpoint/2010/main" val="3237923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Předmět změn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41763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57175" indent="-257175" defTabSz="514350">
              <a:spcBef>
                <a:spcPts val="563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cs-CZ" b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Formální úpravy v textu, formální návaznosti, jazyková a písemná korektura</a:t>
            </a:r>
            <a:endParaRPr lang="cs-CZ" b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 defTabSz="514350">
              <a:spcBef>
                <a:spcPts val="563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cs-CZ" b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Reflektování změn a úprav v právních nebo jiných předpisech</a:t>
            </a:r>
            <a:endParaRPr lang="cs-CZ" b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 defTabSz="514350">
              <a:spcBef>
                <a:spcPts val="563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cs-CZ" b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Upraveny odkazy a poznámky pod čarou na weby nebo jiné zveřejněné dokumenty</a:t>
            </a:r>
            <a:endParaRPr lang="cs-CZ" b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 defTabSz="514350">
              <a:spcBef>
                <a:spcPts val="563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cs-CZ" b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Aktualizovány údaje s ohledem na novější verze zdrojových dokumentů </a:t>
            </a:r>
            <a:br>
              <a:rPr lang="cs-CZ" b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b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tedy relevantních poměrů apod. </a:t>
            </a:r>
            <a:endParaRPr lang="cs-CZ" b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 defTabSz="514350">
              <a:spcBef>
                <a:spcPts val="563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cs-CZ" b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Upraveny zdroje a odkazy na příslušné dokumenty</a:t>
            </a:r>
            <a:endParaRPr lang="cs-CZ" b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 defTabSz="514350">
              <a:spcBef>
                <a:spcPts val="563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cs-CZ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Rozpracovány a upraveny jednotlivé kapitoly</a:t>
            </a:r>
            <a:endParaRPr lang="cs-CZ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 defTabSz="514350">
              <a:spcBef>
                <a:spcPts val="563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cs-CZ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Upraveny obrázky a příklady</a:t>
            </a:r>
            <a:endParaRPr lang="cs-CZ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32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Úprava jednotlivých kapitol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57175" indent="-257175" defTabSz="514350">
              <a:spcBef>
                <a:spcPts val="563"/>
              </a:spcBef>
              <a:buFont typeface="+mj-lt"/>
              <a:buAutoNum type="arabicPeriod"/>
              <a:tabLst>
                <a:tab pos="342900" algn="l"/>
              </a:tabLst>
            </a:pPr>
            <a:r>
              <a:rPr lang="cs-CZ" sz="1800" b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Doplněn cíl ve vazbě na komplexnost nákupního procesu, odkazy na řídicí kontrolu</a:t>
            </a:r>
          </a:p>
          <a:p>
            <a:pPr marL="257175" indent="-257175" defTabSz="514350">
              <a:spcBef>
                <a:spcPts val="563"/>
              </a:spcBef>
              <a:buFont typeface="+mj-lt"/>
              <a:buAutoNum type="arabicPeriod"/>
              <a:tabLst>
                <a:tab pos="342900" algn="l"/>
              </a:tabLst>
            </a:pPr>
            <a:r>
              <a:rPr lang="cs-CZ" sz="1800" b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Zahrnuty odkazy na národní strategii VZ</a:t>
            </a:r>
          </a:p>
          <a:p>
            <a:pPr marL="257175" indent="-257175" defTabSz="514350">
              <a:spcBef>
                <a:spcPts val="563"/>
              </a:spcBef>
              <a:buFont typeface="+mj-lt"/>
              <a:buAutoNum type="arabicPeriod"/>
              <a:tabLst>
                <a:tab pos="342900" algn="l"/>
              </a:tabLst>
            </a:pPr>
            <a:r>
              <a:rPr lang="cs-CZ" sz="1800" b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Úpravy v částech týkajících se hospodárnosti (odkazy na kvalitu) a efektivnosti (sociální, environmentální kritéria a inovace)</a:t>
            </a:r>
          </a:p>
          <a:p>
            <a:pPr marL="257175" indent="-257175" defTabSz="514350">
              <a:spcBef>
                <a:spcPts val="563"/>
              </a:spcBef>
              <a:buFont typeface="+mj-lt"/>
              <a:buAutoNum type="arabicPeriod"/>
              <a:tabLst>
                <a:tab pos="342900" algn="l"/>
              </a:tabLst>
            </a:pP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Rozdělení kapitoly č. 4 - rozdíly mezi veřejným nakupováním a veřejnou zakázkou, vazby na řídicí kontrolu</a:t>
            </a:r>
          </a:p>
          <a:p>
            <a:pPr marL="257175" indent="-257175" defTabSz="514350">
              <a:spcBef>
                <a:spcPts val="563"/>
              </a:spcBef>
              <a:buFont typeface="+mj-lt"/>
              <a:buAutoNum type="arabicPeriod"/>
              <a:tabLst>
                <a:tab pos="342900" algn="l"/>
              </a:tabLst>
            </a:pPr>
            <a:r>
              <a:rPr lang="cs-CZ" sz="1800" b="0" dirty="0">
                <a:solidFill>
                  <a:prstClr val="black"/>
                </a:solidFill>
                <a:latin typeface="Calibri" panose="020F0502020204030204" pitchFamily="34" charset="0"/>
              </a:rPr>
              <a:t>Textové úpravy v dalších kapitolách, doplnění k příkladům apod., zejména opět oblast hospodárnosti a efektivnosti</a:t>
            </a:r>
          </a:p>
          <a:p>
            <a:pPr marL="257175" indent="-257175" defTabSz="514350">
              <a:spcBef>
                <a:spcPts val="563"/>
              </a:spcBef>
              <a:buFont typeface="+mj-lt"/>
              <a:buAutoNum type="arabicPeriod"/>
              <a:tabLst>
                <a:tab pos="342900" algn="l"/>
              </a:tabLst>
            </a:pPr>
            <a:r>
              <a:rPr lang="cs-CZ" sz="1800" b="0" dirty="0">
                <a:solidFill>
                  <a:prstClr val="black"/>
                </a:solidFill>
                <a:latin typeface="Calibri" panose="020F0502020204030204" pitchFamily="34" charset="0"/>
              </a:rPr>
              <a:t>Nová kapitola k dynamickým nákupním systémům</a:t>
            </a:r>
          </a:p>
          <a:p>
            <a:pPr marL="257175" indent="-257175" defTabSz="514350">
              <a:spcBef>
                <a:spcPts val="563"/>
              </a:spcBef>
              <a:buFont typeface="+mj-lt"/>
              <a:buAutoNum type="arabicPeriod"/>
              <a:tabLst>
                <a:tab pos="342900" algn="l"/>
              </a:tabLst>
            </a:pPr>
            <a:r>
              <a:rPr lang="cs-CZ" sz="1800" b="0" dirty="0">
                <a:solidFill>
                  <a:prstClr val="black"/>
                </a:solidFill>
                <a:latin typeface="Calibri" panose="020F0502020204030204" pitchFamily="34" charset="0"/>
              </a:rPr>
              <a:t>Doplnění kapitoly k centrálnímu nákupu a jeho možností (státní, regionální)</a:t>
            </a:r>
          </a:p>
          <a:p>
            <a:pPr marL="257175" indent="-257175" defTabSz="514350">
              <a:spcBef>
                <a:spcPts val="563"/>
              </a:spcBef>
              <a:buFont typeface="+mj-lt"/>
              <a:buAutoNum type="arabicPeriod"/>
              <a:tabLst>
                <a:tab pos="342900" algn="l"/>
              </a:tabLst>
            </a:pPr>
            <a:r>
              <a:rPr lang="cs-CZ" sz="1800" b="0" dirty="0">
                <a:solidFill>
                  <a:prstClr val="black"/>
                </a:solidFill>
                <a:latin typeface="Calibri" panose="020F0502020204030204" pitchFamily="34" charset="0"/>
              </a:rPr>
              <a:t>Úpravy textu u dělení zakázek na části</a:t>
            </a:r>
          </a:p>
          <a:p>
            <a:pPr marL="257175" indent="-257175" defTabSz="514350">
              <a:spcBef>
                <a:spcPts val="563"/>
              </a:spcBef>
              <a:buFont typeface="+mj-lt"/>
              <a:buAutoNum type="arabicPeriod"/>
              <a:tabLst>
                <a:tab pos="342900" algn="l"/>
              </a:tabLst>
            </a:pPr>
            <a:r>
              <a:rPr lang="cs-CZ" sz="1800" b="0" dirty="0">
                <a:solidFill>
                  <a:prstClr val="black"/>
                </a:solidFill>
                <a:latin typeface="Calibri" panose="020F0502020204030204" pitchFamily="34" charset="0"/>
              </a:rPr>
              <a:t>Kritéria hodnocení – doplněna pevná cena a kvalita</a:t>
            </a:r>
          </a:p>
          <a:p>
            <a:pPr marL="257175" indent="-257175" defTabSz="514350">
              <a:spcBef>
                <a:spcPts val="563"/>
              </a:spcBef>
              <a:buFont typeface="+mj-lt"/>
              <a:buAutoNum type="arabicPeriod"/>
              <a:tabLst>
                <a:tab pos="342900" algn="l"/>
              </a:tabLst>
            </a:pPr>
            <a:r>
              <a:rPr lang="cs-CZ" sz="1800" b="0" dirty="0">
                <a:solidFill>
                  <a:prstClr val="black"/>
                </a:solidFill>
                <a:latin typeface="Calibri" panose="020F0502020204030204" pitchFamily="34" charset="0"/>
              </a:rPr>
              <a:t>Doplněny kontrolní otázky tam, kde to bylo relevantní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829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Úprava kapitoly č.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defTabSz="514350">
              <a:spcBef>
                <a:spcPts val="563"/>
              </a:spcBef>
              <a:tabLst>
                <a:tab pos="342900" algn="l"/>
              </a:tabLst>
            </a:pPr>
            <a:r>
              <a:rPr lang="cs-CZ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Rozdělení kapitoly č. 4 - rozdíly mezi veřejným nakupováním a veřejnou zakázkou</a:t>
            </a:r>
          </a:p>
          <a:p>
            <a:pPr lvl="1" defTabSz="514350">
              <a:spcBef>
                <a:spcPts val="563"/>
              </a:spcBef>
              <a:tabLst>
                <a:tab pos="342900" algn="l"/>
              </a:tabLst>
            </a:pPr>
            <a:r>
              <a:rPr lang="cs-CZ" b="0" dirty="0">
                <a:solidFill>
                  <a:prstClr val="black"/>
                </a:solidFill>
                <a:latin typeface="Calibri" panose="020F0502020204030204" pitchFamily="34" charset="0"/>
              </a:rPr>
              <a:t>Kompozice tří pohledů na veřejný nákup a vazba na řídicí kontrolu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3F1576-8EA8-4333-8F24-DF31A627BEC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96" y="3458710"/>
            <a:ext cx="2023388" cy="144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8258BA3-EB74-4285-B0C7-F226031470F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22" y="3458711"/>
            <a:ext cx="1957331" cy="1382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8CD4173-4848-4105-A0B9-0A9BB43F5D2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128" y="3397943"/>
            <a:ext cx="2320866" cy="144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6B778D36-1EF1-4E9D-A3C5-4480C6BC270B}"/>
              </a:ext>
            </a:extLst>
          </p:cNvPr>
          <p:cNvSpPr/>
          <p:nvPr/>
        </p:nvSpPr>
        <p:spPr>
          <a:xfrm>
            <a:off x="1524001" y="2814638"/>
            <a:ext cx="8758237" cy="284321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cs-CZ" sz="135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1338EF1-8F28-4455-8474-EE505624DBDF}"/>
              </a:ext>
            </a:extLst>
          </p:cNvPr>
          <p:cNvSpPr txBox="1"/>
          <p:nvPr/>
        </p:nvSpPr>
        <p:spPr>
          <a:xfrm>
            <a:off x="4853617" y="2932389"/>
            <a:ext cx="18617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cs-CZ" sz="2100" dirty="0">
                <a:ln w="0"/>
                <a:solidFill>
                  <a:srgbClr val="51B7E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"/>
              </a:rPr>
              <a:t>Veřejný nákup</a:t>
            </a:r>
          </a:p>
        </p:txBody>
      </p:sp>
    </p:spTree>
    <p:extLst>
      <p:ext uri="{BB962C8B-B14F-4D97-AF65-F5344CB8AC3E}">
        <p14:creationId xmlns:p14="http://schemas.microsoft.com/office/powerpoint/2010/main" val="198934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916822" y="2303060"/>
            <a:ext cx="4709428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Řízení a kontrola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veřejných financí</a:t>
            </a:r>
          </a:p>
        </p:txBody>
      </p:sp>
    </p:spTree>
    <p:extLst>
      <p:ext uri="{BB962C8B-B14F-4D97-AF65-F5344CB8AC3E}">
        <p14:creationId xmlns:p14="http://schemas.microsoft.com/office/powerpoint/2010/main" val="2402936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U</a:t>
            </a: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praveny příklady a obrázky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600075" lvl="1" indent="-214313" defTabSz="514350">
              <a:spcBef>
                <a:spcPts val="281"/>
              </a:spcBef>
              <a:spcAft>
                <a:spcPts val="600"/>
              </a:spcAft>
              <a:tabLst>
                <a:tab pos="342900" algn="l"/>
              </a:tabLst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upraveny standardy MF v oblasti kancelářského papíru a vozidel</a:t>
            </a:r>
          </a:p>
          <a:p>
            <a:pPr marL="600075" lvl="1" indent="-214313" defTabSz="514350">
              <a:spcBef>
                <a:spcPts val="281"/>
              </a:spcBef>
              <a:spcAft>
                <a:spcPts val="600"/>
              </a:spcAft>
              <a:tabLst>
                <a:tab pos="342900" algn="l"/>
              </a:tabLst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příklad Meet </a:t>
            </a:r>
            <a:r>
              <a:rPr lang="cs-CZ" sz="2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buyer</a:t>
            </a: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00075" lvl="1" indent="-214313" defTabSz="514350">
              <a:spcBef>
                <a:spcPts val="281"/>
              </a:spcBef>
              <a:spcAft>
                <a:spcPts val="600"/>
              </a:spcAft>
              <a:tabLst>
                <a:tab pos="342900" algn="l"/>
              </a:tabLst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upraveny technické specifikace ICT techniky </a:t>
            </a:r>
          </a:p>
          <a:p>
            <a:pPr marL="600075" lvl="1" indent="-214313" defTabSz="514350">
              <a:spcBef>
                <a:spcPts val="281"/>
              </a:spcBef>
              <a:spcAft>
                <a:spcPts val="600"/>
              </a:spcAft>
              <a:tabLst>
                <a:tab pos="342900" algn="l"/>
              </a:tabLst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sociální aspekty a ekoznačky </a:t>
            </a:r>
          </a:p>
          <a:p>
            <a:pPr marL="600075" lvl="1" indent="-214313" defTabSz="514350">
              <a:spcBef>
                <a:spcPts val="281"/>
              </a:spcBef>
              <a:spcAft>
                <a:spcPts val="600"/>
              </a:spcAft>
              <a:tabLst>
                <a:tab pos="342900" algn="l"/>
              </a:tabLst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metoda Best Value Approach</a:t>
            </a:r>
            <a:endParaRPr lang="cs-CZ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19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1003533" y="2690336"/>
            <a:ext cx="4709428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Veřejný nákup</a:t>
            </a:r>
          </a:p>
        </p:txBody>
      </p:sp>
    </p:spTree>
    <p:extLst>
      <p:ext uri="{BB962C8B-B14F-4D97-AF65-F5344CB8AC3E}">
        <p14:creationId xmlns:p14="http://schemas.microsoft.com/office/powerpoint/2010/main" val="2275297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Odpovědnostní pohled 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35E783A-84C6-4AB8-8E70-471D629EE3A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62" y="1786870"/>
            <a:ext cx="8287475" cy="4462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0838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Věcný pohled 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DE11A0-8036-4333-A66C-D567B32F76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35" y="1441749"/>
            <a:ext cx="7302729" cy="495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5689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Časový pohled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1B6AEBE-E696-4C79-B91D-F6DA485F8BA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705727"/>
            <a:ext cx="7886699" cy="4786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391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ŘÍDICÍ KONTROLA - 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vý</a:t>
            </a:r>
            <a:r>
              <a:rPr kumimoji="0" lang="cs-CZ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dajová</a:t>
            </a: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operace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67D2171-0219-4650-8DD1-22A9A82BC3A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5327" y="2012708"/>
            <a:ext cx="9761346" cy="37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19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ŘÍDICÍ KONTROLA – příkazce operace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519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prstClr val="black"/>
                </a:solidFill>
              </a:rPr>
              <a:t>Před vznikem nároku na příjem/závazku ověřuje</a:t>
            </a:r>
          </a:p>
          <a:p>
            <a:pPr marL="857250" lvl="1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prstClr val="black"/>
                </a:solidFill>
              </a:rPr>
              <a:t>Nezbytnost </a:t>
            </a:r>
            <a:r>
              <a:rPr lang="cs-CZ" dirty="0">
                <a:solidFill>
                  <a:prstClr val="black"/>
                </a:solidFill>
              </a:rPr>
              <a:t>= soulad připravované operace se stanovenými úkoly a schválenými záměry a cíli orgánu veřejné správy</a:t>
            </a:r>
          </a:p>
          <a:p>
            <a:pPr marL="857250" lvl="1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prstClr val="black"/>
                </a:solidFill>
              </a:rPr>
              <a:t>Správnost operace </a:t>
            </a:r>
            <a:r>
              <a:rPr lang="cs-CZ" dirty="0">
                <a:solidFill>
                  <a:prstClr val="black"/>
                </a:solidFill>
              </a:rPr>
              <a:t>= legalita + 3E</a:t>
            </a:r>
          </a:p>
          <a:p>
            <a:pPr marL="857250" lvl="1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prstClr val="black"/>
                </a:solidFill>
              </a:rPr>
              <a:t>Rizika</a:t>
            </a:r>
            <a:r>
              <a:rPr lang="cs-CZ" dirty="0">
                <a:solidFill>
                  <a:prstClr val="black"/>
                </a:solidFill>
              </a:rPr>
              <a:t> = přijetí opatření k vyloučení nebo zmírnění rizik</a:t>
            </a:r>
          </a:p>
          <a:p>
            <a:pPr marL="857250" lvl="1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prstClr val="black"/>
                </a:solidFill>
              </a:rPr>
              <a:t>Informace</a:t>
            </a:r>
            <a:r>
              <a:rPr lang="cs-CZ" dirty="0">
                <a:solidFill>
                  <a:prstClr val="black"/>
                </a:solidFill>
              </a:rPr>
              <a:t> = doložení připravované operace věcně správnými a úplnými podklady</a:t>
            </a:r>
          </a:p>
          <a:p>
            <a:pPr marL="342900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prstClr val="black"/>
                </a:solidFill>
              </a:rPr>
              <a:t>Po vzniku nároku/závazku ověřuje</a:t>
            </a:r>
          </a:p>
          <a:p>
            <a:pPr marL="857250" lvl="1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prstClr val="black"/>
                </a:solidFill>
              </a:rPr>
              <a:t>správnost určení </a:t>
            </a:r>
            <a:r>
              <a:rPr lang="cs-CZ" b="1" dirty="0">
                <a:solidFill>
                  <a:prstClr val="black"/>
                </a:solidFill>
              </a:rPr>
              <a:t>dlužníka/věřitele, </a:t>
            </a:r>
            <a:r>
              <a:rPr lang="cs-CZ" b="1" u="sng" dirty="0">
                <a:solidFill>
                  <a:prstClr val="black"/>
                </a:solidFill>
              </a:rPr>
              <a:t>výše</a:t>
            </a:r>
            <a:r>
              <a:rPr lang="cs-CZ" b="1" dirty="0">
                <a:solidFill>
                  <a:prstClr val="black"/>
                </a:solidFill>
              </a:rPr>
              <a:t> a splatnost </a:t>
            </a:r>
            <a:r>
              <a:rPr lang="cs-CZ" dirty="0">
                <a:solidFill>
                  <a:prstClr val="black"/>
                </a:solidFill>
              </a:rPr>
              <a:t>vzniklého nároku/závazku</a:t>
            </a:r>
          </a:p>
          <a:p>
            <a:pPr marL="857250" lvl="1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marL="514350" lvl="1" indent="0" algn="ctr" defTabSz="685800">
              <a:spcBef>
                <a:spcPts val="375"/>
              </a:spcBef>
              <a:buNone/>
              <a:defRPr/>
            </a:pPr>
            <a:r>
              <a:rPr lang="cs-CZ" dirty="0">
                <a:solidFill>
                  <a:prstClr val="black"/>
                </a:solidFill>
              </a:rPr>
              <a:t>ověření věcné správnosti a řízení obecných rizik</a:t>
            </a:r>
          </a:p>
          <a:p>
            <a:pPr marL="857250" lvl="1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Šipka dolů 3">
            <a:extLst>
              <a:ext uri="{FF2B5EF4-FFF2-40B4-BE49-F238E27FC236}">
                <a16:creationId xmlns:a16="http://schemas.microsoft.com/office/drawing/2014/main" id="{1C68D6FF-6500-42C9-A446-9244F5BB18C8}"/>
              </a:ext>
            </a:extLst>
          </p:cNvPr>
          <p:cNvSpPr/>
          <p:nvPr/>
        </p:nvSpPr>
        <p:spPr>
          <a:xfrm>
            <a:off x="6368140" y="5363625"/>
            <a:ext cx="236913" cy="498764"/>
          </a:xfrm>
          <a:prstGeom prst="downArrow">
            <a:avLst/>
          </a:prstGeom>
          <a:solidFill>
            <a:srgbClr val="51B7E9"/>
          </a:solidFill>
          <a:ln w="12700" cap="flat" cmpd="sng" algn="ctr">
            <a:solidFill>
              <a:srgbClr val="51B7E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0545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ŘÍDICÍ KONTROLA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správce rozpočtu a hlavní účetní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2723301"/>
            <a:ext cx="1083128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600075" lvl="1" indent="-214313" defTabSz="514350">
              <a:spcBef>
                <a:spcPts val="281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tabLst>
                <a:tab pos="342900" algn="l"/>
              </a:tabLst>
              <a:defRPr kumimoji="0" sz="24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s-CZ" dirty="0"/>
              <a:t>ověření rozpočtové správnosti a řízení rozpočtových rizik</a:t>
            </a:r>
          </a:p>
          <a:p>
            <a:pPr marL="0" indent="0">
              <a:buNone/>
            </a:pPr>
            <a:r>
              <a:rPr lang="cs-CZ" b="0" dirty="0"/>
              <a:t>resp.</a:t>
            </a:r>
          </a:p>
          <a:p>
            <a:r>
              <a:rPr lang="cs-CZ" dirty="0"/>
              <a:t>řízení účetních rizik</a:t>
            </a:r>
          </a:p>
          <a:p>
            <a:endParaRPr lang="cs-CZ" dirty="0"/>
          </a:p>
        </p:txBody>
      </p:sp>
      <p:sp>
        <p:nvSpPr>
          <p:cNvPr id="9" name="Šipka dolů 3">
            <a:extLst>
              <a:ext uri="{FF2B5EF4-FFF2-40B4-BE49-F238E27FC236}">
                <a16:creationId xmlns:a16="http://schemas.microsoft.com/office/drawing/2014/main" id="{1C68D6FF-6500-42C9-A446-9244F5BB18C8}"/>
              </a:ext>
            </a:extLst>
          </p:cNvPr>
          <p:cNvSpPr/>
          <p:nvPr/>
        </p:nvSpPr>
        <p:spPr>
          <a:xfrm>
            <a:off x="6368140" y="5363625"/>
            <a:ext cx="236913" cy="498764"/>
          </a:xfrm>
          <a:prstGeom prst="downArrow">
            <a:avLst/>
          </a:prstGeom>
          <a:solidFill>
            <a:srgbClr val="51B7E9"/>
          </a:solidFill>
          <a:ln w="12700" cap="flat" cmpd="sng" algn="ctr">
            <a:solidFill>
              <a:srgbClr val="51B7E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343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992646" y="2385536"/>
            <a:ext cx="8750067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Postupy zadavatele v jednotlivých fázích veřejného nákupu</a:t>
            </a:r>
          </a:p>
        </p:txBody>
      </p:sp>
    </p:spTree>
    <p:extLst>
      <p:ext uri="{BB962C8B-B14F-4D97-AF65-F5344CB8AC3E}">
        <p14:creationId xmlns:p14="http://schemas.microsoft.com/office/powerpoint/2010/main" val="694969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FFC99E78-B337-405B-AEFA-EE785497A521}"/>
              </a:ext>
            </a:extLst>
          </p:cNvPr>
          <p:cNvSpPr txBox="1">
            <a:spLocks/>
          </p:cNvSpPr>
          <p:nvPr/>
        </p:nvSpPr>
        <p:spPr>
          <a:xfrm>
            <a:off x="1785784" y="1259828"/>
            <a:ext cx="4063919" cy="193899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 eaLnBrk="1" hangingPunct="1">
              <a:defRPr sz="4104" b="1" i="0">
                <a:solidFill>
                  <a:schemeClr val="bg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dirty="0">
                <a:solidFill>
                  <a:srgbClr val="2E4987"/>
                </a:solidFill>
                <a:latin typeface="Calibri" panose="020F0502020204030204"/>
                <a:ea typeface="+mn-ea"/>
                <a:cs typeface="+mn-cs"/>
              </a:rPr>
              <a:t>IDENTIFIKACE </a:t>
            </a:r>
            <a:br>
              <a:rPr lang="cs-CZ" sz="4200" dirty="0">
                <a:solidFill>
                  <a:srgbClr val="2E4987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cs-CZ" sz="4200" dirty="0">
                <a:solidFill>
                  <a:srgbClr val="2E4987"/>
                </a:solidFill>
                <a:latin typeface="Calibri" panose="020F0502020204030204"/>
                <a:ea typeface="+mn-ea"/>
                <a:cs typeface="+mn-cs"/>
              </a:rPr>
              <a:t>A ZDŮVODNĚNÍ POTŘEBY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AF5FE24-CDDD-461B-A522-D0B35160AF0A}"/>
              </a:ext>
            </a:extLst>
          </p:cNvPr>
          <p:cNvCxnSpPr/>
          <p:nvPr/>
        </p:nvCxnSpPr>
        <p:spPr>
          <a:xfrm>
            <a:off x="5999649" y="1290418"/>
            <a:ext cx="0" cy="1877815"/>
          </a:xfrm>
          <a:prstGeom prst="line">
            <a:avLst/>
          </a:prstGeom>
          <a:noFill/>
          <a:ln w="9525" cap="flat" cmpd="sng" algn="ctr">
            <a:solidFill>
              <a:srgbClr val="E73431"/>
            </a:solidFill>
            <a:prstDash val="solid"/>
          </a:ln>
          <a:effectLst/>
        </p:spPr>
      </p:cxnSp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87F7C3FF-B2AD-4A00-93AA-BFB3271BC514}"/>
              </a:ext>
            </a:extLst>
          </p:cNvPr>
          <p:cNvSpPr txBox="1">
            <a:spLocks/>
          </p:cNvSpPr>
          <p:nvPr/>
        </p:nvSpPr>
        <p:spPr>
          <a:xfrm>
            <a:off x="5999649" y="3168233"/>
            <a:ext cx="4210612" cy="2736815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93214" lvl="1" indent="-293214" defTabSz="781903"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1710" kern="0" dirty="0">
                <a:solidFill>
                  <a:sysClr val="windowText" lastClr="000000"/>
                </a:solidFill>
                <a:latin typeface="Arial"/>
                <a:cs typeface="Arial"/>
              </a:rPr>
              <a:t>Záměry veřejných zakázek</a:t>
            </a:r>
          </a:p>
          <a:p>
            <a:pPr marL="293214" lvl="1" indent="-293214" defTabSz="781903"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1710" kern="0" dirty="0">
                <a:solidFill>
                  <a:sysClr val="windowText" lastClr="000000"/>
                </a:solidFill>
                <a:latin typeface="Arial"/>
                <a:cs typeface="Arial"/>
              </a:rPr>
              <a:t>Plánování veřejných zakázek</a:t>
            </a:r>
          </a:p>
          <a:p>
            <a:pPr marL="293214" lvl="1" indent="-293214" defTabSz="781903"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1710" kern="0" dirty="0">
                <a:solidFill>
                  <a:sysClr val="windowText" lastClr="000000"/>
                </a:solidFill>
                <a:latin typeface="Arial"/>
                <a:cs typeface="Arial"/>
              </a:rPr>
              <a:t>Sdružování nákupů v rámci organizace</a:t>
            </a:r>
          </a:p>
          <a:p>
            <a:pPr marL="293214" lvl="1" indent="-293214" defTabSz="781903"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1710" kern="0" dirty="0">
                <a:solidFill>
                  <a:sysClr val="windowText" lastClr="000000"/>
                </a:solidFill>
                <a:latin typeface="Arial"/>
                <a:cs typeface="Arial"/>
              </a:rPr>
              <a:t>Využívání rámcových dohod s jedním či více dodavateli</a:t>
            </a:r>
          </a:p>
          <a:p>
            <a:pPr marL="293214" lvl="1" indent="-293214" defTabSz="781903"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1710" kern="0" dirty="0">
                <a:solidFill>
                  <a:sysClr val="windowText" lastClr="000000"/>
                </a:solidFill>
                <a:latin typeface="Arial"/>
                <a:cs typeface="Arial"/>
              </a:rPr>
              <a:t>Využívání institutu centrálního zadavatele</a:t>
            </a:r>
          </a:p>
          <a:p>
            <a:pPr marL="293214" lvl="1" indent="-293214" defTabSz="781903"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1710" kern="0" dirty="0">
                <a:solidFill>
                  <a:sysClr val="windowText" lastClr="000000"/>
                </a:solidFill>
                <a:latin typeface="Arial"/>
                <a:cs typeface="Arial"/>
              </a:rPr>
              <a:t>Udržitelné nakupování</a:t>
            </a:r>
          </a:p>
          <a:p>
            <a:pPr marL="293214" lvl="1" indent="-293214" defTabSz="781903"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171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Meet</a:t>
            </a:r>
            <a:r>
              <a:rPr lang="cs-CZ" sz="1710" kern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cs-CZ" sz="171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lang="cs-CZ" sz="1710" kern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cs-CZ" sz="171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buyer</a:t>
            </a:r>
            <a:endParaRPr lang="cs-CZ" sz="171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82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Finanční kontrola 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6670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soubor vzájemně provázaných prvků (řídicích a kontrolních mechanismů), který zajišťuje ochranu veřejných prostředků 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je součástí systému finančního řízení státu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při zavedení finanční kontroly lze vycházet z mezinárodně uznávaných standardů (viz ustanovení § 5 odst. 1 ZFK)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Integrovaný rámec vnitřní kontroly COSO 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Standardy vydávané Mezinárodní organizací nejvyšších kontrolních institucí INTOSAI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Globální standardy interního auditu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zákon pojem finanční kontrola nedefinuje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zákon stanoví minimální standardy nastavení jednotlivých prvků finanční kontroly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23246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Záměry veřejných zakázek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5184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Podklad pro rozhodnutí o (ne)realizaci dané veřejné zakázky</a:t>
            </a:r>
          </a:p>
          <a:p>
            <a:pPr marL="293214" lvl="1" indent="-293214">
              <a:spcBef>
                <a:spcPts val="513"/>
              </a:spcBef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2052" dirty="0">
                <a:latin typeface="Arial"/>
                <a:cs typeface="Arial"/>
              </a:rPr>
              <a:t>Pravidla pro zpracování záměru v interních předpisech</a:t>
            </a:r>
          </a:p>
          <a:p>
            <a:pPr marL="293214" lvl="1" indent="-293214">
              <a:spcBef>
                <a:spcPts val="513"/>
              </a:spcBef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2052" dirty="0">
                <a:latin typeface="Arial"/>
                <a:cs typeface="Arial"/>
              </a:rPr>
              <a:t>Doporučený obsah: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195476" algn="l"/>
              </a:tabLst>
              <a:defRPr/>
            </a:pPr>
            <a:r>
              <a:rPr lang="cs-CZ" sz="2000" dirty="0"/>
              <a:t>Popis potřeby včetně zdůvodnění vazby na cíle organizace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195476" algn="l"/>
              </a:tabLst>
              <a:defRPr/>
            </a:pPr>
            <a:r>
              <a:rPr lang="cs-CZ" sz="2000" dirty="0"/>
              <a:t>Popis variantních řešení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195476" algn="l"/>
              </a:tabLst>
              <a:defRPr/>
            </a:pPr>
            <a:r>
              <a:rPr lang="cs-CZ" sz="2000" dirty="0"/>
              <a:t>Charakteristika předmětu plnění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195476" algn="l"/>
              </a:tabLst>
              <a:defRPr/>
            </a:pPr>
            <a:r>
              <a:rPr lang="cs-CZ" sz="2000" dirty="0"/>
              <a:t>Definice rizik</a:t>
            </a:r>
          </a:p>
          <a:p>
            <a:pPr marL="293214" lvl="1" indent="-293214">
              <a:spcBef>
                <a:spcPts val="513"/>
              </a:spcBef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2052" dirty="0">
                <a:latin typeface="Arial"/>
                <a:cs typeface="Arial"/>
              </a:rPr>
              <a:t>Možné formy: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195476" algn="l"/>
              </a:tabLst>
              <a:defRPr/>
            </a:pPr>
            <a:r>
              <a:rPr lang="cs-CZ" sz="2000" dirty="0"/>
              <a:t>Formulář dle interních předpisů organizace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195476" algn="l"/>
              </a:tabLst>
              <a:defRPr/>
            </a:pPr>
            <a:r>
              <a:rPr lang="cs-CZ" sz="2000" dirty="0"/>
              <a:t>Projektová dokumentace / Studie proveditelnosti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9062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Plánování veřejných zakázek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526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Proč plánovat: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Předpoklad pro řízení a organizaci práce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Minimalizace potřeby realizovat VZ pro nenadálé potřeby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Minimalizace pozdě zahájených VZ s možným dopadem na chod organizace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Omezení potřeby realizovat VZ co nejrychleji (i s dopadem na zvolenou formu soutěže)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Pravidla pro zpracování plánu v interních předpisech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Periodicita 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 zpracování a schvalování plánu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Krátkodobý vs. Dlouhodobý plán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Komunikace plánu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7030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Sdružování nákupů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555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Formy sdružování: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Dle předmětu poptávaného zboží či služeb napříč danou institucí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Časové hledisko – dlouhodobější smluvní vztahy s dodavateli  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Přínosy: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Nižší transakční náklady (úspory z titulu menšího počtu realizovaných VZ)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Nižší cena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Rizika:</a:t>
            </a:r>
          </a:p>
          <a:p>
            <a:pPr lvl="1" defTabSz="685800">
              <a:spcBef>
                <a:spcPts val="750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Administrativní náročnost (zejména při absenci IT podpory)</a:t>
            </a:r>
          </a:p>
          <a:p>
            <a:pPr lvl="1" defTabSz="685800">
              <a:spcBef>
                <a:spcPts val="750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Nižší atraktivita pro dodavatele (v případě zvýšených nároků kladených na dodavatele)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571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Využívání rámcových dohod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572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Formy rámcových dohod: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vyčerpání stanoveného finančního objemu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 určitou časově ohraničenou dobu 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Kombinace obou hledisek 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Výhody: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Vyšší koncentrace  předpoklad výhodnějších podmínek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Nižší počet realizovaných VZ   nižší administrativní zátěž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Právo, nikoli povinnost vyčerpat stanovený rámec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Nevýhody:</a:t>
            </a:r>
          </a:p>
          <a:p>
            <a:pPr lvl="1" defTabSz="685800">
              <a:spcBef>
                <a:spcPts val="750"/>
              </a:spcBef>
              <a:buFont typeface="Calibri" panose="020F0502020204030204" pitchFamily="34" charset="0"/>
              <a:buChar char="?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Náročnější plánování a tlak na předvídání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071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Dynamické nákupní systémy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519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Elektronická forma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Běžně obchodované a </a:t>
            </a:r>
            <a:r>
              <a:rPr kumimoji="0" lang="cs-CZ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standardizovatelné</a:t>
            </a: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komodity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Dlouhodobá povaha (bez časového omezení)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Otevřenost dodavatelům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Možnost úprav parametrů a komodit v jednotlivých VZ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Rizika:</a:t>
            </a:r>
          </a:p>
          <a:p>
            <a:pPr lvl="1" defTabSz="685800">
              <a:spcBef>
                <a:spcPts val="750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Zavedení DNS a kvalifikace dodavatelů</a:t>
            </a:r>
          </a:p>
          <a:p>
            <a:pPr lvl="1" defTabSz="685800">
              <a:spcBef>
                <a:spcPts val="750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Elektronizace sběru dat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81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Centrální nákupy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572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Účel: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Vytvoření předpokladů pro dosažení úspor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Snížení administrativní zátěže na straně veřejných zadavatelů  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Zvýšení odbornosti na straně zadavatele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Rizika:</a:t>
            </a:r>
          </a:p>
          <a:p>
            <a:pPr lvl="1" defTabSz="685800">
              <a:spcBef>
                <a:spcPts val="750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Potřeba uzavření smluv o centralizovaném zadávání</a:t>
            </a:r>
          </a:p>
          <a:p>
            <a:pPr lvl="1" defTabSz="685800">
              <a:spcBef>
                <a:spcPts val="750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Organizační náročnost přípravy zadávací dokumentace</a:t>
            </a:r>
          </a:p>
          <a:p>
            <a:pPr lvl="1" defTabSz="685800">
              <a:spcBef>
                <a:spcPts val="750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Administrativní náročnost (zejména při absenci IT podpory)</a:t>
            </a:r>
          </a:p>
          <a:p>
            <a:pPr lvl="1" defTabSz="685800">
              <a:spcBef>
                <a:spcPts val="750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Komplikace z velkého objemu nákupu</a:t>
            </a:r>
          </a:p>
          <a:p>
            <a:pPr lvl="1" defTabSz="685800">
              <a:spcBef>
                <a:spcPts val="750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Riziko monopolizace dodávek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494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Udržitelné nakupování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519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Účel:</a:t>
            </a:r>
          </a:p>
          <a:p>
            <a:pPr marL="8001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Zahrnutí nebo zohlednění požadavků na sociální a environmentální odpovědnost</a:t>
            </a:r>
          </a:p>
          <a:p>
            <a:pPr marL="8001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Dosažení vyšší kvality plnění </a:t>
            </a:r>
          </a:p>
          <a:p>
            <a:pPr marL="8001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Kultivace prostředí dodavatelů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Rizika:</a:t>
            </a:r>
          </a:p>
          <a:p>
            <a:pPr marL="7429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Calibri" panose="020F0502020204030204" pitchFamily="34" charset="0"/>
              <a:buChar char="!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Správné metody – MPSV a MŽP</a:t>
            </a:r>
          </a:p>
          <a:p>
            <a:pPr marL="7429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Calibri" panose="020F0502020204030204" pitchFamily="34" charset="0"/>
              <a:buChar char="!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Využívání příkladů z praxe</a:t>
            </a:r>
          </a:p>
          <a:p>
            <a:pPr marL="7429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Calibri" panose="020F0502020204030204" pitchFamily="34" charset="0"/>
              <a:buChar char="!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Kvalitativní hodnotící kritéria vs. subjektivita</a:t>
            </a:r>
          </a:p>
          <a:p>
            <a:pPr marL="7429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Calibri" panose="020F0502020204030204" pitchFamily="34" charset="0"/>
              <a:buChar char="!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Kontroly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787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 </a:t>
            </a:r>
            <a:r>
              <a:rPr kumimoji="0" lang="cs-CZ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buyer</a:t>
            </a:r>
            <a:endParaRPr kumimoji="0" lang="cs-CZ" sz="4200" b="1" i="0" u="none" strike="noStrike" kern="1200" cap="none" spc="0" normalizeH="0" baseline="0" noProof="0" dirty="0">
              <a:ln>
                <a:noFill/>
              </a:ln>
              <a:solidFill>
                <a:srgbClr val="2E49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Účel:</a:t>
            </a:r>
          </a:p>
          <a:p>
            <a:pPr marL="8001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vhodné pro zadavatele, kteří zadávají více zakázek stejného zaměření (např. stavební práce) </a:t>
            </a:r>
          </a:p>
          <a:p>
            <a:pPr marL="8001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nejedná se o PTK, výzvu k vyjádření předběžného zájmu, ani o výzvu k podání nabídky na VZ</a:t>
            </a:r>
          </a:p>
          <a:p>
            <a:pPr marL="800100" lvl="1" indent="-342900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cs-CZ" dirty="0"/>
              <a:t>transparentnost, předvídatelnost, spolupráce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Rizika:</a:t>
            </a:r>
          </a:p>
          <a:p>
            <a:pPr lvl="1" defTabSz="685800">
              <a:spcBef>
                <a:spcPts val="750"/>
              </a:spcBef>
              <a:buFont typeface="Calibri" panose="020F0502020204030204" pitchFamily="34" charset="0"/>
              <a:buChar char="!"/>
              <a:defRPr/>
            </a:pPr>
            <a:r>
              <a:rPr lang="cs-CZ" dirty="0"/>
              <a:t>narušení hospodářské soutěže ani k porušení zásad zadávání veřejných zakázek ve smyslu §6 ZZVZ</a:t>
            </a:r>
          </a:p>
        </p:txBody>
      </p:sp>
    </p:spTree>
    <p:extLst>
      <p:ext uri="{BB962C8B-B14F-4D97-AF65-F5344CB8AC3E}">
        <p14:creationId xmlns:p14="http://schemas.microsoft.com/office/powerpoint/2010/main" val="18568045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FFC99E78-B337-405B-AEFA-EE785497A521}"/>
              </a:ext>
            </a:extLst>
          </p:cNvPr>
          <p:cNvSpPr txBox="1">
            <a:spLocks/>
          </p:cNvSpPr>
          <p:nvPr/>
        </p:nvSpPr>
        <p:spPr>
          <a:xfrm>
            <a:off x="1785784" y="1259828"/>
            <a:ext cx="4063919" cy="193899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 eaLnBrk="1" hangingPunct="1">
              <a:defRPr sz="4104" b="1" i="0">
                <a:solidFill>
                  <a:schemeClr val="bg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PŘÍPRAVA VEŘEJNÉ </a:t>
            </a:r>
            <a:b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</a:b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ZAKÁZKY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AF5FE24-CDDD-461B-A522-D0B35160AF0A}"/>
              </a:ext>
            </a:extLst>
          </p:cNvPr>
          <p:cNvCxnSpPr/>
          <p:nvPr/>
        </p:nvCxnSpPr>
        <p:spPr>
          <a:xfrm>
            <a:off x="5999649" y="1290418"/>
            <a:ext cx="0" cy="1877815"/>
          </a:xfrm>
          <a:prstGeom prst="line">
            <a:avLst/>
          </a:prstGeom>
          <a:noFill/>
          <a:ln w="9525" cap="flat" cmpd="sng" algn="ctr">
            <a:solidFill>
              <a:srgbClr val="E73431"/>
            </a:solidFill>
            <a:prstDash val="solid"/>
          </a:ln>
          <a:effectLst/>
        </p:spPr>
      </p:cxnSp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87F7C3FF-B2AD-4A00-93AA-BFB3271BC514}"/>
              </a:ext>
            </a:extLst>
          </p:cNvPr>
          <p:cNvSpPr txBox="1">
            <a:spLocks/>
          </p:cNvSpPr>
          <p:nvPr/>
        </p:nvSpPr>
        <p:spPr>
          <a:xfrm>
            <a:off x="5999648" y="3168233"/>
            <a:ext cx="5963749" cy="2736815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93214" lvl="1" indent="-293214" defTabSz="781903"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1800" kern="0" dirty="0">
                <a:solidFill>
                  <a:sysClr val="windowText" lastClr="000000"/>
                </a:solidFill>
                <a:latin typeface="Arial"/>
                <a:cs typeface="Arial"/>
              </a:rPr>
              <a:t>Stanovení předmětu veřejné zakázky</a:t>
            </a:r>
          </a:p>
          <a:p>
            <a:pPr marL="293214" lvl="1" indent="-293214" defTabSz="781903"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1800" kern="0" dirty="0">
                <a:solidFill>
                  <a:sysClr val="windowText" lastClr="000000"/>
                </a:solidFill>
                <a:latin typeface="Arial"/>
                <a:cs typeface="Arial"/>
              </a:rPr>
              <a:t>Znalost tržních podmínek a spolupráce s potenciálními dodavateli</a:t>
            </a:r>
          </a:p>
          <a:p>
            <a:pPr marL="293214" lvl="1" indent="-293214" defTabSz="781903"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1800" kern="0" dirty="0">
                <a:solidFill>
                  <a:sysClr val="windowText" lastClr="000000"/>
                </a:solidFill>
                <a:latin typeface="Arial"/>
                <a:cs typeface="Arial"/>
              </a:rPr>
              <a:t>Příprava podrobné technické specifikace</a:t>
            </a:r>
          </a:p>
          <a:p>
            <a:pPr marL="293214" lvl="1" indent="-293214" defTabSz="781903"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1800" kern="0" dirty="0">
                <a:solidFill>
                  <a:sysClr val="windowText" lastClr="000000"/>
                </a:solidFill>
                <a:latin typeface="Arial"/>
                <a:cs typeface="Arial"/>
              </a:rPr>
              <a:t>Stanovení podmínek kvalifikace uchazečů</a:t>
            </a:r>
          </a:p>
          <a:p>
            <a:pPr marL="293214" lvl="1" indent="-293214" defTabSz="781903"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1800" kern="0" dirty="0">
                <a:solidFill>
                  <a:sysClr val="windowText" lastClr="000000"/>
                </a:solidFill>
                <a:latin typeface="Arial"/>
                <a:cs typeface="Arial"/>
              </a:rPr>
              <a:t>Stanovení kritérií hodnocení</a:t>
            </a:r>
          </a:p>
          <a:p>
            <a:pPr marL="293214" lvl="1" indent="-293214" defTabSz="781903"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1800" kern="0" dirty="0">
                <a:solidFill>
                  <a:sysClr val="windowText" lastClr="000000"/>
                </a:solidFill>
                <a:latin typeface="Arial"/>
                <a:cs typeface="Arial"/>
              </a:rPr>
              <a:t>Metoda BVA - </a:t>
            </a:r>
            <a:r>
              <a:rPr lang="cs-CZ" sz="18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best</a:t>
            </a:r>
            <a:r>
              <a:rPr lang="cs-CZ" sz="1800" kern="0" dirty="0">
                <a:solidFill>
                  <a:sysClr val="windowText" lastClr="000000"/>
                </a:solidFill>
                <a:latin typeface="Arial"/>
                <a:cs typeface="Arial"/>
              </a:rPr>
              <a:t> value </a:t>
            </a:r>
            <a:r>
              <a:rPr lang="cs-CZ" sz="18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approach</a:t>
            </a:r>
            <a:endParaRPr lang="cs-CZ" sz="18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93214" lvl="1" indent="-293214" defTabSz="781903"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1800" kern="0" dirty="0">
                <a:solidFill>
                  <a:sysClr val="windowText" lastClr="000000"/>
                </a:solidFill>
                <a:latin typeface="Arial"/>
                <a:cs typeface="Arial"/>
              </a:rPr>
              <a:t>Stanovení obchodních nebo jiných smluvních podmínek</a:t>
            </a:r>
          </a:p>
          <a:p>
            <a:pPr marL="293214" lvl="1" indent="-293214" defTabSz="781903"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1800" kern="0" dirty="0">
                <a:solidFill>
                  <a:sysClr val="windowText" lastClr="000000"/>
                </a:solidFill>
                <a:latin typeface="Arial"/>
                <a:cs typeface="Arial"/>
              </a:rPr>
              <a:t>Prevence vzniku dlouhodobé závislosti na jednom dodavateli</a:t>
            </a:r>
          </a:p>
        </p:txBody>
      </p:sp>
    </p:spTree>
    <p:extLst>
      <p:ext uri="{BB962C8B-B14F-4D97-AF65-F5344CB8AC3E}">
        <p14:creationId xmlns:p14="http://schemas.microsoft.com/office/powerpoint/2010/main" val="3028745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Předmět veřejné zakázky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Jasná vazba na záměr VZ, zejména pak na popis potřeb a jejich zdůvodnění ve vazbě na cíle organizace.</a:t>
            </a:r>
          </a:p>
          <a:p>
            <a:pPr marL="400050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Obecné požadavky na specifikaci předmětu VZ: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Předmět specifikovat dostatečně přesně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Vyvarovat se nadbytečné konkretizace (např. odkazy na konkrétní technologii)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Používat hraniční hodnoty (min/max)</a:t>
            </a:r>
          </a:p>
          <a:p>
            <a:pPr marL="400050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Vymezení odpovědnosti v rámci organizace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Útvar zadavatele (věcně příslušný útvar) vs. útvar veřejných zakázek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8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713E2054-3099-4E6B-BED0-89B0FD538DAD}"/>
              </a:ext>
            </a:extLst>
          </p:cNvPr>
          <p:cNvSpPr txBox="1">
            <a:spLocks/>
          </p:cNvSpPr>
          <p:nvPr/>
        </p:nvSpPr>
        <p:spPr>
          <a:xfrm>
            <a:off x="-447114" y="892251"/>
            <a:ext cx="7886700" cy="6891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200" b="1" dirty="0">
                <a:solidFill>
                  <a:srgbClr val="2E4987"/>
                </a:solidFill>
                <a:latin typeface="Calibri" panose="020F0502020204030204"/>
                <a:ea typeface="+mn-ea"/>
                <a:cs typeface="+mn-cs"/>
              </a:rPr>
              <a:t>Cíl finanční kontroly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42FD3D6-30C5-4ECB-8265-83F0B3AE29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70AD47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247537" y="1686280"/>
            <a:ext cx="9696925" cy="42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8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Dělení zakázek na části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5157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73305" lvl="1" indent="-293214" defTabSz="781903">
              <a:spcBef>
                <a:spcPts val="513"/>
              </a:spcBef>
              <a:spcAft>
                <a:spcPts val="513"/>
              </a:spcAft>
              <a:buClr>
                <a:srgbClr val="E73431"/>
              </a:buClr>
              <a:buSzPct val="140000"/>
              <a:buFont typeface="Wingdings" panose="05000000000000000000" pitchFamily="2" charset="2"/>
              <a:buChar char="û"/>
            </a:pPr>
            <a:r>
              <a:rPr lang="cs-CZ" b="1" dirty="0">
                <a:solidFill>
                  <a:srgbClr val="444444"/>
                </a:solidFill>
                <a:latin typeface="+mn-lt"/>
                <a:cs typeface="Arial"/>
              </a:rPr>
              <a:t>Záměrné dělení </a:t>
            </a:r>
            <a:r>
              <a:rPr lang="cs-CZ" dirty="0">
                <a:solidFill>
                  <a:srgbClr val="444444"/>
                </a:solidFill>
                <a:latin typeface="+mn-lt"/>
                <a:cs typeface="Arial"/>
              </a:rPr>
              <a:t>vzájemně souvisejících plnění </a:t>
            </a:r>
            <a:r>
              <a:rPr lang="cs-CZ" b="1" dirty="0">
                <a:solidFill>
                  <a:srgbClr val="444444"/>
                </a:solidFill>
                <a:latin typeface="+mn-lt"/>
                <a:cs typeface="Arial"/>
              </a:rPr>
              <a:t>do více VZ</a:t>
            </a:r>
          </a:p>
          <a:p>
            <a:pPr marL="373305" lvl="1" indent="-293214" defTabSz="781903">
              <a:spcBef>
                <a:spcPts val="513"/>
              </a:spcBef>
              <a:spcAft>
                <a:spcPts val="513"/>
              </a:spcAft>
              <a:buClr>
                <a:srgbClr val="92D050"/>
              </a:buClr>
              <a:buSzPct val="140000"/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444444"/>
                </a:solidFill>
                <a:latin typeface="+mn-lt"/>
                <a:cs typeface="Arial"/>
              </a:rPr>
              <a:t>Rozdělení stejného či obdobného plnění </a:t>
            </a:r>
            <a:r>
              <a:rPr lang="cs-CZ" dirty="0">
                <a:solidFill>
                  <a:srgbClr val="444444"/>
                </a:solidFill>
                <a:latin typeface="+mn-lt"/>
                <a:cs typeface="Arial"/>
              </a:rPr>
              <a:t>do více částí </a:t>
            </a:r>
            <a:r>
              <a:rPr lang="cs-CZ" b="1" dirty="0">
                <a:solidFill>
                  <a:srgbClr val="444444"/>
                </a:solidFill>
                <a:latin typeface="+mn-lt"/>
                <a:cs typeface="Arial"/>
              </a:rPr>
              <a:t>v rámci jedné VZ</a:t>
            </a:r>
            <a:endParaRPr lang="cs-CZ" dirty="0">
              <a:solidFill>
                <a:srgbClr val="444444"/>
              </a:solidFill>
              <a:latin typeface="+mn-lt"/>
              <a:cs typeface="Arial"/>
            </a:endParaRP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pohledu 3E je třeba vyvážit tyto protikladné tendence:</a:t>
            </a:r>
          </a:p>
          <a:p>
            <a:pPr marL="857250" lvl="1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Zahrnout všechna věcně, místně a časově související plnění</a:t>
            </a:r>
          </a:p>
          <a:p>
            <a:pPr marL="857250" lvl="1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Eliminovat omezení hospodářské soutěže spojením souvisejících plnění do jednoho celku</a:t>
            </a: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Cíl:</a:t>
            </a:r>
          </a:p>
          <a:p>
            <a:pPr marL="857250" lvl="1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</a:rPr>
              <a:t>Snaha o otevření zadávacího řízení více potenciálním dodavatelům.</a:t>
            </a:r>
          </a:p>
          <a:p>
            <a:pPr marL="514350" lvl="1" indent="0" defTabSz="685800">
              <a:spcBef>
                <a:spcPts val="375"/>
              </a:spcBef>
              <a:buNone/>
              <a:defRPr/>
            </a:pP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2979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Základní parametry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80091" lvl="1" indent="0" defTabSz="781903">
              <a:buNone/>
            </a:pPr>
            <a:r>
              <a:rPr lang="cs-CZ" dirty="0">
                <a:solidFill>
                  <a:srgbClr val="444444"/>
                </a:solidFill>
                <a:latin typeface="+mn-lt"/>
                <a:cs typeface="Arial"/>
              </a:rPr>
              <a:t>Předpokladem stanovení základních parametrů ZŘ je </a:t>
            </a:r>
            <a:r>
              <a:rPr lang="cs-CZ" b="1" u="sng" dirty="0">
                <a:solidFill>
                  <a:srgbClr val="444444"/>
                </a:solidFill>
                <a:latin typeface="+mn-lt"/>
                <a:cs typeface="Arial"/>
              </a:rPr>
              <a:t>znalost situace trhu</a:t>
            </a:r>
            <a:r>
              <a:rPr lang="cs-CZ" b="1" dirty="0">
                <a:solidFill>
                  <a:srgbClr val="444444"/>
                </a:solidFill>
                <a:latin typeface="+mn-lt"/>
                <a:cs typeface="Arial"/>
              </a:rPr>
              <a:t> </a:t>
            </a:r>
          </a:p>
          <a:p>
            <a:pPr marL="400050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</a:rPr>
              <a:t>Zadavatel by měl zvážit a zdůvodnit tyto aspekty: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Vhodný druh ZŘ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Dělení na části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Způsob hodnocení nabídek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Hodnocení na základě elektronické aukce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Požadavek na jistotu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 smlouvy a délka trvání (jednorázová smlouva / rámcová dohoda)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Počet dodavatelů, se kterými bude uzavřena smlouva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2596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Znalost tržních podmínek a dodavatelů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80091" marR="0" lvl="1" indent="0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Umožní včas napravit chyby či opomenutí, které by v případě pozdní identifikace mohly vést ke zbytečným nákladům.</a:t>
            </a: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Různé formy pro ověření podmínek zadávací dokumentace: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Konzultace nezávislého odborníka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Předběžná tržní konzultace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Průzkum trhu</a:t>
            </a:r>
          </a:p>
          <a:p>
            <a:pPr marL="400050" indent="-342900" defTabSz="685800">
              <a:spcBef>
                <a:spcPts val="375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Neopominout řádnou dokumentaci komunikace</a:t>
            </a:r>
          </a:p>
          <a:p>
            <a:pPr marL="400050" indent="-342900" defTabSz="685800">
              <a:spcBef>
                <a:spcPts val="375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Pozor na povinnosti vyplývající ze zákona o zadávání VZ</a:t>
            </a:r>
          </a:p>
          <a:p>
            <a:pPr marL="400050" indent="-342900" defTabSz="685800">
              <a:spcBef>
                <a:spcPts val="375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Zveřejňovat informace o plánovaných / vyhlášených VZ</a:t>
            </a:r>
          </a:p>
          <a:p>
            <a:pPr marL="400050" indent="-342900" defTabSz="685800">
              <a:spcBef>
                <a:spcPts val="375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Stanovovat přiměřené soutěžní lhůty (např. lhůtu pro podání nabídek)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939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Jednání s dodavateli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80091" marR="0" lvl="1" indent="0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Hlavním přínosem těchto režimů je, že zadavateli umožňují v čase přesněji formulovat jeho požadavky.</a:t>
            </a: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Situace, kdy je vhodné zvolit jiný režim než otevřené řízení: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Zadavatel není schopen definovat způsob naplnění svých potřeb 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Zadavatel není schopen posoudit, jaké řešení lze získat na trhu</a:t>
            </a: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Calibri" panose="020F0502020204030204" pitchFamily="34" charset="0"/>
              <a:buChar char="!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Calibri" panose="020F0502020204030204" pitchFamily="34" charset="0"/>
              <a:buChar char="!"/>
              <a:tabLst/>
              <a:defRPr/>
            </a:pPr>
            <a:endParaRPr lang="cs-CZ" b="0" dirty="0">
              <a:latin typeface="+mn-lt"/>
            </a:endParaRP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Calibri" panose="020F0502020204030204" pitchFamily="34" charset="0"/>
              <a:buChar char="!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Calibri" panose="020F0502020204030204" pitchFamily="34" charset="0"/>
              <a:buChar char="!"/>
              <a:tabLst/>
              <a:defRPr/>
            </a:pPr>
            <a:endParaRPr lang="cs-CZ" b="0" dirty="0">
              <a:latin typeface="+mn-lt"/>
            </a:endParaRPr>
          </a:p>
          <a:p>
            <a:pPr marL="400050" indent="-342900" defTabSz="685800">
              <a:spcBef>
                <a:spcPts val="375"/>
              </a:spcBef>
              <a:buFont typeface="Calibri" panose="020F0502020204030204" pitchFamily="34" charset="0"/>
              <a:buChar char="!"/>
              <a:defRPr/>
            </a:pPr>
            <a:r>
              <a:rPr lang="cs-CZ" sz="2400" dirty="0">
                <a:solidFill>
                  <a:srgbClr val="444444"/>
                </a:solidFill>
                <a:latin typeface="+mn-lt"/>
                <a:cs typeface="Arial"/>
              </a:rPr>
              <a:t>Neopominout </a:t>
            </a:r>
            <a:r>
              <a:rPr lang="cs-CZ" sz="2400" b="1" dirty="0">
                <a:solidFill>
                  <a:srgbClr val="444444"/>
                </a:solidFill>
                <a:latin typeface="+mn-lt"/>
                <a:cs typeface="Arial"/>
              </a:rPr>
              <a:t>řádné odůvodnění </a:t>
            </a:r>
            <a:r>
              <a:rPr lang="cs-CZ" sz="2400" dirty="0">
                <a:solidFill>
                  <a:srgbClr val="444444"/>
                </a:solidFill>
                <a:latin typeface="+mn-lt"/>
                <a:cs typeface="Arial"/>
              </a:rPr>
              <a:t>s ohledem na předmět VZ</a:t>
            </a: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776341-DF68-4CB6-BCBB-1B0AC5AEA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625" y="3818070"/>
            <a:ext cx="6236749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550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Příprava podrobné technické specifikace 1/2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80091" marR="0" lvl="1" indent="0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Umožní včas napravit chyby či opomenutí, které by v případě pozdní identifikace mohly vést ke zbytečným nákladům.</a:t>
            </a: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Možnosti pro stanovení technických podmínek:</a:t>
            </a:r>
          </a:p>
          <a:p>
            <a:pPr marL="857250" lvl="1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Parametry vyjadřující požadavky na výkon nebo funkci</a:t>
            </a:r>
          </a:p>
          <a:p>
            <a:pPr marL="857250" lvl="1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Popis účelu nebo potřeb</a:t>
            </a:r>
          </a:p>
          <a:p>
            <a:pPr marL="857250" lvl="1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Odkaz na normy, technické dokumenty, štítky</a:t>
            </a:r>
          </a:p>
          <a:p>
            <a:pPr marL="400050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</a:rPr>
              <a:t>Rizika:</a:t>
            </a:r>
          </a:p>
          <a:p>
            <a:pPr marL="857250" lvl="1" indent="-342900" defTabSz="685800">
              <a:spcBef>
                <a:spcPts val="375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Specifikaci formulovat jako minimální požadavky, vyšší kvalitu případně zohlednit v rámci kritérií hodnocení</a:t>
            </a:r>
          </a:p>
          <a:p>
            <a:pPr marL="857250" lvl="1" indent="-342900" defTabSz="685800">
              <a:spcBef>
                <a:spcPts val="375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Vyvarovat se použití přímých / nepřímých odkazů</a:t>
            </a:r>
          </a:p>
          <a:p>
            <a:pPr marL="857250" lvl="1" indent="-342900" defTabSz="685800">
              <a:spcBef>
                <a:spcPts val="375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Uvádět odkazy na konkrétní technické normy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4407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Příprava podrobné technické specifikace 2/2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501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80091" marR="0" lvl="1" indent="0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Technické standardy – příklad dobré praxe</a:t>
            </a: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Vhodné pro opakovaně poptávané komodity běžné potřeby</a:t>
            </a: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Přínosy: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Sjednocení, sledování a řízení poptávky v rámci organizace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Sjednocení poptávky v čase  nižší náklady na opravy a údržbu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Uzavírání dlouhodobějších a rámcových dohod  tlak na výhodné podmínky, nižší administrativní zátěž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Případné sdílení poptávky mezi více zadavateli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Odbourání nadbytečné administrativní zátěže spojené s opakovanou přípravou technické specifikace pro různá ZŘ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8364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Kvalifikace dodavatelů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80091" marR="0" lvl="1" indent="0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Podmínky kvalifikace by měly být odůvodnitelné a přiměřené rozsahu a složitosti předmětu plnění a souvisejícím rizikům.</a:t>
            </a: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Možnosti pro stanovení podmínek kvalifikace:</a:t>
            </a:r>
          </a:p>
          <a:p>
            <a:pPr marL="857250" lvl="1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Základní způsobilost</a:t>
            </a:r>
          </a:p>
          <a:p>
            <a:pPr marL="857250" lvl="1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Profesní způsobilost</a:t>
            </a:r>
          </a:p>
          <a:p>
            <a:pPr marL="857250" lvl="1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Ekonomická kvalifikace</a:t>
            </a:r>
          </a:p>
          <a:p>
            <a:pPr marL="857250" lvl="1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Technická kvalifikace</a:t>
            </a: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Rizika:</a:t>
            </a:r>
          </a:p>
          <a:p>
            <a:pPr marL="857250" lvl="1" indent="-342900" defTabSz="685800">
              <a:spcBef>
                <a:spcPts val="375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Podmínky formulovat jako minimální mez požadované kvalifikace</a:t>
            </a:r>
          </a:p>
          <a:p>
            <a:pPr marL="857250" lvl="1" indent="-342900" defTabSz="685800">
              <a:spcBef>
                <a:spcPts val="375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Kvalifikace nemůže být předmětem hodnotících kritérií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4540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Obecná pravidla a omezení kritérií hodnocení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562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00050" indent="-342900" defTabSz="685800">
              <a:spcBef>
                <a:spcPts val="375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Kritéria hodnocení musí mít vztah k předmětu plnění</a:t>
            </a:r>
          </a:p>
          <a:p>
            <a:pPr marL="400050" indent="-342900" defTabSz="685800">
              <a:spcBef>
                <a:spcPts val="375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Zadavatel musí být schopen zdůvodnit použití kritérií hodnocení</a:t>
            </a:r>
          </a:p>
          <a:p>
            <a:pPr marL="400050" indent="-342900" defTabSz="685800">
              <a:spcBef>
                <a:spcPts val="375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Smluvní a platební podmínky nesmí být hodnotícími kritérii</a:t>
            </a:r>
          </a:p>
          <a:p>
            <a:pPr marL="400050" indent="-342900" defTabSz="685800">
              <a:spcBef>
                <a:spcPts val="375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Kritéria musí být jasně definovaná a přesně popsaná</a:t>
            </a:r>
          </a:p>
          <a:p>
            <a:pPr marL="400050" indent="-342900" defTabSz="685800">
              <a:spcBef>
                <a:spcPts val="375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Musí být stanoven vzájemný poměr mezi kritérii s ohledem na jejich dopad na ekonomickou výhodnost</a:t>
            </a:r>
          </a:p>
          <a:p>
            <a:pPr marL="400050" indent="-342900" defTabSz="685800">
              <a:spcBef>
                <a:spcPts val="375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Kritéria jsou formulována tak, že poskytují prostor pro různou míru jejich splnění </a:t>
            </a:r>
          </a:p>
          <a:p>
            <a:pPr marL="400050" indent="-342900" defTabSz="685800">
              <a:spcBef>
                <a:spcPts val="375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Kritéria jsou definována tak, že míra jejich naplnění je průkazná a ověřitelná</a:t>
            </a:r>
          </a:p>
          <a:p>
            <a:pPr marL="400050" indent="-342900" defTabSz="685800">
              <a:spcBef>
                <a:spcPts val="375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Kritéria jsou významná a mají vztah k užitné hodnotě pro daný předmět plnění </a:t>
            </a:r>
          </a:p>
          <a:p>
            <a:pPr marL="400050" indent="-342900" defTabSz="685800">
              <a:spcBef>
                <a:spcPts val="375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Kritéria směřují na takové skutečnosti, které vyplývají z předložené nabídky</a:t>
            </a:r>
          </a:p>
          <a:p>
            <a:pPr marL="400050" indent="-342900" defTabSz="685800">
              <a:spcBef>
                <a:spcPts val="375"/>
              </a:spcBef>
              <a:buFont typeface="Calibri" panose="020F0502020204030204" pitchFamily="34" charset="0"/>
              <a:buChar char="!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Kritérií by měl být omezený počet 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5386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Nejnižší nabídková cena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Předpoklady pro využití</a:t>
            </a:r>
          </a:p>
          <a:p>
            <a:pPr marL="614935" lvl="1" indent="-312218" defTabSz="685800"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Wingdings" panose="05000000000000000000" pitchFamily="2" charset="2"/>
              <a:buChar char="ü"/>
              <a:tabLst>
                <a:tab pos="195476" algn="l"/>
              </a:tabLst>
              <a:defRPr/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Kvalita požadovaného plnění je naprosto přesně definovatelná  formou technické specifikace </a:t>
            </a:r>
          </a:p>
          <a:p>
            <a:pPr marL="614935" lvl="1" indent="-312218" defTabSz="685800"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Wingdings" panose="05000000000000000000" pitchFamily="2" charset="2"/>
              <a:buChar char="ü"/>
              <a:tabLst>
                <a:tab pos="195476" algn="l"/>
              </a:tabLst>
              <a:defRPr/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Vyšší než minimální požadovaná kvalita nepřináší žádný dodatečný užitek</a:t>
            </a:r>
          </a:p>
          <a:p>
            <a:pPr marL="614935" lvl="1" indent="-312218" defTabSz="685800"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Wingdings" panose="05000000000000000000" pitchFamily="2" charset="2"/>
              <a:buChar char="ü"/>
              <a:tabLst>
                <a:tab pos="195476" algn="l"/>
              </a:tabLst>
              <a:defRPr/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Nabízené předměty plnění se z hlediska budoucích provozních nákladů nemohou výrazně lišit</a:t>
            </a:r>
          </a:p>
          <a:p>
            <a:pPr marL="614935" lvl="1" indent="-312218" defTabSz="685800"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Wingdings" panose="05000000000000000000" pitchFamily="2" charset="2"/>
              <a:buChar char="ü"/>
              <a:tabLst>
                <a:tab pos="195476" algn="l"/>
              </a:tabLst>
              <a:defRPr/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Nabízené předměty plnění jsou z hlediska zadavatele zcela zaměnitelné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27E81726-4310-46CA-8DD8-3E5FBBB36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251408"/>
              </p:ext>
            </p:extLst>
          </p:nvPr>
        </p:nvGraphicFramePr>
        <p:xfrm>
          <a:off x="2216804" y="4231922"/>
          <a:ext cx="7758392" cy="206692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87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1062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200"/>
                        </a:spcBef>
                      </a:pPr>
                      <a:r>
                        <a:rPr lang="cs-CZ" sz="1700" i="1" dirty="0">
                          <a:solidFill>
                            <a:schemeClr val="tx1"/>
                          </a:solidFill>
                        </a:rPr>
                        <a:t>Vhodné</a:t>
                      </a:r>
                      <a:r>
                        <a:rPr lang="cs-CZ" sz="1700" i="1" baseline="0" dirty="0">
                          <a:solidFill>
                            <a:schemeClr val="tx1"/>
                          </a:solidFill>
                        </a:rPr>
                        <a:t> případy využití</a:t>
                      </a:r>
                      <a:r>
                        <a:rPr lang="cs-CZ" sz="1700" i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449263" lvl="1" indent="-358775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Dobře standardizované zboží</a:t>
                      </a:r>
                    </a:p>
                    <a:p>
                      <a:pPr marL="449263" lvl="1" indent="-358775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Zboží sloužící k běžnému provozu </a:t>
                      </a:r>
                    </a:p>
                  </a:txBody>
                  <a:tcPr marL="123135" marR="78191" marT="92352" marB="39095">
                    <a:lnT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cs-CZ" sz="1700" i="1" dirty="0">
                          <a:solidFill>
                            <a:schemeClr val="tx1"/>
                          </a:solidFill>
                        </a:rPr>
                        <a:t>Nevhodné</a:t>
                      </a:r>
                      <a:r>
                        <a:rPr lang="cs-CZ" sz="1700" i="1" baseline="0" dirty="0">
                          <a:solidFill>
                            <a:schemeClr val="tx1"/>
                          </a:solidFill>
                        </a:rPr>
                        <a:t> případy využití</a:t>
                      </a:r>
                      <a:r>
                        <a:rPr lang="cs-CZ" sz="1700" i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449263" lvl="1" indent="-358775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0000"/>
                        </a:buClr>
                        <a:buSzPct val="140000"/>
                        <a:buFont typeface="Wingdings" panose="05000000000000000000" pitchFamily="2" charset="2"/>
                        <a:buChar char="û"/>
                        <a:tabLst>
                          <a:tab pos="228600" algn="l"/>
                        </a:tabLs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Služby spojené s duševní, tvůrčí činností </a:t>
                      </a:r>
                    </a:p>
                    <a:p>
                      <a:pPr marL="449263" lvl="1" indent="-358775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0000"/>
                        </a:buClr>
                        <a:buSzPct val="140000"/>
                        <a:buFont typeface="Wingdings" panose="05000000000000000000" pitchFamily="2" charset="2"/>
                        <a:buChar char="û"/>
                        <a:tabLst>
                          <a:tab pos="228600" algn="l"/>
                        </a:tabLs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Poskytování odborné podpory</a:t>
                      </a:r>
                    </a:p>
                    <a:p>
                      <a:pPr marL="449263" lvl="1" indent="-358775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0000"/>
                        </a:buClr>
                        <a:buSzPct val="140000"/>
                        <a:buFont typeface="Wingdings" panose="05000000000000000000" pitchFamily="2" charset="2"/>
                        <a:buChar char="û"/>
                        <a:tabLst>
                          <a:tab pos="228600" algn="l"/>
                        </a:tabLs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Zboží,</a:t>
                      </a:r>
                      <a:r>
                        <a:rPr lang="cs-CZ" sz="1700" baseline="0" dirty="0">
                          <a:solidFill>
                            <a:schemeClr val="tx1"/>
                          </a:solidFill>
                        </a:rPr>
                        <a:t> jehož užíváním vznikají významné dodatečné náklady</a:t>
                      </a:r>
                      <a:endParaRPr lang="cs-CZ" sz="1700" dirty="0">
                        <a:solidFill>
                          <a:schemeClr val="tx1"/>
                        </a:solidFill>
                      </a:endParaRPr>
                    </a:p>
                  </a:txBody>
                  <a:tcPr marL="123135" marR="78191" marT="92352" marB="39095">
                    <a:lnT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1690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Nejnižší náklady životního cyklu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2852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Předpoklady pro využití</a:t>
            </a:r>
          </a:p>
          <a:p>
            <a:pPr marL="614935" marR="0" lvl="1" indent="-312218" algn="l" defTabSz="685800" rtl="0" eaLnBrk="1" fontAlgn="auto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Wingdings" panose="05000000000000000000" pitchFamily="2" charset="2"/>
              <a:buChar char="ü"/>
              <a:tabLst>
                <a:tab pos="195476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vlastnictvím a užíváním poptávaného plnění jsou spojeny dodatečné náklady na straně zadavatele (např. spotřeba energie, náhradní díly, údržba, servis)</a:t>
            </a:r>
          </a:p>
          <a:p>
            <a:pPr marL="614935" marR="0" lvl="1" indent="-312218" algn="l" defTabSz="685800" rtl="0" eaLnBrk="1" fontAlgn="auto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Wingdings" panose="05000000000000000000" pitchFamily="2" charset="2"/>
              <a:buChar char="ü"/>
              <a:tabLst>
                <a:tab pos="195476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užíváním předmětu plnění jsou spojeny dopady na životní prostředí (např. emise znečišťujících látek), ačkoli je nenese sám zadavatel</a:t>
            </a:r>
          </a:p>
          <a:p>
            <a:pPr marL="614935" marR="0" lvl="1" indent="-312218" algn="l" defTabSz="685800" rtl="0" eaLnBrk="1" fontAlgn="auto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Wingdings" panose="05000000000000000000" pitchFamily="2" charset="2"/>
              <a:buChar char="ü"/>
              <a:tabLst>
                <a:tab pos="195476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Nabízená řešení se mohou podstatně lišit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27E81726-4310-46CA-8DD8-3E5FBBB36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306762"/>
              </p:ext>
            </p:extLst>
          </p:nvPr>
        </p:nvGraphicFramePr>
        <p:xfrm>
          <a:off x="2216804" y="4231922"/>
          <a:ext cx="7758392" cy="202106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87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1062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200"/>
                        </a:spcBef>
                      </a:pPr>
                      <a:r>
                        <a:rPr lang="cs-CZ" sz="1700" i="1" dirty="0">
                          <a:solidFill>
                            <a:schemeClr val="tx1"/>
                          </a:solidFill>
                        </a:rPr>
                        <a:t>Vhodné</a:t>
                      </a:r>
                      <a:r>
                        <a:rPr lang="cs-CZ" sz="1700" i="1" baseline="0" dirty="0">
                          <a:solidFill>
                            <a:schemeClr val="tx1"/>
                          </a:solidFill>
                        </a:rPr>
                        <a:t> případy využití</a:t>
                      </a:r>
                      <a:r>
                        <a:rPr lang="cs-CZ" sz="1700" i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614935" marR="0" lvl="1" indent="-312218" defTabSz="914400" eaLnBrk="1" fontAlgn="auto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ts val="513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195476" algn="l"/>
                        </a:tabLst>
                        <a:defRPr/>
                      </a:pPr>
                      <a:r>
                        <a:rPr kumimoji="0" lang="cs-CZ" sz="171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Nákup dlouhodobě využívaného majetku (např. stroje a zařízení, osobní automobily…)</a:t>
                      </a:r>
                      <a:endParaRPr kumimoji="0" lang="cs-CZ" sz="171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3135" marR="78191" marT="92352" marB="39095">
                    <a:lnT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endParaRPr lang="cs-CZ" sz="1700" dirty="0">
                        <a:solidFill>
                          <a:schemeClr val="tx1"/>
                        </a:solidFill>
                      </a:endParaRPr>
                    </a:p>
                  </a:txBody>
                  <a:tcPr marL="123135" marR="78191" marT="92352" marB="39095">
                    <a:lnT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86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Vedoucí orgánu veřejné správy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66703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nese odpovědnost za organizování, řízení a zajištění přiměřenosti a účinnosti finanční kontroly (viz ustanovení § 5 zákona o finanční kontrole)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musí organizovat finanční kontrolu tak, aby byla zajištěna přiměřená jistota, že tato kontrola podává včasné a spolehlivé informace o hospodaření, které jsou podkladem pro zajištění účinného řízení výkonu veřejné správy při plnění schválených záměrů a cílů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musí zajistit, aby byly vyloučeny nežádoucí zásahy směřující k ovlivnění zaměstnanců vykonávajících finanční kontrolu; zaměstnanci nesmí být vydán pokyn, který by ohrozil nebo znemožnil objektivní výkon finanční kontroly; pokud byl takový pokyn vydán, zaměstnanec se jím nesmí řídit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musí sledovat a vyhodnocovat výsledky finanční kontroly a při zjištění nedostatků neprodleně přijímat konkrétní opatření k nápravě, jakož i systémová opatření, která mají za cíl předcházet a včas odhalovat nesprávné operace a jejich příčiny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5539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Nejvýhodnější poměr nabídkové ceny a kvality nabízeného plnění</a:t>
            </a:r>
            <a:endParaRPr lang="en-US" sz="4200" b="1" dirty="0">
              <a:solidFill>
                <a:srgbClr val="2E4987"/>
              </a:solidFill>
              <a:latin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761998" y="2147785"/>
            <a:ext cx="10831288" cy="464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Předpoklady pro využití</a:t>
            </a:r>
          </a:p>
          <a:p>
            <a:pPr marL="614935" marR="0" lvl="1" indent="-312218" algn="l" defTabSz="685800" rtl="0" eaLnBrk="1" fontAlgn="auto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Wingdings" panose="05000000000000000000" pitchFamily="2" charset="2"/>
              <a:buChar char="ü"/>
              <a:tabLst>
                <a:tab pos="195476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Technickou specifikací jsou definovány minimální požadavky plnění</a:t>
            </a:r>
          </a:p>
          <a:p>
            <a:pPr marL="614935" marR="0" lvl="1" indent="-312218" algn="l" defTabSz="685800" rtl="0" eaLnBrk="1" fontAlgn="auto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Wingdings" panose="05000000000000000000" pitchFamily="2" charset="2"/>
              <a:buChar char="ü"/>
              <a:tabLst>
                <a:tab pos="195476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Kvalita dodávaného plnění má podstatný vliv na to, zda a nakolik budou splněny cíle, kvůli kterým je veřejná zakázka zadávána</a:t>
            </a:r>
          </a:p>
          <a:p>
            <a:pPr marL="400050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Příklady aspektů k hodnocení kvality:</a:t>
            </a:r>
          </a:p>
          <a:p>
            <a:pPr marL="614935" lvl="1" indent="-312218" defTabSz="685800"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Wingdings" panose="05000000000000000000" pitchFamily="2" charset="2"/>
              <a:buChar char="ü"/>
              <a:tabLst>
                <a:tab pos="195476" algn="l"/>
              </a:tabLst>
              <a:defRPr/>
            </a:pPr>
            <a:r>
              <a:rPr lang="cs-CZ" sz="2000" dirty="0"/>
              <a:t>Podstatné okolnosti s vlivem na ekonomickou výhodnost nabídky (délka záruky, pozáruční servis)</a:t>
            </a:r>
          </a:p>
          <a:p>
            <a:pPr marL="614935" lvl="1" indent="-312218" defTabSz="685800"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Wingdings" panose="05000000000000000000" pitchFamily="2" charset="2"/>
              <a:buChar char="ü"/>
              <a:tabLst>
                <a:tab pos="195476" algn="l"/>
              </a:tabLst>
              <a:defRPr/>
            </a:pPr>
            <a:r>
              <a:rPr lang="cs-CZ" sz="2000" dirty="0"/>
              <a:t>Nefinanční aspekty, které se prokazatelně vztahují k předmětu plnění (uživatelská přívětivost, rychlost, hlučnost, servisní lhůty, dodací lhůty)</a:t>
            </a:r>
          </a:p>
          <a:p>
            <a:pPr marL="614935" lvl="1" indent="-312218" defTabSz="685800"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Wingdings" panose="05000000000000000000" pitchFamily="2" charset="2"/>
              <a:buChar char="ü"/>
              <a:tabLst>
                <a:tab pos="195476" algn="l"/>
              </a:tabLst>
              <a:defRPr/>
            </a:pPr>
            <a:r>
              <a:rPr lang="cs-CZ" sz="2000" dirty="0"/>
              <a:t>Vliv na životní prostředí (využití recyklovaných materiálů při výrobě) </a:t>
            </a:r>
          </a:p>
          <a:p>
            <a:pPr marL="614935" lvl="1" indent="-312218" defTabSz="685800"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Wingdings" panose="05000000000000000000" pitchFamily="2" charset="2"/>
              <a:buChar char="ü"/>
              <a:tabLst>
                <a:tab pos="195476" algn="l"/>
              </a:tabLst>
              <a:defRPr/>
            </a:pPr>
            <a:r>
              <a:rPr lang="cs-CZ" sz="2000" dirty="0"/>
              <a:t>Sociální aspekty (zapojení znevýhodněných osob na straně dodavatele)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6150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Nejvýhodnější poměr nákladů životního cyklu a kvality plnění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2E49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761998" y="2147785"/>
            <a:ext cx="10831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Předpoklady pro využití</a:t>
            </a:r>
          </a:p>
          <a:p>
            <a:pPr marL="614935" marR="0" lvl="1" indent="-312218" algn="l" defTabSz="685800" rtl="0" eaLnBrk="1" fontAlgn="auto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Wingdings" panose="05000000000000000000" pitchFamily="2" charset="2"/>
              <a:buChar char="ü"/>
              <a:tabLst>
                <a:tab pos="195476" algn="l"/>
              </a:tabLst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Kvalita dodávaného plnění má podstatný vliv na to, zda a nakolik budou splněny cíle, kvůli kterým je veřejná zakázka zadávána</a:t>
            </a:r>
          </a:p>
          <a:p>
            <a:pPr marL="614935" marR="0" lvl="1" indent="-312218" algn="l" defTabSz="685800" rtl="0" eaLnBrk="1" fontAlgn="auto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Wingdings" panose="05000000000000000000" pitchFamily="2" charset="2"/>
              <a:buChar char="ü"/>
              <a:tabLst>
                <a:tab pos="195476" algn="l"/>
              </a:tabLst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vlastnictvím a užíváním poptávaného plnění spojené dodatečné náklady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F6BE00-E339-49CF-854D-37195706E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415" y="3966246"/>
            <a:ext cx="7779170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218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Nejvýhodnější poměr mezi kvalitou a pevně stanovenou cenou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2E49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761998" y="2147785"/>
            <a:ext cx="10831288" cy="308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Předpoklady pro využití</a:t>
            </a:r>
          </a:p>
          <a:p>
            <a:pPr marL="614935" marR="0" lvl="1" indent="-312218" algn="l" defTabSz="685800" rtl="0" eaLnBrk="1" fontAlgn="auto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Wingdings" panose="05000000000000000000" pitchFamily="2" charset="2"/>
              <a:buChar char="ü"/>
              <a:tabLst>
                <a:tab pos="195476" algn="l"/>
              </a:tabLst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Kvalita dodávaného plnění má podstatný vliv na to, zda a nakolik budou splněny cíle, kvůli kterým je veřejná zakázka zadávána</a:t>
            </a:r>
          </a:p>
          <a:p>
            <a:pPr marL="614935" marR="0" lvl="1" indent="-312218" algn="l" defTabSz="685800" rtl="0" eaLnBrk="1" fontAlgn="auto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Wingdings" panose="05000000000000000000" pitchFamily="2" charset="2"/>
              <a:buChar char="ü"/>
              <a:tabLst>
                <a:tab pos="195476" algn="l"/>
              </a:tabLst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Cena je jednoznačně předem definovaná na základě průzkumů, analýz, ceníků atp.</a:t>
            </a:r>
          </a:p>
          <a:p>
            <a:pPr marL="614935" marR="0" lvl="1" indent="-312218" algn="l" defTabSz="685800" rtl="0" eaLnBrk="1" fontAlgn="auto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Wingdings" panose="05000000000000000000" pitchFamily="2" charset="2"/>
              <a:buChar char="ü"/>
              <a:tabLst>
                <a:tab pos="195476" algn="l"/>
              </a:tabLst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Kvalitativní parametry, které budou hodnoceny, musí být jednoznačně specifikované a doložitelné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E09E6D02-518D-4829-89DF-B86D231D2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784861"/>
              </p:ext>
            </p:extLst>
          </p:nvPr>
        </p:nvGraphicFramePr>
        <p:xfrm>
          <a:off x="2216804" y="4677681"/>
          <a:ext cx="7758392" cy="211430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87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184">
                <a:tc gridSpan="2">
                  <a:txBody>
                    <a:bodyPr/>
                    <a:lstStyle/>
                    <a:p>
                      <a:pPr marL="90488" lvl="1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lang="cs-CZ" sz="1700" i="1" dirty="0">
                          <a:solidFill>
                            <a:schemeClr val="tx1"/>
                          </a:solidFill>
                        </a:rPr>
                        <a:t>Příklady kritérií kvality:</a:t>
                      </a:r>
                    </a:p>
                  </a:txBody>
                  <a:tcPr marL="123135" marR="78191" marT="0" marB="0" anchor="ctr">
                    <a:lnT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49263" lvl="1" indent="-358775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bg2"/>
                        </a:buClr>
                        <a:buSzPct val="140000"/>
                        <a:buFont typeface="Wingdings" panose="05000000000000000000" pitchFamily="2" charset="2"/>
                        <a:buChar char="û"/>
                        <a:tabLst>
                          <a:tab pos="228600" algn="l"/>
                        </a:tabLst>
                      </a:pP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144000" marT="108000">
                    <a:lnT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4122">
                <a:tc>
                  <a:txBody>
                    <a:bodyPr/>
                    <a:lstStyle/>
                    <a:p>
                      <a:pPr marL="449263" lvl="1" indent="-358775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Množství za předpokladu předem jasně standardizovaných parametrů plnění</a:t>
                      </a:r>
                    </a:p>
                    <a:p>
                      <a:pPr marL="449263" lvl="1" indent="-358775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Záruční doba</a:t>
                      </a:r>
                    </a:p>
                    <a:p>
                      <a:pPr marL="449263" lvl="1" indent="-358775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Čas dodání</a:t>
                      </a:r>
                    </a:p>
                  </a:txBody>
                  <a:tcPr marL="123135" marR="78191" marT="92352" marB="39095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263" marR="0" lvl="1" indent="-358775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  <a:defRPr/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Sociální, environmentální nebo inovační aspekty</a:t>
                      </a:r>
                    </a:p>
                    <a:p>
                      <a:pPr marL="449263" marR="0" lvl="1" indent="-358775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  <a:defRPr/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Jakékoliv další kritéria kvality</a:t>
                      </a:r>
                    </a:p>
                  </a:txBody>
                  <a:tcPr marL="123135" marR="78191" marT="92352" marB="39095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1573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Metoda BVA – </a:t>
            </a:r>
            <a:r>
              <a:rPr kumimoji="0" lang="cs-CZ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</a:t>
            </a: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value </a:t>
            </a:r>
            <a:r>
              <a:rPr kumimoji="0" lang="cs-CZ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approach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2E49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22207"/>
            <a:ext cx="10831288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57150" marR="0" lvl="0" indent="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None/>
              <a:tabLst/>
              <a:defRPr/>
            </a:pPr>
            <a:r>
              <a:rPr kumimoji="0" lang="cs-CZ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Základem je správně stanovený cíl veřejného nákupu, tj. je zde jasná vazba na cíle organizace, potřebu a jejich naplnění </a:t>
            </a: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Předpoklady pro využití</a:t>
            </a:r>
          </a:p>
          <a:p>
            <a:pPr marL="614935" marR="0" lvl="1" indent="-312218" algn="l" defTabSz="685800" rtl="0" eaLnBrk="1" fontAlgn="auto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Wingdings" panose="05000000000000000000" pitchFamily="2" charset="2"/>
              <a:buChar char="ü"/>
              <a:tabLst>
                <a:tab pos="195476" algn="l"/>
              </a:tabLst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Dodavatel zná lépe možnosti a způsoby naplnění potřeby zadavatele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A32C7C48-9C6B-4A32-8005-46CDF13D0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606991"/>
              </p:ext>
            </p:extLst>
          </p:nvPr>
        </p:nvGraphicFramePr>
        <p:xfrm>
          <a:off x="2093655" y="3244277"/>
          <a:ext cx="7758392" cy="3456274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87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507">
                <a:tc gridSpan="2">
                  <a:txBody>
                    <a:bodyPr/>
                    <a:lstStyle/>
                    <a:p>
                      <a:pPr marL="90488" lvl="1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lang="cs-CZ" sz="1700" i="1" dirty="0">
                          <a:solidFill>
                            <a:schemeClr val="tx1"/>
                          </a:solidFill>
                        </a:rPr>
                        <a:t>Co je hodnoceno, nároky</a:t>
                      </a:r>
                    </a:p>
                  </a:txBody>
                  <a:tcPr marL="123135" marR="78191" marT="0" marB="0" anchor="ctr">
                    <a:lnT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49263" lvl="1" indent="-358775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bg2"/>
                        </a:buClr>
                        <a:buSzPct val="140000"/>
                        <a:buFont typeface="Wingdings" panose="05000000000000000000" pitchFamily="2" charset="2"/>
                        <a:buChar char="û"/>
                        <a:tabLst>
                          <a:tab pos="228600" algn="l"/>
                        </a:tabLst>
                      </a:pP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144000" marT="108000">
                    <a:lnT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989">
                <a:tc>
                  <a:txBody>
                    <a:bodyPr/>
                    <a:lstStyle/>
                    <a:p>
                      <a:pPr marL="449263" lvl="1" indent="-358775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Základní kvalifikační předpoklady zadavatele</a:t>
                      </a:r>
                    </a:p>
                    <a:p>
                      <a:pPr marL="449263" lvl="1" indent="-358775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Cena v rozmezí (nejnižší a maximálně přípustná) </a:t>
                      </a:r>
                    </a:p>
                    <a:p>
                      <a:pPr marL="449263" lvl="1" indent="-358775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Základní předpoklady zástupce zadavatele a jeho osobní odpovědnost (evaluační setkání)</a:t>
                      </a:r>
                    </a:p>
                  </a:txBody>
                  <a:tcPr marL="123135" marR="78191" marT="92352" marB="39095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263" marR="0" lvl="1" indent="-358775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  <a:defRPr/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Není hodnocen způsob (průběh) dosažení cíle, ale kompetence ho dosáhnout.</a:t>
                      </a:r>
                    </a:p>
                    <a:p>
                      <a:pPr marL="449263" marR="0" lvl="1" indent="-358775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  <a:defRPr/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Využívání mezinárodních standardů (FIDIC)</a:t>
                      </a:r>
                    </a:p>
                    <a:p>
                      <a:pPr marL="449263" marR="0" lvl="1" indent="-358775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  <a:defRPr/>
                      </a:pPr>
                      <a:r>
                        <a:rPr lang="cs-CZ" sz="1700" dirty="0" err="1">
                          <a:solidFill>
                            <a:schemeClr val="tx1"/>
                          </a:solidFill>
                        </a:rPr>
                        <a:t>Dvouobálková</a:t>
                      </a:r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 metoda</a:t>
                      </a:r>
                    </a:p>
                    <a:p>
                      <a:pPr marL="449263" marR="0" lvl="1" indent="-358775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  <a:defRPr/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Doplněno předběžnou tržní konzultací</a:t>
                      </a:r>
                    </a:p>
                    <a:p>
                      <a:pPr marL="449263" marR="0" lvl="1" indent="-358775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  <a:defRPr/>
                      </a:pPr>
                      <a:endParaRPr lang="cs-CZ" sz="1700" dirty="0">
                        <a:solidFill>
                          <a:schemeClr val="tx1"/>
                        </a:solidFill>
                      </a:endParaRPr>
                    </a:p>
                  </a:txBody>
                  <a:tcPr marL="123135" marR="78191" marT="92352" marB="39095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8233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Stanovení smluvních podmínek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2E49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22207"/>
            <a:ext cx="10831288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57150" marR="0" lvl="0" indent="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Základem je dobře připravená smlouva, která přiměřeně předvídá a ošetřuje rizika, která mohou v průběhu VZ nastat.</a:t>
            </a: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Předpoklady pro využití</a:t>
            </a:r>
          </a:p>
          <a:p>
            <a:pPr marL="614935" marR="0" lvl="1" indent="-312218" algn="l" defTabSz="685800" rtl="0" eaLnBrk="1" fontAlgn="auto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Wingdings" panose="05000000000000000000" pitchFamily="2" charset="2"/>
              <a:buChar char="ü"/>
              <a:tabLst>
                <a:tab pos="195476" algn="l"/>
              </a:tabLst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návrh smlouvy zpracovaný zadavatelem součástí zadávací dokumentace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155EF17-E767-45EC-82F4-E53F4B8C9C9E}"/>
              </a:ext>
            </a:extLst>
          </p:cNvPr>
          <p:cNvGraphicFramePr>
            <a:graphicFrameLocks noGrp="1"/>
          </p:cNvGraphicFramePr>
          <p:nvPr/>
        </p:nvGraphicFramePr>
        <p:xfrm>
          <a:off x="2093655" y="3244277"/>
          <a:ext cx="7758392" cy="2938114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87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507">
                <a:tc gridSpan="2">
                  <a:txBody>
                    <a:bodyPr/>
                    <a:lstStyle/>
                    <a:p>
                      <a:pPr marL="90488" lvl="1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lang="cs-CZ" sz="1700" i="1" dirty="0">
                          <a:solidFill>
                            <a:schemeClr val="tx1"/>
                          </a:solidFill>
                        </a:rPr>
                        <a:t>Minimální</a:t>
                      </a:r>
                      <a:r>
                        <a:rPr lang="cs-CZ" sz="1700" i="1" baseline="0" dirty="0">
                          <a:solidFill>
                            <a:schemeClr val="tx1"/>
                          </a:solidFill>
                        </a:rPr>
                        <a:t> doporučený obsah návrhu smlouvy</a:t>
                      </a:r>
                      <a:r>
                        <a:rPr lang="cs-CZ" sz="1700" i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marL="123135" marR="78191" marT="0" marB="0" anchor="ctr">
                    <a:lnT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49263" lvl="1" indent="-358775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bg2"/>
                        </a:buClr>
                        <a:buSzPct val="140000"/>
                        <a:buFont typeface="Wingdings" panose="05000000000000000000" pitchFamily="2" charset="2"/>
                        <a:buChar char="û"/>
                        <a:tabLst>
                          <a:tab pos="228600" algn="l"/>
                        </a:tabLst>
                      </a:pP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144000" marT="108000">
                    <a:lnT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0496">
                <a:tc>
                  <a:txBody>
                    <a:bodyPr/>
                    <a:lstStyle/>
                    <a:p>
                      <a:pPr marL="449263" lvl="1" indent="-358775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Jednoznačná definice předmětu plnění včetně technické specifikace</a:t>
                      </a:r>
                    </a:p>
                    <a:p>
                      <a:pPr marL="449263" lvl="1" indent="-358775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</a:rPr>
                        <a:t>Termíny</a:t>
                      </a:r>
                      <a:r>
                        <a:rPr lang="cs-CZ" sz="1700" baseline="0" dirty="0">
                          <a:solidFill>
                            <a:schemeClr val="tx1"/>
                          </a:solidFill>
                        </a:rPr>
                        <a:t> plnění</a:t>
                      </a:r>
                    </a:p>
                    <a:p>
                      <a:pPr marL="449263" lvl="1" indent="-358775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</a:pPr>
                      <a:r>
                        <a:rPr lang="cs-CZ" sz="1700" baseline="0" dirty="0">
                          <a:solidFill>
                            <a:schemeClr val="tx1"/>
                          </a:solidFill>
                        </a:rPr>
                        <a:t>Postup při předání předmětu plnění</a:t>
                      </a:r>
                    </a:p>
                    <a:p>
                      <a:pPr marL="449263" lvl="1" indent="-358775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</a:pPr>
                      <a:r>
                        <a:rPr lang="cs-CZ" sz="1700" baseline="0" dirty="0">
                          <a:solidFill>
                            <a:schemeClr val="tx1"/>
                          </a:solidFill>
                        </a:rPr>
                        <a:t>Odpovědnost za vady</a:t>
                      </a:r>
                      <a:endParaRPr lang="cs-CZ" sz="1700" dirty="0">
                        <a:solidFill>
                          <a:schemeClr val="tx1"/>
                        </a:solidFill>
                      </a:endParaRPr>
                    </a:p>
                  </a:txBody>
                  <a:tcPr marL="123135" marR="78191" marT="92352" marB="39095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263" marR="0" lvl="1" indent="-358775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  <a:defRPr/>
                      </a:pPr>
                      <a:r>
                        <a:rPr kumimoji="0" lang="cs-CZ" sz="1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Platební podmínky</a:t>
                      </a:r>
                    </a:p>
                    <a:p>
                      <a:pPr marL="449263" marR="0" lvl="1" indent="-358775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  <a:defRPr/>
                      </a:pPr>
                      <a:r>
                        <a:rPr kumimoji="0" lang="cs-CZ" sz="1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Stanovení sankcí za neplnění definovaných podmínek</a:t>
                      </a:r>
                    </a:p>
                    <a:p>
                      <a:pPr marL="449263" marR="0" lvl="1" indent="-358775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  <a:defRPr/>
                      </a:pPr>
                      <a:r>
                        <a:rPr kumimoji="0" lang="cs-CZ" sz="1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Doba trvání smlouvy</a:t>
                      </a:r>
                    </a:p>
                    <a:p>
                      <a:pPr marL="449263" marR="0" lvl="1" indent="-358775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  <a:defRPr/>
                      </a:pPr>
                      <a:r>
                        <a:rPr kumimoji="0" lang="cs-CZ" sz="1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Podmínky pro ukončení smlouvy</a:t>
                      </a:r>
                    </a:p>
                    <a:p>
                      <a:pPr marL="449263" marR="0" lvl="1" indent="-358775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ct val="140000"/>
                        <a:buFont typeface="Wingdings" panose="05000000000000000000" pitchFamily="2" charset="2"/>
                        <a:buChar char="ü"/>
                        <a:tabLst>
                          <a:tab pos="228600" algn="l"/>
                        </a:tabLst>
                        <a:defRPr/>
                      </a:pPr>
                      <a:r>
                        <a:rPr kumimoji="0" lang="cs-CZ" sz="1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Definice podstatného porušení smlouvy</a:t>
                      </a:r>
                      <a:endParaRPr lang="cs-CZ" sz="1700" dirty="0">
                        <a:solidFill>
                          <a:schemeClr val="tx1"/>
                        </a:solidFill>
                      </a:endParaRPr>
                    </a:p>
                  </a:txBody>
                  <a:tcPr marL="123135" marR="78191" marT="92352" marB="39095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6576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Prevence vzniku dlouhodobé závislosti 1/2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2E49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22207"/>
            <a:ext cx="10831288" cy="510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57150" marR="0" lvl="0" indent="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Cílem zadavatele by měla být minimalizace výhody, kterou získá stávající dodavatel při potenciální návazné zakázce.</a:t>
            </a: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Důvody vzniku dlouhodobé závislosti na dodavateli:</a:t>
            </a:r>
          </a:p>
          <a:p>
            <a:pPr marL="645617" marR="0" lvl="1" indent="-342900" algn="l" defTabSz="685800" rtl="0" eaLnBrk="1" fontAlgn="auto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Calibri" panose="020F0502020204030204" pitchFamily="34" charset="0"/>
              <a:buChar char="!"/>
              <a:tabLst>
                <a:tab pos="195476" algn="l"/>
              </a:tabLst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Nedostatečné ošetření převodu práv k předmětu plnění</a:t>
            </a:r>
          </a:p>
          <a:p>
            <a:pPr marL="645617" marR="0" lvl="1" indent="-342900" algn="l" defTabSz="685800" rtl="0" eaLnBrk="1" fontAlgn="auto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Calibri" panose="020F0502020204030204" pitchFamily="34" charset="0"/>
              <a:buChar char="!"/>
              <a:tabLst>
                <a:tab pos="195476" algn="l"/>
              </a:tabLst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Využití technologie dodávané jediným dodavatelem</a:t>
            </a:r>
          </a:p>
          <a:p>
            <a:pPr marL="645617" marR="0" lvl="1" indent="-342900" algn="l" defTabSz="685800" rtl="0" eaLnBrk="1" fontAlgn="auto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Calibri" panose="020F0502020204030204" pitchFamily="34" charset="0"/>
              <a:buChar char="!"/>
              <a:tabLst>
                <a:tab pos="195476" algn="l"/>
              </a:tabLst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Ponechání podstatné části know-how na straně dodavatele</a:t>
            </a:r>
          </a:p>
          <a:p>
            <a:pPr marL="645617" marR="0" lvl="1" indent="-342900" algn="l" defTabSz="685800" rtl="0" eaLnBrk="1" fontAlgn="auto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Calibri" panose="020F0502020204030204" pitchFamily="34" charset="0"/>
              <a:buChar char="!"/>
              <a:tabLst>
                <a:tab pos="195476" algn="l"/>
              </a:tabLst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Absence plánování dalšího rozvoje za horizont konkrétní zakázky</a:t>
            </a: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Nejvíce rizikové sektory</a:t>
            </a:r>
          </a:p>
          <a:p>
            <a:pPr marL="645617" marR="0" lvl="1" indent="-342900" algn="l" defTabSz="685800" rtl="0" eaLnBrk="1" fontAlgn="auto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Calibri" panose="020F0502020204030204" pitchFamily="34" charset="0"/>
              <a:buChar char="!"/>
              <a:tabLst>
                <a:tab pos="195476" algn="l"/>
              </a:tabLst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– sektor, informační a komunikační systémy</a:t>
            </a:r>
          </a:p>
          <a:p>
            <a:pPr marL="645617" marR="0" lvl="1" indent="-342900" algn="l" defTabSz="685800" rtl="0" eaLnBrk="1" fontAlgn="auto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Calibri" panose="020F0502020204030204" pitchFamily="34" charset="0"/>
              <a:buChar char="!"/>
              <a:tabLst>
                <a:tab pos="195476" algn="l"/>
              </a:tabLst>
              <a:defRPr/>
            </a:pPr>
            <a:r>
              <a:rPr lang="cs-CZ" dirty="0"/>
              <a:t>Zdravotnictví – přístroje a zdravotnický materiál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45617" marR="0" lvl="1" indent="-342900" algn="l" defTabSz="685800" rtl="0" eaLnBrk="1" fontAlgn="auto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Calibri" panose="020F0502020204030204" pitchFamily="34" charset="0"/>
              <a:buChar char="!"/>
              <a:tabLst>
                <a:tab pos="195476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7596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Prevence vzniku dlouhodobé závislosti 2/2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2E49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22207"/>
            <a:ext cx="10831288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57150" marR="0" lvl="0" indent="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Cílem zadavatele by měla být minimalizace výhody, kterou získá stávající dodavatel při potenciální návazné zakázce.</a:t>
            </a: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Jasné vymezení časového horizontu dané potřeby (včetně zohlednění údržby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dodatečných úprav)</a:t>
            </a: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Ponechání nevýlučných, časově neomezených práv k užívání a dalším úpravám na straně zadavatele </a:t>
            </a: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Preferování technologií s dostatečnou zastupitelností dodavatelů, využívání běžně rozšířených standardů</a:t>
            </a: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Požadavek na poskytnutí úplné technické dokumentace, opce na školení zaměstnanců interních i třetích stran v architektuře a administraci softwaru</a:t>
            </a: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Modulární koncepce systémů </a:t>
            </a: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Funkčně nezávislé moduly jsou realizovány různými subjekty s jasně vymezenými odpovědnostmi. </a:t>
            </a:r>
          </a:p>
          <a:p>
            <a:pPr marL="400050" marR="0" lvl="0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Systém má jasně definovanou životnost s následným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přesoutěžením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45617" marR="0" lvl="1" indent="-342900" algn="l" defTabSz="685800" rtl="0" eaLnBrk="1" fontAlgn="auto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>
                <a:srgbClr val="009543"/>
              </a:buClr>
              <a:buSzPct val="140000"/>
              <a:buFont typeface="Calibri" panose="020F0502020204030204" pitchFamily="34" charset="0"/>
              <a:buChar char="!"/>
              <a:tabLst>
                <a:tab pos="195476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9273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FFC99E78-B337-405B-AEFA-EE785497A521}"/>
              </a:ext>
            </a:extLst>
          </p:cNvPr>
          <p:cNvSpPr txBox="1">
            <a:spLocks/>
          </p:cNvSpPr>
          <p:nvPr/>
        </p:nvSpPr>
        <p:spPr>
          <a:xfrm>
            <a:off x="1785784" y="1582993"/>
            <a:ext cx="4063919" cy="129266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 eaLnBrk="1" hangingPunct="1">
              <a:defRPr sz="4104" b="1" i="0">
                <a:solidFill>
                  <a:schemeClr val="bg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VÝBĚR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dirty="0">
                <a:solidFill>
                  <a:srgbClr val="2E4987"/>
                </a:solidFill>
                <a:latin typeface="Calibri" panose="020F0502020204030204"/>
              </a:rPr>
              <a:t>DODAVATELE</a:t>
            </a:r>
            <a:endParaRPr kumimoji="0" lang="cs-CZ" sz="4200" b="1" i="0" u="none" strike="noStrike" kern="1200" cap="none" spc="0" normalizeH="0" baseline="0" noProof="0" dirty="0">
              <a:ln>
                <a:noFill/>
              </a:ln>
              <a:solidFill>
                <a:srgbClr val="2E4987"/>
              </a:solidFill>
              <a:effectLst/>
              <a:uLnTx/>
              <a:uFillTx/>
              <a:latin typeface="Calibri" panose="020F0502020204030204"/>
              <a:ea typeface="+mj-ea"/>
              <a:cs typeface="Arial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AF5FE24-CDDD-461B-A522-D0B35160AF0A}"/>
              </a:ext>
            </a:extLst>
          </p:cNvPr>
          <p:cNvCxnSpPr/>
          <p:nvPr/>
        </p:nvCxnSpPr>
        <p:spPr>
          <a:xfrm>
            <a:off x="5999648" y="1791161"/>
            <a:ext cx="0" cy="1877815"/>
          </a:xfrm>
          <a:prstGeom prst="line">
            <a:avLst/>
          </a:prstGeom>
          <a:noFill/>
          <a:ln w="9525" cap="flat" cmpd="sng" algn="ctr">
            <a:solidFill>
              <a:srgbClr val="E73431"/>
            </a:solidFill>
            <a:prstDash val="solid"/>
          </a:ln>
          <a:effectLst/>
        </p:spPr>
      </p:cxnSp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87F7C3FF-B2AD-4A00-93AA-BFB3271BC514}"/>
              </a:ext>
            </a:extLst>
          </p:cNvPr>
          <p:cNvSpPr txBox="1">
            <a:spLocks/>
          </p:cNvSpPr>
          <p:nvPr/>
        </p:nvSpPr>
        <p:spPr>
          <a:xfrm>
            <a:off x="5999648" y="3168233"/>
            <a:ext cx="5963749" cy="2736815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93214" marR="0" lvl="1" indent="-293214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 typeface="Arial" panose="020B0604020202020204" pitchFamily="34" charset="0"/>
              <a:buChar char="•"/>
              <a:tabLst>
                <a:tab pos="195476" algn="l"/>
              </a:tabLst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Využívání elektronických aukcí</a:t>
            </a:r>
          </a:p>
          <a:p>
            <a:pPr marL="293214" marR="0" lvl="1" indent="-293214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 typeface="Arial" panose="020B0604020202020204" pitchFamily="34" charset="0"/>
              <a:buChar char="•"/>
              <a:tabLst>
                <a:tab pos="195476" algn="l"/>
              </a:tabLst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Hodnocení kvalitativních parametrů nabídek</a:t>
            </a:r>
          </a:p>
        </p:txBody>
      </p:sp>
    </p:spTree>
    <p:extLst>
      <p:ext uri="{BB962C8B-B14F-4D97-AF65-F5344CB8AC3E}">
        <p14:creationId xmlns:p14="http://schemas.microsoft.com/office/powerpoint/2010/main" val="1296826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ELEKTRONICKÉ AUKCE</a:t>
            </a:r>
            <a:endParaRPr kumimoji="0" lang="cs-CZ" sz="4200" b="1" i="0" u="none" strike="noStrike" kern="1200" cap="none" spc="0" normalizeH="0" baseline="0" noProof="0" dirty="0">
              <a:ln>
                <a:noFill/>
              </a:ln>
              <a:solidFill>
                <a:srgbClr val="2E49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1592614"/>
            <a:ext cx="10831288" cy="356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B050"/>
              </a:buClr>
              <a:buSzTx/>
              <a:buNone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E-aukce umožňuje další vylepšení nabídek uchazečů a může přispět k vyšší hospodárnosti dané veřejné zakázky.</a:t>
            </a:r>
          </a:p>
          <a:p>
            <a:pPr marL="400050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Komodity vhodné k využití e-aukce: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Komodity, jejichž předmět lze dobře vyspecifikovat, jejichž kvalita je neměnná a které jsou snadno </a:t>
            </a:r>
            <a:r>
              <a:rPr kumimoji="0" lang="cs-CZ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standardizovatelné</a:t>
            </a:r>
            <a:r>
              <a:rPr kumimoji="0" lang="cs-CZ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400050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Podmínky použití elektronické aukce</a:t>
            </a:r>
          </a:p>
          <a:p>
            <a:pPr marL="400050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Průběh elektronické aukce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84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HODNOCENÍ KVALITATIVNÍCH PARAMETRŮ NABÍDEK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2049814"/>
            <a:ext cx="10831288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cs-CZ" dirty="0"/>
              <a:t>Základní předpoklady:</a:t>
            </a:r>
          </a:p>
          <a:p>
            <a:pPr marL="857250" lvl="2" indent="-342900" defTabSz="685800">
              <a:spcBef>
                <a:spcPts val="375"/>
              </a:spcBef>
              <a:buClr>
                <a:srgbClr val="009543"/>
              </a:buClr>
              <a:buFont typeface="Wingdings" panose="05000000000000000000" pitchFamily="2" charset="2"/>
              <a:buChar char="ü"/>
              <a:defRPr/>
            </a:pPr>
            <a:r>
              <a:rPr lang="cs-CZ" sz="2300" dirty="0"/>
              <a:t>Kritéria musí být vymezena natolik přesně, aby nabídky byly porovnatelné </a:t>
            </a:r>
            <a:br>
              <a:rPr lang="cs-CZ" sz="2300" dirty="0"/>
            </a:br>
            <a:r>
              <a:rPr lang="cs-CZ" sz="2300" dirty="0"/>
              <a:t>a naplnění kritérií ověřitelné</a:t>
            </a:r>
          </a:p>
          <a:p>
            <a:pPr marL="857250" lvl="2" indent="-342900" defTabSz="685800">
              <a:spcBef>
                <a:spcPts val="375"/>
              </a:spcBef>
              <a:buClr>
                <a:srgbClr val="009543"/>
              </a:buClr>
              <a:buFont typeface="Wingdings" panose="05000000000000000000" pitchFamily="2" charset="2"/>
              <a:buChar char="ü"/>
              <a:defRPr/>
            </a:pPr>
            <a:r>
              <a:rPr lang="cs-CZ" sz="2300" dirty="0"/>
              <a:t>Kritéria musí být stanovena tak, aby souvisela s předmětem veřejné zakázky</a:t>
            </a:r>
          </a:p>
          <a:p>
            <a:pPr marL="857250" lvl="2" indent="-342900" defTabSz="685800">
              <a:spcBef>
                <a:spcPts val="375"/>
              </a:spcBef>
              <a:buClr>
                <a:srgbClr val="009543"/>
              </a:buClr>
              <a:buFont typeface="Wingdings" panose="05000000000000000000" pitchFamily="2" charset="2"/>
              <a:buChar char="ü"/>
              <a:defRPr/>
            </a:pPr>
            <a:r>
              <a:rPr lang="cs-CZ" sz="2300" dirty="0"/>
              <a:t>Postup při hodnocení podle pravidel pro hodnocení uvedených v zadávací dokumentaci</a:t>
            </a:r>
          </a:p>
          <a:p>
            <a:pPr marL="857250" lvl="2" indent="-342900" defTabSz="685800">
              <a:spcBef>
                <a:spcPts val="375"/>
              </a:spcBef>
              <a:buClr>
                <a:srgbClr val="009543"/>
              </a:buClr>
              <a:buFont typeface="Wingdings" panose="05000000000000000000" pitchFamily="2" charset="2"/>
              <a:buChar char="ü"/>
              <a:defRPr/>
            </a:pPr>
            <a:r>
              <a:rPr lang="cs-CZ" sz="2300" dirty="0"/>
              <a:t>Postup při hodnocení zachycený ve zprávě o hodnocení nabídek s minimálními náležitostmi dle zákona o zadávání veřejných zakázek </a:t>
            </a:r>
          </a:p>
          <a:p>
            <a:pPr marL="857250" lvl="2" indent="-342900" defTabSz="685800">
              <a:spcBef>
                <a:spcPts val="375"/>
              </a:spcBef>
              <a:buClr>
                <a:srgbClr val="009543"/>
              </a:buClr>
              <a:buFont typeface="Wingdings" panose="05000000000000000000" pitchFamily="2" charset="2"/>
              <a:buChar char="ü"/>
              <a:defRPr/>
            </a:pPr>
            <a:r>
              <a:rPr lang="cs-CZ" sz="2300" dirty="0"/>
              <a:t>NEBO dle pravidel zadavatele/poskytovatele dotace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71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Zaměstnanci orgánu veřejné správy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66703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finanční kontrolu musí vykonávat zaměstnanci s kvalifikačními předpoklady, kteří jsou zároveň bezúhonní a u nichž nehrozí střet zájmů podle zvláštních právních předpisů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outsourcing finanční kontroly je v rozporu ze zákonem!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výjimky z povinnosti vykonávat finanční kontrolu pouze zaměstnanci: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u dobrovolného svazku obcí mohou finanční kontrolu vykonávat i jiné fyzické osoby než zaměstnanci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 rámci řídicí kontroly mohou funkci příkazce operace vykonávat u ÚSC také členové zastupitelstva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 rámci řídicí kontroly mohou u orgánu veřejné správy, které nemají víc než 5 zaměstnanců vykonávat funkci správce rozpočtu nebo hlavního účetní jiné  fyzické osoby než zaměstnanci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do veřejnosprávní kontroly mohou být zapojené tzv. přizvané osoby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36438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FFC99E78-B337-405B-AEFA-EE785497A521}"/>
              </a:ext>
            </a:extLst>
          </p:cNvPr>
          <p:cNvSpPr txBox="1">
            <a:spLocks/>
          </p:cNvSpPr>
          <p:nvPr/>
        </p:nvSpPr>
        <p:spPr>
          <a:xfrm>
            <a:off x="1818441" y="1655120"/>
            <a:ext cx="4063919" cy="258532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 eaLnBrk="1" hangingPunct="1">
              <a:defRPr sz="4104" b="1" i="0">
                <a:solidFill>
                  <a:schemeClr val="bg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dirty="0">
                <a:solidFill>
                  <a:srgbClr val="2E4987"/>
                </a:solidFill>
                <a:latin typeface="Calibri" panose="020F0502020204030204"/>
              </a:rPr>
              <a:t>PLNĚNÍ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SMLOUVY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dirty="0">
                <a:solidFill>
                  <a:srgbClr val="2E4987"/>
                </a:solidFill>
                <a:latin typeface="Calibri" panose="020F0502020204030204"/>
              </a:rPr>
              <a:t>A ŘÍZENÍ VZTAHU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S DODAVATELEM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AF5FE24-CDDD-461B-A522-D0B35160AF0A}"/>
              </a:ext>
            </a:extLst>
          </p:cNvPr>
          <p:cNvCxnSpPr/>
          <p:nvPr/>
        </p:nvCxnSpPr>
        <p:spPr>
          <a:xfrm>
            <a:off x="5999648" y="1791161"/>
            <a:ext cx="0" cy="1877815"/>
          </a:xfrm>
          <a:prstGeom prst="line">
            <a:avLst/>
          </a:prstGeom>
          <a:noFill/>
          <a:ln w="9525" cap="flat" cmpd="sng" algn="ctr">
            <a:solidFill>
              <a:srgbClr val="E73431"/>
            </a:solidFill>
            <a:prstDash val="solid"/>
          </a:ln>
          <a:effectLst/>
        </p:spPr>
      </p:cxnSp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87F7C3FF-B2AD-4A00-93AA-BFB3271BC514}"/>
              </a:ext>
            </a:extLst>
          </p:cNvPr>
          <p:cNvSpPr txBox="1">
            <a:spLocks/>
          </p:cNvSpPr>
          <p:nvPr/>
        </p:nvSpPr>
        <p:spPr>
          <a:xfrm>
            <a:off x="5999648" y="3168233"/>
            <a:ext cx="5963749" cy="2736815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93214" lvl="1" indent="-293214" defTabSz="781903"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1800" kern="0" dirty="0">
                <a:solidFill>
                  <a:sysClr val="windowText" lastClr="000000"/>
                </a:solidFill>
                <a:latin typeface="Arial"/>
                <a:cs typeface="Arial"/>
              </a:rPr>
              <a:t>Sledování kvality plnění</a:t>
            </a:r>
          </a:p>
          <a:p>
            <a:pPr marL="293214" lvl="1" indent="-293214" defTabSz="781903"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1800" kern="0" dirty="0">
                <a:solidFill>
                  <a:sysClr val="windowText" lastClr="000000"/>
                </a:solidFill>
                <a:latin typeface="Arial"/>
                <a:cs typeface="Arial"/>
              </a:rPr>
              <a:t>Uplatňování reklamací a smluvních sankcí</a:t>
            </a:r>
          </a:p>
          <a:p>
            <a:pPr marL="293214" lvl="1" indent="-293214" defTabSz="781903"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1800" kern="0" dirty="0">
                <a:solidFill>
                  <a:sysClr val="windowText" lastClr="000000"/>
                </a:solidFill>
                <a:latin typeface="Arial"/>
                <a:cs typeface="Arial"/>
              </a:rPr>
              <a:t>Uplatňování získaných zkušeností u nových nákupů</a:t>
            </a:r>
          </a:p>
          <a:p>
            <a:pPr marL="293214" lvl="1" indent="-293214" defTabSz="781903"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1800" kern="0" dirty="0">
                <a:solidFill>
                  <a:sysClr val="windowText" lastClr="000000"/>
                </a:solidFill>
                <a:latin typeface="Arial"/>
                <a:cs typeface="Arial"/>
              </a:rPr>
              <a:t>Sdílení zkušeností a dobré praxe s jinými zadavateli</a:t>
            </a:r>
          </a:p>
          <a:p>
            <a:pPr marL="293214" lvl="1" indent="-293214" defTabSz="781903">
              <a:spcAft>
                <a:spcPts val="513"/>
              </a:spcAft>
              <a:buFont typeface="Arial" panose="020B0604020202020204" pitchFamily="34" charset="0"/>
              <a:buChar char="•"/>
              <a:tabLst>
                <a:tab pos="195476" algn="l"/>
              </a:tabLst>
            </a:pPr>
            <a:r>
              <a:rPr lang="cs-CZ" sz="1800" kern="0" dirty="0">
                <a:solidFill>
                  <a:sysClr val="windowText" lastClr="000000"/>
                </a:solidFill>
                <a:latin typeface="Arial"/>
                <a:cs typeface="Arial"/>
              </a:rPr>
              <a:t>Komunikace s dodavateli</a:t>
            </a:r>
          </a:p>
        </p:txBody>
      </p:sp>
    </p:spTree>
    <p:extLst>
      <p:ext uri="{BB962C8B-B14F-4D97-AF65-F5344CB8AC3E}">
        <p14:creationId xmlns:p14="http://schemas.microsoft.com/office/powerpoint/2010/main" val="9385106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03811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SLEDOVÁNÍ KVALITY PLNĚNÍ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2049814"/>
            <a:ext cx="10831288" cy="383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57200" lvl="1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cs-CZ" b="1" dirty="0"/>
              <a:t>Shrnutí dobré praxe: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57250" lvl="2" indent="-342900" defTabSz="685800">
              <a:spcBef>
                <a:spcPts val="375"/>
              </a:spcBef>
              <a:buClr>
                <a:srgbClr val="009543"/>
              </a:buClr>
              <a:buFont typeface="Wingdings" panose="05000000000000000000" pitchFamily="2" charset="2"/>
              <a:buChar char="ü"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Podrobná specifikace požadavků na kvalitu v zadávacích podmínkách</a:t>
            </a:r>
          </a:p>
          <a:p>
            <a:pPr marL="857250" lvl="2" indent="-342900" defTabSz="685800">
              <a:spcBef>
                <a:spcPts val="375"/>
              </a:spcBef>
              <a:buClr>
                <a:srgbClr val="009543"/>
              </a:buClr>
              <a:buFont typeface="Wingdings" panose="05000000000000000000" pitchFamily="2" charset="2"/>
              <a:buChar char="ü"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Zakomponování požadavků na kvalitu do smluvních podmínek</a:t>
            </a:r>
          </a:p>
          <a:p>
            <a:pPr marL="857250" lvl="2" indent="-342900" defTabSz="685800">
              <a:spcBef>
                <a:spcPts val="375"/>
              </a:spcBef>
              <a:buClr>
                <a:srgbClr val="009543"/>
              </a:buClr>
              <a:buFont typeface="Wingdings" panose="05000000000000000000" pitchFamily="2" charset="2"/>
              <a:buChar char="ü"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Kontrola dodržování kvality plnění</a:t>
            </a:r>
          </a:p>
          <a:p>
            <a:pPr marL="857250" lvl="2" indent="-342900" defTabSz="685800">
              <a:spcBef>
                <a:spcPts val="375"/>
              </a:spcBef>
              <a:buClr>
                <a:srgbClr val="009543"/>
              </a:buClr>
              <a:buFont typeface="Wingdings" panose="05000000000000000000" pitchFamily="2" charset="2"/>
              <a:buChar char="ü"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Úprava postupů při kontrole kvality plnění ve vnitřních předpisech (kdy, co a jak má být kontrolováno)</a:t>
            </a:r>
          </a:p>
          <a:p>
            <a:pPr marL="857250" lvl="2" indent="-342900" defTabSz="685800">
              <a:spcBef>
                <a:spcPts val="375"/>
              </a:spcBef>
              <a:buClr>
                <a:srgbClr val="009543"/>
              </a:buClr>
              <a:buFont typeface="Wingdings" panose="05000000000000000000" pitchFamily="2" charset="2"/>
              <a:buChar char="ü"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Realizace průběžných setkání zadavatel – dodavatel</a:t>
            </a:r>
          </a:p>
          <a:p>
            <a:pPr marL="857250" lvl="2" indent="-342900" defTabSz="685800">
              <a:spcBef>
                <a:spcPts val="375"/>
              </a:spcBef>
              <a:buClr>
                <a:srgbClr val="009543"/>
              </a:buClr>
              <a:buFont typeface="Wingdings" panose="05000000000000000000" pitchFamily="2" charset="2"/>
              <a:buChar char="ü"/>
              <a:defRPr/>
            </a:pPr>
            <a:r>
              <a:rPr lang="cs-CZ" sz="2300" dirty="0">
                <a:solidFill>
                  <a:prstClr val="black"/>
                </a:solidFill>
                <a:latin typeface="Calibri" panose="020F0502020204030204"/>
              </a:rPr>
              <a:t>Pokrok v plnění</a:t>
            </a:r>
          </a:p>
          <a:p>
            <a:pPr marL="857250" lvl="2" indent="-342900" defTabSz="685800">
              <a:spcBef>
                <a:spcPts val="375"/>
              </a:spcBef>
              <a:buClr>
                <a:srgbClr val="009543"/>
              </a:buClr>
              <a:buFont typeface="Wingdings" panose="05000000000000000000" pitchFamily="2" charset="2"/>
              <a:buChar char="ü"/>
              <a:defRPr/>
            </a:pPr>
            <a:r>
              <a:rPr lang="cs-CZ" sz="2300" dirty="0">
                <a:solidFill>
                  <a:prstClr val="black"/>
                </a:solidFill>
                <a:latin typeface="Calibri" panose="020F0502020204030204"/>
              </a:rPr>
              <a:t>Řízení rizik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2579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35380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UPLATŇOVÁNÍ REKLAMACÍ A SMLUVNÍCH SANKCÍ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2049814"/>
            <a:ext cx="10831288" cy="500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572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b="1" dirty="0"/>
              <a:t>Základní povinnosti:</a:t>
            </a:r>
            <a:endParaRPr kumimoji="0" lang="cs-CZ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Postupovat v souladu s péčí řádného hospodáře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Domáhat se v souladu se smluvními ustanoveními nápravy v případě reklamace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Uplatňovat smluvní sankce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Postup pro uplatňování reklamaci a smluvních sankcí musí být jasně definován ve smluvních podmínkách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1" indent="-342900" defTabSz="6858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cs-CZ" b="1" dirty="0"/>
              <a:t>Dobrá praxe: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Stanovení útvaru odpovědného za sledování naplňování smluvních podmínek </a:t>
            </a:r>
            <a:b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iniciování uplatňování sankcí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Nastavení pravidel spolupráce s právním oddělením</a:t>
            </a:r>
          </a:p>
          <a:p>
            <a:pPr marL="857250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Vedení evidence o zaznamenaných případech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4766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35380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UPLATŇOVÁNÍ ZÍSKANÝCH ZKUŠENOSTÍ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2049814"/>
            <a:ext cx="1083128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114300" marR="0" lvl="1" indent="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None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Vyhodnocování realizovaných VZ jako jeden ze základních principů sebezdokonalování organizace.</a:t>
            </a:r>
          </a:p>
          <a:p>
            <a:pPr marL="114300" marR="0" lvl="1" indent="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None/>
              <a:tabLst/>
              <a:defRPr/>
            </a:pPr>
            <a:endParaRPr kumimoji="0" lang="cs-CZ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dirty="0">
                <a:solidFill>
                  <a:srgbClr val="444444"/>
                </a:solidFill>
                <a:latin typeface="Arial"/>
              </a:rPr>
              <a:t>Schéma postupu při vyhodnocování nákupu</a:t>
            </a: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F39B919-9E39-4330-A044-80A5991FA8F8}"/>
              </a:ext>
            </a:extLst>
          </p:cNvPr>
          <p:cNvSpPr/>
          <p:nvPr/>
        </p:nvSpPr>
        <p:spPr>
          <a:xfrm>
            <a:off x="1829507" y="3829788"/>
            <a:ext cx="2637402" cy="3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0952">
              <a:defRPr/>
            </a:pPr>
            <a:r>
              <a:rPr lang="cs-CZ" sz="1539" b="1" dirty="0">
                <a:solidFill>
                  <a:srgbClr val="92D050">
                    <a:lumMod val="75000"/>
                  </a:srgbClr>
                </a:solidFill>
                <a:latin typeface="Arial"/>
                <a:ea typeface="ＭＳ Ｐゴシック" pitchFamily="50" charset="-128"/>
              </a:rPr>
              <a:t>1. Zpětné vyhodnocení VZ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5108F62-25F6-4534-A3BD-4A0369AF957C}"/>
              </a:ext>
            </a:extLst>
          </p:cNvPr>
          <p:cNvSpPr/>
          <p:nvPr/>
        </p:nvSpPr>
        <p:spPr>
          <a:xfrm>
            <a:off x="4895416" y="3829788"/>
            <a:ext cx="2401168" cy="3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0952"/>
            <a:r>
              <a:rPr lang="cs-CZ" sz="1539" b="1" dirty="0">
                <a:solidFill>
                  <a:srgbClr val="92D050">
                    <a:lumMod val="75000"/>
                  </a:srgbClr>
                </a:solidFill>
                <a:latin typeface="Arial"/>
                <a:ea typeface="ＭＳ Ｐゴシック" pitchFamily="50" charset="-128"/>
              </a:rPr>
              <a:t>2. Vyhledání příčin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C8B93C3-4A18-4B31-9557-30C314D2EE82}"/>
              </a:ext>
            </a:extLst>
          </p:cNvPr>
          <p:cNvSpPr/>
          <p:nvPr/>
        </p:nvSpPr>
        <p:spPr>
          <a:xfrm>
            <a:off x="7645667" y="3829788"/>
            <a:ext cx="1785662" cy="3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0952">
              <a:defRPr/>
            </a:pPr>
            <a:r>
              <a:rPr lang="cs-CZ" sz="1539" b="1" dirty="0">
                <a:solidFill>
                  <a:srgbClr val="92D050">
                    <a:lumMod val="75000"/>
                  </a:srgbClr>
                </a:solidFill>
                <a:latin typeface="Arial"/>
                <a:ea typeface="ＭＳ Ｐゴシック" pitchFamily="50" charset="-128"/>
              </a:rPr>
              <a:t>3. Přijetí opatření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E114F8C-E8EF-49E1-8734-9581C59336F3}"/>
              </a:ext>
            </a:extLst>
          </p:cNvPr>
          <p:cNvCxnSpPr>
            <a:cxnSpLocks/>
          </p:cNvCxnSpPr>
          <p:nvPr/>
        </p:nvCxnSpPr>
        <p:spPr>
          <a:xfrm rot="16200000">
            <a:off x="5770613" y="419560"/>
            <a:ext cx="0" cy="7634394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064A2660-4FEF-450B-8BC9-B3B7EF16E30F}"/>
              </a:ext>
            </a:extLst>
          </p:cNvPr>
          <p:cNvSpPr/>
          <p:nvPr/>
        </p:nvSpPr>
        <p:spPr>
          <a:xfrm rot="16200000">
            <a:off x="1880780" y="4157048"/>
            <a:ext cx="159421" cy="159421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0952"/>
            <a:endParaRPr lang="cs-CZ" sz="1539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243EDEFA-ED62-4C4B-8BD8-1F48535BF4C6}"/>
              </a:ext>
            </a:extLst>
          </p:cNvPr>
          <p:cNvSpPr/>
          <p:nvPr/>
        </p:nvSpPr>
        <p:spPr>
          <a:xfrm rot="16200000">
            <a:off x="4931355" y="4157048"/>
            <a:ext cx="159421" cy="159421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0952"/>
            <a:endParaRPr lang="cs-CZ" sz="1539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3D50E59D-8C41-437F-A864-0E2328C26D5C}"/>
              </a:ext>
            </a:extLst>
          </p:cNvPr>
          <p:cNvSpPr/>
          <p:nvPr/>
        </p:nvSpPr>
        <p:spPr>
          <a:xfrm rot="16200000">
            <a:off x="7696605" y="4157048"/>
            <a:ext cx="159421" cy="159421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0952"/>
            <a:endParaRPr lang="cs-CZ" sz="1539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A28EFCF-0C3A-4FCA-AA29-1A46F5D99961}"/>
              </a:ext>
            </a:extLst>
          </p:cNvPr>
          <p:cNvSpPr/>
          <p:nvPr/>
        </p:nvSpPr>
        <p:spPr>
          <a:xfrm>
            <a:off x="1829508" y="4319500"/>
            <a:ext cx="2919307" cy="64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90952">
              <a:defRPr/>
            </a:pPr>
            <a:r>
              <a:rPr lang="cs-CZ" sz="1197" i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Přispěla VZ k naplnění dané potřeby?</a:t>
            </a:r>
          </a:p>
          <a:p>
            <a:pPr marL="0" lvl="1" defTabSz="390952">
              <a:defRPr/>
            </a:pPr>
            <a:r>
              <a:rPr lang="cs-CZ" sz="1197" i="1" dirty="0">
                <a:solidFill>
                  <a:srgbClr val="444444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Byly v průběhu přípravy / realizace VZ zaznamenány problémy?</a:t>
            </a:r>
            <a:endParaRPr lang="cs-CZ" sz="1368" i="1" dirty="0">
              <a:solidFill>
                <a:srgbClr val="444444"/>
              </a:solidFill>
              <a:latin typeface="Arial"/>
              <a:ea typeface="ＭＳ Ｐゴシック" pitchFamily="50" charset="-128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1804205-BE6D-47AD-93C7-3CEFEFDF54C2}"/>
              </a:ext>
            </a:extLst>
          </p:cNvPr>
          <p:cNvSpPr/>
          <p:nvPr/>
        </p:nvSpPr>
        <p:spPr>
          <a:xfrm>
            <a:off x="4895417" y="4319500"/>
            <a:ext cx="2750250" cy="46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90952">
              <a:defRPr/>
            </a:pPr>
            <a:r>
              <a:rPr lang="cs-CZ" sz="1197" i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Jaké příčiny vedly k identifikovaným problémům či nedostatkům? </a:t>
            </a:r>
            <a:endParaRPr lang="cs-CZ" sz="1368" i="1" dirty="0">
              <a:solidFill>
                <a:srgbClr val="444444"/>
              </a:solidFill>
              <a:latin typeface="Arial"/>
              <a:ea typeface="ＭＳ Ｐゴシック" pitchFamily="50" charset="-128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F51A3B7-0C6D-4B4C-A577-1B091133CE04}"/>
              </a:ext>
            </a:extLst>
          </p:cNvPr>
          <p:cNvSpPr/>
          <p:nvPr/>
        </p:nvSpPr>
        <p:spPr>
          <a:xfrm>
            <a:off x="7696606" y="4319500"/>
            <a:ext cx="2065715" cy="64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90952">
              <a:defRPr/>
            </a:pPr>
            <a:r>
              <a:rPr lang="cs-CZ" sz="1197" i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Jaká opatření byla přijata, aby nedocházelo k opakování problémů?</a:t>
            </a:r>
            <a:endParaRPr lang="cs-CZ" sz="1368" i="1" dirty="0">
              <a:solidFill>
                <a:srgbClr val="444444"/>
              </a:solidFill>
              <a:latin typeface="Arial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3549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35380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UPLATŇOVÁNÍ ZÍSKANÝCH ZKUŠENOSTÍ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2049814"/>
            <a:ext cx="10831288" cy="42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572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Příklady možných nedostatků k nápravě:</a:t>
            </a:r>
          </a:p>
          <a:p>
            <a:pPr marL="857250" lvl="2" indent="-342900" defTabSz="685800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+mn-ea"/>
                <a:cs typeface="+mn-cs"/>
              </a:rPr>
              <a:t>Útvary v rámci organizace nezašlou požadavky na VZ v souladu se stanovenými termíny </a:t>
            </a: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+mn-ea"/>
                <a:cs typeface="+mn-cs"/>
              </a:rPr>
              <a:t>riziko přetížení útvaru veřejných zakázek</a:t>
            </a:r>
          </a:p>
          <a:p>
            <a:pPr marL="857250" lvl="2" indent="-342900" defTabSz="685800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+mn-ea"/>
                <a:cs typeface="+mn-cs"/>
              </a:rPr>
              <a:t>Nejsou přesně specifikovány role a odpovědnosti útvarů zapojených do procesu přípravy veřejných zakázek (týká se zejména věcně příslušného útvaru, útvaru VZ, právního útvaru)</a:t>
            </a:r>
          </a:p>
          <a:p>
            <a:pPr marL="857250" lvl="2" indent="-342900" defTabSz="685800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+mn-ea"/>
                <a:cs typeface="+mn-cs"/>
              </a:rPr>
              <a:t>Není definován proces schvalování veřejných zakázek.</a:t>
            </a:r>
          </a:p>
          <a:p>
            <a:pPr marL="857250" lvl="2" indent="-342900" defTabSz="685800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ea typeface="+mn-ea"/>
                <a:cs typeface="+mn-cs"/>
              </a:rPr>
              <a:t>Nedochází k řádnému zdůvodňování potřeby realizace VZ  riziko nesouladu plnění VZ s potřebami organizace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1752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35380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SDÍLENÍ ZKUŠENOSTÍ A DOBRÉ PRAXE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2049814"/>
            <a:ext cx="10831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114300" marR="0" lvl="1" indent="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None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Sdílením zkušeností mezi zadavateli je možné zamezit opakování pochybení obdobného charakteru</a:t>
            </a:r>
          </a:p>
          <a:p>
            <a:pPr marL="457200" lvl="1" indent="-342900" defTabSz="685800">
              <a:spcBef>
                <a:spcPts val="375"/>
              </a:spcBef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Centrální nákup státu jako námět pro spolupráci mezi zadavateli</a:t>
            </a:r>
          </a:p>
          <a:p>
            <a:pPr marL="457200" lvl="1" indent="-342900" defTabSz="685800">
              <a:spcBef>
                <a:spcPts val="375"/>
              </a:spcBef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Sdílení zkušeností jednotlivých zadavatelů na společných jednáních</a:t>
            </a:r>
          </a:p>
          <a:p>
            <a:pPr marL="457200" lvl="1" indent="-342900" defTabSz="685800">
              <a:spcBef>
                <a:spcPts val="375"/>
              </a:spcBef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Zpřístupnění zadávacích dokumentací na sdíleném úložišti</a:t>
            </a:r>
          </a:p>
          <a:p>
            <a:pPr marL="457200" lvl="1" indent="-342900" defTabSz="685800">
              <a:spcBef>
                <a:spcPts val="375"/>
              </a:spcBef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Zveřejňování osvědčené praxe na webových stránkách </a:t>
            </a:r>
          </a:p>
          <a:p>
            <a:pPr marL="457200" lvl="1" indent="-342900" defTabSz="685800">
              <a:spcBef>
                <a:spcPts val="375"/>
              </a:spcBef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Pracovní skupiny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4831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35380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KOMUNIKACE S DODAVATELI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2049814"/>
            <a:ext cx="10831288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114300" marR="0" lvl="1" indent="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Udržovat živý vztah s dodavatelem vede k úspěšnému čerpání ze smluv bez nutnosti uplatňovat sankce</a:t>
            </a:r>
          </a:p>
          <a:p>
            <a:pPr marL="4572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Průběžně zjišťovat problémy odběratelů/odebírajícího útvaru</a:t>
            </a:r>
          </a:p>
          <a:p>
            <a:pPr marL="4572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Průběžně zjišťovat nedostatky, se kterými se setkává dodavatel </a:t>
            </a:r>
          </a:p>
          <a:p>
            <a:pPr marL="857250" lvl="2" indent="-342900" defTabSz="685800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Špatné objednávky</a:t>
            </a:r>
          </a:p>
          <a:p>
            <a:pPr marL="857250" lvl="2" indent="-342900" defTabSz="685800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Špatné přebírání</a:t>
            </a:r>
          </a:p>
          <a:p>
            <a:pPr marL="857250" lvl="2" indent="-342900" defTabSz="685800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Nedostatečná kontrola plnění</a:t>
            </a:r>
          </a:p>
          <a:p>
            <a:pPr marL="4572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Cílem je napravit nedostatky dříve než se projeví uplatněním sankcí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8341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FFC99E78-B337-405B-AEFA-EE785497A521}"/>
              </a:ext>
            </a:extLst>
          </p:cNvPr>
          <p:cNvSpPr txBox="1">
            <a:spLocks/>
          </p:cNvSpPr>
          <p:nvPr/>
        </p:nvSpPr>
        <p:spPr>
          <a:xfrm>
            <a:off x="1818441" y="2624616"/>
            <a:ext cx="4063919" cy="6463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 eaLnBrk="1" hangingPunct="1">
              <a:defRPr sz="4104" b="1" i="0">
                <a:solidFill>
                  <a:schemeClr val="bg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SHRNUTÍ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AF5FE24-CDDD-461B-A522-D0B35160AF0A}"/>
              </a:ext>
            </a:extLst>
          </p:cNvPr>
          <p:cNvCxnSpPr/>
          <p:nvPr/>
        </p:nvCxnSpPr>
        <p:spPr>
          <a:xfrm>
            <a:off x="5999648" y="1791161"/>
            <a:ext cx="0" cy="1877815"/>
          </a:xfrm>
          <a:prstGeom prst="line">
            <a:avLst/>
          </a:prstGeom>
          <a:noFill/>
          <a:ln w="9525" cap="flat" cmpd="sng" algn="ctr">
            <a:solidFill>
              <a:srgbClr val="E73431"/>
            </a:solidFill>
            <a:prstDash val="solid"/>
          </a:ln>
          <a:effectLst/>
        </p:spPr>
      </p:cxnSp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87F7C3FF-B2AD-4A00-93AA-BFB3271BC514}"/>
              </a:ext>
            </a:extLst>
          </p:cNvPr>
          <p:cNvSpPr txBox="1">
            <a:spLocks/>
          </p:cNvSpPr>
          <p:nvPr/>
        </p:nvSpPr>
        <p:spPr>
          <a:xfrm>
            <a:off x="5999648" y="3168233"/>
            <a:ext cx="5963749" cy="2736815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93214" marR="0" lvl="1" indent="-293214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 typeface="Arial" panose="020B0604020202020204" pitchFamily="34" charset="0"/>
              <a:buChar char="•"/>
              <a:tabLst>
                <a:tab pos="195476" algn="l"/>
              </a:tabLst>
              <a:defRPr/>
            </a:pPr>
            <a:r>
              <a:rPr lang="cs-CZ" kern="0" dirty="0">
                <a:solidFill>
                  <a:sysClr val="windowText" lastClr="000000"/>
                </a:solidFill>
                <a:latin typeface="Arial"/>
                <a:cs typeface="Arial"/>
              </a:rPr>
              <a:t>CÍLE</a:t>
            </a:r>
          </a:p>
          <a:p>
            <a:pPr marL="293214" marR="0" lvl="1" indent="-293214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 typeface="Arial" panose="020B0604020202020204" pitchFamily="34" charset="0"/>
              <a:buChar char="•"/>
              <a:tabLst>
                <a:tab pos="195476" algn="l"/>
              </a:tabLst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POTŘEBY</a:t>
            </a:r>
          </a:p>
          <a:p>
            <a:pPr marL="293214" marR="0" lvl="1" indent="-293214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 typeface="Arial" panose="020B0604020202020204" pitchFamily="34" charset="0"/>
              <a:buChar char="•"/>
              <a:tabLst>
                <a:tab pos="195476" algn="l"/>
              </a:tabLst>
              <a:defRPr/>
            </a:pPr>
            <a:r>
              <a:rPr lang="cs-CZ" kern="0" dirty="0">
                <a:solidFill>
                  <a:sysClr val="windowText" lastClr="000000"/>
                </a:solidFill>
                <a:latin typeface="Arial"/>
                <a:cs typeface="Arial"/>
              </a:rPr>
              <a:t>ZNALOSTI</a:t>
            </a:r>
          </a:p>
          <a:p>
            <a:pPr marL="293214" marR="0" lvl="1" indent="-293214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 typeface="Arial" panose="020B0604020202020204" pitchFamily="34" charset="0"/>
              <a:buChar char="•"/>
              <a:tabLst>
                <a:tab pos="195476" algn="l"/>
              </a:tabLst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PROCESY</a:t>
            </a:r>
          </a:p>
          <a:p>
            <a:pPr marL="293214" marR="0" lvl="1" indent="-293214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 typeface="Arial" panose="020B0604020202020204" pitchFamily="34" charset="0"/>
              <a:buChar char="•"/>
              <a:tabLst>
                <a:tab pos="195476" algn="l"/>
              </a:tabLst>
              <a:defRPr/>
            </a:pPr>
            <a:r>
              <a:rPr lang="cs-CZ" kern="0" dirty="0">
                <a:solidFill>
                  <a:sysClr val="windowText" lastClr="000000"/>
                </a:solidFill>
                <a:latin typeface="Arial"/>
                <a:cs typeface="Arial"/>
              </a:rPr>
              <a:t>ROZHODNUTÍ</a:t>
            </a:r>
          </a:p>
          <a:p>
            <a:pPr marL="293214" marR="0" lvl="1" indent="-293214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 typeface="Arial" panose="020B0604020202020204" pitchFamily="34" charset="0"/>
              <a:buChar char="•"/>
              <a:tabLst>
                <a:tab pos="195476" algn="l"/>
              </a:tabLst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KOMU</a:t>
            </a:r>
            <a:r>
              <a:rPr lang="cs-CZ" kern="0" dirty="0">
                <a:solidFill>
                  <a:sysClr val="windowText" lastClr="000000"/>
                </a:solidFill>
                <a:latin typeface="Arial"/>
                <a:cs typeface="Arial"/>
              </a:rPr>
              <a:t>NIKACE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3214" marR="0" lvl="1" indent="-293214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 typeface="Arial" panose="020B0604020202020204" pitchFamily="34" charset="0"/>
              <a:buChar char="•"/>
              <a:tabLst>
                <a:tab pos="195476" algn="l"/>
              </a:tabLst>
              <a:defRPr/>
            </a:pPr>
            <a:r>
              <a:rPr lang="cs-CZ" kern="0" dirty="0">
                <a:solidFill>
                  <a:sysClr val="windowText" lastClr="000000"/>
                </a:solidFill>
                <a:latin typeface="Arial"/>
                <a:cs typeface="Arial"/>
              </a:rPr>
              <a:t>ZÁZNAMY</a:t>
            </a:r>
          </a:p>
          <a:p>
            <a:pPr marL="293214" marR="0" lvl="1" indent="-293214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 typeface="Arial" panose="020B0604020202020204" pitchFamily="34" charset="0"/>
              <a:buChar char="•"/>
              <a:tabLst>
                <a:tab pos="195476" algn="l"/>
              </a:tabLst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VYHODNOCENÍ</a:t>
            </a:r>
          </a:p>
        </p:txBody>
      </p:sp>
    </p:spTree>
    <p:extLst>
      <p:ext uri="{BB962C8B-B14F-4D97-AF65-F5344CB8AC3E}">
        <p14:creationId xmlns:p14="http://schemas.microsoft.com/office/powerpoint/2010/main" val="19219324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838198" y="795325"/>
            <a:ext cx="11353802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PŘEDPOKLADY ROZHODOVÁNÍ S VEŘEJNÝMI PROSTŘEDKY V RÁMCI VEŘEJNÉHO NÁKUPU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B8079C2-089C-4530-9439-06B6007A82DC}"/>
              </a:ext>
            </a:extLst>
          </p:cNvPr>
          <p:cNvSpPr txBox="1">
            <a:spLocks/>
          </p:cNvSpPr>
          <p:nvPr/>
        </p:nvSpPr>
        <p:spPr>
          <a:xfrm>
            <a:off x="628650" y="465051"/>
            <a:ext cx="7886700" cy="583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FDA7992-6309-4AEB-AF13-AD387C883AFE}"/>
              </a:ext>
            </a:extLst>
          </p:cNvPr>
          <p:cNvSpPr txBox="1">
            <a:spLocks/>
          </p:cNvSpPr>
          <p:nvPr/>
        </p:nvSpPr>
        <p:spPr>
          <a:xfrm>
            <a:off x="838198" y="2049814"/>
            <a:ext cx="10831288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kumimoji="0" sz="23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572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přesně definovat potřebu</a:t>
            </a:r>
          </a:p>
          <a:p>
            <a:pPr marL="4572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stanovit kvalitativní požadavky pro zajištění této potřeby</a:t>
            </a:r>
          </a:p>
          <a:p>
            <a:pPr marL="4572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zvažovat více variant při rozhodování o zajištění potřeby a vyhodnocení souladu s principy účelnosti, hospodárnosti a efektivity</a:t>
            </a:r>
          </a:p>
          <a:p>
            <a:pPr marL="4572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zajistit dostatečné a kvalitní podklady pro rozhodnutí</a:t>
            </a:r>
          </a:p>
          <a:p>
            <a:pPr marL="4572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zajistit dostatek informací, aby byl ten, kdo rozhoduje, byl vůbec schopen vyhodnotit, zda je realizace výdaje v souladu s principy účelnosti, hospodárnosti a efektivity</a:t>
            </a:r>
          </a:p>
          <a:p>
            <a:pPr marL="857250" marR="0" lvl="1" indent="-34290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1950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253085" y="2622041"/>
            <a:ext cx="856210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Děkuji za pozornost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E0A83DE-4194-18E2-EE43-131BFC2E6F7C}"/>
              </a:ext>
            </a:extLst>
          </p:cNvPr>
          <p:cNvSpPr txBox="1"/>
          <p:nvPr/>
        </p:nvSpPr>
        <p:spPr>
          <a:xfrm>
            <a:off x="1010238" y="4899895"/>
            <a:ext cx="10722725" cy="1466177"/>
          </a:xfrm>
          <a:prstGeom prst="rect">
            <a:avLst/>
          </a:prstGeom>
        </p:spPr>
        <p:txBody>
          <a:bodyPr vert="horz" wrap="square" lIns="0" tIns="69856" rIns="0" bIns="0" rtlCol="0">
            <a:spAutoFit/>
          </a:bodyPr>
          <a:lstStyle/>
          <a:p>
            <a:pPr marL="14777" marR="5374" defTabSz="967252">
              <a:lnSpc>
                <a:spcPct val="114500"/>
              </a:lnSpc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A65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Ing. Valdemar Adamiš</a:t>
            </a:r>
          </a:p>
          <a:p>
            <a:pPr marL="14777" marR="5374" defTabSz="967252">
              <a:lnSpc>
                <a:spcPct val="114500"/>
              </a:lnSpc>
            </a:pPr>
            <a:r>
              <a:rPr lang="cs-CZ" sz="1600" kern="0" dirty="0">
                <a:solidFill>
                  <a:srgbClr val="00A650"/>
                </a:solidFill>
                <a:latin typeface="Montserrat"/>
              </a:rPr>
              <a:t>Vedoucí oddělení Harmonizace finančního řízení</a:t>
            </a:r>
          </a:p>
          <a:p>
            <a:pPr marL="14777" marR="5374" defTabSz="967252">
              <a:lnSpc>
                <a:spcPct val="114500"/>
              </a:lnSpc>
            </a:pPr>
            <a:r>
              <a:rPr lang="cs-CZ" sz="1600" kern="0" dirty="0">
                <a:solidFill>
                  <a:srgbClr val="00A650"/>
                </a:solidFill>
                <a:latin typeface="Montserrat"/>
              </a:rPr>
              <a:t>Odbor Centrální Harmonizační Jednotka</a:t>
            </a:r>
          </a:p>
          <a:p>
            <a:pPr marL="14777" marR="5374" defTabSz="967252">
              <a:lnSpc>
                <a:spcPct val="114500"/>
              </a:lnSpc>
            </a:pPr>
            <a:r>
              <a:rPr lang="cs-CZ" sz="1600" kern="0" dirty="0">
                <a:solidFill>
                  <a:srgbClr val="00A650"/>
                </a:solidFill>
                <a:latin typeface="Montserrat"/>
              </a:rPr>
              <a:t>Ministerstvo financí</a:t>
            </a:r>
          </a:p>
          <a:p>
            <a:pPr marL="14777" marR="5374" lvl="0" indent="0" algn="l" defTabSz="967252" rtl="0" eaLnBrk="1" fontAlgn="auto" latinLnBrk="0" hangingPunct="1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kern="0" dirty="0">
                <a:solidFill>
                  <a:srgbClr val="00A650"/>
                </a:solidFill>
                <a:latin typeface="Montserrat"/>
                <a:cs typeface="Montserrat"/>
              </a:rPr>
              <a:t>Mail: Valdemar.Adamis@mfcr.cz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0534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Vnitřní kontrolní systém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667033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VKS má dle § 25 odst. 1 ZFK:</a:t>
            </a:r>
          </a:p>
          <a:p>
            <a:pPr marL="914400" lvl="1" indent="-457200">
              <a:spcAft>
                <a:spcPts val="600"/>
              </a:spcAft>
              <a:buClr>
                <a:srgbClr val="00B050"/>
              </a:buClr>
              <a:buFont typeface="+mj-lt"/>
              <a:buAutoNum type="alphaLcParenR"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Vytvářet podmínky pro hospodárný, efektivní a účelný výkon veřejné správy</a:t>
            </a:r>
          </a:p>
          <a:p>
            <a:pPr marL="914400" lvl="1" indent="-457200">
              <a:spcAft>
                <a:spcPts val="600"/>
              </a:spcAft>
              <a:buClr>
                <a:srgbClr val="00B050"/>
              </a:buClr>
              <a:buFont typeface="+mj-lt"/>
              <a:buAutoNum type="alphaLcParenR"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Včas zjišťovat, vyhodnocovat a minimalizovat rizika související s plněním cílů orgánu veřejné správy</a:t>
            </a:r>
          </a:p>
          <a:p>
            <a:pPr marL="914400" lvl="1" indent="-457200">
              <a:spcAft>
                <a:spcPts val="600"/>
              </a:spcAft>
              <a:buClr>
                <a:srgbClr val="00B050"/>
              </a:buClr>
              <a:buFont typeface="+mj-lt"/>
              <a:buAutoNum type="alphaLcParenR"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Zahrnovat postupy pro včasné informování příslušných úrovní vedení řízení o nedostatcích a o opatřeních k jejich nápravě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odpovědný za zavedení a udržování VKS je vedoucí orgánu veřejné správy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97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Vnitřní kontrolní systém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667033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 proč? “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informačně asymetrický vztah „agent – principál“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300" b="1" dirty="0">
                <a:solidFill>
                  <a:prstClr val="black"/>
                </a:solidFill>
                <a:latin typeface="Calibri" panose="020F0502020204030204"/>
              </a:rPr>
              <a:t>„co?“</a:t>
            </a:r>
            <a:endParaRPr kumimoji="0" lang="cs-CZ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Cíle a úkoly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dány zákonem, rozhodnutím, zřizovací listinou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samostatná a přenesená působnost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kumimoji="0" lang="cs-CZ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vyplývající z provozní činnosti</a:t>
            </a:r>
          </a:p>
          <a:p>
            <a:pPr lvl="1">
              <a:spcAft>
                <a:spcPts val="600"/>
              </a:spcAft>
              <a:buClr>
                <a:srgbClr val="00B050"/>
              </a:buClr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cs-CZ" sz="2300" b="1" dirty="0">
                <a:solidFill>
                  <a:prstClr val="black"/>
                </a:solidFill>
                <a:latin typeface="Calibri" panose="020F0502020204030204"/>
              </a:rPr>
              <a:t>„jak?“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kumimoji="0" lang="cs-CZ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Ošetřením rizik pomocí řídicích a kontrolních mechanismů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2ACBFFC-2733-4963-BC83-53309D08E78A}"/>
              </a:ext>
            </a:extLst>
          </p:cNvPr>
          <p:cNvSpPr txBox="1"/>
          <p:nvPr/>
        </p:nvSpPr>
        <p:spPr>
          <a:xfrm>
            <a:off x="6433367" y="5150252"/>
            <a:ext cx="4554416" cy="4154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marL="746059" lvl="1" indent="-568275" algn="just">
              <a:defRPr/>
            </a:pPr>
            <a:r>
              <a:rPr lang="cs-CZ" sz="2100" b="1" dirty="0">
                <a:solidFill>
                  <a:srgbClr val="002060"/>
                </a:solidFill>
                <a:latin typeface="Arial"/>
              </a:rPr>
              <a:t>poskytování veřejných služeb</a:t>
            </a:r>
          </a:p>
        </p:txBody>
      </p:sp>
      <p:cxnSp>
        <p:nvCxnSpPr>
          <p:cNvPr id="6" name="Spojnice: pravoúhlá 5">
            <a:extLst>
              <a:ext uri="{FF2B5EF4-FFF2-40B4-BE49-F238E27FC236}">
                <a16:creationId xmlns:a16="http://schemas.microsoft.com/office/drawing/2014/main" id="{4E3DE6A1-11BE-4A82-8406-9462101AB552}"/>
              </a:ext>
            </a:extLst>
          </p:cNvPr>
          <p:cNvCxnSpPr>
            <a:cxnSpLocks/>
          </p:cNvCxnSpPr>
          <p:nvPr/>
        </p:nvCxnSpPr>
        <p:spPr>
          <a:xfrm>
            <a:off x="4659086" y="5150252"/>
            <a:ext cx="1774281" cy="207745"/>
          </a:xfrm>
          <a:prstGeom prst="bentConnector3">
            <a:avLst>
              <a:gd name="adj1" fmla="val 9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5064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02385C3B5A254CBD327BF70AB46767" ma:contentTypeVersion="15" ma:contentTypeDescription="Vytvoří nový dokument" ma:contentTypeScope="" ma:versionID="56f71a24318acd9c27b3b1772430d90b">
  <xsd:schema xmlns:xsd="http://www.w3.org/2001/XMLSchema" xmlns:xs="http://www.w3.org/2001/XMLSchema" xmlns:p="http://schemas.microsoft.com/office/2006/metadata/properties" xmlns:ns2="c7130aa1-df8d-4cfc-b5ca-c8e75a54ac58" xmlns:ns3="3a05a313-e8ba-434f-93a9-e1335f2c2059" targetNamespace="http://schemas.microsoft.com/office/2006/metadata/properties" ma:root="true" ma:fieldsID="cb862c3a5a24f1a1e892a883097c961c" ns2:_="" ns3:_="">
    <xsd:import namespace="c7130aa1-df8d-4cfc-b5ca-c8e75a54ac58"/>
    <xsd:import namespace="3a05a313-e8ba-434f-93a9-e1335f2c20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30aa1-df8d-4cfc-b5ca-c8e75a54a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5a313-e8ba-434f-93a9-e1335f2c20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90f8e3e-5ae1-4fdc-85ba-64480fc9b50f}" ma:internalName="TaxCatchAll" ma:showField="CatchAllData" ma:web="3a05a313-e8ba-434f-93a9-e1335f2c20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130aa1-df8d-4cfc-b5ca-c8e75a54ac58">
      <Terms xmlns="http://schemas.microsoft.com/office/infopath/2007/PartnerControls"/>
    </lcf76f155ced4ddcb4097134ff3c332f>
    <TaxCatchAll xmlns="3a05a313-e8ba-434f-93a9-e1335f2c2059" xsi:nil="true"/>
    <SharedWithUsers xmlns="3a05a313-e8ba-434f-93a9-e1335f2c2059">
      <UserInfo>
        <DisplayName>Janečková Marie</DisplayName>
        <AccountId>16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41555-A4BB-4E08-883D-C57DD0769A93}">
  <ds:schemaRefs>
    <ds:schemaRef ds:uri="3a05a313-e8ba-434f-93a9-e1335f2c2059"/>
    <ds:schemaRef ds:uri="c7130aa1-df8d-4cfc-b5ca-c8e75a54ac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49BE72F-CB9A-4489-9DE8-BDBC4ADFE5FE}">
  <ds:schemaRefs>
    <ds:schemaRef ds:uri="c7130aa1-df8d-4cfc-b5ca-c8e75a54ac58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a05a313-e8ba-434f-93a9-e1335f2c2059"/>
  </ds:schemaRefs>
</ds:datastoreItem>
</file>

<file path=customXml/itemProps3.xml><?xml version="1.0" encoding="utf-8"?>
<ds:datastoreItem xmlns:ds="http://schemas.openxmlformats.org/officeDocument/2006/customXml" ds:itemID="{4D1F3388-C616-48BF-94BA-71C5DB4630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11251</TotalTime>
  <Words>4403</Words>
  <Application>Microsoft Office PowerPoint</Application>
  <PresentationFormat>Širokoúhlá obrazovka</PresentationFormat>
  <Paragraphs>692</Paragraphs>
  <Slides>79</Slides>
  <Notes>78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79</vt:i4>
      </vt:variant>
    </vt:vector>
  </HeadingPairs>
  <TitlesOfParts>
    <vt:vector size="87" baseType="lpstr">
      <vt:lpstr>Arial</vt:lpstr>
      <vt:lpstr>Calibri</vt:lpstr>
      <vt:lpstr>Calibri Light</vt:lpstr>
      <vt:lpstr>Montserrat</vt:lpstr>
      <vt:lpstr>Segoe UI</vt:lpstr>
      <vt:lpstr>Wingdings</vt:lpstr>
      <vt:lpstr>Motiv Office</vt:lpstr>
      <vt:lpstr>1_Office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Sokolovi</dc:creator>
  <cp:lastModifiedBy>Adamiš Valdemar Ing.</cp:lastModifiedBy>
  <cp:revision>235</cp:revision>
  <cp:lastPrinted>2024-03-07T06:30:17Z</cp:lastPrinted>
  <dcterms:created xsi:type="dcterms:W3CDTF">2024-02-08T14:50:32Z</dcterms:created>
  <dcterms:modified xsi:type="dcterms:W3CDTF">2025-05-19T19:10:07Z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0x0101007902385C3B5A254CBD327BF70AB46767</vt:lpwstr>
  </property>
  <property fmtid="{D5CDD505-2E9C-101B-9397-08002B2CF9AE}" pid="3" name="MediaServiceImageTags">
    <vt:lpwstr/>
  </property>
</Properties>
</file>