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6"/>
  </p:notesMasterIdLst>
  <p:sldIdLst>
    <p:sldId id="333" r:id="rId5"/>
    <p:sldId id="342" r:id="rId6"/>
    <p:sldId id="318" r:id="rId7"/>
    <p:sldId id="357" r:id="rId8"/>
    <p:sldId id="347" r:id="rId9"/>
    <p:sldId id="358" r:id="rId10"/>
    <p:sldId id="389" r:id="rId11"/>
    <p:sldId id="352" r:id="rId12"/>
    <p:sldId id="359" r:id="rId13"/>
    <p:sldId id="360" r:id="rId14"/>
    <p:sldId id="361" r:id="rId15"/>
    <p:sldId id="362" r:id="rId16"/>
    <p:sldId id="363" r:id="rId17"/>
    <p:sldId id="364" r:id="rId18"/>
    <p:sldId id="365" r:id="rId19"/>
    <p:sldId id="366" r:id="rId20"/>
    <p:sldId id="367" r:id="rId21"/>
    <p:sldId id="368" r:id="rId22"/>
    <p:sldId id="369" r:id="rId23"/>
    <p:sldId id="390" r:id="rId24"/>
    <p:sldId id="370" r:id="rId25"/>
    <p:sldId id="371" r:id="rId26"/>
    <p:sldId id="372" r:id="rId27"/>
    <p:sldId id="373" r:id="rId28"/>
    <p:sldId id="374" r:id="rId29"/>
    <p:sldId id="375" r:id="rId30"/>
    <p:sldId id="376" r:id="rId31"/>
    <p:sldId id="377" r:id="rId32"/>
    <p:sldId id="378" r:id="rId33"/>
    <p:sldId id="379" r:id="rId34"/>
    <p:sldId id="380" r:id="rId35"/>
    <p:sldId id="391" r:id="rId36"/>
    <p:sldId id="381" r:id="rId37"/>
    <p:sldId id="382" r:id="rId38"/>
    <p:sldId id="384" r:id="rId39"/>
    <p:sldId id="385" r:id="rId40"/>
    <p:sldId id="392" r:id="rId41"/>
    <p:sldId id="386" r:id="rId42"/>
    <p:sldId id="387" r:id="rId43"/>
    <p:sldId id="388" r:id="rId44"/>
    <p:sldId id="345" r:id="rId45"/>
  </p:sldIdLst>
  <p:sldSz cx="12192000" cy="6858000"/>
  <p:notesSz cx="9926638" cy="679767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43"/>
    <a:srgbClr val="2E49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řední styl 4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Střední styl 4 – zvýraznění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Světlý styl 3 – zvýraznění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Střední styl 1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DBED569-4797-4DF1-A0F4-6AAB3CD982D8}" styleName="Světlý styl 3 – zvýraznění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8FB837D-C827-4EFA-A057-4D05807E0F7C}" styleName="Styl s motivem 1 – zvýraznění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Tmavý styl 1 – zvýraznění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Tmavý styl 1 – zvýraznění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Tmavý styl 1 – zvýraznění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Tmavý styl 2 – zvýraznění 1/zvýraznění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E8B1032C-EA38-4F05-BA0D-38AFFFC7BED3}" styleName="Světlý styl 3 – zvýraznění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Styl s motivem 2 – zvýraznění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řední styl 4 – zvýraznění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96" autoAdjust="0"/>
    <p:restoredTop sz="79832" autoAdjust="0"/>
  </p:normalViewPr>
  <p:slideViewPr>
    <p:cSldViewPr snapToGrid="0">
      <p:cViewPr varScale="1">
        <p:scale>
          <a:sx n="61" d="100"/>
          <a:sy n="61" d="100"/>
        </p:scale>
        <p:origin x="544" y="5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5622798" y="1"/>
            <a:ext cx="4301543" cy="341064"/>
          </a:xfrm>
          <a:prstGeom prst="rect">
            <a:avLst/>
          </a:prstGeom>
        </p:spPr>
        <p:txBody>
          <a:bodyPr vert="horz" lIns="91440" tIns="45720" rIns="91440" bIns="45720" rtlCol="0"/>
          <a:lstStyle>
            <a:lvl1pPr algn="r">
              <a:defRPr sz="1200"/>
            </a:lvl1pPr>
          </a:lstStyle>
          <a:p>
            <a:fld id="{84876EA0-A7D8-4C36-9103-675E79D94563}" type="datetimeFigureOut">
              <a:rPr lang="cs-CZ" smtClean="0"/>
              <a:t>23.04.2025</a:t>
            </a:fld>
            <a:endParaRPr lang="cs-CZ"/>
          </a:p>
        </p:txBody>
      </p:sp>
      <p:sp>
        <p:nvSpPr>
          <p:cNvPr id="4" name="Zástupný symbol pro obrázek snímku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992664" y="3271381"/>
            <a:ext cx="7941310" cy="2676585"/>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5622798" y="6456612"/>
            <a:ext cx="4301543" cy="341063"/>
          </a:xfrm>
          <a:prstGeom prst="rect">
            <a:avLst/>
          </a:prstGeom>
        </p:spPr>
        <p:txBody>
          <a:bodyPr vert="horz" lIns="91440" tIns="45720" rIns="91440" bIns="45720" rtlCol="0" anchor="b"/>
          <a:lstStyle>
            <a:lvl1pPr algn="r">
              <a:defRPr sz="1200"/>
            </a:lvl1pPr>
          </a:lstStyle>
          <a:p>
            <a:fld id="{9C712E25-B006-4F85-B4EA-907AF006C9BB}" type="slidenum">
              <a:rPr lang="cs-CZ" smtClean="0"/>
              <a:t>‹#›</a:t>
            </a:fld>
            <a:endParaRPr lang="cs-CZ"/>
          </a:p>
        </p:txBody>
      </p:sp>
    </p:spTree>
    <p:extLst>
      <p:ext uri="{BB962C8B-B14F-4D97-AF65-F5344CB8AC3E}">
        <p14:creationId xmlns:p14="http://schemas.microsoft.com/office/powerpoint/2010/main" val="2969087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a:t>
            </a:fld>
            <a:endParaRPr lang="cs-CZ"/>
          </a:p>
        </p:txBody>
      </p:sp>
    </p:spTree>
    <p:extLst>
      <p:ext uri="{BB962C8B-B14F-4D97-AF65-F5344CB8AC3E}">
        <p14:creationId xmlns:p14="http://schemas.microsoft.com/office/powerpoint/2010/main" val="4655204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16</a:t>
            </a:fld>
            <a:endParaRPr lang="cs-CZ"/>
          </a:p>
        </p:txBody>
      </p:sp>
    </p:spTree>
    <p:extLst>
      <p:ext uri="{BB962C8B-B14F-4D97-AF65-F5344CB8AC3E}">
        <p14:creationId xmlns:p14="http://schemas.microsoft.com/office/powerpoint/2010/main" val="12608236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19</a:t>
            </a:fld>
            <a:endParaRPr lang="cs-CZ"/>
          </a:p>
        </p:txBody>
      </p:sp>
    </p:spTree>
    <p:extLst>
      <p:ext uri="{BB962C8B-B14F-4D97-AF65-F5344CB8AC3E}">
        <p14:creationId xmlns:p14="http://schemas.microsoft.com/office/powerpoint/2010/main" val="1353983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20</a:t>
            </a:fld>
            <a:endParaRPr lang="cs-CZ"/>
          </a:p>
        </p:txBody>
      </p:sp>
    </p:spTree>
    <p:extLst>
      <p:ext uri="{BB962C8B-B14F-4D97-AF65-F5344CB8AC3E}">
        <p14:creationId xmlns:p14="http://schemas.microsoft.com/office/powerpoint/2010/main" val="17633999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23</a:t>
            </a:fld>
            <a:endParaRPr lang="cs-CZ"/>
          </a:p>
        </p:txBody>
      </p:sp>
    </p:spTree>
    <p:extLst>
      <p:ext uri="{BB962C8B-B14F-4D97-AF65-F5344CB8AC3E}">
        <p14:creationId xmlns:p14="http://schemas.microsoft.com/office/powerpoint/2010/main" val="4697336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24</a:t>
            </a:fld>
            <a:endParaRPr lang="cs-CZ"/>
          </a:p>
        </p:txBody>
      </p:sp>
    </p:spTree>
    <p:extLst>
      <p:ext uri="{BB962C8B-B14F-4D97-AF65-F5344CB8AC3E}">
        <p14:creationId xmlns:p14="http://schemas.microsoft.com/office/powerpoint/2010/main" val="2019032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27</a:t>
            </a:fld>
            <a:endParaRPr lang="cs-CZ"/>
          </a:p>
        </p:txBody>
      </p:sp>
    </p:spTree>
    <p:extLst>
      <p:ext uri="{BB962C8B-B14F-4D97-AF65-F5344CB8AC3E}">
        <p14:creationId xmlns:p14="http://schemas.microsoft.com/office/powerpoint/2010/main" val="33248818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28</a:t>
            </a:fld>
            <a:endParaRPr lang="cs-CZ"/>
          </a:p>
        </p:txBody>
      </p:sp>
    </p:spTree>
    <p:extLst>
      <p:ext uri="{BB962C8B-B14F-4D97-AF65-F5344CB8AC3E}">
        <p14:creationId xmlns:p14="http://schemas.microsoft.com/office/powerpoint/2010/main" val="7882192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29</a:t>
            </a:fld>
            <a:endParaRPr lang="cs-CZ"/>
          </a:p>
        </p:txBody>
      </p:sp>
    </p:spTree>
    <p:extLst>
      <p:ext uri="{BB962C8B-B14F-4D97-AF65-F5344CB8AC3E}">
        <p14:creationId xmlns:p14="http://schemas.microsoft.com/office/powerpoint/2010/main" val="30666871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30</a:t>
            </a:fld>
            <a:endParaRPr lang="cs-CZ"/>
          </a:p>
        </p:txBody>
      </p:sp>
    </p:spTree>
    <p:extLst>
      <p:ext uri="{BB962C8B-B14F-4D97-AF65-F5344CB8AC3E}">
        <p14:creationId xmlns:p14="http://schemas.microsoft.com/office/powerpoint/2010/main" val="3143501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31</a:t>
            </a:fld>
            <a:endParaRPr lang="cs-CZ"/>
          </a:p>
        </p:txBody>
      </p:sp>
    </p:spTree>
    <p:extLst>
      <p:ext uri="{BB962C8B-B14F-4D97-AF65-F5344CB8AC3E}">
        <p14:creationId xmlns:p14="http://schemas.microsoft.com/office/powerpoint/2010/main" val="3033488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5</a:t>
            </a:fld>
            <a:endParaRPr lang="cs-CZ"/>
          </a:p>
        </p:txBody>
      </p:sp>
    </p:spTree>
    <p:extLst>
      <p:ext uri="{BB962C8B-B14F-4D97-AF65-F5344CB8AC3E}">
        <p14:creationId xmlns:p14="http://schemas.microsoft.com/office/powerpoint/2010/main" val="42434413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32</a:t>
            </a:fld>
            <a:endParaRPr lang="cs-CZ"/>
          </a:p>
        </p:txBody>
      </p:sp>
    </p:spTree>
    <p:extLst>
      <p:ext uri="{BB962C8B-B14F-4D97-AF65-F5344CB8AC3E}">
        <p14:creationId xmlns:p14="http://schemas.microsoft.com/office/powerpoint/2010/main" val="36538020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33</a:t>
            </a:fld>
            <a:endParaRPr lang="cs-CZ"/>
          </a:p>
        </p:txBody>
      </p:sp>
    </p:spTree>
    <p:extLst>
      <p:ext uri="{BB962C8B-B14F-4D97-AF65-F5344CB8AC3E}">
        <p14:creationId xmlns:p14="http://schemas.microsoft.com/office/powerpoint/2010/main" val="27497504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35</a:t>
            </a:fld>
            <a:endParaRPr lang="cs-CZ"/>
          </a:p>
        </p:txBody>
      </p:sp>
    </p:spTree>
    <p:extLst>
      <p:ext uri="{BB962C8B-B14F-4D97-AF65-F5344CB8AC3E}">
        <p14:creationId xmlns:p14="http://schemas.microsoft.com/office/powerpoint/2010/main" val="32283490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36</a:t>
            </a:fld>
            <a:endParaRPr lang="cs-CZ"/>
          </a:p>
        </p:txBody>
      </p:sp>
    </p:spTree>
    <p:extLst>
      <p:ext uri="{BB962C8B-B14F-4D97-AF65-F5344CB8AC3E}">
        <p14:creationId xmlns:p14="http://schemas.microsoft.com/office/powerpoint/2010/main" val="5611389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37</a:t>
            </a:fld>
            <a:endParaRPr lang="cs-CZ"/>
          </a:p>
        </p:txBody>
      </p:sp>
    </p:spTree>
    <p:extLst>
      <p:ext uri="{BB962C8B-B14F-4D97-AF65-F5344CB8AC3E}">
        <p14:creationId xmlns:p14="http://schemas.microsoft.com/office/powerpoint/2010/main" val="40971514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38</a:t>
            </a:fld>
            <a:endParaRPr lang="cs-CZ"/>
          </a:p>
        </p:txBody>
      </p:sp>
    </p:spTree>
    <p:extLst>
      <p:ext uri="{BB962C8B-B14F-4D97-AF65-F5344CB8AC3E}">
        <p14:creationId xmlns:p14="http://schemas.microsoft.com/office/powerpoint/2010/main" val="23343182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39</a:t>
            </a:fld>
            <a:endParaRPr lang="cs-CZ"/>
          </a:p>
        </p:txBody>
      </p:sp>
    </p:spTree>
    <p:extLst>
      <p:ext uri="{BB962C8B-B14F-4D97-AF65-F5344CB8AC3E}">
        <p14:creationId xmlns:p14="http://schemas.microsoft.com/office/powerpoint/2010/main" val="19173131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40</a:t>
            </a:fld>
            <a:endParaRPr lang="cs-CZ"/>
          </a:p>
        </p:txBody>
      </p:sp>
    </p:spTree>
    <p:extLst>
      <p:ext uri="{BB962C8B-B14F-4D97-AF65-F5344CB8AC3E}">
        <p14:creationId xmlns:p14="http://schemas.microsoft.com/office/powerpoint/2010/main" val="817619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6</a:t>
            </a:fld>
            <a:endParaRPr lang="cs-CZ"/>
          </a:p>
        </p:txBody>
      </p:sp>
    </p:spTree>
    <p:extLst>
      <p:ext uri="{BB962C8B-B14F-4D97-AF65-F5344CB8AC3E}">
        <p14:creationId xmlns:p14="http://schemas.microsoft.com/office/powerpoint/2010/main" val="2697497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7</a:t>
            </a:fld>
            <a:endParaRPr lang="cs-CZ"/>
          </a:p>
        </p:txBody>
      </p:sp>
    </p:spTree>
    <p:extLst>
      <p:ext uri="{BB962C8B-B14F-4D97-AF65-F5344CB8AC3E}">
        <p14:creationId xmlns:p14="http://schemas.microsoft.com/office/powerpoint/2010/main" val="2796289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11</a:t>
            </a:fld>
            <a:endParaRPr lang="cs-CZ"/>
          </a:p>
        </p:txBody>
      </p:sp>
    </p:spTree>
    <p:extLst>
      <p:ext uri="{BB962C8B-B14F-4D97-AF65-F5344CB8AC3E}">
        <p14:creationId xmlns:p14="http://schemas.microsoft.com/office/powerpoint/2010/main" val="3007100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12</a:t>
            </a:fld>
            <a:endParaRPr lang="cs-CZ"/>
          </a:p>
        </p:txBody>
      </p:sp>
    </p:spTree>
    <p:extLst>
      <p:ext uri="{BB962C8B-B14F-4D97-AF65-F5344CB8AC3E}">
        <p14:creationId xmlns:p14="http://schemas.microsoft.com/office/powerpoint/2010/main" val="134965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13</a:t>
            </a:fld>
            <a:endParaRPr lang="cs-CZ"/>
          </a:p>
        </p:txBody>
      </p:sp>
    </p:spTree>
    <p:extLst>
      <p:ext uri="{BB962C8B-B14F-4D97-AF65-F5344CB8AC3E}">
        <p14:creationId xmlns:p14="http://schemas.microsoft.com/office/powerpoint/2010/main" val="4058902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14</a:t>
            </a:fld>
            <a:endParaRPr lang="cs-CZ"/>
          </a:p>
        </p:txBody>
      </p:sp>
    </p:spTree>
    <p:extLst>
      <p:ext uri="{BB962C8B-B14F-4D97-AF65-F5344CB8AC3E}">
        <p14:creationId xmlns:p14="http://schemas.microsoft.com/office/powerpoint/2010/main" val="16158344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15</a:t>
            </a:fld>
            <a:endParaRPr lang="cs-CZ"/>
          </a:p>
        </p:txBody>
      </p:sp>
    </p:spTree>
    <p:extLst>
      <p:ext uri="{BB962C8B-B14F-4D97-AF65-F5344CB8AC3E}">
        <p14:creationId xmlns:p14="http://schemas.microsoft.com/office/powerpoint/2010/main" val="2534718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317EA0-AF2F-4F2B-973E-0E60DC8B0BF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1F88EDCF-E8FC-48EF-AA09-2CA6AFAE36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83B60C36-6A76-4B75-AED4-48941263834C}"/>
              </a:ext>
            </a:extLst>
          </p:cNvPr>
          <p:cNvSpPr>
            <a:spLocks noGrp="1"/>
          </p:cNvSpPr>
          <p:nvPr>
            <p:ph type="dt" sz="half" idx="10"/>
          </p:nvPr>
        </p:nvSpPr>
        <p:spPr/>
        <p:txBody>
          <a:bodyPr/>
          <a:lstStyle/>
          <a:p>
            <a:fld id="{869530D7-7F08-45BC-B281-5C39E7B9BE51}" type="datetimeFigureOut">
              <a:rPr lang="cs-CZ" smtClean="0"/>
              <a:t>23.04.2025</a:t>
            </a:fld>
            <a:endParaRPr lang="cs-CZ"/>
          </a:p>
        </p:txBody>
      </p:sp>
      <p:sp>
        <p:nvSpPr>
          <p:cNvPr id="5" name="Zástupný symbol pro zápatí 4">
            <a:extLst>
              <a:ext uri="{FF2B5EF4-FFF2-40B4-BE49-F238E27FC236}">
                <a16:creationId xmlns:a16="http://schemas.microsoft.com/office/drawing/2014/main" id="{F1A3E763-5D8C-4CFF-973A-59FBE3C12D6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E43B469-5F55-46C6-ACFB-65A76D77F382}"/>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173045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F9BD8B-6BA3-4902-A8D4-CDCD9CF7826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D561FEE7-6EC5-4725-B6D6-5ED637EE20A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4F53CEB-B1E5-415A-B34B-C631FBD55454}"/>
              </a:ext>
            </a:extLst>
          </p:cNvPr>
          <p:cNvSpPr>
            <a:spLocks noGrp="1"/>
          </p:cNvSpPr>
          <p:nvPr>
            <p:ph type="dt" sz="half" idx="10"/>
          </p:nvPr>
        </p:nvSpPr>
        <p:spPr/>
        <p:txBody>
          <a:bodyPr/>
          <a:lstStyle/>
          <a:p>
            <a:fld id="{869530D7-7F08-45BC-B281-5C39E7B9BE51}" type="datetimeFigureOut">
              <a:rPr lang="cs-CZ" smtClean="0"/>
              <a:t>23.04.2025</a:t>
            </a:fld>
            <a:endParaRPr lang="cs-CZ"/>
          </a:p>
        </p:txBody>
      </p:sp>
      <p:sp>
        <p:nvSpPr>
          <p:cNvPr id="5" name="Zástupný symbol pro zápatí 4">
            <a:extLst>
              <a:ext uri="{FF2B5EF4-FFF2-40B4-BE49-F238E27FC236}">
                <a16:creationId xmlns:a16="http://schemas.microsoft.com/office/drawing/2014/main" id="{4BEB195C-E4D6-4D7B-9661-A4D5216A883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1D06702-B80D-4D80-9964-3B937DED2E18}"/>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509161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04B54372-610E-4C81-A92F-A58769852866}"/>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3A6EE999-100E-46E5-8F92-9BF9984063DC}"/>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999986D-BC9B-4267-9062-AA6BC7D9A7CC}"/>
              </a:ext>
            </a:extLst>
          </p:cNvPr>
          <p:cNvSpPr>
            <a:spLocks noGrp="1"/>
          </p:cNvSpPr>
          <p:nvPr>
            <p:ph type="dt" sz="half" idx="10"/>
          </p:nvPr>
        </p:nvSpPr>
        <p:spPr/>
        <p:txBody>
          <a:bodyPr/>
          <a:lstStyle/>
          <a:p>
            <a:fld id="{869530D7-7F08-45BC-B281-5C39E7B9BE51}" type="datetimeFigureOut">
              <a:rPr lang="cs-CZ" smtClean="0"/>
              <a:t>23.04.2025</a:t>
            </a:fld>
            <a:endParaRPr lang="cs-CZ"/>
          </a:p>
        </p:txBody>
      </p:sp>
      <p:sp>
        <p:nvSpPr>
          <p:cNvPr id="5" name="Zástupný symbol pro zápatí 4">
            <a:extLst>
              <a:ext uri="{FF2B5EF4-FFF2-40B4-BE49-F238E27FC236}">
                <a16:creationId xmlns:a16="http://schemas.microsoft.com/office/drawing/2014/main" id="{D88E6ABF-CB84-41CF-BBE8-8662A558BD0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9B2B049-1E04-411A-8377-DD335F8537A3}"/>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1158942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Benutzerdefiniertes Layout">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706034" y="1338263"/>
            <a:ext cx="10164233" cy="996950"/>
          </a:xfrm>
        </p:spPr>
        <p:txBody>
          <a:bodyPr/>
          <a:lstStyle/>
          <a:p>
            <a:r>
              <a:rPr lang="de-DE"/>
              <a:t>Titelmasterformat durch Klicken bearbeiten</a:t>
            </a:r>
            <a:endParaRPr lang="de-CH"/>
          </a:p>
        </p:txBody>
      </p:sp>
      <p:sp>
        <p:nvSpPr>
          <p:cNvPr id="3" name="Datumsplatzhalter 2"/>
          <p:cNvSpPr>
            <a:spLocks noGrp="1"/>
          </p:cNvSpPr>
          <p:nvPr>
            <p:ph type="dt" idx="10"/>
          </p:nvPr>
        </p:nvSpPr>
        <p:spPr>
          <a:xfrm>
            <a:off x="3215217" y="6165851"/>
            <a:ext cx="7298267" cy="581025"/>
          </a:xfrm>
        </p:spPr>
        <p:txBody>
          <a:bodyPr/>
          <a:lstStyle>
            <a:lvl1pPr>
              <a:defRPr/>
            </a:lvl1pPr>
          </a:lstStyle>
          <a:p>
            <a:pPr>
              <a:defRPr/>
            </a:pPr>
            <a:r>
              <a:rPr lang="en-GB"/>
              <a:t>Budapest, 23</a:t>
            </a:r>
            <a:r>
              <a:rPr lang="en-GB" baseline="30000"/>
              <a:t>rd</a:t>
            </a:r>
            <a:r>
              <a:rPr lang="en-GB"/>
              <a:t> September 2013</a:t>
            </a:r>
          </a:p>
          <a:p>
            <a:pPr>
              <a:defRPr/>
            </a:pPr>
            <a:endParaRPr lang="en-GB"/>
          </a:p>
        </p:txBody>
      </p:sp>
      <p:sp>
        <p:nvSpPr>
          <p:cNvPr id="4" name="Foliennummernplatzhalter 3"/>
          <p:cNvSpPr>
            <a:spLocks noGrp="1"/>
          </p:cNvSpPr>
          <p:nvPr>
            <p:ph type="sldNum" idx="11"/>
          </p:nvPr>
        </p:nvSpPr>
        <p:spPr/>
        <p:txBody>
          <a:bodyPr/>
          <a:lstStyle>
            <a:lvl1pPr>
              <a:defRPr/>
            </a:lvl1pPr>
          </a:lstStyle>
          <a:p>
            <a:pPr>
              <a:defRPr/>
            </a:pPr>
            <a:fld id="{94F1463F-2B4D-4CEF-A384-4F72B21CF370}" type="slidenum">
              <a:rPr lang="en-GB"/>
              <a:pPr>
                <a:defRPr/>
              </a:pPr>
              <a:t>‹#›</a:t>
            </a:fld>
            <a:endParaRPr lang="en-GB"/>
          </a:p>
        </p:txBody>
      </p:sp>
    </p:spTree>
    <p:extLst>
      <p:ext uri="{BB962C8B-B14F-4D97-AF65-F5344CB8AC3E}">
        <p14:creationId xmlns:p14="http://schemas.microsoft.com/office/powerpoint/2010/main" val="1990344746"/>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3"/>
            <a:ext cx="12192000" cy="5779827"/>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296255860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7" name="Straight Connector 6"/>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a:p>
        </p:txBody>
      </p:sp>
    </p:spTree>
    <p:extLst>
      <p:ext uri="{BB962C8B-B14F-4D97-AF65-F5344CB8AC3E}">
        <p14:creationId xmlns:p14="http://schemas.microsoft.com/office/powerpoint/2010/main" val="563856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9E9C70-6C46-46F1-A583-ACE6CF060C75}"/>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370A6594-294C-45A8-93D1-1455129E7897}"/>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5AD7DB-F081-4120-BBF2-620EB242A8E3}"/>
              </a:ext>
            </a:extLst>
          </p:cNvPr>
          <p:cNvSpPr>
            <a:spLocks noGrp="1"/>
          </p:cNvSpPr>
          <p:nvPr>
            <p:ph type="dt" sz="half" idx="10"/>
          </p:nvPr>
        </p:nvSpPr>
        <p:spPr/>
        <p:txBody>
          <a:bodyPr/>
          <a:lstStyle/>
          <a:p>
            <a:fld id="{869530D7-7F08-45BC-B281-5C39E7B9BE51}" type="datetimeFigureOut">
              <a:rPr lang="cs-CZ" smtClean="0"/>
              <a:t>23.04.2025</a:t>
            </a:fld>
            <a:endParaRPr lang="cs-CZ"/>
          </a:p>
        </p:txBody>
      </p:sp>
      <p:sp>
        <p:nvSpPr>
          <p:cNvPr id="5" name="Zástupný symbol pro zápatí 4">
            <a:extLst>
              <a:ext uri="{FF2B5EF4-FFF2-40B4-BE49-F238E27FC236}">
                <a16:creationId xmlns:a16="http://schemas.microsoft.com/office/drawing/2014/main" id="{A0D10F31-5E40-4CEC-995E-4EC6FC434BB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CBBB9CF-E00C-4299-93BD-B39B441E6B74}"/>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3601793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7844F7-2E55-486E-AECA-BA81BCFC88F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BC3793D5-8AE0-4BF1-81BF-F4977097F4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03FFA035-755C-412E-A1CC-27E5F1BE492A}"/>
              </a:ext>
            </a:extLst>
          </p:cNvPr>
          <p:cNvSpPr>
            <a:spLocks noGrp="1"/>
          </p:cNvSpPr>
          <p:nvPr>
            <p:ph type="dt" sz="half" idx="10"/>
          </p:nvPr>
        </p:nvSpPr>
        <p:spPr/>
        <p:txBody>
          <a:bodyPr/>
          <a:lstStyle/>
          <a:p>
            <a:fld id="{869530D7-7F08-45BC-B281-5C39E7B9BE51}" type="datetimeFigureOut">
              <a:rPr lang="cs-CZ" smtClean="0"/>
              <a:t>23.04.2025</a:t>
            </a:fld>
            <a:endParaRPr lang="cs-CZ"/>
          </a:p>
        </p:txBody>
      </p:sp>
      <p:sp>
        <p:nvSpPr>
          <p:cNvPr id="5" name="Zástupný symbol pro zápatí 4">
            <a:extLst>
              <a:ext uri="{FF2B5EF4-FFF2-40B4-BE49-F238E27FC236}">
                <a16:creationId xmlns:a16="http://schemas.microsoft.com/office/drawing/2014/main" id="{9A85DCD9-6A7D-4A39-BB80-D8A58CB0D34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C56AF2E-ECAF-44DF-8D7C-77A4B8FE99E4}"/>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4227104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27D9A6-98EB-4320-8295-478F84775C1F}"/>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5801B4CD-C1EE-46E9-AE01-BBCD1945F492}"/>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788F5143-6610-435A-BB86-7619C710DA0E}"/>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4B3ED2E-C943-4686-B63B-3AB4EFFDE07A}"/>
              </a:ext>
            </a:extLst>
          </p:cNvPr>
          <p:cNvSpPr>
            <a:spLocks noGrp="1"/>
          </p:cNvSpPr>
          <p:nvPr>
            <p:ph type="dt" sz="half" idx="10"/>
          </p:nvPr>
        </p:nvSpPr>
        <p:spPr/>
        <p:txBody>
          <a:bodyPr/>
          <a:lstStyle/>
          <a:p>
            <a:fld id="{869530D7-7F08-45BC-B281-5C39E7B9BE51}" type="datetimeFigureOut">
              <a:rPr lang="cs-CZ" smtClean="0"/>
              <a:t>23.04.2025</a:t>
            </a:fld>
            <a:endParaRPr lang="cs-CZ"/>
          </a:p>
        </p:txBody>
      </p:sp>
      <p:sp>
        <p:nvSpPr>
          <p:cNvPr id="6" name="Zástupný symbol pro zápatí 5">
            <a:extLst>
              <a:ext uri="{FF2B5EF4-FFF2-40B4-BE49-F238E27FC236}">
                <a16:creationId xmlns:a16="http://schemas.microsoft.com/office/drawing/2014/main" id="{9CEC26A3-483B-42DD-95A3-7B89A8B3383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A4F611B-1B7B-472B-A8D7-33082E01E9BF}"/>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870366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F8CF02-5D47-477C-81E6-BBAB722D6E01}"/>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AC2B8829-83D9-4A0F-9355-336DE810FE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AA349D7C-1770-4F96-9DC2-32973C8C47C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EDB5510E-39A9-4A80-B99F-9F9D3967B5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4E0E4315-8DF1-4876-8B3A-6D1A5FA76411}"/>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2459812-E96C-44C8-8D24-07DB4E400B92}"/>
              </a:ext>
            </a:extLst>
          </p:cNvPr>
          <p:cNvSpPr>
            <a:spLocks noGrp="1"/>
          </p:cNvSpPr>
          <p:nvPr>
            <p:ph type="dt" sz="half" idx="10"/>
          </p:nvPr>
        </p:nvSpPr>
        <p:spPr/>
        <p:txBody>
          <a:bodyPr/>
          <a:lstStyle/>
          <a:p>
            <a:fld id="{869530D7-7F08-45BC-B281-5C39E7B9BE51}" type="datetimeFigureOut">
              <a:rPr lang="cs-CZ" smtClean="0"/>
              <a:t>23.04.2025</a:t>
            </a:fld>
            <a:endParaRPr lang="cs-CZ"/>
          </a:p>
        </p:txBody>
      </p:sp>
      <p:sp>
        <p:nvSpPr>
          <p:cNvPr id="8" name="Zástupný symbol pro zápatí 7">
            <a:extLst>
              <a:ext uri="{FF2B5EF4-FFF2-40B4-BE49-F238E27FC236}">
                <a16:creationId xmlns:a16="http://schemas.microsoft.com/office/drawing/2014/main" id="{00AB9673-FCEA-4218-8BBA-7C8808D5E4E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B340CD21-4F45-4B0B-A4AC-29F7CC528E12}"/>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595378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ECBB0A-92C6-43A2-99BA-0682441C09F0}"/>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EBA7168-5335-48B7-B458-A16A28EED95F}"/>
              </a:ext>
            </a:extLst>
          </p:cNvPr>
          <p:cNvSpPr>
            <a:spLocks noGrp="1"/>
          </p:cNvSpPr>
          <p:nvPr>
            <p:ph type="dt" sz="half" idx="10"/>
          </p:nvPr>
        </p:nvSpPr>
        <p:spPr/>
        <p:txBody>
          <a:bodyPr/>
          <a:lstStyle/>
          <a:p>
            <a:fld id="{869530D7-7F08-45BC-B281-5C39E7B9BE51}" type="datetimeFigureOut">
              <a:rPr lang="cs-CZ" smtClean="0"/>
              <a:t>23.04.2025</a:t>
            </a:fld>
            <a:endParaRPr lang="cs-CZ"/>
          </a:p>
        </p:txBody>
      </p:sp>
      <p:sp>
        <p:nvSpPr>
          <p:cNvPr id="4" name="Zástupný symbol pro zápatí 3">
            <a:extLst>
              <a:ext uri="{FF2B5EF4-FFF2-40B4-BE49-F238E27FC236}">
                <a16:creationId xmlns:a16="http://schemas.microsoft.com/office/drawing/2014/main" id="{1F836032-48BD-483E-8323-DD8D6B28824B}"/>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B35A1413-37F7-44C9-B400-CEF862C3FC90}"/>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1942060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A621256-969A-4B06-A574-7D28255432A8}"/>
              </a:ext>
            </a:extLst>
          </p:cNvPr>
          <p:cNvSpPr>
            <a:spLocks noGrp="1"/>
          </p:cNvSpPr>
          <p:nvPr>
            <p:ph type="dt" sz="half" idx="10"/>
          </p:nvPr>
        </p:nvSpPr>
        <p:spPr/>
        <p:txBody>
          <a:bodyPr/>
          <a:lstStyle/>
          <a:p>
            <a:fld id="{869530D7-7F08-45BC-B281-5C39E7B9BE51}" type="datetimeFigureOut">
              <a:rPr lang="cs-CZ" smtClean="0"/>
              <a:t>23.04.2025</a:t>
            </a:fld>
            <a:endParaRPr lang="cs-CZ"/>
          </a:p>
        </p:txBody>
      </p:sp>
      <p:sp>
        <p:nvSpPr>
          <p:cNvPr id="3" name="Zástupný symbol pro zápatí 2">
            <a:extLst>
              <a:ext uri="{FF2B5EF4-FFF2-40B4-BE49-F238E27FC236}">
                <a16:creationId xmlns:a16="http://schemas.microsoft.com/office/drawing/2014/main" id="{8C39A609-7FFF-4CCA-BCE6-50F6067D665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DB5FFFAC-3E1B-42BA-AFDE-15696055919A}"/>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705391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9E72B1-C93E-4949-A035-C02CE64D397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0A2E9C22-7328-4419-83AA-5B355C7100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ECB52A11-60DC-459F-A40C-04D2E49C46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ECDCA0A8-4DD9-49DC-96E7-C5C07A0AFDEF}"/>
              </a:ext>
            </a:extLst>
          </p:cNvPr>
          <p:cNvSpPr>
            <a:spLocks noGrp="1"/>
          </p:cNvSpPr>
          <p:nvPr>
            <p:ph type="dt" sz="half" idx="10"/>
          </p:nvPr>
        </p:nvSpPr>
        <p:spPr/>
        <p:txBody>
          <a:bodyPr/>
          <a:lstStyle/>
          <a:p>
            <a:fld id="{869530D7-7F08-45BC-B281-5C39E7B9BE51}" type="datetimeFigureOut">
              <a:rPr lang="cs-CZ" smtClean="0"/>
              <a:t>23.04.2025</a:t>
            </a:fld>
            <a:endParaRPr lang="cs-CZ"/>
          </a:p>
        </p:txBody>
      </p:sp>
      <p:sp>
        <p:nvSpPr>
          <p:cNvPr id="6" name="Zástupný symbol pro zápatí 5">
            <a:extLst>
              <a:ext uri="{FF2B5EF4-FFF2-40B4-BE49-F238E27FC236}">
                <a16:creationId xmlns:a16="http://schemas.microsoft.com/office/drawing/2014/main" id="{99D837FF-890D-48A0-AAB0-43986BB9FC8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F288279-0FFD-4D37-90F0-61C399B46E04}"/>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090029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DFDD9D-04DD-411D-8D33-1C99F072771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D791B58-FB21-475E-A6DD-A114258FE0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ACC00C0-A60F-48B3-B3B4-4F6F16349A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65620A71-25A9-4FA5-8C79-BCE9FA3F3080}"/>
              </a:ext>
            </a:extLst>
          </p:cNvPr>
          <p:cNvSpPr>
            <a:spLocks noGrp="1"/>
          </p:cNvSpPr>
          <p:nvPr>
            <p:ph type="dt" sz="half" idx="10"/>
          </p:nvPr>
        </p:nvSpPr>
        <p:spPr/>
        <p:txBody>
          <a:bodyPr/>
          <a:lstStyle/>
          <a:p>
            <a:fld id="{869530D7-7F08-45BC-B281-5C39E7B9BE51}" type="datetimeFigureOut">
              <a:rPr lang="cs-CZ" smtClean="0"/>
              <a:t>23.04.2025</a:t>
            </a:fld>
            <a:endParaRPr lang="cs-CZ"/>
          </a:p>
        </p:txBody>
      </p:sp>
      <p:sp>
        <p:nvSpPr>
          <p:cNvPr id="6" name="Zástupný symbol pro zápatí 5">
            <a:extLst>
              <a:ext uri="{FF2B5EF4-FFF2-40B4-BE49-F238E27FC236}">
                <a16:creationId xmlns:a16="http://schemas.microsoft.com/office/drawing/2014/main" id="{1F8F2497-DC14-439B-AB34-C498BFA2B1E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0F9D4D2-1B68-42C3-9F61-7BE6D522573F}"/>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56250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83255661-FD6D-4C7C-B655-65D821867A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E3759CC7-5DB4-4E99-9ECD-52322577BB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84180BD-372A-43B0-B102-4B19A1EC01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9530D7-7F08-45BC-B281-5C39E7B9BE51}" type="datetimeFigureOut">
              <a:rPr lang="cs-CZ" smtClean="0"/>
              <a:t>23.04.2025</a:t>
            </a:fld>
            <a:endParaRPr lang="cs-CZ"/>
          </a:p>
        </p:txBody>
      </p:sp>
      <p:sp>
        <p:nvSpPr>
          <p:cNvPr id="5" name="Zástupný symbol pro zápatí 4">
            <a:extLst>
              <a:ext uri="{FF2B5EF4-FFF2-40B4-BE49-F238E27FC236}">
                <a16:creationId xmlns:a16="http://schemas.microsoft.com/office/drawing/2014/main" id="{88DC06EE-D1F0-47F6-9B35-78BF604E42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69FBC90-1CCA-4E71-8879-0C0704AC3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7B61CA-E8A6-4EFA-8BA4-4BF6E086BA60}" type="slidenum">
              <a:rPr lang="cs-CZ" smtClean="0"/>
              <a:t>‹#›</a:t>
            </a:fld>
            <a:endParaRPr lang="cs-CZ"/>
          </a:p>
        </p:txBody>
      </p:sp>
    </p:spTree>
    <p:extLst>
      <p:ext uri="{BB962C8B-B14F-4D97-AF65-F5344CB8AC3E}">
        <p14:creationId xmlns:p14="http://schemas.microsoft.com/office/powerpoint/2010/main" val="3835996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uohs.gov.cz/cs/verejne-zakazky/sbirky-rozhodnuti/detail-22625.html"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uohs.gov.cz/cs/verejne-zakazky/sbirky-rozhodnuti/detail-22612.html"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uohs.gov.cz/cs/verejne-zakazky/sbirky-rozhodnuti/detail-22636.html"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uohs.gov.cz/cs/verejne-zakazky/sbirky-rozhodnuti/detail-22677.html"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hyperlink" Target="https://uohs.gov.cz/cs/verejne-zakazky/sbirky-rozhodnuti/detail-22638.html"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zakazky.mesto-nymburk.cz/profile_display_2.html" TargetMode="External"/><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hyperlink" Target="https://nen.nipez.cz/profil/nymburk" TargetMode="External"/><Relationship Id="rId4" Type="http://schemas.openxmlformats.org/officeDocument/2006/relationships/hyperlink" Target="https://nen.nipez.cz/"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hyperlink" Target="https://uohs.gov.cz/cs/verejne-zakazky/sbirky-rozhodnuti/detail-22669.html"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ohs.gov.cz/cs/verejne-zakazky/sbirky-rozhodnuti/detail-22650.html"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2BCE0C-50C0-D3EC-65F2-544DBFCF4739}"/>
              </a:ext>
            </a:extLst>
          </p:cNvPr>
          <p:cNvSpPr>
            <a:spLocks noGrp="1"/>
          </p:cNvSpPr>
          <p:nvPr>
            <p:ph type="ctrTitle"/>
          </p:nvPr>
        </p:nvSpPr>
        <p:spPr>
          <a:xfrm>
            <a:off x="1524000" y="1576872"/>
            <a:ext cx="9144000" cy="2509935"/>
          </a:xfrm>
        </p:spPr>
        <p:txBody>
          <a:bodyPr>
            <a:normAutofit fontScale="90000"/>
          </a:bodyPr>
          <a:lstStyle/>
          <a:p>
            <a:pPr marL="0" indent="0" algn="ctr">
              <a:buNone/>
            </a:pPr>
            <a:r>
              <a:rPr lang="cs-CZ" sz="6000" b="1" dirty="0">
                <a:solidFill>
                  <a:srgbClr val="000099"/>
                </a:solidFill>
              </a:rPr>
              <a:t>Vybraná rozhodnutí ÚOHS</a:t>
            </a:r>
            <a:br>
              <a:rPr lang="cs-CZ" sz="6000" b="1" dirty="0">
                <a:solidFill>
                  <a:srgbClr val="000099"/>
                </a:solidFill>
              </a:rPr>
            </a:br>
            <a:r>
              <a:rPr lang="cs-CZ" sz="6000" b="1" dirty="0">
                <a:solidFill>
                  <a:srgbClr val="000099"/>
                </a:solidFill>
              </a:rPr>
              <a:t>- </a:t>
            </a:r>
            <a:br>
              <a:rPr lang="cs-CZ" sz="6000" b="1" dirty="0">
                <a:solidFill>
                  <a:srgbClr val="000099"/>
                </a:solidFill>
              </a:rPr>
            </a:br>
            <a:r>
              <a:rPr lang="cs-CZ" sz="6000" b="1" dirty="0">
                <a:solidFill>
                  <a:srgbClr val="000099"/>
                </a:solidFill>
              </a:rPr>
              <a:t>únor 2025</a:t>
            </a:r>
          </a:p>
        </p:txBody>
      </p:sp>
      <p:sp>
        <p:nvSpPr>
          <p:cNvPr id="5" name="Podnadpis 2">
            <a:extLst>
              <a:ext uri="{FF2B5EF4-FFF2-40B4-BE49-F238E27FC236}">
                <a16:creationId xmlns:a16="http://schemas.microsoft.com/office/drawing/2014/main" id="{24792A64-E2EE-4AE3-7948-E9E20A5F5E8B}"/>
              </a:ext>
            </a:extLst>
          </p:cNvPr>
          <p:cNvSpPr>
            <a:spLocks noGrp="1"/>
          </p:cNvSpPr>
          <p:nvPr>
            <p:ph type="subTitle" idx="1"/>
          </p:nvPr>
        </p:nvSpPr>
        <p:spPr>
          <a:xfrm>
            <a:off x="1524000" y="4889663"/>
            <a:ext cx="9144000" cy="1655762"/>
          </a:xfrm>
        </p:spPr>
        <p:txBody>
          <a:bodyPr/>
          <a:lstStyle/>
          <a:p>
            <a:r>
              <a:rPr lang="cs-CZ" sz="1800" dirty="0">
                <a:solidFill>
                  <a:schemeClr val="accent6">
                    <a:lumMod val="60000"/>
                    <a:lumOff val="40000"/>
                  </a:schemeClr>
                </a:solidFill>
                <a:effectLst/>
                <a:ea typeface="Calibri" panose="020F0502020204030204" pitchFamily="34" charset="0"/>
              </a:rPr>
              <a:t>Odbor strategií, práva a podpory veřejného investování</a:t>
            </a:r>
            <a:endParaRPr lang="cs-CZ" dirty="0">
              <a:solidFill>
                <a:schemeClr val="accent6">
                  <a:lumMod val="60000"/>
                  <a:lumOff val="40000"/>
                </a:schemeClr>
              </a:solidFill>
            </a:endParaRPr>
          </a:p>
        </p:txBody>
      </p:sp>
    </p:spTree>
    <p:extLst>
      <p:ext uri="{BB962C8B-B14F-4D97-AF65-F5344CB8AC3E}">
        <p14:creationId xmlns:p14="http://schemas.microsoft.com/office/powerpoint/2010/main" val="2924497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66928"/>
            <a:ext cx="12191999" cy="5786199"/>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000" b="1" dirty="0">
                <a:latin typeface="Arial" panose="020B0604020202020204" pitchFamily="34" charset="0"/>
                <a:cs typeface="Arial" panose="020B0604020202020204" pitchFamily="34" charset="0"/>
              </a:rPr>
              <a:t>Skutkový stav: </a:t>
            </a:r>
          </a:p>
          <a:p>
            <a:pPr marL="342900" indent="-342900" algn="just">
              <a:spcBef>
                <a:spcPts val="600"/>
              </a:spcBef>
              <a:spcAft>
                <a:spcPts val="600"/>
              </a:spcAft>
              <a:buClr>
                <a:srgbClr val="009543"/>
              </a:buClr>
              <a:buFont typeface="Arial" panose="020B0604020202020204" pitchFamily="34" charset="0"/>
              <a:buChar char="•"/>
            </a:pPr>
            <a:r>
              <a:rPr lang="cs-CZ" sz="2000" u="sng" dirty="0">
                <a:effectLst/>
                <a:latin typeface="Arial" panose="020B0604020202020204" pitchFamily="34" charset="0"/>
                <a:ea typeface="Calibri" panose="020F0502020204030204" pitchFamily="34" charset="0"/>
                <a:cs typeface="Times New Roman" panose="02020603050405020304" pitchFamily="18" charset="0"/>
              </a:rPr>
              <a:t>Navrhovatel brojil proti změně dodavatele dle § 222 odst. 10 písm. b) ZZVZ</a:t>
            </a:r>
            <a:r>
              <a:rPr lang="cs-CZ" sz="2000" dirty="0">
                <a:effectLst/>
                <a:latin typeface="Arial" panose="020B0604020202020204" pitchFamily="34" charset="0"/>
                <a:ea typeface="Calibri" panose="020F0502020204030204" pitchFamily="34" charset="0"/>
                <a:cs typeface="Times New Roman" panose="02020603050405020304" pitchFamily="18" charset="0"/>
              </a:rPr>
              <a:t>, neboť nový vybraný dodavatel nenabyl od původního dodavatele část závodu a rovněž nesplňuje kritéria kvalifikace stanovená v zadávací dokumentaci původního zadávacího řízení. </a:t>
            </a:r>
          </a:p>
          <a:p>
            <a:pPr marL="342900" indent="-342900" algn="just">
              <a:spcBef>
                <a:spcPts val="600"/>
              </a:spcBef>
              <a:spcAft>
                <a:spcPts val="600"/>
              </a:spcAft>
              <a:buClr>
                <a:srgbClr val="009543"/>
              </a:buClr>
              <a:buFont typeface="Arial" panose="020B0604020202020204" pitchFamily="34" charset="0"/>
              <a:buChar char="•"/>
            </a:pPr>
            <a:r>
              <a:rPr lang="cs-CZ" sz="2000" u="sng" dirty="0">
                <a:effectLst/>
                <a:latin typeface="Arial" panose="020B0604020202020204" pitchFamily="34" charset="0"/>
                <a:ea typeface="Calibri" panose="020F0502020204030204" pitchFamily="34" charset="0"/>
                <a:cs typeface="Times New Roman" panose="02020603050405020304" pitchFamily="18" charset="0"/>
              </a:rPr>
              <a:t>Navrhovatel se domnívá, že je aktivně legitimován k podání návrhu, neboť nezákonná výměna vybraného dodavatele hrozí újmou na jeho vlastnických právech</a:t>
            </a:r>
            <a:r>
              <a:rPr lang="cs-CZ" sz="2000" dirty="0">
                <a:effectLst/>
                <a:latin typeface="Arial" panose="020B0604020202020204" pitchFamily="34" charset="0"/>
                <a:ea typeface="Calibri" panose="020F0502020204030204" pitchFamily="34" charset="0"/>
                <a:cs typeface="Times New Roman" panose="02020603050405020304" pitchFamily="18" charset="0"/>
              </a:rPr>
              <a:t>, a to z následujících důvodů.</a:t>
            </a:r>
          </a:p>
          <a:p>
            <a:pPr marL="342900" indent="-342900" algn="just">
              <a:spcBef>
                <a:spcPts val="600"/>
              </a:spcBef>
              <a:spcAft>
                <a:spcPts val="600"/>
              </a:spcAft>
              <a:buClr>
                <a:srgbClr val="009543"/>
              </a:buClr>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Navrhovatel je vlastníkem pozemků, kterých se bude dotýkat regulace vtělená do nového Územního plánu statutárního města Pardubice. Jedná se o pozemky, na nichž má vzniknout nová bytová výstavba, kterou stávající podoba pardubického územního plánu umožňuje, kdežto navrhovaná podoba územního plánu zavádí pro danou lokalitu přísné restrikce týkající se zastavitelnosti pozemků a další regulativy, které připravované výstavbě na pozemcích navrhovatele brání. Z veřejně prezentovaných stanovisek nového vybraného dodavatele je dle navrhovatele zřejmé, že jako zpracovatel při dokončení návrhu územního plánu bude prosazovat zachování všech navrhovaných regulací a restrikcí, čímž dojde k fakticky absolutnímu stavebnímu znehodnocení pozemků navrhovatele. </a:t>
            </a:r>
            <a:r>
              <a:rPr lang="cs-CZ" sz="2000" u="sng" dirty="0">
                <a:effectLst/>
                <a:latin typeface="Arial" panose="020B0604020202020204" pitchFamily="34" charset="0"/>
                <a:ea typeface="Calibri" panose="020F0502020204030204" pitchFamily="34" charset="0"/>
                <a:cs typeface="Times New Roman" panose="02020603050405020304" pitchFamily="18" charset="0"/>
              </a:rPr>
              <a:t>Navrhovatel se domnívá, že nezákonným nahrazením vybraného dodavatele může potenciálně dojít k velmi významnému zásahu do vlastnických práv navrhovatele</a:t>
            </a:r>
            <a:r>
              <a:rPr lang="cs-CZ" sz="2000" dirty="0">
                <a:effectLst/>
                <a:latin typeface="Arial" panose="020B0604020202020204" pitchFamily="34" charset="0"/>
                <a:ea typeface="Calibri" panose="020F0502020204030204" pitchFamily="34" charset="0"/>
                <a:cs typeface="Times New Roman" panose="02020603050405020304" pitchFamily="18" charset="0"/>
              </a:rPr>
              <a:t>, a rovněž i do jeho procesních a hmotných práv uplatňovaných v rámci vypořádání námitek proti návrhu územního plánu.</a:t>
            </a:r>
          </a:p>
        </p:txBody>
      </p:sp>
    </p:spTree>
    <p:extLst>
      <p:ext uri="{BB962C8B-B14F-4D97-AF65-F5344CB8AC3E}">
        <p14:creationId xmlns:p14="http://schemas.microsoft.com/office/powerpoint/2010/main" val="1999747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96111"/>
            <a:ext cx="12191999" cy="5201424"/>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Argumentace Předsedy:</a:t>
            </a:r>
          </a:p>
          <a:p>
            <a:pPr marL="285750" indent="-285750" algn="just">
              <a:spcBef>
                <a:spcPts val="600"/>
              </a:spcBef>
              <a:spcAft>
                <a:spcPts val="600"/>
              </a:spcAft>
              <a:buClr>
                <a:srgbClr val="009543"/>
              </a:buClr>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41.   Ustanovení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249 </a:t>
            </a:r>
            <a:r>
              <a:rPr lang="cs-CZ" sz="2400" dirty="0">
                <a:effectLst/>
                <a:latin typeface="Arial" panose="020B0604020202020204" pitchFamily="34" charset="0"/>
                <a:ea typeface="Calibri" panose="020F0502020204030204" pitchFamily="34" charset="0"/>
                <a:cs typeface="Times New Roman" panose="02020603050405020304" pitchFamily="18" charset="0"/>
              </a:rPr>
              <a:t>zákona potom dává právo zahájit řízení právě tomu subjektu, který je označen zmíněnou legislativní zkratkou, tedy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stěžovateli, kterým se rozumí dodavatel, kterému postupem zadavatele souvisejícím se zadáváním veřejné zakázky hrozí nebo vznikla újma. </a:t>
            </a:r>
          </a:p>
          <a:p>
            <a:pPr marL="285750" indent="-285750" algn="just">
              <a:spcBef>
                <a:spcPts val="600"/>
              </a:spcBef>
              <a:spcAft>
                <a:spcPts val="600"/>
              </a:spcAft>
              <a:buClr>
                <a:srgbClr val="009543"/>
              </a:buClr>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Z § 249 zákona však jazykovým výkladem tedy nikterak nevyplývá, že by k zahájení řízení o návrhu na přezkoumání úkonů zadavatele byl obecně legitimován pouze takový stěžovatel, který podal námitky. Nevyplývá to z něj ani výkladem logickým, systematickým, ani teleologickým. Ostatně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 249 je míněn právě jako ustanovení obecné, upravující všechny druhy řízení o přezkoumání úkonů zadavatele</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Toto ustanovení tedy stanoví podmínky aktivní procesní legitimace pro zahájení všech návrhových řízení,</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tedy i těch, pro něž je později v textu zákona podání námitek explicitně vyloučeno z množiny procesních podmínek </a:t>
            </a:r>
            <a:r>
              <a:rPr lang="cs-CZ" sz="2400" dirty="0">
                <a:effectLst/>
                <a:latin typeface="Arial" panose="020B0604020202020204" pitchFamily="34" charset="0"/>
                <a:ea typeface="Calibri" panose="020F0502020204030204" pitchFamily="34" charset="0"/>
                <a:cs typeface="Times New Roman" panose="02020603050405020304" pitchFamily="18" charset="0"/>
              </a:rPr>
              <a:t>(např. § 250 odst. 2 zákona).</a:t>
            </a:r>
          </a:p>
        </p:txBody>
      </p:sp>
    </p:spTree>
    <p:extLst>
      <p:ext uri="{BB962C8B-B14F-4D97-AF65-F5344CB8AC3E}">
        <p14:creationId xmlns:p14="http://schemas.microsoft.com/office/powerpoint/2010/main" val="1391363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96111"/>
            <a:ext cx="12191999" cy="4556632"/>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Ponaučení:</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63.    Stejně jako Úřad v napadeném rozhodnutí, i předseda Úřadu uzavírá, že pro kladné posouzení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aktivní legitimace k podání návrhu na uložení zákazu plnění smlouvy </a:t>
            </a:r>
            <a:r>
              <a:rPr lang="cs-CZ" sz="2400" dirty="0">
                <a:effectLst/>
                <a:latin typeface="Arial" panose="020B0604020202020204" pitchFamily="34" charset="0"/>
                <a:ea typeface="Calibri" panose="020F0502020204030204" pitchFamily="34" charset="0"/>
                <a:cs typeface="Times New Roman" panose="02020603050405020304" pitchFamily="18" charset="0"/>
              </a:rPr>
              <a:t>je nutné kumulativní splnění 3 podmínek, a sice:</a:t>
            </a:r>
          </a:p>
          <a:p>
            <a:pPr marL="719138" lvl="0" indent="-358775" algn="just">
              <a:lnSpc>
                <a:spcPct val="107000"/>
              </a:lnSpc>
              <a:spcAft>
                <a:spcPts val="800"/>
              </a:spcAft>
              <a:buSzPts val="1000"/>
              <a:buFont typeface="Symbol" panose="05050102010706020507" pitchFamily="18" charset="2"/>
              <a:buChar char=""/>
              <a:tabLst>
                <a:tab pos="457200" algn="l"/>
              </a:tabLst>
            </a:pPr>
            <a:r>
              <a:rPr lang="cs-CZ" sz="2400" dirty="0">
                <a:effectLst/>
                <a:latin typeface="Arial" panose="020B0604020202020204" pitchFamily="34" charset="0"/>
                <a:ea typeface="Calibri" panose="020F0502020204030204" pitchFamily="34" charset="0"/>
                <a:cs typeface="Times New Roman" panose="02020603050405020304" pitchFamily="18" charset="0"/>
              </a:rPr>
              <a:t>že se jedná o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dodavatele dle § 5 ZZVZ</a:t>
            </a:r>
            <a:r>
              <a:rPr lang="cs-CZ" sz="2400" dirty="0">
                <a:effectLst/>
                <a:latin typeface="Arial" panose="020B0604020202020204" pitchFamily="34" charset="0"/>
                <a:ea typeface="Calibri" panose="020F0502020204030204" pitchFamily="34" charset="0"/>
                <a:cs typeface="Times New Roman" panose="02020603050405020304" pitchFamily="18" charset="0"/>
              </a:rPr>
              <a:t>,</a:t>
            </a:r>
          </a:p>
          <a:p>
            <a:pPr marL="719138" lvl="0" indent="-358775" algn="just">
              <a:lnSpc>
                <a:spcPct val="107000"/>
              </a:lnSpc>
              <a:spcAft>
                <a:spcPts val="800"/>
              </a:spcAft>
              <a:buSzPts val="1000"/>
              <a:buFont typeface="Symbol" panose="05050102010706020507" pitchFamily="18" charset="2"/>
              <a:buChar char=""/>
              <a:tabLst>
                <a:tab pos="457200" algn="l"/>
              </a:tabLst>
            </a:pP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kterému v příčinné souvislosti </a:t>
            </a:r>
            <a:r>
              <a:rPr lang="cs-CZ" sz="2400" dirty="0">
                <a:effectLst/>
                <a:latin typeface="Arial" panose="020B0604020202020204" pitchFamily="34" charset="0"/>
                <a:ea typeface="Calibri" panose="020F0502020204030204" pitchFamily="34" charset="0"/>
                <a:cs typeface="Times New Roman" panose="02020603050405020304" pitchFamily="18" charset="0"/>
              </a:rPr>
              <a:t>s postupem zadavatele souvisejícím se zadáváním veřejné zakázky</a:t>
            </a:r>
          </a:p>
          <a:p>
            <a:pPr marL="719138" lvl="0" indent="-358775" algn="just">
              <a:lnSpc>
                <a:spcPct val="107000"/>
              </a:lnSpc>
              <a:spcAft>
                <a:spcPts val="800"/>
              </a:spcAft>
              <a:buSzPts val="1000"/>
              <a:buFont typeface="Symbol" panose="05050102010706020507" pitchFamily="18" charset="2"/>
              <a:buChar char=""/>
              <a:tabLst>
                <a:tab pos="457200" algn="l"/>
              </a:tabLst>
            </a:pPr>
            <a:r>
              <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hrozí nebo vznikla újma</a:t>
            </a:r>
            <a:r>
              <a:rPr lang="cs-CZ" sz="2400" dirty="0">
                <a:effectLst/>
                <a:latin typeface="Arial" panose="020B0604020202020204" pitchFamily="34" charset="0"/>
                <a:ea typeface="Calibri" panose="020F0502020204030204" pitchFamily="34" charset="0"/>
                <a:cs typeface="Times New Roman" panose="02020603050405020304" pitchFamily="18" charset="0"/>
              </a:rPr>
              <a:t>, která spočívá ve ztrátě alespoň teoretické možnosti zakázku plnit.</a:t>
            </a:r>
          </a:p>
          <a:p>
            <a:pPr marL="285750" indent="-285750" algn="just">
              <a:spcBef>
                <a:spcPts val="600"/>
              </a:spcBef>
              <a:spcAft>
                <a:spcPts val="600"/>
              </a:spcAft>
              <a:buClr>
                <a:srgbClr val="009543"/>
              </a:buClr>
              <a:buFont typeface="Arial" panose="020B0604020202020204" pitchFamily="34" charset="0"/>
              <a:buChar char="•"/>
            </a:pP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8968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96111"/>
            <a:ext cx="12191999" cy="6411050"/>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200" b="1" dirty="0">
                <a:latin typeface="Arial" panose="020B0604020202020204" pitchFamily="34" charset="0"/>
                <a:cs typeface="Arial" panose="020B0604020202020204" pitchFamily="34" charset="0"/>
              </a:rPr>
              <a:t>Argumentace Předsedy:</a:t>
            </a:r>
          </a:p>
          <a:p>
            <a:pPr marL="285750" indent="-285750" algn="just">
              <a:lnSpc>
                <a:spcPct val="107000"/>
              </a:lnSpc>
              <a:spcAft>
                <a:spcPts val="800"/>
              </a:spcAft>
              <a:buFont typeface="Arial" panose="020B0604020202020204" pitchFamily="34" charset="0"/>
              <a:buChar char="•"/>
            </a:pPr>
            <a:r>
              <a:rPr lang="cs-CZ" sz="2200" dirty="0">
                <a:effectLst/>
                <a:latin typeface="Arial" panose="020B0604020202020204" pitchFamily="34" charset="0"/>
                <a:ea typeface="Calibri" panose="020F0502020204030204" pitchFamily="34" charset="0"/>
                <a:cs typeface="Times New Roman" panose="02020603050405020304" pitchFamily="18" charset="0"/>
              </a:rPr>
              <a:t>54.         Jinak řečeno, teleologickým výkladem § 5 zákona je nutno dospět k závěru, že </a:t>
            </a:r>
            <a:r>
              <a:rPr lang="cs-CZ" sz="22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dodavatel musí nabízet zboží, služby nebo stavební práci </a:t>
            </a:r>
            <a:r>
              <a:rPr lang="cs-CZ" sz="22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relevantní pro veřejnou zakázku</a:t>
            </a:r>
            <a:r>
              <a:rPr lang="cs-CZ" sz="22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resp. způsobilé uspokojit potřeby zadavatele</a:t>
            </a:r>
            <a:r>
              <a:rPr lang="cs-CZ" sz="2200" dirty="0">
                <a:effectLst/>
                <a:latin typeface="Arial" panose="020B0604020202020204" pitchFamily="34" charset="0"/>
                <a:ea typeface="Calibri" panose="020F0502020204030204" pitchFamily="34" charset="0"/>
                <a:cs typeface="Times New Roman" panose="02020603050405020304" pitchFamily="18" charset="0"/>
              </a:rPr>
              <a:t>, </a:t>
            </a:r>
            <a:r>
              <a:rPr lang="cs-CZ" sz="22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a nikoliv plnění jiné, které není způsobilé uspokojit požadavky zadavatele</a:t>
            </a:r>
            <a:r>
              <a:rPr lang="cs-CZ" sz="2200" dirty="0">
                <a:effectLst/>
                <a:latin typeface="Arial" panose="020B0604020202020204" pitchFamily="34" charset="0"/>
                <a:ea typeface="Calibri" panose="020F0502020204030204" pitchFamily="34" charset="0"/>
                <a:cs typeface="Times New Roman" panose="02020603050405020304" pitchFamily="18" charset="0"/>
              </a:rPr>
              <a:t>. Čl. I odst. 3 Směrnice Rady ze dne 21. prosince 1989 o koordinaci právních a správních předpisů týkajících se přezkumného řízení při zadávání veřejných zakázek na dodávky a stavební práce (89/665/EHS), která je východiskem právní úpravy řízení o přezkoumání úkonů zadavatele obsažené v zákoně, totiž stanoví: „</a:t>
            </a:r>
            <a:r>
              <a:rPr lang="cs-CZ" sz="2200" i="1" dirty="0">
                <a:effectLst/>
                <a:latin typeface="Arial" panose="020B0604020202020204" pitchFamily="34" charset="0"/>
                <a:ea typeface="Calibri" panose="020F0502020204030204" pitchFamily="34" charset="0"/>
                <a:cs typeface="Times New Roman" panose="02020603050405020304" pitchFamily="18" charset="0"/>
              </a:rPr>
              <a:t>Členské státy zajistí, aby bylo přezkumné řízení podle prováděcích pravidel, která mohou členské státy samy stanovit, dostupné alespoň každé osobě, která má nebo měla zájem na získání určité zakázky a které v důsledku domnělého protiprávního jednání vznikla nebo hrozí škoda.</a:t>
            </a:r>
            <a:r>
              <a:rPr lang="cs-CZ" sz="2200" dirty="0">
                <a:effectLst/>
                <a:latin typeface="Arial" panose="020B0604020202020204" pitchFamily="34" charset="0"/>
                <a:ea typeface="Calibri" panose="020F0502020204030204" pitchFamily="34" charset="0"/>
                <a:cs typeface="Times New Roman" panose="02020603050405020304" pitchFamily="18" charset="0"/>
              </a:rPr>
              <a:t>“ (zvýraznění doplněno). Je tedy zjevné, že </a:t>
            </a:r>
            <a:r>
              <a:rPr lang="cs-CZ" sz="2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evropský zákonodárce mířil pouze na ochranu těch subjektů, které mají alespoň potenciální zájem o plnění zadávané zakázky</a:t>
            </a:r>
            <a:r>
              <a:rPr lang="cs-CZ" sz="2200" dirty="0">
                <a:effectLst/>
                <a:latin typeface="Arial" panose="020B0604020202020204" pitchFamily="34" charset="0"/>
                <a:ea typeface="Calibri" panose="020F0502020204030204" pitchFamily="34" charset="0"/>
                <a:cs typeface="Times New Roman" panose="02020603050405020304" pitchFamily="18" charset="0"/>
              </a:rPr>
              <a:t>, nikoliv subjektů jiných, byť třeba podnikajících v jiném oboru. V tomto kontextu je třeba vyložit i podmínky aktivní legitimace obsažené v zákoně, neboť ty představují implementaci právě tohoto ustanovení unijního práva.</a:t>
            </a:r>
          </a:p>
          <a:p>
            <a:pPr algn="just">
              <a:lnSpc>
                <a:spcPct val="107000"/>
              </a:lnSpc>
              <a:spcAft>
                <a:spcPts val="800"/>
              </a:spcAft>
            </a:pP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8289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96111"/>
            <a:ext cx="12191999" cy="4832092"/>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Argumentace Předsedy:</a:t>
            </a:r>
          </a:p>
          <a:p>
            <a:pPr marL="285750" indent="-285750" algn="just">
              <a:spcBef>
                <a:spcPts val="600"/>
              </a:spcBef>
              <a:spcAft>
                <a:spcPts val="600"/>
              </a:spcAft>
              <a:buClr>
                <a:srgbClr val="009543"/>
              </a:buClr>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60.    Ačkoli podobu této újmy přímo zákon nespecifikuje, újmu uvedenou v § 250 zákona nelze chápat jakkoli, ale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musí jít o určitý kvalifikovaný druh újmy </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o újmu, která souvisí obvykle s tím, že veřejná zakázka nebyla zadána právě danému stěžovateli či že se o ni vůbec nemohl ucházet. </a:t>
            </a:r>
            <a:r>
              <a:rPr lang="cs-CZ" sz="2400" dirty="0">
                <a:effectLst/>
                <a:latin typeface="Arial" panose="020B0604020202020204" pitchFamily="34" charset="0"/>
                <a:ea typeface="Calibri" panose="020F0502020204030204" pitchFamily="34" charset="0"/>
                <a:cs typeface="Times New Roman" panose="02020603050405020304" pitchFamily="18" charset="0"/>
              </a:rPr>
              <a:t>V tomto smyslu újmu chápe i komentářová literatura, např.: „[…] </a:t>
            </a:r>
            <a:r>
              <a:rPr lang="cs-CZ" sz="2400" i="1" dirty="0">
                <a:effectLst/>
                <a:latin typeface="Arial" panose="020B0604020202020204" pitchFamily="34" charset="0"/>
                <a:ea typeface="Calibri" panose="020F0502020204030204" pitchFamily="34" charset="0"/>
                <a:cs typeface="Times New Roman" panose="02020603050405020304" pitchFamily="18" charset="0"/>
              </a:rPr>
              <a:t>je újma </a:t>
            </a:r>
            <a:r>
              <a:rPr lang="cs-CZ" sz="2400" i="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nejčastěji vyjadřována ušlými náklady na tvorbu nabídky či ušlými zisky z důvodu nezískání veřejné zakázk</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y</a:t>
            </a:r>
            <a:r>
              <a:rPr lang="cs-CZ" sz="2400" dirty="0">
                <a:effectLst/>
                <a:latin typeface="Arial" panose="020B0604020202020204" pitchFamily="34" charset="0"/>
                <a:ea typeface="Calibri" panose="020F0502020204030204" pitchFamily="34" charset="0"/>
                <a:cs typeface="Times New Roman" panose="02020603050405020304" pitchFamily="18" charset="0"/>
              </a:rPr>
              <a:t>“ (MACEK, I.; DERKOVÁ, R.; BARTOŇ, D.: </a:t>
            </a:r>
            <a:r>
              <a:rPr lang="cs-CZ" sz="2400" i="1" dirty="0">
                <a:effectLst/>
                <a:latin typeface="Arial" panose="020B0604020202020204" pitchFamily="34" charset="0"/>
                <a:ea typeface="Calibri" panose="020F0502020204030204" pitchFamily="34" charset="0"/>
                <a:cs typeface="Times New Roman" panose="02020603050405020304" pitchFamily="18" charset="0"/>
              </a:rPr>
              <a:t>Zákon o zadávání veřejných zakázek: Praktický komentář s judikaturou</a:t>
            </a:r>
            <a:r>
              <a:rPr lang="cs-CZ" sz="2400" dirty="0">
                <a:effectLst/>
                <a:latin typeface="Arial" panose="020B0604020202020204" pitchFamily="34" charset="0"/>
                <a:ea typeface="Calibri" panose="020F0502020204030204" pitchFamily="34" charset="0"/>
                <a:cs typeface="Times New Roman" panose="02020603050405020304" pitchFamily="18" charset="0"/>
              </a:rPr>
              <a:t>. Praha: </a:t>
            </a:r>
            <a:r>
              <a:rPr lang="cs-CZ" sz="2400" dirty="0" err="1">
                <a:effectLst/>
                <a:latin typeface="Arial" panose="020B0604020202020204" pitchFamily="34" charset="0"/>
                <a:ea typeface="Calibri" panose="020F0502020204030204" pitchFamily="34" charset="0"/>
                <a:cs typeface="Times New Roman" panose="02020603050405020304" pitchFamily="18" charset="0"/>
              </a:rPr>
              <a:t>Leges</a:t>
            </a:r>
            <a:r>
              <a:rPr lang="cs-CZ" sz="2400" dirty="0">
                <a:effectLst/>
                <a:latin typeface="Arial" panose="020B0604020202020204" pitchFamily="34" charset="0"/>
                <a:ea typeface="Calibri" panose="020F0502020204030204" pitchFamily="34" charset="0"/>
                <a:cs typeface="Times New Roman" panose="02020603050405020304" pitchFamily="18" charset="0"/>
              </a:rPr>
              <a:t>, 2017, str. 730). Újma, kterou tvrdí navrhovatel, těmto měřítkům neodpovídá, neboť nijak nesouvisí s nezadáním veřejné zakázky navrhovateli. To Úřad velmi přiléhavě zhodnotil v bodu 59 napadeného rozhodnutí.</a:t>
            </a:r>
          </a:p>
          <a:p>
            <a:pPr marL="285750" indent="-285750" algn="just">
              <a:spcBef>
                <a:spcPts val="600"/>
              </a:spcBef>
              <a:spcAft>
                <a:spcPts val="600"/>
              </a:spcAft>
              <a:buClr>
                <a:srgbClr val="009543"/>
              </a:buClr>
              <a:buFont typeface="Arial" panose="020B0604020202020204" pitchFamily="34" charset="0"/>
              <a:buChar char="•"/>
            </a:pP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69505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96111"/>
            <a:ext cx="12191999" cy="6617196"/>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1900" b="1" dirty="0">
                <a:latin typeface="Arial" panose="020B0604020202020204" pitchFamily="34" charset="0"/>
                <a:cs typeface="Arial" panose="020B0604020202020204" pitchFamily="34" charset="0"/>
              </a:rPr>
              <a:t>Argumentace Předsedy:</a:t>
            </a:r>
          </a:p>
          <a:p>
            <a:pPr marL="285750" indent="-285750" algn="just">
              <a:spcBef>
                <a:spcPts val="600"/>
              </a:spcBef>
              <a:spcAft>
                <a:spcPts val="600"/>
              </a:spcAft>
              <a:buClr>
                <a:srgbClr val="009543"/>
              </a:buClr>
              <a:buFont typeface="Arial" panose="020B0604020202020204" pitchFamily="34" charset="0"/>
              <a:buChar char="•"/>
            </a:pPr>
            <a:r>
              <a:rPr lang="cs-CZ" sz="1900" dirty="0">
                <a:effectLst/>
                <a:latin typeface="Arial" panose="020B0604020202020204" pitchFamily="34" charset="0"/>
                <a:ea typeface="Calibri" panose="020F0502020204030204" pitchFamily="34" charset="0"/>
                <a:cs typeface="Times New Roman" panose="02020603050405020304" pitchFamily="18" charset="0"/>
              </a:rPr>
              <a:t>62.     Poslední podmínkou aktivní procesní legitimace dle § 249 ve spojení s § 241 odst. 1 zákona je, že </a:t>
            </a:r>
            <a:r>
              <a:rPr lang="cs-CZ" sz="19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mezi postupem zadavatele a hrozící, resp. vzniklou újmou je příčinná souvislost </a:t>
            </a:r>
            <a:r>
              <a:rPr lang="cs-CZ" sz="1900" dirty="0">
                <a:effectLst/>
                <a:latin typeface="Arial" panose="020B0604020202020204" pitchFamily="34" charset="0"/>
                <a:ea typeface="Calibri" panose="020F0502020204030204" pitchFamily="34" charset="0"/>
                <a:cs typeface="Times New Roman" panose="02020603050405020304" pitchFamily="18" charset="0"/>
              </a:rPr>
              <a:t>(viz např. bod 20 rozhodnutí č. j. ÚOHS-07479/2022/161 ze dne 12. 4. 2022, </a:t>
            </a:r>
            <a:r>
              <a:rPr lang="cs-CZ" sz="1900" dirty="0" err="1">
                <a:effectLst/>
                <a:latin typeface="Arial" panose="020B0604020202020204" pitchFamily="34" charset="0"/>
                <a:ea typeface="Calibri" panose="020F0502020204030204" pitchFamily="34" charset="0"/>
                <a:cs typeface="Times New Roman" panose="02020603050405020304" pitchFamily="18" charset="0"/>
              </a:rPr>
              <a:t>sp</a:t>
            </a:r>
            <a:r>
              <a:rPr lang="cs-CZ" sz="1900" dirty="0">
                <a:effectLst/>
                <a:latin typeface="Arial" panose="020B0604020202020204" pitchFamily="34" charset="0"/>
                <a:ea typeface="Calibri" panose="020F0502020204030204" pitchFamily="34" charset="0"/>
                <a:cs typeface="Times New Roman" panose="02020603050405020304" pitchFamily="18" charset="0"/>
              </a:rPr>
              <a:t>. zn. ÚOHS-R0020/2022/VZ). Pokud jde o tuto podmínku, nebyla ani ta splněna, neboť mezi napadeným postupem (změnou vybraného dodavatele) a tvrzeným ohrožením zájmů navrhovatele v územním plánování není žádný vztah kauzality. Navrhovatel totiž hrozbu újmy na svých právech spatřuje v tom, že z veřejně prezentovaných stanovisek zástupce nového vybraného dodavatele je zřejmé, že navrhovaná podoba územního plánu zavádí pro danou lokalitu přísné restrikce. Čelný představitel nového dodavatele nicméně dle navrhovatele veřejně prohlašuje, že restrikce musejí zůstat tak, jak jsou. Z toho navrhovatel vyvozuje, </a:t>
            </a:r>
            <a:r>
              <a:rPr lang="cs-CZ" sz="19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že když bude tato společnost pracovat na dokončení návrhu územního plánu a bude v jeho rámci prosazovat tato svá stanoviska, pak dojde k fakticky absolutnímu stavebnímu znehodnocení pozemků navrhovatele. </a:t>
            </a:r>
            <a:r>
              <a:rPr lang="cs-CZ" sz="1900" dirty="0">
                <a:effectLst/>
                <a:latin typeface="Arial" panose="020B0604020202020204" pitchFamily="34" charset="0"/>
                <a:ea typeface="Calibri" panose="020F0502020204030204" pitchFamily="34" charset="0"/>
                <a:cs typeface="Times New Roman" panose="02020603050405020304" pitchFamily="18" charset="0"/>
              </a:rPr>
              <a:t>K tomu je třeba uvést, že výsledná podoba územního plánu není rozhodnutím jeho zpracovatele, ale primárně příslušného územního samosprávného celku, který o pořízení plánu rozhoduje (tj. zadavatele) – viz § 27, § 87, § 104 odst. 2 zákona č. 283/2021 Sb., stavební zákon (dále jen „</a:t>
            </a:r>
            <a:r>
              <a:rPr lang="cs-CZ" sz="1900" b="1" dirty="0">
                <a:effectLst/>
                <a:latin typeface="Arial" panose="020B0604020202020204" pitchFamily="34" charset="0"/>
                <a:ea typeface="Calibri" panose="020F0502020204030204" pitchFamily="34" charset="0"/>
                <a:cs typeface="Times New Roman" panose="02020603050405020304" pitchFamily="18" charset="0"/>
              </a:rPr>
              <a:t>stavební zákon</a:t>
            </a:r>
            <a:r>
              <a:rPr lang="cs-CZ" sz="1900" dirty="0">
                <a:effectLst/>
                <a:latin typeface="Arial" panose="020B0604020202020204" pitchFamily="34" charset="0"/>
                <a:ea typeface="Calibri" panose="020F0502020204030204" pitchFamily="34" charset="0"/>
                <a:cs typeface="Times New Roman" panose="02020603050405020304" pitchFamily="18" charset="0"/>
              </a:rPr>
              <a:t>“). </a:t>
            </a:r>
            <a:r>
              <a:rPr lang="cs-CZ" sz="19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Samotná výměna zpracovatele územního plánu tedy nevede k újmě na právech navrhovatele.</a:t>
            </a:r>
            <a:r>
              <a:rPr lang="cs-CZ" sz="1900" dirty="0">
                <a:effectLst/>
                <a:latin typeface="Arial" panose="020B0604020202020204" pitchFamily="34" charset="0"/>
                <a:ea typeface="Calibri" panose="020F0502020204030204" pitchFamily="34" charset="0"/>
                <a:cs typeface="Times New Roman" panose="02020603050405020304" pitchFamily="18" charset="0"/>
              </a:rPr>
              <a:t> </a:t>
            </a:r>
            <a:r>
              <a:rPr lang="cs-CZ" sz="19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Újmu může navrhovateli způsobit až konkrétní, zadavatelem schválený obsah územního plánu. </a:t>
            </a:r>
            <a:r>
              <a:rPr lang="cs-CZ" sz="1900" dirty="0">
                <a:effectLst/>
                <a:latin typeface="Arial" panose="020B0604020202020204" pitchFamily="34" charset="0"/>
                <a:ea typeface="Calibri" panose="020F0502020204030204" pitchFamily="34" charset="0"/>
                <a:cs typeface="Times New Roman" panose="02020603050405020304" pitchFamily="18" charset="0"/>
              </a:rPr>
              <a:t>(…) Z právní úpravy (zejm. § 254 a § 264 zákona) je jasně čitelný úmysl zákonodárce, aby podání a projednání návrhu bylo možné jen za úzce vymezených, taxativně stanovených podmínek, a to ještě při vážení veřejného zájmu na plnění smlouvy. Zákonodárce tedy jistě nezamýšlel učinit aktivní procesní legitimaci v případě tohoto druhu řízení volnější než u řízení jiných, ba naopak.</a:t>
            </a:r>
          </a:p>
          <a:p>
            <a:pPr marL="285750" indent="-285750" algn="just">
              <a:spcBef>
                <a:spcPts val="600"/>
              </a:spcBef>
              <a:spcAft>
                <a:spcPts val="600"/>
              </a:spcAft>
              <a:buClr>
                <a:srgbClr val="009543"/>
              </a:buClr>
              <a:buFont typeface="Arial" panose="020B0604020202020204" pitchFamily="34" charset="0"/>
              <a:buChar char="•"/>
            </a:pP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39637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96111"/>
            <a:ext cx="12191999" cy="6155531"/>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000" b="1" dirty="0">
                <a:latin typeface="Arial" panose="020B0604020202020204" pitchFamily="34" charset="0"/>
                <a:cs typeface="Arial" panose="020B0604020202020204" pitchFamily="34" charset="0"/>
              </a:rPr>
              <a:t>Argumentace Předsedy:</a:t>
            </a:r>
          </a:p>
          <a:p>
            <a:pPr marL="285750" indent="-285750" algn="just">
              <a:spcBef>
                <a:spcPts val="600"/>
              </a:spcBef>
              <a:spcAft>
                <a:spcPts val="600"/>
              </a:spcAft>
              <a:buClr>
                <a:srgbClr val="009543"/>
              </a:buClr>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65.   </a:t>
            </a:r>
            <a:r>
              <a:rPr lang="cs-CZ" sz="2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Navrhovatel namítal, že by bylo ve zjevném rozporu se zásadami 3E a závěry Nejvyššího správního soudu </a:t>
            </a:r>
            <a:r>
              <a:rPr lang="cs-CZ" sz="2000" dirty="0">
                <a:effectLst/>
                <a:latin typeface="Arial" panose="020B0604020202020204" pitchFamily="34" charset="0"/>
                <a:ea typeface="Calibri" panose="020F0502020204030204" pitchFamily="34" charset="0"/>
                <a:cs typeface="Times New Roman" panose="02020603050405020304" pitchFamily="18" charset="0"/>
              </a:rPr>
              <a:t>uvedených v rozhodnutích ze dne 5. 6. 2008, č. j. 1 </a:t>
            </a:r>
            <a:r>
              <a:rPr lang="cs-CZ" sz="2000" dirty="0" err="1">
                <a:effectLst/>
                <a:latin typeface="Arial" panose="020B0604020202020204" pitchFamily="34" charset="0"/>
                <a:ea typeface="Calibri" panose="020F0502020204030204" pitchFamily="34" charset="0"/>
                <a:cs typeface="Times New Roman" panose="02020603050405020304" pitchFamily="18" charset="0"/>
              </a:rPr>
              <a:t>Afs</a:t>
            </a:r>
            <a:r>
              <a:rPr lang="cs-CZ" sz="2000" dirty="0">
                <a:effectLst/>
                <a:latin typeface="Arial" panose="020B0604020202020204" pitchFamily="34" charset="0"/>
                <a:ea typeface="Calibri" panose="020F0502020204030204" pitchFamily="34" charset="0"/>
                <a:cs typeface="Times New Roman" panose="02020603050405020304" pitchFamily="18" charset="0"/>
              </a:rPr>
              <a:t> 20/2008-152, příp. ze dne 11. 1. 2013, č. j. 5 </a:t>
            </a:r>
            <a:r>
              <a:rPr lang="cs-CZ" sz="2000" dirty="0" err="1">
                <a:effectLst/>
                <a:latin typeface="Arial" panose="020B0604020202020204" pitchFamily="34" charset="0"/>
                <a:ea typeface="Calibri" panose="020F0502020204030204" pitchFamily="34" charset="0"/>
                <a:cs typeface="Times New Roman" panose="02020603050405020304" pitchFamily="18" charset="0"/>
              </a:rPr>
              <a:t>Afs</a:t>
            </a:r>
            <a:r>
              <a:rPr lang="cs-CZ" sz="2000" dirty="0">
                <a:effectLst/>
                <a:latin typeface="Arial" panose="020B0604020202020204" pitchFamily="34" charset="0"/>
                <a:ea typeface="Calibri" panose="020F0502020204030204" pitchFamily="34" charset="0"/>
                <a:cs typeface="Times New Roman" panose="02020603050405020304" pitchFamily="18" charset="0"/>
              </a:rPr>
              <a:t> 43/2012-54, </a:t>
            </a:r>
            <a:r>
              <a:rPr lang="cs-CZ" sz="20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pokud by postup zadavatele mohli u Úřadu zpochybnit pouze ti navrhovatelé, kteří mají sami zájem o danou veřejnou zakázku, resp. byli by schopni a ochotni přezkoumávanou veřejnou zakázku sami plnit. </a:t>
            </a:r>
            <a:r>
              <a:rPr lang="cs-CZ" sz="2000" dirty="0">
                <a:effectLst/>
                <a:latin typeface="Arial" panose="020B0604020202020204" pitchFamily="34" charset="0"/>
                <a:ea typeface="Calibri" panose="020F0502020204030204" pitchFamily="34" charset="0"/>
                <a:cs typeface="Times New Roman" panose="02020603050405020304" pitchFamily="18" charset="0"/>
              </a:rPr>
              <a:t>Navrhovatel tvrdí, že judikatura Nejvyššího správního soudu opakovaně směřuje k tomu, že integrální součástí zásad zadávání veřejných zakázek jsou mj. i tzv. zásady 3E. K tomu uvádí předseda Úřadu následující.</a:t>
            </a:r>
          </a:p>
          <a:p>
            <a:pPr marL="285750" indent="-285750" algn="just">
              <a:spcBef>
                <a:spcPts val="600"/>
              </a:spcBef>
              <a:spcAft>
                <a:spcPts val="600"/>
              </a:spcAft>
              <a:buClr>
                <a:srgbClr val="009543"/>
              </a:buClr>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66.      </a:t>
            </a:r>
            <a:r>
              <a:rPr lang="cs-CZ" sz="2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Cílem zákona spolu s jinými zákony je sice zajištění zásad hospodárnosti, účelnosti a efektivnosti při nakládání s veřejnými prostředky</a:t>
            </a:r>
            <a:r>
              <a:rPr lang="cs-CZ" sz="2000" dirty="0">
                <a:effectLst/>
                <a:latin typeface="Arial" panose="020B0604020202020204" pitchFamily="34" charset="0"/>
                <a:ea typeface="Calibri" panose="020F0502020204030204" pitchFamily="34" charset="0"/>
                <a:cs typeface="Times New Roman" panose="02020603050405020304" pitchFamily="18" charset="0"/>
              </a:rPr>
              <a:t>, </a:t>
            </a:r>
            <a:r>
              <a:rPr lang="cs-CZ" sz="20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nicméně zákon tohoto cíle dosahuje skrze vytváření podmínek pro to, aby byly zakázky zadávány při zajištění hospodářské soutěže a konkurenčního prostředí mezi dodavateli, a k tomu má vlastní zásady zakotvené v § 6 zákona</a:t>
            </a:r>
            <a:r>
              <a:rPr lang="cs-CZ" sz="2000" dirty="0">
                <a:effectLst/>
                <a:latin typeface="Arial" panose="020B0604020202020204" pitchFamily="34" charset="0"/>
                <a:ea typeface="Calibri" panose="020F0502020204030204" pitchFamily="34" charset="0"/>
                <a:cs typeface="Times New Roman" panose="02020603050405020304" pitchFamily="18" charset="0"/>
              </a:rPr>
              <a:t>. Zásady 3E jsou definovány v jiných právních předpisech upravujících hospodaření zadavatelů, než je zákon – Úřad je příslušný toliko k výkonu dozoru dle § 248 zákona. </a:t>
            </a:r>
            <a:r>
              <a:rPr lang="cs-CZ" sz="20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Byť zásady 3E prostupují právem veřejných zakázek, dodržování zásady 3E samo o sobě Úřad nepřezkoumává.</a:t>
            </a:r>
            <a:r>
              <a:rPr lang="cs-CZ" sz="2000" dirty="0">
                <a:effectLst/>
                <a:latin typeface="Arial" panose="020B0604020202020204" pitchFamily="34" charset="0"/>
                <a:ea typeface="Calibri" panose="020F0502020204030204" pitchFamily="34" charset="0"/>
                <a:cs typeface="Times New Roman" panose="02020603050405020304" pitchFamily="18" charset="0"/>
              </a:rPr>
              <a:t> Úřad je příslušný pouze k dozoru nad dodržováním zákona, resp. může vykonávat dozor pouze nad dodržováním konkrétních ustanovení zákona, nikoliv jiných předpisů.</a:t>
            </a:r>
          </a:p>
          <a:p>
            <a:pPr marL="285750" indent="-285750" algn="just">
              <a:spcBef>
                <a:spcPts val="600"/>
              </a:spcBef>
              <a:spcAft>
                <a:spcPts val="600"/>
              </a:spcAft>
              <a:buClr>
                <a:srgbClr val="009543"/>
              </a:buClr>
              <a:buFont typeface="Arial" panose="020B0604020202020204" pitchFamily="34" charset="0"/>
              <a:buChar char="•"/>
            </a:pP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7686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84826" y="759797"/>
            <a:ext cx="12192000" cy="461665"/>
          </a:xfrm>
          <a:prstGeom prst="rect">
            <a:avLst/>
          </a:prstGeom>
          <a:noFill/>
        </p:spPr>
        <p:txBody>
          <a:bodyPr wrap="square" lIns="91440" tIns="45720" rIns="91440" bIns="45720" rtlCol="0" anchor="t">
            <a:spAutoFit/>
          </a:bodyPr>
          <a:lstStyle/>
          <a:p>
            <a:pPr algn="ctr"/>
            <a:r>
              <a:rPr lang="cs-CZ" sz="2400" b="1" dirty="0">
                <a:latin typeface="Arial" panose="020B0604020202020204" pitchFamily="34" charset="0"/>
                <a:cs typeface="Times New Roman" panose="02020603050405020304" pitchFamily="18" charset="0"/>
              </a:rPr>
              <a:t>Uveřejnění smlouvy</a:t>
            </a:r>
            <a:endParaRPr lang="en-US" sz="2400" dirty="0"/>
          </a:p>
        </p:txBody>
      </p:sp>
      <p:graphicFrame>
        <p:nvGraphicFramePr>
          <p:cNvPr id="5" name="Tabulka 4">
            <a:extLst>
              <a:ext uri="{FF2B5EF4-FFF2-40B4-BE49-F238E27FC236}">
                <a16:creationId xmlns:a16="http://schemas.microsoft.com/office/drawing/2014/main" id="{A2506AE0-A190-BA35-A45A-51AC0D82D67E}"/>
              </a:ext>
            </a:extLst>
          </p:cNvPr>
          <p:cNvGraphicFramePr>
            <a:graphicFrameLocks noGrp="1"/>
          </p:cNvGraphicFramePr>
          <p:nvPr>
            <p:extLst>
              <p:ext uri="{D42A27DB-BD31-4B8C-83A1-F6EECF244321}">
                <p14:modId xmlns:p14="http://schemas.microsoft.com/office/powerpoint/2010/main" val="1100501108"/>
              </p:ext>
            </p:extLst>
          </p:nvPr>
        </p:nvGraphicFramePr>
        <p:xfrm>
          <a:off x="0" y="1159907"/>
          <a:ext cx="12192000" cy="3901823"/>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1138273570"/>
                    </a:ext>
                  </a:extLst>
                </a:gridCol>
              </a:tblGrid>
              <a:tr h="386028">
                <a:tc>
                  <a:txBody>
                    <a:bodyPr/>
                    <a:lstStyle/>
                    <a:p>
                      <a:pPr algn="just">
                        <a:lnSpc>
                          <a:spcPct val="107000"/>
                        </a:lnSpc>
                        <a:spcAft>
                          <a:spcPts val="800"/>
                        </a:spcAft>
                      </a:pPr>
                      <a:r>
                        <a:rPr lang="cs-CZ" sz="2400" b="1" kern="1200">
                          <a:solidFill>
                            <a:srgbClr val="FFFFFF"/>
                          </a:solidFill>
                          <a:effectLst/>
                          <a:latin typeface="Arial" panose="020B0604020202020204" pitchFamily="34" charset="0"/>
                          <a:ea typeface="Times New Roman" panose="02020603050405020304" pitchFamily="18" charset="0"/>
                          <a:cs typeface="Arial" panose="020B0604020202020204" pitchFamily="34" charset="0"/>
                        </a:rPr>
                        <a:t>Sp.zn. ÚOHS-S0071/2025/VZ, č. j.  ÚOHS-04451/2025/500</a:t>
                      </a:r>
                      <a:endParaRPr lang="cs-CZ" sz="24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1459919349"/>
                  </a:ext>
                </a:extLst>
              </a:tr>
              <a:tr h="386028">
                <a:tc>
                  <a:txBody>
                    <a:bodyPr/>
                    <a:lstStyle/>
                    <a:p>
                      <a:pPr algn="just">
                        <a:lnSpc>
                          <a:spcPct val="107000"/>
                        </a:lnSpc>
                        <a:spcAft>
                          <a:spcPts val="800"/>
                        </a:spcAft>
                      </a:pPr>
                      <a:r>
                        <a:rPr lang="cs-CZ" sz="2400"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3"/>
                        </a:rPr>
                        <a:t>https://uohs.gov.cz/cs/verejne-zakazky/sbirky-rozhodnuti/detail-22625.html</a:t>
                      </a:r>
                      <a:endParaRPr lang="cs-CZ" sz="24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4078745562"/>
                  </a:ext>
                </a:extLst>
              </a:tr>
              <a:tr h="386028">
                <a:tc>
                  <a:txBody>
                    <a:bodyPr/>
                    <a:lstStyle/>
                    <a:p>
                      <a:pPr algn="just">
                        <a:lnSpc>
                          <a:spcPct val="107000"/>
                        </a:lnSpc>
                        <a:spcAft>
                          <a:spcPts val="800"/>
                        </a:spcAft>
                      </a:pPr>
                      <a:r>
                        <a:rPr lang="cs-CZ" sz="2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Smlouva o úvěru</a:t>
                      </a:r>
                      <a:endParaRPr lang="cs-CZ" sz="24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954306992"/>
                  </a:ext>
                </a:extLst>
              </a:tr>
              <a:tr h="386028">
                <a:tc>
                  <a:txBody>
                    <a:bodyPr/>
                    <a:lstStyle/>
                    <a:p>
                      <a:pPr algn="just">
                        <a:lnSpc>
                          <a:spcPct val="107000"/>
                        </a:lnSpc>
                        <a:spcAft>
                          <a:spcPts val="800"/>
                        </a:spcAft>
                      </a:pPr>
                      <a:r>
                        <a:rPr lang="cs-CZ"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Právní moc: 14. 2. 2025</a:t>
                      </a:r>
                      <a:endParaRPr lang="cs-CZ" sz="24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2459188181"/>
                  </a:ext>
                </a:extLst>
              </a:tr>
              <a:tr h="387484">
                <a:tc>
                  <a:txBody>
                    <a:bodyPr/>
                    <a:lstStyle/>
                    <a:p>
                      <a:pPr algn="just">
                        <a:lnSpc>
                          <a:spcPct val="107000"/>
                        </a:lnSpc>
                        <a:spcAft>
                          <a:spcPts val="800"/>
                        </a:spcAft>
                      </a:pPr>
                      <a:r>
                        <a:rPr lang="cs-CZ"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Dotčená ustanovení: § 219 odst. 1 ZZVZ</a:t>
                      </a:r>
                      <a:endParaRPr lang="cs-CZ" sz="24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2195754911"/>
                  </a:ext>
                </a:extLst>
              </a:tr>
              <a:tr h="603794">
                <a:tc>
                  <a:txBody>
                    <a:bodyPr/>
                    <a:lstStyle/>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Arial" panose="020B0604020202020204" pitchFamily="34" charset="0"/>
                        </a:rPr>
                        <a:t>Obviněný se dopustil přestupku při uveřejňování podle § 269 odst. 2 ZZVZ tím, že smlouvu o úvěru neuveřejnil podle § 219 odst. 1 ZZVZ na profilu zadavatele ve lhůtě 30 dnů od jejího uzavření, tj. nejpozději do dne 19. 1. 2024, ale učinil tak až dne 14. 11. 2024.</a:t>
                      </a:r>
                    </a:p>
                  </a:txBody>
                  <a:tcPr/>
                </a:tc>
                <a:extLst>
                  <a:ext uri="{0D108BD9-81ED-4DB2-BD59-A6C34878D82A}">
                    <a16:rowId xmlns:a16="http://schemas.microsoft.com/office/drawing/2014/main" val="381531094"/>
                  </a:ext>
                </a:extLst>
              </a:tr>
            </a:tbl>
          </a:graphicData>
        </a:graphic>
      </p:graphicFrame>
    </p:spTree>
    <p:extLst>
      <p:ext uri="{BB962C8B-B14F-4D97-AF65-F5344CB8AC3E}">
        <p14:creationId xmlns:p14="http://schemas.microsoft.com/office/powerpoint/2010/main" val="19054124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66928"/>
            <a:ext cx="12191999" cy="5786199"/>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000" b="1" dirty="0">
                <a:latin typeface="Arial" panose="020B0604020202020204" pitchFamily="34" charset="0"/>
                <a:cs typeface="Arial" panose="020B0604020202020204" pitchFamily="34" charset="0"/>
              </a:rPr>
              <a:t>Skutkový stav: </a:t>
            </a:r>
          </a:p>
          <a:p>
            <a:pPr marL="342900" indent="-342900" algn="just">
              <a:spcBef>
                <a:spcPts val="600"/>
              </a:spcBef>
              <a:spcAft>
                <a:spcPts val="600"/>
              </a:spcAft>
              <a:buClr>
                <a:srgbClr val="009543"/>
              </a:buClr>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9.    Obviněný </a:t>
            </a:r>
            <a:r>
              <a:rPr lang="cs-CZ" sz="2000" u="sng" dirty="0">
                <a:effectLst/>
                <a:latin typeface="Arial" panose="020B0604020202020204" pitchFamily="34" charset="0"/>
                <a:ea typeface="Calibri" panose="020F0502020204030204" pitchFamily="34" charset="0"/>
                <a:cs typeface="Times New Roman" panose="02020603050405020304" pitchFamily="18" charset="0"/>
              </a:rPr>
              <a:t>uzavřel dne 20. 12. 2023 </a:t>
            </a:r>
            <a:r>
              <a:rPr lang="cs-CZ" sz="2000" dirty="0">
                <a:effectLst/>
                <a:latin typeface="Arial" panose="020B0604020202020204" pitchFamily="34" charset="0"/>
                <a:ea typeface="Calibri" panose="020F0502020204030204" pitchFamily="34" charset="0"/>
                <a:cs typeface="Times New Roman" panose="02020603050405020304" pitchFamily="18" charset="0"/>
              </a:rPr>
              <a:t>s vybraným dodavatelem smlouvu na realizaci veřejné zakázky.</a:t>
            </a:r>
          </a:p>
          <a:p>
            <a:pPr marL="342900" indent="-342900" algn="just">
              <a:spcBef>
                <a:spcPts val="600"/>
              </a:spcBef>
              <a:spcAft>
                <a:spcPts val="600"/>
              </a:spcAft>
              <a:buClr>
                <a:srgbClr val="009543"/>
              </a:buClr>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10.  Dle čl. 2 smlouvy „</a:t>
            </a:r>
            <a:r>
              <a:rPr lang="cs-CZ" sz="2000" u="sng" dirty="0">
                <a:effectLst/>
                <a:latin typeface="Arial" panose="020B0604020202020204" pitchFamily="34" charset="0"/>
                <a:ea typeface="Calibri" panose="020F0502020204030204" pitchFamily="34" charset="0"/>
                <a:cs typeface="Times New Roman" panose="02020603050405020304" pitchFamily="18" charset="0"/>
              </a:rPr>
              <a:t>Úvěr</a:t>
            </a:r>
            <a:r>
              <a:rPr lang="cs-CZ" sz="2000" dirty="0">
                <a:effectLst/>
                <a:latin typeface="Arial" panose="020B0604020202020204" pitchFamily="34" charset="0"/>
                <a:ea typeface="Calibri" panose="020F0502020204030204" pitchFamily="34" charset="0"/>
                <a:cs typeface="Times New Roman" panose="02020603050405020304" pitchFamily="18" charset="0"/>
              </a:rPr>
              <a:t>“ a čl. 6 smlouvy činí výše úvěru </a:t>
            </a:r>
            <a:r>
              <a:rPr lang="cs-CZ" sz="2000" u="sng" dirty="0">
                <a:effectLst/>
                <a:latin typeface="Arial" panose="020B0604020202020204" pitchFamily="34" charset="0"/>
                <a:ea typeface="Calibri" panose="020F0502020204030204" pitchFamily="34" charset="0"/>
                <a:cs typeface="Times New Roman" panose="02020603050405020304" pitchFamily="18" charset="0"/>
              </a:rPr>
              <a:t>(jistina) 8 000 000 Kč</a:t>
            </a:r>
            <a:r>
              <a:rPr lang="cs-CZ" sz="2000" dirty="0">
                <a:effectLst/>
                <a:latin typeface="Arial" panose="020B0604020202020204" pitchFamily="34" charset="0"/>
                <a:ea typeface="Calibri" panose="020F0502020204030204" pitchFamily="34" charset="0"/>
                <a:cs typeface="Times New Roman" panose="02020603050405020304" pitchFamily="18" charset="0"/>
              </a:rPr>
              <a:t>. Dle čl. 5 smlouvy činí </a:t>
            </a:r>
            <a:r>
              <a:rPr lang="cs-CZ" sz="2000" u="sng" dirty="0">
                <a:effectLst/>
                <a:latin typeface="Arial" panose="020B0604020202020204" pitchFamily="34" charset="0"/>
                <a:ea typeface="Calibri" panose="020F0502020204030204" pitchFamily="34" charset="0"/>
                <a:cs typeface="Times New Roman" panose="02020603050405020304" pitchFamily="18" charset="0"/>
              </a:rPr>
              <a:t>úroková sazba 5,23 % p. a. z jistiny úvěru</a:t>
            </a:r>
            <a:r>
              <a:rPr lang="cs-CZ" sz="2000" dirty="0">
                <a:effectLst/>
                <a:latin typeface="Arial" panose="020B0604020202020204" pitchFamily="34" charset="0"/>
                <a:ea typeface="Calibri" panose="020F0502020204030204" pitchFamily="34" charset="0"/>
                <a:cs typeface="Times New Roman" panose="02020603050405020304" pitchFamily="18" charset="0"/>
              </a:rPr>
              <a:t>, přičemž doba platnosti úrokové sazby počala dnem podpisu smlouvy a končí dnem 29. 11. 2026.</a:t>
            </a:r>
          </a:p>
          <a:p>
            <a:pPr marL="342900" indent="-342900" algn="just">
              <a:spcBef>
                <a:spcPts val="600"/>
              </a:spcBef>
              <a:spcAft>
                <a:spcPts val="600"/>
              </a:spcAft>
              <a:buClr>
                <a:srgbClr val="009543"/>
              </a:buClr>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11.  V čl. 6 smlouvy je stanoven způsob splácení jistiny a úroků, přičemž bylo ujednáno, že zadavatel se zavazuje splatit jistinu úvěru dle předepsaných splátek ve výši 68 400 Kč (poslední ve výši 65 600 Kč). První splátka je splatná dne 31. 3. 2024 a každá další splátka pak každý poslední den kalendářního měsíce od 30. 4. 2024 do 30. 11. 2033. Dle čl. 6.2 smlouvy je zadavatel povinen </a:t>
            </a:r>
            <a:r>
              <a:rPr lang="cs-CZ" sz="2000" u="sng" dirty="0">
                <a:effectLst/>
                <a:latin typeface="Arial" panose="020B0604020202020204" pitchFamily="34" charset="0"/>
                <a:ea typeface="Calibri" panose="020F0502020204030204" pitchFamily="34" charset="0"/>
                <a:cs typeface="Times New Roman" panose="02020603050405020304" pitchFamily="18" charset="0"/>
              </a:rPr>
              <a:t>hradit vybranému dodavateli úroky z jistiny úvěru </a:t>
            </a:r>
            <a:r>
              <a:rPr lang="cs-CZ" sz="2000" dirty="0">
                <a:effectLst/>
                <a:latin typeface="Arial" panose="020B0604020202020204" pitchFamily="34" charset="0"/>
                <a:ea typeface="Calibri" panose="020F0502020204030204" pitchFamily="34" charset="0"/>
                <a:cs typeface="Times New Roman" panose="02020603050405020304" pitchFamily="18" charset="0"/>
              </a:rPr>
              <a:t>ve výše uvedené výši, a to počínaje dnem čerpání. Bylo sjednáno, že úroky </a:t>
            </a:r>
            <a:r>
              <a:rPr lang="cs-CZ" sz="2000" u="sng" dirty="0">
                <a:effectLst/>
                <a:latin typeface="Arial" panose="020B0604020202020204" pitchFamily="34" charset="0"/>
                <a:ea typeface="Calibri" panose="020F0502020204030204" pitchFamily="34" charset="0"/>
                <a:cs typeface="Times New Roman" panose="02020603050405020304" pitchFamily="18" charset="0"/>
              </a:rPr>
              <a:t>budou hrazeny měsíčně</a:t>
            </a:r>
            <a:r>
              <a:rPr lang="cs-CZ" sz="2000" dirty="0">
                <a:effectLst/>
                <a:latin typeface="Arial" panose="020B0604020202020204" pitchFamily="34" charset="0"/>
                <a:ea typeface="Calibri" panose="020F0502020204030204" pitchFamily="34" charset="0"/>
                <a:cs typeface="Times New Roman" panose="02020603050405020304" pitchFamily="18" charset="0"/>
              </a:rPr>
              <a:t>, vždy k poslednímu dni příslušného kalendářního měsíce, způsobem uvedeným v čl. 6.3 smlouvy.</a:t>
            </a:r>
          </a:p>
          <a:p>
            <a:pPr marL="342900" indent="-342900" algn="just">
              <a:spcBef>
                <a:spcPts val="600"/>
              </a:spcBef>
              <a:spcAft>
                <a:spcPts val="600"/>
              </a:spcAft>
              <a:buClr>
                <a:srgbClr val="009543"/>
              </a:buClr>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12.    Z profilu zadavatele</a:t>
            </a:r>
            <a:r>
              <a:rPr lang="cs-CZ" sz="2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rPr>
              <a:t> </a:t>
            </a:r>
            <a:r>
              <a:rPr lang="cs-CZ" sz="2000" dirty="0">
                <a:effectLst/>
                <a:latin typeface="Arial" panose="020B0604020202020204" pitchFamily="34" charset="0"/>
                <a:ea typeface="Calibri" panose="020F0502020204030204" pitchFamily="34" charset="0"/>
                <a:cs typeface="Times New Roman" panose="02020603050405020304" pitchFamily="18" charset="0"/>
              </a:rPr>
              <a:t>vyplývá, že </a:t>
            </a:r>
            <a:r>
              <a:rPr lang="cs-CZ" sz="2000" u="sng" dirty="0">
                <a:effectLst/>
                <a:latin typeface="Arial" panose="020B0604020202020204" pitchFamily="34" charset="0"/>
                <a:ea typeface="Calibri" panose="020F0502020204030204" pitchFamily="34" charset="0"/>
                <a:cs typeface="Times New Roman" panose="02020603050405020304" pitchFamily="18" charset="0"/>
              </a:rPr>
              <a:t>smlouva </a:t>
            </a:r>
            <a:r>
              <a:rPr lang="cs-CZ" sz="2000" dirty="0">
                <a:effectLst/>
                <a:latin typeface="Arial" panose="020B0604020202020204" pitchFamily="34" charset="0"/>
                <a:ea typeface="Calibri" panose="020F0502020204030204" pitchFamily="34" charset="0"/>
                <a:cs typeface="Times New Roman" panose="02020603050405020304" pitchFamily="18" charset="0"/>
              </a:rPr>
              <a:t>na něm byla </a:t>
            </a:r>
            <a:r>
              <a:rPr lang="cs-CZ" sz="2000" u="sng" dirty="0">
                <a:effectLst/>
                <a:latin typeface="Arial" panose="020B0604020202020204" pitchFamily="34" charset="0"/>
                <a:ea typeface="Calibri" panose="020F0502020204030204" pitchFamily="34" charset="0"/>
                <a:cs typeface="Times New Roman" panose="02020603050405020304" pitchFamily="18" charset="0"/>
              </a:rPr>
              <a:t>uveřejněna dne 14. 11. 2024</a:t>
            </a:r>
            <a:r>
              <a:rPr lang="cs-CZ" sz="2000" dirty="0">
                <a:effectLst/>
                <a:latin typeface="Arial" panose="020B0604020202020204" pitchFamily="34" charset="0"/>
                <a:ea typeface="Calibri" panose="020F0502020204030204" pitchFamily="34" charset="0"/>
                <a:cs typeface="Times New Roman" panose="02020603050405020304" pitchFamily="18" charset="0"/>
              </a:rPr>
              <a:t>.</a:t>
            </a:r>
          </a:p>
          <a:p>
            <a:pPr marL="342900" indent="-342900" algn="just">
              <a:spcBef>
                <a:spcPts val="600"/>
              </a:spcBef>
              <a:spcAft>
                <a:spcPts val="600"/>
              </a:spcAft>
              <a:buClr>
                <a:srgbClr val="009543"/>
              </a:buClr>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13.   Zadavatel v přípisu ze dne 5. 12. 2024 sdělil, že od vybraného dodavatele čerpá úvěr ve výši 4 mil. Kč na koupi nemovitosti a další 4 mil. Kč jsou uloženy na termínovaném vkladu u vybraného dodavatele.</a:t>
            </a:r>
          </a:p>
        </p:txBody>
      </p:sp>
    </p:spTree>
    <p:extLst>
      <p:ext uri="{BB962C8B-B14F-4D97-AF65-F5344CB8AC3E}">
        <p14:creationId xmlns:p14="http://schemas.microsoft.com/office/powerpoint/2010/main" val="4021216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583660"/>
            <a:ext cx="12191999" cy="6093976"/>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000" b="1" dirty="0">
                <a:latin typeface="Arial" panose="020B0604020202020204" pitchFamily="34" charset="0"/>
                <a:cs typeface="Arial" panose="020B0604020202020204" pitchFamily="34" charset="0"/>
              </a:rPr>
              <a:t>Argumentace Úřadu:</a:t>
            </a:r>
          </a:p>
          <a:p>
            <a:pPr marL="285750" indent="-285750" algn="just">
              <a:spcBef>
                <a:spcPts val="600"/>
              </a:spcBef>
              <a:spcAft>
                <a:spcPts val="600"/>
              </a:spcAft>
              <a:buClr>
                <a:srgbClr val="009543"/>
              </a:buClr>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16.    Ze sdělení zadavatele, jakož i ze smlouvy vyplývá, že zadavatel čerpal úvěr ve výši jistiny 8 000 000,- Kč, jenž je úročen úrokovou sazbou ve výši 5,23 % p. a. Zadavatel se zavázal úvěr splácet formou měsíčních splátek ve výši 68 400 Kč (poslední ve výši 65 600 Kč), přičemž první splátka byla splatná ke dni 31. 3. 2024 a poslední splátka bude splatná ke dni 30. 11. 2033. Dále se též zavázal i ke hrazení úroků.</a:t>
            </a:r>
          </a:p>
          <a:p>
            <a:pPr marL="285750" indent="-285750" algn="just">
              <a:spcBef>
                <a:spcPts val="600"/>
              </a:spcBef>
              <a:spcAft>
                <a:spcPts val="600"/>
              </a:spcAft>
              <a:buClr>
                <a:srgbClr val="009543"/>
              </a:buClr>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17.         </a:t>
            </a:r>
            <a:r>
              <a:rPr lang="cs-CZ" sz="2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Ve sjednaném období se zadavatel zavázal uradit celkem 117 splátek, každá ve výši 68 400 Kč (poslední ve výši 65 600 Kč), což je v součtu 8 000 000 Kč. </a:t>
            </a:r>
            <a:r>
              <a:rPr lang="cs-CZ" sz="20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Dále se zadavatel zavázal uhradit úroky z jistiny 8 000 000 Kč ve výši 5,23 % p. a., a to měsíčně</a:t>
            </a:r>
            <a:r>
              <a:rPr lang="cs-CZ" sz="2000" dirty="0">
                <a:effectLst/>
                <a:latin typeface="Arial" panose="020B0604020202020204" pitchFamily="34" charset="0"/>
                <a:ea typeface="Calibri" panose="020F0502020204030204" pitchFamily="34" charset="0"/>
                <a:cs typeface="Times New Roman" panose="02020603050405020304" pitchFamily="18" charset="0"/>
              </a:rPr>
              <a:t>. </a:t>
            </a:r>
            <a:r>
              <a:rPr lang="cs-CZ" sz="2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Výše uhrazených úroků představuje zisk vybraného dodavatele, přičemž tato částka převyšuje 500 000,- Kč. </a:t>
            </a:r>
            <a:r>
              <a:rPr lang="cs-CZ" sz="2000" dirty="0">
                <a:effectLst/>
                <a:latin typeface="Arial" panose="020B0604020202020204" pitchFamily="34" charset="0"/>
                <a:ea typeface="Calibri" panose="020F0502020204030204" pitchFamily="34" charset="0"/>
                <a:cs typeface="Times New Roman" panose="02020603050405020304" pitchFamily="18" charset="0"/>
              </a:rPr>
              <a:t>Úřad má za to, že obviněnému by nepochybně měla být známa cena veřejné zakázky, kterou lze vypočítat jako součet veškerých poplatků, úroků a jiných plateb souvisejících s poskytnutím úvěru dle smlouvy, tj. cena, za kterou mu budou úvěrové prostředky poskytnuty, a tedy rovněž to, že cena veřejné zakázky překročí částku 500 000 Kč, tedy zákonem stanovenou hranici pro uveřejnění smlouvy. Na základě uvedeného Úřad uzavírá, že již při uzavírání smlouvy zadavateli mělo být zřejmé, že výjimka dle § 219 odst. 1 písm. a) zákona v šetřeném případě není naplněna.</a:t>
            </a:r>
          </a:p>
          <a:p>
            <a:pPr marL="285750" indent="-285750" algn="just">
              <a:spcBef>
                <a:spcPts val="600"/>
              </a:spcBef>
              <a:spcAft>
                <a:spcPts val="600"/>
              </a:spcAft>
              <a:buClr>
                <a:srgbClr val="009543"/>
              </a:buClr>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18.         Z výše uvedeného jednoznačně vyplývá, že jelikož byla smlouva uzavřena dne 20. 12. 2023, byl obviněný povinen ji na profilu zadavatele uveřejnit nejpozději dne 19. 1. 2024. </a:t>
            </a:r>
            <a:endParaRPr lang="cs-CZ" sz="2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7113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0" y="790575"/>
            <a:ext cx="12192000" cy="400110"/>
          </a:xfrm>
          <a:prstGeom prst="rect">
            <a:avLst/>
          </a:prstGeom>
          <a:noFill/>
        </p:spPr>
        <p:txBody>
          <a:bodyPr wrap="square" lIns="91440" tIns="45720" rIns="91440" bIns="45720" rtlCol="0" anchor="t">
            <a:spAutoFit/>
          </a:bodyPr>
          <a:lstStyle/>
          <a:p>
            <a:pPr algn="ctr"/>
            <a:r>
              <a:rPr lang="cs-CZ" sz="2000" b="1" dirty="0">
                <a:latin typeface="Arial" panose="020B0604020202020204" pitchFamily="34" charset="0"/>
                <a:ea typeface="Calibri" panose="020F0502020204030204" pitchFamily="34" charset="0"/>
                <a:cs typeface="Times New Roman" panose="02020603050405020304" pitchFamily="18" charset="0"/>
              </a:rPr>
              <a:t>Soupis prací</a:t>
            </a:r>
            <a:endParaRPr lang="en-US" sz="2000" dirty="0"/>
          </a:p>
        </p:txBody>
      </p:sp>
      <p:graphicFrame>
        <p:nvGraphicFramePr>
          <p:cNvPr id="5" name="Tabulka 4">
            <a:extLst>
              <a:ext uri="{FF2B5EF4-FFF2-40B4-BE49-F238E27FC236}">
                <a16:creationId xmlns:a16="http://schemas.microsoft.com/office/drawing/2014/main" id="{A2506AE0-A190-BA35-A45A-51AC0D82D67E}"/>
              </a:ext>
            </a:extLst>
          </p:cNvPr>
          <p:cNvGraphicFramePr>
            <a:graphicFrameLocks noGrp="1"/>
          </p:cNvGraphicFramePr>
          <p:nvPr>
            <p:extLst>
              <p:ext uri="{D42A27DB-BD31-4B8C-83A1-F6EECF244321}">
                <p14:modId xmlns:p14="http://schemas.microsoft.com/office/powerpoint/2010/main" val="3446852728"/>
              </p:ext>
            </p:extLst>
          </p:nvPr>
        </p:nvGraphicFramePr>
        <p:xfrm>
          <a:off x="0" y="1159907"/>
          <a:ext cx="12192000" cy="5026398"/>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1138273570"/>
                    </a:ext>
                  </a:extLst>
                </a:gridCol>
              </a:tblGrid>
              <a:tr h="354420">
                <a:tc>
                  <a:txBody>
                    <a:bodyPr/>
                    <a:lstStyle/>
                    <a:p>
                      <a:pPr algn="just">
                        <a:lnSpc>
                          <a:spcPct val="107000"/>
                        </a:lnSpc>
                        <a:spcAft>
                          <a:spcPts val="800"/>
                        </a:spcAft>
                      </a:pPr>
                      <a:r>
                        <a:rPr lang="cs-CZ" sz="1600" b="1" kern="1200">
                          <a:solidFill>
                            <a:srgbClr val="FFFFFF"/>
                          </a:solidFill>
                          <a:effectLst/>
                          <a:latin typeface="Arial" panose="020B0604020202020204" pitchFamily="34" charset="0"/>
                          <a:ea typeface="Times New Roman" panose="02020603050405020304" pitchFamily="18" charset="0"/>
                          <a:cs typeface="Arial" panose="020B0604020202020204" pitchFamily="34" charset="0"/>
                        </a:rPr>
                        <a:t>Sp.zn. ÚOHS-S0892/2024/VZ, č. j.  ÚOHS-49241/2024/500</a:t>
                      </a:r>
                      <a:endParaRPr lang="cs-CZ" sz="16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459919349"/>
                  </a:ext>
                </a:extLst>
              </a:tr>
              <a:tr h="425075">
                <a:tc>
                  <a:txBody>
                    <a:bodyPr/>
                    <a:lstStyle/>
                    <a:p>
                      <a:pPr algn="just">
                        <a:lnSpc>
                          <a:spcPct val="107000"/>
                        </a:lnSpc>
                        <a:spcAft>
                          <a:spcPts val="800"/>
                        </a:spcAft>
                      </a:pPr>
                      <a:r>
                        <a:rPr lang="cs-CZ" sz="1600"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3"/>
                        </a:rPr>
                        <a:t>https://uohs.gov.cz/cs/verejne-zakazky/sbirky-rozhodnuti/detail-22612.html</a:t>
                      </a:r>
                      <a:endParaRPr lang="cs-CZ" sz="16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078745562"/>
                  </a:ext>
                </a:extLst>
              </a:tr>
              <a:tr h="354420">
                <a:tc>
                  <a:txBody>
                    <a:bodyPr/>
                    <a:lstStyle/>
                    <a:p>
                      <a:pPr algn="just">
                        <a:lnSpc>
                          <a:spcPct val="107000"/>
                        </a:lnSpc>
                        <a:spcAft>
                          <a:spcPts val="800"/>
                        </a:spcAft>
                      </a:pPr>
                      <a:r>
                        <a:rPr lang="cs-CZ"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Výběr dodavatele formou tzv. Design &amp; Build pro transformaci budovy původního ‚Centra Nová Palmovka’ pro účely užívání Agenturou Evropské unie pro kosmický program (‚EUSPA’)</a:t>
                      </a:r>
                      <a:endParaRPr lang="cs-CZ" sz="16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954306992"/>
                  </a:ext>
                </a:extLst>
              </a:tr>
              <a:tr h="354420">
                <a:tc>
                  <a:txBody>
                    <a:bodyPr/>
                    <a:lstStyle/>
                    <a:p>
                      <a:pPr algn="just">
                        <a:lnSpc>
                          <a:spcPct val="107000"/>
                        </a:lnSpc>
                        <a:spcAft>
                          <a:spcPts val="800"/>
                        </a:spcAft>
                      </a:pPr>
                      <a:r>
                        <a:rPr lang="cs-CZ" sz="16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Právní moc: 4. 2. 2025</a:t>
                      </a:r>
                      <a:endParaRPr lang="cs-CZ" sz="16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459188181"/>
                  </a:ext>
                </a:extLst>
              </a:tr>
              <a:tr h="355596">
                <a:tc>
                  <a:txBody>
                    <a:bodyPr/>
                    <a:lstStyle/>
                    <a:p>
                      <a:pPr algn="just">
                        <a:lnSpc>
                          <a:spcPct val="107000"/>
                        </a:lnSpc>
                        <a:spcAft>
                          <a:spcPts val="800"/>
                        </a:spcAft>
                      </a:pPr>
                      <a:r>
                        <a:rPr lang="cs-CZ" sz="16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Dotčená ustanovení: § 48 odst. 2 písm. a) a b) ZZVZ § 92 odst. 2 ZZVZ</a:t>
                      </a:r>
                      <a:endParaRPr lang="cs-CZ" sz="16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195754911"/>
                  </a:ext>
                </a:extLst>
              </a:tr>
              <a:tr h="1363881">
                <a:tc>
                  <a:txBody>
                    <a:bodyPr/>
                    <a:lstStyle/>
                    <a:p>
                      <a:pPr algn="just">
                        <a:lnSpc>
                          <a:spcPct val="107000"/>
                        </a:lnSpc>
                        <a:spcAft>
                          <a:spcPts val="800"/>
                        </a:spcAft>
                      </a:pPr>
                      <a:r>
                        <a:rPr lang="cs-CZ"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Zadavatel nedodržel při zadávání veřejné zakázky postup stanovený v ustanovení § 48 odst. 2 písm. a) a b) ZZVZ v návaznosti na zásadu transparentnosti tím, že vyloučil ze zadávacího řízení na citovanou veřejnou zakázku podle § 48 odst. 2 písm. a) a b) ZZVZ z důvodu, že „</a:t>
                      </a:r>
                      <a:r>
                        <a:rPr lang="cs-CZ" sz="16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ze všech dosud dostupných dokladů a údajů nelze jednoznačně dovodit celkovou hodnotu realizovaných technologií ÚT, VZT, CHL u referenční zkušenosti ‚Výstavba sídla Nejvyššího kontrolního úřadu’, aby mohla být porovnána s parametry stanovenými v zadávací dokumentaci</a:t>
                      </a:r>
                      <a:r>
                        <a:rPr lang="cs-CZ"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cs-CZ" sz="16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 Zadavatel nyní nemůže konstatovat splnění zadávací podmínky, ani nelze konstatovat vyhovění podrobné, odůvodněné a přiměřené žádosti zadavatele, a to ani po jejím opakovaném vznesení a poskytnutí dodatečných lhůt</a:t>
                      </a:r>
                      <a:r>
                        <a:rPr lang="cs-CZ"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načež „</a:t>
                      </a:r>
                      <a:r>
                        <a:rPr lang="cs-CZ" sz="16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údaje a doklady předložené v nabídce dodavatele PORR, a.s., IČO 43005560, se sídlem Dubečská 3238/36, 100 00 Praha 10, nesplňují zadávací podmínky ve vztahu k čl. 6.3 písm. c) bodu (</a:t>
                      </a:r>
                      <a:r>
                        <a:rPr lang="cs-CZ" sz="1600" i="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vi</a:t>
                      </a:r>
                      <a:r>
                        <a:rPr lang="cs-CZ" sz="16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zadávací dokumentace a současně nebyly tyto údaje a doklady účastníkem zadávacího řízení objasněny nebo doplněny na základě žádosti zadavatele podle § 46 ZZVZ</a:t>
                      </a:r>
                      <a:r>
                        <a:rPr lang="cs-CZ"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aniž by z dokumentace o zadávacím řízení na citovanou veřejnou zakázku bylo možné jednoznačně dovodit, že uvedené důvody pro vyloučení citovaného navrhovatele ze zadávacího řízení na citovanou veřejnou zakázku jsou dány…</a:t>
                      </a:r>
                      <a:endParaRPr lang="cs-CZ" sz="16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81531094"/>
                  </a:ext>
                </a:extLst>
              </a:tr>
            </a:tbl>
          </a:graphicData>
        </a:graphic>
      </p:graphicFrame>
    </p:spTree>
    <p:extLst>
      <p:ext uri="{BB962C8B-B14F-4D97-AF65-F5344CB8AC3E}">
        <p14:creationId xmlns:p14="http://schemas.microsoft.com/office/powerpoint/2010/main" val="25081433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583660"/>
            <a:ext cx="12191999" cy="1969770"/>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800" b="1" dirty="0">
                <a:latin typeface="Arial" panose="020B0604020202020204" pitchFamily="34" charset="0"/>
                <a:cs typeface="Arial" panose="020B0604020202020204" pitchFamily="34" charset="0"/>
              </a:rPr>
              <a:t>Ponaučení:</a:t>
            </a:r>
          </a:p>
          <a:p>
            <a:pPr marL="285750" indent="-285750" algn="just">
              <a:spcBef>
                <a:spcPts val="600"/>
              </a:spcBef>
              <a:spcAft>
                <a:spcPts val="600"/>
              </a:spcAft>
              <a:buClr>
                <a:srgbClr val="009543"/>
              </a:buClr>
              <a:buFont typeface="Arial" panose="020B0604020202020204" pitchFamily="34" charset="0"/>
              <a:buChar char="•"/>
            </a:pPr>
            <a:r>
              <a:rPr lang="cs-CZ" sz="2800" dirty="0">
                <a:effectLst/>
                <a:latin typeface="Arial" panose="020B0604020202020204" pitchFamily="34" charset="0"/>
                <a:ea typeface="Calibri" panose="020F0502020204030204" pitchFamily="34" charset="0"/>
                <a:cs typeface="Times New Roman" panose="02020603050405020304" pitchFamily="18" charset="0"/>
              </a:rPr>
              <a:t>Cena veřejné zakázky na úvěr </a:t>
            </a:r>
            <a:r>
              <a:rPr lang="cs-CZ" sz="2800" dirty="0">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rPr>
              <a:t></a:t>
            </a:r>
            <a:r>
              <a:rPr lang="cs-CZ" sz="2800" dirty="0">
                <a:effectLst/>
                <a:latin typeface="Arial" panose="020B0604020202020204" pitchFamily="34" charset="0"/>
                <a:ea typeface="Calibri" panose="020F0502020204030204" pitchFamily="34" charset="0"/>
                <a:cs typeface="Times New Roman" panose="02020603050405020304" pitchFamily="18" charset="0"/>
              </a:rPr>
              <a:t> součet veškerých poplatků, úroků a jiných plateb souvisejících s poskytnutím úvěru dle smlouvy </a:t>
            </a:r>
            <a:r>
              <a:rPr lang="cs-CZ" sz="2800" dirty="0">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rPr>
              <a:t> </a:t>
            </a:r>
            <a:r>
              <a:rPr lang="cs-CZ" sz="2800" dirty="0">
                <a:effectLst/>
                <a:latin typeface="Arial" panose="020B0604020202020204" pitchFamily="34" charset="0"/>
                <a:ea typeface="Calibri" panose="020F0502020204030204" pitchFamily="34" charset="0"/>
                <a:cs typeface="Times New Roman" panose="02020603050405020304" pitchFamily="18" charset="0"/>
              </a:rPr>
              <a:t>cena, za kterou budou úvěrové prostředky poskytnuty.</a:t>
            </a:r>
          </a:p>
        </p:txBody>
      </p:sp>
    </p:spTree>
    <p:extLst>
      <p:ext uri="{BB962C8B-B14F-4D97-AF65-F5344CB8AC3E}">
        <p14:creationId xmlns:p14="http://schemas.microsoft.com/office/powerpoint/2010/main" val="2831066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84826" y="759797"/>
            <a:ext cx="12192000" cy="461665"/>
          </a:xfrm>
          <a:prstGeom prst="rect">
            <a:avLst/>
          </a:prstGeom>
          <a:noFill/>
        </p:spPr>
        <p:txBody>
          <a:bodyPr wrap="square" lIns="91440" tIns="45720" rIns="91440" bIns="45720" rtlCol="0" anchor="t">
            <a:spAutoFit/>
          </a:bodyPr>
          <a:lstStyle/>
          <a:p>
            <a:pPr algn="ctr"/>
            <a:r>
              <a:rPr lang="cs-CZ" sz="2400" b="1" dirty="0">
                <a:latin typeface="Arial" panose="020B0604020202020204" pitchFamily="34" charset="0"/>
                <a:cs typeface="Times New Roman" panose="02020603050405020304" pitchFamily="18" charset="0"/>
              </a:rPr>
              <a:t>Pravidelná povaha</a:t>
            </a:r>
            <a:endParaRPr lang="en-US" sz="2400" dirty="0"/>
          </a:p>
        </p:txBody>
      </p:sp>
      <p:graphicFrame>
        <p:nvGraphicFramePr>
          <p:cNvPr id="5" name="Tabulka 4">
            <a:extLst>
              <a:ext uri="{FF2B5EF4-FFF2-40B4-BE49-F238E27FC236}">
                <a16:creationId xmlns:a16="http://schemas.microsoft.com/office/drawing/2014/main" id="{A2506AE0-A190-BA35-A45A-51AC0D82D67E}"/>
              </a:ext>
            </a:extLst>
          </p:cNvPr>
          <p:cNvGraphicFramePr>
            <a:graphicFrameLocks noGrp="1"/>
          </p:cNvGraphicFramePr>
          <p:nvPr>
            <p:extLst>
              <p:ext uri="{D42A27DB-BD31-4B8C-83A1-F6EECF244321}">
                <p14:modId xmlns:p14="http://schemas.microsoft.com/office/powerpoint/2010/main" val="3019971534"/>
              </p:ext>
            </p:extLst>
          </p:nvPr>
        </p:nvGraphicFramePr>
        <p:xfrm>
          <a:off x="0" y="1159907"/>
          <a:ext cx="12192000" cy="4321495"/>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1138273570"/>
                    </a:ext>
                  </a:extLst>
                </a:gridCol>
              </a:tblGrid>
              <a:tr h="386028">
                <a:tc>
                  <a:txBody>
                    <a:bodyPr/>
                    <a:lstStyle/>
                    <a:p>
                      <a:pPr algn="just">
                        <a:lnSpc>
                          <a:spcPct val="107000"/>
                        </a:lnSpc>
                        <a:spcAft>
                          <a:spcPts val="800"/>
                        </a:spcAft>
                      </a:pPr>
                      <a:r>
                        <a:rPr lang="cs-CZ" sz="2000" b="1" kern="1200">
                          <a:solidFill>
                            <a:srgbClr val="FFFFFF"/>
                          </a:solidFill>
                          <a:effectLst/>
                          <a:latin typeface="Arial" panose="020B0604020202020204" pitchFamily="34" charset="0"/>
                          <a:ea typeface="Times New Roman" panose="02020603050405020304" pitchFamily="18" charset="0"/>
                          <a:cs typeface="Arial" panose="020B0604020202020204" pitchFamily="34" charset="0"/>
                        </a:rPr>
                        <a:t>Sp.zn. ÚOHS-R0001/2025/VZ, č. j.  ÚOHS-06231/2025/161 </a:t>
                      </a:r>
                      <a:endParaRPr lang="cs-CZ" sz="20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1459919349"/>
                  </a:ext>
                </a:extLst>
              </a:tr>
              <a:tr h="386028">
                <a:tc>
                  <a:txBody>
                    <a:bodyPr/>
                    <a:lstStyle/>
                    <a:p>
                      <a:pPr algn="just">
                        <a:lnSpc>
                          <a:spcPct val="107000"/>
                        </a:lnSpc>
                        <a:spcAft>
                          <a:spcPts val="800"/>
                        </a:spcAft>
                      </a:pPr>
                      <a:r>
                        <a:rPr lang="cs-CZ" sz="2000"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3"/>
                        </a:rPr>
                        <a:t>https://uohs.gov.cz/cs/verejne-zakazky/sbirky-rozhodnuti/detail-22636.html</a:t>
                      </a:r>
                      <a:endParaRPr lang="cs-CZ" sz="20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4078745562"/>
                  </a:ext>
                </a:extLst>
              </a:tr>
              <a:tr h="386028">
                <a:tc>
                  <a:txBody>
                    <a:bodyPr/>
                    <a:lstStyle/>
                    <a:p>
                      <a:pPr algn="just">
                        <a:lnSpc>
                          <a:spcPct val="107000"/>
                        </a:lnSpc>
                        <a:spcAft>
                          <a:spcPts val="800"/>
                        </a:spcAft>
                      </a:pPr>
                      <a:r>
                        <a:rPr lang="cs-CZ"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Pořizování služeb ostrahy</a:t>
                      </a:r>
                      <a:endParaRPr lang="cs-CZ" sz="20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954306992"/>
                  </a:ext>
                </a:extLst>
              </a:tr>
              <a:tr h="386028">
                <a:tc>
                  <a:txBody>
                    <a:bodyPr/>
                    <a:lstStyle/>
                    <a:p>
                      <a:pPr algn="just">
                        <a:lnSpc>
                          <a:spcPct val="107000"/>
                        </a:lnSpc>
                        <a:spcAft>
                          <a:spcPts val="800"/>
                        </a:spcAft>
                      </a:pPr>
                      <a:r>
                        <a:rPr lang="cs-CZ" sz="20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Právní moc: 19. 2. 2025</a:t>
                      </a:r>
                      <a:endParaRPr lang="cs-CZ" sz="20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2459188181"/>
                  </a:ext>
                </a:extLst>
              </a:tr>
              <a:tr h="387484">
                <a:tc>
                  <a:txBody>
                    <a:bodyPr/>
                    <a:lstStyle/>
                    <a:p>
                      <a:pPr algn="just">
                        <a:lnSpc>
                          <a:spcPct val="107000"/>
                        </a:lnSpc>
                        <a:spcAft>
                          <a:spcPts val="800"/>
                        </a:spcAft>
                      </a:pPr>
                      <a:r>
                        <a:rPr lang="cs-CZ" sz="20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Dotčená ustanovení: § 19 odst. 1 ZZVZ</a:t>
                      </a:r>
                      <a:endParaRPr lang="cs-CZ" sz="20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2195754911"/>
                  </a:ext>
                </a:extLst>
              </a:tr>
              <a:tr h="603794">
                <a:tc>
                  <a:txBody>
                    <a:bodyPr/>
                    <a:lstStyle/>
                    <a:p>
                      <a:pPr algn="just">
                        <a:lnSpc>
                          <a:spcPct val="107000"/>
                        </a:lnSpc>
                        <a:spcAft>
                          <a:spcPts val="800"/>
                        </a:spcAft>
                      </a:pPr>
                      <a:r>
                        <a:rPr lang="cs-CZ" sz="2000" kern="1200" dirty="0">
                          <a:solidFill>
                            <a:schemeClr val="dk1"/>
                          </a:solidFill>
                          <a:effectLst/>
                          <a:latin typeface="Arial" panose="020B0604020202020204" pitchFamily="34" charset="0"/>
                          <a:ea typeface="+mn-ea"/>
                          <a:cs typeface="Arial" panose="020B0604020202020204" pitchFamily="34" charset="0"/>
                        </a:rPr>
                        <a:t>Obviněný se dopustil pokračování v přestupku podle § 268 odst. 1 písm. a) ZZVZ tím, že nedodržel pravidlo pro zadání veřejné zakázky stanovené v § 2 odst. 3 ZZVZ, když v období od 7. 9. 2022 do 28. 2. 2024 úplatně pořizoval služby ostrahy objektů citovaného obviněného, a to na základě níže uvedených objednávek od níže uvedených dodavatelů: (…) bez provedení zadávacího řízení nebo jiného možného postupu předvídaného v § 2 odst. 3 ZZVZ, přičemž tím mohl ovlivnit výběr dodavatele a v daném případě byly naplněny znaky zadání podlimitních, v případě veřejných zakázek zadaných na základě akceptace objednávek dne 7. 9. 2022 a 13. 9. 2022, a nadlimitních veřejných zakázek na služby.</a:t>
                      </a:r>
                      <a:endParaRPr lang="cs-CZ" sz="200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381531094"/>
                  </a:ext>
                </a:extLst>
              </a:tr>
            </a:tbl>
          </a:graphicData>
        </a:graphic>
      </p:graphicFrame>
    </p:spTree>
    <p:extLst>
      <p:ext uri="{BB962C8B-B14F-4D97-AF65-F5344CB8AC3E}">
        <p14:creationId xmlns:p14="http://schemas.microsoft.com/office/powerpoint/2010/main" val="29388433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66928"/>
            <a:ext cx="12191999" cy="5293757"/>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800" b="1" dirty="0">
                <a:latin typeface="Arial" panose="020B0604020202020204" pitchFamily="34" charset="0"/>
                <a:cs typeface="Arial" panose="020B0604020202020204" pitchFamily="34" charset="0"/>
              </a:rPr>
              <a:t>Skutkový stav: </a:t>
            </a:r>
          </a:p>
          <a:p>
            <a:pPr marL="342900" indent="-342900" algn="just">
              <a:spcBef>
                <a:spcPts val="600"/>
              </a:spcBef>
              <a:spcAft>
                <a:spcPts val="600"/>
              </a:spcAft>
              <a:buClr>
                <a:srgbClr val="009543"/>
              </a:buClr>
              <a:buFont typeface="Arial" panose="020B0604020202020204" pitchFamily="34" charset="0"/>
              <a:buChar char="•"/>
            </a:pPr>
            <a:r>
              <a:rPr lang="cs-CZ" sz="2800" dirty="0">
                <a:effectLst/>
                <a:latin typeface="Arial" panose="020B0604020202020204" pitchFamily="34" charset="0"/>
                <a:ea typeface="Calibri" panose="020F0502020204030204" pitchFamily="34" charset="0"/>
                <a:cs typeface="Times New Roman" panose="02020603050405020304" pitchFamily="18" charset="0"/>
              </a:rPr>
              <a:t>Zadavatel v období </a:t>
            </a:r>
            <a:r>
              <a:rPr lang="cs-CZ" sz="2800" u="sng" dirty="0">
                <a:effectLst/>
                <a:latin typeface="Arial" panose="020B0604020202020204" pitchFamily="34" charset="0"/>
                <a:ea typeface="Calibri" panose="020F0502020204030204" pitchFamily="34" charset="0"/>
                <a:cs typeface="Times New Roman" panose="02020603050405020304" pitchFamily="18" charset="0"/>
              </a:rPr>
              <a:t>od 7. 9. 2022 do 28. 2. 2024 zadával služby (fyzické) ostrahy </a:t>
            </a:r>
            <a:r>
              <a:rPr lang="cs-CZ" sz="2800" dirty="0">
                <a:effectLst/>
                <a:latin typeface="Arial" panose="020B0604020202020204" pitchFamily="34" charset="0"/>
                <a:ea typeface="Calibri" panose="020F0502020204030204" pitchFamily="34" charset="0"/>
                <a:cs typeface="Times New Roman" panose="02020603050405020304" pitchFamily="18" charset="0"/>
              </a:rPr>
              <a:t>v jím vlastněných objektech pravidelně, přičemž realizace plnění těchto služeb probíhala na základě objednávek fakturovaných většinou s měsíční periodicitou.</a:t>
            </a:r>
          </a:p>
          <a:p>
            <a:pPr marL="342900" indent="-342900" algn="just">
              <a:spcBef>
                <a:spcPts val="600"/>
              </a:spcBef>
              <a:spcAft>
                <a:spcPts val="600"/>
              </a:spcAft>
              <a:buClr>
                <a:srgbClr val="009543"/>
              </a:buClr>
              <a:buFont typeface="Arial" panose="020B0604020202020204" pitchFamily="34" charset="0"/>
              <a:buChar char="•"/>
            </a:pPr>
            <a:r>
              <a:rPr lang="cs-CZ" sz="2800" u="sng" dirty="0">
                <a:effectLst/>
                <a:latin typeface="Arial" panose="020B0604020202020204" pitchFamily="34" charset="0"/>
                <a:ea typeface="Calibri" panose="020F0502020204030204" pitchFamily="34" charset="0"/>
                <a:cs typeface="Times New Roman" panose="02020603050405020304" pitchFamily="18" charset="0"/>
              </a:rPr>
              <a:t>Výjimky představovaly služby fyzické ostrahy objektů kvůli nefunkčnosti vrat</a:t>
            </a:r>
            <a:r>
              <a:rPr lang="cs-CZ" sz="2800" dirty="0">
                <a:effectLst/>
                <a:latin typeface="Arial" panose="020B0604020202020204" pitchFamily="34" charset="0"/>
                <a:ea typeface="Calibri" panose="020F0502020204030204" pitchFamily="34" charset="0"/>
                <a:cs typeface="Times New Roman" panose="02020603050405020304" pitchFamily="18" charset="0"/>
              </a:rPr>
              <a:t>, protože tyto služby ostrahy byly pořizovány v důsledku závady na vratech garáží nebo v důsledku dopravních nehod.</a:t>
            </a:r>
          </a:p>
          <a:p>
            <a:pPr marL="342900" indent="-342900" algn="just">
              <a:spcBef>
                <a:spcPts val="600"/>
              </a:spcBef>
              <a:spcAft>
                <a:spcPts val="600"/>
              </a:spcAft>
              <a:buClr>
                <a:srgbClr val="009543"/>
              </a:buClr>
              <a:buFont typeface="Arial" panose="020B0604020202020204" pitchFamily="34" charset="0"/>
              <a:buChar char="•"/>
            </a:pPr>
            <a:r>
              <a:rPr lang="cs-CZ" sz="2800" dirty="0">
                <a:effectLst/>
                <a:latin typeface="Arial" panose="020B0604020202020204" pitchFamily="34" charset="0"/>
                <a:ea typeface="Calibri" panose="020F0502020204030204" pitchFamily="34" charset="0"/>
                <a:cs typeface="Times New Roman" panose="02020603050405020304" pitchFamily="18" charset="0"/>
              </a:rPr>
              <a:t>Všechny objednávky zadavatel uzavíral přímo s jednotlivými dodavateli, tj. bez provedení zadávacího řízení nebo jiného možného postupu předvídaného v § 2 odst. 3 ZZVZ.</a:t>
            </a:r>
          </a:p>
        </p:txBody>
      </p:sp>
    </p:spTree>
    <p:extLst>
      <p:ext uri="{BB962C8B-B14F-4D97-AF65-F5344CB8AC3E}">
        <p14:creationId xmlns:p14="http://schemas.microsoft.com/office/powerpoint/2010/main" val="40983802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583660"/>
            <a:ext cx="12191999" cy="6217087"/>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100" b="1" dirty="0">
                <a:latin typeface="Arial" panose="020B0604020202020204" pitchFamily="34" charset="0"/>
                <a:cs typeface="Arial" panose="020B0604020202020204" pitchFamily="34" charset="0"/>
              </a:rPr>
              <a:t>Argumentace Úřadu:</a:t>
            </a:r>
          </a:p>
          <a:p>
            <a:pPr marL="285750" indent="-285750" algn="just">
              <a:spcBef>
                <a:spcPts val="600"/>
              </a:spcBef>
              <a:spcAft>
                <a:spcPts val="600"/>
              </a:spcAft>
              <a:buClr>
                <a:srgbClr val="009543"/>
              </a:buClr>
              <a:buFont typeface="Arial" panose="020B0604020202020204" pitchFamily="34" charset="0"/>
              <a:buChar char="•"/>
            </a:pPr>
            <a:r>
              <a:rPr lang="cs-CZ" sz="2100" dirty="0">
                <a:effectLst/>
                <a:latin typeface="Arial" panose="020B0604020202020204" pitchFamily="34" charset="0"/>
                <a:ea typeface="Calibri" panose="020F0502020204030204" pitchFamily="34" charset="0"/>
                <a:cs typeface="Times New Roman" panose="02020603050405020304" pitchFamily="18" charset="0"/>
              </a:rPr>
              <a:t>51.   </a:t>
            </a:r>
            <a:r>
              <a:rPr lang="cs-CZ" sz="21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Základní charakteristikou nahodilých událostí je jejich nepředvídatelnost</a:t>
            </a:r>
            <a:r>
              <a:rPr lang="cs-CZ" sz="2100" dirty="0">
                <a:effectLst/>
                <a:latin typeface="Arial" panose="020B0604020202020204" pitchFamily="34" charset="0"/>
                <a:ea typeface="Calibri" panose="020F0502020204030204" pitchFamily="34" charset="0"/>
                <a:cs typeface="Times New Roman" panose="02020603050405020304" pitchFamily="18" charset="0"/>
              </a:rPr>
              <a:t>, proto pak </a:t>
            </a:r>
            <a:r>
              <a:rPr lang="cs-CZ" sz="21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skutečnost, zda událost nastane nebo nenastane, není vůbec zřejmá</a:t>
            </a:r>
            <a:r>
              <a:rPr lang="cs-CZ" sz="2100" dirty="0">
                <a:effectLst/>
                <a:latin typeface="Arial" panose="020B0604020202020204" pitchFamily="34" charset="0"/>
                <a:ea typeface="Calibri" panose="020F0502020204030204" pitchFamily="34" charset="0"/>
                <a:cs typeface="Times New Roman" panose="02020603050405020304" pitchFamily="18" charset="0"/>
              </a:rPr>
              <a:t>. Rovněž není </a:t>
            </a:r>
            <a:r>
              <a:rPr lang="cs-CZ" sz="21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možné předpokládat, kdy a jak často, případně zda vůbec nahodilá událost nastane</a:t>
            </a:r>
            <a:r>
              <a:rPr lang="cs-CZ" sz="2100" dirty="0">
                <a:effectLst/>
                <a:latin typeface="Arial" panose="020B0604020202020204" pitchFamily="34" charset="0"/>
                <a:ea typeface="Calibri" panose="020F0502020204030204" pitchFamily="34" charset="0"/>
                <a:cs typeface="Times New Roman" panose="02020603050405020304" pitchFamily="18" charset="0"/>
              </a:rPr>
              <a:t>, a </a:t>
            </a:r>
            <a:r>
              <a:rPr lang="cs-CZ" sz="21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pokud již nastala, zda nastane ještě někdy v budoucnu. </a:t>
            </a:r>
            <a:r>
              <a:rPr lang="cs-CZ" sz="2100" dirty="0">
                <a:effectLst/>
                <a:latin typeface="Arial" panose="020B0604020202020204" pitchFamily="34" charset="0"/>
                <a:ea typeface="Calibri" panose="020F0502020204030204" pitchFamily="34" charset="0"/>
                <a:cs typeface="Times New Roman" panose="02020603050405020304" pitchFamily="18" charset="0"/>
              </a:rPr>
              <a:t>Souhlasím tedy v této části námitky s tvrzením obviněného, že u </a:t>
            </a:r>
            <a:r>
              <a:rPr lang="cs-CZ" sz="21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poruch vrat v důsledku dopravních nehod nebo vandalizmu sice lze v obecné rovině zvažovat možnost jejich vzniku, neboť jejich vznik nemůže být vyloučen, </a:t>
            </a:r>
            <a:r>
              <a:rPr lang="cs-CZ" sz="2100" dirty="0">
                <a:solidFill>
                  <a:schemeClr val="accent2">
                    <a:lumMod val="75000"/>
                  </a:schemeClr>
                </a:solidFill>
                <a:effectLst/>
                <a:latin typeface="Arial" panose="020B0604020202020204" pitchFamily="34" charset="0"/>
                <a:ea typeface="Calibri" panose="020F0502020204030204" pitchFamily="34" charset="0"/>
                <a:cs typeface="Times New Roman" panose="02020603050405020304" pitchFamily="18" charset="0"/>
              </a:rPr>
              <a:t>nelze je však předvídat, protože není zřejmé, zda a kdy skutečně nastanou. </a:t>
            </a:r>
            <a:r>
              <a:rPr lang="cs-CZ" sz="2100" dirty="0">
                <a:effectLst/>
                <a:latin typeface="Arial" panose="020B0604020202020204" pitchFamily="34" charset="0"/>
                <a:ea typeface="Calibri" panose="020F0502020204030204" pitchFamily="34" charset="0"/>
                <a:cs typeface="Times New Roman" panose="02020603050405020304" pitchFamily="18" charset="0"/>
              </a:rPr>
              <a:t>Předmětné poruchy vrat vznikly zásadně nahodile.</a:t>
            </a:r>
          </a:p>
          <a:p>
            <a:pPr marL="285750" indent="-285750" algn="just">
              <a:spcBef>
                <a:spcPts val="600"/>
              </a:spcBef>
              <a:spcAft>
                <a:spcPts val="600"/>
              </a:spcAft>
              <a:buClr>
                <a:srgbClr val="009543"/>
              </a:buClr>
              <a:buFont typeface="Arial" panose="020B0604020202020204" pitchFamily="34" charset="0"/>
              <a:buChar char="•"/>
            </a:pPr>
            <a:r>
              <a:rPr lang="cs-CZ" sz="2100" dirty="0">
                <a:effectLst/>
                <a:latin typeface="Arial" panose="020B0604020202020204" pitchFamily="34" charset="0"/>
                <a:ea typeface="Calibri" panose="020F0502020204030204" pitchFamily="34" charset="0"/>
                <a:cs typeface="Times New Roman" panose="02020603050405020304" pitchFamily="18" charset="0"/>
              </a:rPr>
              <a:t>52. S ohledem na výše uvedenou argumentaci je však navíc nutno zohlednit, že </a:t>
            </a:r>
            <a:r>
              <a:rPr lang="cs-CZ" sz="21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VZ poptávané v důsledku nefunkčnosti vrat </a:t>
            </a:r>
            <a:r>
              <a:rPr lang="cs-CZ" sz="21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jsou veřejné zakázky poptávané mimo běžně pořizované služby ostrahy obviněného,</a:t>
            </a:r>
            <a:r>
              <a:rPr lang="cs-CZ" sz="2100" dirty="0">
                <a:effectLst/>
                <a:latin typeface="Arial" panose="020B0604020202020204" pitchFamily="34" charset="0"/>
                <a:ea typeface="Calibri" panose="020F0502020204030204" pitchFamily="34" charset="0"/>
                <a:cs typeface="Times New Roman" panose="02020603050405020304" pitchFamily="18" charset="0"/>
              </a:rPr>
              <a:t> </a:t>
            </a:r>
            <a:r>
              <a:rPr lang="cs-CZ" sz="21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protože potřeba zabezpečení služeb ostrahy v těchto případech vznikla pouze v přímé souvislosti s nahodilými událostmi</a:t>
            </a:r>
            <a:r>
              <a:rPr lang="cs-CZ" sz="2100" dirty="0">
                <a:effectLst/>
                <a:latin typeface="Arial" panose="020B0604020202020204" pitchFamily="34" charset="0"/>
                <a:ea typeface="Calibri" panose="020F0502020204030204" pitchFamily="34" charset="0"/>
                <a:cs typeface="Times New Roman" panose="02020603050405020304" pitchFamily="18" charset="0"/>
              </a:rPr>
              <a:t>, na něž musel obviněný neprodleně zareagovat zadáním VZ poptávaných v důsledku nefunkčnosti vrat. Za běžného provozu zajišťoval obviněný ochranu majetku a bezpečnost objektů garáží automatizovanými vraty, a jak v rozkladu uvedl, automatizovaná vrata nechal instalovat zejména proto, aby nadále nemusel v objektech garáží fyzickou ostrahu zajišťovat. Tento argument obviněného je zcela relevantní, neboť skutečně nedává smysl, aby obviněný pořizoval automatické dveře a zároveň počítal s tím, že budou leckdy nefunkční nebo že nebudou fungovat vůbec.</a:t>
            </a:r>
          </a:p>
        </p:txBody>
      </p:sp>
    </p:spTree>
    <p:extLst>
      <p:ext uri="{BB962C8B-B14F-4D97-AF65-F5344CB8AC3E}">
        <p14:creationId xmlns:p14="http://schemas.microsoft.com/office/powerpoint/2010/main" val="25152871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583660"/>
            <a:ext cx="12191999" cy="2400657"/>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800" b="1" dirty="0">
                <a:latin typeface="Arial" panose="020B0604020202020204" pitchFamily="34" charset="0"/>
                <a:cs typeface="Arial" panose="020B0604020202020204" pitchFamily="34" charset="0"/>
              </a:rPr>
              <a:t>Ponaučení:</a:t>
            </a:r>
          </a:p>
          <a:p>
            <a:pPr marL="285750" indent="-285750" algn="just">
              <a:spcBef>
                <a:spcPts val="600"/>
              </a:spcBef>
              <a:spcAft>
                <a:spcPts val="600"/>
              </a:spcAft>
              <a:buClr>
                <a:srgbClr val="009543"/>
              </a:buClr>
              <a:buFont typeface="Arial" panose="020B0604020202020204" pitchFamily="34" charset="0"/>
              <a:buChar char="•"/>
            </a:pPr>
            <a:r>
              <a:rPr lang="cs-CZ" sz="2800" dirty="0">
                <a:effectLst/>
                <a:latin typeface="Arial" panose="020B0604020202020204" pitchFamily="34" charset="0"/>
                <a:ea typeface="Calibri" panose="020F0502020204030204" pitchFamily="34" charset="0"/>
                <a:cs typeface="Times New Roman" panose="02020603050405020304" pitchFamily="18" charset="0"/>
              </a:rPr>
              <a:t>Veřejné zakázky související s běžnou agendou zadavatele, jejichž potřeba vznikla nepředvídatelně a nahodile v okamžiku, kdy bylo nutno uspokojit potřeby zadavatele, nelze považovat za veřejné zakázky s pravidelnou povahou.</a:t>
            </a:r>
          </a:p>
        </p:txBody>
      </p:sp>
    </p:spTree>
    <p:extLst>
      <p:ext uri="{BB962C8B-B14F-4D97-AF65-F5344CB8AC3E}">
        <p14:creationId xmlns:p14="http://schemas.microsoft.com/office/powerpoint/2010/main" val="453099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84826" y="759797"/>
            <a:ext cx="12192000" cy="461665"/>
          </a:xfrm>
          <a:prstGeom prst="rect">
            <a:avLst/>
          </a:prstGeom>
          <a:noFill/>
        </p:spPr>
        <p:txBody>
          <a:bodyPr wrap="square" lIns="91440" tIns="45720" rIns="91440" bIns="45720" rtlCol="0" anchor="t">
            <a:spAutoFit/>
          </a:bodyPr>
          <a:lstStyle/>
          <a:p>
            <a:pPr algn="ctr"/>
            <a:r>
              <a:rPr lang="cs-CZ" sz="2400" b="1" dirty="0">
                <a:latin typeface="Arial" panose="020B0604020202020204" pitchFamily="34" charset="0"/>
                <a:cs typeface="Times New Roman" panose="02020603050405020304" pitchFamily="18" charset="0"/>
              </a:rPr>
              <a:t>Změna závazku</a:t>
            </a:r>
            <a:endParaRPr lang="en-US" sz="2400" dirty="0"/>
          </a:p>
        </p:txBody>
      </p:sp>
      <p:graphicFrame>
        <p:nvGraphicFramePr>
          <p:cNvPr id="5" name="Tabulka 4">
            <a:extLst>
              <a:ext uri="{FF2B5EF4-FFF2-40B4-BE49-F238E27FC236}">
                <a16:creationId xmlns:a16="http://schemas.microsoft.com/office/drawing/2014/main" id="{A2506AE0-A190-BA35-A45A-51AC0D82D67E}"/>
              </a:ext>
            </a:extLst>
          </p:cNvPr>
          <p:cNvGraphicFramePr>
            <a:graphicFrameLocks noGrp="1"/>
          </p:cNvGraphicFramePr>
          <p:nvPr>
            <p:extLst>
              <p:ext uri="{D42A27DB-BD31-4B8C-83A1-F6EECF244321}">
                <p14:modId xmlns:p14="http://schemas.microsoft.com/office/powerpoint/2010/main" val="2907600131"/>
              </p:ext>
            </p:extLst>
          </p:nvPr>
        </p:nvGraphicFramePr>
        <p:xfrm>
          <a:off x="0" y="1159907"/>
          <a:ext cx="12192000" cy="3901823"/>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1138273570"/>
                    </a:ext>
                  </a:extLst>
                </a:gridCol>
              </a:tblGrid>
              <a:tr h="386028">
                <a:tc>
                  <a:txBody>
                    <a:bodyPr/>
                    <a:lstStyle/>
                    <a:p>
                      <a:pPr algn="just">
                        <a:lnSpc>
                          <a:spcPct val="107000"/>
                        </a:lnSpc>
                        <a:spcAft>
                          <a:spcPts val="800"/>
                        </a:spcAft>
                      </a:pPr>
                      <a:r>
                        <a:rPr lang="cs-CZ" sz="2400" b="1" kern="1200">
                          <a:solidFill>
                            <a:srgbClr val="FFFFFF"/>
                          </a:solidFill>
                          <a:effectLst/>
                          <a:latin typeface="Arial" panose="020B0604020202020204" pitchFamily="34" charset="0"/>
                          <a:ea typeface="Times New Roman" panose="02020603050405020304" pitchFamily="18" charset="0"/>
                          <a:cs typeface="Arial" panose="020B0604020202020204" pitchFamily="34" charset="0"/>
                        </a:rPr>
                        <a:t>Sp.zn. ÚOHS-S0605/2024/VZ, č. j.  ÚOHS-48262/2024/500</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459919349"/>
                  </a:ext>
                </a:extLst>
              </a:tr>
              <a:tr h="386028">
                <a:tc>
                  <a:txBody>
                    <a:bodyPr/>
                    <a:lstStyle/>
                    <a:p>
                      <a:pPr algn="just">
                        <a:lnSpc>
                          <a:spcPct val="107000"/>
                        </a:lnSpc>
                        <a:spcAft>
                          <a:spcPts val="800"/>
                        </a:spcAft>
                      </a:pPr>
                      <a:r>
                        <a:rPr lang="cs-CZ" sz="2400"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3"/>
                        </a:rPr>
                        <a:t>https://uohs.gov.cz/cs/verejne-zakazky/sbirky-rozhodnuti/detail-22677.html</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078745562"/>
                  </a:ext>
                </a:extLst>
              </a:tr>
              <a:tr h="386028">
                <a:tc>
                  <a:txBody>
                    <a:bodyPr/>
                    <a:lstStyle/>
                    <a:p>
                      <a:pPr algn="just">
                        <a:lnSpc>
                          <a:spcPct val="107000"/>
                        </a:lnSpc>
                        <a:spcAft>
                          <a:spcPts val="800"/>
                        </a:spcAft>
                      </a:pPr>
                      <a:r>
                        <a:rPr lang="cs-CZ" sz="2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Dodatky ke smlouvám na odpadové služby</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954306992"/>
                  </a:ext>
                </a:extLst>
              </a:tr>
              <a:tr h="386028">
                <a:tc>
                  <a:txBody>
                    <a:bodyPr/>
                    <a:lstStyle/>
                    <a:p>
                      <a:pPr algn="just">
                        <a:lnSpc>
                          <a:spcPct val="107000"/>
                        </a:lnSpc>
                        <a:spcAft>
                          <a:spcPts val="800"/>
                        </a:spcAft>
                      </a:pPr>
                      <a:r>
                        <a:rPr lang="cs-CZ"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Právní moc: 20. 2. 2025</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459188181"/>
                  </a:ext>
                </a:extLst>
              </a:tr>
              <a:tr h="387484">
                <a:tc>
                  <a:txBody>
                    <a:bodyPr/>
                    <a:lstStyle/>
                    <a:p>
                      <a:pPr algn="just">
                        <a:lnSpc>
                          <a:spcPct val="107000"/>
                        </a:lnSpc>
                        <a:spcAft>
                          <a:spcPts val="800"/>
                        </a:spcAft>
                      </a:pPr>
                      <a:r>
                        <a:rPr lang="cs-CZ"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Dotčená ustanovení: § 222 ZZVZ </a:t>
                      </a: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195754911"/>
                  </a:ext>
                </a:extLst>
              </a:tr>
              <a:tr h="603794">
                <a:tc>
                  <a:txBody>
                    <a:bodyPr/>
                    <a:lstStyle/>
                    <a:p>
                      <a:pPr algn="just">
                        <a:lnSpc>
                          <a:spcPct val="107000"/>
                        </a:lnSpc>
                        <a:spcAft>
                          <a:spcPts val="800"/>
                        </a:spcAft>
                        <a:tabLst>
                          <a:tab pos="457200" algn="l"/>
                        </a:tabLst>
                      </a:pPr>
                      <a:r>
                        <a:rPr lang="cs-CZ"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Obviněný se dopustil přestupku podle § 268 odst. 1 písm. a) ZZVZ tím, že postupoval v rozporu s § 222 odst. 1 ZZVZ, když bez provedení některého z v úvahu připadajících druhů zadávacích řízení uvedených v § 3 ZZVZ či jiného ZZVZ aprobovaného postupu uzavřel se zhotovitelem… </a:t>
                      </a: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489739253"/>
                  </a:ext>
                </a:extLst>
              </a:tr>
            </a:tbl>
          </a:graphicData>
        </a:graphic>
      </p:graphicFrame>
    </p:spTree>
    <p:extLst>
      <p:ext uri="{BB962C8B-B14F-4D97-AF65-F5344CB8AC3E}">
        <p14:creationId xmlns:p14="http://schemas.microsoft.com/office/powerpoint/2010/main" val="17453062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66928"/>
            <a:ext cx="12191999" cy="2985433"/>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800" b="1" dirty="0">
                <a:latin typeface="Arial" panose="020B0604020202020204" pitchFamily="34" charset="0"/>
                <a:cs typeface="Arial" panose="020B0604020202020204" pitchFamily="34" charset="0"/>
              </a:rPr>
              <a:t>Skutkový stav: </a:t>
            </a:r>
          </a:p>
          <a:p>
            <a:pPr marL="342900" indent="-342900" algn="just">
              <a:spcBef>
                <a:spcPts val="600"/>
              </a:spcBef>
              <a:spcAft>
                <a:spcPts val="600"/>
              </a:spcAft>
              <a:buClr>
                <a:srgbClr val="009543"/>
              </a:buClr>
              <a:buFont typeface="Arial" panose="020B0604020202020204" pitchFamily="34" charset="0"/>
              <a:buChar char="•"/>
            </a:pPr>
            <a:r>
              <a:rPr lang="cs-CZ" sz="2800" dirty="0">
                <a:effectLst/>
                <a:latin typeface="Arial" panose="020B0604020202020204" pitchFamily="34" charset="0"/>
                <a:ea typeface="Calibri" panose="020F0502020204030204" pitchFamily="34" charset="0"/>
                <a:cs typeface="Times New Roman" panose="02020603050405020304" pitchFamily="18" charset="0"/>
              </a:rPr>
              <a:t>Zadavatel v roce 2001 uzavřel na dobu neurčitou smlouvu na tříděný odpad a smlouvu na komunální odpad.</a:t>
            </a:r>
          </a:p>
          <a:p>
            <a:pPr marL="342900" indent="-342900" algn="just">
              <a:spcBef>
                <a:spcPts val="600"/>
              </a:spcBef>
              <a:spcAft>
                <a:spcPts val="600"/>
              </a:spcAft>
              <a:buClr>
                <a:srgbClr val="009543"/>
              </a:buClr>
              <a:buFont typeface="Arial" panose="020B0604020202020204" pitchFamily="34" charset="0"/>
              <a:buChar char="•"/>
            </a:pPr>
            <a:r>
              <a:rPr lang="cs-CZ" sz="2800" dirty="0">
                <a:latin typeface="Arial" panose="020B0604020202020204" pitchFamily="34" charset="0"/>
                <a:ea typeface="Calibri" panose="020F0502020204030204" pitchFamily="34" charset="0"/>
                <a:cs typeface="Times New Roman" panose="02020603050405020304" pitchFamily="18" charset="0"/>
              </a:rPr>
              <a:t>Tyto smlouvy v průběhu let postupně prostřednictvím příloh významně měnil (rozšíření předmětu plnění, zvýšení ceny, doplnění do smluvních podmínek inflační doložkou…)</a:t>
            </a:r>
          </a:p>
        </p:txBody>
      </p:sp>
    </p:spTree>
    <p:extLst>
      <p:ext uri="{BB962C8B-B14F-4D97-AF65-F5344CB8AC3E}">
        <p14:creationId xmlns:p14="http://schemas.microsoft.com/office/powerpoint/2010/main" val="28555249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583660"/>
            <a:ext cx="12191999" cy="6401753"/>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1900" b="1" dirty="0">
                <a:latin typeface="Arial" panose="020B0604020202020204" pitchFamily="34" charset="0"/>
                <a:cs typeface="Arial" panose="020B0604020202020204" pitchFamily="34" charset="0"/>
              </a:rPr>
              <a:t>Argumentace Úřadu:</a:t>
            </a:r>
          </a:p>
          <a:p>
            <a:pPr marL="285750" indent="-285750" algn="just">
              <a:spcBef>
                <a:spcPts val="600"/>
              </a:spcBef>
              <a:spcAft>
                <a:spcPts val="600"/>
              </a:spcAft>
              <a:buClr>
                <a:srgbClr val="009543"/>
              </a:buClr>
              <a:buFont typeface="Arial" panose="020B0604020202020204" pitchFamily="34" charset="0"/>
              <a:buChar char="•"/>
            </a:pPr>
            <a:r>
              <a:rPr lang="cs-CZ" sz="1900" dirty="0">
                <a:effectLst/>
                <a:latin typeface="Arial" panose="020B0604020202020204" pitchFamily="34" charset="0"/>
                <a:ea typeface="Calibri" panose="020F0502020204030204" pitchFamily="34" charset="0"/>
                <a:cs typeface="Times New Roman" panose="02020603050405020304" pitchFamily="18" charset="0"/>
              </a:rPr>
              <a:t>82.   Úřad k tomu primárně konstatuje, že </a:t>
            </a:r>
            <a:r>
              <a:rPr lang="cs-CZ" sz="19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samotná smlouva na tříděný odpad inflační doložku neobsahovala</a:t>
            </a:r>
            <a:r>
              <a:rPr lang="cs-CZ" sz="1900" dirty="0">
                <a:effectLst/>
                <a:latin typeface="Arial" panose="020B0604020202020204" pitchFamily="34" charset="0"/>
                <a:ea typeface="Calibri" panose="020F0502020204030204" pitchFamily="34" charset="0"/>
                <a:cs typeface="Times New Roman" panose="02020603050405020304" pitchFamily="18" charset="0"/>
              </a:rPr>
              <a:t>. Úřad však nepřehlédl, že v příloze č. 2 ze dne 1. 1. 2020 byla oproti původní smlouvě na tříděný odpad nově stanovena inflační doložka, na jejímž základě si zhotovitel Sběrné suroviny UH, s.r.o. </a:t>
            </a:r>
            <a:r>
              <a:rPr lang="cs-CZ" sz="19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vyhrazuje právo </a:t>
            </a:r>
            <a:r>
              <a:rPr lang="cs-CZ" sz="1900" b="1" i="1"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„jednostranně upravit ceník v rozsahu zjištěné inflace za předchozí období“</a:t>
            </a:r>
            <a:r>
              <a:rPr lang="cs-CZ" sz="1900" b="1"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 </a:t>
            </a:r>
            <a:r>
              <a:rPr lang="cs-CZ" sz="19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a to buď meziroční inflace, nebo inflace za předchozí období (pokud tyto přesáhnou 0,5 %). </a:t>
            </a:r>
            <a:r>
              <a:rPr lang="cs-CZ" sz="1900" dirty="0">
                <a:effectLst/>
                <a:latin typeface="Arial" panose="020B0604020202020204" pitchFamily="34" charset="0"/>
                <a:ea typeface="Calibri" panose="020F0502020204030204" pitchFamily="34" charset="0"/>
                <a:cs typeface="Times New Roman" panose="02020603050405020304" pitchFamily="18" charset="0"/>
              </a:rPr>
              <a:t>Zde je třeba akcentovat, že </a:t>
            </a:r>
            <a:r>
              <a:rPr lang="cs-CZ" sz="19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nové začlenění inflační doložky </a:t>
            </a:r>
            <a:r>
              <a:rPr lang="cs-CZ" sz="1900" dirty="0">
                <a:effectLst/>
                <a:latin typeface="Arial" panose="020B0604020202020204" pitchFamily="34" charset="0"/>
                <a:ea typeface="Calibri" panose="020F0502020204030204" pitchFamily="34" charset="0"/>
                <a:cs typeface="Times New Roman" panose="02020603050405020304" pitchFamily="18" charset="0"/>
              </a:rPr>
              <a:t>v rámci změny učiněné v příloze č. 2 ze dne 1. 1. 2020 </a:t>
            </a:r>
            <a:r>
              <a:rPr lang="cs-CZ" sz="19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by dle Úřadu představovalo podstatnou změnu závazku ze smlouvy na tříděný odpad ve smyslu § 222 odst. 3 zákona</a:t>
            </a:r>
            <a:r>
              <a:rPr lang="cs-CZ" sz="19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 když tato zcela jistě nenaplní žádnou z výjimek dle § 222 zákona </a:t>
            </a:r>
            <a:r>
              <a:rPr lang="cs-CZ" sz="19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a současně se jedná o změnu ve smyslu odst. 3 písm. a) i b) citovaného ustanovení zákona, </a:t>
            </a:r>
            <a:r>
              <a:rPr lang="cs-CZ" sz="1900" dirty="0">
                <a:effectLst/>
                <a:latin typeface="Arial" panose="020B0604020202020204" pitchFamily="34" charset="0"/>
                <a:ea typeface="Calibri" panose="020F0502020204030204" pitchFamily="34" charset="0"/>
                <a:cs typeface="Times New Roman" panose="02020603050405020304" pitchFamily="18" charset="0"/>
              </a:rPr>
              <a:t>tudíž jde o změnu, která neměla být možná bez provedení nového zadávacího řízení, nicméně obviněný k ní i tak přistoupil. </a:t>
            </a:r>
          </a:p>
          <a:p>
            <a:pPr marL="285750" indent="-285750" algn="just">
              <a:spcBef>
                <a:spcPts val="600"/>
              </a:spcBef>
              <a:spcAft>
                <a:spcPts val="600"/>
              </a:spcAft>
              <a:buClr>
                <a:srgbClr val="009543"/>
              </a:buClr>
              <a:buFont typeface="Arial" panose="020B0604020202020204" pitchFamily="34" charset="0"/>
              <a:buChar char="•"/>
            </a:pPr>
            <a:r>
              <a:rPr lang="cs-CZ" sz="1900" dirty="0">
                <a:effectLst/>
                <a:latin typeface="Arial" panose="020B0604020202020204" pitchFamily="34" charset="0"/>
                <a:ea typeface="Calibri" panose="020F0502020204030204" pitchFamily="34" charset="0"/>
                <a:cs typeface="Times New Roman" panose="02020603050405020304" pitchFamily="18" charset="0"/>
              </a:rPr>
              <a:t>Z takové nezákonné změny by však neměl obviněný „těžit“ do budoucna při dalších změnách dotčené smlouvy. </a:t>
            </a:r>
          </a:p>
          <a:p>
            <a:pPr marL="285750" indent="-285750" algn="just">
              <a:spcBef>
                <a:spcPts val="600"/>
              </a:spcBef>
              <a:spcAft>
                <a:spcPts val="600"/>
              </a:spcAft>
              <a:buClr>
                <a:srgbClr val="009543"/>
              </a:buClr>
              <a:buFont typeface="Arial" panose="020B0604020202020204" pitchFamily="34" charset="0"/>
              <a:buChar char="•"/>
            </a:pPr>
            <a:r>
              <a:rPr lang="cs-CZ" sz="1900" dirty="0">
                <a:effectLst/>
                <a:latin typeface="Arial" panose="020B0604020202020204" pitchFamily="34" charset="0"/>
                <a:ea typeface="Calibri" panose="020F0502020204030204" pitchFamily="34" charset="0"/>
                <a:cs typeface="Times New Roman" panose="02020603050405020304" pitchFamily="18" charset="0"/>
              </a:rPr>
              <a:t>Navíc předmětná </a:t>
            </a:r>
            <a:r>
              <a:rPr lang="cs-CZ" sz="19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inflační doložka nemůže vyhovovat požadavkům kladeným na vyhrazené změny závazku ve smyslu § 100 odst. 1 zákona</a:t>
            </a:r>
            <a:r>
              <a:rPr lang="cs-CZ" sz="1900" dirty="0">
                <a:effectLst/>
                <a:latin typeface="Arial" panose="020B0604020202020204" pitchFamily="34" charset="0"/>
                <a:ea typeface="Calibri" panose="020F0502020204030204" pitchFamily="34" charset="0"/>
                <a:cs typeface="Times New Roman" panose="02020603050405020304" pitchFamily="18" charset="0"/>
              </a:rPr>
              <a:t>, </a:t>
            </a:r>
            <a:r>
              <a:rPr lang="cs-CZ" sz="19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neboť není vymezena dostatečně přesně a určitě. </a:t>
            </a:r>
            <a:r>
              <a:rPr lang="cs-CZ" sz="1900" dirty="0">
                <a:effectLst/>
                <a:latin typeface="Arial" panose="020B0604020202020204" pitchFamily="34" charset="0"/>
                <a:ea typeface="Calibri" panose="020F0502020204030204" pitchFamily="34" charset="0"/>
                <a:cs typeface="Times New Roman" panose="02020603050405020304" pitchFamily="18" charset="0"/>
              </a:rPr>
              <a:t>Z obsahu předmětné inflační doložky je patrné pouze to, že zhotovitel Sběrné suroviny UH, s.r.o. si vyhradil právo zvýšit ceny za jím poskytované plnění o meziroční inflační nárůst, příp. o nárůst inflace </a:t>
            </a:r>
            <a:r>
              <a:rPr lang="cs-CZ" sz="1900" i="1" dirty="0">
                <a:effectLst/>
                <a:latin typeface="Arial" panose="020B0604020202020204" pitchFamily="34" charset="0"/>
                <a:ea typeface="Calibri" panose="020F0502020204030204" pitchFamily="34" charset="0"/>
                <a:cs typeface="Times New Roman" panose="02020603050405020304" pitchFamily="18" charset="0"/>
              </a:rPr>
              <a:t>„za předchozí období“</a:t>
            </a:r>
            <a:r>
              <a:rPr lang="cs-CZ" sz="1900" dirty="0">
                <a:effectLst/>
                <a:latin typeface="Arial" panose="020B0604020202020204" pitchFamily="34" charset="0"/>
                <a:ea typeface="Calibri" panose="020F0502020204030204" pitchFamily="34" charset="0"/>
                <a:cs typeface="Times New Roman" panose="02020603050405020304" pitchFamily="18" charset="0"/>
              </a:rPr>
              <a:t>, </a:t>
            </a:r>
            <a:r>
              <a:rPr lang="cs-CZ" sz="19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aniž by bylo přesně specifikováno, o jaké období se jedná, respektive i kdy lze uplatnit které navýšení. </a:t>
            </a:r>
            <a:r>
              <a:rPr lang="cs-CZ" sz="19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Úřadu tak není zřejmé, v jakém časovém okamžiku nastanou podmínky pro navýšení ceny plnění a jaká má být hodnota tohoto cenového nárůstu. </a:t>
            </a:r>
          </a:p>
        </p:txBody>
      </p:sp>
    </p:spTree>
    <p:extLst>
      <p:ext uri="{BB962C8B-B14F-4D97-AF65-F5344CB8AC3E}">
        <p14:creationId xmlns:p14="http://schemas.microsoft.com/office/powerpoint/2010/main" val="23365140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583660"/>
            <a:ext cx="12191999" cy="6370975"/>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100" b="1" dirty="0">
                <a:latin typeface="Arial" panose="020B0604020202020204" pitchFamily="34" charset="0"/>
                <a:cs typeface="Arial" panose="020B0604020202020204" pitchFamily="34" charset="0"/>
              </a:rPr>
              <a:t>Argumentace Úřadu:</a:t>
            </a:r>
          </a:p>
          <a:p>
            <a:pPr marL="285750" indent="-285750" algn="just">
              <a:spcBef>
                <a:spcPts val="600"/>
              </a:spcBef>
              <a:spcAft>
                <a:spcPts val="600"/>
              </a:spcAft>
              <a:buClr>
                <a:srgbClr val="009543"/>
              </a:buClr>
              <a:buFont typeface="Arial" panose="020B0604020202020204" pitchFamily="34" charset="0"/>
              <a:buChar char="•"/>
            </a:pPr>
            <a:r>
              <a:rPr lang="cs-CZ" sz="2100" dirty="0">
                <a:effectLst/>
                <a:latin typeface="Arial" panose="020B0604020202020204" pitchFamily="34" charset="0"/>
                <a:ea typeface="Calibri" panose="020F0502020204030204" pitchFamily="34" charset="0"/>
                <a:cs typeface="Times New Roman" panose="02020603050405020304" pitchFamily="18" charset="0"/>
              </a:rPr>
              <a:t>86.        Ve vztahu k šetřenému případu lze předně uvést, že o </a:t>
            </a:r>
            <a:r>
              <a:rPr lang="cs-CZ" sz="21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splnění podmínek dle § 222 odst. 5 zákona lze uvažovat pouze </a:t>
            </a:r>
            <a:r>
              <a:rPr lang="cs-CZ" sz="2100" dirty="0">
                <a:effectLst/>
                <a:latin typeface="Arial" panose="020B0604020202020204" pitchFamily="34" charset="0"/>
                <a:ea typeface="Calibri" panose="020F0502020204030204" pitchFamily="34" charset="0"/>
                <a:cs typeface="Times New Roman" panose="02020603050405020304" pitchFamily="18" charset="0"/>
              </a:rPr>
              <a:t>ve vztahu k příloze č. 2 ze dne 1. 10. 2021, </a:t>
            </a:r>
            <a:r>
              <a:rPr lang="cs-CZ" sz="21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jejíž prostřednictvím obviněný mj. i rozšířil předmět plnění smlouvy na tříděný odpad, když zvýšil počet nádob určených ke svozu příslušných druhů odpadu, a to právě v rozsahu takto provedené změny. </a:t>
            </a:r>
            <a:r>
              <a:rPr lang="cs-CZ" sz="21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Předmětnou zákonnou výjimku však </a:t>
            </a:r>
            <a:r>
              <a:rPr lang="cs-CZ" sz="2100" u="sng"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nelze (ani částečně) aplikovat na změny </a:t>
            </a:r>
            <a:r>
              <a:rPr lang="cs-CZ" sz="2100" dirty="0">
                <a:effectLst/>
                <a:latin typeface="Arial" panose="020B0604020202020204" pitchFamily="34" charset="0"/>
                <a:ea typeface="Calibri" panose="020F0502020204030204" pitchFamily="34" charset="0"/>
                <a:cs typeface="Times New Roman" panose="02020603050405020304" pitchFamily="18" charset="0"/>
              </a:rPr>
              <a:t>předmětné smlouvy provedené v rámci přílohy č. 2 ze dne 1. 7. 2022, neboť v tomto </a:t>
            </a:r>
            <a:r>
              <a:rPr lang="cs-CZ" sz="2100" u="sng"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případě došlo pouze ke zvýšení cen</a:t>
            </a:r>
            <a:r>
              <a:rPr lang="cs-CZ" sz="2100" dirty="0">
                <a:effectLst/>
                <a:latin typeface="Arial" panose="020B0604020202020204" pitchFamily="34" charset="0"/>
                <a:ea typeface="Calibri" panose="020F0502020204030204" pitchFamily="34" charset="0"/>
                <a:cs typeface="Times New Roman" panose="02020603050405020304" pitchFamily="18" charset="0"/>
              </a:rPr>
              <a:t>, </a:t>
            </a:r>
            <a:r>
              <a:rPr lang="cs-CZ" sz="21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nikoli k rozšíření předmětu plnění dotčené smlouvy o dodatečné služby</a:t>
            </a:r>
            <a:r>
              <a:rPr lang="cs-CZ" sz="2100" dirty="0">
                <a:effectLst/>
                <a:latin typeface="Arial" panose="020B0604020202020204" pitchFamily="34" charset="0"/>
                <a:ea typeface="Calibri" panose="020F0502020204030204" pitchFamily="34" charset="0"/>
                <a:cs typeface="Times New Roman" panose="02020603050405020304" pitchFamily="18" charset="0"/>
              </a:rPr>
              <a:t>, které by zhotovitel Sběrné suroviny UH, s.r.o. nově poskytoval obviněnému.</a:t>
            </a:r>
          </a:p>
          <a:p>
            <a:pPr marL="285750" indent="-285750" algn="just">
              <a:spcBef>
                <a:spcPts val="600"/>
              </a:spcBef>
              <a:spcAft>
                <a:spcPts val="600"/>
              </a:spcAft>
              <a:buClr>
                <a:srgbClr val="009543"/>
              </a:buClr>
              <a:buFont typeface="Arial" panose="020B0604020202020204" pitchFamily="34" charset="0"/>
              <a:buChar char="•"/>
            </a:pPr>
            <a:r>
              <a:rPr lang="cs-CZ" sz="2100" dirty="0">
                <a:latin typeface="Arial" panose="020B0604020202020204" pitchFamily="34" charset="0"/>
                <a:ea typeface="Calibri" panose="020F0502020204030204" pitchFamily="34" charset="0"/>
                <a:cs typeface="Times New Roman" panose="02020603050405020304" pitchFamily="18" charset="0"/>
              </a:rPr>
              <a:t>87.     </a:t>
            </a:r>
            <a:r>
              <a:rPr lang="cs-CZ" sz="2100" dirty="0">
                <a:effectLst/>
                <a:latin typeface="Arial" panose="020B0604020202020204" pitchFamily="34" charset="0"/>
                <a:ea typeface="Calibri" panose="020F0502020204030204" pitchFamily="34" charset="0"/>
                <a:cs typeface="Times New Roman" panose="02020603050405020304" pitchFamily="18" charset="0"/>
              </a:rPr>
              <a:t>Úřad k tomu dodává, že aby mohl obviněný skutečně prokazovat oprávněnost postupu dle uvedeného ustanovení </a:t>
            </a:r>
            <a:r>
              <a:rPr lang="cs-CZ" sz="2100" i="1" dirty="0">
                <a:effectLst/>
                <a:latin typeface="Arial" panose="020B0604020202020204" pitchFamily="34" charset="0"/>
                <a:ea typeface="Calibri" panose="020F0502020204030204" pitchFamily="34" charset="0"/>
                <a:cs typeface="Times New Roman" panose="02020603050405020304" pitchFamily="18" charset="0"/>
              </a:rPr>
              <a:t>(pozn. MMR: § 222 odst. 5 ZZVZ)</a:t>
            </a:r>
            <a:r>
              <a:rPr lang="cs-CZ" sz="2100" dirty="0">
                <a:effectLst/>
                <a:latin typeface="Arial" panose="020B0604020202020204" pitchFamily="34" charset="0"/>
                <a:ea typeface="Calibri" panose="020F0502020204030204" pitchFamily="34" charset="0"/>
                <a:cs typeface="Times New Roman" panose="02020603050405020304" pitchFamily="18" charset="0"/>
              </a:rPr>
              <a:t>, muselo by jím předložené </a:t>
            </a:r>
            <a:r>
              <a:rPr lang="cs-CZ" sz="21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zdůvodnění takového postupu obsahovat konkrétní popis přijatých změn ve vztahu k původnímu závazku </a:t>
            </a:r>
            <a:r>
              <a:rPr lang="cs-CZ" sz="2100" dirty="0">
                <a:effectLst/>
                <a:latin typeface="Arial" panose="020B0604020202020204" pitchFamily="34" charset="0"/>
                <a:ea typeface="Calibri" panose="020F0502020204030204" pitchFamily="34" charset="0"/>
                <a:cs typeface="Times New Roman" panose="02020603050405020304" pitchFamily="18" charset="0"/>
              </a:rPr>
              <a:t>ze smlouvy na tříděný odpad </a:t>
            </a:r>
            <a:r>
              <a:rPr lang="cs-CZ" sz="21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spolu s konkrétním odůvodněním, proč bylo k těmto změnám přistoupeno</a:t>
            </a:r>
            <a:r>
              <a:rPr lang="cs-CZ" sz="2100" dirty="0">
                <a:effectLst/>
                <a:latin typeface="Arial" panose="020B0604020202020204" pitchFamily="34" charset="0"/>
                <a:ea typeface="Calibri" panose="020F0502020204030204" pitchFamily="34" charset="0"/>
                <a:cs typeface="Times New Roman" panose="02020603050405020304" pitchFamily="18" charset="0"/>
              </a:rPr>
              <a:t>, a </a:t>
            </a:r>
            <a:r>
              <a:rPr lang="cs-CZ" sz="21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prokázáním naplnění příslušné výjimky, a to vždy ve vztahu ke konkrétní učiněné změně</a:t>
            </a:r>
            <a:r>
              <a:rPr lang="cs-CZ" sz="2100" dirty="0">
                <a:effectLst/>
                <a:latin typeface="Arial" panose="020B0604020202020204" pitchFamily="34" charset="0"/>
                <a:ea typeface="Calibri" panose="020F0502020204030204" pitchFamily="34" charset="0"/>
                <a:cs typeface="Times New Roman" panose="02020603050405020304" pitchFamily="18" charset="0"/>
              </a:rPr>
              <a:t>. Zcela jistě totiž </a:t>
            </a:r>
            <a:r>
              <a:rPr lang="cs-CZ" sz="21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nelze připustit přístup, kdy obviněný en bloc ve vztahu ke všem změnám závazku ze smlouvy odkáže na nespecifické legislativní změny apod</a:t>
            </a:r>
            <a:r>
              <a:rPr lang="cs-CZ" sz="2100" dirty="0">
                <a:effectLst/>
                <a:latin typeface="Arial" panose="020B0604020202020204" pitchFamily="34" charset="0"/>
                <a:ea typeface="Calibri" panose="020F0502020204030204" pitchFamily="34" charset="0"/>
                <a:cs typeface="Times New Roman" panose="02020603050405020304" pitchFamily="18" charset="0"/>
              </a:rPr>
              <a:t>. (…) </a:t>
            </a:r>
          </a:p>
          <a:p>
            <a:pPr marL="285750" indent="-285750" algn="just">
              <a:spcBef>
                <a:spcPts val="600"/>
              </a:spcBef>
              <a:spcAft>
                <a:spcPts val="600"/>
              </a:spcAft>
              <a:buClr>
                <a:srgbClr val="009543"/>
              </a:buClr>
              <a:buFont typeface="Arial" panose="020B0604020202020204" pitchFamily="34" charset="0"/>
              <a:buChar char="•"/>
            </a:pPr>
            <a:r>
              <a:rPr lang="cs-CZ" sz="21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Nárůst inflace však zcela jistě nelze považovat za změnu, jež by mohla naplnit podmínky dle § 222 odst. 5 zákona.</a:t>
            </a:r>
          </a:p>
        </p:txBody>
      </p:sp>
    </p:spTree>
    <p:extLst>
      <p:ext uri="{BB962C8B-B14F-4D97-AF65-F5344CB8AC3E}">
        <p14:creationId xmlns:p14="http://schemas.microsoft.com/office/powerpoint/2010/main" val="4321447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583660"/>
            <a:ext cx="12191999" cy="6417141"/>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300" b="1" dirty="0">
                <a:latin typeface="Arial" panose="020B0604020202020204" pitchFamily="34" charset="0"/>
                <a:cs typeface="Arial" panose="020B0604020202020204" pitchFamily="34" charset="0"/>
              </a:rPr>
              <a:t>Argumentace Úřadu:</a:t>
            </a:r>
          </a:p>
          <a:p>
            <a:pPr marL="285750" indent="-285750" algn="just">
              <a:spcBef>
                <a:spcPts val="600"/>
              </a:spcBef>
              <a:spcAft>
                <a:spcPts val="600"/>
              </a:spcAft>
              <a:buClr>
                <a:srgbClr val="009543"/>
              </a:buClr>
              <a:buFont typeface="Arial" panose="020B0604020202020204" pitchFamily="34" charset="0"/>
              <a:buChar char="•"/>
            </a:pPr>
            <a:r>
              <a:rPr lang="cs-CZ" sz="2300" dirty="0">
                <a:latin typeface="Arial" panose="020B0604020202020204" pitchFamily="34" charset="0"/>
                <a:ea typeface="Calibri" panose="020F0502020204030204" pitchFamily="34" charset="0"/>
                <a:cs typeface="Times New Roman" panose="02020603050405020304" pitchFamily="18" charset="0"/>
              </a:rPr>
              <a:t>92</a:t>
            </a:r>
            <a:r>
              <a:rPr lang="cs-CZ" sz="2300" dirty="0">
                <a:effectLst/>
                <a:latin typeface="Arial" panose="020B0604020202020204" pitchFamily="34" charset="0"/>
                <a:ea typeface="Calibri" panose="020F0502020204030204" pitchFamily="34" charset="0"/>
                <a:cs typeface="Times New Roman" panose="02020603050405020304" pitchFamily="18" charset="0"/>
              </a:rPr>
              <a:t>.      </a:t>
            </a:r>
            <a:r>
              <a:rPr lang="cs-CZ" sz="23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Nárůst inflace však dle názoru Úřadu zcela jistě nelze podřadit pod výjimku dle</a:t>
            </a:r>
            <a:br>
              <a:rPr lang="cs-CZ" sz="23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br>
            <a:r>
              <a:rPr lang="cs-CZ" sz="23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222 odst. 6 zákona</a:t>
            </a:r>
            <a:r>
              <a:rPr lang="cs-CZ" sz="2300" dirty="0">
                <a:effectLst/>
                <a:latin typeface="Arial" panose="020B0604020202020204" pitchFamily="34" charset="0"/>
                <a:ea typeface="Calibri" panose="020F0502020204030204" pitchFamily="34" charset="0"/>
                <a:cs typeface="Times New Roman" panose="02020603050405020304" pitchFamily="18" charset="0"/>
              </a:rPr>
              <a:t>, </a:t>
            </a:r>
            <a:r>
              <a:rPr lang="cs-CZ" sz="23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neboť</a:t>
            </a:r>
            <a:r>
              <a:rPr lang="cs-CZ" sz="2300" dirty="0">
                <a:effectLst/>
                <a:latin typeface="Arial" panose="020B0604020202020204" pitchFamily="34" charset="0"/>
                <a:ea typeface="Calibri" panose="020F0502020204030204" pitchFamily="34" charset="0"/>
                <a:cs typeface="Times New Roman" panose="02020603050405020304" pitchFamily="18" charset="0"/>
              </a:rPr>
              <a:t> nárůst inflace v kontextu běžného ekonomického vývoje </a:t>
            </a:r>
            <a:r>
              <a:rPr lang="cs-CZ" sz="23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není možné považovat za změnu nepředvídatelno</a:t>
            </a:r>
            <a:r>
              <a:rPr lang="cs-CZ" sz="2300" dirty="0">
                <a:effectLst/>
                <a:latin typeface="Arial" panose="020B0604020202020204" pitchFamily="34" charset="0"/>
                <a:ea typeface="Calibri" panose="020F0502020204030204" pitchFamily="34" charset="0"/>
                <a:cs typeface="Times New Roman" panose="02020603050405020304" pitchFamily="18" charset="0"/>
              </a:rPr>
              <a:t>u ve smyslu citovaného ustanovení zákona.</a:t>
            </a:r>
          </a:p>
          <a:p>
            <a:pPr marL="285750" indent="-285750" algn="just">
              <a:spcBef>
                <a:spcPts val="600"/>
              </a:spcBef>
              <a:spcAft>
                <a:spcPts val="600"/>
              </a:spcAft>
              <a:buClr>
                <a:srgbClr val="009543"/>
              </a:buClr>
              <a:buFont typeface="Arial" panose="020B0604020202020204" pitchFamily="34" charset="0"/>
              <a:buChar char="•"/>
            </a:pPr>
            <a:r>
              <a:rPr lang="cs-CZ" sz="2300" dirty="0">
                <a:effectLst/>
                <a:latin typeface="Arial" panose="020B0604020202020204" pitchFamily="34" charset="0"/>
                <a:ea typeface="Calibri" panose="020F0502020204030204" pitchFamily="34" charset="0"/>
                <a:cs typeface="Times New Roman" panose="02020603050405020304" pitchFamily="18" charset="0"/>
              </a:rPr>
              <a:t>93.    Úřad pro úplnost uvádí, že i pokud by obviněný zdůvodňoval zde řešené změny smlouvy na tříděný odpad </a:t>
            </a:r>
            <a:r>
              <a:rPr lang="cs-CZ" sz="23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nárůstem cen pohonných hmot, mezd a energií, zvýšení výkupních cen či nutností zvýšit počet nádob určených ke svozu odpadu v důsledku nárůstu počtu obyvatel v obci či zvýšení objemu odpadů</a:t>
            </a:r>
            <a:r>
              <a:rPr lang="cs-CZ" sz="2300" dirty="0">
                <a:effectLst/>
                <a:latin typeface="Arial" panose="020B0604020202020204" pitchFamily="34" charset="0"/>
                <a:ea typeface="Calibri" panose="020F0502020204030204" pitchFamily="34" charset="0"/>
                <a:cs typeface="Times New Roman" panose="02020603050405020304" pitchFamily="18" charset="0"/>
              </a:rPr>
              <a:t>, </a:t>
            </a:r>
            <a:r>
              <a:rPr lang="cs-CZ" sz="23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ani tyto skutečnosti nelze považovat za skutečnosti, které zadavatel jednající s náležitou péčí nemohl předvídat</a:t>
            </a:r>
            <a:r>
              <a:rPr lang="cs-CZ" sz="2300" dirty="0">
                <a:effectLst/>
                <a:latin typeface="Arial" panose="020B0604020202020204" pitchFamily="34" charset="0"/>
                <a:ea typeface="Calibri" panose="020F0502020204030204" pitchFamily="34" charset="0"/>
                <a:cs typeface="Times New Roman" panose="02020603050405020304" pitchFamily="18" charset="0"/>
              </a:rPr>
              <a:t>, </a:t>
            </a:r>
            <a:r>
              <a:rPr lang="cs-CZ" sz="23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neboť se jedná o skutečnosti, které jsou v rámci běžného socio-ekonomického vývoje standardní. </a:t>
            </a:r>
            <a:r>
              <a:rPr lang="cs-CZ" sz="2300" dirty="0">
                <a:effectLst/>
                <a:latin typeface="Arial" panose="020B0604020202020204" pitchFamily="34" charset="0"/>
                <a:ea typeface="Calibri" panose="020F0502020204030204" pitchFamily="34" charset="0"/>
                <a:cs typeface="Times New Roman" panose="02020603050405020304" pitchFamily="18" charset="0"/>
              </a:rPr>
              <a:t>(…) V kontextu uvedeného se tak v případě tvrzení obviněného stran toho, že přistoupil ke změnám předmětné smlouvy provedeným v rámci přílohy č. 2 ze dne 1. 10. 2021 a přílohy č. 2 ze dne 1. 7. 2022 s ohledem na změny vstupních nákladů či potřebu zvýšit počet nádob určených ke svozu odpadu, ať z důvodu potřeby zajistit likvidaci dalších druhů tříděného odpadu či s ohledem na prostý nárůstu objemu vyváženého odpadu, nemohlo jednat o okolnosti nepředvídatelné ve smyslu § 222 odst. 6 zákona.</a:t>
            </a:r>
          </a:p>
        </p:txBody>
      </p:sp>
    </p:spTree>
    <p:extLst>
      <p:ext uri="{BB962C8B-B14F-4D97-AF65-F5344CB8AC3E}">
        <p14:creationId xmlns:p14="http://schemas.microsoft.com/office/powerpoint/2010/main" val="268382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13253" y="456247"/>
            <a:ext cx="12191999" cy="6401753"/>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000" b="1" dirty="0">
                <a:latin typeface="Arial" panose="020B0604020202020204" pitchFamily="34" charset="0"/>
                <a:cs typeface="Arial" panose="020B0604020202020204" pitchFamily="34" charset="0"/>
              </a:rPr>
              <a:t>Skutkový stav: </a:t>
            </a:r>
          </a:p>
          <a:p>
            <a:pPr marL="342900" indent="-342900" algn="just">
              <a:spcBef>
                <a:spcPts val="600"/>
              </a:spcBef>
              <a:spcAft>
                <a:spcPts val="600"/>
              </a:spcAft>
              <a:buClr>
                <a:srgbClr val="009543"/>
              </a:buClr>
              <a:buFont typeface="Arial" panose="020B0604020202020204" pitchFamily="34" charset="0"/>
              <a:buChar char="•"/>
            </a:pPr>
            <a:r>
              <a:rPr lang="cs-CZ" dirty="0">
                <a:latin typeface="Arial" panose="020B0604020202020204" pitchFamily="34" charset="0"/>
                <a:cs typeface="Arial" panose="020B0604020202020204" pitchFamily="34" charset="0"/>
              </a:rPr>
              <a:t>Zadavatel v zadávací dokumentaci stanovil, že požaduje prokázat kritérium technické kvalifikace dle § 79 odst. 2 písm. c) zákona předložením seznamu techniků, kterým dodavatel prokáže, že má pro plnění předmětu veřejné zakázky k dispozici mj. specialistu technologií (vytápění, vzduchotechnika, chlazení), který se účastnil „</a:t>
            </a:r>
            <a:r>
              <a:rPr lang="cs-CZ" i="1" dirty="0">
                <a:latin typeface="Arial" panose="020B0604020202020204" pitchFamily="34" charset="0"/>
                <a:cs typeface="Arial" panose="020B0604020202020204" pitchFamily="34" charset="0"/>
              </a:rPr>
              <a:t>realizace alespoň 1 stavební práce, při které byla realizována novostavba nebo rekonstrukce stavby obdobné Budově, která zahrnovala realizaci technologií (vytápění, vzduchotechniky, chlazení) v rozsahu odpovídajícím finančnímu plnění v objemu min. 100 milionů Kč bez DPH</a:t>
            </a:r>
            <a:r>
              <a:rPr lang="cs-CZ" dirty="0">
                <a:latin typeface="Arial" panose="020B0604020202020204" pitchFamily="34" charset="0"/>
                <a:cs typeface="Arial" panose="020B0604020202020204" pitchFamily="34" charset="0"/>
              </a:rPr>
              <a:t>.“</a:t>
            </a:r>
          </a:p>
          <a:p>
            <a:pPr marL="342900" indent="-342900" algn="just">
              <a:spcBef>
                <a:spcPts val="600"/>
              </a:spcBef>
              <a:spcAft>
                <a:spcPts val="600"/>
              </a:spcAft>
              <a:buClr>
                <a:srgbClr val="009543"/>
              </a:buClr>
              <a:buFont typeface="Arial" panose="020B0604020202020204" pitchFamily="34" charset="0"/>
              <a:buChar char="•"/>
            </a:pPr>
            <a:r>
              <a:rPr lang="cs-CZ" dirty="0">
                <a:latin typeface="Arial" panose="020B0604020202020204" pitchFamily="34" charset="0"/>
                <a:cs typeface="Arial" panose="020B0604020202020204" pitchFamily="34" charset="0"/>
              </a:rPr>
              <a:t>Odůvodnění vyloučení ze ZŘ: „</a:t>
            </a:r>
            <a:r>
              <a:rPr lang="cs-CZ" i="1" dirty="0">
                <a:latin typeface="Arial" panose="020B0604020202020204" pitchFamily="34" charset="0"/>
                <a:cs typeface="Arial" panose="020B0604020202020204" pitchFamily="34" charset="0"/>
              </a:rPr>
              <a:t>ze všech dosud dostupných dokladů a údajů nelze jednoznačně dovodit celkovou hodnotu realizovaných technologií ÚT, VZT, CHL u </a:t>
            </a:r>
            <a:r>
              <a:rPr lang="cs-CZ" i="1" u="sng" dirty="0">
                <a:latin typeface="Arial" panose="020B0604020202020204" pitchFamily="34" charset="0"/>
                <a:cs typeface="Arial" panose="020B0604020202020204" pitchFamily="34" charset="0"/>
              </a:rPr>
              <a:t>referenční zkušenosti </a:t>
            </a:r>
            <a:r>
              <a:rPr lang="cs-CZ" i="1" dirty="0">
                <a:latin typeface="Arial" panose="020B0604020202020204" pitchFamily="34" charset="0"/>
                <a:cs typeface="Arial" panose="020B0604020202020204" pitchFamily="34" charset="0"/>
              </a:rPr>
              <a:t>‚Výstavba sídla Nejvyššího kontrolního úřadu’, aby mohla být porovnána s parametry stanovenými v zadávací dokumentaci. Jelikož bylo splnění této konkrétní podmínky účasti ze strany vaší společnosti zpochybněno podanými námitkami a dále i rozporováno jejím objednatelem, </a:t>
            </a:r>
            <a:r>
              <a:rPr lang="cs-CZ" u="sng" dirty="0">
                <a:latin typeface="Arial" panose="020B0604020202020204" pitchFamily="34" charset="0"/>
                <a:cs typeface="Arial" panose="020B0604020202020204" pitchFamily="34" charset="0"/>
              </a:rPr>
              <a:t>zadavatel se již nemůže spokojit s přibližně určenou částkou či odhadem</a:t>
            </a:r>
            <a:r>
              <a:rPr lang="cs-CZ" i="1" dirty="0">
                <a:latin typeface="Arial" panose="020B0604020202020204" pitchFamily="34" charset="0"/>
                <a:cs typeface="Arial" panose="020B0604020202020204" pitchFamily="34" charset="0"/>
              </a:rPr>
              <a:t>, avšak musí trvat na podrobném, srozumitelném a ověřitelném odůvodnění. Zadavatel nyní nemůže konstatovat splnění zadávací podmínky, ani nelze konstatovat vyhovění podrobné, odůvodněné a přiměřené žádosti zadavatele, a to ani po jejím opakovaném vznesení a poskytnutí dodatečných lhůt.“</a:t>
            </a: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p>
            <a:pPr marL="342900" indent="-342900" algn="just">
              <a:spcBef>
                <a:spcPts val="600"/>
              </a:spcBef>
              <a:spcAft>
                <a:spcPts val="600"/>
              </a:spcAft>
              <a:buClr>
                <a:srgbClr val="009543"/>
              </a:buClr>
              <a:buFont typeface="Arial" panose="020B0604020202020204" pitchFamily="34" charset="0"/>
              <a:buChar char="•"/>
            </a:pPr>
            <a:r>
              <a:rPr lang="cs-CZ" sz="1800" dirty="0">
                <a:effectLst/>
                <a:latin typeface="Arial" panose="020B0604020202020204" pitchFamily="34" charset="0"/>
                <a:ea typeface="Calibri" panose="020F0502020204030204" pitchFamily="34" charset="0"/>
                <a:cs typeface="Times New Roman" panose="02020603050405020304" pitchFamily="18" charset="0"/>
              </a:rPr>
              <a:t>jedním z důvodů pro vyloučení navrhovatele ze zadávacího řízení je skutečnost, že </a:t>
            </a:r>
            <a:r>
              <a:rPr lang="cs-CZ" sz="1800" u="sng" dirty="0">
                <a:effectLst/>
                <a:latin typeface="Arial" panose="020B0604020202020204" pitchFamily="34" charset="0"/>
                <a:ea typeface="Calibri" panose="020F0502020204030204" pitchFamily="34" charset="0"/>
                <a:cs typeface="Times New Roman" panose="02020603050405020304" pitchFamily="18" charset="0"/>
              </a:rPr>
              <a:t>Výňatek ze soupisu prací neobsahuje náležitosti dle vyhlášky č. 169/2016</a:t>
            </a:r>
            <a:r>
              <a:rPr lang="cs-CZ" sz="1800" dirty="0">
                <a:effectLst/>
                <a:latin typeface="Arial" panose="020B0604020202020204" pitchFamily="34" charset="0"/>
                <a:ea typeface="Calibri" panose="020F0502020204030204" pitchFamily="34" charset="0"/>
                <a:cs typeface="Times New Roman" panose="02020603050405020304" pitchFamily="18" charset="0"/>
              </a:rPr>
              <a:t>, přičemž zadavatel požadoval v rámci žádosti č. 3 předložit „</a:t>
            </a:r>
            <a:r>
              <a:rPr lang="cs-CZ" sz="1800" i="1" dirty="0">
                <a:effectLst/>
                <a:latin typeface="Arial" panose="020B0604020202020204" pitchFamily="34" charset="0"/>
                <a:ea typeface="Calibri" panose="020F0502020204030204" pitchFamily="34" charset="0"/>
                <a:cs typeface="Times New Roman" panose="02020603050405020304" pitchFamily="18" charset="0"/>
              </a:rPr>
              <a:t>kalkulace v podrobnosti odpovídající položkovému rozpočtu, oceněnému soupisu prací či výkazu výměr dle vyhlášky č. 169/2016 Sb. s tím, že v této kalkulaci budou jednoznačně zvýrazněny veškeré předmětné položky vč. cen započítaných do souboru vytápění, vzduchotechnika, chlazení související mezisoučty, součty kapitol apod</a:t>
            </a:r>
            <a:r>
              <a:rPr lang="cs-CZ" sz="1800" dirty="0">
                <a:effectLst/>
                <a:latin typeface="Arial" panose="020B0604020202020204" pitchFamily="34" charset="0"/>
                <a:ea typeface="Calibri" panose="020F0502020204030204" pitchFamily="34" charset="0"/>
                <a:cs typeface="Times New Roman" panose="02020603050405020304" pitchFamily="18" charset="0"/>
              </a:rPr>
              <a:t>. </a:t>
            </a:r>
            <a:r>
              <a:rPr lang="cs-CZ" sz="1800" i="1" dirty="0">
                <a:effectLst/>
                <a:latin typeface="Arial" panose="020B0604020202020204" pitchFamily="34" charset="0"/>
                <a:ea typeface="Calibri" panose="020F0502020204030204" pitchFamily="34" charset="0"/>
                <a:cs typeface="Times New Roman" panose="02020603050405020304" pitchFamily="18" charset="0"/>
              </a:rPr>
              <a:t>a dále zde bude uvedeno zdůvodnění, proč jsou dílčí položky do tohoto souboru započítávány […]</a:t>
            </a:r>
            <a:r>
              <a:rPr lang="cs-CZ" sz="1800" dirty="0">
                <a:effectLst/>
                <a:latin typeface="Arial" panose="020B060402020202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5378434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583660"/>
            <a:ext cx="12191999" cy="6063198"/>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300" b="1" dirty="0">
                <a:latin typeface="Arial" panose="020B0604020202020204" pitchFamily="34" charset="0"/>
                <a:cs typeface="Arial" panose="020B0604020202020204" pitchFamily="34" charset="0"/>
              </a:rPr>
              <a:t>Argumentace Předsedy:</a:t>
            </a:r>
          </a:p>
          <a:p>
            <a:pPr marL="285750" indent="-285750" algn="just">
              <a:spcBef>
                <a:spcPts val="600"/>
              </a:spcBef>
              <a:spcAft>
                <a:spcPts val="600"/>
              </a:spcAft>
              <a:buClr>
                <a:srgbClr val="009543"/>
              </a:buClr>
              <a:buFont typeface="Arial" panose="020B0604020202020204" pitchFamily="34" charset="0"/>
              <a:buChar char="•"/>
            </a:pPr>
            <a:r>
              <a:rPr lang="cs-CZ" sz="2300" dirty="0">
                <a:effectLst/>
                <a:latin typeface="Arial" panose="020B0604020202020204" pitchFamily="34" charset="0"/>
                <a:ea typeface="Calibri" panose="020F0502020204030204" pitchFamily="34" charset="0"/>
                <a:cs typeface="Times New Roman" panose="02020603050405020304" pitchFamily="18" charset="0"/>
              </a:rPr>
              <a:t>47.    Obviněný dále popisuje nepříjemnou situaci, kdy </a:t>
            </a:r>
            <a:r>
              <a:rPr lang="cs-CZ" sz="23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do jeho sběrných nádob pravidelně odkládají odpad i náhodní kolemjedoucí</a:t>
            </a:r>
            <a:r>
              <a:rPr lang="cs-CZ" sz="2300" dirty="0">
                <a:effectLst/>
                <a:latin typeface="Arial" panose="020B0604020202020204" pitchFamily="34" charset="0"/>
                <a:ea typeface="Calibri" panose="020F0502020204030204" pitchFamily="34" charset="0"/>
                <a:cs typeface="Times New Roman" panose="02020603050405020304" pitchFamily="18" charset="0"/>
              </a:rPr>
              <a:t>. </a:t>
            </a:r>
            <a:r>
              <a:rPr lang="cs-CZ" sz="23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Na jedné straně obviněný tvrdí, že se jedná o okolnost, kterou nemohl předvídat</a:t>
            </a:r>
            <a:r>
              <a:rPr lang="cs-CZ" sz="2300" dirty="0">
                <a:effectLst/>
                <a:latin typeface="Arial" panose="020B0604020202020204" pitchFamily="34" charset="0"/>
                <a:ea typeface="Calibri" panose="020F0502020204030204" pitchFamily="34" charset="0"/>
                <a:cs typeface="Times New Roman" panose="02020603050405020304" pitchFamily="18" charset="0"/>
              </a:rPr>
              <a:t>, </a:t>
            </a:r>
            <a:r>
              <a:rPr lang="cs-CZ" sz="23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v té samé větě však uvádí, že tento problém jej trápí pravidelně.</a:t>
            </a:r>
            <a:r>
              <a:rPr lang="cs-CZ" sz="2300" dirty="0">
                <a:effectLst/>
                <a:latin typeface="Arial" panose="020B0604020202020204" pitchFamily="34" charset="0"/>
                <a:ea typeface="Calibri" panose="020F0502020204030204" pitchFamily="34" charset="0"/>
                <a:cs typeface="Times New Roman" panose="02020603050405020304" pitchFamily="18" charset="0"/>
              </a:rPr>
              <a:t> V tomto smyslu se tedy </a:t>
            </a:r>
            <a:r>
              <a:rPr lang="cs-CZ" sz="23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nemůže jednat o nepředvídatelnou okolnost</a:t>
            </a:r>
            <a:r>
              <a:rPr lang="cs-CZ" sz="2300" dirty="0">
                <a:effectLst/>
                <a:latin typeface="Arial" panose="020B0604020202020204" pitchFamily="34" charset="0"/>
                <a:ea typeface="Calibri" panose="020F0502020204030204" pitchFamily="34" charset="0"/>
                <a:cs typeface="Times New Roman" panose="02020603050405020304" pitchFamily="18" charset="0"/>
              </a:rPr>
              <a:t>, a je na obviněném, aby ji řešil, když o ní ví a tuší, že se bude opakovat i do budoucna. Každopádně </a:t>
            </a:r>
            <a:r>
              <a:rPr lang="cs-CZ" sz="23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tato okolnost není s to podřadit postup obviněného pod jakoukoli z výjimek dle § 222 zákona</a:t>
            </a:r>
            <a:r>
              <a:rPr lang="cs-CZ" sz="2300" dirty="0">
                <a:effectLst/>
                <a:latin typeface="Arial" panose="020B0604020202020204" pitchFamily="34" charset="0"/>
                <a:ea typeface="Calibri" panose="020F0502020204030204" pitchFamily="34" charset="0"/>
                <a:cs typeface="Times New Roman" panose="02020603050405020304" pitchFamily="18" charset="0"/>
              </a:rPr>
              <a:t>.</a:t>
            </a:r>
          </a:p>
          <a:p>
            <a:pPr marL="285750" indent="-285750" algn="just">
              <a:spcBef>
                <a:spcPts val="600"/>
              </a:spcBef>
              <a:spcAft>
                <a:spcPts val="600"/>
              </a:spcAft>
              <a:buClr>
                <a:srgbClr val="009543"/>
              </a:buClr>
              <a:buFont typeface="Arial" panose="020B0604020202020204" pitchFamily="34" charset="0"/>
              <a:buChar char="•"/>
            </a:pPr>
            <a:r>
              <a:rPr lang="cs-CZ" sz="2300" dirty="0">
                <a:effectLst/>
                <a:latin typeface="Arial" panose="020B0604020202020204" pitchFamily="34" charset="0"/>
                <a:ea typeface="Calibri" panose="020F0502020204030204" pitchFamily="34" charset="0"/>
                <a:cs typeface="Times New Roman" panose="02020603050405020304" pitchFamily="18" charset="0"/>
              </a:rPr>
              <a:t>48.       Přístup obviněného k pořízení nádob na třídění kovových obalů a jedlých tuků je sice možné ve shodě s ním označit jako logický či účelný, nicméně nikoli jako zákonný. (…) Nyní v této souvislosti tvrdí, že k </a:t>
            </a:r>
            <a:r>
              <a:rPr lang="cs-CZ" sz="23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pořízení předmětných nádob přistoupil z důvodu snahy otestovat zájem o třídění určitých odpadů před tím, než nabyde účinnosti právní úprava, která obviněnému zavede povinnost sběru těchto odpadů</a:t>
            </a:r>
            <a:r>
              <a:rPr lang="cs-CZ" sz="2300" dirty="0">
                <a:effectLst/>
                <a:latin typeface="Arial" panose="020B0604020202020204" pitchFamily="34" charset="0"/>
                <a:ea typeface="Calibri" panose="020F0502020204030204" pitchFamily="34" charset="0"/>
                <a:cs typeface="Times New Roman" panose="02020603050405020304" pitchFamily="18" charset="0"/>
              </a:rPr>
              <a:t>.  </a:t>
            </a:r>
            <a:r>
              <a:rPr lang="cs-CZ" sz="23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Ani tato okolnost nemůže odůvodnit shora popsanou výjimku dle § 222 odst. 5 zákona, </a:t>
            </a:r>
            <a:r>
              <a:rPr lang="cs-CZ" sz="23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neboť nijak neodůvodňuje nezbytnost nových nádob</a:t>
            </a:r>
            <a:r>
              <a:rPr lang="cs-CZ" sz="2300" dirty="0">
                <a:effectLst/>
                <a:latin typeface="Arial" panose="020B0604020202020204" pitchFamily="34" charset="0"/>
                <a:ea typeface="Calibri" panose="020F0502020204030204" pitchFamily="34" charset="0"/>
                <a:cs typeface="Times New Roman" panose="02020603050405020304" pitchFamily="18" charset="0"/>
              </a:rPr>
              <a:t> (z důvodu testování zájmu obyvatel) ani nemožnost změny stávajícího dodavatele dle podmínek § 222 odst. 5 zákona.</a:t>
            </a:r>
          </a:p>
        </p:txBody>
      </p:sp>
    </p:spTree>
    <p:extLst>
      <p:ext uri="{BB962C8B-B14F-4D97-AF65-F5344CB8AC3E}">
        <p14:creationId xmlns:p14="http://schemas.microsoft.com/office/powerpoint/2010/main" val="5968509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583660"/>
            <a:ext cx="12191999" cy="6063198"/>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300" b="1" dirty="0">
                <a:latin typeface="Arial" panose="020B0604020202020204" pitchFamily="34" charset="0"/>
                <a:cs typeface="Arial" panose="020B0604020202020204" pitchFamily="34" charset="0"/>
              </a:rPr>
              <a:t>Argumentace Předsedy:</a:t>
            </a:r>
          </a:p>
          <a:p>
            <a:pPr marL="285750" indent="-285750" algn="just">
              <a:spcBef>
                <a:spcPts val="600"/>
              </a:spcBef>
              <a:spcAft>
                <a:spcPts val="600"/>
              </a:spcAft>
              <a:buClr>
                <a:srgbClr val="009543"/>
              </a:buClr>
              <a:buFont typeface="Arial" panose="020B0604020202020204" pitchFamily="34" charset="0"/>
              <a:buChar char="•"/>
            </a:pPr>
            <a:r>
              <a:rPr lang="cs-CZ" sz="2300" dirty="0">
                <a:effectLst/>
                <a:latin typeface="Arial" panose="020B0604020202020204" pitchFamily="34" charset="0"/>
                <a:ea typeface="Calibri" panose="020F0502020204030204" pitchFamily="34" charset="0"/>
                <a:cs typeface="Times New Roman" panose="02020603050405020304" pitchFamily="18" charset="0"/>
              </a:rPr>
              <a:t>49.      </a:t>
            </a:r>
            <a:r>
              <a:rPr lang="cs-CZ" sz="23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K uplatnění § 222 odst. 5 zákona se obviněný dále dovolává skutečnosti, že počet obyvatel obce Bílovice od roku 2001 „kontinuálně roste“</a:t>
            </a:r>
            <a:r>
              <a:rPr lang="cs-CZ" sz="2300" dirty="0">
                <a:effectLst/>
                <a:latin typeface="Arial" panose="020B0604020202020204" pitchFamily="34" charset="0"/>
                <a:ea typeface="Calibri" panose="020F0502020204030204" pitchFamily="34" charset="0"/>
                <a:cs typeface="Times New Roman" panose="02020603050405020304" pitchFamily="18" charset="0"/>
              </a:rPr>
              <a:t>, kdy „</a:t>
            </a:r>
            <a:r>
              <a:rPr lang="cs-CZ" sz="2300" i="1" dirty="0">
                <a:effectLst/>
                <a:latin typeface="Arial" panose="020B0604020202020204" pitchFamily="34" charset="0"/>
                <a:ea typeface="Calibri" panose="020F0502020204030204" pitchFamily="34" charset="0"/>
                <a:cs typeface="Times New Roman" panose="02020603050405020304" pitchFamily="18" charset="0"/>
              </a:rPr>
              <a:t>obec je díky své občanské vybavenosti a dobré dopravní poloze vyhledávanou lokalitou k bydlení</a:t>
            </a:r>
            <a:r>
              <a:rPr lang="cs-CZ" sz="2300" dirty="0">
                <a:effectLst/>
                <a:latin typeface="Arial" panose="020B0604020202020204" pitchFamily="34" charset="0"/>
                <a:ea typeface="Calibri" panose="020F0502020204030204" pitchFamily="34" charset="0"/>
                <a:cs typeface="Times New Roman" panose="02020603050405020304" pitchFamily="18" charset="0"/>
              </a:rPr>
              <a:t>“. Podle obviněného se jedná o </a:t>
            </a:r>
            <a:r>
              <a:rPr lang="cs-CZ" sz="23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hlavní důvod, proč dochází ke kontinuálnímu navyšování množství komunálního i vytříděného odpadu, a zároveň je to důvod, který obviněný nemůže ovlivnit.</a:t>
            </a:r>
            <a:r>
              <a:rPr lang="cs-CZ" sz="2300" dirty="0">
                <a:effectLst/>
                <a:latin typeface="Arial" panose="020B0604020202020204" pitchFamily="34" charset="0"/>
                <a:ea typeface="Calibri" panose="020F0502020204030204" pitchFamily="34" charset="0"/>
                <a:cs typeface="Times New Roman" panose="02020603050405020304" pitchFamily="18" charset="0"/>
              </a:rPr>
              <a:t> </a:t>
            </a:r>
            <a:r>
              <a:rPr lang="cs-CZ" sz="23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Z vyjádření obviněného však vyplývá, že se jedná o setrvalou tendenci, tedy očekávatelný vývoj</a:t>
            </a:r>
            <a:r>
              <a:rPr lang="cs-CZ" sz="2300" dirty="0">
                <a:effectLst/>
                <a:latin typeface="Arial" panose="020B0604020202020204" pitchFamily="34" charset="0"/>
                <a:ea typeface="Calibri" panose="020F0502020204030204" pitchFamily="34" charset="0"/>
                <a:cs typeface="Times New Roman" panose="02020603050405020304" pitchFamily="18" charset="0"/>
              </a:rPr>
              <a:t>, na který může obviněný v čase reagovat a do budoucna s ním počítat. </a:t>
            </a:r>
            <a:r>
              <a:rPr lang="cs-CZ" sz="23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Tyto okolnosti však nijak neodpovídají podmínkám uplatnění výjimky dle § 222 odst. 5 zákona </a:t>
            </a:r>
            <a:r>
              <a:rPr lang="cs-CZ" sz="2300" dirty="0">
                <a:effectLst/>
                <a:latin typeface="Arial" panose="020B0604020202020204" pitchFamily="34" charset="0"/>
                <a:ea typeface="Calibri" panose="020F0502020204030204" pitchFamily="34" charset="0"/>
                <a:cs typeface="Times New Roman" panose="02020603050405020304" pitchFamily="18" charset="0"/>
              </a:rPr>
              <a:t>(</a:t>
            </a:r>
            <a:r>
              <a:rPr lang="cs-CZ" sz="23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a z důvodu jejich předvídatelnosti ani podmínkám uplatnění výjimky dle § 222 odst. 6 zákona</a:t>
            </a:r>
            <a:r>
              <a:rPr lang="cs-CZ" sz="2300" dirty="0">
                <a:effectLst/>
                <a:latin typeface="Arial" panose="020B0604020202020204" pitchFamily="34" charset="0"/>
                <a:ea typeface="Calibri" panose="020F0502020204030204" pitchFamily="34" charset="0"/>
                <a:cs typeface="Times New Roman" panose="02020603050405020304" pitchFamily="18" charset="0"/>
              </a:rPr>
              <a:t>). </a:t>
            </a:r>
            <a:r>
              <a:rPr lang="cs-CZ" sz="23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Je tedy irelevantní, že v okolních obcích počet obyvatel spíše stagnuje</a:t>
            </a:r>
            <a:r>
              <a:rPr lang="cs-CZ" sz="2300" dirty="0">
                <a:effectLst/>
                <a:latin typeface="Arial" panose="020B0604020202020204" pitchFamily="34" charset="0"/>
                <a:ea typeface="Calibri" panose="020F0502020204030204" pitchFamily="34" charset="0"/>
                <a:cs typeface="Times New Roman" panose="02020603050405020304" pitchFamily="18" charset="0"/>
              </a:rPr>
              <a:t>, </a:t>
            </a:r>
            <a:r>
              <a:rPr lang="cs-CZ" sz="23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obviněný musí při plánování a realizaci svých veřejných zakázek vycházet z údajů, které jsou relevantní pro něj.</a:t>
            </a:r>
          </a:p>
          <a:p>
            <a:pPr marL="285750" indent="-285750" algn="just">
              <a:spcBef>
                <a:spcPts val="600"/>
              </a:spcBef>
              <a:spcAft>
                <a:spcPts val="600"/>
              </a:spcAft>
              <a:buClr>
                <a:srgbClr val="009543"/>
              </a:buClr>
              <a:buFont typeface="Arial" panose="020B0604020202020204" pitchFamily="34" charset="0"/>
              <a:buChar char="•"/>
            </a:pPr>
            <a:r>
              <a:rPr lang="cs-CZ" sz="2300" dirty="0">
                <a:latin typeface="Arial" panose="020B0604020202020204" pitchFamily="34" charset="0"/>
                <a:ea typeface="Calibri" panose="020F0502020204030204" pitchFamily="34" charset="0"/>
                <a:cs typeface="Times New Roman" panose="02020603050405020304" pitchFamily="18" charset="0"/>
              </a:rPr>
              <a:t>52.     </a:t>
            </a:r>
            <a:r>
              <a:rPr lang="cs-CZ" sz="2300" dirty="0">
                <a:effectLst/>
                <a:latin typeface="Arial" panose="020B0604020202020204" pitchFamily="34" charset="0"/>
                <a:ea typeface="Calibri" panose="020F0502020204030204" pitchFamily="34" charset="0"/>
                <a:cs typeface="Times New Roman" panose="02020603050405020304" pitchFamily="18" charset="0"/>
              </a:rPr>
              <a:t>V situaci, kdy obviněný provádí uvedené změny smlouvy kontinuálně, pravidelně a setrvale, se nemůže jednat o změny neočekávané, a to i z toho důvodu, že se jedná o důsledky standardního socio-ekonomického vývoje.</a:t>
            </a:r>
          </a:p>
        </p:txBody>
      </p:sp>
    </p:spTree>
    <p:extLst>
      <p:ext uri="{BB962C8B-B14F-4D97-AF65-F5344CB8AC3E}">
        <p14:creationId xmlns:p14="http://schemas.microsoft.com/office/powerpoint/2010/main" val="40230870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583660"/>
            <a:ext cx="12191999" cy="6524863"/>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Ponaučení:</a:t>
            </a:r>
          </a:p>
          <a:p>
            <a:pPr marL="285750" indent="-285750" algn="just">
              <a:spcBef>
                <a:spcPts val="600"/>
              </a:spcBef>
              <a:spcAft>
                <a:spcPts val="600"/>
              </a:spcAft>
              <a:buClr>
                <a:srgbClr val="009543"/>
              </a:buClr>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Doplnění původní smlouvy o nově stanovenou inflační doložku představuje podstatnou změnu závazku ve smyslu § 222 odst. 3 ZZVZ.</a:t>
            </a:r>
          </a:p>
          <a:p>
            <a:pPr marL="285750" indent="-285750" algn="just">
              <a:spcBef>
                <a:spcPts val="600"/>
              </a:spcBef>
              <a:spcAft>
                <a:spcPts val="600"/>
              </a:spcAft>
              <a:buClr>
                <a:srgbClr val="009543"/>
              </a:buClr>
              <a:buFont typeface="Arial" panose="020B0604020202020204" pitchFamily="34" charset="0"/>
              <a:buChar char="•"/>
            </a:pPr>
            <a:r>
              <a:rPr lang="cs-CZ" sz="2400" dirty="0">
                <a:latin typeface="Arial" panose="020B0604020202020204" pitchFamily="34" charset="0"/>
                <a:ea typeface="Calibri" panose="020F0502020204030204" pitchFamily="34" charset="0"/>
                <a:cs typeface="Times New Roman" panose="02020603050405020304" pitchFamily="18" charset="0"/>
              </a:rPr>
              <a:t>S</a:t>
            </a:r>
            <a:r>
              <a:rPr lang="cs-CZ" sz="2400" dirty="0">
                <a:effectLst/>
                <a:latin typeface="Arial" panose="020B0604020202020204" pitchFamily="34" charset="0"/>
                <a:ea typeface="Calibri" panose="020F0502020204030204" pitchFamily="34" charset="0"/>
                <a:cs typeface="Times New Roman" panose="02020603050405020304" pitchFamily="18" charset="0"/>
              </a:rPr>
              <a:t>plnění podmínek dle § 222 odst. 5 ZZVZ nelze uvažovat v případě, kdy došlo pouze ke zvýšení cen, nikoli k rozšíření předmětu plnění.</a:t>
            </a:r>
          </a:p>
          <a:p>
            <a:pPr marL="285750" indent="-285750" algn="just">
              <a:spcBef>
                <a:spcPts val="600"/>
              </a:spcBef>
              <a:spcAft>
                <a:spcPts val="600"/>
              </a:spcAft>
              <a:buClr>
                <a:srgbClr val="009543"/>
              </a:buClr>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Nárůst inflace nelze podřadit pod výjimku dle § 222 odst. 6 ZZVZ, neboť nárůst inflace v kontextu běžného ekonomického vývoje není možné považovat za změnu nepředvídatelnou,</a:t>
            </a:r>
          </a:p>
          <a:p>
            <a:pPr marL="285750" indent="-285750" algn="just">
              <a:spcBef>
                <a:spcPts val="600"/>
              </a:spcBef>
              <a:spcAft>
                <a:spcPts val="600"/>
              </a:spcAft>
              <a:buClr>
                <a:srgbClr val="009543"/>
              </a:buClr>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Stejně tak nelze pod § 222 odst. 6 ZZVZ podřadit nárůst cen pohonných hmot, mezd a energií, zvýšení výkupních cen či nutnost zvýšit počet nádob určených ke svozu odpadu v důsledku nárůstu počtu obyvatel v obci či zvýšení objemu odpadů, neboť se jedná o skutečnosti, které jsou v rámci běžného socio-ekonomického vývoje standardní. </a:t>
            </a:r>
          </a:p>
          <a:p>
            <a:pPr marL="285750" indent="-285750" algn="just">
              <a:spcBef>
                <a:spcPts val="600"/>
              </a:spcBef>
              <a:spcAft>
                <a:spcPts val="600"/>
              </a:spcAft>
              <a:buClr>
                <a:srgbClr val="009543"/>
              </a:buClr>
              <a:buFont typeface="Arial" panose="020B0604020202020204" pitchFamily="34" charset="0"/>
              <a:buChar char="•"/>
            </a:pPr>
            <a:endPar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p>
            <a:pPr marL="285750" indent="-285750" algn="just">
              <a:spcBef>
                <a:spcPts val="600"/>
              </a:spcBef>
              <a:spcAft>
                <a:spcPts val="600"/>
              </a:spcAft>
              <a:buClr>
                <a:srgbClr val="009543"/>
              </a:buClr>
              <a:buFont typeface="Arial" panose="020B0604020202020204" pitchFamily="34" charset="0"/>
              <a:buChar char="•"/>
            </a:pPr>
            <a:endParaRPr lang="cs-CZ" sz="23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19533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45914" y="749030"/>
            <a:ext cx="11861259" cy="461665"/>
          </a:xfrm>
          <a:prstGeom prst="rect">
            <a:avLst/>
          </a:prstGeom>
          <a:noFill/>
        </p:spPr>
        <p:txBody>
          <a:bodyPr wrap="square" lIns="91440" tIns="45720" rIns="91440" bIns="45720" rtlCol="0" anchor="t">
            <a:spAutoFit/>
          </a:bodyPr>
          <a:lstStyle/>
          <a:p>
            <a:pPr algn="ctr"/>
            <a:r>
              <a:rPr lang="cs-CZ" sz="2400" b="1" dirty="0">
                <a:latin typeface="Arial" panose="020B0604020202020204" pitchFamily="34" charset="0"/>
                <a:cs typeface="Times New Roman" panose="02020603050405020304" pitchFamily="18" charset="0"/>
              </a:rPr>
              <a:t>Návrh na uložení zákazu plnění smlouvy / Profil zadavatele / Elektronický nástroj</a:t>
            </a:r>
            <a:endParaRPr lang="en-US" sz="2400" dirty="0"/>
          </a:p>
        </p:txBody>
      </p:sp>
      <p:graphicFrame>
        <p:nvGraphicFramePr>
          <p:cNvPr id="5" name="Tabulka 4">
            <a:extLst>
              <a:ext uri="{FF2B5EF4-FFF2-40B4-BE49-F238E27FC236}">
                <a16:creationId xmlns:a16="http://schemas.microsoft.com/office/drawing/2014/main" id="{A2506AE0-A190-BA35-A45A-51AC0D82D67E}"/>
              </a:ext>
            </a:extLst>
          </p:cNvPr>
          <p:cNvGraphicFramePr>
            <a:graphicFrameLocks noGrp="1"/>
          </p:cNvGraphicFramePr>
          <p:nvPr>
            <p:extLst>
              <p:ext uri="{D42A27DB-BD31-4B8C-83A1-F6EECF244321}">
                <p14:modId xmlns:p14="http://schemas.microsoft.com/office/powerpoint/2010/main" val="2203521664"/>
              </p:ext>
            </p:extLst>
          </p:nvPr>
        </p:nvGraphicFramePr>
        <p:xfrm>
          <a:off x="0" y="1159907"/>
          <a:ext cx="12192000" cy="2884272"/>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1138273570"/>
                    </a:ext>
                  </a:extLst>
                </a:gridCol>
              </a:tblGrid>
              <a:tr h="386028">
                <a:tc>
                  <a:txBody>
                    <a:bodyPr/>
                    <a:lstStyle/>
                    <a:p>
                      <a:pPr algn="just">
                        <a:lnSpc>
                          <a:spcPct val="107000"/>
                        </a:lnSpc>
                        <a:spcAft>
                          <a:spcPts val="800"/>
                        </a:spcAft>
                      </a:pPr>
                      <a:r>
                        <a:rPr lang="cs-CZ" sz="2400" b="1" kern="1200">
                          <a:solidFill>
                            <a:srgbClr val="FFFFFF"/>
                          </a:solidFill>
                          <a:effectLst/>
                          <a:latin typeface="Arial" panose="020B0604020202020204" pitchFamily="34" charset="0"/>
                          <a:ea typeface="Times New Roman" panose="02020603050405020304" pitchFamily="18" charset="0"/>
                          <a:cs typeface="Arial" panose="020B0604020202020204" pitchFamily="34" charset="0"/>
                        </a:rPr>
                        <a:t>Sp.zn. ÚOHS-S1090/2024/VZ, č. j.  ÚOHS-04265/2025/500</a:t>
                      </a:r>
                      <a:endParaRPr lang="cs-CZ" sz="24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1459919349"/>
                  </a:ext>
                </a:extLst>
              </a:tr>
              <a:tr h="386028">
                <a:tc>
                  <a:txBody>
                    <a:bodyPr/>
                    <a:lstStyle/>
                    <a:p>
                      <a:pPr algn="just">
                        <a:lnSpc>
                          <a:spcPct val="107000"/>
                        </a:lnSpc>
                        <a:spcAft>
                          <a:spcPts val="800"/>
                        </a:spcAft>
                      </a:pPr>
                      <a:r>
                        <a:rPr lang="cs-CZ" sz="2400"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4"/>
                        </a:rPr>
                        <a:t>https://uohs.gov.cz/cs/verejne-zakazky/sbirky-rozhodnuti/detail-22638.html</a:t>
                      </a:r>
                      <a:endParaRPr lang="cs-CZ" sz="24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4078745562"/>
                  </a:ext>
                </a:extLst>
              </a:tr>
              <a:tr h="386028">
                <a:tc>
                  <a:txBody>
                    <a:bodyPr/>
                    <a:lstStyle/>
                    <a:p>
                      <a:pPr algn="just">
                        <a:lnSpc>
                          <a:spcPct val="107000"/>
                        </a:lnSpc>
                        <a:spcAft>
                          <a:spcPts val="800"/>
                        </a:spcAft>
                      </a:pPr>
                      <a:r>
                        <a:rPr lang="cs-CZ" sz="2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Rámcové dohody na provádění úklidových služeb</a:t>
                      </a:r>
                      <a:endParaRPr lang="cs-CZ" sz="24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954306992"/>
                  </a:ext>
                </a:extLst>
              </a:tr>
              <a:tr h="386028">
                <a:tc>
                  <a:txBody>
                    <a:bodyPr/>
                    <a:lstStyle/>
                    <a:p>
                      <a:pPr algn="just">
                        <a:lnSpc>
                          <a:spcPct val="107000"/>
                        </a:lnSpc>
                        <a:spcAft>
                          <a:spcPts val="800"/>
                        </a:spcAft>
                      </a:pPr>
                      <a:r>
                        <a:rPr lang="cs-CZ"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Právní moc: 21. 2. 2025</a:t>
                      </a:r>
                      <a:endParaRPr lang="cs-CZ" sz="24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2459188181"/>
                  </a:ext>
                </a:extLst>
              </a:tr>
              <a:tr h="387484">
                <a:tc>
                  <a:txBody>
                    <a:bodyPr/>
                    <a:lstStyle/>
                    <a:p>
                      <a:pPr algn="just">
                        <a:lnSpc>
                          <a:spcPct val="107000"/>
                        </a:lnSpc>
                        <a:spcAft>
                          <a:spcPts val="800"/>
                        </a:spcAft>
                      </a:pPr>
                      <a:r>
                        <a:rPr lang="cs-CZ"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Dotčená ustanovení: </a:t>
                      </a:r>
                      <a:r>
                        <a:rPr lang="cs-CZ" sz="2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250 odst. 2 </a:t>
                      </a:r>
                      <a:r>
                        <a:rPr lang="cs-CZ"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ZZVZ, </a:t>
                      </a:r>
                      <a:r>
                        <a:rPr lang="pl-PL"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28 odst. 1 písm. i) a j) ZZVZ</a:t>
                      </a:r>
                      <a:r>
                        <a:rPr lang="cs-CZ"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cs-CZ" sz="240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2195754911"/>
                  </a:ext>
                </a:extLst>
              </a:tr>
              <a:tr h="603794">
                <a:tc>
                  <a:txBody>
                    <a:bodyPr/>
                    <a:lstStyle/>
                    <a:p>
                      <a:pPr algn="just">
                        <a:lnSpc>
                          <a:spcPct val="107000"/>
                        </a:lnSpc>
                        <a:spcAft>
                          <a:spcPts val="800"/>
                        </a:spcAft>
                      </a:pPr>
                      <a:r>
                        <a:rPr lang="cs-CZ" sz="2400" kern="1200" dirty="0">
                          <a:solidFill>
                            <a:schemeClr val="dk1"/>
                          </a:solidFill>
                          <a:effectLst/>
                          <a:latin typeface="Arial" panose="020B0604020202020204" pitchFamily="34" charset="0"/>
                          <a:ea typeface="+mn-ea"/>
                          <a:cs typeface="Arial" panose="020B0604020202020204" pitchFamily="34" charset="0"/>
                        </a:rPr>
                        <a:t>Návrh se zamítá, neboť nebyly zjištěny důvody pro uložení nápravného opatření.</a:t>
                      </a:r>
                      <a:endParaRPr lang="cs-CZ" sz="240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1489739253"/>
                  </a:ext>
                </a:extLst>
              </a:tr>
            </a:tbl>
          </a:graphicData>
        </a:graphic>
      </p:graphicFrame>
    </p:spTree>
    <p:extLst>
      <p:ext uri="{BB962C8B-B14F-4D97-AF65-F5344CB8AC3E}">
        <p14:creationId xmlns:p14="http://schemas.microsoft.com/office/powerpoint/2010/main" val="20656968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321013"/>
            <a:ext cx="12191999" cy="6555641"/>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b="1" dirty="0">
                <a:latin typeface="Arial" panose="020B0604020202020204" pitchFamily="34" charset="0"/>
                <a:cs typeface="Arial" panose="020B0604020202020204" pitchFamily="34" charset="0"/>
              </a:rPr>
              <a:t>Skutkový stav: </a:t>
            </a:r>
          </a:p>
          <a:p>
            <a:pPr marL="342900" indent="-342900" algn="just">
              <a:spcBef>
                <a:spcPts val="600"/>
              </a:spcBef>
              <a:spcAft>
                <a:spcPts val="600"/>
              </a:spcAft>
              <a:buClr>
                <a:srgbClr val="009543"/>
              </a:buClr>
              <a:buFont typeface="Arial" panose="020B0604020202020204" pitchFamily="34" charset="0"/>
              <a:buChar char="•"/>
            </a:pPr>
            <a:r>
              <a:rPr lang="cs-CZ" dirty="0">
                <a:effectLst/>
                <a:latin typeface="Arial" panose="020B0604020202020204" pitchFamily="34" charset="0"/>
                <a:ea typeface="Calibri" panose="020F0502020204030204" pitchFamily="34" charset="0"/>
                <a:cs typeface="Times New Roman" panose="02020603050405020304" pitchFamily="18" charset="0"/>
              </a:rPr>
              <a:t>Z Věstníku veřejných zakázek vyplývá, že zadavatel má platný profil zadavatele na adrese </a:t>
            </a:r>
            <a:r>
              <a:rPr lang="cs-CZ" dirty="0">
                <a:effectLst/>
                <a:latin typeface="Arial" panose="020B0604020202020204" pitchFamily="34" charset="0"/>
                <a:ea typeface="Calibri" panose="020F0502020204030204" pitchFamily="34" charset="0"/>
                <a:cs typeface="Times New Roman" panose="02020603050405020304" pitchFamily="18" charset="0"/>
                <a:hlinkClick r:id="rId3"/>
              </a:rPr>
              <a:t>https://zakazky.mesto-nymburk.cz/profile_display_2.html</a:t>
            </a:r>
            <a:r>
              <a:rPr lang="cs-CZ" dirty="0">
                <a:effectLst/>
                <a:latin typeface="Arial" panose="020B0604020202020204" pitchFamily="34" charset="0"/>
                <a:ea typeface="Calibri" panose="020F0502020204030204" pitchFamily="34" charset="0"/>
                <a:cs typeface="Times New Roman" panose="02020603050405020304" pitchFamily="18" charset="0"/>
              </a:rPr>
              <a:t>, který byl pod ev. č. Z2017-027843 zveřejněn ve Věstníku veřejných zakázek dne 10. 10. 2017 (dále jen „profil zadavatele“).</a:t>
            </a:r>
          </a:p>
          <a:p>
            <a:pPr marL="342900" indent="-342900" algn="just">
              <a:spcBef>
                <a:spcPts val="600"/>
              </a:spcBef>
              <a:spcAft>
                <a:spcPts val="600"/>
              </a:spcAft>
              <a:buClr>
                <a:srgbClr val="009543"/>
              </a:buClr>
              <a:buFont typeface="Arial" panose="020B0604020202020204" pitchFamily="34" charset="0"/>
              <a:buChar char="•"/>
            </a:pPr>
            <a:r>
              <a:rPr lang="cs-CZ" dirty="0">
                <a:effectLst/>
                <a:latin typeface="Arial" panose="020B0604020202020204" pitchFamily="34" charset="0"/>
                <a:ea typeface="Calibri" panose="020F0502020204030204" pitchFamily="34" charset="0"/>
                <a:cs typeface="Times New Roman" panose="02020603050405020304" pitchFamily="18" charset="0"/>
              </a:rPr>
              <a:t>Ve výzvě k podání nabídek zadavatel stanovil, </a:t>
            </a:r>
            <a:r>
              <a:rPr lang="cs-CZ" u="sng" dirty="0">
                <a:effectLst/>
                <a:latin typeface="Arial" panose="020B0604020202020204" pitchFamily="34" charset="0"/>
                <a:ea typeface="Calibri" panose="020F0502020204030204" pitchFamily="34" charset="0"/>
                <a:cs typeface="Times New Roman" panose="02020603050405020304" pitchFamily="18" charset="0"/>
              </a:rPr>
              <a:t>že </a:t>
            </a:r>
            <a:r>
              <a:rPr lang="cs-CZ" i="1" u="sng" dirty="0">
                <a:effectLst/>
                <a:latin typeface="Arial" panose="020B0604020202020204" pitchFamily="34" charset="0"/>
                <a:ea typeface="Calibri" panose="020F0502020204030204" pitchFamily="34" charset="0"/>
                <a:cs typeface="Times New Roman" panose="02020603050405020304" pitchFamily="18" charset="0"/>
              </a:rPr>
              <a:t>„[p]ro účely komunikace mezi zadavatelem a dodavatelem, tedy i pro podávání nabídek, zadavatel v souladu s § 103 odst. 1 písm. c) zákona určil jako elektronický nástroj dle § 213 zákona Národní elektronický nástroj (dále jen „NEN“) </a:t>
            </a:r>
            <a:r>
              <a:rPr lang="cs-CZ" i="1" dirty="0">
                <a:effectLst/>
                <a:latin typeface="Arial" panose="020B0604020202020204" pitchFamily="34" charset="0"/>
                <a:ea typeface="Calibri" panose="020F0502020204030204" pitchFamily="34" charset="0"/>
                <a:cs typeface="Times New Roman" panose="02020603050405020304" pitchFamily="18" charset="0"/>
              </a:rPr>
              <a:t>dostupný na internetové adrese: </a:t>
            </a:r>
            <a:r>
              <a:rPr lang="cs-CZ" i="1"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4"/>
              </a:rPr>
              <a:t>https://nen.nipez.cz</a:t>
            </a:r>
            <a:r>
              <a:rPr lang="cs-CZ" i="1" dirty="0">
                <a:effectLst/>
                <a:latin typeface="Arial" panose="020B0604020202020204" pitchFamily="34" charset="0"/>
                <a:ea typeface="Calibri" panose="020F0502020204030204" pitchFamily="34" charset="0"/>
                <a:cs typeface="Times New Roman" panose="02020603050405020304" pitchFamily="18" charset="0"/>
              </a:rPr>
              <a:t>. Provozovatelem NEN je Ministerstvo pro místní rozvoj. (…).“</a:t>
            </a:r>
          </a:p>
          <a:p>
            <a:pPr marL="342900" indent="-342900" algn="just">
              <a:spcBef>
                <a:spcPts val="600"/>
              </a:spcBef>
              <a:spcAft>
                <a:spcPts val="600"/>
              </a:spcAft>
              <a:buClr>
                <a:srgbClr val="009543"/>
              </a:buClr>
              <a:buFont typeface="Arial" panose="020B0604020202020204" pitchFamily="34" charset="0"/>
              <a:buChar char="•"/>
            </a:pPr>
            <a:r>
              <a:rPr lang="cs-CZ" dirty="0">
                <a:effectLst/>
                <a:latin typeface="Arial" panose="020B0604020202020204" pitchFamily="34" charset="0"/>
                <a:ea typeface="Calibri" panose="020F0502020204030204" pitchFamily="34" charset="0"/>
                <a:cs typeface="Times New Roman" panose="02020603050405020304" pitchFamily="18" charset="0"/>
              </a:rPr>
              <a:t>že </a:t>
            </a:r>
            <a:r>
              <a:rPr lang="cs-CZ" i="1" dirty="0">
                <a:effectLst/>
                <a:latin typeface="Arial" panose="020B0604020202020204" pitchFamily="34" charset="0"/>
                <a:ea typeface="Calibri" panose="020F0502020204030204" pitchFamily="34" charset="0"/>
                <a:cs typeface="Times New Roman" panose="02020603050405020304" pitchFamily="18" charset="0"/>
              </a:rPr>
              <a:t>„[k]</a:t>
            </a:r>
            <a:r>
              <a:rPr lang="cs-CZ" i="1" dirty="0" err="1">
                <a:effectLst/>
                <a:latin typeface="Arial" panose="020B0604020202020204" pitchFamily="34" charset="0"/>
                <a:ea typeface="Calibri" panose="020F0502020204030204" pitchFamily="34" charset="0"/>
                <a:cs typeface="Times New Roman" panose="02020603050405020304" pitchFamily="18" charset="0"/>
              </a:rPr>
              <a:t>ompletní</a:t>
            </a:r>
            <a:r>
              <a:rPr lang="cs-CZ" i="1" dirty="0">
                <a:effectLst/>
                <a:latin typeface="Arial" panose="020B0604020202020204" pitchFamily="34" charset="0"/>
                <a:ea typeface="Calibri" panose="020F0502020204030204" pitchFamily="34" charset="0"/>
                <a:cs typeface="Times New Roman" panose="02020603050405020304" pitchFamily="18" charset="0"/>
              </a:rPr>
              <a:t> </a:t>
            </a:r>
            <a:r>
              <a:rPr lang="cs-CZ" i="1" u="sng" dirty="0">
                <a:effectLst/>
                <a:latin typeface="Arial" panose="020B0604020202020204" pitchFamily="34" charset="0"/>
                <a:ea typeface="Calibri" panose="020F0502020204030204" pitchFamily="34" charset="0"/>
                <a:cs typeface="Times New Roman" panose="02020603050405020304" pitchFamily="18" charset="0"/>
              </a:rPr>
              <a:t>zadávací dokumentace je poskytována neomezeným dálkovým přístupem na adrese profilu zadavatele</a:t>
            </a:r>
            <a:r>
              <a:rPr lang="cs-CZ" i="1" dirty="0">
                <a:effectLst/>
                <a:latin typeface="Arial" panose="020B0604020202020204" pitchFamily="34" charset="0"/>
                <a:ea typeface="Calibri" panose="020F0502020204030204" pitchFamily="34" charset="0"/>
                <a:cs typeface="Times New Roman" panose="02020603050405020304" pitchFamily="18" charset="0"/>
              </a:rPr>
              <a:t>: </a:t>
            </a:r>
            <a:r>
              <a:rPr lang="cs-CZ" i="1" dirty="0">
                <a:effectLst/>
                <a:latin typeface="Arial" panose="020B0604020202020204" pitchFamily="34" charset="0"/>
                <a:ea typeface="Calibri" panose="020F0502020204030204" pitchFamily="34" charset="0"/>
                <a:cs typeface="Times New Roman" panose="02020603050405020304" pitchFamily="18" charset="0"/>
                <a:hlinkClick r:id="rId3"/>
              </a:rPr>
              <a:t>https://zakazky.mesto-nymburk.cz/profile_display_2.html</a:t>
            </a:r>
            <a:r>
              <a:rPr lang="cs-CZ" i="1" dirty="0">
                <a:effectLst/>
                <a:latin typeface="Arial" panose="020B0604020202020204" pitchFamily="34" charset="0"/>
                <a:ea typeface="Calibri" panose="020F0502020204030204" pitchFamily="34" charset="0"/>
                <a:cs typeface="Times New Roman" panose="02020603050405020304" pitchFamily="18" charset="0"/>
              </a:rPr>
              <a:t> a na adrese profilu zadavatele NEN: </a:t>
            </a:r>
            <a:r>
              <a:rPr lang="cs-CZ" i="1" dirty="0">
                <a:effectLst/>
                <a:latin typeface="Arial" panose="020B0604020202020204" pitchFamily="34" charset="0"/>
                <a:ea typeface="Calibri" panose="020F0502020204030204" pitchFamily="34" charset="0"/>
                <a:cs typeface="Times New Roman" panose="02020603050405020304" pitchFamily="18" charset="0"/>
                <a:hlinkClick r:id="rId5"/>
              </a:rPr>
              <a:t>https://nen.nipez.cz/profil/</a:t>
            </a:r>
            <a:r>
              <a:rPr lang="cs-CZ" i="1" dirty="0" err="1">
                <a:effectLst/>
                <a:latin typeface="Arial" panose="020B0604020202020204" pitchFamily="34" charset="0"/>
                <a:ea typeface="Calibri" panose="020F0502020204030204" pitchFamily="34" charset="0"/>
                <a:cs typeface="Times New Roman" panose="02020603050405020304" pitchFamily="18" charset="0"/>
                <a:hlinkClick r:id="rId5"/>
              </a:rPr>
              <a:t>nymburk</a:t>
            </a:r>
            <a:r>
              <a:rPr lang="cs-CZ" i="1" dirty="0">
                <a:effectLst/>
                <a:latin typeface="Arial" panose="020B0604020202020204" pitchFamily="34" charset="0"/>
                <a:ea typeface="Calibri" panose="020F0502020204030204" pitchFamily="34" charset="0"/>
                <a:cs typeface="Times New Roman" panose="02020603050405020304" pitchFamily="18" charset="0"/>
              </a:rPr>
              <a:t>. Zadavatel nepožaduje úhradu za reprodukci zadávací dokumentace.“</a:t>
            </a:r>
          </a:p>
          <a:p>
            <a:pPr marL="342900" indent="-342900" algn="just">
              <a:spcBef>
                <a:spcPts val="600"/>
              </a:spcBef>
              <a:spcAft>
                <a:spcPts val="600"/>
              </a:spcAft>
              <a:buClr>
                <a:srgbClr val="009543"/>
              </a:buClr>
              <a:buFont typeface="Arial" panose="020B0604020202020204" pitchFamily="34" charset="0"/>
              <a:buChar char="•"/>
            </a:pPr>
            <a:r>
              <a:rPr lang="cs-CZ" dirty="0">
                <a:effectLst/>
                <a:latin typeface="Arial" panose="020B0604020202020204" pitchFamily="34" charset="0"/>
                <a:ea typeface="Calibri" panose="020F0502020204030204" pitchFamily="34" charset="0"/>
                <a:cs typeface="Times New Roman" panose="02020603050405020304" pitchFamily="18" charset="0"/>
              </a:rPr>
              <a:t>že komunikace bude probíhat v NEN</a:t>
            </a:r>
          </a:p>
          <a:p>
            <a:pPr marL="342900" indent="-342900" algn="just">
              <a:spcBef>
                <a:spcPts val="600"/>
              </a:spcBef>
              <a:spcAft>
                <a:spcPts val="600"/>
              </a:spcAft>
              <a:buClr>
                <a:srgbClr val="009543"/>
              </a:buClr>
              <a:buFont typeface="Arial" panose="020B0604020202020204" pitchFamily="34" charset="0"/>
              <a:buChar char="•"/>
            </a:pPr>
            <a:r>
              <a:rPr lang="cs-CZ" dirty="0">
                <a:effectLst/>
                <a:latin typeface="Arial" panose="020B0604020202020204" pitchFamily="34" charset="0"/>
                <a:ea typeface="Calibri" panose="020F0502020204030204" pitchFamily="34" charset="0"/>
                <a:cs typeface="Times New Roman" panose="02020603050405020304" pitchFamily="18" charset="0"/>
              </a:rPr>
              <a:t>že </a:t>
            </a:r>
            <a:r>
              <a:rPr lang="cs-CZ" i="1" dirty="0">
                <a:effectLst/>
                <a:latin typeface="Arial" panose="020B0604020202020204" pitchFamily="34" charset="0"/>
                <a:ea typeface="Calibri" panose="020F0502020204030204" pitchFamily="34" charset="0"/>
                <a:cs typeface="Times New Roman" panose="02020603050405020304" pitchFamily="18" charset="0"/>
              </a:rPr>
              <a:t>„[z]</a:t>
            </a:r>
            <a:r>
              <a:rPr lang="cs-CZ" i="1" dirty="0" err="1">
                <a:effectLst/>
                <a:latin typeface="Arial" panose="020B0604020202020204" pitchFamily="34" charset="0"/>
                <a:ea typeface="Calibri" panose="020F0502020204030204" pitchFamily="34" charset="0"/>
                <a:cs typeface="Times New Roman" panose="02020603050405020304" pitchFamily="18" charset="0"/>
              </a:rPr>
              <a:t>adavatel</a:t>
            </a:r>
            <a:r>
              <a:rPr lang="cs-CZ" i="1" dirty="0">
                <a:effectLst/>
                <a:latin typeface="Arial" panose="020B0604020202020204" pitchFamily="34" charset="0"/>
                <a:ea typeface="Calibri" panose="020F0502020204030204" pitchFamily="34" charset="0"/>
                <a:cs typeface="Times New Roman" panose="02020603050405020304" pitchFamily="18" charset="0"/>
              </a:rPr>
              <a:t> si vyhrazuje způsob uveřejnění výsledků veřejné zakázky a dodavatel (účastník) tímto souhlasí se zveřejněním všech náležitostí smluvního vztahu (vč. smlouvy) dle § 219 zákona a též souhlasí se zveřejněním výsledků (např. oznámení o vyloučení účastníka zadávacího řízení dle § 48 zákona a oznámení o výběru dodavatele dle § 50 zákona) veřejné zakázky na internetových stránkách zadavatele a na profilu zadavatele dle § 214 zákona. Oznámení dle výše uvedeného se považují za doručená všem účastníkům zadávacího řízení okamžikem jejich uveřejnění. Dodavatel (účastník) souhlasí i se zveřejněním jiným způsobem a v souvislosti s tímto prohlašuje, že kontaktní osoby dodavatele (účastníka) vyslovily souhlas se zveřejněním svých údajů.“</a:t>
            </a:r>
          </a:p>
          <a:p>
            <a:pPr marL="342900" indent="-342900" algn="just">
              <a:spcBef>
                <a:spcPts val="600"/>
              </a:spcBef>
              <a:spcAft>
                <a:spcPts val="600"/>
              </a:spcAft>
              <a:buClr>
                <a:srgbClr val="009543"/>
              </a:buClr>
              <a:buFont typeface="Arial" panose="020B0604020202020204" pitchFamily="34" charset="0"/>
              <a:buChar char="•"/>
            </a:pPr>
            <a:r>
              <a:rPr lang="cs-CZ" dirty="0">
                <a:effectLst/>
                <a:latin typeface="Arial" panose="020B0604020202020204" pitchFamily="34" charset="0"/>
                <a:ea typeface="Calibri" panose="020F0502020204030204" pitchFamily="34" charset="0"/>
                <a:cs typeface="Times New Roman" panose="02020603050405020304" pitchFamily="18" charset="0"/>
              </a:rPr>
              <a:t>Zadavatel rozhodnutí o vyloučení navrhovatele ze ZŘ a rozhodnutí o výběru dodavatel uveřejnil na svém profilu,</a:t>
            </a:r>
            <a:endParaRPr lang="cs-CZ"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129542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583660"/>
            <a:ext cx="12191999" cy="6217087"/>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100" b="1" dirty="0">
                <a:latin typeface="Arial" panose="020B0604020202020204" pitchFamily="34" charset="0"/>
                <a:cs typeface="Arial" panose="020B0604020202020204" pitchFamily="34" charset="0"/>
              </a:rPr>
              <a:t>Argumentace Úřadu:</a:t>
            </a:r>
          </a:p>
          <a:p>
            <a:pPr marL="285750" indent="-285750" algn="just">
              <a:spcBef>
                <a:spcPts val="600"/>
              </a:spcBef>
              <a:spcAft>
                <a:spcPts val="600"/>
              </a:spcAft>
              <a:buClr>
                <a:srgbClr val="009543"/>
              </a:buClr>
              <a:buFont typeface="Arial" panose="020B0604020202020204" pitchFamily="34" charset="0"/>
              <a:buChar char="•"/>
            </a:pPr>
            <a:r>
              <a:rPr lang="cs-CZ" sz="2100" dirty="0">
                <a:effectLst/>
                <a:latin typeface="Arial" panose="020B0604020202020204" pitchFamily="34" charset="0"/>
                <a:ea typeface="Calibri" panose="020F0502020204030204" pitchFamily="34" charset="0"/>
                <a:cs typeface="Times New Roman" panose="02020603050405020304" pitchFamily="18" charset="0"/>
              </a:rPr>
              <a:t>57.   V šetřeném případě navrhovatel podal dne 5. 12. 2024 prostřednictvím datové schránky zadavateli námitky proti vyloučení a výběru, které byly zadavateli doručeny téhož dne. Ve smyslu </a:t>
            </a:r>
            <a:br>
              <a:rPr lang="cs-CZ" sz="2100" dirty="0">
                <a:effectLst/>
                <a:latin typeface="Arial" panose="020B0604020202020204" pitchFamily="34" charset="0"/>
                <a:ea typeface="Calibri" panose="020F0502020204030204" pitchFamily="34" charset="0"/>
                <a:cs typeface="Times New Roman" panose="02020603050405020304" pitchFamily="18" charset="0"/>
              </a:rPr>
            </a:br>
            <a:r>
              <a:rPr lang="cs-CZ" sz="2100" dirty="0">
                <a:effectLst/>
                <a:latin typeface="Arial" panose="020B0604020202020204" pitchFamily="34" charset="0"/>
                <a:ea typeface="Calibri" panose="020F0502020204030204" pitchFamily="34" charset="0"/>
                <a:cs typeface="Times New Roman" panose="02020603050405020304" pitchFamily="18" charset="0"/>
              </a:rPr>
              <a:t>§ 245 odst. 1 zákona zadavateli tedy běžela lhůta 15 dnů pro rozhodnutí o navrhovatelem podaných námitkách, a to až do 20. 12. 2024. Navrhovatel však již dne 17. 12. 2024 podal k Úřadu návrh na uložení zákazu plnění ze smlouvy, která byla uzavřena dne 6. 11. 2024.</a:t>
            </a:r>
          </a:p>
          <a:p>
            <a:pPr marL="285750" indent="-285750" algn="just">
              <a:spcBef>
                <a:spcPts val="600"/>
              </a:spcBef>
              <a:spcAft>
                <a:spcPts val="600"/>
              </a:spcAft>
              <a:buClr>
                <a:srgbClr val="009543"/>
              </a:buClr>
              <a:buFont typeface="Arial" panose="020B0604020202020204" pitchFamily="34" charset="0"/>
              <a:buChar char="•"/>
            </a:pPr>
            <a:r>
              <a:rPr lang="cs-CZ" sz="2100" dirty="0">
                <a:effectLst/>
                <a:latin typeface="Arial" panose="020B0604020202020204" pitchFamily="34" charset="0"/>
                <a:ea typeface="Calibri" panose="020F0502020204030204" pitchFamily="34" charset="0"/>
                <a:cs typeface="Times New Roman" panose="02020603050405020304" pitchFamily="18" charset="0"/>
              </a:rPr>
              <a:t>58.    Úřad v této souvislosti uvádí, že pokud by se ze strany navrhovatele jednalo o návrh na přezkoumání úkonů zadavatele před uzavřením smlouvy, jednalo by se v šetřeném případě skutečně o předčasně podaný návrh, neboť z ustanovení § 251 odst. 2 zákona vyplývá, že navrhovatel je oprávněn podat návrh do 10 dnů ode dne, v němž navrhovatel obdržel rozhodnutí o odmítnutí námitek. V šetřeném případě nicméně navrhovatel podal – dle jeho sdělení ze dne 14. 1. 2025 – pouze návrh na uložení zákazu plnění smlouvy, k jejímuž uzavření došlo dne 6. 11. 2024. Z ustanovení </a:t>
            </a:r>
            <a:r>
              <a:rPr lang="cs-CZ" sz="21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250 odst. 2 zákona pak vyplývá, že navrhovatel je oprávněn podat návrh na uložení zákazu plnění smlouvy ve smyslu § 254 zákona, a to i bez předchozího podání námitek</a:t>
            </a:r>
            <a:r>
              <a:rPr lang="cs-CZ" sz="2100" dirty="0">
                <a:effectLst/>
                <a:latin typeface="Arial" panose="020B0604020202020204" pitchFamily="34" charset="0"/>
                <a:ea typeface="Calibri" panose="020F0502020204030204" pitchFamily="34" charset="0"/>
                <a:cs typeface="Times New Roman" panose="02020603050405020304" pitchFamily="18" charset="0"/>
              </a:rPr>
              <a:t>. Uvedený závěr vyplývá rovněž i z komentářové literatury, dle které </a:t>
            </a:r>
            <a:r>
              <a:rPr lang="cs-CZ" sz="2100" i="1" dirty="0">
                <a:effectLst/>
                <a:latin typeface="Arial" panose="020B0604020202020204" pitchFamily="34" charset="0"/>
                <a:ea typeface="Calibri" panose="020F0502020204030204" pitchFamily="34" charset="0"/>
                <a:cs typeface="Times New Roman" panose="02020603050405020304" pitchFamily="18" charset="0"/>
              </a:rPr>
              <a:t>„[m]</a:t>
            </a:r>
            <a:r>
              <a:rPr lang="cs-CZ" sz="2100" i="1" dirty="0" err="1">
                <a:effectLst/>
                <a:latin typeface="Arial" panose="020B0604020202020204" pitchFamily="34" charset="0"/>
                <a:ea typeface="Calibri" panose="020F0502020204030204" pitchFamily="34" charset="0"/>
                <a:cs typeface="Times New Roman" panose="02020603050405020304" pitchFamily="18" charset="0"/>
              </a:rPr>
              <a:t>ožnost</a:t>
            </a:r>
            <a:r>
              <a:rPr lang="cs-CZ" sz="2100" i="1" dirty="0">
                <a:effectLst/>
                <a:latin typeface="Arial" panose="020B0604020202020204" pitchFamily="34" charset="0"/>
                <a:ea typeface="Calibri" panose="020F0502020204030204" pitchFamily="34" charset="0"/>
                <a:cs typeface="Times New Roman" panose="02020603050405020304" pitchFamily="18" charset="0"/>
              </a:rPr>
              <a:t> podání návrhu k ÚOHS po okamžiku uzavření smlouvy (rámcové dohody) zákon v tomto případě nepodmiňuje podáním námitek zadavateli; v okamžiku po uzavření smlouvy je námitkové řízení jako předstupeň řízení před ÚOHS nadbytečné.“</a:t>
            </a:r>
            <a:endParaRPr lang="cs-CZ" sz="2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80137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583660"/>
            <a:ext cx="12191999" cy="6124754"/>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000" b="1" dirty="0">
                <a:latin typeface="Arial" panose="020B0604020202020204" pitchFamily="34" charset="0"/>
                <a:cs typeface="Arial" panose="020B0604020202020204" pitchFamily="34" charset="0"/>
              </a:rPr>
              <a:t>Argumentace Úřadu:</a:t>
            </a:r>
          </a:p>
          <a:p>
            <a:pPr marL="285750" indent="-285750" algn="just">
              <a:spcBef>
                <a:spcPts val="600"/>
              </a:spcBef>
              <a:spcAft>
                <a:spcPts val="600"/>
              </a:spcAft>
              <a:buClr>
                <a:srgbClr val="009543"/>
              </a:buClr>
              <a:buFont typeface="Arial" panose="020B0604020202020204" pitchFamily="34" charset="0"/>
              <a:buChar char="•"/>
            </a:pPr>
            <a:r>
              <a:rPr lang="cs-CZ" sz="1800" dirty="0">
                <a:effectLst/>
                <a:latin typeface="Arial" panose="020B0604020202020204" pitchFamily="34" charset="0"/>
                <a:ea typeface="Calibri" panose="020F0502020204030204" pitchFamily="34" charset="0"/>
                <a:cs typeface="Times New Roman" panose="02020603050405020304" pitchFamily="18" charset="0"/>
              </a:rPr>
              <a:t>67.     </a:t>
            </a:r>
            <a:r>
              <a:rPr lang="cs-CZ" sz="18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Zákon sice umožňuje, aby zadavatel jako svůj profil využíval rovněž elektronický nástroj NEN</a:t>
            </a:r>
            <a:r>
              <a:rPr lang="cs-CZ" sz="1800" dirty="0">
                <a:effectLst/>
                <a:latin typeface="Arial" panose="020B0604020202020204" pitchFamily="34" charset="0"/>
                <a:ea typeface="Calibri" panose="020F0502020204030204" pitchFamily="34" charset="0"/>
                <a:cs typeface="Times New Roman" panose="02020603050405020304" pitchFamily="18" charset="0"/>
              </a:rPr>
              <a:t>, </a:t>
            </a:r>
            <a:r>
              <a:rPr lang="cs-CZ" sz="18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nicméně platí, že adresa takovéhoto profilu v NEN musí být uveřejněna ve Věstníku veřejných zakázek. </a:t>
            </a:r>
            <a:r>
              <a:rPr lang="cs-CZ" sz="1800" dirty="0">
                <a:effectLst/>
                <a:latin typeface="Arial" panose="020B0604020202020204" pitchFamily="34" charset="0"/>
                <a:ea typeface="Calibri" panose="020F0502020204030204" pitchFamily="34" charset="0"/>
                <a:cs typeface="Times New Roman" panose="02020603050405020304" pitchFamily="18" charset="0"/>
              </a:rPr>
              <a:t>Pokud tomu tak není, tedy že internetová adresa profilu zadavatele v NEN není ve Věstníku veřejných zakázek uveřejněna, nelze NEN považovat za profil zadavatele, jak jej definuje zákon, resp. informace na něm uveřejněné pak nelze považovat za uveřejněné ve smyslu zákona. </a:t>
            </a:r>
          </a:p>
          <a:p>
            <a:pPr marL="285750" indent="-285750" algn="just">
              <a:spcBef>
                <a:spcPts val="600"/>
              </a:spcBef>
              <a:spcAft>
                <a:spcPts val="600"/>
              </a:spcAft>
              <a:buClr>
                <a:srgbClr val="009543"/>
              </a:buClr>
              <a:buFont typeface="Arial" panose="020B0604020202020204" pitchFamily="34" charset="0"/>
              <a:buChar char="•"/>
            </a:pPr>
            <a:r>
              <a:rPr lang="cs-CZ" sz="1800" dirty="0">
                <a:effectLst/>
                <a:latin typeface="Arial" panose="020B0604020202020204" pitchFamily="34" charset="0"/>
                <a:ea typeface="Calibri" panose="020F0502020204030204" pitchFamily="34" charset="0"/>
                <a:cs typeface="Times New Roman" panose="02020603050405020304" pitchFamily="18" charset="0"/>
              </a:rPr>
              <a:t>V souvislosti s šetřeným případem je pak třeba konstatovat, že internetová adresa zadavatelem označeného profilu v NEN ve Věstníku veřejných zakázek uveřejněna není, a tudíž NEN nelze považovat za profil zadavatele ve smyslu zákona, a proto i pokud by informace na něm zadavatel uveřejnil, nebyly by považovány za uveřejněné v souladu se zákonem (srov. § 214 odst. 1 věta druhá zákona). </a:t>
            </a:r>
          </a:p>
          <a:p>
            <a:pPr marL="285750" indent="-285750" algn="just">
              <a:spcBef>
                <a:spcPts val="600"/>
              </a:spcBef>
              <a:spcAft>
                <a:spcPts val="600"/>
              </a:spcAft>
              <a:buClr>
                <a:srgbClr val="009543"/>
              </a:buClr>
              <a:buFont typeface="Arial" panose="020B0604020202020204" pitchFamily="34" charset="0"/>
              <a:buChar char="•"/>
            </a:pPr>
            <a:r>
              <a:rPr lang="cs-CZ" sz="1800" dirty="0">
                <a:effectLst/>
                <a:latin typeface="Arial" panose="020B0604020202020204" pitchFamily="34" charset="0"/>
                <a:ea typeface="Calibri" panose="020F0502020204030204" pitchFamily="34" charset="0"/>
                <a:cs typeface="Times New Roman" panose="02020603050405020304" pitchFamily="18" charset="0"/>
              </a:rPr>
              <a:t>Úřad v souvislosti s právě uvedeným dodává, že NEN </a:t>
            </a:r>
            <a:r>
              <a:rPr lang="cs-CZ" sz="18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zadavatel v šetřeném případě využíval pouze jako elektronický nástroj ve smyslu § 28 odst. 1 písm. i) ve spojení s § 213 zákona</a:t>
            </a:r>
            <a:r>
              <a:rPr lang="cs-CZ" sz="1800" dirty="0">
                <a:effectLst/>
                <a:latin typeface="Arial" panose="020B0604020202020204" pitchFamily="34" charset="0"/>
                <a:ea typeface="Calibri" panose="020F0502020204030204" pitchFamily="34" charset="0"/>
                <a:cs typeface="Times New Roman" panose="02020603050405020304" pitchFamily="18" charset="0"/>
              </a:rPr>
              <a:t>, </a:t>
            </a:r>
            <a:r>
              <a:rPr lang="cs-CZ" sz="18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tedy pro příjem nabídek</a:t>
            </a:r>
            <a:r>
              <a:rPr lang="cs-CZ" sz="1800" dirty="0">
                <a:effectLst/>
                <a:latin typeface="Arial" panose="020B0604020202020204" pitchFamily="34" charset="0"/>
                <a:ea typeface="Calibri" panose="020F0502020204030204" pitchFamily="34" charset="0"/>
                <a:cs typeface="Times New Roman" panose="02020603050405020304" pitchFamily="18" charset="0"/>
              </a:rPr>
              <a:t>, </a:t>
            </a:r>
            <a:r>
              <a:rPr lang="cs-CZ" sz="18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pro příjem žádostí o vysvětlení zadávací dokumentace</a:t>
            </a:r>
            <a:r>
              <a:rPr lang="cs-CZ" sz="1800" dirty="0">
                <a:effectLst/>
                <a:latin typeface="Arial" panose="020B0604020202020204" pitchFamily="34" charset="0"/>
                <a:ea typeface="Calibri" panose="020F0502020204030204" pitchFamily="34" charset="0"/>
                <a:cs typeface="Times New Roman" panose="02020603050405020304" pitchFamily="18" charset="0"/>
              </a:rPr>
              <a:t>, </a:t>
            </a:r>
            <a:r>
              <a:rPr lang="cs-CZ" sz="18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pro zaznamenání úkonů provedených v zadávacím řízení atp</a:t>
            </a:r>
            <a:r>
              <a:rPr lang="cs-CZ" sz="1800" dirty="0">
                <a:effectLst/>
                <a:latin typeface="Arial" panose="020B0604020202020204" pitchFamily="34" charset="0"/>
                <a:ea typeface="Calibri" panose="020F0502020204030204" pitchFamily="34" charset="0"/>
                <a:cs typeface="Times New Roman" panose="02020603050405020304" pitchFamily="18" charset="0"/>
              </a:rPr>
              <a:t>., </a:t>
            </a:r>
            <a:r>
              <a:rPr lang="cs-CZ" sz="18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nikoli pro uveřejňování dokumentů o zadávacím řízení</a:t>
            </a:r>
            <a:r>
              <a:rPr lang="cs-CZ" sz="1800" dirty="0">
                <a:effectLst/>
                <a:latin typeface="Arial" panose="020B0604020202020204" pitchFamily="34" charset="0"/>
                <a:ea typeface="Calibri" panose="020F0502020204030204" pitchFamily="34" charset="0"/>
                <a:cs typeface="Times New Roman" panose="02020603050405020304" pitchFamily="18" charset="0"/>
              </a:rPr>
              <a:t>. Současně Úřad konstatuje, že i když zadavatel v zadávací dokumentaci na jednom místě hovoří o elektronickém nástroji NEN jako o profilu zadavatele, lze velmi jednoduše skutečnost, že se o profil zadavatele ve smyslu zákona nejedná, ověřit nahlédnutím do Věstníku veřejných zakázek. Nadto informace, že dotčené dokumenty zadavatel uveřejní na svém profilu zadavatele, byla výslovně zmíněna v zadávací dokumentaci, a to pouze ve spojitosti s profilem zadavatele ve smyslu § 214, tj. z uvedeného je zřejmé, že se mělo jednat o profil zadavatele uveřejněný ve Věstníku veřejných zakázek, kterým byl v šetřeném případě pouze E-ZAK.</a:t>
            </a:r>
            <a:endParaRPr lang="cs-CZ" sz="20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88718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583660"/>
            <a:ext cx="12191999" cy="3262432"/>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800" b="1" dirty="0">
                <a:latin typeface="Arial" panose="020B0604020202020204" pitchFamily="34" charset="0"/>
                <a:cs typeface="Arial" panose="020B0604020202020204" pitchFamily="34" charset="0"/>
              </a:rPr>
              <a:t>Ponaučení:</a:t>
            </a:r>
          </a:p>
          <a:p>
            <a:pPr algn="just">
              <a:spcBef>
                <a:spcPts val="600"/>
              </a:spcBef>
              <a:spcAft>
                <a:spcPts val="600"/>
              </a:spcAft>
              <a:buClr>
                <a:srgbClr val="009543"/>
              </a:buClr>
            </a:pPr>
            <a:r>
              <a:rPr lang="cs-CZ" sz="2800" dirty="0">
                <a:latin typeface="Arial" panose="020B0604020202020204" pitchFamily="34" charset="0"/>
                <a:cs typeface="Arial" panose="020B0604020202020204" pitchFamily="34" charset="0"/>
              </a:rPr>
              <a:t>Je nezbytné rozlišovat elektronický nástroj ve smyslu § 28 odst. 1 písm. i) ZZVZ pro příjem nabídek, pro příjem žádostí o vysvětlení zadávací dokumentace, pro zaznamenání úkonů provedených v zadávacím řízení od profilu zadavatele ve smyslu </a:t>
            </a:r>
            <a:r>
              <a:rPr lang="pl-PL" sz="2800" dirty="0">
                <a:latin typeface="Arial" panose="020B0604020202020204" pitchFamily="34" charset="0"/>
                <a:cs typeface="Arial" panose="020B0604020202020204" pitchFamily="34" charset="0"/>
              </a:rPr>
              <a:t>§ 28 odst. 1 písm. j) ZZVZ, tedy elektronického nástroje na kterém zadavatel uveřejňuje informace a dokumenty o svých veřejných zakázkách.</a:t>
            </a:r>
            <a:r>
              <a:rPr lang="cs-CZ"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5342435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84826" y="759797"/>
            <a:ext cx="12192000" cy="461665"/>
          </a:xfrm>
          <a:prstGeom prst="rect">
            <a:avLst/>
          </a:prstGeom>
          <a:noFill/>
        </p:spPr>
        <p:txBody>
          <a:bodyPr wrap="square" lIns="91440" tIns="45720" rIns="91440" bIns="45720" rtlCol="0" anchor="t">
            <a:spAutoFit/>
          </a:bodyPr>
          <a:lstStyle/>
          <a:p>
            <a:pPr algn="ctr"/>
            <a:r>
              <a:rPr lang="cs-CZ" sz="2400" b="1" dirty="0">
                <a:latin typeface="Arial" panose="020B0604020202020204" pitchFamily="34" charset="0"/>
                <a:cs typeface="Times New Roman" panose="02020603050405020304" pitchFamily="18" charset="0"/>
              </a:rPr>
              <a:t>Značka</a:t>
            </a:r>
            <a:endParaRPr lang="en-US" sz="2400" dirty="0"/>
          </a:p>
        </p:txBody>
      </p:sp>
      <p:graphicFrame>
        <p:nvGraphicFramePr>
          <p:cNvPr id="5" name="Tabulka 4">
            <a:extLst>
              <a:ext uri="{FF2B5EF4-FFF2-40B4-BE49-F238E27FC236}">
                <a16:creationId xmlns:a16="http://schemas.microsoft.com/office/drawing/2014/main" id="{A2506AE0-A190-BA35-A45A-51AC0D82D67E}"/>
              </a:ext>
            </a:extLst>
          </p:cNvPr>
          <p:cNvGraphicFramePr>
            <a:graphicFrameLocks noGrp="1"/>
          </p:cNvGraphicFramePr>
          <p:nvPr>
            <p:extLst>
              <p:ext uri="{D42A27DB-BD31-4B8C-83A1-F6EECF244321}">
                <p14:modId xmlns:p14="http://schemas.microsoft.com/office/powerpoint/2010/main" val="3956641719"/>
              </p:ext>
            </p:extLst>
          </p:nvPr>
        </p:nvGraphicFramePr>
        <p:xfrm>
          <a:off x="0" y="1159907"/>
          <a:ext cx="12192000" cy="4896967"/>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1138273570"/>
                    </a:ext>
                  </a:extLst>
                </a:gridCol>
              </a:tblGrid>
              <a:tr h="386028">
                <a:tc>
                  <a:txBody>
                    <a:bodyPr/>
                    <a:lstStyle/>
                    <a:p>
                      <a:pPr algn="just">
                        <a:lnSpc>
                          <a:spcPct val="107000"/>
                        </a:lnSpc>
                        <a:spcAft>
                          <a:spcPts val="800"/>
                        </a:spcAft>
                      </a:pPr>
                      <a:r>
                        <a:rPr lang="cs-CZ" sz="2400" b="1" kern="1200">
                          <a:solidFill>
                            <a:srgbClr val="FFFFFF"/>
                          </a:solidFill>
                          <a:effectLst/>
                          <a:latin typeface="Arial" panose="020B0604020202020204" pitchFamily="34" charset="0"/>
                          <a:ea typeface="Times New Roman" panose="02020603050405020304" pitchFamily="18" charset="0"/>
                          <a:cs typeface="Arial" panose="020B0604020202020204" pitchFamily="34" charset="0"/>
                        </a:rPr>
                        <a:t>Sp.zn. ÚOHS-S0922/2024/VZ, č. j.  ÚOHS-01790/2025/510</a:t>
                      </a:r>
                      <a:endParaRPr lang="cs-CZ" sz="24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1459919349"/>
                  </a:ext>
                </a:extLst>
              </a:tr>
              <a:tr h="386028">
                <a:tc>
                  <a:txBody>
                    <a:bodyPr/>
                    <a:lstStyle/>
                    <a:p>
                      <a:pPr algn="just">
                        <a:lnSpc>
                          <a:spcPct val="107000"/>
                        </a:lnSpc>
                        <a:spcAft>
                          <a:spcPts val="800"/>
                        </a:spcAft>
                      </a:pPr>
                      <a:r>
                        <a:rPr lang="cs-CZ" sz="2400"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4"/>
                        </a:rPr>
                        <a:t>https://uohs.gov.cz/cs/verejne-zakazky/sbirky-rozhodnuti/detail-22669.html</a:t>
                      </a:r>
                      <a:endParaRPr lang="cs-CZ" sz="24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4078745562"/>
                  </a:ext>
                </a:extLst>
              </a:tr>
              <a:tr h="386028">
                <a:tc>
                  <a:txBody>
                    <a:bodyPr/>
                    <a:lstStyle/>
                    <a:p>
                      <a:pPr algn="just">
                        <a:lnSpc>
                          <a:spcPct val="107000"/>
                        </a:lnSpc>
                        <a:spcAft>
                          <a:spcPts val="800"/>
                        </a:spcAft>
                      </a:pPr>
                      <a:r>
                        <a:rPr lang="cs-CZ" sz="2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Vybudování informační a komunikační platformy pro telemedicínu Telemedicínského centra</a:t>
                      </a:r>
                      <a:endParaRPr lang="cs-CZ" sz="24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954306992"/>
                  </a:ext>
                </a:extLst>
              </a:tr>
              <a:tr h="386028">
                <a:tc>
                  <a:txBody>
                    <a:bodyPr/>
                    <a:lstStyle/>
                    <a:p>
                      <a:pPr algn="just">
                        <a:lnSpc>
                          <a:spcPct val="107000"/>
                        </a:lnSpc>
                        <a:spcAft>
                          <a:spcPts val="800"/>
                        </a:spcAft>
                      </a:pPr>
                      <a:r>
                        <a:rPr lang="cs-CZ"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Právní moc: 27. 2. 2025</a:t>
                      </a:r>
                      <a:endParaRPr lang="cs-CZ" sz="240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2459188181"/>
                  </a:ext>
                </a:extLst>
              </a:tr>
              <a:tr h="387484">
                <a:tc>
                  <a:txBody>
                    <a:bodyPr/>
                    <a:lstStyle/>
                    <a:p>
                      <a:pPr algn="just">
                        <a:lnSpc>
                          <a:spcPct val="107000"/>
                        </a:lnSpc>
                        <a:spcAft>
                          <a:spcPts val="800"/>
                        </a:spcAft>
                      </a:pPr>
                      <a:r>
                        <a:rPr lang="cs-CZ"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Dotčená ustanovení: § 36 odst. 1 ZZVZ, § 89 odst. 5 ZZVZ </a:t>
                      </a:r>
                      <a:endParaRPr lang="cs-CZ" sz="240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2195754911"/>
                  </a:ext>
                </a:extLst>
              </a:tr>
              <a:tr h="603794">
                <a:tc>
                  <a:txBody>
                    <a:bodyPr/>
                    <a:lstStyle/>
                    <a:p>
                      <a:pPr algn="just">
                        <a:lnSpc>
                          <a:spcPct val="107000"/>
                        </a:lnSpc>
                        <a:spcAft>
                          <a:spcPts val="800"/>
                        </a:spcAft>
                      </a:pPr>
                      <a:r>
                        <a:rPr lang="cs-CZ" sz="2400" kern="1200" dirty="0">
                          <a:solidFill>
                            <a:schemeClr val="dk1"/>
                          </a:solidFill>
                          <a:effectLst/>
                          <a:latin typeface="Arial" panose="020B0604020202020204" pitchFamily="34" charset="0"/>
                          <a:ea typeface="+mn-ea"/>
                          <a:cs typeface="Arial" panose="020B0604020202020204" pitchFamily="34" charset="0"/>
                        </a:rPr>
                        <a:t>Návrh se ve všech částech návrhu, vyjma části, ve vztahu ke které bylo správní řízení zastaveno dle výroku I. tohoto rozhodnutí (pozn. MMR: návrhu v této části nepředcházely řádně a včas podané námitky), podle § 265 písm. a) ZZVZ zamítá, neboť nebyly zjištěny důvody pro uložení nápravného opatření.</a:t>
                      </a:r>
                      <a:endParaRPr lang="cs-CZ" sz="240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1489739253"/>
                  </a:ext>
                </a:extLst>
              </a:tr>
              <a:tr h="603794">
                <a:tc>
                  <a:txBody>
                    <a:bodyPr/>
                    <a:lstStyle/>
                    <a:p>
                      <a:pPr algn="just">
                        <a:lnSpc>
                          <a:spcPct val="107000"/>
                        </a:lnSpc>
                        <a:spcAft>
                          <a:spcPts val="800"/>
                        </a:spcAft>
                      </a:pPr>
                      <a:r>
                        <a:rPr lang="cs-CZ" sz="2400" b="0" kern="1200" dirty="0">
                          <a:solidFill>
                            <a:schemeClr val="dk1"/>
                          </a:solidFill>
                          <a:effectLst/>
                          <a:latin typeface="Arial" panose="020B0604020202020204" pitchFamily="34" charset="0"/>
                          <a:ea typeface="+mn-ea"/>
                          <a:cs typeface="Arial" panose="020B0604020202020204" pitchFamily="34" charset="0"/>
                        </a:rPr>
                        <a:t>Podán rozklad – ÚOHS-R0008/2024/VZ, rozhodnutí potvrzeno, rozklad zamítnut.</a:t>
                      </a:r>
                      <a:endParaRPr lang="cs-CZ" sz="2400" b="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134527917"/>
                  </a:ext>
                </a:extLst>
              </a:tr>
            </a:tbl>
          </a:graphicData>
        </a:graphic>
      </p:graphicFrame>
    </p:spTree>
    <p:extLst>
      <p:ext uri="{BB962C8B-B14F-4D97-AF65-F5344CB8AC3E}">
        <p14:creationId xmlns:p14="http://schemas.microsoft.com/office/powerpoint/2010/main" val="30764540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632297"/>
            <a:ext cx="12191999" cy="5478423"/>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000" b="1" dirty="0">
                <a:latin typeface="Arial" panose="020B0604020202020204" pitchFamily="34" charset="0"/>
                <a:cs typeface="Arial" panose="020B0604020202020204" pitchFamily="34" charset="0"/>
              </a:rPr>
              <a:t>Skutkový stav: </a:t>
            </a:r>
          </a:p>
          <a:p>
            <a:pPr marL="342900" indent="-342900" algn="just">
              <a:spcBef>
                <a:spcPts val="600"/>
              </a:spcBef>
              <a:spcAft>
                <a:spcPts val="600"/>
              </a:spcAft>
              <a:buClr>
                <a:srgbClr val="009543"/>
              </a:buClr>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Zadavatel poptává </a:t>
            </a:r>
            <a:r>
              <a:rPr lang="cs-CZ" sz="2000" u="sng" dirty="0">
                <a:effectLst/>
                <a:latin typeface="Arial" panose="020B0604020202020204" pitchFamily="34" charset="0"/>
                <a:ea typeface="Calibri" panose="020F0502020204030204" pitchFamily="34" charset="0"/>
                <a:cs typeface="Times New Roman" panose="02020603050405020304" pitchFamily="18" charset="0"/>
              </a:rPr>
              <a:t>vytvoření platformy, která bude umožňovat sdílení dat mezi poskytovateli zdravotních služeb, zavádění nových procesů poskytování zdravotních služeb na dálku</a:t>
            </a:r>
            <a:r>
              <a:rPr lang="cs-CZ" sz="2000" dirty="0">
                <a:effectLst/>
                <a:latin typeface="Arial" panose="020B0604020202020204" pitchFamily="34" charset="0"/>
                <a:ea typeface="Calibri" panose="020F0502020204030204" pitchFamily="34" charset="0"/>
                <a:cs typeface="Times New Roman" panose="02020603050405020304" pitchFamily="18" charset="0"/>
              </a:rPr>
              <a:t>, přičemž součástí realizace má být vytvoření standardizovaných integračních a komunikačních rozhraní dle národních a mezinárodních standardů pro napojení systémů zadavatele, ostatních poskytovatelů zdravotních služeb, napojení sítě jiných afinitních domén, napojení na integrované datové rozhraní elektronického zdravotnictví jakož i napojení na další digitální služby eGovernmentu.</a:t>
            </a:r>
          </a:p>
          <a:p>
            <a:pPr marL="342900" indent="-342900" algn="just">
              <a:spcBef>
                <a:spcPts val="600"/>
              </a:spcBef>
              <a:spcAft>
                <a:spcPts val="600"/>
              </a:spcAft>
              <a:buClr>
                <a:srgbClr val="009543"/>
              </a:buClr>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Ve vysvětlení zadávací dokumentace č. 10 zadavatel uvedl: „</a:t>
            </a:r>
            <a:r>
              <a:rPr lang="cs-CZ" sz="2000" i="1" dirty="0">
                <a:effectLst/>
                <a:latin typeface="Arial" panose="020B0604020202020204" pitchFamily="34" charset="0"/>
                <a:ea typeface="Calibri" panose="020F0502020204030204" pitchFamily="34" charset="0"/>
                <a:cs typeface="Times New Roman" panose="02020603050405020304" pitchFamily="18" charset="0"/>
              </a:rPr>
              <a:t>(…) </a:t>
            </a:r>
            <a:r>
              <a:rPr lang="cs-CZ" sz="2000" i="1" u="sng" dirty="0">
                <a:effectLst/>
                <a:latin typeface="Arial" panose="020B0604020202020204" pitchFamily="34" charset="0"/>
                <a:ea typeface="Calibri" panose="020F0502020204030204" pitchFamily="34" charset="0"/>
                <a:cs typeface="Times New Roman" panose="02020603050405020304" pitchFamily="18" charset="0"/>
              </a:rPr>
              <a:t>zadavatel požaduje 170 ks </a:t>
            </a:r>
            <a:r>
              <a:rPr lang="cs-CZ" sz="2000" i="1" u="sng" dirty="0" err="1">
                <a:effectLst/>
                <a:latin typeface="Arial" panose="020B0604020202020204" pitchFamily="34" charset="0"/>
                <a:ea typeface="Calibri" panose="020F0502020204030204" pitchFamily="34" charset="0"/>
                <a:cs typeface="Times New Roman" panose="02020603050405020304" pitchFamily="18" charset="0"/>
              </a:rPr>
              <a:t>SmartWatch</a:t>
            </a:r>
            <a:r>
              <a:rPr lang="cs-CZ" sz="2000" i="1" u="sng" dirty="0">
                <a:effectLst/>
                <a:latin typeface="Arial" panose="020B0604020202020204" pitchFamily="34" charset="0"/>
                <a:ea typeface="Calibri" panose="020F0502020204030204" pitchFamily="34" charset="0"/>
                <a:cs typeface="Times New Roman" panose="02020603050405020304" pitchFamily="18" charset="0"/>
              </a:rPr>
              <a:t> s podporou </a:t>
            </a:r>
            <a:r>
              <a:rPr lang="cs-CZ" sz="2000" i="1" u="sng" dirty="0" err="1">
                <a:effectLst/>
                <a:latin typeface="Arial" panose="020B0604020202020204" pitchFamily="34" charset="0"/>
                <a:ea typeface="Calibri" panose="020F0502020204030204" pitchFamily="34" charset="0"/>
                <a:cs typeface="Times New Roman" panose="02020603050405020304" pitchFamily="18" charset="0"/>
              </a:rPr>
              <a:t>ResearchKit</a:t>
            </a:r>
            <a:r>
              <a:rPr lang="cs-CZ" sz="2000" i="1" u="sng" dirty="0">
                <a:effectLst/>
                <a:latin typeface="Arial" panose="020B0604020202020204" pitchFamily="34" charset="0"/>
                <a:ea typeface="Calibri" panose="020F0502020204030204" pitchFamily="34" charset="0"/>
                <a:cs typeface="Times New Roman" panose="02020603050405020304" pitchFamily="18" charset="0"/>
              </a:rPr>
              <a:t> </a:t>
            </a:r>
            <a:r>
              <a:rPr lang="cs-CZ" sz="2000" i="1" dirty="0">
                <a:effectLst/>
                <a:latin typeface="Arial" panose="020B0604020202020204" pitchFamily="34" charset="0"/>
                <a:ea typeface="Calibri" panose="020F0502020204030204" pitchFamily="34" charset="0"/>
                <a:cs typeface="Times New Roman" panose="02020603050405020304" pitchFamily="18" charset="0"/>
              </a:rPr>
              <a:t>a zbylých 330 ks </a:t>
            </a:r>
            <a:r>
              <a:rPr lang="cs-CZ" sz="2000" i="1" dirty="0" err="1">
                <a:effectLst/>
                <a:latin typeface="Arial" panose="020B0604020202020204" pitchFamily="34" charset="0"/>
                <a:ea typeface="Calibri" panose="020F0502020204030204" pitchFamily="34" charset="0"/>
                <a:cs typeface="Times New Roman" panose="02020603050405020304" pitchFamily="18" charset="0"/>
              </a:rPr>
              <a:t>Smartwatch</a:t>
            </a:r>
            <a:r>
              <a:rPr lang="cs-CZ" sz="2000" i="1" dirty="0">
                <a:effectLst/>
                <a:latin typeface="Arial" panose="020B0604020202020204" pitchFamily="34" charset="0"/>
                <a:ea typeface="Calibri" panose="020F0502020204030204" pitchFamily="34" charset="0"/>
                <a:cs typeface="Times New Roman" panose="02020603050405020304" pitchFamily="18" charset="0"/>
              </a:rPr>
              <a:t> jsou zařazeny jako “Ostatní” s požadavky na kompatibilitu k tabletům “Tablet pro pacienty – Android” a “Mobilní telefon pro pacienty – Android” s požadavkem na podporu frameworku pro sběr a analýzu zdravotních dat s možností rozšíření a exportu nasbíraných dat pro další zpracování (</a:t>
            </a:r>
            <a:r>
              <a:rPr lang="cs-CZ" sz="2000" i="1" dirty="0" err="1">
                <a:effectLst/>
                <a:latin typeface="Arial" panose="020B0604020202020204" pitchFamily="34" charset="0"/>
                <a:ea typeface="Calibri" panose="020F0502020204030204" pitchFamily="34" charset="0"/>
                <a:cs typeface="Times New Roman" panose="02020603050405020304" pitchFamily="18" charset="0"/>
              </a:rPr>
              <a:t>ResearchStack</a:t>
            </a:r>
            <a:r>
              <a:rPr lang="cs-CZ" sz="2000" i="1" dirty="0">
                <a:effectLst/>
                <a:latin typeface="Arial" panose="020B0604020202020204" pitchFamily="34" charset="0"/>
                <a:ea typeface="Calibri" panose="020F0502020204030204" pitchFamily="34" charset="0"/>
                <a:cs typeface="Times New Roman" panose="02020603050405020304" pitchFamily="18" charset="0"/>
              </a:rPr>
              <a:t> a podobné)</a:t>
            </a:r>
            <a:r>
              <a:rPr lang="cs-CZ" sz="2000" dirty="0">
                <a:effectLst/>
                <a:latin typeface="Arial" panose="020B0604020202020204" pitchFamily="34" charset="0"/>
                <a:ea typeface="Calibri" panose="020F0502020204030204" pitchFamily="34" charset="0"/>
                <a:cs typeface="Times New Roman" panose="02020603050405020304" pitchFamily="18" charset="0"/>
              </a:rPr>
              <a:t>.“.</a:t>
            </a:r>
          </a:p>
          <a:p>
            <a:pPr marL="342900" indent="-342900" algn="just">
              <a:spcBef>
                <a:spcPts val="600"/>
              </a:spcBef>
              <a:spcAft>
                <a:spcPts val="600"/>
              </a:spcAft>
              <a:buClr>
                <a:srgbClr val="009543"/>
              </a:buClr>
              <a:buFont typeface="Arial" panose="020B0604020202020204" pitchFamily="34" charset="0"/>
              <a:buChar char="•"/>
            </a:pPr>
            <a:r>
              <a:rPr lang="cs-CZ" sz="2000" dirty="0">
                <a:effectLst/>
                <a:latin typeface="Arial" panose="020B0604020202020204" pitchFamily="34" charset="0"/>
                <a:ea typeface="Calibri" panose="020F0502020204030204" pitchFamily="34" charset="0"/>
                <a:cs typeface="Times New Roman" panose="02020603050405020304" pitchFamily="18" charset="0"/>
              </a:rPr>
              <a:t>Navrhovatel mimo jiné namítal, že zadavatel v technické specifikaci požaduje zařízení </a:t>
            </a:r>
            <a:r>
              <a:rPr lang="cs-CZ" sz="2000" dirty="0" err="1">
                <a:effectLst/>
                <a:latin typeface="Arial" panose="020B0604020202020204" pitchFamily="34" charset="0"/>
                <a:ea typeface="Calibri" panose="020F0502020204030204" pitchFamily="34" charset="0"/>
                <a:cs typeface="Times New Roman" panose="02020603050405020304" pitchFamily="18" charset="0"/>
              </a:rPr>
              <a:t>smartwatch</a:t>
            </a:r>
            <a:r>
              <a:rPr lang="cs-CZ" sz="2000" dirty="0">
                <a:effectLst/>
                <a:latin typeface="Arial" panose="020B0604020202020204" pitchFamily="34" charset="0"/>
                <a:ea typeface="Calibri" panose="020F0502020204030204" pitchFamily="34" charset="0"/>
                <a:cs typeface="Times New Roman" panose="02020603050405020304" pitchFamily="18" charset="0"/>
              </a:rPr>
              <a:t> s </a:t>
            </a:r>
            <a:r>
              <a:rPr lang="cs-CZ" sz="2000" u="sng" dirty="0">
                <a:effectLst/>
                <a:latin typeface="Arial" panose="020B0604020202020204" pitchFamily="34" charset="0"/>
                <a:ea typeface="Calibri" panose="020F0502020204030204" pitchFamily="34" charset="0"/>
                <a:cs typeface="Times New Roman" panose="02020603050405020304" pitchFamily="18" charset="0"/>
              </a:rPr>
              <a:t>operačním systémem, jež podporuje </a:t>
            </a:r>
            <a:r>
              <a:rPr lang="cs-CZ" sz="2000" u="sng" dirty="0" err="1">
                <a:effectLst/>
                <a:latin typeface="Arial" panose="020B0604020202020204" pitchFamily="34" charset="0"/>
                <a:ea typeface="Calibri" panose="020F0502020204030204" pitchFamily="34" charset="0"/>
                <a:cs typeface="Times New Roman" panose="02020603050405020304" pitchFamily="18" charset="0"/>
              </a:rPr>
              <a:t>ResearchKit</a:t>
            </a:r>
            <a:r>
              <a:rPr lang="cs-CZ" sz="2000" u="sng" dirty="0">
                <a:effectLst/>
                <a:latin typeface="Arial" panose="020B0604020202020204" pitchFamily="34" charset="0"/>
                <a:ea typeface="Calibri" panose="020F0502020204030204" pitchFamily="34" charset="0"/>
                <a:cs typeface="Times New Roman" panose="02020603050405020304" pitchFamily="18" charset="0"/>
              </a:rPr>
              <a:t>, který, dle navrhovatele, podporují pouze hodinky Apple </a:t>
            </a:r>
            <a:r>
              <a:rPr lang="cs-CZ" sz="2000" u="sng" dirty="0" err="1">
                <a:effectLst/>
                <a:latin typeface="Arial" panose="020B0604020202020204" pitchFamily="34" charset="0"/>
                <a:ea typeface="Calibri" panose="020F0502020204030204" pitchFamily="34" charset="0"/>
                <a:cs typeface="Times New Roman" panose="02020603050405020304" pitchFamily="18" charset="0"/>
              </a:rPr>
              <a:t>Watch</a:t>
            </a:r>
            <a:r>
              <a:rPr lang="cs-CZ" sz="2000" u="sng" dirty="0">
                <a:effectLst/>
                <a:latin typeface="Arial" panose="020B0604020202020204" pitchFamily="34" charset="0"/>
                <a:ea typeface="Calibri" panose="020F0502020204030204" pitchFamily="34" charset="0"/>
                <a:cs typeface="Times New Roman" panose="02020603050405020304" pitchFamily="18" charset="0"/>
              </a:rPr>
              <a:t>. </a:t>
            </a:r>
            <a:r>
              <a:rPr lang="cs-CZ" sz="2000" dirty="0">
                <a:effectLst/>
                <a:latin typeface="Arial" panose="020B0604020202020204" pitchFamily="34" charset="0"/>
                <a:ea typeface="Calibri" panose="020F0502020204030204" pitchFamily="34" charset="0"/>
                <a:cs typeface="Times New Roman" panose="02020603050405020304" pitchFamily="18" charset="0"/>
              </a:rPr>
              <a:t>Dle navrhovatele tím zadavatel nepřímo zvýhodňuje dodavatele konkrétní části řešení, aniž by tento požadavek náležitě odůvodnil. </a:t>
            </a:r>
          </a:p>
        </p:txBody>
      </p:sp>
    </p:spTree>
    <p:extLst>
      <p:ext uri="{BB962C8B-B14F-4D97-AF65-F5344CB8AC3E}">
        <p14:creationId xmlns:p14="http://schemas.microsoft.com/office/powerpoint/2010/main" val="183619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544749"/>
            <a:ext cx="12192000" cy="6247864"/>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1900" b="1" dirty="0">
                <a:latin typeface="Arial" panose="020B0604020202020204" pitchFamily="34" charset="0"/>
                <a:cs typeface="Arial" panose="020B0604020202020204" pitchFamily="34" charset="0"/>
              </a:rPr>
              <a:t>Skutkový stav: </a:t>
            </a:r>
          </a:p>
          <a:p>
            <a:pPr marL="285750" indent="-285750" algn="just">
              <a:spcBef>
                <a:spcPts val="600"/>
              </a:spcBef>
              <a:spcAft>
                <a:spcPts val="600"/>
              </a:spcAft>
              <a:buClr>
                <a:srgbClr val="009543"/>
              </a:buClr>
              <a:buFont typeface="Arial" panose="020B0604020202020204" pitchFamily="34" charset="0"/>
              <a:buChar char="•"/>
            </a:pPr>
            <a:r>
              <a:rPr lang="cs-CZ" sz="1900" dirty="0">
                <a:latin typeface="Arial" panose="020B0604020202020204" pitchFamily="34" charset="0"/>
                <a:ea typeface="Calibri" panose="020F0502020204030204" pitchFamily="34" charset="0"/>
                <a:cs typeface="Arial" panose="020B0604020202020204" pitchFamily="34" charset="0"/>
              </a:rPr>
              <a:t>Odůvodnění zadavatele referenční stavby: „</a:t>
            </a:r>
            <a:r>
              <a:rPr lang="cs-CZ" sz="1900" i="1" dirty="0">
                <a:latin typeface="Arial" panose="020B0604020202020204" pitchFamily="34" charset="0"/>
                <a:cs typeface="Arial" panose="020B0604020202020204" pitchFamily="34" charset="0"/>
              </a:rPr>
              <a:t>NKÚ jako zadavatel a investor v rámci realizace výstavby sídla NKÚ vysoutěžil správce stavby jako konzultanta. Funkci konzultanta vykonávala společnost PM6 s.r.o., se sídlem Předvoje 449, 162 00 Praha 6, a byla zastoupena Ing. </a:t>
            </a:r>
            <a:r>
              <a:rPr lang="cs-CZ" sz="1900" dirty="0">
                <a:latin typeface="Arial" panose="020B0604020202020204" pitchFamily="34" charset="0"/>
                <a:cs typeface="Arial" panose="020B0604020202020204" pitchFamily="34" charset="0"/>
              </a:rPr>
              <a:t>[V. Č.],</a:t>
            </a:r>
            <a:r>
              <a:rPr lang="cs-CZ" sz="1900" i="1" dirty="0">
                <a:latin typeface="Arial" panose="020B0604020202020204" pitchFamily="34" charset="0"/>
                <a:cs typeface="Arial" panose="020B0604020202020204" pitchFamily="34" charset="0"/>
              </a:rPr>
              <a:t> IČ: 28903200. Základní povinnosti a pravomoci konzultanta jsou stanoveny ve smlouvě uzavřené dle vzorové smlouvy o poskytnutí služeb mezi objednatelem a konzultantem (tzv. FIDIC WHITE BOOK). Konzultant, jakožto správce stavby, poskytoval služby nejen v souladu s výše uvedenými smluvními dokumenty ve smyslu tzv. FIDIC WHITE BOOK, ale rovněž v souladu se standardy činnosti správce stavby dle smluvních podmínek pro dodávku technologických zařízení a projektování-výstavbu elektro-technologického a strojně - technologického díla a pozemních a inženýrských staveb projektovaných zhotovitelem, tzv. FIDIC YELLOW BOOK. Konzultant měl technické znalosti pro posouzení ceny za tyto technologie, jelikož v rámci svých pravomocí posuzoval i cenu variací spojených s výstavbou sídla NKÚ. S ohledem na způsob výstavby v režimu Design &amp; Build, NKÚ není schopen uvést veškeré další náklady spojené s těmito technologiemi, jelikož v rámci zadávací dokumentace na výstavbu nového sídla NKÚ nebyl požadován a následně ani předložen přesný výkaz výměr, jak je obvyklé při běžnějším způsobu zadávání formou ocenění výkazu výměr, vzniklého z projektové dokumentace pro zhotovení stavby (tendrové dokumentace)</a:t>
            </a:r>
            <a:r>
              <a:rPr lang="cs-CZ" sz="1900" dirty="0">
                <a:latin typeface="Arial" panose="020B0604020202020204" pitchFamily="34" charset="0"/>
                <a:cs typeface="Arial" panose="020B0604020202020204" pitchFamily="34" charset="0"/>
              </a:rPr>
              <a:t>.“</a:t>
            </a:r>
            <a:r>
              <a:rPr lang="cs-CZ" sz="1900" dirty="0">
                <a:effectLst/>
                <a:latin typeface="Arial" panose="020B0604020202020204" pitchFamily="34" charset="0"/>
                <a:ea typeface="Calibri" panose="020F0502020204030204" pitchFamily="34" charset="0"/>
                <a:cs typeface="Arial" panose="020B0604020202020204" pitchFamily="34" charset="0"/>
              </a:rPr>
              <a:t> </a:t>
            </a:r>
          </a:p>
          <a:p>
            <a:pPr marL="285750" indent="-285750" algn="just">
              <a:spcBef>
                <a:spcPts val="600"/>
              </a:spcBef>
              <a:spcAft>
                <a:spcPts val="600"/>
              </a:spcAft>
              <a:buClr>
                <a:srgbClr val="009543"/>
              </a:buClr>
              <a:buFont typeface="Arial" panose="020B0604020202020204" pitchFamily="34" charset="0"/>
              <a:buChar char="•"/>
            </a:pPr>
            <a:r>
              <a:rPr lang="cs-CZ" sz="1900" dirty="0">
                <a:effectLst/>
                <a:latin typeface="Arial" panose="020B0604020202020204" pitchFamily="34" charset="0"/>
                <a:ea typeface="Calibri" panose="020F0502020204030204" pitchFamily="34" charset="0"/>
                <a:cs typeface="Times New Roman" panose="02020603050405020304" pitchFamily="18" charset="0"/>
              </a:rPr>
              <a:t>Referenční zakázka NKÚ byla realizována metodou D&amp;B, NKÚ požadoval v rámci této referenční zakázky po dodavatelích ocenit dokument Rozpis přijaté smluvní částky paušální ceny, který svým rozsahem neodpovídá požadavkům stanoveným na soupis stavebních prací, dodávek a služeb s výkazem výměr dle citované vyhlášky, neboť je zpracovaný v menší míře detailu, než je stanoveno v citované vyhlášce.</a:t>
            </a:r>
            <a:endParaRPr lang="cs-CZ" sz="1900" dirty="0">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2277403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583660"/>
            <a:ext cx="12191999" cy="5724644"/>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100" b="1" dirty="0">
                <a:latin typeface="Arial" panose="020B0604020202020204" pitchFamily="34" charset="0"/>
                <a:cs typeface="Arial" panose="020B0604020202020204" pitchFamily="34" charset="0"/>
              </a:rPr>
              <a:t>Argumentace Úřadu:</a:t>
            </a:r>
          </a:p>
          <a:p>
            <a:pPr marL="285750" indent="-285750" algn="just">
              <a:spcBef>
                <a:spcPts val="600"/>
              </a:spcBef>
              <a:spcAft>
                <a:spcPts val="600"/>
              </a:spcAft>
              <a:buClr>
                <a:srgbClr val="009543"/>
              </a:buClr>
              <a:buFont typeface="Arial" panose="020B0604020202020204" pitchFamily="34" charset="0"/>
              <a:buChar char="•"/>
            </a:pPr>
            <a:r>
              <a:rPr lang="cs-CZ" sz="2100" dirty="0">
                <a:effectLst/>
                <a:latin typeface="Arial" panose="020B0604020202020204" pitchFamily="34" charset="0"/>
                <a:ea typeface="Calibri" panose="020F0502020204030204" pitchFamily="34" charset="0"/>
                <a:cs typeface="Times New Roman" panose="02020603050405020304" pitchFamily="18" charset="0"/>
              </a:rPr>
              <a:t>88.   </a:t>
            </a:r>
            <a:r>
              <a:rPr lang="cs-CZ" sz="21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Úřad k tomu uvádí, že požadavek na dodávku hodinek s podporou softwaru </a:t>
            </a:r>
            <a:r>
              <a:rPr lang="cs-CZ" sz="2100" dirty="0" err="1">
                <a:solidFill>
                  <a:srgbClr val="FF0000"/>
                </a:solidFill>
                <a:effectLst/>
                <a:latin typeface="Arial" panose="020B0604020202020204" pitchFamily="34" charset="0"/>
                <a:ea typeface="Calibri" panose="020F0502020204030204" pitchFamily="34" charset="0"/>
                <a:cs typeface="Times New Roman" panose="02020603050405020304" pitchFamily="18" charset="0"/>
              </a:rPr>
              <a:t>ResearchKit</a:t>
            </a:r>
            <a:r>
              <a:rPr lang="cs-CZ" sz="21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není jediným požadavkem na dodávku chytrých hodinek</a:t>
            </a:r>
            <a:r>
              <a:rPr lang="cs-CZ" sz="2100" dirty="0">
                <a:effectLst/>
                <a:latin typeface="Arial" panose="020B0604020202020204" pitchFamily="34" charset="0"/>
                <a:ea typeface="Calibri" panose="020F0502020204030204" pitchFamily="34" charset="0"/>
                <a:cs typeface="Times New Roman" panose="02020603050405020304" pitchFamily="18" charset="0"/>
              </a:rPr>
              <a:t>, </a:t>
            </a:r>
            <a:r>
              <a:rPr lang="cs-CZ" sz="21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když zadavatel mimo 170 ks hodinek s podporou software </a:t>
            </a:r>
            <a:r>
              <a:rPr lang="cs-CZ" sz="2100" dirty="0" err="1">
                <a:solidFill>
                  <a:srgbClr val="00B050"/>
                </a:solidFill>
                <a:effectLst/>
                <a:latin typeface="Arial" panose="020B0604020202020204" pitchFamily="34" charset="0"/>
                <a:ea typeface="Calibri" panose="020F0502020204030204" pitchFamily="34" charset="0"/>
                <a:cs typeface="Times New Roman" panose="02020603050405020304" pitchFamily="18" charset="0"/>
              </a:rPr>
              <a:t>ResearchKit</a:t>
            </a:r>
            <a:r>
              <a:rPr lang="cs-CZ" sz="21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 </a:t>
            </a:r>
            <a:r>
              <a:rPr lang="cs-CZ" sz="21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požaduje 330 ks hodinek, které danou podmínku podpory uvedeného software splňovat nemusejí. </a:t>
            </a:r>
            <a:r>
              <a:rPr lang="cs-CZ" sz="2100" dirty="0">
                <a:effectLst/>
                <a:latin typeface="Arial" panose="020B0604020202020204" pitchFamily="34" charset="0"/>
                <a:ea typeface="Calibri" panose="020F0502020204030204" pitchFamily="34" charset="0"/>
                <a:cs typeface="Times New Roman" panose="02020603050405020304" pitchFamily="18" charset="0"/>
              </a:rPr>
              <a:t>Zadavatel naopak požaduje, aby zbylá zařízení byla kompatibilní s jinými zařízeními s operačním systémem Android.</a:t>
            </a:r>
          </a:p>
          <a:p>
            <a:pPr marL="285750" indent="-285750" algn="just">
              <a:spcBef>
                <a:spcPts val="600"/>
              </a:spcBef>
              <a:spcAft>
                <a:spcPts val="600"/>
              </a:spcAft>
              <a:buClr>
                <a:srgbClr val="009543"/>
              </a:buClr>
              <a:buFont typeface="Arial" panose="020B0604020202020204" pitchFamily="34" charset="0"/>
              <a:buChar char="•"/>
            </a:pPr>
            <a:r>
              <a:rPr lang="cs-CZ" sz="2100" dirty="0">
                <a:effectLst/>
                <a:latin typeface="Arial" panose="020B0604020202020204" pitchFamily="34" charset="0"/>
                <a:ea typeface="Calibri" panose="020F0502020204030204" pitchFamily="34" charset="0"/>
                <a:cs typeface="Times New Roman" panose="02020603050405020304" pitchFamily="18" charset="0"/>
              </a:rPr>
              <a:t>Zadavatel tedy požaduje dodání širšího spektra chytrých hodinek s ohledem na rozdílné záměry jejich využití a jeho požadavek se neomezuje pouze na hodinky výrobce Apple, jak uvádí navrhovatel v návrhu.</a:t>
            </a:r>
          </a:p>
          <a:p>
            <a:pPr marL="285750" indent="-285750" algn="just">
              <a:spcBef>
                <a:spcPts val="600"/>
              </a:spcBef>
              <a:spcAft>
                <a:spcPts val="600"/>
              </a:spcAft>
              <a:buClr>
                <a:srgbClr val="009543"/>
              </a:buClr>
              <a:buFont typeface="Arial" panose="020B0604020202020204" pitchFamily="34" charset="0"/>
              <a:buChar char="•"/>
            </a:pPr>
            <a:r>
              <a:rPr lang="cs-CZ" sz="21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Úřad nadto dodává, že operační systém Android a operační systém </a:t>
            </a:r>
            <a:r>
              <a:rPr lang="cs-CZ" sz="2100" dirty="0" err="1">
                <a:solidFill>
                  <a:srgbClr val="FF0000"/>
                </a:solidFill>
                <a:effectLst/>
                <a:latin typeface="Arial" panose="020B0604020202020204" pitchFamily="34" charset="0"/>
                <a:ea typeface="Calibri" panose="020F0502020204030204" pitchFamily="34" charset="0"/>
                <a:cs typeface="Times New Roman" panose="02020603050405020304" pitchFamily="18" charset="0"/>
              </a:rPr>
              <a:t>watchOS</a:t>
            </a:r>
            <a:r>
              <a:rPr lang="cs-CZ" sz="21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na kterém fungují právě hodinky Apple </a:t>
            </a:r>
            <a:r>
              <a:rPr lang="cs-CZ" sz="2100" dirty="0" err="1">
                <a:solidFill>
                  <a:srgbClr val="FF0000"/>
                </a:solidFill>
                <a:effectLst/>
                <a:latin typeface="Arial" panose="020B0604020202020204" pitchFamily="34" charset="0"/>
                <a:ea typeface="Calibri" panose="020F0502020204030204" pitchFamily="34" charset="0"/>
                <a:cs typeface="Times New Roman" panose="02020603050405020304" pitchFamily="18" charset="0"/>
              </a:rPr>
              <a:t>Watch</a:t>
            </a:r>
            <a:r>
              <a:rPr lang="cs-CZ" sz="21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jsou aktuálně nejrozšířenější operační systémy chytrých hodinek</a:t>
            </a:r>
            <a:r>
              <a:rPr lang="cs-CZ" sz="2100" dirty="0">
                <a:effectLst/>
                <a:latin typeface="Arial" panose="020B0604020202020204" pitchFamily="34" charset="0"/>
                <a:ea typeface="Calibri" panose="020F0502020204030204" pitchFamily="34" charset="0"/>
                <a:cs typeface="Times New Roman" panose="02020603050405020304" pitchFamily="18" charset="0"/>
              </a:rPr>
              <a:t>. </a:t>
            </a:r>
            <a:r>
              <a:rPr lang="cs-CZ" sz="21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Požadavek zadavatele na dodání zařízení, jež budou podporovat software fungující právě na zařízeních s těmito operačními systémy</a:t>
            </a:r>
            <a:r>
              <a:rPr lang="cs-CZ" sz="21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je tak, již vzhledem k jejich obecnému rozšíření, opodstatněný. </a:t>
            </a:r>
            <a:r>
              <a:rPr lang="cs-CZ" sz="2100" dirty="0">
                <a:effectLst/>
                <a:latin typeface="Arial" panose="020B0604020202020204" pitchFamily="34" charset="0"/>
                <a:ea typeface="Calibri" panose="020F0502020204030204" pitchFamily="34" charset="0"/>
                <a:cs typeface="Times New Roman" panose="02020603050405020304" pitchFamily="18" charset="0"/>
              </a:rPr>
              <a:t>Úřad tak neshledává žádné bezdůvodné zvýhodnění konkrétního dodavatele či skupiny dodavatelů a neztotožňuje se tak s tvrzením navrhovatele, že zadavatel tímto požadavkem porušil § 36 odst. 1 zákona.</a:t>
            </a:r>
          </a:p>
        </p:txBody>
      </p:sp>
    </p:spTree>
    <p:extLst>
      <p:ext uri="{BB962C8B-B14F-4D97-AF65-F5344CB8AC3E}">
        <p14:creationId xmlns:p14="http://schemas.microsoft.com/office/powerpoint/2010/main" val="39382438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2829275"/>
            <a:ext cx="12191999" cy="1015663"/>
          </a:xfrm>
          <a:prstGeom prst="rect">
            <a:avLst/>
          </a:prstGeom>
          <a:noFill/>
        </p:spPr>
        <p:txBody>
          <a:bodyPr wrap="square" lIns="91440" tIns="45720" rIns="91440" bIns="45720" rtlCol="0" anchor="ctr">
            <a:spAutoFit/>
          </a:bodyPr>
          <a:lstStyle/>
          <a:p>
            <a:pPr algn="ctr"/>
            <a:r>
              <a:rPr lang="cs-CZ" sz="6000" dirty="0">
                <a:effectLst/>
                <a:latin typeface="Arial" panose="020B0604020202020204" pitchFamily="34" charset="0"/>
                <a:ea typeface="Calibri" panose="020F0502020204030204" pitchFamily="34" charset="0"/>
                <a:cs typeface="Times New Roman" panose="02020603050405020304" pitchFamily="18" charset="0"/>
              </a:rPr>
              <a:t>KONEC</a:t>
            </a:r>
            <a:endParaRPr lang="cs-CZ" dirty="0">
              <a:ea typeface="Calibri"/>
              <a:cs typeface="Calibri"/>
            </a:endParaRPr>
          </a:p>
        </p:txBody>
      </p:sp>
    </p:spTree>
    <p:extLst>
      <p:ext uri="{BB962C8B-B14F-4D97-AF65-F5344CB8AC3E}">
        <p14:creationId xmlns:p14="http://schemas.microsoft.com/office/powerpoint/2010/main" val="3332070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5632311"/>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000" b="1" dirty="0">
                <a:latin typeface="Arial" panose="020B0604020202020204" pitchFamily="34" charset="0"/>
                <a:cs typeface="Arial" panose="020B0604020202020204" pitchFamily="34" charset="0"/>
              </a:rPr>
              <a:t>Argumentace Úřadu:</a:t>
            </a:r>
          </a:p>
          <a:p>
            <a:pPr marL="285750" indent="-285750" algn="just">
              <a:spcBef>
                <a:spcPts val="600"/>
              </a:spcBef>
              <a:spcAft>
                <a:spcPts val="600"/>
              </a:spcAft>
              <a:buClr>
                <a:srgbClr val="009543"/>
              </a:buClr>
              <a:buFont typeface="Arial" panose="020B0604020202020204" pitchFamily="34" charset="0"/>
              <a:buChar char="•"/>
            </a:pPr>
            <a:r>
              <a:rPr lang="cs-CZ" sz="2000" dirty="0">
                <a:latin typeface="Arial" panose="020B0604020202020204" pitchFamily="34" charset="0"/>
                <a:cs typeface="Arial" panose="020B0604020202020204" pitchFamily="34" charset="0"/>
              </a:rPr>
              <a:t>125.     V této souvislosti Úřad uvádí, že zákon v </a:t>
            </a:r>
            <a:r>
              <a:rPr lang="cs-CZ" sz="2000" dirty="0">
                <a:solidFill>
                  <a:srgbClr val="FF0000"/>
                </a:solidFill>
                <a:latin typeface="Arial" panose="020B0604020202020204" pitchFamily="34" charset="0"/>
                <a:cs typeface="Arial" panose="020B0604020202020204" pitchFamily="34" charset="0"/>
              </a:rPr>
              <a:t>§ 92 odst. 1 </a:t>
            </a:r>
            <a:r>
              <a:rPr lang="cs-CZ" sz="2000" dirty="0">
                <a:latin typeface="Arial" panose="020B0604020202020204" pitchFamily="34" charset="0"/>
                <a:cs typeface="Arial" panose="020B0604020202020204" pitchFamily="34" charset="0"/>
              </a:rPr>
              <a:t>stanovuje, že technické podmínky veřejné zakázky na stavební práce mohou být vymezeny pomocí dokumentace a soupisu stavebních prací, dodávek a služeb s výkazem výměr v rozsahu vyhlášky č. 169/2016, což je standardní a dosud převažující způsob (jedná se o metodu označovanou </a:t>
            </a:r>
            <a:r>
              <a:rPr lang="cs-CZ" sz="2000" dirty="0">
                <a:solidFill>
                  <a:srgbClr val="FF0000"/>
                </a:solidFill>
                <a:latin typeface="Arial" panose="020B0604020202020204" pitchFamily="34" charset="0"/>
                <a:cs typeface="Arial" panose="020B0604020202020204" pitchFamily="34" charset="0"/>
              </a:rPr>
              <a:t>Design-</a:t>
            </a:r>
            <a:r>
              <a:rPr lang="cs-CZ" sz="2000" dirty="0" err="1">
                <a:solidFill>
                  <a:srgbClr val="FF0000"/>
                </a:solidFill>
                <a:latin typeface="Arial" panose="020B0604020202020204" pitchFamily="34" charset="0"/>
                <a:cs typeface="Arial" panose="020B0604020202020204" pitchFamily="34" charset="0"/>
              </a:rPr>
              <a:t>Bid</a:t>
            </a:r>
            <a:r>
              <a:rPr lang="cs-CZ" sz="2000" dirty="0">
                <a:solidFill>
                  <a:srgbClr val="FF0000"/>
                </a:solidFill>
                <a:latin typeface="Arial" panose="020B0604020202020204" pitchFamily="34" charset="0"/>
                <a:cs typeface="Arial" panose="020B0604020202020204" pitchFamily="34" charset="0"/>
              </a:rPr>
              <a:t>-Build</a:t>
            </a:r>
            <a:r>
              <a:rPr lang="cs-CZ" sz="2000" dirty="0">
                <a:latin typeface="Arial" panose="020B0604020202020204" pitchFamily="34" charset="0"/>
                <a:cs typeface="Arial" panose="020B0604020202020204" pitchFamily="34" charset="0"/>
              </a:rPr>
              <a:t>). </a:t>
            </a:r>
            <a:r>
              <a:rPr lang="cs-CZ" sz="2000" dirty="0">
                <a:solidFill>
                  <a:srgbClr val="00B050"/>
                </a:solidFill>
                <a:latin typeface="Arial" panose="020B0604020202020204" pitchFamily="34" charset="0"/>
                <a:cs typeface="Arial" panose="020B0604020202020204" pitchFamily="34" charset="0"/>
              </a:rPr>
              <a:t>V případě této metody rozsah dokumentace</a:t>
            </a:r>
            <a:r>
              <a:rPr lang="cs-CZ" sz="2000" dirty="0">
                <a:latin typeface="Arial" panose="020B0604020202020204" pitchFamily="34" charset="0"/>
                <a:cs typeface="Arial" panose="020B0604020202020204" pitchFamily="34" charset="0"/>
              </a:rPr>
              <a:t> pro zadání veřejné zakázky na stavební práce a soupisu stavebních prací, dodávek a služeb s výkazem výměr </a:t>
            </a:r>
            <a:r>
              <a:rPr lang="cs-CZ" sz="2000" dirty="0">
                <a:solidFill>
                  <a:srgbClr val="00B050"/>
                </a:solidFill>
                <a:latin typeface="Arial" panose="020B0604020202020204" pitchFamily="34" charset="0"/>
                <a:cs typeface="Arial" panose="020B0604020202020204" pitchFamily="34" charset="0"/>
              </a:rPr>
              <a:t>stanoví vyhláška č. 169/2016</a:t>
            </a:r>
            <a:r>
              <a:rPr lang="cs-CZ" sz="2000" dirty="0">
                <a:latin typeface="Arial" panose="020B0604020202020204" pitchFamily="34" charset="0"/>
                <a:cs typeface="Arial" panose="020B0604020202020204" pitchFamily="34" charset="0"/>
              </a:rPr>
              <a:t>., která v § 3 až § 12 stanovuje zejména požadované náležitosti a strukturu soupisu prací a dále také konkrétní požadavky na obsah položek soupisu prací.</a:t>
            </a:r>
          </a:p>
          <a:p>
            <a:pPr marL="285750" indent="-285750" algn="just">
              <a:spcBef>
                <a:spcPts val="600"/>
              </a:spcBef>
              <a:spcAft>
                <a:spcPts val="600"/>
              </a:spcAft>
              <a:buClr>
                <a:srgbClr val="009543"/>
              </a:buClr>
              <a:buFont typeface="Arial" panose="020B0604020202020204" pitchFamily="34" charset="0"/>
              <a:buChar char="•"/>
            </a:pPr>
            <a:r>
              <a:rPr lang="cs-CZ" sz="2000" dirty="0">
                <a:latin typeface="Arial" panose="020B0604020202020204" pitchFamily="34" charset="0"/>
                <a:cs typeface="Arial" panose="020B0604020202020204" pitchFamily="34" charset="0"/>
              </a:rPr>
              <a:t>126.     Technické podmínky veřejné zakázky na stavební práce mohou být však vymezeny rovněž podle </a:t>
            </a:r>
            <a:r>
              <a:rPr lang="cs-CZ" sz="2000" dirty="0">
                <a:solidFill>
                  <a:srgbClr val="0070C0"/>
                </a:solidFill>
                <a:latin typeface="Arial" panose="020B0604020202020204" pitchFamily="34" charset="0"/>
                <a:cs typeface="Arial" panose="020B0604020202020204" pitchFamily="34" charset="0"/>
              </a:rPr>
              <a:t>§ 92 odst. 2 </a:t>
            </a:r>
            <a:r>
              <a:rPr lang="cs-CZ" sz="2000" dirty="0">
                <a:latin typeface="Arial" panose="020B0604020202020204" pitchFamily="34" charset="0"/>
                <a:cs typeface="Arial" panose="020B0604020202020204" pitchFamily="34" charset="0"/>
              </a:rPr>
              <a:t>zákona pomocí požadavků na výkon nebo funkci (jedná se o metodu označovanou </a:t>
            </a:r>
            <a:br>
              <a:rPr lang="cs-CZ" sz="2000" dirty="0">
                <a:latin typeface="Arial" panose="020B0604020202020204" pitchFamily="34" charset="0"/>
                <a:cs typeface="Arial" panose="020B0604020202020204" pitchFamily="34" charset="0"/>
              </a:rPr>
            </a:br>
            <a:r>
              <a:rPr lang="cs-CZ" sz="2000" dirty="0">
                <a:solidFill>
                  <a:srgbClr val="0070C0"/>
                </a:solidFill>
                <a:latin typeface="Arial" panose="020B0604020202020204" pitchFamily="34" charset="0"/>
                <a:cs typeface="Arial" panose="020B0604020202020204" pitchFamily="34" charset="0"/>
              </a:rPr>
              <a:t>Design-Build</a:t>
            </a:r>
            <a:r>
              <a:rPr lang="cs-CZ" sz="2000" dirty="0">
                <a:latin typeface="Arial" panose="020B0604020202020204" pitchFamily="34" charset="0"/>
                <a:cs typeface="Arial" panose="020B0604020202020204" pitchFamily="34" charset="0"/>
              </a:rPr>
              <a:t>, dále jen „metoda D&amp;B“). Podstatou této metody je, že zadavatel nestanoví zcela konkrétní požadavky (přesným návrhem v dokumentaci a přesným popisem položek), nýbrž definuje spíše záměr a cíle, kterých má být dosaženo. Je potom na dodavatelích, aby sami navrhli dle jejich názoru nejvhodnější řešení.  Jedná se tedy o </a:t>
            </a:r>
            <a:r>
              <a:rPr lang="cs-CZ" sz="2000" dirty="0">
                <a:solidFill>
                  <a:srgbClr val="0070C0"/>
                </a:solidFill>
                <a:latin typeface="Arial" panose="020B0604020202020204" pitchFamily="34" charset="0"/>
                <a:cs typeface="Arial" panose="020B0604020202020204" pitchFamily="34" charset="0"/>
              </a:rPr>
              <a:t>plnění „na klíč“ </a:t>
            </a:r>
            <a:r>
              <a:rPr lang="cs-CZ" sz="2000" dirty="0">
                <a:latin typeface="Arial" panose="020B0604020202020204" pitchFamily="34" charset="0"/>
                <a:cs typeface="Arial" panose="020B0604020202020204" pitchFamily="34" charset="0"/>
              </a:rPr>
              <a:t>dle vlastního návrhu vybraného dodavatele. </a:t>
            </a:r>
            <a:r>
              <a:rPr lang="cs-CZ" sz="2000" dirty="0">
                <a:solidFill>
                  <a:srgbClr val="FFC000"/>
                </a:solidFill>
                <a:latin typeface="Arial" panose="020B0604020202020204" pitchFamily="34" charset="0"/>
                <a:cs typeface="Arial" panose="020B0604020202020204" pitchFamily="34" charset="0"/>
              </a:rPr>
              <a:t>Konkrétní obsah dokumentů, které vymezí technické podmínky veřejné zakázky v případě metody D&amp;B je vždy závislý na okolnostech dané veřejné zakázky</a:t>
            </a:r>
            <a:r>
              <a:rPr lang="cs-CZ"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130925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5663089"/>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200" b="1" dirty="0">
                <a:latin typeface="Arial" panose="020B0604020202020204" pitchFamily="34" charset="0"/>
                <a:cs typeface="Arial" panose="020B0604020202020204" pitchFamily="34" charset="0"/>
              </a:rPr>
              <a:t>Argumentace Úřadu:</a:t>
            </a:r>
          </a:p>
          <a:p>
            <a:pPr marL="285750" indent="-285750" algn="just">
              <a:spcBef>
                <a:spcPts val="600"/>
              </a:spcBef>
              <a:spcAft>
                <a:spcPts val="600"/>
              </a:spcAft>
              <a:buClr>
                <a:srgbClr val="009543"/>
              </a:buClr>
              <a:buFont typeface="Arial" panose="020B0604020202020204" pitchFamily="34" charset="0"/>
              <a:buChar char="•"/>
            </a:pPr>
            <a:r>
              <a:rPr lang="cs-CZ" sz="2200" dirty="0">
                <a:effectLst/>
                <a:latin typeface="Arial" panose="020B0604020202020204" pitchFamily="34" charset="0"/>
                <a:ea typeface="Calibri" panose="020F0502020204030204" pitchFamily="34" charset="0"/>
                <a:cs typeface="Times New Roman" panose="02020603050405020304" pitchFamily="18" charset="0"/>
              </a:rPr>
              <a:t>129.     Úřad připomíná, že zadavatel uvedl v odůvodnění oznámení o vyloučení, že </a:t>
            </a:r>
            <a:r>
              <a:rPr lang="cs-CZ" sz="22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Výňatek ze soupisu prací předložený navrhovatelem neobsahuje v souladu s vyhláškou č. 169/2016 „</a:t>
            </a:r>
            <a:r>
              <a:rPr lang="cs-CZ" sz="2200" i="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popis položky jednoznačně vymezující druh a kvalitu prací, dodávky nebo služby, s případným odkazem na části dokumentace pra zadání stavebních prací a jiné dokumenty a technické a cenové podmínky“, </a:t>
            </a:r>
            <a:r>
              <a:rPr lang="cs-CZ" sz="2200" i="1" dirty="0">
                <a:effectLst/>
                <a:latin typeface="Arial" panose="020B0604020202020204" pitchFamily="34" charset="0"/>
                <a:ea typeface="Calibri" panose="020F0502020204030204" pitchFamily="34" charset="0"/>
                <a:cs typeface="Times New Roman" panose="02020603050405020304" pitchFamily="18" charset="0"/>
              </a:rPr>
              <a:t>„konkrétní měrnou jednotku</a:t>
            </a:r>
            <a:r>
              <a:rPr lang="cs-CZ" sz="2200" dirty="0">
                <a:effectLst/>
                <a:latin typeface="Arial" panose="020B0604020202020204" pitchFamily="34" charset="0"/>
                <a:ea typeface="Calibri" panose="020F0502020204030204" pitchFamily="34" charset="0"/>
                <a:cs typeface="Times New Roman" panose="02020603050405020304" pitchFamily="18" charset="0"/>
              </a:rPr>
              <a:t>“ a „</a:t>
            </a:r>
            <a:r>
              <a:rPr lang="cs-CZ" sz="2200" i="1" dirty="0">
                <a:effectLst/>
                <a:latin typeface="Arial" panose="020B0604020202020204" pitchFamily="34" charset="0"/>
                <a:ea typeface="Calibri" panose="020F0502020204030204" pitchFamily="34" charset="0"/>
                <a:cs typeface="Times New Roman" panose="02020603050405020304" pitchFamily="18" charset="0"/>
              </a:rPr>
              <a:t>množství</a:t>
            </a:r>
            <a:r>
              <a:rPr lang="cs-CZ" sz="2200" dirty="0">
                <a:effectLst/>
                <a:latin typeface="Arial" panose="020B0604020202020204" pitchFamily="34" charset="0"/>
                <a:ea typeface="Calibri" panose="020F0502020204030204" pitchFamily="34" charset="0"/>
                <a:cs typeface="Times New Roman" panose="02020603050405020304" pitchFamily="18" charset="0"/>
              </a:rPr>
              <a:t>“. S ohledem na výše uvedené skutečnosti je však </a:t>
            </a:r>
            <a:r>
              <a:rPr lang="cs-CZ" sz="22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dle Úřadu nepochybné, že navrhovatel, který prokazoval požadavky zadavatele na osobu specialista technologií referenční zakázkou NKÚ</a:t>
            </a:r>
            <a:r>
              <a:rPr lang="cs-CZ" sz="2200" dirty="0">
                <a:effectLst/>
                <a:latin typeface="Arial" panose="020B0604020202020204" pitchFamily="34" charset="0"/>
                <a:ea typeface="Calibri" panose="020F0502020204030204" pitchFamily="34" charset="0"/>
                <a:cs typeface="Times New Roman" panose="02020603050405020304" pitchFamily="18" charset="0"/>
              </a:rPr>
              <a:t>, </a:t>
            </a:r>
            <a:r>
              <a:rPr lang="cs-CZ" sz="2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nemusel mít v daném případě k dispozici a tím tedy ani následně nemusel být z povahy věci ani schopen předložit k prokázání daného požadavku „</a:t>
            </a:r>
            <a:r>
              <a:rPr lang="cs-CZ" sz="2200" i="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kalkulace v podrobnosti odpovídající položkovému rozpočtu, oceněnému soupisu prací či výkazu výměr dle vyhlášky č. 169/2016 Sb</a:t>
            </a:r>
            <a:r>
              <a:rPr lang="cs-CZ" sz="2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a:t>
            </a:r>
            <a:r>
              <a:rPr lang="cs-CZ" sz="2200" dirty="0">
                <a:effectLst/>
                <a:latin typeface="Arial" panose="020B0604020202020204" pitchFamily="34" charset="0"/>
                <a:ea typeface="Calibri" panose="020F0502020204030204" pitchFamily="34" charset="0"/>
                <a:cs typeface="Times New Roman" panose="02020603050405020304" pitchFamily="18" charset="0"/>
              </a:rPr>
              <a:t>, jak požadoval zadavatel v rámci žádosti č. 3, </a:t>
            </a:r>
            <a:r>
              <a:rPr lang="cs-CZ" sz="22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neboť referenční zakázka NKÚ byla realizována metodou D&amp;B, u které není nutné vyhotovit soupis stavebních prací, dodávek a služeb s výkazem výměr v rozsahu citované vyhlášky </a:t>
            </a:r>
            <a:r>
              <a:rPr lang="cs-CZ" sz="2200" dirty="0">
                <a:effectLst/>
                <a:latin typeface="Arial" panose="020B0604020202020204" pitchFamily="34" charset="0"/>
                <a:ea typeface="Calibri" panose="020F0502020204030204" pitchFamily="34" charset="0"/>
                <a:cs typeface="Times New Roman" panose="02020603050405020304" pitchFamily="18" charset="0"/>
              </a:rPr>
              <a:t>(jak Úřad uvedl výše v odůvodnění tohoto rozhodnutí) a objednatel NKÚ požadoval nacenit Rozpis přijaté smluvní částky, který je v mnohem méně podrobném členění než je požadováno citovanou vyhláškou.</a:t>
            </a:r>
          </a:p>
        </p:txBody>
      </p:sp>
    </p:spTree>
    <p:extLst>
      <p:ext uri="{BB962C8B-B14F-4D97-AF65-F5344CB8AC3E}">
        <p14:creationId xmlns:p14="http://schemas.microsoft.com/office/powerpoint/2010/main" val="853241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282102"/>
            <a:ext cx="12192000" cy="6617196"/>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b="1" dirty="0">
                <a:latin typeface="Arial" panose="020B0604020202020204" pitchFamily="34" charset="0"/>
                <a:cs typeface="Arial" panose="020B0604020202020204" pitchFamily="34" charset="0"/>
              </a:rPr>
              <a:t>Argumentace Úřadu:</a:t>
            </a:r>
          </a:p>
          <a:p>
            <a:pPr marL="285750" indent="-285750" algn="just">
              <a:spcBef>
                <a:spcPts val="600"/>
              </a:spcBef>
              <a:spcAft>
                <a:spcPts val="600"/>
              </a:spcAft>
              <a:buClr>
                <a:srgbClr val="009543"/>
              </a:buClr>
              <a:buFont typeface="Arial" panose="020B0604020202020204" pitchFamily="34" charset="0"/>
              <a:buChar char="•"/>
            </a:pPr>
            <a:r>
              <a:rPr lang="cs-CZ" dirty="0">
                <a:effectLst/>
                <a:latin typeface="Arial" panose="020B0604020202020204" pitchFamily="34" charset="0"/>
                <a:ea typeface="Calibri" panose="020F0502020204030204" pitchFamily="34" charset="0"/>
                <a:cs typeface="Times New Roman" panose="02020603050405020304" pitchFamily="18" charset="0"/>
              </a:rPr>
              <a:t>149.     Další námitkou zadavatele vztahující se k citovanému dokumentu je tvrzení, </a:t>
            </a:r>
            <a:r>
              <a:rPr lang="cs-CZ"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že v daném dokumentu není identifikována osoba, která dokument podepsala</a:t>
            </a:r>
            <a:r>
              <a:rPr lang="cs-CZ" dirty="0">
                <a:effectLst/>
                <a:latin typeface="Arial" panose="020B0604020202020204" pitchFamily="34" charset="0"/>
                <a:ea typeface="Calibri" panose="020F0502020204030204" pitchFamily="34" charset="0"/>
                <a:cs typeface="Times New Roman" panose="02020603050405020304" pitchFamily="18" charset="0"/>
              </a:rPr>
              <a:t>. Úřad souhlasí se zadavatelem, že Prohlášení správce stavby ze dne 10. 9. 2024 obsahuje podpis bez identifikace osoby, která tento dokument podepsala a připouští, že by bylo jistě vhodnější, kdyby byla v daném dokumentu uvedena bližší identifikace podepsané osoby (např. jméno a příjmení). </a:t>
            </a:r>
            <a:r>
              <a:rPr lang="cs-CZ"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Úřad je nicméně toho názoru, že absenci identifikace dané osoby lze považovat toliko za formální chybu, která nemůže významně snížit validitu tohoto prohlášení.</a:t>
            </a:r>
            <a:r>
              <a:rPr lang="cs-CZ" dirty="0">
                <a:effectLst/>
                <a:latin typeface="Arial" panose="020B0604020202020204" pitchFamily="34" charset="0"/>
                <a:ea typeface="Calibri" panose="020F0502020204030204" pitchFamily="34" charset="0"/>
                <a:cs typeface="Times New Roman" panose="02020603050405020304" pitchFamily="18" charset="0"/>
              </a:rPr>
              <a:t> Rovněž </a:t>
            </a:r>
            <a:r>
              <a:rPr lang="cs-CZ"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Úřad dodává, že by zadavatel neměl </a:t>
            </a:r>
            <a:r>
              <a:rPr lang="cs-CZ" i="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a priori</a:t>
            </a:r>
            <a:r>
              <a:rPr lang="cs-CZ"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odmítat toto prohlášení, neboť se jedná o osvědčení vystavené osobou odlišnou od dodavatele, k čemuž komentářová literatura (konkrétně ve vztahu k § 79 odst. 2 zákona) uvádí, že </a:t>
            </a:r>
            <a:r>
              <a:rPr lang="cs-CZ" i="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„[o]svědčení lze totiž považovat za určitou formu přímějšího důkazu (důkazu s vyšší vypovídací hodnotou a mírou objektivity), jelikož je opatřen podpisem osoby odlišné od dodavatele a mělo by tak garantovat objektivitu realizované reference</a:t>
            </a:r>
            <a:r>
              <a:rPr lang="cs-CZ"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a:t>
            </a:r>
            <a:r>
              <a:rPr lang="cs-CZ" dirty="0">
                <a:effectLst/>
                <a:latin typeface="Arial" panose="020B0604020202020204" pitchFamily="34" charset="0"/>
                <a:ea typeface="Calibri" panose="020F0502020204030204" pitchFamily="34" charset="0"/>
                <a:cs typeface="Times New Roman" panose="02020603050405020304" pitchFamily="18" charset="0"/>
              </a:rPr>
              <a:t>V šetřeném případě se jednalo o prohlášení správce stavby, a nikoliv přímo o prohlášení objednatele referenční zakázky, nicméně z přílohy stanoviska NKÚ ze dne 16. 8. 2024 jednoznačně vyplývá (konkrétně z úvodních stránek stavebního deníku k referenční zakázce NKÚ), že správcem dané stavby byla společnost PM6 s.r.o. V této souvislosti Úřad uvádí, že z veřejně dostupných informací vyplývá, že v případě realizace stavebních projektů, které jsou řízeny smlouvami FIDIC</a:t>
            </a:r>
            <a:r>
              <a:rPr lang="cs-CZ"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rPr>
              <a:t> </a:t>
            </a:r>
            <a:r>
              <a:rPr lang="cs-CZ" dirty="0">
                <a:effectLst/>
                <a:latin typeface="Arial" panose="020B0604020202020204" pitchFamily="34" charset="0"/>
                <a:ea typeface="Calibri" panose="020F0502020204030204" pitchFamily="34" charset="0"/>
                <a:cs typeface="Times New Roman" panose="02020603050405020304" pitchFamily="18" charset="0"/>
              </a:rPr>
              <a:t>je správce stavby klíčovou osobou, neboť má na starosti správu projektu, dozor nad kvalitou, náklady a časem, řešení změn stavby jakožto díla, nároků ze strany zhotovitele, sporů a komunikaci s dodavatelem a dalšími zúčastněnými subjekty. Hlavním úkolem správce stavby je, aby realizovaná stavby probíhala ve shodě se stavebním povolením, jeho podmínkami a smlouvou o dílo. K tomuto úkolu potom směřují veškeré pravomoci svěřené správci stavby při realizaci stavby, jakožto díla ze smlouvy o dílo. Správce stavby tak v této souvislosti například vydává pokyny směrem ke zhotoviteli, provádí tzv. určení o </a:t>
            </a:r>
            <a:r>
              <a:rPr lang="cs-CZ" dirty="0" err="1">
                <a:effectLst/>
                <a:latin typeface="Arial" panose="020B0604020202020204" pitchFamily="34" charset="0"/>
                <a:ea typeface="Calibri" panose="020F0502020204030204" pitchFamily="34" charset="0"/>
                <a:cs typeface="Times New Roman" panose="02020603050405020304" pitchFamily="18" charset="0"/>
              </a:rPr>
              <a:t>claimech</a:t>
            </a:r>
            <a:r>
              <a:rPr lang="cs-CZ" dirty="0">
                <a:effectLst/>
                <a:latin typeface="Arial" panose="020B0604020202020204" pitchFamily="34" charset="0"/>
                <a:ea typeface="Calibri" panose="020F0502020204030204" pitchFamily="34" charset="0"/>
                <a:cs typeface="Times New Roman" panose="02020603050405020304" pitchFamily="18" charset="0"/>
              </a:rPr>
              <a:t> nebo vydává objednateli potvrzení tzv. průběžné platby. Správcem stavby je podle FIDIC smluv „osoba jmenovaná objednatelem k výkonu funkce správce stavby pro účely smlouvy.“</a:t>
            </a:r>
            <a:endParaRPr lang="cs-CZ" sz="2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1223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2246769"/>
          </a:xfrm>
          <a:prstGeom prst="rect">
            <a:avLst/>
          </a:prstGeom>
          <a:noFill/>
        </p:spPr>
        <p:txBody>
          <a:bodyPr wrap="square" lIns="91440" tIns="45720" rIns="91440" bIns="45720" rtlCol="0" anchor="t">
            <a:spAutoFit/>
          </a:bodyPr>
          <a:lstStyle/>
          <a:p>
            <a:pPr algn="just">
              <a:buClr>
                <a:srgbClr val="009543"/>
              </a:buClr>
            </a:pPr>
            <a:r>
              <a:rPr lang="cs-CZ" sz="2400" b="1" dirty="0">
                <a:latin typeface="Arial" panose="020B0604020202020204" pitchFamily="34" charset="0"/>
                <a:cs typeface="Arial" panose="020B0604020202020204" pitchFamily="34" charset="0"/>
              </a:rPr>
              <a:t>Ponaučení:</a:t>
            </a:r>
          </a:p>
          <a:p>
            <a:pPr marL="457200" indent="-457200" algn="just">
              <a:buClr>
                <a:srgbClr val="009543"/>
              </a:buClr>
              <a:buFont typeface="Arial" panose="020B0604020202020204" pitchFamily="34" charset="0"/>
              <a:buChar char="•"/>
            </a:pPr>
            <a:r>
              <a:rPr kumimoji="0" lang="cs-CZ"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Veřejná zakázka na stavební práce jejíž technické podmínky byly vymezené podle </a:t>
            </a:r>
            <a:br>
              <a:rPr kumimoji="0" lang="cs-CZ"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cs-CZ"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92 odst. 2 ZZVZ pomocí požadavků na výkon nebo funkci nemusí obsahovat soupis stavebních prací, dodávek a služeb s výkazem výměr v rozsahu vyhlášky </a:t>
            </a:r>
            <a:br>
              <a:rPr kumimoji="0" lang="cs-CZ"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cs-CZ"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č. 169/2016 Sb. </a:t>
            </a:r>
          </a:p>
          <a:p>
            <a:pPr algn="just">
              <a:buClr>
                <a:srgbClr val="009543"/>
              </a:buClr>
            </a:pPr>
            <a:endParaRPr lang="cs-CZ" sz="2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1703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84826" y="759797"/>
            <a:ext cx="12192000" cy="461665"/>
          </a:xfrm>
          <a:prstGeom prst="rect">
            <a:avLst/>
          </a:prstGeom>
          <a:noFill/>
        </p:spPr>
        <p:txBody>
          <a:bodyPr wrap="square" lIns="91440" tIns="45720" rIns="91440" bIns="45720" rtlCol="0" anchor="t">
            <a:spAutoFit/>
          </a:bodyPr>
          <a:lstStyle/>
          <a:p>
            <a:pPr algn="ctr"/>
            <a:r>
              <a:rPr lang="cs-CZ" sz="2400" b="1" dirty="0">
                <a:latin typeface="Arial" panose="020B0604020202020204" pitchFamily="34" charset="0"/>
                <a:cs typeface="Times New Roman" panose="02020603050405020304" pitchFamily="18" charset="0"/>
              </a:rPr>
              <a:t>Aktivní legitimace</a:t>
            </a:r>
            <a:endParaRPr lang="en-US" sz="2400" dirty="0"/>
          </a:p>
        </p:txBody>
      </p:sp>
      <p:graphicFrame>
        <p:nvGraphicFramePr>
          <p:cNvPr id="5" name="Tabulka 4">
            <a:extLst>
              <a:ext uri="{FF2B5EF4-FFF2-40B4-BE49-F238E27FC236}">
                <a16:creationId xmlns:a16="http://schemas.microsoft.com/office/drawing/2014/main" id="{A2506AE0-A190-BA35-A45A-51AC0D82D67E}"/>
              </a:ext>
            </a:extLst>
          </p:cNvPr>
          <p:cNvGraphicFramePr>
            <a:graphicFrameLocks noGrp="1"/>
          </p:cNvGraphicFramePr>
          <p:nvPr>
            <p:extLst>
              <p:ext uri="{D42A27DB-BD31-4B8C-83A1-F6EECF244321}">
                <p14:modId xmlns:p14="http://schemas.microsoft.com/office/powerpoint/2010/main" val="497828230"/>
              </p:ext>
            </p:extLst>
          </p:nvPr>
        </p:nvGraphicFramePr>
        <p:xfrm>
          <a:off x="0" y="1159907"/>
          <a:ext cx="12192000" cy="4036030"/>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1138273570"/>
                    </a:ext>
                  </a:extLst>
                </a:gridCol>
              </a:tblGrid>
              <a:tr h="386028">
                <a:tc>
                  <a:txBody>
                    <a:bodyPr/>
                    <a:lstStyle/>
                    <a:p>
                      <a:pPr algn="just">
                        <a:lnSpc>
                          <a:spcPct val="107000"/>
                        </a:lnSpc>
                        <a:spcAft>
                          <a:spcPts val="800"/>
                        </a:spcAft>
                      </a:pPr>
                      <a:r>
                        <a:rPr lang="cs-CZ" sz="2400" b="1" kern="1200" dirty="0" err="1">
                          <a:solidFill>
                            <a:srgbClr val="FFFFFF"/>
                          </a:solidFill>
                          <a:effectLst/>
                          <a:latin typeface="Arial" panose="020B0604020202020204" pitchFamily="34" charset="0"/>
                          <a:ea typeface="Times New Roman" panose="02020603050405020304" pitchFamily="18" charset="0"/>
                        </a:rPr>
                        <a:t>Sp.zn</a:t>
                      </a:r>
                      <a:r>
                        <a:rPr lang="cs-CZ" sz="2400" b="1" kern="1200" dirty="0">
                          <a:solidFill>
                            <a:srgbClr val="FFFFFF"/>
                          </a:solidFill>
                          <a:effectLst/>
                          <a:latin typeface="Arial" panose="020B0604020202020204" pitchFamily="34" charset="0"/>
                          <a:ea typeface="Times New Roman" panose="02020603050405020304" pitchFamily="18" charset="0"/>
                        </a:rPr>
                        <a:t>. ÚOHS-R0209/2024/VZ, č. j.  ÚOHS-04507/2025/162</a:t>
                      </a:r>
                      <a:endParaRPr lang="cs-CZ" sz="2400" b="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1459919349"/>
                  </a:ext>
                </a:extLst>
              </a:tr>
              <a:tr h="386028">
                <a:tc>
                  <a:txBody>
                    <a:bodyPr/>
                    <a:lstStyle/>
                    <a:p>
                      <a:pPr algn="just">
                        <a:lnSpc>
                          <a:spcPct val="107000"/>
                        </a:lnSpc>
                        <a:spcAft>
                          <a:spcPts val="800"/>
                        </a:spcAft>
                      </a:pPr>
                      <a:r>
                        <a:rPr lang="cs-CZ" sz="2400" b="0" dirty="0">
                          <a:effectLst/>
                          <a:latin typeface="Arial" panose="020B0604020202020204" pitchFamily="34" charset="0"/>
                          <a:ea typeface="Calibri" panose="020F0502020204030204" pitchFamily="34" charset="0"/>
                          <a:cs typeface="Arial" panose="020B0604020202020204" pitchFamily="34" charset="0"/>
                          <a:hlinkClick r:id="rId3"/>
                        </a:rPr>
                        <a:t>https://uohs.gov.cz/cs/verejne-zakazky/sbirky-rozhodnuti/detail-22650.html</a:t>
                      </a:r>
                      <a:endParaRPr lang="cs-CZ" sz="2400" b="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4078745562"/>
                  </a:ext>
                </a:extLst>
              </a:tr>
              <a:tr h="386028">
                <a:tc>
                  <a:txBody>
                    <a:bodyPr/>
                    <a:lstStyle/>
                    <a:p>
                      <a:pPr algn="just">
                        <a:lnSpc>
                          <a:spcPct val="107000"/>
                        </a:lnSpc>
                        <a:spcAft>
                          <a:spcPts val="800"/>
                        </a:spcAft>
                      </a:pPr>
                      <a:r>
                        <a:rPr lang="cs-CZ" sz="24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Vypracování Územního plánu města Pardubice - DODATEK č. 3 SMLOUVY O DÍLO</a:t>
                      </a:r>
                      <a:endParaRPr lang="cs-CZ" sz="2400" b="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954306992"/>
                  </a:ext>
                </a:extLst>
              </a:tr>
              <a:tr h="386028">
                <a:tc>
                  <a:txBody>
                    <a:bodyPr/>
                    <a:lstStyle/>
                    <a:p>
                      <a:pPr algn="just">
                        <a:lnSpc>
                          <a:spcPct val="107000"/>
                        </a:lnSpc>
                        <a:spcAft>
                          <a:spcPts val="800"/>
                        </a:spcAft>
                      </a:pPr>
                      <a:r>
                        <a:rPr lang="cs-CZ" sz="2400" b="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Právní moc: 10. 2. 2025</a:t>
                      </a:r>
                      <a:endParaRPr lang="cs-CZ" sz="2400" b="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2459188181"/>
                  </a:ext>
                </a:extLst>
              </a:tr>
              <a:tr h="387484">
                <a:tc>
                  <a:txBody>
                    <a:bodyPr/>
                    <a:lstStyle/>
                    <a:p>
                      <a:pPr algn="just">
                        <a:lnSpc>
                          <a:spcPct val="107000"/>
                        </a:lnSpc>
                        <a:spcAft>
                          <a:spcPts val="800"/>
                        </a:spcAft>
                      </a:pPr>
                      <a:r>
                        <a:rPr lang="cs-CZ" sz="2400" b="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Dotčená ustanovení: § 249 ZZVZ, § 205 ZZVZ </a:t>
                      </a:r>
                      <a:endParaRPr lang="cs-CZ" sz="2400" b="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2195754911"/>
                  </a:ext>
                </a:extLst>
              </a:tr>
              <a:tr h="603794">
                <a:tc>
                  <a:txBody>
                    <a:bodyPr/>
                    <a:lstStyle/>
                    <a:p>
                      <a:pPr algn="just">
                        <a:lnSpc>
                          <a:spcPct val="107000"/>
                        </a:lnSpc>
                        <a:spcAft>
                          <a:spcPts val="800"/>
                        </a:spcAft>
                      </a:pPr>
                      <a:r>
                        <a:rPr lang="cs-CZ" sz="2400" b="0" kern="1200" dirty="0">
                          <a:solidFill>
                            <a:schemeClr val="dk1"/>
                          </a:solidFill>
                          <a:effectLst/>
                          <a:latin typeface="Arial" panose="020B0604020202020204" pitchFamily="34" charset="0"/>
                          <a:ea typeface="+mn-ea"/>
                          <a:cs typeface="Arial" panose="020B0604020202020204" pitchFamily="34" charset="0"/>
                        </a:rPr>
                        <a:t>Návrh navrhovatele se zamítá, neboť nebyl podán oprávněnou osobou.</a:t>
                      </a:r>
                      <a:endParaRPr lang="cs-CZ" sz="2400" b="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381531094"/>
                  </a:ext>
                </a:extLst>
              </a:tr>
              <a:tr h="1158807">
                <a:tc>
                  <a:txBody>
                    <a:bodyPr/>
                    <a:lstStyle/>
                    <a:p>
                      <a:pPr algn="just">
                        <a:lnSpc>
                          <a:spcPct val="107000"/>
                        </a:lnSpc>
                        <a:spcAft>
                          <a:spcPts val="800"/>
                        </a:spcAft>
                      </a:pPr>
                      <a:endParaRPr lang="cs-CZ" sz="2400" b="0" dirty="0">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2827215653"/>
                  </a:ext>
                </a:extLst>
              </a:tr>
            </a:tbl>
          </a:graphicData>
        </a:graphic>
      </p:graphicFrame>
    </p:spTree>
    <p:extLst>
      <p:ext uri="{BB962C8B-B14F-4D97-AF65-F5344CB8AC3E}">
        <p14:creationId xmlns:p14="http://schemas.microsoft.com/office/powerpoint/2010/main" val="152466217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902385C3B5A254CBD327BF70AB46767" ma:contentTypeVersion="15" ma:contentTypeDescription="Vytvoří nový dokument" ma:contentTypeScope="" ma:versionID="56f71a24318acd9c27b3b1772430d90b">
  <xsd:schema xmlns:xsd="http://www.w3.org/2001/XMLSchema" xmlns:xs="http://www.w3.org/2001/XMLSchema" xmlns:p="http://schemas.microsoft.com/office/2006/metadata/properties" xmlns:ns2="c7130aa1-df8d-4cfc-b5ca-c8e75a54ac58" xmlns:ns3="3a05a313-e8ba-434f-93a9-e1335f2c2059" targetNamespace="http://schemas.microsoft.com/office/2006/metadata/properties" ma:root="true" ma:fieldsID="cb862c3a5a24f1a1e892a883097c961c" ns2:_="" ns3:_="">
    <xsd:import namespace="c7130aa1-df8d-4cfc-b5ca-c8e75a54ac58"/>
    <xsd:import namespace="3a05a313-e8ba-434f-93a9-e1335f2c205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130aa1-df8d-4cfc-b5ca-c8e75a54ac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Značky obrázků" ma:readOnly="false" ma:fieldId="{5cf76f15-5ced-4ddc-b409-7134ff3c332f}" ma:taxonomyMulti="true" ma:sspId="de97acfe-e349-49a2-9112-0b04129138de"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a05a313-e8ba-434f-93a9-e1335f2c205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90f8e3e-5ae1-4fdc-85ba-64480fc9b50f}" ma:internalName="TaxCatchAll" ma:showField="CatchAllData" ma:web="3a05a313-e8ba-434f-93a9-e1335f2c2059">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7130aa1-df8d-4cfc-b5ca-c8e75a54ac58">
      <Terms xmlns="http://schemas.microsoft.com/office/infopath/2007/PartnerControls"/>
    </lcf76f155ced4ddcb4097134ff3c332f>
    <TaxCatchAll xmlns="3a05a313-e8ba-434f-93a9-e1335f2c2059" xsi:nil="true"/>
    <SharedWithUsers xmlns="3a05a313-e8ba-434f-93a9-e1335f2c2059">
      <UserInfo>
        <DisplayName>Janečková Marie</DisplayName>
        <AccountId>16</AccountId>
        <AccountType/>
      </UserInfo>
    </SharedWithUsers>
  </documentManagement>
</p:properties>
</file>

<file path=customXml/itemProps1.xml><?xml version="1.0" encoding="utf-8"?>
<ds:datastoreItem xmlns:ds="http://schemas.openxmlformats.org/officeDocument/2006/customXml" ds:itemID="{E4241555-A4BB-4E08-883D-C57DD0769A93}">
  <ds:schemaRefs>
    <ds:schemaRef ds:uri="3a05a313-e8ba-434f-93a9-e1335f2c2059"/>
    <ds:schemaRef ds:uri="c7130aa1-df8d-4cfc-b5ca-c8e75a54ac5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D1F3388-C616-48BF-94BA-71C5DB46305F}">
  <ds:schemaRefs>
    <ds:schemaRef ds:uri="http://schemas.microsoft.com/sharepoint/v3/contenttype/forms"/>
  </ds:schemaRefs>
</ds:datastoreItem>
</file>

<file path=customXml/itemProps3.xml><?xml version="1.0" encoding="utf-8"?>
<ds:datastoreItem xmlns:ds="http://schemas.openxmlformats.org/officeDocument/2006/customXml" ds:itemID="{949BE72F-CB9A-4489-9DE8-BDBC4ADFE5FE}">
  <ds:schemaRefs>
    <ds:schemaRef ds:uri="http://purl.org/dc/elements/1.1/"/>
    <ds:schemaRef ds:uri="http://schemas.microsoft.com/office/2006/metadata/properties"/>
    <ds:schemaRef ds:uri="3a05a313-e8ba-434f-93a9-e1335f2c2059"/>
    <ds:schemaRef ds:uri="http://schemas.microsoft.com/office/2006/documentManagement/types"/>
    <ds:schemaRef ds:uri="http://purl.org/dc/dcmitype/"/>
    <ds:schemaRef ds:uri="http://purl.org/dc/terms/"/>
    <ds:schemaRef ds:uri="http://schemas.microsoft.com/office/infopath/2007/PartnerControls"/>
    <ds:schemaRef ds:uri="http://schemas.openxmlformats.org/package/2006/metadata/core-properties"/>
    <ds:schemaRef ds:uri="c7130aa1-df8d-4cfc-b5ca-c8e75a54ac5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2871</TotalTime>
  <Words>7939</Words>
  <Application>Microsoft Office PowerPoint</Application>
  <PresentationFormat>Širokoúhlá obrazovka</PresentationFormat>
  <Paragraphs>187</Paragraphs>
  <Slides>41</Slides>
  <Notes>27</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41</vt:i4>
      </vt:variant>
    </vt:vector>
  </HeadingPairs>
  <TitlesOfParts>
    <vt:vector size="46" baseType="lpstr">
      <vt:lpstr>Arial</vt:lpstr>
      <vt:lpstr>Calibri</vt:lpstr>
      <vt:lpstr>Calibri Light</vt:lpstr>
      <vt:lpstr>Symbol</vt:lpstr>
      <vt:lpstr>Motiv Office</vt:lpstr>
      <vt:lpstr>Vybraná rozhodnutí ÚOHS -  únor 2025</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Sokolovi</dc:creator>
  <cp:lastModifiedBy>Raška Marcel</cp:lastModifiedBy>
  <cp:revision>34</cp:revision>
  <cp:lastPrinted>2025-04-22T14:04:38Z</cp:lastPrinted>
  <dcterms:created xsi:type="dcterms:W3CDTF">2024-02-08T14:50:32Z</dcterms:created>
  <dcterms:modified xsi:type="dcterms:W3CDTF">2025-04-23T06:36:55Z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0x0101007902385C3B5A254CBD327BF70AB46767</vt:lpwstr>
  </property>
  <property fmtid="{D5CDD505-2E9C-101B-9397-08002B2CF9AE}" pid="3" name="MediaServiceImageTags">
    <vt:lpwstr/>
  </property>
</Properties>
</file>