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8"/>
  </p:notesMasterIdLst>
  <p:sldIdLst>
    <p:sldId id="333" r:id="rId5"/>
    <p:sldId id="319" r:id="rId6"/>
    <p:sldId id="364" r:id="rId7"/>
    <p:sldId id="365" r:id="rId8"/>
    <p:sldId id="366" r:id="rId9"/>
    <p:sldId id="367" r:id="rId10"/>
    <p:sldId id="368" r:id="rId11"/>
    <p:sldId id="369" r:id="rId12"/>
    <p:sldId id="370" r:id="rId13"/>
    <p:sldId id="371" r:id="rId14"/>
    <p:sldId id="414" r:id="rId15"/>
    <p:sldId id="394" r:id="rId16"/>
    <p:sldId id="395" r:id="rId17"/>
    <p:sldId id="401" r:id="rId18"/>
    <p:sldId id="372" r:id="rId19"/>
    <p:sldId id="373" r:id="rId20"/>
    <p:sldId id="374" r:id="rId21"/>
    <p:sldId id="375" r:id="rId22"/>
    <p:sldId id="376" r:id="rId23"/>
    <p:sldId id="377" r:id="rId24"/>
    <p:sldId id="378" r:id="rId25"/>
    <p:sldId id="379" r:id="rId26"/>
    <p:sldId id="405" r:id="rId27"/>
    <p:sldId id="380" r:id="rId28"/>
    <p:sldId id="404" r:id="rId29"/>
    <p:sldId id="381" r:id="rId30"/>
    <p:sldId id="382" r:id="rId31"/>
    <p:sldId id="383" r:id="rId32"/>
    <p:sldId id="384" r:id="rId33"/>
    <p:sldId id="385" r:id="rId34"/>
    <p:sldId id="386" r:id="rId35"/>
    <p:sldId id="387" r:id="rId36"/>
    <p:sldId id="388" r:id="rId37"/>
    <p:sldId id="389" r:id="rId38"/>
    <p:sldId id="390" r:id="rId39"/>
    <p:sldId id="391" r:id="rId40"/>
    <p:sldId id="392" r:id="rId41"/>
    <p:sldId id="393" r:id="rId42"/>
    <p:sldId id="406" r:id="rId43"/>
    <p:sldId id="407" r:id="rId44"/>
    <p:sldId id="396" r:id="rId45"/>
    <p:sldId id="397" r:id="rId46"/>
    <p:sldId id="398" r:id="rId47"/>
    <p:sldId id="400" r:id="rId48"/>
    <p:sldId id="402" r:id="rId49"/>
    <p:sldId id="403" r:id="rId50"/>
    <p:sldId id="408" r:id="rId51"/>
    <p:sldId id="409" r:id="rId52"/>
    <p:sldId id="410" r:id="rId53"/>
    <p:sldId id="413" r:id="rId54"/>
    <p:sldId id="411" r:id="rId55"/>
    <p:sldId id="412" r:id="rId56"/>
    <p:sldId id="363" r:id="rId5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ddíl bez názvu" id="{851CA759-3014-45F0-B010-2512BB3CCEFA}">
          <p14:sldIdLst>
            <p14:sldId id="333"/>
            <p14:sldId id="319"/>
            <p14:sldId id="364"/>
            <p14:sldId id="365"/>
            <p14:sldId id="366"/>
            <p14:sldId id="367"/>
            <p14:sldId id="368"/>
            <p14:sldId id="369"/>
            <p14:sldId id="370"/>
            <p14:sldId id="371"/>
            <p14:sldId id="414"/>
            <p14:sldId id="394"/>
            <p14:sldId id="395"/>
            <p14:sldId id="401"/>
            <p14:sldId id="372"/>
            <p14:sldId id="373"/>
            <p14:sldId id="374"/>
            <p14:sldId id="375"/>
            <p14:sldId id="376"/>
            <p14:sldId id="377"/>
            <p14:sldId id="378"/>
            <p14:sldId id="379"/>
            <p14:sldId id="405"/>
            <p14:sldId id="380"/>
            <p14:sldId id="404"/>
            <p14:sldId id="381"/>
            <p14:sldId id="382"/>
            <p14:sldId id="383"/>
            <p14:sldId id="384"/>
            <p14:sldId id="385"/>
            <p14:sldId id="386"/>
            <p14:sldId id="387"/>
            <p14:sldId id="388"/>
            <p14:sldId id="389"/>
            <p14:sldId id="390"/>
            <p14:sldId id="391"/>
            <p14:sldId id="392"/>
            <p14:sldId id="393"/>
            <p14:sldId id="406"/>
            <p14:sldId id="407"/>
            <p14:sldId id="396"/>
            <p14:sldId id="397"/>
            <p14:sldId id="398"/>
            <p14:sldId id="400"/>
            <p14:sldId id="402"/>
            <p14:sldId id="403"/>
            <p14:sldId id="408"/>
            <p14:sldId id="409"/>
            <p14:sldId id="410"/>
            <p14:sldId id="413"/>
            <p14:sldId id="411"/>
            <p14:sldId id="412"/>
            <p14:sldId id="3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3"/>
    <a:srgbClr val="2E49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8FB837D-C827-4EFA-A057-4D05807E0F7C}" styleName="Styl s motivem 1 – zvýraznění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Tmavý styl 1 – zvýraznění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Světlý styl 3 – zvýraznění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řední styl 4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79403" autoAdjust="0"/>
  </p:normalViewPr>
  <p:slideViewPr>
    <p:cSldViewPr snapToGrid="0">
      <p:cViewPr varScale="1">
        <p:scale>
          <a:sx n="101" d="100"/>
          <a:sy n="101" d="100"/>
        </p:scale>
        <p:origin x="192" y="11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76EA0-A7D8-4C36-9103-675E79D94563}" type="datetimeFigureOut">
              <a:rPr lang="cs-CZ" smtClean="0"/>
              <a:t>14.04.2025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12E25-B006-4F85-B4EA-907AF006C9BB}" type="slidenum">
              <a:rPr lang="cs-CZ" smtClean="0"/>
              <a:t>‹#›</a:t>
            </a:fld>
            <a:endParaRPr lang="cs-CZ"/>
          </a:p>
        </p:txBody>
      </p:sp>
    </p:spTree>
    <p:extLst>
      <p:ext uri="{BB962C8B-B14F-4D97-AF65-F5344CB8AC3E}">
        <p14:creationId xmlns:p14="http://schemas.microsoft.com/office/powerpoint/2010/main" val="296908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a:t>
            </a:fld>
            <a:endParaRPr lang="cs-CZ"/>
          </a:p>
        </p:txBody>
      </p:sp>
    </p:spTree>
    <p:extLst>
      <p:ext uri="{BB962C8B-B14F-4D97-AF65-F5344CB8AC3E}">
        <p14:creationId xmlns:p14="http://schemas.microsoft.com/office/powerpoint/2010/main" val="46552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10</a:t>
            </a:fld>
            <a:endParaRPr lang="cs-CZ"/>
          </a:p>
        </p:txBody>
      </p:sp>
    </p:spTree>
    <p:extLst>
      <p:ext uri="{BB962C8B-B14F-4D97-AF65-F5344CB8AC3E}">
        <p14:creationId xmlns:p14="http://schemas.microsoft.com/office/powerpoint/2010/main" val="147534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11</a:t>
            </a:fld>
            <a:endParaRPr lang="cs-CZ"/>
          </a:p>
        </p:txBody>
      </p:sp>
    </p:spTree>
    <p:extLst>
      <p:ext uri="{BB962C8B-B14F-4D97-AF65-F5344CB8AC3E}">
        <p14:creationId xmlns:p14="http://schemas.microsoft.com/office/powerpoint/2010/main" val="1182807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12</a:t>
            </a:fld>
            <a:endParaRPr lang="cs-CZ"/>
          </a:p>
        </p:txBody>
      </p:sp>
    </p:spTree>
    <p:extLst>
      <p:ext uri="{BB962C8B-B14F-4D97-AF65-F5344CB8AC3E}">
        <p14:creationId xmlns:p14="http://schemas.microsoft.com/office/powerpoint/2010/main" val="487818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13</a:t>
            </a:fld>
            <a:endParaRPr lang="cs-CZ"/>
          </a:p>
        </p:txBody>
      </p:sp>
    </p:spTree>
    <p:extLst>
      <p:ext uri="{BB962C8B-B14F-4D97-AF65-F5344CB8AC3E}">
        <p14:creationId xmlns:p14="http://schemas.microsoft.com/office/powerpoint/2010/main" val="4029545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14</a:t>
            </a:fld>
            <a:endParaRPr lang="cs-CZ"/>
          </a:p>
        </p:txBody>
      </p:sp>
    </p:spTree>
    <p:extLst>
      <p:ext uri="{BB962C8B-B14F-4D97-AF65-F5344CB8AC3E}">
        <p14:creationId xmlns:p14="http://schemas.microsoft.com/office/powerpoint/2010/main" val="615304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15</a:t>
            </a:fld>
            <a:endParaRPr lang="cs-CZ"/>
          </a:p>
        </p:txBody>
      </p:sp>
    </p:spTree>
    <p:extLst>
      <p:ext uri="{BB962C8B-B14F-4D97-AF65-F5344CB8AC3E}">
        <p14:creationId xmlns:p14="http://schemas.microsoft.com/office/powerpoint/2010/main" val="44582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16</a:t>
            </a:fld>
            <a:endParaRPr lang="cs-CZ"/>
          </a:p>
        </p:txBody>
      </p:sp>
    </p:spTree>
    <p:extLst>
      <p:ext uri="{BB962C8B-B14F-4D97-AF65-F5344CB8AC3E}">
        <p14:creationId xmlns:p14="http://schemas.microsoft.com/office/powerpoint/2010/main" val="820422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17</a:t>
            </a:fld>
            <a:endParaRPr lang="cs-CZ"/>
          </a:p>
        </p:txBody>
      </p:sp>
    </p:spTree>
    <p:extLst>
      <p:ext uri="{BB962C8B-B14F-4D97-AF65-F5344CB8AC3E}">
        <p14:creationId xmlns:p14="http://schemas.microsoft.com/office/powerpoint/2010/main" val="429469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18</a:t>
            </a:fld>
            <a:endParaRPr lang="cs-CZ"/>
          </a:p>
        </p:txBody>
      </p:sp>
    </p:spTree>
    <p:extLst>
      <p:ext uri="{BB962C8B-B14F-4D97-AF65-F5344CB8AC3E}">
        <p14:creationId xmlns:p14="http://schemas.microsoft.com/office/powerpoint/2010/main" val="1739496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19</a:t>
            </a:fld>
            <a:endParaRPr lang="cs-CZ"/>
          </a:p>
        </p:txBody>
      </p:sp>
    </p:spTree>
    <p:extLst>
      <p:ext uri="{BB962C8B-B14F-4D97-AF65-F5344CB8AC3E}">
        <p14:creationId xmlns:p14="http://schemas.microsoft.com/office/powerpoint/2010/main" val="1477094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a:t>
            </a:fld>
            <a:endParaRPr lang="cs-CZ"/>
          </a:p>
        </p:txBody>
      </p:sp>
    </p:spTree>
    <p:extLst>
      <p:ext uri="{BB962C8B-B14F-4D97-AF65-F5344CB8AC3E}">
        <p14:creationId xmlns:p14="http://schemas.microsoft.com/office/powerpoint/2010/main" val="1976459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20</a:t>
            </a:fld>
            <a:endParaRPr lang="cs-CZ"/>
          </a:p>
        </p:txBody>
      </p:sp>
    </p:spTree>
    <p:extLst>
      <p:ext uri="{BB962C8B-B14F-4D97-AF65-F5344CB8AC3E}">
        <p14:creationId xmlns:p14="http://schemas.microsoft.com/office/powerpoint/2010/main" val="2197824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21</a:t>
            </a:fld>
            <a:endParaRPr lang="cs-CZ"/>
          </a:p>
        </p:txBody>
      </p:sp>
    </p:spTree>
    <p:extLst>
      <p:ext uri="{BB962C8B-B14F-4D97-AF65-F5344CB8AC3E}">
        <p14:creationId xmlns:p14="http://schemas.microsoft.com/office/powerpoint/2010/main" val="1575062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22</a:t>
            </a:fld>
            <a:endParaRPr lang="cs-CZ"/>
          </a:p>
        </p:txBody>
      </p:sp>
    </p:spTree>
    <p:extLst>
      <p:ext uri="{BB962C8B-B14F-4D97-AF65-F5344CB8AC3E}">
        <p14:creationId xmlns:p14="http://schemas.microsoft.com/office/powerpoint/2010/main" val="3723867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23</a:t>
            </a:fld>
            <a:endParaRPr lang="cs-CZ"/>
          </a:p>
        </p:txBody>
      </p:sp>
    </p:spTree>
    <p:extLst>
      <p:ext uri="{BB962C8B-B14F-4D97-AF65-F5344CB8AC3E}">
        <p14:creationId xmlns:p14="http://schemas.microsoft.com/office/powerpoint/2010/main" val="10714585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24</a:t>
            </a:fld>
            <a:endParaRPr lang="cs-CZ"/>
          </a:p>
        </p:txBody>
      </p:sp>
    </p:spTree>
    <p:extLst>
      <p:ext uri="{BB962C8B-B14F-4D97-AF65-F5344CB8AC3E}">
        <p14:creationId xmlns:p14="http://schemas.microsoft.com/office/powerpoint/2010/main" val="3446600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25</a:t>
            </a:fld>
            <a:endParaRPr lang="cs-CZ"/>
          </a:p>
        </p:txBody>
      </p:sp>
    </p:spTree>
    <p:extLst>
      <p:ext uri="{BB962C8B-B14F-4D97-AF65-F5344CB8AC3E}">
        <p14:creationId xmlns:p14="http://schemas.microsoft.com/office/powerpoint/2010/main" val="25723941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26</a:t>
            </a:fld>
            <a:endParaRPr lang="cs-CZ"/>
          </a:p>
        </p:txBody>
      </p:sp>
    </p:spTree>
    <p:extLst>
      <p:ext uri="{BB962C8B-B14F-4D97-AF65-F5344CB8AC3E}">
        <p14:creationId xmlns:p14="http://schemas.microsoft.com/office/powerpoint/2010/main" val="9766318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27</a:t>
            </a:fld>
            <a:endParaRPr lang="cs-CZ"/>
          </a:p>
        </p:txBody>
      </p:sp>
    </p:spTree>
    <p:extLst>
      <p:ext uri="{BB962C8B-B14F-4D97-AF65-F5344CB8AC3E}">
        <p14:creationId xmlns:p14="http://schemas.microsoft.com/office/powerpoint/2010/main" val="1367596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28</a:t>
            </a:fld>
            <a:endParaRPr lang="cs-CZ"/>
          </a:p>
        </p:txBody>
      </p:sp>
    </p:spTree>
    <p:extLst>
      <p:ext uri="{BB962C8B-B14F-4D97-AF65-F5344CB8AC3E}">
        <p14:creationId xmlns:p14="http://schemas.microsoft.com/office/powerpoint/2010/main" val="16612977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29</a:t>
            </a:fld>
            <a:endParaRPr lang="cs-CZ"/>
          </a:p>
        </p:txBody>
      </p:sp>
    </p:spTree>
    <p:extLst>
      <p:ext uri="{BB962C8B-B14F-4D97-AF65-F5344CB8AC3E}">
        <p14:creationId xmlns:p14="http://schemas.microsoft.com/office/powerpoint/2010/main" val="1743172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a:t>
            </a:fld>
            <a:endParaRPr lang="cs-CZ"/>
          </a:p>
        </p:txBody>
      </p:sp>
    </p:spTree>
    <p:extLst>
      <p:ext uri="{BB962C8B-B14F-4D97-AF65-F5344CB8AC3E}">
        <p14:creationId xmlns:p14="http://schemas.microsoft.com/office/powerpoint/2010/main" val="31429821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30</a:t>
            </a:fld>
            <a:endParaRPr lang="cs-CZ"/>
          </a:p>
        </p:txBody>
      </p:sp>
    </p:spTree>
    <p:extLst>
      <p:ext uri="{BB962C8B-B14F-4D97-AF65-F5344CB8AC3E}">
        <p14:creationId xmlns:p14="http://schemas.microsoft.com/office/powerpoint/2010/main" val="21490846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31</a:t>
            </a:fld>
            <a:endParaRPr lang="cs-CZ"/>
          </a:p>
        </p:txBody>
      </p:sp>
    </p:spTree>
    <p:extLst>
      <p:ext uri="{BB962C8B-B14F-4D97-AF65-F5344CB8AC3E}">
        <p14:creationId xmlns:p14="http://schemas.microsoft.com/office/powerpoint/2010/main" val="16123292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32</a:t>
            </a:fld>
            <a:endParaRPr lang="cs-CZ"/>
          </a:p>
        </p:txBody>
      </p:sp>
    </p:spTree>
    <p:extLst>
      <p:ext uri="{BB962C8B-B14F-4D97-AF65-F5344CB8AC3E}">
        <p14:creationId xmlns:p14="http://schemas.microsoft.com/office/powerpoint/2010/main" val="635841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33</a:t>
            </a:fld>
            <a:endParaRPr lang="cs-CZ"/>
          </a:p>
        </p:txBody>
      </p:sp>
    </p:spTree>
    <p:extLst>
      <p:ext uri="{BB962C8B-B14F-4D97-AF65-F5344CB8AC3E}">
        <p14:creationId xmlns:p14="http://schemas.microsoft.com/office/powerpoint/2010/main" val="11246691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34</a:t>
            </a:fld>
            <a:endParaRPr lang="cs-CZ"/>
          </a:p>
        </p:txBody>
      </p:sp>
    </p:spTree>
    <p:extLst>
      <p:ext uri="{BB962C8B-B14F-4D97-AF65-F5344CB8AC3E}">
        <p14:creationId xmlns:p14="http://schemas.microsoft.com/office/powerpoint/2010/main" val="24194947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35</a:t>
            </a:fld>
            <a:endParaRPr lang="cs-CZ"/>
          </a:p>
        </p:txBody>
      </p:sp>
    </p:spTree>
    <p:extLst>
      <p:ext uri="{BB962C8B-B14F-4D97-AF65-F5344CB8AC3E}">
        <p14:creationId xmlns:p14="http://schemas.microsoft.com/office/powerpoint/2010/main" val="7752846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36</a:t>
            </a:fld>
            <a:endParaRPr lang="cs-CZ"/>
          </a:p>
        </p:txBody>
      </p:sp>
    </p:spTree>
    <p:extLst>
      <p:ext uri="{BB962C8B-B14F-4D97-AF65-F5344CB8AC3E}">
        <p14:creationId xmlns:p14="http://schemas.microsoft.com/office/powerpoint/2010/main" val="20002228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37</a:t>
            </a:fld>
            <a:endParaRPr lang="cs-CZ"/>
          </a:p>
        </p:txBody>
      </p:sp>
    </p:spTree>
    <p:extLst>
      <p:ext uri="{BB962C8B-B14F-4D97-AF65-F5344CB8AC3E}">
        <p14:creationId xmlns:p14="http://schemas.microsoft.com/office/powerpoint/2010/main" val="29585967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38</a:t>
            </a:fld>
            <a:endParaRPr lang="cs-CZ"/>
          </a:p>
        </p:txBody>
      </p:sp>
    </p:spTree>
    <p:extLst>
      <p:ext uri="{BB962C8B-B14F-4D97-AF65-F5344CB8AC3E}">
        <p14:creationId xmlns:p14="http://schemas.microsoft.com/office/powerpoint/2010/main" val="41873201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39</a:t>
            </a:fld>
            <a:endParaRPr lang="cs-CZ"/>
          </a:p>
        </p:txBody>
      </p:sp>
    </p:spTree>
    <p:extLst>
      <p:ext uri="{BB962C8B-B14F-4D97-AF65-F5344CB8AC3E}">
        <p14:creationId xmlns:p14="http://schemas.microsoft.com/office/powerpoint/2010/main" val="2978359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a:t>
            </a:fld>
            <a:endParaRPr lang="cs-CZ"/>
          </a:p>
        </p:txBody>
      </p:sp>
    </p:spTree>
    <p:extLst>
      <p:ext uri="{BB962C8B-B14F-4D97-AF65-F5344CB8AC3E}">
        <p14:creationId xmlns:p14="http://schemas.microsoft.com/office/powerpoint/2010/main" val="14895442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40</a:t>
            </a:fld>
            <a:endParaRPr lang="cs-CZ"/>
          </a:p>
        </p:txBody>
      </p:sp>
    </p:spTree>
    <p:extLst>
      <p:ext uri="{BB962C8B-B14F-4D97-AF65-F5344CB8AC3E}">
        <p14:creationId xmlns:p14="http://schemas.microsoft.com/office/powerpoint/2010/main" val="5551357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41</a:t>
            </a:fld>
            <a:endParaRPr lang="cs-CZ"/>
          </a:p>
        </p:txBody>
      </p:sp>
    </p:spTree>
    <p:extLst>
      <p:ext uri="{BB962C8B-B14F-4D97-AF65-F5344CB8AC3E}">
        <p14:creationId xmlns:p14="http://schemas.microsoft.com/office/powerpoint/2010/main" val="25363577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42</a:t>
            </a:fld>
            <a:endParaRPr lang="cs-CZ"/>
          </a:p>
        </p:txBody>
      </p:sp>
    </p:spTree>
    <p:extLst>
      <p:ext uri="{BB962C8B-B14F-4D97-AF65-F5344CB8AC3E}">
        <p14:creationId xmlns:p14="http://schemas.microsoft.com/office/powerpoint/2010/main" val="29917021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43</a:t>
            </a:fld>
            <a:endParaRPr lang="cs-CZ"/>
          </a:p>
        </p:txBody>
      </p:sp>
    </p:spTree>
    <p:extLst>
      <p:ext uri="{BB962C8B-B14F-4D97-AF65-F5344CB8AC3E}">
        <p14:creationId xmlns:p14="http://schemas.microsoft.com/office/powerpoint/2010/main" val="10799736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44</a:t>
            </a:fld>
            <a:endParaRPr lang="cs-CZ"/>
          </a:p>
        </p:txBody>
      </p:sp>
    </p:spTree>
    <p:extLst>
      <p:ext uri="{BB962C8B-B14F-4D97-AF65-F5344CB8AC3E}">
        <p14:creationId xmlns:p14="http://schemas.microsoft.com/office/powerpoint/2010/main" val="65733261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45</a:t>
            </a:fld>
            <a:endParaRPr lang="cs-CZ"/>
          </a:p>
        </p:txBody>
      </p:sp>
    </p:spTree>
    <p:extLst>
      <p:ext uri="{BB962C8B-B14F-4D97-AF65-F5344CB8AC3E}">
        <p14:creationId xmlns:p14="http://schemas.microsoft.com/office/powerpoint/2010/main" val="31457939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46</a:t>
            </a:fld>
            <a:endParaRPr lang="cs-CZ"/>
          </a:p>
        </p:txBody>
      </p:sp>
    </p:spTree>
    <p:extLst>
      <p:ext uri="{BB962C8B-B14F-4D97-AF65-F5344CB8AC3E}">
        <p14:creationId xmlns:p14="http://schemas.microsoft.com/office/powerpoint/2010/main" val="40986341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47</a:t>
            </a:fld>
            <a:endParaRPr lang="cs-CZ"/>
          </a:p>
        </p:txBody>
      </p:sp>
    </p:spTree>
    <p:extLst>
      <p:ext uri="{BB962C8B-B14F-4D97-AF65-F5344CB8AC3E}">
        <p14:creationId xmlns:p14="http://schemas.microsoft.com/office/powerpoint/2010/main" val="37894511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48</a:t>
            </a:fld>
            <a:endParaRPr lang="cs-CZ"/>
          </a:p>
        </p:txBody>
      </p:sp>
    </p:spTree>
    <p:extLst>
      <p:ext uri="{BB962C8B-B14F-4D97-AF65-F5344CB8AC3E}">
        <p14:creationId xmlns:p14="http://schemas.microsoft.com/office/powerpoint/2010/main" val="393984787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49</a:t>
            </a:fld>
            <a:endParaRPr lang="cs-CZ"/>
          </a:p>
        </p:txBody>
      </p:sp>
    </p:spTree>
    <p:extLst>
      <p:ext uri="{BB962C8B-B14F-4D97-AF65-F5344CB8AC3E}">
        <p14:creationId xmlns:p14="http://schemas.microsoft.com/office/powerpoint/2010/main" val="1680953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a:t>
            </a:fld>
            <a:endParaRPr lang="cs-CZ"/>
          </a:p>
        </p:txBody>
      </p:sp>
    </p:spTree>
    <p:extLst>
      <p:ext uri="{BB962C8B-B14F-4D97-AF65-F5344CB8AC3E}">
        <p14:creationId xmlns:p14="http://schemas.microsoft.com/office/powerpoint/2010/main" val="40586829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50</a:t>
            </a:fld>
            <a:endParaRPr lang="cs-CZ"/>
          </a:p>
        </p:txBody>
      </p:sp>
    </p:spTree>
    <p:extLst>
      <p:ext uri="{BB962C8B-B14F-4D97-AF65-F5344CB8AC3E}">
        <p14:creationId xmlns:p14="http://schemas.microsoft.com/office/powerpoint/2010/main" val="5741769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51</a:t>
            </a:fld>
            <a:endParaRPr lang="cs-CZ"/>
          </a:p>
        </p:txBody>
      </p:sp>
    </p:spTree>
    <p:extLst>
      <p:ext uri="{BB962C8B-B14F-4D97-AF65-F5344CB8AC3E}">
        <p14:creationId xmlns:p14="http://schemas.microsoft.com/office/powerpoint/2010/main" val="5699344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52</a:t>
            </a:fld>
            <a:endParaRPr lang="cs-CZ"/>
          </a:p>
        </p:txBody>
      </p:sp>
    </p:spTree>
    <p:extLst>
      <p:ext uri="{BB962C8B-B14F-4D97-AF65-F5344CB8AC3E}">
        <p14:creationId xmlns:p14="http://schemas.microsoft.com/office/powerpoint/2010/main" val="984876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6</a:t>
            </a:fld>
            <a:endParaRPr lang="cs-CZ"/>
          </a:p>
        </p:txBody>
      </p:sp>
    </p:spTree>
    <p:extLst>
      <p:ext uri="{BB962C8B-B14F-4D97-AF65-F5344CB8AC3E}">
        <p14:creationId xmlns:p14="http://schemas.microsoft.com/office/powerpoint/2010/main" val="643564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7</a:t>
            </a:fld>
            <a:endParaRPr lang="cs-CZ"/>
          </a:p>
        </p:txBody>
      </p:sp>
    </p:spTree>
    <p:extLst>
      <p:ext uri="{BB962C8B-B14F-4D97-AF65-F5344CB8AC3E}">
        <p14:creationId xmlns:p14="http://schemas.microsoft.com/office/powerpoint/2010/main" val="968334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8</a:t>
            </a:fld>
            <a:endParaRPr lang="cs-CZ"/>
          </a:p>
        </p:txBody>
      </p:sp>
    </p:spTree>
    <p:extLst>
      <p:ext uri="{BB962C8B-B14F-4D97-AF65-F5344CB8AC3E}">
        <p14:creationId xmlns:p14="http://schemas.microsoft.com/office/powerpoint/2010/main" val="3398842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9</a:t>
            </a:fld>
            <a:endParaRPr lang="cs-CZ"/>
          </a:p>
        </p:txBody>
      </p:sp>
    </p:spTree>
    <p:extLst>
      <p:ext uri="{BB962C8B-B14F-4D97-AF65-F5344CB8AC3E}">
        <p14:creationId xmlns:p14="http://schemas.microsoft.com/office/powerpoint/2010/main" val="3640760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17EA0-AF2F-4F2B-973E-0E60DC8B0BF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F88EDCF-E8FC-48EF-AA09-2CA6AFAE36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3B60C36-6A76-4B75-AED4-48941263834C}"/>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5" name="Zástupný symbol pro zápatí 4">
            <a:extLst>
              <a:ext uri="{FF2B5EF4-FFF2-40B4-BE49-F238E27FC236}">
                <a16:creationId xmlns:a16="http://schemas.microsoft.com/office/drawing/2014/main" id="{F1A3E763-5D8C-4CFF-973A-59FBE3C12D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43B469-5F55-46C6-ACFB-65A76D77F38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17304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9BD8B-6BA3-4902-A8D4-CDCD9CF7826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561FEE7-6EC5-4725-B6D6-5ED637EE20A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F53CEB-B1E5-415A-B34B-C631FBD55454}"/>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5" name="Zástupný symbol pro zápatí 4">
            <a:extLst>
              <a:ext uri="{FF2B5EF4-FFF2-40B4-BE49-F238E27FC236}">
                <a16:creationId xmlns:a16="http://schemas.microsoft.com/office/drawing/2014/main" id="{4BEB195C-E4D6-4D7B-9661-A4D5216A88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D06702-B80D-4D80-9964-3B937DED2E18}"/>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50916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4B54372-610E-4C81-A92F-A5876985286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A6EE999-100E-46E5-8F92-9BF9984063D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99986D-BC9B-4267-9062-AA6BC7D9A7CC}"/>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5" name="Zástupný symbol pro zápatí 4">
            <a:extLst>
              <a:ext uri="{FF2B5EF4-FFF2-40B4-BE49-F238E27FC236}">
                <a16:creationId xmlns:a16="http://schemas.microsoft.com/office/drawing/2014/main" id="{D88E6ABF-CB84-41CF-BBE8-8662A558BD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B2B049-1E04-411A-8377-DD335F8537A3}"/>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158942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enutzerdefiniertes Layou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706034" y="1338263"/>
            <a:ext cx="10164233" cy="996950"/>
          </a:xfrm>
        </p:spPr>
        <p:txBody>
          <a:bodyPr/>
          <a:lstStyle/>
          <a:p>
            <a:r>
              <a:rPr lang="de-DE"/>
              <a:t>Titelmasterformat durch Klicken bearbeiten</a:t>
            </a:r>
            <a:endParaRPr lang="de-CH"/>
          </a:p>
        </p:txBody>
      </p:sp>
      <p:sp>
        <p:nvSpPr>
          <p:cNvPr id="3" name="Datumsplatzhalter 2"/>
          <p:cNvSpPr>
            <a:spLocks noGrp="1"/>
          </p:cNvSpPr>
          <p:nvPr>
            <p:ph type="dt" idx="10"/>
          </p:nvPr>
        </p:nvSpPr>
        <p:spPr>
          <a:xfrm>
            <a:off x="3215217" y="6165851"/>
            <a:ext cx="7298267" cy="581025"/>
          </a:xfrm>
        </p:spPr>
        <p:txBody>
          <a:bodyPr/>
          <a:lstStyle>
            <a:lvl1pPr>
              <a:defRPr/>
            </a:lvl1pPr>
          </a:lstStyle>
          <a:p>
            <a:pPr>
              <a:defRPr/>
            </a:pPr>
            <a:r>
              <a:rPr lang="en-GB"/>
              <a:t>Budapest, 23</a:t>
            </a:r>
            <a:r>
              <a:rPr lang="en-GB" baseline="30000"/>
              <a:t>rd</a:t>
            </a:r>
            <a:r>
              <a:rPr lang="en-GB"/>
              <a:t> September 2013</a:t>
            </a:r>
          </a:p>
          <a:p>
            <a:pPr>
              <a:defRPr/>
            </a:pPr>
            <a:endParaRPr lang="en-GB"/>
          </a:p>
        </p:txBody>
      </p:sp>
      <p:sp>
        <p:nvSpPr>
          <p:cNvPr id="4" name="Foliennummernplatzhalter 3"/>
          <p:cNvSpPr>
            <a:spLocks noGrp="1"/>
          </p:cNvSpPr>
          <p:nvPr>
            <p:ph type="sldNum" idx="11"/>
          </p:nvPr>
        </p:nvSpPr>
        <p:spPr/>
        <p:txBody>
          <a:bodyPr/>
          <a:lstStyle>
            <a:lvl1pPr>
              <a:defRPr/>
            </a:lvl1pPr>
          </a:lstStyle>
          <a:p>
            <a:pPr>
              <a:defRPr/>
            </a:pPr>
            <a:fld id="{94F1463F-2B4D-4CEF-A384-4F72B21CF370}" type="slidenum">
              <a:rPr lang="en-GB"/>
              <a:pPr>
                <a:defRPr/>
              </a:pPr>
              <a:t>‹#›</a:t>
            </a:fld>
            <a:endParaRPr lang="en-GB"/>
          </a:p>
        </p:txBody>
      </p:sp>
    </p:spTree>
    <p:extLst>
      <p:ext uri="{BB962C8B-B14F-4D97-AF65-F5344CB8AC3E}">
        <p14:creationId xmlns:p14="http://schemas.microsoft.com/office/powerpoint/2010/main" val="199034474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29625586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Tree>
    <p:extLst>
      <p:ext uri="{BB962C8B-B14F-4D97-AF65-F5344CB8AC3E}">
        <p14:creationId xmlns:p14="http://schemas.microsoft.com/office/powerpoint/2010/main" val="56385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E9C70-6C46-46F1-A583-ACE6CF060C7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70A6594-294C-45A8-93D1-1455129E789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5AD7DB-F081-4120-BBF2-620EB242A8E3}"/>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5" name="Zástupný symbol pro zápatí 4">
            <a:extLst>
              <a:ext uri="{FF2B5EF4-FFF2-40B4-BE49-F238E27FC236}">
                <a16:creationId xmlns:a16="http://schemas.microsoft.com/office/drawing/2014/main" id="{A0D10F31-5E40-4CEC-995E-4EC6FC434B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BBB9CF-E00C-4299-93BD-B39B441E6B7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360179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844F7-2E55-486E-AECA-BA81BCFC88F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C3793D5-8AE0-4BF1-81BF-F4977097F4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3FFA035-755C-412E-A1CC-27E5F1BE492A}"/>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5" name="Zástupný symbol pro zápatí 4">
            <a:extLst>
              <a:ext uri="{FF2B5EF4-FFF2-40B4-BE49-F238E27FC236}">
                <a16:creationId xmlns:a16="http://schemas.microsoft.com/office/drawing/2014/main" id="{9A85DCD9-6A7D-4A39-BB80-D8A58CB0D3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56AF2E-ECAF-44DF-8D7C-77A4B8FE99E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422710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7D9A6-98EB-4320-8295-478F84775C1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801B4CD-C1EE-46E9-AE01-BBCD1945F492}"/>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788F5143-6610-435A-BB86-7619C710DA0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B3ED2E-C943-4686-B63B-3AB4EFFDE07A}"/>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6" name="Zástupný symbol pro zápatí 5">
            <a:extLst>
              <a:ext uri="{FF2B5EF4-FFF2-40B4-BE49-F238E27FC236}">
                <a16:creationId xmlns:a16="http://schemas.microsoft.com/office/drawing/2014/main" id="{9CEC26A3-483B-42DD-95A3-7B89A8B338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4F611B-1B7B-472B-A8D7-33082E01E9B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87036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8CF02-5D47-477C-81E6-BBAB722D6E0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C2B8829-83D9-4A0F-9355-336DE810FE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A349D7C-1770-4F96-9DC2-32973C8C47C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DB5510E-39A9-4A80-B99F-9F9D3967B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4E0E4315-8DF1-4876-8B3A-6D1A5FA7641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2459812-E96C-44C8-8D24-07DB4E400B92}"/>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8" name="Zástupný symbol pro zápatí 7">
            <a:extLst>
              <a:ext uri="{FF2B5EF4-FFF2-40B4-BE49-F238E27FC236}">
                <a16:creationId xmlns:a16="http://schemas.microsoft.com/office/drawing/2014/main" id="{00AB9673-FCEA-4218-8BBA-7C8808D5E4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340CD21-4F45-4B0B-A4AC-29F7CC528E1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953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ECBB0A-92C6-43A2-99BA-0682441C09F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BA7168-5335-48B7-B458-A16A28EED95F}"/>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4" name="Zástupný symbol pro zápatí 3">
            <a:extLst>
              <a:ext uri="{FF2B5EF4-FFF2-40B4-BE49-F238E27FC236}">
                <a16:creationId xmlns:a16="http://schemas.microsoft.com/office/drawing/2014/main" id="{1F836032-48BD-483E-8323-DD8D6B28824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35A1413-37F7-44C9-B400-CEF862C3FC90}"/>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94206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A621256-969A-4B06-A574-7D28255432A8}"/>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3" name="Zástupný symbol pro zápatí 2">
            <a:extLst>
              <a:ext uri="{FF2B5EF4-FFF2-40B4-BE49-F238E27FC236}">
                <a16:creationId xmlns:a16="http://schemas.microsoft.com/office/drawing/2014/main" id="{8C39A609-7FFF-4CCA-BCE6-50F6067D665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5FFFAC-3E1B-42BA-AFDE-15696055919A}"/>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70539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72B1-C93E-4949-A035-C02CE64D39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A2E9C22-7328-4419-83AA-5B355C710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CB52A11-60DC-459F-A40C-04D2E49C4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CDCA0A8-4DD9-49DC-96E7-C5C07A0AFDEF}"/>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6" name="Zástupný symbol pro zápatí 5">
            <a:extLst>
              <a:ext uri="{FF2B5EF4-FFF2-40B4-BE49-F238E27FC236}">
                <a16:creationId xmlns:a16="http://schemas.microsoft.com/office/drawing/2014/main" id="{99D837FF-890D-48A0-AAB0-43986BB9FC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288279-0FFD-4D37-90F0-61C399B46E0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09002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DFDD9D-04DD-411D-8D33-1C99F07277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D791B58-FB21-475E-A6DD-A114258FE0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ACC00C0-A60F-48B3-B3B4-4F6F16349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5620A71-25A9-4FA5-8C79-BCE9FA3F3080}"/>
              </a:ext>
            </a:extLst>
          </p:cNvPr>
          <p:cNvSpPr>
            <a:spLocks noGrp="1"/>
          </p:cNvSpPr>
          <p:nvPr>
            <p:ph type="dt" sz="half" idx="10"/>
          </p:nvPr>
        </p:nvSpPr>
        <p:spPr/>
        <p:txBody>
          <a:bodyPr/>
          <a:lstStyle/>
          <a:p>
            <a:fld id="{869530D7-7F08-45BC-B281-5C39E7B9BE51}" type="datetimeFigureOut">
              <a:rPr lang="cs-CZ" smtClean="0"/>
              <a:t>14.04.2025</a:t>
            </a:fld>
            <a:endParaRPr lang="cs-CZ"/>
          </a:p>
        </p:txBody>
      </p:sp>
      <p:sp>
        <p:nvSpPr>
          <p:cNvPr id="6" name="Zástupný symbol pro zápatí 5">
            <a:extLst>
              <a:ext uri="{FF2B5EF4-FFF2-40B4-BE49-F238E27FC236}">
                <a16:creationId xmlns:a16="http://schemas.microsoft.com/office/drawing/2014/main" id="{1F8F2497-DC14-439B-AB34-C498BFA2B1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0F9D4D2-1B68-42C3-9F61-7BE6D522573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62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255661-FD6D-4C7C-B655-65D821867A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3759CC7-5DB4-4E99-9ECD-52322577B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4180BD-372A-43B0-B102-4B19A1EC0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530D7-7F08-45BC-B281-5C39E7B9BE51}" type="datetimeFigureOut">
              <a:rPr lang="cs-CZ" smtClean="0"/>
              <a:t>14.04.2025</a:t>
            </a:fld>
            <a:endParaRPr lang="cs-CZ"/>
          </a:p>
        </p:txBody>
      </p:sp>
      <p:sp>
        <p:nvSpPr>
          <p:cNvPr id="5" name="Zástupný symbol pro zápatí 4">
            <a:extLst>
              <a:ext uri="{FF2B5EF4-FFF2-40B4-BE49-F238E27FC236}">
                <a16:creationId xmlns:a16="http://schemas.microsoft.com/office/drawing/2014/main" id="{88DC06EE-D1F0-47F6-9B35-78BF604E4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69FBC90-1CCA-4E71-8879-0C0704AC3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B61CA-E8A6-4EFA-8BA4-4BF6E086BA60}" type="slidenum">
              <a:rPr lang="cs-CZ" smtClean="0"/>
              <a:t>‹#›</a:t>
            </a:fld>
            <a:endParaRPr lang="cs-CZ"/>
          </a:p>
        </p:txBody>
      </p:sp>
    </p:spTree>
    <p:extLst>
      <p:ext uri="{BB962C8B-B14F-4D97-AF65-F5344CB8AC3E}">
        <p14:creationId xmlns:p14="http://schemas.microsoft.com/office/powerpoint/2010/main" val="383599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www.e-sbirka.cz/sb/2016/172"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e-sbirka.cz/sb/2016/134"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hyperlink" Target="https://uohs.gov.cz/cs/informacni-centrum/tiskove-zpravy/verejne-zakazky/3571-predseda-uohs-nove-nastavil-rozhodovaci-praxi-u-maximalnich-a-predpokladanych-hodnot-ramcovych-dohod.html"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eur-lex.europa.eu/legal-content/CS/TXT/?uri=CELEX:02022R2560-2022122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2BCE0C-50C0-D3EC-65F2-544DBFCF4739}"/>
              </a:ext>
            </a:extLst>
          </p:cNvPr>
          <p:cNvSpPr>
            <a:spLocks noGrp="1"/>
          </p:cNvSpPr>
          <p:nvPr>
            <p:ph type="ctrTitle"/>
          </p:nvPr>
        </p:nvSpPr>
        <p:spPr>
          <a:xfrm>
            <a:off x="1524000" y="1576872"/>
            <a:ext cx="9144000" cy="2509935"/>
          </a:xfrm>
        </p:spPr>
        <p:txBody>
          <a:bodyPr/>
          <a:lstStyle/>
          <a:p>
            <a:r>
              <a:rPr lang="cs-CZ" b="1" dirty="0">
                <a:solidFill>
                  <a:schemeClr val="accent1">
                    <a:lumMod val="75000"/>
                  </a:schemeClr>
                </a:solidFill>
                <a:latin typeface="+mn-lt"/>
              </a:rPr>
              <a:t>Předpokládaná hodnota veřejné zakázky</a:t>
            </a:r>
          </a:p>
        </p:txBody>
      </p:sp>
      <p:sp>
        <p:nvSpPr>
          <p:cNvPr id="5" name="Podnadpis 2">
            <a:extLst>
              <a:ext uri="{FF2B5EF4-FFF2-40B4-BE49-F238E27FC236}">
                <a16:creationId xmlns:a16="http://schemas.microsoft.com/office/drawing/2014/main" id="{24792A64-E2EE-4AE3-7948-E9E20A5F5E8B}"/>
              </a:ext>
            </a:extLst>
          </p:cNvPr>
          <p:cNvSpPr>
            <a:spLocks noGrp="1"/>
          </p:cNvSpPr>
          <p:nvPr>
            <p:ph type="subTitle" idx="1"/>
          </p:nvPr>
        </p:nvSpPr>
        <p:spPr>
          <a:xfrm>
            <a:off x="1524000" y="4889663"/>
            <a:ext cx="9144000" cy="1655762"/>
          </a:xfrm>
        </p:spPr>
        <p:txBody>
          <a:bodyPr/>
          <a:lstStyle/>
          <a:p>
            <a:r>
              <a:rPr lang="cs-CZ">
                <a:solidFill>
                  <a:schemeClr val="accent6"/>
                </a:solidFill>
              </a:rPr>
              <a:t>Miluše Malenková</a:t>
            </a:r>
            <a:endParaRPr lang="cs-CZ" dirty="0">
              <a:solidFill>
                <a:schemeClr val="accent6"/>
              </a:solidFill>
            </a:endParaRPr>
          </a:p>
          <a:p>
            <a:r>
              <a:rPr lang="cs-CZ" sz="1800" dirty="0">
                <a:solidFill>
                  <a:schemeClr val="accent6">
                    <a:lumMod val="60000"/>
                    <a:lumOff val="40000"/>
                  </a:schemeClr>
                </a:solidFill>
                <a:effectLst/>
                <a:ea typeface="Calibri" panose="020F0502020204030204" pitchFamily="34" charset="0"/>
              </a:rPr>
              <a:t>Odbor strategií, práva a podpory veřejného investování</a:t>
            </a:r>
            <a:endParaRPr lang="cs-CZ" dirty="0">
              <a:solidFill>
                <a:schemeClr val="accent6">
                  <a:lumMod val="60000"/>
                  <a:lumOff val="40000"/>
                </a:schemeClr>
              </a:solidFill>
            </a:endParaRPr>
          </a:p>
        </p:txBody>
      </p:sp>
    </p:spTree>
    <p:extLst>
      <p:ext uri="{BB962C8B-B14F-4D97-AF65-F5344CB8AC3E}">
        <p14:creationId xmlns:p14="http://schemas.microsoft.com/office/powerpoint/2010/main" val="2924497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Zadání v zadávacím řízení X výjimka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323987"/>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 odst. 3</a:t>
            </a:r>
          </a:p>
          <a:p>
            <a:pPr>
              <a:buClr>
                <a:srgbClr val="009543"/>
              </a:buClr>
            </a:pPr>
            <a:r>
              <a:rPr lang="cs-CZ" sz="2400" dirty="0">
                <a:ea typeface="Calibri"/>
                <a:cs typeface="Calibri"/>
              </a:rPr>
              <a:t>Zadavatel je povinen zadat veřejnou zakázku v zadávacím řízení, není-li dále stanoveno jinak. …</a:t>
            </a:r>
          </a:p>
          <a:p>
            <a:pPr>
              <a:buClr>
                <a:srgbClr val="009543"/>
              </a:buClr>
            </a:pPr>
            <a:endParaRPr lang="cs-CZ" sz="2400" dirty="0">
              <a:ea typeface="Calibri"/>
              <a:cs typeface="Calibri"/>
            </a:endParaRPr>
          </a:p>
          <a:p>
            <a:pPr marL="342900" indent="-342900">
              <a:buClr>
                <a:srgbClr val="009543"/>
              </a:buClr>
              <a:buFont typeface="Wingdings" panose="05000000000000000000" pitchFamily="2" charset="2"/>
              <a:buChar char="§"/>
            </a:pPr>
            <a:r>
              <a:rPr lang="cs-CZ" sz="2400" dirty="0">
                <a:ea typeface="Calibri"/>
                <a:cs typeface="Calibri"/>
              </a:rPr>
              <a:t>§ 31 Výjimka pro veřejné zakázky malého rozsahu</a:t>
            </a:r>
          </a:p>
          <a:p>
            <a:pPr>
              <a:buClr>
                <a:srgbClr val="009543"/>
              </a:buClr>
            </a:pPr>
            <a:r>
              <a:rPr lang="cs-CZ" sz="2400" dirty="0">
                <a:ea typeface="Calibri"/>
                <a:cs typeface="Calibri"/>
              </a:rPr>
              <a:t>Zadavatel není povinen zadat v zadávacím řízení veřejnou zakázku malého rozsahu. Při jejím zadávání je však zadavatel povinen dodržet zásady podle § 6 odst. 1 až 3.</a:t>
            </a:r>
          </a:p>
          <a:p>
            <a:pPr marL="800100" lvl="1" indent="-34290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543434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Změna závazku ze smlouvy na veřejnou zakázku</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452431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222 odst. 1 písm. b)</a:t>
            </a:r>
          </a:p>
          <a:p>
            <a:pPr>
              <a:buClr>
                <a:srgbClr val="009543"/>
              </a:buClr>
            </a:pPr>
            <a:r>
              <a:rPr lang="cs-CZ" sz="2400" dirty="0">
                <a:ea typeface="Calibri"/>
                <a:cs typeface="Calibri"/>
              </a:rPr>
              <a:t>Zadavatel nesmí umožnit podstatnou změnu závazku ze smlouvy na veřejnou zakázku po dobu jeho trvání bez provedení zadávacího řízení; to neplatí v případě změn, u nichž jsou splněny podmínky pro výjimku z povinnosti zadat veřejnou zakázku v zadávacím řízení stanovenou tímto zákonem. Je-li taková výjimka omezena pro podlimitní veřejnou zakázku, veřejnou zakázku malého rozsahu, nebo koncesi malého rozsahu, lze ji pro změnu závazku ze smlouvy na veřejnou zakázku použít pouze tehdy, pokud celková hodnota závazku po jeho změně nepřekročí limit podle</a:t>
            </a:r>
          </a:p>
          <a:p>
            <a:pPr>
              <a:buClr>
                <a:srgbClr val="009543"/>
              </a:buClr>
            </a:pPr>
            <a:r>
              <a:rPr lang="cs-CZ" sz="2400" dirty="0">
                <a:ea typeface="Calibri"/>
                <a:cs typeface="Calibri"/>
              </a:rPr>
              <a:t>a) § 25, jde-li o podlimitní veřejnou zakázku,</a:t>
            </a:r>
          </a:p>
          <a:p>
            <a:pPr>
              <a:buClr>
                <a:srgbClr val="009543"/>
              </a:buClr>
            </a:pPr>
            <a:r>
              <a:rPr lang="cs-CZ" sz="2400" dirty="0">
                <a:ea typeface="Calibri"/>
                <a:cs typeface="Calibri"/>
              </a:rPr>
              <a:t>b) § 27, jde-li o veřejnou zakázku malého rozsahu, nebo</a:t>
            </a:r>
          </a:p>
          <a:p>
            <a:pPr>
              <a:buClr>
                <a:srgbClr val="009543"/>
              </a:buClr>
            </a:pPr>
            <a:r>
              <a:rPr lang="cs-CZ" sz="2400">
                <a:ea typeface="Calibri"/>
                <a:cs typeface="Calibri"/>
              </a:rPr>
              <a:t>c</a:t>
            </a:r>
            <a:r>
              <a:rPr lang="cs-CZ" sz="2400" dirty="0">
                <a:ea typeface="Calibri"/>
                <a:cs typeface="Calibri"/>
              </a:rPr>
              <a:t>) § 178, jde-li o koncesi malého rozsahu.</a:t>
            </a:r>
            <a:endParaRPr lang="cs-CZ" dirty="0">
              <a:ea typeface="Calibri"/>
              <a:cs typeface="Calibri"/>
            </a:endParaRPr>
          </a:p>
        </p:txBody>
      </p:sp>
    </p:spTree>
    <p:extLst>
      <p:ext uri="{BB962C8B-B14F-4D97-AF65-F5344CB8AC3E}">
        <p14:creationId xmlns:p14="http://schemas.microsoft.com/office/powerpoint/2010/main" val="211718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Námitky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046988"/>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241 odst. 1</a:t>
            </a:r>
          </a:p>
          <a:p>
            <a:pPr>
              <a:buClr>
                <a:srgbClr val="009543"/>
              </a:buClr>
            </a:pPr>
            <a:r>
              <a:rPr lang="cs-CZ" sz="2400" dirty="0">
                <a:ea typeface="Calibri"/>
                <a:cs typeface="Calibri"/>
              </a:rPr>
              <a:t>Námitky může podat dodavatel, kterému postupem zadavatele souvisejícím se zadáváním veřejné zakázky, nebo se zvláštními postupy podle části šesté hrozí nebo vznikla újma (dále jen "stěžovatel"). Námitky nelze podat proti postupu zadavatele při zadávání veřejné zakázky malého rozsahu, koncese malého rozsahu podle § 178 nebo sektorové veřejné zakázky podle § 158 odst. 1; to neplatí v případech, kdy zadavatel nebo jiná osoba zahájí zadávací řízení podle § 4 odst. 4 nebo 5.</a:t>
            </a:r>
            <a:endParaRPr lang="cs-CZ" dirty="0">
              <a:ea typeface="Calibri"/>
              <a:cs typeface="Calibri"/>
            </a:endParaRPr>
          </a:p>
        </p:txBody>
      </p:sp>
    </p:spTree>
    <p:extLst>
      <p:ext uri="{BB962C8B-B14F-4D97-AF65-F5344CB8AC3E}">
        <p14:creationId xmlns:p14="http://schemas.microsoft.com/office/powerpoint/2010/main" val="195420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Dozor nad zadáváním veřejných zakázek</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193899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248 odst. 2</a:t>
            </a:r>
          </a:p>
          <a:p>
            <a:pPr>
              <a:buClr>
                <a:srgbClr val="009543"/>
              </a:buClr>
            </a:pPr>
            <a:r>
              <a:rPr lang="cs-CZ" sz="2400" dirty="0">
                <a:ea typeface="Calibri"/>
                <a:cs typeface="Calibri"/>
              </a:rPr>
              <a:t>Dozor podle odstavce 1 Úřad nevykonává nad postupem zadavatele při zadávání veřejné zakázky malého rozsahu, koncese malého rozsahu podle § 178 nebo sektorové veřejné zakázky podle § 158 odst. 1; to neplatí v případech, kdy zadavatel zahájí zadávací řízení podle § 4 odst. 4 nebo 5.</a:t>
            </a:r>
            <a:endParaRPr lang="cs-CZ" dirty="0">
              <a:ea typeface="Calibri"/>
              <a:cs typeface="Calibri"/>
            </a:endParaRPr>
          </a:p>
        </p:txBody>
      </p:sp>
    </p:spTree>
    <p:extLst>
      <p:ext uri="{BB962C8B-B14F-4D97-AF65-F5344CB8AC3E}">
        <p14:creationId xmlns:p14="http://schemas.microsoft.com/office/powerpoint/2010/main" val="2168032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Režim veřejné zakázky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2215991"/>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24</a:t>
            </a:r>
          </a:p>
          <a:p>
            <a:pPr>
              <a:buClr>
                <a:srgbClr val="009543"/>
              </a:buClr>
            </a:pPr>
            <a:r>
              <a:rPr lang="cs-CZ" sz="2400" dirty="0">
                <a:ea typeface="Calibri"/>
                <a:cs typeface="Calibri"/>
              </a:rPr>
              <a:t>Režim veřejné zakázky se určí podle její předpokládané hodnoty, pokud nejde o zjednodušený režim podle § 129. Zadavatel je povinen dodržet režim určený při zahájení zadávacího řízení, a to i v případě, že by byl oprávněn použít jiný režim. </a:t>
            </a:r>
          </a:p>
          <a:p>
            <a:pPr marL="342900" indent="-34290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4156294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Podlimitní veřejná zakázka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693319"/>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26</a:t>
            </a:r>
          </a:p>
          <a:p>
            <a:pPr marL="342900" indent="-342900">
              <a:buClr>
                <a:srgbClr val="009543"/>
              </a:buClr>
              <a:buFont typeface="Wingdings" panose="05000000000000000000" pitchFamily="2" charset="2"/>
              <a:buChar char="§"/>
            </a:pPr>
            <a:endParaRPr lang="cs-CZ" sz="2400" dirty="0">
              <a:ea typeface="Calibri"/>
              <a:cs typeface="Calibri"/>
            </a:endParaRPr>
          </a:p>
          <a:p>
            <a:pPr>
              <a:buClr>
                <a:srgbClr val="009543"/>
              </a:buClr>
            </a:pPr>
            <a:r>
              <a:rPr lang="cs-CZ" sz="2400" dirty="0">
                <a:ea typeface="Calibri"/>
                <a:cs typeface="Calibri"/>
              </a:rPr>
              <a:t>(1) Podlimitní veřejnou zakázkou je veřejná zakázka, jejíž předpokládaná hodnota nedosahuje limitu podle § 25 a přesahuje hodnoty stanovené v § 27.</a:t>
            </a:r>
          </a:p>
          <a:p>
            <a:pPr>
              <a:buClr>
                <a:srgbClr val="009543"/>
              </a:buClr>
            </a:pPr>
            <a:endParaRPr lang="cs-CZ" sz="2400" dirty="0">
              <a:ea typeface="Calibri"/>
              <a:cs typeface="Calibri"/>
            </a:endParaRPr>
          </a:p>
          <a:p>
            <a:pPr>
              <a:buClr>
                <a:srgbClr val="009543"/>
              </a:buClr>
            </a:pPr>
            <a:r>
              <a:rPr lang="cs-CZ" sz="2400" dirty="0">
                <a:ea typeface="Calibri"/>
                <a:cs typeface="Calibri"/>
              </a:rPr>
              <a:t>(2) Podlimitní veřejnou zakázku zadává zadavatel v podlimitním režimu podle části třetí, pokud ji nezadává ve zjednodušeném režimu, nebo u ní neuplatnil výjimku z povinnosti zadat ji v zadávacím řízení.</a:t>
            </a:r>
          </a:p>
          <a:p>
            <a:pPr>
              <a:buClr>
                <a:srgbClr val="009543"/>
              </a:buClr>
            </a:pPr>
            <a:endParaRPr lang="cs-CZ" sz="2400" dirty="0">
              <a:ea typeface="Calibri"/>
              <a:cs typeface="Calibri"/>
            </a:endParaRPr>
          </a:p>
          <a:p>
            <a:pPr marL="800100" lvl="1" indent="-34290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892345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868251" y="25042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Podlimitní veřejná zakázka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868251" y="963435"/>
            <a:ext cx="10666524" cy="5632311"/>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Podlimitní režim</a:t>
            </a:r>
          </a:p>
          <a:p>
            <a:pPr marL="800100" lvl="1" indent="-342900">
              <a:buClr>
                <a:srgbClr val="009543"/>
              </a:buClr>
              <a:buFont typeface="Wingdings" panose="05000000000000000000" pitchFamily="2" charset="2"/>
              <a:buChar char="§"/>
            </a:pPr>
            <a:r>
              <a:rPr lang="cs-CZ" sz="2400" dirty="0">
                <a:ea typeface="Calibri"/>
                <a:cs typeface="Calibri"/>
              </a:rPr>
              <a:t>§ 52</a:t>
            </a:r>
          </a:p>
          <a:p>
            <a:pPr marL="1257300" lvl="2" indent="-342900">
              <a:buClr>
                <a:srgbClr val="009543"/>
              </a:buClr>
              <a:buFont typeface="Wingdings" panose="05000000000000000000" pitchFamily="2" charset="2"/>
              <a:buChar char="§"/>
            </a:pPr>
            <a:r>
              <a:rPr lang="cs-CZ" sz="2400" dirty="0">
                <a:ea typeface="Calibri"/>
                <a:cs typeface="Calibri"/>
              </a:rPr>
              <a:t>zjednodušené podlimitní řízení (stavební práce do 50 000 000 Kč)</a:t>
            </a:r>
          </a:p>
          <a:p>
            <a:pPr marL="1257300" lvl="2" indent="-342900">
              <a:buClr>
                <a:srgbClr val="009543"/>
              </a:buClr>
              <a:buFont typeface="Wingdings" panose="05000000000000000000" pitchFamily="2" charset="2"/>
              <a:buChar char="§"/>
            </a:pPr>
            <a:r>
              <a:rPr lang="cs-CZ" sz="2400" dirty="0">
                <a:ea typeface="Calibri"/>
                <a:cs typeface="Calibri"/>
              </a:rPr>
              <a:t>druhy zadávacích řízení pro nadlimitní režim</a:t>
            </a:r>
          </a:p>
          <a:p>
            <a:pPr marL="342900" indent="-342900">
              <a:buClr>
                <a:srgbClr val="009543"/>
              </a:buClr>
              <a:buFont typeface="Wingdings" panose="05000000000000000000" pitchFamily="2" charset="2"/>
              <a:buChar char="§"/>
            </a:pPr>
            <a:r>
              <a:rPr lang="cs-CZ" sz="2400" dirty="0">
                <a:ea typeface="Calibri"/>
                <a:cs typeface="Calibri"/>
              </a:rPr>
              <a:t>Zjednodušený režim</a:t>
            </a:r>
          </a:p>
          <a:p>
            <a:pPr marL="800100" lvl="1" indent="-342900">
              <a:buClr>
                <a:srgbClr val="009543"/>
              </a:buClr>
              <a:buFont typeface="Wingdings" panose="05000000000000000000" pitchFamily="2" charset="2"/>
              <a:buChar char="§"/>
            </a:pPr>
            <a:r>
              <a:rPr lang="cs-CZ" sz="2400" dirty="0">
                <a:ea typeface="Calibri"/>
                <a:cs typeface="Calibri"/>
              </a:rPr>
              <a:t>Sociální a jiné zvláštní služby podle přílohy č. 4</a:t>
            </a:r>
          </a:p>
          <a:p>
            <a:pPr marL="1257300" lvl="2" indent="-342900">
              <a:buClr>
                <a:srgbClr val="009543"/>
              </a:buClr>
              <a:buFont typeface="Wingdings" panose="05000000000000000000" pitchFamily="2" charset="2"/>
              <a:buChar char="§"/>
            </a:pPr>
            <a:r>
              <a:rPr lang="cs-CZ" sz="2400" dirty="0">
                <a:ea typeface="Calibri"/>
                <a:cs typeface="Calibri"/>
              </a:rPr>
              <a:t>např. Odborná školení (CPV kód 80510000-2)</a:t>
            </a:r>
          </a:p>
          <a:p>
            <a:pPr marL="800100" lvl="1" indent="-342900">
              <a:buClr>
                <a:srgbClr val="009543"/>
              </a:buClr>
              <a:buFont typeface="Wingdings" panose="05000000000000000000" pitchFamily="2" charset="2"/>
              <a:buChar char="§"/>
            </a:pPr>
            <a:r>
              <a:rPr lang="cs-CZ" sz="2400" dirty="0">
                <a:ea typeface="Calibri"/>
                <a:cs typeface="Calibri"/>
              </a:rPr>
              <a:t>§ 129</a:t>
            </a:r>
          </a:p>
          <a:p>
            <a:pPr marL="1257300" lvl="2" indent="-342900">
              <a:buClr>
                <a:srgbClr val="009543"/>
              </a:buClr>
              <a:buFont typeface="Wingdings" panose="05000000000000000000" pitchFamily="2" charset="2"/>
              <a:buChar char="§"/>
            </a:pPr>
            <a:r>
              <a:rPr lang="cs-CZ" sz="2400" dirty="0">
                <a:ea typeface="Calibri"/>
                <a:cs typeface="Calibri"/>
              </a:rPr>
              <a:t>řízení pro zadání veřejné zakázky ve zjednodušeném režimu </a:t>
            </a:r>
          </a:p>
          <a:p>
            <a:pPr marL="1257300" lvl="2" indent="-342900">
              <a:buClr>
                <a:srgbClr val="009543"/>
              </a:buClr>
              <a:buFont typeface="Wingdings" panose="05000000000000000000" pitchFamily="2" charset="2"/>
              <a:buChar char="§"/>
            </a:pPr>
            <a:r>
              <a:rPr lang="cs-CZ" sz="2400" dirty="0">
                <a:ea typeface="Calibri"/>
                <a:cs typeface="Calibri"/>
              </a:rPr>
              <a:t>jiný druh zadávacího řízení</a:t>
            </a:r>
          </a:p>
          <a:p>
            <a:pPr marL="342900" indent="-342900">
              <a:buClr>
                <a:srgbClr val="009543"/>
              </a:buClr>
              <a:buFont typeface="Wingdings" panose="05000000000000000000" pitchFamily="2" charset="2"/>
              <a:buChar char="§"/>
            </a:pPr>
            <a:r>
              <a:rPr lang="cs-CZ" sz="2400" dirty="0">
                <a:ea typeface="Calibri"/>
                <a:cs typeface="Calibri"/>
              </a:rPr>
              <a:t>Podlimitní výjimky</a:t>
            </a:r>
          </a:p>
          <a:p>
            <a:pPr marL="800100" lvl="1" indent="-342900">
              <a:buClr>
                <a:srgbClr val="009543"/>
              </a:buClr>
              <a:buFont typeface="Wingdings" panose="05000000000000000000" pitchFamily="2" charset="2"/>
              <a:buChar char="§"/>
            </a:pPr>
            <a:r>
              <a:rPr lang="cs-CZ" sz="2400" dirty="0">
                <a:ea typeface="Calibri"/>
                <a:cs typeface="Calibri"/>
              </a:rPr>
              <a:t>§ 30</a:t>
            </a:r>
          </a:p>
          <a:p>
            <a:pPr marL="1257300" lvl="2" indent="-342900">
              <a:buClr>
                <a:srgbClr val="009543"/>
              </a:buClr>
              <a:buFont typeface="Wingdings" panose="05000000000000000000" pitchFamily="2" charset="2"/>
              <a:buChar char="§"/>
            </a:pPr>
            <a:r>
              <a:rPr lang="cs-CZ" sz="2400" dirty="0">
                <a:ea typeface="Calibri"/>
                <a:cs typeface="Calibri"/>
              </a:rPr>
              <a:t>např. zadavatel není povinen zadat v zadávacím řízení podlimitní veřejnou zakázku na nákup knih a jiných informačních zdrojů do knihovních fondů</a:t>
            </a:r>
          </a:p>
          <a:p>
            <a:pPr marL="800100" lvl="1" indent="-342900">
              <a:buClr>
                <a:srgbClr val="009543"/>
              </a:buClr>
              <a:buFont typeface="Wingdings" panose="05000000000000000000" pitchFamily="2" charset="2"/>
              <a:buChar char="§"/>
            </a:pPr>
            <a:r>
              <a:rPr lang="cs-CZ" sz="2400" dirty="0">
                <a:cs typeface="Calibri"/>
              </a:rPr>
              <a:t>§ 158</a:t>
            </a:r>
          </a:p>
        </p:txBody>
      </p:sp>
    </p:spTree>
    <p:extLst>
      <p:ext uri="{BB962C8B-B14F-4D97-AF65-F5344CB8AC3E}">
        <p14:creationId xmlns:p14="http://schemas.microsoft.com/office/powerpoint/2010/main" val="2283785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Nadlimitní veřejná zakázka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693319"/>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27</a:t>
            </a:r>
          </a:p>
          <a:p>
            <a:pPr>
              <a:buClr>
                <a:srgbClr val="009543"/>
              </a:buClr>
            </a:pPr>
            <a:r>
              <a:rPr lang="cs-CZ" sz="2400" dirty="0">
                <a:ea typeface="Calibri"/>
                <a:cs typeface="Calibri"/>
              </a:rPr>
              <a:t>Nadlimitní veřejnou zakázkou je veřejná zakázka, jejíž předpokládaná hodnota je rovna nebo přesahuje finanční limit stanovený nařízením vlády zapracovávajícím příslušné předpisy Evropské unie.</a:t>
            </a:r>
          </a:p>
          <a:p>
            <a:pPr>
              <a:buClr>
                <a:srgbClr val="009543"/>
              </a:buClr>
            </a:pPr>
            <a:endParaRPr lang="cs-CZ" sz="2400" dirty="0">
              <a:ea typeface="Calibri"/>
              <a:cs typeface="Calibri"/>
            </a:endParaRPr>
          </a:p>
          <a:p>
            <a:pPr>
              <a:buClr>
                <a:srgbClr val="009543"/>
              </a:buClr>
            </a:pPr>
            <a:r>
              <a:rPr lang="cs-CZ" sz="2400" dirty="0">
                <a:ea typeface="Calibri"/>
                <a:cs typeface="Calibri"/>
              </a:rPr>
              <a:t>Nadlimitní veřejnou zakázku zadává zadavatel v nadlimitním režimu podle části čtvrté, pokud není zadávána podle části páté až sedmé, nebo u ní zadavatel neuplatnil výjimku z povinnosti zadat ji v zadávacím řízení.</a:t>
            </a:r>
          </a:p>
          <a:p>
            <a:pPr>
              <a:buClr>
                <a:srgbClr val="009543"/>
              </a:buClr>
            </a:pPr>
            <a:endParaRPr lang="cs-CZ" sz="2400" dirty="0">
              <a:ea typeface="Calibri"/>
              <a:cs typeface="Calibri"/>
            </a:endParaRPr>
          </a:p>
          <a:p>
            <a:pPr marL="800100" lvl="1" indent="-34290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1119928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809399" cy="1754326"/>
          </a:xfrm>
          <a:prstGeom prst="rect">
            <a:avLst/>
          </a:prstGeom>
          <a:noFill/>
        </p:spPr>
        <p:txBody>
          <a:bodyPr wrap="square" lIns="91440" tIns="45720" rIns="91440" bIns="45720" rtlCol="0" anchor="t">
            <a:spAutoFit/>
          </a:bodyPr>
          <a:lstStyle/>
          <a:p>
            <a:r>
              <a:rPr lang="cs-CZ" sz="3600" b="1" dirty="0">
                <a:solidFill>
                  <a:srgbClr val="2E4987"/>
                </a:solidFill>
                <a:cs typeface="Calibri"/>
              </a:rPr>
              <a:t>Nařízení vlády 172/2016 Sb., o stanovení finančních limitů a částek pro účely zákona o zadávání veřejných zakázek </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3325635"/>
            <a:ext cx="5503974" cy="3046988"/>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hlinkClick r:id="rId4"/>
              </a:rPr>
              <a:t>https://www.e-sbirka.cz/sb/2016/172</a:t>
            </a:r>
            <a:endParaRPr lang="cs-CZ" sz="2400" dirty="0">
              <a:ea typeface="Calibri"/>
              <a:cs typeface="Calibri"/>
            </a:endParaRPr>
          </a:p>
          <a:p>
            <a:pPr algn="r">
              <a:buClr>
                <a:srgbClr val="009543"/>
              </a:buClr>
            </a:pPr>
            <a:r>
              <a:rPr lang="cs-CZ" sz="2400" dirty="0">
                <a:ea typeface="Calibri"/>
                <a:cs typeface="Calibri"/>
              </a:rPr>
              <a:t>3 494 000 Kč</a:t>
            </a:r>
          </a:p>
          <a:p>
            <a:pPr algn="r">
              <a:buClr>
                <a:srgbClr val="009543"/>
              </a:buClr>
            </a:pPr>
            <a:r>
              <a:rPr lang="cs-CZ" sz="2400" dirty="0">
                <a:ea typeface="Calibri"/>
                <a:cs typeface="Calibri"/>
              </a:rPr>
              <a:t>5 401 000 Kč</a:t>
            </a:r>
          </a:p>
          <a:p>
            <a:pPr algn="r">
              <a:buClr>
                <a:srgbClr val="009543"/>
              </a:buClr>
            </a:pPr>
            <a:r>
              <a:rPr lang="cs-CZ" sz="2400" b="0" i="0" dirty="0">
                <a:solidFill>
                  <a:srgbClr val="000000"/>
                </a:solidFill>
                <a:effectLst/>
                <a:latin typeface="Roboto" panose="02000000000000000000" pitchFamily="2" charset="0"/>
              </a:rPr>
              <a:t>10 826 000 Kč</a:t>
            </a:r>
            <a:endParaRPr lang="cs-CZ" sz="2400" b="0" i="0" dirty="0">
              <a:solidFill>
                <a:srgbClr val="000000"/>
              </a:solidFill>
              <a:effectLst/>
              <a:latin typeface="Roboto" panose="02000000000000000000" pitchFamily="2" charset="0"/>
              <a:cs typeface="Calibri"/>
            </a:endParaRPr>
          </a:p>
          <a:p>
            <a:pPr algn="r">
              <a:buClr>
                <a:srgbClr val="009543"/>
              </a:buClr>
            </a:pPr>
            <a:r>
              <a:rPr lang="cs-CZ" sz="2400" b="0" i="0" dirty="0">
                <a:solidFill>
                  <a:srgbClr val="000000"/>
                </a:solidFill>
                <a:effectLst/>
                <a:latin typeface="Roboto" panose="02000000000000000000" pitchFamily="2" charset="0"/>
              </a:rPr>
              <a:t>18 330 000 Kč</a:t>
            </a:r>
            <a:endParaRPr lang="cs-CZ" sz="2400" dirty="0">
              <a:solidFill>
                <a:srgbClr val="000000"/>
              </a:solidFill>
              <a:latin typeface="Roboto" panose="02000000000000000000" pitchFamily="2" charset="0"/>
              <a:cs typeface="Calibri"/>
            </a:endParaRPr>
          </a:p>
          <a:p>
            <a:pPr algn="r">
              <a:buClr>
                <a:srgbClr val="009543"/>
              </a:buClr>
            </a:pPr>
            <a:r>
              <a:rPr lang="cs-CZ" sz="2400" b="0" i="0" dirty="0">
                <a:solidFill>
                  <a:srgbClr val="000000"/>
                </a:solidFill>
                <a:effectLst/>
                <a:latin typeface="Roboto" panose="02000000000000000000" pitchFamily="2" charset="0"/>
              </a:rPr>
              <a:t>24 440 000 Kč</a:t>
            </a:r>
            <a:endParaRPr lang="cs-CZ" sz="2400" b="0" i="0" dirty="0">
              <a:solidFill>
                <a:srgbClr val="000000"/>
              </a:solidFill>
              <a:effectLst/>
              <a:latin typeface="Roboto" panose="02000000000000000000" pitchFamily="2" charset="0"/>
              <a:cs typeface="Calibri"/>
            </a:endParaRPr>
          </a:p>
          <a:p>
            <a:pPr algn="r">
              <a:buClr>
                <a:srgbClr val="009543"/>
              </a:buClr>
            </a:pPr>
            <a:r>
              <a:rPr lang="cs-CZ" sz="2400" b="0" i="0" dirty="0">
                <a:solidFill>
                  <a:srgbClr val="000000"/>
                </a:solidFill>
                <a:effectLst/>
                <a:latin typeface="Roboto" panose="02000000000000000000" pitchFamily="2" charset="0"/>
              </a:rPr>
              <a:t>135 348 000 Kč</a:t>
            </a:r>
            <a:endParaRPr lang="cs-CZ" sz="2400" dirty="0">
              <a:ea typeface="Calibri"/>
              <a:cs typeface="Calibri"/>
            </a:endParaRPr>
          </a:p>
          <a:p>
            <a:pPr marL="342900" indent="-342900">
              <a:buClr>
                <a:srgbClr val="009543"/>
              </a:buClr>
              <a:buFont typeface="Wingdings" panose="05000000000000000000" pitchFamily="2" charset="2"/>
              <a:buChar char="§"/>
            </a:pPr>
            <a:r>
              <a:rPr lang="cs-CZ" sz="2400" dirty="0">
                <a:ea typeface="Calibri"/>
                <a:cs typeface="Calibri"/>
              </a:rPr>
              <a:t>1. 1. 2026 bude změněno.</a:t>
            </a:r>
          </a:p>
        </p:txBody>
      </p:sp>
    </p:spTree>
    <p:extLst>
      <p:ext uri="{BB962C8B-B14F-4D97-AF65-F5344CB8AC3E}">
        <p14:creationId xmlns:p14="http://schemas.microsoft.com/office/powerpoint/2010/main" val="1366073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249251" y="1041004"/>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Nadlimitní veřejná zakázka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052310" y="1687335"/>
            <a:ext cx="9826848" cy="5262979"/>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Nadlimitní režim</a:t>
            </a:r>
          </a:p>
          <a:p>
            <a:pPr marL="800100" lvl="1" indent="-342900">
              <a:buClr>
                <a:srgbClr val="009543"/>
              </a:buClr>
              <a:buFont typeface="Wingdings" panose="05000000000000000000" pitchFamily="2" charset="2"/>
              <a:buChar char="§"/>
            </a:pPr>
            <a:r>
              <a:rPr lang="cs-CZ" sz="2400" dirty="0">
                <a:ea typeface="Calibri"/>
                <a:cs typeface="Calibri"/>
              </a:rPr>
              <a:t>§ 55</a:t>
            </a:r>
          </a:p>
          <a:p>
            <a:pPr marL="1257300" lvl="2" indent="-342900">
              <a:buClr>
                <a:srgbClr val="009543"/>
              </a:buClr>
              <a:buFont typeface="Wingdings" panose="05000000000000000000" pitchFamily="2" charset="2"/>
              <a:buChar char="§"/>
            </a:pPr>
            <a:r>
              <a:rPr lang="cs-CZ" sz="2400" dirty="0">
                <a:ea typeface="Calibri"/>
                <a:cs typeface="Calibri"/>
              </a:rPr>
              <a:t>otevřené řízení nebo užší řízení a za splnění dále uvedených podmínek také jednací řízení s uveřejněním, jednací řízení bez uveřejnění, řízení se soutěžním dialogem nebo řízení o inovačním partnerství</a:t>
            </a:r>
          </a:p>
          <a:p>
            <a:pPr marL="342900" indent="-342900">
              <a:buClr>
                <a:srgbClr val="009543"/>
              </a:buClr>
              <a:buFont typeface="Wingdings" panose="05000000000000000000" pitchFamily="2" charset="2"/>
              <a:buChar char="§"/>
            </a:pPr>
            <a:r>
              <a:rPr lang="cs-CZ" sz="2400" dirty="0">
                <a:ea typeface="Calibri"/>
                <a:cs typeface="Calibri"/>
              </a:rPr>
              <a:t>Zjednodušený režim</a:t>
            </a:r>
          </a:p>
          <a:p>
            <a:pPr marL="800100" lvl="1" indent="-342900">
              <a:buClr>
                <a:srgbClr val="009543"/>
              </a:buClr>
              <a:buFont typeface="Wingdings" panose="05000000000000000000" pitchFamily="2" charset="2"/>
              <a:buChar char="§"/>
            </a:pPr>
            <a:r>
              <a:rPr lang="cs-CZ" sz="2400" dirty="0">
                <a:ea typeface="Calibri"/>
                <a:cs typeface="Calibri"/>
              </a:rPr>
              <a:t>§ 127</a:t>
            </a:r>
          </a:p>
          <a:p>
            <a:pPr marL="1257300" lvl="2" indent="-342900">
              <a:buClr>
                <a:srgbClr val="009543"/>
              </a:buClr>
              <a:buFont typeface="Wingdings" panose="05000000000000000000" pitchFamily="2" charset="2"/>
              <a:buChar char="§"/>
            </a:pPr>
            <a:r>
              <a:rPr lang="cs-CZ" sz="2400" dirty="0">
                <a:ea typeface="Calibri"/>
                <a:cs typeface="Calibri"/>
              </a:rPr>
              <a:t>řízení pro zadání veřejné zakázky ve zjednodušeném režimu</a:t>
            </a:r>
          </a:p>
          <a:p>
            <a:pPr marL="342900" indent="-342900">
              <a:buClr>
                <a:srgbClr val="009543"/>
              </a:buClr>
              <a:buFont typeface="Wingdings" panose="05000000000000000000" pitchFamily="2" charset="2"/>
              <a:buChar char="§"/>
            </a:pPr>
            <a:r>
              <a:rPr lang="cs-CZ" sz="2400" dirty="0">
                <a:ea typeface="Calibri"/>
                <a:cs typeface="Calibri"/>
              </a:rPr>
              <a:t>Obecné výjimky</a:t>
            </a:r>
          </a:p>
          <a:p>
            <a:pPr marL="800100" lvl="1" indent="-342900">
              <a:buClr>
                <a:srgbClr val="009543"/>
              </a:buClr>
              <a:buFont typeface="Wingdings" panose="05000000000000000000" pitchFamily="2" charset="2"/>
              <a:buChar char="§"/>
            </a:pPr>
            <a:r>
              <a:rPr lang="cs-CZ" sz="2400" dirty="0">
                <a:ea typeface="Calibri"/>
                <a:cs typeface="Calibri"/>
              </a:rPr>
              <a:t>§ 29 a další</a:t>
            </a:r>
          </a:p>
          <a:p>
            <a:pPr marL="1257300" lvl="2" indent="-342900">
              <a:buClr>
                <a:srgbClr val="009543"/>
              </a:buClr>
              <a:buFont typeface="Wingdings" panose="05000000000000000000" pitchFamily="2" charset="2"/>
              <a:buChar char="§"/>
            </a:pPr>
            <a:r>
              <a:rPr lang="cs-CZ" sz="2400" dirty="0">
                <a:ea typeface="Calibri"/>
                <a:cs typeface="Calibri"/>
              </a:rPr>
              <a:t>např. zadavatel není povinen zadat veřejnou zakázku v zadávacím řízení, jejímž předmětem je nabytí, nájem nebo pacht existující věci nemovité nebo s ní souvisejících věcných práv</a:t>
            </a:r>
            <a:endParaRPr lang="cs-CZ" dirty="0">
              <a:ea typeface="Calibri"/>
              <a:cs typeface="Calibri"/>
            </a:endParaRPr>
          </a:p>
        </p:txBody>
      </p:sp>
    </p:spTree>
    <p:extLst>
      <p:ext uri="{BB962C8B-B14F-4D97-AF65-F5344CB8AC3E}">
        <p14:creationId xmlns:p14="http://schemas.microsoft.com/office/powerpoint/2010/main" val="1241576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Anotace</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81967"/>
            <a:ext cx="9337964" cy="3046988"/>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Provozní jednotky</a:t>
            </a:r>
          </a:p>
          <a:p>
            <a:pPr marL="342900" indent="-342900">
              <a:buClr>
                <a:srgbClr val="009543"/>
              </a:buClr>
              <a:buFont typeface="Wingdings" panose="05000000000000000000" pitchFamily="2" charset="2"/>
              <a:buChar char="§"/>
            </a:pPr>
            <a:r>
              <a:rPr lang="cs-CZ" sz="2400" dirty="0">
                <a:ea typeface="Calibri"/>
                <a:cs typeface="Calibri"/>
              </a:rPr>
              <a:t>Veřejné zakázky rozdělené na části</a:t>
            </a:r>
          </a:p>
          <a:p>
            <a:pPr marL="342900" indent="-342900">
              <a:buClr>
                <a:srgbClr val="009543"/>
              </a:buClr>
              <a:buFont typeface="Wingdings" panose="05000000000000000000" pitchFamily="2" charset="2"/>
              <a:buChar char="§"/>
            </a:pPr>
            <a:r>
              <a:rPr lang="cs-CZ" sz="2400" dirty="0">
                <a:ea typeface="Calibri"/>
                <a:cs typeface="Calibri"/>
              </a:rPr>
              <a:t>Veřejné zakázky pravidelné povahy</a:t>
            </a:r>
          </a:p>
          <a:p>
            <a:pPr marL="342900" indent="-342900">
              <a:buClr>
                <a:srgbClr val="009543"/>
              </a:buClr>
              <a:buFont typeface="Wingdings" panose="05000000000000000000" pitchFamily="2" charset="2"/>
              <a:buChar char="§"/>
            </a:pPr>
            <a:r>
              <a:rPr lang="cs-CZ" sz="2400" dirty="0">
                <a:ea typeface="Calibri"/>
                <a:cs typeface="Calibri"/>
              </a:rPr>
              <a:t>Zvláštní pravidla  a zvláštní případy</a:t>
            </a: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71665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Bez DPH</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2215991"/>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a:t>
            </a:r>
          </a:p>
          <a:p>
            <a:pPr>
              <a:buClr>
                <a:srgbClr val="009543"/>
              </a:buClr>
            </a:pPr>
            <a:r>
              <a:rPr lang="cs-CZ" sz="2400" dirty="0">
                <a:ea typeface="Calibri"/>
                <a:cs typeface="Calibri"/>
              </a:rPr>
              <a:t>… Do předpokládané hodnoty veřejné zakázky se nezahrnuje daň z přidané hodnoty.</a:t>
            </a:r>
          </a:p>
          <a:p>
            <a:pPr>
              <a:buClr>
                <a:srgbClr val="009543"/>
              </a:buClr>
            </a:pPr>
            <a:endParaRPr lang="cs-CZ" sz="2400" dirty="0">
              <a:ea typeface="Calibri"/>
              <a:cs typeface="Calibri"/>
            </a:endParaRPr>
          </a:p>
          <a:p>
            <a:pPr>
              <a:buClr>
                <a:srgbClr val="009543"/>
              </a:buClr>
            </a:pPr>
            <a:endParaRPr lang="cs-CZ" sz="2400" dirty="0">
              <a:ea typeface="Calibri"/>
              <a:cs typeface="Calibri"/>
            </a:endParaRPr>
          </a:p>
          <a:p>
            <a:pPr>
              <a:buClr>
                <a:srgbClr val="009543"/>
              </a:buClr>
            </a:pPr>
            <a:endParaRPr lang="cs-CZ" dirty="0">
              <a:ea typeface="Calibri"/>
              <a:cs typeface="Calibri"/>
            </a:endParaRPr>
          </a:p>
        </p:txBody>
      </p:sp>
    </p:spTree>
    <p:extLst>
      <p:ext uri="{BB962C8B-B14F-4D97-AF65-F5344CB8AC3E}">
        <p14:creationId xmlns:p14="http://schemas.microsoft.com/office/powerpoint/2010/main" val="1820542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Ze smlouvy, není-li dále stanoveno jinak</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2215991"/>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2</a:t>
            </a:r>
          </a:p>
          <a:p>
            <a:pPr>
              <a:buClr>
                <a:srgbClr val="009543"/>
              </a:buClr>
            </a:pPr>
            <a:r>
              <a:rPr lang="cs-CZ" sz="2400" dirty="0">
                <a:ea typeface="Calibri"/>
                <a:cs typeface="Calibri"/>
              </a:rPr>
              <a:t>Do předpokládané hodnoty veřejné zakázky se zahrne hodnota všech plnění, která mohou vyplývat ze smlouvy na veřejnou zakázku, není-li dále stanoveno jinak.</a:t>
            </a:r>
          </a:p>
          <a:p>
            <a:pPr>
              <a:buClr>
                <a:srgbClr val="009543"/>
              </a:buClr>
            </a:pPr>
            <a:endParaRPr lang="cs-CZ" sz="2400" dirty="0">
              <a:ea typeface="Calibri"/>
              <a:cs typeface="Calibri"/>
            </a:endParaRPr>
          </a:p>
          <a:p>
            <a:pPr>
              <a:buClr>
                <a:srgbClr val="009543"/>
              </a:buClr>
            </a:pPr>
            <a:endParaRPr lang="cs-CZ" dirty="0">
              <a:ea typeface="Calibri"/>
              <a:cs typeface="Calibri"/>
            </a:endParaRPr>
          </a:p>
        </p:txBody>
      </p:sp>
    </p:spTree>
    <p:extLst>
      <p:ext uri="{BB962C8B-B14F-4D97-AF65-F5344CB8AC3E}">
        <p14:creationId xmlns:p14="http://schemas.microsoft.com/office/powerpoint/2010/main" val="1326784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Výhrady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295465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3</a:t>
            </a:r>
          </a:p>
          <a:p>
            <a:pPr>
              <a:buClr>
                <a:srgbClr val="009543"/>
              </a:buClr>
            </a:pPr>
            <a:r>
              <a:rPr lang="cs-CZ" sz="2400" dirty="0">
                <a:ea typeface="Calibri"/>
                <a:cs typeface="Calibri"/>
              </a:rPr>
              <a:t>Do předpokládané hodnoty veřejné zakázky se zahrne předpokládaná hodnota změn závazků ze smlouvy, jejichž možnost byla vyhrazena v zadávací dokumentaci podle § 100.</a:t>
            </a:r>
          </a:p>
          <a:p>
            <a:pPr>
              <a:buClr>
                <a:srgbClr val="009543"/>
              </a:buClr>
            </a:pPr>
            <a:r>
              <a:rPr lang="cs-CZ" sz="2400" dirty="0">
                <a:ea typeface="Calibri"/>
                <a:cs typeface="Calibri"/>
              </a:rPr>
              <a:t>Pokud si zadavatel vyhradí plnění podle § 100 odst. 3, uvede v zadávací dokumentaci předpokládanou hodnotu vyhrazeného plnění.</a:t>
            </a:r>
          </a:p>
          <a:p>
            <a:pPr>
              <a:buClr>
                <a:srgbClr val="009543"/>
              </a:buClr>
            </a:pPr>
            <a:endParaRPr lang="cs-CZ" sz="2400" dirty="0">
              <a:ea typeface="Calibri"/>
              <a:cs typeface="Calibri"/>
            </a:endParaRPr>
          </a:p>
          <a:p>
            <a:pPr>
              <a:buClr>
                <a:srgbClr val="009543"/>
              </a:buClr>
            </a:pPr>
            <a:endParaRPr lang="cs-CZ" dirty="0">
              <a:ea typeface="Calibri"/>
              <a:cs typeface="Calibri"/>
            </a:endParaRPr>
          </a:p>
        </p:txBody>
      </p:sp>
    </p:spTree>
    <p:extLst>
      <p:ext uri="{BB962C8B-B14F-4D97-AF65-F5344CB8AC3E}">
        <p14:creationId xmlns:p14="http://schemas.microsoft.com/office/powerpoint/2010/main" val="2241100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244164"/>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Výhrada jednacího řízení bez uveřejnění</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1890495"/>
            <a:ext cx="10264786" cy="452431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66 </a:t>
            </a:r>
          </a:p>
          <a:p>
            <a:pPr>
              <a:buClr>
                <a:srgbClr val="009543"/>
              </a:buClr>
            </a:pPr>
            <a:r>
              <a:rPr lang="cs-CZ" sz="2400" dirty="0">
                <a:ea typeface="Calibri"/>
                <a:cs typeface="Calibri"/>
              </a:rPr>
              <a:t>V případě veřejné zakázky na služby nebo stavební práce může zadavatel použít jednací řízení bez uveřejnění rovněž, pokud jde o nové služby nebo nové stavební práce spočívající v opakování obdobných služeb nebo stavebních prací jako v původní veřejné zakázce a odpovídající původní veřejné zakázce, a to za předpokladu, že …</a:t>
            </a:r>
          </a:p>
          <a:p>
            <a:pPr>
              <a:buClr>
                <a:srgbClr val="009543"/>
              </a:buClr>
            </a:pPr>
            <a:r>
              <a:rPr lang="cs-CZ" sz="2400" dirty="0">
                <a:ea typeface="Calibri"/>
                <a:cs typeface="Calibri"/>
              </a:rPr>
              <a:t>c) předpokládaná hodnota veřejné zakázky na nové služby nebo nové stavební práce byla zahrnuta podle § 16 odst. 3 do předpokládané hodnoty původní veřejné zakázky, … </a:t>
            </a:r>
          </a:p>
          <a:p>
            <a:pPr>
              <a:buClr>
                <a:srgbClr val="009543"/>
              </a:buClr>
            </a:pPr>
            <a:r>
              <a:rPr lang="cs-CZ" sz="2400" dirty="0">
                <a:ea typeface="Calibri"/>
                <a:cs typeface="Calibri"/>
              </a:rPr>
              <a:t>e) skutečná cena bez daně z přidané hodnoty veřejné zakázky za nové služby nebo nové stavební práce nepřesáhne o více než 30 % jejich předpokládanou hodnotu podle písmene c) ani nepřesahuje 30 % ceny původní veřejné zakázky. </a:t>
            </a:r>
            <a:endParaRPr lang="cs-CZ" dirty="0">
              <a:ea typeface="Calibri"/>
              <a:cs typeface="Calibri"/>
            </a:endParaRPr>
          </a:p>
        </p:txBody>
      </p:sp>
    </p:spTree>
    <p:extLst>
      <p:ext uri="{BB962C8B-B14F-4D97-AF65-F5344CB8AC3E}">
        <p14:creationId xmlns:p14="http://schemas.microsoft.com/office/powerpoint/2010/main" val="3561671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Ceny, odměny, jiné platby za účast</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193899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4</a:t>
            </a:r>
          </a:p>
          <a:p>
            <a:pPr>
              <a:buClr>
                <a:srgbClr val="009543"/>
              </a:buClr>
            </a:pPr>
            <a:r>
              <a:rPr lang="cs-CZ" sz="2400" dirty="0">
                <a:ea typeface="Calibri"/>
                <a:cs typeface="Calibri"/>
              </a:rPr>
              <a:t>Do předpokládané hodnoty veřejné zakázky se zahrne i předpokládaná výše cen, odměn nebo jiných plateb, které zadavatel poskytne dodavatelům v souvislosti s jejich účastí v zadávacím řízení.</a:t>
            </a:r>
          </a:p>
          <a:p>
            <a:pPr>
              <a:buClr>
                <a:srgbClr val="009543"/>
              </a:buClr>
            </a:pPr>
            <a:endParaRPr lang="cs-CZ" sz="2400" dirty="0">
              <a:ea typeface="Calibri"/>
              <a:cs typeface="Calibri"/>
            </a:endParaRPr>
          </a:p>
        </p:txBody>
      </p:sp>
    </p:spTree>
    <p:extLst>
      <p:ext uri="{BB962C8B-B14F-4D97-AF65-F5344CB8AC3E}">
        <p14:creationId xmlns:p14="http://schemas.microsoft.com/office/powerpoint/2010/main" val="2661108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Řízení navazující na soutěž o návrh</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452431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65</a:t>
            </a:r>
          </a:p>
          <a:p>
            <a:pPr>
              <a:buClr>
                <a:srgbClr val="009543"/>
              </a:buClr>
            </a:pPr>
            <a:r>
              <a:rPr lang="cs-CZ" sz="2400" dirty="0">
                <a:ea typeface="Calibri"/>
                <a:cs typeface="Calibri"/>
              </a:rPr>
              <a:t>(1) V případě veřejné zakázky na služby může zadavatel použít jednací řízení bez uveřejnění rovněž, pokud je veřejná zakázka zadávána v návaznosti na soutěž o návrh podle § 143, podle jejíchž pravidel má zadavatel v úmyslu veřejnou zakázku zadat účastníkovi soutěže o návrh, jehož návrh bude vybrán. V případě více vybraných návrhů zadavatel vyzve k jednání v jednacím řízení bez uveřejnění všechny účastníky soutěže o návrh, jejichž návrhy byly vybrány. </a:t>
            </a:r>
          </a:p>
          <a:p>
            <a:pPr>
              <a:buClr>
                <a:srgbClr val="009543"/>
              </a:buClr>
            </a:pPr>
            <a:endParaRPr lang="cs-CZ" sz="2400" dirty="0">
              <a:ea typeface="Calibri"/>
              <a:cs typeface="Calibri"/>
            </a:endParaRPr>
          </a:p>
          <a:p>
            <a:pPr>
              <a:buClr>
                <a:srgbClr val="009543"/>
              </a:buClr>
            </a:pPr>
            <a:r>
              <a:rPr lang="cs-CZ" sz="2400" dirty="0">
                <a:ea typeface="Calibri"/>
                <a:cs typeface="Calibri"/>
              </a:rPr>
              <a:t>(2) Do předpokládané hodnoty veřejné zakázky zadávané podle odstavce 1 se zahrne i předpokládaná výše cen, odměn nebo jiných plateb, které zadavatel poskytne účastníkům soutěže o návrh.</a:t>
            </a:r>
          </a:p>
          <a:p>
            <a:pPr>
              <a:buClr>
                <a:srgbClr val="009543"/>
              </a:buClr>
            </a:pPr>
            <a:endParaRPr lang="cs-CZ" sz="2400" dirty="0">
              <a:ea typeface="Calibri"/>
              <a:cs typeface="Calibri"/>
            </a:endParaRPr>
          </a:p>
        </p:txBody>
      </p:sp>
    </p:spTree>
    <p:extLst>
      <p:ext uri="{BB962C8B-B14F-4D97-AF65-F5344CB8AC3E}">
        <p14:creationId xmlns:p14="http://schemas.microsoft.com/office/powerpoint/2010/main" val="41887891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Rozhodný okamžik</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156966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5</a:t>
            </a:r>
          </a:p>
          <a:p>
            <a:pPr>
              <a:buClr>
                <a:srgbClr val="009543"/>
              </a:buClr>
            </a:pPr>
            <a:r>
              <a:rPr lang="cs-CZ" sz="2400" dirty="0">
                <a:ea typeface="Calibri"/>
                <a:cs typeface="Calibri"/>
              </a:rPr>
              <a:t>Předpokládaná hodnota veřejné zakázky se stanoví k okamžiku zahájení zadávacího řízení, nebo k okamžiku zadání veřejné zakázky, pokud nebyla zadána v zadávacím řízení.</a:t>
            </a:r>
            <a:endParaRPr lang="cs-CZ" dirty="0">
              <a:ea typeface="Calibri"/>
              <a:cs typeface="Calibri"/>
            </a:endParaRPr>
          </a:p>
        </p:txBody>
      </p:sp>
    </p:spTree>
    <p:extLst>
      <p:ext uri="{BB962C8B-B14F-4D97-AF65-F5344CB8AC3E}">
        <p14:creationId xmlns:p14="http://schemas.microsoft.com/office/powerpoint/2010/main" val="4251781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Zdroj informací</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41632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6</a:t>
            </a:r>
          </a:p>
          <a:p>
            <a:pPr>
              <a:buClr>
                <a:srgbClr val="009543"/>
              </a:buClr>
            </a:pPr>
            <a:r>
              <a:rPr lang="cs-CZ" sz="2400" dirty="0">
                <a:ea typeface="Calibri"/>
                <a:cs typeface="Calibri"/>
              </a:rPr>
              <a:t>Předpokládaná hodnota veřejné zakázky zadávané v zadávacím řízení se stanoví na základě údajů a informací o zakázkách stejného či podobného předmětu plnění; nemá-li zadavatel k dispozici takové údaje nebo informace, vychází z informací získaných průzkumem trhu, předběžnými tržními konzultacemi nebo jiným vhodným způsobem.</a:t>
            </a:r>
          </a:p>
          <a:p>
            <a:pPr>
              <a:buClr>
                <a:srgbClr val="009543"/>
              </a:buClr>
            </a:pPr>
            <a:r>
              <a:rPr lang="cs-CZ" sz="2400" dirty="0">
                <a:ea typeface="Calibri"/>
                <a:cs typeface="Calibri"/>
              </a:rPr>
              <a:t>Nebyla-li veřejná zakázka zadána v zadávacím řízení, použijí se pro stanovení předpokládané hodnoty cena nebo údaje rozhodné pro její určení uvedené ve smlouvě na veřejnou zakázku.</a:t>
            </a:r>
            <a:endParaRPr lang="cs-CZ" dirty="0">
              <a:ea typeface="Calibri"/>
              <a:cs typeface="Calibri"/>
            </a:endParaRPr>
          </a:p>
        </p:txBody>
      </p:sp>
    </p:spTree>
    <p:extLst>
      <p:ext uri="{BB962C8B-B14F-4D97-AF65-F5344CB8AC3E}">
        <p14:creationId xmlns:p14="http://schemas.microsoft.com/office/powerpoint/2010/main" val="3677697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Provozní jednotky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1200329"/>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17 odst. 1</a:t>
            </a:r>
          </a:p>
          <a:p>
            <a:pPr>
              <a:buClr>
                <a:srgbClr val="009543"/>
              </a:buClr>
            </a:pPr>
            <a:r>
              <a:rPr lang="cs-CZ" sz="2400" dirty="0">
                <a:ea typeface="Calibri"/>
                <a:cs typeface="Calibri"/>
              </a:rPr>
              <a:t>Zadavatel stanoví předpokládanou hodnotu veřejné zakázky za všechny své provozní jednotky.</a:t>
            </a:r>
            <a:endParaRPr lang="cs-CZ" dirty="0">
              <a:ea typeface="Calibri"/>
              <a:cs typeface="Calibri"/>
            </a:endParaRPr>
          </a:p>
        </p:txBody>
      </p:sp>
    </p:spTree>
    <p:extLst>
      <p:ext uri="{BB962C8B-B14F-4D97-AF65-F5344CB8AC3E}">
        <p14:creationId xmlns:p14="http://schemas.microsoft.com/office/powerpoint/2010/main" val="1176682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Provozní jednotky s funkční samostatností</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415498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17 odst. 2</a:t>
            </a:r>
          </a:p>
          <a:p>
            <a:pPr>
              <a:buClr>
                <a:srgbClr val="009543"/>
              </a:buClr>
            </a:pPr>
            <a:r>
              <a:rPr lang="cs-CZ" sz="2400" dirty="0">
                <a:ea typeface="Calibri"/>
                <a:cs typeface="Calibri"/>
              </a:rPr>
              <a:t>Jde-li však o provozní jednotku s funkční samostatností při zadávání veřejných zakázek nebo některých jejich kategorií, může se předpokládaná hodnota veřejné zakázky stanovit na úrovni této jednotky.</a:t>
            </a:r>
          </a:p>
          <a:p>
            <a:pPr>
              <a:buClr>
                <a:srgbClr val="009543"/>
              </a:buClr>
            </a:pPr>
            <a:endParaRPr lang="cs-CZ" sz="2400" dirty="0">
              <a:ea typeface="Calibri"/>
              <a:cs typeface="Calibri"/>
            </a:endParaRPr>
          </a:p>
          <a:p>
            <a:pPr marL="342900" indent="-342900">
              <a:buClr>
                <a:srgbClr val="009543"/>
              </a:buClr>
              <a:buFont typeface="Wingdings" panose="05000000000000000000" pitchFamily="2" charset="2"/>
              <a:buChar char="§"/>
            </a:pPr>
            <a:r>
              <a:rPr lang="cs-CZ" sz="2400" dirty="0">
                <a:ea typeface="Calibri"/>
                <a:cs typeface="Calibri"/>
              </a:rPr>
              <a:t> § 4 odst. 1 písm. a)</a:t>
            </a:r>
          </a:p>
          <a:p>
            <a:pPr>
              <a:buClr>
                <a:srgbClr val="009543"/>
              </a:buClr>
            </a:pPr>
            <a:r>
              <a:rPr lang="cs-CZ" sz="2400" dirty="0">
                <a:ea typeface="Calibri"/>
                <a:cs typeface="Calibri"/>
              </a:rPr>
              <a:t>Veřejným zadavatelem je</a:t>
            </a:r>
          </a:p>
          <a:p>
            <a:pPr>
              <a:buClr>
                <a:srgbClr val="009543"/>
              </a:buClr>
            </a:pPr>
            <a:r>
              <a:rPr lang="cs-CZ" sz="2400" dirty="0">
                <a:ea typeface="Calibri"/>
                <a:cs typeface="Calibri"/>
              </a:rPr>
              <a:t>Česká republika; v případě České republiky se organizační složky státu považují za provozní jednotky s funkční samostatností při zadávání veřejných zakázek podle § 17 odst. 2</a:t>
            </a:r>
          </a:p>
          <a:p>
            <a:pPr>
              <a:buClr>
                <a:srgbClr val="009543"/>
              </a:buClr>
            </a:pPr>
            <a:endParaRPr lang="cs-CZ" sz="2400" dirty="0">
              <a:ea typeface="Calibri"/>
              <a:cs typeface="Calibri"/>
            </a:endParaRPr>
          </a:p>
        </p:txBody>
      </p:sp>
    </p:spTree>
    <p:extLst>
      <p:ext uri="{BB962C8B-B14F-4D97-AF65-F5344CB8AC3E}">
        <p14:creationId xmlns:p14="http://schemas.microsoft.com/office/powerpoint/2010/main" val="81526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317329" y="804083"/>
            <a:ext cx="10252237"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Zákon č. 134/2016 Sb., o zadávání veřejných zakázek</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057447" y="1338691"/>
            <a:ext cx="10974132" cy="5632311"/>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hlinkClick r:id="rId4"/>
              </a:rPr>
              <a:t>https://www.e-sbirka.cz/sb/2016/134</a:t>
            </a:r>
            <a:endParaRPr lang="cs-CZ" sz="2400" dirty="0">
              <a:ea typeface="Calibri"/>
              <a:cs typeface="Calibri"/>
            </a:endParaRPr>
          </a:p>
          <a:p>
            <a:pPr marL="342900" indent="-342900">
              <a:buClr>
                <a:srgbClr val="009543"/>
              </a:buClr>
              <a:buFont typeface="Wingdings" panose="05000000000000000000" pitchFamily="2" charset="2"/>
              <a:buChar char="§"/>
            </a:pPr>
            <a:r>
              <a:rPr lang="cs-CZ" sz="2400" dirty="0">
                <a:ea typeface="Calibri"/>
                <a:cs typeface="Calibri"/>
              </a:rPr>
              <a:t>ČÁST PRVNÍ - OBECNÁ USTANOVENÍ</a:t>
            </a:r>
          </a:p>
          <a:p>
            <a:pPr marL="800100" lvl="1" indent="-342900">
              <a:buClr>
                <a:srgbClr val="009543"/>
              </a:buClr>
              <a:buFont typeface="Wingdings" panose="05000000000000000000" pitchFamily="2" charset="2"/>
              <a:buChar char="§"/>
            </a:pPr>
            <a:r>
              <a:rPr lang="cs-CZ" sz="2400" dirty="0">
                <a:ea typeface="Calibri"/>
                <a:cs typeface="Calibri"/>
              </a:rPr>
              <a:t>HLAVA III - DRUHY A REŽIMY VEŘEJNÝCH ZAKÁZEK</a:t>
            </a:r>
          </a:p>
          <a:p>
            <a:pPr marL="1257300" lvl="2" indent="-342900">
              <a:buClr>
                <a:srgbClr val="009543"/>
              </a:buClr>
              <a:buFont typeface="Wingdings" panose="05000000000000000000" pitchFamily="2" charset="2"/>
              <a:buChar char="§"/>
            </a:pPr>
            <a:r>
              <a:rPr lang="cs-CZ" sz="2400" dirty="0">
                <a:ea typeface="Calibri"/>
                <a:cs typeface="Calibri"/>
              </a:rPr>
              <a:t>Díl 2 - Předpokládaná hodnota</a:t>
            </a:r>
          </a:p>
          <a:p>
            <a:pPr marL="1714500" lvl="3" indent="-342900">
              <a:buClr>
                <a:srgbClr val="009543"/>
              </a:buClr>
              <a:buFont typeface="Wingdings" panose="05000000000000000000" pitchFamily="2" charset="2"/>
              <a:buChar char="§"/>
            </a:pPr>
            <a:r>
              <a:rPr lang="cs-CZ" sz="2400" dirty="0">
                <a:ea typeface="Calibri"/>
                <a:cs typeface="Calibri"/>
              </a:rPr>
              <a:t>§ 16 - Předpokládaná hodnota veřejné zakázky</a:t>
            </a:r>
          </a:p>
          <a:p>
            <a:pPr marL="1714500" lvl="3" indent="-342900">
              <a:buClr>
                <a:srgbClr val="009543"/>
              </a:buClr>
              <a:buFont typeface="Wingdings" panose="05000000000000000000" pitchFamily="2" charset="2"/>
              <a:buChar char="§"/>
            </a:pPr>
            <a:r>
              <a:rPr lang="cs-CZ" sz="2400" dirty="0">
                <a:ea typeface="Calibri"/>
                <a:cs typeface="Calibri"/>
              </a:rPr>
              <a:t>§ 17 - Provozní jednotky</a:t>
            </a:r>
          </a:p>
          <a:p>
            <a:pPr marL="1714500" lvl="3" indent="-342900">
              <a:buClr>
                <a:srgbClr val="009543"/>
              </a:buClr>
              <a:buFont typeface="Wingdings" panose="05000000000000000000" pitchFamily="2" charset="2"/>
              <a:buChar char="§"/>
            </a:pPr>
            <a:r>
              <a:rPr lang="cs-CZ" sz="2400" dirty="0">
                <a:ea typeface="Calibri"/>
                <a:cs typeface="Calibri"/>
              </a:rPr>
              <a:t>§ 18 - Předpokládaná hodnota veřejné zakázky rozdělené na části</a:t>
            </a:r>
          </a:p>
          <a:p>
            <a:pPr marL="1714500" lvl="3" indent="-342900">
              <a:buClr>
                <a:srgbClr val="009543"/>
              </a:buClr>
              <a:buFont typeface="Wingdings" panose="05000000000000000000" pitchFamily="2" charset="2"/>
              <a:buChar char="§"/>
            </a:pPr>
            <a:r>
              <a:rPr lang="cs-CZ" sz="2400" dirty="0">
                <a:ea typeface="Calibri"/>
                <a:cs typeface="Calibri"/>
              </a:rPr>
              <a:t>§ 19 - Předpokládaná hodnota veřejných zakázek pravidelné povahy</a:t>
            </a:r>
          </a:p>
          <a:p>
            <a:pPr marL="1714500" lvl="3" indent="-342900">
              <a:buClr>
                <a:srgbClr val="009543"/>
              </a:buClr>
              <a:buFont typeface="Wingdings" panose="05000000000000000000" pitchFamily="2" charset="2"/>
              <a:buChar char="§"/>
            </a:pPr>
            <a:r>
              <a:rPr lang="cs-CZ" sz="2400" dirty="0">
                <a:ea typeface="Calibri"/>
                <a:cs typeface="Calibri"/>
              </a:rPr>
              <a:t>§ 20 - Zvláštní pravidla pro předpokládanou hodnotu veřejných zakázek na dodávky</a:t>
            </a:r>
          </a:p>
          <a:p>
            <a:pPr marL="1714500" lvl="3" indent="-342900">
              <a:buClr>
                <a:srgbClr val="009543"/>
              </a:buClr>
              <a:buFont typeface="Wingdings" panose="05000000000000000000" pitchFamily="2" charset="2"/>
              <a:buChar char="§"/>
            </a:pPr>
            <a:r>
              <a:rPr lang="cs-CZ" sz="2400" dirty="0">
                <a:ea typeface="Calibri"/>
                <a:cs typeface="Calibri"/>
              </a:rPr>
              <a:t>§ 21 - Zvláštní pravidla pro předpokládanou hodnotu veřejných zakázek na služby</a:t>
            </a:r>
            <a:endParaRPr lang="cs-CZ" sz="2400" dirty="0">
              <a:cs typeface="Calibri"/>
            </a:endParaRPr>
          </a:p>
          <a:p>
            <a:pPr marL="1714500" lvl="3" indent="-342900">
              <a:buClr>
                <a:srgbClr val="009543"/>
              </a:buClr>
              <a:buFont typeface="Wingdings" panose="05000000000000000000" pitchFamily="2" charset="2"/>
              <a:buChar char="§"/>
            </a:pPr>
            <a:r>
              <a:rPr lang="cs-CZ" sz="2400" dirty="0">
                <a:cs typeface="Calibri"/>
              </a:rPr>
              <a:t>§ 22 - Zvláštní pravidla pro předpokládanou hodnotu veřejných zakázek na stavební práce</a:t>
            </a:r>
          </a:p>
          <a:p>
            <a:pPr marL="1714500" lvl="3" indent="-342900">
              <a:buClr>
                <a:srgbClr val="009543"/>
              </a:buClr>
              <a:buFont typeface="Wingdings" panose="05000000000000000000" pitchFamily="2" charset="2"/>
              <a:buChar char="§"/>
            </a:pPr>
            <a:r>
              <a:rPr lang="cs-CZ" sz="2400" dirty="0">
                <a:cs typeface="Calibri"/>
              </a:rPr>
              <a:t>§ 23 - Předpokládaná hodnota ve zvláštních případech</a:t>
            </a:r>
            <a:endParaRPr lang="cs-CZ" dirty="0">
              <a:ea typeface="Calibri"/>
              <a:cs typeface="Calibri"/>
            </a:endParaRPr>
          </a:p>
        </p:txBody>
      </p:sp>
    </p:spTree>
    <p:extLst>
      <p:ext uri="{BB962C8B-B14F-4D97-AF65-F5344CB8AC3E}">
        <p14:creationId xmlns:p14="http://schemas.microsoft.com/office/powerpoint/2010/main" val="3056513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748039"/>
            <a:ext cx="9432966" cy="1200329"/>
          </a:xfrm>
          <a:prstGeom prst="rect">
            <a:avLst/>
          </a:prstGeom>
          <a:noFill/>
        </p:spPr>
        <p:txBody>
          <a:bodyPr wrap="square" lIns="91440" tIns="45720" rIns="91440" bIns="45720" rtlCol="0" anchor="t">
            <a:spAutoFit/>
          </a:bodyPr>
          <a:lstStyle/>
          <a:p>
            <a:r>
              <a:rPr lang="cs-CZ" sz="3600" b="1" dirty="0">
                <a:solidFill>
                  <a:srgbClr val="2E4987"/>
                </a:solidFill>
                <a:cs typeface="Calibri"/>
              </a:rPr>
              <a:t>Předpokládaná hodnota veřejné zakázky rozdělené na části</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1964353"/>
            <a:ext cx="9826848" cy="4893647"/>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18 odst. 1 a 2</a:t>
            </a:r>
          </a:p>
          <a:p>
            <a:pPr>
              <a:buClr>
                <a:srgbClr val="009543"/>
              </a:buClr>
            </a:pPr>
            <a:r>
              <a:rPr lang="cs-CZ" sz="2400" dirty="0">
                <a:ea typeface="Calibri"/>
                <a:cs typeface="Calibri"/>
              </a:rPr>
              <a:t>(1) Je-li veřejná zakázka rozdělena na části, stanoví se předpokládaná hodnota podle součtu předpokládaných hodnot všech těchto částí bez ohledu na to, zda je veřejná zakázka zadávána</a:t>
            </a:r>
          </a:p>
          <a:p>
            <a:pPr>
              <a:buClr>
                <a:srgbClr val="009543"/>
              </a:buClr>
            </a:pPr>
            <a:r>
              <a:rPr lang="cs-CZ" sz="2400" dirty="0">
                <a:ea typeface="Calibri"/>
                <a:cs typeface="Calibri"/>
              </a:rPr>
              <a:t>a) v jednom nebo více zadávacích řízeních, nebo</a:t>
            </a:r>
          </a:p>
          <a:p>
            <a:pPr>
              <a:buClr>
                <a:srgbClr val="009543"/>
              </a:buClr>
            </a:pPr>
            <a:r>
              <a:rPr lang="cs-CZ" sz="2400" dirty="0">
                <a:ea typeface="Calibri"/>
                <a:cs typeface="Calibri"/>
              </a:rPr>
              <a:t>b) zadavatelem samostatně nebo ve spolupráci s jiným zadavatelem nebo jinou osobou.</a:t>
            </a:r>
          </a:p>
          <a:p>
            <a:pPr>
              <a:buClr>
                <a:srgbClr val="009543"/>
              </a:buClr>
            </a:pPr>
            <a:r>
              <a:rPr lang="cs-CZ" sz="2400" dirty="0">
                <a:ea typeface="Calibri"/>
                <a:cs typeface="Calibri"/>
              </a:rPr>
              <a:t> </a:t>
            </a:r>
          </a:p>
          <a:p>
            <a:pPr>
              <a:buClr>
                <a:srgbClr val="009543"/>
              </a:buClr>
            </a:pPr>
            <a:r>
              <a:rPr lang="cs-CZ" sz="2400" dirty="0">
                <a:ea typeface="Calibri"/>
                <a:cs typeface="Calibri"/>
              </a:rPr>
              <a:t>(2) Součet předpokládaných hodnot částí veřejné zakázky podle odstavce 1 musí zahrnovat předpokládanou hodnotu všech plnění, která tvoří jeden funkční celek a jsou zadávána v časové souvislosti. Kromě případů uvedených v odstavci 3 musí být každá část veřejné zakázky zadávána postupy odpovídajícími celkové předpokládané hodnotě veřejné zakázky.</a:t>
            </a:r>
          </a:p>
        </p:txBody>
      </p:sp>
    </p:spTree>
    <p:extLst>
      <p:ext uri="{BB962C8B-B14F-4D97-AF65-F5344CB8AC3E}">
        <p14:creationId xmlns:p14="http://schemas.microsoft.com/office/powerpoint/2010/main" val="1885999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174715"/>
            <a:ext cx="9432966" cy="1200329"/>
          </a:xfrm>
          <a:prstGeom prst="rect">
            <a:avLst/>
          </a:prstGeom>
          <a:noFill/>
        </p:spPr>
        <p:txBody>
          <a:bodyPr wrap="square" lIns="91440" tIns="45720" rIns="91440" bIns="45720" rtlCol="0" anchor="t">
            <a:spAutoFit/>
          </a:bodyPr>
          <a:lstStyle/>
          <a:p>
            <a:r>
              <a:rPr lang="cs-CZ" sz="3600" b="1" dirty="0">
                <a:solidFill>
                  <a:srgbClr val="2E4987"/>
                </a:solidFill>
                <a:cs typeface="Calibri"/>
              </a:rPr>
              <a:t>Zadávání postupy odpovídajícími předpokládané hodnotě části</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333685"/>
            <a:ext cx="9826848" cy="452431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18 odst. 3</a:t>
            </a:r>
          </a:p>
          <a:p>
            <a:pPr>
              <a:buClr>
                <a:srgbClr val="009543"/>
              </a:buClr>
            </a:pPr>
            <a:r>
              <a:rPr lang="cs-CZ" sz="2400" dirty="0">
                <a:ea typeface="Calibri"/>
                <a:cs typeface="Calibri"/>
              </a:rPr>
              <a:t>Jednotlivá část veřejné zakázky může být zadávána postupy odpovídajícími předpokládané hodnotě této části v případě, že celková předpokládaná hodnota všech takto zadávaných částí veřejné zakázky nepřesáhne 20 % souhrnné předpokládané hodnoty a že předpokládaná hodnota jednotlivé části veřejné zakázky je nižší než částka stanovená nařízením vlády.</a:t>
            </a:r>
          </a:p>
          <a:p>
            <a:pPr marL="342900" indent="-342900">
              <a:buClr>
                <a:srgbClr val="009543"/>
              </a:buClr>
              <a:buFont typeface="Wingdings" panose="05000000000000000000" pitchFamily="2" charset="2"/>
              <a:buChar char="§"/>
            </a:pPr>
            <a:r>
              <a:rPr lang="cs-CZ" sz="2400" dirty="0">
                <a:ea typeface="Calibri"/>
                <a:cs typeface="Calibri"/>
              </a:rPr>
              <a:t>§ 5 nařízení vlády č. 172</a:t>
            </a:r>
            <a:r>
              <a:rPr lang="en-US" sz="2400" dirty="0">
                <a:ea typeface="Calibri"/>
                <a:cs typeface="Calibri"/>
              </a:rPr>
              <a:t>/</a:t>
            </a:r>
            <a:r>
              <a:rPr lang="cs-CZ" sz="2400" dirty="0">
                <a:ea typeface="Calibri"/>
                <a:cs typeface="Calibri"/>
              </a:rPr>
              <a:t>2016 Sb.</a:t>
            </a:r>
          </a:p>
          <a:p>
            <a:pPr>
              <a:buClr>
                <a:srgbClr val="009543"/>
              </a:buClr>
            </a:pPr>
            <a:r>
              <a:rPr lang="cs-CZ" sz="2400" dirty="0">
                <a:ea typeface="Calibri"/>
                <a:cs typeface="Calibri"/>
              </a:rPr>
              <a:t>Částka pro jednotlivou část veřejné zakázky, která nemusí být zadávána postupy odpovídajícími celkové předpokládané hodnotě veřejné zakázky podle § 18 odst. 3 zákona, činí</a:t>
            </a:r>
          </a:p>
          <a:p>
            <a:pPr>
              <a:buClr>
                <a:srgbClr val="009543"/>
              </a:buClr>
            </a:pPr>
            <a:r>
              <a:rPr lang="cs-CZ" sz="2400" dirty="0">
                <a:ea typeface="Calibri"/>
                <a:cs typeface="Calibri"/>
              </a:rPr>
              <a:t>a) 1 955 000 Kč v případě dodávek nebo služeb,</a:t>
            </a:r>
          </a:p>
          <a:p>
            <a:pPr>
              <a:buClr>
                <a:srgbClr val="009543"/>
              </a:buClr>
            </a:pPr>
            <a:r>
              <a:rPr lang="cs-CZ" sz="2400" dirty="0">
                <a:ea typeface="Calibri"/>
                <a:cs typeface="Calibri"/>
              </a:rPr>
              <a:t>b) 24 440 000 Kč v případě stavebních prací.</a:t>
            </a:r>
          </a:p>
        </p:txBody>
      </p:sp>
    </p:spTree>
    <p:extLst>
      <p:ext uri="{BB962C8B-B14F-4D97-AF65-F5344CB8AC3E}">
        <p14:creationId xmlns:p14="http://schemas.microsoft.com/office/powerpoint/2010/main" val="2687338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048981"/>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Veřejné zakázky pravidelné povahy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1695312"/>
            <a:ext cx="10241637" cy="4893647"/>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19 odst. 1 a 2</a:t>
            </a:r>
          </a:p>
          <a:p>
            <a:pPr>
              <a:buClr>
                <a:srgbClr val="009543"/>
              </a:buClr>
            </a:pPr>
            <a:r>
              <a:rPr lang="cs-CZ" sz="2400" dirty="0">
                <a:ea typeface="Calibri"/>
                <a:cs typeface="Calibri"/>
              </a:rPr>
              <a:t>1) Předpokládaná hodnota veřejné zakázky, jejímž předmětem jsou pravidelně pořizované nebo trvající dodávky nebo služby, se stanoví jako</a:t>
            </a:r>
          </a:p>
          <a:p>
            <a:pPr>
              <a:buClr>
                <a:srgbClr val="009543"/>
              </a:buClr>
            </a:pPr>
            <a:r>
              <a:rPr lang="cs-CZ" sz="2400" dirty="0">
                <a:ea typeface="Calibri"/>
                <a:cs typeface="Calibri"/>
              </a:rPr>
              <a:t>a) skutečná cena uhrazená zadavatelem za dodávky nebo služby stejného druhu během předcházejících 12 měsíců nebo předchozího účetního období, které je delší než 12 měsíců, upravená o změny v množství nebo cenách, které lze očekávat během následujících 12 měsíců, nebo</a:t>
            </a:r>
          </a:p>
          <a:p>
            <a:pPr>
              <a:buClr>
                <a:srgbClr val="009543"/>
              </a:buClr>
            </a:pPr>
            <a:r>
              <a:rPr lang="cs-CZ" sz="2400" dirty="0">
                <a:ea typeface="Calibri"/>
                <a:cs typeface="Calibri"/>
              </a:rPr>
              <a:t> b) součet předpokládaných hodnot jednotlivých dodávek a služeb, které mají být zadavatelem zadány během následujících 12 měsíců nebo v účetním období, které je delší než 12 měsíců, pokud nemá k dispozici údaje podle písmene a).</a:t>
            </a:r>
          </a:p>
          <a:p>
            <a:pPr>
              <a:buClr>
                <a:srgbClr val="009543"/>
              </a:buClr>
            </a:pPr>
            <a:r>
              <a:rPr lang="cs-CZ" sz="2400" dirty="0">
                <a:ea typeface="Calibri"/>
                <a:cs typeface="Calibri"/>
              </a:rPr>
              <a:t>(2) Má-li být smlouva uzavřena na dobu delší než 12 měsíců, upraví se předpokládaná hodnota veřejné zakázky stanovená podle odstavce 1 podle § 20 nebo 21.</a:t>
            </a:r>
            <a:endParaRPr lang="cs-CZ" dirty="0">
              <a:ea typeface="Calibri"/>
              <a:cs typeface="Calibri"/>
            </a:endParaRPr>
          </a:p>
        </p:txBody>
      </p:sp>
    </p:spTree>
    <p:extLst>
      <p:ext uri="{BB962C8B-B14F-4D97-AF65-F5344CB8AC3E}">
        <p14:creationId xmlns:p14="http://schemas.microsoft.com/office/powerpoint/2010/main" val="2039470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Za veřejné zakázky pravidelné povahy se nepovažují</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415498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19 odst. 3</a:t>
            </a:r>
          </a:p>
          <a:p>
            <a:pPr>
              <a:buClr>
                <a:srgbClr val="009543"/>
              </a:buClr>
            </a:pPr>
            <a:r>
              <a:rPr lang="cs-CZ" sz="2400" dirty="0">
                <a:ea typeface="Calibri"/>
                <a:cs typeface="Calibri"/>
              </a:rPr>
              <a:t> Za veřejné zakázky podle odstavce 1 se nepovažují veřejné zakázky,</a:t>
            </a:r>
          </a:p>
          <a:p>
            <a:pPr>
              <a:buClr>
                <a:srgbClr val="009543"/>
              </a:buClr>
            </a:pPr>
            <a:r>
              <a:rPr lang="cs-CZ" sz="2400" dirty="0">
                <a:ea typeface="Calibri"/>
                <a:cs typeface="Calibri"/>
              </a:rPr>
              <a:t> </a:t>
            </a:r>
          </a:p>
          <a:p>
            <a:pPr>
              <a:buClr>
                <a:srgbClr val="009543"/>
              </a:buClr>
            </a:pPr>
            <a:r>
              <a:rPr lang="cs-CZ" sz="2400" dirty="0">
                <a:ea typeface="Calibri"/>
                <a:cs typeface="Calibri"/>
              </a:rPr>
              <a:t>a) u kterých je jednotková cena jejich předmětu v době podle odstavce 1 písm. a) proměnlivá,</a:t>
            </a:r>
          </a:p>
          <a:p>
            <a:pPr>
              <a:buClr>
                <a:srgbClr val="009543"/>
              </a:buClr>
            </a:pPr>
            <a:r>
              <a:rPr lang="cs-CZ" sz="2400" dirty="0">
                <a:ea typeface="Calibri"/>
                <a:cs typeface="Calibri"/>
              </a:rPr>
              <a:t> </a:t>
            </a:r>
          </a:p>
          <a:p>
            <a:pPr>
              <a:buClr>
                <a:srgbClr val="009543"/>
              </a:buClr>
            </a:pPr>
            <a:r>
              <a:rPr lang="cs-CZ" sz="2400" dirty="0">
                <a:ea typeface="Calibri"/>
                <a:cs typeface="Calibri"/>
              </a:rPr>
              <a:t>b) kterými zadavatel pořizuje dodávky či služby opakovaně podle svých aktuálních potřeb a</a:t>
            </a:r>
          </a:p>
          <a:p>
            <a:pPr>
              <a:buClr>
                <a:srgbClr val="009543"/>
              </a:buClr>
            </a:pPr>
            <a:r>
              <a:rPr lang="cs-CZ" sz="2400" dirty="0">
                <a:ea typeface="Calibri"/>
                <a:cs typeface="Calibri"/>
              </a:rPr>
              <a:t> </a:t>
            </a:r>
          </a:p>
          <a:p>
            <a:pPr>
              <a:buClr>
                <a:srgbClr val="009543"/>
              </a:buClr>
            </a:pPr>
            <a:r>
              <a:rPr lang="cs-CZ" sz="2400" dirty="0">
                <a:ea typeface="Calibri"/>
                <a:cs typeface="Calibri"/>
              </a:rPr>
              <a:t>c) jejichž předpokládaná hodnota určená postupem podle odstavce 1 a 2 nedosahuje limitu podle § 25.</a:t>
            </a:r>
            <a:endParaRPr lang="cs-CZ" dirty="0">
              <a:ea typeface="Calibri"/>
              <a:cs typeface="Calibri"/>
            </a:endParaRPr>
          </a:p>
        </p:txBody>
      </p:sp>
    </p:spTree>
    <p:extLst>
      <p:ext uri="{BB962C8B-B14F-4D97-AF65-F5344CB8AC3E}">
        <p14:creationId xmlns:p14="http://schemas.microsoft.com/office/powerpoint/2010/main" val="18967089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Zvláštní pravidla - dodávky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046988"/>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20</a:t>
            </a:r>
          </a:p>
          <a:p>
            <a:pPr>
              <a:buClr>
                <a:srgbClr val="009543"/>
              </a:buClr>
            </a:pPr>
            <a:r>
              <a:rPr lang="cs-CZ" sz="2400" dirty="0">
                <a:ea typeface="Calibri"/>
                <a:cs typeface="Calibri"/>
              </a:rPr>
              <a:t>Pro stanovení předpokládané hodnoty veřejné zakázky na dodávky je rozhodná u smlouvy na dobu</a:t>
            </a:r>
          </a:p>
          <a:p>
            <a:pPr>
              <a:buClr>
                <a:srgbClr val="009543"/>
              </a:buClr>
            </a:pPr>
            <a:r>
              <a:rPr lang="cs-CZ" sz="2400" dirty="0">
                <a:ea typeface="Calibri"/>
                <a:cs typeface="Calibri"/>
              </a:rPr>
              <a:t> </a:t>
            </a:r>
          </a:p>
          <a:p>
            <a:pPr>
              <a:buClr>
                <a:srgbClr val="009543"/>
              </a:buClr>
            </a:pPr>
            <a:r>
              <a:rPr lang="cs-CZ" sz="2400" dirty="0">
                <a:ea typeface="Calibri"/>
                <a:cs typeface="Calibri"/>
              </a:rPr>
              <a:t>a) určitou předpokládaná výše úplaty za celou dobu trvání smlouvy,</a:t>
            </a:r>
          </a:p>
          <a:p>
            <a:pPr>
              <a:buClr>
                <a:srgbClr val="009543"/>
              </a:buClr>
            </a:pPr>
            <a:r>
              <a:rPr lang="cs-CZ" sz="2400" dirty="0">
                <a:ea typeface="Calibri"/>
                <a:cs typeface="Calibri"/>
              </a:rPr>
              <a:t> </a:t>
            </a:r>
          </a:p>
          <a:p>
            <a:pPr>
              <a:buClr>
                <a:srgbClr val="009543"/>
              </a:buClr>
            </a:pPr>
            <a:r>
              <a:rPr lang="cs-CZ" sz="2400" dirty="0">
                <a:ea typeface="Calibri"/>
                <a:cs typeface="Calibri"/>
              </a:rPr>
              <a:t>b) neurčitou nebo jejíž trvání nelze přesně vymezit předpokládaná výše úplaty za 48 měsíců.</a:t>
            </a:r>
            <a:endParaRPr lang="cs-CZ" dirty="0">
              <a:ea typeface="Calibri"/>
              <a:cs typeface="Calibri"/>
            </a:endParaRPr>
          </a:p>
        </p:txBody>
      </p:sp>
    </p:spTree>
    <p:extLst>
      <p:ext uri="{BB962C8B-B14F-4D97-AF65-F5344CB8AC3E}">
        <p14:creationId xmlns:p14="http://schemas.microsoft.com/office/powerpoint/2010/main" val="24913718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Zvláštní pravidla - služby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78565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21 odst. 1</a:t>
            </a:r>
          </a:p>
          <a:p>
            <a:pPr>
              <a:buClr>
                <a:srgbClr val="009543"/>
              </a:buClr>
            </a:pPr>
            <a:r>
              <a:rPr lang="cs-CZ" sz="2400" dirty="0">
                <a:ea typeface="Calibri"/>
                <a:cs typeface="Calibri"/>
              </a:rPr>
              <a:t>Pro stanovení předpokládané hodnoty veřejné zakázky na služby, u které se nestanoví celková smluvní cena, je rozhodná předpokládaná výše úplaty</a:t>
            </a:r>
          </a:p>
          <a:p>
            <a:pPr>
              <a:buClr>
                <a:srgbClr val="009543"/>
              </a:buClr>
            </a:pPr>
            <a:r>
              <a:rPr lang="cs-CZ" sz="2400" dirty="0">
                <a:ea typeface="Calibri"/>
                <a:cs typeface="Calibri"/>
              </a:rPr>
              <a:t> </a:t>
            </a:r>
          </a:p>
          <a:p>
            <a:pPr>
              <a:buClr>
                <a:srgbClr val="009543"/>
              </a:buClr>
            </a:pPr>
            <a:r>
              <a:rPr lang="cs-CZ" sz="2400" dirty="0">
                <a:ea typeface="Calibri"/>
                <a:cs typeface="Calibri"/>
              </a:rPr>
              <a:t>a) za celou dobu trvání smlouvy, je-li doba trvání smlouvy rovna 48 měsíců nebo kratší,</a:t>
            </a:r>
          </a:p>
          <a:p>
            <a:pPr>
              <a:buClr>
                <a:srgbClr val="009543"/>
              </a:buClr>
            </a:pPr>
            <a:r>
              <a:rPr lang="cs-CZ" sz="2400" dirty="0">
                <a:ea typeface="Calibri"/>
                <a:cs typeface="Calibri"/>
              </a:rPr>
              <a:t> </a:t>
            </a:r>
          </a:p>
          <a:p>
            <a:pPr>
              <a:buClr>
                <a:srgbClr val="009543"/>
              </a:buClr>
            </a:pPr>
            <a:r>
              <a:rPr lang="cs-CZ" sz="2400" dirty="0">
                <a:ea typeface="Calibri"/>
                <a:cs typeface="Calibri"/>
              </a:rPr>
              <a:t>b) za 48 měsíců u smlouvy na dobu neurčitou, nebo smlouvy s dobou trvání delší než 48 měsíců.</a:t>
            </a:r>
          </a:p>
          <a:p>
            <a:pPr>
              <a:buClr>
                <a:srgbClr val="009543"/>
              </a:buClr>
            </a:pPr>
            <a:r>
              <a:rPr lang="cs-CZ" sz="2400" dirty="0">
                <a:ea typeface="Calibri"/>
                <a:cs typeface="Calibri"/>
              </a:rPr>
              <a:t> </a:t>
            </a:r>
          </a:p>
        </p:txBody>
      </p:sp>
    </p:spTree>
    <p:extLst>
      <p:ext uri="{BB962C8B-B14F-4D97-AF65-F5344CB8AC3E}">
        <p14:creationId xmlns:p14="http://schemas.microsoft.com/office/powerpoint/2010/main" val="2989598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Zvláštní pravidla - služby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378565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21 odst. 2</a:t>
            </a:r>
          </a:p>
          <a:p>
            <a:pPr>
              <a:buClr>
                <a:srgbClr val="009543"/>
              </a:buClr>
            </a:pPr>
            <a:r>
              <a:rPr lang="cs-CZ" sz="2400" dirty="0">
                <a:ea typeface="Calibri"/>
                <a:cs typeface="Calibri"/>
              </a:rPr>
              <a:t>Do předpokládané hodnoty musí zadavatel také zahrnout</a:t>
            </a:r>
          </a:p>
          <a:p>
            <a:pPr>
              <a:buClr>
                <a:srgbClr val="009543"/>
              </a:buClr>
            </a:pPr>
            <a:endParaRPr lang="cs-CZ" sz="2400" dirty="0">
              <a:ea typeface="Calibri"/>
              <a:cs typeface="Calibri"/>
            </a:endParaRPr>
          </a:p>
          <a:p>
            <a:pPr>
              <a:buClr>
                <a:srgbClr val="009543"/>
              </a:buClr>
            </a:pPr>
            <a:r>
              <a:rPr lang="cs-CZ" sz="2400" dirty="0">
                <a:ea typeface="Calibri"/>
                <a:cs typeface="Calibri"/>
              </a:rPr>
              <a:t>a) u pojišťovacích služeb pojistné, provizi a jiné související platby,</a:t>
            </a:r>
          </a:p>
          <a:p>
            <a:pPr>
              <a:buClr>
                <a:srgbClr val="009543"/>
              </a:buClr>
            </a:pPr>
            <a:endParaRPr lang="cs-CZ" sz="2400" dirty="0">
              <a:ea typeface="Calibri"/>
              <a:cs typeface="Calibri"/>
            </a:endParaRPr>
          </a:p>
          <a:p>
            <a:pPr>
              <a:buClr>
                <a:srgbClr val="009543"/>
              </a:buClr>
            </a:pPr>
            <a:r>
              <a:rPr lang="cs-CZ" sz="2400" dirty="0">
                <a:ea typeface="Calibri"/>
                <a:cs typeface="Calibri"/>
              </a:rPr>
              <a:t>b) u bankovních a finančních služeb poplatky, provize, úroky a jiné související platby,</a:t>
            </a:r>
          </a:p>
          <a:p>
            <a:pPr>
              <a:buClr>
                <a:srgbClr val="009543"/>
              </a:buClr>
            </a:pPr>
            <a:endParaRPr lang="cs-CZ" sz="2400" dirty="0">
              <a:ea typeface="Calibri"/>
              <a:cs typeface="Calibri"/>
            </a:endParaRPr>
          </a:p>
          <a:p>
            <a:pPr>
              <a:buClr>
                <a:srgbClr val="009543"/>
              </a:buClr>
            </a:pPr>
            <a:r>
              <a:rPr lang="cs-CZ" sz="2400" dirty="0">
                <a:ea typeface="Calibri"/>
                <a:cs typeface="Calibri"/>
              </a:rPr>
              <a:t>c) při projektové činnosti honoráře, provize a jiné související odměny.</a:t>
            </a:r>
          </a:p>
          <a:p>
            <a:pPr>
              <a:buClr>
                <a:srgbClr val="009543"/>
              </a:buClr>
            </a:pPr>
            <a:r>
              <a:rPr lang="cs-CZ" sz="2400" dirty="0">
                <a:ea typeface="Calibri"/>
                <a:cs typeface="Calibri"/>
              </a:rPr>
              <a:t> </a:t>
            </a:r>
          </a:p>
        </p:txBody>
      </p:sp>
    </p:spTree>
    <p:extLst>
      <p:ext uri="{BB962C8B-B14F-4D97-AF65-F5344CB8AC3E}">
        <p14:creationId xmlns:p14="http://schemas.microsoft.com/office/powerpoint/2010/main" val="1242119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Zvláštní pravidla - stavební práce</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826848" cy="156966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22</a:t>
            </a:r>
          </a:p>
          <a:p>
            <a:pPr>
              <a:buClr>
                <a:srgbClr val="009543"/>
              </a:buClr>
            </a:pPr>
            <a:r>
              <a:rPr lang="cs-CZ" sz="2400" dirty="0">
                <a:ea typeface="Calibri"/>
                <a:cs typeface="Calibri"/>
              </a:rPr>
              <a:t>Poskytuje-li zadavatel dodavateli dodávky, služby nebo stavební práce, které jsou nezbytné pro poskytnutí zadavatelem požadovaných stavebních prací, zahrne jejich hodnotu do předpokládané hodnoty veřejné zakázky. </a:t>
            </a:r>
          </a:p>
        </p:txBody>
      </p:sp>
    </p:spTree>
    <p:extLst>
      <p:ext uri="{BB962C8B-B14F-4D97-AF65-F5344CB8AC3E}">
        <p14:creationId xmlns:p14="http://schemas.microsoft.com/office/powerpoint/2010/main" val="204910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1200329"/>
          </a:xfrm>
          <a:prstGeom prst="rect">
            <a:avLst/>
          </a:prstGeom>
          <a:noFill/>
        </p:spPr>
        <p:txBody>
          <a:bodyPr wrap="square" lIns="91440" tIns="45720" rIns="91440" bIns="45720" rtlCol="0" anchor="t">
            <a:spAutoFit/>
          </a:bodyPr>
          <a:lstStyle/>
          <a:p>
            <a:r>
              <a:rPr lang="cs-CZ" sz="3600" b="1" dirty="0">
                <a:solidFill>
                  <a:srgbClr val="2E4987"/>
                </a:solidFill>
                <a:cs typeface="Calibri"/>
              </a:rPr>
              <a:t>Zvláštní případy – rámcové dohody a dynamické nákupní systémy</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932217"/>
            <a:ext cx="9826848" cy="341632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23 odst. 1</a:t>
            </a:r>
          </a:p>
          <a:p>
            <a:pPr>
              <a:buClr>
                <a:srgbClr val="009543"/>
              </a:buClr>
            </a:pPr>
            <a:r>
              <a:rPr lang="cs-CZ" sz="2400" dirty="0">
                <a:ea typeface="Calibri"/>
                <a:cs typeface="Calibri"/>
              </a:rPr>
              <a:t>Pro stanovení předpokládané hodnoty rámcové dohody nebo dynamického nákupního systému je rozhodná souhrnná předpokládaná hodnota všech veřejných zakázek, které mohou být na základě rámcové dohody nebo v dynamickém nákupním systému zadány.</a:t>
            </a:r>
          </a:p>
          <a:p>
            <a:pPr>
              <a:buClr>
                <a:srgbClr val="009543"/>
              </a:buClr>
            </a:pPr>
            <a:endParaRPr lang="cs-CZ" sz="2400" dirty="0">
              <a:ea typeface="Calibri"/>
              <a:cs typeface="Calibri"/>
            </a:endParaRPr>
          </a:p>
          <a:p>
            <a:pPr>
              <a:buClr>
                <a:srgbClr val="009543"/>
              </a:buClr>
            </a:pPr>
            <a:r>
              <a:rPr lang="cs-CZ" sz="2400" dirty="0">
                <a:ea typeface="Calibri"/>
                <a:cs typeface="Calibri"/>
                <a:hlinkClick r:id="rId4"/>
              </a:rPr>
              <a:t>https://uohs.gov.cz/cs/informacni-centrum/tiskove-zpravy/verejne-zakazky/3571-predseda-uohs-nove-nastavil-rozhodovaci-praxi-u-maximalnich-a-predpokladanych-hodnot-ramcovych-dohod.html</a:t>
            </a:r>
            <a:endParaRPr lang="cs-CZ" sz="2400" dirty="0">
              <a:ea typeface="Calibri"/>
              <a:cs typeface="Calibri"/>
            </a:endParaRPr>
          </a:p>
        </p:txBody>
      </p:sp>
    </p:spTree>
    <p:extLst>
      <p:ext uri="{BB962C8B-B14F-4D97-AF65-F5344CB8AC3E}">
        <p14:creationId xmlns:p14="http://schemas.microsoft.com/office/powerpoint/2010/main" val="35831916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Rámcová dohoda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49310"/>
            <a:ext cx="9826848" cy="341632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131</a:t>
            </a:r>
          </a:p>
          <a:p>
            <a:pPr>
              <a:buClr>
                <a:srgbClr val="009543"/>
              </a:buClr>
            </a:pPr>
            <a:r>
              <a:rPr lang="cs-CZ" sz="2400" dirty="0">
                <a:ea typeface="Calibri"/>
                <a:cs typeface="Calibri"/>
              </a:rPr>
              <a:t>(1) Rámcovou dohodou mezi sebou jeden nebo více zadavatelů a jeden nebo více dodavatelů ujednávají rámcové podmínky týkající se zejména ceny nebo jiných podmínek plnění veřejné zakázky, které jsou závazné po dobu trvání rámcové dohody. </a:t>
            </a:r>
          </a:p>
          <a:p>
            <a:pPr>
              <a:buClr>
                <a:srgbClr val="009543"/>
              </a:buClr>
            </a:pPr>
            <a:r>
              <a:rPr lang="cs-CZ" sz="2400" dirty="0">
                <a:ea typeface="Calibri"/>
                <a:cs typeface="Calibri"/>
              </a:rPr>
              <a:t> </a:t>
            </a:r>
          </a:p>
          <a:p>
            <a:pPr>
              <a:buClr>
                <a:srgbClr val="009543"/>
              </a:buClr>
            </a:pPr>
            <a:r>
              <a:rPr lang="cs-CZ" sz="2400" dirty="0">
                <a:ea typeface="Calibri"/>
                <a:cs typeface="Calibri"/>
              </a:rPr>
              <a:t>(2) Zadavatel může uzavřít rámcovou dohodu pouze na základě zadávacího řízení, které by byl oprávněn použít na veřejnou zakázku obdobného předmětu a předpokládané hodnoty. </a:t>
            </a:r>
          </a:p>
        </p:txBody>
      </p:sp>
    </p:spTree>
    <p:extLst>
      <p:ext uri="{BB962C8B-B14F-4D97-AF65-F5344CB8AC3E}">
        <p14:creationId xmlns:p14="http://schemas.microsoft.com/office/powerpoint/2010/main" val="3698084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Předpokládaná hodnota veřejné zakázky</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81967"/>
            <a:ext cx="9337964" cy="2215991"/>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1</a:t>
            </a:r>
          </a:p>
          <a:p>
            <a:pPr>
              <a:buClr>
                <a:srgbClr val="009543"/>
              </a:buClr>
            </a:pPr>
            <a:r>
              <a:rPr lang="cs-CZ" sz="2400" dirty="0">
                <a:ea typeface="Calibri"/>
                <a:cs typeface="Calibri"/>
              </a:rPr>
              <a:t>… Předpokládanou hodnotou veřejné zakázky je zadavatelem předpokládaná výše úplaty za plnění veřejné zakázky vyjádřená v penězích. …</a:t>
            </a:r>
          </a:p>
          <a:p>
            <a:pPr marL="342900" indent="-342900">
              <a:buClr>
                <a:srgbClr val="009543"/>
              </a:buClr>
              <a:buFont typeface="Wingdings" panose="05000000000000000000" pitchFamily="2" charset="2"/>
              <a:buChar char="§"/>
            </a:pPr>
            <a:endParaRPr lang="cs-CZ" sz="2400" dirty="0">
              <a:ea typeface="Calibri"/>
              <a:cs typeface="Calibri"/>
            </a:endParaRPr>
          </a:p>
          <a:p>
            <a:pPr>
              <a:buClr>
                <a:srgbClr val="009543"/>
              </a:buClr>
            </a:pPr>
            <a:endParaRPr lang="cs-CZ" dirty="0">
              <a:ea typeface="Calibri"/>
              <a:cs typeface="Calibri"/>
            </a:endParaRPr>
          </a:p>
        </p:txBody>
      </p:sp>
    </p:spTree>
    <p:extLst>
      <p:ext uri="{BB962C8B-B14F-4D97-AF65-F5344CB8AC3E}">
        <p14:creationId xmlns:p14="http://schemas.microsoft.com/office/powerpoint/2010/main" val="355503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Zavedení dynamického nákupního systému </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49310"/>
            <a:ext cx="9826848" cy="230832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139 odst. 4</a:t>
            </a:r>
          </a:p>
          <a:p>
            <a:pPr>
              <a:buClr>
                <a:srgbClr val="009543"/>
              </a:buClr>
            </a:pPr>
            <a:endParaRPr lang="cs-CZ" sz="2400" dirty="0">
              <a:ea typeface="Calibri"/>
              <a:cs typeface="Calibri"/>
            </a:endParaRPr>
          </a:p>
          <a:p>
            <a:pPr>
              <a:buClr>
                <a:srgbClr val="009543"/>
              </a:buClr>
            </a:pPr>
            <a:r>
              <a:rPr lang="cs-CZ" sz="2400" dirty="0">
                <a:ea typeface="Calibri"/>
                <a:cs typeface="Calibri"/>
              </a:rPr>
              <a:t>Zadavatel vymezí v zadávací dokumentaci náležitosti pro užší řízení a dále </a:t>
            </a:r>
          </a:p>
          <a:p>
            <a:pPr>
              <a:buClr>
                <a:srgbClr val="009543"/>
              </a:buClr>
            </a:pPr>
            <a:r>
              <a:rPr lang="cs-CZ" sz="2400" dirty="0">
                <a:ea typeface="Calibri"/>
                <a:cs typeface="Calibri"/>
              </a:rPr>
              <a:t>a) druh, předmět a předpokládanou hodnotu veřejných zakázek, které mají být zadávány v dynamickém nákupním systému</a:t>
            </a:r>
          </a:p>
          <a:p>
            <a:pPr>
              <a:buClr>
                <a:srgbClr val="009543"/>
              </a:buClr>
            </a:pPr>
            <a:r>
              <a:rPr lang="cs-CZ" sz="2400" dirty="0">
                <a:ea typeface="Calibri"/>
                <a:cs typeface="Calibri"/>
              </a:rPr>
              <a:t> </a:t>
            </a:r>
          </a:p>
        </p:txBody>
      </p:sp>
    </p:spTree>
    <p:extLst>
      <p:ext uri="{BB962C8B-B14F-4D97-AF65-F5344CB8AC3E}">
        <p14:creationId xmlns:p14="http://schemas.microsoft.com/office/powerpoint/2010/main" val="4555470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Zvláštní případy – Inovační partnerství</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452431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23 odst. 2</a:t>
            </a:r>
          </a:p>
          <a:p>
            <a:pPr>
              <a:buClr>
                <a:srgbClr val="009543"/>
              </a:buClr>
            </a:pPr>
            <a:r>
              <a:rPr lang="cs-CZ" sz="2400" dirty="0">
                <a:ea typeface="Calibri"/>
                <a:cs typeface="Calibri"/>
              </a:rPr>
              <a:t>V případě řízení o inovačním partnerství zadavatel stanoví celkovou předpokládanou hodnotu výzkumných a vývojových činností, které proběhnou ve všech fázích inovačního partnerství, a celkovou předpokládanou hodnotu dodávek, služeb nebo stavebních prací, které mohou být v rámci inovačního partnerství vyvinuty a pořízeny; předpokládanou hodnotou veřejné zakázky je součet předpokládaných hodnot podle věty první.</a:t>
            </a:r>
          </a:p>
          <a:p>
            <a:pPr marL="342900" indent="-342900">
              <a:buClr>
                <a:srgbClr val="009543"/>
              </a:buClr>
              <a:buFont typeface="Wingdings" panose="05000000000000000000" pitchFamily="2" charset="2"/>
              <a:buChar char="§"/>
            </a:pPr>
            <a:r>
              <a:rPr lang="cs-CZ" sz="2400" dirty="0">
                <a:ea typeface="Calibri"/>
                <a:cs typeface="Calibri"/>
              </a:rPr>
              <a:t>§ 70 odst. 2</a:t>
            </a:r>
          </a:p>
          <a:p>
            <a:pPr>
              <a:buClr>
                <a:srgbClr val="009543"/>
              </a:buClr>
            </a:pPr>
            <a:r>
              <a:rPr lang="cs-CZ" sz="2400" dirty="0">
                <a:ea typeface="Calibri"/>
                <a:cs typeface="Calibri"/>
              </a:rPr>
              <a:t>Předpokládaná hodnota dodávek, služeb nebo stavebních prací zadávaných v řízení o inovačním partnerství nesmí být nepřiměřená investici potřebné pro jejich vývoj.</a:t>
            </a:r>
          </a:p>
        </p:txBody>
      </p:sp>
    </p:spTree>
    <p:extLst>
      <p:ext uri="{BB962C8B-B14F-4D97-AF65-F5344CB8AC3E}">
        <p14:creationId xmlns:p14="http://schemas.microsoft.com/office/powerpoint/2010/main" val="27281694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Zadávací lhůta a jistota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415498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40 odst. 1</a:t>
            </a:r>
          </a:p>
          <a:p>
            <a:pPr>
              <a:buClr>
                <a:srgbClr val="009543"/>
              </a:buClr>
            </a:pPr>
            <a:r>
              <a:rPr lang="cs-CZ" sz="2400" dirty="0">
                <a:ea typeface="Calibri"/>
                <a:cs typeface="Calibri"/>
              </a:rPr>
              <a:t>Zadavatel může stanovit zadávací lhůtu, po kterou účastníci zadávacího řízení nesmí ze zadávacího řízení odstoupit. …</a:t>
            </a:r>
          </a:p>
          <a:p>
            <a:pPr marL="342900" indent="-342900">
              <a:buClr>
                <a:srgbClr val="009543"/>
              </a:buClr>
              <a:buFont typeface="Wingdings" panose="05000000000000000000" pitchFamily="2" charset="2"/>
              <a:buChar char="§"/>
            </a:pPr>
            <a:r>
              <a:rPr lang="cs-CZ" sz="2400" dirty="0">
                <a:ea typeface="Calibri"/>
                <a:cs typeface="Calibri"/>
              </a:rPr>
              <a:t>§ 41 odst. 1 a 2</a:t>
            </a:r>
          </a:p>
          <a:p>
            <a:pPr>
              <a:buClr>
                <a:srgbClr val="009543"/>
              </a:buClr>
            </a:pPr>
            <a:r>
              <a:rPr lang="cs-CZ" sz="2400" dirty="0">
                <a:ea typeface="Calibri"/>
                <a:cs typeface="Calibri"/>
              </a:rPr>
              <a:t>Stanovil-li zadavatel zadávací lhůtu, může v zadávací dokumentaci požadovat, aby účastník zadávacího řízení poskytl ve lhůtě pro podání nabídek jistotu.</a:t>
            </a:r>
          </a:p>
          <a:p>
            <a:pPr>
              <a:buClr>
                <a:srgbClr val="009543"/>
              </a:buClr>
            </a:pPr>
            <a:endParaRPr lang="cs-CZ" sz="2400" dirty="0">
              <a:ea typeface="Calibri"/>
              <a:cs typeface="Calibri"/>
            </a:endParaRPr>
          </a:p>
          <a:p>
            <a:pPr>
              <a:buClr>
                <a:srgbClr val="009543"/>
              </a:buClr>
            </a:pPr>
            <a:r>
              <a:rPr lang="cs-CZ" sz="2400" dirty="0">
                <a:ea typeface="Calibri"/>
                <a:cs typeface="Calibri"/>
              </a:rPr>
              <a:t>Výši jistoty stanoví zadavatel v zadávací dokumentaci v absolutní částce ve výši do 2 % předpokládané hodnoty veřejné zakázky nebo do 5 % předpokládané hodnoty veřejné zakázky, jestliže v zadávacím řízení bude použita elektronická aukce.</a:t>
            </a:r>
          </a:p>
        </p:txBody>
      </p:sp>
    </p:spTree>
    <p:extLst>
      <p:ext uri="{BB962C8B-B14F-4D97-AF65-F5344CB8AC3E}">
        <p14:creationId xmlns:p14="http://schemas.microsoft.com/office/powerpoint/2010/main" val="23327280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Kritérium ekonomické kvalifikace </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415498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78 odst. 2</a:t>
            </a:r>
          </a:p>
          <a:p>
            <a:pPr>
              <a:buClr>
                <a:srgbClr val="009543"/>
              </a:buClr>
            </a:pPr>
            <a:r>
              <a:rPr lang="cs-CZ" sz="2400" dirty="0">
                <a:ea typeface="Calibri"/>
                <a:cs typeface="Calibri"/>
              </a:rPr>
              <a:t>Podmínka minimální výše ročního obratu nesmí přesahovat dvojnásobek předpokládané hodnoty veřejné zakázky. V případě zadávacího řízení, v němž má být uzavřena rámcová dohoda s obnovením soutěže, nesmí tato podmínka přesáhnout dvojnásobek průměrné předpokládané hodnoty veřejných zakázek, které budou prováděny na základě rámcové dohody současně, nebo není-li známa, dvojnásobek předpokládané hodnoty rámcové dohody. V případě zadávacího řízení, v němž má být zaveden dynamický nákupní systém, nesmí tato podmínka přesahovat dvojnásobek maximální předpokládané hodnoty jednotlivých veřejných zakázek, které mají být v dynamickém nákupním systému zadány.</a:t>
            </a:r>
          </a:p>
        </p:txBody>
      </p:sp>
    </p:spTree>
    <p:extLst>
      <p:ext uri="{BB962C8B-B14F-4D97-AF65-F5344CB8AC3E}">
        <p14:creationId xmlns:p14="http://schemas.microsoft.com/office/powerpoint/2010/main" val="41800582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Hlavní předmět veřejné zakázky </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156966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15 odst. 2</a:t>
            </a:r>
          </a:p>
          <a:p>
            <a:pPr>
              <a:buClr>
                <a:srgbClr val="009543"/>
              </a:buClr>
            </a:pPr>
            <a:r>
              <a:rPr lang="cs-CZ" sz="2400" dirty="0">
                <a:ea typeface="Calibri"/>
                <a:cs typeface="Calibri"/>
              </a:rPr>
              <a:t>Obsahují-li veřejné zakázky dodávky i služby a nejedná se o veřejnou zakázku na stavební práce, určí se hlavní předmět podle části předmětu veřejné zakázky s vyšší předpokládanou hodnotou. </a:t>
            </a:r>
          </a:p>
        </p:txBody>
      </p:sp>
    </p:spTree>
    <p:extLst>
      <p:ext uri="{BB962C8B-B14F-4D97-AF65-F5344CB8AC3E}">
        <p14:creationId xmlns:p14="http://schemas.microsoft.com/office/powerpoint/2010/main" val="23440428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Smíšená zakázka</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3416320"/>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32</a:t>
            </a:r>
          </a:p>
          <a:p>
            <a:pPr>
              <a:buClr>
                <a:srgbClr val="009543"/>
              </a:buClr>
            </a:pPr>
            <a:r>
              <a:rPr lang="cs-CZ" sz="2400" dirty="0">
                <a:ea typeface="Calibri"/>
                <a:cs typeface="Calibri"/>
              </a:rPr>
              <a:t>(1) Pro účely tohoto zákona se smíšenou zakázkou rozumí zakázka, která je z části veřejnou zakázkou, kterou je zadavatel povinen zadat v zadávacím řízení, a z části zakázkou, na niž se tato povinnost nevztahuje. </a:t>
            </a:r>
          </a:p>
          <a:p>
            <a:pPr>
              <a:buClr>
                <a:srgbClr val="009543"/>
              </a:buClr>
            </a:pPr>
            <a:endParaRPr lang="cs-CZ" sz="2400" dirty="0">
              <a:ea typeface="Calibri"/>
              <a:cs typeface="Calibri"/>
            </a:endParaRPr>
          </a:p>
          <a:p>
            <a:pPr>
              <a:buClr>
                <a:srgbClr val="009543"/>
              </a:buClr>
            </a:pPr>
            <a:r>
              <a:rPr lang="cs-CZ" sz="2400" dirty="0">
                <a:ea typeface="Calibri"/>
                <a:cs typeface="Calibri"/>
              </a:rPr>
              <a:t>(3) Pokud zadavatel smíšenou zakázku zadává jako jednu veřejnou zakázku a nejde o případ podle odstavce 4, musí ji zadat v zadávacím řízení. Předpokládanou hodnotu smíšené zakázky zadavatel stanoví podle hodnoty části, kterou je povinen zadat v zadávacím řízení. </a:t>
            </a:r>
          </a:p>
        </p:txBody>
      </p:sp>
    </p:spTree>
    <p:extLst>
      <p:ext uri="{BB962C8B-B14F-4D97-AF65-F5344CB8AC3E}">
        <p14:creationId xmlns:p14="http://schemas.microsoft.com/office/powerpoint/2010/main" val="8043951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Hodnotící komise</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193899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42 odst. 2</a:t>
            </a:r>
          </a:p>
          <a:p>
            <a:pPr>
              <a:buClr>
                <a:srgbClr val="009543"/>
              </a:buClr>
            </a:pPr>
            <a:r>
              <a:rPr lang="cs-CZ" sz="2400" dirty="0">
                <a:ea typeface="Calibri"/>
                <a:cs typeface="Calibri"/>
              </a:rPr>
              <a:t>U veřejných zakázek s předpokládanou hodnotou vyšší než 300 000 000 Kč zadavatel zajistí, aby hodnocení nabídek provedla komise, která má minimálně 5 členů, z nichž většina má příslušnou odbornost ve vztahu k předmětu veřejné zakázky. </a:t>
            </a:r>
          </a:p>
        </p:txBody>
      </p:sp>
    </p:spTree>
    <p:extLst>
      <p:ext uri="{BB962C8B-B14F-4D97-AF65-F5344CB8AC3E}">
        <p14:creationId xmlns:p14="http://schemas.microsoft.com/office/powerpoint/2010/main" val="19620449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Soutěž o návrh</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415498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143 odst. 3 písm. b)</a:t>
            </a:r>
          </a:p>
          <a:p>
            <a:pPr>
              <a:buClr>
                <a:srgbClr val="009543"/>
              </a:buClr>
            </a:pPr>
            <a:r>
              <a:rPr lang="cs-CZ" sz="2400" dirty="0">
                <a:ea typeface="Calibri"/>
                <a:cs typeface="Calibri"/>
              </a:rPr>
              <a:t>Soutěž o návrh zadavatel použije také, pokud </a:t>
            </a:r>
          </a:p>
          <a:p>
            <a:pPr>
              <a:buClr>
                <a:srgbClr val="009543"/>
              </a:buClr>
            </a:pPr>
            <a:r>
              <a:rPr lang="cs-CZ" sz="2400" dirty="0">
                <a:ea typeface="Calibri"/>
                <a:cs typeface="Calibri"/>
              </a:rPr>
              <a:t>předpokládaná souhrnná hodnota cen, odměn nebo jiných plateb spojených s účastí v soutěži o návrh přesahuje 2 000 000 Kč; to neplatí v případech uvedených v § 29, 30, 158, 177 až 178 a 191. </a:t>
            </a:r>
          </a:p>
          <a:p>
            <a:pPr marL="342900" indent="-342900">
              <a:buClr>
                <a:srgbClr val="009543"/>
              </a:buClr>
              <a:buFont typeface="Wingdings" panose="05000000000000000000" pitchFamily="2" charset="2"/>
              <a:buChar char="§"/>
            </a:pPr>
            <a:endParaRPr lang="cs-CZ" sz="2400" dirty="0">
              <a:ea typeface="Calibri"/>
              <a:cs typeface="Calibri"/>
            </a:endParaRPr>
          </a:p>
          <a:p>
            <a:pPr marL="342900" indent="-342900">
              <a:buClr>
                <a:srgbClr val="009543"/>
              </a:buClr>
              <a:buFont typeface="Wingdings" panose="05000000000000000000" pitchFamily="2" charset="2"/>
              <a:buChar char="§"/>
            </a:pPr>
            <a:r>
              <a:rPr lang="cs-CZ" sz="2400" dirty="0">
                <a:ea typeface="Calibri"/>
                <a:cs typeface="Calibri"/>
              </a:rPr>
              <a:t>§ 144 odst. 3 psím. e)</a:t>
            </a:r>
          </a:p>
          <a:p>
            <a:pPr>
              <a:buClr>
                <a:srgbClr val="009543"/>
              </a:buClr>
            </a:pPr>
            <a:r>
              <a:rPr lang="cs-CZ" sz="2400" dirty="0">
                <a:ea typeface="Calibri"/>
                <a:cs typeface="Calibri"/>
              </a:rPr>
              <a:t>Soutěžní podmínky soutěže o návrh na služby uvedené v oddílu 71 hlavního slovníku jednotného klasifikačního systému musí obsahovat alespoň </a:t>
            </a:r>
          </a:p>
          <a:p>
            <a:pPr>
              <a:buClr>
                <a:srgbClr val="009543"/>
              </a:buClr>
            </a:pPr>
            <a:r>
              <a:rPr lang="cs-CZ" sz="2400" dirty="0">
                <a:ea typeface="Calibri"/>
                <a:cs typeface="Calibri"/>
              </a:rPr>
              <a:t>předpokládanou výši investičních nákladů, má-li být zadána veřejná zakázka na služby,</a:t>
            </a:r>
          </a:p>
        </p:txBody>
      </p:sp>
    </p:spTree>
    <p:extLst>
      <p:ext uri="{BB962C8B-B14F-4D97-AF65-F5344CB8AC3E}">
        <p14:creationId xmlns:p14="http://schemas.microsoft.com/office/powerpoint/2010/main" val="215108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Koncese</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3046988"/>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175</a:t>
            </a:r>
          </a:p>
          <a:p>
            <a:pPr>
              <a:buClr>
                <a:srgbClr val="009543"/>
              </a:buClr>
            </a:pPr>
            <a:r>
              <a:rPr lang="cs-CZ" sz="2400" dirty="0">
                <a:ea typeface="Calibri"/>
                <a:cs typeface="Calibri"/>
              </a:rPr>
              <a:t>(1) Za předpokládanou hodnotu koncese se považuje celkový obrat dodavatele bez daně z přidané hodnoty za dobu trvání koncese vyplývající z protiplnění za stavební práce a služby, jež jsou předmětem koncese, jakož i za dodávky, jež s těmito stavebními pracemi a službami souvisejí. ...</a:t>
            </a:r>
          </a:p>
          <a:p>
            <a:pPr>
              <a:buClr>
                <a:srgbClr val="009543"/>
              </a:buClr>
            </a:pPr>
            <a:r>
              <a:rPr lang="cs-CZ" sz="2400" dirty="0">
                <a:ea typeface="Calibri"/>
                <a:cs typeface="Calibri"/>
              </a:rPr>
              <a:t>(4) Ustanovení § 16, § 18 odst. 3 a § 19 až 23 se při stanovení předpokládané hodnoty nepoužijí. </a:t>
            </a:r>
          </a:p>
          <a:p>
            <a:pPr>
              <a:buClr>
                <a:srgbClr val="009543"/>
              </a:buClr>
            </a:pPr>
            <a:endParaRPr lang="cs-CZ" sz="2400" dirty="0">
              <a:ea typeface="Calibri"/>
              <a:cs typeface="Calibri"/>
            </a:endParaRPr>
          </a:p>
        </p:txBody>
      </p:sp>
    </p:spTree>
    <p:extLst>
      <p:ext uri="{BB962C8B-B14F-4D97-AF65-F5344CB8AC3E}">
        <p14:creationId xmlns:p14="http://schemas.microsoft.com/office/powerpoint/2010/main" val="1979311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Koncese malého rozsahu, zrušení koncesního řízení</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4524315"/>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178</a:t>
            </a:r>
          </a:p>
          <a:p>
            <a:pPr>
              <a:buClr>
                <a:srgbClr val="009543"/>
              </a:buClr>
            </a:pPr>
            <a:r>
              <a:rPr lang="cs-CZ" sz="2400" dirty="0">
                <a:ea typeface="Calibri"/>
                <a:cs typeface="Calibri"/>
              </a:rPr>
              <a:t>Zadavatel není povinen v zadávacím řízení zadat koncesi malého rozsahu, jejíž předpokládaná hodnota je rovna nebo nižší než 20 000 000 Kč; ustanovení § 27 a 31 se nepoužijí. </a:t>
            </a:r>
          </a:p>
          <a:p>
            <a:pPr marL="342900" indent="-342900">
              <a:buClr>
                <a:srgbClr val="009543"/>
              </a:buClr>
              <a:buFont typeface="Wingdings" panose="05000000000000000000" pitchFamily="2" charset="2"/>
              <a:buChar char="§"/>
            </a:pPr>
            <a:r>
              <a:rPr lang="cs-CZ" sz="2400" dirty="0">
                <a:ea typeface="Calibri"/>
                <a:cs typeface="Calibri"/>
              </a:rPr>
              <a:t>§ 184 odst. 2</a:t>
            </a:r>
          </a:p>
          <a:p>
            <a:pPr>
              <a:buClr>
                <a:srgbClr val="009543"/>
              </a:buClr>
            </a:pPr>
            <a:r>
              <a:rPr lang="cs-CZ" sz="2400" dirty="0">
                <a:ea typeface="Calibri"/>
                <a:cs typeface="Calibri"/>
              </a:rPr>
              <a:t>Zadavatel zruší koncesní řízení, pokud hodnota koncese podle nabídky vybraného dodavatele </a:t>
            </a:r>
          </a:p>
          <a:p>
            <a:pPr>
              <a:buClr>
                <a:srgbClr val="009543"/>
              </a:buClr>
            </a:pPr>
            <a:r>
              <a:rPr lang="cs-CZ" sz="2400" dirty="0">
                <a:ea typeface="Calibri"/>
                <a:cs typeface="Calibri"/>
              </a:rPr>
              <a:t> a) překračuje finanční limit stanovený nařízením vlády a současně přesahuje o více než 20 % předpokládanou hodnotu koncese stanovenou před zahájením koncesního řízení a </a:t>
            </a:r>
          </a:p>
          <a:p>
            <a:pPr>
              <a:buClr>
                <a:srgbClr val="009543"/>
              </a:buClr>
            </a:pPr>
            <a:r>
              <a:rPr lang="cs-CZ" sz="2400" dirty="0">
                <a:ea typeface="Calibri"/>
                <a:cs typeface="Calibri"/>
              </a:rPr>
              <a:t>b) neuveřejnil oznámení o zahájení zadávacího řízení v Úředním věstníku Evropské unie. </a:t>
            </a:r>
          </a:p>
        </p:txBody>
      </p:sp>
    </p:spTree>
    <p:extLst>
      <p:ext uri="{BB962C8B-B14F-4D97-AF65-F5344CB8AC3E}">
        <p14:creationId xmlns:p14="http://schemas.microsoft.com/office/powerpoint/2010/main" val="247086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Veřejná zakázka</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81967"/>
            <a:ext cx="9337964" cy="193899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 odst. 1</a:t>
            </a:r>
          </a:p>
          <a:p>
            <a:pPr>
              <a:buClr>
                <a:srgbClr val="009543"/>
              </a:buClr>
            </a:pPr>
            <a:r>
              <a:rPr lang="cs-CZ" sz="2400" dirty="0">
                <a:ea typeface="Calibri"/>
                <a:cs typeface="Calibri"/>
              </a:rPr>
              <a:t>Zadáním veřejné zakázky se pro účely tohoto zákona rozumí uzavření úplatné smlouvy mezi zadavatelem a dodavatelem, z níž vyplývá povinnost dodavatele poskytnout dodávky, služby nebo stavební práce.</a:t>
            </a:r>
          </a:p>
          <a:p>
            <a:pPr>
              <a:buClr>
                <a:srgbClr val="009543"/>
              </a:buClr>
            </a:pPr>
            <a:r>
              <a:rPr lang="cs-CZ" sz="2400" dirty="0">
                <a:ea typeface="Calibri"/>
                <a:cs typeface="Calibri"/>
              </a:rPr>
              <a:t>…</a:t>
            </a:r>
            <a:endParaRPr lang="cs-CZ" dirty="0">
              <a:ea typeface="Calibri"/>
              <a:cs typeface="Calibri"/>
            </a:endParaRPr>
          </a:p>
        </p:txBody>
      </p:sp>
    </p:spTree>
    <p:extLst>
      <p:ext uri="{BB962C8B-B14F-4D97-AF65-F5344CB8AC3E}">
        <p14:creationId xmlns:p14="http://schemas.microsoft.com/office/powerpoint/2010/main" val="2497087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Kauce u koncese</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3785652"/>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255 odst. 2</a:t>
            </a:r>
          </a:p>
          <a:p>
            <a:pPr>
              <a:buClr>
                <a:srgbClr val="009543"/>
              </a:buClr>
            </a:pPr>
            <a:r>
              <a:rPr lang="cs-CZ" sz="2400" dirty="0">
                <a:ea typeface="Calibri"/>
                <a:cs typeface="Calibri"/>
              </a:rPr>
              <a:t>Ve lhůtě pro doručení návrhu, jde-li o řízení o přezkoumání postupu pro zadávání koncesí, je navrhovatel povinen složit na účet Úřadu kauci ve výši 1 % z předpokládané hodnoty koncese uveřejněné ve Věstníku veřejných zakázek nebo na profilu zadavatele, nejméně však ve výši 50 000 Kč, nejvýše ve výši 10 000 000 Kč. V případě, že zadavatel neuveřejní ve Věstníku veřejných zakázek nebo na profilu zadavatele předpokládanou hodnotu koncese, je navrhovatel povinen složit kauci ve výši 100 000 Kč. V případě návrhu na uložení zákazu plnění koncesní smlouvy je navrhovatel povinen složit kauci ve výši 200 000 Kč. </a:t>
            </a:r>
          </a:p>
        </p:txBody>
      </p:sp>
    </p:spTree>
    <p:extLst>
      <p:ext uri="{BB962C8B-B14F-4D97-AF65-F5344CB8AC3E}">
        <p14:creationId xmlns:p14="http://schemas.microsoft.com/office/powerpoint/2010/main" val="8075817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820390"/>
            <a:ext cx="10137465"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Poddodávky v obraně a bezpečnosti</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850814"/>
            <a:ext cx="9826848" cy="2677656"/>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208 odst. 1</a:t>
            </a:r>
          </a:p>
          <a:p>
            <a:pPr>
              <a:buClr>
                <a:srgbClr val="009543"/>
              </a:buClr>
            </a:pPr>
            <a:r>
              <a:rPr lang="cs-CZ" sz="2400" dirty="0">
                <a:ea typeface="Calibri"/>
                <a:cs typeface="Calibri"/>
              </a:rPr>
              <a:t>V případě, že předpokládaná hodnota části veřejné zakázky, kterou má plnit poddodavatel, dosahuje nejméně finančního limitu stanoveného prováděcím právním předpisem podle § 25 pro veřejné zakázky v oblasti obrany nebo bezpečnosti, odešle vybraný dodavatel oznámení o poddodávce k uveřejnění způsobem podle § 212. Ustanovení § 16 až 23 pro stanovení předpokládané hodnoty části veřejné zakázky se použijí obdobně.</a:t>
            </a:r>
          </a:p>
        </p:txBody>
      </p:sp>
    </p:spTree>
    <p:extLst>
      <p:ext uri="{BB962C8B-B14F-4D97-AF65-F5344CB8AC3E}">
        <p14:creationId xmlns:p14="http://schemas.microsoft.com/office/powerpoint/2010/main" val="37704014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5" y="1602979"/>
            <a:ext cx="10137465" cy="1200329"/>
          </a:xfrm>
          <a:prstGeom prst="rect">
            <a:avLst/>
          </a:prstGeom>
          <a:noFill/>
        </p:spPr>
        <p:txBody>
          <a:bodyPr wrap="square" lIns="91440" tIns="45720" rIns="91440" bIns="45720" rtlCol="0" anchor="t">
            <a:spAutoFit/>
          </a:bodyPr>
          <a:lstStyle/>
          <a:p>
            <a:r>
              <a:rPr lang="cs-CZ" sz="3600" b="1" dirty="0">
                <a:solidFill>
                  <a:srgbClr val="2E4987"/>
                </a:solidFill>
                <a:cs typeface="Calibri"/>
              </a:rPr>
              <a:t>Citlivá činnost </a:t>
            </a:r>
          </a:p>
          <a:p>
            <a:endParaRPr lang="cs-CZ" sz="3600" b="1" dirty="0">
              <a:solidFill>
                <a:srgbClr val="2E4987"/>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5" y="2208033"/>
            <a:ext cx="9826848" cy="415498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220</a:t>
            </a:r>
          </a:p>
          <a:p>
            <a:pPr>
              <a:buClr>
                <a:srgbClr val="009543"/>
              </a:buClr>
            </a:pPr>
            <a:r>
              <a:rPr lang="cs-CZ" sz="2400" dirty="0">
                <a:ea typeface="Calibri"/>
                <a:cs typeface="Calibri"/>
              </a:rPr>
              <a:t>(1) Za citlivou činnost podle zákona o ochraně utajovaných informací a o bezpečnostní způsobilosti se při zadávání veřejné zakázky veřejným zadavatelem podle § 4 odst. 1 písm. a) nebo c), jejíž předpokládaná hodnota přesáhne 300 000 000 Kč, pro účely tohoto zákona považuje </a:t>
            </a:r>
          </a:p>
          <a:p>
            <a:pPr>
              <a:buClr>
                <a:srgbClr val="009543"/>
              </a:buClr>
            </a:pPr>
            <a:r>
              <a:rPr lang="cs-CZ" sz="2400" dirty="0">
                <a:ea typeface="Calibri"/>
                <a:cs typeface="Calibri"/>
              </a:rPr>
              <a:t>a) schválení zadávací dokumentace, nebo </a:t>
            </a:r>
          </a:p>
          <a:p>
            <a:pPr>
              <a:buClr>
                <a:srgbClr val="009543"/>
              </a:buClr>
            </a:pPr>
            <a:r>
              <a:rPr lang="cs-CZ" sz="2400" dirty="0">
                <a:ea typeface="Calibri"/>
                <a:cs typeface="Calibri"/>
              </a:rPr>
              <a:t>b) zadání veřejné zakázky. </a:t>
            </a:r>
          </a:p>
          <a:p>
            <a:pPr>
              <a:buClr>
                <a:srgbClr val="009543"/>
              </a:buClr>
            </a:pPr>
            <a:endParaRPr lang="cs-CZ" sz="2400" dirty="0">
              <a:ea typeface="Calibri"/>
              <a:cs typeface="Calibri"/>
            </a:endParaRPr>
          </a:p>
          <a:p>
            <a:pPr>
              <a:buClr>
                <a:srgbClr val="009543"/>
              </a:buClr>
            </a:pPr>
            <a:r>
              <a:rPr lang="cs-CZ" sz="2400" dirty="0">
                <a:ea typeface="Calibri"/>
                <a:cs typeface="Calibri"/>
              </a:rPr>
              <a:t>(2) Fyzická osoba vykonávající citlivou činnost podle odstavce 1 musí splňovat podmínky podle zákona o ochraně utajovaných informací a o bezpečnostní způsobilosti. </a:t>
            </a:r>
          </a:p>
        </p:txBody>
      </p:sp>
    </p:spTree>
    <p:extLst>
      <p:ext uri="{BB962C8B-B14F-4D97-AF65-F5344CB8AC3E}">
        <p14:creationId xmlns:p14="http://schemas.microsoft.com/office/powerpoint/2010/main" val="4625405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814945" y="2690336"/>
            <a:ext cx="8562109" cy="738664"/>
          </a:xfrm>
          <a:prstGeom prst="rect">
            <a:avLst/>
          </a:prstGeom>
          <a:noFill/>
        </p:spPr>
        <p:txBody>
          <a:bodyPr wrap="square" lIns="91440" tIns="45720" rIns="91440" bIns="45720" rtlCol="0" anchor="t">
            <a:spAutoFit/>
          </a:bodyPr>
          <a:lstStyle/>
          <a:p>
            <a:pPr algn="ctr"/>
            <a:r>
              <a:rPr lang="cs-CZ" sz="4200" b="1" dirty="0">
                <a:solidFill>
                  <a:srgbClr val="2E4987"/>
                </a:solidFill>
              </a:rPr>
              <a:t>Děkuji za pozornost</a:t>
            </a:r>
            <a:endParaRPr lang="en-US" sz="4200" dirty="0">
              <a:ea typeface="Calibri" panose="020F0502020204030204"/>
              <a:cs typeface="Calibri" panose="020F0502020204030204"/>
            </a:endParaRPr>
          </a:p>
        </p:txBody>
      </p:sp>
    </p:spTree>
    <p:extLst>
      <p:ext uri="{BB962C8B-B14F-4D97-AF65-F5344CB8AC3E}">
        <p14:creationId xmlns:p14="http://schemas.microsoft.com/office/powerpoint/2010/main" val="3287649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201625" y="488554"/>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Zadavatel</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087325" y="1134885"/>
            <a:ext cx="10809399" cy="5539978"/>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4 - veřejný, dotovaný, sektorový, jiný zahajující zadávací řízení</a:t>
            </a:r>
          </a:p>
          <a:p>
            <a:pPr>
              <a:buClr>
                <a:srgbClr val="009543"/>
              </a:buClr>
            </a:pPr>
            <a:r>
              <a:rPr lang="cs-CZ" sz="2400" dirty="0">
                <a:ea typeface="Calibri"/>
                <a:cs typeface="Calibri"/>
              </a:rPr>
              <a:t>Veřejným zadavatelem je</a:t>
            </a:r>
          </a:p>
          <a:p>
            <a:pPr>
              <a:buClr>
                <a:srgbClr val="009543"/>
              </a:buClr>
            </a:pPr>
            <a:r>
              <a:rPr lang="cs-CZ" sz="2400" dirty="0">
                <a:ea typeface="Calibri"/>
                <a:cs typeface="Calibri"/>
              </a:rPr>
              <a:t>a) Česká republika; v případě České republiky se organizační složky státu považují za provozní jednotky s funkční samostatností při zadávání veřejných zakázek podle § 17 odst. 2,</a:t>
            </a:r>
          </a:p>
          <a:p>
            <a:pPr>
              <a:buClr>
                <a:srgbClr val="009543"/>
              </a:buClr>
            </a:pPr>
            <a:r>
              <a:rPr lang="cs-CZ" sz="2400" dirty="0">
                <a:ea typeface="Calibri"/>
                <a:cs typeface="Calibri"/>
              </a:rPr>
              <a:t>b) Česká národní banka,</a:t>
            </a:r>
          </a:p>
          <a:p>
            <a:pPr>
              <a:buClr>
                <a:srgbClr val="009543"/>
              </a:buClr>
            </a:pPr>
            <a:r>
              <a:rPr lang="cs-CZ" sz="2400" dirty="0">
                <a:ea typeface="Calibri"/>
                <a:cs typeface="Calibri"/>
              </a:rPr>
              <a:t>c) státní příspěvková organizace,</a:t>
            </a:r>
          </a:p>
          <a:p>
            <a:pPr>
              <a:buClr>
                <a:srgbClr val="009543"/>
              </a:buClr>
            </a:pPr>
            <a:r>
              <a:rPr lang="cs-CZ" sz="2400" dirty="0">
                <a:ea typeface="Calibri"/>
                <a:cs typeface="Calibri"/>
              </a:rPr>
              <a:t>d) územní samosprávný celek nebo jeho příspěvková organizace,</a:t>
            </a:r>
          </a:p>
          <a:p>
            <a:pPr>
              <a:buClr>
                <a:srgbClr val="009543"/>
              </a:buClr>
            </a:pPr>
            <a:r>
              <a:rPr lang="cs-CZ" sz="2400" dirty="0">
                <a:ea typeface="Calibri"/>
                <a:cs typeface="Calibri"/>
              </a:rPr>
              <a:t>e) jiná právnická osoba, pokud</a:t>
            </a:r>
          </a:p>
          <a:p>
            <a:pPr>
              <a:buClr>
                <a:srgbClr val="009543"/>
              </a:buClr>
            </a:pPr>
            <a:r>
              <a:rPr lang="cs-CZ" sz="2400" dirty="0">
                <a:ea typeface="Calibri"/>
                <a:cs typeface="Calibri"/>
              </a:rPr>
              <a:t>1. byla založena nebo zřízena za účelem uspokojování potřeb veřejného zájmu, které nemají průmyslovou nebo obchodní povahu, a</a:t>
            </a:r>
          </a:p>
          <a:p>
            <a:pPr>
              <a:buClr>
                <a:srgbClr val="009543"/>
              </a:buClr>
            </a:pPr>
            <a:r>
              <a:rPr lang="cs-CZ" sz="2400" dirty="0">
                <a:ea typeface="Calibri"/>
                <a:cs typeface="Calibri"/>
              </a:rPr>
              <a:t>2. jiný veřejný zadavatel ji převážně financuje, může v ní uplatňovat rozhodující vliv nebo jmenuje nebo volí více než polovinu členů v jejím statutárním nebo kontrolním orgánu.</a:t>
            </a:r>
          </a:p>
          <a:p>
            <a:pPr marL="342900" indent="-34290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135736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Povinnost zadavatele</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337964" cy="1846659"/>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16 odst. 1</a:t>
            </a:r>
          </a:p>
          <a:p>
            <a:pPr>
              <a:buClr>
                <a:srgbClr val="009543"/>
              </a:buClr>
            </a:pPr>
            <a:r>
              <a:rPr lang="cs-CZ" sz="2400" dirty="0">
                <a:ea typeface="Calibri"/>
                <a:cs typeface="Calibri"/>
              </a:rPr>
              <a:t>Zadavatel stanoví předpokládanou hodnotu veřejné zakázky. …</a:t>
            </a:r>
          </a:p>
          <a:p>
            <a:pPr>
              <a:buClr>
                <a:srgbClr val="009543"/>
              </a:buClr>
            </a:pPr>
            <a:endParaRPr lang="cs-CZ" sz="2400" dirty="0">
              <a:ea typeface="Calibri"/>
              <a:cs typeface="Calibri"/>
            </a:endParaRPr>
          </a:p>
          <a:p>
            <a:pPr>
              <a:buClr>
                <a:srgbClr val="009543"/>
              </a:buClr>
            </a:pPr>
            <a:endParaRPr lang="cs-CZ" sz="2400" dirty="0">
              <a:ea typeface="Calibri"/>
              <a:cs typeface="Calibri"/>
            </a:endParaRPr>
          </a:p>
          <a:p>
            <a:pPr>
              <a:buClr>
                <a:srgbClr val="009543"/>
              </a:buClr>
            </a:pPr>
            <a:endParaRPr lang="cs-CZ" dirty="0">
              <a:ea typeface="Calibri"/>
              <a:cs typeface="Calibri"/>
            </a:endParaRPr>
          </a:p>
        </p:txBody>
      </p:sp>
    </p:spTree>
    <p:extLst>
      <p:ext uri="{BB962C8B-B14F-4D97-AF65-F5344CB8AC3E}">
        <p14:creationId xmlns:p14="http://schemas.microsoft.com/office/powerpoint/2010/main" val="1354048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Porovnávání s limity</a:t>
            </a:r>
            <a:endParaRPr lang="cs-CZ" dirty="0">
              <a:solidFill>
                <a:srgbClr val="000000"/>
              </a:solidFill>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337964" cy="3693319"/>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Třídění v ZZVZ podle výše předpokládané hodnoty</a:t>
            </a:r>
          </a:p>
          <a:p>
            <a:pPr marL="800100" lvl="1" indent="-342900">
              <a:buClr>
                <a:srgbClr val="009543"/>
              </a:buClr>
              <a:buFont typeface="Wingdings" panose="05000000000000000000" pitchFamily="2" charset="2"/>
              <a:buChar char="§"/>
            </a:pPr>
            <a:r>
              <a:rPr lang="cs-CZ" sz="2400" dirty="0">
                <a:ea typeface="Calibri"/>
                <a:cs typeface="Calibri"/>
              </a:rPr>
              <a:t>Nadlimitní</a:t>
            </a:r>
          </a:p>
          <a:p>
            <a:pPr marL="800100" lvl="1" indent="-342900">
              <a:buClr>
                <a:srgbClr val="009543"/>
              </a:buClr>
              <a:buFont typeface="Wingdings" panose="05000000000000000000" pitchFamily="2" charset="2"/>
              <a:buChar char="§"/>
            </a:pPr>
            <a:r>
              <a:rPr lang="cs-CZ" sz="2400" dirty="0">
                <a:ea typeface="Calibri"/>
                <a:cs typeface="Calibri"/>
              </a:rPr>
              <a:t>Podlimitní</a:t>
            </a:r>
          </a:p>
          <a:p>
            <a:pPr marL="800100" lvl="1" indent="-342900">
              <a:buClr>
                <a:srgbClr val="009543"/>
              </a:buClr>
              <a:buFont typeface="Wingdings" panose="05000000000000000000" pitchFamily="2" charset="2"/>
              <a:buChar char="§"/>
            </a:pPr>
            <a:r>
              <a:rPr lang="cs-CZ" sz="2400" dirty="0">
                <a:ea typeface="Calibri"/>
                <a:cs typeface="Calibri"/>
              </a:rPr>
              <a:t>Veřejné zakázky malého rozsahu</a:t>
            </a:r>
          </a:p>
          <a:p>
            <a:pPr marL="342900" indent="-342900">
              <a:buClr>
                <a:srgbClr val="009543"/>
              </a:buClr>
              <a:buFont typeface="Wingdings" panose="05000000000000000000" pitchFamily="2" charset="2"/>
              <a:buChar char="§"/>
            </a:pPr>
            <a:r>
              <a:rPr lang="cs-CZ" sz="2400">
                <a:ea typeface="Calibri"/>
                <a:cs typeface="Calibri"/>
              </a:rPr>
              <a:t>Právo EU</a:t>
            </a:r>
            <a:endParaRPr lang="cs-CZ" sz="2400" dirty="0">
              <a:ea typeface="Calibri"/>
              <a:cs typeface="Calibri"/>
            </a:endParaRPr>
          </a:p>
          <a:p>
            <a:pPr marL="800100" lvl="1" indent="-342900">
              <a:buClr>
                <a:srgbClr val="009543"/>
              </a:buClr>
              <a:buFont typeface="Wingdings" panose="05000000000000000000" pitchFamily="2" charset="2"/>
              <a:buChar char="§"/>
            </a:pPr>
            <a:r>
              <a:rPr lang="cs-CZ" sz="2400" dirty="0">
                <a:ea typeface="Calibri"/>
                <a:cs typeface="Calibri"/>
              </a:rPr>
              <a:t>např. nařízení o zahraničních subvencích narušujících vnitřní trh (</a:t>
            </a:r>
            <a:r>
              <a:rPr lang="cs-CZ" sz="2400" dirty="0">
                <a:hlinkClick r:id="rId4"/>
              </a:rPr>
              <a:t>2022/2560</a:t>
            </a:r>
            <a:r>
              <a:rPr lang="cs-CZ" sz="2400" dirty="0">
                <a:ea typeface="Calibri"/>
                <a:cs typeface="Calibri"/>
              </a:rPr>
              <a:t>) </a:t>
            </a:r>
          </a:p>
          <a:p>
            <a:pPr marL="1257300" lvl="2" indent="-342900">
              <a:buClr>
                <a:srgbClr val="009543"/>
              </a:buClr>
              <a:buFont typeface="Wingdings" panose="05000000000000000000" pitchFamily="2" charset="2"/>
              <a:buChar char="§"/>
            </a:pPr>
            <a:r>
              <a:rPr lang="cs-CZ" sz="2400" dirty="0">
                <a:ea typeface="Calibri"/>
                <a:cs typeface="Calibri"/>
              </a:rPr>
              <a:t>250 mil. EUR</a:t>
            </a:r>
          </a:p>
          <a:p>
            <a:pPr marL="800100" lvl="1" indent="-342900">
              <a:buClr>
                <a:srgbClr val="009543"/>
              </a:buClr>
              <a:buFont typeface="Wingdings" panose="05000000000000000000" pitchFamily="2" charset="2"/>
              <a:buChar char="§"/>
            </a:pPr>
            <a:endParaRPr lang="cs-CZ" sz="2400" dirty="0">
              <a:ea typeface="Calibri"/>
              <a:cs typeface="Calibri"/>
            </a:endParaRPr>
          </a:p>
          <a:p>
            <a:pPr marL="800100" lvl="1" indent="-34290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39345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82576" y="1602979"/>
            <a:ext cx="9432966" cy="646331"/>
          </a:xfrm>
          <a:prstGeom prst="rect">
            <a:avLst/>
          </a:prstGeom>
          <a:noFill/>
        </p:spPr>
        <p:txBody>
          <a:bodyPr wrap="square" lIns="91440" tIns="45720" rIns="91440" bIns="45720" rtlCol="0" anchor="t">
            <a:spAutoFit/>
          </a:bodyPr>
          <a:lstStyle/>
          <a:p>
            <a:r>
              <a:rPr lang="cs-CZ" sz="3600" b="1" dirty="0">
                <a:solidFill>
                  <a:srgbClr val="2E4987"/>
                </a:solidFill>
                <a:cs typeface="Calibri"/>
              </a:rPr>
              <a:t>Veřejné zakázky malého rozsahu</a:t>
            </a: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82576" y="2249310"/>
            <a:ext cx="9618774" cy="2308324"/>
          </a:xfrm>
          <a:prstGeom prst="rect">
            <a:avLst/>
          </a:prstGeom>
          <a:noFill/>
        </p:spPr>
        <p:txBody>
          <a:bodyPr wrap="square" lIns="91440" tIns="45720" rIns="91440" bIns="45720" rtlCol="0" anchor="t">
            <a:spAutoFit/>
          </a:bodyPr>
          <a:lstStyle/>
          <a:p>
            <a:pPr marL="342900" indent="-342900">
              <a:buClr>
                <a:srgbClr val="009543"/>
              </a:buClr>
              <a:buFont typeface="Wingdings" panose="05000000000000000000" pitchFamily="2" charset="2"/>
              <a:buChar char="§"/>
            </a:pPr>
            <a:r>
              <a:rPr lang="cs-CZ" sz="2400" dirty="0">
                <a:ea typeface="Calibri"/>
                <a:cs typeface="Calibri"/>
              </a:rPr>
              <a:t>§ 27 od 3. 4. 2025</a:t>
            </a:r>
          </a:p>
          <a:p>
            <a:pPr>
              <a:buClr>
                <a:srgbClr val="009543"/>
              </a:buClr>
            </a:pPr>
            <a:r>
              <a:rPr lang="cs-CZ" sz="2400" dirty="0">
                <a:ea typeface="Calibri"/>
                <a:cs typeface="Calibri"/>
              </a:rPr>
              <a:t>Veřejnou zakázkou malého rozsahu je veřejná zakázka, jejíž předpokládaná hodnota je rovna nebo nižší v případě veřejné zakázky</a:t>
            </a:r>
          </a:p>
          <a:p>
            <a:pPr>
              <a:buClr>
                <a:srgbClr val="009543"/>
              </a:buClr>
            </a:pPr>
            <a:r>
              <a:rPr lang="cs-CZ" sz="2400" dirty="0">
                <a:ea typeface="Calibri"/>
                <a:cs typeface="Calibri"/>
              </a:rPr>
              <a:t>a) na dodávky nebo na služby částce 3 000 000 Kč, nebo</a:t>
            </a:r>
          </a:p>
          <a:p>
            <a:pPr>
              <a:buClr>
                <a:srgbClr val="009543"/>
              </a:buClr>
            </a:pPr>
            <a:r>
              <a:rPr lang="cs-CZ" sz="2400" dirty="0">
                <a:ea typeface="Calibri"/>
                <a:cs typeface="Calibri"/>
              </a:rPr>
              <a:t>b) na stavební práce částce 9 000 000 Kč.</a:t>
            </a:r>
          </a:p>
          <a:p>
            <a:pPr marL="342900" indent="-342900">
              <a:buClr>
                <a:srgbClr val="009543"/>
              </a:buClr>
              <a:buFont typeface="Wingdings" panose="05000000000000000000" pitchFamily="2" charset="2"/>
              <a:buChar char="§"/>
            </a:pPr>
            <a:endParaRPr lang="cs-CZ" sz="2400" dirty="0">
              <a:ea typeface="Calibri"/>
              <a:cs typeface="Calibri"/>
            </a:endParaRPr>
          </a:p>
        </p:txBody>
      </p:sp>
    </p:spTree>
    <p:extLst>
      <p:ext uri="{BB962C8B-B14F-4D97-AF65-F5344CB8AC3E}">
        <p14:creationId xmlns:p14="http://schemas.microsoft.com/office/powerpoint/2010/main" val="168471442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130aa1-df8d-4cfc-b5ca-c8e75a54ac58">
      <Terms xmlns="http://schemas.microsoft.com/office/infopath/2007/PartnerControls"/>
    </lcf76f155ced4ddcb4097134ff3c332f>
    <TaxCatchAll xmlns="3a05a313-e8ba-434f-93a9-e1335f2c2059" xsi:nil="true"/>
    <SharedWithUsers xmlns="3a05a313-e8ba-434f-93a9-e1335f2c2059">
      <UserInfo>
        <DisplayName>Janečková Marie</DisplayName>
        <AccountId>16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902385C3B5A254CBD327BF70AB46767" ma:contentTypeVersion="15" ma:contentTypeDescription="Vytvoří nový dokument" ma:contentTypeScope="" ma:versionID="56f71a24318acd9c27b3b1772430d90b">
  <xsd:schema xmlns:xsd="http://www.w3.org/2001/XMLSchema" xmlns:xs="http://www.w3.org/2001/XMLSchema" xmlns:p="http://schemas.microsoft.com/office/2006/metadata/properties" xmlns:ns2="c7130aa1-df8d-4cfc-b5ca-c8e75a54ac58" xmlns:ns3="3a05a313-e8ba-434f-93a9-e1335f2c2059" targetNamespace="http://schemas.microsoft.com/office/2006/metadata/properties" ma:root="true" ma:fieldsID="cb862c3a5a24f1a1e892a883097c961c" ns2:_="" ns3:_="">
    <xsd:import namespace="c7130aa1-df8d-4cfc-b5ca-c8e75a54ac58"/>
    <xsd:import namespace="3a05a313-e8ba-434f-93a9-e1335f2c20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30aa1-df8d-4cfc-b5ca-c8e75a54ac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de97acfe-e349-49a2-9112-0b04129138d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05a313-e8ba-434f-93a9-e1335f2c20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0f8e3e-5ae1-4fdc-85ba-64480fc9b50f}" ma:internalName="TaxCatchAll" ma:showField="CatchAllData" ma:web="3a05a313-e8ba-434f-93a9-e1335f2c205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9BE72F-CB9A-4489-9DE8-BDBC4ADFE5FE}">
  <ds:schemaRefs>
    <ds:schemaRef ds:uri="3a05a313-e8ba-434f-93a9-e1335f2c2059"/>
    <ds:schemaRef ds:uri="c7130aa1-df8d-4cfc-b5ca-c8e75a54ac5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D1F3388-C616-48BF-94BA-71C5DB46305F}">
  <ds:schemaRefs>
    <ds:schemaRef ds:uri="http://schemas.microsoft.com/sharepoint/v3/contenttype/forms"/>
  </ds:schemaRefs>
</ds:datastoreItem>
</file>

<file path=customXml/itemProps3.xml><?xml version="1.0" encoding="utf-8"?>
<ds:datastoreItem xmlns:ds="http://schemas.openxmlformats.org/officeDocument/2006/customXml" ds:itemID="{E4241555-A4BB-4E08-883D-C57DD0769A93}">
  <ds:schemaRefs>
    <ds:schemaRef ds:uri="3a05a313-e8ba-434f-93a9-e1335f2c2059"/>
    <ds:schemaRef ds:uri="c7130aa1-df8d-4cfc-b5ca-c8e75a54ac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1019</TotalTime>
  <Words>3771</Words>
  <Application>Microsoft Office PowerPoint</Application>
  <PresentationFormat>Širokoúhlá obrazovka</PresentationFormat>
  <Paragraphs>349</Paragraphs>
  <Slides>53</Slides>
  <Notes>52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53</vt:i4>
      </vt:variant>
    </vt:vector>
  </HeadingPairs>
  <TitlesOfParts>
    <vt:vector size="59" baseType="lpstr">
      <vt:lpstr>Arial</vt:lpstr>
      <vt:lpstr>Calibri</vt:lpstr>
      <vt:lpstr>Calibri Light</vt:lpstr>
      <vt:lpstr>Roboto</vt:lpstr>
      <vt:lpstr>Wingdings</vt:lpstr>
      <vt:lpstr>Motiv Office</vt:lpstr>
      <vt:lpstr>Předpokládaná hodnota veřejné zakázky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Sokolovi</dc:creator>
  <cp:lastModifiedBy>Malenková Miluše</cp:lastModifiedBy>
  <cp:revision>37</cp:revision>
  <dcterms:created xsi:type="dcterms:W3CDTF">2024-02-08T14:50:32Z</dcterms:created>
  <dcterms:modified xsi:type="dcterms:W3CDTF">2025-04-14T08:11:02Z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0x0101007902385C3B5A254CBD327BF70AB46767</vt:lpwstr>
  </property>
  <property fmtid="{D5CDD505-2E9C-101B-9397-08002B2CF9AE}" pid="3" name="MediaServiceImageTags">
    <vt:lpwstr/>
  </property>
</Properties>
</file>