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9"/>
  </p:notesMasterIdLst>
  <p:sldIdLst>
    <p:sldId id="333" r:id="rId5"/>
    <p:sldId id="318" r:id="rId6"/>
    <p:sldId id="342" r:id="rId7"/>
    <p:sldId id="334" r:id="rId8"/>
    <p:sldId id="335" r:id="rId9"/>
    <p:sldId id="336" r:id="rId10"/>
    <p:sldId id="337" r:id="rId11"/>
    <p:sldId id="331" r:id="rId12"/>
    <p:sldId id="328" r:id="rId13"/>
    <p:sldId id="326" r:id="rId14"/>
    <p:sldId id="341" r:id="rId15"/>
    <p:sldId id="339" r:id="rId16"/>
    <p:sldId id="344" r:id="rId17"/>
    <p:sldId id="345" r:id="rId18"/>
    <p:sldId id="338" r:id="rId19"/>
    <p:sldId id="340" r:id="rId20"/>
    <p:sldId id="364" r:id="rId21"/>
    <p:sldId id="365" r:id="rId22"/>
    <p:sldId id="320" r:id="rId23"/>
    <p:sldId id="325" r:id="rId24"/>
    <p:sldId id="313" r:id="rId25"/>
    <p:sldId id="319" r:id="rId26"/>
    <p:sldId id="332" r:id="rId27"/>
    <p:sldId id="363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ddíl bez názvu" id="{851CA759-3014-45F0-B010-2512BB3CCEFA}">
          <p14:sldIdLst>
            <p14:sldId id="333"/>
            <p14:sldId id="318"/>
            <p14:sldId id="342"/>
            <p14:sldId id="334"/>
            <p14:sldId id="335"/>
            <p14:sldId id="336"/>
            <p14:sldId id="337"/>
            <p14:sldId id="331"/>
            <p14:sldId id="328"/>
            <p14:sldId id="326"/>
            <p14:sldId id="341"/>
            <p14:sldId id="339"/>
            <p14:sldId id="344"/>
            <p14:sldId id="345"/>
            <p14:sldId id="338"/>
            <p14:sldId id="340"/>
            <p14:sldId id="364"/>
            <p14:sldId id="365"/>
            <p14:sldId id="320"/>
            <p14:sldId id="325"/>
            <p14:sldId id="313"/>
            <p14:sldId id="319"/>
            <p14:sldId id="332"/>
            <p14:sldId id="36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543"/>
    <a:srgbClr val="2E49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929F9F4-4A8F-4326-A1B4-22849713DDAB}" styleName="Tmavý styl 1 – zvýraznění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Tmavý styl 1 – zvýraznění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Tmavý styl 1 – zvýraznění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403" autoAdjust="0"/>
  </p:normalViewPr>
  <p:slideViewPr>
    <p:cSldViewPr snapToGrid="0">
      <p:cViewPr varScale="1">
        <p:scale>
          <a:sx n="104" d="100"/>
          <a:sy n="104" d="100"/>
        </p:scale>
        <p:origin x="8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4632" y="151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876EA0-A7D8-4C36-9103-675E79D94563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12E25-B006-4F85-B4EA-907AF006C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087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5204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9565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0739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8293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32716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0206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9092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7840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981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4215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870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5843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1460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2972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4591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972123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996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158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6463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534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2561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0954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4130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12E25-B006-4F85-B4EA-907AF006C9B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0547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317EA0-AF2F-4F2B-973E-0E60DC8B0B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F88EDCF-E8FC-48EF-AA09-2CA6AFAE36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B60C36-6A76-4B75-AED4-489412638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A3E763-5D8C-4CFF-973A-59FBE3C12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43B469-5F55-46C6-ACFB-65A76D77F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045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F9BD8B-6BA3-4902-A8D4-CDCD9CF78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561FEE7-6EC5-4725-B6D6-5ED637EE20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F53CEB-B1E5-415A-B34B-C631FBD55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EB195C-E4D6-4D7B-9661-A4D5216A8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D06702-B80D-4D80-9964-3B937DED2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161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4B54372-610E-4C81-A92F-A587698528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A6EE999-100E-46E5-8F92-9BF9984063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99986D-BC9B-4267-9062-AA6BC7D9A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8E6ABF-CB84-41CF-BBE8-8662A558B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B2B049-1E04-411A-8377-DD335F853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942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06034" y="1338263"/>
            <a:ext cx="10164233" cy="99695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>
          <a:xfrm>
            <a:off x="3215217" y="6165851"/>
            <a:ext cx="7298267" cy="5810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Budapest, 23</a:t>
            </a:r>
            <a:r>
              <a:rPr lang="en-GB" baseline="30000"/>
              <a:t>rd</a:t>
            </a:r>
            <a:r>
              <a:rPr lang="en-GB"/>
              <a:t> September 2013</a:t>
            </a:r>
          </a:p>
          <a:p>
            <a:pPr>
              <a:defRPr/>
            </a:pPr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1463F-2B4D-4CEF-A384-4F72B21CF3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344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25586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856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9E9C70-6C46-46F1-A583-ACE6CF060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6594-294C-45A8-93D1-1455129E7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5AD7DB-F081-4120-BBF2-620EB242A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D10F31-5E40-4CEC-995E-4EC6FC434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BBB9CF-E00C-4299-93BD-B39B441E6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793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7844F7-2E55-486E-AECA-BA81BCFC8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C3793D5-8AE0-4BF1-81BF-F4977097F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FFA035-755C-412E-A1CC-27E5F1BE4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85DCD9-6A7D-4A39-BB80-D8A58CB0D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56AF2E-ECAF-44DF-8D7C-77A4B8FE9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104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27D9A6-98EB-4320-8295-478F84775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01B4CD-C1EE-46E9-AE01-BBCD1945F4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88F5143-6610-435A-BB86-7619C710D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B3ED2E-C943-4686-B63B-3AB4EFFDE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EC26A3-483B-42DD-95A3-7B89A8B33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4F611B-1B7B-472B-A8D7-33082E01E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36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F8CF02-5D47-477C-81E6-BBAB722D6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C2B8829-83D9-4A0F-9355-336DE810FE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A349D7C-1770-4F96-9DC2-32973C8C4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DB5510E-39A9-4A80-B99F-9F9D3967B5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E0E4315-8DF1-4876-8B3A-6D1A5FA764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2459812-E96C-44C8-8D24-07DB4E400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0AB9673-FCEA-4218-8BBA-7C8808D5E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340CD21-4F45-4B0B-A4AC-29F7CC528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3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ECBB0A-92C6-43A2-99BA-0682441C0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EBA7168-5335-48B7-B458-A16A28EED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F836032-48BD-483E-8323-DD8D6B288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35A1413-37F7-44C9-B400-CEF862C3F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060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A621256-969A-4B06-A574-7D2825543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C39A609-7FFF-4CCA-BCE6-50F6067D6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B5FFFAC-3E1B-42BA-AFDE-156960559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5391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9E72B1-C93E-4949-A035-C02CE64D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2E9C22-7328-4419-83AA-5B355C710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CB52A11-60DC-459F-A40C-04D2E49C46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DCA0A8-4DD9-49DC-96E7-C5C07A0AF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9D837FF-890D-48A0-AAB0-43986BB9F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288279-0FFD-4D37-90F0-61C399B46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029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DFDD9D-04DD-411D-8D33-1C99F0727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D791B58-FB21-475E-A6DD-A114258FE0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ACC00C0-A60F-48B3-B3B4-4F6F16349A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5620A71-25A9-4FA5-8C79-BCE9FA3F3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530D7-7F08-45BC-B281-5C39E7B9BE51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F8F2497-DC14-439B-AB34-C498BFA2B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0F9D4D2-1B68-42C3-9F61-7BE6D5225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50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3255661-FD6D-4C7C-B655-65D821867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3759CC7-5DB4-4E99-9ECD-52322577B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4180BD-372A-43B0-B102-4B19A1EC01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530D7-7F08-45BC-B281-5C39E7B9BE51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DC06EE-D1F0-47F6-9B35-78BF604E42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9FBC90-1CCA-4E71-8879-0C0704AC34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B61CA-E8A6-4EFA-8BA4-4BF6E086B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99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espd.cz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BCE0C-50C0-D3EC-65F2-544DBFCF47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76872"/>
            <a:ext cx="9144000" cy="2182327"/>
          </a:xfrm>
        </p:spPr>
        <p:txBody>
          <a:bodyPr>
            <a:normAutofit/>
          </a:bodyPr>
          <a:lstStyle/>
          <a:p>
            <a:r>
              <a:rPr lang="cs-CZ" b="1" kern="0" spc="-11" dirty="0" smtClean="0">
                <a:solidFill>
                  <a:schemeClr val="accent1">
                    <a:lumMod val="75000"/>
                  </a:schemeClr>
                </a:solidFill>
                <a:latin typeface="Calibri"/>
              </a:rPr>
              <a:t>Kvalifikace</a:t>
            </a:r>
            <a:endParaRPr lang="cs-CZ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24792A64-E2EE-4AE3-7948-E9E20A5F5E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89663"/>
            <a:ext cx="9144000" cy="1655762"/>
          </a:xfrm>
        </p:spPr>
        <p:txBody>
          <a:bodyPr/>
          <a:lstStyle/>
          <a:p>
            <a:r>
              <a:rPr lang="cs-CZ" dirty="0" smtClean="0">
                <a:solidFill>
                  <a:schemeClr val="accent6"/>
                </a:solidFill>
              </a:rPr>
              <a:t>Jana Nedvědická</a:t>
            </a:r>
            <a:endParaRPr lang="cs-CZ" dirty="0">
              <a:solidFill>
                <a:schemeClr val="accent6"/>
              </a:solidFill>
            </a:endParaRPr>
          </a:p>
          <a:p>
            <a:r>
              <a:rPr lang="cs-CZ" sz="18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ea typeface="Calibri" panose="020F0502020204030204" pitchFamily="34" charset="0"/>
              </a:rPr>
              <a:t>Odbor strategií, práva a podpory veřejného investování</a:t>
            </a:r>
            <a:endParaRPr lang="cs-CZ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497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451536"/>
            <a:ext cx="869608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Technická kvalifikace obecně </a:t>
            </a:r>
            <a:endParaRPr lang="en-US" sz="3600" dirty="0">
              <a:cs typeface="Calibri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392382" y="2401454"/>
            <a:ext cx="9053945" cy="37856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cs typeface="Calibri"/>
            </a:endParaRPr>
          </a:p>
          <a:p>
            <a:r>
              <a:rPr lang="cs-CZ" sz="2400" b="1" dirty="0"/>
              <a:t>Umožňuje „prověřit si dodavatele“, </a:t>
            </a:r>
            <a:r>
              <a:rPr lang="cs-CZ" sz="2400" dirty="0"/>
              <a:t>zda je schopen plnit zakázku v odpovídající kvalitě (obecně technická kvalifikace vede k ověření technických a lidských zdrojů dodavatele, jeho odborných schopností a zkušeností)</a:t>
            </a:r>
          </a:p>
          <a:p>
            <a:endParaRPr lang="cs-CZ" sz="2400" b="1" dirty="0"/>
          </a:p>
          <a:p>
            <a:r>
              <a:rPr lang="cs-CZ" sz="2400" b="1" dirty="0"/>
              <a:t>Není povinností, </a:t>
            </a:r>
            <a:r>
              <a:rPr lang="cs-CZ" sz="2400" dirty="0"/>
              <a:t>jen možností zadavatele, nesprávně </a:t>
            </a:r>
            <a:r>
              <a:rPr lang="cs-CZ" sz="2400" dirty="0" smtClean="0"/>
              <a:t>požadovaná technická kvalifikace </a:t>
            </a:r>
            <a:r>
              <a:rPr lang="cs-CZ" sz="2400" dirty="0"/>
              <a:t>však </a:t>
            </a:r>
            <a:r>
              <a:rPr lang="cs-CZ" sz="2400" dirty="0" smtClean="0"/>
              <a:t>povede </a:t>
            </a:r>
            <a:r>
              <a:rPr lang="cs-CZ" sz="2400" dirty="0"/>
              <a:t>k významným </a:t>
            </a:r>
            <a:r>
              <a:rPr lang="cs-CZ" sz="2400" dirty="0" smtClean="0"/>
              <a:t>problémům.</a:t>
            </a:r>
            <a:endParaRPr lang="cs-CZ" sz="2400" dirty="0"/>
          </a:p>
          <a:p>
            <a:pPr>
              <a:buClr>
                <a:srgbClr val="009543"/>
              </a:buClr>
            </a:pPr>
            <a:endParaRPr lang="cs-CZ" sz="2400" b="1" i="1" dirty="0">
              <a:ea typeface="Calibri"/>
              <a:cs typeface="Calibri"/>
            </a:endParaRPr>
          </a:p>
          <a:p>
            <a:pPr>
              <a:buClr>
                <a:srgbClr val="009543"/>
              </a:buClr>
            </a:pPr>
            <a:endParaRPr lang="cs-CZ" sz="2400" i="1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9480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8562109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Technická kvalifikace – relevantní ustanovení</a:t>
            </a:r>
            <a:endParaRPr lang="en-US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392382" y="2347375"/>
            <a:ext cx="9337964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buClr>
                <a:srgbClr val="009543"/>
              </a:buClr>
            </a:pPr>
            <a:endParaRPr lang="cs-CZ" sz="2400" dirty="0" smtClean="0">
              <a:ea typeface="Calibri"/>
              <a:cs typeface="Calibri"/>
            </a:endParaRPr>
          </a:p>
          <a:p>
            <a:pPr>
              <a:buClr>
                <a:srgbClr val="009543"/>
              </a:buClr>
            </a:pPr>
            <a:r>
              <a:rPr lang="cs-CZ" sz="2400" b="1" dirty="0" smtClean="0">
                <a:ea typeface="Calibri"/>
                <a:cs typeface="Calibri"/>
              </a:rPr>
              <a:t>§ </a:t>
            </a:r>
            <a:r>
              <a:rPr lang="cs-CZ" sz="2400" b="1" dirty="0">
                <a:ea typeface="Calibri"/>
                <a:cs typeface="Calibri"/>
              </a:rPr>
              <a:t>6 – zásady</a:t>
            </a:r>
            <a:r>
              <a:rPr lang="cs-CZ" sz="2400" b="1" dirty="0" smtClean="0">
                <a:ea typeface="Calibri"/>
                <a:cs typeface="Calibri"/>
              </a:rPr>
              <a:t>!</a:t>
            </a:r>
          </a:p>
          <a:p>
            <a:pPr>
              <a:buClr>
                <a:srgbClr val="009543"/>
              </a:buClr>
            </a:pPr>
            <a:endParaRPr lang="cs-CZ" sz="2400" dirty="0">
              <a:ea typeface="Calibri"/>
              <a:cs typeface="Calibri"/>
            </a:endParaRPr>
          </a:p>
          <a:p>
            <a:pPr>
              <a:buClr>
                <a:srgbClr val="009543"/>
              </a:buClr>
            </a:pPr>
            <a:endParaRPr lang="cs-CZ" sz="2400" dirty="0">
              <a:ea typeface="Calibri"/>
              <a:cs typeface="Calibri"/>
            </a:endParaRPr>
          </a:p>
          <a:p>
            <a:pPr>
              <a:buClr>
                <a:srgbClr val="009543"/>
              </a:buClr>
            </a:pPr>
            <a:r>
              <a:rPr lang="cs-CZ" sz="2400" dirty="0" smtClean="0">
                <a:ea typeface="Calibri"/>
                <a:cs typeface="Calibri"/>
              </a:rPr>
              <a:t>§ </a:t>
            </a:r>
            <a:r>
              <a:rPr lang="cs-CZ" sz="2400" dirty="0">
                <a:ea typeface="Calibri"/>
                <a:cs typeface="Calibri"/>
              </a:rPr>
              <a:t>39 odst. 5 - Zadavatel může ověřovat </a:t>
            </a:r>
            <a:r>
              <a:rPr lang="cs-CZ" sz="2400" b="1" dirty="0">
                <a:ea typeface="Calibri"/>
                <a:cs typeface="Calibri"/>
              </a:rPr>
              <a:t>věrohodnost poskytnutých údajů a </a:t>
            </a:r>
            <a:r>
              <a:rPr lang="cs-CZ" sz="2400" b="1" dirty="0" smtClean="0">
                <a:ea typeface="Calibri"/>
                <a:cs typeface="Calibri"/>
              </a:rPr>
              <a:t>dokladů</a:t>
            </a:r>
            <a:endParaRPr lang="cs-CZ" sz="2400" b="1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2144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8562109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Technická kvalifikace – relevantní ustanovení</a:t>
            </a:r>
            <a:endParaRPr lang="en-US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263073" y="2249931"/>
            <a:ext cx="9321800" cy="66787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2400" dirty="0" smtClean="0"/>
              <a:t>§ </a:t>
            </a:r>
            <a:r>
              <a:rPr lang="cs-CZ" sz="2400" dirty="0"/>
              <a:t>73 odst. 3 písm. b) – </a:t>
            </a:r>
            <a:r>
              <a:rPr lang="cs-CZ" sz="2400" b="1" dirty="0"/>
              <a:t>možnost</a:t>
            </a:r>
            <a:r>
              <a:rPr lang="cs-CZ" sz="2400" dirty="0"/>
              <a:t> </a:t>
            </a:r>
            <a:r>
              <a:rPr lang="cs-CZ" sz="2400" b="1" dirty="0"/>
              <a:t>požadovat TK </a:t>
            </a:r>
            <a:r>
              <a:rPr lang="cs-CZ" sz="2400" dirty="0"/>
              <a:t>(obdobně § 37 odst. 1)</a:t>
            </a:r>
          </a:p>
          <a:p>
            <a:r>
              <a:rPr lang="cs-CZ" sz="2400" dirty="0"/>
              <a:t>§ 73 odst. 5 – povinnost stanovit, které </a:t>
            </a:r>
            <a:r>
              <a:rPr lang="cs-CZ" sz="2400" b="1" dirty="0"/>
              <a:t>údaje a doklady </a:t>
            </a:r>
            <a:r>
              <a:rPr lang="cs-CZ" sz="2400" dirty="0"/>
              <a:t>jsou vyžadovány (obdobně § 36 odst. 3)</a:t>
            </a:r>
          </a:p>
          <a:p>
            <a:r>
              <a:rPr lang="cs-CZ" sz="2400" dirty="0"/>
              <a:t>§ 73 odst. 6 - výběr kritérií TK a min. úroveň pro její splnění - </a:t>
            </a:r>
            <a:r>
              <a:rPr lang="cs-CZ" sz="2400" b="1" dirty="0"/>
              <a:t>přiměřeně</a:t>
            </a:r>
            <a:r>
              <a:rPr lang="cs-CZ" sz="2400" dirty="0"/>
              <a:t> </a:t>
            </a:r>
            <a:r>
              <a:rPr lang="cs-CZ" sz="2400" b="1" dirty="0"/>
              <a:t>ke složitosti a rozsahu předmětu VZ </a:t>
            </a:r>
            <a:r>
              <a:rPr lang="cs-CZ" sz="2400" dirty="0"/>
              <a:t>(obdobně § 36 odst. 1)</a:t>
            </a:r>
          </a:p>
          <a:p>
            <a:r>
              <a:rPr lang="cs-CZ" sz="2400" dirty="0"/>
              <a:t>§ 79 odst. 1 – smysl TK, protichůdné </a:t>
            </a:r>
            <a:r>
              <a:rPr lang="cs-CZ" sz="2400" dirty="0" smtClean="0"/>
              <a:t>zájmy</a:t>
            </a:r>
          </a:p>
          <a:p>
            <a:r>
              <a:rPr lang="cs-CZ" sz="2400" b="1" dirty="0" smtClean="0"/>
              <a:t>§ 79 odst. 2 – výčet kritérií technické kvalifikace</a:t>
            </a:r>
            <a:endParaRPr lang="cs-CZ" sz="2400" b="1" dirty="0"/>
          </a:p>
          <a:p>
            <a:pPr>
              <a:buClr>
                <a:srgbClr val="009543"/>
              </a:buClr>
            </a:pPr>
            <a:r>
              <a:rPr lang="cs-CZ" sz="2400" b="1" dirty="0"/>
              <a:t>§ 83, 84 </a:t>
            </a:r>
            <a:r>
              <a:rPr lang="cs-CZ" sz="2400" dirty="0"/>
              <a:t>– prokazování </a:t>
            </a:r>
            <a:r>
              <a:rPr lang="cs-CZ" sz="2400" dirty="0" smtClean="0"/>
              <a:t>prostřednictvím </a:t>
            </a:r>
            <a:r>
              <a:rPr lang="cs-CZ" sz="2400" dirty="0"/>
              <a:t>jiných osob, společné prokazování</a:t>
            </a:r>
          </a:p>
          <a:p>
            <a:pPr>
              <a:buClr>
                <a:srgbClr val="009543"/>
              </a:buClr>
            </a:pPr>
            <a:endParaRPr lang="cs-CZ" sz="2400" dirty="0"/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96972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8562109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Stručný přehled kritérií technické kvalifikace v nadlimitním režimu (§ 79/2)</a:t>
            </a:r>
            <a:endParaRPr lang="en-US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392382" y="2347375"/>
            <a:ext cx="9337964" cy="852541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2400" b="1" dirty="0"/>
              <a:t>a)</a:t>
            </a:r>
            <a:r>
              <a:rPr lang="cs-CZ" sz="2400" dirty="0"/>
              <a:t> seznam stavebních prací </a:t>
            </a:r>
          </a:p>
          <a:p>
            <a:r>
              <a:rPr lang="cs-CZ" sz="2400" b="1" dirty="0"/>
              <a:t>b)</a:t>
            </a:r>
            <a:r>
              <a:rPr lang="cs-CZ" sz="2400" dirty="0"/>
              <a:t> seznam významných dodávek nebo významných služeb </a:t>
            </a:r>
          </a:p>
          <a:p>
            <a:r>
              <a:rPr lang="cs-CZ" sz="2400" b="1" dirty="0"/>
              <a:t>c)</a:t>
            </a:r>
            <a:r>
              <a:rPr lang="cs-CZ" sz="2400" dirty="0"/>
              <a:t> seznam techniků nebo technických útvarů, které se budou podílet na plnění VZ</a:t>
            </a:r>
          </a:p>
          <a:p>
            <a:r>
              <a:rPr lang="cs-CZ" sz="2400" b="1" dirty="0"/>
              <a:t>d)</a:t>
            </a:r>
            <a:r>
              <a:rPr lang="cs-CZ" sz="2400" dirty="0"/>
              <a:t> osvědčení o vzdělání a odborné kvalifikaci k fyzickým osobám nebo jejich vedoucím pracovníkům,</a:t>
            </a:r>
          </a:p>
          <a:p>
            <a:r>
              <a:rPr lang="cs-CZ" sz="2400" b="1" dirty="0"/>
              <a:t>e)</a:t>
            </a:r>
            <a:r>
              <a:rPr lang="cs-CZ" sz="2400" dirty="0"/>
              <a:t> popis technického vybavení, popis opatření dodavatele k zajištění kvality nebo popis zařízení pro výzkum,</a:t>
            </a:r>
          </a:p>
          <a:p>
            <a:r>
              <a:rPr lang="cs-CZ" sz="2400" b="1" dirty="0"/>
              <a:t>f)</a:t>
            </a:r>
            <a:r>
              <a:rPr lang="cs-CZ" sz="2400" dirty="0"/>
              <a:t> přehled o řízení dodavatelského řetězce a systémy sledování dodavatelského řetězce, které dodavatel bude moci uplatnit při plnění </a:t>
            </a:r>
            <a:r>
              <a:rPr lang="cs-CZ" sz="2400" dirty="0" smtClean="0"/>
              <a:t>VZ,</a:t>
            </a:r>
            <a:endParaRPr lang="cs-CZ" sz="2400" dirty="0"/>
          </a:p>
          <a:p>
            <a:r>
              <a:rPr lang="cs-CZ" sz="2400" b="1" dirty="0"/>
              <a:t>g)</a:t>
            </a:r>
            <a:r>
              <a:rPr lang="cs-CZ" sz="2400" dirty="0"/>
              <a:t> provedení kontroly technické kapacity zadavatelem nebo jeho jménem příslušným úředním orgánem v zemi sídla dodavatele</a:t>
            </a:r>
          </a:p>
          <a:p>
            <a:pPr>
              <a:buClr>
                <a:srgbClr val="009543"/>
              </a:buClr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/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3319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266312" y="1699491"/>
            <a:ext cx="10126160" cy="14037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Stručný přehled kritérií technické kvalifikace v nadlimitním režimu (§ 79/2)</a:t>
            </a:r>
            <a:r>
              <a:rPr lang="cs-CZ" sz="1100" b="1" dirty="0" smtClean="0">
                <a:solidFill>
                  <a:srgbClr val="2E4987"/>
                </a:solidFill>
              </a:rPr>
              <a:t> </a:t>
            </a:r>
            <a:endParaRPr lang="en-US" sz="1100" dirty="0"/>
          </a:p>
          <a:p>
            <a:endParaRPr lang="cs-CZ" sz="1100" dirty="0">
              <a:latin typeface="Arial"/>
              <a:cs typeface="Arial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266312" y="3103234"/>
            <a:ext cx="9124597" cy="77867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2400" b="1" dirty="0"/>
              <a:t>h)</a:t>
            </a:r>
            <a:r>
              <a:rPr lang="cs-CZ" sz="2400" dirty="0"/>
              <a:t> opatření v oblasti řízení z hlediska ochrany životního prostředí, která bude dodavatel schopen použít při plnění veřejné zakázky,</a:t>
            </a:r>
          </a:p>
          <a:p>
            <a:r>
              <a:rPr lang="cs-CZ" sz="2400" b="1" dirty="0"/>
              <a:t>i)</a:t>
            </a:r>
            <a:r>
              <a:rPr lang="cs-CZ" sz="2400" dirty="0"/>
              <a:t> přehled průměrného ročního počtu zaměstnanců dodavatele nebo počtu vedoucích zaměstnanců dodavatele nebo osob v obdobném postavení </a:t>
            </a:r>
          </a:p>
          <a:p>
            <a:r>
              <a:rPr lang="cs-CZ" sz="2400" b="1" dirty="0"/>
              <a:t>j)</a:t>
            </a:r>
            <a:r>
              <a:rPr lang="cs-CZ" sz="2400" dirty="0"/>
              <a:t> přehled nástrojů nebo pomůcek, provozních nebo technických zařízení, které bude mít dodavatel při plnění VZ k dispozici,</a:t>
            </a:r>
          </a:p>
          <a:p>
            <a:r>
              <a:rPr lang="cs-CZ" sz="2400" b="1" dirty="0"/>
              <a:t>k)</a:t>
            </a:r>
            <a:r>
              <a:rPr lang="cs-CZ" sz="2400" dirty="0"/>
              <a:t> vzorky, popisy nebo fotografie výrobků určených k dodání, nebo</a:t>
            </a:r>
          </a:p>
          <a:p>
            <a:r>
              <a:rPr lang="cs-CZ" sz="2400" b="1" dirty="0"/>
              <a:t>l)</a:t>
            </a:r>
            <a:r>
              <a:rPr lang="cs-CZ" sz="2400" dirty="0"/>
              <a:t> doklad prokazující shodu požadovaného výrobku s požadovanou technickou normou nebo technickým dokumentem.</a:t>
            </a:r>
          </a:p>
          <a:p>
            <a:pPr>
              <a:buClr>
                <a:srgbClr val="009543"/>
              </a:buClr>
            </a:pPr>
            <a:endParaRPr lang="cs-CZ" sz="2400" dirty="0">
              <a:ea typeface="Calibri"/>
              <a:cs typeface="Calibri"/>
            </a:endParaRPr>
          </a:p>
          <a:p>
            <a:pPr marL="342900" indent="-34290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4526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8562109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Technická kvalifikace – relevantní ustanovení k „referencím“</a:t>
            </a:r>
            <a:endParaRPr lang="en-US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392382" y="2347375"/>
            <a:ext cx="9337964" cy="55707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2400" dirty="0"/>
              <a:t>§ 79 odst. 2 písm. a) a b) a odst. 3 - 5</a:t>
            </a:r>
          </a:p>
          <a:p>
            <a:r>
              <a:rPr lang="cs-CZ" sz="2400" dirty="0"/>
              <a:t>– </a:t>
            </a:r>
            <a:r>
              <a:rPr lang="cs-CZ" sz="2400" b="1" dirty="0"/>
              <a:t>vymezení podoby (nastavení mantinelů) požadavku </a:t>
            </a:r>
            <a:r>
              <a:rPr lang="cs-CZ" sz="2400" dirty="0"/>
              <a:t> na seznam „referenčních“ dodávek, služeb a stavebních prací </a:t>
            </a:r>
          </a:p>
          <a:p>
            <a:r>
              <a:rPr lang="cs-CZ" sz="2400" b="1" dirty="0"/>
              <a:t>Úprava je odlišná u stavebních prací a významných dodávek a služeb!</a:t>
            </a:r>
          </a:p>
          <a:p>
            <a:endParaRPr lang="cs-CZ" sz="2400" dirty="0"/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/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5587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8562109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„Reference“ - Seznam </a:t>
            </a:r>
            <a:r>
              <a:rPr lang="cs-CZ" sz="3600" b="1" dirty="0">
                <a:solidFill>
                  <a:srgbClr val="2E4987"/>
                </a:solidFill>
              </a:rPr>
              <a:t>stavebních </a:t>
            </a:r>
            <a:r>
              <a:rPr lang="cs-CZ" sz="3600" b="1" dirty="0" smtClean="0">
                <a:solidFill>
                  <a:srgbClr val="2E4987"/>
                </a:solidFill>
              </a:rPr>
              <a:t>prací,</a:t>
            </a:r>
            <a:endParaRPr lang="cs-CZ" sz="3600" b="1" dirty="0">
              <a:solidFill>
                <a:srgbClr val="2E4987"/>
              </a:solidFill>
            </a:endParaRPr>
          </a:p>
          <a:p>
            <a:r>
              <a:rPr lang="cs-CZ" sz="3600" b="1" dirty="0" smtClean="0">
                <a:solidFill>
                  <a:srgbClr val="2E4987"/>
                </a:solidFill>
              </a:rPr>
              <a:t>významných dodávek služeb </a:t>
            </a:r>
            <a:endParaRPr lang="en-US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604818" y="2526929"/>
            <a:ext cx="9358745" cy="63094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/>
              <a:t>Množství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/>
              <a:t>Rozsah předmětu plnění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/>
              <a:t>Způsob poskytnutí</a:t>
            </a:r>
            <a:endParaRPr lang="cs-CZ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/>
              <a:t>Referenční doba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/>
              <a:t>Doba poskytnutí a cena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1" dirty="0"/>
              <a:t>Osvědčení či identifikace objednatele</a:t>
            </a:r>
          </a:p>
          <a:p>
            <a:pPr>
              <a:buClr>
                <a:srgbClr val="009543"/>
              </a:buClr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/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4956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8562109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200" b="1" dirty="0" smtClean="0">
                <a:solidFill>
                  <a:srgbClr val="2E4987"/>
                </a:solidFill>
              </a:rPr>
              <a:t>„Reference“ - Seznam </a:t>
            </a:r>
            <a:r>
              <a:rPr lang="cs-CZ" sz="3200" b="1" dirty="0">
                <a:solidFill>
                  <a:srgbClr val="2E4987"/>
                </a:solidFill>
              </a:rPr>
              <a:t>stavebních </a:t>
            </a:r>
            <a:r>
              <a:rPr lang="cs-CZ" sz="3200" b="1" dirty="0" smtClean="0">
                <a:solidFill>
                  <a:srgbClr val="2E4987"/>
                </a:solidFill>
              </a:rPr>
              <a:t>prací,</a:t>
            </a:r>
            <a:endParaRPr lang="cs-CZ" sz="3200" b="1" dirty="0">
              <a:solidFill>
                <a:srgbClr val="2E4987"/>
              </a:solidFill>
            </a:endParaRPr>
          </a:p>
          <a:p>
            <a:r>
              <a:rPr lang="cs-CZ" sz="3200" b="1" dirty="0" smtClean="0">
                <a:solidFill>
                  <a:srgbClr val="2E4987"/>
                </a:solidFill>
              </a:rPr>
              <a:t>významných dodávek nebo služeb (§ 79 odst. 2 písm. a) a b)</a:t>
            </a:r>
            <a:endParaRPr lang="en-US" sz="32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960582" y="2526929"/>
            <a:ext cx="10889673" cy="41549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buClr>
                <a:srgbClr val="009543"/>
              </a:buClr>
            </a:pPr>
            <a:r>
              <a:rPr lang="cs-CZ" sz="2400" dirty="0" smtClean="0">
                <a:ea typeface="Calibri"/>
                <a:cs typeface="Calibri"/>
              </a:rPr>
              <a:t>K </a:t>
            </a:r>
            <a:r>
              <a:rPr lang="cs-CZ" sz="2400" dirty="0">
                <a:ea typeface="Calibri"/>
                <a:cs typeface="Calibri"/>
              </a:rPr>
              <a:t>prokázání kritérií technické kvalifikace zadavatel může požadovat</a:t>
            </a:r>
          </a:p>
          <a:p>
            <a:pPr>
              <a:buClr>
                <a:srgbClr val="009543"/>
              </a:buClr>
            </a:pPr>
            <a:r>
              <a:rPr lang="cs-CZ" sz="2400" dirty="0" smtClean="0">
                <a:ea typeface="Calibri"/>
                <a:cs typeface="Calibri"/>
              </a:rPr>
              <a:t>a) </a:t>
            </a:r>
            <a:r>
              <a:rPr lang="cs-CZ" sz="2400" b="1" dirty="0" smtClean="0">
                <a:ea typeface="Calibri"/>
                <a:cs typeface="Calibri"/>
              </a:rPr>
              <a:t>seznam </a:t>
            </a:r>
            <a:r>
              <a:rPr lang="cs-CZ" sz="2400" b="1" dirty="0">
                <a:ea typeface="Calibri"/>
                <a:cs typeface="Calibri"/>
              </a:rPr>
              <a:t>stavebních prací </a:t>
            </a:r>
            <a:r>
              <a:rPr lang="cs-CZ" sz="2400" dirty="0">
                <a:ea typeface="Calibri"/>
                <a:cs typeface="Calibri"/>
              </a:rPr>
              <a:t>poskytnutých </a:t>
            </a:r>
            <a:r>
              <a:rPr lang="cs-CZ" sz="2400" b="1" dirty="0">
                <a:ea typeface="Calibri"/>
                <a:cs typeface="Calibri"/>
              </a:rPr>
              <a:t>za posledních 5 let</a:t>
            </a:r>
            <a:r>
              <a:rPr lang="cs-CZ" sz="2400" dirty="0">
                <a:ea typeface="Calibri"/>
                <a:cs typeface="Calibri"/>
              </a:rPr>
              <a:t> před zahájením zadávacího řízení </a:t>
            </a:r>
            <a:r>
              <a:rPr lang="cs-CZ" sz="2400" b="1" dirty="0">
                <a:ea typeface="Calibri"/>
                <a:cs typeface="Calibri"/>
              </a:rPr>
              <a:t>včetně osvědčení objednatele o řádném poskytnutí a dokončení nejvýznamnějších z těchto prací</a:t>
            </a:r>
            <a:r>
              <a:rPr lang="cs-CZ" sz="2400" dirty="0">
                <a:ea typeface="Calibri"/>
                <a:cs typeface="Calibri"/>
              </a:rPr>
              <a:t>; zadavatel </a:t>
            </a:r>
            <a:r>
              <a:rPr lang="cs-CZ" sz="2400" b="1" dirty="0">
                <a:ea typeface="Calibri"/>
                <a:cs typeface="Calibri"/>
              </a:rPr>
              <a:t>může stanovit, že budou zohledněny doklady i za dobu delší než posledních 5 let </a:t>
            </a:r>
            <a:r>
              <a:rPr lang="cs-CZ" sz="2400" dirty="0">
                <a:ea typeface="Calibri"/>
                <a:cs typeface="Calibri"/>
              </a:rPr>
              <a:t>před zahájením zadávacího řízení, pokud je to nezbytné pro zajištění přiměřené úrovně hospodářské soutěže,</a:t>
            </a:r>
          </a:p>
          <a:p>
            <a:pPr>
              <a:buClr>
                <a:srgbClr val="009543"/>
              </a:buClr>
            </a:pPr>
            <a:r>
              <a:rPr lang="cs-CZ" sz="2400" dirty="0" smtClean="0">
                <a:ea typeface="Calibri"/>
                <a:cs typeface="Calibri"/>
              </a:rPr>
              <a:t>b) </a:t>
            </a:r>
            <a:r>
              <a:rPr lang="cs-CZ" sz="2400" b="1" dirty="0" smtClean="0">
                <a:ea typeface="Calibri"/>
                <a:cs typeface="Calibri"/>
              </a:rPr>
              <a:t>seznam </a:t>
            </a:r>
            <a:r>
              <a:rPr lang="cs-CZ" sz="2400" b="1" dirty="0">
                <a:ea typeface="Calibri"/>
                <a:cs typeface="Calibri"/>
              </a:rPr>
              <a:t>významných dodávek nebo významných služeb </a:t>
            </a:r>
            <a:r>
              <a:rPr lang="cs-CZ" sz="2400" dirty="0">
                <a:ea typeface="Calibri"/>
                <a:cs typeface="Calibri"/>
              </a:rPr>
              <a:t>poskytnutých </a:t>
            </a:r>
            <a:r>
              <a:rPr lang="cs-CZ" sz="2400" b="1" dirty="0">
                <a:ea typeface="Calibri"/>
                <a:cs typeface="Calibri"/>
              </a:rPr>
              <a:t>za poslední 3 roky</a:t>
            </a:r>
            <a:r>
              <a:rPr lang="cs-CZ" sz="2400" dirty="0">
                <a:ea typeface="Calibri"/>
                <a:cs typeface="Calibri"/>
              </a:rPr>
              <a:t> před zahájením zadávacího řízení </a:t>
            </a:r>
            <a:r>
              <a:rPr lang="cs-CZ" sz="2400" b="1" dirty="0">
                <a:ea typeface="Calibri"/>
                <a:cs typeface="Calibri"/>
              </a:rPr>
              <a:t>včetně uvedení ceny a doby jejich poskytnutí a identifikace objednatele</a:t>
            </a:r>
            <a:r>
              <a:rPr lang="cs-CZ" sz="2400" dirty="0">
                <a:ea typeface="Calibri"/>
                <a:cs typeface="Calibri"/>
              </a:rPr>
              <a:t>; zadavatel </a:t>
            </a:r>
            <a:r>
              <a:rPr lang="cs-CZ" sz="2400" b="1" dirty="0">
                <a:ea typeface="Calibri"/>
                <a:cs typeface="Calibri"/>
              </a:rPr>
              <a:t>může stanovit, že budou zohledněny doklady i za dobu delší než poslední 3 roky</a:t>
            </a:r>
            <a:r>
              <a:rPr lang="cs-CZ" sz="2400" dirty="0">
                <a:ea typeface="Calibri"/>
                <a:cs typeface="Calibri"/>
              </a:rPr>
              <a:t> před zahájením zadávacího řízení, pokud je to nezbytné pro zajištění přiměřené úrovně hospodářské soutěže,</a:t>
            </a: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3193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049602"/>
            <a:ext cx="8562109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200" b="1" dirty="0" smtClean="0">
                <a:solidFill>
                  <a:srgbClr val="2E4987"/>
                </a:solidFill>
              </a:rPr>
              <a:t>„Reference“ - Seznam </a:t>
            </a:r>
            <a:r>
              <a:rPr lang="cs-CZ" sz="3200" b="1" dirty="0">
                <a:solidFill>
                  <a:srgbClr val="2E4987"/>
                </a:solidFill>
              </a:rPr>
              <a:t>stavebních </a:t>
            </a:r>
            <a:r>
              <a:rPr lang="cs-CZ" sz="3200" b="1" dirty="0" smtClean="0">
                <a:solidFill>
                  <a:srgbClr val="2E4987"/>
                </a:solidFill>
              </a:rPr>
              <a:t>prací,</a:t>
            </a:r>
            <a:endParaRPr lang="cs-CZ" sz="3200" b="1" dirty="0">
              <a:solidFill>
                <a:srgbClr val="2E4987"/>
              </a:solidFill>
            </a:endParaRPr>
          </a:p>
          <a:p>
            <a:r>
              <a:rPr lang="cs-CZ" sz="3200" b="1" dirty="0" smtClean="0">
                <a:solidFill>
                  <a:srgbClr val="2E4987"/>
                </a:solidFill>
              </a:rPr>
              <a:t>významných dodávek nebo služeb (§ 79 odst. 3-5)</a:t>
            </a:r>
            <a:endParaRPr lang="en-US" sz="32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960582" y="2526929"/>
            <a:ext cx="10889673" cy="28623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buClr>
                <a:srgbClr val="009543"/>
              </a:buClr>
            </a:pPr>
            <a:r>
              <a:rPr lang="cs-CZ" dirty="0" smtClean="0">
                <a:ea typeface="Calibri"/>
                <a:cs typeface="Calibri"/>
              </a:rPr>
              <a:t>(3) Pokud </a:t>
            </a:r>
            <a:r>
              <a:rPr lang="cs-CZ" dirty="0">
                <a:ea typeface="Calibri"/>
                <a:cs typeface="Calibri"/>
              </a:rPr>
              <a:t>zadavatel nestanoví v zadávací dokumentaci jinak, považují se doby podle odstavce 2 písm. a) a b) za splněné, pokud byla dodávka, služba nebo stavební práce uvedená v příslušném seznamu v průběhu této doby </a:t>
            </a:r>
            <a:r>
              <a:rPr lang="cs-CZ" b="1" dirty="0">
                <a:ea typeface="Calibri"/>
                <a:cs typeface="Calibri"/>
              </a:rPr>
              <a:t>dokončena</a:t>
            </a:r>
            <a:r>
              <a:rPr lang="cs-CZ" dirty="0">
                <a:ea typeface="Calibri"/>
                <a:cs typeface="Calibri"/>
              </a:rPr>
              <a:t>; </a:t>
            </a:r>
            <a:r>
              <a:rPr lang="cs-CZ" b="1" dirty="0">
                <a:ea typeface="Calibri"/>
                <a:cs typeface="Calibri"/>
              </a:rPr>
              <a:t>to neplatí u zakázek pravidelné povahy</a:t>
            </a:r>
            <a:r>
              <a:rPr lang="cs-CZ" dirty="0">
                <a:ea typeface="Calibri"/>
                <a:cs typeface="Calibri"/>
              </a:rPr>
              <a:t>, u nichž se pro účely prokázání technické kvalifikace považuje za </a:t>
            </a:r>
            <a:r>
              <a:rPr lang="cs-CZ" b="1" dirty="0">
                <a:ea typeface="Calibri"/>
                <a:cs typeface="Calibri"/>
              </a:rPr>
              <a:t>rozhodný rozsah zakázky realizovaný v průběhu doby </a:t>
            </a:r>
            <a:r>
              <a:rPr lang="cs-CZ" dirty="0">
                <a:ea typeface="Calibri"/>
                <a:cs typeface="Calibri"/>
              </a:rPr>
              <a:t>podle odstavce 2 písm. a) a b).</a:t>
            </a:r>
          </a:p>
          <a:p>
            <a:pPr>
              <a:buClr>
                <a:srgbClr val="009543"/>
              </a:buClr>
            </a:pPr>
            <a:r>
              <a:rPr lang="cs-CZ" dirty="0">
                <a:ea typeface="Calibri"/>
                <a:cs typeface="Calibri"/>
              </a:rPr>
              <a:t>(</a:t>
            </a:r>
            <a:r>
              <a:rPr lang="cs-CZ" dirty="0" smtClean="0">
                <a:ea typeface="Calibri"/>
                <a:cs typeface="Calibri"/>
              </a:rPr>
              <a:t>4) </a:t>
            </a:r>
            <a:r>
              <a:rPr lang="cs-CZ" b="1" dirty="0" smtClean="0">
                <a:ea typeface="Calibri"/>
                <a:cs typeface="Calibri"/>
              </a:rPr>
              <a:t>Nestanoví-li </a:t>
            </a:r>
            <a:r>
              <a:rPr lang="cs-CZ" b="1" dirty="0">
                <a:ea typeface="Calibri"/>
                <a:cs typeface="Calibri"/>
              </a:rPr>
              <a:t>zadavatel v zadávací dokumentaci jinak, může dodavatel </a:t>
            </a:r>
            <a:r>
              <a:rPr lang="cs-CZ" dirty="0">
                <a:ea typeface="Calibri"/>
                <a:cs typeface="Calibri"/>
              </a:rPr>
              <a:t>k prokázání splnění kritéria kvalifikace podle odstavce 2 písm. a) nebo b) </a:t>
            </a:r>
            <a:r>
              <a:rPr lang="cs-CZ" b="1" dirty="0">
                <a:ea typeface="Calibri"/>
                <a:cs typeface="Calibri"/>
              </a:rPr>
              <a:t>použít dodávky, služby nebo stavební práce, které poskytl</a:t>
            </a:r>
          </a:p>
          <a:p>
            <a:pPr>
              <a:buClr>
                <a:srgbClr val="009543"/>
              </a:buClr>
            </a:pPr>
            <a:r>
              <a:rPr lang="cs-CZ" dirty="0" smtClean="0">
                <a:ea typeface="Calibri"/>
                <a:cs typeface="Calibri"/>
              </a:rPr>
              <a:t>a) </a:t>
            </a:r>
            <a:r>
              <a:rPr lang="cs-CZ" b="1" dirty="0" smtClean="0">
                <a:ea typeface="Calibri"/>
                <a:cs typeface="Calibri"/>
              </a:rPr>
              <a:t>společně </a:t>
            </a:r>
            <a:r>
              <a:rPr lang="cs-CZ" b="1" dirty="0">
                <a:ea typeface="Calibri"/>
                <a:cs typeface="Calibri"/>
              </a:rPr>
              <a:t>s jinými dodavateli</a:t>
            </a:r>
            <a:r>
              <a:rPr lang="cs-CZ" dirty="0">
                <a:ea typeface="Calibri"/>
                <a:cs typeface="Calibri"/>
              </a:rPr>
              <a:t>, a to </a:t>
            </a:r>
            <a:r>
              <a:rPr lang="cs-CZ" b="1" dirty="0">
                <a:ea typeface="Calibri"/>
                <a:cs typeface="Calibri"/>
              </a:rPr>
              <a:t>v rozsahu, v jakém se na plnění zakázky podílel</a:t>
            </a:r>
            <a:r>
              <a:rPr lang="cs-CZ" dirty="0">
                <a:ea typeface="Calibri"/>
                <a:cs typeface="Calibri"/>
              </a:rPr>
              <a:t>, nebo</a:t>
            </a:r>
          </a:p>
          <a:p>
            <a:pPr>
              <a:buClr>
                <a:srgbClr val="009543"/>
              </a:buClr>
            </a:pPr>
            <a:r>
              <a:rPr lang="cs-CZ" dirty="0" smtClean="0">
                <a:ea typeface="Calibri"/>
                <a:cs typeface="Calibri"/>
              </a:rPr>
              <a:t>b) </a:t>
            </a:r>
            <a:r>
              <a:rPr lang="cs-CZ" b="1" dirty="0" smtClean="0">
                <a:ea typeface="Calibri"/>
                <a:cs typeface="Calibri"/>
              </a:rPr>
              <a:t>jako </a:t>
            </a:r>
            <a:r>
              <a:rPr lang="cs-CZ" b="1" dirty="0">
                <a:ea typeface="Calibri"/>
                <a:cs typeface="Calibri"/>
              </a:rPr>
              <a:t>poddodavatel</a:t>
            </a:r>
            <a:r>
              <a:rPr lang="cs-CZ" dirty="0">
                <a:ea typeface="Calibri"/>
                <a:cs typeface="Calibri"/>
              </a:rPr>
              <a:t>, a to </a:t>
            </a:r>
            <a:r>
              <a:rPr lang="cs-CZ" b="1" dirty="0">
                <a:ea typeface="Calibri"/>
                <a:cs typeface="Calibri"/>
              </a:rPr>
              <a:t>v rozsahu, v jakém se na plnění dodávky, služby nebo stavební práce podílel</a:t>
            </a:r>
            <a:r>
              <a:rPr lang="cs-CZ" dirty="0">
                <a:ea typeface="Calibri"/>
                <a:cs typeface="Calibri"/>
              </a:rPr>
              <a:t>.</a:t>
            </a:r>
          </a:p>
          <a:p>
            <a:pPr>
              <a:buClr>
                <a:srgbClr val="009543"/>
              </a:buClr>
            </a:pPr>
            <a:r>
              <a:rPr lang="cs-CZ" dirty="0">
                <a:ea typeface="Calibri"/>
                <a:cs typeface="Calibri"/>
              </a:rPr>
              <a:t>(</a:t>
            </a:r>
            <a:r>
              <a:rPr lang="cs-CZ" dirty="0" smtClean="0">
                <a:ea typeface="Calibri"/>
                <a:cs typeface="Calibri"/>
              </a:rPr>
              <a:t>5) </a:t>
            </a:r>
            <a:r>
              <a:rPr lang="cs-CZ" b="1" dirty="0" smtClean="0">
                <a:ea typeface="Calibri"/>
                <a:cs typeface="Calibri"/>
              </a:rPr>
              <a:t>Rovnocenným </a:t>
            </a:r>
            <a:r>
              <a:rPr lang="cs-CZ" b="1" dirty="0">
                <a:ea typeface="Calibri"/>
                <a:cs typeface="Calibri"/>
              </a:rPr>
              <a:t>dokladem </a:t>
            </a:r>
            <a:r>
              <a:rPr lang="cs-CZ" dirty="0">
                <a:ea typeface="Calibri"/>
                <a:cs typeface="Calibri"/>
              </a:rPr>
              <a:t>k prokázání kritéria podle odstavce 2 písm. a) a b) je zejména </a:t>
            </a:r>
            <a:r>
              <a:rPr lang="cs-CZ" b="1" dirty="0">
                <a:ea typeface="Calibri"/>
                <a:cs typeface="Calibri"/>
              </a:rPr>
              <a:t>smlouva s objednatelem a doklad o uskutečnění plnění dodavatele</a:t>
            </a:r>
            <a:r>
              <a:rPr lang="cs-CZ" dirty="0">
                <a:ea typeface="Calibri"/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25047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157921" y="1200327"/>
            <a:ext cx="943296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Ekonomická kvalifikace (§ 78) 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157921" y="2013527"/>
            <a:ext cx="9103679" cy="769441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buClr>
                <a:srgbClr val="009543"/>
              </a:buClr>
            </a:pPr>
            <a:r>
              <a:rPr lang="cs-CZ" b="1" dirty="0" smtClean="0"/>
              <a:t>Volba mezi kritérii</a:t>
            </a:r>
          </a:p>
          <a:p>
            <a:pPr marL="342900" indent="-342900">
              <a:buClr>
                <a:srgbClr val="009543"/>
              </a:buClr>
              <a:buFont typeface="+mj-lt"/>
              <a:buAutoNum type="arabicPeriod"/>
            </a:pPr>
            <a:r>
              <a:rPr lang="cs-CZ" dirty="0"/>
              <a:t>minimální roční obrat dodavatele </a:t>
            </a:r>
          </a:p>
          <a:p>
            <a:pPr marL="342900" indent="-342900">
              <a:buClr>
                <a:srgbClr val="009543"/>
              </a:buClr>
              <a:buFont typeface="+mj-lt"/>
              <a:buAutoNum type="arabicPeriod"/>
            </a:pPr>
            <a:r>
              <a:rPr lang="cs-CZ" dirty="0"/>
              <a:t>obrat dosažený dodavatelem s ohledem na předmět VZ</a:t>
            </a:r>
          </a:p>
          <a:p>
            <a:pPr>
              <a:buClr>
                <a:srgbClr val="009543"/>
              </a:buClr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určená minimální úroveň, ale nejdéle za 3 bezprostředně předcházející účetní období</a:t>
            </a:r>
          </a:p>
          <a:p>
            <a:endParaRPr lang="cs-CZ" sz="2400" dirty="0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Podmínka minimální výše ročního obratu nesmí přesahovat </a:t>
            </a:r>
            <a:r>
              <a:rPr lang="cs-CZ" b="1" dirty="0"/>
              <a:t>dvojnásobek předpokládané hodnoty </a:t>
            </a:r>
            <a:r>
              <a:rPr lang="cs-CZ" b="1" dirty="0" smtClean="0"/>
              <a:t>VZ</a:t>
            </a:r>
            <a:r>
              <a:rPr lang="cs-CZ" dirty="0" smtClean="0"/>
              <a:t>/</a:t>
            </a:r>
            <a:r>
              <a:rPr lang="cs-CZ" dirty="0" err="1" smtClean="0"/>
              <a:t>spec</a:t>
            </a:r>
            <a:r>
              <a:rPr lang="cs-CZ" dirty="0" smtClean="0"/>
              <a:t>. u VZ na uzavření RD nebo zavedení DNS + výjimky v odůvodněných případech – zvláštní rizika.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Dodavatel </a:t>
            </a:r>
            <a:r>
              <a:rPr lang="cs-CZ" dirty="0"/>
              <a:t>prokáže obrat </a:t>
            </a:r>
            <a:r>
              <a:rPr lang="cs-CZ" b="1" dirty="0"/>
              <a:t>výkazem zisku a ztrát dodavatele </a:t>
            </a:r>
            <a:r>
              <a:rPr lang="cs-CZ" dirty="0"/>
              <a:t>nebo obdobným dokladem podle právního řádu země sídla </a:t>
            </a:r>
            <a:r>
              <a:rPr lang="cs-CZ" dirty="0" smtClean="0"/>
              <a:t>dodavatele.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Zadavatel </a:t>
            </a:r>
            <a:r>
              <a:rPr lang="cs-CZ" dirty="0"/>
              <a:t>není oprávněn požadovat ekonomickou kvalifikaci v případě veřejných zakázek na služby uvedené v oddílu 71 hlavního slovníku jednotného klasifikačního systému.</a:t>
            </a:r>
          </a:p>
          <a:p>
            <a:endParaRPr lang="cs-CZ" sz="2400" dirty="0" smtClean="0">
              <a:ea typeface="Calibri"/>
              <a:cs typeface="Calibri"/>
            </a:endParaRPr>
          </a:p>
          <a:p>
            <a:pPr>
              <a:buClr>
                <a:srgbClr val="009543"/>
              </a:buClr>
            </a:pPr>
            <a:endParaRPr lang="cs-CZ" sz="2400" dirty="0" smtClean="0">
              <a:ea typeface="Calibri"/>
              <a:cs typeface="Calibri"/>
            </a:endParaRPr>
          </a:p>
          <a:p>
            <a:pPr>
              <a:buClr>
                <a:srgbClr val="009543"/>
              </a:buClr>
            </a:pPr>
            <a:endParaRPr lang="cs-CZ" sz="2400" dirty="0" smtClean="0">
              <a:ea typeface="Calibri"/>
              <a:cs typeface="Calibri"/>
            </a:endParaRPr>
          </a:p>
          <a:p>
            <a:pPr>
              <a:buClr>
                <a:srgbClr val="009543"/>
              </a:buClr>
            </a:pPr>
            <a:endParaRPr lang="cs-CZ" sz="2400" dirty="0" smtClean="0">
              <a:ea typeface="Calibri"/>
              <a:cs typeface="Calibri"/>
            </a:endParaRPr>
          </a:p>
          <a:p>
            <a:endParaRPr lang="cs-CZ" sz="2000" dirty="0" smtClean="0">
              <a:ea typeface="Calibri"/>
              <a:cs typeface="Calibri"/>
            </a:endParaRPr>
          </a:p>
          <a:p>
            <a:endParaRPr lang="cs-CZ" sz="2000" dirty="0" smtClean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 smtClean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 smtClean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 smtClean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0703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266778" y="1476657"/>
            <a:ext cx="943296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Co je to kvalifikace (dodavatele)?</a:t>
            </a:r>
            <a:endParaRPr lang="cs-CZ" sz="1100" dirty="0">
              <a:latin typeface="Arial"/>
              <a:cs typeface="Arial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266778" y="2122988"/>
            <a:ext cx="9337964" cy="74174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2400" b="1" dirty="0"/>
              <a:t>Jedná se o požadavky zadavatele na osobu dodavatele.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Podle </a:t>
            </a:r>
            <a:r>
              <a:rPr lang="cs-CZ" sz="2400" b="1" dirty="0"/>
              <a:t>§ 28 odst. 1 písm. c) jsou to požadavky na způsobilost a schopnost dodavatele plnit VZ.</a:t>
            </a:r>
          </a:p>
          <a:p>
            <a:endParaRPr lang="cs-CZ" sz="2400" dirty="0" smtClean="0"/>
          </a:p>
          <a:p>
            <a:r>
              <a:rPr lang="cs-CZ" sz="2400" dirty="0" smtClean="0"/>
              <a:t>§ </a:t>
            </a:r>
            <a:r>
              <a:rPr lang="cs-CZ" sz="2400" dirty="0"/>
              <a:t>37 </a:t>
            </a:r>
            <a:r>
              <a:rPr lang="cs-CZ" sz="2400" dirty="0" smtClean="0"/>
              <a:t>odst</a:t>
            </a:r>
            <a:r>
              <a:rPr lang="cs-CZ" sz="2400" dirty="0"/>
              <a:t>. 1 písm. a)</a:t>
            </a:r>
          </a:p>
          <a:p>
            <a:r>
              <a:rPr lang="cs-CZ" sz="2400" dirty="0"/>
              <a:t>Podmínky účasti v zadávacím řízení může zadavatel stanovit jako a) </a:t>
            </a:r>
            <a:r>
              <a:rPr lang="cs-CZ" sz="2400" b="1" dirty="0"/>
              <a:t>podmínky kvalifikace</a:t>
            </a:r>
            <a:r>
              <a:rPr lang="cs-CZ" sz="2400" dirty="0"/>
              <a:t>, </a:t>
            </a:r>
            <a:r>
              <a:rPr lang="cs-CZ" sz="2400" dirty="0" smtClean="0"/>
              <a:t>…</a:t>
            </a:r>
          </a:p>
          <a:p>
            <a:endParaRPr lang="cs-CZ" sz="2400" dirty="0"/>
          </a:p>
          <a:p>
            <a:pPr marL="342900" indent="-342900">
              <a:buClr>
                <a:srgbClr val="009543"/>
              </a:buClr>
              <a:buFont typeface="Wingdings,Sans-Serif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342900" indent="-34290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7843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290782" y="1271275"/>
            <a:ext cx="856210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Doklady </a:t>
            </a:r>
            <a:endParaRPr lang="en-US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392382" y="2347375"/>
            <a:ext cx="9337964" cy="852541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2400" dirty="0"/>
              <a:t>§ </a:t>
            </a:r>
            <a:r>
              <a:rPr lang="cs-CZ" sz="2400" dirty="0" smtClean="0"/>
              <a:t>39/5, 45</a:t>
            </a:r>
            <a:r>
              <a:rPr lang="cs-CZ" sz="2400" dirty="0"/>
              <a:t>, 46, </a:t>
            </a:r>
            <a:r>
              <a:rPr lang="cs-CZ" sz="2400" dirty="0" smtClean="0"/>
              <a:t>53/4</a:t>
            </a:r>
            <a:r>
              <a:rPr lang="cs-CZ" sz="2400" dirty="0"/>
              <a:t>, 86 a </a:t>
            </a:r>
            <a:r>
              <a:rPr lang="cs-CZ" sz="2400" dirty="0" smtClean="0"/>
              <a:t>87, 122</a:t>
            </a:r>
          </a:p>
          <a:p>
            <a:endParaRPr lang="cs-CZ" sz="2400" dirty="0"/>
          </a:p>
          <a:p>
            <a:r>
              <a:rPr lang="cs-CZ" sz="2400" dirty="0" smtClean="0"/>
              <a:t>Ověřování věrohodnosti, zadavatel si je může opatřit i sám</a:t>
            </a:r>
          </a:p>
          <a:p>
            <a:r>
              <a:rPr lang="cs-CZ" sz="2400" dirty="0" smtClean="0"/>
              <a:t>Kopie </a:t>
            </a:r>
            <a:r>
              <a:rPr lang="cs-CZ" sz="2400" dirty="0"/>
              <a:t>versus originály </a:t>
            </a:r>
            <a:endParaRPr lang="cs-CZ" sz="2400" dirty="0" smtClean="0"/>
          </a:p>
          <a:p>
            <a:r>
              <a:rPr lang="cs-CZ" sz="2400" dirty="0" smtClean="0"/>
              <a:t>Rovnocenné </a:t>
            </a:r>
            <a:r>
              <a:rPr lang="cs-CZ" sz="2400" dirty="0"/>
              <a:t>doklady, obdobné doklady podle jiných právních řádů, odkaz na informace v </a:t>
            </a:r>
            <a:r>
              <a:rPr lang="cs-CZ" sz="2400" dirty="0" smtClean="0"/>
              <a:t>ISVS</a:t>
            </a:r>
          </a:p>
          <a:p>
            <a:r>
              <a:rPr lang="cs-CZ" sz="2400" dirty="0" smtClean="0"/>
              <a:t>Překlady do zadavatelem určeného jazyku</a:t>
            </a:r>
            <a:endParaRPr lang="cs-CZ" sz="2400" dirty="0"/>
          </a:p>
          <a:p>
            <a:r>
              <a:rPr lang="cs-CZ" sz="2400" dirty="0"/>
              <a:t>Doplnění údajů a dokladů</a:t>
            </a:r>
          </a:p>
          <a:p>
            <a:r>
              <a:rPr lang="cs-CZ" sz="2400" dirty="0"/>
              <a:t>Doklady versus čestná </a:t>
            </a:r>
            <a:r>
              <a:rPr lang="cs-CZ" sz="2400" dirty="0" smtClean="0"/>
              <a:t>prohlášení (jiné pravidlo v ZPŘ a v </a:t>
            </a:r>
            <a:r>
              <a:rPr lang="cs-CZ" sz="2400" dirty="0" err="1" smtClean="0"/>
              <a:t>nadlimitu</a:t>
            </a:r>
            <a:r>
              <a:rPr lang="cs-CZ" sz="2400" dirty="0" smtClean="0"/>
              <a:t>)</a:t>
            </a:r>
            <a:endParaRPr lang="cs-CZ" sz="2400" dirty="0"/>
          </a:p>
          <a:p>
            <a:r>
              <a:rPr lang="cs-CZ" sz="2400" dirty="0"/>
              <a:t>Vždy možnost předložit Jednotné evropské osvědčení pro veřejné zakázky (</a:t>
            </a:r>
            <a:r>
              <a:rPr lang="cs-CZ" sz="2400" dirty="0">
                <a:hlinkClick r:id="rId4"/>
              </a:rPr>
              <a:t>www.espd.cz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Výzva k předložení dokladů vybraným dodavatelem</a:t>
            </a:r>
            <a:endParaRPr lang="cs-CZ" sz="2400" dirty="0"/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/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51982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392382" y="1191954"/>
            <a:ext cx="856210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Související ustanovení 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391916" y="2133600"/>
            <a:ext cx="9174484" cy="49552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2000" dirty="0" smtClean="0"/>
              <a:t>- Vylučování účastníka ZŘ podle § 48/2</a:t>
            </a:r>
          </a:p>
          <a:p>
            <a:r>
              <a:rPr lang="cs-CZ" sz="2000" b="1" dirty="0" smtClean="0"/>
              <a:t>- </a:t>
            </a:r>
            <a:r>
              <a:rPr lang="cs-CZ" sz="2000" dirty="0" smtClean="0"/>
              <a:t>požadavek </a:t>
            </a:r>
            <a:r>
              <a:rPr lang="cs-CZ" sz="2000" dirty="0"/>
              <a:t>na specifickou způsobilost vybraného </a:t>
            </a:r>
            <a:r>
              <a:rPr lang="cs-CZ" sz="2000" dirty="0" smtClean="0"/>
              <a:t>dodavatele:</a:t>
            </a:r>
            <a:endParaRPr lang="cs-CZ" sz="2000" dirty="0"/>
          </a:p>
          <a:p>
            <a:r>
              <a:rPr lang="cs-CZ" sz="2000" dirty="0"/>
              <a:t>Vybraného dodavatele zadavatel vyloučí z účasti v zadávacím řízení , pokud zjistí, že jsou naplněny důvody vyloučení podle </a:t>
            </a:r>
            <a:r>
              <a:rPr lang="cs-CZ" sz="2000" dirty="0" smtClean="0"/>
              <a:t>48/5 </a:t>
            </a:r>
            <a:r>
              <a:rPr lang="cs-CZ" sz="2000" dirty="0"/>
              <a:t>písm. a) až c</a:t>
            </a:r>
            <a:r>
              <a:rPr lang="cs-CZ" sz="2000" dirty="0" smtClean="0"/>
              <a:t>) - § 48/8</a:t>
            </a:r>
          </a:p>
          <a:p>
            <a:r>
              <a:rPr lang="cs-CZ" sz="2000" dirty="0" smtClean="0"/>
              <a:t>- Obnovení </a:t>
            </a:r>
            <a:r>
              <a:rPr lang="cs-CZ" sz="2000" dirty="0"/>
              <a:t>způsobilosti účastníka ZŘ - § </a:t>
            </a:r>
            <a:r>
              <a:rPr lang="cs-CZ" sz="2000" dirty="0" smtClean="0"/>
              <a:t>76 (neplatí v ZPŘ, pokud zadavatel nedá do ZD) </a:t>
            </a:r>
          </a:p>
          <a:p>
            <a:r>
              <a:rPr lang="cs-CZ" sz="2000" dirty="0" smtClean="0"/>
              <a:t>- Kvalifikace získaná v zahraničí - § 81</a:t>
            </a:r>
          </a:p>
          <a:p>
            <a:r>
              <a:rPr lang="cs-CZ" sz="2000" dirty="0" smtClean="0"/>
              <a:t>- Kvalifikace v </a:t>
            </a:r>
            <a:r>
              <a:rPr lang="cs-CZ" sz="2000" dirty="0"/>
              <a:t>případě společné účasti dodavatelů - § </a:t>
            </a:r>
            <a:r>
              <a:rPr lang="cs-CZ" sz="2000" dirty="0" smtClean="0"/>
              <a:t>82, 84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- </a:t>
            </a:r>
            <a:r>
              <a:rPr lang="cs-CZ" sz="2000" dirty="0" smtClean="0"/>
              <a:t>prokazování kvalifikace prostřednictvím </a:t>
            </a:r>
            <a:r>
              <a:rPr lang="cs-CZ" sz="2000" dirty="0"/>
              <a:t>jiných osob - § 83</a:t>
            </a:r>
            <a:br>
              <a:rPr lang="cs-CZ" sz="2000" dirty="0"/>
            </a:br>
            <a:r>
              <a:rPr lang="cs-CZ" sz="2000" dirty="0"/>
              <a:t>- požadavek na prokázání kvalifikace poddodavatele - § 85</a:t>
            </a:r>
            <a:br>
              <a:rPr lang="cs-CZ" sz="2000" dirty="0"/>
            </a:br>
            <a:r>
              <a:rPr lang="cs-CZ" sz="2000" dirty="0"/>
              <a:t>- změny kvalifikace účastníka ZŘ - § 88</a:t>
            </a:r>
            <a:br>
              <a:rPr lang="cs-CZ" sz="2000" dirty="0"/>
            </a:br>
            <a:r>
              <a:rPr lang="cs-CZ" sz="2000" dirty="0"/>
              <a:t>- prokazování výpisem </a:t>
            </a:r>
            <a:r>
              <a:rPr lang="cs-CZ" sz="2000" dirty="0" smtClean="0"/>
              <a:t>ze Seznamu kvalifikovaných dodavatelů - </a:t>
            </a:r>
            <a:r>
              <a:rPr lang="cs-CZ" sz="2000" dirty="0"/>
              <a:t>§ 228</a:t>
            </a: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46176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135075" y="1566034"/>
            <a:ext cx="9432966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Případy, kdy jsou </a:t>
            </a:r>
            <a:r>
              <a:rPr lang="cs-CZ" sz="3600" b="1" dirty="0" err="1" smtClean="0">
                <a:solidFill>
                  <a:srgbClr val="2E4987"/>
                </a:solidFill>
              </a:rPr>
              <a:t>spec</a:t>
            </a:r>
            <a:r>
              <a:rPr lang="cs-CZ" sz="3600" b="1" dirty="0" smtClean="0">
                <a:solidFill>
                  <a:srgbClr val="2E4987"/>
                </a:solidFill>
              </a:rPr>
              <a:t>. pravidla pro kvalifikaci (s odlišnostmi od úpravy pro nadlimitní režim)</a:t>
            </a:r>
            <a:endParaRPr lang="cs-CZ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135076" y="2766363"/>
            <a:ext cx="9385464" cy="67710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Clr>
                <a:srgbClr val="009543"/>
              </a:buClr>
              <a:buFontTx/>
              <a:buChar char="-"/>
            </a:pPr>
            <a:r>
              <a:rPr lang="cs-CZ" dirty="0" smtClean="0">
                <a:ea typeface="Calibri"/>
                <a:cs typeface="Calibri"/>
              </a:rPr>
              <a:t>při </a:t>
            </a:r>
            <a:r>
              <a:rPr lang="cs-CZ" b="1" dirty="0" smtClean="0">
                <a:ea typeface="Calibri"/>
                <a:cs typeface="Calibri"/>
              </a:rPr>
              <a:t>zadávání sektorové VZ </a:t>
            </a:r>
            <a:r>
              <a:rPr lang="cs-CZ" dirty="0" smtClean="0">
                <a:ea typeface="Calibri"/>
                <a:cs typeface="Calibri"/>
              </a:rPr>
              <a:t>(systém kvalifikace, povinnou způsobilost jako v </a:t>
            </a:r>
            <a:r>
              <a:rPr lang="cs-CZ" dirty="0" err="1" smtClean="0">
                <a:ea typeface="Calibri"/>
                <a:cs typeface="Calibri"/>
              </a:rPr>
              <a:t>nadlimitu</a:t>
            </a:r>
            <a:r>
              <a:rPr lang="cs-CZ" dirty="0" smtClean="0">
                <a:ea typeface="Calibri"/>
                <a:cs typeface="Calibri"/>
              </a:rPr>
              <a:t> vyžaduje jen </a:t>
            </a:r>
            <a:r>
              <a:rPr lang="cs-CZ" dirty="0">
                <a:ea typeface="Calibri"/>
                <a:cs typeface="Calibri"/>
              </a:rPr>
              <a:t>veřejný zadavatel, jinak </a:t>
            </a:r>
            <a:r>
              <a:rPr lang="cs-CZ" dirty="0" smtClean="0">
                <a:ea typeface="Calibri"/>
                <a:cs typeface="Calibri"/>
              </a:rPr>
              <a:t>mohou být požadována i </a:t>
            </a:r>
            <a:r>
              <a:rPr lang="cs-CZ" dirty="0">
                <a:ea typeface="Calibri"/>
                <a:cs typeface="Calibri"/>
              </a:rPr>
              <a:t>jiná kritéria </a:t>
            </a:r>
            <a:r>
              <a:rPr lang="cs-CZ" dirty="0" smtClean="0">
                <a:ea typeface="Calibri"/>
                <a:cs typeface="Calibri"/>
              </a:rPr>
              <a:t>kvalifikace než ta pro </a:t>
            </a:r>
            <a:r>
              <a:rPr lang="cs-CZ" dirty="0" err="1" smtClean="0">
                <a:ea typeface="Calibri"/>
                <a:cs typeface="Calibri"/>
              </a:rPr>
              <a:t>nadlimit</a:t>
            </a:r>
            <a:r>
              <a:rPr lang="cs-CZ" dirty="0" smtClean="0">
                <a:ea typeface="Calibri"/>
                <a:cs typeface="Calibri"/>
              </a:rPr>
              <a:t>)</a:t>
            </a:r>
          </a:p>
          <a:p>
            <a:pPr marL="342900" indent="-342900">
              <a:buClr>
                <a:srgbClr val="009543"/>
              </a:buClr>
              <a:buFontTx/>
              <a:buChar char="-"/>
            </a:pPr>
            <a:r>
              <a:rPr lang="cs-CZ" dirty="0">
                <a:ea typeface="Calibri"/>
                <a:cs typeface="Calibri"/>
              </a:rPr>
              <a:t>v</a:t>
            </a:r>
            <a:r>
              <a:rPr lang="cs-CZ" dirty="0" smtClean="0">
                <a:ea typeface="Calibri"/>
                <a:cs typeface="Calibri"/>
              </a:rPr>
              <a:t> </a:t>
            </a:r>
            <a:r>
              <a:rPr lang="cs-CZ" b="1" dirty="0" smtClean="0">
                <a:ea typeface="Calibri"/>
                <a:cs typeface="Calibri"/>
              </a:rPr>
              <a:t>koncesním řízení </a:t>
            </a:r>
            <a:r>
              <a:rPr lang="cs-CZ" dirty="0" smtClean="0">
                <a:ea typeface="Calibri"/>
                <a:cs typeface="Calibri"/>
              </a:rPr>
              <a:t>(jen veřejný zadavatel musí vyžadovat a jen základní </a:t>
            </a:r>
            <a:r>
              <a:rPr lang="cs-CZ" dirty="0" err="1" smtClean="0">
                <a:ea typeface="Calibri"/>
                <a:cs typeface="Calibri"/>
              </a:rPr>
              <a:t>způs</a:t>
            </a:r>
            <a:r>
              <a:rPr lang="cs-CZ" dirty="0" smtClean="0">
                <a:ea typeface="Calibri"/>
                <a:cs typeface="Calibri"/>
              </a:rPr>
              <a:t>., jinak mohou být požadována i jiná kritéria kvalifikace než ta pro </a:t>
            </a:r>
            <a:r>
              <a:rPr lang="cs-CZ" dirty="0" err="1" smtClean="0">
                <a:ea typeface="Calibri"/>
                <a:cs typeface="Calibri"/>
              </a:rPr>
              <a:t>nadlimit</a:t>
            </a:r>
            <a:r>
              <a:rPr lang="cs-CZ" dirty="0" smtClean="0">
                <a:ea typeface="Calibri"/>
                <a:cs typeface="Calibri"/>
              </a:rPr>
              <a:t>)</a:t>
            </a:r>
          </a:p>
          <a:p>
            <a:pPr marL="342900" indent="-342900">
              <a:buClr>
                <a:srgbClr val="009543"/>
              </a:buClr>
              <a:buFontTx/>
              <a:buChar char="-"/>
            </a:pPr>
            <a:r>
              <a:rPr lang="cs-CZ" dirty="0">
                <a:ea typeface="Calibri"/>
                <a:cs typeface="Calibri"/>
              </a:rPr>
              <a:t>v</a:t>
            </a:r>
            <a:r>
              <a:rPr lang="cs-CZ" dirty="0" smtClean="0">
                <a:ea typeface="Calibri"/>
                <a:cs typeface="Calibri"/>
              </a:rPr>
              <a:t> </a:t>
            </a:r>
            <a:r>
              <a:rPr lang="cs-CZ" b="1" dirty="0" smtClean="0">
                <a:ea typeface="Calibri"/>
                <a:cs typeface="Calibri"/>
              </a:rPr>
              <a:t>řízení pro zadání zakázky ve zjednodušeném režimu </a:t>
            </a:r>
            <a:r>
              <a:rPr lang="cs-CZ" dirty="0" smtClean="0">
                <a:ea typeface="Calibri"/>
                <a:cs typeface="Calibri"/>
              </a:rPr>
              <a:t>(nemusí </a:t>
            </a:r>
            <a:r>
              <a:rPr lang="cs-CZ" dirty="0">
                <a:ea typeface="Calibri"/>
                <a:cs typeface="Calibri"/>
              </a:rPr>
              <a:t>se vyžadovat, </a:t>
            </a:r>
            <a:r>
              <a:rPr lang="cs-CZ" dirty="0" smtClean="0">
                <a:ea typeface="Calibri"/>
                <a:cs typeface="Calibri"/>
              </a:rPr>
              <a:t>mohou být požadována </a:t>
            </a:r>
            <a:r>
              <a:rPr lang="cs-CZ" dirty="0">
                <a:ea typeface="Calibri"/>
                <a:cs typeface="Calibri"/>
              </a:rPr>
              <a:t>i jiná kritéria </a:t>
            </a:r>
            <a:r>
              <a:rPr lang="cs-CZ" dirty="0" smtClean="0">
                <a:ea typeface="Calibri"/>
                <a:cs typeface="Calibri"/>
              </a:rPr>
              <a:t>kvalifikace než ta pro </a:t>
            </a:r>
            <a:r>
              <a:rPr lang="cs-CZ" dirty="0" err="1" smtClean="0">
                <a:ea typeface="Calibri"/>
                <a:cs typeface="Calibri"/>
              </a:rPr>
              <a:t>nadlimit</a:t>
            </a:r>
            <a:r>
              <a:rPr lang="cs-CZ" dirty="0" smtClean="0">
                <a:ea typeface="Calibri"/>
                <a:cs typeface="Calibri"/>
              </a:rPr>
              <a:t>) </a:t>
            </a:r>
          </a:p>
          <a:p>
            <a:pPr marL="342900" indent="-342900">
              <a:buClr>
                <a:srgbClr val="009543"/>
              </a:buClr>
              <a:buFontTx/>
              <a:buChar char="-"/>
            </a:pPr>
            <a:r>
              <a:rPr lang="cs-CZ" dirty="0">
                <a:ea typeface="Calibri"/>
                <a:cs typeface="Calibri"/>
              </a:rPr>
              <a:t>p</a:t>
            </a:r>
            <a:r>
              <a:rPr lang="cs-CZ" dirty="0" smtClean="0">
                <a:ea typeface="Calibri"/>
                <a:cs typeface="Calibri"/>
              </a:rPr>
              <a:t>ři </a:t>
            </a:r>
            <a:r>
              <a:rPr lang="cs-CZ" b="1" dirty="0" smtClean="0">
                <a:ea typeface="Calibri"/>
                <a:cs typeface="Calibri"/>
              </a:rPr>
              <a:t>zadávání VZ v oblasti obrany a bezpečnosti </a:t>
            </a:r>
            <a:r>
              <a:rPr lang="cs-CZ" dirty="0" smtClean="0">
                <a:ea typeface="Calibri"/>
                <a:cs typeface="Calibri"/>
              </a:rPr>
              <a:t>(několik specifik)</a:t>
            </a:r>
          </a:p>
          <a:p>
            <a:pPr marL="342900" indent="-342900">
              <a:buClr>
                <a:srgbClr val="009543"/>
              </a:buClr>
              <a:buFontTx/>
              <a:buChar char="-"/>
            </a:pPr>
            <a:r>
              <a:rPr lang="cs-CZ" dirty="0">
                <a:ea typeface="Calibri"/>
                <a:cs typeface="Calibri"/>
              </a:rPr>
              <a:t>v</a:t>
            </a:r>
            <a:r>
              <a:rPr lang="cs-CZ" dirty="0" smtClean="0">
                <a:ea typeface="Calibri"/>
                <a:cs typeface="Calibri"/>
              </a:rPr>
              <a:t>e </a:t>
            </a:r>
            <a:r>
              <a:rPr lang="cs-CZ" b="1" dirty="0" smtClean="0">
                <a:ea typeface="Calibri"/>
                <a:cs typeface="Calibri"/>
              </a:rPr>
              <a:t>zjednodušeném podlimitním řízení </a:t>
            </a:r>
            <a:r>
              <a:rPr lang="cs-CZ" dirty="0" smtClean="0">
                <a:ea typeface="Calibri"/>
                <a:cs typeface="Calibri"/>
              </a:rPr>
              <a:t>(jen veřejný zadavatel a jen základní </a:t>
            </a:r>
            <a:r>
              <a:rPr lang="cs-CZ" dirty="0" err="1" smtClean="0">
                <a:ea typeface="Calibri"/>
                <a:cs typeface="Calibri"/>
              </a:rPr>
              <a:t>způs</a:t>
            </a:r>
            <a:r>
              <a:rPr lang="cs-CZ" dirty="0">
                <a:ea typeface="Calibri"/>
                <a:cs typeface="Calibri"/>
              </a:rPr>
              <a:t>., </a:t>
            </a:r>
            <a:r>
              <a:rPr lang="cs-CZ" dirty="0" smtClean="0">
                <a:ea typeface="Calibri"/>
                <a:cs typeface="Calibri"/>
              </a:rPr>
              <a:t>mohou </a:t>
            </a:r>
            <a:r>
              <a:rPr lang="cs-CZ" dirty="0">
                <a:ea typeface="Calibri"/>
                <a:cs typeface="Calibri"/>
              </a:rPr>
              <a:t>být i jiná kritéria </a:t>
            </a:r>
            <a:r>
              <a:rPr lang="cs-CZ" dirty="0" smtClean="0">
                <a:ea typeface="Calibri"/>
                <a:cs typeface="Calibri"/>
              </a:rPr>
              <a:t>kvalifikace)</a:t>
            </a:r>
            <a:endParaRPr lang="cs-CZ" dirty="0">
              <a:ea typeface="Calibri"/>
              <a:cs typeface="Calibri"/>
            </a:endParaRPr>
          </a:p>
          <a:p>
            <a:pPr marL="342900" indent="-342900">
              <a:buClr>
                <a:srgbClr val="009543"/>
              </a:buClr>
              <a:buFontTx/>
              <a:buChar char="-"/>
            </a:pPr>
            <a:r>
              <a:rPr lang="cs-CZ" dirty="0" smtClean="0">
                <a:ea typeface="Calibri"/>
                <a:cs typeface="Calibri"/>
              </a:rPr>
              <a:t>při </a:t>
            </a:r>
            <a:r>
              <a:rPr lang="cs-CZ" b="1" dirty="0">
                <a:ea typeface="Calibri"/>
                <a:cs typeface="Calibri"/>
              </a:rPr>
              <a:t>zadávání veřejných zakázek malého rozsahu </a:t>
            </a:r>
            <a:r>
              <a:rPr lang="cs-CZ" dirty="0">
                <a:ea typeface="Calibri"/>
                <a:cs typeface="Calibri"/>
              </a:rPr>
              <a:t>(nemusí se vyžadovat, </a:t>
            </a:r>
            <a:r>
              <a:rPr lang="cs-CZ" dirty="0" smtClean="0">
                <a:ea typeface="Calibri"/>
                <a:cs typeface="Calibri"/>
              </a:rPr>
              <a:t>mohou </a:t>
            </a:r>
            <a:r>
              <a:rPr lang="cs-CZ" dirty="0">
                <a:ea typeface="Calibri"/>
                <a:cs typeface="Calibri"/>
              </a:rPr>
              <a:t>být požadována i jiná kritéria kvalifikace než ta pro </a:t>
            </a:r>
            <a:r>
              <a:rPr lang="cs-CZ" dirty="0" err="1">
                <a:ea typeface="Calibri"/>
                <a:cs typeface="Calibri"/>
              </a:rPr>
              <a:t>nadlimit</a:t>
            </a:r>
            <a:r>
              <a:rPr lang="cs-CZ" dirty="0">
                <a:ea typeface="Calibri"/>
                <a:cs typeface="Calibri"/>
              </a:rPr>
              <a:t>) </a:t>
            </a:r>
          </a:p>
          <a:p>
            <a:pPr>
              <a:buClr>
                <a:srgbClr val="009543"/>
              </a:buClr>
            </a:pPr>
            <a:endParaRPr lang="cs-CZ" sz="2400" i="1" dirty="0">
              <a:ea typeface="Calibri"/>
              <a:cs typeface="Calibri"/>
            </a:endParaRPr>
          </a:p>
          <a:p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66571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266778" y="1476657"/>
            <a:ext cx="9432966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Jak stanovit „jiná kritéria“ kvalifikace (jiná než ta upravená v rámci nadlimitního režimu</a:t>
            </a:r>
            <a:endParaRPr lang="cs-CZ" sz="1100" dirty="0">
              <a:latin typeface="Arial"/>
              <a:cs typeface="Arial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089891" y="2676986"/>
            <a:ext cx="9609853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2400" dirty="0"/>
              <a:t>Zadavatel si tato kritéria určí sám ve vztahu ke své konkrétní </a:t>
            </a:r>
            <a:r>
              <a:rPr lang="cs-CZ" sz="2400" dirty="0" smtClean="0"/>
              <a:t>VZ.</a:t>
            </a:r>
            <a:endParaRPr lang="cs-CZ" sz="2400" dirty="0"/>
          </a:p>
          <a:p>
            <a:r>
              <a:rPr lang="cs-CZ" sz="2400" dirty="0"/>
              <a:t>Je potřeba respektovat všechny zásady, především např. dbát na </a:t>
            </a:r>
            <a:r>
              <a:rPr lang="cs-CZ" sz="2400" b="1" dirty="0"/>
              <a:t>přiměřenost předmětu veřejné zakázky a okolnostem, za nichž je veřejná zakázka zadávána</a:t>
            </a:r>
            <a:r>
              <a:rPr lang="cs-CZ" sz="2400" dirty="0"/>
              <a:t>. </a:t>
            </a:r>
            <a:endParaRPr lang="cs-CZ" sz="2400" dirty="0" smtClean="0"/>
          </a:p>
          <a:p>
            <a:r>
              <a:rPr lang="cs-CZ" sz="2400" dirty="0" smtClean="0"/>
              <a:t>§ </a:t>
            </a:r>
            <a:r>
              <a:rPr lang="cs-CZ" sz="2400" dirty="0"/>
              <a:t>36 odst. 1 – pozor na bezdůvodné zvýhodňování některých dodavatelů nebo vytváření bezdůvodných překážek hospodářské soutěže</a:t>
            </a:r>
            <a:r>
              <a:rPr lang="cs-CZ" sz="2400" dirty="0" smtClean="0"/>
              <a:t>!</a:t>
            </a:r>
          </a:p>
          <a:p>
            <a:r>
              <a:rPr lang="cs-CZ" sz="2400" b="1" dirty="0"/>
              <a:t>Příklady možných „jiných kritérií kvalifikace – jiné způsobilosti“</a:t>
            </a:r>
            <a:endParaRPr lang="cs-CZ" sz="2400" b="1" dirty="0" smtClean="0"/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cs-CZ" sz="2400" dirty="0"/>
              <a:t>bezdlužnost vůči zadavateli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cs-CZ" sz="2400" dirty="0"/>
              <a:t>předložení výpisu z evidence Rejstříku trestů jednotlivých členů realizačního </a:t>
            </a:r>
            <a:r>
              <a:rPr lang="cs-CZ" sz="2400" dirty="0" smtClean="0"/>
              <a:t>týmu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cs-CZ" sz="2400" dirty="0" smtClean="0"/>
              <a:t>Jiná ekonomická kvalifikace než obrat dodavatele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524275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814945" y="2690336"/>
            <a:ext cx="8562109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cs-CZ" sz="4200" b="1" dirty="0" smtClean="0">
                <a:solidFill>
                  <a:srgbClr val="2E4987"/>
                </a:solidFill>
              </a:rPr>
              <a:t>Děkuji za pozornost.</a:t>
            </a:r>
            <a:endParaRPr lang="en-US" sz="4200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87649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493982" y="1122546"/>
            <a:ext cx="856210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Kvalifikace v nadlimitním režimu</a:t>
            </a:r>
            <a:endParaRPr lang="en-US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355437" y="1768877"/>
            <a:ext cx="9337964" cy="66787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2400" b="1" dirty="0" smtClean="0"/>
              <a:t>Úprava v § 73 a násl.</a:t>
            </a:r>
          </a:p>
          <a:p>
            <a:r>
              <a:rPr lang="cs-CZ" sz="2400" b="1" dirty="0" smtClean="0"/>
              <a:t>Dělíme </a:t>
            </a:r>
            <a:r>
              <a:rPr lang="cs-CZ" sz="2400" b="1" dirty="0"/>
              <a:t>ji na</a:t>
            </a:r>
            <a:r>
              <a:rPr lang="cs-CZ" sz="2400" dirty="0"/>
              <a:t>:</a:t>
            </a:r>
          </a:p>
          <a:p>
            <a:pPr>
              <a:buFontTx/>
              <a:buChar char="-"/>
            </a:pPr>
            <a:r>
              <a:rPr lang="cs-CZ" sz="2400" dirty="0"/>
              <a:t>základní způsobilost</a:t>
            </a:r>
          </a:p>
          <a:p>
            <a:pPr>
              <a:buFontTx/>
              <a:buChar char="-"/>
            </a:pPr>
            <a:r>
              <a:rPr lang="cs-CZ" sz="2400" dirty="0"/>
              <a:t>profesní způsobilost</a:t>
            </a:r>
          </a:p>
          <a:p>
            <a:pPr>
              <a:buFontTx/>
              <a:buChar char="-"/>
            </a:pPr>
            <a:r>
              <a:rPr lang="cs-CZ" sz="2400" dirty="0"/>
              <a:t>technickou kvalifikaci</a:t>
            </a:r>
          </a:p>
          <a:p>
            <a:pPr>
              <a:buFontTx/>
              <a:buChar char="-"/>
            </a:pPr>
            <a:r>
              <a:rPr lang="cs-CZ" sz="2400" dirty="0"/>
              <a:t>ekonomickou kvalifikaci</a:t>
            </a:r>
          </a:p>
          <a:p>
            <a:pPr>
              <a:buClr>
                <a:srgbClr val="009543"/>
              </a:buClr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 smtClean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/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08143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266778" y="1476657"/>
            <a:ext cx="943296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Základní způsobilost (§ 73 až 75)</a:t>
            </a:r>
            <a:endParaRPr lang="cs-CZ" sz="1100" dirty="0">
              <a:latin typeface="Arial"/>
              <a:cs typeface="Arial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266778" y="2227273"/>
            <a:ext cx="9337964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Povinná</a:t>
            </a:r>
            <a:r>
              <a:rPr lang="cs-CZ" sz="2400" dirty="0" smtClean="0"/>
              <a:t> </a:t>
            </a:r>
            <a:r>
              <a:rPr lang="cs-CZ" sz="2400" dirty="0"/>
              <a:t>v zadávacích řízeních určených pro nadlimitní režim </a:t>
            </a:r>
            <a:r>
              <a:rPr lang="cs-CZ" sz="2400" dirty="0" smtClean="0"/>
              <a:t>(§ 73/1) a ve zjednodušeném podlimitním řízení (§ 53/4), v koncesním řízení (§ 180/6) a při zadávání sektorové VZ (§ 167/2) jen v případě veřejného zadavatele.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Vybraný dodavatel nesplňující základní způsobilost musí být vyloučen</a:t>
            </a:r>
            <a:r>
              <a:rPr lang="cs-CZ" sz="2400" dirty="0"/>
              <a:t>, jediná výjimka je podle § </a:t>
            </a:r>
            <a:r>
              <a:rPr lang="cs-CZ" sz="2400" dirty="0" smtClean="0"/>
              <a:t>75/2</a:t>
            </a:r>
            <a:r>
              <a:rPr lang="cs-CZ" sz="2400" dirty="0"/>
              <a:t>, případně v případě § 76.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Zadavatel </a:t>
            </a:r>
            <a:r>
              <a:rPr lang="cs-CZ" sz="2400" dirty="0"/>
              <a:t>je </a:t>
            </a:r>
            <a:r>
              <a:rPr lang="cs-CZ" sz="2400" b="1" dirty="0"/>
              <a:t>povinen</a:t>
            </a:r>
            <a:r>
              <a:rPr lang="cs-CZ" sz="2400" dirty="0"/>
              <a:t> v zadávací dokumentaci stanovit, které údaje a doklady k prokázání základní způsobilosti požaduje (v nadlimitním režimu § </a:t>
            </a:r>
            <a:r>
              <a:rPr lang="cs-CZ" sz="2400" dirty="0" smtClean="0"/>
              <a:t>73/5</a:t>
            </a:r>
            <a:r>
              <a:rPr lang="cs-CZ" sz="2400" dirty="0"/>
              <a:t>), avšak uplatní se i mimo nadlimitní režim na zákl. § </a:t>
            </a:r>
            <a:r>
              <a:rPr lang="cs-CZ" sz="2400" dirty="0" smtClean="0"/>
              <a:t>36/3 </a:t>
            </a:r>
            <a:r>
              <a:rPr lang="cs-CZ" sz="2400" dirty="0"/>
              <a:t>a zásady </a:t>
            </a:r>
            <a:r>
              <a:rPr lang="cs-CZ" sz="2400" dirty="0" smtClean="0"/>
              <a:t>transparentnosti.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Způsob prokázání základní způsobilosti pro nadlimitní režim je </a:t>
            </a:r>
            <a:r>
              <a:rPr lang="cs-CZ" sz="2400" b="1" dirty="0"/>
              <a:t>přesně stanoven </a:t>
            </a:r>
            <a:r>
              <a:rPr lang="cs-CZ" sz="2400" dirty="0"/>
              <a:t>v § 75.</a:t>
            </a:r>
          </a:p>
        </p:txBody>
      </p:sp>
    </p:spTree>
    <p:extLst>
      <p:ext uri="{BB962C8B-B14F-4D97-AF65-F5344CB8AC3E}">
        <p14:creationId xmlns:p14="http://schemas.microsoft.com/office/powerpoint/2010/main" val="941643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266778" y="1476657"/>
            <a:ext cx="943296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Základní způsobilost (§ 74)</a:t>
            </a:r>
            <a:endParaRPr lang="cs-CZ" sz="1100" dirty="0">
              <a:latin typeface="Arial"/>
              <a:cs typeface="Arial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314279" y="2227273"/>
            <a:ext cx="9337964" cy="66787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buClr>
                <a:srgbClr val="009543"/>
              </a:buClr>
            </a:pPr>
            <a:r>
              <a:rPr lang="cs-CZ" sz="2400" b="1" dirty="0" smtClean="0"/>
              <a:t>Hlavní okruhy základní způsobilosti dodavatele</a:t>
            </a:r>
          </a:p>
          <a:p>
            <a:pPr>
              <a:buClr>
                <a:srgbClr val="009543"/>
              </a:buClr>
            </a:pPr>
            <a:r>
              <a:rPr lang="cs-CZ" sz="2400" dirty="0" smtClean="0"/>
              <a:t>1</a:t>
            </a:r>
            <a:r>
              <a:rPr lang="cs-CZ" sz="2400" dirty="0"/>
              <a:t>.„vymezená trestní bezúhonnost dodavatele“</a:t>
            </a:r>
            <a:br>
              <a:rPr lang="cs-CZ" sz="2400" dirty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2.„placení daní a jiných povinných plateb státu“</a:t>
            </a:r>
            <a:br>
              <a:rPr lang="cs-CZ" sz="2400" dirty="0"/>
            </a:br>
            <a:r>
              <a:rPr lang="cs-CZ" sz="2400" dirty="0"/>
              <a:t>(veř. zdrav. poj., soc. </a:t>
            </a:r>
            <a:r>
              <a:rPr lang="cs-CZ" sz="2400" dirty="0" err="1"/>
              <a:t>zabezp</a:t>
            </a:r>
            <a:r>
              <a:rPr lang="cs-CZ" sz="2400" dirty="0"/>
              <a:t>. a příspěvek na st. politiku </a:t>
            </a:r>
            <a:r>
              <a:rPr lang="cs-CZ" sz="2400" dirty="0" err="1"/>
              <a:t>zaměst</a:t>
            </a:r>
            <a:r>
              <a:rPr lang="cs-CZ" sz="2400" dirty="0"/>
              <a:t>. včetně penále)</a:t>
            </a:r>
            <a:br>
              <a:rPr lang="cs-CZ" sz="2400" dirty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3.„nebýt v likvidaci, úpadku či v nařízené nucené správě“</a:t>
            </a:r>
            <a:endParaRPr lang="cs-CZ" sz="2400" dirty="0">
              <a:ea typeface="Calibri"/>
              <a:cs typeface="Calibri"/>
            </a:endParaRPr>
          </a:p>
          <a:p>
            <a:pPr marL="342900" indent="-34290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629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266778" y="1476657"/>
            <a:ext cx="943296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Bezúhonnost</a:t>
            </a:r>
            <a:endParaRPr lang="cs-CZ" sz="1100" dirty="0">
              <a:latin typeface="Arial"/>
              <a:cs typeface="Arial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266778" y="2227272"/>
            <a:ext cx="9337964" cy="78175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2200" dirty="0"/>
              <a:t>způsobilým není dodavatel, který byl </a:t>
            </a:r>
            <a:r>
              <a:rPr lang="cs-CZ" sz="2200" b="1" dirty="0"/>
              <a:t>v zemi svého sídla v posledních 5 letech před zahájením zadávacího řízení </a:t>
            </a:r>
            <a:r>
              <a:rPr lang="cs-CZ" sz="2200" dirty="0"/>
              <a:t>pravomocně odsouzen </a:t>
            </a:r>
            <a:r>
              <a:rPr lang="cs-CZ" sz="2200" b="1" dirty="0"/>
              <a:t>pro trestný čin uvedený v příloze č. 3 </a:t>
            </a:r>
            <a:r>
              <a:rPr lang="cs-CZ" sz="2200" dirty="0"/>
              <a:t>k </a:t>
            </a:r>
            <a:r>
              <a:rPr lang="cs-CZ" sz="2200" dirty="0" smtClean="0"/>
              <a:t>zákonu </a:t>
            </a:r>
            <a:r>
              <a:rPr lang="cs-CZ" sz="2200" dirty="0"/>
              <a:t>nebo obdobný trestný čin podle právního řádu země sídla dodavatele; </a:t>
            </a:r>
            <a:r>
              <a:rPr lang="cs-CZ" sz="2200" b="1" dirty="0"/>
              <a:t>k </a:t>
            </a:r>
            <a:r>
              <a:rPr lang="cs-CZ" sz="2200" b="1" dirty="0" smtClean="0"/>
              <a:t>zahlazeným </a:t>
            </a:r>
            <a:r>
              <a:rPr lang="cs-CZ" sz="2200" b="1" dirty="0"/>
              <a:t>odsouzením se nepřihlíží</a:t>
            </a:r>
          </a:p>
          <a:p>
            <a:pPr marL="457200" lvl="0" indent="-457200">
              <a:buFontTx/>
              <a:buChar char="-"/>
            </a:pPr>
            <a:r>
              <a:rPr lang="cs-CZ" sz="2200" dirty="0"/>
              <a:t>u </a:t>
            </a:r>
            <a:r>
              <a:rPr lang="cs-CZ" sz="2200" dirty="0" smtClean="0"/>
              <a:t>PO </a:t>
            </a:r>
            <a:r>
              <a:rPr lang="cs-CZ" sz="2200" b="1" dirty="0" smtClean="0"/>
              <a:t>včetně všech členů statutárního orgánu</a:t>
            </a:r>
            <a:r>
              <a:rPr lang="cs-CZ" sz="2200" dirty="0" smtClean="0"/>
              <a:t>; </a:t>
            </a:r>
            <a:r>
              <a:rPr lang="cs-CZ" sz="2200" b="1" dirty="0" smtClean="0"/>
              <a:t>v případě, že ve statutárním orgánu dodavatele je PO</a:t>
            </a:r>
            <a:r>
              <a:rPr lang="cs-CZ" sz="2200" dirty="0" smtClean="0"/>
              <a:t>, pak tato PO, každý člen statutárního orgánu této PO a osoba zastupující tuto PO ve statutárním orgánu dodavatele</a:t>
            </a:r>
            <a:endParaRPr lang="cs-CZ" sz="2200" dirty="0"/>
          </a:p>
          <a:p>
            <a:pPr marL="457200" lvl="0" indent="-457200">
              <a:buFontTx/>
              <a:buChar char="-"/>
            </a:pPr>
            <a:r>
              <a:rPr lang="cs-CZ" sz="2200" b="1" dirty="0"/>
              <a:t>speciální pravidla pro </a:t>
            </a:r>
            <a:r>
              <a:rPr lang="cs-CZ" sz="2200" b="1" dirty="0" smtClean="0"/>
              <a:t>pobočky závodu</a:t>
            </a:r>
            <a:r>
              <a:rPr lang="cs-CZ" sz="2200" dirty="0" smtClean="0"/>
              <a:t>, rozdíl mezi tím, zda se jedná o pobočku </a:t>
            </a:r>
            <a:r>
              <a:rPr lang="cs-CZ" sz="2200" b="1" dirty="0" smtClean="0"/>
              <a:t>české či zahraniční právnické osoby</a:t>
            </a:r>
            <a:endParaRPr lang="cs-CZ" sz="2200" b="1" dirty="0"/>
          </a:p>
          <a:p>
            <a:pPr marL="457200" lvl="0" indent="-457200">
              <a:buFontTx/>
              <a:buChar char="-"/>
            </a:pPr>
            <a:r>
              <a:rPr lang="cs-CZ" sz="2200" dirty="0"/>
              <a:t>prokazuje se dle § </a:t>
            </a:r>
            <a:r>
              <a:rPr lang="cs-CZ" sz="2200" dirty="0" smtClean="0"/>
              <a:t>75/1 </a:t>
            </a:r>
            <a:r>
              <a:rPr lang="cs-CZ" sz="2200" dirty="0"/>
              <a:t>písm. a) </a:t>
            </a:r>
            <a:r>
              <a:rPr lang="cs-CZ" sz="2200" b="1" dirty="0"/>
              <a:t>výpisem z evidence Rejstříku trestů </a:t>
            </a:r>
            <a:r>
              <a:rPr lang="cs-CZ" sz="2200" dirty="0"/>
              <a:t>ne starším než 3 měsíce před zahájením zadávacího řízení (§ </a:t>
            </a:r>
            <a:r>
              <a:rPr lang="cs-CZ" sz="2200" dirty="0" smtClean="0"/>
              <a:t>86/3)</a:t>
            </a:r>
            <a:endParaRPr lang="cs-CZ" sz="2200" dirty="0"/>
          </a:p>
          <a:p>
            <a:pPr marL="342900" indent="-342900">
              <a:buClr>
                <a:srgbClr val="009543"/>
              </a:buClr>
              <a:buFont typeface="Wingdings,Sans-Serif" panose="05000000000000000000" pitchFamily="2" charset="2"/>
              <a:buChar char="§"/>
            </a:pPr>
            <a:endParaRPr lang="cs-CZ" sz="2400" dirty="0">
              <a:ea typeface="Calibri"/>
              <a:cs typeface="Calibri"/>
            </a:endParaRPr>
          </a:p>
          <a:p>
            <a:pPr marL="342900" indent="-34290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4551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266778" y="1476657"/>
            <a:ext cx="943296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Placení daní a jiných povinných plateb státu</a:t>
            </a:r>
            <a:endParaRPr lang="cs-CZ" sz="1100" dirty="0">
              <a:latin typeface="Arial"/>
              <a:cs typeface="Arial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266778" y="2122988"/>
            <a:ext cx="9337964" cy="563231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buClr>
                <a:srgbClr val="009543"/>
              </a:buClr>
            </a:pPr>
            <a:r>
              <a:rPr lang="cs-CZ" sz="2800" dirty="0"/>
              <a:t>- </a:t>
            </a:r>
            <a:r>
              <a:rPr lang="cs-CZ" sz="2400" dirty="0"/>
              <a:t>jedná se pouze o </a:t>
            </a:r>
            <a:r>
              <a:rPr lang="cs-CZ" sz="2400" b="1" dirty="0"/>
              <a:t>splatné nedoplatky</a:t>
            </a:r>
            <a:r>
              <a:rPr lang="cs-CZ" sz="2400" dirty="0"/>
              <a:t>!</a:t>
            </a:r>
            <a:br>
              <a:rPr lang="cs-CZ" sz="2400" dirty="0"/>
            </a:br>
            <a:r>
              <a:rPr lang="cs-CZ" sz="2400" dirty="0"/>
              <a:t>- na rozdíl od bezúhonnosti prokazuje zahraniční dodavatel nejen ve vztahu k zemi svého sídla, ale </a:t>
            </a:r>
            <a:r>
              <a:rPr lang="cs-CZ" sz="2400" b="1" dirty="0"/>
              <a:t>též ve vztahu k ČR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- prokazuje se dle § </a:t>
            </a:r>
            <a:r>
              <a:rPr lang="cs-CZ" sz="2400" dirty="0" smtClean="0"/>
              <a:t>75/1 </a:t>
            </a:r>
            <a:r>
              <a:rPr lang="cs-CZ" sz="2400" dirty="0"/>
              <a:t>písm. b) až e) částečně potvrzeními od příslušných úřadů a částečně čestnými prohlášeními</a:t>
            </a:r>
            <a:br>
              <a:rPr lang="cs-CZ" sz="2400" dirty="0"/>
            </a:br>
            <a:r>
              <a:rPr lang="cs-CZ" sz="2400" dirty="0"/>
              <a:t>- ne starším než 3 měsíce před zahájením zadávacího řízení (§ </a:t>
            </a:r>
            <a:r>
              <a:rPr lang="cs-CZ" sz="2400" dirty="0" smtClean="0"/>
              <a:t>86/3)</a:t>
            </a:r>
            <a:endParaRPr lang="cs-CZ" sz="2400" i="1" dirty="0" smtClean="0">
              <a:ea typeface="Calibri"/>
              <a:cs typeface="Calibri"/>
            </a:endParaRPr>
          </a:p>
          <a:p>
            <a:endParaRPr lang="cs-CZ" sz="2400" i="1" dirty="0" smtClean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 smtClean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 smtClean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 smtClean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 smtClean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 smtClean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 smtClean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 smtClean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 smtClean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041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266778" y="1476657"/>
            <a:ext cx="943296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Neexistence likvidace, úpadku, …</a:t>
            </a:r>
            <a:endParaRPr lang="cs-CZ" sz="1100" dirty="0">
              <a:latin typeface="Arial"/>
              <a:cs typeface="Arial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1266778" y="2122988"/>
            <a:ext cx="9337964" cy="52014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2400" dirty="0"/>
              <a:t>prokazuje se dle § </a:t>
            </a:r>
            <a:r>
              <a:rPr lang="cs-CZ" sz="2400" dirty="0" smtClean="0"/>
              <a:t>75/1 </a:t>
            </a:r>
            <a:r>
              <a:rPr lang="cs-CZ" sz="2400" dirty="0"/>
              <a:t>písm. f) </a:t>
            </a:r>
            <a:r>
              <a:rPr lang="cs-CZ" sz="2400" b="1" dirty="0"/>
              <a:t>výpisem z obchodního rejstříku </a:t>
            </a:r>
            <a:r>
              <a:rPr lang="cs-CZ" sz="2400" dirty="0"/>
              <a:t>(nebo předložením písemného čestného prohlášení v případě, že dodavatel není v obchodním rejstříku zapsán) ne starším než 3 měsíce před zahájením zadávacího řízení (§ </a:t>
            </a:r>
            <a:r>
              <a:rPr lang="cs-CZ" sz="2400" dirty="0" smtClean="0"/>
              <a:t>86/3)</a:t>
            </a:r>
            <a:endParaRPr lang="cs-CZ" sz="2400" dirty="0">
              <a:ea typeface="Calibri"/>
              <a:cs typeface="Calibri"/>
            </a:endParaRPr>
          </a:p>
          <a:p>
            <a:pPr marL="342900" indent="-34290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sz="2400" i="1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  <a:p>
            <a:pPr marL="285750" indent="-285750">
              <a:buClr>
                <a:srgbClr val="009543"/>
              </a:buClr>
              <a:buFont typeface="Wingdings" panose="05000000000000000000" pitchFamily="2" charset="2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1544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12B0D25-D6F9-4E5F-971E-D46F4C8207D0}"/>
              </a:ext>
            </a:extLst>
          </p:cNvPr>
          <p:cNvSpPr txBox="1"/>
          <p:nvPr/>
        </p:nvSpPr>
        <p:spPr>
          <a:xfrm>
            <a:off x="1182576" y="1602977"/>
            <a:ext cx="943296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3600" b="1" dirty="0" smtClean="0">
                <a:solidFill>
                  <a:srgbClr val="2E4987"/>
                </a:solidFill>
              </a:rPr>
              <a:t>Profesní způsobilost (§ 77)</a:t>
            </a:r>
            <a:endParaRPr lang="cs-CZ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621C78-DC5F-4F58-B103-BE966FE68A28}"/>
              </a:ext>
            </a:extLst>
          </p:cNvPr>
          <p:cNvSpPr txBox="1"/>
          <p:nvPr/>
        </p:nvSpPr>
        <p:spPr>
          <a:xfrm>
            <a:off x="609601" y="2392218"/>
            <a:ext cx="11092872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Clr>
                <a:srgbClr val="009543"/>
              </a:buClr>
              <a:buFont typeface="Wingdings" panose="05000000000000000000" pitchFamily="2" charset="2"/>
              <a:buChar char="§"/>
            </a:pPr>
            <a:r>
              <a:rPr lang="cs-CZ" sz="2400" b="1" dirty="0" smtClean="0">
                <a:ea typeface="Calibri"/>
                <a:cs typeface="Calibri"/>
              </a:rPr>
              <a:t>Povinně </a:t>
            </a:r>
            <a:r>
              <a:rPr lang="cs-CZ" sz="2400" dirty="0" smtClean="0">
                <a:ea typeface="Calibri"/>
                <a:cs typeface="Calibri"/>
              </a:rPr>
              <a:t>- ve </a:t>
            </a:r>
            <a:r>
              <a:rPr lang="cs-CZ" sz="2400" dirty="0">
                <a:ea typeface="Calibri"/>
                <a:cs typeface="Calibri"/>
              </a:rPr>
              <a:t>vztahu k ČR předložením výpisu z </a:t>
            </a:r>
            <a:r>
              <a:rPr lang="cs-CZ" sz="2400" dirty="0" smtClean="0">
                <a:ea typeface="Calibri"/>
                <a:cs typeface="Calibri"/>
              </a:rPr>
              <a:t>OR nebo </a:t>
            </a:r>
            <a:r>
              <a:rPr lang="cs-CZ" sz="2400" dirty="0">
                <a:ea typeface="Calibri"/>
                <a:cs typeface="Calibri"/>
              </a:rPr>
              <a:t>jiné obdobné evidence, pokud jiný právní předpis zápis do takové evidence vyžaduje</a:t>
            </a:r>
            <a:r>
              <a:rPr lang="cs-CZ" sz="2400" dirty="0" smtClean="0">
                <a:ea typeface="Calibri"/>
                <a:cs typeface="Calibri"/>
              </a:rPr>
              <a:t>. Jen v JŘBU nepovinně.</a:t>
            </a:r>
            <a:endParaRPr lang="cs-CZ" sz="2400" dirty="0">
              <a:ea typeface="Calibri"/>
              <a:cs typeface="Calibri"/>
            </a:endParaRPr>
          </a:p>
          <a:p>
            <a:pPr marL="342900" indent="-342900">
              <a:buClr>
                <a:srgbClr val="009543"/>
              </a:buClr>
              <a:buFont typeface="Wingdings" panose="05000000000000000000" pitchFamily="2" charset="2"/>
              <a:buChar char="§"/>
            </a:pPr>
            <a:r>
              <a:rPr lang="cs-CZ" sz="2400" b="1" dirty="0" smtClean="0">
                <a:ea typeface="Calibri"/>
                <a:cs typeface="Calibri"/>
              </a:rPr>
              <a:t>Nepovinně </a:t>
            </a:r>
            <a:r>
              <a:rPr lang="cs-CZ" sz="2400" dirty="0" smtClean="0">
                <a:ea typeface="Calibri"/>
                <a:cs typeface="Calibri"/>
              </a:rPr>
              <a:t>- doklad</a:t>
            </a:r>
            <a:r>
              <a:rPr lang="cs-CZ" sz="2400" dirty="0">
                <a:ea typeface="Calibri"/>
                <a:cs typeface="Calibri"/>
              </a:rPr>
              <a:t>, </a:t>
            </a:r>
            <a:r>
              <a:rPr lang="cs-CZ" sz="2400" dirty="0" smtClean="0">
                <a:ea typeface="Calibri"/>
                <a:cs typeface="Calibri"/>
              </a:rPr>
              <a:t>že dodavatel </a:t>
            </a:r>
            <a:r>
              <a:rPr lang="cs-CZ" sz="2400" dirty="0">
                <a:ea typeface="Calibri"/>
                <a:cs typeface="Calibri"/>
              </a:rPr>
              <a:t>je</a:t>
            </a:r>
          </a:p>
          <a:p>
            <a:pPr>
              <a:buClr>
                <a:srgbClr val="009543"/>
              </a:buClr>
            </a:pPr>
            <a:r>
              <a:rPr lang="cs-CZ" sz="2400" dirty="0">
                <a:ea typeface="Calibri"/>
                <a:cs typeface="Calibri"/>
              </a:rPr>
              <a:t>a) oprávněn podnikat v rozsahu </a:t>
            </a:r>
            <a:r>
              <a:rPr lang="cs-CZ" sz="2400" dirty="0" smtClean="0">
                <a:ea typeface="Calibri"/>
                <a:cs typeface="Calibri"/>
              </a:rPr>
              <a:t>předmětu VZ, </a:t>
            </a:r>
            <a:r>
              <a:rPr lang="cs-CZ" sz="2400" dirty="0">
                <a:ea typeface="Calibri"/>
                <a:cs typeface="Calibri"/>
              </a:rPr>
              <a:t>pokud </a:t>
            </a:r>
            <a:r>
              <a:rPr lang="cs-CZ" sz="2400" dirty="0" smtClean="0">
                <a:ea typeface="Calibri"/>
                <a:cs typeface="Calibri"/>
              </a:rPr>
              <a:t>jiné právní předpisy takové oprávnění vyžadují,</a:t>
            </a:r>
            <a:endParaRPr lang="cs-CZ" sz="2400" dirty="0">
              <a:ea typeface="Calibri"/>
              <a:cs typeface="Calibri"/>
            </a:endParaRPr>
          </a:p>
          <a:p>
            <a:pPr>
              <a:buClr>
                <a:srgbClr val="009543"/>
              </a:buClr>
            </a:pPr>
            <a:r>
              <a:rPr lang="cs-CZ" sz="2400" dirty="0">
                <a:ea typeface="Calibri"/>
                <a:cs typeface="Calibri"/>
              </a:rPr>
              <a:t>b) členem profesní samosprávné komory nebo jiné profesní organizace, je-li takové členství pro plnění </a:t>
            </a:r>
            <a:r>
              <a:rPr lang="cs-CZ" sz="2400" dirty="0" smtClean="0">
                <a:ea typeface="Calibri"/>
                <a:cs typeface="Calibri"/>
              </a:rPr>
              <a:t>VZ na </a:t>
            </a:r>
            <a:r>
              <a:rPr lang="cs-CZ" sz="2400" dirty="0">
                <a:ea typeface="Calibri"/>
                <a:cs typeface="Calibri"/>
              </a:rPr>
              <a:t>služby jinými právními předpisy vyžadováno, nebo</a:t>
            </a:r>
          </a:p>
          <a:p>
            <a:pPr>
              <a:buClr>
                <a:srgbClr val="009543"/>
              </a:buClr>
            </a:pPr>
            <a:r>
              <a:rPr lang="cs-CZ" sz="2400" dirty="0">
                <a:ea typeface="Calibri"/>
                <a:cs typeface="Calibri"/>
              </a:rPr>
              <a:t>c) odborně způsobilý nebo disponuje osobou, jejímž prostřednictvím odbornou způsobilost zabezpečuje, je-li pro plnění </a:t>
            </a:r>
            <a:r>
              <a:rPr lang="cs-CZ" sz="2400" dirty="0" smtClean="0">
                <a:ea typeface="Calibri"/>
                <a:cs typeface="Calibri"/>
              </a:rPr>
              <a:t>VZ odborná </a:t>
            </a:r>
            <a:r>
              <a:rPr lang="cs-CZ" sz="2400" dirty="0">
                <a:ea typeface="Calibri"/>
                <a:cs typeface="Calibri"/>
              </a:rPr>
              <a:t>způsobilost jinými právními předpisy vyžadována.</a:t>
            </a:r>
          </a:p>
          <a:p>
            <a:pPr marL="342900" indent="-342900">
              <a:buClr>
                <a:srgbClr val="009543"/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ea typeface="Calibri"/>
                <a:cs typeface="Calibri"/>
              </a:rPr>
              <a:t>Doklady dodavatel nemusí </a:t>
            </a:r>
            <a:r>
              <a:rPr lang="cs-CZ" sz="2400" dirty="0">
                <a:ea typeface="Calibri"/>
                <a:cs typeface="Calibri"/>
              </a:rPr>
              <a:t>předložit, pokud právní předpisy v zemi jeho sídla obdobnou profesní způsobilost nevyžadují.</a:t>
            </a:r>
          </a:p>
        </p:txBody>
      </p:sp>
    </p:spTree>
    <p:extLst>
      <p:ext uri="{BB962C8B-B14F-4D97-AF65-F5344CB8AC3E}">
        <p14:creationId xmlns:p14="http://schemas.microsoft.com/office/powerpoint/2010/main" val="27293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902385C3B5A254CBD327BF70AB46767" ma:contentTypeVersion="15" ma:contentTypeDescription="Vytvoří nový dokument" ma:contentTypeScope="" ma:versionID="56f71a24318acd9c27b3b1772430d90b">
  <xsd:schema xmlns:xsd="http://www.w3.org/2001/XMLSchema" xmlns:xs="http://www.w3.org/2001/XMLSchema" xmlns:p="http://schemas.microsoft.com/office/2006/metadata/properties" xmlns:ns2="c7130aa1-df8d-4cfc-b5ca-c8e75a54ac58" xmlns:ns3="3a05a313-e8ba-434f-93a9-e1335f2c2059" targetNamespace="http://schemas.microsoft.com/office/2006/metadata/properties" ma:root="true" ma:fieldsID="cb862c3a5a24f1a1e892a883097c961c" ns2:_="" ns3:_="">
    <xsd:import namespace="c7130aa1-df8d-4cfc-b5ca-c8e75a54ac58"/>
    <xsd:import namespace="3a05a313-e8ba-434f-93a9-e1335f2c20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30aa1-df8d-4cfc-b5ca-c8e75a54ac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Značky obrázků" ma:readOnly="false" ma:fieldId="{5cf76f15-5ced-4ddc-b409-7134ff3c332f}" ma:taxonomyMulti="true" ma:sspId="de97acfe-e349-49a2-9112-0b04129138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05a313-e8ba-434f-93a9-e1335f2c2059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90f8e3e-5ae1-4fdc-85ba-64480fc9b50f}" ma:internalName="TaxCatchAll" ma:showField="CatchAllData" ma:web="3a05a313-e8ba-434f-93a9-e1335f2c20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7130aa1-df8d-4cfc-b5ca-c8e75a54ac58">
      <Terms xmlns="http://schemas.microsoft.com/office/infopath/2007/PartnerControls"/>
    </lcf76f155ced4ddcb4097134ff3c332f>
    <TaxCatchAll xmlns="3a05a313-e8ba-434f-93a9-e1335f2c2059" xsi:nil="true"/>
    <SharedWithUsers xmlns="3a05a313-e8ba-434f-93a9-e1335f2c2059">
      <UserInfo>
        <DisplayName>Janečková Marie</DisplayName>
        <AccountId>16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241555-A4BB-4E08-883D-C57DD0769A93}">
  <ds:schemaRefs>
    <ds:schemaRef ds:uri="3a05a313-e8ba-434f-93a9-e1335f2c2059"/>
    <ds:schemaRef ds:uri="c7130aa1-df8d-4cfc-b5ca-c8e75a54ac5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49BE72F-CB9A-4489-9DE8-BDBC4ADFE5FE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3a05a313-e8ba-434f-93a9-e1335f2c2059"/>
    <ds:schemaRef ds:uri="http://schemas.microsoft.com/office/infopath/2007/PartnerControls"/>
    <ds:schemaRef ds:uri="http://purl.org/dc/elements/1.1/"/>
    <ds:schemaRef ds:uri="c7130aa1-df8d-4cfc-b5ca-c8e75a54ac58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D1F3388-C616-48BF-94BA-71C5DB4630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3448</TotalTime>
  <Words>2122</Words>
  <Application>Microsoft Office PowerPoint</Application>
  <PresentationFormat>Širokoúhlá obrazovka</PresentationFormat>
  <Paragraphs>305</Paragraphs>
  <Slides>24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Wingdings,Sans-Serif</vt:lpstr>
      <vt:lpstr>Motiv Office</vt:lpstr>
      <vt:lpstr>Kvalifikace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Sokolovi</dc:creator>
  <cp:lastModifiedBy>Nedvědická Jana</cp:lastModifiedBy>
  <cp:revision>103</cp:revision>
  <dcterms:created xsi:type="dcterms:W3CDTF">2024-02-08T14:50:32Z</dcterms:created>
  <dcterms:modified xsi:type="dcterms:W3CDTF">2025-04-10T13:18:23Z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0x0101007902385C3B5A254CBD327BF70AB46767</vt:lpwstr>
  </property>
  <property fmtid="{D5CDD505-2E9C-101B-9397-08002B2CF9AE}" pid="3" name="MediaServiceImageTags">
    <vt:lpwstr/>
  </property>
</Properties>
</file>