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0"/>
  </p:notesMasterIdLst>
  <p:sldIdLst>
    <p:sldId id="264" r:id="rId2"/>
    <p:sldId id="272" r:id="rId3"/>
    <p:sldId id="539" r:id="rId4"/>
    <p:sldId id="324" r:id="rId5"/>
    <p:sldId id="303" r:id="rId6"/>
    <p:sldId id="277" r:id="rId7"/>
    <p:sldId id="333" r:id="rId8"/>
    <p:sldId id="336" r:id="rId9"/>
    <p:sldId id="342" r:id="rId10"/>
    <p:sldId id="540" r:id="rId11"/>
    <p:sldId id="335" r:id="rId12"/>
    <p:sldId id="337" r:id="rId13"/>
    <p:sldId id="345" r:id="rId14"/>
    <p:sldId id="436" r:id="rId15"/>
    <p:sldId id="542" r:id="rId16"/>
    <p:sldId id="431" r:id="rId17"/>
    <p:sldId id="346" r:id="rId18"/>
    <p:sldId id="541" r:id="rId19"/>
    <p:sldId id="441" r:id="rId20"/>
    <p:sldId id="347" r:id="rId21"/>
    <p:sldId id="340" r:id="rId22"/>
    <p:sldId id="311" r:id="rId23"/>
    <p:sldId id="326" r:id="rId24"/>
    <p:sldId id="327" r:id="rId25"/>
    <p:sldId id="328" r:id="rId26"/>
    <p:sldId id="348" r:id="rId27"/>
    <p:sldId id="351" r:id="rId28"/>
    <p:sldId id="313" r:id="rId29"/>
    <p:sldId id="352" r:id="rId30"/>
    <p:sldId id="544" r:id="rId31"/>
    <p:sldId id="545" r:id="rId32"/>
    <p:sldId id="314" r:id="rId33"/>
    <p:sldId id="536" r:id="rId34"/>
    <p:sldId id="537" r:id="rId35"/>
    <p:sldId id="546" r:id="rId36"/>
    <p:sldId id="547" r:id="rId37"/>
    <p:sldId id="538" r:id="rId38"/>
    <p:sldId id="278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43"/>
    <a:srgbClr val="2E4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97" autoAdjust="0"/>
  </p:normalViewPr>
  <p:slideViewPr>
    <p:cSldViewPr snapToGrid="0">
      <p:cViewPr varScale="1">
        <p:scale>
          <a:sx n="76" d="100"/>
          <a:sy n="76" d="100"/>
        </p:scale>
        <p:origin x="8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76EA0-A7D8-4C36-9103-675E79D94563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1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4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2E25-B006-4F85-B4EA-907AF006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29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99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93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8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76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46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547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70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904" y="2125980"/>
            <a:ext cx="10368913" cy="72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808" y="3840481"/>
            <a:ext cx="8539105" cy="72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F5935-06A8-4D5E-8E14-B20D842D1821}" type="datetime1">
              <a:rPr lang="en-US" smtClean="0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47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0794" y="1372402"/>
            <a:ext cx="7888506" cy="724365"/>
          </a:xfrm>
        </p:spPr>
        <p:txBody>
          <a:bodyPr lIns="0" tIns="0" rIns="0" bIns="0"/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0794" y="1372402"/>
            <a:ext cx="7888506" cy="724365"/>
          </a:xfrm>
        </p:spPr>
        <p:txBody>
          <a:bodyPr lIns="0" tIns="0" rIns="0" bIns="0"/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29EFD-E9E1-4A09-ACAF-3389190B335A}" type="datetime1">
              <a:rPr lang="en-US" smtClean="0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355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0794" y="1372402"/>
            <a:ext cx="7888506" cy="724365"/>
          </a:xfrm>
        </p:spPr>
        <p:txBody>
          <a:bodyPr lIns="0" tIns="0" rIns="0" bIns="0"/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35" y="1577340"/>
            <a:ext cx="5306444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341" y="1577340"/>
            <a:ext cx="5306444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080A-23AF-4EC5-9F8A-5B6D97816237}" type="datetime1">
              <a:rPr lang="en-US" smtClean="0"/>
              <a:t>4/1/2025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5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0794" y="1372402"/>
            <a:ext cx="7888506" cy="724365"/>
          </a:xfrm>
        </p:spPr>
        <p:txBody>
          <a:bodyPr lIns="0" tIns="0" rIns="0" bIns="0"/>
          <a:lstStyle>
            <a:lvl1pPr>
              <a:defRPr sz="4707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09E4-1A89-40EB-8B07-644F2B835041}" type="datetime1">
              <a:rPr lang="en-US" smtClean="0"/>
              <a:t>4/1/2025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550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0C28-85C5-4071-8957-93A5F75BE9BD}" type="datetime1">
              <a:rPr lang="en-US" smtClean="0"/>
              <a:t>4/1/2025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27381" y="2060848"/>
            <a:ext cx="11055019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43758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623392" y="2060849"/>
            <a:ext cx="109728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27727" y="0"/>
            <a:ext cx="7764673" cy="58509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755102" y="491709"/>
            <a:ext cx="8737" cy="317711"/>
          </a:xfrm>
          <a:custGeom>
            <a:avLst/>
            <a:gdLst/>
            <a:ahLst/>
            <a:cxnLst/>
            <a:rect l="l" t="t" r="r" b="b"/>
            <a:pathLst>
              <a:path w="8254" h="300355">
                <a:moveTo>
                  <a:pt x="8251" y="0"/>
                </a:moveTo>
                <a:lnTo>
                  <a:pt x="0" y="0"/>
                </a:lnTo>
                <a:lnTo>
                  <a:pt x="0" y="299966"/>
                </a:lnTo>
                <a:lnTo>
                  <a:pt x="8251" y="299966"/>
                </a:lnTo>
                <a:lnTo>
                  <a:pt x="8251" y="0"/>
                </a:lnTo>
                <a:close/>
              </a:path>
            </a:pathLst>
          </a:custGeom>
          <a:solidFill>
            <a:srgbClr val="333335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18" name="bg 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51377" y="490176"/>
            <a:ext cx="785037" cy="31992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167409" y="610106"/>
            <a:ext cx="471818" cy="186731"/>
          </a:xfrm>
          <a:custGeom>
            <a:avLst/>
            <a:gdLst/>
            <a:ahLst/>
            <a:cxnLst/>
            <a:rect l="l" t="t" r="r" b="b"/>
            <a:pathLst>
              <a:path w="445770" h="176529">
                <a:moveTo>
                  <a:pt x="200682" y="0"/>
                </a:moveTo>
                <a:lnTo>
                  <a:pt x="151123" y="4645"/>
                </a:lnTo>
                <a:lnTo>
                  <a:pt x="89158" y="17266"/>
                </a:lnTo>
                <a:lnTo>
                  <a:pt x="36207" y="39137"/>
                </a:lnTo>
                <a:lnTo>
                  <a:pt x="4874" y="74662"/>
                </a:lnTo>
                <a:lnTo>
                  <a:pt x="0" y="100998"/>
                </a:lnTo>
                <a:lnTo>
                  <a:pt x="12335" y="135192"/>
                </a:lnTo>
                <a:lnTo>
                  <a:pt x="43416" y="157673"/>
                </a:lnTo>
                <a:lnTo>
                  <a:pt x="86931" y="170574"/>
                </a:lnTo>
                <a:lnTo>
                  <a:pt x="136567" y="176026"/>
                </a:lnTo>
                <a:lnTo>
                  <a:pt x="186013" y="176163"/>
                </a:lnTo>
                <a:lnTo>
                  <a:pt x="228958" y="173118"/>
                </a:lnTo>
                <a:lnTo>
                  <a:pt x="286858" y="163479"/>
                </a:lnTo>
                <a:lnTo>
                  <a:pt x="347115" y="147097"/>
                </a:lnTo>
                <a:lnTo>
                  <a:pt x="397153" y="126197"/>
                </a:lnTo>
                <a:lnTo>
                  <a:pt x="432759" y="106214"/>
                </a:lnTo>
                <a:lnTo>
                  <a:pt x="445367" y="96451"/>
                </a:lnTo>
                <a:lnTo>
                  <a:pt x="428779" y="100950"/>
                </a:lnTo>
                <a:lnTo>
                  <a:pt x="407207" y="107843"/>
                </a:lnTo>
                <a:lnTo>
                  <a:pt x="382059" y="115409"/>
                </a:lnTo>
                <a:lnTo>
                  <a:pt x="336057" y="125177"/>
                </a:lnTo>
                <a:lnTo>
                  <a:pt x="282614" y="129334"/>
                </a:lnTo>
                <a:lnTo>
                  <a:pt x="239568" y="126618"/>
                </a:lnTo>
                <a:lnTo>
                  <a:pt x="192224" y="117360"/>
                </a:lnTo>
                <a:lnTo>
                  <a:pt x="155509" y="97393"/>
                </a:lnTo>
                <a:lnTo>
                  <a:pt x="144349" y="62550"/>
                </a:lnTo>
                <a:lnTo>
                  <a:pt x="153087" y="40123"/>
                </a:lnTo>
                <a:lnTo>
                  <a:pt x="168460" y="23268"/>
                </a:lnTo>
                <a:lnTo>
                  <a:pt x="185861" y="10417"/>
                </a:lnTo>
                <a:lnTo>
                  <a:pt x="20068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0" name="bg object 20"/>
          <p:cNvSpPr/>
          <p:nvPr/>
        </p:nvSpPr>
        <p:spPr>
          <a:xfrm>
            <a:off x="4341318" y="507038"/>
            <a:ext cx="328660" cy="228376"/>
          </a:xfrm>
          <a:custGeom>
            <a:avLst/>
            <a:gdLst/>
            <a:ahLst/>
            <a:cxnLst/>
            <a:rect l="l" t="t" r="r" b="b"/>
            <a:pathLst>
              <a:path w="310514" h="215900">
                <a:moveTo>
                  <a:pt x="244648" y="0"/>
                </a:moveTo>
                <a:lnTo>
                  <a:pt x="258965" y="19485"/>
                </a:lnTo>
                <a:lnTo>
                  <a:pt x="268765" y="42279"/>
                </a:lnTo>
                <a:lnTo>
                  <a:pt x="267882" y="67152"/>
                </a:lnTo>
                <a:lnTo>
                  <a:pt x="233175" y="106867"/>
                </a:lnTo>
                <a:lnTo>
                  <a:pt x="193217" y="132164"/>
                </a:lnTo>
                <a:lnTo>
                  <a:pt x="127904" y="161065"/>
                </a:lnTo>
                <a:lnTo>
                  <a:pt x="83399" y="175076"/>
                </a:lnTo>
                <a:lnTo>
                  <a:pt x="39937" y="184766"/>
                </a:lnTo>
                <a:lnTo>
                  <a:pt x="0" y="189525"/>
                </a:lnTo>
                <a:lnTo>
                  <a:pt x="22647" y="199160"/>
                </a:lnTo>
                <a:lnTo>
                  <a:pt x="43253" y="206093"/>
                </a:lnTo>
                <a:lnTo>
                  <a:pt x="65668" y="210919"/>
                </a:lnTo>
                <a:lnTo>
                  <a:pt x="93747" y="214232"/>
                </a:lnTo>
                <a:lnTo>
                  <a:pt x="122679" y="215514"/>
                </a:lnTo>
                <a:lnTo>
                  <a:pt x="154261" y="214479"/>
                </a:lnTo>
                <a:lnTo>
                  <a:pt x="213649" y="203454"/>
                </a:lnTo>
                <a:lnTo>
                  <a:pt x="251277" y="186292"/>
                </a:lnTo>
                <a:lnTo>
                  <a:pt x="254167" y="183214"/>
                </a:lnTo>
                <a:lnTo>
                  <a:pt x="261889" y="177317"/>
                </a:lnTo>
                <a:lnTo>
                  <a:pt x="296858" y="139071"/>
                </a:lnTo>
                <a:lnTo>
                  <a:pt x="310396" y="84130"/>
                </a:lnTo>
                <a:lnTo>
                  <a:pt x="306949" y="63901"/>
                </a:lnTo>
                <a:lnTo>
                  <a:pt x="299985" y="44942"/>
                </a:lnTo>
                <a:lnTo>
                  <a:pt x="290311" y="30467"/>
                </a:lnTo>
                <a:lnTo>
                  <a:pt x="276233" y="16640"/>
                </a:lnTo>
                <a:lnTo>
                  <a:pt x="260197" y="5728"/>
                </a:lnTo>
                <a:lnTo>
                  <a:pt x="24464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1" name="bg object 21"/>
          <p:cNvSpPr/>
          <p:nvPr/>
        </p:nvSpPr>
        <p:spPr>
          <a:xfrm>
            <a:off x="4150312" y="517921"/>
            <a:ext cx="461737" cy="136354"/>
          </a:xfrm>
          <a:custGeom>
            <a:avLst/>
            <a:gdLst/>
            <a:ahLst/>
            <a:cxnLst/>
            <a:rect l="l" t="t" r="r" b="b"/>
            <a:pathLst>
              <a:path w="436245" h="128904">
                <a:moveTo>
                  <a:pt x="314475" y="0"/>
                </a:moveTo>
                <a:lnTo>
                  <a:pt x="263326" y="4077"/>
                </a:lnTo>
                <a:lnTo>
                  <a:pt x="216863" y="11905"/>
                </a:lnTo>
                <a:lnTo>
                  <a:pt x="154208" y="30499"/>
                </a:lnTo>
                <a:lnTo>
                  <a:pt x="100684" y="54700"/>
                </a:lnTo>
                <a:lnTo>
                  <a:pt x="56801" y="81268"/>
                </a:lnTo>
                <a:lnTo>
                  <a:pt x="23070" y="106965"/>
                </a:lnTo>
                <a:lnTo>
                  <a:pt x="0" y="128553"/>
                </a:lnTo>
                <a:lnTo>
                  <a:pt x="12328" y="124784"/>
                </a:lnTo>
                <a:lnTo>
                  <a:pt x="27103" y="119509"/>
                </a:lnTo>
                <a:lnTo>
                  <a:pt x="43079" y="113281"/>
                </a:lnTo>
                <a:lnTo>
                  <a:pt x="59011" y="106651"/>
                </a:lnTo>
                <a:lnTo>
                  <a:pt x="71870" y="101654"/>
                </a:lnTo>
                <a:lnTo>
                  <a:pt x="112370" y="90274"/>
                </a:lnTo>
                <a:lnTo>
                  <a:pt x="167434" y="80019"/>
                </a:lnTo>
                <a:lnTo>
                  <a:pt x="222020" y="75826"/>
                </a:lnTo>
                <a:lnTo>
                  <a:pt x="262143" y="77342"/>
                </a:lnTo>
                <a:lnTo>
                  <a:pt x="298074" y="84223"/>
                </a:lnTo>
                <a:lnTo>
                  <a:pt x="328018" y="97924"/>
                </a:lnTo>
                <a:lnTo>
                  <a:pt x="350183" y="119898"/>
                </a:lnTo>
                <a:lnTo>
                  <a:pt x="378158" y="105109"/>
                </a:lnTo>
                <a:lnTo>
                  <a:pt x="404630" y="87926"/>
                </a:lnTo>
                <a:lnTo>
                  <a:pt x="425385" y="69548"/>
                </a:lnTo>
                <a:lnTo>
                  <a:pt x="436208" y="51171"/>
                </a:lnTo>
                <a:lnTo>
                  <a:pt x="431175" y="25258"/>
                </a:lnTo>
                <a:lnTo>
                  <a:pt x="404885" y="9091"/>
                </a:lnTo>
                <a:lnTo>
                  <a:pt x="363823" y="1171"/>
                </a:lnTo>
                <a:lnTo>
                  <a:pt x="314475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2" name="bg object 22"/>
          <p:cNvSpPr/>
          <p:nvPr/>
        </p:nvSpPr>
        <p:spPr>
          <a:xfrm>
            <a:off x="4226775" y="637357"/>
            <a:ext cx="79308" cy="42988"/>
          </a:xfrm>
          <a:custGeom>
            <a:avLst/>
            <a:gdLst/>
            <a:ahLst/>
            <a:cxnLst/>
            <a:rect l="l" t="t" r="r" b="b"/>
            <a:pathLst>
              <a:path w="74929" h="40640">
                <a:moveTo>
                  <a:pt x="34185" y="0"/>
                </a:moveTo>
                <a:lnTo>
                  <a:pt x="28756" y="15515"/>
                </a:lnTo>
                <a:lnTo>
                  <a:pt x="0" y="19771"/>
                </a:lnTo>
                <a:lnTo>
                  <a:pt x="25344" y="24898"/>
                </a:lnTo>
                <a:lnTo>
                  <a:pt x="19522" y="40402"/>
                </a:lnTo>
                <a:lnTo>
                  <a:pt x="40629" y="28061"/>
                </a:lnTo>
                <a:lnTo>
                  <a:pt x="65779" y="33387"/>
                </a:lnTo>
                <a:lnTo>
                  <a:pt x="53466" y="20638"/>
                </a:lnTo>
                <a:lnTo>
                  <a:pt x="74847" y="8427"/>
                </a:lnTo>
                <a:lnTo>
                  <a:pt x="46130" y="12880"/>
                </a:lnTo>
                <a:lnTo>
                  <a:pt x="34185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210436" y="704043"/>
            <a:ext cx="138240" cy="7148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4278975" y="553424"/>
            <a:ext cx="317234" cy="57766"/>
          </a:xfrm>
          <a:custGeom>
            <a:avLst/>
            <a:gdLst/>
            <a:ahLst/>
            <a:cxnLst/>
            <a:rect l="l" t="t" r="r" b="b"/>
            <a:pathLst>
              <a:path w="299720" h="54609">
                <a:moveTo>
                  <a:pt x="85483" y="9652"/>
                </a:moveTo>
                <a:lnTo>
                  <a:pt x="63525" y="14820"/>
                </a:lnTo>
                <a:lnTo>
                  <a:pt x="38836" y="22174"/>
                </a:lnTo>
                <a:lnTo>
                  <a:pt x="16103" y="30010"/>
                </a:lnTo>
                <a:lnTo>
                  <a:pt x="0" y="36677"/>
                </a:lnTo>
                <a:lnTo>
                  <a:pt x="10490" y="34010"/>
                </a:lnTo>
                <a:lnTo>
                  <a:pt x="53505" y="25133"/>
                </a:lnTo>
                <a:lnTo>
                  <a:pt x="79184" y="20129"/>
                </a:lnTo>
                <a:lnTo>
                  <a:pt x="85483" y="9652"/>
                </a:lnTo>
                <a:close/>
              </a:path>
              <a:path w="299720" h="54609">
                <a:moveTo>
                  <a:pt x="207987" y="3276"/>
                </a:moveTo>
                <a:lnTo>
                  <a:pt x="189115" y="990"/>
                </a:lnTo>
                <a:lnTo>
                  <a:pt x="170002" y="0"/>
                </a:lnTo>
                <a:lnTo>
                  <a:pt x="149567" y="495"/>
                </a:lnTo>
                <a:lnTo>
                  <a:pt x="126758" y="2667"/>
                </a:lnTo>
                <a:lnTo>
                  <a:pt x="118694" y="15684"/>
                </a:lnTo>
                <a:lnTo>
                  <a:pt x="138341" y="14452"/>
                </a:lnTo>
                <a:lnTo>
                  <a:pt x="158838" y="14300"/>
                </a:lnTo>
                <a:lnTo>
                  <a:pt x="179006" y="15278"/>
                </a:lnTo>
                <a:lnTo>
                  <a:pt x="197675" y="17462"/>
                </a:lnTo>
                <a:lnTo>
                  <a:pt x="207987" y="3276"/>
                </a:lnTo>
                <a:close/>
              </a:path>
              <a:path w="299720" h="54609">
                <a:moveTo>
                  <a:pt x="299339" y="40843"/>
                </a:moveTo>
                <a:lnTo>
                  <a:pt x="286766" y="31813"/>
                </a:lnTo>
                <a:lnTo>
                  <a:pt x="273672" y="24282"/>
                </a:lnTo>
                <a:lnTo>
                  <a:pt x="259715" y="17830"/>
                </a:lnTo>
                <a:lnTo>
                  <a:pt x="245516" y="12700"/>
                </a:lnTo>
                <a:lnTo>
                  <a:pt x="234721" y="26987"/>
                </a:lnTo>
                <a:lnTo>
                  <a:pt x="244906" y="31064"/>
                </a:lnTo>
                <a:lnTo>
                  <a:pt x="255524" y="36118"/>
                </a:lnTo>
                <a:lnTo>
                  <a:pt x="266115" y="42011"/>
                </a:lnTo>
                <a:lnTo>
                  <a:pt x="276199" y="48628"/>
                </a:lnTo>
                <a:lnTo>
                  <a:pt x="278206" y="50063"/>
                </a:lnTo>
                <a:lnTo>
                  <a:pt x="282841" y="54254"/>
                </a:lnTo>
                <a:lnTo>
                  <a:pt x="283070" y="54508"/>
                </a:lnTo>
                <a:lnTo>
                  <a:pt x="288480" y="50584"/>
                </a:lnTo>
                <a:lnTo>
                  <a:pt x="296430" y="44005"/>
                </a:lnTo>
                <a:lnTo>
                  <a:pt x="299339" y="40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5" name="bg object 25"/>
          <p:cNvSpPr/>
          <p:nvPr/>
        </p:nvSpPr>
        <p:spPr>
          <a:xfrm>
            <a:off x="4441087" y="618915"/>
            <a:ext cx="202976" cy="104784"/>
          </a:xfrm>
          <a:custGeom>
            <a:avLst/>
            <a:gdLst/>
            <a:ahLst/>
            <a:cxnLst/>
            <a:rect l="l" t="t" r="r" b="b"/>
            <a:pathLst>
              <a:path w="191770" h="99059">
                <a:moveTo>
                  <a:pt x="79857" y="90881"/>
                </a:moveTo>
                <a:lnTo>
                  <a:pt x="74256" y="77368"/>
                </a:lnTo>
                <a:lnTo>
                  <a:pt x="76212" y="73787"/>
                </a:lnTo>
                <a:lnTo>
                  <a:pt x="70446" y="73812"/>
                </a:lnTo>
                <a:lnTo>
                  <a:pt x="62560" y="72885"/>
                </a:lnTo>
                <a:lnTo>
                  <a:pt x="53352" y="68122"/>
                </a:lnTo>
                <a:lnTo>
                  <a:pt x="41452" y="65417"/>
                </a:lnTo>
                <a:lnTo>
                  <a:pt x="28054" y="66548"/>
                </a:lnTo>
                <a:lnTo>
                  <a:pt x="18478" y="70967"/>
                </a:lnTo>
                <a:lnTo>
                  <a:pt x="18084" y="78092"/>
                </a:lnTo>
                <a:lnTo>
                  <a:pt x="20358" y="81534"/>
                </a:lnTo>
                <a:lnTo>
                  <a:pt x="24803" y="83350"/>
                </a:lnTo>
                <a:lnTo>
                  <a:pt x="28562" y="84251"/>
                </a:lnTo>
                <a:lnTo>
                  <a:pt x="60388" y="79121"/>
                </a:lnTo>
                <a:lnTo>
                  <a:pt x="49022" y="83108"/>
                </a:lnTo>
                <a:lnTo>
                  <a:pt x="31750" y="87020"/>
                </a:lnTo>
                <a:lnTo>
                  <a:pt x="13690" y="90131"/>
                </a:lnTo>
                <a:lnTo>
                  <a:pt x="0" y="91643"/>
                </a:lnTo>
                <a:lnTo>
                  <a:pt x="22529" y="95211"/>
                </a:lnTo>
                <a:lnTo>
                  <a:pt x="38442" y="88620"/>
                </a:lnTo>
                <a:lnTo>
                  <a:pt x="45110" y="94526"/>
                </a:lnTo>
                <a:lnTo>
                  <a:pt x="53378" y="97688"/>
                </a:lnTo>
                <a:lnTo>
                  <a:pt x="61976" y="98526"/>
                </a:lnTo>
                <a:lnTo>
                  <a:pt x="69646" y="97472"/>
                </a:lnTo>
                <a:lnTo>
                  <a:pt x="74866" y="96037"/>
                </a:lnTo>
                <a:lnTo>
                  <a:pt x="79857" y="90881"/>
                </a:lnTo>
                <a:close/>
              </a:path>
              <a:path w="191770" h="99059">
                <a:moveTo>
                  <a:pt x="148767" y="49974"/>
                </a:moveTo>
                <a:lnTo>
                  <a:pt x="143027" y="40932"/>
                </a:lnTo>
                <a:lnTo>
                  <a:pt x="144081" y="37782"/>
                </a:lnTo>
                <a:lnTo>
                  <a:pt x="139776" y="39077"/>
                </a:lnTo>
                <a:lnTo>
                  <a:pt x="131572" y="39522"/>
                </a:lnTo>
                <a:lnTo>
                  <a:pt x="124167" y="37973"/>
                </a:lnTo>
                <a:lnTo>
                  <a:pt x="114998" y="38557"/>
                </a:lnTo>
                <a:lnTo>
                  <a:pt x="105143" y="42418"/>
                </a:lnTo>
                <a:lnTo>
                  <a:pt x="98526" y="47904"/>
                </a:lnTo>
                <a:lnTo>
                  <a:pt x="99047" y="53416"/>
                </a:lnTo>
                <a:lnTo>
                  <a:pt x="101142" y="55537"/>
                </a:lnTo>
                <a:lnTo>
                  <a:pt x="106870" y="56527"/>
                </a:lnTo>
                <a:lnTo>
                  <a:pt x="109778" y="56375"/>
                </a:lnTo>
                <a:lnTo>
                  <a:pt x="132892" y="45377"/>
                </a:lnTo>
                <a:lnTo>
                  <a:pt x="124891" y="50927"/>
                </a:lnTo>
                <a:lnTo>
                  <a:pt x="112483" y="57772"/>
                </a:lnTo>
                <a:lnTo>
                  <a:pt x="99390" y="64173"/>
                </a:lnTo>
                <a:lnTo>
                  <a:pt x="89369" y="68389"/>
                </a:lnTo>
                <a:lnTo>
                  <a:pt x="102870" y="68287"/>
                </a:lnTo>
                <a:lnTo>
                  <a:pt x="117652" y="57505"/>
                </a:lnTo>
                <a:lnTo>
                  <a:pt x="123405" y="61290"/>
                </a:lnTo>
                <a:lnTo>
                  <a:pt x="130340" y="63385"/>
                </a:lnTo>
                <a:lnTo>
                  <a:pt x="137680" y="63144"/>
                </a:lnTo>
                <a:lnTo>
                  <a:pt x="144678" y="59944"/>
                </a:lnTo>
                <a:lnTo>
                  <a:pt x="148336" y="57238"/>
                </a:lnTo>
                <a:lnTo>
                  <a:pt x="148767" y="49974"/>
                </a:lnTo>
                <a:close/>
              </a:path>
              <a:path w="191770" h="99059">
                <a:moveTo>
                  <a:pt x="191541" y="12484"/>
                </a:moveTo>
                <a:lnTo>
                  <a:pt x="188531" y="7531"/>
                </a:lnTo>
                <a:lnTo>
                  <a:pt x="181190" y="3606"/>
                </a:lnTo>
                <a:lnTo>
                  <a:pt x="179895" y="2552"/>
                </a:lnTo>
                <a:lnTo>
                  <a:pt x="179273" y="0"/>
                </a:lnTo>
                <a:lnTo>
                  <a:pt x="176441" y="1854"/>
                </a:lnTo>
                <a:lnTo>
                  <a:pt x="170065" y="3911"/>
                </a:lnTo>
                <a:lnTo>
                  <a:pt x="163398" y="4318"/>
                </a:lnTo>
                <a:lnTo>
                  <a:pt x="156311" y="6680"/>
                </a:lnTo>
                <a:lnTo>
                  <a:pt x="150190" y="11595"/>
                </a:lnTo>
                <a:lnTo>
                  <a:pt x="147421" y="17043"/>
                </a:lnTo>
                <a:lnTo>
                  <a:pt x="150393" y="21018"/>
                </a:lnTo>
                <a:lnTo>
                  <a:pt x="153035" y="22136"/>
                </a:lnTo>
                <a:lnTo>
                  <a:pt x="158102" y="21666"/>
                </a:lnTo>
                <a:lnTo>
                  <a:pt x="160375" y="20955"/>
                </a:lnTo>
                <a:lnTo>
                  <a:pt x="173824" y="7950"/>
                </a:lnTo>
                <a:lnTo>
                  <a:pt x="169964" y="13754"/>
                </a:lnTo>
                <a:lnTo>
                  <a:pt x="163169" y="21424"/>
                </a:lnTo>
                <a:lnTo>
                  <a:pt x="155625" y="28892"/>
                </a:lnTo>
                <a:lnTo>
                  <a:pt x="149542" y="34112"/>
                </a:lnTo>
                <a:lnTo>
                  <a:pt x="160324" y="31203"/>
                </a:lnTo>
                <a:lnTo>
                  <a:pt x="167208" y="20129"/>
                </a:lnTo>
                <a:lnTo>
                  <a:pt x="173570" y="21996"/>
                </a:lnTo>
                <a:lnTo>
                  <a:pt x="180086" y="22542"/>
                </a:lnTo>
                <a:lnTo>
                  <a:pt x="185813" y="20929"/>
                </a:lnTo>
                <a:lnTo>
                  <a:pt x="189826" y="16332"/>
                </a:lnTo>
                <a:lnTo>
                  <a:pt x="191541" y="12484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970752" y="432599"/>
            <a:ext cx="1462752" cy="43508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946635" y="460675"/>
            <a:ext cx="568602" cy="378836"/>
          </a:xfrm>
          <a:custGeom>
            <a:avLst/>
            <a:gdLst/>
            <a:ahLst/>
            <a:cxnLst/>
            <a:rect l="l" t="t" r="r" b="b"/>
            <a:pathLst>
              <a:path w="537210" h="358140">
                <a:moveTo>
                  <a:pt x="536680" y="0"/>
                </a:moveTo>
                <a:lnTo>
                  <a:pt x="0" y="0"/>
                </a:lnTo>
                <a:lnTo>
                  <a:pt x="0" y="357789"/>
                </a:lnTo>
                <a:lnTo>
                  <a:pt x="536680" y="357789"/>
                </a:lnTo>
                <a:lnTo>
                  <a:pt x="53668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8" name="bg object 28"/>
          <p:cNvSpPr/>
          <p:nvPr/>
        </p:nvSpPr>
        <p:spPr>
          <a:xfrm>
            <a:off x="1210945" y="505950"/>
            <a:ext cx="39654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69" y="13539"/>
                </a:lnTo>
                <a:lnTo>
                  <a:pt x="0" y="13525"/>
                </a:lnTo>
                <a:lnTo>
                  <a:pt x="11494" y="21790"/>
                </a:lnTo>
                <a:lnTo>
                  <a:pt x="7185" y="35153"/>
                </a:lnTo>
                <a:lnTo>
                  <a:pt x="18511" y="26892"/>
                </a:lnTo>
                <a:lnTo>
                  <a:pt x="29836" y="35153"/>
                </a:lnTo>
                <a:lnTo>
                  <a:pt x="25524" y="21790"/>
                </a:lnTo>
                <a:lnTo>
                  <a:pt x="37029" y="13525"/>
                </a:lnTo>
                <a:lnTo>
                  <a:pt x="22848" y="13525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29" name="bg 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03530" y="522587"/>
            <a:ext cx="84571" cy="8266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1086876" y="629962"/>
            <a:ext cx="39654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5" y="0"/>
                </a:moveTo>
                <a:lnTo>
                  <a:pt x="14177" y="13572"/>
                </a:lnTo>
                <a:lnTo>
                  <a:pt x="0" y="13543"/>
                </a:lnTo>
                <a:lnTo>
                  <a:pt x="11502" y="21809"/>
                </a:lnTo>
                <a:lnTo>
                  <a:pt x="7189" y="35168"/>
                </a:lnTo>
                <a:lnTo>
                  <a:pt x="18515" y="26906"/>
                </a:lnTo>
                <a:lnTo>
                  <a:pt x="29833" y="35168"/>
                </a:lnTo>
                <a:lnTo>
                  <a:pt x="25530" y="21809"/>
                </a:lnTo>
                <a:lnTo>
                  <a:pt x="37021" y="13543"/>
                </a:lnTo>
                <a:lnTo>
                  <a:pt x="22852" y="13543"/>
                </a:lnTo>
                <a:lnTo>
                  <a:pt x="18515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31" name="bg object 3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03530" y="692064"/>
            <a:ext cx="84662" cy="8264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1210953" y="753974"/>
            <a:ext cx="39654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0" y="0"/>
                </a:moveTo>
                <a:lnTo>
                  <a:pt x="14179" y="13558"/>
                </a:lnTo>
                <a:lnTo>
                  <a:pt x="0" y="13543"/>
                </a:lnTo>
                <a:lnTo>
                  <a:pt x="11494" y="21805"/>
                </a:lnTo>
                <a:lnTo>
                  <a:pt x="7195" y="35172"/>
                </a:lnTo>
                <a:lnTo>
                  <a:pt x="18517" y="26906"/>
                </a:lnTo>
                <a:lnTo>
                  <a:pt x="29836" y="35172"/>
                </a:lnTo>
                <a:lnTo>
                  <a:pt x="25527" y="21805"/>
                </a:lnTo>
                <a:lnTo>
                  <a:pt x="37029" y="13543"/>
                </a:lnTo>
                <a:lnTo>
                  <a:pt x="22848" y="13543"/>
                </a:lnTo>
                <a:lnTo>
                  <a:pt x="18510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33" name="bg object 3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272917" y="692064"/>
            <a:ext cx="84649" cy="82649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1334850" y="629791"/>
            <a:ext cx="39654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77" y="13557"/>
                </a:lnTo>
                <a:lnTo>
                  <a:pt x="0" y="13539"/>
                </a:lnTo>
                <a:lnTo>
                  <a:pt x="11502" y="21804"/>
                </a:lnTo>
                <a:lnTo>
                  <a:pt x="7195" y="35167"/>
                </a:lnTo>
                <a:lnTo>
                  <a:pt x="18511" y="26890"/>
                </a:lnTo>
                <a:lnTo>
                  <a:pt x="29833" y="35167"/>
                </a:lnTo>
                <a:lnTo>
                  <a:pt x="25530" y="21804"/>
                </a:lnTo>
                <a:lnTo>
                  <a:pt x="37033" y="13539"/>
                </a:lnTo>
                <a:lnTo>
                  <a:pt x="22856" y="13539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pic>
        <p:nvPicPr>
          <p:cNvPr id="35" name="bg object 3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273084" y="522602"/>
            <a:ext cx="84483" cy="82458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584883" y="459215"/>
            <a:ext cx="845572" cy="38102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764198" y="429885"/>
            <a:ext cx="1051786" cy="44061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-762" y="1510990"/>
            <a:ext cx="298415" cy="1957316"/>
          </a:xfrm>
          <a:custGeom>
            <a:avLst/>
            <a:gdLst/>
            <a:ahLst/>
            <a:cxnLst/>
            <a:rect l="l" t="t" r="r" b="b"/>
            <a:pathLst>
              <a:path w="281940" h="1850389">
                <a:moveTo>
                  <a:pt x="281656" y="0"/>
                </a:moveTo>
                <a:lnTo>
                  <a:pt x="0" y="0"/>
                </a:lnTo>
                <a:lnTo>
                  <a:pt x="0" y="1850186"/>
                </a:lnTo>
                <a:lnTo>
                  <a:pt x="281656" y="185018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39" name="bg object 39"/>
          <p:cNvSpPr/>
          <p:nvPr/>
        </p:nvSpPr>
        <p:spPr>
          <a:xfrm>
            <a:off x="-762" y="4220476"/>
            <a:ext cx="298415" cy="1854548"/>
          </a:xfrm>
          <a:custGeom>
            <a:avLst/>
            <a:gdLst/>
            <a:ahLst/>
            <a:cxnLst/>
            <a:rect l="l" t="t" r="r" b="b"/>
            <a:pathLst>
              <a:path w="281940" h="1753235">
                <a:moveTo>
                  <a:pt x="281656" y="0"/>
                </a:moveTo>
                <a:lnTo>
                  <a:pt x="0" y="0"/>
                </a:lnTo>
                <a:lnTo>
                  <a:pt x="0" y="1752796"/>
                </a:lnTo>
                <a:lnTo>
                  <a:pt x="281656" y="175279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90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0794" y="1372402"/>
            <a:ext cx="7888506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0794" y="1372402"/>
            <a:ext cx="7888506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565" y="6377940"/>
            <a:ext cx="39035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36" y="6377940"/>
            <a:ext cx="280570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8BF11-B7FC-4859-86AD-6532BEAAA3AC}" type="datetime1">
              <a:rPr lang="en-US" smtClean="0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3080" y="6377940"/>
            <a:ext cx="280570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102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83626">
        <a:defRPr>
          <a:latin typeface="+mn-lt"/>
          <a:ea typeface="+mn-ea"/>
          <a:cs typeface="+mn-cs"/>
        </a:defRPr>
      </a:lvl2pPr>
      <a:lvl3pPr marL="967252">
        <a:defRPr>
          <a:latin typeface="+mn-lt"/>
          <a:ea typeface="+mn-ea"/>
          <a:cs typeface="+mn-cs"/>
        </a:defRPr>
      </a:lvl3pPr>
      <a:lvl4pPr marL="1450878">
        <a:defRPr>
          <a:latin typeface="+mn-lt"/>
          <a:ea typeface="+mn-ea"/>
          <a:cs typeface="+mn-cs"/>
        </a:defRPr>
      </a:lvl4pPr>
      <a:lvl5pPr marL="1934505">
        <a:defRPr>
          <a:latin typeface="+mn-lt"/>
          <a:ea typeface="+mn-ea"/>
          <a:cs typeface="+mn-cs"/>
        </a:defRPr>
      </a:lvl5pPr>
      <a:lvl6pPr marL="2418131">
        <a:defRPr>
          <a:latin typeface="+mn-lt"/>
          <a:ea typeface="+mn-ea"/>
          <a:cs typeface="+mn-cs"/>
        </a:defRPr>
      </a:lvl6pPr>
      <a:lvl7pPr marL="2901757">
        <a:defRPr>
          <a:latin typeface="+mn-lt"/>
          <a:ea typeface="+mn-ea"/>
          <a:cs typeface="+mn-cs"/>
        </a:defRPr>
      </a:lvl7pPr>
      <a:lvl8pPr marL="3385383">
        <a:defRPr>
          <a:latin typeface="+mn-lt"/>
          <a:ea typeface="+mn-ea"/>
          <a:cs typeface="+mn-cs"/>
        </a:defRPr>
      </a:lvl8pPr>
      <a:lvl9pPr marL="38690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83626">
        <a:defRPr>
          <a:latin typeface="+mn-lt"/>
          <a:ea typeface="+mn-ea"/>
          <a:cs typeface="+mn-cs"/>
        </a:defRPr>
      </a:lvl2pPr>
      <a:lvl3pPr marL="967252">
        <a:defRPr>
          <a:latin typeface="+mn-lt"/>
          <a:ea typeface="+mn-ea"/>
          <a:cs typeface="+mn-cs"/>
        </a:defRPr>
      </a:lvl3pPr>
      <a:lvl4pPr marL="1450878">
        <a:defRPr>
          <a:latin typeface="+mn-lt"/>
          <a:ea typeface="+mn-ea"/>
          <a:cs typeface="+mn-cs"/>
        </a:defRPr>
      </a:lvl4pPr>
      <a:lvl5pPr marL="1934505">
        <a:defRPr>
          <a:latin typeface="+mn-lt"/>
          <a:ea typeface="+mn-ea"/>
          <a:cs typeface="+mn-cs"/>
        </a:defRPr>
      </a:lvl5pPr>
      <a:lvl6pPr marL="2418131">
        <a:defRPr>
          <a:latin typeface="+mn-lt"/>
          <a:ea typeface="+mn-ea"/>
          <a:cs typeface="+mn-cs"/>
        </a:defRPr>
      </a:lvl6pPr>
      <a:lvl7pPr marL="2901757">
        <a:defRPr>
          <a:latin typeface="+mn-lt"/>
          <a:ea typeface="+mn-ea"/>
          <a:cs typeface="+mn-cs"/>
        </a:defRPr>
      </a:lvl7pPr>
      <a:lvl8pPr marL="3385383">
        <a:defRPr>
          <a:latin typeface="+mn-lt"/>
          <a:ea typeface="+mn-ea"/>
          <a:cs typeface="+mn-cs"/>
        </a:defRPr>
      </a:lvl8pPr>
      <a:lvl9pPr marL="38690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pd.cz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gate.ec.europa.eu/procurementbuyers/#/procumementlocation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uria.europa.eu/juris/document/document.jsf?text=&amp;docid=296546&amp;pageIndex=0&amp;doclang=CS&amp;mode=lst&amp;dir=&amp;occ=first&amp;part=1&amp;cid=2205511" TargetMode="External"/><Relationship Id="rId2" Type="http://schemas.openxmlformats.org/officeDocument/2006/relationships/hyperlink" Target="https://curia.europa.eu/juris/document/document.jsf;jsessionid=C71ABD1179679B1818BC9FB3EFE77838?text=&amp;docid=291384&amp;pageIndex=0&amp;doclang=CS&amp;mode=req&amp;dir=&amp;occ=first&amp;part=1&amp;cid=10041894" TargetMode="Externa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700" y="1412776"/>
            <a:ext cx="9372599" cy="5202514"/>
          </a:xfrm>
        </p:spPr>
        <p:txBody>
          <a:bodyPr/>
          <a:lstStyle/>
          <a:p>
            <a:pPr marL="0" indent="0">
              <a:buNone/>
            </a:pPr>
            <a:endParaRPr lang="cs-CZ" sz="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pl-PL" sz="1100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pl-PL" sz="5400" b="1" dirty="0">
                <a:solidFill>
                  <a:srgbClr val="000099"/>
                </a:solidFill>
              </a:rPr>
              <a:t>Účast zahraničních dodavatelů v zadávacím řízení</a:t>
            </a:r>
          </a:p>
          <a:p>
            <a:pPr marL="0" indent="0" algn="ctr">
              <a:buNone/>
            </a:pPr>
            <a:endParaRPr lang="pl-PL" sz="44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1800" dirty="0">
              <a:solidFill>
                <a:schemeClr val="accent1"/>
              </a:solidFill>
            </a:endParaRPr>
          </a:p>
          <a:p>
            <a:pPr marL="0" indent="0" algn="r">
              <a:buNone/>
            </a:pPr>
            <a:r>
              <a:rPr lang="cs-CZ" sz="1800" dirty="0">
                <a:solidFill>
                  <a:schemeClr val="accent1"/>
                </a:solidFill>
              </a:rPr>
              <a:t>Lenka Matochová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accent1"/>
                </a:solidFill>
              </a:rPr>
              <a:t>oddělení legislativně-právní a metodické</a:t>
            </a:r>
          </a:p>
          <a:p>
            <a:pPr marL="0" indent="0" algn="r">
              <a:buNone/>
            </a:pPr>
            <a:endParaRPr lang="cs-CZ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84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0" y="2177143"/>
            <a:ext cx="11055019" cy="4528457"/>
          </a:xfrm>
        </p:spPr>
        <p:txBody>
          <a:bodyPr>
            <a:noAutofit/>
          </a:bodyPr>
          <a:lstStyle/>
          <a:p>
            <a:pPr algn="just"/>
            <a:r>
              <a:rPr lang="cs-CZ" sz="2400" dirty="0" err="1">
                <a:solidFill>
                  <a:schemeClr val="tx1"/>
                </a:solidFill>
              </a:rPr>
              <a:t>Dodavatel_pobočka</a:t>
            </a:r>
            <a:r>
              <a:rPr lang="cs-CZ" sz="2400" dirty="0">
                <a:solidFill>
                  <a:schemeClr val="tx1"/>
                </a:solidFill>
              </a:rPr>
              <a:t> závodu české právnické osoby</a:t>
            </a:r>
            <a:r>
              <a:rPr lang="cs-CZ" sz="2400" b="0" dirty="0">
                <a:solidFill>
                  <a:schemeClr val="tx1"/>
                </a:solidFill>
              </a:rPr>
              <a:t>: kritérium </a:t>
            </a:r>
            <a:r>
              <a:rPr lang="cs-CZ" sz="2400" b="0" dirty="0" err="1">
                <a:solidFill>
                  <a:schemeClr val="tx1"/>
                </a:solidFill>
              </a:rPr>
              <a:t>netrestanosti</a:t>
            </a:r>
            <a:r>
              <a:rPr lang="cs-CZ" sz="2400" b="0" dirty="0">
                <a:solidFill>
                  <a:schemeClr val="tx1"/>
                </a:solidFill>
              </a:rPr>
              <a:t> musí splňovat osoby uvedené v odstavci 2 a vedoucí pobočky závodu, tj.: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právnická osoba (mateřský dodavatel)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členové jeho statutárního orgánu </a:t>
            </a:r>
          </a:p>
          <a:p>
            <a:pPr marL="804863" lvl="2" algn="just"/>
            <a:r>
              <a:rPr lang="cs-CZ" sz="1800" dirty="0">
                <a:solidFill>
                  <a:schemeClr val="tx1"/>
                </a:solidFill>
              </a:rPr>
              <a:t>pokud ve statutárním orgánu další právnická osoba B, musí být </a:t>
            </a:r>
            <a:r>
              <a:rPr lang="cs-CZ" sz="1800" dirty="0" err="1">
                <a:solidFill>
                  <a:schemeClr val="tx1"/>
                </a:solidFill>
              </a:rPr>
              <a:t>netrestanost</a:t>
            </a:r>
            <a:r>
              <a:rPr lang="cs-CZ" sz="1800" dirty="0">
                <a:solidFill>
                  <a:schemeClr val="tx1"/>
                </a:solidFill>
              </a:rPr>
              <a:t> prokázána také</a:t>
            </a:r>
          </a:p>
          <a:p>
            <a:pPr marL="1363663" lvl="2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chemeClr val="tx1"/>
                </a:solidFill>
              </a:rPr>
              <a:t>právnickou osobou B</a:t>
            </a:r>
          </a:p>
          <a:p>
            <a:pPr marL="1363663" lvl="2" indent="-285750" algn="just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chemeClr val="tx1"/>
                </a:solidFill>
              </a:rPr>
              <a:t>členy statutárního orgánu právnické osoby B</a:t>
            </a:r>
          </a:p>
          <a:p>
            <a:pPr marL="1363663"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chemeClr val="tx1"/>
                </a:solidFill>
              </a:rPr>
              <a:t>osobami zastupujícími právnickou osobu B ve statutárním orgánu</a:t>
            </a:r>
            <a:endParaRPr lang="cs-CZ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vedoucí pobočky závodu</a:t>
            </a:r>
          </a:p>
          <a:p>
            <a:pPr marL="1077913" lvl="2" indent="0" algn="r"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viz § 74 odst. 3 písm. b) ZZVZ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0" y="1249490"/>
            <a:ext cx="11055019" cy="504056"/>
          </a:xfrm>
        </p:spPr>
        <p:txBody>
          <a:bodyPr/>
          <a:lstStyle/>
          <a:p>
            <a:r>
              <a:rPr lang="cs-CZ" dirty="0"/>
              <a:t>Kritérium </a:t>
            </a:r>
            <a:r>
              <a:rPr lang="cs-CZ" dirty="0" err="1"/>
              <a:t>netrestanosti</a:t>
            </a:r>
            <a:r>
              <a:rPr lang="cs-CZ" dirty="0"/>
              <a:t> podle § 74 odst. 1 písm. a)</a:t>
            </a:r>
          </a:p>
        </p:txBody>
      </p:sp>
    </p:spTree>
    <p:extLst>
      <p:ext uri="{BB962C8B-B14F-4D97-AF65-F5344CB8AC3E}">
        <p14:creationId xmlns:p14="http://schemas.microsoft.com/office/powerpoint/2010/main" val="781566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0" dirty="0">
              <a:solidFill>
                <a:schemeClr val="tx1"/>
              </a:solidFill>
            </a:endParaRPr>
          </a:p>
          <a:p>
            <a:pPr algn="just"/>
            <a:r>
              <a:rPr lang="cs-CZ" sz="2400" b="0" dirty="0">
                <a:solidFill>
                  <a:schemeClr val="tx1"/>
                </a:solidFill>
              </a:rPr>
              <a:t>„</a:t>
            </a:r>
            <a:r>
              <a:rPr lang="cs-CZ" sz="2400" b="0" i="1" dirty="0">
                <a:solidFill>
                  <a:schemeClr val="tx1"/>
                </a:solidFill>
              </a:rPr>
              <a:t>V případě, že byla kvalifikace získána v zahraničí, prokazuje se doklady vydanými podle právního řádu země, ve které byla získána, a to v rozsahu požadovaném zadavatelem.</a:t>
            </a:r>
            <a:r>
              <a:rPr lang="cs-CZ" sz="2400" b="0" dirty="0">
                <a:solidFill>
                  <a:schemeClr val="tx1"/>
                </a:solidFill>
              </a:rPr>
              <a:t>“</a:t>
            </a:r>
          </a:p>
          <a:p>
            <a:pPr algn="just"/>
            <a:endParaRPr lang="cs-CZ" sz="2400" b="0" dirty="0">
              <a:solidFill>
                <a:schemeClr val="tx1"/>
              </a:solidFill>
            </a:endParaRPr>
          </a:p>
          <a:p>
            <a:pPr algn="just"/>
            <a:r>
              <a:rPr lang="cs-CZ" sz="2400" b="0" dirty="0">
                <a:solidFill>
                  <a:schemeClr val="tx1"/>
                </a:solidFill>
              </a:rPr>
              <a:t>relevantní je v této souvislosti původ kvalifikace, ne dodavatele (uplatní se i na tuzemského dodavatele)</a:t>
            </a:r>
          </a:p>
          <a:p>
            <a:pPr algn="just"/>
            <a:endParaRPr lang="cs-CZ" sz="2400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získaná v zahraničí § 81 </a:t>
            </a:r>
          </a:p>
        </p:txBody>
      </p:sp>
    </p:spTree>
    <p:extLst>
      <p:ext uri="{BB962C8B-B14F-4D97-AF65-F5344CB8AC3E}">
        <p14:creationId xmlns:p14="http://schemas.microsoft.com/office/powerpoint/2010/main" val="3022872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400" dirty="0"/>
              <a:t>Komunikace mezi zadavatelem a  zahraničním dodavatelem</a:t>
            </a:r>
            <a:br>
              <a:rPr lang="cs-CZ" sz="4400" dirty="0"/>
            </a:b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490548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090057"/>
            <a:ext cx="11055019" cy="4495799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§ 45 odst. 2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Pokud zadavatel vyžaduje předložení dokladu a dodavatel není z důvodů, které mu nelze přičítat, schopen předložit požadovaný doklad, je oprávněn předložit jiný rovnocenný doklad.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§ 45 odst. 3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Pokud tento zákon nebo zadavatel vyžaduje předložení dokladu podle právního řádu České republiky, může dodavatel předložit obdobný doklad podle právního řádu státu, ve kterém se tento doklad vydává … Pokud se podle příslušného právního řádu požadovaný doklad nevydává, může být nahrazen písemným čestným prohlášením.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§ 77 odst. 3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100" b="0" dirty="0">
                <a:solidFill>
                  <a:schemeClr val="tx1"/>
                </a:solidFill>
              </a:rPr>
              <a:t>Doklady k profesní způsobilosti nemusí být předloženy, pokud právní předpisy v zemi sídla obdobnou profesní způsobilost nevyžadují.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předkládání dokladů</a:t>
            </a:r>
          </a:p>
        </p:txBody>
      </p:sp>
    </p:spTree>
    <p:extLst>
      <p:ext uri="{BB962C8B-B14F-4D97-AF65-F5344CB8AC3E}">
        <p14:creationId xmlns:p14="http://schemas.microsoft.com/office/powerpoint/2010/main" val="2438921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23974" y="2390775"/>
            <a:ext cx="8886825" cy="4210050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Volitelnost jazyka dokladů, určí zadavatel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Doklad v jiném než požadovaném jazyce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  <a:sym typeface="Symbol" panose="05050102010706020507" pitchFamily="18" charset="2"/>
              </a:rPr>
              <a:t>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překlad do požadovaného jazyka (úkol dodavatele)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l-PL" b="0" dirty="0">
                <a:solidFill>
                  <a:schemeClr val="tx1"/>
                </a:solidFill>
                <a:latin typeface="+mn-lt"/>
                <a:cs typeface="+mn-cs"/>
              </a:rPr>
              <a:t>Rozhodný jazyk dokumentu, ne dodavatele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Pokud se doklad podle jiného práva nevydává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  <a:sym typeface="Symbol" panose="05050102010706020507" pitchFamily="18" charset="2"/>
              </a:rPr>
              <a:t>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 čestné prohlášení (technická novela – akcent na písemnost čestného prohlášení</a:t>
            </a:r>
            <a:r>
              <a:rPr lang="cs-CZ" sz="2700" b="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54110" y="1412776"/>
            <a:ext cx="10728290" cy="504056"/>
          </a:xfrm>
        </p:spPr>
        <p:txBody>
          <a:bodyPr/>
          <a:lstStyle/>
          <a:p>
            <a:r>
              <a:rPr lang="cs-CZ" dirty="0"/>
              <a:t>Jazyk dokladů § 45 odst. 3</a:t>
            </a:r>
          </a:p>
        </p:txBody>
      </p:sp>
    </p:spTree>
    <p:extLst>
      <p:ext uri="{BB962C8B-B14F-4D97-AF65-F5344CB8AC3E}">
        <p14:creationId xmlns:p14="http://schemas.microsoft.com/office/powerpoint/2010/main" val="2669694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19536" y="2495550"/>
            <a:ext cx="8291264" cy="4362450"/>
          </a:xfrm>
        </p:spPr>
        <p:txBody>
          <a:bodyPr>
            <a:normAutofit/>
          </a:bodyPr>
          <a:lstStyle/>
          <a:p>
            <a:pPr algn="just"/>
            <a:r>
              <a:rPr lang="cs-CZ" sz="2700" dirty="0">
                <a:solidFill>
                  <a:schemeClr val="tx1"/>
                </a:solidFill>
              </a:rPr>
              <a:t>Překlad</a:t>
            </a:r>
            <a:r>
              <a:rPr lang="cs-CZ" sz="2700" b="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stačí prostý překlad, (až) v případě pochybností žádost  o úřední překlad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neplatí pro doklady v českém nebo slovenském jazyce + diplomy v latině (lze prominout i u jiných jazyků)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54593" y="1412776"/>
            <a:ext cx="10627807" cy="504056"/>
          </a:xfrm>
        </p:spPr>
        <p:txBody>
          <a:bodyPr/>
          <a:lstStyle/>
          <a:p>
            <a:r>
              <a:rPr lang="cs-CZ" dirty="0"/>
              <a:t>Jazyk dokladů § 45 odst. 3</a:t>
            </a:r>
          </a:p>
        </p:txBody>
      </p:sp>
    </p:spTree>
    <p:extLst>
      <p:ext uri="{BB962C8B-B14F-4D97-AF65-F5344CB8AC3E}">
        <p14:creationId xmlns:p14="http://schemas.microsoft.com/office/powerpoint/2010/main" val="403248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19536" y="2276872"/>
            <a:ext cx="8291264" cy="4176464"/>
          </a:xfrm>
        </p:spPr>
        <p:txBody>
          <a:bodyPr>
            <a:normAutofit/>
          </a:bodyPr>
          <a:lstStyle/>
          <a:p>
            <a:pPr algn="just"/>
            <a:r>
              <a:rPr lang="cs-CZ" b="0" dirty="0">
                <a:solidFill>
                  <a:schemeClr val="tx1"/>
                </a:solidFill>
              </a:rPr>
              <a:t>doklad v cizím jazyce + překlad do českého jazyka</a:t>
            </a:r>
          </a:p>
          <a:p>
            <a:pPr marL="342900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neplatilo pro doklady ve slovenském jazyce + diplomy v latině</a:t>
            </a:r>
          </a:p>
          <a:p>
            <a:pPr algn="just"/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175" y="1412776"/>
            <a:ext cx="10507226" cy="504056"/>
          </a:xfrm>
        </p:spPr>
        <p:txBody>
          <a:bodyPr/>
          <a:lstStyle/>
          <a:p>
            <a:r>
              <a:rPr lang="cs-CZ" strike="sngStrike" dirty="0"/>
              <a:t>Jazyk dokladů před technickou novelou</a:t>
            </a:r>
          </a:p>
        </p:txBody>
      </p:sp>
    </p:spTree>
    <p:extLst>
      <p:ext uri="{BB962C8B-B14F-4D97-AF65-F5344CB8AC3E}">
        <p14:creationId xmlns:p14="http://schemas.microsoft.com/office/powerpoint/2010/main" val="417550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5543" y="2569028"/>
            <a:ext cx="10232571" cy="3884307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bez odchylky od obecných pravidel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povinnost zadavatele a dodavatele komunikovat digitálně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povinnost použít elektronický nástroj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registrace do elektronického nástroje – podle pravidel elektronického nástroje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endParaRPr lang="cs-CZ" sz="1050" dirty="0">
              <a:solidFill>
                <a:schemeClr val="tx1"/>
              </a:solidFill>
            </a:endParaRP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nelze vyloučit ani podání nabídky jiným dodavatelem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b="0" dirty="0">
              <a:solidFill>
                <a:schemeClr val="tx1"/>
              </a:solidFill>
            </a:endParaRPr>
          </a:p>
          <a:p>
            <a:pPr algn="just"/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elektronickou komunikaci</a:t>
            </a:r>
          </a:p>
        </p:txBody>
      </p:sp>
    </p:spTree>
    <p:extLst>
      <p:ext uri="{BB962C8B-B14F-4D97-AF65-F5344CB8AC3E}">
        <p14:creationId xmlns:p14="http://schemas.microsoft.com/office/powerpoint/2010/main" val="827100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50078-2FE1-97A3-0408-E09E20C6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40" y="1412776"/>
            <a:ext cx="9537560" cy="1080120"/>
          </a:xfrm>
        </p:spPr>
        <p:txBody>
          <a:bodyPr/>
          <a:lstStyle/>
          <a:p>
            <a:r>
              <a:rPr lang="cs-CZ" dirty="0"/>
              <a:t>„Originalita“ na vyžádání § 122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C9DB1-C526-634C-7EDC-85BF5076C2C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25899" y="2204865"/>
            <a:ext cx="9766998" cy="4392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(odst. 3) Zadavatel </a:t>
            </a: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odešle</a:t>
            </a: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vybranému dodavateli výzvu k předložení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dokladů o kvalifikaci (dodavatele, kvalifikačního poddodavatele), které požadoval a nemá je k dispozici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příp. dokladů nebo vzorků, jejichž předložení je podmínkou uzavření smlouvy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příp. dokladů podle § 85 odst. 1 (nekvalifikační poddodavatelé)</a:t>
            </a:r>
          </a:p>
        </p:txBody>
      </p:sp>
    </p:spTree>
    <p:extLst>
      <p:ext uri="{BB962C8B-B14F-4D97-AF65-F5344CB8AC3E}">
        <p14:creationId xmlns:p14="http://schemas.microsoft.com/office/powerpoint/2010/main" val="958106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FD4B5-A7A3-D81C-5604-3DFD3B7B7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27" y="1412776"/>
            <a:ext cx="9457174" cy="1080120"/>
          </a:xfrm>
        </p:spPr>
        <p:txBody>
          <a:bodyPr/>
          <a:lstStyle/>
          <a:p>
            <a:r>
              <a:rPr lang="cs-CZ" dirty="0"/>
              <a:t>„Originalita“ na vyžádání § 122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55572-CF60-DCEF-BC10-B80E3A0F460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55559" y="2492896"/>
            <a:ext cx="9726805" cy="43651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(odst. 4) Zadavatel </a:t>
            </a: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požadovat</a:t>
            </a:r>
          </a:p>
          <a:p>
            <a:pPr algn="just"/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originály nebo úředně ověřené kopie dokladů podle odst. 3</a:t>
            </a:r>
          </a:p>
          <a:p>
            <a:pPr algn="just"/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prokazující splnění kritérií základní způsobilosti podle § 74 ex post (po doručení výzvy)</a:t>
            </a:r>
          </a:p>
          <a:p>
            <a:pPr algn="just"/>
            <a:r>
              <a:rPr lang="cs-CZ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písemné čestné prohlášení, že se nezměnily údaje rozhodné pro posouzení splnění kvalifikace, nebo nové doklady, pokud se rozhodné údaje v těchto dokladech změnily.</a:t>
            </a:r>
          </a:p>
          <a:p>
            <a:pPr algn="just"/>
            <a:endParaRPr lang="cs-CZ" sz="2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13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373086"/>
            <a:ext cx="11055019" cy="4080249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0" dirty="0">
                <a:solidFill>
                  <a:schemeClr val="tx1"/>
                </a:solidFill>
              </a:rPr>
              <a:t>Základní motiv zadávacích směrnic, zásady primárního práva</a:t>
            </a:r>
          </a:p>
          <a:p>
            <a:pPr algn="just"/>
            <a:endParaRPr lang="cs-CZ" sz="1100" b="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0" dirty="0">
                <a:solidFill>
                  <a:schemeClr val="tx1"/>
                </a:solidFill>
              </a:rPr>
              <a:t>Zákaz </a:t>
            </a:r>
          </a:p>
          <a:p>
            <a:pPr marL="826526" lvl="2" indent="-3429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omezovat účast zahraničních dodavatelů, § 6 odst. 3 ZZVZ</a:t>
            </a:r>
          </a:p>
          <a:p>
            <a:pPr marL="826526" lvl="2" indent="-3429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požadovat určitou právní formu dodavatele, určitou formu spolupráce, § 37</a:t>
            </a:r>
          </a:p>
          <a:p>
            <a:pPr marL="342900" indent="-342900" algn="just">
              <a:buFontTx/>
              <a:buChar char="-"/>
            </a:pPr>
            <a:endParaRPr lang="cs-CZ" sz="1100" b="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0" dirty="0">
                <a:solidFill>
                  <a:schemeClr val="tx1"/>
                </a:solidFill>
              </a:rPr>
              <a:t>Obecně: stejné zacházení se zahraničním - tuzemským dodavatelem, specifická regulace u některých institutů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Generální pravidlo: otevření národního trhu veřejných zakázek</a:t>
            </a:r>
          </a:p>
        </p:txBody>
      </p:sp>
    </p:spTree>
    <p:extLst>
      <p:ext uri="{BB962C8B-B14F-4D97-AF65-F5344CB8AC3E}">
        <p14:creationId xmlns:p14="http://schemas.microsoft.com/office/powerpoint/2010/main" val="559110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5543" y="2383972"/>
            <a:ext cx="10232571" cy="40693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konverzi netřeba řešit u </a:t>
            </a:r>
            <a:r>
              <a:rPr lang="cs-CZ" b="0" dirty="0" err="1">
                <a:solidFill>
                  <a:schemeClr val="tx1"/>
                </a:solidFill>
              </a:rPr>
              <a:t>born-digital</a:t>
            </a:r>
            <a:r>
              <a:rPr lang="cs-CZ" b="0" dirty="0">
                <a:solidFill>
                  <a:schemeClr val="tx1"/>
                </a:solidFill>
              </a:rPr>
              <a:t> dokumentů (mohou vzniknout i po podání nabídek)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ne každý </a:t>
            </a:r>
            <a:r>
              <a:rPr lang="cs-CZ" b="0" dirty="0" err="1">
                <a:solidFill>
                  <a:schemeClr val="tx1"/>
                </a:solidFill>
              </a:rPr>
              <a:t>sken</a:t>
            </a:r>
            <a:r>
              <a:rPr lang="cs-CZ" b="0" dirty="0">
                <a:solidFill>
                  <a:schemeClr val="tx1"/>
                </a:solidFill>
              </a:rPr>
              <a:t> musí být automaticky považován za nedostatečný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jiná právní prostředí, jiné formáty „důvěryhodných“ dokumentů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pokud originál existuje jen analogově, je nutno získat digitální verzi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Pokud požaduju originál …</a:t>
            </a:r>
          </a:p>
        </p:txBody>
      </p:sp>
    </p:spTree>
    <p:extLst>
      <p:ext uri="{BB962C8B-B14F-4D97-AF65-F5344CB8AC3E}">
        <p14:creationId xmlns:p14="http://schemas.microsoft.com/office/powerpoint/2010/main" val="3459051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49086" y="2276872"/>
            <a:ext cx="10287000" cy="4176464"/>
          </a:xfrm>
        </p:spPr>
        <p:txBody>
          <a:bodyPr>
            <a:normAutofit/>
          </a:bodyPr>
          <a:lstStyle/>
          <a:p>
            <a:r>
              <a:rPr lang="cs-CZ" b="0" dirty="0">
                <a:solidFill>
                  <a:schemeClr val="tx1"/>
                </a:solidFill>
              </a:rPr>
              <a:t>= link na web + případné přihlašovací údaje ( + bezplatnost )</a:t>
            </a:r>
          </a:p>
          <a:p>
            <a:endParaRPr lang="cs-CZ" sz="700" b="0" dirty="0">
              <a:solidFill>
                <a:schemeClr val="tx1"/>
              </a:solidFill>
            </a:endParaRPr>
          </a:p>
          <a:p>
            <a:r>
              <a:rPr lang="cs-CZ" b="0" dirty="0">
                <a:solidFill>
                  <a:schemeClr val="tx1"/>
                </a:solidFill>
              </a:rPr>
              <a:t>nelze vyloučit</a:t>
            </a:r>
          </a:p>
          <a:p>
            <a:endParaRPr lang="cs-CZ" sz="500" b="0" dirty="0">
              <a:solidFill>
                <a:schemeClr val="tx1"/>
              </a:solidFill>
            </a:endParaRPr>
          </a:p>
          <a:p>
            <a:r>
              <a:rPr lang="cs-CZ" b="0" dirty="0">
                <a:solidFill>
                  <a:schemeClr val="tx1"/>
                </a:solidFill>
              </a:rPr>
              <a:t>nahrazuje předložení dokladu</a:t>
            </a:r>
          </a:p>
          <a:p>
            <a:r>
              <a:rPr lang="cs-CZ" b="0" dirty="0">
                <a:solidFill>
                  <a:schemeClr val="tx1"/>
                </a:solidFill>
              </a:rPr>
              <a:t>	neuplatní se pravidla pro originály X kopie</a:t>
            </a:r>
          </a:p>
          <a:p>
            <a:r>
              <a:rPr lang="cs-CZ" b="0" dirty="0">
                <a:solidFill>
                  <a:schemeClr val="tx1"/>
                </a:solidFill>
              </a:rPr>
              <a:t>	neuplatní se pravidla pro povinný překlad do češtiny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do informačního systému veřejné správy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1349657" y="519771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355334" y="584043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1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400" dirty="0"/>
              <a:t>Instituty usnadňující přístup zahraničních dodavatelů</a:t>
            </a:r>
          </a:p>
        </p:txBody>
      </p:sp>
    </p:spTree>
    <p:extLst>
      <p:ext uri="{BB962C8B-B14F-4D97-AF65-F5344CB8AC3E}">
        <p14:creationId xmlns:p14="http://schemas.microsoft.com/office/powerpoint/2010/main" val="984303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6542" y="2358175"/>
            <a:ext cx="9405257" cy="4107101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evropsky standardizovaný formát čestného prohlášení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má svůj vlastní formulář – viz prováděcí nařízení Komise</a:t>
            </a:r>
            <a:r>
              <a:rPr lang="pt-BR" b="0" dirty="0">
                <a:solidFill>
                  <a:schemeClr val="tx1"/>
                </a:solidFill>
              </a:rPr>
              <a:t> 2016/7</a:t>
            </a:r>
            <a:endParaRPr lang="cs-CZ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zadavatel nemůže v žádném případě vyloučit – použitelnost  případech, kdy zadavatel nepřipouští předložení čestného prohlášení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nahrazuje předložení požadovaného dokladu o kvalifikaci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b="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86543" y="1196752"/>
            <a:ext cx="9405257" cy="504056"/>
          </a:xfrm>
        </p:spPr>
        <p:txBody>
          <a:bodyPr/>
          <a:lstStyle/>
          <a:p>
            <a:r>
              <a:rPr lang="cs-CZ" sz="2800" dirty="0"/>
              <a:t>Jednotné evropské osvědčení pro veřejné zakázky (ESPD)</a:t>
            </a:r>
          </a:p>
        </p:txBody>
      </p:sp>
    </p:spTree>
    <p:extLst>
      <p:ext uri="{BB962C8B-B14F-4D97-AF65-F5344CB8AC3E}">
        <p14:creationId xmlns:p14="http://schemas.microsoft.com/office/powerpoint/2010/main" val="3237637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57943" y="2132856"/>
            <a:ext cx="9960428" cy="432048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jedná se o „</a:t>
            </a:r>
            <a:r>
              <a:rPr lang="cs-CZ" b="0" i="1" dirty="0">
                <a:solidFill>
                  <a:schemeClr val="tx1"/>
                </a:solidFill>
              </a:rPr>
              <a:t>předběžný doklad</a:t>
            </a:r>
            <a:r>
              <a:rPr lang="cs-CZ" b="0" dirty="0">
                <a:solidFill>
                  <a:schemeClr val="tx1"/>
                </a:solidFill>
              </a:rPr>
              <a:t>“, nestačí před uzavřením smlouvy (§ 122/3/a)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ESPD počítá s odkazy do informačních systémů veřejné správy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zadavatel má právo kdykoliv vyžádat předložení dokladů podle § 46</a:t>
            </a:r>
          </a:p>
          <a:p>
            <a:pPr algn="just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cs-CZ" b="0" dirty="0">
                <a:solidFill>
                  <a:schemeClr val="tx1"/>
                </a:solidFill>
              </a:rPr>
              <a:t> zadavatel nemůže vyžadovat doklady, které již má z jiných zadávacích řízení (+ ví o nich)</a:t>
            </a:r>
          </a:p>
          <a:p>
            <a:pPr marL="457200" indent="-457200" algn="just">
              <a:buFontTx/>
              <a:buChar char="-"/>
            </a:pP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57943" y="1268760"/>
            <a:ext cx="10199914" cy="648072"/>
          </a:xfrm>
        </p:spPr>
        <p:txBody>
          <a:bodyPr/>
          <a:lstStyle/>
          <a:p>
            <a:r>
              <a:rPr lang="cs-CZ" sz="2800" dirty="0"/>
              <a:t>Jednotné evropské osvědčení pro veřejné zakázky (ESPD)</a:t>
            </a:r>
          </a:p>
        </p:txBody>
      </p:sp>
    </p:spTree>
    <p:extLst>
      <p:ext uri="{BB962C8B-B14F-4D97-AF65-F5344CB8AC3E}">
        <p14:creationId xmlns:p14="http://schemas.microsoft.com/office/powerpoint/2010/main" val="1829211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19200" y="2348880"/>
            <a:ext cx="9753600" cy="4104456"/>
          </a:xfrm>
        </p:spPr>
        <p:txBody>
          <a:bodyPr>
            <a:normAutofit/>
          </a:bodyPr>
          <a:lstStyle/>
          <a:p>
            <a:pPr algn="just"/>
            <a:r>
              <a:rPr lang="cs-CZ" sz="3600" dirty="0">
                <a:solidFill>
                  <a:schemeClr val="tx1"/>
                </a:solidFill>
              </a:rPr>
              <a:t>!</a:t>
            </a:r>
            <a:r>
              <a:rPr lang="cs-CZ" b="0" dirty="0">
                <a:solidFill>
                  <a:schemeClr val="tx1"/>
                </a:solidFill>
              </a:rPr>
              <a:t> Zadavatel může požadavky ve formuláři ESPD </a:t>
            </a:r>
            <a:r>
              <a:rPr lang="cs-CZ" b="0" dirty="0" err="1">
                <a:solidFill>
                  <a:schemeClr val="tx1"/>
                </a:solidFill>
              </a:rPr>
              <a:t>předvyplnit</a:t>
            </a:r>
            <a:r>
              <a:rPr lang="cs-CZ" b="0" dirty="0">
                <a:solidFill>
                  <a:schemeClr val="tx1"/>
                </a:solidFill>
              </a:rPr>
              <a:t> a poskytnout spolu se zadávací dokumentací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v ČR jediný provozovatel - MMR, web </a:t>
            </a:r>
            <a:r>
              <a:rPr lang="cs-CZ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www.ESPD.cz</a:t>
            </a:r>
            <a:r>
              <a:rPr lang="cs-CZ" b="0" dirty="0">
                <a:solidFill>
                  <a:schemeClr val="tx1"/>
                </a:solidFill>
              </a:rPr>
              <a:t>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.</a:t>
            </a:r>
            <a:r>
              <a:rPr lang="cs-CZ" b="0" dirty="0" err="1">
                <a:solidFill>
                  <a:schemeClr val="tx1"/>
                </a:solidFill>
              </a:rPr>
              <a:t>xml</a:t>
            </a:r>
            <a:r>
              <a:rPr lang="cs-CZ" b="0" dirty="0">
                <a:solidFill>
                  <a:schemeClr val="tx1"/>
                </a:solidFill>
              </a:rPr>
              <a:t> formát  - zahraniční subjekty (zadavatelé, dodavatelé) ve svých národních aplikacích načtou ve svém jazyce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21229" y="1268760"/>
            <a:ext cx="10112828" cy="648072"/>
          </a:xfrm>
        </p:spPr>
        <p:txBody>
          <a:bodyPr/>
          <a:lstStyle/>
          <a:p>
            <a:r>
              <a:rPr lang="cs-CZ" sz="2800" dirty="0"/>
              <a:t>Jednotné evropské osvědčení pro veřejné zakázky (ESPD)</a:t>
            </a:r>
          </a:p>
        </p:txBody>
      </p:sp>
    </p:spTree>
    <p:extLst>
      <p:ext uri="{BB962C8B-B14F-4D97-AF65-F5344CB8AC3E}">
        <p14:creationId xmlns:p14="http://schemas.microsoft.com/office/powerpoint/2010/main" val="883694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873829"/>
            <a:ext cx="11055019" cy="357950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evidence dokladů o kvalifikaci ve členských státech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včetně vzorů a odkazů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použitelné pro dodavatele i zadavatele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e-</a:t>
            </a:r>
            <a:r>
              <a:rPr lang="cs-CZ" dirty="0" err="1"/>
              <a:t>Certis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336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0486" y="2132856"/>
            <a:ext cx="10363200" cy="4320480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Nahrazuje předložení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požadovaného dokladu, který se v jiném státě nevydává (§ 45 odst. 3)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dokladů o kvalifikaci – čestné prohlášení ale nestačí před uzavřením smlouvy (§ 122/3/a)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cs-CZ" b="0" dirty="0">
                <a:solidFill>
                  <a:schemeClr val="tx1"/>
                </a:solidFill>
              </a:rPr>
              <a:t> ZPŘ</a:t>
            </a:r>
          </a:p>
          <a:p>
            <a:pPr algn="just"/>
            <a:r>
              <a:rPr lang="cs-CZ" b="0" dirty="0">
                <a:solidFill>
                  <a:schemeClr val="tx1"/>
                </a:solidFill>
              </a:rPr>
              <a:t>čestné prohlášení je u některých kritérií základní způsobilosti jediným možným dokladem (viz § 75/1)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Čestné prohlášení</a:t>
            </a:r>
          </a:p>
        </p:txBody>
      </p:sp>
    </p:spTree>
    <p:extLst>
      <p:ext uri="{BB962C8B-B14F-4D97-AF65-F5344CB8AC3E}">
        <p14:creationId xmlns:p14="http://schemas.microsoft.com/office/powerpoint/2010/main" val="2516143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5554638"/>
            <a:ext cx="11055019" cy="89869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400" dirty="0"/>
              <a:t>Princip národního zacházení se zahraničními dodavateli (a kdy nemusí platit).</a:t>
            </a:r>
          </a:p>
        </p:txBody>
      </p:sp>
    </p:spTree>
    <p:extLst>
      <p:ext uri="{BB962C8B-B14F-4D97-AF65-F5344CB8AC3E}">
        <p14:creationId xmlns:p14="http://schemas.microsoft.com/office/powerpoint/2010/main" val="305581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362199"/>
            <a:ext cx="11055019" cy="430622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800" dirty="0">
                <a:solidFill>
                  <a:schemeClr val="tx1"/>
                </a:solidFill>
              </a:rPr>
              <a:t>§ 6 odst. 3 ZZVZ </a:t>
            </a:r>
          </a:p>
          <a:p>
            <a:pPr algn="just"/>
            <a:r>
              <a:rPr lang="cs-CZ" sz="2400" b="0" i="1" dirty="0">
                <a:solidFill>
                  <a:schemeClr val="tx1"/>
                </a:solidFill>
              </a:rPr>
              <a:t>Zadavatel nesmí omezovat účast v zadávacím řízení těm dodavatelům, kteří mají sídlo v</a:t>
            </a:r>
          </a:p>
          <a:p>
            <a:pPr algn="just"/>
            <a:r>
              <a:rPr lang="cs-CZ" sz="2400" b="0" i="1" dirty="0">
                <a:solidFill>
                  <a:schemeClr val="tx1"/>
                </a:solidFill>
              </a:rPr>
              <a:t>a) členském státě Evropské unie, Evropského hospodářského prostoru nebo Švýcarské konfederaci (dále jen "členský stát"), nebo</a:t>
            </a:r>
          </a:p>
          <a:p>
            <a:pPr algn="just"/>
            <a:r>
              <a:rPr lang="cs-CZ" sz="2400" b="0" i="1" dirty="0">
                <a:solidFill>
                  <a:schemeClr val="tx1"/>
                </a:solidFill>
              </a:rPr>
              <a:t>b) jiném státě, který má s Českou republikou nebo s Evropskou unií uzavřenu mezinárodní smlouvu zaručující přístup dodavatelům z těchto států k zadávané veřejné zakázce</a:t>
            </a:r>
          </a:p>
          <a:p>
            <a:pPr marL="803275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GPA signatáři (vč. Velké Británie)</a:t>
            </a:r>
          </a:p>
          <a:p>
            <a:pPr marL="803275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ostatní dohody (kandidátské země EU, asociační dohody, bilaterální dohody</a:t>
            </a:r>
          </a:p>
          <a:p>
            <a:pPr marL="803275" indent="-342900" algn="just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303030"/>
                </a:solidFill>
                <a:effectLst/>
              </a:rPr>
              <a:t>platforma Evropské unie Access2Markets, sekce </a:t>
            </a:r>
            <a:r>
              <a:rPr lang="cs-CZ" sz="2400" b="1" i="0" dirty="0">
                <a:solidFill>
                  <a:srgbClr val="00A651"/>
                </a:solidFill>
                <a:effectLst/>
                <a:hlinkClick r:id="rId2"/>
              </a:rPr>
              <a:t>Procurement </a:t>
            </a:r>
            <a:r>
              <a:rPr lang="cs-CZ" sz="2400" b="1" i="0" dirty="0" err="1">
                <a:solidFill>
                  <a:srgbClr val="00A651"/>
                </a:solidFill>
                <a:effectLst/>
                <a:hlinkClick r:id="rId2"/>
              </a:rPr>
              <a:t>for</a:t>
            </a:r>
            <a:r>
              <a:rPr lang="cs-CZ" sz="2400" b="1" i="0" dirty="0">
                <a:solidFill>
                  <a:srgbClr val="00A651"/>
                </a:solidFill>
                <a:effectLst/>
                <a:hlinkClick r:id="rId2"/>
              </a:rPr>
              <a:t> </a:t>
            </a:r>
            <a:r>
              <a:rPr lang="cs-CZ" sz="2400" b="1" i="0" dirty="0" err="1">
                <a:solidFill>
                  <a:srgbClr val="00A651"/>
                </a:solidFill>
                <a:effectLst/>
                <a:hlinkClick r:id="rId2"/>
              </a:rPr>
              <a:t>buyers</a:t>
            </a:r>
            <a:r>
              <a:rPr lang="cs-CZ" sz="2400" b="1" i="0" dirty="0">
                <a:solidFill>
                  <a:srgbClr val="00A651"/>
                </a:solidFill>
                <a:effectLst/>
              </a:rPr>
              <a:t>: </a:t>
            </a:r>
            <a:r>
              <a:rPr lang="cs-CZ" sz="2400" b="0" dirty="0">
                <a:solidFill>
                  <a:srgbClr val="303030"/>
                </a:solidFill>
              </a:rPr>
              <a:t>zadavatel může </a:t>
            </a:r>
            <a:r>
              <a:rPr lang="cs-CZ" sz="2400" b="0" i="0" dirty="0">
                <a:solidFill>
                  <a:srgbClr val="303030"/>
                </a:solidFill>
                <a:effectLst/>
              </a:rPr>
              <a:t>zjistit, zda mají dodavatelé se sídlem v jednotlivých státech rovný přístup k evropským nebo národním veřejným zakázkám.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Generální pravidlo – otevření národního trhu VZ</a:t>
            </a:r>
          </a:p>
        </p:txBody>
      </p:sp>
    </p:spTree>
    <p:extLst>
      <p:ext uri="{BB962C8B-B14F-4D97-AF65-F5344CB8AC3E}">
        <p14:creationId xmlns:p14="http://schemas.microsoft.com/office/powerpoint/2010/main" val="71118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373086"/>
            <a:ext cx="11055019" cy="4080249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Princip národního zacházení dostává nový význam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vyjasňuje se, že národní přístup se vztahuje jen na evropské dodavatele a dodavatele kryté mezinárodními smlouvami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vůči dodavatelům z tzv. třetích zemí se neuplatní – judikatura SDEU, která nastavuje pravidla pro diskriminaci takových dodavatelů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nejen to, ve strategických sektorech se plánuje zavádění evropských preferencí (tj. povinné zvýhodňování evropského zboží/služeb)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Generální pravidlo, ALE</a:t>
            </a:r>
          </a:p>
        </p:txBody>
      </p:sp>
    </p:spTree>
    <p:extLst>
      <p:ext uri="{BB962C8B-B14F-4D97-AF65-F5344CB8AC3E}">
        <p14:creationId xmlns:p14="http://schemas.microsoft.com/office/powerpoint/2010/main" val="3446068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059911"/>
            <a:ext cx="11055019" cy="4608517"/>
          </a:xfrm>
        </p:spPr>
        <p:txBody>
          <a:bodyPr>
            <a:normAutofit/>
          </a:bodyPr>
          <a:lstStyle/>
          <a:p>
            <a:pPr algn="just"/>
            <a:r>
              <a:rPr lang="cs-CZ" b="0" dirty="0">
                <a:solidFill>
                  <a:srgbClr val="303030"/>
                </a:solidFill>
              </a:rPr>
              <a:t>Kauza </a:t>
            </a:r>
            <a:r>
              <a:rPr lang="cs-CZ" b="0" dirty="0" err="1">
                <a:solidFill>
                  <a:srgbClr val="303030"/>
                </a:solidFill>
              </a:rPr>
              <a:t>Kolin</a:t>
            </a:r>
            <a:r>
              <a:rPr lang="cs-CZ" b="0" dirty="0">
                <a:solidFill>
                  <a:srgbClr val="303030"/>
                </a:solidFill>
              </a:rPr>
              <a:t>, </a:t>
            </a:r>
            <a:r>
              <a:rPr lang="cs-CZ" b="1" i="0" dirty="0">
                <a:solidFill>
                  <a:srgbClr val="00A651"/>
                </a:solidFill>
                <a:effectLst/>
                <a:hlinkClick r:id="rId2"/>
              </a:rPr>
              <a:t>C-652/22</a:t>
            </a:r>
            <a:r>
              <a:rPr lang="cs-CZ" b="0" i="0" dirty="0">
                <a:solidFill>
                  <a:srgbClr val="303030"/>
                </a:solidFill>
                <a:effectLst/>
              </a:rPr>
              <a:t>, </a:t>
            </a:r>
            <a:r>
              <a:rPr lang="cs-CZ" b="0" dirty="0">
                <a:solidFill>
                  <a:srgbClr val="303030"/>
                </a:solidFill>
              </a:rPr>
              <a:t>rozsudek </a:t>
            </a:r>
            <a:r>
              <a:rPr lang="cs-CZ" b="0" i="0" dirty="0">
                <a:solidFill>
                  <a:srgbClr val="303030"/>
                </a:solidFill>
                <a:effectLst/>
              </a:rPr>
              <a:t>22. října 2024 </a:t>
            </a:r>
          </a:p>
          <a:p>
            <a:pPr algn="just"/>
            <a:r>
              <a:rPr lang="cs-CZ" b="0" dirty="0">
                <a:solidFill>
                  <a:srgbClr val="303030"/>
                </a:solidFill>
              </a:rPr>
              <a:t>Kauza </a:t>
            </a:r>
            <a:r>
              <a:rPr lang="cs-CZ" b="0" dirty="0" err="1">
                <a:solidFill>
                  <a:srgbClr val="303030"/>
                </a:solidFill>
              </a:rPr>
              <a:t>Qingdao</a:t>
            </a:r>
            <a:r>
              <a:rPr lang="cs-CZ" b="0" dirty="0">
                <a:solidFill>
                  <a:srgbClr val="303030"/>
                </a:solidFill>
              </a:rPr>
              <a:t> </a:t>
            </a:r>
            <a:r>
              <a:rPr lang="cs-CZ" i="0" dirty="0">
                <a:solidFill>
                  <a:srgbClr val="000000"/>
                </a:solidFill>
                <a:effectLst/>
                <a:hlinkClick r:id="rId3"/>
              </a:rPr>
              <a:t>C‑266/22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, </a:t>
            </a:r>
            <a:r>
              <a:rPr lang="cs-CZ" b="0" dirty="0">
                <a:solidFill>
                  <a:srgbClr val="303030"/>
                </a:solidFill>
              </a:rPr>
              <a:t>rozsudek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13. března 2025</a:t>
            </a:r>
            <a:endParaRPr lang="cs-CZ" b="0" i="0" dirty="0">
              <a:solidFill>
                <a:srgbClr val="303030"/>
              </a:solidFill>
              <a:effectLst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</a:rPr>
              <a:t>Otázka, zda členský stát může legislativně předepsat pravidla pro účast dodavatelů ze třetích zemí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</a:rPr>
              <a:t>Odpověď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cs-CZ" b="0" dirty="0">
                <a:solidFill>
                  <a:schemeClr val="tx1"/>
                </a:solidFill>
              </a:rPr>
              <a:t>nemůže, zasahoval by do výlučné pravomoci EU 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cs-CZ" b="0" dirty="0">
                <a:solidFill>
                  <a:schemeClr val="tx1"/>
                </a:solidFill>
              </a:rPr>
              <a:t>ale je to právo zadavatele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SDEU</a:t>
            </a:r>
          </a:p>
        </p:txBody>
      </p:sp>
    </p:spTree>
    <p:extLst>
      <p:ext uri="{BB962C8B-B14F-4D97-AF65-F5344CB8AC3E}">
        <p14:creationId xmlns:p14="http://schemas.microsoft.com/office/powerpoint/2010/main" val="2794412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059911"/>
            <a:ext cx="11055019" cy="4608517"/>
          </a:xfrm>
        </p:spPr>
        <p:txBody>
          <a:bodyPr>
            <a:normAutofit fontScale="92500" lnSpcReduction="20000"/>
          </a:bodyPr>
          <a:lstStyle/>
          <a:p>
            <a:pPr marL="457200" lvl="1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Mnoho dalších otázek nezodpovězeno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Musí si zadavatel zacházení s </a:t>
            </a:r>
            <a:r>
              <a:rPr lang="cs-CZ" sz="2400" dirty="0" err="1">
                <a:solidFill>
                  <a:schemeClr val="tx1"/>
                </a:solidFill>
              </a:rPr>
              <a:t>dodavelem</a:t>
            </a:r>
            <a:r>
              <a:rPr lang="cs-CZ" sz="2400" dirty="0">
                <a:solidFill>
                  <a:schemeClr val="tx1"/>
                </a:solidFill>
              </a:rPr>
              <a:t> ze třetí země stanovit v zadávací dokumentaci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Je vůbec postupu zadavatele přezkoumatelný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Co v případě </a:t>
            </a:r>
            <a:r>
              <a:rPr lang="cs-CZ" sz="2400" dirty="0" err="1">
                <a:solidFill>
                  <a:schemeClr val="tx1"/>
                </a:solidFill>
              </a:rPr>
              <a:t>konzorcií</a:t>
            </a:r>
            <a:r>
              <a:rPr lang="cs-CZ" sz="2400" dirty="0">
                <a:solidFill>
                  <a:schemeClr val="tx1"/>
                </a:solidFill>
              </a:rPr>
              <a:t> / poddodavatelů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Co v případě podlimitních zadávacích řízení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Judikatura řeší jen původ dodavatele – jsou výroky použitelné na původ zboží/služeb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Co v případě sektorových předpisů, je možná národní úprava, nebo jen opatření zadavatele ?</a:t>
            </a:r>
          </a:p>
          <a:p>
            <a:pPr marL="940826" lvl="2" indent="-457200" algn="just">
              <a:spcBef>
                <a:spcPts val="10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SDEU</a:t>
            </a:r>
          </a:p>
        </p:txBody>
      </p:sp>
    </p:spTree>
    <p:extLst>
      <p:ext uri="{BB962C8B-B14F-4D97-AF65-F5344CB8AC3E}">
        <p14:creationId xmlns:p14="http://schemas.microsoft.com/office/powerpoint/2010/main" val="3266008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1970314"/>
            <a:ext cx="11055019" cy="4483022"/>
          </a:xfrm>
        </p:spPr>
        <p:txBody>
          <a:bodyPr>
            <a:normAutofit fontScale="92500"/>
          </a:bodyPr>
          <a:lstStyle/>
          <a:p>
            <a:pPr algn="just"/>
            <a:r>
              <a:rPr lang="cs-CZ" b="0" dirty="0">
                <a:solidFill>
                  <a:schemeClr val="tx1"/>
                </a:solidFill>
              </a:rPr>
              <a:t>§ 168: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možnost</a:t>
            </a:r>
            <a:r>
              <a:rPr lang="cs-CZ" b="0" dirty="0">
                <a:solidFill>
                  <a:schemeClr val="tx1"/>
                </a:solidFill>
              </a:rPr>
              <a:t> vyloučit účastníka, je-li podíl hodnoty dodávek, včetně programového vybavení používaného v zařízeních telekomunikačních sítí, původem ze států, s nimiž Evropská unie neuzavřela dohodu zajišťující srovnatelný a účinný přístup pro dodavatele z Evropské unie na trhy těchto zemí, určený přímo použitelným předpisem Evropské unie, vyšší než 50 % z celkové hodnoty nabízených dodávek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povinnost</a:t>
            </a:r>
            <a:r>
              <a:rPr lang="cs-CZ" b="0" dirty="0">
                <a:solidFill>
                  <a:schemeClr val="tx1"/>
                </a:solidFill>
              </a:rPr>
              <a:t> upřednostnit jinou nabídku, i když cenově „zaostává“ (pokud rozdíl mezi nabídkami je do 3 %), pokud by to neznamenalo věcnou neslučitelnost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dirty="0"/>
              <a:t>Specifická regulace pro sektorovou oblast</a:t>
            </a:r>
          </a:p>
        </p:txBody>
      </p:sp>
    </p:spTree>
    <p:extLst>
      <p:ext uri="{BB962C8B-B14F-4D97-AF65-F5344CB8AC3E}">
        <p14:creationId xmlns:p14="http://schemas.microsoft.com/office/powerpoint/2010/main" val="3571009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1970314"/>
            <a:ext cx="11055019" cy="4483022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tx1"/>
                </a:solidFill>
              </a:rPr>
              <a:t>Nařízení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EP a Rady 2022/1031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Nástroj pro diskriminaci dodavatelů z tzv. třetích zemí (které nejsou kryty mezinárodními úmluvami)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Primárně prevenční funkce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Dotkne se hodnotných VZ (15mil EUR/5mil EUR)</a:t>
            </a:r>
          </a:p>
          <a:p>
            <a:pPr marL="914400" lvl="1" indent="-457200" algn="just">
              <a:buFont typeface="Courier New" panose="02070309020205020404" pitchFamily="49" charset="0"/>
              <a:buChar char="o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Mandát pro Evropskou komisi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Vyjednávat s dotčenými třetími zeměmi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Vydávat prováděcí akty</a:t>
            </a:r>
          </a:p>
          <a:p>
            <a:pPr marL="1314450" lvl="2" indent="-457200" algn="just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Snížení bodů v rámci hodnocení</a:t>
            </a:r>
          </a:p>
          <a:p>
            <a:pPr marL="1314450" lvl="2" indent="-457200" algn="just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Vylučování ze ZŘ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b="1" dirty="0"/>
              <a:t>IPI (International Procurement Instrument)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1716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30640"/>
            <a:ext cx="11055019" cy="432269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Nařízení EP a Rady 2022/2560 o mezinárodních subvencích narušujících vnitřní trh, Foreign Subsidies Regulagion (FSR)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Prováděcí nařízení </a:t>
            </a:r>
            <a:r>
              <a:rPr lang="pt-BR" b="0" dirty="0">
                <a:solidFill>
                  <a:schemeClr val="tx1"/>
                </a:solidFill>
              </a:rPr>
              <a:t>Komise (EU) 2023/1441 </a:t>
            </a:r>
            <a:endParaRPr lang="cs-CZ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Kontrola ze strany EK, zda nabídky ne/jsou subvencovány tzv. třetími zeměmi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Povinnost notifikace pro EK čl. 28(1) FSR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u VZ hodnotnějších než 250 mil EUR (platí i pro DNS)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b="0" dirty="0">
                <a:solidFill>
                  <a:schemeClr val="tx1"/>
                </a:solidFill>
              </a:rPr>
              <a:t>okud subvence souhrnně přesáhla 4 mil EUR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b="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b="1" dirty="0"/>
              <a:t>Nařízení o </a:t>
            </a:r>
            <a:r>
              <a:rPr lang="cs-CZ" dirty="0"/>
              <a:t>zahraničních</a:t>
            </a:r>
            <a:r>
              <a:rPr lang="cs-CZ" b="1" dirty="0"/>
              <a:t> subvencích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498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30640"/>
            <a:ext cx="11055019" cy="4322695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Aplikovatelnost od 12. října 2023 (ve vztahu k době zahájení zadávacího řízení)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Povinnost zadavatele </a:t>
            </a:r>
            <a:r>
              <a:rPr lang="pl-PL" b="0" dirty="0">
                <a:solidFill>
                  <a:schemeClr val="tx1"/>
                </a:solidFill>
              </a:rPr>
              <a:t>oznámit v oznámení o zahájení zadávacího řízení, že se na dodavatele vztahuje oznamovací povinnost podle čl. 29 FSR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Povinnost dodavatele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o</a:t>
            </a:r>
            <a:r>
              <a:rPr lang="pl-PL" b="0" dirty="0">
                <a:solidFill>
                  <a:schemeClr val="tx1"/>
                </a:solidFill>
              </a:rPr>
              <a:t>známit zahraniční subvence notifikovatelné podle čl. 28(1)FSR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případně prohlásit, že žádná taková subvence nebyla získána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na k tomu určených formulářích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Povinnost zadavatele </a:t>
            </a:r>
            <a:r>
              <a:rPr lang="pl-PL" b="0" dirty="0">
                <a:solidFill>
                  <a:schemeClr val="tx1"/>
                </a:solidFill>
              </a:rPr>
              <a:t>„přeposlat” Evropské komisi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o</a:t>
            </a:r>
            <a:r>
              <a:rPr lang="pl-PL" b="0" dirty="0">
                <a:solidFill>
                  <a:schemeClr val="tx1"/>
                </a:solidFill>
              </a:rPr>
              <a:t>známení zahraniční subvenci</a:t>
            </a:r>
          </a:p>
          <a:p>
            <a:pPr marL="940826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b="0" dirty="0">
                <a:solidFill>
                  <a:schemeClr val="tx1"/>
                </a:solidFill>
              </a:rPr>
              <a:t>rohlášení, že žádná nebyla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b="1" dirty="0"/>
              <a:t>Nařízení o </a:t>
            </a:r>
            <a:r>
              <a:rPr lang="cs-CZ" dirty="0"/>
              <a:t>zahraničních</a:t>
            </a:r>
            <a:r>
              <a:rPr lang="cs-CZ" b="1" dirty="0"/>
              <a:t> subvencích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037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30640"/>
            <a:ext cx="11055019" cy="432269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0" dirty="0">
                <a:solidFill>
                  <a:schemeClr val="tx1"/>
                </a:solidFill>
              </a:rPr>
              <a:t>Evropská komise v každém individuálním případě rozhoduje o „</a:t>
            </a:r>
            <a:r>
              <a:rPr lang="pl-PL" b="0" i="1" dirty="0">
                <a:solidFill>
                  <a:schemeClr val="tx1"/>
                </a:solidFill>
              </a:rPr>
              <a:t>narušení zadávacího řízení</a:t>
            </a:r>
            <a:r>
              <a:rPr lang="pl-PL" b="0" dirty="0">
                <a:solidFill>
                  <a:schemeClr val="tx1"/>
                </a:solidFill>
              </a:rPr>
              <a:t>” skrze „</a:t>
            </a:r>
            <a:r>
              <a:rPr lang="pl-PL" b="0" i="1" dirty="0">
                <a:solidFill>
                  <a:schemeClr val="tx1"/>
                </a:solidFill>
              </a:rPr>
              <a:t>nepřiměřeně výhodnou nabídku</a:t>
            </a:r>
            <a:r>
              <a:rPr lang="pl-PL" b="0" dirty="0">
                <a:solidFill>
                  <a:schemeClr val="tx1"/>
                </a:solidFill>
              </a:rPr>
              <a:t>” → 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b="0" dirty="0">
                <a:solidFill>
                  <a:schemeClr val="tx1"/>
                </a:solidFill>
              </a:rPr>
              <a:t>v pořádku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b="0" dirty="0">
                <a:solidFill>
                  <a:schemeClr val="tx1"/>
                </a:solidFill>
              </a:rPr>
              <a:t>přijetí závazků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b="0" dirty="0">
                <a:solidFill>
                  <a:schemeClr val="tx1"/>
                </a:solidFill>
              </a:rPr>
              <a:t>vyloučení ze zadávací ho řízení</a:t>
            </a:r>
          </a:p>
          <a:p>
            <a:pPr marL="457200" lvl="1" indent="-4572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/>
                </a:solidFill>
              </a:rPr>
              <a:t>Adaptace do ZZVZ: zákon č. 69/2025 Sb., účinný od 3.4.2025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dirty="0">
                <a:solidFill>
                  <a:schemeClr val="tx1"/>
                </a:solidFill>
              </a:rPr>
              <a:t>zpězvzetí nabídky i přes stanovenou zadávací lhůtu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dirty="0">
                <a:solidFill>
                  <a:schemeClr val="tx1"/>
                </a:solidFill>
              </a:rPr>
              <a:t>povinná výzva k doplnění notifikace/prohlášení</a:t>
            </a:r>
          </a:p>
          <a:p>
            <a:pPr marL="940826" lvl="1" indent="-457200" algn="just">
              <a:buFont typeface="Courier New" panose="02070309020205020404" pitchFamily="49" charset="0"/>
              <a:buChar char="o"/>
            </a:pPr>
            <a:r>
              <a:rPr lang="pl-PL" dirty="0">
                <a:solidFill>
                  <a:schemeClr val="tx1"/>
                </a:solidFill>
              </a:rPr>
              <a:t>vyloučení ze zadávacího řízení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b="1" dirty="0"/>
              <a:t>Nařízení </a:t>
            </a:r>
            <a:r>
              <a:rPr lang="cs-CZ" b="1"/>
              <a:t>o </a:t>
            </a:r>
            <a:r>
              <a:rPr lang="cs-CZ"/>
              <a:t>zahraničních</a:t>
            </a:r>
            <a:r>
              <a:rPr lang="cs-CZ" b="1"/>
              <a:t> </a:t>
            </a:r>
            <a:r>
              <a:rPr lang="cs-CZ" b="1" dirty="0"/>
              <a:t>subvencích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590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30640"/>
            <a:ext cx="11055019" cy="4429958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přímá reakce na ruskou agresi na Ukrajině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individuální sankce (sankční seznamy, všechny VZ) 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ekonomické sankce (obecné, nadlimitní VZ)</a:t>
            </a:r>
          </a:p>
          <a:p>
            <a:pPr lvl="1" indent="0" algn="just"/>
            <a:endParaRPr lang="pl-PL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§ 48a ZZVZ (od 1. září 2022):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zákaz zadání veřejné zakázky dodavateli, na kterého se vztahují mezinárodní sankce podle zákona o provádění mezinárodních sankcí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povinnost zkoumat i u poddodavatele účastníků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možnost zkoumat u již uzavřených smluv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1249490"/>
            <a:ext cx="11055019" cy="504056"/>
          </a:xfrm>
        </p:spPr>
        <p:txBody>
          <a:bodyPr/>
          <a:lstStyle/>
          <a:p>
            <a:r>
              <a:rPr lang="cs-CZ" b="1" dirty="0"/>
              <a:t>Sankce proti Rusku/Bělorusku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30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36714"/>
            <a:ext cx="8229600" cy="3789716"/>
          </a:xfrm>
        </p:spPr>
        <p:txBody>
          <a:bodyPr/>
          <a:lstStyle/>
          <a:p>
            <a:pPr marL="0" indent="0" algn="ctr">
              <a:buNone/>
            </a:pPr>
            <a:endParaRPr lang="cs-CZ" sz="1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4400" b="1" dirty="0">
                <a:solidFill>
                  <a:srgbClr val="000099"/>
                </a:solidFill>
              </a:rPr>
              <a:t>DĚKUJI ZA POZORNOST</a:t>
            </a:r>
          </a:p>
          <a:p>
            <a:pPr marL="0" indent="0" algn="ctr">
              <a:buNone/>
            </a:pPr>
            <a:endParaRPr lang="cs-CZ" sz="10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</a:rPr>
              <a:t>Lenka.Matochova@mmr.gov.cz</a:t>
            </a: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1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88029"/>
            <a:ext cx="11055019" cy="4265307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chemeClr val="tx1"/>
                </a:solidFill>
              </a:rPr>
              <a:t>Hlavní dodavatel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b="0" dirty="0">
                <a:solidFill>
                  <a:schemeClr val="tx1"/>
                </a:solidFill>
              </a:rPr>
              <a:t>§ 5: Dodavatelem se rozumí osoba, která nabízí poskytnutí dodávek, služeb nebo stavebních prací, nebo více těchto osob společně. Za dodavatele se považuje i pobočka závodu; v takovém případě se za sídlo dodavatele považuje sídlo pobočky závodu.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b="0" dirty="0">
                <a:solidFill>
                  <a:schemeClr val="tx1"/>
                </a:solidFill>
              </a:rPr>
              <a:t>        			emancipace pobočky závodu</a:t>
            </a:r>
          </a:p>
          <a:p>
            <a:pPr algn="just"/>
            <a:endParaRPr lang="cs-CZ" sz="600" b="0" dirty="0">
              <a:solidFill>
                <a:schemeClr val="tx1"/>
              </a:solidFill>
            </a:endParaRPr>
          </a:p>
          <a:p>
            <a:pPr algn="just"/>
            <a:r>
              <a:rPr lang="cs-CZ" sz="2200" dirty="0">
                <a:solidFill>
                  <a:schemeClr val="tx1"/>
                </a:solidFill>
              </a:rPr>
              <a:t>Společná nabídka, poddodavatel</a:t>
            </a:r>
          </a:p>
          <a:p>
            <a:pPr algn="just"/>
            <a:r>
              <a:rPr lang="cs-CZ" sz="2200" b="0" dirty="0">
                <a:solidFill>
                  <a:schemeClr val="tx1"/>
                </a:solidFill>
              </a:rPr>
              <a:t>Stejné postavení jako tuzemské subjekty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zapojení zahraničního subjektu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534540" y="4026878"/>
            <a:ext cx="495876" cy="87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06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400" dirty="0"/>
              <a:t>Prokazování kvalifikace zahraničním dodavatelem</a:t>
            </a:r>
          </a:p>
        </p:txBody>
      </p:sp>
    </p:spTree>
    <p:extLst>
      <p:ext uri="{BB962C8B-B14F-4D97-AF65-F5344CB8AC3E}">
        <p14:creationId xmlns:p14="http://schemas.microsoft.com/office/powerpoint/2010/main" val="49141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307770"/>
            <a:ext cx="11055019" cy="4145565"/>
          </a:xfrm>
        </p:spPr>
        <p:txBody>
          <a:bodyPr>
            <a:noAutofit/>
          </a:bodyPr>
          <a:lstStyle/>
          <a:p>
            <a:r>
              <a:rPr lang="cs-CZ" sz="2400" b="0" dirty="0">
                <a:solidFill>
                  <a:schemeClr val="tx1"/>
                </a:solidFill>
              </a:rPr>
              <a:t>obecně se prokazuje ve vztahu k zemi sídla</a:t>
            </a:r>
          </a:p>
          <a:p>
            <a:r>
              <a:rPr lang="cs-CZ" sz="2400" b="0" dirty="0">
                <a:solidFill>
                  <a:schemeClr val="tx1"/>
                </a:solidFill>
              </a:rPr>
              <a:t>ALE</a:t>
            </a:r>
          </a:p>
          <a:p>
            <a:r>
              <a:rPr lang="cs-CZ" sz="2400" b="0" dirty="0">
                <a:solidFill>
                  <a:schemeClr val="tx1"/>
                </a:solidFill>
              </a:rPr>
              <a:t>§ 74 základní způsobilost (kromě </a:t>
            </a:r>
            <a:r>
              <a:rPr lang="cs-CZ" sz="2400" b="0" dirty="0" err="1">
                <a:solidFill>
                  <a:schemeClr val="tx1"/>
                </a:solidFill>
              </a:rPr>
              <a:t>netrestanosti</a:t>
            </a:r>
            <a:r>
              <a:rPr lang="cs-CZ" sz="2400" b="0" dirty="0">
                <a:solidFill>
                  <a:schemeClr val="tx1"/>
                </a:solidFill>
              </a:rPr>
              <a:t>) musí být prokázána i ve vztahu k České republice</a:t>
            </a:r>
          </a:p>
          <a:p>
            <a:r>
              <a:rPr lang="cs-CZ" sz="2400" b="0" dirty="0">
                <a:solidFill>
                  <a:schemeClr val="tx1"/>
                </a:solidFill>
              </a:rPr>
              <a:t>specifikum kritéria </a:t>
            </a:r>
            <a:r>
              <a:rPr lang="cs-CZ" sz="2400" b="0" dirty="0" err="1">
                <a:solidFill>
                  <a:schemeClr val="tx1"/>
                </a:solidFill>
              </a:rPr>
              <a:t>netrestanosti</a:t>
            </a:r>
            <a:r>
              <a:rPr lang="cs-CZ" sz="2400" b="0" dirty="0">
                <a:solidFill>
                  <a:schemeClr val="tx1"/>
                </a:solidFill>
              </a:rPr>
              <a:t> [§ 74 odst. 1 písm. a)]</a:t>
            </a:r>
          </a:p>
          <a:p>
            <a:pPr marL="1436688" indent="-342900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prokazuje se jen ve vztahu k zemi sídla</a:t>
            </a:r>
          </a:p>
          <a:p>
            <a:pPr marL="1436688" indent="-342900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specifická pravidla pro právnickou osobu a její pobočku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vtahu k jaké zemi ?</a:t>
            </a:r>
          </a:p>
        </p:txBody>
      </p:sp>
    </p:spTree>
    <p:extLst>
      <p:ext uri="{BB962C8B-B14F-4D97-AF65-F5344CB8AC3E}">
        <p14:creationId xmlns:p14="http://schemas.microsoft.com/office/powerpoint/2010/main" val="7060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168161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1412">
                  <a:extLst>
                    <a:ext uri="{9D8B030D-6E8A-4147-A177-3AD203B41FA5}">
                      <a16:colId xmlns:a16="http://schemas.microsoft.com/office/drawing/2014/main" val="3603906955"/>
                    </a:ext>
                  </a:extLst>
                </a:gridCol>
                <a:gridCol w="3817228">
                  <a:extLst>
                    <a:ext uri="{9D8B030D-6E8A-4147-A177-3AD203B41FA5}">
                      <a16:colId xmlns:a16="http://schemas.microsoft.com/office/drawing/2014/main" val="3428318253"/>
                    </a:ext>
                  </a:extLst>
                </a:gridCol>
                <a:gridCol w="3653360">
                  <a:extLst>
                    <a:ext uri="{9D8B030D-6E8A-4147-A177-3AD203B41FA5}">
                      <a16:colId xmlns:a16="http://schemas.microsoft.com/office/drawing/2014/main" val="1173825322"/>
                    </a:ext>
                  </a:extLst>
                </a:gridCol>
              </a:tblGrid>
              <a:tr h="979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Kritérium základní způsobilosti</a:t>
                      </a:r>
                      <a:r>
                        <a:rPr lang="cs-CZ" sz="2400" baseline="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§ 74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Ve vztahu k ČR § 75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Ve vztahu k zemi sídla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5884240"/>
                  </a:ext>
                </a:extLst>
              </a:tr>
              <a:tr h="624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Netrestanost</a:t>
                      </a:r>
                      <a:r>
                        <a:rPr lang="cs-CZ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(písm. a)</a:t>
                      </a:r>
                      <a:endParaRPr lang="cs-CZ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národní doklad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9601108"/>
                  </a:ext>
                </a:extLst>
              </a:tr>
              <a:tr h="1408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Nedoplatek na daních (písm. b)</a:t>
                      </a:r>
                      <a:endParaRPr lang="cs-CZ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potvrzení příslušného Finančního úřadu pro Prahu 1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národní doklad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9961045"/>
                  </a:ext>
                </a:extLst>
              </a:tr>
              <a:tr h="979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Nedoplatek na zdravotním (písm. c)</a:t>
                      </a:r>
                      <a:endParaRPr lang="cs-CZ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čestné prohlášení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národní doklad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5760301"/>
                  </a:ext>
                </a:extLst>
              </a:tr>
              <a:tr h="1884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Nedoplatek na  sociálním (písm. d)</a:t>
                      </a:r>
                      <a:endParaRPr lang="cs-CZ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potvrzení České správy sociálního zabezpečení, územní pracoviště pro Prahu 8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národní </a:t>
                      </a: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doklad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451598"/>
                  </a:ext>
                </a:extLst>
              </a:tr>
              <a:tr h="979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Likvidace, insolvence atd. (písm. e)</a:t>
                      </a:r>
                      <a:endParaRPr lang="cs-CZ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300" dirty="0">
                          <a:effectLst/>
                        </a:rPr>
                        <a:t>národní </a:t>
                      </a: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doklad</a:t>
                      </a:r>
                      <a:endParaRPr lang="cs-CZ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6155557"/>
                  </a:ext>
                </a:extLst>
              </a:tr>
            </a:tbl>
          </a:graphicData>
        </a:graphic>
      </p:graphicFrame>
      <p:sp>
        <p:nvSpPr>
          <p:cNvPr id="5" name="Násobení 4"/>
          <p:cNvSpPr/>
          <p:nvPr/>
        </p:nvSpPr>
        <p:spPr>
          <a:xfrm>
            <a:off x="6346372" y="1079013"/>
            <a:ext cx="446314" cy="3701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ásobení 5"/>
          <p:cNvSpPr/>
          <p:nvPr/>
        </p:nvSpPr>
        <p:spPr>
          <a:xfrm>
            <a:off x="6346372" y="6161253"/>
            <a:ext cx="446314" cy="3701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1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0" y="1915884"/>
            <a:ext cx="11055019" cy="4789716"/>
          </a:xfrm>
        </p:spPr>
        <p:txBody>
          <a:bodyPr>
            <a:noAutofit/>
          </a:bodyPr>
          <a:lstStyle/>
          <a:p>
            <a:pPr algn="just"/>
            <a:r>
              <a:rPr lang="cs-CZ" sz="3200" dirty="0" err="1">
                <a:solidFill>
                  <a:schemeClr val="tx1"/>
                </a:solidFill>
              </a:rPr>
              <a:t>Dodavatel_PO</a:t>
            </a:r>
            <a:r>
              <a:rPr lang="cs-CZ" sz="3200" b="0" dirty="0">
                <a:solidFill>
                  <a:schemeClr val="tx1"/>
                </a:solidFill>
              </a:rPr>
              <a:t>: </a:t>
            </a:r>
            <a:r>
              <a:rPr lang="cs-CZ" sz="3200" b="0" dirty="0" err="1">
                <a:solidFill>
                  <a:schemeClr val="tx1"/>
                </a:solidFill>
              </a:rPr>
              <a:t>netrestanost</a:t>
            </a:r>
            <a:r>
              <a:rPr lang="cs-CZ" sz="3200" b="0" dirty="0">
                <a:solidFill>
                  <a:schemeClr val="tx1"/>
                </a:solidFill>
              </a:rPr>
              <a:t> musí být prokázána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b="0" dirty="0">
                <a:solidFill>
                  <a:schemeClr val="tx1"/>
                </a:solidFill>
              </a:rPr>
              <a:t>touto právnickou osobou (dodavatelem)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b="0" dirty="0">
                <a:solidFill>
                  <a:schemeClr val="tx1"/>
                </a:solidFill>
              </a:rPr>
              <a:t>členy jeho statutárního orgánu </a:t>
            </a:r>
          </a:p>
          <a:p>
            <a:pPr marL="804863" lvl="2" indent="0" algn="just"/>
            <a:r>
              <a:rPr lang="cs-CZ" sz="2400" dirty="0">
                <a:solidFill>
                  <a:schemeClr val="tx1"/>
                </a:solidFill>
              </a:rPr>
              <a:t>pokud ve statutárním orgánu právnické osoby A další právnická osoba B, musí být </a:t>
            </a:r>
            <a:r>
              <a:rPr lang="cs-CZ" sz="2400" dirty="0" err="1">
                <a:solidFill>
                  <a:schemeClr val="tx1"/>
                </a:solidFill>
              </a:rPr>
              <a:t>netrestanost</a:t>
            </a:r>
            <a:r>
              <a:rPr lang="cs-CZ" sz="2400" dirty="0">
                <a:solidFill>
                  <a:schemeClr val="tx1"/>
                </a:solidFill>
              </a:rPr>
              <a:t> prokázána</a:t>
            </a:r>
          </a:p>
          <a:p>
            <a:pPr marL="1420813" lvl="2" indent="-342900" algn="just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touto právnickou osobou B</a:t>
            </a:r>
          </a:p>
          <a:p>
            <a:pPr marL="1420813" lvl="2" indent="-342900" algn="just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členy jejího statutárního orgánu</a:t>
            </a:r>
          </a:p>
          <a:p>
            <a:pPr marL="1420813" lvl="2" indent="-34290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osobami zastupujícími tuto právnickou osobu B ve statutárním orgánu 	 právnické osoby A (zde řetězení končí) </a:t>
            </a:r>
            <a:endParaRPr lang="cs-CZ" sz="2600" dirty="0">
              <a:solidFill>
                <a:schemeClr val="tx1"/>
              </a:solidFill>
            </a:endParaRPr>
          </a:p>
          <a:p>
            <a:pPr marL="1077913" lvl="2" indent="0" algn="r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viz § 74 odst. 2 ZZVZ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0" y="1249490"/>
            <a:ext cx="11055019" cy="504056"/>
          </a:xfrm>
        </p:spPr>
        <p:txBody>
          <a:bodyPr/>
          <a:lstStyle/>
          <a:p>
            <a:r>
              <a:rPr lang="cs-CZ" dirty="0"/>
              <a:t>Kritérium </a:t>
            </a:r>
            <a:r>
              <a:rPr lang="cs-CZ" dirty="0" err="1"/>
              <a:t>netrestanosti</a:t>
            </a:r>
            <a:r>
              <a:rPr lang="cs-CZ" dirty="0"/>
              <a:t> podle § 74 odst. 1 písm. a)</a:t>
            </a:r>
          </a:p>
        </p:txBody>
      </p:sp>
    </p:spTree>
    <p:extLst>
      <p:ext uri="{BB962C8B-B14F-4D97-AF65-F5344CB8AC3E}">
        <p14:creationId xmlns:p14="http://schemas.microsoft.com/office/powerpoint/2010/main" val="420810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0" y="2547257"/>
            <a:ext cx="11055019" cy="4158343"/>
          </a:xfrm>
        </p:spPr>
        <p:txBody>
          <a:bodyPr>
            <a:noAutofit/>
          </a:bodyPr>
          <a:lstStyle/>
          <a:p>
            <a:pPr algn="just"/>
            <a:r>
              <a:rPr lang="cs-CZ" sz="3200" dirty="0" err="1">
                <a:solidFill>
                  <a:schemeClr val="tx1"/>
                </a:solidFill>
              </a:rPr>
              <a:t>Dodavatel_pobočka</a:t>
            </a:r>
            <a:r>
              <a:rPr lang="cs-CZ" sz="3200" dirty="0">
                <a:solidFill>
                  <a:schemeClr val="tx1"/>
                </a:solidFill>
              </a:rPr>
              <a:t> závodu zahraniční právnické osoby</a:t>
            </a:r>
            <a:r>
              <a:rPr lang="cs-CZ" sz="3200" b="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cs-CZ" sz="3200" b="0" dirty="0">
                <a:solidFill>
                  <a:schemeClr val="tx1"/>
                </a:solidFill>
              </a:rPr>
              <a:t>kritérium </a:t>
            </a:r>
            <a:r>
              <a:rPr lang="cs-CZ" sz="3200" b="0" dirty="0" err="1">
                <a:solidFill>
                  <a:schemeClr val="tx1"/>
                </a:solidFill>
              </a:rPr>
              <a:t>netrestanosti</a:t>
            </a:r>
            <a:r>
              <a:rPr lang="cs-CZ" sz="3200" b="0" dirty="0">
                <a:solidFill>
                  <a:schemeClr val="tx1"/>
                </a:solidFill>
              </a:rPr>
              <a:t> musí splňovat </a:t>
            </a:r>
          </a:p>
          <a:p>
            <a:pPr marL="719138" indent="-457200" algn="just">
              <a:buFont typeface="Arial" panose="020B0604020202020204" pitchFamily="34" charset="0"/>
              <a:buChar char="•"/>
            </a:pPr>
            <a:r>
              <a:rPr lang="cs-CZ" sz="3200" b="0" dirty="0">
                <a:solidFill>
                  <a:schemeClr val="tx1"/>
                </a:solidFill>
              </a:rPr>
              <a:t>tato právnická osoba (mateřský dodavatel)</a:t>
            </a:r>
          </a:p>
          <a:p>
            <a:pPr marL="719138" indent="-457200" algn="just">
              <a:buFont typeface="Arial" panose="020B0604020202020204" pitchFamily="34" charset="0"/>
              <a:buChar char="•"/>
            </a:pPr>
            <a:r>
              <a:rPr lang="cs-CZ" sz="3200" b="0" dirty="0">
                <a:solidFill>
                  <a:schemeClr val="tx1"/>
                </a:solidFill>
              </a:rPr>
              <a:t>vedoucí pobočky závodu</a:t>
            </a:r>
          </a:p>
          <a:p>
            <a:pPr marL="1077913" lvl="2" indent="0" algn="r">
              <a:spcBef>
                <a:spcPts val="0"/>
              </a:spcBef>
            </a:pPr>
            <a:r>
              <a:rPr lang="cs-CZ" sz="2600" dirty="0">
                <a:solidFill>
                  <a:schemeClr val="tx1"/>
                </a:solidFill>
              </a:rPr>
              <a:t>viz § 74 odst. 3 písm. a) ZZVZ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0" y="1249490"/>
            <a:ext cx="11055019" cy="504056"/>
          </a:xfrm>
        </p:spPr>
        <p:txBody>
          <a:bodyPr/>
          <a:lstStyle/>
          <a:p>
            <a:r>
              <a:rPr lang="cs-CZ" dirty="0"/>
              <a:t>Kritérium </a:t>
            </a:r>
            <a:r>
              <a:rPr lang="cs-CZ" dirty="0" err="1"/>
              <a:t>netrestanosti</a:t>
            </a:r>
            <a:r>
              <a:rPr lang="cs-CZ" dirty="0"/>
              <a:t> podle § 74 odst. 1 písm. a)</a:t>
            </a:r>
          </a:p>
        </p:txBody>
      </p:sp>
    </p:spTree>
    <p:extLst>
      <p:ext uri="{BB962C8B-B14F-4D97-AF65-F5344CB8AC3E}">
        <p14:creationId xmlns:p14="http://schemas.microsoft.com/office/powerpoint/2010/main" val="14156245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2076</Words>
  <Application>Microsoft Office PowerPoint</Application>
  <PresentationFormat>Širokoúhlá obrazovka</PresentationFormat>
  <Paragraphs>249</Paragraphs>
  <Slides>38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 New</vt:lpstr>
      <vt:lpstr>Montserrat</vt:lpstr>
      <vt:lpstr>Wingdings</vt:lpstr>
      <vt:lpstr>1_Office Theme</vt:lpstr>
      <vt:lpstr>Prezentace aplikace PowerPoint</vt:lpstr>
      <vt:lpstr>Generální pravidlo: otevření národního trhu veřejných zakázek</vt:lpstr>
      <vt:lpstr>Generální pravidlo, ALE</vt:lpstr>
      <vt:lpstr>Možnosti zapojení zahraničního subjektu</vt:lpstr>
      <vt:lpstr>Prokazování kvalifikace zahraničním dodavatelem</vt:lpstr>
      <vt:lpstr>Ve vtahu k jaké zemi ?</vt:lpstr>
      <vt:lpstr>Prezentace aplikace PowerPoint</vt:lpstr>
      <vt:lpstr>Kritérium netrestanosti podle § 74 odst. 1 písm. a)</vt:lpstr>
      <vt:lpstr>Kritérium netrestanosti podle § 74 odst. 1 písm. a)</vt:lpstr>
      <vt:lpstr>Kritérium netrestanosti podle § 74 odst. 1 písm. a)</vt:lpstr>
      <vt:lpstr>Kvalifikace získaná v zahraničí § 81 </vt:lpstr>
      <vt:lpstr>Komunikace mezi zadavatelem a  zahraničním dodavatelem </vt:lpstr>
      <vt:lpstr>Specifika předkládání dokladů</vt:lpstr>
      <vt:lpstr>Jazyk dokladů § 45 odst. 3</vt:lpstr>
      <vt:lpstr>Jazyk dokladů § 45 odst. 3</vt:lpstr>
      <vt:lpstr>Jazyk dokladů před technickou novelou</vt:lpstr>
      <vt:lpstr>Pravidla pro elektronickou komunikaci</vt:lpstr>
      <vt:lpstr>„Originalita“ na vyžádání § 122</vt:lpstr>
      <vt:lpstr>„Originalita“ na vyžádání § 122</vt:lpstr>
      <vt:lpstr>Pokud požaduju originál …</vt:lpstr>
      <vt:lpstr>Odkaz do informačního systému veřejné správy</vt:lpstr>
      <vt:lpstr>Instituty usnadňující přístup zahraničních dodavatelů</vt:lpstr>
      <vt:lpstr>Jednotné evropské osvědčení pro veřejné zakázky (ESPD)</vt:lpstr>
      <vt:lpstr>Jednotné evropské osvědčení pro veřejné zakázky (ESPD)</vt:lpstr>
      <vt:lpstr>Jednotné evropské osvědčení pro veřejné zakázky (ESPD)</vt:lpstr>
      <vt:lpstr>Databáze e-Certis</vt:lpstr>
      <vt:lpstr>Čestné prohlášení</vt:lpstr>
      <vt:lpstr>Princip národního zacházení se zahraničními dodavateli (a kdy nemusí platit).</vt:lpstr>
      <vt:lpstr>Generální pravidlo – otevření národního trhu VZ</vt:lpstr>
      <vt:lpstr>Judikatura SDEU</vt:lpstr>
      <vt:lpstr>Judikatura SDEU</vt:lpstr>
      <vt:lpstr>Specifická regulace pro sektorovou oblast</vt:lpstr>
      <vt:lpstr>IPI (International Procurement Instrument)</vt:lpstr>
      <vt:lpstr>Nařízení o zahraničních subvencích</vt:lpstr>
      <vt:lpstr>Nařízení o zahraničních subvencích</vt:lpstr>
      <vt:lpstr>Nařízení o zahraničních subvencích</vt:lpstr>
      <vt:lpstr>Sankce proti Rusku/Bělorusku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2025-03-30T16:31:45Z</dcterms:created>
  <dcterms:modified xsi:type="dcterms:W3CDTF">2025-04-01T07:48:59Z</dcterms:modified>
</cp:coreProperties>
</file>