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35"/>
  </p:notesMasterIdLst>
  <p:sldIdLst>
    <p:sldId id="341" r:id="rId6"/>
    <p:sldId id="358" r:id="rId7"/>
    <p:sldId id="360" r:id="rId8"/>
    <p:sldId id="359" r:id="rId9"/>
    <p:sldId id="361" r:id="rId10"/>
    <p:sldId id="362" r:id="rId11"/>
    <p:sldId id="363" r:id="rId12"/>
    <p:sldId id="364" r:id="rId13"/>
    <p:sldId id="365" r:id="rId14"/>
    <p:sldId id="367" r:id="rId15"/>
    <p:sldId id="366" r:id="rId16"/>
    <p:sldId id="376" r:id="rId17"/>
    <p:sldId id="377" r:id="rId18"/>
    <p:sldId id="378" r:id="rId19"/>
    <p:sldId id="379" r:id="rId20"/>
    <p:sldId id="381" r:id="rId21"/>
    <p:sldId id="380" r:id="rId22"/>
    <p:sldId id="382" r:id="rId23"/>
    <p:sldId id="355" r:id="rId24"/>
    <p:sldId id="368" r:id="rId25"/>
    <p:sldId id="369" r:id="rId26"/>
    <p:sldId id="370" r:id="rId27"/>
    <p:sldId id="371" r:id="rId28"/>
    <p:sldId id="372" r:id="rId29"/>
    <p:sldId id="373" r:id="rId30"/>
    <p:sldId id="357" r:id="rId31"/>
    <p:sldId id="374" r:id="rId32"/>
    <p:sldId id="375" r:id="rId33"/>
    <p:sldId id="344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987"/>
    <a:srgbClr val="009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17" autoAdjust="0"/>
  </p:normalViewPr>
  <p:slideViewPr>
    <p:cSldViewPr snapToGrid="0">
      <p:cViewPr varScale="1">
        <p:scale>
          <a:sx n="71" d="100"/>
          <a:sy n="71" d="100"/>
        </p:scale>
        <p:origin x="11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čný Ondřej" userId="f79b58e3-03d7-4cc5-8327-d5ca7d366011" providerId="ADAL" clId="{E6122C34-D69A-4A28-AA16-79E61BAD5FEF}"/>
    <pc:docChg chg="custSel modSld">
      <pc:chgData name="Ječný Ondřej" userId="f79b58e3-03d7-4cc5-8327-d5ca7d366011" providerId="ADAL" clId="{E6122C34-D69A-4A28-AA16-79E61BAD5FEF}" dt="2024-11-20T16:19:09.977" v="67" actId="5793"/>
      <pc:docMkLst>
        <pc:docMk/>
      </pc:docMkLst>
      <pc:sldChg chg="modSp mod modNotesTx">
        <pc:chgData name="Ječný Ondřej" userId="f79b58e3-03d7-4cc5-8327-d5ca7d366011" providerId="ADAL" clId="{E6122C34-D69A-4A28-AA16-79E61BAD5FEF}" dt="2024-11-20T16:19:09.977" v="67" actId="5793"/>
        <pc:sldMkLst>
          <pc:docMk/>
          <pc:sldMk cId="98825176" sldId="349"/>
        </pc:sldMkLst>
        <pc:spChg chg="mod">
          <ac:chgData name="Ječný Ondřej" userId="f79b58e3-03d7-4cc5-8327-d5ca7d366011" providerId="ADAL" clId="{E6122C34-D69A-4A28-AA16-79E61BAD5FEF}" dt="2024-11-20T16:17:23.471" v="29" actId="1076"/>
          <ac:spMkLst>
            <pc:docMk/>
            <pc:sldMk cId="98825176" sldId="349"/>
            <ac:spMk id="2" creationId="{A009493F-06B6-BEF4-757F-B8C22CF414FF}"/>
          </ac:spMkLst>
        </pc:spChg>
        <pc:spChg chg="mod">
          <ac:chgData name="Ječný Ondřej" userId="f79b58e3-03d7-4cc5-8327-d5ca7d366011" providerId="ADAL" clId="{E6122C34-D69A-4A28-AA16-79E61BAD5FEF}" dt="2024-11-20T16:19:09.977" v="67" actId="5793"/>
          <ac:spMkLst>
            <pc:docMk/>
            <pc:sldMk cId="98825176" sldId="349"/>
            <ac:spMk id="3" creationId="{A560C8BA-699E-6ACB-CBC9-A3700571AF07}"/>
          </ac:spMkLst>
        </pc:spChg>
      </pc:sldChg>
      <pc:sldChg chg="modNotesTx">
        <pc:chgData name="Ječný Ondřej" userId="f79b58e3-03d7-4cc5-8327-d5ca7d366011" providerId="ADAL" clId="{E6122C34-D69A-4A28-AA16-79E61BAD5FEF}" dt="2024-11-20T16:04:02.972" v="4" actId="6549"/>
        <pc:sldMkLst>
          <pc:docMk/>
          <pc:sldMk cId="3543549845" sldId="350"/>
        </pc:sldMkLst>
      </pc:sldChg>
      <pc:sldChg chg="modNotesTx">
        <pc:chgData name="Ječný Ondřej" userId="f79b58e3-03d7-4cc5-8327-d5ca7d366011" providerId="ADAL" clId="{E6122C34-D69A-4A28-AA16-79E61BAD5FEF}" dt="2024-11-20T16:03:57.095" v="3" actId="6549"/>
        <pc:sldMkLst>
          <pc:docMk/>
          <pc:sldMk cId="1645043230" sldId="351"/>
        </pc:sldMkLst>
      </pc:sldChg>
      <pc:sldChg chg="modNotesTx">
        <pc:chgData name="Ječný Ondřej" userId="f79b58e3-03d7-4cc5-8327-d5ca7d366011" providerId="ADAL" clId="{E6122C34-D69A-4A28-AA16-79E61BAD5FEF}" dt="2024-11-20T16:03:53.270" v="2" actId="6549"/>
        <pc:sldMkLst>
          <pc:docMk/>
          <pc:sldMk cId="761441983" sldId="352"/>
        </pc:sldMkLst>
      </pc:sldChg>
      <pc:sldChg chg="modNotesTx">
        <pc:chgData name="Ječný Ondřej" userId="f79b58e3-03d7-4cc5-8327-d5ca7d366011" providerId="ADAL" clId="{E6122C34-D69A-4A28-AA16-79E61BAD5FEF}" dt="2024-11-20T16:03:49.778" v="1" actId="6549"/>
        <pc:sldMkLst>
          <pc:docMk/>
          <pc:sldMk cId="1912733660" sldId="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6EA0-A7D8-4C36-9103-675E79D94563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2E25-B006-4F85-B4EA-907AF006C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203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502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657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058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159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993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91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532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88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114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94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755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959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841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287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710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620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713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00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661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4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60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97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14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80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73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40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5D0-EC01-4254-ADCD-792177A045E2}" type="datetime1">
              <a:rPr lang="en-US" smtClean="0"/>
              <a:t>3/28/2025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BE4-79D6-4F2A-BABF-28B5F353E93D}" type="datetime1">
              <a:rPr lang="en-US" smtClean="0"/>
              <a:t>3/28/2025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2BC0-70A4-4501-8460-1BE402FCC62E}" type="datetime1">
              <a:rPr lang="en-US" smtClean="0"/>
              <a:t>3/28/2025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94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17467-DF77-43B2-B29D-EFD7CF560813}" type="datetime1">
              <a:rPr lang="en-US" smtClean="0"/>
              <a:t>3/28/2025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4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5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04" y="2125980"/>
            <a:ext cx="10368913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08" y="3840481"/>
            <a:ext cx="8539105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5935-06A8-4D5E-8E14-B20D842D1821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47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9EFD-E9E1-4A09-ACAF-3389190B335A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55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35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341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080A-23AF-4EC5-9F8A-5B6D97816237}" type="datetime1">
              <a:rPr lang="en-US" smtClean="0"/>
              <a:t>3/28/2025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09E4-1A89-40EB-8B07-644F2B835041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506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0C28-85C5-4071-8957-93A5F75BE9BD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1810-D394-4300-98CE-D3632E1EC123}" type="datetime1">
              <a:rPr lang="en-US" smtClean="0"/>
              <a:t>3/28/2025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FCD5-4247-402B-8AC4-51509CDB0C11}" type="datetime1">
              <a:rPr lang="en-US" smtClean="0"/>
              <a:t>3/28/2025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6D-98C0-4638-8DA6-0C79CB803F0B}" type="datetime1">
              <a:rPr lang="en-US" smtClean="0"/>
              <a:t>3/28/2025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3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DF58-BEF1-4E35-B5BB-9750BF37DD6B}" type="datetime1">
              <a:rPr lang="en-US" smtClean="0"/>
              <a:t>3/28/2025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207B-C947-451D-B350-49B5F172CB30}" type="datetime1">
              <a:rPr lang="en-US" smtClean="0"/>
              <a:t>3/28/2025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6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7B8-FCCD-48C0-972A-387BC0AEC373}" type="datetime1">
              <a:rPr lang="en-US" smtClean="0"/>
              <a:t>3/28/2025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E187-E377-4E04-AA26-7469837D9DA0}" type="datetime1">
              <a:rPr lang="en-US" smtClean="0"/>
              <a:t>3/28/2025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EBC1-4FC3-4962-B282-70B0750E8C8E}" type="datetime1">
              <a:rPr lang="en-US" smtClean="0"/>
              <a:t>3/28/2025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FD78-BAB1-4212-9FC2-7C246766F1C6}" type="datetime1">
              <a:rPr lang="en-US" smtClean="0"/>
              <a:t>3/28/2025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7727" y="0"/>
            <a:ext cx="7764673" cy="5850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55102" y="491709"/>
            <a:ext cx="8737" cy="317711"/>
          </a:xfrm>
          <a:custGeom>
            <a:avLst/>
            <a:gdLst/>
            <a:ahLst/>
            <a:cxnLst/>
            <a:rect l="l" t="t" r="r" b="b"/>
            <a:pathLst>
              <a:path w="8254" h="300355">
                <a:moveTo>
                  <a:pt x="8251" y="0"/>
                </a:moveTo>
                <a:lnTo>
                  <a:pt x="0" y="0"/>
                </a:lnTo>
                <a:lnTo>
                  <a:pt x="0" y="299966"/>
                </a:lnTo>
                <a:lnTo>
                  <a:pt x="8251" y="299966"/>
                </a:lnTo>
                <a:lnTo>
                  <a:pt x="82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1377" y="490176"/>
            <a:ext cx="785037" cy="31992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167409" y="610106"/>
            <a:ext cx="471818" cy="186731"/>
          </a:xfrm>
          <a:custGeom>
            <a:avLst/>
            <a:gdLst/>
            <a:ahLst/>
            <a:cxnLst/>
            <a:rect l="l" t="t" r="r" b="b"/>
            <a:pathLst>
              <a:path w="445770" h="176529">
                <a:moveTo>
                  <a:pt x="200682" y="0"/>
                </a:moveTo>
                <a:lnTo>
                  <a:pt x="151123" y="4645"/>
                </a:lnTo>
                <a:lnTo>
                  <a:pt x="89158" y="17266"/>
                </a:lnTo>
                <a:lnTo>
                  <a:pt x="36207" y="39137"/>
                </a:lnTo>
                <a:lnTo>
                  <a:pt x="4874" y="74662"/>
                </a:lnTo>
                <a:lnTo>
                  <a:pt x="0" y="100998"/>
                </a:lnTo>
                <a:lnTo>
                  <a:pt x="12335" y="135192"/>
                </a:lnTo>
                <a:lnTo>
                  <a:pt x="43416" y="157673"/>
                </a:lnTo>
                <a:lnTo>
                  <a:pt x="86931" y="170574"/>
                </a:lnTo>
                <a:lnTo>
                  <a:pt x="136567" y="176026"/>
                </a:lnTo>
                <a:lnTo>
                  <a:pt x="186013" y="176163"/>
                </a:lnTo>
                <a:lnTo>
                  <a:pt x="228958" y="173118"/>
                </a:lnTo>
                <a:lnTo>
                  <a:pt x="286858" y="163479"/>
                </a:lnTo>
                <a:lnTo>
                  <a:pt x="347115" y="147097"/>
                </a:lnTo>
                <a:lnTo>
                  <a:pt x="397153" y="126197"/>
                </a:lnTo>
                <a:lnTo>
                  <a:pt x="432759" y="106214"/>
                </a:lnTo>
                <a:lnTo>
                  <a:pt x="445367" y="96451"/>
                </a:lnTo>
                <a:lnTo>
                  <a:pt x="428779" y="100950"/>
                </a:lnTo>
                <a:lnTo>
                  <a:pt x="407207" y="107843"/>
                </a:lnTo>
                <a:lnTo>
                  <a:pt x="382059" y="115409"/>
                </a:lnTo>
                <a:lnTo>
                  <a:pt x="336057" y="125177"/>
                </a:lnTo>
                <a:lnTo>
                  <a:pt x="282614" y="129334"/>
                </a:lnTo>
                <a:lnTo>
                  <a:pt x="239568" y="126618"/>
                </a:lnTo>
                <a:lnTo>
                  <a:pt x="192224" y="117360"/>
                </a:lnTo>
                <a:lnTo>
                  <a:pt x="155509" y="97393"/>
                </a:lnTo>
                <a:lnTo>
                  <a:pt x="144349" y="62550"/>
                </a:lnTo>
                <a:lnTo>
                  <a:pt x="153087" y="40123"/>
                </a:lnTo>
                <a:lnTo>
                  <a:pt x="168460" y="23268"/>
                </a:lnTo>
                <a:lnTo>
                  <a:pt x="185861" y="10417"/>
                </a:lnTo>
                <a:lnTo>
                  <a:pt x="20068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0" name="bg object 20"/>
          <p:cNvSpPr/>
          <p:nvPr/>
        </p:nvSpPr>
        <p:spPr>
          <a:xfrm>
            <a:off x="4341318" y="507038"/>
            <a:ext cx="328660" cy="228376"/>
          </a:xfrm>
          <a:custGeom>
            <a:avLst/>
            <a:gdLst/>
            <a:ahLst/>
            <a:cxnLst/>
            <a:rect l="l" t="t" r="r" b="b"/>
            <a:pathLst>
              <a:path w="310514" h="215900">
                <a:moveTo>
                  <a:pt x="244648" y="0"/>
                </a:moveTo>
                <a:lnTo>
                  <a:pt x="258965" y="19485"/>
                </a:lnTo>
                <a:lnTo>
                  <a:pt x="268765" y="42279"/>
                </a:lnTo>
                <a:lnTo>
                  <a:pt x="267882" y="67152"/>
                </a:lnTo>
                <a:lnTo>
                  <a:pt x="233175" y="106867"/>
                </a:lnTo>
                <a:lnTo>
                  <a:pt x="193217" y="132164"/>
                </a:lnTo>
                <a:lnTo>
                  <a:pt x="127904" y="161065"/>
                </a:lnTo>
                <a:lnTo>
                  <a:pt x="83399" y="175076"/>
                </a:lnTo>
                <a:lnTo>
                  <a:pt x="39937" y="184766"/>
                </a:lnTo>
                <a:lnTo>
                  <a:pt x="0" y="189525"/>
                </a:lnTo>
                <a:lnTo>
                  <a:pt x="22647" y="199160"/>
                </a:lnTo>
                <a:lnTo>
                  <a:pt x="43253" y="206093"/>
                </a:lnTo>
                <a:lnTo>
                  <a:pt x="65668" y="210919"/>
                </a:lnTo>
                <a:lnTo>
                  <a:pt x="93747" y="214232"/>
                </a:lnTo>
                <a:lnTo>
                  <a:pt x="122679" y="215514"/>
                </a:lnTo>
                <a:lnTo>
                  <a:pt x="154261" y="214479"/>
                </a:lnTo>
                <a:lnTo>
                  <a:pt x="213649" y="203454"/>
                </a:lnTo>
                <a:lnTo>
                  <a:pt x="251277" y="186292"/>
                </a:lnTo>
                <a:lnTo>
                  <a:pt x="254167" y="183214"/>
                </a:lnTo>
                <a:lnTo>
                  <a:pt x="261889" y="177317"/>
                </a:lnTo>
                <a:lnTo>
                  <a:pt x="296858" y="139071"/>
                </a:lnTo>
                <a:lnTo>
                  <a:pt x="310396" y="84130"/>
                </a:lnTo>
                <a:lnTo>
                  <a:pt x="306949" y="63901"/>
                </a:lnTo>
                <a:lnTo>
                  <a:pt x="299985" y="44942"/>
                </a:lnTo>
                <a:lnTo>
                  <a:pt x="290311" y="30467"/>
                </a:lnTo>
                <a:lnTo>
                  <a:pt x="276233" y="16640"/>
                </a:lnTo>
                <a:lnTo>
                  <a:pt x="260197" y="5728"/>
                </a:lnTo>
                <a:lnTo>
                  <a:pt x="2446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1" name="bg object 21"/>
          <p:cNvSpPr/>
          <p:nvPr/>
        </p:nvSpPr>
        <p:spPr>
          <a:xfrm>
            <a:off x="4150312" y="517921"/>
            <a:ext cx="461737" cy="136354"/>
          </a:xfrm>
          <a:custGeom>
            <a:avLst/>
            <a:gdLst/>
            <a:ahLst/>
            <a:cxnLst/>
            <a:rect l="l" t="t" r="r" b="b"/>
            <a:pathLst>
              <a:path w="436245" h="128904">
                <a:moveTo>
                  <a:pt x="314475" y="0"/>
                </a:moveTo>
                <a:lnTo>
                  <a:pt x="263326" y="4077"/>
                </a:lnTo>
                <a:lnTo>
                  <a:pt x="216863" y="11905"/>
                </a:lnTo>
                <a:lnTo>
                  <a:pt x="154208" y="30499"/>
                </a:lnTo>
                <a:lnTo>
                  <a:pt x="100684" y="54700"/>
                </a:lnTo>
                <a:lnTo>
                  <a:pt x="56801" y="81268"/>
                </a:lnTo>
                <a:lnTo>
                  <a:pt x="23070" y="106965"/>
                </a:lnTo>
                <a:lnTo>
                  <a:pt x="0" y="128553"/>
                </a:lnTo>
                <a:lnTo>
                  <a:pt x="12328" y="124784"/>
                </a:lnTo>
                <a:lnTo>
                  <a:pt x="27103" y="119509"/>
                </a:lnTo>
                <a:lnTo>
                  <a:pt x="43079" y="113281"/>
                </a:lnTo>
                <a:lnTo>
                  <a:pt x="59011" y="106651"/>
                </a:lnTo>
                <a:lnTo>
                  <a:pt x="71870" y="101654"/>
                </a:lnTo>
                <a:lnTo>
                  <a:pt x="112370" y="90274"/>
                </a:lnTo>
                <a:lnTo>
                  <a:pt x="167434" y="80019"/>
                </a:lnTo>
                <a:lnTo>
                  <a:pt x="222020" y="75826"/>
                </a:lnTo>
                <a:lnTo>
                  <a:pt x="262143" y="77342"/>
                </a:lnTo>
                <a:lnTo>
                  <a:pt x="298074" y="84223"/>
                </a:lnTo>
                <a:lnTo>
                  <a:pt x="328018" y="97924"/>
                </a:lnTo>
                <a:lnTo>
                  <a:pt x="350183" y="119898"/>
                </a:lnTo>
                <a:lnTo>
                  <a:pt x="378158" y="105109"/>
                </a:lnTo>
                <a:lnTo>
                  <a:pt x="404630" y="87926"/>
                </a:lnTo>
                <a:lnTo>
                  <a:pt x="425385" y="69548"/>
                </a:lnTo>
                <a:lnTo>
                  <a:pt x="436208" y="51171"/>
                </a:lnTo>
                <a:lnTo>
                  <a:pt x="431175" y="25258"/>
                </a:lnTo>
                <a:lnTo>
                  <a:pt x="404885" y="9091"/>
                </a:lnTo>
                <a:lnTo>
                  <a:pt x="363823" y="1171"/>
                </a:lnTo>
                <a:lnTo>
                  <a:pt x="314475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2" name="bg object 22"/>
          <p:cNvSpPr/>
          <p:nvPr/>
        </p:nvSpPr>
        <p:spPr>
          <a:xfrm>
            <a:off x="4226775" y="637357"/>
            <a:ext cx="79308" cy="42988"/>
          </a:xfrm>
          <a:custGeom>
            <a:avLst/>
            <a:gdLst/>
            <a:ahLst/>
            <a:cxnLst/>
            <a:rect l="l" t="t" r="r" b="b"/>
            <a:pathLst>
              <a:path w="74929" h="40640">
                <a:moveTo>
                  <a:pt x="34185" y="0"/>
                </a:moveTo>
                <a:lnTo>
                  <a:pt x="28756" y="15515"/>
                </a:lnTo>
                <a:lnTo>
                  <a:pt x="0" y="19771"/>
                </a:lnTo>
                <a:lnTo>
                  <a:pt x="25344" y="24898"/>
                </a:lnTo>
                <a:lnTo>
                  <a:pt x="19522" y="40402"/>
                </a:lnTo>
                <a:lnTo>
                  <a:pt x="40629" y="28061"/>
                </a:lnTo>
                <a:lnTo>
                  <a:pt x="65779" y="33387"/>
                </a:lnTo>
                <a:lnTo>
                  <a:pt x="53466" y="20638"/>
                </a:lnTo>
                <a:lnTo>
                  <a:pt x="74847" y="8427"/>
                </a:lnTo>
                <a:lnTo>
                  <a:pt x="46130" y="12880"/>
                </a:lnTo>
                <a:lnTo>
                  <a:pt x="341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0436" y="704043"/>
            <a:ext cx="138240" cy="7148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278975" y="553424"/>
            <a:ext cx="317234" cy="57766"/>
          </a:xfrm>
          <a:custGeom>
            <a:avLst/>
            <a:gdLst/>
            <a:ahLst/>
            <a:cxnLst/>
            <a:rect l="l" t="t" r="r" b="b"/>
            <a:pathLst>
              <a:path w="299720" h="54609">
                <a:moveTo>
                  <a:pt x="85483" y="9652"/>
                </a:moveTo>
                <a:lnTo>
                  <a:pt x="63525" y="14820"/>
                </a:lnTo>
                <a:lnTo>
                  <a:pt x="38836" y="22174"/>
                </a:lnTo>
                <a:lnTo>
                  <a:pt x="16103" y="30010"/>
                </a:lnTo>
                <a:lnTo>
                  <a:pt x="0" y="36677"/>
                </a:lnTo>
                <a:lnTo>
                  <a:pt x="10490" y="34010"/>
                </a:lnTo>
                <a:lnTo>
                  <a:pt x="53505" y="25133"/>
                </a:lnTo>
                <a:lnTo>
                  <a:pt x="79184" y="20129"/>
                </a:lnTo>
                <a:lnTo>
                  <a:pt x="85483" y="9652"/>
                </a:lnTo>
                <a:close/>
              </a:path>
              <a:path w="299720" h="54609">
                <a:moveTo>
                  <a:pt x="207987" y="3276"/>
                </a:moveTo>
                <a:lnTo>
                  <a:pt x="189115" y="990"/>
                </a:lnTo>
                <a:lnTo>
                  <a:pt x="170002" y="0"/>
                </a:lnTo>
                <a:lnTo>
                  <a:pt x="149567" y="495"/>
                </a:lnTo>
                <a:lnTo>
                  <a:pt x="126758" y="2667"/>
                </a:lnTo>
                <a:lnTo>
                  <a:pt x="118694" y="15684"/>
                </a:lnTo>
                <a:lnTo>
                  <a:pt x="138341" y="14452"/>
                </a:lnTo>
                <a:lnTo>
                  <a:pt x="158838" y="14300"/>
                </a:lnTo>
                <a:lnTo>
                  <a:pt x="179006" y="15278"/>
                </a:lnTo>
                <a:lnTo>
                  <a:pt x="197675" y="17462"/>
                </a:lnTo>
                <a:lnTo>
                  <a:pt x="207987" y="3276"/>
                </a:lnTo>
                <a:close/>
              </a:path>
              <a:path w="299720" h="54609">
                <a:moveTo>
                  <a:pt x="299339" y="40843"/>
                </a:moveTo>
                <a:lnTo>
                  <a:pt x="286766" y="31813"/>
                </a:lnTo>
                <a:lnTo>
                  <a:pt x="273672" y="24282"/>
                </a:lnTo>
                <a:lnTo>
                  <a:pt x="259715" y="17830"/>
                </a:lnTo>
                <a:lnTo>
                  <a:pt x="245516" y="12700"/>
                </a:lnTo>
                <a:lnTo>
                  <a:pt x="234721" y="26987"/>
                </a:lnTo>
                <a:lnTo>
                  <a:pt x="244906" y="31064"/>
                </a:lnTo>
                <a:lnTo>
                  <a:pt x="255524" y="36118"/>
                </a:lnTo>
                <a:lnTo>
                  <a:pt x="266115" y="42011"/>
                </a:lnTo>
                <a:lnTo>
                  <a:pt x="276199" y="48628"/>
                </a:lnTo>
                <a:lnTo>
                  <a:pt x="278206" y="50063"/>
                </a:lnTo>
                <a:lnTo>
                  <a:pt x="282841" y="54254"/>
                </a:lnTo>
                <a:lnTo>
                  <a:pt x="283070" y="54508"/>
                </a:lnTo>
                <a:lnTo>
                  <a:pt x="288480" y="50584"/>
                </a:lnTo>
                <a:lnTo>
                  <a:pt x="296430" y="44005"/>
                </a:lnTo>
                <a:lnTo>
                  <a:pt x="299339" y="40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5" name="bg object 25"/>
          <p:cNvSpPr/>
          <p:nvPr/>
        </p:nvSpPr>
        <p:spPr>
          <a:xfrm>
            <a:off x="4441087" y="618915"/>
            <a:ext cx="202976" cy="104784"/>
          </a:xfrm>
          <a:custGeom>
            <a:avLst/>
            <a:gdLst/>
            <a:ahLst/>
            <a:cxnLst/>
            <a:rect l="l" t="t" r="r" b="b"/>
            <a:pathLst>
              <a:path w="191770" h="99059">
                <a:moveTo>
                  <a:pt x="79857" y="90881"/>
                </a:moveTo>
                <a:lnTo>
                  <a:pt x="74256" y="77368"/>
                </a:lnTo>
                <a:lnTo>
                  <a:pt x="76212" y="73787"/>
                </a:lnTo>
                <a:lnTo>
                  <a:pt x="70446" y="73812"/>
                </a:lnTo>
                <a:lnTo>
                  <a:pt x="62560" y="72885"/>
                </a:lnTo>
                <a:lnTo>
                  <a:pt x="53352" y="68122"/>
                </a:lnTo>
                <a:lnTo>
                  <a:pt x="41452" y="65417"/>
                </a:lnTo>
                <a:lnTo>
                  <a:pt x="28054" y="66548"/>
                </a:lnTo>
                <a:lnTo>
                  <a:pt x="18478" y="70967"/>
                </a:lnTo>
                <a:lnTo>
                  <a:pt x="18084" y="78092"/>
                </a:lnTo>
                <a:lnTo>
                  <a:pt x="20358" y="81534"/>
                </a:lnTo>
                <a:lnTo>
                  <a:pt x="24803" y="83350"/>
                </a:lnTo>
                <a:lnTo>
                  <a:pt x="28562" y="84251"/>
                </a:lnTo>
                <a:lnTo>
                  <a:pt x="60388" y="79121"/>
                </a:lnTo>
                <a:lnTo>
                  <a:pt x="49022" y="83108"/>
                </a:lnTo>
                <a:lnTo>
                  <a:pt x="31750" y="87020"/>
                </a:lnTo>
                <a:lnTo>
                  <a:pt x="13690" y="90131"/>
                </a:lnTo>
                <a:lnTo>
                  <a:pt x="0" y="91643"/>
                </a:lnTo>
                <a:lnTo>
                  <a:pt x="22529" y="95211"/>
                </a:lnTo>
                <a:lnTo>
                  <a:pt x="38442" y="88620"/>
                </a:lnTo>
                <a:lnTo>
                  <a:pt x="45110" y="94526"/>
                </a:lnTo>
                <a:lnTo>
                  <a:pt x="53378" y="97688"/>
                </a:lnTo>
                <a:lnTo>
                  <a:pt x="61976" y="98526"/>
                </a:lnTo>
                <a:lnTo>
                  <a:pt x="69646" y="97472"/>
                </a:lnTo>
                <a:lnTo>
                  <a:pt x="74866" y="96037"/>
                </a:lnTo>
                <a:lnTo>
                  <a:pt x="79857" y="90881"/>
                </a:lnTo>
                <a:close/>
              </a:path>
              <a:path w="191770" h="99059">
                <a:moveTo>
                  <a:pt x="148767" y="49974"/>
                </a:moveTo>
                <a:lnTo>
                  <a:pt x="143027" y="40932"/>
                </a:lnTo>
                <a:lnTo>
                  <a:pt x="144081" y="37782"/>
                </a:lnTo>
                <a:lnTo>
                  <a:pt x="139776" y="39077"/>
                </a:lnTo>
                <a:lnTo>
                  <a:pt x="131572" y="39522"/>
                </a:lnTo>
                <a:lnTo>
                  <a:pt x="124167" y="37973"/>
                </a:lnTo>
                <a:lnTo>
                  <a:pt x="114998" y="38557"/>
                </a:lnTo>
                <a:lnTo>
                  <a:pt x="105143" y="42418"/>
                </a:lnTo>
                <a:lnTo>
                  <a:pt x="98526" y="47904"/>
                </a:lnTo>
                <a:lnTo>
                  <a:pt x="99047" y="53416"/>
                </a:lnTo>
                <a:lnTo>
                  <a:pt x="101142" y="55537"/>
                </a:lnTo>
                <a:lnTo>
                  <a:pt x="106870" y="56527"/>
                </a:lnTo>
                <a:lnTo>
                  <a:pt x="109778" y="56375"/>
                </a:lnTo>
                <a:lnTo>
                  <a:pt x="132892" y="45377"/>
                </a:lnTo>
                <a:lnTo>
                  <a:pt x="124891" y="50927"/>
                </a:lnTo>
                <a:lnTo>
                  <a:pt x="112483" y="57772"/>
                </a:lnTo>
                <a:lnTo>
                  <a:pt x="99390" y="64173"/>
                </a:lnTo>
                <a:lnTo>
                  <a:pt x="89369" y="68389"/>
                </a:lnTo>
                <a:lnTo>
                  <a:pt x="102870" y="68287"/>
                </a:lnTo>
                <a:lnTo>
                  <a:pt x="117652" y="57505"/>
                </a:lnTo>
                <a:lnTo>
                  <a:pt x="123405" y="61290"/>
                </a:lnTo>
                <a:lnTo>
                  <a:pt x="130340" y="63385"/>
                </a:lnTo>
                <a:lnTo>
                  <a:pt x="137680" y="63144"/>
                </a:lnTo>
                <a:lnTo>
                  <a:pt x="144678" y="59944"/>
                </a:lnTo>
                <a:lnTo>
                  <a:pt x="148336" y="57238"/>
                </a:lnTo>
                <a:lnTo>
                  <a:pt x="148767" y="49974"/>
                </a:lnTo>
                <a:close/>
              </a:path>
              <a:path w="191770" h="99059">
                <a:moveTo>
                  <a:pt x="191541" y="12484"/>
                </a:moveTo>
                <a:lnTo>
                  <a:pt x="188531" y="7531"/>
                </a:lnTo>
                <a:lnTo>
                  <a:pt x="181190" y="3606"/>
                </a:lnTo>
                <a:lnTo>
                  <a:pt x="179895" y="2552"/>
                </a:lnTo>
                <a:lnTo>
                  <a:pt x="179273" y="0"/>
                </a:lnTo>
                <a:lnTo>
                  <a:pt x="176441" y="1854"/>
                </a:lnTo>
                <a:lnTo>
                  <a:pt x="170065" y="3911"/>
                </a:lnTo>
                <a:lnTo>
                  <a:pt x="163398" y="4318"/>
                </a:lnTo>
                <a:lnTo>
                  <a:pt x="156311" y="6680"/>
                </a:lnTo>
                <a:lnTo>
                  <a:pt x="150190" y="11595"/>
                </a:lnTo>
                <a:lnTo>
                  <a:pt x="147421" y="17043"/>
                </a:lnTo>
                <a:lnTo>
                  <a:pt x="150393" y="21018"/>
                </a:lnTo>
                <a:lnTo>
                  <a:pt x="153035" y="22136"/>
                </a:lnTo>
                <a:lnTo>
                  <a:pt x="158102" y="21666"/>
                </a:lnTo>
                <a:lnTo>
                  <a:pt x="160375" y="20955"/>
                </a:lnTo>
                <a:lnTo>
                  <a:pt x="173824" y="7950"/>
                </a:lnTo>
                <a:lnTo>
                  <a:pt x="169964" y="13754"/>
                </a:lnTo>
                <a:lnTo>
                  <a:pt x="163169" y="21424"/>
                </a:lnTo>
                <a:lnTo>
                  <a:pt x="155625" y="28892"/>
                </a:lnTo>
                <a:lnTo>
                  <a:pt x="149542" y="34112"/>
                </a:lnTo>
                <a:lnTo>
                  <a:pt x="160324" y="31203"/>
                </a:lnTo>
                <a:lnTo>
                  <a:pt x="167208" y="20129"/>
                </a:lnTo>
                <a:lnTo>
                  <a:pt x="173570" y="21996"/>
                </a:lnTo>
                <a:lnTo>
                  <a:pt x="180086" y="22542"/>
                </a:lnTo>
                <a:lnTo>
                  <a:pt x="185813" y="20929"/>
                </a:lnTo>
                <a:lnTo>
                  <a:pt x="189826" y="16332"/>
                </a:lnTo>
                <a:lnTo>
                  <a:pt x="191541" y="12484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0752" y="432599"/>
            <a:ext cx="1462752" cy="43508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46635" y="460675"/>
            <a:ext cx="568602" cy="378836"/>
          </a:xfrm>
          <a:custGeom>
            <a:avLst/>
            <a:gdLst/>
            <a:ahLst/>
            <a:cxnLst/>
            <a:rect l="l" t="t" r="r" b="b"/>
            <a:pathLst>
              <a:path w="537210" h="358140">
                <a:moveTo>
                  <a:pt x="536680" y="0"/>
                </a:moveTo>
                <a:lnTo>
                  <a:pt x="0" y="0"/>
                </a:lnTo>
                <a:lnTo>
                  <a:pt x="0" y="357789"/>
                </a:lnTo>
                <a:lnTo>
                  <a:pt x="536680" y="357789"/>
                </a:lnTo>
                <a:lnTo>
                  <a:pt x="53668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8" name="bg object 28"/>
          <p:cNvSpPr/>
          <p:nvPr/>
        </p:nvSpPr>
        <p:spPr>
          <a:xfrm>
            <a:off x="1210945" y="505950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69" y="13539"/>
                </a:lnTo>
                <a:lnTo>
                  <a:pt x="0" y="13525"/>
                </a:lnTo>
                <a:lnTo>
                  <a:pt x="11494" y="21790"/>
                </a:lnTo>
                <a:lnTo>
                  <a:pt x="7185" y="35153"/>
                </a:lnTo>
                <a:lnTo>
                  <a:pt x="18511" y="26892"/>
                </a:lnTo>
                <a:lnTo>
                  <a:pt x="29836" y="35153"/>
                </a:lnTo>
                <a:lnTo>
                  <a:pt x="25524" y="21790"/>
                </a:lnTo>
                <a:lnTo>
                  <a:pt x="37029" y="13525"/>
                </a:lnTo>
                <a:lnTo>
                  <a:pt x="22848" y="13525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3530" y="522587"/>
            <a:ext cx="84571" cy="8266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086876" y="629962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5" y="0"/>
                </a:moveTo>
                <a:lnTo>
                  <a:pt x="14177" y="13572"/>
                </a:lnTo>
                <a:lnTo>
                  <a:pt x="0" y="13543"/>
                </a:lnTo>
                <a:lnTo>
                  <a:pt x="11502" y="21809"/>
                </a:lnTo>
                <a:lnTo>
                  <a:pt x="7189" y="35168"/>
                </a:lnTo>
                <a:lnTo>
                  <a:pt x="18515" y="26906"/>
                </a:lnTo>
                <a:lnTo>
                  <a:pt x="29833" y="35168"/>
                </a:lnTo>
                <a:lnTo>
                  <a:pt x="25530" y="21809"/>
                </a:lnTo>
                <a:lnTo>
                  <a:pt x="37021" y="13543"/>
                </a:lnTo>
                <a:lnTo>
                  <a:pt x="22852" y="13543"/>
                </a:lnTo>
                <a:lnTo>
                  <a:pt x="18515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3530" y="692064"/>
            <a:ext cx="84662" cy="82649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210953" y="753974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0" y="0"/>
                </a:moveTo>
                <a:lnTo>
                  <a:pt x="14179" y="13558"/>
                </a:lnTo>
                <a:lnTo>
                  <a:pt x="0" y="13543"/>
                </a:lnTo>
                <a:lnTo>
                  <a:pt x="11494" y="21805"/>
                </a:lnTo>
                <a:lnTo>
                  <a:pt x="7195" y="35172"/>
                </a:lnTo>
                <a:lnTo>
                  <a:pt x="18517" y="26906"/>
                </a:lnTo>
                <a:lnTo>
                  <a:pt x="29836" y="35172"/>
                </a:lnTo>
                <a:lnTo>
                  <a:pt x="25527" y="21805"/>
                </a:lnTo>
                <a:lnTo>
                  <a:pt x="37029" y="13543"/>
                </a:lnTo>
                <a:lnTo>
                  <a:pt x="22848" y="13543"/>
                </a:lnTo>
                <a:lnTo>
                  <a:pt x="18510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72917" y="692064"/>
            <a:ext cx="84649" cy="8264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334850" y="629791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77" y="13557"/>
                </a:lnTo>
                <a:lnTo>
                  <a:pt x="0" y="13539"/>
                </a:lnTo>
                <a:lnTo>
                  <a:pt x="11502" y="21804"/>
                </a:lnTo>
                <a:lnTo>
                  <a:pt x="7195" y="35167"/>
                </a:lnTo>
                <a:lnTo>
                  <a:pt x="18511" y="26890"/>
                </a:lnTo>
                <a:lnTo>
                  <a:pt x="29833" y="35167"/>
                </a:lnTo>
                <a:lnTo>
                  <a:pt x="25530" y="21804"/>
                </a:lnTo>
                <a:lnTo>
                  <a:pt x="37033" y="13539"/>
                </a:lnTo>
                <a:lnTo>
                  <a:pt x="22856" y="13539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73084" y="522602"/>
            <a:ext cx="84483" cy="8245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4883" y="459215"/>
            <a:ext cx="845572" cy="38102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64198" y="429885"/>
            <a:ext cx="1051786" cy="440612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-762" y="1510990"/>
            <a:ext cx="298415" cy="1957316"/>
          </a:xfrm>
          <a:custGeom>
            <a:avLst/>
            <a:gdLst/>
            <a:ahLst/>
            <a:cxnLst/>
            <a:rect l="l" t="t" r="r" b="b"/>
            <a:pathLst>
              <a:path w="281940" h="1850389">
                <a:moveTo>
                  <a:pt x="281656" y="0"/>
                </a:moveTo>
                <a:lnTo>
                  <a:pt x="0" y="0"/>
                </a:lnTo>
                <a:lnTo>
                  <a:pt x="0" y="1850186"/>
                </a:lnTo>
                <a:lnTo>
                  <a:pt x="281656" y="185018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39" name="bg object 39"/>
          <p:cNvSpPr/>
          <p:nvPr/>
        </p:nvSpPr>
        <p:spPr>
          <a:xfrm>
            <a:off x="-762" y="4220476"/>
            <a:ext cx="298415" cy="1854548"/>
          </a:xfrm>
          <a:custGeom>
            <a:avLst/>
            <a:gdLst/>
            <a:ahLst/>
            <a:cxnLst/>
            <a:rect l="l" t="t" r="r" b="b"/>
            <a:pathLst>
              <a:path w="281940" h="1753235">
                <a:moveTo>
                  <a:pt x="281656" y="0"/>
                </a:moveTo>
                <a:lnTo>
                  <a:pt x="0" y="0"/>
                </a:lnTo>
                <a:lnTo>
                  <a:pt x="0" y="1752796"/>
                </a:lnTo>
                <a:lnTo>
                  <a:pt x="281656" y="175279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565" y="6377940"/>
            <a:ext cx="39035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36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BF11-B7FC-4859-86AD-6532BEAAA3AC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080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02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ohs.gov.cz/cs/verejna-podpora/narizeni-o-zahranicnich-subvencich-narusujicich-vnitrni-trh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dvorak@mmr.gov.cz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4637" y="4796903"/>
            <a:ext cx="10722725" cy="720460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ctr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Mgr. David Dvořák, LL.</a:t>
            </a:r>
            <a:r>
              <a:rPr lang="cs-CZ" b="1" kern="0" dirty="0">
                <a:solidFill>
                  <a:srgbClr val="00A650"/>
                </a:solidFill>
                <a:latin typeface="Montserrat"/>
                <a:cs typeface="Montserrat"/>
              </a:rPr>
              <a:t>M., Ph.D.</a:t>
            </a:r>
            <a:endParaRPr kumimoji="0" lang="cs-CZ" b="1" i="0" u="none" strike="noStrike" kern="0" cap="none" spc="0" normalizeH="0" baseline="0" noProof="0" dirty="0">
              <a:ln>
                <a:noFill/>
              </a:ln>
              <a:solidFill>
                <a:srgbClr val="00A65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14777" marR="5374" algn="ctr" defTabSz="967252">
              <a:lnSpc>
                <a:spcPct val="1145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solidFill>
                  <a:srgbClr val="00A650"/>
                </a:solidFill>
                <a:latin typeface="Montserrat"/>
              </a:rPr>
              <a:t>Ministerstvo pro místní rozvoj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43C1F1F-DDD3-A779-2F54-DE60301F332C}"/>
              </a:ext>
            </a:extLst>
          </p:cNvPr>
          <p:cNvSpPr txBox="1">
            <a:spLocks/>
          </p:cNvSpPr>
          <p:nvPr/>
        </p:nvSpPr>
        <p:spPr>
          <a:xfrm>
            <a:off x="2024061" y="2180117"/>
            <a:ext cx="8143875" cy="1468609"/>
          </a:xfrm>
          <a:prstGeom prst="rect">
            <a:avLst/>
          </a:prstGeom>
        </p:spPr>
        <p:txBody>
          <a:bodyPr vert="horz" wrap="square" lIns="0" tIns="17464" rIns="0" bIns="0" rtlCol="0">
            <a:spAutoFit/>
          </a:bodyPr>
          <a:lstStyle>
            <a:lvl1pPr marL="0">
              <a:defRPr sz="4707" b="1" i="0">
                <a:solidFill>
                  <a:srgbClr val="014EA2"/>
                </a:solidFill>
                <a:latin typeface="Montserrat"/>
                <a:ea typeface="+mn-ea"/>
                <a:cs typeface="Montserrat"/>
              </a:defRPr>
            </a:lvl1pPr>
            <a:lvl2pPr marL="483626">
              <a:defRPr>
                <a:latin typeface="+mn-lt"/>
                <a:ea typeface="+mn-ea"/>
                <a:cs typeface="+mn-cs"/>
              </a:defRPr>
            </a:lvl2pPr>
            <a:lvl3pPr marL="967252">
              <a:defRPr>
                <a:latin typeface="+mn-lt"/>
                <a:ea typeface="+mn-ea"/>
                <a:cs typeface="+mn-cs"/>
              </a:defRPr>
            </a:lvl3pPr>
            <a:lvl4pPr marL="1450878">
              <a:defRPr>
                <a:latin typeface="+mn-lt"/>
                <a:ea typeface="+mn-ea"/>
                <a:cs typeface="+mn-cs"/>
              </a:defRPr>
            </a:lvl4pPr>
            <a:lvl5pPr marL="1934505">
              <a:defRPr>
                <a:latin typeface="+mn-lt"/>
                <a:ea typeface="+mn-ea"/>
                <a:cs typeface="+mn-cs"/>
              </a:defRPr>
            </a:lvl5pPr>
            <a:lvl6pPr marL="2418131">
              <a:defRPr>
                <a:latin typeface="+mn-lt"/>
                <a:ea typeface="+mn-ea"/>
                <a:cs typeface="+mn-cs"/>
              </a:defRPr>
            </a:lvl6pPr>
            <a:lvl7pPr marL="2901757">
              <a:defRPr>
                <a:latin typeface="+mn-lt"/>
                <a:ea typeface="+mn-ea"/>
                <a:cs typeface="+mn-cs"/>
              </a:defRPr>
            </a:lvl7pPr>
            <a:lvl8pPr marL="3385383">
              <a:defRPr>
                <a:latin typeface="+mn-lt"/>
                <a:ea typeface="+mn-ea"/>
                <a:cs typeface="+mn-cs"/>
              </a:defRPr>
            </a:lvl8pPr>
            <a:lvl9pPr marL="3869009">
              <a:defRPr>
                <a:latin typeface="+mn-lt"/>
                <a:ea typeface="+mn-ea"/>
                <a:cs typeface="+mn-cs"/>
              </a:defRPr>
            </a:lvl9pPr>
          </a:lstStyle>
          <a:p>
            <a:pPr marL="13434" marR="41646" algn="ctr">
              <a:lnSpc>
                <a:spcPts val="5871"/>
              </a:lnSpc>
              <a:spcBef>
                <a:spcPts val="138"/>
              </a:spcBef>
            </a:pPr>
            <a:r>
              <a:rPr lang="cs-CZ" sz="3600" kern="0" spc="-11" dirty="0"/>
              <a:t>Aktuální novela ZZVZ</a:t>
            </a:r>
          </a:p>
          <a:p>
            <a:pPr marL="13434" marR="41646" algn="ctr">
              <a:lnSpc>
                <a:spcPts val="5871"/>
              </a:lnSpc>
              <a:spcBef>
                <a:spcPts val="138"/>
              </a:spcBef>
            </a:pPr>
            <a:r>
              <a:rPr lang="cs-CZ" sz="3600" kern="0" spc="-11" dirty="0"/>
              <a:t>(zákon č. 69/2025 Sb.)</a:t>
            </a:r>
            <a:endParaRPr lang="cs-CZ" sz="3600" kern="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95A10DE-5F92-2A34-21A0-9ABC8FAAE841}"/>
              </a:ext>
            </a:extLst>
          </p:cNvPr>
          <p:cNvSpPr txBox="1"/>
          <p:nvPr/>
        </p:nvSpPr>
        <p:spPr>
          <a:xfrm>
            <a:off x="740280" y="5863698"/>
            <a:ext cx="10722725" cy="639925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ctr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UNIT</a:t>
            </a:r>
            <a:r>
              <a:rPr lang="cs-CZ" sz="1600" kern="0" dirty="0">
                <a:solidFill>
                  <a:schemeClr val="accent1">
                    <a:lumMod val="75000"/>
                  </a:schemeClr>
                </a:solidFill>
                <a:latin typeface="Montserrat"/>
                <a:cs typeface="Montserrat"/>
              </a:rPr>
              <a:t> s.r.o.</a:t>
            </a:r>
          </a:p>
          <a:p>
            <a:pPr marL="14777" marR="0" lvl="0" indent="0" algn="ctr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Seč</a:t>
            </a:r>
            <a:r>
              <a:rPr lang="cs-CZ" sz="1600" kern="0" dirty="0">
                <a:solidFill>
                  <a:schemeClr val="accent1">
                    <a:lumMod val="75000"/>
                  </a:schemeClr>
                </a:solidFill>
                <a:latin typeface="Montserrat"/>
                <a:cs typeface="Montserrat"/>
              </a:rPr>
              <a:t>, 31. 3. – 1. 4. 2025</a:t>
            </a:r>
            <a:endParaRPr kumimoji="0" lang="cs-CZ" sz="1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Provazba</a:t>
            </a: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ZZVZ na 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nařízení EU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§ 248/1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(1) Úřad vykonává dozor nad dodržováním pravidel stanovených tímto zákonem a zadávacími podmínkami pro zadání veřejné zakázky a pro zvláštní postupy podle části šesté </a:t>
            </a:r>
            <a:r>
              <a:rPr lang="cs-CZ" sz="2300" b="1" i="1" dirty="0">
                <a:solidFill>
                  <a:srgbClr val="00B050"/>
                </a:solidFill>
              </a:rPr>
              <a:t>zadavatelem</a:t>
            </a:r>
            <a:r>
              <a:rPr lang="cs-CZ" sz="2300" i="1" dirty="0"/>
              <a:t>. </a:t>
            </a:r>
            <a:r>
              <a:rPr lang="cs-CZ" sz="2300" b="1" i="1" dirty="0">
                <a:solidFill>
                  <a:srgbClr val="00B050"/>
                </a:solidFill>
              </a:rPr>
              <a:t>Dozor Úřad vykonává rovněž nad dodržováním pravidel pro postup v zadávacím řízení nebo pro zvláštní postup podle části šesté stanovených přímo použitelným předpisem Evropské unie</a:t>
            </a:r>
            <a:r>
              <a:rPr lang="cs-CZ" sz="2300" b="1" i="1" baseline="30000" dirty="0">
                <a:solidFill>
                  <a:srgbClr val="00B050"/>
                </a:solidFill>
              </a:rPr>
              <a:t>56)</a:t>
            </a:r>
            <a:r>
              <a:rPr lang="cs-CZ" sz="2300" b="1" i="1" dirty="0">
                <a:solidFill>
                  <a:srgbClr val="00B050"/>
                </a:solidFill>
              </a:rPr>
              <a:t> zadavatelem.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000" b="1" dirty="0"/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DZ</a:t>
            </a:r>
            <a:r>
              <a:rPr lang="cs-CZ" sz="2000" dirty="0"/>
              <a:t>: Pravidly pro postup (mimo jiné ve vztahu k zadávacím řízením i zvláštním postupům podle části šesté zákona o zadávání veřejných zakázek) se rozumí </a:t>
            </a:r>
            <a:r>
              <a:rPr lang="cs-CZ" sz="2000" u="sng" dirty="0"/>
              <a:t>toliko procesní pravidla</a:t>
            </a:r>
            <a:r>
              <a:rPr lang="cs-CZ" sz="2000" dirty="0"/>
              <a:t> dle přímo použitelného předpisu EU, která se mají použít v průběhu zadávacího řízení nebo zvláštního postupu (včetně případného zákazu uzavření smlouvy, možnosti nebo povinnosti odmítnout nebo vyloučit nabídku nebo žádost o účast nebo účastníka zadávacího řízení). </a:t>
            </a:r>
            <a:r>
              <a:rPr lang="cs-CZ" sz="2000" u="sng" dirty="0"/>
              <a:t>Tato pravidla tak nezahrnují mj. případná pravidla pro povinné vlastnosti předmětu veřejné zakázky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43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Provazba</a:t>
            </a: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ZZVZ na 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nařízení EU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263/2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(2) Nedodrží-li zadavatel pravidla stanovená </a:t>
            </a:r>
            <a:r>
              <a:rPr lang="cs-CZ" sz="2300" b="1" i="1" dirty="0">
                <a:solidFill>
                  <a:srgbClr val="00B050"/>
                </a:solidFill>
              </a:rPr>
              <a:t>tímto zákonem </a:t>
            </a:r>
            <a:r>
              <a:rPr lang="cs-CZ" sz="2300" i="1" dirty="0"/>
              <a:t>pro zadání veřejné zakázky nebo pro zvláštní postup podle části šesté, přičemž tím ovlivní nebo může ovlivnit výběr dodavatele nebo výběr návrhu, a dosud nedošlo k uzavření smlouvy, Úřad zruší zadávací řízení nebo soutěž o návrh nebo jen jednotlivý úkon zadavatele</a:t>
            </a:r>
            <a:r>
              <a:rPr lang="cs-CZ" sz="2300" b="1" i="1" dirty="0">
                <a:solidFill>
                  <a:srgbClr val="00B050"/>
                </a:solidFill>
              </a:rPr>
              <a:t>; to platí i v případě nedodržení pravidel pro postup v zadávacím řízení nebo pro zvláštní postup podle části šesté stanovených přímo použitelným předpisem Evropské unie</a:t>
            </a:r>
            <a:r>
              <a:rPr lang="cs-CZ" sz="2300" b="1" i="1" baseline="30000" dirty="0">
                <a:solidFill>
                  <a:srgbClr val="00B050"/>
                </a:solidFill>
              </a:rPr>
              <a:t>56)</a:t>
            </a:r>
            <a:r>
              <a:rPr lang="cs-CZ" sz="23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82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Implementace FSR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chemeClr val="accent1">
                    <a:lumMod val="75000"/>
                  </a:schemeClr>
                </a:solidFill>
              </a:rPr>
              <a:t>FSR – ve vztahu k veřejným zakázkám:</a:t>
            </a:r>
          </a:p>
          <a:p>
            <a:pPr marL="742950" lvl="1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b="1" dirty="0"/>
              <a:t>povinnost podniků </a:t>
            </a:r>
            <a:r>
              <a:rPr lang="cs-CZ" sz="2300" dirty="0"/>
              <a:t>(vč. hlavních poddodavatelů prostřednictvím dodavatele) </a:t>
            </a:r>
            <a:r>
              <a:rPr lang="cs-CZ" sz="2300" b="1" dirty="0"/>
              <a:t>notifikovat Komisi prostřednictvím zadavatele </a:t>
            </a:r>
            <a:r>
              <a:rPr lang="cs-CZ" sz="2300" dirty="0"/>
              <a:t>obdržené subvence v případě účasti v zadávacím řízení (vč. DNS) v případě předpokládané hodnoty minimálně </a:t>
            </a:r>
            <a:r>
              <a:rPr lang="cs-CZ" sz="2300" b="1" dirty="0"/>
              <a:t>250 mil. eur bez DPH </a:t>
            </a:r>
            <a:r>
              <a:rPr lang="cs-CZ" sz="2300" dirty="0"/>
              <a:t>a zároveň souhrnná subvence ze třetí země činila ve sledovaném období minimálně </a:t>
            </a:r>
            <a:r>
              <a:rPr lang="cs-CZ" sz="2300" b="1" dirty="0"/>
              <a:t>4 mil. eur</a:t>
            </a:r>
            <a:endParaRPr lang="cs-CZ" sz="2300" dirty="0"/>
          </a:p>
          <a:p>
            <a:pPr marL="742950" lvl="1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v ostatních situacích může Komise zahájit šetření z moci úřední i bez předchozí notifikace, případně si může vyžádat notifikaci i u zadávacích řízení, která jsou pod výše uvedenými limity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endParaRPr lang="cs-CZ" sz="2300" dirty="0"/>
          </a:p>
          <a:p>
            <a:pPr marL="342900" indent="-34290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hlinkClick r:id="rId4"/>
              </a:rPr>
              <a:t>Úřad pro ochranu hospodářské soutěže | Nařízení o zahraničních subvencích narušujících vnitřní trh</a:t>
            </a:r>
            <a:endParaRPr lang="cs-CZ" sz="2300" i="1" dirty="0"/>
          </a:p>
        </p:txBody>
      </p:sp>
    </p:spTree>
    <p:extLst>
      <p:ext uri="{BB962C8B-B14F-4D97-AF65-F5344CB8AC3E}">
        <p14:creationId xmlns:p14="http://schemas.microsoft.com/office/powerpoint/2010/main" val="421192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Implementace FSR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40/1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>
                <a:solidFill>
                  <a:srgbClr val="000000"/>
                </a:solidFill>
                <a:effectLst/>
              </a:rPr>
              <a:t>(1) Zadavatel může stanovit zadávací lhůtu</a:t>
            </a:r>
            <a:r>
              <a:rPr lang="cs-CZ" sz="2300" i="1" strike="sngStrike" dirty="0">
                <a:solidFill>
                  <a:srgbClr val="FF0000"/>
                </a:solidFill>
                <a:effectLst/>
              </a:rPr>
              <a:t>, po kterou účastníci zadávacího řízení nesmí ze zadávacího řízení odstoupit</a:t>
            </a:r>
            <a:r>
              <a:rPr lang="cs-CZ" sz="2300" i="1" dirty="0">
                <a:solidFill>
                  <a:srgbClr val="000000"/>
                </a:solidFill>
                <a:effectLst/>
              </a:rPr>
              <a:t>. Počátkem zadávací lhůty je konec lhůty pro podání nabídek. Zadávací lhůta musí být stanovena přiměřeně s ohledem na druh zadávacího řízení a na předmět veřejné zakázky.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77824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Implementace FSR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40/2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b="1" i="1" dirty="0"/>
              <a:t>(2) Zadávací lhůta se prodlužuje o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300" b="1" i="1" dirty="0"/>
              <a:t>a) dobu, ve které zadavatel nesmí uzavřít smlouvu podle § 246,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300" b="1" i="1" dirty="0">
                <a:solidFill>
                  <a:srgbClr val="00B050"/>
                </a:solidFill>
              </a:rPr>
              <a:t>b) dobu předběžného přezkumu nebo hloubkového šetření oznámených zahraničních finančních příspěvků podle přímo použitelného předpisu Evropské unie upravujícího zahraniční subvence narušující vnitřní trh</a:t>
            </a:r>
            <a:r>
              <a:rPr lang="cs-CZ" sz="2300" b="1" i="1" baseline="30000" dirty="0">
                <a:solidFill>
                  <a:srgbClr val="00B050"/>
                </a:solidFill>
              </a:rPr>
              <a:t>57)</a:t>
            </a:r>
            <a:r>
              <a:rPr lang="cs-CZ" sz="2300" b="1" i="1" dirty="0">
                <a:solidFill>
                  <a:srgbClr val="00B050"/>
                </a:solidFill>
              </a:rPr>
              <a:t>,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300" b="1" i="1" dirty="0"/>
              <a:t>c) dobu, ve které zadavatel nesmí uzavřít smlouvu podle rozhodnutí Úřadu pro ochranu hospodářské soutěže (dále jen „Úřad“) nebo podle uloženého předběžného opatření, nebo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300" b="1" i="1" dirty="0"/>
              <a:t>d) dobu, na které se zadavatel dohodl s účastníky zadávacího řízení.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600" i="1" dirty="0"/>
              <a:t>57) Nařízení Evropského parlamentu a Rady (EU) 2022/2560 ze dne 14. prosince 2022 o zahraničních subvencích narušujících vnitřní trh.</a:t>
            </a:r>
          </a:p>
          <a:p>
            <a:pPr lvl="1" algn="just">
              <a:buClr>
                <a:srgbClr val="00B050"/>
              </a:buClr>
            </a:pPr>
            <a:r>
              <a:rPr lang="cs-CZ" sz="1600" i="1" dirty="0"/>
              <a:t>Prováděcí nařízení Komise (EU) 2023/1441 ze dne 10. července 2023 o podrobných pravidlech pro vedení řízení Komisí podle nařízení Evropského parlamentu a Rady (EU) 2022/2560 o zahraničních subvencích narušujících vnitřní trh.</a:t>
            </a:r>
            <a:endParaRPr lang="cs-CZ" sz="2300" b="1" i="1" dirty="0"/>
          </a:p>
        </p:txBody>
      </p:sp>
    </p:spTree>
    <p:extLst>
      <p:ext uri="{BB962C8B-B14F-4D97-AF65-F5344CB8AC3E}">
        <p14:creationId xmlns:p14="http://schemas.microsoft.com/office/powerpoint/2010/main" val="390116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Implementace FSR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40 – nový odstavec 3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b="1" i="1"/>
              <a:t>(4) </a:t>
            </a:r>
            <a:r>
              <a:rPr lang="cs-CZ" sz="2300" b="1" i="1" dirty="0"/>
              <a:t>V průběhu zadávací lhůty účastníci zadávacího řízení nesmí ze zadávacího řízení odstoupit; </a:t>
            </a:r>
            <a:r>
              <a:rPr lang="cs-CZ" sz="2300" b="1" i="1" dirty="0">
                <a:solidFill>
                  <a:srgbClr val="00B050"/>
                </a:solidFill>
              </a:rPr>
              <a:t>to neplatí v době hloubkového šetření oznámených zahraničních finančních příspěvků prováděného Evropskou komisí podle přímo použitelného předpisu Evropské unie upravujícího zahraniční subvence narušující vnitřní trh</a:t>
            </a:r>
            <a:r>
              <a:rPr lang="cs-CZ" sz="2300" b="1" i="1" baseline="30000" dirty="0">
                <a:solidFill>
                  <a:srgbClr val="00B050"/>
                </a:solidFill>
              </a:rPr>
              <a:t>57)</a:t>
            </a:r>
            <a:r>
              <a:rPr lang="cs-CZ" sz="2300" b="1" i="1" dirty="0"/>
              <a:t>. Informaci o zahájení nebo ukončení hloubkového šetření zadavatel odešle účastníkům zadávacího řízení bez zbytečného odkladu poté, co je o tom informován Evropskou komisí. Dobou hloubkového šetření se pro účely tohoto zákona rozumí doba od doručení informace zadavatele o zahájení hloubkového šetření do doručení informace zadavatele o ukončení hloubkového šetření účastníku zadávacího řízení.</a:t>
            </a:r>
          </a:p>
        </p:txBody>
      </p:sp>
    </p:spTree>
    <p:extLst>
      <p:ext uri="{BB962C8B-B14F-4D97-AF65-F5344CB8AC3E}">
        <p14:creationId xmlns:p14="http://schemas.microsoft.com/office/powerpoint/2010/main" val="100272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Implementace FSR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40/4 (původní odstavec 3)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(3) Informaci o době zákazu uzavření smlouvy </a:t>
            </a:r>
            <a:r>
              <a:rPr lang="cs-CZ" sz="2300" b="1" i="1" dirty="0">
                <a:solidFill>
                  <a:srgbClr val="00B050"/>
                </a:solidFill>
              </a:rPr>
              <a:t>podle § 246, podle rozhodnutí Úřadu nebo podle uloženého předběžného opatření, nebo o době předběžného přezkumu oznámených zahraničních finančních příspěvků podle přímo použitelného předpisu Evropské unie upravujícího zahraniční subvence narušující vnitřní trh</a:t>
            </a:r>
            <a:r>
              <a:rPr lang="cs-CZ" sz="2300" b="1" i="1" baseline="30000" dirty="0">
                <a:solidFill>
                  <a:srgbClr val="00B050"/>
                </a:solidFill>
              </a:rPr>
              <a:t>57)</a:t>
            </a:r>
            <a:r>
              <a:rPr lang="cs-CZ" sz="2300" b="1" i="1" dirty="0"/>
              <a:t> </a:t>
            </a:r>
            <a:r>
              <a:rPr lang="cs-CZ" sz="2300" i="1" dirty="0"/>
              <a:t>zadavatel do 5 pracovních dnů od doručení písemné žádosti účastníka zadávacího řízení odešle všem účastníkům zadávacího řízení nebo uveřejní na profilu zadavatele. Poskytnutím informace je žádost vyřízena a případné změny v obsahu informace po jejím poskytnutí se již na základě této žádosti neposkytují.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300" i="1" dirty="0"/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v § 40 odst. 6 a 7 (původním 5 a 6) a v § 51 odst. 1 se přečíslovává odkaz</a:t>
            </a:r>
          </a:p>
        </p:txBody>
      </p:sp>
    </p:spTree>
    <p:extLst>
      <p:ext uri="{BB962C8B-B14F-4D97-AF65-F5344CB8AC3E}">
        <p14:creationId xmlns:p14="http://schemas.microsoft.com/office/powerpoint/2010/main" val="195209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Implementace FSR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46 – nový odstavec 4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b="1" i="1" dirty="0"/>
              <a:t>(4) Zadavatel požádá dodavatele, aby ve lhůtě 10 pracovních dnů doplnil chybějící oznámení nebo prohlášení o zahraničních finančních příspěvcích podle přímo použitelného předpisu Evropské unie upravujícího zahraniční subvence narušující vnitřní trh</a:t>
            </a:r>
            <a:r>
              <a:rPr lang="cs-CZ" sz="2300" b="1" i="1" baseline="30000" dirty="0"/>
              <a:t>57)</a:t>
            </a:r>
            <a:r>
              <a:rPr lang="cs-CZ" sz="2300" b="1" i="1" dirty="0"/>
              <a:t>, pokud nabídka nebo žádost o účast tyto doklady neobsahuje.</a:t>
            </a:r>
          </a:p>
        </p:txBody>
      </p:sp>
    </p:spTree>
    <p:extLst>
      <p:ext uri="{BB962C8B-B14F-4D97-AF65-F5344CB8AC3E}">
        <p14:creationId xmlns:p14="http://schemas.microsoft.com/office/powerpoint/2010/main" val="234986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Implementace FSR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47/4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(4) Účast v zadávacím řízení zaniká také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300" i="1" dirty="0"/>
              <a:t>a) odstoupením účastníka zadávacího řízení </a:t>
            </a:r>
            <a:r>
              <a:rPr lang="cs-CZ" sz="2300" i="1" strike="sngStrike" dirty="0">
                <a:solidFill>
                  <a:srgbClr val="FF0000"/>
                </a:solidFill>
              </a:rPr>
              <a:t>v době mimo zadávací lhůtu</a:t>
            </a:r>
            <a:r>
              <a:rPr lang="pl-PL" sz="2300" b="1" i="1" dirty="0">
                <a:solidFill>
                  <a:srgbClr val="00B050"/>
                </a:solidFill>
              </a:rPr>
              <a:t>, pokud není v rozporu s § 40 odst. 3</a:t>
            </a:r>
            <a:r>
              <a:rPr lang="cs-CZ" sz="2300" i="1" dirty="0"/>
              <a:t>, nebo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300" i="1" dirty="0"/>
              <a:t>b) uplynutím lhůty k podání žádostí o účast, předběžných nabídek nebo nabídek účastníkům zadávacího řízení, kteří žádost o účast, předběžnou nabídku nebo nabídku nepodali.</a:t>
            </a:r>
          </a:p>
        </p:txBody>
      </p:sp>
    </p:spTree>
    <p:extLst>
      <p:ext uri="{BB962C8B-B14F-4D97-AF65-F5344CB8AC3E}">
        <p14:creationId xmlns:p14="http://schemas.microsoft.com/office/powerpoint/2010/main" val="315244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Centralizované zadávání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52904"/>
            <a:ext cx="107763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9 odst. 5 ZZVZ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(5) Centrální zadavatel a zadavatel, pro něhož má být centralizované zadávání provedeno, </a:t>
            </a:r>
            <a:r>
              <a:rPr lang="cs-CZ" sz="2300" i="1" strike="sngStrike" dirty="0">
                <a:solidFill>
                  <a:srgbClr val="FF0000"/>
                </a:solidFill>
              </a:rPr>
              <a:t>jsou povinni nejpozději do okamžiku zadání veřejné zakázky</a:t>
            </a:r>
            <a:r>
              <a:rPr lang="cs-CZ" sz="2300" i="1" dirty="0"/>
              <a:t> </a:t>
            </a:r>
            <a:r>
              <a:rPr lang="cs-CZ" sz="2300" b="1" i="1" dirty="0">
                <a:solidFill>
                  <a:srgbClr val="00B050"/>
                </a:solidFill>
              </a:rPr>
              <a:t>mohou</a:t>
            </a:r>
            <a:r>
              <a:rPr lang="cs-CZ" sz="2300" i="1" dirty="0"/>
              <a:t> uzavřít písemnou smlouvu, v níž upraví svá vzájemná práva a povinnosti v souvislosti s centralizovaným zadáváním; tím není dotčen § 132 odst. 2. Tato smlouva může zahrnovat i další služby poskytované centrálním zadavatelem spojené se zadáváním veřejných zakázek.</a:t>
            </a:r>
          </a:p>
        </p:txBody>
      </p:sp>
    </p:spTree>
    <p:extLst>
      <p:ext uri="{BB962C8B-B14F-4D97-AF65-F5344CB8AC3E}">
        <p14:creationId xmlns:p14="http://schemas.microsoft.com/office/powerpoint/2010/main" val="66677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Aktuálně přijatá novela ZZVZ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52904"/>
            <a:ext cx="107763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zákon </a:t>
            </a:r>
            <a:r>
              <a:rPr lang="cs-CZ" sz="2400" b="1" dirty="0"/>
              <a:t>č. 69/2025 Sb.</a:t>
            </a:r>
            <a:r>
              <a:rPr lang="cs-CZ" sz="2400" dirty="0"/>
              <a:t>, kterým se se mění zákon č. 215/2004 Sb.,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o úpravě některých vztahů v oblasti veřejné podpory</a:t>
            </a:r>
            <a:r>
              <a:rPr lang="cs-CZ" sz="2400" dirty="0"/>
              <a:t> a o změně zákona o podpoře výzkumu a vývoje, ve znění pozdějších předpisů, a další související zákony 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část třetí – novela ZZVZ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účinnost </a:t>
            </a:r>
            <a:r>
              <a:rPr lang="cs-CZ" sz="2400" b="1" dirty="0"/>
              <a:t>3. 4. 2025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primárním cílem - </a:t>
            </a:r>
            <a:r>
              <a:rPr lang="cs-CZ" sz="2400" dirty="0">
                <a:solidFill>
                  <a:srgbClr val="000000"/>
                </a:solidFill>
              </a:rPr>
              <a:t>národní implementace </a:t>
            </a:r>
            <a:r>
              <a:rPr lang="cs-CZ" sz="2400" b="1" dirty="0">
                <a:solidFill>
                  <a:srgbClr val="00B050"/>
                </a:solidFill>
              </a:rPr>
              <a:t>nařízení</a:t>
            </a:r>
            <a:r>
              <a:rPr lang="cs-CZ" sz="2400" dirty="0">
                <a:solidFill>
                  <a:srgbClr val="000000"/>
                </a:solidFill>
              </a:rPr>
              <a:t> Evropského parlamentu a Rady (EU) </a:t>
            </a:r>
            <a:r>
              <a:rPr lang="cs-CZ" sz="2400" b="1" dirty="0">
                <a:solidFill>
                  <a:srgbClr val="000000"/>
                </a:solidFill>
              </a:rPr>
              <a:t>2022/2560</a:t>
            </a:r>
            <a:r>
              <a:rPr lang="cs-CZ" sz="2400" dirty="0">
                <a:solidFill>
                  <a:srgbClr val="000000"/>
                </a:solidFill>
              </a:rPr>
              <a:t> ze dne 14. prosince 2022 </a:t>
            </a:r>
            <a:r>
              <a:rPr lang="cs-CZ" sz="2400" b="1" dirty="0">
                <a:solidFill>
                  <a:srgbClr val="00B050"/>
                </a:solidFill>
              </a:rPr>
              <a:t>o zahraničních subvencích narušujících vnitřní trh (</a:t>
            </a:r>
            <a:r>
              <a:rPr lang="cs-CZ" sz="2400" b="1" dirty="0" err="1">
                <a:solidFill>
                  <a:srgbClr val="00B050"/>
                </a:solidFill>
              </a:rPr>
              <a:t>Foreign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 err="1">
                <a:solidFill>
                  <a:srgbClr val="00B050"/>
                </a:solidFill>
              </a:rPr>
              <a:t>Subsidies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 err="1">
                <a:solidFill>
                  <a:srgbClr val="00B050"/>
                </a:solidFill>
              </a:rPr>
              <a:t>Regulation</a:t>
            </a:r>
            <a:r>
              <a:rPr lang="cs-CZ" sz="2400" b="1" dirty="0">
                <a:solidFill>
                  <a:srgbClr val="00B050"/>
                </a:solidFill>
              </a:rPr>
              <a:t> – FSR)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>
              <a:solidFill>
                <a:srgbClr val="00B05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využita pro uplatnění pozměňovacích návrhů, vč. navýšení limitů VZMR</a:t>
            </a:r>
          </a:p>
        </p:txBody>
      </p:sp>
    </p:spTree>
    <p:extLst>
      <p:ext uri="{BB962C8B-B14F-4D97-AF65-F5344CB8AC3E}">
        <p14:creationId xmlns:p14="http://schemas.microsoft.com/office/powerpoint/2010/main" val="2800316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Zaknihované akcie – zahraniční PO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48/9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(9) Zadavatel u vybraného dodavatele ověří naplnění důvodu pro vyloučení podle odstavce 7 na základě informací vedených v obchodním rejstříku. Pokud z informací vedených v obchodním rejstříku vyplývá naplnění důvodu pro vyloučení podle odstavce 7, zadavatel účastníka zadávacího řízení vyloučí ze zadávacího řízení. Vybraného dodavatele </a:t>
            </a:r>
            <a:r>
              <a:rPr lang="cs-CZ" sz="2300" i="1" strike="sngStrike" dirty="0">
                <a:solidFill>
                  <a:srgbClr val="FF0000"/>
                </a:solidFill>
              </a:rPr>
              <a:t>se sídlem v zahraničí, který</a:t>
            </a:r>
            <a:r>
              <a:rPr lang="cs-CZ" sz="2300" b="1" i="1" dirty="0">
                <a:solidFill>
                  <a:srgbClr val="00B050"/>
                </a:solidFill>
              </a:rPr>
              <a:t>, který je zahraniční právnickou osobou a který</a:t>
            </a:r>
            <a:r>
              <a:rPr lang="cs-CZ" sz="2300" i="1" dirty="0"/>
              <a:t> je akciovou společností nebo má právní formu obdobnou akciové společnosti, zadavatel požádá, aby v přiměřené lhůtě předložil písemné čestné prohlášení o tom, které osoby jsou vlastníky akcií, jejichž souhrnná jmenovitá hodnota přesahuje 10 % základního kapitálu účastníka zadávacího řízení, s uvedením zdroje, z něhož údaje o velikosti podílu akcionářů vychází; tato žádost se považuje za žádost podle § 46.</a:t>
            </a:r>
          </a:p>
        </p:txBody>
      </p:sp>
    </p:spTree>
    <p:extLst>
      <p:ext uri="{BB962C8B-B14F-4D97-AF65-F5344CB8AC3E}">
        <p14:creationId xmlns:p14="http://schemas.microsoft.com/office/powerpoint/2010/main" val="1147970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ZPŘ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53/9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(4) Zadavatel může použít jednotlivá pravidla pro zadávací řízení pro nadlimitní režim. Veřejný zadavatel musí požadovat prokázání základní způsobilosti podle § 74. Pokud zadavatel v zadávací dokumentaci nestanoví jinak, prokazuje dodavatel splnění základní způsobilosti čestným prohlášením. Ustanovení § 81 až 85, § 86 odst. 3, § 87 a 88 se použijí ve zjednodušeném </a:t>
            </a:r>
            <a:r>
              <a:rPr lang="cs-CZ" sz="2300" i="1" strike="sngStrike" dirty="0">
                <a:solidFill>
                  <a:srgbClr val="FF0000"/>
                </a:solidFill>
              </a:rPr>
              <a:t>zadávacím</a:t>
            </a:r>
            <a:r>
              <a:rPr lang="cs-CZ" sz="2300" i="1" dirty="0"/>
              <a:t> </a:t>
            </a:r>
            <a:r>
              <a:rPr lang="cs-CZ" sz="2300" b="1" i="1" dirty="0">
                <a:solidFill>
                  <a:srgbClr val="00B050"/>
                </a:solidFill>
              </a:rPr>
              <a:t>podlimitním</a:t>
            </a:r>
            <a:r>
              <a:rPr lang="cs-CZ" sz="2300" i="1" dirty="0"/>
              <a:t> řízení obdobně. Zadavatel může použít i jiná kritéria kvalifikace dodavatele, než jsou uvedena v části čtvrté. Doklady o kvalifikaci předkládají dodavatelé v nabídkách v kopiích a mohou je nahradit písemným čestným prohlášením nebo jednotným evropským osvědčením pro veřejné zakázky podle § 87. Zadavatel si může v průběhu zadávacího řízení vyžádat předložení originálů nebo úředně ověřených kopií dokladů o kvalifikaci. Zadavatel není oprávněn provést snížení počtu účastníků zadávacího řízení. Pro technické podmínky veřejné zakázky na stavební práce se § 92 použije obdobně.</a:t>
            </a:r>
          </a:p>
        </p:txBody>
      </p:sp>
    </p:spTree>
    <p:extLst>
      <p:ext uri="{BB962C8B-B14F-4D97-AF65-F5344CB8AC3E}">
        <p14:creationId xmlns:p14="http://schemas.microsoft.com/office/powerpoint/2010/main" val="269869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Základní způsobilost – rejstřík trestů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75/1/a)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(1) Dodavatel prokazuje splnění podmínek základní způsobilosti ve vztahu k České republice předložením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300" i="1" dirty="0"/>
              <a:t>a) výpisu z </a:t>
            </a:r>
            <a:r>
              <a:rPr lang="cs-CZ" sz="2300" i="1" strike="sngStrike" dirty="0">
                <a:solidFill>
                  <a:srgbClr val="FF0000"/>
                </a:solidFill>
              </a:rPr>
              <a:t>evidence Rejstříku</a:t>
            </a:r>
            <a:r>
              <a:rPr lang="cs-CZ" sz="2300" i="1" dirty="0"/>
              <a:t> </a:t>
            </a:r>
            <a:r>
              <a:rPr lang="cs-CZ" sz="2300" b="1" i="1" dirty="0" err="1">
                <a:solidFill>
                  <a:srgbClr val="00B050"/>
                </a:solidFill>
              </a:rPr>
              <a:t>rejstříku</a:t>
            </a:r>
            <a:r>
              <a:rPr lang="cs-CZ" sz="2300" b="1" i="1" dirty="0">
                <a:solidFill>
                  <a:srgbClr val="00B050"/>
                </a:solidFill>
              </a:rPr>
              <a:t> </a:t>
            </a:r>
            <a:r>
              <a:rPr lang="cs-CZ" sz="2300" i="1" dirty="0"/>
              <a:t>trestů ve vztahu k § 74 odst. 1 písm. a),</a:t>
            </a:r>
          </a:p>
        </p:txBody>
      </p:sp>
    </p:spTree>
    <p:extLst>
      <p:ext uri="{BB962C8B-B14F-4D97-AF65-F5344CB8AC3E}">
        <p14:creationId xmlns:p14="http://schemas.microsoft.com/office/powerpoint/2010/main" val="240291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Doručování v el. nástroji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211/9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doposud pouze v § 4 vyhlášky č. 260/2016 Sb.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(9) Při komunikaci uskutečňované prostřednictvím datové schránky je dokument doručen dodáním do datové schránky adresáta. </a:t>
            </a:r>
            <a:r>
              <a:rPr lang="cs-CZ" sz="2300" b="1" i="1" dirty="0">
                <a:solidFill>
                  <a:srgbClr val="00B050"/>
                </a:solidFill>
              </a:rPr>
              <a:t>Doručením prostřednictvím elektronického nástroje je okamžik přijetí datové zprávy na elektronickou adresu adresáta datové zprávy v elektronickém nástroji.</a:t>
            </a:r>
          </a:p>
        </p:txBody>
      </p:sp>
    </p:spTree>
    <p:extLst>
      <p:ext uri="{BB962C8B-B14F-4D97-AF65-F5344CB8AC3E}">
        <p14:creationId xmlns:p14="http://schemas.microsoft.com/office/powerpoint/2010/main" val="2776658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Ochrana informací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218/2/a)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(2) Zadavatel neposkytne podle zákona o svobodném přístupu k informacím,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300" i="1" dirty="0"/>
              <a:t>a) do ukončení zadávacího řízení informace, které se týkají obsahu nabídek</a:t>
            </a:r>
            <a:r>
              <a:rPr lang="cs-CZ" sz="2300" b="1" i="1" dirty="0">
                <a:solidFill>
                  <a:srgbClr val="00B050"/>
                </a:solidFill>
              </a:rPr>
              <a:t>, předběžných nabídek</a:t>
            </a:r>
            <a:r>
              <a:rPr lang="cs-CZ" sz="2300" i="1" dirty="0"/>
              <a:t> a osob, které se podílejí na průběhu zadávacího řízení,</a:t>
            </a:r>
            <a:endParaRPr lang="cs-CZ" sz="23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13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Výjimky z uveřejňování smlouvy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219/1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200" i="1" dirty="0"/>
              <a:t>(1) Veřejný zadavatel uveřejní na profilu zadavatele smlouvu uzavřenou na veřejnou zakázku včetně všech jejích změn a dodatků, a to do 30 dnů od jejich uzavření nebo od konce každého čtvrtletí v případě veřejných zakázek zadávaných na základě rámcové dohody nebo v dynamickém nákupním systému. To neplatí pro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200" i="1" dirty="0"/>
              <a:t>a) smlouvu, jejíž cena nepřesáhne </a:t>
            </a:r>
            <a:r>
              <a:rPr lang="cs-CZ" sz="2200" i="1" strike="sngStrike" dirty="0">
                <a:solidFill>
                  <a:srgbClr val="FF0000"/>
                </a:solidFill>
              </a:rPr>
              <a:t>500 000 </a:t>
            </a:r>
            <a:r>
              <a:rPr lang="cs-CZ" sz="2200" b="1" i="1" dirty="0">
                <a:solidFill>
                  <a:srgbClr val="00B050"/>
                </a:solidFill>
              </a:rPr>
              <a:t>1 000 000 </a:t>
            </a:r>
            <a:r>
              <a:rPr lang="cs-CZ" sz="2200" i="1" dirty="0"/>
              <a:t>Kč bez daně z přidané hodnoty,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200" i="1" dirty="0"/>
              <a:t>b) smlouvu, u které veřejný zadavatel postupoval v souladu s § 29 odst. 1 písm. a) až c) nebo l) bod 2, § 30 písm. l) až n),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200" i="1" dirty="0"/>
              <a:t>c) </a:t>
            </a:r>
            <a:r>
              <a:rPr lang="cs-CZ" sz="2200" b="1" i="1" dirty="0">
                <a:solidFill>
                  <a:srgbClr val="0070C0"/>
                </a:solidFill>
              </a:rPr>
              <a:t>smlouvu, jejímž zadavatelem je Generální inspekce bezpečnostních sborů nebo zpravodajská služba, nebo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200" i="1" dirty="0"/>
              <a:t>d) smlouvu uveřejněnou v registru smluv, 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200" b="1" i="1" dirty="0">
                <a:solidFill>
                  <a:srgbClr val="00B050"/>
                </a:solidFill>
              </a:rPr>
              <a:t>e) smlouvu uzavřenou za účelem zajišťování bezpečnosti nebo obrany České republiky, u níž není povinnost k jejímu uveřejnění podle zákona o registru smluv.</a:t>
            </a:r>
          </a:p>
        </p:txBody>
      </p:sp>
    </p:spTree>
    <p:extLst>
      <p:ext uri="{BB962C8B-B14F-4D97-AF65-F5344CB8AC3E}">
        <p14:creationId xmlns:p14="http://schemas.microsoft.com/office/powerpoint/2010/main" val="1313316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Náprava neuveřejnění v registru smluv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52904"/>
            <a:ext cx="107763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reakce na rozhodnutí ÚOHS-S0285/2022/VZ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chemeClr val="accent1">
                    <a:lumMod val="75000"/>
                  </a:schemeClr>
                </a:solidFill>
              </a:rPr>
              <a:t>soulad s možnosti soukromoprávní nápravy dle metodiky DIA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nový § 219 odst. 5:</a:t>
            </a:r>
          </a:p>
          <a:p>
            <a:pPr marL="342900" indent="-34290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b="1" i="1" dirty="0"/>
              <a:t>(5) Smlouva se považuje za uzavřenou v zadávacím řízení, pokud její obsah odpovídá obsahu smlouvy, která byla uzavřena v zadávacím řízení a byla od počátku zrušena z důvodu neuveřejnění v registru smluv; to platí i v případě, že se jedná o smlouvu, která nahrazuje původní smlouvu, z níž již bylo plněno, a vypořádává plnění z takto zrušené smlouvy. Za smlouvu odpovídající obsahu původní smlouvy se pro účely věty první považuje i smlouva obsahující oproti původní smlouvě změny, které jsou nepodstatné podle § 222 odst. 2 až 10.</a:t>
            </a:r>
            <a:endParaRPr lang="cs-CZ" sz="2300" dirty="0"/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05612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SKD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52904"/>
            <a:ext cx="107763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§ 228/3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(3) Stejně jako </a:t>
            </a:r>
            <a:r>
              <a:rPr lang="cs-CZ" sz="2400" strike="sngStrike" dirty="0">
                <a:solidFill>
                  <a:srgbClr val="FF0000"/>
                </a:solidFill>
              </a:rPr>
              <a:t>výpis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00B050"/>
                </a:solidFill>
              </a:rPr>
              <a:t>výpisem</a:t>
            </a:r>
            <a:r>
              <a:rPr lang="cs-CZ" sz="2400" dirty="0"/>
              <a:t> ze seznamu kvalifikovaných dodavatelů může dodavatel prokázat kvalifikaci osvědčením, které pochází z jiného členského státu, v němž má dodavatel sídlo, a které je obdobou výpisu ze seznamu kvalifikovaných dodavatelů.</a:t>
            </a:r>
          </a:p>
        </p:txBody>
      </p:sp>
    </p:spTree>
    <p:extLst>
      <p:ext uri="{BB962C8B-B14F-4D97-AF65-F5344CB8AC3E}">
        <p14:creationId xmlns:p14="http://schemas.microsoft.com/office/powerpoint/2010/main" val="1298257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DNS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52904"/>
            <a:ext cx="1077633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příloha č. 6, bod F.5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b="1" dirty="0"/>
              <a:t>účelem je zejména promítnout zákaz hodnotit jen dle nejnižší nabídkové ceny dle § 114/3/b)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i="1" dirty="0"/>
              <a:t>F. Výzva k podání nabídek v dynamickém nákupním systému podle § 141 odst. 1 musí obsahovat alespoň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400" i="1" dirty="0"/>
              <a:t>1. identifikační údaje zadavatele,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400" i="1" dirty="0"/>
              <a:t>2. údaje o přístupu k zadávací dokumentaci,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400" i="1" dirty="0"/>
              <a:t>3. lhůtu pro podání nabídek,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400" i="1" dirty="0"/>
              <a:t>4. způsob podání nabídek včetně informace o tom, v jakém jazyce mohou být podány,</a:t>
            </a:r>
          </a:p>
          <a:p>
            <a:pPr lvl="1" algn="just">
              <a:spcAft>
                <a:spcPts val="600"/>
              </a:spcAft>
              <a:buClr>
                <a:srgbClr val="00B050"/>
              </a:buClr>
            </a:pPr>
            <a:r>
              <a:rPr lang="cs-CZ" sz="2400" i="1" dirty="0"/>
              <a:t>5. pravidla pro hodnocení nabídek podle </a:t>
            </a:r>
            <a:r>
              <a:rPr lang="cs-CZ" sz="2400" i="1" strike="sngStrike" dirty="0">
                <a:solidFill>
                  <a:srgbClr val="FF0000"/>
                </a:solidFill>
              </a:rPr>
              <a:t>§ 115</a:t>
            </a:r>
            <a:r>
              <a:rPr lang="cs-CZ" sz="2400" i="1" dirty="0"/>
              <a:t> </a:t>
            </a:r>
            <a:r>
              <a:rPr lang="pt-BR" sz="2400" b="1" i="1" dirty="0">
                <a:solidFill>
                  <a:srgbClr val="00B050"/>
                </a:solidFill>
              </a:rPr>
              <a:t>stanovená v souladu s § 114 až 118</a:t>
            </a:r>
            <a:r>
              <a:rPr lang="cs-CZ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63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53085" y="2622041"/>
            <a:ext cx="85621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Děkuji za pozornost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E0A83DE-4194-18E2-EE43-131BFC2E6F7C}"/>
              </a:ext>
            </a:extLst>
          </p:cNvPr>
          <p:cNvSpPr txBox="1"/>
          <p:nvPr/>
        </p:nvSpPr>
        <p:spPr>
          <a:xfrm>
            <a:off x="1010238" y="4899895"/>
            <a:ext cx="10722725" cy="1466177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5374" defTabSz="967252">
              <a:lnSpc>
                <a:spcPct val="114500"/>
              </a:lnSpc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David Dvořák</a:t>
            </a:r>
          </a:p>
          <a:p>
            <a:pPr marL="14777" marR="5374" defTabSz="967252">
              <a:lnSpc>
                <a:spcPct val="114500"/>
              </a:lnSpc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vedoucí legislativně-právního a metodického oddělení </a:t>
            </a:r>
          </a:p>
          <a:p>
            <a:pPr marL="14777" marR="5374" defTabSz="967252">
              <a:lnSpc>
                <a:spcPct val="114500"/>
              </a:lnSpc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odbor strategií, práva a podpory veřejného investování</a:t>
            </a:r>
          </a:p>
          <a:p>
            <a:pPr marL="14777" marR="5374" defTabSz="967252">
              <a:lnSpc>
                <a:spcPct val="114500"/>
              </a:lnSpc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Ministerstvo pro místní rozvoj</a:t>
            </a:r>
          </a:p>
          <a:p>
            <a:pPr marL="14777" marR="5374" lvl="0" indent="0" algn="l" defTabSz="967252" rtl="0" eaLnBrk="1" fontAlgn="auto" latinLnBrk="0" hangingPunct="1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  <a:cs typeface="Montserrat"/>
                <a:hlinkClick r:id="rId3"/>
              </a:rPr>
              <a:t>david.dvorak@mmr.gov</a:t>
            </a:r>
            <a:r>
              <a:rPr lang="cs-CZ" sz="1600" kern="0">
                <a:solidFill>
                  <a:srgbClr val="00A650"/>
                </a:solidFill>
                <a:latin typeface="Montserrat"/>
                <a:cs typeface="Montserrat"/>
                <a:hlinkClick r:id="rId3"/>
              </a:rPr>
              <a:t>.cz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534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Navýšení finančních limitů pro VZMR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52904"/>
            <a:ext cx="1077633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§ 27 ZZVZ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dodávky a služby – </a:t>
            </a:r>
            <a:r>
              <a:rPr lang="cs-CZ" sz="2400" b="1" dirty="0">
                <a:solidFill>
                  <a:srgbClr val="00B050"/>
                </a:solidFill>
              </a:rPr>
              <a:t>3 mil. Kč </a:t>
            </a:r>
            <a:r>
              <a:rPr lang="cs-CZ" sz="2400" dirty="0"/>
              <a:t>bez DPH (dosud 2 mil. Kč)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stavební práce – </a:t>
            </a:r>
            <a:r>
              <a:rPr lang="cs-CZ" sz="2400" b="1" dirty="0">
                <a:solidFill>
                  <a:srgbClr val="00B050"/>
                </a:solidFill>
              </a:rPr>
              <a:t>9 mil. Kč </a:t>
            </a:r>
            <a:r>
              <a:rPr lang="cs-CZ" sz="2400" dirty="0"/>
              <a:t>bez DPH (dosud 6 mil. Kč)</a:t>
            </a:r>
          </a:p>
          <a:p>
            <a:pPr marL="800100" lvl="1" indent="-3429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bez přechodného ustanovení, promítne se i do probíhajících řízení</a:t>
            </a:r>
          </a:p>
          <a:p>
            <a:pPr marL="800100" lvl="1" indent="-3429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bez původně navrhované povinnosti tzv. malé písemné zprávy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§ 219/1/a) - povinnost uveřejnit smlouvu na profilu zadavatele – od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1 mil. Kč</a:t>
            </a:r>
            <a:r>
              <a:rPr lang="cs-CZ" sz="2400" dirty="0"/>
              <a:t> bez DPH (dosud 0,5 mil. Kč)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veřejní zadavatelé, kteří neuveřejňují v registru smluv, zejména obce I. a II. typu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40293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Provazba</a:t>
            </a: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ZZVZ na 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nařízení EU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stále více povinností v oblasti VZ je stanovováno na úrovni EU v </a:t>
            </a:r>
            <a:r>
              <a:rPr lang="cs-CZ" sz="2300" b="1" dirty="0">
                <a:solidFill>
                  <a:schemeClr val="accent1">
                    <a:lumMod val="75000"/>
                  </a:schemeClr>
                </a:solidFill>
              </a:rPr>
              <a:t>tzv. </a:t>
            </a:r>
            <a:r>
              <a:rPr lang="cs-CZ" sz="2300" b="1" dirty="0" err="1">
                <a:solidFill>
                  <a:schemeClr val="accent1">
                    <a:lumMod val="75000"/>
                  </a:schemeClr>
                </a:solidFill>
              </a:rPr>
              <a:t>sektorálních</a:t>
            </a:r>
            <a:r>
              <a:rPr lang="cs-CZ" sz="2300" b="1" dirty="0">
                <a:solidFill>
                  <a:schemeClr val="accent1">
                    <a:lumMod val="75000"/>
                  </a:schemeClr>
                </a:solidFill>
              </a:rPr>
              <a:t> předpisech</a:t>
            </a:r>
            <a:r>
              <a:rPr lang="cs-CZ" sz="2300" b="1" dirty="0"/>
              <a:t> </a:t>
            </a:r>
            <a:r>
              <a:rPr lang="cs-CZ" sz="2300" dirty="0"/>
              <a:t>(jde zpravidla o nařízení, která jsou přímo aplikovatelná)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kvůli legislativnímu souladu byly provedeny tyto úpravy: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b="1" dirty="0"/>
              <a:t>§ 39 a 130</a:t>
            </a:r>
            <a:r>
              <a:rPr lang="cs-CZ" sz="2300" dirty="0"/>
              <a:t> – průběh zadávacího řízení stanoví rovněž přímo použitelný předpis EU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b="1" dirty="0"/>
              <a:t>§ 48/1 a 8 </a:t>
            </a:r>
            <a:r>
              <a:rPr lang="cs-CZ" sz="2300" dirty="0"/>
              <a:t>– možnost, resp. povinnost vyloučení účastníka z důvodů pro vyloučení nebo odmítnutí nabídky nebo žádosti o účast stanovených přímo použitelným předpisem EU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b="1" dirty="0"/>
              <a:t>§ 216 </a:t>
            </a:r>
            <a:r>
              <a:rPr lang="cs-CZ" sz="2300" dirty="0"/>
              <a:t>– povinnost uchovávání dokumentace po dobu stanovenou přímo použitelným předpisem EU</a:t>
            </a:r>
          </a:p>
          <a:p>
            <a:pPr marL="742950" lvl="1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b="1" dirty="0"/>
              <a:t>§ 248 a 263 </a:t>
            </a:r>
            <a:r>
              <a:rPr lang="cs-CZ" sz="2300" dirty="0"/>
              <a:t>– dozor ÚOHS a možnost uložení nápravného opatření rovněž z důvodu nedodržení pravidel stanovených přímo použitelným předpisem EU</a:t>
            </a:r>
            <a:endParaRPr lang="cs-CZ" sz="2300" b="1" dirty="0"/>
          </a:p>
        </p:txBody>
      </p:sp>
    </p:spTree>
    <p:extLst>
      <p:ext uri="{BB962C8B-B14F-4D97-AF65-F5344CB8AC3E}">
        <p14:creationId xmlns:p14="http://schemas.microsoft.com/office/powerpoint/2010/main" val="72324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Provazba</a:t>
            </a: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ZZVZ na 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nařízení EU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39/1 – nové znění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b="1" i="1" dirty="0"/>
              <a:t>(1) Zadavatel je v průběhu zadávacího řízení povinen dodržet stanovené zadávací podmínky. Pokud pravidla pro průběh zadávacího řízení nejsou stanovena tímto zákonem, </a:t>
            </a:r>
            <a:r>
              <a:rPr lang="cs-CZ" sz="2300" b="1" i="1" dirty="0">
                <a:solidFill>
                  <a:srgbClr val="00B050"/>
                </a:solidFill>
              </a:rPr>
              <a:t>přímo použitelným předpisem Evropské unie</a:t>
            </a:r>
            <a:r>
              <a:rPr lang="cs-CZ" sz="2300" b="1" i="1" baseline="30000" dirty="0">
                <a:solidFill>
                  <a:srgbClr val="00B050"/>
                </a:solidFill>
              </a:rPr>
              <a:t>56)</a:t>
            </a:r>
            <a:r>
              <a:rPr lang="cs-CZ" sz="2300" b="1" i="1" dirty="0"/>
              <a:t> nebo zadávacími podmínkami, určí je zadavatel v souladu se zásadami podle § 6.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i="1" dirty="0"/>
              <a:t>56) Například nařízení Evropského parlamentu a Rady (EU) 2022/2560 ze dne 14. prosince 2022 </a:t>
            </a:r>
            <a:r>
              <a:rPr lang="cs-CZ" i="1" dirty="0">
                <a:solidFill>
                  <a:srgbClr val="00B050"/>
                </a:solidFill>
              </a:rPr>
              <a:t>o zahraničních subvencích narušujících vnitřní trh</a:t>
            </a:r>
            <a:r>
              <a:rPr lang="cs-CZ" i="1" dirty="0"/>
              <a:t>, prováděcí nařízení Komise (EU) 2023/1441 ze dne 10. července 2023 o podrobných pravidlech pro vedení řízení Komisí podle nařízení Evropského parlamentu a Rady (EU) 2022/2560 o zahraničních subvencích narušujících vnitřní trh, nařízení Evropského parlamentu a Rady (EU) 2022/1031 ze dne 23. června 2022 o přístupu hospodářských subjektů, zboží a služeb třetích zemí na trhy Unie s veřejnými zakázkami a koncesemi a o postupech na podporu jednání o přístupu hospodářských subjektů, zboží a služeb Unie na trhy třetích zemí s veřejnými zakázkami a koncesemi (</a:t>
            </a:r>
            <a:r>
              <a:rPr lang="cs-CZ" i="1" dirty="0">
                <a:solidFill>
                  <a:srgbClr val="00B050"/>
                </a:solidFill>
              </a:rPr>
              <a:t>nástroj pro mezinárodní zadávání veřejných zakázek</a:t>
            </a:r>
            <a:r>
              <a:rPr lang="cs-CZ" i="1" dirty="0"/>
              <a:t>), nařízení Rady (EU) č. 833/2014 ze dne 31. července 2014 </a:t>
            </a:r>
            <a:r>
              <a:rPr lang="cs-CZ" i="1" dirty="0">
                <a:solidFill>
                  <a:srgbClr val="00B050"/>
                </a:solidFill>
              </a:rPr>
              <a:t>o omezujících opatřeních vzhledem k činnostem Ruska destabilizujícím situaci na Ukrajině</a:t>
            </a:r>
            <a:r>
              <a:rPr lang="cs-CZ" i="1" dirty="0"/>
              <a:t>, v platném znění.</a:t>
            </a:r>
          </a:p>
        </p:txBody>
      </p:sp>
    </p:spTree>
    <p:extLst>
      <p:ext uri="{BB962C8B-B14F-4D97-AF65-F5344CB8AC3E}">
        <p14:creationId xmlns:p14="http://schemas.microsoft.com/office/powerpoint/2010/main" val="6245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Provazba</a:t>
            </a: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ZZVZ na 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nařízení EU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§ 39/2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(2) V průběhu zadávacího řízení zadavatel vybírá z účastníků zadávacího řízení vybraného dodavatele na základě</a:t>
            </a:r>
          </a:p>
          <a:p>
            <a:pPr lvl="1">
              <a:spcAft>
                <a:spcPts val="600"/>
              </a:spcAft>
              <a:buClr>
                <a:srgbClr val="00B050"/>
              </a:buClr>
            </a:pPr>
            <a:r>
              <a:rPr lang="cs-CZ" sz="2300" i="1" dirty="0"/>
              <a:t>a) posouzení splnění podmínek účasti v zadávacím řízení,</a:t>
            </a:r>
          </a:p>
          <a:p>
            <a:pPr lvl="1">
              <a:spcAft>
                <a:spcPts val="600"/>
              </a:spcAft>
              <a:buClr>
                <a:srgbClr val="00B050"/>
              </a:buClr>
            </a:pPr>
            <a:r>
              <a:rPr lang="cs-CZ" sz="2300" i="1" dirty="0"/>
              <a:t>b) snížení počtu účastníků zadávacího řízení nebo snížení počtu předběžných nabídek nebo řešení, pokud je tímto zákonem pro zvolený druh zadávacího řízení připuštěno a zadavatel si je vyhradil,</a:t>
            </a:r>
          </a:p>
          <a:p>
            <a:pPr lvl="1">
              <a:spcAft>
                <a:spcPts val="600"/>
              </a:spcAft>
              <a:buClr>
                <a:srgbClr val="00B050"/>
              </a:buClr>
            </a:pPr>
            <a:r>
              <a:rPr lang="cs-CZ" sz="2300" i="1" dirty="0"/>
              <a:t>c) hodnocení nabídek,</a:t>
            </a:r>
          </a:p>
          <a:p>
            <a:pPr lvl="1">
              <a:spcAft>
                <a:spcPts val="600"/>
              </a:spcAft>
              <a:buClr>
                <a:srgbClr val="00B050"/>
              </a:buClr>
            </a:pPr>
            <a:r>
              <a:rPr lang="cs-CZ" sz="2300" i="1" dirty="0"/>
              <a:t>d) pravidel pro zákaz zadání veřejné zakázky podle § 48a</a:t>
            </a:r>
            <a:r>
              <a:rPr lang="cs-CZ" sz="2300" i="1" dirty="0">
                <a:solidFill>
                  <a:srgbClr val="00B050"/>
                </a:solidFill>
              </a:rPr>
              <a:t>,</a:t>
            </a:r>
          </a:p>
          <a:p>
            <a:pPr lvl="1">
              <a:spcAft>
                <a:spcPts val="600"/>
              </a:spcAft>
              <a:buClr>
                <a:srgbClr val="00B050"/>
              </a:buClr>
            </a:pPr>
            <a:r>
              <a:rPr lang="cs-CZ" sz="2300" b="1" i="1" dirty="0">
                <a:solidFill>
                  <a:srgbClr val="00B050"/>
                </a:solidFill>
              </a:rPr>
              <a:t>e) pravidel pro postup zadavatele v zadávacím řízení stanovených přímo použitelným předpisem Evropské unie</a:t>
            </a:r>
            <a:r>
              <a:rPr lang="cs-CZ" sz="2300" b="1" i="1" baseline="30000" dirty="0">
                <a:solidFill>
                  <a:srgbClr val="00B050"/>
                </a:solidFill>
              </a:rPr>
              <a:t>56)</a:t>
            </a:r>
            <a:r>
              <a:rPr lang="cs-CZ" sz="23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01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Provazba</a:t>
            </a: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ZZVZ na 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nařízení EU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§ 130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b="1" i="1" dirty="0"/>
              <a:t>Zadavatel je v průběhu zvláštního postupu povinen dodržet stanovené zadávací podmínky. Pokud pravidla pro zvláštní postupy nejsou stanovena tímto zákonem, </a:t>
            </a:r>
            <a:r>
              <a:rPr lang="cs-CZ" sz="2300" b="1" i="1" dirty="0">
                <a:solidFill>
                  <a:srgbClr val="00B050"/>
                </a:solidFill>
              </a:rPr>
              <a:t>přímo použitelným předpisem Evropské unie</a:t>
            </a:r>
            <a:r>
              <a:rPr lang="cs-CZ" sz="2300" b="1" i="1" baseline="30000" dirty="0">
                <a:solidFill>
                  <a:srgbClr val="00B050"/>
                </a:solidFill>
              </a:rPr>
              <a:t>56)</a:t>
            </a:r>
            <a:r>
              <a:rPr lang="cs-CZ" sz="2300" b="1" i="1" dirty="0"/>
              <a:t> nebo zadávacími podmínkami, určí je zadavatel v souladu se zásadami podle § 6. Při postupu podle této části se § 39 odst. 2 písm. e), § 39 odst. 5, § 42 až 45, § 46 odst. 1 a § 48a odst. 1 použijí obdobně.</a:t>
            </a:r>
          </a:p>
        </p:txBody>
      </p:sp>
    </p:spTree>
    <p:extLst>
      <p:ext uri="{BB962C8B-B14F-4D97-AF65-F5344CB8AC3E}">
        <p14:creationId xmlns:p14="http://schemas.microsoft.com/office/powerpoint/2010/main" val="333748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Provazba</a:t>
            </a: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ZZVZ na 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nařízení EU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§ 48/1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(1) Zadavatel může vyloučit účastníka zadávacího řízení pouze z důvodů stanovených tímto zákonem </a:t>
            </a:r>
            <a:r>
              <a:rPr lang="cs-CZ" sz="2300" b="1" i="1" dirty="0">
                <a:solidFill>
                  <a:srgbClr val="00B050"/>
                </a:solidFill>
              </a:rPr>
              <a:t>nebo z důvodů pro vyloučení nebo odmítnutí nabídky nebo žádosti o účast stanovených přímo použitelným předpisem Evropské unie</a:t>
            </a:r>
            <a:r>
              <a:rPr lang="cs-CZ" sz="2300" b="1" i="1" baseline="30000" dirty="0">
                <a:solidFill>
                  <a:srgbClr val="00B050"/>
                </a:solidFill>
              </a:rPr>
              <a:t>56)</a:t>
            </a:r>
            <a:r>
              <a:rPr lang="cs-CZ" sz="2300" i="1" dirty="0"/>
              <a:t>, a to kdykoliv v průběhu zadávacího řízení.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300" i="1" dirty="0"/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dirty="0"/>
              <a:t>§ 48/8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(8) Vybraného dodavatele zadavatel vyloučí z účasti v zadávacím řízení, pokud zjistí, že jsou naplněny důvody vyloučení podle odstavce 2 nebo může prokázat naplnění důvodů podle odstavce 3 písm. b) nebo odstavce 5 písm. a) až c) </a:t>
            </a:r>
            <a:r>
              <a:rPr lang="cs-CZ" sz="2300" b="1" i="1" dirty="0">
                <a:solidFill>
                  <a:srgbClr val="00B050"/>
                </a:solidFill>
              </a:rPr>
              <a:t>nebo pokud zjistí, že jsou naplněny důvody pro povinné vyloučení nebo povinné odmítnutí nabídky nebo žádosti o účast podle přímo použitelného předpisu Evropské unie</a:t>
            </a:r>
            <a:r>
              <a:rPr lang="cs-CZ" sz="2300" b="1" i="1" baseline="30000" dirty="0">
                <a:solidFill>
                  <a:srgbClr val="00B050"/>
                </a:solidFill>
              </a:rPr>
              <a:t>56)</a:t>
            </a:r>
            <a:r>
              <a:rPr lang="cs-CZ" sz="23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26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077633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Provazba</a:t>
            </a: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ZZVZ na 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nařízení EU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707748"/>
            <a:ext cx="107763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§ 216/1</a:t>
            </a:r>
          </a:p>
          <a:p>
            <a:pPr marL="285750" indent="-285750" algn="just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300" i="1" dirty="0"/>
              <a:t>(1) Zadavatel je povinen uchovávat dokumentaci o zadávacím řízení, kterou tvoří všechny dokumenty v listinné nebo elektronické podobě a výstupy z ústní komunikace, jejichž pořízení v průběhu zadávacího řízení, popřípadě po jeho ukončení, vyžaduje tento zákon </a:t>
            </a:r>
            <a:r>
              <a:rPr lang="cs-CZ" sz="2300" b="1" i="1" dirty="0">
                <a:solidFill>
                  <a:srgbClr val="00B050"/>
                </a:solidFill>
              </a:rPr>
              <a:t>nebo přímo použitelný předpis Evropské unie</a:t>
            </a:r>
            <a:r>
              <a:rPr lang="cs-CZ" sz="2300" b="1" i="1" baseline="30000" dirty="0">
                <a:solidFill>
                  <a:srgbClr val="00B050"/>
                </a:solidFill>
              </a:rPr>
              <a:t>56)</a:t>
            </a:r>
            <a:r>
              <a:rPr lang="cs-CZ" sz="2300" i="1" dirty="0"/>
              <a:t>, včetně úplného znění originálů nabídek všech dodavatelů, a to po dobu 10 let ode dne ukončení zadávacího řízení nebo od změny závazku ze smlouvy na veřejnou zakázku, nestanoví-li jiný právní předpis</a:t>
            </a:r>
            <a:r>
              <a:rPr lang="cs-CZ" sz="2300" i="1" baseline="30000" dirty="0"/>
              <a:t>50)</a:t>
            </a:r>
            <a:r>
              <a:rPr lang="cs-CZ" sz="2300" i="1" dirty="0"/>
              <a:t> lhůtu delší.</a:t>
            </a:r>
          </a:p>
        </p:txBody>
      </p:sp>
    </p:spTree>
    <p:extLst>
      <p:ext uri="{BB962C8B-B14F-4D97-AF65-F5344CB8AC3E}">
        <p14:creationId xmlns:p14="http://schemas.microsoft.com/office/powerpoint/2010/main" val="30421002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  <SharedWithUsers xmlns="3a05a313-e8ba-434f-93a9-e1335f2c2059">
      <UserInfo>
        <DisplayName>Janečková Marie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5" ma:contentTypeDescription="Vytvoří nový dokument" ma:contentTypeScope="" ma:versionID="56f71a24318acd9c27b3b1772430d90b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cb862c3a5a24f1a1e892a883097c961c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9BE72F-CB9A-4489-9DE8-BDBC4ADFE5FE}">
  <ds:schemaRefs>
    <ds:schemaRef ds:uri="c7130aa1-df8d-4cfc-b5ca-c8e75a54ac58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a05a313-e8ba-434f-93a9-e1335f2c2059"/>
  </ds:schemaRefs>
</ds:datastoreItem>
</file>

<file path=customXml/itemProps2.xml><?xml version="1.0" encoding="utf-8"?>
<ds:datastoreItem xmlns:ds="http://schemas.openxmlformats.org/officeDocument/2006/customXml" ds:itemID="{4D1F3388-C616-48BF-94BA-71C5DB463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41555-A4BB-4E08-883D-C57DD0769A93}">
  <ds:schemaRefs>
    <ds:schemaRef ds:uri="3a05a313-e8ba-434f-93a9-e1335f2c2059"/>
    <ds:schemaRef ds:uri="c7130aa1-df8d-4cfc-b5ca-c8e75a54a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10786</TotalTime>
  <Words>2928</Words>
  <Application>Microsoft Office PowerPoint</Application>
  <PresentationFormat>Širokoúhlá obrazovka</PresentationFormat>
  <Paragraphs>176</Paragraphs>
  <Slides>29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Montserrat</vt:lpstr>
      <vt:lpstr>Wingdings</vt:lpstr>
      <vt:lpstr>Motiv Office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Sokolovi</dc:creator>
  <cp:lastModifiedBy>Dvořák David</cp:lastModifiedBy>
  <cp:revision>203</cp:revision>
  <cp:lastPrinted>2024-03-07T06:30:17Z</cp:lastPrinted>
  <dcterms:created xsi:type="dcterms:W3CDTF">2024-02-08T14:50:32Z</dcterms:created>
  <dcterms:modified xsi:type="dcterms:W3CDTF">2025-03-28T10:23:27Z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ediaServiceImageTags">
    <vt:lpwstr/>
  </property>
</Properties>
</file>