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02"/>
  </p:notesMasterIdLst>
  <p:sldIdLst>
    <p:sldId id="356" r:id="rId2"/>
    <p:sldId id="263" r:id="rId3"/>
    <p:sldId id="262" r:id="rId4"/>
    <p:sldId id="265" r:id="rId5"/>
    <p:sldId id="261" r:id="rId6"/>
    <p:sldId id="354" r:id="rId7"/>
    <p:sldId id="267" r:id="rId8"/>
    <p:sldId id="364" r:id="rId9"/>
    <p:sldId id="327" r:id="rId10"/>
    <p:sldId id="279" r:id="rId11"/>
    <p:sldId id="269" r:id="rId12"/>
    <p:sldId id="270" r:id="rId13"/>
    <p:sldId id="271" r:id="rId14"/>
    <p:sldId id="272" r:id="rId15"/>
    <p:sldId id="273" r:id="rId16"/>
    <p:sldId id="275" r:id="rId17"/>
    <p:sldId id="276" r:id="rId18"/>
    <p:sldId id="351" r:id="rId19"/>
    <p:sldId id="352" r:id="rId20"/>
    <p:sldId id="353" r:id="rId21"/>
    <p:sldId id="277" r:id="rId22"/>
    <p:sldId id="329" r:id="rId23"/>
    <p:sldId id="280" r:id="rId24"/>
    <p:sldId id="281" r:id="rId25"/>
    <p:sldId id="282" r:id="rId26"/>
    <p:sldId id="283" r:id="rId27"/>
    <p:sldId id="358" r:id="rId28"/>
    <p:sldId id="367" r:id="rId29"/>
    <p:sldId id="284" r:id="rId30"/>
    <p:sldId id="287" r:id="rId31"/>
    <p:sldId id="285" r:id="rId32"/>
    <p:sldId id="286" r:id="rId33"/>
    <p:sldId id="288" r:id="rId34"/>
    <p:sldId id="359" r:id="rId35"/>
    <p:sldId id="298" r:id="rId36"/>
    <p:sldId id="300" r:id="rId37"/>
    <p:sldId id="299" r:id="rId38"/>
    <p:sldId id="302" r:id="rId39"/>
    <p:sldId id="348" r:id="rId40"/>
    <p:sldId id="363" r:id="rId41"/>
    <p:sldId id="303" r:id="rId42"/>
    <p:sldId id="304" r:id="rId43"/>
    <p:sldId id="305" r:id="rId44"/>
    <p:sldId id="366" r:id="rId45"/>
    <p:sldId id="368" r:id="rId46"/>
    <p:sldId id="307" r:id="rId47"/>
    <p:sldId id="308" r:id="rId48"/>
    <p:sldId id="309" r:id="rId49"/>
    <p:sldId id="310" r:id="rId50"/>
    <p:sldId id="313" r:id="rId51"/>
    <p:sldId id="289" r:id="rId52"/>
    <p:sldId id="290" r:id="rId53"/>
    <p:sldId id="330" r:id="rId54"/>
    <p:sldId id="331" r:id="rId55"/>
    <p:sldId id="333" r:id="rId56"/>
    <p:sldId id="335" r:id="rId57"/>
    <p:sldId id="338" r:id="rId58"/>
    <p:sldId id="334" r:id="rId59"/>
    <p:sldId id="361" r:id="rId60"/>
    <p:sldId id="344" r:id="rId61"/>
    <p:sldId id="345" r:id="rId62"/>
    <p:sldId id="347" r:id="rId63"/>
    <p:sldId id="360" r:id="rId64"/>
    <p:sldId id="346" r:id="rId65"/>
    <p:sldId id="292" r:id="rId66"/>
    <p:sldId id="291" r:id="rId67"/>
    <p:sldId id="337" r:id="rId68"/>
    <p:sldId id="293" r:id="rId69"/>
    <p:sldId id="336" r:id="rId70"/>
    <p:sldId id="314" r:id="rId71"/>
    <p:sldId id="315" r:id="rId72"/>
    <p:sldId id="318" r:id="rId73"/>
    <p:sldId id="319" r:id="rId74"/>
    <p:sldId id="369" r:id="rId75"/>
    <p:sldId id="370" r:id="rId76"/>
    <p:sldId id="317" r:id="rId77"/>
    <p:sldId id="316" r:id="rId78"/>
    <p:sldId id="320" r:id="rId79"/>
    <p:sldId id="321" r:id="rId80"/>
    <p:sldId id="340" r:id="rId81"/>
    <p:sldId id="362" r:id="rId82"/>
    <p:sldId id="332" r:id="rId83"/>
    <p:sldId id="322" r:id="rId84"/>
    <p:sldId id="324" r:id="rId85"/>
    <p:sldId id="264" r:id="rId86"/>
    <p:sldId id="365" r:id="rId87"/>
    <p:sldId id="294" r:id="rId88"/>
    <p:sldId id="295" r:id="rId89"/>
    <p:sldId id="296" r:id="rId90"/>
    <p:sldId id="297" r:id="rId91"/>
    <p:sldId id="339" r:id="rId92"/>
    <p:sldId id="325" r:id="rId93"/>
    <p:sldId id="326" r:id="rId94"/>
    <p:sldId id="349" r:id="rId95"/>
    <p:sldId id="350" r:id="rId96"/>
    <p:sldId id="341" r:id="rId97"/>
    <p:sldId id="342" r:id="rId98"/>
    <p:sldId id="357" r:id="rId99"/>
    <p:sldId id="343" r:id="rId100"/>
    <p:sldId id="355" r:id="rId101"/>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465" autoAdjust="0"/>
    <p:restoredTop sz="94660"/>
  </p:normalViewPr>
  <p:slideViewPr>
    <p:cSldViewPr snapToGrid="0">
      <p:cViewPr varScale="1">
        <p:scale>
          <a:sx n="81" d="100"/>
          <a:sy n="81" d="100"/>
        </p:scale>
        <p:origin x="730"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notesMaster" Target="notesMasters/notesMaster1.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80" Type="http://schemas.openxmlformats.org/officeDocument/2006/relationships/slide" Target="slides/slide79.xml"/><Relationship Id="rId85" Type="http://schemas.openxmlformats.org/officeDocument/2006/relationships/slide" Target="slides/slide84.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tableStyles" Target="tableStyle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viewProps" Target="viewProps.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cs-CZ" dirty="0"/>
          </a:p>
        </p:txBody>
      </p:sp>
      <p:sp>
        <p:nvSpPr>
          <p:cNvPr id="3" name="Zástupný symbol pro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A0DCD25-6761-4029-8A41-0C6936A7A6EA}" type="datetimeFigureOut">
              <a:rPr lang="cs-CZ" smtClean="0"/>
              <a:t>22.03.2025</a:t>
            </a:fld>
            <a:endParaRPr lang="cs-CZ" dirty="0"/>
          </a:p>
        </p:txBody>
      </p:sp>
      <p:sp>
        <p:nvSpPr>
          <p:cNvPr id="4" name="Zástupný symbol pro obrázek snímk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cs-CZ" dirty="0"/>
          </a:p>
        </p:txBody>
      </p:sp>
      <p:sp>
        <p:nvSpPr>
          <p:cNvPr id="5" name="Zástupný symbol pro poznámky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cs-CZ" dirty="0"/>
          </a:p>
        </p:txBody>
      </p:sp>
      <p:sp>
        <p:nvSpPr>
          <p:cNvPr id="7" name="Zástupný symbol pro číslo snímk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49E3D3D-0609-4D7B-9059-47130C5D6AF0}" type="slidenum">
              <a:rPr lang="cs-CZ" smtClean="0"/>
              <a:t>‹#›</a:t>
            </a:fld>
            <a:endParaRPr lang="cs-CZ" dirty="0"/>
          </a:p>
        </p:txBody>
      </p:sp>
    </p:spTree>
    <p:extLst>
      <p:ext uri="{BB962C8B-B14F-4D97-AF65-F5344CB8AC3E}">
        <p14:creationId xmlns:p14="http://schemas.microsoft.com/office/powerpoint/2010/main" val="183703807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5"/>
          </p:nvPr>
        </p:nvSpPr>
        <p:spPr/>
        <p:txBody>
          <a:bodyPr/>
          <a:lstStyle/>
          <a:p>
            <a:fld id="{9C712E25-B006-4F85-B4EA-907AF006C9BB}" type="slidenum">
              <a:rPr lang="cs-CZ" smtClean="0"/>
              <a:t>1</a:t>
            </a:fld>
            <a:endParaRPr lang="cs-CZ"/>
          </a:p>
        </p:txBody>
      </p:sp>
    </p:spTree>
    <p:extLst>
      <p:ext uri="{BB962C8B-B14F-4D97-AF65-F5344CB8AC3E}">
        <p14:creationId xmlns:p14="http://schemas.microsoft.com/office/powerpoint/2010/main" val="352820367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CB9694F-B89A-DBB2-16AC-F5FE032C653A}"/>
              </a:ext>
            </a:extLst>
          </p:cNvPr>
          <p:cNvSpPr>
            <a:spLocks noGrp="1"/>
          </p:cNvSpPr>
          <p:nvPr>
            <p:ph type="ctrTitle"/>
          </p:nvPr>
        </p:nvSpPr>
        <p:spPr>
          <a:xfrm>
            <a:off x="1524000" y="1122363"/>
            <a:ext cx="9144000" cy="2387600"/>
          </a:xfrm>
        </p:spPr>
        <p:txBody>
          <a:bodyPr anchor="b"/>
          <a:lstStyle>
            <a:lvl1pPr algn="ctr">
              <a:defRPr sz="6000"/>
            </a:lvl1pPr>
          </a:lstStyle>
          <a:p>
            <a:r>
              <a:rPr lang="cs-CZ"/>
              <a:t>Kliknutím lze upravit styl.</a:t>
            </a:r>
          </a:p>
        </p:txBody>
      </p:sp>
      <p:sp>
        <p:nvSpPr>
          <p:cNvPr id="3" name="Podnadpis 2">
            <a:extLst>
              <a:ext uri="{FF2B5EF4-FFF2-40B4-BE49-F238E27FC236}">
                <a16:creationId xmlns:a16="http://schemas.microsoft.com/office/drawing/2014/main" id="{6EE66FFB-0BF1-F486-DA06-70134FA4005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p>
        </p:txBody>
      </p:sp>
      <p:sp>
        <p:nvSpPr>
          <p:cNvPr id="4" name="Zástupný symbol pro datum 3">
            <a:extLst>
              <a:ext uri="{FF2B5EF4-FFF2-40B4-BE49-F238E27FC236}">
                <a16:creationId xmlns:a16="http://schemas.microsoft.com/office/drawing/2014/main" id="{418B4839-60CA-5E8C-65B6-39A068E2C85A}"/>
              </a:ext>
            </a:extLst>
          </p:cNvPr>
          <p:cNvSpPr>
            <a:spLocks noGrp="1"/>
          </p:cNvSpPr>
          <p:nvPr>
            <p:ph type="dt" sz="half" idx="10"/>
          </p:nvPr>
        </p:nvSpPr>
        <p:spPr/>
        <p:txBody>
          <a:bodyPr/>
          <a:lstStyle/>
          <a:p>
            <a:fld id="{F2B5ECDA-C711-49F2-B861-4059C5BE0900}" type="datetime1">
              <a:rPr lang="cs-CZ" smtClean="0"/>
              <a:t>22.03.2025</a:t>
            </a:fld>
            <a:endParaRPr lang="cs-CZ" dirty="0"/>
          </a:p>
        </p:txBody>
      </p:sp>
      <p:sp>
        <p:nvSpPr>
          <p:cNvPr id="5" name="Zástupný symbol pro zápatí 4">
            <a:extLst>
              <a:ext uri="{FF2B5EF4-FFF2-40B4-BE49-F238E27FC236}">
                <a16:creationId xmlns:a16="http://schemas.microsoft.com/office/drawing/2014/main" id="{E70154B5-9BBA-5ACF-1B8E-A98F606F1D79}"/>
              </a:ext>
            </a:extLst>
          </p:cNvPr>
          <p:cNvSpPr>
            <a:spLocks noGrp="1"/>
          </p:cNvSpPr>
          <p:nvPr>
            <p:ph type="ftr" sz="quarter" idx="11"/>
          </p:nvPr>
        </p:nvSpPr>
        <p:spPr/>
        <p:txBody>
          <a:bodyPr/>
          <a:lstStyle/>
          <a:p>
            <a:endParaRPr lang="cs-CZ" dirty="0"/>
          </a:p>
        </p:txBody>
      </p:sp>
      <p:sp>
        <p:nvSpPr>
          <p:cNvPr id="6" name="Zástupný symbol pro číslo snímku 5">
            <a:extLst>
              <a:ext uri="{FF2B5EF4-FFF2-40B4-BE49-F238E27FC236}">
                <a16:creationId xmlns:a16="http://schemas.microsoft.com/office/drawing/2014/main" id="{A46BC13E-2E04-5206-563C-D01964B8C7AD}"/>
              </a:ext>
            </a:extLst>
          </p:cNvPr>
          <p:cNvSpPr>
            <a:spLocks noGrp="1"/>
          </p:cNvSpPr>
          <p:nvPr>
            <p:ph type="sldNum" sz="quarter" idx="12"/>
          </p:nvPr>
        </p:nvSpPr>
        <p:spPr/>
        <p:txBody>
          <a:bodyPr/>
          <a:lstStyle/>
          <a:p>
            <a:fld id="{21944441-26C3-43E2-AE7F-3EECDD9A4D76}" type="slidenum">
              <a:rPr lang="cs-CZ" smtClean="0"/>
              <a:t>‹#›</a:t>
            </a:fld>
            <a:endParaRPr lang="cs-CZ" dirty="0"/>
          </a:p>
        </p:txBody>
      </p:sp>
    </p:spTree>
    <p:extLst>
      <p:ext uri="{BB962C8B-B14F-4D97-AF65-F5344CB8AC3E}">
        <p14:creationId xmlns:p14="http://schemas.microsoft.com/office/powerpoint/2010/main" val="30255304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ABFAD47-3C42-BE92-E740-CC8647386867}"/>
              </a:ext>
            </a:extLst>
          </p:cNvPr>
          <p:cNvSpPr>
            <a:spLocks noGrp="1"/>
          </p:cNvSpPr>
          <p:nvPr>
            <p:ph type="title"/>
          </p:nvPr>
        </p:nvSpPr>
        <p:spPr/>
        <p:txBody>
          <a:bodyPr/>
          <a:lstStyle/>
          <a:p>
            <a:r>
              <a:rPr lang="cs-CZ"/>
              <a:t>Kliknutím lze upravit styl.</a:t>
            </a:r>
          </a:p>
        </p:txBody>
      </p:sp>
      <p:sp>
        <p:nvSpPr>
          <p:cNvPr id="3" name="Zástupný symbol pro svislý text 2">
            <a:extLst>
              <a:ext uri="{FF2B5EF4-FFF2-40B4-BE49-F238E27FC236}">
                <a16:creationId xmlns:a16="http://schemas.microsoft.com/office/drawing/2014/main" id="{96C515B2-5619-4DF5-2F1A-8B2EB70EC750}"/>
              </a:ext>
            </a:extLst>
          </p:cNvPr>
          <p:cNvSpPr>
            <a:spLocks noGrp="1"/>
          </p:cNvSpPr>
          <p:nvPr>
            <p:ph type="body" orient="vert" idx="1"/>
          </p:nvPr>
        </p:nvSpPr>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135C22ED-8D83-F779-C90A-B16901815433}"/>
              </a:ext>
            </a:extLst>
          </p:cNvPr>
          <p:cNvSpPr>
            <a:spLocks noGrp="1"/>
          </p:cNvSpPr>
          <p:nvPr>
            <p:ph type="dt" sz="half" idx="10"/>
          </p:nvPr>
        </p:nvSpPr>
        <p:spPr/>
        <p:txBody>
          <a:bodyPr/>
          <a:lstStyle/>
          <a:p>
            <a:fld id="{A0FB808F-E57E-47FC-92F9-B7D8BA31B933}" type="datetime1">
              <a:rPr lang="cs-CZ" smtClean="0"/>
              <a:t>22.03.2025</a:t>
            </a:fld>
            <a:endParaRPr lang="cs-CZ" dirty="0"/>
          </a:p>
        </p:txBody>
      </p:sp>
      <p:sp>
        <p:nvSpPr>
          <p:cNvPr id="5" name="Zástupný symbol pro zápatí 4">
            <a:extLst>
              <a:ext uri="{FF2B5EF4-FFF2-40B4-BE49-F238E27FC236}">
                <a16:creationId xmlns:a16="http://schemas.microsoft.com/office/drawing/2014/main" id="{CF5BB445-DBC2-43DA-3140-745691DA5CBD}"/>
              </a:ext>
            </a:extLst>
          </p:cNvPr>
          <p:cNvSpPr>
            <a:spLocks noGrp="1"/>
          </p:cNvSpPr>
          <p:nvPr>
            <p:ph type="ftr" sz="quarter" idx="11"/>
          </p:nvPr>
        </p:nvSpPr>
        <p:spPr/>
        <p:txBody>
          <a:bodyPr/>
          <a:lstStyle/>
          <a:p>
            <a:endParaRPr lang="cs-CZ" dirty="0"/>
          </a:p>
        </p:txBody>
      </p:sp>
      <p:sp>
        <p:nvSpPr>
          <p:cNvPr id="6" name="Zástupný symbol pro číslo snímku 5">
            <a:extLst>
              <a:ext uri="{FF2B5EF4-FFF2-40B4-BE49-F238E27FC236}">
                <a16:creationId xmlns:a16="http://schemas.microsoft.com/office/drawing/2014/main" id="{37CA97C0-25D8-79E7-9EFC-F936C10DD60F}"/>
              </a:ext>
            </a:extLst>
          </p:cNvPr>
          <p:cNvSpPr>
            <a:spLocks noGrp="1"/>
          </p:cNvSpPr>
          <p:nvPr>
            <p:ph type="sldNum" sz="quarter" idx="12"/>
          </p:nvPr>
        </p:nvSpPr>
        <p:spPr/>
        <p:txBody>
          <a:bodyPr/>
          <a:lstStyle/>
          <a:p>
            <a:fld id="{21944441-26C3-43E2-AE7F-3EECDD9A4D76}" type="slidenum">
              <a:rPr lang="cs-CZ" smtClean="0"/>
              <a:t>‹#›</a:t>
            </a:fld>
            <a:endParaRPr lang="cs-CZ" dirty="0"/>
          </a:p>
        </p:txBody>
      </p:sp>
    </p:spTree>
    <p:extLst>
      <p:ext uri="{BB962C8B-B14F-4D97-AF65-F5344CB8AC3E}">
        <p14:creationId xmlns:p14="http://schemas.microsoft.com/office/powerpoint/2010/main" val="5859768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a:extLst>
              <a:ext uri="{FF2B5EF4-FFF2-40B4-BE49-F238E27FC236}">
                <a16:creationId xmlns:a16="http://schemas.microsoft.com/office/drawing/2014/main" id="{2B097DC5-F251-8048-E769-61552F259340}"/>
              </a:ext>
            </a:extLst>
          </p:cNvPr>
          <p:cNvSpPr>
            <a:spLocks noGrp="1"/>
          </p:cNvSpPr>
          <p:nvPr>
            <p:ph type="title" orient="vert"/>
          </p:nvPr>
        </p:nvSpPr>
        <p:spPr>
          <a:xfrm>
            <a:off x="8724900" y="365125"/>
            <a:ext cx="2628900" cy="5811838"/>
          </a:xfrm>
        </p:spPr>
        <p:txBody>
          <a:bodyPr vert="eaVert"/>
          <a:lstStyle/>
          <a:p>
            <a:r>
              <a:rPr lang="cs-CZ"/>
              <a:t>Kliknutím lze upravit styl.</a:t>
            </a:r>
          </a:p>
        </p:txBody>
      </p:sp>
      <p:sp>
        <p:nvSpPr>
          <p:cNvPr id="3" name="Zástupný symbol pro svislý text 2">
            <a:extLst>
              <a:ext uri="{FF2B5EF4-FFF2-40B4-BE49-F238E27FC236}">
                <a16:creationId xmlns:a16="http://schemas.microsoft.com/office/drawing/2014/main" id="{47F3BC05-B967-3C6C-9D7C-3A9A9D019364}"/>
              </a:ext>
            </a:extLst>
          </p:cNvPr>
          <p:cNvSpPr>
            <a:spLocks noGrp="1"/>
          </p:cNvSpPr>
          <p:nvPr>
            <p:ph type="body" orient="vert" idx="1"/>
          </p:nvPr>
        </p:nvSpPr>
        <p:spPr>
          <a:xfrm>
            <a:off x="838200" y="365125"/>
            <a:ext cx="7734300" cy="5811838"/>
          </a:xfrm>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B06C79EE-4617-FB42-2B25-3382BF567684}"/>
              </a:ext>
            </a:extLst>
          </p:cNvPr>
          <p:cNvSpPr>
            <a:spLocks noGrp="1"/>
          </p:cNvSpPr>
          <p:nvPr>
            <p:ph type="dt" sz="half" idx="10"/>
          </p:nvPr>
        </p:nvSpPr>
        <p:spPr/>
        <p:txBody>
          <a:bodyPr/>
          <a:lstStyle/>
          <a:p>
            <a:fld id="{BEB9FF24-97B7-4970-83DC-2AA47BA5B8BD}" type="datetime1">
              <a:rPr lang="cs-CZ" smtClean="0"/>
              <a:t>22.03.2025</a:t>
            </a:fld>
            <a:endParaRPr lang="cs-CZ" dirty="0"/>
          </a:p>
        </p:txBody>
      </p:sp>
      <p:sp>
        <p:nvSpPr>
          <p:cNvPr id="5" name="Zástupný symbol pro zápatí 4">
            <a:extLst>
              <a:ext uri="{FF2B5EF4-FFF2-40B4-BE49-F238E27FC236}">
                <a16:creationId xmlns:a16="http://schemas.microsoft.com/office/drawing/2014/main" id="{B1178841-794E-81CB-31FB-D8F300B3ED51}"/>
              </a:ext>
            </a:extLst>
          </p:cNvPr>
          <p:cNvSpPr>
            <a:spLocks noGrp="1"/>
          </p:cNvSpPr>
          <p:nvPr>
            <p:ph type="ftr" sz="quarter" idx="11"/>
          </p:nvPr>
        </p:nvSpPr>
        <p:spPr/>
        <p:txBody>
          <a:bodyPr/>
          <a:lstStyle/>
          <a:p>
            <a:endParaRPr lang="cs-CZ" dirty="0"/>
          </a:p>
        </p:txBody>
      </p:sp>
      <p:sp>
        <p:nvSpPr>
          <p:cNvPr id="6" name="Zástupný symbol pro číslo snímku 5">
            <a:extLst>
              <a:ext uri="{FF2B5EF4-FFF2-40B4-BE49-F238E27FC236}">
                <a16:creationId xmlns:a16="http://schemas.microsoft.com/office/drawing/2014/main" id="{F0D5E9C8-F2E3-0E7B-1C0E-7F5D0FC11C3E}"/>
              </a:ext>
            </a:extLst>
          </p:cNvPr>
          <p:cNvSpPr>
            <a:spLocks noGrp="1"/>
          </p:cNvSpPr>
          <p:nvPr>
            <p:ph type="sldNum" sz="quarter" idx="12"/>
          </p:nvPr>
        </p:nvSpPr>
        <p:spPr/>
        <p:txBody>
          <a:bodyPr/>
          <a:lstStyle/>
          <a:p>
            <a:fld id="{21944441-26C3-43E2-AE7F-3EECDD9A4D76}" type="slidenum">
              <a:rPr lang="cs-CZ" smtClean="0"/>
              <a:t>‹#›</a:t>
            </a:fld>
            <a:endParaRPr lang="cs-CZ" dirty="0"/>
          </a:p>
        </p:txBody>
      </p:sp>
    </p:spTree>
    <p:extLst>
      <p:ext uri="{BB962C8B-B14F-4D97-AF65-F5344CB8AC3E}">
        <p14:creationId xmlns:p14="http://schemas.microsoft.com/office/powerpoint/2010/main" val="30654085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B97CADD-A53C-C704-B3B7-315109616A56}"/>
              </a:ext>
            </a:extLst>
          </p:cNvPr>
          <p:cNvSpPr>
            <a:spLocks noGrp="1"/>
          </p:cNvSpPr>
          <p:nvPr>
            <p:ph type="title"/>
          </p:nvPr>
        </p:nvSpPr>
        <p:spPr/>
        <p:txBody>
          <a:bodyPr/>
          <a:lstStyle/>
          <a:p>
            <a:r>
              <a:rPr lang="cs-CZ"/>
              <a:t>Kliknutím lze upravit styl.</a:t>
            </a:r>
          </a:p>
        </p:txBody>
      </p:sp>
      <p:sp>
        <p:nvSpPr>
          <p:cNvPr id="3" name="Zástupný obsah 2">
            <a:extLst>
              <a:ext uri="{FF2B5EF4-FFF2-40B4-BE49-F238E27FC236}">
                <a16:creationId xmlns:a16="http://schemas.microsoft.com/office/drawing/2014/main" id="{5100CE57-979B-A08D-50F2-AF011A35E26B}"/>
              </a:ext>
            </a:extLst>
          </p:cNvPr>
          <p:cNvSpPr>
            <a:spLocks noGrp="1"/>
          </p:cNvSpPr>
          <p:nvPr>
            <p:ph idx="1"/>
          </p:nvPr>
        </p:nvSpPr>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697F22D8-C321-B104-1A2E-7A3C65D8D2E5}"/>
              </a:ext>
            </a:extLst>
          </p:cNvPr>
          <p:cNvSpPr>
            <a:spLocks noGrp="1"/>
          </p:cNvSpPr>
          <p:nvPr>
            <p:ph type="dt" sz="half" idx="10"/>
          </p:nvPr>
        </p:nvSpPr>
        <p:spPr/>
        <p:txBody>
          <a:bodyPr/>
          <a:lstStyle/>
          <a:p>
            <a:fld id="{5A17EDE2-8484-4816-BA28-E5330BB86B80}" type="datetime1">
              <a:rPr lang="cs-CZ" smtClean="0"/>
              <a:t>22.03.2025</a:t>
            </a:fld>
            <a:endParaRPr lang="cs-CZ" dirty="0"/>
          </a:p>
        </p:txBody>
      </p:sp>
      <p:sp>
        <p:nvSpPr>
          <p:cNvPr id="5" name="Zástupný symbol pro zápatí 4">
            <a:extLst>
              <a:ext uri="{FF2B5EF4-FFF2-40B4-BE49-F238E27FC236}">
                <a16:creationId xmlns:a16="http://schemas.microsoft.com/office/drawing/2014/main" id="{41193EFD-DDC3-D8F5-A188-DCF7F87136C7}"/>
              </a:ext>
            </a:extLst>
          </p:cNvPr>
          <p:cNvSpPr>
            <a:spLocks noGrp="1"/>
          </p:cNvSpPr>
          <p:nvPr>
            <p:ph type="ftr" sz="quarter" idx="11"/>
          </p:nvPr>
        </p:nvSpPr>
        <p:spPr/>
        <p:txBody>
          <a:bodyPr/>
          <a:lstStyle/>
          <a:p>
            <a:endParaRPr lang="cs-CZ" dirty="0"/>
          </a:p>
        </p:txBody>
      </p:sp>
      <p:sp>
        <p:nvSpPr>
          <p:cNvPr id="6" name="Zástupný symbol pro číslo snímku 5">
            <a:extLst>
              <a:ext uri="{FF2B5EF4-FFF2-40B4-BE49-F238E27FC236}">
                <a16:creationId xmlns:a16="http://schemas.microsoft.com/office/drawing/2014/main" id="{BE7FC9E1-3CAA-F8BC-BA53-AF7A66F11B90}"/>
              </a:ext>
            </a:extLst>
          </p:cNvPr>
          <p:cNvSpPr>
            <a:spLocks noGrp="1"/>
          </p:cNvSpPr>
          <p:nvPr>
            <p:ph type="sldNum" sz="quarter" idx="12"/>
          </p:nvPr>
        </p:nvSpPr>
        <p:spPr/>
        <p:txBody>
          <a:bodyPr/>
          <a:lstStyle/>
          <a:p>
            <a:fld id="{21944441-26C3-43E2-AE7F-3EECDD9A4D76}" type="slidenum">
              <a:rPr lang="cs-CZ" smtClean="0"/>
              <a:t>‹#›</a:t>
            </a:fld>
            <a:endParaRPr lang="cs-CZ" dirty="0"/>
          </a:p>
        </p:txBody>
      </p:sp>
    </p:spTree>
    <p:extLst>
      <p:ext uri="{BB962C8B-B14F-4D97-AF65-F5344CB8AC3E}">
        <p14:creationId xmlns:p14="http://schemas.microsoft.com/office/powerpoint/2010/main" val="30147444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oddílu">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A125699-C485-6CC5-2A5E-7E7D4EE8FA63}"/>
              </a:ext>
            </a:extLst>
          </p:cNvPr>
          <p:cNvSpPr>
            <a:spLocks noGrp="1"/>
          </p:cNvSpPr>
          <p:nvPr>
            <p:ph type="title"/>
          </p:nvPr>
        </p:nvSpPr>
        <p:spPr>
          <a:xfrm>
            <a:off x="831850" y="1709738"/>
            <a:ext cx="10515600" cy="2852737"/>
          </a:xfrm>
        </p:spPr>
        <p:txBody>
          <a:bodyPr anchor="b"/>
          <a:lstStyle>
            <a:lvl1pPr>
              <a:defRPr sz="6000"/>
            </a:lvl1pPr>
          </a:lstStyle>
          <a:p>
            <a:r>
              <a:rPr lang="cs-CZ"/>
              <a:t>Kliknutím lze upravit styl.</a:t>
            </a:r>
          </a:p>
        </p:txBody>
      </p:sp>
      <p:sp>
        <p:nvSpPr>
          <p:cNvPr id="3" name="Zástupný text 2">
            <a:extLst>
              <a:ext uri="{FF2B5EF4-FFF2-40B4-BE49-F238E27FC236}">
                <a16:creationId xmlns:a16="http://schemas.microsoft.com/office/drawing/2014/main" id="{B68EA646-5C5A-4E2D-A75A-9B708F14757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Po kliknutí můžete upravovat styly textu v předloze.</a:t>
            </a:r>
          </a:p>
        </p:txBody>
      </p:sp>
      <p:sp>
        <p:nvSpPr>
          <p:cNvPr id="4" name="Zástupný symbol pro datum 3">
            <a:extLst>
              <a:ext uri="{FF2B5EF4-FFF2-40B4-BE49-F238E27FC236}">
                <a16:creationId xmlns:a16="http://schemas.microsoft.com/office/drawing/2014/main" id="{D5C95EF1-3C77-739A-1902-8ACCE6112249}"/>
              </a:ext>
            </a:extLst>
          </p:cNvPr>
          <p:cNvSpPr>
            <a:spLocks noGrp="1"/>
          </p:cNvSpPr>
          <p:nvPr>
            <p:ph type="dt" sz="half" idx="10"/>
          </p:nvPr>
        </p:nvSpPr>
        <p:spPr/>
        <p:txBody>
          <a:bodyPr/>
          <a:lstStyle/>
          <a:p>
            <a:fld id="{D8FBDA0E-CE36-4211-BB19-8164019725BE}" type="datetime1">
              <a:rPr lang="cs-CZ" smtClean="0"/>
              <a:t>22.03.2025</a:t>
            </a:fld>
            <a:endParaRPr lang="cs-CZ" dirty="0"/>
          </a:p>
        </p:txBody>
      </p:sp>
      <p:sp>
        <p:nvSpPr>
          <p:cNvPr id="5" name="Zástupný symbol pro zápatí 4">
            <a:extLst>
              <a:ext uri="{FF2B5EF4-FFF2-40B4-BE49-F238E27FC236}">
                <a16:creationId xmlns:a16="http://schemas.microsoft.com/office/drawing/2014/main" id="{561D2B2A-1764-6C26-1579-7B9DE8AA9ADB}"/>
              </a:ext>
            </a:extLst>
          </p:cNvPr>
          <p:cNvSpPr>
            <a:spLocks noGrp="1"/>
          </p:cNvSpPr>
          <p:nvPr>
            <p:ph type="ftr" sz="quarter" idx="11"/>
          </p:nvPr>
        </p:nvSpPr>
        <p:spPr/>
        <p:txBody>
          <a:bodyPr/>
          <a:lstStyle/>
          <a:p>
            <a:endParaRPr lang="cs-CZ" dirty="0"/>
          </a:p>
        </p:txBody>
      </p:sp>
      <p:sp>
        <p:nvSpPr>
          <p:cNvPr id="6" name="Zástupný symbol pro číslo snímku 5">
            <a:extLst>
              <a:ext uri="{FF2B5EF4-FFF2-40B4-BE49-F238E27FC236}">
                <a16:creationId xmlns:a16="http://schemas.microsoft.com/office/drawing/2014/main" id="{1EB1B141-0671-FD27-8EA5-D925DAA212F4}"/>
              </a:ext>
            </a:extLst>
          </p:cNvPr>
          <p:cNvSpPr>
            <a:spLocks noGrp="1"/>
          </p:cNvSpPr>
          <p:nvPr>
            <p:ph type="sldNum" sz="quarter" idx="12"/>
          </p:nvPr>
        </p:nvSpPr>
        <p:spPr/>
        <p:txBody>
          <a:bodyPr/>
          <a:lstStyle/>
          <a:p>
            <a:fld id="{21944441-26C3-43E2-AE7F-3EECDD9A4D76}" type="slidenum">
              <a:rPr lang="cs-CZ" smtClean="0"/>
              <a:t>‹#›</a:t>
            </a:fld>
            <a:endParaRPr lang="cs-CZ" dirty="0"/>
          </a:p>
        </p:txBody>
      </p:sp>
    </p:spTree>
    <p:extLst>
      <p:ext uri="{BB962C8B-B14F-4D97-AF65-F5344CB8AC3E}">
        <p14:creationId xmlns:p14="http://schemas.microsoft.com/office/powerpoint/2010/main" val="947008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AABA38E-A801-C852-CC1C-B11833C5073F}"/>
              </a:ext>
            </a:extLst>
          </p:cNvPr>
          <p:cNvSpPr>
            <a:spLocks noGrp="1"/>
          </p:cNvSpPr>
          <p:nvPr>
            <p:ph type="title"/>
          </p:nvPr>
        </p:nvSpPr>
        <p:spPr/>
        <p:txBody>
          <a:bodyPr/>
          <a:lstStyle/>
          <a:p>
            <a:r>
              <a:rPr lang="cs-CZ"/>
              <a:t>Kliknutím lze upravit styl.</a:t>
            </a:r>
          </a:p>
        </p:txBody>
      </p:sp>
      <p:sp>
        <p:nvSpPr>
          <p:cNvPr id="3" name="Zástupný obsah 2">
            <a:extLst>
              <a:ext uri="{FF2B5EF4-FFF2-40B4-BE49-F238E27FC236}">
                <a16:creationId xmlns:a16="http://schemas.microsoft.com/office/drawing/2014/main" id="{D7DD150E-B52A-D66A-40E2-D676CF3D4536}"/>
              </a:ext>
            </a:extLst>
          </p:cNvPr>
          <p:cNvSpPr>
            <a:spLocks noGrp="1"/>
          </p:cNvSpPr>
          <p:nvPr>
            <p:ph sz="half" idx="1"/>
          </p:nvPr>
        </p:nvSpPr>
        <p:spPr>
          <a:xfrm>
            <a:off x="838200" y="1825625"/>
            <a:ext cx="5181600" cy="435133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obsah 3">
            <a:extLst>
              <a:ext uri="{FF2B5EF4-FFF2-40B4-BE49-F238E27FC236}">
                <a16:creationId xmlns:a16="http://schemas.microsoft.com/office/drawing/2014/main" id="{DAD6784A-B103-0231-3CBB-0C01AA942FD4}"/>
              </a:ext>
            </a:extLst>
          </p:cNvPr>
          <p:cNvSpPr>
            <a:spLocks noGrp="1"/>
          </p:cNvSpPr>
          <p:nvPr>
            <p:ph sz="half" idx="2"/>
          </p:nvPr>
        </p:nvSpPr>
        <p:spPr>
          <a:xfrm>
            <a:off x="6172200" y="1825625"/>
            <a:ext cx="5181600" cy="435133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a:extLst>
              <a:ext uri="{FF2B5EF4-FFF2-40B4-BE49-F238E27FC236}">
                <a16:creationId xmlns:a16="http://schemas.microsoft.com/office/drawing/2014/main" id="{00A51461-1DD8-D1BE-9432-6C72CE8841EC}"/>
              </a:ext>
            </a:extLst>
          </p:cNvPr>
          <p:cNvSpPr>
            <a:spLocks noGrp="1"/>
          </p:cNvSpPr>
          <p:nvPr>
            <p:ph type="dt" sz="half" idx="10"/>
          </p:nvPr>
        </p:nvSpPr>
        <p:spPr/>
        <p:txBody>
          <a:bodyPr/>
          <a:lstStyle/>
          <a:p>
            <a:fld id="{6E166069-7972-4C70-8C5C-0D1B20867F6F}" type="datetime1">
              <a:rPr lang="cs-CZ" smtClean="0"/>
              <a:t>22.03.2025</a:t>
            </a:fld>
            <a:endParaRPr lang="cs-CZ" dirty="0"/>
          </a:p>
        </p:txBody>
      </p:sp>
      <p:sp>
        <p:nvSpPr>
          <p:cNvPr id="6" name="Zástupný symbol pro zápatí 5">
            <a:extLst>
              <a:ext uri="{FF2B5EF4-FFF2-40B4-BE49-F238E27FC236}">
                <a16:creationId xmlns:a16="http://schemas.microsoft.com/office/drawing/2014/main" id="{A3C84CC3-CB93-ADCD-B677-0EF0E566E96B}"/>
              </a:ext>
            </a:extLst>
          </p:cNvPr>
          <p:cNvSpPr>
            <a:spLocks noGrp="1"/>
          </p:cNvSpPr>
          <p:nvPr>
            <p:ph type="ftr" sz="quarter" idx="11"/>
          </p:nvPr>
        </p:nvSpPr>
        <p:spPr/>
        <p:txBody>
          <a:bodyPr/>
          <a:lstStyle/>
          <a:p>
            <a:endParaRPr lang="cs-CZ" dirty="0"/>
          </a:p>
        </p:txBody>
      </p:sp>
      <p:sp>
        <p:nvSpPr>
          <p:cNvPr id="7" name="Zástupný symbol pro číslo snímku 6">
            <a:extLst>
              <a:ext uri="{FF2B5EF4-FFF2-40B4-BE49-F238E27FC236}">
                <a16:creationId xmlns:a16="http://schemas.microsoft.com/office/drawing/2014/main" id="{E6E70DCB-C98A-4DE2-A7BD-EA36182D249B}"/>
              </a:ext>
            </a:extLst>
          </p:cNvPr>
          <p:cNvSpPr>
            <a:spLocks noGrp="1"/>
          </p:cNvSpPr>
          <p:nvPr>
            <p:ph type="sldNum" sz="quarter" idx="12"/>
          </p:nvPr>
        </p:nvSpPr>
        <p:spPr/>
        <p:txBody>
          <a:bodyPr/>
          <a:lstStyle/>
          <a:p>
            <a:fld id="{21944441-26C3-43E2-AE7F-3EECDD9A4D76}" type="slidenum">
              <a:rPr lang="cs-CZ" smtClean="0"/>
              <a:t>‹#›</a:t>
            </a:fld>
            <a:endParaRPr lang="cs-CZ" dirty="0"/>
          </a:p>
        </p:txBody>
      </p:sp>
    </p:spTree>
    <p:extLst>
      <p:ext uri="{BB962C8B-B14F-4D97-AF65-F5344CB8AC3E}">
        <p14:creationId xmlns:p14="http://schemas.microsoft.com/office/powerpoint/2010/main" val="34576437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1AF4822-7FED-05EA-A8B7-DCD27F42FC83}"/>
              </a:ext>
            </a:extLst>
          </p:cNvPr>
          <p:cNvSpPr>
            <a:spLocks noGrp="1"/>
          </p:cNvSpPr>
          <p:nvPr>
            <p:ph type="title"/>
          </p:nvPr>
        </p:nvSpPr>
        <p:spPr>
          <a:xfrm>
            <a:off x="839788" y="365125"/>
            <a:ext cx="10515600" cy="1325563"/>
          </a:xfrm>
        </p:spPr>
        <p:txBody>
          <a:bodyPr/>
          <a:lstStyle/>
          <a:p>
            <a:r>
              <a:rPr lang="cs-CZ"/>
              <a:t>Kliknutím lze upravit styl.</a:t>
            </a:r>
          </a:p>
        </p:txBody>
      </p:sp>
      <p:sp>
        <p:nvSpPr>
          <p:cNvPr id="3" name="Zástupný text 2">
            <a:extLst>
              <a:ext uri="{FF2B5EF4-FFF2-40B4-BE49-F238E27FC236}">
                <a16:creationId xmlns:a16="http://schemas.microsoft.com/office/drawing/2014/main" id="{27BB2BC7-29FD-501B-A53D-6AFB526804E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4" name="Zástupný obsah 3">
            <a:extLst>
              <a:ext uri="{FF2B5EF4-FFF2-40B4-BE49-F238E27FC236}">
                <a16:creationId xmlns:a16="http://schemas.microsoft.com/office/drawing/2014/main" id="{DA0D288A-C767-FC1E-1FDA-5FBA5C26EC27}"/>
              </a:ext>
            </a:extLst>
          </p:cNvPr>
          <p:cNvSpPr>
            <a:spLocks noGrp="1"/>
          </p:cNvSpPr>
          <p:nvPr>
            <p:ph sz="half" idx="2"/>
          </p:nvPr>
        </p:nvSpPr>
        <p:spPr>
          <a:xfrm>
            <a:off x="839788" y="2505075"/>
            <a:ext cx="5157787" cy="368458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text 4">
            <a:extLst>
              <a:ext uri="{FF2B5EF4-FFF2-40B4-BE49-F238E27FC236}">
                <a16:creationId xmlns:a16="http://schemas.microsoft.com/office/drawing/2014/main" id="{2083A957-1E9B-4640-7B47-E515958F80C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6" name="Zástupný obsah 5">
            <a:extLst>
              <a:ext uri="{FF2B5EF4-FFF2-40B4-BE49-F238E27FC236}">
                <a16:creationId xmlns:a16="http://schemas.microsoft.com/office/drawing/2014/main" id="{AE7CF56C-646B-C7A4-3027-D8BA66DF3CD5}"/>
              </a:ext>
            </a:extLst>
          </p:cNvPr>
          <p:cNvSpPr>
            <a:spLocks noGrp="1"/>
          </p:cNvSpPr>
          <p:nvPr>
            <p:ph sz="quarter" idx="4"/>
          </p:nvPr>
        </p:nvSpPr>
        <p:spPr>
          <a:xfrm>
            <a:off x="6172200" y="2505075"/>
            <a:ext cx="5183188" cy="368458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a:extLst>
              <a:ext uri="{FF2B5EF4-FFF2-40B4-BE49-F238E27FC236}">
                <a16:creationId xmlns:a16="http://schemas.microsoft.com/office/drawing/2014/main" id="{52D4304D-4194-D6C2-AFE7-FFC937B1FFBB}"/>
              </a:ext>
            </a:extLst>
          </p:cNvPr>
          <p:cNvSpPr>
            <a:spLocks noGrp="1"/>
          </p:cNvSpPr>
          <p:nvPr>
            <p:ph type="dt" sz="half" idx="10"/>
          </p:nvPr>
        </p:nvSpPr>
        <p:spPr/>
        <p:txBody>
          <a:bodyPr/>
          <a:lstStyle/>
          <a:p>
            <a:fld id="{CDBC6C54-D740-4B43-862A-13F7F008EBB2}" type="datetime1">
              <a:rPr lang="cs-CZ" smtClean="0"/>
              <a:t>22.03.2025</a:t>
            </a:fld>
            <a:endParaRPr lang="cs-CZ" dirty="0"/>
          </a:p>
        </p:txBody>
      </p:sp>
      <p:sp>
        <p:nvSpPr>
          <p:cNvPr id="8" name="Zástupný symbol pro zápatí 7">
            <a:extLst>
              <a:ext uri="{FF2B5EF4-FFF2-40B4-BE49-F238E27FC236}">
                <a16:creationId xmlns:a16="http://schemas.microsoft.com/office/drawing/2014/main" id="{0F648EDE-377B-9125-9C79-6C066DDBC5C3}"/>
              </a:ext>
            </a:extLst>
          </p:cNvPr>
          <p:cNvSpPr>
            <a:spLocks noGrp="1"/>
          </p:cNvSpPr>
          <p:nvPr>
            <p:ph type="ftr" sz="quarter" idx="11"/>
          </p:nvPr>
        </p:nvSpPr>
        <p:spPr/>
        <p:txBody>
          <a:bodyPr/>
          <a:lstStyle/>
          <a:p>
            <a:endParaRPr lang="cs-CZ" dirty="0"/>
          </a:p>
        </p:txBody>
      </p:sp>
      <p:sp>
        <p:nvSpPr>
          <p:cNvPr id="9" name="Zástupný symbol pro číslo snímku 8">
            <a:extLst>
              <a:ext uri="{FF2B5EF4-FFF2-40B4-BE49-F238E27FC236}">
                <a16:creationId xmlns:a16="http://schemas.microsoft.com/office/drawing/2014/main" id="{DCC69B6F-FFE9-2CEF-3EC4-A9EF08BE8149}"/>
              </a:ext>
            </a:extLst>
          </p:cNvPr>
          <p:cNvSpPr>
            <a:spLocks noGrp="1"/>
          </p:cNvSpPr>
          <p:nvPr>
            <p:ph type="sldNum" sz="quarter" idx="12"/>
          </p:nvPr>
        </p:nvSpPr>
        <p:spPr/>
        <p:txBody>
          <a:bodyPr/>
          <a:lstStyle/>
          <a:p>
            <a:fld id="{21944441-26C3-43E2-AE7F-3EECDD9A4D76}" type="slidenum">
              <a:rPr lang="cs-CZ" smtClean="0"/>
              <a:t>‹#›</a:t>
            </a:fld>
            <a:endParaRPr lang="cs-CZ" dirty="0"/>
          </a:p>
        </p:txBody>
      </p:sp>
    </p:spTree>
    <p:extLst>
      <p:ext uri="{BB962C8B-B14F-4D97-AF65-F5344CB8AC3E}">
        <p14:creationId xmlns:p14="http://schemas.microsoft.com/office/powerpoint/2010/main" val="17428370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ED14160-F166-268D-53F7-ECA11196D06E}"/>
              </a:ext>
            </a:extLst>
          </p:cNvPr>
          <p:cNvSpPr>
            <a:spLocks noGrp="1"/>
          </p:cNvSpPr>
          <p:nvPr>
            <p:ph type="title"/>
          </p:nvPr>
        </p:nvSpPr>
        <p:spPr/>
        <p:txBody>
          <a:bodyPr/>
          <a:lstStyle/>
          <a:p>
            <a:r>
              <a:rPr lang="cs-CZ"/>
              <a:t>Kliknutím lze upravit styl.</a:t>
            </a:r>
          </a:p>
        </p:txBody>
      </p:sp>
      <p:sp>
        <p:nvSpPr>
          <p:cNvPr id="3" name="Zástupný symbol pro datum 2">
            <a:extLst>
              <a:ext uri="{FF2B5EF4-FFF2-40B4-BE49-F238E27FC236}">
                <a16:creationId xmlns:a16="http://schemas.microsoft.com/office/drawing/2014/main" id="{7B5FABEF-9175-1302-8A91-133A35F453D7}"/>
              </a:ext>
            </a:extLst>
          </p:cNvPr>
          <p:cNvSpPr>
            <a:spLocks noGrp="1"/>
          </p:cNvSpPr>
          <p:nvPr>
            <p:ph type="dt" sz="half" idx="10"/>
          </p:nvPr>
        </p:nvSpPr>
        <p:spPr/>
        <p:txBody>
          <a:bodyPr/>
          <a:lstStyle/>
          <a:p>
            <a:fld id="{9BE4E3B2-311A-4ECF-9A62-C0C7F4B7E6B3}" type="datetime1">
              <a:rPr lang="cs-CZ" smtClean="0"/>
              <a:t>22.03.2025</a:t>
            </a:fld>
            <a:endParaRPr lang="cs-CZ" dirty="0"/>
          </a:p>
        </p:txBody>
      </p:sp>
      <p:sp>
        <p:nvSpPr>
          <p:cNvPr id="4" name="Zástupný symbol pro zápatí 3">
            <a:extLst>
              <a:ext uri="{FF2B5EF4-FFF2-40B4-BE49-F238E27FC236}">
                <a16:creationId xmlns:a16="http://schemas.microsoft.com/office/drawing/2014/main" id="{D2D8E57C-D585-A81D-E1E3-ECA52C587FDB}"/>
              </a:ext>
            </a:extLst>
          </p:cNvPr>
          <p:cNvSpPr>
            <a:spLocks noGrp="1"/>
          </p:cNvSpPr>
          <p:nvPr>
            <p:ph type="ftr" sz="quarter" idx="11"/>
          </p:nvPr>
        </p:nvSpPr>
        <p:spPr/>
        <p:txBody>
          <a:bodyPr/>
          <a:lstStyle/>
          <a:p>
            <a:endParaRPr lang="cs-CZ" dirty="0"/>
          </a:p>
        </p:txBody>
      </p:sp>
      <p:sp>
        <p:nvSpPr>
          <p:cNvPr id="5" name="Zástupný symbol pro číslo snímku 4">
            <a:extLst>
              <a:ext uri="{FF2B5EF4-FFF2-40B4-BE49-F238E27FC236}">
                <a16:creationId xmlns:a16="http://schemas.microsoft.com/office/drawing/2014/main" id="{91A1C051-E251-A922-7345-A34BA25A3915}"/>
              </a:ext>
            </a:extLst>
          </p:cNvPr>
          <p:cNvSpPr>
            <a:spLocks noGrp="1"/>
          </p:cNvSpPr>
          <p:nvPr>
            <p:ph type="sldNum" sz="quarter" idx="12"/>
          </p:nvPr>
        </p:nvSpPr>
        <p:spPr/>
        <p:txBody>
          <a:bodyPr/>
          <a:lstStyle/>
          <a:p>
            <a:fld id="{21944441-26C3-43E2-AE7F-3EECDD9A4D76}" type="slidenum">
              <a:rPr lang="cs-CZ" smtClean="0"/>
              <a:t>‹#›</a:t>
            </a:fld>
            <a:endParaRPr lang="cs-CZ" dirty="0"/>
          </a:p>
        </p:txBody>
      </p:sp>
    </p:spTree>
    <p:extLst>
      <p:ext uri="{BB962C8B-B14F-4D97-AF65-F5344CB8AC3E}">
        <p14:creationId xmlns:p14="http://schemas.microsoft.com/office/powerpoint/2010/main" val="38028934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a:extLst>
              <a:ext uri="{FF2B5EF4-FFF2-40B4-BE49-F238E27FC236}">
                <a16:creationId xmlns:a16="http://schemas.microsoft.com/office/drawing/2014/main" id="{6F0180BD-9E26-1C10-5875-13DA966661F4}"/>
              </a:ext>
            </a:extLst>
          </p:cNvPr>
          <p:cNvSpPr>
            <a:spLocks noGrp="1"/>
          </p:cNvSpPr>
          <p:nvPr>
            <p:ph type="dt" sz="half" idx="10"/>
          </p:nvPr>
        </p:nvSpPr>
        <p:spPr/>
        <p:txBody>
          <a:bodyPr/>
          <a:lstStyle/>
          <a:p>
            <a:fld id="{2344146B-BBC6-4AED-B685-AB3F1882FD95}" type="datetime1">
              <a:rPr lang="cs-CZ" smtClean="0"/>
              <a:t>22.03.2025</a:t>
            </a:fld>
            <a:endParaRPr lang="cs-CZ" dirty="0"/>
          </a:p>
        </p:txBody>
      </p:sp>
      <p:sp>
        <p:nvSpPr>
          <p:cNvPr id="3" name="Zástupný symbol pro zápatí 2">
            <a:extLst>
              <a:ext uri="{FF2B5EF4-FFF2-40B4-BE49-F238E27FC236}">
                <a16:creationId xmlns:a16="http://schemas.microsoft.com/office/drawing/2014/main" id="{45EE6C41-C041-D666-F302-779FF5CC0FB9}"/>
              </a:ext>
            </a:extLst>
          </p:cNvPr>
          <p:cNvSpPr>
            <a:spLocks noGrp="1"/>
          </p:cNvSpPr>
          <p:nvPr>
            <p:ph type="ftr" sz="quarter" idx="11"/>
          </p:nvPr>
        </p:nvSpPr>
        <p:spPr/>
        <p:txBody>
          <a:bodyPr/>
          <a:lstStyle/>
          <a:p>
            <a:endParaRPr lang="cs-CZ" dirty="0"/>
          </a:p>
        </p:txBody>
      </p:sp>
      <p:sp>
        <p:nvSpPr>
          <p:cNvPr id="4" name="Zástupný symbol pro číslo snímku 3">
            <a:extLst>
              <a:ext uri="{FF2B5EF4-FFF2-40B4-BE49-F238E27FC236}">
                <a16:creationId xmlns:a16="http://schemas.microsoft.com/office/drawing/2014/main" id="{FDA6CCC7-F96D-6833-25E4-180E5D6FEFE7}"/>
              </a:ext>
            </a:extLst>
          </p:cNvPr>
          <p:cNvSpPr>
            <a:spLocks noGrp="1"/>
          </p:cNvSpPr>
          <p:nvPr>
            <p:ph type="sldNum" sz="quarter" idx="12"/>
          </p:nvPr>
        </p:nvSpPr>
        <p:spPr/>
        <p:txBody>
          <a:bodyPr/>
          <a:lstStyle/>
          <a:p>
            <a:fld id="{21944441-26C3-43E2-AE7F-3EECDD9A4D76}" type="slidenum">
              <a:rPr lang="cs-CZ" smtClean="0"/>
              <a:t>‹#›</a:t>
            </a:fld>
            <a:endParaRPr lang="cs-CZ" dirty="0"/>
          </a:p>
        </p:txBody>
      </p:sp>
    </p:spTree>
    <p:extLst>
      <p:ext uri="{BB962C8B-B14F-4D97-AF65-F5344CB8AC3E}">
        <p14:creationId xmlns:p14="http://schemas.microsoft.com/office/powerpoint/2010/main" val="16045164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B9873A5-D74D-F26A-E42E-0A9A068A2276}"/>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obsah 2">
            <a:extLst>
              <a:ext uri="{FF2B5EF4-FFF2-40B4-BE49-F238E27FC236}">
                <a16:creationId xmlns:a16="http://schemas.microsoft.com/office/drawing/2014/main" id="{3818EE76-F443-951B-7D2E-7DE274AB674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text 3">
            <a:extLst>
              <a:ext uri="{FF2B5EF4-FFF2-40B4-BE49-F238E27FC236}">
                <a16:creationId xmlns:a16="http://schemas.microsoft.com/office/drawing/2014/main" id="{A7701088-12DD-A9B7-76CF-8A2AE8F3D9C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Zástupný symbol pro datum 4">
            <a:extLst>
              <a:ext uri="{FF2B5EF4-FFF2-40B4-BE49-F238E27FC236}">
                <a16:creationId xmlns:a16="http://schemas.microsoft.com/office/drawing/2014/main" id="{8CFB8066-6134-498E-6BD8-8791AF2C0A70}"/>
              </a:ext>
            </a:extLst>
          </p:cNvPr>
          <p:cNvSpPr>
            <a:spLocks noGrp="1"/>
          </p:cNvSpPr>
          <p:nvPr>
            <p:ph type="dt" sz="half" idx="10"/>
          </p:nvPr>
        </p:nvSpPr>
        <p:spPr/>
        <p:txBody>
          <a:bodyPr/>
          <a:lstStyle/>
          <a:p>
            <a:fld id="{2A0ED76E-80C9-46A9-B75D-1877419B02F2}" type="datetime1">
              <a:rPr lang="cs-CZ" smtClean="0"/>
              <a:t>22.03.2025</a:t>
            </a:fld>
            <a:endParaRPr lang="cs-CZ" dirty="0"/>
          </a:p>
        </p:txBody>
      </p:sp>
      <p:sp>
        <p:nvSpPr>
          <p:cNvPr id="6" name="Zástupný symbol pro zápatí 5">
            <a:extLst>
              <a:ext uri="{FF2B5EF4-FFF2-40B4-BE49-F238E27FC236}">
                <a16:creationId xmlns:a16="http://schemas.microsoft.com/office/drawing/2014/main" id="{3B981C82-E346-CCC9-C0CA-5E841878BC59}"/>
              </a:ext>
            </a:extLst>
          </p:cNvPr>
          <p:cNvSpPr>
            <a:spLocks noGrp="1"/>
          </p:cNvSpPr>
          <p:nvPr>
            <p:ph type="ftr" sz="quarter" idx="11"/>
          </p:nvPr>
        </p:nvSpPr>
        <p:spPr/>
        <p:txBody>
          <a:bodyPr/>
          <a:lstStyle/>
          <a:p>
            <a:endParaRPr lang="cs-CZ" dirty="0"/>
          </a:p>
        </p:txBody>
      </p:sp>
      <p:sp>
        <p:nvSpPr>
          <p:cNvPr id="7" name="Zástupný symbol pro číslo snímku 6">
            <a:extLst>
              <a:ext uri="{FF2B5EF4-FFF2-40B4-BE49-F238E27FC236}">
                <a16:creationId xmlns:a16="http://schemas.microsoft.com/office/drawing/2014/main" id="{0954C6D1-6EE1-F4D2-233E-FAF2290461F9}"/>
              </a:ext>
            </a:extLst>
          </p:cNvPr>
          <p:cNvSpPr>
            <a:spLocks noGrp="1"/>
          </p:cNvSpPr>
          <p:nvPr>
            <p:ph type="sldNum" sz="quarter" idx="12"/>
          </p:nvPr>
        </p:nvSpPr>
        <p:spPr/>
        <p:txBody>
          <a:bodyPr/>
          <a:lstStyle/>
          <a:p>
            <a:fld id="{21944441-26C3-43E2-AE7F-3EECDD9A4D76}" type="slidenum">
              <a:rPr lang="cs-CZ" smtClean="0"/>
              <a:t>‹#›</a:t>
            </a:fld>
            <a:endParaRPr lang="cs-CZ" dirty="0"/>
          </a:p>
        </p:txBody>
      </p:sp>
    </p:spTree>
    <p:extLst>
      <p:ext uri="{BB962C8B-B14F-4D97-AF65-F5344CB8AC3E}">
        <p14:creationId xmlns:p14="http://schemas.microsoft.com/office/powerpoint/2010/main" val="29937553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6C8EF3B-6E2A-7768-1539-EC277EB287DC}"/>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obrázku 2">
            <a:extLst>
              <a:ext uri="{FF2B5EF4-FFF2-40B4-BE49-F238E27FC236}">
                <a16:creationId xmlns:a16="http://schemas.microsoft.com/office/drawing/2014/main" id="{3CE969C1-09D2-1579-E03F-60264C00F3A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dirty="0"/>
          </a:p>
        </p:txBody>
      </p:sp>
      <p:sp>
        <p:nvSpPr>
          <p:cNvPr id="4" name="Zástupný text 3">
            <a:extLst>
              <a:ext uri="{FF2B5EF4-FFF2-40B4-BE49-F238E27FC236}">
                <a16:creationId xmlns:a16="http://schemas.microsoft.com/office/drawing/2014/main" id="{1A905799-18B0-F4C3-C4C5-C35CD7BE8DE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Zástupný symbol pro datum 4">
            <a:extLst>
              <a:ext uri="{FF2B5EF4-FFF2-40B4-BE49-F238E27FC236}">
                <a16:creationId xmlns:a16="http://schemas.microsoft.com/office/drawing/2014/main" id="{59827327-2F43-1DB5-F74D-06D12978B5B9}"/>
              </a:ext>
            </a:extLst>
          </p:cNvPr>
          <p:cNvSpPr>
            <a:spLocks noGrp="1"/>
          </p:cNvSpPr>
          <p:nvPr>
            <p:ph type="dt" sz="half" idx="10"/>
          </p:nvPr>
        </p:nvSpPr>
        <p:spPr/>
        <p:txBody>
          <a:bodyPr/>
          <a:lstStyle/>
          <a:p>
            <a:fld id="{DD4D9C41-9771-4CF3-AA2B-B8ECD4272E24}" type="datetime1">
              <a:rPr lang="cs-CZ" smtClean="0"/>
              <a:t>22.03.2025</a:t>
            </a:fld>
            <a:endParaRPr lang="cs-CZ" dirty="0"/>
          </a:p>
        </p:txBody>
      </p:sp>
      <p:sp>
        <p:nvSpPr>
          <p:cNvPr id="6" name="Zástupný symbol pro zápatí 5">
            <a:extLst>
              <a:ext uri="{FF2B5EF4-FFF2-40B4-BE49-F238E27FC236}">
                <a16:creationId xmlns:a16="http://schemas.microsoft.com/office/drawing/2014/main" id="{2E1928E8-4625-62C9-23EC-C2B6C3634030}"/>
              </a:ext>
            </a:extLst>
          </p:cNvPr>
          <p:cNvSpPr>
            <a:spLocks noGrp="1"/>
          </p:cNvSpPr>
          <p:nvPr>
            <p:ph type="ftr" sz="quarter" idx="11"/>
          </p:nvPr>
        </p:nvSpPr>
        <p:spPr/>
        <p:txBody>
          <a:bodyPr/>
          <a:lstStyle/>
          <a:p>
            <a:endParaRPr lang="cs-CZ" dirty="0"/>
          </a:p>
        </p:txBody>
      </p:sp>
      <p:sp>
        <p:nvSpPr>
          <p:cNvPr id="7" name="Zástupný symbol pro číslo snímku 6">
            <a:extLst>
              <a:ext uri="{FF2B5EF4-FFF2-40B4-BE49-F238E27FC236}">
                <a16:creationId xmlns:a16="http://schemas.microsoft.com/office/drawing/2014/main" id="{7F1DE4D4-60CD-0EE6-319D-C35D0DBEBECE}"/>
              </a:ext>
            </a:extLst>
          </p:cNvPr>
          <p:cNvSpPr>
            <a:spLocks noGrp="1"/>
          </p:cNvSpPr>
          <p:nvPr>
            <p:ph type="sldNum" sz="quarter" idx="12"/>
          </p:nvPr>
        </p:nvSpPr>
        <p:spPr/>
        <p:txBody>
          <a:bodyPr/>
          <a:lstStyle/>
          <a:p>
            <a:fld id="{21944441-26C3-43E2-AE7F-3EECDD9A4D76}" type="slidenum">
              <a:rPr lang="cs-CZ" smtClean="0"/>
              <a:t>‹#›</a:t>
            </a:fld>
            <a:endParaRPr lang="cs-CZ" dirty="0"/>
          </a:p>
        </p:txBody>
      </p:sp>
    </p:spTree>
    <p:extLst>
      <p:ext uri="{BB962C8B-B14F-4D97-AF65-F5344CB8AC3E}">
        <p14:creationId xmlns:p14="http://schemas.microsoft.com/office/powerpoint/2010/main" val="35994869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Zástupný nadpis 1">
            <a:extLst>
              <a:ext uri="{FF2B5EF4-FFF2-40B4-BE49-F238E27FC236}">
                <a16:creationId xmlns:a16="http://schemas.microsoft.com/office/drawing/2014/main" id="{CD0DC69B-1E82-C2FD-36B4-0F84F5DDD94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a:t>Kliknutím lze upravit styl.</a:t>
            </a:r>
          </a:p>
        </p:txBody>
      </p:sp>
      <p:sp>
        <p:nvSpPr>
          <p:cNvPr id="3" name="Zástupný text 2">
            <a:extLst>
              <a:ext uri="{FF2B5EF4-FFF2-40B4-BE49-F238E27FC236}">
                <a16:creationId xmlns:a16="http://schemas.microsoft.com/office/drawing/2014/main" id="{9CB40229-49C4-4C7B-61AC-02D8B3F2EF8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62AC4D77-8F93-996E-29C6-4909EDEF6A6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181E765-88F8-4E54-81E1-CDAE804026FC}" type="datetime1">
              <a:rPr lang="cs-CZ" smtClean="0"/>
              <a:t>22.03.2025</a:t>
            </a:fld>
            <a:endParaRPr lang="cs-CZ" dirty="0"/>
          </a:p>
        </p:txBody>
      </p:sp>
      <p:sp>
        <p:nvSpPr>
          <p:cNvPr id="5" name="Zástupný symbol pro zápatí 4">
            <a:extLst>
              <a:ext uri="{FF2B5EF4-FFF2-40B4-BE49-F238E27FC236}">
                <a16:creationId xmlns:a16="http://schemas.microsoft.com/office/drawing/2014/main" id="{7E6D84ED-ED55-6DEE-B0D2-E4E4A585DC8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dirty="0"/>
          </a:p>
        </p:txBody>
      </p:sp>
      <p:sp>
        <p:nvSpPr>
          <p:cNvPr id="6" name="Zástupný symbol pro číslo snímku 5">
            <a:extLst>
              <a:ext uri="{FF2B5EF4-FFF2-40B4-BE49-F238E27FC236}">
                <a16:creationId xmlns:a16="http://schemas.microsoft.com/office/drawing/2014/main" id="{3835D9A7-2050-3683-A43F-09052696B92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1944441-26C3-43E2-AE7F-3EECDD9A4D76}" type="slidenum">
              <a:rPr lang="cs-CZ" smtClean="0"/>
              <a:t>‹#›</a:t>
            </a:fld>
            <a:endParaRPr lang="cs-CZ" dirty="0"/>
          </a:p>
        </p:txBody>
      </p:sp>
    </p:spTree>
    <p:extLst>
      <p:ext uri="{BB962C8B-B14F-4D97-AF65-F5344CB8AC3E}">
        <p14:creationId xmlns:p14="http://schemas.microsoft.com/office/powerpoint/2010/main" val="376126334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0.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4.xml.rels><?xml version="1.0" encoding="UTF-8" standalone="yes"?>
<Relationships xmlns="http://schemas.openxmlformats.org/package/2006/relationships"><Relationship Id="rId2" Type="http://schemas.openxmlformats.org/officeDocument/2006/relationships/hyperlink" Target="https://portal-vz.cz/wp-content/uploads/2020/08/171010_Zmena-zavazku-ze-smlouvy-na-verejnou-zakazku.pdf" TargetMode="External"/><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7.xml.rels><?xml version="1.0" encoding="UTF-8" standalone="yes"?>
<Relationships xmlns="http://schemas.openxmlformats.org/package/2006/relationships"><Relationship Id="rId3" Type="http://schemas.openxmlformats.org/officeDocument/2006/relationships/hyperlink" Target="http://portal-vz.cz/wp-content/uploads/2020/08/171010_Zmena-zavazku-ze-smlouvy-na-verejnou-zakazku.pdf" TargetMode="External"/><Relationship Id="rId2" Type="http://schemas.openxmlformats.org/officeDocument/2006/relationships/hyperlink" Target="https://portal-vz.cz/wp-content/uploads/2016/09/Zm%C4%9Bny-z%C3%A1vazk%C5%AF-ze-smlouvy-na-ve%C5%99ejnou-zak%C3%A1zku-podle-%C2%A7-222.pdf" TargetMode="External"/><Relationship Id="rId1" Type="http://schemas.openxmlformats.org/officeDocument/2006/relationships/slideLayout" Target="../slideLayouts/slideLayout2.xml"/><Relationship Id="rId4" Type="http://schemas.openxmlformats.org/officeDocument/2006/relationships/hyperlink" Target="https://www.uohs.cz/cs/verejne-zakazky/metodicka-cinnost/metodicke-dny-verejneho-zadavani.html" TargetMode="External"/></Relationships>
</file>

<file path=ppt/slides/_rels/slide98.xml.rels><?xml version="1.0" encoding="UTF-8" standalone="yes"?>
<Relationships xmlns="http://schemas.openxmlformats.org/package/2006/relationships"><Relationship Id="rId3" Type="http://schemas.openxmlformats.org/officeDocument/2006/relationships/hyperlink" Target="http://portal-vz.cz/wp-content/uploads/2020/07/Moznosti_zadavatelu_pri_zadavani_verejnych_zakazek_ve_stavu_nouze.docx" TargetMode="External"/><Relationship Id="rId2" Type="http://schemas.openxmlformats.org/officeDocument/2006/relationships/hyperlink" Target="https://mmr.gov.cz/cs/ministerstvo/povodne-2024/verejne-zakazky-pri-mimoradne-udalosti/zmeny-smluv-na-plneni-vz-v-dusledku-povodni" TargetMode="External"/><Relationship Id="rId1" Type="http://schemas.openxmlformats.org/officeDocument/2006/relationships/slideLayout" Target="../slideLayouts/slideLayout2.xml"/><Relationship Id="rId5" Type="http://schemas.openxmlformats.org/officeDocument/2006/relationships/hyperlink" Target="https://www.uohs.cz/cs/verejne-zakazky/aktuality-z-verejnych-zakazek/2762-stanovisko-uohs-k-moznym-zmenam-zavazku-smluv-v-dobe-koronavirove-nakazy.html" TargetMode="External"/><Relationship Id="rId4" Type="http://schemas.openxmlformats.org/officeDocument/2006/relationships/hyperlink" Target="http://portal-vz.cz/wp-content/uploads/2020/05/Doporuceni_ke_zmenam_v_nouzovem_stavu.docx" TargetMode="External"/></Relationships>
</file>

<file path=ppt/slides/_rels/slide99.xml.rels><?xml version="1.0" encoding="UTF-8" standalone="yes"?>
<Relationships xmlns="http://schemas.openxmlformats.org/package/2006/relationships"><Relationship Id="rId8" Type="http://schemas.openxmlformats.org/officeDocument/2006/relationships/hyperlink" Target="https://eur01.safelinks.protection.outlook.com/?url=https%3A%2F%2Fwww.sps.cz%2Fuserfiles%2Findexace-15-9-2022_16632514816237.pdf&amp;data=05%7C01%7CFrantisek.Studnicka%40mmr.cz%7C764ef1949fdf48395bc408da9a39c961%7C8227f2a542384dd2baa9cb8d4f57a2e8%7C0%7C0%7C637991870226018376%7CUnknown%7CTWFpbGZsb3d8eyJWIjoiMC4wLjAwMDAiLCJQIjoiV2luMzIiLCJBTiI6Ik1haWwiLCJXVCI6Mn0%3D%7C3000%7C%7C%7C&amp;sdata=acRdgfsklmPMkE738S%2Bs6yIiZfOx82z60qs%2BCJAPbHE%3D&amp;reserved=0" TargetMode="External"/><Relationship Id="rId3" Type="http://schemas.openxmlformats.org/officeDocument/2006/relationships/hyperlink" Target="http://portal-vz.cz/wp-content/uploads/2016/01/Spole%C4%8Dn%C3%A9-stanovisko-MMR_%C3%9AOHS_finale.docx" TargetMode="External"/><Relationship Id="rId7" Type="http://schemas.openxmlformats.org/officeDocument/2006/relationships/hyperlink" Target="http://portal-vz.cz/wp-content/uploads/2017/10/informace-ke-zm%C4%9Bn%C3%A1m-smluv-s-ohledem-na-situaci-na-Ukrajin%C4%9B.docx" TargetMode="External"/><Relationship Id="rId2" Type="http://schemas.openxmlformats.org/officeDocument/2006/relationships/hyperlink" Target="http://portal-vz.cz/wp-content/uploads/2017/10/Metodick%C3%A9-doporu%C4%8Den%C3%AD-t%C3%BDkaj%C3%ADc%C3%AD-se-r%C5%AFstu-cen-ve-ve%C5%99ejn%C3%BDch-zak%C3%A1zk%C3%A1ch-prost%C5%99ednictv%C3%ADm-indexace-cen.docx" TargetMode="External"/><Relationship Id="rId1" Type="http://schemas.openxmlformats.org/officeDocument/2006/relationships/slideLayout" Target="../slideLayouts/slideLayout2.xml"/><Relationship Id="rId6" Type="http://schemas.openxmlformats.org/officeDocument/2006/relationships/hyperlink" Target="https://www.ckait.cz/metodicky-pokyn-pro-uplatneni-inflacni-dolozky-ve-smlouvach-na-sluzby" TargetMode="External"/><Relationship Id="rId5" Type="http://schemas.openxmlformats.org/officeDocument/2006/relationships/hyperlink" Target="http://portal-vz.cz/wp-content/uploads/2017/10/220310-zm%C4%9Bny-222_6-odchod-pracovn%C3%ADk%C5%AF.docx" TargetMode="External"/><Relationship Id="rId4" Type="http://schemas.openxmlformats.org/officeDocument/2006/relationships/hyperlink" Target="http://portal-vz.cz/wp-content/uploads/2017/08/Metodick%C3%A9-doporu%C4%8Den%C3%AD-dopln%C4%9Bn%C3%AD-t%C3%BDkaj%C3%ADc%C3%AD-se-r%C5%AFstu-cen-ve-ve%C5%99ejn%C3%BDch-zak%C3%A1zk%C3%A1ch-prost%C5%99ednictv%C3%ADm-indexace-cen.docx"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3" name="object 3"/>
          <p:cNvSpPr txBox="1"/>
          <p:nvPr/>
        </p:nvSpPr>
        <p:spPr>
          <a:xfrm>
            <a:off x="734637" y="4119569"/>
            <a:ext cx="10722725" cy="720460"/>
          </a:xfrm>
          <a:prstGeom prst="rect">
            <a:avLst/>
          </a:prstGeom>
        </p:spPr>
        <p:txBody>
          <a:bodyPr vert="horz" wrap="square" lIns="0" tIns="69856" rIns="0" bIns="0" rtlCol="0">
            <a:spAutoFit/>
          </a:bodyPr>
          <a:lstStyle/>
          <a:p>
            <a:pPr marL="14777" marR="0" lvl="0" indent="0" algn="ctr" defTabSz="967252" rtl="0" eaLnBrk="1" fontAlgn="auto" latinLnBrk="0" hangingPunct="1">
              <a:lnSpc>
                <a:spcPct val="100000"/>
              </a:lnSpc>
              <a:spcBef>
                <a:spcPts val="550"/>
              </a:spcBef>
              <a:spcAft>
                <a:spcPts val="0"/>
              </a:spcAft>
              <a:buClrTx/>
              <a:buSzTx/>
              <a:buFontTx/>
              <a:buNone/>
              <a:tabLst/>
              <a:defRPr/>
            </a:pPr>
            <a:r>
              <a:rPr kumimoji="0" lang="cs-CZ" b="1" i="0" u="none" strike="noStrike" kern="0" cap="none" spc="0" normalizeH="0" baseline="0" noProof="0" dirty="0">
                <a:ln>
                  <a:noFill/>
                </a:ln>
                <a:solidFill>
                  <a:srgbClr val="00A650"/>
                </a:solidFill>
                <a:effectLst/>
                <a:uLnTx/>
                <a:uFillTx/>
                <a:latin typeface="Montserrat"/>
                <a:ea typeface="+mn-ea"/>
                <a:cs typeface="Montserrat"/>
              </a:rPr>
              <a:t>Mgr. David Dvořák, LL.</a:t>
            </a:r>
            <a:r>
              <a:rPr lang="cs-CZ" b="1" kern="0" dirty="0">
                <a:solidFill>
                  <a:srgbClr val="00A650"/>
                </a:solidFill>
                <a:latin typeface="Montserrat"/>
                <a:cs typeface="Montserrat"/>
              </a:rPr>
              <a:t>M., Ph.D.</a:t>
            </a:r>
            <a:endParaRPr kumimoji="0" lang="cs-CZ" b="1" i="0" u="none" strike="noStrike" kern="0" cap="none" spc="0" normalizeH="0" baseline="0" noProof="0" dirty="0">
              <a:ln>
                <a:noFill/>
              </a:ln>
              <a:solidFill>
                <a:srgbClr val="00A650"/>
              </a:solidFill>
              <a:effectLst/>
              <a:uLnTx/>
              <a:uFillTx/>
              <a:latin typeface="Montserrat"/>
              <a:ea typeface="+mn-ea"/>
              <a:cs typeface="Montserrat"/>
            </a:endParaRPr>
          </a:p>
          <a:p>
            <a:pPr marL="14777" marR="5374" algn="ctr" defTabSz="967252">
              <a:lnSpc>
                <a:spcPct val="114500"/>
              </a:lnSpc>
              <a:spcBef>
                <a:spcPts val="600"/>
              </a:spcBef>
              <a:spcAft>
                <a:spcPts val="600"/>
              </a:spcAft>
            </a:pPr>
            <a:r>
              <a:rPr lang="cs-CZ" kern="0" dirty="0">
                <a:solidFill>
                  <a:srgbClr val="00A650"/>
                </a:solidFill>
                <a:latin typeface="Montserrat"/>
              </a:rPr>
              <a:t>Ministerstvo pro místní rozvoj</a:t>
            </a:r>
          </a:p>
        </p:txBody>
      </p:sp>
      <p:sp>
        <p:nvSpPr>
          <p:cNvPr id="4" name="object 2">
            <a:extLst>
              <a:ext uri="{FF2B5EF4-FFF2-40B4-BE49-F238E27FC236}">
                <a16:creationId xmlns:a16="http://schemas.microsoft.com/office/drawing/2014/main" id="{243C1F1F-DDD3-A779-2F54-DE60301F332C}"/>
              </a:ext>
            </a:extLst>
          </p:cNvPr>
          <p:cNvSpPr txBox="1">
            <a:spLocks/>
          </p:cNvSpPr>
          <p:nvPr/>
        </p:nvSpPr>
        <p:spPr>
          <a:xfrm>
            <a:off x="2024061" y="2180117"/>
            <a:ext cx="8143875" cy="1455785"/>
          </a:xfrm>
          <a:prstGeom prst="rect">
            <a:avLst/>
          </a:prstGeom>
        </p:spPr>
        <p:txBody>
          <a:bodyPr vert="horz" wrap="square" lIns="0" tIns="17464" rIns="0" bIns="0" rtlCol="0">
            <a:spAutoFit/>
          </a:bodyPr>
          <a:lstStyle>
            <a:lvl1pPr marL="0">
              <a:defRPr sz="4707" b="1" i="0">
                <a:solidFill>
                  <a:srgbClr val="014EA2"/>
                </a:solidFill>
                <a:latin typeface="Montserrat"/>
                <a:ea typeface="+mn-ea"/>
                <a:cs typeface="Montserrat"/>
              </a:defRPr>
            </a:lvl1pPr>
            <a:lvl2pPr marL="483626">
              <a:defRPr>
                <a:latin typeface="+mn-lt"/>
                <a:ea typeface="+mn-ea"/>
                <a:cs typeface="+mn-cs"/>
              </a:defRPr>
            </a:lvl2pPr>
            <a:lvl3pPr marL="967252">
              <a:defRPr>
                <a:latin typeface="+mn-lt"/>
                <a:ea typeface="+mn-ea"/>
                <a:cs typeface="+mn-cs"/>
              </a:defRPr>
            </a:lvl3pPr>
            <a:lvl4pPr marL="1450878">
              <a:defRPr>
                <a:latin typeface="+mn-lt"/>
                <a:ea typeface="+mn-ea"/>
                <a:cs typeface="+mn-cs"/>
              </a:defRPr>
            </a:lvl4pPr>
            <a:lvl5pPr marL="1934505">
              <a:defRPr>
                <a:latin typeface="+mn-lt"/>
                <a:ea typeface="+mn-ea"/>
                <a:cs typeface="+mn-cs"/>
              </a:defRPr>
            </a:lvl5pPr>
            <a:lvl6pPr marL="2418131">
              <a:defRPr>
                <a:latin typeface="+mn-lt"/>
                <a:ea typeface="+mn-ea"/>
                <a:cs typeface="+mn-cs"/>
              </a:defRPr>
            </a:lvl6pPr>
            <a:lvl7pPr marL="2901757">
              <a:defRPr>
                <a:latin typeface="+mn-lt"/>
                <a:ea typeface="+mn-ea"/>
                <a:cs typeface="+mn-cs"/>
              </a:defRPr>
            </a:lvl7pPr>
            <a:lvl8pPr marL="3385383">
              <a:defRPr>
                <a:latin typeface="+mn-lt"/>
                <a:ea typeface="+mn-ea"/>
                <a:cs typeface="+mn-cs"/>
              </a:defRPr>
            </a:lvl8pPr>
            <a:lvl9pPr marL="3869009">
              <a:defRPr>
                <a:latin typeface="+mn-lt"/>
                <a:ea typeface="+mn-ea"/>
                <a:cs typeface="+mn-cs"/>
              </a:defRPr>
            </a:lvl9pPr>
          </a:lstStyle>
          <a:p>
            <a:pPr marL="13434" marR="41646" algn="ctr">
              <a:lnSpc>
                <a:spcPts val="5871"/>
              </a:lnSpc>
              <a:spcBef>
                <a:spcPts val="138"/>
              </a:spcBef>
            </a:pPr>
            <a:r>
              <a:rPr lang="cs-CZ" sz="3600" b="1" dirty="0">
                <a:solidFill>
                  <a:schemeClr val="accent5">
                    <a:lumMod val="75000"/>
                  </a:schemeClr>
                </a:solidFill>
              </a:rPr>
              <a:t>ZMĚNY ZÁVAZKŮ ZE SMLUV</a:t>
            </a:r>
            <a:br>
              <a:rPr lang="cs-CZ" sz="3600" b="1" dirty="0">
                <a:solidFill>
                  <a:schemeClr val="accent5">
                    <a:lumMod val="75000"/>
                  </a:schemeClr>
                </a:solidFill>
              </a:rPr>
            </a:br>
            <a:r>
              <a:rPr lang="cs-CZ" sz="3600" b="1" dirty="0">
                <a:solidFill>
                  <a:schemeClr val="accent5">
                    <a:lumMod val="75000"/>
                  </a:schemeClr>
                </a:solidFill>
              </a:rPr>
              <a:t>NA VEŘEJNÉ ZAKÁZKY</a:t>
            </a:r>
            <a:endParaRPr lang="cs-CZ" sz="3600" kern="0" dirty="0"/>
          </a:p>
        </p:txBody>
      </p:sp>
      <p:sp>
        <p:nvSpPr>
          <p:cNvPr id="2" name="object 3">
            <a:extLst>
              <a:ext uri="{FF2B5EF4-FFF2-40B4-BE49-F238E27FC236}">
                <a16:creationId xmlns:a16="http://schemas.microsoft.com/office/drawing/2014/main" id="{195A10DE-5F92-2A34-21A0-9ABC8FAAE841}"/>
              </a:ext>
            </a:extLst>
          </p:cNvPr>
          <p:cNvSpPr txBox="1"/>
          <p:nvPr/>
        </p:nvSpPr>
        <p:spPr>
          <a:xfrm>
            <a:off x="740280" y="5863698"/>
            <a:ext cx="10722725" cy="316759"/>
          </a:xfrm>
          <a:prstGeom prst="rect">
            <a:avLst/>
          </a:prstGeom>
        </p:spPr>
        <p:txBody>
          <a:bodyPr vert="horz" wrap="square" lIns="0" tIns="69856" rIns="0" bIns="0" rtlCol="0">
            <a:spAutoFit/>
          </a:bodyPr>
          <a:lstStyle/>
          <a:p>
            <a:pPr marL="14777" marR="0" lvl="0" indent="0" algn="ctr" defTabSz="967252" rtl="0" eaLnBrk="1" fontAlgn="auto" latinLnBrk="0" hangingPunct="1">
              <a:lnSpc>
                <a:spcPct val="100000"/>
              </a:lnSpc>
              <a:spcBef>
                <a:spcPts val="550"/>
              </a:spcBef>
              <a:spcAft>
                <a:spcPts val="0"/>
              </a:spcAft>
              <a:buClrTx/>
              <a:buSzTx/>
              <a:buFontTx/>
              <a:buNone/>
              <a:tabLst/>
              <a:defRPr/>
            </a:pPr>
            <a:r>
              <a:rPr lang="cs-CZ" sz="1600" kern="0" dirty="0">
                <a:solidFill>
                  <a:schemeClr val="accent1">
                    <a:lumMod val="75000"/>
                  </a:schemeClr>
                </a:solidFill>
                <a:latin typeface="Montserrat"/>
                <a:cs typeface="Montserrat"/>
              </a:rPr>
              <a:t>27. 3. 2025</a:t>
            </a:r>
            <a:endParaRPr kumimoji="0" lang="cs-CZ" sz="1600" i="0" u="none" strike="noStrike" kern="0" cap="none" spc="0" normalizeH="0" baseline="0" noProof="0" dirty="0">
              <a:ln>
                <a:noFill/>
              </a:ln>
              <a:solidFill>
                <a:schemeClr val="accent1">
                  <a:lumMod val="75000"/>
                </a:schemeClr>
              </a:solidFill>
              <a:effectLst/>
              <a:uLnTx/>
              <a:uFillTx/>
              <a:latin typeface="Montserrat"/>
              <a:ea typeface="+mn-ea"/>
              <a:cs typeface="Montserrat"/>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5522198-B552-8FAF-2200-5222FA50BF29}"/>
              </a:ext>
            </a:extLst>
          </p:cNvPr>
          <p:cNvSpPr>
            <a:spLocks noGrp="1"/>
          </p:cNvSpPr>
          <p:nvPr>
            <p:ph type="title"/>
          </p:nvPr>
        </p:nvSpPr>
        <p:spPr/>
        <p:txBody>
          <a:bodyPr/>
          <a:lstStyle/>
          <a:p>
            <a:pPr algn="ctr"/>
            <a:r>
              <a:rPr lang="cs-CZ" b="1" dirty="0">
                <a:solidFill>
                  <a:schemeClr val="accent5">
                    <a:lumMod val="75000"/>
                  </a:schemeClr>
                </a:solidFill>
              </a:rPr>
              <a:t>A. NE/PODSTATNÁ ZMĚNA</a:t>
            </a:r>
            <a:br>
              <a:rPr lang="cs-CZ" b="1" dirty="0">
                <a:solidFill>
                  <a:schemeClr val="accent5">
                    <a:lumMod val="75000"/>
                  </a:schemeClr>
                </a:solidFill>
              </a:rPr>
            </a:br>
            <a:br>
              <a:rPr lang="cs-CZ" b="1" dirty="0">
                <a:solidFill>
                  <a:schemeClr val="accent5">
                    <a:lumMod val="75000"/>
                  </a:schemeClr>
                </a:solidFill>
              </a:rPr>
            </a:br>
            <a:endParaRPr lang="cs-CZ" b="1" dirty="0">
              <a:solidFill>
                <a:schemeClr val="accent5">
                  <a:lumMod val="75000"/>
                </a:schemeClr>
              </a:solidFill>
            </a:endParaRPr>
          </a:p>
        </p:txBody>
      </p:sp>
      <p:sp>
        <p:nvSpPr>
          <p:cNvPr id="3" name="Zástupný text 2">
            <a:extLst>
              <a:ext uri="{FF2B5EF4-FFF2-40B4-BE49-F238E27FC236}">
                <a16:creationId xmlns:a16="http://schemas.microsoft.com/office/drawing/2014/main" id="{D5B90F51-81BB-4327-3263-8C5A5030BE46}"/>
              </a:ext>
            </a:extLst>
          </p:cNvPr>
          <p:cNvSpPr>
            <a:spLocks noGrp="1"/>
          </p:cNvSpPr>
          <p:nvPr>
            <p:ph type="body" idx="1"/>
          </p:nvPr>
        </p:nvSpPr>
        <p:spPr/>
        <p:txBody>
          <a:bodyPr/>
          <a:lstStyle/>
          <a:p>
            <a:endParaRPr lang="cs-CZ"/>
          </a:p>
        </p:txBody>
      </p:sp>
      <p:sp>
        <p:nvSpPr>
          <p:cNvPr id="4" name="Zástupný symbol pro číslo snímku 3">
            <a:extLst>
              <a:ext uri="{FF2B5EF4-FFF2-40B4-BE49-F238E27FC236}">
                <a16:creationId xmlns:a16="http://schemas.microsoft.com/office/drawing/2014/main" id="{C475E8D6-9411-7A4A-7B8A-92CC9997A63C}"/>
              </a:ext>
            </a:extLst>
          </p:cNvPr>
          <p:cNvSpPr>
            <a:spLocks noGrp="1"/>
          </p:cNvSpPr>
          <p:nvPr>
            <p:ph type="sldNum" sz="quarter" idx="12"/>
          </p:nvPr>
        </p:nvSpPr>
        <p:spPr/>
        <p:txBody>
          <a:bodyPr/>
          <a:lstStyle/>
          <a:p>
            <a:fld id="{21944441-26C3-43E2-AE7F-3EECDD9A4D76}" type="slidenum">
              <a:rPr lang="cs-CZ" smtClean="0"/>
              <a:t>10</a:t>
            </a:fld>
            <a:endParaRPr lang="cs-CZ" dirty="0"/>
          </a:p>
        </p:txBody>
      </p:sp>
    </p:spTree>
    <p:extLst>
      <p:ext uri="{BB962C8B-B14F-4D97-AF65-F5344CB8AC3E}">
        <p14:creationId xmlns:p14="http://schemas.microsoft.com/office/powerpoint/2010/main" val="1808829490"/>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TextovéPole 2">
            <a:extLst>
              <a:ext uri="{FF2B5EF4-FFF2-40B4-BE49-F238E27FC236}">
                <a16:creationId xmlns:a16="http://schemas.microsoft.com/office/drawing/2014/main" id="{412B0D25-D6F9-4E5F-971E-D46F4C8207D0}"/>
              </a:ext>
            </a:extLst>
          </p:cNvPr>
          <p:cNvSpPr txBox="1"/>
          <p:nvPr/>
        </p:nvSpPr>
        <p:spPr>
          <a:xfrm>
            <a:off x="1253085" y="2622041"/>
            <a:ext cx="8562109" cy="738664"/>
          </a:xfrm>
          <a:prstGeom prst="rect">
            <a:avLst/>
          </a:prstGeom>
          <a:noFill/>
        </p:spPr>
        <p:txBody>
          <a:bodyPr wrap="square" lIns="91440" tIns="45720" rIns="91440" bIns="45720" rtlCol="0" anchor="t">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cs-CZ" sz="4200" b="1" i="0" u="none" strike="noStrike" kern="1200" cap="none" spc="0" normalizeH="0" baseline="0" noProof="0" dirty="0">
                <a:ln>
                  <a:noFill/>
                </a:ln>
                <a:solidFill>
                  <a:srgbClr val="2E4987"/>
                </a:solidFill>
                <a:effectLst/>
                <a:uLnTx/>
                <a:uFillTx/>
                <a:latin typeface="Calibri" panose="020F0502020204030204"/>
                <a:ea typeface="+mn-ea"/>
                <a:cs typeface="+mn-cs"/>
              </a:rPr>
              <a:t>			</a:t>
            </a:r>
            <a:r>
              <a:rPr lang="cs-CZ" sz="4200" b="1" dirty="0">
                <a:solidFill>
                  <a:srgbClr val="2E4987"/>
                </a:solidFill>
                <a:latin typeface="Calibri" panose="020F0502020204030204"/>
              </a:rPr>
              <a:t>Děkuji za pozornost</a:t>
            </a:r>
            <a:endParaRPr kumimoji="0" lang="en-US" sz="4200" b="0" i="0" u="none" strike="noStrike" kern="1200" cap="none" spc="0" normalizeH="0" baseline="0" noProof="0" dirty="0">
              <a:ln>
                <a:noFill/>
              </a:ln>
              <a:solidFill>
                <a:prstClr val="black"/>
              </a:solidFill>
              <a:effectLst/>
              <a:uLnTx/>
              <a:uFillTx/>
              <a:latin typeface="Calibri" panose="020F0502020204030204"/>
              <a:ea typeface="Calibri" panose="020F0502020204030204"/>
              <a:cs typeface="Calibri" panose="020F0502020204030204"/>
            </a:endParaRPr>
          </a:p>
        </p:txBody>
      </p:sp>
      <p:sp>
        <p:nvSpPr>
          <p:cNvPr id="4" name="object 3">
            <a:extLst>
              <a:ext uri="{FF2B5EF4-FFF2-40B4-BE49-F238E27FC236}">
                <a16:creationId xmlns:a16="http://schemas.microsoft.com/office/drawing/2014/main" id="{9E0A83DE-4194-18E2-EE43-131BFC2E6F7C}"/>
              </a:ext>
            </a:extLst>
          </p:cNvPr>
          <p:cNvSpPr txBox="1"/>
          <p:nvPr/>
        </p:nvSpPr>
        <p:spPr>
          <a:xfrm>
            <a:off x="1010238" y="4899895"/>
            <a:ext cx="10722725" cy="1466177"/>
          </a:xfrm>
          <a:prstGeom prst="rect">
            <a:avLst/>
          </a:prstGeom>
        </p:spPr>
        <p:txBody>
          <a:bodyPr vert="horz" wrap="square" lIns="0" tIns="69856" rIns="0" bIns="0" rtlCol="0">
            <a:spAutoFit/>
          </a:bodyPr>
          <a:lstStyle/>
          <a:p>
            <a:pPr marL="14777" marR="5374" defTabSz="967252">
              <a:lnSpc>
                <a:spcPct val="114500"/>
              </a:lnSpc>
            </a:pPr>
            <a:r>
              <a:rPr kumimoji="0" lang="cs-CZ" sz="1600" b="1" i="0" u="none" strike="noStrike" kern="0" cap="none" spc="0" normalizeH="0" baseline="0" noProof="0" dirty="0">
                <a:ln>
                  <a:noFill/>
                </a:ln>
                <a:solidFill>
                  <a:srgbClr val="00A650"/>
                </a:solidFill>
                <a:effectLst/>
                <a:uLnTx/>
                <a:uFillTx/>
                <a:latin typeface="Montserrat"/>
                <a:ea typeface="+mn-ea"/>
                <a:cs typeface="Montserrat"/>
              </a:rPr>
              <a:t>David Dvořák</a:t>
            </a:r>
          </a:p>
          <a:p>
            <a:pPr marL="14777" marR="5374" defTabSz="967252">
              <a:lnSpc>
                <a:spcPct val="114500"/>
              </a:lnSpc>
            </a:pPr>
            <a:r>
              <a:rPr lang="cs-CZ" sz="1600" kern="0" dirty="0">
                <a:solidFill>
                  <a:srgbClr val="00A650"/>
                </a:solidFill>
                <a:latin typeface="Montserrat"/>
              </a:rPr>
              <a:t>vedoucí legislativně-právního a metodického oddělení </a:t>
            </a:r>
          </a:p>
          <a:p>
            <a:pPr marL="14777" marR="5374" defTabSz="967252">
              <a:lnSpc>
                <a:spcPct val="114500"/>
              </a:lnSpc>
            </a:pPr>
            <a:r>
              <a:rPr lang="cs-CZ" sz="1600" kern="0" dirty="0">
                <a:solidFill>
                  <a:srgbClr val="00A650"/>
                </a:solidFill>
                <a:latin typeface="Montserrat"/>
              </a:rPr>
              <a:t>odbor strategií, práva a podpory veřejného investování</a:t>
            </a:r>
          </a:p>
          <a:p>
            <a:pPr marL="14777" marR="5374" defTabSz="967252">
              <a:lnSpc>
                <a:spcPct val="114500"/>
              </a:lnSpc>
            </a:pPr>
            <a:r>
              <a:rPr lang="cs-CZ" sz="1600" kern="0" dirty="0">
                <a:solidFill>
                  <a:srgbClr val="00A650"/>
                </a:solidFill>
                <a:latin typeface="Montserrat"/>
              </a:rPr>
              <a:t>Ministerstvo pro místní rozvoj</a:t>
            </a:r>
          </a:p>
          <a:p>
            <a:pPr marL="14777" marR="5374" lvl="0" indent="0" algn="l" defTabSz="967252" rtl="0" eaLnBrk="1" fontAlgn="auto" latinLnBrk="0" hangingPunct="1">
              <a:lnSpc>
                <a:spcPct val="114500"/>
              </a:lnSpc>
              <a:spcBef>
                <a:spcPts val="0"/>
              </a:spcBef>
              <a:spcAft>
                <a:spcPts val="0"/>
              </a:spcAft>
              <a:buClrTx/>
              <a:buSzTx/>
              <a:buFontTx/>
              <a:buNone/>
              <a:tabLst/>
              <a:defRPr/>
            </a:pPr>
            <a:r>
              <a:rPr lang="cs-CZ" sz="1600" kern="0" dirty="0">
                <a:solidFill>
                  <a:srgbClr val="00A650"/>
                </a:solidFill>
                <a:latin typeface="Montserrat"/>
                <a:cs typeface="Montserrat"/>
              </a:rPr>
              <a:t>david.dvorak@mmr.gov.cz</a:t>
            </a:r>
            <a:endParaRPr kumimoji="0" sz="1600" b="0" i="0" u="none" strike="noStrike" kern="0" cap="none" spc="0" normalizeH="0" baseline="0" noProof="0" dirty="0">
              <a:ln>
                <a:noFill/>
              </a:ln>
              <a:solidFill>
                <a:sysClr val="windowText" lastClr="000000"/>
              </a:solidFill>
              <a:effectLst/>
              <a:uLnTx/>
              <a:uFillTx/>
              <a:latin typeface="Montserrat"/>
              <a:ea typeface="+mn-ea"/>
              <a:cs typeface="Montserrat"/>
            </a:endParaRPr>
          </a:p>
        </p:txBody>
      </p:sp>
    </p:spTree>
    <p:extLst>
      <p:ext uri="{BB962C8B-B14F-4D97-AF65-F5344CB8AC3E}">
        <p14:creationId xmlns:p14="http://schemas.microsoft.com/office/powerpoint/2010/main" val="150534925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obsah 2">
            <a:extLst>
              <a:ext uri="{FF2B5EF4-FFF2-40B4-BE49-F238E27FC236}">
                <a16:creationId xmlns:a16="http://schemas.microsoft.com/office/drawing/2014/main" id="{D212BD1A-5A15-679B-D08E-214DCDE7341D}"/>
              </a:ext>
            </a:extLst>
          </p:cNvPr>
          <p:cNvSpPr>
            <a:spLocks noGrp="1"/>
          </p:cNvSpPr>
          <p:nvPr>
            <p:ph idx="1"/>
          </p:nvPr>
        </p:nvSpPr>
        <p:spPr>
          <a:xfrm>
            <a:off x="838200" y="1258277"/>
            <a:ext cx="10515600" cy="5033108"/>
          </a:xfrm>
        </p:spPr>
        <p:txBody>
          <a:bodyPr>
            <a:normAutofit/>
          </a:bodyPr>
          <a:lstStyle/>
          <a:p>
            <a:pPr marL="0" indent="0">
              <a:buNone/>
            </a:pPr>
            <a:r>
              <a:rPr lang="cs-CZ" dirty="0"/>
              <a:t>…</a:t>
            </a:r>
            <a:r>
              <a:rPr lang="cs-CZ" u="sng" dirty="0"/>
              <a:t>taková změna smluvních podmínek, která by</a:t>
            </a:r>
          </a:p>
          <a:p>
            <a:pPr marL="514350" indent="-514350">
              <a:buFont typeface="+mj-lt"/>
              <a:buAutoNum type="alphaLcParenR"/>
            </a:pPr>
            <a:r>
              <a:rPr lang="cs-CZ" dirty="0"/>
              <a:t>umožnila účast jiných dodavatelů nebo by mohla ovlivnit výběr dodavatele v původním zadávacím řízení, pokud by zadávací podmínky původního zadávacího řízení odpovídaly této změně,</a:t>
            </a:r>
          </a:p>
          <a:p>
            <a:pPr marL="514350" indent="-514350">
              <a:buFont typeface="+mj-lt"/>
              <a:buAutoNum type="alphaLcParenR"/>
            </a:pPr>
            <a:r>
              <a:rPr lang="cs-CZ" dirty="0"/>
              <a:t>měnila ekonomickou rovnováhu závazku ze smlouvy ve prospěch vybraného dodavatele, nebo</a:t>
            </a:r>
          </a:p>
          <a:p>
            <a:pPr marL="514350" indent="-514350">
              <a:buFont typeface="+mj-lt"/>
              <a:buAutoNum type="alphaLcParenR"/>
            </a:pPr>
            <a:r>
              <a:rPr lang="cs-CZ" dirty="0"/>
              <a:t>vedla k významnému rozšíření rozsahu plnění veřejné zakázky</a:t>
            </a:r>
          </a:p>
          <a:p>
            <a:endParaRPr lang="cs-CZ" dirty="0"/>
          </a:p>
          <a:p>
            <a:pPr>
              <a:buFont typeface="Wingdings" panose="05000000000000000000" pitchFamily="2" charset="2"/>
              <a:buChar char="v"/>
            </a:pPr>
            <a:r>
              <a:rPr lang="cs-CZ" sz="2000" dirty="0"/>
              <a:t> vychází z kritérií (</a:t>
            </a:r>
            <a:r>
              <a:rPr lang="cs-CZ" sz="2000" b="1" dirty="0"/>
              <a:t>3 typových změn</a:t>
            </a:r>
            <a:r>
              <a:rPr lang="cs-CZ" sz="2000" dirty="0"/>
              <a:t>) v bodech 35 až 37 rozsudku SD EU </a:t>
            </a:r>
            <a:r>
              <a:rPr lang="cs-CZ" sz="2000" dirty="0" err="1"/>
              <a:t>pressetext</a:t>
            </a:r>
            <a:endParaRPr lang="cs-CZ" sz="2000" dirty="0"/>
          </a:p>
          <a:p>
            <a:pPr>
              <a:buFont typeface="Wingdings" panose="05000000000000000000" pitchFamily="2" charset="2"/>
              <a:buChar char="v"/>
            </a:pPr>
            <a:r>
              <a:rPr lang="cs-CZ" sz="2000" dirty="0"/>
              <a:t> v bodě 34 rozsudku byla rovněž definována </a:t>
            </a:r>
            <a:r>
              <a:rPr lang="cs-CZ" sz="2000" b="1" dirty="0"/>
              <a:t>tzv. generální klausule</a:t>
            </a:r>
            <a:r>
              <a:rPr lang="cs-CZ" sz="2000" dirty="0"/>
              <a:t>: </a:t>
            </a:r>
            <a:r>
              <a:rPr lang="cs-CZ" sz="2000" i="1" dirty="0"/>
              <a:t>podstatné jsou takové změny, které mají podstatně odlišnou povahu než původní zakázka a v důsledku toho prokazují vůli smluvních stran znovu sjednat základní podmínky této zakázky</a:t>
            </a:r>
          </a:p>
        </p:txBody>
      </p:sp>
      <p:sp>
        <p:nvSpPr>
          <p:cNvPr id="6" name="Nadpis 1">
            <a:extLst>
              <a:ext uri="{FF2B5EF4-FFF2-40B4-BE49-F238E27FC236}">
                <a16:creationId xmlns:a16="http://schemas.microsoft.com/office/drawing/2014/main" id="{6BC25597-9C57-D010-E3FD-E80E90C53668}"/>
              </a:ext>
            </a:extLst>
          </p:cNvPr>
          <p:cNvSpPr>
            <a:spLocks noGrp="1"/>
          </p:cNvSpPr>
          <p:nvPr>
            <p:ph type="title"/>
          </p:nvPr>
        </p:nvSpPr>
        <p:spPr>
          <a:xfrm>
            <a:off x="839788" y="365125"/>
            <a:ext cx="10515600" cy="823913"/>
          </a:xfrm>
        </p:spPr>
        <p:txBody>
          <a:bodyPr>
            <a:normAutofit/>
          </a:bodyPr>
          <a:lstStyle/>
          <a:p>
            <a:r>
              <a:rPr lang="cs-CZ" sz="3200" b="1" dirty="0">
                <a:solidFill>
                  <a:schemeClr val="accent5">
                    <a:lumMod val="75000"/>
                  </a:schemeClr>
                </a:solidFill>
              </a:rPr>
              <a:t>Podstatná změna – definice v § 222/3</a:t>
            </a:r>
          </a:p>
        </p:txBody>
      </p:sp>
      <p:sp>
        <p:nvSpPr>
          <p:cNvPr id="7" name="Zástupný symbol pro číslo snímku 6">
            <a:extLst>
              <a:ext uri="{FF2B5EF4-FFF2-40B4-BE49-F238E27FC236}">
                <a16:creationId xmlns:a16="http://schemas.microsoft.com/office/drawing/2014/main" id="{EA49E1C2-4305-8AE4-A246-0B49AB661747}"/>
              </a:ext>
            </a:extLst>
          </p:cNvPr>
          <p:cNvSpPr>
            <a:spLocks noGrp="1"/>
          </p:cNvSpPr>
          <p:nvPr>
            <p:ph type="sldNum" sz="quarter" idx="12"/>
          </p:nvPr>
        </p:nvSpPr>
        <p:spPr/>
        <p:txBody>
          <a:bodyPr/>
          <a:lstStyle/>
          <a:p>
            <a:fld id="{21944441-26C3-43E2-AE7F-3EECDD9A4D76}" type="slidenum">
              <a:rPr lang="cs-CZ" smtClean="0"/>
              <a:t>11</a:t>
            </a:fld>
            <a:endParaRPr lang="cs-CZ"/>
          </a:p>
        </p:txBody>
      </p:sp>
    </p:spTree>
    <p:extLst>
      <p:ext uri="{BB962C8B-B14F-4D97-AF65-F5344CB8AC3E}">
        <p14:creationId xmlns:p14="http://schemas.microsoft.com/office/powerpoint/2010/main" val="400066336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obsah 2">
            <a:extLst>
              <a:ext uri="{FF2B5EF4-FFF2-40B4-BE49-F238E27FC236}">
                <a16:creationId xmlns:a16="http://schemas.microsoft.com/office/drawing/2014/main" id="{D212BD1A-5A15-679B-D08E-214DCDE7341D}"/>
              </a:ext>
            </a:extLst>
          </p:cNvPr>
          <p:cNvSpPr>
            <a:spLocks noGrp="1"/>
          </p:cNvSpPr>
          <p:nvPr>
            <p:ph idx="1"/>
          </p:nvPr>
        </p:nvSpPr>
        <p:spPr>
          <a:xfrm>
            <a:off x="838200" y="1258277"/>
            <a:ext cx="10515600" cy="5033108"/>
          </a:xfrm>
        </p:spPr>
        <p:txBody>
          <a:bodyPr>
            <a:normAutofit/>
          </a:bodyPr>
          <a:lstStyle/>
          <a:p>
            <a:r>
              <a:rPr lang="cs-CZ" dirty="0"/>
              <a:t>hypotetické posouzení, jak by teoretická změna (zmírnění) zadávacích podmínek ovlivnila účast v ZŘ</a:t>
            </a:r>
          </a:p>
          <a:p>
            <a:r>
              <a:rPr lang="cs-CZ" dirty="0"/>
              <a:t>příklady:</a:t>
            </a:r>
          </a:p>
          <a:p>
            <a:pPr lvl="1"/>
            <a:r>
              <a:rPr lang="cs-CZ" i="1" dirty="0"/>
              <a:t>zmírnění původních kvalifikačních požadavků (připuštění plnění VZ nekvalifikovaným členem týmu)</a:t>
            </a:r>
          </a:p>
          <a:p>
            <a:pPr lvl="1"/>
            <a:r>
              <a:rPr lang="cs-CZ" i="1" dirty="0"/>
              <a:t>náhrada kvalifikačního poddodavatele (plnění VZ) nekvalifikovaným</a:t>
            </a:r>
          </a:p>
          <a:p>
            <a:pPr lvl="1"/>
            <a:r>
              <a:rPr lang="cs-CZ" i="1" dirty="0"/>
              <a:t>prodloužení doby plnění</a:t>
            </a:r>
          </a:p>
          <a:p>
            <a:pPr lvl="1"/>
            <a:r>
              <a:rPr lang="cs-CZ" i="1" dirty="0"/>
              <a:t>změna platebních podmínek (např. poskytnutí zálohy)</a:t>
            </a:r>
          </a:p>
          <a:p>
            <a:pPr lvl="1"/>
            <a:r>
              <a:rPr lang="cs-CZ" i="1" dirty="0"/>
              <a:t>snížení smluvní pokuty nebo výše bankovní záruky</a:t>
            </a:r>
          </a:p>
          <a:p>
            <a:pPr lvl="1"/>
            <a:r>
              <a:rPr lang="cs-CZ" i="1" dirty="0"/>
              <a:t>připuštění původně nepředpokládané technologie plnění</a:t>
            </a:r>
          </a:p>
          <a:p>
            <a:pPr lvl="1"/>
            <a:r>
              <a:rPr lang="cs-CZ" i="1" dirty="0"/>
              <a:t>méněpráce – ve vazbě na požadavky vztahující se k vypuštěné části plnění</a:t>
            </a:r>
          </a:p>
          <a:p>
            <a:endParaRPr lang="cs-CZ" dirty="0"/>
          </a:p>
        </p:txBody>
      </p:sp>
      <p:sp>
        <p:nvSpPr>
          <p:cNvPr id="6" name="Nadpis 1">
            <a:extLst>
              <a:ext uri="{FF2B5EF4-FFF2-40B4-BE49-F238E27FC236}">
                <a16:creationId xmlns:a16="http://schemas.microsoft.com/office/drawing/2014/main" id="{6BC25597-9C57-D010-E3FD-E80E90C53668}"/>
              </a:ext>
            </a:extLst>
          </p:cNvPr>
          <p:cNvSpPr>
            <a:spLocks noGrp="1"/>
          </p:cNvSpPr>
          <p:nvPr>
            <p:ph type="title"/>
          </p:nvPr>
        </p:nvSpPr>
        <p:spPr>
          <a:xfrm>
            <a:off x="839788" y="365125"/>
            <a:ext cx="10515600" cy="823913"/>
          </a:xfrm>
        </p:spPr>
        <p:txBody>
          <a:bodyPr>
            <a:normAutofit/>
          </a:bodyPr>
          <a:lstStyle/>
          <a:p>
            <a:r>
              <a:rPr lang="cs-CZ" sz="3200" b="1" dirty="0">
                <a:solidFill>
                  <a:schemeClr val="accent5">
                    <a:lumMod val="75000"/>
                  </a:schemeClr>
                </a:solidFill>
              </a:rPr>
              <a:t>Ovlivnění účasti v ZŘ</a:t>
            </a:r>
          </a:p>
        </p:txBody>
      </p:sp>
      <p:sp>
        <p:nvSpPr>
          <p:cNvPr id="7" name="Zástupný symbol pro číslo snímku 6">
            <a:extLst>
              <a:ext uri="{FF2B5EF4-FFF2-40B4-BE49-F238E27FC236}">
                <a16:creationId xmlns:a16="http://schemas.microsoft.com/office/drawing/2014/main" id="{EA49E1C2-4305-8AE4-A246-0B49AB661747}"/>
              </a:ext>
            </a:extLst>
          </p:cNvPr>
          <p:cNvSpPr>
            <a:spLocks noGrp="1"/>
          </p:cNvSpPr>
          <p:nvPr>
            <p:ph type="sldNum" sz="quarter" idx="12"/>
          </p:nvPr>
        </p:nvSpPr>
        <p:spPr/>
        <p:txBody>
          <a:bodyPr/>
          <a:lstStyle/>
          <a:p>
            <a:fld id="{21944441-26C3-43E2-AE7F-3EECDD9A4D76}" type="slidenum">
              <a:rPr lang="cs-CZ" smtClean="0"/>
              <a:t>12</a:t>
            </a:fld>
            <a:endParaRPr lang="cs-CZ"/>
          </a:p>
        </p:txBody>
      </p:sp>
    </p:spTree>
    <p:extLst>
      <p:ext uri="{BB962C8B-B14F-4D97-AF65-F5344CB8AC3E}">
        <p14:creationId xmlns:p14="http://schemas.microsoft.com/office/powerpoint/2010/main" val="79378723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obsah 2">
            <a:extLst>
              <a:ext uri="{FF2B5EF4-FFF2-40B4-BE49-F238E27FC236}">
                <a16:creationId xmlns:a16="http://schemas.microsoft.com/office/drawing/2014/main" id="{D212BD1A-5A15-679B-D08E-214DCDE7341D}"/>
              </a:ext>
            </a:extLst>
          </p:cNvPr>
          <p:cNvSpPr>
            <a:spLocks noGrp="1"/>
          </p:cNvSpPr>
          <p:nvPr>
            <p:ph idx="1"/>
          </p:nvPr>
        </p:nvSpPr>
        <p:spPr>
          <a:xfrm>
            <a:off x="838200" y="1258277"/>
            <a:ext cx="10515600" cy="5033108"/>
          </a:xfrm>
        </p:spPr>
        <p:txBody>
          <a:bodyPr>
            <a:normAutofit/>
          </a:bodyPr>
          <a:lstStyle/>
          <a:p>
            <a:pPr>
              <a:lnSpc>
                <a:spcPct val="100000"/>
              </a:lnSpc>
              <a:spcBef>
                <a:spcPts val="0"/>
              </a:spcBef>
              <a:spcAft>
                <a:spcPts val="600"/>
              </a:spcAft>
            </a:pPr>
            <a:r>
              <a:rPr lang="cs-CZ" sz="2000" b="1" dirty="0">
                <a:solidFill>
                  <a:schemeClr val="accent5">
                    <a:lumMod val="75000"/>
                  </a:schemeClr>
                </a:solidFill>
              </a:rPr>
              <a:t>ÚOHS-S0129/2022/VZ (24.08.2022):</a:t>
            </a:r>
          </a:p>
          <a:p>
            <a:pPr lvl="1">
              <a:lnSpc>
                <a:spcPct val="100000"/>
              </a:lnSpc>
              <a:spcBef>
                <a:spcPts val="0"/>
              </a:spcBef>
              <a:spcAft>
                <a:spcPts val="600"/>
              </a:spcAft>
            </a:pPr>
            <a:r>
              <a:rPr lang="cs-CZ" sz="2000" dirty="0"/>
              <a:t>prodloužení doby plnění (příprava projektové dokumentace) o překážky ze strany třetích osob</a:t>
            </a:r>
          </a:p>
          <a:p>
            <a:pPr lvl="1">
              <a:lnSpc>
                <a:spcPct val="100000"/>
              </a:lnSpc>
              <a:spcBef>
                <a:spcPts val="0"/>
              </a:spcBef>
              <a:spcAft>
                <a:spcPts val="600"/>
              </a:spcAft>
            </a:pPr>
            <a:r>
              <a:rPr lang="cs-CZ" sz="2000" dirty="0"/>
              <a:t>zároveň změna platebních milníků (uhrazení části ceny dříve)</a:t>
            </a:r>
          </a:p>
          <a:p>
            <a:pPr lvl="1">
              <a:lnSpc>
                <a:spcPct val="100000"/>
              </a:lnSpc>
              <a:spcBef>
                <a:spcPts val="0"/>
              </a:spcBef>
              <a:spcAft>
                <a:spcPts val="600"/>
              </a:spcAft>
            </a:pPr>
            <a:r>
              <a:rPr lang="cs-CZ" sz="2000" dirty="0"/>
              <a:t>doba plnění a platební podmínky jsou jedněmi ze zásadních zadávacích podmínek </a:t>
            </a:r>
          </a:p>
          <a:p>
            <a:pPr lvl="1">
              <a:lnSpc>
                <a:spcPct val="100000"/>
              </a:lnSpc>
              <a:spcBef>
                <a:spcPts val="0"/>
              </a:spcBef>
              <a:spcAft>
                <a:spcPts val="600"/>
              </a:spcAft>
            </a:pPr>
            <a:r>
              <a:rPr lang="cs-CZ" sz="2000" dirty="0"/>
              <a:t>změna vznikla převážně z důvodu na straně dodavatele</a:t>
            </a:r>
          </a:p>
          <a:p>
            <a:pPr lvl="1">
              <a:lnSpc>
                <a:spcPct val="100000"/>
              </a:lnSpc>
              <a:spcBef>
                <a:spcPts val="0"/>
              </a:spcBef>
              <a:spcAft>
                <a:spcPts val="600"/>
              </a:spcAft>
            </a:pPr>
            <a:endParaRPr lang="cs-CZ" sz="2000" dirty="0"/>
          </a:p>
          <a:p>
            <a:pPr>
              <a:lnSpc>
                <a:spcPct val="100000"/>
              </a:lnSpc>
              <a:spcBef>
                <a:spcPts val="0"/>
              </a:spcBef>
              <a:spcAft>
                <a:spcPts val="600"/>
              </a:spcAft>
            </a:pPr>
            <a:r>
              <a:rPr lang="cs-CZ" sz="2000" b="1" dirty="0">
                <a:solidFill>
                  <a:schemeClr val="accent5">
                    <a:lumMod val="75000"/>
                  </a:schemeClr>
                </a:solidFill>
              </a:rPr>
              <a:t>ÚOHS-S0010/2021/VZ (12.03.2021):</a:t>
            </a:r>
          </a:p>
          <a:p>
            <a:pPr lvl="1">
              <a:lnSpc>
                <a:spcPct val="100000"/>
              </a:lnSpc>
              <a:spcBef>
                <a:spcPts val="0"/>
              </a:spcBef>
              <a:spcAft>
                <a:spcPts val="600"/>
              </a:spcAft>
            </a:pPr>
            <a:r>
              <a:rPr lang="cs-CZ" sz="2000" dirty="0"/>
              <a:t>změna původně černobílého tisku vč. inzertní přílohy, přičemž dodavateli náležely příjmy z inzerce</a:t>
            </a:r>
          </a:p>
          <a:p>
            <a:pPr lvl="1">
              <a:lnSpc>
                <a:spcPct val="100000"/>
              </a:lnSpc>
              <a:spcBef>
                <a:spcPts val="0"/>
              </a:spcBef>
              <a:spcAft>
                <a:spcPts val="600"/>
              </a:spcAft>
            </a:pPr>
            <a:r>
              <a:rPr lang="cs-CZ" sz="2000" dirty="0"/>
              <a:t>barevná inzerce je schopna přinést vyšší zisky, mohlo mít zásadní vliv na ekonomické úvahy dodavatelů</a:t>
            </a:r>
          </a:p>
          <a:p>
            <a:pPr lvl="1">
              <a:lnSpc>
                <a:spcPct val="100000"/>
              </a:lnSpc>
              <a:spcBef>
                <a:spcPts val="0"/>
              </a:spcBef>
              <a:spcAft>
                <a:spcPts val="600"/>
              </a:spcAft>
            </a:pPr>
            <a:r>
              <a:rPr lang="cs-CZ" sz="2000" dirty="0"/>
              <a:t>rovněž by mohlo vést k účasti dodavatelů, kteří nabízí kombinaci </a:t>
            </a:r>
            <a:r>
              <a:rPr lang="cs-CZ" sz="2000" dirty="0" err="1"/>
              <a:t>čb</a:t>
            </a:r>
            <a:r>
              <a:rPr lang="cs-CZ" sz="2000" dirty="0"/>
              <a:t> a barevného tisku</a:t>
            </a:r>
          </a:p>
          <a:p>
            <a:pPr lvl="1">
              <a:lnSpc>
                <a:spcPct val="100000"/>
              </a:lnSpc>
              <a:spcBef>
                <a:spcPts val="0"/>
              </a:spcBef>
              <a:spcAft>
                <a:spcPts val="600"/>
              </a:spcAft>
            </a:pPr>
            <a:r>
              <a:rPr lang="cs-CZ" sz="2000" dirty="0"/>
              <a:t>není podstatné, zda se změny „vykompenzovaly“</a:t>
            </a:r>
          </a:p>
          <a:p>
            <a:pPr>
              <a:lnSpc>
                <a:spcPct val="100000"/>
              </a:lnSpc>
              <a:spcBef>
                <a:spcPts val="0"/>
              </a:spcBef>
              <a:spcAft>
                <a:spcPts val="600"/>
              </a:spcAft>
            </a:pPr>
            <a:endParaRPr lang="cs-CZ" sz="2000" dirty="0"/>
          </a:p>
        </p:txBody>
      </p:sp>
      <p:sp>
        <p:nvSpPr>
          <p:cNvPr id="6" name="Nadpis 1">
            <a:extLst>
              <a:ext uri="{FF2B5EF4-FFF2-40B4-BE49-F238E27FC236}">
                <a16:creationId xmlns:a16="http://schemas.microsoft.com/office/drawing/2014/main" id="{6BC25597-9C57-D010-E3FD-E80E90C53668}"/>
              </a:ext>
            </a:extLst>
          </p:cNvPr>
          <p:cNvSpPr>
            <a:spLocks noGrp="1"/>
          </p:cNvSpPr>
          <p:nvPr>
            <p:ph type="title"/>
          </p:nvPr>
        </p:nvSpPr>
        <p:spPr>
          <a:xfrm>
            <a:off x="839788" y="365125"/>
            <a:ext cx="10515600" cy="823913"/>
          </a:xfrm>
        </p:spPr>
        <p:txBody>
          <a:bodyPr>
            <a:normAutofit/>
          </a:bodyPr>
          <a:lstStyle/>
          <a:p>
            <a:r>
              <a:rPr lang="cs-CZ" sz="3200" b="1" dirty="0">
                <a:solidFill>
                  <a:schemeClr val="accent5">
                    <a:lumMod val="75000"/>
                  </a:schemeClr>
                </a:solidFill>
              </a:rPr>
              <a:t>Ovlivnění účasti v ZŘ - judikatura</a:t>
            </a:r>
          </a:p>
        </p:txBody>
      </p:sp>
      <p:sp>
        <p:nvSpPr>
          <p:cNvPr id="7" name="Zástupný symbol pro číslo snímku 6">
            <a:extLst>
              <a:ext uri="{FF2B5EF4-FFF2-40B4-BE49-F238E27FC236}">
                <a16:creationId xmlns:a16="http://schemas.microsoft.com/office/drawing/2014/main" id="{EA49E1C2-4305-8AE4-A246-0B49AB661747}"/>
              </a:ext>
            </a:extLst>
          </p:cNvPr>
          <p:cNvSpPr>
            <a:spLocks noGrp="1"/>
          </p:cNvSpPr>
          <p:nvPr>
            <p:ph type="sldNum" sz="quarter" idx="12"/>
          </p:nvPr>
        </p:nvSpPr>
        <p:spPr/>
        <p:txBody>
          <a:bodyPr/>
          <a:lstStyle/>
          <a:p>
            <a:fld id="{21944441-26C3-43E2-AE7F-3EECDD9A4D76}" type="slidenum">
              <a:rPr lang="cs-CZ" smtClean="0"/>
              <a:t>13</a:t>
            </a:fld>
            <a:endParaRPr lang="cs-CZ" dirty="0"/>
          </a:p>
        </p:txBody>
      </p:sp>
    </p:spTree>
    <p:extLst>
      <p:ext uri="{BB962C8B-B14F-4D97-AF65-F5344CB8AC3E}">
        <p14:creationId xmlns:p14="http://schemas.microsoft.com/office/powerpoint/2010/main" val="373767918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obsah 2">
            <a:extLst>
              <a:ext uri="{FF2B5EF4-FFF2-40B4-BE49-F238E27FC236}">
                <a16:creationId xmlns:a16="http://schemas.microsoft.com/office/drawing/2014/main" id="{D212BD1A-5A15-679B-D08E-214DCDE7341D}"/>
              </a:ext>
            </a:extLst>
          </p:cNvPr>
          <p:cNvSpPr>
            <a:spLocks noGrp="1"/>
          </p:cNvSpPr>
          <p:nvPr>
            <p:ph idx="1"/>
          </p:nvPr>
        </p:nvSpPr>
        <p:spPr>
          <a:xfrm>
            <a:off x="838200" y="1258277"/>
            <a:ext cx="10515600" cy="5033108"/>
          </a:xfrm>
        </p:spPr>
        <p:txBody>
          <a:bodyPr>
            <a:normAutofit/>
          </a:bodyPr>
          <a:lstStyle/>
          <a:p>
            <a:r>
              <a:rPr lang="cs-CZ" dirty="0"/>
              <a:t>změna, která je v rozporu s provedeným hodnocením</a:t>
            </a:r>
          </a:p>
          <a:p>
            <a:r>
              <a:rPr lang="cs-CZ" dirty="0"/>
              <a:t>úzce souvisí s ovlivněním účasti v ZŘ – jiný okruh dodavatelů mohl vést k jinému hodnocení</a:t>
            </a:r>
          </a:p>
          <a:p>
            <a:pPr>
              <a:buFont typeface="Wingdings" panose="05000000000000000000" pitchFamily="2" charset="2"/>
              <a:buChar char="v"/>
            </a:pPr>
            <a:r>
              <a:rPr lang="cs-CZ" dirty="0"/>
              <a:t> významné je, na čí straně vznikla potřeba změn</a:t>
            </a:r>
          </a:p>
          <a:p>
            <a:r>
              <a:rPr lang="cs-CZ" dirty="0"/>
              <a:t>příklady:</a:t>
            </a:r>
          </a:p>
          <a:p>
            <a:pPr lvl="1"/>
            <a:r>
              <a:rPr lang="cs-CZ" i="1" dirty="0"/>
              <a:t>navýšení ceny</a:t>
            </a:r>
          </a:p>
          <a:p>
            <a:pPr lvl="1"/>
            <a:r>
              <a:rPr lang="cs-CZ" i="1" dirty="0"/>
              <a:t>nedodržení technických parametrů, které byly předmětem hodnocení</a:t>
            </a:r>
          </a:p>
          <a:p>
            <a:pPr lvl="1"/>
            <a:r>
              <a:rPr lang="cs-CZ" i="1" dirty="0"/>
              <a:t>plnění pomocí jiných členů týmu, než těch, jejichž kvalifikace a zkušenosti byly hodnoceny </a:t>
            </a:r>
          </a:p>
          <a:p>
            <a:pPr lvl="1"/>
            <a:r>
              <a:rPr lang="cs-CZ" i="1" dirty="0"/>
              <a:t>méněpráce – zbylá část plnění mohla být naceněna jinak</a:t>
            </a:r>
          </a:p>
          <a:p>
            <a:endParaRPr lang="cs-CZ" dirty="0"/>
          </a:p>
        </p:txBody>
      </p:sp>
      <p:sp>
        <p:nvSpPr>
          <p:cNvPr id="6" name="Nadpis 1">
            <a:extLst>
              <a:ext uri="{FF2B5EF4-FFF2-40B4-BE49-F238E27FC236}">
                <a16:creationId xmlns:a16="http://schemas.microsoft.com/office/drawing/2014/main" id="{6BC25597-9C57-D010-E3FD-E80E90C53668}"/>
              </a:ext>
            </a:extLst>
          </p:cNvPr>
          <p:cNvSpPr>
            <a:spLocks noGrp="1"/>
          </p:cNvSpPr>
          <p:nvPr>
            <p:ph type="title"/>
          </p:nvPr>
        </p:nvSpPr>
        <p:spPr>
          <a:xfrm>
            <a:off x="839788" y="365125"/>
            <a:ext cx="10515600" cy="823913"/>
          </a:xfrm>
        </p:spPr>
        <p:txBody>
          <a:bodyPr>
            <a:normAutofit/>
          </a:bodyPr>
          <a:lstStyle/>
          <a:p>
            <a:r>
              <a:rPr lang="cs-CZ" sz="3200" b="1" dirty="0">
                <a:solidFill>
                  <a:schemeClr val="accent5">
                    <a:lumMod val="75000"/>
                  </a:schemeClr>
                </a:solidFill>
              </a:rPr>
              <a:t>Ovlivnění výběru dodavatele</a:t>
            </a:r>
          </a:p>
        </p:txBody>
      </p:sp>
      <p:sp>
        <p:nvSpPr>
          <p:cNvPr id="7" name="Zástupný symbol pro číslo snímku 6">
            <a:extLst>
              <a:ext uri="{FF2B5EF4-FFF2-40B4-BE49-F238E27FC236}">
                <a16:creationId xmlns:a16="http://schemas.microsoft.com/office/drawing/2014/main" id="{EA49E1C2-4305-8AE4-A246-0B49AB661747}"/>
              </a:ext>
            </a:extLst>
          </p:cNvPr>
          <p:cNvSpPr>
            <a:spLocks noGrp="1"/>
          </p:cNvSpPr>
          <p:nvPr>
            <p:ph type="sldNum" sz="quarter" idx="12"/>
          </p:nvPr>
        </p:nvSpPr>
        <p:spPr/>
        <p:txBody>
          <a:bodyPr/>
          <a:lstStyle/>
          <a:p>
            <a:fld id="{21944441-26C3-43E2-AE7F-3EECDD9A4D76}" type="slidenum">
              <a:rPr lang="cs-CZ" smtClean="0"/>
              <a:t>14</a:t>
            </a:fld>
            <a:endParaRPr lang="cs-CZ"/>
          </a:p>
        </p:txBody>
      </p:sp>
    </p:spTree>
    <p:extLst>
      <p:ext uri="{BB962C8B-B14F-4D97-AF65-F5344CB8AC3E}">
        <p14:creationId xmlns:p14="http://schemas.microsoft.com/office/powerpoint/2010/main" val="358989090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obsah 2">
            <a:extLst>
              <a:ext uri="{FF2B5EF4-FFF2-40B4-BE49-F238E27FC236}">
                <a16:creationId xmlns:a16="http://schemas.microsoft.com/office/drawing/2014/main" id="{D212BD1A-5A15-679B-D08E-214DCDE7341D}"/>
              </a:ext>
            </a:extLst>
          </p:cNvPr>
          <p:cNvSpPr>
            <a:spLocks noGrp="1"/>
          </p:cNvSpPr>
          <p:nvPr>
            <p:ph idx="1"/>
          </p:nvPr>
        </p:nvSpPr>
        <p:spPr>
          <a:xfrm>
            <a:off x="838200" y="1258277"/>
            <a:ext cx="10515600" cy="5033108"/>
          </a:xfrm>
        </p:spPr>
        <p:txBody>
          <a:bodyPr>
            <a:normAutofit fontScale="62500" lnSpcReduction="20000"/>
          </a:bodyPr>
          <a:lstStyle/>
          <a:p>
            <a:pPr>
              <a:lnSpc>
                <a:spcPct val="120000"/>
              </a:lnSpc>
            </a:pPr>
            <a:r>
              <a:rPr lang="cs-CZ" sz="3200" b="1" dirty="0">
                <a:solidFill>
                  <a:schemeClr val="accent5">
                    <a:lumMod val="75000"/>
                  </a:schemeClr>
                </a:solidFill>
              </a:rPr>
              <a:t>ÚOHS R0048/2019 (14. 5. 2019):</a:t>
            </a:r>
          </a:p>
          <a:p>
            <a:pPr marL="0" indent="0" algn="just">
              <a:lnSpc>
                <a:spcPct val="120000"/>
              </a:lnSpc>
              <a:spcBef>
                <a:spcPts val="0"/>
              </a:spcBef>
              <a:spcAft>
                <a:spcPts val="600"/>
              </a:spcAft>
              <a:buNone/>
            </a:pPr>
            <a:r>
              <a:rPr lang="cs-CZ" sz="3200" i="1" dirty="0"/>
              <a:t>86.    Je třeba konstatovat, že při posouzení vlivu na výběr nejvhodnější nabídky je třeba se </a:t>
            </a:r>
            <a:r>
              <a:rPr lang="cs-CZ" sz="3200" i="1" u="sng" dirty="0"/>
              <a:t>zabývat i otázkou, na čí straně ležela příčina vzniku potřeby přistoupit ke změně práv a povinností ze smlouvy</a:t>
            </a:r>
            <a:r>
              <a:rPr lang="cs-CZ" sz="3200" i="1" dirty="0"/>
              <a:t> na veřejnou zakázku. Leží-li příčina vzniku potřeby smlouvu měnit jen na straně vybraného uchazeče, je možno posuzovat vliv této změny jen s ohledem na tohoto jednoho uchazeče izolovaně. </a:t>
            </a:r>
            <a:r>
              <a:rPr lang="cs-CZ" sz="3200" i="1" u="sng" dirty="0"/>
              <a:t>Leží-li však příčina vzniku potřeby smlouvu měnit na straně zadavatele (např. právě nedostatek finančních prostředků), lze zpravidla očekávat, že by určitá potřeba takové změny smlouvy vyvstala i tehdy, pokud by v zadávacím řízení byl vybrán jiný uchazeč.</a:t>
            </a:r>
            <a:r>
              <a:rPr lang="cs-CZ" sz="3200" i="1" dirty="0"/>
              <a:t> S touto okolností je třeba se při posouzení vlivu změny smlouvy na výběr nejvhodnější nabídky rovněž vypořádat.</a:t>
            </a:r>
          </a:p>
          <a:p>
            <a:pPr marL="0" indent="0" algn="just">
              <a:lnSpc>
                <a:spcPct val="120000"/>
              </a:lnSpc>
              <a:spcBef>
                <a:spcPts val="0"/>
              </a:spcBef>
              <a:spcAft>
                <a:spcPts val="600"/>
              </a:spcAft>
              <a:buNone/>
            </a:pPr>
            <a:r>
              <a:rPr lang="cs-CZ" sz="3200" i="1" dirty="0"/>
              <a:t>87.   Je-li shledáno, že příčina vzniku potřeby smlouvu měnit leží na straně zadavatele, nelze se spokojit s pouhým posouzením vlivu změny na výběr nejvhodnější nabídky za aplikace změny na nabídku vybraného uchazeče, </a:t>
            </a:r>
            <a:r>
              <a:rPr lang="cs-CZ" sz="3200" i="1" u="sng" dirty="0"/>
              <a:t>ale je třeba rovněž zkoumat, zda by ze stejné příčiny vznikla potřeba podobné změny i u uchazečů dalších</a:t>
            </a:r>
            <a:r>
              <a:rPr lang="cs-CZ" sz="3200" i="1" dirty="0"/>
              <a:t>. Jinými slovy je třeba popsat nejen dopady samotné změny smlouvy na výběr nejvhodnější nabídky, ale také to, jak by se její příčina (tj. nedostatek finančních prostředků na straně zadavatele) hypoteticky promítla do výsledku zadávacího řízení.</a:t>
            </a:r>
            <a:endParaRPr lang="cs-CZ" sz="3200" dirty="0"/>
          </a:p>
        </p:txBody>
      </p:sp>
      <p:sp>
        <p:nvSpPr>
          <p:cNvPr id="6" name="Nadpis 1">
            <a:extLst>
              <a:ext uri="{FF2B5EF4-FFF2-40B4-BE49-F238E27FC236}">
                <a16:creationId xmlns:a16="http://schemas.microsoft.com/office/drawing/2014/main" id="{6BC25597-9C57-D010-E3FD-E80E90C53668}"/>
              </a:ext>
            </a:extLst>
          </p:cNvPr>
          <p:cNvSpPr>
            <a:spLocks noGrp="1"/>
          </p:cNvSpPr>
          <p:nvPr>
            <p:ph type="title"/>
          </p:nvPr>
        </p:nvSpPr>
        <p:spPr>
          <a:xfrm>
            <a:off x="839788" y="365125"/>
            <a:ext cx="10515600" cy="823913"/>
          </a:xfrm>
        </p:spPr>
        <p:txBody>
          <a:bodyPr>
            <a:normAutofit/>
          </a:bodyPr>
          <a:lstStyle/>
          <a:p>
            <a:r>
              <a:rPr lang="cs-CZ" sz="3200" b="1" dirty="0">
                <a:solidFill>
                  <a:schemeClr val="accent5">
                    <a:lumMod val="75000"/>
                  </a:schemeClr>
                </a:solidFill>
              </a:rPr>
              <a:t>Ovlivnění výběru dodavatele - judikatura</a:t>
            </a:r>
          </a:p>
        </p:txBody>
      </p:sp>
      <p:sp>
        <p:nvSpPr>
          <p:cNvPr id="7" name="Zástupný symbol pro číslo snímku 6">
            <a:extLst>
              <a:ext uri="{FF2B5EF4-FFF2-40B4-BE49-F238E27FC236}">
                <a16:creationId xmlns:a16="http://schemas.microsoft.com/office/drawing/2014/main" id="{EA49E1C2-4305-8AE4-A246-0B49AB661747}"/>
              </a:ext>
            </a:extLst>
          </p:cNvPr>
          <p:cNvSpPr>
            <a:spLocks noGrp="1"/>
          </p:cNvSpPr>
          <p:nvPr>
            <p:ph type="sldNum" sz="quarter" idx="12"/>
          </p:nvPr>
        </p:nvSpPr>
        <p:spPr/>
        <p:txBody>
          <a:bodyPr/>
          <a:lstStyle/>
          <a:p>
            <a:fld id="{21944441-26C3-43E2-AE7F-3EECDD9A4D76}" type="slidenum">
              <a:rPr lang="cs-CZ" smtClean="0"/>
              <a:t>15</a:t>
            </a:fld>
            <a:endParaRPr lang="cs-CZ"/>
          </a:p>
        </p:txBody>
      </p:sp>
    </p:spTree>
    <p:extLst>
      <p:ext uri="{BB962C8B-B14F-4D97-AF65-F5344CB8AC3E}">
        <p14:creationId xmlns:p14="http://schemas.microsoft.com/office/powerpoint/2010/main" val="330689410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obsah 2">
            <a:extLst>
              <a:ext uri="{FF2B5EF4-FFF2-40B4-BE49-F238E27FC236}">
                <a16:creationId xmlns:a16="http://schemas.microsoft.com/office/drawing/2014/main" id="{D212BD1A-5A15-679B-D08E-214DCDE7341D}"/>
              </a:ext>
            </a:extLst>
          </p:cNvPr>
          <p:cNvSpPr>
            <a:spLocks noGrp="1"/>
          </p:cNvSpPr>
          <p:nvPr>
            <p:ph idx="1"/>
          </p:nvPr>
        </p:nvSpPr>
        <p:spPr>
          <a:xfrm>
            <a:off x="838200" y="1258277"/>
            <a:ext cx="10515600" cy="5033108"/>
          </a:xfrm>
        </p:spPr>
        <p:txBody>
          <a:bodyPr>
            <a:normAutofit/>
          </a:bodyPr>
          <a:lstStyle/>
          <a:p>
            <a:r>
              <a:rPr lang="cs-CZ" dirty="0"/>
              <a:t>změna ekonomické rovnováhy (= vysoutěženého stavu) ve prospěch vybraného dodavatele způsobem, který není v ZP předvídán</a:t>
            </a:r>
          </a:p>
          <a:p>
            <a:r>
              <a:rPr lang="cs-CZ" i="1" dirty="0"/>
              <a:t>a contrario </a:t>
            </a:r>
            <a:r>
              <a:rPr lang="cs-CZ" dirty="0"/>
              <a:t>ostatní změny jsou povoleny (pokud nenaplňují jinou typovou změnu § 222/3)</a:t>
            </a:r>
          </a:p>
          <a:p>
            <a:pPr>
              <a:buFont typeface="Wingdings" panose="05000000000000000000" pitchFamily="2" charset="2"/>
              <a:buChar char="v"/>
            </a:pPr>
            <a:r>
              <a:rPr lang="cs-CZ" i="1" dirty="0"/>
              <a:t>může se překrývat s ovlivněním účasti v ZŘ či výběru</a:t>
            </a:r>
          </a:p>
          <a:p>
            <a:r>
              <a:rPr lang="cs-CZ" dirty="0"/>
              <a:t>příklady:</a:t>
            </a:r>
          </a:p>
          <a:p>
            <a:pPr lvl="1"/>
            <a:r>
              <a:rPr lang="cs-CZ" i="1" dirty="0"/>
              <a:t>navýšení ceny (i pokud by nemělo vliv na hodnocení)</a:t>
            </a:r>
          </a:p>
          <a:p>
            <a:pPr lvl="1"/>
            <a:r>
              <a:rPr lang="cs-CZ" i="1" dirty="0"/>
              <a:t>zmírnění smluvní pokuty, bankovní záruky, smluvních požadavků</a:t>
            </a:r>
          </a:p>
          <a:p>
            <a:pPr lvl="1"/>
            <a:r>
              <a:rPr lang="cs-CZ" i="1" dirty="0"/>
              <a:t>změna doby trvání smlouvy na dobu neurčitou</a:t>
            </a:r>
          </a:p>
          <a:p>
            <a:endParaRPr lang="cs-CZ" dirty="0"/>
          </a:p>
        </p:txBody>
      </p:sp>
      <p:sp>
        <p:nvSpPr>
          <p:cNvPr id="6" name="Nadpis 1">
            <a:extLst>
              <a:ext uri="{FF2B5EF4-FFF2-40B4-BE49-F238E27FC236}">
                <a16:creationId xmlns:a16="http://schemas.microsoft.com/office/drawing/2014/main" id="{6BC25597-9C57-D010-E3FD-E80E90C53668}"/>
              </a:ext>
            </a:extLst>
          </p:cNvPr>
          <p:cNvSpPr>
            <a:spLocks noGrp="1"/>
          </p:cNvSpPr>
          <p:nvPr>
            <p:ph type="title"/>
          </p:nvPr>
        </p:nvSpPr>
        <p:spPr>
          <a:xfrm>
            <a:off x="839788" y="346272"/>
            <a:ext cx="10515600" cy="823913"/>
          </a:xfrm>
        </p:spPr>
        <p:txBody>
          <a:bodyPr>
            <a:normAutofit/>
          </a:bodyPr>
          <a:lstStyle/>
          <a:p>
            <a:r>
              <a:rPr lang="cs-CZ" sz="3200" b="1" dirty="0">
                <a:solidFill>
                  <a:schemeClr val="accent5">
                    <a:lumMod val="75000"/>
                  </a:schemeClr>
                </a:solidFill>
              </a:rPr>
              <a:t>Změna ekonomické rovnováhy ve prospěch dodavatele</a:t>
            </a:r>
          </a:p>
        </p:txBody>
      </p:sp>
      <p:sp>
        <p:nvSpPr>
          <p:cNvPr id="7" name="Zástupný symbol pro číslo snímku 6">
            <a:extLst>
              <a:ext uri="{FF2B5EF4-FFF2-40B4-BE49-F238E27FC236}">
                <a16:creationId xmlns:a16="http://schemas.microsoft.com/office/drawing/2014/main" id="{EA49E1C2-4305-8AE4-A246-0B49AB661747}"/>
              </a:ext>
            </a:extLst>
          </p:cNvPr>
          <p:cNvSpPr>
            <a:spLocks noGrp="1"/>
          </p:cNvSpPr>
          <p:nvPr>
            <p:ph type="sldNum" sz="quarter" idx="12"/>
          </p:nvPr>
        </p:nvSpPr>
        <p:spPr/>
        <p:txBody>
          <a:bodyPr/>
          <a:lstStyle/>
          <a:p>
            <a:fld id="{21944441-26C3-43E2-AE7F-3EECDD9A4D76}" type="slidenum">
              <a:rPr lang="cs-CZ" smtClean="0"/>
              <a:t>16</a:t>
            </a:fld>
            <a:endParaRPr lang="cs-CZ"/>
          </a:p>
        </p:txBody>
      </p:sp>
    </p:spTree>
    <p:extLst>
      <p:ext uri="{BB962C8B-B14F-4D97-AF65-F5344CB8AC3E}">
        <p14:creationId xmlns:p14="http://schemas.microsoft.com/office/powerpoint/2010/main" val="146994811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obsah 2">
            <a:extLst>
              <a:ext uri="{FF2B5EF4-FFF2-40B4-BE49-F238E27FC236}">
                <a16:creationId xmlns:a16="http://schemas.microsoft.com/office/drawing/2014/main" id="{D212BD1A-5A15-679B-D08E-214DCDE7341D}"/>
              </a:ext>
            </a:extLst>
          </p:cNvPr>
          <p:cNvSpPr>
            <a:spLocks noGrp="1"/>
          </p:cNvSpPr>
          <p:nvPr>
            <p:ph idx="1"/>
          </p:nvPr>
        </p:nvSpPr>
        <p:spPr>
          <a:xfrm>
            <a:off x="838200" y="1258277"/>
            <a:ext cx="10515600" cy="5033108"/>
          </a:xfrm>
        </p:spPr>
        <p:txBody>
          <a:bodyPr>
            <a:normAutofit/>
          </a:bodyPr>
          <a:lstStyle/>
          <a:p>
            <a:pPr>
              <a:lnSpc>
                <a:spcPct val="100000"/>
              </a:lnSpc>
            </a:pPr>
            <a:r>
              <a:rPr lang="cs-CZ" sz="2000" b="1" dirty="0">
                <a:solidFill>
                  <a:schemeClr val="accent5">
                    <a:lumMod val="75000"/>
                  </a:schemeClr>
                </a:solidFill>
              </a:rPr>
              <a:t>NSS 8 </a:t>
            </a:r>
            <a:r>
              <a:rPr lang="cs-CZ" sz="2000" b="1" dirty="0" err="1">
                <a:solidFill>
                  <a:schemeClr val="accent5">
                    <a:lumMod val="75000"/>
                  </a:schemeClr>
                </a:solidFill>
              </a:rPr>
              <a:t>Afs</a:t>
            </a:r>
            <a:r>
              <a:rPr lang="cs-CZ" sz="2000" b="1" dirty="0">
                <a:solidFill>
                  <a:schemeClr val="accent5">
                    <a:lumMod val="75000"/>
                  </a:schemeClr>
                </a:solidFill>
              </a:rPr>
              <a:t> 157/2021 (30.3.2023) – neuplatnění smluvní pokuty:</a:t>
            </a:r>
          </a:p>
          <a:p>
            <a:endParaRPr lang="cs-CZ" sz="2000" b="1" dirty="0">
              <a:solidFill>
                <a:schemeClr val="accent5">
                  <a:lumMod val="75000"/>
                </a:schemeClr>
              </a:solidFill>
            </a:endParaRPr>
          </a:p>
          <a:p>
            <a:pPr algn="just"/>
            <a:r>
              <a:rPr lang="cs-CZ" sz="2000" dirty="0"/>
              <a:t>Zadavatel obdržel dotaci na určitý projekt. S vybraným dodavatelem uzavřel smlouvu, dle které mělo být dílo provedeno v době 150 dní od zahájení prací. Dodavatel se však s prováděním díla dostal do prodlení a k předání díla došlo o 350 dnů později. Z toho 105 dnů zpoždění činily vícepráce, zpoždění v rozsahu 100 dnů smluvní strany vyřídily zápočtem smluvních pokut; </a:t>
            </a:r>
            <a:r>
              <a:rPr lang="cs-CZ" sz="2000" b="1" dirty="0"/>
              <a:t>v případě posledních 145 dnů prodlení však Z po dodavateli smluvní pokutu nepožadoval.</a:t>
            </a:r>
          </a:p>
          <a:p>
            <a:pPr algn="just"/>
            <a:r>
              <a:rPr lang="cs-CZ" sz="2000" dirty="0"/>
              <a:t>Tím, že zadavatel dodavatele výslovně ubezpečil, že smluvní pokuty požadovat nebude a v uzavírané dohodě o zápočtu tyto smluvní pokuty nepožadoval zohlednit, došlo </a:t>
            </a:r>
            <a:r>
              <a:rPr lang="cs-CZ" sz="2000" b="1" dirty="0"/>
              <a:t>k podstatné změně závazku dle § 222 ZZVZ</a:t>
            </a:r>
            <a:r>
              <a:rPr lang="cs-CZ" sz="2000" dirty="0"/>
              <a:t>.</a:t>
            </a:r>
          </a:p>
          <a:p>
            <a:pPr algn="just"/>
            <a:r>
              <a:rPr lang="cs-CZ" sz="2000" dirty="0"/>
              <a:t>Podstatnou změnou závazku dle rozsudku není pouze nevymáhání smluvních pokut, ale </a:t>
            </a:r>
            <a:r>
              <a:rPr lang="cs-CZ" sz="2000" b="1" dirty="0"/>
              <a:t>i uplatnění smluvní pokuty s významným časovým odstupem od chvíle, kdy zadavatel mohl smluvní pokutu uplatnit poprvé</a:t>
            </a:r>
            <a:r>
              <a:rPr lang="cs-CZ" sz="2000" dirty="0"/>
              <a:t>.</a:t>
            </a:r>
          </a:p>
        </p:txBody>
      </p:sp>
      <p:sp>
        <p:nvSpPr>
          <p:cNvPr id="6" name="Nadpis 1">
            <a:extLst>
              <a:ext uri="{FF2B5EF4-FFF2-40B4-BE49-F238E27FC236}">
                <a16:creationId xmlns:a16="http://schemas.microsoft.com/office/drawing/2014/main" id="{6BC25597-9C57-D010-E3FD-E80E90C53668}"/>
              </a:ext>
            </a:extLst>
          </p:cNvPr>
          <p:cNvSpPr>
            <a:spLocks noGrp="1"/>
          </p:cNvSpPr>
          <p:nvPr>
            <p:ph type="title"/>
          </p:nvPr>
        </p:nvSpPr>
        <p:spPr>
          <a:xfrm>
            <a:off x="839788" y="365125"/>
            <a:ext cx="10515600" cy="823913"/>
          </a:xfrm>
        </p:spPr>
        <p:txBody>
          <a:bodyPr>
            <a:normAutofit/>
          </a:bodyPr>
          <a:lstStyle/>
          <a:p>
            <a:r>
              <a:rPr lang="cs-CZ" sz="3200" b="1" dirty="0">
                <a:solidFill>
                  <a:schemeClr val="accent5">
                    <a:lumMod val="75000"/>
                  </a:schemeClr>
                </a:solidFill>
              </a:rPr>
              <a:t>Změna ekonomické rovnováhy - judikatura</a:t>
            </a:r>
          </a:p>
        </p:txBody>
      </p:sp>
      <p:sp>
        <p:nvSpPr>
          <p:cNvPr id="7" name="Zástupný symbol pro číslo snímku 6">
            <a:extLst>
              <a:ext uri="{FF2B5EF4-FFF2-40B4-BE49-F238E27FC236}">
                <a16:creationId xmlns:a16="http://schemas.microsoft.com/office/drawing/2014/main" id="{EA49E1C2-4305-8AE4-A246-0B49AB661747}"/>
              </a:ext>
            </a:extLst>
          </p:cNvPr>
          <p:cNvSpPr>
            <a:spLocks noGrp="1"/>
          </p:cNvSpPr>
          <p:nvPr>
            <p:ph type="sldNum" sz="quarter" idx="12"/>
          </p:nvPr>
        </p:nvSpPr>
        <p:spPr/>
        <p:txBody>
          <a:bodyPr/>
          <a:lstStyle/>
          <a:p>
            <a:fld id="{21944441-26C3-43E2-AE7F-3EECDD9A4D76}" type="slidenum">
              <a:rPr lang="cs-CZ" smtClean="0"/>
              <a:t>17</a:t>
            </a:fld>
            <a:endParaRPr lang="cs-CZ"/>
          </a:p>
        </p:txBody>
      </p:sp>
    </p:spTree>
    <p:extLst>
      <p:ext uri="{BB962C8B-B14F-4D97-AF65-F5344CB8AC3E}">
        <p14:creationId xmlns:p14="http://schemas.microsoft.com/office/powerpoint/2010/main" val="94472241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obsah 2">
            <a:extLst>
              <a:ext uri="{FF2B5EF4-FFF2-40B4-BE49-F238E27FC236}">
                <a16:creationId xmlns:a16="http://schemas.microsoft.com/office/drawing/2014/main" id="{D212BD1A-5A15-679B-D08E-214DCDE7341D}"/>
              </a:ext>
            </a:extLst>
          </p:cNvPr>
          <p:cNvSpPr>
            <a:spLocks noGrp="1"/>
          </p:cNvSpPr>
          <p:nvPr>
            <p:ph idx="1"/>
          </p:nvPr>
        </p:nvSpPr>
        <p:spPr>
          <a:xfrm>
            <a:off x="838200" y="1258277"/>
            <a:ext cx="10515600" cy="5033108"/>
          </a:xfrm>
        </p:spPr>
        <p:txBody>
          <a:bodyPr>
            <a:normAutofit/>
          </a:bodyPr>
          <a:lstStyle/>
          <a:p>
            <a:r>
              <a:rPr lang="cs-CZ" sz="2000" b="1" dirty="0">
                <a:solidFill>
                  <a:schemeClr val="accent5">
                    <a:lumMod val="75000"/>
                  </a:schemeClr>
                </a:solidFill>
              </a:rPr>
              <a:t>ÚOHS-R0098/2021/VZ (31.8.2021):</a:t>
            </a:r>
          </a:p>
          <a:p>
            <a:endParaRPr lang="cs-CZ" sz="2000" b="1" dirty="0">
              <a:solidFill>
                <a:schemeClr val="accent5">
                  <a:lumMod val="75000"/>
                </a:schemeClr>
              </a:solidFill>
            </a:endParaRPr>
          </a:p>
          <a:p>
            <a:pPr marL="457200" lvl="1" indent="0" algn="just">
              <a:buNone/>
            </a:pPr>
            <a:r>
              <a:rPr lang="cs-CZ" sz="2000" i="1" dirty="0"/>
              <a:t>Za změnu ekonomické rovnováhy závazku ve prospěch vybraného dodavatel je tedy nutno považovat takovou změnu, </a:t>
            </a:r>
            <a:r>
              <a:rPr lang="cs-CZ" sz="2000" b="1" i="1" dirty="0"/>
              <a:t>která tohoto dodavatele určitým způsobem zvýhodňuje oproti stavu vzájemných práv a povinností stran, který panoval v době vzniku tohoto závazku</a:t>
            </a:r>
            <a:r>
              <a:rPr lang="cs-CZ" sz="2000" i="1" dirty="0"/>
              <a:t>.</a:t>
            </a:r>
          </a:p>
          <a:p>
            <a:pPr marL="457200" lvl="1" indent="0" algn="just">
              <a:buNone/>
            </a:pPr>
            <a:endParaRPr lang="cs-CZ" sz="2000" i="1" dirty="0"/>
          </a:p>
          <a:p>
            <a:pPr marL="457200" lvl="1" indent="0" algn="just">
              <a:buNone/>
            </a:pPr>
            <a:r>
              <a:rPr lang="cs-CZ" sz="2000" b="1" i="1" dirty="0"/>
              <a:t>Výraz „rovnováha“ </a:t>
            </a:r>
            <a:r>
              <a:rPr lang="cs-CZ" sz="2000" i="1" dirty="0"/>
              <a:t>v § 222 odst. 3 písm. b) zákona označuje skutečně toliko podobu rozložení hospodářských rizik, resp. schéma jejich rozprostření mezi strany právního vztahu, </a:t>
            </a:r>
            <a:r>
              <a:rPr lang="cs-CZ" sz="2000" b="1" i="1" dirty="0"/>
              <a:t>nenese však příznak vyváženosti, přiměřenosti, ekvivalence poskytovaných plnění či spravedlivého rozložení rizik</a:t>
            </a:r>
            <a:r>
              <a:rPr lang="cs-CZ" sz="2000" i="1" dirty="0"/>
              <a:t>. Smyslem uvedeného ustanovení bylo zakázat ty změny závazků, které implikují výkyvy oproti počátečnímu rozložení hospodářských rizik při uzavření smlouvy. </a:t>
            </a:r>
          </a:p>
        </p:txBody>
      </p:sp>
      <p:sp>
        <p:nvSpPr>
          <p:cNvPr id="6" name="Nadpis 1">
            <a:extLst>
              <a:ext uri="{FF2B5EF4-FFF2-40B4-BE49-F238E27FC236}">
                <a16:creationId xmlns:a16="http://schemas.microsoft.com/office/drawing/2014/main" id="{6BC25597-9C57-D010-E3FD-E80E90C53668}"/>
              </a:ext>
            </a:extLst>
          </p:cNvPr>
          <p:cNvSpPr>
            <a:spLocks noGrp="1"/>
          </p:cNvSpPr>
          <p:nvPr>
            <p:ph type="title"/>
          </p:nvPr>
        </p:nvSpPr>
        <p:spPr>
          <a:xfrm>
            <a:off x="839788" y="365125"/>
            <a:ext cx="10515600" cy="823913"/>
          </a:xfrm>
        </p:spPr>
        <p:txBody>
          <a:bodyPr>
            <a:normAutofit/>
          </a:bodyPr>
          <a:lstStyle/>
          <a:p>
            <a:r>
              <a:rPr lang="cs-CZ" sz="3200" b="1" dirty="0">
                <a:solidFill>
                  <a:schemeClr val="accent5">
                    <a:lumMod val="75000"/>
                  </a:schemeClr>
                </a:solidFill>
              </a:rPr>
              <a:t>Změna ekonomické rovnováhy - judikatura</a:t>
            </a:r>
          </a:p>
        </p:txBody>
      </p:sp>
      <p:sp>
        <p:nvSpPr>
          <p:cNvPr id="7" name="Zástupný symbol pro číslo snímku 6">
            <a:extLst>
              <a:ext uri="{FF2B5EF4-FFF2-40B4-BE49-F238E27FC236}">
                <a16:creationId xmlns:a16="http://schemas.microsoft.com/office/drawing/2014/main" id="{EA49E1C2-4305-8AE4-A246-0B49AB661747}"/>
              </a:ext>
            </a:extLst>
          </p:cNvPr>
          <p:cNvSpPr>
            <a:spLocks noGrp="1"/>
          </p:cNvSpPr>
          <p:nvPr>
            <p:ph type="sldNum" sz="quarter" idx="12"/>
          </p:nvPr>
        </p:nvSpPr>
        <p:spPr/>
        <p:txBody>
          <a:bodyPr/>
          <a:lstStyle/>
          <a:p>
            <a:fld id="{21944441-26C3-43E2-AE7F-3EECDD9A4D76}" type="slidenum">
              <a:rPr lang="cs-CZ" smtClean="0"/>
              <a:t>18</a:t>
            </a:fld>
            <a:endParaRPr lang="cs-CZ"/>
          </a:p>
        </p:txBody>
      </p:sp>
    </p:spTree>
    <p:extLst>
      <p:ext uri="{BB962C8B-B14F-4D97-AF65-F5344CB8AC3E}">
        <p14:creationId xmlns:p14="http://schemas.microsoft.com/office/powerpoint/2010/main" val="25253421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obsah 2">
            <a:extLst>
              <a:ext uri="{FF2B5EF4-FFF2-40B4-BE49-F238E27FC236}">
                <a16:creationId xmlns:a16="http://schemas.microsoft.com/office/drawing/2014/main" id="{D212BD1A-5A15-679B-D08E-214DCDE7341D}"/>
              </a:ext>
            </a:extLst>
          </p:cNvPr>
          <p:cNvSpPr>
            <a:spLocks noGrp="1"/>
          </p:cNvSpPr>
          <p:nvPr>
            <p:ph idx="1"/>
          </p:nvPr>
        </p:nvSpPr>
        <p:spPr>
          <a:xfrm>
            <a:off x="838200" y="1258277"/>
            <a:ext cx="10515600" cy="5033108"/>
          </a:xfrm>
        </p:spPr>
        <p:txBody>
          <a:bodyPr>
            <a:normAutofit/>
          </a:bodyPr>
          <a:lstStyle/>
          <a:p>
            <a:pPr marL="0" defTabSz="812637">
              <a:spcBef>
                <a:spcPts val="1800"/>
              </a:spcBef>
              <a:buFont typeface="Arial" panose="020B0604020202020204" pitchFamily="34" charset="0"/>
              <a:buChar char="•"/>
              <a:defRPr/>
            </a:pPr>
            <a:r>
              <a:rPr lang="cs-CZ" sz="2000" b="1" dirty="0">
                <a:solidFill>
                  <a:schemeClr val="accent5">
                    <a:lumMod val="75000"/>
                  </a:schemeClr>
                </a:solidFill>
              </a:rPr>
              <a:t>převzato z prezentace ze 4. metodického dne ÚOHS (2.11.2021) ke změnám smluv:</a:t>
            </a:r>
            <a:endParaRPr lang="cs-CZ" sz="2000" dirty="0">
              <a:solidFill>
                <a:schemeClr val="accent5">
                  <a:lumMod val="75000"/>
                </a:schemeClr>
              </a:solidFill>
            </a:endParaRPr>
          </a:p>
          <a:p>
            <a:pPr marL="1080980" defTabSz="812637">
              <a:spcBef>
                <a:spcPts val="1800"/>
              </a:spcBef>
              <a:buFont typeface="Arial" panose="020B0604020202020204" pitchFamily="34" charset="0"/>
              <a:buChar char="•"/>
              <a:defRPr/>
            </a:pPr>
            <a:r>
              <a:rPr lang="cs-CZ" sz="2000" u="sng" dirty="0">
                <a:solidFill>
                  <a:prstClr val="black"/>
                </a:solidFill>
              </a:rPr>
              <a:t>změna ekonomické rovnováhy smlouvy</a:t>
            </a:r>
          </a:p>
          <a:p>
            <a:pPr marL="1803221" indent="-457154" defTabSz="812637">
              <a:spcBef>
                <a:spcPts val="1200"/>
              </a:spcBef>
              <a:buFont typeface="Courier New" panose="02070309020205020404" pitchFamily="49" charset="0"/>
              <a:buChar char="o"/>
              <a:defRPr/>
            </a:pPr>
            <a:r>
              <a:rPr lang="cs-CZ" sz="2000" b="1" dirty="0">
                <a:solidFill>
                  <a:schemeClr val="accent5">
                    <a:lumMod val="75000"/>
                  </a:schemeClr>
                </a:solidFill>
              </a:rPr>
              <a:t>rozsudek NSS ze dne 27.8.2020 </a:t>
            </a:r>
            <a:r>
              <a:rPr lang="cs-CZ" sz="2000" b="1" dirty="0" err="1">
                <a:solidFill>
                  <a:schemeClr val="accent5">
                    <a:lumMod val="75000"/>
                  </a:schemeClr>
                </a:solidFill>
              </a:rPr>
              <a:t>sp.zn</a:t>
            </a:r>
            <a:r>
              <a:rPr lang="cs-CZ" sz="2000" b="1" dirty="0">
                <a:solidFill>
                  <a:schemeClr val="accent5">
                    <a:lumMod val="75000"/>
                  </a:schemeClr>
                </a:solidFill>
              </a:rPr>
              <a:t>. 5 As 225/2018</a:t>
            </a:r>
          </a:p>
          <a:p>
            <a:pPr marL="2419350" lvl="0" indent="-457200" defTabSz="812637">
              <a:buFont typeface="Wingdings" panose="05000000000000000000" pitchFamily="2" charset="2"/>
              <a:buChar char="§"/>
              <a:defRPr/>
            </a:pPr>
            <a:r>
              <a:rPr lang="cs-CZ" sz="2000" b="0" dirty="0">
                <a:solidFill>
                  <a:prstClr val="black"/>
                </a:solidFill>
              </a:rPr>
              <a:t>zadavatel podstatným způsobem snížil dohodou o narovnání smluvní pokutu za prodlení s předáním díla</a:t>
            </a:r>
          </a:p>
          <a:p>
            <a:pPr marL="2419350" lvl="0" indent="-457200" defTabSz="812637">
              <a:buFont typeface="Wingdings" panose="05000000000000000000" pitchFamily="2" charset="2"/>
              <a:buChar char="§"/>
              <a:defRPr/>
            </a:pPr>
            <a:r>
              <a:rPr lang="cs-CZ" sz="2000" b="0" dirty="0">
                <a:solidFill>
                  <a:prstClr val="black"/>
                </a:solidFill>
              </a:rPr>
              <a:t>v řízení před Úřadem argumentoval tím, že původní smluvní pokuta byla nepřiměřeně vysoká, a dodavatelé proto měli počítat s tím, že by byla soudy stejně moderována</a:t>
            </a:r>
          </a:p>
          <a:p>
            <a:pPr marL="2419350" lvl="0" indent="-457200" defTabSz="812637">
              <a:buFont typeface="Wingdings" panose="05000000000000000000" pitchFamily="2" charset="2"/>
              <a:buChar char="§"/>
              <a:defRPr/>
            </a:pPr>
            <a:r>
              <a:rPr lang="cs-CZ" sz="2000" b="0" dirty="0">
                <a:solidFill>
                  <a:prstClr val="black"/>
                </a:solidFill>
              </a:rPr>
              <a:t>Úřad i správní soudy tuto argumentaci označily za lichou</a:t>
            </a:r>
          </a:p>
          <a:p>
            <a:pPr marL="2419350" lvl="0" indent="-457200" defTabSz="812637">
              <a:buFont typeface="Wingdings" panose="05000000000000000000" pitchFamily="2" charset="2"/>
              <a:buChar char="§"/>
              <a:defRPr/>
            </a:pPr>
            <a:endParaRPr lang="cs-CZ" sz="2000" b="0" dirty="0">
              <a:solidFill>
                <a:prstClr val="black"/>
              </a:solidFill>
            </a:endParaRPr>
          </a:p>
          <a:p>
            <a:pPr marL="1249363" lvl="0" indent="0" defTabSz="812637">
              <a:buNone/>
              <a:defRPr/>
            </a:pPr>
            <a:r>
              <a:rPr lang="cs-CZ" sz="2000" b="0" dirty="0">
                <a:solidFill>
                  <a:prstClr val="black"/>
                </a:solidFill>
              </a:rPr>
              <a:t>→ </a:t>
            </a:r>
            <a:r>
              <a:rPr lang="cs-CZ" sz="2000" i="1" dirty="0">
                <a:solidFill>
                  <a:prstClr val="black"/>
                </a:solidFill>
              </a:rPr>
              <a:t>i potenciálně „nepřiměřené“ smluvní podmínky nějak nastavily původní ekonomickou rovnováhu smlouvy a zadavatel je nemůže následně „změkčovat“ (s tímto se ztotožnil i Ústavní soud – viz usnesení ze dne 30.11.2020 I.ÚS 3066/20)</a:t>
            </a:r>
            <a:endParaRPr lang="cs-CZ" sz="2000" b="0" dirty="0">
              <a:solidFill>
                <a:prstClr val="black"/>
              </a:solidFill>
            </a:endParaRPr>
          </a:p>
        </p:txBody>
      </p:sp>
      <p:sp>
        <p:nvSpPr>
          <p:cNvPr id="6" name="Nadpis 1">
            <a:extLst>
              <a:ext uri="{FF2B5EF4-FFF2-40B4-BE49-F238E27FC236}">
                <a16:creationId xmlns:a16="http://schemas.microsoft.com/office/drawing/2014/main" id="{6BC25597-9C57-D010-E3FD-E80E90C53668}"/>
              </a:ext>
            </a:extLst>
          </p:cNvPr>
          <p:cNvSpPr>
            <a:spLocks noGrp="1"/>
          </p:cNvSpPr>
          <p:nvPr>
            <p:ph type="title"/>
          </p:nvPr>
        </p:nvSpPr>
        <p:spPr>
          <a:xfrm>
            <a:off x="839788" y="365125"/>
            <a:ext cx="10515600" cy="823913"/>
          </a:xfrm>
        </p:spPr>
        <p:txBody>
          <a:bodyPr>
            <a:normAutofit/>
          </a:bodyPr>
          <a:lstStyle/>
          <a:p>
            <a:r>
              <a:rPr lang="cs-CZ" sz="3200" b="1" dirty="0">
                <a:solidFill>
                  <a:schemeClr val="accent5">
                    <a:lumMod val="75000"/>
                  </a:schemeClr>
                </a:solidFill>
              </a:rPr>
              <a:t>Změna ekonomické rovnováhy - judikatura</a:t>
            </a:r>
          </a:p>
        </p:txBody>
      </p:sp>
      <p:sp>
        <p:nvSpPr>
          <p:cNvPr id="7" name="Zástupný symbol pro číslo snímku 6">
            <a:extLst>
              <a:ext uri="{FF2B5EF4-FFF2-40B4-BE49-F238E27FC236}">
                <a16:creationId xmlns:a16="http://schemas.microsoft.com/office/drawing/2014/main" id="{EA49E1C2-4305-8AE4-A246-0B49AB661747}"/>
              </a:ext>
            </a:extLst>
          </p:cNvPr>
          <p:cNvSpPr>
            <a:spLocks noGrp="1"/>
          </p:cNvSpPr>
          <p:nvPr>
            <p:ph type="sldNum" sz="quarter" idx="12"/>
          </p:nvPr>
        </p:nvSpPr>
        <p:spPr/>
        <p:txBody>
          <a:bodyPr/>
          <a:lstStyle/>
          <a:p>
            <a:fld id="{21944441-26C3-43E2-AE7F-3EECDD9A4D76}" type="slidenum">
              <a:rPr lang="cs-CZ" smtClean="0"/>
              <a:t>19</a:t>
            </a:fld>
            <a:endParaRPr lang="cs-CZ"/>
          </a:p>
        </p:txBody>
      </p:sp>
    </p:spTree>
    <p:extLst>
      <p:ext uri="{BB962C8B-B14F-4D97-AF65-F5344CB8AC3E}">
        <p14:creationId xmlns:p14="http://schemas.microsoft.com/office/powerpoint/2010/main" val="30986992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obsah 2">
            <a:extLst>
              <a:ext uri="{FF2B5EF4-FFF2-40B4-BE49-F238E27FC236}">
                <a16:creationId xmlns:a16="http://schemas.microsoft.com/office/drawing/2014/main" id="{D212BD1A-5A15-679B-D08E-214DCDE7341D}"/>
              </a:ext>
            </a:extLst>
          </p:cNvPr>
          <p:cNvSpPr>
            <a:spLocks noGrp="1"/>
          </p:cNvSpPr>
          <p:nvPr>
            <p:ph idx="1"/>
          </p:nvPr>
        </p:nvSpPr>
        <p:spPr>
          <a:xfrm>
            <a:off x="838200" y="1258277"/>
            <a:ext cx="10515600" cy="5033108"/>
          </a:xfrm>
        </p:spPr>
        <p:txBody>
          <a:bodyPr>
            <a:normAutofit fontScale="92500" lnSpcReduction="20000"/>
          </a:bodyPr>
          <a:lstStyle/>
          <a:p>
            <a:pPr marL="0" indent="0">
              <a:spcBef>
                <a:spcPts val="600"/>
              </a:spcBef>
              <a:buNone/>
            </a:pPr>
            <a:r>
              <a:rPr lang="cs-CZ" sz="1400" dirty="0"/>
              <a:t>DZ – důvodová zpráva</a:t>
            </a:r>
          </a:p>
          <a:p>
            <a:pPr marL="0" indent="0">
              <a:spcBef>
                <a:spcPts val="600"/>
              </a:spcBef>
              <a:buNone/>
            </a:pPr>
            <a:r>
              <a:rPr lang="cs-CZ" sz="1400" dirty="0"/>
              <a:t>EU – Evropská unie</a:t>
            </a:r>
          </a:p>
          <a:p>
            <a:pPr marL="0" indent="0">
              <a:spcBef>
                <a:spcPts val="600"/>
              </a:spcBef>
              <a:buNone/>
            </a:pPr>
            <a:r>
              <a:rPr lang="cs-CZ" sz="1400" dirty="0"/>
              <a:t>JŘBU – jednací řízení bez uveřejnění</a:t>
            </a:r>
          </a:p>
          <a:p>
            <a:pPr marL="0" indent="0">
              <a:spcBef>
                <a:spcPts val="600"/>
              </a:spcBef>
              <a:buNone/>
            </a:pPr>
            <a:r>
              <a:rPr lang="cs-CZ" sz="1400" dirty="0"/>
              <a:t>KS – Krajský soud v Brně</a:t>
            </a:r>
          </a:p>
          <a:p>
            <a:pPr marL="0" indent="0">
              <a:spcBef>
                <a:spcPts val="600"/>
              </a:spcBef>
              <a:buNone/>
            </a:pPr>
            <a:r>
              <a:rPr lang="cs-CZ" sz="1400" dirty="0"/>
              <a:t>Novela 2023 – zákon č. 166/2023 Sb., kterým se mění zákon č. 134/2016 Sb., o zadávání veřejných zakázek, ve znění pozdějších předpisů (účinnost od 16. 7. 2023)</a:t>
            </a:r>
          </a:p>
          <a:p>
            <a:pPr marL="0" indent="0">
              <a:spcBef>
                <a:spcPts val="600"/>
              </a:spcBef>
              <a:buNone/>
            </a:pPr>
            <a:r>
              <a:rPr lang="cs-CZ" sz="1400" dirty="0"/>
              <a:t>NSS – Nejvyšší správní soud</a:t>
            </a:r>
          </a:p>
          <a:p>
            <a:pPr marL="0" indent="0">
              <a:spcBef>
                <a:spcPts val="600"/>
              </a:spcBef>
              <a:buNone/>
            </a:pPr>
            <a:r>
              <a:rPr lang="cs-CZ" sz="1400" dirty="0"/>
              <a:t>PH – předpokládaná hodnota</a:t>
            </a:r>
          </a:p>
          <a:p>
            <a:pPr marL="0" indent="0">
              <a:spcBef>
                <a:spcPts val="600"/>
              </a:spcBef>
              <a:buNone/>
            </a:pPr>
            <a:r>
              <a:rPr lang="cs-CZ" sz="1400" dirty="0"/>
              <a:t>PPP – public-</a:t>
            </a:r>
            <a:r>
              <a:rPr lang="cs-CZ" sz="1400" dirty="0" err="1"/>
              <a:t>private</a:t>
            </a:r>
            <a:r>
              <a:rPr lang="cs-CZ" sz="1400" dirty="0"/>
              <a:t> </a:t>
            </a:r>
            <a:r>
              <a:rPr lang="cs-CZ" sz="1400" dirty="0" err="1"/>
              <a:t>partnership</a:t>
            </a:r>
            <a:r>
              <a:rPr lang="cs-CZ" sz="1400" dirty="0"/>
              <a:t> (partnerství veřejného a soukromého sektoru)</a:t>
            </a:r>
          </a:p>
          <a:p>
            <a:pPr marL="0" indent="0">
              <a:spcBef>
                <a:spcPts val="600"/>
              </a:spcBef>
              <a:buNone/>
            </a:pPr>
            <a:r>
              <a:rPr lang="cs-CZ" sz="1400" dirty="0"/>
              <a:t>RD – rámcová dohoda</a:t>
            </a:r>
          </a:p>
          <a:p>
            <a:pPr marL="0" indent="0">
              <a:spcBef>
                <a:spcPts val="600"/>
              </a:spcBef>
              <a:buNone/>
            </a:pPr>
            <a:r>
              <a:rPr lang="cs-CZ" sz="1400" dirty="0"/>
              <a:t>SD EU – Soudní dvůr EU</a:t>
            </a:r>
          </a:p>
          <a:p>
            <a:pPr marL="0" indent="0">
              <a:spcBef>
                <a:spcPts val="600"/>
              </a:spcBef>
              <a:buNone/>
            </a:pPr>
            <a:r>
              <a:rPr lang="cs-CZ" sz="1400" dirty="0"/>
              <a:t>SPV – </a:t>
            </a:r>
            <a:r>
              <a:rPr lang="cs-CZ" sz="1400" dirty="0" err="1"/>
              <a:t>special</a:t>
            </a:r>
            <a:r>
              <a:rPr lang="cs-CZ" sz="1400" dirty="0"/>
              <a:t> </a:t>
            </a:r>
            <a:r>
              <a:rPr lang="cs-CZ" sz="1400" dirty="0" err="1"/>
              <a:t>purpose</a:t>
            </a:r>
            <a:r>
              <a:rPr lang="cs-CZ" sz="1400" dirty="0"/>
              <a:t> </a:t>
            </a:r>
            <a:r>
              <a:rPr lang="cs-CZ" sz="1400" dirty="0" err="1"/>
              <a:t>vehicle</a:t>
            </a:r>
            <a:r>
              <a:rPr lang="cs-CZ" sz="1400" dirty="0"/>
              <a:t> (účelová společnost pro plnění konkrétního projektu)</a:t>
            </a:r>
          </a:p>
          <a:p>
            <a:pPr marL="0" indent="0">
              <a:spcBef>
                <a:spcPts val="600"/>
              </a:spcBef>
              <a:buNone/>
            </a:pPr>
            <a:r>
              <a:rPr lang="cs-CZ" sz="1400" dirty="0"/>
              <a:t>TED – </a:t>
            </a:r>
            <a:r>
              <a:rPr lang="cs-CZ" sz="1400" dirty="0" err="1"/>
              <a:t>Tenders</a:t>
            </a:r>
            <a:r>
              <a:rPr lang="cs-CZ" sz="1400" dirty="0"/>
              <a:t> </a:t>
            </a:r>
            <a:r>
              <a:rPr lang="cs-CZ" sz="1400" dirty="0" err="1"/>
              <a:t>Electronic</a:t>
            </a:r>
            <a:r>
              <a:rPr lang="cs-CZ" sz="1400" dirty="0"/>
              <a:t> </a:t>
            </a:r>
            <a:r>
              <a:rPr lang="cs-CZ" sz="1400" dirty="0" err="1"/>
              <a:t>Daily</a:t>
            </a:r>
            <a:r>
              <a:rPr lang="cs-CZ" sz="1400" dirty="0"/>
              <a:t> (příloha Úředního věstníku EU k uveřejňování VZ)</a:t>
            </a:r>
          </a:p>
          <a:p>
            <a:pPr marL="0" indent="0">
              <a:spcBef>
                <a:spcPts val="600"/>
              </a:spcBef>
              <a:buNone/>
            </a:pPr>
            <a:r>
              <a:rPr lang="cs-CZ" sz="1400" dirty="0"/>
              <a:t>ÚOHS – Úřad pro ochranu hospodářské soutěže</a:t>
            </a:r>
          </a:p>
          <a:p>
            <a:pPr marL="0" indent="0">
              <a:spcBef>
                <a:spcPts val="600"/>
              </a:spcBef>
              <a:buNone/>
            </a:pPr>
            <a:r>
              <a:rPr lang="cs-CZ" sz="1400" dirty="0"/>
              <a:t>VVZ – Věstník veřejných zakázek</a:t>
            </a:r>
          </a:p>
          <a:p>
            <a:pPr marL="0" indent="0">
              <a:spcBef>
                <a:spcPts val="600"/>
              </a:spcBef>
              <a:buNone/>
            </a:pPr>
            <a:r>
              <a:rPr lang="cs-CZ" sz="1400" dirty="0"/>
              <a:t>VZ – veřejná zakázka</a:t>
            </a:r>
          </a:p>
          <a:p>
            <a:pPr marL="0" indent="0">
              <a:spcBef>
                <a:spcPts val="600"/>
              </a:spcBef>
              <a:buNone/>
            </a:pPr>
            <a:r>
              <a:rPr lang="cs-CZ" sz="1400" dirty="0"/>
              <a:t>VZMR – veřejná zakázka malého rozsahu</a:t>
            </a:r>
          </a:p>
          <a:p>
            <a:pPr marL="0" indent="0">
              <a:spcBef>
                <a:spcPts val="600"/>
              </a:spcBef>
              <a:buNone/>
            </a:pPr>
            <a:r>
              <a:rPr lang="cs-CZ" sz="1400" dirty="0"/>
              <a:t>ZD – zadávací dokumentace</a:t>
            </a:r>
          </a:p>
          <a:p>
            <a:pPr marL="0" indent="0">
              <a:spcBef>
                <a:spcPts val="600"/>
              </a:spcBef>
              <a:buNone/>
            </a:pPr>
            <a:r>
              <a:rPr lang="cs-CZ" sz="1400" dirty="0"/>
              <a:t>ZP – zadávací podmínky</a:t>
            </a:r>
          </a:p>
          <a:p>
            <a:pPr marL="0" indent="0">
              <a:spcBef>
                <a:spcPts val="600"/>
              </a:spcBef>
              <a:buNone/>
            </a:pPr>
            <a:r>
              <a:rPr lang="cs-CZ" sz="1400" dirty="0"/>
              <a:t>ZPŘ – zjednodušené podlimitní řízení</a:t>
            </a:r>
          </a:p>
          <a:p>
            <a:pPr marL="0" indent="0">
              <a:spcBef>
                <a:spcPts val="600"/>
              </a:spcBef>
              <a:buNone/>
            </a:pPr>
            <a:r>
              <a:rPr lang="cs-CZ" sz="1400" dirty="0"/>
              <a:t>ZŘ – zadávací řízení</a:t>
            </a:r>
          </a:p>
          <a:p>
            <a:pPr marL="0" indent="0">
              <a:spcBef>
                <a:spcPts val="600"/>
              </a:spcBef>
              <a:buNone/>
            </a:pPr>
            <a:r>
              <a:rPr lang="cs-CZ" sz="1400" dirty="0"/>
              <a:t>ZZVZ – zákon č. 134/2016 Sb., o zadávání veřejných zakázek, ve znění pozdějších předpisů</a:t>
            </a:r>
            <a:endParaRPr lang="cs-CZ" dirty="0"/>
          </a:p>
        </p:txBody>
      </p:sp>
      <p:sp>
        <p:nvSpPr>
          <p:cNvPr id="6" name="Nadpis 1">
            <a:extLst>
              <a:ext uri="{FF2B5EF4-FFF2-40B4-BE49-F238E27FC236}">
                <a16:creationId xmlns:a16="http://schemas.microsoft.com/office/drawing/2014/main" id="{6BC25597-9C57-D010-E3FD-E80E90C53668}"/>
              </a:ext>
            </a:extLst>
          </p:cNvPr>
          <p:cNvSpPr>
            <a:spLocks noGrp="1"/>
          </p:cNvSpPr>
          <p:nvPr>
            <p:ph type="title"/>
          </p:nvPr>
        </p:nvSpPr>
        <p:spPr>
          <a:xfrm>
            <a:off x="839788" y="365125"/>
            <a:ext cx="10515600" cy="823913"/>
          </a:xfrm>
        </p:spPr>
        <p:txBody>
          <a:bodyPr>
            <a:normAutofit/>
          </a:bodyPr>
          <a:lstStyle/>
          <a:p>
            <a:r>
              <a:rPr lang="cs-CZ" sz="3200" b="1" dirty="0">
                <a:solidFill>
                  <a:schemeClr val="accent5">
                    <a:lumMod val="75000"/>
                  </a:schemeClr>
                </a:solidFill>
              </a:rPr>
              <a:t>Zkratky</a:t>
            </a:r>
          </a:p>
        </p:txBody>
      </p:sp>
      <p:sp>
        <p:nvSpPr>
          <p:cNvPr id="7" name="Zástupný symbol pro číslo snímku 6">
            <a:extLst>
              <a:ext uri="{FF2B5EF4-FFF2-40B4-BE49-F238E27FC236}">
                <a16:creationId xmlns:a16="http://schemas.microsoft.com/office/drawing/2014/main" id="{EA49E1C2-4305-8AE4-A246-0B49AB661747}"/>
              </a:ext>
            </a:extLst>
          </p:cNvPr>
          <p:cNvSpPr>
            <a:spLocks noGrp="1"/>
          </p:cNvSpPr>
          <p:nvPr>
            <p:ph type="sldNum" sz="quarter" idx="12"/>
          </p:nvPr>
        </p:nvSpPr>
        <p:spPr/>
        <p:txBody>
          <a:bodyPr/>
          <a:lstStyle/>
          <a:p>
            <a:fld id="{21944441-26C3-43E2-AE7F-3EECDD9A4D76}" type="slidenum">
              <a:rPr lang="cs-CZ" smtClean="0"/>
              <a:t>2</a:t>
            </a:fld>
            <a:endParaRPr lang="cs-CZ" dirty="0"/>
          </a:p>
        </p:txBody>
      </p:sp>
    </p:spTree>
    <p:extLst>
      <p:ext uri="{BB962C8B-B14F-4D97-AF65-F5344CB8AC3E}">
        <p14:creationId xmlns:p14="http://schemas.microsoft.com/office/powerpoint/2010/main" val="343808198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obsah 2">
            <a:extLst>
              <a:ext uri="{FF2B5EF4-FFF2-40B4-BE49-F238E27FC236}">
                <a16:creationId xmlns:a16="http://schemas.microsoft.com/office/drawing/2014/main" id="{D212BD1A-5A15-679B-D08E-214DCDE7341D}"/>
              </a:ext>
            </a:extLst>
          </p:cNvPr>
          <p:cNvSpPr>
            <a:spLocks noGrp="1"/>
          </p:cNvSpPr>
          <p:nvPr>
            <p:ph idx="1"/>
          </p:nvPr>
        </p:nvSpPr>
        <p:spPr>
          <a:xfrm>
            <a:off x="838200" y="1258277"/>
            <a:ext cx="10515600" cy="5033108"/>
          </a:xfrm>
        </p:spPr>
        <p:txBody>
          <a:bodyPr>
            <a:normAutofit fontScale="92500" lnSpcReduction="20000"/>
          </a:bodyPr>
          <a:lstStyle/>
          <a:p>
            <a:pPr marL="0" defTabSz="812637">
              <a:lnSpc>
                <a:spcPct val="120000"/>
              </a:lnSpc>
              <a:spcBef>
                <a:spcPts val="1800"/>
              </a:spcBef>
              <a:buFont typeface="Arial" panose="020B0604020202020204" pitchFamily="34" charset="0"/>
              <a:buChar char="•"/>
              <a:defRPr/>
            </a:pPr>
            <a:r>
              <a:rPr lang="cs-CZ" sz="2200" b="1" dirty="0">
                <a:solidFill>
                  <a:schemeClr val="accent5">
                    <a:lumMod val="75000"/>
                  </a:schemeClr>
                </a:solidFill>
              </a:rPr>
              <a:t>převzato z prezentace ze 4. metodického dne ÚOHS (2.11.2021) ke změnám smluv:</a:t>
            </a:r>
            <a:endParaRPr lang="cs-CZ" sz="2200" dirty="0">
              <a:solidFill>
                <a:schemeClr val="accent5">
                  <a:lumMod val="75000"/>
                </a:schemeClr>
              </a:solidFill>
            </a:endParaRPr>
          </a:p>
          <a:p>
            <a:pPr marL="1080980" defTabSz="812637">
              <a:spcBef>
                <a:spcPts val="1800"/>
              </a:spcBef>
              <a:buFont typeface="Arial" panose="020B0604020202020204" pitchFamily="34" charset="0"/>
              <a:buChar char="•"/>
              <a:defRPr/>
            </a:pPr>
            <a:r>
              <a:rPr lang="cs-CZ" sz="2000" u="sng" dirty="0">
                <a:solidFill>
                  <a:prstClr val="black"/>
                </a:solidFill>
              </a:rPr>
              <a:t>změna ekonomické rovnováhy smlouvy</a:t>
            </a:r>
          </a:p>
          <a:p>
            <a:pPr marL="1803221" indent="-457154" defTabSz="812637">
              <a:spcBef>
                <a:spcPts val="1200"/>
              </a:spcBef>
              <a:buFont typeface="Courier New" panose="02070309020205020404" pitchFamily="49" charset="0"/>
              <a:buChar char="o"/>
              <a:defRPr/>
            </a:pPr>
            <a:r>
              <a:rPr lang="cs-CZ" sz="2000" b="1" dirty="0">
                <a:solidFill>
                  <a:schemeClr val="accent5">
                    <a:lumMod val="75000"/>
                  </a:schemeClr>
                </a:solidFill>
              </a:rPr>
              <a:t>rozsudek NSS ze dne 8.8.2019 </a:t>
            </a:r>
            <a:r>
              <a:rPr lang="cs-CZ" sz="2000" b="1" dirty="0" err="1">
                <a:solidFill>
                  <a:schemeClr val="accent5">
                    <a:lumMod val="75000"/>
                  </a:schemeClr>
                </a:solidFill>
              </a:rPr>
              <a:t>sp.zn</a:t>
            </a:r>
            <a:r>
              <a:rPr lang="cs-CZ" sz="2000" b="1" dirty="0">
                <a:solidFill>
                  <a:schemeClr val="accent5">
                    <a:lumMod val="75000"/>
                  </a:schemeClr>
                </a:solidFill>
              </a:rPr>
              <a:t>. 9 As 153/2019</a:t>
            </a:r>
          </a:p>
          <a:p>
            <a:pPr marL="2419350" lvl="0" indent="-457200" defTabSz="812637">
              <a:buFont typeface="Wingdings" panose="05000000000000000000" pitchFamily="2" charset="2"/>
              <a:buChar char="§"/>
              <a:defRPr/>
            </a:pPr>
            <a:r>
              <a:rPr lang="cs-CZ" sz="2000" b="0" dirty="0">
                <a:solidFill>
                  <a:prstClr val="black"/>
                </a:solidFill>
              </a:rPr>
              <a:t>zadavatel uzavřel s dodavatelem komplexní dodatek, který měnil řadu práv a povinností; v řízení před Úřadem a správními soudy pak argumentoval, že se tyto změny vzájemně vyvažují (a nejde tak o změnu ekonomické rovnováhy ze smlouvy)</a:t>
            </a:r>
          </a:p>
          <a:p>
            <a:pPr marL="2419350" lvl="0" indent="-457200" defTabSz="812637">
              <a:buFont typeface="Wingdings" panose="05000000000000000000" pitchFamily="2" charset="2"/>
              <a:buChar char="§"/>
              <a:defRPr/>
            </a:pPr>
            <a:r>
              <a:rPr lang="cs-CZ" sz="2000" b="0" dirty="0">
                <a:solidFill>
                  <a:prstClr val="black"/>
                </a:solidFill>
              </a:rPr>
              <a:t>KS v Brně v rozsudku ze dne 18.4.2019 </a:t>
            </a:r>
            <a:r>
              <a:rPr lang="cs-CZ" sz="2000" b="0" dirty="0" err="1">
                <a:solidFill>
                  <a:prstClr val="black"/>
                </a:solidFill>
              </a:rPr>
              <a:t>sp.zn</a:t>
            </a:r>
            <a:r>
              <a:rPr lang="cs-CZ" sz="2000" b="0" dirty="0">
                <a:solidFill>
                  <a:prstClr val="black"/>
                </a:solidFill>
              </a:rPr>
              <a:t>. 62 </a:t>
            </a:r>
            <a:r>
              <a:rPr lang="cs-CZ" sz="2000" b="0" dirty="0" err="1">
                <a:solidFill>
                  <a:prstClr val="black"/>
                </a:solidFill>
              </a:rPr>
              <a:t>Af</a:t>
            </a:r>
            <a:r>
              <a:rPr lang="cs-CZ" sz="2000" b="0" dirty="0">
                <a:solidFill>
                  <a:prstClr val="black"/>
                </a:solidFill>
              </a:rPr>
              <a:t> 130/2016 uvedl, že </a:t>
            </a:r>
            <a:r>
              <a:rPr lang="cs-CZ" sz="2000" b="0" i="1" dirty="0">
                <a:solidFill>
                  <a:prstClr val="black"/>
                </a:solidFill>
              </a:rPr>
              <a:t>veškeré zásahy do již uzavřených smluv … by měly vycházet ze zásady jejich minimalizace, přitom umožněny by měly být změny pouze nepodstatné, bagatelní</a:t>
            </a:r>
            <a:endParaRPr lang="cs-CZ" sz="2000" b="0" dirty="0">
              <a:solidFill>
                <a:prstClr val="black"/>
              </a:solidFill>
            </a:endParaRPr>
          </a:p>
          <a:p>
            <a:pPr marL="2419350" lvl="0" indent="-457200" defTabSz="812637">
              <a:buFont typeface="Wingdings" panose="05000000000000000000" pitchFamily="2" charset="2"/>
              <a:buChar char="§"/>
              <a:defRPr/>
            </a:pPr>
            <a:r>
              <a:rPr lang="cs-CZ" sz="2000" b="0" dirty="0">
                <a:solidFill>
                  <a:prstClr val="black"/>
                </a:solidFill>
              </a:rPr>
              <a:t>NSS se rovněž ztotožnil s tím, že je zásadně nepřípustné do smluvního vztahu na VZ zasahovat změnami komplexního charakteru a následně vést složité disputace na téma, nakolik se jednotlivé změny „vykrývají“; podstatné je, že komplexně změněná smlouva se velmi vzdaluje smlouvě, která byla uzavřena v souladu se zadávacími podmínkami</a:t>
            </a:r>
          </a:p>
          <a:p>
            <a:pPr marL="1249363" lvl="0" indent="0" defTabSz="812637">
              <a:buNone/>
              <a:defRPr/>
            </a:pPr>
            <a:r>
              <a:rPr lang="cs-CZ" sz="2000" b="0" dirty="0">
                <a:solidFill>
                  <a:prstClr val="black"/>
                </a:solidFill>
              </a:rPr>
              <a:t>→ </a:t>
            </a:r>
            <a:r>
              <a:rPr lang="cs-CZ" sz="2000" i="1" dirty="0">
                <a:solidFill>
                  <a:prstClr val="black"/>
                </a:solidFill>
              </a:rPr>
              <a:t>nepřípustné jsou „komplexní“ dodatky, a to i v situaci, kdy by se z obchodního pohledu jednalo o rozumně hájitelné „narovnání“ vztahů v důsledku nemožnosti realizovat plnění (viz též rozsudek SDEU z 7.9.2016 ve věci C-549/14 Finn </a:t>
            </a:r>
            <a:r>
              <a:rPr lang="cs-CZ" sz="2000" i="1" dirty="0" err="1">
                <a:solidFill>
                  <a:prstClr val="black"/>
                </a:solidFill>
              </a:rPr>
              <a:t>Frogne</a:t>
            </a:r>
            <a:r>
              <a:rPr lang="cs-CZ" sz="2000" i="1" dirty="0">
                <a:solidFill>
                  <a:prstClr val="black"/>
                </a:solidFill>
              </a:rPr>
              <a:t> A/S)</a:t>
            </a:r>
            <a:endParaRPr lang="cs-CZ" sz="2000" b="0" dirty="0">
              <a:solidFill>
                <a:prstClr val="black"/>
              </a:solidFill>
            </a:endParaRPr>
          </a:p>
        </p:txBody>
      </p:sp>
      <p:sp>
        <p:nvSpPr>
          <p:cNvPr id="6" name="Nadpis 1">
            <a:extLst>
              <a:ext uri="{FF2B5EF4-FFF2-40B4-BE49-F238E27FC236}">
                <a16:creationId xmlns:a16="http://schemas.microsoft.com/office/drawing/2014/main" id="{6BC25597-9C57-D010-E3FD-E80E90C53668}"/>
              </a:ext>
            </a:extLst>
          </p:cNvPr>
          <p:cNvSpPr>
            <a:spLocks noGrp="1"/>
          </p:cNvSpPr>
          <p:nvPr>
            <p:ph type="title"/>
          </p:nvPr>
        </p:nvSpPr>
        <p:spPr>
          <a:xfrm>
            <a:off x="839788" y="365125"/>
            <a:ext cx="10515600" cy="823913"/>
          </a:xfrm>
        </p:spPr>
        <p:txBody>
          <a:bodyPr>
            <a:normAutofit/>
          </a:bodyPr>
          <a:lstStyle/>
          <a:p>
            <a:r>
              <a:rPr lang="cs-CZ" sz="3200" b="1" dirty="0">
                <a:solidFill>
                  <a:schemeClr val="accent5">
                    <a:lumMod val="75000"/>
                  </a:schemeClr>
                </a:solidFill>
              </a:rPr>
              <a:t>Změna ekonomické rovnováhy - judikatura</a:t>
            </a:r>
          </a:p>
        </p:txBody>
      </p:sp>
      <p:sp>
        <p:nvSpPr>
          <p:cNvPr id="7" name="Zástupný symbol pro číslo snímku 6">
            <a:extLst>
              <a:ext uri="{FF2B5EF4-FFF2-40B4-BE49-F238E27FC236}">
                <a16:creationId xmlns:a16="http://schemas.microsoft.com/office/drawing/2014/main" id="{EA49E1C2-4305-8AE4-A246-0B49AB661747}"/>
              </a:ext>
            </a:extLst>
          </p:cNvPr>
          <p:cNvSpPr>
            <a:spLocks noGrp="1"/>
          </p:cNvSpPr>
          <p:nvPr>
            <p:ph type="sldNum" sz="quarter" idx="12"/>
          </p:nvPr>
        </p:nvSpPr>
        <p:spPr/>
        <p:txBody>
          <a:bodyPr/>
          <a:lstStyle/>
          <a:p>
            <a:fld id="{21944441-26C3-43E2-AE7F-3EECDD9A4D76}" type="slidenum">
              <a:rPr lang="cs-CZ" smtClean="0"/>
              <a:t>20</a:t>
            </a:fld>
            <a:endParaRPr lang="cs-CZ"/>
          </a:p>
        </p:txBody>
      </p:sp>
    </p:spTree>
    <p:extLst>
      <p:ext uri="{BB962C8B-B14F-4D97-AF65-F5344CB8AC3E}">
        <p14:creationId xmlns:p14="http://schemas.microsoft.com/office/powerpoint/2010/main" val="347327143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obsah 2">
            <a:extLst>
              <a:ext uri="{FF2B5EF4-FFF2-40B4-BE49-F238E27FC236}">
                <a16:creationId xmlns:a16="http://schemas.microsoft.com/office/drawing/2014/main" id="{D212BD1A-5A15-679B-D08E-214DCDE7341D}"/>
              </a:ext>
            </a:extLst>
          </p:cNvPr>
          <p:cNvSpPr>
            <a:spLocks noGrp="1"/>
          </p:cNvSpPr>
          <p:nvPr>
            <p:ph idx="1"/>
          </p:nvPr>
        </p:nvSpPr>
        <p:spPr>
          <a:xfrm>
            <a:off x="838200" y="1258277"/>
            <a:ext cx="10515600" cy="5033108"/>
          </a:xfrm>
        </p:spPr>
        <p:txBody>
          <a:bodyPr>
            <a:normAutofit/>
          </a:bodyPr>
          <a:lstStyle/>
          <a:p>
            <a:r>
              <a:rPr lang="cs-CZ" dirty="0"/>
              <a:t>rozšíření předmětu VZ nad rámec původní VZ</a:t>
            </a:r>
          </a:p>
          <a:p>
            <a:r>
              <a:rPr lang="cs-CZ" dirty="0"/>
              <a:t>„významné rozšíření“ není definováno</a:t>
            </a:r>
          </a:p>
          <a:p>
            <a:pPr algn="just"/>
            <a:r>
              <a:rPr lang="cs-CZ" dirty="0"/>
              <a:t>v ČR vnímáno ve vazbě na povolené způsoby změny v § 222/4 až 7 (tj. pokud není naplněna některá z „blokových výjimek“, pak toto ustanovení brání rozšíření rozsahu plnění)</a:t>
            </a:r>
          </a:p>
          <a:p>
            <a:endParaRPr lang="cs-CZ" dirty="0"/>
          </a:p>
          <a:p>
            <a:pPr>
              <a:buFont typeface="Wingdings" panose="05000000000000000000" pitchFamily="2" charset="2"/>
              <a:buChar char="v"/>
            </a:pPr>
            <a:r>
              <a:rPr lang="cs-CZ" dirty="0"/>
              <a:t> </a:t>
            </a:r>
            <a:r>
              <a:rPr lang="cs-CZ" i="1" dirty="0"/>
              <a:t>je možno ustanovení aplikovat samostatně, tedy je možno provést „nevýznamné“ rozšíření předmětu VZ?</a:t>
            </a:r>
          </a:p>
          <a:p>
            <a:endParaRPr lang="cs-CZ" i="1" dirty="0"/>
          </a:p>
          <a:p>
            <a:endParaRPr lang="cs-CZ" dirty="0"/>
          </a:p>
        </p:txBody>
      </p:sp>
      <p:sp>
        <p:nvSpPr>
          <p:cNvPr id="6" name="Nadpis 1">
            <a:extLst>
              <a:ext uri="{FF2B5EF4-FFF2-40B4-BE49-F238E27FC236}">
                <a16:creationId xmlns:a16="http://schemas.microsoft.com/office/drawing/2014/main" id="{6BC25597-9C57-D010-E3FD-E80E90C53668}"/>
              </a:ext>
            </a:extLst>
          </p:cNvPr>
          <p:cNvSpPr>
            <a:spLocks noGrp="1"/>
          </p:cNvSpPr>
          <p:nvPr>
            <p:ph type="title"/>
          </p:nvPr>
        </p:nvSpPr>
        <p:spPr>
          <a:xfrm>
            <a:off x="839788" y="365125"/>
            <a:ext cx="10515600" cy="823913"/>
          </a:xfrm>
        </p:spPr>
        <p:txBody>
          <a:bodyPr>
            <a:normAutofit/>
          </a:bodyPr>
          <a:lstStyle/>
          <a:p>
            <a:r>
              <a:rPr lang="cs-CZ" sz="3200" b="1" dirty="0">
                <a:solidFill>
                  <a:schemeClr val="accent5">
                    <a:lumMod val="75000"/>
                  </a:schemeClr>
                </a:solidFill>
              </a:rPr>
              <a:t>Významné rozšíření rozsahu plnění VZ</a:t>
            </a:r>
          </a:p>
        </p:txBody>
      </p:sp>
      <p:sp>
        <p:nvSpPr>
          <p:cNvPr id="7" name="Zástupný symbol pro číslo snímku 6">
            <a:extLst>
              <a:ext uri="{FF2B5EF4-FFF2-40B4-BE49-F238E27FC236}">
                <a16:creationId xmlns:a16="http://schemas.microsoft.com/office/drawing/2014/main" id="{EA49E1C2-4305-8AE4-A246-0B49AB661747}"/>
              </a:ext>
            </a:extLst>
          </p:cNvPr>
          <p:cNvSpPr>
            <a:spLocks noGrp="1"/>
          </p:cNvSpPr>
          <p:nvPr>
            <p:ph type="sldNum" sz="quarter" idx="12"/>
          </p:nvPr>
        </p:nvSpPr>
        <p:spPr/>
        <p:txBody>
          <a:bodyPr/>
          <a:lstStyle/>
          <a:p>
            <a:fld id="{21944441-26C3-43E2-AE7F-3EECDD9A4D76}" type="slidenum">
              <a:rPr lang="cs-CZ" smtClean="0"/>
              <a:t>21</a:t>
            </a:fld>
            <a:endParaRPr lang="cs-CZ"/>
          </a:p>
        </p:txBody>
      </p:sp>
    </p:spTree>
    <p:extLst>
      <p:ext uri="{BB962C8B-B14F-4D97-AF65-F5344CB8AC3E}">
        <p14:creationId xmlns:p14="http://schemas.microsoft.com/office/powerpoint/2010/main" val="21381786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5522198-B552-8FAF-2200-5222FA50BF29}"/>
              </a:ext>
            </a:extLst>
          </p:cNvPr>
          <p:cNvSpPr>
            <a:spLocks noGrp="1"/>
          </p:cNvSpPr>
          <p:nvPr>
            <p:ph type="title"/>
          </p:nvPr>
        </p:nvSpPr>
        <p:spPr/>
        <p:txBody>
          <a:bodyPr/>
          <a:lstStyle/>
          <a:p>
            <a:pPr algn="ctr"/>
            <a:r>
              <a:rPr lang="cs-CZ" b="1" dirty="0">
                <a:solidFill>
                  <a:schemeClr val="accent5">
                    <a:lumMod val="75000"/>
                  </a:schemeClr>
                </a:solidFill>
              </a:rPr>
              <a:t>B. ZMĚNY POVOLENÉ</a:t>
            </a:r>
            <a:r>
              <a:rPr lang="cs-CZ" b="1" i="1" dirty="0">
                <a:solidFill>
                  <a:schemeClr val="accent5">
                    <a:lumMod val="75000"/>
                  </a:schemeClr>
                </a:solidFill>
              </a:rPr>
              <a:t> EX LEGE</a:t>
            </a:r>
            <a:br>
              <a:rPr lang="cs-CZ" b="1" i="1" dirty="0">
                <a:solidFill>
                  <a:schemeClr val="accent5">
                    <a:lumMod val="75000"/>
                  </a:schemeClr>
                </a:solidFill>
              </a:rPr>
            </a:br>
            <a:br>
              <a:rPr lang="cs-CZ" b="1" i="1" dirty="0">
                <a:solidFill>
                  <a:schemeClr val="accent5">
                    <a:lumMod val="75000"/>
                  </a:schemeClr>
                </a:solidFill>
              </a:rPr>
            </a:br>
            <a:endParaRPr lang="cs-CZ" b="1" i="1" dirty="0">
              <a:solidFill>
                <a:schemeClr val="accent5">
                  <a:lumMod val="75000"/>
                </a:schemeClr>
              </a:solidFill>
            </a:endParaRPr>
          </a:p>
        </p:txBody>
      </p:sp>
      <p:sp>
        <p:nvSpPr>
          <p:cNvPr id="3" name="Zástupný text 2">
            <a:extLst>
              <a:ext uri="{FF2B5EF4-FFF2-40B4-BE49-F238E27FC236}">
                <a16:creationId xmlns:a16="http://schemas.microsoft.com/office/drawing/2014/main" id="{D5B90F51-81BB-4327-3263-8C5A5030BE46}"/>
              </a:ext>
            </a:extLst>
          </p:cNvPr>
          <p:cNvSpPr>
            <a:spLocks noGrp="1"/>
          </p:cNvSpPr>
          <p:nvPr>
            <p:ph type="body" idx="1"/>
          </p:nvPr>
        </p:nvSpPr>
        <p:spPr/>
        <p:txBody>
          <a:bodyPr/>
          <a:lstStyle/>
          <a:p>
            <a:endParaRPr lang="cs-CZ" dirty="0"/>
          </a:p>
        </p:txBody>
      </p:sp>
      <p:sp>
        <p:nvSpPr>
          <p:cNvPr id="4" name="Zástupný symbol pro číslo snímku 3">
            <a:extLst>
              <a:ext uri="{FF2B5EF4-FFF2-40B4-BE49-F238E27FC236}">
                <a16:creationId xmlns:a16="http://schemas.microsoft.com/office/drawing/2014/main" id="{C475E8D6-9411-7A4A-7B8A-92CC9997A63C}"/>
              </a:ext>
            </a:extLst>
          </p:cNvPr>
          <p:cNvSpPr>
            <a:spLocks noGrp="1"/>
          </p:cNvSpPr>
          <p:nvPr>
            <p:ph type="sldNum" sz="quarter" idx="12"/>
          </p:nvPr>
        </p:nvSpPr>
        <p:spPr/>
        <p:txBody>
          <a:bodyPr/>
          <a:lstStyle/>
          <a:p>
            <a:fld id="{21944441-26C3-43E2-AE7F-3EECDD9A4D76}" type="slidenum">
              <a:rPr lang="cs-CZ" smtClean="0"/>
              <a:t>22</a:t>
            </a:fld>
            <a:endParaRPr lang="cs-CZ" dirty="0"/>
          </a:p>
        </p:txBody>
      </p:sp>
    </p:spTree>
    <p:extLst>
      <p:ext uri="{BB962C8B-B14F-4D97-AF65-F5344CB8AC3E}">
        <p14:creationId xmlns:p14="http://schemas.microsoft.com/office/powerpoint/2010/main" val="270887210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5522198-B552-8FAF-2200-5222FA50BF29}"/>
              </a:ext>
            </a:extLst>
          </p:cNvPr>
          <p:cNvSpPr>
            <a:spLocks noGrp="1"/>
          </p:cNvSpPr>
          <p:nvPr>
            <p:ph type="title"/>
          </p:nvPr>
        </p:nvSpPr>
        <p:spPr/>
        <p:txBody>
          <a:bodyPr/>
          <a:lstStyle/>
          <a:p>
            <a:pPr algn="ctr"/>
            <a:r>
              <a:rPr lang="cs-CZ" b="1" dirty="0">
                <a:solidFill>
                  <a:schemeClr val="accent5">
                    <a:lumMod val="75000"/>
                  </a:schemeClr>
                </a:solidFill>
              </a:rPr>
              <a:t>Změna </a:t>
            </a:r>
            <a:r>
              <a:rPr lang="cs-CZ" b="1" i="1" dirty="0">
                <a:solidFill>
                  <a:schemeClr val="accent5">
                    <a:lumMod val="75000"/>
                  </a:schemeClr>
                </a:solidFill>
              </a:rPr>
              <a:t>de minimis</a:t>
            </a:r>
          </a:p>
        </p:txBody>
      </p:sp>
      <p:sp>
        <p:nvSpPr>
          <p:cNvPr id="3" name="Zástupný text 2">
            <a:extLst>
              <a:ext uri="{FF2B5EF4-FFF2-40B4-BE49-F238E27FC236}">
                <a16:creationId xmlns:a16="http://schemas.microsoft.com/office/drawing/2014/main" id="{D5B90F51-81BB-4327-3263-8C5A5030BE46}"/>
              </a:ext>
            </a:extLst>
          </p:cNvPr>
          <p:cNvSpPr>
            <a:spLocks noGrp="1"/>
          </p:cNvSpPr>
          <p:nvPr>
            <p:ph type="body" idx="1"/>
          </p:nvPr>
        </p:nvSpPr>
        <p:spPr/>
        <p:txBody>
          <a:bodyPr/>
          <a:lstStyle/>
          <a:p>
            <a:endParaRPr lang="cs-CZ" dirty="0"/>
          </a:p>
        </p:txBody>
      </p:sp>
      <p:sp>
        <p:nvSpPr>
          <p:cNvPr id="4" name="Zástupný symbol pro číslo snímku 3">
            <a:extLst>
              <a:ext uri="{FF2B5EF4-FFF2-40B4-BE49-F238E27FC236}">
                <a16:creationId xmlns:a16="http://schemas.microsoft.com/office/drawing/2014/main" id="{C475E8D6-9411-7A4A-7B8A-92CC9997A63C}"/>
              </a:ext>
            </a:extLst>
          </p:cNvPr>
          <p:cNvSpPr>
            <a:spLocks noGrp="1"/>
          </p:cNvSpPr>
          <p:nvPr>
            <p:ph type="sldNum" sz="quarter" idx="12"/>
          </p:nvPr>
        </p:nvSpPr>
        <p:spPr/>
        <p:txBody>
          <a:bodyPr/>
          <a:lstStyle/>
          <a:p>
            <a:fld id="{21944441-26C3-43E2-AE7F-3EECDD9A4D76}" type="slidenum">
              <a:rPr lang="cs-CZ" smtClean="0"/>
              <a:t>23</a:t>
            </a:fld>
            <a:endParaRPr lang="cs-CZ" dirty="0"/>
          </a:p>
        </p:txBody>
      </p:sp>
    </p:spTree>
    <p:extLst>
      <p:ext uri="{BB962C8B-B14F-4D97-AF65-F5344CB8AC3E}">
        <p14:creationId xmlns:p14="http://schemas.microsoft.com/office/powerpoint/2010/main" val="157825244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obsah 2">
            <a:extLst>
              <a:ext uri="{FF2B5EF4-FFF2-40B4-BE49-F238E27FC236}">
                <a16:creationId xmlns:a16="http://schemas.microsoft.com/office/drawing/2014/main" id="{D212BD1A-5A15-679B-D08E-214DCDE7341D}"/>
              </a:ext>
            </a:extLst>
          </p:cNvPr>
          <p:cNvSpPr>
            <a:spLocks noGrp="1"/>
          </p:cNvSpPr>
          <p:nvPr>
            <p:ph idx="1"/>
          </p:nvPr>
        </p:nvSpPr>
        <p:spPr>
          <a:xfrm>
            <a:off x="838200" y="1258277"/>
            <a:ext cx="10515600" cy="5033108"/>
          </a:xfrm>
        </p:spPr>
        <p:txBody>
          <a:bodyPr>
            <a:noAutofit/>
          </a:bodyPr>
          <a:lstStyle/>
          <a:p>
            <a:pPr marL="0" indent="0">
              <a:lnSpc>
                <a:spcPct val="120000"/>
              </a:lnSpc>
              <a:spcBef>
                <a:spcPts val="0"/>
              </a:spcBef>
              <a:spcAft>
                <a:spcPts val="600"/>
              </a:spcAft>
              <a:buNone/>
            </a:pPr>
            <a:r>
              <a:rPr lang="cs-CZ" b="1" u="sng" dirty="0">
                <a:solidFill>
                  <a:schemeClr val="accent5">
                    <a:lumMod val="75000"/>
                  </a:schemeClr>
                </a:solidFill>
              </a:rPr>
              <a:t>3 kumulativní podmínky:</a:t>
            </a:r>
          </a:p>
          <a:p>
            <a:pPr lvl="1">
              <a:lnSpc>
                <a:spcPct val="120000"/>
              </a:lnSpc>
              <a:spcBef>
                <a:spcPts val="0"/>
              </a:spcBef>
              <a:spcAft>
                <a:spcPts val="600"/>
              </a:spcAft>
            </a:pPr>
            <a:r>
              <a:rPr lang="cs-CZ" sz="2800" dirty="0"/>
              <a:t>změna (i vícero dílčích změn) do 10 % (</a:t>
            </a:r>
            <a:r>
              <a:rPr lang="cs-CZ" sz="2800" dirty="0" err="1"/>
              <a:t>dod</a:t>
            </a:r>
            <a:r>
              <a:rPr lang="cs-CZ" sz="2800" dirty="0"/>
              <a:t>. a sl.)/ 15 % (st. práce) původní, resp. indexované hodnoty závazku (nezávisle na § 222/5 a 6)</a:t>
            </a:r>
          </a:p>
          <a:p>
            <a:pPr lvl="1">
              <a:lnSpc>
                <a:spcPct val="120000"/>
              </a:lnSpc>
              <a:spcBef>
                <a:spcPts val="0"/>
              </a:spcBef>
              <a:spcAft>
                <a:spcPts val="600"/>
              </a:spcAft>
            </a:pPr>
            <a:r>
              <a:rPr lang="cs-CZ" sz="2800" dirty="0"/>
              <a:t>nesmí překročit příslušný limit pro nadlimitní VZ</a:t>
            </a:r>
          </a:p>
          <a:p>
            <a:pPr lvl="1">
              <a:lnSpc>
                <a:spcPct val="120000"/>
              </a:lnSpc>
              <a:spcBef>
                <a:spcPts val="0"/>
              </a:spcBef>
              <a:spcAft>
                <a:spcPts val="600"/>
              </a:spcAft>
            </a:pPr>
            <a:r>
              <a:rPr lang="cs-CZ" sz="2800" dirty="0"/>
              <a:t>nesmí měnit celkovou povahu VZ (odst. 109 preambule směrnice: „</a:t>
            </a:r>
            <a:r>
              <a:rPr lang="cs-CZ" sz="2800" i="1" dirty="0"/>
              <a:t>… změna povahy veřejné zakázky, například kvůli nahrazení stavebních prací, dodávek nebo služeb, které mají být poskytnuty, jiným plněním, nebo kvůli zásadní změně typu veřejné zakázky …</a:t>
            </a:r>
            <a:r>
              <a:rPr lang="cs-CZ" sz="2800" dirty="0"/>
              <a:t>“)</a:t>
            </a:r>
          </a:p>
        </p:txBody>
      </p:sp>
      <p:sp>
        <p:nvSpPr>
          <p:cNvPr id="6" name="Nadpis 1">
            <a:extLst>
              <a:ext uri="{FF2B5EF4-FFF2-40B4-BE49-F238E27FC236}">
                <a16:creationId xmlns:a16="http://schemas.microsoft.com/office/drawing/2014/main" id="{6BC25597-9C57-D010-E3FD-E80E90C53668}"/>
              </a:ext>
            </a:extLst>
          </p:cNvPr>
          <p:cNvSpPr>
            <a:spLocks noGrp="1"/>
          </p:cNvSpPr>
          <p:nvPr>
            <p:ph type="title"/>
          </p:nvPr>
        </p:nvSpPr>
        <p:spPr>
          <a:xfrm>
            <a:off x="839788" y="365125"/>
            <a:ext cx="10515600" cy="823913"/>
          </a:xfrm>
        </p:spPr>
        <p:txBody>
          <a:bodyPr>
            <a:normAutofit/>
          </a:bodyPr>
          <a:lstStyle/>
          <a:p>
            <a:r>
              <a:rPr lang="cs-CZ" sz="3200" b="1" dirty="0">
                <a:solidFill>
                  <a:schemeClr val="accent5">
                    <a:lumMod val="75000"/>
                  </a:schemeClr>
                </a:solidFill>
              </a:rPr>
              <a:t>Změna </a:t>
            </a:r>
            <a:r>
              <a:rPr lang="cs-CZ" sz="3200" b="1" i="1" dirty="0">
                <a:solidFill>
                  <a:schemeClr val="accent5">
                    <a:lumMod val="75000"/>
                  </a:schemeClr>
                </a:solidFill>
              </a:rPr>
              <a:t>de minimis </a:t>
            </a:r>
            <a:r>
              <a:rPr lang="cs-CZ" sz="3200" b="1" dirty="0">
                <a:solidFill>
                  <a:schemeClr val="accent5">
                    <a:lumMod val="75000"/>
                  </a:schemeClr>
                </a:solidFill>
              </a:rPr>
              <a:t>(§ 222/4)</a:t>
            </a:r>
          </a:p>
        </p:txBody>
      </p:sp>
      <p:sp>
        <p:nvSpPr>
          <p:cNvPr id="7" name="Zástupný symbol pro číslo snímku 6">
            <a:extLst>
              <a:ext uri="{FF2B5EF4-FFF2-40B4-BE49-F238E27FC236}">
                <a16:creationId xmlns:a16="http://schemas.microsoft.com/office/drawing/2014/main" id="{EA49E1C2-4305-8AE4-A246-0B49AB661747}"/>
              </a:ext>
            </a:extLst>
          </p:cNvPr>
          <p:cNvSpPr>
            <a:spLocks noGrp="1"/>
          </p:cNvSpPr>
          <p:nvPr>
            <p:ph type="sldNum" sz="quarter" idx="12"/>
          </p:nvPr>
        </p:nvSpPr>
        <p:spPr/>
        <p:txBody>
          <a:bodyPr/>
          <a:lstStyle/>
          <a:p>
            <a:fld id="{21944441-26C3-43E2-AE7F-3EECDD9A4D76}" type="slidenum">
              <a:rPr lang="cs-CZ" smtClean="0"/>
              <a:t>24</a:t>
            </a:fld>
            <a:endParaRPr lang="cs-CZ"/>
          </a:p>
        </p:txBody>
      </p:sp>
    </p:spTree>
    <p:extLst>
      <p:ext uri="{BB962C8B-B14F-4D97-AF65-F5344CB8AC3E}">
        <p14:creationId xmlns:p14="http://schemas.microsoft.com/office/powerpoint/2010/main" val="14957436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obsah 2">
            <a:extLst>
              <a:ext uri="{FF2B5EF4-FFF2-40B4-BE49-F238E27FC236}">
                <a16:creationId xmlns:a16="http://schemas.microsoft.com/office/drawing/2014/main" id="{D212BD1A-5A15-679B-D08E-214DCDE7341D}"/>
              </a:ext>
            </a:extLst>
          </p:cNvPr>
          <p:cNvSpPr>
            <a:spLocks noGrp="1"/>
          </p:cNvSpPr>
          <p:nvPr>
            <p:ph idx="1"/>
          </p:nvPr>
        </p:nvSpPr>
        <p:spPr>
          <a:xfrm>
            <a:off x="838200" y="1258277"/>
            <a:ext cx="10515600" cy="5033108"/>
          </a:xfrm>
        </p:spPr>
        <p:txBody>
          <a:bodyPr>
            <a:noAutofit/>
          </a:bodyPr>
          <a:lstStyle/>
          <a:p>
            <a:pPr>
              <a:lnSpc>
                <a:spcPct val="120000"/>
              </a:lnSpc>
              <a:spcBef>
                <a:spcPts val="0"/>
              </a:spcBef>
              <a:spcAft>
                <a:spcPts val="600"/>
              </a:spcAft>
            </a:pPr>
            <a:r>
              <a:rPr lang="cs-CZ" dirty="0"/>
              <a:t>tzv. „bezpečný přístav“ (</a:t>
            </a:r>
            <a:r>
              <a:rPr lang="cs-CZ" dirty="0" err="1"/>
              <a:t>safe</a:t>
            </a:r>
            <a:r>
              <a:rPr lang="cs-CZ" dirty="0"/>
              <a:t> </a:t>
            </a:r>
            <a:r>
              <a:rPr lang="cs-CZ" dirty="0" err="1"/>
              <a:t>harbour</a:t>
            </a:r>
            <a:r>
              <a:rPr lang="cs-CZ" dirty="0"/>
              <a:t>); není nutno uvádět věcný důvod změny</a:t>
            </a:r>
          </a:p>
          <a:p>
            <a:pPr>
              <a:lnSpc>
                <a:spcPct val="120000"/>
              </a:lnSpc>
              <a:spcBef>
                <a:spcPts val="0"/>
              </a:spcBef>
              <a:spcAft>
                <a:spcPts val="600"/>
              </a:spcAft>
            </a:pPr>
            <a:r>
              <a:rPr lang="cs-CZ" b="1" u="sng" dirty="0">
                <a:solidFill>
                  <a:srgbClr val="0070C0"/>
                </a:solidFill>
              </a:rPr>
              <a:t>pojem „změna“:</a:t>
            </a:r>
          </a:p>
          <a:p>
            <a:pPr lvl="1">
              <a:lnSpc>
                <a:spcPct val="120000"/>
              </a:lnSpc>
              <a:spcBef>
                <a:spcPts val="0"/>
              </a:spcBef>
              <a:spcAft>
                <a:spcPts val="600"/>
              </a:spcAft>
            </a:pPr>
            <a:r>
              <a:rPr lang="cs-CZ" dirty="0"/>
              <a:t>DZ: záměna 1 ks kancelářského nábytku z 10 ks za jiný; </a:t>
            </a:r>
            <a:br>
              <a:rPr lang="cs-CZ" dirty="0"/>
            </a:br>
            <a:r>
              <a:rPr lang="cs-CZ" dirty="0"/>
              <a:t>nikoliv ale záměna automobilu za loď (mění celkovou povahu VZ)</a:t>
            </a:r>
          </a:p>
          <a:p>
            <a:pPr lvl="1">
              <a:lnSpc>
                <a:spcPct val="120000"/>
              </a:lnSpc>
              <a:spcBef>
                <a:spcPts val="0"/>
              </a:spcBef>
              <a:spcAft>
                <a:spcPts val="600"/>
              </a:spcAft>
            </a:pPr>
            <a:r>
              <a:rPr lang="cs-CZ" dirty="0"/>
              <a:t>týká se rozšíření, zúžení i záměny předmětu VZ</a:t>
            </a:r>
          </a:p>
          <a:p>
            <a:pPr lvl="1">
              <a:lnSpc>
                <a:spcPct val="120000"/>
              </a:lnSpc>
              <a:spcBef>
                <a:spcPts val="0"/>
              </a:spcBef>
              <a:spcAft>
                <a:spcPts val="600"/>
              </a:spcAft>
            </a:pPr>
            <a:r>
              <a:rPr lang="cs-CZ" dirty="0"/>
              <a:t>otázka kvalitativních změn?</a:t>
            </a:r>
          </a:p>
          <a:p>
            <a:pPr lvl="1">
              <a:lnSpc>
                <a:spcPct val="120000"/>
              </a:lnSpc>
              <a:spcBef>
                <a:spcPts val="0"/>
              </a:spcBef>
              <a:spcAft>
                <a:spcPts val="600"/>
              </a:spcAft>
            </a:pPr>
            <a:r>
              <a:rPr lang="cs-CZ" dirty="0"/>
              <a:t>posun doby plnění – samostatně nelze (viz judikatura)</a:t>
            </a:r>
          </a:p>
          <a:p>
            <a:pPr lvl="1">
              <a:lnSpc>
                <a:spcPct val="120000"/>
              </a:lnSpc>
              <a:spcBef>
                <a:spcPts val="0"/>
              </a:spcBef>
              <a:spcAft>
                <a:spcPts val="600"/>
              </a:spcAft>
              <a:buFont typeface="Wingdings" panose="05000000000000000000" pitchFamily="2" charset="2"/>
              <a:buChar char="v"/>
            </a:pPr>
            <a:r>
              <a:rPr lang="cs-CZ" dirty="0"/>
              <a:t> </a:t>
            </a:r>
            <a:r>
              <a:rPr lang="cs-CZ" i="1" dirty="0"/>
              <a:t>lze navýšit cenu, aniž by se navyšovalo/měnilo plnění? (platí i pro § 222/6)</a:t>
            </a:r>
          </a:p>
        </p:txBody>
      </p:sp>
      <p:sp>
        <p:nvSpPr>
          <p:cNvPr id="6" name="Nadpis 1">
            <a:extLst>
              <a:ext uri="{FF2B5EF4-FFF2-40B4-BE49-F238E27FC236}">
                <a16:creationId xmlns:a16="http://schemas.microsoft.com/office/drawing/2014/main" id="{6BC25597-9C57-D010-E3FD-E80E90C53668}"/>
              </a:ext>
            </a:extLst>
          </p:cNvPr>
          <p:cNvSpPr>
            <a:spLocks noGrp="1"/>
          </p:cNvSpPr>
          <p:nvPr>
            <p:ph type="title"/>
          </p:nvPr>
        </p:nvSpPr>
        <p:spPr>
          <a:xfrm>
            <a:off x="839788" y="365125"/>
            <a:ext cx="10515600" cy="823913"/>
          </a:xfrm>
        </p:spPr>
        <p:txBody>
          <a:bodyPr>
            <a:normAutofit/>
          </a:bodyPr>
          <a:lstStyle/>
          <a:p>
            <a:r>
              <a:rPr lang="cs-CZ" sz="3200" b="1" dirty="0">
                <a:solidFill>
                  <a:schemeClr val="accent5">
                    <a:lumMod val="75000"/>
                  </a:schemeClr>
                </a:solidFill>
              </a:rPr>
              <a:t>Změna </a:t>
            </a:r>
            <a:r>
              <a:rPr lang="cs-CZ" sz="3200" b="1" i="1" dirty="0">
                <a:solidFill>
                  <a:schemeClr val="accent5">
                    <a:lumMod val="75000"/>
                  </a:schemeClr>
                </a:solidFill>
              </a:rPr>
              <a:t>de minimis </a:t>
            </a:r>
            <a:r>
              <a:rPr lang="cs-CZ" sz="3200" b="1" dirty="0">
                <a:solidFill>
                  <a:schemeClr val="accent5">
                    <a:lumMod val="75000"/>
                  </a:schemeClr>
                </a:solidFill>
              </a:rPr>
              <a:t>(§ 222/4)</a:t>
            </a:r>
          </a:p>
        </p:txBody>
      </p:sp>
      <p:sp>
        <p:nvSpPr>
          <p:cNvPr id="7" name="Zástupný symbol pro číslo snímku 6">
            <a:extLst>
              <a:ext uri="{FF2B5EF4-FFF2-40B4-BE49-F238E27FC236}">
                <a16:creationId xmlns:a16="http://schemas.microsoft.com/office/drawing/2014/main" id="{EA49E1C2-4305-8AE4-A246-0B49AB661747}"/>
              </a:ext>
            </a:extLst>
          </p:cNvPr>
          <p:cNvSpPr>
            <a:spLocks noGrp="1"/>
          </p:cNvSpPr>
          <p:nvPr>
            <p:ph type="sldNum" sz="quarter" idx="12"/>
          </p:nvPr>
        </p:nvSpPr>
        <p:spPr/>
        <p:txBody>
          <a:bodyPr/>
          <a:lstStyle/>
          <a:p>
            <a:fld id="{21944441-26C3-43E2-AE7F-3EECDD9A4D76}" type="slidenum">
              <a:rPr lang="cs-CZ" smtClean="0"/>
              <a:t>25</a:t>
            </a:fld>
            <a:endParaRPr lang="cs-CZ"/>
          </a:p>
        </p:txBody>
      </p:sp>
    </p:spTree>
    <p:extLst>
      <p:ext uri="{BB962C8B-B14F-4D97-AF65-F5344CB8AC3E}">
        <p14:creationId xmlns:p14="http://schemas.microsoft.com/office/powerpoint/2010/main" val="304756637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obsah 2">
            <a:extLst>
              <a:ext uri="{FF2B5EF4-FFF2-40B4-BE49-F238E27FC236}">
                <a16:creationId xmlns:a16="http://schemas.microsoft.com/office/drawing/2014/main" id="{D212BD1A-5A15-679B-D08E-214DCDE7341D}"/>
              </a:ext>
            </a:extLst>
          </p:cNvPr>
          <p:cNvSpPr>
            <a:spLocks noGrp="1"/>
          </p:cNvSpPr>
          <p:nvPr>
            <p:ph idx="1"/>
          </p:nvPr>
        </p:nvSpPr>
        <p:spPr>
          <a:xfrm>
            <a:off x="838200" y="1258277"/>
            <a:ext cx="10515600" cy="5033108"/>
          </a:xfrm>
        </p:spPr>
        <p:txBody>
          <a:bodyPr>
            <a:noAutofit/>
          </a:bodyPr>
          <a:lstStyle/>
          <a:p>
            <a:pPr eaLnBrk="1" fontAlgn="auto" hangingPunct="1">
              <a:spcBef>
                <a:spcPts val="200"/>
              </a:spcBef>
              <a:spcAft>
                <a:spcPts val="0"/>
              </a:spcAft>
              <a:buFont typeface="Arial" charset="0"/>
              <a:buChar char="•"/>
            </a:pPr>
            <a:r>
              <a:rPr lang="cs-CZ" sz="2800" dirty="0">
                <a:solidFill>
                  <a:srgbClr val="000000"/>
                </a:solidFill>
                <a:ea typeface="Segoe UI" panose="020B0502040204020203" pitchFamily="34" charset="0"/>
                <a:cs typeface="Segoe UI" panose="020B0502040204020203" pitchFamily="34" charset="0"/>
              </a:rPr>
              <a:t>výkladové stanovisko MMR (Portál o VZ) – doporučení EK </a:t>
            </a:r>
            <a:r>
              <a:rPr lang="cs-CZ" sz="2800" dirty="0">
                <a:solidFill>
                  <a:srgbClr val="000000"/>
                </a:solidFill>
                <a:ea typeface="Segoe UI" pitchFamily="34" charset="0"/>
                <a:cs typeface="Segoe UI" pitchFamily="34" charset="0"/>
                <a:sym typeface="Symbol" panose="05050102010706020507" pitchFamily="18" charset="2"/>
              </a:rPr>
              <a:t> sčítá se </a:t>
            </a:r>
            <a:r>
              <a:rPr lang="cs-CZ" sz="2800" dirty="0">
                <a:solidFill>
                  <a:srgbClr val="FF0000"/>
                </a:solidFill>
                <a:ea typeface="Segoe UI" pitchFamily="34" charset="0"/>
                <a:cs typeface="Segoe UI" pitchFamily="34" charset="0"/>
                <a:sym typeface="Symbol" panose="05050102010706020507" pitchFamily="18" charset="2"/>
              </a:rPr>
              <a:t>absolutní hodnota provedených změn</a:t>
            </a:r>
            <a:r>
              <a:rPr lang="cs-CZ" sz="2800" dirty="0">
                <a:solidFill>
                  <a:srgbClr val="FF0000"/>
                </a:solidFill>
                <a:ea typeface="Segoe UI" pitchFamily="34" charset="0"/>
                <a:cs typeface="Segoe UI" pitchFamily="34" charset="0"/>
              </a:rPr>
              <a:t> </a:t>
            </a:r>
            <a:r>
              <a:rPr lang="cs-CZ" sz="2800" dirty="0">
                <a:solidFill>
                  <a:srgbClr val="000000"/>
                </a:solidFill>
                <a:ea typeface="Segoe UI" pitchFamily="34" charset="0"/>
                <a:cs typeface="Segoe UI" pitchFamily="34" charset="0"/>
              </a:rPr>
              <a:t>(+ i -)</a:t>
            </a:r>
          </a:p>
          <a:p>
            <a:pPr eaLnBrk="1" fontAlgn="auto" hangingPunct="1">
              <a:spcBef>
                <a:spcPts val="200"/>
              </a:spcBef>
              <a:spcAft>
                <a:spcPts val="0"/>
              </a:spcAft>
              <a:buFont typeface="Arial" charset="0"/>
              <a:buChar char="•"/>
            </a:pPr>
            <a:endParaRPr lang="cs-CZ" sz="2800" dirty="0">
              <a:solidFill>
                <a:srgbClr val="000000"/>
              </a:solidFill>
              <a:ea typeface="Segoe UI" pitchFamily="34" charset="0"/>
              <a:cs typeface="Segoe UI" pitchFamily="34" charset="0"/>
            </a:endParaRPr>
          </a:p>
          <a:p>
            <a:pPr eaLnBrk="1" fontAlgn="auto" hangingPunct="1">
              <a:spcBef>
                <a:spcPts val="200"/>
              </a:spcBef>
              <a:spcAft>
                <a:spcPts val="0"/>
              </a:spcAft>
              <a:buFont typeface="Arial" charset="0"/>
              <a:buChar char="•"/>
            </a:pPr>
            <a:endParaRPr lang="cs-CZ" sz="2800" dirty="0">
              <a:solidFill>
                <a:srgbClr val="000000"/>
              </a:solidFill>
              <a:ea typeface="Segoe UI" pitchFamily="34" charset="0"/>
              <a:cs typeface="Segoe UI" pitchFamily="34" charset="0"/>
            </a:endParaRPr>
          </a:p>
          <a:p>
            <a:pPr eaLnBrk="1" fontAlgn="auto" hangingPunct="1">
              <a:spcBef>
                <a:spcPts val="200"/>
              </a:spcBef>
              <a:spcAft>
                <a:spcPts val="0"/>
              </a:spcAft>
              <a:buFont typeface="Arial" charset="0"/>
              <a:buChar char="•"/>
            </a:pPr>
            <a:endParaRPr lang="cs-CZ" sz="2800" dirty="0">
              <a:solidFill>
                <a:srgbClr val="000000"/>
              </a:solidFill>
              <a:ea typeface="Segoe UI" pitchFamily="34" charset="0"/>
              <a:cs typeface="Segoe UI" pitchFamily="34" charset="0"/>
            </a:endParaRPr>
          </a:p>
          <a:p>
            <a:pPr eaLnBrk="1" fontAlgn="auto" hangingPunct="1">
              <a:spcBef>
                <a:spcPts val="200"/>
              </a:spcBef>
              <a:spcAft>
                <a:spcPts val="0"/>
              </a:spcAft>
              <a:buFont typeface="Arial" charset="0"/>
              <a:buChar char="•"/>
            </a:pPr>
            <a:endParaRPr lang="cs-CZ" sz="2800" dirty="0">
              <a:solidFill>
                <a:srgbClr val="000000"/>
              </a:solidFill>
              <a:ea typeface="Segoe UI" pitchFamily="34" charset="0"/>
              <a:cs typeface="Segoe UI" pitchFamily="34" charset="0"/>
            </a:endParaRPr>
          </a:p>
          <a:p>
            <a:pPr eaLnBrk="1" fontAlgn="auto" hangingPunct="1">
              <a:spcBef>
                <a:spcPts val="200"/>
              </a:spcBef>
              <a:spcAft>
                <a:spcPts val="0"/>
              </a:spcAft>
              <a:buFont typeface="Arial" charset="0"/>
              <a:buChar char="•"/>
            </a:pPr>
            <a:endParaRPr lang="cs-CZ" sz="2800" dirty="0">
              <a:solidFill>
                <a:srgbClr val="000000"/>
              </a:solidFill>
              <a:ea typeface="Segoe UI" pitchFamily="34" charset="0"/>
              <a:cs typeface="Segoe UI" pitchFamily="34" charset="0"/>
            </a:endParaRPr>
          </a:p>
          <a:p>
            <a:pPr eaLnBrk="1" fontAlgn="auto" hangingPunct="1">
              <a:spcBef>
                <a:spcPts val="200"/>
              </a:spcBef>
              <a:spcAft>
                <a:spcPts val="0"/>
              </a:spcAft>
              <a:buFont typeface="Arial" charset="0"/>
              <a:buChar char="•"/>
            </a:pPr>
            <a:endParaRPr lang="cs-CZ" sz="2800" dirty="0">
              <a:solidFill>
                <a:srgbClr val="000000"/>
              </a:solidFill>
              <a:ea typeface="Segoe UI" pitchFamily="34" charset="0"/>
              <a:cs typeface="Segoe UI" pitchFamily="34" charset="0"/>
            </a:endParaRPr>
          </a:p>
          <a:p>
            <a:pPr eaLnBrk="1" fontAlgn="auto" hangingPunct="1">
              <a:spcBef>
                <a:spcPts val="200"/>
              </a:spcBef>
              <a:spcAft>
                <a:spcPts val="0"/>
              </a:spcAft>
              <a:buFont typeface="Arial" charset="0"/>
              <a:buChar char="•"/>
            </a:pPr>
            <a:endParaRPr lang="cs-CZ" sz="2800" dirty="0">
              <a:solidFill>
                <a:srgbClr val="000000"/>
              </a:solidFill>
              <a:ea typeface="Segoe UI" pitchFamily="34" charset="0"/>
              <a:cs typeface="Segoe UI" pitchFamily="34" charset="0"/>
            </a:endParaRPr>
          </a:p>
          <a:p>
            <a:pPr eaLnBrk="1" fontAlgn="auto" hangingPunct="1">
              <a:spcBef>
                <a:spcPts val="200"/>
              </a:spcBef>
              <a:spcAft>
                <a:spcPts val="0"/>
              </a:spcAft>
              <a:buFont typeface="Arial" charset="0"/>
              <a:buChar char="•"/>
            </a:pPr>
            <a:endParaRPr lang="cs-CZ" sz="2800" dirty="0">
              <a:solidFill>
                <a:srgbClr val="000000"/>
              </a:solidFill>
              <a:ea typeface="Segoe UI" pitchFamily="34" charset="0"/>
              <a:cs typeface="Segoe UI" pitchFamily="34" charset="0"/>
            </a:endParaRPr>
          </a:p>
          <a:p>
            <a:pPr>
              <a:lnSpc>
                <a:spcPct val="120000"/>
              </a:lnSpc>
              <a:spcBef>
                <a:spcPts val="0"/>
              </a:spcBef>
              <a:spcAft>
                <a:spcPts val="600"/>
              </a:spcAft>
            </a:pPr>
            <a:endParaRPr lang="cs-CZ" dirty="0"/>
          </a:p>
        </p:txBody>
      </p:sp>
      <p:sp>
        <p:nvSpPr>
          <p:cNvPr id="6" name="Nadpis 1">
            <a:extLst>
              <a:ext uri="{FF2B5EF4-FFF2-40B4-BE49-F238E27FC236}">
                <a16:creationId xmlns:a16="http://schemas.microsoft.com/office/drawing/2014/main" id="{6BC25597-9C57-D010-E3FD-E80E90C53668}"/>
              </a:ext>
            </a:extLst>
          </p:cNvPr>
          <p:cNvSpPr>
            <a:spLocks noGrp="1"/>
          </p:cNvSpPr>
          <p:nvPr>
            <p:ph type="title"/>
          </p:nvPr>
        </p:nvSpPr>
        <p:spPr>
          <a:xfrm>
            <a:off x="839788" y="365125"/>
            <a:ext cx="10515600" cy="823913"/>
          </a:xfrm>
        </p:spPr>
        <p:txBody>
          <a:bodyPr>
            <a:normAutofit/>
          </a:bodyPr>
          <a:lstStyle/>
          <a:p>
            <a:r>
              <a:rPr lang="cs-CZ" sz="3200" b="1" dirty="0">
                <a:solidFill>
                  <a:schemeClr val="accent5">
                    <a:lumMod val="75000"/>
                  </a:schemeClr>
                </a:solidFill>
              </a:rPr>
              <a:t>Změna </a:t>
            </a:r>
            <a:r>
              <a:rPr lang="cs-CZ" sz="3200" b="1" i="1" dirty="0">
                <a:solidFill>
                  <a:schemeClr val="accent5">
                    <a:lumMod val="75000"/>
                  </a:schemeClr>
                </a:solidFill>
              </a:rPr>
              <a:t>de minimis </a:t>
            </a:r>
            <a:r>
              <a:rPr lang="cs-CZ" sz="3200" b="1" dirty="0">
                <a:solidFill>
                  <a:schemeClr val="accent5">
                    <a:lumMod val="75000"/>
                  </a:schemeClr>
                </a:solidFill>
              </a:rPr>
              <a:t>(§ 222/4) – počítání limitu</a:t>
            </a:r>
          </a:p>
        </p:txBody>
      </p:sp>
      <p:sp>
        <p:nvSpPr>
          <p:cNvPr id="7" name="Zástupný symbol pro číslo snímku 6">
            <a:extLst>
              <a:ext uri="{FF2B5EF4-FFF2-40B4-BE49-F238E27FC236}">
                <a16:creationId xmlns:a16="http://schemas.microsoft.com/office/drawing/2014/main" id="{EA49E1C2-4305-8AE4-A246-0B49AB661747}"/>
              </a:ext>
            </a:extLst>
          </p:cNvPr>
          <p:cNvSpPr>
            <a:spLocks noGrp="1"/>
          </p:cNvSpPr>
          <p:nvPr>
            <p:ph type="sldNum" sz="quarter" idx="12"/>
          </p:nvPr>
        </p:nvSpPr>
        <p:spPr/>
        <p:txBody>
          <a:bodyPr/>
          <a:lstStyle/>
          <a:p>
            <a:fld id="{21944441-26C3-43E2-AE7F-3EECDD9A4D76}" type="slidenum">
              <a:rPr lang="cs-CZ" smtClean="0"/>
              <a:t>26</a:t>
            </a:fld>
            <a:endParaRPr lang="cs-CZ"/>
          </a:p>
        </p:txBody>
      </p:sp>
      <p:pic>
        <p:nvPicPr>
          <p:cNvPr id="4" name="Obrázek 3">
            <a:extLst>
              <a:ext uri="{FF2B5EF4-FFF2-40B4-BE49-F238E27FC236}">
                <a16:creationId xmlns:a16="http://schemas.microsoft.com/office/drawing/2014/main" id="{356CBDE6-5505-CAC3-3795-B9FCF4BAB2F8}"/>
              </a:ext>
            </a:extLst>
          </p:cNvPr>
          <p:cNvPicPr>
            <a:picLocks noChangeAspect="1"/>
          </p:cNvPicPr>
          <p:nvPr/>
        </p:nvPicPr>
        <p:blipFill>
          <a:blip r:embed="rId2"/>
          <a:stretch>
            <a:fillRect/>
          </a:stretch>
        </p:blipFill>
        <p:spPr>
          <a:xfrm>
            <a:off x="1008229" y="2605968"/>
            <a:ext cx="10177079" cy="2203538"/>
          </a:xfrm>
          <a:prstGeom prst="rect">
            <a:avLst/>
          </a:prstGeom>
        </p:spPr>
      </p:pic>
    </p:spTree>
    <p:extLst>
      <p:ext uri="{BB962C8B-B14F-4D97-AF65-F5344CB8AC3E}">
        <p14:creationId xmlns:p14="http://schemas.microsoft.com/office/powerpoint/2010/main" val="259327937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obsah 2">
            <a:extLst>
              <a:ext uri="{FF2B5EF4-FFF2-40B4-BE49-F238E27FC236}">
                <a16:creationId xmlns:a16="http://schemas.microsoft.com/office/drawing/2014/main" id="{D212BD1A-5A15-679B-D08E-214DCDE7341D}"/>
              </a:ext>
            </a:extLst>
          </p:cNvPr>
          <p:cNvSpPr>
            <a:spLocks noGrp="1"/>
          </p:cNvSpPr>
          <p:nvPr>
            <p:ph idx="1"/>
          </p:nvPr>
        </p:nvSpPr>
        <p:spPr>
          <a:xfrm>
            <a:off x="838200" y="1258277"/>
            <a:ext cx="10515600" cy="5033108"/>
          </a:xfrm>
        </p:spPr>
        <p:txBody>
          <a:bodyPr>
            <a:noAutofit/>
          </a:bodyPr>
          <a:lstStyle/>
          <a:p>
            <a:pPr eaLnBrk="1" fontAlgn="auto" hangingPunct="1">
              <a:spcBef>
                <a:spcPts val="200"/>
              </a:spcBef>
              <a:spcAft>
                <a:spcPts val="0"/>
              </a:spcAft>
              <a:buFont typeface="Arial" charset="0"/>
              <a:buChar char="•"/>
            </a:pPr>
            <a:r>
              <a:rPr lang="cs-CZ" sz="2000" b="1" dirty="0">
                <a:solidFill>
                  <a:schemeClr val="accent5">
                    <a:lumMod val="75000"/>
                  </a:schemeClr>
                </a:solidFill>
                <a:ea typeface="Segoe UI" pitchFamily="34" charset="0"/>
                <a:cs typeface="Segoe UI" pitchFamily="34" charset="0"/>
              </a:rPr>
              <a:t> KS 62 </a:t>
            </a:r>
            <a:r>
              <a:rPr lang="cs-CZ" sz="2000" b="1" dirty="0" err="1">
                <a:solidFill>
                  <a:schemeClr val="accent5">
                    <a:lumMod val="75000"/>
                  </a:schemeClr>
                </a:solidFill>
                <a:ea typeface="Segoe UI" pitchFamily="34" charset="0"/>
                <a:cs typeface="Segoe UI" pitchFamily="34" charset="0"/>
              </a:rPr>
              <a:t>Af</a:t>
            </a:r>
            <a:r>
              <a:rPr lang="cs-CZ" sz="2000" b="1" dirty="0">
                <a:solidFill>
                  <a:schemeClr val="accent5">
                    <a:lumMod val="75000"/>
                  </a:schemeClr>
                </a:solidFill>
                <a:ea typeface="Segoe UI" pitchFamily="34" charset="0"/>
                <a:cs typeface="Segoe UI" pitchFamily="34" charset="0"/>
              </a:rPr>
              <a:t> 15/2023 (4.4.2024) – celková povaha VZ </a:t>
            </a:r>
          </a:p>
          <a:p>
            <a:pPr eaLnBrk="1" fontAlgn="auto" hangingPunct="1">
              <a:spcBef>
                <a:spcPts val="200"/>
              </a:spcBef>
              <a:spcAft>
                <a:spcPts val="0"/>
              </a:spcAft>
              <a:buFont typeface="Arial" charset="0"/>
              <a:buChar char="•"/>
            </a:pPr>
            <a:endParaRPr lang="cs-CZ" sz="2400" b="0" i="1" dirty="0">
              <a:solidFill>
                <a:srgbClr val="404040"/>
              </a:solidFill>
              <a:effectLst/>
            </a:endParaRPr>
          </a:p>
          <a:p>
            <a:pPr marL="457200" lvl="1" indent="0" algn="just">
              <a:spcBef>
                <a:spcPts val="200"/>
              </a:spcBef>
              <a:buNone/>
            </a:pPr>
            <a:r>
              <a:rPr lang="cs-CZ" sz="2000" b="0" i="1" dirty="0">
                <a:solidFill>
                  <a:srgbClr val="404040"/>
                </a:solidFill>
                <a:effectLst/>
              </a:rPr>
              <a:t>Ve vztahu k vymezení pojmu „</a:t>
            </a:r>
            <a:r>
              <a:rPr lang="cs-CZ" sz="2000" b="0" i="1" u="sng" dirty="0">
                <a:solidFill>
                  <a:srgbClr val="404040"/>
                </a:solidFill>
                <a:effectLst/>
              </a:rPr>
              <a:t>celková povaha veřejné zakázky</a:t>
            </a:r>
            <a:r>
              <a:rPr lang="cs-CZ" sz="2000" b="0" i="1" dirty="0">
                <a:solidFill>
                  <a:srgbClr val="404040"/>
                </a:solidFill>
                <a:effectLst/>
              </a:rPr>
              <a:t>“ tedy půjde o dominantní, nosné prvky konkrétní veřejné zakázky, které jsou pro konkrétní zadavatelovy potřeby, jež mají být plněním veřejné zakázky uspokojeny, klíčové, a to bez ohledu na ty složky, které v jejím celkovém souhrnu nelze označit za charakteristické (esenciální, či určující). Zjednodušeně jde o předmětové (objektové) vyjádření účelu veřejné zakázky z pohledu existující zadavatelovy potřeby a způsobu, jak má být tento účel naplněn (a tomu odpovídající potřeba zadavatele uspokojena).</a:t>
            </a:r>
          </a:p>
          <a:p>
            <a:pPr marL="457200" lvl="1" indent="0">
              <a:spcBef>
                <a:spcPts val="200"/>
              </a:spcBef>
              <a:buNone/>
            </a:pPr>
            <a:endParaRPr lang="cs-CZ" sz="2000" b="0" i="1" dirty="0">
              <a:solidFill>
                <a:srgbClr val="404040"/>
              </a:solidFill>
              <a:effectLst/>
            </a:endParaRPr>
          </a:p>
          <a:p>
            <a:pPr marL="457200" lvl="1" indent="0" algn="just">
              <a:spcBef>
                <a:spcPts val="200"/>
              </a:spcBef>
              <a:buNone/>
            </a:pPr>
            <a:r>
              <a:rPr lang="cs-CZ" sz="2000" b="0" i="1" dirty="0">
                <a:solidFill>
                  <a:srgbClr val="404040"/>
                </a:solidFill>
                <a:effectLst/>
              </a:rPr>
              <a:t>Naproti tomu pojem „</a:t>
            </a:r>
            <a:r>
              <a:rPr lang="cs-CZ" sz="2000" b="0" i="1" u="sng" dirty="0">
                <a:solidFill>
                  <a:srgbClr val="404040"/>
                </a:solidFill>
                <a:effectLst/>
              </a:rPr>
              <a:t>povaha předmětu plnění</a:t>
            </a:r>
            <a:r>
              <a:rPr lang="cs-CZ" sz="2000" b="0" i="1" dirty="0">
                <a:solidFill>
                  <a:srgbClr val="404040"/>
                </a:solidFill>
                <a:effectLst/>
              </a:rPr>
              <a:t>“, jehož prostřednictvím žalobci na pojem „celková povaha veřejné zakázky“ podle zdejšího soudu v principu nahlížejí (či dokonce pojem „předmět plnění“, který žalobci srovnávají a dovozují v něm rozdíly), je obsahově užší; tu již totiž jde o souhrn konkrétních kroků, kterými zadavatel uspokojuje svoji primární potřebu, a konkrétní popis výsledku, k němuž tyto kroky mají směřovat. Jde o konkrétní podobu, obsah a rozsah poptávaného plnění (jakými konkrétními službami, dodávkami, či stavebními pracemi bude zadavatelova potřeba uspokojena).</a:t>
            </a:r>
            <a:endParaRPr lang="cs-CZ" sz="2800" dirty="0">
              <a:solidFill>
                <a:srgbClr val="000000"/>
              </a:solidFill>
              <a:ea typeface="Segoe UI" pitchFamily="34" charset="0"/>
              <a:cs typeface="Segoe UI" pitchFamily="34" charset="0"/>
            </a:endParaRPr>
          </a:p>
          <a:p>
            <a:pPr eaLnBrk="1" fontAlgn="auto" hangingPunct="1">
              <a:spcBef>
                <a:spcPts val="200"/>
              </a:spcBef>
              <a:spcAft>
                <a:spcPts val="0"/>
              </a:spcAft>
              <a:buFont typeface="Arial" charset="0"/>
              <a:buChar char="•"/>
            </a:pPr>
            <a:endParaRPr lang="cs-CZ" sz="2800" dirty="0">
              <a:solidFill>
                <a:srgbClr val="000000"/>
              </a:solidFill>
              <a:ea typeface="Segoe UI" pitchFamily="34" charset="0"/>
              <a:cs typeface="Segoe UI" pitchFamily="34" charset="0"/>
            </a:endParaRPr>
          </a:p>
          <a:p>
            <a:pPr eaLnBrk="1" fontAlgn="auto" hangingPunct="1">
              <a:spcBef>
                <a:spcPts val="200"/>
              </a:spcBef>
              <a:spcAft>
                <a:spcPts val="0"/>
              </a:spcAft>
              <a:buFont typeface="Arial" charset="0"/>
              <a:buChar char="•"/>
            </a:pPr>
            <a:endParaRPr lang="cs-CZ" sz="2800" dirty="0">
              <a:solidFill>
                <a:srgbClr val="000000"/>
              </a:solidFill>
              <a:ea typeface="Segoe UI" pitchFamily="34" charset="0"/>
              <a:cs typeface="Segoe UI" pitchFamily="34" charset="0"/>
            </a:endParaRPr>
          </a:p>
          <a:p>
            <a:pPr eaLnBrk="1" fontAlgn="auto" hangingPunct="1">
              <a:spcBef>
                <a:spcPts val="200"/>
              </a:spcBef>
              <a:spcAft>
                <a:spcPts val="0"/>
              </a:spcAft>
              <a:buFont typeface="Arial" charset="0"/>
              <a:buChar char="•"/>
            </a:pPr>
            <a:endParaRPr lang="cs-CZ" sz="2800" dirty="0">
              <a:solidFill>
                <a:srgbClr val="000000"/>
              </a:solidFill>
              <a:ea typeface="Segoe UI" pitchFamily="34" charset="0"/>
              <a:cs typeface="Segoe UI" pitchFamily="34" charset="0"/>
            </a:endParaRPr>
          </a:p>
          <a:p>
            <a:pPr eaLnBrk="1" fontAlgn="auto" hangingPunct="1">
              <a:spcBef>
                <a:spcPts val="200"/>
              </a:spcBef>
              <a:spcAft>
                <a:spcPts val="0"/>
              </a:spcAft>
              <a:buFont typeface="Arial" charset="0"/>
              <a:buChar char="•"/>
            </a:pPr>
            <a:endParaRPr lang="cs-CZ" sz="2800" dirty="0">
              <a:solidFill>
                <a:srgbClr val="000000"/>
              </a:solidFill>
              <a:ea typeface="Segoe UI" pitchFamily="34" charset="0"/>
              <a:cs typeface="Segoe UI" pitchFamily="34" charset="0"/>
            </a:endParaRPr>
          </a:p>
          <a:p>
            <a:pPr eaLnBrk="1" fontAlgn="auto" hangingPunct="1">
              <a:spcBef>
                <a:spcPts val="200"/>
              </a:spcBef>
              <a:spcAft>
                <a:spcPts val="0"/>
              </a:spcAft>
              <a:buFont typeface="Arial" charset="0"/>
              <a:buChar char="•"/>
            </a:pPr>
            <a:endParaRPr lang="cs-CZ" sz="2800" dirty="0">
              <a:solidFill>
                <a:srgbClr val="000000"/>
              </a:solidFill>
              <a:ea typeface="Segoe UI" pitchFamily="34" charset="0"/>
              <a:cs typeface="Segoe UI" pitchFamily="34" charset="0"/>
            </a:endParaRPr>
          </a:p>
          <a:p>
            <a:pPr>
              <a:lnSpc>
                <a:spcPct val="120000"/>
              </a:lnSpc>
              <a:spcBef>
                <a:spcPts val="0"/>
              </a:spcBef>
              <a:spcAft>
                <a:spcPts val="600"/>
              </a:spcAft>
            </a:pPr>
            <a:endParaRPr lang="cs-CZ" dirty="0"/>
          </a:p>
        </p:txBody>
      </p:sp>
      <p:sp>
        <p:nvSpPr>
          <p:cNvPr id="6" name="Nadpis 1">
            <a:extLst>
              <a:ext uri="{FF2B5EF4-FFF2-40B4-BE49-F238E27FC236}">
                <a16:creationId xmlns:a16="http://schemas.microsoft.com/office/drawing/2014/main" id="{6BC25597-9C57-D010-E3FD-E80E90C53668}"/>
              </a:ext>
            </a:extLst>
          </p:cNvPr>
          <p:cNvSpPr>
            <a:spLocks noGrp="1"/>
          </p:cNvSpPr>
          <p:nvPr>
            <p:ph type="title"/>
          </p:nvPr>
        </p:nvSpPr>
        <p:spPr>
          <a:xfrm>
            <a:off x="839788" y="365125"/>
            <a:ext cx="10515600" cy="823913"/>
          </a:xfrm>
        </p:spPr>
        <p:txBody>
          <a:bodyPr>
            <a:normAutofit/>
          </a:bodyPr>
          <a:lstStyle/>
          <a:p>
            <a:r>
              <a:rPr lang="cs-CZ" sz="3200" b="1" dirty="0">
                <a:solidFill>
                  <a:schemeClr val="accent5">
                    <a:lumMod val="75000"/>
                  </a:schemeClr>
                </a:solidFill>
              </a:rPr>
              <a:t>Změna </a:t>
            </a:r>
            <a:r>
              <a:rPr lang="cs-CZ" sz="3200" b="1" i="1" dirty="0">
                <a:solidFill>
                  <a:schemeClr val="accent5">
                    <a:lumMod val="75000"/>
                  </a:schemeClr>
                </a:solidFill>
              </a:rPr>
              <a:t>de minimis </a:t>
            </a:r>
            <a:r>
              <a:rPr lang="cs-CZ" sz="3200" b="1" dirty="0">
                <a:solidFill>
                  <a:schemeClr val="accent5">
                    <a:lumMod val="75000"/>
                  </a:schemeClr>
                </a:solidFill>
              </a:rPr>
              <a:t>(§ 222/4) – judikatura</a:t>
            </a:r>
          </a:p>
        </p:txBody>
      </p:sp>
      <p:sp>
        <p:nvSpPr>
          <p:cNvPr id="7" name="Zástupný symbol pro číslo snímku 6">
            <a:extLst>
              <a:ext uri="{FF2B5EF4-FFF2-40B4-BE49-F238E27FC236}">
                <a16:creationId xmlns:a16="http://schemas.microsoft.com/office/drawing/2014/main" id="{EA49E1C2-4305-8AE4-A246-0B49AB661747}"/>
              </a:ext>
            </a:extLst>
          </p:cNvPr>
          <p:cNvSpPr>
            <a:spLocks noGrp="1"/>
          </p:cNvSpPr>
          <p:nvPr>
            <p:ph type="sldNum" sz="quarter" idx="12"/>
          </p:nvPr>
        </p:nvSpPr>
        <p:spPr/>
        <p:txBody>
          <a:bodyPr/>
          <a:lstStyle/>
          <a:p>
            <a:fld id="{21944441-26C3-43E2-AE7F-3EECDD9A4D76}" type="slidenum">
              <a:rPr lang="cs-CZ" smtClean="0"/>
              <a:t>27</a:t>
            </a:fld>
            <a:endParaRPr lang="cs-CZ"/>
          </a:p>
        </p:txBody>
      </p:sp>
    </p:spTree>
    <p:extLst>
      <p:ext uri="{BB962C8B-B14F-4D97-AF65-F5344CB8AC3E}">
        <p14:creationId xmlns:p14="http://schemas.microsoft.com/office/powerpoint/2010/main" val="138409343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obsah 2">
            <a:extLst>
              <a:ext uri="{FF2B5EF4-FFF2-40B4-BE49-F238E27FC236}">
                <a16:creationId xmlns:a16="http://schemas.microsoft.com/office/drawing/2014/main" id="{D212BD1A-5A15-679B-D08E-214DCDE7341D}"/>
              </a:ext>
            </a:extLst>
          </p:cNvPr>
          <p:cNvSpPr>
            <a:spLocks noGrp="1"/>
          </p:cNvSpPr>
          <p:nvPr>
            <p:ph idx="1"/>
          </p:nvPr>
        </p:nvSpPr>
        <p:spPr>
          <a:xfrm>
            <a:off x="838200" y="1258277"/>
            <a:ext cx="10515600" cy="5033108"/>
          </a:xfrm>
        </p:spPr>
        <p:txBody>
          <a:bodyPr>
            <a:noAutofit/>
          </a:bodyPr>
          <a:lstStyle/>
          <a:p>
            <a:pPr eaLnBrk="1" fontAlgn="auto" hangingPunct="1">
              <a:spcBef>
                <a:spcPts val="200"/>
              </a:spcBef>
              <a:spcAft>
                <a:spcPts val="0"/>
              </a:spcAft>
              <a:buFont typeface="Arial" charset="0"/>
              <a:buChar char="•"/>
            </a:pPr>
            <a:r>
              <a:rPr lang="pl-PL" sz="2000" b="1" dirty="0">
                <a:solidFill>
                  <a:schemeClr val="accent5">
                    <a:lumMod val="75000"/>
                  </a:schemeClr>
                </a:solidFill>
                <a:ea typeface="Segoe UI" pitchFamily="34" charset="0"/>
                <a:cs typeface="Segoe UI" pitchFamily="34" charset="0"/>
              </a:rPr>
              <a:t> ÚOHS-S0191/2024 (27.2.2024)</a:t>
            </a:r>
            <a:r>
              <a:rPr lang="cs-CZ" sz="2000" b="1" dirty="0">
                <a:solidFill>
                  <a:schemeClr val="accent5">
                    <a:lumMod val="75000"/>
                  </a:schemeClr>
                </a:solidFill>
                <a:ea typeface="Segoe UI" pitchFamily="34" charset="0"/>
                <a:cs typeface="Segoe UI" pitchFamily="34" charset="0"/>
              </a:rPr>
              <a:t> – celková povaha VZ </a:t>
            </a:r>
          </a:p>
          <a:p>
            <a:pPr eaLnBrk="1" fontAlgn="auto" hangingPunct="1">
              <a:spcBef>
                <a:spcPts val="200"/>
              </a:spcBef>
              <a:spcAft>
                <a:spcPts val="0"/>
              </a:spcAft>
              <a:buFont typeface="Arial" charset="0"/>
              <a:buChar char="•"/>
            </a:pPr>
            <a:endParaRPr lang="cs-CZ" sz="2400" b="0" i="1" dirty="0">
              <a:solidFill>
                <a:srgbClr val="404040"/>
              </a:solidFill>
              <a:effectLst/>
            </a:endParaRPr>
          </a:p>
          <a:p>
            <a:pPr marL="457200" lvl="1" indent="0">
              <a:spcBef>
                <a:spcPts val="200"/>
              </a:spcBef>
              <a:buNone/>
            </a:pPr>
            <a:r>
              <a:rPr lang="cs-CZ" sz="2000" b="0" i="1" dirty="0">
                <a:solidFill>
                  <a:srgbClr val="404040"/>
                </a:solidFill>
                <a:effectLst/>
              </a:rPr>
              <a:t>Podle § 222 odst. 4 zákona může zadavatel při nezměnění povahy veřejné zakázky a při dodržení stanoveného finančního limitu bez dalšího, tedy bez splnění jakýchkoli dalších podmínek, změnit závazek ze smlouvy. Jedná se o tzv. kategorii „de minimis“ změn, která umožňuje provedení změny závazku, pokud taková změna nedosahuje 10 %, resp. 15 % v případě stavebních prací, původní hodnoty veřejné zakázky ani finančních limitů nadlimitních zakázek, přičemž zákon tak změny odpovídající uvedeným hodnotám vyčleňuje z povinnosti zadávat je v novém zadávacím řízení. </a:t>
            </a:r>
            <a:r>
              <a:rPr lang="cs-CZ" sz="2000" b="1" i="1" dirty="0">
                <a:solidFill>
                  <a:srgbClr val="404040"/>
                </a:solidFill>
                <a:effectLst/>
              </a:rPr>
              <a:t>Uvedené změny však nikdy nesmí představovat exces z předmětu veřejné zakázky, což znamená, že např. u veřejných zakázek na stavební práce je možné provést změny stavby oproti původnímu projektu, pokud je dodržen původní druh a účel stavby (tedy „celková povaha veřejné zakázky“). </a:t>
            </a:r>
            <a:r>
              <a:rPr lang="cs-CZ" sz="2000" b="0" i="1" dirty="0">
                <a:solidFill>
                  <a:srgbClr val="404040"/>
                </a:solidFill>
                <a:effectLst/>
              </a:rPr>
              <a:t>Podle § 222 odst. 4 zákona je zadavateli umožněno provést i několik změn závazku, je však nezbytné, aby součet hodnot všech těchto změn odpovídal limitům uvedeným v předmětném ustanovení.</a:t>
            </a:r>
            <a:endParaRPr lang="cs-CZ" sz="2800" dirty="0">
              <a:solidFill>
                <a:srgbClr val="000000"/>
              </a:solidFill>
              <a:ea typeface="Segoe UI" pitchFamily="34" charset="0"/>
              <a:cs typeface="Segoe UI" pitchFamily="34" charset="0"/>
            </a:endParaRPr>
          </a:p>
          <a:p>
            <a:pPr eaLnBrk="1" fontAlgn="auto" hangingPunct="1">
              <a:spcBef>
                <a:spcPts val="200"/>
              </a:spcBef>
              <a:spcAft>
                <a:spcPts val="0"/>
              </a:spcAft>
              <a:buFont typeface="Arial" charset="0"/>
              <a:buChar char="•"/>
            </a:pPr>
            <a:endParaRPr lang="cs-CZ" sz="2800" dirty="0">
              <a:solidFill>
                <a:srgbClr val="000000"/>
              </a:solidFill>
              <a:ea typeface="Segoe UI" pitchFamily="34" charset="0"/>
              <a:cs typeface="Segoe UI" pitchFamily="34" charset="0"/>
            </a:endParaRPr>
          </a:p>
          <a:p>
            <a:pPr eaLnBrk="1" fontAlgn="auto" hangingPunct="1">
              <a:spcBef>
                <a:spcPts val="200"/>
              </a:spcBef>
              <a:spcAft>
                <a:spcPts val="0"/>
              </a:spcAft>
              <a:buFont typeface="Arial" charset="0"/>
              <a:buChar char="•"/>
            </a:pPr>
            <a:endParaRPr lang="cs-CZ" sz="2800" dirty="0">
              <a:solidFill>
                <a:srgbClr val="000000"/>
              </a:solidFill>
              <a:ea typeface="Segoe UI" pitchFamily="34" charset="0"/>
              <a:cs typeface="Segoe UI" pitchFamily="34" charset="0"/>
            </a:endParaRPr>
          </a:p>
          <a:p>
            <a:pPr eaLnBrk="1" fontAlgn="auto" hangingPunct="1">
              <a:spcBef>
                <a:spcPts val="200"/>
              </a:spcBef>
              <a:spcAft>
                <a:spcPts val="0"/>
              </a:spcAft>
              <a:buFont typeface="Arial" charset="0"/>
              <a:buChar char="•"/>
            </a:pPr>
            <a:endParaRPr lang="cs-CZ" sz="2800" dirty="0">
              <a:solidFill>
                <a:srgbClr val="000000"/>
              </a:solidFill>
              <a:ea typeface="Segoe UI" pitchFamily="34" charset="0"/>
              <a:cs typeface="Segoe UI" pitchFamily="34" charset="0"/>
            </a:endParaRPr>
          </a:p>
          <a:p>
            <a:pPr eaLnBrk="1" fontAlgn="auto" hangingPunct="1">
              <a:spcBef>
                <a:spcPts val="200"/>
              </a:spcBef>
              <a:spcAft>
                <a:spcPts val="0"/>
              </a:spcAft>
              <a:buFont typeface="Arial" charset="0"/>
              <a:buChar char="•"/>
            </a:pPr>
            <a:endParaRPr lang="cs-CZ" sz="2800" dirty="0">
              <a:solidFill>
                <a:srgbClr val="000000"/>
              </a:solidFill>
              <a:ea typeface="Segoe UI" pitchFamily="34" charset="0"/>
              <a:cs typeface="Segoe UI" pitchFamily="34" charset="0"/>
            </a:endParaRPr>
          </a:p>
          <a:p>
            <a:pPr eaLnBrk="1" fontAlgn="auto" hangingPunct="1">
              <a:spcBef>
                <a:spcPts val="200"/>
              </a:spcBef>
              <a:spcAft>
                <a:spcPts val="0"/>
              </a:spcAft>
              <a:buFont typeface="Arial" charset="0"/>
              <a:buChar char="•"/>
            </a:pPr>
            <a:endParaRPr lang="cs-CZ" sz="2800" dirty="0">
              <a:solidFill>
                <a:srgbClr val="000000"/>
              </a:solidFill>
              <a:ea typeface="Segoe UI" pitchFamily="34" charset="0"/>
              <a:cs typeface="Segoe UI" pitchFamily="34" charset="0"/>
            </a:endParaRPr>
          </a:p>
          <a:p>
            <a:pPr>
              <a:lnSpc>
                <a:spcPct val="120000"/>
              </a:lnSpc>
              <a:spcBef>
                <a:spcPts val="0"/>
              </a:spcBef>
              <a:spcAft>
                <a:spcPts val="600"/>
              </a:spcAft>
            </a:pPr>
            <a:endParaRPr lang="cs-CZ" dirty="0"/>
          </a:p>
        </p:txBody>
      </p:sp>
      <p:sp>
        <p:nvSpPr>
          <p:cNvPr id="6" name="Nadpis 1">
            <a:extLst>
              <a:ext uri="{FF2B5EF4-FFF2-40B4-BE49-F238E27FC236}">
                <a16:creationId xmlns:a16="http://schemas.microsoft.com/office/drawing/2014/main" id="{6BC25597-9C57-D010-E3FD-E80E90C53668}"/>
              </a:ext>
            </a:extLst>
          </p:cNvPr>
          <p:cNvSpPr>
            <a:spLocks noGrp="1"/>
          </p:cNvSpPr>
          <p:nvPr>
            <p:ph type="title"/>
          </p:nvPr>
        </p:nvSpPr>
        <p:spPr>
          <a:xfrm>
            <a:off x="839788" y="365125"/>
            <a:ext cx="10515600" cy="823913"/>
          </a:xfrm>
        </p:spPr>
        <p:txBody>
          <a:bodyPr>
            <a:normAutofit/>
          </a:bodyPr>
          <a:lstStyle/>
          <a:p>
            <a:r>
              <a:rPr lang="cs-CZ" sz="3200" b="1" dirty="0">
                <a:solidFill>
                  <a:schemeClr val="accent5">
                    <a:lumMod val="75000"/>
                  </a:schemeClr>
                </a:solidFill>
              </a:rPr>
              <a:t>Změna </a:t>
            </a:r>
            <a:r>
              <a:rPr lang="cs-CZ" sz="3200" b="1" i="1" dirty="0">
                <a:solidFill>
                  <a:schemeClr val="accent5">
                    <a:lumMod val="75000"/>
                  </a:schemeClr>
                </a:solidFill>
              </a:rPr>
              <a:t>de minimis </a:t>
            </a:r>
            <a:r>
              <a:rPr lang="cs-CZ" sz="3200" b="1" dirty="0">
                <a:solidFill>
                  <a:schemeClr val="accent5">
                    <a:lumMod val="75000"/>
                  </a:schemeClr>
                </a:solidFill>
              </a:rPr>
              <a:t>(§ 222/4) – judikatura</a:t>
            </a:r>
          </a:p>
        </p:txBody>
      </p:sp>
      <p:sp>
        <p:nvSpPr>
          <p:cNvPr id="7" name="Zástupný symbol pro číslo snímku 6">
            <a:extLst>
              <a:ext uri="{FF2B5EF4-FFF2-40B4-BE49-F238E27FC236}">
                <a16:creationId xmlns:a16="http://schemas.microsoft.com/office/drawing/2014/main" id="{EA49E1C2-4305-8AE4-A246-0B49AB661747}"/>
              </a:ext>
            </a:extLst>
          </p:cNvPr>
          <p:cNvSpPr>
            <a:spLocks noGrp="1"/>
          </p:cNvSpPr>
          <p:nvPr>
            <p:ph type="sldNum" sz="quarter" idx="12"/>
          </p:nvPr>
        </p:nvSpPr>
        <p:spPr/>
        <p:txBody>
          <a:bodyPr/>
          <a:lstStyle/>
          <a:p>
            <a:fld id="{21944441-26C3-43E2-AE7F-3EECDD9A4D76}" type="slidenum">
              <a:rPr lang="cs-CZ" smtClean="0"/>
              <a:t>28</a:t>
            </a:fld>
            <a:endParaRPr lang="cs-CZ"/>
          </a:p>
        </p:txBody>
      </p:sp>
    </p:spTree>
    <p:extLst>
      <p:ext uri="{BB962C8B-B14F-4D97-AF65-F5344CB8AC3E}">
        <p14:creationId xmlns:p14="http://schemas.microsoft.com/office/powerpoint/2010/main" val="182982462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obsah 2">
            <a:extLst>
              <a:ext uri="{FF2B5EF4-FFF2-40B4-BE49-F238E27FC236}">
                <a16:creationId xmlns:a16="http://schemas.microsoft.com/office/drawing/2014/main" id="{D212BD1A-5A15-679B-D08E-214DCDE7341D}"/>
              </a:ext>
            </a:extLst>
          </p:cNvPr>
          <p:cNvSpPr>
            <a:spLocks noGrp="1"/>
          </p:cNvSpPr>
          <p:nvPr>
            <p:ph idx="1"/>
          </p:nvPr>
        </p:nvSpPr>
        <p:spPr>
          <a:xfrm>
            <a:off x="838200" y="1258277"/>
            <a:ext cx="10515600" cy="5033108"/>
          </a:xfrm>
        </p:spPr>
        <p:txBody>
          <a:bodyPr>
            <a:noAutofit/>
          </a:bodyPr>
          <a:lstStyle/>
          <a:p>
            <a:pPr>
              <a:spcBef>
                <a:spcPts val="200"/>
              </a:spcBef>
            </a:pPr>
            <a:r>
              <a:rPr lang="cs-CZ" sz="2000" b="1" dirty="0">
                <a:solidFill>
                  <a:schemeClr val="accent5">
                    <a:lumMod val="75000"/>
                  </a:schemeClr>
                </a:solidFill>
              </a:rPr>
              <a:t>ÚOHS </a:t>
            </a:r>
            <a:r>
              <a:rPr lang="cs-CZ" sz="2000" b="1" cap="all" dirty="0">
                <a:solidFill>
                  <a:schemeClr val="accent5">
                    <a:lumMod val="75000"/>
                  </a:schemeClr>
                </a:solidFill>
              </a:rPr>
              <a:t>S0182/2017/VZ (30.6.2017) – </a:t>
            </a:r>
            <a:r>
              <a:rPr lang="cs-CZ" sz="2000" b="1" dirty="0">
                <a:solidFill>
                  <a:schemeClr val="accent5">
                    <a:lumMod val="75000"/>
                  </a:schemeClr>
                </a:solidFill>
              </a:rPr>
              <a:t>změna celkové povahy VZ:</a:t>
            </a:r>
          </a:p>
          <a:p>
            <a:pPr marL="0" indent="0" eaLnBrk="1" fontAlgn="auto" hangingPunct="1">
              <a:spcBef>
                <a:spcPts val="200"/>
              </a:spcBef>
              <a:spcAft>
                <a:spcPts val="0"/>
              </a:spcAft>
              <a:buNone/>
            </a:pPr>
            <a:endParaRPr lang="cs-CZ" sz="2000" i="1" dirty="0"/>
          </a:p>
          <a:p>
            <a:pPr marL="457200" lvl="1" indent="0" algn="just">
              <a:spcBef>
                <a:spcPts val="200"/>
              </a:spcBef>
              <a:buNone/>
            </a:pPr>
            <a:r>
              <a:rPr lang="cs-CZ" sz="1600" i="1" dirty="0"/>
              <a:t>74.</a:t>
            </a:r>
            <a:r>
              <a:rPr lang="cs-CZ" sz="2000" i="1" dirty="0"/>
              <a:t> Co se týče podmínky, podle níž nepodstatná změna závazku ve smyslu § 222 odst. 4 ZZVZ nemění celkovou povahu veřejné zakázky, pak Úřad uvádí, že je evidentní, že předmětem plnění Smlouvy dle čl. I bylo nejen dodání a implementace informačního systému spisové služby, ale též závazek zhotovitele poskytovat podporu tohoto systému dle přílohy č. 6, přičemž předmětem Dodatku č. 1 bylo rozšíření podpory poskytované dle přílohy č. 6 Smlouvy na tři nové moduly IS E3S. </a:t>
            </a:r>
            <a:r>
              <a:rPr lang="cs-CZ" sz="2000" i="1" u="sng" dirty="0"/>
              <a:t>V tomto směru tedy nelze hovořit o celkové změně povahy „původní“ veřejné zakázky, neboť poskytování podpory IS E3S bylo od počátku předmětem plnění veřejné zakázky a na základě Dodatku č. 1 došlo pouze k rozšíření jejího poskytování na nové moduly</a:t>
            </a:r>
            <a:r>
              <a:rPr lang="cs-CZ" sz="2000" i="1" dirty="0"/>
              <a:t>.</a:t>
            </a:r>
            <a:endParaRPr lang="cs-CZ" sz="2000" dirty="0"/>
          </a:p>
        </p:txBody>
      </p:sp>
      <p:sp>
        <p:nvSpPr>
          <p:cNvPr id="6" name="Nadpis 1">
            <a:extLst>
              <a:ext uri="{FF2B5EF4-FFF2-40B4-BE49-F238E27FC236}">
                <a16:creationId xmlns:a16="http://schemas.microsoft.com/office/drawing/2014/main" id="{6BC25597-9C57-D010-E3FD-E80E90C53668}"/>
              </a:ext>
            </a:extLst>
          </p:cNvPr>
          <p:cNvSpPr>
            <a:spLocks noGrp="1"/>
          </p:cNvSpPr>
          <p:nvPr>
            <p:ph type="title"/>
          </p:nvPr>
        </p:nvSpPr>
        <p:spPr>
          <a:xfrm>
            <a:off x="839788" y="365125"/>
            <a:ext cx="10515600" cy="823913"/>
          </a:xfrm>
        </p:spPr>
        <p:txBody>
          <a:bodyPr>
            <a:normAutofit/>
          </a:bodyPr>
          <a:lstStyle/>
          <a:p>
            <a:r>
              <a:rPr lang="cs-CZ" sz="3200" b="1" dirty="0">
                <a:solidFill>
                  <a:schemeClr val="accent5">
                    <a:lumMod val="75000"/>
                  </a:schemeClr>
                </a:solidFill>
              </a:rPr>
              <a:t>Změna </a:t>
            </a:r>
            <a:r>
              <a:rPr lang="cs-CZ" sz="3200" b="1" i="1" dirty="0">
                <a:solidFill>
                  <a:schemeClr val="accent5">
                    <a:lumMod val="75000"/>
                  </a:schemeClr>
                </a:solidFill>
              </a:rPr>
              <a:t>de minimis </a:t>
            </a:r>
            <a:r>
              <a:rPr lang="cs-CZ" sz="3200" b="1" dirty="0">
                <a:solidFill>
                  <a:schemeClr val="accent5">
                    <a:lumMod val="75000"/>
                  </a:schemeClr>
                </a:solidFill>
              </a:rPr>
              <a:t>(§ 222/4) – judikatura</a:t>
            </a:r>
          </a:p>
        </p:txBody>
      </p:sp>
      <p:sp>
        <p:nvSpPr>
          <p:cNvPr id="7" name="Zástupný symbol pro číslo snímku 6">
            <a:extLst>
              <a:ext uri="{FF2B5EF4-FFF2-40B4-BE49-F238E27FC236}">
                <a16:creationId xmlns:a16="http://schemas.microsoft.com/office/drawing/2014/main" id="{EA49E1C2-4305-8AE4-A246-0B49AB661747}"/>
              </a:ext>
            </a:extLst>
          </p:cNvPr>
          <p:cNvSpPr>
            <a:spLocks noGrp="1"/>
          </p:cNvSpPr>
          <p:nvPr>
            <p:ph type="sldNum" sz="quarter" idx="12"/>
          </p:nvPr>
        </p:nvSpPr>
        <p:spPr/>
        <p:txBody>
          <a:bodyPr/>
          <a:lstStyle/>
          <a:p>
            <a:fld id="{21944441-26C3-43E2-AE7F-3EECDD9A4D76}" type="slidenum">
              <a:rPr lang="cs-CZ" smtClean="0"/>
              <a:t>29</a:t>
            </a:fld>
            <a:endParaRPr lang="cs-CZ"/>
          </a:p>
        </p:txBody>
      </p:sp>
    </p:spTree>
    <p:extLst>
      <p:ext uri="{BB962C8B-B14F-4D97-AF65-F5344CB8AC3E}">
        <p14:creationId xmlns:p14="http://schemas.microsoft.com/office/powerpoint/2010/main" val="23458096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obsah 2">
            <a:extLst>
              <a:ext uri="{FF2B5EF4-FFF2-40B4-BE49-F238E27FC236}">
                <a16:creationId xmlns:a16="http://schemas.microsoft.com/office/drawing/2014/main" id="{D212BD1A-5A15-679B-D08E-214DCDE7341D}"/>
              </a:ext>
            </a:extLst>
          </p:cNvPr>
          <p:cNvSpPr>
            <a:spLocks noGrp="1"/>
          </p:cNvSpPr>
          <p:nvPr>
            <p:ph idx="1"/>
          </p:nvPr>
        </p:nvSpPr>
        <p:spPr>
          <a:xfrm>
            <a:off x="838200" y="1258277"/>
            <a:ext cx="10515600" cy="5033108"/>
          </a:xfrm>
        </p:spPr>
        <p:txBody>
          <a:bodyPr/>
          <a:lstStyle/>
          <a:p>
            <a:r>
              <a:rPr lang="cs-CZ" dirty="0"/>
              <a:t>zadávací řízení má soukromoprávní charakter – např. rozsudek </a:t>
            </a:r>
            <a:r>
              <a:rPr lang="cs-CZ" b="1" dirty="0"/>
              <a:t>NSS          5 </a:t>
            </a:r>
            <a:r>
              <a:rPr lang="cs-CZ" b="1" dirty="0" err="1"/>
              <a:t>Afs</a:t>
            </a:r>
            <a:r>
              <a:rPr lang="cs-CZ" b="1" dirty="0"/>
              <a:t> 77/2010 </a:t>
            </a:r>
            <a:r>
              <a:rPr lang="cs-CZ" dirty="0"/>
              <a:t>(19. 10. 2011)</a:t>
            </a:r>
          </a:p>
          <a:p>
            <a:r>
              <a:rPr lang="cs-CZ" dirty="0"/>
              <a:t>střet soukromoprávní </a:t>
            </a:r>
            <a:r>
              <a:rPr lang="cs-CZ" b="1" i="1" dirty="0"/>
              <a:t>zásady autonomie vůle </a:t>
            </a:r>
            <a:r>
              <a:rPr lang="cs-CZ" dirty="0"/>
              <a:t>(možnost stran disponovat se smlouvou) a </a:t>
            </a:r>
            <a:r>
              <a:rPr lang="cs-CZ" b="1" i="1" dirty="0"/>
              <a:t>zásad zadávacího řízení </a:t>
            </a:r>
            <a:r>
              <a:rPr lang="cs-CZ" dirty="0"/>
              <a:t>(zejm. rovného zacházení a transparentnosti, rovněž zásad 3E)</a:t>
            </a:r>
          </a:p>
          <a:p>
            <a:r>
              <a:rPr lang="cs-CZ" dirty="0"/>
              <a:t>→ </a:t>
            </a:r>
            <a:r>
              <a:rPr lang="cs-CZ" b="1" i="1" dirty="0"/>
              <a:t>zásada autonomie vůle se může uplatnit jen v takové míře, v jaké není se zásadami zadávacího řízení v rozporu</a:t>
            </a:r>
          </a:p>
          <a:p>
            <a:r>
              <a:rPr lang="cs-CZ" dirty="0"/>
              <a:t>rozhodující judikatura – r</a:t>
            </a:r>
            <a:r>
              <a:rPr lang="de-DE" dirty="0" err="1"/>
              <a:t>ozsud</a:t>
            </a:r>
            <a:r>
              <a:rPr lang="cs-CZ" dirty="0"/>
              <a:t>e</a:t>
            </a:r>
            <a:r>
              <a:rPr lang="de-DE" dirty="0"/>
              <a:t>k </a:t>
            </a:r>
            <a:r>
              <a:rPr lang="de-DE" b="1" dirty="0"/>
              <a:t>SD EU C-454/06 </a:t>
            </a:r>
            <a:r>
              <a:rPr lang="de-DE" b="1" dirty="0" err="1"/>
              <a:t>pressetext</a:t>
            </a:r>
            <a:r>
              <a:rPr lang="de-DE" b="1" dirty="0"/>
              <a:t> Nachrichtenagentur GmbH</a:t>
            </a:r>
            <a:r>
              <a:rPr lang="de-DE" dirty="0"/>
              <a:t> (2008)</a:t>
            </a:r>
            <a:endParaRPr lang="cs-CZ" dirty="0"/>
          </a:p>
          <a:p>
            <a:r>
              <a:rPr lang="cs-CZ" dirty="0"/>
              <a:t>následně promítnuto do nové generace zadávacích směrnic – čl. 72 směrnice 2014/24/EU a do </a:t>
            </a:r>
            <a:r>
              <a:rPr lang="cs-CZ" b="1" dirty="0"/>
              <a:t>§ 100 a 222 ZZVZ</a:t>
            </a:r>
          </a:p>
          <a:p>
            <a:endParaRPr lang="cs-CZ" dirty="0"/>
          </a:p>
          <a:p>
            <a:endParaRPr lang="cs-CZ" dirty="0"/>
          </a:p>
        </p:txBody>
      </p:sp>
      <p:sp>
        <p:nvSpPr>
          <p:cNvPr id="6" name="Nadpis 1">
            <a:extLst>
              <a:ext uri="{FF2B5EF4-FFF2-40B4-BE49-F238E27FC236}">
                <a16:creationId xmlns:a16="http://schemas.microsoft.com/office/drawing/2014/main" id="{6BC25597-9C57-D010-E3FD-E80E90C53668}"/>
              </a:ext>
            </a:extLst>
          </p:cNvPr>
          <p:cNvSpPr>
            <a:spLocks noGrp="1"/>
          </p:cNvSpPr>
          <p:nvPr>
            <p:ph type="title"/>
          </p:nvPr>
        </p:nvSpPr>
        <p:spPr>
          <a:xfrm>
            <a:off x="839788" y="365125"/>
            <a:ext cx="10515600" cy="823913"/>
          </a:xfrm>
        </p:spPr>
        <p:txBody>
          <a:bodyPr>
            <a:normAutofit/>
          </a:bodyPr>
          <a:lstStyle/>
          <a:p>
            <a:r>
              <a:rPr lang="cs-CZ" sz="3200" b="1" dirty="0">
                <a:solidFill>
                  <a:schemeClr val="accent5">
                    <a:lumMod val="75000"/>
                  </a:schemeClr>
                </a:solidFill>
              </a:rPr>
              <a:t>Změny smluv ve VZ - východiska</a:t>
            </a:r>
          </a:p>
        </p:txBody>
      </p:sp>
      <p:sp>
        <p:nvSpPr>
          <p:cNvPr id="7" name="Zástupný symbol pro číslo snímku 6">
            <a:extLst>
              <a:ext uri="{FF2B5EF4-FFF2-40B4-BE49-F238E27FC236}">
                <a16:creationId xmlns:a16="http://schemas.microsoft.com/office/drawing/2014/main" id="{EA49E1C2-4305-8AE4-A246-0B49AB661747}"/>
              </a:ext>
            </a:extLst>
          </p:cNvPr>
          <p:cNvSpPr>
            <a:spLocks noGrp="1"/>
          </p:cNvSpPr>
          <p:nvPr>
            <p:ph type="sldNum" sz="quarter" idx="12"/>
          </p:nvPr>
        </p:nvSpPr>
        <p:spPr/>
        <p:txBody>
          <a:bodyPr/>
          <a:lstStyle/>
          <a:p>
            <a:fld id="{21944441-26C3-43E2-AE7F-3EECDD9A4D76}" type="slidenum">
              <a:rPr lang="cs-CZ" smtClean="0"/>
              <a:t>3</a:t>
            </a:fld>
            <a:endParaRPr lang="cs-CZ"/>
          </a:p>
        </p:txBody>
      </p:sp>
    </p:spTree>
    <p:extLst>
      <p:ext uri="{BB962C8B-B14F-4D97-AF65-F5344CB8AC3E}">
        <p14:creationId xmlns:p14="http://schemas.microsoft.com/office/powerpoint/2010/main" val="287412250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obsah 2">
            <a:extLst>
              <a:ext uri="{FF2B5EF4-FFF2-40B4-BE49-F238E27FC236}">
                <a16:creationId xmlns:a16="http://schemas.microsoft.com/office/drawing/2014/main" id="{D212BD1A-5A15-679B-D08E-214DCDE7341D}"/>
              </a:ext>
            </a:extLst>
          </p:cNvPr>
          <p:cNvSpPr>
            <a:spLocks noGrp="1"/>
          </p:cNvSpPr>
          <p:nvPr>
            <p:ph idx="1"/>
          </p:nvPr>
        </p:nvSpPr>
        <p:spPr>
          <a:xfrm>
            <a:off x="838200" y="1258277"/>
            <a:ext cx="10515600" cy="5033108"/>
          </a:xfrm>
        </p:spPr>
        <p:txBody>
          <a:bodyPr>
            <a:noAutofit/>
          </a:bodyPr>
          <a:lstStyle/>
          <a:p>
            <a:pPr>
              <a:spcBef>
                <a:spcPts val="200"/>
              </a:spcBef>
            </a:pPr>
            <a:r>
              <a:rPr lang="cs-CZ" sz="2000" b="1" dirty="0">
                <a:solidFill>
                  <a:schemeClr val="accent5">
                    <a:lumMod val="75000"/>
                  </a:schemeClr>
                </a:solidFill>
              </a:rPr>
              <a:t>ÚOHS </a:t>
            </a:r>
            <a:r>
              <a:rPr lang="cs-CZ" sz="2000" b="1" cap="all" dirty="0">
                <a:solidFill>
                  <a:schemeClr val="accent5">
                    <a:lumMod val="75000"/>
                  </a:schemeClr>
                </a:solidFill>
              </a:rPr>
              <a:t>R0061/2019/VZ (29.5.2019) – </a:t>
            </a:r>
            <a:r>
              <a:rPr lang="cs-CZ" sz="2000" b="1" dirty="0">
                <a:solidFill>
                  <a:schemeClr val="accent5">
                    <a:lumMod val="75000"/>
                  </a:schemeClr>
                </a:solidFill>
              </a:rPr>
              <a:t>změna celkové povahy VZ:</a:t>
            </a:r>
          </a:p>
          <a:p>
            <a:pPr marL="0" indent="0" eaLnBrk="1" fontAlgn="auto" hangingPunct="1">
              <a:spcBef>
                <a:spcPts val="200"/>
              </a:spcBef>
              <a:spcAft>
                <a:spcPts val="0"/>
              </a:spcAft>
              <a:buNone/>
            </a:pPr>
            <a:endParaRPr lang="cs-CZ" sz="2000" i="1" dirty="0"/>
          </a:p>
          <a:p>
            <a:pPr marL="457200" lvl="1" indent="0" algn="just">
              <a:spcBef>
                <a:spcPts val="200"/>
              </a:spcBef>
              <a:buNone/>
            </a:pPr>
            <a:r>
              <a:rPr lang="cs-CZ" sz="2000" i="1" dirty="0"/>
              <a:t>Z výše uvedeného pak plyne, že </a:t>
            </a:r>
            <a:r>
              <a:rPr lang="cs-CZ" sz="2000" i="1" u="sng" dirty="0"/>
              <a:t>pojem „celková povaha veřejné zakázky“ reflektuje potřebu zadavatele, kterou se snaží uspokojit zadáním veřejné zakázky, a jakékoliv plnění, které ke splnění dané potřeby nevede, by při implementaci do původního závazku (tedy při změně takového závazku) změnilo celkovou povahu konkrétní veřejné zakázky, neboť by šlo nad rámec původní potřeby zadavatele</a:t>
            </a:r>
            <a:r>
              <a:rPr lang="cs-CZ" sz="2000" i="1" dirty="0"/>
              <a:t>. Nadále ale platí, že tato podmínka nestojí izolovaně a závěr, že posuzovaná změna není změnou podstatnou, stojí i na splnění dalších korespondujících podmínek ve smyslu příslušného odstavce § 222 zákona.</a:t>
            </a:r>
            <a:endParaRPr lang="cs-CZ" sz="2000" dirty="0">
              <a:solidFill>
                <a:srgbClr val="000000"/>
              </a:solidFill>
              <a:ea typeface="Segoe UI" pitchFamily="34" charset="0"/>
              <a:cs typeface="Segoe UI" pitchFamily="34" charset="0"/>
            </a:endParaRPr>
          </a:p>
          <a:p>
            <a:pPr eaLnBrk="1" fontAlgn="auto" hangingPunct="1">
              <a:spcBef>
                <a:spcPts val="200"/>
              </a:spcBef>
              <a:spcAft>
                <a:spcPts val="0"/>
              </a:spcAft>
              <a:buFont typeface="Arial" charset="0"/>
              <a:buChar char="•"/>
            </a:pPr>
            <a:endParaRPr lang="cs-CZ" sz="2800" dirty="0">
              <a:solidFill>
                <a:srgbClr val="000000"/>
              </a:solidFill>
              <a:ea typeface="Segoe UI" pitchFamily="34" charset="0"/>
              <a:cs typeface="Segoe UI" pitchFamily="34" charset="0"/>
            </a:endParaRPr>
          </a:p>
          <a:p>
            <a:pPr eaLnBrk="1" fontAlgn="auto" hangingPunct="1">
              <a:spcBef>
                <a:spcPts val="200"/>
              </a:spcBef>
              <a:spcAft>
                <a:spcPts val="0"/>
              </a:spcAft>
              <a:buFont typeface="Arial" charset="0"/>
              <a:buChar char="•"/>
            </a:pPr>
            <a:endParaRPr lang="cs-CZ" sz="2800" dirty="0">
              <a:solidFill>
                <a:srgbClr val="000000"/>
              </a:solidFill>
              <a:ea typeface="Segoe UI" pitchFamily="34" charset="0"/>
              <a:cs typeface="Segoe UI" pitchFamily="34" charset="0"/>
            </a:endParaRPr>
          </a:p>
          <a:p>
            <a:pPr eaLnBrk="1" fontAlgn="auto" hangingPunct="1">
              <a:spcBef>
                <a:spcPts val="200"/>
              </a:spcBef>
              <a:spcAft>
                <a:spcPts val="0"/>
              </a:spcAft>
              <a:buFont typeface="Arial" charset="0"/>
              <a:buChar char="•"/>
            </a:pPr>
            <a:endParaRPr lang="cs-CZ" sz="2800" dirty="0">
              <a:solidFill>
                <a:srgbClr val="000000"/>
              </a:solidFill>
              <a:ea typeface="Segoe UI" pitchFamily="34" charset="0"/>
              <a:cs typeface="Segoe UI" pitchFamily="34" charset="0"/>
            </a:endParaRPr>
          </a:p>
          <a:p>
            <a:pPr eaLnBrk="1" fontAlgn="auto" hangingPunct="1">
              <a:spcBef>
                <a:spcPts val="200"/>
              </a:spcBef>
              <a:spcAft>
                <a:spcPts val="0"/>
              </a:spcAft>
              <a:buFont typeface="Arial" charset="0"/>
              <a:buChar char="•"/>
            </a:pPr>
            <a:endParaRPr lang="cs-CZ" sz="2800" dirty="0">
              <a:solidFill>
                <a:srgbClr val="000000"/>
              </a:solidFill>
              <a:ea typeface="Segoe UI" pitchFamily="34" charset="0"/>
              <a:cs typeface="Segoe UI" pitchFamily="34" charset="0"/>
            </a:endParaRPr>
          </a:p>
          <a:p>
            <a:pPr eaLnBrk="1" fontAlgn="auto" hangingPunct="1">
              <a:spcBef>
                <a:spcPts val="200"/>
              </a:spcBef>
              <a:spcAft>
                <a:spcPts val="0"/>
              </a:spcAft>
              <a:buFont typeface="Arial" charset="0"/>
              <a:buChar char="•"/>
            </a:pPr>
            <a:endParaRPr lang="cs-CZ" sz="2800" dirty="0">
              <a:solidFill>
                <a:srgbClr val="000000"/>
              </a:solidFill>
              <a:ea typeface="Segoe UI" pitchFamily="34" charset="0"/>
              <a:cs typeface="Segoe UI" pitchFamily="34" charset="0"/>
            </a:endParaRPr>
          </a:p>
          <a:p>
            <a:pPr eaLnBrk="1" fontAlgn="auto" hangingPunct="1">
              <a:spcBef>
                <a:spcPts val="200"/>
              </a:spcBef>
              <a:spcAft>
                <a:spcPts val="0"/>
              </a:spcAft>
              <a:buFont typeface="Arial" charset="0"/>
              <a:buChar char="•"/>
            </a:pPr>
            <a:endParaRPr lang="cs-CZ" sz="2800" dirty="0">
              <a:solidFill>
                <a:srgbClr val="000000"/>
              </a:solidFill>
              <a:ea typeface="Segoe UI" pitchFamily="34" charset="0"/>
              <a:cs typeface="Segoe UI" pitchFamily="34" charset="0"/>
            </a:endParaRPr>
          </a:p>
          <a:p>
            <a:pPr eaLnBrk="1" fontAlgn="auto" hangingPunct="1">
              <a:spcBef>
                <a:spcPts val="200"/>
              </a:spcBef>
              <a:spcAft>
                <a:spcPts val="0"/>
              </a:spcAft>
              <a:buFont typeface="Arial" charset="0"/>
              <a:buChar char="•"/>
            </a:pPr>
            <a:endParaRPr lang="cs-CZ" sz="2800" dirty="0">
              <a:solidFill>
                <a:srgbClr val="000000"/>
              </a:solidFill>
              <a:ea typeface="Segoe UI" pitchFamily="34" charset="0"/>
              <a:cs typeface="Segoe UI" pitchFamily="34" charset="0"/>
            </a:endParaRPr>
          </a:p>
          <a:p>
            <a:pPr>
              <a:lnSpc>
                <a:spcPct val="120000"/>
              </a:lnSpc>
              <a:spcBef>
                <a:spcPts val="0"/>
              </a:spcBef>
              <a:spcAft>
                <a:spcPts val="600"/>
              </a:spcAft>
            </a:pPr>
            <a:endParaRPr lang="cs-CZ" dirty="0"/>
          </a:p>
        </p:txBody>
      </p:sp>
      <p:sp>
        <p:nvSpPr>
          <p:cNvPr id="6" name="Nadpis 1">
            <a:extLst>
              <a:ext uri="{FF2B5EF4-FFF2-40B4-BE49-F238E27FC236}">
                <a16:creationId xmlns:a16="http://schemas.microsoft.com/office/drawing/2014/main" id="{6BC25597-9C57-D010-E3FD-E80E90C53668}"/>
              </a:ext>
            </a:extLst>
          </p:cNvPr>
          <p:cNvSpPr>
            <a:spLocks noGrp="1"/>
          </p:cNvSpPr>
          <p:nvPr>
            <p:ph type="title"/>
          </p:nvPr>
        </p:nvSpPr>
        <p:spPr>
          <a:xfrm>
            <a:off x="839788" y="365125"/>
            <a:ext cx="10515600" cy="823913"/>
          </a:xfrm>
        </p:spPr>
        <p:txBody>
          <a:bodyPr>
            <a:normAutofit/>
          </a:bodyPr>
          <a:lstStyle/>
          <a:p>
            <a:r>
              <a:rPr lang="cs-CZ" sz="3200" b="1" dirty="0">
                <a:solidFill>
                  <a:schemeClr val="accent5">
                    <a:lumMod val="75000"/>
                  </a:schemeClr>
                </a:solidFill>
              </a:rPr>
              <a:t>Změna </a:t>
            </a:r>
            <a:r>
              <a:rPr lang="cs-CZ" sz="3200" b="1" i="1" dirty="0">
                <a:solidFill>
                  <a:schemeClr val="accent5">
                    <a:lumMod val="75000"/>
                  </a:schemeClr>
                </a:solidFill>
              </a:rPr>
              <a:t>de minimis </a:t>
            </a:r>
            <a:r>
              <a:rPr lang="cs-CZ" sz="3200" b="1" dirty="0">
                <a:solidFill>
                  <a:schemeClr val="accent5">
                    <a:lumMod val="75000"/>
                  </a:schemeClr>
                </a:solidFill>
              </a:rPr>
              <a:t>(§ 222/4) – judikatura</a:t>
            </a:r>
          </a:p>
        </p:txBody>
      </p:sp>
      <p:sp>
        <p:nvSpPr>
          <p:cNvPr id="7" name="Zástupný symbol pro číslo snímku 6">
            <a:extLst>
              <a:ext uri="{FF2B5EF4-FFF2-40B4-BE49-F238E27FC236}">
                <a16:creationId xmlns:a16="http://schemas.microsoft.com/office/drawing/2014/main" id="{EA49E1C2-4305-8AE4-A246-0B49AB661747}"/>
              </a:ext>
            </a:extLst>
          </p:cNvPr>
          <p:cNvSpPr>
            <a:spLocks noGrp="1"/>
          </p:cNvSpPr>
          <p:nvPr>
            <p:ph type="sldNum" sz="quarter" idx="12"/>
          </p:nvPr>
        </p:nvSpPr>
        <p:spPr/>
        <p:txBody>
          <a:bodyPr/>
          <a:lstStyle/>
          <a:p>
            <a:fld id="{21944441-26C3-43E2-AE7F-3EECDD9A4D76}" type="slidenum">
              <a:rPr lang="cs-CZ" smtClean="0"/>
              <a:t>30</a:t>
            </a:fld>
            <a:endParaRPr lang="cs-CZ"/>
          </a:p>
        </p:txBody>
      </p:sp>
    </p:spTree>
    <p:extLst>
      <p:ext uri="{BB962C8B-B14F-4D97-AF65-F5344CB8AC3E}">
        <p14:creationId xmlns:p14="http://schemas.microsoft.com/office/powerpoint/2010/main" val="78001564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obsah 2">
            <a:extLst>
              <a:ext uri="{FF2B5EF4-FFF2-40B4-BE49-F238E27FC236}">
                <a16:creationId xmlns:a16="http://schemas.microsoft.com/office/drawing/2014/main" id="{D212BD1A-5A15-679B-D08E-214DCDE7341D}"/>
              </a:ext>
            </a:extLst>
          </p:cNvPr>
          <p:cNvSpPr>
            <a:spLocks noGrp="1"/>
          </p:cNvSpPr>
          <p:nvPr>
            <p:ph idx="1"/>
          </p:nvPr>
        </p:nvSpPr>
        <p:spPr>
          <a:xfrm>
            <a:off x="838200" y="1258277"/>
            <a:ext cx="10515600" cy="5033108"/>
          </a:xfrm>
        </p:spPr>
        <p:txBody>
          <a:bodyPr>
            <a:noAutofit/>
          </a:bodyPr>
          <a:lstStyle/>
          <a:p>
            <a:pPr eaLnBrk="1" fontAlgn="auto" hangingPunct="1">
              <a:spcBef>
                <a:spcPts val="200"/>
              </a:spcBef>
              <a:spcAft>
                <a:spcPts val="0"/>
              </a:spcAft>
              <a:buFont typeface="Arial" charset="0"/>
              <a:buChar char="•"/>
            </a:pPr>
            <a:r>
              <a:rPr lang="cs-CZ" sz="2000" b="1" dirty="0">
                <a:solidFill>
                  <a:schemeClr val="accent5">
                    <a:lumMod val="75000"/>
                  </a:schemeClr>
                </a:solidFill>
                <a:ea typeface="Segoe UI" pitchFamily="34" charset="0"/>
                <a:cs typeface="Segoe UI" pitchFamily="34" charset="0"/>
              </a:rPr>
              <a:t>ÚOHS-R0035/2018/VZ (22.05.2018) – zachování povahy VZ </a:t>
            </a:r>
          </a:p>
          <a:p>
            <a:pPr eaLnBrk="1" fontAlgn="auto" hangingPunct="1">
              <a:spcBef>
                <a:spcPts val="200"/>
              </a:spcBef>
              <a:spcAft>
                <a:spcPts val="0"/>
              </a:spcAft>
              <a:buFont typeface="Arial" charset="0"/>
              <a:buChar char="•"/>
            </a:pPr>
            <a:endParaRPr lang="cs-CZ" sz="2400" b="0" i="1" dirty="0">
              <a:solidFill>
                <a:srgbClr val="404040"/>
              </a:solidFill>
              <a:effectLst/>
            </a:endParaRPr>
          </a:p>
          <a:p>
            <a:pPr marL="457200" lvl="1" indent="0">
              <a:spcBef>
                <a:spcPts val="200"/>
              </a:spcBef>
              <a:buNone/>
            </a:pPr>
            <a:r>
              <a:rPr lang="cs-CZ" sz="2000" b="0" i="1" dirty="0">
                <a:solidFill>
                  <a:srgbClr val="404040"/>
                </a:solidFill>
                <a:effectLst/>
              </a:rPr>
              <a:t>Ve vztahu k naplnění první podmínky změny de minimis, tj. aby zůstala zachována povaha veřejné zakázky, poukazuji, že určité negativní vymezení zahrnuje </a:t>
            </a:r>
            <a:r>
              <a:rPr lang="cs-CZ" sz="2000" b="0" i="1" u="sng" dirty="0">
                <a:solidFill>
                  <a:srgbClr val="404040"/>
                </a:solidFill>
                <a:effectLst/>
              </a:rPr>
              <a:t>recitál 109 směrnice</a:t>
            </a:r>
            <a:r>
              <a:rPr lang="cs-CZ" sz="2000" b="0" i="1" dirty="0">
                <a:solidFill>
                  <a:srgbClr val="404040"/>
                </a:solidFill>
                <a:effectLst/>
              </a:rPr>
              <a:t>, který uvádí, že změna povahy veřejné zakázky nastává „</a:t>
            </a:r>
            <a:r>
              <a:rPr lang="cs-CZ" sz="2000" b="0" i="1" u="sng" dirty="0">
                <a:solidFill>
                  <a:srgbClr val="404040"/>
                </a:solidFill>
                <a:effectLst/>
              </a:rPr>
              <a:t>například kvůli nahrazení stavebních prací, dodávek nebo služeb, které mají být poskytnuty, jiným plněním, nebo kvůli zásadní změně typu veřejné zakázky, protože v takové situaci lze předpokládat hypotetický dopad na výsledek zadávacího řízení</a:t>
            </a:r>
            <a:r>
              <a:rPr lang="cs-CZ" sz="2000" b="0" i="1" dirty="0">
                <a:solidFill>
                  <a:srgbClr val="404040"/>
                </a:solidFill>
                <a:effectLst/>
              </a:rPr>
              <a:t>.“. Při posuzování toho, zda v daném případě došlo ke změně povahy veřejné zakázky, </a:t>
            </a:r>
            <a:r>
              <a:rPr lang="cs-CZ" sz="2000" b="0" i="1" u="sng" dirty="0">
                <a:solidFill>
                  <a:srgbClr val="404040"/>
                </a:solidFill>
                <a:effectLst/>
              </a:rPr>
              <a:t>je třeba přihlédnout též k možnému uplatnění zásad dle § 6 zákona, zejména zásady zákazu diskriminace, a možnému vlivu provedené změny na výsledek zadávacího řízení a výběr dodavatele</a:t>
            </a:r>
            <a:r>
              <a:rPr lang="cs-CZ" sz="2000" b="0" i="1" dirty="0">
                <a:solidFill>
                  <a:srgbClr val="404040"/>
                </a:solidFill>
                <a:effectLst/>
              </a:rPr>
              <a:t>. </a:t>
            </a:r>
            <a:endParaRPr lang="cs-CZ" dirty="0">
              <a:solidFill>
                <a:srgbClr val="000000"/>
              </a:solidFill>
              <a:ea typeface="Segoe UI" pitchFamily="34" charset="0"/>
              <a:cs typeface="Segoe UI" pitchFamily="34" charset="0"/>
            </a:endParaRPr>
          </a:p>
          <a:p>
            <a:pPr eaLnBrk="1" fontAlgn="auto" hangingPunct="1">
              <a:spcBef>
                <a:spcPts val="200"/>
              </a:spcBef>
              <a:spcAft>
                <a:spcPts val="0"/>
              </a:spcAft>
              <a:buFont typeface="Arial" charset="0"/>
              <a:buChar char="•"/>
            </a:pPr>
            <a:endParaRPr lang="cs-CZ" sz="2800" dirty="0">
              <a:solidFill>
                <a:srgbClr val="000000"/>
              </a:solidFill>
              <a:ea typeface="Segoe UI" pitchFamily="34" charset="0"/>
              <a:cs typeface="Segoe UI" pitchFamily="34" charset="0"/>
            </a:endParaRPr>
          </a:p>
          <a:p>
            <a:pPr eaLnBrk="1" fontAlgn="auto" hangingPunct="1">
              <a:spcBef>
                <a:spcPts val="200"/>
              </a:spcBef>
              <a:spcAft>
                <a:spcPts val="0"/>
              </a:spcAft>
              <a:buFont typeface="Arial" charset="0"/>
              <a:buChar char="•"/>
            </a:pPr>
            <a:endParaRPr lang="cs-CZ" sz="2800" dirty="0">
              <a:solidFill>
                <a:srgbClr val="000000"/>
              </a:solidFill>
              <a:ea typeface="Segoe UI" pitchFamily="34" charset="0"/>
              <a:cs typeface="Segoe UI" pitchFamily="34" charset="0"/>
            </a:endParaRPr>
          </a:p>
          <a:p>
            <a:pPr eaLnBrk="1" fontAlgn="auto" hangingPunct="1">
              <a:spcBef>
                <a:spcPts val="200"/>
              </a:spcBef>
              <a:spcAft>
                <a:spcPts val="0"/>
              </a:spcAft>
              <a:buFont typeface="Arial" charset="0"/>
              <a:buChar char="•"/>
            </a:pPr>
            <a:endParaRPr lang="cs-CZ" sz="2800" dirty="0">
              <a:solidFill>
                <a:srgbClr val="000000"/>
              </a:solidFill>
              <a:ea typeface="Segoe UI" pitchFamily="34" charset="0"/>
              <a:cs typeface="Segoe UI" pitchFamily="34" charset="0"/>
            </a:endParaRPr>
          </a:p>
          <a:p>
            <a:pPr eaLnBrk="1" fontAlgn="auto" hangingPunct="1">
              <a:spcBef>
                <a:spcPts val="200"/>
              </a:spcBef>
              <a:spcAft>
                <a:spcPts val="0"/>
              </a:spcAft>
              <a:buFont typeface="Arial" charset="0"/>
              <a:buChar char="•"/>
            </a:pPr>
            <a:endParaRPr lang="cs-CZ" sz="2800" dirty="0">
              <a:solidFill>
                <a:srgbClr val="000000"/>
              </a:solidFill>
              <a:ea typeface="Segoe UI" pitchFamily="34" charset="0"/>
              <a:cs typeface="Segoe UI" pitchFamily="34" charset="0"/>
            </a:endParaRPr>
          </a:p>
          <a:p>
            <a:pPr eaLnBrk="1" fontAlgn="auto" hangingPunct="1">
              <a:spcBef>
                <a:spcPts val="200"/>
              </a:spcBef>
              <a:spcAft>
                <a:spcPts val="0"/>
              </a:spcAft>
              <a:buFont typeface="Arial" charset="0"/>
              <a:buChar char="•"/>
            </a:pPr>
            <a:endParaRPr lang="cs-CZ" sz="2800" dirty="0">
              <a:solidFill>
                <a:srgbClr val="000000"/>
              </a:solidFill>
              <a:ea typeface="Segoe UI" pitchFamily="34" charset="0"/>
              <a:cs typeface="Segoe UI" pitchFamily="34" charset="0"/>
            </a:endParaRPr>
          </a:p>
          <a:p>
            <a:pPr eaLnBrk="1" fontAlgn="auto" hangingPunct="1">
              <a:spcBef>
                <a:spcPts val="200"/>
              </a:spcBef>
              <a:spcAft>
                <a:spcPts val="0"/>
              </a:spcAft>
              <a:buFont typeface="Arial" charset="0"/>
              <a:buChar char="•"/>
            </a:pPr>
            <a:endParaRPr lang="cs-CZ" sz="2800" dirty="0">
              <a:solidFill>
                <a:srgbClr val="000000"/>
              </a:solidFill>
              <a:ea typeface="Segoe UI" pitchFamily="34" charset="0"/>
              <a:cs typeface="Segoe UI" pitchFamily="34" charset="0"/>
            </a:endParaRPr>
          </a:p>
          <a:p>
            <a:pPr>
              <a:lnSpc>
                <a:spcPct val="120000"/>
              </a:lnSpc>
              <a:spcBef>
                <a:spcPts val="0"/>
              </a:spcBef>
              <a:spcAft>
                <a:spcPts val="600"/>
              </a:spcAft>
            </a:pPr>
            <a:endParaRPr lang="cs-CZ" dirty="0"/>
          </a:p>
        </p:txBody>
      </p:sp>
      <p:sp>
        <p:nvSpPr>
          <p:cNvPr id="6" name="Nadpis 1">
            <a:extLst>
              <a:ext uri="{FF2B5EF4-FFF2-40B4-BE49-F238E27FC236}">
                <a16:creationId xmlns:a16="http://schemas.microsoft.com/office/drawing/2014/main" id="{6BC25597-9C57-D010-E3FD-E80E90C53668}"/>
              </a:ext>
            </a:extLst>
          </p:cNvPr>
          <p:cNvSpPr>
            <a:spLocks noGrp="1"/>
          </p:cNvSpPr>
          <p:nvPr>
            <p:ph type="title"/>
          </p:nvPr>
        </p:nvSpPr>
        <p:spPr>
          <a:xfrm>
            <a:off x="839788" y="365125"/>
            <a:ext cx="10515600" cy="823913"/>
          </a:xfrm>
        </p:spPr>
        <p:txBody>
          <a:bodyPr>
            <a:normAutofit/>
          </a:bodyPr>
          <a:lstStyle/>
          <a:p>
            <a:r>
              <a:rPr lang="cs-CZ" sz="3200" b="1" dirty="0">
                <a:solidFill>
                  <a:schemeClr val="accent5">
                    <a:lumMod val="75000"/>
                  </a:schemeClr>
                </a:solidFill>
              </a:rPr>
              <a:t>Změna </a:t>
            </a:r>
            <a:r>
              <a:rPr lang="cs-CZ" sz="3200" b="1" i="1" dirty="0">
                <a:solidFill>
                  <a:schemeClr val="accent5">
                    <a:lumMod val="75000"/>
                  </a:schemeClr>
                </a:solidFill>
              </a:rPr>
              <a:t>de minimis </a:t>
            </a:r>
            <a:r>
              <a:rPr lang="cs-CZ" sz="3200" b="1" dirty="0">
                <a:solidFill>
                  <a:schemeClr val="accent5">
                    <a:lumMod val="75000"/>
                  </a:schemeClr>
                </a:solidFill>
              </a:rPr>
              <a:t>(§ 222/4) – judikatura</a:t>
            </a:r>
          </a:p>
        </p:txBody>
      </p:sp>
      <p:sp>
        <p:nvSpPr>
          <p:cNvPr id="7" name="Zástupný symbol pro číslo snímku 6">
            <a:extLst>
              <a:ext uri="{FF2B5EF4-FFF2-40B4-BE49-F238E27FC236}">
                <a16:creationId xmlns:a16="http://schemas.microsoft.com/office/drawing/2014/main" id="{EA49E1C2-4305-8AE4-A246-0B49AB661747}"/>
              </a:ext>
            </a:extLst>
          </p:cNvPr>
          <p:cNvSpPr>
            <a:spLocks noGrp="1"/>
          </p:cNvSpPr>
          <p:nvPr>
            <p:ph type="sldNum" sz="quarter" idx="12"/>
          </p:nvPr>
        </p:nvSpPr>
        <p:spPr/>
        <p:txBody>
          <a:bodyPr/>
          <a:lstStyle/>
          <a:p>
            <a:fld id="{21944441-26C3-43E2-AE7F-3EECDD9A4D76}" type="slidenum">
              <a:rPr lang="cs-CZ" smtClean="0"/>
              <a:t>31</a:t>
            </a:fld>
            <a:endParaRPr lang="cs-CZ"/>
          </a:p>
        </p:txBody>
      </p:sp>
    </p:spTree>
    <p:extLst>
      <p:ext uri="{BB962C8B-B14F-4D97-AF65-F5344CB8AC3E}">
        <p14:creationId xmlns:p14="http://schemas.microsoft.com/office/powerpoint/2010/main" val="327817976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obsah 2">
            <a:extLst>
              <a:ext uri="{FF2B5EF4-FFF2-40B4-BE49-F238E27FC236}">
                <a16:creationId xmlns:a16="http://schemas.microsoft.com/office/drawing/2014/main" id="{D212BD1A-5A15-679B-D08E-214DCDE7341D}"/>
              </a:ext>
            </a:extLst>
          </p:cNvPr>
          <p:cNvSpPr>
            <a:spLocks noGrp="1"/>
          </p:cNvSpPr>
          <p:nvPr>
            <p:ph idx="1"/>
          </p:nvPr>
        </p:nvSpPr>
        <p:spPr>
          <a:xfrm>
            <a:off x="838200" y="1258277"/>
            <a:ext cx="10515600" cy="5033108"/>
          </a:xfrm>
        </p:spPr>
        <p:txBody>
          <a:bodyPr>
            <a:noAutofit/>
          </a:bodyPr>
          <a:lstStyle/>
          <a:p>
            <a:pPr eaLnBrk="1" fontAlgn="auto" hangingPunct="1">
              <a:spcBef>
                <a:spcPts val="200"/>
              </a:spcBef>
              <a:spcAft>
                <a:spcPts val="0"/>
              </a:spcAft>
              <a:buFont typeface="Arial" charset="0"/>
              <a:buChar char="•"/>
            </a:pPr>
            <a:r>
              <a:rPr lang="cs-CZ" sz="2000" b="1" dirty="0">
                <a:solidFill>
                  <a:schemeClr val="accent5">
                    <a:lumMod val="75000"/>
                  </a:schemeClr>
                </a:solidFill>
                <a:ea typeface="Segoe UI" pitchFamily="34" charset="0"/>
                <a:cs typeface="Segoe UI" pitchFamily="34" charset="0"/>
              </a:rPr>
              <a:t>ÚOHS-R0035/2018/VZ (22.05.2018) – finanční vyčíslení změny</a:t>
            </a:r>
          </a:p>
          <a:p>
            <a:pPr eaLnBrk="1" fontAlgn="auto" hangingPunct="1">
              <a:spcBef>
                <a:spcPts val="200"/>
              </a:spcBef>
              <a:spcAft>
                <a:spcPts val="0"/>
              </a:spcAft>
              <a:buFont typeface="Arial" charset="0"/>
              <a:buChar char="•"/>
            </a:pPr>
            <a:endParaRPr lang="cs-CZ" sz="2400" b="0" i="1" dirty="0">
              <a:solidFill>
                <a:srgbClr val="404040"/>
              </a:solidFill>
              <a:effectLst/>
            </a:endParaRPr>
          </a:p>
          <a:p>
            <a:pPr marL="457200" lvl="1" indent="0" algn="just">
              <a:spcBef>
                <a:spcPts val="200"/>
              </a:spcBef>
              <a:buNone/>
            </a:pPr>
            <a:r>
              <a:rPr lang="cs-CZ" sz="2000" b="0" i="1" dirty="0">
                <a:solidFill>
                  <a:srgbClr val="404040"/>
                </a:solidFill>
                <a:effectLst/>
              </a:rPr>
              <a:t>Na základě jazykového a systematického výkladu zákona, s přihlédnutím k odpovídajícím ustanovením směrnice, jsem dospěl k závěru, </a:t>
            </a:r>
            <a:r>
              <a:rPr lang="cs-CZ" sz="2000" b="0" i="1" u="sng" dirty="0">
                <a:solidFill>
                  <a:srgbClr val="404040"/>
                </a:solidFill>
                <a:effectLst/>
              </a:rPr>
              <a:t>že „hodnota změny“ dle § 222 odst. 4 zákona musí být vyjádřitelná v penězích, neboť dále stanoveným podmínkám (při stávajícím znění zákona) nemůže vyhovět jiná hodnota, než finanční, protože jinou hodnotu nebude možné porovnat s finančním limitem pro nadlimitní veřejnou zakázku</a:t>
            </a:r>
            <a:r>
              <a:rPr lang="cs-CZ" sz="2000" b="0" i="1" dirty="0">
                <a:solidFill>
                  <a:srgbClr val="404040"/>
                </a:solidFill>
                <a:effectLst/>
              </a:rPr>
              <a:t>. (…) K obdobným závěrům lze dospět výkladem čl. 72 odst. 2 směrnice, která rovněž rozlišuje mezi pojmy „</a:t>
            </a:r>
            <a:r>
              <a:rPr lang="cs-CZ" sz="2000" b="0" i="1" dirty="0" err="1">
                <a:solidFill>
                  <a:srgbClr val="404040"/>
                </a:solidFill>
                <a:effectLst/>
              </a:rPr>
              <a:t>value</a:t>
            </a:r>
            <a:r>
              <a:rPr lang="cs-CZ" sz="2000" b="0" i="1" dirty="0">
                <a:solidFill>
                  <a:srgbClr val="404040"/>
                </a:solidFill>
                <a:effectLst/>
              </a:rPr>
              <a:t> of </a:t>
            </a:r>
            <a:r>
              <a:rPr lang="cs-CZ" sz="2000" b="0" i="1" dirty="0" err="1">
                <a:solidFill>
                  <a:srgbClr val="404040"/>
                </a:solidFill>
                <a:effectLst/>
              </a:rPr>
              <a:t>the</a:t>
            </a:r>
            <a:r>
              <a:rPr lang="cs-CZ" sz="2000" b="0" i="1" dirty="0">
                <a:solidFill>
                  <a:srgbClr val="404040"/>
                </a:solidFill>
                <a:effectLst/>
              </a:rPr>
              <a:t> </a:t>
            </a:r>
            <a:r>
              <a:rPr lang="cs-CZ" sz="2000" b="0" i="1" dirty="0" err="1">
                <a:solidFill>
                  <a:srgbClr val="404040"/>
                </a:solidFill>
                <a:effectLst/>
              </a:rPr>
              <a:t>modification</a:t>
            </a:r>
            <a:r>
              <a:rPr lang="cs-CZ" sz="2000" b="0" i="1" dirty="0">
                <a:solidFill>
                  <a:srgbClr val="404040"/>
                </a:solidFill>
                <a:effectLst/>
              </a:rPr>
              <a:t>“ (hodnota změny) a „</a:t>
            </a:r>
            <a:r>
              <a:rPr lang="cs-CZ" sz="2000" b="0" i="1" dirty="0" err="1">
                <a:solidFill>
                  <a:srgbClr val="404040"/>
                </a:solidFill>
                <a:effectLst/>
              </a:rPr>
              <a:t>threshold</a:t>
            </a:r>
            <a:r>
              <a:rPr lang="cs-CZ" sz="2000" b="0" i="1" dirty="0">
                <a:solidFill>
                  <a:srgbClr val="404040"/>
                </a:solidFill>
                <a:effectLst/>
              </a:rPr>
              <a:t>“ (finanční limit). </a:t>
            </a:r>
          </a:p>
          <a:p>
            <a:pPr marL="457200" lvl="1" indent="0" algn="just">
              <a:spcBef>
                <a:spcPts val="200"/>
              </a:spcBef>
              <a:buNone/>
            </a:pPr>
            <a:endParaRPr lang="cs-CZ" sz="2000" b="0" i="1" dirty="0">
              <a:solidFill>
                <a:srgbClr val="404040"/>
              </a:solidFill>
              <a:effectLst/>
            </a:endParaRPr>
          </a:p>
          <a:p>
            <a:pPr marL="457200" lvl="1" indent="0" algn="just">
              <a:spcBef>
                <a:spcPts val="200"/>
              </a:spcBef>
              <a:buNone/>
            </a:pPr>
            <a:r>
              <a:rPr lang="cs-CZ" sz="2000" i="1" u="sng" dirty="0">
                <a:solidFill>
                  <a:srgbClr val="000000"/>
                </a:solidFill>
                <a:ea typeface="Segoe UI" pitchFamily="34" charset="0"/>
                <a:cs typeface="Segoe UI" pitchFamily="34" charset="0"/>
              </a:rPr>
              <a:t>Doba plnění tedy v daném kontextu představuje toliko kvalitativní změnu, jejíž hodnotu nelze poměřovat s podmínkami dle § 222 odst. 4 zákona.</a:t>
            </a:r>
          </a:p>
          <a:p>
            <a:pPr algn="just" eaLnBrk="1" fontAlgn="auto" hangingPunct="1">
              <a:spcBef>
                <a:spcPts val="200"/>
              </a:spcBef>
              <a:spcAft>
                <a:spcPts val="0"/>
              </a:spcAft>
              <a:buFont typeface="Arial" charset="0"/>
              <a:buChar char="•"/>
            </a:pPr>
            <a:endParaRPr lang="cs-CZ" sz="2800" dirty="0">
              <a:solidFill>
                <a:srgbClr val="000000"/>
              </a:solidFill>
              <a:ea typeface="Segoe UI" pitchFamily="34" charset="0"/>
              <a:cs typeface="Segoe UI" pitchFamily="34" charset="0"/>
            </a:endParaRPr>
          </a:p>
          <a:p>
            <a:pPr eaLnBrk="1" fontAlgn="auto" hangingPunct="1">
              <a:spcBef>
                <a:spcPts val="200"/>
              </a:spcBef>
              <a:spcAft>
                <a:spcPts val="0"/>
              </a:spcAft>
              <a:buFont typeface="Arial" charset="0"/>
              <a:buChar char="•"/>
            </a:pPr>
            <a:endParaRPr lang="cs-CZ" sz="2800" dirty="0">
              <a:solidFill>
                <a:srgbClr val="000000"/>
              </a:solidFill>
              <a:ea typeface="Segoe UI" pitchFamily="34" charset="0"/>
              <a:cs typeface="Segoe UI" pitchFamily="34" charset="0"/>
            </a:endParaRPr>
          </a:p>
          <a:p>
            <a:pPr eaLnBrk="1" fontAlgn="auto" hangingPunct="1">
              <a:spcBef>
                <a:spcPts val="200"/>
              </a:spcBef>
              <a:spcAft>
                <a:spcPts val="0"/>
              </a:spcAft>
              <a:buFont typeface="Arial" charset="0"/>
              <a:buChar char="•"/>
            </a:pPr>
            <a:endParaRPr lang="cs-CZ" sz="2800" dirty="0">
              <a:solidFill>
                <a:srgbClr val="000000"/>
              </a:solidFill>
              <a:ea typeface="Segoe UI" pitchFamily="34" charset="0"/>
              <a:cs typeface="Segoe UI" pitchFamily="34" charset="0"/>
            </a:endParaRPr>
          </a:p>
          <a:p>
            <a:pPr eaLnBrk="1" fontAlgn="auto" hangingPunct="1">
              <a:spcBef>
                <a:spcPts val="200"/>
              </a:spcBef>
              <a:spcAft>
                <a:spcPts val="0"/>
              </a:spcAft>
              <a:buFont typeface="Arial" charset="0"/>
              <a:buChar char="•"/>
            </a:pPr>
            <a:endParaRPr lang="cs-CZ" sz="2800" dirty="0">
              <a:solidFill>
                <a:srgbClr val="000000"/>
              </a:solidFill>
              <a:ea typeface="Segoe UI" pitchFamily="34" charset="0"/>
              <a:cs typeface="Segoe UI" pitchFamily="34" charset="0"/>
            </a:endParaRPr>
          </a:p>
          <a:p>
            <a:pPr>
              <a:lnSpc>
                <a:spcPct val="120000"/>
              </a:lnSpc>
              <a:spcBef>
                <a:spcPts val="0"/>
              </a:spcBef>
              <a:spcAft>
                <a:spcPts val="600"/>
              </a:spcAft>
            </a:pPr>
            <a:endParaRPr lang="cs-CZ" dirty="0"/>
          </a:p>
        </p:txBody>
      </p:sp>
      <p:sp>
        <p:nvSpPr>
          <p:cNvPr id="6" name="Nadpis 1">
            <a:extLst>
              <a:ext uri="{FF2B5EF4-FFF2-40B4-BE49-F238E27FC236}">
                <a16:creationId xmlns:a16="http://schemas.microsoft.com/office/drawing/2014/main" id="{6BC25597-9C57-D010-E3FD-E80E90C53668}"/>
              </a:ext>
            </a:extLst>
          </p:cNvPr>
          <p:cNvSpPr>
            <a:spLocks noGrp="1"/>
          </p:cNvSpPr>
          <p:nvPr>
            <p:ph type="title"/>
          </p:nvPr>
        </p:nvSpPr>
        <p:spPr>
          <a:xfrm>
            <a:off x="839788" y="365125"/>
            <a:ext cx="10515600" cy="823913"/>
          </a:xfrm>
        </p:spPr>
        <p:txBody>
          <a:bodyPr>
            <a:normAutofit/>
          </a:bodyPr>
          <a:lstStyle/>
          <a:p>
            <a:r>
              <a:rPr lang="cs-CZ" sz="3200" b="1" dirty="0">
                <a:solidFill>
                  <a:schemeClr val="accent5">
                    <a:lumMod val="75000"/>
                  </a:schemeClr>
                </a:solidFill>
              </a:rPr>
              <a:t>Změna </a:t>
            </a:r>
            <a:r>
              <a:rPr lang="cs-CZ" sz="3200" b="1" i="1" dirty="0">
                <a:solidFill>
                  <a:schemeClr val="accent5">
                    <a:lumMod val="75000"/>
                  </a:schemeClr>
                </a:solidFill>
              </a:rPr>
              <a:t>de minimis </a:t>
            </a:r>
            <a:r>
              <a:rPr lang="cs-CZ" sz="3200" b="1" dirty="0">
                <a:solidFill>
                  <a:schemeClr val="accent5">
                    <a:lumMod val="75000"/>
                  </a:schemeClr>
                </a:solidFill>
              </a:rPr>
              <a:t>(§ 222/4) – judikatura</a:t>
            </a:r>
          </a:p>
        </p:txBody>
      </p:sp>
      <p:sp>
        <p:nvSpPr>
          <p:cNvPr id="7" name="Zástupný symbol pro číslo snímku 6">
            <a:extLst>
              <a:ext uri="{FF2B5EF4-FFF2-40B4-BE49-F238E27FC236}">
                <a16:creationId xmlns:a16="http://schemas.microsoft.com/office/drawing/2014/main" id="{EA49E1C2-4305-8AE4-A246-0B49AB661747}"/>
              </a:ext>
            </a:extLst>
          </p:cNvPr>
          <p:cNvSpPr>
            <a:spLocks noGrp="1"/>
          </p:cNvSpPr>
          <p:nvPr>
            <p:ph type="sldNum" sz="quarter" idx="12"/>
          </p:nvPr>
        </p:nvSpPr>
        <p:spPr/>
        <p:txBody>
          <a:bodyPr/>
          <a:lstStyle/>
          <a:p>
            <a:fld id="{21944441-26C3-43E2-AE7F-3EECDD9A4D76}" type="slidenum">
              <a:rPr lang="cs-CZ" smtClean="0"/>
              <a:t>32</a:t>
            </a:fld>
            <a:endParaRPr lang="cs-CZ"/>
          </a:p>
        </p:txBody>
      </p:sp>
    </p:spTree>
    <p:extLst>
      <p:ext uri="{BB962C8B-B14F-4D97-AF65-F5344CB8AC3E}">
        <p14:creationId xmlns:p14="http://schemas.microsoft.com/office/powerpoint/2010/main" val="253548698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obsah 2">
            <a:extLst>
              <a:ext uri="{FF2B5EF4-FFF2-40B4-BE49-F238E27FC236}">
                <a16:creationId xmlns:a16="http://schemas.microsoft.com/office/drawing/2014/main" id="{D212BD1A-5A15-679B-D08E-214DCDE7341D}"/>
              </a:ext>
            </a:extLst>
          </p:cNvPr>
          <p:cNvSpPr>
            <a:spLocks noGrp="1"/>
          </p:cNvSpPr>
          <p:nvPr>
            <p:ph idx="1"/>
          </p:nvPr>
        </p:nvSpPr>
        <p:spPr>
          <a:xfrm>
            <a:off x="838200" y="1258277"/>
            <a:ext cx="10515600" cy="5033108"/>
          </a:xfrm>
        </p:spPr>
        <p:txBody>
          <a:bodyPr>
            <a:noAutofit/>
          </a:bodyPr>
          <a:lstStyle/>
          <a:p>
            <a:pPr eaLnBrk="1" fontAlgn="auto" hangingPunct="1">
              <a:spcBef>
                <a:spcPts val="200"/>
              </a:spcBef>
              <a:spcAft>
                <a:spcPts val="0"/>
              </a:spcAft>
              <a:buFont typeface="Arial" charset="0"/>
              <a:buChar char="•"/>
            </a:pPr>
            <a:r>
              <a:rPr lang="cs-CZ" sz="2000" b="1" dirty="0">
                <a:solidFill>
                  <a:schemeClr val="accent5">
                    <a:lumMod val="75000"/>
                  </a:schemeClr>
                </a:solidFill>
                <a:ea typeface="Segoe UI" pitchFamily="34" charset="0"/>
                <a:cs typeface="Segoe UI" pitchFamily="34" charset="0"/>
              </a:rPr>
              <a:t>ÚOHS-R0030/2023/VZ (5.5.2023) – posun doby plnění při současném rozšíření plnění</a:t>
            </a:r>
          </a:p>
          <a:p>
            <a:pPr eaLnBrk="1" fontAlgn="auto" hangingPunct="1">
              <a:spcBef>
                <a:spcPts val="200"/>
              </a:spcBef>
              <a:spcAft>
                <a:spcPts val="0"/>
              </a:spcAft>
              <a:buFont typeface="Arial" charset="0"/>
              <a:buChar char="•"/>
            </a:pPr>
            <a:endParaRPr lang="cs-CZ" sz="2400" b="0" i="1" dirty="0">
              <a:solidFill>
                <a:srgbClr val="404040"/>
              </a:solidFill>
              <a:effectLst/>
            </a:endParaRPr>
          </a:p>
          <a:p>
            <a:pPr marL="457200" lvl="1" indent="0" algn="just">
              <a:spcBef>
                <a:spcPts val="200"/>
              </a:spcBef>
              <a:buNone/>
            </a:pPr>
            <a:r>
              <a:rPr lang="cs-CZ" sz="2000" b="0" i="1" dirty="0">
                <a:solidFill>
                  <a:srgbClr val="404040"/>
                </a:solidFill>
                <a:effectLst/>
              </a:rPr>
              <a:t>V tomto ohledu předseda Úřadu shledává </a:t>
            </a:r>
            <a:r>
              <a:rPr lang="cs-CZ" sz="2000" b="0" i="1" u="sng" dirty="0">
                <a:solidFill>
                  <a:srgbClr val="404040"/>
                </a:solidFill>
                <a:effectLst/>
              </a:rPr>
              <a:t>podstatný rozdíl</a:t>
            </a:r>
            <a:r>
              <a:rPr lang="cs-CZ" sz="2000" b="0" i="1" dirty="0">
                <a:solidFill>
                  <a:srgbClr val="404040"/>
                </a:solidFill>
                <a:effectLst/>
              </a:rPr>
              <a:t> mezi šetřeným případem a rozhodnutím R0035/2018, </a:t>
            </a:r>
            <a:r>
              <a:rPr lang="cs-CZ" sz="2000" b="0" i="1" u="sng" dirty="0">
                <a:solidFill>
                  <a:srgbClr val="404040"/>
                </a:solidFill>
                <a:effectLst/>
              </a:rPr>
              <a:t>neboť se nejednalo o pouhé prodloužení doby plnění</a:t>
            </a:r>
            <a:r>
              <a:rPr lang="cs-CZ" sz="2000" b="0" i="1" dirty="0">
                <a:solidFill>
                  <a:srgbClr val="404040"/>
                </a:solidFill>
                <a:effectLst/>
              </a:rPr>
              <a:t>, za účelem dokončení realizace určitého díla, jak tomu bylo v případě rozhodnutí R0035/2018, </a:t>
            </a:r>
            <a:r>
              <a:rPr lang="cs-CZ" sz="2000" b="0" i="1" u="sng" dirty="0">
                <a:solidFill>
                  <a:srgbClr val="404040"/>
                </a:solidFill>
                <a:effectLst/>
              </a:rPr>
              <a:t>nýbrž o pokračování v soustavném poskytování služeb, které v šetřeném případě znamenalo rovněž navýšení objemu poskytovaných služeb, s nímž obviněný počítal</a:t>
            </a:r>
            <a:r>
              <a:rPr lang="cs-CZ" sz="2000" b="0" i="1" dirty="0">
                <a:solidFill>
                  <a:srgbClr val="404040"/>
                </a:solidFill>
                <a:effectLst/>
              </a:rPr>
              <a:t>. (…) Není přitom relevantní, zda je navýšení objemu těchto služeb vzhledem k původnímu závazku primární nebo sekundární (akcesorické), jak dovozuje Úřad v napadeném rozhodnutí, neboť takový výklad § 222 odst. 4 zákona jde již nad rámec tohoto ustanovení. Jinými slovy, takovou podmínku dotčené ustanovení zákona pro aplikaci dané výjimky nedefinuje. </a:t>
            </a:r>
            <a:endParaRPr lang="cs-CZ" sz="2000" i="1" u="sng" dirty="0">
              <a:solidFill>
                <a:srgbClr val="000000"/>
              </a:solidFill>
              <a:ea typeface="Segoe UI" pitchFamily="34" charset="0"/>
              <a:cs typeface="Segoe UI" pitchFamily="34" charset="0"/>
            </a:endParaRPr>
          </a:p>
          <a:p>
            <a:pPr eaLnBrk="1" fontAlgn="auto" hangingPunct="1">
              <a:spcBef>
                <a:spcPts val="200"/>
              </a:spcBef>
              <a:spcAft>
                <a:spcPts val="0"/>
              </a:spcAft>
              <a:buFont typeface="Arial" charset="0"/>
              <a:buChar char="•"/>
            </a:pPr>
            <a:endParaRPr lang="cs-CZ" sz="2800" dirty="0">
              <a:solidFill>
                <a:srgbClr val="000000"/>
              </a:solidFill>
              <a:ea typeface="Segoe UI" pitchFamily="34" charset="0"/>
              <a:cs typeface="Segoe UI" pitchFamily="34" charset="0"/>
            </a:endParaRPr>
          </a:p>
          <a:p>
            <a:pPr eaLnBrk="1" fontAlgn="auto" hangingPunct="1">
              <a:spcBef>
                <a:spcPts val="200"/>
              </a:spcBef>
              <a:spcAft>
                <a:spcPts val="0"/>
              </a:spcAft>
              <a:buFont typeface="Arial" charset="0"/>
              <a:buChar char="•"/>
            </a:pPr>
            <a:endParaRPr lang="cs-CZ" sz="2800" dirty="0">
              <a:solidFill>
                <a:srgbClr val="000000"/>
              </a:solidFill>
              <a:ea typeface="Segoe UI" pitchFamily="34" charset="0"/>
              <a:cs typeface="Segoe UI" pitchFamily="34" charset="0"/>
            </a:endParaRPr>
          </a:p>
          <a:p>
            <a:pPr eaLnBrk="1" fontAlgn="auto" hangingPunct="1">
              <a:spcBef>
                <a:spcPts val="200"/>
              </a:spcBef>
              <a:spcAft>
                <a:spcPts val="0"/>
              </a:spcAft>
              <a:buFont typeface="Arial" charset="0"/>
              <a:buChar char="•"/>
            </a:pPr>
            <a:endParaRPr lang="cs-CZ" sz="2800" dirty="0">
              <a:solidFill>
                <a:srgbClr val="000000"/>
              </a:solidFill>
              <a:ea typeface="Segoe UI" pitchFamily="34" charset="0"/>
              <a:cs typeface="Segoe UI" pitchFamily="34" charset="0"/>
            </a:endParaRPr>
          </a:p>
          <a:p>
            <a:pPr eaLnBrk="1" fontAlgn="auto" hangingPunct="1">
              <a:spcBef>
                <a:spcPts val="200"/>
              </a:spcBef>
              <a:spcAft>
                <a:spcPts val="0"/>
              </a:spcAft>
              <a:buFont typeface="Arial" charset="0"/>
              <a:buChar char="•"/>
            </a:pPr>
            <a:endParaRPr lang="cs-CZ" sz="2800" dirty="0">
              <a:solidFill>
                <a:srgbClr val="000000"/>
              </a:solidFill>
              <a:ea typeface="Segoe UI" pitchFamily="34" charset="0"/>
              <a:cs typeface="Segoe UI" pitchFamily="34" charset="0"/>
            </a:endParaRPr>
          </a:p>
          <a:p>
            <a:pPr>
              <a:lnSpc>
                <a:spcPct val="120000"/>
              </a:lnSpc>
              <a:spcBef>
                <a:spcPts val="0"/>
              </a:spcBef>
              <a:spcAft>
                <a:spcPts val="600"/>
              </a:spcAft>
            </a:pPr>
            <a:endParaRPr lang="cs-CZ" dirty="0"/>
          </a:p>
        </p:txBody>
      </p:sp>
      <p:sp>
        <p:nvSpPr>
          <p:cNvPr id="6" name="Nadpis 1">
            <a:extLst>
              <a:ext uri="{FF2B5EF4-FFF2-40B4-BE49-F238E27FC236}">
                <a16:creationId xmlns:a16="http://schemas.microsoft.com/office/drawing/2014/main" id="{6BC25597-9C57-D010-E3FD-E80E90C53668}"/>
              </a:ext>
            </a:extLst>
          </p:cNvPr>
          <p:cNvSpPr>
            <a:spLocks noGrp="1"/>
          </p:cNvSpPr>
          <p:nvPr>
            <p:ph type="title"/>
          </p:nvPr>
        </p:nvSpPr>
        <p:spPr>
          <a:xfrm>
            <a:off x="839788" y="365125"/>
            <a:ext cx="10515600" cy="823913"/>
          </a:xfrm>
        </p:spPr>
        <p:txBody>
          <a:bodyPr>
            <a:normAutofit/>
          </a:bodyPr>
          <a:lstStyle/>
          <a:p>
            <a:r>
              <a:rPr lang="cs-CZ" sz="3200" b="1" dirty="0">
                <a:solidFill>
                  <a:schemeClr val="accent5">
                    <a:lumMod val="75000"/>
                  </a:schemeClr>
                </a:solidFill>
              </a:rPr>
              <a:t>Změna </a:t>
            </a:r>
            <a:r>
              <a:rPr lang="cs-CZ" sz="3200" b="1" i="1" dirty="0">
                <a:solidFill>
                  <a:schemeClr val="accent5">
                    <a:lumMod val="75000"/>
                  </a:schemeClr>
                </a:solidFill>
              </a:rPr>
              <a:t>de minimis </a:t>
            </a:r>
            <a:r>
              <a:rPr lang="cs-CZ" sz="3200" b="1" dirty="0">
                <a:solidFill>
                  <a:schemeClr val="accent5">
                    <a:lumMod val="75000"/>
                  </a:schemeClr>
                </a:solidFill>
              </a:rPr>
              <a:t>(§ 222/4) – judikatura</a:t>
            </a:r>
          </a:p>
        </p:txBody>
      </p:sp>
      <p:sp>
        <p:nvSpPr>
          <p:cNvPr id="7" name="Zástupný symbol pro číslo snímku 6">
            <a:extLst>
              <a:ext uri="{FF2B5EF4-FFF2-40B4-BE49-F238E27FC236}">
                <a16:creationId xmlns:a16="http://schemas.microsoft.com/office/drawing/2014/main" id="{EA49E1C2-4305-8AE4-A246-0B49AB661747}"/>
              </a:ext>
            </a:extLst>
          </p:cNvPr>
          <p:cNvSpPr>
            <a:spLocks noGrp="1"/>
          </p:cNvSpPr>
          <p:nvPr>
            <p:ph type="sldNum" sz="quarter" idx="12"/>
          </p:nvPr>
        </p:nvSpPr>
        <p:spPr/>
        <p:txBody>
          <a:bodyPr/>
          <a:lstStyle/>
          <a:p>
            <a:fld id="{21944441-26C3-43E2-AE7F-3EECDD9A4D76}" type="slidenum">
              <a:rPr lang="cs-CZ" smtClean="0"/>
              <a:t>33</a:t>
            </a:fld>
            <a:endParaRPr lang="cs-CZ"/>
          </a:p>
        </p:txBody>
      </p:sp>
    </p:spTree>
    <p:extLst>
      <p:ext uri="{BB962C8B-B14F-4D97-AF65-F5344CB8AC3E}">
        <p14:creationId xmlns:p14="http://schemas.microsoft.com/office/powerpoint/2010/main" val="334496332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obsah 2">
            <a:extLst>
              <a:ext uri="{FF2B5EF4-FFF2-40B4-BE49-F238E27FC236}">
                <a16:creationId xmlns:a16="http://schemas.microsoft.com/office/drawing/2014/main" id="{D212BD1A-5A15-679B-D08E-214DCDE7341D}"/>
              </a:ext>
            </a:extLst>
          </p:cNvPr>
          <p:cNvSpPr>
            <a:spLocks noGrp="1"/>
          </p:cNvSpPr>
          <p:nvPr>
            <p:ph idx="1"/>
          </p:nvPr>
        </p:nvSpPr>
        <p:spPr>
          <a:xfrm>
            <a:off x="838200" y="1258277"/>
            <a:ext cx="10515600" cy="5033108"/>
          </a:xfrm>
        </p:spPr>
        <p:txBody>
          <a:bodyPr>
            <a:noAutofit/>
          </a:bodyPr>
          <a:lstStyle/>
          <a:p>
            <a:pPr eaLnBrk="1" fontAlgn="auto" hangingPunct="1">
              <a:spcBef>
                <a:spcPts val="200"/>
              </a:spcBef>
              <a:spcAft>
                <a:spcPts val="0"/>
              </a:spcAft>
              <a:buFont typeface="Arial" charset="0"/>
              <a:buChar char="•"/>
            </a:pPr>
            <a:r>
              <a:rPr lang="cs-CZ" sz="2000" b="1" dirty="0">
                <a:solidFill>
                  <a:schemeClr val="accent5">
                    <a:lumMod val="75000"/>
                  </a:schemeClr>
                </a:solidFill>
                <a:ea typeface="Segoe UI" pitchFamily="34" charset="0"/>
                <a:cs typeface="Segoe UI" pitchFamily="34" charset="0"/>
              </a:rPr>
              <a:t>ÚOHS-R0035/2018/VZ (22.05.2018) – finanční vyčíslení změny</a:t>
            </a:r>
          </a:p>
          <a:p>
            <a:pPr eaLnBrk="1" fontAlgn="auto" hangingPunct="1">
              <a:spcBef>
                <a:spcPts val="200"/>
              </a:spcBef>
              <a:spcAft>
                <a:spcPts val="0"/>
              </a:spcAft>
              <a:buFont typeface="Arial" charset="0"/>
              <a:buChar char="•"/>
            </a:pPr>
            <a:endParaRPr lang="cs-CZ" sz="2400" b="0" i="1" dirty="0">
              <a:solidFill>
                <a:srgbClr val="404040"/>
              </a:solidFill>
              <a:effectLst/>
            </a:endParaRPr>
          </a:p>
          <a:p>
            <a:pPr marL="457200" lvl="1" indent="0" algn="just">
              <a:spcBef>
                <a:spcPts val="200"/>
              </a:spcBef>
              <a:buNone/>
            </a:pPr>
            <a:r>
              <a:rPr lang="cs-CZ" sz="2000" b="0" i="1" dirty="0">
                <a:solidFill>
                  <a:srgbClr val="404040"/>
                </a:solidFill>
                <a:effectLst/>
              </a:rPr>
              <a:t>Na základě jazykového a systematického výkladu zákona, s přihlédnutím k odpovídajícím ustanovením směrnice, jsem dospěl k závěru, </a:t>
            </a:r>
            <a:r>
              <a:rPr lang="cs-CZ" sz="2000" b="0" i="1" u="sng" dirty="0">
                <a:solidFill>
                  <a:srgbClr val="404040"/>
                </a:solidFill>
                <a:effectLst/>
              </a:rPr>
              <a:t>že „hodnota změny“ dle § 222 odst. 4 zákona musí být vyjádřitelná v penězích, neboť dále stanoveným podmínkám (při stávajícím znění zákona) nemůže vyhovět jiná hodnota, než finanční, protože jinou hodnotu nebude možné porovnat s finančním limitem pro nadlimitní veřejnou zakázku</a:t>
            </a:r>
            <a:r>
              <a:rPr lang="cs-CZ" sz="2000" b="0" i="1" dirty="0">
                <a:solidFill>
                  <a:srgbClr val="404040"/>
                </a:solidFill>
                <a:effectLst/>
              </a:rPr>
              <a:t>. (…) K obdobným závěrům lze dospět výkladem čl. 72 odst. 2 směrnice, která rovněž rozlišuje mezi pojmy „</a:t>
            </a:r>
            <a:r>
              <a:rPr lang="cs-CZ" sz="2000" b="0" i="1" dirty="0" err="1">
                <a:solidFill>
                  <a:srgbClr val="404040"/>
                </a:solidFill>
                <a:effectLst/>
              </a:rPr>
              <a:t>value</a:t>
            </a:r>
            <a:r>
              <a:rPr lang="cs-CZ" sz="2000" b="0" i="1" dirty="0">
                <a:solidFill>
                  <a:srgbClr val="404040"/>
                </a:solidFill>
                <a:effectLst/>
              </a:rPr>
              <a:t> of </a:t>
            </a:r>
            <a:r>
              <a:rPr lang="cs-CZ" sz="2000" b="0" i="1" dirty="0" err="1">
                <a:solidFill>
                  <a:srgbClr val="404040"/>
                </a:solidFill>
                <a:effectLst/>
              </a:rPr>
              <a:t>the</a:t>
            </a:r>
            <a:r>
              <a:rPr lang="cs-CZ" sz="2000" b="0" i="1" dirty="0">
                <a:solidFill>
                  <a:srgbClr val="404040"/>
                </a:solidFill>
                <a:effectLst/>
              </a:rPr>
              <a:t> </a:t>
            </a:r>
            <a:r>
              <a:rPr lang="cs-CZ" sz="2000" b="0" i="1" dirty="0" err="1">
                <a:solidFill>
                  <a:srgbClr val="404040"/>
                </a:solidFill>
                <a:effectLst/>
              </a:rPr>
              <a:t>modification</a:t>
            </a:r>
            <a:r>
              <a:rPr lang="cs-CZ" sz="2000" b="0" i="1" dirty="0">
                <a:solidFill>
                  <a:srgbClr val="404040"/>
                </a:solidFill>
                <a:effectLst/>
              </a:rPr>
              <a:t>“ (hodnota změny) a „</a:t>
            </a:r>
            <a:r>
              <a:rPr lang="cs-CZ" sz="2000" b="0" i="1" dirty="0" err="1">
                <a:solidFill>
                  <a:srgbClr val="404040"/>
                </a:solidFill>
                <a:effectLst/>
              </a:rPr>
              <a:t>threshold</a:t>
            </a:r>
            <a:r>
              <a:rPr lang="cs-CZ" sz="2000" b="0" i="1" dirty="0">
                <a:solidFill>
                  <a:srgbClr val="404040"/>
                </a:solidFill>
                <a:effectLst/>
              </a:rPr>
              <a:t>“ (finanční limit). </a:t>
            </a:r>
          </a:p>
          <a:p>
            <a:pPr marL="457200" lvl="1" indent="0" algn="just">
              <a:spcBef>
                <a:spcPts val="200"/>
              </a:spcBef>
              <a:buNone/>
            </a:pPr>
            <a:endParaRPr lang="cs-CZ" sz="2000" b="0" i="1" dirty="0">
              <a:solidFill>
                <a:srgbClr val="404040"/>
              </a:solidFill>
              <a:effectLst/>
            </a:endParaRPr>
          </a:p>
          <a:p>
            <a:pPr marL="457200" lvl="1" indent="0" algn="just">
              <a:spcBef>
                <a:spcPts val="200"/>
              </a:spcBef>
              <a:buNone/>
            </a:pPr>
            <a:r>
              <a:rPr lang="cs-CZ" sz="2000" i="1" u="sng" dirty="0">
                <a:solidFill>
                  <a:srgbClr val="000000"/>
                </a:solidFill>
                <a:ea typeface="Segoe UI" pitchFamily="34" charset="0"/>
                <a:cs typeface="Segoe UI" pitchFamily="34" charset="0"/>
              </a:rPr>
              <a:t>Doba plnění tedy v daném kontextu představuje toliko kvalitativní změnu, jejíž hodnotu nelze poměřovat s podmínkami dle § 222 odst. 4 zákona.</a:t>
            </a:r>
          </a:p>
          <a:p>
            <a:pPr algn="just" eaLnBrk="1" fontAlgn="auto" hangingPunct="1">
              <a:spcBef>
                <a:spcPts val="200"/>
              </a:spcBef>
              <a:spcAft>
                <a:spcPts val="0"/>
              </a:spcAft>
              <a:buFont typeface="Arial" charset="0"/>
              <a:buChar char="•"/>
            </a:pPr>
            <a:endParaRPr lang="cs-CZ" sz="2800" dirty="0">
              <a:solidFill>
                <a:srgbClr val="000000"/>
              </a:solidFill>
              <a:ea typeface="Segoe UI" pitchFamily="34" charset="0"/>
              <a:cs typeface="Segoe UI" pitchFamily="34" charset="0"/>
            </a:endParaRPr>
          </a:p>
          <a:p>
            <a:pPr eaLnBrk="1" fontAlgn="auto" hangingPunct="1">
              <a:spcBef>
                <a:spcPts val="200"/>
              </a:spcBef>
              <a:spcAft>
                <a:spcPts val="0"/>
              </a:spcAft>
              <a:buFont typeface="Arial" charset="0"/>
              <a:buChar char="•"/>
            </a:pPr>
            <a:endParaRPr lang="cs-CZ" sz="2800" dirty="0">
              <a:solidFill>
                <a:srgbClr val="000000"/>
              </a:solidFill>
              <a:ea typeface="Segoe UI" pitchFamily="34" charset="0"/>
              <a:cs typeface="Segoe UI" pitchFamily="34" charset="0"/>
            </a:endParaRPr>
          </a:p>
          <a:p>
            <a:pPr eaLnBrk="1" fontAlgn="auto" hangingPunct="1">
              <a:spcBef>
                <a:spcPts val="200"/>
              </a:spcBef>
              <a:spcAft>
                <a:spcPts val="0"/>
              </a:spcAft>
              <a:buFont typeface="Arial" charset="0"/>
              <a:buChar char="•"/>
            </a:pPr>
            <a:endParaRPr lang="cs-CZ" sz="2800" dirty="0">
              <a:solidFill>
                <a:srgbClr val="000000"/>
              </a:solidFill>
              <a:ea typeface="Segoe UI" pitchFamily="34" charset="0"/>
              <a:cs typeface="Segoe UI" pitchFamily="34" charset="0"/>
            </a:endParaRPr>
          </a:p>
          <a:p>
            <a:pPr eaLnBrk="1" fontAlgn="auto" hangingPunct="1">
              <a:spcBef>
                <a:spcPts val="200"/>
              </a:spcBef>
              <a:spcAft>
                <a:spcPts val="0"/>
              </a:spcAft>
              <a:buFont typeface="Arial" charset="0"/>
              <a:buChar char="•"/>
            </a:pPr>
            <a:endParaRPr lang="cs-CZ" sz="2800" dirty="0">
              <a:solidFill>
                <a:srgbClr val="000000"/>
              </a:solidFill>
              <a:ea typeface="Segoe UI" pitchFamily="34" charset="0"/>
              <a:cs typeface="Segoe UI" pitchFamily="34" charset="0"/>
            </a:endParaRPr>
          </a:p>
          <a:p>
            <a:pPr>
              <a:lnSpc>
                <a:spcPct val="120000"/>
              </a:lnSpc>
              <a:spcBef>
                <a:spcPts val="0"/>
              </a:spcBef>
              <a:spcAft>
                <a:spcPts val="600"/>
              </a:spcAft>
            </a:pPr>
            <a:endParaRPr lang="cs-CZ" dirty="0"/>
          </a:p>
        </p:txBody>
      </p:sp>
      <p:sp>
        <p:nvSpPr>
          <p:cNvPr id="6" name="Nadpis 1">
            <a:extLst>
              <a:ext uri="{FF2B5EF4-FFF2-40B4-BE49-F238E27FC236}">
                <a16:creationId xmlns:a16="http://schemas.microsoft.com/office/drawing/2014/main" id="{6BC25597-9C57-D010-E3FD-E80E90C53668}"/>
              </a:ext>
            </a:extLst>
          </p:cNvPr>
          <p:cNvSpPr>
            <a:spLocks noGrp="1"/>
          </p:cNvSpPr>
          <p:nvPr>
            <p:ph type="title"/>
          </p:nvPr>
        </p:nvSpPr>
        <p:spPr>
          <a:xfrm>
            <a:off x="839788" y="365125"/>
            <a:ext cx="10515600" cy="823913"/>
          </a:xfrm>
        </p:spPr>
        <p:txBody>
          <a:bodyPr>
            <a:normAutofit/>
          </a:bodyPr>
          <a:lstStyle/>
          <a:p>
            <a:r>
              <a:rPr lang="cs-CZ" sz="3200" b="1" dirty="0">
                <a:solidFill>
                  <a:schemeClr val="accent5">
                    <a:lumMod val="75000"/>
                  </a:schemeClr>
                </a:solidFill>
              </a:rPr>
              <a:t>Změna </a:t>
            </a:r>
            <a:r>
              <a:rPr lang="cs-CZ" sz="3200" b="1" i="1" dirty="0">
                <a:solidFill>
                  <a:schemeClr val="accent5">
                    <a:lumMod val="75000"/>
                  </a:schemeClr>
                </a:solidFill>
              </a:rPr>
              <a:t>de minimis </a:t>
            </a:r>
            <a:r>
              <a:rPr lang="cs-CZ" sz="3200" b="1" dirty="0">
                <a:solidFill>
                  <a:schemeClr val="accent5">
                    <a:lumMod val="75000"/>
                  </a:schemeClr>
                </a:solidFill>
              </a:rPr>
              <a:t>(§ 222/4) – judikatura</a:t>
            </a:r>
          </a:p>
        </p:txBody>
      </p:sp>
      <p:sp>
        <p:nvSpPr>
          <p:cNvPr id="7" name="Zástupný symbol pro číslo snímku 6">
            <a:extLst>
              <a:ext uri="{FF2B5EF4-FFF2-40B4-BE49-F238E27FC236}">
                <a16:creationId xmlns:a16="http://schemas.microsoft.com/office/drawing/2014/main" id="{EA49E1C2-4305-8AE4-A246-0B49AB661747}"/>
              </a:ext>
            </a:extLst>
          </p:cNvPr>
          <p:cNvSpPr>
            <a:spLocks noGrp="1"/>
          </p:cNvSpPr>
          <p:nvPr>
            <p:ph type="sldNum" sz="quarter" idx="12"/>
          </p:nvPr>
        </p:nvSpPr>
        <p:spPr/>
        <p:txBody>
          <a:bodyPr/>
          <a:lstStyle/>
          <a:p>
            <a:fld id="{21944441-26C3-43E2-AE7F-3EECDD9A4D76}" type="slidenum">
              <a:rPr lang="cs-CZ" smtClean="0"/>
              <a:t>34</a:t>
            </a:fld>
            <a:endParaRPr lang="cs-CZ"/>
          </a:p>
        </p:txBody>
      </p:sp>
    </p:spTree>
    <p:extLst>
      <p:ext uri="{BB962C8B-B14F-4D97-AF65-F5344CB8AC3E}">
        <p14:creationId xmlns:p14="http://schemas.microsoft.com/office/powerpoint/2010/main" val="40043167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5522198-B552-8FAF-2200-5222FA50BF29}"/>
              </a:ext>
            </a:extLst>
          </p:cNvPr>
          <p:cNvSpPr>
            <a:spLocks noGrp="1"/>
          </p:cNvSpPr>
          <p:nvPr>
            <p:ph type="title"/>
          </p:nvPr>
        </p:nvSpPr>
        <p:spPr/>
        <p:txBody>
          <a:bodyPr/>
          <a:lstStyle/>
          <a:p>
            <a:pPr algn="ctr"/>
            <a:r>
              <a:rPr lang="cs-CZ" b="1" dirty="0">
                <a:solidFill>
                  <a:schemeClr val="accent5">
                    <a:lumMod val="75000"/>
                  </a:schemeClr>
                </a:solidFill>
              </a:rPr>
              <a:t>Dodatečná plnění</a:t>
            </a:r>
            <a:endParaRPr lang="cs-CZ" b="1" i="1" dirty="0">
              <a:solidFill>
                <a:schemeClr val="accent5">
                  <a:lumMod val="75000"/>
                </a:schemeClr>
              </a:solidFill>
            </a:endParaRPr>
          </a:p>
        </p:txBody>
      </p:sp>
      <p:sp>
        <p:nvSpPr>
          <p:cNvPr id="3" name="Zástupný text 2">
            <a:extLst>
              <a:ext uri="{FF2B5EF4-FFF2-40B4-BE49-F238E27FC236}">
                <a16:creationId xmlns:a16="http://schemas.microsoft.com/office/drawing/2014/main" id="{D5B90F51-81BB-4327-3263-8C5A5030BE46}"/>
              </a:ext>
            </a:extLst>
          </p:cNvPr>
          <p:cNvSpPr>
            <a:spLocks noGrp="1"/>
          </p:cNvSpPr>
          <p:nvPr>
            <p:ph type="body" idx="1"/>
          </p:nvPr>
        </p:nvSpPr>
        <p:spPr/>
        <p:txBody>
          <a:bodyPr/>
          <a:lstStyle/>
          <a:p>
            <a:endParaRPr lang="cs-CZ" dirty="0"/>
          </a:p>
        </p:txBody>
      </p:sp>
      <p:sp>
        <p:nvSpPr>
          <p:cNvPr id="4" name="Zástupný symbol pro číslo snímku 3">
            <a:extLst>
              <a:ext uri="{FF2B5EF4-FFF2-40B4-BE49-F238E27FC236}">
                <a16:creationId xmlns:a16="http://schemas.microsoft.com/office/drawing/2014/main" id="{C475E8D6-9411-7A4A-7B8A-92CC9997A63C}"/>
              </a:ext>
            </a:extLst>
          </p:cNvPr>
          <p:cNvSpPr>
            <a:spLocks noGrp="1"/>
          </p:cNvSpPr>
          <p:nvPr>
            <p:ph type="sldNum" sz="quarter" idx="12"/>
          </p:nvPr>
        </p:nvSpPr>
        <p:spPr/>
        <p:txBody>
          <a:bodyPr/>
          <a:lstStyle/>
          <a:p>
            <a:fld id="{21944441-26C3-43E2-AE7F-3EECDD9A4D76}" type="slidenum">
              <a:rPr lang="cs-CZ" smtClean="0"/>
              <a:t>35</a:t>
            </a:fld>
            <a:endParaRPr lang="cs-CZ" dirty="0"/>
          </a:p>
        </p:txBody>
      </p:sp>
    </p:spTree>
    <p:extLst>
      <p:ext uri="{BB962C8B-B14F-4D97-AF65-F5344CB8AC3E}">
        <p14:creationId xmlns:p14="http://schemas.microsoft.com/office/powerpoint/2010/main" val="360704848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F13FF10-236B-74F4-4940-41A593236503}"/>
              </a:ext>
            </a:extLst>
          </p:cNvPr>
          <p:cNvSpPr>
            <a:spLocks noGrp="1"/>
          </p:cNvSpPr>
          <p:nvPr>
            <p:ph type="title"/>
          </p:nvPr>
        </p:nvSpPr>
        <p:spPr>
          <a:xfrm>
            <a:off x="839788" y="365125"/>
            <a:ext cx="10515600" cy="823913"/>
          </a:xfrm>
        </p:spPr>
        <p:txBody>
          <a:bodyPr>
            <a:normAutofit/>
          </a:bodyPr>
          <a:lstStyle/>
          <a:p>
            <a:r>
              <a:rPr lang="cs-CZ" sz="3200" b="1" dirty="0">
                <a:solidFill>
                  <a:schemeClr val="accent5">
                    <a:lumMod val="75000"/>
                  </a:schemeClr>
                </a:solidFill>
              </a:rPr>
              <a:t>Novela 2023 - § 222/5</a:t>
            </a:r>
          </a:p>
        </p:txBody>
      </p:sp>
      <p:sp>
        <p:nvSpPr>
          <p:cNvPr id="3" name="Zástupný text 2">
            <a:extLst>
              <a:ext uri="{FF2B5EF4-FFF2-40B4-BE49-F238E27FC236}">
                <a16:creationId xmlns:a16="http://schemas.microsoft.com/office/drawing/2014/main" id="{4CD86096-A5D9-55E3-F776-C72179B864C0}"/>
              </a:ext>
            </a:extLst>
          </p:cNvPr>
          <p:cNvSpPr>
            <a:spLocks noGrp="1"/>
          </p:cNvSpPr>
          <p:nvPr>
            <p:ph type="body" idx="1"/>
          </p:nvPr>
        </p:nvSpPr>
        <p:spPr>
          <a:xfrm>
            <a:off x="839788" y="1277877"/>
            <a:ext cx="5157787" cy="480585"/>
          </a:xfrm>
          <a:solidFill>
            <a:schemeClr val="accent1">
              <a:lumMod val="20000"/>
              <a:lumOff val="80000"/>
            </a:schemeClr>
          </a:solidFill>
        </p:spPr>
        <p:txBody>
          <a:bodyPr/>
          <a:lstStyle/>
          <a:p>
            <a:r>
              <a:rPr lang="cs-CZ" dirty="0"/>
              <a:t>Původní znění</a:t>
            </a:r>
          </a:p>
        </p:txBody>
      </p:sp>
      <p:sp>
        <p:nvSpPr>
          <p:cNvPr id="4" name="Zástupný obsah 3">
            <a:extLst>
              <a:ext uri="{FF2B5EF4-FFF2-40B4-BE49-F238E27FC236}">
                <a16:creationId xmlns:a16="http://schemas.microsoft.com/office/drawing/2014/main" id="{EE70F822-471A-F0A7-69E3-F94B737DD905}"/>
              </a:ext>
            </a:extLst>
          </p:cNvPr>
          <p:cNvSpPr>
            <a:spLocks noGrp="1"/>
          </p:cNvSpPr>
          <p:nvPr>
            <p:ph sz="half" idx="2"/>
          </p:nvPr>
        </p:nvSpPr>
        <p:spPr>
          <a:xfrm>
            <a:off x="836612" y="1847301"/>
            <a:ext cx="5157787" cy="4373745"/>
          </a:xfrm>
        </p:spPr>
        <p:txBody>
          <a:bodyPr>
            <a:noAutofit/>
          </a:bodyPr>
          <a:lstStyle/>
          <a:p>
            <a:pPr marL="0" indent="0">
              <a:lnSpc>
                <a:spcPct val="100000"/>
              </a:lnSpc>
              <a:buNone/>
            </a:pPr>
            <a:r>
              <a:rPr lang="cs-CZ" sz="1600" dirty="0"/>
              <a:t>Za podstatnou změnu závazku ze smlouvy na veřejnou zakázku se nepovažují dodatečné stavební práce, služby nebo dodávky od dodavatele původní veřejné zakázky, které nebyly zahrnuty v původním závazku ze smlouvy na veřejnou zakázku, pokud jsou nezbytné a změna v osobě dodavatele</a:t>
            </a:r>
          </a:p>
          <a:p>
            <a:pPr marL="0" indent="0">
              <a:lnSpc>
                <a:spcPct val="100000"/>
              </a:lnSpc>
              <a:buNone/>
            </a:pPr>
            <a:r>
              <a:rPr lang="cs-CZ" sz="1600" dirty="0"/>
              <a:t>a) není možná z ekonomických anebo technických důvodů spočívajících zejména v požadavcích na slučitelnost nebo interoperabilitu se stávajícím zařízením, službami nebo instalacemi pořízenými zadavatelem v původním zadávacím řízení,</a:t>
            </a:r>
          </a:p>
          <a:p>
            <a:pPr marL="0" indent="0">
              <a:lnSpc>
                <a:spcPct val="100000"/>
              </a:lnSpc>
              <a:buNone/>
            </a:pPr>
            <a:r>
              <a:rPr lang="cs-CZ" sz="1600" dirty="0"/>
              <a:t>b) by způsobila zadavateli značné obtíže nebo výrazné zvýšení nákladů a</a:t>
            </a:r>
          </a:p>
          <a:p>
            <a:pPr marL="0" indent="0">
              <a:lnSpc>
                <a:spcPct val="100000"/>
              </a:lnSpc>
              <a:buNone/>
            </a:pPr>
            <a:r>
              <a:rPr lang="cs-CZ" sz="1600" dirty="0"/>
              <a:t>c) hodnota dodatečných stavebních prací, služeb nebo dodávek nepřekročí 50 % původní hodnoty závazku; pokud bude provedeno více změn, je rozhodný součet hodnoty všech změn podle tohoto odstavce.</a:t>
            </a:r>
          </a:p>
          <a:p>
            <a:pPr marL="0" indent="0">
              <a:lnSpc>
                <a:spcPct val="100000"/>
              </a:lnSpc>
              <a:buNone/>
            </a:pPr>
            <a:endParaRPr lang="cs-CZ" sz="1600" dirty="0"/>
          </a:p>
        </p:txBody>
      </p:sp>
      <p:sp>
        <p:nvSpPr>
          <p:cNvPr id="5" name="Zástupný text 4">
            <a:extLst>
              <a:ext uri="{FF2B5EF4-FFF2-40B4-BE49-F238E27FC236}">
                <a16:creationId xmlns:a16="http://schemas.microsoft.com/office/drawing/2014/main" id="{AF3CF206-5213-3958-7E6C-8FDE5479ECEB}"/>
              </a:ext>
            </a:extLst>
          </p:cNvPr>
          <p:cNvSpPr>
            <a:spLocks noGrp="1"/>
          </p:cNvSpPr>
          <p:nvPr>
            <p:ph type="body" sz="quarter" idx="3"/>
          </p:nvPr>
        </p:nvSpPr>
        <p:spPr>
          <a:xfrm>
            <a:off x="6172200" y="1277877"/>
            <a:ext cx="5183188" cy="480585"/>
          </a:xfrm>
          <a:solidFill>
            <a:schemeClr val="accent1">
              <a:lumMod val="40000"/>
              <a:lumOff val="60000"/>
            </a:schemeClr>
          </a:solidFill>
        </p:spPr>
        <p:txBody>
          <a:bodyPr/>
          <a:lstStyle/>
          <a:p>
            <a:r>
              <a:rPr lang="cs-CZ" dirty="0"/>
              <a:t>Novela 2023</a:t>
            </a:r>
          </a:p>
        </p:txBody>
      </p:sp>
      <p:sp>
        <p:nvSpPr>
          <p:cNvPr id="6" name="Zástupný obsah 5">
            <a:extLst>
              <a:ext uri="{FF2B5EF4-FFF2-40B4-BE49-F238E27FC236}">
                <a16:creationId xmlns:a16="http://schemas.microsoft.com/office/drawing/2014/main" id="{467A07BB-A012-8323-E53D-B73867020A13}"/>
              </a:ext>
            </a:extLst>
          </p:cNvPr>
          <p:cNvSpPr>
            <a:spLocks noGrp="1"/>
          </p:cNvSpPr>
          <p:nvPr>
            <p:ph sz="quarter" idx="4"/>
          </p:nvPr>
        </p:nvSpPr>
        <p:spPr>
          <a:xfrm>
            <a:off x="6172200" y="1847302"/>
            <a:ext cx="5183188" cy="4373744"/>
          </a:xfrm>
        </p:spPr>
        <p:txBody>
          <a:bodyPr>
            <a:noAutofit/>
          </a:bodyPr>
          <a:lstStyle/>
          <a:p>
            <a:pPr marL="0" indent="0">
              <a:lnSpc>
                <a:spcPct val="100000"/>
              </a:lnSpc>
              <a:spcBef>
                <a:spcPts val="0"/>
              </a:spcBef>
              <a:spcAft>
                <a:spcPts val="800"/>
              </a:spcAft>
              <a:buNone/>
            </a:pPr>
            <a:r>
              <a:rPr lang="cs-CZ" sz="1600" dirty="0">
                <a:solidFill>
                  <a:srgbClr val="000000"/>
                </a:solidFill>
                <a:effectLst/>
                <a:highlight>
                  <a:srgbClr val="FFFFFF"/>
                </a:highlight>
                <a:ea typeface="Times New Roman" panose="02020603050405020304" pitchFamily="18" charset="0"/>
                <a:cs typeface="Times New Roman" panose="02020603050405020304" pitchFamily="18" charset="0"/>
              </a:rPr>
              <a:t>Za podstatnou změnu závazku ze smlouvy na veřejnou zakázku se nepovažují dodatečné stavební práce, služby nebo dodávky od dodavatele původní veřejné zakázky, které nebyly zahrnuty v původním závazku ze smlouvy na veřejnou zakázku, pokud jsou nezbytné a změna v osobě dodavatele</a:t>
            </a:r>
            <a:endParaRPr lang="cs-CZ" sz="1600" dirty="0">
              <a:effectLst/>
              <a:ea typeface="Times New Roman" panose="02020603050405020304" pitchFamily="18" charset="0"/>
              <a:cs typeface="Times New Roman" panose="02020603050405020304" pitchFamily="18" charset="0"/>
            </a:endParaRPr>
          </a:p>
          <a:p>
            <a:pPr marL="0" indent="0">
              <a:lnSpc>
                <a:spcPct val="100000"/>
              </a:lnSpc>
              <a:spcBef>
                <a:spcPts val="0"/>
              </a:spcBef>
              <a:spcAft>
                <a:spcPts val="800"/>
              </a:spcAft>
              <a:buNone/>
            </a:pPr>
            <a:r>
              <a:rPr lang="cs-CZ" sz="1600" dirty="0">
                <a:solidFill>
                  <a:srgbClr val="000000"/>
                </a:solidFill>
                <a:effectLst/>
                <a:highlight>
                  <a:srgbClr val="FFFFFF"/>
                </a:highlight>
                <a:ea typeface="Times New Roman" panose="02020603050405020304" pitchFamily="18" charset="0"/>
                <a:cs typeface="Times New Roman" panose="02020603050405020304" pitchFamily="18" charset="0"/>
              </a:rPr>
              <a:t> a) není možná z ekonomických anebo technických důvodů spočívajících zejména v požadavcích na slučitelnost nebo interoperabilitu se stávajícím zařízením, službami nebo instalacemi pořízenými zadavatelem v původním zadávacím řízení</a:t>
            </a:r>
            <a:r>
              <a:rPr lang="cs-CZ" sz="1600" u="dbl" dirty="0">
                <a:solidFill>
                  <a:srgbClr val="00AA00"/>
                </a:solidFill>
                <a:effectLst/>
                <a:highlight>
                  <a:srgbClr val="FFFFFF"/>
                </a:highlight>
                <a:ea typeface="Times New Roman" panose="02020603050405020304" pitchFamily="18" charset="0"/>
                <a:cs typeface="Times New Roman" panose="02020603050405020304" pitchFamily="18" charset="0"/>
              </a:rPr>
              <a:t> a</a:t>
            </a:r>
          </a:p>
          <a:p>
            <a:pPr marL="0" indent="0" algn="just">
              <a:lnSpc>
                <a:spcPct val="100000"/>
              </a:lnSpc>
              <a:spcBef>
                <a:spcPts val="0"/>
              </a:spcBef>
              <a:spcAft>
                <a:spcPts val="800"/>
              </a:spcAft>
              <a:buNone/>
            </a:pPr>
            <a:r>
              <a:rPr lang="cs-CZ" sz="1600" dirty="0">
                <a:solidFill>
                  <a:srgbClr val="000000"/>
                </a:solidFill>
                <a:effectLst/>
                <a:highlight>
                  <a:srgbClr val="FFFFFF"/>
                </a:highlight>
                <a:ea typeface="Times New Roman" panose="02020603050405020304" pitchFamily="18" charset="0"/>
                <a:cs typeface="Times New Roman" panose="02020603050405020304" pitchFamily="18" charset="0"/>
              </a:rPr>
              <a:t>b) </a:t>
            </a:r>
            <a:r>
              <a:rPr lang="cs-CZ" sz="1600" u="dbl" dirty="0">
                <a:solidFill>
                  <a:srgbClr val="00AA00"/>
                </a:solidFill>
                <a:effectLst/>
                <a:highlight>
                  <a:srgbClr val="FFFFFF"/>
                </a:highlight>
                <a:ea typeface="Times New Roman" panose="02020603050405020304" pitchFamily="18" charset="0"/>
                <a:cs typeface="Times New Roman" panose="02020603050405020304" pitchFamily="18" charset="0"/>
              </a:rPr>
              <a:t>způsobila </a:t>
            </a:r>
            <a:r>
              <a:rPr lang="cs-CZ" sz="1600" dirty="0">
                <a:solidFill>
                  <a:srgbClr val="000000"/>
                </a:solidFill>
                <a:effectLst/>
                <a:highlight>
                  <a:srgbClr val="FFFFFF"/>
                </a:highlight>
                <a:ea typeface="Times New Roman" panose="02020603050405020304" pitchFamily="18" charset="0"/>
                <a:cs typeface="Times New Roman" panose="02020603050405020304" pitchFamily="18" charset="0"/>
              </a:rPr>
              <a:t>by </a:t>
            </a:r>
            <a:r>
              <a:rPr lang="cs-CZ" sz="1600" strike="sngStrike" dirty="0">
                <a:solidFill>
                  <a:srgbClr val="FF0000"/>
                </a:solidFill>
                <a:effectLst/>
                <a:highlight>
                  <a:srgbClr val="FFFFFF"/>
                </a:highlight>
                <a:ea typeface="Times New Roman" panose="02020603050405020304" pitchFamily="18" charset="0"/>
                <a:cs typeface="Times New Roman" panose="02020603050405020304" pitchFamily="18" charset="0"/>
              </a:rPr>
              <a:t>způsobila </a:t>
            </a:r>
            <a:r>
              <a:rPr lang="cs-CZ" sz="1600" dirty="0">
                <a:solidFill>
                  <a:srgbClr val="000000"/>
                </a:solidFill>
                <a:effectLst/>
                <a:highlight>
                  <a:srgbClr val="FFFFFF"/>
                </a:highlight>
                <a:ea typeface="Times New Roman" panose="02020603050405020304" pitchFamily="18" charset="0"/>
                <a:cs typeface="Times New Roman" panose="02020603050405020304" pitchFamily="18" charset="0"/>
              </a:rPr>
              <a:t>zadavateli značné obtíže nebo výrazné zvýšení nákladů</a:t>
            </a:r>
            <a:r>
              <a:rPr lang="cs-CZ" sz="1600" u="dbl" dirty="0">
                <a:solidFill>
                  <a:srgbClr val="00AA00"/>
                </a:solidFill>
                <a:effectLst/>
                <a:highlight>
                  <a:srgbClr val="FFFFFF"/>
                </a:highlight>
                <a:ea typeface="Times New Roman" panose="02020603050405020304" pitchFamily="18" charset="0"/>
                <a:cs typeface="Times New Roman" panose="02020603050405020304" pitchFamily="18" charset="0"/>
              </a:rPr>
              <a:t>. </a:t>
            </a:r>
            <a:r>
              <a:rPr lang="cs-CZ" sz="1600" strike="sngStrike" dirty="0">
                <a:solidFill>
                  <a:srgbClr val="FF0000"/>
                </a:solidFill>
                <a:effectLst/>
                <a:highlight>
                  <a:srgbClr val="FFFFFF"/>
                </a:highlight>
                <a:ea typeface="Times New Roman" panose="02020603050405020304" pitchFamily="18" charset="0"/>
                <a:cs typeface="Times New Roman" panose="02020603050405020304" pitchFamily="18" charset="0"/>
              </a:rPr>
              <a:t> a</a:t>
            </a:r>
            <a:endParaRPr lang="cs-CZ" sz="1600" dirty="0">
              <a:effectLst/>
              <a:ea typeface="Times New Roman" panose="02020603050405020304" pitchFamily="18" charset="0"/>
              <a:cs typeface="Times New Roman" panose="02020603050405020304" pitchFamily="18" charset="0"/>
            </a:endParaRPr>
          </a:p>
          <a:p>
            <a:pPr marL="0" indent="0" algn="just">
              <a:lnSpc>
                <a:spcPct val="100000"/>
              </a:lnSpc>
              <a:spcBef>
                <a:spcPts val="0"/>
              </a:spcBef>
              <a:spcAft>
                <a:spcPts val="800"/>
              </a:spcAft>
              <a:buNone/>
            </a:pPr>
            <a:r>
              <a:rPr lang="cs-CZ" sz="1600" strike="sngStrike" dirty="0">
                <a:solidFill>
                  <a:srgbClr val="FF0000"/>
                </a:solidFill>
                <a:effectLst/>
                <a:highlight>
                  <a:srgbClr val="FFFFFF"/>
                </a:highlight>
                <a:ea typeface="Times New Roman" panose="02020603050405020304" pitchFamily="18" charset="0"/>
                <a:cs typeface="Times New Roman" panose="02020603050405020304" pitchFamily="18" charset="0"/>
              </a:rPr>
              <a:t>c) hodnota dodatečných stavebních prací, služeb nebo dodávek nepřekročí 50 % původní hodnoty závazku; pokud bude provedeno více změn, je rozhodný součet hodnoty všech změn podle tohoto odstavce.</a:t>
            </a:r>
            <a:endParaRPr lang="cs-CZ" sz="1600" dirty="0">
              <a:effectLst/>
              <a:ea typeface="Times New Roman" panose="02020603050405020304" pitchFamily="18" charset="0"/>
              <a:cs typeface="Times New Roman" panose="02020603050405020304" pitchFamily="18" charset="0"/>
            </a:endParaRPr>
          </a:p>
          <a:p>
            <a:pPr marL="0" indent="0">
              <a:lnSpc>
                <a:spcPct val="100000"/>
              </a:lnSpc>
              <a:spcBef>
                <a:spcPts val="0"/>
              </a:spcBef>
              <a:spcAft>
                <a:spcPts val="800"/>
              </a:spcAft>
              <a:buNone/>
            </a:pPr>
            <a:endParaRPr lang="cs-CZ" sz="1600" dirty="0">
              <a:effectLst/>
              <a:ea typeface="Times New Roman" panose="02020603050405020304" pitchFamily="18" charset="0"/>
              <a:cs typeface="Times New Roman" panose="02020603050405020304" pitchFamily="18" charset="0"/>
            </a:endParaRPr>
          </a:p>
        </p:txBody>
      </p:sp>
      <p:sp>
        <p:nvSpPr>
          <p:cNvPr id="7" name="Zástupný symbol pro číslo snímku 6">
            <a:extLst>
              <a:ext uri="{FF2B5EF4-FFF2-40B4-BE49-F238E27FC236}">
                <a16:creationId xmlns:a16="http://schemas.microsoft.com/office/drawing/2014/main" id="{28D7B215-5C8D-EA85-08B9-0813E0C3D884}"/>
              </a:ext>
            </a:extLst>
          </p:cNvPr>
          <p:cNvSpPr>
            <a:spLocks noGrp="1"/>
          </p:cNvSpPr>
          <p:nvPr>
            <p:ph type="sldNum" sz="quarter" idx="12"/>
          </p:nvPr>
        </p:nvSpPr>
        <p:spPr/>
        <p:txBody>
          <a:bodyPr/>
          <a:lstStyle/>
          <a:p>
            <a:fld id="{21944441-26C3-43E2-AE7F-3EECDD9A4D76}" type="slidenum">
              <a:rPr lang="cs-CZ" smtClean="0"/>
              <a:t>36</a:t>
            </a:fld>
            <a:endParaRPr lang="cs-CZ" dirty="0"/>
          </a:p>
        </p:txBody>
      </p:sp>
    </p:spTree>
    <p:extLst>
      <p:ext uri="{BB962C8B-B14F-4D97-AF65-F5344CB8AC3E}">
        <p14:creationId xmlns:p14="http://schemas.microsoft.com/office/powerpoint/2010/main" val="93675500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obsah 2">
            <a:extLst>
              <a:ext uri="{FF2B5EF4-FFF2-40B4-BE49-F238E27FC236}">
                <a16:creationId xmlns:a16="http://schemas.microsoft.com/office/drawing/2014/main" id="{D212BD1A-5A15-679B-D08E-214DCDE7341D}"/>
              </a:ext>
            </a:extLst>
          </p:cNvPr>
          <p:cNvSpPr>
            <a:spLocks noGrp="1"/>
          </p:cNvSpPr>
          <p:nvPr>
            <p:ph idx="1"/>
          </p:nvPr>
        </p:nvSpPr>
        <p:spPr>
          <a:xfrm>
            <a:off x="838200" y="1258277"/>
            <a:ext cx="10515600" cy="5033108"/>
          </a:xfrm>
        </p:spPr>
        <p:txBody>
          <a:bodyPr>
            <a:noAutofit/>
          </a:bodyPr>
          <a:lstStyle/>
          <a:p>
            <a:pPr>
              <a:lnSpc>
                <a:spcPct val="100000"/>
              </a:lnSpc>
              <a:spcBef>
                <a:spcPts val="0"/>
              </a:spcBef>
              <a:spcAft>
                <a:spcPts val="600"/>
              </a:spcAft>
            </a:pPr>
            <a:r>
              <a:rPr lang="cs-CZ" sz="2000" b="1" u="sng" dirty="0">
                <a:solidFill>
                  <a:schemeClr val="accent5">
                    <a:lumMod val="75000"/>
                  </a:schemeClr>
                </a:solidFill>
              </a:rPr>
              <a:t>podmínky:</a:t>
            </a:r>
          </a:p>
          <a:p>
            <a:pPr lvl="1">
              <a:lnSpc>
                <a:spcPct val="100000"/>
              </a:lnSpc>
              <a:spcBef>
                <a:spcPts val="0"/>
              </a:spcBef>
              <a:spcAft>
                <a:spcPts val="600"/>
              </a:spcAft>
            </a:pPr>
            <a:r>
              <a:rPr lang="cs-CZ" sz="2000" dirty="0"/>
              <a:t>dodatečné stavební práce, služby nebo dodávky, které nebyly zahrnuty v původním závazku ze smlouvy na VZ:</a:t>
            </a:r>
          </a:p>
          <a:p>
            <a:pPr lvl="2">
              <a:lnSpc>
                <a:spcPct val="100000"/>
              </a:lnSpc>
              <a:spcBef>
                <a:spcPts val="0"/>
              </a:spcBef>
              <a:spcAft>
                <a:spcPts val="600"/>
              </a:spcAft>
            </a:pPr>
            <a:r>
              <a:rPr lang="cs-CZ" dirty="0"/>
              <a:t>pokud jsou nezbytné (</a:t>
            </a:r>
            <a:r>
              <a:rPr lang="cs-CZ" b="1" dirty="0"/>
              <a:t>k dokončení/splnění účelu VZ</a:t>
            </a:r>
            <a:r>
              <a:rPr lang="cs-CZ" dirty="0"/>
              <a:t>)</a:t>
            </a:r>
          </a:p>
          <a:p>
            <a:pPr lvl="2">
              <a:lnSpc>
                <a:spcPct val="100000"/>
              </a:lnSpc>
              <a:spcBef>
                <a:spcPts val="0"/>
              </a:spcBef>
              <a:spcAft>
                <a:spcPts val="600"/>
              </a:spcAft>
            </a:pPr>
            <a:r>
              <a:rPr lang="cs-CZ" dirty="0"/>
              <a:t>změna dodavatele není možná z těchto </a:t>
            </a:r>
            <a:r>
              <a:rPr lang="cs-CZ" u="sng" dirty="0"/>
              <a:t>kumulativních</a:t>
            </a:r>
            <a:r>
              <a:rPr lang="cs-CZ" dirty="0"/>
              <a:t> důvodů:</a:t>
            </a:r>
          </a:p>
          <a:p>
            <a:pPr lvl="3">
              <a:lnSpc>
                <a:spcPct val="100000"/>
              </a:lnSpc>
              <a:spcBef>
                <a:spcPts val="0"/>
              </a:spcBef>
              <a:spcAft>
                <a:spcPts val="600"/>
              </a:spcAft>
            </a:pPr>
            <a:r>
              <a:rPr lang="cs-CZ" sz="2000" dirty="0"/>
              <a:t>z ekonomických či technických důvodů (zejména spočívajících v požadavcích na interoperabilitu se stávajícím zařízením, službami nebo instalacemi pořízenými v původním ZŘ)</a:t>
            </a:r>
          </a:p>
          <a:p>
            <a:pPr lvl="3">
              <a:lnSpc>
                <a:spcPct val="100000"/>
              </a:lnSpc>
              <a:spcBef>
                <a:spcPts val="0"/>
              </a:spcBef>
              <a:spcAft>
                <a:spcPts val="600"/>
              </a:spcAft>
            </a:pPr>
            <a:r>
              <a:rPr lang="cs-CZ" sz="2000" dirty="0"/>
              <a:t>způsobila by zadavateli:</a:t>
            </a:r>
          </a:p>
          <a:p>
            <a:pPr lvl="4">
              <a:lnSpc>
                <a:spcPct val="100000"/>
              </a:lnSpc>
              <a:spcBef>
                <a:spcPts val="0"/>
              </a:spcBef>
              <a:spcAft>
                <a:spcPts val="600"/>
              </a:spcAft>
            </a:pPr>
            <a:r>
              <a:rPr lang="cs-CZ" sz="2000" dirty="0"/>
              <a:t>značné obtíže, nebo</a:t>
            </a:r>
          </a:p>
          <a:p>
            <a:pPr lvl="4">
              <a:lnSpc>
                <a:spcPct val="100000"/>
              </a:lnSpc>
              <a:spcBef>
                <a:spcPts val="0"/>
              </a:spcBef>
              <a:spcAft>
                <a:spcPts val="600"/>
              </a:spcAft>
            </a:pPr>
            <a:r>
              <a:rPr lang="cs-CZ" sz="2000" dirty="0"/>
              <a:t>výrazné zvýšení nákladů</a:t>
            </a:r>
          </a:p>
          <a:p>
            <a:pPr lvl="2">
              <a:lnSpc>
                <a:spcPct val="100000"/>
              </a:lnSpc>
              <a:spcBef>
                <a:spcPts val="0"/>
              </a:spcBef>
              <a:spcAft>
                <a:spcPts val="600"/>
              </a:spcAft>
            </a:pPr>
            <a:r>
              <a:rPr lang="cs-CZ" dirty="0"/>
              <a:t>(</a:t>
            </a:r>
            <a:r>
              <a:rPr lang="cs-CZ" dirty="0">
                <a:solidFill>
                  <a:srgbClr val="FF0000"/>
                </a:solidFill>
              </a:rPr>
              <a:t>do 15.7.2023</a:t>
            </a:r>
            <a:r>
              <a:rPr lang="cs-CZ" dirty="0"/>
              <a:t>: hodnota dodatečného plnění (kumulativně) nepřekročí 50 % původní hodnoty závazku) </a:t>
            </a:r>
          </a:p>
          <a:p>
            <a:pPr>
              <a:lnSpc>
                <a:spcPct val="100000"/>
              </a:lnSpc>
              <a:spcBef>
                <a:spcPts val="0"/>
              </a:spcBef>
              <a:spcAft>
                <a:spcPts val="600"/>
              </a:spcAft>
              <a:buFont typeface="Wingdings" panose="05000000000000000000" pitchFamily="2" charset="2"/>
              <a:buChar char="v"/>
            </a:pPr>
            <a:r>
              <a:rPr lang="cs-CZ" sz="2000" dirty="0"/>
              <a:t> společné podmínky s § 222/6 (viz dále)</a:t>
            </a:r>
          </a:p>
        </p:txBody>
      </p:sp>
      <p:sp>
        <p:nvSpPr>
          <p:cNvPr id="6" name="Nadpis 1">
            <a:extLst>
              <a:ext uri="{FF2B5EF4-FFF2-40B4-BE49-F238E27FC236}">
                <a16:creationId xmlns:a16="http://schemas.microsoft.com/office/drawing/2014/main" id="{6BC25597-9C57-D010-E3FD-E80E90C53668}"/>
              </a:ext>
            </a:extLst>
          </p:cNvPr>
          <p:cNvSpPr>
            <a:spLocks noGrp="1"/>
          </p:cNvSpPr>
          <p:nvPr>
            <p:ph type="title"/>
          </p:nvPr>
        </p:nvSpPr>
        <p:spPr>
          <a:xfrm>
            <a:off x="839788" y="365125"/>
            <a:ext cx="10515600" cy="823913"/>
          </a:xfrm>
        </p:spPr>
        <p:txBody>
          <a:bodyPr>
            <a:normAutofit/>
          </a:bodyPr>
          <a:lstStyle/>
          <a:p>
            <a:r>
              <a:rPr lang="cs-CZ" sz="3200" b="1" dirty="0">
                <a:solidFill>
                  <a:schemeClr val="accent5">
                    <a:lumMod val="75000"/>
                  </a:schemeClr>
                </a:solidFill>
              </a:rPr>
              <a:t>Dodatečná plnění (§ 222/5)</a:t>
            </a:r>
          </a:p>
        </p:txBody>
      </p:sp>
      <p:sp>
        <p:nvSpPr>
          <p:cNvPr id="7" name="Zástupný symbol pro číslo snímku 6">
            <a:extLst>
              <a:ext uri="{FF2B5EF4-FFF2-40B4-BE49-F238E27FC236}">
                <a16:creationId xmlns:a16="http://schemas.microsoft.com/office/drawing/2014/main" id="{EA49E1C2-4305-8AE4-A246-0B49AB661747}"/>
              </a:ext>
            </a:extLst>
          </p:cNvPr>
          <p:cNvSpPr>
            <a:spLocks noGrp="1"/>
          </p:cNvSpPr>
          <p:nvPr>
            <p:ph type="sldNum" sz="quarter" idx="12"/>
          </p:nvPr>
        </p:nvSpPr>
        <p:spPr/>
        <p:txBody>
          <a:bodyPr/>
          <a:lstStyle/>
          <a:p>
            <a:fld id="{21944441-26C3-43E2-AE7F-3EECDD9A4D76}" type="slidenum">
              <a:rPr lang="cs-CZ" smtClean="0"/>
              <a:t>37</a:t>
            </a:fld>
            <a:endParaRPr lang="cs-CZ"/>
          </a:p>
        </p:txBody>
      </p:sp>
    </p:spTree>
    <p:extLst>
      <p:ext uri="{BB962C8B-B14F-4D97-AF65-F5344CB8AC3E}">
        <p14:creationId xmlns:p14="http://schemas.microsoft.com/office/powerpoint/2010/main" val="145581420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obsah 2">
            <a:extLst>
              <a:ext uri="{FF2B5EF4-FFF2-40B4-BE49-F238E27FC236}">
                <a16:creationId xmlns:a16="http://schemas.microsoft.com/office/drawing/2014/main" id="{D212BD1A-5A15-679B-D08E-214DCDE7341D}"/>
              </a:ext>
            </a:extLst>
          </p:cNvPr>
          <p:cNvSpPr>
            <a:spLocks noGrp="1"/>
          </p:cNvSpPr>
          <p:nvPr>
            <p:ph idx="1"/>
          </p:nvPr>
        </p:nvSpPr>
        <p:spPr>
          <a:xfrm>
            <a:off x="838200" y="1258277"/>
            <a:ext cx="10515600" cy="5033108"/>
          </a:xfrm>
        </p:spPr>
        <p:txBody>
          <a:bodyPr>
            <a:noAutofit/>
          </a:bodyPr>
          <a:lstStyle/>
          <a:p>
            <a:pPr>
              <a:lnSpc>
                <a:spcPct val="100000"/>
              </a:lnSpc>
              <a:spcBef>
                <a:spcPts val="0"/>
              </a:spcBef>
              <a:spcAft>
                <a:spcPts val="600"/>
              </a:spcAft>
            </a:pPr>
            <a:r>
              <a:rPr lang="cs-CZ" sz="2000" b="1" dirty="0">
                <a:solidFill>
                  <a:schemeClr val="accent5">
                    <a:lumMod val="75000"/>
                  </a:schemeClr>
                </a:solidFill>
              </a:rPr>
              <a:t>ÚOHS R0061/2019 (27.5.2019):</a:t>
            </a:r>
          </a:p>
          <a:p>
            <a:pPr eaLnBrk="1" fontAlgn="auto" hangingPunct="1">
              <a:spcBef>
                <a:spcPts val="600"/>
              </a:spcBef>
              <a:spcAft>
                <a:spcPts val="0"/>
              </a:spcAft>
            </a:pPr>
            <a:r>
              <a:rPr lang="cs-CZ" sz="1800" b="1" dirty="0">
                <a:solidFill>
                  <a:schemeClr val="accent5">
                    <a:lumMod val="75000"/>
                  </a:schemeClr>
                </a:solidFill>
                <a:latin typeface="Segoe UI" pitchFamily="34" charset="0"/>
                <a:ea typeface="Segoe UI" pitchFamily="34" charset="0"/>
                <a:cs typeface="Segoe UI" pitchFamily="34" charset="0"/>
              </a:rPr>
              <a:t>podmínka nezbytnosti</a:t>
            </a:r>
            <a:r>
              <a:rPr lang="cs-CZ" sz="1800" dirty="0">
                <a:solidFill>
                  <a:schemeClr val="accent5">
                    <a:lumMod val="75000"/>
                  </a:schemeClr>
                </a:solidFill>
                <a:latin typeface="Segoe UI" pitchFamily="34" charset="0"/>
                <a:ea typeface="Segoe UI" pitchFamily="34" charset="0"/>
                <a:cs typeface="Segoe UI" pitchFamily="34" charset="0"/>
              </a:rPr>
              <a:t>:</a:t>
            </a:r>
          </a:p>
          <a:p>
            <a:pPr marL="628650" lvl="1" indent="-285750" eaLnBrk="1" fontAlgn="auto" hangingPunct="1">
              <a:spcBef>
                <a:spcPts val="600"/>
              </a:spcBef>
              <a:spcAft>
                <a:spcPts val="0"/>
              </a:spcAft>
            </a:pPr>
            <a:r>
              <a:rPr lang="cs-CZ" sz="1800" dirty="0">
                <a:solidFill>
                  <a:srgbClr val="000000"/>
                </a:solidFill>
                <a:latin typeface="Segoe UI" pitchFamily="34" charset="0"/>
                <a:ea typeface="Segoe UI" pitchFamily="34" charset="0"/>
                <a:cs typeface="Segoe UI" pitchFamily="34" charset="0"/>
              </a:rPr>
              <a:t>nezbytnost není vázána na předmět původní VZ, ale </a:t>
            </a:r>
            <a:r>
              <a:rPr lang="cs-CZ" sz="1800" u="sng" dirty="0">
                <a:solidFill>
                  <a:srgbClr val="000000"/>
                </a:solidFill>
                <a:latin typeface="Segoe UI" pitchFamily="34" charset="0"/>
                <a:ea typeface="Segoe UI" pitchFamily="34" charset="0"/>
                <a:cs typeface="Segoe UI" pitchFamily="34" charset="0"/>
              </a:rPr>
              <a:t>na účel veřejné zakázky</a:t>
            </a:r>
            <a:r>
              <a:rPr lang="cs-CZ" sz="1800" dirty="0">
                <a:solidFill>
                  <a:srgbClr val="000000"/>
                </a:solidFill>
                <a:latin typeface="Segoe UI" pitchFamily="34" charset="0"/>
                <a:ea typeface="Segoe UI" pitchFamily="34" charset="0"/>
                <a:cs typeface="Segoe UI" pitchFamily="34" charset="0"/>
              </a:rPr>
              <a:t>, je zároveň limitována tím, že nesmí dojít ke změně celkové povahy VZ (nutno posuzovat materiálně)</a:t>
            </a:r>
          </a:p>
          <a:p>
            <a:pPr marL="628650" lvl="1" indent="-285750" eaLnBrk="1" fontAlgn="auto" hangingPunct="1">
              <a:spcBef>
                <a:spcPts val="200"/>
              </a:spcBef>
              <a:spcAft>
                <a:spcPts val="0"/>
              </a:spcAft>
            </a:pPr>
            <a:r>
              <a:rPr lang="cs-CZ" sz="1800" dirty="0"/>
              <a:t>„</a:t>
            </a:r>
            <a:r>
              <a:rPr lang="cs-CZ" sz="1800" i="1" dirty="0"/>
              <a:t>„celková povaha veřejné zakázky“ reflektuje potřebu zadavatele, kterou se snaží uspokojit zadáním veřejné zakázky, a jakékoliv plnění, které ke splnění dané potřeby nevede, by při implementaci do původního závazku (tedy při změně takového závazku) změnilo celkovou povahu konkrétní veřejné zakázky, neboť by šlo nad rámec původní potřeby zadavatele.</a:t>
            </a:r>
            <a:r>
              <a:rPr lang="cs-CZ" sz="1800" dirty="0">
                <a:solidFill>
                  <a:srgbClr val="000000"/>
                </a:solidFill>
                <a:latin typeface="Segoe UI" pitchFamily="34" charset="0"/>
                <a:ea typeface="Segoe UI" pitchFamily="34" charset="0"/>
                <a:cs typeface="Segoe UI" pitchFamily="34" charset="0"/>
              </a:rPr>
              <a:t>“ = úzká souvislost mezi nezbytností a změnou celkové povahy VZ</a:t>
            </a:r>
          </a:p>
          <a:p>
            <a:pPr eaLnBrk="1" fontAlgn="auto" hangingPunct="1">
              <a:spcBef>
                <a:spcPts val="1200"/>
              </a:spcBef>
              <a:spcAft>
                <a:spcPts val="0"/>
              </a:spcAft>
            </a:pPr>
            <a:r>
              <a:rPr lang="cs-CZ" sz="1800" b="1" dirty="0">
                <a:solidFill>
                  <a:schemeClr val="accent5">
                    <a:lumMod val="75000"/>
                  </a:schemeClr>
                </a:solidFill>
                <a:latin typeface="Segoe UI" pitchFamily="34" charset="0"/>
                <a:ea typeface="Segoe UI" pitchFamily="34" charset="0"/>
                <a:cs typeface="Segoe UI" pitchFamily="34" charset="0"/>
              </a:rPr>
              <a:t>podmínka dostatečnosti předmětu plnění</a:t>
            </a:r>
            <a:r>
              <a:rPr lang="cs-CZ" sz="1800" dirty="0">
                <a:solidFill>
                  <a:schemeClr val="accent5">
                    <a:lumMod val="75000"/>
                  </a:schemeClr>
                </a:solidFill>
                <a:latin typeface="Segoe UI" pitchFamily="34" charset="0"/>
                <a:ea typeface="Segoe UI" pitchFamily="34" charset="0"/>
                <a:cs typeface="Segoe UI" pitchFamily="34" charset="0"/>
              </a:rPr>
              <a:t>:</a:t>
            </a:r>
          </a:p>
          <a:p>
            <a:pPr marL="628650" lvl="1" indent="-285750" eaLnBrk="1" fontAlgn="auto" hangingPunct="1">
              <a:spcBef>
                <a:spcPts val="200"/>
              </a:spcBef>
              <a:spcAft>
                <a:spcPts val="0"/>
              </a:spcAft>
            </a:pPr>
            <a:r>
              <a:rPr lang="cs-CZ" sz="1800" dirty="0">
                <a:solidFill>
                  <a:srgbClr val="000000"/>
                </a:solidFill>
                <a:latin typeface="Segoe UI" pitchFamily="34" charset="0"/>
                <a:ea typeface="Segoe UI" pitchFamily="34" charset="0"/>
                <a:cs typeface="Segoe UI" pitchFamily="34" charset="0"/>
              </a:rPr>
              <a:t>„…</a:t>
            </a:r>
            <a:r>
              <a:rPr lang="cs-CZ" sz="1800" i="1" dirty="0"/>
              <a:t>potřeba plnění, které může být předmětem nepodstatné změny závazku dle § 222 odst. 5 zákona, by neměla existovat v okamžiku, kdy zadavatel zadával původní veřejnou zakázku, pokud by totiž existovala, bylo by možno uvažovat o tom, že zadavatel rozděluje veřejnou zakázku na části za účelem obejití zákona ve smyslu § 35 zákona</a:t>
            </a:r>
            <a:r>
              <a:rPr lang="cs-CZ" sz="1800" dirty="0">
                <a:solidFill>
                  <a:srgbClr val="000000"/>
                </a:solidFill>
                <a:latin typeface="Segoe UI" pitchFamily="34" charset="0"/>
                <a:ea typeface="Segoe UI" pitchFamily="34" charset="0"/>
                <a:cs typeface="Segoe UI" pitchFamily="34" charset="0"/>
              </a:rPr>
              <a:t>“</a:t>
            </a:r>
          </a:p>
          <a:p>
            <a:pPr marL="628650" lvl="1" indent="-285750" eaLnBrk="1" fontAlgn="auto" hangingPunct="1">
              <a:spcBef>
                <a:spcPts val="200"/>
              </a:spcBef>
              <a:spcAft>
                <a:spcPts val="0"/>
              </a:spcAft>
            </a:pPr>
            <a:r>
              <a:rPr lang="cs-CZ" sz="1800" dirty="0"/>
              <a:t>„</a:t>
            </a:r>
            <a:r>
              <a:rPr lang="cs-CZ" sz="1800" i="1" dirty="0"/>
              <a:t>…zákon již řešenou možnost zadat vícepráce nepodmiňuje tím, že vznik dodatečného plnění by musel být nepředvídatelný. To znamená, že zadavatel může vznik dodatečných prací předpokládat a není ani vyloučeno, aby tyto dodatečné práce nevznikly například v důsledku „nešikovného“ nebo jiného postupu zadavatele.</a:t>
            </a:r>
            <a:r>
              <a:rPr lang="cs-CZ" sz="1800" dirty="0"/>
              <a:t>“ </a:t>
            </a:r>
            <a:endParaRPr lang="cs-CZ" sz="1800" dirty="0">
              <a:solidFill>
                <a:srgbClr val="000000"/>
              </a:solidFill>
              <a:latin typeface="Segoe UI" pitchFamily="34" charset="0"/>
              <a:ea typeface="Segoe UI" pitchFamily="34" charset="0"/>
              <a:cs typeface="Segoe UI" pitchFamily="34" charset="0"/>
            </a:endParaRPr>
          </a:p>
          <a:p>
            <a:pPr>
              <a:lnSpc>
                <a:spcPct val="100000"/>
              </a:lnSpc>
              <a:spcBef>
                <a:spcPts val="0"/>
              </a:spcBef>
              <a:spcAft>
                <a:spcPts val="600"/>
              </a:spcAft>
            </a:pPr>
            <a:endParaRPr lang="cs-CZ" sz="2000" b="1" dirty="0">
              <a:solidFill>
                <a:schemeClr val="accent5">
                  <a:lumMod val="75000"/>
                </a:schemeClr>
              </a:solidFill>
            </a:endParaRPr>
          </a:p>
        </p:txBody>
      </p:sp>
      <p:sp>
        <p:nvSpPr>
          <p:cNvPr id="6" name="Nadpis 1">
            <a:extLst>
              <a:ext uri="{FF2B5EF4-FFF2-40B4-BE49-F238E27FC236}">
                <a16:creationId xmlns:a16="http://schemas.microsoft.com/office/drawing/2014/main" id="{6BC25597-9C57-D010-E3FD-E80E90C53668}"/>
              </a:ext>
            </a:extLst>
          </p:cNvPr>
          <p:cNvSpPr>
            <a:spLocks noGrp="1"/>
          </p:cNvSpPr>
          <p:nvPr>
            <p:ph type="title"/>
          </p:nvPr>
        </p:nvSpPr>
        <p:spPr>
          <a:xfrm>
            <a:off x="839788" y="365125"/>
            <a:ext cx="10515600" cy="823913"/>
          </a:xfrm>
        </p:spPr>
        <p:txBody>
          <a:bodyPr>
            <a:normAutofit/>
          </a:bodyPr>
          <a:lstStyle/>
          <a:p>
            <a:r>
              <a:rPr lang="cs-CZ" sz="3200" b="1" dirty="0">
                <a:solidFill>
                  <a:schemeClr val="accent5">
                    <a:lumMod val="75000"/>
                  </a:schemeClr>
                </a:solidFill>
              </a:rPr>
              <a:t>Dodatečná plnění (§ 222/5) - judikatura</a:t>
            </a:r>
          </a:p>
        </p:txBody>
      </p:sp>
      <p:sp>
        <p:nvSpPr>
          <p:cNvPr id="7" name="Zástupný symbol pro číslo snímku 6">
            <a:extLst>
              <a:ext uri="{FF2B5EF4-FFF2-40B4-BE49-F238E27FC236}">
                <a16:creationId xmlns:a16="http://schemas.microsoft.com/office/drawing/2014/main" id="{EA49E1C2-4305-8AE4-A246-0B49AB661747}"/>
              </a:ext>
            </a:extLst>
          </p:cNvPr>
          <p:cNvSpPr>
            <a:spLocks noGrp="1"/>
          </p:cNvSpPr>
          <p:nvPr>
            <p:ph type="sldNum" sz="quarter" idx="12"/>
          </p:nvPr>
        </p:nvSpPr>
        <p:spPr/>
        <p:txBody>
          <a:bodyPr/>
          <a:lstStyle/>
          <a:p>
            <a:fld id="{21944441-26C3-43E2-AE7F-3EECDD9A4D76}" type="slidenum">
              <a:rPr lang="cs-CZ" smtClean="0"/>
              <a:t>38</a:t>
            </a:fld>
            <a:endParaRPr lang="cs-CZ"/>
          </a:p>
        </p:txBody>
      </p:sp>
    </p:spTree>
    <p:extLst>
      <p:ext uri="{BB962C8B-B14F-4D97-AF65-F5344CB8AC3E}">
        <p14:creationId xmlns:p14="http://schemas.microsoft.com/office/powerpoint/2010/main" val="59028701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obsah 2">
            <a:extLst>
              <a:ext uri="{FF2B5EF4-FFF2-40B4-BE49-F238E27FC236}">
                <a16:creationId xmlns:a16="http://schemas.microsoft.com/office/drawing/2014/main" id="{D212BD1A-5A15-679B-D08E-214DCDE7341D}"/>
              </a:ext>
            </a:extLst>
          </p:cNvPr>
          <p:cNvSpPr>
            <a:spLocks noGrp="1"/>
          </p:cNvSpPr>
          <p:nvPr>
            <p:ph idx="1"/>
          </p:nvPr>
        </p:nvSpPr>
        <p:spPr>
          <a:xfrm>
            <a:off x="838200" y="1258277"/>
            <a:ext cx="10515600" cy="5033108"/>
          </a:xfrm>
        </p:spPr>
        <p:txBody>
          <a:bodyPr>
            <a:noAutofit/>
          </a:bodyPr>
          <a:lstStyle/>
          <a:p>
            <a:pPr>
              <a:lnSpc>
                <a:spcPct val="100000"/>
              </a:lnSpc>
              <a:spcBef>
                <a:spcPts val="0"/>
              </a:spcBef>
              <a:spcAft>
                <a:spcPts val="600"/>
              </a:spcAft>
            </a:pPr>
            <a:r>
              <a:rPr lang="cs-CZ" sz="2000" b="1" dirty="0">
                <a:solidFill>
                  <a:schemeClr val="accent5">
                    <a:lumMod val="75000"/>
                  </a:schemeClr>
                </a:solidFill>
              </a:rPr>
              <a:t>ÚOHS-R0149/2020/VZ (19.10.2020):</a:t>
            </a:r>
          </a:p>
          <a:p>
            <a:pPr>
              <a:lnSpc>
                <a:spcPct val="100000"/>
              </a:lnSpc>
              <a:spcBef>
                <a:spcPts val="0"/>
              </a:spcBef>
              <a:spcAft>
                <a:spcPts val="600"/>
              </a:spcAft>
            </a:pPr>
            <a:endParaRPr lang="cs-CZ" sz="2000" b="1" dirty="0">
              <a:solidFill>
                <a:schemeClr val="accent5">
                  <a:lumMod val="75000"/>
                </a:schemeClr>
              </a:solidFill>
            </a:endParaRPr>
          </a:p>
          <a:p>
            <a:pPr marL="457200" lvl="1" indent="0" algn="just">
              <a:lnSpc>
                <a:spcPct val="100000"/>
              </a:lnSpc>
              <a:spcBef>
                <a:spcPts val="0"/>
              </a:spcBef>
              <a:spcAft>
                <a:spcPts val="600"/>
              </a:spcAft>
              <a:buNone/>
            </a:pPr>
            <a:r>
              <a:rPr lang="cs-CZ" sz="2000" i="1" dirty="0">
                <a:ea typeface="Segoe UI" pitchFamily="34" charset="0"/>
                <a:cs typeface="Segoe UI" pitchFamily="34" charset="0"/>
              </a:rPr>
              <a:t>Podmínka </a:t>
            </a:r>
            <a:r>
              <a:rPr lang="cs-CZ" sz="2000" i="1" dirty="0" err="1">
                <a:ea typeface="Segoe UI" pitchFamily="34" charset="0"/>
                <a:cs typeface="Segoe UI" pitchFamily="34" charset="0"/>
              </a:rPr>
              <a:t>dodatečnosti</a:t>
            </a:r>
            <a:r>
              <a:rPr lang="cs-CZ" sz="2000" i="1" dirty="0">
                <a:ea typeface="Segoe UI" pitchFamily="34" charset="0"/>
                <a:cs typeface="Segoe UI" pitchFamily="34" charset="0"/>
              </a:rPr>
              <a:t> plnění nebude splněna, </a:t>
            </a:r>
            <a:r>
              <a:rPr lang="cs-CZ" sz="2000" b="1" i="1" dirty="0">
                <a:ea typeface="Segoe UI" pitchFamily="34" charset="0"/>
                <a:cs typeface="Segoe UI" pitchFamily="34" charset="0"/>
              </a:rPr>
              <a:t>pokud zadavatel s úmyslem obejít zákon nebo z hrubé nedbalosti nezahrne do původního plnění i tu část, o které buďto ví nebo vědět má</a:t>
            </a:r>
            <a:r>
              <a:rPr lang="cs-CZ" sz="2000" i="1" dirty="0">
                <a:ea typeface="Segoe UI" pitchFamily="34" charset="0"/>
                <a:cs typeface="Segoe UI" pitchFamily="34" charset="0"/>
              </a:rPr>
              <a:t>, a tuto část posléze zadává jako dodatečné plnění ve smyslu § 222 odst. 5 zákona jako nepodstatnou změnu závazku. Dodávám, že z ničeho, co je obsahem správního spisu a tedy i provedeného dokazování neplyne úmysl (ať přímý či nepřímý) zadavatele obejít zákon a v tomto dávám obviněnému zapravdu. Navzdory tomu však konstatuji, že obviněný postupoval v rozporu se zákonem. Rozhodné skutečnosti věci totiž poukazují na to, že zadavatel si v nyní řešené věci počínal hrubě nedbale. </a:t>
            </a:r>
          </a:p>
          <a:p>
            <a:pPr marL="457200" lvl="1" indent="0" algn="just">
              <a:lnSpc>
                <a:spcPct val="100000"/>
              </a:lnSpc>
              <a:spcBef>
                <a:spcPts val="0"/>
              </a:spcBef>
              <a:spcAft>
                <a:spcPts val="600"/>
              </a:spcAft>
              <a:buNone/>
            </a:pPr>
            <a:r>
              <a:rPr lang="cs-CZ" sz="2000" i="1" dirty="0"/>
              <a:t>Obdobně je nutno vykládat § 222 odst. 5 zákona. </a:t>
            </a:r>
            <a:r>
              <a:rPr lang="cs-CZ" sz="2000" b="1" i="1" dirty="0"/>
              <a:t>Využití tohoto postupu, kdy je plnění veřejné zakázky zadáno zcela s vyloučením hospodářské soutěže nelze připustit tam, kde zadavatel nezahrne dodatečné plnění do původního závazku úmyslně, nebo z hrubé nedbalosti (</a:t>
            </a:r>
            <a:r>
              <a:rPr lang="cs-CZ" sz="2000" b="1" i="1" u="sng" dirty="0"/>
              <a:t>tedy tam, kde je z okolností případu budoucí vznik potřeby zadat dodatečné plnění do očí bijící, bez ohledu na to, zda se jedná o nedbalost vědomou či nevědomou</a:t>
            </a:r>
            <a:r>
              <a:rPr lang="cs-CZ" sz="2000" b="1" i="1" dirty="0"/>
              <a:t>). </a:t>
            </a:r>
          </a:p>
        </p:txBody>
      </p:sp>
      <p:sp>
        <p:nvSpPr>
          <p:cNvPr id="6" name="Nadpis 1">
            <a:extLst>
              <a:ext uri="{FF2B5EF4-FFF2-40B4-BE49-F238E27FC236}">
                <a16:creationId xmlns:a16="http://schemas.microsoft.com/office/drawing/2014/main" id="{6BC25597-9C57-D010-E3FD-E80E90C53668}"/>
              </a:ext>
            </a:extLst>
          </p:cNvPr>
          <p:cNvSpPr>
            <a:spLocks noGrp="1"/>
          </p:cNvSpPr>
          <p:nvPr>
            <p:ph type="title"/>
          </p:nvPr>
        </p:nvSpPr>
        <p:spPr>
          <a:xfrm>
            <a:off x="839788" y="365125"/>
            <a:ext cx="10515600" cy="823913"/>
          </a:xfrm>
        </p:spPr>
        <p:txBody>
          <a:bodyPr>
            <a:normAutofit/>
          </a:bodyPr>
          <a:lstStyle/>
          <a:p>
            <a:r>
              <a:rPr lang="cs-CZ" sz="3200" b="1" dirty="0">
                <a:solidFill>
                  <a:schemeClr val="accent5">
                    <a:lumMod val="75000"/>
                  </a:schemeClr>
                </a:solidFill>
              </a:rPr>
              <a:t>Dodatečná plnění (§ 222/5) - judikatura</a:t>
            </a:r>
          </a:p>
        </p:txBody>
      </p:sp>
      <p:sp>
        <p:nvSpPr>
          <p:cNvPr id="7" name="Zástupný symbol pro číslo snímku 6">
            <a:extLst>
              <a:ext uri="{FF2B5EF4-FFF2-40B4-BE49-F238E27FC236}">
                <a16:creationId xmlns:a16="http://schemas.microsoft.com/office/drawing/2014/main" id="{EA49E1C2-4305-8AE4-A246-0B49AB661747}"/>
              </a:ext>
            </a:extLst>
          </p:cNvPr>
          <p:cNvSpPr>
            <a:spLocks noGrp="1"/>
          </p:cNvSpPr>
          <p:nvPr>
            <p:ph type="sldNum" sz="quarter" idx="12"/>
          </p:nvPr>
        </p:nvSpPr>
        <p:spPr/>
        <p:txBody>
          <a:bodyPr/>
          <a:lstStyle/>
          <a:p>
            <a:fld id="{21944441-26C3-43E2-AE7F-3EECDD9A4D76}" type="slidenum">
              <a:rPr lang="cs-CZ" smtClean="0"/>
              <a:t>39</a:t>
            </a:fld>
            <a:endParaRPr lang="cs-CZ"/>
          </a:p>
        </p:txBody>
      </p:sp>
    </p:spTree>
    <p:extLst>
      <p:ext uri="{BB962C8B-B14F-4D97-AF65-F5344CB8AC3E}">
        <p14:creationId xmlns:p14="http://schemas.microsoft.com/office/powerpoint/2010/main" val="74943550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obsah 2">
            <a:extLst>
              <a:ext uri="{FF2B5EF4-FFF2-40B4-BE49-F238E27FC236}">
                <a16:creationId xmlns:a16="http://schemas.microsoft.com/office/drawing/2014/main" id="{D212BD1A-5A15-679B-D08E-214DCDE7341D}"/>
              </a:ext>
            </a:extLst>
          </p:cNvPr>
          <p:cNvSpPr>
            <a:spLocks noGrp="1"/>
          </p:cNvSpPr>
          <p:nvPr>
            <p:ph idx="1"/>
          </p:nvPr>
        </p:nvSpPr>
        <p:spPr>
          <a:xfrm>
            <a:off x="838200" y="1258277"/>
            <a:ext cx="10515600" cy="5033108"/>
          </a:xfrm>
        </p:spPr>
        <p:txBody>
          <a:bodyPr>
            <a:normAutofit/>
          </a:bodyPr>
          <a:lstStyle/>
          <a:p>
            <a:r>
              <a:rPr lang="cs-CZ" dirty="0"/>
              <a:t>§ 222/1 ZZVZ: „ </a:t>
            </a:r>
            <a:r>
              <a:rPr lang="cs-CZ" i="1" dirty="0"/>
              <a:t>Zadavatel nesmí umožnit </a:t>
            </a:r>
            <a:r>
              <a:rPr lang="cs-CZ" i="1" u="sng" dirty="0"/>
              <a:t>podstatnou změnu</a:t>
            </a:r>
            <a:r>
              <a:rPr lang="cs-CZ" i="1" dirty="0"/>
              <a:t> závazku ze smlouvy na veřejnou zakázku po dobu jeho trvání bez provedení zadávacího řízení …</a:t>
            </a:r>
            <a:r>
              <a:rPr lang="cs-CZ" dirty="0"/>
              <a:t>“; pokud ZZVZ nestanoví jinak</a:t>
            </a:r>
          </a:p>
          <a:p>
            <a:r>
              <a:rPr lang="cs-CZ" dirty="0"/>
              <a:t>rozlišení změn na </a:t>
            </a:r>
            <a:r>
              <a:rPr lang="cs-CZ" b="1" dirty="0"/>
              <a:t>podstatné</a:t>
            </a:r>
            <a:r>
              <a:rPr lang="cs-CZ" dirty="0"/>
              <a:t> a </a:t>
            </a:r>
            <a:r>
              <a:rPr lang="cs-CZ" b="1" dirty="0"/>
              <a:t>nepodstatné</a:t>
            </a:r>
          </a:p>
          <a:p>
            <a:r>
              <a:rPr lang="cs-CZ" b="1" dirty="0"/>
              <a:t>podstatné změny </a:t>
            </a:r>
            <a:r>
              <a:rPr lang="cs-CZ" dirty="0"/>
              <a:t>definovány obecně v § 222/3 (</a:t>
            </a:r>
            <a:r>
              <a:rPr lang="cs-CZ" i="1" dirty="0"/>
              <a:t>4 typové situace</a:t>
            </a:r>
            <a:r>
              <a:rPr lang="cs-CZ" dirty="0"/>
              <a:t>) </a:t>
            </a:r>
          </a:p>
          <a:p>
            <a:r>
              <a:rPr lang="cs-CZ" b="1" dirty="0"/>
              <a:t>podstatnou změnou </a:t>
            </a:r>
            <a:r>
              <a:rPr lang="cs-CZ" dirty="0"/>
              <a:t>je také nahrazení vybraného dodavatele jiným dodavatelem (§ 222/10)</a:t>
            </a:r>
          </a:p>
          <a:p>
            <a:r>
              <a:rPr lang="cs-CZ" dirty="0"/>
              <a:t>v § 100 a v § 222/4 až 7 – stanoveny „</a:t>
            </a:r>
            <a:r>
              <a:rPr lang="cs-CZ" b="1" i="1" dirty="0"/>
              <a:t>blokové výjimky</a:t>
            </a:r>
            <a:r>
              <a:rPr lang="cs-CZ" dirty="0"/>
              <a:t>“, které se nepovažují za podstatné změny</a:t>
            </a:r>
          </a:p>
          <a:p>
            <a:r>
              <a:rPr lang="cs-CZ" i="1" dirty="0"/>
              <a:t> </a:t>
            </a:r>
            <a:r>
              <a:rPr lang="cs-CZ" dirty="0"/>
              <a:t>§ 222 se aplikuje pouze na existující závazky (smlouvy)!</a:t>
            </a:r>
          </a:p>
          <a:p>
            <a:pPr lvl="1">
              <a:buFont typeface="Wingdings" panose="05000000000000000000" pitchFamily="2" charset="2"/>
              <a:buChar char="v"/>
            </a:pPr>
            <a:r>
              <a:rPr lang="cs-CZ" i="1" dirty="0"/>
              <a:t>aktuálně řešeno v SD EU C-820/24 </a:t>
            </a:r>
            <a:r>
              <a:rPr lang="cs-CZ" i="1" dirty="0" err="1"/>
              <a:t>Strominator</a:t>
            </a:r>
            <a:r>
              <a:rPr lang="cs-CZ" i="1" dirty="0"/>
              <a:t> Elektro</a:t>
            </a:r>
            <a:endParaRPr lang="cs-CZ" dirty="0"/>
          </a:p>
        </p:txBody>
      </p:sp>
      <p:sp>
        <p:nvSpPr>
          <p:cNvPr id="6" name="Nadpis 1">
            <a:extLst>
              <a:ext uri="{FF2B5EF4-FFF2-40B4-BE49-F238E27FC236}">
                <a16:creationId xmlns:a16="http://schemas.microsoft.com/office/drawing/2014/main" id="{6BC25597-9C57-D010-E3FD-E80E90C53668}"/>
              </a:ext>
            </a:extLst>
          </p:cNvPr>
          <p:cNvSpPr>
            <a:spLocks noGrp="1"/>
          </p:cNvSpPr>
          <p:nvPr>
            <p:ph type="title"/>
          </p:nvPr>
        </p:nvSpPr>
        <p:spPr>
          <a:xfrm>
            <a:off x="839788" y="365125"/>
            <a:ext cx="10515600" cy="823913"/>
          </a:xfrm>
        </p:spPr>
        <p:txBody>
          <a:bodyPr>
            <a:normAutofit/>
          </a:bodyPr>
          <a:lstStyle/>
          <a:p>
            <a:r>
              <a:rPr lang="cs-CZ" sz="3200" b="1" dirty="0">
                <a:solidFill>
                  <a:schemeClr val="accent5">
                    <a:lumMod val="75000"/>
                  </a:schemeClr>
                </a:solidFill>
              </a:rPr>
              <a:t>Změny závazků ze smluv na VZ – základní pravidlo</a:t>
            </a:r>
          </a:p>
        </p:txBody>
      </p:sp>
      <p:sp>
        <p:nvSpPr>
          <p:cNvPr id="7" name="Zástupný symbol pro číslo snímku 6">
            <a:extLst>
              <a:ext uri="{FF2B5EF4-FFF2-40B4-BE49-F238E27FC236}">
                <a16:creationId xmlns:a16="http://schemas.microsoft.com/office/drawing/2014/main" id="{EA49E1C2-4305-8AE4-A246-0B49AB661747}"/>
              </a:ext>
            </a:extLst>
          </p:cNvPr>
          <p:cNvSpPr>
            <a:spLocks noGrp="1"/>
          </p:cNvSpPr>
          <p:nvPr>
            <p:ph type="sldNum" sz="quarter" idx="12"/>
          </p:nvPr>
        </p:nvSpPr>
        <p:spPr/>
        <p:txBody>
          <a:bodyPr/>
          <a:lstStyle/>
          <a:p>
            <a:fld id="{21944441-26C3-43E2-AE7F-3EECDD9A4D76}" type="slidenum">
              <a:rPr lang="cs-CZ" smtClean="0"/>
              <a:t>4</a:t>
            </a:fld>
            <a:endParaRPr lang="cs-CZ"/>
          </a:p>
        </p:txBody>
      </p:sp>
    </p:spTree>
    <p:extLst>
      <p:ext uri="{BB962C8B-B14F-4D97-AF65-F5344CB8AC3E}">
        <p14:creationId xmlns:p14="http://schemas.microsoft.com/office/powerpoint/2010/main" val="158267822"/>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obsah 2">
            <a:extLst>
              <a:ext uri="{FF2B5EF4-FFF2-40B4-BE49-F238E27FC236}">
                <a16:creationId xmlns:a16="http://schemas.microsoft.com/office/drawing/2014/main" id="{D212BD1A-5A15-679B-D08E-214DCDE7341D}"/>
              </a:ext>
            </a:extLst>
          </p:cNvPr>
          <p:cNvSpPr>
            <a:spLocks noGrp="1"/>
          </p:cNvSpPr>
          <p:nvPr>
            <p:ph idx="1"/>
          </p:nvPr>
        </p:nvSpPr>
        <p:spPr>
          <a:xfrm>
            <a:off x="838200" y="1258277"/>
            <a:ext cx="10515600" cy="5033108"/>
          </a:xfrm>
        </p:spPr>
        <p:txBody>
          <a:bodyPr>
            <a:noAutofit/>
          </a:bodyPr>
          <a:lstStyle/>
          <a:p>
            <a:pPr>
              <a:lnSpc>
                <a:spcPct val="100000"/>
              </a:lnSpc>
              <a:spcBef>
                <a:spcPts val="0"/>
              </a:spcBef>
              <a:spcAft>
                <a:spcPts val="600"/>
              </a:spcAft>
            </a:pPr>
            <a:r>
              <a:rPr lang="pl-PL" sz="2000" b="1" dirty="0">
                <a:solidFill>
                  <a:schemeClr val="accent5">
                    <a:lumMod val="75000"/>
                  </a:schemeClr>
                </a:solidFill>
              </a:rPr>
              <a:t>ÚOHS-S0783/2024 (1.10.2024) – prodlužování smlouvy na úklid</a:t>
            </a:r>
            <a:r>
              <a:rPr lang="cs-CZ" sz="2000" b="1" dirty="0">
                <a:solidFill>
                  <a:schemeClr val="accent5">
                    <a:lumMod val="75000"/>
                  </a:schemeClr>
                </a:solidFill>
              </a:rPr>
              <a:t>:</a:t>
            </a:r>
          </a:p>
          <a:p>
            <a:pPr marL="457200" lvl="1" indent="0" algn="just">
              <a:lnSpc>
                <a:spcPct val="100000"/>
              </a:lnSpc>
              <a:spcBef>
                <a:spcPts val="0"/>
              </a:spcBef>
              <a:spcAft>
                <a:spcPts val="600"/>
              </a:spcAft>
              <a:buNone/>
            </a:pPr>
            <a:r>
              <a:rPr lang="cs-CZ" sz="1800" i="1" dirty="0"/>
              <a:t>Z právě uvedeného je tak zřejmé, že </a:t>
            </a:r>
            <a:r>
              <a:rPr lang="cs-CZ" sz="1800" b="1" i="1" dirty="0"/>
              <a:t>v šetřeném případě nebyl obviněným naplněn hned první z výše popsaných znaků vyplývajících z ustanovení § 222 odst. 5 zákona, neboť plnění z dodatků nelze považovat za dodatečné, neboť skutečnost, že úklidové služby bude třeba využívat i po 16. 8. 2022, musela být obviněnému známa, a to již od uzavření smlouvy.</a:t>
            </a:r>
            <a:r>
              <a:rPr lang="cs-CZ" sz="1800" i="1" dirty="0"/>
              <a:t> (…) Úřad je přesvědčen, že v šetřeném případě nebyla naplněna ani podmínka nezbytnosti, k čemuž uvádí následující. Jak již bylo uvedeno výše, </a:t>
            </a:r>
            <a:r>
              <a:rPr lang="cs-CZ" sz="1800" b="1" i="1" dirty="0"/>
              <a:t>za nezbytné lze považovat takové další (nové) plnění, bez kterého by nebylo dosaženo účelu původní smlouvy, resp. by bez něj nebyla naplněna potřeba zadavatele</a:t>
            </a:r>
            <a:r>
              <a:rPr lang="cs-CZ" sz="1800" i="1" dirty="0"/>
              <a:t>. V šetřeném případě bylo účelem smlouvy, resp. potřebou obviněného, zajistit úklid v prostorách obviněného, avšak pouze v konkrétním jednoznačně vymezeném období, na které byla smlouva uzavřena, tj. od 16. 8. 2018 do 16. 8. 2022. Na základě jednotlivých uzavřených dodatků pak docházelo rovněž k zajištění (totožných) úklidových služeb, nicméně až v období následujícím, tj. po 16. 8. 2022. Na tomto místě Úřad připomíná, že </a:t>
            </a:r>
            <a:r>
              <a:rPr lang="cs-CZ" sz="1800" b="1" i="1" dirty="0"/>
              <a:t>pojem „nezbytnost“ ve smyslu </a:t>
            </a:r>
            <a:r>
              <a:rPr lang="cs-CZ" sz="1800" b="1" i="1" dirty="0" err="1"/>
              <a:t>ust</a:t>
            </a:r>
            <a:r>
              <a:rPr lang="cs-CZ" sz="1800" b="1" i="1" dirty="0"/>
              <a:t>. § 222 odst. 5 zákona nelze chápat jen jako nezbytnost (potřebnost) určitého plnění pro zadavatele, ale rovněž jako jeho provázanost s původní smlouvou, resp. jejím účelem. </a:t>
            </a:r>
            <a:r>
              <a:rPr lang="cs-CZ" sz="1800" i="1" dirty="0"/>
              <a:t>Z výše uvedeného je však zřejmé, že předmět plnění dodatků č. 1 – 5 nebyl nezbytným pro realizaci (původní) potřeby obviněného, tedy pro naplnění účelu původní smlouvy. (…) Dle Úřadu pak </a:t>
            </a:r>
            <a:r>
              <a:rPr lang="cs-CZ" sz="1800" b="1" i="1" dirty="0"/>
              <a:t>nelze přisvědčit ani přesvědčení obviněného, že nebylo možné změnit osobu dodavatele</a:t>
            </a:r>
            <a:r>
              <a:rPr lang="cs-CZ" sz="1800" i="1" dirty="0"/>
              <a:t>. V šetřeném případě se jednalo o standardní situaci v tom smyslu, že končí jedna smlouva a má být uzavřena smlouva nová, kdy tato může být uzavřena s jiným dodavatelem. (…)</a:t>
            </a:r>
          </a:p>
        </p:txBody>
      </p:sp>
      <p:sp>
        <p:nvSpPr>
          <p:cNvPr id="6" name="Nadpis 1">
            <a:extLst>
              <a:ext uri="{FF2B5EF4-FFF2-40B4-BE49-F238E27FC236}">
                <a16:creationId xmlns:a16="http://schemas.microsoft.com/office/drawing/2014/main" id="{6BC25597-9C57-D010-E3FD-E80E90C53668}"/>
              </a:ext>
            </a:extLst>
          </p:cNvPr>
          <p:cNvSpPr>
            <a:spLocks noGrp="1"/>
          </p:cNvSpPr>
          <p:nvPr>
            <p:ph type="title"/>
          </p:nvPr>
        </p:nvSpPr>
        <p:spPr>
          <a:xfrm>
            <a:off x="839788" y="365125"/>
            <a:ext cx="10515600" cy="823913"/>
          </a:xfrm>
        </p:spPr>
        <p:txBody>
          <a:bodyPr>
            <a:normAutofit/>
          </a:bodyPr>
          <a:lstStyle/>
          <a:p>
            <a:r>
              <a:rPr lang="cs-CZ" sz="3200" b="1" dirty="0">
                <a:solidFill>
                  <a:schemeClr val="accent5">
                    <a:lumMod val="75000"/>
                  </a:schemeClr>
                </a:solidFill>
              </a:rPr>
              <a:t>Dodatečná plnění (§ 222/5) - judikatura</a:t>
            </a:r>
          </a:p>
        </p:txBody>
      </p:sp>
      <p:sp>
        <p:nvSpPr>
          <p:cNvPr id="7" name="Zástupný symbol pro číslo snímku 6">
            <a:extLst>
              <a:ext uri="{FF2B5EF4-FFF2-40B4-BE49-F238E27FC236}">
                <a16:creationId xmlns:a16="http://schemas.microsoft.com/office/drawing/2014/main" id="{EA49E1C2-4305-8AE4-A246-0B49AB661747}"/>
              </a:ext>
            </a:extLst>
          </p:cNvPr>
          <p:cNvSpPr>
            <a:spLocks noGrp="1"/>
          </p:cNvSpPr>
          <p:nvPr>
            <p:ph type="sldNum" sz="quarter" idx="12"/>
          </p:nvPr>
        </p:nvSpPr>
        <p:spPr/>
        <p:txBody>
          <a:bodyPr/>
          <a:lstStyle/>
          <a:p>
            <a:fld id="{21944441-26C3-43E2-AE7F-3EECDD9A4D76}" type="slidenum">
              <a:rPr lang="cs-CZ" smtClean="0"/>
              <a:t>40</a:t>
            </a:fld>
            <a:endParaRPr lang="cs-CZ"/>
          </a:p>
        </p:txBody>
      </p:sp>
    </p:spTree>
    <p:extLst>
      <p:ext uri="{BB962C8B-B14F-4D97-AF65-F5344CB8AC3E}">
        <p14:creationId xmlns:p14="http://schemas.microsoft.com/office/powerpoint/2010/main" val="345589001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5522198-B552-8FAF-2200-5222FA50BF29}"/>
              </a:ext>
            </a:extLst>
          </p:cNvPr>
          <p:cNvSpPr>
            <a:spLocks noGrp="1"/>
          </p:cNvSpPr>
          <p:nvPr>
            <p:ph type="title"/>
          </p:nvPr>
        </p:nvSpPr>
        <p:spPr/>
        <p:txBody>
          <a:bodyPr/>
          <a:lstStyle/>
          <a:p>
            <a:pPr algn="ctr"/>
            <a:r>
              <a:rPr lang="cs-CZ" b="1" dirty="0" err="1">
                <a:solidFill>
                  <a:schemeClr val="accent5">
                    <a:lumMod val="75000"/>
                  </a:schemeClr>
                </a:solidFill>
              </a:rPr>
              <a:t>Nepředvída</a:t>
            </a:r>
            <a:r>
              <a:rPr lang="cs-CZ" b="1" dirty="0">
                <a:solidFill>
                  <a:schemeClr val="accent5">
                    <a:lumMod val="75000"/>
                  </a:schemeClr>
                </a:solidFill>
              </a:rPr>
              <a:t>(tel)</a:t>
            </a:r>
            <a:r>
              <a:rPr lang="cs-CZ" b="1" dirty="0" err="1">
                <a:solidFill>
                  <a:schemeClr val="accent5">
                    <a:lumMod val="75000"/>
                  </a:schemeClr>
                </a:solidFill>
              </a:rPr>
              <a:t>né</a:t>
            </a:r>
            <a:r>
              <a:rPr lang="cs-CZ" b="1" dirty="0">
                <a:solidFill>
                  <a:schemeClr val="accent5">
                    <a:lumMod val="75000"/>
                  </a:schemeClr>
                </a:solidFill>
              </a:rPr>
              <a:t> změny</a:t>
            </a:r>
            <a:endParaRPr lang="cs-CZ" b="1" i="1" dirty="0">
              <a:solidFill>
                <a:schemeClr val="accent5">
                  <a:lumMod val="75000"/>
                </a:schemeClr>
              </a:solidFill>
            </a:endParaRPr>
          </a:p>
        </p:txBody>
      </p:sp>
      <p:sp>
        <p:nvSpPr>
          <p:cNvPr id="3" name="Zástupný text 2">
            <a:extLst>
              <a:ext uri="{FF2B5EF4-FFF2-40B4-BE49-F238E27FC236}">
                <a16:creationId xmlns:a16="http://schemas.microsoft.com/office/drawing/2014/main" id="{D5B90F51-81BB-4327-3263-8C5A5030BE46}"/>
              </a:ext>
            </a:extLst>
          </p:cNvPr>
          <p:cNvSpPr>
            <a:spLocks noGrp="1"/>
          </p:cNvSpPr>
          <p:nvPr>
            <p:ph type="body" idx="1"/>
          </p:nvPr>
        </p:nvSpPr>
        <p:spPr/>
        <p:txBody>
          <a:bodyPr/>
          <a:lstStyle/>
          <a:p>
            <a:endParaRPr lang="cs-CZ" dirty="0"/>
          </a:p>
        </p:txBody>
      </p:sp>
      <p:sp>
        <p:nvSpPr>
          <p:cNvPr id="4" name="Zástupný symbol pro číslo snímku 3">
            <a:extLst>
              <a:ext uri="{FF2B5EF4-FFF2-40B4-BE49-F238E27FC236}">
                <a16:creationId xmlns:a16="http://schemas.microsoft.com/office/drawing/2014/main" id="{C475E8D6-9411-7A4A-7B8A-92CC9997A63C}"/>
              </a:ext>
            </a:extLst>
          </p:cNvPr>
          <p:cNvSpPr>
            <a:spLocks noGrp="1"/>
          </p:cNvSpPr>
          <p:nvPr>
            <p:ph type="sldNum" sz="quarter" idx="12"/>
          </p:nvPr>
        </p:nvSpPr>
        <p:spPr/>
        <p:txBody>
          <a:bodyPr/>
          <a:lstStyle/>
          <a:p>
            <a:fld id="{21944441-26C3-43E2-AE7F-3EECDD9A4D76}" type="slidenum">
              <a:rPr lang="cs-CZ" smtClean="0"/>
              <a:t>41</a:t>
            </a:fld>
            <a:endParaRPr lang="cs-CZ" dirty="0"/>
          </a:p>
        </p:txBody>
      </p:sp>
    </p:spTree>
    <p:extLst>
      <p:ext uri="{BB962C8B-B14F-4D97-AF65-F5344CB8AC3E}">
        <p14:creationId xmlns:p14="http://schemas.microsoft.com/office/powerpoint/2010/main" val="187716532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F13FF10-236B-74F4-4940-41A593236503}"/>
              </a:ext>
            </a:extLst>
          </p:cNvPr>
          <p:cNvSpPr>
            <a:spLocks noGrp="1"/>
          </p:cNvSpPr>
          <p:nvPr>
            <p:ph type="title"/>
          </p:nvPr>
        </p:nvSpPr>
        <p:spPr>
          <a:xfrm>
            <a:off x="839788" y="365125"/>
            <a:ext cx="10515600" cy="823913"/>
          </a:xfrm>
        </p:spPr>
        <p:txBody>
          <a:bodyPr>
            <a:normAutofit/>
          </a:bodyPr>
          <a:lstStyle/>
          <a:p>
            <a:r>
              <a:rPr lang="cs-CZ" sz="3200" b="1" dirty="0">
                <a:solidFill>
                  <a:schemeClr val="accent5">
                    <a:lumMod val="75000"/>
                  </a:schemeClr>
                </a:solidFill>
              </a:rPr>
              <a:t>Novela 2023 - § 222/6</a:t>
            </a:r>
          </a:p>
        </p:txBody>
      </p:sp>
      <p:sp>
        <p:nvSpPr>
          <p:cNvPr id="3" name="Zástupný text 2">
            <a:extLst>
              <a:ext uri="{FF2B5EF4-FFF2-40B4-BE49-F238E27FC236}">
                <a16:creationId xmlns:a16="http://schemas.microsoft.com/office/drawing/2014/main" id="{4CD86096-A5D9-55E3-F776-C72179B864C0}"/>
              </a:ext>
            </a:extLst>
          </p:cNvPr>
          <p:cNvSpPr>
            <a:spLocks noGrp="1"/>
          </p:cNvSpPr>
          <p:nvPr>
            <p:ph type="body" idx="1"/>
          </p:nvPr>
        </p:nvSpPr>
        <p:spPr>
          <a:xfrm>
            <a:off x="839788" y="1277877"/>
            <a:ext cx="5157787" cy="480585"/>
          </a:xfrm>
          <a:solidFill>
            <a:schemeClr val="accent1">
              <a:lumMod val="20000"/>
              <a:lumOff val="80000"/>
            </a:schemeClr>
          </a:solidFill>
        </p:spPr>
        <p:txBody>
          <a:bodyPr/>
          <a:lstStyle/>
          <a:p>
            <a:r>
              <a:rPr lang="cs-CZ" dirty="0"/>
              <a:t>Původní znění</a:t>
            </a:r>
          </a:p>
        </p:txBody>
      </p:sp>
      <p:sp>
        <p:nvSpPr>
          <p:cNvPr id="4" name="Zástupný obsah 3">
            <a:extLst>
              <a:ext uri="{FF2B5EF4-FFF2-40B4-BE49-F238E27FC236}">
                <a16:creationId xmlns:a16="http://schemas.microsoft.com/office/drawing/2014/main" id="{EE70F822-471A-F0A7-69E3-F94B737DD905}"/>
              </a:ext>
            </a:extLst>
          </p:cNvPr>
          <p:cNvSpPr>
            <a:spLocks noGrp="1"/>
          </p:cNvSpPr>
          <p:nvPr>
            <p:ph sz="half" idx="2"/>
          </p:nvPr>
        </p:nvSpPr>
        <p:spPr>
          <a:xfrm>
            <a:off x="836612" y="1847301"/>
            <a:ext cx="5157787" cy="4373745"/>
          </a:xfrm>
        </p:spPr>
        <p:txBody>
          <a:bodyPr>
            <a:noAutofit/>
          </a:bodyPr>
          <a:lstStyle/>
          <a:p>
            <a:pPr marL="0" indent="0" algn="just">
              <a:lnSpc>
                <a:spcPct val="100000"/>
              </a:lnSpc>
              <a:spcBef>
                <a:spcPts val="0"/>
              </a:spcBef>
              <a:spcAft>
                <a:spcPts val="600"/>
              </a:spcAft>
              <a:buNone/>
            </a:pPr>
            <a:r>
              <a:rPr lang="cs-CZ" sz="2000" dirty="0"/>
              <a:t>(6) Za podstatnou změnu závazku ze smlouvy na veřejnou zakázku se nepovažuje změna,</a:t>
            </a:r>
          </a:p>
          <a:p>
            <a:pPr marL="0" indent="0" algn="just">
              <a:lnSpc>
                <a:spcPct val="100000"/>
              </a:lnSpc>
              <a:spcBef>
                <a:spcPts val="0"/>
              </a:spcBef>
              <a:spcAft>
                <a:spcPts val="600"/>
              </a:spcAft>
              <a:buNone/>
            </a:pPr>
            <a:r>
              <a:rPr lang="cs-CZ" sz="2000" dirty="0"/>
              <a:t> a) jejíž potřeba vznikla v důsledku okolností, které zadavatel jednající s náležitou péčí nemohl předvídat,</a:t>
            </a:r>
          </a:p>
          <a:p>
            <a:pPr marL="0" indent="0" algn="just">
              <a:lnSpc>
                <a:spcPct val="100000"/>
              </a:lnSpc>
              <a:spcBef>
                <a:spcPts val="0"/>
              </a:spcBef>
              <a:spcAft>
                <a:spcPts val="600"/>
              </a:spcAft>
              <a:buNone/>
            </a:pPr>
            <a:r>
              <a:rPr lang="cs-CZ" sz="2000" dirty="0"/>
              <a:t> b) nemění celkovou povahu veřejné zakázky a</a:t>
            </a:r>
          </a:p>
          <a:p>
            <a:pPr marL="0" indent="0" algn="just">
              <a:lnSpc>
                <a:spcPct val="100000"/>
              </a:lnSpc>
              <a:spcBef>
                <a:spcPts val="0"/>
              </a:spcBef>
              <a:spcAft>
                <a:spcPts val="600"/>
              </a:spcAft>
              <a:buNone/>
            </a:pPr>
            <a:r>
              <a:rPr lang="cs-CZ" sz="2000" dirty="0"/>
              <a:t> c) hodnota změny nepřekročí 50 % původní hodnoty závazku; pokud bude provedeno více změn, je rozhodný součet hodnoty všech změn podle tohoto odstavce.</a:t>
            </a:r>
          </a:p>
        </p:txBody>
      </p:sp>
      <p:sp>
        <p:nvSpPr>
          <p:cNvPr id="5" name="Zástupný text 4">
            <a:extLst>
              <a:ext uri="{FF2B5EF4-FFF2-40B4-BE49-F238E27FC236}">
                <a16:creationId xmlns:a16="http://schemas.microsoft.com/office/drawing/2014/main" id="{AF3CF206-5213-3958-7E6C-8FDE5479ECEB}"/>
              </a:ext>
            </a:extLst>
          </p:cNvPr>
          <p:cNvSpPr>
            <a:spLocks noGrp="1"/>
          </p:cNvSpPr>
          <p:nvPr>
            <p:ph type="body" sz="quarter" idx="3"/>
          </p:nvPr>
        </p:nvSpPr>
        <p:spPr>
          <a:xfrm>
            <a:off x="6172200" y="1277877"/>
            <a:ext cx="5183188" cy="480585"/>
          </a:xfrm>
          <a:solidFill>
            <a:schemeClr val="accent1">
              <a:lumMod val="40000"/>
              <a:lumOff val="60000"/>
            </a:schemeClr>
          </a:solidFill>
        </p:spPr>
        <p:txBody>
          <a:bodyPr/>
          <a:lstStyle/>
          <a:p>
            <a:r>
              <a:rPr lang="cs-CZ" dirty="0"/>
              <a:t>Novela 2023</a:t>
            </a:r>
          </a:p>
        </p:txBody>
      </p:sp>
      <p:sp>
        <p:nvSpPr>
          <p:cNvPr id="6" name="Zástupný obsah 5">
            <a:extLst>
              <a:ext uri="{FF2B5EF4-FFF2-40B4-BE49-F238E27FC236}">
                <a16:creationId xmlns:a16="http://schemas.microsoft.com/office/drawing/2014/main" id="{467A07BB-A012-8323-E53D-B73867020A13}"/>
              </a:ext>
            </a:extLst>
          </p:cNvPr>
          <p:cNvSpPr>
            <a:spLocks noGrp="1"/>
          </p:cNvSpPr>
          <p:nvPr>
            <p:ph sz="quarter" idx="4"/>
          </p:nvPr>
        </p:nvSpPr>
        <p:spPr>
          <a:xfrm>
            <a:off x="6172200" y="1847302"/>
            <a:ext cx="5183188" cy="4373744"/>
          </a:xfrm>
        </p:spPr>
        <p:txBody>
          <a:bodyPr>
            <a:noAutofit/>
          </a:bodyPr>
          <a:lstStyle/>
          <a:p>
            <a:pPr marL="0" indent="0" algn="just">
              <a:lnSpc>
                <a:spcPct val="100000"/>
              </a:lnSpc>
              <a:spcBef>
                <a:spcPts val="0"/>
              </a:spcBef>
              <a:spcAft>
                <a:spcPts val="600"/>
              </a:spcAft>
              <a:buNone/>
            </a:pPr>
            <a:r>
              <a:rPr lang="cs-CZ" sz="2000" dirty="0">
                <a:solidFill>
                  <a:srgbClr val="000000"/>
                </a:solidFill>
                <a:effectLst/>
                <a:highlight>
                  <a:srgbClr val="FFFFFF"/>
                </a:highlight>
                <a:ea typeface="Times New Roman" panose="02020603050405020304" pitchFamily="18" charset="0"/>
                <a:cs typeface="Times New Roman" panose="02020603050405020304" pitchFamily="18" charset="0"/>
              </a:rPr>
              <a:t>(6) Za podstatnou změnu závazku ze smlouvy na veřejnou zakázku se nepovažuje změna,</a:t>
            </a:r>
            <a:endParaRPr lang="cs-CZ" sz="2000" dirty="0">
              <a:effectLst/>
              <a:ea typeface="Times New Roman" panose="02020603050405020304" pitchFamily="18" charset="0"/>
              <a:cs typeface="Times New Roman" panose="02020603050405020304" pitchFamily="18" charset="0"/>
            </a:endParaRPr>
          </a:p>
          <a:p>
            <a:pPr marL="0" indent="0" algn="just">
              <a:lnSpc>
                <a:spcPct val="100000"/>
              </a:lnSpc>
              <a:spcBef>
                <a:spcPts val="0"/>
              </a:spcBef>
              <a:spcAft>
                <a:spcPts val="600"/>
              </a:spcAft>
              <a:buNone/>
            </a:pPr>
            <a:r>
              <a:rPr lang="cs-CZ" sz="2000" strike="sngStrike" dirty="0">
                <a:solidFill>
                  <a:srgbClr val="FF0000"/>
                </a:solidFill>
                <a:effectLst/>
                <a:highlight>
                  <a:srgbClr val="FFFFFF"/>
                </a:highlight>
                <a:ea typeface="Times New Roman" panose="02020603050405020304" pitchFamily="18" charset="0"/>
                <a:cs typeface="Times New Roman" panose="02020603050405020304" pitchFamily="18" charset="0"/>
              </a:rPr>
              <a:t>a) </a:t>
            </a:r>
            <a:r>
              <a:rPr lang="cs-CZ" sz="2000" dirty="0">
                <a:solidFill>
                  <a:srgbClr val="000000"/>
                </a:solidFill>
                <a:effectLst/>
                <a:highlight>
                  <a:srgbClr val="FFFFFF"/>
                </a:highlight>
                <a:ea typeface="Times New Roman" panose="02020603050405020304" pitchFamily="18" charset="0"/>
                <a:cs typeface="Times New Roman" panose="02020603050405020304" pitchFamily="18" charset="0"/>
              </a:rPr>
              <a:t>jejíž potřeba vznikla v důsledku okolností, které zadavatel jednající s náležitou péčí nemohl předvídat, </a:t>
            </a:r>
            <a:r>
              <a:rPr lang="cs-CZ" sz="2000" u="dbl" dirty="0">
                <a:solidFill>
                  <a:srgbClr val="00AA00"/>
                </a:solidFill>
                <a:effectLst/>
                <a:highlight>
                  <a:srgbClr val="FFFFFF"/>
                </a:highlight>
                <a:ea typeface="Times New Roman" panose="02020603050405020304" pitchFamily="18" charset="0"/>
                <a:cs typeface="Times New Roman" panose="02020603050405020304" pitchFamily="18" charset="0"/>
              </a:rPr>
              <a:t>a která </a:t>
            </a:r>
            <a:endParaRPr lang="cs-CZ" sz="2000" dirty="0">
              <a:effectLst/>
              <a:ea typeface="Times New Roman" panose="02020603050405020304" pitchFamily="18" charset="0"/>
              <a:cs typeface="Times New Roman" panose="02020603050405020304" pitchFamily="18" charset="0"/>
            </a:endParaRPr>
          </a:p>
          <a:p>
            <a:pPr marL="0" indent="0" algn="just">
              <a:lnSpc>
                <a:spcPct val="100000"/>
              </a:lnSpc>
              <a:spcBef>
                <a:spcPts val="0"/>
              </a:spcBef>
              <a:spcAft>
                <a:spcPts val="600"/>
              </a:spcAft>
              <a:buNone/>
            </a:pPr>
            <a:r>
              <a:rPr lang="cs-CZ" sz="2000" u="dbl" dirty="0">
                <a:solidFill>
                  <a:srgbClr val="00AA00"/>
                </a:solidFill>
                <a:effectLst/>
                <a:highlight>
                  <a:srgbClr val="FFFFFF"/>
                </a:highlight>
                <a:ea typeface="Times New Roman" panose="02020603050405020304" pitchFamily="18" charset="0"/>
                <a:cs typeface="Times New Roman" panose="02020603050405020304" pitchFamily="18" charset="0"/>
              </a:rPr>
              <a:t> </a:t>
            </a:r>
            <a:r>
              <a:rPr lang="cs-CZ" sz="2000" strike="sngStrike" dirty="0">
                <a:solidFill>
                  <a:srgbClr val="FF0000"/>
                </a:solidFill>
                <a:effectLst/>
                <a:highlight>
                  <a:srgbClr val="FFFFFF"/>
                </a:highlight>
                <a:ea typeface="Times New Roman" panose="02020603050405020304" pitchFamily="18" charset="0"/>
                <a:cs typeface="Times New Roman" panose="02020603050405020304" pitchFamily="18" charset="0"/>
              </a:rPr>
              <a:t>b) </a:t>
            </a:r>
            <a:r>
              <a:rPr lang="cs-CZ" sz="2000" dirty="0">
                <a:solidFill>
                  <a:srgbClr val="000000"/>
                </a:solidFill>
                <a:effectLst/>
                <a:highlight>
                  <a:srgbClr val="FFFFFF"/>
                </a:highlight>
                <a:ea typeface="Times New Roman" panose="02020603050405020304" pitchFamily="18" charset="0"/>
                <a:cs typeface="Times New Roman" panose="02020603050405020304" pitchFamily="18" charset="0"/>
              </a:rPr>
              <a:t>nemění celkovou povahu veřejné </a:t>
            </a:r>
            <a:r>
              <a:rPr lang="cs-CZ" sz="2000" u="dbl" dirty="0">
                <a:solidFill>
                  <a:srgbClr val="00AA00"/>
                </a:solidFill>
                <a:effectLst/>
                <a:highlight>
                  <a:srgbClr val="FFFFFF"/>
                </a:highlight>
                <a:ea typeface="Times New Roman" panose="02020603050405020304" pitchFamily="18" charset="0"/>
                <a:cs typeface="Times New Roman" panose="02020603050405020304" pitchFamily="18" charset="0"/>
              </a:rPr>
              <a:t>zakázky.</a:t>
            </a:r>
            <a:endParaRPr lang="cs-CZ" sz="2000" dirty="0">
              <a:effectLst/>
              <a:ea typeface="Times New Roman" panose="02020603050405020304" pitchFamily="18" charset="0"/>
              <a:cs typeface="Times New Roman" panose="02020603050405020304" pitchFamily="18" charset="0"/>
            </a:endParaRPr>
          </a:p>
          <a:p>
            <a:pPr marL="0" indent="0">
              <a:lnSpc>
                <a:spcPct val="100000"/>
              </a:lnSpc>
              <a:spcBef>
                <a:spcPts val="0"/>
              </a:spcBef>
              <a:spcAft>
                <a:spcPts val="600"/>
              </a:spcAft>
              <a:buNone/>
            </a:pPr>
            <a:r>
              <a:rPr lang="cs-CZ" sz="2000" strike="sngStrike" dirty="0">
                <a:solidFill>
                  <a:srgbClr val="FF0000"/>
                </a:solidFill>
                <a:effectLst/>
                <a:highlight>
                  <a:srgbClr val="FFFFFF"/>
                </a:highlight>
                <a:ea typeface="Times New Roman" panose="02020603050405020304" pitchFamily="18" charset="0"/>
                <a:cs typeface="Times New Roman" panose="02020603050405020304" pitchFamily="18" charset="0"/>
              </a:rPr>
              <a:t>c) hodnota změny nepřekročí 50 % původní hodnoty závazku; pokud bude provedeno více změn, je rozhodný součet hodnoty všech změn podle tohoto odstavce.</a:t>
            </a:r>
            <a:endParaRPr lang="cs-CZ" sz="2000" dirty="0">
              <a:effectLst/>
              <a:ea typeface="Times New Roman" panose="02020603050405020304" pitchFamily="18" charset="0"/>
              <a:cs typeface="Times New Roman" panose="02020603050405020304" pitchFamily="18" charset="0"/>
            </a:endParaRPr>
          </a:p>
          <a:p>
            <a:pPr marL="0" indent="0">
              <a:lnSpc>
                <a:spcPct val="100000"/>
              </a:lnSpc>
              <a:spcAft>
                <a:spcPts val="800"/>
              </a:spcAft>
              <a:buNone/>
            </a:pPr>
            <a:endParaRPr lang="cs-CZ" sz="2000" dirty="0"/>
          </a:p>
        </p:txBody>
      </p:sp>
      <p:sp>
        <p:nvSpPr>
          <p:cNvPr id="7" name="Zástupný symbol pro číslo snímku 6">
            <a:extLst>
              <a:ext uri="{FF2B5EF4-FFF2-40B4-BE49-F238E27FC236}">
                <a16:creationId xmlns:a16="http://schemas.microsoft.com/office/drawing/2014/main" id="{28D7B215-5C8D-EA85-08B9-0813E0C3D884}"/>
              </a:ext>
            </a:extLst>
          </p:cNvPr>
          <p:cNvSpPr>
            <a:spLocks noGrp="1"/>
          </p:cNvSpPr>
          <p:nvPr>
            <p:ph type="sldNum" sz="quarter" idx="12"/>
          </p:nvPr>
        </p:nvSpPr>
        <p:spPr/>
        <p:txBody>
          <a:bodyPr/>
          <a:lstStyle/>
          <a:p>
            <a:fld id="{21944441-26C3-43E2-AE7F-3EECDD9A4D76}" type="slidenum">
              <a:rPr lang="cs-CZ" smtClean="0"/>
              <a:t>42</a:t>
            </a:fld>
            <a:endParaRPr lang="cs-CZ" dirty="0"/>
          </a:p>
        </p:txBody>
      </p:sp>
    </p:spTree>
    <p:extLst>
      <p:ext uri="{BB962C8B-B14F-4D97-AF65-F5344CB8AC3E}">
        <p14:creationId xmlns:p14="http://schemas.microsoft.com/office/powerpoint/2010/main" val="1263108118"/>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obsah 2">
            <a:extLst>
              <a:ext uri="{FF2B5EF4-FFF2-40B4-BE49-F238E27FC236}">
                <a16:creationId xmlns:a16="http://schemas.microsoft.com/office/drawing/2014/main" id="{D212BD1A-5A15-679B-D08E-214DCDE7341D}"/>
              </a:ext>
            </a:extLst>
          </p:cNvPr>
          <p:cNvSpPr>
            <a:spLocks noGrp="1"/>
          </p:cNvSpPr>
          <p:nvPr>
            <p:ph idx="1"/>
          </p:nvPr>
        </p:nvSpPr>
        <p:spPr>
          <a:xfrm>
            <a:off x="838200" y="1258277"/>
            <a:ext cx="10515600" cy="5033108"/>
          </a:xfrm>
        </p:spPr>
        <p:txBody>
          <a:bodyPr>
            <a:noAutofit/>
          </a:bodyPr>
          <a:lstStyle/>
          <a:p>
            <a:pPr>
              <a:lnSpc>
                <a:spcPct val="100000"/>
              </a:lnSpc>
              <a:spcBef>
                <a:spcPts val="0"/>
              </a:spcBef>
              <a:spcAft>
                <a:spcPts val="600"/>
              </a:spcAft>
            </a:pPr>
            <a:r>
              <a:rPr lang="cs-CZ" sz="2000" b="1" u="sng" dirty="0">
                <a:solidFill>
                  <a:schemeClr val="accent5">
                    <a:lumMod val="75000"/>
                  </a:schemeClr>
                </a:solidFill>
              </a:rPr>
              <a:t>podmínky:</a:t>
            </a:r>
          </a:p>
          <a:p>
            <a:pPr lvl="1">
              <a:lnSpc>
                <a:spcPct val="100000"/>
              </a:lnSpc>
              <a:spcBef>
                <a:spcPts val="0"/>
              </a:spcBef>
              <a:spcAft>
                <a:spcPts val="600"/>
              </a:spcAft>
            </a:pPr>
            <a:r>
              <a:rPr lang="cs-CZ" sz="2000" dirty="0"/>
              <a:t>změna vzniklá v důsledku důvodů, </a:t>
            </a:r>
            <a:r>
              <a:rPr lang="cs-CZ" sz="2000" u="sng" dirty="0"/>
              <a:t>které zadavatel jednající s náležitou péčí nemohl předvídat</a:t>
            </a:r>
          </a:p>
          <a:p>
            <a:pPr lvl="1">
              <a:lnSpc>
                <a:spcPct val="100000"/>
              </a:lnSpc>
              <a:spcBef>
                <a:spcPts val="0"/>
              </a:spcBef>
              <a:spcAft>
                <a:spcPts val="600"/>
              </a:spcAft>
            </a:pPr>
            <a:r>
              <a:rPr lang="cs-CZ" sz="2000" dirty="0"/>
              <a:t>nesmí měnit </a:t>
            </a:r>
            <a:r>
              <a:rPr lang="cs-CZ" sz="2000" u="sng" dirty="0"/>
              <a:t>celkovou povahu VZ</a:t>
            </a:r>
            <a:r>
              <a:rPr lang="cs-CZ" sz="2000" dirty="0"/>
              <a:t> (viz výklad k § 222/4)</a:t>
            </a:r>
          </a:p>
          <a:p>
            <a:pPr lvl="1" algn="just">
              <a:lnSpc>
                <a:spcPct val="100000"/>
              </a:lnSpc>
              <a:spcBef>
                <a:spcPts val="0"/>
              </a:spcBef>
              <a:spcAft>
                <a:spcPts val="600"/>
              </a:spcAft>
            </a:pPr>
            <a:r>
              <a:rPr lang="cs-CZ" sz="2000" dirty="0"/>
              <a:t>odst. 109 preambule směrnice: „</a:t>
            </a:r>
            <a:r>
              <a:rPr lang="cs-CZ" sz="2000" i="1" dirty="0"/>
              <a:t>Pojem </a:t>
            </a:r>
            <a:r>
              <a:rPr lang="cs-CZ" sz="2000" b="1" i="1" u="sng" dirty="0"/>
              <a:t>nepředvídatelné okolnosti</a:t>
            </a:r>
            <a:r>
              <a:rPr lang="cs-CZ" sz="2000" i="1" dirty="0"/>
              <a:t> se týká okolností, jež nemohl veřejný zadavatel předpokládat ani přes přiměřeně pečlivou přípravu zadávacího řízení na původní veřejnou zakázku při zohlednění jemu dostupných prostředků, povahy a vlastností konkrétního projektu, osvědčených postupů v dotčené oblasti a potřeby zajistit vhodný poměr mezi zdroji vynakládanými na přípravu zadání veřejné zakázky </a:t>
            </a:r>
            <a:br>
              <a:rPr lang="cs-CZ" sz="2000" i="1" dirty="0"/>
            </a:br>
            <a:r>
              <a:rPr lang="cs-CZ" sz="2000" i="1" dirty="0"/>
              <a:t>a její odhadovanou hodnotou.</a:t>
            </a:r>
            <a:r>
              <a:rPr lang="cs-CZ" sz="2000" dirty="0"/>
              <a:t>“ (srov. ÚOHS-</a:t>
            </a:r>
            <a:r>
              <a:rPr lang="cs-CZ" sz="2000" b="0" dirty="0"/>
              <a:t>S0044/2020/VZ z 13.3.2020</a:t>
            </a:r>
            <a:r>
              <a:rPr lang="cs-CZ" sz="2000" dirty="0"/>
              <a:t>)</a:t>
            </a:r>
          </a:p>
          <a:p>
            <a:pPr lvl="1">
              <a:lnSpc>
                <a:spcPct val="100000"/>
              </a:lnSpc>
              <a:spcBef>
                <a:spcPts val="0"/>
              </a:spcBef>
              <a:spcAft>
                <a:spcPts val="600"/>
              </a:spcAft>
            </a:pPr>
            <a:r>
              <a:rPr lang="cs-CZ" sz="2000" dirty="0"/>
              <a:t>(</a:t>
            </a:r>
            <a:r>
              <a:rPr lang="cs-CZ" sz="2000" dirty="0">
                <a:solidFill>
                  <a:srgbClr val="FF0000"/>
                </a:solidFill>
              </a:rPr>
              <a:t>do 15.7.2023</a:t>
            </a:r>
            <a:r>
              <a:rPr lang="cs-CZ" sz="2000" dirty="0"/>
              <a:t>: hodnota dodatečného plnění (kumulativně) nepřekročí 50 % původní hodnoty závazku)</a:t>
            </a:r>
          </a:p>
          <a:p>
            <a:pPr algn="just">
              <a:lnSpc>
                <a:spcPct val="100000"/>
              </a:lnSpc>
              <a:spcBef>
                <a:spcPts val="0"/>
              </a:spcBef>
              <a:spcAft>
                <a:spcPts val="600"/>
              </a:spcAft>
              <a:buFont typeface="Wingdings" panose="05000000000000000000" pitchFamily="2" charset="2"/>
              <a:buChar char="Ø"/>
            </a:pPr>
            <a:r>
              <a:rPr lang="cs-CZ" sz="2000" dirty="0"/>
              <a:t> podmínkou aplikace je objektivní potřeba, nikoliv potřeba na straně dodavatele (viz ÚOHS-R0098/2021/VZ (31.8.2021)</a:t>
            </a:r>
          </a:p>
          <a:p>
            <a:pPr>
              <a:lnSpc>
                <a:spcPct val="100000"/>
              </a:lnSpc>
              <a:spcBef>
                <a:spcPts val="0"/>
              </a:spcBef>
              <a:spcAft>
                <a:spcPts val="600"/>
              </a:spcAft>
              <a:buFont typeface="Wingdings" panose="05000000000000000000" pitchFamily="2" charset="2"/>
              <a:buChar char="v"/>
            </a:pPr>
            <a:r>
              <a:rPr lang="cs-CZ" sz="2000" dirty="0"/>
              <a:t> společné podmínky s § 222/6 (viz dále)</a:t>
            </a:r>
          </a:p>
        </p:txBody>
      </p:sp>
      <p:sp>
        <p:nvSpPr>
          <p:cNvPr id="6" name="Nadpis 1">
            <a:extLst>
              <a:ext uri="{FF2B5EF4-FFF2-40B4-BE49-F238E27FC236}">
                <a16:creationId xmlns:a16="http://schemas.microsoft.com/office/drawing/2014/main" id="{6BC25597-9C57-D010-E3FD-E80E90C53668}"/>
              </a:ext>
            </a:extLst>
          </p:cNvPr>
          <p:cNvSpPr>
            <a:spLocks noGrp="1"/>
          </p:cNvSpPr>
          <p:nvPr>
            <p:ph type="title"/>
          </p:nvPr>
        </p:nvSpPr>
        <p:spPr>
          <a:xfrm>
            <a:off x="839788" y="365125"/>
            <a:ext cx="10515600" cy="823913"/>
          </a:xfrm>
        </p:spPr>
        <p:txBody>
          <a:bodyPr>
            <a:normAutofit/>
          </a:bodyPr>
          <a:lstStyle/>
          <a:p>
            <a:r>
              <a:rPr lang="cs-CZ" sz="3200" b="1" dirty="0">
                <a:solidFill>
                  <a:schemeClr val="accent5">
                    <a:lumMod val="75000"/>
                  </a:schemeClr>
                </a:solidFill>
              </a:rPr>
              <a:t>Nepředvídané změny (§ 222/6)</a:t>
            </a:r>
          </a:p>
        </p:txBody>
      </p:sp>
      <p:sp>
        <p:nvSpPr>
          <p:cNvPr id="7" name="Zástupný symbol pro číslo snímku 6">
            <a:extLst>
              <a:ext uri="{FF2B5EF4-FFF2-40B4-BE49-F238E27FC236}">
                <a16:creationId xmlns:a16="http://schemas.microsoft.com/office/drawing/2014/main" id="{EA49E1C2-4305-8AE4-A246-0B49AB661747}"/>
              </a:ext>
            </a:extLst>
          </p:cNvPr>
          <p:cNvSpPr>
            <a:spLocks noGrp="1"/>
          </p:cNvSpPr>
          <p:nvPr>
            <p:ph type="sldNum" sz="quarter" idx="12"/>
          </p:nvPr>
        </p:nvSpPr>
        <p:spPr/>
        <p:txBody>
          <a:bodyPr/>
          <a:lstStyle/>
          <a:p>
            <a:fld id="{21944441-26C3-43E2-AE7F-3EECDD9A4D76}" type="slidenum">
              <a:rPr lang="cs-CZ" smtClean="0"/>
              <a:t>43</a:t>
            </a:fld>
            <a:endParaRPr lang="cs-CZ"/>
          </a:p>
        </p:txBody>
      </p:sp>
    </p:spTree>
    <p:extLst>
      <p:ext uri="{BB962C8B-B14F-4D97-AF65-F5344CB8AC3E}">
        <p14:creationId xmlns:p14="http://schemas.microsoft.com/office/powerpoint/2010/main" val="3870525209"/>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obsah 2">
            <a:extLst>
              <a:ext uri="{FF2B5EF4-FFF2-40B4-BE49-F238E27FC236}">
                <a16:creationId xmlns:a16="http://schemas.microsoft.com/office/drawing/2014/main" id="{D212BD1A-5A15-679B-D08E-214DCDE7341D}"/>
              </a:ext>
            </a:extLst>
          </p:cNvPr>
          <p:cNvSpPr>
            <a:spLocks noGrp="1"/>
          </p:cNvSpPr>
          <p:nvPr>
            <p:ph idx="1"/>
          </p:nvPr>
        </p:nvSpPr>
        <p:spPr>
          <a:xfrm>
            <a:off x="838200" y="1258277"/>
            <a:ext cx="10515600" cy="5033108"/>
          </a:xfrm>
        </p:spPr>
        <p:txBody>
          <a:bodyPr>
            <a:noAutofit/>
          </a:bodyPr>
          <a:lstStyle/>
          <a:p>
            <a:pPr>
              <a:lnSpc>
                <a:spcPct val="100000"/>
              </a:lnSpc>
              <a:spcBef>
                <a:spcPts val="0"/>
              </a:spcBef>
              <a:spcAft>
                <a:spcPts val="600"/>
              </a:spcAft>
            </a:pPr>
            <a:r>
              <a:rPr lang="pl-PL" sz="2000" b="1" dirty="0">
                <a:solidFill>
                  <a:schemeClr val="accent5">
                    <a:lumMod val="75000"/>
                  </a:schemeClr>
                </a:solidFill>
              </a:rPr>
              <a:t>ÚOHS-R0063/2024 (28.5.2024) – změna celkové povahy veřejné zakázky</a:t>
            </a:r>
          </a:p>
          <a:p>
            <a:pPr marL="457200" lvl="1" indent="0" algn="just">
              <a:lnSpc>
                <a:spcPct val="100000"/>
              </a:lnSpc>
              <a:spcBef>
                <a:spcPts val="0"/>
              </a:spcBef>
              <a:spcAft>
                <a:spcPts val="600"/>
              </a:spcAft>
              <a:buNone/>
            </a:pPr>
            <a:r>
              <a:rPr lang="cs-CZ" sz="2000" i="1" dirty="0"/>
              <a:t>Úřad se v napadeném rozhodnutí v první řadě zabýval naplněním podmínky stanovené v § 222 odst. 6 [dříve pod písm. b)] ZZVZ, podle níž změna závazku ze smlouvy na veřejnou zakázku nesmí měnit celkovou povahu veřejné zakázky (dále také jako „druhá podmínka“). Úřad dospěl k závěru, že tato podmínka nebyla splněna, neboť požadavkem na výrobu a dodávku 4 jednotek BEMU došlo k rozšíření původní potřeby obviněného, která spočívala pouze v zajištění osobní železniční dopravy prostřednictvím jednotek EMU výlučně na elektrifikovaných železničních tratích. Elektrické jednotky BEMU jsou však navíc osazeny baterií, a proto mohou být využity také na železničních tratích, které elektrifikovány nejsou, a na nichž je vyloučeno použití elektrických jednotek EMU. S tímto posouzením provedeným Úřadem se z následujících důvodů neztotožňuji. (…)</a:t>
            </a:r>
          </a:p>
          <a:p>
            <a:pPr marL="457200" lvl="1" indent="0" algn="just">
              <a:lnSpc>
                <a:spcPct val="100000"/>
              </a:lnSpc>
              <a:spcBef>
                <a:spcPts val="0"/>
              </a:spcBef>
              <a:spcAft>
                <a:spcPts val="600"/>
              </a:spcAft>
              <a:buNone/>
            </a:pPr>
            <a:r>
              <a:rPr lang="cs-CZ" sz="2000" b="1" i="1" dirty="0"/>
              <a:t>Bateriový pohon tak představuje ve vztahu k pohonu uskutečňovanému prostřednictvím trolejového vedení pouze dodatečnou funkci, která má umožnit doplňkový provoz na úsecích tratí, které nejsou elektrifikovány. Změnou jednotek EMU na jednotky BEMU tudíž nedošlo k nahrazení původní hlavní funkce jednotek EMU, ale pouze k jejímu doplnění. Klíčová (určující) vlastnost předmětu plnění veřejné zakázky, dominantní potřeba obviněného a původní účel veřejné zakázky tak zůstaly v šetřeném případě zachovány. (…) </a:t>
            </a:r>
          </a:p>
        </p:txBody>
      </p:sp>
      <p:sp>
        <p:nvSpPr>
          <p:cNvPr id="6" name="Nadpis 1">
            <a:extLst>
              <a:ext uri="{FF2B5EF4-FFF2-40B4-BE49-F238E27FC236}">
                <a16:creationId xmlns:a16="http://schemas.microsoft.com/office/drawing/2014/main" id="{6BC25597-9C57-D010-E3FD-E80E90C53668}"/>
              </a:ext>
            </a:extLst>
          </p:cNvPr>
          <p:cNvSpPr>
            <a:spLocks noGrp="1"/>
          </p:cNvSpPr>
          <p:nvPr>
            <p:ph type="title"/>
          </p:nvPr>
        </p:nvSpPr>
        <p:spPr>
          <a:xfrm>
            <a:off x="839788" y="365125"/>
            <a:ext cx="10515600" cy="823913"/>
          </a:xfrm>
        </p:spPr>
        <p:txBody>
          <a:bodyPr>
            <a:normAutofit/>
          </a:bodyPr>
          <a:lstStyle/>
          <a:p>
            <a:r>
              <a:rPr lang="cs-CZ" sz="3200" b="1" dirty="0">
                <a:solidFill>
                  <a:schemeClr val="accent5">
                    <a:lumMod val="75000"/>
                  </a:schemeClr>
                </a:solidFill>
              </a:rPr>
              <a:t>Nepředvídané změny (§ 222/6)</a:t>
            </a:r>
          </a:p>
        </p:txBody>
      </p:sp>
      <p:sp>
        <p:nvSpPr>
          <p:cNvPr id="7" name="Zástupný symbol pro číslo snímku 6">
            <a:extLst>
              <a:ext uri="{FF2B5EF4-FFF2-40B4-BE49-F238E27FC236}">
                <a16:creationId xmlns:a16="http://schemas.microsoft.com/office/drawing/2014/main" id="{EA49E1C2-4305-8AE4-A246-0B49AB661747}"/>
              </a:ext>
            </a:extLst>
          </p:cNvPr>
          <p:cNvSpPr>
            <a:spLocks noGrp="1"/>
          </p:cNvSpPr>
          <p:nvPr>
            <p:ph type="sldNum" sz="quarter" idx="12"/>
          </p:nvPr>
        </p:nvSpPr>
        <p:spPr/>
        <p:txBody>
          <a:bodyPr/>
          <a:lstStyle/>
          <a:p>
            <a:fld id="{21944441-26C3-43E2-AE7F-3EECDD9A4D76}" type="slidenum">
              <a:rPr lang="cs-CZ" smtClean="0"/>
              <a:t>44</a:t>
            </a:fld>
            <a:endParaRPr lang="cs-CZ"/>
          </a:p>
        </p:txBody>
      </p:sp>
    </p:spTree>
    <p:extLst>
      <p:ext uri="{BB962C8B-B14F-4D97-AF65-F5344CB8AC3E}">
        <p14:creationId xmlns:p14="http://schemas.microsoft.com/office/powerpoint/2010/main" val="4007159064"/>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obsah 2">
            <a:extLst>
              <a:ext uri="{FF2B5EF4-FFF2-40B4-BE49-F238E27FC236}">
                <a16:creationId xmlns:a16="http://schemas.microsoft.com/office/drawing/2014/main" id="{D212BD1A-5A15-679B-D08E-214DCDE7341D}"/>
              </a:ext>
            </a:extLst>
          </p:cNvPr>
          <p:cNvSpPr>
            <a:spLocks noGrp="1"/>
          </p:cNvSpPr>
          <p:nvPr>
            <p:ph idx="1"/>
          </p:nvPr>
        </p:nvSpPr>
        <p:spPr>
          <a:xfrm>
            <a:off x="838200" y="1258277"/>
            <a:ext cx="10515600" cy="5033108"/>
          </a:xfrm>
        </p:spPr>
        <p:txBody>
          <a:bodyPr>
            <a:noAutofit/>
          </a:bodyPr>
          <a:lstStyle/>
          <a:p>
            <a:pPr>
              <a:lnSpc>
                <a:spcPct val="100000"/>
              </a:lnSpc>
              <a:spcBef>
                <a:spcPts val="0"/>
              </a:spcBef>
              <a:spcAft>
                <a:spcPts val="600"/>
              </a:spcAft>
            </a:pPr>
            <a:r>
              <a:rPr lang="pl-PL" sz="2000" b="1" dirty="0">
                <a:solidFill>
                  <a:schemeClr val="accent5">
                    <a:lumMod val="75000"/>
                  </a:schemeClr>
                </a:solidFill>
              </a:rPr>
              <a:t>ÚOHS-R0021/2024 (14.3.2024) – navýšení cen v důsledku konfliktu na Ukrajině</a:t>
            </a:r>
          </a:p>
          <a:p>
            <a:pPr marL="457200" lvl="1" indent="0" algn="just">
              <a:lnSpc>
                <a:spcPct val="100000"/>
              </a:lnSpc>
              <a:spcBef>
                <a:spcPts val="0"/>
              </a:spcBef>
              <a:spcAft>
                <a:spcPts val="600"/>
              </a:spcAft>
              <a:buNone/>
            </a:pPr>
            <a:r>
              <a:rPr lang="cs-CZ" sz="2000" i="1" dirty="0"/>
              <a:t>Naopak Úřad (…) uvedl, že lze „souhlasit s tím, že válečný konflikt na Ukrajině je nepochybně situací, kterou obviněný nemohl předvídat“. Úřad ale správně dodal, že </a:t>
            </a:r>
            <a:r>
              <a:rPr lang="cs-CZ" sz="2000" b="1" i="1" dirty="0"/>
              <a:t>tato situace sama osobě nepostačuje k aplikaci výjimky podle § 222 odst. 6 zákona</a:t>
            </a:r>
            <a:r>
              <a:rPr lang="cs-CZ" sz="2000" i="1" dirty="0"/>
              <a:t>. Úřad obviněnému vyložil, jak měl odůvodnit změnu závazku, tak aby výjimku mohl využít (…). Ve zkratce uvádím, že je to především souvislost dané situace s nutností změny. (…) </a:t>
            </a:r>
            <a:r>
              <a:rPr lang="cs-CZ" sz="2000" b="1" i="1" dirty="0"/>
              <a:t>Ne každé navýšení ceny má původ ve válečném konfliktu na Ukrajině a válečný konflikt na Ukrajině nemůže být bez další konkretizace paušálním důvodem pro navýšení cen velkého množství položek. Je proto nutné, aby obviněný specifikoval, proč zrovna na ty položky, u kterých provedl indexaci cen, dopad má a jaký</a:t>
            </a:r>
            <a:r>
              <a:rPr lang="cs-CZ" sz="2000" i="1" dirty="0"/>
              <a:t>. Neznamená to nutně to, že by měl u každé jednotlivé položky podrobně zkoumat ceny před konfliktem a po jeho vypuknutí či určité době trvání. Pokud ale u určitých položek obviněný tvrdí, že je situace cenově zasáhla, musí mít podklady k tomu, že tomu tak skutečně je. (…) Nelze nahlížet benevolentně na navýšení ceny veřejné zakázky, a proto je nutné vyžadovat konkrétní odůvodnění, neboť pokud by tomu tak nebylo, postačoval by obecný odkaz na válečný konflikt a zřejmost navýšení cen bez toho, aby navýšení cen a příčinná souvislost s válečným konfliktem byla skutečně prokázána, či aby byla prokázána nezbytná výše takové cenové změny.</a:t>
            </a:r>
            <a:endParaRPr lang="cs-CZ" sz="2000" b="1" i="1" dirty="0"/>
          </a:p>
        </p:txBody>
      </p:sp>
      <p:sp>
        <p:nvSpPr>
          <p:cNvPr id="6" name="Nadpis 1">
            <a:extLst>
              <a:ext uri="{FF2B5EF4-FFF2-40B4-BE49-F238E27FC236}">
                <a16:creationId xmlns:a16="http://schemas.microsoft.com/office/drawing/2014/main" id="{6BC25597-9C57-D010-E3FD-E80E90C53668}"/>
              </a:ext>
            </a:extLst>
          </p:cNvPr>
          <p:cNvSpPr>
            <a:spLocks noGrp="1"/>
          </p:cNvSpPr>
          <p:nvPr>
            <p:ph type="title"/>
          </p:nvPr>
        </p:nvSpPr>
        <p:spPr>
          <a:xfrm>
            <a:off x="839788" y="365125"/>
            <a:ext cx="10515600" cy="823913"/>
          </a:xfrm>
        </p:spPr>
        <p:txBody>
          <a:bodyPr>
            <a:normAutofit/>
          </a:bodyPr>
          <a:lstStyle/>
          <a:p>
            <a:r>
              <a:rPr lang="cs-CZ" sz="3200" b="1" dirty="0">
                <a:solidFill>
                  <a:schemeClr val="accent5">
                    <a:lumMod val="75000"/>
                  </a:schemeClr>
                </a:solidFill>
              </a:rPr>
              <a:t>Nepředvídané změny (§ 222/6)</a:t>
            </a:r>
          </a:p>
        </p:txBody>
      </p:sp>
      <p:sp>
        <p:nvSpPr>
          <p:cNvPr id="7" name="Zástupný symbol pro číslo snímku 6">
            <a:extLst>
              <a:ext uri="{FF2B5EF4-FFF2-40B4-BE49-F238E27FC236}">
                <a16:creationId xmlns:a16="http://schemas.microsoft.com/office/drawing/2014/main" id="{EA49E1C2-4305-8AE4-A246-0B49AB661747}"/>
              </a:ext>
            </a:extLst>
          </p:cNvPr>
          <p:cNvSpPr>
            <a:spLocks noGrp="1"/>
          </p:cNvSpPr>
          <p:nvPr>
            <p:ph type="sldNum" sz="quarter" idx="12"/>
          </p:nvPr>
        </p:nvSpPr>
        <p:spPr/>
        <p:txBody>
          <a:bodyPr/>
          <a:lstStyle/>
          <a:p>
            <a:fld id="{21944441-26C3-43E2-AE7F-3EECDD9A4D76}" type="slidenum">
              <a:rPr lang="cs-CZ" smtClean="0"/>
              <a:t>45</a:t>
            </a:fld>
            <a:endParaRPr lang="cs-CZ"/>
          </a:p>
        </p:txBody>
      </p:sp>
    </p:spTree>
    <p:extLst>
      <p:ext uri="{BB962C8B-B14F-4D97-AF65-F5344CB8AC3E}">
        <p14:creationId xmlns:p14="http://schemas.microsoft.com/office/powerpoint/2010/main" val="4280621589"/>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5522198-B552-8FAF-2200-5222FA50BF29}"/>
              </a:ext>
            </a:extLst>
          </p:cNvPr>
          <p:cNvSpPr>
            <a:spLocks noGrp="1"/>
          </p:cNvSpPr>
          <p:nvPr>
            <p:ph type="title"/>
          </p:nvPr>
        </p:nvSpPr>
        <p:spPr/>
        <p:txBody>
          <a:bodyPr/>
          <a:lstStyle/>
          <a:p>
            <a:pPr algn="ctr"/>
            <a:r>
              <a:rPr lang="cs-CZ" b="1" dirty="0">
                <a:solidFill>
                  <a:schemeClr val="accent5">
                    <a:lumMod val="75000"/>
                  </a:schemeClr>
                </a:solidFill>
              </a:rPr>
              <a:t>Společná pravidla</a:t>
            </a:r>
            <a:br>
              <a:rPr lang="cs-CZ" b="1" dirty="0">
                <a:solidFill>
                  <a:schemeClr val="accent5">
                    <a:lumMod val="75000"/>
                  </a:schemeClr>
                </a:solidFill>
              </a:rPr>
            </a:br>
            <a:r>
              <a:rPr lang="cs-CZ" b="1" dirty="0">
                <a:solidFill>
                  <a:schemeClr val="accent5">
                    <a:lumMod val="75000"/>
                  </a:schemeClr>
                </a:solidFill>
              </a:rPr>
              <a:t>k § 222 odst. 5 a 6</a:t>
            </a:r>
            <a:endParaRPr lang="cs-CZ" b="1" i="1" dirty="0">
              <a:solidFill>
                <a:schemeClr val="accent5">
                  <a:lumMod val="75000"/>
                </a:schemeClr>
              </a:solidFill>
            </a:endParaRPr>
          </a:p>
        </p:txBody>
      </p:sp>
      <p:sp>
        <p:nvSpPr>
          <p:cNvPr id="3" name="Zástupný text 2">
            <a:extLst>
              <a:ext uri="{FF2B5EF4-FFF2-40B4-BE49-F238E27FC236}">
                <a16:creationId xmlns:a16="http://schemas.microsoft.com/office/drawing/2014/main" id="{D5B90F51-81BB-4327-3263-8C5A5030BE46}"/>
              </a:ext>
            </a:extLst>
          </p:cNvPr>
          <p:cNvSpPr>
            <a:spLocks noGrp="1"/>
          </p:cNvSpPr>
          <p:nvPr>
            <p:ph type="body" idx="1"/>
          </p:nvPr>
        </p:nvSpPr>
        <p:spPr/>
        <p:txBody>
          <a:bodyPr/>
          <a:lstStyle/>
          <a:p>
            <a:endParaRPr lang="cs-CZ" dirty="0"/>
          </a:p>
        </p:txBody>
      </p:sp>
      <p:sp>
        <p:nvSpPr>
          <p:cNvPr id="4" name="Zástupný symbol pro číslo snímku 3">
            <a:extLst>
              <a:ext uri="{FF2B5EF4-FFF2-40B4-BE49-F238E27FC236}">
                <a16:creationId xmlns:a16="http://schemas.microsoft.com/office/drawing/2014/main" id="{C475E8D6-9411-7A4A-7B8A-92CC9997A63C}"/>
              </a:ext>
            </a:extLst>
          </p:cNvPr>
          <p:cNvSpPr>
            <a:spLocks noGrp="1"/>
          </p:cNvSpPr>
          <p:nvPr>
            <p:ph type="sldNum" sz="quarter" idx="12"/>
          </p:nvPr>
        </p:nvSpPr>
        <p:spPr/>
        <p:txBody>
          <a:bodyPr/>
          <a:lstStyle/>
          <a:p>
            <a:fld id="{21944441-26C3-43E2-AE7F-3EECDD9A4D76}" type="slidenum">
              <a:rPr lang="cs-CZ" smtClean="0"/>
              <a:t>46</a:t>
            </a:fld>
            <a:endParaRPr lang="cs-CZ" dirty="0"/>
          </a:p>
        </p:txBody>
      </p:sp>
    </p:spTree>
    <p:extLst>
      <p:ext uri="{BB962C8B-B14F-4D97-AF65-F5344CB8AC3E}">
        <p14:creationId xmlns:p14="http://schemas.microsoft.com/office/powerpoint/2010/main" val="3338627901"/>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F13FF10-236B-74F4-4940-41A593236503}"/>
              </a:ext>
            </a:extLst>
          </p:cNvPr>
          <p:cNvSpPr>
            <a:spLocks noGrp="1"/>
          </p:cNvSpPr>
          <p:nvPr>
            <p:ph type="title"/>
          </p:nvPr>
        </p:nvSpPr>
        <p:spPr>
          <a:xfrm>
            <a:off x="839788" y="365125"/>
            <a:ext cx="10515600" cy="823913"/>
          </a:xfrm>
        </p:spPr>
        <p:txBody>
          <a:bodyPr>
            <a:normAutofit/>
          </a:bodyPr>
          <a:lstStyle/>
          <a:p>
            <a:r>
              <a:rPr lang="cs-CZ" sz="3200" b="1" dirty="0">
                <a:solidFill>
                  <a:schemeClr val="accent5">
                    <a:lumMod val="75000"/>
                  </a:schemeClr>
                </a:solidFill>
              </a:rPr>
              <a:t>Novela 2023 - § 222/9</a:t>
            </a:r>
          </a:p>
        </p:txBody>
      </p:sp>
      <p:sp>
        <p:nvSpPr>
          <p:cNvPr id="3" name="Zástupný text 2">
            <a:extLst>
              <a:ext uri="{FF2B5EF4-FFF2-40B4-BE49-F238E27FC236}">
                <a16:creationId xmlns:a16="http://schemas.microsoft.com/office/drawing/2014/main" id="{4CD86096-A5D9-55E3-F776-C72179B864C0}"/>
              </a:ext>
            </a:extLst>
          </p:cNvPr>
          <p:cNvSpPr>
            <a:spLocks noGrp="1"/>
          </p:cNvSpPr>
          <p:nvPr>
            <p:ph type="body" idx="1"/>
          </p:nvPr>
        </p:nvSpPr>
        <p:spPr>
          <a:xfrm>
            <a:off x="839788" y="1277877"/>
            <a:ext cx="5157787" cy="480585"/>
          </a:xfrm>
          <a:solidFill>
            <a:schemeClr val="accent1">
              <a:lumMod val="20000"/>
              <a:lumOff val="80000"/>
            </a:schemeClr>
          </a:solidFill>
        </p:spPr>
        <p:txBody>
          <a:bodyPr/>
          <a:lstStyle/>
          <a:p>
            <a:r>
              <a:rPr lang="cs-CZ" dirty="0"/>
              <a:t>Původní znění</a:t>
            </a:r>
          </a:p>
        </p:txBody>
      </p:sp>
      <p:sp>
        <p:nvSpPr>
          <p:cNvPr id="4" name="Zástupný obsah 3">
            <a:extLst>
              <a:ext uri="{FF2B5EF4-FFF2-40B4-BE49-F238E27FC236}">
                <a16:creationId xmlns:a16="http://schemas.microsoft.com/office/drawing/2014/main" id="{EE70F822-471A-F0A7-69E3-F94B737DD905}"/>
              </a:ext>
            </a:extLst>
          </p:cNvPr>
          <p:cNvSpPr>
            <a:spLocks noGrp="1"/>
          </p:cNvSpPr>
          <p:nvPr>
            <p:ph sz="half" idx="2"/>
          </p:nvPr>
        </p:nvSpPr>
        <p:spPr>
          <a:xfrm>
            <a:off x="836612" y="1847301"/>
            <a:ext cx="5157787" cy="4373745"/>
          </a:xfrm>
        </p:spPr>
        <p:txBody>
          <a:bodyPr>
            <a:noAutofit/>
          </a:bodyPr>
          <a:lstStyle/>
          <a:p>
            <a:pPr marL="0" indent="0" algn="just">
              <a:lnSpc>
                <a:spcPct val="100000"/>
              </a:lnSpc>
              <a:spcBef>
                <a:spcPts val="0"/>
              </a:spcBef>
              <a:spcAft>
                <a:spcPts val="600"/>
              </a:spcAft>
              <a:buNone/>
            </a:pPr>
            <a:r>
              <a:rPr lang="cs-CZ" sz="2000" dirty="0"/>
              <a:t>(9) Pro účely výpočtu hodnoty změny nebo cenového nárůstu se původní hodnotou závazku rozumí cena sjednaná ve smlouvě na veřejnou zakázku upravená v souladu s ustanoveními o změně ceny, obsahuje-li smlouva na veřejnou zakázku taková ustanovení. Celkový cenový nárůst související se změnami podle odstavců 5 a 6 při odečtení stavebních prací, služeb nebo dodávek, které nebyly s ohledem na tyto změny realizovány, nepřesáhne 30 % původní hodnoty závazku.</a:t>
            </a:r>
          </a:p>
        </p:txBody>
      </p:sp>
      <p:sp>
        <p:nvSpPr>
          <p:cNvPr id="5" name="Zástupný text 4">
            <a:extLst>
              <a:ext uri="{FF2B5EF4-FFF2-40B4-BE49-F238E27FC236}">
                <a16:creationId xmlns:a16="http://schemas.microsoft.com/office/drawing/2014/main" id="{AF3CF206-5213-3958-7E6C-8FDE5479ECEB}"/>
              </a:ext>
            </a:extLst>
          </p:cNvPr>
          <p:cNvSpPr>
            <a:spLocks noGrp="1"/>
          </p:cNvSpPr>
          <p:nvPr>
            <p:ph type="body" sz="quarter" idx="3"/>
          </p:nvPr>
        </p:nvSpPr>
        <p:spPr>
          <a:xfrm>
            <a:off x="6172200" y="1277877"/>
            <a:ext cx="5183188" cy="480585"/>
          </a:xfrm>
          <a:solidFill>
            <a:schemeClr val="accent1">
              <a:lumMod val="40000"/>
              <a:lumOff val="60000"/>
            </a:schemeClr>
          </a:solidFill>
        </p:spPr>
        <p:txBody>
          <a:bodyPr/>
          <a:lstStyle/>
          <a:p>
            <a:r>
              <a:rPr lang="cs-CZ" dirty="0"/>
              <a:t>Novela 2023</a:t>
            </a:r>
          </a:p>
        </p:txBody>
      </p:sp>
      <p:sp>
        <p:nvSpPr>
          <p:cNvPr id="6" name="Zástupný obsah 5">
            <a:extLst>
              <a:ext uri="{FF2B5EF4-FFF2-40B4-BE49-F238E27FC236}">
                <a16:creationId xmlns:a16="http://schemas.microsoft.com/office/drawing/2014/main" id="{467A07BB-A012-8323-E53D-B73867020A13}"/>
              </a:ext>
            </a:extLst>
          </p:cNvPr>
          <p:cNvSpPr>
            <a:spLocks noGrp="1"/>
          </p:cNvSpPr>
          <p:nvPr>
            <p:ph sz="quarter" idx="4"/>
          </p:nvPr>
        </p:nvSpPr>
        <p:spPr>
          <a:xfrm>
            <a:off x="6172200" y="1847302"/>
            <a:ext cx="5183188" cy="4373744"/>
          </a:xfrm>
        </p:spPr>
        <p:txBody>
          <a:bodyPr>
            <a:noAutofit/>
          </a:bodyPr>
          <a:lstStyle/>
          <a:p>
            <a:pPr marL="0" indent="0" algn="just">
              <a:lnSpc>
                <a:spcPct val="100000"/>
              </a:lnSpc>
              <a:spcBef>
                <a:spcPts val="0"/>
              </a:spcBef>
              <a:spcAft>
                <a:spcPts val="600"/>
              </a:spcAft>
              <a:buNone/>
            </a:pPr>
            <a:r>
              <a:rPr lang="cs-CZ" sz="1800" dirty="0">
                <a:solidFill>
                  <a:srgbClr val="000000"/>
                </a:solidFill>
                <a:effectLst/>
                <a:highlight>
                  <a:srgbClr val="FFFFFF"/>
                </a:highlight>
                <a:latin typeface="Arial" panose="020B0604020202020204" pitchFamily="34" charset="0"/>
                <a:ea typeface="Times New Roman" panose="02020603050405020304" pitchFamily="18" charset="0"/>
              </a:rPr>
              <a:t>(9) Pro účely výpočtu hodnoty změny nebo cenového nárůstu se původní hodnotou závazku rozumí cena sjednaná ve smlouvě na veřejnou zakázku upravená v souladu s ustanoveními o změně ceny, obsahuje-li smlouva na veřejnou zakázku taková ustanovení. </a:t>
            </a:r>
            <a:r>
              <a:rPr lang="cs-CZ" sz="1800" u="dbl" dirty="0">
                <a:solidFill>
                  <a:srgbClr val="00AA00"/>
                </a:solidFill>
                <a:effectLst/>
                <a:highlight>
                  <a:srgbClr val="FFFFFF"/>
                </a:highlight>
                <a:latin typeface="Arial" panose="020B0604020202020204" pitchFamily="34" charset="0"/>
                <a:ea typeface="Times New Roman" panose="02020603050405020304" pitchFamily="18" charset="0"/>
              </a:rPr>
              <a:t>Cenový </a:t>
            </a:r>
            <a:r>
              <a:rPr lang="cs-CZ" sz="1800" strike="sngStrike" dirty="0">
                <a:solidFill>
                  <a:srgbClr val="FF0000"/>
                </a:solidFill>
                <a:effectLst/>
                <a:highlight>
                  <a:srgbClr val="FFFFFF"/>
                </a:highlight>
                <a:latin typeface="Arial" panose="020B0604020202020204" pitchFamily="34" charset="0"/>
                <a:ea typeface="Times New Roman" panose="02020603050405020304" pitchFamily="18" charset="0"/>
              </a:rPr>
              <a:t>Celkový cenový </a:t>
            </a:r>
            <a:r>
              <a:rPr lang="cs-CZ" sz="1800" dirty="0">
                <a:solidFill>
                  <a:srgbClr val="000000"/>
                </a:solidFill>
                <a:effectLst/>
                <a:highlight>
                  <a:srgbClr val="FFFFFF"/>
                </a:highlight>
                <a:latin typeface="Arial" panose="020B0604020202020204" pitchFamily="34" charset="0"/>
                <a:ea typeface="Times New Roman" panose="02020603050405020304" pitchFamily="18" charset="0"/>
              </a:rPr>
              <a:t>nárůst související se změnami podle odstavců 5 </a:t>
            </a:r>
            <a:r>
              <a:rPr lang="cs-CZ" sz="1800" u="dbl" dirty="0">
                <a:solidFill>
                  <a:srgbClr val="00AA00"/>
                </a:solidFill>
                <a:effectLst/>
                <a:highlight>
                  <a:srgbClr val="FFFFFF"/>
                </a:highlight>
                <a:latin typeface="Arial" panose="020B0604020202020204" pitchFamily="34" charset="0"/>
                <a:ea typeface="Times New Roman" panose="02020603050405020304" pitchFamily="18" charset="0"/>
              </a:rPr>
              <a:t>nebo </a:t>
            </a:r>
            <a:r>
              <a:rPr lang="cs-CZ" sz="1800" strike="sngStrike" dirty="0">
                <a:solidFill>
                  <a:srgbClr val="FF0000"/>
                </a:solidFill>
                <a:effectLst/>
                <a:highlight>
                  <a:srgbClr val="FFFFFF"/>
                </a:highlight>
                <a:latin typeface="Arial" panose="020B0604020202020204" pitchFamily="34" charset="0"/>
                <a:ea typeface="Times New Roman" panose="02020603050405020304" pitchFamily="18" charset="0"/>
              </a:rPr>
              <a:t>a </a:t>
            </a:r>
            <a:r>
              <a:rPr lang="cs-CZ" sz="1800" dirty="0">
                <a:solidFill>
                  <a:srgbClr val="000000"/>
                </a:solidFill>
                <a:effectLst/>
                <a:highlight>
                  <a:srgbClr val="FFFFFF"/>
                </a:highlight>
                <a:latin typeface="Arial" panose="020B0604020202020204" pitchFamily="34" charset="0"/>
                <a:ea typeface="Times New Roman" panose="02020603050405020304" pitchFamily="18" charset="0"/>
              </a:rPr>
              <a:t>6 při odečtení stavebních prací, služeb nebo dodávek, které nebyly s ohledem na tyto změny realizovány, </a:t>
            </a:r>
            <a:r>
              <a:rPr lang="cs-CZ" sz="1800" u="dbl" dirty="0">
                <a:solidFill>
                  <a:srgbClr val="00AA00"/>
                </a:solidFill>
                <a:effectLst/>
                <a:highlight>
                  <a:srgbClr val="FFFFFF"/>
                </a:highlight>
                <a:latin typeface="Arial" panose="020B0604020202020204" pitchFamily="34" charset="0"/>
                <a:ea typeface="Times New Roman" panose="02020603050405020304" pitchFamily="18" charset="0"/>
              </a:rPr>
              <a:t>nesmí přesáhnout </a:t>
            </a:r>
            <a:r>
              <a:rPr lang="cs-CZ" sz="1800" strike="sngStrike" dirty="0">
                <a:solidFill>
                  <a:srgbClr val="FF0000"/>
                </a:solidFill>
                <a:effectLst/>
                <a:highlight>
                  <a:srgbClr val="FFFFFF"/>
                </a:highlight>
                <a:latin typeface="Arial" panose="020B0604020202020204" pitchFamily="34" charset="0"/>
                <a:ea typeface="Times New Roman" panose="02020603050405020304" pitchFamily="18" charset="0"/>
              </a:rPr>
              <a:t>nepřesáhne </a:t>
            </a:r>
            <a:r>
              <a:rPr lang="cs-CZ" sz="1800" dirty="0">
                <a:solidFill>
                  <a:srgbClr val="000000"/>
                </a:solidFill>
                <a:effectLst/>
                <a:highlight>
                  <a:srgbClr val="FFFFFF"/>
                </a:highlight>
                <a:latin typeface="Arial" panose="020B0604020202020204" pitchFamily="34" charset="0"/>
                <a:ea typeface="Times New Roman" panose="02020603050405020304" pitchFamily="18" charset="0"/>
              </a:rPr>
              <a:t>30 % původní hodnoty </a:t>
            </a:r>
            <a:r>
              <a:rPr lang="cs-CZ" sz="1800" u="dbl" dirty="0">
                <a:solidFill>
                  <a:srgbClr val="00AA00"/>
                </a:solidFill>
                <a:effectLst/>
                <a:highlight>
                  <a:srgbClr val="FFFFFF"/>
                </a:highlight>
                <a:latin typeface="Arial" panose="020B0604020202020204" pitchFamily="34" charset="0"/>
                <a:ea typeface="Times New Roman" panose="02020603050405020304" pitchFamily="18" charset="0"/>
              </a:rPr>
              <a:t>závazku; pokud bude provedeno více změn, je rozhodný součet cenových nárůstů všech změn podle odstavců 5 a 6. </a:t>
            </a:r>
            <a:r>
              <a:rPr lang="cs-CZ" sz="1800" strike="sngStrike" dirty="0">
                <a:solidFill>
                  <a:srgbClr val="FF0000"/>
                </a:solidFill>
                <a:effectLst/>
                <a:highlight>
                  <a:srgbClr val="FFFFFF"/>
                </a:highlight>
                <a:latin typeface="Arial" panose="020B0604020202020204" pitchFamily="34" charset="0"/>
                <a:ea typeface="Times New Roman" panose="02020603050405020304" pitchFamily="18" charset="0"/>
              </a:rPr>
              <a:t>závazku.</a:t>
            </a:r>
            <a:endParaRPr lang="cs-CZ" sz="2000" dirty="0"/>
          </a:p>
        </p:txBody>
      </p:sp>
      <p:sp>
        <p:nvSpPr>
          <p:cNvPr id="7" name="Zástupný symbol pro číslo snímku 6">
            <a:extLst>
              <a:ext uri="{FF2B5EF4-FFF2-40B4-BE49-F238E27FC236}">
                <a16:creationId xmlns:a16="http://schemas.microsoft.com/office/drawing/2014/main" id="{28D7B215-5C8D-EA85-08B9-0813E0C3D884}"/>
              </a:ext>
            </a:extLst>
          </p:cNvPr>
          <p:cNvSpPr>
            <a:spLocks noGrp="1"/>
          </p:cNvSpPr>
          <p:nvPr>
            <p:ph type="sldNum" sz="quarter" idx="12"/>
          </p:nvPr>
        </p:nvSpPr>
        <p:spPr/>
        <p:txBody>
          <a:bodyPr/>
          <a:lstStyle/>
          <a:p>
            <a:fld id="{21944441-26C3-43E2-AE7F-3EECDD9A4D76}" type="slidenum">
              <a:rPr lang="cs-CZ" smtClean="0"/>
              <a:t>47</a:t>
            </a:fld>
            <a:endParaRPr lang="cs-CZ" dirty="0"/>
          </a:p>
        </p:txBody>
      </p:sp>
    </p:spTree>
    <p:extLst>
      <p:ext uri="{BB962C8B-B14F-4D97-AF65-F5344CB8AC3E}">
        <p14:creationId xmlns:p14="http://schemas.microsoft.com/office/powerpoint/2010/main" val="3519228698"/>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obsah 2">
            <a:extLst>
              <a:ext uri="{FF2B5EF4-FFF2-40B4-BE49-F238E27FC236}">
                <a16:creationId xmlns:a16="http://schemas.microsoft.com/office/drawing/2014/main" id="{D212BD1A-5A15-679B-D08E-214DCDE7341D}"/>
              </a:ext>
            </a:extLst>
          </p:cNvPr>
          <p:cNvSpPr>
            <a:spLocks noGrp="1"/>
          </p:cNvSpPr>
          <p:nvPr>
            <p:ph idx="1"/>
          </p:nvPr>
        </p:nvSpPr>
        <p:spPr>
          <a:xfrm>
            <a:off x="838200" y="1258277"/>
            <a:ext cx="10515600" cy="5033108"/>
          </a:xfrm>
        </p:spPr>
        <p:txBody>
          <a:bodyPr>
            <a:noAutofit/>
          </a:bodyPr>
          <a:lstStyle/>
          <a:p>
            <a:pPr eaLnBrk="1" fontAlgn="auto" hangingPunct="1">
              <a:lnSpc>
                <a:spcPct val="100000"/>
              </a:lnSpc>
              <a:spcBef>
                <a:spcPts val="0"/>
              </a:spcBef>
              <a:spcAft>
                <a:spcPts val="600"/>
              </a:spcAft>
            </a:pPr>
            <a:r>
              <a:rPr lang="cs-CZ" sz="2000" b="1" u="sng" dirty="0">
                <a:solidFill>
                  <a:schemeClr val="accent5">
                    <a:lumMod val="75000"/>
                  </a:schemeClr>
                </a:solidFill>
                <a:ea typeface="Segoe UI" pitchFamily="34" charset="0"/>
                <a:cs typeface="Segoe UI" pitchFamily="34" charset="0"/>
              </a:rPr>
              <a:t>povolený rozsah změn</a:t>
            </a:r>
            <a:r>
              <a:rPr lang="cs-CZ" sz="2000" dirty="0">
                <a:solidFill>
                  <a:schemeClr val="accent5">
                    <a:lumMod val="75000"/>
                  </a:schemeClr>
                </a:solidFill>
                <a:ea typeface="Segoe UI" pitchFamily="34" charset="0"/>
                <a:cs typeface="Segoe UI" pitchFamily="34" charset="0"/>
              </a:rPr>
              <a:t>:</a:t>
            </a:r>
          </a:p>
          <a:p>
            <a:pPr marL="534988" lvl="1" indent="-268288" algn="just" eaLnBrk="1" fontAlgn="auto" hangingPunct="1">
              <a:lnSpc>
                <a:spcPct val="100000"/>
              </a:lnSpc>
              <a:spcBef>
                <a:spcPts val="0"/>
              </a:spcBef>
              <a:spcAft>
                <a:spcPts val="600"/>
              </a:spcAft>
              <a:buFont typeface="Arial" charset="0"/>
              <a:buChar char="•"/>
            </a:pPr>
            <a:r>
              <a:rPr lang="cs-CZ" sz="2000" b="1" dirty="0">
                <a:solidFill>
                  <a:srgbClr val="000000"/>
                </a:solidFill>
                <a:ea typeface="Segoe UI" pitchFamily="34" charset="0"/>
                <a:cs typeface="Segoe UI" pitchFamily="34" charset="0"/>
              </a:rPr>
              <a:t>dle § 222 odst. 9 nesmí cenový nárůst změn dle § 222/5 a 6 přesáhnout 30 % původní (případně indexované) hodnoty</a:t>
            </a:r>
          </a:p>
          <a:p>
            <a:pPr marL="534988" lvl="1" indent="-268288" algn="just" eaLnBrk="1" fontAlgn="auto" hangingPunct="1">
              <a:lnSpc>
                <a:spcPct val="100000"/>
              </a:lnSpc>
              <a:spcBef>
                <a:spcPts val="0"/>
              </a:spcBef>
              <a:spcAft>
                <a:spcPts val="600"/>
              </a:spcAft>
              <a:buFont typeface="Arial" charset="0"/>
              <a:buChar char="•"/>
            </a:pPr>
            <a:r>
              <a:rPr lang="cs-CZ" sz="2000" dirty="0">
                <a:solidFill>
                  <a:srgbClr val="000000"/>
                </a:solidFill>
                <a:ea typeface="Segoe UI" pitchFamily="34" charset="0"/>
                <a:cs typeface="Segoe UI" pitchFamily="34" charset="0"/>
              </a:rPr>
              <a:t>při výpočtu 30 % limitu se odečítají </a:t>
            </a:r>
            <a:r>
              <a:rPr lang="cs-CZ" sz="2000" u="sng" dirty="0">
                <a:solidFill>
                  <a:srgbClr val="000000"/>
                </a:solidFill>
                <a:ea typeface="Segoe UI" pitchFamily="34" charset="0"/>
                <a:cs typeface="Segoe UI" pitchFamily="34" charset="0"/>
              </a:rPr>
              <a:t>v souvislosti s rozšířením</a:t>
            </a:r>
            <a:r>
              <a:rPr lang="cs-CZ" sz="2000" dirty="0">
                <a:solidFill>
                  <a:srgbClr val="000000"/>
                </a:solidFill>
                <a:ea typeface="Segoe UI" pitchFamily="34" charset="0"/>
                <a:cs typeface="Segoe UI" pitchFamily="34" charset="0"/>
              </a:rPr>
              <a:t> neprovedená plnění (ne jakákoliv neprovedená plnění, tj. nesouvisející méněpráce)</a:t>
            </a:r>
          </a:p>
          <a:p>
            <a:pPr marL="534988" lvl="1" indent="-268288" algn="just" eaLnBrk="1" fontAlgn="auto" hangingPunct="1">
              <a:lnSpc>
                <a:spcPct val="100000"/>
              </a:lnSpc>
              <a:spcBef>
                <a:spcPts val="0"/>
              </a:spcBef>
              <a:spcAft>
                <a:spcPts val="600"/>
              </a:spcAft>
              <a:buFont typeface="Arial" charset="0"/>
              <a:buChar char="•"/>
            </a:pPr>
            <a:endParaRPr lang="cs-CZ" sz="2000" dirty="0">
              <a:solidFill>
                <a:srgbClr val="000000"/>
              </a:solidFill>
              <a:ea typeface="Segoe UI" pitchFamily="34" charset="0"/>
              <a:cs typeface="Segoe UI" pitchFamily="34" charset="0"/>
            </a:endParaRPr>
          </a:p>
          <a:p>
            <a:pPr marL="534988" lvl="1" indent="-268288" algn="just">
              <a:lnSpc>
                <a:spcPct val="100000"/>
              </a:lnSpc>
              <a:spcBef>
                <a:spcPts val="0"/>
              </a:spcBef>
              <a:spcAft>
                <a:spcPts val="600"/>
              </a:spcAft>
              <a:buFont typeface="Arial" charset="0"/>
              <a:buChar char="•"/>
            </a:pPr>
            <a:r>
              <a:rPr lang="cs-CZ" sz="2000" dirty="0">
                <a:solidFill>
                  <a:srgbClr val="FF0000"/>
                </a:solidFill>
                <a:ea typeface="Segoe UI" pitchFamily="34" charset="0"/>
                <a:cs typeface="Segoe UI" pitchFamily="34" charset="0"/>
              </a:rPr>
              <a:t>do 15.7.2023</a:t>
            </a:r>
            <a:r>
              <a:rPr lang="cs-CZ" sz="2000" dirty="0">
                <a:solidFill>
                  <a:srgbClr val="000000"/>
                </a:solidFill>
                <a:ea typeface="Segoe UI" pitchFamily="34" charset="0"/>
                <a:cs typeface="Segoe UI" pitchFamily="34" charset="0"/>
              </a:rPr>
              <a:t>: zároveň nesměly být překročeny limity změny do 50 % původní hodnoty závazku dle § 222/5 a 6 (počítané </a:t>
            </a:r>
            <a:r>
              <a:rPr lang="cs-CZ" sz="2000" u="sng" dirty="0">
                <a:solidFill>
                  <a:srgbClr val="000000"/>
                </a:solidFill>
                <a:ea typeface="Segoe UI" pitchFamily="34" charset="0"/>
                <a:cs typeface="Segoe UI" pitchFamily="34" charset="0"/>
              </a:rPr>
              <a:t>za každý odstavec samostatně</a:t>
            </a:r>
            <a:r>
              <a:rPr lang="cs-CZ" sz="2000" dirty="0">
                <a:solidFill>
                  <a:srgbClr val="000000"/>
                </a:solidFill>
                <a:ea typeface="Segoe UI" pitchFamily="34" charset="0"/>
                <a:cs typeface="Segoe UI" pitchFamily="34" charset="0"/>
              </a:rPr>
              <a:t>)</a:t>
            </a:r>
          </a:p>
          <a:p>
            <a:pPr marL="534988" lvl="1" indent="-268288" algn="just">
              <a:lnSpc>
                <a:spcPct val="100000"/>
              </a:lnSpc>
              <a:spcBef>
                <a:spcPts val="0"/>
              </a:spcBef>
              <a:spcAft>
                <a:spcPts val="600"/>
              </a:spcAft>
              <a:buFont typeface="Arial" charset="0"/>
              <a:buChar char="•"/>
            </a:pPr>
            <a:r>
              <a:rPr lang="cs-CZ" sz="2000" dirty="0">
                <a:solidFill>
                  <a:srgbClr val="000000"/>
                </a:solidFill>
                <a:ea typeface="Segoe UI" pitchFamily="34" charset="0"/>
                <a:cs typeface="Segoe UI" pitchFamily="34" charset="0"/>
              </a:rPr>
              <a:t>hodnota těchto změn se počítala obdobně jako u § 222/4</a:t>
            </a:r>
          </a:p>
          <a:p>
            <a:pPr marL="534988" lvl="1" indent="-268288" algn="just">
              <a:lnSpc>
                <a:spcPct val="100000"/>
              </a:lnSpc>
              <a:spcBef>
                <a:spcPts val="0"/>
              </a:spcBef>
              <a:spcAft>
                <a:spcPts val="600"/>
              </a:spcAft>
              <a:buFont typeface="Arial" charset="0"/>
              <a:buChar char="•"/>
            </a:pPr>
            <a:endParaRPr lang="cs-CZ" sz="2000" dirty="0">
              <a:solidFill>
                <a:srgbClr val="000000"/>
              </a:solidFill>
              <a:ea typeface="Segoe UI" pitchFamily="34" charset="0"/>
              <a:cs typeface="Segoe UI" pitchFamily="34" charset="0"/>
            </a:endParaRPr>
          </a:p>
          <a:p>
            <a:pPr marL="609600" lvl="1" indent="-342900" algn="just" eaLnBrk="1" fontAlgn="auto" hangingPunct="1">
              <a:lnSpc>
                <a:spcPct val="100000"/>
              </a:lnSpc>
              <a:spcBef>
                <a:spcPts val="0"/>
              </a:spcBef>
              <a:spcAft>
                <a:spcPts val="600"/>
              </a:spcAft>
              <a:buFont typeface="Wingdings" panose="05000000000000000000" pitchFamily="2" charset="2"/>
              <a:buChar char="v"/>
            </a:pPr>
            <a:r>
              <a:rPr lang="cs-CZ" sz="2000" dirty="0">
                <a:solidFill>
                  <a:srgbClr val="000000"/>
                </a:solidFill>
                <a:ea typeface="Segoe UI" pitchFamily="34" charset="0"/>
                <a:cs typeface="Segoe UI" pitchFamily="34" charset="0"/>
              </a:rPr>
              <a:t>do limitů se nepočítají změny </a:t>
            </a:r>
            <a:r>
              <a:rPr lang="cs-CZ" sz="2000" i="1" dirty="0">
                <a:solidFill>
                  <a:srgbClr val="000000"/>
                </a:solidFill>
                <a:ea typeface="Segoe UI" pitchFamily="34" charset="0"/>
                <a:cs typeface="Segoe UI" pitchFamily="34" charset="0"/>
              </a:rPr>
              <a:t>de minimis</a:t>
            </a:r>
            <a:r>
              <a:rPr lang="cs-CZ" sz="2000" dirty="0">
                <a:solidFill>
                  <a:srgbClr val="000000"/>
                </a:solidFill>
                <a:ea typeface="Segoe UI" pitchFamily="34" charset="0"/>
                <a:cs typeface="Segoe UI" pitchFamily="34" charset="0"/>
              </a:rPr>
              <a:t> dle § 222/4</a:t>
            </a:r>
          </a:p>
        </p:txBody>
      </p:sp>
      <p:sp>
        <p:nvSpPr>
          <p:cNvPr id="6" name="Nadpis 1">
            <a:extLst>
              <a:ext uri="{FF2B5EF4-FFF2-40B4-BE49-F238E27FC236}">
                <a16:creationId xmlns:a16="http://schemas.microsoft.com/office/drawing/2014/main" id="{6BC25597-9C57-D010-E3FD-E80E90C53668}"/>
              </a:ext>
            </a:extLst>
          </p:cNvPr>
          <p:cNvSpPr>
            <a:spLocks noGrp="1"/>
          </p:cNvSpPr>
          <p:nvPr>
            <p:ph type="title"/>
          </p:nvPr>
        </p:nvSpPr>
        <p:spPr>
          <a:xfrm>
            <a:off x="839788" y="365125"/>
            <a:ext cx="10515600" cy="823913"/>
          </a:xfrm>
        </p:spPr>
        <p:txBody>
          <a:bodyPr>
            <a:normAutofit/>
          </a:bodyPr>
          <a:lstStyle/>
          <a:p>
            <a:r>
              <a:rPr lang="cs-CZ" sz="3200" b="1" dirty="0">
                <a:solidFill>
                  <a:schemeClr val="accent5">
                    <a:lumMod val="75000"/>
                  </a:schemeClr>
                </a:solidFill>
              </a:rPr>
              <a:t>Společná pravidla pro změny dle § 222/5 a 6</a:t>
            </a:r>
          </a:p>
        </p:txBody>
      </p:sp>
      <p:sp>
        <p:nvSpPr>
          <p:cNvPr id="7" name="Zástupný symbol pro číslo snímku 6">
            <a:extLst>
              <a:ext uri="{FF2B5EF4-FFF2-40B4-BE49-F238E27FC236}">
                <a16:creationId xmlns:a16="http://schemas.microsoft.com/office/drawing/2014/main" id="{EA49E1C2-4305-8AE4-A246-0B49AB661747}"/>
              </a:ext>
            </a:extLst>
          </p:cNvPr>
          <p:cNvSpPr>
            <a:spLocks noGrp="1"/>
          </p:cNvSpPr>
          <p:nvPr>
            <p:ph type="sldNum" sz="quarter" idx="12"/>
          </p:nvPr>
        </p:nvSpPr>
        <p:spPr/>
        <p:txBody>
          <a:bodyPr/>
          <a:lstStyle/>
          <a:p>
            <a:fld id="{21944441-26C3-43E2-AE7F-3EECDD9A4D76}" type="slidenum">
              <a:rPr lang="cs-CZ" smtClean="0"/>
              <a:t>48</a:t>
            </a:fld>
            <a:endParaRPr lang="cs-CZ"/>
          </a:p>
        </p:txBody>
      </p:sp>
    </p:spTree>
    <p:extLst>
      <p:ext uri="{BB962C8B-B14F-4D97-AF65-F5344CB8AC3E}">
        <p14:creationId xmlns:p14="http://schemas.microsoft.com/office/powerpoint/2010/main" val="2535818650"/>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obsah 2">
            <a:extLst>
              <a:ext uri="{FF2B5EF4-FFF2-40B4-BE49-F238E27FC236}">
                <a16:creationId xmlns:a16="http://schemas.microsoft.com/office/drawing/2014/main" id="{D212BD1A-5A15-679B-D08E-214DCDE7341D}"/>
              </a:ext>
            </a:extLst>
          </p:cNvPr>
          <p:cNvSpPr>
            <a:spLocks noGrp="1"/>
          </p:cNvSpPr>
          <p:nvPr>
            <p:ph idx="1"/>
          </p:nvPr>
        </p:nvSpPr>
        <p:spPr>
          <a:xfrm>
            <a:off x="838200" y="1258277"/>
            <a:ext cx="10515600" cy="5033108"/>
          </a:xfrm>
        </p:spPr>
        <p:txBody>
          <a:bodyPr>
            <a:noAutofit/>
          </a:bodyPr>
          <a:lstStyle/>
          <a:p>
            <a:pPr algn="just" eaLnBrk="1" fontAlgn="auto" hangingPunct="1">
              <a:lnSpc>
                <a:spcPct val="100000"/>
              </a:lnSpc>
              <a:spcBef>
                <a:spcPts val="0"/>
              </a:spcBef>
              <a:spcAft>
                <a:spcPts val="600"/>
              </a:spcAft>
            </a:pPr>
            <a:r>
              <a:rPr lang="cs-CZ" sz="2000" b="1" u="sng" dirty="0">
                <a:solidFill>
                  <a:schemeClr val="accent5">
                    <a:lumMod val="75000"/>
                  </a:schemeClr>
                </a:solidFill>
                <a:ea typeface="Segoe UI" pitchFamily="34" charset="0"/>
                <a:cs typeface="Segoe UI" pitchFamily="34" charset="0"/>
              </a:rPr>
              <a:t>povinnost uveřejnění ve VVZ/TED</a:t>
            </a:r>
            <a:r>
              <a:rPr lang="cs-CZ" sz="2000" dirty="0">
                <a:solidFill>
                  <a:schemeClr val="accent5">
                    <a:lumMod val="75000"/>
                  </a:schemeClr>
                </a:solidFill>
                <a:ea typeface="Segoe UI" pitchFamily="34" charset="0"/>
                <a:cs typeface="Segoe UI" pitchFamily="34" charset="0"/>
              </a:rPr>
              <a:t>:</a:t>
            </a:r>
          </a:p>
          <a:p>
            <a:pPr marL="534988" lvl="1" indent="-268288" algn="just" eaLnBrk="1" fontAlgn="auto" hangingPunct="1">
              <a:lnSpc>
                <a:spcPct val="100000"/>
              </a:lnSpc>
              <a:spcBef>
                <a:spcPts val="0"/>
              </a:spcBef>
              <a:spcAft>
                <a:spcPts val="600"/>
              </a:spcAft>
              <a:buFont typeface="Arial" charset="0"/>
              <a:buChar char="•"/>
            </a:pPr>
            <a:r>
              <a:rPr lang="cs-CZ" sz="2000" b="1" dirty="0">
                <a:solidFill>
                  <a:srgbClr val="000000"/>
                </a:solidFill>
                <a:ea typeface="Segoe UI" pitchFamily="34" charset="0"/>
                <a:cs typeface="Segoe UI" pitchFamily="34" charset="0"/>
              </a:rPr>
              <a:t>do 30 dnů </a:t>
            </a:r>
            <a:r>
              <a:rPr lang="cs-CZ" sz="2000" dirty="0">
                <a:solidFill>
                  <a:srgbClr val="000000"/>
                </a:solidFill>
                <a:ea typeface="Segoe UI" pitchFamily="34" charset="0"/>
                <a:cs typeface="Segoe UI" pitchFamily="34" charset="0"/>
              </a:rPr>
              <a:t>od provedení změny </a:t>
            </a:r>
          </a:p>
          <a:p>
            <a:pPr marL="534988" lvl="1" indent="-268288" algn="just" eaLnBrk="1" fontAlgn="auto" hangingPunct="1">
              <a:lnSpc>
                <a:spcPct val="100000"/>
              </a:lnSpc>
              <a:spcBef>
                <a:spcPts val="0"/>
              </a:spcBef>
              <a:spcAft>
                <a:spcPts val="600"/>
              </a:spcAft>
              <a:buFont typeface="Arial" charset="0"/>
              <a:buChar char="•"/>
            </a:pPr>
            <a:r>
              <a:rPr lang="cs-CZ" sz="2000" dirty="0">
                <a:solidFill>
                  <a:srgbClr val="000000"/>
                </a:solidFill>
                <a:ea typeface="Segoe UI" pitchFamily="34" charset="0"/>
                <a:cs typeface="Segoe UI" pitchFamily="34" charset="0"/>
              </a:rPr>
              <a:t>formulář „Změna závazku ze smlouvy“ – je nutno uvést, zda jde o změnu dle odst. 5 či 6 </a:t>
            </a:r>
            <a:br>
              <a:rPr lang="cs-CZ" sz="2000" dirty="0">
                <a:solidFill>
                  <a:srgbClr val="000000"/>
                </a:solidFill>
                <a:ea typeface="Segoe UI" pitchFamily="34" charset="0"/>
                <a:cs typeface="Segoe UI" pitchFamily="34" charset="0"/>
              </a:rPr>
            </a:br>
            <a:r>
              <a:rPr lang="cs-CZ" sz="2000" dirty="0">
                <a:solidFill>
                  <a:srgbClr val="000000"/>
                </a:solidFill>
                <a:ea typeface="Segoe UI" pitchFamily="34" charset="0"/>
                <a:cs typeface="Segoe UI" pitchFamily="34" charset="0"/>
              </a:rPr>
              <a:t>a stručné odůvodnění</a:t>
            </a:r>
          </a:p>
          <a:p>
            <a:pPr marL="609600" lvl="1" indent="-342900" algn="just" eaLnBrk="1" fontAlgn="auto" hangingPunct="1">
              <a:lnSpc>
                <a:spcPct val="100000"/>
              </a:lnSpc>
              <a:spcBef>
                <a:spcPts val="0"/>
              </a:spcBef>
              <a:spcAft>
                <a:spcPts val="600"/>
              </a:spcAft>
              <a:buFont typeface="Wingdings" panose="05000000000000000000" pitchFamily="2" charset="2"/>
              <a:buChar char="v"/>
            </a:pPr>
            <a:r>
              <a:rPr lang="cs-CZ" sz="2000" dirty="0">
                <a:solidFill>
                  <a:srgbClr val="000000"/>
                </a:solidFill>
                <a:ea typeface="Segoe UI" pitchFamily="34" charset="0"/>
                <a:cs typeface="Segoe UI" pitchFamily="34" charset="0"/>
              </a:rPr>
              <a:t>uveřejnění v TED by se mělo řídit PH původní VZ (nikoliv hodnotou změny)</a:t>
            </a:r>
          </a:p>
          <a:p>
            <a:pPr marL="609600" lvl="1" indent="-342900" algn="just" eaLnBrk="1" fontAlgn="auto" hangingPunct="1">
              <a:lnSpc>
                <a:spcPct val="100000"/>
              </a:lnSpc>
              <a:spcBef>
                <a:spcPts val="0"/>
              </a:spcBef>
              <a:spcAft>
                <a:spcPts val="600"/>
              </a:spcAft>
              <a:buFont typeface="Wingdings" panose="05000000000000000000" pitchFamily="2" charset="2"/>
              <a:buChar char="v"/>
            </a:pPr>
            <a:endParaRPr lang="cs-CZ" sz="2000" dirty="0">
              <a:solidFill>
                <a:srgbClr val="000000"/>
              </a:solidFill>
              <a:cs typeface="Segoe UI" pitchFamily="34" charset="0"/>
            </a:endParaRPr>
          </a:p>
          <a:p>
            <a:pPr algn="just" eaLnBrk="1" fontAlgn="auto" hangingPunct="1">
              <a:lnSpc>
                <a:spcPct val="100000"/>
              </a:lnSpc>
              <a:spcBef>
                <a:spcPts val="0"/>
              </a:spcBef>
              <a:spcAft>
                <a:spcPts val="600"/>
              </a:spcAft>
            </a:pPr>
            <a:r>
              <a:rPr lang="cs-CZ" sz="2000" b="1" u="sng" dirty="0">
                <a:solidFill>
                  <a:schemeClr val="accent5">
                    <a:lumMod val="75000"/>
                  </a:schemeClr>
                </a:solidFill>
                <a:ea typeface="Segoe UI" pitchFamily="34" charset="0"/>
                <a:cs typeface="Segoe UI" pitchFamily="34" charset="0"/>
              </a:rPr>
              <a:t>přechodná ustanovení</a:t>
            </a:r>
            <a:r>
              <a:rPr lang="cs-CZ" sz="2000" dirty="0">
                <a:solidFill>
                  <a:schemeClr val="accent5">
                    <a:lumMod val="75000"/>
                  </a:schemeClr>
                </a:solidFill>
                <a:ea typeface="Segoe UI" pitchFamily="34" charset="0"/>
                <a:cs typeface="Segoe UI" pitchFamily="34" charset="0"/>
              </a:rPr>
              <a:t>:</a:t>
            </a:r>
          </a:p>
          <a:p>
            <a:pPr marL="609600" lvl="1" indent="-342900" algn="just" eaLnBrk="1" fontAlgn="auto" hangingPunct="1">
              <a:lnSpc>
                <a:spcPct val="100000"/>
              </a:lnSpc>
              <a:spcBef>
                <a:spcPts val="0"/>
              </a:spcBef>
              <a:spcAft>
                <a:spcPts val="600"/>
              </a:spcAft>
            </a:pPr>
            <a:r>
              <a:rPr lang="cs-CZ" sz="2000" dirty="0"/>
              <a:t>do celkového rozsahu změn dle § 222/5/c) a § 222/6/c) ZZVZ se dle § 273/6 započítávají změny provedené dle § 23 odst. 7 písm. a) zákona č. 137/2006 Sb.</a:t>
            </a:r>
          </a:p>
          <a:p>
            <a:pPr marL="609600" lvl="1" indent="-342900" algn="just" eaLnBrk="1" fontAlgn="auto" hangingPunct="1">
              <a:lnSpc>
                <a:spcPct val="100000"/>
              </a:lnSpc>
              <a:spcBef>
                <a:spcPts val="0"/>
              </a:spcBef>
              <a:spcAft>
                <a:spcPts val="600"/>
              </a:spcAft>
            </a:pPr>
            <a:r>
              <a:rPr lang="cs-CZ" sz="2000" dirty="0"/>
              <a:t>obdobné ustanovení pro rozsah změn dle § 222/9 neexistuje</a:t>
            </a:r>
          </a:p>
          <a:p>
            <a:pPr marL="609600" lvl="1" indent="-342900" algn="just" eaLnBrk="1" fontAlgn="auto" hangingPunct="1">
              <a:lnSpc>
                <a:spcPct val="100000"/>
              </a:lnSpc>
              <a:spcBef>
                <a:spcPts val="0"/>
              </a:spcBef>
              <a:spcAft>
                <a:spcPts val="600"/>
              </a:spcAft>
            </a:pPr>
            <a:r>
              <a:rPr lang="cs-CZ" sz="2000" dirty="0"/>
              <a:t>po Novele 2023 již není relevantní</a:t>
            </a:r>
          </a:p>
          <a:p>
            <a:pPr marL="609600" lvl="1" indent="-342900" algn="just" eaLnBrk="1" fontAlgn="auto" hangingPunct="1">
              <a:lnSpc>
                <a:spcPct val="100000"/>
              </a:lnSpc>
              <a:spcBef>
                <a:spcPts val="0"/>
              </a:spcBef>
              <a:spcAft>
                <a:spcPts val="600"/>
              </a:spcAft>
            </a:pPr>
            <a:endParaRPr lang="cs-CZ" sz="2000" dirty="0"/>
          </a:p>
        </p:txBody>
      </p:sp>
      <p:sp>
        <p:nvSpPr>
          <p:cNvPr id="6" name="Nadpis 1">
            <a:extLst>
              <a:ext uri="{FF2B5EF4-FFF2-40B4-BE49-F238E27FC236}">
                <a16:creationId xmlns:a16="http://schemas.microsoft.com/office/drawing/2014/main" id="{6BC25597-9C57-D010-E3FD-E80E90C53668}"/>
              </a:ext>
            </a:extLst>
          </p:cNvPr>
          <p:cNvSpPr>
            <a:spLocks noGrp="1"/>
          </p:cNvSpPr>
          <p:nvPr>
            <p:ph type="title"/>
          </p:nvPr>
        </p:nvSpPr>
        <p:spPr>
          <a:xfrm>
            <a:off x="839788" y="365125"/>
            <a:ext cx="10515600" cy="823913"/>
          </a:xfrm>
        </p:spPr>
        <p:txBody>
          <a:bodyPr>
            <a:normAutofit/>
          </a:bodyPr>
          <a:lstStyle/>
          <a:p>
            <a:r>
              <a:rPr lang="cs-CZ" sz="3200" b="1" dirty="0">
                <a:solidFill>
                  <a:schemeClr val="accent5">
                    <a:lumMod val="75000"/>
                  </a:schemeClr>
                </a:solidFill>
              </a:rPr>
              <a:t>Společná pravidla pro změny dle § 222/5 a 6</a:t>
            </a:r>
          </a:p>
        </p:txBody>
      </p:sp>
      <p:sp>
        <p:nvSpPr>
          <p:cNvPr id="7" name="Zástupný symbol pro číslo snímku 6">
            <a:extLst>
              <a:ext uri="{FF2B5EF4-FFF2-40B4-BE49-F238E27FC236}">
                <a16:creationId xmlns:a16="http://schemas.microsoft.com/office/drawing/2014/main" id="{EA49E1C2-4305-8AE4-A246-0B49AB661747}"/>
              </a:ext>
            </a:extLst>
          </p:cNvPr>
          <p:cNvSpPr>
            <a:spLocks noGrp="1"/>
          </p:cNvSpPr>
          <p:nvPr>
            <p:ph type="sldNum" sz="quarter" idx="12"/>
          </p:nvPr>
        </p:nvSpPr>
        <p:spPr/>
        <p:txBody>
          <a:bodyPr/>
          <a:lstStyle/>
          <a:p>
            <a:fld id="{21944441-26C3-43E2-AE7F-3EECDD9A4D76}" type="slidenum">
              <a:rPr lang="cs-CZ" smtClean="0"/>
              <a:t>49</a:t>
            </a:fld>
            <a:endParaRPr lang="cs-CZ"/>
          </a:p>
        </p:txBody>
      </p:sp>
    </p:spTree>
    <p:extLst>
      <p:ext uri="{BB962C8B-B14F-4D97-AF65-F5344CB8AC3E}">
        <p14:creationId xmlns:p14="http://schemas.microsoft.com/office/powerpoint/2010/main" val="32045665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F13FF10-236B-74F4-4940-41A593236503}"/>
              </a:ext>
            </a:extLst>
          </p:cNvPr>
          <p:cNvSpPr>
            <a:spLocks noGrp="1"/>
          </p:cNvSpPr>
          <p:nvPr>
            <p:ph type="title"/>
          </p:nvPr>
        </p:nvSpPr>
        <p:spPr>
          <a:xfrm>
            <a:off x="839788" y="365125"/>
            <a:ext cx="10515600" cy="823913"/>
          </a:xfrm>
        </p:spPr>
        <p:txBody>
          <a:bodyPr>
            <a:normAutofit/>
          </a:bodyPr>
          <a:lstStyle/>
          <a:p>
            <a:r>
              <a:rPr lang="cs-CZ" sz="3200" b="1" dirty="0">
                <a:solidFill>
                  <a:schemeClr val="accent5">
                    <a:lumMod val="75000"/>
                  </a:schemeClr>
                </a:solidFill>
              </a:rPr>
              <a:t>Změny závazků ze smluv na VZ – přehled povolených možností</a:t>
            </a:r>
          </a:p>
        </p:txBody>
      </p:sp>
      <p:sp>
        <p:nvSpPr>
          <p:cNvPr id="3" name="Zástupný text 2">
            <a:extLst>
              <a:ext uri="{FF2B5EF4-FFF2-40B4-BE49-F238E27FC236}">
                <a16:creationId xmlns:a16="http://schemas.microsoft.com/office/drawing/2014/main" id="{4CD86096-A5D9-55E3-F776-C72179B864C0}"/>
              </a:ext>
            </a:extLst>
          </p:cNvPr>
          <p:cNvSpPr>
            <a:spLocks noGrp="1"/>
          </p:cNvSpPr>
          <p:nvPr>
            <p:ph type="body" idx="1"/>
          </p:nvPr>
        </p:nvSpPr>
        <p:spPr>
          <a:xfrm>
            <a:off x="839788" y="1277877"/>
            <a:ext cx="5157787" cy="480585"/>
          </a:xfrm>
          <a:solidFill>
            <a:schemeClr val="accent1">
              <a:lumMod val="20000"/>
              <a:lumOff val="80000"/>
            </a:schemeClr>
          </a:solidFill>
        </p:spPr>
        <p:txBody>
          <a:bodyPr/>
          <a:lstStyle/>
          <a:p>
            <a:r>
              <a:rPr lang="cs-CZ" dirty="0"/>
              <a:t>změny vyhrazené (§ 222/2 a § 100)</a:t>
            </a:r>
          </a:p>
        </p:txBody>
      </p:sp>
      <p:sp>
        <p:nvSpPr>
          <p:cNvPr id="4" name="Zástupný obsah 3">
            <a:extLst>
              <a:ext uri="{FF2B5EF4-FFF2-40B4-BE49-F238E27FC236}">
                <a16:creationId xmlns:a16="http://schemas.microsoft.com/office/drawing/2014/main" id="{EE70F822-471A-F0A7-69E3-F94B737DD905}"/>
              </a:ext>
            </a:extLst>
          </p:cNvPr>
          <p:cNvSpPr>
            <a:spLocks noGrp="1"/>
          </p:cNvSpPr>
          <p:nvPr>
            <p:ph sz="half" idx="2"/>
          </p:nvPr>
        </p:nvSpPr>
        <p:spPr>
          <a:xfrm>
            <a:off x="836612" y="1847301"/>
            <a:ext cx="5157787" cy="4373745"/>
          </a:xfrm>
        </p:spPr>
        <p:txBody>
          <a:bodyPr>
            <a:noAutofit/>
          </a:bodyPr>
          <a:lstStyle/>
          <a:p>
            <a:pPr>
              <a:lnSpc>
                <a:spcPct val="100000"/>
              </a:lnSpc>
            </a:pPr>
            <a:r>
              <a:rPr lang="cs-CZ" sz="2000" dirty="0"/>
              <a:t>vyhrazená změna závazku (předmětu a obsahu) (§ 100/1)</a:t>
            </a:r>
          </a:p>
          <a:p>
            <a:pPr>
              <a:lnSpc>
                <a:spcPct val="100000"/>
              </a:lnSpc>
            </a:pPr>
            <a:r>
              <a:rPr lang="cs-CZ" sz="2000" dirty="0"/>
              <a:t>tzv. opční právo - § 100/3 a § 66</a:t>
            </a:r>
          </a:p>
          <a:p>
            <a:pPr>
              <a:lnSpc>
                <a:spcPct val="100000"/>
              </a:lnSpc>
            </a:pPr>
            <a:r>
              <a:rPr lang="cs-CZ" sz="2000" dirty="0"/>
              <a:t>vyhrazená změna v osobě (§ 100/2)</a:t>
            </a:r>
          </a:p>
        </p:txBody>
      </p:sp>
      <p:sp>
        <p:nvSpPr>
          <p:cNvPr id="5" name="Zástupný text 4">
            <a:extLst>
              <a:ext uri="{FF2B5EF4-FFF2-40B4-BE49-F238E27FC236}">
                <a16:creationId xmlns:a16="http://schemas.microsoft.com/office/drawing/2014/main" id="{AF3CF206-5213-3958-7E6C-8FDE5479ECEB}"/>
              </a:ext>
            </a:extLst>
          </p:cNvPr>
          <p:cNvSpPr>
            <a:spLocks noGrp="1"/>
          </p:cNvSpPr>
          <p:nvPr>
            <p:ph type="body" sz="quarter" idx="3"/>
          </p:nvPr>
        </p:nvSpPr>
        <p:spPr>
          <a:xfrm>
            <a:off x="6172200" y="1277877"/>
            <a:ext cx="5183188" cy="480585"/>
          </a:xfrm>
          <a:solidFill>
            <a:schemeClr val="accent1">
              <a:lumMod val="40000"/>
              <a:lumOff val="60000"/>
            </a:schemeClr>
          </a:solidFill>
        </p:spPr>
        <p:txBody>
          <a:bodyPr/>
          <a:lstStyle/>
          <a:p>
            <a:r>
              <a:rPr lang="cs-CZ" dirty="0"/>
              <a:t>změny ex lege (§ 222/3 až 7)</a:t>
            </a:r>
          </a:p>
        </p:txBody>
      </p:sp>
      <p:sp>
        <p:nvSpPr>
          <p:cNvPr id="6" name="Zástupný obsah 5">
            <a:extLst>
              <a:ext uri="{FF2B5EF4-FFF2-40B4-BE49-F238E27FC236}">
                <a16:creationId xmlns:a16="http://schemas.microsoft.com/office/drawing/2014/main" id="{467A07BB-A012-8323-E53D-B73867020A13}"/>
              </a:ext>
            </a:extLst>
          </p:cNvPr>
          <p:cNvSpPr>
            <a:spLocks noGrp="1"/>
          </p:cNvSpPr>
          <p:nvPr>
            <p:ph sz="quarter" idx="4"/>
          </p:nvPr>
        </p:nvSpPr>
        <p:spPr>
          <a:xfrm>
            <a:off x="6172200" y="1847302"/>
            <a:ext cx="5183188" cy="4373744"/>
          </a:xfrm>
        </p:spPr>
        <p:txBody>
          <a:bodyPr>
            <a:noAutofit/>
          </a:bodyPr>
          <a:lstStyle/>
          <a:p>
            <a:pPr>
              <a:lnSpc>
                <a:spcPct val="100000"/>
              </a:lnSpc>
              <a:spcAft>
                <a:spcPts val="800"/>
              </a:spcAft>
            </a:pPr>
            <a:r>
              <a:rPr lang="cs-CZ" sz="2000" dirty="0"/>
              <a:t>změna </a:t>
            </a:r>
            <a:r>
              <a:rPr lang="cs-CZ" sz="2000" i="1" dirty="0"/>
              <a:t>de minimis</a:t>
            </a:r>
            <a:r>
              <a:rPr lang="cs-CZ" sz="2000" dirty="0"/>
              <a:t> (§ 222/4)</a:t>
            </a:r>
          </a:p>
          <a:p>
            <a:pPr>
              <a:lnSpc>
                <a:spcPct val="100000"/>
              </a:lnSpc>
              <a:spcAft>
                <a:spcPts val="800"/>
              </a:spcAft>
            </a:pPr>
            <a:r>
              <a:rPr lang="cs-CZ" sz="2000" dirty="0"/>
              <a:t>změna nezbytná k dokončení (§ 222/5)</a:t>
            </a:r>
          </a:p>
          <a:p>
            <a:pPr>
              <a:lnSpc>
                <a:spcPct val="100000"/>
              </a:lnSpc>
              <a:spcAft>
                <a:spcPts val="800"/>
              </a:spcAft>
            </a:pPr>
            <a:r>
              <a:rPr lang="cs-CZ" sz="2000" dirty="0"/>
              <a:t>změna nepředvídaná (§ 222/6)</a:t>
            </a:r>
          </a:p>
          <a:p>
            <a:pPr>
              <a:lnSpc>
                <a:spcPct val="100000"/>
              </a:lnSpc>
              <a:spcAft>
                <a:spcPts val="800"/>
              </a:spcAft>
            </a:pPr>
            <a:r>
              <a:rPr lang="cs-CZ" sz="2000" dirty="0"/>
              <a:t>záměna položek (§ 222/7)</a:t>
            </a:r>
          </a:p>
          <a:p>
            <a:pPr>
              <a:lnSpc>
                <a:spcPct val="100000"/>
              </a:lnSpc>
              <a:spcAft>
                <a:spcPts val="800"/>
              </a:spcAft>
            </a:pPr>
            <a:r>
              <a:rPr lang="cs-CZ" sz="2000" dirty="0"/>
              <a:t>změny posuzované dle generální klausule/ad hoc (§ 222/3)</a:t>
            </a:r>
          </a:p>
          <a:p>
            <a:pPr>
              <a:lnSpc>
                <a:spcPct val="100000"/>
              </a:lnSpc>
              <a:spcAft>
                <a:spcPts val="800"/>
              </a:spcAft>
            </a:pPr>
            <a:r>
              <a:rPr lang="cs-CZ" sz="2000" dirty="0"/>
              <a:t>(dodatečné dodávky - § 64/b)</a:t>
            </a:r>
          </a:p>
          <a:p>
            <a:pPr>
              <a:lnSpc>
                <a:spcPct val="100000"/>
              </a:lnSpc>
              <a:spcAft>
                <a:spcPts val="800"/>
              </a:spcAft>
            </a:pPr>
            <a:r>
              <a:rPr lang="cs-CZ" sz="2000" dirty="0"/>
              <a:t>změna v osobě – právní nástupnictví (§ 222/10)</a:t>
            </a:r>
          </a:p>
        </p:txBody>
      </p:sp>
      <p:sp>
        <p:nvSpPr>
          <p:cNvPr id="7" name="Zástupný symbol pro číslo snímku 6">
            <a:extLst>
              <a:ext uri="{FF2B5EF4-FFF2-40B4-BE49-F238E27FC236}">
                <a16:creationId xmlns:a16="http://schemas.microsoft.com/office/drawing/2014/main" id="{28D7B215-5C8D-EA85-08B9-0813E0C3D884}"/>
              </a:ext>
            </a:extLst>
          </p:cNvPr>
          <p:cNvSpPr>
            <a:spLocks noGrp="1"/>
          </p:cNvSpPr>
          <p:nvPr>
            <p:ph type="sldNum" sz="quarter" idx="12"/>
          </p:nvPr>
        </p:nvSpPr>
        <p:spPr/>
        <p:txBody>
          <a:bodyPr/>
          <a:lstStyle/>
          <a:p>
            <a:fld id="{21944441-26C3-43E2-AE7F-3EECDD9A4D76}" type="slidenum">
              <a:rPr lang="cs-CZ" smtClean="0"/>
              <a:t>5</a:t>
            </a:fld>
            <a:endParaRPr lang="cs-CZ"/>
          </a:p>
        </p:txBody>
      </p:sp>
    </p:spTree>
    <p:extLst>
      <p:ext uri="{BB962C8B-B14F-4D97-AF65-F5344CB8AC3E}">
        <p14:creationId xmlns:p14="http://schemas.microsoft.com/office/powerpoint/2010/main" val="1278031727"/>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obsah 2">
            <a:extLst>
              <a:ext uri="{FF2B5EF4-FFF2-40B4-BE49-F238E27FC236}">
                <a16:creationId xmlns:a16="http://schemas.microsoft.com/office/drawing/2014/main" id="{D212BD1A-5A15-679B-D08E-214DCDE7341D}"/>
              </a:ext>
            </a:extLst>
          </p:cNvPr>
          <p:cNvSpPr>
            <a:spLocks noGrp="1"/>
          </p:cNvSpPr>
          <p:nvPr>
            <p:ph idx="1"/>
          </p:nvPr>
        </p:nvSpPr>
        <p:spPr>
          <a:xfrm>
            <a:off x="838200" y="1258277"/>
            <a:ext cx="10515600" cy="5033108"/>
          </a:xfrm>
        </p:spPr>
        <p:txBody>
          <a:bodyPr>
            <a:noAutofit/>
          </a:bodyPr>
          <a:lstStyle/>
          <a:p>
            <a:pPr algn="just">
              <a:lnSpc>
                <a:spcPct val="100000"/>
              </a:lnSpc>
              <a:spcBef>
                <a:spcPts val="0"/>
              </a:spcBef>
              <a:spcAft>
                <a:spcPts val="600"/>
              </a:spcAft>
            </a:pPr>
            <a:r>
              <a:rPr lang="cs-CZ" sz="2000" b="1" u="sng" dirty="0">
                <a:solidFill>
                  <a:schemeClr val="accent5">
                    <a:lumMod val="75000"/>
                  </a:schemeClr>
                </a:solidFill>
                <a:ea typeface="Segoe UI" pitchFamily="34" charset="0"/>
                <a:cs typeface="Segoe UI" pitchFamily="34" charset="0"/>
              </a:rPr>
              <a:t>ÚOHS-R0187/2019/VZ (7.1.2020):</a:t>
            </a:r>
          </a:p>
          <a:p>
            <a:pPr algn="just">
              <a:lnSpc>
                <a:spcPct val="100000"/>
              </a:lnSpc>
              <a:spcBef>
                <a:spcPts val="0"/>
              </a:spcBef>
              <a:spcAft>
                <a:spcPts val="600"/>
              </a:spcAft>
            </a:pPr>
            <a:endParaRPr lang="cs-CZ" sz="2000" dirty="0">
              <a:solidFill>
                <a:srgbClr val="000000"/>
              </a:solidFill>
              <a:ea typeface="Segoe UI" pitchFamily="34" charset="0"/>
              <a:cs typeface="Segoe UI" pitchFamily="34" charset="0"/>
            </a:endParaRPr>
          </a:p>
          <a:p>
            <a:pPr algn="just">
              <a:lnSpc>
                <a:spcPct val="100000"/>
              </a:lnSpc>
              <a:spcBef>
                <a:spcPts val="0"/>
              </a:spcBef>
              <a:spcAft>
                <a:spcPts val="600"/>
              </a:spcAft>
            </a:pPr>
            <a:r>
              <a:rPr lang="cs-CZ" sz="2000" dirty="0">
                <a:solidFill>
                  <a:srgbClr val="000000"/>
                </a:solidFill>
                <a:ea typeface="Segoe UI" pitchFamily="34" charset="0"/>
                <a:cs typeface="Segoe UI" pitchFamily="34" charset="0"/>
              </a:rPr>
              <a:t>§ 222 odst. 5 a 6 ZZVZ lze aplikovat i pokud změna smlouvy není vyčíslitelná v penězích.:</a:t>
            </a:r>
          </a:p>
          <a:p>
            <a:pPr algn="just">
              <a:lnSpc>
                <a:spcPct val="100000"/>
              </a:lnSpc>
              <a:spcBef>
                <a:spcPts val="0"/>
              </a:spcBef>
              <a:spcAft>
                <a:spcPts val="600"/>
              </a:spcAft>
            </a:pPr>
            <a:endParaRPr lang="cs-CZ" sz="2000" i="1" dirty="0">
              <a:solidFill>
                <a:srgbClr val="000000"/>
              </a:solidFill>
              <a:ea typeface="Segoe UI" pitchFamily="34" charset="0"/>
              <a:cs typeface="Segoe UI" pitchFamily="34" charset="0"/>
            </a:endParaRPr>
          </a:p>
          <a:p>
            <a:pPr algn="just">
              <a:lnSpc>
                <a:spcPct val="100000"/>
              </a:lnSpc>
              <a:spcBef>
                <a:spcPts val="0"/>
              </a:spcBef>
              <a:spcAft>
                <a:spcPts val="600"/>
              </a:spcAft>
            </a:pPr>
            <a:r>
              <a:rPr lang="cs-CZ" sz="2000" i="1" dirty="0">
                <a:solidFill>
                  <a:srgbClr val="000000"/>
                </a:solidFill>
                <a:ea typeface="Segoe UI" pitchFamily="34" charset="0"/>
                <a:cs typeface="Segoe UI" pitchFamily="34" charset="0"/>
              </a:rPr>
              <a:t>„Obecně lze říci, že je buď možné, že provedenou změnou nedojde ke změně v ceně plnění, případně nelze změnu ceny plnění vyčíslit. Pak se podmínka stanovená v písmenech c) odstavců 5 a 6 tak chápe jako splněná, tedy za splnění dalších podmínek bude moci být taková změna smlouvy dle těchto odstavců posouzena jako nepodstatná.“</a:t>
            </a:r>
            <a:endParaRPr lang="cs-CZ" sz="2000" i="1" dirty="0"/>
          </a:p>
        </p:txBody>
      </p:sp>
      <p:sp>
        <p:nvSpPr>
          <p:cNvPr id="6" name="Nadpis 1">
            <a:extLst>
              <a:ext uri="{FF2B5EF4-FFF2-40B4-BE49-F238E27FC236}">
                <a16:creationId xmlns:a16="http://schemas.microsoft.com/office/drawing/2014/main" id="{6BC25597-9C57-D010-E3FD-E80E90C53668}"/>
              </a:ext>
            </a:extLst>
          </p:cNvPr>
          <p:cNvSpPr>
            <a:spLocks noGrp="1"/>
          </p:cNvSpPr>
          <p:nvPr>
            <p:ph type="title"/>
          </p:nvPr>
        </p:nvSpPr>
        <p:spPr>
          <a:xfrm>
            <a:off x="839788" y="365125"/>
            <a:ext cx="10515600" cy="823913"/>
          </a:xfrm>
        </p:spPr>
        <p:txBody>
          <a:bodyPr>
            <a:normAutofit/>
          </a:bodyPr>
          <a:lstStyle/>
          <a:p>
            <a:r>
              <a:rPr lang="cs-CZ" sz="3200" b="1" dirty="0">
                <a:solidFill>
                  <a:schemeClr val="accent5">
                    <a:lumMod val="75000"/>
                  </a:schemeClr>
                </a:solidFill>
              </a:rPr>
              <a:t>Společná pravidla pro změny dle § 222/5 a 6 - judikatura</a:t>
            </a:r>
          </a:p>
        </p:txBody>
      </p:sp>
      <p:sp>
        <p:nvSpPr>
          <p:cNvPr id="7" name="Zástupný symbol pro číslo snímku 6">
            <a:extLst>
              <a:ext uri="{FF2B5EF4-FFF2-40B4-BE49-F238E27FC236}">
                <a16:creationId xmlns:a16="http://schemas.microsoft.com/office/drawing/2014/main" id="{EA49E1C2-4305-8AE4-A246-0B49AB661747}"/>
              </a:ext>
            </a:extLst>
          </p:cNvPr>
          <p:cNvSpPr>
            <a:spLocks noGrp="1"/>
          </p:cNvSpPr>
          <p:nvPr>
            <p:ph type="sldNum" sz="quarter" idx="12"/>
          </p:nvPr>
        </p:nvSpPr>
        <p:spPr/>
        <p:txBody>
          <a:bodyPr/>
          <a:lstStyle/>
          <a:p>
            <a:fld id="{21944441-26C3-43E2-AE7F-3EECDD9A4D76}" type="slidenum">
              <a:rPr lang="cs-CZ" smtClean="0"/>
              <a:t>50</a:t>
            </a:fld>
            <a:endParaRPr lang="cs-CZ"/>
          </a:p>
        </p:txBody>
      </p:sp>
    </p:spTree>
    <p:extLst>
      <p:ext uri="{BB962C8B-B14F-4D97-AF65-F5344CB8AC3E}">
        <p14:creationId xmlns:p14="http://schemas.microsoft.com/office/powerpoint/2010/main" val="1273470347"/>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5522198-B552-8FAF-2200-5222FA50BF29}"/>
              </a:ext>
            </a:extLst>
          </p:cNvPr>
          <p:cNvSpPr>
            <a:spLocks noGrp="1"/>
          </p:cNvSpPr>
          <p:nvPr>
            <p:ph type="title"/>
          </p:nvPr>
        </p:nvSpPr>
        <p:spPr/>
        <p:txBody>
          <a:bodyPr/>
          <a:lstStyle/>
          <a:p>
            <a:pPr algn="ctr"/>
            <a:r>
              <a:rPr lang="cs-CZ" b="1" dirty="0">
                <a:solidFill>
                  <a:schemeClr val="accent5">
                    <a:lumMod val="75000"/>
                  </a:schemeClr>
                </a:solidFill>
              </a:rPr>
              <a:t>Záměny položek</a:t>
            </a:r>
            <a:endParaRPr lang="cs-CZ" b="1" i="1" dirty="0">
              <a:solidFill>
                <a:schemeClr val="accent5">
                  <a:lumMod val="75000"/>
                </a:schemeClr>
              </a:solidFill>
            </a:endParaRPr>
          </a:p>
        </p:txBody>
      </p:sp>
      <p:sp>
        <p:nvSpPr>
          <p:cNvPr id="3" name="Zástupný text 2">
            <a:extLst>
              <a:ext uri="{FF2B5EF4-FFF2-40B4-BE49-F238E27FC236}">
                <a16:creationId xmlns:a16="http://schemas.microsoft.com/office/drawing/2014/main" id="{D5B90F51-81BB-4327-3263-8C5A5030BE46}"/>
              </a:ext>
            </a:extLst>
          </p:cNvPr>
          <p:cNvSpPr>
            <a:spLocks noGrp="1"/>
          </p:cNvSpPr>
          <p:nvPr>
            <p:ph type="body" idx="1"/>
          </p:nvPr>
        </p:nvSpPr>
        <p:spPr/>
        <p:txBody>
          <a:bodyPr/>
          <a:lstStyle/>
          <a:p>
            <a:endParaRPr lang="cs-CZ" dirty="0"/>
          </a:p>
        </p:txBody>
      </p:sp>
      <p:sp>
        <p:nvSpPr>
          <p:cNvPr id="4" name="Zástupný symbol pro číslo snímku 3">
            <a:extLst>
              <a:ext uri="{FF2B5EF4-FFF2-40B4-BE49-F238E27FC236}">
                <a16:creationId xmlns:a16="http://schemas.microsoft.com/office/drawing/2014/main" id="{C475E8D6-9411-7A4A-7B8A-92CC9997A63C}"/>
              </a:ext>
            </a:extLst>
          </p:cNvPr>
          <p:cNvSpPr>
            <a:spLocks noGrp="1"/>
          </p:cNvSpPr>
          <p:nvPr>
            <p:ph type="sldNum" sz="quarter" idx="12"/>
          </p:nvPr>
        </p:nvSpPr>
        <p:spPr/>
        <p:txBody>
          <a:bodyPr/>
          <a:lstStyle/>
          <a:p>
            <a:fld id="{21944441-26C3-43E2-AE7F-3EECDD9A4D76}" type="slidenum">
              <a:rPr lang="cs-CZ" smtClean="0"/>
              <a:t>51</a:t>
            </a:fld>
            <a:endParaRPr lang="cs-CZ" dirty="0"/>
          </a:p>
        </p:txBody>
      </p:sp>
    </p:spTree>
    <p:extLst>
      <p:ext uri="{BB962C8B-B14F-4D97-AF65-F5344CB8AC3E}">
        <p14:creationId xmlns:p14="http://schemas.microsoft.com/office/powerpoint/2010/main" val="3918808514"/>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obsah 2">
            <a:extLst>
              <a:ext uri="{FF2B5EF4-FFF2-40B4-BE49-F238E27FC236}">
                <a16:creationId xmlns:a16="http://schemas.microsoft.com/office/drawing/2014/main" id="{D212BD1A-5A15-679B-D08E-214DCDE7341D}"/>
              </a:ext>
            </a:extLst>
          </p:cNvPr>
          <p:cNvSpPr>
            <a:spLocks noGrp="1"/>
          </p:cNvSpPr>
          <p:nvPr>
            <p:ph idx="1"/>
          </p:nvPr>
        </p:nvSpPr>
        <p:spPr>
          <a:xfrm>
            <a:off x="838200" y="1258277"/>
            <a:ext cx="10515600" cy="5033108"/>
          </a:xfrm>
        </p:spPr>
        <p:txBody>
          <a:bodyPr>
            <a:noAutofit/>
          </a:bodyPr>
          <a:lstStyle/>
          <a:p>
            <a:pPr>
              <a:lnSpc>
                <a:spcPct val="100000"/>
              </a:lnSpc>
              <a:spcBef>
                <a:spcPts val="0"/>
              </a:spcBef>
              <a:spcAft>
                <a:spcPts val="600"/>
              </a:spcAft>
            </a:pPr>
            <a:r>
              <a:rPr lang="cs-CZ" sz="2000" dirty="0"/>
              <a:t>dle dikce ZZVZ využitelné pouze pro VZ na stavební práce</a:t>
            </a:r>
          </a:p>
          <a:p>
            <a:pPr>
              <a:lnSpc>
                <a:spcPct val="100000"/>
              </a:lnSpc>
              <a:spcBef>
                <a:spcPts val="0"/>
              </a:spcBef>
              <a:spcAft>
                <a:spcPts val="600"/>
              </a:spcAft>
            </a:pPr>
            <a:r>
              <a:rPr lang="cs-CZ" sz="2000" dirty="0">
                <a:solidFill>
                  <a:schemeClr val="accent5">
                    <a:lumMod val="75000"/>
                  </a:schemeClr>
                </a:solidFill>
              </a:rPr>
              <a:t>podmínky - </a:t>
            </a:r>
            <a:r>
              <a:rPr lang="cs-CZ" sz="2000" dirty="0"/>
              <a:t>záměna jedné nebo více položek soupis stavebních prací, pokud (kumulativně):</a:t>
            </a:r>
          </a:p>
          <a:p>
            <a:pPr lvl="1">
              <a:lnSpc>
                <a:spcPct val="100000"/>
              </a:lnSpc>
              <a:spcBef>
                <a:spcPts val="0"/>
              </a:spcBef>
              <a:spcAft>
                <a:spcPts val="600"/>
              </a:spcAft>
            </a:pPr>
            <a:r>
              <a:rPr lang="cs-CZ" sz="2000" dirty="0"/>
              <a:t>nové položky představují srovnatelný druh materiálu nebo prací</a:t>
            </a:r>
          </a:p>
          <a:p>
            <a:pPr lvl="1">
              <a:lnSpc>
                <a:spcPct val="100000"/>
              </a:lnSpc>
              <a:spcBef>
                <a:spcPts val="0"/>
              </a:spcBef>
              <a:spcAft>
                <a:spcPts val="600"/>
              </a:spcAft>
            </a:pPr>
            <a:r>
              <a:rPr lang="cs-CZ" sz="2000" dirty="0"/>
              <a:t>cena materiálu nebo prací je stejná nebo nižší</a:t>
            </a:r>
          </a:p>
          <a:p>
            <a:pPr lvl="1">
              <a:lnSpc>
                <a:spcPct val="100000"/>
              </a:lnSpc>
              <a:spcBef>
                <a:spcPts val="0"/>
              </a:spcBef>
              <a:spcAft>
                <a:spcPts val="600"/>
              </a:spcAft>
            </a:pPr>
            <a:r>
              <a:rPr lang="cs-CZ" sz="2000" dirty="0"/>
              <a:t>materiál nebo práce jsou kvalitativně stejné nebo vyšší</a:t>
            </a:r>
          </a:p>
          <a:p>
            <a:pPr lvl="1">
              <a:lnSpc>
                <a:spcPct val="100000"/>
              </a:lnSpc>
              <a:spcBef>
                <a:spcPts val="0"/>
              </a:spcBef>
              <a:spcAft>
                <a:spcPts val="600"/>
              </a:spcAft>
            </a:pPr>
            <a:r>
              <a:rPr lang="cs-CZ" sz="2000" dirty="0"/>
              <a:t>zadavatel vyhotoví o záměně </a:t>
            </a:r>
            <a:r>
              <a:rPr lang="cs-CZ" sz="2000" u="sng" dirty="0"/>
              <a:t>přehled s následujícím obsahem</a:t>
            </a:r>
            <a:r>
              <a:rPr lang="cs-CZ" sz="2000" dirty="0"/>
              <a:t>: </a:t>
            </a:r>
          </a:p>
          <a:p>
            <a:pPr lvl="2">
              <a:lnSpc>
                <a:spcPct val="100000"/>
              </a:lnSpc>
              <a:spcBef>
                <a:spcPts val="0"/>
              </a:spcBef>
              <a:spcAft>
                <a:spcPts val="600"/>
              </a:spcAft>
            </a:pPr>
            <a:r>
              <a:rPr lang="cs-CZ" sz="1600" dirty="0"/>
              <a:t>nové položky soupisu stavebních prací s vymezením původních nahrazovaných položek</a:t>
            </a:r>
          </a:p>
          <a:p>
            <a:pPr lvl="2">
              <a:lnSpc>
                <a:spcPct val="100000"/>
              </a:lnSpc>
              <a:spcBef>
                <a:spcPts val="0"/>
              </a:spcBef>
              <a:spcAft>
                <a:spcPts val="600"/>
              </a:spcAft>
            </a:pPr>
            <a:r>
              <a:rPr lang="cs-CZ" sz="1600" dirty="0"/>
              <a:t>podrobné a srozumitelné odůvodnění srovnatelnosti nového materiálu nebo prací</a:t>
            </a:r>
          </a:p>
          <a:p>
            <a:pPr lvl="2">
              <a:lnSpc>
                <a:spcPct val="100000"/>
              </a:lnSpc>
              <a:spcBef>
                <a:spcPts val="0"/>
              </a:spcBef>
              <a:spcAft>
                <a:spcPts val="600"/>
              </a:spcAft>
            </a:pPr>
            <a:r>
              <a:rPr lang="cs-CZ" sz="1600" dirty="0"/>
              <a:t>podrobné a srozumitelné odůvodnění stejné nebo vyšší kvality nového materiálu nebo prací</a:t>
            </a:r>
          </a:p>
          <a:p>
            <a:pPr>
              <a:lnSpc>
                <a:spcPct val="100000"/>
              </a:lnSpc>
              <a:spcBef>
                <a:spcPts val="0"/>
              </a:spcBef>
              <a:spcAft>
                <a:spcPts val="600"/>
              </a:spcAft>
            </a:pPr>
            <a:endParaRPr lang="cs-CZ" sz="2000" dirty="0"/>
          </a:p>
          <a:p>
            <a:pPr>
              <a:lnSpc>
                <a:spcPct val="100000"/>
              </a:lnSpc>
              <a:spcBef>
                <a:spcPts val="0"/>
              </a:spcBef>
              <a:spcAft>
                <a:spcPts val="600"/>
              </a:spcAft>
              <a:buFont typeface="Wingdings" panose="05000000000000000000" pitchFamily="2" charset="2"/>
              <a:buChar char="Ø"/>
            </a:pPr>
            <a:r>
              <a:rPr lang="cs-CZ" sz="2000" dirty="0"/>
              <a:t>není specifickou výjimkou ze směrnic EU, nýbrž národní konkretizací případu nepodstatné změny dle kritérií § 222/3</a:t>
            </a:r>
          </a:p>
          <a:p>
            <a:pPr>
              <a:lnSpc>
                <a:spcPct val="100000"/>
              </a:lnSpc>
              <a:spcBef>
                <a:spcPts val="0"/>
              </a:spcBef>
              <a:spcAft>
                <a:spcPts val="600"/>
              </a:spcAft>
              <a:buFont typeface="Wingdings" panose="05000000000000000000" pitchFamily="2" charset="2"/>
              <a:buChar char="v"/>
            </a:pPr>
            <a:r>
              <a:rPr lang="cs-CZ" sz="2000" dirty="0"/>
              <a:t> </a:t>
            </a:r>
            <a:r>
              <a:rPr lang="cs-CZ" sz="2000" i="1" dirty="0"/>
              <a:t>ZZVZ výjimku uvádí jen pro stavební práce, je ale možné analogicky postupovat i u dodávek a služeb (v režimu § 222/3)</a:t>
            </a:r>
          </a:p>
        </p:txBody>
      </p:sp>
      <p:sp>
        <p:nvSpPr>
          <p:cNvPr id="6" name="Nadpis 1">
            <a:extLst>
              <a:ext uri="{FF2B5EF4-FFF2-40B4-BE49-F238E27FC236}">
                <a16:creationId xmlns:a16="http://schemas.microsoft.com/office/drawing/2014/main" id="{6BC25597-9C57-D010-E3FD-E80E90C53668}"/>
              </a:ext>
            </a:extLst>
          </p:cNvPr>
          <p:cNvSpPr>
            <a:spLocks noGrp="1"/>
          </p:cNvSpPr>
          <p:nvPr>
            <p:ph type="title"/>
          </p:nvPr>
        </p:nvSpPr>
        <p:spPr>
          <a:xfrm>
            <a:off x="839788" y="365125"/>
            <a:ext cx="10515600" cy="823913"/>
          </a:xfrm>
        </p:spPr>
        <p:txBody>
          <a:bodyPr>
            <a:normAutofit/>
          </a:bodyPr>
          <a:lstStyle/>
          <a:p>
            <a:r>
              <a:rPr lang="cs-CZ" sz="3200" b="1" dirty="0">
                <a:solidFill>
                  <a:schemeClr val="accent5">
                    <a:lumMod val="75000"/>
                  </a:schemeClr>
                </a:solidFill>
              </a:rPr>
              <a:t>Záměna položek (§ 222/7)</a:t>
            </a:r>
          </a:p>
        </p:txBody>
      </p:sp>
      <p:sp>
        <p:nvSpPr>
          <p:cNvPr id="7" name="Zástupný symbol pro číslo snímku 6">
            <a:extLst>
              <a:ext uri="{FF2B5EF4-FFF2-40B4-BE49-F238E27FC236}">
                <a16:creationId xmlns:a16="http://schemas.microsoft.com/office/drawing/2014/main" id="{EA49E1C2-4305-8AE4-A246-0B49AB661747}"/>
              </a:ext>
            </a:extLst>
          </p:cNvPr>
          <p:cNvSpPr>
            <a:spLocks noGrp="1"/>
          </p:cNvSpPr>
          <p:nvPr>
            <p:ph type="sldNum" sz="quarter" idx="12"/>
          </p:nvPr>
        </p:nvSpPr>
        <p:spPr/>
        <p:txBody>
          <a:bodyPr/>
          <a:lstStyle/>
          <a:p>
            <a:fld id="{21944441-26C3-43E2-AE7F-3EECDD9A4D76}" type="slidenum">
              <a:rPr lang="cs-CZ" smtClean="0"/>
              <a:t>52</a:t>
            </a:fld>
            <a:endParaRPr lang="cs-CZ" dirty="0"/>
          </a:p>
        </p:txBody>
      </p:sp>
    </p:spTree>
    <p:extLst>
      <p:ext uri="{BB962C8B-B14F-4D97-AF65-F5344CB8AC3E}">
        <p14:creationId xmlns:p14="http://schemas.microsoft.com/office/powerpoint/2010/main" val="3516050717"/>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5522198-B552-8FAF-2200-5222FA50BF29}"/>
              </a:ext>
            </a:extLst>
          </p:cNvPr>
          <p:cNvSpPr>
            <a:spLocks noGrp="1"/>
          </p:cNvSpPr>
          <p:nvPr>
            <p:ph type="title"/>
          </p:nvPr>
        </p:nvSpPr>
        <p:spPr/>
        <p:txBody>
          <a:bodyPr/>
          <a:lstStyle/>
          <a:p>
            <a:pPr algn="ctr"/>
            <a:r>
              <a:rPr lang="cs-CZ" b="1" dirty="0">
                <a:solidFill>
                  <a:schemeClr val="accent5">
                    <a:lumMod val="75000"/>
                  </a:schemeClr>
                </a:solidFill>
              </a:rPr>
              <a:t>C. VYHRAZENÉ ZMĚNY</a:t>
            </a:r>
            <a:br>
              <a:rPr lang="cs-CZ" b="1" dirty="0">
                <a:solidFill>
                  <a:schemeClr val="accent5">
                    <a:lumMod val="75000"/>
                  </a:schemeClr>
                </a:solidFill>
              </a:rPr>
            </a:br>
            <a:br>
              <a:rPr lang="cs-CZ" b="1" dirty="0">
                <a:solidFill>
                  <a:schemeClr val="accent5">
                    <a:lumMod val="75000"/>
                  </a:schemeClr>
                </a:solidFill>
              </a:rPr>
            </a:br>
            <a:endParaRPr lang="cs-CZ" b="1" i="1" dirty="0">
              <a:solidFill>
                <a:schemeClr val="accent5">
                  <a:lumMod val="75000"/>
                </a:schemeClr>
              </a:solidFill>
            </a:endParaRPr>
          </a:p>
        </p:txBody>
      </p:sp>
      <p:sp>
        <p:nvSpPr>
          <p:cNvPr id="3" name="Zástupný text 2">
            <a:extLst>
              <a:ext uri="{FF2B5EF4-FFF2-40B4-BE49-F238E27FC236}">
                <a16:creationId xmlns:a16="http://schemas.microsoft.com/office/drawing/2014/main" id="{D5B90F51-81BB-4327-3263-8C5A5030BE46}"/>
              </a:ext>
            </a:extLst>
          </p:cNvPr>
          <p:cNvSpPr>
            <a:spLocks noGrp="1"/>
          </p:cNvSpPr>
          <p:nvPr>
            <p:ph type="body" idx="1"/>
          </p:nvPr>
        </p:nvSpPr>
        <p:spPr/>
        <p:txBody>
          <a:bodyPr/>
          <a:lstStyle/>
          <a:p>
            <a:endParaRPr lang="cs-CZ" dirty="0"/>
          </a:p>
        </p:txBody>
      </p:sp>
      <p:sp>
        <p:nvSpPr>
          <p:cNvPr id="4" name="Zástupný symbol pro číslo snímku 3">
            <a:extLst>
              <a:ext uri="{FF2B5EF4-FFF2-40B4-BE49-F238E27FC236}">
                <a16:creationId xmlns:a16="http://schemas.microsoft.com/office/drawing/2014/main" id="{C475E8D6-9411-7A4A-7B8A-92CC9997A63C}"/>
              </a:ext>
            </a:extLst>
          </p:cNvPr>
          <p:cNvSpPr>
            <a:spLocks noGrp="1"/>
          </p:cNvSpPr>
          <p:nvPr>
            <p:ph type="sldNum" sz="quarter" idx="12"/>
          </p:nvPr>
        </p:nvSpPr>
        <p:spPr/>
        <p:txBody>
          <a:bodyPr/>
          <a:lstStyle/>
          <a:p>
            <a:fld id="{21944441-26C3-43E2-AE7F-3EECDD9A4D76}" type="slidenum">
              <a:rPr lang="cs-CZ" smtClean="0"/>
              <a:t>53</a:t>
            </a:fld>
            <a:endParaRPr lang="cs-CZ" dirty="0"/>
          </a:p>
        </p:txBody>
      </p:sp>
    </p:spTree>
    <p:extLst>
      <p:ext uri="{BB962C8B-B14F-4D97-AF65-F5344CB8AC3E}">
        <p14:creationId xmlns:p14="http://schemas.microsoft.com/office/powerpoint/2010/main" val="3248785832"/>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F13FF10-236B-74F4-4940-41A593236503}"/>
              </a:ext>
            </a:extLst>
          </p:cNvPr>
          <p:cNvSpPr>
            <a:spLocks noGrp="1"/>
          </p:cNvSpPr>
          <p:nvPr>
            <p:ph type="title"/>
          </p:nvPr>
        </p:nvSpPr>
        <p:spPr>
          <a:xfrm>
            <a:off x="839788" y="365125"/>
            <a:ext cx="10515600" cy="823913"/>
          </a:xfrm>
        </p:spPr>
        <p:txBody>
          <a:bodyPr>
            <a:normAutofit/>
          </a:bodyPr>
          <a:lstStyle/>
          <a:p>
            <a:r>
              <a:rPr lang="cs-CZ" sz="3200" b="1" dirty="0">
                <a:solidFill>
                  <a:schemeClr val="accent5">
                    <a:lumMod val="75000"/>
                  </a:schemeClr>
                </a:solidFill>
              </a:rPr>
              <a:t>Novela 2023 - § 222/2</a:t>
            </a:r>
          </a:p>
        </p:txBody>
      </p:sp>
      <p:sp>
        <p:nvSpPr>
          <p:cNvPr id="3" name="Zástupný text 2">
            <a:extLst>
              <a:ext uri="{FF2B5EF4-FFF2-40B4-BE49-F238E27FC236}">
                <a16:creationId xmlns:a16="http://schemas.microsoft.com/office/drawing/2014/main" id="{4CD86096-A5D9-55E3-F776-C72179B864C0}"/>
              </a:ext>
            </a:extLst>
          </p:cNvPr>
          <p:cNvSpPr>
            <a:spLocks noGrp="1"/>
          </p:cNvSpPr>
          <p:nvPr>
            <p:ph type="body" idx="1"/>
          </p:nvPr>
        </p:nvSpPr>
        <p:spPr>
          <a:xfrm>
            <a:off x="839788" y="1277877"/>
            <a:ext cx="5157787" cy="480585"/>
          </a:xfrm>
          <a:solidFill>
            <a:schemeClr val="accent1">
              <a:lumMod val="20000"/>
              <a:lumOff val="80000"/>
            </a:schemeClr>
          </a:solidFill>
        </p:spPr>
        <p:txBody>
          <a:bodyPr/>
          <a:lstStyle/>
          <a:p>
            <a:r>
              <a:rPr lang="cs-CZ" dirty="0"/>
              <a:t>Původní znění</a:t>
            </a:r>
          </a:p>
        </p:txBody>
      </p:sp>
      <p:sp>
        <p:nvSpPr>
          <p:cNvPr id="4" name="Zástupný obsah 3">
            <a:extLst>
              <a:ext uri="{FF2B5EF4-FFF2-40B4-BE49-F238E27FC236}">
                <a16:creationId xmlns:a16="http://schemas.microsoft.com/office/drawing/2014/main" id="{EE70F822-471A-F0A7-69E3-F94B737DD905}"/>
              </a:ext>
            </a:extLst>
          </p:cNvPr>
          <p:cNvSpPr>
            <a:spLocks noGrp="1"/>
          </p:cNvSpPr>
          <p:nvPr>
            <p:ph sz="half" idx="2"/>
          </p:nvPr>
        </p:nvSpPr>
        <p:spPr>
          <a:xfrm>
            <a:off x="836612" y="1847301"/>
            <a:ext cx="5157787" cy="4373745"/>
          </a:xfrm>
        </p:spPr>
        <p:txBody>
          <a:bodyPr>
            <a:noAutofit/>
          </a:bodyPr>
          <a:lstStyle/>
          <a:p>
            <a:pPr marL="0" indent="0" algn="just">
              <a:lnSpc>
                <a:spcPct val="100000"/>
              </a:lnSpc>
              <a:buNone/>
            </a:pPr>
            <a:r>
              <a:rPr lang="cs-CZ" sz="2000" dirty="0"/>
              <a:t>Za podstatnou změnu závazku ze smlouvy na veřejnou zakázku se nepovažuje uplatnění vyhrazených změn závazku sjednaných ve smlouvě na veřejnou zakázku na základě zadávacích podmínek podle § 100 odst. 1.</a:t>
            </a:r>
          </a:p>
        </p:txBody>
      </p:sp>
      <p:sp>
        <p:nvSpPr>
          <p:cNvPr id="5" name="Zástupný text 4">
            <a:extLst>
              <a:ext uri="{FF2B5EF4-FFF2-40B4-BE49-F238E27FC236}">
                <a16:creationId xmlns:a16="http://schemas.microsoft.com/office/drawing/2014/main" id="{AF3CF206-5213-3958-7E6C-8FDE5479ECEB}"/>
              </a:ext>
            </a:extLst>
          </p:cNvPr>
          <p:cNvSpPr>
            <a:spLocks noGrp="1"/>
          </p:cNvSpPr>
          <p:nvPr>
            <p:ph type="body" sz="quarter" idx="3"/>
          </p:nvPr>
        </p:nvSpPr>
        <p:spPr>
          <a:xfrm>
            <a:off x="6172200" y="1277877"/>
            <a:ext cx="5183188" cy="480585"/>
          </a:xfrm>
          <a:solidFill>
            <a:schemeClr val="accent1">
              <a:lumMod val="40000"/>
              <a:lumOff val="60000"/>
            </a:schemeClr>
          </a:solidFill>
        </p:spPr>
        <p:txBody>
          <a:bodyPr/>
          <a:lstStyle/>
          <a:p>
            <a:r>
              <a:rPr lang="cs-CZ" dirty="0"/>
              <a:t>Novela 2023</a:t>
            </a:r>
          </a:p>
        </p:txBody>
      </p:sp>
      <p:sp>
        <p:nvSpPr>
          <p:cNvPr id="6" name="Zástupný obsah 5">
            <a:extLst>
              <a:ext uri="{FF2B5EF4-FFF2-40B4-BE49-F238E27FC236}">
                <a16:creationId xmlns:a16="http://schemas.microsoft.com/office/drawing/2014/main" id="{467A07BB-A012-8323-E53D-B73867020A13}"/>
              </a:ext>
            </a:extLst>
          </p:cNvPr>
          <p:cNvSpPr>
            <a:spLocks noGrp="1"/>
          </p:cNvSpPr>
          <p:nvPr>
            <p:ph sz="quarter" idx="4"/>
          </p:nvPr>
        </p:nvSpPr>
        <p:spPr>
          <a:xfrm>
            <a:off x="6172200" y="1847302"/>
            <a:ext cx="5183188" cy="4373744"/>
          </a:xfrm>
        </p:spPr>
        <p:txBody>
          <a:bodyPr>
            <a:noAutofit/>
          </a:bodyPr>
          <a:lstStyle/>
          <a:p>
            <a:pPr marL="0" indent="0">
              <a:lnSpc>
                <a:spcPct val="100000"/>
              </a:lnSpc>
              <a:spcAft>
                <a:spcPts val="800"/>
              </a:spcAft>
              <a:buNone/>
            </a:pPr>
            <a:r>
              <a:rPr lang="cs-CZ" sz="2000" dirty="0">
                <a:solidFill>
                  <a:srgbClr val="000000"/>
                </a:solidFill>
                <a:effectLst/>
                <a:highlight>
                  <a:srgbClr val="FFFFFF"/>
                </a:highlight>
                <a:ea typeface="Times New Roman" panose="02020603050405020304" pitchFamily="18" charset="0"/>
              </a:rPr>
              <a:t>Za podstatnou změnu závazku ze smlouvy na veřejnou zakázku se nepovažuje uplatnění </a:t>
            </a:r>
            <a:r>
              <a:rPr lang="cs-CZ" sz="2000" strike="sngStrike" dirty="0">
                <a:solidFill>
                  <a:srgbClr val="FF0000"/>
                </a:solidFill>
                <a:effectLst/>
                <a:highlight>
                  <a:srgbClr val="FFFFFF"/>
                </a:highlight>
                <a:ea typeface="Times New Roman" panose="02020603050405020304" pitchFamily="18" charset="0"/>
              </a:rPr>
              <a:t>vyhrazených </a:t>
            </a:r>
            <a:r>
              <a:rPr lang="cs-CZ" sz="2000" dirty="0">
                <a:solidFill>
                  <a:srgbClr val="000000"/>
                </a:solidFill>
                <a:effectLst/>
                <a:highlight>
                  <a:srgbClr val="FFFFFF"/>
                </a:highlight>
                <a:ea typeface="Times New Roman" panose="02020603050405020304" pitchFamily="18" charset="0"/>
              </a:rPr>
              <a:t>změn závazku </a:t>
            </a:r>
            <a:r>
              <a:rPr lang="cs-CZ" sz="2000" u="dbl" dirty="0">
                <a:solidFill>
                  <a:srgbClr val="00AA00"/>
                </a:solidFill>
                <a:effectLst/>
                <a:highlight>
                  <a:srgbClr val="FFFFFF"/>
                </a:highlight>
                <a:ea typeface="Times New Roman" panose="02020603050405020304" pitchFamily="18" charset="0"/>
              </a:rPr>
              <a:t>vyhrazených </a:t>
            </a:r>
            <a:r>
              <a:rPr lang="cs-CZ" sz="2000" strike="sngStrike" dirty="0">
                <a:solidFill>
                  <a:srgbClr val="FF0000"/>
                </a:solidFill>
                <a:effectLst/>
                <a:highlight>
                  <a:srgbClr val="FFFFFF"/>
                </a:highlight>
                <a:ea typeface="Times New Roman" panose="02020603050405020304" pitchFamily="18" charset="0"/>
              </a:rPr>
              <a:t>sjednaných ve smlouvě na veřejnou zakázku na základě zadávacích podmínek </a:t>
            </a:r>
            <a:r>
              <a:rPr lang="cs-CZ" sz="2000" dirty="0">
                <a:solidFill>
                  <a:srgbClr val="000000"/>
                </a:solidFill>
                <a:effectLst/>
                <a:highlight>
                  <a:srgbClr val="FFFFFF"/>
                </a:highlight>
                <a:ea typeface="Times New Roman" panose="02020603050405020304" pitchFamily="18" charset="0"/>
              </a:rPr>
              <a:t>podle § 100        odst. 1.</a:t>
            </a:r>
            <a:endParaRPr lang="cs-CZ" sz="2000" dirty="0"/>
          </a:p>
        </p:txBody>
      </p:sp>
      <p:sp>
        <p:nvSpPr>
          <p:cNvPr id="7" name="Zástupný symbol pro číslo snímku 6">
            <a:extLst>
              <a:ext uri="{FF2B5EF4-FFF2-40B4-BE49-F238E27FC236}">
                <a16:creationId xmlns:a16="http://schemas.microsoft.com/office/drawing/2014/main" id="{28D7B215-5C8D-EA85-08B9-0813E0C3D884}"/>
              </a:ext>
            </a:extLst>
          </p:cNvPr>
          <p:cNvSpPr>
            <a:spLocks noGrp="1"/>
          </p:cNvSpPr>
          <p:nvPr>
            <p:ph type="sldNum" sz="quarter" idx="12"/>
          </p:nvPr>
        </p:nvSpPr>
        <p:spPr/>
        <p:txBody>
          <a:bodyPr/>
          <a:lstStyle/>
          <a:p>
            <a:fld id="{21944441-26C3-43E2-AE7F-3EECDD9A4D76}" type="slidenum">
              <a:rPr lang="cs-CZ" smtClean="0"/>
              <a:t>54</a:t>
            </a:fld>
            <a:endParaRPr lang="cs-CZ" dirty="0"/>
          </a:p>
        </p:txBody>
      </p:sp>
    </p:spTree>
    <p:extLst>
      <p:ext uri="{BB962C8B-B14F-4D97-AF65-F5344CB8AC3E}">
        <p14:creationId xmlns:p14="http://schemas.microsoft.com/office/powerpoint/2010/main" val="1009575517"/>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obsah 2">
            <a:extLst>
              <a:ext uri="{FF2B5EF4-FFF2-40B4-BE49-F238E27FC236}">
                <a16:creationId xmlns:a16="http://schemas.microsoft.com/office/drawing/2014/main" id="{D212BD1A-5A15-679B-D08E-214DCDE7341D}"/>
              </a:ext>
            </a:extLst>
          </p:cNvPr>
          <p:cNvSpPr>
            <a:spLocks noGrp="1"/>
          </p:cNvSpPr>
          <p:nvPr>
            <p:ph idx="1"/>
          </p:nvPr>
        </p:nvSpPr>
        <p:spPr>
          <a:xfrm>
            <a:off x="838200" y="1258277"/>
            <a:ext cx="10515600" cy="5033108"/>
          </a:xfrm>
        </p:spPr>
        <p:txBody>
          <a:bodyPr>
            <a:noAutofit/>
          </a:bodyPr>
          <a:lstStyle/>
          <a:p>
            <a:pPr>
              <a:lnSpc>
                <a:spcPct val="100000"/>
              </a:lnSpc>
              <a:spcBef>
                <a:spcPts val="0"/>
              </a:spcBef>
              <a:spcAft>
                <a:spcPts val="600"/>
              </a:spcAft>
            </a:pPr>
            <a:r>
              <a:rPr lang="cs-CZ" sz="2000" dirty="0"/>
              <a:t>uplatnění vyhrazených změn dle § 100/1 není podstatnou změnou</a:t>
            </a:r>
          </a:p>
          <a:p>
            <a:pPr>
              <a:lnSpc>
                <a:spcPct val="100000"/>
              </a:lnSpc>
              <a:spcBef>
                <a:spcPts val="0"/>
              </a:spcBef>
              <a:spcAft>
                <a:spcPts val="600"/>
              </a:spcAft>
            </a:pPr>
            <a:r>
              <a:rPr lang="cs-CZ" sz="2000" dirty="0">
                <a:solidFill>
                  <a:schemeClr val="accent5">
                    <a:lumMod val="75000"/>
                  </a:schemeClr>
                </a:solidFill>
              </a:rPr>
              <a:t>podmínky:</a:t>
            </a:r>
          </a:p>
          <a:p>
            <a:pPr lvl="1">
              <a:lnSpc>
                <a:spcPct val="100000"/>
              </a:lnSpc>
              <a:spcBef>
                <a:spcPts val="0"/>
              </a:spcBef>
              <a:spcAft>
                <a:spcPts val="600"/>
              </a:spcAft>
            </a:pPr>
            <a:r>
              <a:rPr lang="cs-CZ" sz="2000" dirty="0"/>
              <a:t>výhrada v zadávacích podmínkách (nově nemusí být ve smlouvě na plnění VZ/RD)</a:t>
            </a:r>
          </a:p>
          <a:p>
            <a:pPr lvl="1">
              <a:lnSpc>
                <a:spcPct val="100000"/>
              </a:lnSpc>
              <a:spcBef>
                <a:spcPts val="0"/>
              </a:spcBef>
              <a:spcAft>
                <a:spcPts val="600"/>
              </a:spcAft>
            </a:pPr>
            <a:r>
              <a:rPr lang="cs-CZ" sz="2000" dirty="0"/>
              <a:t>jednoznačné vymezení:</a:t>
            </a:r>
          </a:p>
          <a:p>
            <a:pPr lvl="2">
              <a:lnSpc>
                <a:spcPct val="100000"/>
              </a:lnSpc>
              <a:spcBef>
                <a:spcPts val="0"/>
              </a:spcBef>
              <a:spcAft>
                <a:spcPts val="600"/>
              </a:spcAft>
            </a:pPr>
            <a:r>
              <a:rPr lang="cs-CZ" dirty="0"/>
              <a:t>podmínek pro provedení změny</a:t>
            </a:r>
          </a:p>
          <a:p>
            <a:pPr lvl="2">
              <a:lnSpc>
                <a:spcPct val="100000"/>
              </a:lnSpc>
              <a:spcBef>
                <a:spcPts val="0"/>
              </a:spcBef>
              <a:spcAft>
                <a:spcPts val="600"/>
              </a:spcAft>
            </a:pPr>
            <a:r>
              <a:rPr lang="cs-CZ" dirty="0"/>
              <a:t>obsahu změny</a:t>
            </a:r>
          </a:p>
          <a:p>
            <a:pPr lvl="1">
              <a:lnSpc>
                <a:spcPct val="100000"/>
              </a:lnSpc>
              <a:spcBef>
                <a:spcPts val="0"/>
              </a:spcBef>
              <a:spcAft>
                <a:spcPts val="600"/>
              </a:spcAft>
            </a:pPr>
            <a:r>
              <a:rPr lang="cs-CZ" sz="2000" dirty="0"/>
              <a:t>zákaz změny celkové povahy veřejné zakázky (srov. § 222/4)</a:t>
            </a:r>
          </a:p>
          <a:p>
            <a:pPr lvl="1">
              <a:lnSpc>
                <a:spcPct val="100000"/>
              </a:lnSpc>
              <a:spcBef>
                <a:spcPts val="0"/>
              </a:spcBef>
              <a:spcAft>
                <a:spcPts val="600"/>
              </a:spcAft>
            </a:pPr>
            <a:r>
              <a:rPr lang="pl-PL" sz="2000" dirty="0"/>
              <a:t>započtení hodnoty vyhrazené změny do předpokládané hodnoty VZ (§ 16/3)</a:t>
            </a:r>
            <a:endParaRPr lang="cs-CZ" sz="2000" dirty="0"/>
          </a:p>
          <a:p>
            <a:pPr>
              <a:lnSpc>
                <a:spcPct val="100000"/>
              </a:lnSpc>
              <a:spcBef>
                <a:spcPts val="0"/>
              </a:spcBef>
              <a:spcAft>
                <a:spcPts val="600"/>
              </a:spcAft>
              <a:buFont typeface="Wingdings" panose="05000000000000000000" pitchFamily="2" charset="2"/>
              <a:buChar char="Ø"/>
            </a:pPr>
            <a:r>
              <a:rPr lang="cs-CZ" sz="2000" dirty="0"/>
              <a:t> změna se může týkat rozsahu dodávek, služeb nebo stavebních prací, ceny nebo jiných obchodních nebo technických podmínek (</a:t>
            </a:r>
            <a:r>
              <a:rPr lang="cs-CZ" sz="2000" i="1" dirty="0"/>
              <a:t>jsou nějaké prvky vyloučeny?</a:t>
            </a:r>
            <a:r>
              <a:rPr lang="cs-CZ" sz="2000" dirty="0"/>
              <a:t>)</a:t>
            </a:r>
          </a:p>
          <a:p>
            <a:pPr>
              <a:lnSpc>
                <a:spcPct val="100000"/>
              </a:lnSpc>
              <a:spcBef>
                <a:spcPts val="0"/>
              </a:spcBef>
              <a:spcAft>
                <a:spcPts val="600"/>
              </a:spcAft>
              <a:buFont typeface="Wingdings" panose="05000000000000000000" pitchFamily="2" charset="2"/>
              <a:buChar char="Ø"/>
            </a:pPr>
            <a:r>
              <a:rPr lang="cs-CZ" sz="2000" dirty="0"/>
              <a:t>v řadě případů není nutno uzavírat dodatek ke smlouvě (ani uveřejňovat v registru smluv), byť se změna určitým způsobem zaznamenává (např. protokol o měření)</a:t>
            </a:r>
          </a:p>
          <a:p>
            <a:pPr>
              <a:lnSpc>
                <a:spcPct val="100000"/>
              </a:lnSpc>
              <a:spcBef>
                <a:spcPts val="0"/>
              </a:spcBef>
              <a:spcAft>
                <a:spcPts val="600"/>
              </a:spcAft>
            </a:pPr>
            <a:endParaRPr lang="cs-CZ" sz="2000" dirty="0"/>
          </a:p>
          <a:p>
            <a:pPr>
              <a:lnSpc>
                <a:spcPct val="100000"/>
              </a:lnSpc>
              <a:spcBef>
                <a:spcPts val="0"/>
              </a:spcBef>
              <a:spcAft>
                <a:spcPts val="600"/>
              </a:spcAft>
            </a:pPr>
            <a:endParaRPr lang="cs-CZ" sz="2000" dirty="0"/>
          </a:p>
          <a:p>
            <a:pPr lvl="2">
              <a:lnSpc>
                <a:spcPct val="100000"/>
              </a:lnSpc>
              <a:spcBef>
                <a:spcPts val="0"/>
              </a:spcBef>
              <a:spcAft>
                <a:spcPts val="600"/>
              </a:spcAft>
            </a:pPr>
            <a:endParaRPr lang="cs-CZ" dirty="0"/>
          </a:p>
        </p:txBody>
      </p:sp>
      <p:sp>
        <p:nvSpPr>
          <p:cNvPr id="6" name="Nadpis 1">
            <a:extLst>
              <a:ext uri="{FF2B5EF4-FFF2-40B4-BE49-F238E27FC236}">
                <a16:creationId xmlns:a16="http://schemas.microsoft.com/office/drawing/2014/main" id="{6BC25597-9C57-D010-E3FD-E80E90C53668}"/>
              </a:ext>
            </a:extLst>
          </p:cNvPr>
          <p:cNvSpPr>
            <a:spLocks noGrp="1"/>
          </p:cNvSpPr>
          <p:nvPr>
            <p:ph type="title"/>
          </p:nvPr>
        </p:nvSpPr>
        <p:spPr>
          <a:xfrm>
            <a:off x="839788" y="365125"/>
            <a:ext cx="10515600" cy="823913"/>
          </a:xfrm>
        </p:spPr>
        <p:txBody>
          <a:bodyPr>
            <a:normAutofit/>
          </a:bodyPr>
          <a:lstStyle/>
          <a:p>
            <a:r>
              <a:rPr lang="cs-CZ" sz="3200" b="1" dirty="0">
                <a:solidFill>
                  <a:schemeClr val="accent5">
                    <a:lumMod val="75000"/>
                  </a:schemeClr>
                </a:solidFill>
              </a:rPr>
              <a:t>Vyhrazené změny (§ 100/1 a § 222/2)</a:t>
            </a:r>
          </a:p>
        </p:txBody>
      </p:sp>
      <p:sp>
        <p:nvSpPr>
          <p:cNvPr id="7" name="Zástupný symbol pro číslo snímku 6">
            <a:extLst>
              <a:ext uri="{FF2B5EF4-FFF2-40B4-BE49-F238E27FC236}">
                <a16:creationId xmlns:a16="http://schemas.microsoft.com/office/drawing/2014/main" id="{EA49E1C2-4305-8AE4-A246-0B49AB661747}"/>
              </a:ext>
            </a:extLst>
          </p:cNvPr>
          <p:cNvSpPr>
            <a:spLocks noGrp="1"/>
          </p:cNvSpPr>
          <p:nvPr>
            <p:ph type="sldNum" sz="quarter" idx="12"/>
          </p:nvPr>
        </p:nvSpPr>
        <p:spPr/>
        <p:txBody>
          <a:bodyPr/>
          <a:lstStyle/>
          <a:p>
            <a:fld id="{21944441-26C3-43E2-AE7F-3EECDD9A4D76}" type="slidenum">
              <a:rPr lang="cs-CZ" smtClean="0"/>
              <a:t>55</a:t>
            </a:fld>
            <a:endParaRPr lang="cs-CZ"/>
          </a:p>
        </p:txBody>
      </p:sp>
    </p:spTree>
    <p:extLst>
      <p:ext uri="{BB962C8B-B14F-4D97-AF65-F5344CB8AC3E}">
        <p14:creationId xmlns:p14="http://schemas.microsoft.com/office/powerpoint/2010/main" val="809583459"/>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obsah 2">
            <a:extLst>
              <a:ext uri="{FF2B5EF4-FFF2-40B4-BE49-F238E27FC236}">
                <a16:creationId xmlns:a16="http://schemas.microsoft.com/office/drawing/2014/main" id="{D212BD1A-5A15-679B-D08E-214DCDE7341D}"/>
              </a:ext>
            </a:extLst>
          </p:cNvPr>
          <p:cNvSpPr>
            <a:spLocks noGrp="1"/>
          </p:cNvSpPr>
          <p:nvPr>
            <p:ph idx="1"/>
          </p:nvPr>
        </p:nvSpPr>
        <p:spPr>
          <a:xfrm>
            <a:off x="838200" y="1258277"/>
            <a:ext cx="10515600" cy="5033108"/>
          </a:xfrm>
        </p:spPr>
        <p:txBody>
          <a:bodyPr>
            <a:noAutofit/>
          </a:bodyPr>
          <a:lstStyle/>
          <a:p>
            <a:pPr>
              <a:lnSpc>
                <a:spcPct val="100000"/>
              </a:lnSpc>
              <a:spcBef>
                <a:spcPts val="0"/>
              </a:spcBef>
              <a:spcAft>
                <a:spcPts val="600"/>
              </a:spcAft>
            </a:pPr>
            <a:r>
              <a:rPr lang="cs-CZ" sz="2000" dirty="0">
                <a:solidFill>
                  <a:schemeClr val="accent5">
                    <a:lumMod val="75000"/>
                  </a:schemeClr>
                </a:solidFill>
              </a:rPr>
              <a:t>příklady:</a:t>
            </a:r>
          </a:p>
          <a:p>
            <a:pPr lvl="1">
              <a:lnSpc>
                <a:spcPct val="100000"/>
              </a:lnSpc>
              <a:spcBef>
                <a:spcPts val="0"/>
              </a:spcBef>
              <a:spcAft>
                <a:spcPts val="600"/>
              </a:spcAft>
            </a:pPr>
            <a:r>
              <a:rPr lang="cs-CZ" sz="2000" dirty="0"/>
              <a:t>inflační doložka</a:t>
            </a:r>
          </a:p>
          <a:p>
            <a:pPr lvl="1">
              <a:lnSpc>
                <a:spcPct val="100000"/>
              </a:lnSpc>
              <a:spcBef>
                <a:spcPts val="0"/>
              </a:spcBef>
              <a:spcAft>
                <a:spcPts val="600"/>
              </a:spcAft>
            </a:pPr>
            <a:r>
              <a:rPr lang="cs-CZ" sz="2000" dirty="0"/>
              <a:t>tzv. měřený kontrakt, resp. zadání dle modelového případu a fakturace dle skutečného objemu plnění (</a:t>
            </a:r>
            <a:r>
              <a:rPr lang="cs-CZ" sz="2000" i="1" dirty="0"/>
              <a:t>není změna ale stanovení ceny</a:t>
            </a:r>
            <a:r>
              <a:rPr lang="cs-CZ" sz="2000" dirty="0"/>
              <a:t>)</a:t>
            </a:r>
          </a:p>
          <a:p>
            <a:pPr lvl="1">
              <a:lnSpc>
                <a:spcPct val="100000"/>
              </a:lnSpc>
              <a:spcBef>
                <a:spcPts val="0"/>
              </a:spcBef>
              <a:spcAft>
                <a:spcPts val="600"/>
              </a:spcAft>
            </a:pPr>
            <a:r>
              <a:rPr lang="cs-CZ" sz="2000" dirty="0"/>
              <a:t>tzv. smluvní opční právo (</a:t>
            </a:r>
            <a:r>
              <a:rPr lang="cs-CZ" sz="2000" i="1" dirty="0"/>
              <a:t>jistá koupě 180 ks, výhrada dalších 20 ks, soutěž na celek – 200 ks</a:t>
            </a:r>
            <a:r>
              <a:rPr lang="cs-CZ" sz="2000" dirty="0"/>
              <a:t>)</a:t>
            </a:r>
          </a:p>
          <a:p>
            <a:pPr lvl="1">
              <a:lnSpc>
                <a:spcPct val="100000"/>
              </a:lnSpc>
              <a:spcBef>
                <a:spcPts val="0"/>
              </a:spcBef>
              <a:spcAft>
                <a:spcPts val="600"/>
              </a:spcAft>
            </a:pPr>
            <a:r>
              <a:rPr lang="cs-CZ" sz="2000" dirty="0"/>
              <a:t>posun doby plnění na základě definovaných podmínek (např. </a:t>
            </a:r>
            <a:r>
              <a:rPr lang="cs-CZ" sz="2000" i="1" dirty="0"/>
              <a:t>nepříznivé klimatické podmínky</a:t>
            </a:r>
            <a:r>
              <a:rPr lang="cs-CZ" sz="2000" dirty="0"/>
              <a:t>)</a:t>
            </a:r>
          </a:p>
          <a:p>
            <a:pPr lvl="1">
              <a:lnSpc>
                <a:spcPct val="100000"/>
              </a:lnSpc>
              <a:spcBef>
                <a:spcPts val="0"/>
              </a:spcBef>
              <a:spcAft>
                <a:spcPts val="600"/>
              </a:spcAft>
            </a:pPr>
            <a:r>
              <a:rPr lang="cs-CZ" sz="2000" dirty="0"/>
              <a:t>některé změny předvídané smluvními podmínkami FIDIC (???) </a:t>
            </a:r>
          </a:p>
          <a:p>
            <a:pPr>
              <a:lnSpc>
                <a:spcPct val="100000"/>
              </a:lnSpc>
              <a:spcBef>
                <a:spcPts val="0"/>
              </a:spcBef>
              <a:spcAft>
                <a:spcPts val="600"/>
              </a:spcAft>
              <a:buFont typeface="Wingdings" panose="05000000000000000000" pitchFamily="2" charset="2"/>
              <a:buChar char="v"/>
            </a:pPr>
            <a:r>
              <a:rPr lang="cs-CZ" sz="2400" dirty="0"/>
              <a:t> </a:t>
            </a:r>
            <a:r>
              <a:rPr lang="cs-CZ" sz="2000" i="1" dirty="0"/>
              <a:t>změny musí být tak konkrétní, aby v zásadě nebylo nutné o změně jednat</a:t>
            </a:r>
          </a:p>
          <a:p>
            <a:pPr>
              <a:lnSpc>
                <a:spcPct val="100000"/>
              </a:lnSpc>
              <a:spcBef>
                <a:spcPts val="0"/>
              </a:spcBef>
              <a:spcAft>
                <a:spcPts val="600"/>
              </a:spcAft>
            </a:pPr>
            <a:endParaRPr lang="cs-CZ" sz="2000" dirty="0"/>
          </a:p>
          <a:p>
            <a:pPr>
              <a:lnSpc>
                <a:spcPct val="100000"/>
              </a:lnSpc>
              <a:spcBef>
                <a:spcPts val="0"/>
              </a:spcBef>
              <a:spcAft>
                <a:spcPts val="600"/>
              </a:spcAft>
            </a:pPr>
            <a:r>
              <a:rPr lang="cs-CZ" sz="2000" dirty="0"/>
              <a:t>dle znění § 263/3 po Novele 2023 by nezákonná výhrada zřejmě nevedla ke zrušení ZŘ („</a:t>
            </a:r>
            <a:r>
              <a:rPr lang="cs-CZ" sz="2000" i="1" dirty="0"/>
              <a:t>Vyhradil-li si v zadávací dokumentaci zadavatel (…) změnu závazku v rozporu s § 100, uloží Úřad nápravné opatření spočívající v zákazu uplatnění takové výhrady, pokud to postačuje k provedení nápravy.</a:t>
            </a:r>
            <a:r>
              <a:rPr lang="cs-CZ" sz="2000" dirty="0"/>
              <a:t>“)</a:t>
            </a:r>
          </a:p>
          <a:p>
            <a:pPr lvl="1">
              <a:lnSpc>
                <a:spcPct val="100000"/>
              </a:lnSpc>
              <a:spcBef>
                <a:spcPts val="0"/>
              </a:spcBef>
              <a:spcAft>
                <a:spcPts val="600"/>
              </a:spcAft>
            </a:pPr>
            <a:r>
              <a:rPr lang="pl-PL" sz="1800" b="1" dirty="0"/>
              <a:t>ÚOHS-R0021/2024 (14.3.2024)</a:t>
            </a:r>
            <a:r>
              <a:rPr lang="pl-PL" sz="1800" dirty="0"/>
              <a:t> – samotné nedostatečné vymezení výhrady dle § 100 není přestupkem, ale není možné využít výhradu dle § 222/2 (shodně ÚOHS R0016/2024 a R0024/2024)</a:t>
            </a:r>
            <a:endParaRPr lang="cs-CZ" sz="1800" dirty="0"/>
          </a:p>
          <a:p>
            <a:pPr>
              <a:lnSpc>
                <a:spcPct val="100000"/>
              </a:lnSpc>
              <a:spcBef>
                <a:spcPts val="0"/>
              </a:spcBef>
              <a:spcAft>
                <a:spcPts val="600"/>
              </a:spcAft>
            </a:pPr>
            <a:endParaRPr lang="cs-CZ" sz="2000" i="1" dirty="0"/>
          </a:p>
          <a:p>
            <a:pPr lvl="1">
              <a:lnSpc>
                <a:spcPct val="100000"/>
              </a:lnSpc>
              <a:spcBef>
                <a:spcPts val="0"/>
              </a:spcBef>
              <a:spcAft>
                <a:spcPts val="600"/>
              </a:spcAft>
            </a:pPr>
            <a:endParaRPr lang="cs-CZ" sz="2000" dirty="0"/>
          </a:p>
          <a:p>
            <a:pPr lvl="2">
              <a:lnSpc>
                <a:spcPct val="100000"/>
              </a:lnSpc>
              <a:spcBef>
                <a:spcPts val="0"/>
              </a:spcBef>
              <a:spcAft>
                <a:spcPts val="600"/>
              </a:spcAft>
            </a:pPr>
            <a:endParaRPr lang="cs-CZ" dirty="0"/>
          </a:p>
        </p:txBody>
      </p:sp>
      <p:sp>
        <p:nvSpPr>
          <p:cNvPr id="6" name="Nadpis 1">
            <a:extLst>
              <a:ext uri="{FF2B5EF4-FFF2-40B4-BE49-F238E27FC236}">
                <a16:creationId xmlns:a16="http://schemas.microsoft.com/office/drawing/2014/main" id="{6BC25597-9C57-D010-E3FD-E80E90C53668}"/>
              </a:ext>
            </a:extLst>
          </p:cNvPr>
          <p:cNvSpPr>
            <a:spLocks noGrp="1"/>
          </p:cNvSpPr>
          <p:nvPr>
            <p:ph type="title"/>
          </p:nvPr>
        </p:nvSpPr>
        <p:spPr>
          <a:xfrm>
            <a:off x="839788" y="365125"/>
            <a:ext cx="10515600" cy="823913"/>
          </a:xfrm>
        </p:spPr>
        <p:txBody>
          <a:bodyPr>
            <a:normAutofit/>
          </a:bodyPr>
          <a:lstStyle/>
          <a:p>
            <a:r>
              <a:rPr lang="cs-CZ" sz="3200" b="1" dirty="0">
                <a:solidFill>
                  <a:schemeClr val="accent5">
                    <a:lumMod val="75000"/>
                  </a:schemeClr>
                </a:solidFill>
              </a:rPr>
              <a:t>Vyhrazené změny (§ 100/1 a § 222/2)</a:t>
            </a:r>
          </a:p>
        </p:txBody>
      </p:sp>
      <p:sp>
        <p:nvSpPr>
          <p:cNvPr id="7" name="Zástupný symbol pro číslo snímku 6">
            <a:extLst>
              <a:ext uri="{FF2B5EF4-FFF2-40B4-BE49-F238E27FC236}">
                <a16:creationId xmlns:a16="http://schemas.microsoft.com/office/drawing/2014/main" id="{EA49E1C2-4305-8AE4-A246-0B49AB661747}"/>
              </a:ext>
            </a:extLst>
          </p:cNvPr>
          <p:cNvSpPr>
            <a:spLocks noGrp="1"/>
          </p:cNvSpPr>
          <p:nvPr>
            <p:ph type="sldNum" sz="quarter" idx="12"/>
          </p:nvPr>
        </p:nvSpPr>
        <p:spPr/>
        <p:txBody>
          <a:bodyPr/>
          <a:lstStyle/>
          <a:p>
            <a:fld id="{21944441-26C3-43E2-AE7F-3EECDD9A4D76}" type="slidenum">
              <a:rPr lang="cs-CZ" smtClean="0"/>
              <a:t>56</a:t>
            </a:fld>
            <a:endParaRPr lang="cs-CZ"/>
          </a:p>
        </p:txBody>
      </p:sp>
    </p:spTree>
    <p:extLst>
      <p:ext uri="{BB962C8B-B14F-4D97-AF65-F5344CB8AC3E}">
        <p14:creationId xmlns:p14="http://schemas.microsoft.com/office/powerpoint/2010/main" val="4193916275"/>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obsah 2">
            <a:extLst>
              <a:ext uri="{FF2B5EF4-FFF2-40B4-BE49-F238E27FC236}">
                <a16:creationId xmlns:a16="http://schemas.microsoft.com/office/drawing/2014/main" id="{D212BD1A-5A15-679B-D08E-214DCDE7341D}"/>
              </a:ext>
            </a:extLst>
          </p:cNvPr>
          <p:cNvSpPr>
            <a:spLocks noGrp="1"/>
          </p:cNvSpPr>
          <p:nvPr>
            <p:ph idx="1"/>
          </p:nvPr>
        </p:nvSpPr>
        <p:spPr>
          <a:xfrm>
            <a:off x="838200" y="1258277"/>
            <a:ext cx="10515600" cy="5033108"/>
          </a:xfrm>
        </p:spPr>
        <p:txBody>
          <a:bodyPr>
            <a:noAutofit/>
          </a:bodyPr>
          <a:lstStyle/>
          <a:p>
            <a:pPr>
              <a:spcBef>
                <a:spcPct val="20000"/>
              </a:spcBef>
              <a:buFont typeface="Arial" charset="0"/>
              <a:buChar char="•"/>
            </a:pPr>
            <a:r>
              <a:rPr lang="cs-CZ" sz="1900" dirty="0">
                <a:solidFill>
                  <a:schemeClr val="accent5">
                    <a:lumMod val="75000"/>
                  </a:schemeClr>
                </a:solidFill>
              </a:rPr>
              <a:t>DZ – konzervativní výklad:</a:t>
            </a:r>
          </a:p>
          <a:p>
            <a:pPr marL="457200" lvl="1" indent="0" algn="just">
              <a:spcBef>
                <a:spcPct val="20000"/>
              </a:spcBef>
              <a:buNone/>
            </a:pPr>
            <a:r>
              <a:rPr lang="cs-CZ" sz="1900" dirty="0">
                <a:solidFill>
                  <a:srgbClr val="000000"/>
                </a:solidFill>
              </a:rPr>
              <a:t>„</a:t>
            </a:r>
            <a:r>
              <a:rPr lang="cs-CZ" sz="1900" i="1" dirty="0">
                <a:solidFill>
                  <a:srgbClr val="000000"/>
                </a:solidFill>
              </a:rPr>
              <a:t>Typickým příkladem takové vyhrazené změny je </a:t>
            </a:r>
            <a:r>
              <a:rPr lang="cs-CZ" sz="1900" i="1" u="sng" dirty="0">
                <a:solidFill>
                  <a:srgbClr val="000000"/>
                </a:solidFill>
              </a:rPr>
              <a:t>inflační doložka</a:t>
            </a:r>
            <a:r>
              <a:rPr lang="cs-CZ" sz="1900" i="1" dirty="0">
                <a:solidFill>
                  <a:srgbClr val="000000"/>
                </a:solidFill>
              </a:rPr>
              <a:t>. Je-li inflační doložka jakožto (i) změna týkající se nabídkové ceny součástí smlouvy na veřejnou zakázku, (</a:t>
            </a:r>
            <a:r>
              <a:rPr lang="cs-CZ" sz="1900" i="1" dirty="0" err="1">
                <a:solidFill>
                  <a:srgbClr val="000000"/>
                </a:solidFill>
              </a:rPr>
              <a:t>ii</a:t>
            </a:r>
            <a:r>
              <a:rPr lang="cs-CZ" sz="1900" i="1" dirty="0">
                <a:solidFill>
                  <a:srgbClr val="000000"/>
                </a:solidFill>
              </a:rPr>
              <a:t>) podmínky (například pokud inflace vyhlášená Českým statistickým úřadem přesahuje X %) i obsah změny (nabídková cena se navýší o stejné procento jako vyhlášená inflace) jsou v zadávacích podmínkách na veřejnou zakázku jednoznačně vymezeny a (</a:t>
            </a:r>
            <a:r>
              <a:rPr lang="cs-CZ" sz="1900" i="1" dirty="0" err="1">
                <a:solidFill>
                  <a:srgbClr val="000000"/>
                </a:solidFill>
              </a:rPr>
              <a:t>iii</a:t>
            </a:r>
            <a:r>
              <a:rPr lang="cs-CZ" sz="1900" i="1" dirty="0">
                <a:solidFill>
                  <a:srgbClr val="000000"/>
                </a:solidFill>
              </a:rPr>
              <a:t>) inflační doložka nemění celkovou povahu veřejné zakázky (předmět veřejné zakázky zůstává nezměněn), je zadavatel oprávněn ji uplatnit, respektive za takové podmínky je možno změnit cenu za plnění veřejné zakázky, aniž by byl zadavatel povinen provést nové zadávací řízení.</a:t>
            </a:r>
            <a:r>
              <a:rPr lang="cs-CZ" sz="1900" dirty="0">
                <a:solidFill>
                  <a:srgbClr val="000000"/>
                </a:solidFill>
              </a:rPr>
              <a:t>“</a:t>
            </a:r>
          </a:p>
          <a:p>
            <a:pPr eaLnBrk="1" hangingPunct="1">
              <a:spcBef>
                <a:spcPct val="20000"/>
              </a:spcBef>
              <a:buFont typeface="Arial" charset="0"/>
              <a:buChar char="•"/>
            </a:pPr>
            <a:r>
              <a:rPr lang="cs-CZ" sz="1900" dirty="0">
                <a:solidFill>
                  <a:schemeClr val="accent5">
                    <a:lumMod val="75000"/>
                  </a:schemeClr>
                </a:solidFill>
              </a:rPr>
              <a:t>preambule směrnice 2014/24/EU, odst. 111:</a:t>
            </a:r>
          </a:p>
          <a:p>
            <a:pPr marL="457200" lvl="1" indent="0" algn="just">
              <a:spcBef>
                <a:spcPct val="20000"/>
              </a:spcBef>
              <a:buNone/>
            </a:pPr>
            <a:r>
              <a:rPr lang="cs-CZ" sz="1900" dirty="0">
                <a:solidFill>
                  <a:srgbClr val="000000"/>
                </a:solidFill>
              </a:rPr>
              <a:t>„</a:t>
            </a:r>
            <a:r>
              <a:rPr lang="cs-CZ" sz="1900" i="1" dirty="0">
                <a:solidFill>
                  <a:srgbClr val="000000"/>
                </a:solidFill>
              </a:rPr>
              <a:t>Mělo by se upřesnit, že dostatečně přesně formulovaná ustanovení o změnách či opčních právech mohou například stanovit indexaci cen nebo zajistit, aby například </a:t>
            </a:r>
            <a:r>
              <a:rPr lang="cs-CZ" sz="1900" i="1" u="sng" dirty="0">
                <a:solidFill>
                  <a:srgbClr val="000000"/>
                </a:solidFill>
              </a:rPr>
              <a:t>telekomunikační zařízení, které má být dodáno v průběhu určitého období, bylo nadále vyhovující</a:t>
            </a:r>
            <a:r>
              <a:rPr lang="cs-CZ" sz="1900" i="1" dirty="0">
                <a:solidFill>
                  <a:srgbClr val="000000"/>
                </a:solidFill>
              </a:rPr>
              <a:t>, a to i v případě změny komunikačních protokolů nebo jiných technologických změn. V rámci těchto dostatečně přesně formulovaných ustanovení by mělo být také možné stanovit </a:t>
            </a:r>
            <a:r>
              <a:rPr lang="cs-CZ" sz="1900" i="1" u="sng" dirty="0">
                <a:solidFill>
                  <a:srgbClr val="000000"/>
                </a:solidFill>
              </a:rPr>
              <a:t>takové úpravy smlouvy na veřejnou zakázku, které jsou nutné z důvodu technických obtíží, jež se vyskytly při provozu či údržbě</a:t>
            </a:r>
            <a:r>
              <a:rPr lang="cs-CZ" sz="1900" i="1" dirty="0">
                <a:solidFill>
                  <a:srgbClr val="000000"/>
                </a:solidFill>
              </a:rPr>
              <a:t>. Mělo by se rovněž připomenout, že ve smlouvě na veřejnou zakázku by například mohla být zahrnuta běžná údržba a rovněž </a:t>
            </a:r>
            <a:r>
              <a:rPr lang="cs-CZ" sz="1900" i="1" u="sng" dirty="0">
                <a:solidFill>
                  <a:srgbClr val="000000"/>
                </a:solidFill>
              </a:rPr>
              <a:t>mimořádné údržbářské zásahy, které by mohly být nutné za účelem zajištění nepřetržitosti veřejné služby</a:t>
            </a:r>
            <a:r>
              <a:rPr lang="cs-CZ" sz="1900" i="1" dirty="0">
                <a:solidFill>
                  <a:srgbClr val="000000"/>
                </a:solidFill>
              </a:rPr>
              <a:t>.</a:t>
            </a:r>
            <a:r>
              <a:rPr lang="cs-CZ" sz="1900" dirty="0">
                <a:solidFill>
                  <a:srgbClr val="000000"/>
                </a:solidFill>
              </a:rPr>
              <a:t>“</a:t>
            </a:r>
            <a:endParaRPr lang="cs-CZ" sz="1900" dirty="0"/>
          </a:p>
        </p:txBody>
      </p:sp>
      <p:sp>
        <p:nvSpPr>
          <p:cNvPr id="6" name="Nadpis 1">
            <a:extLst>
              <a:ext uri="{FF2B5EF4-FFF2-40B4-BE49-F238E27FC236}">
                <a16:creationId xmlns:a16="http://schemas.microsoft.com/office/drawing/2014/main" id="{6BC25597-9C57-D010-E3FD-E80E90C53668}"/>
              </a:ext>
            </a:extLst>
          </p:cNvPr>
          <p:cNvSpPr>
            <a:spLocks noGrp="1"/>
          </p:cNvSpPr>
          <p:nvPr>
            <p:ph type="title"/>
          </p:nvPr>
        </p:nvSpPr>
        <p:spPr>
          <a:xfrm>
            <a:off x="839788" y="365125"/>
            <a:ext cx="10515600" cy="823913"/>
          </a:xfrm>
        </p:spPr>
        <p:txBody>
          <a:bodyPr>
            <a:normAutofit/>
          </a:bodyPr>
          <a:lstStyle/>
          <a:p>
            <a:r>
              <a:rPr lang="cs-CZ" sz="3200" b="1" dirty="0">
                <a:solidFill>
                  <a:schemeClr val="accent5">
                    <a:lumMod val="75000"/>
                  </a:schemeClr>
                </a:solidFill>
              </a:rPr>
              <a:t>Vyhrazené změny (§ 100/1 a § 222/2)</a:t>
            </a:r>
          </a:p>
        </p:txBody>
      </p:sp>
      <p:sp>
        <p:nvSpPr>
          <p:cNvPr id="7" name="Zástupný symbol pro číslo snímku 6">
            <a:extLst>
              <a:ext uri="{FF2B5EF4-FFF2-40B4-BE49-F238E27FC236}">
                <a16:creationId xmlns:a16="http://schemas.microsoft.com/office/drawing/2014/main" id="{EA49E1C2-4305-8AE4-A246-0B49AB661747}"/>
              </a:ext>
            </a:extLst>
          </p:cNvPr>
          <p:cNvSpPr>
            <a:spLocks noGrp="1"/>
          </p:cNvSpPr>
          <p:nvPr>
            <p:ph type="sldNum" sz="quarter" idx="12"/>
          </p:nvPr>
        </p:nvSpPr>
        <p:spPr/>
        <p:txBody>
          <a:bodyPr/>
          <a:lstStyle/>
          <a:p>
            <a:fld id="{21944441-26C3-43E2-AE7F-3EECDD9A4D76}" type="slidenum">
              <a:rPr lang="cs-CZ" smtClean="0"/>
              <a:t>57</a:t>
            </a:fld>
            <a:endParaRPr lang="cs-CZ"/>
          </a:p>
        </p:txBody>
      </p:sp>
    </p:spTree>
    <p:extLst>
      <p:ext uri="{BB962C8B-B14F-4D97-AF65-F5344CB8AC3E}">
        <p14:creationId xmlns:p14="http://schemas.microsoft.com/office/powerpoint/2010/main" val="4025067444"/>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obsah 2">
            <a:extLst>
              <a:ext uri="{FF2B5EF4-FFF2-40B4-BE49-F238E27FC236}">
                <a16:creationId xmlns:a16="http://schemas.microsoft.com/office/drawing/2014/main" id="{D212BD1A-5A15-679B-D08E-214DCDE7341D}"/>
              </a:ext>
            </a:extLst>
          </p:cNvPr>
          <p:cNvSpPr>
            <a:spLocks noGrp="1"/>
          </p:cNvSpPr>
          <p:nvPr>
            <p:ph idx="1"/>
          </p:nvPr>
        </p:nvSpPr>
        <p:spPr>
          <a:xfrm>
            <a:off x="838200" y="1258277"/>
            <a:ext cx="10515600" cy="5033108"/>
          </a:xfrm>
        </p:spPr>
        <p:txBody>
          <a:bodyPr>
            <a:noAutofit/>
          </a:bodyPr>
          <a:lstStyle/>
          <a:p>
            <a:pPr eaLnBrk="1" fontAlgn="auto" hangingPunct="1">
              <a:spcBef>
                <a:spcPct val="20000"/>
              </a:spcBef>
              <a:spcAft>
                <a:spcPts val="0"/>
              </a:spcAft>
            </a:pPr>
            <a:r>
              <a:rPr lang="cs-CZ" sz="2000" b="1" dirty="0">
                <a:solidFill>
                  <a:schemeClr val="accent1"/>
                </a:solidFill>
              </a:rPr>
              <a:t>ÚOHS S0485/2017 (27.9.2018), související R0035/2018 (22.5.2018) – konkrétnost výhrady:</a:t>
            </a:r>
          </a:p>
          <a:p>
            <a:pPr algn="just" eaLnBrk="1" fontAlgn="auto" hangingPunct="1">
              <a:spcBef>
                <a:spcPct val="20000"/>
              </a:spcBef>
              <a:spcAft>
                <a:spcPts val="0"/>
              </a:spcAft>
              <a:buFont typeface="Arial" panose="020B0604020202020204" pitchFamily="34" charset="0"/>
              <a:buChar char="•"/>
            </a:pPr>
            <a:r>
              <a:rPr lang="cs-CZ" sz="2000" dirty="0">
                <a:solidFill>
                  <a:srgbClr val="000000"/>
                </a:solidFill>
                <a:ea typeface="Segoe UI" pitchFamily="34" charset="0"/>
                <a:cs typeface="Segoe UI" pitchFamily="34" charset="0"/>
              </a:rPr>
              <a:t>znění vyhrazené změny závazku: </a:t>
            </a:r>
            <a:r>
              <a:rPr lang="cs-CZ" sz="2000" dirty="0">
                <a:solidFill>
                  <a:srgbClr val="000000"/>
                </a:solidFill>
              </a:rPr>
              <a:t>„</a:t>
            </a:r>
            <a:r>
              <a:rPr lang="cs-CZ" sz="2000" b="1" i="1" dirty="0">
                <a:solidFill>
                  <a:srgbClr val="000000"/>
                </a:solidFill>
              </a:rPr>
              <a:t>v případě vzniku překážek ze strany dotčených orgánů státní správy, ze strany vlastníků dotčených parcel, vlastníků (správců) inženýrských sítí, popř. vlastníků dotčených objektů, bránících zhotoviteli v plnění jeho závazku dle bodu 2. a 3. tohoto článku smlouvy, kterým zhotovitel jednající s náležitou péčí nemohl zabránit, se o dobu trvání těchto překážek prodlužuje doba plnění.</a:t>
            </a:r>
            <a:r>
              <a:rPr lang="cs-CZ" sz="2000" dirty="0">
                <a:solidFill>
                  <a:srgbClr val="000000"/>
                </a:solidFill>
              </a:rPr>
              <a:t>“ </a:t>
            </a:r>
          </a:p>
          <a:p>
            <a:pPr algn="just" eaLnBrk="1" fontAlgn="auto" hangingPunct="1">
              <a:spcBef>
                <a:spcPct val="20000"/>
              </a:spcBef>
              <a:spcAft>
                <a:spcPts val="0"/>
              </a:spcAft>
              <a:buFont typeface="Arial" panose="020B0604020202020204" pitchFamily="34" charset="0"/>
              <a:buChar char="•"/>
            </a:pPr>
            <a:r>
              <a:rPr lang="cs-CZ" sz="2000" b="0" i="1" dirty="0">
                <a:solidFill>
                  <a:srgbClr val="414042"/>
                </a:solidFill>
                <a:effectLst/>
              </a:rPr>
              <a:t> “</a:t>
            </a:r>
            <a:r>
              <a:rPr lang="cs-CZ" sz="2000" b="0" i="1" dirty="0">
                <a:effectLst/>
              </a:rPr>
              <a:t>Výhrada může být formulována i obecně, neboť může být obtížné předem definovat veškeré uvažované případy, které mohou nastat, musí z ní však být jednoznačně </a:t>
            </a:r>
            <a:r>
              <a:rPr lang="cs-CZ" sz="2000" b="0" i="1" dirty="0" err="1">
                <a:effectLst/>
              </a:rPr>
              <a:t>seznatelné</a:t>
            </a:r>
            <a:r>
              <a:rPr lang="cs-CZ" sz="2000" b="0" i="1" dirty="0">
                <a:effectLst/>
              </a:rPr>
              <a:t>, na jaké situace dopadá. Na základě předběžného posouzení věci sděluji, že výhradu považuji za sice velmi obecnou, ale (pro určité případy) dostatečně a jednoznačně vymezenou.“</a:t>
            </a:r>
          </a:p>
          <a:p>
            <a:pPr algn="just" eaLnBrk="1" fontAlgn="auto" hangingPunct="1">
              <a:spcBef>
                <a:spcPct val="20000"/>
              </a:spcBef>
              <a:spcAft>
                <a:spcPts val="0"/>
              </a:spcAft>
              <a:buFont typeface="Arial" panose="020B0604020202020204" pitchFamily="34" charset="0"/>
              <a:buChar char="•"/>
            </a:pPr>
            <a:r>
              <a:rPr lang="cs-CZ" sz="2000" dirty="0"/>
              <a:t>„</a:t>
            </a:r>
            <a:r>
              <a:rPr lang="cs-CZ" sz="2000" i="1" dirty="0"/>
              <a:t>Dovolává-li se zadavatel aplikace výhrady jako výjimky dle § 222 odst. 2 zákona jako odůvodnění prodloužení termínu plnění dle dodatku, je na něm, aby ve správním řízení označil konkrétní objektivní překážky, které bránily vybranému uchazeči v plnění jeho závazku, jimž vybraný uchazeč jednající s náležitou péčí nemohl zabránit, doložil, že ke vzniku překážek došlo na straně dotčených osob a doložil konkrétní dobu trvání těchto překážek, včetně odůvodnění toho, z jakých důvodů nebylo možné po tuto dobu pokračovat v plnění veřejné zakázky.</a:t>
            </a:r>
            <a:r>
              <a:rPr lang="cs-CZ" sz="2000" dirty="0"/>
              <a:t>“</a:t>
            </a:r>
            <a:endParaRPr lang="cs-CZ" sz="2000" b="0" dirty="0">
              <a:effectLst/>
            </a:endParaRPr>
          </a:p>
        </p:txBody>
      </p:sp>
      <p:sp>
        <p:nvSpPr>
          <p:cNvPr id="6" name="Nadpis 1">
            <a:extLst>
              <a:ext uri="{FF2B5EF4-FFF2-40B4-BE49-F238E27FC236}">
                <a16:creationId xmlns:a16="http://schemas.microsoft.com/office/drawing/2014/main" id="{6BC25597-9C57-D010-E3FD-E80E90C53668}"/>
              </a:ext>
            </a:extLst>
          </p:cNvPr>
          <p:cNvSpPr>
            <a:spLocks noGrp="1"/>
          </p:cNvSpPr>
          <p:nvPr>
            <p:ph type="title"/>
          </p:nvPr>
        </p:nvSpPr>
        <p:spPr>
          <a:xfrm>
            <a:off x="839788" y="365125"/>
            <a:ext cx="10515600" cy="823913"/>
          </a:xfrm>
        </p:spPr>
        <p:txBody>
          <a:bodyPr>
            <a:normAutofit/>
          </a:bodyPr>
          <a:lstStyle/>
          <a:p>
            <a:r>
              <a:rPr lang="cs-CZ" sz="3200" b="1" dirty="0">
                <a:solidFill>
                  <a:schemeClr val="accent5">
                    <a:lumMod val="75000"/>
                  </a:schemeClr>
                </a:solidFill>
              </a:rPr>
              <a:t>Vyhrazené změny (§ 100/1 a § 222/2) - judikatura</a:t>
            </a:r>
          </a:p>
        </p:txBody>
      </p:sp>
      <p:sp>
        <p:nvSpPr>
          <p:cNvPr id="7" name="Zástupný symbol pro číslo snímku 6">
            <a:extLst>
              <a:ext uri="{FF2B5EF4-FFF2-40B4-BE49-F238E27FC236}">
                <a16:creationId xmlns:a16="http://schemas.microsoft.com/office/drawing/2014/main" id="{EA49E1C2-4305-8AE4-A246-0B49AB661747}"/>
              </a:ext>
            </a:extLst>
          </p:cNvPr>
          <p:cNvSpPr>
            <a:spLocks noGrp="1"/>
          </p:cNvSpPr>
          <p:nvPr>
            <p:ph type="sldNum" sz="quarter" idx="12"/>
          </p:nvPr>
        </p:nvSpPr>
        <p:spPr/>
        <p:txBody>
          <a:bodyPr/>
          <a:lstStyle/>
          <a:p>
            <a:fld id="{21944441-26C3-43E2-AE7F-3EECDD9A4D76}" type="slidenum">
              <a:rPr lang="cs-CZ" smtClean="0"/>
              <a:t>58</a:t>
            </a:fld>
            <a:endParaRPr lang="cs-CZ"/>
          </a:p>
        </p:txBody>
      </p:sp>
    </p:spTree>
    <p:extLst>
      <p:ext uri="{BB962C8B-B14F-4D97-AF65-F5344CB8AC3E}">
        <p14:creationId xmlns:p14="http://schemas.microsoft.com/office/powerpoint/2010/main" val="2494789451"/>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obsah 2">
            <a:extLst>
              <a:ext uri="{FF2B5EF4-FFF2-40B4-BE49-F238E27FC236}">
                <a16:creationId xmlns:a16="http://schemas.microsoft.com/office/drawing/2014/main" id="{D212BD1A-5A15-679B-D08E-214DCDE7341D}"/>
              </a:ext>
            </a:extLst>
          </p:cNvPr>
          <p:cNvSpPr>
            <a:spLocks noGrp="1"/>
          </p:cNvSpPr>
          <p:nvPr>
            <p:ph idx="1"/>
          </p:nvPr>
        </p:nvSpPr>
        <p:spPr>
          <a:xfrm>
            <a:off x="838200" y="1258277"/>
            <a:ext cx="10515600" cy="5033108"/>
          </a:xfrm>
        </p:spPr>
        <p:txBody>
          <a:bodyPr>
            <a:noAutofit/>
          </a:bodyPr>
          <a:lstStyle/>
          <a:p>
            <a:pPr>
              <a:spcBef>
                <a:spcPct val="20000"/>
              </a:spcBef>
            </a:pPr>
            <a:r>
              <a:rPr lang="pl-PL" sz="2000" b="1" dirty="0">
                <a:solidFill>
                  <a:schemeClr val="accent5">
                    <a:lumMod val="75000"/>
                  </a:schemeClr>
                </a:solidFill>
              </a:rPr>
              <a:t> ÚOHS-R0024/2024 (18.3.2024)</a:t>
            </a:r>
            <a:r>
              <a:rPr lang="cs-CZ" sz="2000" b="1" dirty="0">
                <a:solidFill>
                  <a:schemeClr val="accent5">
                    <a:lumMod val="75000"/>
                  </a:schemeClr>
                </a:solidFill>
              </a:rPr>
              <a:t> – změna termínu ve vazbě na nepříznivé klimatické podmínky</a:t>
            </a:r>
          </a:p>
          <a:p>
            <a:pPr lvl="1" algn="just">
              <a:spcBef>
                <a:spcPct val="20000"/>
              </a:spcBef>
            </a:pPr>
            <a:r>
              <a:rPr lang="cs-CZ" sz="1800" dirty="0"/>
              <a:t>zadavatel uvedl v ZD následující výhradu: </a:t>
            </a:r>
            <a:r>
              <a:rPr lang="cs-CZ" sz="1800" i="1" dirty="0"/>
              <a:t>„[t]</a:t>
            </a:r>
            <a:r>
              <a:rPr lang="cs-CZ" sz="1800" i="1" dirty="0" err="1"/>
              <a:t>ermín</a:t>
            </a:r>
            <a:r>
              <a:rPr lang="cs-CZ" sz="1800" i="1" dirty="0"/>
              <a:t> ukončení se může změnit z objektivních příčin, způsobených třetími stranami nebo jinými okolnostmi, nezávislými na vůli smluvních stran, zejména: a) klimatické podmínky bránící řádnému plnění předmětu veřejné zakázky; za nepříznivé klimatické podmínky je považován stav, kdy nelze vzhledem k požadavkům na technologické podmínky realizace díla rozumně požadovat po zhotoviteli, aby dílo za těchto podmínek realizoval tak, aby nedošlo ke snížení kvality realizovaného díla, b) živelné pohromy a jiné mimořádné, nepředvídatelné, neodvratitelné a nezaviněné události bránící řádnému plnění předmětu veřejné zakázky.“</a:t>
            </a:r>
          </a:p>
          <a:p>
            <a:pPr lvl="1" algn="just">
              <a:spcBef>
                <a:spcPct val="20000"/>
              </a:spcBef>
            </a:pPr>
            <a:r>
              <a:rPr lang="cs-CZ" sz="1800" i="1" dirty="0"/>
              <a:t>23. (…) Úřad mj. uvedl, že </a:t>
            </a:r>
            <a:r>
              <a:rPr lang="cs-CZ" sz="1800" b="1" i="1" dirty="0"/>
              <a:t>obviněný nevymezil, jakým způsobem bude termín plnění změněn v důsledku klimatických podmínek</a:t>
            </a:r>
            <a:r>
              <a:rPr lang="cs-CZ" sz="1800" i="1" dirty="0"/>
              <a:t>. Podle Úřadu není zřejmé, o jaký časový úsek bude termín prodloužen v případě konkrétní klimatické změny.</a:t>
            </a:r>
          </a:p>
          <a:p>
            <a:pPr lvl="1" algn="just">
              <a:spcBef>
                <a:spcPct val="20000"/>
              </a:spcBef>
            </a:pPr>
            <a:r>
              <a:rPr lang="cs-CZ" sz="1800" i="1" dirty="0"/>
              <a:t>29. </a:t>
            </a:r>
            <a:r>
              <a:rPr lang="cs-CZ" sz="1800" b="1" i="1" dirty="0"/>
              <a:t>Posuzovaná zadávací podmínka </a:t>
            </a:r>
            <a:r>
              <a:rPr lang="cs-CZ" sz="1800" i="1" dirty="0"/>
              <a:t>obsahující formulaci „termín ukončení se může změnit“ </a:t>
            </a:r>
            <a:r>
              <a:rPr lang="cs-CZ" sz="1800" b="1" i="1" dirty="0"/>
              <a:t>však popsané elementární požadavky na výhradu podle § 100 odst. 1 zákona nesplňuje</a:t>
            </a:r>
            <a:r>
              <a:rPr lang="cs-CZ" sz="1800" i="1" dirty="0"/>
              <a:t>, neboť se jedná pouze o nekonkrétní deklaraci zadavatele, která nemá reálné právní účinky a smluvním stranám nestanovuje žádná práva či povinnosti, která by byla vymahatelná soudní cestou.</a:t>
            </a:r>
          </a:p>
          <a:p>
            <a:pPr lvl="1" algn="just">
              <a:spcBef>
                <a:spcPct val="20000"/>
              </a:spcBef>
            </a:pPr>
            <a:r>
              <a:rPr lang="cs-CZ" sz="1800" i="1" dirty="0"/>
              <a:t>33. S ohledem na výše uvedené konstatuji, že </a:t>
            </a:r>
            <a:r>
              <a:rPr lang="cs-CZ" sz="1800" b="1" i="1" dirty="0"/>
              <a:t>nelze obviněného trestat za vymezení zadávací podmínky, která pouze deklaruje možnou změnu termínu plnění s ohledem na určité objektivní příčiny</a:t>
            </a:r>
            <a:r>
              <a:rPr lang="cs-CZ" sz="1800" i="1" dirty="0"/>
              <a:t>. Uzavírám proto, že obviněný neporušil zákon tím, že zadávací podmínku vymezil tak, jak ji vymezil. Obviněný totiž zadávací podmínkou nestanovil výhradu ve smyslu § 100 odst. 1 zákona, a proto Úřad nemohl konstatovat přestupek spočívající v tom, že taková výhrada byla vymezena v rozporu se zákonem.</a:t>
            </a:r>
          </a:p>
          <a:p>
            <a:pPr marL="457200" lvl="1" indent="0" algn="just">
              <a:spcBef>
                <a:spcPct val="20000"/>
              </a:spcBef>
              <a:buNone/>
            </a:pPr>
            <a:endParaRPr lang="cs-CZ" sz="2000" i="1" dirty="0"/>
          </a:p>
        </p:txBody>
      </p:sp>
      <p:sp>
        <p:nvSpPr>
          <p:cNvPr id="6" name="Nadpis 1">
            <a:extLst>
              <a:ext uri="{FF2B5EF4-FFF2-40B4-BE49-F238E27FC236}">
                <a16:creationId xmlns:a16="http://schemas.microsoft.com/office/drawing/2014/main" id="{6BC25597-9C57-D010-E3FD-E80E90C53668}"/>
              </a:ext>
            </a:extLst>
          </p:cNvPr>
          <p:cNvSpPr>
            <a:spLocks noGrp="1"/>
          </p:cNvSpPr>
          <p:nvPr>
            <p:ph type="title"/>
          </p:nvPr>
        </p:nvSpPr>
        <p:spPr>
          <a:xfrm>
            <a:off x="839788" y="365125"/>
            <a:ext cx="10515600" cy="823913"/>
          </a:xfrm>
        </p:spPr>
        <p:txBody>
          <a:bodyPr>
            <a:normAutofit/>
          </a:bodyPr>
          <a:lstStyle/>
          <a:p>
            <a:r>
              <a:rPr lang="cs-CZ" sz="3200" b="1" dirty="0">
                <a:solidFill>
                  <a:schemeClr val="accent5">
                    <a:lumMod val="75000"/>
                  </a:schemeClr>
                </a:solidFill>
              </a:rPr>
              <a:t>Vyhrazené změny (§ 100/1 a § 222/2) - judikatura</a:t>
            </a:r>
          </a:p>
        </p:txBody>
      </p:sp>
      <p:sp>
        <p:nvSpPr>
          <p:cNvPr id="7" name="Zástupný symbol pro číslo snímku 6">
            <a:extLst>
              <a:ext uri="{FF2B5EF4-FFF2-40B4-BE49-F238E27FC236}">
                <a16:creationId xmlns:a16="http://schemas.microsoft.com/office/drawing/2014/main" id="{EA49E1C2-4305-8AE4-A246-0B49AB661747}"/>
              </a:ext>
            </a:extLst>
          </p:cNvPr>
          <p:cNvSpPr>
            <a:spLocks noGrp="1"/>
          </p:cNvSpPr>
          <p:nvPr>
            <p:ph type="sldNum" sz="quarter" idx="12"/>
          </p:nvPr>
        </p:nvSpPr>
        <p:spPr/>
        <p:txBody>
          <a:bodyPr/>
          <a:lstStyle/>
          <a:p>
            <a:fld id="{21944441-26C3-43E2-AE7F-3EECDD9A4D76}" type="slidenum">
              <a:rPr lang="cs-CZ" smtClean="0"/>
              <a:t>59</a:t>
            </a:fld>
            <a:endParaRPr lang="cs-CZ"/>
          </a:p>
        </p:txBody>
      </p:sp>
    </p:spTree>
    <p:extLst>
      <p:ext uri="{BB962C8B-B14F-4D97-AF65-F5344CB8AC3E}">
        <p14:creationId xmlns:p14="http://schemas.microsoft.com/office/powerpoint/2010/main" val="202428728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číslo snímku 1">
            <a:extLst>
              <a:ext uri="{FF2B5EF4-FFF2-40B4-BE49-F238E27FC236}">
                <a16:creationId xmlns:a16="http://schemas.microsoft.com/office/drawing/2014/main" id="{058C0B72-AFF6-71B9-F31D-0E6D9BF79257}"/>
              </a:ext>
            </a:extLst>
          </p:cNvPr>
          <p:cNvSpPr>
            <a:spLocks noGrp="1"/>
          </p:cNvSpPr>
          <p:nvPr>
            <p:ph type="sldNum" sz="quarter" idx="12"/>
          </p:nvPr>
        </p:nvSpPr>
        <p:spPr/>
        <p:txBody>
          <a:bodyPr/>
          <a:lstStyle/>
          <a:p>
            <a:fld id="{21944441-26C3-43E2-AE7F-3EECDD9A4D76}" type="slidenum">
              <a:rPr lang="cs-CZ" smtClean="0"/>
              <a:t>6</a:t>
            </a:fld>
            <a:endParaRPr lang="cs-CZ" dirty="0"/>
          </a:p>
        </p:txBody>
      </p:sp>
      <p:pic>
        <p:nvPicPr>
          <p:cNvPr id="4" name="Obrázek 3">
            <a:extLst>
              <a:ext uri="{FF2B5EF4-FFF2-40B4-BE49-F238E27FC236}">
                <a16:creationId xmlns:a16="http://schemas.microsoft.com/office/drawing/2014/main" id="{05D6BF1D-7B63-4F15-B9DF-669E2D0414D0}"/>
              </a:ext>
            </a:extLst>
          </p:cNvPr>
          <p:cNvPicPr>
            <a:picLocks noChangeAspect="1"/>
          </p:cNvPicPr>
          <p:nvPr/>
        </p:nvPicPr>
        <p:blipFill>
          <a:blip r:embed="rId2"/>
          <a:stretch>
            <a:fillRect/>
          </a:stretch>
        </p:blipFill>
        <p:spPr>
          <a:xfrm>
            <a:off x="475267" y="419737"/>
            <a:ext cx="10878533" cy="6119175"/>
          </a:xfrm>
          <a:prstGeom prst="rect">
            <a:avLst/>
          </a:prstGeom>
        </p:spPr>
      </p:pic>
    </p:spTree>
    <p:extLst>
      <p:ext uri="{BB962C8B-B14F-4D97-AF65-F5344CB8AC3E}">
        <p14:creationId xmlns:p14="http://schemas.microsoft.com/office/powerpoint/2010/main" val="1379573927"/>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obsah 2">
            <a:extLst>
              <a:ext uri="{FF2B5EF4-FFF2-40B4-BE49-F238E27FC236}">
                <a16:creationId xmlns:a16="http://schemas.microsoft.com/office/drawing/2014/main" id="{D212BD1A-5A15-679B-D08E-214DCDE7341D}"/>
              </a:ext>
            </a:extLst>
          </p:cNvPr>
          <p:cNvSpPr>
            <a:spLocks noGrp="1"/>
          </p:cNvSpPr>
          <p:nvPr>
            <p:ph idx="1"/>
          </p:nvPr>
        </p:nvSpPr>
        <p:spPr>
          <a:xfrm>
            <a:off x="838200" y="1258277"/>
            <a:ext cx="10515600" cy="5033108"/>
          </a:xfrm>
        </p:spPr>
        <p:txBody>
          <a:bodyPr>
            <a:noAutofit/>
          </a:bodyPr>
          <a:lstStyle/>
          <a:p>
            <a:pPr eaLnBrk="1" fontAlgn="auto" hangingPunct="1">
              <a:spcBef>
                <a:spcPct val="20000"/>
              </a:spcBef>
              <a:spcAft>
                <a:spcPts val="0"/>
              </a:spcAft>
            </a:pPr>
            <a:r>
              <a:rPr lang="cs-CZ" sz="2000" b="1" dirty="0">
                <a:solidFill>
                  <a:schemeClr val="accent1"/>
                </a:solidFill>
              </a:rPr>
              <a:t>ÚOHS S0455/2017, potvrzeno R0032/2018 (28.5.2018):</a:t>
            </a:r>
          </a:p>
          <a:p>
            <a:pPr algn="just" eaLnBrk="1" fontAlgn="auto" hangingPunct="1">
              <a:spcBef>
                <a:spcPct val="20000"/>
              </a:spcBef>
              <a:spcAft>
                <a:spcPts val="0"/>
              </a:spcAft>
            </a:pPr>
            <a:r>
              <a:rPr lang="cs-CZ" sz="2000" dirty="0"/>
              <a:t>potvrzení možnosti vyhrazené změny spočívající v jednostranném snížení rozsahu plnění o určité procento</a:t>
            </a:r>
          </a:p>
          <a:p>
            <a:pPr eaLnBrk="1" fontAlgn="auto" hangingPunct="1">
              <a:spcBef>
                <a:spcPct val="20000"/>
              </a:spcBef>
              <a:spcAft>
                <a:spcPts val="0"/>
              </a:spcAft>
            </a:pPr>
            <a:r>
              <a:rPr lang="cs-CZ" sz="2000" dirty="0"/>
              <a:t>pro realizaci vyhrazené změny není nutno uzavírat dodatek ke smlouvě, jeho uzavření však není porušením zákona</a:t>
            </a:r>
          </a:p>
          <a:p>
            <a:pPr eaLnBrk="1" fontAlgn="auto" hangingPunct="1">
              <a:spcBef>
                <a:spcPct val="20000"/>
              </a:spcBef>
              <a:spcAft>
                <a:spcPts val="0"/>
              </a:spcAft>
            </a:pPr>
            <a:endParaRPr lang="cs-CZ" sz="2000" dirty="0"/>
          </a:p>
          <a:p>
            <a:pPr eaLnBrk="1" fontAlgn="auto" hangingPunct="1">
              <a:spcBef>
                <a:spcPct val="20000"/>
              </a:spcBef>
              <a:spcAft>
                <a:spcPts val="0"/>
              </a:spcAft>
            </a:pPr>
            <a:r>
              <a:rPr lang="cs-CZ" sz="2000" b="1" dirty="0">
                <a:solidFill>
                  <a:schemeClr val="accent1"/>
                </a:solidFill>
              </a:rPr>
              <a:t>ÚOHS-R0013/2023/VZ (3.4.2023) – hodnota vyhrazeného plnění není rozhodující </a:t>
            </a:r>
          </a:p>
          <a:p>
            <a:pPr marL="457200" lvl="1" indent="0" algn="just">
              <a:spcBef>
                <a:spcPct val="20000"/>
              </a:spcBef>
              <a:buNone/>
            </a:pPr>
            <a:r>
              <a:rPr lang="cs-CZ" sz="2000" i="1" dirty="0"/>
              <a:t>Co ze zákona naopak nevyplývá je, že by vyhrazená změna závazku mohla regulovat jen rozsah sjednaného plnění. V případě vyhrazené změny závazku jsou tak myslitelné dvě možnosti. Může jít o plnění totožné, u něhož se vyhrazuje změna množství či jiné podmínky dodání, může však jít o plnění související, které však nemůže být z povahy věci plněním věcně zcela shodným, nicméně které stále nenarušuje povahu veřejné zakázky. </a:t>
            </a:r>
          </a:p>
          <a:p>
            <a:pPr marL="457200" lvl="1" indent="0" algn="just">
              <a:spcBef>
                <a:spcPct val="20000"/>
              </a:spcBef>
              <a:buNone/>
            </a:pPr>
            <a:r>
              <a:rPr lang="cs-CZ" sz="2000" i="1" dirty="0"/>
              <a:t>Jak již bylo výše uvedeno, hodnota změny není pro posouzení její zákonnosti rozhodující (s výjimkou situace, kdy zadavatel prostřednictvím vyhrazené změny snižuje hodnotu veřejné zakázky, aby obešel režim zadávacího řízení) (…)</a:t>
            </a:r>
          </a:p>
          <a:p>
            <a:pPr eaLnBrk="1" fontAlgn="auto" hangingPunct="1">
              <a:spcBef>
                <a:spcPct val="20000"/>
              </a:spcBef>
              <a:spcAft>
                <a:spcPts val="0"/>
              </a:spcAft>
            </a:pPr>
            <a:endParaRPr lang="cs-CZ" sz="2000" dirty="0"/>
          </a:p>
          <a:p>
            <a:pPr eaLnBrk="1" fontAlgn="auto" hangingPunct="1">
              <a:spcBef>
                <a:spcPct val="20000"/>
              </a:spcBef>
              <a:spcAft>
                <a:spcPts val="0"/>
              </a:spcAft>
            </a:pPr>
            <a:endParaRPr lang="cs-CZ" sz="2000" dirty="0"/>
          </a:p>
          <a:p>
            <a:pPr eaLnBrk="1" fontAlgn="auto" hangingPunct="1">
              <a:spcBef>
                <a:spcPct val="20000"/>
              </a:spcBef>
              <a:spcAft>
                <a:spcPts val="0"/>
              </a:spcAft>
            </a:pPr>
            <a:endParaRPr lang="cs-CZ" sz="2000" b="1" dirty="0"/>
          </a:p>
          <a:p>
            <a:pPr eaLnBrk="1" fontAlgn="auto" hangingPunct="1">
              <a:spcBef>
                <a:spcPct val="20000"/>
              </a:spcBef>
              <a:spcAft>
                <a:spcPts val="0"/>
              </a:spcAft>
            </a:pPr>
            <a:endParaRPr lang="cs-CZ" sz="2000" b="1" dirty="0"/>
          </a:p>
        </p:txBody>
      </p:sp>
      <p:sp>
        <p:nvSpPr>
          <p:cNvPr id="6" name="Nadpis 1">
            <a:extLst>
              <a:ext uri="{FF2B5EF4-FFF2-40B4-BE49-F238E27FC236}">
                <a16:creationId xmlns:a16="http://schemas.microsoft.com/office/drawing/2014/main" id="{6BC25597-9C57-D010-E3FD-E80E90C53668}"/>
              </a:ext>
            </a:extLst>
          </p:cNvPr>
          <p:cNvSpPr>
            <a:spLocks noGrp="1"/>
          </p:cNvSpPr>
          <p:nvPr>
            <p:ph type="title"/>
          </p:nvPr>
        </p:nvSpPr>
        <p:spPr>
          <a:xfrm>
            <a:off x="839788" y="365125"/>
            <a:ext cx="10515600" cy="823913"/>
          </a:xfrm>
        </p:spPr>
        <p:txBody>
          <a:bodyPr>
            <a:normAutofit/>
          </a:bodyPr>
          <a:lstStyle/>
          <a:p>
            <a:r>
              <a:rPr lang="cs-CZ" sz="3200" b="1" dirty="0">
                <a:solidFill>
                  <a:schemeClr val="accent5">
                    <a:lumMod val="75000"/>
                  </a:schemeClr>
                </a:solidFill>
              </a:rPr>
              <a:t>Vyhrazené změny (§ 100/1 a § 222/2) - judikatura</a:t>
            </a:r>
          </a:p>
        </p:txBody>
      </p:sp>
      <p:sp>
        <p:nvSpPr>
          <p:cNvPr id="7" name="Zástupný symbol pro číslo snímku 6">
            <a:extLst>
              <a:ext uri="{FF2B5EF4-FFF2-40B4-BE49-F238E27FC236}">
                <a16:creationId xmlns:a16="http://schemas.microsoft.com/office/drawing/2014/main" id="{EA49E1C2-4305-8AE4-A246-0B49AB661747}"/>
              </a:ext>
            </a:extLst>
          </p:cNvPr>
          <p:cNvSpPr>
            <a:spLocks noGrp="1"/>
          </p:cNvSpPr>
          <p:nvPr>
            <p:ph type="sldNum" sz="quarter" idx="12"/>
          </p:nvPr>
        </p:nvSpPr>
        <p:spPr/>
        <p:txBody>
          <a:bodyPr/>
          <a:lstStyle/>
          <a:p>
            <a:fld id="{21944441-26C3-43E2-AE7F-3EECDD9A4D76}" type="slidenum">
              <a:rPr lang="cs-CZ" smtClean="0"/>
              <a:t>60</a:t>
            </a:fld>
            <a:endParaRPr lang="cs-CZ"/>
          </a:p>
        </p:txBody>
      </p:sp>
    </p:spTree>
    <p:extLst>
      <p:ext uri="{BB962C8B-B14F-4D97-AF65-F5344CB8AC3E}">
        <p14:creationId xmlns:p14="http://schemas.microsoft.com/office/powerpoint/2010/main" val="794995007"/>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obsah 2">
            <a:extLst>
              <a:ext uri="{FF2B5EF4-FFF2-40B4-BE49-F238E27FC236}">
                <a16:creationId xmlns:a16="http://schemas.microsoft.com/office/drawing/2014/main" id="{D212BD1A-5A15-679B-D08E-214DCDE7341D}"/>
              </a:ext>
            </a:extLst>
          </p:cNvPr>
          <p:cNvSpPr>
            <a:spLocks noGrp="1"/>
          </p:cNvSpPr>
          <p:nvPr>
            <p:ph idx="1"/>
          </p:nvPr>
        </p:nvSpPr>
        <p:spPr>
          <a:xfrm>
            <a:off x="838200" y="1258277"/>
            <a:ext cx="10515600" cy="5033108"/>
          </a:xfrm>
        </p:spPr>
        <p:txBody>
          <a:bodyPr>
            <a:noAutofit/>
          </a:bodyPr>
          <a:lstStyle/>
          <a:p>
            <a:pPr eaLnBrk="1" fontAlgn="auto" hangingPunct="1">
              <a:spcBef>
                <a:spcPct val="20000"/>
              </a:spcBef>
              <a:spcAft>
                <a:spcPts val="0"/>
              </a:spcAft>
            </a:pPr>
            <a:r>
              <a:rPr lang="pl-PL" sz="2000" b="1" dirty="0">
                <a:solidFill>
                  <a:schemeClr val="accent5">
                    <a:lumMod val="75000"/>
                  </a:schemeClr>
                </a:solidFill>
              </a:rPr>
              <a:t>ÚOHS-S0291,0344/2019 (23.10.2019) </a:t>
            </a:r>
            <a:r>
              <a:rPr lang="cs-CZ" sz="2000" b="1" dirty="0">
                <a:solidFill>
                  <a:schemeClr val="accent5">
                    <a:lumMod val="75000"/>
                  </a:schemeClr>
                </a:solidFill>
              </a:rPr>
              <a:t>– konkrétnost vymezení vyhrazené změny</a:t>
            </a:r>
          </a:p>
          <a:p>
            <a:pPr marL="457200" lvl="1" indent="0" algn="just">
              <a:spcBef>
                <a:spcPct val="20000"/>
              </a:spcBef>
              <a:buNone/>
            </a:pPr>
            <a:r>
              <a:rPr lang="cs-CZ" sz="2000" i="1" dirty="0"/>
              <a:t>… vyjádření změny cenového ujednání musí obsahovat </a:t>
            </a:r>
            <a:r>
              <a:rPr lang="cs-CZ" sz="2000" b="1" i="1" dirty="0"/>
              <a:t>jednoznačné vymezení podmínek, za kterých může dojít ke změně cenového ujednání, a rovněž jednoznačné vymezení, co je obsahem změny</a:t>
            </a:r>
            <a:r>
              <a:rPr lang="cs-CZ" sz="2000" i="1" dirty="0"/>
              <a:t>. (…) Ze znění šetřené zadávací podmínky lze dovodit, že se zadavatel snažil o vymezení podmínky, za které může dojít ke změně cenového ujednání, když výslovně uvedl, že „[p]</a:t>
            </a:r>
            <a:r>
              <a:rPr lang="cs-CZ" sz="2000" i="1" dirty="0" err="1"/>
              <a:t>okud</a:t>
            </a:r>
            <a:r>
              <a:rPr lang="cs-CZ" sz="2000" i="1" dirty="0"/>
              <a:t> dojde k poklesu ceny zboží na trhu (…)“. Dle názoru Úřadu však formulace této podmínky vyvolává řadu nejasností ve vztahu k výkladu této podmínky</a:t>
            </a:r>
            <a:r>
              <a:rPr lang="cs-CZ" sz="2000" b="1" i="1" dirty="0"/>
              <a:t>. Předně je nutno upozornit již na samotné slovní spojení „pokles ceny zboží[6] na trhu“, když tento pojem není na žádném místě zadávací dokumentace definován</a:t>
            </a:r>
            <a:r>
              <a:rPr lang="cs-CZ" sz="2000" i="1" dirty="0"/>
              <a:t> a jeho jednoznačná definice není uvedena ani v žádné odborné ekonomické literatuře. Úřad dále uvádí, že z formulace podmínky pro změnu cenového ujednání nevyplývá, </a:t>
            </a:r>
            <a:r>
              <a:rPr lang="cs-CZ" sz="2000" b="1" i="1" dirty="0"/>
              <a:t>k jakému konkrétnímu tržnímu procesu musí dojít, především s ohledem na časový horizont, po který se tento tržní proces musí projevovat, a rovněž s ohledem na procentuální či jiné vyjádření hodnoty poklesu ceny zboží,</a:t>
            </a:r>
            <a:r>
              <a:rPr lang="cs-CZ" sz="2000" i="1" dirty="0"/>
              <a:t> při kterém by byl prodávající povinen snížit kupní cenu zboží. (…) </a:t>
            </a:r>
            <a:r>
              <a:rPr lang="cs-CZ" sz="2000" b="1" i="1" dirty="0"/>
              <a:t>Rovněž není zřejmé, co je myšleno „proporcionálním snížením“ ceny, tedy na jakou cenu by byl dodavatel povinen kupní cenu snížit</a:t>
            </a:r>
            <a:r>
              <a:rPr lang="cs-CZ" sz="2000" i="1" dirty="0"/>
              <a:t>. Z vymezení předmětného ustanovení návrhu smlouvy </a:t>
            </a:r>
            <a:r>
              <a:rPr lang="cs-CZ" sz="2000" b="1" i="1" dirty="0"/>
              <a:t>rovněž není jasné, jakým způsobem se bude sledovat a vyhodnocovat pokles cen na trhu a kdo nebo co tyto činnosti bude provádět </a:t>
            </a:r>
            <a:r>
              <a:rPr lang="cs-CZ" sz="2000" i="1" dirty="0"/>
              <a:t>…</a:t>
            </a:r>
          </a:p>
        </p:txBody>
      </p:sp>
      <p:sp>
        <p:nvSpPr>
          <p:cNvPr id="6" name="Nadpis 1">
            <a:extLst>
              <a:ext uri="{FF2B5EF4-FFF2-40B4-BE49-F238E27FC236}">
                <a16:creationId xmlns:a16="http://schemas.microsoft.com/office/drawing/2014/main" id="{6BC25597-9C57-D010-E3FD-E80E90C53668}"/>
              </a:ext>
            </a:extLst>
          </p:cNvPr>
          <p:cNvSpPr>
            <a:spLocks noGrp="1"/>
          </p:cNvSpPr>
          <p:nvPr>
            <p:ph type="title"/>
          </p:nvPr>
        </p:nvSpPr>
        <p:spPr>
          <a:xfrm>
            <a:off x="839788" y="365125"/>
            <a:ext cx="10515600" cy="823913"/>
          </a:xfrm>
        </p:spPr>
        <p:txBody>
          <a:bodyPr>
            <a:normAutofit/>
          </a:bodyPr>
          <a:lstStyle/>
          <a:p>
            <a:r>
              <a:rPr lang="cs-CZ" sz="3200" b="1" dirty="0">
                <a:solidFill>
                  <a:schemeClr val="accent5">
                    <a:lumMod val="75000"/>
                  </a:schemeClr>
                </a:solidFill>
              </a:rPr>
              <a:t>Vyhrazené změny (§ 100/1 a § 222/2) - judikatura</a:t>
            </a:r>
          </a:p>
        </p:txBody>
      </p:sp>
      <p:sp>
        <p:nvSpPr>
          <p:cNvPr id="7" name="Zástupný symbol pro číslo snímku 6">
            <a:extLst>
              <a:ext uri="{FF2B5EF4-FFF2-40B4-BE49-F238E27FC236}">
                <a16:creationId xmlns:a16="http://schemas.microsoft.com/office/drawing/2014/main" id="{EA49E1C2-4305-8AE4-A246-0B49AB661747}"/>
              </a:ext>
            </a:extLst>
          </p:cNvPr>
          <p:cNvSpPr>
            <a:spLocks noGrp="1"/>
          </p:cNvSpPr>
          <p:nvPr>
            <p:ph type="sldNum" sz="quarter" idx="12"/>
          </p:nvPr>
        </p:nvSpPr>
        <p:spPr/>
        <p:txBody>
          <a:bodyPr/>
          <a:lstStyle/>
          <a:p>
            <a:fld id="{21944441-26C3-43E2-AE7F-3EECDD9A4D76}" type="slidenum">
              <a:rPr lang="cs-CZ" smtClean="0"/>
              <a:t>61</a:t>
            </a:fld>
            <a:endParaRPr lang="cs-CZ"/>
          </a:p>
        </p:txBody>
      </p:sp>
    </p:spTree>
    <p:extLst>
      <p:ext uri="{BB962C8B-B14F-4D97-AF65-F5344CB8AC3E}">
        <p14:creationId xmlns:p14="http://schemas.microsoft.com/office/powerpoint/2010/main" val="62739256"/>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obsah 2">
            <a:extLst>
              <a:ext uri="{FF2B5EF4-FFF2-40B4-BE49-F238E27FC236}">
                <a16:creationId xmlns:a16="http://schemas.microsoft.com/office/drawing/2014/main" id="{D212BD1A-5A15-679B-D08E-214DCDE7341D}"/>
              </a:ext>
            </a:extLst>
          </p:cNvPr>
          <p:cNvSpPr>
            <a:spLocks noGrp="1"/>
          </p:cNvSpPr>
          <p:nvPr>
            <p:ph idx="1"/>
          </p:nvPr>
        </p:nvSpPr>
        <p:spPr>
          <a:xfrm>
            <a:off x="838200" y="1258277"/>
            <a:ext cx="10515600" cy="5033108"/>
          </a:xfrm>
        </p:spPr>
        <p:txBody>
          <a:bodyPr>
            <a:noAutofit/>
          </a:bodyPr>
          <a:lstStyle/>
          <a:p>
            <a:pPr>
              <a:spcBef>
                <a:spcPct val="20000"/>
              </a:spcBef>
            </a:pPr>
            <a:r>
              <a:rPr lang="pt-BR" sz="2000" b="1" dirty="0">
                <a:solidFill>
                  <a:schemeClr val="accent5">
                    <a:lumMod val="75000"/>
                  </a:schemeClr>
                </a:solidFill>
              </a:rPr>
              <a:t>ÚOHS-R0038/2020/VZ</a:t>
            </a:r>
            <a:r>
              <a:rPr lang="cs-CZ" sz="2000" b="1" dirty="0">
                <a:solidFill>
                  <a:schemeClr val="accent5">
                    <a:lumMod val="75000"/>
                  </a:schemeClr>
                </a:solidFill>
              </a:rPr>
              <a:t> (</a:t>
            </a:r>
            <a:r>
              <a:rPr lang="pt-BR" sz="2000" b="1" dirty="0">
                <a:solidFill>
                  <a:schemeClr val="accent5">
                    <a:lumMod val="75000"/>
                  </a:schemeClr>
                </a:solidFill>
              </a:rPr>
              <a:t>13.5.2020</a:t>
            </a:r>
            <a:r>
              <a:rPr lang="cs-CZ" sz="2000" b="1" dirty="0">
                <a:solidFill>
                  <a:schemeClr val="accent5">
                    <a:lumMod val="75000"/>
                  </a:schemeClr>
                </a:solidFill>
              </a:rPr>
              <a:t>) – objemová změna rozsahu jednotlivých položek:</a:t>
            </a:r>
          </a:p>
          <a:p>
            <a:pPr>
              <a:spcBef>
                <a:spcPct val="20000"/>
              </a:spcBef>
            </a:pPr>
            <a:endParaRPr lang="cs-CZ" sz="2000" b="1" dirty="0">
              <a:solidFill>
                <a:schemeClr val="accent5">
                  <a:lumMod val="75000"/>
                </a:schemeClr>
              </a:solidFill>
            </a:endParaRPr>
          </a:p>
          <a:p>
            <a:pPr marL="457200" lvl="1" indent="0" algn="just">
              <a:spcBef>
                <a:spcPct val="20000"/>
              </a:spcBef>
              <a:buNone/>
            </a:pPr>
            <a:r>
              <a:rPr lang="cs-CZ" sz="2000" i="1" dirty="0"/>
              <a:t>Není možno souhlasit s námitkou navrhovatele, že zadavatel očekává nepředvídatelné změny. Právě naopak, </a:t>
            </a:r>
            <a:r>
              <a:rPr lang="cs-CZ" sz="2000" i="1" u="sng" dirty="0"/>
              <a:t>zadavatel očekává, že v rámci realizace veřejné zakázky může dojít k určitému odchýlení od výkazu výměr a stanoveného objemu v soupisu prací, jak je ostatně ve stavebnictví časté, proto si vyhradil změnu závazku již v zadávací dokumentaci</a:t>
            </a:r>
            <a:r>
              <a:rPr lang="cs-CZ" sz="2000" i="1" dirty="0"/>
              <a:t>. Přesný rozsah prováděných prací tak bude znám až při samotné realizaci stavby, proto si vyhradil změnu závazu v objemovém rozsahu jednotlivých položek ve stavebních objektech uvedených v soupisu prací. (…) Pokud jde o námitku libovůle zadavatele (bod 13. rozkladu), v souvislosti se kterou navrhovatel uvádí, že zadavatel nenastavil podmínky vyhrazených změn jednoznačně, nýbrž fakultativně (bod 14. rozkladu), pak lze uvést, že </a:t>
            </a:r>
            <a:r>
              <a:rPr lang="cs-CZ" sz="2000" i="1" u="sng" dirty="0"/>
              <a:t>není podstatné, jakým způsobem dospěje zadavatel k závěru, že je třeba změnu provést, tedy zda k tomu dospěje měřením skutečně provedených prací či prostou úvahou</a:t>
            </a:r>
            <a:r>
              <a:rPr lang="cs-CZ" sz="2000" i="1" dirty="0"/>
              <a:t>, že dříve zamýšlený objem určité práce neodpovídá potřebám zamýšleného projektu. Pro soulad provedené výhrady změn s ustanovením § 100 odst. 1 zákona je podstatné toliko, že je výhrada provedena jednoznačně. To ve zdejším případě je, neboť se určuje, čeho se změny mohou dotknout a za jakých podmínek (viz výše bod 40. odůvodnění tohoto rozhodnutí).</a:t>
            </a:r>
          </a:p>
        </p:txBody>
      </p:sp>
      <p:sp>
        <p:nvSpPr>
          <p:cNvPr id="6" name="Nadpis 1">
            <a:extLst>
              <a:ext uri="{FF2B5EF4-FFF2-40B4-BE49-F238E27FC236}">
                <a16:creationId xmlns:a16="http://schemas.microsoft.com/office/drawing/2014/main" id="{6BC25597-9C57-D010-E3FD-E80E90C53668}"/>
              </a:ext>
            </a:extLst>
          </p:cNvPr>
          <p:cNvSpPr>
            <a:spLocks noGrp="1"/>
          </p:cNvSpPr>
          <p:nvPr>
            <p:ph type="title"/>
          </p:nvPr>
        </p:nvSpPr>
        <p:spPr>
          <a:xfrm>
            <a:off x="839788" y="365125"/>
            <a:ext cx="10515600" cy="823913"/>
          </a:xfrm>
        </p:spPr>
        <p:txBody>
          <a:bodyPr>
            <a:normAutofit/>
          </a:bodyPr>
          <a:lstStyle/>
          <a:p>
            <a:r>
              <a:rPr lang="cs-CZ" sz="3200" b="1" dirty="0">
                <a:solidFill>
                  <a:schemeClr val="accent5">
                    <a:lumMod val="75000"/>
                  </a:schemeClr>
                </a:solidFill>
              </a:rPr>
              <a:t>Vyhrazené změny (§ 100/1 a § 222/2) - judikatura</a:t>
            </a:r>
          </a:p>
        </p:txBody>
      </p:sp>
      <p:sp>
        <p:nvSpPr>
          <p:cNvPr id="7" name="Zástupný symbol pro číslo snímku 6">
            <a:extLst>
              <a:ext uri="{FF2B5EF4-FFF2-40B4-BE49-F238E27FC236}">
                <a16:creationId xmlns:a16="http://schemas.microsoft.com/office/drawing/2014/main" id="{EA49E1C2-4305-8AE4-A246-0B49AB661747}"/>
              </a:ext>
            </a:extLst>
          </p:cNvPr>
          <p:cNvSpPr>
            <a:spLocks noGrp="1"/>
          </p:cNvSpPr>
          <p:nvPr>
            <p:ph type="sldNum" sz="quarter" idx="12"/>
          </p:nvPr>
        </p:nvSpPr>
        <p:spPr/>
        <p:txBody>
          <a:bodyPr/>
          <a:lstStyle/>
          <a:p>
            <a:fld id="{21944441-26C3-43E2-AE7F-3EECDD9A4D76}" type="slidenum">
              <a:rPr lang="cs-CZ" smtClean="0"/>
              <a:t>62</a:t>
            </a:fld>
            <a:endParaRPr lang="cs-CZ"/>
          </a:p>
        </p:txBody>
      </p:sp>
    </p:spTree>
    <p:extLst>
      <p:ext uri="{BB962C8B-B14F-4D97-AF65-F5344CB8AC3E}">
        <p14:creationId xmlns:p14="http://schemas.microsoft.com/office/powerpoint/2010/main" val="725940606"/>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obsah 2">
            <a:extLst>
              <a:ext uri="{FF2B5EF4-FFF2-40B4-BE49-F238E27FC236}">
                <a16:creationId xmlns:a16="http://schemas.microsoft.com/office/drawing/2014/main" id="{D212BD1A-5A15-679B-D08E-214DCDE7341D}"/>
              </a:ext>
            </a:extLst>
          </p:cNvPr>
          <p:cNvSpPr>
            <a:spLocks noGrp="1"/>
          </p:cNvSpPr>
          <p:nvPr>
            <p:ph idx="1"/>
          </p:nvPr>
        </p:nvSpPr>
        <p:spPr>
          <a:xfrm>
            <a:off x="838200" y="1258277"/>
            <a:ext cx="10515600" cy="5033108"/>
          </a:xfrm>
        </p:spPr>
        <p:txBody>
          <a:bodyPr>
            <a:noAutofit/>
          </a:bodyPr>
          <a:lstStyle/>
          <a:p>
            <a:pPr eaLnBrk="1" fontAlgn="auto" hangingPunct="1">
              <a:spcBef>
                <a:spcPct val="20000"/>
              </a:spcBef>
              <a:spcAft>
                <a:spcPts val="0"/>
              </a:spcAft>
            </a:pPr>
            <a:r>
              <a:rPr lang="cs-CZ" sz="2000" b="1" dirty="0">
                <a:solidFill>
                  <a:schemeClr val="accent5">
                    <a:lumMod val="75000"/>
                  </a:schemeClr>
                </a:solidFill>
              </a:rPr>
              <a:t>ÚOHS-S0520/2022/VZ (24.11.2022) – nelze stanovit jednostrannou změnu termínu plnění bez uvedení podmínek</a:t>
            </a:r>
          </a:p>
          <a:p>
            <a:pPr marL="457200" lvl="1" indent="0" algn="just">
              <a:spcBef>
                <a:spcPct val="20000"/>
              </a:spcBef>
              <a:buNone/>
            </a:pPr>
            <a:r>
              <a:rPr lang="cs-CZ" sz="2000" i="1" dirty="0"/>
              <a:t>Obviněný (…) se dopustil přestupku podle § 268 odst. 1 písm. b) zákona (…) tím, že při zadávání veřejné zakázky (….) stanovil zadávací podmínky v rozporu s § 100 odst. 1 citovaného zákona a se zásadou transparentnosti zakotvenou v § 6 odst. 1 cit. zákona, když uvedl v čl. 4.1 zadávací dokumentace, že „Zadavatel předpokládá termín ukončení dle harmonogramu uvedeného v příloze č. 2 ZD Technická specifikace, s možností jednostranného prodloužení ze strany Zadavatele do 30. 6. 2021, s tím, že se jedná o vyhrazenou změnu závazku ve smyslu § 100 ZZVZ.“, </a:t>
            </a:r>
            <a:r>
              <a:rPr lang="cs-CZ" sz="2000" b="1" i="1" dirty="0"/>
              <a:t>a vyhradil si tak v zadávací dokumentaci změnu závazku ze smlouvy na citovanou veřejnou zakázku, aniž podmínky pro tuto vyhrazenou změnu závazku v zadávací dokumentaci jednoznačně vymezil (…). </a:t>
            </a:r>
          </a:p>
          <a:p>
            <a:pPr marL="457200" lvl="1" indent="0" algn="just">
              <a:spcBef>
                <a:spcPct val="20000"/>
              </a:spcBef>
              <a:buNone/>
            </a:pPr>
            <a:r>
              <a:rPr lang="cs-CZ" sz="2000" i="1" dirty="0"/>
              <a:t>Změnový mechanismus musí být určen dostatečně jasně a srozumitelně, aby z něj bylo patrno, čeho se má změna týkat a v důsledku čeho k ní má dojít. </a:t>
            </a:r>
            <a:r>
              <a:rPr lang="cs-CZ" sz="2000" b="1" i="1" dirty="0"/>
              <a:t>Pokud má být přijetí vyhrazené změny podmíněno pouze rozhodnutím zadavatele, musí být jednoznačně stanoveno, za jakých konkrétních okolností, které v průběhu realizace veřejné zakázky nastanou, bude změnové ujednání aktivováno.</a:t>
            </a:r>
            <a:r>
              <a:rPr lang="cs-CZ" sz="2000" i="1" dirty="0"/>
              <a:t> Je tomu tak proto, aby podobu možných změn ve smlouvě znali dodavatelé již od počátku zadávacího řízení a mohli tomu přizpůsobit svoji nabídku.</a:t>
            </a:r>
          </a:p>
        </p:txBody>
      </p:sp>
      <p:sp>
        <p:nvSpPr>
          <p:cNvPr id="6" name="Nadpis 1">
            <a:extLst>
              <a:ext uri="{FF2B5EF4-FFF2-40B4-BE49-F238E27FC236}">
                <a16:creationId xmlns:a16="http://schemas.microsoft.com/office/drawing/2014/main" id="{6BC25597-9C57-D010-E3FD-E80E90C53668}"/>
              </a:ext>
            </a:extLst>
          </p:cNvPr>
          <p:cNvSpPr>
            <a:spLocks noGrp="1"/>
          </p:cNvSpPr>
          <p:nvPr>
            <p:ph type="title"/>
          </p:nvPr>
        </p:nvSpPr>
        <p:spPr>
          <a:xfrm>
            <a:off x="839788" y="365125"/>
            <a:ext cx="10515600" cy="823913"/>
          </a:xfrm>
        </p:spPr>
        <p:txBody>
          <a:bodyPr>
            <a:normAutofit/>
          </a:bodyPr>
          <a:lstStyle/>
          <a:p>
            <a:r>
              <a:rPr lang="cs-CZ" sz="3200" b="1" dirty="0">
                <a:solidFill>
                  <a:schemeClr val="accent5">
                    <a:lumMod val="75000"/>
                  </a:schemeClr>
                </a:solidFill>
              </a:rPr>
              <a:t>Vyhrazené změny (§ 100/1 a § 222/2) - judikatura</a:t>
            </a:r>
          </a:p>
        </p:txBody>
      </p:sp>
      <p:sp>
        <p:nvSpPr>
          <p:cNvPr id="7" name="Zástupný symbol pro číslo snímku 6">
            <a:extLst>
              <a:ext uri="{FF2B5EF4-FFF2-40B4-BE49-F238E27FC236}">
                <a16:creationId xmlns:a16="http://schemas.microsoft.com/office/drawing/2014/main" id="{EA49E1C2-4305-8AE4-A246-0B49AB661747}"/>
              </a:ext>
            </a:extLst>
          </p:cNvPr>
          <p:cNvSpPr>
            <a:spLocks noGrp="1"/>
          </p:cNvSpPr>
          <p:nvPr>
            <p:ph type="sldNum" sz="quarter" idx="12"/>
          </p:nvPr>
        </p:nvSpPr>
        <p:spPr/>
        <p:txBody>
          <a:bodyPr/>
          <a:lstStyle/>
          <a:p>
            <a:fld id="{21944441-26C3-43E2-AE7F-3EECDD9A4D76}" type="slidenum">
              <a:rPr lang="cs-CZ" smtClean="0"/>
              <a:t>63</a:t>
            </a:fld>
            <a:endParaRPr lang="cs-CZ"/>
          </a:p>
        </p:txBody>
      </p:sp>
    </p:spTree>
    <p:extLst>
      <p:ext uri="{BB962C8B-B14F-4D97-AF65-F5344CB8AC3E}">
        <p14:creationId xmlns:p14="http://schemas.microsoft.com/office/powerpoint/2010/main" val="3799032783"/>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obsah 2">
            <a:extLst>
              <a:ext uri="{FF2B5EF4-FFF2-40B4-BE49-F238E27FC236}">
                <a16:creationId xmlns:a16="http://schemas.microsoft.com/office/drawing/2014/main" id="{D212BD1A-5A15-679B-D08E-214DCDE7341D}"/>
              </a:ext>
            </a:extLst>
          </p:cNvPr>
          <p:cNvSpPr>
            <a:spLocks noGrp="1"/>
          </p:cNvSpPr>
          <p:nvPr>
            <p:ph idx="1"/>
          </p:nvPr>
        </p:nvSpPr>
        <p:spPr>
          <a:xfrm>
            <a:off x="838200" y="1258277"/>
            <a:ext cx="10515600" cy="5033108"/>
          </a:xfrm>
        </p:spPr>
        <p:txBody>
          <a:bodyPr>
            <a:noAutofit/>
          </a:bodyPr>
          <a:lstStyle/>
          <a:p>
            <a:pPr>
              <a:spcBef>
                <a:spcPct val="20000"/>
              </a:spcBef>
            </a:pPr>
            <a:r>
              <a:rPr lang="pl-PL" sz="2000" b="1" dirty="0">
                <a:solidFill>
                  <a:schemeClr val="accent5">
                    <a:lumMod val="75000"/>
                  </a:schemeClr>
                </a:solidFill>
              </a:rPr>
              <a:t>ÚOHS-S0162/2022/VZ (31.10.2022), potvrzeno</a:t>
            </a:r>
            <a:r>
              <a:rPr lang="cs-CZ" sz="2000" b="1" dirty="0">
                <a:solidFill>
                  <a:schemeClr val="accent5">
                    <a:lumMod val="75000"/>
                  </a:schemeClr>
                </a:solidFill>
              </a:rPr>
              <a:t> ÚOHS-R0105/2022/VZ – výhrada navázaná na legislativní změny</a:t>
            </a:r>
          </a:p>
          <a:p>
            <a:pPr>
              <a:spcBef>
                <a:spcPct val="20000"/>
              </a:spcBef>
            </a:pPr>
            <a:endParaRPr lang="cs-CZ" sz="2000" b="1" dirty="0">
              <a:solidFill>
                <a:schemeClr val="accent5">
                  <a:lumMod val="75000"/>
                </a:schemeClr>
              </a:solidFill>
            </a:endParaRPr>
          </a:p>
          <a:p>
            <a:pPr marL="457200" lvl="1" indent="0" algn="just">
              <a:spcBef>
                <a:spcPct val="20000"/>
              </a:spcBef>
              <a:buNone/>
            </a:pPr>
            <a:r>
              <a:rPr lang="cs-CZ" sz="2000" i="1" dirty="0"/>
              <a:t>(…) Z bodu 2. čl. III věty první smlouvy vyplývá: „Dojde-li ke zvýšení jednotlivých nákladů, např. v důsledku změn legislativy nebo na základě požadavků orgánů státní správy, nad úroveň průměrné roční míry inflace, je zhotovitel oprávněn k odpovídajícímu zvýšení cen poskytovaných služeb</a:t>
            </a:r>
            <a:r>
              <a:rPr lang="cs-CZ" sz="2000" b="1" i="1" dirty="0"/>
              <a:t>.“ Z takto formulovaného znění výhrady není nikterak patrné například to, o jaké konkrétní změny legislativy a jaké požadavky, jakých orgánů státní správy se má jednat. </a:t>
            </a:r>
            <a:r>
              <a:rPr lang="cs-CZ" sz="2000" i="1" dirty="0"/>
              <a:t>Proto se předmětné ustanovení smlouvy pro jeho ne dost určité vymezení nemůže pro vyhrazenou změnu závazku uplatnit. Z toho důvodu tedy nelze provedenou změnu závazku ze smlouvy považovat za nepodstatnou ve smyslu ustanovení § 222 odst. 2 zákona.</a:t>
            </a:r>
          </a:p>
        </p:txBody>
      </p:sp>
      <p:sp>
        <p:nvSpPr>
          <p:cNvPr id="6" name="Nadpis 1">
            <a:extLst>
              <a:ext uri="{FF2B5EF4-FFF2-40B4-BE49-F238E27FC236}">
                <a16:creationId xmlns:a16="http://schemas.microsoft.com/office/drawing/2014/main" id="{6BC25597-9C57-D010-E3FD-E80E90C53668}"/>
              </a:ext>
            </a:extLst>
          </p:cNvPr>
          <p:cNvSpPr>
            <a:spLocks noGrp="1"/>
          </p:cNvSpPr>
          <p:nvPr>
            <p:ph type="title"/>
          </p:nvPr>
        </p:nvSpPr>
        <p:spPr>
          <a:xfrm>
            <a:off x="839788" y="365125"/>
            <a:ext cx="10515600" cy="823913"/>
          </a:xfrm>
        </p:spPr>
        <p:txBody>
          <a:bodyPr>
            <a:normAutofit/>
          </a:bodyPr>
          <a:lstStyle/>
          <a:p>
            <a:r>
              <a:rPr lang="cs-CZ" sz="3200" b="1" dirty="0">
                <a:solidFill>
                  <a:schemeClr val="accent5">
                    <a:lumMod val="75000"/>
                  </a:schemeClr>
                </a:solidFill>
              </a:rPr>
              <a:t>Vyhrazené změny (§ 100/1 a § 222/2) - judikatura</a:t>
            </a:r>
          </a:p>
        </p:txBody>
      </p:sp>
      <p:sp>
        <p:nvSpPr>
          <p:cNvPr id="7" name="Zástupný symbol pro číslo snímku 6">
            <a:extLst>
              <a:ext uri="{FF2B5EF4-FFF2-40B4-BE49-F238E27FC236}">
                <a16:creationId xmlns:a16="http://schemas.microsoft.com/office/drawing/2014/main" id="{EA49E1C2-4305-8AE4-A246-0B49AB661747}"/>
              </a:ext>
            </a:extLst>
          </p:cNvPr>
          <p:cNvSpPr>
            <a:spLocks noGrp="1"/>
          </p:cNvSpPr>
          <p:nvPr>
            <p:ph type="sldNum" sz="quarter" idx="12"/>
          </p:nvPr>
        </p:nvSpPr>
        <p:spPr/>
        <p:txBody>
          <a:bodyPr/>
          <a:lstStyle/>
          <a:p>
            <a:fld id="{21944441-26C3-43E2-AE7F-3EECDD9A4D76}" type="slidenum">
              <a:rPr lang="cs-CZ" smtClean="0"/>
              <a:t>64</a:t>
            </a:fld>
            <a:endParaRPr lang="cs-CZ"/>
          </a:p>
        </p:txBody>
      </p:sp>
    </p:spTree>
    <p:extLst>
      <p:ext uri="{BB962C8B-B14F-4D97-AF65-F5344CB8AC3E}">
        <p14:creationId xmlns:p14="http://schemas.microsoft.com/office/powerpoint/2010/main" val="792836237"/>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5522198-B552-8FAF-2200-5222FA50BF29}"/>
              </a:ext>
            </a:extLst>
          </p:cNvPr>
          <p:cNvSpPr>
            <a:spLocks noGrp="1"/>
          </p:cNvSpPr>
          <p:nvPr>
            <p:ph type="title"/>
          </p:nvPr>
        </p:nvSpPr>
        <p:spPr/>
        <p:txBody>
          <a:bodyPr/>
          <a:lstStyle/>
          <a:p>
            <a:pPr algn="ctr"/>
            <a:r>
              <a:rPr lang="cs-CZ" b="1" dirty="0">
                <a:solidFill>
                  <a:schemeClr val="accent5">
                    <a:lumMod val="75000"/>
                  </a:schemeClr>
                </a:solidFill>
              </a:rPr>
              <a:t>D. ZMĚNY PROVÁDĚNÉ V JŘBU</a:t>
            </a:r>
            <a:br>
              <a:rPr lang="cs-CZ" b="1" dirty="0">
                <a:solidFill>
                  <a:schemeClr val="accent5">
                    <a:lumMod val="75000"/>
                  </a:schemeClr>
                </a:solidFill>
              </a:rPr>
            </a:br>
            <a:br>
              <a:rPr lang="cs-CZ" b="1" dirty="0">
                <a:solidFill>
                  <a:schemeClr val="accent5">
                    <a:lumMod val="75000"/>
                  </a:schemeClr>
                </a:solidFill>
              </a:rPr>
            </a:br>
            <a:endParaRPr lang="cs-CZ" b="1" dirty="0">
              <a:solidFill>
                <a:schemeClr val="accent5">
                  <a:lumMod val="75000"/>
                </a:schemeClr>
              </a:solidFill>
            </a:endParaRPr>
          </a:p>
        </p:txBody>
      </p:sp>
      <p:sp>
        <p:nvSpPr>
          <p:cNvPr id="3" name="Zástupný text 2">
            <a:extLst>
              <a:ext uri="{FF2B5EF4-FFF2-40B4-BE49-F238E27FC236}">
                <a16:creationId xmlns:a16="http://schemas.microsoft.com/office/drawing/2014/main" id="{D5B90F51-81BB-4327-3263-8C5A5030BE46}"/>
              </a:ext>
            </a:extLst>
          </p:cNvPr>
          <p:cNvSpPr>
            <a:spLocks noGrp="1"/>
          </p:cNvSpPr>
          <p:nvPr>
            <p:ph type="body" idx="1"/>
          </p:nvPr>
        </p:nvSpPr>
        <p:spPr/>
        <p:txBody>
          <a:bodyPr/>
          <a:lstStyle/>
          <a:p>
            <a:endParaRPr lang="cs-CZ" dirty="0"/>
          </a:p>
        </p:txBody>
      </p:sp>
      <p:sp>
        <p:nvSpPr>
          <p:cNvPr id="4" name="Zástupný symbol pro číslo snímku 3">
            <a:extLst>
              <a:ext uri="{FF2B5EF4-FFF2-40B4-BE49-F238E27FC236}">
                <a16:creationId xmlns:a16="http://schemas.microsoft.com/office/drawing/2014/main" id="{C475E8D6-9411-7A4A-7B8A-92CC9997A63C}"/>
              </a:ext>
            </a:extLst>
          </p:cNvPr>
          <p:cNvSpPr>
            <a:spLocks noGrp="1"/>
          </p:cNvSpPr>
          <p:nvPr>
            <p:ph type="sldNum" sz="quarter" idx="12"/>
          </p:nvPr>
        </p:nvSpPr>
        <p:spPr/>
        <p:txBody>
          <a:bodyPr/>
          <a:lstStyle/>
          <a:p>
            <a:fld id="{21944441-26C3-43E2-AE7F-3EECDD9A4D76}" type="slidenum">
              <a:rPr lang="cs-CZ" smtClean="0"/>
              <a:t>65</a:t>
            </a:fld>
            <a:endParaRPr lang="cs-CZ" dirty="0"/>
          </a:p>
        </p:txBody>
      </p:sp>
    </p:spTree>
    <p:extLst>
      <p:ext uri="{BB962C8B-B14F-4D97-AF65-F5344CB8AC3E}">
        <p14:creationId xmlns:p14="http://schemas.microsoft.com/office/powerpoint/2010/main" val="1534527557"/>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obsah 2">
            <a:extLst>
              <a:ext uri="{FF2B5EF4-FFF2-40B4-BE49-F238E27FC236}">
                <a16:creationId xmlns:a16="http://schemas.microsoft.com/office/drawing/2014/main" id="{D212BD1A-5A15-679B-D08E-214DCDE7341D}"/>
              </a:ext>
            </a:extLst>
          </p:cNvPr>
          <p:cNvSpPr>
            <a:spLocks noGrp="1"/>
          </p:cNvSpPr>
          <p:nvPr>
            <p:ph idx="1"/>
          </p:nvPr>
        </p:nvSpPr>
        <p:spPr>
          <a:xfrm>
            <a:off x="838200" y="1258277"/>
            <a:ext cx="10515600" cy="5033108"/>
          </a:xfrm>
        </p:spPr>
        <p:txBody>
          <a:bodyPr>
            <a:noAutofit/>
          </a:bodyPr>
          <a:lstStyle/>
          <a:p>
            <a:pPr>
              <a:lnSpc>
                <a:spcPct val="100000"/>
              </a:lnSpc>
              <a:spcBef>
                <a:spcPts val="0"/>
              </a:spcBef>
              <a:spcAft>
                <a:spcPts val="600"/>
              </a:spcAft>
            </a:pPr>
            <a:r>
              <a:rPr lang="cs-CZ" sz="2400" dirty="0"/>
              <a:t>změny dle § 222 lze provádět pouze u existujících závazků </a:t>
            </a:r>
          </a:p>
          <a:p>
            <a:pPr>
              <a:lnSpc>
                <a:spcPct val="100000"/>
              </a:lnSpc>
              <a:spcBef>
                <a:spcPts val="0"/>
              </a:spcBef>
              <a:spcAft>
                <a:spcPts val="600"/>
              </a:spcAft>
            </a:pPr>
            <a:r>
              <a:rPr lang="cs-CZ" sz="2400" dirty="0"/>
              <a:t>dodatečné dodávky se částečně kryjí s § 222/5</a:t>
            </a:r>
          </a:p>
          <a:p>
            <a:pPr>
              <a:lnSpc>
                <a:spcPct val="100000"/>
              </a:lnSpc>
              <a:spcBef>
                <a:spcPts val="0"/>
              </a:spcBef>
              <a:spcAft>
                <a:spcPts val="600"/>
              </a:spcAft>
            </a:pPr>
            <a:r>
              <a:rPr lang="cs-CZ" sz="2400" dirty="0"/>
              <a:t>změny prováděné v JŘBU mohou sloužit k rozšíření také již dokončených smluv</a:t>
            </a:r>
          </a:p>
          <a:p>
            <a:pPr>
              <a:lnSpc>
                <a:spcPct val="100000"/>
              </a:lnSpc>
              <a:spcBef>
                <a:spcPts val="0"/>
              </a:spcBef>
              <a:spcAft>
                <a:spcPts val="600"/>
              </a:spcAft>
            </a:pPr>
            <a:r>
              <a:rPr lang="cs-CZ" sz="2400" dirty="0"/>
              <a:t>příklad:</a:t>
            </a:r>
          </a:p>
          <a:p>
            <a:pPr lvl="1">
              <a:lnSpc>
                <a:spcPct val="100000"/>
              </a:lnSpc>
              <a:spcBef>
                <a:spcPts val="0"/>
              </a:spcBef>
              <a:spcAft>
                <a:spcPts val="600"/>
              </a:spcAft>
            </a:pPr>
            <a:r>
              <a:rPr lang="cs-CZ" sz="2000" i="1" dirty="0"/>
              <a:t>smlouva na jednorázovou dodávku počítačů, lze ji v době 3 let od uzavření původní smlouvy rozšířit při splnění dalších podmínek dle § 64/b); rozšíření dle minimis dle § 222/4 však použít nelze (byť by jinak podmínky byly splněny) </a:t>
            </a:r>
          </a:p>
        </p:txBody>
      </p:sp>
      <p:sp>
        <p:nvSpPr>
          <p:cNvPr id="6" name="Nadpis 1">
            <a:extLst>
              <a:ext uri="{FF2B5EF4-FFF2-40B4-BE49-F238E27FC236}">
                <a16:creationId xmlns:a16="http://schemas.microsoft.com/office/drawing/2014/main" id="{6BC25597-9C57-D010-E3FD-E80E90C53668}"/>
              </a:ext>
            </a:extLst>
          </p:cNvPr>
          <p:cNvSpPr>
            <a:spLocks noGrp="1"/>
          </p:cNvSpPr>
          <p:nvPr>
            <p:ph type="title"/>
          </p:nvPr>
        </p:nvSpPr>
        <p:spPr>
          <a:xfrm>
            <a:off x="839788" y="365125"/>
            <a:ext cx="10515600" cy="823913"/>
          </a:xfrm>
        </p:spPr>
        <p:txBody>
          <a:bodyPr>
            <a:normAutofit/>
          </a:bodyPr>
          <a:lstStyle/>
          <a:p>
            <a:r>
              <a:rPr lang="cs-CZ" sz="3200" b="1" dirty="0">
                <a:solidFill>
                  <a:schemeClr val="accent5">
                    <a:lumMod val="75000"/>
                  </a:schemeClr>
                </a:solidFill>
              </a:rPr>
              <a:t>Změny prováděné v JŘBU</a:t>
            </a:r>
          </a:p>
        </p:txBody>
      </p:sp>
      <p:sp>
        <p:nvSpPr>
          <p:cNvPr id="7" name="Zástupný symbol pro číslo snímku 6">
            <a:extLst>
              <a:ext uri="{FF2B5EF4-FFF2-40B4-BE49-F238E27FC236}">
                <a16:creationId xmlns:a16="http://schemas.microsoft.com/office/drawing/2014/main" id="{EA49E1C2-4305-8AE4-A246-0B49AB661747}"/>
              </a:ext>
            </a:extLst>
          </p:cNvPr>
          <p:cNvSpPr>
            <a:spLocks noGrp="1"/>
          </p:cNvSpPr>
          <p:nvPr>
            <p:ph type="sldNum" sz="quarter" idx="12"/>
          </p:nvPr>
        </p:nvSpPr>
        <p:spPr/>
        <p:txBody>
          <a:bodyPr/>
          <a:lstStyle/>
          <a:p>
            <a:fld id="{21944441-26C3-43E2-AE7F-3EECDD9A4D76}" type="slidenum">
              <a:rPr lang="cs-CZ" smtClean="0"/>
              <a:t>66</a:t>
            </a:fld>
            <a:endParaRPr lang="cs-CZ"/>
          </a:p>
        </p:txBody>
      </p:sp>
    </p:spTree>
    <p:extLst>
      <p:ext uri="{BB962C8B-B14F-4D97-AF65-F5344CB8AC3E}">
        <p14:creationId xmlns:p14="http://schemas.microsoft.com/office/powerpoint/2010/main" val="1272045168"/>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obsah 2">
            <a:extLst>
              <a:ext uri="{FF2B5EF4-FFF2-40B4-BE49-F238E27FC236}">
                <a16:creationId xmlns:a16="http://schemas.microsoft.com/office/drawing/2014/main" id="{D212BD1A-5A15-679B-D08E-214DCDE7341D}"/>
              </a:ext>
            </a:extLst>
          </p:cNvPr>
          <p:cNvSpPr>
            <a:spLocks noGrp="1"/>
          </p:cNvSpPr>
          <p:nvPr>
            <p:ph idx="1"/>
          </p:nvPr>
        </p:nvSpPr>
        <p:spPr>
          <a:xfrm>
            <a:off x="838200" y="1258277"/>
            <a:ext cx="10515600" cy="5033108"/>
          </a:xfrm>
        </p:spPr>
        <p:txBody>
          <a:bodyPr>
            <a:noAutofit/>
          </a:bodyPr>
          <a:lstStyle/>
          <a:p>
            <a:pPr>
              <a:lnSpc>
                <a:spcPct val="100000"/>
              </a:lnSpc>
              <a:spcBef>
                <a:spcPts val="0"/>
              </a:spcBef>
              <a:spcAft>
                <a:spcPts val="600"/>
              </a:spcAft>
            </a:pPr>
            <a:r>
              <a:rPr lang="cs-CZ" sz="2000" b="1" u="sng" dirty="0">
                <a:solidFill>
                  <a:schemeClr val="accent5">
                    <a:lumMod val="75000"/>
                  </a:schemeClr>
                </a:solidFill>
              </a:rPr>
              <a:t>podmínky:</a:t>
            </a:r>
          </a:p>
          <a:p>
            <a:pPr lvl="1">
              <a:lnSpc>
                <a:spcPct val="100000"/>
              </a:lnSpc>
              <a:spcBef>
                <a:spcPts val="0"/>
              </a:spcBef>
              <a:spcAft>
                <a:spcPts val="600"/>
              </a:spcAft>
            </a:pPr>
            <a:r>
              <a:rPr lang="cs-CZ" sz="2000" dirty="0"/>
              <a:t>dodatečné dodávky</a:t>
            </a:r>
          </a:p>
          <a:p>
            <a:pPr lvl="1">
              <a:lnSpc>
                <a:spcPct val="100000"/>
              </a:lnSpc>
              <a:spcBef>
                <a:spcPts val="0"/>
              </a:spcBef>
              <a:spcAft>
                <a:spcPts val="600"/>
              </a:spcAft>
            </a:pPr>
            <a:r>
              <a:rPr lang="cs-CZ" sz="2000" dirty="0"/>
              <a:t>od téhož dodavatele</a:t>
            </a:r>
          </a:p>
          <a:p>
            <a:pPr lvl="1">
              <a:lnSpc>
                <a:spcPct val="100000"/>
              </a:lnSpc>
              <a:spcBef>
                <a:spcPts val="0"/>
              </a:spcBef>
              <a:spcAft>
                <a:spcPts val="600"/>
              </a:spcAft>
            </a:pPr>
            <a:r>
              <a:rPr lang="cs-CZ" sz="2000" dirty="0"/>
              <a:t>určeny jako částečná náhrada předchozí dodávky nebo k rozšíření stávajícího rozsahu dodávky</a:t>
            </a:r>
          </a:p>
          <a:p>
            <a:pPr lvl="1">
              <a:lnSpc>
                <a:spcPct val="100000"/>
              </a:lnSpc>
              <a:spcBef>
                <a:spcPts val="0"/>
              </a:spcBef>
              <a:spcAft>
                <a:spcPts val="600"/>
              </a:spcAft>
            </a:pPr>
            <a:r>
              <a:rPr lang="cs-CZ" sz="2000" dirty="0"/>
              <a:t>pokud by změna dodavatele nutila zadavatele pořizovat dodávky s odlišnými technickými vlastnostmi, což by mělo za následek:</a:t>
            </a:r>
          </a:p>
          <a:p>
            <a:pPr lvl="2">
              <a:lnSpc>
                <a:spcPct val="100000"/>
              </a:lnSpc>
              <a:spcBef>
                <a:spcPts val="0"/>
              </a:spcBef>
              <a:spcAft>
                <a:spcPts val="600"/>
              </a:spcAft>
            </a:pPr>
            <a:r>
              <a:rPr lang="cs-CZ" dirty="0"/>
              <a:t>neslučitelnost s původním plněním nebo</a:t>
            </a:r>
          </a:p>
          <a:p>
            <a:pPr lvl="2">
              <a:lnSpc>
                <a:spcPct val="100000"/>
              </a:lnSpc>
              <a:spcBef>
                <a:spcPts val="0"/>
              </a:spcBef>
              <a:spcAft>
                <a:spcPts val="600"/>
              </a:spcAft>
            </a:pPr>
            <a:r>
              <a:rPr lang="cs-CZ" dirty="0"/>
              <a:t>by znamenaly nepřiměřené technické obtíže při provozu a údržbě; </a:t>
            </a:r>
          </a:p>
          <a:p>
            <a:pPr lvl="1">
              <a:lnSpc>
                <a:spcPct val="100000"/>
              </a:lnSpc>
              <a:spcBef>
                <a:spcPts val="0"/>
              </a:spcBef>
              <a:spcAft>
                <a:spcPts val="600"/>
              </a:spcAft>
            </a:pPr>
            <a:r>
              <a:rPr lang="cs-CZ" sz="2000" dirty="0"/>
              <a:t>mohou být pořizovány nejdéle 3 roky od uzavření původní smlouvy, pokud delší doba není odůvodněna zvláštními okolnostmi</a:t>
            </a:r>
          </a:p>
        </p:txBody>
      </p:sp>
      <p:sp>
        <p:nvSpPr>
          <p:cNvPr id="6" name="Nadpis 1">
            <a:extLst>
              <a:ext uri="{FF2B5EF4-FFF2-40B4-BE49-F238E27FC236}">
                <a16:creationId xmlns:a16="http://schemas.microsoft.com/office/drawing/2014/main" id="{6BC25597-9C57-D010-E3FD-E80E90C53668}"/>
              </a:ext>
            </a:extLst>
          </p:cNvPr>
          <p:cNvSpPr>
            <a:spLocks noGrp="1"/>
          </p:cNvSpPr>
          <p:nvPr>
            <p:ph type="title"/>
          </p:nvPr>
        </p:nvSpPr>
        <p:spPr>
          <a:xfrm>
            <a:off x="839788" y="365125"/>
            <a:ext cx="10515600" cy="823913"/>
          </a:xfrm>
        </p:spPr>
        <p:txBody>
          <a:bodyPr>
            <a:normAutofit/>
          </a:bodyPr>
          <a:lstStyle/>
          <a:p>
            <a:r>
              <a:rPr lang="cs-CZ" sz="3200" b="1" dirty="0">
                <a:solidFill>
                  <a:schemeClr val="accent5">
                    <a:lumMod val="75000"/>
                  </a:schemeClr>
                </a:solidFill>
              </a:rPr>
              <a:t>Dodatečné dodávky (§ 64/b)</a:t>
            </a:r>
          </a:p>
        </p:txBody>
      </p:sp>
      <p:sp>
        <p:nvSpPr>
          <p:cNvPr id="7" name="Zástupný symbol pro číslo snímku 6">
            <a:extLst>
              <a:ext uri="{FF2B5EF4-FFF2-40B4-BE49-F238E27FC236}">
                <a16:creationId xmlns:a16="http://schemas.microsoft.com/office/drawing/2014/main" id="{EA49E1C2-4305-8AE4-A246-0B49AB661747}"/>
              </a:ext>
            </a:extLst>
          </p:cNvPr>
          <p:cNvSpPr>
            <a:spLocks noGrp="1"/>
          </p:cNvSpPr>
          <p:nvPr>
            <p:ph type="sldNum" sz="quarter" idx="12"/>
          </p:nvPr>
        </p:nvSpPr>
        <p:spPr/>
        <p:txBody>
          <a:bodyPr/>
          <a:lstStyle/>
          <a:p>
            <a:fld id="{21944441-26C3-43E2-AE7F-3EECDD9A4D76}" type="slidenum">
              <a:rPr lang="cs-CZ" smtClean="0"/>
              <a:t>67</a:t>
            </a:fld>
            <a:endParaRPr lang="cs-CZ"/>
          </a:p>
        </p:txBody>
      </p:sp>
    </p:spTree>
    <p:extLst>
      <p:ext uri="{BB962C8B-B14F-4D97-AF65-F5344CB8AC3E}">
        <p14:creationId xmlns:p14="http://schemas.microsoft.com/office/powerpoint/2010/main" val="450893118"/>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obsah 2">
            <a:extLst>
              <a:ext uri="{FF2B5EF4-FFF2-40B4-BE49-F238E27FC236}">
                <a16:creationId xmlns:a16="http://schemas.microsoft.com/office/drawing/2014/main" id="{D212BD1A-5A15-679B-D08E-214DCDE7341D}"/>
              </a:ext>
            </a:extLst>
          </p:cNvPr>
          <p:cNvSpPr>
            <a:spLocks noGrp="1"/>
          </p:cNvSpPr>
          <p:nvPr>
            <p:ph idx="1"/>
          </p:nvPr>
        </p:nvSpPr>
        <p:spPr>
          <a:xfrm>
            <a:off x="838200" y="1258277"/>
            <a:ext cx="10515600" cy="5033108"/>
          </a:xfrm>
        </p:spPr>
        <p:txBody>
          <a:bodyPr>
            <a:noAutofit/>
          </a:bodyPr>
          <a:lstStyle/>
          <a:p>
            <a:pPr>
              <a:lnSpc>
                <a:spcPct val="100000"/>
              </a:lnSpc>
              <a:spcBef>
                <a:spcPts val="0"/>
              </a:spcBef>
              <a:spcAft>
                <a:spcPts val="600"/>
              </a:spcAft>
            </a:pPr>
            <a:r>
              <a:rPr lang="cs-CZ" sz="2000" b="1" dirty="0">
                <a:solidFill>
                  <a:schemeClr val="accent5">
                    <a:lumMod val="75000"/>
                  </a:schemeClr>
                </a:solidFill>
              </a:rPr>
              <a:t>KS </a:t>
            </a:r>
            <a:r>
              <a:rPr lang="da-DK" sz="2000" b="1" dirty="0">
                <a:solidFill>
                  <a:schemeClr val="accent5">
                    <a:lumMod val="75000"/>
                  </a:schemeClr>
                </a:solidFill>
              </a:rPr>
              <a:t>29 Af 78/2021</a:t>
            </a:r>
            <a:r>
              <a:rPr lang="cs-CZ" sz="2000" b="1" dirty="0">
                <a:solidFill>
                  <a:schemeClr val="accent5">
                    <a:lumMod val="75000"/>
                  </a:schemeClr>
                </a:solidFill>
              </a:rPr>
              <a:t> (29. 11. 2022):</a:t>
            </a:r>
          </a:p>
          <a:p>
            <a:pPr>
              <a:lnSpc>
                <a:spcPct val="100000"/>
              </a:lnSpc>
              <a:spcBef>
                <a:spcPts val="0"/>
              </a:spcBef>
              <a:spcAft>
                <a:spcPts val="600"/>
              </a:spcAft>
            </a:pPr>
            <a:endParaRPr lang="cs-CZ" sz="2000" b="1" dirty="0">
              <a:solidFill>
                <a:schemeClr val="accent5">
                  <a:lumMod val="75000"/>
                </a:schemeClr>
              </a:solidFill>
            </a:endParaRPr>
          </a:p>
          <a:p>
            <a:pPr marL="457200" lvl="1" indent="0" algn="just">
              <a:lnSpc>
                <a:spcPct val="100000"/>
              </a:lnSpc>
              <a:spcBef>
                <a:spcPts val="0"/>
              </a:spcBef>
              <a:spcAft>
                <a:spcPts val="600"/>
              </a:spcAft>
              <a:buNone/>
            </a:pPr>
            <a:r>
              <a:rPr lang="cs-CZ" sz="2000" i="1" dirty="0"/>
              <a:t>… žalobce nebyl oprávněn použít JŘBU dle § 64 písm. b) ZZVZ pro zadání předmětných veřejných zakázek, jelikož přesáhl časové omezení v takové míře, která nemohla být odůvodněna tvrzenými zvláštními okolnostmi. </a:t>
            </a:r>
            <a:r>
              <a:rPr lang="cs-CZ" sz="2000" i="1" u="sng" dirty="0"/>
              <a:t>Opačný výklad by znamenal, že jednou uzavřená smlouva s vybraným dodavatelem by de facto předznamenala monopol výhradního dodavatele určité značky na období více jak 15 let</a:t>
            </a:r>
            <a:r>
              <a:rPr lang="cs-CZ" sz="2000" i="1" dirty="0"/>
              <a:t> (…). Krajský soud poznamenává, že stěžejní zvláštní okolnost unifikace výzbroje zde byla již při uzavření původní smlouvy na dodání zbraní </a:t>
            </a:r>
            <a:r>
              <a:rPr lang="cs-CZ" sz="2000" i="1" dirty="0" err="1"/>
              <a:t>Heckler</a:t>
            </a:r>
            <a:r>
              <a:rPr lang="cs-CZ" sz="2000" i="1" dirty="0"/>
              <a:t> &amp; Koch a žalobce jí odůvodňoval všechny pozdější veřejné zakázky na stejný předmět plnění. K tomu ale zjevně § 64 písm. b) ZZVZ nemá sloužit, pokud je již z jazykového výkladu </a:t>
            </a:r>
            <a:r>
              <a:rPr lang="cs-CZ" sz="2000" i="1" dirty="0" err="1"/>
              <a:t>seznatelné</a:t>
            </a:r>
            <a:r>
              <a:rPr lang="cs-CZ" sz="2000" i="1" dirty="0"/>
              <a:t>, že zákonodárce zamýšlel obecně časově omezit dodatečné dodávky poměrně přísnou hranicí 3 let. O to více přísně je pak nutné nahlížet na překročení této hranice o více jak 15 let, jak to zamýšlel žalobce. Krajský soud přitom poukazuje, že žalobce počítal s unifikací výzbroje dlouhodobě, což dokazují jednotlivé postupně přijímané vnitřní předpisy žalobce (systematizace) i postupně zadávané veřejné zakázky. </a:t>
            </a:r>
          </a:p>
        </p:txBody>
      </p:sp>
      <p:sp>
        <p:nvSpPr>
          <p:cNvPr id="6" name="Nadpis 1">
            <a:extLst>
              <a:ext uri="{FF2B5EF4-FFF2-40B4-BE49-F238E27FC236}">
                <a16:creationId xmlns:a16="http://schemas.microsoft.com/office/drawing/2014/main" id="{6BC25597-9C57-D010-E3FD-E80E90C53668}"/>
              </a:ext>
            </a:extLst>
          </p:cNvPr>
          <p:cNvSpPr>
            <a:spLocks noGrp="1"/>
          </p:cNvSpPr>
          <p:nvPr>
            <p:ph type="title"/>
          </p:nvPr>
        </p:nvSpPr>
        <p:spPr>
          <a:xfrm>
            <a:off x="839788" y="365125"/>
            <a:ext cx="10515600" cy="823913"/>
          </a:xfrm>
        </p:spPr>
        <p:txBody>
          <a:bodyPr>
            <a:normAutofit/>
          </a:bodyPr>
          <a:lstStyle/>
          <a:p>
            <a:r>
              <a:rPr lang="cs-CZ" sz="3200" b="1" dirty="0">
                <a:solidFill>
                  <a:schemeClr val="accent5">
                    <a:lumMod val="75000"/>
                  </a:schemeClr>
                </a:solidFill>
              </a:rPr>
              <a:t>Dodatečné dodávky (§ 64/b) - judikatura</a:t>
            </a:r>
          </a:p>
        </p:txBody>
      </p:sp>
      <p:sp>
        <p:nvSpPr>
          <p:cNvPr id="7" name="Zástupný symbol pro číslo snímku 6">
            <a:extLst>
              <a:ext uri="{FF2B5EF4-FFF2-40B4-BE49-F238E27FC236}">
                <a16:creationId xmlns:a16="http://schemas.microsoft.com/office/drawing/2014/main" id="{EA49E1C2-4305-8AE4-A246-0B49AB661747}"/>
              </a:ext>
            </a:extLst>
          </p:cNvPr>
          <p:cNvSpPr>
            <a:spLocks noGrp="1"/>
          </p:cNvSpPr>
          <p:nvPr>
            <p:ph type="sldNum" sz="quarter" idx="12"/>
          </p:nvPr>
        </p:nvSpPr>
        <p:spPr/>
        <p:txBody>
          <a:bodyPr/>
          <a:lstStyle/>
          <a:p>
            <a:fld id="{21944441-26C3-43E2-AE7F-3EECDD9A4D76}" type="slidenum">
              <a:rPr lang="cs-CZ" smtClean="0"/>
              <a:t>68</a:t>
            </a:fld>
            <a:endParaRPr lang="cs-CZ"/>
          </a:p>
        </p:txBody>
      </p:sp>
    </p:spTree>
    <p:extLst>
      <p:ext uri="{BB962C8B-B14F-4D97-AF65-F5344CB8AC3E}">
        <p14:creationId xmlns:p14="http://schemas.microsoft.com/office/powerpoint/2010/main" val="573051545"/>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obsah 2">
            <a:extLst>
              <a:ext uri="{FF2B5EF4-FFF2-40B4-BE49-F238E27FC236}">
                <a16:creationId xmlns:a16="http://schemas.microsoft.com/office/drawing/2014/main" id="{D212BD1A-5A15-679B-D08E-214DCDE7341D}"/>
              </a:ext>
            </a:extLst>
          </p:cNvPr>
          <p:cNvSpPr>
            <a:spLocks noGrp="1"/>
          </p:cNvSpPr>
          <p:nvPr>
            <p:ph idx="1"/>
          </p:nvPr>
        </p:nvSpPr>
        <p:spPr>
          <a:xfrm>
            <a:off x="838200" y="1258277"/>
            <a:ext cx="10515600" cy="5033108"/>
          </a:xfrm>
        </p:spPr>
        <p:txBody>
          <a:bodyPr>
            <a:noAutofit/>
          </a:bodyPr>
          <a:lstStyle/>
          <a:p>
            <a:pPr>
              <a:lnSpc>
                <a:spcPct val="100000"/>
              </a:lnSpc>
              <a:spcBef>
                <a:spcPts val="0"/>
              </a:spcBef>
              <a:spcAft>
                <a:spcPts val="600"/>
              </a:spcAft>
            </a:pPr>
            <a:r>
              <a:rPr lang="cs-CZ" sz="2000" dirty="0"/>
              <a:t>možnost vyhradit si v ZD použití JŘBU pro poskytnutí </a:t>
            </a:r>
            <a:r>
              <a:rPr lang="cs-CZ" sz="2000" u="sng" dirty="0"/>
              <a:t>nových služeb</a:t>
            </a:r>
            <a:r>
              <a:rPr lang="cs-CZ" sz="2000" dirty="0"/>
              <a:t> či </a:t>
            </a:r>
            <a:r>
              <a:rPr lang="cs-CZ" sz="2000" u="sng" dirty="0"/>
              <a:t>nových stavebních prací</a:t>
            </a:r>
          </a:p>
          <a:p>
            <a:pPr>
              <a:lnSpc>
                <a:spcPct val="100000"/>
              </a:lnSpc>
              <a:spcBef>
                <a:spcPts val="0"/>
              </a:spcBef>
              <a:spcAft>
                <a:spcPts val="600"/>
              </a:spcAft>
            </a:pPr>
            <a:r>
              <a:rPr lang="cs-CZ" sz="2000" dirty="0">
                <a:solidFill>
                  <a:schemeClr val="accent5">
                    <a:lumMod val="75000"/>
                  </a:schemeClr>
                </a:solidFill>
              </a:rPr>
              <a:t>podmínky:</a:t>
            </a:r>
          </a:p>
          <a:p>
            <a:pPr lvl="1">
              <a:lnSpc>
                <a:spcPct val="100000"/>
              </a:lnSpc>
              <a:spcBef>
                <a:spcPts val="0"/>
              </a:spcBef>
              <a:spcAft>
                <a:spcPts val="600"/>
              </a:spcAft>
            </a:pPr>
            <a:r>
              <a:rPr lang="cs-CZ" sz="2000" dirty="0"/>
              <a:t>předpokládaná hodnota nového plnění nepřevyšuje 30 % PH původní VZ</a:t>
            </a:r>
          </a:p>
          <a:p>
            <a:pPr lvl="1">
              <a:lnSpc>
                <a:spcPct val="100000"/>
              </a:lnSpc>
              <a:spcBef>
                <a:spcPts val="0"/>
              </a:spcBef>
              <a:spcAft>
                <a:spcPts val="600"/>
              </a:spcAft>
            </a:pPr>
            <a:r>
              <a:rPr lang="cs-CZ" sz="2000" dirty="0"/>
              <a:t>v ZD je uvedena předpokládaná doba a rozsah poskytnutí nového plnění</a:t>
            </a:r>
          </a:p>
          <a:p>
            <a:pPr lvl="1">
              <a:lnSpc>
                <a:spcPct val="100000"/>
              </a:lnSpc>
              <a:spcBef>
                <a:spcPts val="0"/>
              </a:spcBef>
              <a:spcAft>
                <a:spcPts val="600"/>
              </a:spcAft>
            </a:pPr>
            <a:r>
              <a:rPr lang="cs-CZ" sz="2000" dirty="0"/>
              <a:t>splnění podmínek pro použití JŘBU dle § 66:</a:t>
            </a:r>
          </a:p>
          <a:p>
            <a:pPr lvl="2">
              <a:lnSpc>
                <a:spcPct val="100000"/>
              </a:lnSpc>
              <a:spcBef>
                <a:spcPts val="0"/>
              </a:spcBef>
              <a:spcAft>
                <a:spcPts val="600"/>
              </a:spcAft>
            </a:pPr>
            <a:r>
              <a:rPr lang="cs-CZ" dirty="0"/>
              <a:t>zadání nového plnění témuž dodavateli</a:t>
            </a:r>
          </a:p>
          <a:p>
            <a:pPr lvl="2">
              <a:lnSpc>
                <a:spcPct val="100000"/>
              </a:lnSpc>
              <a:spcBef>
                <a:spcPts val="0"/>
              </a:spcBef>
              <a:spcAft>
                <a:spcPts val="600"/>
              </a:spcAft>
            </a:pPr>
            <a:r>
              <a:rPr lang="cs-CZ" dirty="0"/>
              <a:t>ZŘ bylo uveřejněno ve Věstníku VZ nebo šlo o ZPŘ</a:t>
            </a:r>
          </a:p>
          <a:p>
            <a:pPr lvl="2">
              <a:lnSpc>
                <a:spcPct val="100000"/>
              </a:lnSpc>
              <a:spcBef>
                <a:spcPts val="0"/>
              </a:spcBef>
              <a:spcAft>
                <a:spcPts val="600"/>
              </a:spcAft>
            </a:pPr>
            <a:r>
              <a:rPr lang="cs-CZ" dirty="0"/>
              <a:t>v ZD byla vyhrazena možnost zadat nové plnění v JŘBU a uveden rozsah nového plnění</a:t>
            </a:r>
          </a:p>
          <a:p>
            <a:pPr lvl="2">
              <a:lnSpc>
                <a:spcPct val="100000"/>
              </a:lnSpc>
              <a:spcBef>
                <a:spcPts val="0"/>
              </a:spcBef>
              <a:spcAft>
                <a:spcPts val="600"/>
              </a:spcAft>
            </a:pPr>
            <a:r>
              <a:rPr lang="cs-CZ" dirty="0"/>
              <a:t>PH opčního plnění byla zahrnuta do PH původní VZ</a:t>
            </a:r>
          </a:p>
          <a:p>
            <a:pPr lvl="2">
              <a:lnSpc>
                <a:spcPct val="100000"/>
              </a:lnSpc>
              <a:spcBef>
                <a:spcPts val="0"/>
              </a:spcBef>
              <a:spcAft>
                <a:spcPts val="600"/>
              </a:spcAft>
            </a:pPr>
            <a:r>
              <a:rPr lang="cs-CZ" dirty="0"/>
              <a:t>JŘBU bylo zahájeno do 3 let od uzavření smlouvy na původní VZ (§ 162/5 – neplatí pro sektorové VZ)</a:t>
            </a:r>
          </a:p>
          <a:p>
            <a:pPr lvl="2">
              <a:lnSpc>
                <a:spcPct val="100000"/>
              </a:lnSpc>
              <a:spcBef>
                <a:spcPts val="0"/>
              </a:spcBef>
              <a:spcAft>
                <a:spcPts val="600"/>
              </a:spcAft>
            </a:pPr>
            <a:r>
              <a:rPr lang="cs-CZ" dirty="0"/>
              <a:t>skutečná cena bez DPH nového plnění nepřesáhne:</a:t>
            </a:r>
          </a:p>
          <a:p>
            <a:pPr lvl="3">
              <a:lnSpc>
                <a:spcPct val="100000"/>
              </a:lnSpc>
              <a:spcBef>
                <a:spcPts val="0"/>
              </a:spcBef>
              <a:spcAft>
                <a:spcPts val="600"/>
              </a:spcAft>
            </a:pPr>
            <a:r>
              <a:rPr lang="cs-CZ" sz="2000" dirty="0"/>
              <a:t>o více než 30 % jeho PH a</a:t>
            </a:r>
          </a:p>
          <a:p>
            <a:pPr lvl="3">
              <a:lnSpc>
                <a:spcPct val="100000"/>
              </a:lnSpc>
              <a:spcBef>
                <a:spcPts val="0"/>
              </a:spcBef>
              <a:spcAft>
                <a:spcPts val="600"/>
              </a:spcAft>
            </a:pPr>
            <a:r>
              <a:rPr lang="cs-CZ" sz="2000" dirty="0"/>
              <a:t>nepřesáhne 30 % ceny původní VZ</a:t>
            </a:r>
          </a:p>
          <a:p>
            <a:pPr lvl="1">
              <a:lnSpc>
                <a:spcPct val="100000"/>
              </a:lnSpc>
              <a:spcBef>
                <a:spcPts val="0"/>
              </a:spcBef>
              <a:spcAft>
                <a:spcPts val="600"/>
              </a:spcAft>
            </a:pPr>
            <a:endParaRPr lang="cs-CZ" sz="2000" dirty="0"/>
          </a:p>
        </p:txBody>
      </p:sp>
      <p:sp>
        <p:nvSpPr>
          <p:cNvPr id="6" name="Nadpis 1">
            <a:extLst>
              <a:ext uri="{FF2B5EF4-FFF2-40B4-BE49-F238E27FC236}">
                <a16:creationId xmlns:a16="http://schemas.microsoft.com/office/drawing/2014/main" id="{6BC25597-9C57-D010-E3FD-E80E90C53668}"/>
              </a:ext>
            </a:extLst>
          </p:cNvPr>
          <p:cNvSpPr>
            <a:spLocks noGrp="1"/>
          </p:cNvSpPr>
          <p:nvPr>
            <p:ph type="title"/>
          </p:nvPr>
        </p:nvSpPr>
        <p:spPr>
          <a:xfrm>
            <a:off x="839788" y="365125"/>
            <a:ext cx="10515600" cy="823913"/>
          </a:xfrm>
        </p:spPr>
        <p:txBody>
          <a:bodyPr>
            <a:normAutofit/>
          </a:bodyPr>
          <a:lstStyle/>
          <a:p>
            <a:r>
              <a:rPr lang="cs-CZ" sz="3200" b="1" dirty="0">
                <a:solidFill>
                  <a:schemeClr val="accent5">
                    <a:lumMod val="75000"/>
                  </a:schemeClr>
                </a:solidFill>
              </a:rPr>
              <a:t>„Opční právo“ (§ 100 a § 66)</a:t>
            </a:r>
          </a:p>
        </p:txBody>
      </p:sp>
      <p:sp>
        <p:nvSpPr>
          <p:cNvPr id="7" name="Zástupný symbol pro číslo snímku 6">
            <a:extLst>
              <a:ext uri="{FF2B5EF4-FFF2-40B4-BE49-F238E27FC236}">
                <a16:creationId xmlns:a16="http://schemas.microsoft.com/office/drawing/2014/main" id="{EA49E1C2-4305-8AE4-A246-0B49AB661747}"/>
              </a:ext>
            </a:extLst>
          </p:cNvPr>
          <p:cNvSpPr>
            <a:spLocks noGrp="1"/>
          </p:cNvSpPr>
          <p:nvPr>
            <p:ph type="sldNum" sz="quarter" idx="12"/>
          </p:nvPr>
        </p:nvSpPr>
        <p:spPr/>
        <p:txBody>
          <a:bodyPr/>
          <a:lstStyle/>
          <a:p>
            <a:fld id="{21944441-26C3-43E2-AE7F-3EECDD9A4D76}" type="slidenum">
              <a:rPr lang="cs-CZ" smtClean="0"/>
              <a:t>69</a:t>
            </a:fld>
            <a:endParaRPr lang="cs-CZ"/>
          </a:p>
        </p:txBody>
      </p:sp>
    </p:spTree>
    <p:extLst>
      <p:ext uri="{BB962C8B-B14F-4D97-AF65-F5344CB8AC3E}">
        <p14:creationId xmlns:p14="http://schemas.microsoft.com/office/powerpoint/2010/main" val="333209799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obsah 2">
            <a:extLst>
              <a:ext uri="{FF2B5EF4-FFF2-40B4-BE49-F238E27FC236}">
                <a16:creationId xmlns:a16="http://schemas.microsoft.com/office/drawing/2014/main" id="{D212BD1A-5A15-679B-D08E-214DCDE7341D}"/>
              </a:ext>
            </a:extLst>
          </p:cNvPr>
          <p:cNvSpPr>
            <a:spLocks noGrp="1"/>
          </p:cNvSpPr>
          <p:nvPr>
            <p:ph idx="1"/>
          </p:nvPr>
        </p:nvSpPr>
        <p:spPr>
          <a:xfrm>
            <a:off x="838200" y="1258277"/>
            <a:ext cx="10515600" cy="5033108"/>
          </a:xfrm>
        </p:spPr>
        <p:txBody>
          <a:bodyPr>
            <a:normAutofit/>
          </a:bodyPr>
          <a:lstStyle/>
          <a:p>
            <a:pPr>
              <a:buFont typeface="Arial" panose="020B0604020202020204" pitchFamily="34" charset="0"/>
              <a:buChar char="•"/>
            </a:pPr>
            <a:r>
              <a:rPr lang="cs-CZ" sz="2000" b="1" dirty="0">
                <a:solidFill>
                  <a:srgbClr val="0070C0"/>
                </a:solidFill>
              </a:rPr>
              <a:t>KS 30 </a:t>
            </a:r>
            <a:r>
              <a:rPr lang="cs-CZ" sz="2000" b="1" dirty="0" err="1">
                <a:solidFill>
                  <a:srgbClr val="0070C0"/>
                </a:solidFill>
              </a:rPr>
              <a:t>Af</a:t>
            </a:r>
            <a:r>
              <a:rPr lang="cs-CZ" sz="2000" b="1" dirty="0">
                <a:solidFill>
                  <a:srgbClr val="0070C0"/>
                </a:solidFill>
              </a:rPr>
              <a:t> 103/2016 (26. 9. 2018):</a:t>
            </a:r>
          </a:p>
          <a:p>
            <a:pPr lvl="1">
              <a:buFont typeface="Arial" panose="020B0604020202020204" pitchFamily="34" charset="0"/>
              <a:buChar char="•"/>
            </a:pPr>
            <a:r>
              <a:rPr lang="cs-CZ" sz="2000" dirty="0">
                <a:solidFill>
                  <a:srgbClr val="000000"/>
                </a:solidFill>
              </a:rPr>
              <a:t>změny v § 222 jsou na sobě nezávislé</a:t>
            </a:r>
          </a:p>
          <a:p>
            <a:pPr lvl="1">
              <a:buFont typeface="Arial" panose="020B0604020202020204" pitchFamily="34" charset="0"/>
              <a:buChar char="•"/>
            </a:pPr>
            <a:r>
              <a:rPr lang="cs-CZ" sz="2000" dirty="0">
                <a:solidFill>
                  <a:srgbClr val="000000"/>
                </a:solidFill>
              </a:rPr>
              <a:t>při využití konkrétních důvodů (odst. 4 až 6) není třeba zkoumat, zda nedochází k podstatné změně dle obecného ustanovení (odst. 3)</a:t>
            </a:r>
          </a:p>
          <a:p>
            <a:pPr lvl="1">
              <a:buFont typeface="Arial" panose="020B0604020202020204" pitchFamily="34" charset="0"/>
              <a:buChar char="•"/>
            </a:pPr>
            <a:r>
              <a:rPr lang="cs-CZ" sz="2000" dirty="0">
                <a:solidFill>
                  <a:srgbClr val="000000"/>
                </a:solidFill>
              </a:rPr>
              <a:t>jedna změna – vždy jen jeden důvod změny</a:t>
            </a:r>
          </a:p>
          <a:p>
            <a:pPr lvl="1">
              <a:buFont typeface="Arial" panose="020B0604020202020204" pitchFamily="34" charset="0"/>
              <a:buChar char="•"/>
            </a:pPr>
            <a:r>
              <a:rPr lang="cs-CZ" sz="2000" dirty="0">
                <a:solidFill>
                  <a:srgbClr val="000000"/>
                </a:solidFill>
              </a:rPr>
              <a:t>klasifikace změn není nezměnitelná, ale pozor na </a:t>
            </a:r>
            <a:r>
              <a:rPr lang="cs-CZ" sz="2000" dirty="0" err="1">
                <a:solidFill>
                  <a:srgbClr val="000000"/>
                </a:solidFill>
              </a:rPr>
              <a:t>uveřejňovací</a:t>
            </a:r>
            <a:r>
              <a:rPr lang="cs-CZ" sz="2000" dirty="0">
                <a:solidFill>
                  <a:srgbClr val="000000"/>
                </a:solidFill>
              </a:rPr>
              <a:t> povinnosti (odst. 5 a 6!)</a:t>
            </a:r>
          </a:p>
          <a:p>
            <a:pPr>
              <a:buFont typeface="Arial" panose="020B0604020202020204" pitchFamily="34" charset="0"/>
              <a:buChar char="•"/>
            </a:pPr>
            <a:endParaRPr lang="cs-CZ" sz="2000" dirty="0">
              <a:solidFill>
                <a:srgbClr val="000000"/>
              </a:solidFill>
            </a:endParaRPr>
          </a:p>
          <a:p>
            <a:pPr>
              <a:buFont typeface="Arial" panose="020B0604020202020204" pitchFamily="34" charset="0"/>
              <a:buChar char="•"/>
            </a:pPr>
            <a:r>
              <a:rPr lang="cs-CZ" sz="2000" b="1" strike="sngStrike" dirty="0">
                <a:solidFill>
                  <a:srgbClr val="0070C0"/>
                </a:solidFill>
              </a:rPr>
              <a:t>KS 62 </a:t>
            </a:r>
            <a:r>
              <a:rPr lang="cs-CZ" sz="2000" b="1" strike="sngStrike" dirty="0" err="1">
                <a:solidFill>
                  <a:srgbClr val="0070C0"/>
                </a:solidFill>
              </a:rPr>
              <a:t>Af</a:t>
            </a:r>
            <a:r>
              <a:rPr lang="cs-CZ" sz="2000" b="1" strike="sngStrike" dirty="0">
                <a:solidFill>
                  <a:srgbClr val="0070C0"/>
                </a:solidFill>
              </a:rPr>
              <a:t> 93/2017 (7. 8. 2019)</a:t>
            </a:r>
            <a:r>
              <a:rPr lang="cs-CZ" sz="2000" strike="sngStrike" dirty="0">
                <a:solidFill>
                  <a:srgbClr val="0070C0"/>
                </a:solidFill>
              </a:rPr>
              <a:t>:</a:t>
            </a:r>
          </a:p>
          <a:p>
            <a:pPr lvl="1">
              <a:buFont typeface="Arial" panose="020B0604020202020204" pitchFamily="34" charset="0"/>
              <a:buChar char="•"/>
            </a:pPr>
            <a:r>
              <a:rPr lang="cs-CZ" sz="2000" strike="sngStrike" dirty="0">
                <a:solidFill>
                  <a:srgbClr val="000000"/>
                </a:solidFill>
              </a:rPr>
              <a:t>při postupu dle § 222 nelze překročit limity, které stanoví přísnější postup dle ZZVZ </a:t>
            </a:r>
          </a:p>
          <a:p>
            <a:pPr lvl="1">
              <a:buFont typeface="Arial" panose="020B0604020202020204" pitchFamily="34" charset="0"/>
              <a:buChar char="•"/>
            </a:pPr>
            <a:r>
              <a:rPr lang="cs-CZ" sz="2000" dirty="0">
                <a:solidFill>
                  <a:srgbClr val="000000"/>
                </a:solidFill>
              </a:rPr>
              <a:t>překonáno - § 222 odst. 1 ZZVZ po Novele 2023</a:t>
            </a:r>
          </a:p>
          <a:p>
            <a:pPr lvl="1">
              <a:buFont typeface="Arial" panose="020B0604020202020204" pitchFamily="34" charset="0"/>
              <a:buChar char="•"/>
            </a:pPr>
            <a:endParaRPr lang="cs-CZ" sz="2000" dirty="0">
              <a:solidFill>
                <a:srgbClr val="000000"/>
              </a:solidFill>
            </a:endParaRPr>
          </a:p>
          <a:p>
            <a:r>
              <a:rPr lang="cs-CZ" sz="2000" b="1" dirty="0">
                <a:solidFill>
                  <a:srgbClr val="0070C0"/>
                </a:solidFill>
              </a:rPr>
              <a:t>ÚOHS-S0156/2023/VZ (10.5.2023):</a:t>
            </a:r>
          </a:p>
          <a:p>
            <a:pPr lvl="1"/>
            <a:r>
              <a:rPr lang="cs-CZ" sz="2000" dirty="0">
                <a:solidFill>
                  <a:srgbClr val="000000"/>
                </a:solidFill>
              </a:rPr>
              <a:t>každou zamýšlenou změnu závazku je zadavatel povinen zatřídit pod některý z odstavců § 222 </a:t>
            </a:r>
          </a:p>
        </p:txBody>
      </p:sp>
      <p:sp>
        <p:nvSpPr>
          <p:cNvPr id="6" name="Nadpis 1">
            <a:extLst>
              <a:ext uri="{FF2B5EF4-FFF2-40B4-BE49-F238E27FC236}">
                <a16:creationId xmlns:a16="http://schemas.microsoft.com/office/drawing/2014/main" id="{6BC25597-9C57-D010-E3FD-E80E90C53668}"/>
              </a:ext>
            </a:extLst>
          </p:cNvPr>
          <p:cNvSpPr>
            <a:spLocks noGrp="1"/>
          </p:cNvSpPr>
          <p:nvPr>
            <p:ph type="title"/>
          </p:nvPr>
        </p:nvSpPr>
        <p:spPr>
          <a:xfrm>
            <a:off x="839788" y="365125"/>
            <a:ext cx="10515600" cy="823913"/>
          </a:xfrm>
        </p:spPr>
        <p:txBody>
          <a:bodyPr>
            <a:normAutofit/>
          </a:bodyPr>
          <a:lstStyle/>
          <a:p>
            <a:r>
              <a:rPr lang="cs-CZ" sz="3200" b="1" dirty="0">
                <a:solidFill>
                  <a:schemeClr val="accent5">
                    <a:lumMod val="75000"/>
                  </a:schemeClr>
                </a:solidFill>
              </a:rPr>
              <a:t>Změna závazků se smluv na VZ – principy v judikatuře</a:t>
            </a:r>
          </a:p>
        </p:txBody>
      </p:sp>
      <p:sp>
        <p:nvSpPr>
          <p:cNvPr id="7" name="Zástupný symbol pro číslo snímku 6">
            <a:extLst>
              <a:ext uri="{FF2B5EF4-FFF2-40B4-BE49-F238E27FC236}">
                <a16:creationId xmlns:a16="http://schemas.microsoft.com/office/drawing/2014/main" id="{EA49E1C2-4305-8AE4-A246-0B49AB661747}"/>
              </a:ext>
            </a:extLst>
          </p:cNvPr>
          <p:cNvSpPr>
            <a:spLocks noGrp="1"/>
          </p:cNvSpPr>
          <p:nvPr>
            <p:ph type="sldNum" sz="quarter" idx="12"/>
          </p:nvPr>
        </p:nvSpPr>
        <p:spPr/>
        <p:txBody>
          <a:bodyPr/>
          <a:lstStyle/>
          <a:p>
            <a:fld id="{21944441-26C3-43E2-AE7F-3EECDD9A4D76}" type="slidenum">
              <a:rPr lang="cs-CZ" smtClean="0"/>
              <a:t>7</a:t>
            </a:fld>
            <a:endParaRPr lang="cs-CZ"/>
          </a:p>
        </p:txBody>
      </p:sp>
    </p:spTree>
    <p:extLst>
      <p:ext uri="{BB962C8B-B14F-4D97-AF65-F5344CB8AC3E}">
        <p14:creationId xmlns:p14="http://schemas.microsoft.com/office/powerpoint/2010/main" val="2489928800"/>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5522198-B552-8FAF-2200-5222FA50BF29}"/>
              </a:ext>
            </a:extLst>
          </p:cNvPr>
          <p:cNvSpPr>
            <a:spLocks noGrp="1"/>
          </p:cNvSpPr>
          <p:nvPr>
            <p:ph type="title"/>
          </p:nvPr>
        </p:nvSpPr>
        <p:spPr/>
        <p:txBody>
          <a:bodyPr/>
          <a:lstStyle/>
          <a:p>
            <a:pPr algn="ctr"/>
            <a:r>
              <a:rPr lang="cs-CZ" b="1" dirty="0">
                <a:solidFill>
                  <a:schemeClr val="accent5">
                    <a:lumMod val="75000"/>
                  </a:schemeClr>
                </a:solidFill>
              </a:rPr>
              <a:t>E. ZMĚNY V OSOBĚ DODAVATELE</a:t>
            </a:r>
            <a:br>
              <a:rPr lang="cs-CZ" b="1" dirty="0">
                <a:solidFill>
                  <a:schemeClr val="accent5">
                    <a:lumMod val="75000"/>
                  </a:schemeClr>
                </a:solidFill>
              </a:rPr>
            </a:br>
            <a:br>
              <a:rPr lang="cs-CZ" b="1" dirty="0">
                <a:solidFill>
                  <a:schemeClr val="accent5">
                    <a:lumMod val="75000"/>
                  </a:schemeClr>
                </a:solidFill>
              </a:rPr>
            </a:br>
            <a:endParaRPr lang="cs-CZ" b="1" dirty="0">
              <a:solidFill>
                <a:schemeClr val="accent5">
                  <a:lumMod val="75000"/>
                </a:schemeClr>
              </a:solidFill>
            </a:endParaRPr>
          </a:p>
        </p:txBody>
      </p:sp>
      <p:sp>
        <p:nvSpPr>
          <p:cNvPr id="3" name="Zástupný text 2">
            <a:extLst>
              <a:ext uri="{FF2B5EF4-FFF2-40B4-BE49-F238E27FC236}">
                <a16:creationId xmlns:a16="http://schemas.microsoft.com/office/drawing/2014/main" id="{D5B90F51-81BB-4327-3263-8C5A5030BE46}"/>
              </a:ext>
            </a:extLst>
          </p:cNvPr>
          <p:cNvSpPr>
            <a:spLocks noGrp="1"/>
          </p:cNvSpPr>
          <p:nvPr>
            <p:ph type="body" idx="1"/>
          </p:nvPr>
        </p:nvSpPr>
        <p:spPr/>
        <p:txBody>
          <a:bodyPr/>
          <a:lstStyle/>
          <a:p>
            <a:endParaRPr lang="cs-CZ" dirty="0"/>
          </a:p>
        </p:txBody>
      </p:sp>
      <p:sp>
        <p:nvSpPr>
          <p:cNvPr id="4" name="Zástupný symbol pro číslo snímku 3">
            <a:extLst>
              <a:ext uri="{FF2B5EF4-FFF2-40B4-BE49-F238E27FC236}">
                <a16:creationId xmlns:a16="http://schemas.microsoft.com/office/drawing/2014/main" id="{C475E8D6-9411-7A4A-7B8A-92CC9997A63C}"/>
              </a:ext>
            </a:extLst>
          </p:cNvPr>
          <p:cNvSpPr>
            <a:spLocks noGrp="1"/>
          </p:cNvSpPr>
          <p:nvPr>
            <p:ph type="sldNum" sz="quarter" idx="12"/>
          </p:nvPr>
        </p:nvSpPr>
        <p:spPr/>
        <p:txBody>
          <a:bodyPr/>
          <a:lstStyle/>
          <a:p>
            <a:fld id="{21944441-26C3-43E2-AE7F-3EECDD9A4D76}" type="slidenum">
              <a:rPr lang="cs-CZ" smtClean="0"/>
              <a:t>70</a:t>
            </a:fld>
            <a:endParaRPr lang="cs-CZ" dirty="0"/>
          </a:p>
        </p:txBody>
      </p:sp>
    </p:spTree>
    <p:extLst>
      <p:ext uri="{BB962C8B-B14F-4D97-AF65-F5344CB8AC3E}">
        <p14:creationId xmlns:p14="http://schemas.microsoft.com/office/powerpoint/2010/main" val="4094993016"/>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5522198-B552-8FAF-2200-5222FA50BF29}"/>
              </a:ext>
            </a:extLst>
          </p:cNvPr>
          <p:cNvSpPr>
            <a:spLocks noGrp="1"/>
          </p:cNvSpPr>
          <p:nvPr>
            <p:ph type="title"/>
          </p:nvPr>
        </p:nvSpPr>
        <p:spPr/>
        <p:txBody>
          <a:bodyPr/>
          <a:lstStyle/>
          <a:p>
            <a:pPr algn="ctr"/>
            <a:r>
              <a:rPr lang="cs-CZ" b="1" dirty="0">
                <a:solidFill>
                  <a:schemeClr val="accent5">
                    <a:lumMod val="75000"/>
                  </a:schemeClr>
                </a:solidFill>
              </a:rPr>
              <a:t>Právní nástupnictví</a:t>
            </a:r>
          </a:p>
        </p:txBody>
      </p:sp>
      <p:sp>
        <p:nvSpPr>
          <p:cNvPr id="3" name="Zástupný text 2">
            <a:extLst>
              <a:ext uri="{FF2B5EF4-FFF2-40B4-BE49-F238E27FC236}">
                <a16:creationId xmlns:a16="http://schemas.microsoft.com/office/drawing/2014/main" id="{D5B90F51-81BB-4327-3263-8C5A5030BE46}"/>
              </a:ext>
            </a:extLst>
          </p:cNvPr>
          <p:cNvSpPr>
            <a:spLocks noGrp="1"/>
          </p:cNvSpPr>
          <p:nvPr>
            <p:ph type="body" idx="1"/>
          </p:nvPr>
        </p:nvSpPr>
        <p:spPr/>
        <p:txBody>
          <a:bodyPr/>
          <a:lstStyle/>
          <a:p>
            <a:endParaRPr lang="cs-CZ" dirty="0"/>
          </a:p>
        </p:txBody>
      </p:sp>
      <p:sp>
        <p:nvSpPr>
          <p:cNvPr id="4" name="Zástupný symbol pro číslo snímku 3">
            <a:extLst>
              <a:ext uri="{FF2B5EF4-FFF2-40B4-BE49-F238E27FC236}">
                <a16:creationId xmlns:a16="http://schemas.microsoft.com/office/drawing/2014/main" id="{C475E8D6-9411-7A4A-7B8A-92CC9997A63C}"/>
              </a:ext>
            </a:extLst>
          </p:cNvPr>
          <p:cNvSpPr>
            <a:spLocks noGrp="1"/>
          </p:cNvSpPr>
          <p:nvPr>
            <p:ph type="sldNum" sz="quarter" idx="12"/>
          </p:nvPr>
        </p:nvSpPr>
        <p:spPr/>
        <p:txBody>
          <a:bodyPr/>
          <a:lstStyle/>
          <a:p>
            <a:fld id="{21944441-26C3-43E2-AE7F-3EECDD9A4D76}" type="slidenum">
              <a:rPr lang="cs-CZ" smtClean="0"/>
              <a:t>71</a:t>
            </a:fld>
            <a:endParaRPr lang="cs-CZ" dirty="0"/>
          </a:p>
        </p:txBody>
      </p:sp>
    </p:spTree>
    <p:extLst>
      <p:ext uri="{BB962C8B-B14F-4D97-AF65-F5344CB8AC3E}">
        <p14:creationId xmlns:p14="http://schemas.microsoft.com/office/powerpoint/2010/main" val="2461227862"/>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obsah 2">
            <a:extLst>
              <a:ext uri="{FF2B5EF4-FFF2-40B4-BE49-F238E27FC236}">
                <a16:creationId xmlns:a16="http://schemas.microsoft.com/office/drawing/2014/main" id="{D212BD1A-5A15-679B-D08E-214DCDE7341D}"/>
              </a:ext>
            </a:extLst>
          </p:cNvPr>
          <p:cNvSpPr>
            <a:spLocks noGrp="1"/>
          </p:cNvSpPr>
          <p:nvPr>
            <p:ph idx="1"/>
          </p:nvPr>
        </p:nvSpPr>
        <p:spPr>
          <a:xfrm>
            <a:off x="838200" y="1258277"/>
            <a:ext cx="10515600" cy="5033108"/>
          </a:xfrm>
        </p:spPr>
        <p:txBody>
          <a:bodyPr>
            <a:noAutofit/>
          </a:bodyPr>
          <a:lstStyle/>
          <a:p>
            <a:pPr>
              <a:lnSpc>
                <a:spcPct val="100000"/>
              </a:lnSpc>
              <a:spcBef>
                <a:spcPts val="0"/>
              </a:spcBef>
              <a:spcAft>
                <a:spcPts val="600"/>
              </a:spcAft>
            </a:pPr>
            <a:r>
              <a:rPr lang="cs-CZ" sz="2400" dirty="0"/>
              <a:t>podstatnou změnou je také nahrazení vybraného dodavatele jinou osobou</a:t>
            </a:r>
          </a:p>
          <a:p>
            <a:pPr>
              <a:lnSpc>
                <a:spcPct val="100000"/>
              </a:lnSpc>
              <a:spcBef>
                <a:spcPts val="0"/>
              </a:spcBef>
              <a:spcAft>
                <a:spcPts val="600"/>
              </a:spcAft>
            </a:pPr>
            <a:r>
              <a:rPr lang="cs-CZ" sz="2400" b="1" u="sng" dirty="0">
                <a:solidFill>
                  <a:schemeClr val="accent5">
                    <a:lumMod val="75000"/>
                  </a:schemeClr>
                </a:solidFill>
              </a:rPr>
              <a:t>je však možné za následujících podmínek:</a:t>
            </a:r>
          </a:p>
          <a:p>
            <a:pPr lvl="1">
              <a:lnSpc>
                <a:spcPct val="100000"/>
              </a:lnSpc>
              <a:spcBef>
                <a:spcPts val="0"/>
              </a:spcBef>
              <a:spcAft>
                <a:spcPts val="600"/>
              </a:spcAft>
            </a:pPr>
            <a:r>
              <a:rPr lang="cs-CZ" dirty="0"/>
              <a:t>změna je důsledkem </a:t>
            </a:r>
            <a:r>
              <a:rPr lang="cs-CZ" u="sng" dirty="0"/>
              <a:t>právního nástupnictví</a:t>
            </a:r>
            <a:r>
              <a:rPr lang="cs-CZ" dirty="0"/>
              <a:t> v souvislosti s:</a:t>
            </a:r>
          </a:p>
          <a:p>
            <a:pPr lvl="2">
              <a:lnSpc>
                <a:spcPct val="100000"/>
              </a:lnSpc>
              <a:spcBef>
                <a:spcPts val="0"/>
              </a:spcBef>
              <a:spcAft>
                <a:spcPts val="600"/>
              </a:spcAft>
            </a:pPr>
            <a:r>
              <a:rPr lang="cs-CZ" sz="2400" dirty="0"/>
              <a:t>přeměnou dodavatele,</a:t>
            </a:r>
          </a:p>
          <a:p>
            <a:pPr lvl="2">
              <a:lnSpc>
                <a:spcPct val="100000"/>
              </a:lnSpc>
              <a:spcBef>
                <a:spcPts val="0"/>
              </a:spcBef>
              <a:spcAft>
                <a:spcPts val="600"/>
              </a:spcAft>
            </a:pPr>
            <a:r>
              <a:rPr lang="cs-CZ" sz="2400" dirty="0"/>
              <a:t>jeho smrtí nebo</a:t>
            </a:r>
          </a:p>
          <a:p>
            <a:pPr lvl="2">
              <a:lnSpc>
                <a:spcPct val="100000"/>
              </a:lnSpc>
              <a:spcBef>
                <a:spcPts val="0"/>
              </a:spcBef>
              <a:spcAft>
                <a:spcPts val="600"/>
              </a:spcAft>
            </a:pPr>
            <a:r>
              <a:rPr lang="cs-CZ" sz="2400" dirty="0"/>
              <a:t>převodem jeho závodu, popřípadě části závodu, a  </a:t>
            </a:r>
          </a:p>
          <a:p>
            <a:pPr lvl="1">
              <a:lnSpc>
                <a:spcPct val="100000"/>
              </a:lnSpc>
              <a:spcBef>
                <a:spcPts val="0"/>
              </a:spcBef>
              <a:spcAft>
                <a:spcPts val="600"/>
              </a:spcAft>
            </a:pPr>
            <a:r>
              <a:rPr lang="cs-CZ" dirty="0"/>
              <a:t>nový dodavatel splňuje </a:t>
            </a:r>
            <a:r>
              <a:rPr lang="cs-CZ" u="sng" dirty="0"/>
              <a:t>kritéria kvalifikace</a:t>
            </a:r>
            <a:r>
              <a:rPr lang="cs-CZ" dirty="0"/>
              <a:t> stanovená v zadávací dokumentaci původního zadávacího řízení</a:t>
            </a:r>
          </a:p>
        </p:txBody>
      </p:sp>
      <p:sp>
        <p:nvSpPr>
          <p:cNvPr id="6" name="Nadpis 1">
            <a:extLst>
              <a:ext uri="{FF2B5EF4-FFF2-40B4-BE49-F238E27FC236}">
                <a16:creationId xmlns:a16="http://schemas.microsoft.com/office/drawing/2014/main" id="{6BC25597-9C57-D010-E3FD-E80E90C53668}"/>
              </a:ext>
            </a:extLst>
          </p:cNvPr>
          <p:cNvSpPr>
            <a:spLocks noGrp="1"/>
          </p:cNvSpPr>
          <p:nvPr>
            <p:ph type="title"/>
          </p:nvPr>
        </p:nvSpPr>
        <p:spPr>
          <a:xfrm>
            <a:off x="839788" y="365125"/>
            <a:ext cx="10515600" cy="823913"/>
          </a:xfrm>
        </p:spPr>
        <p:txBody>
          <a:bodyPr>
            <a:normAutofit/>
          </a:bodyPr>
          <a:lstStyle/>
          <a:p>
            <a:r>
              <a:rPr lang="cs-CZ" sz="3200" b="1" dirty="0">
                <a:solidFill>
                  <a:schemeClr val="accent5">
                    <a:lumMod val="75000"/>
                  </a:schemeClr>
                </a:solidFill>
              </a:rPr>
              <a:t>Změna v osobě – právní nástupnictví (§ 222/10/b)</a:t>
            </a:r>
          </a:p>
        </p:txBody>
      </p:sp>
      <p:sp>
        <p:nvSpPr>
          <p:cNvPr id="7" name="Zástupný symbol pro číslo snímku 6">
            <a:extLst>
              <a:ext uri="{FF2B5EF4-FFF2-40B4-BE49-F238E27FC236}">
                <a16:creationId xmlns:a16="http://schemas.microsoft.com/office/drawing/2014/main" id="{EA49E1C2-4305-8AE4-A246-0B49AB661747}"/>
              </a:ext>
            </a:extLst>
          </p:cNvPr>
          <p:cNvSpPr>
            <a:spLocks noGrp="1"/>
          </p:cNvSpPr>
          <p:nvPr>
            <p:ph type="sldNum" sz="quarter" idx="12"/>
          </p:nvPr>
        </p:nvSpPr>
        <p:spPr/>
        <p:txBody>
          <a:bodyPr/>
          <a:lstStyle/>
          <a:p>
            <a:fld id="{21944441-26C3-43E2-AE7F-3EECDD9A4D76}" type="slidenum">
              <a:rPr lang="cs-CZ" smtClean="0"/>
              <a:t>72</a:t>
            </a:fld>
            <a:endParaRPr lang="cs-CZ"/>
          </a:p>
        </p:txBody>
      </p:sp>
    </p:spTree>
    <p:extLst>
      <p:ext uri="{BB962C8B-B14F-4D97-AF65-F5344CB8AC3E}">
        <p14:creationId xmlns:p14="http://schemas.microsoft.com/office/powerpoint/2010/main" val="3678803930"/>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obsah 2">
            <a:extLst>
              <a:ext uri="{FF2B5EF4-FFF2-40B4-BE49-F238E27FC236}">
                <a16:creationId xmlns:a16="http://schemas.microsoft.com/office/drawing/2014/main" id="{D212BD1A-5A15-679B-D08E-214DCDE7341D}"/>
              </a:ext>
            </a:extLst>
          </p:cNvPr>
          <p:cNvSpPr>
            <a:spLocks noGrp="1"/>
          </p:cNvSpPr>
          <p:nvPr>
            <p:ph idx="1"/>
          </p:nvPr>
        </p:nvSpPr>
        <p:spPr>
          <a:xfrm>
            <a:off x="838200" y="1258277"/>
            <a:ext cx="10515600" cy="5033108"/>
          </a:xfrm>
        </p:spPr>
        <p:txBody>
          <a:bodyPr>
            <a:noAutofit/>
          </a:bodyPr>
          <a:lstStyle/>
          <a:p>
            <a:pPr>
              <a:lnSpc>
                <a:spcPct val="100000"/>
              </a:lnSpc>
              <a:spcBef>
                <a:spcPts val="0"/>
              </a:spcBef>
              <a:spcAft>
                <a:spcPts val="600"/>
              </a:spcAft>
            </a:pPr>
            <a:r>
              <a:rPr lang="cs-CZ" sz="2000" b="1" dirty="0">
                <a:solidFill>
                  <a:schemeClr val="accent5">
                    <a:lumMod val="75000"/>
                  </a:schemeClr>
                </a:solidFill>
              </a:rPr>
              <a:t>SD EU C-461/20 </a:t>
            </a:r>
            <a:r>
              <a:rPr lang="cs-CZ" sz="2000" b="1" dirty="0" err="1">
                <a:solidFill>
                  <a:schemeClr val="accent5">
                    <a:lumMod val="75000"/>
                  </a:schemeClr>
                </a:solidFill>
              </a:rPr>
              <a:t>Advania</a:t>
            </a:r>
            <a:r>
              <a:rPr lang="cs-CZ" sz="2000" b="1" dirty="0">
                <a:solidFill>
                  <a:schemeClr val="accent5">
                    <a:lumMod val="75000"/>
                  </a:schemeClr>
                </a:solidFill>
              </a:rPr>
              <a:t> </a:t>
            </a:r>
            <a:r>
              <a:rPr lang="cs-CZ" sz="2000" b="1" dirty="0" err="1">
                <a:solidFill>
                  <a:schemeClr val="accent5">
                    <a:lumMod val="75000"/>
                  </a:schemeClr>
                </a:solidFill>
              </a:rPr>
              <a:t>Sverige</a:t>
            </a:r>
            <a:r>
              <a:rPr lang="cs-CZ" sz="2000" b="1" dirty="0">
                <a:solidFill>
                  <a:schemeClr val="accent5">
                    <a:lumMod val="75000"/>
                  </a:schemeClr>
                </a:solidFill>
              </a:rPr>
              <a:t> a </a:t>
            </a:r>
            <a:r>
              <a:rPr lang="cs-CZ" sz="2000" b="1" dirty="0" err="1">
                <a:solidFill>
                  <a:schemeClr val="accent5">
                    <a:lumMod val="75000"/>
                  </a:schemeClr>
                </a:solidFill>
              </a:rPr>
              <a:t>Kammarkollegiet</a:t>
            </a:r>
            <a:r>
              <a:rPr lang="cs-CZ" sz="2000" b="1" dirty="0">
                <a:solidFill>
                  <a:schemeClr val="accent5">
                    <a:lumMod val="75000"/>
                  </a:schemeClr>
                </a:solidFill>
              </a:rPr>
              <a:t> v. </a:t>
            </a:r>
            <a:r>
              <a:rPr lang="cs-CZ" sz="2000" b="1" dirty="0" err="1">
                <a:solidFill>
                  <a:schemeClr val="accent5">
                    <a:lumMod val="75000"/>
                  </a:schemeClr>
                </a:solidFill>
              </a:rPr>
              <a:t>Dustin</a:t>
            </a:r>
            <a:r>
              <a:rPr lang="cs-CZ" sz="2000" b="1" dirty="0">
                <a:solidFill>
                  <a:schemeClr val="accent5">
                    <a:lumMod val="75000"/>
                  </a:schemeClr>
                </a:solidFill>
              </a:rPr>
              <a:t> </a:t>
            </a:r>
            <a:r>
              <a:rPr lang="cs-CZ" sz="2000" b="1" dirty="0" err="1">
                <a:solidFill>
                  <a:schemeClr val="accent5">
                    <a:lumMod val="75000"/>
                  </a:schemeClr>
                </a:solidFill>
              </a:rPr>
              <a:t>Sverige</a:t>
            </a:r>
            <a:r>
              <a:rPr lang="cs-CZ" sz="2000" b="1" dirty="0">
                <a:solidFill>
                  <a:schemeClr val="accent5">
                    <a:lumMod val="75000"/>
                  </a:schemeClr>
                </a:solidFill>
              </a:rPr>
              <a:t> (3. 2. 2022):</a:t>
            </a:r>
          </a:p>
          <a:p>
            <a:pPr algn="just">
              <a:lnSpc>
                <a:spcPct val="100000"/>
              </a:lnSpc>
              <a:spcBef>
                <a:spcPts val="0"/>
              </a:spcBef>
              <a:spcAft>
                <a:spcPts val="600"/>
              </a:spcAft>
            </a:pPr>
            <a:r>
              <a:rPr lang="cs-CZ" sz="2000" dirty="0"/>
              <a:t>předběžná otázka: „</a:t>
            </a:r>
            <a:r>
              <a:rPr lang="cs-CZ" sz="2000" i="1" dirty="0"/>
              <a:t>Je třeba situaci, kdy nový dodavatel převzal práva a povinnosti původního dodavatele vyplývající z rámcové dohody poté, co mu tato dohoda byla postoupena insolvenčním správcem po prohlášení úpadku původního dodavatele, vykládat tak, že nový dodavatel je považován za právního nástupce původního dodavatele za podmínek uvedených v čl. 72 odst. 1 písm. d) bodě </a:t>
            </a:r>
            <a:r>
              <a:rPr lang="cs-CZ" sz="2000" i="1" dirty="0" err="1"/>
              <a:t>ii</a:t>
            </a:r>
            <a:r>
              <a:rPr lang="cs-CZ" sz="2000" i="1" dirty="0"/>
              <a:t>) směrnice 2014/24?</a:t>
            </a:r>
            <a:r>
              <a:rPr lang="cs-CZ" sz="2000" dirty="0"/>
              <a:t>“</a:t>
            </a:r>
          </a:p>
          <a:p>
            <a:pPr algn="just">
              <a:lnSpc>
                <a:spcPct val="100000"/>
              </a:lnSpc>
              <a:spcBef>
                <a:spcPts val="0"/>
              </a:spcBef>
              <a:spcAft>
                <a:spcPts val="600"/>
              </a:spcAft>
            </a:pPr>
            <a:r>
              <a:rPr lang="cs-CZ" sz="2000" i="1" dirty="0"/>
              <a:t>… se předkládající soud táže, zda je podmínka univerzálního či singulárního právního nástupnictví za původního dodavatele v důsledku úpadku splněna, pokud nový dodavatel převezme pouze práva a povinnosti vyplývající z rámcové dohody uzavřené s veřejným zadavatelem </a:t>
            </a:r>
            <a:r>
              <a:rPr lang="cs-CZ" sz="2000" i="1" u="sng" dirty="0"/>
              <a:t>a nepřebírá zcela nebo zčásti činnost původního dodavatele spadající do působnosti této rámcové dohody</a:t>
            </a:r>
            <a:r>
              <a:rPr lang="cs-CZ" sz="2000" i="1" dirty="0"/>
              <a:t>.</a:t>
            </a:r>
          </a:p>
          <a:p>
            <a:pPr algn="just">
              <a:lnSpc>
                <a:spcPct val="100000"/>
              </a:lnSpc>
              <a:spcBef>
                <a:spcPts val="0"/>
              </a:spcBef>
              <a:spcAft>
                <a:spcPts val="600"/>
              </a:spcAft>
            </a:pPr>
            <a:r>
              <a:rPr lang="cs-CZ" sz="2000" i="1" dirty="0"/>
              <a:t>S ohledem na výše uvedené je třeba na položenou otázku odpovědět tak, že čl. 72 odst. 1 písm. d) bod </a:t>
            </a:r>
            <a:r>
              <a:rPr lang="cs-CZ" sz="2000" i="1" dirty="0" err="1"/>
              <a:t>ii</a:t>
            </a:r>
            <a:r>
              <a:rPr lang="cs-CZ" sz="2000" i="1" dirty="0"/>
              <a:t>) směrnice 2014/24 musí být vykládán v tom smyslu, že </a:t>
            </a:r>
            <a:r>
              <a:rPr lang="cs-CZ" sz="2000" i="1" u="sng" dirty="0"/>
              <a:t>hospodářský subjekt, který v důsledku úpadku původního dodavatele, který vedl k jeho likvidaci, převzal pouze práva a povinnosti tohoto dodavatele vyplývající z rámcové dohody uzavřené s veřejným zadavatelem, musí být považován za částečného právního nástupce tohoto původního dodavatele</a:t>
            </a:r>
            <a:r>
              <a:rPr lang="cs-CZ" sz="2000" i="1" dirty="0"/>
              <a:t> v důsledku restrukturalizace společnosti ve smyslu tohoto ustanovení.</a:t>
            </a:r>
          </a:p>
        </p:txBody>
      </p:sp>
      <p:sp>
        <p:nvSpPr>
          <p:cNvPr id="6" name="Nadpis 1">
            <a:extLst>
              <a:ext uri="{FF2B5EF4-FFF2-40B4-BE49-F238E27FC236}">
                <a16:creationId xmlns:a16="http://schemas.microsoft.com/office/drawing/2014/main" id="{6BC25597-9C57-D010-E3FD-E80E90C53668}"/>
              </a:ext>
            </a:extLst>
          </p:cNvPr>
          <p:cNvSpPr>
            <a:spLocks noGrp="1"/>
          </p:cNvSpPr>
          <p:nvPr>
            <p:ph type="title"/>
          </p:nvPr>
        </p:nvSpPr>
        <p:spPr>
          <a:xfrm>
            <a:off x="839788" y="365125"/>
            <a:ext cx="10515600" cy="823913"/>
          </a:xfrm>
        </p:spPr>
        <p:txBody>
          <a:bodyPr>
            <a:normAutofit/>
          </a:bodyPr>
          <a:lstStyle/>
          <a:p>
            <a:r>
              <a:rPr lang="cs-CZ" sz="3200" b="1" dirty="0">
                <a:solidFill>
                  <a:schemeClr val="accent5">
                    <a:lumMod val="75000"/>
                  </a:schemeClr>
                </a:solidFill>
              </a:rPr>
              <a:t>Změna v osobě – právní nástupnictví (§ 222/10/b) - judikatura</a:t>
            </a:r>
          </a:p>
        </p:txBody>
      </p:sp>
      <p:sp>
        <p:nvSpPr>
          <p:cNvPr id="7" name="Zástupný symbol pro číslo snímku 6">
            <a:extLst>
              <a:ext uri="{FF2B5EF4-FFF2-40B4-BE49-F238E27FC236}">
                <a16:creationId xmlns:a16="http://schemas.microsoft.com/office/drawing/2014/main" id="{EA49E1C2-4305-8AE4-A246-0B49AB661747}"/>
              </a:ext>
            </a:extLst>
          </p:cNvPr>
          <p:cNvSpPr>
            <a:spLocks noGrp="1"/>
          </p:cNvSpPr>
          <p:nvPr>
            <p:ph type="sldNum" sz="quarter" idx="12"/>
          </p:nvPr>
        </p:nvSpPr>
        <p:spPr/>
        <p:txBody>
          <a:bodyPr/>
          <a:lstStyle/>
          <a:p>
            <a:fld id="{21944441-26C3-43E2-AE7F-3EECDD9A4D76}" type="slidenum">
              <a:rPr lang="cs-CZ" smtClean="0"/>
              <a:t>73</a:t>
            </a:fld>
            <a:endParaRPr lang="cs-CZ"/>
          </a:p>
        </p:txBody>
      </p:sp>
    </p:spTree>
    <p:extLst>
      <p:ext uri="{BB962C8B-B14F-4D97-AF65-F5344CB8AC3E}">
        <p14:creationId xmlns:p14="http://schemas.microsoft.com/office/powerpoint/2010/main" val="845556235"/>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obsah 2">
            <a:extLst>
              <a:ext uri="{FF2B5EF4-FFF2-40B4-BE49-F238E27FC236}">
                <a16:creationId xmlns:a16="http://schemas.microsoft.com/office/drawing/2014/main" id="{D212BD1A-5A15-679B-D08E-214DCDE7341D}"/>
              </a:ext>
            </a:extLst>
          </p:cNvPr>
          <p:cNvSpPr>
            <a:spLocks noGrp="1"/>
          </p:cNvSpPr>
          <p:nvPr>
            <p:ph idx="1"/>
          </p:nvPr>
        </p:nvSpPr>
        <p:spPr>
          <a:xfrm>
            <a:off x="838200" y="1258277"/>
            <a:ext cx="10515600" cy="5033108"/>
          </a:xfrm>
        </p:spPr>
        <p:txBody>
          <a:bodyPr>
            <a:noAutofit/>
          </a:bodyPr>
          <a:lstStyle/>
          <a:p>
            <a:pPr>
              <a:lnSpc>
                <a:spcPct val="100000"/>
              </a:lnSpc>
              <a:spcBef>
                <a:spcPts val="0"/>
              </a:spcBef>
              <a:spcAft>
                <a:spcPts val="600"/>
              </a:spcAft>
            </a:pPr>
            <a:r>
              <a:rPr lang="pl-PL" sz="2000" b="1" dirty="0">
                <a:solidFill>
                  <a:schemeClr val="accent5">
                    <a:lumMod val="75000"/>
                  </a:schemeClr>
                </a:solidFill>
              </a:rPr>
              <a:t> ÚOHS-R0050/2024 (24.5.2024)</a:t>
            </a:r>
            <a:r>
              <a:rPr lang="cs-CZ" sz="2000" b="1" dirty="0">
                <a:solidFill>
                  <a:schemeClr val="accent5">
                    <a:lumMod val="75000"/>
                  </a:schemeClr>
                </a:solidFill>
              </a:rPr>
              <a:t>:</a:t>
            </a:r>
          </a:p>
          <a:p>
            <a:pPr marL="457200" lvl="1" indent="0" algn="just">
              <a:lnSpc>
                <a:spcPct val="100000"/>
              </a:lnSpc>
              <a:spcBef>
                <a:spcPts val="0"/>
              </a:spcBef>
              <a:spcAft>
                <a:spcPts val="600"/>
              </a:spcAft>
              <a:buNone/>
            </a:pPr>
            <a:r>
              <a:rPr lang="cs-CZ" sz="1800" i="1" dirty="0"/>
              <a:t>Zákon tedy neřeší otázku okamžiku prokazování kvalifikace nového dodavatele. Jinou otázkou však je, k jakému časovému okamžiku musí nový dodavatel kvalifikací již disponovat. </a:t>
            </a:r>
            <a:r>
              <a:rPr lang="cs-CZ" sz="1800" b="1" i="1" dirty="0"/>
              <a:t>Ze smyslu § 222 odst. 10 písm. b) zákona jasně plyne, že nový dodavatel musí být kvalifikován již v době, kdy zadavatel umožňuje změnu závazku v subjektu dodavatele. Jinak by totiž docházelo k tomu, že veřejnou zakázku bude po změně závazku plnit nekvalifikovaný dodavatel.</a:t>
            </a:r>
            <a:r>
              <a:rPr lang="cs-CZ" sz="1800" i="1" dirty="0"/>
              <a:t> (…) Ze všeho výše uvedeného plyne, že pokud tedy obviněný zpětně doloží dokumenty na podporu svého tvrzení, že v době umožnění změny závazku nový dodavatel splňoval původní kritéria kvalifikace, pak ať už je měl k dispozici v době uzavření předmětného dodatku, anebo později, nelze takovýto postup obviněnému vytýkat jakožto nesouladný se zákonem. Úřad tak obviněnému dodatečné doložení kvalifikace nového dodavatele umožnit musí.</a:t>
            </a:r>
          </a:p>
          <a:p>
            <a:pPr marL="457200" lvl="1" indent="0" algn="just">
              <a:lnSpc>
                <a:spcPct val="100000"/>
              </a:lnSpc>
              <a:spcBef>
                <a:spcPts val="0"/>
              </a:spcBef>
              <a:spcAft>
                <a:spcPts val="600"/>
              </a:spcAft>
              <a:buNone/>
            </a:pPr>
            <a:r>
              <a:rPr lang="cs-CZ" sz="1800" i="1" dirty="0"/>
              <a:t>Otázkou ovšem zůstává, kdy v případě právního nástupnictví v souvislosti s převodem závodu, resp. jeho části, dochází k onomu umožnění změny závazku. </a:t>
            </a:r>
            <a:r>
              <a:rPr lang="cs-CZ" sz="1800" b="1" i="1" dirty="0"/>
              <a:t>Je jisté, že pokud zadavatel a nový dodavatel pouze uzavřou dodatek, kterým vezmou na vědomí právní stav, který nastal s nabytím závodu, tj. že nový dodavatel vstoupil do práv původního dodavatele, nedochází uzavřením takového dodatku ke změně závazku v subjektu dodavatele. Za umožnění změny závazku tedy musí být považován nejbližší úkon zadavatele, kterým zadavatel konzumuje výhody z takto (bez jeho vůle) vzniklého právního stavu</a:t>
            </a:r>
            <a:r>
              <a:rPr lang="cs-CZ" sz="1800" i="1" dirty="0"/>
              <a:t>, ačkoliv by tak činit nemusel. To může nastat např. prvním odebráním plnění od nového dodavatele.</a:t>
            </a:r>
          </a:p>
        </p:txBody>
      </p:sp>
      <p:sp>
        <p:nvSpPr>
          <p:cNvPr id="6" name="Nadpis 1">
            <a:extLst>
              <a:ext uri="{FF2B5EF4-FFF2-40B4-BE49-F238E27FC236}">
                <a16:creationId xmlns:a16="http://schemas.microsoft.com/office/drawing/2014/main" id="{6BC25597-9C57-D010-E3FD-E80E90C53668}"/>
              </a:ext>
            </a:extLst>
          </p:cNvPr>
          <p:cNvSpPr>
            <a:spLocks noGrp="1"/>
          </p:cNvSpPr>
          <p:nvPr>
            <p:ph type="title"/>
          </p:nvPr>
        </p:nvSpPr>
        <p:spPr>
          <a:xfrm>
            <a:off x="839788" y="365125"/>
            <a:ext cx="10515600" cy="823913"/>
          </a:xfrm>
        </p:spPr>
        <p:txBody>
          <a:bodyPr>
            <a:normAutofit/>
          </a:bodyPr>
          <a:lstStyle/>
          <a:p>
            <a:r>
              <a:rPr lang="cs-CZ" sz="3200" b="1" dirty="0">
                <a:solidFill>
                  <a:schemeClr val="accent5">
                    <a:lumMod val="75000"/>
                  </a:schemeClr>
                </a:solidFill>
              </a:rPr>
              <a:t>Změna v osobě – právní nástupnictví (§ 222/10/b) - judikatura</a:t>
            </a:r>
          </a:p>
        </p:txBody>
      </p:sp>
      <p:sp>
        <p:nvSpPr>
          <p:cNvPr id="7" name="Zástupný symbol pro číslo snímku 6">
            <a:extLst>
              <a:ext uri="{FF2B5EF4-FFF2-40B4-BE49-F238E27FC236}">
                <a16:creationId xmlns:a16="http://schemas.microsoft.com/office/drawing/2014/main" id="{EA49E1C2-4305-8AE4-A246-0B49AB661747}"/>
              </a:ext>
            </a:extLst>
          </p:cNvPr>
          <p:cNvSpPr>
            <a:spLocks noGrp="1"/>
          </p:cNvSpPr>
          <p:nvPr>
            <p:ph type="sldNum" sz="quarter" idx="12"/>
          </p:nvPr>
        </p:nvSpPr>
        <p:spPr/>
        <p:txBody>
          <a:bodyPr/>
          <a:lstStyle/>
          <a:p>
            <a:fld id="{21944441-26C3-43E2-AE7F-3EECDD9A4D76}" type="slidenum">
              <a:rPr lang="cs-CZ" smtClean="0"/>
              <a:t>74</a:t>
            </a:fld>
            <a:endParaRPr lang="cs-CZ"/>
          </a:p>
        </p:txBody>
      </p:sp>
    </p:spTree>
    <p:extLst>
      <p:ext uri="{BB962C8B-B14F-4D97-AF65-F5344CB8AC3E}">
        <p14:creationId xmlns:p14="http://schemas.microsoft.com/office/powerpoint/2010/main" val="3196050392"/>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obsah 2">
            <a:extLst>
              <a:ext uri="{FF2B5EF4-FFF2-40B4-BE49-F238E27FC236}">
                <a16:creationId xmlns:a16="http://schemas.microsoft.com/office/drawing/2014/main" id="{D212BD1A-5A15-679B-D08E-214DCDE7341D}"/>
              </a:ext>
            </a:extLst>
          </p:cNvPr>
          <p:cNvSpPr>
            <a:spLocks noGrp="1"/>
          </p:cNvSpPr>
          <p:nvPr>
            <p:ph idx="1"/>
          </p:nvPr>
        </p:nvSpPr>
        <p:spPr>
          <a:xfrm>
            <a:off x="838200" y="1258277"/>
            <a:ext cx="10515600" cy="5033108"/>
          </a:xfrm>
        </p:spPr>
        <p:txBody>
          <a:bodyPr>
            <a:noAutofit/>
          </a:bodyPr>
          <a:lstStyle/>
          <a:p>
            <a:pPr>
              <a:lnSpc>
                <a:spcPct val="100000"/>
              </a:lnSpc>
              <a:spcBef>
                <a:spcPts val="0"/>
              </a:spcBef>
              <a:spcAft>
                <a:spcPts val="600"/>
              </a:spcAft>
            </a:pPr>
            <a:r>
              <a:rPr lang="pl-PL" sz="2000" b="1" dirty="0">
                <a:solidFill>
                  <a:schemeClr val="accent5">
                    <a:lumMod val="75000"/>
                  </a:schemeClr>
                </a:solidFill>
              </a:rPr>
              <a:t> ÚOHS-R0050/2024 (24.5.2024) - přechod referencí při převodu závodu</a:t>
            </a:r>
            <a:r>
              <a:rPr lang="cs-CZ" sz="2000" b="1" dirty="0">
                <a:solidFill>
                  <a:schemeClr val="accent5">
                    <a:lumMod val="75000"/>
                  </a:schemeClr>
                </a:solidFill>
              </a:rPr>
              <a:t>:</a:t>
            </a:r>
          </a:p>
          <a:p>
            <a:pPr marL="457200" lvl="1" indent="0" algn="just">
              <a:lnSpc>
                <a:spcPct val="100000"/>
              </a:lnSpc>
              <a:spcBef>
                <a:spcPts val="0"/>
              </a:spcBef>
              <a:spcAft>
                <a:spcPts val="600"/>
              </a:spcAft>
              <a:buNone/>
            </a:pPr>
            <a:r>
              <a:rPr lang="cs-CZ" sz="2000" i="1" dirty="0"/>
              <a:t>V případě převodu závodu (nebo jeho části) </a:t>
            </a:r>
            <a:r>
              <a:rPr lang="cs-CZ" sz="2000" b="1" i="1" dirty="0"/>
              <a:t>je rozhodné, zda byl převeden závod, nebo právě ta jeho část, která předmětné referenční zakázky realizovala, a to včetně odpovídajícího realizačního zázemí</a:t>
            </a:r>
            <a:r>
              <a:rPr lang="cs-CZ" sz="2000" i="1" dirty="0"/>
              <a:t>. Tuto skutečnost je přitom povinen doložit dodavatel, který se prokazuje takto získanými referencemi. (…) </a:t>
            </a:r>
            <a:r>
              <a:rPr lang="cs-CZ" sz="2000" b="1" i="1" dirty="0"/>
              <a:t>K přechodu referencí musí přitom dojít na základě faktického stavu (reálné zkušenosti), a to za předpokladu, že na nabyvatele části závodu skutečně přešly v dostatečně relevantní míře prostředky převodce části závodu, které k plnění konkrétních referenčních zakázek tento předchůdce využíval</a:t>
            </a:r>
            <a:r>
              <a:rPr lang="cs-CZ" sz="2000" i="1" dirty="0"/>
              <a:t>. Zadavatel přitom může závěr o tom, že nešlo jen o formální převod, učinit i z anonymizovaných dokladů, pokud mu poskytují dostatečný podklad pro rozhodnutí, viz bod 69 rozsudku Krajského soudu v Brně č. j. 30 </a:t>
            </a:r>
            <a:r>
              <a:rPr lang="cs-CZ" sz="2000" i="1" dirty="0" err="1"/>
              <a:t>Af</a:t>
            </a:r>
            <a:r>
              <a:rPr lang="cs-CZ" sz="2000" i="1" dirty="0"/>
              <a:t> 10/2022 392. Zde je však třeba upozornit, že v odkazovaném případě šlo o posouzení kvalifikace v probíhajícím zadávacím řízení, a tudíž musel mít zadavatel postaveno najisto, že je kvalifikace splněna. V tomto případě jde o řízení o přestupku, a proto je třeba dokazování provádět v intencích shora popsaných. Lze souhlasit s obviněným, že přitom nelze zkoumat jednotlivosti, ale převáděnou část je potřebné zkoumat jako celek ve vztahu k závodem realizované činnosti.</a:t>
            </a:r>
          </a:p>
        </p:txBody>
      </p:sp>
      <p:sp>
        <p:nvSpPr>
          <p:cNvPr id="6" name="Nadpis 1">
            <a:extLst>
              <a:ext uri="{FF2B5EF4-FFF2-40B4-BE49-F238E27FC236}">
                <a16:creationId xmlns:a16="http://schemas.microsoft.com/office/drawing/2014/main" id="{6BC25597-9C57-D010-E3FD-E80E90C53668}"/>
              </a:ext>
            </a:extLst>
          </p:cNvPr>
          <p:cNvSpPr>
            <a:spLocks noGrp="1"/>
          </p:cNvSpPr>
          <p:nvPr>
            <p:ph type="title"/>
          </p:nvPr>
        </p:nvSpPr>
        <p:spPr>
          <a:xfrm>
            <a:off x="839788" y="365125"/>
            <a:ext cx="10515600" cy="823913"/>
          </a:xfrm>
        </p:spPr>
        <p:txBody>
          <a:bodyPr>
            <a:normAutofit/>
          </a:bodyPr>
          <a:lstStyle/>
          <a:p>
            <a:r>
              <a:rPr lang="cs-CZ" sz="3200" b="1" dirty="0">
                <a:solidFill>
                  <a:schemeClr val="accent5">
                    <a:lumMod val="75000"/>
                  </a:schemeClr>
                </a:solidFill>
              </a:rPr>
              <a:t>Změna v osobě – právní nástupnictví (§ 222/10/b) - judikatura</a:t>
            </a:r>
          </a:p>
        </p:txBody>
      </p:sp>
      <p:sp>
        <p:nvSpPr>
          <p:cNvPr id="7" name="Zástupný symbol pro číslo snímku 6">
            <a:extLst>
              <a:ext uri="{FF2B5EF4-FFF2-40B4-BE49-F238E27FC236}">
                <a16:creationId xmlns:a16="http://schemas.microsoft.com/office/drawing/2014/main" id="{EA49E1C2-4305-8AE4-A246-0B49AB661747}"/>
              </a:ext>
            </a:extLst>
          </p:cNvPr>
          <p:cNvSpPr>
            <a:spLocks noGrp="1"/>
          </p:cNvSpPr>
          <p:nvPr>
            <p:ph type="sldNum" sz="quarter" idx="12"/>
          </p:nvPr>
        </p:nvSpPr>
        <p:spPr/>
        <p:txBody>
          <a:bodyPr/>
          <a:lstStyle/>
          <a:p>
            <a:fld id="{21944441-26C3-43E2-AE7F-3EECDD9A4D76}" type="slidenum">
              <a:rPr lang="cs-CZ" smtClean="0"/>
              <a:t>75</a:t>
            </a:fld>
            <a:endParaRPr lang="cs-CZ"/>
          </a:p>
        </p:txBody>
      </p:sp>
    </p:spTree>
    <p:extLst>
      <p:ext uri="{BB962C8B-B14F-4D97-AF65-F5344CB8AC3E}">
        <p14:creationId xmlns:p14="http://schemas.microsoft.com/office/powerpoint/2010/main" val="1079299798"/>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5522198-B552-8FAF-2200-5222FA50BF29}"/>
              </a:ext>
            </a:extLst>
          </p:cNvPr>
          <p:cNvSpPr>
            <a:spLocks noGrp="1"/>
          </p:cNvSpPr>
          <p:nvPr>
            <p:ph type="title"/>
          </p:nvPr>
        </p:nvSpPr>
        <p:spPr/>
        <p:txBody>
          <a:bodyPr/>
          <a:lstStyle/>
          <a:p>
            <a:pPr algn="ctr"/>
            <a:r>
              <a:rPr lang="cs-CZ" b="1" dirty="0">
                <a:solidFill>
                  <a:schemeClr val="accent5">
                    <a:lumMod val="75000"/>
                  </a:schemeClr>
                </a:solidFill>
              </a:rPr>
              <a:t>Vyhrazená změna dodavatele</a:t>
            </a:r>
          </a:p>
        </p:txBody>
      </p:sp>
      <p:sp>
        <p:nvSpPr>
          <p:cNvPr id="3" name="Zástupný text 2">
            <a:extLst>
              <a:ext uri="{FF2B5EF4-FFF2-40B4-BE49-F238E27FC236}">
                <a16:creationId xmlns:a16="http://schemas.microsoft.com/office/drawing/2014/main" id="{D5B90F51-81BB-4327-3263-8C5A5030BE46}"/>
              </a:ext>
            </a:extLst>
          </p:cNvPr>
          <p:cNvSpPr>
            <a:spLocks noGrp="1"/>
          </p:cNvSpPr>
          <p:nvPr>
            <p:ph type="body" idx="1"/>
          </p:nvPr>
        </p:nvSpPr>
        <p:spPr/>
        <p:txBody>
          <a:bodyPr/>
          <a:lstStyle/>
          <a:p>
            <a:endParaRPr lang="cs-CZ" dirty="0"/>
          </a:p>
        </p:txBody>
      </p:sp>
      <p:sp>
        <p:nvSpPr>
          <p:cNvPr id="4" name="Zástupný symbol pro číslo snímku 3">
            <a:extLst>
              <a:ext uri="{FF2B5EF4-FFF2-40B4-BE49-F238E27FC236}">
                <a16:creationId xmlns:a16="http://schemas.microsoft.com/office/drawing/2014/main" id="{C475E8D6-9411-7A4A-7B8A-92CC9997A63C}"/>
              </a:ext>
            </a:extLst>
          </p:cNvPr>
          <p:cNvSpPr>
            <a:spLocks noGrp="1"/>
          </p:cNvSpPr>
          <p:nvPr>
            <p:ph type="sldNum" sz="quarter" idx="12"/>
          </p:nvPr>
        </p:nvSpPr>
        <p:spPr/>
        <p:txBody>
          <a:bodyPr/>
          <a:lstStyle/>
          <a:p>
            <a:fld id="{21944441-26C3-43E2-AE7F-3EECDD9A4D76}" type="slidenum">
              <a:rPr lang="cs-CZ" smtClean="0"/>
              <a:t>76</a:t>
            </a:fld>
            <a:endParaRPr lang="cs-CZ" dirty="0"/>
          </a:p>
        </p:txBody>
      </p:sp>
    </p:spTree>
    <p:extLst>
      <p:ext uri="{BB962C8B-B14F-4D97-AF65-F5344CB8AC3E}">
        <p14:creationId xmlns:p14="http://schemas.microsoft.com/office/powerpoint/2010/main" val="1907518442"/>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F13FF10-236B-74F4-4940-41A593236503}"/>
              </a:ext>
            </a:extLst>
          </p:cNvPr>
          <p:cNvSpPr>
            <a:spLocks noGrp="1"/>
          </p:cNvSpPr>
          <p:nvPr>
            <p:ph type="title"/>
          </p:nvPr>
        </p:nvSpPr>
        <p:spPr>
          <a:xfrm>
            <a:off x="839788" y="365125"/>
            <a:ext cx="10515600" cy="823913"/>
          </a:xfrm>
        </p:spPr>
        <p:txBody>
          <a:bodyPr>
            <a:normAutofit/>
          </a:bodyPr>
          <a:lstStyle/>
          <a:p>
            <a:r>
              <a:rPr lang="cs-CZ" sz="3200" b="1" dirty="0">
                <a:solidFill>
                  <a:schemeClr val="accent5">
                    <a:lumMod val="75000"/>
                  </a:schemeClr>
                </a:solidFill>
              </a:rPr>
              <a:t>Novela 2023 - § 222/10/a)</a:t>
            </a:r>
          </a:p>
        </p:txBody>
      </p:sp>
      <p:sp>
        <p:nvSpPr>
          <p:cNvPr id="3" name="Zástupný text 2">
            <a:extLst>
              <a:ext uri="{FF2B5EF4-FFF2-40B4-BE49-F238E27FC236}">
                <a16:creationId xmlns:a16="http://schemas.microsoft.com/office/drawing/2014/main" id="{4CD86096-A5D9-55E3-F776-C72179B864C0}"/>
              </a:ext>
            </a:extLst>
          </p:cNvPr>
          <p:cNvSpPr>
            <a:spLocks noGrp="1"/>
          </p:cNvSpPr>
          <p:nvPr>
            <p:ph type="body" idx="1"/>
          </p:nvPr>
        </p:nvSpPr>
        <p:spPr>
          <a:xfrm>
            <a:off x="839788" y="1277877"/>
            <a:ext cx="5157787" cy="480585"/>
          </a:xfrm>
          <a:solidFill>
            <a:schemeClr val="accent1">
              <a:lumMod val="20000"/>
              <a:lumOff val="80000"/>
            </a:schemeClr>
          </a:solidFill>
        </p:spPr>
        <p:txBody>
          <a:bodyPr/>
          <a:lstStyle/>
          <a:p>
            <a:r>
              <a:rPr lang="cs-CZ" dirty="0"/>
              <a:t>Původní znění</a:t>
            </a:r>
          </a:p>
        </p:txBody>
      </p:sp>
      <p:sp>
        <p:nvSpPr>
          <p:cNvPr id="4" name="Zástupný obsah 3">
            <a:extLst>
              <a:ext uri="{FF2B5EF4-FFF2-40B4-BE49-F238E27FC236}">
                <a16:creationId xmlns:a16="http://schemas.microsoft.com/office/drawing/2014/main" id="{EE70F822-471A-F0A7-69E3-F94B737DD905}"/>
              </a:ext>
            </a:extLst>
          </p:cNvPr>
          <p:cNvSpPr>
            <a:spLocks noGrp="1"/>
          </p:cNvSpPr>
          <p:nvPr>
            <p:ph sz="half" idx="2"/>
          </p:nvPr>
        </p:nvSpPr>
        <p:spPr>
          <a:xfrm>
            <a:off x="836612" y="1847301"/>
            <a:ext cx="5157787" cy="4373745"/>
          </a:xfrm>
        </p:spPr>
        <p:txBody>
          <a:bodyPr>
            <a:noAutofit/>
          </a:bodyPr>
          <a:lstStyle/>
          <a:p>
            <a:pPr marL="0" indent="0" algn="just">
              <a:lnSpc>
                <a:spcPct val="100000"/>
              </a:lnSpc>
              <a:spcBef>
                <a:spcPts val="0"/>
              </a:spcBef>
              <a:spcAft>
                <a:spcPts val="600"/>
              </a:spcAft>
              <a:buNone/>
            </a:pPr>
            <a:r>
              <a:rPr lang="cs-CZ" sz="2000" dirty="0"/>
              <a:t>(10) Podstatnou změnou závazku ze smlouvy na veřejnou zakázku je také nahrazení dodavatele jiným dodavatelem. Nahrazení dodavatele jiným dodavatelem je však možné</a:t>
            </a:r>
          </a:p>
          <a:p>
            <a:pPr marL="0" indent="0" algn="just">
              <a:lnSpc>
                <a:spcPct val="100000"/>
              </a:lnSpc>
              <a:spcBef>
                <a:spcPts val="0"/>
              </a:spcBef>
              <a:spcAft>
                <a:spcPts val="600"/>
              </a:spcAft>
              <a:buNone/>
            </a:pPr>
            <a:r>
              <a:rPr lang="cs-CZ" sz="2000" dirty="0"/>
              <a:t> a) v případě uplatnění vyhrazených změn závazku sjednaných ve smlouvě na veřejnou zakázku na základě zadávacích podmínek podle § 100 odst. 2, nebo</a:t>
            </a:r>
          </a:p>
        </p:txBody>
      </p:sp>
      <p:sp>
        <p:nvSpPr>
          <p:cNvPr id="5" name="Zástupný text 4">
            <a:extLst>
              <a:ext uri="{FF2B5EF4-FFF2-40B4-BE49-F238E27FC236}">
                <a16:creationId xmlns:a16="http://schemas.microsoft.com/office/drawing/2014/main" id="{AF3CF206-5213-3958-7E6C-8FDE5479ECEB}"/>
              </a:ext>
            </a:extLst>
          </p:cNvPr>
          <p:cNvSpPr>
            <a:spLocks noGrp="1"/>
          </p:cNvSpPr>
          <p:nvPr>
            <p:ph type="body" sz="quarter" idx="3"/>
          </p:nvPr>
        </p:nvSpPr>
        <p:spPr>
          <a:xfrm>
            <a:off x="6172200" y="1277877"/>
            <a:ext cx="5183188" cy="480585"/>
          </a:xfrm>
          <a:solidFill>
            <a:schemeClr val="accent1">
              <a:lumMod val="40000"/>
              <a:lumOff val="60000"/>
            </a:schemeClr>
          </a:solidFill>
        </p:spPr>
        <p:txBody>
          <a:bodyPr/>
          <a:lstStyle/>
          <a:p>
            <a:r>
              <a:rPr lang="cs-CZ" dirty="0"/>
              <a:t>Novela 2023</a:t>
            </a:r>
          </a:p>
        </p:txBody>
      </p:sp>
      <p:sp>
        <p:nvSpPr>
          <p:cNvPr id="6" name="Zástupný obsah 5">
            <a:extLst>
              <a:ext uri="{FF2B5EF4-FFF2-40B4-BE49-F238E27FC236}">
                <a16:creationId xmlns:a16="http://schemas.microsoft.com/office/drawing/2014/main" id="{467A07BB-A012-8323-E53D-B73867020A13}"/>
              </a:ext>
            </a:extLst>
          </p:cNvPr>
          <p:cNvSpPr>
            <a:spLocks noGrp="1"/>
          </p:cNvSpPr>
          <p:nvPr>
            <p:ph sz="quarter" idx="4"/>
          </p:nvPr>
        </p:nvSpPr>
        <p:spPr>
          <a:xfrm>
            <a:off x="6172200" y="1847302"/>
            <a:ext cx="5183188" cy="4373744"/>
          </a:xfrm>
        </p:spPr>
        <p:txBody>
          <a:bodyPr>
            <a:noAutofit/>
          </a:bodyPr>
          <a:lstStyle/>
          <a:p>
            <a:pPr marL="0" indent="0" algn="just">
              <a:lnSpc>
                <a:spcPct val="100000"/>
              </a:lnSpc>
              <a:spcBef>
                <a:spcPts val="0"/>
              </a:spcBef>
              <a:spcAft>
                <a:spcPts val="600"/>
              </a:spcAft>
              <a:buNone/>
            </a:pPr>
            <a:r>
              <a:rPr lang="cs-CZ" sz="2000" dirty="0">
                <a:solidFill>
                  <a:srgbClr val="000000"/>
                </a:solidFill>
                <a:effectLst/>
                <a:highlight>
                  <a:srgbClr val="FFFFFF"/>
                </a:highlight>
                <a:ea typeface="Times New Roman" panose="02020603050405020304" pitchFamily="18" charset="0"/>
                <a:cs typeface="Times New Roman" panose="02020603050405020304" pitchFamily="18" charset="0"/>
              </a:rPr>
              <a:t>(10) Podstatnou změnou závazku ze smlouvy na veřejnou zakázku je také nahrazení dodavatele jiným dodavatelem. Nahrazení dodavatele jiným dodavatelem je však možné</a:t>
            </a:r>
            <a:endParaRPr lang="cs-CZ" sz="2000" dirty="0">
              <a:effectLst/>
              <a:ea typeface="Times New Roman" panose="02020603050405020304" pitchFamily="18" charset="0"/>
              <a:cs typeface="Times New Roman" panose="02020603050405020304" pitchFamily="18" charset="0"/>
            </a:endParaRPr>
          </a:p>
          <a:p>
            <a:pPr marL="0" indent="0">
              <a:lnSpc>
                <a:spcPct val="100000"/>
              </a:lnSpc>
              <a:spcBef>
                <a:spcPts val="0"/>
              </a:spcBef>
              <a:spcAft>
                <a:spcPts val="600"/>
              </a:spcAft>
              <a:buNone/>
            </a:pPr>
            <a:r>
              <a:rPr lang="cs-CZ" sz="2000" dirty="0">
                <a:solidFill>
                  <a:srgbClr val="000000"/>
                </a:solidFill>
                <a:effectLst/>
                <a:highlight>
                  <a:srgbClr val="FFFFFF"/>
                </a:highlight>
                <a:ea typeface="Times New Roman" panose="02020603050405020304" pitchFamily="18" charset="0"/>
                <a:cs typeface="Times New Roman" panose="02020603050405020304" pitchFamily="18" charset="0"/>
              </a:rPr>
              <a:t> a) v případě uplatnění </a:t>
            </a:r>
            <a:r>
              <a:rPr lang="cs-CZ" sz="2000" strike="sngStrike" dirty="0">
                <a:solidFill>
                  <a:srgbClr val="FF0000"/>
                </a:solidFill>
                <a:effectLst/>
                <a:highlight>
                  <a:srgbClr val="FFFFFF"/>
                </a:highlight>
                <a:ea typeface="Times New Roman" panose="02020603050405020304" pitchFamily="18" charset="0"/>
                <a:cs typeface="Times New Roman" panose="02020603050405020304" pitchFamily="18" charset="0"/>
              </a:rPr>
              <a:t>vyhrazených </a:t>
            </a:r>
            <a:r>
              <a:rPr lang="cs-CZ" sz="2000" dirty="0">
                <a:solidFill>
                  <a:srgbClr val="000000"/>
                </a:solidFill>
                <a:effectLst/>
                <a:highlight>
                  <a:srgbClr val="FFFFFF"/>
                </a:highlight>
                <a:ea typeface="Times New Roman" panose="02020603050405020304" pitchFamily="18" charset="0"/>
                <a:cs typeface="Times New Roman" panose="02020603050405020304" pitchFamily="18" charset="0"/>
              </a:rPr>
              <a:t>změn závazku </a:t>
            </a:r>
            <a:r>
              <a:rPr lang="cs-CZ" sz="2000" u="dbl" dirty="0">
                <a:solidFill>
                  <a:srgbClr val="00AA00"/>
                </a:solidFill>
                <a:effectLst/>
                <a:highlight>
                  <a:srgbClr val="FFFFFF"/>
                </a:highlight>
                <a:ea typeface="Times New Roman" panose="02020603050405020304" pitchFamily="18" charset="0"/>
                <a:cs typeface="Times New Roman" panose="02020603050405020304" pitchFamily="18" charset="0"/>
              </a:rPr>
              <a:t>vyhrazených </a:t>
            </a:r>
            <a:r>
              <a:rPr lang="cs-CZ" sz="2000" strike="sngStrike" dirty="0">
                <a:solidFill>
                  <a:srgbClr val="FF0000"/>
                </a:solidFill>
                <a:effectLst/>
                <a:highlight>
                  <a:srgbClr val="FFFFFF"/>
                </a:highlight>
                <a:ea typeface="Times New Roman" panose="02020603050405020304" pitchFamily="18" charset="0"/>
                <a:cs typeface="Times New Roman" panose="02020603050405020304" pitchFamily="18" charset="0"/>
              </a:rPr>
              <a:t>sjednaných ve smlouvě na veřejnou zakázku na základě zadávacích podmínek </a:t>
            </a:r>
            <a:r>
              <a:rPr lang="cs-CZ" sz="2000" dirty="0">
                <a:solidFill>
                  <a:srgbClr val="000000"/>
                </a:solidFill>
                <a:effectLst/>
                <a:highlight>
                  <a:srgbClr val="FFFFFF"/>
                </a:highlight>
                <a:ea typeface="Times New Roman" panose="02020603050405020304" pitchFamily="18" charset="0"/>
                <a:cs typeface="Times New Roman" panose="02020603050405020304" pitchFamily="18" charset="0"/>
              </a:rPr>
              <a:t>podle § 100 odst. 2 , nebo</a:t>
            </a:r>
            <a:endParaRPr lang="cs-CZ" sz="2000" dirty="0">
              <a:effectLst/>
              <a:ea typeface="Times New Roman" panose="02020603050405020304" pitchFamily="18" charset="0"/>
              <a:cs typeface="Times New Roman" panose="02020603050405020304" pitchFamily="18" charset="0"/>
            </a:endParaRPr>
          </a:p>
        </p:txBody>
      </p:sp>
      <p:sp>
        <p:nvSpPr>
          <p:cNvPr id="7" name="Zástupný symbol pro číslo snímku 6">
            <a:extLst>
              <a:ext uri="{FF2B5EF4-FFF2-40B4-BE49-F238E27FC236}">
                <a16:creationId xmlns:a16="http://schemas.microsoft.com/office/drawing/2014/main" id="{28D7B215-5C8D-EA85-08B9-0813E0C3D884}"/>
              </a:ext>
            </a:extLst>
          </p:cNvPr>
          <p:cNvSpPr>
            <a:spLocks noGrp="1"/>
          </p:cNvSpPr>
          <p:nvPr>
            <p:ph type="sldNum" sz="quarter" idx="12"/>
          </p:nvPr>
        </p:nvSpPr>
        <p:spPr/>
        <p:txBody>
          <a:bodyPr/>
          <a:lstStyle/>
          <a:p>
            <a:fld id="{21944441-26C3-43E2-AE7F-3EECDD9A4D76}" type="slidenum">
              <a:rPr lang="cs-CZ" smtClean="0"/>
              <a:t>77</a:t>
            </a:fld>
            <a:endParaRPr lang="cs-CZ" dirty="0"/>
          </a:p>
        </p:txBody>
      </p:sp>
    </p:spTree>
    <p:extLst>
      <p:ext uri="{BB962C8B-B14F-4D97-AF65-F5344CB8AC3E}">
        <p14:creationId xmlns:p14="http://schemas.microsoft.com/office/powerpoint/2010/main" val="1940527200"/>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obsah 2">
            <a:extLst>
              <a:ext uri="{FF2B5EF4-FFF2-40B4-BE49-F238E27FC236}">
                <a16:creationId xmlns:a16="http://schemas.microsoft.com/office/drawing/2014/main" id="{D212BD1A-5A15-679B-D08E-214DCDE7341D}"/>
              </a:ext>
            </a:extLst>
          </p:cNvPr>
          <p:cNvSpPr>
            <a:spLocks noGrp="1"/>
          </p:cNvSpPr>
          <p:nvPr>
            <p:ph idx="1"/>
          </p:nvPr>
        </p:nvSpPr>
        <p:spPr>
          <a:xfrm>
            <a:off x="838200" y="1258277"/>
            <a:ext cx="10515600" cy="5033108"/>
          </a:xfrm>
        </p:spPr>
        <p:txBody>
          <a:bodyPr>
            <a:noAutofit/>
          </a:bodyPr>
          <a:lstStyle/>
          <a:p>
            <a:pPr>
              <a:lnSpc>
                <a:spcPct val="100000"/>
              </a:lnSpc>
              <a:spcBef>
                <a:spcPts val="0"/>
              </a:spcBef>
              <a:spcAft>
                <a:spcPts val="600"/>
              </a:spcAft>
            </a:pPr>
            <a:r>
              <a:rPr lang="cs-CZ" sz="2000" dirty="0"/>
              <a:t>podstatnou změnou je také nahrazení vybraného dodavatele jinou osobou</a:t>
            </a:r>
          </a:p>
          <a:p>
            <a:pPr>
              <a:lnSpc>
                <a:spcPct val="100000"/>
              </a:lnSpc>
              <a:spcBef>
                <a:spcPts val="0"/>
              </a:spcBef>
              <a:spcAft>
                <a:spcPts val="600"/>
              </a:spcAft>
            </a:pPr>
            <a:r>
              <a:rPr lang="cs-CZ" sz="2000" b="1" u="sng" dirty="0">
                <a:solidFill>
                  <a:schemeClr val="accent5">
                    <a:lumMod val="75000"/>
                  </a:schemeClr>
                </a:solidFill>
              </a:rPr>
              <a:t>je však možné:</a:t>
            </a:r>
          </a:p>
          <a:p>
            <a:pPr lvl="1">
              <a:lnSpc>
                <a:spcPct val="100000"/>
              </a:lnSpc>
              <a:spcBef>
                <a:spcPts val="0"/>
              </a:spcBef>
              <a:spcAft>
                <a:spcPts val="600"/>
              </a:spcAft>
            </a:pPr>
            <a:r>
              <a:rPr lang="cs-CZ" sz="2000" dirty="0"/>
              <a:t>v případě uplatnění změn závazku vyhrazených podle § 100 odst. 2</a:t>
            </a:r>
          </a:p>
          <a:p>
            <a:pPr lvl="1">
              <a:lnSpc>
                <a:spcPct val="100000"/>
              </a:lnSpc>
              <a:spcBef>
                <a:spcPts val="0"/>
              </a:spcBef>
              <a:spcAft>
                <a:spcPts val="600"/>
              </a:spcAft>
            </a:pPr>
            <a:r>
              <a:rPr lang="cs-CZ" sz="2000" dirty="0"/>
              <a:t>zadávací podmínky musí v takovém případě stanovit</a:t>
            </a:r>
          </a:p>
          <a:p>
            <a:pPr lvl="2">
              <a:lnSpc>
                <a:spcPct val="100000"/>
              </a:lnSpc>
              <a:spcBef>
                <a:spcPts val="0"/>
              </a:spcBef>
              <a:spcAft>
                <a:spcPts val="600"/>
              </a:spcAft>
            </a:pPr>
            <a:r>
              <a:rPr lang="cs-CZ" dirty="0"/>
              <a:t>podmínky pro změnu dodavatele a</a:t>
            </a:r>
          </a:p>
          <a:p>
            <a:pPr lvl="2">
              <a:lnSpc>
                <a:spcPct val="100000"/>
              </a:lnSpc>
              <a:spcBef>
                <a:spcPts val="0"/>
              </a:spcBef>
              <a:spcAft>
                <a:spcPts val="600"/>
              </a:spcAft>
            </a:pPr>
            <a:r>
              <a:rPr lang="cs-CZ" dirty="0"/>
              <a:t>způsob určení nového dodavatele</a:t>
            </a:r>
          </a:p>
          <a:p>
            <a:pPr lvl="1">
              <a:lnSpc>
                <a:spcPct val="100000"/>
              </a:lnSpc>
              <a:spcBef>
                <a:spcPts val="0"/>
              </a:spcBef>
              <a:spcAft>
                <a:spcPts val="600"/>
              </a:spcAft>
            </a:pPr>
            <a:r>
              <a:rPr lang="cs-CZ" sz="2000" dirty="0">
                <a:solidFill>
                  <a:srgbClr val="FF0000"/>
                </a:solidFill>
                <a:ea typeface="Segoe UI" pitchFamily="34" charset="0"/>
                <a:cs typeface="Segoe UI" pitchFamily="34" charset="0"/>
              </a:rPr>
              <a:t>do 15.7.2023</a:t>
            </a:r>
            <a:r>
              <a:rPr lang="cs-CZ" sz="2000" dirty="0">
                <a:solidFill>
                  <a:srgbClr val="000000"/>
                </a:solidFill>
                <a:ea typeface="Segoe UI" pitchFamily="34" charset="0"/>
                <a:cs typeface="Segoe UI" pitchFamily="34" charset="0"/>
              </a:rPr>
              <a:t>: povinnost uvedení vyhrazených změn rovněž ve smlouvě na VZ</a:t>
            </a:r>
          </a:p>
          <a:p>
            <a:pPr>
              <a:lnSpc>
                <a:spcPct val="100000"/>
              </a:lnSpc>
              <a:spcBef>
                <a:spcPts val="0"/>
              </a:spcBef>
              <a:spcAft>
                <a:spcPts val="600"/>
              </a:spcAft>
            </a:pPr>
            <a:r>
              <a:rPr lang="cs-CZ" sz="2000" b="1" u="sng" dirty="0">
                <a:solidFill>
                  <a:schemeClr val="accent5">
                    <a:lumMod val="75000"/>
                  </a:schemeClr>
                </a:solidFill>
                <a:cs typeface="Segoe UI" pitchFamily="34" charset="0"/>
              </a:rPr>
              <a:t>příklady:</a:t>
            </a:r>
          </a:p>
          <a:p>
            <a:pPr lvl="1">
              <a:lnSpc>
                <a:spcPct val="100000"/>
              </a:lnSpc>
              <a:spcBef>
                <a:spcPts val="0"/>
              </a:spcBef>
              <a:spcAft>
                <a:spcPts val="600"/>
              </a:spcAft>
            </a:pPr>
            <a:r>
              <a:rPr lang="cs-CZ" sz="2000" dirty="0"/>
              <a:t>dle DZ: ZŘ se účastní stavební spol. a banka, plnit bude SPV; nesmí jít o náhradu dodavatelem vybraným mimo ZŘ</a:t>
            </a:r>
          </a:p>
          <a:p>
            <a:pPr lvl="1">
              <a:lnSpc>
                <a:spcPct val="100000"/>
              </a:lnSpc>
              <a:spcBef>
                <a:spcPts val="0"/>
              </a:spcBef>
              <a:spcAft>
                <a:spcPts val="600"/>
              </a:spcAft>
            </a:pPr>
            <a:r>
              <a:rPr lang="cs-CZ" sz="2000" dirty="0"/>
              <a:t>náhrada pro případy odstoupení od smlouvy z důvodu podstatného porušení dodavatelem </a:t>
            </a:r>
          </a:p>
          <a:p>
            <a:pPr lvl="1">
              <a:lnSpc>
                <a:spcPct val="100000"/>
              </a:lnSpc>
              <a:spcBef>
                <a:spcPts val="0"/>
              </a:spcBef>
              <a:spcAft>
                <a:spcPts val="600"/>
              </a:spcAft>
            </a:pPr>
            <a:r>
              <a:rPr lang="cs-CZ" sz="2000" dirty="0"/>
              <a:t>tzv. </a:t>
            </a:r>
            <a:r>
              <a:rPr lang="cs-CZ" sz="2000" dirty="0" err="1"/>
              <a:t>special</a:t>
            </a:r>
            <a:r>
              <a:rPr lang="cs-CZ" sz="2000" dirty="0"/>
              <a:t> </a:t>
            </a:r>
            <a:r>
              <a:rPr lang="cs-CZ" sz="2000" dirty="0" err="1"/>
              <a:t>purpose</a:t>
            </a:r>
            <a:r>
              <a:rPr lang="cs-CZ" sz="2000" dirty="0"/>
              <a:t> </a:t>
            </a:r>
            <a:r>
              <a:rPr lang="cs-CZ" sz="2000" dirty="0" err="1"/>
              <a:t>vehicle</a:t>
            </a:r>
            <a:r>
              <a:rPr lang="cs-CZ" sz="2000" dirty="0"/>
              <a:t> (SPV) - § 37 odst. 4 ZZVZ</a:t>
            </a:r>
          </a:p>
          <a:p>
            <a:pPr lvl="1">
              <a:lnSpc>
                <a:spcPct val="100000"/>
              </a:lnSpc>
              <a:spcBef>
                <a:spcPts val="0"/>
              </a:spcBef>
              <a:spcAft>
                <a:spcPts val="600"/>
              </a:spcAft>
            </a:pPr>
            <a:r>
              <a:rPr lang="cs-CZ" sz="2000" dirty="0"/>
              <a:t>step-in </a:t>
            </a:r>
            <a:r>
              <a:rPr lang="cs-CZ" sz="2000" dirty="0" err="1"/>
              <a:t>rights</a:t>
            </a:r>
            <a:r>
              <a:rPr lang="cs-CZ" sz="2000" dirty="0"/>
              <a:t> v případě problémů projektu (PPP projekty, VZ na stavební práce …)</a:t>
            </a:r>
            <a:endParaRPr lang="cs-CZ" sz="1600" dirty="0"/>
          </a:p>
          <a:p>
            <a:pPr lvl="2">
              <a:lnSpc>
                <a:spcPct val="100000"/>
              </a:lnSpc>
              <a:spcBef>
                <a:spcPts val="0"/>
              </a:spcBef>
              <a:spcAft>
                <a:spcPts val="600"/>
              </a:spcAft>
            </a:pPr>
            <a:endParaRPr lang="cs-CZ" dirty="0"/>
          </a:p>
        </p:txBody>
      </p:sp>
      <p:sp>
        <p:nvSpPr>
          <p:cNvPr id="6" name="Nadpis 1">
            <a:extLst>
              <a:ext uri="{FF2B5EF4-FFF2-40B4-BE49-F238E27FC236}">
                <a16:creationId xmlns:a16="http://schemas.microsoft.com/office/drawing/2014/main" id="{6BC25597-9C57-D010-E3FD-E80E90C53668}"/>
              </a:ext>
            </a:extLst>
          </p:cNvPr>
          <p:cNvSpPr>
            <a:spLocks noGrp="1"/>
          </p:cNvSpPr>
          <p:nvPr>
            <p:ph type="title"/>
          </p:nvPr>
        </p:nvSpPr>
        <p:spPr>
          <a:xfrm>
            <a:off x="839788" y="365125"/>
            <a:ext cx="10515600" cy="823913"/>
          </a:xfrm>
        </p:spPr>
        <p:txBody>
          <a:bodyPr>
            <a:normAutofit/>
          </a:bodyPr>
          <a:lstStyle/>
          <a:p>
            <a:r>
              <a:rPr lang="cs-CZ" sz="3200" b="1" dirty="0">
                <a:solidFill>
                  <a:schemeClr val="accent5">
                    <a:lumMod val="75000"/>
                  </a:schemeClr>
                </a:solidFill>
              </a:rPr>
              <a:t>Změna v osobě – vyhrazená změna (§ 222/10/a)</a:t>
            </a:r>
          </a:p>
        </p:txBody>
      </p:sp>
      <p:sp>
        <p:nvSpPr>
          <p:cNvPr id="7" name="Zástupný symbol pro číslo snímku 6">
            <a:extLst>
              <a:ext uri="{FF2B5EF4-FFF2-40B4-BE49-F238E27FC236}">
                <a16:creationId xmlns:a16="http://schemas.microsoft.com/office/drawing/2014/main" id="{EA49E1C2-4305-8AE4-A246-0B49AB661747}"/>
              </a:ext>
            </a:extLst>
          </p:cNvPr>
          <p:cNvSpPr>
            <a:spLocks noGrp="1"/>
          </p:cNvSpPr>
          <p:nvPr>
            <p:ph type="sldNum" sz="quarter" idx="12"/>
          </p:nvPr>
        </p:nvSpPr>
        <p:spPr/>
        <p:txBody>
          <a:bodyPr/>
          <a:lstStyle/>
          <a:p>
            <a:fld id="{21944441-26C3-43E2-AE7F-3EECDD9A4D76}" type="slidenum">
              <a:rPr lang="cs-CZ" smtClean="0"/>
              <a:t>78</a:t>
            </a:fld>
            <a:endParaRPr lang="cs-CZ"/>
          </a:p>
        </p:txBody>
      </p:sp>
    </p:spTree>
    <p:extLst>
      <p:ext uri="{BB962C8B-B14F-4D97-AF65-F5344CB8AC3E}">
        <p14:creationId xmlns:p14="http://schemas.microsoft.com/office/powerpoint/2010/main" val="1694506405"/>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obsah 2">
            <a:extLst>
              <a:ext uri="{FF2B5EF4-FFF2-40B4-BE49-F238E27FC236}">
                <a16:creationId xmlns:a16="http://schemas.microsoft.com/office/drawing/2014/main" id="{D212BD1A-5A15-679B-D08E-214DCDE7341D}"/>
              </a:ext>
            </a:extLst>
          </p:cNvPr>
          <p:cNvSpPr>
            <a:spLocks noGrp="1"/>
          </p:cNvSpPr>
          <p:nvPr>
            <p:ph idx="1"/>
          </p:nvPr>
        </p:nvSpPr>
        <p:spPr>
          <a:xfrm>
            <a:off x="838200" y="1258277"/>
            <a:ext cx="10515600" cy="5033108"/>
          </a:xfrm>
        </p:spPr>
        <p:txBody>
          <a:bodyPr>
            <a:noAutofit/>
          </a:bodyPr>
          <a:lstStyle/>
          <a:p>
            <a:pPr>
              <a:lnSpc>
                <a:spcPct val="100000"/>
              </a:lnSpc>
              <a:spcBef>
                <a:spcPts val="0"/>
              </a:spcBef>
              <a:spcAft>
                <a:spcPts val="600"/>
              </a:spcAft>
            </a:pPr>
            <a:r>
              <a:rPr lang="cs-CZ" sz="2000" b="1" dirty="0">
                <a:solidFill>
                  <a:schemeClr val="accent5">
                    <a:lumMod val="75000"/>
                  </a:schemeClr>
                </a:solidFill>
              </a:rPr>
              <a:t>ÚOHS-R0005/2019/VZ (2.4.2019) – příliš široké vymezení:</a:t>
            </a:r>
          </a:p>
          <a:p>
            <a:pPr>
              <a:lnSpc>
                <a:spcPct val="100000"/>
              </a:lnSpc>
              <a:spcBef>
                <a:spcPts val="0"/>
              </a:spcBef>
              <a:spcAft>
                <a:spcPts val="600"/>
              </a:spcAft>
            </a:pPr>
            <a:endParaRPr lang="cs-CZ" sz="2000" b="1" dirty="0">
              <a:solidFill>
                <a:schemeClr val="accent5">
                  <a:lumMod val="75000"/>
                </a:schemeClr>
              </a:solidFill>
            </a:endParaRPr>
          </a:p>
          <a:p>
            <a:pPr algn="just">
              <a:lnSpc>
                <a:spcPct val="100000"/>
              </a:lnSpc>
              <a:spcBef>
                <a:spcPts val="0"/>
              </a:spcBef>
              <a:spcAft>
                <a:spcPts val="600"/>
              </a:spcAft>
            </a:pPr>
            <a:r>
              <a:rPr lang="cs-CZ" sz="2000" dirty="0"/>
              <a:t>zadavatel porušil zákon, když jednoznačně nevymezil způsob určení nového dodavatele (muselo se jednat o dodavatele, jehož nabídka byla hodnocena v zadávacím řízení na veřejnou zakázku a který by splnil kvalifikaci)</a:t>
            </a:r>
          </a:p>
          <a:p>
            <a:pPr>
              <a:lnSpc>
                <a:spcPct val="100000"/>
              </a:lnSpc>
              <a:spcBef>
                <a:spcPts val="0"/>
              </a:spcBef>
              <a:spcAft>
                <a:spcPts val="600"/>
              </a:spcAft>
            </a:pPr>
            <a:r>
              <a:rPr lang="cs-CZ" sz="2000" dirty="0"/>
              <a:t>vymezení bylo příliš široké a vágní, umožňovalo libovůli zadavatele</a:t>
            </a:r>
          </a:p>
          <a:p>
            <a:pPr>
              <a:lnSpc>
                <a:spcPct val="100000"/>
              </a:lnSpc>
              <a:spcBef>
                <a:spcPts val="0"/>
              </a:spcBef>
              <a:spcAft>
                <a:spcPts val="600"/>
              </a:spcAft>
            </a:pPr>
            <a:r>
              <a:rPr lang="cs-CZ" sz="2000" dirty="0"/>
              <a:t>rozhodnutí bylo zrušeno soudem, na podstatě závěru se tím ale nic nemění</a:t>
            </a:r>
          </a:p>
          <a:p>
            <a:pPr algn="just">
              <a:lnSpc>
                <a:spcPct val="100000"/>
              </a:lnSpc>
              <a:spcBef>
                <a:spcPts val="0"/>
              </a:spcBef>
              <a:spcAft>
                <a:spcPts val="600"/>
              </a:spcAft>
              <a:buFont typeface="Wingdings" panose="05000000000000000000" pitchFamily="2" charset="2"/>
              <a:buChar char="Ø"/>
            </a:pPr>
            <a:r>
              <a:rPr lang="cs-CZ" sz="2000" dirty="0"/>
              <a:t> dle znění § 263/3 po Novele 2023 by již porušení zřejmě nevedlo ke zrušení ZŘ („</a:t>
            </a:r>
            <a:r>
              <a:rPr lang="cs-CZ" sz="2000" i="1" dirty="0"/>
              <a:t>Vyhradil-li si v zadávací dokumentaci zadavatel (…) změnu závazku v rozporu s § 100, uloží Úřad nápravné opatření spočívající v zákazu uplatnění takové výhrady, pokud to postačuje k provedení nápravy.</a:t>
            </a:r>
            <a:r>
              <a:rPr lang="cs-CZ" sz="2000" dirty="0"/>
              <a:t>“)</a:t>
            </a:r>
          </a:p>
          <a:p>
            <a:pPr>
              <a:lnSpc>
                <a:spcPct val="100000"/>
              </a:lnSpc>
              <a:spcBef>
                <a:spcPts val="0"/>
              </a:spcBef>
              <a:spcAft>
                <a:spcPts val="600"/>
              </a:spcAft>
            </a:pPr>
            <a:endParaRPr lang="cs-CZ" sz="2000" dirty="0"/>
          </a:p>
          <a:p>
            <a:pPr>
              <a:lnSpc>
                <a:spcPct val="100000"/>
              </a:lnSpc>
              <a:spcBef>
                <a:spcPts val="0"/>
              </a:spcBef>
              <a:spcAft>
                <a:spcPts val="600"/>
              </a:spcAft>
            </a:pPr>
            <a:endParaRPr lang="cs-CZ" sz="2000" dirty="0"/>
          </a:p>
        </p:txBody>
      </p:sp>
      <p:sp>
        <p:nvSpPr>
          <p:cNvPr id="6" name="Nadpis 1">
            <a:extLst>
              <a:ext uri="{FF2B5EF4-FFF2-40B4-BE49-F238E27FC236}">
                <a16:creationId xmlns:a16="http://schemas.microsoft.com/office/drawing/2014/main" id="{6BC25597-9C57-D010-E3FD-E80E90C53668}"/>
              </a:ext>
            </a:extLst>
          </p:cNvPr>
          <p:cNvSpPr>
            <a:spLocks noGrp="1"/>
          </p:cNvSpPr>
          <p:nvPr>
            <p:ph type="title"/>
          </p:nvPr>
        </p:nvSpPr>
        <p:spPr>
          <a:xfrm>
            <a:off x="839788" y="365125"/>
            <a:ext cx="10515600" cy="823913"/>
          </a:xfrm>
        </p:spPr>
        <p:txBody>
          <a:bodyPr>
            <a:normAutofit/>
          </a:bodyPr>
          <a:lstStyle/>
          <a:p>
            <a:r>
              <a:rPr lang="cs-CZ" sz="3200" b="1" dirty="0"/>
              <a:t>Změna v osobě – vyhrazená změna (§ 222/10/a) - judikatura</a:t>
            </a:r>
          </a:p>
        </p:txBody>
      </p:sp>
      <p:sp>
        <p:nvSpPr>
          <p:cNvPr id="7" name="Zástupný symbol pro číslo snímku 6">
            <a:extLst>
              <a:ext uri="{FF2B5EF4-FFF2-40B4-BE49-F238E27FC236}">
                <a16:creationId xmlns:a16="http://schemas.microsoft.com/office/drawing/2014/main" id="{EA49E1C2-4305-8AE4-A246-0B49AB661747}"/>
              </a:ext>
            </a:extLst>
          </p:cNvPr>
          <p:cNvSpPr>
            <a:spLocks noGrp="1"/>
          </p:cNvSpPr>
          <p:nvPr>
            <p:ph type="sldNum" sz="quarter" idx="12"/>
          </p:nvPr>
        </p:nvSpPr>
        <p:spPr/>
        <p:txBody>
          <a:bodyPr/>
          <a:lstStyle/>
          <a:p>
            <a:fld id="{21944441-26C3-43E2-AE7F-3EECDD9A4D76}" type="slidenum">
              <a:rPr lang="cs-CZ" smtClean="0"/>
              <a:t>79</a:t>
            </a:fld>
            <a:endParaRPr lang="cs-CZ"/>
          </a:p>
        </p:txBody>
      </p:sp>
    </p:spTree>
    <p:extLst>
      <p:ext uri="{BB962C8B-B14F-4D97-AF65-F5344CB8AC3E}">
        <p14:creationId xmlns:p14="http://schemas.microsoft.com/office/powerpoint/2010/main" val="154293313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obsah 2">
            <a:extLst>
              <a:ext uri="{FF2B5EF4-FFF2-40B4-BE49-F238E27FC236}">
                <a16:creationId xmlns:a16="http://schemas.microsoft.com/office/drawing/2014/main" id="{D212BD1A-5A15-679B-D08E-214DCDE7341D}"/>
              </a:ext>
            </a:extLst>
          </p:cNvPr>
          <p:cNvSpPr>
            <a:spLocks noGrp="1"/>
          </p:cNvSpPr>
          <p:nvPr>
            <p:ph idx="1"/>
          </p:nvPr>
        </p:nvSpPr>
        <p:spPr>
          <a:xfrm>
            <a:off x="838200" y="1258277"/>
            <a:ext cx="10515600" cy="5033108"/>
          </a:xfrm>
        </p:spPr>
        <p:txBody>
          <a:bodyPr>
            <a:normAutofit/>
          </a:bodyPr>
          <a:lstStyle/>
          <a:p>
            <a:pPr>
              <a:buFont typeface="Arial" panose="020B0604020202020204" pitchFamily="34" charset="0"/>
              <a:buChar char="•"/>
            </a:pPr>
            <a:r>
              <a:rPr lang="pl-PL" sz="2000" b="1" dirty="0">
                <a:solidFill>
                  <a:srgbClr val="0070C0"/>
                </a:solidFill>
              </a:rPr>
              <a:t>ÚOHS-R0132/2024 (3.10.2024) - faktický postup stran při posuzování změn závazků</a:t>
            </a:r>
            <a:endParaRPr lang="cs-CZ" sz="2000" b="1" dirty="0">
              <a:solidFill>
                <a:srgbClr val="0070C0"/>
              </a:solidFill>
            </a:endParaRPr>
          </a:p>
          <a:p>
            <a:pPr marL="457200" lvl="1" indent="0" algn="just">
              <a:buNone/>
            </a:pPr>
            <a:endParaRPr lang="cs-CZ" sz="2000" i="1" dirty="0"/>
          </a:p>
          <a:p>
            <a:pPr marL="457200" lvl="1" indent="0" algn="just">
              <a:buNone/>
            </a:pPr>
            <a:r>
              <a:rPr lang="cs-CZ" sz="2000" i="1" dirty="0"/>
              <a:t>Změnou smlouvy na plnění veřejné zakázky je z toho pohledu nutno rozumět </a:t>
            </a:r>
            <a:r>
              <a:rPr lang="cs-CZ" sz="2000" b="1" i="1" dirty="0"/>
              <a:t>jakoukoliv modifikaci závazkového právního vztahu vzniklého v okamžiku zadání veřejné zakázky</a:t>
            </a:r>
            <a:r>
              <a:rPr lang="cs-CZ" sz="2000" i="1" dirty="0"/>
              <a:t>, přestože z povahy věci se zpravidla bude jednat o klasické změny závazku následnou dohodou smluvních stran (např. dodatkem).</a:t>
            </a:r>
          </a:p>
          <a:p>
            <a:pPr marL="457200" lvl="1" indent="0" algn="just">
              <a:buNone/>
            </a:pPr>
            <a:r>
              <a:rPr lang="cs-CZ" sz="2000" b="1" i="1" dirty="0"/>
              <a:t>Zmiňuje-li Krajský soud v Brně, že pod pojmem „uzavře smlouvu“ je třeba vidět i faktickou činnost zadavatele, což by mohlo implikovat, že k uzavření smlouvy na veřejnou zakázku může docházet i jinak, než výslovně a písemně</a:t>
            </a:r>
            <a:r>
              <a:rPr lang="cs-CZ" sz="2000" i="1" dirty="0"/>
              <a:t>, je vhodné také vyjasnit, jakou roli může mít fakticita, resp. faktický postup stran při posuzování změn závazků, resp. jak k těmto změnám může v praxi docházet. (…) Zaprvé, faktický postup stran může představovat právní jednání. (…) Zadruhé, faktický postup stran smlouvy může být také nepřímým důkazem o tom, že se strany smlouvy dohodly na změně závazku (…) (</a:t>
            </a:r>
          </a:p>
        </p:txBody>
      </p:sp>
      <p:sp>
        <p:nvSpPr>
          <p:cNvPr id="6" name="Nadpis 1">
            <a:extLst>
              <a:ext uri="{FF2B5EF4-FFF2-40B4-BE49-F238E27FC236}">
                <a16:creationId xmlns:a16="http://schemas.microsoft.com/office/drawing/2014/main" id="{6BC25597-9C57-D010-E3FD-E80E90C53668}"/>
              </a:ext>
            </a:extLst>
          </p:cNvPr>
          <p:cNvSpPr>
            <a:spLocks noGrp="1"/>
          </p:cNvSpPr>
          <p:nvPr>
            <p:ph type="title"/>
          </p:nvPr>
        </p:nvSpPr>
        <p:spPr>
          <a:xfrm>
            <a:off x="839788" y="365125"/>
            <a:ext cx="10515600" cy="823913"/>
          </a:xfrm>
        </p:spPr>
        <p:txBody>
          <a:bodyPr>
            <a:normAutofit/>
          </a:bodyPr>
          <a:lstStyle/>
          <a:p>
            <a:r>
              <a:rPr lang="cs-CZ" sz="3200" b="1" dirty="0">
                <a:solidFill>
                  <a:schemeClr val="accent5">
                    <a:lumMod val="75000"/>
                  </a:schemeClr>
                </a:solidFill>
              </a:rPr>
              <a:t>Změna závazků se smluv na VZ – principy v judikatuře</a:t>
            </a:r>
          </a:p>
        </p:txBody>
      </p:sp>
      <p:sp>
        <p:nvSpPr>
          <p:cNvPr id="7" name="Zástupný symbol pro číslo snímku 6">
            <a:extLst>
              <a:ext uri="{FF2B5EF4-FFF2-40B4-BE49-F238E27FC236}">
                <a16:creationId xmlns:a16="http://schemas.microsoft.com/office/drawing/2014/main" id="{EA49E1C2-4305-8AE4-A246-0B49AB661747}"/>
              </a:ext>
            </a:extLst>
          </p:cNvPr>
          <p:cNvSpPr>
            <a:spLocks noGrp="1"/>
          </p:cNvSpPr>
          <p:nvPr>
            <p:ph type="sldNum" sz="quarter" idx="12"/>
          </p:nvPr>
        </p:nvSpPr>
        <p:spPr/>
        <p:txBody>
          <a:bodyPr/>
          <a:lstStyle/>
          <a:p>
            <a:fld id="{21944441-26C3-43E2-AE7F-3EECDD9A4D76}" type="slidenum">
              <a:rPr lang="cs-CZ" smtClean="0"/>
              <a:t>8</a:t>
            </a:fld>
            <a:endParaRPr lang="cs-CZ"/>
          </a:p>
        </p:txBody>
      </p:sp>
    </p:spTree>
    <p:extLst>
      <p:ext uri="{BB962C8B-B14F-4D97-AF65-F5344CB8AC3E}">
        <p14:creationId xmlns:p14="http://schemas.microsoft.com/office/powerpoint/2010/main" val="2777883972"/>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obsah 2">
            <a:extLst>
              <a:ext uri="{FF2B5EF4-FFF2-40B4-BE49-F238E27FC236}">
                <a16:creationId xmlns:a16="http://schemas.microsoft.com/office/drawing/2014/main" id="{D212BD1A-5A15-679B-D08E-214DCDE7341D}"/>
              </a:ext>
            </a:extLst>
          </p:cNvPr>
          <p:cNvSpPr>
            <a:spLocks noGrp="1"/>
          </p:cNvSpPr>
          <p:nvPr>
            <p:ph idx="1"/>
          </p:nvPr>
        </p:nvSpPr>
        <p:spPr>
          <a:xfrm>
            <a:off x="838200" y="1258277"/>
            <a:ext cx="10515600" cy="5033108"/>
          </a:xfrm>
        </p:spPr>
        <p:txBody>
          <a:bodyPr>
            <a:noAutofit/>
          </a:bodyPr>
          <a:lstStyle/>
          <a:p>
            <a:pPr>
              <a:lnSpc>
                <a:spcPct val="100000"/>
              </a:lnSpc>
              <a:spcBef>
                <a:spcPts val="0"/>
              </a:spcBef>
              <a:spcAft>
                <a:spcPts val="600"/>
              </a:spcAft>
            </a:pPr>
            <a:r>
              <a:rPr lang="cs-CZ" sz="2000" b="1" dirty="0">
                <a:solidFill>
                  <a:schemeClr val="accent5">
                    <a:lumMod val="75000"/>
                  </a:schemeClr>
                </a:solidFill>
              </a:rPr>
              <a:t>ÚOHS-R0021/2021/VZ (18.3.2021) - výhrada změny dodavatele u rámcové dohody:</a:t>
            </a:r>
          </a:p>
          <a:p>
            <a:pPr>
              <a:lnSpc>
                <a:spcPct val="100000"/>
              </a:lnSpc>
              <a:spcBef>
                <a:spcPts val="0"/>
              </a:spcBef>
              <a:spcAft>
                <a:spcPts val="600"/>
              </a:spcAft>
            </a:pPr>
            <a:endParaRPr lang="cs-CZ" sz="2000" b="1" dirty="0">
              <a:solidFill>
                <a:schemeClr val="accent5">
                  <a:lumMod val="75000"/>
                </a:schemeClr>
              </a:solidFill>
            </a:endParaRPr>
          </a:p>
          <a:p>
            <a:pPr marL="457200" lvl="1" indent="0" algn="just">
              <a:lnSpc>
                <a:spcPct val="100000"/>
              </a:lnSpc>
              <a:spcBef>
                <a:spcPts val="0"/>
              </a:spcBef>
              <a:spcAft>
                <a:spcPts val="600"/>
              </a:spcAft>
              <a:buNone/>
            </a:pPr>
            <a:r>
              <a:rPr lang="cs-CZ" sz="2000" i="1" u="sng" dirty="0"/>
              <a:t>Zákon nedává žádné vodítko, jaká část § 222 by již nebyla pro užití v případě rámcové dohody přiměřená</a:t>
            </a:r>
            <a:r>
              <a:rPr lang="cs-CZ" sz="2000" i="1" dirty="0"/>
              <a:t>. Je zde tedy patrný úmysl zákonodárce i na rámcovou dohodu aplikovat ustanovení § 222 odst. 10 zákona (…), a tedy i § 100 odst. 2 zákona. Předseda Úřadu konstatuje, že neshledal užití těchto ustanovení na rámcovou dohodu nepřiměřenými. (…) Pokud by byl úmysl zákonodárce takový, jaký uvádí navrhovatel, lze předpokládat, že by to bylo ze znění zákona (případně alespoň důvodové zprávy) patrné. (…) Může proto nastat situace, kdy bude zadavatel nucen provést vyhrazenou změnu dodavatele i vůči všem těmto dodavatelům například kvůli tomu, že u všech budou naplněny důvody pro odstoupení od smlouvy. </a:t>
            </a:r>
          </a:p>
          <a:p>
            <a:pPr>
              <a:lnSpc>
                <a:spcPct val="100000"/>
              </a:lnSpc>
              <a:spcBef>
                <a:spcPts val="0"/>
              </a:spcBef>
              <a:spcAft>
                <a:spcPts val="600"/>
              </a:spcAft>
            </a:pPr>
            <a:endParaRPr lang="cs-CZ" sz="2000" dirty="0"/>
          </a:p>
        </p:txBody>
      </p:sp>
      <p:sp>
        <p:nvSpPr>
          <p:cNvPr id="6" name="Nadpis 1">
            <a:extLst>
              <a:ext uri="{FF2B5EF4-FFF2-40B4-BE49-F238E27FC236}">
                <a16:creationId xmlns:a16="http://schemas.microsoft.com/office/drawing/2014/main" id="{6BC25597-9C57-D010-E3FD-E80E90C53668}"/>
              </a:ext>
            </a:extLst>
          </p:cNvPr>
          <p:cNvSpPr>
            <a:spLocks noGrp="1"/>
          </p:cNvSpPr>
          <p:nvPr>
            <p:ph type="title"/>
          </p:nvPr>
        </p:nvSpPr>
        <p:spPr>
          <a:xfrm>
            <a:off x="839788" y="365125"/>
            <a:ext cx="10515600" cy="823913"/>
          </a:xfrm>
        </p:spPr>
        <p:txBody>
          <a:bodyPr>
            <a:normAutofit/>
          </a:bodyPr>
          <a:lstStyle/>
          <a:p>
            <a:r>
              <a:rPr lang="cs-CZ" sz="3200" b="1" dirty="0">
                <a:solidFill>
                  <a:schemeClr val="accent5">
                    <a:lumMod val="75000"/>
                  </a:schemeClr>
                </a:solidFill>
              </a:rPr>
              <a:t>Změna v osobě – vyhrazená změna (§ 222/10/a) - judikatura</a:t>
            </a:r>
          </a:p>
        </p:txBody>
      </p:sp>
      <p:sp>
        <p:nvSpPr>
          <p:cNvPr id="7" name="Zástupný symbol pro číslo snímku 6">
            <a:extLst>
              <a:ext uri="{FF2B5EF4-FFF2-40B4-BE49-F238E27FC236}">
                <a16:creationId xmlns:a16="http://schemas.microsoft.com/office/drawing/2014/main" id="{EA49E1C2-4305-8AE4-A246-0B49AB661747}"/>
              </a:ext>
            </a:extLst>
          </p:cNvPr>
          <p:cNvSpPr>
            <a:spLocks noGrp="1"/>
          </p:cNvSpPr>
          <p:nvPr>
            <p:ph type="sldNum" sz="quarter" idx="12"/>
          </p:nvPr>
        </p:nvSpPr>
        <p:spPr/>
        <p:txBody>
          <a:bodyPr/>
          <a:lstStyle/>
          <a:p>
            <a:fld id="{21944441-26C3-43E2-AE7F-3EECDD9A4D76}" type="slidenum">
              <a:rPr lang="cs-CZ" smtClean="0"/>
              <a:t>80</a:t>
            </a:fld>
            <a:endParaRPr lang="cs-CZ"/>
          </a:p>
        </p:txBody>
      </p:sp>
    </p:spTree>
    <p:extLst>
      <p:ext uri="{BB962C8B-B14F-4D97-AF65-F5344CB8AC3E}">
        <p14:creationId xmlns:p14="http://schemas.microsoft.com/office/powerpoint/2010/main" val="3517049788"/>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obsah 2">
            <a:extLst>
              <a:ext uri="{FF2B5EF4-FFF2-40B4-BE49-F238E27FC236}">
                <a16:creationId xmlns:a16="http://schemas.microsoft.com/office/drawing/2014/main" id="{D212BD1A-5A15-679B-D08E-214DCDE7341D}"/>
              </a:ext>
            </a:extLst>
          </p:cNvPr>
          <p:cNvSpPr>
            <a:spLocks noGrp="1"/>
          </p:cNvSpPr>
          <p:nvPr>
            <p:ph idx="1"/>
          </p:nvPr>
        </p:nvSpPr>
        <p:spPr>
          <a:xfrm>
            <a:off x="838200" y="1258277"/>
            <a:ext cx="10515600" cy="5033108"/>
          </a:xfrm>
        </p:spPr>
        <p:txBody>
          <a:bodyPr>
            <a:noAutofit/>
          </a:bodyPr>
          <a:lstStyle/>
          <a:p>
            <a:pPr>
              <a:lnSpc>
                <a:spcPct val="100000"/>
              </a:lnSpc>
              <a:spcBef>
                <a:spcPts val="0"/>
              </a:spcBef>
              <a:spcAft>
                <a:spcPts val="600"/>
              </a:spcAft>
            </a:pPr>
            <a:r>
              <a:rPr lang="pl-PL" sz="2000" b="1" dirty="0">
                <a:solidFill>
                  <a:schemeClr val="accent5">
                    <a:lumMod val="75000"/>
                  </a:schemeClr>
                </a:solidFill>
              </a:rPr>
              <a:t>ÚOHS-S0880/2023 (13.8.2024)</a:t>
            </a:r>
            <a:r>
              <a:rPr lang="cs-CZ" sz="2000" b="1" dirty="0">
                <a:solidFill>
                  <a:schemeClr val="accent5">
                    <a:lumMod val="75000"/>
                  </a:schemeClr>
                </a:solidFill>
              </a:rPr>
              <a:t> - změna v osobě dodavatele v důsledku právního nástupnictví v souvislosti s převodem části závodu:</a:t>
            </a:r>
          </a:p>
          <a:p>
            <a:pPr marL="457200" lvl="1" indent="0" algn="just">
              <a:lnSpc>
                <a:spcPct val="100000"/>
              </a:lnSpc>
              <a:spcBef>
                <a:spcPts val="0"/>
              </a:spcBef>
              <a:spcAft>
                <a:spcPts val="600"/>
              </a:spcAft>
              <a:buNone/>
            </a:pPr>
            <a:r>
              <a:rPr lang="cs-CZ" sz="2000" i="1" dirty="0"/>
              <a:t>Úřad uvádí, že při přechodu referencí je tak třeba v šetřeném případě reflektovat smysl a účel technické kvalifikace, kterým je zajistit, aby zadavatel vybíral dodavatele veřejné zakázky pouze z okruhu subjektů, jež disponují lidskými zdroji, technickými prostředky, odbornými schopnostmi a zkušenostmi nezbytnými pro plnění veřejné zakázky v odpovídající kvalitě. (…) </a:t>
            </a:r>
            <a:r>
              <a:rPr lang="cs-CZ" sz="2000" b="1" i="1" dirty="0"/>
              <a:t>Úřad zdůrazňuje, že k přechodu referencí musí dojít na základě faktického stavu (reálné zkušenosti), a to za předpokladu, že na nabyvatele části závodu skutečně přešly v dostatečně relevantní míře prostředky převodce části závodu, které k plnění konkrétních referenčních zakázek tento předchůdce využíval</a:t>
            </a:r>
            <a:r>
              <a:rPr lang="cs-CZ" sz="2000" i="1" dirty="0"/>
              <a:t>. (…)  </a:t>
            </a:r>
          </a:p>
          <a:p>
            <a:pPr marL="457200" lvl="1" indent="0" algn="just">
              <a:lnSpc>
                <a:spcPct val="100000"/>
              </a:lnSpc>
              <a:spcBef>
                <a:spcPts val="0"/>
              </a:spcBef>
              <a:spcAft>
                <a:spcPts val="600"/>
              </a:spcAft>
              <a:buNone/>
            </a:pPr>
            <a:r>
              <a:rPr lang="cs-CZ" sz="2000" i="1" dirty="0"/>
              <a:t>(…) Aby bylo možné v daném případě učinit závěr o tom, že na nového dodavatele přešly referenční zakázky, </a:t>
            </a:r>
            <a:r>
              <a:rPr lang="cs-CZ" sz="2000" b="1" i="1" dirty="0"/>
              <a:t>muselo by být současně prokázáno, že nový dodavatel, resp. část 	původního dodavatele, jež poté byla smlouvou o převodu části závodu přeměněna na nového dodavatele (dále jen „odštěpená část“), dotčené referenční zakázky skutečně samostatně plnila</a:t>
            </a:r>
            <a:r>
              <a:rPr lang="cs-CZ" sz="2000" i="1" dirty="0"/>
              <a:t>. (…) </a:t>
            </a:r>
          </a:p>
        </p:txBody>
      </p:sp>
      <p:sp>
        <p:nvSpPr>
          <p:cNvPr id="6" name="Nadpis 1">
            <a:extLst>
              <a:ext uri="{FF2B5EF4-FFF2-40B4-BE49-F238E27FC236}">
                <a16:creationId xmlns:a16="http://schemas.microsoft.com/office/drawing/2014/main" id="{6BC25597-9C57-D010-E3FD-E80E90C53668}"/>
              </a:ext>
            </a:extLst>
          </p:cNvPr>
          <p:cNvSpPr>
            <a:spLocks noGrp="1"/>
          </p:cNvSpPr>
          <p:nvPr>
            <p:ph type="title"/>
          </p:nvPr>
        </p:nvSpPr>
        <p:spPr>
          <a:xfrm>
            <a:off x="839788" y="365125"/>
            <a:ext cx="10515600" cy="823913"/>
          </a:xfrm>
        </p:spPr>
        <p:txBody>
          <a:bodyPr>
            <a:normAutofit/>
          </a:bodyPr>
          <a:lstStyle/>
          <a:p>
            <a:r>
              <a:rPr lang="cs-CZ" sz="3200" b="1" dirty="0">
                <a:solidFill>
                  <a:schemeClr val="accent5">
                    <a:lumMod val="75000"/>
                  </a:schemeClr>
                </a:solidFill>
              </a:rPr>
              <a:t>Změna v osobě – vyhrazená změna (§ 222/10/a) - judikatura</a:t>
            </a:r>
          </a:p>
        </p:txBody>
      </p:sp>
      <p:sp>
        <p:nvSpPr>
          <p:cNvPr id="7" name="Zástupný symbol pro číslo snímku 6">
            <a:extLst>
              <a:ext uri="{FF2B5EF4-FFF2-40B4-BE49-F238E27FC236}">
                <a16:creationId xmlns:a16="http://schemas.microsoft.com/office/drawing/2014/main" id="{EA49E1C2-4305-8AE4-A246-0B49AB661747}"/>
              </a:ext>
            </a:extLst>
          </p:cNvPr>
          <p:cNvSpPr>
            <a:spLocks noGrp="1"/>
          </p:cNvSpPr>
          <p:nvPr>
            <p:ph type="sldNum" sz="quarter" idx="12"/>
          </p:nvPr>
        </p:nvSpPr>
        <p:spPr/>
        <p:txBody>
          <a:bodyPr/>
          <a:lstStyle/>
          <a:p>
            <a:fld id="{21944441-26C3-43E2-AE7F-3EECDD9A4D76}" type="slidenum">
              <a:rPr lang="cs-CZ" smtClean="0"/>
              <a:t>81</a:t>
            </a:fld>
            <a:endParaRPr lang="cs-CZ"/>
          </a:p>
        </p:txBody>
      </p:sp>
    </p:spTree>
    <p:extLst>
      <p:ext uri="{BB962C8B-B14F-4D97-AF65-F5344CB8AC3E}">
        <p14:creationId xmlns:p14="http://schemas.microsoft.com/office/powerpoint/2010/main" val="1793463481"/>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5522198-B552-8FAF-2200-5222FA50BF29}"/>
              </a:ext>
            </a:extLst>
          </p:cNvPr>
          <p:cNvSpPr>
            <a:spLocks noGrp="1"/>
          </p:cNvSpPr>
          <p:nvPr>
            <p:ph type="title"/>
          </p:nvPr>
        </p:nvSpPr>
        <p:spPr/>
        <p:txBody>
          <a:bodyPr/>
          <a:lstStyle/>
          <a:p>
            <a:pPr algn="ctr"/>
            <a:r>
              <a:rPr lang="cs-CZ" b="1" dirty="0">
                <a:solidFill>
                  <a:schemeClr val="accent5">
                    <a:lumMod val="75000"/>
                  </a:schemeClr>
                </a:solidFill>
              </a:rPr>
              <a:t>F. SPECIFICKÉ PŘÍPADY</a:t>
            </a:r>
            <a:br>
              <a:rPr lang="cs-CZ" b="1" dirty="0">
                <a:solidFill>
                  <a:schemeClr val="accent5">
                    <a:lumMod val="75000"/>
                  </a:schemeClr>
                </a:solidFill>
              </a:rPr>
            </a:br>
            <a:br>
              <a:rPr lang="cs-CZ" b="1" dirty="0">
                <a:solidFill>
                  <a:schemeClr val="accent5">
                    <a:lumMod val="75000"/>
                  </a:schemeClr>
                </a:solidFill>
              </a:rPr>
            </a:br>
            <a:endParaRPr lang="cs-CZ" b="1" i="1" dirty="0">
              <a:solidFill>
                <a:schemeClr val="accent5">
                  <a:lumMod val="75000"/>
                </a:schemeClr>
              </a:solidFill>
            </a:endParaRPr>
          </a:p>
        </p:txBody>
      </p:sp>
      <p:sp>
        <p:nvSpPr>
          <p:cNvPr id="3" name="Zástupný text 2">
            <a:extLst>
              <a:ext uri="{FF2B5EF4-FFF2-40B4-BE49-F238E27FC236}">
                <a16:creationId xmlns:a16="http://schemas.microsoft.com/office/drawing/2014/main" id="{D5B90F51-81BB-4327-3263-8C5A5030BE46}"/>
              </a:ext>
            </a:extLst>
          </p:cNvPr>
          <p:cNvSpPr>
            <a:spLocks noGrp="1"/>
          </p:cNvSpPr>
          <p:nvPr>
            <p:ph type="body" idx="1"/>
          </p:nvPr>
        </p:nvSpPr>
        <p:spPr/>
        <p:txBody>
          <a:bodyPr/>
          <a:lstStyle/>
          <a:p>
            <a:endParaRPr lang="cs-CZ" dirty="0"/>
          </a:p>
        </p:txBody>
      </p:sp>
      <p:sp>
        <p:nvSpPr>
          <p:cNvPr id="4" name="Zástupný symbol pro číslo snímku 3">
            <a:extLst>
              <a:ext uri="{FF2B5EF4-FFF2-40B4-BE49-F238E27FC236}">
                <a16:creationId xmlns:a16="http://schemas.microsoft.com/office/drawing/2014/main" id="{C475E8D6-9411-7A4A-7B8A-92CC9997A63C}"/>
              </a:ext>
            </a:extLst>
          </p:cNvPr>
          <p:cNvSpPr>
            <a:spLocks noGrp="1"/>
          </p:cNvSpPr>
          <p:nvPr>
            <p:ph type="sldNum" sz="quarter" idx="12"/>
          </p:nvPr>
        </p:nvSpPr>
        <p:spPr/>
        <p:txBody>
          <a:bodyPr/>
          <a:lstStyle/>
          <a:p>
            <a:fld id="{21944441-26C3-43E2-AE7F-3EECDD9A4D76}" type="slidenum">
              <a:rPr lang="cs-CZ" smtClean="0"/>
              <a:t>82</a:t>
            </a:fld>
            <a:endParaRPr lang="cs-CZ" dirty="0"/>
          </a:p>
        </p:txBody>
      </p:sp>
    </p:spTree>
    <p:extLst>
      <p:ext uri="{BB962C8B-B14F-4D97-AF65-F5344CB8AC3E}">
        <p14:creationId xmlns:p14="http://schemas.microsoft.com/office/powerpoint/2010/main" val="2174368859"/>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5522198-B552-8FAF-2200-5222FA50BF29}"/>
              </a:ext>
            </a:extLst>
          </p:cNvPr>
          <p:cNvSpPr>
            <a:spLocks noGrp="1"/>
          </p:cNvSpPr>
          <p:nvPr>
            <p:ph type="title"/>
          </p:nvPr>
        </p:nvSpPr>
        <p:spPr/>
        <p:txBody>
          <a:bodyPr/>
          <a:lstStyle/>
          <a:p>
            <a:pPr algn="ctr"/>
            <a:r>
              <a:rPr lang="cs-CZ" b="1" dirty="0">
                <a:solidFill>
                  <a:schemeClr val="accent5">
                    <a:lumMod val="75000"/>
                  </a:schemeClr>
                </a:solidFill>
              </a:rPr>
              <a:t>Změny v případě VZMR a výjimek</a:t>
            </a:r>
          </a:p>
        </p:txBody>
      </p:sp>
      <p:sp>
        <p:nvSpPr>
          <p:cNvPr id="3" name="Zástupný text 2">
            <a:extLst>
              <a:ext uri="{FF2B5EF4-FFF2-40B4-BE49-F238E27FC236}">
                <a16:creationId xmlns:a16="http://schemas.microsoft.com/office/drawing/2014/main" id="{D5B90F51-81BB-4327-3263-8C5A5030BE46}"/>
              </a:ext>
            </a:extLst>
          </p:cNvPr>
          <p:cNvSpPr>
            <a:spLocks noGrp="1"/>
          </p:cNvSpPr>
          <p:nvPr>
            <p:ph type="body" idx="1"/>
          </p:nvPr>
        </p:nvSpPr>
        <p:spPr/>
        <p:txBody>
          <a:bodyPr/>
          <a:lstStyle/>
          <a:p>
            <a:endParaRPr lang="cs-CZ" dirty="0"/>
          </a:p>
        </p:txBody>
      </p:sp>
      <p:sp>
        <p:nvSpPr>
          <p:cNvPr id="4" name="Zástupný symbol pro číslo snímku 3">
            <a:extLst>
              <a:ext uri="{FF2B5EF4-FFF2-40B4-BE49-F238E27FC236}">
                <a16:creationId xmlns:a16="http://schemas.microsoft.com/office/drawing/2014/main" id="{C475E8D6-9411-7A4A-7B8A-92CC9997A63C}"/>
              </a:ext>
            </a:extLst>
          </p:cNvPr>
          <p:cNvSpPr>
            <a:spLocks noGrp="1"/>
          </p:cNvSpPr>
          <p:nvPr>
            <p:ph type="sldNum" sz="quarter" idx="12"/>
          </p:nvPr>
        </p:nvSpPr>
        <p:spPr/>
        <p:txBody>
          <a:bodyPr/>
          <a:lstStyle/>
          <a:p>
            <a:fld id="{21944441-26C3-43E2-AE7F-3EECDD9A4D76}" type="slidenum">
              <a:rPr lang="cs-CZ" smtClean="0"/>
              <a:t>83</a:t>
            </a:fld>
            <a:endParaRPr lang="cs-CZ" dirty="0"/>
          </a:p>
        </p:txBody>
      </p:sp>
    </p:spTree>
    <p:extLst>
      <p:ext uri="{BB962C8B-B14F-4D97-AF65-F5344CB8AC3E}">
        <p14:creationId xmlns:p14="http://schemas.microsoft.com/office/powerpoint/2010/main" val="2205067185"/>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obsah 2">
            <a:extLst>
              <a:ext uri="{FF2B5EF4-FFF2-40B4-BE49-F238E27FC236}">
                <a16:creationId xmlns:a16="http://schemas.microsoft.com/office/drawing/2014/main" id="{D212BD1A-5A15-679B-D08E-214DCDE7341D}"/>
              </a:ext>
            </a:extLst>
          </p:cNvPr>
          <p:cNvSpPr>
            <a:spLocks noGrp="1"/>
          </p:cNvSpPr>
          <p:nvPr>
            <p:ph idx="1"/>
          </p:nvPr>
        </p:nvSpPr>
        <p:spPr>
          <a:xfrm>
            <a:off x="838200" y="1258277"/>
            <a:ext cx="10515600" cy="5033108"/>
          </a:xfrm>
        </p:spPr>
        <p:txBody>
          <a:bodyPr>
            <a:noAutofit/>
          </a:bodyPr>
          <a:lstStyle/>
          <a:p>
            <a:pPr>
              <a:lnSpc>
                <a:spcPct val="100000"/>
              </a:lnSpc>
              <a:spcBef>
                <a:spcPts val="0"/>
              </a:spcBef>
              <a:spcAft>
                <a:spcPts val="600"/>
              </a:spcAft>
            </a:pPr>
            <a:r>
              <a:rPr lang="cs-CZ" sz="2000" dirty="0"/>
              <a:t>§ 222 je systematicky zařazen do části desáté zákona – měl by se teoreticky vztahovat i na VZMR</a:t>
            </a:r>
          </a:p>
          <a:p>
            <a:pPr>
              <a:lnSpc>
                <a:spcPct val="100000"/>
              </a:lnSpc>
              <a:spcBef>
                <a:spcPts val="0"/>
              </a:spcBef>
              <a:spcAft>
                <a:spcPts val="600"/>
              </a:spcAft>
            </a:pPr>
            <a:r>
              <a:rPr lang="cs-CZ" sz="2000" dirty="0"/>
              <a:t>před Novelou 2023 však dovozováno výkladem, že </a:t>
            </a:r>
            <a:r>
              <a:rPr lang="cs-CZ" sz="2000" u="sng" dirty="0"/>
              <a:t>se § 222 neaplikuje</a:t>
            </a:r>
            <a:r>
              <a:rPr lang="cs-CZ" sz="2000" dirty="0"/>
              <a:t>:</a:t>
            </a:r>
          </a:p>
          <a:p>
            <a:pPr lvl="1">
              <a:lnSpc>
                <a:spcPct val="100000"/>
              </a:lnSpc>
              <a:spcBef>
                <a:spcPts val="0"/>
              </a:spcBef>
              <a:spcAft>
                <a:spcPts val="600"/>
              </a:spcAft>
              <a:buFont typeface="Wingdings" panose="05000000000000000000" pitchFamily="2" charset="2"/>
              <a:buChar char="Ø"/>
            </a:pPr>
            <a:r>
              <a:rPr lang="cs-CZ" sz="2000" dirty="0"/>
              <a:t> výkladové stanovisko Expertní skupiny MMR: </a:t>
            </a:r>
            <a:r>
              <a:rPr lang="cs-CZ" sz="2000" dirty="0">
                <a:hlinkClick r:id="rId2"/>
              </a:rPr>
              <a:t>https://portal-vz.cz/wp-content/uploads/2020/08/171010_Zmena-zavazku-ze-smlouvy-na-verejnou-zakazku.pdf</a:t>
            </a:r>
            <a:endParaRPr lang="cs-CZ" sz="2000" dirty="0"/>
          </a:p>
          <a:p>
            <a:pPr lvl="1">
              <a:lnSpc>
                <a:spcPct val="100000"/>
              </a:lnSpc>
              <a:spcBef>
                <a:spcPts val="0"/>
              </a:spcBef>
              <a:spcAft>
                <a:spcPts val="600"/>
              </a:spcAft>
            </a:pPr>
            <a:r>
              <a:rPr lang="cs-CZ" sz="2000" dirty="0"/>
              <a:t>změny lze provést, pokud nejsou překročeny finanční limity, resp. pokud jsou nadále splněny podmínky pro použití výjimky</a:t>
            </a:r>
          </a:p>
          <a:p>
            <a:pPr>
              <a:lnSpc>
                <a:spcPct val="100000"/>
              </a:lnSpc>
              <a:spcBef>
                <a:spcPts val="0"/>
              </a:spcBef>
              <a:spcAft>
                <a:spcPts val="600"/>
              </a:spcAft>
            </a:pPr>
            <a:r>
              <a:rPr lang="cs-CZ" sz="2000" dirty="0"/>
              <a:t>po Novele 2023 výslovně doplněno do § 222/1</a:t>
            </a:r>
          </a:p>
          <a:p>
            <a:pPr>
              <a:lnSpc>
                <a:spcPct val="100000"/>
              </a:lnSpc>
              <a:spcBef>
                <a:spcPts val="0"/>
              </a:spcBef>
              <a:spcAft>
                <a:spcPts val="600"/>
              </a:spcAft>
              <a:buFont typeface="Wingdings" panose="05000000000000000000" pitchFamily="2" charset="2"/>
              <a:buChar char="Ø"/>
            </a:pPr>
            <a:r>
              <a:rPr lang="cs-CZ" sz="2000" dirty="0"/>
              <a:t>je však třeba rovněž respektovat (mimo dodržení ZZVZ):</a:t>
            </a:r>
          </a:p>
          <a:p>
            <a:pPr lvl="2">
              <a:lnSpc>
                <a:spcPct val="100000"/>
              </a:lnSpc>
              <a:spcBef>
                <a:spcPts val="0"/>
              </a:spcBef>
              <a:spcAft>
                <a:spcPts val="600"/>
              </a:spcAft>
            </a:pPr>
            <a:r>
              <a:rPr lang="cs-CZ" dirty="0"/>
              <a:t>základní zásady zadávání VZ a principy 3E</a:t>
            </a:r>
          </a:p>
          <a:p>
            <a:pPr lvl="2">
              <a:lnSpc>
                <a:spcPct val="100000"/>
              </a:lnSpc>
              <a:spcBef>
                <a:spcPts val="0"/>
              </a:spcBef>
              <a:spcAft>
                <a:spcPts val="600"/>
              </a:spcAft>
            </a:pPr>
            <a:r>
              <a:rPr lang="cs-CZ" dirty="0"/>
              <a:t>interní směrnice jednotlivých zadavatelů</a:t>
            </a:r>
          </a:p>
          <a:p>
            <a:pPr lvl="2">
              <a:lnSpc>
                <a:spcPct val="100000"/>
              </a:lnSpc>
              <a:spcBef>
                <a:spcPts val="0"/>
              </a:spcBef>
              <a:spcAft>
                <a:spcPts val="600"/>
              </a:spcAft>
            </a:pPr>
            <a:r>
              <a:rPr lang="cs-CZ" dirty="0"/>
              <a:t>pravidla pro zadávání dotovaných VZ</a:t>
            </a:r>
          </a:p>
          <a:p>
            <a:pPr>
              <a:lnSpc>
                <a:spcPct val="100000"/>
              </a:lnSpc>
              <a:spcBef>
                <a:spcPts val="0"/>
              </a:spcBef>
              <a:spcAft>
                <a:spcPts val="600"/>
              </a:spcAft>
              <a:buFont typeface="Wingdings" panose="05000000000000000000" pitchFamily="2" charset="2"/>
              <a:buChar char="v"/>
            </a:pPr>
            <a:r>
              <a:rPr lang="cs-CZ" sz="2000" dirty="0"/>
              <a:t> </a:t>
            </a:r>
            <a:r>
              <a:rPr lang="cs-CZ" sz="2000" i="1" dirty="0"/>
              <a:t>otázka možnosti překročení </a:t>
            </a:r>
            <a:r>
              <a:rPr lang="cs-CZ" sz="2000" i="1" dirty="0" err="1"/>
              <a:t>fin</a:t>
            </a:r>
            <a:r>
              <a:rPr lang="cs-CZ" sz="2000" i="1" dirty="0"/>
              <a:t>. limitů a aplikace § 222 - </a:t>
            </a:r>
            <a:r>
              <a:rPr lang="cs-CZ" sz="2000" i="1" dirty="0">
                <a:solidFill>
                  <a:schemeClr val="accent5">
                    <a:lumMod val="75000"/>
                  </a:schemeClr>
                </a:solidFill>
              </a:rPr>
              <a:t>KS 62 </a:t>
            </a:r>
            <a:r>
              <a:rPr lang="cs-CZ" sz="2000" i="1" dirty="0" err="1">
                <a:solidFill>
                  <a:schemeClr val="accent5">
                    <a:lumMod val="75000"/>
                  </a:schemeClr>
                </a:solidFill>
              </a:rPr>
              <a:t>Af</a:t>
            </a:r>
            <a:r>
              <a:rPr lang="cs-CZ" sz="2000" i="1" dirty="0">
                <a:solidFill>
                  <a:schemeClr val="accent5">
                    <a:lumMod val="75000"/>
                  </a:schemeClr>
                </a:solidFill>
              </a:rPr>
              <a:t> 93/2017 (7. 8. 2019): </a:t>
            </a:r>
            <a:r>
              <a:rPr lang="cs-CZ" sz="2000" i="1" dirty="0"/>
              <a:t>při postupu dle § 222 nelze překročit limity, které stanoví přísnější postup dle ZZVZ – </a:t>
            </a:r>
            <a:r>
              <a:rPr lang="cs-CZ" sz="2000" i="1" dirty="0">
                <a:solidFill>
                  <a:srgbClr val="FF0000"/>
                </a:solidFill>
              </a:rPr>
              <a:t>Novelou 2023 překonáno</a:t>
            </a:r>
          </a:p>
          <a:p>
            <a:pPr>
              <a:lnSpc>
                <a:spcPct val="100000"/>
              </a:lnSpc>
              <a:spcBef>
                <a:spcPts val="0"/>
              </a:spcBef>
              <a:spcAft>
                <a:spcPts val="600"/>
              </a:spcAft>
            </a:pPr>
            <a:endParaRPr lang="cs-CZ" sz="2000" dirty="0"/>
          </a:p>
        </p:txBody>
      </p:sp>
      <p:sp>
        <p:nvSpPr>
          <p:cNvPr id="6" name="Nadpis 1">
            <a:extLst>
              <a:ext uri="{FF2B5EF4-FFF2-40B4-BE49-F238E27FC236}">
                <a16:creationId xmlns:a16="http://schemas.microsoft.com/office/drawing/2014/main" id="{6BC25597-9C57-D010-E3FD-E80E90C53668}"/>
              </a:ext>
            </a:extLst>
          </p:cNvPr>
          <p:cNvSpPr>
            <a:spLocks noGrp="1"/>
          </p:cNvSpPr>
          <p:nvPr>
            <p:ph type="title"/>
          </p:nvPr>
        </p:nvSpPr>
        <p:spPr>
          <a:xfrm>
            <a:off x="839788" y="365125"/>
            <a:ext cx="10515600" cy="823913"/>
          </a:xfrm>
        </p:spPr>
        <p:txBody>
          <a:bodyPr>
            <a:normAutofit/>
          </a:bodyPr>
          <a:lstStyle/>
          <a:p>
            <a:r>
              <a:rPr lang="cs-CZ" sz="3200" b="1" dirty="0"/>
              <a:t>Změna v případě VZMR a výjimek</a:t>
            </a:r>
          </a:p>
        </p:txBody>
      </p:sp>
      <p:sp>
        <p:nvSpPr>
          <p:cNvPr id="7" name="Zástupný symbol pro číslo snímku 6">
            <a:extLst>
              <a:ext uri="{FF2B5EF4-FFF2-40B4-BE49-F238E27FC236}">
                <a16:creationId xmlns:a16="http://schemas.microsoft.com/office/drawing/2014/main" id="{EA49E1C2-4305-8AE4-A246-0B49AB661747}"/>
              </a:ext>
            </a:extLst>
          </p:cNvPr>
          <p:cNvSpPr>
            <a:spLocks noGrp="1"/>
          </p:cNvSpPr>
          <p:nvPr>
            <p:ph type="sldNum" sz="quarter" idx="12"/>
          </p:nvPr>
        </p:nvSpPr>
        <p:spPr/>
        <p:txBody>
          <a:bodyPr/>
          <a:lstStyle/>
          <a:p>
            <a:fld id="{21944441-26C3-43E2-AE7F-3EECDD9A4D76}" type="slidenum">
              <a:rPr lang="cs-CZ" smtClean="0"/>
              <a:t>84</a:t>
            </a:fld>
            <a:endParaRPr lang="cs-CZ"/>
          </a:p>
        </p:txBody>
      </p:sp>
    </p:spTree>
    <p:extLst>
      <p:ext uri="{BB962C8B-B14F-4D97-AF65-F5344CB8AC3E}">
        <p14:creationId xmlns:p14="http://schemas.microsoft.com/office/powerpoint/2010/main" val="1935122551"/>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F13FF10-236B-74F4-4940-41A593236503}"/>
              </a:ext>
            </a:extLst>
          </p:cNvPr>
          <p:cNvSpPr>
            <a:spLocks noGrp="1"/>
          </p:cNvSpPr>
          <p:nvPr>
            <p:ph type="title"/>
          </p:nvPr>
        </p:nvSpPr>
        <p:spPr>
          <a:xfrm>
            <a:off x="839788" y="365125"/>
            <a:ext cx="10515600" cy="823913"/>
          </a:xfrm>
        </p:spPr>
        <p:txBody>
          <a:bodyPr>
            <a:normAutofit/>
          </a:bodyPr>
          <a:lstStyle/>
          <a:p>
            <a:r>
              <a:rPr lang="cs-CZ" sz="3200" b="1" dirty="0">
                <a:solidFill>
                  <a:schemeClr val="accent5">
                    <a:lumMod val="75000"/>
                  </a:schemeClr>
                </a:solidFill>
              </a:rPr>
              <a:t>Novela 2023 - § 222/1</a:t>
            </a:r>
          </a:p>
        </p:txBody>
      </p:sp>
      <p:sp>
        <p:nvSpPr>
          <p:cNvPr id="3" name="Zástupný text 2">
            <a:extLst>
              <a:ext uri="{FF2B5EF4-FFF2-40B4-BE49-F238E27FC236}">
                <a16:creationId xmlns:a16="http://schemas.microsoft.com/office/drawing/2014/main" id="{4CD86096-A5D9-55E3-F776-C72179B864C0}"/>
              </a:ext>
            </a:extLst>
          </p:cNvPr>
          <p:cNvSpPr>
            <a:spLocks noGrp="1"/>
          </p:cNvSpPr>
          <p:nvPr>
            <p:ph type="body" idx="1"/>
          </p:nvPr>
        </p:nvSpPr>
        <p:spPr>
          <a:xfrm>
            <a:off x="839788" y="1277877"/>
            <a:ext cx="5157787" cy="480585"/>
          </a:xfrm>
          <a:solidFill>
            <a:schemeClr val="accent1">
              <a:lumMod val="20000"/>
              <a:lumOff val="80000"/>
            </a:schemeClr>
          </a:solidFill>
        </p:spPr>
        <p:txBody>
          <a:bodyPr/>
          <a:lstStyle/>
          <a:p>
            <a:r>
              <a:rPr lang="cs-CZ" dirty="0"/>
              <a:t>Původní znění</a:t>
            </a:r>
          </a:p>
        </p:txBody>
      </p:sp>
      <p:sp>
        <p:nvSpPr>
          <p:cNvPr id="4" name="Zástupný obsah 3">
            <a:extLst>
              <a:ext uri="{FF2B5EF4-FFF2-40B4-BE49-F238E27FC236}">
                <a16:creationId xmlns:a16="http://schemas.microsoft.com/office/drawing/2014/main" id="{EE70F822-471A-F0A7-69E3-F94B737DD905}"/>
              </a:ext>
            </a:extLst>
          </p:cNvPr>
          <p:cNvSpPr>
            <a:spLocks noGrp="1"/>
          </p:cNvSpPr>
          <p:nvPr>
            <p:ph sz="half" idx="2"/>
          </p:nvPr>
        </p:nvSpPr>
        <p:spPr>
          <a:xfrm>
            <a:off x="836612" y="1847301"/>
            <a:ext cx="5157787" cy="4373745"/>
          </a:xfrm>
        </p:spPr>
        <p:txBody>
          <a:bodyPr>
            <a:noAutofit/>
          </a:bodyPr>
          <a:lstStyle/>
          <a:p>
            <a:pPr marL="0" indent="0">
              <a:lnSpc>
                <a:spcPct val="100000"/>
              </a:lnSpc>
              <a:buNone/>
            </a:pPr>
            <a:r>
              <a:rPr lang="cs-CZ" sz="1600" dirty="0"/>
              <a:t>Není-li dále stanoveno jinak, nesmí zadavatel umožnit podstatnou změnu závazku ze smlouvy na veřejnou zakázku po dobu jeho trvání bez provedení nového zadávacího řízení podle tohoto zákona.</a:t>
            </a:r>
          </a:p>
        </p:txBody>
      </p:sp>
      <p:sp>
        <p:nvSpPr>
          <p:cNvPr id="5" name="Zástupný text 4">
            <a:extLst>
              <a:ext uri="{FF2B5EF4-FFF2-40B4-BE49-F238E27FC236}">
                <a16:creationId xmlns:a16="http://schemas.microsoft.com/office/drawing/2014/main" id="{AF3CF206-5213-3958-7E6C-8FDE5479ECEB}"/>
              </a:ext>
            </a:extLst>
          </p:cNvPr>
          <p:cNvSpPr>
            <a:spLocks noGrp="1"/>
          </p:cNvSpPr>
          <p:nvPr>
            <p:ph type="body" sz="quarter" idx="3"/>
          </p:nvPr>
        </p:nvSpPr>
        <p:spPr>
          <a:xfrm>
            <a:off x="6172200" y="1277877"/>
            <a:ext cx="5183188" cy="480585"/>
          </a:xfrm>
          <a:solidFill>
            <a:schemeClr val="accent1">
              <a:lumMod val="40000"/>
              <a:lumOff val="60000"/>
            </a:schemeClr>
          </a:solidFill>
        </p:spPr>
        <p:txBody>
          <a:bodyPr/>
          <a:lstStyle/>
          <a:p>
            <a:r>
              <a:rPr lang="cs-CZ" dirty="0"/>
              <a:t>Novela 2023</a:t>
            </a:r>
          </a:p>
        </p:txBody>
      </p:sp>
      <p:sp>
        <p:nvSpPr>
          <p:cNvPr id="6" name="Zástupný obsah 5">
            <a:extLst>
              <a:ext uri="{FF2B5EF4-FFF2-40B4-BE49-F238E27FC236}">
                <a16:creationId xmlns:a16="http://schemas.microsoft.com/office/drawing/2014/main" id="{467A07BB-A012-8323-E53D-B73867020A13}"/>
              </a:ext>
            </a:extLst>
          </p:cNvPr>
          <p:cNvSpPr>
            <a:spLocks noGrp="1"/>
          </p:cNvSpPr>
          <p:nvPr>
            <p:ph sz="quarter" idx="4"/>
          </p:nvPr>
        </p:nvSpPr>
        <p:spPr>
          <a:xfrm>
            <a:off x="6172200" y="1847302"/>
            <a:ext cx="5183188" cy="4373744"/>
          </a:xfrm>
        </p:spPr>
        <p:txBody>
          <a:bodyPr>
            <a:noAutofit/>
          </a:bodyPr>
          <a:lstStyle/>
          <a:p>
            <a:pPr marL="0" indent="0">
              <a:lnSpc>
                <a:spcPct val="100000"/>
              </a:lnSpc>
              <a:spcAft>
                <a:spcPts val="800"/>
              </a:spcAft>
              <a:buNone/>
            </a:pPr>
            <a:r>
              <a:rPr lang="cs-CZ" sz="1600" strike="sngStrike" dirty="0">
                <a:solidFill>
                  <a:srgbClr val="FF0000"/>
                </a:solidFill>
                <a:effectLst/>
                <a:highlight>
                  <a:srgbClr val="FFFFFF"/>
                </a:highlight>
                <a:ea typeface="Times New Roman" panose="02020603050405020304" pitchFamily="18" charset="0"/>
                <a:cs typeface="Times New Roman" panose="02020603050405020304" pitchFamily="18" charset="0"/>
              </a:rPr>
              <a:t>Není-li dále stanoveno jinak, </a:t>
            </a:r>
            <a:r>
              <a:rPr lang="cs-CZ" sz="1600" u="dbl" dirty="0">
                <a:solidFill>
                  <a:srgbClr val="00AA00"/>
                </a:solidFill>
                <a:effectLst/>
                <a:highlight>
                  <a:srgbClr val="FFFFFF"/>
                </a:highlight>
                <a:ea typeface="Times New Roman" panose="02020603050405020304" pitchFamily="18" charset="0"/>
                <a:cs typeface="Times New Roman" panose="02020603050405020304" pitchFamily="18" charset="0"/>
              </a:rPr>
              <a:t>Zadavatel </a:t>
            </a:r>
            <a:r>
              <a:rPr lang="cs-CZ" sz="1600" dirty="0">
                <a:solidFill>
                  <a:srgbClr val="000000"/>
                </a:solidFill>
                <a:effectLst/>
                <a:highlight>
                  <a:srgbClr val="FFFFFF"/>
                </a:highlight>
                <a:ea typeface="Times New Roman" panose="02020603050405020304" pitchFamily="18" charset="0"/>
                <a:cs typeface="Times New Roman" panose="02020603050405020304" pitchFamily="18" charset="0"/>
              </a:rPr>
              <a:t>nesmí </a:t>
            </a:r>
            <a:r>
              <a:rPr lang="cs-CZ" sz="1600" strike="sngStrike" dirty="0">
                <a:solidFill>
                  <a:srgbClr val="FF0000"/>
                </a:solidFill>
                <a:effectLst/>
                <a:highlight>
                  <a:srgbClr val="FFFFFF"/>
                </a:highlight>
                <a:ea typeface="Times New Roman" panose="02020603050405020304" pitchFamily="18" charset="0"/>
                <a:cs typeface="Times New Roman" panose="02020603050405020304" pitchFamily="18" charset="0"/>
              </a:rPr>
              <a:t>zadavatel </a:t>
            </a:r>
            <a:r>
              <a:rPr lang="cs-CZ" sz="1600" dirty="0">
                <a:solidFill>
                  <a:srgbClr val="000000"/>
                </a:solidFill>
                <a:effectLst/>
                <a:highlight>
                  <a:srgbClr val="FFFFFF"/>
                </a:highlight>
                <a:ea typeface="Times New Roman" panose="02020603050405020304" pitchFamily="18" charset="0"/>
                <a:cs typeface="Times New Roman" panose="02020603050405020304" pitchFamily="18" charset="0"/>
              </a:rPr>
              <a:t>umožnit podstatnou změnu závazku ze smlouvy na veřejnou zakázku po dobu jeho trvání bez provedení </a:t>
            </a:r>
            <a:r>
              <a:rPr lang="cs-CZ" sz="1600" strike="sngStrike" dirty="0">
                <a:solidFill>
                  <a:srgbClr val="FF0000"/>
                </a:solidFill>
                <a:effectLst/>
                <a:highlight>
                  <a:srgbClr val="FFFFFF"/>
                </a:highlight>
                <a:ea typeface="Times New Roman" panose="02020603050405020304" pitchFamily="18" charset="0"/>
                <a:cs typeface="Times New Roman" panose="02020603050405020304" pitchFamily="18" charset="0"/>
              </a:rPr>
              <a:t>nového </a:t>
            </a:r>
            <a:r>
              <a:rPr lang="cs-CZ" sz="1600" dirty="0">
                <a:solidFill>
                  <a:srgbClr val="000000"/>
                </a:solidFill>
                <a:effectLst/>
                <a:highlight>
                  <a:srgbClr val="FFFFFF"/>
                </a:highlight>
                <a:ea typeface="Times New Roman" panose="02020603050405020304" pitchFamily="18" charset="0"/>
                <a:cs typeface="Times New Roman" panose="02020603050405020304" pitchFamily="18" charset="0"/>
              </a:rPr>
              <a:t>zadávacího </a:t>
            </a:r>
            <a:r>
              <a:rPr lang="cs-CZ" sz="1600" u="dbl" dirty="0">
                <a:solidFill>
                  <a:srgbClr val="00AA00"/>
                </a:solidFill>
                <a:effectLst/>
                <a:highlight>
                  <a:srgbClr val="FFFFFF"/>
                </a:highlight>
                <a:ea typeface="Times New Roman" panose="02020603050405020304" pitchFamily="18" charset="0"/>
                <a:cs typeface="Times New Roman" panose="02020603050405020304" pitchFamily="18" charset="0"/>
              </a:rPr>
              <a:t>řízení; to neplatí v případě změn, u nichž jsou splněny podmínky pro výjimku z povinnosti zadat veřejnou zakázku v zadávacím </a:t>
            </a:r>
            <a:r>
              <a:rPr lang="cs-CZ" sz="1600" dirty="0">
                <a:solidFill>
                  <a:srgbClr val="000000"/>
                </a:solidFill>
                <a:effectLst/>
                <a:highlight>
                  <a:srgbClr val="FFFFFF"/>
                </a:highlight>
                <a:ea typeface="Times New Roman" panose="02020603050405020304" pitchFamily="18" charset="0"/>
                <a:cs typeface="Times New Roman" panose="02020603050405020304" pitchFamily="18" charset="0"/>
              </a:rPr>
              <a:t>řízení </a:t>
            </a:r>
            <a:r>
              <a:rPr lang="cs-CZ" sz="1600" u="dbl" dirty="0">
                <a:solidFill>
                  <a:srgbClr val="00AA00"/>
                </a:solidFill>
                <a:effectLst/>
                <a:highlight>
                  <a:srgbClr val="FFFFFF"/>
                </a:highlight>
                <a:ea typeface="Times New Roman" panose="02020603050405020304" pitchFamily="18" charset="0"/>
                <a:cs typeface="Times New Roman" panose="02020603050405020304" pitchFamily="18" charset="0"/>
              </a:rPr>
              <a:t>stanovenou tímto zákonem. Je-li taková výjimka omezena pro podlimitní veřejnou zakázku, veřejnou zakázku malého rozsahu , nebo koncesi malého rozsahu, lze ji pro změnu závazku ze smlouvy na veřejnou zakázku použít pouze tehdy, pokud celková hodnota závazku po jeho změně nepřekročí limit </a:t>
            </a:r>
            <a:r>
              <a:rPr lang="cs-CZ" sz="1600" dirty="0">
                <a:solidFill>
                  <a:srgbClr val="000000"/>
                </a:solidFill>
                <a:effectLst/>
                <a:highlight>
                  <a:srgbClr val="FFFFFF"/>
                </a:highlight>
                <a:ea typeface="Times New Roman" panose="02020603050405020304" pitchFamily="18" charset="0"/>
                <a:cs typeface="Times New Roman" panose="02020603050405020304" pitchFamily="18" charset="0"/>
              </a:rPr>
              <a:t>podle </a:t>
            </a:r>
            <a:endParaRPr lang="cs-CZ" sz="1600" dirty="0">
              <a:effectLst/>
              <a:ea typeface="Times New Roman" panose="02020603050405020304" pitchFamily="18" charset="0"/>
              <a:cs typeface="Times New Roman" panose="02020603050405020304" pitchFamily="18" charset="0"/>
            </a:endParaRPr>
          </a:p>
          <a:p>
            <a:pPr marL="0" indent="0" algn="just">
              <a:lnSpc>
                <a:spcPct val="100000"/>
              </a:lnSpc>
              <a:spcBef>
                <a:spcPts val="0"/>
              </a:spcBef>
              <a:spcAft>
                <a:spcPts val="600"/>
              </a:spcAft>
              <a:buNone/>
            </a:pPr>
            <a:r>
              <a:rPr lang="cs-CZ" sz="1600" dirty="0">
                <a:solidFill>
                  <a:srgbClr val="000000"/>
                </a:solidFill>
                <a:effectLst/>
                <a:highlight>
                  <a:srgbClr val="FFFFFF"/>
                </a:highlight>
                <a:ea typeface="Times New Roman" panose="02020603050405020304" pitchFamily="18" charset="0"/>
                <a:cs typeface="Times New Roman" panose="02020603050405020304" pitchFamily="18" charset="0"/>
              </a:rPr>
              <a:t> </a:t>
            </a:r>
            <a:r>
              <a:rPr lang="cs-CZ" sz="1600" u="dbl" dirty="0">
                <a:solidFill>
                  <a:srgbClr val="00AA00"/>
                </a:solidFill>
                <a:effectLst/>
                <a:highlight>
                  <a:srgbClr val="FFFFFF"/>
                </a:highlight>
                <a:ea typeface="Times New Roman" panose="02020603050405020304" pitchFamily="18" charset="0"/>
                <a:cs typeface="Times New Roman" panose="02020603050405020304" pitchFamily="18" charset="0"/>
              </a:rPr>
              <a:t>a) § 25 , jde-li o podlimitní veřejnou zakázku,</a:t>
            </a:r>
            <a:endParaRPr lang="cs-CZ" sz="1600" dirty="0">
              <a:effectLst/>
              <a:ea typeface="Times New Roman" panose="02020603050405020304" pitchFamily="18" charset="0"/>
              <a:cs typeface="Times New Roman" panose="02020603050405020304" pitchFamily="18" charset="0"/>
            </a:endParaRPr>
          </a:p>
          <a:p>
            <a:pPr marL="0" indent="0">
              <a:lnSpc>
                <a:spcPct val="100000"/>
              </a:lnSpc>
              <a:spcBef>
                <a:spcPts val="0"/>
              </a:spcBef>
              <a:spcAft>
                <a:spcPts val="600"/>
              </a:spcAft>
              <a:buNone/>
            </a:pPr>
            <a:r>
              <a:rPr lang="cs-CZ" sz="1600" dirty="0">
                <a:solidFill>
                  <a:srgbClr val="000000"/>
                </a:solidFill>
                <a:effectLst/>
                <a:highlight>
                  <a:srgbClr val="FFFFFF"/>
                </a:highlight>
                <a:ea typeface="Times New Roman" panose="02020603050405020304" pitchFamily="18" charset="0"/>
                <a:cs typeface="Times New Roman" panose="02020603050405020304" pitchFamily="18" charset="0"/>
              </a:rPr>
              <a:t> </a:t>
            </a:r>
            <a:r>
              <a:rPr lang="cs-CZ" sz="1600" u="dbl" dirty="0">
                <a:solidFill>
                  <a:srgbClr val="00AA00"/>
                </a:solidFill>
                <a:effectLst/>
                <a:highlight>
                  <a:srgbClr val="FFFFFF"/>
                </a:highlight>
                <a:ea typeface="Times New Roman" panose="02020603050405020304" pitchFamily="18" charset="0"/>
                <a:cs typeface="Times New Roman" panose="02020603050405020304" pitchFamily="18" charset="0"/>
              </a:rPr>
              <a:t>b) § 27 , jde-li o veřejnou zakázku malého rozsahu, nebo</a:t>
            </a:r>
            <a:endParaRPr lang="cs-CZ" sz="1600" dirty="0">
              <a:effectLst/>
              <a:ea typeface="Times New Roman" panose="02020603050405020304" pitchFamily="18" charset="0"/>
              <a:cs typeface="Times New Roman" panose="02020603050405020304" pitchFamily="18" charset="0"/>
            </a:endParaRPr>
          </a:p>
          <a:p>
            <a:pPr marL="0" indent="0">
              <a:lnSpc>
                <a:spcPct val="100000"/>
              </a:lnSpc>
              <a:spcBef>
                <a:spcPts val="0"/>
              </a:spcBef>
              <a:spcAft>
                <a:spcPts val="600"/>
              </a:spcAft>
              <a:buNone/>
            </a:pPr>
            <a:r>
              <a:rPr lang="cs-CZ" sz="1600" dirty="0">
                <a:solidFill>
                  <a:srgbClr val="000000"/>
                </a:solidFill>
                <a:effectLst/>
                <a:highlight>
                  <a:srgbClr val="FFFFFF"/>
                </a:highlight>
                <a:ea typeface="Times New Roman" panose="02020603050405020304" pitchFamily="18" charset="0"/>
                <a:cs typeface="Times New Roman" panose="02020603050405020304" pitchFamily="18" charset="0"/>
              </a:rPr>
              <a:t> </a:t>
            </a:r>
            <a:r>
              <a:rPr lang="cs-CZ" sz="1600" u="dbl" dirty="0">
                <a:solidFill>
                  <a:srgbClr val="00AA00"/>
                </a:solidFill>
                <a:effectLst/>
                <a:highlight>
                  <a:srgbClr val="FFFFFF"/>
                </a:highlight>
                <a:ea typeface="Times New Roman" panose="02020603050405020304" pitchFamily="18" charset="0"/>
                <a:cs typeface="Times New Roman" panose="02020603050405020304" pitchFamily="18" charset="0"/>
              </a:rPr>
              <a:t>c) § 178 , jde-li o koncesi malého rozsahu.</a:t>
            </a:r>
            <a:endParaRPr lang="cs-CZ" sz="1600" dirty="0">
              <a:effectLst/>
              <a:ea typeface="Times New Roman" panose="02020603050405020304" pitchFamily="18" charset="0"/>
              <a:cs typeface="Times New Roman" panose="02020603050405020304" pitchFamily="18" charset="0"/>
            </a:endParaRPr>
          </a:p>
          <a:p>
            <a:pPr marL="0" indent="0">
              <a:lnSpc>
                <a:spcPct val="100000"/>
              </a:lnSpc>
              <a:spcBef>
                <a:spcPts val="0"/>
              </a:spcBef>
              <a:buNone/>
            </a:pPr>
            <a:r>
              <a:rPr lang="cs-CZ" sz="1600" strike="sngStrike" dirty="0">
                <a:solidFill>
                  <a:srgbClr val="FF0000"/>
                </a:solidFill>
                <a:effectLst/>
                <a:highlight>
                  <a:srgbClr val="FFFFFF"/>
                </a:highlight>
                <a:ea typeface="Times New Roman" panose="02020603050405020304" pitchFamily="18" charset="0"/>
                <a:cs typeface="Times New Roman" panose="02020603050405020304" pitchFamily="18" charset="0"/>
              </a:rPr>
              <a:t>tohoto zákona.</a:t>
            </a:r>
            <a:endParaRPr lang="cs-CZ" sz="1600" dirty="0">
              <a:effectLst/>
              <a:ea typeface="Times New Roman" panose="02020603050405020304" pitchFamily="18" charset="0"/>
              <a:cs typeface="Times New Roman" panose="02020603050405020304" pitchFamily="18" charset="0"/>
            </a:endParaRPr>
          </a:p>
          <a:p>
            <a:pPr marL="0" indent="0">
              <a:lnSpc>
                <a:spcPct val="100000"/>
              </a:lnSpc>
              <a:spcAft>
                <a:spcPts val="800"/>
              </a:spcAft>
              <a:buNone/>
            </a:pPr>
            <a:endParaRPr lang="cs-CZ" sz="1600" dirty="0"/>
          </a:p>
        </p:txBody>
      </p:sp>
      <p:sp>
        <p:nvSpPr>
          <p:cNvPr id="7" name="Zástupný symbol pro číslo snímku 6">
            <a:extLst>
              <a:ext uri="{FF2B5EF4-FFF2-40B4-BE49-F238E27FC236}">
                <a16:creationId xmlns:a16="http://schemas.microsoft.com/office/drawing/2014/main" id="{28D7B215-5C8D-EA85-08B9-0813E0C3D884}"/>
              </a:ext>
            </a:extLst>
          </p:cNvPr>
          <p:cNvSpPr>
            <a:spLocks noGrp="1"/>
          </p:cNvSpPr>
          <p:nvPr>
            <p:ph type="sldNum" sz="quarter" idx="12"/>
          </p:nvPr>
        </p:nvSpPr>
        <p:spPr/>
        <p:txBody>
          <a:bodyPr/>
          <a:lstStyle/>
          <a:p>
            <a:fld id="{21944441-26C3-43E2-AE7F-3EECDD9A4D76}" type="slidenum">
              <a:rPr lang="cs-CZ" smtClean="0"/>
              <a:t>85</a:t>
            </a:fld>
            <a:endParaRPr lang="cs-CZ" dirty="0"/>
          </a:p>
        </p:txBody>
      </p:sp>
    </p:spTree>
    <p:extLst>
      <p:ext uri="{BB962C8B-B14F-4D97-AF65-F5344CB8AC3E}">
        <p14:creationId xmlns:p14="http://schemas.microsoft.com/office/powerpoint/2010/main" val="3440853893"/>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obsah 2">
            <a:extLst>
              <a:ext uri="{FF2B5EF4-FFF2-40B4-BE49-F238E27FC236}">
                <a16:creationId xmlns:a16="http://schemas.microsoft.com/office/drawing/2014/main" id="{D212BD1A-5A15-679B-D08E-214DCDE7341D}"/>
              </a:ext>
            </a:extLst>
          </p:cNvPr>
          <p:cNvSpPr>
            <a:spLocks noGrp="1"/>
          </p:cNvSpPr>
          <p:nvPr>
            <p:ph idx="1"/>
          </p:nvPr>
        </p:nvSpPr>
        <p:spPr>
          <a:xfrm>
            <a:off x="838200" y="1258277"/>
            <a:ext cx="10515600" cy="5033108"/>
          </a:xfrm>
        </p:spPr>
        <p:txBody>
          <a:bodyPr>
            <a:noAutofit/>
          </a:bodyPr>
          <a:lstStyle/>
          <a:p>
            <a:pPr>
              <a:spcBef>
                <a:spcPts val="100"/>
              </a:spcBef>
            </a:pPr>
            <a:r>
              <a:rPr lang="pl-PL" sz="2000" b="1" dirty="0">
                <a:solidFill>
                  <a:schemeClr val="accent5">
                    <a:lumMod val="75000"/>
                  </a:schemeClr>
                </a:solidFill>
              </a:rPr>
              <a:t> ÚOHS-S0191/2024 (27.2.2024)</a:t>
            </a:r>
            <a:r>
              <a:rPr lang="cs-CZ" sz="2000" b="1" dirty="0">
                <a:solidFill>
                  <a:schemeClr val="accent5">
                    <a:lumMod val="75000"/>
                  </a:schemeClr>
                </a:solidFill>
              </a:rPr>
              <a:t>:</a:t>
            </a:r>
          </a:p>
          <a:p>
            <a:pPr marL="457200" lvl="1" indent="0" algn="just">
              <a:spcBef>
                <a:spcPts val="100"/>
              </a:spcBef>
              <a:buNone/>
            </a:pPr>
            <a:r>
              <a:rPr lang="cs-CZ" sz="2000" i="1" dirty="0"/>
              <a:t>Úřad přitom poukazuje na to, že ustanovení § 222 odst. 1 zákona ve znění novely ZZVZ výslovně zakotvuje pravidlo, že </a:t>
            </a:r>
            <a:r>
              <a:rPr lang="cs-CZ" sz="2000" b="1" i="1" dirty="0"/>
              <a:t>v případě změny smlouvy na veřejnou zakázku zadávanou na základě výjimky pro veřejné zakázky malého rozsahu mimo zadávací řízení dle zákona zadavatel nesmí umožnit podstatnou změnu takové smlouvy, pokud by celková hodnota závazku po změně překročila limity stanovené pro veřejné zakázky malého rozsahu ustanovením § 27 zákona</a:t>
            </a:r>
            <a:r>
              <a:rPr lang="cs-CZ" sz="2000" i="1" dirty="0"/>
              <a:t>. K tomuto Úřad doplňuje, že uvedený princip byl na základě doktrinálního výkladu dovozován již před účinností novely ZZVZ, přičemž odkazuje na stanovisko expertní skupiny Ministerstva pro místní rozvoj (…) Dle uvedeného stanoviska platí, že „</a:t>
            </a:r>
            <a:r>
              <a:rPr lang="cs-CZ" sz="2000" b="1" i="1" dirty="0"/>
              <a:t>pokud po provedení změny závazek rovněž splňuje podmínky pro použití výjimky, lze výjimku použít i pro změnu závazku. Pokud by však závazek ze smlouvy původně uzavřené na základě výjimky po provedení změny již podmínky výjimky nesplňoval, je nutné přípustnost změny posuzovat podle pravidel § 222. Výše uvedené závěry platí i pro veřejné zakázky malého rozsahu, které přestavují jednu ze zákonných výjimek z povinnosti provést zadávací řízení. </a:t>
            </a:r>
            <a:r>
              <a:rPr lang="cs-CZ" sz="2000" i="1" dirty="0"/>
              <a:t>Pokud má být závazek ze smlouvy na veřejnou zakázku malého rozsahu změněn, je nutné zkoumat, zda veřejná zakázka po změně splňuje limit pro veřejnou zakázku malého rozsahu. Pokud ano, lze změnu provést bez provedení zadávacího řízení na základě výjimky podle § 31 (tj. bez aplikace pravidel uvedených v § 222). Pokud by však limit byl překročen, je nutné postupovat podle pravidel uvedených v § 222.“. (…) </a:t>
            </a:r>
            <a:endParaRPr lang="cs-CZ" sz="2400" dirty="0">
              <a:solidFill>
                <a:srgbClr val="000000"/>
              </a:solidFill>
              <a:latin typeface="Segoe UI" panose="020B0502040204020203" pitchFamily="34" charset="0"/>
              <a:ea typeface="Segoe UI" panose="020B0502040204020203" pitchFamily="34" charset="0"/>
              <a:cs typeface="Segoe UI" panose="020B0502040204020203" pitchFamily="34" charset="0"/>
            </a:endParaRPr>
          </a:p>
          <a:p>
            <a:pPr marL="0" indent="0" eaLnBrk="1" fontAlgn="auto" hangingPunct="1">
              <a:spcBef>
                <a:spcPts val="100"/>
              </a:spcBef>
              <a:spcAft>
                <a:spcPts val="0"/>
              </a:spcAft>
            </a:pPr>
            <a:endParaRPr lang="cs-CZ" sz="2400" dirty="0">
              <a:solidFill>
                <a:srgbClr val="000000"/>
              </a:solidFill>
              <a:latin typeface="Segoe UI" panose="020B0502040204020203" pitchFamily="34" charset="0"/>
              <a:ea typeface="Segoe UI" panose="020B0502040204020203" pitchFamily="34" charset="0"/>
              <a:cs typeface="Segoe UI" panose="020B0502040204020203" pitchFamily="34" charset="0"/>
            </a:endParaRPr>
          </a:p>
        </p:txBody>
      </p:sp>
      <p:sp>
        <p:nvSpPr>
          <p:cNvPr id="6" name="Nadpis 1">
            <a:extLst>
              <a:ext uri="{FF2B5EF4-FFF2-40B4-BE49-F238E27FC236}">
                <a16:creationId xmlns:a16="http://schemas.microsoft.com/office/drawing/2014/main" id="{6BC25597-9C57-D010-E3FD-E80E90C53668}"/>
              </a:ext>
            </a:extLst>
          </p:cNvPr>
          <p:cNvSpPr>
            <a:spLocks noGrp="1"/>
          </p:cNvSpPr>
          <p:nvPr>
            <p:ph type="title"/>
          </p:nvPr>
        </p:nvSpPr>
        <p:spPr>
          <a:xfrm>
            <a:off x="839788" y="365125"/>
            <a:ext cx="10515600" cy="823913"/>
          </a:xfrm>
        </p:spPr>
        <p:txBody>
          <a:bodyPr>
            <a:normAutofit/>
          </a:bodyPr>
          <a:lstStyle/>
          <a:p>
            <a:r>
              <a:rPr lang="cs-CZ" sz="3200" b="1" dirty="0">
                <a:solidFill>
                  <a:schemeClr val="accent5">
                    <a:lumMod val="75000"/>
                  </a:schemeClr>
                </a:solidFill>
              </a:rPr>
              <a:t>Změny u VZMR</a:t>
            </a:r>
          </a:p>
        </p:txBody>
      </p:sp>
      <p:sp>
        <p:nvSpPr>
          <p:cNvPr id="7" name="Zástupný symbol pro číslo snímku 6">
            <a:extLst>
              <a:ext uri="{FF2B5EF4-FFF2-40B4-BE49-F238E27FC236}">
                <a16:creationId xmlns:a16="http://schemas.microsoft.com/office/drawing/2014/main" id="{EA49E1C2-4305-8AE4-A246-0B49AB661747}"/>
              </a:ext>
            </a:extLst>
          </p:cNvPr>
          <p:cNvSpPr>
            <a:spLocks noGrp="1"/>
          </p:cNvSpPr>
          <p:nvPr>
            <p:ph type="sldNum" sz="quarter" idx="12"/>
          </p:nvPr>
        </p:nvSpPr>
        <p:spPr/>
        <p:txBody>
          <a:bodyPr/>
          <a:lstStyle/>
          <a:p>
            <a:fld id="{21944441-26C3-43E2-AE7F-3EECDD9A4D76}" type="slidenum">
              <a:rPr lang="cs-CZ" smtClean="0"/>
              <a:t>86</a:t>
            </a:fld>
            <a:endParaRPr lang="cs-CZ"/>
          </a:p>
        </p:txBody>
      </p:sp>
    </p:spTree>
    <p:extLst>
      <p:ext uri="{BB962C8B-B14F-4D97-AF65-F5344CB8AC3E}">
        <p14:creationId xmlns:p14="http://schemas.microsoft.com/office/powerpoint/2010/main" val="2071027791"/>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5522198-B552-8FAF-2200-5222FA50BF29}"/>
              </a:ext>
            </a:extLst>
          </p:cNvPr>
          <p:cNvSpPr>
            <a:spLocks noGrp="1"/>
          </p:cNvSpPr>
          <p:nvPr>
            <p:ph type="title"/>
          </p:nvPr>
        </p:nvSpPr>
        <p:spPr/>
        <p:txBody>
          <a:bodyPr/>
          <a:lstStyle/>
          <a:p>
            <a:pPr algn="ctr"/>
            <a:r>
              <a:rPr lang="cs-CZ" b="1" dirty="0">
                <a:solidFill>
                  <a:schemeClr val="accent5">
                    <a:lumMod val="75000"/>
                  </a:schemeClr>
                </a:solidFill>
              </a:rPr>
              <a:t>Změny návrhu smlouvy</a:t>
            </a:r>
            <a:br>
              <a:rPr lang="cs-CZ" b="1" dirty="0">
                <a:solidFill>
                  <a:schemeClr val="accent5">
                    <a:lumMod val="75000"/>
                  </a:schemeClr>
                </a:solidFill>
              </a:rPr>
            </a:br>
            <a:r>
              <a:rPr lang="cs-CZ" b="1" dirty="0">
                <a:solidFill>
                  <a:schemeClr val="accent5">
                    <a:lumMod val="75000"/>
                  </a:schemeClr>
                </a:solidFill>
              </a:rPr>
              <a:t>před jejím uzavřením</a:t>
            </a:r>
          </a:p>
        </p:txBody>
      </p:sp>
      <p:sp>
        <p:nvSpPr>
          <p:cNvPr id="3" name="Zástupný text 2">
            <a:extLst>
              <a:ext uri="{FF2B5EF4-FFF2-40B4-BE49-F238E27FC236}">
                <a16:creationId xmlns:a16="http://schemas.microsoft.com/office/drawing/2014/main" id="{D5B90F51-81BB-4327-3263-8C5A5030BE46}"/>
              </a:ext>
            </a:extLst>
          </p:cNvPr>
          <p:cNvSpPr>
            <a:spLocks noGrp="1"/>
          </p:cNvSpPr>
          <p:nvPr>
            <p:ph type="body" idx="1"/>
          </p:nvPr>
        </p:nvSpPr>
        <p:spPr/>
        <p:txBody>
          <a:bodyPr/>
          <a:lstStyle/>
          <a:p>
            <a:endParaRPr lang="cs-CZ" dirty="0"/>
          </a:p>
        </p:txBody>
      </p:sp>
      <p:sp>
        <p:nvSpPr>
          <p:cNvPr id="4" name="Zástupný symbol pro číslo snímku 3">
            <a:extLst>
              <a:ext uri="{FF2B5EF4-FFF2-40B4-BE49-F238E27FC236}">
                <a16:creationId xmlns:a16="http://schemas.microsoft.com/office/drawing/2014/main" id="{C475E8D6-9411-7A4A-7B8A-92CC9997A63C}"/>
              </a:ext>
            </a:extLst>
          </p:cNvPr>
          <p:cNvSpPr>
            <a:spLocks noGrp="1"/>
          </p:cNvSpPr>
          <p:nvPr>
            <p:ph type="sldNum" sz="quarter" idx="12"/>
          </p:nvPr>
        </p:nvSpPr>
        <p:spPr/>
        <p:txBody>
          <a:bodyPr/>
          <a:lstStyle/>
          <a:p>
            <a:fld id="{21944441-26C3-43E2-AE7F-3EECDD9A4D76}" type="slidenum">
              <a:rPr lang="cs-CZ" smtClean="0"/>
              <a:t>87</a:t>
            </a:fld>
            <a:endParaRPr lang="cs-CZ" dirty="0"/>
          </a:p>
        </p:txBody>
      </p:sp>
    </p:spTree>
    <p:extLst>
      <p:ext uri="{BB962C8B-B14F-4D97-AF65-F5344CB8AC3E}">
        <p14:creationId xmlns:p14="http://schemas.microsoft.com/office/powerpoint/2010/main" val="293897177"/>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obsah 2">
            <a:extLst>
              <a:ext uri="{FF2B5EF4-FFF2-40B4-BE49-F238E27FC236}">
                <a16:creationId xmlns:a16="http://schemas.microsoft.com/office/drawing/2014/main" id="{D212BD1A-5A15-679B-D08E-214DCDE7341D}"/>
              </a:ext>
            </a:extLst>
          </p:cNvPr>
          <p:cNvSpPr>
            <a:spLocks noGrp="1"/>
          </p:cNvSpPr>
          <p:nvPr>
            <p:ph idx="1"/>
          </p:nvPr>
        </p:nvSpPr>
        <p:spPr>
          <a:xfrm>
            <a:off x="838200" y="1258277"/>
            <a:ext cx="10515600" cy="5033108"/>
          </a:xfrm>
        </p:spPr>
        <p:txBody>
          <a:bodyPr>
            <a:noAutofit/>
          </a:bodyPr>
          <a:lstStyle/>
          <a:p>
            <a:pPr marL="342900" indent="-342900" algn="just" eaLnBrk="1" hangingPunct="1">
              <a:spcBef>
                <a:spcPts val="480"/>
              </a:spcBef>
              <a:buFont typeface="Arial" panose="020B0604020202020204" pitchFamily="34" charset="0"/>
              <a:buChar char="•"/>
            </a:pPr>
            <a:r>
              <a:rPr lang="cs-CZ" sz="2400" dirty="0">
                <a:solidFill>
                  <a:srgbClr val="000000"/>
                </a:solidFill>
              </a:rPr>
              <a:t>ZZVZ (ani směrnice EU) neřeší otázku posuzování změn návrhu smlouvy před jejím uzavřením</a:t>
            </a:r>
          </a:p>
          <a:p>
            <a:pPr marL="342900" indent="-342900" algn="just" eaLnBrk="1" hangingPunct="1">
              <a:spcBef>
                <a:spcPts val="480"/>
              </a:spcBef>
              <a:buFont typeface="Arial" panose="020B0604020202020204" pitchFamily="34" charset="0"/>
              <a:buChar char="•"/>
            </a:pPr>
            <a:r>
              <a:rPr lang="cs-CZ" sz="2400" dirty="0">
                <a:solidFill>
                  <a:srgbClr val="000000"/>
                </a:solidFill>
              </a:rPr>
              <a:t>§ 51/3: „</a:t>
            </a:r>
            <a:r>
              <a:rPr lang="cs-CZ" sz="2400" i="1" dirty="0">
                <a:solidFill>
                  <a:srgbClr val="000000"/>
                </a:solidFill>
              </a:rPr>
              <a:t>Smlouva nebo rámcová dohoda musí odpovídat zadávacím podmínkám a nabídce vybraného dodavatele a musí být uzavřena písemně.</a:t>
            </a:r>
            <a:r>
              <a:rPr lang="cs-CZ" sz="2400" dirty="0">
                <a:solidFill>
                  <a:srgbClr val="000000"/>
                </a:solidFill>
              </a:rPr>
              <a:t>“</a:t>
            </a:r>
          </a:p>
          <a:p>
            <a:pPr marL="342900" indent="-342900" algn="just" eaLnBrk="1" hangingPunct="1">
              <a:spcBef>
                <a:spcPts val="480"/>
              </a:spcBef>
              <a:buFont typeface="Arial" panose="020B0604020202020204" pitchFamily="34" charset="0"/>
              <a:buChar char="•"/>
            </a:pPr>
            <a:r>
              <a:rPr lang="cs-CZ" sz="2400" dirty="0">
                <a:solidFill>
                  <a:srgbClr val="000000"/>
                </a:solidFill>
              </a:rPr>
              <a:t>§ 124/4: </a:t>
            </a:r>
            <a:r>
              <a:rPr lang="cs-CZ" sz="2400" i="1" dirty="0">
                <a:solidFill>
                  <a:srgbClr val="000000"/>
                </a:solidFill>
              </a:rPr>
              <a:t>„Smlouvu je zadavatel povinen uzavřít v souladu s nabídkou vybraného dodavatele, popřípadě upravenou postupem podle § 69 odst. 8.“</a:t>
            </a:r>
          </a:p>
          <a:p>
            <a:pPr marL="342900" indent="-342900" algn="just" eaLnBrk="1" hangingPunct="1">
              <a:spcBef>
                <a:spcPts val="480"/>
              </a:spcBef>
              <a:buFont typeface="Arial" panose="020B0604020202020204" pitchFamily="34" charset="0"/>
              <a:buChar char="•"/>
            </a:pPr>
            <a:r>
              <a:rPr lang="cs-CZ" sz="2400" dirty="0">
                <a:solidFill>
                  <a:srgbClr val="000000"/>
                </a:solidFill>
              </a:rPr>
              <a:t>lze vůbec návrh měnit? jaké jsou dopady na kontraktační proces?</a:t>
            </a:r>
          </a:p>
          <a:p>
            <a:pPr marL="342900" indent="-342900" algn="just" eaLnBrk="1" hangingPunct="1">
              <a:spcBef>
                <a:spcPts val="480"/>
              </a:spcBef>
              <a:buFont typeface="Arial" panose="020B0604020202020204" pitchFamily="34" charset="0"/>
              <a:buChar char="•"/>
            </a:pPr>
            <a:endParaRPr lang="cs-CZ" sz="2400" dirty="0">
              <a:solidFill>
                <a:srgbClr val="000000"/>
              </a:solidFill>
            </a:endParaRPr>
          </a:p>
          <a:p>
            <a:pPr marL="342900" indent="-342900" algn="just" eaLnBrk="1" hangingPunct="1">
              <a:spcBef>
                <a:spcPts val="480"/>
              </a:spcBef>
              <a:buFont typeface="Arial" panose="020B0604020202020204" pitchFamily="34" charset="0"/>
              <a:buChar char="•"/>
            </a:pPr>
            <a:r>
              <a:rPr lang="cs-CZ" sz="2400" dirty="0">
                <a:solidFill>
                  <a:srgbClr val="000000"/>
                </a:solidFill>
              </a:rPr>
              <a:t>rozporuplná judikatura již za účinnosti zákona č. 137/2006 Sb.:</a:t>
            </a:r>
          </a:p>
          <a:p>
            <a:pPr marL="628650" lvl="1" indent="-342900" algn="just" eaLnBrk="1" hangingPunct="1">
              <a:spcBef>
                <a:spcPts val="480"/>
              </a:spcBef>
              <a:buFont typeface="Arial" panose="020B0604020202020204" pitchFamily="34" charset="0"/>
              <a:buChar char="•"/>
            </a:pPr>
            <a:r>
              <a:rPr lang="cs-CZ" kern="0" dirty="0">
                <a:solidFill>
                  <a:srgbClr val="000000"/>
                </a:solidFill>
              </a:rPr>
              <a:t>platí </a:t>
            </a:r>
            <a:r>
              <a:rPr lang="cs-CZ" kern="0" dirty="0" err="1">
                <a:solidFill>
                  <a:srgbClr val="000000"/>
                </a:solidFill>
              </a:rPr>
              <a:t>rozs</a:t>
            </a:r>
            <a:r>
              <a:rPr lang="cs-CZ" kern="0" dirty="0">
                <a:solidFill>
                  <a:srgbClr val="000000"/>
                </a:solidFill>
              </a:rPr>
              <a:t>. </a:t>
            </a:r>
            <a:r>
              <a:rPr lang="cs-CZ" kern="0" dirty="0" err="1">
                <a:solidFill>
                  <a:srgbClr val="000000"/>
                </a:solidFill>
              </a:rPr>
              <a:t>pressetext</a:t>
            </a:r>
            <a:r>
              <a:rPr lang="cs-CZ" kern="0" dirty="0">
                <a:solidFill>
                  <a:srgbClr val="000000"/>
                </a:solidFill>
              </a:rPr>
              <a:t> (§ 82/7 ZVZ) – např. ÚOHS S619/2012</a:t>
            </a:r>
          </a:p>
          <a:p>
            <a:pPr marL="3429000" lvl="8" indent="0" algn="just" eaLnBrk="1" hangingPunct="1">
              <a:spcBef>
                <a:spcPts val="480"/>
              </a:spcBef>
            </a:pPr>
            <a:r>
              <a:rPr lang="cs-CZ" sz="2400" kern="0" dirty="0">
                <a:solidFill>
                  <a:srgbClr val="000000"/>
                </a:solidFill>
              </a:rPr>
              <a:t>		x</a:t>
            </a:r>
          </a:p>
          <a:p>
            <a:pPr marL="628650" lvl="1" indent="-342900" algn="just" eaLnBrk="1" hangingPunct="1">
              <a:spcBef>
                <a:spcPts val="480"/>
              </a:spcBef>
              <a:buFont typeface="Arial" panose="020B0604020202020204" pitchFamily="34" charset="0"/>
              <a:buChar char="•"/>
            </a:pPr>
            <a:r>
              <a:rPr lang="cs-CZ" kern="0" dirty="0">
                <a:solidFill>
                  <a:srgbClr val="000000"/>
                </a:solidFill>
              </a:rPr>
              <a:t>jen změny technického rázu (jako </a:t>
            </a:r>
            <a:r>
              <a:rPr lang="cs-CZ" kern="0" dirty="0" err="1">
                <a:solidFill>
                  <a:srgbClr val="000000"/>
                </a:solidFill>
              </a:rPr>
              <a:t>spec</a:t>
            </a:r>
            <a:r>
              <a:rPr lang="cs-CZ" kern="0" dirty="0">
                <a:solidFill>
                  <a:srgbClr val="000000"/>
                </a:solidFill>
              </a:rPr>
              <a:t>. kategorie změn nepodstatných) – např. ÚOHS R130/2012</a:t>
            </a:r>
          </a:p>
        </p:txBody>
      </p:sp>
      <p:sp>
        <p:nvSpPr>
          <p:cNvPr id="6" name="Nadpis 1">
            <a:extLst>
              <a:ext uri="{FF2B5EF4-FFF2-40B4-BE49-F238E27FC236}">
                <a16:creationId xmlns:a16="http://schemas.microsoft.com/office/drawing/2014/main" id="{6BC25597-9C57-D010-E3FD-E80E90C53668}"/>
              </a:ext>
            </a:extLst>
          </p:cNvPr>
          <p:cNvSpPr>
            <a:spLocks noGrp="1"/>
          </p:cNvSpPr>
          <p:nvPr>
            <p:ph type="title"/>
          </p:nvPr>
        </p:nvSpPr>
        <p:spPr>
          <a:xfrm>
            <a:off x="839788" y="365125"/>
            <a:ext cx="10515600" cy="823913"/>
          </a:xfrm>
        </p:spPr>
        <p:txBody>
          <a:bodyPr>
            <a:normAutofit/>
          </a:bodyPr>
          <a:lstStyle/>
          <a:p>
            <a:r>
              <a:rPr lang="cs-CZ" sz="3200" b="1" dirty="0">
                <a:solidFill>
                  <a:schemeClr val="accent5">
                    <a:lumMod val="75000"/>
                  </a:schemeClr>
                </a:solidFill>
              </a:rPr>
              <a:t>Změny návrhu smlouvy před jejím uzavřením</a:t>
            </a:r>
          </a:p>
        </p:txBody>
      </p:sp>
      <p:sp>
        <p:nvSpPr>
          <p:cNvPr id="7" name="Zástupný symbol pro číslo snímku 6">
            <a:extLst>
              <a:ext uri="{FF2B5EF4-FFF2-40B4-BE49-F238E27FC236}">
                <a16:creationId xmlns:a16="http://schemas.microsoft.com/office/drawing/2014/main" id="{EA49E1C2-4305-8AE4-A246-0B49AB661747}"/>
              </a:ext>
            </a:extLst>
          </p:cNvPr>
          <p:cNvSpPr>
            <a:spLocks noGrp="1"/>
          </p:cNvSpPr>
          <p:nvPr>
            <p:ph type="sldNum" sz="quarter" idx="12"/>
          </p:nvPr>
        </p:nvSpPr>
        <p:spPr/>
        <p:txBody>
          <a:bodyPr/>
          <a:lstStyle/>
          <a:p>
            <a:fld id="{21944441-26C3-43E2-AE7F-3EECDD9A4D76}" type="slidenum">
              <a:rPr lang="cs-CZ" smtClean="0"/>
              <a:t>88</a:t>
            </a:fld>
            <a:endParaRPr lang="cs-CZ"/>
          </a:p>
        </p:txBody>
      </p:sp>
    </p:spTree>
    <p:extLst>
      <p:ext uri="{BB962C8B-B14F-4D97-AF65-F5344CB8AC3E}">
        <p14:creationId xmlns:p14="http://schemas.microsoft.com/office/powerpoint/2010/main" val="1703621020"/>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obsah 2">
            <a:extLst>
              <a:ext uri="{FF2B5EF4-FFF2-40B4-BE49-F238E27FC236}">
                <a16:creationId xmlns:a16="http://schemas.microsoft.com/office/drawing/2014/main" id="{D212BD1A-5A15-679B-D08E-214DCDE7341D}"/>
              </a:ext>
            </a:extLst>
          </p:cNvPr>
          <p:cNvSpPr>
            <a:spLocks noGrp="1"/>
          </p:cNvSpPr>
          <p:nvPr>
            <p:ph idx="1"/>
          </p:nvPr>
        </p:nvSpPr>
        <p:spPr>
          <a:xfrm>
            <a:off x="838200" y="1258277"/>
            <a:ext cx="10515600" cy="5033108"/>
          </a:xfrm>
        </p:spPr>
        <p:txBody>
          <a:bodyPr>
            <a:noAutofit/>
          </a:bodyPr>
          <a:lstStyle/>
          <a:p>
            <a:pPr>
              <a:spcBef>
                <a:spcPts val="100"/>
              </a:spcBef>
            </a:pPr>
            <a:r>
              <a:rPr lang="cs-CZ" sz="2000" b="1" dirty="0">
                <a:solidFill>
                  <a:schemeClr val="accent5">
                    <a:lumMod val="75000"/>
                  </a:schemeClr>
                </a:solidFill>
              </a:rPr>
              <a:t>ÚOHS-S0241/2018/VZ (9.10.2018):</a:t>
            </a:r>
          </a:p>
          <a:p>
            <a:pPr>
              <a:spcBef>
                <a:spcPts val="100"/>
              </a:spcBef>
            </a:pPr>
            <a:endParaRPr lang="cs-CZ" sz="2400" i="1" dirty="0"/>
          </a:p>
          <a:p>
            <a:pPr marL="457200" lvl="1" indent="0" algn="just">
              <a:spcBef>
                <a:spcPts val="100"/>
              </a:spcBef>
              <a:buNone/>
            </a:pPr>
            <a:r>
              <a:rPr lang="cs-CZ" sz="2000" i="1" dirty="0"/>
              <a:t>V případě, že zadavatel v zadávacích podmínkách veřejné zakázky stanoví dodavatelům povinnost učinit součástí nabídky návrh smlouvy na předmět plnění veřejné zakázky (který odpovídá zadávací dokumentaci), je zadavatel povinen uzavřít s vybraným dodavatelem smlouvu v souladu s tímto předloženým návrhem [lze připustit změny formálního charakteru (např. změny kontaktních údajů) či zpřesnění použitých formulací (bez vlivu na obsah smlouvy) apod.].</a:t>
            </a:r>
          </a:p>
          <a:p>
            <a:pPr marL="0" indent="0" eaLnBrk="1" fontAlgn="auto" hangingPunct="1">
              <a:spcBef>
                <a:spcPts val="100"/>
              </a:spcBef>
              <a:spcAft>
                <a:spcPts val="0"/>
              </a:spcAft>
            </a:pPr>
            <a:endParaRPr lang="cs-CZ" sz="2400" dirty="0">
              <a:solidFill>
                <a:srgbClr val="000000"/>
              </a:solidFill>
              <a:latin typeface="Segoe UI" panose="020B0502040204020203" pitchFamily="34" charset="0"/>
              <a:ea typeface="Segoe UI" panose="020B0502040204020203" pitchFamily="34" charset="0"/>
              <a:cs typeface="Segoe UI" panose="020B0502040204020203" pitchFamily="34" charset="0"/>
            </a:endParaRPr>
          </a:p>
          <a:p>
            <a:pPr marL="0" indent="0" eaLnBrk="1" fontAlgn="auto" hangingPunct="1">
              <a:spcBef>
                <a:spcPts val="100"/>
              </a:spcBef>
              <a:spcAft>
                <a:spcPts val="0"/>
              </a:spcAft>
            </a:pPr>
            <a:endParaRPr lang="cs-CZ" sz="2400" dirty="0">
              <a:solidFill>
                <a:srgbClr val="000000"/>
              </a:solidFill>
              <a:latin typeface="Segoe UI" panose="020B0502040204020203" pitchFamily="34" charset="0"/>
              <a:ea typeface="Segoe UI" panose="020B0502040204020203" pitchFamily="34" charset="0"/>
              <a:cs typeface="Segoe UI" panose="020B0502040204020203" pitchFamily="34" charset="0"/>
            </a:endParaRPr>
          </a:p>
        </p:txBody>
      </p:sp>
      <p:sp>
        <p:nvSpPr>
          <p:cNvPr id="6" name="Nadpis 1">
            <a:extLst>
              <a:ext uri="{FF2B5EF4-FFF2-40B4-BE49-F238E27FC236}">
                <a16:creationId xmlns:a16="http://schemas.microsoft.com/office/drawing/2014/main" id="{6BC25597-9C57-D010-E3FD-E80E90C53668}"/>
              </a:ext>
            </a:extLst>
          </p:cNvPr>
          <p:cNvSpPr>
            <a:spLocks noGrp="1"/>
          </p:cNvSpPr>
          <p:nvPr>
            <p:ph type="title"/>
          </p:nvPr>
        </p:nvSpPr>
        <p:spPr>
          <a:xfrm>
            <a:off x="839788" y="365125"/>
            <a:ext cx="10515600" cy="823913"/>
          </a:xfrm>
        </p:spPr>
        <p:txBody>
          <a:bodyPr>
            <a:normAutofit/>
          </a:bodyPr>
          <a:lstStyle/>
          <a:p>
            <a:r>
              <a:rPr lang="cs-CZ" sz="3200" b="1" dirty="0">
                <a:solidFill>
                  <a:schemeClr val="accent5">
                    <a:lumMod val="75000"/>
                  </a:schemeClr>
                </a:solidFill>
              </a:rPr>
              <a:t>Změny návrhu smlouvy před jejím uzavřením - judikatura</a:t>
            </a:r>
          </a:p>
        </p:txBody>
      </p:sp>
      <p:sp>
        <p:nvSpPr>
          <p:cNvPr id="7" name="Zástupný symbol pro číslo snímku 6">
            <a:extLst>
              <a:ext uri="{FF2B5EF4-FFF2-40B4-BE49-F238E27FC236}">
                <a16:creationId xmlns:a16="http://schemas.microsoft.com/office/drawing/2014/main" id="{EA49E1C2-4305-8AE4-A246-0B49AB661747}"/>
              </a:ext>
            </a:extLst>
          </p:cNvPr>
          <p:cNvSpPr>
            <a:spLocks noGrp="1"/>
          </p:cNvSpPr>
          <p:nvPr>
            <p:ph type="sldNum" sz="quarter" idx="12"/>
          </p:nvPr>
        </p:nvSpPr>
        <p:spPr/>
        <p:txBody>
          <a:bodyPr/>
          <a:lstStyle/>
          <a:p>
            <a:fld id="{21944441-26C3-43E2-AE7F-3EECDD9A4D76}" type="slidenum">
              <a:rPr lang="cs-CZ" smtClean="0"/>
              <a:t>89</a:t>
            </a:fld>
            <a:endParaRPr lang="cs-CZ"/>
          </a:p>
        </p:txBody>
      </p:sp>
    </p:spTree>
    <p:extLst>
      <p:ext uri="{BB962C8B-B14F-4D97-AF65-F5344CB8AC3E}">
        <p14:creationId xmlns:p14="http://schemas.microsoft.com/office/powerpoint/2010/main" val="53069634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obsah 2">
            <a:extLst>
              <a:ext uri="{FF2B5EF4-FFF2-40B4-BE49-F238E27FC236}">
                <a16:creationId xmlns:a16="http://schemas.microsoft.com/office/drawing/2014/main" id="{D212BD1A-5A15-679B-D08E-214DCDE7341D}"/>
              </a:ext>
            </a:extLst>
          </p:cNvPr>
          <p:cNvSpPr>
            <a:spLocks noGrp="1"/>
          </p:cNvSpPr>
          <p:nvPr>
            <p:ph idx="1"/>
          </p:nvPr>
        </p:nvSpPr>
        <p:spPr>
          <a:xfrm>
            <a:off x="838200" y="1258277"/>
            <a:ext cx="10515600" cy="5033108"/>
          </a:xfrm>
        </p:spPr>
        <p:txBody>
          <a:bodyPr>
            <a:noAutofit/>
          </a:bodyPr>
          <a:lstStyle/>
          <a:p>
            <a:pPr>
              <a:lnSpc>
                <a:spcPct val="100000"/>
              </a:lnSpc>
              <a:spcBef>
                <a:spcPts val="0"/>
              </a:spcBef>
              <a:spcAft>
                <a:spcPts val="600"/>
              </a:spcAft>
            </a:pPr>
            <a:r>
              <a:rPr lang="cs-CZ" sz="2000" dirty="0">
                <a:solidFill>
                  <a:schemeClr val="accent5">
                    <a:lumMod val="75000"/>
                  </a:schemeClr>
                </a:solidFill>
              </a:rPr>
              <a:t>§ 276/3:</a:t>
            </a:r>
          </a:p>
          <a:p>
            <a:pPr lvl="1">
              <a:lnSpc>
                <a:spcPct val="100000"/>
              </a:lnSpc>
              <a:spcBef>
                <a:spcPts val="0"/>
              </a:spcBef>
              <a:spcAft>
                <a:spcPts val="600"/>
              </a:spcAft>
            </a:pPr>
            <a:r>
              <a:rPr lang="cs-CZ" sz="2000" dirty="0"/>
              <a:t>změny smluv uzavřených podle zákonů č. 137/2006 Sb. (ZVZ) a 139/2006 Sb. (koncesní zákon) se posuzují podle § 222 ZZVZ</a:t>
            </a:r>
          </a:p>
          <a:p>
            <a:pPr lvl="1">
              <a:lnSpc>
                <a:spcPct val="100000"/>
              </a:lnSpc>
              <a:spcBef>
                <a:spcPts val="0"/>
              </a:spcBef>
              <a:spcAft>
                <a:spcPts val="600"/>
              </a:spcAft>
              <a:buFont typeface="Wingdings" panose="05000000000000000000" pitchFamily="2" charset="2"/>
              <a:buChar char="Ø"/>
            </a:pPr>
            <a:r>
              <a:rPr lang="cs-CZ" sz="2000" dirty="0"/>
              <a:t> </a:t>
            </a:r>
            <a:r>
              <a:rPr lang="cs-CZ" sz="2000" i="1" dirty="0"/>
              <a:t>platí i pro případné změny smluv uzavřených dle jím předcházejících právních úprav - viz KS 31 </a:t>
            </a:r>
            <a:r>
              <a:rPr lang="cs-CZ" sz="2000" i="1" dirty="0" err="1"/>
              <a:t>Af</a:t>
            </a:r>
            <a:r>
              <a:rPr lang="cs-CZ" sz="2000" i="1" dirty="0"/>
              <a:t> 59/2016 (16.6.2020); odůvodnění - podstatně změněná VZ je novou VZ podléhající ZZVZ</a:t>
            </a:r>
          </a:p>
          <a:p>
            <a:pPr lvl="1">
              <a:lnSpc>
                <a:spcPct val="100000"/>
              </a:lnSpc>
              <a:spcBef>
                <a:spcPts val="0"/>
              </a:spcBef>
              <a:spcAft>
                <a:spcPts val="600"/>
              </a:spcAft>
            </a:pPr>
            <a:r>
              <a:rPr lang="cs-CZ" sz="2000" dirty="0"/>
              <a:t>změny závazků provedené dle ZVZ a koncesního zákona se započítávají do limitů dle § 222/5/c) a § 222/6/c) </a:t>
            </a:r>
          </a:p>
          <a:p>
            <a:pPr lvl="2">
              <a:lnSpc>
                <a:spcPct val="100000"/>
              </a:lnSpc>
              <a:spcBef>
                <a:spcPts val="0"/>
              </a:spcBef>
              <a:spcAft>
                <a:spcPts val="600"/>
              </a:spcAft>
              <a:buFont typeface="Wingdings" panose="05000000000000000000" pitchFamily="2" charset="2"/>
              <a:buChar char="Ø"/>
            </a:pPr>
            <a:r>
              <a:rPr lang="cs-CZ" dirty="0"/>
              <a:t> pravidlo bylo relevantní do Novely 2023, nyní jsou limity zrušeny</a:t>
            </a:r>
          </a:p>
          <a:p>
            <a:pPr lvl="2">
              <a:lnSpc>
                <a:spcPct val="100000"/>
              </a:lnSpc>
              <a:spcBef>
                <a:spcPts val="0"/>
              </a:spcBef>
              <a:spcAft>
                <a:spcPts val="600"/>
              </a:spcAft>
              <a:buFont typeface="Wingdings" panose="05000000000000000000" pitchFamily="2" charset="2"/>
              <a:buChar char="Ø"/>
            </a:pPr>
            <a:r>
              <a:rPr lang="cs-CZ" dirty="0"/>
              <a:t> absentuje povinnost započítání do národního limitu 30 % dle § 222/9</a:t>
            </a:r>
          </a:p>
        </p:txBody>
      </p:sp>
      <p:sp>
        <p:nvSpPr>
          <p:cNvPr id="6" name="Nadpis 1">
            <a:extLst>
              <a:ext uri="{FF2B5EF4-FFF2-40B4-BE49-F238E27FC236}">
                <a16:creationId xmlns:a16="http://schemas.microsoft.com/office/drawing/2014/main" id="{6BC25597-9C57-D010-E3FD-E80E90C53668}"/>
              </a:ext>
            </a:extLst>
          </p:cNvPr>
          <p:cNvSpPr>
            <a:spLocks noGrp="1"/>
          </p:cNvSpPr>
          <p:nvPr>
            <p:ph type="title"/>
          </p:nvPr>
        </p:nvSpPr>
        <p:spPr>
          <a:xfrm>
            <a:off x="839788" y="365125"/>
            <a:ext cx="10515600" cy="823913"/>
          </a:xfrm>
        </p:spPr>
        <p:txBody>
          <a:bodyPr>
            <a:normAutofit/>
          </a:bodyPr>
          <a:lstStyle/>
          <a:p>
            <a:r>
              <a:rPr lang="cs-CZ" sz="3200" b="1" dirty="0">
                <a:solidFill>
                  <a:schemeClr val="accent5">
                    <a:lumMod val="75000"/>
                  </a:schemeClr>
                </a:solidFill>
              </a:rPr>
              <a:t>Přechodná ustanovení ZZVZ</a:t>
            </a:r>
          </a:p>
        </p:txBody>
      </p:sp>
      <p:sp>
        <p:nvSpPr>
          <p:cNvPr id="7" name="Zástupný symbol pro číslo snímku 6">
            <a:extLst>
              <a:ext uri="{FF2B5EF4-FFF2-40B4-BE49-F238E27FC236}">
                <a16:creationId xmlns:a16="http://schemas.microsoft.com/office/drawing/2014/main" id="{EA49E1C2-4305-8AE4-A246-0B49AB661747}"/>
              </a:ext>
            </a:extLst>
          </p:cNvPr>
          <p:cNvSpPr>
            <a:spLocks noGrp="1"/>
          </p:cNvSpPr>
          <p:nvPr>
            <p:ph type="sldNum" sz="quarter" idx="12"/>
          </p:nvPr>
        </p:nvSpPr>
        <p:spPr/>
        <p:txBody>
          <a:bodyPr/>
          <a:lstStyle/>
          <a:p>
            <a:fld id="{21944441-26C3-43E2-AE7F-3EECDD9A4D76}" type="slidenum">
              <a:rPr lang="cs-CZ" smtClean="0"/>
              <a:t>9</a:t>
            </a:fld>
            <a:endParaRPr lang="cs-CZ"/>
          </a:p>
        </p:txBody>
      </p:sp>
    </p:spTree>
    <p:extLst>
      <p:ext uri="{BB962C8B-B14F-4D97-AF65-F5344CB8AC3E}">
        <p14:creationId xmlns:p14="http://schemas.microsoft.com/office/powerpoint/2010/main" val="571392923"/>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obsah 2">
            <a:extLst>
              <a:ext uri="{FF2B5EF4-FFF2-40B4-BE49-F238E27FC236}">
                <a16:creationId xmlns:a16="http://schemas.microsoft.com/office/drawing/2014/main" id="{D212BD1A-5A15-679B-D08E-214DCDE7341D}"/>
              </a:ext>
            </a:extLst>
          </p:cNvPr>
          <p:cNvSpPr>
            <a:spLocks noGrp="1"/>
          </p:cNvSpPr>
          <p:nvPr>
            <p:ph idx="1"/>
          </p:nvPr>
        </p:nvSpPr>
        <p:spPr>
          <a:xfrm>
            <a:off x="838200" y="1258277"/>
            <a:ext cx="10515600" cy="5033108"/>
          </a:xfrm>
        </p:spPr>
        <p:txBody>
          <a:bodyPr>
            <a:noAutofit/>
          </a:bodyPr>
          <a:lstStyle/>
          <a:p>
            <a:pPr>
              <a:spcBef>
                <a:spcPts val="100"/>
              </a:spcBef>
            </a:pPr>
            <a:r>
              <a:rPr lang="cs-CZ" sz="2000" b="1" dirty="0">
                <a:solidFill>
                  <a:schemeClr val="accent5">
                    <a:lumMod val="75000"/>
                  </a:schemeClr>
                </a:solidFill>
              </a:rPr>
              <a:t>ÚOHS-R0168/2018/VZ (3.1.2019):</a:t>
            </a:r>
          </a:p>
          <a:p>
            <a:pPr>
              <a:spcBef>
                <a:spcPts val="100"/>
              </a:spcBef>
            </a:pPr>
            <a:endParaRPr lang="cs-CZ" sz="2400" i="1" dirty="0"/>
          </a:p>
          <a:p>
            <a:pPr marL="457200" lvl="1" indent="0" algn="just">
              <a:lnSpc>
                <a:spcPct val="100000"/>
              </a:lnSpc>
              <a:spcBef>
                <a:spcPts val="0"/>
              </a:spcBef>
              <a:spcAft>
                <a:spcPts val="600"/>
              </a:spcAft>
              <a:buNone/>
            </a:pPr>
            <a:r>
              <a:rPr lang="cs-CZ" sz="2000" i="1" dirty="0"/>
              <a:t>Ve vztahu k obecnému posouzení povahy uvažované změny (tj. její přípustnosti) se proto mohou do určité míry uplatnit tato společná východiska vyjádřená v rozsudku </a:t>
            </a:r>
            <a:r>
              <a:rPr lang="cs-CZ" sz="2000" i="1" dirty="0" err="1"/>
              <a:t>pressetext</a:t>
            </a:r>
            <a:r>
              <a:rPr lang="cs-CZ" sz="2000" i="1" dirty="0"/>
              <a:t> (resp. promítnutá do znění § 222 odst. 3 zákona), jež jsou primárně určena pro posouzení přípustnosti změny závazku ze smlouvy, a to i v případě, že se jedná o změnu, jejíž potřeba vznikla před uzavřením smlouvy. Na druhou stranu je nutno vzít v potaz zcela odlišnou povahu obou fází, ve kterých k posuzovaným změnám může docházet.</a:t>
            </a:r>
          </a:p>
          <a:p>
            <a:pPr marL="457200" lvl="1" indent="0" algn="just">
              <a:lnSpc>
                <a:spcPct val="100000"/>
              </a:lnSpc>
              <a:spcBef>
                <a:spcPts val="0"/>
              </a:spcBef>
              <a:spcAft>
                <a:spcPts val="600"/>
              </a:spcAft>
              <a:buNone/>
            </a:pPr>
            <a:r>
              <a:rPr lang="cs-CZ" sz="2000" i="1" dirty="0"/>
              <a:t>V některých případech je ale vhodnější přistoupit raději ke zrušení zadávacího řízení, a to především za takové situace, kdy existuje důvodná obava z ohrožení samotných zásad zadávacího řízení vyjádřených v ustanovení § 6 zákona (např. v podobě zvýhodnění jednoho dodavatele oproti ostatním a porušení zásad rovného zacházení a zákazu diskriminace). S ohledem na výše uvedené je tak zřejmé, že </a:t>
            </a:r>
            <a:r>
              <a:rPr lang="cs-CZ" sz="2000" b="1" i="1" dirty="0"/>
              <a:t>§ 222 zákona a principy v tomto ustanovení uvedené je možno na posouzení povahy změny, jejichž potřeba vyvstane ve fázi před uzavřením smlouvy na veřejnou zakázku, použít skutečně toliko podpůrně s přihlédnutím ke specifické povaze této fáze zadávacího řízení, (…).</a:t>
            </a:r>
            <a:endParaRPr lang="cs-CZ" sz="2000" b="1" dirty="0">
              <a:solidFill>
                <a:srgbClr val="000000"/>
              </a:solidFill>
              <a:ea typeface="Segoe UI" panose="020B0502040204020203" pitchFamily="34" charset="0"/>
              <a:cs typeface="Segoe UI" panose="020B0502040204020203" pitchFamily="34" charset="0"/>
            </a:endParaRPr>
          </a:p>
          <a:p>
            <a:pPr marL="0" indent="0" eaLnBrk="1" fontAlgn="auto" hangingPunct="1">
              <a:spcBef>
                <a:spcPts val="100"/>
              </a:spcBef>
              <a:spcAft>
                <a:spcPts val="0"/>
              </a:spcAft>
            </a:pPr>
            <a:endParaRPr lang="cs-CZ" sz="2400" dirty="0">
              <a:solidFill>
                <a:srgbClr val="000000"/>
              </a:solidFill>
              <a:latin typeface="Segoe UI" panose="020B0502040204020203" pitchFamily="34" charset="0"/>
              <a:ea typeface="Segoe UI" panose="020B0502040204020203" pitchFamily="34" charset="0"/>
              <a:cs typeface="Segoe UI" panose="020B0502040204020203" pitchFamily="34" charset="0"/>
            </a:endParaRPr>
          </a:p>
        </p:txBody>
      </p:sp>
      <p:sp>
        <p:nvSpPr>
          <p:cNvPr id="6" name="Nadpis 1">
            <a:extLst>
              <a:ext uri="{FF2B5EF4-FFF2-40B4-BE49-F238E27FC236}">
                <a16:creationId xmlns:a16="http://schemas.microsoft.com/office/drawing/2014/main" id="{6BC25597-9C57-D010-E3FD-E80E90C53668}"/>
              </a:ext>
            </a:extLst>
          </p:cNvPr>
          <p:cNvSpPr>
            <a:spLocks noGrp="1"/>
          </p:cNvSpPr>
          <p:nvPr>
            <p:ph type="title"/>
          </p:nvPr>
        </p:nvSpPr>
        <p:spPr>
          <a:xfrm>
            <a:off x="839788" y="365125"/>
            <a:ext cx="10515600" cy="823913"/>
          </a:xfrm>
        </p:spPr>
        <p:txBody>
          <a:bodyPr>
            <a:normAutofit/>
          </a:bodyPr>
          <a:lstStyle/>
          <a:p>
            <a:r>
              <a:rPr lang="cs-CZ" sz="3200" b="1" dirty="0">
                <a:solidFill>
                  <a:schemeClr val="accent5">
                    <a:lumMod val="75000"/>
                  </a:schemeClr>
                </a:solidFill>
              </a:rPr>
              <a:t>Změny návrhu smlouvy před jejím uzavřením - judikatura</a:t>
            </a:r>
          </a:p>
        </p:txBody>
      </p:sp>
      <p:sp>
        <p:nvSpPr>
          <p:cNvPr id="7" name="Zástupný symbol pro číslo snímku 6">
            <a:extLst>
              <a:ext uri="{FF2B5EF4-FFF2-40B4-BE49-F238E27FC236}">
                <a16:creationId xmlns:a16="http://schemas.microsoft.com/office/drawing/2014/main" id="{EA49E1C2-4305-8AE4-A246-0B49AB661747}"/>
              </a:ext>
            </a:extLst>
          </p:cNvPr>
          <p:cNvSpPr>
            <a:spLocks noGrp="1"/>
          </p:cNvSpPr>
          <p:nvPr>
            <p:ph type="sldNum" sz="quarter" idx="12"/>
          </p:nvPr>
        </p:nvSpPr>
        <p:spPr/>
        <p:txBody>
          <a:bodyPr/>
          <a:lstStyle/>
          <a:p>
            <a:fld id="{21944441-26C3-43E2-AE7F-3EECDD9A4D76}" type="slidenum">
              <a:rPr lang="cs-CZ" smtClean="0"/>
              <a:t>90</a:t>
            </a:fld>
            <a:endParaRPr lang="cs-CZ"/>
          </a:p>
        </p:txBody>
      </p:sp>
    </p:spTree>
    <p:extLst>
      <p:ext uri="{BB962C8B-B14F-4D97-AF65-F5344CB8AC3E}">
        <p14:creationId xmlns:p14="http://schemas.microsoft.com/office/powerpoint/2010/main" val="4291939242"/>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obsah 2">
            <a:extLst>
              <a:ext uri="{FF2B5EF4-FFF2-40B4-BE49-F238E27FC236}">
                <a16:creationId xmlns:a16="http://schemas.microsoft.com/office/drawing/2014/main" id="{D212BD1A-5A15-679B-D08E-214DCDE7341D}"/>
              </a:ext>
            </a:extLst>
          </p:cNvPr>
          <p:cNvSpPr>
            <a:spLocks noGrp="1"/>
          </p:cNvSpPr>
          <p:nvPr>
            <p:ph idx="1"/>
          </p:nvPr>
        </p:nvSpPr>
        <p:spPr>
          <a:xfrm>
            <a:off x="838200" y="1258277"/>
            <a:ext cx="10515600" cy="5033108"/>
          </a:xfrm>
        </p:spPr>
        <p:txBody>
          <a:bodyPr>
            <a:noAutofit/>
          </a:bodyPr>
          <a:lstStyle/>
          <a:p>
            <a:pPr>
              <a:spcBef>
                <a:spcPts val="100"/>
              </a:spcBef>
            </a:pPr>
            <a:r>
              <a:rPr lang="pl-PL" sz="2000" b="1" dirty="0">
                <a:solidFill>
                  <a:schemeClr val="accent5">
                    <a:lumMod val="75000"/>
                  </a:schemeClr>
                </a:solidFill>
              </a:rPr>
              <a:t>ÚOHS-S0187/2022/VZ (18.8.2022) posun doby plnění</a:t>
            </a:r>
            <a:r>
              <a:rPr lang="cs-CZ" sz="2000" b="1" dirty="0">
                <a:solidFill>
                  <a:schemeClr val="accent5">
                    <a:lumMod val="75000"/>
                  </a:schemeClr>
                </a:solidFill>
              </a:rPr>
              <a:t>:</a:t>
            </a:r>
          </a:p>
          <a:p>
            <a:pPr marL="457200" lvl="1" indent="0" algn="just">
              <a:lnSpc>
                <a:spcPct val="100000"/>
              </a:lnSpc>
              <a:spcBef>
                <a:spcPts val="0"/>
              </a:spcBef>
              <a:spcAft>
                <a:spcPts val="600"/>
              </a:spcAft>
              <a:buNone/>
            </a:pPr>
            <a:r>
              <a:rPr lang="cs-CZ" sz="2000" i="1" dirty="0"/>
              <a:t>K závěrům uvedeným v rozsudku Nejvyššího správního soudu </a:t>
            </a:r>
            <a:r>
              <a:rPr lang="cs-CZ" sz="2000" i="1" dirty="0" err="1"/>
              <a:t>sp</a:t>
            </a:r>
            <a:r>
              <a:rPr lang="cs-CZ" sz="2000" i="1" dirty="0"/>
              <a:t>. zn. 10 As 39/2018 ze dne 31. 1. 2019, na který odkazuje v této věci obviněný, se vyjádřil rovněž Krajský soud v Brně ve svém rozsudku č. j. 62 </a:t>
            </a:r>
            <a:r>
              <a:rPr lang="cs-CZ" sz="2000" i="1" dirty="0" err="1"/>
              <a:t>Af</a:t>
            </a:r>
            <a:r>
              <a:rPr lang="cs-CZ" sz="2000" i="1" dirty="0"/>
              <a:t> 20/2019-104 ze dne 7. 5. 2020, v němž uvedl, že „[p]</a:t>
            </a:r>
            <a:r>
              <a:rPr lang="cs-CZ" sz="2000" i="1" dirty="0" err="1"/>
              <a:t>řestože</a:t>
            </a:r>
            <a:r>
              <a:rPr lang="cs-CZ" sz="2000" i="1" dirty="0"/>
              <a:t> rozsudky zdejšího soudu č.j. 30 </a:t>
            </a:r>
            <a:r>
              <a:rPr lang="cs-CZ" sz="2000" i="1" dirty="0" err="1"/>
              <a:t>Af</a:t>
            </a:r>
            <a:r>
              <a:rPr lang="cs-CZ" sz="2000" i="1" dirty="0"/>
              <a:t> 102/2016-99 ze dne 23. 1. 2018 a Nejvyššího správního soudu č.j. 10 As 39/2018-37 ze dne 31. 1. 2019 za tamních specifických skutkových okolností a proti samotné dikci § 222 ZZVZ připustily možnost aplikace § 222 ZZVZ na období před uzavřením smlouvy, jde i podle uvedených rozsudků o možnost aplikace omezenou, toliko subsidiární (nepochybně právě proto se v uvedených rozsudcích objevují výrazy ‚do jisté míry’, ‚minimálně podpůrně’ nebo ‚alespoň podpůrně’).“</a:t>
            </a:r>
          </a:p>
          <a:p>
            <a:pPr marL="457200" lvl="1" indent="0" algn="just">
              <a:lnSpc>
                <a:spcPct val="100000"/>
              </a:lnSpc>
              <a:spcBef>
                <a:spcPts val="0"/>
              </a:spcBef>
              <a:spcAft>
                <a:spcPts val="600"/>
              </a:spcAft>
              <a:buNone/>
            </a:pPr>
            <a:r>
              <a:rPr lang="cs-CZ" sz="2000" b="1" i="1" dirty="0"/>
              <a:t>Úřad je tedy toho názoru, že aplikace ustanovení § 222 zákona na období před uzavřením smlouvy musí být „velmi opatrná“ a vázána toliko na specifické skutkové okolnosti dané především zjevnou </a:t>
            </a:r>
            <a:r>
              <a:rPr lang="cs-CZ" sz="2000" b="1" i="1" dirty="0" err="1"/>
              <a:t>bagatelností</a:t>
            </a:r>
            <a:r>
              <a:rPr lang="cs-CZ" sz="2000" b="1" i="1" dirty="0"/>
              <a:t> zásahů, které jsou ve výsledku zcela bezvýznamným prolomením „rovnítka“ (plynoucího z ustanovení § 51 odst. 3 zákona) mezi zadávacími podmínkami, nabídkou vybraného dodavatele (včetně návrhu smlouvy) a samotnou smlouvou.</a:t>
            </a:r>
            <a:endParaRPr lang="cs-CZ" sz="2000" b="1" dirty="0">
              <a:solidFill>
                <a:srgbClr val="000000"/>
              </a:solidFill>
              <a:ea typeface="Segoe UI" panose="020B0502040204020203" pitchFamily="34" charset="0"/>
              <a:cs typeface="Segoe UI" panose="020B0502040204020203" pitchFamily="34" charset="0"/>
            </a:endParaRPr>
          </a:p>
          <a:p>
            <a:pPr marL="0" indent="0" eaLnBrk="1" fontAlgn="auto" hangingPunct="1">
              <a:spcBef>
                <a:spcPts val="100"/>
              </a:spcBef>
              <a:spcAft>
                <a:spcPts val="0"/>
              </a:spcAft>
            </a:pPr>
            <a:endParaRPr lang="cs-CZ" sz="2000" dirty="0">
              <a:solidFill>
                <a:srgbClr val="000000"/>
              </a:solidFill>
              <a:latin typeface="Segoe UI" panose="020B0502040204020203" pitchFamily="34" charset="0"/>
              <a:ea typeface="Segoe UI" panose="020B0502040204020203" pitchFamily="34" charset="0"/>
              <a:cs typeface="Segoe UI" panose="020B0502040204020203" pitchFamily="34" charset="0"/>
            </a:endParaRPr>
          </a:p>
        </p:txBody>
      </p:sp>
      <p:sp>
        <p:nvSpPr>
          <p:cNvPr id="6" name="Nadpis 1">
            <a:extLst>
              <a:ext uri="{FF2B5EF4-FFF2-40B4-BE49-F238E27FC236}">
                <a16:creationId xmlns:a16="http://schemas.microsoft.com/office/drawing/2014/main" id="{6BC25597-9C57-D010-E3FD-E80E90C53668}"/>
              </a:ext>
            </a:extLst>
          </p:cNvPr>
          <p:cNvSpPr>
            <a:spLocks noGrp="1"/>
          </p:cNvSpPr>
          <p:nvPr>
            <p:ph type="title"/>
          </p:nvPr>
        </p:nvSpPr>
        <p:spPr>
          <a:xfrm>
            <a:off x="839788" y="365125"/>
            <a:ext cx="10515600" cy="823913"/>
          </a:xfrm>
        </p:spPr>
        <p:txBody>
          <a:bodyPr>
            <a:normAutofit/>
          </a:bodyPr>
          <a:lstStyle/>
          <a:p>
            <a:r>
              <a:rPr lang="cs-CZ" sz="3200" b="1" dirty="0">
                <a:solidFill>
                  <a:schemeClr val="accent5">
                    <a:lumMod val="75000"/>
                  </a:schemeClr>
                </a:solidFill>
              </a:rPr>
              <a:t>Změny návrhu smlouvy před jejím uzavřením - judikatura</a:t>
            </a:r>
          </a:p>
        </p:txBody>
      </p:sp>
      <p:sp>
        <p:nvSpPr>
          <p:cNvPr id="7" name="Zástupný symbol pro číslo snímku 6">
            <a:extLst>
              <a:ext uri="{FF2B5EF4-FFF2-40B4-BE49-F238E27FC236}">
                <a16:creationId xmlns:a16="http://schemas.microsoft.com/office/drawing/2014/main" id="{EA49E1C2-4305-8AE4-A246-0B49AB661747}"/>
              </a:ext>
            </a:extLst>
          </p:cNvPr>
          <p:cNvSpPr>
            <a:spLocks noGrp="1"/>
          </p:cNvSpPr>
          <p:nvPr>
            <p:ph type="sldNum" sz="quarter" idx="12"/>
          </p:nvPr>
        </p:nvSpPr>
        <p:spPr/>
        <p:txBody>
          <a:bodyPr/>
          <a:lstStyle/>
          <a:p>
            <a:fld id="{21944441-26C3-43E2-AE7F-3EECDD9A4D76}" type="slidenum">
              <a:rPr lang="cs-CZ" smtClean="0"/>
              <a:t>91</a:t>
            </a:fld>
            <a:endParaRPr lang="cs-CZ"/>
          </a:p>
        </p:txBody>
      </p:sp>
    </p:spTree>
    <p:extLst>
      <p:ext uri="{BB962C8B-B14F-4D97-AF65-F5344CB8AC3E}">
        <p14:creationId xmlns:p14="http://schemas.microsoft.com/office/powerpoint/2010/main" val="1082496211"/>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5522198-B552-8FAF-2200-5222FA50BF29}"/>
              </a:ext>
            </a:extLst>
          </p:cNvPr>
          <p:cNvSpPr>
            <a:spLocks noGrp="1"/>
          </p:cNvSpPr>
          <p:nvPr>
            <p:ph type="title"/>
          </p:nvPr>
        </p:nvSpPr>
        <p:spPr/>
        <p:txBody>
          <a:bodyPr/>
          <a:lstStyle/>
          <a:p>
            <a:pPr algn="ctr"/>
            <a:r>
              <a:rPr lang="cs-CZ" b="1" dirty="0">
                <a:solidFill>
                  <a:schemeClr val="accent5">
                    <a:lumMod val="75000"/>
                  </a:schemeClr>
                </a:solidFill>
              </a:rPr>
              <a:t>Změny závazků</a:t>
            </a:r>
            <a:br>
              <a:rPr lang="cs-CZ" b="1" dirty="0">
                <a:solidFill>
                  <a:schemeClr val="accent5">
                    <a:lumMod val="75000"/>
                  </a:schemeClr>
                </a:solidFill>
              </a:rPr>
            </a:br>
            <a:r>
              <a:rPr lang="cs-CZ" b="1" dirty="0">
                <a:solidFill>
                  <a:schemeClr val="accent5">
                    <a:lumMod val="75000"/>
                  </a:schemeClr>
                </a:solidFill>
              </a:rPr>
              <a:t>u rámcových  dohod</a:t>
            </a:r>
          </a:p>
        </p:txBody>
      </p:sp>
      <p:sp>
        <p:nvSpPr>
          <p:cNvPr id="3" name="Zástupný text 2">
            <a:extLst>
              <a:ext uri="{FF2B5EF4-FFF2-40B4-BE49-F238E27FC236}">
                <a16:creationId xmlns:a16="http://schemas.microsoft.com/office/drawing/2014/main" id="{D5B90F51-81BB-4327-3263-8C5A5030BE46}"/>
              </a:ext>
            </a:extLst>
          </p:cNvPr>
          <p:cNvSpPr>
            <a:spLocks noGrp="1"/>
          </p:cNvSpPr>
          <p:nvPr>
            <p:ph type="body" idx="1"/>
          </p:nvPr>
        </p:nvSpPr>
        <p:spPr/>
        <p:txBody>
          <a:bodyPr/>
          <a:lstStyle/>
          <a:p>
            <a:endParaRPr lang="cs-CZ" dirty="0"/>
          </a:p>
        </p:txBody>
      </p:sp>
      <p:sp>
        <p:nvSpPr>
          <p:cNvPr id="4" name="Zástupný symbol pro číslo snímku 3">
            <a:extLst>
              <a:ext uri="{FF2B5EF4-FFF2-40B4-BE49-F238E27FC236}">
                <a16:creationId xmlns:a16="http://schemas.microsoft.com/office/drawing/2014/main" id="{C475E8D6-9411-7A4A-7B8A-92CC9997A63C}"/>
              </a:ext>
            </a:extLst>
          </p:cNvPr>
          <p:cNvSpPr>
            <a:spLocks noGrp="1"/>
          </p:cNvSpPr>
          <p:nvPr>
            <p:ph type="sldNum" sz="quarter" idx="12"/>
          </p:nvPr>
        </p:nvSpPr>
        <p:spPr/>
        <p:txBody>
          <a:bodyPr/>
          <a:lstStyle/>
          <a:p>
            <a:fld id="{21944441-26C3-43E2-AE7F-3EECDD9A4D76}" type="slidenum">
              <a:rPr lang="cs-CZ" smtClean="0"/>
              <a:t>92</a:t>
            </a:fld>
            <a:endParaRPr lang="cs-CZ" dirty="0"/>
          </a:p>
        </p:txBody>
      </p:sp>
    </p:spTree>
    <p:extLst>
      <p:ext uri="{BB962C8B-B14F-4D97-AF65-F5344CB8AC3E}">
        <p14:creationId xmlns:p14="http://schemas.microsoft.com/office/powerpoint/2010/main" val="3663085635"/>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obsah 2">
            <a:extLst>
              <a:ext uri="{FF2B5EF4-FFF2-40B4-BE49-F238E27FC236}">
                <a16:creationId xmlns:a16="http://schemas.microsoft.com/office/drawing/2014/main" id="{D212BD1A-5A15-679B-D08E-214DCDE7341D}"/>
              </a:ext>
            </a:extLst>
          </p:cNvPr>
          <p:cNvSpPr>
            <a:spLocks noGrp="1"/>
          </p:cNvSpPr>
          <p:nvPr>
            <p:ph idx="1"/>
          </p:nvPr>
        </p:nvSpPr>
        <p:spPr>
          <a:xfrm>
            <a:off x="838200" y="1258277"/>
            <a:ext cx="10515600" cy="5033108"/>
          </a:xfrm>
        </p:spPr>
        <p:txBody>
          <a:bodyPr>
            <a:noAutofit/>
          </a:bodyPr>
          <a:lstStyle/>
          <a:p>
            <a:pPr>
              <a:lnSpc>
                <a:spcPct val="100000"/>
              </a:lnSpc>
              <a:spcBef>
                <a:spcPts val="0"/>
              </a:spcBef>
              <a:spcAft>
                <a:spcPts val="600"/>
              </a:spcAft>
            </a:pPr>
            <a:r>
              <a:rPr lang="cs-CZ" sz="2000" b="1" dirty="0">
                <a:solidFill>
                  <a:schemeClr val="accent5">
                    <a:lumMod val="75000"/>
                  </a:schemeClr>
                </a:solidFill>
              </a:rPr>
              <a:t>viz prezentace ze 4. metodického dne ÚOHS (2.11.2021) ke změnám smluv</a:t>
            </a:r>
          </a:p>
          <a:p>
            <a:pPr algn="just">
              <a:lnSpc>
                <a:spcPct val="100000"/>
              </a:lnSpc>
              <a:spcBef>
                <a:spcPts val="0"/>
              </a:spcBef>
              <a:spcAft>
                <a:spcPts val="600"/>
              </a:spcAft>
            </a:pPr>
            <a:endParaRPr lang="cs-CZ" sz="2000" dirty="0"/>
          </a:p>
          <a:p>
            <a:pPr algn="just">
              <a:lnSpc>
                <a:spcPct val="100000"/>
              </a:lnSpc>
              <a:spcBef>
                <a:spcPts val="0"/>
              </a:spcBef>
              <a:spcAft>
                <a:spcPts val="600"/>
              </a:spcAft>
            </a:pPr>
            <a:r>
              <a:rPr lang="cs-CZ" sz="2000" dirty="0"/>
              <a:t>§ 131/5: „</a:t>
            </a:r>
            <a:r>
              <a:rPr lang="cs-CZ" sz="2000" i="1" dirty="0"/>
              <a:t>Není-li dále stanoveno jinak, nesmí zadavatel umožnit podstatnou změnu podmínek rámcové dohody po dobu jejího trvání bez provedení nového zadávacího řízení podle tohoto zákona; </a:t>
            </a:r>
            <a:r>
              <a:rPr lang="cs-CZ" sz="2000" b="1" i="1" dirty="0"/>
              <a:t>§ 222 se použije přiměřeně</a:t>
            </a:r>
            <a:r>
              <a:rPr lang="cs-CZ" sz="2000" i="1" dirty="0"/>
              <a:t>. Zadavatel nesmí umožnit podstatnou změnu podmínek uvedených v rámcové dohodě ani při zadávání veřejných zakázek na základě rámcové dohody.</a:t>
            </a:r>
            <a:r>
              <a:rPr lang="cs-CZ" sz="2000" dirty="0"/>
              <a:t>“</a:t>
            </a:r>
          </a:p>
          <a:p>
            <a:pPr algn="just">
              <a:lnSpc>
                <a:spcPct val="100000"/>
              </a:lnSpc>
              <a:spcBef>
                <a:spcPts val="0"/>
              </a:spcBef>
              <a:spcAft>
                <a:spcPts val="600"/>
              </a:spcAft>
            </a:pPr>
            <a:endParaRPr lang="cs-CZ" sz="2000" dirty="0"/>
          </a:p>
          <a:p>
            <a:pPr algn="just">
              <a:lnSpc>
                <a:spcPct val="100000"/>
              </a:lnSpc>
              <a:spcBef>
                <a:spcPts val="0"/>
              </a:spcBef>
              <a:spcAft>
                <a:spcPts val="600"/>
              </a:spcAft>
            </a:pPr>
            <a:r>
              <a:rPr lang="cs-CZ" sz="2000" dirty="0"/>
              <a:t>stěžejní otázkou je, jak ověřit dodržení hodnoty změny, resp. cenového nárůstu, když původní hodnota v RD není určena</a:t>
            </a:r>
          </a:p>
          <a:p>
            <a:pPr algn="just">
              <a:lnSpc>
                <a:spcPct val="100000"/>
              </a:lnSpc>
              <a:spcBef>
                <a:spcPts val="0"/>
              </a:spcBef>
              <a:spcAft>
                <a:spcPts val="600"/>
              </a:spcAft>
            </a:pPr>
            <a:r>
              <a:rPr lang="cs-CZ" sz="2000" dirty="0"/>
              <a:t>reálně lze dodržení limitů ověřit jen zpětně – doporučení na vložení rozvazovací podmínky</a:t>
            </a:r>
          </a:p>
          <a:p>
            <a:pPr algn="just">
              <a:lnSpc>
                <a:spcPct val="100000"/>
              </a:lnSpc>
              <a:spcBef>
                <a:spcPts val="0"/>
              </a:spcBef>
              <a:spcAft>
                <a:spcPts val="600"/>
              </a:spcAft>
            </a:pPr>
            <a:r>
              <a:rPr lang="cs-CZ" sz="2000" dirty="0"/>
              <a:t>pokud vzroste jednotková cena v rámci povoleného limitu, pak by při nákupu jakéhokoliv množství nemělo dojít k překročení povoleného limitu celkové hodnoty změny či cenového nárůstu</a:t>
            </a:r>
          </a:p>
        </p:txBody>
      </p:sp>
      <p:sp>
        <p:nvSpPr>
          <p:cNvPr id="6" name="Nadpis 1">
            <a:extLst>
              <a:ext uri="{FF2B5EF4-FFF2-40B4-BE49-F238E27FC236}">
                <a16:creationId xmlns:a16="http://schemas.microsoft.com/office/drawing/2014/main" id="{6BC25597-9C57-D010-E3FD-E80E90C53668}"/>
              </a:ext>
            </a:extLst>
          </p:cNvPr>
          <p:cNvSpPr>
            <a:spLocks noGrp="1"/>
          </p:cNvSpPr>
          <p:nvPr>
            <p:ph type="title"/>
          </p:nvPr>
        </p:nvSpPr>
        <p:spPr>
          <a:xfrm>
            <a:off x="839788" y="365125"/>
            <a:ext cx="10515600" cy="823913"/>
          </a:xfrm>
        </p:spPr>
        <p:txBody>
          <a:bodyPr>
            <a:normAutofit/>
          </a:bodyPr>
          <a:lstStyle/>
          <a:p>
            <a:r>
              <a:rPr lang="cs-CZ" sz="3200" b="1" dirty="0">
                <a:solidFill>
                  <a:schemeClr val="accent5">
                    <a:lumMod val="75000"/>
                  </a:schemeClr>
                </a:solidFill>
              </a:rPr>
              <a:t>Změna závazku u rámcových dohod</a:t>
            </a:r>
          </a:p>
        </p:txBody>
      </p:sp>
      <p:sp>
        <p:nvSpPr>
          <p:cNvPr id="7" name="Zástupný symbol pro číslo snímku 6">
            <a:extLst>
              <a:ext uri="{FF2B5EF4-FFF2-40B4-BE49-F238E27FC236}">
                <a16:creationId xmlns:a16="http://schemas.microsoft.com/office/drawing/2014/main" id="{EA49E1C2-4305-8AE4-A246-0B49AB661747}"/>
              </a:ext>
            </a:extLst>
          </p:cNvPr>
          <p:cNvSpPr>
            <a:spLocks noGrp="1"/>
          </p:cNvSpPr>
          <p:nvPr>
            <p:ph type="sldNum" sz="quarter" idx="12"/>
          </p:nvPr>
        </p:nvSpPr>
        <p:spPr/>
        <p:txBody>
          <a:bodyPr/>
          <a:lstStyle/>
          <a:p>
            <a:fld id="{21944441-26C3-43E2-AE7F-3EECDD9A4D76}" type="slidenum">
              <a:rPr lang="cs-CZ" smtClean="0"/>
              <a:t>93</a:t>
            </a:fld>
            <a:endParaRPr lang="cs-CZ"/>
          </a:p>
        </p:txBody>
      </p:sp>
    </p:spTree>
    <p:extLst>
      <p:ext uri="{BB962C8B-B14F-4D97-AF65-F5344CB8AC3E}">
        <p14:creationId xmlns:p14="http://schemas.microsoft.com/office/powerpoint/2010/main" val="3631075602"/>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5522198-B552-8FAF-2200-5222FA50BF29}"/>
              </a:ext>
            </a:extLst>
          </p:cNvPr>
          <p:cNvSpPr>
            <a:spLocks noGrp="1"/>
          </p:cNvSpPr>
          <p:nvPr>
            <p:ph type="title"/>
          </p:nvPr>
        </p:nvSpPr>
        <p:spPr/>
        <p:txBody>
          <a:bodyPr/>
          <a:lstStyle/>
          <a:p>
            <a:pPr algn="ctr"/>
            <a:r>
              <a:rPr lang="cs-CZ" b="1" dirty="0">
                <a:solidFill>
                  <a:schemeClr val="accent5">
                    <a:lumMod val="75000"/>
                  </a:schemeClr>
                </a:solidFill>
              </a:rPr>
              <a:t>Důsledky podstatné změny smlouvy</a:t>
            </a:r>
          </a:p>
        </p:txBody>
      </p:sp>
      <p:sp>
        <p:nvSpPr>
          <p:cNvPr id="3" name="Zástupný text 2">
            <a:extLst>
              <a:ext uri="{FF2B5EF4-FFF2-40B4-BE49-F238E27FC236}">
                <a16:creationId xmlns:a16="http://schemas.microsoft.com/office/drawing/2014/main" id="{D5B90F51-81BB-4327-3263-8C5A5030BE46}"/>
              </a:ext>
            </a:extLst>
          </p:cNvPr>
          <p:cNvSpPr>
            <a:spLocks noGrp="1"/>
          </p:cNvSpPr>
          <p:nvPr>
            <p:ph type="body" idx="1"/>
          </p:nvPr>
        </p:nvSpPr>
        <p:spPr/>
        <p:txBody>
          <a:bodyPr/>
          <a:lstStyle/>
          <a:p>
            <a:endParaRPr lang="cs-CZ" dirty="0"/>
          </a:p>
        </p:txBody>
      </p:sp>
      <p:sp>
        <p:nvSpPr>
          <p:cNvPr id="4" name="Zástupný symbol pro číslo snímku 3">
            <a:extLst>
              <a:ext uri="{FF2B5EF4-FFF2-40B4-BE49-F238E27FC236}">
                <a16:creationId xmlns:a16="http://schemas.microsoft.com/office/drawing/2014/main" id="{C475E8D6-9411-7A4A-7B8A-92CC9997A63C}"/>
              </a:ext>
            </a:extLst>
          </p:cNvPr>
          <p:cNvSpPr>
            <a:spLocks noGrp="1"/>
          </p:cNvSpPr>
          <p:nvPr>
            <p:ph type="sldNum" sz="quarter" idx="12"/>
          </p:nvPr>
        </p:nvSpPr>
        <p:spPr/>
        <p:txBody>
          <a:bodyPr/>
          <a:lstStyle/>
          <a:p>
            <a:fld id="{21944441-26C3-43E2-AE7F-3EECDD9A4D76}" type="slidenum">
              <a:rPr lang="cs-CZ" smtClean="0"/>
              <a:t>94</a:t>
            </a:fld>
            <a:endParaRPr lang="cs-CZ" dirty="0"/>
          </a:p>
        </p:txBody>
      </p:sp>
    </p:spTree>
    <p:extLst>
      <p:ext uri="{BB962C8B-B14F-4D97-AF65-F5344CB8AC3E}">
        <p14:creationId xmlns:p14="http://schemas.microsoft.com/office/powerpoint/2010/main" val="2387675304"/>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obsah 2">
            <a:extLst>
              <a:ext uri="{FF2B5EF4-FFF2-40B4-BE49-F238E27FC236}">
                <a16:creationId xmlns:a16="http://schemas.microsoft.com/office/drawing/2014/main" id="{D212BD1A-5A15-679B-D08E-214DCDE7341D}"/>
              </a:ext>
            </a:extLst>
          </p:cNvPr>
          <p:cNvSpPr>
            <a:spLocks noGrp="1"/>
          </p:cNvSpPr>
          <p:nvPr>
            <p:ph idx="1"/>
          </p:nvPr>
        </p:nvSpPr>
        <p:spPr>
          <a:xfrm>
            <a:off x="838200" y="1258277"/>
            <a:ext cx="10515600" cy="5033108"/>
          </a:xfrm>
        </p:spPr>
        <p:txBody>
          <a:bodyPr>
            <a:noAutofit/>
          </a:bodyPr>
          <a:lstStyle/>
          <a:p>
            <a:pPr marL="457200" marR="0" lvl="0" indent="-457200" algn="l" defTabSz="914400" rtl="0" eaLnBrk="1" fontAlgn="base" latinLnBrk="0" hangingPunct="1">
              <a:lnSpc>
                <a:spcPct val="100000"/>
              </a:lnSpc>
              <a:spcBef>
                <a:spcPts val="0"/>
              </a:spcBef>
              <a:spcAft>
                <a:spcPts val="600"/>
              </a:spcAft>
              <a:buClrTx/>
              <a:buSzTx/>
              <a:buFont typeface="+mj-lt"/>
              <a:buAutoNum type="arabicPeriod"/>
              <a:tabLst/>
              <a:defRPr/>
            </a:pPr>
            <a:r>
              <a:rPr kumimoji="0" lang="cs-CZ" sz="2000" b="1" i="0" u="none" strike="noStrike" kern="1200" cap="none" spc="0" normalizeH="0" baseline="0" noProof="0" dirty="0">
                <a:ln>
                  <a:noFill/>
                </a:ln>
                <a:solidFill>
                  <a:schemeClr val="accent5">
                    <a:lumMod val="75000"/>
                  </a:schemeClr>
                </a:solidFill>
                <a:effectLst/>
                <a:uLnTx/>
                <a:uFillTx/>
                <a:ea typeface="+mn-ea"/>
                <a:cs typeface="Arial" panose="020B0604020202020204" pitchFamily="34" charset="0"/>
              </a:rPr>
              <a:t>zákaz plnění/neplatnost smlouvy - § 254</a:t>
            </a:r>
          </a:p>
          <a:p>
            <a:pPr lvl="1" fontAlgn="base">
              <a:lnSpc>
                <a:spcPct val="100000"/>
              </a:lnSpc>
              <a:spcBef>
                <a:spcPts val="0"/>
              </a:spcBef>
              <a:spcAft>
                <a:spcPts val="600"/>
              </a:spcAft>
              <a:defRPr/>
            </a:pPr>
            <a:r>
              <a:rPr kumimoji="0" lang="cs-CZ" sz="2000" b="0" i="0" u="none" strike="noStrike" kern="1200" cap="none" spc="0" normalizeH="0" baseline="0" noProof="0" dirty="0">
                <a:ln>
                  <a:noFill/>
                </a:ln>
                <a:solidFill>
                  <a:srgbClr val="000000"/>
                </a:solidFill>
                <a:effectLst/>
                <a:uLnTx/>
                <a:uFillTx/>
                <a:ea typeface="+mn-ea"/>
                <a:cs typeface="Arial" panose="020B0604020202020204" pitchFamily="34" charset="0"/>
              </a:rPr>
              <a:t>do 30 dnů (dříve 1 měsíce) od uveřejnění oznámení, jinak do 6 měsíců </a:t>
            </a:r>
            <a:br>
              <a:rPr kumimoji="0" lang="cs-CZ" sz="2000" b="0" i="0" u="none" strike="noStrike" kern="1200" cap="none" spc="0" normalizeH="0" baseline="0" noProof="0" dirty="0">
                <a:ln>
                  <a:noFill/>
                </a:ln>
                <a:solidFill>
                  <a:srgbClr val="000000"/>
                </a:solidFill>
                <a:effectLst/>
                <a:uLnTx/>
                <a:uFillTx/>
                <a:ea typeface="+mn-ea"/>
                <a:cs typeface="Arial" panose="020B0604020202020204" pitchFamily="34" charset="0"/>
              </a:rPr>
            </a:br>
            <a:r>
              <a:rPr kumimoji="0" lang="cs-CZ" sz="2000" b="0" i="0" u="none" strike="noStrike" kern="1200" cap="none" spc="0" normalizeH="0" baseline="0" noProof="0" dirty="0">
                <a:ln>
                  <a:noFill/>
                </a:ln>
                <a:solidFill>
                  <a:srgbClr val="000000"/>
                </a:solidFill>
                <a:effectLst/>
                <a:uLnTx/>
                <a:uFillTx/>
                <a:ea typeface="+mn-ea"/>
                <a:cs typeface="Arial" panose="020B0604020202020204" pitchFamily="34" charset="0"/>
              </a:rPr>
              <a:t>od uzavření smlouvy</a:t>
            </a:r>
          </a:p>
          <a:p>
            <a:pPr lvl="1" fontAlgn="base">
              <a:lnSpc>
                <a:spcPct val="100000"/>
              </a:lnSpc>
              <a:spcBef>
                <a:spcPts val="0"/>
              </a:spcBef>
              <a:spcAft>
                <a:spcPts val="600"/>
              </a:spcAft>
              <a:defRPr/>
            </a:pPr>
            <a:r>
              <a:rPr kumimoji="0" lang="cs-CZ" sz="2000" b="0" i="0" u="none" strike="noStrike" kern="1200" cap="none" spc="0" normalizeH="0" baseline="0" noProof="0" dirty="0">
                <a:ln>
                  <a:noFill/>
                </a:ln>
                <a:solidFill>
                  <a:srgbClr val="000000"/>
                </a:solidFill>
                <a:effectLst/>
                <a:uLnTx/>
                <a:uFillTx/>
                <a:ea typeface="+mn-ea"/>
                <a:cs typeface="Arial" panose="020B0604020202020204" pitchFamily="34" charset="0"/>
              </a:rPr>
              <a:t>§ 264 odst. 2 – neplatnost ex </a:t>
            </a:r>
            <a:r>
              <a:rPr kumimoji="0" lang="cs-CZ" sz="2000" b="0" i="0" u="none" strike="noStrike" kern="1200" cap="none" spc="0" normalizeH="0" baseline="0" noProof="0" dirty="0" err="1">
                <a:ln>
                  <a:noFill/>
                </a:ln>
                <a:solidFill>
                  <a:srgbClr val="000000"/>
                </a:solidFill>
                <a:effectLst/>
                <a:uLnTx/>
                <a:uFillTx/>
                <a:ea typeface="+mn-ea"/>
                <a:cs typeface="Arial" panose="020B0604020202020204" pitchFamily="34" charset="0"/>
              </a:rPr>
              <a:t>tunc</a:t>
            </a:r>
            <a:r>
              <a:rPr kumimoji="0" lang="cs-CZ" sz="2000" b="0" i="0" u="none" strike="noStrike" kern="1200" cap="none" spc="0" normalizeH="0" baseline="0" noProof="0" dirty="0">
                <a:ln>
                  <a:noFill/>
                </a:ln>
                <a:solidFill>
                  <a:srgbClr val="000000"/>
                </a:solidFill>
                <a:effectLst/>
                <a:uLnTx/>
                <a:uFillTx/>
                <a:ea typeface="+mn-ea"/>
                <a:cs typeface="Arial" panose="020B0604020202020204" pitchFamily="34" charset="0"/>
              </a:rPr>
              <a:t> </a:t>
            </a:r>
          </a:p>
          <a:p>
            <a:pPr marL="457200" marR="0" lvl="0" indent="-457200" algn="l" defTabSz="914400" rtl="0" eaLnBrk="1" fontAlgn="base" latinLnBrk="0" hangingPunct="1">
              <a:lnSpc>
                <a:spcPct val="100000"/>
              </a:lnSpc>
              <a:spcBef>
                <a:spcPts val="0"/>
              </a:spcBef>
              <a:spcAft>
                <a:spcPts val="600"/>
              </a:spcAft>
              <a:buClrTx/>
              <a:buSzTx/>
              <a:buFont typeface="+mj-lt"/>
              <a:buAutoNum type="arabicPeriod"/>
              <a:tabLst/>
              <a:defRPr/>
            </a:pPr>
            <a:r>
              <a:rPr kumimoji="0" lang="cs-CZ" sz="2000" b="1" i="0" u="none" strike="noStrike" kern="1200" cap="none" spc="0" normalizeH="0" baseline="0" noProof="0" dirty="0">
                <a:ln>
                  <a:noFill/>
                </a:ln>
                <a:solidFill>
                  <a:schemeClr val="accent5">
                    <a:lumMod val="75000"/>
                  </a:schemeClr>
                </a:solidFill>
                <a:effectLst/>
                <a:uLnTx/>
                <a:uFillTx/>
                <a:ea typeface="+mn-ea"/>
                <a:cs typeface="Arial" panose="020B0604020202020204" pitchFamily="34" charset="0"/>
              </a:rPr>
              <a:t>pokuta od ÚOHS - § 268 odst. 1 písm. a)</a:t>
            </a:r>
          </a:p>
          <a:p>
            <a:pPr lvl="1" fontAlgn="base">
              <a:lnSpc>
                <a:spcPct val="100000"/>
              </a:lnSpc>
              <a:spcBef>
                <a:spcPts val="0"/>
              </a:spcBef>
              <a:spcAft>
                <a:spcPts val="600"/>
              </a:spcAft>
              <a:defRPr/>
            </a:pPr>
            <a:r>
              <a:rPr kumimoji="0" lang="cs-CZ" sz="2000" b="0" i="0" u="none" strike="noStrike" kern="1200" cap="none" spc="0" normalizeH="0" baseline="0" noProof="0" dirty="0">
                <a:ln>
                  <a:noFill/>
                </a:ln>
                <a:solidFill>
                  <a:srgbClr val="000000"/>
                </a:solidFill>
                <a:effectLst/>
                <a:uLnTx/>
                <a:uFillTx/>
                <a:ea typeface="+mn-ea"/>
                <a:cs typeface="Arial" panose="020B0604020202020204" pitchFamily="34" charset="0"/>
              </a:rPr>
              <a:t>do 10 % z ceny VZ/ do 20 mil. Kč (nelze-li cenu stanovit)</a:t>
            </a:r>
          </a:p>
          <a:p>
            <a:pPr marL="457200" marR="0" lvl="0" indent="-457200" algn="l" defTabSz="914400" rtl="0" eaLnBrk="1" fontAlgn="base" latinLnBrk="0" hangingPunct="1">
              <a:lnSpc>
                <a:spcPct val="100000"/>
              </a:lnSpc>
              <a:spcBef>
                <a:spcPts val="0"/>
              </a:spcBef>
              <a:spcAft>
                <a:spcPts val="600"/>
              </a:spcAft>
              <a:buClrTx/>
              <a:buSzTx/>
              <a:buFont typeface="+mj-lt"/>
              <a:buAutoNum type="arabicPeriod"/>
              <a:tabLst/>
              <a:defRPr/>
            </a:pPr>
            <a:r>
              <a:rPr kumimoji="0" lang="cs-CZ" sz="2000" b="1" i="0" u="none" strike="noStrike" kern="1200" cap="none" spc="0" normalizeH="0" baseline="0" noProof="0" dirty="0">
                <a:ln>
                  <a:noFill/>
                </a:ln>
                <a:solidFill>
                  <a:schemeClr val="accent5">
                    <a:lumMod val="75000"/>
                  </a:schemeClr>
                </a:solidFill>
                <a:effectLst/>
                <a:uLnTx/>
                <a:uFillTx/>
                <a:ea typeface="+mn-ea"/>
                <a:cs typeface="Arial" panose="020B0604020202020204" pitchFamily="34" charset="0"/>
              </a:rPr>
              <a:t>ukončení smlouvy - § 223:</a:t>
            </a:r>
          </a:p>
          <a:p>
            <a:pPr lvl="1" fontAlgn="base">
              <a:lnSpc>
                <a:spcPct val="100000"/>
              </a:lnSpc>
              <a:spcBef>
                <a:spcPts val="0"/>
              </a:spcBef>
              <a:spcAft>
                <a:spcPts val="600"/>
              </a:spcAft>
              <a:defRPr/>
            </a:pPr>
            <a:r>
              <a:rPr kumimoji="0" lang="cs-CZ" sz="2000" b="0" i="0" u="none" strike="noStrike" kern="1200" cap="none" spc="0" normalizeH="0" baseline="0" noProof="0" dirty="0">
                <a:ln>
                  <a:noFill/>
                </a:ln>
                <a:solidFill>
                  <a:srgbClr val="000000"/>
                </a:solidFill>
                <a:effectLst/>
                <a:uLnTx/>
                <a:uFillTx/>
                <a:ea typeface="+mn-ea"/>
                <a:cs typeface="Arial" panose="020B0604020202020204" pitchFamily="34" charset="0"/>
              </a:rPr>
              <a:t>„</a:t>
            </a:r>
            <a:r>
              <a:rPr kumimoji="0" lang="cs-CZ" sz="2000" b="0" i="1" u="none" strike="noStrike" kern="1200" cap="none" spc="0" normalizeH="0" baseline="0" noProof="0" dirty="0">
                <a:ln>
                  <a:noFill/>
                </a:ln>
                <a:solidFill>
                  <a:srgbClr val="000000"/>
                </a:solidFill>
                <a:effectLst/>
                <a:uLnTx/>
                <a:uFillTx/>
                <a:ea typeface="+mn-ea"/>
                <a:cs typeface="Arial" panose="020B0604020202020204" pitchFamily="34" charset="0"/>
              </a:rPr>
              <a:t>Zadavatel může závazek ze smlouvy na veřejnou zakázku vypovědět nebo od ní odstoupit v případě, že v </a:t>
            </a:r>
            <a:r>
              <a:rPr kumimoji="0" lang="cs-CZ" sz="2000" b="0" i="1" u="sng" strike="noStrike" kern="1200" cap="none" spc="0" normalizeH="0" baseline="0" noProof="0" dirty="0">
                <a:ln>
                  <a:noFill/>
                </a:ln>
                <a:solidFill>
                  <a:srgbClr val="000000"/>
                </a:solidFill>
                <a:effectLst/>
                <a:uLnTx/>
                <a:uFillTx/>
                <a:ea typeface="+mn-ea"/>
                <a:cs typeface="Arial" panose="020B0604020202020204" pitchFamily="34" charset="0"/>
              </a:rPr>
              <a:t>jejím plnění nelze pokračovat, aniž by byla porušena pravidla uvedená v § 222</a:t>
            </a:r>
            <a:r>
              <a:rPr kumimoji="0" lang="cs-CZ" sz="2000" b="0" i="1" u="none" strike="noStrike" kern="1200" cap="none" spc="0" normalizeH="0" baseline="0" noProof="0" dirty="0">
                <a:ln>
                  <a:noFill/>
                </a:ln>
                <a:solidFill>
                  <a:srgbClr val="000000"/>
                </a:solidFill>
                <a:effectLst/>
                <a:uLnTx/>
                <a:uFillTx/>
                <a:ea typeface="+mn-ea"/>
                <a:cs typeface="Arial" panose="020B0604020202020204" pitchFamily="34" charset="0"/>
              </a:rPr>
              <a:t>.</a:t>
            </a:r>
            <a:r>
              <a:rPr kumimoji="0" lang="cs-CZ" sz="2000" b="0" i="0" u="none" strike="noStrike" kern="1200" cap="none" spc="0" normalizeH="0" baseline="0" noProof="0" dirty="0">
                <a:ln>
                  <a:noFill/>
                </a:ln>
                <a:solidFill>
                  <a:srgbClr val="000000"/>
                </a:solidFill>
                <a:effectLst/>
                <a:uLnTx/>
                <a:uFillTx/>
                <a:ea typeface="+mn-ea"/>
                <a:cs typeface="Arial" panose="020B0604020202020204" pitchFamily="34" charset="0"/>
              </a:rPr>
              <a:t>“</a:t>
            </a:r>
          </a:p>
        </p:txBody>
      </p:sp>
      <p:sp>
        <p:nvSpPr>
          <p:cNvPr id="6" name="Nadpis 1">
            <a:extLst>
              <a:ext uri="{FF2B5EF4-FFF2-40B4-BE49-F238E27FC236}">
                <a16:creationId xmlns:a16="http://schemas.microsoft.com/office/drawing/2014/main" id="{6BC25597-9C57-D010-E3FD-E80E90C53668}"/>
              </a:ext>
            </a:extLst>
          </p:cNvPr>
          <p:cNvSpPr>
            <a:spLocks noGrp="1"/>
          </p:cNvSpPr>
          <p:nvPr>
            <p:ph type="title"/>
          </p:nvPr>
        </p:nvSpPr>
        <p:spPr>
          <a:xfrm>
            <a:off x="839788" y="365125"/>
            <a:ext cx="10515600" cy="823913"/>
          </a:xfrm>
        </p:spPr>
        <p:txBody>
          <a:bodyPr>
            <a:normAutofit/>
          </a:bodyPr>
          <a:lstStyle/>
          <a:p>
            <a:r>
              <a:rPr lang="cs-CZ" sz="3200" b="1" dirty="0">
                <a:solidFill>
                  <a:schemeClr val="accent5">
                    <a:lumMod val="75000"/>
                  </a:schemeClr>
                </a:solidFill>
              </a:rPr>
              <a:t>Důsledky podstatné změny smlouvy</a:t>
            </a:r>
          </a:p>
        </p:txBody>
      </p:sp>
      <p:sp>
        <p:nvSpPr>
          <p:cNvPr id="7" name="Zástupný symbol pro číslo snímku 6">
            <a:extLst>
              <a:ext uri="{FF2B5EF4-FFF2-40B4-BE49-F238E27FC236}">
                <a16:creationId xmlns:a16="http://schemas.microsoft.com/office/drawing/2014/main" id="{EA49E1C2-4305-8AE4-A246-0B49AB661747}"/>
              </a:ext>
            </a:extLst>
          </p:cNvPr>
          <p:cNvSpPr>
            <a:spLocks noGrp="1"/>
          </p:cNvSpPr>
          <p:nvPr>
            <p:ph type="sldNum" sz="quarter" idx="12"/>
          </p:nvPr>
        </p:nvSpPr>
        <p:spPr/>
        <p:txBody>
          <a:bodyPr/>
          <a:lstStyle/>
          <a:p>
            <a:fld id="{21944441-26C3-43E2-AE7F-3EECDD9A4D76}" type="slidenum">
              <a:rPr lang="cs-CZ" smtClean="0"/>
              <a:t>95</a:t>
            </a:fld>
            <a:endParaRPr lang="cs-CZ"/>
          </a:p>
        </p:txBody>
      </p:sp>
    </p:spTree>
    <p:extLst>
      <p:ext uri="{BB962C8B-B14F-4D97-AF65-F5344CB8AC3E}">
        <p14:creationId xmlns:p14="http://schemas.microsoft.com/office/powerpoint/2010/main" val="2186147562"/>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5522198-B552-8FAF-2200-5222FA50BF29}"/>
              </a:ext>
            </a:extLst>
          </p:cNvPr>
          <p:cNvSpPr>
            <a:spLocks noGrp="1"/>
          </p:cNvSpPr>
          <p:nvPr>
            <p:ph type="title"/>
          </p:nvPr>
        </p:nvSpPr>
        <p:spPr/>
        <p:txBody>
          <a:bodyPr/>
          <a:lstStyle/>
          <a:p>
            <a:pPr algn="ctr"/>
            <a:r>
              <a:rPr lang="cs-CZ" b="1" dirty="0">
                <a:solidFill>
                  <a:schemeClr val="accent5">
                    <a:lumMod val="75000"/>
                  </a:schemeClr>
                </a:solidFill>
              </a:rPr>
              <a:t>Stanoviska týkající se změny závazků ze smluv</a:t>
            </a:r>
          </a:p>
        </p:txBody>
      </p:sp>
      <p:sp>
        <p:nvSpPr>
          <p:cNvPr id="3" name="Zástupný text 2">
            <a:extLst>
              <a:ext uri="{FF2B5EF4-FFF2-40B4-BE49-F238E27FC236}">
                <a16:creationId xmlns:a16="http://schemas.microsoft.com/office/drawing/2014/main" id="{D5B90F51-81BB-4327-3263-8C5A5030BE46}"/>
              </a:ext>
            </a:extLst>
          </p:cNvPr>
          <p:cNvSpPr>
            <a:spLocks noGrp="1"/>
          </p:cNvSpPr>
          <p:nvPr>
            <p:ph type="body" idx="1"/>
          </p:nvPr>
        </p:nvSpPr>
        <p:spPr/>
        <p:txBody>
          <a:bodyPr/>
          <a:lstStyle/>
          <a:p>
            <a:endParaRPr lang="cs-CZ" dirty="0"/>
          </a:p>
        </p:txBody>
      </p:sp>
      <p:sp>
        <p:nvSpPr>
          <p:cNvPr id="4" name="Zástupný symbol pro číslo snímku 3">
            <a:extLst>
              <a:ext uri="{FF2B5EF4-FFF2-40B4-BE49-F238E27FC236}">
                <a16:creationId xmlns:a16="http://schemas.microsoft.com/office/drawing/2014/main" id="{C475E8D6-9411-7A4A-7B8A-92CC9997A63C}"/>
              </a:ext>
            </a:extLst>
          </p:cNvPr>
          <p:cNvSpPr>
            <a:spLocks noGrp="1"/>
          </p:cNvSpPr>
          <p:nvPr>
            <p:ph type="sldNum" sz="quarter" idx="12"/>
          </p:nvPr>
        </p:nvSpPr>
        <p:spPr/>
        <p:txBody>
          <a:bodyPr/>
          <a:lstStyle/>
          <a:p>
            <a:fld id="{21944441-26C3-43E2-AE7F-3EECDD9A4D76}" type="slidenum">
              <a:rPr lang="cs-CZ" smtClean="0"/>
              <a:t>96</a:t>
            </a:fld>
            <a:endParaRPr lang="cs-CZ" dirty="0"/>
          </a:p>
        </p:txBody>
      </p:sp>
    </p:spTree>
    <p:extLst>
      <p:ext uri="{BB962C8B-B14F-4D97-AF65-F5344CB8AC3E}">
        <p14:creationId xmlns:p14="http://schemas.microsoft.com/office/powerpoint/2010/main" val="2292221668"/>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obsah 2">
            <a:extLst>
              <a:ext uri="{FF2B5EF4-FFF2-40B4-BE49-F238E27FC236}">
                <a16:creationId xmlns:a16="http://schemas.microsoft.com/office/drawing/2014/main" id="{D212BD1A-5A15-679B-D08E-214DCDE7341D}"/>
              </a:ext>
            </a:extLst>
          </p:cNvPr>
          <p:cNvSpPr>
            <a:spLocks noGrp="1"/>
          </p:cNvSpPr>
          <p:nvPr>
            <p:ph idx="1"/>
          </p:nvPr>
        </p:nvSpPr>
        <p:spPr>
          <a:xfrm>
            <a:off x="838200" y="1258277"/>
            <a:ext cx="10515600" cy="5033108"/>
          </a:xfrm>
        </p:spPr>
        <p:txBody>
          <a:bodyPr>
            <a:noAutofit/>
          </a:bodyPr>
          <a:lstStyle/>
          <a:p>
            <a:pPr>
              <a:lnSpc>
                <a:spcPct val="100000"/>
              </a:lnSpc>
              <a:spcBef>
                <a:spcPts val="0"/>
              </a:spcBef>
              <a:spcAft>
                <a:spcPts val="600"/>
              </a:spcAft>
            </a:pPr>
            <a:r>
              <a:rPr lang="cs-CZ" sz="2000" dirty="0">
                <a:hlinkClick r:id="rId2">
                  <a:extLst>
                    <a:ext uri="{A12FA001-AC4F-418D-AE19-62706E023703}">
                      <ahyp:hlinkClr xmlns:ahyp="http://schemas.microsoft.com/office/drawing/2018/hyperlinkcolor" val="tx"/>
                    </a:ext>
                  </a:extLst>
                </a:hlinkClick>
              </a:rPr>
              <a:t>Změny závazků ze smlouvy na veřejnou zakázku podle § 222 zákona č. 134/2016 Sb., o zadávání veřejných zakázek</a:t>
            </a:r>
            <a:r>
              <a:rPr lang="cs-CZ" sz="2000" dirty="0"/>
              <a:t> (obecná metodika MMR)</a:t>
            </a:r>
            <a:endParaRPr lang="cs-CZ" sz="2000" dirty="0">
              <a:hlinkClick r:id="rId3">
                <a:extLst>
                  <a:ext uri="{A12FA001-AC4F-418D-AE19-62706E023703}">
                    <ahyp:hlinkClr xmlns:ahyp="http://schemas.microsoft.com/office/drawing/2018/hyperlinkcolor" val="tx"/>
                  </a:ext>
                </a:extLst>
              </a:hlinkClick>
            </a:endParaRPr>
          </a:p>
          <a:p>
            <a:pPr>
              <a:lnSpc>
                <a:spcPct val="100000"/>
              </a:lnSpc>
              <a:spcBef>
                <a:spcPts val="0"/>
              </a:spcBef>
              <a:spcAft>
                <a:spcPts val="600"/>
              </a:spcAft>
            </a:pPr>
            <a:endParaRPr lang="cs-CZ" sz="2000" dirty="0">
              <a:hlinkClick r:id="rId3">
                <a:extLst>
                  <a:ext uri="{A12FA001-AC4F-418D-AE19-62706E023703}">
                    <ahyp:hlinkClr xmlns:ahyp="http://schemas.microsoft.com/office/drawing/2018/hyperlinkcolor" val="tx"/>
                  </a:ext>
                </a:extLst>
              </a:hlinkClick>
            </a:endParaRPr>
          </a:p>
          <a:p>
            <a:pPr>
              <a:lnSpc>
                <a:spcPct val="100000"/>
              </a:lnSpc>
              <a:spcBef>
                <a:spcPts val="0"/>
              </a:spcBef>
              <a:spcAft>
                <a:spcPts val="600"/>
              </a:spcAft>
            </a:pPr>
            <a:r>
              <a:rPr lang="cs-CZ" sz="2000" dirty="0">
                <a:hlinkClick r:id="rId3">
                  <a:extLst>
                    <a:ext uri="{A12FA001-AC4F-418D-AE19-62706E023703}">
                      <ahyp:hlinkClr xmlns:ahyp="http://schemas.microsoft.com/office/drawing/2018/hyperlinkcolor" val="tx"/>
                    </a:ext>
                  </a:extLst>
                </a:hlinkClick>
              </a:rPr>
              <a:t>Změna závazku ze smlouvy na veřejnou zakázku v případech, kdy smlouva na původní veřejnou zakázku byla uzavřena mimo zadávací řízení, včetně veřejných zakázek malého rozsahu</a:t>
            </a:r>
            <a:endParaRPr lang="cs-CZ" sz="2000" dirty="0"/>
          </a:p>
          <a:p>
            <a:pPr>
              <a:lnSpc>
                <a:spcPct val="100000"/>
              </a:lnSpc>
              <a:spcBef>
                <a:spcPts val="0"/>
              </a:spcBef>
              <a:spcAft>
                <a:spcPts val="600"/>
              </a:spcAft>
            </a:pPr>
            <a:endParaRPr lang="cs-CZ" sz="2000" b="1" dirty="0">
              <a:solidFill>
                <a:schemeClr val="accent5">
                  <a:lumMod val="75000"/>
                </a:schemeClr>
              </a:solidFill>
            </a:endParaRPr>
          </a:p>
          <a:p>
            <a:pPr>
              <a:lnSpc>
                <a:spcPct val="100000"/>
              </a:lnSpc>
              <a:spcBef>
                <a:spcPts val="0"/>
              </a:spcBef>
              <a:spcAft>
                <a:spcPts val="600"/>
              </a:spcAft>
            </a:pPr>
            <a:endParaRPr lang="cs-CZ" sz="2000" dirty="0"/>
          </a:p>
          <a:p>
            <a:pPr>
              <a:lnSpc>
                <a:spcPct val="100000"/>
              </a:lnSpc>
              <a:spcBef>
                <a:spcPts val="0"/>
              </a:spcBef>
              <a:spcAft>
                <a:spcPts val="600"/>
              </a:spcAft>
              <a:buFont typeface="Wingdings" panose="05000000000000000000" pitchFamily="2" charset="2"/>
              <a:buChar char="Ø"/>
            </a:pPr>
            <a:r>
              <a:rPr lang="cs-CZ" sz="2000" b="1" dirty="0"/>
              <a:t>prezentace ze 4. metodického dne ÚOHS (2.11.2021) ke změnám smluv: </a:t>
            </a:r>
            <a:r>
              <a:rPr lang="cs-CZ" sz="2000" dirty="0">
                <a:hlinkClick r:id="rId4"/>
              </a:rPr>
              <a:t>https://www.uohs.cz/cs/verejne-zakazky/metodicka-cinnost/metodicke-dny-verejneho-zadavani.html</a:t>
            </a:r>
            <a:endParaRPr lang="cs-CZ" sz="2000" dirty="0"/>
          </a:p>
          <a:p>
            <a:pPr>
              <a:lnSpc>
                <a:spcPct val="100000"/>
              </a:lnSpc>
              <a:spcBef>
                <a:spcPts val="0"/>
              </a:spcBef>
              <a:spcAft>
                <a:spcPts val="600"/>
              </a:spcAft>
              <a:buFont typeface="Wingdings" panose="05000000000000000000" pitchFamily="2" charset="2"/>
              <a:buChar char="Ø"/>
            </a:pPr>
            <a:endParaRPr lang="cs-CZ" sz="2000" dirty="0"/>
          </a:p>
        </p:txBody>
      </p:sp>
      <p:sp>
        <p:nvSpPr>
          <p:cNvPr id="6" name="Nadpis 1">
            <a:extLst>
              <a:ext uri="{FF2B5EF4-FFF2-40B4-BE49-F238E27FC236}">
                <a16:creationId xmlns:a16="http://schemas.microsoft.com/office/drawing/2014/main" id="{6BC25597-9C57-D010-E3FD-E80E90C53668}"/>
              </a:ext>
            </a:extLst>
          </p:cNvPr>
          <p:cNvSpPr>
            <a:spLocks noGrp="1"/>
          </p:cNvSpPr>
          <p:nvPr>
            <p:ph type="title"/>
          </p:nvPr>
        </p:nvSpPr>
        <p:spPr>
          <a:xfrm>
            <a:off x="839788" y="365125"/>
            <a:ext cx="10515600" cy="823913"/>
          </a:xfrm>
        </p:spPr>
        <p:txBody>
          <a:bodyPr>
            <a:normAutofit/>
          </a:bodyPr>
          <a:lstStyle/>
          <a:p>
            <a:r>
              <a:rPr lang="cs-CZ" sz="3200" b="1" dirty="0">
                <a:solidFill>
                  <a:schemeClr val="accent5">
                    <a:lumMod val="75000"/>
                  </a:schemeClr>
                </a:solidFill>
              </a:rPr>
              <a:t>Relevantní stanoviska týkající se změny závazků ze smluv</a:t>
            </a:r>
          </a:p>
        </p:txBody>
      </p:sp>
      <p:sp>
        <p:nvSpPr>
          <p:cNvPr id="7" name="Zástupný symbol pro číslo snímku 6">
            <a:extLst>
              <a:ext uri="{FF2B5EF4-FFF2-40B4-BE49-F238E27FC236}">
                <a16:creationId xmlns:a16="http://schemas.microsoft.com/office/drawing/2014/main" id="{EA49E1C2-4305-8AE4-A246-0B49AB661747}"/>
              </a:ext>
            </a:extLst>
          </p:cNvPr>
          <p:cNvSpPr>
            <a:spLocks noGrp="1"/>
          </p:cNvSpPr>
          <p:nvPr>
            <p:ph type="sldNum" sz="quarter" idx="12"/>
          </p:nvPr>
        </p:nvSpPr>
        <p:spPr/>
        <p:txBody>
          <a:bodyPr/>
          <a:lstStyle/>
          <a:p>
            <a:fld id="{21944441-26C3-43E2-AE7F-3EECDD9A4D76}" type="slidenum">
              <a:rPr lang="cs-CZ" smtClean="0"/>
              <a:t>97</a:t>
            </a:fld>
            <a:endParaRPr lang="cs-CZ"/>
          </a:p>
        </p:txBody>
      </p:sp>
    </p:spTree>
    <p:extLst>
      <p:ext uri="{BB962C8B-B14F-4D97-AF65-F5344CB8AC3E}">
        <p14:creationId xmlns:p14="http://schemas.microsoft.com/office/powerpoint/2010/main" val="3535916175"/>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obsah 2">
            <a:extLst>
              <a:ext uri="{FF2B5EF4-FFF2-40B4-BE49-F238E27FC236}">
                <a16:creationId xmlns:a16="http://schemas.microsoft.com/office/drawing/2014/main" id="{D212BD1A-5A15-679B-D08E-214DCDE7341D}"/>
              </a:ext>
            </a:extLst>
          </p:cNvPr>
          <p:cNvSpPr>
            <a:spLocks noGrp="1"/>
          </p:cNvSpPr>
          <p:nvPr>
            <p:ph idx="1"/>
          </p:nvPr>
        </p:nvSpPr>
        <p:spPr>
          <a:xfrm>
            <a:off x="838200" y="1258277"/>
            <a:ext cx="10515600" cy="5033108"/>
          </a:xfrm>
        </p:spPr>
        <p:txBody>
          <a:bodyPr>
            <a:noAutofit/>
          </a:bodyPr>
          <a:lstStyle/>
          <a:p>
            <a:pPr>
              <a:lnSpc>
                <a:spcPct val="100000"/>
              </a:lnSpc>
              <a:spcBef>
                <a:spcPts val="0"/>
              </a:spcBef>
              <a:spcAft>
                <a:spcPts val="600"/>
              </a:spcAft>
            </a:pPr>
            <a:r>
              <a:rPr lang="cs-CZ" sz="2000" b="1" dirty="0">
                <a:solidFill>
                  <a:schemeClr val="accent5">
                    <a:lumMod val="75000"/>
                  </a:schemeClr>
                </a:solidFill>
              </a:rPr>
              <a:t>stanoviska související s mimořádnými situacemi:</a:t>
            </a:r>
          </a:p>
          <a:p>
            <a:pPr lvl="1">
              <a:lnSpc>
                <a:spcPct val="100000"/>
              </a:lnSpc>
              <a:spcBef>
                <a:spcPts val="0"/>
              </a:spcBef>
              <a:spcAft>
                <a:spcPts val="600"/>
              </a:spcAft>
            </a:pPr>
            <a:r>
              <a:rPr lang="cs-CZ" sz="2000" u="sng" dirty="0">
                <a:hlinkClick r:id="rId2">
                  <a:extLst>
                    <a:ext uri="{A12FA001-AC4F-418D-AE19-62706E023703}">
                      <ahyp:hlinkClr xmlns:ahyp="http://schemas.microsoft.com/office/drawing/2018/hyperlinkcolor" val="tx"/>
                    </a:ext>
                  </a:extLst>
                </a:hlinkClick>
              </a:rPr>
              <a:t>Změny smluv na plnění VZ v důsledku povodní</a:t>
            </a:r>
            <a:endParaRPr lang="cs-CZ" sz="2000" u="sng" dirty="0"/>
          </a:p>
          <a:p>
            <a:pPr>
              <a:lnSpc>
                <a:spcPct val="100000"/>
              </a:lnSpc>
              <a:spcBef>
                <a:spcPts val="0"/>
              </a:spcBef>
              <a:spcAft>
                <a:spcPts val="600"/>
              </a:spcAft>
            </a:pPr>
            <a:endParaRPr lang="cs-CZ" sz="2000" b="1" dirty="0">
              <a:solidFill>
                <a:schemeClr val="accent5">
                  <a:lumMod val="75000"/>
                </a:schemeClr>
              </a:solidFill>
            </a:endParaRPr>
          </a:p>
          <a:p>
            <a:pPr>
              <a:lnSpc>
                <a:spcPct val="100000"/>
              </a:lnSpc>
              <a:spcBef>
                <a:spcPts val="0"/>
              </a:spcBef>
              <a:spcAft>
                <a:spcPts val="600"/>
              </a:spcAft>
            </a:pPr>
            <a:r>
              <a:rPr lang="cs-CZ" sz="2000" b="1" dirty="0">
                <a:solidFill>
                  <a:schemeClr val="accent5">
                    <a:lumMod val="75000"/>
                  </a:schemeClr>
                </a:solidFill>
              </a:rPr>
              <a:t>stanoviska související s epidemií COVID:</a:t>
            </a:r>
          </a:p>
          <a:p>
            <a:pPr lvl="1">
              <a:lnSpc>
                <a:spcPct val="100000"/>
              </a:lnSpc>
              <a:spcBef>
                <a:spcPts val="0"/>
              </a:spcBef>
              <a:spcAft>
                <a:spcPts val="600"/>
              </a:spcAft>
            </a:pPr>
            <a:r>
              <a:rPr lang="cs-CZ" sz="2000" i="0" dirty="0">
                <a:effectLst/>
                <a:hlinkClick r:id="rId3">
                  <a:extLst>
                    <a:ext uri="{A12FA001-AC4F-418D-AE19-62706E023703}">
                      <ahyp:hlinkClr xmlns:ahyp="http://schemas.microsoft.com/office/drawing/2018/hyperlinkcolor" val="tx"/>
                    </a:ext>
                  </a:extLst>
                </a:hlinkClick>
              </a:rPr>
              <a:t>Možnosti zadavatelů při zadávání veřejných zakázek ve stavu nouze</a:t>
            </a:r>
            <a:endParaRPr lang="cs-CZ" sz="2000" i="0" dirty="0">
              <a:effectLst/>
            </a:endParaRPr>
          </a:p>
          <a:p>
            <a:pPr lvl="1">
              <a:lnSpc>
                <a:spcPct val="100000"/>
              </a:lnSpc>
              <a:spcBef>
                <a:spcPts val="0"/>
              </a:spcBef>
              <a:spcAft>
                <a:spcPts val="600"/>
              </a:spcAft>
            </a:pPr>
            <a:r>
              <a:rPr lang="cs-CZ" sz="2000" i="0" dirty="0">
                <a:effectLst/>
                <a:hlinkClick r:id="rId4">
                  <a:extLst>
                    <a:ext uri="{A12FA001-AC4F-418D-AE19-62706E023703}">
                      <ahyp:hlinkClr xmlns:ahyp="http://schemas.microsoft.com/office/drawing/2018/hyperlinkcolor" val="tx"/>
                    </a:ext>
                  </a:extLst>
                </a:hlinkClick>
              </a:rPr>
              <a:t>Doporučení ke změnám v nouzovém stavu</a:t>
            </a:r>
            <a:endParaRPr lang="cs-CZ" sz="2000" i="0" dirty="0">
              <a:effectLst/>
            </a:endParaRPr>
          </a:p>
          <a:p>
            <a:pPr lvl="1">
              <a:lnSpc>
                <a:spcPct val="100000"/>
              </a:lnSpc>
              <a:spcBef>
                <a:spcPts val="0"/>
              </a:spcBef>
              <a:spcAft>
                <a:spcPts val="600"/>
              </a:spcAft>
            </a:pPr>
            <a:r>
              <a:rPr lang="cs-CZ" sz="2000" i="0" dirty="0">
                <a:solidFill>
                  <a:srgbClr val="303030"/>
                </a:solidFill>
                <a:effectLst/>
              </a:rPr>
              <a:t>Stanovisko ÚOHS k možným změnám závazků smluv v době koronavirové nákazy</a:t>
            </a:r>
            <a:br>
              <a:rPr lang="cs-CZ" sz="2000" i="0" dirty="0">
                <a:solidFill>
                  <a:srgbClr val="303030"/>
                </a:solidFill>
                <a:effectLst/>
              </a:rPr>
            </a:br>
            <a:r>
              <a:rPr lang="cs-CZ" sz="2000" i="0" dirty="0">
                <a:solidFill>
                  <a:srgbClr val="00A651"/>
                </a:solidFill>
                <a:effectLst/>
                <a:hlinkClick r:id="rId5" tooltip="Odkaz bude otevřen v novém okně."/>
              </a:rPr>
              <a:t>https://www.uohs.cz/cs/verejne-zakazky/aktuality-z-verejnych-zakazek/2762-stanovisko-uohs-k-moznym-zmenam-zavazku-smluv-v-dobe-koronavirove-nakazy.html</a:t>
            </a:r>
            <a:endParaRPr lang="cs-CZ" sz="2000" i="0" dirty="0">
              <a:solidFill>
                <a:srgbClr val="00A651"/>
              </a:solidFill>
              <a:effectLst/>
            </a:endParaRPr>
          </a:p>
          <a:p>
            <a:pPr>
              <a:lnSpc>
                <a:spcPct val="100000"/>
              </a:lnSpc>
              <a:spcBef>
                <a:spcPts val="0"/>
              </a:spcBef>
              <a:spcAft>
                <a:spcPts val="600"/>
              </a:spcAft>
            </a:pPr>
            <a:endParaRPr lang="cs-CZ" sz="2000" dirty="0"/>
          </a:p>
          <a:p>
            <a:pPr>
              <a:lnSpc>
                <a:spcPct val="100000"/>
              </a:lnSpc>
              <a:spcBef>
                <a:spcPts val="0"/>
              </a:spcBef>
              <a:spcAft>
                <a:spcPts val="600"/>
              </a:spcAft>
              <a:buFont typeface="Wingdings" panose="05000000000000000000" pitchFamily="2" charset="2"/>
              <a:buChar char="Ø"/>
            </a:pPr>
            <a:endParaRPr lang="cs-CZ" sz="2000" dirty="0"/>
          </a:p>
        </p:txBody>
      </p:sp>
      <p:sp>
        <p:nvSpPr>
          <p:cNvPr id="6" name="Nadpis 1">
            <a:extLst>
              <a:ext uri="{FF2B5EF4-FFF2-40B4-BE49-F238E27FC236}">
                <a16:creationId xmlns:a16="http://schemas.microsoft.com/office/drawing/2014/main" id="{6BC25597-9C57-D010-E3FD-E80E90C53668}"/>
              </a:ext>
            </a:extLst>
          </p:cNvPr>
          <p:cNvSpPr>
            <a:spLocks noGrp="1"/>
          </p:cNvSpPr>
          <p:nvPr>
            <p:ph type="title"/>
          </p:nvPr>
        </p:nvSpPr>
        <p:spPr>
          <a:xfrm>
            <a:off x="839788" y="365125"/>
            <a:ext cx="10515600" cy="823913"/>
          </a:xfrm>
        </p:spPr>
        <p:txBody>
          <a:bodyPr>
            <a:normAutofit/>
          </a:bodyPr>
          <a:lstStyle/>
          <a:p>
            <a:r>
              <a:rPr lang="cs-CZ" sz="3200" b="1" dirty="0">
                <a:solidFill>
                  <a:schemeClr val="accent5">
                    <a:lumMod val="75000"/>
                  </a:schemeClr>
                </a:solidFill>
              </a:rPr>
              <a:t>Relevantní stanoviska týkající se změny závazků ze smluv</a:t>
            </a:r>
          </a:p>
        </p:txBody>
      </p:sp>
      <p:sp>
        <p:nvSpPr>
          <p:cNvPr id="7" name="Zástupný symbol pro číslo snímku 6">
            <a:extLst>
              <a:ext uri="{FF2B5EF4-FFF2-40B4-BE49-F238E27FC236}">
                <a16:creationId xmlns:a16="http://schemas.microsoft.com/office/drawing/2014/main" id="{EA49E1C2-4305-8AE4-A246-0B49AB661747}"/>
              </a:ext>
            </a:extLst>
          </p:cNvPr>
          <p:cNvSpPr>
            <a:spLocks noGrp="1"/>
          </p:cNvSpPr>
          <p:nvPr>
            <p:ph type="sldNum" sz="quarter" idx="12"/>
          </p:nvPr>
        </p:nvSpPr>
        <p:spPr/>
        <p:txBody>
          <a:bodyPr/>
          <a:lstStyle/>
          <a:p>
            <a:fld id="{21944441-26C3-43E2-AE7F-3EECDD9A4D76}" type="slidenum">
              <a:rPr lang="cs-CZ" smtClean="0"/>
              <a:t>98</a:t>
            </a:fld>
            <a:endParaRPr lang="cs-CZ"/>
          </a:p>
        </p:txBody>
      </p:sp>
    </p:spTree>
    <p:extLst>
      <p:ext uri="{BB962C8B-B14F-4D97-AF65-F5344CB8AC3E}">
        <p14:creationId xmlns:p14="http://schemas.microsoft.com/office/powerpoint/2010/main" val="274716733"/>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obsah 2">
            <a:extLst>
              <a:ext uri="{FF2B5EF4-FFF2-40B4-BE49-F238E27FC236}">
                <a16:creationId xmlns:a16="http://schemas.microsoft.com/office/drawing/2014/main" id="{D212BD1A-5A15-679B-D08E-214DCDE7341D}"/>
              </a:ext>
            </a:extLst>
          </p:cNvPr>
          <p:cNvSpPr>
            <a:spLocks noGrp="1"/>
          </p:cNvSpPr>
          <p:nvPr>
            <p:ph idx="1"/>
          </p:nvPr>
        </p:nvSpPr>
        <p:spPr>
          <a:xfrm>
            <a:off x="838200" y="1258277"/>
            <a:ext cx="10515600" cy="5033108"/>
          </a:xfrm>
        </p:spPr>
        <p:txBody>
          <a:bodyPr>
            <a:noAutofit/>
          </a:bodyPr>
          <a:lstStyle/>
          <a:p>
            <a:pPr>
              <a:lnSpc>
                <a:spcPct val="100000"/>
              </a:lnSpc>
              <a:spcBef>
                <a:spcPts val="0"/>
              </a:spcBef>
              <a:spcAft>
                <a:spcPts val="600"/>
              </a:spcAft>
            </a:pPr>
            <a:r>
              <a:rPr lang="cs-CZ" sz="2000" b="1" dirty="0">
                <a:solidFill>
                  <a:schemeClr val="accent5">
                    <a:lumMod val="75000"/>
                  </a:schemeClr>
                </a:solidFill>
              </a:rPr>
              <a:t>stanoviska související s inflací/válkou na Ukrajině:</a:t>
            </a:r>
          </a:p>
          <a:p>
            <a:pPr lvl="1">
              <a:lnSpc>
                <a:spcPct val="100000"/>
              </a:lnSpc>
              <a:spcBef>
                <a:spcPts val="0"/>
              </a:spcBef>
              <a:spcAft>
                <a:spcPts val="600"/>
              </a:spcAft>
            </a:pPr>
            <a:r>
              <a:rPr lang="cs-CZ" sz="1800" i="0" dirty="0">
                <a:effectLst/>
                <a:hlinkClick r:id="rId2">
                  <a:extLst>
                    <a:ext uri="{A12FA001-AC4F-418D-AE19-62706E023703}">
                      <ahyp:hlinkClr xmlns:ahyp="http://schemas.microsoft.com/office/drawing/2018/hyperlinkcolor" val="tx"/>
                    </a:ext>
                  </a:extLst>
                </a:hlinkClick>
              </a:rPr>
              <a:t>Metodické doporučení týkající se růstu cen ve veřejných zakázkách prostřednictvím indexace cen</a:t>
            </a:r>
            <a:endParaRPr lang="cs-CZ" sz="1800" i="0" dirty="0">
              <a:effectLst/>
            </a:endParaRPr>
          </a:p>
          <a:p>
            <a:pPr lvl="1">
              <a:lnSpc>
                <a:spcPct val="100000"/>
              </a:lnSpc>
              <a:spcBef>
                <a:spcPts val="0"/>
              </a:spcBef>
              <a:spcAft>
                <a:spcPts val="600"/>
              </a:spcAft>
            </a:pPr>
            <a:r>
              <a:rPr lang="cs-CZ" sz="1800" i="0" dirty="0">
                <a:effectLst/>
                <a:hlinkClick r:id="rId3">
                  <a:extLst>
                    <a:ext uri="{A12FA001-AC4F-418D-AE19-62706E023703}">
                      <ahyp:hlinkClr xmlns:ahyp="http://schemas.microsoft.com/office/drawing/2018/hyperlinkcolor" val="tx"/>
                    </a:ext>
                  </a:extLst>
                </a:hlinkClick>
              </a:rPr>
              <a:t>Společné stanovisko Ministerstva pro místní rozvoj a Úřadu pro ochranu hospodářské soutěže k problematice nárůstu cen stavebních materiálů</a:t>
            </a:r>
            <a:endParaRPr lang="cs-CZ" sz="1800" dirty="0"/>
          </a:p>
          <a:p>
            <a:pPr lvl="1">
              <a:lnSpc>
                <a:spcPct val="100000"/>
              </a:lnSpc>
              <a:spcBef>
                <a:spcPts val="0"/>
              </a:spcBef>
              <a:spcAft>
                <a:spcPts val="600"/>
              </a:spcAft>
            </a:pPr>
            <a:r>
              <a:rPr lang="cs-CZ" sz="1800" i="0" dirty="0">
                <a:effectLst/>
                <a:hlinkClick r:id="rId4">
                  <a:extLst>
                    <a:ext uri="{A12FA001-AC4F-418D-AE19-62706E023703}">
                      <ahyp:hlinkClr xmlns:ahyp="http://schemas.microsoft.com/office/drawing/2018/hyperlinkcolor" val="tx"/>
                    </a:ext>
                  </a:extLst>
                </a:hlinkClick>
              </a:rPr>
              <a:t>Metodické doporučení (doplnění) týkající se růstu cen ve veřejných zakázkách prostřednictvím indexace cen</a:t>
            </a:r>
            <a:endParaRPr lang="cs-CZ" sz="1800" i="0" dirty="0">
              <a:effectLst/>
            </a:endParaRPr>
          </a:p>
          <a:p>
            <a:pPr lvl="1">
              <a:lnSpc>
                <a:spcPct val="100000"/>
              </a:lnSpc>
              <a:spcBef>
                <a:spcPts val="0"/>
              </a:spcBef>
              <a:spcAft>
                <a:spcPts val="600"/>
              </a:spcAft>
            </a:pPr>
            <a:r>
              <a:rPr lang="cs-CZ" sz="1800" i="0" dirty="0">
                <a:effectLst/>
                <a:hlinkClick r:id="rId5">
                  <a:extLst>
                    <a:ext uri="{A12FA001-AC4F-418D-AE19-62706E023703}">
                      <ahyp:hlinkClr xmlns:ahyp="http://schemas.microsoft.com/office/drawing/2018/hyperlinkcolor" val="tx"/>
                    </a:ext>
                  </a:extLst>
                </a:hlinkClick>
              </a:rPr>
              <a:t>Informace k aktuální situaci odchodů ukrajinských pracovníků z realizace veřejných zakázek a dopadu na změny smluv</a:t>
            </a:r>
            <a:endParaRPr lang="cs-CZ" sz="1800" dirty="0"/>
          </a:p>
          <a:p>
            <a:pPr lvl="1">
              <a:lnSpc>
                <a:spcPct val="100000"/>
              </a:lnSpc>
              <a:spcBef>
                <a:spcPts val="0"/>
              </a:spcBef>
              <a:spcAft>
                <a:spcPts val="600"/>
              </a:spcAft>
            </a:pPr>
            <a:r>
              <a:rPr lang="cs-CZ" sz="1800" i="0" dirty="0">
                <a:effectLst/>
                <a:hlinkClick r:id="rId6">
                  <a:extLst>
                    <a:ext uri="{A12FA001-AC4F-418D-AE19-62706E023703}">
                      <ahyp:hlinkClr xmlns:ahyp="http://schemas.microsoft.com/office/drawing/2018/hyperlinkcolor" val="tx"/>
                    </a:ext>
                  </a:extLst>
                </a:hlinkClick>
              </a:rPr>
              <a:t>Metodický pokyn pro uplatnění inflační doložky ve smlouvách na služby ČKAIT</a:t>
            </a:r>
            <a:endParaRPr lang="cs-CZ" sz="1800" i="0" dirty="0">
              <a:effectLst/>
            </a:endParaRPr>
          </a:p>
          <a:p>
            <a:pPr lvl="1">
              <a:lnSpc>
                <a:spcPct val="100000"/>
              </a:lnSpc>
              <a:spcBef>
                <a:spcPts val="0"/>
              </a:spcBef>
              <a:spcAft>
                <a:spcPts val="600"/>
              </a:spcAft>
            </a:pPr>
            <a:r>
              <a:rPr lang="pl-PL" sz="1800" i="0" dirty="0">
                <a:effectLst/>
                <a:hlinkClick r:id="rId7">
                  <a:extLst>
                    <a:ext uri="{A12FA001-AC4F-418D-AE19-62706E023703}">
                      <ahyp:hlinkClr xmlns:ahyp="http://schemas.microsoft.com/office/drawing/2018/hyperlinkcolor" val="tx"/>
                    </a:ext>
                  </a:extLst>
                </a:hlinkClick>
              </a:rPr>
              <a:t>Informace ke změnám smluv s ohledem na situaci na Ukrajině</a:t>
            </a:r>
            <a:endParaRPr lang="cs-CZ" sz="1800" dirty="0"/>
          </a:p>
          <a:p>
            <a:pPr lvl="1" algn="just">
              <a:lnSpc>
                <a:spcPct val="100000"/>
              </a:lnSpc>
              <a:spcBef>
                <a:spcPts val="0"/>
              </a:spcBef>
              <a:spcAft>
                <a:spcPts val="600"/>
              </a:spcAft>
            </a:pPr>
            <a:r>
              <a:rPr lang="cs-CZ" sz="1800" i="0" dirty="0">
                <a:solidFill>
                  <a:srgbClr val="303030"/>
                </a:solidFill>
                <a:effectLst/>
              </a:rPr>
              <a:t>Svaz podnikatelů ve stavebnictví zpracoval ve spolupráci s Ministerstvem pro místní rozvoj doporučující materiál, který by měl zejména veřejným zadavatelům poskytnout detailnější informace o tom, jaké jsou možnosti zadavatele při zadávání veřejné zakázky a případné změny závazku ze smlouvy, reagující na změny cen stavebních materiálů a energií. Materiál byl uveřejněn na adrese:</a:t>
            </a:r>
            <a:br>
              <a:rPr lang="cs-CZ" sz="1800" dirty="0"/>
            </a:br>
            <a:r>
              <a:rPr lang="cs-CZ" sz="1800" i="0" dirty="0">
                <a:solidFill>
                  <a:srgbClr val="00A651"/>
                </a:solidFill>
                <a:effectLst/>
                <a:hlinkClick r:id="rId8"/>
              </a:rPr>
              <a:t>https://www.sps.cz/</a:t>
            </a:r>
            <a:r>
              <a:rPr lang="cs-CZ" sz="1800" i="0" dirty="0" err="1">
                <a:solidFill>
                  <a:srgbClr val="00A651"/>
                </a:solidFill>
                <a:effectLst/>
                <a:hlinkClick r:id="rId8"/>
              </a:rPr>
              <a:t>userfiles</a:t>
            </a:r>
            <a:r>
              <a:rPr lang="cs-CZ" sz="1800" i="0" dirty="0">
                <a:solidFill>
                  <a:srgbClr val="00A651"/>
                </a:solidFill>
                <a:effectLst/>
                <a:hlinkClick r:id="rId8"/>
              </a:rPr>
              <a:t>/indexace-15-9-2022_16632514816237.pdf</a:t>
            </a:r>
            <a:r>
              <a:rPr lang="cs-CZ" sz="1800" i="0" dirty="0">
                <a:solidFill>
                  <a:srgbClr val="303030"/>
                </a:solidFill>
                <a:effectLst/>
              </a:rPr>
              <a:t>;</a:t>
            </a:r>
            <a:endParaRPr lang="cs-CZ" sz="1800" i="0" dirty="0">
              <a:solidFill>
                <a:srgbClr val="00A651"/>
              </a:solidFill>
              <a:effectLst/>
            </a:endParaRPr>
          </a:p>
          <a:p>
            <a:pPr>
              <a:lnSpc>
                <a:spcPct val="100000"/>
              </a:lnSpc>
              <a:spcBef>
                <a:spcPts val="0"/>
              </a:spcBef>
              <a:spcAft>
                <a:spcPts val="600"/>
              </a:spcAft>
            </a:pPr>
            <a:endParaRPr lang="cs-CZ" sz="2000" dirty="0"/>
          </a:p>
          <a:p>
            <a:pPr lvl="1">
              <a:lnSpc>
                <a:spcPct val="100000"/>
              </a:lnSpc>
              <a:spcBef>
                <a:spcPts val="0"/>
              </a:spcBef>
              <a:spcAft>
                <a:spcPts val="600"/>
              </a:spcAft>
            </a:pPr>
            <a:endParaRPr lang="cs-CZ" sz="2000" dirty="0"/>
          </a:p>
        </p:txBody>
      </p:sp>
      <p:sp>
        <p:nvSpPr>
          <p:cNvPr id="6" name="Nadpis 1">
            <a:extLst>
              <a:ext uri="{FF2B5EF4-FFF2-40B4-BE49-F238E27FC236}">
                <a16:creationId xmlns:a16="http://schemas.microsoft.com/office/drawing/2014/main" id="{6BC25597-9C57-D010-E3FD-E80E90C53668}"/>
              </a:ext>
            </a:extLst>
          </p:cNvPr>
          <p:cNvSpPr>
            <a:spLocks noGrp="1"/>
          </p:cNvSpPr>
          <p:nvPr>
            <p:ph type="title"/>
          </p:nvPr>
        </p:nvSpPr>
        <p:spPr>
          <a:xfrm>
            <a:off x="839788" y="365125"/>
            <a:ext cx="10515600" cy="823913"/>
          </a:xfrm>
        </p:spPr>
        <p:txBody>
          <a:bodyPr>
            <a:normAutofit/>
          </a:bodyPr>
          <a:lstStyle/>
          <a:p>
            <a:r>
              <a:rPr lang="cs-CZ" sz="3200" b="1" dirty="0">
                <a:solidFill>
                  <a:schemeClr val="accent5">
                    <a:lumMod val="75000"/>
                  </a:schemeClr>
                </a:solidFill>
              </a:rPr>
              <a:t>Relevantní stanoviska týkající se změny závazků ze smluv</a:t>
            </a:r>
          </a:p>
        </p:txBody>
      </p:sp>
      <p:sp>
        <p:nvSpPr>
          <p:cNvPr id="7" name="Zástupný symbol pro číslo snímku 6">
            <a:extLst>
              <a:ext uri="{FF2B5EF4-FFF2-40B4-BE49-F238E27FC236}">
                <a16:creationId xmlns:a16="http://schemas.microsoft.com/office/drawing/2014/main" id="{EA49E1C2-4305-8AE4-A246-0B49AB661747}"/>
              </a:ext>
            </a:extLst>
          </p:cNvPr>
          <p:cNvSpPr>
            <a:spLocks noGrp="1"/>
          </p:cNvSpPr>
          <p:nvPr>
            <p:ph type="sldNum" sz="quarter" idx="12"/>
          </p:nvPr>
        </p:nvSpPr>
        <p:spPr/>
        <p:txBody>
          <a:bodyPr/>
          <a:lstStyle/>
          <a:p>
            <a:fld id="{21944441-26C3-43E2-AE7F-3EECDD9A4D76}" type="slidenum">
              <a:rPr lang="cs-CZ" smtClean="0"/>
              <a:t>99</a:t>
            </a:fld>
            <a:endParaRPr lang="cs-CZ"/>
          </a:p>
        </p:txBody>
      </p:sp>
    </p:spTree>
    <p:extLst>
      <p:ext uri="{BB962C8B-B14F-4D97-AF65-F5344CB8AC3E}">
        <p14:creationId xmlns:p14="http://schemas.microsoft.com/office/powerpoint/2010/main" val="495341575"/>
      </p:ext>
    </p:extLst>
  </p:cSld>
  <p:clrMapOvr>
    <a:masterClrMapping/>
  </p:clrMapOvr>
</p:sld>
</file>

<file path=ppt/theme/theme1.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20333</TotalTime>
  <Words>12917</Words>
  <Application>Microsoft Office PowerPoint</Application>
  <PresentationFormat>Širokoúhlá obrazovka</PresentationFormat>
  <Paragraphs>726</Paragraphs>
  <Slides>100</Slides>
  <Notes>1</Notes>
  <HiddenSlides>0</HiddenSlides>
  <MMClips>0</MMClips>
  <ScaleCrop>false</ScaleCrop>
  <HeadingPairs>
    <vt:vector size="6" baseType="variant">
      <vt:variant>
        <vt:lpstr>Použitá písma</vt:lpstr>
      </vt:variant>
      <vt:variant>
        <vt:i4>7</vt:i4>
      </vt:variant>
      <vt:variant>
        <vt:lpstr>Motiv</vt:lpstr>
      </vt:variant>
      <vt:variant>
        <vt:i4>1</vt:i4>
      </vt:variant>
      <vt:variant>
        <vt:lpstr>Nadpisy snímků</vt:lpstr>
      </vt:variant>
      <vt:variant>
        <vt:i4>100</vt:i4>
      </vt:variant>
    </vt:vector>
  </HeadingPairs>
  <TitlesOfParts>
    <vt:vector size="108" baseType="lpstr">
      <vt:lpstr>Arial</vt:lpstr>
      <vt:lpstr>Calibri</vt:lpstr>
      <vt:lpstr>Calibri Light</vt:lpstr>
      <vt:lpstr>Courier New</vt:lpstr>
      <vt:lpstr>Montserrat</vt:lpstr>
      <vt:lpstr>Segoe UI</vt:lpstr>
      <vt:lpstr>Wingdings</vt:lpstr>
      <vt:lpstr>Motiv Office</vt:lpstr>
      <vt:lpstr>Prezentace aplikace PowerPoint</vt:lpstr>
      <vt:lpstr>Zkratky</vt:lpstr>
      <vt:lpstr>Změny smluv ve VZ - východiska</vt:lpstr>
      <vt:lpstr>Změny závazků ze smluv na VZ – základní pravidlo</vt:lpstr>
      <vt:lpstr>Změny závazků ze smluv na VZ – přehled povolených možností</vt:lpstr>
      <vt:lpstr>Prezentace aplikace PowerPoint</vt:lpstr>
      <vt:lpstr>Změna závazků se smluv na VZ – principy v judikatuře</vt:lpstr>
      <vt:lpstr>Změna závazků se smluv na VZ – principy v judikatuře</vt:lpstr>
      <vt:lpstr>Přechodná ustanovení ZZVZ</vt:lpstr>
      <vt:lpstr>A. NE/PODSTATNÁ ZMĚNA  </vt:lpstr>
      <vt:lpstr>Podstatná změna – definice v § 222/3</vt:lpstr>
      <vt:lpstr>Ovlivnění účasti v ZŘ</vt:lpstr>
      <vt:lpstr>Ovlivnění účasti v ZŘ - judikatura</vt:lpstr>
      <vt:lpstr>Ovlivnění výběru dodavatele</vt:lpstr>
      <vt:lpstr>Ovlivnění výběru dodavatele - judikatura</vt:lpstr>
      <vt:lpstr>Změna ekonomické rovnováhy ve prospěch dodavatele</vt:lpstr>
      <vt:lpstr>Změna ekonomické rovnováhy - judikatura</vt:lpstr>
      <vt:lpstr>Změna ekonomické rovnováhy - judikatura</vt:lpstr>
      <vt:lpstr>Změna ekonomické rovnováhy - judikatura</vt:lpstr>
      <vt:lpstr>Změna ekonomické rovnováhy - judikatura</vt:lpstr>
      <vt:lpstr>Významné rozšíření rozsahu plnění VZ</vt:lpstr>
      <vt:lpstr>B. ZMĚNY POVOLENÉ EX LEGE  </vt:lpstr>
      <vt:lpstr>Změna de minimis</vt:lpstr>
      <vt:lpstr>Změna de minimis (§ 222/4)</vt:lpstr>
      <vt:lpstr>Změna de minimis (§ 222/4)</vt:lpstr>
      <vt:lpstr>Změna de minimis (§ 222/4) – počítání limitu</vt:lpstr>
      <vt:lpstr>Změna de minimis (§ 222/4) – judikatura</vt:lpstr>
      <vt:lpstr>Změna de minimis (§ 222/4) – judikatura</vt:lpstr>
      <vt:lpstr>Změna de minimis (§ 222/4) – judikatura</vt:lpstr>
      <vt:lpstr>Změna de minimis (§ 222/4) – judikatura</vt:lpstr>
      <vt:lpstr>Změna de minimis (§ 222/4) – judikatura</vt:lpstr>
      <vt:lpstr>Změna de minimis (§ 222/4) – judikatura</vt:lpstr>
      <vt:lpstr>Změna de minimis (§ 222/4) – judikatura</vt:lpstr>
      <vt:lpstr>Změna de minimis (§ 222/4) – judikatura</vt:lpstr>
      <vt:lpstr>Dodatečná plnění</vt:lpstr>
      <vt:lpstr>Novela 2023 - § 222/5</vt:lpstr>
      <vt:lpstr>Dodatečná plnění (§ 222/5)</vt:lpstr>
      <vt:lpstr>Dodatečná plnění (§ 222/5) - judikatura</vt:lpstr>
      <vt:lpstr>Dodatečná plnění (§ 222/5) - judikatura</vt:lpstr>
      <vt:lpstr>Dodatečná plnění (§ 222/5) - judikatura</vt:lpstr>
      <vt:lpstr>Nepředvída(tel)né změny</vt:lpstr>
      <vt:lpstr>Novela 2023 - § 222/6</vt:lpstr>
      <vt:lpstr>Nepředvídané změny (§ 222/6)</vt:lpstr>
      <vt:lpstr>Nepředvídané změny (§ 222/6)</vt:lpstr>
      <vt:lpstr>Nepředvídané změny (§ 222/6)</vt:lpstr>
      <vt:lpstr>Společná pravidla k § 222 odst. 5 a 6</vt:lpstr>
      <vt:lpstr>Novela 2023 - § 222/9</vt:lpstr>
      <vt:lpstr>Společná pravidla pro změny dle § 222/5 a 6</vt:lpstr>
      <vt:lpstr>Společná pravidla pro změny dle § 222/5 a 6</vt:lpstr>
      <vt:lpstr>Společná pravidla pro změny dle § 222/5 a 6 - judikatura</vt:lpstr>
      <vt:lpstr>Záměny položek</vt:lpstr>
      <vt:lpstr>Záměna položek (§ 222/7)</vt:lpstr>
      <vt:lpstr>C. VYHRAZENÉ ZMĚNY  </vt:lpstr>
      <vt:lpstr>Novela 2023 - § 222/2</vt:lpstr>
      <vt:lpstr>Vyhrazené změny (§ 100/1 a § 222/2)</vt:lpstr>
      <vt:lpstr>Vyhrazené změny (§ 100/1 a § 222/2)</vt:lpstr>
      <vt:lpstr>Vyhrazené změny (§ 100/1 a § 222/2)</vt:lpstr>
      <vt:lpstr>Vyhrazené změny (§ 100/1 a § 222/2) - judikatura</vt:lpstr>
      <vt:lpstr>Vyhrazené změny (§ 100/1 a § 222/2) - judikatura</vt:lpstr>
      <vt:lpstr>Vyhrazené změny (§ 100/1 a § 222/2) - judikatura</vt:lpstr>
      <vt:lpstr>Vyhrazené změny (§ 100/1 a § 222/2) - judikatura</vt:lpstr>
      <vt:lpstr>Vyhrazené změny (§ 100/1 a § 222/2) - judikatura</vt:lpstr>
      <vt:lpstr>Vyhrazené změny (§ 100/1 a § 222/2) - judikatura</vt:lpstr>
      <vt:lpstr>Vyhrazené změny (§ 100/1 a § 222/2) - judikatura</vt:lpstr>
      <vt:lpstr>D. ZMĚNY PROVÁDĚNÉ V JŘBU  </vt:lpstr>
      <vt:lpstr>Změny prováděné v JŘBU</vt:lpstr>
      <vt:lpstr>Dodatečné dodávky (§ 64/b)</vt:lpstr>
      <vt:lpstr>Dodatečné dodávky (§ 64/b) - judikatura</vt:lpstr>
      <vt:lpstr>„Opční právo“ (§ 100 a § 66)</vt:lpstr>
      <vt:lpstr>E. ZMĚNY V OSOBĚ DODAVATELE  </vt:lpstr>
      <vt:lpstr>Právní nástupnictví</vt:lpstr>
      <vt:lpstr>Změna v osobě – právní nástupnictví (§ 222/10/b)</vt:lpstr>
      <vt:lpstr>Změna v osobě – právní nástupnictví (§ 222/10/b) - judikatura</vt:lpstr>
      <vt:lpstr>Změna v osobě – právní nástupnictví (§ 222/10/b) - judikatura</vt:lpstr>
      <vt:lpstr>Změna v osobě – právní nástupnictví (§ 222/10/b) - judikatura</vt:lpstr>
      <vt:lpstr>Vyhrazená změna dodavatele</vt:lpstr>
      <vt:lpstr>Novela 2023 - § 222/10/a)</vt:lpstr>
      <vt:lpstr>Změna v osobě – vyhrazená změna (§ 222/10/a)</vt:lpstr>
      <vt:lpstr>Změna v osobě – vyhrazená změna (§ 222/10/a) - judikatura</vt:lpstr>
      <vt:lpstr>Změna v osobě – vyhrazená změna (§ 222/10/a) - judikatura</vt:lpstr>
      <vt:lpstr>Změna v osobě – vyhrazená změna (§ 222/10/a) - judikatura</vt:lpstr>
      <vt:lpstr>F. SPECIFICKÉ PŘÍPADY  </vt:lpstr>
      <vt:lpstr>Změny v případě VZMR a výjimek</vt:lpstr>
      <vt:lpstr>Změna v případě VZMR a výjimek</vt:lpstr>
      <vt:lpstr>Novela 2023 - § 222/1</vt:lpstr>
      <vt:lpstr>Změny u VZMR</vt:lpstr>
      <vt:lpstr>Změny návrhu smlouvy před jejím uzavřením</vt:lpstr>
      <vt:lpstr>Změny návrhu smlouvy před jejím uzavřením</vt:lpstr>
      <vt:lpstr>Změny návrhu smlouvy před jejím uzavřením - judikatura</vt:lpstr>
      <vt:lpstr>Změny návrhu smlouvy před jejím uzavřením - judikatura</vt:lpstr>
      <vt:lpstr>Změny návrhu smlouvy před jejím uzavřením - judikatura</vt:lpstr>
      <vt:lpstr>Změny závazků u rámcových  dohod</vt:lpstr>
      <vt:lpstr>Změna závazku u rámcových dohod</vt:lpstr>
      <vt:lpstr>Důsledky podstatné změny smlouvy</vt:lpstr>
      <vt:lpstr>Důsledky podstatné změny smlouvy</vt:lpstr>
      <vt:lpstr>Stanoviska týkající se změny závazků ze smluv</vt:lpstr>
      <vt:lpstr>Relevantní stanoviska týkající se změny závazků ze smluv</vt:lpstr>
      <vt:lpstr>Relevantní stanoviska týkající se změny závazků ze smluv</vt:lpstr>
      <vt:lpstr>Relevantní stanoviska týkající se změny závazků ze smluv</vt:lpstr>
      <vt:lpstr>Prezentace aplikace PowerPoint</vt:lpstr>
    </vt:vector>
  </TitlesOfParts>
  <Company>Ministerstvo pro místní rozvoj</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Novela 2023 - § 222/1</dc:title>
  <dc:creator>Dvořák David</dc:creator>
  <cp:lastModifiedBy>Dvořák David</cp:lastModifiedBy>
  <cp:revision>258</cp:revision>
  <dcterms:created xsi:type="dcterms:W3CDTF">2023-08-09T11:56:29Z</dcterms:created>
  <dcterms:modified xsi:type="dcterms:W3CDTF">2025-03-22T11:42:07Z</dcterms:modified>
</cp:coreProperties>
</file>