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1"/>
  </p:notesMasterIdLst>
  <p:sldIdLst>
    <p:sldId id="341" r:id="rId6"/>
    <p:sldId id="372" r:id="rId7"/>
    <p:sldId id="386" r:id="rId8"/>
    <p:sldId id="385" r:id="rId9"/>
    <p:sldId id="387" r:id="rId10"/>
    <p:sldId id="388" r:id="rId11"/>
    <p:sldId id="397" r:id="rId12"/>
    <p:sldId id="390" r:id="rId13"/>
    <p:sldId id="395" r:id="rId14"/>
    <p:sldId id="384" r:id="rId15"/>
    <p:sldId id="375" r:id="rId16"/>
    <p:sldId id="352" r:id="rId17"/>
    <p:sldId id="362" r:id="rId18"/>
    <p:sldId id="363" r:id="rId19"/>
    <p:sldId id="364" r:id="rId20"/>
    <p:sldId id="365" r:id="rId21"/>
    <p:sldId id="396" r:id="rId22"/>
    <p:sldId id="367" r:id="rId23"/>
    <p:sldId id="381" r:id="rId24"/>
    <p:sldId id="391" r:id="rId25"/>
    <p:sldId id="392" r:id="rId26"/>
    <p:sldId id="393" r:id="rId27"/>
    <p:sldId id="394" r:id="rId28"/>
    <p:sldId id="360" r:id="rId29"/>
    <p:sldId id="34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6E362-5517-4737-A674-AA30AC8353CF}" v="17" dt="2025-03-18T07:13:19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4892" autoAdjust="0"/>
  </p:normalViewPr>
  <p:slideViewPr>
    <p:cSldViewPr snapToGrid="0">
      <p:cViewPr varScale="1">
        <p:scale>
          <a:sx n="108" d="100"/>
          <a:sy n="108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9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DD6-EBA6-F219-0683-4D7BB0B9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714C49-783A-651D-5541-B007CB5D0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83A0D93-996E-B17F-4950-4ED3EDD03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CD7CFF-2A2F-82E7-318D-D037D0F5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3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1238-3CEB-A080-7CBF-68BE0CB7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FCE698-89AD-F832-BDC9-278E429D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B70A94-A366-F1E9-D588-E3E9CAAC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2F6B5-6CF7-9660-C136-95861024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9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3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29A8-DD49-79A8-E980-9666D3DF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CA016-6F82-998C-55F0-933C4162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152EB-266C-7FA6-6578-7F375E217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2A033-9603-2A10-3689-B42AB78F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5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46A6-C48F-5B3E-1800-F35AE996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47D6AF-420F-8342-9146-21228222C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25E0D-19DA-A53D-45D0-BE394AC4B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9FC68-5779-A96B-76E9-04796F80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C115-821F-C3A7-1EA3-8EA9EA2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0DCDE-0D8A-7A6D-C742-F3B362F9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A317C1-177F-9A88-E39F-43446317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0D949-E2D3-363A-21E2-73231F1B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1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3019-C30A-FC7C-84FF-FA4B29E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A00941-0183-DE32-0F9E-9243DFDD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155F41-E2F7-D2E4-2DC1-55C1253D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C5C53-4010-53D4-4BFB-1143EE08D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71C7E-4695-5B16-DBBC-670039F98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3D3F76-4D4E-27E3-61E8-A4BB608AE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34F6C6-539F-7FC1-F350-EA12BA70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1CB6C9-40E6-EE6E-AE72-1CA390FD3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76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73F7-BA67-B304-1045-B204C48E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BD83CD-8283-1615-E6A8-0B1BFC3E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866472-19A8-3443-0A22-3F162294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0DA51E-C693-284B-85AF-DC06ACA57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FB64-201C-3B27-0129-0A6388FA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54E20-D8F3-E560-5A6B-0028AD5D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BD7310-7C24-0044-6F8A-6C01C150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384C43-54B7-6580-1832-7F4A1075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A531-008F-3A1E-D5C2-77F04B34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474365-5FBF-4A00-C541-815454D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9CE182-94B1-BED5-1127-D0DF365C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9CE09-655B-C2D0-192C-1B3C421E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2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B345-5A26-B18A-9FFB-29FD41BEA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41A201-BD21-01E6-63A4-0A325AE01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4855D5-9552-1A00-A329-F31CA6571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82EF41-1DFB-3BE5-BA72-5A47565FF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725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93B3-D53C-7C0C-BFCC-D39BE1F0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932221-DC00-1A98-C8D3-A7229F827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D4AC1C-7A0A-4030-644C-FB632542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68547D-6884-619D-49D2-C96374444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92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022CE-E075-239A-86E9-79E7CD80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BCC72D4-E25D-2507-176C-1667461A3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4BE3FF7-3132-BC90-F730-B2591A481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86B80A-9E3B-0743-B210-02F9DC188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683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CB39-F44F-25E4-72E3-F8CB8076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A5D6BF7-3ECA-09BB-AF49-E0AE89541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9F767E-D54C-F6D5-CC59-AD1789E01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726020-3729-D36C-2796-0473DAA74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6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CFDE-0542-70C1-DDBC-20A456CB6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5D3EFA7-27C7-39D6-766B-935CEA8C9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3AA04E-6965-EE14-BE33-D54B5850E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688D4B-C7C1-A030-CBBE-95D113C3A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3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033BA-5C2C-B44F-1E93-3BB2B456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C1217C-BE9C-CB41-E46F-979C8A31E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E18799-D760-34FC-E78E-BC11018DE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5EA10-47DF-4A95-69EE-0904FAE53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4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79F0-4F34-345A-AF6F-4A0E34173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D0AEE03-2416-7770-E319-8B9C76C84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80D59C-7024-539B-A3F2-B317D952A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BEF613-AE5C-060B-14C6-74F00816C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18753-260C-3715-7481-C6927463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3AE74A-8941-68AD-6EAB-6149860DD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846B012-2BAF-22EC-627F-F3B4F937E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49E450-C69A-A096-7EE7-D9C1201A8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1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235F-B743-2B15-9275-066E94D3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35698B-2D37-1826-89E0-07EC79E3C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9DE30BF-95F5-5C67-6C5E-8162BAFDA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D57FF6-4918-42A7-C71F-B3E437F39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1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1B783-F2CF-C651-95D4-6AB5C31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DF06F1F-FB0F-7E88-6610-118FB67C0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ADB4B4-3F12-A355-55C9-578649D8B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72E723-B6A3-FC21-A281-481AC3F69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03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4C82E-39F3-2BA4-4525-824E270BD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82D3C0-03FA-18A6-C625-44EF05F3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853841-259A-C769-CFF6-AC9ED527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27787A-D44D-EF15-6BCF-D019E5277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2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3/18/2025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3/18/2025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3/18/2025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3/18/2025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3/18/2025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3/18/2025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3/18/2025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3/18/2025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otaceeu.cz/cs/evropske-fondy-v-cr/kohezni-politika-po-roce-2020/metodicke-dokumenty/metodicke-dokumenty-v-gesci-mmr-cr/metodicky-pokyn-pro-oblast-zadavani-zakaz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d.nipez.cz/ISVZ/Podpora/ISVZ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sp.cz/sqw/historie.sqw?o=9&amp;t=72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vz.nipez.cz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ily.proebiz.com/" TargetMode="External"/><Relationship Id="rId13" Type="http://schemas.openxmlformats.org/officeDocument/2006/relationships/hyperlink" Target="https://ecentre.cz/" TargetMode="External"/><Relationship Id="rId18" Type="http://schemas.openxmlformats.org/officeDocument/2006/relationships/hyperlink" Target="https://vz.svs.cz/" TargetMode="External"/><Relationship Id="rId3" Type="http://schemas.openxmlformats.org/officeDocument/2006/relationships/image" Target="../media/image12.jpeg"/><Relationship Id="rId21" Type="http://schemas.openxmlformats.org/officeDocument/2006/relationships/hyperlink" Target="https://www.e-zakazky.cz/verejne-zakazky" TargetMode="External"/><Relationship Id="rId7" Type="http://schemas.openxmlformats.org/officeDocument/2006/relationships/hyperlink" Target="https://josephine.proebiz.com/cs/" TargetMode="External"/><Relationship Id="rId12" Type="http://schemas.openxmlformats.org/officeDocument/2006/relationships/hyperlink" Target="https://www.kdv.cz/" TargetMode="External"/><Relationship Id="rId17" Type="http://schemas.openxmlformats.org/officeDocument/2006/relationships/hyperlink" Target="https://eaukce.skoda.cz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eveza.cz/" TargetMode="External"/><Relationship Id="rId20" Type="http://schemas.openxmlformats.org/officeDocument/2006/relationships/hyperlink" Target="https://www.pxeaukce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nderarena.cz/rozcestnik.jsf?" TargetMode="External"/><Relationship Id="rId11" Type="http://schemas.openxmlformats.org/officeDocument/2006/relationships/hyperlink" Target="http://www.osigeno.cz/" TargetMode="External"/><Relationship Id="rId5" Type="http://schemas.openxmlformats.org/officeDocument/2006/relationships/hyperlink" Target="https://www.ezak.cz/index.php" TargetMode="External"/><Relationship Id="rId15" Type="http://schemas.openxmlformats.org/officeDocument/2006/relationships/hyperlink" Target="https://www.rts.cz/index.aspx" TargetMode="External"/><Relationship Id="rId10" Type="http://schemas.openxmlformats.org/officeDocument/2006/relationships/hyperlink" Target="https://www.zadavatel.eu/" TargetMode="External"/><Relationship Id="rId19" Type="http://schemas.openxmlformats.org/officeDocument/2006/relationships/hyperlink" Target="https://www.nasprofil.cz/" TargetMode="External"/><Relationship Id="rId4" Type="http://schemas.openxmlformats.org/officeDocument/2006/relationships/hyperlink" Target="https://nen.nipez.cz/" TargetMode="External"/><Relationship Id="rId9" Type="http://schemas.openxmlformats.org/officeDocument/2006/relationships/hyperlink" Target="https://proebiz.com/" TargetMode="External"/><Relationship Id="rId14" Type="http://schemas.openxmlformats.org/officeDocument/2006/relationships/hyperlink" Target="https://www.anete.cz/firstbuysale/" TargetMode="External"/><Relationship Id="rId22" Type="http://schemas.openxmlformats.org/officeDocument/2006/relationships/hyperlink" Target="https://portal-vz.cz/nipez/individualni-elektronicke-nastroj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ozza.cz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vz.nipez.cz/ciselniky/nipez" TargetMode="External"/><Relationship Id="rId4" Type="http://schemas.openxmlformats.org/officeDocument/2006/relationships/hyperlink" Target="https://isvz.nipez.cz/ciselniky/cp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5632277"/>
            <a:ext cx="10722725" cy="64351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</a:p>
          <a:p>
            <a:pPr marL="14777" marR="5374" algn="ctr" defTabSz="967252">
              <a:lnSpc>
                <a:spcPct val="114500"/>
              </a:lnSpc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2729832"/>
            <a:ext cx="8143875" cy="1468609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Veřejné zakázky malého rozsahu</a:t>
            </a:r>
          </a:p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pro dodavatele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AB45E-0AAB-BC10-CA20-6E8B84C7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99A7DDF-3B37-1F26-439F-72082CCB527F}"/>
              </a:ext>
            </a:extLst>
          </p:cNvPr>
          <p:cNvSpPr txBox="1"/>
          <p:nvPr/>
        </p:nvSpPr>
        <p:spPr>
          <a:xfrm>
            <a:off x="1009212" y="1451055"/>
            <a:ext cx="101735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Podle čeho postupuje zadavatel?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Vnitřní předpis/směrnice zadavatele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Vnitřní předpis na zadávání veřejných zakázek je dokument, který stanovuje pravidla a postupy pro zadávání veřejných zakázek v rámci </a:t>
            </a:r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konkrétní organizace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4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Někteří zadavatelé je uveřejňují na svých webových stránkách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Vnitřní předpisu jsou u každého zadavatelé specifické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Může obsahovat výjimky z předpisu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Metodické pokyny u dotovaných veřejných zakázek</a:t>
            </a:r>
          </a:p>
          <a:p>
            <a:pPr algn="just">
              <a:buClr>
                <a:srgbClr val="00B050"/>
              </a:buClr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 případě, že je veřejná zakázka dotována, postupuje zadavatel dle metodického pokynu, který je stanoven v dotačním titulu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cs-CZ" sz="1400" dirty="0" err="1">
                <a:hlinkClick r:id="rId4"/>
              </a:rPr>
              <a:t>DotaceEU</a:t>
            </a:r>
            <a:r>
              <a:rPr lang="cs-CZ" sz="1400" dirty="0">
                <a:hlinkClick r:id="rId4"/>
              </a:rPr>
              <a:t> - Metodický pokyn pro oblast zadávání zakázek</a:t>
            </a: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01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7BC9D-0F18-62B5-7ADC-1F1496AA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A929286-11B5-18A0-04BC-1882D9EDDF3F}"/>
              </a:ext>
            </a:extLst>
          </p:cNvPr>
          <p:cNvSpPr txBox="1"/>
          <p:nvPr/>
        </p:nvSpPr>
        <p:spPr>
          <a:xfrm>
            <a:off x="1179535" y="1103298"/>
            <a:ext cx="98329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B050"/>
                </a:solidFill>
              </a:rPr>
              <a:t>Jak vyhledává zadavatel informace?</a:t>
            </a:r>
          </a:p>
          <a:p>
            <a:pPr algn="just"/>
            <a:endParaRPr lang="cs-CZ" sz="1400" dirty="0">
              <a:solidFill>
                <a:srgbClr val="00B050"/>
              </a:solidFill>
            </a:endParaRPr>
          </a:p>
          <a:p>
            <a:pPr algn="just"/>
            <a:r>
              <a:rPr lang="cs-CZ" sz="1400" dirty="0"/>
              <a:t>Průzkum trhu a předběžné tržní konzultace jsou dva různé nástroje, které zadavatelé mohou využít při přípravě veřejných zakázek.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Rozdíl mezi průzkumem trhu a předběžnými tržními konzultacemi spočívá v povaze a formálnosti procesu. Průzkum trhu je neformální a zaměřuje se na veřejně dostupné informace, zatímco předběžné tržní konzultace jsou formálnější a zahrnují přímou komunikaci s dodavateli. 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Průzkum trhu </a:t>
            </a:r>
            <a:r>
              <a:rPr lang="cs-CZ" sz="1400" dirty="0"/>
              <a:t>je </a:t>
            </a:r>
            <a:r>
              <a:rPr lang="cs-CZ" sz="1400" b="1" dirty="0"/>
              <a:t>neformální způsob získávání informací</a:t>
            </a:r>
            <a:r>
              <a:rPr lang="cs-CZ" sz="1400" dirty="0"/>
              <a:t>, který zahrnuje například vyhledávání informací na webových stránkách, studium katalogových listů produktů apod. Tento proces je méně formální a zadavatel si informace opatřuje vlastní vyhledávací činností nebo oslovením potenciálních dodavatelů. </a:t>
            </a:r>
            <a:r>
              <a:rPr lang="cs-CZ" sz="1400" b="1" dirty="0"/>
              <a:t>ZZVZ nestanovuje zadavateli povinnost uveřejnit informace získané z průzkumu trhu.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Předběžné tržní konzultace </a:t>
            </a:r>
            <a:r>
              <a:rPr lang="cs-CZ" sz="1400" b="1" dirty="0"/>
              <a:t>(§ 33 ZZVZ) </a:t>
            </a:r>
            <a:r>
              <a:rPr lang="cs-CZ" sz="1400" dirty="0"/>
              <a:t>jsou </a:t>
            </a:r>
            <a:r>
              <a:rPr lang="cs-CZ" sz="1400" b="1" dirty="0"/>
              <a:t>formálnější a sofistikovanější způsob získávání informací</a:t>
            </a:r>
            <a:r>
              <a:rPr lang="cs-CZ" sz="1400" dirty="0"/>
              <a:t>, který zahrnuje vzájemnou komunikaci s dodavateli na relevantním trhu. ZZVZ stanovuje pravidla pro komunikaci v rámci těchto konzultací </a:t>
            </a:r>
            <a:r>
              <a:rPr lang="cs-CZ" sz="1400" b="1" dirty="0"/>
              <a:t>(§ 211  odst. 3 ZZVZ) </a:t>
            </a:r>
            <a:r>
              <a:rPr lang="cs-CZ" sz="1400" dirty="0"/>
              <a:t>a povinnost zadavatele uvést a označit získané informace a osoby podílející se na konzultacích v zadávací dokumentaci </a:t>
            </a:r>
            <a:r>
              <a:rPr lang="cs-CZ" sz="1400" b="1" dirty="0"/>
              <a:t>(§ 36 odst. 4 ZZVZ).</a:t>
            </a:r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Forma PTK  - </a:t>
            </a:r>
            <a:r>
              <a:rPr lang="cs-CZ" sz="1400" dirty="0"/>
              <a:t>písemná, osobní jednání, on-line jednání.</a:t>
            </a:r>
          </a:p>
          <a:p>
            <a:pPr algn="just"/>
            <a:r>
              <a:rPr lang="cs-CZ" sz="1400" b="1" dirty="0"/>
              <a:t>Uveřejnění informace o PTK – </a:t>
            </a:r>
            <a:r>
              <a:rPr lang="cs-CZ" sz="1400" dirty="0"/>
              <a:t>VVZ, profil zadavatele, internetové stránky, tisková zpráva.</a:t>
            </a:r>
          </a:p>
          <a:p>
            <a:pPr algn="just"/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2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/>
              </a:rPr>
              <a:t>Způsob realizace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155064" y="1605058"/>
            <a:ext cx="10776332" cy="529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9543"/>
                </a:solidFill>
                <a:effectLst/>
                <a:ea typeface="Noto Sans Symbols"/>
                <a:cs typeface="Noto Sans Symbols"/>
              </a:rPr>
              <a:t>přímé </a:t>
            </a:r>
            <a:r>
              <a:rPr lang="cs-CZ" b="1" dirty="0">
                <a:solidFill>
                  <a:srgbClr val="009543"/>
                </a:solidFill>
              </a:rPr>
              <a:t>zadání </a:t>
            </a:r>
            <a:r>
              <a:rPr lang="cs-CZ" sz="1400" dirty="0"/>
              <a:t>(zadavatel přímo uzavírá smlouvu s dodavatelem)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Běžný nákup v obchodě: </a:t>
            </a:r>
            <a:r>
              <a:rPr lang="cs-CZ" sz="1400" dirty="0"/>
              <a:t>Dokladem o uzavřené smlouvě a poskytnutí plnění je daňový doklad – faktura, účtenka, jízdenka, letenka, vstupenka apod.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Objednávka</a:t>
            </a:r>
            <a:r>
              <a:rPr lang="cs-CZ" sz="1400" dirty="0"/>
              <a:t>: Zadavatel má dostatečnou znalost trhu a osloví konkrétního dodavatele (!opakované oslovování jednoho dodavatele!).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Poptávka: </a:t>
            </a:r>
            <a:r>
              <a:rPr lang="cs-CZ" sz="1400" dirty="0"/>
              <a:t>Zadavatel osloví jednoho či více konkrétních dodavatelů s poptávkou, včetně možnosti předložení variantních nabídek od dodavatele.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uzavřená výzva </a:t>
            </a:r>
            <a:r>
              <a:rPr lang="cs-CZ" sz="1400" dirty="0"/>
              <a:t>(zadavatel osloví uzavřený okruh možných dodavatelů a vybere nejvhodnější nabídku)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/>
              <a:t>Uzavřená výzva spočívá v oslovení určitého počtu vhodných dodavatelů zadavatelem za účelem podání nabídky. Zadavatel nabídky posoudí, vyhodnotí a přijme (akceptuje) nejvýhodnější nabídku.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>
                <a:solidFill>
                  <a:srgbClr val="2E4987"/>
                </a:solidFill>
              </a:rPr>
              <a:t>dodavatele, kteří jsou schopni dodávky a podání relevantní nabídky / rotace dodavatelů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otevřená výzva </a:t>
            </a:r>
            <a:r>
              <a:rPr lang="cs-CZ" sz="1400" dirty="0"/>
              <a:t>(zadavatel vhodným způsobem oznámí/uveřejní svůj záměr uzavřít smlouvu </a:t>
            </a:r>
            <a:r>
              <a:rPr lang="cs-CZ" sz="1400" b="1" dirty="0"/>
              <a:t>neomezenému okruhu možných dodavatelů</a:t>
            </a:r>
            <a:r>
              <a:rPr lang="cs-CZ" sz="1400" dirty="0"/>
              <a:t> a vybere nejvhodnější nabídku)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Otevřená výzva spočívá v oslovení neomezeného okruhu dodavatelů s výzvou k podání nabídky. Vedle uveřejnění výzvy lze oslovit i konkrétní dodavatele, přičemž se doporučuje oslovit alespoň 5 dodavatelů, pokud je zadavateli takový počet v oboru znám.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4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465F9-3133-E195-DFB6-6BB7E0EC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69A1F-3763-EB9B-EC6C-DB3A5F2E2787}"/>
              </a:ext>
            </a:extLst>
          </p:cNvPr>
          <p:cNvSpPr txBox="1"/>
          <p:nvPr/>
        </p:nvSpPr>
        <p:spPr>
          <a:xfrm>
            <a:off x="357858" y="8484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4200" b="1" dirty="0">
                <a:solidFill>
                  <a:srgbClr val="00B050"/>
                </a:solidFill>
                <a:latin typeface="Calibri" panose="020F0502020204030204"/>
              </a:rPr>
              <a:t>      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/>
              </a:rPr>
              <a:t>Způsob podání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929DD-995F-353C-59A2-02E7C1490808}"/>
              </a:ext>
            </a:extLst>
          </p:cNvPr>
          <p:cNvSpPr txBox="1"/>
          <p:nvPr/>
        </p:nvSpPr>
        <p:spPr>
          <a:xfrm>
            <a:off x="1087659" y="1866699"/>
            <a:ext cx="1077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3E403-E088-C159-FE95-37565DB0C6E0}"/>
              </a:ext>
            </a:extLst>
          </p:cNvPr>
          <p:cNvSpPr txBox="1"/>
          <p:nvPr/>
        </p:nvSpPr>
        <p:spPr>
          <a:xfrm>
            <a:off x="1202499" y="1866699"/>
            <a:ext cx="97953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9543"/>
                </a:solidFill>
              </a:rPr>
              <a:t>Listinné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Dodavatelé padávají nabídky v uzavřených obálkách, zabezpečených proti manipulaci, které jsou řádně označeny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Zadavatel specifikuje způsob podání nabídek (poštou, osobně, kurýrem), včetně adresy a časů pro osobní podání </a:t>
            </a:r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Elektronické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Definice elektronického nástroje, přístupnosti, technických požadavků na elektronický nástroj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400" dirty="0">
                <a:solidFill>
                  <a:srgbClr val="2E4987"/>
                </a:solidFill>
              </a:rPr>
              <a:t>Profil zadavatele </a:t>
            </a:r>
            <a:r>
              <a:rPr lang="cs-CZ" sz="1400" dirty="0"/>
              <a:t>- elektronický nástroj, který umožňuje neomezený dálkový přístup a na kterém zadavatel uveřejňuje informace a dokumenty ke svým veřejným zakázkám (§ 214 ZZVZ).</a:t>
            </a:r>
          </a:p>
          <a:p>
            <a:r>
              <a:rPr lang="cs-CZ" sz="1400" dirty="0">
                <a:solidFill>
                  <a:srgbClr val="2E4987"/>
                </a:solidFill>
              </a:rPr>
              <a:t>Certifikovaný elektronický nástroj </a:t>
            </a:r>
            <a:r>
              <a:rPr lang="cs-CZ" sz="1400" dirty="0"/>
              <a:t>– Vyhláška č. 260/2016 o stanovení podrobnějších podmínek týkajících se elektronických nástrojů, elektronických úkonů při zadávání veřejných zakázek a certifikátu shody. </a:t>
            </a:r>
          </a:p>
          <a:p>
            <a:endParaRPr lang="cs-CZ" sz="1400" dirty="0"/>
          </a:p>
          <a:p>
            <a:r>
              <a:rPr lang="cs-CZ" sz="1400" dirty="0">
                <a:hlinkClick r:id="rId4"/>
              </a:rPr>
              <a:t>Seznam certifikovaných el. nástrojů dle zákona č. 134/2016 Sb. - Portál o veřejných zakázkách</a:t>
            </a:r>
            <a:endParaRPr lang="cs-CZ" sz="1400" dirty="0"/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Kombinace postupů výše uvedených postupů</a:t>
            </a:r>
          </a:p>
          <a:p>
            <a:endParaRPr lang="cs-CZ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2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C24D6-0AA9-32AE-DBF8-63EE6378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270EF5-83BD-756E-3AF5-D3B1A3A6CC56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Kritéria hodnocení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FB48-BCB8-68FB-715A-6ED0525BACCA}"/>
              </a:ext>
            </a:extLst>
          </p:cNvPr>
          <p:cNvSpPr txBox="1"/>
          <p:nvPr/>
        </p:nvSpPr>
        <p:spPr>
          <a:xfrm>
            <a:off x="1155064" y="1605058"/>
            <a:ext cx="107763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Lze vycházet z principů stanovených v § 114 ZZVZ – Ekonomická výhodnost nabídky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nabídková cena </a:t>
            </a:r>
            <a:r>
              <a:rPr lang="cs-CZ" sz="1400" dirty="0"/>
              <a:t>– kritérium je pouze nejnižší nabídková cena. Cena může být složena i z více položek.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náklady životního cyklu </a:t>
            </a:r>
            <a:r>
              <a:rPr lang="cs-CZ" sz="1400" dirty="0"/>
              <a:t>– kritériem hodnocení není jen pořizovací náklady, ale i náklady na provoz, údržbu, popřípadě likvidaci (IT – exit plán).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Pevná cena kvalita </a:t>
            </a:r>
            <a:r>
              <a:rPr lang="cs-CZ" sz="1400" dirty="0"/>
              <a:t>– zadavatel definuje pevnou cenu, která není předmětem hodnocení, a hodnotí pouze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nabídkové ceny a kvality </a:t>
            </a:r>
            <a:r>
              <a:rPr lang="cs-CZ" sz="1400" dirty="0"/>
              <a:t>– zadavatel hodnotí nejen cenu,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nákladů životního cyklu a kvality </a:t>
            </a:r>
            <a:r>
              <a:rPr lang="cs-CZ" sz="1400" dirty="0"/>
              <a:t>– zadavatel hodnotí nejen náklady životního cyklu,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U VZMR není zadavatel vázán § 114 ZZVZ a může stanovit hodnotící kritéria dle vlastního uvážení.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Váha hodnotícího kritéria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Váha hodnotícího kritéria určuje, jaký význam má dané kritérium při celkovém hodnocení nabídek. Vyjadřuje se obvykle v procentech nebo jako číselná hodnota a slouží k tomu, aby bylo jasné, které aspekty nabídky jsou pro zadavatele nejdůležitější.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Aukce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Elektronická aukce je pakující se elektronický proces, v jehož rámci účastníci zadávacího řízení prostřednictvím elektronického nástroje předkládají nové snížené nabídkové ceny, nebo nové hodnoty odpovídající jiným kritériím hodnocení, a který umožňuje sestavit aktuální pořadí nabídek při použití automatických metod jejich hodnocení.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057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3F35-1D8A-DC33-54C8-CC767AB2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70A190-9BBD-C6F0-7452-72B5B2AD3BC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Kvalifikace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E4A08-635F-F690-5EA9-BFD0F21C6801}"/>
              </a:ext>
            </a:extLst>
          </p:cNvPr>
          <p:cNvSpPr txBox="1"/>
          <p:nvPr/>
        </p:nvSpPr>
        <p:spPr>
          <a:xfrm>
            <a:off x="1155064" y="1605058"/>
            <a:ext cx="107763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600" b="1" dirty="0"/>
              <a:t>Zadavatel může postupovat analogicky k ZZVZ. U VZMR není kvalifikace povinná.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Základní způsobilost (§ 74 ZZVZ):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prokázat, že nebyl pravomocně odsouzen za trestné činy uvedené v příloze č. 3 ZZVZ.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nesmí mít splatné daňové nedoplatky, nedoplatky na pojistném na veřejném zdravotním pojištění a sociálním zabezpečení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Profesní způsobilost (§ 77 ZZVZ):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/>
              <a:t>Dodavatel musí předložit výpis z obchodního rejstříku nebo jiné obdobné evidence.</a:t>
            </a:r>
          </a:p>
          <a:p>
            <a:pPr marL="742950" lvl="1" indent="-28575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  Musí doložit oprávnění k podnikání v rozsahu odpovídajícím předmětu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Ekonomická kvalifikace (§ 78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Zadavatel může požadovat, aby dodavatel dosáhl určité minimální úrovně ročního obratu, obvykle za poslední tři účetní období.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Technická kvalifikace (§ 79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předložit seznam významných zakázek realizovaných v posledních letech, které jsou obdobné předmětu veřejné zakázky.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technického vybavení, personálního zajištění a dalších zdrojů potřebných k plnění zakázky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2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F7FD-0797-D792-97C9-12721F1D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B7847C-2E30-0B2E-CCE6-399FC38D0C2A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Vysvětlení zadávací dokumentace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B54925-16F0-6187-7CA0-D2A5D4876E14}"/>
              </a:ext>
            </a:extLst>
          </p:cNvPr>
          <p:cNvSpPr txBox="1"/>
          <p:nvPr/>
        </p:nvSpPr>
        <p:spPr>
          <a:xfrm>
            <a:off x="1087659" y="1605058"/>
            <a:ext cx="10776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zadávací dokumentace je proces, při kterém zadavatel poskytuje dodatečné informace nebo objasnění k zadávací dokumentaci, aby zajistil, že všichni potenciální dodavatelé mají jasné a úplné informace potřebné k přípravě svých nabídek. 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Iniciativa zadavatele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Zadavatel může z vlastní iniciativy poskytnout vysvětlení zadávací dokumentace. 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Žádost dodavatele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Dodavatelé mohou písemně požádat o vysvětlení zadávací dokumentace. Zadavatel musí na tuto žádost reagovat a poskytnout vysvětlení, které uveřejní na profilu zadavatele nebo odešle všem dodavatelům, kteří o zadávací dokumentaci požádali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Lhůty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Lhůty stanovuje zadavatel v zadávací dokumentaci. Lhůty se stanovují adekvátně k celkové lhůtě pro podání nabídek. </a:t>
            </a:r>
            <a:r>
              <a:rPr lang="cs-CZ" sz="1400" dirty="0">
                <a:solidFill>
                  <a:srgbClr val="242424"/>
                </a:solidFill>
              </a:rPr>
              <a:t>V případě, kdy zadavatel vyhoví žádosti dodavatele je vhodné adekvátně prodloužit lhůtu pro podání nabídek.</a:t>
            </a:r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Zveřejnění a transparentnost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musí být zveřejněno tak, aby bylo dostupné všem potenciálním dodavatelům, čímž se zajišťuje transparentnost a rovné podmínky pro všechny účastníky zadávacího řízení. V případě uzavřené výzvy všem osloveným dodavatelům.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ctr"/>
            <a:r>
              <a:rPr lang="cs-CZ" sz="1400" b="1" dirty="0">
                <a:solidFill>
                  <a:srgbClr val="FF0000"/>
                </a:solidFill>
              </a:rPr>
              <a:t>Zadavatel si může vyhradit uveřejňování informaci pouze na profilu zadavatele!!!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7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6FC5E-BF20-D741-8C14-82114A54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6AB862-5DAD-B856-B2CC-E3285A90161F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Žádost o objasnění nebo doplnění údajů, dokladů, vzorků nebo modelů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F8515C-DD07-8748-8DF2-6C7045C7BCE4}"/>
              </a:ext>
            </a:extLst>
          </p:cNvPr>
          <p:cNvSpPr txBox="1"/>
          <p:nvPr/>
        </p:nvSpPr>
        <p:spPr>
          <a:xfrm>
            <a:off x="960556" y="2204148"/>
            <a:ext cx="10776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(1) Zadavatel může pro účely zajištění řádného průběhu zadávacího řízení požadovat, aby účastník zadávacího řízení v přiměřené lhůtě </a:t>
            </a:r>
            <a:r>
              <a:rPr lang="cs-CZ" sz="1400" b="1" i="0" dirty="0">
                <a:solidFill>
                  <a:srgbClr val="242424"/>
                </a:solidFill>
                <a:effectLst/>
              </a:rPr>
              <a:t>objasnil předložené údaje, doklady, vzorky nebo modely nebo doplnil další nebo chybějící údaje, doklady, vzorky nebo modely</a:t>
            </a:r>
            <a:r>
              <a:rPr lang="cs-CZ" sz="1400" b="0" i="0" dirty="0">
                <a:solidFill>
                  <a:srgbClr val="242424"/>
                </a:solidFill>
                <a:effectLst/>
              </a:rPr>
              <a:t>. Zadavatel může tuto žádost učinit opakovaně a může rovněž stanovenou lhůtu prodloužit nebo prominout její zmeškání.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(2) </a:t>
            </a:r>
            <a:r>
              <a:rPr lang="cs-CZ" sz="1400" b="1" i="0" dirty="0">
                <a:solidFill>
                  <a:srgbClr val="242424"/>
                </a:solidFill>
                <a:effectLst/>
              </a:rPr>
              <a:t>Po uplynutí lhůty pro podání nabídek nemůže být nabídka měněna</a:t>
            </a:r>
            <a:r>
              <a:rPr lang="cs-CZ" sz="1400" b="0" i="0" dirty="0">
                <a:solidFill>
                  <a:srgbClr val="242424"/>
                </a:solidFill>
                <a:effectLst/>
              </a:rPr>
              <a:t>, nestanoví-li tento zákon jinak; nabídka však může být doplněna na základě žádosti podle odstavce 1 o údaje, doklady, vzorky nebo modely, </a:t>
            </a:r>
            <a:r>
              <a:rPr lang="cs-CZ" sz="1400" b="1" i="0" dirty="0">
                <a:solidFill>
                  <a:srgbClr val="242424"/>
                </a:solidFill>
                <a:effectLst/>
              </a:rPr>
              <a:t>které nebudou hodnoceny podle kritérií hodnocení</a:t>
            </a:r>
            <a:r>
              <a:rPr lang="cs-CZ" sz="1400" b="0" i="0" dirty="0">
                <a:solidFill>
                  <a:srgbClr val="242424"/>
                </a:solidFill>
                <a:effectLst/>
              </a:rPr>
              <a:t>. V takovém případě se doplnění údajů týkajících se prokázání splnění podmínek účasti za změnu nabídky nepovažují, přičemž skutečnosti rozhodné pro posouzení splnění podmínek účasti mohou nastat i po uplynutí lhůty pro podání nabídek.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(3) Za objasnění se považuje i oprava položkového rozpočtu, pokud není dotčena celková nabídková cena nebo jiné kritérium hodnocení nabídek.</a:t>
            </a:r>
          </a:p>
        </p:txBody>
      </p:sp>
    </p:spTree>
    <p:extLst>
      <p:ext uri="{BB962C8B-B14F-4D97-AF65-F5344CB8AC3E}">
        <p14:creationId xmlns:p14="http://schemas.microsoft.com/office/powerpoint/2010/main" val="107380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7E36B-DA9C-DDDE-AF6C-CEDB1519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8ABF-B684-08EC-8598-DEDFB6A76F5F}"/>
              </a:ext>
            </a:extLst>
          </p:cNvPr>
          <p:cNvSpPr txBox="1"/>
          <p:nvPr/>
        </p:nvSpPr>
        <p:spPr>
          <a:xfrm>
            <a:off x="223025" y="2108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Vyhodnocení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56300-4229-039D-6141-5183918F0E28}"/>
              </a:ext>
            </a:extLst>
          </p:cNvPr>
          <p:cNvSpPr txBox="1"/>
          <p:nvPr/>
        </p:nvSpPr>
        <p:spPr>
          <a:xfrm>
            <a:off x="1138854" y="949529"/>
            <a:ext cx="10776332" cy="581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Vyhodnocení nabídek účastníků je klíčovým krokem v procesu zadávání veřejných zakázek. Tento proces je nezbytný pro zajištění transparentnosti, spravedlnosti a hospodárnosti při zadávání veřejných zakázek. Cílem je vybrat nabídku, která nejlépe odpovídá požadavkům zadavatele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Hodnocení může provádět sám Zadavatel nebo může jmenovat komisi.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Postup vyhodnocení: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Otevírání nabídek</a:t>
            </a:r>
            <a:r>
              <a:rPr lang="cs-CZ" sz="1400" u="sng" dirty="0">
                <a:solidFill>
                  <a:srgbClr val="242424"/>
                </a:solidFill>
                <a:latin typeface="Segoe UI" panose="020B0502040204020203" pitchFamily="34" charset="0"/>
              </a:rPr>
              <a:t>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otevírá všechny podané nabídky v souladu s předem stanovenými pravidly. Nabídky podané po lhůtě nejsou zahrnuty do hodnocení.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Posouzení kvalifikace: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posuzuje, zda účastníci splňují všechny požadované kvalifikační podmínky. Tento krok může být proveden pověřenou osobou nebo komisí.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Nabídky jsou hodnoceny na základě předem stanovených kritérií, která mohou zahrnovat cenu, kvalitu, technické parametry a další relevantní faktory.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Výběr nejvhodnější nabídky: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 základě hodnocení je vybrána nejvhodnější nabídka. Zadavatel zveřejní informaci o výběru, včetně zdůvodnění a identifikace vybraného dodavatele.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Informování účastníků: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Všichni účastníci, kteří podali nabídku, jsou informováni o výsledku hodnocení.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Záznamy, které je vhodné vytvořit: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Čestné prohlášení o nestrannosti: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Pověřená osoba nebo členové komise musí před zahájením své činnosti podepsat čestné prohlášení o tom, že nejsou ve střetu zájmů.</a:t>
            </a:r>
            <a:endParaRPr lang="cs-CZ" sz="1400" dirty="0"/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otevírání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informace o podaných nabídkách 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 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všechny podstatné skutečnosti, jako je počet podaných nabídek, způsob hodnocení, posouzení splnění podmínek účasti a závěrečná doporučení pro zadavatele.</a:t>
            </a:r>
          </a:p>
          <a:p>
            <a:pPr algn="just">
              <a:spcBef>
                <a:spcPts val="750"/>
              </a:spcBef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Protokol o otevírání a hodnocení nabídek může být jedním dokumentem</a:t>
            </a:r>
          </a:p>
        </p:txBody>
      </p:sp>
    </p:spTree>
    <p:extLst>
      <p:ext uri="{BB962C8B-B14F-4D97-AF65-F5344CB8AC3E}">
        <p14:creationId xmlns:p14="http://schemas.microsoft.com/office/powerpoint/2010/main" val="174254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01F8-64F8-70AD-7508-BDEC438D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29A787-013D-09F2-351A-FF83B3BAC130}"/>
              </a:ext>
            </a:extLst>
          </p:cNvPr>
          <p:cNvSpPr txBox="1"/>
          <p:nvPr/>
        </p:nvSpPr>
        <p:spPr>
          <a:xfrm>
            <a:off x="208353" y="55288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Společné zadávání zadavatelů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A6C791-2D3F-001C-9A70-EE3A051E4C45}"/>
              </a:ext>
            </a:extLst>
          </p:cNvPr>
          <p:cNvSpPr txBox="1"/>
          <p:nvPr/>
        </p:nvSpPr>
        <p:spPr>
          <a:xfrm>
            <a:off x="1076196" y="1867483"/>
            <a:ext cx="107763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Centrální zadavatel je subjekt, který provádí zadávání veřejných zakázek pro více zadavatelů najednou.</a:t>
            </a:r>
          </a:p>
          <a:p>
            <a:pPr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postup je navržen tak, aby zjednodušil a zefektivnil proces nákupu zboží, služeb nebo stavebních prací. </a:t>
            </a:r>
          </a:p>
          <a:p>
            <a:pPr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Kdo je centrální zadavatel?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Centrální zadavatel je organizace, která provádí nákupy pro jiné organizace. Může to být například ministerstvo, kraj nebo jiný veřejný subjekt</a:t>
            </a:r>
          </a:p>
          <a:p>
            <a:pPr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Jak to funguje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Centrální zadavatel provádí zadávací řízení, ve kterém vybírá dodavatele. Poté, co je dodavatel vybrán, mohou ostatní zadavatelé využít výsledky tohoto řízení a nakupovat za stejných podmínek</a:t>
            </a:r>
          </a:p>
          <a:p>
            <a:pPr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ctr"/>
            <a:r>
              <a:rPr lang="cs-CZ" sz="1400" dirty="0">
                <a:solidFill>
                  <a:srgbClr val="00B050"/>
                </a:solidFill>
                <a:latin typeface="Segoe UI" panose="020B0502040204020203" pitchFamily="34" charset="0"/>
              </a:rPr>
              <a:t>Rámcová dohoda vs Dynamický nákupní systém</a:t>
            </a:r>
          </a:p>
          <a:p>
            <a:pPr lvl="1" algn="l"/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6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C22C4-A3E8-4A2E-79E4-8F4A93DB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061EF8F-B981-7394-9835-D2FF2867BABC}"/>
              </a:ext>
            </a:extLst>
          </p:cNvPr>
          <p:cNvSpPr txBox="1"/>
          <p:nvPr/>
        </p:nvSpPr>
        <p:spPr>
          <a:xfrm>
            <a:off x="1009212" y="1997839"/>
            <a:ext cx="10173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Co je veřejná zakázka?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 fontAlgn="base">
              <a:buClr>
                <a:srgbClr val="00B050"/>
              </a:buClr>
            </a:pPr>
            <a:r>
              <a:rPr lang="cs-CZ" sz="1400" dirty="0"/>
              <a:t>„Zadáním veřejné zakázky se pro účely tohoto zákona rozumí uzavření úplatné smlouvy mezi zadavatelem a dodavatelem, z níž vyplývá povinnost dodavatele poskytnout dodávky, služby nebo stavební práce.“ </a:t>
            </a:r>
            <a:r>
              <a:rPr lang="en-US" sz="1400" dirty="0"/>
              <a:t>​</a:t>
            </a:r>
          </a:p>
          <a:p>
            <a:pPr algn="just" fontAlgn="base">
              <a:buClr>
                <a:srgbClr val="00B050"/>
              </a:buClr>
            </a:pPr>
            <a:r>
              <a:rPr lang="cs-CZ" sz="1400" dirty="0"/>
              <a:t>​</a:t>
            </a:r>
          </a:p>
          <a:p>
            <a:pPr algn="just" fontAlgn="base">
              <a:buClr>
                <a:srgbClr val="00B050"/>
              </a:buClr>
            </a:pPr>
            <a:r>
              <a:rPr lang="cs-CZ" sz="1400" dirty="0"/>
              <a:t>Za zadání veřejné zakázky se nepovažuje uzavření smlouvy:</a:t>
            </a:r>
          </a:p>
          <a:p>
            <a:pPr indent="-342900" algn="just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kterou se zakládá pracovněprávní nebo jiný obdobný vztah</a:t>
            </a:r>
          </a:p>
          <a:p>
            <a:pPr indent="-342900" algn="just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smlouvy upravující spolupráci zadavatele podle § 7 až 12 </a:t>
            </a:r>
            <a:r>
              <a:rPr lang="en-US" sz="1400" dirty="0"/>
              <a:t>​</a:t>
            </a:r>
            <a:r>
              <a:rPr lang="cs-CZ" sz="1400" dirty="0"/>
              <a:t>- společné zadávání, centrální zadávání, vertikální spolupráce (in-house), horizontální spolupráce …</a:t>
            </a:r>
            <a:r>
              <a:rPr lang="en-US" sz="1400" dirty="0"/>
              <a:t>​</a:t>
            </a:r>
            <a:endParaRPr lang="cs-CZ" sz="1400" dirty="0"/>
          </a:p>
          <a:p>
            <a:pPr indent="-342900" algn="just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5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4821C-33A5-44A5-114C-5B39CD7F7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66EA37E-B0CE-D588-0D1B-B8E77D1DB3FA}"/>
              </a:ext>
            </a:extLst>
          </p:cNvPr>
          <p:cNvSpPr txBox="1"/>
          <p:nvPr/>
        </p:nvSpPr>
        <p:spPr>
          <a:xfrm>
            <a:off x="897021" y="1063567"/>
            <a:ext cx="10776332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Rámcová dohoda</a:t>
            </a:r>
          </a:p>
          <a:p>
            <a:pPr algn="l"/>
            <a:r>
              <a:rPr lang="cs-CZ" sz="16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algn="l"/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Rámcová dohoda je smlouva mezi zadavatelem a jedním nebo více dodavateli, která stanoví podmínky pro budoucí dílčí zakázky. Tyto podmínky mohou zahrnovat ceny, množství a další specifikace</a:t>
            </a:r>
          </a:p>
          <a:p>
            <a:pPr algn="l"/>
            <a:endParaRPr lang="cs-CZ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Jak se uzavírá?</a:t>
            </a:r>
            <a:r>
              <a:rPr lang="cs-CZ" sz="12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Rámcová dohoda se uzavírá prostřednictvím zadávacího řízení, kde zadavatel vybere jednoho nebo více dodavatelů, se kterými uzavře rámcovou dohodu</a:t>
            </a:r>
          </a:p>
          <a:p>
            <a:endParaRPr lang="cs-CZ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cs-CZ" sz="1200" b="1" dirty="0"/>
              <a:t>Krok – uzavření rámcové dohody</a:t>
            </a:r>
          </a:p>
          <a:p>
            <a:pPr marL="342900" indent="-342900">
              <a:buAutoNum type="arabicPeriod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Krok - Realizace dílčích zakázek z RD: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Dílčí zakázky jsou zadávány na základě podmínek stanovených v rámcové dohodě. </a:t>
            </a:r>
          </a:p>
          <a:p>
            <a:pPr marL="800100" lvl="1" indent="-342900">
              <a:buAutoNum type="alphaLcParenR"/>
            </a:pPr>
            <a:r>
              <a:rPr lang="cs-CZ" sz="1200" dirty="0">
                <a:solidFill>
                  <a:srgbClr val="242424"/>
                </a:solidFill>
                <a:latin typeface="Segoe UI" panose="020B0502040204020203" pitchFamily="34" charset="0"/>
              </a:rPr>
              <a:t>Bez obnovení soutěže</a:t>
            </a:r>
          </a:p>
          <a:p>
            <a:pPr marL="800100" lvl="1" indent="-342900">
              <a:buAutoNum type="alphaLcParenR"/>
            </a:pP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 obnovením soutěže</a:t>
            </a:r>
          </a:p>
          <a:p>
            <a:pPr marL="800100" lvl="1" indent="-342900">
              <a:buAutoNum type="alphaLcParenR"/>
            </a:pPr>
            <a:r>
              <a:rPr lang="cs-CZ" sz="1200" dirty="0">
                <a:solidFill>
                  <a:srgbClr val="242424"/>
                </a:solidFill>
                <a:latin typeface="Segoe UI" panose="020B0502040204020203" pitchFamily="34" charset="0"/>
              </a:rPr>
              <a:t>Kombinace s/bez obnovení soutěže</a:t>
            </a:r>
            <a:endParaRPr lang="cs-CZ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sz="1200" dirty="0">
              <a:effectLst/>
            </a:endParaRPr>
          </a:p>
          <a:p>
            <a:pPr algn="l"/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Výhody:</a:t>
            </a:r>
            <a:endParaRPr lang="cs-CZ" sz="12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Stabilita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Zadavatel má jistotu, že má smluvně zajištěné dodavatele na určité období.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Jednoduchost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Jednou uzavřená rámcová dohoda zjednodušuje zadávání dílčích zakázek</a:t>
            </a:r>
          </a:p>
          <a:p>
            <a:pPr algn="l"/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Nevýhody:</a:t>
            </a:r>
            <a:endParaRPr lang="cs-CZ" sz="12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Flexibilita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Rámcová dohoda nemusí být vhodná pro rychle se měnící trhy, protože podmínky jsou stanoveny na delší dobu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Konkurenční prostředí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Po uzavření rámcové dohody může být obtížné přilákat nové dodavatele</a:t>
            </a:r>
            <a:r>
              <a:rPr lang="cs-CZ" sz="1200" dirty="0">
                <a:solidFill>
                  <a:srgbClr val="242424"/>
                </a:solidFill>
                <a:latin typeface="var(--fontFamilyBase)"/>
              </a:rPr>
              <a:t>.</a:t>
            </a:r>
            <a:endParaRPr lang="cs-CZ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 algn="l"/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7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31455-10B6-1741-634D-E7A567BA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A69E4B1-E028-3CD9-E9F2-48C141E7E56D}"/>
              </a:ext>
            </a:extLst>
          </p:cNvPr>
          <p:cNvSpPr txBox="1"/>
          <p:nvPr/>
        </p:nvSpPr>
        <p:spPr>
          <a:xfrm>
            <a:off x="781407" y="1189691"/>
            <a:ext cx="10776332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Dynamický nákupní systém (DNS) </a:t>
            </a:r>
          </a:p>
          <a:p>
            <a:pPr algn="l"/>
            <a:endParaRPr lang="cs-CZ" sz="12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DNS je elektronický systém, který umožňuje zadavatelům průběžně přijímat nabídky od dodavatelů. Je určen pro nákupy běžně dostupného zboží, služeb nebo stavebních prací </a:t>
            </a:r>
          </a:p>
          <a:p>
            <a:endParaRPr lang="cs-CZ" sz="1200" dirty="0">
              <a:effectLst/>
            </a:endParaRPr>
          </a:p>
          <a:p>
            <a:pPr algn="l"/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Jak se uzavírá?</a:t>
            </a:r>
            <a:r>
              <a:rPr lang="cs-CZ" sz="12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/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DNS se zavádí prostřednictvím zadávacího řízení, kde zadavatel stanoví podmínky pro zařazení dodavatelů do systému. Dodavatelé mohou být do systému zařazeni kdykoliv během jeho trvání. Zadavatel takté</a:t>
            </a:r>
            <a:r>
              <a:rPr lang="cs-CZ" sz="1200" dirty="0">
                <a:solidFill>
                  <a:srgbClr val="242424"/>
                </a:solidFill>
                <a:latin typeface="Segoe UI" panose="020B0502040204020203" pitchFamily="34" charset="0"/>
              </a:rPr>
              <a:t>ž uvede výčet kritérií hodnocení, jejichž obsah může být upřesněn ve výzvě k podání nabídek.</a:t>
            </a:r>
            <a:endParaRPr lang="cs-CZ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sz="1200" dirty="0">
              <a:effectLst/>
            </a:endParaRPr>
          </a:p>
          <a:p>
            <a:pPr marL="342900" indent="-342900" algn="l">
              <a:buAutoNum type="arabicPeriod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Krok – zavedení DNS (užší řízení)</a:t>
            </a:r>
          </a:p>
          <a:p>
            <a:pPr marL="342900" indent="-342900" algn="l">
              <a:buAutoNum type="arabicPeriod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Realizace dílčích veřejných zakázek: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Dílčí zakázky jsou zadávány prostřednictvím „výzev k podání nabídek, kde zadavatel vyzve všechny </a:t>
            </a:r>
            <a:r>
              <a:rPr lang="cs-CZ" sz="1200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zařazené dodavatele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k podání nabídky na konkrétní zakázku</a:t>
            </a:r>
          </a:p>
          <a:p>
            <a:endParaRPr lang="cs-CZ" sz="1200" dirty="0">
              <a:effectLst/>
            </a:endParaRPr>
          </a:p>
          <a:p>
            <a:pPr algn="l"/>
            <a:r>
              <a:rPr lang="cs-CZ" sz="1200" dirty="0"/>
              <a:t>.</a:t>
            </a:r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Výhody:</a:t>
            </a:r>
            <a:endParaRPr lang="cs-CZ" sz="12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Flexibilita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DNS umožňuje průběžné zařazování nových dodavatelů a přizpůsobení se aktuálním potřebám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Konkurenční prostředí</a:t>
            </a:r>
            <a:r>
              <a:rPr lang="cs-CZ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Neustálá soutěž mezi dodavateli může vést k lepším cenám a podmínkám</a:t>
            </a:r>
          </a:p>
          <a:p>
            <a:pPr algn="l"/>
            <a:r>
              <a:rPr lang="cs-CZ" sz="12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Nevýhody:</a:t>
            </a:r>
            <a:endParaRPr lang="cs-CZ" sz="12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rgbClr val="242424"/>
                </a:solidFill>
                <a:latin typeface="Segoe UI" panose="020B0502040204020203" pitchFamily="34" charset="0"/>
              </a:rPr>
              <a:t>Administrativa: </a:t>
            </a:r>
            <a:r>
              <a:rPr lang="cs-CZ" sz="1200" dirty="0">
                <a:solidFill>
                  <a:srgbClr val="242424"/>
                </a:solidFill>
                <a:latin typeface="Segoe UI" panose="020B0502040204020203" pitchFamily="34" charset="0"/>
              </a:rPr>
              <a:t>Zavedení a správa DNS může být administrativně náročnější</a:t>
            </a:r>
          </a:p>
          <a:p>
            <a:pPr marL="285750" indent="-285750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200" b="1" dirty="0">
                <a:solidFill>
                  <a:srgbClr val="242424"/>
                </a:solidFill>
                <a:latin typeface="Segoe UI" panose="020B0502040204020203" pitchFamily="34" charset="0"/>
              </a:rPr>
              <a:t>Technické požadavky: </a:t>
            </a:r>
            <a:r>
              <a:rPr lang="cs-CZ" sz="1200" dirty="0">
                <a:solidFill>
                  <a:srgbClr val="242424"/>
                </a:solidFill>
                <a:latin typeface="Segoe UI" panose="020B0502040204020203" pitchFamily="34" charset="0"/>
              </a:rPr>
              <a:t>DNS vyžaduje elektronický systém a technickou infrastrukturu</a:t>
            </a:r>
          </a:p>
          <a:p>
            <a:pPr lvl="1" algn="l"/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2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E8421D-0173-344C-A373-966C54C7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0262790-113A-C59E-9C65-8BA71E3078D0}"/>
              </a:ext>
            </a:extLst>
          </p:cNvPr>
          <p:cNvSpPr txBox="1"/>
          <p:nvPr/>
        </p:nvSpPr>
        <p:spPr>
          <a:xfrm>
            <a:off x="1155064" y="1605058"/>
            <a:ext cx="10776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Jak si zjednodušit administraci při prokazování kvalifikace?</a:t>
            </a:r>
          </a:p>
          <a:p>
            <a:pPr algn="just">
              <a:buClr>
                <a:srgbClr val="00B050"/>
              </a:buClr>
            </a:pPr>
            <a:endParaRPr lang="cs-CZ" sz="1400" b="1" dirty="0">
              <a:solidFill>
                <a:srgbClr val="00B050"/>
              </a:solidFill>
              <a:latin typeface="Segoe UI" panose="020B0502040204020203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Systém kvalifikovaných dodavatelů - </a:t>
            </a:r>
            <a:r>
              <a:rPr lang="cs-CZ" sz="1400" dirty="0">
                <a:hlinkClick r:id="rId4"/>
              </a:rPr>
              <a:t>ISVZ</a:t>
            </a:r>
            <a:endParaRPr lang="cs-CZ" sz="1400" b="1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Systém kvalifikovaných dodavatelů (SKD)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seznam, který spravuje MMR, a který obsahuje dodavatele, kteří splnili určité kvalifikační požadavky podle ZZVZ. Tento systém usnadňuje a zjednodušuje prokazování kvalifikace při účasti ve veřejných zakázkách.</a:t>
            </a:r>
          </a:p>
          <a:p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Dodavatelé zapsaní v SKD mohou prokázat svou základní a profesní způsobilost jediným výpisem ze seznamu, který nahrazuje jednotlivé doklady, které by jinak museli dodavatelé dokládat při každé veřejné zakázce zvlášť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Proces registrace do SKD zahrnuje podání žádosti a doložení potřebných dokumentů, které potvrzují základní a profesní způsobilost dodavatele. Tyto dokumenty zahrnují například výpis z rejstříku trestů, potvrzení o bezdlužnosti a další</a:t>
            </a:r>
            <a:endParaRPr lang="cs-CZ" sz="1400" u="sng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Snížení administrativní zátěže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Dodavatelé nemusí opakovaně zajišťovat jednotlivé dokumenty pro každou zakázku zvlášť, což šetří čas a náklady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Jednoduchost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Jediný výpis ze SKD nahrazuje více dokumentů, což zjednodušuje proces podávání nabídek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Dodavatelé musí jednou ročně potvrdit platnost údajů zapsaných v SKD a oznamovat případné změny do 15 pracovních dnů</a:t>
            </a:r>
          </a:p>
        </p:txBody>
      </p:sp>
    </p:spTree>
    <p:extLst>
      <p:ext uri="{BB962C8B-B14F-4D97-AF65-F5344CB8AC3E}">
        <p14:creationId xmlns:p14="http://schemas.microsoft.com/office/powerpoint/2010/main" val="307664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3B486-8230-9B6F-E2A7-921584307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DED0E21-7A8F-3AB4-5036-6BE69E10EA20}"/>
              </a:ext>
            </a:extLst>
          </p:cNvPr>
          <p:cNvSpPr txBox="1"/>
          <p:nvPr/>
        </p:nvSpPr>
        <p:spPr>
          <a:xfrm>
            <a:off x="836023" y="1374958"/>
            <a:ext cx="1088136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i="0" dirty="0">
                <a:solidFill>
                  <a:srgbClr val="009543"/>
                </a:solidFill>
                <a:effectLst/>
              </a:rPr>
              <a:t>Podepisování nabídek / komunikace skrze elektronický nástroj</a:t>
            </a:r>
          </a:p>
          <a:p>
            <a:pPr algn="l"/>
            <a:endParaRPr lang="cs-CZ" sz="1400" b="1" u="sng" dirty="0">
              <a:solidFill>
                <a:srgbClr val="009543"/>
              </a:solidFill>
            </a:endParaRPr>
          </a:p>
          <a:p>
            <a:pPr algn="l"/>
            <a:r>
              <a:rPr lang="cs-CZ" sz="1400" b="1" i="0" u="sng" dirty="0">
                <a:solidFill>
                  <a:srgbClr val="009543"/>
                </a:solidFill>
                <a:effectLst/>
              </a:rPr>
              <a:t>Prostý elektronický podpis </a:t>
            </a:r>
          </a:p>
          <a:p>
            <a:pPr algn="l"/>
            <a:r>
              <a:rPr lang="cs-CZ" sz="1200" b="1" i="0" dirty="0">
                <a:solidFill>
                  <a:srgbClr val="242424"/>
                </a:solidFill>
                <a:effectLst/>
              </a:rPr>
              <a:t>Definice</a:t>
            </a:r>
            <a:r>
              <a:rPr lang="cs-CZ" sz="1200" b="0" i="0" dirty="0">
                <a:solidFill>
                  <a:srgbClr val="242424"/>
                </a:solidFill>
                <a:effectLst/>
              </a:rPr>
              <a:t>: </a:t>
            </a:r>
            <a:r>
              <a:rPr lang="cs-CZ" sz="1200" dirty="0"/>
              <a:t>Prostý elektronický podpis, který nevyužívá technologii digitálního podpisu. Jedná se například o sken vlastnoručního podpisu nebo grafickou parafu, může jím však být třeba i pouhé napsání jména na konci emailu.</a:t>
            </a:r>
            <a:endParaRPr lang="cs-CZ" sz="1200" dirty="0">
              <a:solidFill>
                <a:srgbClr val="242424"/>
              </a:solidFill>
            </a:endParaRPr>
          </a:p>
          <a:p>
            <a:pPr algn="l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l"/>
            <a:r>
              <a:rPr lang="cs-CZ" sz="1400" b="1" i="0" u="sng" dirty="0">
                <a:solidFill>
                  <a:srgbClr val="009543"/>
                </a:solidFill>
                <a:effectLst/>
              </a:rPr>
              <a:t>Zaručený elektronický podpis </a:t>
            </a:r>
          </a:p>
          <a:p>
            <a:pPr algn="l"/>
            <a:r>
              <a:rPr lang="cs-CZ" sz="1200" b="1" i="0" dirty="0">
                <a:solidFill>
                  <a:srgbClr val="242424"/>
                </a:solidFill>
                <a:effectLst/>
              </a:rPr>
              <a:t>Definice</a:t>
            </a:r>
            <a:r>
              <a:rPr lang="cs-CZ" sz="1200" b="0" i="0" dirty="0">
                <a:solidFill>
                  <a:srgbClr val="242424"/>
                </a:solidFill>
                <a:effectLst/>
              </a:rPr>
              <a:t>: Tento typ podpisu je spojen s podepisující osobou a umožňuje identifikaci podepisujícího. Je vytvořen pomocí prostředků, které podepisující osoba může udržet pod svou výhradní kontrolou, a je propojen s daty tak, že jakákoli následná změna dat je zjistitelná.</a:t>
            </a:r>
          </a:p>
          <a:p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b="1" i="0" u="sng" dirty="0">
                <a:solidFill>
                  <a:srgbClr val="009543"/>
                </a:solidFill>
                <a:effectLst/>
              </a:rPr>
              <a:t>Kvalifikovaný elektronický podpis </a:t>
            </a:r>
          </a:p>
          <a:p>
            <a:pPr algn="l"/>
            <a:r>
              <a:rPr lang="cs-CZ" sz="1200" b="1" i="0" dirty="0">
                <a:solidFill>
                  <a:srgbClr val="242424"/>
                </a:solidFill>
                <a:effectLst/>
              </a:rPr>
              <a:t>Definice</a:t>
            </a:r>
            <a:r>
              <a:rPr lang="cs-CZ" sz="1200" b="0" i="0" dirty="0">
                <a:solidFill>
                  <a:srgbClr val="242424"/>
                </a:solidFill>
                <a:effectLst/>
              </a:rPr>
              <a:t>: Nejvyšší úroveň elektronického podpisu, </a:t>
            </a:r>
            <a:r>
              <a:rPr lang="cs-CZ" sz="1200" dirty="0">
                <a:solidFill>
                  <a:srgbClr val="242424"/>
                </a:solidFill>
              </a:rPr>
              <a:t>který </a:t>
            </a:r>
            <a:r>
              <a:rPr lang="cs-CZ" sz="1200" b="1" dirty="0">
                <a:solidFill>
                  <a:srgbClr val="242424"/>
                </a:solidFill>
              </a:rPr>
              <a:t>je vytvořen kvalifikovaným prostředkem pro vytváření podpisů (USB token, čipová karta) a musí být založen na kvalifikovaném certifikátu pro elektronické podpisy</a:t>
            </a:r>
            <a:r>
              <a:rPr lang="cs-CZ" sz="1200" dirty="0">
                <a:solidFill>
                  <a:srgbClr val="242424"/>
                </a:solidFill>
              </a:rPr>
              <a:t>. . Tento podpis </a:t>
            </a:r>
            <a:r>
              <a:rPr lang="cs-CZ" sz="1200" b="0" i="0" dirty="0">
                <a:solidFill>
                  <a:srgbClr val="242424"/>
                </a:solidFill>
                <a:effectLst/>
              </a:rPr>
              <a:t>má stejnou právní váhu jako vlastnoruční podpis.</a:t>
            </a:r>
          </a:p>
          <a:p>
            <a:pPr algn="l"/>
            <a:endParaRPr lang="cs-CZ" sz="1200" dirty="0">
              <a:solidFill>
                <a:srgbClr val="242424"/>
              </a:solidFill>
            </a:endParaRPr>
          </a:p>
          <a:p>
            <a:pPr algn="l"/>
            <a:endParaRPr lang="cs-CZ" sz="1200" b="0" i="0" dirty="0">
              <a:solidFill>
                <a:srgbClr val="242424"/>
              </a:solidFill>
              <a:effectLst/>
            </a:endParaRPr>
          </a:p>
          <a:p>
            <a:pPr algn="l"/>
            <a:r>
              <a:rPr lang="cs-CZ" sz="1400" b="1" u="sng" dirty="0">
                <a:solidFill>
                  <a:srgbClr val="009543"/>
                </a:solidFill>
              </a:rPr>
              <a:t>Komunikace skrze elektronický nástroj</a:t>
            </a:r>
          </a:p>
          <a:p>
            <a:r>
              <a:rPr lang="cs-CZ" sz="1200" dirty="0">
                <a:solidFill>
                  <a:srgbClr val="242424"/>
                </a:solidFill>
              </a:rPr>
              <a:t>Vyhláška č. 260/2016 Sb., o stanovení podrobnějších podmínek týkajících se elektronických nástrojů, elektronických úkonů při zadávání veřejných zakázek a certifikátu shody.</a:t>
            </a:r>
          </a:p>
          <a:p>
            <a:endParaRPr lang="cs-CZ" sz="1200" dirty="0">
              <a:solidFill>
                <a:srgbClr val="242424"/>
              </a:solidFill>
            </a:endParaRPr>
          </a:p>
          <a:p>
            <a:r>
              <a:rPr lang="cs-CZ" sz="1200" b="1" dirty="0">
                <a:solidFill>
                  <a:srgbClr val="242424"/>
                </a:solidFill>
              </a:rPr>
              <a:t>§4 odst. 1 </a:t>
            </a:r>
            <a:r>
              <a:rPr lang="cs-CZ" sz="1200" dirty="0">
                <a:solidFill>
                  <a:srgbClr val="242424"/>
                </a:solidFill>
              </a:rPr>
              <a:t>- Doručením prostřednictvím elektronického nástroje je okamžik přijetí datové zprávy na elektronickou adresu adresáta či adresátů datové zprávy v elektronickém nástroji.</a:t>
            </a:r>
          </a:p>
          <a:p>
            <a:pPr algn="l"/>
            <a:endParaRPr lang="cs-CZ" sz="12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18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4076700" y="3013501"/>
            <a:ext cx="79811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732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3525155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5137889"/>
            <a:ext cx="10722725" cy="90294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  <a:endParaRPr lang="cs-CZ" sz="1600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ondrej.jecny@mmr.gov.cz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FF80A7-AACC-1954-60FD-7ACB0BC9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3DC4D6D-D9E4-171B-01BC-1E85720A5EFF}"/>
              </a:ext>
            </a:extLst>
          </p:cNvPr>
          <p:cNvSpPr txBox="1"/>
          <p:nvPr/>
        </p:nvSpPr>
        <p:spPr>
          <a:xfrm>
            <a:off x="1009212" y="1646378"/>
            <a:ext cx="10173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Co je veřejná zakázka malého rozsahu?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31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Zadavatel není povinen zadat v zadávacím řízení veřejnou zakázku malého rozsahu. Při jejím zadávání je však zadavatel povinen dodržet zásady podle § 6 odst. 1 až 3.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27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Veřejnou zakázkou malého rozsahu je veřejná zakázka, jejíž předpokládaná hodnota je rovna nebo nižší v případě veřejné zakázky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a) na dodávky nebo na služby částce 2 000 000 Kč,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b) na stavební práce částce 6 000 000 Kč.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Navýšení </a:t>
            </a:r>
            <a:r>
              <a:rPr lang="cs-CZ" sz="1400" dirty="0">
                <a:hlinkClick r:id="rId4"/>
              </a:rPr>
              <a:t>Sněmovní tisk 724</a:t>
            </a:r>
            <a:r>
              <a:rPr lang="cs-CZ" sz="1400" dirty="0"/>
              <a:t> – 3/9 mil. Kč </a:t>
            </a:r>
            <a:r>
              <a:rPr lang="cs-CZ" sz="1400" b="1" dirty="0">
                <a:solidFill>
                  <a:srgbClr val="FF0000"/>
                </a:solidFill>
              </a:rPr>
              <a:t>10. 3. 2025 podepsáno prezidentem republiky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ctr"/>
            <a:r>
              <a:rPr lang="cs-CZ" sz="1400" dirty="0">
                <a:solidFill>
                  <a:srgbClr val="0070C0"/>
                </a:solidFill>
              </a:rPr>
              <a:t>Nařízení vlády č. 172/2016 Sb., o stanovení finančních limitů a částek pro účely zákona o zadávání veřejných zakázek, ve znění pozdějších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392438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6AC80-27BF-DBC5-C453-E6BA6754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2D7DEDC-8DB6-0207-7A8E-DC283936D2E6}"/>
              </a:ext>
            </a:extLst>
          </p:cNvPr>
          <p:cNvSpPr txBox="1"/>
          <p:nvPr/>
        </p:nvSpPr>
        <p:spPr>
          <a:xfrm>
            <a:off x="1009212" y="1005247"/>
            <a:ext cx="101735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Co musí dodržovat zadavatel při realizace veřejných zakázek?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3 E</a:t>
            </a:r>
          </a:p>
          <a:p>
            <a:pPr algn="just">
              <a:buClr>
                <a:srgbClr val="00B050"/>
              </a:buClr>
            </a:pPr>
            <a:r>
              <a:rPr lang="cs-CZ" sz="1400" b="1" dirty="0">
                <a:solidFill>
                  <a:srgbClr val="000000"/>
                </a:solidFill>
              </a:rPr>
              <a:t>Účelnost</a:t>
            </a:r>
            <a:r>
              <a:rPr lang="cs-CZ" sz="1400" dirty="0">
                <a:solidFill>
                  <a:srgbClr val="000000"/>
                </a:solidFill>
              </a:rPr>
              <a:t> - Účelným nakládáním s veřejnými prostředky se rozumí, že dosažené výsledky odpovídají stanovené a prokázané potřebě.</a:t>
            </a:r>
          </a:p>
          <a:p>
            <a:pPr algn="l"/>
            <a:r>
              <a:rPr lang="cs-CZ" sz="1400" b="1" dirty="0">
                <a:solidFill>
                  <a:srgbClr val="000000"/>
                </a:solidFill>
              </a:rPr>
              <a:t>Hospodárnost </a:t>
            </a:r>
            <a:r>
              <a:rPr lang="cs-CZ" sz="1400" dirty="0">
                <a:solidFill>
                  <a:srgbClr val="000000"/>
                </a:solidFill>
              </a:rPr>
              <a:t>- Hospodárným nakládáním s veřejnými prostředky se rozumí, že zdroje jsou k dispozici ve správnou dobu, v dostatečném množství, v přiměřené kvalitě a za co nejvýhodnější cenu.</a:t>
            </a:r>
          </a:p>
          <a:p>
            <a:pPr algn="l"/>
            <a:r>
              <a:rPr lang="cs-CZ" sz="1400" b="1" dirty="0">
                <a:solidFill>
                  <a:srgbClr val="000000"/>
                </a:solidFill>
              </a:rPr>
              <a:t>Efektivita</a:t>
            </a:r>
            <a:r>
              <a:rPr lang="cs-CZ" sz="1400" dirty="0">
                <a:solidFill>
                  <a:srgbClr val="000000"/>
                </a:solidFill>
              </a:rPr>
              <a:t> - Efektivním nakládáním s veřejnými prostředky se rozumí, že je dosahováno co nejlepšího vztahu mezi použitými prostředky a dosaženými výsledky.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6 ZZVZ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povinnost dodržovat při postupu dle ZZVZ zásadu transparentnosti a přiměřenosti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transparentnost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povinnost uveřejnění, hrát podle nastavených pravidel, dostatečná dokumentace (přezkoumatelnost)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přiměřenost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porovnání nastavených podmínek a postupů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 referenčním rámcem = zadávanou VZ; vyvažování mezi požadavky na kvalitního dodavatele a hospodářskou soutěží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ve vztahu k dodavatelům dodržovat zásadu rovného zacházení 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sng" dirty="0">
                <a:solidFill>
                  <a:srgbClr val="000000"/>
                </a:solidFill>
                <a:effectLst/>
              </a:rPr>
              <a:t>a zákazu diskriminace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rovné zacházení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se všemi stejně, všichni stejné příležitosti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diskriminace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zjevná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otevřené z(ne)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výhodnění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určitých dodavatelů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nelze omezit na firmy z regionu)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skrytá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stejné podmínky s rozdílným dopadem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neodpovídající kvalifikace)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zákaz omezování účasti </a:t>
            </a:r>
            <a:r>
              <a:rPr lang="cs-CZ" sz="1400" dirty="0">
                <a:solidFill>
                  <a:srgbClr val="000000"/>
                </a:solidFill>
              </a:rPr>
              <a:t>dodavatelům z EU/EHP a smluvních států (GPA)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Povinnosti, za předpokladu, že je to vhodné, dodržovat </a:t>
            </a:r>
            <a:r>
              <a:rPr lang="cs-CZ" sz="1400" b="1" i="0" dirty="0">
                <a:solidFill>
                  <a:srgbClr val="000000"/>
                </a:solidFill>
                <a:effectLst/>
              </a:rPr>
              <a:t>zásady sociálně odpovědného zadávání, environmentálně odpovědného zadávání a inovací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, je-li to vhodné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0000"/>
              </a:solidFill>
            </a:endParaRPr>
          </a:p>
          <a:p>
            <a:pPr fontAlgn="base"/>
            <a:r>
              <a:rPr lang="cs-CZ" sz="1400" b="0" i="0" dirty="0">
                <a:solidFill>
                  <a:srgbClr val="000000"/>
                </a:solidFill>
                <a:effectLst/>
              </a:rPr>
              <a:t>Za diskriminaci nelze považovat odůvodněný požadavek dodavatele.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2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0536D-3F42-8C9B-04A2-95EA676B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41ECACA-6943-FDBF-A429-97614F76F473}"/>
              </a:ext>
            </a:extLst>
          </p:cNvPr>
          <p:cNvSpPr txBox="1"/>
          <p:nvPr/>
        </p:nvSpPr>
        <p:spPr>
          <a:xfrm>
            <a:off x="1009212" y="1213008"/>
            <a:ext cx="10173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Kde uveřejňuje zadavatel veřejné zakázky malého rozsahu?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219 ZZVZ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(1) Veřejný zadavatel </a:t>
            </a:r>
            <a:r>
              <a:rPr lang="cs-CZ" sz="1200" b="1" dirty="0"/>
              <a:t>uveřejní na profilu zadavatele smlouvu </a:t>
            </a:r>
            <a:r>
              <a:rPr lang="cs-CZ" sz="1200" dirty="0"/>
              <a:t>uzavřenou na veřejnou zakázku </a:t>
            </a:r>
            <a:r>
              <a:rPr lang="cs-CZ" sz="1200" b="1" dirty="0"/>
              <a:t>včetně všech jejích změn a dodatků</a:t>
            </a:r>
            <a:r>
              <a:rPr lang="cs-CZ" sz="1200" dirty="0"/>
              <a:t>, a to </a:t>
            </a:r>
            <a:r>
              <a:rPr lang="cs-CZ" sz="1200" b="1" dirty="0"/>
              <a:t>do 30 dnů </a:t>
            </a:r>
            <a:r>
              <a:rPr lang="cs-CZ" sz="1200" dirty="0"/>
              <a:t>od jejich uzavření nebo od konce každého čtvrtletí v případě veřejných zakázek zadávaných na základě rámcové dohody nebo v dynamickém nákupním systému. To neplatí pro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smlouvu, jejíž </a:t>
            </a:r>
            <a:r>
              <a:rPr lang="cs-CZ" sz="1200" b="1" dirty="0"/>
              <a:t>cena nepřesáhne 500 000 Kč bez daně </a:t>
            </a:r>
            <a:r>
              <a:rPr lang="cs-CZ" sz="1200" dirty="0"/>
              <a:t>z přidané hodnoty,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b) smlouvu, u které veřejný zadavatel postupoval v souladu s § 29 odst. 1 písm. a) až c) nebo písm. l) bod 2, § 30 písm. l) až n),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smlouvu, jejímž zadavatelem je Generální inspekce bezpečnostních sborů nebo zpravodajská služba,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d) </a:t>
            </a:r>
            <a:r>
              <a:rPr lang="cs-CZ" sz="1200" b="1" dirty="0"/>
              <a:t>smlouvu uveřejněnou v registru smluv.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Na rámcovou dohodu se odstavec 1 použije obdobně.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Veřejný zadavatel uveřejní nejpozději </a:t>
            </a:r>
            <a:r>
              <a:rPr lang="cs-CZ" sz="1200" b="1" dirty="0"/>
              <a:t>do 3 měsíců </a:t>
            </a:r>
            <a:r>
              <a:rPr lang="cs-CZ" sz="1200" dirty="0"/>
              <a:t>od splnění smlouvy na profilu zadavatele </a:t>
            </a:r>
            <a:r>
              <a:rPr lang="cs-CZ" sz="1200" b="1" dirty="0"/>
              <a:t>výši skutečně uhrazené ceny za plnění smlouvy</a:t>
            </a:r>
            <a:r>
              <a:rPr lang="cs-CZ" sz="1200" dirty="0"/>
              <a:t>, na kterou se vztahuje povinnost uveřejnění podle odstavce 1. U smlouvy, jejíž doba plnění přesahuje 1 rok, uveřejní veřejný zadavatel nejpozději do 31. března následujícího kalendářního roku cenu za plnění smlouvy v předchozím kalendářním roce.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(4) Strukturu údajů pro uveřejnění výše skutečně uhrazené ceny za plnění veřejné zakázky a podrobnosti uveřejnění smlouvy uzavřené na veřejnou zakázku stanoví vyhláškou Ministerstvo pro místní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CFB6A-9617-07F6-202E-46009BC8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21F3DA2-65E0-C4DE-5BF1-381B84A615BA}"/>
              </a:ext>
            </a:extLst>
          </p:cNvPr>
          <p:cNvSpPr txBox="1"/>
          <p:nvPr/>
        </p:nvSpPr>
        <p:spPr>
          <a:xfrm>
            <a:off x="1009212" y="1034332"/>
            <a:ext cx="1017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Kde můžeme najít veřejné zakázky?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DB1419-2E44-91AA-3A61-05CC3BF386DA}"/>
              </a:ext>
            </a:extLst>
          </p:cNvPr>
          <p:cNvSpPr txBox="1"/>
          <p:nvPr/>
        </p:nvSpPr>
        <p:spPr>
          <a:xfrm>
            <a:off x="1009212" y="1643142"/>
            <a:ext cx="10776332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Profil zadavatele</a:t>
            </a:r>
          </a:p>
          <a:p>
            <a:pPr algn="just">
              <a:buClr>
                <a:srgbClr val="00B050"/>
              </a:buClr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Profil zadavatele je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elektronický nástroj, který zadavatel používá k uveřejňování informací a dokumentů týkajících se veřejných zakázek. Tento nástroj umožňuje neomezený a přímý dálkový přístup k těmto informacím, což zvyšuje transparentnost a dostupnost veřejných zakázek pro širokou veřejnost.</a:t>
            </a:r>
          </a:p>
          <a:p>
            <a:pPr algn="just"/>
            <a:endParaRPr lang="cs-CZ" sz="1400" dirty="0">
              <a:effectLst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Zadavatel na profilu zadavatele uveřejňuje dokumenty a informace, jako jsou zadávací dokumentace, výzvy k podání nabídek, informace o vyloučení uchazečů, výsledky výběrových řízení, uzavřené smlouvy a další</a:t>
            </a:r>
            <a:r>
              <a:rPr lang="cs-CZ" sz="1400" dirty="0">
                <a:solidFill>
                  <a:srgbClr val="242424"/>
                </a:solidFill>
                <a:latin typeface="var(--fontFamilyBase)"/>
              </a:rPr>
              <a:t>.</a:t>
            </a: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Profil zadavatele je dostupný online, což umožňuje dodavatelům a dalším zájemcům snadný přístup k aktuálním informacím o veřejných zakázkách.</a:t>
            </a:r>
          </a:p>
          <a:p>
            <a:pPr marL="285750" indent="-285750" algn="just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Používání profilu zadavatele je upraveno zákonem o zadávání veřejných zakázek (ZZVZ), konkrétně § 28 odst. 1 písm. j) a § 214 ZZVZ </a:t>
            </a:r>
          </a:p>
          <a:p>
            <a:pPr marL="285750" indent="-285750" algn="just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může mít jeden profil zadavatele, pokud nevyužívá Národní elektronický nástroj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Certifikovaný vs. Necertifikovaný </a:t>
            </a:r>
          </a:p>
          <a:p>
            <a:pPr algn="ctr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</a:pPr>
            <a:r>
              <a:rPr lang="cs-CZ" sz="1400" b="1" dirty="0">
                <a:solidFill>
                  <a:srgbClr val="FF0000"/>
                </a:solidFill>
                <a:latin typeface="Segoe UI" panose="020B0502040204020203" pitchFamily="34" charset="0"/>
              </a:rPr>
              <a:t>Každý profil je specifický a dodavatel se musí registrovat samostatně.</a:t>
            </a:r>
          </a:p>
          <a:p>
            <a:pPr algn="l"/>
            <a:r>
              <a:rPr lang="cs-CZ" sz="1400" b="1" i="0" dirty="0">
                <a:solidFill>
                  <a:srgbClr val="009543"/>
                </a:solidFill>
                <a:effectLst/>
              </a:rPr>
              <a:t>Věstník veřejných zakázek </a:t>
            </a:r>
            <a:r>
              <a:rPr lang="cs-CZ" sz="1400" b="0" i="0" dirty="0">
                <a:solidFill>
                  <a:srgbClr val="242424"/>
                </a:solidFill>
                <a:effectLst/>
              </a:rPr>
              <a:t>je oficiální publikace, která slouží k zveřejňování informací o veřejných zakázkách v České republice.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r>
              <a:rPr lang="cs-CZ" sz="1400" dirty="0">
                <a:hlinkClick r:id="rId4"/>
              </a:rPr>
              <a:t>Věstník veřejných zakázek - Ministerstvo pro místní rozvoj</a:t>
            </a:r>
            <a:endParaRPr lang="cs-CZ" sz="1400" dirty="0"/>
          </a:p>
          <a:p>
            <a:pPr algn="ctr">
              <a:spcBef>
                <a:spcPts val="750"/>
              </a:spcBef>
              <a:spcAft>
                <a:spcPts val="750"/>
              </a:spcAft>
              <a:buClr>
                <a:srgbClr val="00B050"/>
              </a:buClr>
            </a:pPr>
            <a:endParaRPr lang="cs-CZ" sz="1400" b="1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3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E5BA7-A68C-DEDB-59C7-F4C5514D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72A2C6B-E84E-B943-90CD-662A7A4DFBCE}"/>
              </a:ext>
            </a:extLst>
          </p:cNvPr>
          <p:cNvSpPr txBox="1"/>
          <p:nvPr/>
        </p:nvSpPr>
        <p:spPr>
          <a:xfrm>
            <a:off x="1009212" y="1034332"/>
            <a:ext cx="1017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Kde můžeme najít veřejné zakázky?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6C2B268-432C-6EEF-90C5-F4ACA4172DD0}"/>
              </a:ext>
            </a:extLst>
          </p:cNvPr>
          <p:cNvGraphicFramePr>
            <a:graphicFrameLocks noGrp="1"/>
          </p:cNvGraphicFramePr>
          <p:nvPr/>
        </p:nvGraphicFramePr>
        <p:xfrm>
          <a:off x="2951841" y="1825626"/>
          <a:ext cx="6288318" cy="4351336"/>
        </p:xfrm>
        <a:graphic>
          <a:graphicData uri="http://schemas.openxmlformats.org/drawingml/2006/table">
            <a:tbl>
              <a:tblPr/>
              <a:tblGrid>
                <a:gridCol w="2096106">
                  <a:extLst>
                    <a:ext uri="{9D8B030D-6E8A-4147-A177-3AD203B41FA5}">
                      <a16:colId xmlns:a16="http://schemas.microsoft.com/office/drawing/2014/main" val="1244696171"/>
                    </a:ext>
                  </a:extLst>
                </a:gridCol>
                <a:gridCol w="2096106">
                  <a:extLst>
                    <a:ext uri="{9D8B030D-6E8A-4147-A177-3AD203B41FA5}">
                      <a16:colId xmlns:a16="http://schemas.microsoft.com/office/drawing/2014/main" val="838387661"/>
                    </a:ext>
                  </a:extLst>
                </a:gridCol>
                <a:gridCol w="2096106">
                  <a:extLst>
                    <a:ext uri="{9D8B030D-6E8A-4147-A177-3AD203B41FA5}">
                      <a16:colId xmlns:a16="http://schemas.microsoft.com/office/drawing/2014/main" val="2174347572"/>
                    </a:ext>
                  </a:extLst>
                </a:gridCol>
              </a:tblGrid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 b="1">
                          <a:effectLst/>
                        </a:rPr>
                        <a:t>Poskytovatel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>
                          <a:effectLst/>
                        </a:rPr>
                        <a:t>Elektronický nástroj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>
                          <a:effectLst/>
                        </a:rPr>
                        <a:t>Poznámka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3646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Ministerstvo pro místní rozvoj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Národní elektronický nástroj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4"/>
                        </a:rPr>
                        <a:t>https://nen.nipez.cz/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72745"/>
                  </a:ext>
                </a:extLst>
              </a:tr>
              <a:tr h="336673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QCM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E-ZAK, X-EN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5"/>
                        </a:rPr>
                        <a:t>https://www.ezak.cz/index.php</a:t>
                      </a:r>
                      <a:b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5"/>
                        </a:rPr>
                      </a:br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5"/>
                        </a:rPr>
                        <a:t>https://www.vhodne-uverejneni.cz/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55107"/>
                  </a:ext>
                </a:extLst>
              </a:tr>
              <a:tr h="336673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Tendersystems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Tenderarena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6"/>
                        </a:rPr>
                        <a:t>https://www.tenderarena.cz/rozcestnik.jsf?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35251"/>
                  </a:ext>
                </a:extLst>
              </a:tr>
              <a:tr h="641584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NAR Marketing/Sentinet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Josephine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Profily zadavatelů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>
                          <a:effectLst/>
                        </a:rPr>
                        <a:t>PROEBIZ</a:t>
                      </a:r>
                      <a:br>
                        <a:rPr lang="cs-CZ" sz="1000">
                          <a:effectLst/>
                        </a:rPr>
                      </a:b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7"/>
                        </a:rPr>
                        <a:t>https://josephine.proebiz.com/cs/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 b="1">
                          <a:solidFill>
                            <a:srgbClr val="00A651"/>
                          </a:solidFill>
                          <a:effectLst/>
                          <a:hlinkClick r:id="rId8"/>
                        </a:rPr>
                        <a:t>https://profily.proebiz.com/</a:t>
                      </a:r>
                      <a:br>
                        <a:rPr lang="cs-CZ" sz="1000">
                          <a:effectLst/>
                        </a:rPr>
                      </a:br>
                      <a:r>
                        <a:rPr lang="cs-CZ" sz="1000" b="1">
                          <a:solidFill>
                            <a:srgbClr val="00A651"/>
                          </a:solidFill>
                          <a:effectLst/>
                          <a:hlinkClick r:id="rId9"/>
                        </a:rPr>
                        <a:t>https://proebiz.com/</a:t>
                      </a:r>
                      <a:br>
                        <a:rPr lang="cs-CZ" sz="1000">
                          <a:effectLst/>
                        </a:rPr>
                      </a:b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11607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OTIDEA a.s.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zadavatel.cz/e-zakazky.cz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0"/>
                        </a:rPr>
                        <a:t>https://www.zadavatel.eu/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26495"/>
                  </a:ext>
                </a:extLst>
              </a:tr>
              <a:tr h="336673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Osigeno – veřejné zakázky a dotace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CENT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1"/>
                        </a:rPr>
                        <a:t>http://www.osigeno.cz/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078090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pl-PL" sz="1000">
                          <a:effectLst/>
                        </a:rPr>
                        <a:t>KDV CZECH v.o.s.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Elektronický nástroj KDV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2"/>
                        </a:rPr>
                        <a:t>https://www.kdv.cz/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19990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eCENTRE, a.s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Aukční SW eCentre, 2.2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3"/>
                        </a:rPr>
                        <a:t>https://ecentre.cz/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63336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ANETE spol.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FirstBuySale®, verze 2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4"/>
                        </a:rPr>
                        <a:t>https://www.anete.cz/firstbuysale/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42996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RTS, a.s.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de-DE" sz="1000">
                          <a:effectLst/>
                        </a:rPr>
                        <a:t>x:tendr – profil zadavatele, verze 2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5"/>
                        </a:rPr>
                        <a:t>https://www.rts.cz/index.aspx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03825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NWT a.s.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Eveza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6"/>
                        </a:rPr>
                        <a:t>https://www.eveza.cz/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21660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ŠKODA ICT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ŠKODA Aukční portál,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7"/>
                        </a:rPr>
                        <a:t> https://eaukce.skoda.cz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85552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Severočeská vodárenská, a.s.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EZVR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8"/>
                        </a:rPr>
                        <a:t>https://vz.svs.cz/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94938"/>
                  </a:ext>
                </a:extLst>
              </a:tr>
              <a:tr h="184217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GC Logix s.r.o.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Athena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19"/>
                        </a:rPr>
                        <a:t>https://www.nasprofil.cz/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15340"/>
                  </a:ext>
                </a:extLst>
              </a:tr>
              <a:tr h="336673"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POWER EXCHANGE CENTRAL EUROPE, a.s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PARC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u="sng">
                          <a:solidFill>
                            <a:srgbClr val="00A651"/>
                          </a:solidFill>
                          <a:effectLst/>
                          <a:hlinkClick r:id="rId20"/>
                        </a:rPr>
                        <a:t>https://www.pxeaukce.cz/</a:t>
                      </a:r>
                      <a:endParaRPr lang="cs-CZ" sz="100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30247"/>
                  </a:ext>
                </a:extLst>
              </a:tr>
              <a:tr h="336673">
                <a:tc>
                  <a:txBody>
                    <a:bodyPr/>
                    <a:lstStyle/>
                    <a:p>
                      <a:pPr fontAlgn="ctr"/>
                      <a:r>
                        <a:rPr lang="en-US" sz="1000">
                          <a:effectLst/>
                        </a:rPr>
                        <a:t>YOUR SYSTEM, spol s r. o.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>
                          <a:effectLst/>
                        </a:rPr>
                        <a:t>eZakazky,</a:t>
                      </a: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000" b="1" dirty="0">
                          <a:solidFill>
                            <a:srgbClr val="00A651"/>
                          </a:solidFill>
                          <a:effectLst/>
                          <a:hlinkClick r:id="rId21"/>
                        </a:rPr>
                        <a:t>https://www.e-zakazky.cz/verejne-zakazky</a:t>
                      </a:r>
                      <a:endParaRPr lang="cs-CZ" sz="1000" dirty="0">
                        <a:effectLst/>
                      </a:endParaRPr>
                    </a:p>
                  </a:txBody>
                  <a:tcPr marL="31762" marR="31762" marT="15881" marB="15881" anchor="ctr">
                    <a:lnL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0027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46F6538-D23C-1A0B-4ADF-1B8D6E1C6045}"/>
              </a:ext>
            </a:extLst>
          </p:cNvPr>
          <p:cNvSpPr txBox="1"/>
          <p:nvPr/>
        </p:nvSpPr>
        <p:spPr>
          <a:xfrm>
            <a:off x="2951841" y="6274917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2"/>
              </a:rPr>
              <a:t>Individuální elektronické nástroje - Portál o veřejných zakázkách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1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C5595-4E24-694B-0AD6-80E230CD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ZZA logo">
            <a:extLst>
              <a:ext uri="{FF2B5EF4-FFF2-40B4-BE49-F238E27FC236}">
                <a16:creationId xmlns:a16="http://schemas.microsoft.com/office/drawing/2014/main" id="{11A97527-F9AD-3B5D-8B02-39EF6071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8" y="1362874"/>
            <a:ext cx="14859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B5A4B3-6201-9443-88D9-1FF5140E80EB}"/>
              </a:ext>
            </a:extLst>
          </p:cNvPr>
          <p:cNvSpPr txBox="1"/>
          <p:nvPr/>
        </p:nvSpPr>
        <p:spPr>
          <a:xfrm>
            <a:off x="867853" y="2474535"/>
            <a:ext cx="108552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0" i="0" dirty="0">
                <a:solidFill>
                  <a:srgbClr val="242424"/>
                </a:solidFill>
                <a:effectLst/>
              </a:rPr>
              <a:t>ROZZA – rozcestník zakázek</a:t>
            </a:r>
          </a:p>
          <a:p>
            <a:pPr algn="l"/>
            <a:endParaRPr lang="cs-CZ" sz="1600" b="0" i="0" dirty="0">
              <a:solidFill>
                <a:srgbClr val="242424"/>
              </a:solidFill>
              <a:effectLst/>
            </a:endParaRPr>
          </a:p>
          <a:p>
            <a:pPr algn="l"/>
            <a:r>
              <a:rPr lang="cs-CZ" sz="1600" dirty="0">
                <a:solidFill>
                  <a:srgbClr val="242424"/>
                </a:solidFill>
              </a:rPr>
              <a:t>J</a:t>
            </a:r>
            <a:r>
              <a:rPr lang="cs-CZ" sz="1600" b="0" i="0" dirty="0">
                <a:solidFill>
                  <a:srgbClr val="242424"/>
                </a:solidFill>
                <a:effectLst/>
              </a:rPr>
              <a:t>e online platforma pro dodavatele, která integruje různé elektronické nástroje pro zadávání veřejných zakázek.</a:t>
            </a:r>
          </a:p>
          <a:p>
            <a:pPr algn="l"/>
            <a:endParaRPr lang="cs-CZ" sz="1600" dirty="0">
              <a:solidFill>
                <a:srgbClr val="242424"/>
              </a:solidFill>
            </a:endParaRPr>
          </a:p>
          <a:p>
            <a:pPr algn="l"/>
            <a:r>
              <a:rPr lang="cs-CZ" sz="1600" b="0" i="0" dirty="0">
                <a:solidFill>
                  <a:srgbClr val="242424"/>
                </a:solidFill>
                <a:effectLst/>
              </a:rPr>
              <a:t>Slouží k vyhledávání veřejných zakázek skrze elektronické nástroje</a:t>
            </a:r>
          </a:p>
          <a:p>
            <a:pPr algn="l"/>
            <a:endParaRPr lang="cs-CZ" sz="1600" dirty="0">
              <a:solidFill>
                <a:srgbClr val="242424"/>
              </a:solidFill>
            </a:endParaRPr>
          </a:p>
          <a:p>
            <a:pPr algn="l"/>
            <a:endParaRPr lang="cs-CZ" sz="1600" b="0" i="0" dirty="0">
              <a:solidFill>
                <a:srgbClr val="242424"/>
              </a:solidFill>
              <a:effectLst/>
            </a:endParaRPr>
          </a:p>
          <a:p>
            <a:pPr algn="l"/>
            <a:r>
              <a:rPr lang="cs-CZ" sz="1600" dirty="0">
                <a:hlinkClick r:id="rId5"/>
              </a:rPr>
              <a:t>ROZZA</a:t>
            </a:r>
            <a:endParaRPr lang="cs-CZ" sz="1600" dirty="0">
              <a:solidFill>
                <a:srgbClr val="242424"/>
              </a:solidFill>
            </a:endParaRPr>
          </a:p>
          <a:p>
            <a:pPr algn="l"/>
            <a:r>
              <a:rPr lang="cs-CZ" sz="1600" b="0" i="0" dirty="0">
                <a:solidFill>
                  <a:srgbClr val="242424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245B5-9AB9-B893-5EB0-E531D474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395456E-4A20-7CCD-FA24-F7B64C235D33}"/>
              </a:ext>
            </a:extLst>
          </p:cNvPr>
          <p:cNvSpPr txBox="1"/>
          <p:nvPr/>
        </p:nvSpPr>
        <p:spPr>
          <a:xfrm>
            <a:off x="972956" y="1328908"/>
            <a:ext cx="1085523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1" u="sng" dirty="0">
                <a:solidFill>
                  <a:srgbClr val="009543"/>
                </a:solidFill>
              </a:rPr>
              <a:t>Číselník CPV</a:t>
            </a:r>
          </a:p>
          <a:p>
            <a:pPr algn="l"/>
            <a:r>
              <a:rPr lang="cs-CZ" sz="1600" b="0" i="0" dirty="0">
                <a:effectLst/>
              </a:rPr>
              <a:t>Číselník CPV (společný slovník pro veřejné zakázky) představuje jednotný klasifikační systém pro veřejné zakázky jehož cílem je standardizovat popis předmětu veřejné zakázky v rámci Evropské unie.</a:t>
            </a:r>
          </a:p>
          <a:p>
            <a:pPr algn="l"/>
            <a:endParaRPr lang="cs-CZ" sz="1600" b="0" i="0" dirty="0">
              <a:effectLst/>
            </a:endParaRPr>
          </a:p>
          <a:p>
            <a:pPr algn="l"/>
            <a:r>
              <a:rPr lang="cs-CZ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Číselník CPV - ISVZ</a:t>
            </a:r>
            <a:endParaRPr lang="cs-CZ" sz="1600" dirty="0">
              <a:solidFill>
                <a:srgbClr val="0070C0"/>
              </a:solidFill>
            </a:endParaRPr>
          </a:p>
          <a:p>
            <a:pPr algn="l"/>
            <a:endParaRPr lang="cs-CZ" sz="1600" b="0" i="0" dirty="0">
              <a:effectLst/>
            </a:endParaRPr>
          </a:p>
          <a:p>
            <a:pPr algn="l"/>
            <a:r>
              <a:rPr lang="cs-CZ" sz="1600" b="1" i="0" u="sng" dirty="0">
                <a:solidFill>
                  <a:srgbClr val="009543"/>
                </a:solidFill>
                <a:effectLst/>
              </a:rPr>
              <a:t>Číselník NIPEZ</a:t>
            </a:r>
          </a:p>
          <a:p>
            <a:pPr algn="l"/>
            <a:r>
              <a:rPr lang="cs-CZ" sz="1600" b="0" i="0" dirty="0">
                <a:effectLst/>
              </a:rPr>
              <a:t>Číselník NIPEZ tvoří část Národní infrastruktury pro elektronické zadávání veřejných zakázek (NIPEZ). Obsahuje oborové komoditní skupiny, které tvoří nadstavbovou vrstvu nad klasifikačním systémem CPV. Vedle této kategorizace jsou položky z číselníku doplněny o jejich funkční vlastnosti a parametry, které mohou zadavatelé využít při popisu předmětu veřejné zakázky.</a:t>
            </a:r>
          </a:p>
          <a:p>
            <a:pPr algn="l"/>
            <a:r>
              <a:rPr lang="cs-CZ" sz="1600" dirty="0"/>
              <a:t>Dodavatelé vyhledávají veřejné zakázky dle číselníků na profilu zadavatele/Věstníku veřejných zakázek</a:t>
            </a:r>
          </a:p>
          <a:p>
            <a:pPr algn="l"/>
            <a:endParaRPr lang="cs-CZ" sz="1600" b="0" i="0" dirty="0">
              <a:effectLst/>
            </a:endParaRPr>
          </a:p>
          <a:p>
            <a:pPr algn="l"/>
            <a:r>
              <a:rPr lang="cs-CZ" sz="1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Číselník NIPEZ - ISVZ</a:t>
            </a:r>
            <a:endParaRPr lang="cs-CZ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5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BE72F-CB9A-4489-9DE8-BDBC4ADFE5FE}">
  <ds:schemaRefs>
    <ds:schemaRef ds:uri="http://purl.org/dc/dcmitype/"/>
    <ds:schemaRef ds:uri="http://schemas.microsoft.com/office/2006/documentManagement/types"/>
    <ds:schemaRef ds:uri="3a05a313-e8ba-434f-93a9-e1335f2c2059"/>
    <ds:schemaRef ds:uri="http://www.w3.org/XML/1998/namespace"/>
    <ds:schemaRef ds:uri="c7130aa1-df8d-4cfc-b5ca-c8e75a54ac5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3885</Words>
  <Application>Microsoft Office PowerPoint</Application>
  <PresentationFormat>Širokoúhlá obrazovka</PresentationFormat>
  <Paragraphs>381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Montserrat</vt:lpstr>
      <vt:lpstr>Noto Sans Symbols</vt:lpstr>
      <vt:lpstr>Segoe UI</vt:lpstr>
      <vt:lpstr>var(--fontFamilyBase)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Kolář Filip</cp:lastModifiedBy>
  <cp:revision>45</cp:revision>
  <cp:lastPrinted>2025-01-15T06:16:07Z</cp:lastPrinted>
  <dcterms:created xsi:type="dcterms:W3CDTF">2024-02-08T14:50:32Z</dcterms:created>
  <dcterms:modified xsi:type="dcterms:W3CDTF">2025-03-18T10:49:57Z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