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330" r:id="rId5"/>
    <p:sldId id="333" r:id="rId6"/>
    <p:sldId id="334" r:id="rId7"/>
    <p:sldId id="331" r:id="rId8"/>
    <p:sldId id="335" r:id="rId9"/>
    <p:sldId id="336" r:id="rId10"/>
    <p:sldId id="337" r:id="rId11"/>
    <p:sldId id="338" r:id="rId12"/>
    <p:sldId id="339" r:id="rId13"/>
    <p:sldId id="340" r:id="rId14"/>
    <p:sldId id="341" r:id="rId15"/>
    <p:sldId id="342" r:id="rId16"/>
    <p:sldId id="347" r:id="rId17"/>
    <p:sldId id="365" r:id="rId18"/>
    <p:sldId id="364" r:id="rId19"/>
    <p:sldId id="363" r:id="rId20"/>
    <p:sldId id="362" r:id="rId21"/>
    <p:sldId id="361" r:id="rId22"/>
    <p:sldId id="360" r:id="rId23"/>
    <p:sldId id="359" r:id="rId24"/>
    <p:sldId id="358" r:id="rId25"/>
    <p:sldId id="357"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2E49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Tmavý styl 1 – zvýraznění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403" autoAdjust="0"/>
  </p:normalViewPr>
  <p:slideViewPr>
    <p:cSldViewPr snapToGrid="0">
      <p:cViewPr varScale="1">
        <p:scale>
          <a:sx n="57" d="100"/>
          <a:sy n="57" d="100"/>
        </p:scale>
        <p:origin x="1236"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76EA0-A7D8-4C36-9103-675E79D94563}" type="datetimeFigureOut">
              <a:rPr lang="cs-CZ" smtClean="0"/>
              <a:t>21.01.2025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12E25-B006-4F85-B4EA-907AF006C9BB}" type="slidenum">
              <a:rPr lang="cs-CZ" smtClean="0"/>
              <a:t>‹#›</a:t>
            </a:fld>
            <a:endParaRPr lang="cs-CZ"/>
          </a:p>
        </p:txBody>
      </p:sp>
    </p:spTree>
    <p:extLst>
      <p:ext uri="{BB962C8B-B14F-4D97-AF65-F5344CB8AC3E}">
        <p14:creationId xmlns:p14="http://schemas.microsoft.com/office/powerpoint/2010/main" val="296908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17EA0-AF2F-4F2B-973E-0E60DC8B0B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F88EDCF-E8FC-48EF-AA09-2CA6AFAE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B60C36-6A76-4B75-AED4-48941263834C}"/>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F1A3E763-5D8C-4CFF-973A-59FBE3C12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43B469-5F55-46C6-ACFB-65A76D77F38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1730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9BD8B-6BA3-4902-A8D4-CDCD9CF7826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561FEE7-6EC5-4725-B6D6-5ED637EE20A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53CEB-B1E5-415A-B34B-C631FBD55454}"/>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4BEB195C-E4D6-4D7B-9661-A4D5216A8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D06702-B80D-4D80-9964-3B937DED2E18}"/>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50916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4B54372-610E-4C81-A92F-A587698528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6EE999-100E-46E5-8F92-9BF9984063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99986D-BC9B-4267-9062-AA6BC7D9A7CC}"/>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D88E6ABF-CB84-41CF-BBE8-8662A558BD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B2B049-1E04-411A-8377-DD335F8537A3}"/>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15894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enutzerdefiniertes Layou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706034" y="1338263"/>
            <a:ext cx="10164233" cy="996950"/>
          </a:xfrm>
        </p:spPr>
        <p:txBody>
          <a:bodyPr/>
          <a:lstStyle/>
          <a:p>
            <a:r>
              <a:rPr lang="de-DE"/>
              <a:t>Titelmasterformat durch Klicken bearbeiten</a:t>
            </a:r>
            <a:endParaRPr lang="de-CH"/>
          </a:p>
        </p:txBody>
      </p:sp>
      <p:sp>
        <p:nvSpPr>
          <p:cNvPr id="3" name="Datumsplatzhalter 2"/>
          <p:cNvSpPr>
            <a:spLocks noGrp="1"/>
          </p:cNvSpPr>
          <p:nvPr>
            <p:ph type="dt" idx="10"/>
          </p:nvPr>
        </p:nvSpPr>
        <p:spPr>
          <a:xfrm>
            <a:off x="3215217" y="6165851"/>
            <a:ext cx="7298267" cy="581025"/>
          </a:xfrm>
        </p:spPr>
        <p:txBody>
          <a:bodyPr/>
          <a:lstStyle>
            <a:lvl1pPr>
              <a:defRPr/>
            </a:lvl1pPr>
          </a:lstStyle>
          <a:p>
            <a:pPr>
              <a:defRPr/>
            </a:pPr>
            <a:r>
              <a:rPr lang="en-GB"/>
              <a:t>Budapest, 23</a:t>
            </a:r>
            <a:r>
              <a:rPr lang="en-GB" baseline="30000"/>
              <a:t>rd</a:t>
            </a:r>
            <a:r>
              <a:rPr lang="en-GB"/>
              <a:t> September 2013</a:t>
            </a:r>
          </a:p>
          <a:p>
            <a:pPr>
              <a:defRPr/>
            </a:pPr>
            <a:endParaRPr lang="en-GB"/>
          </a:p>
        </p:txBody>
      </p:sp>
      <p:sp>
        <p:nvSpPr>
          <p:cNvPr id="4" name="Foliennummernplatzhalter 3"/>
          <p:cNvSpPr>
            <a:spLocks noGrp="1"/>
          </p:cNvSpPr>
          <p:nvPr>
            <p:ph type="sldNum" idx="11"/>
          </p:nvPr>
        </p:nvSpPr>
        <p:spPr/>
        <p:txBody>
          <a:bodyPr/>
          <a:lstStyle>
            <a:lvl1pPr>
              <a:defRPr/>
            </a:lvl1pPr>
          </a:lstStyle>
          <a:p>
            <a:pPr>
              <a:defRPr/>
            </a:pPr>
            <a:fld id="{94F1463F-2B4D-4CEF-A384-4F72B21CF370}" type="slidenum">
              <a:rPr lang="en-GB"/>
              <a:pPr>
                <a:defRPr/>
              </a:pPr>
              <a:t>‹#›</a:t>
            </a:fld>
            <a:endParaRPr lang="en-GB"/>
          </a:p>
        </p:txBody>
      </p:sp>
    </p:spTree>
    <p:extLst>
      <p:ext uri="{BB962C8B-B14F-4D97-AF65-F5344CB8AC3E}">
        <p14:creationId xmlns:p14="http://schemas.microsoft.com/office/powerpoint/2010/main" val="19903447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296255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56385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E9C70-6C46-46F1-A583-ACE6CF060C7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0A6594-294C-45A8-93D1-1455129E789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5AD7DB-F081-4120-BBF2-620EB242A8E3}"/>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A0D10F31-5E40-4CEC-995E-4EC6FC434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BBB9CF-E00C-4299-93BD-B39B441E6B7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360179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844F7-2E55-486E-AECA-BA81BCFC88F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C3793D5-8AE0-4BF1-81BF-F4977097F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3FFA035-755C-412E-A1CC-27E5F1BE492A}"/>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9A85DCD9-6A7D-4A39-BB80-D8A58CB0D3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56AF2E-ECAF-44DF-8D7C-77A4B8FE99E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422710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7D9A6-98EB-4320-8295-478F84775C1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801B4CD-C1EE-46E9-AE01-BBCD1945F492}"/>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88F5143-6610-435A-BB86-7619C710DA0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B3ED2E-C943-4686-B63B-3AB4EFFDE07A}"/>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6" name="Zástupný symbol pro zápatí 5">
            <a:extLst>
              <a:ext uri="{FF2B5EF4-FFF2-40B4-BE49-F238E27FC236}">
                <a16:creationId xmlns:a16="http://schemas.microsoft.com/office/drawing/2014/main" id="{9CEC26A3-483B-42DD-95A3-7B89A8B338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4F611B-1B7B-472B-A8D7-33082E01E9B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8703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8CF02-5D47-477C-81E6-BBAB722D6E0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C2B8829-83D9-4A0F-9355-336DE810F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A349D7C-1770-4F96-9DC2-32973C8C47C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B5510E-39A9-4A80-B99F-9F9D3967B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E0E4315-8DF1-4876-8B3A-6D1A5FA7641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2459812-E96C-44C8-8D24-07DB4E400B92}"/>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8" name="Zástupný symbol pro zápatí 7">
            <a:extLst>
              <a:ext uri="{FF2B5EF4-FFF2-40B4-BE49-F238E27FC236}">
                <a16:creationId xmlns:a16="http://schemas.microsoft.com/office/drawing/2014/main" id="{00AB9673-FCEA-4218-8BBA-7C8808D5E4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40CD21-4F45-4B0B-A4AC-29F7CC528E1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953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CBB0A-92C6-43A2-99BA-0682441C09F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BA7168-5335-48B7-B458-A16A28EED95F}"/>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4" name="Zástupný symbol pro zápatí 3">
            <a:extLst>
              <a:ext uri="{FF2B5EF4-FFF2-40B4-BE49-F238E27FC236}">
                <a16:creationId xmlns:a16="http://schemas.microsoft.com/office/drawing/2014/main" id="{1F836032-48BD-483E-8323-DD8D6B28824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35A1413-37F7-44C9-B400-CEF862C3FC90}"/>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94206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A621256-969A-4B06-A574-7D28255432A8}"/>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3" name="Zástupný symbol pro zápatí 2">
            <a:extLst>
              <a:ext uri="{FF2B5EF4-FFF2-40B4-BE49-F238E27FC236}">
                <a16:creationId xmlns:a16="http://schemas.microsoft.com/office/drawing/2014/main" id="{8C39A609-7FFF-4CCA-BCE6-50F6067D66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5FFFAC-3E1B-42BA-AFDE-15696055919A}"/>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705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72B1-C93E-4949-A035-C02CE64D39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A2E9C22-7328-4419-83AA-5B355C71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B52A11-60DC-459F-A40C-04D2E49C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CDCA0A8-4DD9-49DC-96E7-C5C07A0AFDEF}"/>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6" name="Zástupný symbol pro zápatí 5">
            <a:extLst>
              <a:ext uri="{FF2B5EF4-FFF2-40B4-BE49-F238E27FC236}">
                <a16:creationId xmlns:a16="http://schemas.microsoft.com/office/drawing/2014/main" id="{99D837FF-890D-48A0-AAB0-43986BB9FC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288279-0FFD-4D37-90F0-61C399B46E0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0900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FDD9D-04DD-411D-8D33-1C99F07277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D791B58-FB21-475E-A6DD-A114258FE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ACC00C0-A60F-48B3-B3B4-4F6F16349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5620A71-25A9-4FA5-8C79-BCE9FA3F3080}"/>
              </a:ext>
            </a:extLst>
          </p:cNvPr>
          <p:cNvSpPr>
            <a:spLocks noGrp="1"/>
          </p:cNvSpPr>
          <p:nvPr>
            <p:ph type="dt" sz="half" idx="10"/>
          </p:nvPr>
        </p:nvSpPr>
        <p:spPr/>
        <p:txBody>
          <a:bodyPr/>
          <a:lstStyle/>
          <a:p>
            <a:fld id="{869530D7-7F08-45BC-B281-5C39E7B9BE51}" type="datetimeFigureOut">
              <a:rPr lang="cs-CZ" smtClean="0"/>
              <a:t>21.01.2025</a:t>
            </a:fld>
            <a:endParaRPr lang="cs-CZ"/>
          </a:p>
        </p:txBody>
      </p:sp>
      <p:sp>
        <p:nvSpPr>
          <p:cNvPr id="6" name="Zástupný symbol pro zápatí 5">
            <a:extLst>
              <a:ext uri="{FF2B5EF4-FFF2-40B4-BE49-F238E27FC236}">
                <a16:creationId xmlns:a16="http://schemas.microsoft.com/office/drawing/2014/main" id="{1F8F2497-DC14-439B-AB34-C498BFA2B1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F9D4D2-1B68-42C3-9F61-7BE6D522573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62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255661-FD6D-4C7C-B655-65D821867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3759CC7-5DB4-4E99-9ECD-52322577B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4180BD-372A-43B0-B102-4B19A1EC0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30D7-7F08-45BC-B281-5C39E7B9BE51}" type="datetimeFigureOut">
              <a:rPr lang="cs-CZ" smtClean="0"/>
              <a:t>21.01.2025</a:t>
            </a:fld>
            <a:endParaRPr lang="cs-CZ"/>
          </a:p>
        </p:txBody>
      </p:sp>
      <p:sp>
        <p:nvSpPr>
          <p:cNvPr id="5" name="Zástupný symbol pro zápatí 4">
            <a:extLst>
              <a:ext uri="{FF2B5EF4-FFF2-40B4-BE49-F238E27FC236}">
                <a16:creationId xmlns:a16="http://schemas.microsoft.com/office/drawing/2014/main" id="{88DC06EE-D1F0-47F6-9B35-78BF604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69FBC90-1CCA-4E71-8879-0C0704AC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B61CA-E8A6-4EFA-8BA4-4BF6E086BA60}" type="slidenum">
              <a:rPr lang="cs-CZ" smtClean="0"/>
              <a:t>‹#›</a:t>
            </a:fld>
            <a:endParaRPr lang="cs-CZ"/>
          </a:p>
        </p:txBody>
      </p:sp>
    </p:spTree>
    <p:extLst>
      <p:ext uri="{BB962C8B-B14F-4D97-AF65-F5344CB8AC3E}">
        <p14:creationId xmlns:p14="http://schemas.microsoft.com/office/powerpoint/2010/main" val="383599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717654" y="2334860"/>
            <a:ext cx="9432966" cy="1446550"/>
          </a:xfrm>
          <a:prstGeom prst="rect">
            <a:avLst/>
          </a:prstGeom>
          <a:noFill/>
        </p:spPr>
        <p:txBody>
          <a:bodyPr wrap="square" lIns="91440" tIns="45720" rIns="91440" bIns="45720" rtlCol="0" anchor="t">
            <a:spAutoFit/>
          </a:bodyPr>
          <a:lstStyle/>
          <a:p>
            <a:pPr algn="ctr"/>
            <a:r>
              <a:rPr lang="cs-CZ" sz="3600" b="1" dirty="0">
                <a:solidFill>
                  <a:srgbClr val="2E4987"/>
                </a:solidFill>
              </a:rPr>
              <a:t> </a:t>
            </a:r>
            <a:r>
              <a:rPr lang="cs-CZ" sz="4400" b="1" dirty="0">
                <a:solidFill>
                  <a:srgbClr val="2E4987"/>
                </a:solidFill>
              </a:rPr>
              <a:t>ROLE PODDODAVATELE V ZADÁVACÍM ŘÍZENÍ</a:t>
            </a:r>
            <a:endParaRPr lang="en-US" sz="4400" dirty="0">
              <a:solidFill>
                <a:srgbClr val="000000"/>
              </a:solidFill>
              <a:latin typeface="Calibri"/>
              <a:cs typeface="Calibri"/>
            </a:endParaRPr>
          </a:p>
        </p:txBody>
      </p:sp>
    </p:spTree>
    <p:extLst>
      <p:ext uri="{BB962C8B-B14F-4D97-AF65-F5344CB8AC3E}">
        <p14:creationId xmlns:p14="http://schemas.microsoft.com/office/powerpoint/2010/main" val="2103067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Realizační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152098"/>
            <a:ext cx="9337964" cy="7626703"/>
          </a:xfrm>
          <a:prstGeom prst="rect">
            <a:avLst/>
          </a:prstGeom>
          <a:noFill/>
        </p:spPr>
        <p:txBody>
          <a:bodyPr wrap="square" lIns="91440" tIns="45720" rIns="91440" bIns="45720" rtlCol="0" anchor="t">
            <a:spAutoFit/>
          </a:bodyPr>
          <a:lstStyle/>
          <a:p>
            <a:r>
              <a:rPr lang="cs-CZ" sz="2800" dirty="0"/>
              <a:t>= osoba, jejímž prostřednictvím dodavatel realizuje část VZ, aniž by potřeboval kvalifikaci této osoby</a:t>
            </a:r>
          </a:p>
          <a:p>
            <a:pPr marL="342900" indent="-342900">
              <a:spcBef>
                <a:spcPct val="20000"/>
              </a:spcBef>
              <a:buClr>
                <a:schemeClr val="accent1"/>
              </a:buClr>
              <a:buFont typeface="Wingdings" pitchFamily="2" charset="2"/>
              <a:buChar char="§"/>
            </a:pPr>
            <a:r>
              <a:rPr lang="cs-CZ" sz="2800" dirty="0">
                <a:latin typeface="+mn-lt"/>
                <a:cs typeface="+mn-cs"/>
              </a:rPr>
              <a:t>zadavatel může požadovat prokázání splnění základní způsobilosti podle § 74 ZZVZ a profesní způsobilosti podle § 77 ZZVZ - nutno v ZD stanovit rozsah požadovaných kritérií, způsob jejich prokázání a sankce za nesplnění povinnosti nahradit poddodavatele podle § 85 odst. 2 ZZVZ</a:t>
            </a:r>
          </a:p>
          <a:p>
            <a:pPr>
              <a:buClr>
                <a:srgbClr val="009543"/>
              </a:buClr>
            </a:pPr>
            <a:endParaRPr lang="cs-CZ" sz="2400"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p:txBody>
      </p:sp>
    </p:spTree>
    <p:extLst>
      <p:ext uri="{BB962C8B-B14F-4D97-AF65-F5344CB8AC3E}">
        <p14:creationId xmlns:p14="http://schemas.microsoft.com/office/powerpoint/2010/main" val="1042813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Realizační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890764" y="2042281"/>
            <a:ext cx="10437636" cy="8679299"/>
          </a:xfrm>
          <a:prstGeom prst="rect">
            <a:avLst/>
          </a:prstGeom>
          <a:noFill/>
        </p:spPr>
        <p:txBody>
          <a:bodyPr wrap="square" lIns="91440" tIns="45720" rIns="91440" bIns="45720" rtlCol="0" anchor="t">
            <a:spAutoFit/>
          </a:bodyPr>
          <a:lstStyle/>
          <a:p>
            <a:pPr marL="0" indent="0">
              <a:buNone/>
            </a:pPr>
            <a:r>
              <a:rPr lang="cs-CZ" sz="4000" dirty="0"/>
              <a:t>Zadavatel může požadovat nahrazení poddodavatele v případě, že:</a:t>
            </a:r>
          </a:p>
          <a:p>
            <a:pPr marL="571500" indent="-571500">
              <a:buFont typeface="Arial" panose="020B0604020202020204" pitchFamily="34" charset="0"/>
              <a:buChar char="•"/>
            </a:pPr>
            <a:r>
              <a:rPr lang="cs-CZ" sz="4000" dirty="0"/>
              <a:t>poddodavatel neprokáže splnění zadavatelem požadovaných kritérií způsobilosti</a:t>
            </a:r>
          </a:p>
          <a:p>
            <a:pPr marL="571500" indent="-571500">
              <a:buFont typeface="Arial" panose="020B0604020202020204" pitchFamily="34" charset="0"/>
              <a:buChar char="•"/>
            </a:pPr>
            <a:r>
              <a:rPr lang="cs-CZ" sz="4000" dirty="0"/>
              <a:t>prokáže důvody pro nezpůsobilost poddodavatele podle § 48 odst. 5 nebo 6 ZZVZ          nahrazení          vyloučení účastníka</a:t>
            </a: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
        <p:nvSpPr>
          <p:cNvPr id="2" name="Šipka: doprava 1">
            <a:extLst>
              <a:ext uri="{FF2B5EF4-FFF2-40B4-BE49-F238E27FC236}">
                <a16:creationId xmlns:a16="http://schemas.microsoft.com/office/drawing/2014/main" id="{ADC787A4-1BE2-4761-EB6A-6BC4067D366C}"/>
              </a:ext>
            </a:extLst>
          </p:cNvPr>
          <p:cNvSpPr/>
          <p:nvPr/>
        </p:nvSpPr>
        <p:spPr>
          <a:xfrm>
            <a:off x="626533" y="5808133"/>
            <a:ext cx="812801" cy="43833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a:extLst>
              <a:ext uri="{FF2B5EF4-FFF2-40B4-BE49-F238E27FC236}">
                <a16:creationId xmlns:a16="http://schemas.microsoft.com/office/drawing/2014/main" id="{99F310EC-11AB-ED21-D0F4-7585F9CD0E98}"/>
              </a:ext>
            </a:extLst>
          </p:cNvPr>
          <p:cNvSpPr/>
          <p:nvPr/>
        </p:nvSpPr>
        <p:spPr>
          <a:xfrm>
            <a:off x="3725333" y="5808133"/>
            <a:ext cx="812801" cy="43833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41706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Identifikace poddodavatele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053094" y="1974547"/>
            <a:ext cx="10085812" cy="8679299"/>
          </a:xfrm>
          <a:prstGeom prst="rect">
            <a:avLst/>
          </a:prstGeom>
          <a:noFill/>
        </p:spPr>
        <p:txBody>
          <a:bodyPr wrap="square" lIns="91440" tIns="45720" rIns="91440" bIns="45720" rtlCol="0" anchor="t">
            <a:spAutoFit/>
          </a:bodyPr>
          <a:lstStyle/>
          <a:p>
            <a:pPr marL="0" indent="0">
              <a:buNone/>
            </a:pPr>
            <a:r>
              <a:rPr lang="cs-CZ" sz="4000" dirty="0"/>
              <a:t>§ 105 odst. 1 ZZVZ: zadavatel může v ZD požadovat, aby účastník ZŘ v nabídce:</a:t>
            </a:r>
          </a:p>
          <a:p>
            <a:pPr marL="571500" indent="-571500">
              <a:buFont typeface="Arial" panose="020B0604020202020204" pitchFamily="34" charset="0"/>
              <a:buChar char="•"/>
            </a:pPr>
            <a:r>
              <a:rPr lang="cs-CZ" sz="4000" dirty="0"/>
              <a:t>určil části VZ, které bude plnit prostřednictvím poddodavatele, nebo</a:t>
            </a:r>
          </a:p>
          <a:p>
            <a:pPr marL="571500" indent="-571500">
              <a:buFont typeface="Arial" panose="020B0604020202020204" pitchFamily="34" charset="0"/>
              <a:buChar char="•"/>
            </a:pPr>
            <a:r>
              <a:rPr lang="cs-CZ" sz="4000" dirty="0"/>
              <a:t>předložil seznam poddodavatelů, pokud je zná + vymezil část VZ plněné poddodavatelem</a:t>
            </a: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042472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Identifikace poddodavatele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0" y="2042280"/>
            <a:ext cx="10170479" cy="8248412"/>
          </a:xfrm>
          <a:prstGeom prst="rect">
            <a:avLst/>
          </a:prstGeom>
          <a:noFill/>
        </p:spPr>
        <p:txBody>
          <a:bodyPr wrap="square" lIns="91440" tIns="45720" rIns="91440" bIns="45720" rtlCol="0" anchor="t">
            <a:spAutoFit/>
          </a:bodyPr>
          <a:lstStyle/>
          <a:p>
            <a:pPr marL="0" indent="0">
              <a:buNone/>
            </a:pPr>
            <a:r>
              <a:rPr lang="cs-CZ" sz="3600" dirty="0"/>
              <a:t>§ 105 odst. 3 ZZVZ </a:t>
            </a:r>
          </a:p>
          <a:p>
            <a:pPr marL="0" indent="0">
              <a:buNone/>
            </a:pPr>
            <a:r>
              <a:rPr lang="cs-CZ" sz="3600" dirty="0"/>
              <a:t>VZ na stavební práce a služby realizované v zařízení pod přímým dohledem zadavatele:</a:t>
            </a:r>
          </a:p>
          <a:p>
            <a:pPr marL="571500" indent="-571500">
              <a:buFont typeface="Arial" panose="020B0604020202020204" pitchFamily="34" charset="0"/>
              <a:buChar char="•"/>
            </a:pPr>
            <a:r>
              <a:rPr lang="cs-CZ" sz="3600" dirty="0"/>
              <a:t>vybraný dodavatel předkládá identifikační údaje poddodavatelů, pokud je zná (10 </a:t>
            </a:r>
            <a:r>
              <a:rPr lang="cs-CZ" sz="3600" dirty="0" err="1"/>
              <a:t>prac</a:t>
            </a:r>
            <a:r>
              <a:rPr lang="cs-CZ" sz="3600" dirty="0"/>
              <a:t>. dní)</a:t>
            </a:r>
          </a:p>
          <a:p>
            <a:pPr marL="571500" indent="-571500">
              <a:buFont typeface="Arial" panose="020B0604020202020204" pitchFamily="34" charset="0"/>
              <a:buChar char="•"/>
            </a:pPr>
            <a:r>
              <a:rPr lang="cs-CZ" sz="3600" dirty="0"/>
              <a:t>ostatní poddodavatelé před svým zapojením do plnění VZ</a:t>
            </a: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1857423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latin typeface="Calibri"/>
                <a:cs typeface="Calibri"/>
              </a:rPr>
              <a:t>Identifikace poddodavatele</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228547"/>
            <a:ext cx="9337964" cy="6217087"/>
          </a:xfrm>
          <a:prstGeom prst="rect">
            <a:avLst/>
          </a:prstGeom>
          <a:noFill/>
        </p:spPr>
        <p:txBody>
          <a:bodyPr wrap="square" lIns="91440" tIns="45720" rIns="91440" bIns="45720" rtlCol="0" anchor="t">
            <a:spAutoFit/>
          </a:bodyPr>
          <a:lstStyle/>
          <a:p>
            <a:pPr marL="0" indent="0">
              <a:buNone/>
            </a:pPr>
            <a:r>
              <a:rPr lang="cs-CZ" sz="3600" dirty="0"/>
              <a:t>§ 105 odst. 4 ZZVZ:</a:t>
            </a:r>
          </a:p>
          <a:p>
            <a:pPr marL="285750" indent="-285750">
              <a:buFont typeface="Arial" panose="020B0604020202020204" pitchFamily="34" charset="0"/>
              <a:buChar char="•"/>
            </a:pPr>
            <a:r>
              <a:rPr lang="cs-CZ" sz="3600" dirty="0"/>
              <a:t>povinnost podle odst. 3 i na jiné VZ nebo poddodavatele na dalších úrovních řetězce</a:t>
            </a:r>
          </a:p>
          <a:p>
            <a:pPr marL="285750" indent="-285750">
              <a:buFont typeface="Arial" panose="020B0604020202020204" pitchFamily="34" charset="0"/>
              <a:buChar char="•"/>
            </a:pPr>
            <a:r>
              <a:rPr lang="cs-CZ" sz="3600" dirty="0"/>
              <a:t>stavební deník</a:t>
            </a:r>
          </a:p>
          <a:p>
            <a:pPr>
              <a:buClr>
                <a:srgbClr val="009543"/>
              </a:buCl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295164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Omezení využití poddodavatele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1933577"/>
            <a:ext cx="9337964" cy="3170099"/>
          </a:xfrm>
          <a:prstGeom prst="rect">
            <a:avLst/>
          </a:prstGeom>
          <a:noFill/>
        </p:spPr>
        <p:txBody>
          <a:bodyPr wrap="square" lIns="91440" tIns="45720" rIns="91440" bIns="45720" rtlCol="0" anchor="t">
            <a:spAutoFit/>
          </a:bodyPr>
          <a:lstStyle/>
          <a:p>
            <a:pPr marL="0" indent="0">
              <a:buNone/>
            </a:pPr>
            <a:r>
              <a:rPr lang="cs-CZ" sz="3600" dirty="0"/>
              <a:t>§ 105 odst. 2 ZZVZ:</a:t>
            </a:r>
          </a:p>
          <a:p>
            <a:pPr marL="0" indent="0" algn="just">
              <a:buNone/>
            </a:pPr>
            <a:r>
              <a:rPr lang="cs-CZ" sz="3600" dirty="0"/>
              <a:t>Zadavatel si může v ZD vyhradit, že konkrétní významné činnosti (vymezené věcně!) budou plněny přímo vybraným dodavatelem</a:t>
            </a:r>
          </a:p>
          <a:p>
            <a:pPr marL="285750" indent="-285750">
              <a:buFont typeface="Arial" panose="020B0604020202020204" pitchFamily="34" charset="0"/>
              <a:buChar char="•"/>
            </a:pPr>
            <a:r>
              <a:rPr lang="cs-CZ" sz="2800" dirty="0"/>
              <a:t>VZ na stavební práce a služby vždy</a:t>
            </a:r>
          </a:p>
          <a:p>
            <a:pPr marL="285750" indent="-285750">
              <a:buFont typeface="Arial" panose="020B0604020202020204" pitchFamily="34" charset="0"/>
              <a:buChar char="•"/>
            </a:pPr>
            <a:r>
              <a:rPr lang="cs-CZ" sz="2800" dirty="0"/>
              <a:t>VZ na dodávky zahrnující umístění nebo montáž</a:t>
            </a:r>
          </a:p>
        </p:txBody>
      </p:sp>
    </p:spTree>
    <p:extLst>
      <p:ext uri="{BB962C8B-B14F-4D97-AF65-F5344CB8AC3E}">
        <p14:creationId xmlns:p14="http://schemas.microsoft.com/office/powerpoint/2010/main" val="198602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latin typeface="Calibri"/>
                <a:cs typeface="Calibri"/>
              </a:rPr>
              <a:t>Omezení využití poddodavatele</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499480"/>
            <a:ext cx="9337964" cy="5663089"/>
          </a:xfrm>
          <a:prstGeom prst="rect">
            <a:avLst/>
          </a:prstGeom>
          <a:noFill/>
        </p:spPr>
        <p:txBody>
          <a:bodyPr wrap="square" lIns="91440" tIns="45720" rIns="91440" bIns="45720" rtlCol="0" anchor="t">
            <a:spAutoFit/>
          </a:bodyPr>
          <a:lstStyle/>
          <a:p>
            <a:pPr marL="342900" indent="-342900">
              <a:buClr>
                <a:srgbClr val="009543"/>
              </a:buClr>
              <a:buFont typeface="Wingdings,Sans-Serif" panose="05000000000000000000" pitchFamily="2" charset="2"/>
              <a:buChar char="§"/>
            </a:pPr>
            <a:r>
              <a:rPr lang="cs-CZ" sz="3600" dirty="0"/>
              <a:t>dodavatel nemůže kvalifikaci vztahující se k významné činnosti prokazovat poddodavatelem</a:t>
            </a:r>
          </a:p>
          <a:p>
            <a:pPr marL="342900" indent="-342900">
              <a:buClr>
                <a:srgbClr val="009543"/>
              </a:buClr>
              <a:buFont typeface="Wingdings,Sans-Serif"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263132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Rozhodovací praxe (ÚOHS S0424/2020) </a:t>
            </a:r>
            <a:endParaRPr lang="en-US" sz="3600" b="1" dirty="0">
              <a:solidFill>
                <a:srgbClr val="2E4987"/>
              </a:solidFill>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621294" y="2083725"/>
            <a:ext cx="10949412" cy="4093428"/>
          </a:xfrm>
          <a:prstGeom prst="rect">
            <a:avLst/>
          </a:prstGeom>
          <a:noFill/>
        </p:spPr>
        <p:txBody>
          <a:bodyPr wrap="square" lIns="91440" tIns="45720" rIns="91440" bIns="45720" rtlCol="0" anchor="t">
            <a:spAutoFit/>
          </a:bodyPr>
          <a:lstStyle/>
          <a:p>
            <a:r>
              <a:rPr lang="cs-CZ" sz="2000" dirty="0">
                <a:latin typeface="+mn-lt"/>
                <a:cs typeface="+mn-cs"/>
              </a:rPr>
              <a:t>V obecné rovině lze významné činnosti charakterizovat jako činnosti, které nemůže plnit jakýkoliv dodavatel působící v konkrétním oboru, ale pouze takový, který je vysoce kvalifikovaným odborníkem se speciální kvalifikací, zkušenostmi a schopnostmi. Ve smyslu výše uvedeného je tedy účelem poddodavatelského omezení podle § 105 odst. 2 ZZVZ získat zvýšenou kontrolu a dohled nad zásadními částmi plnění VZ.</a:t>
            </a:r>
          </a:p>
          <a:p>
            <a:pPr algn="just"/>
            <a:r>
              <a:rPr lang="cs-CZ" sz="2000" b="1" dirty="0"/>
              <a:t>Znění ZD: </a:t>
            </a:r>
            <a:r>
              <a:rPr lang="cs-CZ" sz="2000" i="1" dirty="0"/>
              <a:t>„k prokázání technické kvalifikace podle § 79 odst. 2 písm. c) ZZVZ účastník předloží doklady k osobě stavbyvedoucího, který bude dozorovat průběh stavebních prací. Musí se jednat o osobu s autorizací pro obor pozemní stavby na území České republiky se zkušenostmi v provedení nejméně dvou rekonstrukcí pozemních staveb v posledních pěti (5) letech, každé v objemu min. 100 mil. Kč bez DPH. K prokázání informací o osobě stavbyvedoucího dodavatel předloží podepsaný životopis podle vzoru. Zadavatel si vyhrazuje právo vyžádat si doplňující informace. </a:t>
            </a:r>
            <a:r>
              <a:rPr lang="cs-CZ" sz="2000" b="1" i="1" dirty="0"/>
              <a:t>Tento požadavek není možné prokázat prostřednictvím poddodavatele</a:t>
            </a:r>
            <a:r>
              <a:rPr lang="cs-CZ" sz="2000" i="1" dirty="0"/>
              <a:t> – musí se jednat o účastníka nebo jeho zaměstnance. V nabídce účastník prokáže existenci pracovního poměru svým prohlášením.“</a:t>
            </a:r>
            <a:endParaRPr lang="cs-CZ" sz="2000" dirty="0"/>
          </a:p>
        </p:txBody>
      </p:sp>
    </p:spTree>
    <p:extLst>
      <p:ext uri="{BB962C8B-B14F-4D97-AF65-F5344CB8AC3E}">
        <p14:creationId xmlns:p14="http://schemas.microsoft.com/office/powerpoint/2010/main" val="877252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062919" y="1132593"/>
            <a:ext cx="9432966" cy="646331"/>
          </a:xfrm>
          <a:prstGeom prst="rect">
            <a:avLst/>
          </a:prstGeom>
          <a:noFill/>
        </p:spPr>
        <p:txBody>
          <a:bodyPr wrap="square" lIns="91440" tIns="45720" rIns="91440" bIns="45720" rtlCol="0" anchor="t">
            <a:spAutoFit/>
          </a:bodyPr>
          <a:lstStyle/>
          <a:p>
            <a:r>
              <a:rPr lang="cs-CZ" sz="3600" b="1" dirty="0">
                <a:solidFill>
                  <a:srgbClr val="2E4987"/>
                </a:solidFill>
                <a:latin typeface="Calibri"/>
                <a:cs typeface="Calibri"/>
              </a:rPr>
              <a:t>Rozhodovací praxe (ÚOHS S0268/2020)</a:t>
            </a:r>
            <a:endParaRPr lang="en-US" sz="3600" b="1" dirty="0">
              <a:solidFill>
                <a:srgbClr val="2E4987"/>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062919" y="1974547"/>
            <a:ext cx="10543012" cy="8802410"/>
          </a:xfrm>
          <a:prstGeom prst="rect">
            <a:avLst/>
          </a:prstGeom>
          <a:noFill/>
        </p:spPr>
        <p:txBody>
          <a:bodyPr wrap="square" lIns="91440" tIns="45720" rIns="91440" bIns="45720" rtlCol="0" anchor="t">
            <a:spAutoFit/>
          </a:bodyPr>
          <a:lstStyle/>
          <a:p>
            <a:pPr marL="0" indent="0" algn="just">
              <a:buNone/>
            </a:pPr>
            <a:r>
              <a:rPr lang="cs-CZ" sz="2400" dirty="0"/>
              <a:t>Zadavatel formuloval své požadavky na realizaci předmětu VZ tak, že si vyhradil, že konkrétní části předmětu plnění, mj. rovnací práce finální konstrukční vrstvy laserem řízeným </a:t>
            </a:r>
            <a:r>
              <a:rPr lang="cs-CZ" sz="2400" dirty="0" err="1"/>
              <a:t>graderem</a:t>
            </a:r>
            <a:r>
              <a:rPr lang="cs-CZ" sz="2400" dirty="0"/>
              <a:t>  a pokládku umělého trávníku včetně zapravení křemičitého písku a gumového granulátu, mohou být realizovány výlučně vybraným dodavatelem.</a:t>
            </a:r>
          </a:p>
          <a:p>
            <a:pPr marL="0" indent="0" algn="just">
              <a:buNone/>
            </a:pPr>
            <a:r>
              <a:rPr lang="cs-CZ" sz="2400" dirty="0"/>
              <a:t>…zadavatel v případě prokazování splnění kritérií technické kvalifikace nevyloučil možnou aplikaci § 83 zákona, tzn. nevyloučil, aby si dodavatel zajistil splnění kritérií technické kvalifikace prostřednictvím poddodavatele…</a:t>
            </a:r>
          </a:p>
          <a:p>
            <a:pPr marL="0" indent="0" algn="just">
              <a:buNone/>
            </a:pPr>
            <a:r>
              <a:rPr lang="cs-CZ" sz="2400" dirty="0"/>
              <a:t>Rozhodovací praxe Úřadu ale považuje za nevhodné, aby byla uznána kvalifikace za prokázanou, pokud je dokládána poddodavatelem ve vztahu k takovému plnění konkrétní části veřejné zakázky, ve vztahu k níž je plnění prostřednictvím poddodavatele zakázáno              </a:t>
            </a:r>
            <a:r>
              <a:rPr lang="cs-CZ" sz="2400" b="1" dirty="0"/>
              <a:t>rozpor s § 83 odst. 2 ZZVZ</a:t>
            </a: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
        <p:nvSpPr>
          <p:cNvPr id="2" name="Šipka: doprava 1">
            <a:extLst>
              <a:ext uri="{FF2B5EF4-FFF2-40B4-BE49-F238E27FC236}">
                <a16:creationId xmlns:a16="http://schemas.microsoft.com/office/drawing/2014/main" id="{C41FF9B5-DDC1-9D1F-CE44-0E9103E9B762}"/>
              </a:ext>
            </a:extLst>
          </p:cNvPr>
          <p:cNvSpPr/>
          <p:nvPr/>
        </p:nvSpPr>
        <p:spPr>
          <a:xfrm>
            <a:off x="4284134" y="6045200"/>
            <a:ext cx="728133" cy="3474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61942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Platby poddodavatelům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194680"/>
            <a:ext cx="9337964" cy="7817525"/>
          </a:xfrm>
          <a:prstGeom prst="rect">
            <a:avLst/>
          </a:prstGeom>
          <a:noFill/>
        </p:spPr>
        <p:txBody>
          <a:bodyPr wrap="square" lIns="91440" tIns="45720" rIns="91440" bIns="45720" rtlCol="0" anchor="t">
            <a:spAutoFit/>
          </a:bodyPr>
          <a:lstStyle/>
          <a:p>
            <a:pPr marL="0" indent="0">
              <a:buNone/>
            </a:pPr>
            <a:r>
              <a:rPr lang="cs-CZ" sz="4000" dirty="0"/>
              <a:t>§ 106 ZZVZ</a:t>
            </a:r>
          </a:p>
          <a:p>
            <a:r>
              <a:rPr lang="cs-CZ" sz="4000" dirty="0"/>
              <a:t>zadavatel v ZD stanoví podmínky, za kterých lze na žádost poddodavatele platby za poskytnutá plnění vyplatit přímo poddodavateli </a:t>
            </a:r>
          </a:p>
          <a:p>
            <a:pPr marL="342900" indent="-342900">
              <a:buClr>
                <a:srgbClr val="009543"/>
              </a:buClr>
              <a:buFont typeface="Wingdings,Sans-Serif" panose="05000000000000000000" pitchFamily="2" charset="2"/>
              <a:buChar char="§"/>
            </a:pPr>
            <a:endParaRPr lang="cs-CZ" sz="2400" dirty="0">
              <a:ea typeface="Calibri"/>
              <a:cs typeface="Calibri"/>
            </a:endParaRP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145251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Možné role poddodavatele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296280"/>
            <a:ext cx="9337964" cy="2954655"/>
          </a:xfrm>
          <a:prstGeom prst="rect">
            <a:avLst/>
          </a:prstGeom>
          <a:noFill/>
        </p:spPr>
        <p:txBody>
          <a:bodyPr wrap="square" lIns="91440" tIns="45720" rIns="91440" bIns="45720" rtlCol="0" anchor="t">
            <a:spAutoFit/>
          </a:bodyPr>
          <a:lstStyle/>
          <a:p>
            <a:pPr>
              <a:buClr>
                <a:srgbClr val="009543"/>
              </a:buClr>
            </a:pPr>
            <a:r>
              <a:rPr lang="cs-CZ" sz="2400" dirty="0">
                <a:ea typeface="Calibri"/>
                <a:cs typeface="Calibri"/>
              </a:rPr>
              <a:t>Úvaha dodavatele: ne/zvládnu sám podat nabídku nebo realizovat VZ?</a:t>
            </a:r>
          </a:p>
          <a:p>
            <a:pPr>
              <a:buClr>
                <a:srgbClr val="009543"/>
              </a:buClr>
            </a:pPr>
            <a:endParaRPr lang="cs-CZ" sz="2400" dirty="0">
              <a:cs typeface="Calibri"/>
            </a:endParaRPr>
          </a:p>
          <a:p>
            <a:pPr>
              <a:buClr>
                <a:srgbClr val="009543"/>
              </a:buClr>
            </a:pPr>
            <a:r>
              <a:rPr lang="cs-CZ" sz="2400" dirty="0">
                <a:cs typeface="Calibri"/>
              </a:rPr>
              <a:t>Nezvládnu → jiná osoba</a:t>
            </a:r>
          </a:p>
          <a:p>
            <a:pPr marL="285750" indent="-285750">
              <a:buClr>
                <a:srgbClr val="009543"/>
              </a:buClr>
              <a:buFont typeface="Wingdings" panose="05000000000000000000" pitchFamily="2" charset="2"/>
              <a:buChar char="§"/>
            </a:pPr>
            <a:r>
              <a:rPr lang="cs-CZ" sz="2400" dirty="0">
                <a:cs typeface="Calibri"/>
              </a:rPr>
              <a:t>k prokázání splnění kvalifikace</a:t>
            </a:r>
          </a:p>
          <a:p>
            <a:pPr marL="285750" indent="-285750">
              <a:buClr>
                <a:srgbClr val="009543"/>
              </a:buClr>
              <a:buFont typeface="Wingdings" panose="05000000000000000000" pitchFamily="2" charset="2"/>
              <a:buChar char="§"/>
            </a:pPr>
            <a:r>
              <a:rPr lang="cs-CZ" sz="2400" dirty="0">
                <a:cs typeface="Calibri"/>
              </a:rPr>
              <a:t>k plnění VZ</a:t>
            </a:r>
          </a:p>
          <a:p>
            <a:pPr>
              <a:buClr>
                <a:srgbClr val="009543"/>
              </a:buClr>
            </a:pPr>
            <a:endParaRPr lang="cs-CZ" sz="2400" dirty="0">
              <a:cs typeface="Calibri"/>
            </a:endParaRPr>
          </a:p>
          <a:p>
            <a:pPr>
              <a:buClr>
                <a:srgbClr val="009543"/>
              </a:buClr>
            </a:pPr>
            <a:r>
              <a:rPr lang="cs-CZ" sz="2400" dirty="0">
                <a:cs typeface="Calibri"/>
              </a:rPr>
              <a:t>Jiná osoba = poddodavatel (nemusí to tak být vždy)</a:t>
            </a:r>
          </a:p>
          <a:p>
            <a:pPr>
              <a:buClr>
                <a:srgbClr val="009543"/>
              </a:buClr>
            </a:pPr>
            <a:endParaRPr lang="cs-CZ" dirty="0">
              <a:ea typeface="Calibri"/>
              <a:cs typeface="Calibri"/>
            </a:endParaRPr>
          </a:p>
        </p:txBody>
      </p:sp>
    </p:spTree>
    <p:extLst>
      <p:ext uri="{BB962C8B-B14F-4D97-AF65-F5344CB8AC3E}">
        <p14:creationId xmlns:p14="http://schemas.microsoft.com/office/powerpoint/2010/main" val="543528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latin typeface="Calibri"/>
                <a:cs typeface="Calibri"/>
              </a:rPr>
              <a:t>Písemná zpráva zadavatele</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126947"/>
            <a:ext cx="9337964" cy="1938992"/>
          </a:xfrm>
          <a:prstGeom prst="rect">
            <a:avLst/>
          </a:prstGeom>
          <a:noFill/>
        </p:spPr>
        <p:txBody>
          <a:bodyPr wrap="square" lIns="91440" tIns="45720" rIns="91440" bIns="45720" rtlCol="0" anchor="t">
            <a:spAutoFit/>
          </a:bodyPr>
          <a:lstStyle/>
          <a:p>
            <a:pPr marL="0" indent="0">
              <a:buNone/>
            </a:pPr>
            <a:r>
              <a:rPr lang="cs-CZ" sz="4000" dirty="0"/>
              <a:t>§ 217 odst. 2 písm. f) ZZVZ</a:t>
            </a:r>
          </a:p>
          <a:p>
            <a:r>
              <a:rPr lang="cs-CZ" sz="4000" dirty="0"/>
              <a:t>seznam poddodavatelů vybraného dodavatele, pokud jsou zadavateli známi</a:t>
            </a:r>
          </a:p>
        </p:txBody>
      </p:sp>
    </p:spTree>
    <p:extLst>
      <p:ext uri="{BB962C8B-B14F-4D97-AF65-F5344CB8AC3E}">
        <p14:creationId xmlns:p14="http://schemas.microsoft.com/office/powerpoint/2010/main" val="3173997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Mezinárodní sankce vs.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1846658"/>
            <a:ext cx="10661546" cy="8987076"/>
          </a:xfrm>
          <a:prstGeom prst="rect">
            <a:avLst/>
          </a:prstGeom>
          <a:noFill/>
        </p:spPr>
        <p:txBody>
          <a:bodyPr wrap="square" lIns="91440" tIns="45720" rIns="91440" bIns="45720" rtlCol="0" anchor="t">
            <a:spAutoFit/>
          </a:bodyPr>
          <a:lstStyle/>
          <a:p>
            <a:pPr marL="0" indent="0" algn="l">
              <a:buNone/>
            </a:pPr>
            <a:r>
              <a:rPr lang="cs-CZ" sz="2400" b="1" i="0" u="none" strike="noStrike" baseline="0" dirty="0"/>
              <a:t>§ 48a ZZVZ Zákaz zadání veřejné zakázky</a:t>
            </a:r>
          </a:p>
          <a:p>
            <a:pPr marL="0" indent="0" algn="l">
              <a:buNone/>
            </a:pPr>
            <a:r>
              <a:rPr lang="cs-CZ" sz="2000" b="0" i="0" u="none" strike="noStrike" baseline="0" dirty="0"/>
              <a:t>(1) Zadavatel nezadá veřejnou zakázku účastníku zadávacího řízení, pokud je to v rozporu s mezinárodními sankcemi podle zákona upravujícího provádění mezinárodních sankcí.</a:t>
            </a:r>
          </a:p>
          <a:p>
            <a:pPr marL="0" indent="0" algn="l">
              <a:buNone/>
            </a:pPr>
            <a:endParaRPr lang="cs-CZ" sz="2000" b="0" i="0" u="none" strike="noStrike" baseline="0" dirty="0"/>
          </a:p>
          <a:p>
            <a:pPr marL="0" indent="0" algn="l">
              <a:buNone/>
            </a:pPr>
            <a:r>
              <a:rPr lang="cs-CZ" sz="2000" b="0" i="0" u="none" strike="noStrike" baseline="0" dirty="0"/>
              <a:t>(2) Pokud se mezinárodní sankce podle odstavce 1 vztahuje na</a:t>
            </a:r>
          </a:p>
          <a:p>
            <a:pPr marL="0" indent="0" algn="l">
              <a:buNone/>
            </a:pPr>
            <a:r>
              <a:rPr lang="cs-CZ" sz="2000" b="0" i="0" u="none" strike="noStrike" baseline="0" dirty="0"/>
              <a:t>a) účastníka zadávacího řízení, může ho zadavatel vyloučit z účasti v zadávacím řízení, nebo</a:t>
            </a:r>
          </a:p>
          <a:p>
            <a:pPr marL="0" indent="0" algn="l">
              <a:buNone/>
            </a:pPr>
            <a:r>
              <a:rPr lang="cs-CZ" sz="2000" b="0" i="0" u="none" strike="noStrike" baseline="0" dirty="0"/>
              <a:t>b) vybraného dodavatele, vyloučí ho zadavatel z účasti v zadávacím řízení.</a:t>
            </a:r>
          </a:p>
          <a:p>
            <a:pPr marL="0" indent="0" algn="l">
              <a:buNone/>
            </a:pPr>
            <a:endParaRPr lang="cs-CZ" sz="2000" b="1" i="0" u="none" strike="noStrike" baseline="0" dirty="0"/>
          </a:p>
          <a:p>
            <a:pPr marL="0" indent="0" algn="l">
              <a:buNone/>
            </a:pPr>
            <a:r>
              <a:rPr lang="cs-CZ" sz="2000" b="1" i="0" u="none" strike="noStrike" baseline="0" dirty="0"/>
              <a:t>(3) Pokud se mezinárodní sankce podle odstavce 1 vztahuje na poddodavatele</a:t>
            </a:r>
          </a:p>
          <a:p>
            <a:pPr marL="0" indent="0" algn="l">
              <a:buNone/>
            </a:pPr>
            <a:r>
              <a:rPr lang="cs-CZ" sz="2000" b="1" i="0" u="none" strike="noStrike" baseline="0" dirty="0"/>
              <a:t>a) účastníka zadávacího řízení, může zadavatel požadovat nahrazení poddodavatele, nebo</a:t>
            </a:r>
          </a:p>
          <a:p>
            <a:pPr marL="0" indent="0" algn="l">
              <a:buNone/>
            </a:pPr>
            <a:r>
              <a:rPr lang="cs-CZ" sz="2000" b="1" i="0" u="none" strike="noStrike" baseline="0" dirty="0"/>
              <a:t>b) vybraného dodavatele, musí zadavatel požadovat nahrazení poddodavatele.</a:t>
            </a:r>
          </a:p>
          <a:p>
            <a:pPr marL="0" indent="0" algn="l">
              <a:buNone/>
            </a:pPr>
            <a:endParaRPr lang="cs-CZ" sz="2000" b="0" i="0" u="none" strike="noStrike" baseline="0" dirty="0"/>
          </a:p>
          <a:p>
            <a:pPr marL="0" indent="0" algn="l">
              <a:buNone/>
            </a:pPr>
            <a:r>
              <a:rPr lang="cs-CZ" sz="2000" b="0" i="0" u="none" strike="noStrike" baseline="0" dirty="0"/>
              <a:t>(4) Na základě požadavku zadavatele podle odstavce 3 musí účastník zadávacího řízení poddodavatele nahradit nejpozději do konce zadavatelem stanovené přiměřené lhůty. Pokud nedojde k nahrazení poddodavatele, platí, že se na účastníka zadávacího řízení vztahuje zákaz zadání veřejné zakázky.</a:t>
            </a:r>
            <a:endParaRPr lang="cs-CZ" sz="2000" dirty="0"/>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716706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2055388" y="2782669"/>
            <a:ext cx="9432966" cy="769441"/>
          </a:xfrm>
          <a:prstGeom prst="rect">
            <a:avLst/>
          </a:prstGeom>
          <a:noFill/>
        </p:spPr>
        <p:txBody>
          <a:bodyPr wrap="square" lIns="91440" tIns="45720" rIns="91440" bIns="45720" rtlCol="0" anchor="t">
            <a:spAutoFit/>
          </a:bodyPr>
          <a:lstStyle/>
          <a:p>
            <a:r>
              <a:rPr lang="cs-CZ" sz="4400" b="1" dirty="0">
                <a:solidFill>
                  <a:srgbClr val="2E4987"/>
                </a:solidFill>
              </a:rPr>
              <a:t>Děkuji za pozornost! </a:t>
            </a:r>
            <a:endParaRPr lang="en-US" sz="4400"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7382934" y="5657673"/>
            <a:ext cx="3908818" cy="4370427"/>
          </a:xfrm>
          <a:prstGeom prst="rect">
            <a:avLst/>
          </a:prstGeom>
          <a:noFill/>
        </p:spPr>
        <p:txBody>
          <a:bodyPr wrap="square" lIns="91440" tIns="45720" rIns="91440" bIns="45720" rtlCol="0" anchor="t">
            <a:spAutoFit/>
          </a:bodyPr>
          <a:lstStyle/>
          <a:p>
            <a:pPr>
              <a:buClr>
                <a:srgbClr val="009543"/>
              </a:buClr>
            </a:pPr>
            <a:r>
              <a:rPr lang="cs-CZ" sz="2400" dirty="0">
                <a:latin typeface="Calibri" panose="020F0502020204030204"/>
                <a:cs typeface="Calibri"/>
              </a:rPr>
              <a:t>Marketa.Ajmova@mmr.gov.cz</a:t>
            </a: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40707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Poddodavatel</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126947"/>
            <a:ext cx="9337964" cy="7017306"/>
          </a:xfrm>
          <a:prstGeom prst="rect">
            <a:avLst/>
          </a:prstGeom>
          <a:noFill/>
        </p:spPr>
        <p:txBody>
          <a:bodyPr wrap="square" lIns="91440" tIns="45720" rIns="91440" bIns="45720" rtlCol="0" anchor="t">
            <a:spAutoFit/>
          </a:bodyPr>
          <a:lstStyle/>
          <a:p>
            <a:pPr marL="342900" indent="-342900">
              <a:buClr>
                <a:srgbClr val="009543"/>
              </a:buClr>
              <a:buFont typeface="Wingdings,Sans-Serif" panose="05000000000000000000" pitchFamily="2" charset="2"/>
              <a:buChar char="§"/>
            </a:pPr>
            <a:r>
              <a:rPr lang="cs-CZ" sz="2800" dirty="0">
                <a:ea typeface="Calibri"/>
                <a:cs typeface="Calibri"/>
              </a:rPr>
              <a:t>dříve subdodavatel (§ 17 písm. i) zákona č. 137/2006 Sb., o veřejných zakázkách: </a:t>
            </a:r>
            <a:r>
              <a:rPr lang="cs-CZ" sz="2800" b="1" i="1" dirty="0">
                <a:ea typeface="Calibri"/>
                <a:cs typeface="Calibri"/>
              </a:rPr>
              <a:t>osoba, pomocí které má dodavatel plnit určitou část veřejné zakázky nebo která má poskytnout dodavateli k plnění veřejné zakázky určité věci či práva</a:t>
            </a:r>
            <a:r>
              <a:rPr lang="cs-CZ" sz="2800" dirty="0">
                <a:ea typeface="Calibri"/>
                <a:cs typeface="Calibri"/>
              </a:rPr>
              <a:t>)</a:t>
            </a:r>
          </a:p>
          <a:p>
            <a:pPr marL="285750" indent="-285750">
              <a:buClr>
                <a:srgbClr val="009543"/>
              </a:buClr>
              <a:buFont typeface="Wingdings" panose="05000000000000000000" pitchFamily="2" charset="2"/>
              <a:buChar char="§"/>
            </a:pPr>
            <a:r>
              <a:rPr lang="cs-CZ" sz="2800" dirty="0">
                <a:latin typeface="Calibri" panose="020F0502020204030204"/>
                <a:cs typeface="Calibri"/>
              </a:rPr>
              <a:t>ZZVZ → poddodavatel („dodavatel dodavatele“)</a:t>
            </a:r>
          </a:p>
          <a:p>
            <a:pPr>
              <a:buClr>
                <a:srgbClr val="009543"/>
              </a:buClr>
            </a:pPr>
            <a:endParaRPr lang="cs-CZ" sz="28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808585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„Kvalifikační“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427018" y="2179798"/>
            <a:ext cx="9337964" cy="7602081"/>
          </a:xfrm>
          <a:prstGeom prst="rect">
            <a:avLst/>
          </a:prstGeom>
          <a:noFill/>
        </p:spPr>
        <p:txBody>
          <a:bodyPr wrap="square" lIns="91440" tIns="45720" rIns="91440" bIns="45720" rtlCol="0" anchor="t">
            <a:spAutoFit/>
          </a:bodyPr>
          <a:lstStyle/>
          <a:p>
            <a:pPr>
              <a:buClr>
                <a:srgbClr val="009543"/>
              </a:buClr>
            </a:pPr>
            <a:r>
              <a:rPr lang="cs-CZ" sz="2800" dirty="0">
                <a:ea typeface="Calibri"/>
                <a:cs typeface="Calibri"/>
              </a:rPr>
              <a:t>Přípustný rozsah kvalifikace prokazované poddodavatelem (§ 83 odst. 1 ZZVZ)</a:t>
            </a:r>
          </a:p>
          <a:p>
            <a:pPr marL="285750" indent="-285750">
              <a:buClr>
                <a:srgbClr val="009543"/>
              </a:buClr>
              <a:buFont typeface="Wingdings" panose="05000000000000000000" pitchFamily="2" charset="2"/>
              <a:buChar char="§"/>
            </a:pPr>
            <a:r>
              <a:rPr lang="cs-CZ" sz="2800" dirty="0">
                <a:latin typeface="Calibri" panose="020F0502020204030204"/>
                <a:cs typeface="Calibri"/>
              </a:rPr>
              <a:t>profesní způsobilost s výjimkou výpisu z OR</a:t>
            </a:r>
          </a:p>
          <a:p>
            <a:pPr marL="285750" indent="-285750">
              <a:buClr>
                <a:srgbClr val="009543"/>
              </a:buClr>
              <a:buFont typeface="Wingdings" panose="05000000000000000000" pitchFamily="2" charset="2"/>
              <a:buChar char="§"/>
            </a:pPr>
            <a:r>
              <a:rPr lang="cs-CZ" sz="2800" dirty="0">
                <a:latin typeface="Calibri" panose="020F0502020204030204"/>
                <a:cs typeface="Calibri"/>
              </a:rPr>
              <a:t>ekonomická kvalifikace</a:t>
            </a:r>
          </a:p>
          <a:p>
            <a:pPr marL="285750" indent="-285750">
              <a:buClr>
                <a:srgbClr val="009543"/>
              </a:buClr>
              <a:buFont typeface="Wingdings" panose="05000000000000000000" pitchFamily="2" charset="2"/>
              <a:buChar char="§"/>
            </a:pPr>
            <a:r>
              <a:rPr lang="cs-CZ" sz="2800" dirty="0">
                <a:latin typeface="Calibri" panose="020F0502020204030204"/>
                <a:cs typeface="Calibri"/>
              </a:rPr>
              <a:t>technická kvalifikace</a:t>
            </a:r>
          </a:p>
          <a:p>
            <a:pPr>
              <a:buClr>
                <a:srgbClr val="009543"/>
              </a:buClr>
            </a:pPr>
            <a:r>
              <a:rPr lang="cs-CZ" sz="2800" dirty="0">
                <a:latin typeface="Calibri" panose="020F0502020204030204"/>
                <a:cs typeface="Calibri"/>
              </a:rPr>
              <a:t>X nelze základní způsobilost + výpis z OR</a:t>
            </a:r>
          </a:p>
          <a:p>
            <a:pPr>
              <a:buClr>
                <a:srgbClr val="009543"/>
              </a:buClr>
            </a:pPr>
            <a:endParaRPr lang="cs-CZ" sz="2800" dirty="0">
              <a:latin typeface="Calibri" panose="020F0502020204030204"/>
              <a:cs typeface="Calibri"/>
            </a:endParaRPr>
          </a:p>
          <a:p>
            <a:pPr>
              <a:buClr>
                <a:srgbClr val="009543"/>
              </a:buClr>
            </a:pPr>
            <a:r>
              <a:rPr lang="cs-CZ" sz="2800" dirty="0">
                <a:latin typeface="Calibri" panose="020F0502020204030204"/>
                <a:cs typeface="Calibri"/>
              </a:rPr>
              <a:t>Možnost vyplývá ze ZZVZ – nelze omezit!</a:t>
            </a:r>
          </a:p>
          <a:p>
            <a:pPr marL="285750" indent="-285750">
              <a:buClr>
                <a:srgbClr val="009543"/>
              </a:buClr>
              <a:buFont typeface="Wingdings" panose="05000000000000000000" pitchFamily="2" charset="2"/>
              <a:buChar char="§"/>
            </a:pPr>
            <a:endParaRPr lang="cs-CZ" sz="2800"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072485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„Kvalifikační“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025347"/>
            <a:ext cx="9337964" cy="8433078"/>
          </a:xfrm>
          <a:prstGeom prst="rect">
            <a:avLst/>
          </a:prstGeom>
          <a:noFill/>
        </p:spPr>
        <p:txBody>
          <a:bodyPr wrap="square" lIns="91440" tIns="45720" rIns="91440" bIns="45720" rtlCol="0" anchor="t">
            <a:spAutoFit/>
          </a:bodyPr>
          <a:lstStyle/>
          <a:p>
            <a:pPr>
              <a:buClr>
                <a:srgbClr val="009543"/>
              </a:buClr>
            </a:pPr>
            <a:r>
              <a:rPr lang="cs-CZ" sz="2400" dirty="0">
                <a:ea typeface="Calibri"/>
                <a:cs typeface="Calibri"/>
              </a:rPr>
              <a:t>Dodavatel je povinen </a:t>
            </a:r>
            <a:r>
              <a:rPr lang="cs-CZ" sz="2400" b="1" dirty="0">
                <a:ea typeface="Calibri"/>
                <a:cs typeface="Calibri"/>
              </a:rPr>
              <a:t>za poddodavatele </a:t>
            </a:r>
            <a:r>
              <a:rPr lang="cs-CZ" sz="2400" dirty="0">
                <a:ea typeface="Calibri"/>
                <a:cs typeface="Calibri"/>
              </a:rPr>
              <a:t>zadavateli předložit:</a:t>
            </a:r>
          </a:p>
          <a:p>
            <a:pPr marL="715963" indent="-457200" algn="just">
              <a:buFont typeface="+mj-lt"/>
              <a:buAutoNum type="alphaLcParenR"/>
              <a:tabLst>
                <a:tab pos="715963" algn="l"/>
              </a:tabLst>
            </a:pPr>
            <a:r>
              <a:rPr lang="cs-CZ" sz="2400" dirty="0"/>
              <a:t>doklady prokazující splnění profesní způsobilosti podle § 77 odst. 1,</a:t>
            </a:r>
          </a:p>
          <a:p>
            <a:pPr marL="715963" indent="-457200" algn="just">
              <a:buFont typeface="+mj-lt"/>
              <a:buAutoNum type="alphaLcParenR"/>
              <a:tabLst>
                <a:tab pos="715963" algn="l"/>
              </a:tabLst>
            </a:pPr>
            <a:r>
              <a:rPr lang="cs-CZ" sz="2400" dirty="0"/>
              <a:t>doklady prokazující splnění chybějící části kvalifikace,</a:t>
            </a:r>
          </a:p>
          <a:p>
            <a:pPr marL="715963" indent="-457200" algn="just">
              <a:buFont typeface="+mj-lt"/>
              <a:buAutoNum type="alphaLcParenR"/>
              <a:tabLst>
                <a:tab pos="715963" algn="l"/>
              </a:tabLst>
            </a:pPr>
            <a:r>
              <a:rPr lang="cs-CZ" sz="2400" dirty="0"/>
              <a:t>doklady o splnění základní způsobilosti podle § 74 a</a:t>
            </a:r>
          </a:p>
          <a:p>
            <a:pPr marL="715963" indent="-457200" algn="just">
              <a:buFont typeface="+mj-lt"/>
              <a:buAutoNum type="alphaLcParenR"/>
              <a:tabLst>
                <a:tab pos="715963" algn="l"/>
              </a:tabLst>
            </a:pPr>
            <a:r>
              <a:rPr lang="cs-CZ" sz="2400" dirty="0"/>
              <a:t>p</a:t>
            </a:r>
            <a:r>
              <a:rPr lang="cs-CZ" sz="2400" strike="sngStrike" dirty="0"/>
              <a:t>ísemný závazek jiné osoby </a:t>
            </a:r>
            <a:r>
              <a:rPr lang="cs-CZ" sz="2400" b="1" dirty="0"/>
              <a:t>smlouvu nebo jinou osobou podepsané potvrzení o její existenci, jejímž obsahem je závazek jiné osoby</a:t>
            </a:r>
            <a:r>
              <a:rPr lang="cs-CZ" sz="2400" dirty="0"/>
              <a:t> k poskytnutí plnění určeného k plnění veřejné zakázky nebo k poskytnutí věcí nebo práv, s nimiž bude dodavatel oprávněn disponovat </a:t>
            </a:r>
            <a:r>
              <a:rPr lang="cs-CZ" sz="2400" strike="sngStrike" dirty="0"/>
              <a:t>v rámci </a:t>
            </a:r>
            <a:r>
              <a:rPr lang="cs-CZ" sz="2400" b="1" dirty="0"/>
              <a:t>při</a:t>
            </a:r>
            <a:r>
              <a:rPr lang="cs-CZ" sz="2400" dirty="0"/>
              <a:t> plnění veřejné zakázky, a to alespoň v rozsahu, v jakém jiná osoba prokázala kvalifikaci za dodavatele.</a:t>
            </a:r>
          </a:p>
          <a:p>
            <a:pPr>
              <a:buClr>
                <a:srgbClr val="009543"/>
              </a:buClr>
            </a:pPr>
            <a:endParaRPr lang="cs-CZ" sz="2400" dirty="0">
              <a:latin typeface="Calibri" panose="020F0502020204030204"/>
              <a:cs typeface="Calibri"/>
            </a:endParaRP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771500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0" y="1200327"/>
            <a:ext cx="11034079" cy="646331"/>
          </a:xfrm>
          <a:prstGeom prst="rect">
            <a:avLst/>
          </a:prstGeom>
          <a:noFill/>
        </p:spPr>
        <p:txBody>
          <a:bodyPr wrap="square" lIns="91440" tIns="45720" rIns="91440" bIns="45720" rtlCol="0" anchor="t">
            <a:spAutoFit/>
          </a:bodyPr>
          <a:lstStyle/>
          <a:p>
            <a:r>
              <a:rPr lang="cs-CZ" sz="3600" b="1" dirty="0">
                <a:solidFill>
                  <a:srgbClr val="2E4987"/>
                </a:solidFill>
              </a:rPr>
              <a:t>Rozhodovací praxe (ÚOHS S0537/2023/VZ)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427017" y="1800491"/>
            <a:ext cx="10087649" cy="9910405"/>
          </a:xfrm>
          <a:prstGeom prst="rect">
            <a:avLst/>
          </a:prstGeom>
          <a:noFill/>
        </p:spPr>
        <p:txBody>
          <a:bodyPr wrap="square" lIns="91440" tIns="45720" rIns="91440" bIns="45720" rtlCol="0" anchor="t">
            <a:spAutoFit/>
          </a:bodyPr>
          <a:lstStyle/>
          <a:p>
            <a:pPr algn="just"/>
            <a:r>
              <a:rPr lang="cs-CZ" sz="2400" dirty="0"/>
              <a:t>Zadavatel by měl být na základě písemného závazku jiné osoby schopen jasného úsudku o tom, zda je zajištěno, že VZ bude realizována opravdu tím, kdo danou schopností disponuje, nikoliv tím, kdo si ji – toliko pro účely zadávacího řízení – pouze „obstaral“, resp. „koupil“. Je tedy nezbytné, aby byl zadavatel na základě písemného závazku jiné osoby schopen jednoznačně určit, jakým konkrétním způsobem se bude tato „kvalifikovaná jiná osoba“ podílet na plnění dané veřejné zakázky.</a:t>
            </a:r>
          </a:p>
          <a:p>
            <a:pPr algn="just"/>
            <a:r>
              <a:rPr lang="cs-CZ" sz="2400" dirty="0"/>
              <a:t>Je tedy nezbytné, aby z takto vymezeného závazku vyplývala reálná míra participace jiné osoby na plnění VZ, dále závazek dodavatele k reálnému poskytnutí věcí, práv či osob a jejich přesný popis. Jinými slovy řečeno, zadavatel musí mít na základě vymezeného závazku jednoznačně postaveno najisto, v jakých částech plnění, jakým způsobem a do jaké míry se bude tato jiná osoba podílet na plnění předmětu VZ. </a:t>
            </a:r>
          </a:p>
          <a:p>
            <a:pPr>
              <a:buClr>
                <a:srgbClr val="009543"/>
              </a:buCl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308546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Prokazování kvalifikace jinou osobou § 83 ZZVZ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988588" y="2025347"/>
            <a:ext cx="10610746" cy="8263801"/>
          </a:xfrm>
          <a:prstGeom prst="rect">
            <a:avLst/>
          </a:prstGeom>
          <a:noFill/>
        </p:spPr>
        <p:txBody>
          <a:bodyPr wrap="square" lIns="91440" tIns="45720" rIns="91440" bIns="45720" rtlCol="0" anchor="t">
            <a:spAutoFit/>
          </a:bodyPr>
          <a:lstStyle/>
          <a:p>
            <a:pPr>
              <a:spcBef>
                <a:spcPts val="600"/>
              </a:spcBef>
              <a:spcAft>
                <a:spcPts val="600"/>
              </a:spcAft>
            </a:pPr>
            <a:r>
              <a:rPr lang="cs-CZ" sz="1800" b="1" dirty="0"/>
              <a:t>(2) Prokazuje-li dodavatel prostřednictvím jiné osoby kvalifikaci a předkládá doklady podle § 79 odst. 2 písm. a), b) nebo d) vztahující se k takové osobě, musí ze smlouvy nebo potvrzení o její existenci podle odstavce 1 písm. d) vyplývat závazek, že jiná osoba bude vykonávat stavební práce či služby, ke kterým se prokazované kritérium kvalifikace vztahuje. </a:t>
            </a:r>
          </a:p>
          <a:p>
            <a:pPr>
              <a:spcBef>
                <a:spcPts val="600"/>
              </a:spcBef>
              <a:spcAft>
                <a:spcPts val="600"/>
              </a:spcAft>
            </a:pPr>
            <a:r>
              <a:rPr lang="cs-CZ" sz="1800" strike="sngStrike" dirty="0"/>
              <a:t>(2)  </a:t>
            </a:r>
            <a:r>
              <a:rPr lang="cs-CZ" sz="1800" b="1" strike="sngStrike" dirty="0"/>
              <a:t>(3)</a:t>
            </a:r>
            <a:r>
              <a:rPr lang="cs-CZ" sz="1800" strike="sngStrike" dirty="0"/>
              <a:t> Má se za to, že požadavek podle odstavce 1 písm. d) je splněn, pokud obsahem písemného závazku jiné osoby je společná a nerozdílná odpovědnost této osoby za plnění veřejné zakázky společně s dodavatelem. Prokazuje-li však dodavatel prostřednictvím jiné osoby kvalifikaci a předkládá doklady podle § 79 odst. 2 písm. a), b) nebo d) vztahující se k takové osobě, musí dokument podle odstavce 1 písm. d) obsahovat závazek, že jiná osoba bude vykonávat stavební práce či služby, ke kterým se prokazované kritérium kvalifikace vztahuje.</a:t>
            </a:r>
          </a:p>
          <a:p>
            <a:pPr>
              <a:spcBef>
                <a:spcPts val="600"/>
              </a:spcBef>
              <a:spcAft>
                <a:spcPts val="600"/>
              </a:spcAft>
            </a:pPr>
            <a:r>
              <a:rPr lang="cs-CZ" sz="1800" b="1" dirty="0"/>
              <a:t>(3) Má se za to, že požadavek podle odstavce 1 písm. d) je splněn, pokud z obsahu smlouvy nebo potvrzení o její existenci podle odstavce 1 písm. d) vyplývá závazek jiné osoby plnit veřejnou zakázku společně a nerozdílně s dodavatelem; to neplatí, pokud smlouva nebo potvrzení o její existenci podle odstavce 1 písm. d) musí splňovat požadavky podle odstavce 2.</a:t>
            </a:r>
          </a:p>
          <a:p>
            <a:pPr>
              <a:buClr>
                <a:srgbClr val="009543"/>
              </a:buCl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118933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latin typeface="Calibri"/>
                <a:cs typeface="Calibri"/>
              </a:rPr>
              <a:t>Prokazování kvalifikace jinou osobou § 83  ZZVZ</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899231" y="1846658"/>
            <a:ext cx="10869436" cy="9140964"/>
          </a:xfrm>
          <a:prstGeom prst="rect">
            <a:avLst/>
          </a:prstGeom>
          <a:noFill/>
        </p:spPr>
        <p:txBody>
          <a:bodyPr wrap="square" lIns="91440" tIns="45720" rIns="91440" bIns="45720" rtlCol="0" anchor="t">
            <a:spAutoFit/>
          </a:bodyPr>
          <a:lstStyle/>
          <a:p>
            <a:r>
              <a:rPr lang="cs-CZ" sz="2800" strike="sngStrike" dirty="0"/>
              <a:t>(3)  </a:t>
            </a:r>
            <a:r>
              <a:rPr lang="cs-CZ" sz="2800" dirty="0"/>
              <a:t>(</a:t>
            </a:r>
            <a:r>
              <a:rPr lang="cs-CZ" sz="2800" b="1" dirty="0"/>
              <a:t>4</a:t>
            </a:r>
            <a:r>
              <a:rPr lang="cs-CZ" sz="2800" dirty="0"/>
              <a:t>) Zadavatel může v zadávací dokumentaci požadovat, aby dodavatel a jiná osoba, jejímž prostřednictvím dodavatel prokazuje ekonomickou kvalifikaci </a:t>
            </a:r>
            <a:r>
              <a:rPr lang="cs-CZ" sz="2800" strike="sngStrike" dirty="0"/>
              <a:t>podle § 78</a:t>
            </a:r>
            <a:r>
              <a:rPr lang="cs-CZ" sz="2800" dirty="0"/>
              <a:t>, nesli společnou a nerozdílnou odpovědnost za plnění veřejné zakázky. </a:t>
            </a:r>
          </a:p>
          <a:p>
            <a:r>
              <a:rPr lang="cs-CZ" sz="2800" b="1" dirty="0"/>
              <a:t>(5) Na kvalifikaci jiné osoby, jejímž prostřednictvím je prokazována kvalifikace, se vztahují pravidla stanovená tímto zákonem nebo zadávacími podmínkami pro kvalifikaci dodavatele, za kterého je kvalifikace prokazována.</a:t>
            </a:r>
          </a:p>
          <a:p>
            <a:pPr>
              <a:buClr>
                <a:srgbClr val="009543"/>
              </a:buClr>
            </a:pPr>
            <a:endParaRPr lang="cs-CZ" sz="2800" dirty="0">
              <a:latin typeface="Calibri" panose="020F0502020204030204"/>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a:p>
            <a:pPr marL="342900" indent="-342900">
              <a:buClr>
                <a:srgbClr val="009543"/>
              </a:buClr>
              <a:buFont typeface="Wingdings" panose="05000000000000000000" pitchFamily="2" charset="2"/>
              <a:buChar char="§"/>
            </a:pPr>
            <a:endParaRPr lang="cs-CZ" sz="2800" dirty="0">
              <a:ea typeface="Calibri"/>
              <a:cs typeface="Calibri"/>
            </a:endParaRPr>
          </a:p>
          <a:p>
            <a:endParaRPr lang="cs-CZ" sz="2800" dirty="0">
              <a:ea typeface="Calibri"/>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a:p>
            <a:pPr marL="285750" indent="-285750">
              <a:buFont typeface="Wingdings" panose="05000000000000000000" pitchFamily="2" charset="2"/>
              <a:buChar char="§"/>
            </a:pPr>
            <a:endParaRPr lang="cs-CZ" sz="2800" dirty="0">
              <a:ea typeface="Calibri"/>
              <a:cs typeface="Calibri"/>
            </a:endParaRPr>
          </a:p>
          <a:p>
            <a:pPr marL="285750" indent="-285750">
              <a:buFont typeface="Wingdings" panose="05000000000000000000" pitchFamily="2" charset="2"/>
              <a:buChar char="§"/>
            </a:pPr>
            <a:endParaRPr lang="cs-CZ" sz="2800" dirty="0">
              <a:ea typeface="Calibri"/>
              <a:cs typeface="Calibri"/>
            </a:endParaRPr>
          </a:p>
          <a:p>
            <a:pPr marL="285750" indent="-285750">
              <a:buFont typeface="Wingdings" panose="05000000000000000000" pitchFamily="2" charset="2"/>
              <a:buChar char="§"/>
            </a:pPr>
            <a:endParaRPr lang="cs-CZ" sz="2800" dirty="0">
              <a:ea typeface="Calibri"/>
              <a:cs typeface="Calibri"/>
            </a:endParaRPr>
          </a:p>
          <a:p>
            <a:pPr marL="285750" indent="-285750">
              <a:buFont typeface="Wingdings" panose="05000000000000000000" pitchFamily="2" charset="2"/>
              <a:buChar char="§"/>
            </a:pPr>
            <a:endParaRPr lang="cs-CZ" sz="2800" dirty="0">
              <a:ea typeface="Calibri"/>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a:p>
            <a:pPr marL="285750" indent="-285750">
              <a:buClr>
                <a:srgbClr val="009543"/>
              </a:buClr>
              <a:buFont typeface="Wingdings" panose="05000000000000000000" pitchFamily="2" charset="2"/>
              <a:buChar char="§"/>
            </a:pPr>
            <a:endParaRPr lang="cs-CZ" sz="2800" dirty="0">
              <a:ea typeface="Calibri"/>
              <a:cs typeface="Calibri"/>
            </a:endParaRPr>
          </a:p>
        </p:txBody>
      </p:sp>
    </p:spTree>
    <p:extLst>
      <p:ext uri="{BB962C8B-B14F-4D97-AF65-F5344CB8AC3E}">
        <p14:creationId xmlns:p14="http://schemas.microsoft.com/office/powerpoint/2010/main" val="3875870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1157921" y="1200327"/>
            <a:ext cx="9432966" cy="646331"/>
          </a:xfrm>
          <a:prstGeom prst="rect">
            <a:avLst/>
          </a:prstGeom>
          <a:noFill/>
        </p:spPr>
        <p:txBody>
          <a:bodyPr wrap="square" lIns="91440" tIns="45720" rIns="91440" bIns="45720" rtlCol="0" anchor="t">
            <a:spAutoFit/>
          </a:bodyPr>
          <a:lstStyle/>
          <a:p>
            <a:r>
              <a:rPr lang="cs-CZ" sz="3600" b="1" dirty="0">
                <a:solidFill>
                  <a:srgbClr val="2E4987"/>
                </a:solidFill>
              </a:rPr>
              <a:t>„Kvalifikační“ poddodavatel </a:t>
            </a:r>
            <a:endParaRPr lang="en-US" dirty="0">
              <a:solidFill>
                <a:srgbClr val="000000"/>
              </a:solidFill>
              <a:latin typeface="Calibri"/>
              <a:cs typeface="Calibri"/>
            </a:endParaRPr>
          </a:p>
        </p:txBody>
      </p:sp>
      <p:sp>
        <p:nvSpPr>
          <p:cNvPr id="4" name="TextovéPole 3">
            <a:extLst>
              <a:ext uri="{FF2B5EF4-FFF2-40B4-BE49-F238E27FC236}">
                <a16:creationId xmlns:a16="http://schemas.microsoft.com/office/drawing/2014/main" id="{1F621C78-DC5F-4F58-B103-BE966FE68A28}"/>
              </a:ext>
            </a:extLst>
          </p:cNvPr>
          <p:cNvSpPr txBox="1"/>
          <p:nvPr/>
        </p:nvSpPr>
        <p:spPr>
          <a:xfrm>
            <a:off x="1157921" y="2330147"/>
            <a:ext cx="9337964" cy="7817525"/>
          </a:xfrm>
          <a:prstGeom prst="rect">
            <a:avLst/>
          </a:prstGeom>
          <a:noFill/>
        </p:spPr>
        <p:txBody>
          <a:bodyPr wrap="square" lIns="91440" tIns="45720" rIns="91440" bIns="45720" rtlCol="0" anchor="t">
            <a:spAutoFit/>
          </a:bodyPr>
          <a:lstStyle/>
          <a:p>
            <a:pPr marL="342900" indent="-342900">
              <a:buClr>
                <a:srgbClr val="009543"/>
              </a:buClr>
              <a:buFont typeface="Wingdings,Sans-Serif" panose="05000000000000000000" pitchFamily="2" charset="2"/>
              <a:buChar char="§"/>
            </a:pPr>
            <a:r>
              <a:rPr lang="cs-CZ" sz="4000" dirty="0"/>
              <a:t>doporučení: do obchodních podmínek zanést pravidla pro nahrazování poddodavatelů v průběhu plnění VZ (sankce) + pravidla garantující faktickou účast poddodavatelů na realizaci VZ</a:t>
            </a:r>
          </a:p>
          <a:p>
            <a:pPr marL="342900" indent="-342900">
              <a:buClr>
                <a:srgbClr val="009543"/>
              </a:buClr>
              <a:buFont typeface="Wingdings,Sans-Serif" panose="05000000000000000000" pitchFamily="2" charset="2"/>
              <a:buChar char="§"/>
            </a:pPr>
            <a:endParaRPr lang="cs-CZ" sz="2400" dirty="0">
              <a:ea typeface="Calibri"/>
              <a:cs typeface="Calibri"/>
            </a:endParaRPr>
          </a:p>
          <a:p>
            <a:pPr>
              <a:buClr>
                <a:srgbClr val="009543"/>
              </a:buClr>
            </a:pPr>
            <a:endParaRPr lang="cs-CZ" sz="2400" dirty="0">
              <a:latin typeface="Calibri" panose="020F0502020204030204"/>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342900" indent="-342900">
              <a:buClr>
                <a:srgbClr val="009543"/>
              </a:buClr>
              <a:buFont typeface="Wingdings" panose="05000000000000000000" pitchFamily="2" charset="2"/>
              <a:buChar char="§"/>
            </a:pPr>
            <a:endParaRPr lang="cs-CZ" sz="2400" dirty="0">
              <a:ea typeface="Calibri"/>
              <a:cs typeface="Calibri"/>
            </a:endParaRPr>
          </a:p>
          <a:p>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Clr>
                <a:srgbClr val="009543"/>
              </a:buClr>
              <a:buFont typeface="Wingdings" panose="05000000000000000000" pitchFamily="2" charset="2"/>
              <a:buChar char="§"/>
            </a:pPr>
            <a:endParaRPr lang="cs-CZ" sz="24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Font typeface="Wingdings" panose="05000000000000000000" pitchFamily="2" charset="2"/>
              <a:buChar char="§"/>
            </a:pPr>
            <a:endParaRPr lang="cs-CZ" sz="2000"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a:p>
            <a:pPr marL="285750" indent="-285750">
              <a:buClr>
                <a:srgbClr val="009543"/>
              </a:buClr>
              <a:buFont typeface="Wingdings" panose="05000000000000000000" pitchFamily="2" charset="2"/>
              <a:buChar char="§"/>
            </a:pPr>
            <a:endParaRPr lang="cs-CZ" dirty="0">
              <a:ea typeface="Calibri"/>
              <a:cs typeface="Calibri"/>
            </a:endParaRPr>
          </a:p>
        </p:txBody>
      </p:sp>
    </p:spTree>
    <p:extLst>
      <p:ext uri="{BB962C8B-B14F-4D97-AF65-F5344CB8AC3E}">
        <p14:creationId xmlns:p14="http://schemas.microsoft.com/office/powerpoint/2010/main" val="21638643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130aa1-df8d-4cfc-b5ca-c8e75a54ac58">
      <Terms xmlns="http://schemas.microsoft.com/office/infopath/2007/PartnerControls"/>
    </lcf76f155ced4ddcb4097134ff3c332f>
    <TaxCatchAll xmlns="3a05a313-e8ba-434f-93a9-e1335f2c2059" xsi:nil="true"/>
    <SharedWithUsers xmlns="3a05a313-e8ba-434f-93a9-e1335f2c2059">
      <UserInfo>
        <DisplayName>Janečková Marie</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902385C3B5A254CBD327BF70AB46767" ma:contentTypeVersion="15" ma:contentTypeDescription="Vytvoří nový dokument" ma:contentTypeScope="" ma:versionID="56f71a24318acd9c27b3b1772430d90b">
  <xsd:schema xmlns:xsd="http://www.w3.org/2001/XMLSchema" xmlns:xs="http://www.w3.org/2001/XMLSchema" xmlns:p="http://schemas.microsoft.com/office/2006/metadata/properties" xmlns:ns2="c7130aa1-df8d-4cfc-b5ca-c8e75a54ac58" xmlns:ns3="3a05a313-e8ba-434f-93a9-e1335f2c2059" targetNamespace="http://schemas.microsoft.com/office/2006/metadata/properties" ma:root="true" ma:fieldsID="cb862c3a5a24f1a1e892a883097c961c" ns2:_="" ns3:_="">
    <xsd:import namespace="c7130aa1-df8d-4cfc-b5ca-c8e75a54ac58"/>
    <xsd:import namespace="3a05a313-e8ba-434f-93a9-e1335f2c20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30aa1-df8d-4cfc-b5ca-c8e75a54a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5a313-e8ba-434f-93a9-e1335f2c20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0f8e3e-5ae1-4fdc-85ba-64480fc9b50f}" ma:internalName="TaxCatchAll" ma:showField="CatchAllData" ma:web="3a05a313-e8ba-434f-93a9-e1335f2c205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9BE72F-CB9A-4489-9DE8-BDBC4ADFE5FE}">
  <ds:schemaRefs>
    <ds:schemaRef ds:uri="http://purl.org/dc/terms/"/>
    <ds:schemaRef ds:uri="http://www.w3.org/XML/1998/namespace"/>
    <ds:schemaRef ds:uri="c7130aa1-df8d-4cfc-b5ca-c8e75a54ac58"/>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3a05a313-e8ba-434f-93a9-e1335f2c2059"/>
  </ds:schemaRefs>
</ds:datastoreItem>
</file>

<file path=customXml/itemProps2.xml><?xml version="1.0" encoding="utf-8"?>
<ds:datastoreItem xmlns:ds="http://schemas.openxmlformats.org/officeDocument/2006/customXml" ds:itemID="{4D1F3388-C616-48BF-94BA-71C5DB46305F}">
  <ds:schemaRefs>
    <ds:schemaRef ds:uri="http://schemas.microsoft.com/sharepoint/v3/contenttype/forms"/>
  </ds:schemaRefs>
</ds:datastoreItem>
</file>

<file path=customXml/itemProps3.xml><?xml version="1.0" encoding="utf-8"?>
<ds:datastoreItem xmlns:ds="http://schemas.openxmlformats.org/officeDocument/2006/customXml" ds:itemID="{E4241555-A4BB-4E08-883D-C57DD0769A93}">
  <ds:schemaRefs>
    <ds:schemaRef ds:uri="3a05a313-e8ba-434f-93a9-e1335f2c2059"/>
    <ds:schemaRef ds:uri="c7130aa1-df8d-4cfc-b5ca-c8e75a54ac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706</TotalTime>
  <Words>1594</Words>
  <Application>Microsoft Office PowerPoint</Application>
  <PresentationFormat>Širokoúhlá obrazovka</PresentationFormat>
  <Paragraphs>278</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Calibri Light</vt:lpstr>
      <vt:lpstr>Wingdings</vt:lpstr>
      <vt:lpstr>Wingdings,Sans-Serif</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Sokolovi</dc:creator>
  <cp:lastModifiedBy>Ajmová Markéta</cp:lastModifiedBy>
  <cp:revision>31</cp:revision>
  <dcterms:created xsi:type="dcterms:W3CDTF">2024-02-08T14:50:32Z</dcterms:created>
  <dcterms:modified xsi:type="dcterms:W3CDTF">2025-01-21T15:03:15Z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0x0101007902385C3B5A254CBD327BF70AB46767</vt:lpwstr>
  </property>
  <property fmtid="{D5CDD505-2E9C-101B-9397-08002B2CF9AE}" pid="3" name="MediaServiceImageTags">
    <vt:lpwstr/>
  </property>
</Properties>
</file>