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333" r:id="rId5"/>
    <p:sldId id="360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63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851CA759-3014-45F0-B010-2512BB3CCEFA}">
          <p14:sldIdLst>
            <p14:sldId id="333"/>
            <p14:sldId id="360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43"/>
    <a:srgbClr val="2E4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03" autoAdjust="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76EA0-A7D8-4C36-9103-675E79D94563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2E25-B006-4F85-B4EA-907AF006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20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46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342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736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150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439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729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82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2504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213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53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658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46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92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376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012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632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89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320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5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4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8B-6BA3-4902-A8D4-CDCD9CF7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1FEE7-6EC5-4725-B6D6-5ED637EE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53CEB-B1E5-415A-B34B-C631FBD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B195C-E4D6-4D7B-9661-A4D5216A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06702-B80D-4D80-9964-3B937DED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6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B54372-610E-4C81-A92F-A58769852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EE999-100E-46E5-8F92-9BF998406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986D-BC9B-4267-9062-AA6BC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E6ABF-CB84-41CF-BBE8-8662A558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B2B049-1E04-411A-8377-DD335F85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4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6034" y="1338263"/>
            <a:ext cx="10164233" cy="9969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3215217" y="6165851"/>
            <a:ext cx="7298267" cy="581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Budapest, 23</a:t>
            </a:r>
            <a:r>
              <a:rPr lang="en-GB" baseline="30000"/>
              <a:t>rd</a:t>
            </a:r>
            <a:r>
              <a:rPr lang="en-GB"/>
              <a:t> September 2013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463F-2B4D-4CEF-A384-4F72B21C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44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558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85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E9C70-6C46-46F1-A583-ACE6CF06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6594-294C-45A8-93D1-1455129E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5AD7DB-F081-4120-BBF2-620EB242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10F31-5E40-4CEC-995E-4EC6FC43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BB9CF-E00C-4299-93BD-B39B441E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844F7-2E55-486E-AECA-BA81BCFC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793D5-8AE0-4BF1-81BF-F4977097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FA035-755C-412E-A1CC-27E5F1BE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5DCD9-6A7D-4A39-BB80-D8A58CB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6AF2E-ECAF-44DF-8D7C-77A4B8FE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0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7D9A6-98EB-4320-8295-478F847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1B4CD-C1EE-46E9-AE01-BBCD1945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8F5143-6610-435A-BB86-7619C710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3ED2E-C943-4686-B63B-3AB4EFFD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C26A3-483B-42DD-95A3-7B89A8B3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4F611B-1B7B-472B-A8D7-33082E01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6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CF02-5D47-477C-81E6-BBAB722D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2B8829-83D9-4A0F-9355-336DE810F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349D7C-1770-4F96-9DC2-32973C8C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B5510E-39A9-4A80-B99F-9F9D3967B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0E4315-8DF1-4876-8B3A-6D1A5FA76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59812-E96C-44C8-8D24-07DB4E4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B9673-FCEA-4218-8BBA-7C8808D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40CD21-4F45-4B0B-A4AC-29F7CC52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BB0A-92C6-43A2-99BA-0682441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BA7168-5335-48B7-B458-A16A28EE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36032-48BD-483E-8323-DD8D6B28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5A1413-37F7-44C9-B400-CEF862C3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06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621256-969A-4B06-A574-7D28255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9A609-7FFF-4CCA-BCE6-50F6067D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5FFFAC-3E1B-42BA-AFDE-15696055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39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72B1-C93E-4949-A035-C02CE64D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E9C22-7328-4419-83AA-5B355C71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B52A11-60DC-459F-A40C-04D2E49C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CA0A8-4DD9-49DC-96E7-C5C07A0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837FF-890D-48A0-AAB0-43986BB9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88279-0FFD-4D37-90F0-61C399B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2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DD9D-04DD-411D-8D33-1C99F07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791B58-FB21-475E-A6DD-A114258F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CC00C0-A60F-48B3-B3B4-4F6F16349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20A71-25A9-4FA5-8C79-BCE9FA3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F2497-DC14-439B-AB34-C498BFA2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9D4D2-1B68-42C3-9F61-7BE6D52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255661-FD6D-4C7C-B655-65D82186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59CC7-5DB4-4E99-9ECD-52322577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180BD-372A-43B0-B102-4B19A1EC0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30D7-7F08-45BC-B281-5C39E7B9BE51}" type="datetimeFigureOut">
              <a:rPr lang="cs-CZ" smtClean="0"/>
              <a:t>29.01.2025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C06EE-D1F0-47F6-9B35-78BF604E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BC90-1CCA-4E71-8879-0C0704AC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ortal-vz.cz/info-forum/otazky-odpovedi/cast-desata-spolecne-ustanoveni-%c2%a7-210-%c2%a7-223/uverejnovani-smluv-vcetne-rozpoctu-a-poskytovani-informaci-dle-zakona-o-svobodnem-pristupu-k-informaci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BCE0C-50C0-D3EC-65F2-544DBFCF4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6872"/>
            <a:ext cx="9144000" cy="2509935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Práce s informacemi ve veřejných zakázkách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4792A64-E2EE-4AE3-7948-E9E20A5F5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9663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accent6"/>
                </a:solidFill>
              </a:rPr>
              <a:t>(Ondřej Oktábec)</a:t>
            </a:r>
          </a:p>
          <a:p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Odbor strategií, práva a podpory veřejného investování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9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Příklad: Zpracování OÚ fyzických osob v dokumentaci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4755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500"/>
              </a:spcAft>
            </a:pPr>
            <a:r>
              <a:rPr lang="cs-CZ" sz="2200" b="1" i="1" u="sng" dirty="0"/>
              <a:t>Vyžaduje se zákonný důvod zpracování osobních údajů</a:t>
            </a:r>
            <a:r>
              <a:rPr lang="cs-CZ" sz="2200" b="1" i="1" dirty="0"/>
              <a:t>.</a:t>
            </a:r>
          </a:p>
          <a:p>
            <a:pPr algn="just">
              <a:spcAft>
                <a:spcPts val="500"/>
              </a:spcAft>
            </a:pPr>
            <a:r>
              <a:rPr lang="cs-CZ" sz="2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 </a:t>
            </a:r>
            <a:r>
              <a:rPr lang="cs-CZ" sz="2200" i="1" dirty="0"/>
              <a:t>Požadavek na vyjasnění spolupráce či napojení odborně způsobilé osoby na účastníka zadávacího řízení (§ 46) obecně může vést k efektivnější spolupráci – k identifikaci oprávněného zájmu GDPR.</a:t>
            </a:r>
          </a:p>
          <a:p>
            <a:pPr algn="just">
              <a:spcAft>
                <a:spcPts val="500"/>
              </a:spcAft>
            </a:pPr>
            <a:r>
              <a:rPr lang="cs-CZ" sz="2200" b="1" u="sng" dirty="0"/>
              <a:t>GDPR (účastník) PO zprostředkující OÚ za FO, není subjekt údajů</a:t>
            </a:r>
            <a:r>
              <a:rPr lang="cs-CZ" sz="2200" dirty="0"/>
              <a:t>.</a:t>
            </a:r>
          </a:p>
          <a:p>
            <a:pPr algn="just">
              <a:spcAft>
                <a:spcPts val="500"/>
              </a:spcAft>
            </a:pPr>
            <a:r>
              <a:rPr lang="cs-CZ" sz="2200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! </a:t>
            </a:r>
            <a:r>
              <a:rPr lang="cs-CZ" sz="2200" dirty="0"/>
              <a:t>Nabídku do ZŘ (údaje a doklady s OÚ) podává písemně zadavateli v souladu se ZD, výzvou k podání nabídek atp., </a:t>
            </a:r>
            <a:r>
              <a:rPr lang="cs-CZ" sz="2200" dirty="0">
                <a:highlight>
                  <a:srgbClr val="FFFF00"/>
                </a:highlight>
              </a:rPr>
              <a:t>jiný subjekt, než subjekt údajů</a:t>
            </a:r>
            <a:r>
              <a:rPr lang="cs-CZ" sz="2200" dirty="0"/>
              <a:t>.</a:t>
            </a:r>
          </a:p>
          <a:p>
            <a:pPr algn="just">
              <a:spcAft>
                <a:spcPts val="500"/>
              </a:spcAft>
            </a:pPr>
            <a:r>
              <a:rPr lang="cs-CZ" sz="2200" b="1" i="1" dirty="0"/>
              <a:t>Dodavatel plně odpovídá za svou nabídku a zadavatel ji nemusí ověřovat, podobně zadavatel odpovídá za správnost a úplnost zadávacích podmínek.</a:t>
            </a:r>
          </a:p>
          <a:p>
            <a:pPr algn="just">
              <a:spcAft>
                <a:spcPts val="500"/>
              </a:spcAft>
            </a:pPr>
            <a:r>
              <a:rPr lang="cs-CZ" sz="2200" i="1" dirty="0"/>
              <a:t>Odborně způsobilý pracovník (subjekt údajů) </a:t>
            </a:r>
            <a:r>
              <a:rPr lang="pl-PL" sz="2200" i="1" dirty="0"/>
              <a:t>podle § 77 odst. 2 písm. b) a c) ZZVZ, příp. </a:t>
            </a:r>
            <a:r>
              <a:rPr lang="cs-CZ" sz="2200" i="1" dirty="0"/>
              <a:t>odpovědný za plnění VZ podle § 103 odst. 1 písm. e) ZZVZ, při využití poddodavatele dle § 105 ZZVZ.</a:t>
            </a:r>
          </a:p>
        </p:txBody>
      </p:sp>
    </p:spTree>
    <p:extLst>
      <p:ext uri="{BB962C8B-B14F-4D97-AF65-F5344CB8AC3E}">
        <p14:creationId xmlns:p14="http://schemas.microsoft.com/office/powerpoint/2010/main" val="61161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Příklad: Poskytování informací k identifikaci dodavatelů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0087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/>
              <a:t>K legálnímu (odůvodněnému) zpracování osobních údajů je </a:t>
            </a:r>
            <a:r>
              <a:rPr lang="cs-CZ" sz="2200" b="1" dirty="0"/>
              <a:t>nezbytná existence právního titulu</a:t>
            </a:r>
            <a:r>
              <a:rPr lang="cs-CZ" sz="2200" dirty="0"/>
              <a:t>, či </a:t>
            </a:r>
            <a:r>
              <a:rPr lang="cs-CZ" sz="2200" b="1" dirty="0"/>
              <a:t>důvod pro provádění daného zpracování informací</a:t>
            </a:r>
            <a:r>
              <a:rPr lang="cs-CZ" sz="2200" dirty="0"/>
              <a:t>. 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§ </a:t>
            </a:r>
            <a:r>
              <a:rPr lang="cs-CZ" sz="2200" b="1" i="1" dirty="0"/>
              <a:t>105 odst. 3</a:t>
            </a:r>
            <a:r>
              <a:rPr lang="cs-CZ" sz="2200" i="1" dirty="0"/>
              <a:t> dodavatel je povinen poskytnout informace o osobách přítomných na staveništi, pokud je dodavatelem právnická osoba, </a:t>
            </a:r>
            <a:r>
              <a:rPr lang="cs-CZ" sz="2200" i="1" u="sng" dirty="0"/>
              <a:t>nepožaduje se dle ZZVZ  identifikace konkrétních fyzických osob</a:t>
            </a:r>
            <a:r>
              <a:rPr lang="cs-CZ" sz="2200" i="1" dirty="0"/>
              <a:t>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/>
              <a:t>Informační povinnost</a:t>
            </a:r>
            <a:r>
              <a:rPr lang="cs-CZ" sz="2200" dirty="0"/>
              <a:t> dle § </a:t>
            </a:r>
            <a:r>
              <a:rPr lang="cs-CZ" sz="2200" b="1" i="1" dirty="0"/>
              <a:t>105 odst. 5</a:t>
            </a:r>
            <a:r>
              <a:rPr lang="cs-CZ" sz="2200" i="1" dirty="0"/>
              <a:t> </a:t>
            </a:r>
            <a:r>
              <a:rPr lang="cs-CZ" sz="2200" dirty="0"/>
              <a:t>stanoví fikce; </a:t>
            </a:r>
            <a:r>
              <a:rPr lang="cs-CZ" sz="2200" i="1" dirty="0"/>
              <a:t>povinnost podle </a:t>
            </a:r>
            <a:r>
              <a:rPr lang="cs-CZ" sz="2200" b="1" i="1" dirty="0"/>
              <a:t>odstavce 3</a:t>
            </a:r>
            <a:r>
              <a:rPr lang="cs-CZ" sz="2200" i="1" dirty="0"/>
              <a:t> se považuje za splněnou, jsou-li tyto údaje uvedeny ve stavebním deníku podle jiného právního předpisu.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příloha č. 16</a:t>
            </a:r>
            <a:r>
              <a:rPr lang="cs-CZ" sz="2200" i="1" dirty="0"/>
              <a:t> vyhlášky o dokumentaci staveb č. </a:t>
            </a:r>
            <a:r>
              <a:rPr lang="cs-CZ" sz="2200" b="1" i="1" dirty="0"/>
              <a:t>499/2006 Sb. </a:t>
            </a:r>
            <a:r>
              <a:rPr lang="cs-CZ" sz="2200" i="1" dirty="0"/>
              <a:t>v některých případech požaduje </a:t>
            </a:r>
            <a:r>
              <a:rPr lang="cs-CZ" sz="2200" i="1" u="sng" dirty="0"/>
              <a:t>vedle samotné identifikace stavby také informace o konkrétních fyzickým osobách</a:t>
            </a:r>
            <a:r>
              <a:rPr lang="cs-CZ" sz="2200" i="1" dirty="0"/>
              <a:t> (část B.)</a:t>
            </a:r>
          </a:p>
        </p:txBody>
      </p:sp>
    </p:spTree>
    <p:extLst>
      <p:ext uri="{BB962C8B-B14F-4D97-AF65-F5344CB8AC3E}">
        <p14:creationId xmlns:p14="http://schemas.microsoft.com/office/powerpoint/2010/main" val="1882576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Zastoupení ve zpracovatelské smlouvě - čl. 4 odst. 8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cs-CZ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Dopad povinností vyplývajících z </a:t>
            </a:r>
            <a:r>
              <a:rPr lang="cs-CZ" sz="2200" b="1" dirty="0">
                <a:ea typeface="Calibri" panose="020F0502020204030204" pitchFamily="34" charset="0"/>
              </a:rPr>
              <a:t>GDPR čl. 28 odst. 3 písm. a) </a:t>
            </a:r>
            <a:r>
              <a:rPr lang="cs-CZ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zadávání veřejných zakázek a na smlouvy v režimu ZZVZ.</a:t>
            </a:r>
            <a:endParaRPr lang="cs-CZ" sz="2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souvislosti s nařízením se použijí pro zpracovatele stejné povinnosti z nařízení GDPR, </a:t>
            </a:r>
            <a:r>
              <a:rPr lang="cs-CZ" sz="22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odst. 1 čl. 28 nařízení 2016/679, </a:t>
            </a:r>
            <a:r>
              <a:rPr lang="cs-CZ" sz="2200" b="1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pokud </a:t>
            </a: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zpracování OÚ není prováděno správcem údajů (</a:t>
            </a:r>
            <a:r>
              <a:rPr lang="cs-CZ" sz="22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zadavatelem</a:t>
            </a: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22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200" kern="100" dirty="0">
                <a:cs typeface="Times New Roman" panose="02020603050405020304" pitchFamily="18" charset="0"/>
              </a:rPr>
              <a:t>Zpracování OÚ </a:t>
            </a:r>
            <a:r>
              <a:rPr lang="cs-CZ" sz="2200" u="sng" kern="100" dirty="0">
                <a:cs typeface="Times New Roman" panose="02020603050405020304" pitchFamily="18" charset="0"/>
              </a:rPr>
              <a:t>je možné řešit externím zpracovatelem na předem daný účel</a:t>
            </a:r>
            <a:r>
              <a:rPr lang="cs-CZ" sz="2200" kern="100" dirty="0">
                <a:cs typeface="Times New Roman" panose="02020603050405020304" pitchFamily="18" charset="0"/>
              </a:rPr>
              <a:t>, předmět (kategorii) </a:t>
            </a:r>
            <a:r>
              <a:rPr lang="cs-CZ" sz="2200" dirty="0">
                <a:ea typeface="Calibri" panose="020F0502020204030204" pitchFamily="34" charset="0"/>
              </a:rPr>
              <a:t>„</a:t>
            </a:r>
            <a:r>
              <a:rPr lang="cs-CZ" sz="2200" i="1" dirty="0">
                <a:ea typeface="Calibri" panose="020F0502020204030204" pitchFamily="34" charset="0"/>
              </a:rPr>
              <a:t>ex ante</a:t>
            </a:r>
            <a:r>
              <a:rPr lang="cs-CZ" sz="2200" dirty="0">
                <a:ea typeface="Calibri" panose="020F0502020204030204" pitchFamily="34" charset="0"/>
              </a:rPr>
              <a:t>“ </a:t>
            </a:r>
            <a:r>
              <a:rPr lang="cs-CZ" sz="2200" kern="100" dirty="0">
                <a:cs typeface="Times New Roman" panose="02020603050405020304" pitchFamily="18" charset="0"/>
              </a:rPr>
              <a:t>závazných pokynů správce údajů.</a:t>
            </a:r>
          </a:p>
          <a:p>
            <a:pPr algn="just"/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Zavedení vhodných technických, organizačních a jiných opatření </a:t>
            </a:r>
            <a:r>
              <a:rPr lang="cs-CZ" sz="2200" dirty="0"/>
              <a:t>dle </a:t>
            </a:r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§ 43 ZZVZ (</a:t>
            </a:r>
            <a:r>
              <a:rPr lang="cs-CZ" sz="2200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administrace v souladu s požadavky pro elektronickou realizaci ZŘ</a:t>
            </a:r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kern="100" dirty="0">
                <a:cs typeface="Times New Roman" panose="02020603050405020304" pitchFamily="18" charset="0"/>
              </a:rPr>
              <a:t>Zpracování OÚ „zpracovatelem“ </a:t>
            </a:r>
            <a:r>
              <a:rPr lang="cs-CZ" sz="2200" i="1" kern="100" dirty="0">
                <a:cs typeface="Times New Roman" panose="02020603050405020304" pitchFamily="18" charset="0"/>
              </a:rPr>
              <a:t>se ujedná smluvně, což VYŽADUJE písemnou formu</a:t>
            </a:r>
            <a:r>
              <a:rPr lang="cs-CZ" sz="2200" kern="100" dirty="0">
                <a:cs typeface="Times New Roman" panose="02020603050405020304" pitchFamily="18" charset="0"/>
              </a:rPr>
              <a:t>), aby </a:t>
            </a:r>
            <a:r>
              <a:rPr lang="cs-CZ" sz="2200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zpracování (obsah smlouvy) splňovalo požadavky tohoto nařízení </a:t>
            </a:r>
            <a:r>
              <a:rPr lang="cs-CZ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[srov. ÚOHS-S0136/2018, čl. 13]</a:t>
            </a:r>
            <a:endParaRPr lang="cs-CZ" sz="2200" kern="1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200" kern="100" dirty="0">
                <a:cs typeface="Times New Roman" panose="02020603050405020304" pitchFamily="18" charset="0"/>
              </a:rPr>
              <a:t>Odpovídá požadavku na zpracování OÚ </a:t>
            </a:r>
            <a:r>
              <a:rPr lang="cs-CZ" sz="2200" dirty="0">
                <a:ea typeface="Calibri" panose="020F0502020204030204" pitchFamily="34" charset="0"/>
              </a:rPr>
              <a:t>předvídatelným způsobem, dle doložených pokynů od správce údajů (</a:t>
            </a:r>
            <a:r>
              <a:rPr lang="cs-CZ" sz="2200" i="1" dirty="0">
                <a:ea typeface="Calibri" panose="020F0502020204030204" pitchFamily="34" charset="0"/>
              </a:rPr>
              <a:t>předmět zpracování „</a:t>
            </a:r>
            <a:r>
              <a:rPr lang="cs-CZ" sz="2200" i="1" dirty="0" err="1">
                <a:ea typeface="Calibri" panose="020F0502020204030204" pitchFamily="34" charset="0"/>
              </a:rPr>
              <a:t>stricto</a:t>
            </a:r>
            <a:r>
              <a:rPr lang="cs-CZ" sz="2200" i="1" dirty="0">
                <a:ea typeface="Calibri" panose="020F0502020204030204" pitchFamily="34" charset="0"/>
              </a:rPr>
              <a:t> </a:t>
            </a:r>
            <a:r>
              <a:rPr lang="cs-CZ" sz="2200" i="1" dirty="0" err="1">
                <a:ea typeface="Calibri" panose="020F0502020204030204" pitchFamily="34" charset="0"/>
              </a:rPr>
              <a:t>sensu</a:t>
            </a:r>
            <a:r>
              <a:rPr lang="cs-CZ" sz="2200" i="1" dirty="0">
                <a:ea typeface="Calibri" panose="020F0502020204030204" pitchFamily="34" charset="0"/>
              </a:rPr>
              <a:t>“</a:t>
            </a:r>
            <a:r>
              <a:rPr lang="cs-CZ" sz="2200" dirty="0">
                <a:ea typeface="Calibri" panose="020F0502020204030204" pitchFamily="34" charset="0"/>
              </a:rPr>
              <a:t>).</a:t>
            </a:r>
            <a:endParaRPr lang="cs-CZ" sz="22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5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Skutečnosti zjištěné z dokumentace ZŘ a § 36 odst. 4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1370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500"/>
              </a:spcAft>
            </a:pPr>
            <a:r>
              <a:rPr lang="cs-CZ" sz="2200" i="1" dirty="0"/>
              <a:t>Ve věci specifikace předmětu plnění, např. </a:t>
            </a:r>
            <a:r>
              <a:rPr lang="cs-CZ" sz="2200" b="1" i="1" dirty="0"/>
              <a:t>na vypracování zadávací dokumentace VZ se podílel a pomáhal s předmětem plnění marketingový odborník</a:t>
            </a:r>
            <a:r>
              <a:rPr lang="cs-CZ" sz="2200" i="1" dirty="0"/>
              <a:t> (IČO – identifikace subjektu), přičemž spolupráce se týkala:</a:t>
            </a:r>
          </a:p>
          <a:p>
            <a:pPr marL="342900" lvl="1" indent="-3429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cs typeface="Times New Roman" panose="02020603050405020304" pitchFamily="18" charset="0"/>
              </a:rPr>
              <a:t>specifikace </a:t>
            </a:r>
            <a:r>
              <a:rPr lang="cs-CZ" sz="2200" b="1" kern="100" dirty="0">
                <a:cs typeface="Times New Roman" panose="02020603050405020304" pitchFamily="18" charset="0"/>
              </a:rPr>
              <a:t>předmětu veřejné zakázky</a:t>
            </a:r>
          </a:p>
          <a:p>
            <a:pPr marL="342900" lvl="1" indent="-3429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cs typeface="Times New Roman" panose="02020603050405020304" pitchFamily="18" charset="0"/>
              </a:rPr>
              <a:t>specifikace </a:t>
            </a:r>
            <a:r>
              <a:rPr lang="cs-CZ" sz="2200" b="1" kern="100" dirty="0">
                <a:cs typeface="Times New Roman" panose="02020603050405020304" pitchFamily="18" charset="0"/>
              </a:rPr>
              <a:t>kritérií technické kvalifikace</a:t>
            </a:r>
          </a:p>
          <a:p>
            <a:pPr marL="342900" lvl="1" indent="-3429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cs typeface="Times New Roman" panose="02020603050405020304" pitchFamily="18" charset="0"/>
              </a:rPr>
              <a:t>nastavení </a:t>
            </a:r>
            <a:r>
              <a:rPr lang="cs-CZ" sz="2200" b="1" kern="100" dirty="0">
                <a:cs typeface="Times New Roman" panose="02020603050405020304" pitchFamily="18" charset="0"/>
              </a:rPr>
              <a:t>pravidel hodnocení nabídek</a:t>
            </a:r>
            <a:r>
              <a:rPr lang="cs-CZ" sz="2200" kern="100" dirty="0">
                <a:cs typeface="Times New Roman" panose="02020603050405020304" pitchFamily="18" charset="0"/>
              </a:rPr>
              <a:t>.</a:t>
            </a:r>
          </a:p>
          <a:p>
            <a:pPr marL="0" lvl="1" algn="just">
              <a:spcAft>
                <a:spcPts val="500"/>
              </a:spcAft>
            </a:pPr>
            <a:r>
              <a:rPr lang="cs-CZ" sz="2200" dirty="0"/>
              <a:t>Otázka, zda nastal střet zájmů a osoba, jež se podílela na přípravě, není poté automaticky vyloučena ze soutěže, s odkazem na § 44 odst. 2 písm. b) ZZVZ.</a:t>
            </a:r>
          </a:p>
          <a:p>
            <a:pPr marL="0" lvl="1" algn="just">
              <a:spcAft>
                <a:spcPts val="500"/>
              </a:spcAft>
            </a:pPr>
            <a:r>
              <a:rPr lang="cs-CZ" sz="2200" i="1" dirty="0"/>
              <a:t>Prakticky to znamená, </a:t>
            </a:r>
            <a:r>
              <a:rPr lang="cs-CZ" sz="2200" i="1" u="sng" dirty="0"/>
              <a:t>že zadavatel je povinen odůvodnit, jaký vliv tento účastník - marketingový oborník podílející se na přípravě a průběhu zadávacího řízení mohl mít</a:t>
            </a:r>
            <a:r>
              <a:rPr lang="cs-CZ" sz="2200" i="1" dirty="0"/>
              <a:t>, </a:t>
            </a:r>
            <a:r>
              <a:rPr lang="cs-CZ" sz="2200" i="1" dirty="0">
                <a:highlight>
                  <a:srgbClr val="FFFF00"/>
                </a:highlight>
              </a:rPr>
              <a:t>aby fakticky mohl ovlivnit výsledek ZŘ</a:t>
            </a:r>
            <a:r>
              <a:rPr lang="cs-CZ" sz="2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4323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Opatření povinnosti předcházet střetu zájmů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6858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Pokud některou </a:t>
            </a:r>
            <a:r>
              <a:rPr lang="cs-CZ" sz="2200" b="1" i="1" dirty="0"/>
              <a:t>část ZD vypracovala osoba odlišná od zadavatele § 36 odst. 4 ZZVZ, </a:t>
            </a:r>
            <a:r>
              <a:rPr lang="cs-CZ" sz="2200" i="1" dirty="0"/>
              <a:t>s výjimkou advokáta nebo daňového poradce, označí zadavatel tu část </a:t>
            </a:r>
            <a:r>
              <a:rPr lang="cs-CZ" sz="2200" b="1" i="1" dirty="0"/>
              <a:t>spolu s identifikací osoby</a:t>
            </a:r>
            <a:r>
              <a:rPr lang="cs-CZ" sz="2200" i="1" dirty="0"/>
              <a:t>, která ji vypracovala, a dále si zadavatel vyžádá písemné čestné prohlášení dle § </a:t>
            </a:r>
            <a:r>
              <a:rPr lang="cs-CZ" sz="2200" b="1" i="1" dirty="0"/>
              <a:t>42 </a:t>
            </a:r>
            <a:r>
              <a:rPr lang="cs-CZ" sz="2200" i="1" dirty="0"/>
              <a:t>nebo § </a:t>
            </a:r>
            <a:r>
              <a:rPr lang="cs-CZ" sz="2200" b="1" i="1" dirty="0"/>
              <a:t>43 </a:t>
            </a:r>
            <a:r>
              <a:rPr lang="cs-CZ" sz="2200" i="1" dirty="0"/>
              <a:t>zákona všech členů komise (FO - </a:t>
            </a:r>
            <a:r>
              <a:rPr lang="cs-CZ" sz="2200" b="1" i="1" dirty="0"/>
              <a:t>přizvaných expertů, zaměstnanců zadavatele</a:t>
            </a:r>
            <a:r>
              <a:rPr lang="cs-CZ" sz="2200" i="1" dirty="0"/>
              <a:t>)</a:t>
            </a:r>
          </a:p>
          <a:p>
            <a:pPr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Srovnatelně, pokud interně u zadavatele probíhá příprava ZD, </a:t>
            </a:r>
            <a:r>
              <a:rPr lang="cs-CZ" sz="2200" i="1" u="sng" dirty="0"/>
              <a:t>postupují zadavatel a jeho zaměstnanci tak, aby nedocházelo ke střetu zájmů</a:t>
            </a:r>
            <a:r>
              <a:rPr lang="cs-CZ" sz="2200" i="1" dirty="0"/>
              <a:t>, nebo že nebude ovlivněn spravedlivý výsledek hospodářské soutěže.</a:t>
            </a:r>
          </a:p>
          <a:p>
            <a:pPr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Na základě § </a:t>
            </a:r>
            <a:r>
              <a:rPr lang="cs-CZ" sz="2200" b="1" i="1" dirty="0"/>
              <a:t>44 </a:t>
            </a:r>
            <a:r>
              <a:rPr lang="cs-CZ" sz="2200" i="1" dirty="0"/>
              <a:t>zadavatel u osob identifikovaných podle předchozího odstavce, které se podílejí na průběhu zadávacího řízení, postupuje tak, aby nedocházelo ke střetu zájmů.</a:t>
            </a:r>
          </a:p>
          <a:p>
            <a:pPr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Lze určit, že subjekt (osoba) viz např. ad 1 </a:t>
            </a:r>
            <a:r>
              <a:rPr lang="cs-CZ" sz="2200" i="1" dirty="0">
                <a:highlight>
                  <a:srgbClr val="FFFF00"/>
                </a:highlight>
              </a:rPr>
              <a:t>nemůže dostat příležitost ovlivnit výsledek hodnocení</a:t>
            </a:r>
            <a:r>
              <a:rPr lang="cs-CZ" sz="2200" i="1" dirty="0"/>
              <a:t> výběru své vlastní nabídky.</a:t>
            </a:r>
          </a:p>
        </p:txBody>
      </p:sp>
    </p:spTree>
    <p:extLst>
      <p:ext uri="{BB962C8B-B14F-4D97-AF65-F5344CB8AC3E}">
        <p14:creationId xmlns:p14="http://schemas.microsoft.com/office/powerpoint/2010/main" val="2733855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Přispění dodavatele ZD, předběžné tržní konzultace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4755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Pro dodavatele </a:t>
            </a:r>
            <a:r>
              <a:rPr lang="cs-CZ" sz="2200" b="1" i="1" dirty="0"/>
              <a:t>zpravidla přínosem je forma dialogu </a:t>
            </a:r>
            <a:r>
              <a:rPr lang="cs-CZ" sz="2200" i="1" dirty="0"/>
              <a:t>(pravidla komunikace), pro zadavatele je plus získání či zpřesnění informací 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Aktivní účast dodavatele (pokud </a:t>
            </a:r>
            <a:r>
              <a:rPr lang="cs-CZ" sz="2200" b="1" i="1" dirty="0"/>
              <a:t>aktivně poskytuje zadavateli konkrétní informace</a:t>
            </a:r>
            <a:r>
              <a:rPr lang="cs-CZ" sz="2200" i="1" dirty="0"/>
              <a:t>), představuje to PTK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Přínosem je nalézt vhodné – dostupné řešení potřeb zadavatele, ale </a:t>
            </a:r>
            <a:r>
              <a:rPr lang="cs-CZ" sz="2200" b="1" i="1" dirty="0"/>
              <a:t>nesmí narušit rovné podmínky hospodářské soutěže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Podobně jako se střetem zájmů, je tedy třeba k jeho odstranění činit k nápravě určité </a:t>
            </a:r>
            <a:r>
              <a:rPr lang="cs-CZ" sz="2200" b="1" i="1" dirty="0"/>
              <a:t>aktivní kroky zadavatele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Obecně, pokud se někdo účastní zpracování ZD, tak to neznamená, že je automaticky zvýhodněn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Jestliže nastane, opatření s cílem </a:t>
            </a:r>
            <a:r>
              <a:rPr lang="cs-CZ" sz="2200" b="1" i="1" dirty="0"/>
              <a:t>narovnat či zásadním způsobem eliminovat informační nerovnováhu</a:t>
            </a:r>
            <a:r>
              <a:rPr lang="cs-CZ" sz="2200" i="1" dirty="0"/>
              <a:t> (lhůta)</a:t>
            </a:r>
          </a:p>
        </p:txBody>
      </p:sp>
    </p:spTree>
    <p:extLst>
      <p:ext uri="{BB962C8B-B14F-4D97-AF65-F5344CB8AC3E}">
        <p14:creationId xmlns:p14="http://schemas.microsoft.com/office/powerpoint/2010/main" val="90373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Přístup k informacím nebo dokumentům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4755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nesmí být narušena důvěrnost nabídek, tj. úplnost údajů v nich obsažených (</a:t>
            </a:r>
            <a:r>
              <a:rPr lang="cs-CZ" sz="2200" b="1" i="1" dirty="0"/>
              <a:t>nároky na EN prokázané certifikátem shody</a:t>
            </a:r>
            <a:r>
              <a:rPr lang="cs-CZ" sz="2200" i="1" dirty="0"/>
              <a:t>)</a:t>
            </a:r>
          </a:p>
          <a:p>
            <a:pPr marL="342900" indent="-342900" algn="just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nebude před otevíráním obálek (před uplynutím lhůty) manipulováno s nabídkami a žádostmi o účast (</a:t>
            </a:r>
            <a:r>
              <a:rPr lang="cs-CZ" sz="2200" b="1" i="1" dirty="0"/>
              <a:t>VZMR zasílané emailem, do DS</a:t>
            </a:r>
            <a:r>
              <a:rPr lang="cs-CZ" sz="2200" i="1" dirty="0"/>
              <a:t>)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v režimu ZZVZ je nutno dodržet články dílčí zadávací dokumentace 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požadavky na pořizování záznamů o elektronických úkonech</a:t>
            </a:r>
            <a:r>
              <a:rPr lang="cs-CZ" sz="2200" i="1" dirty="0"/>
              <a:t>, stanovené ve vyhlášce č. </a:t>
            </a:r>
            <a:r>
              <a:rPr lang="cs-CZ" sz="2200" b="1" i="1" dirty="0"/>
              <a:t>260/2016 Sb.</a:t>
            </a:r>
            <a:r>
              <a:rPr lang="cs-CZ" sz="2200" i="1" dirty="0"/>
              <a:t>, </a:t>
            </a:r>
            <a:r>
              <a:rPr lang="cs-CZ" sz="2200" i="1" u="sng" dirty="0"/>
              <a:t>§ 213 odst. 3 písm. a)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odpovědné osoby </a:t>
            </a:r>
            <a:r>
              <a:rPr lang="cs-CZ" sz="2200" i="1" dirty="0"/>
              <a:t>oprávněné k otevírání nabídek, že ochrání informace proti neoprávněnému přístupu § </a:t>
            </a:r>
            <a:r>
              <a:rPr lang="cs-CZ" sz="2200" i="1" u="sng" dirty="0"/>
              <a:t>213 odst. 2 písm. e)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i="1" dirty="0"/>
              <a:t>Nelze zvolit vlastní postup podání nabídek, kterým nebude zadavateli doručena nabídka ve lhůtě nebo způsobem stanoveným v zadávací dokumentaci, nebo ve výzvě uvedené v příloze č. 6 k tomuto zákonu.</a:t>
            </a:r>
          </a:p>
        </p:txBody>
      </p:sp>
    </p:spTree>
    <p:extLst>
      <p:ext uri="{BB962C8B-B14F-4D97-AF65-F5344CB8AC3E}">
        <p14:creationId xmlns:p14="http://schemas.microsoft.com/office/powerpoint/2010/main" val="2041638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Přístup k informacím nebo dokumentům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3473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/>
              <a:t>Ochrana informací </a:t>
            </a:r>
            <a:r>
              <a:rPr lang="cs-CZ" sz="2200" i="1" dirty="0"/>
              <a:t>(do zadání VZ), </a:t>
            </a:r>
            <a:r>
              <a:rPr lang="cs-CZ" sz="2200" dirty="0"/>
              <a:t>př. </a:t>
            </a:r>
            <a:r>
              <a:rPr lang="cs-CZ" sz="2200" u="sng" dirty="0"/>
              <a:t>zakázané dohody</a:t>
            </a:r>
            <a:r>
              <a:rPr lang="cs-CZ" sz="2200" dirty="0"/>
              <a:t> </a:t>
            </a:r>
            <a:r>
              <a:rPr lang="cs-CZ" sz="2200" i="1" dirty="0"/>
              <a:t>(omezená dostupnost informací k zajištění řádného průběhu ZŘ) </a:t>
            </a:r>
            <a:r>
              <a:rPr lang="pl-PL" sz="2200" i="1" dirty="0"/>
              <a:t>§ 218 odst. 2 písm. a) ZZVZ ve fázi, kdy probíhá (hodnocení) výběr dodavatele.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pl-PL" sz="2200" i="1" dirty="0"/>
              <a:t>V tomto ohledu zákon žádnou další možnost na přístup ke zdroji informací (v nadlimitním režimu) nedává, při jejich posuzování a vyhodnocování (čl. 126, ÚOHS/</a:t>
            </a:r>
            <a:r>
              <a:rPr lang="cs-CZ" sz="2200" b="1" i="1" dirty="0"/>
              <a:t>S0148/2021</a:t>
            </a:r>
            <a:r>
              <a:rPr lang="cs-CZ" sz="2200" i="1" dirty="0"/>
              <a:t>/VZ).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i="1" dirty="0"/>
              <a:t>Nelze nahlédnout do dokumentace o zadávacím řízení jako takové, než na základě zákonem přiznané informace a údaje (doklady), např. o vybraném dodavateli (do ukončení zadávacího řízení - § 51 odst. 1).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i="1" dirty="0"/>
              <a:t>tj. </a:t>
            </a:r>
            <a:r>
              <a:rPr lang="cs-CZ" sz="2200" b="1" i="1" dirty="0"/>
              <a:t>samotná zpráva o hodnocení nabídek</a:t>
            </a:r>
            <a:r>
              <a:rPr lang="cs-CZ" sz="2200" i="1" dirty="0"/>
              <a:t>, resp. její obsah, včetně popisu hodnocení údajů z nabídek v jednotlivých kritériích hodnocení (§ 119 odst. 2 bod 1. a 2. zákona).</a:t>
            </a:r>
          </a:p>
        </p:txBody>
      </p:sp>
    </p:spTree>
    <p:extLst>
      <p:ext uri="{BB962C8B-B14F-4D97-AF65-F5344CB8AC3E}">
        <p14:creationId xmlns:p14="http://schemas.microsoft.com/office/powerpoint/2010/main" val="2172667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Přístup k informacím nebo dokumentům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38966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highlight>
                  <a:srgbClr val="FFFF00"/>
                </a:highlight>
              </a:rPr>
              <a:t>Zadavatel udržuje dokumentaci způsobem, aby mohl doložit dokumentaci k aktuální fázi zadávacího řízení </a:t>
            </a:r>
            <a:r>
              <a:rPr lang="cs-CZ" sz="2200" i="1" dirty="0">
                <a:highlight>
                  <a:srgbClr val="FFFF00"/>
                </a:highlight>
              </a:rPr>
              <a:t>(§ 216 ZZVZ), např. ve vazbě</a:t>
            </a:r>
            <a:r>
              <a:rPr lang="cs-CZ" sz="2200" dirty="0">
                <a:highlight>
                  <a:srgbClr val="FFFF00"/>
                </a:highlight>
              </a:rPr>
              <a:t> na žádost ÚOHS (v případě potřeby, </a:t>
            </a:r>
            <a:r>
              <a:rPr lang="cs-CZ" sz="2200" i="1" dirty="0">
                <a:highlight>
                  <a:srgbClr val="FFFF00"/>
                </a:highlight>
              </a:rPr>
              <a:t>srov. § 260</a:t>
            </a:r>
            <a:r>
              <a:rPr lang="cs-CZ" sz="2200" dirty="0">
                <a:highlight>
                  <a:srgbClr val="FFFF00"/>
                </a:highlight>
              </a:rPr>
              <a:t>)</a:t>
            </a:r>
            <a:endParaRPr lang="cs-CZ" sz="2200" i="1" dirty="0">
              <a:highlight>
                <a:srgbClr val="FFFF00"/>
              </a:highlight>
            </a:endParaRPr>
          </a:p>
          <a:p>
            <a:pPr marL="342900" indent="-342900" algn="just">
              <a:lnSpc>
                <a:spcPct val="113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Zadavatel neposkytne informace k obsahu nabídek před ukončením zadávacího řízení </a:t>
            </a:r>
            <a:r>
              <a:rPr lang="cs-CZ" sz="2200" i="1" dirty="0"/>
              <a:t>(podobně jako identifikační údaje hodnotící komisi nebo odborně způsobilých osob</a:t>
            </a:r>
            <a:r>
              <a:rPr lang="cs-CZ" sz="2200" dirty="0"/>
              <a:t> </a:t>
            </a:r>
            <a:r>
              <a:rPr lang="cs-CZ" sz="2200" i="1" dirty="0"/>
              <a:t>§ 218 ZZVZ</a:t>
            </a:r>
            <a:r>
              <a:rPr lang="cs-CZ" sz="2200" dirty="0"/>
              <a:t>).</a:t>
            </a:r>
          </a:p>
          <a:p>
            <a:pPr marL="342900" indent="-342900">
              <a:lnSpc>
                <a:spcPct val="113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Možnost uveřejnit informace zachycené ve zprávě o hodnocení nabídek na profilu zadavatele před podpisem smlouvy (</a:t>
            </a:r>
            <a:r>
              <a:rPr lang="cs-CZ" sz="2200" i="1" dirty="0"/>
              <a:t>ukončením ZŘ § 51 odst. 2).</a:t>
            </a:r>
            <a:endParaRPr lang="cs-CZ" sz="2200" dirty="0"/>
          </a:p>
          <a:p>
            <a:pPr marL="342900" indent="-342900">
              <a:lnSpc>
                <a:spcPct val="113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Nároky na oznámení o výběru § 50 jsou dle výslovné dikce zákona mírnější než v případě oznámení o výběru dodavatele </a:t>
            </a:r>
            <a:r>
              <a:rPr lang="cs-CZ" sz="2200" i="1" dirty="0"/>
              <a:t>(§ 123 ZZVZ</a:t>
            </a:r>
            <a:r>
              <a:rPr lang="cs-CZ" sz="2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73652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Kde se ještě vyskytují osobní údaje během zadávání ZŘ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0087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Zpracování souvisí se splněním právní povinnosti, § 122 odst. 5, 6 a 8 ZZVZ a při zjišťováním skutečných majitelů, které byly provedeny zákonem č. 527/2020 Sb.,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Povinnost zadavatele archivovat, přikládat informace do dokumentace apod. lze splnit, pokud zjištěné údaje zaznamená v dokumentaci o VZ (</a:t>
            </a:r>
            <a:r>
              <a:rPr lang="cs-CZ" sz="2200" i="1" dirty="0"/>
              <a:t>v kterékoli její části a není nutné, aby tak učinil v samostatném dokumentu</a:t>
            </a:r>
            <a:r>
              <a:rPr lang="cs-CZ" sz="2200" dirty="0"/>
              <a:t>).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✔ </a:t>
            </a:r>
            <a:r>
              <a:rPr lang="cs-CZ" sz="2200" dirty="0"/>
              <a:t>Povinnost zadavatele – zjištění údajů o skutečném majiteli vybraného dodavatele, který je českou právnickou osobou (plný dálkový přístup do evidence skutečných majitelů)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✔ </a:t>
            </a:r>
            <a:r>
              <a:rPr lang="cs-CZ" sz="2200" dirty="0"/>
              <a:t>ZZVZ nestanoví povinnost ani oprávnění údaje o skutečném majiteli zveřejňovat v případě, </a:t>
            </a:r>
            <a:r>
              <a:rPr lang="cs-CZ" sz="2200" dirty="0">
                <a:highlight>
                  <a:srgbClr val="FFFF00"/>
                </a:highlight>
              </a:rPr>
              <a:t>kdy střet zájmů zjištěn není (§ 124 odst. 3)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5052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Zákonná regulace s odkazy v prezentaci</a:t>
            </a:r>
            <a:endParaRPr lang="en-US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ea typeface="Calibri"/>
                <a:cs typeface="Calibri"/>
              </a:rPr>
              <a:t>Zákon č. 134/2016 Sb., o zadávání veřejných zakázek a vyhláška č. 345/2023 Sb., ze dne 27. listopadu 2023, o uveřejňování formulářů pro účely zákona o zadávání veřejných zakázek a náležitostech profilu zadavatele.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ea typeface="Calibri"/>
                <a:cs typeface="Calibri"/>
              </a:rPr>
              <a:t>Nařízení Evropského parlamentu a Rady 2016/679 (GDPR), ze dne 27. dubna 2016, do českého právního řádu implementováno zákonem č. 110/2019 Sb., </a:t>
            </a:r>
            <a:r>
              <a:rPr lang="cs-CZ" sz="2200" dirty="0">
                <a:highlight>
                  <a:srgbClr val="FFFF00"/>
                </a:highlight>
                <a:ea typeface="Calibri"/>
                <a:cs typeface="Calibri"/>
              </a:rPr>
              <a:t>o zpracování osobních údajů </a:t>
            </a:r>
            <a:r>
              <a:rPr lang="cs-CZ" sz="2200" dirty="0">
                <a:ea typeface="Calibri"/>
                <a:cs typeface="Calibri"/>
              </a:rPr>
              <a:t>(ZZOÚ).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ea typeface="Calibri"/>
                <a:cs typeface="Calibri"/>
              </a:rPr>
              <a:t>ZZOÚ provádí režim zpracování osobních údajů na národní úrovni, kodifikuje oprávnění správcem </a:t>
            </a:r>
            <a:r>
              <a:rPr lang="cs-CZ" sz="2200" u="sng" dirty="0">
                <a:ea typeface="Calibri"/>
                <a:cs typeface="Calibri"/>
              </a:rPr>
              <a:t>ke zpracování v souvislosti s plněním zákonných povinností § 5 ZZOÚ</a:t>
            </a:r>
            <a:r>
              <a:rPr lang="cs-CZ" sz="2200" dirty="0">
                <a:ea typeface="Calibri"/>
                <a:cs typeface="Calibri"/>
              </a:rPr>
              <a:t>.</a:t>
            </a: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ea typeface="Calibri"/>
                <a:cs typeface="Calibri"/>
              </a:rPr>
              <a:t>Součástí ústavního pořádku ČR je přiznána ochrana soukromí fyzickým osobám články 7, 10 odst. 3 a čl. 13 Listiny základních práv a svobod, podobně jako čl. 8 odst. 1 Listiny základních práv EU.</a:t>
            </a:r>
          </a:p>
        </p:txBody>
      </p:sp>
    </p:spTree>
    <p:extLst>
      <p:ext uri="{BB962C8B-B14F-4D97-AF65-F5344CB8AC3E}">
        <p14:creationId xmlns:p14="http://schemas.microsoft.com/office/powerpoint/2010/main" val="3514957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Kde se ještě vyskytují osobní údaje během zadávání ZŘ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0087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Předpokladem </a:t>
            </a:r>
            <a:r>
              <a:rPr lang="cs-CZ" sz="2200" b="1" dirty="0">
                <a:latin typeface="+mn-lt"/>
              </a:rPr>
              <a:t>splnění zákonné povinnosti při zjišťování skutečného majitele</a:t>
            </a:r>
            <a:r>
              <a:rPr lang="cs-CZ" sz="2200" dirty="0">
                <a:latin typeface="+mn-lt"/>
              </a:rPr>
              <a:t> postupem odpovídajícím zákonu.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Zpravidla dostačující pro účely </a:t>
            </a:r>
            <a:r>
              <a:rPr lang="cs-CZ" sz="2200" dirty="0">
                <a:highlight>
                  <a:srgbClr val="FFFF00"/>
                </a:highlight>
                <a:latin typeface="+mn-lt"/>
              </a:rPr>
              <a:t>§ 124 odst. 3 </a:t>
            </a:r>
            <a:r>
              <a:rPr lang="cs-CZ" sz="2200" dirty="0">
                <a:latin typeface="+mn-lt"/>
              </a:rPr>
              <a:t>ZZVZ, tedy pro účely posouzení střetu zájmů: (</a:t>
            </a:r>
            <a:r>
              <a:rPr lang="cs-CZ" sz="2200" i="1" dirty="0">
                <a:latin typeface="+mn-lt"/>
              </a:rPr>
              <a:t>zadavatel bude již na základě veřejně přístupných údajů schopen posoudit případný střet zájmů</a:t>
            </a:r>
            <a:r>
              <a:rPr lang="cs-CZ" sz="2200" dirty="0">
                <a:latin typeface="+mn-lt"/>
              </a:rPr>
              <a:t>)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Nebude tak nezbytné získat úplný výpis údajů postupem podle § 16 odst. 2 ZESM.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Zpracování nezbytný pro splnění právní povinnosti, která se na správce vztahuje, tedy je nutná pro řádné zadání veřejné zakázky: </a:t>
            </a:r>
            <a:r>
              <a:rPr lang="cs-CZ" sz="2200" dirty="0">
                <a:highlight>
                  <a:srgbClr val="FFFF00"/>
                </a:highlight>
                <a:latin typeface="+mn-lt"/>
              </a:rPr>
              <a:t>(</a:t>
            </a:r>
            <a:r>
              <a:rPr lang="cs-CZ" sz="2200" i="1" dirty="0">
                <a:highlight>
                  <a:srgbClr val="FFFF00"/>
                </a:highlight>
                <a:latin typeface="+mn-lt"/>
              </a:rPr>
              <a:t>především jméno, stát bydliště, rok a měsíc narození a státní občanství skutečného majitele právnické osoby</a:t>
            </a:r>
            <a:r>
              <a:rPr lang="cs-CZ" sz="2200" dirty="0">
                <a:highlight>
                  <a:srgbClr val="FFFF00"/>
                </a:highlight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9829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Zpracování osobních údajů v průběhu zadávacího řízení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5397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/>
              <a:t>Ochrana informací a důvody práce s osobními údaji odpovídá ZZVZ:</a:t>
            </a:r>
          </a:p>
          <a:p>
            <a:pPr marL="342900" lvl="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shromažďovat informace o dodavatelích </a:t>
            </a:r>
            <a:r>
              <a:rPr lang="cs-CZ" sz="2200" dirty="0"/>
              <a:t>(</a:t>
            </a:r>
            <a:r>
              <a:rPr lang="cs-CZ" sz="2200" i="1" dirty="0"/>
              <a:t>především na základě nabídek nebo v žádostech o účast</a:t>
            </a:r>
            <a:r>
              <a:rPr lang="cs-CZ" sz="2200" dirty="0"/>
              <a:t>)</a:t>
            </a:r>
          </a:p>
          <a:p>
            <a:pPr marL="342900" lvl="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zpracovávat </a:t>
            </a:r>
            <a:r>
              <a:rPr lang="cs-CZ" sz="2200" dirty="0"/>
              <a:t>informace používá (</a:t>
            </a:r>
            <a:r>
              <a:rPr lang="cs-CZ" sz="2200" i="1" dirty="0"/>
              <a:t>zejména pro posouzení splnění podmínek účasti nebo hodnocení nabídek</a:t>
            </a:r>
            <a:r>
              <a:rPr lang="cs-CZ" sz="2200" dirty="0"/>
              <a:t>)</a:t>
            </a:r>
          </a:p>
          <a:p>
            <a:pPr marL="342900" lvl="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kompletovat </a:t>
            </a:r>
            <a:r>
              <a:rPr lang="cs-CZ" sz="2200" dirty="0"/>
              <a:t>o nich záznamy (</a:t>
            </a:r>
            <a:r>
              <a:rPr lang="cs-CZ" sz="2200" i="1" dirty="0"/>
              <a:t>dokumentace o zadávacím řízení</a:t>
            </a:r>
            <a:r>
              <a:rPr lang="cs-CZ" sz="2200" dirty="0"/>
              <a:t>).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✔ </a:t>
            </a:r>
            <a:r>
              <a:rPr lang="cs-CZ" sz="2200" dirty="0"/>
              <a:t>Odkazy na identifikátory lze ztotožnit fyzickou osobou (</a:t>
            </a:r>
            <a:r>
              <a:rPr lang="cs-CZ" sz="2200" i="1" dirty="0"/>
              <a:t>v průběhu zadávacího řízení; možné identifikátory lze získávat i zpracovávat v dokumentaci ZŘ) 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✔</a:t>
            </a:r>
            <a:r>
              <a:rPr lang="cs-CZ" sz="2200" i="1" dirty="0"/>
              <a:t> Zákonný režim umožňuje zveřejňovat informace na profilu zadavatele, zároveň se předpokládá (anonymizace údajů o nabídkových cenách § 109)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✔ </a:t>
            </a:r>
            <a:r>
              <a:rPr lang="cs-CZ" sz="2200" i="1" dirty="0"/>
              <a:t>Ochrana informací a povinnost sdělit nebo uveřejnit údaje z nabídek k číselně vyjádřitelným kritériím hodnocení (bez identifikátorů účastníka)</a:t>
            </a:r>
          </a:p>
        </p:txBody>
      </p:sp>
    </p:spTree>
    <p:extLst>
      <p:ext uri="{BB962C8B-B14F-4D97-AF65-F5344CB8AC3E}">
        <p14:creationId xmlns:p14="http://schemas.microsoft.com/office/powerpoint/2010/main" val="2121196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Identifikace účastníků a identifikátory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0087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Srov. Údaje se poskytují </a:t>
            </a:r>
            <a:r>
              <a:rPr lang="cs-CZ" sz="2200" dirty="0">
                <a:highlight>
                  <a:srgbClr val="FFFF00"/>
                </a:highlight>
              </a:rPr>
              <a:t>bez identifikačních údajů účastníků </a:t>
            </a:r>
            <a:r>
              <a:rPr lang="cs-CZ" sz="2200" dirty="0"/>
              <a:t>zadávacího řízení </a:t>
            </a:r>
            <a:r>
              <a:rPr lang="cs-CZ" sz="2200" i="1" dirty="0"/>
              <a:t>(</a:t>
            </a:r>
            <a:r>
              <a:rPr lang="cs-CZ" sz="2200" b="1" i="1" dirty="0"/>
              <a:t>platí ve vztahu k údajům o nabídkové ceně nebo nákladech</a:t>
            </a:r>
            <a:r>
              <a:rPr lang="cs-CZ" sz="2200" i="1" dirty="0"/>
              <a:t>)</a:t>
            </a:r>
            <a:r>
              <a:rPr lang="cs-CZ" sz="2200" b="1" i="1" dirty="0"/>
              <a:t> </a:t>
            </a:r>
            <a:r>
              <a:rPr lang="cs-CZ" sz="2200" i="1" dirty="0"/>
              <a:t>po skončení lhůty pro podání nabídek.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Do ukončení zadávacího řízení </a:t>
            </a:r>
            <a:r>
              <a:rPr lang="cs-CZ" sz="2200" b="1" i="1" dirty="0">
                <a:highlight>
                  <a:srgbClr val="FFFF00"/>
                </a:highlight>
              </a:rPr>
              <a:t>nelze </a:t>
            </a:r>
            <a:r>
              <a:rPr lang="cs-CZ" sz="2200" dirty="0">
                <a:highlight>
                  <a:srgbClr val="FFFF00"/>
                </a:highlight>
              </a:rPr>
              <a:t>účastníky zadávacího řízení vzájemně identifikovat</a:t>
            </a:r>
            <a:r>
              <a:rPr lang="cs-CZ" sz="2200" dirty="0"/>
              <a:t>, z důvodů prevence uzavírání zakázaných dohod </a:t>
            </a:r>
            <a:r>
              <a:rPr lang="cs-CZ" sz="2200" i="1" dirty="0"/>
              <a:t>(</a:t>
            </a:r>
            <a:r>
              <a:rPr lang="cs-CZ" sz="2200" b="1" i="1" dirty="0"/>
              <a:t>ex post na základě formulářů nebo v písemné zprávě</a:t>
            </a:r>
            <a:r>
              <a:rPr lang="cs-CZ" sz="2200" i="1" dirty="0"/>
              <a:t>).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Nezveřejňuje informace o hodnocení nabídek </a:t>
            </a:r>
            <a:r>
              <a:rPr lang="cs-CZ" sz="2200" i="1" dirty="0"/>
              <a:t>(posouzení splnění podmínek účasti), s nimiž předběžně pracuje</a:t>
            </a:r>
            <a:r>
              <a:rPr lang="cs-CZ" sz="2200" dirty="0"/>
              <a:t>, popř. </a:t>
            </a:r>
            <a:r>
              <a:rPr lang="cs-CZ" sz="2200" b="1" dirty="0"/>
              <a:t>ověřuje nebo zaznamenává v dokumentaci</a:t>
            </a:r>
            <a:r>
              <a:rPr lang="cs-CZ" sz="2200" dirty="0"/>
              <a:t>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Důvodem je poskytnout účastníkům zadávacího řízení informace </a:t>
            </a:r>
            <a:r>
              <a:rPr lang="cs-CZ" sz="2200" i="1" dirty="0"/>
              <a:t>(na základě kterých mohou </a:t>
            </a:r>
            <a:r>
              <a:rPr lang="cs-CZ" sz="2200" b="1" i="1" dirty="0"/>
              <a:t>odhadnout svou pozici v zadávacím řízení</a:t>
            </a:r>
            <a:r>
              <a:rPr lang="cs-CZ" sz="2200" i="1" dirty="0"/>
              <a:t>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4755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Výklad </a:t>
            </a:r>
            <a:r>
              <a:rPr lang="cs-CZ" sz="3200" b="1" dirty="0">
                <a:solidFill>
                  <a:srgbClr val="2E4987"/>
                </a:solidFill>
              </a:rPr>
              <a:t>§ 11 odst. 2 písm. a) dle 10 As 59/2014-41)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7016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114000"/>
              </a:lnSpc>
            </a:pPr>
            <a:r>
              <a:rPr lang="cs-CZ" sz="2200" dirty="0"/>
              <a:t>Rozhodnutí </a:t>
            </a:r>
            <a:r>
              <a:rPr lang="es-ES" sz="2200" b="1" dirty="0"/>
              <a:t>ve smyslu zákona č. 106/1999 Sb.</a:t>
            </a:r>
            <a:endParaRPr lang="cs-CZ" sz="2200" b="1" dirty="0"/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i="1" dirty="0">
                <a:highlight>
                  <a:srgbClr val="FFFF00"/>
                </a:highlight>
              </a:rPr>
              <a:t>vyžadovat samostatný souhlas </a:t>
            </a:r>
            <a:r>
              <a:rPr lang="cs-CZ" sz="2200" i="1" dirty="0"/>
              <a:t>(k čemuž slouží i řada dalších postupů, jako logický a systematický výklad, výklad zvlášť k nabídce</a:t>
            </a:r>
          </a:p>
          <a:p>
            <a:pPr>
              <a:lnSpc>
                <a:spcPct val="114000"/>
              </a:lnSpc>
            </a:pPr>
            <a:r>
              <a:rPr lang="cs-CZ" sz="2200" i="1" dirty="0"/>
              <a:t>	(</a:t>
            </a:r>
            <a:r>
              <a:rPr lang="cs-CZ" sz="2200" b="1" i="1" dirty="0"/>
              <a:t>vztahuje se ke vzniku samotného účastenství ve veřejné soutěži</a:t>
            </a:r>
            <a:r>
              <a:rPr lang="cs-CZ" sz="2200" i="1" dirty="0"/>
              <a:t>)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samotnou účastí v daném výběrovém řízení je totiž takový souhlas obsažen = "</a:t>
            </a:r>
            <a:r>
              <a:rPr lang="cs-CZ" sz="2200" i="1" dirty="0"/>
              <a:t>naprosto neudržitelným momentem používání práva je jeho aplikace, vycházející pouze z jeho jazykového výkladu“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Otázkou tedy je, co je a co již není „povinností uloženou zákonem“ a zda podání nabídky ve výběrovém řízení je takovým jednáním? [čl. 50]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Omezení a selektivní přístup (typicky v zájmu ochrany utajovaných informací či obchodního tajemství; § 7 a 9 informačního zákona).</a:t>
            </a:r>
          </a:p>
          <a:p>
            <a:pPr>
              <a:lnSpc>
                <a:spcPct val="114000"/>
              </a:lnSpc>
            </a:pP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3415279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Informace o nabídkách účastníků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7500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/>
              <a:t>Zvláštní předpisy </a:t>
            </a:r>
            <a:r>
              <a:rPr lang="cs-CZ" sz="2200" i="1" dirty="0"/>
              <a:t>(§ 218 ZZVZ)</a:t>
            </a:r>
            <a:r>
              <a:rPr lang="cs-CZ" sz="2200" dirty="0"/>
              <a:t>, které pro specifické případy </a:t>
            </a:r>
            <a:r>
              <a:rPr lang="cs-CZ" sz="2200" i="1" dirty="0"/>
              <a:t>(zakazují aplikaci </a:t>
            </a:r>
            <a:r>
              <a:rPr lang="cs-CZ" sz="2200" i="1" dirty="0" err="1"/>
              <a:t>InfZ</a:t>
            </a:r>
            <a:r>
              <a:rPr lang="cs-CZ" sz="2200" i="1" dirty="0"/>
              <a:t>; případy, kdy se postupuje podle zákona o informacích a zvláštní zákon obsahuje pouze některé zvláštní normy (srov. § 38 zákona č. 500/2004 Sb., správní řád).</a:t>
            </a:r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2 As 38/2007-78 </a:t>
            </a:r>
            <a:r>
              <a:rPr lang="cs-CZ" sz="2200" dirty="0"/>
              <a:t>„</a:t>
            </a:r>
            <a:r>
              <a:rPr lang="cs-CZ" sz="2200" i="1" dirty="0"/>
              <a:t>neomezovaný přístup k originálu</a:t>
            </a:r>
            <a:r>
              <a:rPr lang="cs-CZ" sz="2200" dirty="0"/>
              <a:t>“ pro účely nahlížení do spisu podle správního je správní řád vůči zákonu o svobodném přístupu k informacím lex </a:t>
            </a:r>
            <a:r>
              <a:rPr lang="cs-CZ" sz="2200" dirty="0" err="1"/>
              <a:t>specialis</a:t>
            </a:r>
            <a:r>
              <a:rPr lang="cs-CZ" sz="2200" dirty="0"/>
              <a:t> </a:t>
            </a:r>
            <a:r>
              <a:rPr lang="cs-CZ" sz="2200" i="1" dirty="0"/>
              <a:t>(</a:t>
            </a:r>
            <a:r>
              <a:rPr lang="cs-CZ" sz="2200" b="1" i="1" dirty="0"/>
              <a:t>§ 2 odst. 3 </a:t>
            </a:r>
            <a:r>
              <a:rPr lang="cs-CZ" sz="2200" b="1" i="1" dirty="0" err="1"/>
              <a:t>InfZ</a:t>
            </a:r>
            <a:r>
              <a:rPr lang="cs-CZ" sz="2200" b="1" i="1" dirty="0"/>
              <a:t>.</a:t>
            </a:r>
            <a:r>
              <a:rPr lang="cs-CZ" sz="2200" i="1" dirty="0"/>
              <a:t>)</a:t>
            </a:r>
            <a:endParaRPr lang="cs-CZ" sz="2200" dirty="0"/>
          </a:p>
          <a:p>
            <a:pPr marL="342900" indent="-342900"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na žádost podle </a:t>
            </a:r>
            <a:r>
              <a:rPr lang="cs-CZ" sz="2200" i="1" dirty="0" err="1"/>
              <a:t>InfZ</a:t>
            </a:r>
            <a:r>
              <a:rPr lang="cs-CZ" sz="2200" i="1" dirty="0"/>
              <a:t> nemusí předmětné informace odeslat ani uveřejnit na profilu zadavatele, pokud nastal některý z důvodů § </a:t>
            </a:r>
            <a:r>
              <a:rPr lang="cs-CZ" sz="2200" b="1" i="1" dirty="0"/>
              <a:t>218 odst. 3 </a:t>
            </a:r>
            <a:r>
              <a:rPr lang="cs-CZ" sz="2200" i="1" dirty="0"/>
              <a:t>ZZVZ. 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Ochrana obchodního tajemství </a:t>
            </a:r>
            <a:r>
              <a:rPr lang="cs-CZ" sz="2200" i="1" dirty="0"/>
              <a:t>(OT) viz např. </a:t>
            </a:r>
            <a:r>
              <a:rPr lang="cs-CZ" sz="2200" i="1" dirty="0">
                <a:hlinkClick r:id="rId4"/>
              </a:rPr>
              <a:t>S0816/2015/VZ-01817/2016/521/</a:t>
            </a:r>
            <a:r>
              <a:rPr lang="cs-CZ" sz="2200" i="1" dirty="0" err="1">
                <a:hlinkClick r:id="rId4"/>
              </a:rPr>
              <a:t>MŽi</a:t>
            </a:r>
            <a:r>
              <a:rPr lang="cs-CZ" sz="2200" i="1" dirty="0"/>
              <a:t> a výjimka (nyní v </a:t>
            </a:r>
            <a:r>
              <a:rPr lang="cs-CZ" sz="2200" i="1" u="sng" dirty="0"/>
              <a:t>§ 219 zákona odst. 1 písm. d)</a:t>
            </a:r>
            <a:r>
              <a:rPr lang="cs-CZ" sz="2200" i="1" dirty="0"/>
              <a:t> zákona).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Mít např. písemně deklarované, že nepublikované části smlouvy vítězný dodavatel považuje za předmět ochrany, popř., že povaha informací „dost výrazně“ objektivně představuje důvod k jejich ochraně.</a:t>
            </a:r>
          </a:p>
        </p:txBody>
      </p:sp>
    </p:spTree>
    <p:extLst>
      <p:ext uri="{BB962C8B-B14F-4D97-AF65-F5344CB8AC3E}">
        <p14:creationId xmlns:p14="http://schemas.microsoft.com/office/powerpoint/2010/main" val="3005661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Uveřejnění smlouvy ve vztahu k OT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8519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3000"/>
              </a:lnSpc>
              <a:spcAft>
                <a:spcPts val="500"/>
              </a:spcAft>
            </a:pPr>
            <a:r>
              <a:rPr lang="cs-CZ" sz="2200" i="1" dirty="0">
                <a:cs typeface="Arial" panose="020B0604020202020204" pitchFamily="34" charset="0"/>
              </a:rPr>
              <a:t>Kolize s ostatními předpisy, např. podle zákona o svobodném přístupu k informacím (§ 11 </a:t>
            </a:r>
            <a:r>
              <a:rPr lang="cs-CZ" sz="2200" i="1" dirty="0" err="1">
                <a:cs typeface="Arial" panose="020B0604020202020204" pitchFamily="34" charset="0"/>
              </a:rPr>
              <a:t>InfZ</a:t>
            </a:r>
            <a:r>
              <a:rPr lang="cs-CZ" sz="2200" i="1" dirty="0">
                <a:cs typeface="Arial" panose="020B0604020202020204" pitchFamily="34" charset="0"/>
              </a:rPr>
              <a:t>) </a:t>
            </a:r>
            <a:r>
              <a:rPr lang="cs-CZ" sz="2200" dirty="0">
                <a:cs typeface="Arial" panose="020B0604020202020204" pitchFamily="34" charset="0"/>
              </a:rPr>
              <a:t>a </a:t>
            </a:r>
            <a:r>
              <a:rPr lang="cs-CZ" sz="2200" i="1" dirty="0">
                <a:cs typeface="Arial" panose="020B0604020202020204" pitchFamily="34" charset="0"/>
              </a:rPr>
              <a:t>navazující </a:t>
            </a:r>
            <a:r>
              <a:rPr lang="cs-CZ" sz="2200" b="1" i="1" dirty="0">
                <a:cs typeface="Arial" panose="020B0604020202020204" pitchFamily="34" charset="0"/>
              </a:rPr>
              <a:t>§ 3 odst. 1</a:t>
            </a:r>
            <a:r>
              <a:rPr lang="cs-CZ" sz="2200" i="1" dirty="0">
                <a:cs typeface="Arial" panose="020B0604020202020204" pitchFamily="34" charset="0"/>
              </a:rPr>
              <a:t> (ZRS), kdy </a:t>
            </a:r>
            <a:r>
              <a:rPr lang="cs-CZ" sz="2200" dirty="0">
                <a:cs typeface="Arial" panose="020B0604020202020204" pitchFamily="34" charset="0"/>
              </a:rPr>
              <a:t>se informace chráněné jako obchodní tajemství prostřednictvím registru smluv neuveřejní.</a:t>
            </a:r>
          </a:p>
          <a:p>
            <a:pPr marL="285750" indent="-285750">
              <a:lnSpc>
                <a:spcPct val="113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2200" b="1" dirty="0">
                <a:cs typeface="Arial" panose="020B0604020202020204" pitchFamily="34" charset="0"/>
              </a:rPr>
              <a:t>obchodní tajemství</a:t>
            </a:r>
            <a:r>
              <a:rPr lang="cs-CZ" sz="2200" dirty="0">
                <a:cs typeface="Arial" panose="020B0604020202020204" pitchFamily="34" charset="0"/>
              </a:rPr>
              <a:t> (</a:t>
            </a:r>
            <a:r>
              <a:rPr lang="cs-CZ" sz="2200" i="1" dirty="0">
                <a:cs typeface="Arial" panose="020B0604020202020204" pitchFamily="34" charset="0"/>
              </a:rPr>
              <a:t>to má vlastní výjimku i v zákoně o registru smluv</a:t>
            </a:r>
            <a:r>
              <a:rPr lang="cs-CZ" sz="2200" dirty="0">
                <a:cs typeface="Arial" panose="020B0604020202020204" pitchFamily="34" charset="0"/>
              </a:rPr>
              <a:t>); tzn. </a:t>
            </a:r>
            <a:r>
              <a:rPr lang="cs-CZ" sz="2200" i="1" dirty="0">
                <a:cs typeface="Arial" panose="020B0604020202020204" pitchFamily="34" charset="0"/>
              </a:rPr>
              <a:t>porušena ochrana práv třetích osob k předmětu,</a:t>
            </a:r>
            <a:r>
              <a:rPr lang="cs-CZ" sz="2200" b="1" i="1" dirty="0">
                <a:cs typeface="Arial" panose="020B0604020202020204" pitchFamily="34" charset="0"/>
              </a:rPr>
              <a:t> práva autorského nebo práv souvisejících s právem autorským </a:t>
            </a:r>
            <a:r>
              <a:rPr lang="cs-CZ" sz="2200" i="1" dirty="0">
                <a:cs typeface="Arial" panose="020B0604020202020204" pitchFamily="34" charset="0"/>
              </a:rPr>
              <a:t>(obchodně procesní modely, informace k cenotvorbě, jiné „</a:t>
            </a:r>
            <a:r>
              <a:rPr lang="cs-CZ" sz="2200" b="1" i="1" dirty="0">
                <a:cs typeface="Arial" panose="020B0604020202020204" pitchFamily="34" charset="0"/>
              </a:rPr>
              <a:t>know-how</a:t>
            </a:r>
            <a:r>
              <a:rPr lang="cs-CZ" sz="2200" i="1" dirty="0">
                <a:cs typeface="Arial" panose="020B0604020202020204" pitchFamily="34" charset="0"/>
              </a:rPr>
              <a:t>“.)</a:t>
            </a:r>
          </a:p>
          <a:p>
            <a:pPr marL="285750" indent="-285750">
              <a:lnSpc>
                <a:spcPct val="113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2200" i="1" dirty="0">
                <a:cs typeface="Arial" panose="020B0604020202020204" pitchFamily="34" charset="0"/>
              </a:rPr>
              <a:t>KS 30  A 10/2022 – 219: pokud by se o obchodní tajemství jednalo, nemohla by být požadovaná informace poskytnuta s odkazem na § 9 odst. 1 </a:t>
            </a:r>
            <a:r>
              <a:rPr lang="cs-CZ" sz="2200" i="1" dirty="0" err="1">
                <a:cs typeface="Arial" panose="020B0604020202020204" pitchFamily="34" charset="0"/>
              </a:rPr>
              <a:t>InfZ</a:t>
            </a:r>
            <a:r>
              <a:rPr lang="cs-CZ" sz="2200" i="1" dirty="0"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13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2200" i="1" dirty="0">
                <a:cs typeface="Arial" panose="020B0604020202020204" pitchFamily="34" charset="0"/>
              </a:rPr>
              <a:t>Podání nabídky do veřejné zakázky lze chápat jako udělení souhlasu s poskytnutím informací z nabídky vyjma dílčích informací, jež jsou z poskytování podle zákona vyloučeny (viz zejm. § 218 ZZVZ).</a:t>
            </a:r>
          </a:p>
        </p:txBody>
      </p:sp>
    </p:spTree>
    <p:extLst>
      <p:ext uri="{BB962C8B-B14F-4D97-AF65-F5344CB8AC3E}">
        <p14:creationId xmlns:p14="http://schemas.microsoft.com/office/powerpoint/2010/main" val="1742473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814945" y="2690336"/>
            <a:ext cx="8562109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4200" b="1" dirty="0">
                <a:solidFill>
                  <a:srgbClr val="2E4987"/>
                </a:solidFill>
              </a:rPr>
              <a:t>ZÁVĚR</a:t>
            </a:r>
            <a:endParaRPr lang="en-US" sz="42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8764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Zpracování údajů na základě zákona a pro účely ZŘ</a:t>
            </a:r>
            <a:endParaRPr lang="en-US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37343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b="1" dirty="0"/>
              <a:t>Zpracováním informací </a:t>
            </a:r>
            <a:r>
              <a:rPr lang="cs-CZ" sz="2200" dirty="0"/>
              <a:t>se dle </a:t>
            </a:r>
            <a:r>
              <a:rPr lang="cs-CZ" sz="2200" b="1" dirty="0"/>
              <a:t>čl. 4 odst. 2 GDPR </a:t>
            </a:r>
            <a:r>
              <a:rPr lang="cs-CZ" sz="2200" dirty="0"/>
              <a:t>rozumí „jakákoliv operace nebo soubor operací s osobními údaji nebo soubory osobních údajů.“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200" dirty="0"/>
              <a:t>Zadavatel je oprávněn pracovat s údaji v nabídkách, jako jejich např. shromažďování, ukládání, vyhledávání, strukturování, uspořádávání):</a:t>
            </a:r>
          </a:p>
          <a:p>
            <a:pPr marL="1200150" lvl="1" indent="-457200">
              <a:spcBef>
                <a:spcPts val="0"/>
              </a:spcBef>
              <a:spcAft>
                <a:spcPts val="500"/>
              </a:spcAft>
              <a:buAutoNum type="alphaLcParenR"/>
            </a:pPr>
            <a:r>
              <a:rPr lang="cs-CZ" sz="2200" dirty="0"/>
              <a:t>shromažďuje (především v nabídkách, žádostech o účast), ukládá data (certifikované EN)</a:t>
            </a:r>
          </a:p>
          <a:p>
            <a:pPr marL="1200150" lvl="1" indent="-457200">
              <a:spcBef>
                <a:spcPts val="0"/>
              </a:spcBef>
              <a:spcAft>
                <a:spcPts val="500"/>
              </a:spcAft>
              <a:buAutoNum type="alphaLcParenR"/>
            </a:pPr>
            <a:r>
              <a:rPr lang="cs-CZ" sz="2200" dirty="0"/>
              <a:t>zpracování (zejména pro posouzení splnění podmínek účasti a hodnocení nabídek)</a:t>
            </a:r>
          </a:p>
          <a:p>
            <a:pPr marL="1200150" lvl="1" indent="-457200">
              <a:spcBef>
                <a:spcPts val="0"/>
              </a:spcBef>
              <a:spcAft>
                <a:spcPts val="500"/>
              </a:spcAft>
              <a:buAutoNum type="alphaLcParenR"/>
            </a:pPr>
            <a:r>
              <a:rPr lang="cs-CZ" sz="2200" dirty="0"/>
              <a:t>kompletuje (v dokumentaci o zadávacím řízení), popř. zveřejňuje (zejména v písemné zprávě zadavatele).</a:t>
            </a:r>
          </a:p>
        </p:txBody>
      </p:sp>
    </p:spTree>
    <p:extLst>
      <p:ext uri="{BB962C8B-B14F-4D97-AF65-F5344CB8AC3E}">
        <p14:creationId xmlns:p14="http://schemas.microsoft.com/office/powerpoint/2010/main" val="4985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Poskytnutí obecné povahy informací v ZŘ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7004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500"/>
              </a:spcAft>
            </a:pPr>
            <a:r>
              <a:rPr lang="cs-CZ" sz="2200" b="1" dirty="0"/>
              <a:t>Uveřejňování informací o veřejných zakázkách </a:t>
            </a:r>
            <a:r>
              <a:rPr lang="cs-CZ" sz="2200" i="1" dirty="0"/>
              <a:t>(§§ 212, 214)</a:t>
            </a:r>
          </a:p>
          <a:p>
            <a:pPr marL="342900" indent="-342900">
              <a:lnSpc>
                <a:spcPct val="114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pravidla </a:t>
            </a:r>
            <a:r>
              <a:rPr lang="cs-CZ" sz="2200" b="1" dirty="0"/>
              <a:t>profilu zadavatele</a:t>
            </a:r>
            <a:r>
              <a:rPr lang="cs-CZ" sz="2200" dirty="0"/>
              <a:t> a </a:t>
            </a:r>
            <a:r>
              <a:rPr lang="cs-CZ" sz="2200" b="1" dirty="0"/>
              <a:t>informace </a:t>
            </a:r>
            <a:r>
              <a:rPr lang="cs-CZ" sz="2200" dirty="0"/>
              <a:t>v dokumentech v souvislosti se zahájením zadávacího řízení (</a:t>
            </a:r>
            <a:r>
              <a:rPr lang="cs-CZ" sz="2200" i="1" u="sng" dirty="0"/>
              <a:t>zveřejnění zadávací dokumentace, popř. výzvy k podání nabídek</a:t>
            </a:r>
            <a:r>
              <a:rPr lang="cs-CZ" sz="2200" dirty="0"/>
              <a:t>)</a:t>
            </a:r>
          </a:p>
          <a:p>
            <a:pPr marL="342900" indent="-342900">
              <a:lnSpc>
                <a:spcPct val="114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pravidla </a:t>
            </a:r>
            <a:r>
              <a:rPr lang="cs-CZ" sz="2200" b="1" dirty="0"/>
              <a:t>uveřejňování, např. Oznámení o zahájení zadávacího řízení</a:t>
            </a:r>
            <a:r>
              <a:rPr lang="cs-CZ" sz="2200" dirty="0"/>
              <a:t>; informace ve formulářích k identifikaci profilu zadavatele (</a:t>
            </a:r>
            <a:r>
              <a:rPr lang="cs-CZ" sz="2200" i="1" u="sng" dirty="0"/>
              <a:t>adresa profilu zadavatele, odkaz k zadávací dokumentac</a:t>
            </a:r>
            <a:r>
              <a:rPr lang="cs-CZ" sz="2200" i="1" dirty="0"/>
              <a:t>i</a:t>
            </a:r>
            <a:r>
              <a:rPr lang="cs-CZ" sz="2200" dirty="0"/>
              <a:t>) </a:t>
            </a:r>
          </a:p>
          <a:p>
            <a:pPr>
              <a:lnSpc>
                <a:spcPct val="114000"/>
              </a:lnSpc>
              <a:spcAft>
                <a:spcPts val="500"/>
              </a:spcAft>
            </a:pPr>
            <a:r>
              <a:rPr lang="cs-CZ" sz="2200" b="1" dirty="0"/>
              <a:t>Informační systémy o veřejných zakázkách </a:t>
            </a:r>
            <a:r>
              <a:rPr lang="cs-CZ" sz="2200" i="1" dirty="0"/>
              <a:t>(§§ 225, 226)</a:t>
            </a:r>
          </a:p>
          <a:p>
            <a:pPr marL="342900" indent="-342900">
              <a:lnSpc>
                <a:spcPct val="114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Věstník veřejných zakázek (VVZ)</a:t>
            </a:r>
          </a:p>
          <a:p>
            <a:pPr marL="342900" indent="-342900">
              <a:lnSpc>
                <a:spcPct val="114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Seznam kvalifikovaných dodavatelů (SKD)</a:t>
            </a:r>
          </a:p>
          <a:p>
            <a:pPr marL="342900" indent="-342900">
              <a:lnSpc>
                <a:spcPct val="114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Kontakty a odpovědné osoby (Profil zadavatele)</a:t>
            </a:r>
          </a:p>
        </p:txBody>
      </p:sp>
    </p:spTree>
    <p:extLst>
      <p:ext uri="{BB962C8B-B14F-4D97-AF65-F5344CB8AC3E}">
        <p14:creationId xmlns:p14="http://schemas.microsoft.com/office/powerpoint/2010/main" val="233779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Metodické členění osobních údajů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6089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Osobní údaj principiálně v ZŘ odpovídá </a:t>
            </a:r>
            <a:r>
              <a:rPr lang="cs-CZ" sz="2200" b="1" i="1" dirty="0">
                <a:highlight>
                  <a:srgbClr val="FFFF00"/>
                </a:highlight>
              </a:rPr>
              <a:t>povinnosti stanovené dle ZZVZ</a:t>
            </a:r>
            <a:r>
              <a:rPr lang="cs-CZ" sz="2200" b="1" i="1" dirty="0"/>
              <a:t> </a:t>
            </a:r>
            <a:r>
              <a:rPr lang="cs-CZ" sz="2200" i="1" dirty="0"/>
              <a:t>(zpracování je správci </a:t>
            </a:r>
            <a:r>
              <a:rPr lang="cs-CZ" sz="2200" b="1" i="1" dirty="0"/>
              <a:t>uloženo právním předpisem nebo úkolem prováděným ve veřejném zájmu</a:t>
            </a:r>
            <a:r>
              <a:rPr lang="cs-CZ" sz="2200" i="1" dirty="0"/>
              <a:t>, při výkonu veřejné moci uložené správci, kterým je správce ke zpracování OÚ pověřen.)</a:t>
            </a: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Ideálně OÚ </a:t>
            </a:r>
            <a:r>
              <a:rPr lang="cs-CZ" sz="2200" i="1" dirty="0"/>
              <a:t>přímo uvedené ZZVZ, </a:t>
            </a:r>
            <a:r>
              <a:rPr lang="cs-CZ" sz="2200" b="1" i="1" dirty="0">
                <a:highlight>
                  <a:srgbClr val="FFFF00"/>
                </a:highlight>
              </a:rPr>
              <a:t>přiměřené, relevantní a omezené na nezbytný rozsah ve vztahu k účelu</a:t>
            </a:r>
            <a:r>
              <a:rPr lang="cs-CZ" sz="2200" i="1" dirty="0"/>
              <a:t>, pro který jsou vyžadovány.</a:t>
            </a: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Identifikátor, jehož </a:t>
            </a:r>
            <a:r>
              <a:rPr lang="cs-CZ" sz="2200" b="1" dirty="0"/>
              <a:t>zpracování </a:t>
            </a:r>
            <a:r>
              <a:rPr lang="cs-CZ" sz="2200" b="1" i="1" dirty="0"/>
              <a:t>vypovídá o rasovém nebo etnickém původu</a:t>
            </a:r>
            <a:r>
              <a:rPr lang="cs-CZ" sz="2200" i="1" dirty="0"/>
              <a:t>, poltickém přesvědčení a členství v odborové organizaci, </a:t>
            </a:r>
            <a:r>
              <a:rPr lang="cs-CZ" sz="2200" b="1" i="1" dirty="0">
                <a:highlight>
                  <a:srgbClr val="FFFF00"/>
                </a:highlight>
              </a:rPr>
              <a:t>není vyžadováno pro účely pořízení dokumentace o ZŘ </a:t>
            </a:r>
            <a:r>
              <a:rPr lang="cs-CZ" sz="2200" i="1" dirty="0"/>
              <a:t>(jiný citlivý údaj za účelem jedinečné identifikace fyzické osoby, jako genetický údaj, biometrický údaj).</a:t>
            </a:r>
          </a:p>
          <a:p>
            <a:pPr marL="342900" indent="-34290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Zadavatel </a:t>
            </a:r>
            <a:r>
              <a:rPr lang="cs-CZ" sz="2200" b="1" i="1" dirty="0"/>
              <a:t>nesmí omezovat účast v zadávacím řízení </a:t>
            </a:r>
            <a:r>
              <a:rPr lang="cs-CZ" sz="2200" i="1" dirty="0"/>
              <a:t>dodavatelům, </a:t>
            </a:r>
            <a:r>
              <a:rPr lang="cs-CZ" sz="2200" i="1" dirty="0">
                <a:highlight>
                  <a:srgbClr val="FFFF00"/>
                </a:highlight>
              </a:rPr>
              <a:t>přiměřeně s ohledem na druh zadávacího řízení a na předmět veřejné zakázky </a:t>
            </a:r>
            <a:r>
              <a:rPr lang="cs-CZ" sz="2200" i="1" dirty="0"/>
              <a:t>(např. postup v řízení x kvalita nabídka) atp.</a:t>
            </a:r>
          </a:p>
        </p:txBody>
      </p:sp>
    </p:spTree>
    <p:extLst>
      <p:ext uri="{BB962C8B-B14F-4D97-AF65-F5344CB8AC3E}">
        <p14:creationId xmlns:p14="http://schemas.microsoft.com/office/powerpoint/2010/main" val="13758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Metodické členění osobních údajů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3473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OÚ jinak také citlivé údaje </a:t>
            </a:r>
            <a:r>
              <a:rPr lang="cs-CZ" sz="2200" i="1" dirty="0"/>
              <a:t>jsou ty </a:t>
            </a:r>
            <a:r>
              <a:rPr lang="cs-CZ" sz="2200" i="1" dirty="0">
                <a:highlight>
                  <a:srgbClr val="FFFF00"/>
                </a:highlight>
              </a:rPr>
              <a:t>týkající se rozsudků v trestních věcech a trestných činů </a:t>
            </a:r>
            <a:r>
              <a:rPr lang="cs-CZ" sz="2200" i="1" dirty="0"/>
              <a:t>nebo souvisejících bezpečnostních opatření, jako požadavek na trestní bezúhonnost.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např. </a:t>
            </a:r>
            <a:r>
              <a:rPr lang="cs-CZ" sz="2200" b="1" i="1" dirty="0"/>
              <a:t>předkládání výpisu z evidence Rejstříku trestů členů statutárního orgánu dodavatele v nabídkách podle § 74 odst. 1 písm. a) ZZ</a:t>
            </a:r>
            <a:r>
              <a:rPr lang="cs-CZ" sz="2200" i="1" dirty="0"/>
              <a:t>VZ.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i="1" dirty="0"/>
              <a:t>členové statutárního orgánu včetně jednatele výpisem z RT fyzických osob, výpis, který </a:t>
            </a:r>
            <a:r>
              <a:rPr lang="cs-CZ" sz="2200" b="1" i="1" dirty="0"/>
              <a:t>prokazuje trestní bezúhonnost nejen ve vztahu k ČR</a:t>
            </a:r>
            <a:r>
              <a:rPr lang="cs-CZ" sz="2200" i="1" dirty="0"/>
              <a:t>, ale i ve vztahu k zemi své národnosti (sídlu).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Subjekty údajů </a:t>
            </a:r>
            <a:r>
              <a:rPr lang="cs-CZ" sz="2200" dirty="0"/>
              <a:t>jsou v nabídkách uváděné údaje fyzických osob, </a:t>
            </a:r>
            <a:r>
              <a:rPr lang="cs-CZ" sz="2200" i="1" dirty="0"/>
              <a:t>doklady o kvalifikaci účastníků nebo o odborné kvalifikaci pracovníků dodavatele, údaje o osobách odpovědných za plnění veřejné zakázky (</a:t>
            </a:r>
            <a:r>
              <a:rPr lang="cs-CZ" sz="2200" i="1" dirty="0">
                <a:highlight>
                  <a:srgbClr val="FFFF00"/>
                </a:highlight>
              </a:rPr>
              <a:t>zpracování vyžaduje zákon viz § 216 odst. 1</a:t>
            </a:r>
            <a:r>
              <a:rPr lang="cs-CZ" sz="22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836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Identifikace fyzických osob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4114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500"/>
              </a:spcAft>
            </a:pPr>
            <a:r>
              <a:rPr lang="cs-CZ" sz="2200" dirty="0"/>
              <a:t>Při </a:t>
            </a:r>
            <a:r>
              <a:rPr lang="cs-CZ" sz="2200" b="1" dirty="0"/>
              <a:t>zadávání veřejných zakázek </a:t>
            </a:r>
            <a:r>
              <a:rPr lang="cs-CZ" sz="2200" dirty="0"/>
              <a:t>nebo v souvislosti se smlouvami na veřejné zakázky jsou </a:t>
            </a:r>
            <a:r>
              <a:rPr lang="cs-CZ" sz="2200" dirty="0">
                <a:highlight>
                  <a:srgbClr val="FFFF00"/>
                </a:highlight>
              </a:rPr>
              <a:t>poskytovány </a:t>
            </a:r>
            <a:r>
              <a:rPr lang="cs-CZ" sz="2200" b="1" dirty="0">
                <a:highlight>
                  <a:srgbClr val="FFFF00"/>
                </a:highlight>
              </a:rPr>
              <a:t>údaje osobní povahy </a:t>
            </a:r>
            <a:r>
              <a:rPr lang="cs-CZ" sz="2200" dirty="0">
                <a:highlight>
                  <a:srgbClr val="FFFF00"/>
                </a:highlight>
              </a:rPr>
              <a:t>pro zajištění zákonné povinnost.</a:t>
            </a:r>
            <a:endParaRPr lang="cs-CZ" sz="2200" b="1" dirty="0">
              <a:highlight>
                <a:srgbClr val="FFFF00"/>
              </a:highlight>
            </a:endParaRP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Zpracovat osobní údaje ke posouzení podmínek účasti, </a:t>
            </a:r>
            <a:r>
              <a:rPr lang="cs-CZ" sz="2200" i="1" dirty="0"/>
              <a:t>je zadavatel jako řádný hospodář povinen ze zákona</a:t>
            </a:r>
            <a:r>
              <a:rPr lang="cs-CZ" sz="2200" dirty="0"/>
              <a:t>, aby </a:t>
            </a:r>
            <a:r>
              <a:rPr lang="cs-CZ" sz="2200" b="1" dirty="0"/>
              <a:t>odpovědně zadal veřejnou zakázku</a:t>
            </a:r>
            <a:r>
              <a:rPr lang="cs-CZ" sz="2200" dirty="0"/>
              <a:t> (</a:t>
            </a:r>
            <a:r>
              <a:rPr lang="cs-CZ" sz="2200" i="1" dirty="0"/>
              <a:t>VZMR, výjimky</a:t>
            </a:r>
            <a:r>
              <a:rPr lang="cs-CZ" sz="2200" dirty="0"/>
              <a:t>).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V zadávací dokumentaci (</a:t>
            </a:r>
            <a:r>
              <a:rPr lang="cs-CZ" sz="2200" i="1" dirty="0"/>
              <a:t>z důvodu zákonnosti</a:t>
            </a:r>
            <a:r>
              <a:rPr lang="cs-CZ" sz="2200" dirty="0"/>
              <a:t>) </a:t>
            </a:r>
            <a:r>
              <a:rPr lang="cs-CZ" sz="2200" b="1" dirty="0"/>
              <a:t>nevyžaduje souhlas se zpracováním osobních údajů</a:t>
            </a:r>
            <a:r>
              <a:rPr lang="cs-CZ" sz="2200" dirty="0"/>
              <a:t>, které slouží k zajištění řádného průběhu zadávacího řízení, neboť je to nezbytné:</a:t>
            </a:r>
          </a:p>
          <a:p>
            <a:pPr marL="706438" lvl="1" indent="-34290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cs-CZ" sz="2200" dirty="0"/>
              <a:t>dle </a:t>
            </a:r>
            <a:r>
              <a:rPr lang="cs-CZ" sz="2200" i="1" dirty="0"/>
              <a:t>§ 5 písm. a) ZZOÚ</a:t>
            </a:r>
            <a:r>
              <a:rPr lang="cs-CZ" sz="2200" dirty="0"/>
              <a:t>, </a:t>
            </a:r>
            <a:r>
              <a:rPr lang="cs-CZ" sz="2200" b="1" dirty="0">
                <a:highlight>
                  <a:srgbClr val="FFFF00"/>
                </a:highlight>
              </a:rPr>
              <a:t>pro splnění povinnosti, která je správci uložena právním předpisem</a:t>
            </a:r>
            <a:r>
              <a:rPr lang="cs-CZ" sz="2200" dirty="0"/>
              <a:t>, (srov. ZZVZ), nebo</a:t>
            </a:r>
          </a:p>
          <a:p>
            <a:pPr marL="706438" lvl="1" indent="-34290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cs-CZ" sz="2200" dirty="0"/>
              <a:t>podle písm. b) jako </a:t>
            </a:r>
            <a:r>
              <a:rPr lang="cs-CZ" sz="2200" i="1" dirty="0"/>
              <a:t>úkolu prováděného ve veřejném zájmu nebo při výkonu veřejné moci, kterým je správce údajů pověřen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55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Identifikace fyzických osob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7507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2000"/>
              </a:lnSpc>
              <a:spcAft>
                <a:spcPts val="500"/>
              </a:spcAft>
            </a:pPr>
            <a:r>
              <a:rPr lang="cs-CZ" sz="2200" dirty="0"/>
              <a:t>Při </a:t>
            </a:r>
            <a:r>
              <a:rPr lang="cs-CZ" sz="2200" b="1" dirty="0"/>
              <a:t>zadávání veřejných zakázek </a:t>
            </a:r>
            <a:r>
              <a:rPr lang="cs-CZ" sz="2200" u="sng" dirty="0"/>
              <a:t>dochází ke zpracování a zpřístupnění informací dálkovým přenosem</a:t>
            </a:r>
            <a:r>
              <a:rPr lang="cs-CZ" sz="2200" dirty="0"/>
              <a:t> na profilu zadavatele, jinak jsou nabídky uloženy v certifikovaném elektronickém nástroji (</a:t>
            </a:r>
            <a:r>
              <a:rPr lang="cs-CZ" sz="2200" i="1" dirty="0">
                <a:highlight>
                  <a:srgbClr val="FFFF00"/>
                </a:highlight>
              </a:rPr>
              <a:t>že s nabídkami nebylo před jejich otevřením manipulováno</a:t>
            </a:r>
            <a:r>
              <a:rPr lang="cs-CZ" sz="2200" dirty="0"/>
              <a:t>):</a:t>
            </a:r>
          </a:p>
          <a:p>
            <a:pPr marL="342900" indent="-342900">
              <a:lnSpc>
                <a:spcPct val="11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Příklad: </a:t>
            </a:r>
            <a:r>
              <a:rPr lang="cs-CZ" sz="2200" i="1" u="sng" dirty="0"/>
              <a:t>Identifikačními údaji dle § 28 odst. 1 písm. g) ZZVZ</a:t>
            </a:r>
            <a:r>
              <a:rPr lang="cs-CZ" sz="2200" i="1" dirty="0"/>
              <a:t> jsou informace běžně dostupné v OR, jde-li o právnickou osobu; jméno nebo jména a příjmení, jde-li o fyzickou osobu (nutné identifikátory fyzických </a:t>
            </a:r>
            <a:r>
              <a:rPr lang="cs-CZ" sz="2200" b="1" i="1" dirty="0"/>
              <a:t>osob čl. 4 odst. 1 GDPR </a:t>
            </a:r>
            <a:r>
              <a:rPr lang="cs-CZ" sz="2200" i="1" dirty="0"/>
              <a:t>vyžadované k zápisu).</a:t>
            </a:r>
          </a:p>
          <a:p>
            <a:pPr marL="342900" indent="-342900">
              <a:lnSpc>
                <a:spcPct val="112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b="1" i="1" dirty="0"/>
              <a:t>Příklad: </a:t>
            </a:r>
            <a:r>
              <a:rPr lang="cs-CZ" sz="2200" i="1" dirty="0"/>
              <a:t>Zadavatel ve zprávě o hodnocení nabídek, do oznámení o výběru, či do písemné zprávy, zahrne identifikátory v </a:t>
            </a:r>
            <a:r>
              <a:rPr lang="cs-CZ" sz="2200" dirty="0"/>
              <a:t>rozsahu a způsobem předvídaným dle ZZVZ </a:t>
            </a:r>
            <a:r>
              <a:rPr lang="cs-CZ" sz="2200" i="1" dirty="0"/>
              <a:t>údaje z nabídek k požadované kvalifikaci dodavatele [§ 119 odst. 2 písm. b), § 123 odst. 1písm. b)</a:t>
            </a:r>
            <a:r>
              <a:rPr lang="pl-PL" sz="2200" i="1" dirty="0"/>
              <a:t>, § 217 odst. 2 písm. l) ZZVZ</a:t>
            </a:r>
            <a:r>
              <a:rPr lang="cs-CZ" sz="2200" i="1" dirty="0"/>
              <a:t>].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6496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96998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b="1" dirty="0">
                <a:solidFill>
                  <a:srgbClr val="2E4987"/>
                </a:solidFill>
              </a:rPr>
              <a:t>Zpracování osobních údajů fyzických osob v nabídkách</a:t>
            </a:r>
            <a:endParaRPr lang="en-US" sz="3200" b="1" dirty="0">
              <a:solidFill>
                <a:srgbClr val="2E4987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99774" y="1823119"/>
            <a:ext cx="9337964" cy="47500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500"/>
              </a:spcAft>
            </a:pPr>
            <a:r>
              <a:rPr lang="cs-CZ" sz="2200" dirty="0"/>
              <a:t>Při </a:t>
            </a:r>
            <a:r>
              <a:rPr lang="cs-CZ" sz="2200" b="1" dirty="0"/>
              <a:t>práci s nabídkami </a:t>
            </a:r>
            <a:r>
              <a:rPr lang="cs-CZ" sz="2200" dirty="0"/>
              <a:t>správce údajů zpracovává dokumentaci o veřejné zakázce § 216 odst. 1 ZZVZ, jejíž je zadavatel povinen zajistit archivaci.</a:t>
            </a:r>
          </a:p>
          <a:p>
            <a:pPr marL="342900" indent="-3429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(„právo být zapomenut“), čl. 17 GDPR.</a:t>
            </a:r>
          </a:p>
          <a:p>
            <a:pPr algn="just">
              <a:spcAft>
                <a:spcPts val="500"/>
              </a:spcAft>
            </a:pPr>
            <a:r>
              <a:rPr lang="cs-CZ" sz="2200" i="1" dirty="0"/>
              <a:t>V souvislosti s podáním nabídek, předběžných nabídek, žádostí o účast není od dodavatelů vyžadován souhlas zpracování OÚ</a:t>
            </a:r>
            <a:r>
              <a:rPr lang="cs-CZ" sz="2200" dirty="0"/>
              <a:t>.</a:t>
            </a:r>
          </a:p>
          <a:p>
            <a:pPr marL="342900" indent="-342900" algn="just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cs-CZ" sz="2200" dirty="0"/>
              <a:t>čl. 17 odst. 3 písm. b) GDPR) nelze po proti tomu uplatnit právo na výmaz v době plnění právní povinnosti, pokud by ale některý ze subjektu údajů vznesl námitku proti zpracování podle čl. 21 odst. 1 písm. d), </a:t>
            </a:r>
            <a:r>
              <a:rPr lang="cs-CZ" sz="2200" i="1" dirty="0"/>
              <a:t>je vhodné předejít tomu požadavkem na vyjasnění vztahu odborně způsobilé osoby k účastníkovi zadávacího řízení</a:t>
            </a:r>
            <a:r>
              <a:rPr lang="cs-CZ" sz="2200" dirty="0"/>
              <a:t>.</a:t>
            </a:r>
          </a:p>
          <a:p>
            <a:pPr algn="just">
              <a:spcAft>
                <a:spcPts val="500"/>
              </a:spcAft>
            </a:pPr>
            <a:r>
              <a:rPr lang="cs-CZ" sz="2200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! </a:t>
            </a:r>
            <a:r>
              <a:rPr lang="cs-CZ" sz="2200" dirty="0"/>
              <a:t>Jestliže osobní údaje </a:t>
            </a:r>
            <a:r>
              <a:rPr lang="cs-CZ" sz="2200" u="sng" dirty="0"/>
              <a:t>nebyly získány přímo od subjektu údajů </a:t>
            </a:r>
            <a:r>
              <a:rPr lang="cs-CZ" sz="2200" dirty="0"/>
              <a:t>(čl. 14 – GDPR) </a:t>
            </a:r>
            <a:r>
              <a:rPr lang="cs-CZ" sz="2200" dirty="0">
                <a:highlight>
                  <a:srgbClr val="FFFF00"/>
                </a:highlight>
              </a:rPr>
              <a:t>musí být zřejmé v jakém vztahu je tato osoba s odbornou způsobilostí k účastníkovi ZŘ</a:t>
            </a:r>
            <a:r>
              <a:rPr lang="cs-CZ" sz="2200" dirty="0"/>
              <a:t> (pokud ne - doporučeno objasnit § 46).</a:t>
            </a:r>
          </a:p>
        </p:txBody>
      </p:sp>
    </p:spTree>
    <p:extLst>
      <p:ext uri="{BB962C8B-B14F-4D97-AF65-F5344CB8AC3E}">
        <p14:creationId xmlns:p14="http://schemas.microsoft.com/office/powerpoint/2010/main" val="35968916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130aa1-df8d-4cfc-b5ca-c8e75a54ac58">
      <Terms xmlns="http://schemas.microsoft.com/office/infopath/2007/PartnerControls"/>
    </lcf76f155ced4ddcb4097134ff3c332f>
    <TaxCatchAll xmlns="3a05a313-e8ba-434f-93a9-e1335f2c2059" xsi:nil="true"/>
    <SharedWithUsers xmlns="3a05a313-e8ba-434f-93a9-e1335f2c2059">
      <UserInfo>
        <DisplayName>Janečková Marie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02385C3B5A254CBD327BF70AB46767" ma:contentTypeVersion="15" ma:contentTypeDescription="Vytvoří nový dokument" ma:contentTypeScope="" ma:versionID="56f71a24318acd9c27b3b1772430d90b">
  <xsd:schema xmlns:xsd="http://www.w3.org/2001/XMLSchema" xmlns:xs="http://www.w3.org/2001/XMLSchema" xmlns:p="http://schemas.microsoft.com/office/2006/metadata/properties" xmlns:ns2="c7130aa1-df8d-4cfc-b5ca-c8e75a54ac58" xmlns:ns3="3a05a313-e8ba-434f-93a9-e1335f2c2059" targetNamespace="http://schemas.microsoft.com/office/2006/metadata/properties" ma:root="true" ma:fieldsID="cb862c3a5a24f1a1e892a883097c961c" ns2:_="" ns3:_="">
    <xsd:import namespace="c7130aa1-df8d-4cfc-b5ca-c8e75a54ac58"/>
    <xsd:import namespace="3a05a313-e8ba-434f-93a9-e1335f2c20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30aa1-df8d-4cfc-b5ca-c8e75a54a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5a313-e8ba-434f-93a9-e1335f2c20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0f8e3e-5ae1-4fdc-85ba-64480fc9b50f}" ma:internalName="TaxCatchAll" ma:showField="CatchAllData" ma:web="3a05a313-e8ba-434f-93a9-e1335f2c20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1F3388-C616-48BF-94BA-71C5DB4630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9BE72F-CB9A-4489-9DE8-BDBC4ADFE5FE}">
  <ds:schemaRefs>
    <ds:schemaRef ds:uri="3a05a313-e8ba-434f-93a9-e1335f2c2059"/>
    <ds:schemaRef ds:uri="c7130aa1-df8d-4cfc-b5ca-c8e75a54ac58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241555-A4BB-4E08-883D-C57DD0769A93}">
  <ds:schemaRefs>
    <ds:schemaRef ds:uri="3a05a313-e8ba-434f-93a9-e1335f2c2059"/>
    <ds:schemaRef ds:uri="c7130aa1-df8d-4cfc-b5ca-c8e75a54ac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3329</Words>
  <Application>Microsoft Office PowerPoint</Application>
  <PresentationFormat>Širokoúhlá obrazovka</PresentationFormat>
  <Paragraphs>165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Motiv Office</vt:lpstr>
      <vt:lpstr>   Práce s informacemi ve veřejných zakázkách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Sokolovi</dc:creator>
  <cp:lastModifiedBy>Kolář Filip</cp:lastModifiedBy>
  <cp:revision>33</cp:revision>
  <dcterms:created xsi:type="dcterms:W3CDTF">2024-02-08T14:50:32Z</dcterms:created>
  <dcterms:modified xsi:type="dcterms:W3CDTF">2025-01-29T08:15:49Z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0x0101007902385C3B5A254CBD327BF70AB46767</vt:lpwstr>
  </property>
  <property fmtid="{D5CDD505-2E9C-101B-9397-08002B2CF9AE}" pid="3" name="MediaServiceImageTags">
    <vt:lpwstr/>
  </property>
</Properties>
</file>