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333" r:id="rId5"/>
    <p:sldId id="319" r:id="rId6"/>
    <p:sldId id="342" r:id="rId7"/>
    <p:sldId id="318" r:id="rId8"/>
    <p:sldId id="334" r:id="rId9"/>
    <p:sldId id="335" r:id="rId10"/>
    <p:sldId id="336" r:id="rId11"/>
    <p:sldId id="337" r:id="rId12"/>
    <p:sldId id="331" r:id="rId13"/>
    <p:sldId id="332" r:id="rId14"/>
    <p:sldId id="328" r:id="rId15"/>
    <p:sldId id="326" r:id="rId16"/>
    <p:sldId id="320" r:id="rId17"/>
    <p:sldId id="313" r:id="rId18"/>
    <p:sldId id="325" r:id="rId19"/>
    <p:sldId id="36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851CA759-3014-45F0-B010-2512BB3CCEFA}">
          <p14:sldIdLst>
            <p14:sldId id="333"/>
            <p14:sldId id="319"/>
            <p14:sldId id="342"/>
            <p14:sldId id="318"/>
            <p14:sldId id="334"/>
            <p14:sldId id="335"/>
            <p14:sldId id="336"/>
            <p14:sldId id="337"/>
            <p14:sldId id="331"/>
            <p14:sldId id="332"/>
            <p14:sldId id="328"/>
            <p14:sldId id="326"/>
            <p14:sldId id="320"/>
            <p14:sldId id="313"/>
            <p14:sldId id="325"/>
            <p14:sldId id="3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43"/>
    <a:srgbClr val="2E4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59" autoAdjust="0"/>
  </p:normalViewPr>
  <p:slideViewPr>
    <p:cSldViewPr snapToGrid="0">
      <p:cViewPr varScale="1">
        <p:scale>
          <a:sx n="102" d="100"/>
          <a:sy n="102" d="100"/>
        </p:scale>
        <p:origin x="9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76EA0-A7D8-4C36-9103-675E79D94563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12E25-B006-4F85-B4EA-907AF006C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08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520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45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5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951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424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17EA0-AF2F-4F2B-973E-0E60DC8B0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88EDCF-E8FC-48EF-AA09-2CA6AFAE3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B60C36-6A76-4B75-AED4-48941263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3E763-5D8C-4CFF-973A-59FBE3C1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3B469-5F55-46C6-ACFB-65A76D77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4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9BD8B-6BA3-4902-A8D4-CDCD9CF78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61FEE7-6EC5-4725-B6D6-5ED637EE2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F53CEB-B1E5-415A-B34B-C631FBD5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EB195C-E4D6-4D7B-9661-A4D5216A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06702-B80D-4D80-9964-3B937DED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16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B54372-610E-4C81-A92F-A58769852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6EE999-100E-46E5-8F92-9BF998406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99986D-BC9B-4267-9062-AA6BC7D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8E6ABF-CB84-41CF-BBE8-8662A558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B2B049-1E04-411A-8377-DD335F85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42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6034" y="1338263"/>
            <a:ext cx="10164233" cy="99695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3215217" y="6165851"/>
            <a:ext cx="7298267" cy="581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Budapest, 23</a:t>
            </a:r>
            <a:r>
              <a:rPr lang="en-GB" baseline="30000"/>
              <a:t>rd</a:t>
            </a:r>
            <a:r>
              <a:rPr lang="en-GB"/>
              <a:t> September 2013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1463F-2B4D-4CEF-A384-4F72B21CF3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44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2558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85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E9C70-6C46-46F1-A583-ACE6CF06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6594-294C-45A8-93D1-1455129E7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5AD7DB-F081-4120-BBF2-620EB242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D10F31-5E40-4CEC-995E-4EC6FC43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BB9CF-E00C-4299-93BD-B39B441E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79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844F7-2E55-486E-AECA-BA81BCFC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3793D5-8AE0-4BF1-81BF-F4977097F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FA035-755C-412E-A1CC-27E5F1BE4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85DCD9-6A7D-4A39-BB80-D8A58CB0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56AF2E-ECAF-44DF-8D7C-77A4B8FE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10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7D9A6-98EB-4320-8295-478F8477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01B4CD-C1EE-46E9-AE01-BBCD1945F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8F5143-6610-435A-BB86-7619C710D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B3ED2E-C943-4686-B63B-3AB4EFFDE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EC26A3-483B-42DD-95A3-7B89A8B3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4F611B-1B7B-472B-A8D7-33082E01E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36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8CF02-5D47-477C-81E6-BBAB722D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2B8829-83D9-4A0F-9355-336DE810F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A349D7C-1770-4F96-9DC2-32973C8C4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DB5510E-39A9-4A80-B99F-9F9D3967B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E0E4315-8DF1-4876-8B3A-6D1A5FA76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459812-E96C-44C8-8D24-07DB4E40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AB9673-FCEA-4218-8BBA-7C8808D5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40CD21-4F45-4B0B-A4AC-29F7CC528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3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CBB0A-92C6-43A2-99BA-0682441C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BA7168-5335-48B7-B458-A16A28EE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836032-48BD-483E-8323-DD8D6B288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5A1413-37F7-44C9-B400-CEF862C3F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06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A621256-969A-4B06-A574-7D282554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39A609-7FFF-4CCA-BCE6-50F6067D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B5FFFAC-3E1B-42BA-AFDE-15696055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39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E72B1-C93E-4949-A035-C02CE64D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2E9C22-7328-4419-83AA-5B355C71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CB52A11-60DC-459F-A40C-04D2E49C4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DCA0A8-4DD9-49DC-96E7-C5C07A0A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D837FF-890D-48A0-AAB0-43986BB9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288279-0FFD-4D37-90F0-61C399B4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2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FDD9D-04DD-411D-8D33-1C99F0727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D791B58-FB21-475E-A6DD-A114258FE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CC00C0-A60F-48B3-B3B4-4F6F16349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620A71-25A9-4FA5-8C79-BCE9FA3F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8F2497-DC14-439B-AB34-C498BFA2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F9D4D2-1B68-42C3-9F61-7BE6D5225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255661-FD6D-4C7C-B655-65D821867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759CC7-5DB4-4E99-9ECD-52322577B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4180BD-372A-43B0-B102-4B19A1EC0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530D7-7F08-45BC-B281-5C39E7B9BE51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DC06EE-D1F0-47F6-9B35-78BF604E4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9FBC90-1CCA-4E71-8879-0C0704AC3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99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BCE0C-50C0-D3EC-65F2-544DBFCF4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6872"/>
            <a:ext cx="9144000" cy="2509935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Zákon o podpoře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nízkoemisních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vozidel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4792A64-E2EE-4AE3-7948-E9E20A5F5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9663"/>
            <a:ext cx="9144000" cy="1655762"/>
          </a:xfrm>
        </p:spPr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(Jana Nedvědická)</a:t>
            </a:r>
            <a:endParaRPr lang="cs-CZ" dirty="0">
              <a:solidFill>
                <a:schemeClr val="accent6"/>
              </a:solidFill>
            </a:endParaRPr>
          </a:p>
          <a:p>
            <a:r>
              <a:rPr lang="cs-CZ" sz="18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</a:rPr>
              <a:t>Odbor strategií, práva a podpory veřejného investování</a:t>
            </a:r>
            <a:endParaRPr lang="cs-CZ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97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Minimální podíly </a:t>
            </a:r>
            <a:r>
              <a:rPr lang="cs-CZ" sz="3600" b="1" dirty="0" err="1" smtClean="0">
                <a:solidFill>
                  <a:srgbClr val="2E4987"/>
                </a:solidFill>
              </a:rPr>
              <a:t>nízkoemisních</a:t>
            </a:r>
            <a:r>
              <a:rPr lang="cs-CZ" sz="3600" b="1" dirty="0" smtClean="0">
                <a:solidFill>
                  <a:srgbClr val="2E4987"/>
                </a:solidFill>
              </a:rPr>
              <a:t> vozidel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312" y="3832138"/>
            <a:ext cx="9337964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Poloviny podílu pro autobusy (M3 třídy I a A) a trolejbusy </a:t>
            </a:r>
            <a:r>
              <a:rPr lang="cs-CZ" sz="2400" b="1" dirty="0" smtClean="0"/>
              <a:t>musí být </a:t>
            </a:r>
            <a:r>
              <a:rPr lang="cs-CZ" sz="2400" b="1" dirty="0"/>
              <a:t>dosaženo prostřednictvím „bezemisních vozidel“ (elektro, vodík, nehybridní trolejbus).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Minimální podíl se počítá ze souhrnu všech zakázek!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010937"/>
              </p:ext>
            </p:extLst>
          </p:nvPr>
        </p:nvGraphicFramePr>
        <p:xfrm>
          <a:off x="1385739" y="2394408"/>
          <a:ext cx="8710367" cy="1437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3583">
                  <a:extLst>
                    <a:ext uri="{9D8B030D-6E8A-4147-A177-3AD203B41FA5}">
                      <a16:colId xmlns:a16="http://schemas.microsoft.com/office/drawing/2014/main" val="4062956003"/>
                    </a:ext>
                  </a:extLst>
                </a:gridCol>
                <a:gridCol w="3129827">
                  <a:extLst>
                    <a:ext uri="{9D8B030D-6E8A-4147-A177-3AD203B41FA5}">
                      <a16:colId xmlns:a16="http://schemas.microsoft.com/office/drawing/2014/main" val="2081409935"/>
                    </a:ext>
                  </a:extLst>
                </a:gridCol>
                <a:gridCol w="2996957">
                  <a:extLst>
                    <a:ext uri="{9D8B030D-6E8A-4147-A177-3AD203B41FA5}">
                      <a16:colId xmlns:a16="http://schemas.microsoft.com/office/drawing/2014/main" val="4232582547"/>
                    </a:ext>
                  </a:extLst>
                </a:gridCol>
              </a:tblGrid>
              <a:tr h="2626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Kategorie vozidel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Od 1. 12. 2022 do 31. 12. 2025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Od 1. 1. 2026 do 31. 12. 2030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173037175"/>
                  </a:ext>
                </a:extLst>
              </a:tr>
              <a:tr h="382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M1, M2 a N1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29,7 %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29,7 %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160270749"/>
                  </a:ext>
                </a:extLst>
              </a:tr>
              <a:tr h="398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N2 a N3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11 %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486439314"/>
                  </a:ext>
                </a:extLst>
              </a:tr>
              <a:tr h="393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M3 třídy  I a A a trolejbusy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41 %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60 %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851481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427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182576" y="160297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Centralizované zadávání, RD a DNS</a:t>
            </a:r>
            <a:endParaRPr lang="cs-CZ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182576" y="3430204"/>
            <a:ext cx="9337964" cy="52014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Pokud </a:t>
            </a:r>
            <a:r>
              <a:rPr lang="cs-CZ" sz="2400" b="1" dirty="0"/>
              <a:t>centrální zadavatel pořizuje sám </a:t>
            </a:r>
            <a:r>
              <a:rPr lang="cs-CZ" sz="2400" dirty="0"/>
              <a:t>a přenechává ostatním, započítává vozidla sobě.</a:t>
            </a:r>
          </a:p>
          <a:p>
            <a:r>
              <a:rPr lang="cs-CZ" sz="2400" dirty="0"/>
              <a:t>Jinak si </a:t>
            </a:r>
            <a:r>
              <a:rPr lang="cs-CZ" sz="2400" dirty="0" smtClean="0"/>
              <a:t>každý zadavatel </a:t>
            </a:r>
            <a:r>
              <a:rPr lang="cs-CZ" sz="2400" dirty="0"/>
              <a:t>započítává </a:t>
            </a:r>
            <a:r>
              <a:rPr lang="cs-CZ" sz="2400" b="1" dirty="0"/>
              <a:t>vozidla ze smluv, které UZAVŘEL</a:t>
            </a:r>
            <a:r>
              <a:rPr lang="cs-CZ" sz="2400" dirty="0"/>
              <a:t> (ať už v rámci centralizovaného zadávání nebo samostatně).</a:t>
            </a:r>
          </a:p>
          <a:p>
            <a:pPr>
              <a:buClr>
                <a:srgbClr val="009543"/>
              </a:buClr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937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451536"/>
            <a:ext cx="869608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Vykazování počtů vozidel </a:t>
            </a:r>
            <a:endParaRPr lang="en-US" sz="3600" dirty="0"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1" y="2097865"/>
            <a:ext cx="9354175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/>
              <a:t>Uskutečňuje se u VZ prostřednictvím žádostí o uveřejnění </a:t>
            </a:r>
            <a:r>
              <a:rPr lang="cs-CZ" sz="2400" b="1" dirty="0" smtClean="0"/>
              <a:t>výsledkového formuláře </a:t>
            </a:r>
            <a:r>
              <a:rPr lang="cs-CZ" sz="2400" b="1" dirty="0"/>
              <a:t>do Věstníku </a:t>
            </a:r>
            <a:r>
              <a:rPr lang="cs-CZ" sz="2400" b="1" dirty="0" smtClean="0"/>
              <a:t>VZ a </a:t>
            </a:r>
            <a:r>
              <a:rPr lang="cs-CZ" sz="2400" b="1" dirty="0" err="1" smtClean="0"/>
              <a:t>TEDu</a:t>
            </a:r>
            <a:r>
              <a:rPr lang="cs-CZ" sz="2400" b="1" dirty="0" smtClean="0"/>
              <a:t>. </a:t>
            </a:r>
            <a:endParaRPr lang="cs-CZ" sz="2400" b="1" dirty="0"/>
          </a:p>
          <a:p>
            <a:r>
              <a:rPr lang="cs-CZ" sz="2400" b="1" dirty="0"/>
              <a:t>U veřejných služeb v přepravě cestujících prostřednictvím písemné zprávy zaslané MD.</a:t>
            </a:r>
          </a:p>
          <a:p>
            <a:pPr>
              <a:buClr>
                <a:srgbClr val="009543"/>
              </a:buClr>
            </a:pPr>
            <a:endParaRPr lang="cs-CZ" sz="2400" b="1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b="1" i="1" dirty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i="1" dirty="0">
              <a:ea typeface="Calibri"/>
              <a:cs typeface="Calibri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256986"/>
              </p:ext>
            </p:extLst>
          </p:nvPr>
        </p:nvGraphicFramePr>
        <p:xfrm>
          <a:off x="1392383" y="3676452"/>
          <a:ext cx="9118503" cy="1866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6412">
                  <a:extLst>
                    <a:ext uri="{9D8B030D-6E8A-4147-A177-3AD203B41FA5}">
                      <a16:colId xmlns:a16="http://schemas.microsoft.com/office/drawing/2014/main" val="1433135546"/>
                    </a:ext>
                  </a:extLst>
                </a:gridCol>
                <a:gridCol w="1666784">
                  <a:extLst>
                    <a:ext uri="{9D8B030D-6E8A-4147-A177-3AD203B41FA5}">
                      <a16:colId xmlns:a16="http://schemas.microsoft.com/office/drawing/2014/main" val="3274366218"/>
                    </a:ext>
                  </a:extLst>
                </a:gridCol>
                <a:gridCol w="1747891">
                  <a:extLst>
                    <a:ext uri="{9D8B030D-6E8A-4147-A177-3AD203B41FA5}">
                      <a16:colId xmlns:a16="http://schemas.microsoft.com/office/drawing/2014/main" val="2342801772"/>
                    </a:ext>
                  </a:extLst>
                </a:gridCol>
                <a:gridCol w="1947416">
                  <a:extLst>
                    <a:ext uri="{9D8B030D-6E8A-4147-A177-3AD203B41FA5}">
                      <a16:colId xmlns:a16="http://schemas.microsoft.com/office/drawing/2014/main" val="4155335733"/>
                    </a:ext>
                  </a:extLst>
                </a:gridCol>
              </a:tblGrid>
              <a:tr h="9453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Proces předcházející uzavření smlouvy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Nespadá ani pod Pravidla zavedená usnesením vlády ani pod zákon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Působnost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Pravidel zavedených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usnesením vlády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Působnost </a:t>
                      </a:r>
                      <a:r>
                        <a:rPr lang="cs-CZ" sz="1100" dirty="0" smtClean="0">
                          <a:effectLst/>
                        </a:rPr>
                        <a:t>zákona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1759464"/>
                  </a:ext>
                </a:extLst>
              </a:tr>
              <a:tr h="2302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Zahájení „klasického“ zadávacího řízení na zadání VZ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před 2. srpnem 2021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od 2. srpna 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 1. prosince 2022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0642505"/>
                  </a:ext>
                </a:extLst>
              </a:tr>
              <a:tr h="2302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Zahájení zadávacího řízení na uzavření RD či DNS*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před 2. srpnem 2021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od 2. srpna 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 1. prosince 2022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9939236"/>
                  </a:ext>
                </a:extLst>
              </a:tr>
              <a:tr h="2302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Zahájení nabídkového 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před 2. srpnem 2021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od 2. srpna 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 1. prosince 2022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8232648"/>
                  </a:ext>
                </a:extLst>
              </a:tr>
              <a:tr h="2302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Zahájení jednání s dopravcem u přímého zadání** 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před 2. srpnem 2021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od 2. srpna 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 1. prosince 2022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399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480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157921" y="120032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Společné plnění povinností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157921" y="2939747"/>
            <a:ext cx="9337964" cy="33650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spcBef>
                <a:spcPts val="1000"/>
              </a:spcBef>
              <a:spcAft>
                <a:spcPts val="1000"/>
              </a:spcAft>
            </a:pPr>
            <a:r>
              <a:rPr lang="cs-CZ" sz="28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Zadavatelé nebo objednatelé se mohou rozhodnout, že budou </a:t>
            </a:r>
            <a:r>
              <a:rPr lang="cs-CZ" sz="2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povinnosti plnit společně </a:t>
            </a:r>
            <a:r>
              <a:rPr lang="cs-CZ" sz="28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jeden tak může druhému pomoci plnit jeho podíl prostřednictvím svého vyššího podílu.</a:t>
            </a:r>
          </a:p>
          <a:p>
            <a:pPr lvl="0">
              <a:spcBef>
                <a:spcPts val="1000"/>
              </a:spcBef>
              <a:spcAft>
                <a:spcPts val="1000"/>
              </a:spcAft>
            </a:pPr>
            <a:r>
              <a:rPr lang="cs-CZ" sz="2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Úmysl</a:t>
            </a:r>
            <a:r>
              <a:rPr lang="cs-CZ" sz="28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plnit společně </a:t>
            </a:r>
            <a:r>
              <a:rPr lang="cs-CZ" sz="2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musí být</a:t>
            </a:r>
            <a:r>
              <a:rPr lang="cs-CZ" sz="28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vykázán prostřednictvím formulářů</a:t>
            </a:r>
            <a:r>
              <a:rPr lang="cs-CZ" sz="28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z příloh zákona a všemi zadavateli, kteří se takto domluví.</a:t>
            </a:r>
            <a:endParaRPr lang="cs-CZ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703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191954"/>
            <a:ext cx="856210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Náhradní plnění povinností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1916" y="3245985"/>
            <a:ext cx="933796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400" dirty="0"/>
              <a:t>Zadavatelé nebo objednatelé mohou do minimálních podílů </a:t>
            </a:r>
            <a:r>
              <a:rPr lang="cs-CZ" sz="2400" dirty="0" err="1"/>
              <a:t>nízkoemisních</a:t>
            </a:r>
            <a:r>
              <a:rPr lang="cs-CZ" sz="2400" dirty="0"/>
              <a:t> vozidel započítat i </a:t>
            </a:r>
            <a:r>
              <a:rPr lang="cs-CZ" sz="2400" b="1" dirty="0"/>
              <a:t>vozidla, která splní požadované podmínky v důsledku přestavby</a:t>
            </a:r>
            <a:r>
              <a:rPr lang="cs-CZ" sz="2400" dirty="0"/>
              <a:t>, k níž dojde ve sledovaných obdobích</a:t>
            </a:r>
          </a:p>
        </p:txBody>
      </p:sp>
    </p:spTree>
    <p:extLst>
      <p:ext uri="{BB962C8B-B14F-4D97-AF65-F5344CB8AC3E}">
        <p14:creationId xmlns:p14="http://schemas.microsoft.com/office/powerpoint/2010/main" val="1704617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Dozor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347375"/>
            <a:ext cx="9337964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>
                <a:ea typeface="Calibri"/>
                <a:cs typeface="Calibri"/>
              </a:rPr>
              <a:t>vykonává Úřad pro ochranu hospodářské soutěže na základě údajů shromážděných od MMR a MD</a:t>
            </a: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>
                <a:ea typeface="Calibri"/>
                <a:cs typeface="Calibri"/>
              </a:rPr>
              <a:t>kontrola dodržení podílů bude provedena po skončení sledovaných období</a:t>
            </a: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>
                <a:ea typeface="Calibri"/>
                <a:cs typeface="Calibri"/>
              </a:rPr>
              <a:t>Je potřeba řádně plnit vykazovací povinnosti!</a:t>
            </a:r>
            <a:endParaRPr lang="cs-CZ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198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814945" y="2690336"/>
            <a:ext cx="8562109" cy="26161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6000" dirty="0">
                <a:solidFill>
                  <a:schemeClr val="accent1"/>
                </a:solidFill>
              </a:rPr>
              <a:t>DĚKUJI ZA POZORNOST</a:t>
            </a:r>
            <a:br>
              <a:rPr lang="cs-CZ" sz="6000" dirty="0">
                <a:solidFill>
                  <a:schemeClr val="accent1"/>
                </a:solidFill>
              </a:rPr>
            </a:br>
            <a:r>
              <a:rPr lang="cs-CZ" sz="6000" dirty="0">
                <a:solidFill>
                  <a:schemeClr val="accent1"/>
                </a:solidFill>
              </a:rPr>
              <a:t/>
            </a:r>
            <a:br>
              <a:rPr lang="cs-CZ" sz="6000" dirty="0">
                <a:solidFill>
                  <a:schemeClr val="accent1"/>
                </a:solidFill>
              </a:rPr>
            </a:br>
            <a:r>
              <a:rPr lang="cs-CZ" sz="4400" dirty="0" smtClean="0">
                <a:solidFill>
                  <a:schemeClr val="accent1"/>
                </a:solidFill>
              </a:rPr>
              <a:t>Jana.Nedvedicka@mmr.gov.cz</a:t>
            </a:r>
            <a:endParaRPr lang="en-US" sz="42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8764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182576" y="1602979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Evropská legislativa</a:t>
            </a:r>
            <a:endParaRPr lang="cs-CZ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182576" y="2281967"/>
            <a:ext cx="9337964" cy="70480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/>
              <a:t>Směrnice EP a Rady 2009/33/ES ze dne 23. dubna 2009 o podpoře čistých silničních vozidel na podporu </a:t>
            </a:r>
            <a:r>
              <a:rPr lang="cs-CZ" sz="2400" b="1" dirty="0" err="1"/>
              <a:t>nízkoemisní</a:t>
            </a:r>
            <a:r>
              <a:rPr lang="cs-CZ" sz="2400" b="1" dirty="0"/>
              <a:t> mobility („směrnice o čistých vozidlech</a:t>
            </a:r>
            <a:r>
              <a:rPr lang="cs-CZ" sz="2400" b="1" dirty="0" smtClean="0"/>
              <a:t>“) </a:t>
            </a:r>
          </a:p>
          <a:p>
            <a:r>
              <a:rPr lang="cs-CZ" sz="2400" b="1" dirty="0" smtClean="0"/>
              <a:t>Komplexní </a:t>
            </a:r>
            <a:r>
              <a:rPr lang="cs-CZ" sz="2400" b="1" dirty="0"/>
              <a:t>novelizace směrnice o čistých vozidlech z roku 2019 (Směrnice 2019/1161) </a:t>
            </a:r>
            <a:r>
              <a:rPr lang="cs-CZ" sz="2400" b="1" dirty="0" smtClean="0"/>
              <a:t>definuje </a:t>
            </a:r>
            <a:r>
              <a:rPr lang="cs-CZ" sz="2400" b="1" dirty="0" err="1"/>
              <a:t>nízkoemisní</a:t>
            </a:r>
            <a:r>
              <a:rPr lang="cs-CZ" sz="2400" b="1" dirty="0"/>
              <a:t> (čisté) silniční vozidlo </a:t>
            </a:r>
            <a:r>
              <a:rPr lang="cs-CZ" sz="2400" dirty="0"/>
              <a:t>a </a:t>
            </a:r>
            <a:r>
              <a:rPr lang="cs-CZ" sz="2400" b="1" dirty="0" smtClean="0"/>
              <a:t>požaduje</a:t>
            </a:r>
            <a:r>
              <a:rPr lang="cs-CZ" sz="2400" dirty="0"/>
              <a:t>, aby těchto </a:t>
            </a:r>
            <a:r>
              <a:rPr lang="cs-CZ" sz="2400" dirty="0" err="1"/>
              <a:t>nízkoemisních</a:t>
            </a:r>
            <a:r>
              <a:rPr lang="cs-CZ" sz="2400" dirty="0"/>
              <a:t> vozidel byl prostřednictvím nadlimitních veřejných zakázek pořizován </a:t>
            </a:r>
            <a:r>
              <a:rPr lang="cs-CZ" sz="2400" b="1" dirty="0"/>
              <a:t>stanovený minimální podíl</a:t>
            </a:r>
            <a:r>
              <a:rPr lang="cs-CZ" sz="2400" dirty="0"/>
              <a:t>, a to </a:t>
            </a:r>
            <a:r>
              <a:rPr lang="cs-CZ" sz="2400" b="1" dirty="0"/>
              <a:t>ve vztahu ke dvěma sledovaným časovým obdobím </a:t>
            </a:r>
            <a:r>
              <a:rPr lang="cs-CZ" sz="2400" b="1" dirty="0" smtClean="0"/>
              <a:t>- </a:t>
            </a:r>
            <a:r>
              <a:rPr lang="cs-CZ" sz="2400" dirty="0" smtClean="0"/>
              <a:t>od </a:t>
            </a:r>
            <a:r>
              <a:rPr lang="cs-CZ" sz="2400" dirty="0"/>
              <a:t>2. srpna 2021 do konce roku </a:t>
            </a:r>
            <a:r>
              <a:rPr lang="cs-CZ" sz="2400" b="1" dirty="0"/>
              <a:t>2025</a:t>
            </a:r>
            <a:r>
              <a:rPr lang="cs-CZ" sz="2400" dirty="0"/>
              <a:t> a </a:t>
            </a:r>
            <a:r>
              <a:rPr lang="cs-CZ" sz="2400" dirty="0" smtClean="0"/>
              <a:t>od </a:t>
            </a:r>
            <a:r>
              <a:rPr lang="cs-CZ" sz="2400" dirty="0"/>
              <a:t>začátku roku </a:t>
            </a:r>
            <a:r>
              <a:rPr lang="cs-CZ" sz="2400" dirty="0" smtClean="0"/>
              <a:t>2026 </a:t>
            </a:r>
            <a:r>
              <a:rPr lang="cs-CZ" sz="2400" dirty="0"/>
              <a:t>do konce roku </a:t>
            </a:r>
            <a:r>
              <a:rPr lang="cs-CZ" sz="2400" b="1" dirty="0"/>
              <a:t>2030</a:t>
            </a:r>
          </a:p>
          <a:p>
            <a:pPr>
              <a:buClr>
                <a:srgbClr val="009543"/>
              </a:buClr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665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Zpoždění transpozice–přijetí usnesení vlády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1768877"/>
            <a:ext cx="9337964" cy="4893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ea typeface="Calibri"/>
                <a:cs typeface="Calibri"/>
              </a:rPr>
              <a:t>V reakci na transpoziční deficit bylo vládou schváleno </a:t>
            </a:r>
          </a:p>
          <a:p>
            <a:pPr>
              <a:buClr>
                <a:srgbClr val="009543"/>
              </a:buClr>
            </a:pPr>
            <a:r>
              <a:rPr lang="cs-CZ" sz="2400" dirty="0">
                <a:ea typeface="Calibri"/>
                <a:cs typeface="Calibri"/>
              </a:rPr>
              <a:t>usnesení vlády č. 685 ze dne 26. 7. 2021 </a:t>
            </a:r>
            <a:r>
              <a:rPr lang="cs-CZ" sz="2400" b="1" dirty="0">
                <a:ea typeface="Calibri"/>
                <a:cs typeface="Calibri"/>
              </a:rPr>
              <a:t>o zavedení Pravidel podpory </a:t>
            </a:r>
            <a:r>
              <a:rPr lang="cs-CZ" sz="2400" b="1" dirty="0" err="1">
                <a:ea typeface="Calibri"/>
                <a:cs typeface="Calibri"/>
              </a:rPr>
              <a:t>nízkoemisních</a:t>
            </a:r>
            <a:r>
              <a:rPr lang="cs-CZ" sz="2400" b="1" dirty="0">
                <a:ea typeface="Calibri"/>
                <a:cs typeface="Calibri"/>
              </a:rPr>
              <a:t> vozidel prostřednictvím zadávání veřejných zakázek a veřejných služeb v přepravě cestujících</a:t>
            </a:r>
            <a:r>
              <a:rPr lang="cs-CZ" sz="2400" dirty="0">
                <a:ea typeface="Calibri"/>
                <a:cs typeface="Calibri"/>
              </a:rPr>
              <a:t>, které </a:t>
            </a: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ea typeface="Calibri"/>
                <a:cs typeface="Calibri"/>
              </a:rPr>
              <a:t>kopíruje právní úpravu z návrhu zákona pro první období</a:t>
            </a: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ea typeface="Calibri"/>
                <a:cs typeface="Calibri"/>
              </a:rPr>
              <a:t>zavazuje </a:t>
            </a:r>
            <a:r>
              <a:rPr lang="cs-CZ" sz="2400" dirty="0">
                <a:ea typeface="Calibri"/>
                <a:cs typeface="Calibri"/>
              </a:rPr>
              <a:t>organizace (zadavatele) řízené členy vlády nebo vedoucími ostatních ústředních orgánů státní správy řídit se s účinností od 2. srpna 2021 Pravidly z přílohy tohoto usnesení; ostatním zadavatelům dodržování těchto Pravidel doporučuje</a:t>
            </a: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ea typeface="Calibri"/>
                <a:cs typeface="Calibri"/>
              </a:rPr>
              <a:t>Možnost </a:t>
            </a:r>
            <a:r>
              <a:rPr lang="cs-CZ" sz="2400" dirty="0">
                <a:ea typeface="Calibri"/>
                <a:cs typeface="Calibri"/>
              </a:rPr>
              <a:t>započítat podíly dosažené podle Pravidel do podílů dosažených podle zákona (§ 13 odst. 3 až 5 zákona), zadavatel může požadovat – smysl to má, pokud podle Pravidel zavedených usnesením vlády dosáhnul vyšších než jen </a:t>
            </a:r>
            <a:r>
              <a:rPr lang="cs-CZ" sz="2400" dirty="0" smtClean="0">
                <a:ea typeface="Calibri"/>
                <a:cs typeface="Calibri"/>
              </a:rPr>
              <a:t>min. </a:t>
            </a:r>
            <a:r>
              <a:rPr lang="cs-CZ" sz="2400" dirty="0">
                <a:ea typeface="Calibri"/>
                <a:cs typeface="Calibri"/>
              </a:rPr>
              <a:t>podílů </a:t>
            </a:r>
            <a:r>
              <a:rPr lang="cs-CZ" sz="2400" dirty="0" err="1">
                <a:ea typeface="Calibri"/>
                <a:cs typeface="Calibri"/>
              </a:rPr>
              <a:t>nízkoemisních</a:t>
            </a:r>
            <a:r>
              <a:rPr lang="cs-CZ" sz="2400" dirty="0">
                <a:ea typeface="Calibri"/>
                <a:cs typeface="Calibri"/>
              </a:rPr>
              <a:t> vozidel</a:t>
            </a:r>
          </a:p>
        </p:txBody>
      </p:sp>
    </p:spTree>
    <p:extLst>
      <p:ext uri="{BB962C8B-B14F-4D97-AF65-F5344CB8AC3E}">
        <p14:creationId xmlns:p14="http://schemas.microsoft.com/office/powerpoint/2010/main" val="250814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Transpozice směrnice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122988"/>
            <a:ext cx="9337964" cy="6678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Zvláštní zákon </a:t>
            </a:r>
          </a:p>
          <a:p>
            <a:endParaRPr lang="cs-CZ" sz="2400" dirty="0" smtClean="0"/>
          </a:p>
          <a:p>
            <a:r>
              <a:rPr lang="cs-CZ" sz="2400" dirty="0" smtClean="0"/>
              <a:t>„</a:t>
            </a:r>
            <a:r>
              <a:rPr lang="cs-CZ" sz="2400" b="1" dirty="0"/>
              <a:t>Zákon o podpoře </a:t>
            </a:r>
            <a:r>
              <a:rPr lang="cs-CZ" sz="2400" b="1" dirty="0" err="1"/>
              <a:t>nízkoemisních</a:t>
            </a:r>
            <a:r>
              <a:rPr lang="cs-CZ" sz="2400" b="1" dirty="0"/>
              <a:t> vozidel prostřednictvím zadávání veřejných zakázek a veřejných služeb v přepravě cestujících</a:t>
            </a:r>
            <a:r>
              <a:rPr lang="cs-CZ" sz="2400" b="1" dirty="0" smtClean="0"/>
              <a:t>“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Účinnost od 1. prosince 2022</a:t>
            </a:r>
            <a:endParaRPr lang="cs-CZ" sz="2400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784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Působnost zákona ve vztahu ke smlouvám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227273"/>
            <a:ext cx="9337964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400" b="1" dirty="0"/>
              <a:t>1. Podle subjektu, který smlouvu uzavírá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Jedná se o smlouvy, které zadává: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veřejný zadavatel </a:t>
            </a:r>
            <a:r>
              <a:rPr lang="cs-CZ" sz="2400" b="1" dirty="0" smtClean="0"/>
              <a:t>a zadavatel zadávající </a:t>
            </a:r>
            <a:r>
              <a:rPr lang="cs-CZ" sz="2400" b="1" dirty="0" err="1" smtClean="0"/>
              <a:t>sektorovu</a:t>
            </a:r>
            <a:r>
              <a:rPr lang="cs-CZ" sz="2400" b="1" dirty="0" smtClean="0"/>
              <a:t> VZ</a:t>
            </a:r>
            <a:endParaRPr lang="cs-CZ" sz="2400" b="1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 smtClean="0"/>
              <a:t>objednatel </a:t>
            </a:r>
            <a:r>
              <a:rPr lang="cs-CZ" sz="2400" b="1" dirty="0"/>
              <a:t>veřejných služeb v přepravě cestujících</a:t>
            </a:r>
          </a:p>
          <a:p>
            <a:pPr>
              <a:buClr>
                <a:srgbClr val="009543"/>
              </a:buClr>
            </a:pPr>
            <a:r>
              <a:rPr lang="cs-CZ" sz="2400" b="1" dirty="0"/>
              <a:t>2. Podle předmětu plnění smluv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Jedná se o smlouvy na </a:t>
            </a:r>
            <a:r>
              <a:rPr lang="cs-CZ" sz="2400" b="1" dirty="0" smtClean="0"/>
              <a:t>VZ s </a:t>
            </a:r>
            <a:r>
              <a:rPr lang="cs-CZ" sz="2400" b="1" dirty="0"/>
              <a:t>tímto předmětem plnění: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pořizování: nákup, leasing nebo pronájem silničního vozidla 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služby podle přílohy č. 1 k zákonu (např. Služby veřejné silniční dopravy, Sběr odpadu, Doručování pošty), které budou poskytovány prostřednictvím silničního vozidla spadajícího do působnosti zákona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 smtClean="0"/>
              <a:t>veřejné </a:t>
            </a:r>
            <a:r>
              <a:rPr lang="cs-CZ" sz="2400" b="1" dirty="0"/>
              <a:t>služby v přepravě cestujících, které budou poskytovány prostřednictvím silničního vozidla spadajícího do působnosti zákona.</a:t>
            </a:r>
          </a:p>
        </p:txBody>
      </p:sp>
    </p:spTree>
    <p:extLst>
      <p:ext uri="{BB962C8B-B14F-4D97-AF65-F5344CB8AC3E}">
        <p14:creationId xmlns:p14="http://schemas.microsoft.com/office/powerpoint/2010/main" val="94164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Působnost zákona ve vztahu ke smlouvám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14279" y="2227273"/>
            <a:ext cx="9337964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400" b="1" dirty="0"/>
              <a:t>3. Ve vztahu k hodnotě smlouvy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Jedná se o smlouvy na: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nadlimitní </a:t>
            </a:r>
            <a:r>
              <a:rPr lang="cs-CZ" sz="2400" b="1" dirty="0" smtClean="0"/>
              <a:t>VZ</a:t>
            </a:r>
            <a:endParaRPr lang="cs-CZ" sz="2400" b="1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 smtClean="0"/>
              <a:t>VZ zadané </a:t>
            </a:r>
            <a:r>
              <a:rPr lang="cs-CZ" sz="2400" b="1" dirty="0"/>
              <a:t>na základě rámcové dohody nebo v dynamickém nákupním systému v případě, kdy </a:t>
            </a:r>
            <a:r>
              <a:rPr lang="cs-CZ" sz="2400" b="1" dirty="0" err="1" smtClean="0"/>
              <a:t>předpokl</a:t>
            </a:r>
            <a:r>
              <a:rPr lang="cs-CZ" sz="2400" b="1" dirty="0" smtClean="0"/>
              <a:t>. </a:t>
            </a:r>
            <a:r>
              <a:rPr lang="cs-CZ" sz="2400" b="1" dirty="0"/>
              <a:t>hodnota této RD nebo tohoto DNS přesahuje finanční limit pro určení nadlimitní </a:t>
            </a:r>
            <a:r>
              <a:rPr lang="cs-CZ" sz="2400" b="1" dirty="0" smtClean="0"/>
              <a:t>VZ</a:t>
            </a:r>
            <a:endParaRPr lang="cs-CZ" sz="2400" b="1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veřejné služby v přepravě cestujících od prahových hodnot uvedených v evropském nařízení 1370/2007</a:t>
            </a:r>
          </a:p>
          <a:p>
            <a:pPr>
              <a:buClr>
                <a:srgbClr val="009543"/>
              </a:buClr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11629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Působnost zákona ve vztahu ke smlouvám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227272"/>
            <a:ext cx="9337964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400" b="1" dirty="0" smtClean="0"/>
              <a:t>4. Ve </a:t>
            </a:r>
            <a:r>
              <a:rPr lang="cs-CZ" sz="2400" b="1" dirty="0"/>
              <a:t>vztahu k časovému aspektu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Jedná se o smlouvy uzavřené ode dne nabytí účinnosti tohoto zákona do 31. prosince 2030.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Pozor na přechodná ustanovení – jen smlouvy na VZ, u kterých bylo zadávací řízení zahájeno po účinnosti zákona. U RD či DNS jen ty smlouvy uzavřené na VZ zadané na základě RD či DNS, u kterých bylo zadávací řízení na jejich zavedení zahájeno po účinnosti zákona.</a:t>
            </a:r>
          </a:p>
          <a:p>
            <a:pPr>
              <a:buClr>
                <a:srgbClr val="009543"/>
              </a:buClr>
            </a:pPr>
            <a:r>
              <a:rPr lang="cs-CZ" sz="2400" b="1" dirty="0"/>
              <a:t>Ve vztahu k naplnění podílů jsou rozhodná 2 sledovaná časová období 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od  účinnosti zákona (1. prosince 2022) do 31. 12. 2025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od 1. 1. 2026 do 31. 12. 2030</a:t>
            </a:r>
          </a:p>
        </p:txBody>
      </p:sp>
    </p:spTree>
    <p:extLst>
      <p:ext uri="{BB962C8B-B14F-4D97-AF65-F5344CB8AC3E}">
        <p14:creationId xmlns:p14="http://schemas.microsoft.com/office/powerpoint/2010/main" val="3345514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Působnost zákona ve vztahu ke smlouvám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122988"/>
            <a:ext cx="9337964" cy="65556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200" b="1" dirty="0"/>
              <a:t>5. Podle způsobu zadávání VZ předcházejícímu uzavření smlouvy</a:t>
            </a:r>
          </a:p>
          <a:p>
            <a:r>
              <a:rPr lang="cs-CZ" sz="2400" dirty="0"/>
              <a:t>Netýká se 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smluv uzavřených na základě výjimky z povinnosti konat zadávací řízení 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smluv na služby uzavřené na základě koncesních řízení.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0416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err="1" smtClean="0">
                <a:solidFill>
                  <a:srgbClr val="2E4987"/>
                </a:solidFill>
              </a:rPr>
              <a:t>Nízkoemisní</a:t>
            </a:r>
            <a:r>
              <a:rPr lang="cs-CZ" sz="3600" b="1" dirty="0" smtClean="0">
                <a:solidFill>
                  <a:srgbClr val="2E4987"/>
                </a:solidFill>
              </a:rPr>
              <a:t> vozidlo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122988"/>
            <a:ext cx="9337964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Kategorie M1, M2 a N1 – definice tvořena prostřednictvím emisních limitů</a:t>
            </a:r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b="1" dirty="0"/>
          </a:p>
          <a:p>
            <a:pPr>
              <a:buClr>
                <a:srgbClr val="009543"/>
              </a:buClr>
            </a:pPr>
            <a:endParaRPr lang="cs-CZ" sz="2400" b="1" dirty="0" smtClean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b="1" dirty="0" smtClean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b="1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b="1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r>
              <a:rPr lang="cs-CZ" sz="2400" b="1" dirty="0"/>
              <a:t>Kategorie M3 třídy I, M3 třídy A, N2 a N3, trolejbusy</a:t>
            </a:r>
          </a:p>
          <a:p>
            <a:pPr>
              <a:buClr>
                <a:srgbClr val="009543"/>
              </a:buClr>
            </a:pPr>
            <a:r>
              <a:rPr lang="cs-CZ" sz="2400" b="1" dirty="0"/>
              <a:t>- silniční vozidlo využívající alternativní palivo podle zákona o pohonných hmotách</a:t>
            </a:r>
          </a:p>
          <a:p>
            <a:pPr>
              <a:buClr>
                <a:srgbClr val="009543"/>
              </a:buClr>
            </a:pPr>
            <a:r>
              <a:rPr lang="cs-CZ" sz="2400" b="1" dirty="0"/>
              <a:t>- trolejbus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873304"/>
              </p:ext>
            </p:extLst>
          </p:nvPr>
        </p:nvGraphicFramePr>
        <p:xfrm>
          <a:off x="1442301" y="2884603"/>
          <a:ext cx="8939949" cy="1862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3346">
                  <a:extLst>
                    <a:ext uri="{9D8B030D-6E8A-4147-A177-3AD203B41FA5}">
                      <a16:colId xmlns:a16="http://schemas.microsoft.com/office/drawing/2014/main" val="289813475"/>
                    </a:ext>
                  </a:extLst>
                </a:gridCol>
                <a:gridCol w="3130309">
                  <a:extLst>
                    <a:ext uri="{9D8B030D-6E8A-4147-A177-3AD203B41FA5}">
                      <a16:colId xmlns:a16="http://schemas.microsoft.com/office/drawing/2014/main" val="1130558071"/>
                    </a:ext>
                  </a:extLst>
                </a:gridCol>
                <a:gridCol w="1352930">
                  <a:extLst>
                    <a:ext uri="{9D8B030D-6E8A-4147-A177-3AD203B41FA5}">
                      <a16:colId xmlns:a16="http://schemas.microsoft.com/office/drawing/2014/main" val="3059195100"/>
                    </a:ext>
                  </a:extLst>
                </a:gridCol>
                <a:gridCol w="3183364">
                  <a:extLst>
                    <a:ext uri="{9D8B030D-6E8A-4147-A177-3AD203B41FA5}">
                      <a16:colId xmlns:a16="http://schemas.microsoft.com/office/drawing/2014/main" val="742506922"/>
                    </a:ext>
                  </a:extLst>
                </a:gridCol>
              </a:tblGrid>
              <a:tr h="28034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do 31. prosince 2025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od 1. ledna 2026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277295"/>
                  </a:ext>
                </a:extLst>
              </a:tr>
              <a:tr h="5645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CO</a:t>
                      </a:r>
                      <a:r>
                        <a:rPr lang="cs-CZ" sz="1100" baseline="-25000" dirty="0">
                          <a:effectLst/>
                        </a:rPr>
                        <a:t>2</a:t>
                      </a: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g/km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Emise látek znečišťujících ovzduší v reálném provozu jako procento emisních limitů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CO</a:t>
                      </a:r>
                      <a:r>
                        <a:rPr lang="cs-CZ" sz="1100" baseline="-25000">
                          <a:effectLst/>
                        </a:rPr>
                        <a:t>2</a:t>
                      </a: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g/km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Emise látek znečišťujících ovzduší v reálném provozu jako procento emisních limitů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extLst>
                  <a:ext uri="{0D108BD9-81ED-4DB2-BD59-A6C34878D82A}">
                    <a16:rowId xmlns:a16="http://schemas.microsoft.com/office/drawing/2014/main" val="3366136590"/>
                  </a:ext>
                </a:extLst>
              </a:tr>
              <a:tr h="280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80 %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nepoužije se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extLst>
                  <a:ext uri="{0D108BD9-81ED-4DB2-BD59-A6C34878D82A}">
                    <a16:rowId xmlns:a16="http://schemas.microsoft.com/office/drawing/2014/main" val="1268626254"/>
                  </a:ext>
                </a:extLst>
              </a:tr>
              <a:tr h="65644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bateriová elektrická vozidla, vodíková vozidla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většina plug-in hybridů, případně elektrická vozidla s prodlouženým dojezdem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bateriová elektrická vozidla, vodíková vozidla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95" marR="48895" marT="48895" marB="4889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674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445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02385C3B5A254CBD327BF70AB46767" ma:contentTypeVersion="15" ma:contentTypeDescription="Vytvoří nový dokument" ma:contentTypeScope="" ma:versionID="56f71a24318acd9c27b3b1772430d90b">
  <xsd:schema xmlns:xsd="http://www.w3.org/2001/XMLSchema" xmlns:xs="http://www.w3.org/2001/XMLSchema" xmlns:p="http://schemas.microsoft.com/office/2006/metadata/properties" xmlns:ns2="c7130aa1-df8d-4cfc-b5ca-c8e75a54ac58" xmlns:ns3="3a05a313-e8ba-434f-93a9-e1335f2c2059" targetNamespace="http://schemas.microsoft.com/office/2006/metadata/properties" ma:root="true" ma:fieldsID="cb862c3a5a24f1a1e892a883097c961c" ns2:_="" ns3:_="">
    <xsd:import namespace="c7130aa1-df8d-4cfc-b5ca-c8e75a54ac58"/>
    <xsd:import namespace="3a05a313-e8ba-434f-93a9-e1335f2c20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30aa1-df8d-4cfc-b5ca-c8e75a54ac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de97acfe-e349-49a2-9112-0b04129138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5a313-e8ba-434f-93a9-e1335f2c205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0f8e3e-5ae1-4fdc-85ba-64480fc9b50f}" ma:internalName="TaxCatchAll" ma:showField="CatchAllData" ma:web="3a05a313-e8ba-434f-93a9-e1335f2c20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130aa1-df8d-4cfc-b5ca-c8e75a54ac58">
      <Terms xmlns="http://schemas.microsoft.com/office/infopath/2007/PartnerControls"/>
    </lcf76f155ced4ddcb4097134ff3c332f>
    <TaxCatchAll xmlns="3a05a313-e8ba-434f-93a9-e1335f2c2059" xsi:nil="true"/>
    <SharedWithUsers xmlns="3a05a313-e8ba-434f-93a9-e1335f2c2059">
      <UserInfo>
        <DisplayName>Janečková Marie</DisplayName>
        <AccountId>16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D1F3388-C616-48BF-94BA-71C5DB4630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41555-A4BB-4E08-883D-C57DD0769A93}">
  <ds:schemaRefs>
    <ds:schemaRef ds:uri="3a05a313-e8ba-434f-93a9-e1335f2c2059"/>
    <ds:schemaRef ds:uri="c7130aa1-df8d-4cfc-b5ca-c8e75a54ac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49BE72F-CB9A-4489-9DE8-BDBC4ADFE5FE}">
  <ds:schemaRefs>
    <ds:schemaRef ds:uri="http://schemas.openxmlformats.org/package/2006/metadata/core-properties"/>
    <ds:schemaRef ds:uri="http://schemas.microsoft.com/office/2006/documentManagement/types"/>
    <ds:schemaRef ds:uri="3a05a313-e8ba-434f-93a9-e1335f2c205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c7130aa1-df8d-4cfc-b5ca-c8e75a54ac5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1107</Words>
  <Application>Microsoft Office PowerPoint</Application>
  <PresentationFormat>Širokoúhlá obrazovka</PresentationFormat>
  <Paragraphs>170</Paragraphs>
  <Slides>16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Wingdings,Sans-Serif</vt:lpstr>
      <vt:lpstr>Motiv Office</vt:lpstr>
      <vt:lpstr>Zákon o podpoře nízkoemisních vozidel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Sokolovi</dc:creator>
  <cp:lastModifiedBy>Nedvědická Jana</cp:lastModifiedBy>
  <cp:revision>23</cp:revision>
  <dcterms:created xsi:type="dcterms:W3CDTF">2024-02-08T14:50:32Z</dcterms:created>
  <dcterms:modified xsi:type="dcterms:W3CDTF">2025-01-20T16:55:55Z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0x0101007902385C3B5A254CBD327BF70AB46767</vt:lpwstr>
  </property>
  <property fmtid="{D5CDD505-2E9C-101B-9397-08002B2CF9AE}" pid="3" name="MediaServiceImageTags">
    <vt:lpwstr/>
  </property>
</Properties>
</file>