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333" r:id="rId5"/>
    <p:sldId id="342" r:id="rId6"/>
    <p:sldId id="318" r:id="rId7"/>
    <p:sldId id="347" r:id="rId8"/>
    <p:sldId id="348" r:id="rId9"/>
    <p:sldId id="349" r:id="rId10"/>
    <p:sldId id="350" r:id="rId11"/>
    <p:sldId id="352" r:id="rId12"/>
    <p:sldId id="353" r:id="rId13"/>
    <p:sldId id="354" r:id="rId14"/>
    <p:sldId id="355" r:id="rId15"/>
    <p:sldId id="357" r:id="rId16"/>
    <p:sldId id="358" r:id="rId17"/>
    <p:sldId id="359" r:id="rId18"/>
    <p:sldId id="360" r:id="rId19"/>
    <p:sldId id="361" r:id="rId20"/>
    <p:sldId id="362" r:id="rId21"/>
    <p:sldId id="363" r:id="rId22"/>
    <p:sldId id="367" r:id="rId23"/>
    <p:sldId id="364" r:id="rId24"/>
    <p:sldId id="365" r:id="rId25"/>
    <p:sldId id="368" r:id="rId26"/>
    <p:sldId id="369" r:id="rId27"/>
    <p:sldId id="366" r:id="rId28"/>
    <p:sldId id="370" r:id="rId29"/>
    <p:sldId id="371" r:id="rId30"/>
    <p:sldId id="372" r:id="rId31"/>
    <p:sldId id="374" r:id="rId32"/>
    <p:sldId id="373" r:id="rId33"/>
    <p:sldId id="375" r:id="rId34"/>
    <p:sldId id="376" r:id="rId35"/>
    <p:sldId id="377" r:id="rId36"/>
    <p:sldId id="378" r:id="rId37"/>
    <p:sldId id="379" r:id="rId38"/>
    <p:sldId id="380" r:id="rId39"/>
    <p:sldId id="381" r:id="rId40"/>
    <p:sldId id="382" r:id="rId41"/>
    <p:sldId id="383" r:id="rId42"/>
    <p:sldId id="384" r:id="rId43"/>
    <p:sldId id="385" r:id="rId44"/>
    <p:sldId id="386" r:id="rId45"/>
    <p:sldId id="345" r:id="rId4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43"/>
    <a:srgbClr val="2E49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8FB837D-C827-4EFA-A057-4D05807E0F7C}" styleName="Styl s motivem 1 – zvýraznění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Tmavý styl 1 – zvýraznění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Tmavý styl 1 – zvýraznění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Světlý styl 3 – zvýraznění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yl s motivem 2 – zvýraznění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řední styl 4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79403" autoAdjust="0"/>
  </p:normalViewPr>
  <p:slideViewPr>
    <p:cSldViewPr snapToGrid="0">
      <p:cViewPr varScale="1">
        <p:scale>
          <a:sx n="100" d="100"/>
          <a:sy n="100" d="100"/>
        </p:scale>
        <p:origin x="510"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76EA0-A7D8-4C36-9103-675E79D94563}" type="datetimeFigureOut">
              <a:rPr lang="cs-CZ" smtClean="0"/>
              <a:t>13.01.2025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12E25-B006-4F85-B4EA-907AF006C9BB}" type="slidenum">
              <a:rPr lang="cs-CZ" smtClean="0"/>
              <a:t>‹#›</a:t>
            </a:fld>
            <a:endParaRPr lang="cs-CZ"/>
          </a:p>
        </p:txBody>
      </p:sp>
    </p:spTree>
    <p:extLst>
      <p:ext uri="{BB962C8B-B14F-4D97-AF65-F5344CB8AC3E}">
        <p14:creationId xmlns:p14="http://schemas.microsoft.com/office/powerpoint/2010/main" val="2969087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a:t>
            </a:fld>
            <a:endParaRPr lang="cs-CZ"/>
          </a:p>
        </p:txBody>
      </p:sp>
    </p:spTree>
    <p:extLst>
      <p:ext uri="{BB962C8B-B14F-4D97-AF65-F5344CB8AC3E}">
        <p14:creationId xmlns:p14="http://schemas.microsoft.com/office/powerpoint/2010/main" val="46552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32</a:t>
            </a:fld>
            <a:endParaRPr lang="cs-CZ"/>
          </a:p>
        </p:txBody>
      </p:sp>
    </p:spTree>
    <p:extLst>
      <p:ext uri="{BB962C8B-B14F-4D97-AF65-F5344CB8AC3E}">
        <p14:creationId xmlns:p14="http://schemas.microsoft.com/office/powerpoint/2010/main" val="1114846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33</a:t>
            </a:fld>
            <a:endParaRPr lang="cs-CZ"/>
          </a:p>
        </p:txBody>
      </p:sp>
    </p:spTree>
    <p:extLst>
      <p:ext uri="{BB962C8B-B14F-4D97-AF65-F5344CB8AC3E}">
        <p14:creationId xmlns:p14="http://schemas.microsoft.com/office/powerpoint/2010/main" val="1512067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35</a:t>
            </a:fld>
            <a:endParaRPr lang="cs-CZ"/>
          </a:p>
        </p:txBody>
      </p:sp>
    </p:spTree>
    <p:extLst>
      <p:ext uri="{BB962C8B-B14F-4D97-AF65-F5344CB8AC3E}">
        <p14:creationId xmlns:p14="http://schemas.microsoft.com/office/powerpoint/2010/main" val="1727732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38</a:t>
            </a:fld>
            <a:endParaRPr lang="cs-CZ"/>
          </a:p>
        </p:txBody>
      </p:sp>
    </p:spTree>
    <p:extLst>
      <p:ext uri="{BB962C8B-B14F-4D97-AF65-F5344CB8AC3E}">
        <p14:creationId xmlns:p14="http://schemas.microsoft.com/office/powerpoint/2010/main" val="24449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a:t>
            </a:fld>
            <a:endParaRPr lang="cs-CZ"/>
          </a:p>
        </p:txBody>
      </p:sp>
    </p:spTree>
    <p:extLst>
      <p:ext uri="{BB962C8B-B14F-4D97-AF65-F5344CB8AC3E}">
        <p14:creationId xmlns:p14="http://schemas.microsoft.com/office/powerpoint/2010/main" val="4243441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a:t>
            </a:fld>
            <a:endParaRPr lang="cs-CZ"/>
          </a:p>
        </p:txBody>
      </p:sp>
    </p:spTree>
    <p:extLst>
      <p:ext uri="{BB962C8B-B14F-4D97-AF65-F5344CB8AC3E}">
        <p14:creationId xmlns:p14="http://schemas.microsoft.com/office/powerpoint/2010/main" val="1784842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12</a:t>
            </a:fld>
            <a:endParaRPr lang="cs-CZ"/>
          </a:p>
        </p:txBody>
      </p:sp>
    </p:spTree>
    <p:extLst>
      <p:ext uri="{BB962C8B-B14F-4D97-AF65-F5344CB8AC3E}">
        <p14:creationId xmlns:p14="http://schemas.microsoft.com/office/powerpoint/2010/main" val="2619309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14</a:t>
            </a:fld>
            <a:endParaRPr lang="cs-CZ"/>
          </a:p>
        </p:txBody>
      </p:sp>
    </p:spTree>
    <p:extLst>
      <p:ext uri="{BB962C8B-B14F-4D97-AF65-F5344CB8AC3E}">
        <p14:creationId xmlns:p14="http://schemas.microsoft.com/office/powerpoint/2010/main" val="758878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15</a:t>
            </a:fld>
            <a:endParaRPr lang="cs-CZ"/>
          </a:p>
        </p:txBody>
      </p:sp>
    </p:spTree>
    <p:extLst>
      <p:ext uri="{BB962C8B-B14F-4D97-AF65-F5344CB8AC3E}">
        <p14:creationId xmlns:p14="http://schemas.microsoft.com/office/powerpoint/2010/main" val="135264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25</a:t>
            </a:fld>
            <a:endParaRPr lang="cs-CZ"/>
          </a:p>
        </p:txBody>
      </p:sp>
    </p:spTree>
    <p:extLst>
      <p:ext uri="{BB962C8B-B14F-4D97-AF65-F5344CB8AC3E}">
        <p14:creationId xmlns:p14="http://schemas.microsoft.com/office/powerpoint/2010/main" val="159895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29</a:t>
            </a:fld>
            <a:endParaRPr lang="cs-CZ"/>
          </a:p>
        </p:txBody>
      </p:sp>
    </p:spTree>
    <p:extLst>
      <p:ext uri="{BB962C8B-B14F-4D97-AF65-F5344CB8AC3E}">
        <p14:creationId xmlns:p14="http://schemas.microsoft.com/office/powerpoint/2010/main" val="3431152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31</a:t>
            </a:fld>
            <a:endParaRPr lang="cs-CZ"/>
          </a:p>
        </p:txBody>
      </p:sp>
    </p:spTree>
    <p:extLst>
      <p:ext uri="{BB962C8B-B14F-4D97-AF65-F5344CB8AC3E}">
        <p14:creationId xmlns:p14="http://schemas.microsoft.com/office/powerpoint/2010/main" val="109206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17EA0-AF2F-4F2B-973E-0E60DC8B0BF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F88EDCF-E8FC-48EF-AA09-2CA6AFAE36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3B60C36-6A76-4B75-AED4-48941263834C}"/>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5" name="Zástupný symbol pro zápatí 4">
            <a:extLst>
              <a:ext uri="{FF2B5EF4-FFF2-40B4-BE49-F238E27FC236}">
                <a16:creationId xmlns:a16="http://schemas.microsoft.com/office/drawing/2014/main" id="{F1A3E763-5D8C-4CFF-973A-59FBE3C12D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43B469-5F55-46C6-ACFB-65A76D77F38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17304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9BD8B-6BA3-4902-A8D4-CDCD9CF7826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561FEE7-6EC5-4725-B6D6-5ED637EE20A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F53CEB-B1E5-415A-B34B-C631FBD55454}"/>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5" name="Zástupný symbol pro zápatí 4">
            <a:extLst>
              <a:ext uri="{FF2B5EF4-FFF2-40B4-BE49-F238E27FC236}">
                <a16:creationId xmlns:a16="http://schemas.microsoft.com/office/drawing/2014/main" id="{4BEB195C-E4D6-4D7B-9661-A4D5216A88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D06702-B80D-4D80-9964-3B937DED2E18}"/>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50916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4B54372-610E-4C81-A92F-A5876985286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A6EE999-100E-46E5-8F92-9BF9984063DC}"/>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99986D-BC9B-4267-9062-AA6BC7D9A7CC}"/>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5" name="Zástupný symbol pro zápatí 4">
            <a:extLst>
              <a:ext uri="{FF2B5EF4-FFF2-40B4-BE49-F238E27FC236}">
                <a16:creationId xmlns:a16="http://schemas.microsoft.com/office/drawing/2014/main" id="{D88E6ABF-CB84-41CF-BBE8-8662A558BD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B2B049-1E04-411A-8377-DD335F8537A3}"/>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158942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enutzerdefiniertes Layou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706034" y="1338263"/>
            <a:ext cx="10164233" cy="996950"/>
          </a:xfrm>
        </p:spPr>
        <p:txBody>
          <a:bodyPr/>
          <a:lstStyle/>
          <a:p>
            <a:r>
              <a:rPr lang="de-DE"/>
              <a:t>Titelmasterformat durch Klicken bearbeiten</a:t>
            </a:r>
            <a:endParaRPr lang="de-CH"/>
          </a:p>
        </p:txBody>
      </p:sp>
      <p:sp>
        <p:nvSpPr>
          <p:cNvPr id="3" name="Datumsplatzhalter 2"/>
          <p:cNvSpPr>
            <a:spLocks noGrp="1"/>
          </p:cNvSpPr>
          <p:nvPr>
            <p:ph type="dt" idx="10"/>
          </p:nvPr>
        </p:nvSpPr>
        <p:spPr>
          <a:xfrm>
            <a:off x="3215217" y="6165851"/>
            <a:ext cx="7298267" cy="581025"/>
          </a:xfrm>
        </p:spPr>
        <p:txBody>
          <a:bodyPr/>
          <a:lstStyle>
            <a:lvl1pPr>
              <a:defRPr/>
            </a:lvl1pPr>
          </a:lstStyle>
          <a:p>
            <a:pPr>
              <a:defRPr/>
            </a:pPr>
            <a:r>
              <a:rPr lang="en-GB"/>
              <a:t>Budapest, 23</a:t>
            </a:r>
            <a:r>
              <a:rPr lang="en-GB" baseline="30000"/>
              <a:t>rd</a:t>
            </a:r>
            <a:r>
              <a:rPr lang="en-GB"/>
              <a:t> September 2013</a:t>
            </a:r>
          </a:p>
          <a:p>
            <a:pPr>
              <a:defRPr/>
            </a:pPr>
            <a:endParaRPr lang="en-GB"/>
          </a:p>
        </p:txBody>
      </p:sp>
      <p:sp>
        <p:nvSpPr>
          <p:cNvPr id="4" name="Foliennummernplatzhalter 3"/>
          <p:cNvSpPr>
            <a:spLocks noGrp="1"/>
          </p:cNvSpPr>
          <p:nvPr>
            <p:ph type="sldNum" idx="11"/>
          </p:nvPr>
        </p:nvSpPr>
        <p:spPr/>
        <p:txBody>
          <a:bodyPr/>
          <a:lstStyle>
            <a:lvl1pPr>
              <a:defRPr/>
            </a:lvl1pPr>
          </a:lstStyle>
          <a:p>
            <a:pPr>
              <a:defRPr/>
            </a:pPr>
            <a:fld id="{94F1463F-2B4D-4CEF-A384-4F72B21CF370}" type="slidenum">
              <a:rPr lang="en-GB"/>
              <a:pPr>
                <a:defRPr/>
              </a:pPr>
              <a:t>‹#›</a:t>
            </a:fld>
            <a:endParaRPr lang="en-GB"/>
          </a:p>
        </p:txBody>
      </p:sp>
    </p:spTree>
    <p:extLst>
      <p:ext uri="{BB962C8B-B14F-4D97-AF65-F5344CB8AC3E}">
        <p14:creationId xmlns:p14="http://schemas.microsoft.com/office/powerpoint/2010/main" val="199034474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29625586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a:p>
        </p:txBody>
      </p:sp>
    </p:spTree>
    <p:extLst>
      <p:ext uri="{BB962C8B-B14F-4D97-AF65-F5344CB8AC3E}">
        <p14:creationId xmlns:p14="http://schemas.microsoft.com/office/powerpoint/2010/main" val="56385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9E9C70-6C46-46F1-A583-ACE6CF060C7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70A6594-294C-45A8-93D1-1455129E789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5AD7DB-F081-4120-BBF2-620EB242A8E3}"/>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5" name="Zástupný symbol pro zápatí 4">
            <a:extLst>
              <a:ext uri="{FF2B5EF4-FFF2-40B4-BE49-F238E27FC236}">
                <a16:creationId xmlns:a16="http://schemas.microsoft.com/office/drawing/2014/main" id="{A0D10F31-5E40-4CEC-995E-4EC6FC434B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BBB9CF-E00C-4299-93BD-B39B441E6B7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360179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7844F7-2E55-486E-AECA-BA81BCFC88F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BC3793D5-8AE0-4BF1-81BF-F4977097F4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3FFA035-755C-412E-A1CC-27E5F1BE492A}"/>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5" name="Zástupný symbol pro zápatí 4">
            <a:extLst>
              <a:ext uri="{FF2B5EF4-FFF2-40B4-BE49-F238E27FC236}">
                <a16:creationId xmlns:a16="http://schemas.microsoft.com/office/drawing/2014/main" id="{9A85DCD9-6A7D-4A39-BB80-D8A58CB0D3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C56AF2E-ECAF-44DF-8D7C-77A4B8FE99E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422710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7D9A6-98EB-4320-8295-478F84775C1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801B4CD-C1EE-46E9-AE01-BBCD1945F492}"/>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788F5143-6610-435A-BB86-7619C710DA0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4B3ED2E-C943-4686-B63B-3AB4EFFDE07A}"/>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6" name="Zástupný symbol pro zápatí 5">
            <a:extLst>
              <a:ext uri="{FF2B5EF4-FFF2-40B4-BE49-F238E27FC236}">
                <a16:creationId xmlns:a16="http://schemas.microsoft.com/office/drawing/2014/main" id="{9CEC26A3-483B-42DD-95A3-7B89A8B3383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4F611B-1B7B-472B-A8D7-33082E01E9B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87036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8CF02-5D47-477C-81E6-BBAB722D6E0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C2B8829-83D9-4A0F-9355-336DE810FE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A349D7C-1770-4F96-9DC2-32973C8C47C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DB5510E-39A9-4A80-B99F-9F9D3967B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4E0E4315-8DF1-4876-8B3A-6D1A5FA7641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2459812-E96C-44C8-8D24-07DB4E400B92}"/>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8" name="Zástupný symbol pro zápatí 7">
            <a:extLst>
              <a:ext uri="{FF2B5EF4-FFF2-40B4-BE49-F238E27FC236}">
                <a16:creationId xmlns:a16="http://schemas.microsoft.com/office/drawing/2014/main" id="{00AB9673-FCEA-4218-8BBA-7C8808D5E4E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340CD21-4F45-4B0B-A4AC-29F7CC528E1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9537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ECBB0A-92C6-43A2-99BA-0682441C09F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BA7168-5335-48B7-B458-A16A28EED95F}"/>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4" name="Zástupný symbol pro zápatí 3">
            <a:extLst>
              <a:ext uri="{FF2B5EF4-FFF2-40B4-BE49-F238E27FC236}">
                <a16:creationId xmlns:a16="http://schemas.microsoft.com/office/drawing/2014/main" id="{1F836032-48BD-483E-8323-DD8D6B28824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35A1413-37F7-44C9-B400-CEF862C3FC90}"/>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94206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A621256-969A-4B06-A574-7D28255432A8}"/>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3" name="Zástupný symbol pro zápatí 2">
            <a:extLst>
              <a:ext uri="{FF2B5EF4-FFF2-40B4-BE49-F238E27FC236}">
                <a16:creationId xmlns:a16="http://schemas.microsoft.com/office/drawing/2014/main" id="{8C39A609-7FFF-4CCA-BCE6-50F6067D665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B5FFFAC-3E1B-42BA-AFDE-15696055919A}"/>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70539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72B1-C93E-4949-A035-C02CE64D397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A2E9C22-7328-4419-83AA-5B355C710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ECB52A11-60DC-459F-A40C-04D2E49C4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CDCA0A8-4DD9-49DC-96E7-C5C07A0AFDEF}"/>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6" name="Zástupný symbol pro zápatí 5">
            <a:extLst>
              <a:ext uri="{FF2B5EF4-FFF2-40B4-BE49-F238E27FC236}">
                <a16:creationId xmlns:a16="http://schemas.microsoft.com/office/drawing/2014/main" id="{99D837FF-890D-48A0-AAB0-43986BB9FC8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288279-0FFD-4D37-90F0-61C399B46E0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09002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DFDD9D-04DD-411D-8D33-1C99F072771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D791B58-FB21-475E-A6DD-A114258FE0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ACC00C0-A60F-48B3-B3B4-4F6F16349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5620A71-25A9-4FA5-8C79-BCE9FA3F3080}"/>
              </a:ext>
            </a:extLst>
          </p:cNvPr>
          <p:cNvSpPr>
            <a:spLocks noGrp="1"/>
          </p:cNvSpPr>
          <p:nvPr>
            <p:ph type="dt" sz="half" idx="10"/>
          </p:nvPr>
        </p:nvSpPr>
        <p:spPr/>
        <p:txBody>
          <a:bodyPr/>
          <a:lstStyle/>
          <a:p>
            <a:fld id="{869530D7-7F08-45BC-B281-5C39E7B9BE51}" type="datetimeFigureOut">
              <a:rPr lang="cs-CZ" smtClean="0"/>
              <a:t>13.01.2025</a:t>
            </a:fld>
            <a:endParaRPr lang="cs-CZ"/>
          </a:p>
        </p:txBody>
      </p:sp>
      <p:sp>
        <p:nvSpPr>
          <p:cNvPr id="6" name="Zástupný symbol pro zápatí 5">
            <a:extLst>
              <a:ext uri="{FF2B5EF4-FFF2-40B4-BE49-F238E27FC236}">
                <a16:creationId xmlns:a16="http://schemas.microsoft.com/office/drawing/2014/main" id="{1F8F2497-DC14-439B-AB34-C498BFA2B1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0F9D4D2-1B68-42C3-9F61-7BE6D522573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62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3255661-FD6D-4C7C-B655-65D821867A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3759CC7-5DB4-4E99-9ECD-52322577B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4180BD-372A-43B0-B102-4B19A1EC0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530D7-7F08-45BC-B281-5C39E7B9BE51}" type="datetimeFigureOut">
              <a:rPr lang="cs-CZ" smtClean="0"/>
              <a:t>13.01.2025</a:t>
            </a:fld>
            <a:endParaRPr lang="cs-CZ"/>
          </a:p>
        </p:txBody>
      </p:sp>
      <p:sp>
        <p:nvSpPr>
          <p:cNvPr id="5" name="Zástupný symbol pro zápatí 4">
            <a:extLst>
              <a:ext uri="{FF2B5EF4-FFF2-40B4-BE49-F238E27FC236}">
                <a16:creationId xmlns:a16="http://schemas.microsoft.com/office/drawing/2014/main" id="{88DC06EE-D1F0-47F6-9B35-78BF604E4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69FBC90-1CCA-4E71-8879-0C0704AC3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B61CA-E8A6-4EFA-8BA4-4BF6E086BA60}" type="slidenum">
              <a:rPr lang="cs-CZ" smtClean="0"/>
              <a:t>‹#›</a:t>
            </a:fld>
            <a:endParaRPr lang="cs-CZ"/>
          </a:p>
        </p:txBody>
      </p:sp>
    </p:spTree>
    <p:extLst>
      <p:ext uri="{BB962C8B-B14F-4D97-AF65-F5344CB8AC3E}">
        <p14:creationId xmlns:p14="http://schemas.microsoft.com/office/powerpoint/2010/main" val="383599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uohs.gov.cz/cs/verejne-zakazky/sbirky-rozhodnuti/detail-22215.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ohs.gov.cz/cs/verejne-zakazky/sbirky-rozhodnuti/detail-22163.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uohs.gov.cz/cs/verejne-zakazky/sbirky-rozhodnuti/detail-22199.html"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uohs.gov.cz/cs/verejne-zakazky/sbirky-rozhodnuti/detail-22198.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uohs.gov.cz/cs/verejne-zakazky/sbirky-rozhodnuti/detail-22217.html"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uohs.gov.cz/cs/verejne-zakazky/sbirky-rozhodnuti/detail-22236.html" TargetMode="Externa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ohs.gov.cz/cs/verejne-zakazky/sbirky-rozhodnuti/detail-22179.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2BCE0C-50C0-D3EC-65F2-544DBFCF4739}"/>
              </a:ext>
            </a:extLst>
          </p:cNvPr>
          <p:cNvSpPr>
            <a:spLocks noGrp="1"/>
          </p:cNvSpPr>
          <p:nvPr>
            <p:ph type="ctrTitle"/>
          </p:nvPr>
        </p:nvSpPr>
        <p:spPr>
          <a:xfrm>
            <a:off x="1524000" y="1576872"/>
            <a:ext cx="9144000" cy="2509935"/>
          </a:xfrm>
        </p:spPr>
        <p:txBody>
          <a:bodyPr>
            <a:normAutofit fontScale="90000"/>
          </a:bodyPr>
          <a:lstStyle/>
          <a:p>
            <a:pPr marL="0" indent="0" algn="ctr">
              <a:buNone/>
            </a:pPr>
            <a:r>
              <a:rPr lang="cs-CZ" sz="6000" b="1" dirty="0">
                <a:solidFill>
                  <a:srgbClr val="000099"/>
                </a:solidFill>
              </a:rPr>
              <a:t>Vybraná rozhodnutí ÚOHS</a:t>
            </a:r>
            <a:br>
              <a:rPr lang="cs-CZ" sz="6000" b="1" dirty="0">
                <a:solidFill>
                  <a:srgbClr val="000099"/>
                </a:solidFill>
              </a:rPr>
            </a:br>
            <a:r>
              <a:rPr lang="cs-CZ" sz="6000" b="1" dirty="0">
                <a:solidFill>
                  <a:srgbClr val="000099"/>
                </a:solidFill>
              </a:rPr>
              <a:t>- </a:t>
            </a:r>
            <a:br>
              <a:rPr lang="cs-CZ" sz="6000" b="1" dirty="0">
                <a:solidFill>
                  <a:srgbClr val="000099"/>
                </a:solidFill>
              </a:rPr>
            </a:br>
            <a:r>
              <a:rPr lang="cs-CZ" sz="6000" b="1" dirty="0">
                <a:solidFill>
                  <a:srgbClr val="000099"/>
                </a:solidFill>
              </a:rPr>
              <a:t>říjen 2024</a:t>
            </a:r>
          </a:p>
        </p:txBody>
      </p:sp>
      <p:sp>
        <p:nvSpPr>
          <p:cNvPr id="5" name="Podnadpis 2">
            <a:extLst>
              <a:ext uri="{FF2B5EF4-FFF2-40B4-BE49-F238E27FC236}">
                <a16:creationId xmlns:a16="http://schemas.microsoft.com/office/drawing/2014/main" id="{24792A64-E2EE-4AE3-7948-E9E20A5F5E8B}"/>
              </a:ext>
            </a:extLst>
          </p:cNvPr>
          <p:cNvSpPr>
            <a:spLocks noGrp="1"/>
          </p:cNvSpPr>
          <p:nvPr>
            <p:ph type="subTitle" idx="1"/>
          </p:nvPr>
        </p:nvSpPr>
        <p:spPr>
          <a:xfrm>
            <a:off x="1524000" y="4889663"/>
            <a:ext cx="9144000" cy="1655762"/>
          </a:xfrm>
        </p:spPr>
        <p:txBody>
          <a:bodyPr/>
          <a:lstStyle/>
          <a:p>
            <a:r>
              <a:rPr lang="cs-CZ" sz="1800" dirty="0">
                <a:solidFill>
                  <a:schemeClr val="accent6">
                    <a:lumMod val="60000"/>
                    <a:lumOff val="40000"/>
                  </a:schemeClr>
                </a:solidFill>
                <a:effectLst/>
                <a:ea typeface="Calibri" panose="020F0502020204030204" pitchFamily="34" charset="0"/>
              </a:rPr>
              <a:t>Odbor strategií, práva a podpory veřejného investování</a:t>
            </a:r>
            <a:endParaRPr lang="cs-CZ" dirty="0">
              <a:solidFill>
                <a:schemeClr val="accent6">
                  <a:lumMod val="60000"/>
                  <a:lumOff val="40000"/>
                </a:schemeClr>
              </a:solidFill>
            </a:endParaRPr>
          </a:p>
        </p:txBody>
      </p:sp>
    </p:spTree>
    <p:extLst>
      <p:ext uri="{BB962C8B-B14F-4D97-AF65-F5344CB8AC3E}">
        <p14:creationId xmlns:p14="http://schemas.microsoft.com/office/powerpoint/2010/main" val="2924497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76200" y="809626"/>
            <a:ext cx="12115800" cy="6144288"/>
          </a:xfrm>
          <a:prstGeom prst="rect">
            <a:avLst/>
          </a:prstGeom>
          <a:noFill/>
        </p:spPr>
        <p:txBody>
          <a:bodyPr wrap="square" lIns="91440" tIns="45720" rIns="91440" bIns="45720" rtlCol="0" anchor="t">
            <a:spAutoFit/>
          </a:bodyPr>
          <a:lstStyle/>
          <a:p>
            <a:pPr algn="just">
              <a:lnSpc>
                <a:spcPct val="107000"/>
              </a:lnSpc>
              <a:spcAft>
                <a:spcPts val="800"/>
              </a:spcAft>
            </a:pPr>
            <a:r>
              <a:rPr lang="cs-CZ" sz="2200" b="1" dirty="0">
                <a:latin typeface="Arial" panose="020B0604020202020204" pitchFamily="34" charset="0"/>
                <a:cs typeface="Arial" panose="020B0604020202020204" pitchFamily="34" charset="0"/>
              </a:rPr>
              <a:t>Skutkový stav:</a:t>
            </a:r>
          </a:p>
          <a:p>
            <a:pPr marL="285750" indent="-28575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Arial" panose="020B0604020202020204" pitchFamily="34" charset="0"/>
              </a:rPr>
              <a:t>Stavební úpravy 8 patrové budovy.</a:t>
            </a:r>
          </a:p>
          <a:p>
            <a:pPr marL="285750" indent="-285750" algn="just">
              <a:lnSpc>
                <a:spcPct val="107000"/>
              </a:lnSpc>
              <a:spcAft>
                <a:spcPts val="800"/>
              </a:spcAft>
              <a:buFont typeface="Arial" panose="020B0604020202020204" pitchFamily="34" charset="0"/>
              <a:buChar char="•"/>
            </a:pPr>
            <a:r>
              <a:rPr lang="cs-CZ" sz="2200" dirty="0">
                <a:latin typeface="Arial" panose="020B0604020202020204" pitchFamily="34" charset="0"/>
                <a:ea typeface="Calibri" panose="020F0502020204030204" pitchFamily="34" charset="0"/>
                <a:cs typeface="Arial" panose="020B0604020202020204" pitchFamily="34" charset="0"/>
              </a:rPr>
              <a:t>Rozdělena na 2 VZ.</a:t>
            </a:r>
          </a:p>
          <a:p>
            <a:pPr marL="285750" indent="-28575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Arial" panose="020B0604020202020204" pitchFamily="34" charset="0"/>
              </a:rPr>
              <a:t>1. VZ úpravy </a:t>
            </a:r>
            <a:r>
              <a:rPr lang="cs-CZ" sz="2200" dirty="0">
                <a:effectLst/>
                <a:latin typeface="Arial" panose="020B0604020202020204" pitchFamily="34" charset="0"/>
                <a:ea typeface="Calibri" panose="020F0502020204030204" pitchFamily="34" charset="0"/>
                <a:cs typeface="Times New Roman" panose="02020603050405020304" pitchFamily="18" charset="0"/>
              </a:rPr>
              <a:t>v rozsahu dvou podzemních pater (3 PP a 2 PP) a pěti nadzemních pater (1 NP, 2 NP, 6 NP, 7 NP a 8 NP), přičemž celková cena díla byla stanovena ve výši 5 950 459 Kč bez DPH. Smlouva uveřejněna v registru dne 4. 7. 2023.</a:t>
            </a:r>
          </a:p>
          <a:p>
            <a:pPr marL="285750" indent="-285750" algn="just">
              <a:lnSpc>
                <a:spcPct val="107000"/>
              </a:lnSpc>
              <a:spcAft>
                <a:spcPts val="800"/>
              </a:spcAft>
              <a:buFont typeface="Arial" panose="020B0604020202020204" pitchFamily="34" charset="0"/>
              <a:buChar char="•"/>
            </a:pPr>
            <a:r>
              <a:rPr lang="cs-CZ" sz="2200" dirty="0">
                <a:latin typeface="Arial" panose="020B0604020202020204" pitchFamily="34" charset="0"/>
                <a:ea typeface="Calibri" panose="020F0502020204030204" pitchFamily="34" charset="0"/>
                <a:cs typeface="Times New Roman" panose="02020603050405020304" pitchFamily="18" charset="0"/>
              </a:rPr>
              <a:t>2. VZ úpravy</a:t>
            </a:r>
            <a:r>
              <a:rPr lang="cs-CZ" sz="2200" dirty="0">
                <a:effectLst/>
                <a:latin typeface="Arial" panose="020B0604020202020204" pitchFamily="34" charset="0"/>
                <a:ea typeface="Calibri" panose="020F0502020204030204" pitchFamily="34" charset="0"/>
                <a:cs typeface="Times New Roman" panose="02020603050405020304" pitchFamily="18" charset="0"/>
              </a:rPr>
              <a:t> zbylých tří pater (tedy 3 NP, 4 NP a 5 NP). Smlouvy uzavřena dne </a:t>
            </a:r>
            <a:r>
              <a:rPr lang="cs-CZ" sz="22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27. 7. 2023 </a:t>
            </a:r>
            <a:r>
              <a:rPr lang="cs-CZ" sz="2200" dirty="0">
                <a:effectLst/>
                <a:latin typeface="Arial" panose="020B0604020202020204" pitchFamily="34" charset="0"/>
                <a:ea typeface="Calibri" panose="020F0502020204030204" pitchFamily="34" charset="0"/>
                <a:cs typeface="Times New Roman" panose="02020603050405020304" pitchFamily="18" charset="0"/>
              </a:rPr>
              <a:t>s ovládanou osobou s odkazem na institut vertikální spolupráce podle § 11 ZZVZ ve výši </a:t>
            </a:r>
            <a:r>
              <a:rPr lang="pl-PL" sz="2200" dirty="0">
                <a:effectLst/>
                <a:latin typeface="Arial" panose="020B0604020202020204" pitchFamily="34" charset="0"/>
                <a:ea typeface="Calibri" panose="020F0502020204030204" pitchFamily="34" charset="0"/>
                <a:cs typeface="Times New Roman" panose="02020603050405020304" pitchFamily="18" charset="0"/>
              </a:rPr>
              <a:t>4 066 000 Kč bez DPH.</a:t>
            </a:r>
            <a:endParaRPr lang="cs-CZ" sz="22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cs-CZ" sz="2200" dirty="0">
                <a:latin typeface="Arial" panose="020B0604020202020204" pitchFamily="34" charset="0"/>
                <a:ea typeface="Calibri" panose="020F0502020204030204" pitchFamily="34" charset="0"/>
                <a:cs typeface="Times New Roman" panose="02020603050405020304" pitchFamily="18" charset="0"/>
              </a:rPr>
              <a:t>Plnění totožná - bourací práce a likvidace suti, svislé konstrukce, malba stěn a příček vč. penetrace apod.</a:t>
            </a:r>
          </a:p>
          <a:p>
            <a:pPr marL="285750" indent="-285750" algn="just">
              <a:lnSpc>
                <a:spcPct val="107000"/>
              </a:lnSpc>
              <a:spcAft>
                <a:spcPts val="800"/>
              </a:spcAft>
              <a:buFont typeface="Arial" panose="020B0604020202020204" pitchFamily="34" charset="0"/>
              <a:buChar char="•"/>
            </a:pPr>
            <a:r>
              <a:rPr lang="cs-CZ" sz="2200" dirty="0">
                <a:latin typeface="Arial" panose="020B0604020202020204" pitchFamily="34" charset="0"/>
                <a:ea typeface="Calibri" panose="020F0502020204030204" pitchFamily="34" charset="0"/>
                <a:cs typeface="Times New Roman" panose="02020603050405020304" pitchFamily="18" charset="0"/>
              </a:rPr>
              <a:t>Ovládaná osoba plnění nerealizovala, dne </a:t>
            </a:r>
            <a:r>
              <a:rPr lang="cs-CZ" sz="2200" dirty="0">
                <a:highlight>
                  <a:srgbClr val="FFFF00"/>
                </a:highlight>
                <a:latin typeface="Arial" panose="020B0604020202020204" pitchFamily="34" charset="0"/>
                <a:ea typeface="Calibri" panose="020F0502020204030204" pitchFamily="34" charset="0"/>
                <a:cs typeface="Times New Roman" panose="02020603050405020304" pitchFamily="18" charset="0"/>
              </a:rPr>
              <a:t>27. 7. 2023 </a:t>
            </a:r>
            <a:r>
              <a:rPr lang="cs-CZ" sz="2200" dirty="0">
                <a:latin typeface="Arial" panose="020B0604020202020204" pitchFamily="34" charset="0"/>
                <a:ea typeface="Calibri" panose="020F0502020204030204" pitchFamily="34" charset="0"/>
                <a:cs typeface="Times New Roman" panose="02020603050405020304" pitchFamily="18" charset="0"/>
              </a:rPr>
              <a:t>uzavřela na jeho realizaci smlouvu s jinou společností bez provedení zadávacího řízení, přičemž tento postup byl předem plánovaný, kdy ovládaná osoba již od června 2023 začala poptávat dodavatele předmětných stavebních prací.</a:t>
            </a:r>
          </a:p>
        </p:txBody>
      </p:sp>
    </p:spTree>
    <p:extLst>
      <p:ext uri="{BB962C8B-B14F-4D97-AF65-F5344CB8AC3E}">
        <p14:creationId xmlns:p14="http://schemas.microsoft.com/office/powerpoint/2010/main" val="1917040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4882427"/>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Na základě výše uvedeného tedy Úřad dospěl k závěru, že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 šetřeném případě byla naplněna věcná </a:t>
            </a:r>
            <a:r>
              <a:rPr lang="cs-CZ" sz="2400" dirty="0">
                <a:effectLst/>
                <a:latin typeface="Arial" panose="020B0604020202020204" pitchFamily="34" charset="0"/>
                <a:ea typeface="Calibri" panose="020F0502020204030204" pitchFamily="34" charset="0"/>
                <a:cs typeface="Times New Roman" panose="02020603050405020304" pitchFamily="18" charset="0"/>
              </a:rPr>
              <a:t>(věcně totožné plnění v podobě stavebních úprav s jednotným záměrem zadavatele),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místní</a:t>
            </a:r>
            <a:r>
              <a:rPr lang="cs-CZ" sz="2400" dirty="0">
                <a:effectLst/>
                <a:latin typeface="Arial" panose="020B0604020202020204" pitchFamily="34" charset="0"/>
                <a:ea typeface="Calibri" panose="020F0502020204030204" pitchFamily="34" charset="0"/>
                <a:cs typeface="Times New Roman" panose="02020603050405020304" pitchFamily="18" charset="0"/>
              </a:rPr>
              <a:t> (stavební úpravy téhož objektu),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časová</a:t>
            </a:r>
            <a:r>
              <a:rPr lang="cs-CZ" sz="2400" dirty="0">
                <a:effectLst/>
                <a:latin typeface="Arial" panose="020B0604020202020204" pitchFamily="34" charset="0"/>
                <a:ea typeface="Calibri" panose="020F0502020204030204" pitchFamily="34" charset="0"/>
                <a:cs typeface="Times New Roman" panose="02020603050405020304" pitchFamily="18" charset="0"/>
              </a:rPr>
              <a:t> (dle data uzavření smluv i dle faktického plnění děl) i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funkční</a:t>
            </a:r>
            <a:r>
              <a:rPr lang="cs-CZ" sz="2400" dirty="0">
                <a:effectLst/>
                <a:latin typeface="Arial" panose="020B0604020202020204" pitchFamily="34" charset="0"/>
                <a:ea typeface="Calibri" panose="020F0502020204030204" pitchFamily="34" charset="0"/>
                <a:cs typeface="Times New Roman" panose="02020603050405020304" pitchFamily="18" charset="0"/>
              </a:rPr>
              <a:t> (účelem zadavatele bylo zajistit fungující prostory pro sídlo úřadu městské části)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souvislost.</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Úřad tedy uzavírá, že právě šetřený předmět plnění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ve své komplexitě slouží jednomu účelu</a:t>
            </a:r>
            <a:r>
              <a:rPr lang="cs-CZ" sz="2400" dirty="0">
                <a:effectLst/>
                <a:latin typeface="Arial" panose="020B0604020202020204" pitchFamily="34" charset="0"/>
                <a:ea typeface="Calibri" panose="020F0502020204030204" pitchFamily="34" charset="0"/>
                <a:cs typeface="Times New Roman" panose="02020603050405020304" pitchFamily="18" charset="0"/>
              </a:rPr>
              <a:t>, tedy zajištění odpovídajících prostor radnice městské části, odpovídá skutečnému záměru zadavatele, tedy zajistit všechna patra, a až ve svém souhrnu naplňuje jeho potřeby, které jeho prostřednictvím hodlá zadavatel uspokojit, a tak dle Úřadu nemohou vznikat pochyby, že předmětná plnění spolu tvoří jeden funkční celek. (86)</a:t>
            </a:r>
            <a:endParaRPr lang="cs-CZ"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7693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579028"/>
          </a:xfrm>
          <a:prstGeom prst="rect">
            <a:avLst/>
          </a:prstGeom>
          <a:noFill/>
        </p:spPr>
        <p:txBody>
          <a:bodyPr wrap="square" lIns="91440" tIns="45720" rIns="91440" bIns="45720" rtlCol="0" anchor="t">
            <a:spAutoFit/>
          </a:bodyPr>
          <a:lstStyle/>
          <a:p>
            <a:pPr algn="just">
              <a:buClr>
                <a:srgbClr val="009543"/>
              </a:buClr>
            </a:pPr>
            <a:r>
              <a:rPr lang="cs-CZ" sz="2200" b="1" dirty="0">
                <a:latin typeface="Arial" panose="020B0604020202020204" pitchFamily="34" charset="0"/>
                <a:cs typeface="Arial" panose="020B0604020202020204" pitchFamily="34" charset="0"/>
              </a:rPr>
              <a:t>Argumentace Předsedy:</a:t>
            </a:r>
          </a:p>
          <a:p>
            <a:pPr marL="285750" indent="-28575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Na základě výše uvedeného nelze mít za zákonnou a opodstatněnou argumentaci zadavatele v rozkladu směřující ke skutečnosti, že se dle něj v případě vertikální spolupráce nejedná o veřejnou zakázku, tudíž nemohlo dojít ani k dělení veřejné zakázky, a zadavatel byl oprávněn zadat předmět smlouvy o dílo uzavřené s vybraným dodavatelem U1 s.r.o. s ohledem na cenu plnění ve výši 5 950 459 Kč bez DPH jako VZMR. (53)</a:t>
            </a:r>
          </a:p>
          <a:p>
            <a:pPr marL="285750" indent="-285750" algn="just">
              <a:lnSpc>
                <a:spcPct val="107000"/>
              </a:lnSpc>
              <a:spcAft>
                <a:spcPts val="800"/>
              </a:spcAft>
              <a:buFont typeface="Arial" panose="020B0604020202020204" pitchFamily="34" charset="0"/>
              <a:buChar char="•"/>
            </a:pP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Pokud by byla uzavřena pouze smlouva o dílo s vybraným dodavatelem </a:t>
            </a:r>
            <a:r>
              <a:rPr lang="cs-CZ" sz="2200" dirty="0">
                <a:effectLst/>
                <a:latin typeface="Arial" panose="020B0604020202020204" pitchFamily="34" charset="0"/>
                <a:ea typeface="Calibri" panose="020F0502020204030204" pitchFamily="34" charset="0"/>
                <a:cs typeface="Times New Roman" panose="02020603050405020304" pitchFamily="18" charset="0"/>
              </a:rPr>
              <a:t>s cenou plnění ve výši 5 950 459 Kč bez DPH,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mohla by být taková zakázka s ohledem na cenu plnění zadána bez zadávacího řízení jako VZMR</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Vzhledem k tomu však, že se jednalo pouze o část plnění</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když zbývající část plnění byla zadána opět bez zadávacího řízení s odkazem na institut vertikální spolupráce </a:t>
            </a:r>
            <a:r>
              <a:rPr lang="cs-CZ" sz="2200" dirty="0">
                <a:effectLst/>
                <a:latin typeface="Arial" panose="020B0604020202020204" pitchFamily="34" charset="0"/>
                <a:ea typeface="Calibri" panose="020F0502020204030204" pitchFamily="34" charset="0"/>
                <a:cs typeface="Times New Roman" panose="02020603050405020304" pitchFamily="18" charset="0"/>
              </a:rPr>
              <a:t>na základě smlouvy o dílo ze dne 27. 7. 2023 uzavřené mezi zadavatelem a ovládanou PRAHA 10 – Majetková, a.s., </a:t>
            </a:r>
            <a:r>
              <a:rPr lang="cs-CZ" sz="22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kterážto v rozporu s podmínkami vertikální spolupráce uzavřela </a:t>
            </a:r>
            <a:r>
              <a:rPr lang="cs-CZ" sz="2200" dirty="0" err="1">
                <a:solidFill>
                  <a:srgbClr val="7030A0"/>
                </a:solidFill>
                <a:effectLst/>
                <a:latin typeface="Arial" panose="020B0604020202020204" pitchFamily="34" charset="0"/>
                <a:ea typeface="Calibri" panose="020F0502020204030204" pitchFamily="34" charset="0"/>
                <a:cs typeface="Times New Roman" panose="02020603050405020304" pitchFamily="18" charset="0"/>
              </a:rPr>
              <a:t>SoD</a:t>
            </a:r>
            <a:r>
              <a:rPr lang="cs-CZ" sz="22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 </a:t>
            </a:r>
            <a:r>
              <a:rPr lang="cs-CZ" sz="2200" dirty="0">
                <a:effectLst/>
                <a:latin typeface="Arial" panose="020B0604020202020204" pitchFamily="34" charset="0"/>
                <a:ea typeface="Calibri" panose="020F0502020204030204" pitchFamily="34" charset="0"/>
                <a:cs typeface="Times New Roman" panose="02020603050405020304" pitchFamily="18" charset="0"/>
              </a:rPr>
              <a:t>EMTANDEM se společností EMTANDEM </a:t>
            </a:r>
            <a:r>
              <a:rPr lang="cs-CZ" sz="22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coby třetí stranou</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bylo třeba zohlednit i tuto zbývající část plnění s hodnotou dle smlouvy o dílo ze dne 27. 7. 2023 ve výši 4 066 000 Kč bez DPH</a:t>
            </a:r>
            <a:r>
              <a:rPr lang="cs-CZ" sz="2200" dirty="0">
                <a:effectLst/>
                <a:latin typeface="Arial" panose="020B0604020202020204" pitchFamily="34" charset="0"/>
                <a:ea typeface="Calibri" panose="020F0502020204030204" pitchFamily="34" charset="0"/>
                <a:cs typeface="Times New Roman" panose="02020603050405020304" pitchFamily="18" charset="0"/>
              </a:rPr>
              <a:t>. (54)</a:t>
            </a:r>
            <a:endParaRPr lang="cs-CZ"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8890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2246769"/>
          </a:xfrm>
          <a:prstGeom prst="rect">
            <a:avLst/>
          </a:prstGeom>
          <a:noFill/>
        </p:spPr>
        <p:txBody>
          <a:bodyPr wrap="square" lIns="91440" tIns="45720" rIns="91440" bIns="45720" rtlCol="0" anchor="t">
            <a:spAutoFit/>
          </a:bodyPr>
          <a:lstStyle/>
          <a:p>
            <a:pPr algn="just">
              <a:buClr>
                <a:srgbClr val="009543"/>
              </a:buClr>
            </a:pPr>
            <a:r>
              <a:rPr lang="cs-CZ" sz="2800" b="1" dirty="0">
                <a:latin typeface="Arial" panose="020B0604020202020204" pitchFamily="34" charset="0"/>
                <a:cs typeface="Arial" panose="020B0604020202020204" pitchFamily="34" charset="0"/>
              </a:rPr>
              <a:t>Ponaučení:</a:t>
            </a:r>
          </a:p>
          <a:p>
            <a:pPr marL="457200" indent="-457200" algn="just">
              <a:buClr>
                <a:srgbClr val="009543"/>
              </a:buClr>
              <a:buFont typeface="Arial" panose="020B0604020202020204" pitchFamily="34" charset="0"/>
              <a:buChar char="•"/>
            </a:pPr>
            <a:r>
              <a:rPr lang="cs-CZ" sz="2800" dirty="0">
                <a:latin typeface="Arial" panose="020B0604020202020204" pitchFamily="34" charset="0"/>
                <a:cs typeface="Arial" panose="020B0604020202020204" pitchFamily="34" charset="0"/>
              </a:rPr>
              <a:t>I na ovládané osoby dle § 11 ZZVZ byly-li jim zadána veřejná zakázka, platí ZZVZ.</a:t>
            </a:r>
          </a:p>
          <a:p>
            <a:pPr marL="457200" indent="-457200" algn="just">
              <a:buClr>
                <a:srgbClr val="009543"/>
              </a:buClr>
              <a:buFont typeface="Arial" panose="020B0604020202020204" pitchFamily="34" charset="0"/>
              <a:buChar char="•"/>
            </a:pPr>
            <a:r>
              <a:rPr lang="cs-CZ" sz="2800" dirty="0">
                <a:latin typeface="Arial" panose="020B0604020202020204" pitchFamily="34" charset="0"/>
                <a:cs typeface="Arial" panose="020B0604020202020204" pitchFamily="34" charset="0"/>
              </a:rPr>
              <a:t>Věcná, místní, časová i funkční souvislost veřejné zakázky se posuzuje k předmětu plnění, nikoliv k osobě zadavatele.  </a:t>
            </a:r>
          </a:p>
        </p:txBody>
      </p:sp>
    </p:spTree>
    <p:extLst>
      <p:ext uri="{BB962C8B-B14F-4D97-AF65-F5344CB8AC3E}">
        <p14:creationId xmlns:p14="http://schemas.microsoft.com/office/powerpoint/2010/main" val="1921115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 y="781050"/>
            <a:ext cx="12192001" cy="369332"/>
          </a:xfrm>
          <a:prstGeom prst="rect">
            <a:avLst/>
          </a:prstGeom>
          <a:noFill/>
        </p:spPr>
        <p:txBody>
          <a:bodyPr wrap="square" lIns="91440" tIns="45720" rIns="91440" bIns="45720" rtlCol="0" anchor="t">
            <a:spAutoFit/>
          </a:bodyPr>
          <a:lstStyle/>
          <a:p>
            <a:pPr algn="ctr"/>
            <a:r>
              <a:rPr lang="cs-CZ" sz="1800" b="1" dirty="0">
                <a:latin typeface="Arial" panose="020B0604020202020204" pitchFamily="34" charset="0"/>
                <a:ea typeface="Calibri" panose="020F0502020204030204" pitchFamily="34" charset="0"/>
                <a:cs typeface="Times New Roman" panose="02020603050405020304" pitchFamily="18" charset="0"/>
              </a:rPr>
              <a:t>Aktivní legitimace / Reference</a:t>
            </a:r>
            <a:endParaRPr lang="en-US" dirty="0"/>
          </a:p>
        </p:txBody>
      </p:sp>
      <p:graphicFrame>
        <p:nvGraphicFramePr>
          <p:cNvPr id="2" name="Tabulka 1">
            <a:extLst>
              <a:ext uri="{FF2B5EF4-FFF2-40B4-BE49-F238E27FC236}">
                <a16:creationId xmlns:a16="http://schemas.microsoft.com/office/drawing/2014/main" id="{7FBA3C25-2D7E-0C11-FA5C-DC21B5C6DD6D}"/>
              </a:ext>
            </a:extLst>
          </p:cNvPr>
          <p:cNvGraphicFramePr>
            <a:graphicFrameLocks noGrp="1"/>
          </p:cNvGraphicFramePr>
          <p:nvPr>
            <p:extLst>
              <p:ext uri="{D42A27DB-BD31-4B8C-83A1-F6EECF244321}">
                <p14:modId xmlns:p14="http://schemas.microsoft.com/office/powerpoint/2010/main" val="1380303317"/>
              </p:ext>
            </p:extLst>
          </p:nvPr>
        </p:nvGraphicFramePr>
        <p:xfrm>
          <a:off x="304799" y="1150382"/>
          <a:ext cx="11525251" cy="5299903"/>
        </p:xfrm>
        <a:graphic>
          <a:graphicData uri="http://schemas.openxmlformats.org/drawingml/2006/table">
            <a:tbl>
              <a:tblPr firstRow="1" bandRow="1">
                <a:tableStyleId>{5C22544A-7EE6-4342-B048-85BDC9FD1C3A}</a:tableStyleId>
              </a:tblPr>
              <a:tblGrid>
                <a:gridCol w="11525251">
                  <a:extLst>
                    <a:ext uri="{9D8B030D-6E8A-4147-A177-3AD203B41FA5}">
                      <a16:colId xmlns:a16="http://schemas.microsoft.com/office/drawing/2014/main" val="1937583069"/>
                    </a:ext>
                  </a:extLst>
                </a:gridCol>
              </a:tblGrid>
              <a:tr h="360170">
                <a:tc>
                  <a:txBody>
                    <a:bodyPr/>
                    <a:lstStyle/>
                    <a:p>
                      <a:pPr algn="just">
                        <a:lnSpc>
                          <a:spcPct val="107000"/>
                        </a:lnSpc>
                        <a:spcAft>
                          <a:spcPts val="800"/>
                        </a:spcAft>
                      </a:pPr>
                      <a:r>
                        <a:rPr lang="cs-CZ" sz="20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ÚOHS-S0299/2024/VZ, č. j.  ÚOHS-30814/2024/500</a:t>
                      </a:r>
                      <a:endParaRPr lang="cs-CZ" sz="20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1483614"/>
                  </a:ext>
                </a:extLst>
              </a:tr>
              <a:tr h="360170">
                <a:tc>
                  <a:txBody>
                    <a:bodyPr/>
                    <a:lstStyle/>
                    <a:p>
                      <a:pPr algn="just">
                        <a:lnSpc>
                          <a:spcPct val="107000"/>
                        </a:lnSpc>
                        <a:spcAft>
                          <a:spcPts val="800"/>
                        </a:spcAft>
                      </a:pPr>
                      <a:r>
                        <a:rPr lang="cs-CZ" sz="20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https://uohs.gov.cz/cs/verejne-zakazky/sbirky-rozhodnuti/detail-22215.html</a:t>
                      </a:r>
                      <a:endParaRPr lang="cs-CZ" sz="20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57165696"/>
                  </a:ext>
                </a:extLst>
              </a:tr>
              <a:tr h="360170">
                <a:tc>
                  <a:txBody>
                    <a:bodyPr/>
                    <a:lstStyle/>
                    <a:p>
                      <a:pPr algn="just">
                        <a:lnSpc>
                          <a:spcPct val="107000"/>
                        </a:lnSpc>
                        <a:spcAft>
                          <a:spcPts val="800"/>
                        </a:spcAft>
                      </a:pPr>
                      <a:r>
                        <a:rPr lang="cs-CZ"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Obnova vozového parku parciálními trolejbusy II</a:t>
                      </a:r>
                      <a:endParaRPr lang="cs-CZ" sz="20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99229378"/>
                  </a:ext>
                </a:extLst>
              </a:tr>
              <a:tr h="360170">
                <a:tc>
                  <a:txBody>
                    <a:bodyPr/>
                    <a:lstStyle/>
                    <a:p>
                      <a:pPr algn="just">
                        <a:lnSpc>
                          <a:spcPct val="107000"/>
                        </a:lnSpc>
                        <a:spcAft>
                          <a:spcPts val="800"/>
                        </a:spcAft>
                      </a:pPr>
                      <a:r>
                        <a:rPr lang="cs-CZ" sz="20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11. 10. 2024</a:t>
                      </a:r>
                      <a:endParaRPr lang="cs-CZ" sz="20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732511585"/>
                  </a:ext>
                </a:extLst>
              </a:tr>
              <a:tr h="360170">
                <a:tc>
                  <a:txBody>
                    <a:bodyPr/>
                    <a:lstStyle/>
                    <a:p>
                      <a:pPr algn="just">
                        <a:lnSpc>
                          <a:spcPct val="107000"/>
                        </a:lnSpc>
                        <a:spcAft>
                          <a:spcPts val="800"/>
                        </a:spcAft>
                      </a:pPr>
                      <a:r>
                        <a:rPr lang="cs-CZ" sz="20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250 ZZVZ, § 79 odst. 1 písm. b) ZZVZ</a:t>
                      </a:r>
                      <a:endParaRPr lang="cs-CZ" sz="20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12899220"/>
                  </a:ext>
                </a:extLst>
              </a:tr>
              <a:tr h="360170">
                <a:tc>
                  <a:txBody>
                    <a:bodyPr/>
                    <a:lstStyle/>
                    <a:p>
                      <a:pPr algn="just">
                        <a:lnSpc>
                          <a:spcPct val="107000"/>
                        </a:lnSpc>
                        <a:spcAft>
                          <a:spcPts val="80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Zadavatel stanovil </a:t>
                      </a:r>
                      <a:r>
                        <a:rPr lang="cs-CZ" sz="2000"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zadávací podmínky veřejné zakázky v rozporu </a:t>
                      </a: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 § 36 odst. 1 ZZVZ, ve spojení s § 6 odst. 1 a 2 ZZVZ, když v rámci požadavků na technickou kvalifikaci podle § 79 odst. 2 písm. b) ZZVZ v bodě 6.6.1. zadávací dokumentace stanovil požadavek na předložení seznamu </a:t>
                      </a:r>
                      <a:r>
                        <a:rPr lang="cs-CZ" sz="20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»minimálně 4 významných dodávek trolejbusů z toho 2 významných dodávek „dlouhých“ (dlouhých/kloubových karoserií (kategorie od 17 do 19 m)) trolejbusů a 2 významných dodávek „krátkých“ trolejbusů (do délky 13,5 m) dodaných za poslední 3 roky před zahájením zadávacího řízení«,</a:t>
                      </a: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čímž v důsledku kumulativně stanoveného požadavku na prokázání technické kvalifikace předložením významných dodávek jak dlouhých, tak krátkých trolejbusů v uvedeném časovém období vytvořil bezdůvodnou překážku hospodářské soutěže, jelikož stanovil uvedený požadavek nepřiměřeně k situaci na relevantním trhu a nedůvodně tak omezil okruh potenciálních dodavatelů.</a:t>
                      </a:r>
                      <a:endParaRPr lang="cs-CZ" sz="20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107921995"/>
                  </a:ext>
                </a:extLst>
              </a:tr>
            </a:tbl>
          </a:graphicData>
        </a:graphic>
      </p:graphicFrame>
    </p:spTree>
    <p:extLst>
      <p:ext uri="{BB962C8B-B14F-4D97-AF65-F5344CB8AC3E}">
        <p14:creationId xmlns:p14="http://schemas.microsoft.com/office/powerpoint/2010/main" val="1233089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90309"/>
            <a:ext cx="12192000" cy="6480185"/>
          </a:xfrm>
          <a:prstGeom prst="rect">
            <a:avLst/>
          </a:prstGeom>
          <a:noFill/>
        </p:spPr>
        <p:txBody>
          <a:bodyPr wrap="square" lIns="91440" tIns="45720" rIns="91440" bIns="45720" rtlCol="0" anchor="t">
            <a:spAutoFit/>
          </a:bodyPr>
          <a:lstStyle/>
          <a:p>
            <a:pPr algn="just">
              <a:lnSpc>
                <a:spcPct val="107000"/>
              </a:lnSpc>
              <a:spcAft>
                <a:spcPts val="800"/>
              </a:spcAft>
            </a:pPr>
            <a:r>
              <a:rPr lang="cs-CZ" sz="2400" b="1" dirty="0">
                <a:latin typeface="Arial" panose="020B0604020202020204" pitchFamily="34" charset="0"/>
                <a:cs typeface="Arial" panose="020B0604020202020204" pitchFamily="34" charset="0"/>
              </a:rPr>
              <a:t>Skutkový stav:</a:t>
            </a:r>
          </a:p>
          <a:p>
            <a:pPr marL="285750" indent="-285750" algn="just">
              <a:lnSpc>
                <a:spcPct val="107000"/>
              </a:lnSpc>
              <a:spcAft>
                <a:spcPts val="800"/>
              </a:spcAft>
              <a:buFont typeface="Arial" panose="020B0604020202020204" pitchFamily="34" charset="0"/>
              <a:buChar char="•"/>
            </a:pPr>
            <a:r>
              <a:rPr lang="cs-CZ" sz="2400" i="1" dirty="0">
                <a:effectLst/>
                <a:latin typeface="Arial" panose="020B0604020202020204" pitchFamily="34" charset="0"/>
                <a:ea typeface="Calibri" panose="020F0502020204030204" pitchFamily="34" charset="0"/>
                <a:cs typeface="Times New Roman" panose="02020603050405020304" pitchFamily="18" charset="0"/>
              </a:rPr>
              <a:t>a) v souladu s § 6 odst. 3 zákona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má dodavatel sídlo</a:t>
            </a:r>
            <a:r>
              <a:rPr lang="cs-CZ" sz="2400" i="1" dirty="0">
                <a:effectLst/>
                <a:latin typeface="Arial" panose="020B0604020202020204" pitchFamily="34" charset="0"/>
                <a:ea typeface="Calibri" panose="020F0502020204030204" pitchFamily="34" charset="0"/>
                <a:cs typeface="Times New Roman" panose="02020603050405020304" pitchFamily="18" charset="0"/>
              </a:rPr>
              <a:t> v členském státě Evropské unie, Evropského hospodářského prostoru nebo Švýcarské konfederaci (dále jen „členský stát“), nebo jiném státě, který má s Českou republikou nebo s Evropskou unií uzavřenu mezinárodní smlouvu zaručující přístup dodavatelům z těchto států k zadávané veřejné zakázce; resp.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dodavatel neplnící tuto podmínku bude ze zadávacího řízení vyloučen</a:t>
            </a:r>
            <a:r>
              <a:rPr lang="cs-CZ" sz="2400" i="1" dirty="0">
                <a:effectLst/>
                <a:latin typeface="Arial" panose="020B060402020202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cs-CZ" sz="2400" i="1" dirty="0">
                <a:effectLst/>
                <a:latin typeface="Arial" panose="020B0604020202020204" pitchFamily="34" charset="0"/>
                <a:ea typeface="Calibri" panose="020F0502020204030204" pitchFamily="34" charset="0"/>
                <a:cs typeface="Times New Roman" panose="02020603050405020304" pitchFamily="18" charset="0"/>
              </a:rPr>
              <a:t>b) v souladu s § 168 odst. 1 zákona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bude podíl hodnoty dodávek původem ze států, s nimiž Evropská unie neuzavřela dohodu </a:t>
            </a:r>
            <a:r>
              <a:rPr lang="cs-CZ" sz="2400" i="1" dirty="0">
                <a:effectLst/>
                <a:latin typeface="Arial" panose="020B0604020202020204" pitchFamily="34" charset="0"/>
                <a:ea typeface="Calibri" panose="020F0502020204030204" pitchFamily="34" charset="0"/>
                <a:cs typeface="Times New Roman" panose="02020603050405020304" pitchFamily="18" charset="0"/>
              </a:rPr>
              <a:t>zajišťující srovnatelný a účinný přístup pro dodavatele z Evropské unie na trhy těchto zemí, určený přímo nařízením Evropského parlamentu a Rady (EU) č. 952/2013 ze dne 9. října 2013, kterým se stanoví celní kodex Unie,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vyšší než 50 % z celkové hodnoty dodávky</a:t>
            </a:r>
            <a:r>
              <a:rPr lang="cs-CZ" sz="2400" i="1" dirty="0">
                <a:effectLst/>
                <a:latin typeface="Arial" panose="020B0604020202020204" pitchFamily="34" charset="0"/>
                <a:ea typeface="Calibri" panose="020F0502020204030204" pitchFamily="34" charset="0"/>
                <a:cs typeface="Times New Roman" panose="02020603050405020304" pitchFamily="18" charset="0"/>
              </a:rPr>
              <a:t>. To neplatí, pokud vyhlášená mezinárodní smlouva uzavřená Českou republikou stanoví jinak.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Dodavatel neplnící tuto podmínku bude ze zadávacího řízení vyloučen</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cs-CZ" sz="2400" dirty="0">
                <a:latin typeface="Arial" panose="020B0604020202020204" pitchFamily="34" charset="0"/>
                <a:ea typeface="Calibri" panose="020F0502020204030204" pitchFamily="34" charset="0"/>
                <a:cs typeface="Times New Roman" panose="02020603050405020304" pitchFamily="18" charset="0"/>
              </a:rPr>
              <a:t>Námitku (návrh) podala společnost se sídlem v Turecku.</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589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380191"/>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Pro úplnost Úřad dodává, že s ohledem na výše uvedené závěry považoval Úřad za bezpředmětné se zabývat otázkou, zda byla mezi Tureckou republikou na straně jedné a Českou republikou nebo Evropskou unií na straně druhé uzavřena mezinárodní smlouva zaručující přístup dodavatelům z tohoto státu k zadávané veřejné zakázce. </a:t>
            </a:r>
          </a:p>
          <a:p>
            <a:pPr marL="342900" indent="-342900" algn="just">
              <a:lnSpc>
                <a:spcPct val="107000"/>
              </a:lnSpc>
              <a:spcAft>
                <a:spcPts val="800"/>
              </a:spcAft>
              <a:buFont typeface="Arial" panose="020B0604020202020204" pitchFamily="34" charset="0"/>
              <a:buChar char="•"/>
            </a:pP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 situaci, kdy z podaného návrhu </a:t>
            </a:r>
            <a:r>
              <a:rPr lang="cs-CZ" sz="2400" dirty="0">
                <a:effectLst/>
                <a:latin typeface="Arial" panose="020B0604020202020204" pitchFamily="34" charset="0"/>
                <a:ea typeface="Calibri" panose="020F0502020204030204" pitchFamily="34" charset="0"/>
                <a:cs typeface="Times New Roman" panose="02020603050405020304" pitchFamily="18" charset="0"/>
              </a:rPr>
              <a:t>(ve spojení s obsahem předchozích námitek navrhovatele)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neplyne</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že by se navrhovatel hodlal účastnit předmětného zadávacího řízení pouze v pozici dodavatele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podávajícího nabídku (nebo ve sdružení s jiným dodavatelem),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by ani prokázaná neexistence takové mezinárodní smlouvy neměla vliv na posouzení aktivní legitimace navrhovatele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k podání návrhu.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Ani případná neexistence uvedené mezinárodní smlouvy by tak navrhovateli nebránila se účastnit předmětného zadávacího řízení v pozici poddodavatele. (146)</a:t>
            </a:r>
            <a:endParaRPr lang="cs-CZ"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3942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393539"/>
            <a:ext cx="12191999" cy="6579322"/>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Argumentace Úřadu:</a:t>
            </a:r>
          </a:p>
          <a:p>
            <a:pPr marL="285750" indent="-285750" algn="jus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V souvislosti s výše uvedeným se navíc nabízí otázka,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 jakého důvodu zadavatel v zadávací dokumentaci šetřené veřejné zakázky zásadním způsobem změnil požadavky na technickou kvalifikaci oproti těm, které byly uvedeny v zadávacích podmínkách v původním zadávacím řízení </a:t>
            </a:r>
            <a:r>
              <a:rPr lang="cs-CZ" sz="2400" dirty="0">
                <a:effectLst/>
                <a:latin typeface="Arial" panose="020B0604020202020204" pitchFamily="34" charset="0"/>
                <a:ea typeface="Calibri" panose="020F0502020204030204" pitchFamily="34" charset="0"/>
                <a:cs typeface="Times New Roman" panose="02020603050405020304" pitchFamily="18" charset="0"/>
              </a:rPr>
              <a:t>na totožnou veřejnou zakázku (kterou zadavatel zrušil), když v původních zadávacích podmínkách nerozlišoval referenční dodávky trolejbusů podle jejich délky. Úřadu tak není zřejmé, z jakého důvodu zadavatel nově přistoupil k rozlišení trolejbusových vozidel v rámci technické kvalifikace na dlouhé a krátké. </a:t>
            </a:r>
          </a:p>
          <a:p>
            <a:pPr marL="285750" indent="-285750" algn="jus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Stejně tak se nabízí i otázka,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 jakého důvodu zadavatel přistoupil v průběhu zadávacího řízení (a to po podání námitek navrhovatelem) ke stanovení nové zadávací podmínky </a:t>
            </a:r>
            <a:r>
              <a:rPr lang="cs-CZ" sz="2400" dirty="0">
                <a:effectLst/>
                <a:latin typeface="Arial" panose="020B0604020202020204" pitchFamily="34" charset="0"/>
                <a:ea typeface="Calibri" panose="020F0502020204030204" pitchFamily="34" charset="0"/>
                <a:cs typeface="Times New Roman" panose="02020603050405020304" pitchFamily="18" charset="0"/>
              </a:rPr>
              <a:t>v bodu 19.4. zadávací dokumentace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omezující okruh dodavatelů, kteří se mohou účastnit daného zadávacího řízení </a:t>
            </a:r>
            <a:r>
              <a:rPr lang="cs-CZ" sz="2400" dirty="0">
                <a:effectLst/>
                <a:latin typeface="Arial" panose="020B0604020202020204" pitchFamily="34" charset="0"/>
                <a:ea typeface="Calibri" panose="020F0502020204030204" pitchFamily="34" charset="0"/>
                <a:cs typeface="Times New Roman" panose="02020603050405020304" pitchFamily="18" charset="0"/>
              </a:rPr>
              <a:t>na takové, kteří mají sídlo v členském státě Evropské unie, Evropského hospodářského prostoru nebo Švýcarské konfederaci, nebo jiném státě, který má s Českou republikou nebo s Evropskou unií uzavřenu mezinárodní smlouvu zaručující přístup dodavatelům z těchto států k zadávané veřejné zakázce. (</a:t>
            </a:r>
            <a:r>
              <a:rPr lang="cs-CZ" sz="2400" dirty="0">
                <a:latin typeface="Arial" panose="020B0604020202020204" pitchFamily="34" charset="0"/>
                <a:ea typeface="Calibri" panose="020F0502020204030204" pitchFamily="34" charset="0"/>
                <a:cs typeface="Times New Roman" panose="02020603050405020304" pitchFamily="18" charset="0"/>
              </a:rPr>
              <a:t>216</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endParaRPr lang="cs-CZ"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8809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6329185"/>
          </a:xfrm>
          <a:prstGeom prst="rect">
            <a:avLst/>
          </a:prstGeom>
          <a:noFill/>
        </p:spPr>
        <p:txBody>
          <a:bodyPr wrap="square" lIns="91440" tIns="45720" rIns="91440" bIns="45720" rtlCol="0" anchor="t">
            <a:spAutoFit/>
          </a:bodyPr>
          <a:lstStyle/>
          <a:p>
            <a:pPr algn="just">
              <a:buClr>
                <a:srgbClr val="009543"/>
              </a:buClr>
            </a:pPr>
            <a:r>
              <a:rPr lang="cs-CZ" sz="2200" b="1" dirty="0">
                <a:latin typeface="Arial" panose="020B0604020202020204" pitchFamily="34" charset="0"/>
                <a:cs typeface="Arial" panose="020B0604020202020204" pitchFamily="34" charset="0"/>
              </a:rPr>
              <a:t>Argumentace Úřadu:</a:t>
            </a:r>
          </a:p>
          <a:p>
            <a:pPr marL="285750" indent="-285750" algn="just">
              <a:buClr>
                <a:srgbClr val="009543"/>
              </a:buClr>
              <a:buFont typeface="Arial" panose="020B0604020202020204" pitchFamily="34" charset="0"/>
              <a:buChar char="•"/>
            </a:pP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Úřad nezpochybňuje právo zadavatele takovou zadávací podmínku stanovit</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avšak přístup, kdy zadavatel tuto zadávací podmínku stanovil až po podání námitek navrhovatelem</a:t>
            </a:r>
            <a:r>
              <a:rPr lang="cs-CZ" sz="2200" dirty="0">
                <a:effectLst/>
                <a:latin typeface="Arial" panose="020B0604020202020204" pitchFamily="34" charset="0"/>
                <a:ea typeface="Calibri" panose="020F0502020204030204" pitchFamily="34" charset="0"/>
                <a:cs typeface="Times New Roman" panose="02020603050405020304" pitchFamily="18" charset="0"/>
              </a:rPr>
              <a:t>, o němž byl přesvědčen, že ji nesplňuje,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nasvědčuje záměru zadavatele přístup k veřejné zakázce omezit ve vztahu právě k tomuto dodavateli</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Rovněž nelze pominout ani to, že zadavatel v rámci požadavků na technickou kvalifikaci neumožnil její prokázání například prostřednictvím prokázání významného podílu na výrobě </a:t>
            </a:r>
            <a:r>
              <a:rPr lang="cs-CZ" sz="2200" dirty="0">
                <a:effectLst/>
                <a:latin typeface="Arial" panose="020B0604020202020204" pitchFamily="34" charset="0"/>
                <a:ea typeface="Calibri" panose="020F0502020204030204" pitchFamily="34" charset="0"/>
                <a:cs typeface="Times New Roman" panose="02020603050405020304" pitchFamily="18" charset="0"/>
              </a:rPr>
              <a:t>apod. </a:t>
            </a:r>
          </a:p>
          <a:p>
            <a:pPr marL="285750" indent="-285750" algn="just">
              <a:buClr>
                <a:srgbClr val="009543"/>
              </a:buClr>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Přestože </a:t>
            </a:r>
            <a:r>
              <a:rPr lang="cs-CZ" sz="22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Úřad rozumí snahám zadavatele vyvarovat se problémům s plněním veřejné zakázky ze strany dodavatele</a:t>
            </a:r>
            <a:r>
              <a:rPr lang="cs-CZ" sz="2200" dirty="0">
                <a:effectLst/>
                <a:latin typeface="Arial" panose="020B0604020202020204" pitchFamily="34" charset="0"/>
                <a:ea typeface="Calibri" panose="020F0502020204030204" pitchFamily="34" charset="0"/>
                <a:cs typeface="Times New Roman" panose="02020603050405020304" pitchFamily="18" charset="0"/>
              </a:rPr>
              <a:t>, které popisuje např. ve vyjádření k podkladům rozhodnutí, </a:t>
            </a:r>
            <a:r>
              <a:rPr lang="cs-CZ" sz="2200" dirty="0">
                <a:solidFill>
                  <a:schemeClr val="accent2">
                    <a:lumMod val="60000"/>
                    <a:lumOff val="40000"/>
                  </a:schemeClr>
                </a:solidFill>
                <a:effectLst/>
                <a:latin typeface="Arial" panose="020B0604020202020204" pitchFamily="34" charset="0"/>
                <a:ea typeface="Calibri" panose="020F0502020204030204" pitchFamily="34" charset="0"/>
                <a:cs typeface="Times New Roman" panose="02020603050405020304" pitchFamily="18" charset="0"/>
              </a:rPr>
              <a:t>tohoto nelze zákonným způsobem docílit prostřednictvím nedůvodně omezujících požadavků na technickou kvalifikaci dodavatelů</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chemeClr val="accent6">
                    <a:lumMod val="75000"/>
                  </a:schemeClr>
                </a:solidFill>
                <a:effectLst/>
                <a:latin typeface="Arial" panose="020B0604020202020204" pitchFamily="34" charset="0"/>
                <a:ea typeface="Calibri" panose="020F0502020204030204" pitchFamily="34" charset="0"/>
                <a:cs typeface="Times New Roman" panose="02020603050405020304" pitchFamily="18" charset="0"/>
              </a:rPr>
              <a:t>nýbrž např. vhodně zvolenými smluvními (zejména sankčními) instrumenty.</a:t>
            </a:r>
            <a:r>
              <a:rPr lang="cs-CZ" sz="22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 </a:t>
            </a:r>
          </a:p>
          <a:p>
            <a:pPr marL="285750" indent="-285750" algn="just">
              <a:buClr>
                <a:srgbClr val="009543"/>
              </a:buClr>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Rovněž je třeba v obecné rovině připomenout, že cílem každého zadavatele by měla být podpora co nejširší hospodářské soutěže a zejména vyvarování se situace, kdy na trhu bude působit jediný dodavatel, který zpravidla nebude podléhat konkurenci, což nepochybně může vést ke zvyšování cen. Výše popsané okolnosti daného případu však nasvědčují snaze zadavatele spíše o omezení přístupu k dané veřejné zakázce (resp. absenci snahy o její rozšiřování) než o jeho podpoře hospodářské soutěže. (216)</a:t>
            </a:r>
            <a:endParaRPr lang="cs-CZ"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7355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85825"/>
            <a:ext cx="12191999" cy="2013628"/>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Ponaučení:</a:t>
            </a:r>
          </a:p>
          <a:p>
            <a:pPr marL="285750" indent="-28575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Nelze mít mechanicky za to, že by aktivní legitimace svědčila každému dodavateli, který může teoreticky vystupovat jako poddodavatel, nicméně i dodavateli podílejícímu se na plnění šetřené veřejné zakázky v pozici poddodavatele mohou požadavky zadavatele způsobovat újmu (spočívající ve ztrátě obchodní příležitosti).</a:t>
            </a:r>
          </a:p>
        </p:txBody>
      </p:sp>
    </p:spTree>
    <p:extLst>
      <p:ext uri="{BB962C8B-B14F-4D97-AF65-F5344CB8AC3E}">
        <p14:creationId xmlns:p14="http://schemas.microsoft.com/office/powerpoint/2010/main" val="2868543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369332"/>
          </a:xfrm>
          <a:prstGeom prst="rect">
            <a:avLst/>
          </a:prstGeom>
          <a:noFill/>
        </p:spPr>
        <p:txBody>
          <a:bodyPr wrap="square" lIns="91440" tIns="45720" rIns="91440" bIns="45720" rtlCol="0" anchor="t">
            <a:spAutoFit/>
          </a:bodyPr>
          <a:lstStyle/>
          <a:p>
            <a:pPr algn="ctr"/>
            <a:r>
              <a:rPr lang="cs-CZ" sz="1800" b="1" dirty="0">
                <a:latin typeface="Arial" panose="020B0604020202020204" pitchFamily="34" charset="0"/>
                <a:ea typeface="Calibri" panose="020F0502020204030204" pitchFamily="34" charset="0"/>
                <a:cs typeface="Times New Roman" panose="02020603050405020304" pitchFamily="18" charset="0"/>
              </a:rPr>
              <a:t>Stavba</a:t>
            </a:r>
            <a:r>
              <a:rPr lang="en-US" sz="1800" b="1" dirty="0">
                <a:latin typeface="Arial" panose="020B0604020202020204" pitchFamily="34" charset="0"/>
                <a:ea typeface="Calibri" panose="020F0502020204030204" pitchFamily="34" charset="0"/>
                <a:cs typeface="Times New Roman" panose="02020603050405020304" pitchFamily="18" charset="0"/>
              </a:rPr>
              <a:t> &amp; </a:t>
            </a:r>
            <a:r>
              <a:rPr lang="cs-CZ" sz="1800" b="1" dirty="0">
                <a:latin typeface="Arial" panose="020B0604020202020204" pitchFamily="34" charset="0"/>
                <a:ea typeface="Calibri" panose="020F0502020204030204" pitchFamily="34" charset="0"/>
                <a:cs typeface="Times New Roman" panose="02020603050405020304" pitchFamily="18" charset="0"/>
              </a:rPr>
              <a:t>Dodávka</a:t>
            </a:r>
            <a:endParaRPr lang="en-US"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244847301"/>
              </p:ext>
            </p:extLst>
          </p:nvPr>
        </p:nvGraphicFramePr>
        <p:xfrm>
          <a:off x="304800" y="1159907"/>
          <a:ext cx="11515725" cy="5201453"/>
        </p:xfrm>
        <a:graphic>
          <a:graphicData uri="http://schemas.openxmlformats.org/drawingml/2006/table">
            <a:tbl>
              <a:tblPr firstRow="1" bandRow="1">
                <a:tableStyleId>{5C22544A-7EE6-4342-B048-85BDC9FD1C3A}</a:tableStyleId>
              </a:tblPr>
              <a:tblGrid>
                <a:gridCol w="11515725">
                  <a:extLst>
                    <a:ext uri="{9D8B030D-6E8A-4147-A177-3AD203B41FA5}">
                      <a16:colId xmlns:a16="http://schemas.microsoft.com/office/drawing/2014/main" val="1138273570"/>
                    </a:ext>
                  </a:extLst>
                </a:gridCol>
              </a:tblGrid>
              <a:tr h="367941">
                <a:tc>
                  <a:txBody>
                    <a:bodyPr/>
                    <a:lstStyle/>
                    <a:p>
                      <a:pPr algn="just">
                        <a:lnSpc>
                          <a:spcPct val="107000"/>
                        </a:lnSpc>
                        <a:spcAft>
                          <a:spcPts val="800"/>
                        </a:spcAft>
                      </a:pPr>
                      <a:r>
                        <a:rPr lang="cs-CZ" sz="1900" kern="1200">
                          <a:effectLst/>
                          <a:latin typeface="Arial" panose="020B0604020202020204" pitchFamily="34" charset="0"/>
                          <a:cs typeface="Arial" panose="020B0604020202020204" pitchFamily="34" charset="0"/>
                        </a:rPr>
                        <a:t>Sp.zn. ÚOHS-S0427/2024/VZ, č. j.  ÚOHS-28690/2024/500</a:t>
                      </a:r>
                      <a:endParaRPr lang="cs-CZ" sz="19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59919349"/>
                  </a:ext>
                </a:extLst>
              </a:tr>
              <a:tr h="450254">
                <a:tc>
                  <a:txBody>
                    <a:bodyPr/>
                    <a:lstStyle/>
                    <a:p>
                      <a:pPr algn="just">
                        <a:lnSpc>
                          <a:spcPct val="107000"/>
                        </a:lnSpc>
                        <a:spcAft>
                          <a:spcPts val="800"/>
                        </a:spcAft>
                      </a:pPr>
                      <a:r>
                        <a:rPr lang="cs-CZ" sz="1900" u="sng">
                          <a:effectLst/>
                          <a:latin typeface="Arial" panose="020B0604020202020204" pitchFamily="34" charset="0"/>
                          <a:cs typeface="Arial" panose="020B0604020202020204" pitchFamily="34" charset="0"/>
                          <a:hlinkClick r:id="rId3"/>
                        </a:rPr>
                        <a:t>https://uohs.gov.cz/cs/verejne-zakazky/sbirky-rozhodnuti/detail-22163.html</a:t>
                      </a:r>
                      <a:endParaRPr lang="cs-CZ" sz="19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4078745562"/>
                  </a:ext>
                </a:extLst>
              </a:tr>
              <a:tr h="367533">
                <a:tc>
                  <a:txBody>
                    <a:bodyPr/>
                    <a:lstStyle/>
                    <a:p>
                      <a:pPr algn="just">
                        <a:lnSpc>
                          <a:spcPct val="107000"/>
                        </a:lnSpc>
                        <a:spcAft>
                          <a:spcPts val="800"/>
                        </a:spcAft>
                      </a:pPr>
                      <a:r>
                        <a:rPr lang="cs-CZ" sz="1900" dirty="0">
                          <a:effectLst/>
                          <a:latin typeface="Arial" panose="020B0604020202020204" pitchFamily="34" charset="0"/>
                          <a:cs typeface="Arial" panose="020B0604020202020204" pitchFamily="34" charset="0"/>
                        </a:rPr>
                        <a:t>Výměna a přepojení filtrů 25m bazénu</a:t>
                      </a:r>
                      <a:endParaRPr lang="cs-CZ" sz="19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54306992"/>
                  </a:ext>
                </a:extLst>
              </a:tr>
              <a:tr h="367533">
                <a:tc>
                  <a:txBody>
                    <a:bodyPr/>
                    <a:lstStyle/>
                    <a:p>
                      <a:pPr algn="just">
                        <a:lnSpc>
                          <a:spcPct val="107000"/>
                        </a:lnSpc>
                        <a:spcAft>
                          <a:spcPts val="800"/>
                        </a:spcAft>
                      </a:pPr>
                      <a:r>
                        <a:rPr lang="cs-CZ" sz="1900" kern="1200">
                          <a:effectLst/>
                          <a:latin typeface="Arial" panose="020B0604020202020204" pitchFamily="34" charset="0"/>
                          <a:cs typeface="Arial" panose="020B0604020202020204" pitchFamily="34" charset="0"/>
                        </a:rPr>
                        <a:t>Právní moc: 2. 10. 2024 (výrok I. a IV. rozhodnutí)</a:t>
                      </a:r>
                      <a:endParaRPr lang="cs-CZ" sz="19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459188181"/>
                  </a:ext>
                </a:extLst>
              </a:tr>
              <a:tr h="367533">
                <a:tc>
                  <a:txBody>
                    <a:bodyPr/>
                    <a:lstStyle/>
                    <a:p>
                      <a:pPr algn="just">
                        <a:lnSpc>
                          <a:spcPct val="107000"/>
                        </a:lnSpc>
                        <a:spcAft>
                          <a:spcPts val="800"/>
                        </a:spcAft>
                      </a:pPr>
                      <a:r>
                        <a:rPr lang="cs-CZ" sz="1900" kern="1200" dirty="0">
                          <a:effectLst/>
                          <a:latin typeface="Arial" panose="020B0604020202020204" pitchFamily="34" charset="0"/>
                          <a:cs typeface="Arial" panose="020B0604020202020204" pitchFamily="34" charset="0"/>
                        </a:rPr>
                        <a:t>Dotčená ustanovení: § 15 ZZVZ</a:t>
                      </a:r>
                      <a:endParaRPr lang="cs-CZ" sz="19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195754911"/>
                  </a:ext>
                </a:extLst>
              </a:tr>
              <a:tr h="2492246">
                <a:tc>
                  <a:txBody>
                    <a:bodyPr/>
                    <a:lstStyle/>
                    <a:p>
                      <a:pPr algn="just">
                        <a:lnSpc>
                          <a:spcPct val="107000"/>
                        </a:lnSpc>
                        <a:spcAft>
                          <a:spcPts val="800"/>
                        </a:spcAft>
                      </a:pPr>
                      <a:r>
                        <a:rPr lang="cs-CZ" sz="1900" dirty="0">
                          <a:effectLst/>
                          <a:latin typeface="Arial" panose="020B0604020202020204" pitchFamily="34" charset="0"/>
                          <a:cs typeface="Arial" panose="020B0604020202020204" pitchFamily="34" charset="0"/>
                        </a:rPr>
                        <a:t>Obviněný se </a:t>
                      </a:r>
                      <a:r>
                        <a:rPr lang="cs-CZ" sz="1900" u="sng" dirty="0">
                          <a:effectLst/>
                          <a:latin typeface="Arial" panose="020B0604020202020204" pitchFamily="34" charset="0"/>
                          <a:cs typeface="Arial" panose="020B0604020202020204" pitchFamily="34" charset="0"/>
                        </a:rPr>
                        <a:t>dopustil přestupku </a:t>
                      </a:r>
                      <a:r>
                        <a:rPr lang="cs-CZ" sz="1900" dirty="0">
                          <a:effectLst/>
                          <a:latin typeface="Arial" panose="020B0604020202020204" pitchFamily="34" charset="0"/>
                          <a:cs typeface="Arial" panose="020B0604020202020204" pitchFamily="34" charset="0"/>
                        </a:rPr>
                        <a:t>podle § 268 odst. 1 písm. a) ZZVZ tím, že nedodržel pravidlo stanovené v § 2 odst. 3 ZZVZ, když veřejnou zakázku „Výměna a přepojení filtrů 25m bazénu“, jejímž předmětem je „[d]</a:t>
                      </a:r>
                      <a:r>
                        <a:rPr lang="cs-CZ" sz="1900" dirty="0" err="1">
                          <a:effectLst/>
                          <a:latin typeface="Arial" panose="020B0604020202020204" pitchFamily="34" charset="0"/>
                          <a:cs typeface="Arial" panose="020B0604020202020204" pitchFamily="34" charset="0"/>
                        </a:rPr>
                        <a:t>odávka</a:t>
                      </a:r>
                      <a:r>
                        <a:rPr lang="cs-CZ" sz="1900" dirty="0">
                          <a:effectLst/>
                          <a:latin typeface="Arial" panose="020B0604020202020204" pitchFamily="34" charset="0"/>
                          <a:cs typeface="Arial" panose="020B0604020202020204" pitchFamily="34" charset="0"/>
                        </a:rPr>
                        <a:t> a montáž bazénové technologie k zajištění hygienické, zdravotní a technologické bezpečnosti jednotlivých technologických celků“ v hodnotě 5 863 995 Kč bez DPH, zadal jako veřejnou zakázku malého rozsahu na stavební práce mimo zadávací řízení, ačkoliv se s ohledem na hlavní předmět cit. veřejné zakázky ve smyslu § 15 odst. 3 cit. zákona podle jejího základního účelu jednalo o nadlimitní veřejnou zakázku na dodávky filtračních zařízení a jiné bazénové technologie, kterou byl cit. obviněný povinen zadat v některém z v úvahu přicházejících druhů zadávacích řízení uvedených v § 3 ZZVZ…</a:t>
                      </a:r>
                      <a:endParaRPr lang="cs-CZ" sz="19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81531094"/>
                  </a:ext>
                </a:extLst>
              </a:tr>
              <a:tr h="561153">
                <a:tc>
                  <a:txBody>
                    <a:bodyPr/>
                    <a:lstStyle/>
                    <a:p>
                      <a:pPr algn="just">
                        <a:lnSpc>
                          <a:spcPct val="107000"/>
                        </a:lnSpc>
                      </a:pPr>
                      <a:r>
                        <a:rPr lang="cs-CZ" sz="1900" dirty="0">
                          <a:effectLst/>
                          <a:latin typeface="Arial" panose="020B0604020202020204" pitchFamily="34" charset="0"/>
                          <a:cs typeface="Arial" panose="020B0604020202020204" pitchFamily="34" charset="0"/>
                        </a:rPr>
                        <a:t>Podán rozklad – ÚOHS-R0134/2024/VZ, rozhodnutí potvrzeno, rozklad zamítnut (výrok I. a IV. rozhodnutí).</a:t>
                      </a:r>
                      <a:endParaRPr lang="cs-CZ" sz="1900" dirty="0">
                        <a:effectLst/>
                        <a:latin typeface="Arial" panose="020B0604020202020204" pitchFamily="34" charset="0"/>
                        <a:ea typeface="Times New Roman" panose="02020603050405020304" pitchFamily="18" charset="0"/>
                        <a:cs typeface="Arial" panose="020B0604020202020204" pitchFamily="34" charset="0"/>
                      </a:endParaRPr>
                    </a:p>
                  </a:txBody>
                  <a:tcPr/>
                </a:tc>
                <a:extLst>
                  <a:ext uri="{0D108BD9-81ED-4DB2-BD59-A6C34878D82A}">
                    <a16:rowId xmlns:a16="http://schemas.microsoft.com/office/drawing/2014/main" val="2074716044"/>
                  </a:ext>
                </a:extLst>
              </a:tr>
            </a:tbl>
          </a:graphicData>
        </a:graphic>
      </p:graphicFrame>
    </p:spTree>
    <p:extLst>
      <p:ext uri="{BB962C8B-B14F-4D97-AF65-F5344CB8AC3E}">
        <p14:creationId xmlns:p14="http://schemas.microsoft.com/office/powerpoint/2010/main" val="2508143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771526"/>
            <a:ext cx="12192000" cy="5010859"/>
          </a:xfrm>
          <a:prstGeom prst="rect">
            <a:avLst/>
          </a:prstGeom>
          <a:noFill/>
        </p:spPr>
        <p:txBody>
          <a:bodyPr wrap="square" lIns="91440" tIns="45720" rIns="91440" bIns="45720" rtlCol="0" anchor="t">
            <a:spAutoFit/>
          </a:bodyPr>
          <a:lstStyle/>
          <a:p>
            <a:pPr algn="just">
              <a:lnSpc>
                <a:spcPct val="107000"/>
              </a:lnSpc>
              <a:spcAft>
                <a:spcPts val="800"/>
              </a:spcAft>
            </a:pPr>
            <a:r>
              <a:rPr lang="cs-CZ" sz="2400" b="1" dirty="0">
                <a:latin typeface="Arial" panose="020B0604020202020204" pitchFamily="34" charset="0"/>
                <a:cs typeface="Arial" panose="020B0604020202020204" pitchFamily="34" charset="0"/>
              </a:rPr>
              <a:t>Skutkový stav:</a:t>
            </a:r>
          </a:p>
          <a:p>
            <a:pPr marL="285750" indent="-28575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V bodu 6.6.1. zadávací dokumentace zadavatel stanovil, že: „</a:t>
            </a:r>
            <a:r>
              <a:rPr lang="cs-CZ" sz="2400" i="1" dirty="0">
                <a:effectLst/>
                <a:latin typeface="Arial" panose="020B0604020202020204" pitchFamily="34" charset="0"/>
                <a:ea typeface="Calibri" panose="020F0502020204030204" pitchFamily="34" charset="0"/>
                <a:cs typeface="Times New Roman" panose="02020603050405020304" pitchFamily="18" charset="0"/>
              </a:rPr>
              <a:t>Účastník zadávacího řízení předloží dle § 79 odst. 2 písm. b) zákona seznam minimálně 4 významných dodávek trolejbusů z toho 2 významných dodávek „dlouhých“ (dlouhých/kloubových karoserií (kategorie od 17 do 19 m)) trolejbusů a 2 významných dodávek „krátkých“ trolejbusů (do délky 13,5 m) dodaných za poslední 3 roky před zahájením zadávacího řízení (…).“.</a:t>
            </a:r>
          </a:p>
          <a:p>
            <a:pPr marL="285750" indent="-28575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Navrhovatel namítá, že dotčené kritérium technické kvalifikace je stanoveno v rozporu se zásadami přiměřenosti a zákazu diskriminace; konkrétně za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diskriminační</a:t>
            </a:r>
            <a:r>
              <a:rPr lang="cs-CZ" sz="2400" dirty="0">
                <a:effectLst/>
                <a:latin typeface="Arial" panose="020B0604020202020204" pitchFamily="34" charset="0"/>
                <a:ea typeface="Calibri" panose="020F0502020204030204" pitchFamily="34" charset="0"/>
                <a:cs typeface="Times New Roman" panose="02020603050405020304" pitchFamily="18" charset="0"/>
              </a:rPr>
              <a:t> a nepřiměřenou považuje navrhovatel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kombinaci požadavku na prokázání zkušenosti dodavatele s dodávkou 2 dlouhých a současně 2 krátkých trolejbusů</a:t>
            </a:r>
            <a:r>
              <a:rPr lang="cs-CZ" sz="2400" dirty="0">
                <a:effectLst/>
                <a:latin typeface="Arial" panose="020B0604020202020204" pitchFamily="34" charset="0"/>
                <a:ea typeface="Calibri" panose="020F0502020204030204" pitchFamily="34" charset="0"/>
                <a:cs typeface="Times New Roman" panose="02020603050405020304" pitchFamily="18" charset="0"/>
              </a:rPr>
              <a:t>, a to navíc dle navrhovatele v nepřiměřeně krátké době 3 let před zahájením zadávacího řízení. </a:t>
            </a:r>
          </a:p>
        </p:txBody>
      </p:sp>
    </p:spTree>
    <p:extLst>
      <p:ext uri="{BB962C8B-B14F-4D97-AF65-F5344CB8AC3E}">
        <p14:creationId xmlns:p14="http://schemas.microsoft.com/office/powerpoint/2010/main" val="790522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5850512"/>
          </a:xfrm>
          <a:prstGeom prst="rect">
            <a:avLst/>
          </a:prstGeom>
          <a:noFill/>
        </p:spPr>
        <p:txBody>
          <a:bodyPr wrap="square" lIns="91440" tIns="45720" rIns="91440" bIns="45720" rtlCol="0" anchor="t">
            <a:spAutoFit/>
          </a:bodyPr>
          <a:lstStyle/>
          <a:p>
            <a:pPr algn="just">
              <a:buClr>
                <a:srgbClr val="009543"/>
              </a:buClr>
            </a:pPr>
            <a:r>
              <a:rPr lang="cs-CZ" sz="20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Úřad uvádí, že nemá pochybnosti o tom, že dotčený kvalifikační požadavek zadavatele </a:t>
            </a:r>
            <a:r>
              <a:rPr lang="cs-CZ" sz="2000" dirty="0">
                <a:effectLst/>
                <a:latin typeface="Arial" panose="020B0604020202020204" pitchFamily="34" charset="0"/>
                <a:ea typeface="Calibri" panose="020F0502020204030204" pitchFamily="34" charset="0"/>
                <a:cs typeface="Times New Roman" panose="02020603050405020304" pitchFamily="18" charset="0"/>
              </a:rPr>
              <a:t>na doložení referencí na významné dodávky 2 dlouhých (v délce od 17 do 19 m) a 2 krátkých (v délce do 13,5 m) trolejbusů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 věcného hlediska odpovídá poptávanému předmětu plnění</a:t>
            </a:r>
            <a:r>
              <a:rPr lang="cs-CZ" sz="2000" dirty="0">
                <a:effectLst/>
                <a:latin typeface="Arial" panose="020B0604020202020204" pitchFamily="34" charset="0"/>
                <a:ea typeface="Calibri" panose="020F0502020204030204" pitchFamily="34" charset="0"/>
                <a:cs typeface="Times New Roman" panose="02020603050405020304" pitchFamily="18" charset="0"/>
              </a:rPr>
              <a:t>, kdy předmětem veřejné zakázky má být dodání celkem 9 dlouhých trolejbusů s délkou do 19 m a 16 krátkých trolejbusů s délkou do 13,5 m. </a:t>
            </a:r>
          </a:p>
          <a:p>
            <a:pPr marL="342900" indent="-342900" algn="just">
              <a:lnSpc>
                <a:spcPct val="107000"/>
              </a:lnSpc>
              <a:spcAft>
                <a:spcPts val="800"/>
              </a:spcAft>
              <a:buFont typeface="Arial" panose="020B0604020202020204" pitchFamily="34" charset="0"/>
              <a:buChar char="•"/>
            </a:pP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Tato skutečnost však sama o sobě automaticky neznamená přiměřenost stanoveného kvalifikačního kritéria</a:t>
            </a:r>
            <a:r>
              <a:rPr lang="cs-CZ" sz="2000" dirty="0">
                <a:effectLst/>
                <a:latin typeface="Arial" panose="020B0604020202020204" pitchFamily="34" charset="0"/>
                <a:ea typeface="Calibri" panose="020F0502020204030204" pitchFamily="34" charset="0"/>
                <a:cs typeface="Times New Roman" panose="02020603050405020304" pitchFamily="18" charset="0"/>
              </a:rPr>
              <a:t>, neboť i když lze předmětné parametry kritéria technické kvalifikace považovat za korespondující s rozsahem a složitostí předmětu veřejné zakázky, </a:t>
            </a:r>
            <a:r>
              <a:rPr lang="cs-CZ"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zadavatel musí při stanovení podmínek technické kvalifikace zohledňovat i další aspekty </a:t>
            </a:r>
            <a:r>
              <a:rPr lang="cs-CZ" sz="2000" dirty="0">
                <a:effectLst/>
                <a:latin typeface="Arial" panose="020B0604020202020204" pitchFamily="34" charset="0"/>
                <a:ea typeface="Calibri" panose="020F0502020204030204" pitchFamily="34" charset="0"/>
                <a:cs typeface="Times New Roman" panose="02020603050405020304" pitchFamily="18" charset="0"/>
              </a:rPr>
              <a:t>a požadavky zákona, mezi něž patří kromě dodržování </a:t>
            </a:r>
            <a:r>
              <a:rPr lang="cs-CZ"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základních zásad stanovených v § 6 </a:t>
            </a:r>
            <a:r>
              <a:rPr lang="cs-CZ" sz="2000" dirty="0">
                <a:effectLst/>
                <a:latin typeface="Arial" panose="020B0604020202020204" pitchFamily="34" charset="0"/>
                <a:ea typeface="Calibri" panose="020F0502020204030204" pitchFamily="34" charset="0"/>
                <a:cs typeface="Times New Roman" panose="02020603050405020304" pitchFamily="18" charset="0"/>
              </a:rPr>
              <a:t>zákona </a:t>
            </a:r>
            <a:r>
              <a:rPr lang="cs-CZ" sz="2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i § 36 odst. 1 </a:t>
            </a:r>
            <a:r>
              <a:rPr lang="cs-CZ" sz="2000" dirty="0">
                <a:effectLst/>
                <a:latin typeface="Arial" panose="020B0604020202020204" pitchFamily="34" charset="0"/>
                <a:ea typeface="Calibri" panose="020F0502020204030204" pitchFamily="34" charset="0"/>
                <a:cs typeface="Times New Roman" panose="02020603050405020304" pitchFamily="18" charset="0"/>
              </a:rPr>
              <a:t>zákona zakotvujících povinnost zadavatele </a:t>
            </a:r>
            <a:r>
              <a:rPr lang="cs-CZ" sz="2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stanovit zadávací podmínky takovým způsobem, aby žádným dodavatelům nebyla bezdůvodně přímo nebo nepřímo zaručena konkurenční výhoda a aby nebyly vytvořeny bezdůvodné překážky v hospodářské soutěži</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Nedodržením uvedeného pravidla může dojít k nezákonnému omezení účasti dodavatelů, kteří by jinak byli schopni poptávané plnění realizovat, což zcela jistě není účelem stanovení technické kvalifikace. (202)</a:t>
            </a: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1409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6478248"/>
          </a:xfrm>
          <a:prstGeom prst="rect">
            <a:avLst/>
          </a:prstGeom>
          <a:noFill/>
        </p:spPr>
        <p:txBody>
          <a:bodyPr wrap="square" lIns="91440" tIns="45720" rIns="91440" bIns="45720" rtlCol="0" anchor="t">
            <a:spAutoFit/>
          </a:bodyPr>
          <a:lstStyle/>
          <a:p>
            <a:pPr algn="just">
              <a:buClr>
                <a:srgbClr val="009543"/>
              </a:buClr>
            </a:pPr>
            <a:r>
              <a:rPr lang="cs-CZ" sz="2200" b="1" dirty="0">
                <a:latin typeface="Arial" panose="020B0604020202020204" pitchFamily="34" charset="0"/>
                <a:cs typeface="Arial" panose="020B0604020202020204" pitchFamily="34" charset="0"/>
              </a:rPr>
              <a:t>Argumentace Úřadu:</a:t>
            </a:r>
          </a:p>
          <a:p>
            <a:pPr marL="285750" indent="-28575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V šetřeném případě tedy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předmětná zadávací podmínka způsobila, že se daného zadávacího řízení nemohou účastnit dodavatelé</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kteří sice disponují referencemi na dodávku dlouhých (a tedy těch výrobně složitějších) trolejbusů</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avšak nemohou doložit reference na dodávku krátkých trolejbusů, ať už z jakýchkoli důvodů </a:t>
            </a:r>
            <a:r>
              <a:rPr lang="cs-CZ" sz="2200" dirty="0">
                <a:effectLst/>
                <a:latin typeface="Arial" panose="020B0604020202020204" pitchFamily="34" charset="0"/>
                <a:ea typeface="Calibri" panose="020F0502020204030204" pitchFamily="34" charset="0"/>
                <a:cs typeface="Times New Roman" panose="02020603050405020304" pitchFamily="18" charset="0"/>
              </a:rPr>
              <a:t>(např. dosud nedokončené dodávky krátkých trolejbusů, dosavadní zaměření výroby pouze na krátké trolejbusy, či dodání krátkých trolejbusů s vadami nebo nedodělky). (203)</a:t>
            </a:r>
          </a:p>
          <a:p>
            <a:pPr marL="285750" indent="-285750" algn="just">
              <a:lnSpc>
                <a:spcPct val="107000"/>
              </a:lnSpc>
              <a:spcAft>
                <a:spcPts val="800"/>
              </a:spcAft>
              <a:buFont typeface="Arial" panose="020B0604020202020204" pitchFamily="34" charset="0"/>
              <a:buChar char="•"/>
            </a:pPr>
            <a:endParaRPr lang="cs-CZ" sz="22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Úřad dále doplňuje, že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nelze bez dalšího tvrdit, že každou veřejnou zakázku zvládne řádně splnit jenom ten, kdo již totožné plnění v minulosti poskytl</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neboť na relevantním trhu se mohou vyskytovat dodavatelé s referencemi na zakázky obdobného charakteru</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prokazující jejich dostatečnou zkušenost, odbornost a schopnost poptávaný, i když lehce odlišný předmět veřejné zakázky realizovat.</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Zadavatel by měl proto při stanovování kvalifikačních kritérií zvážit, zda konkrétní zakázku dokáže splnit jen zkušený dodavatel </a:t>
            </a:r>
            <a:r>
              <a:rPr lang="cs-CZ" sz="2200" dirty="0">
                <a:effectLst/>
                <a:latin typeface="Arial" panose="020B0604020202020204" pitchFamily="34" charset="0"/>
                <a:ea typeface="Calibri" panose="020F0502020204030204" pitchFamily="34" charset="0"/>
                <a:cs typeface="Times New Roman" panose="02020603050405020304" pitchFamily="18" charset="0"/>
              </a:rPr>
              <a:t>anebo i ten, kdo dané konkrétní plnění realizuje sice poprvé, avšak plnil zakázky podobné, díky kterým získal takové zkušenosti, které zajistí řádné plnění veřejné zakázky poptávané. (205)</a:t>
            </a:r>
          </a:p>
          <a:p>
            <a:pPr marL="285750" indent="-285750" algn="just">
              <a:lnSpc>
                <a:spcPct val="107000"/>
              </a:lnSpc>
              <a:spcAft>
                <a:spcPts val="800"/>
              </a:spcAft>
              <a:buFont typeface="Arial" panose="020B0604020202020204" pitchFamily="34" charset="0"/>
              <a:buChar char="•"/>
            </a:pP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0022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6611746"/>
          </a:xfrm>
          <a:prstGeom prst="rect">
            <a:avLst/>
          </a:prstGeom>
          <a:noFill/>
        </p:spPr>
        <p:txBody>
          <a:bodyPr wrap="square" lIns="91440" tIns="45720" rIns="91440" bIns="45720" rtlCol="0" anchor="t">
            <a:spAutoFit/>
          </a:bodyPr>
          <a:lstStyle/>
          <a:p>
            <a:pPr algn="just">
              <a:buClr>
                <a:srgbClr val="009543"/>
              </a:buClr>
            </a:pPr>
            <a:r>
              <a:rPr lang="cs-CZ" sz="20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Ačkoli Úřad souhlasí, že v souvislosti s okruhem potenciálních dodavatelů šetřené veřejné zakázky se nelze omezit pouze na trh v České republice, nelze pominout ani obchodní zvyklosti dodavatelů specializujících se sice na dodávky parciálních trolejbusů, avšak zpravidla se zaměřujících pouze na určitý region.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Nelze totiž očekávat, že např. dodavatel působící pouze na trhu ve Španělsku a Portugalsku, který se nikdy neúčastnil zadávacího řízení v jiném státě Evropské unie</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bude relevantním potenciálním dodavatelem např. v Polsku</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Je tak třeba vzít do úvahy, zda dodavatel, který by teoreticky mohl splňovat požadovanou technickou kvalifikaci vůbec někdy na daném trhu v České republice působil, či se o to alespoň pokusil. </a:t>
            </a:r>
          </a:p>
          <a:p>
            <a:pPr marL="342900" indent="-34290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Dle názoru Úřadu </a:t>
            </a:r>
            <a:r>
              <a:rPr lang="cs-CZ"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nelze bez dalšího považovat za přiměřené takové technické kvalifikační požadavky</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které sice v rámci Evropy splňuje relativně širší okruh dodavatelů</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ale pouze takových, kteří se na místním trhu zpravidla nepohybují </a:t>
            </a:r>
            <a:r>
              <a:rPr lang="cs-CZ" sz="2000" dirty="0">
                <a:effectLst/>
                <a:latin typeface="Arial" panose="020B0604020202020204" pitchFamily="34" charset="0"/>
                <a:ea typeface="Calibri" panose="020F0502020204030204" pitchFamily="34" charset="0"/>
                <a:cs typeface="Times New Roman" panose="02020603050405020304" pitchFamily="18" charset="0"/>
              </a:rPr>
              <a:t>(a o nichž zadavatel ani neměl žádné indicie o tom, že by se o plnění veřejné zakázky zajímali). </a:t>
            </a:r>
          </a:p>
          <a:p>
            <a:pPr marL="342900" indent="-34290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Uvedené ostatně potvrzuje také zadavatel, když ve vyjádření zadavatele k podkladům rozhodnutí ze dne 31. 7. 2024 uvádí, že evropské dodavatele odrazují v účasti v zadávacích řízeních v České republice náročné technické požadavky na dodávku trolejbusů ze strany Drážního úřadu a časová náročnost při výběru dodavatelů. Z uvedeného vyplývá, že sám zadavatel si je vědom, že ne všichni dodavatelé působící v Evropě mají zájem účastnit se zadávacích řízení v České republice. (219)</a:t>
            </a:r>
          </a:p>
          <a:p>
            <a:pPr marL="285750" indent="-285750" algn="just">
              <a:lnSpc>
                <a:spcPct val="107000"/>
              </a:lnSpc>
              <a:spcAft>
                <a:spcPts val="800"/>
              </a:spcAft>
              <a:buFont typeface="Arial" panose="020B0604020202020204" pitchFamily="34" charset="0"/>
              <a:buChar char="•"/>
            </a:pP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9210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85825"/>
            <a:ext cx="12191999" cy="3301738"/>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Ponaučení:</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Prosté konstatování, že kvalifikační kritérium tak, jak bylo nastaveno, odpovídá předmětu veřejné zakázky co do rozsahu a složitosti, o konkrétní objektivní potřebě na straně zadavatele zpravidla ničeho nevypovídá, neboť nezaručuje, že kritérium není nepřiměřené vzhledem k situaci na relevantním trhu.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Při stanovování kvalifikačních kritérií je tedy nezbytné zohlednit nejen technické parametry zakázky, ale i širší tržní podmínky a množství potenciálních dodavatelů, kteří by mohli veřejnou zakázku splnit. </a:t>
            </a:r>
            <a:endParaRPr lang="cs-CZ"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2406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 y="781050"/>
            <a:ext cx="12192001"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Prodloužení délky plnění</a:t>
            </a:r>
            <a:endParaRPr lang="en-US" sz="2000" dirty="0"/>
          </a:p>
        </p:txBody>
      </p:sp>
      <p:graphicFrame>
        <p:nvGraphicFramePr>
          <p:cNvPr id="2" name="Tabulka 1">
            <a:extLst>
              <a:ext uri="{FF2B5EF4-FFF2-40B4-BE49-F238E27FC236}">
                <a16:creationId xmlns:a16="http://schemas.microsoft.com/office/drawing/2014/main" id="{7FBA3C25-2D7E-0C11-FA5C-DC21B5C6DD6D}"/>
              </a:ext>
            </a:extLst>
          </p:cNvPr>
          <p:cNvGraphicFramePr>
            <a:graphicFrameLocks noGrp="1"/>
          </p:cNvGraphicFramePr>
          <p:nvPr>
            <p:extLst>
              <p:ext uri="{D42A27DB-BD31-4B8C-83A1-F6EECF244321}">
                <p14:modId xmlns:p14="http://schemas.microsoft.com/office/powerpoint/2010/main" val="3458542366"/>
              </p:ext>
            </p:extLst>
          </p:nvPr>
        </p:nvGraphicFramePr>
        <p:xfrm>
          <a:off x="304799" y="1150382"/>
          <a:ext cx="11525251" cy="5316077"/>
        </p:xfrm>
        <a:graphic>
          <a:graphicData uri="http://schemas.openxmlformats.org/drawingml/2006/table">
            <a:tbl>
              <a:tblPr firstRow="1" bandRow="1">
                <a:tableStyleId>{5C22544A-7EE6-4342-B048-85BDC9FD1C3A}</a:tableStyleId>
              </a:tblPr>
              <a:tblGrid>
                <a:gridCol w="11525251">
                  <a:extLst>
                    <a:ext uri="{9D8B030D-6E8A-4147-A177-3AD203B41FA5}">
                      <a16:colId xmlns:a16="http://schemas.microsoft.com/office/drawing/2014/main" val="1937583069"/>
                    </a:ext>
                  </a:extLst>
                </a:gridCol>
              </a:tblGrid>
              <a:tr h="421243">
                <a:tc>
                  <a:txBody>
                    <a:bodyPr/>
                    <a:lstStyle/>
                    <a:p>
                      <a:pPr algn="just">
                        <a:lnSpc>
                          <a:spcPct val="107000"/>
                        </a:lnSpc>
                        <a:spcAft>
                          <a:spcPts val="800"/>
                        </a:spcAft>
                      </a:pPr>
                      <a:r>
                        <a:rPr lang="cs-CZ" sz="19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ÚOHS-S0783/2024/VZ, č. j.  ÚOHS-37131/2024/500</a:t>
                      </a:r>
                      <a:endParaRPr lang="cs-CZ" sz="19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1483614"/>
                  </a:ext>
                </a:extLst>
              </a:tr>
              <a:tr h="438150">
                <a:tc>
                  <a:txBody>
                    <a:bodyPr/>
                    <a:lstStyle/>
                    <a:p>
                      <a:pPr algn="just">
                        <a:lnSpc>
                          <a:spcPct val="107000"/>
                        </a:lnSpc>
                        <a:spcAft>
                          <a:spcPts val="800"/>
                        </a:spcAft>
                      </a:pPr>
                      <a:r>
                        <a:rPr lang="cs-CZ" sz="19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https://uohs.gov.cz/cs/verejne-zakazky/sbirky-rozhodnuti/detail-22199.html</a:t>
                      </a:r>
                      <a:endParaRPr lang="cs-CZ" sz="19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57165696"/>
                  </a:ext>
                </a:extLst>
              </a:tr>
              <a:tr h="495300">
                <a:tc>
                  <a:txBody>
                    <a:bodyPr/>
                    <a:lstStyle/>
                    <a:p>
                      <a:pPr algn="just">
                        <a:lnSpc>
                          <a:spcPct val="107000"/>
                        </a:lnSpc>
                        <a:spcAft>
                          <a:spcPts val="800"/>
                        </a:spcAft>
                      </a:pPr>
                      <a:r>
                        <a:rPr lang="cs-CZ" sz="1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Zajištění komplexních úklidových služeb pro Ústav pro péči o matku a dítě 2018</a:t>
                      </a:r>
                      <a:endParaRPr lang="cs-CZ" sz="19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99229378"/>
                  </a:ext>
                </a:extLst>
              </a:tr>
              <a:tr h="476250">
                <a:tc>
                  <a:txBody>
                    <a:bodyPr/>
                    <a:lstStyle/>
                    <a:p>
                      <a:pPr algn="just">
                        <a:lnSpc>
                          <a:spcPct val="107000"/>
                        </a:lnSpc>
                        <a:spcAft>
                          <a:spcPts val="800"/>
                        </a:spcAft>
                      </a:pPr>
                      <a:r>
                        <a:rPr lang="cs-CZ" sz="1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11. 10. 2024</a:t>
                      </a:r>
                      <a:endParaRPr lang="cs-CZ" sz="19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732511585"/>
                  </a:ext>
                </a:extLst>
              </a:tr>
              <a:tr h="447675">
                <a:tc>
                  <a:txBody>
                    <a:bodyPr/>
                    <a:lstStyle/>
                    <a:p>
                      <a:pPr algn="just">
                        <a:lnSpc>
                          <a:spcPct val="107000"/>
                        </a:lnSpc>
                        <a:spcAft>
                          <a:spcPts val="800"/>
                        </a:spcAft>
                      </a:pPr>
                      <a:r>
                        <a:rPr lang="cs-CZ" sz="1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222 </a:t>
                      </a:r>
                      <a:r>
                        <a:rPr lang="cs-CZ" sz="2000" dirty="0">
                          <a:effectLst/>
                          <a:latin typeface="Arial" panose="020B0604020202020204" pitchFamily="34" charset="0"/>
                          <a:ea typeface="Calibri" panose="020F0502020204030204" pitchFamily="34" charset="0"/>
                          <a:cs typeface="Times New Roman" panose="02020603050405020304" pitchFamily="18" charset="0"/>
                        </a:rPr>
                        <a:t>odst. 3 písm. c) </a:t>
                      </a:r>
                      <a:r>
                        <a:rPr lang="cs-CZ" sz="1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ZZVZ</a:t>
                      </a:r>
                      <a:endParaRPr lang="cs-CZ" sz="19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12899220"/>
                  </a:ext>
                </a:extLst>
              </a:tr>
              <a:tr h="722670">
                <a:tc>
                  <a:txBody>
                    <a:bodyPr/>
                    <a:lstStyle/>
                    <a:p>
                      <a:pPr algn="just">
                        <a:lnSpc>
                          <a:spcPct val="107000"/>
                        </a:lnSpc>
                        <a:spcAft>
                          <a:spcPts val="800"/>
                        </a:spcAft>
                      </a:pPr>
                      <a:r>
                        <a:rPr lang="cs-CZ" sz="1900" dirty="0">
                          <a:effectLst/>
                          <a:latin typeface="Arial" panose="020B0604020202020204" pitchFamily="34" charset="0"/>
                          <a:ea typeface="Calibri" panose="020F0502020204030204" pitchFamily="34" charset="0"/>
                          <a:cs typeface="Times New Roman" panose="02020603050405020304" pitchFamily="18" charset="0"/>
                        </a:rPr>
                        <a:t>Obviněný </a:t>
                      </a:r>
                      <a:r>
                        <a:rPr lang="cs-CZ" sz="1900" u="sng" dirty="0">
                          <a:effectLst/>
                          <a:latin typeface="Arial" panose="020B0604020202020204" pitchFamily="34" charset="0"/>
                          <a:ea typeface="Calibri" panose="020F0502020204030204" pitchFamily="34" charset="0"/>
                          <a:cs typeface="Times New Roman" panose="02020603050405020304" pitchFamily="18" charset="0"/>
                        </a:rPr>
                        <a:t>nedodržel pravidlo stanovené v § 222 odst. 1 ZZVZ</a:t>
                      </a:r>
                      <a:r>
                        <a:rPr lang="cs-CZ" sz="1900" dirty="0">
                          <a:effectLst/>
                          <a:latin typeface="Arial" panose="020B0604020202020204" pitchFamily="34" charset="0"/>
                          <a:ea typeface="Calibri" panose="020F0502020204030204" pitchFamily="34" charset="0"/>
                          <a:cs typeface="Times New Roman" panose="02020603050405020304" pitchFamily="18" charset="0"/>
                        </a:rPr>
                        <a:t>, když umožnil podstatnou změnu závazku ze Smlouvy o tím, že po dobu jejího trvání bez provedení nového zadávacího řízení uzavřel </a:t>
                      </a:r>
                    </a:p>
                    <a:p>
                      <a:pPr marL="342900" lvl="0" indent="-342900" algn="just">
                        <a:lnSpc>
                          <a:spcPct val="107000"/>
                        </a:lnSpc>
                        <a:spcAft>
                          <a:spcPts val="800"/>
                        </a:spcAft>
                        <a:buSzPts val="1000"/>
                        <a:buFont typeface="Symbol" panose="05050102010706020507" pitchFamily="18" charset="2"/>
                        <a:buChar char=""/>
                        <a:tabLst>
                          <a:tab pos="457200" algn="l"/>
                        </a:tabLst>
                      </a:pPr>
                      <a:r>
                        <a:rPr lang="cs-CZ" sz="1900" dirty="0">
                          <a:effectLst/>
                          <a:latin typeface="Arial" panose="020B0604020202020204" pitchFamily="34" charset="0"/>
                          <a:ea typeface="Calibri" panose="020F0502020204030204" pitchFamily="34" charset="0"/>
                          <a:cs typeface="Times New Roman" panose="02020603050405020304" pitchFamily="18" charset="0"/>
                        </a:rPr>
                        <a:t>dne 24. 10. 2022 Dodatek č. 2 k cit. smlouvě, kterým byla prodloužena její platnost do 31. 1. 2023,</a:t>
                      </a:r>
                    </a:p>
                    <a:p>
                      <a:pPr marL="342900" lvl="0" indent="-342900" algn="just">
                        <a:lnSpc>
                          <a:spcPct val="107000"/>
                        </a:lnSpc>
                        <a:spcAft>
                          <a:spcPts val="800"/>
                        </a:spcAft>
                        <a:buSzPts val="1000"/>
                        <a:buFont typeface="Symbol" panose="05050102010706020507" pitchFamily="18" charset="2"/>
                        <a:buChar char=""/>
                        <a:tabLst>
                          <a:tab pos="457200" algn="l"/>
                        </a:tabLst>
                      </a:pPr>
                      <a:r>
                        <a:rPr lang="cs-CZ" sz="1900" dirty="0">
                          <a:effectLst/>
                          <a:latin typeface="Arial" panose="020B0604020202020204" pitchFamily="34" charset="0"/>
                          <a:ea typeface="Calibri" panose="020F0502020204030204" pitchFamily="34" charset="0"/>
                          <a:cs typeface="Times New Roman" panose="02020603050405020304" pitchFamily="18" charset="0"/>
                        </a:rPr>
                        <a:t>dne 26. 1. 2023 Dodatek č. 3 k cit. smlouvě, kterým byla prodloužena její platnost do 30. 4. 2023,</a:t>
                      </a:r>
                    </a:p>
                    <a:p>
                      <a:pPr marL="342900" lvl="0" indent="-342900" algn="just">
                        <a:lnSpc>
                          <a:spcPct val="107000"/>
                        </a:lnSpc>
                        <a:spcAft>
                          <a:spcPts val="800"/>
                        </a:spcAft>
                        <a:buSzPts val="1000"/>
                        <a:buFont typeface="Symbol" panose="05050102010706020507" pitchFamily="18" charset="2"/>
                        <a:buChar char=""/>
                        <a:tabLst>
                          <a:tab pos="457200" algn="l"/>
                        </a:tabLst>
                      </a:pPr>
                      <a:r>
                        <a:rPr lang="cs-CZ" sz="1900" dirty="0">
                          <a:effectLst/>
                          <a:latin typeface="Arial" panose="020B0604020202020204" pitchFamily="34" charset="0"/>
                          <a:ea typeface="Calibri" panose="020F0502020204030204" pitchFamily="34" charset="0"/>
                          <a:cs typeface="Times New Roman" panose="02020603050405020304" pitchFamily="18" charset="0"/>
                        </a:rPr>
                        <a:t>dne 26. 4. 2023 Dodatek č. 4 k cit. smlouvě, kterým byla prodloužena její platnost do 31. 7. 2023 a</a:t>
                      </a:r>
                    </a:p>
                    <a:p>
                      <a:pPr marL="342900" lvl="0" indent="-342900" algn="just">
                        <a:lnSpc>
                          <a:spcPct val="107000"/>
                        </a:lnSpc>
                        <a:spcAft>
                          <a:spcPts val="800"/>
                        </a:spcAft>
                        <a:buSzPts val="1000"/>
                        <a:buFont typeface="Symbol" panose="05050102010706020507" pitchFamily="18" charset="2"/>
                        <a:buChar char=""/>
                        <a:tabLst>
                          <a:tab pos="457200" algn="l"/>
                        </a:tabLst>
                      </a:pPr>
                      <a:r>
                        <a:rPr lang="cs-CZ" sz="1900" dirty="0">
                          <a:effectLst/>
                          <a:latin typeface="Arial" panose="020B0604020202020204" pitchFamily="34" charset="0"/>
                          <a:ea typeface="Calibri" panose="020F0502020204030204" pitchFamily="34" charset="0"/>
                          <a:cs typeface="Times New Roman" panose="02020603050405020304" pitchFamily="18" charset="0"/>
                        </a:rPr>
                        <a:t>dne 30. 6. 2023 Dodatek č. 5 k cit. smlouvě, kterým byla prodloužena její platnost do 30. 9. 2023,</a:t>
                      </a:r>
                    </a:p>
                    <a:p>
                      <a:r>
                        <a:rPr lang="cs-CZ" sz="1900" dirty="0">
                          <a:effectLst/>
                          <a:latin typeface="Arial" panose="020B0604020202020204" pitchFamily="34" charset="0"/>
                          <a:ea typeface="Calibri" panose="020F0502020204030204" pitchFamily="34" charset="0"/>
                          <a:cs typeface="Times New Roman" panose="02020603050405020304" pitchFamily="18" charset="0"/>
                        </a:rPr>
                        <a:t>čímž ve smyslu § 222 odst. 3 písm. c) ZZVZ došlo k významnému rozšíření rozsahu plnění, aniž by byly splněny podmínky pro aplikaci některé z výjimek dle § 222 odst. 2, 4, 5, 6 nebo 7 ZZVZ…</a:t>
                      </a:r>
                    </a:p>
                  </a:txBody>
                  <a:tcPr/>
                </a:tc>
                <a:extLst>
                  <a:ext uri="{0D108BD9-81ED-4DB2-BD59-A6C34878D82A}">
                    <a16:rowId xmlns:a16="http://schemas.microsoft.com/office/drawing/2014/main" val="1107921995"/>
                  </a:ext>
                </a:extLst>
              </a:tr>
            </a:tbl>
          </a:graphicData>
        </a:graphic>
      </p:graphicFrame>
    </p:spTree>
    <p:extLst>
      <p:ext uri="{BB962C8B-B14F-4D97-AF65-F5344CB8AC3E}">
        <p14:creationId xmlns:p14="http://schemas.microsoft.com/office/powerpoint/2010/main" val="2694415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771526"/>
            <a:ext cx="12192000" cy="3318537"/>
          </a:xfrm>
          <a:prstGeom prst="rect">
            <a:avLst/>
          </a:prstGeom>
          <a:noFill/>
        </p:spPr>
        <p:txBody>
          <a:bodyPr wrap="square" lIns="91440" tIns="45720" rIns="91440" bIns="45720" rtlCol="0" anchor="t">
            <a:spAutoFit/>
          </a:bodyPr>
          <a:lstStyle/>
          <a:p>
            <a:pPr algn="just">
              <a:lnSpc>
                <a:spcPct val="107000"/>
              </a:lnSpc>
              <a:spcAft>
                <a:spcPts val="800"/>
              </a:spcAft>
            </a:pPr>
            <a:r>
              <a:rPr lang="cs-CZ" sz="2000" b="1" dirty="0">
                <a:latin typeface="Arial" panose="020B0604020202020204" pitchFamily="34" charset="0"/>
                <a:cs typeface="Arial" panose="020B0604020202020204" pitchFamily="34" charset="0"/>
              </a:rPr>
              <a:t>Skutkový stav:</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Zadavatel uzavřel dne 16. 8. 2018 s vybraným dodavatelem smlouvu, a to na dobu určitou v délce 48 měsíců, tj. do 16. 8. 2022, </a:t>
            </a:r>
            <a:r>
              <a:rPr lang="cs-CZ" sz="2000" dirty="0">
                <a:latin typeface="Arial" panose="020B0604020202020204" pitchFamily="34" charset="0"/>
                <a:ea typeface="Calibri" panose="020F0502020204030204" pitchFamily="34" charset="0"/>
                <a:cs typeface="Times New Roman" panose="02020603050405020304" pitchFamily="18" charset="0"/>
              </a:rPr>
              <a:t>n</a:t>
            </a:r>
            <a:r>
              <a:rPr lang="cs-CZ" sz="2000" dirty="0">
                <a:effectLst/>
                <a:latin typeface="Arial" panose="020B0604020202020204" pitchFamily="34" charset="0"/>
                <a:ea typeface="Calibri" panose="020F0502020204030204" pitchFamily="34" charset="0"/>
                <a:cs typeface="Times New Roman" panose="02020603050405020304" pitchFamily="18" charset="0"/>
              </a:rPr>
              <a:t>ásledně byla </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dodatkem č. 1 smlouva prodloužena do 31. 10. 2022, </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dodatkem č. 2 byla smlouva prodloužena do 31.1. 2023, </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dodatkem č. 3 byla smlouva prodloužena do 30. 4. 2023, </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dodatkem č. 4 byla smlouva prodloužena do 31. 7. 2023 a </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dodatkem č. 5 byla smlouva prodloužena do 30. 9. 2023.</a:t>
            </a:r>
          </a:p>
        </p:txBody>
      </p:sp>
      <p:graphicFrame>
        <p:nvGraphicFramePr>
          <p:cNvPr id="2" name="Tabulka 1">
            <a:extLst>
              <a:ext uri="{FF2B5EF4-FFF2-40B4-BE49-F238E27FC236}">
                <a16:creationId xmlns:a16="http://schemas.microsoft.com/office/drawing/2014/main" id="{378243C8-72EF-44F8-9518-C606E147FF18}"/>
              </a:ext>
            </a:extLst>
          </p:cNvPr>
          <p:cNvGraphicFramePr>
            <a:graphicFrameLocks noGrp="1"/>
          </p:cNvGraphicFramePr>
          <p:nvPr>
            <p:extLst>
              <p:ext uri="{D42A27DB-BD31-4B8C-83A1-F6EECF244321}">
                <p14:modId xmlns:p14="http://schemas.microsoft.com/office/powerpoint/2010/main" val="1644810739"/>
              </p:ext>
            </p:extLst>
          </p:nvPr>
        </p:nvGraphicFramePr>
        <p:xfrm>
          <a:off x="1085850" y="4090064"/>
          <a:ext cx="10048876" cy="2701262"/>
        </p:xfrm>
        <a:graphic>
          <a:graphicData uri="http://schemas.openxmlformats.org/drawingml/2006/table">
            <a:tbl>
              <a:tblPr firstRow="1" firstCol="1" bandRow="1">
                <a:tableStyleId>{5C22544A-7EE6-4342-B048-85BDC9FD1C3A}</a:tableStyleId>
              </a:tblPr>
              <a:tblGrid>
                <a:gridCol w="1547721">
                  <a:extLst>
                    <a:ext uri="{9D8B030D-6E8A-4147-A177-3AD203B41FA5}">
                      <a16:colId xmlns:a16="http://schemas.microsoft.com/office/drawing/2014/main" val="1400372928"/>
                    </a:ext>
                  </a:extLst>
                </a:gridCol>
                <a:gridCol w="2670047">
                  <a:extLst>
                    <a:ext uri="{9D8B030D-6E8A-4147-A177-3AD203B41FA5}">
                      <a16:colId xmlns:a16="http://schemas.microsoft.com/office/drawing/2014/main" val="3715285737"/>
                    </a:ext>
                  </a:extLst>
                </a:gridCol>
                <a:gridCol w="1895054">
                  <a:extLst>
                    <a:ext uri="{9D8B030D-6E8A-4147-A177-3AD203B41FA5}">
                      <a16:colId xmlns:a16="http://schemas.microsoft.com/office/drawing/2014/main" val="3247877231"/>
                    </a:ext>
                  </a:extLst>
                </a:gridCol>
                <a:gridCol w="2116778">
                  <a:extLst>
                    <a:ext uri="{9D8B030D-6E8A-4147-A177-3AD203B41FA5}">
                      <a16:colId xmlns:a16="http://schemas.microsoft.com/office/drawing/2014/main" val="16152858"/>
                    </a:ext>
                  </a:extLst>
                </a:gridCol>
                <a:gridCol w="1819276">
                  <a:extLst>
                    <a:ext uri="{9D8B030D-6E8A-4147-A177-3AD203B41FA5}">
                      <a16:colId xmlns:a16="http://schemas.microsoft.com/office/drawing/2014/main" val="89025993"/>
                    </a:ext>
                  </a:extLst>
                </a:gridCol>
              </a:tblGrid>
              <a:tr h="591833">
                <a:tc>
                  <a:txBody>
                    <a:bodyPr/>
                    <a:lstStyle/>
                    <a:p>
                      <a:pPr algn="just">
                        <a:lnSpc>
                          <a:spcPct val="107000"/>
                        </a:lnSpc>
                        <a:spcAft>
                          <a:spcPts val="800"/>
                        </a:spcAft>
                      </a:pPr>
                      <a:r>
                        <a:rPr lang="cs-CZ" sz="1800" dirty="0">
                          <a:effectLst/>
                        </a:rPr>
                        <a:t> </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období</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uhrazená částka vč. DPH</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uhrazená částka bez DPH</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hodnota změny závazku</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757507567"/>
                  </a:ext>
                </a:extLst>
              </a:tr>
              <a:tr h="301347">
                <a:tc>
                  <a:txBody>
                    <a:bodyPr/>
                    <a:lstStyle/>
                    <a:p>
                      <a:pPr algn="just">
                        <a:lnSpc>
                          <a:spcPct val="107000"/>
                        </a:lnSpc>
                        <a:spcAft>
                          <a:spcPts val="800"/>
                        </a:spcAft>
                      </a:pPr>
                      <a:r>
                        <a:rPr lang="cs-CZ" sz="1800">
                          <a:effectLst/>
                        </a:rPr>
                        <a:t>Smlouva</a:t>
                      </a:r>
                      <a:endParaRPr lang="cs-CZ" sz="180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16. 8. 2018 – 16. 8. 2022</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42 566 833,72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35 179 201,36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 </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356733846"/>
                  </a:ext>
                </a:extLst>
              </a:tr>
              <a:tr h="301347">
                <a:tc>
                  <a:txBody>
                    <a:bodyPr/>
                    <a:lstStyle/>
                    <a:p>
                      <a:pPr algn="just">
                        <a:lnSpc>
                          <a:spcPct val="107000"/>
                        </a:lnSpc>
                        <a:spcAft>
                          <a:spcPts val="800"/>
                        </a:spcAft>
                      </a:pPr>
                      <a:r>
                        <a:rPr lang="cs-CZ" sz="1800">
                          <a:effectLst/>
                        </a:rPr>
                        <a:t>Dodatek č. 1</a:t>
                      </a:r>
                      <a:endParaRPr lang="cs-CZ" sz="180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17.8.2022 – 31.10.2022</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2 245 504,60 Kč</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1 855 788,92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5,28 %</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74272115"/>
                  </a:ext>
                </a:extLst>
              </a:tr>
              <a:tr h="301347">
                <a:tc>
                  <a:txBody>
                    <a:bodyPr/>
                    <a:lstStyle/>
                    <a:p>
                      <a:pPr algn="just">
                        <a:lnSpc>
                          <a:spcPct val="107000"/>
                        </a:lnSpc>
                        <a:spcAft>
                          <a:spcPts val="800"/>
                        </a:spcAft>
                      </a:pPr>
                      <a:r>
                        <a:rPr lang="cs-CZ" sz="1800" dirty="0">
                          <a:effectLst/>
                        </a:rPr>
                        <a:t>Dodatek č. 2</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1.11.2022 - 31.1.2023</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2 700 476,12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2 231 798,44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6,34 %</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037800330"/>
                  </a:ext>
                </a:extLst>
              </a:tr>
              <a:tr h="301347">
                <a:tc>
                  <a:txBody>
                    <a:bodyPr/>
                    <a:lstStyle/>
                    <a:p>
                      <a:pPr algn="just">
                        <a:lnSpc>
                          <a:spcPct val="107000"/>
                        </a:lnSpc>
                        <a:spcAft>
                          <a:spcPts val="800"/>
                        </a:spcAft>
                      </a:pPr>
                      <a:r>
                        <a:rPr lang="cs-CZ" sz="1800">
                          <a:effectLst/>
                        </a:rPr>
                        <a:t>Dodatek č. 3</a:t>
                      </a:r>
                      <a:endParaRPr lang="cs-CZ" sz="180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1.2.2023 – 30.4.2023</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2 612 417,16 Kč</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2 159 022,44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6,14 %</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15046975"/>
                  </a:ext>
                </a:extLst>
              </a:tr>
              <a:tr h="301347">
                <a:tc>
                  <a:txBody>
                    <a:bodyPr/>
                    <a:lstStyle/>
                    <a:p>
                      <a:pPr algn="just">
                        <a:lnSpc>
                          <a:spcPct val="107000"/>
                        </a:lnSpc>
                        <a:spcAft>
                          <a:spcPts val="800"/>
                        </a:spcAft>
                      </a:pPr>
                      <a:r>
                        <a:rPr lang="cs-CZ" sz="1800">
                          <a:effectLst/>
                        </a:rPr>
                        <a:t>Dodatek č. 4</a:t>
                      </a:r>
                      <a:endParaRPr lang="cs-CZ" sz="180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1.5.2023 – 31.7.2023</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2 565 249,92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2 120 041,26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6,03 %</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598350771"/>
                  </a:ext>
                </a:extLst>
              </a:tr>
              <a:tr h="301347">
                <a:tc>
                  <a:txBody>
                    <a:bodyPr/>
                    <a:lstStyle/>
                    <a:p>
                      <a:pPr algn="just">
                        <a:lnSpc>
                          <a:spcPct val="107000"/>
                        </a:lnSpc>
                        <a:spcAft>
                          <a:spcPts val="800"/>
                        </a:spcAft>
                      </a:pPr>
                      <a:r>
                        <a:rPr lang="cs-CZ" sz="1800">
                          <a:effectLst/>
                        </a:rPr>
                        <a:t>Dodatek č. 5</a:t>
                      </a:r>
                      <a:endParaRPr lang="cs-CZ" sz="180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1.8.-2023 - 31.8.2023</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864 377,69 Kč</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714 361,73 Kč</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2,03 %</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036427369"/>
                  </a:ext>
                </a:extLst>
              </a:tr>
              <a:tr h="301347">
                <a:tc>
                  <a:txBody>
                    <a:bodyPr/>
                    <a:lstStyle/>
                    <a:p>
                      <a:pPr algn="just">
                        <a:lnSpc>
                          <a:spcPct val="107000"/>
                        </a:lnSpc>
                        <a:spcAft>
                          <a:spcPts val="800"/>
                        </a:spcAft>
                      </a:pPr>
                      <a:r>
                        <a:rPr lang="cs-CZ" sz="1800">
                          <a:effectLst/>
                        </a:rPr>
                        <a:t> </a:t>
                      </a:r>
                      <a:endParaRPr lang="cs-CZ" sz="1800">
                        <a:effectLst/>
                        <a:latin typeface="Arial" panose="020B060402020202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cs-CZ" sz="1800">
                          <a:effectLst/>
                          <a:latin typeface="Arial" panose="020B0604020202020204" pitchFamily="34" charset="0"/>
                          <a:cs typeface="Arial" panose="020B0604020202020204" pitchFamily="34" charset="0"/>
                        </a:rPr>
                        <a:t> </a:t>
                      </a:r>
                      <a:endParaRPr lang="cs-CZ"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gridSpan="2">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celková hodnota změny závazku</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hMerge="1">
                  <a:txBody>
                    <a:bodyPr/>
                    <a:lstStyle/>
                    <a:p>
                      <a:endParaRPr lang="cs-CZ"/>
                    </a:p>
                  </a:txBody>
                  <a:tcPr/>
                </a:tc>
                <a:tc>
                  <a:txBody>
                    <a:bodyPr/>
                    <a:lstStyle/>
                    <a:p>
                      <a:pPr algn="just">
                        <a:lnSpc>
                          <a:spcPct val="107000"/>
                        </a:lnSpc>
                        <a:spcAft>
                          <a:spcPts val="800"/>
                        </a:spcAft>
                      </a:pPr>
                      <a:r>
                        <a:rPr lang="cs-CZ" sz="1800" dirty="0">
                          <a:effectLst/>
                          <a:latin typeface="Arial" panose="020B0604020202020204" pitchFamily="34" charset="0"/>
                          <a:cs typeface="Arial" panose="020B0604020202020204" pitchFamily="34" charset="0"/>
                        </a:rPr>
                        <a:t>25,82 %</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370841429"/>
                  </a:ext>
                </a:extLst>
              </a:tr>
            </a:tbl>
          </a:graphicData>
        </a:graphic>
      </p:graphicFrame>
    </p:spTree>
    <p:extLst>
      <p:ext uri="{BB962C8B-B14F-4D97-AF65-F5344CB8AC3E}">
        <p14:creationId xmlns:p14="http://schemas.microsoft.com/office/powerpoint/2010/main" val="4190876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4923977"/>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Argumentace Úřadu:</a:t>
            </a:r>
          </a:p>
          <a:p>
            <a:pPr marL="285750" indent="-28575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Obviněný se tak dopustil změny závazku ze smlouvy na veřejnou zakázku, kterou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nelze s ohledem na § 222 odst. 3 zákona považovat za nepodstatnou</a:t>
            </a:r>
            <a:r>
              <a:rPr lang="cs-CZ" sz="2400" dirty="0">
                <a:effectLst/>
                <a:latin typeface="Arial" panose="020B0604020202020204" pitchFamily="34" charset="0"/>
                <a:ea typeface="Calibri" panose="020F0502020204030204" pitchFamily="34" charset="0"/>
                <a:cs typeface="Times New Roman" panose="02020603050405020304" pitchFamily="18" charset="0"/>
              </a:rPr>
              <a:t>, neboť akceptoval změnu smluvních podmínek, která vedla k významnému rozšíření rozsahu plnění veřejné zakázky,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když smlouvu dodatky č. 1 – č. 5 prodloužil celkem o 13,5 měsíce </a:t>
            </a:r>
            <a:r>
              <a:rPr lang="cs-CZ" sz="2400" dirty="0">
                <a:effectLst/>
                <a:latin typeface="Arial" panose="020B0604020202020204" pitchFamily="34" charset="0"/>
                <a:ea typeface="Calibri" panose="020F0502020204030204" pitchFamily="34" charset="0"/>
                <a:cs typeface="Times New Roman" panose="02020603050405020304" pitchFamily="18" charset="0"/>
              </a:rPr>
              <a:t>[k tomu srov. § 222 odst. 3 písm. c) zákona]. </a:t>
            </a:r>
          </a:p>
          <a:p>
            <a:pPr marL="285750" indent="-28575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Jestliže však má být postaveno najisto, zda se v posuzovaném případě obviněný dopustil podstatné změny závazku ze smlouvy či nikoliv,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musí být rovněž ověřeno, zda nebyla naplněna některá z výjimek (§ 222 odst. 2, 4, 5, 6 a 7 zákona</a:t>
            </a:r>
            <a:r>
              <a:rPr lang="cs-CZ" sz="2400" dirty="0">
                <a:effectLst/>
                <a:latin typeface="Arial" panose="020B0604020202020204" pitchFamily="34" charset="0"/>
                <a:ea typeface="Calibri" panose="020F0502020204030204" pitchFamily="34" charset="0"/>
                <a:cs typeface="Times New Roman" panose="02020603050405020304" pitchFamily="18" charset="0"/>
              </a:rPr>
              <a:t>), při jejichž naplnění lze předmětnou změnu závazku charakterizovat jako (resp. hledět na ni jako na) nepodstatnou. (205)</a:t>
            </a:r>
          </a:p>
          <a:p>
            <a:pPr marL="285750" indent="-285750" algn="just">
              <a:lnSpc>
                <a:spcPct val="107000"/>
              </a:lnSpc>
              <a:spcAft>
                <a:spcPts val="800"/>
              </a:spcAft>
              <a:buFont typeface="Arial" panose="020B0604020202020204" pitchFamily="34" charset="0"/>
              <a:buChar char="•"/>
            </a:pP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9329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85825"/>
            <a:ext cx="12191999" cy="1411797"/>
          </a:xfrm>
          <a:prstGeom prst="rect">
            <a:avLst/>
          </a:prstGeom>
          <a:noFill/>
        </p:spPr>
        <p:txBody>
          <a:bodyPr wrap="square" lIns="91440" tIns="45720" rIns="91440" bIns="45720" rtlCol="0" anchor="t">
            <a:spAutoFit/>
          </a:bodyPr>
          <a:lstStyle/>
          <a:p>
            <a:pPr algn="just">
              <a:buClr>
                <a:srgbClr val="009543"/>
              </a:buClr>
            </a:pPr>
            <a:r>
              <a:rPr lang="cs-CZ" sz="2800" b="1" dirty="0">
                <a:latin typeface="Arial" panose="020B0604020202020204" pitchFamily="34" charset="0"/>
                <a:cs typeface="Arial" panose="020B0604020202020204" pitchFamily="34" charset="0"/>
              </a:rPr>
              <a:t>Ponaučení:</a:t>
            </a:r>
          </a:p>
          <a:p>
            <a:pPr marL="342900" indent="-342900" algn="just">
              <a:lnSpc>
                <a:spcPct val="107000"/>
              </a:lnSpc>
              <a:spcAft>
                <a:spcPts val="800"/>
              </a:spcAft>
              <a:buFont typeface="Arial" panose="020B0604020202020204" pitchFamily="34" charset="0"/>
              <a:buChar char="•"/>
            </a:pPr>
            <a:r>
              <a:rPr lang="cs-CZ" sz="2800" dirty="0">
                <a:latin typeface="Arial" panose="020B0604020202020204" pitchFamily="34" charset="0"/>
                <a:cs typeface="Times New Roman" panose="02020603050405020304" pitchFamily="18" charset="0"/>
              </a:rPr>
              <a:t>Prodloužení délky plnění </a:t>
            </a:r>
            <a:r>
              <a:rPr lang="cs-CZ" sz="2800" i="1" dirty="0">
                <a:latin typeface="Arial" panose="020B0604020202020204" pitchFamily="34" charset="0"/>
                <a:cs typeface="Times New Roman" panose="02020603050405020304" pitchFamily="18" charset="0"/>
              </a:rPr>
              <a:t>(28 %) </a:t>
            </a:r>
            <a:r>
              <a:rPr lang="cs-CZ" sz="2800" dirty="0">
                <a:latin typeface="Arial" panose="020B0604020202020204" pitchFamily="34" charset="0"/>
                <a:cs typeface="Times New Roman" panose="02020603050405020304" pitchFamily="18" charset="0"/>
              </a:rPr>
              <a:t>může znamenat významné rozšíření rozsahu plnění veřejné zakázky.</a:t>
            </a:r>
            <a:endParaRPr lang="cs-CZ"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031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 y="781050"/>
            <a:ext cx="12192001"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Times New Roman" panose="02020603050405020304" pitchFamily="18" charset="0"/>
              </a:rPr>
              <a:t>Stanovení předpokládané hodnoty</a:t>
            </a:r>
            <a:endParaRPr lang="en-US" sz="2400" dirty="0"/>
          </a:p>
        </p:txBody>
      </p:sp>
      <p:graphicFrame>
        <p:nvGraphicFramePr>
          <p:cNvPr id="2" name="Tabulka 1">
            <a:extLst>
              <a:ext uri="{FF2B5EF4-FFF2-40B4-BE49-F238E27FC236}">
                <a16:creationId xmlns:a16="http://schemas.microsoft.com/office/drawing/2014/main" id="{7FBA3C25-2D7E-0C11-FA5C-DC21B5C6DD6D}"/>
              </a:ext>
            </a:extLst>
          </p:cNvPr>
          <p:cNvGraphicFramePr>
            <a:graphicFrameLocks noGrp="1"/>
          </p:cNvGraphicFramePr>
          <p:nvPr>
            <p:extLst>
              <p:ext uri="{D42A27DB-BD31-4B8C-83A1-F6EECF244321}">
                <p14:modId xmlns:p14="http://schemas.microsoft.com/office/powerpoint/2010/main" val="3862679324"/>
              </p:ext>
            </p:extLst>
          </p:nvPr>
        </p:nvGraphicFramePr>
        <p:xfrm>
          <a:off x="323850" y="1242714"/>
          <a:ext cx="11506200" cy="5047907"/>
        </p:xfrm>
        <a:graphic>
          <a:graphicData uri="http://schemas.openxmlformats.org/drawingml/2006/table">
            <a:tbl>
              <a:tblPr firstRow="1" bandRow="1">
                <a:tableStyleId>{5C22544A-7EE6-4342-B048-85BDC9FD1C3A}</a:tableStyleId>
              </a:tblPr>
              <a:tblGrid>
                <a:gridCol w="11506200">
                  <a:extLst>
                    <a:ext uri="{9D8B030D-6E8A-4147-A177-3AD203B41FA5}">
                      <a16:colId xmlns:a16="http://schemas.microsoft.com/office/drawing/2014/main" val="1937583069"/>
                    </a:ext>
                  </a:extLst>
                </a:gridCol>
              </a:tblGrid>
              <a:tr h="446083">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ÚOHS-S0521/2024/VZ, č. j.  ÚOHS-32046/2024/500</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31483614"/>
                  </a:ext>
                </a:extLst>
              </a:tr>
              <a:tr h="446083">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https://uohs.gov.cz/cs/verejne-zakazky/sbirky-rozhodnuti/detail-22198.html</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357165696"/>
                  </a:ext>
                </a:extLst>
              </a:tr>
              <a:tr h="486295">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Rekonstrukce komunikace k Dubině, Pardubice – Svítkov, Etapa I-III</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099229378"/>
                  </a:ext>
                </a:extLst>
              </a:tr>
              <a:tr h="467592">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13. 10. 2024</a:t>
                      </a:r>
                      <a:endParaRPr lang="cs-CZ" sz="24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732511585"/>
                  </a:ext>
                </a:extLst>
              </a:tr>
              <a:tr h="447766">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16 odst. 5 ZZVZ</a:t>
                      </a:r>
                      <a:endParaRPr lang="cs-CZ" sz="24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912899220"/>
                  </a:ext>
                </a:extLst>
              </a:tr>
              <a:tr h="1983025">
                <a:tc>
                  <a:txBody>
                    <a:bodyPr/>
                    <a:lstStyle/>
                    <a:p>
                      <a:pPr algn="just">
                        <a:lnSpc>
                          <a:spcPct val="107000"/>
                        </a:lnSpc>
                        <a:spcAft>
                          <a:spcPts val="800"/>
                        </a:spcAft>
                      </a:pPr>
                      <a:r>
                        <a:rPr lang="cs-CZ" sz="2400" kern="1200" dirty="0">
                          <a:solidFill>
                            <a:schemeClr val="dk1"/>
                          </a:solidFill>
                          <a:effectLst/>
                          <a:latin typeface="Arial" panose="020B0604020202020204" pitchFamily="34" charset="0"/>
                          <a:ea typeface="+mn-ea"/>
                          <a:cs typeface="Arial" panose="020B0604020202020204" pitchFamily="34" charset="0"/>
                        </a:rPr>
                        <a:t>Obviněný se </a:t>
                      </a:r>
                      <a:r>
                        <a:rPr lang="cs-CZ" sz="2400" u="sng" kern="1200" dirty="0">
                          <a:solidFill>
                            <a:schemeClr val="dk1"/>
                          </a:solidFill>
                          <a:effectLst/>
                          <a:latin typeface="Arial" panose="020B0604020202020204" pitchFamily="34" charset="0"/>
                          <a:ea typeface="+mn-ea"/>
                          <a:cs typeface="Arial" panose="020B0604020202020204" pitchFamily="34" charset="0"/>
                        </a:rPr>
                        <a:t>dopustil přestupku </a:t>
                      </a:r>
                      <a:r>
                        <a:rPr lang="cs-CZ" sz="2400" kern="1200" dirty="0">
                          <a:solidFill>
                            <a:schemeClr val="dk1"/>
                          </a:solidFill>
                          <a:effectLst/>
                          <a:latin typeface="Arial" panose="020B0604020202020204" pitchFamily="34" charset="0"/>
                          <a:ea typeface="+mn-ea"/>
                          <a:cs typeface="Arial" panose="020B0604020202020204" pitchFamily="34" charset="0"/>
                        </a:rPr>
                        <a:t>podle § 268 odst. 1 písm. a) ZZVZ tím, že porušil pravidlo pro zadávání veřejných zakázek stanovené v § 2 odst. 3 ZZVZ, když podlimitní veřejnou zakázku zadal jako veřejnou zakázku malého rozsahu, tzn. nezadal ji v žádném z druhů zadávacích řízení uvedených v § 3 ZZVZ v podlimitním režimu…</a:t>
                      </a:r>
                      <a:endParaRPr lang="cs-CZ" sz="24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107921995"/>
                  </a:ext>
                </a:extLst>
              </a:tr>
              <a:tr h="709532">
                <a:tc>
                  <a:txBody>
                    <a:bodyPr/>
                    <a:lstStyle/>
                    <a:p>
                      <a:pPr algn="just">
                        <a:lnSpc>
                          <a:spcPct val="107000"/>
                        </a:lnSpc>
                        <a:spcAft>
                          <a:spcPts val="800"/>
                        </a:spcAft>
                      </a:pPr>
                      <a:r>
                        <a:rPr lang="cs-CZ" sz="2400" b="0" kern="1200" dirty="0">
                          <a:solidFill>
                            <a:schemeClr val="dk1"/>
                          </a:solidFill>
                          <a:effectLst/>
                          <a:latin typeface="Arial" panose="020B0604020202020204" pitchFamily="34" charset="0"/>
                          <a:ea typeface="+mn-ea"/>
                          <a:cs typeface="Arial" panose="020B0604020202020204" pitchFamily="34" charset="0"/>
                        </a:rPr>
                        <a:t>Podán rozklad – ÚOHS-R0146/2024/VZ, rozhodnutí potvrzeno, rozklad zamítnut.</a:t>
                      </a:r>
                      <a:endParaRPr lang="cs-CZ" sz="24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585777299"/>
                  </a:ext>
                </a:extLst>
              </a:tr>
            </a:tbl>
          </a:graphicData>
        </a:graphic>
      </p:graphicFrame>
    </p:spTree>
    <p:extLst>
      <p:ext uri="{BB962C8B-B14F-4D97-AF65-F5344CB8AC3E}">
        <p14:creationId xmlns:p14="http://schemas.microsoft.com/office/powerpoint/2010/main" val="172957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632311"/>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Skutkový stav:</a:t>
            </a:r>
          </a:p>
          <a:p>
            <a:pPr marL="342900" indent="-342900" algn="jus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Účelem veřejné zakázky bylo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zajistit náhradu poškozených filtrů</a:t>
            </a:r>
            <a:r>
              <a:rPr lang="cs-CZ" sz="2400" dirty="0">
                <a:effectLst/>
                <a:latin typeface="Arial" panose="020B0604020202020204" pitchFamily="34" charset="0"/>
                <a:ea typeface="Calibri" panose="020F0502020204030204" pitchFamily="34" charset="0"/>
                <a:cs typeface="Times New Roman" panose="02020603050405020304" pitchFamily="18" charset="0"/>
              </a:rPr>
              <a:t> 50 m bazénu a tím dosáhnout toho, aby do plánované kompletní rekonstrukce plaveckého areálu byl provoz tohoto bazénu zachován. </a:t>
            </a:r>
          </a:p>
          <a:p>
            <a:pPr marL="342900" indent="-342900" algn="jus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Vzhledem k uvedené plánované rekonstrukci pak bylo účelem rovněž provedení potřebné výměny filtrů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takovým způsobem, aby výměna nebyla ztrátovou investicí </a:t>
            </a:r>
            <a:r>
              <a:rPr lang="cs-CZ" sz="2400" dirty="0">
                <a:effectLst/>
                <a:latin typeface="Arial" panose="020B0604020202020204" pitchFamily="34" charset="0"/>
                <a:ea typeface="Calibri" panose="020F0502020204030204" pitchFamily="34" charset="0"/>
                <a:cs typeface="Times New Roman" panose="02020603050405020304" pitchFamily="18" charset="0"/>
              </a:rPr>
              <a:t>a aby bylo možné během rekonstrukce (v rámci které dojde k vyčištění prostor centrální strojovny, ve které se filtry 50 m bazénu a taktéž technologie ostatních bazénů nachází) ponechat bazény v přístavbě v provozu.</a:t>
            </a:r>
          </a:p>
          <a:p>
            <a:pPr marL="342900" indent="-342900" algn="just">
              <a:buClr>
                <a:srgbClr val="009543"/>
              </a:buClr>
              <a:buFont typeface="Arial" panose="020B0604020202020204" pitchFamily="34" charset="0"/>
              <a:buChar char="•"/>
            </a:pPr>
            <a:r>
              <a:rPr lang="cs-CZ" sz="2400" dirty="0">
                <a:latin typeface="Arial" panose="020B0604020202020204" pitchFamily="34" charset="0"/>
                <a:ea typeface="Calibri"/>
                <a:cs typeface="Arial" panose="020B0604020202020204" pitchFamily="34" charset="0"/>
              </a:rPr>
              <a:t>Součástí předmětu plnění bylo </a:t>
            </a:r>
            <a:r>
              <a:rPr lang="cs-CZ" sz="2400" u="sng" dirty="0">
                <a:latin typeface="Arial" panose="020B0604020202020204" pitchFamily="34" charset="0"/>
                <a:ea typeface="Calibri"/>
                <a:cs typeface="Arial" panose="020B0604020202020204" pitchFamily="34" charset="0"/>
              </a:rPr>
              <a:t>i přepojení technologie, přemístění technologie, odstranění a zaslepení původního potrubí</a:t>
            </a:r>
            <a:r>
              <a:rPr lang="cs-CZ" sz="2400" dirty="0">
                <a:latin typeface="Arial" panose="020B0604020202020204" pitchFamily="34" charset="0"/>
                <a:ea typeface="Calibri"/>
                <a:cs typeface="Arial" panose="020B0604020202020204" pitchFamily="34" charset="0"/>
              </a:rPr>
              <a:t>, dále stavební a montážní práce spojené s </a:t>
            </a:r>
            <a:r>
              <a:rPr lang="cs-CZ" sz="2400" u="sng" dirty="0">
                <a:latin typeface="Arial" panose="020B0604020202020204" pitchFamily="34" charset="0"/>
                <a:ea typeface="Calibri"/>
                <a:cs typeface="Arial" panose="020B0604020202020204" pitchFamily="34" charset="0"/>
              </a:rPr>
              <a:t>montáží nových rozvodů, potrubí, včetně kotvení do stropu </a:t>
            </a:r>
            <a:r>
              <a:rPr lang="cs-CZ" sz="2400" dirty="0">
                <a:latin typeface="Arial" panose="020B0604020202020204" pitchFamily="34" charset="0"/>
                <a:ea typeface="Calibri"/>
                <a:cs typeface="Arial" panose="020B0604020202020204" pitchFamily="34" charset="0"/>
              </a:rPr>
              <a:t>apod. (a z tohoto důvodu také vznikla projektová dokumentace). </a:t>
            </a:r>
          </a:p>
          <a:p>
            <a:pPr marL="342900" indent="-342900" algn="jus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Zařízení byla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umístěna do zcela jiné místnosti</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p>
          <a:p>
            <a:pPr marL="342900" indent="-342900" algn="just">
              <a:buClr>
                <a:srgbClr val="009543"/>
              </a:buClr>
              <a:buFont typeface="Arial" panose="020B0604020202020204" pitchFamily="34" charset="0"/>
              <a:buChar char="•"/>
            </a:pPr>
            <a:r>
              <a:rPr lang="cs-CZ" sz="2400" dirty="0">
                <a:latin typeface="Arial" panose="020B0604020202020204" pitchFamily="34" charset="0"/>
                <a:ea typeface="Calibri"/>
                <a:cs typeface="Times New Roman" panose="02020603050405020304" pitchFamily="18" charset="0"/>
              </a:rPr>
              <a:t>Součástí předmětu byly i sanitární a instalatérské práce (CPV 4533).</a:t>
            </a:r>
            <a:endParaRPr lang="cs-CZ" sz="24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537843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771526"/>
            <a:ext cx="12192000" cy="6233758"/>
          </a:xfrm>
          <a:prstGeom prst="rect">
            <a:avLst/>
          </a:prstGeom>
          <a:noFill/>
        </p:spPr>
        <p:txBody>
          <a:bodyPr wrap="square" lIns="91440" tIns="45720" rIns="91440" bIns="45720" rtlCol="0" anchor="t">
            <a:spAutoFit/>
          </a:bodyPr>
          <a:lstStyle/>
          <a:p>
            <a:pPr algn="just">
              <a:lnSpc>
                <a:spcPct val="107000"/>
              </a:lnSpc>
              <a:spcAft>
                <a:spcPts val="800"/>
              </a:spcAft>
            </a:pPr>
            <a:r>
              <a:rPr lang="cs-CZ" b="1" dirty="0">
                <a:latin typeface="Arial" panose="020B0604020202020204" pitchFamily="34" charset="0"/>
                <a:cs typeface="Arial" panose="020B0604020202020204" pitchFamily="34" charset="0"/>
              </a:rPr>
              <a:t>Skutkový stav:</a:t>
            </a:r>
          </a:p>
          <a:p>
            <a:pPr marL="285750" indent="-285750" algn="just">
              <a:lnSpc>
                <a:spcPct val="107000"/>
              </a:lnSpc>
              <a:spcAft>
                <a:spcPts val="800"/>
              </a:spcAft>
              <a:buFont typeface="Arial" panose="020B0604020202020204" pitchFamily="34" charset="0"/>
              <a:buChar char="•"/>
            </a:pPr>
            <a:r>
              <a:rPr lang="cs-CZ" dirty="0">
                <a:latin typeface="Arial" panose="020B0604020202020204" pitchFamily="34" charset="0"/>
                <a:ea typeface="Calibri" panose="020F0502020204030204" pitchFamily="34" charset="0"/>
                <a:cs typeface="Times New Roman" panose="02020603050405020304" pitchFamily="18" charset="0"/>
              </a:rPr>
              <a:t>Zadavatel zadával VZMR mimo ZŘ na rekonstrukci místní komunikace, kterou rozdělil na 3 etapy,</a:t>
            </a:r>
          </a:p>
          <a:p>
            <a:pPr marL="285750" indent="-285750" algn="just">
              <a:lnSpc>
                <a:spcPct val="107000"/>
              </a:lnSpc>
              <a:spcAft>
                <a:spcPts val="800"/>
              </a:spcAft>
              <a:buFont typeface="Arial" panose="020B0604020202020204" pitchFamily="34" charset="0"/>
              <a:buChar char="•"/>
            </a:pPr>
            <a:r>
              <a:rPr lang="cs-CZ" b="1" dirty="0">
                <a:effectLst/>
                <a:latin typeface="Arial" panose="020B0604020202020204" pitchFamily="34" charset="0"/>
                <a:ea typeface="Calibri" panose="020F0502020204030204" pitchFamily="34" charset="0"/>
                <a:cs typeface="Times New Roman" panose="02020603050405020304" pitchFamily="18" charset="0"/>
              </a:rPr>
              <a:t>Etapa I</a:t>
            </a:r>
            <a:r>
              <a:rPr lang="cs-CZ" dirty="0">
                <a:effectLst/>
                <a:latin typeface="Arial" panose="020B0604020202020204" pitchFamily="34" charset="0"/>
                <a:ea typeface="Calibri" panose="020F0502020204030204" pitchFamily="34" charset="0"/>
                <a:cs typeface="Times New Roman" panose="02020603050405020304" pitchFamily="18" charset="0"/>
              </a:rPr>
              <a:t> – vybourání stávajících komunikací pro chodce, bouracích prací souvisejících s obnovou povrchu vozovky místní motorové komunikace (především frézování, vybourání betonové </a:t>
            </a:r>
            <a:r>
              <a:rPr lang="cs-CZ" dirty="0" err="1">
                <a:effectLst/>
                <a:latin typeface="Arial" panose="020B0604020202020204" pitchFamily="34" charset="0"/>
                <a:ea typeface="Calibri" panose="020F0502020204030204" pitchFamily="34" charset="0"/>
                <a:cs typeface="Times New Roman" panose="02020603050405020304" pitchFamily="18" charset="0"/>
              </a:rPr>
              <a:t>přídlažby</a:t>
            </a:r>
            <a:r>
              <a:rPr lang="cs-CZ" dirty="0">
                <a:effectLst/>
                <a:latin typeface="Arial" panose="020B0604020202020204" pitchFamily="34" charset="0"/>
                <a:ea typeface="Calibri" panose="020F0502020204030204" pitchFamily="34" charset="0"/>
                <a:cs typeface="Times New Roman" panose="02020603050405020304" pitchFamily="18" charset="0"/>
              </a:rPr>
              <a:t> apod.) – PH </a:t>
            </a:r>
            <a:r>
              <a:rPr lang="cs-CZ" b="1" dirty="0">
                <a:effectLst/>
                <a:latin typeface="Arial" panose="020B0604020202020204" pitchFamily="34" charset="0"/>
                <a:ea typeface="Calibri" panose="020F0502020204030204" pitchFamily="34" charset="0"/>
                <a:cs typeface="Times New Roman" panose="02020603050405020304" pitchFamily="18" charset="0"/>
              </a:rPr>
              <a:t>1.525.400 Kč bez DPH,</a:t>
            </a:r>
          </a:p>
          <a:p>
            <a:pPr marL="285750" indent="-285750" algn="just">
              <a:lnSpc>
                <a:spcPct val="107000"/>
              </a:lnSpc>
              <a:spcAft>
                <a:spcPts val="800"/>
              </a:spcAft>
              <a:buFont typeface="Arial" panose="020B0604020202020204" pitchFamily="34" charset="0"/>
              <a:buChar char="•"/>
            </a:pPr>
            <a:r>
              <a:rPr lang="cs-CZ" b="1" dirty="0">
                <a:effectLst/>
                <a:latin typeface="Arial" panose="020B0604020202020204" pitchFamily="34" charset="0"/>
                <a:ea typeface="Calibri" panose="020F0502020204030204" pitchFamily="34" charset="0"/>
                <a:cs typeface="Times New Roman" panose="02020603050405020304" pitchFamily="18" charset="0"/>
              </a:rPr>
              <a:t>Etapa II</a:t>
            </a:r>
            <a:r>
              <a:rPr lang="cs-CZ" dirty="0">
                <a:effectLst/>
                <a:latin typeface="Arial" panose="020B0604020202020204" pitchFamily="34" charset="0"/>
                <a:ea typeface="Calibri" panose="020F0502020204030204" pitchFamily="34" charset="0"/>
                <a:cs typeface="Times New Roman" panose="02020603050405020304" pitchFamily="18" charset="0"/>
              </a:rPr>
              <a:t> – vybourání stávajících komunikací pro chodce, bouracích prací souvisejících s obnovou povrchu vozovky místní motorové komunikace (především frézování, vybourání betonové </a:t>
            </a:r>
            <a:r>
              <a:rPr lang="cs-CZ" dirty="0" err="1">
                <a:effectLst/>
                <a:latin typeface="Arial" panose="020B0604020202020204" pitchFamily="34" charset="0"/>
                <a:ea typeface="Calibri" panose="020F0502020204030204" pitchFamily="34" charset="0"/>
                <a:cs typeface="Times New Roman" panose="02020603050405020304" pitchFamily="18" charset="0"/>
              </a:rPr>
              <a:t>přídlažby</a:t>
            </a:r>
            <a:r>
              <a:rPr lang="cs-CZ" dirty="0">
                <a:effectLst/>
                <a:latin typeface="Arial" panose="020B0604020202020204" pitchFamily="34" charset="0"/>
                <a:ea typeface="Calibri" panose="020F0502020204030204" pitchFamily="34" charset="0"/>
                <a:cs typeface="Times New Roman" panose="02020603050405020304" pitchFamily="18" charset="0"/>
              </a:rPr>
              <a:t> apod.) – PH </a:t>
            </a:r>
            <a:r>
              <a:rPr lang="cs-CZ" b="1" dirty="0">
                <a:effectLst/>
                <a:latin typeface="Arial" panose="020B0604020202020204" pitchFamily="34" charset="0"/>
                <a:ea typeface="Calibri" panose="020F0502020204030204" pitchFamily="34" charset="0"/>
                <a:cs typeface="Times New Roman" panose="02020603050405020304" pitchFamily="18" charset="0"/>
              </a:rPr>
              <a:t>1 144 500,00 Kč bez DPH,</a:t>
            </a:r>
          </a:p>
          <a:p>
            <a:pPr marL="285750" indent="-285750" algn="just">
              <a:lnSpc>
                <a:spcPct val="107000"/>
              </a:lnSpc>
              <a:spcAft>
                <a:spcPts val="800"/>
              </a:spcAft>
              <a:buFont typeface="Arial" panose="020B0604020202020204" pitchFamily="34" charset="0"/>
              <a:buChar char="•"/>
            </a:pPr>
            <a:r>
              <a:rPr lang="cs-CZ" b="1" dirty="0">
                <a:effectLst/>
                <a:latin typeface="Arial" panose="020B0604020202020204" pitchFamily="34" charset="0"/>
                <a:ea typeface="Calibri" panose="020F0502020204030204" pitchFamily="34" charset="0"/>
                <a:cs typeface="Times New Roman" panose="02020603050405020304" pitchFamily="18" charset="0"/>
              </a:rPr>
              <a:t>Etapa III</a:t>
            </a:r>
            <a:r>
              <a:rPr lang="cs-CZ" dirty="0">
                <a:effectLst/>
                <a:latin typeface="Arial" panose="020B0604020202020204" pitchFamily="34" charset="0"/>
                <a:ea typeface="Calibri" panose="020F0502020204030204" pitchFamily="34" charset="0"/>
                <a:cs typeface="Times New Roman" panose="02020603050405020304" pitchFamily="18" charset="0"/>
              </a:rPr>
              <a:t> - vybourání stávajících komunikací pro chodce, bouracích prací souvisejících s obnovou konstrukce vozovky místní motorové komunikace – PH </a:t>
            </a:r>
            <a:r>
              <a:rPr lang="cs-CZ" b="1" dirty="0">
                <a:effectLst/>
                <a:latin typeface="Arial" panose="020B0604020202020204" pitchFamily="34" charset="0"/>
                <a:ea typeface="Calibri" panose="020F0502020204030204" pitchFamily="34" charset="0"/>
                <a:cs typeface="Times New Roman" panose="02020603050405020304" pitchFamily="18" charset="0"/>
              </a:rPr>
              <a:t>2.774 046,00 Kč bez DPH,</a:t>
            </a:r>
          </a:p>
          <a:p>
            <a:pPr marL="285750" indent="-285750" algn="just">
              <a:lnSpc>
                <a:spcPct val="107000"/>
              </a:lnSpc>
              <a:spcAft>
                <a:spcPts val="800"/>
              </a:spcAft>
              <a:buFont typeface="Arial" panose="020B0604020202020204" pitchFamily="34" charset="0"/>
              <a:buChar char="•"/>
            </a:pPr>
            <a:r>
              <a:rPr lang="cs-CZ" b="1" dirty="0">
                <a:latin typeface="Arial" panose="020B0604020202020204" pitchFamily="34" charset="0"/>
                <a:ea typeface="Calibri" panose="020F0502020204030204" pitchFamily="34" charset="0"/>
                <a:cs typeface="Times New Roman" panose="02020603050405020304" pitchFamily="18" charset="0"/>
              </a:rPr>
              <a:t>V souhrnu PH </a:t>
            </a:r>
            <a:r>
              <a:rPr lang="cs-CZ" dirty="0">
                <a:effectLst/>
                <a:latin typeface="Arial" panose="020B0604020202020204" pitchFamily="34" charset="0"/>
                <a:ea typeface="Calibri" panose="020F0502020204030204" pitchFamily="34" charset="0"/>
                <a:cs typeface="Times New Roman" panose="02020603050405020304" pitchFamily="18" charset="0"/>
              </a:rPr>
              <a:t>činila </a:t>
            </a:r>
            <a:r>
              <a:rPr lang="cs-CZ" b="1" dirty="0">
                <a:effectLst/>
                <a:latin typeface="Arial" panose="020B0604020202020204" pitchFamily="34" charset="0"/>
                <a:ea typeface="Calibri" panose="020F0502020204030204" pitchFamily="34" charset="0"/>
                <a:cs typeface="Times New Roman" panose="02020603050405020304" pitchFamily="18" charset="0"/>
              </a:rPr>
              <a:t>5.443.946 Kč bez DPH</a:t>
            </a:r>
            <a:r>
              <a:rPr lang="cs-CZ" dirty="0">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cs-CZ" dirty="0">
                <a:latin typeface="Arial" panose="020B0604020202020204" pitchFamily="34" charset="0"/>
                <a:ea typeface="Calibri" panose="020F0502020204030204" pitchFamily="34" charset="0"/>
                <a:cs typeface="Times New Roman" panose="02020603050405020304" pitchFamily="18" charset="0"/>
              </a:rPr>
              <a:t>Zadavatel uzavřel smlouvu v níž je uvedeno: </a:t>
            </a:r>
            <a:r>
              <a:rPr lang="cs-CZ" dirty="0">
                <a:effectLst/>
                <a:latin typeface="Arial" panose="020B0604020202020204" pitchFamily="34" charset="0"/>
                <a:ea typeface="Calibri" panose="020F0502020204030204" pitchFamily="34" charset="0"/>
                <a:cs typeface="Times New Roman" panose="02020603050405020304" pitchFamily="18" charset="0"/>
              </a:rPr>
              <a:t>„Maximální cena, bude zhotovitel fakturovat za řádně provedené dílo, činí na základě cenové nabídky ze dne </a:t>
            </a:r>
            <a:r>
              <a:rPr lang="cs-CZ" b="1" dirty="0">
                <a:effectLst/>
                <a:latin typeface="Arial" panose="020B0604020202020204" pitchFamily="34" charset="0"/>
                <a:ea typeface="Calibri" panose="020F0502020204030204" pitchFamily="34" charset="0"/>
                <a:cs typeface="Times New Roman" panose="02020603050405020304" pitchFamily="18" charset="0"/>
              </a:rPr>
              <a:t>30.03.2023</a:t>
            </a:r>
            <a:r>
              <a:rPr lang="cs-CZ" dirty="0">
                <a:effectLst/>
                <a:latin typeface="Arial" panose="020B0604020202020204" pitchFamily="34" charset="0"/>
                <a:ea typeface="Calibri" panose="020F0502020204030204" pitchFamily="34" charset="0"/>
                <a:cs typeface="Times New Roman" panose="02020603050405020304" pitchFamily="18" charset="0"/>
              </a:rPr>
              <a:t> částku:</a:t>
            </a:r>
          </a:p>
          <a:p>
            <a:pPr marL="266700" algn="just">
              <a:lnSpc>
                <a:spcPct val="107000"/>
              </a:lnSpc>
              <a:spcAft>
                <a:spcPts val="800"/>
              </a:spcAft>
            </a:pPr>
            <a:r>
              <a:rPr lang="cs-CZ" b="1" dirty="0">
                <a:effectLst/>
                <a:latin typeface="Arial" panose="020B0604020202020204" pitchFamily="34" charset="0"/>
                <a:ea typeface="Calibri" panose="020F0502020204030204" pitchFamily="34" charset="0"/>
                <a:cs typeface="Times New Roman" panose="02020603050405020304" pitchFamily="18" charset="0"/>
              </a:rPr>
              <a:t>Cena za realizaci stavebních prací bez DPH                           6.825.285,80 Kč</a:t>
            </a:r>
            <a:endParaRPr lang="cs-CZ" dirty="0">
              <a:effectLst/>
              <a:latin typeface="Arial" panose="020B0604020202020204" pitchFamily="34" charset="0"/>
              <a:ea typeface="Calibri" panose="020F0502020204030204" pitchFamily="34" charset="0"/>
              <a:cs typeface="Times New Roman" panose="02020603050405020304" pitchFamily="18" charset="0"/>
            </a:endParaRPr>
          </a:p>
          <a:p>
            <a:pPr marL="266700" algn="just">
              <a:lnSpc>
                <a:spcPct val="107000"/>
              </a:lnSpc>
              <a:spcAft>
                <a:spcPts val="800"/>
              </a:spcAft>
            </a:pPr>
            <a:r>
              <a:rPr lang="cs-CZ" b="1" dirty="0">
                <a:effectLst/>
                <a:latin typeface="Arial" panose="020B0604020202020204" pitchFamily="34" charset="0"/>
                <a:ea typeface="Calibri" panose="020F0502020204030204" pitchFamily="34" charset="0"/>
                <a:cs typeface="Times New Roman" panose="02020603050405020304" pitchFamily="18" charset="0"/>
              </a:rPr>
              <a:t>DPH 21 %                                                                                 1.433.310,00 Kč</a:t>
            </a:r>
            <a:endParaRPr lang="cs-CZ" dirty="0">
              <a:effectLst/>
              <a:latin typeface="Arial" panose="020B0604020202020204" pitchFamily="34" charset="0"/>
              <a:ea typeface="Calibri" panose="020F0502020204030204" pitchFamily="34" charset="0"/>
              <a:cs typeface="Times New Roman" panose="02020603050405020304" pitchFamily="18" charset="0"/>
            </a:endParaRPr>
          </a:p>
          <a:p>
            <a:pPr marL="266700" algn="just">
              <a:lnSpc>
                <a:spcPct val="107000"/>
              </a:lnSpc>
              <a:spcAft>
                <a:spcPts val="800"/>
              </a:spcAft>
            </a:pPr>
            <a:r>
              <a:rPr lang="cs-CZ" b="1" dirty="0">
                <a:effectLst/>
                <a:latin typeface="Arial" panose="020B0604020202020204" pitchFamily="34" charset="0"/>
                <a:ea typeface="Calibri" panose="020F0502020204030204" pitchFamily="34" charset="0"/>
                <a:cs typeface="Times New Roman" panose="02020603050405020304" pitchFamily="18" charset="0"/>
              </a:rPr>
              <a:t>Cena včetně DPH                                                                    8.258.595,80 Kč</a:t>
            </a:r>
            <a:r>
              <a:rPr lang="cs-CZ" dirty="0">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6128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6504666"/>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 případě, kdy zadavatel zadávací řízení neprovádí </a:t>
            </a:r>
            <a:r>
              <a:rPr lang="cs-CZ" sz="2400" dirty="0">
                <a:effectLst/>
                <a:latin typeface="Arial" panose="020B0604020202020204" pitchFamily="34" charset="0"/>
                <a:ea typeface="Calibri" panose="020F0502020204030204" pitchFamily="34" charset="0"/>
                <a:cs typeface="Times New Roman" panose="02020603050405020304" pitchFamily="18" charset="0"/>
              </a:rPr>
              <a:t>(tedy když např. zadává veřejnou zakázku malého rozsahu v režimu mimo zadávací řízení dle zákona)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je rozhodujícím okamžikem pro stanovení předpokládané hodnoty okamžik zadání zakázky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Fakticky by tak zadavatel měl stanovit předpokládanou hodnotu v určitých případech dvakrát</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poprvé ve fázi rozhodnutí o zadání veřejné zakázky mimo zadávací řízení</a:t>
            </a:r>
            <a:r>
              <a:rPr lang="cs-CZ" sz="2400" dirty="0">
                <a:effectLst/>
                <a:latin typeface="Arial" panose="020B0604020202020204" pitchFamily="34" charset="0"/>
                <a:ea typeface="Calibri" panose="020F0502020204030204" pitchFamily="34" charset="0"/>
                <a:cs typeface="Times New Roman" panose="02020603050405020304" pitchFamily="18" charset="0"/>
              </a:rPr>
              <a:t>, je-li to pro toto rozhodnutí důležité (což v případě neprovádění zadávacího řízení z důvodu výjimky uvedené v § 31 zákona určitě je),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a podruhé z důvodu ověření správnosti svého postupu k okamžiku zamýšleného uzavření smlouvy</a:t>
            </a:r>
            <a:r>
              <a:rPr lang="cs-CZ" sz="2400" dirty="0">
                <a:effectLst/>
                <a:latin typeface="Arial" panose="020B0604020202020204" pitchFamily="34" charset="0"/>
                <a:ea typeface="Calibri" panose="020F0502020204030204" pitchFamily="34" charset="0"/>
                <a:cs typeface="Times New Roman" panose="02020603050405020304" pitchFamily="18" charset="0"/>
              </a:rPr>
              <a:t>, neboť i v tomto okamžiku musí předpokládaná hodnota odpovídat limitu pro veřejnou zakázku malého rozsahu. V této fázi zadavatel posuzuje, zda nabídková cena vybraného dodavatele nepřesahuje finanční limity platné pro veřejné zakázky malého rozsahu, když v opačném případě by nemohl aplikovat výjimku podle ustanovení § 31 zákona pro zadání veřejné zakázky mimo zadávací řízení, a tedy by nemohl smlouvu s vybraným dodavatelem uzavřít. (47)</a:t>
            </a:r>
          </a:p>
          <a:p>
            <a:pPr marL="285750" indent="-285750" algn="just">
              <a:lnSpc>
                <a:spcPct val="107000"/>
              </a:lnSpc>
              <a:spcAft>
                <a:spcPts val="800"/>
              </a:spcAft>
              <a:buFont typeface="Arial" panose="020B0604020202020204" pitchFamily="34" charset="0"/>
              <a:buChar char="•"/>
            </a:pP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004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5941306"/>
          </a:xfrm>
          <a:prstGeom prst="rect">
            <a:avLst/>
          </a:prstGeom>
          <a:noFill/>
        </p:spPr>
        <p:txBody>
          <a:bodyPr wrap="square" lIns="91440" tIns="45720" rIns="91440" bIns="45720" rtlCol="0" anchor="t">
            <a:spAutoFit/>
          </a:bodyPr>
          <a:lstStyle/>
          <a:p>
            <a:pPr algn="just">
              <a:buClr>
                <a:srgbClr val="009543"/>
              </a:buClr>
            </a:pPr>
            <a:r>
              <a:rPr lang="cs-CZ" sz="22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K tvrzení obviněného, že oslovil k podání nabídek celkem 5 dodavatelů </a:t>
            </a:r>
            <a:r>
              <a:rPr lang="cs-CZ" sz="2200" dirty="0">
                <a:effectLst/>
                <a:latin typeface="Arial" panose="020B0604020202020204" pitchFamily="34" charset="0"/>
                <a:ea typeface="Calibri" panose="020F0502020204030204" pitchFamily="34" charset="0"/>
                <a:cs typeface="Times New Roman" panose="02020603050405020304" pitchFamily="18" charset="0"/>
              </a:rPr>
              <a:t>a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zároveň uveřejnil výzvu k podání nabídek, resp. zadávací dokumentaci na své úřední desce</a:t>
            </a:r>
            <a:r>
              <a:rPr lang="cs-CZ" sz="2200" dirty="0">
                <a:effectLst/>
                <a:latin typeface="Arial" panose="020B0604020202020204" pitchFamily="34" charset="0"/>
                <a:ea typeface="Calibri" panose="020F0502020204030204" pitchFamily="34" charset="0"/>
                <a:cs typeface="Times New Roman" panose="02020603050405020304" pitchFamily="18" charset="0"/>
              </a:rPr>
              <a:t>, přičemž obviněný dovozuje, že jeho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postup kombinoval postup tzv. otevřené a uzavřené výzvy ve smyslu Metodického stanoviska zadávání veřejných zakázek malého rozsahu vydaného Ministerstvem pro místní rozvoj České republiky</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pak Úřad dodává, že uvedeným postupem obviněný nesplnil základní zákonné nároky např. na zjednodušené podlimitní řízení </a:t>
            </a:r>
            <a:r>
              <a:rPr lang="cs-CZ" sz="2200" dirty="0">
                <a:effectLst/>
                <a:latin typeface="Arial" panose="020B0604020202020204" pitchFamily="34" charset="0"/>
                <a:ea typeface="Calibri" panose="020F0502020204030204" pitchFamily="34" charset="0"/>
                <a:cs typeface="Times New Roman" panose="02020603050405020304" pitchFamily="18" charset="0"/>
              </a:rPr>
              <a:t>ve smyslu § 52 zákona (ve kterém by obviněný jinak byl s ohledem na předpokládanou hodnotu oprávněn veřejnou zakázku zadat), kterými jsou např. uveřejnění výzvy k podání nabídek na profilu zadavatele (tedy na místě, na kterém mohou dodavatelé působící na relevantním trhu takové uveřejnění na rozdíl od úřední desky obviněného legitimně očekávat), popř. právo dodavatelů podávat proti úkonů zadavatele při zadávání veřejné zakázky námitky. </a:t>
            </a:r>
          </a:p>
          <a:p>
            <a:pPr marL="342900" indent="-342900" algn="just">
              <a:lnSpc>
                <a:spcPct val="107000"/>
              </a:lnSpc>
              <a:spcAft>
                <a:spcPts val="800"/>
              </a:spcAft>
              <a:buFont typeface="Arial" panose="020B0604020202020204" pitchFamily="34" charset="0"/>
              <a:buChar char="•"/>
            </a:pPr>
            <a:r>
              <a:rPr lang="cs-CZ" sz="22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Uvedený postup obviněného při zadávání veřejné zakázky tedy není možno stavět na roveň postupu zadavatele v zadávacím řízení</a:t>
            </a:r>
            <a:r>
              <a:rPr lang="cs-CZ" sz="2200" dirty="0">
                <a:effectLst/>
                <a:latin typeface="Arial" panose="020B0604020202020204" pitchFamily="34" charset="0"/>
                <a:ea typeface="Calibri" panose="020F0502020204030204" pitchFamily="34" charset="0"/>
                <a:cs typeface="Times New Roman" panose="02020603050405020304" pitchFamily="18" charset="0"/>
              </a:rPr>
              <a:t>, a z pohledu Úřadu jej tak </a:t>
            </a:r>
            <a:r>
              <a:rPr lang="cs-CZ" sz="22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nelze považovat za okolnost vylučující trestnost</a:t>
            </a:r>
            <a:r>
              <a:rPr lang="cs-CZ" sz="2200" dirty="0">
                <a:effectLst/>
                <a:latin typeface="Arial" panose="020B0604020202020204" pitchFamily="34" charset="0"/>
                <a:ea typeface="Calibri" panose="020F0502020204030204" pitchFamily="34" charset="0"/>
                <a:cs typeface="Times New Roman" panose="02020603050405020304" pitchFamily="18" charset="0"/>
              </a:rPr>
              <a:t>, resp. spáchání přestupku. Úřad jej však </a:t>
            </a:r>
            <a:r>
              <a:rPr lang="cs-CZ" sz="22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zohlednil při úvahách o výši sankce</a:t>
            </a:r>
            <a:r>
              <a:rPr lang="cs-CZ" sz="2200" dirty="0">
                <a:effectLst/>
                <a:latin typeface="Arial" panose="020B0604020202020204" pitchFamily="34" charset="0"/>
                <a:ea typeface="Calibri" panose="020F0502020204030204" pitchFamily="34" charset="0"/>
                <a:cs typeface="Times New Roman" panose="02020603050405020304" pitchFamily="18" charset="0"/>
              </a:rPr>
              <a:t>. (58)</a:t>
            </a: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59551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9526" y="792101"/>
            <a:ext cx="12192001"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Arial" panose="020B0604020202020204" pitchFamily="34" charset="0"/>
              </a:rPr>
              <a:t>Rozsah rámcové dohody</a:t>
            </a:r>
            <a:endParaRPr lang="en-US" sz="2400" b="1" dirty="0">
              <a:latin typeface="Arial" panose="020B0604020202020204" pitchFamily="34" charset="0"/>
              <a:cs typeface="Arial" panose="020B0604020202020204" pitchFamily="34" charset="0"/>
            </a:endParaRPr>
          </a:p>
        </p:txBody>
      </p:sp>
      <p:graphicFrame>
        <p:nvGraphicFramePr>
          <p:cNvPr id="2" name="Tabulka 1">
            <a:extLst>
              <a:ext uri="{FF2B5EF4-FFF2-40B4-BE49-F238E27FC236}">
                <a16:creationId xmlns:a16="http://schemas.microsoft.com/office/drawing/2014/main" id="{7FBA3C25-2D7E-0C11-FA5C-DC21B5C6DD6D}"/>
              </a:ext>
            </a:extLst>
          </p:cNvPr>
          <p:cNvGraphicFramePr>
            <a:graphicFrameLocks noGrp="1"/>
          </p:cNvGraphicFramePr>
          <p:nvPr>
            <p:extLst>
              <p:ext uri="{D42A27DB-BD31-4B8C-83A1-F6EECF244321}">
                <p14:modId xmlns:p14="http://schemas.microsoft.com/office/powerpoint/2010/main" val="2541987547"/>
              </p:ext>
            </p:extLst>
          </p:nvPr>
        </p:nvGraphicFramePr>
        <p:xfrm>
          <a:off x="342900" y="1287915"/>
          <a:ext cx="11487150" cy="4316319"/>
        </p:xfrm>
        <a:graphic>
          <a:graphicData uri="http://schemas.openxmlformats.org/drawingml/2006/table">
            <a:tbl>
              <a:tblPr firstRow="1" bandRow="1">
                <a:tableStyleId>{5C22544A-7EE6-4342-B048-85BDC9FD1C3A}</a:tableStyleId>
              </a:tblPr>
              <a:tblGrid>
                <a:gridCol w="11487150">
                  <a:extLst>
                    <a:ext uri="{9D8B030D-6E8A-4147-A177-3AD203B41FA5}">
                      <a16:colId xmlns:a16="http://schemas.microsoft.com/office/drawing/2014/main" val="1937583069"/>
                    </a:ext>
                  </a:extLst>
                </a:gridCol>
              </a:tblGrid>
              <a:tr h="443838">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ÚOHS-S0507/2024/VZ, č. j.  ÚOHS-37485/2024/500</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1483614"/>
                  </a:ext>
                </a:extLst>
              </a:tr>
              <a:tr h="44383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https://uohs.gov.cz/cs/verejne-zakazky/sbirky-rozhodnuti/detail-22217.html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57165696"/>
                  </a:ext>
                </a:extLst>
              </a:tr>
              <a:tr h="475051">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Rekonstrukce a výstavba chodníků</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99229378"/>
                  </a:ext>
                </a:extLst>
              </a:tr>
              <a:tr h="456780">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19. 10. 2024</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732511585"/>
                  </a:ext>
                </a:extLst>
              </a:tr>
              <a:tr h="445512">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131</a:t>
                      </a:r>
                      <a:r>
                        <a:rPr lang="cs-CZ" sz="2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ZZVZ</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12899220"/>
                  </a:ext>
                </a:extLst>
              </a:tr>
              <a:tr h="1973045">
                <a:tc>
                  <a:txBody>
                    <a:bodyPr/>
                    <a:lstStyle/>
                    <a:p>
                      <a:pPr algn="just">
                        <a:lnSpc>
                          <a:spcPct val="107000"/>
                        </a:lnSpc>
                        <a:spcAft>
                          <a:spcPts val="800"/>
                        </a:spcAft>
                      </a:pP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Zadavatel </a:t>
                      </a:r>
                      <a:r>
                        <a:rPr lang="cs-CZ" sz="2400"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stanovil zadávací podmínky v rozporu </a:t>
                      </a: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 zásadou transparentnosti a zároveň nedodržel pravidlo stanovené v § 36 odst. 3 ZZVZ, když v zadávací dokumentaci nedostatečně vymezil předmět citované rámcové dohody a její rozsah plnění (předpokládaný či maximální), přičemž tím mohl ovlivnit výběr dodavatele a dosud nedošlo k uzavření smlouvy.</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85777299"/>
                  </a:ext>
                </a:extLst>
              </a:tr>
            </a:tbl>
          </a:graphicData>
        </a:graphic>
      </p:graphicFrame>
    </p:spTree>
    <p:extLst>
      <p:ext uri="{BB962C8B-B14F-4D97-AF65-F5344CB8AC3E}">
        <p14:creationId xmlns:p14="http://schemas.microsoft.com/office/powerpoint/2010/main" val="4873733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771526"/>
            <a:ext cx="12192000" cy="5623784"/>
          </a:xfrm>
          <a:prstGeom prst="rect">
            <a:avLst/>
          </a:prstGeom>
          <a:noFill/>
        </p:spPr>
        <p:txBody>
          <a:bodyPr wrap="square" lIns="91440" tIns="45720" rIns="91440" bIns="45720" rtlCol="0" anchor="t">
            <a:spAutoFit/>
          </a:bodyPr>
          <a:lstStyle/>
          <a:p>
            <a:pPr algn="just">
              <a:lnSpc>
                <a:spcPct val="107000"/>
              </a:lnSpc>
              <a:spcAft>
                <a:spcPts val="800"/>
              </a:spcAft>
            </a:pPr>
            <a:r>
              <a:rPr lang="cs-CZ" sz="2000" b="1" dirty="0">
                <a:latin typeface="Arial" panose="020B0604020202020204" pitchFamily="34" charset="0"/>
                <a:cs typeface="Arial" panose="020B0604020202020204" pitchFamily="34" charset="0"/>
              </a:rPr>
              <a:t>Skutkový stav:</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Zadavatel vymezil předmět plnění na různých místech zadávací dokumentace odlišně: </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podle čl. 2 odst. 2.4 ZD jsou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předmětem plnění stavební práce spočívající v rekonstrukci a výstavbě chodníků a parkovišť</a:t>
            </a:r>
            <a:r>
              <a:rPr lang="cs-CZ" sz="2000" dirty="0">
                <a:effectLst/>
                <a:latin typeface="Arial" panose="020B0604020202020204" pitchFamily="34" charset="0"/>
                <a:ea typeface="Calibri" panose="020F0502020204030204" pitchFamily="34" charset="0"/>
                <a:cs typeface="Times New Roman" panose="02020603050405020304" pitchFamily="18" charset="0"/>
              </a:rPr>
              <a:t>, přičemž pro bližší popis je odkázáno na vzor rámcové dohody (a soupis prací), </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podle čl. čl. 2 odst. 2.3. vzoru rámcové dohody jsou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předmětem plnění stavební práce spočívající pouze ve výstavbě a rekonstrukci chodníků</a:t>
            </a:r>
            <a:r>
              <a:rPr lang="cs-CZ" sz="2000" dirty="0">
                <a:latin typeface="Arial" panose="020B0604020202020204" pitchFamily="34" charset="0"/>
                <a:ea typeface="Calibri" panose="020F0502020204030204" pitchFamily="34" charset="0"/>
                <a:cs typeface="Times New Roman" panose="02020603050405020304" pitchFamily="18" charset="0"/>
              </a:rPr>
              <a:t>,</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cs-CZ" sz="2000" dirty="0">
                <a:latin typeface="Arial" panose="020B0604020202020204" pitchFamily="34" charset="0"/>
                <a:ea typeface="Calibri" panose="020F0502020204030204" pitchFamily="34" charset="0"/>
                <a:cs typeface="Times New Roman" panose="02020603050405020304" pitchFamily="18" charset="0"/>
              </a:rPr>
              <a:t>v </a:t>
            </a:r>
            <a:r>
              <a:rPr lang="cs-CZ" sz="2000" dirty="0">
                <a:effectLst/>
                <a:latin typeface="Arial" panose="020B0604020202020204" pitchFamily="34" charset="0"/>
                <a:ea typeface="Calibri" panose="020F0502020204030204" pitchFamily="34" charset="0"/>
                <a:cs typeface="Times New Roman" panose="02020603050405020304" pitchFamily="18" charset="0"/>
              </a:rPr>
              <a:t>soupisu prací, ze kterého má vyplývat bližší popis předmětu plnění, je obsažen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popis jednotlivých položek prací, služeb a dodávek, kdy však tyto nejsou jakkoliv vztahovány k určitému výslednému dílu</a:t>
            </a:r>
            <a:r>
              <a:rPr lang="cs-CZ" sz="2000" dirty="0">
                <a:effectLst/>
                <a:latin typeface="Arial" panose="020B0604020202020204" pitchFamily="34" charset="0"/>
                <a:ea typeface="Calibri" panose="020F0502020204030204" pitchFamily="34" charset="0"/>
                <a:cs typeface="Times New Roman" panose="02020603050405020304" pitchFamily="18" charset="0"/>
              </a:rPr>
              <a:t>, není tedy ani blíže rozvedeno, že by se dané položky měly vztahovat k jiným pracím než rekonstrukci a výstavbě chodníků,</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VZ je vymezena prostřednictvím CPV kódů: 45000000-7 Stavební práce, 45213316-1 Stavební úpravy chodníků, 45223300-9 Výstavba parkovišť a 45233128-2 Výstavba kruhových objezdů.</a:t>
            </a:r>
          </a:p>
          <a:p>
            <a:pPr marL="285750" indent="-285750" algn="just">
              <a:lnSpc>
                <a:spcPct val="107000"/>
              </a:lnSpc>
              <a:spcAft>
                <a:spcPts val="800"/>
              </a:spcAft>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Zadavatel žádným způsobem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nestanovil předpokládaný rozsah předmětu plnění rámcové dohody, ani dílčích plnění</a:t>
            </a:r>
            <a:r>
              <a:rPr lang="cs-CZ" sz="2000" dirty="0">
                <a:effectLst/>
                <a:latin typeface="Arial" panose="020B0604020202020204" pitchFamily="34" charset="0"/>
                <a:ea typeface="Calibri" panose="020F0502020204030204" pitchFamily="34" charset="0"/>
                <a:cs typeface="Times New Roman" panose="02020603050405020304" pitchFamily="18" charset="0"/>
              </a:rPr>
              <a:t>. Až na žádost Úřadu sdělil, že předpokládaná hodnota v daném případě je 320 000 000 Kč bez DPH. </a:t>
            </a:r>
          </a:p>
        </p:txBody>
      </p:sp>
    </p:spTree>
    <p:extLst>
      <p:ext uri="{BB962C8B-B14F-4D97-AF65-F5344CB8AC3E}">
        <p14:creationId xmlns:p14="http://schemas.microsoft.com/office/powerpoint/2010/main" val="2556542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6526467"/>
          </a:xfrm>
          <a:prstGeom prst="rect">
            <a:avLst/>
          </a:prstGeom>
          <a:noFill/>
        </p:spPr>
        <p:txBody>
          <a:bodyPr wrap="square" lIns="91440" tIns="45720" rIns="91440" bIns="45720" rtlCol="0" anchor="t">
            <a:spAutoFit/>
          </a:bodyPr>
          <a:lstStyle/>
          <a:p>
            <a:pPr algn="just">
              <a:buClr>
                <a:srgbClr val="009543"/>
              </a:buClr>
            </a:pPr>
            <a:r>
              <a:rPr lang="cs-CZ" sz="19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1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Byť se v projednávaném případě jedná o rámcovou dohodu</a:t>
            </a:r>
            <a:r>
              <a:rPr lang="cs-CZ" sz="1900" dirty="0">
                <a:effectLst/>
                <a:latin typeface="Arial" panose="020B0604020202020204" pitchFamily="34" charset="0"/>
                <a:ea typeface="Calibri" panose="020F0502020204030204" pitchFamily="34" charset="0"/>
                <a:cs typeface="Times New Roman" panose="02020603050405020304" pitchFamily="18" charset="0"/>
              </a:rPr>
              <a:t>, </a:t>
            </a:r>
            <a:r>
              <a:rPr lang="cs-CZ" sz="19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je u ní také potřeba stanovit, kde začíná a kde končí její předmět a rozsah</a:t>
            </a:r>
            <a:r>
              <a:rPr lang="cs-CZ" sz="1900" dirty="0">
                <a:effectLst/>
                <a:latin typeface="Arial" panose="020B0604020202020204" pitchFamily="34" charset="0"/>
                <a:ea typeface="Calibri" panose="020F0502020204030204" pitchFamily="34" charset="0"/>
                <a:cs typeface="Times New Roman" panose="02020603050405020304" pitchFamily="18" charset="0"/>
              </a:rPr>
              <a:t>. Vymezení musí být v kontextu rozhodovací praxe Soudního dvora EU </a:t>
            </a:r>
            <a:r>
              <a:rPr lang="cs-CZ" sz="1900" i="1" dirty="0">
                <a:effectLst/>
                <a:latin typeface="Arial" panose="020B0604020202020204" pitchFamily="34" charset="0"/>
                <a:ea typeface="Calibri" panose="020F0502020204030204" pitchFamily="34" charset="0"/>
                <a:cs typeface="Times New Roman" panose="02020603050405020304" pitchFamily="18" charset="0"/>
              </a:rPr>
              <a:t>(konkrétně se jedná o rozsudek SD EU C-216/17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Autorità</a:t>
            </a:r>
            <a:r>
              <a:rPr lang="cs-CZ" sz="1900" i="1" dirty="0">
                <a:effectLst/>
                <a:latin typeface="Arial" panose="020B0604020202020204" pitchFamily="34" charset="0"/>
                <a:ea typeface="Calibri" panose="020F0502020204030204" pitchFamily="34" charset="0"/>
                <a:cs typeface="Times New Roman" panose="02020603050405020304" pitchFamily="18" charset="0"/>
              </a:rPr>
              <a:t> Garante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della</a:t>
            </a:r>
            <a:r>
              <a:rPr lang="cs-CZ" sz="1900" i="1" dirty="0">
                <a:effectLst/>
                <a:latin typeface="Arial" panose="020B0604020202020204" pitchFamily="34" charset="0"/>
                <a:ea typeface="Calibri" panose="020F0502020204030204" pitchFamily="34" charset="0"/>
                <a:cs typeface="Times New Roman" panose="02020603050405020304" pitchFamily="18" charset="0"/>
              </a:rPr>
              <a:t>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Concorrenza</a:t>
            </a:r>
            <a:r>
              <a:rPr lang="cs-CZ" sz="1900" i="1" dirty="0">
                <a:effectLst/>
                <a:latin typeface="Arial" panose="020B0604020202020204" pitchFamily="34" charset="0"/>
                <a:ea typeface="Calibri" panose="020F0502020204030204" pitchFamily="34" charset="0"/>
                <a:cs typeface="Times New Roman" panose="02020603050405020304" pitchFamily="18" charset="0"/>
              </a:rPr>
              <a:t> e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del</a:t>
            </a:r>
            <a:r>
              <a:rPr lang="cs-CZ" sz="1900" i="1" dirty="0">
                <a:effectLst/>
                <a:latin typeface="Arial" panose="020B0604020202020204" pitchFamily="34" charset="0"/>
                <a:ea typeface="Calibri" panose="020F0502020204030204" pitchFamily="34" charset="0"/>
                <a:cs typeface="Times New Roman" panose="02020603050405020304" pitchFamily="18" charset="0"/>
              </a:rPr>
              <a:t>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Mercato</a:t>
            </a:r>
            <a:r>
              <a:rPr lang="cs-CZ" sz="1900" i="1" dirty="0">
                <a:effectLst/>
                <a:latin typeface="Arial" panose="020B0604020202020204" pitchFamily="34" charset="0"/>
                <a:ea typeface="Calibri" panose="020F0502020204030204" pitchFamily="34" charset="0"/>
                <a:cs typeface="Times New Roman" panose="02020603050405020304" pitchFamily="18" charset="0"/>
              </a:rPr>
              <a:t> –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Antitrust</a:t>
            </a:r>
            <a:r>
              <a:rPr lang="cs-CZ" sz="1900" i="1" dirty="0">
                <a:effectLst/>
                <a:latin typeface="Arial" panose="020B0604020202020204" pitchFamily="34" charset="0"/>
                <a:ea typeface="Calibri" panose="020F0502020204030204" pitchFamily="34" charset="0"/>
                <a:cs typeface="Times New Roman" panose="02020603050405020304" pitchFamily="18" charset="0"/>
              </a:rPr>
              <a:t> a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Coopservice</a:t>
            </a:r>
            <a:r>
              <a:rPr lang="cs-CZ" sz="1900" i="1" dirty="0">
                <a:effectLst/>
                <a:latin typeface="Arial" panose="020B0604020202020204" pitchFamily="34" charset="0"/>
                <a:ea typeface="Calibri" panose="020F0502020204030204" pitchFamily="34" charset="0"/>
                <a:cs typeface="Times New Roman" panose="02020603050405020304" pitchFamily="18" charset="0"/>
              </a:rPr>
              <a:t>) a rozsudek C-23/20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Simonsen</a:t>
            </a:r>
            <a:r>
              <a:rPr lang="cs-CZ" sz="1900" i="1" dirty="0">
                <a:effectLst/>
                <a:latin typeface="Arial" panose="020B0604020202020204" pitchFamily="34" charset="0"/>
                <a:ea typeface="Calibri" panose="020F0502020204030204" pitchFamily="34" charset="0"/>
                <a:cs typeface="Times New Roman" panose="02020603050405020304" pitchFamily="18" charset="0"/>
              </a:rPr>
              <a:t> &amp;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Weel</a:t>
            </a:r>
            <a:r>
              <a:rPr lang="cs-CZ" sz="1900" i="1" dirty="0">
                <a:effectLst/>
                <a:latin typeface="Arial" panose="020B0604020202020204" pitchFamily="34" charset="0"/>
                <a:ea typeface="Calibri" panose="020F0502020204030204" pitchFamily="34" charset="0"/>
                <a:cs typeface="Times New Roman" panose="02020603050405020304" pitchFamily="18" charset="0"/>
              </a:rPr>
              <a:t> v. Region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Nordjylland</a:t>
            </a:r>
            <a:r>
              <a:rPr lang="cs-CZ" sz="1900" i="1" dirty="0">
                <a:effectLst/>
                <a:latin typeface="Arial" panose="020B0604020202020204" pitchFamily="34" charset="0"/>
                <a:ea typeface="Calibri" panose="020F0502020204030204" pitchFamily="34" charset="0"/>
                <a:cs typeface="Times New Roman" panose="02020603050405020304" pitchFamily="18" charset="0"/>
              </a:rPr>
              <a:t>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og</a:t>
            </a:r>
            <a:r>
              <a:rPr lang="cs-CZ" sz="1900" i="1" dirty="0">
                <a:effectLst/>
                <a:latin typeface="Arial" panose="020B0604020202020204" pitchFamily="34" charset="0"/>
                <a:ea typeface="Calibri" panose="020F0502020204030204" pitchFamily="34" charset="0"/>
                <a:cs typeface="Times New Roman" panose="02020603050405020304" pitchFamily="18" charset="0"/>
              </a:rPr>
              <a:t> Region </a:t>
            </a:r>
            <a:r>
              <a:rPr lang="cs-CZ" sz="1900" i="1" dirty="0" err="1">
                <a:effectLst/>
                <a:latin typeface="Arial" panose="020B0604020202020204" pitchFamily="34" charset="0"/>
                <a:ea typeface="Calibri" panose="020F0502020204030204" pitchFamily="34" charset="0"/>
                <a:cs typeface="Times New Roman" panose="02020603050405020304" pitchFamily="18" charset="0"/>
              </a:rPr>
              <a:t>Syddanmark</a:t>
            </a:r>
            <a:r>
              <a:rPr lang="cs-CZ" sz="1900" i="1" dirty="0">
                <a:effectLst/>
                <a:latin typeface="Arial" panose="020B0604020202020204" pitchFamily="34" charset="0"/>
                <a:ea typeface="Calibri" panose="020F0502020204030204" pitchFamily="34" charset="0"/>
                <a:cs typeface="Times New Roman" panose="02020603050405020304" pitchFamily="18" charset="0"/>
              </a:rPr>
              <a:t>)</a:t>
            </a:r>
            <a:r>
              <a:rPr lang="cs-CZ" sz="1900" dirty="0">
                <a:effectLst/>
                <a:latin typeface="Arial" panose="020B0604020202020204" pitchFamily="34" charset="0"/>
                <a:ea typeface="Calibri" panose="020F0502020204030204" pitchFamily="34" charset="0"/>
                <a:cs typeface="Times New Roman" panose="02020603050405020304" pitchFamily="18" charset="0"/>
              </a:rPr>
              <a:t>, ze které s ohledem na zásady transparentnosti a rovného zacházení vyplývá požadavek na dostatečné vymezení rozsahu plnění z rámcové dohody, kdy v podrobnostech Úřad odkazuje již na výše uvedené. V tomto ohledu lze odkázat také na rozhodnutí předsedy Úřadu </a:t>
            </a:r>
            <a:r>
              <a:rPr lang="cs-CZ" sz="1900" dirty="0" err="1">
                <a:effectLst/>
                <a:latin typeface="Arial" panose="020B0604020202020204" pitchFamily="34" charset="0"/>
                <a:ea typeface="Calibri" panose="020F0502020204030204" pitchFamily="34" charset="0"/>
                <a:cs typeface="Times New Roman" panose="02020603050405020304" pitchFamily="18" charset="0"/>
              </a:rPr>
              <a:t>sp</a:t>
            </a:r>
            <a:r>
              <a:rPr lang="cs-CZ" sz="1900" dirty="0">
                <a:effectLst/>
                <a:latin typeface="Arial" panose="020B0604020202020204" pitchFamily="34" charset="0"/>
                <a:ea typeface="Calibri" panose="020F0502020204030204" pitchFamily="34" charset="0"/>
                <a:cs typeface="Times New Roman" panose="02020603050405020304" pitchFamily="18" charset="0"/>
              </a:rPr>
              <a:t>. zn. ÚOHS-R0031/2023/VZ, které se zabývalo obdobným případem, avšak s odlišnými skutečnostmi. Předseda Úřadu nedovodil porušení zásady transparentnosti, neboť zadavatel, přestože neuvedl nejvyšší rozsah plnění, které má být na základě předmětné rámcové dohody dodáno, uvedl předpokládanou hodnotu rámcové dohody. Nicméně i v citovaném rozhodnutí </a:t>
            </a:r>
            <a:r>
              <a:rPr lang="cs-CZ" sz="19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předseda Úřadu dovodil, že dodavatelé v případě rámcových dohod musí mít nějaké vodítko ohledně rozsahu, příp. limitu dohody, tak aby mohli posoudit svou účast v daném zadávacím řízení.</a:t>
            </a:r>
          </a:p>
          <a:p>
            <a:pPr marL="342900" indent="-342900" algn="just">
              <a:lnSpc>
                <a:spcPct val="107000"/>
              </a:lnSpc>
              <a:spcAft>
                <a:spcPts val="800"/>
              </a:spcAft>
              <a:buFont typeface="Arial" panose="020B0604020202020204" pitchFamily="34" charset="0"/>
              <a:buChar char="•"/>
            </a:pPr>
            <a:r>
              <a:rPr lang="cs-CZ" sz="1900" dirty="0">
                <a:effectLst/>
                <a:latin typeface="Arial" panose="020B0604020202020204" pitchFamily="34" charset="0"/>
                <a:ea typeface="Calibri" panose="020F0502020204030204" pitchFamily="34" charset="0"/>
                <a:cs typeface="Times New Roman" panose="02020603050405020304" pitchFamily="18" charset="0"/>
              </a:rPr>
              <a:t>K tomu předseda Úřadu dodává, že pokud by dodavatelé </a:t>
            </a:r>
            <a:r>
              <a:rPr lang="cs-CZ" sz="1900" i="1" dirty="0">
                <a:effectLst/>
                <a:latin typeface="Arial" panose="020B0604020202020204" pitchFamily="34" charset="0"/>
                <a:ea typeface="Calibri" panose="020F0502020204030204" pitchFamily="34" charset="0"/>
                <a:cs typeface="Times New Roman" panose="02020603050405020304" pitchFamily="18" charset="0"/>
              </a:rPr>
              <a:t>„neměli k dispozici žádný ukazatel, žádné limity, dle kterých by mohli posoudit reálnost své možné účasti v takovém zadávacím řízení na uzavření rámcové dohody. Takový postup zadavatele je jednoznačně v rozporu se zásadou transparentnosti“</a:t>
            </a:r>
            <a:r>
              <a:rPr lang="cs-CZ" sz="1900" dirty="0">
                <a:effectLst/>
                <a:latin typeface="Arial" panose="020B0604020202020204" pitchFamily="34" charset="0"/>
                <a:ea typeface="Calibri" panose="020F0502020204030204" pitchFamily="34" charset="0"/>
                <a:cs typeface="Times New Roman" panose="02020603050405020304" pitchFamily="18" charset="0"/>
              </a:rPr>
              <a:t>. V projednávaném případě však dodavatelé žádný limit či vodítko k rozsahu, na základě kterého by mohli posoudit své možnosti účasti v zadávacím řízení, nemají. Nadto Úřad akcentuje výše prezentované zjištění, že již samotný předmět plnění je vymezený nedostatečně. (110)</a:t>
            </a:r>
          </a:p>
          <a:p>
            <a:pPr marL="285750" indent="-285750" algn="just">
              <a:lnSpc>
                <a:spcPct val="107000"/>
              </a:lnSpc>
              <a:spcAft>
                <a:spcPts val="800"/>
              </a:spcAft>
              <a:buFont typeface="Arial" panose="020B0604020202020204" pitchFamily="34" charset="0"/>
              <a:buChar char="•"/>
            </a:pP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4619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2408801"/>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Úřad zadavateli nerozporuje, že není povinností zadavatele uveřejňovat předpokládanou hodnotu</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Nicméně za situace, kdy nelze dovodit rozsah rámcové dohody</a:t>
            </a:r>
            <a:r>
              <a:rPr lang="cs-CZ" sz="2400" dirty="0">
                <a:effectLst/>
                <a:latin typeface="Arial" panose="020B0604020202020204" pitchFamily="34" charset="0"/>
                <a:ea typeface="Calibri" panose="020F0502020204030204" pitchFamily="34" charset="0"/>
                <a:cs typeface="Times New Roman" panose="02020603050405020304" pitchFamily="18" charset="0"/>
              </a:rPr>
              <a:t>, na základě čehož by mohli potencionální dodavatelé zvážit svou účast v zadávacím řízení,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zadavatelovu argumentaci ohledně jeho souladného postupu ve smyslu § 23 odst. 1 zákona, nelze považovat za relevantní</a:t>
            </a:r>
            <a:r>
              <a:rPr lang="cs-CZ" sz="2400" dirty="0">
                <a:effectLst/>
                <a:latin typeface="Arial" panose="020B0604020202020204" pitchFamily="34" charset="0"/>
                <a:ea typeface="Calibri" panose="020F0502020204030204" pitchFamily="34" charset="0"/>
                <a:cs typeface="Times New Roman" panose="02020603050405020304" pitchFamily="18" charset="0"/>
              </a:rPr>
              <a:t>. (112)</a:t>
            </a:r>
            <a:endParaRPr lang="cs-CZ"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22753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85825"/>
            <a:ext cx="12191999" cy="2333844"/>
          </a:xfrm>
          <a:prstGeom prst="rect">
            <a:avLst/>
          </a:prstGeom>
          <a:noFill/>
        </p:spPr>
        <p:txBody>
          <a:bodyPr wrap="square" lIns="91440" tIns="45720" rIns="91440" bIns="45720" rtlCol="0" anchor="t">
            <a:spAutoFit/>
          </a:bodyPr>
          <a:lstStyle/>
          <a:p>
            <a:pPr algn="just">
              <a:buClr>
                <a:srgbClr val="009543"/>
              </a:buClr>
            </a:pPr>
            <a:r>
              <a:rPr lang="cs-CZ" sz="2800" b="1" dirty="0">
                <a:latin typeface="Arial" panose="020B0604020202020204" pitchFamily="34" charset="0"/>
                <a:cs typeface="Arial" panose="020B0604020202020204" pitchFamily="34" charset="0"/>
              </a:rPr>
              <a:t>Ponaučení:</a:t>
            </a:r>
          </a:p>
          <a:p>
            <a:pPr marL="342900" indent="-342900" algn="just">
              <a:lnSpc>
                <a:spcPct val="107000"/>
              </a:lnSpc>
              <a:spcAft>
                <a:spcPts val="800"/>
              </a:spcAft>
              <a:buFont typeface="Arial" panose="020B0604020202020204" pitchFamily="34" charset="0"/>
              <a:buChar char="•"/>
            </a:pPr>
            <a:r>
              <a:rPr lang="cs-CZ" sz="2800" dirty="0">
                <a:effectLst/>
                <a:latin typeface="Arial" panose="020B0604020202020204" pitchFamily="34" charset="0"/>
                <a:ea typeface="Calibri" panose="020F0502020204030204" pitchFamily="34" charset="0"/>
                <a:cs typeface="Times New Roman" panose="02020603050405020304" pitchFamily="18" charset="0"/>
              </a:rPr>
              <a:t>Ačkoliv je plnění realizováno na základě rámcové dohody, ve které je vymezen pouze základní rámec parametrů, i tak musí být patrné, kde rozsah předmětného plnění začíná a kde naopak končí, tj. zadavatel je povinen stanovit předpokládaný rozsah poptávaného  plnění.</a:t>
            </a:r>
            <a:endParaRPr lang="cs-CZ"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20483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9526" y="792101"/>
            <a:ext cx="12192001"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Arial" panose="020B0604020202020204" pitchFamily="34" charset="0"/>
              </a:rPr>
              <a:t>Zadávací podmínky</a:t>
            </a:r>
            <a:endParaRPr lang="en-US" sz="2400" b="1" dirty="0">
              <a:latin typeface="Arial" panose="020B0604020202020204" pitchFamily="34" charset="0"/>
              <a:cs typeface="Arial" panose="020B0604020202020204" pitchFamily="34" charset="0"/>
            </a:endParaRPr>
          </a:p>
        </p:txBody>
      </p:sp>
      <p:graphicFrame>
        <p:nvGraphicFramePr>
          <p:cNvPr id="2" name="Tabulka 1">
            <a:extLst>
              <a:ext uri="{FF2B5EF4-FFF2-40B4-BE49-F238E27FC236}">
                <a16:creationId xmlns:a16="http://schemas.microsoft.com/office/drawing/2014/main" id="{7FBA3C25-2D7E-0C11-FA5C-DC21B5C6DD6D}"/>
              </a:ext>
            </a:extLst>
          </p:cNvPr>
          <p:cNvGraphicFramePr>
            <a:graphicFrameLocks noGrp="1"/>
          </p:cNvGraphicFramePr>
          <p:nvPr>
            <p:extLst>
              <p:ext uri="{D42A27DB-BD31-4B8C-83A1-F6EECF244321}">
                <p14:modId xmlns:p14="http://schemas.microsoft.com/office/powerpoint/2010/main" val="4020803516"/>
              </p:ext>
            </p:extLst>
          </p:nvPr>
        </p:nvGraphicFramePr>
        <p:xfrm>
          <a:off x="342900" y="1287915"/>
          <a:ext cx="11487150" cy="5422962"/>
        </p:xfrm>
        <a:graphic>
          <a:graphicData uri="http://schemas.openxmlformats.org/drawingml/2006/table">
            <a:tbl>
              <a:tblPr firstRow="1" bandRow="1">
                <a:tableStyleId>{5C22544A-7EE6-4342-B048-85BDC9FD1C3A}</a:tableStyleId>
              </a:tblPr>
              <a:tblGrid>
                <a:gridCol w="11487150">
                  <a:extLst>
                    <a:ext uri="{9D8B030D-6E8A-4147-A177-3AD203B41FA5}">
                      <a16:colId xmlns:a16="http://schemas.microsoft.com/office/drawing/2014/main" val="1937583069"/>
                    </a:ext>
                  </a:extLst>
                </a:gridCol>
              </a:tblGrid>
              <a:tr h="443838">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ÚOHS-S0690/2024/VZ, č. j.  ÚOHS-38789/2024/500</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1483614"/>
                  </a:ext>
                </a:extLst>
              </a:tr>
              <a:tr h="44383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https://uohs.gov.cz/cs/verejne-zakazky/sbirky-rozhodnuti/detail-22236.html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57165696"/>
                  </a:ext>
                </a:extLst>
              </a:tr>
              <a:tr h="475051">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Rozvoj kreativity ve výuce přírodovědných předmětů_Třetí dodávka pro Biologii a Environmentální měření / Rozvoj kreativity ve výuce přírodovědných předmětů_Třetí dodávka Chemie / Rozvoj kreativity ve výuce přírodovědných předmětů_Třetí dodávka Fyziky</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99229378"/>
                  </a:ext>
                </a:extLst>
              </a:tr>
              <a:tr h="456780">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30. 10. 2024</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732511585"/>
                  </a:ext>
                </a:extLst>
              </a:tr>
              <a:tr h="445512">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36 odst. 1</a:t>
                      </a:r>
                      <a:r>
                        <a:rPr lang="cs-CZ" sz="24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ZZVZ</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12899220"/>
                  </a:ext>
                </a:extLst>
              </a:tr>
              <a:tr h="1973045">
                <a:tc>
                  <a:txBody>
                    <a:bodyPr/>
                    <a:lstStyle/>
                    <a:p>
                      <a:pPr algn="just">
                        <a:lnSpc>
                          <a:spcPct val="107000"/>
                        </a:lnSpc>
                        <a:spcAft>
                          <a:spcPts val="800"/>
                        </a:spcAft>
                      </a:pP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Správní řízení se </a:t>
                      </a:r>
                      <a:r>
                        <a:rPr lang="cs-CZ" sz="2400"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zastavuje</a:t>
                      </a: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neboť nebyly zjištěny důvody pro uložení sankce podle § 268 ZZVZ.</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85777299"/>
                  </a:ext>
                </a:extLst>
              </a:tr>
            </a:tbl>
          </a:graphicData>
        </a:graphic>
      </p:graphicFrame>
    </p:spTree>
    <p:extLst>
      <p:ext uri="{BB962C8B-B14F-4D97-AF65-F5344CB8AC3E}">
        <p14:creationId xmlns:p14="http://schemas.microsoft.com/office/powerpoint/2010/main" val="2431812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771526"/>
            <a:ext cx="12192000" cy="5500801"/>
          </a:xfrm>
          <a:prstGeom prst="rect">
            <a:avLst/>
          </a:prstGeom>
          <a:noFill/>
        </p:spPr>
        <p:txBody>
          <a:bodyPr wrap="square" lIns="91440" tIns="45720" rIns="91440" bIns="45720" rtlCol="0" anchor="t">
            <a:spAutoFit/>
          </a:bodyPr>
          <a:lstStyle/>
          <a:p>
            <a:pPr algn="just">
              <a:lnSpc>
                <a:spcPct val="107000"/>
              </a:lnSpc>
              <a:spcAft>
                <a:spcPts val="800"/>
              </a:spcAft>
            </a:pPr>
            <a:r>
              <a:rPr lang="cs-CZ" sz="2300" b="1" dirty="0">
                <a:latin typeface="Arial" panose="020B0604020202020204" pitchFamily="34" charset="0"/>
                <a:cs typeface="Arial" panose="020B0604020202020204" pitchFamily="34" charset="0"/>
              </a:rPr>
              <a:t>Skutkový stav:</a:t>
            </a:r>
          </a:p>
          <a:p>
            <a:pPr marL="285750" indent="-285750" algn="just">
              <a:lnSpc>
                <a:spcPct val="107000"/>
              </a:lnSpc>
              <a:spcAft>
                <a:spcPts val="800"/>
              </a:spcAft>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Arial" panose="020B0604020202020204" pitchFamily="34" charset="0"/>
              </a:rPr>
              <a:t>Zadavatel zadával 3 VZ</a:t>
            </a:r>
          </a:p>
          <a:p>
            <a:pPr marL="285750" indent="-285750" algn="just">
              <a:lnSpc>
                <a:spcPct val="107000"/>
              </a:lnSpc>
              <a:spcAft>
                <a:spcPts val="800"/>
              </a:spcAft>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Arial" panose="020B0604020202020204" pitchFamily="34" charset="0"/>
              </a:rPr>
              <a:t>„Rozvoj kreativity ve výuce přírodovědných </a:t>
            </a:r>
            <a:r>
              <a:rPr lang="cs-CZ" sz="2300" dirty="0" err="1">
                <a:effectLst/>
                <a:latin typeface="Arial" panose="020B0604020202020204" pitchFamily="34" charset="0"/>
                <a:ea typeface="Calibri" panose="020F0502020204030204" pitchFamily="34" charset="0"/>
                <a:cs typeface="Arial" panose="020B0604020202020204" pitchFamily="34" charset="0"/>
              </a:rPr>
              <a:t>předmětů_Třetí</a:t>
            </a:r>
            <a:r>
              <a:rPr lang="cs-CZ" sz="2300" dirty="0">
                <a:effectLst/>
                <a:latin typeface="Arial" panose="020B0604020202020204" pitchFamily="34" charset="0"/>
                <a:ea typeface="Calibri" panose="020F0502020204030204" pitchFamily="34" charset="0"/>
                <a:cs typeface="Arial" panose="020B0604020202020204" pitchFamily="34" charset="0"/>
              </a:rPr>
              <a:t> dodávka pro Biologii a Environmentální měření“ v otevřeném řízení, </a:t>
            </a:r>
          </a:p>
          <a:p>
            <a:pPr marL="285750" indent="-285750" algn="just">
              <a:lnSpc>
                <a:spcPct val="107000"/>
              </a:lnSpc>
              <a:spcAft>
                <a:spcPts val="800"/>
              </a:spcAft>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Arial" panose="020B0604020202020204" pitchFamily="34" charset="0"/>
              </a:rPr>
              <a:t>„Rozvoj kreativity ve výuce přírodovědných </a:t>
            </a:r>
            <a:r>
              <a:rPr lang="cs-CZ" sz="2300" dirty="0" err="1">
                <a:effectLst/>
                <a:latin typeface="Arial" panose="020B0604020202020204" pitchFamily="34" charset="0"/>
                <a:ea typeface="Calibri" panose="020F0502020204030204" pitchFamily="34" charset="0"/>
                <a:cs typeface="Arial" panose="020B0604020202020204" pitchFamily="34" charset="0"/>
              </a:rPr>
              <a:t>předmětů_Třetí</a:t>
            </a:r>
            <a:r>
              <a:rPr lang="cs-CZ" sz="2300" dirty="0">
                <a:effectLst/>
                <a:latin typeface="Arial" panose="020B0604020202020204" pitchFamily="34" charset="0"/>
                <a:ea typeface="Calibri" panose="020F0502020204030204" pitchFamily="34" charset="0"/>
                <a:cs typeface="Arial" panose="020B0604020202020204" pitchFamily="34" charset="0"/>
              </a:rPr>
              <a:t> dodávka Chemie“ v otevřeném řízení,</a:t>
            </a:r>
          </a:p>
          <a:p>
            <a:pPr marL="285750" indent="-285750" algn="just">
              <a:lnSpc>
                <a:spcPct val="107000"/>
              </a:lnSpc>
              <a:spcAft>
                <a:spcPts val="800"/>
              </a:spcAft>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Arial" panose="020B0604020202020204" pitchFamily="34" charset="0"/>
              </a:rPr>
              <a:t>„Rozvoj kreativity ve výuce přírodovědných </a:t>
            </a:r>
            <a:r>
              <a:rPr lang="cs-CZ" sz="2300" dirty="0" err="1">
                <a:effectLst/>
                <a:latin typeface="Arial" panose="020B0604020202020204" pitchFamily="34" charset="0"/>
                <a:ea typeface="Calibri" panose="020F0502020204030204" pitchFamily="34" charset="0"/>
                <a:cs typeface="Arial" panose="020B0604020202020204" pitchFamily="34" charset="0"/>
              </a:rPr>
              <a:t>předmětů_Třetí</a:t>
            </a:r>
            <a:r>
              <a:rPr lang="cs-CZ" sz="2300" dirty="0">
                <a:effectLst/>
                <a:latin typeface="Arial" panose="020B0604020202020204" pitchFamily="34" charset="0"/>
                <a:ea typeface="Calibri" panose="020F0502020204030204" pitchFamily="34" charset="0"/>
                <a:cs typeface="Arial" panose="020B0604020202020204" pitchFamily="34" charset="0"/>
              </a:rPr>
              <a:t> dodávka Fyziky“ v otevřeném řízení,</a:t>
            </a:r>
          </a:p>
          <a:p>
            <a:pPr marL="285750" indent="-285750" algn="just">
              <a:lnSpc>
                <a:spcPct val="107000"/>
              </a:lnSpc>
              <a:spcAft>
                <a:spcPts val="800"/>
              </a:spcAft>
              <a:buFont typeface="Arial" panose="020B0604020202020204" pitchFamily="34" charset="0"/>
              <a:buChar char="•"/>
            </a:pPr>
            <a:r>
              <a:rPr lang="cs-CZ" sz="2300" dirty="0">
                <a:latin typeface="Arial" panose="020B0604020202020204" pitchFamily="34" charset="0"/>
                <a:cs typeface="Arial" panose="020B0604020202020204" pitchFamily="34" charset="0"/>
              </a:rPr>
              <a:t>Zadavatel v případě VZ1 u položky „senzor počasí“  požadoval  funkcionalitu „Měření nadmořské výšky </a:t>
            </a:r>
            <a:r>
              <a:rPr lang="cs-CZ" sz="2300" b="1" dirty="0">
                <a:latin typeface="Arial" panose="020B0604020202020204" pitchFamily="34" charset="0"/>
                <a:cs typeface="Arial" panose="020B0604020202020204" pitchFamily="34" charset="0"/>
              </a:rPr>
              <a:t>a pozice dle </a:t>
            </a:r>
            <a:r>
              <a:rPr lang="cs-CZ" sz="2300" b="1" dirty="0" err="1">
                <a:latin typeface="Arial" panose="020B0604020202020204" pitchFamily="34" charset="0"/>
                <a:cs typeface="Arial" panose="020B0604020202020204" pitchFamily="34" charset="0"/>
              </a:rPr>
              <a:t>GPS“</a:t>
            </a:r>
            <a:r>
              <a:rPr lang="cs-CZ" sz="2300" dirty="0" err="1">
                <a:latin typeface="Arial" panose="020B0604020202020204" pitchFamily="34" charset="0"/>
                <a:cs typeface="Arial" panose="020B0604020202020204" pitchFamily="34" charset="0"/>
              </a:rPr>
              <a:t>,v</a:t>
            </a:r>
            <a:r>
              <a:rPr lang="cs-CZ" sz="2300" dirty="0">
                <a:latin typeface="Arial" panose="020B0604020202020204" pitchFamily="34" charset="0"/>
                <a:cs typeface="Arial" panose="020B0604020202020204" pitchFamily="34" charset="0"/>
              </a:rPr>
              <a:t> případě VZ2 u položky „senzor pokročilá chemie“ požadoval  funkcionalitu „Měření </a:t>
            </a:r>
            <a:r>
              <a:rPr lang="cs-CZ" sz="2300" b="1" dirty="0">
                <a:latin typeface="Arial" panose="020B0604020202020204" pitchFamily="34" charset="0"/>
                <a:cs typeface="Arial" panose="020B0604020202020204" pitchFamily="34" charset="0"/>
              </a:rPr>
              <a:t>minimálně 4 veličin </a:t>
            </a:r>
            <a:r>
              <a:rPr lang="cs-CZ" sz="2300" b="1" dirty="0" err="1">
                <a:latin typeface="Arial" panose="020B0604020202020204" pitchFamily="34" charset="0"/>
                <a:cs typeface="Arial" panose="020B0604020202020204" pitchFamily="34" charset="0"/>
              </a:rPr>
              <a:t>zároveň</a:t>
            </a:r>
            <a:r>
              <a:rPr lang="cs-CZ" sz="2300" dirty="0" err="1">
                <a:latin typeface="Arial" panose="020B0604020202020204" pitchFamily="34" charset="0"/>
                <a:cs typeface="Arial" panose="020B0604020202020204" pitchFamily="34" charset="0"/>
              </a:rPr>
              <a:t>“a</a:t>
            </a:r>
            <a:r>
              <a:rPr lang="cs-CZ" sz="2300" dirty="0">
                <a:latin typeface="Arial" panose="020B0604020202020204" pitchFamily="34" charset="0"/>
                <a:cs typeface="Arial" panose="020B0604020202020204" pitchFamily="34" charset="0"/>
              </a:rPr>
              <a:t> shodně u veřejných zakázek 1, 2 a 3 u položky „software“ požadoval  funkcionalitu „Ověření porozumění tématu musí být řešeno, </a:t>
            </a:r>
            <a:r>
              <a:rPr lang="cs-CZ" sz="2300" b="1" dirty="0">
                <a:latin typeface="Arial" panose="020B0604020202020204" pitchFamily="34" charset="0"/>
                <a:cs typeface="Arial" panose="020B0604020202020204" pitchFamily="34" charset="0"/>
              </a:rPr>
              <a:t>a to pomocí testových otázek s kontrolou správnosti</a:t>
            </a:r>
            <a:r>
              <a:rPr lang="cs-CZ" sz="2300" dirty="0">
                <a:latin typeface="Arial" panose="020B0604020202020204" pitchFamily="34" charset="0"/>
                <a:cs typeface="Arial" panose="020B0604020202020204" pitchFamily="34" charset="0"/>
              </a:rPr>
              <a:t>“</a:t>
            </a:r>
            <a:endParaRPr lang="cs-CZ" sz="23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4298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6186309"/>
          </a:xfrm>
          <a:prstGeom prst="rect">
            <a:avLst/>
          </a:prstGeom>
          <a:noFill/>
        </p:spPr>
        <p:txBody>
          <a:bodyPr wrap="square" lIns="91440" tIns="45720" rIns="91440" bIns="45720" rtlCol="0" anchor="t">
            <a:spAutoFit/>
          </a:bodyPr>
          <a:lstStyle/>
          <a:p>
            <a:pPr algn="just">
              <a:buClr>
                <a:srgbClr val="009543"/>
              </a:buClr>
            </a:pPr>
            <a:r>
              <a:rPr lang="cs-CZ" sz="2800" b="1" dirty="0">
                <a:latin typeface="Arial" panose="020B0604020202020204" pitchFamily="34" charset="0"/>
                <a:cs typeface="Arial" panose="020B0604020202020204" pitchFamily="34" charset="0"/>
              </a:rPr>
              <a:t>Argumentace Úřadu:</a:t>
            </a:r>
          </a:p>
          <a:p>
            <a:pPr marL="457200" indent="-457200" algn="just">
              <a:buClr>
                <a:srgbClr val="009543"/>
              </a:buClr>
              <a:buFont typeface="Arial" panose="020B0604020202020204" pitchFamily="34" charset="0"/>
              <a:buChar char="•"/>
            </a:pPr>
            <a:r>
              <a:rPr lang="cs-CZ" sz="2800" dirty="0">
                <a:effectLst/>
                <a:latin typeface="Arial" panose="020B0604020202020204" pitchFamily="34" charset="0"/>
                <a:ea typeface="Calibri" panose="020F0502020204030204" pitchFamily="34" charset="0"/>
                <a:cs typeface="Times New Roman" panose="02020603050405020304" pitchFamily="18" charset="0"/>
              </a:rPr>
              <a:t>Pokud obviněný tvrdí, že z projektové dokumentace je evidentní, že byl v rámci veřejné zakázky řešen také technický prostor strojovny přístavby, který měl nově sloužit jako technické a technologické zázemí pro provoz bazénů přístavby, Úřad konstatuje, že </a:t>
            </a:r>
            <a:r>
              <a:rPr lang="cs-CZ" sz="2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úpravy prostoru strojovny přístavby byly řešeny ve smyslu rozmístění a napojení technologie tak, aby byla zajištěna její funkčnost</a:t>
            </a:r>
            <a:r>
              <a:rPr lang="cs-CZ" sz="2800" dirty="0">
                <a:effectLst/>
                <a:latin typeface="Arial" panose="020B0604020202020204" pitchFamily="34" charset="0"/>
                <a:ea typeface="Calibri" panose="020F0502020204030204" pitchFamily="34" charset="0"/>
                <a:cs typeface="Times New Roman" panose="02020603050405020304" pitchFamily="18" charset="0"/>
              </a:rPr>
              <a:t>. Úřad tedy </a:t>
            </a:r>
            <a:r>
              <a:rPr lang="cs-CZ" sz="28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nerozporuje vyjádření obviněného, že </a:t>
            </a:r>
            <a:r>
              <a:rPr lang="cs-CZ" sz="2800" i="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„v daném případě byly stavební a montážní práce nezbytné</a:t>
            </a:r>
            <a:r>
              <a:rPr lang="cs-CZ" sz="2800" i="1" dirty="0">
                <a:effectLst/>
                <a:latin typeface="Arial" panose="020B0604020202020204" pitchFamily="34" charset="0"/>
                <a:ea typeface="Calibri" panose="020F0502020204030204" pitchFamily="34" charset="0"/>
                <a:cs typeface="Times New Roman" panose="02020603050405020304" pitchFamily="18" charset="0"/>
              </a:rPr>
              <a:t>.“</a:t>
            </a:r>
            <a:r>
              <a:rPr lang="cs-CZ" sz="2800" dirty="0">
                <a:effectLst/>
                <a:latin typeface="Arial" panose="020B0604020202020204" pitchFamily="34" charset="0"/>
                <a:ea typeface="Calibri" panose="020F0502020204030204" pitchFamily="34" charset="0"/>
                <a:cs typeface="Times New Roman" panose="02020603050405020304" pitchFamily="18" charset="0"/>
              </a:rPr>
              <a:t>, </a:t>
            </a:r>
            <a:r>
              <a:rPr lang="cs-CZ"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avšak veškeré stavební práce</a:t>
            </a:r>
            <a:r>
              <a:rPr lang="cs-CZ" sz="2800" dirty="0">
                <a:effectLst/>
                <a:latin typeface="Arial" panose="020B0604020202020204" pitchFamily="34" charset="0"/>
                <a:ea typeface="Calibri" panose="020F0502020204030204" pitchFamily="34" charset="0"/>
                <a:cs typeface="Times New Roman" panose="02020603050405020304" pitchFamily="18" charset="0"/>
              </a:rPr>
              <a:t>, o kterých hovoří obviněný, </a:t>
            </a:r>
            <a:r>
              <a:rPr lang="cs-CZ"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byly pouze součástí či předpokladem pro naplnění základního účelu </a:t>
            </a:r>
            <a:r>
              <a:rPr lang="cs-CZ" sz="2800" dirty="0">
                <a:effectLst/>
                <a:latin typeface="Arial" panose="020B0604020202020204" pitchFamily="34" charset="0"/>
                <a:ea typeface="Calibri" panose="020F0502020204030204" pitchFamily="34" charset="0"/>
                <a:cs typeface="Times New Roman" panose="02020603050405020304" pitchFamily="18" charset="0"/>
              </a:rPr>
              <a:t>veřejné zakázky, </a:t>
            </a:r>
            <a:r>
              <a:rPr lang="cs-CZ" sz="2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neboť samotné stavební práce v tomto případě nejsou schopné uspokojit potřebu obviněného spočívající v zajištění funkčnosti bazénové technologie</a:t>
            </a:r>
            <a:r>
              <a:rPr lang="cs-CZ" sz="2800" dirty="0">
                <a:effectLst/>
                <a:latin typeface="Arial" panose="020B0604020202020204" pitchFamily="34" charset="0"/>
                <a:ea typeface="Calibri" panose="020F0502020204030204" pitchFamily="34" charset="0"/>
                <a:cs typeface="Times New Roman" panose="02020603050405020304" pitchFamily="18" charset="0"/>
              </a:rPr>
              <a:t>. (115)</a:t>
            </a:r>
          </a:p>
          <a:p>
            <a:pPr algn="just">
              <a:buClr>
                <a:srgbClr val="009543"/>
              </a:buClr>
            </a:pPr>
            <a:endParaRPr lang="cs-CZ"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09259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5476436"/>
          </a:xfrm>
          <a:prstGeom prst="rect">
            <a:avLst/>
          </a:prstGeom>
          <a:noFill/>
        </p:spPr>
        <p:txBody>
          <a:bodyPr wrap="square" lIns="91440" tIns="45720" rIns="91440" bIns="45720" rtlCol="0" anchor="t">
            <a:spAutoFit/>
          </a:bodyPr>
          <a:lstStyle/>
          <a:p>
            <a:pPr algn="just">
              <a:buClr>
                <a:srgbClr val="009543"/>
              </a:buClr>
            </a:pPr>
            <a:r>
              <a:rPr lang="cs-CZ" sz="22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Za nejméně důvodný naopak Úřad považuje požadavek zadavatele uplatněný ve vztahu k veřejné zakázce 1, kde zadavatel mj. poptává dodávku senzoru počasí umožňujícího měření nadmořské výšky </a:t>
            </a:r>
            <a:r>
              <a:rPr lang="cs-CZ" sz="2200" b="1" dirty="0">
                <a:effectLst/>
                <a:latin typeface="Arial" panose="020B0604020202020204" pitchFamily="34" charset="0"/>
                <a:ea typeface="Calibri" panose="020F0502020204030204" pitchFamily="34" charset="0"/>
                <a:cs typeface="Times New Roman" panose="02020603050405020304" pitchFamily="18" charset="0"/>
              </a:rPr>
              <a:t>a zároveň</a:t>
            </a:r>
            <a:r>
              <a:rPr lang="cs-CZ" sz="2200" dirty="0">
                <a:effectLst/>
                <a:latin typeface="Arial" panose="020B0604020202020204" pitchFamily="34" charset="0"/>
                <a:ea typeface="Calibri" panose="020F0502020204030204" pitchFamily="34" charset="0"/>
                <a:cs typeface="Times New Roman" panose="02020603050405020304" pitchFamily="18" charset="0"/>
              </a:rPr>
              <a:t> pozice dle GPS. Ačkoliv obviněný se i v uvedeném případě snaží svůj postup při stanovení tohoto požadavku obhájit (viz bod 21. odůvodnění tohoto usnesení), Úřad nepovažuje v uvedeném ohledu jeho argumentaci za zcela přesvědčivou, neboť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obviněný relevantním způsobem neodůvodnil, jakou významnou přidanou hodnotu mu nabízí senzor umožňující měření nadmořské výšky s integrovaným zařízením umožňujícím stanovení pozice GPS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oproti zařízením, které umožňují měření nadmořské výšky bez možnosti stanovení pozice GPS.</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Není totiž vyloučeno, že pokud by zadavatel poptával zařízení (čidlo) pro měření nadmořské výšky bez integrované funkce stanovení pozice GPS</a:t>
            </a:r>
            <a:r>
              <a:rPr lang="cs-CZ" sz="2200" dirty="0">
                <a:effectLst/>
                <a:latin typeface="Arial" panose="020B0604020202020204" pitchFamily="34" charset="0"/>
                <a:ea typeface="Calibri" panose="020F0502020204030204" pitchFamily="34" charset="0"/>
                <a:cs typeface="Times New Roman" panose="02020603050405020304" pitchFamily="18" charset="0"/>
              </a:rPr>
              <a:t> (kdy pozici GPS je možno nepochybně bez problémů stanovit jiným čidlem/přístrojem, aniž by to mohlo mít jakýkoli negativní vliv na výsledky měření), </a:t>
            </a:r>
            <a:r>
              <a:rPr lang="cs-CZ" sz="22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takový požadavek by mohlo splnit více výrobků od více dodavatelů na trhu </a:t>
            </a:r>
            <a:r>
              <a:rPr lang="cs-CZ" sz="2200" dirty="0">
                <a:effectLst/>
                <a:latin typeface="Arial" panose="020B0604020202020204" pitchFamily="34" charset="0"/>
                <a:ea typeface="Calibri" panose="020F0502020204030204" pitchFamily="34" charset="0"/>
                <a:cs typeface="Times New Roman" panose="02020603050405020304" pitchFamily="18" charset="0"/>
              </a:rPr>
              <a:t>(k tomu viz bod 11. odůvodnění tohoto usnesení). (</a:t>
            </a:r>
            <a:r>
              <a:rPr lang="cs-CZ" sz="2200" dirty="0">
                <a:latin typeface="Arial" panose="020B0604020202020204" pitchFamily="34" charset="0"/>
                <a:ea typeface="Calibri" panose="020F0502020204030204" pitchFamily="34" charset="0"/>
                <a:cs typeface="Times New Roman" panose="02020603050405020304" pitchFamily="18" charset="0"/>
              </a:rPr>
              <a:t>48</a:t>
            </a:r>
            <a:r>
              <a:rPr lang="cs-CZ" sz="2200" dirty="0">
                <a:effectLst/>
                <a:latin typeface="Arial" panose="020B0604020202020204" pitchFamily="34" charset="0"/>
                <a:ea typeface="Calibri" panose="020F0502020204030204" pitchFamily="34" charset="0"/>
                <a:cs typeface="Times New Roman" panose="02020603050405020304" pitchFamily="18" charset="0"/>
              </a:rPr>
              <a:t>)</a:t>
            </a:r>
            <a:endParaRPr lang="cs-CZ"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5192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95325"/>
            <a:ext cx="12192000" cy="5838714"/>
          </a:xfrm>
          <a:prstGeom prst="rect">
            <a:avLst/>
          </a:prstGeom>
          <a:noFill/>
        </p:spPr>
        <p:txBody>
          <a:bodyPr wrap="square" lIns="91440" tIns="45720" rIns="91440" bIns="45720" rtlCol="0" anchor="t">
            <a:spAutoFit/>
          </a:bodyPr>
          <a:lstStyle/>
          <a:p>
            <a:pPr algn="just">
              <a:buClr>
                <a:srgbClr val="009543"/>
              </a:buClr>
            </a:pPr>
            <a:r>
              <a:rPr lang="cs-CZ" sz="2200" b="1" dirty="0">
                <a:latin typeface="Arial" panose="020B0604020202020204" pitchFamily="34" charset="0"/>
                <a:cs typeface="Arial" panose="020B0604020202020204" pitchFamily="34" charset="0"/>
              </a:rPr>
              <a:t>Argumentace Úřadu:</a:t>
            </a:r>
          </a:p>
          <a:p>
            <a:pPr algn="just">
              <a:lnSpc>
                <a:spcPct val="107000"/>
              </a:lnSpc>
              <a:spcAft>
                <a:spcPts val="800"/>
              </a:spcAft>
            </a:pPr>
            <a:r>
              <a:rPr lang="cs-CZ" sz="2200" dirty="0">
                <a:effectLst/>
                <a:latin typeface="Arial" panose="020B0604020202020204" pitchFamily="34" charset="0"/>
                <a:ea typeface="Calibri" panose="020F0502020204030204" pitchFamily="34" charset="0"/>
                <a:cs typeface="Times New Roman" panose="02020603050405020304" pitchFamily="18" charset="0"/>
              </a:rPr>
              <a:t>Lze tedy shrnout, že Úřad správní řízení zahájil z moci úřední, a to z důvodu, že zadavatel při stanovení zadávacích podmínek veřejných zakázek stanovil 3 vysoce specifické požadavky, jež významným způsobem determinují okruh dodavatelů, kteří jsou schopni předmět plnění veřejné zakázky splnit, aniž by zadavatel (do okamžiku zahájení správního řízení) namítané požadavky relevantním a konkrétním způsobem odůvodnil. V průběhu správního řízení pak zadavatel nejméně 2 ze 3 namítaných požadavků relevantním a logickým způsobem odůvodnil.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 v případě, že by odůvodnění třetího ze zadavatelem stanovených požadavků nebylo zcela dostačující pro jeho aprobaci </a:t>
            </a:r>
            <a:r>
              <a:rPr lang="cs-CZ" sz="2200" dirty="0">
                <a:effectLst/>
                <a:latin typeface="Arial" panose="020B0604020202020204" pitchFamily="34" charset="0"/>
                <a:ea typeface="Calibri" panose="020F0502020204030204" pitchFamily="34" charset="0"/>
                <a:cs typeface="Times New Roman" panose="02020603050405020304" pitchFamily="18" charset="0"/>
              </a:rPr>
              <a:t>(viz bod 48. odůvodnění tohoto usnesení),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Úřad zjistil, že by tato skutečnost neměla vliv na rozšíření soutěže</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neboť ani případná úplná absence tohoto namítaného požadavku by v šetřeném případě reálně neměla vliv na okruh potenciálních dodavatelů, kteří by byli schopni účastnit se některého z namítaných zadávacích řízení</a:t>
            </a:r>
            <a:r>
              <a:rPr lang="cs-CZ" sz="2200" dirty="0">
                <a:effectLst/>
                <a:latin typeface="Arial" panose="020B0604020202020204" pitchFamily="34" charset="0"/>
                <a:ea typeface="Calibri" panose="020F0502020204030204" pitchFamily="34" charset="0"/>
                <a:cs typeface="Times New Roman" panose="02020603050405020304" pitchFamily="18" charset="0"/>
              </a:rPr>
              <a:t>, neboť řešení od výrobce Vernier, které se (vedle systému dodávaného vybraným dodavatelem) nejvíce blíží požadavkům zadavatele, nesplňuje ani další dva požadavky zadavatele, které byly řádně zdůvodněny, tj. včetně požadavku na dodávku software s ověřováním pomocí testových otázek s kontrolou správnosti, který je společný pro všechny 3 šetřené veřejné zakázky. (</a:t>
            </a:r>
            <a:r>
              <a:rPr lang="cs-CZ" sz="2200" dirty="0">
                <a:latin typeface="Arial" panose="020B0604020202020204" pitchFamily="34" charset="0"/>
                <a:ea typeface="Calibri" panose="020F0502020204030204" pitchFamily="34" charset="0"/>
                <a:cs typeface="Times New Roman" panose="02020603050405020304" pitchFamily="18" charset="0"/>
              </a:rPr>
              <a:t>49</a:t>
            </a:r>
            <a:r>
              <a:rPr lang="cs-CZ" sz="2200" dirty="0">
                <a:effectLst/>
                <a:latin typeface="Arial" panose="020B0604020202020204" pitchFamily="34" charset="0"/>
                <a:ea typeface="Calibri" panose="020F0502020204030204" pitchFamily="34" charset="0"/>
                <a:cs typeface="Times New Roman" panose="02020603050405020304" pitchFamily="18" charset="0"/>
              </a:rPr>
              <a:t>)</a:t>
            </a:r>
            <a:endParaRPr lang="cs-CZ"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6526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2268461"/>
            <a:ext cx="12192000" cy="4278094"/>
          </a:xfrm>
          <a:prstGeom prst="rect">
            <a:avLst/>
          </a:prstGeom>
          <a:noFill/>
        </p:spPr>
        <p:txBody>
          <a:bodyPr wrap="square" lIns="91440" tIns="45720" rIns="91440" bIns="45720" rtlCol="0" anchor="ctr">
            <a:spAutoFit/>
          </a:bodyPr>
          <a:lstStyle/>
          <a:p>
            <a:pPr algn="ctr"/>
            <a:r>
              <a:rPr lang="cs-CZ" sz="6000" dirty="0">
                <a:effectLst/>
                <a:latin typeface="Arial" panose="020B0604020202020204" pitchFamily="34" charset="0"/>
                <a:ea typeface="Calibri" panose="020F0502020204030204" pitchFamily="34" charset="0"/>
                <a:cs typeface="Times New Roman" panose="02020603050405020304" pitchFamily="18" charset="0"/>
              </a:rPr>
              <a:t>KONEC</a:t>
            </a:r>
          </a:p>
          <a:p>
            <a:pPr marL="0" indent="0" algn="just">
              <a:buNone/>
            </a:pPr>
            <a:endParaRPr lang="cs-CZ" sz="2400" b="1" dirty="0">
              <a:latin typeface="Arial" panose="020B0604020202020204" pitchFamily="34" charset="0"/>
              <a:cs typeface="Arial" panose="020B0604020202020204" pitchFamily="34" charset="0"/>
            </a:endParaRPr>
          </a:p>
          <a:p>
            <a:pPr>
              <a:buClr>
                <a:srgbClr val="009543"/>
              </a:buClr>
            </a:pPr>
            <a:endParaRPr lang="cs-CZ" sz="2400" i="1" dirty="0">
              <a:ea typeface="Calibri"/>
              <a:cs typeface="Calibri"/>
            </a:endParaRPr>
          </a:p>
          <a:p>
            <a:pPr marL="285750" indent="-285750">
              <a:buClr>
                <a:srgbClr val="009543"/>
              </a:buClr>
              <a:buFont typeface="Wingdings" panose="05000000000000000000" pitchFamily="2" charset="2"/>
              <a:buChar char="§"/>
            </a:pPr>
            <a:endParaRPr lang="cs-CZ" sz="2400" i="1" dirty="0">
              <a:ea typeface="Calibri"/>
              <a:cs typeface="Calibri"/>
            </a:endParaRPr>
          </a:p>
          <a:p>
            <a:pPr marL="285750" indent="-285750">
              <a:buClr>
                <a:srgbClr val="009543"/>
              </a:buClr>
              <a:buFont typeface="Wingdings" panose="05000000000000000000" pitchFamily="2" charset="2"/>
              <a:buChar char="§"/>
            </a:pPr>
            <a:endParaRPr lang="cs-CZ" sz="2400" i="1"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3332070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6093976"/>
          </a:xfrm>
          <a:prstGeom prst="rect">
            <a:avLst/>
          </a:prstGeom>
          <a:noFill/>
        </p:spPr>
        <p:txBody>
          <a:bodyPr wrap="square" lIns="91440" tIns="45720" rIns="91440" bIns="45720" rtlCol="0" anchor="t">
            <a:spAutoFit/>
          </a:bodyPr>
          <a:lstStyle/>
          <a:p>
            <a:pPr algn="just">
              <a:buClr>
                <a:srgbClr val="009543"/>
              </a:buClr>
            </a:pPr>
            <a:r>
              <a:rPr lang="cs-CZ" sz="3000" b="1" dirty="0">
                <a:latin typeface="Arial" panose="020B0604020202020204" pitchFamily="34" charset="0"/>
                <a:cs typeface="Arial" panose="020B0604020202020204" pitchFamily="34" charset="0"/>
              </a:rPr>
              <a:t>Argumentace Úřadu:</a:t>
            </a:r>
          </a:p>
          <a:p>
            <a:pPr marL="457200" indent="-457200" algn="just">
              <a:buClr>
                <a:srgbClr val="009543"/>
              </a:buClr>
              <a:buFont typeface="Arial" panose="020B0604020202020204" pitchFamily="34" charset="0"/>
              <a:buChar char="•"/>
            </a:pPr>
            <a:r>
              <a:rPr lang="cs-CZ" sz="3000" dirty="0">
                <a:effectLst/>
                <a:latin typeface="Arial" panose="020B0604020202020204" pitchFamily="34" charset="0"/>
                <a:ea typeface="Calibri" panose="020F0502020204030204" pitchFamily="34" charset="0"/>
                <a:cs typeface="Times New Roman" panose="02020603050405020304" pitchFamily="18" charset="0"/>
              </a:rPr>
              <a:t>Úřad je v této souvislosti toho názoru, že výše uvedený příklad z komentářové literatury týkající se </a:t>
            </a:r>
            <a:r>
              <a:rPr lang="cs-CZ" sz="3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výměny výtahu je na předmětnou veřejnou zakázku přiléhavý</a:t>
            </a:r>
            <a:r>
              <a:rPr lang="cs-CZ" sz="3000" dirty="0">
                <a:effectLst/>
                <a:latin typeface="Arial" panose="020B0604020202020204" pitchFamily="34" charset="0"/>
                <a:ea typeface="Calibri" panose="020F0502020204030204" pitchFamily="34" charset="0"/>
                <a:cs typeface="Times New Roman" panose="02020603050405020304" pitchFamily="18" charset="0"/>
              </a:rPr>
              <a:t>, neboť </a:t>
            </a:r>
            <a:r>
              <a:rPr lang="cs-CZ" sz="3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stavební práce, přestože jejich část probíhala v jiné místnosti</a:t>
            </a:r>
            <a:r>
              <a:rPr lang="cs-CZ" sz="3000" dirty="0">
                <a:effectLst/>
                <a:latin typeface="Arial" panose="020B0604020202020204" pitchFamily="34" charset="0"/>
                <a:ea typeface="Calibri" panose="020F0502020204030204" pitchFamily="34" charset="0"/>
                <a:cs typeface="Times New Roman" panose="02020603050405020304" pitchFamily="18" charset="0"/>
              </a:rPr>
              <a:t>, </a:t>
            </a:r>
            <a:r>
              <a:rPr lang="cs-CZ" sz="3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byly předpokladem k zajištění funkčnosti bazénové technologie</a:t>
            </a:r>
            <a:r>
              <a:rPr lang="cs-CZ" sz="3000" dirty="0">
                <a:effectLst/>
                <a:latin typeface="Arial" panose="020B0604020202020204" pitchFamily="34" charset="0"/>
                <a:ea typeface="Calibri" panose="020F0502020204030204" pitchFamily="34" charset="0"/>
                <a:cs typeface="Times New Roman" panose="02020603050405020304" pitchFamily="18" charset="0"/>
              </a:rPr>
              <a:t>, </a:t>
            </a:r>
            <a:r>
              <a:rPr lang="cs-CZ" sz="3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nejednalo se o přestavbu či rekonstrukci strojoven, jejíž součástí by byla dodávka bazénové technologie</a:t>
            </a:r>
            <a:r>
              <a:rPr lang="cs-CZ" sz="3000" dirty="0">
                <a:effectLst/>
                <a:latin typeface="Arial" panose="020B0604020202020204" pitchFamily="34" charset="0"/>
                <a:ea typeface="Calibri" panose="020F0502020204030204" pitchFamily="34" charset="0"/>
                <a:cs typeface="Times New Roman" panose="02020603050405020304" pitchFamily="18" charset="0"/>
              </a:rPr>
              <a:t>. </a:t>
            </a:r>
          </a:p>
          <a:p>
            <a:pPr marL="457200" indent="-457200" algn="just">
              <a:buClr>
                <a:srgbClr val="009543"/>
              </a:buClr>
              <a:buFont typeface="Arial" panose="020B0604020202020204" pitchFamily="34" charset="0"/>
              <a:buChar char="•"/>
            </a:pPr>
            <a:r>
              <a:rPr lang="cs-CZ" sz="3000" dirty="0">
                <a:effectLst/>
                <a:latin typeface="Arial" panose="020B0604020202020204" pitchFamily="34" charset="0"/>
                <a:ea typeface="Calibri" panose="020F0502020204030204" pitchFamily="34" charset="0"/>
                <a:cs typeface="Times New Roman" panose="02020603050405020304" pitchFamily="18" charset="0"/>
              </a:rPr>
              <a:t>Co se týče jakýchkoliv stavebních úprav prostoru strojoven, posudek a projektová dokumentace zmiňuje vybourání otvoru mezi strojovnami, což však jsou opět stavební práce, které souvisí s dodávkou, neboť otvor byl vybourán za účelem dopravení technologie na určené místo. (116)</a:t>
            </a:r>
            <a:endParaRPr lang="cs-CZ"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074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277599"/>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Argumentace Úřadu:</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Úřad tedy ve světle výše uvedeného konstatuje, že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ačkoli účelem veřejné zakázky bylo kromě nahrazení technologie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také přemístění technologie bazénů situovaných v přístavbě </a:t>
            </a:r>
            <a:r>
              <a:rPr lang="cs-CZ" sz="2400" dirty="0">
                <a:effectLst/>
                <a:latin typeface="Arial" panose="020B0604020202020204" pitchFamily="34" charset="0"/>
                <a:ea typeface="Calibri" panose="020F0502020204030204" pitchFamily="34" charset="0"/>
                <a:cs typeface="Times New Roman" panose="02020603050405020304" pitchFamily="18" charset="0"/>
              </a:rPr>
              <a:t>(viz body  110.-112. odůvodnění tohoto rozhodnutí),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tohoto účelu bylo dosaženo dodávkou nové technologie pro výukový 25 m bazén a další dva bazény umístěné v přístavbě</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s níž se pak sice pojily jisté stavební práce, které však Úřad identifikoval jako práce spojené s dodávkou této nové technologie</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Stavební práce spočívající v přepojení stávajících filtrů výukového 25 m bazénu na 50 m bazén pak jsou také pracemi souvisejícími s dodávkou, neboť jejich potřeba vyplynula z potřeby nahradit nefunkční filtry 50 m bazénu. Z dokumentace související s veřejnou zakázkou a z vyjádření a stanoviska obviněného nevyplývá, že by tyto činnosti nebylo možno považovat za běžně prováděné práce související s dodávkou bazénové technologie. (121)</a:t>
            </a:r>
            <a:endParaRPr lang="cs-CZ"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6016006"/>
          </a:xfrm>
          <a:prstGeom prst="rect">
            <a:avLst/>
          </a:prstGeom>
          <a:noFill/>
        </p:spPr>
        <p:txBody>
          <a:bodyPr wrap="square" lIns="91440" tIns="45720" rIns="91440" bIns="45720" rtlCol="0" anchor="t">
            <a:spAutoFit/>
          </a:bodyPr>
          <a:lstStyle/>
          <a:p>
            <a:pPr algn="just">
              <a:buClr>
                <a:srgbClr val="009543"/>
              </a:buClr>
            </a:pPr>
            <a:r>
              <a:rPr lang="cs-CZ" sz="2700" b="1" dirty="0">
                <a:latin typeface="Arial" panose="020B0604020202020204" pitchFamily="34" charset="0"/>
                <a:cs typeface="Arial" panose="020B0604020202020204" pitchFamily="34" charset="0"/>
              </a:rPr>
              <a:t>Argumentace Úřadu:</a:t>
            </a:r>
          </a:p>
          <a:p>
            <a:pPr marL="457200" indent="-457200" algn="just">
              <a:lnSpc>
                <a:spcPct val="107000"/>
              </a:lnSpc>
              <a:spcAft>
                <a:spcPts val="800"/>
              </a:spcAft>
              <a:buFont typeface="Arial" panose="020B0604020202020204" pitchFamily="34" charset="0"/>
              <a:buChar char="•"/>
            </a:pPr>
            <a:r>
              <a:rPr lang="cs-CZ" sz="27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Stavební práce</a:t>
            </a:r>
            <a:r>
              <a:rPr lang="cs-CZ" sz="2700" dirty="0">
                <a:effectLst/>
                <a:latin typeface="Arial" panose="020B0604020202020204" pitchFamily="34" charset="0"/>
                <a:ea typeface="Calibri" panose="020F0502020204030204" pitchFamily="34" charset="0"/>
                <a:cs typeface="Times New Roman" panose="02020603050405020304" pitchFamily="18" charset="0"/>
              </a:rPr>
              <a:t>, které jsou v předmětném případě součástí předmětu plnění, </a:t>
            </a:r>
            <a:r>
              <a:rPr lang="cs-CZ" sz="27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směřují totiž k umístění a k zajištění funkčnosti (napojení) dodávané bazénové technologie</a:t>
            </a:r>
            <a:r>
              <a:rPr lang="cs-CZ" sz="2700" dirty="0">
                <a:effectLst/>
                <a:latin typeface="Arial" panose="020B0604020202020204" pitchFamily="34" charset="0"/>
                <a:ea typeface="Calibri" panose="020F0502020204030204" pitchFamily="34" charset="0"/>
                <a:cs typeface="Times New Roman" panose="02020603050405020304" pitchFamily="18" charset="0"/>
              </a:rPr>
              <a:t>, </a:t>
            </a:r>
            <a:r>
              <a:rPr lang="cs-CZ" sz="27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i když na jiném místě, než byla původně umístěna, tedy ve strojovně přístavby</a:t>
            </a:r>
            <a:r>
              <a:rPr lang="cs-CZ" sz="2700" dirty="0">
                <a:effectLst/>
                <a:latin typeface="Arial" panose="020B0604020202020204" pitchFamily="34" charset="0"/>
                <a:ea typeface="Calibri" panose="020F0502020204030204" pitchFamily="34" charset="0"/>
                <a:cs typeface="Times New Roman" panose="02020603050405020304" pitchFamily="18" charset="0"/>
              </a:rPr>
              <a:t>. </a:t>
            </a:r>
          </a:p>
          <a:p>
            <a:pPr marL="457200" indent="-457200" algn="just">
              <a:lnSpc>
                <a:spcPct val="107000"/>
              </a:lnSpc>
              <a:spcAft>
                <a:spcPts val="800"/>
              </a:spcAft>
              <a:buFont typeface="Arial" panose="020B0604020202020204" pitchFamily="34" charset="0"/>
              <a:buChar char="•"/>
            </a:pPr>
            <a:r>
              <a:rPr lang="cs-CZ" sz="2700" dirty="0">
                <a:effectLst/>
                <a:latin typeface="Arial" panose="020B0604020202020204" pitchFamily="34" charset="0"/>
                <a:ea typeface="Calibri" panose="020F0502020204030204" pitchFamily="34" charset="0"/>
                <a:cs typeface="Times New Roman" panose="02020603050405020304" pitchFamily="18" charset="0"/>
              </a:rPr>
              <a:t>Účelem veřejné zakázky tedy bylo dodání bazénové technologie, přestože její uvedení do provozu vyžadovalo provedení doprovodných stavebních prací. </a:t>
            </a:r>
          </a:p>
          <a:p>
            <a:pPr marL="457200" indent="-457200" algn="just">
              <a:lnSpc>
                <a:spcPct val="107000"/>
              </a:lnSpc>
              <a:spcAft>
                <a:spcPts val="800"/>
              </a:spcAft>
              <a:buFont typeface="Arial" panose="020B0604020202020204" pitchFamily="34" charset="0"/>
              <a:buChar char="•"/>
            </a:pPr>
            <a:r>
              <a:rPr lang="cs-CZ" sz="2700" dirty="0">
                <a:effectLst/>
                <a:latin typeface="Arial" panose="020B0604020202020204" pitchFamily="34" charset="0"/>
                <a:ea typeface="Calibri" panose="020F0502020204030204" pitchFamily="34" charset="0"/>
                <a:cs typeface="Times New Roman" panose="02020603050405020304" pitchFamily="18" charset="0"/>
              </a:rPr>
              <a:t>Nutné probourání dveří z centrální strojovny do strojovny přístavby pak bylo pouze prostředkem, jak dopravit dodávku na určené místo, nikoli např. součástí rekonstrukce prostoru strojoven, tedy i tyto stavební práce Úřad vnímá jako práce spojené s dodávkou, nikoliv jako práce tvořící základní účel veřejné zakázky.(122)</a:t>
            </a:r>
            <a:endParaRPr lang="cs-CZ"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907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2246769"/>
          </a:xfrm>
          <a:prstGeom prst="rect">
            <a:avLst/>
          </a:prstGeom>
          <a:noFill/>
        </p:spPr>
        <p:txBody>
          <a:bodyPr wrap="square" lIns="91440" tIns="45720" rIns="91440" bIns="45720" rtlCol="0" anchor="t">
            <a:spAutoFit/>
          </a:bodyPr>
          <a:lstStyle/>
          <a:p>
            <a:pPr algn="just">
              <a:buClr>
                <a:srgbClr val="009543"/>
              </a:buClr>
            </a:pPr>
            <a:r>
              <a:rPr lang="cs-CZ" sz="2800" b="1" dirty="0">
                <a:latin typeface="Arial" panose="020B0604020202020204" pitchFamily="34" charset="0"/>
                <a:cs typeface="Arial" panose="020B0604020202020204" pitchFamily="34" charset="0"/>
              </a:rPr>
              <a:t>Ponaučení:</a:t>
            </a:r>
          </a:p>
          <a:p>
            <a:pPr marL="457200" indent="-457200" algn="just">
              <a:buClr>
                <a:srgbClr val="009543"/>
              </a:buClr>
              <a:buFont typeface="Arial" panose="020B0604020202020204" pitchFamily="34" charset="0"/>
              <a:buChar char="•"/>
            </a:pPr>
            <a:r>
              <a:rPr lang="cs-CZ" sz="2800" dirty="0">
                <a:latin typeface="Arial" panose="020B0604020202020204" pitchFamily="34" charset="0"/>
                <a:cs typeface="Arial" panose="020B0604020202020204" pitchFamily="34" charset="0"/>
              </a:rPr>
              <a:t>V případě kolize veřejné zakázky na stavební práce na dodávky či služby, se hlavní předmět určí podle základního účelu veřejné zakázky.</a:t>
            </a:r>
          </a:p>
          <a:p>
            <a:pPr marL="457200" indent="-457200" algn="just">
              <a:buClr>
                <a:srgbClr val="009543"/>
              </a:buClr>
              <a:buFont typeface="Arial" panose="020B0604020202020204" pitchFamily="34" charset="0"/>
              <a:buChar char="•"/>
            </a:pPr>
            <a:r>
              <a:rPr lang="cs-CZ" sz="2800" dirty="0">
                <a:latin typeface="Arial" panose="020B0604020202020204" pitchFamily="34" charset="0"/>
                <a:cs typeface="Arial" panose="020B0604020202020204" pitchFamily="34" charset="0"/>
              </a:rPr>
              <a:t>Případné stavební práce jako doprovodné práce spojené s dodávkou nemohou tvořit základní účel veřejné zakázky.  </a:t>
            </a:r>
          </a:p>
        </p:txBody>
      </p:sp>
    </p:spTree>
    <p:extLst>
      <p:ext uri="{BB962C8B-B14F-4D97-AF65-F5344CB8AC3E}">
        <p14:creationId xmlns:p14="http://schemas.microsoft.com/office/powerpoint/2010/main" val="611703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 y="781050"/>
            <a:ext cx="12192001" cy="369332"/>
          </a:xfrm>
          <a:prstGeom prst="rect">
            <a:avLst/>
          </a:prstGeom>
          <a:noFill/>
        </p:spPr>
        <p:txBody>
          <a:bodyPr wrap="square" lIns="91440" tIns="45720" rIns="91440" bIns="45720" rtlCol="0" anchor="t">
            <a:spAutoFit/>
          </a:bodyPr>
          <a:lstStyle/>
          <a:p>
            <a:pPr algn="ctr"/>
            <a:r>
              <a:rPr lang="cs-CZ" sz="1800" b="1" dirty="0">
                <a:latin typeface="Arial" panose="020B0604020202020204" pitchFamily="34" charset="0"/>
                <a:ea typeface="Calibri" panose="020F0502020204030204" pitchFamily="34" charset="0"/>
                <a:cs typeface="Times New Roman" panose="02020603050405020304" pitchFamily="18" charset="0"/>
              </a:rPr>
              <a:t>VZMR &amp; In-house &amp; VZMR</a:t>
            </a:r>
            <a:endParaRPr lang="en-US" dirty="0"/>
          </a:p>
        </p:txBody>
      </p:sp>
      <p:graphicFrame>
        <p:nvGraphicFramePr>
          <p:cNvPr id="2" name="Tabulka 1">
            <a:extLst>
              <a:ext uri="{FF2B5EF4-FFF2-40B4-BE49-F238E27FC236}">
                <a16:creationId xmlns:a16="http://schemas.microsoft.com/office/drawing/2014/main" id="{7FBA3C25-2D7E-0C11-FA5C-DC21B5C6DD6D}"/>
              </a:ext>
            </a:extLst>
          </p:cNvPr>
          <p:cNvGraphicFramePr>
            <a:graphicFrameLocks noGrp="1"/>
          </p:cNvGraphicFramePr>
          <p:nvPr>
            <p:extLst>
              <p:ext uri="{D42A27DB-BD31-4B8C-83A1-F6EECF244321}">
                <p14:modId xmlns:p14="http://schemas.microsoft.com/office/powerpoint/2010/main" val="939070991"/>
              </p:ext>
            </p:extLst>
          </p:nvPr>
        </p:nvGraphicFramePr>
        <p:xfrm>
          <a:off x="304799" y="1150382"/>
          <a:ext cx="11525251" cy="5574269"/>
        </p:xfrm>
        <a:graphic>
          <a:graphicData uri="http://schemas.openxmlformats.org/drawingml/2006/table">
            <a:tbl>
              <a:tblPr firstRow="1" bandRow="1">
                <a:tableStyleId>{5C22544A-7EE6-4342-B048-85BDC9FD1C3A}</a:tableStyleId>
              </a:tblPr>
              <a:tblGrid>
                <a:gridCol w="11525251">
                  <a:extLst>
                    <a:ext uri="{9D8B030D-6E8A-4147-A177-3AD203B41FA5}">
                      <a16:colId xmlns:a16="http://schemas.microsoft.com/office/drawing/2014/main" val="1937583069"/>
                    </a:ext>
                  </a:extLst>
                </a:gridCol>
              </a:tblGrid>
              <a:tr h="360170">
                <a:tc>
                  <a:txBody>
                    <a:bodyPr/>
                    <a:lstStyle/>
                    <a:p>
                      <a:pPr algn="just">
                        <a:lnSpc>
                          <a:spcPct val="107000"/>
                        </a:lnSpc>
                        <a:spcAft>
                          <a:spcPts val="800"/>
                        </a:spcAft>
                      </a:pPr>
                      <a:r>
                        <a:rPr lang="cs-CZ" sz="1600" kern="1200">
                          <a:effectLst/>
                          <a:latin typeface="Arial" panose="020B0604020202020204" pitchFamily="34" charset="0"/>
                          <a:cs typeface="Arial" panose="020B0604020202020204" pitchFamily="34" charset="0"/>
                        </a:rPr>
                        <a:t>Sp.zn. ÚOHS-S0523/2024/VZ, č. j.  ÚOHS-30008/2024/500</a:t>
                      </a:r>
                      <a:endParaRPr lang="cs-CZ" sz="1600">
                        <a:effectLst/>
                        <a:latin typeface="Arial" panose="020B0604020202020204" pitchFamily="34" charset="0"/>
                        <a:ea typeface="Calibri" panose="020F0502020204030204" pitchFamily="34" charset="0"/>
                        <a:cs typeface="Arial" panose="020B0604020202020204" pitchFamily="34" charset="0"/>
                      </a:endParaRPr>
                    </a:p>
                  </a:txBody>
                  <a:tcPr marL="89844" marR="89844" marT="44922" marB="44922"/>
                </a:tc>
                <a:extLst>
                  <a:ext uri="{0D108BD9-81ED-4DB2-BD59-A6C34878D82A}">
                    <a16:rowId xmlns:a16="http://schemas.microsoft.com/office/drawing/2014/main" val="131483614"/>
                  </a:ext>
                </a:extLst>
              </a:tr>
              <a:tr h="360170">
                <a:tc>
                  <a:txBody>
                    <a:bodyPr/>
                    <a:lstStyle/>
                    <a:p>
                      <a:pPr algn="just">
                        <a:lnSpc>
                          <a:spcPct val="107000"/>
                        </a:lnSpc>
                        <a:spcAft>
                          <a:spcPts val="800"/>
                        </a:spcAft>
                      </a:pPr>
                      <a:r>
                        <a:rPr lang="cs-CZ" sz="1600" u="sng">
                          <a:effectLst/>
                          <a:latin typeface="Arial" panose="020B0604020202020204" pitchFamily="34" charset="0"/>
                          <a:cs typeface="Arial" panose="020B0604020202020204" pitchFamily="34" charset="0"/>
                          <a:hlinkClick r:id="rId3"/>
                        </a:rPr>
                        <a:t>https://uohs.gov.cz/cs/verejne-zakazky/sbirky-rozhodnuti/detail-22179.html</a:t>
                      </a:r>
                      <a:endParaRPr lang="cs-CZ" sz="1600">
                        <a:effectLst/>
                        <a:latin typeface="Arial" panose="020B0604020202020204" pitchFamily="34" charset="0"/>
                        <a:ea typeface="Calibri" panose="020F0502020204030204" pitchFamily="34" charset="0"/>
                        <a:cs typeface="Arial" panose="020B0604020202020204" pitchFamily="34" charset="0"/>
                      </a:endParaRPr>
                    </a:p>
                  </a:txBody>
                  <a:tcPr marL="89844" marR="89844" marT="44922" marB="44922"/>
                </a:tc>
                <a:extLst>
                  <a:ext uri="{0D108BD9-81ED-4DB2-BD59-A6C34878D82A}">
                    <a16:rowId xmlns:a16="http://schemas.microsoft.com/office/drawing/2014/main" val="2357165696"/>
                  </a:ext>
                </a:extLst>
              </a:tr>
              <a:tr h="360170">
                <a:tc>
                  <a:txBody>
                    <a:bodyPr/>
                    <a:lstStyle/>
                    <a:p>
                      <a:pPr algn="just">
                        <a:lnSpc>
                          <a:spcPct val="107000"/>
                        </a:lnSpc>
                        <a:spcAft>
                          <a:spcPts val="800"/>
                        </a:spcAft>
                      </a:pPr>
                      <a:r>
                        <a:rPr lang="cs-CZ" sz="1600">
                          <a:effectLst/>
                          <a:latin typeface="Arial" panose="020B0604020202020204" pitchFamily="34" charset="0"/>
                          <a:cs typeface="Arial" panose="020B0604020202020204" pitchFamily="34" charset="0"/>
                        </a:rPr>
                        <a:t>STAVEBNÍ ÚPRAVY OBJEKTU VINICE PRO ÚŘAD MĚSTSKÉ ČÁSTI PRAHA 10</a:t>
                      </a:r>
                      <a:endParaRPr lang="cs-CZ" sz="1600">
                        <a:effectLst/>
                        <a:latin typeface="Arial" panose="020B0604020202020204" pitchFamily="34" charset="0"/>
                        <a:ea typeface="Calibri" panose="020F0502020204030204" pitchFamily="34" charset="0"/>
                        <a:cs typeface="Arial" panose="020B0604020202020204" pitchFamily="34" charset="0"/>
                      </a:endParaRPr>
                    </a:p>
                  </a:txBody>
                  <a:tcPr marL="89844" marR="89844" marT="44922" marB="44922"/>
                </a:tc>
                <a:extLst>
                  <a:ext uri="{0D108BD9-81ED-4DB2-BD59-A6C34878D82A}">
                    <a16:rowId xmlns:a16="http://schemas.microsoft.com/office/drawing/2014/main" val="1099229378"/>
                  </a:ext>
                </a:extLst>
              </a:tr>
              <a:tr h="360170">
                <a:tc>
                  <a:txBody>
                    <a:bodyPr/>
                    <a:lstStyle/>
                    <a:p>
                      <a:pPr algn="just">
                        <a:lnSpc>
                          <a:spcPct val="107000"/>
                        </a:lnSpc>
                        <a:spcAft>
                          <a:spcPts val="800"/>
                        </a:spcAft>
                      </a:pPr>
                      <a:r>
                        <a:rPr lang="cs-CZ" sz="1600" kern="1200">
                          <a:effectLst/>
                          <a:latin typeface="Arial" panose="020B0604020202020204" pitchFamily="34" charset="0"/>
                          <a:cs typeface="Arial" panose="020B0604020202020204" pitchFamily="34" charset="0"/>
                        </a:rPr>
                        <a:t>Právní moc: 8. 10. 2024</a:t>
                      </a:r>
                      <a:endParaRPr lang="cs-CZ" sz="1600">
                        <a:effectLst/>
                        <a:latin typeface="Arial" panose="020B0604020202020204" pitchFamily="34" charset="0"/>
                        <a:ea typeface="Calibri" panose="020F0502020204030204" pitchFamily="34" charset="0"/>
                        <a:cs typeface="Arial" panose="020B0604020202020204" pitchFamily="34" charset="0"/>
                      </a:endParaRPr>
                    </a:p>
                  </a:txBody>
                  <a:tcPr marL="89844" marR="89844" marT="44922" marB="44922"/>
                </a:tc>
                <a:extLst>
                  <a:ext uri="{0D108BD9-81ED-4DB2-BD59-A6C34878D82A}">
                    <a16:rowId xmlns:a16="http://schemas.microsoft.com/office/drawing/2014/main" val="1732511585"/>
                  </a:ext>
                </a:extLst>
              </a:tr>
              <a:tr h="360170">
                <a:tc>
                  <a:txBody>
                    <a:bodyPr/>
                    <a:lstStyle/>
                    <a:p>
                      <a:pPr algn="just">
                        <a:lnSpc>
                          <a:spcPct val="107000"/>
                        </a:lnSpc>
                        <a:spcAft>
                          <a:spcPts val="800"/>
                        </a:spcAft>
                      </a:pPr>
                      <a:r>
                        <a:rPr lang="cs-CZ" sz="1600" kern="1200">
                          <a:effectLst/>
                          <a:latin typeface="Arial" panose="020B0604020202020204" pitchFamily="34" charset="0"/>
                          <a:cs typeface="Arial" panose="020B0604020202020204" pitchFamily="34" charset="0"/>
                        </a:rPr>
                        <a:t>Dotčená ustanovení: § 18 odst. 2 ZZVZ</a:t>
                      </a:r>
                      <a:endParaRPr lang="cs-CZ" sz="1600">
                        <a:effectLst/>
                        <a:latin typeface="Arial" panose="020B0604020202020204" pitchFamily="34" charset="0"/>
                        <a:ea typeface="Calibri" panose="020F0502020204030204" pitchFamily="34" charset="0"/>
                        <a:cs typeface="Arial" panose="020B0604020202020204" pitchFamily="34" charset="0"/>
                      </a:endParaRPr>
                    </a:p>
                  </a:txBody>
                  <a:tcPr marL="89844" marR="89844" marT="44922" marB="44922"/>
                </a:tc>
                <a:extLst>
                  <a:ext uri="{0D108BD9-81ED-4DB2-BD59-A6C34878D82A}">
                    <a16:rowId xmlns:a16="http://schemas.microsoft.com/office/drawing/2014/main" val="1912899220"/>
                  </a:ext>
                </a:extLst>
              </a:tr>
              <a:tr h="3413249">
                <a:tc>
                  <a:txBody>
                    <a:bodyPr/>
                    <a:lstStyle/>
                    <a:p>
                      <a:pPr algn="just">
                        <a:lnSpc>
                          <a:spcPct val="107000"/>
                        </a:lnSpc>
                        <a:spcAft>
                          <a:spcPts val="800"/>
                        </a:spcAft>
                      </a:pPr>
                      <a:r>
                        <a:rPr lang="cs-CZ" sz="1600" dirty="0">
                          <a:effectLst/>
                          <a:latin typeface="Arial" panose="020B0604020202020204" pitchFamily="34" charset="0"/>
                          <a:cs typeface="Arial" panose="020B0604020202020204" pitchFamily="34" charset="0"/>
                        </a:rPr>
                        <a:t>Obviněný se </a:t>
                      </a:r>
                      <a:r>
                        <a:rPr lang="cs-CZ" sz="1600" u="sng" dirty="0">
                          <a:effectLst/>
                          <a:latin typeface="Arial" panose="020B0604020202020204" pitchFamily="34" charset="0"/>
                          <a:cs typeface="Arial" panose="020B0604020202020204" pitchFamily="34" charset="0"/>
                        </a:rPr>
                        <a:t>dopustil přestupku </a:t>
                      </a:r>
                      <a:r>
                        <a:rPr lang="cs-CZ" sz="1600" dirty="0">
                          <a:effectLst/>
                          <a:latin typeface="Arial" panose="020B0604020202020204" pitchFamily="34" charset="0"/>
                          <a:cs typeface="Arial" panose="020B0604020202020204" pitchFamily="34" charset="0"/>
                        </a:rPr>
                        <a:t>podle § 268 odst. 1 písm. a) ZZVZ, když s úmyslem obejít zákonnou povinnost zadat veřejnou zakázku, jejíž předpokládaná hodnota odpovídá podlimitní veřejné zakázce, v jednom z druhů zadávacího řízení dle § 3 cit. zákona záměrně rozdělil předmět plnění spočívající ve stavebních úpravách objektu Vinice pro účely fungování Úřadu městské části Praha 10, který představuje jeden funkční celek, na dvě části, přičemž při zadávání ani jedné z nich nepostupoval v zadávacím řízení, když</a:t>
                      </a:r>
                    </a:p>
                    <a:p>
                      <a:pPr algn="just">
                        <a:lnSpc>
                          <a:spcPct val="107000"/>
                        </a:lnSpc>
                        <a:spcAft>
                          <a:spcPts val="800"/>
                        </a:spcAft>
                      </a:pPr>
                      <a:r>
                        <a:rPr lang="cs-CZ" sz="1600" dirty="0">
                          <a:effectLst/>
                          <a:latin typeface="Arial" panose="020B0604020202020204" pitchFamily="34" charset="0"/>
                          <a:cs typeface="Arial" panose="020B0604020202020204" pitchFamily="34" charset="0"/>
                        </a:rPr>
                        <a:t>první část předmětu plnění, která spočívala ve stavebních úpravách 3. podzemního patra, 2. podzemního patra, 1. nadzemního patra, 2. nadzemního patra, 6. nadzemního patra, 7. nadzemního patra a 8. nadzemního patra cit. objektu, zadal jako veřejnou zakázku malého rozsahu bez provedení zadávacího řízení a</a:t>
                      </a:r>
                    </a:p>
                    <a:p>
                      <a:pPr algn="just">
                        <a:lnSpc>
                          <a:spcPct val="107000"/>
                        </a:lnSpc>
                        <a:spcAft>
                          <a:spcPts val="800"/>
                        </a:spcAft>
                      </a:pPr>
                      <a:r>
                        <a:rPr lang="cs-CZ" sz="1600" dirty="0">
                          <a:effectLst/>
                          <a:latin typeface="Arial" panose="020B0604020202020204" pitchFamily="34" charset="0"/>
                          <a:cs typeface="Arial" panose="020B0604020202020204" pitchFamily="34" charset="0"/>
                        </a:rPr>
                        <a:t>na zbývající část předmětu plnění, která spočívala ve stavebních úpravách 3. nadzemního patra, 4. nadzemního patra a 5. nadzemního patra cit. objektu, uzavřel smlouvu s odkazem na institut vertikální spolupráce ve smyslu </a:t>
                      </a:r>
                      <a:r>
                        <a:rPr lang="cs-CZ" sz="1600" dirty="0" err="1">
                          <a:effectLst/>
                          <a:latin typeface="Arial" panose="020B0604020202020204" pitchFamily="34" charset="0"/>
                          <a:cs typeface="Arial" panose="020B0604020202020204" pitchFamily="34" charset="0"/>
                        </a:rPr>
                        <a:t>ust</a:t>
                      </a:r>
                      <a:r>
                        <a:rPr lang="cs-CZ" sz="1600" dirty="0">
                          <a:effectLst/>
                          <a:latin typeface="Arial" panose="020B0604020202020204" pitchFamily="34" charset="0"/>
                          <a:cs typeface="Arial" panose="020B0604020202020204" pitchFamily="34" charset="0"/>
                        </a:rPr>
                        <a:t>. § 11 cit. zákona s jím ovládanou osobou, tedy rovněž postupem mimo zadávací řízení, a to s vědomím, že i tato druhá část plnění bude realizována třetím subjektem bez provedení zadávacího řízení…, </a:t>
                      </a:r>
                      <a:endParaRPr lang="cs-CZ" sz="1600" dirty="0">
                        <a:effectLst/>
                        <a:latin typeface="Arial" panose="020B0604020202020204" pitchFamily="34" charset="0"/>
                        <a:ea typeface="Calibri" panose="020F0502020204030204" pitchFamily="34" charset="0"/>
                        <a:cs typeface="Arial" panose="020B0604020202020204" pitchFamily="34" charset="0"/>
                      </a:endParaRPr>
                    </a:p>
                  </a:txBody>
                  <a:tcPr marL="89844" marR="89844" marT="44922" marB="44922"/>
                </a:tc>
                <a:extLst>
                  <a:ext uri="{0D108BD9-81ED-4DB2-BD59-A6C34878D82A}">
                    <a16:rowId xmlns:a16="http://schemas.microsoft.com/office/drawing/2014/main" val="2602642102"/>
                  </a:ext>
                </a:extLst>
              </a:tr>
              <a:tr h="360170">
                <a:tc>
                  <a:txBody>
                    <a:bodyPr/>
                    <a:lstStyle/>
                    <a:p>
                      <a:pPr algn="just">
                        <a:lnSpc>
                          <a:spcPct val="107000"/>
                        </a:lnSpc>
                      </a:pPr>
                      <a:r>
                        <a:rPr lang="cs-CZ" sz="1600" dirty="0">
                          <a:effectLst/>
                          <a:latin typeface="Arial" panose="020B0604020202020204" pitchFamily="34" charset="0"/>
                          <a:cs typeface="Arial" panose="020B0604020202020204" pitchFamily="34" charset="0"/>
                        </a:rPr>
                        <a:t>Podán rozklad – ÚOHS-R0140/2024/VZ, rozhodnutí potvrzeno, rozklad zamítnut.</a:t>
                      </a:r>
                      <a:endParaRPr lang="cs-CZ" sz="1600" dirty="0">
                        <a:effectLst/>
                        <a:latin typeface="Arial" panose="020B0604020202020204" pitchFamily="34" charset="0"/>
                        <a:ea typeface="Times New Roman" panose="02020603050405020304" pitchFamily="18" charset="0"/>
                        <a:cs typeface="Arial" panose="020B0604020202020204" pitchFamily="34" charset="0"/>
                      </a:endParaRPr>
                    </a:p>
                  </a:txBody>
                  <a:tcPr marL="89844" marR="89844" marT="44922" marB="44922"/>
                </a:tc>
                <a:extLst>
                  <a:ext uri="{0D108BD9-81ED-4DB2-BD59-A6C34878D82A}">
                    <a16:rowId xmlns:a16="http://schemas.microsoft.com/office/drawing/2014/main" val="1107921995"/>
                  </a:ext>
                </a:extLst>
              </a:tr>
            </a:tbl>
          </a:graphicData>
        </a:graphic>
      </p:graphicFrame>
    </p:spTree>
    <p:extLst>
      <p:ext uri="{BB962C8B-B14F-4D97-AF65-F5344CB8AC3E}">
        <p14:creationId xmlns:p14="http://schemas.microsoft.com/office/powerpoint/2010/main" val="55250499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130aa1-df8d-4cfc-b5ca-c8e75a54ac58">
      <Terms xmlns="http://schemas.microsoft.com/office/infopath/2007/PartnerControls"/>
    </lcf76f155ced4ddcb4097134ff3c332f>
    <TaxCatchAll xmlns="3a05a313-e8ba-434f-93a9-e1335f2c2059" xsi:nil="true"/>
    <SharedWithUsers xmlns="3a05a313-e8ba-434f-93a9-e1335f2c2059">
      <UserInfo>
        <DisplayName>Janečková Marie</DisplayName>
        <AccountId>16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902385C3B5A254CBD327BF70AB46767" ma:contentTypeVersion="15" ma:contentTypeDescription="Vytvoří nový dokument" ma:contentTypeScope="" ma:versionID="56f71a24318acd9c27b3b1772430d90b">
  <xsd:schema xmlns:xsd="http://www.w3.org/2001/XMLSchema" xmlns:xs="http://www.w3.org/2001/XMLSchema" xmlns:p="http://schemas.microsoft.com/office/2006/metadata/properties" xmlns:ns2="c7130aa1-df8d-4cfc-b5ca-c8e75a54ac58" xmlns:ns3="3a05a313-e8ba-434f-93a9-e1335f2c2059" targetNamespace="http://schemas.microsoft.com/office/2006/metadata/properties" ma:root="true" ma:fieldsID="cb862c3a5a24f1a1e892a883097c961c" ns2:_="" ns3:_="">
    <xsd:import namespace="c7130aa1-df8d-4cfc-b5ca-c8e75a54ac58"/>
    <xsd:import namespace="3a05a313-e8ba-434f-93a9-e1335f2c20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130aa1-df8d-4cfc-b5ca-c8e75a54ac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Značky obrázků" ma:readOnly="false" ma:fieldId="{5cf76f15-5ced-4ddc-b409-7134ff3c332f}" ma:taxonomyMulti="true" ma:sspId="de97acfe-e349-49a2-9112-0b04129138d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05a313-e8ba-434f-93a9-e1335f2c20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0f8e3e-5ae1-4fdc-85ba-64480fc9b50f}" ma:internalName="TaxCatchAll" ma:showField="CatchAllData" ma:web="3a05a313-e8ba-434f-93a9-e1335f2c205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1F3388-C616-48BF-94BA-71C5DB46305F}">
  <ds:schemaRefs>
    <ds:schemaRef ds:uri="http://schemas.microsoft.com/sharepoint/v3/contenttype/forms"/>
  </ds:schemaRefs>
</ds:datastoreItem>
</file>

<file path=customXml/itemProps2.xml><?xml version="1.0" encoding="utf-8"?>
<ds:datastoreItem xmlns:ds="http://schemas.openxmlformats.org/officeDocument/2006/customXml" ds:itemID="{949BE72F-CB9A-4489-9DE8-BDBC4ADFE5FE}">
  <ds:schemaRefs>
    <ds:schemaRef ds:uri="3a05a313-e8ba-434f-93a9-e1335f2c2059"/>
    <ds:schemaRef ds:uri="c7130aa1-df8d-4cfc-b5ca-c8e75a54ac58"/>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4241555-A4BB-4E08-883D-C57DD0769A93}">
  <ds:schemaRefs>
    <ds:schemaRef ds:uri="3a05a313-e8ba-434f-93a9-e1335f2c2059"/>
    <ds:schemaRef ds:uri="c7130aa1-df8d-4cfc-b5ca-c8e75a54ac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1369</TotalTime>
  <Words>6425</Words>
  <Application>Microsoft Office PowerPoint</Application>
  <PresentationFormat>Širokoúhlá obrazovka</PresentationFormat>
  <Paragraphs>246</Paragraphs>
  <Slides>42</Slides>
  <Notes>13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42</vt:i4>
      </vt:variant>
    </vt:vector>
  </HeadingPairs>
  <TitlesOfParts>
    <vt:vector size="48" baseType="lpstr">
      <vt:lpstr>Arial</vt:lpstr>
      <vt:lpstr>Calibri</vt:lpstr>
      <vt:lpstr>Calibri Light</vt:lpstr>
      <vt:lpstr>Symbol</vt:lpstr>
      <vt:lpstr>Wingdings</vt:lpstr>
      <vt:lpstr>Motiv Office</vt:lpstr>
      <vt:lpstr>Vybraná rozhodnutí ÚOHS -  říjen 2024</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Sokolovi</dc:creator>
  <cp:lastModifiedBy>Raška Marcel</cp:lastModifiedBy>
  <cp:revision>18</cp:revision>
  <dcterms:created xsi:type="dcterms:W3CDTF">2024-02-08T14:50:32Z</dcterms:created>
  <dcterms:modified xsi:type="dcterms:W3CDTF">2025-01-13T08:16:46Z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0x0101007902385C3B5A254CBD327BF70AB46767</vt:lpwstr>
  </property>
  <property fmtid="{D5CDD505-2E9C-101B-9397-08002B2CF9AE}" pid="3" name="MediaServiceImageTags">
    <vt:lpwstr/>
  </property>
</Properties>
</file>