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333" r:id="rId5"/>
    <p:sldId id="319" r:id="rId6"/>
    <p:sldId id="2038" r:id="rId7"/>
    <p:sldId id="2012" r:id="rId8"/>
    <p:sldId id="342" r:id="rId9"/>
    <p:sldId id="2023" r:id="rId10"/>
    <p:sldId id="2018" r:id="rId11"/>
    <p:sldId id="2017" r:id="rId12"/>
    <p:sldId id="2019" r:id="rId13"/>
    <p:sldId id="367" r:id="rId14"/>
    <p:sldId id="2021" r:id="rId15"/>
    <p:sldId id="358" r:id="rId16"/>
    <p:sldId id="2013" r:id="rId17"/>
    <p:sldId id="2016" r:id="rId18"/>
    <p:sldId id="318" r:id="rId19"/>
    <p:sldId id="336" r:id="rId20"/>
    <p:sldId id="334" r:id="rId21"/>
    <p:sldId id="2025" r:id="rId22"/>
    <p:sldId id="2024" r:id="rId23"/>
    <p:sldId id="2015" r:id="rId24"/>
    <p:sldId id="332" r:id="rId25"/>
    <p:sldId id="2029" r:id="rId26"/>
    <p:sldId id="326" r:id="rId27"/>
    <p:sldId id="320" r:id="rId28"/>
    <p:sldId id="2014" r:id="rId29"/>
    <p:sldId id="337" r:id="rId30"/>
    <p:sldId id="2033" r:id="rId31"/>
    <p:sldId id="335" r:id="rId32"/>
    <p:sldId id="2027" r:id="rId33"/>
    <p:sldId id="359" r:id="rId34"/>
    <p:sldId id="2034" r:id="rId35"/>
    <p:sldId id="2035" r:id="rId36"/>
    <p:sldId id="2028" r:id="rId37"/>
    <p:sldId id="366" r:id="rId38"/>
    <p:sldId id="360" r:id="rId39"/>
    <p:sldId id="361" r:id="rId40"/>
    <p:sldId id="2032" r:id="rId41"/>
    <p:sldId id="363" r:id="rId42"/>
    <p:sldId id="2030" r:id="rId43"/>
    <p:sldId id="2010" r:id="rId44"/>
    <p:sldId id="2031" r:id="rId45"/>
    <p:sldId id="2037" r:id="rId46"/>
    <p:sldId id="2026" r:id="rId47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851CA759-3014-45F0-B010-2512BB3CCEFA}">
          <p14:sldIdLst>
            <p14:sldId id="333"/>
            <p14:sldId id="319"/>
            <p14:sldId id="2038"/>
            <p14:sldId id="2012"/>
            <p14:sldId id="342"/>
            <p14:sldId id="2023"/>
            <p14:sldId id="2018"/>
            <p14:sldId id="2017"/>
            <p14:sldId id="2019"/>
            <p14:sldId id="367"/>
            <p14:sldId id="2021"/>
            <p14:sldId id="358"/>
            <p14:sldId id="2013"/>
            <p14:sldId id="2016"/>
            <p14:sldId id="318"/>
            <p14:sldId id="336"/>
            <p14:sldId id="334"/>
            <p14:sldId id="2025"/>
            <p14:sldId id="2024"/>
            <p14:sldId id="2015"/>
            <p14:sldId id="332"/>
            <p14:sldId id="2029"/>
            <p14:sldId id="326"/>
            <p14:sldId id="320"/>
            <p14:sldId id="2014"/>
            <p14:sldId id="337"/>
            <p14:sldId id="2033"/>
            <p14:sldId id="335"/>
            <p14:sldId id="2027"/>
            <p14:sldId id="359"/>
            <p14:sldId id="2034"/>
            <p14:sldId id="2035"/>
            <p14:sldId id="2028"/>
            <p14:sldId id="366"/>
            <p14:sldId id="360"/>
            <p14:sldId id="361"/>
            <p14:sldId id="2032"/>
            <p14:sldId id="363"/>
            <p14:sldId id="2030"/>
            <p14:sldId id="2010"/>
            <p14:sldId id="2031"/>
            <p14:sldId id="2037"/>
            <p14:sldId id="20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58" autoAdjust="0"/>
  </p:normalViewPr>
  <p:slideViewPr>
    <p:cSldViewPr snapToGrid="0">
      <p:cViewPr varScale="1">
        <p:scale>
          <a:sx n="61" d="100"/>
          <a:sy n="61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Souhrnná</a:t>
            </a:r>
            <a:r>
              <a:rPr lang="cs-CZ" baseline="0"/>
              <a:t> PH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6E-4D12-88A4-62C0399D29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6E-4D12-88A4-62C0399D2997}"/>
              </c:ext>
            </c:extLst>
          </c:dPt>
          <c:cat>
            <c:strRef>
              <c:f>List1!$A$2:$A$3</c:f>
              <c:strCache>
                <c:ptCount val="2"/>
                <c:pt idx="0">
                  <c:v>PH částí I.-IV.</c:v>
                </c:pt>
                <c:pt idx="1">
                  <c:v>PH části V.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6770000</c:v>
                </c:pt>
                <c:pt idx="1">
                  <c:v>2785000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6E-4D12-88A4-62C0399D2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2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45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29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98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20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14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42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3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Budapest, 23</a:t>
            </a:r>
            <a:r>
              <a:rPr lang="en-GB" baseline="30000"/>
              <a:t>rd</a:t>
            </a:r>
            <a:r>
              <a:rPr lang="en-GB"/>
              <a:t> September 2013</a:t>
            </a:r>
          </a:p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30D7-7F08-45BC-B281-5C39E7B9BE51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pravazeleznic.cz/stavby-zakazky/verejne-zakazky/vyrocni-zpravy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historie.sqw?o=9&amp;t=72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hyperlink" Target="http://sovz.cz/praxe/tezebni-a-pestebni-prace-v-lesnich-porostech-technicke-sluzby-havlickuv-brod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vz.cz/wp-content/uploads/2017/01/sovz_case_study_dn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osephine.proebiz.com/cs/tender/14644/summar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info-forum-vzdelavani/aktuality/nadlimitni-verejne-zakazky-v-letech-2024-a-202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vz.cz/praxe/udrzba-verejne-zelene-a-uklid-verejnych-prostranstvi-praha-1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heyzine.com/flip-book/a4e79d163c.html" TargetMode="External"/><Relationship Id="rId3" Type="http://schemas.openxmlformats.org/officeDocument/2006/relationships/hyperlink" Target="http://www.sovz.cz/" TargetMode="External"/><Relationship Id="rId7" Type="http://schemas.openxmlformats.org/officeDocument/2006/relationships/hyperlink" Target="https://heyzine.com/flip-book/85f6aeb74f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vz.cz/wp-content/uploads/2023/01/sovz_katalog_00_komplet_mensi.pdf" TargetMode="External"/><Relationship Id="rId5" Type="http://schemas.openxmlformats.org/officeDocument/2006/relationships/hyperlink" Target="https://www.sovz.cz/temata/podpora-socialnich-podniku-v-zadavani-verejnych-zakazek/" TargetMode="External"/><Relationship Id="rId10" Type="http://schemas.openxmlformats.org/officeDocument/2006/relationships/hyperlink" Target="https://op.europa.eu/en/publication-detail/-/publication/69fc6007-a970-11ea-bb7a-01aa75ed71a1" TargetMode="External"/><Relationship Id="rId4" Type="http://schemas.openxmlformats.org/officeDocument/2006/relationships/hyperlink" Target="https://www.sovz.cz/co-je-ovz/" TargetMode="External"/><Relationship Id="rId9" Type="http://schemas.openxmlformats.org/officeDocument/2006/relationships/hyperlink" Target="https://ceske-socialni-podnikani.cz/adresar-socialnich-podnik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paradnikraj.cz/podnikam/socialni-podnikani/seznam-socialnich-podniku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ceske-socialni-podnikani.cz/" TargetMode="External"/><Relationship Id="rId2" Type="http://schemas.openxmlformats.org/officeDocument/2006/relationships/hyperlink" Target="https://www.sovz.cz/wp-content/uploads/2021/04/sovz_publikace_lokalnidopady_web-s-prokliky_2021_04_22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ovz.cz/wp-content/uploads/2020/05/katalog-socialnich-podniku_web.pdf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sovz.cz/wp-content/uploads/2019/01/sovz_publikace_socpodniky_web.pdf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ceske-socialni-podnikani.cz/mpsv/projektovy-ty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vz.cz/temata/podpora-zamestnanosti-osob-znevyhodnenych-na-trhu-pra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ovz.cz/temata/ferove-a-dustojne-pracovni-podmninky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gromnica@mmr.gov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0C-50C0-D3EC-65F2-544DBFCF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872"/>
            <a:ext cx="9144000" cy="250993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Veřejné zakázky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sociální podniky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4792A64-E2EE-4AE3-7948-E9E20A5F5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9663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Adam Gromnica</a:t>
            </a:r>
          </a:p>
          <a:p>
            <a:r>
              <a:rPr lang="cs-CZ" sz="18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</a:rPr>
              <a:t>Odbor strategií, práva a podpory veřejného investování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9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 err="1">
                <a:solidFill>
                  <a:srgbClr val="2E4987"/>
                </a:solidFill>
              </a:rPr>
              <a:t>ZChTP</a:t>
            </a:r>
            <a:r>
              <a:rPr lang="cs-CZ" sz="3600" b="1" dirty="0">
                <a:solidFill>
                  <a:srgbClr val="2E4987"/>
                </a:solidFill>
              </a:rPr>
              <a:t> a ISP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392382" y="2201010"/>
            <a:ext cx="9337964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9543"/>
              </a:buClr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</p:txBody>
      </p:sp>
      <p:sp>
        <p:nvSpPr>
          <p:cNvPr id="7" name="Bublinový popisek: zahnutá čára 6">
            <a:extLst>
              <a:ext uri="{FF2B5EF4-FFF2-40B4-BE49-F238E27FC236}">
                <a16:creationId xmlns:a16="http://schemas.microsoft.com/office/drawing/2014/main" id="{D876783A-C332-0E79-90C6-5B89F8A14A8D}"/>
              </a:ext>
            </a:extLst>
          </p:cNvPr>
          <p:cNvSpPr/>
          <p:nvPr/>
        </p:nvSpPr>
        <p:spPr>
          <a:xfrm>
            <a:off x="10009671" y="1617456"/>
            <a:ext cx="2007476" cy="13475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2804"/>
              <a:gd name="adj6" fmla="val -784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Integrační sociální podniky (ZISP)</a:t>
            </a:r>
          </a:p>
        </p:txBody>
      </p:sp>
      <p:sp>
        <p:nvSpPr>
          <p:cNvPr id="11" name="Bublinový popisek: zahnutá čára 10">
            <a:extLst>
              <a:ext uri="{FF2B5EF4-FFF2-40B4-BE49-F238E27FC236}">
                <a16:creationId xmlns:a16="http://schemas.microsoft.com/office/drawing/2014/main" id="{9452EAAE-33B9-C815-F350-6118A003C99B}"/>
              </a:ext>
            </a:extLst>
          </p:cNvPr>
          <p:cNvSpPr/>
          <p:nvPr/>
        </p:nvSpPr>
        <p:spPr>
          <a:xfrm>
            <a:off x="220717" y="5286453"/>
            <a:ext cx="3468414" cy="1347537"/>
          </a:xfrm>
          <a:prstGeom prst="borderCallout2">
            <a:avLst>
              <a:gd name="adj1" fmla="val 53905"/>
              <a:gd name="adj2" fmla="val 100933"/>
              <a:gd name="adj3" fmla="val 53905"/>
              <a:gd name="adj4" fmla="val 107846"/>
              <a:gd name="adj5" fmla="val -12587"/>
              <a:gd name="adj6" fmla="val 133114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Zaměstnavatelé na chráněném trhu práce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4768C9F-48E3-4A66-BC00-10C066183FA5}"/>
              </a:ext>
            </a:extLst>
          </p:cNvPr>
          <p:cNvSpPr/>
          <p:nvPr/>
        </p:nvSpPr>
        <p:spPr>
          <a:xfrm>
            <a:off x="3394841" y="2392536"/>
            <a:ext cx="3478685" cy="34158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1516BCD-5845-F434-634B-BFCC9196470B}"/>
              </a:ext>
            </a:extLst>
          </p:cNvPr>
          <p:cNvSpPr/>
          <p:nvPr/>
        </p:nvSpPr>
        <p:spPr>
          <a:xfrm>
            <a:off x="5470395" y="2392536"/>
            <a:ext cx="3478686" cy="34158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Kříž 1">
            <a:extLst>
              <a:ext uri="{FF2B5EF4-FFF2-40B4-BE49-F238E27FC236}">
                <a16:creationId xmlns:a16="http://schemas.microsoft.com/office/drawing/2014/main" id="{208F5049-DD98-4028-C3B1-6D6A76C026D7}"/>
              </a:ext>
            </a:extLst>
          </p:cNvPr>
          <p:cNvSpPr/>
          <p:nvPr/>
        </p:nvSpPr>
        <p:spPr>
          <a:xfrm>
            <a:off x="4183594" y="3425058"/>
            <a:ext cx="231228" cy="181303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říž 4">
            <a:extLst>
              <a:ext uri="{FF2B5EF4-FFF2-40B4-BE49-F238E27FC236}">
                <a16:creationId xmlns:a16="http://schemas.microsoft.com/office/drawing/2014/main" id="{BFE1B44F-91B1-33B0-967B-9F7CF5A4DA3F}"/>
              </a:ext>
            </a:extLst>
          </p:cNvPr>
          <p:cNvSpPr/>
          <p:nvPr/>
        </p:nvSpPr>
        <p:spPr>
          <a:xfrm>
            <a:off x="4474660" y="4787463"/>
            <a:ext cx="231228" cy="181303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říž 8">
            <a:extLst>
              <a:ext uri="{FF2B5EF4-FFF2-40B4-BE49-F238E27FC236}">
                <a16:creationId xmlns:a16="http://schemas.microsoft.com/office/drawing/2014/main" id="{D2C780D3-9426-6B9E-794E-13B2D9C05387}"/>
              </a:ext>
            </a:extLst>
          </p:cNvPr>
          <p:cNvSpPr/>
          <p:nvPr/>
        </p:nvSpPr>
        <p:spPr>
          <a:xfrm>
            <a:off x="5945750" y="4335518"/>
            <a:ext cx="231228" cy="181303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Kříž 11">
            <a:extLst>
              <a:ext uri="{FF2B5EF4-FFF2-40B4-BE49-F238E27FC236}">
                <a16:creationId xmlns:a16="http://schemas.microsoft.com/office/drawing/2014/main" id="{E6E53300-25C2-2FD8-EEB6-428D622B4458}"/>
              </a:ext>
            </a:extLst>
          </p:cNvPr>
          <p:cNvSpPr/>
          <p:nvPr/>
        </p:nvSpPr>
        <p:spPr>
          <a:xfrm>
            <a:off x="7680075" y="3218794"/>
            <a:ext cx="231228" cy="181303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4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ISP dle ZISP a (I)SP mimo ZISP </a:t>
            </a:r>
            <a:r>
              <a:rPr lang="cs-CZ" sz="3600" b="1" u="sng" dirty="0">
                <a:solidFill>
                  <a:srgbClr val="2E4987"/>
                </a:solidFill>
              </a:rPr>
              <a:t>do 30.6. 2025</a:t>
            </a:r>
            <a:endParaRPr lang="en-US" u="sng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392382" y="2132179"/>
            <a:ext cx="9337964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9543"/>
              </a:buClr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</p:txBody>
      </p:sp>
      <p:sp>
        <p:nvSpPr>
          <p:cNvPr id="7" name="Bublinový popisek: zahnutá čára 6">
            <a:extLst>
              <a:ext uri="{FF2B5EF4-FFF2-40B4-BE49-F238E27FC236}">
                <a16:creationId xmlns:a16="http://schemas.microsoft.com/office/drawing/2014/main" id="{D876783A-C332-0E79-90C6-5B89F8A14A8D}"/>
              </a:ext>
            </a:extLst>
          </p:cNvPr>
          <p:cNvSpPr/>
          <p:nvPr/>
        </p:nvSpPr>
        <p:spPr>
          <a:xfrm>
            <a:off x="10009671" y="1617456"/>
            <a:ext cx="2007476" cy="1347537"/>
          </a:xfrm>
          <a:prstGeom prst="borderCallout2">
            <a:avLst>
              <a:gd name="adj1" fmla="val 17970"/>
              <a:gd name="adj2" fmla="val 44"/>
              <a:gd name="adj3" fmla="val 18750"/>
              <a:gd name="adj4" fmla="val -16667"/>
              <a:gd name="adj5" fmla="val 86564"/>
              <a:gd name="adj6" fmla="val -7533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ISP dle ZISP</a:t>
            </a:r>
          </a:p>
        </p:txBody>
      </p:sp>
      <p:sp>
        <p:nvSpPr>
          <p:cNvPr id="11" name="Bublinový popisek: zahnutá čára 10">
            <a:extLst>
              <a:ext uri="{FF2B5EF4-FFF2-40B4-BE49-F238E27FC236}">
                <a16:creationId xmlns:a16="http://schemas.microsoft.com/office/drawing/2014/main" id="{9452EAAE-33B9-C815-F350-6118A003C99B}"/>
              </a:ext>
            </a:extLst>
          </p:cNvPr>
          <p:cNvSpPr/>
          <p:nvPr/>
        </p:nvSpPr>
        <p:spPr>
          <a:xfrm>
            <a:off x="220717" y="5328745"/>
            <a:ext cx="3121573" cy="1305245"/>
          </a:xfrm>
          <a:prstGeom prst="borderCallout2">
            <a:avLst>
              <a:gd name="adj1" fmla="val 53905"/>
              <a:gd name="adj2" fmla="val 99250"/>
              <a:gd name="adj3" fmla="val 53905"/>
              <a:gd name="adj4" fmla="val 107846"/>
              <a:gd name="adj5" fmla="val 17203"/>
              <a:gd name="adj6" fmla="val 126919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(I)SP mimo ZISP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4768C9F-48E3-4A66-BC00-10C066183FA5}"/>
              </a:ext>
            </a:extLst>
          </p:cNvPr>
          <p:cNvSpPr/>
          <p:nvPr/>
        </p:nvSpPr>
        <p:spPr>
          <a:xfrm>
            <a:off x="2966545" y="2210656"/>
            <a:ext cx="3478685" cy="34158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1516BCD-5845-F434-634B-BFCC9196470B}"/>
              </a:ext>
            </a:extLst>
          </p:cNvPr>
          <p:cNvSpPr/>
          <p:nvPr/>
        </p:nvSpPr>
        <p:spPr>
          <a:xfrm>
            <a:off x="6445230" y="2754566"/>
            <a:ext cx="3478686" cy="34158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A0AD72E-CE43-9A1D-036F-5D587866C8B0}"/>
              </a:ext>
            </a:extLst>
          </p:cNvPr>
          <p:cNvSpPr txBox="1"/>
          <p:nvPr/>
        </p:nvSpPr>
        <p:spPr>
          <a:xfrm>
            <a:off x="6663558" y="3318194"/>
            <a:ext cx="3142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Splňuje zákonné požadavky pro přiznání statusu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Je evidován v Registru ISP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Je oprávněn k účasti v ZŘ dle § 38 ZZVZ, resp. k aplikaci výjimky dle § 30 písm. q) ZZVZ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C8EBDD-6EE4-79CC-A417-3EACCB6C55AE}"/>
              </a:ext>
            </a:extLst>
          </p:cNvPr>
          <p:cNvSpPr txBox="1"/>
          <p:nvPr/>
        </p:nvSpPr>
        <p:spPr>
          <a:xfrm>
            <a:off x="3184634" y="2754565"/>
            <a:ext cx="3016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Není evidován v Registru ISP</a:t>
            </a:r>
          </a:p>
          <a:p>
            <a:endParaRPr lang="cs-CZ" dirty="0"/>
          </a:p>
          <a:p>
            <a:pPr algn="just"/>
            <a:r>
              <a:rPr lang="cs-CZ" dirty="0"/>
              <a:t>Není oprávněn k účasti v ZŘ dle § 38 ZZVZ ani k aplikaci výjimky dle § 30 písm. q) ZZVZ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Od 1.7. 2025 není oprávněn používat název ISP</a:t>
            </a:r>
          </a:p>
        </p:txBody>
      </p:sp>
    </p:spTree>
    <p:extLst>
      <p:ext uri="{BB962C8B-B14F-4D97-AF65-F5344CB8AC3E}">
        <p14:creationId xmlns:p14="http://schemas.microsoft.com/office/powerpoint/2010/main" val="6117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Praxe v oblasti nákupů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392382" y="2347375"/>
            <a:ext cx="933796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Kantýna: JMK, MPSV, NG, FF UK, PWC, Kooperativa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Občerstvení pro akce (konference, semináře): MPSV, MMR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Dodávky potravin pro školy: BBSK</a:t>
            </a: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Péče o zeleň a veřejná prostranství: MČ Praha 12, Týn nad Vltavou</a:t>
            </a: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 err="1"/>
              <a:t>Seniortaxi</a:t>
            </a:r>
            <a:r>
              <a:rPr lang="cs-CZ" sz="2400" dirty="0"/>
              <a:t>: Český Brod, P6, Brno-Žabovřesky</a:t>
            </a: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Služby call centra: MMR</a:t>
            </a: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…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i="1" dirty="0"/>
              <a:t>ES – orientace na propojování sociálních podniků s cirkulární ekonomikou</a:t>
            </a:r>
            <a:endParaRPr lang="cs-CZ" sz="2400" dirty="0">
              <a:ea typeface="Calibri"/>
              <a:cs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89F17C-785C-762B-181E-1B5F3FE2C41E}"/>
              </a:ext>
            </a:extLst>
          </p:cNvPr>
          <p:cNvSpPr txBox="1"/>
          <p:nvPr/>
        </p:nvSpPr>
        <p:spPr>
          <a:xfrm>
            <a:off x="367862" y="5903893"/>
            <a:ext cx="11824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>
                <a:solidFill>
                  <a:srgbClr val="2E4987"/>
                </a:solidFill>
              </a:rPr>
              <a:t>!!!Dále uvedené příklady byly realizovány před datem 1. ledna 2025. Nejedná se tedy o příklady dotýkající se integračních sociálních podniků podle ZISP!!!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5896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0C-50C0-D3EC-65F2-544DBFCF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872"/>
            <a:ext cx="9144000" cy="25099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Integrační sociální podnik ve veřejném nakupování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4792A64-E2EE-4AE3-7948-E9E20A5F5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22427"/>
            <a:ext cx="9144000" cy="430925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Obecné předpoklady pro zapojování ISP do veřejných nákupů</a:t>
            </a:r>
          </a:p>
        </p:txBody>
      </p:sp>
    </p:spTree>
    <p:extLst>
      <p:ext uri="{BB962C8B-B14F-4D97-AF65-F5344CB8AC3E}">
        <p14:creationId xmlns:p14="http://schemas.microsoft.com/office/powerpoint/2010/main" val="11254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1CB52514-3D4F-2C9A-A166-01DA16A0B328}"/>
              </a:ext>
            </a:extLst>
          </p:cNvPr>
          <p:cNvSpPr txBox="1">
            <a:spLocks/>
          </p:cNvSpPr>
          <p:nvPr/>
        </p:nvSpPr>
        <p:spPr>
          <a:xfrm>
            <a:off x="325821" y="2431909"/>
            <a:ext cx="7480739" cy="380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chemeClr val="bg2">
                    <a:lumMod val="90000"/>
                  </a:schemeClr>
                </a:solidFill>
              </a:rPr>
              <a:t>Co sociální podnik poskytuje?</a:t>
            </a:r>
            <a:r>
              <a:rPr lang="cs-CZ" sz="2200" dirty="0"/>
              <a:t>///</a:t>
            </a:r>
            <a:r>
              <a:rPr lang="cs-CZ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 veřejný zadavatel potřebuje?</a:t>
            </a:r>
          </a:p>
          <a:p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2CD9FF9-D797-14B8-99CD-32AB306332F0}"/>
              </a:ext>
            </a:extLst>
          </p:cNvPr>
          <p:cNvSpPr/>
          <p:nvPr/>
        </p:nvSpPr>
        <p:spPr>
          <a:xfrm>
            <a:off x="823092" y="3071648"/>
            <a:ext cx="3562350" cy="3200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764973E-72EE-4158-B893-0B73594E1985}"/>
              </a:ext>
            </a:extLst>
          </p:cNvPr>
          <p:cNvSpPr/>
          <p:nvPr/>
        </p:nvSpPr>
        <p:spPr>
          <a:xfrm>
            <a:off x="3575816" y="3071647"/>
            <a:ext cx="3562350" cy="32003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D05847DA-653E-2EDC-7862-65218D111A5E}"/>
              </a:ext>
            </a:extLst>
          </p:cNvPr>
          <p:cNvSpPr/>
          <p:nvPr/>
        </p:nvSpPr>
        <p:spPr>
          <a:xfrm>
            <a:off x="3794891" y="5195723"/>
            <a:ext cx="504825" cy="409575"/>
          </a:xfrm>
          <a:custGeom>
            <a:avLst/>
            <a:gdLst>
              <a:gd name="connsiteX0" fmla="*/ 95250 w 504825"/>
              <a:gd name="connsiteY0" fmla="*/ 390525 h 390525"/>
              <a:gd name="connsiteX1" fmla="*/ 361950 w 504825"/>
              <a:gd name="connsiteY1" fmla="*/ 247650 h 390525"/>
              <a:gd name="connsiteX2" fmla="*/ 504825 w 504825"/>
              <a:gd name="connsiteY2" fmla="*/ 0 h 390525"/>
              <a:gd name="connsiteX3" fmla="*/ 66675 w 504825"/>
              <a:gd name="connsiteY3" fmla="*/ 200025 h 390525"/>
              <a:gd name="connsiteX4" fmla="*/ 0 w 504825"/>
              <a:gd name="connsiteY4" fmla="*/ 228600 h 390525"/>
              <a:gd name="connsiteX5" fmla="*/ 95250 w 504825"/>
              <a:gd name="connsiteY5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825" h="390525">
                <a:moveTo>
                  <a:pt x="95250" y="390525"/>
                </a:moveTo>
                <a:lnTo>
                  <a:pt x="361950" y="247650"/>
                </a:lnTo>
                <a:lnTo>
                  <a:pt x="504825" y="0"/>
                </a:lnTo>
                <a:lnTo>
                  <a:pt x="66675" y="200025"/>
                </a:lnTo>
                <a:lnTo>
                  <a:pt x="0" y="228600"/>
                </a:lnTo>
                <a:lnTo>
                  <a:pt x="95250" y="390525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23B4CFC-B35A-4352-23EB-197BEC3FBED2}"/>
              </a:ext>
            </a:extLst>
          </p:cNvPr>
          <p:cNvSpPr/>
          <p:nvPr/>
        </p:nvSpPr>
        <p:spPr>
          <a:xfrm>
            <a:off x="3585341" y="4557548"/>
            <a:ext cx="800101" cy="628650"/>
          </a:xfrm>
          <a:custGeom>
            <a:avLst/>
            <a:gdLst>
              <a:gd name="connsiteX0" fmla="*/ 85725 w 819150"/>
              <a:gd name="connsiteY0" fmla="*/ 628650 h 628650"/>
              <a:gd name="connsiteX1" fmla="*/ 800100 w 819150"/>
              <a:gd name="connsiteY1" fmla="*/ 314325 h 628650"/>
              <a:gd name="connsiteX2" fmla="*/ 819150 w 819150"/>
              <a:gd name="connsiteY2" fmla="*/ 0 h 628650"/>
              <a:gd name="connsiteX3" fmla="*/ 0 w 819150"/>
              <a:gd name="connsiteY3" fmla="*/ 352425 h 628650"/>
              <a:gd name="connsiteX4" fmla="*/ 85725 w 819150"/>
              <a:gd name="connsiteY4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628650">
                <a:moveTo>
                  <a:pt x="85725" y="628650"/>
                </a:moveTo>
                <a:lnTo>
                  <a:pt x="800100" y="314325"/>
                </a:lnTo>
                <a:lnTo>
                  <a:pt x="819150" y="0"/>
                </a:lnTo>
                <a:lnTo>
                  <a:pt x="0" y="352425"/>
                </a:lnTo>
                <a:lnTo>
                  <a:pt x="85725" y="62865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A3793236-ECFC-C90F-6380-A31FB0F363F5}"/>
              </a:ext>
            </a:extLst>
          </p:cNvPr>
          <p:cNvSpPr/>
          <p:nvPr/>
        </p:nvSpPr>
        <p:spPr>
          <a:xfrm>
            <a:off x="3585341" y="4062248"/>
            <a:ext cx="733425" cy="552450"/>
          </a:xfrm>
          <a:custGeom>
            <a:avLst/>
            <a:gdLst>
              <a:gd name="connsiteX0" fmla="*/ 0 w 733425"/>
              <a:gd name="connsiteY0" fmla="*/ 552450 h 552450"/>
              <a:gd name="connsiteX1" fmla="*/ 733425 w 733425"/>
              <a:gd name="connsiteY1" fmla="*/ 247650 h 552450"/>
              <a:gd name="connsiteX2" fmla="*/ 676275 w 733425"/>
              <a:gd name="connsiteY2" fmla="*/ 0 h 552450"/>
              <a:gd name="connsiteX3" fmla="*/ 28575 w 733425"/>
              <a:gd name="connsiteY3" fmla="*/ 238125 h 552450"/>
              <a:gd name="connsiteX4" fmla="*/ 0 w 733425"/>
              <a:gd name="connsiteY4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" h="552450">
                <a:moveTo>
                  <a:pt x="0" y="552450"/>
                </a:moveTo>
                <a:lnTo>
                  <a:pt x="733425" y="247650"/>
                </a:lnTo>
                <a:lnTo>
                  <a:pt x="676275" y="0"/>
                </a:lnTo>
                <a:lnTo>
                  <a:pt x="28575" y="238125"/>
                </a:lnTo>
                <a:lnTo>
                  <a:pt x="0" y="55245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B0E166EA-1C2A-F8D1-AB0E-DCA2BC342DCD}"/>
              </a:ext>
            </a:extLst>
          </p:cNvPr>
          <p:cNvSpPr/>
          <p:nvPr/>
        </p:nvSpPr>
        <p:spPr>
          <a:xfrm>
            <a:off x="3756791" y="3700298"/>
            <a:ext cx="342900" cy="266700"/>
          </a:xfrm>
          <a:custGeom>
            <a:avLst/>
            <a:gdLst>
              <a:gd name="connsiteX0" fmla="*/ 0 w 342900"/>
              <a:gd name="connsiteY0" fmla="*/ 266700 h 266700"/>
              <a:gd name="connsiteX1" fmla="*/ 342900 w 342900"/>
              <a:gd name="connsiteY1" fmla="*/ 142875 h 266700"/>
              <a:gd name="connsiteX2" fmla="*/ 266700 w 342900"/>
              <a:gd name="connsiteY2" fmla="*/ 0 h 266700"/>
              <a:gd name="connsiteX3" fmla="*/ 161925 w 342900"/>
              <a:gd name="connsiteY3" fmla="*/ 28575 h 266700"/>
              <a:gd name="connsiteX4" fmla="*/ 0 w 342900"/>
              <a:gd name="connsiteY4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66700">
                <a:moveTo>
                  <a:pt x="0" y="266700"/>
                </a:moveTo>
                <a:lnTo>
                  <a:pt x="342900" y="142875"/>
                </a:lnTo>
                <a:lnTo>
                  <a:pt x="266700" y="0"/>
                </a:lnTo>
                <a:lnTo>
                  <a:pt x="161925" y="28575"/>
                </a:lnTo>
                <a:lnTo>
                  <a:pt x="0" y="26670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70056C55-1687-1DD9-63E3-32C881E7566F}"/>
              </a:ext>
            </a:extLst>
          </p:cNvPr>
          <p:cNvSpPr/>
          <p:nvPr/>
        </p:nvSpPr>
        <p:spPr>
          <a:xfrm>
            <a:off x="3041846" y="4335772"/>
            <a:ext cx="1619250" cy="4408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: ve tvaru U 11">
            <a:extLst>
              <a:ext uri="{FF2B5EF4-FFF2-40B4-BE49-F238E27FC236}">
                <a16:creationId xmlns:a16="http://schemas.microsoft.com/office/drawing/2014/main" id="{F8DA023E-0418-7380-8D82-4E779D6B6EF5}"/>
              </a:ext>
            </a:extLst>
          </p:cNvPr>
          <p:cNvSpPr/>
          <p:nvPr/>
        </p:nvSpPr>
        <p:spPr>
          <a:xfrm>
            <a:off x="3041846" y="3013148"/>
            <a:ext cx="1619250" cy="664049"/>
          </a:xfrm>
          <a:prstGeom prst="utur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D60CEAD-C565-CBA4-2ACE-9C15BC1E7B17}"/>
              </a:ext>
            </a:extLst>
          </p:cNvPr>
          <p:cNvSpPr txBox="1"/>
          <p:nvPr/>
        </p:nvSpPr>
        <p:spPr>
          <a:xfrm>
            <a:off x="954668" y="971725"/>
            <a:ext cx="94329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MOŽNOSTI SPOLUPRÁCE ISP A ZADAVATELŮ V OBLASTÍ NÁKUPŮ</a:t>
            </a:r>
            <a:endParaRPr lang="cs-CZ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5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PODPORA ISP V NÁKUPNÍ PRAXI – V RÁMCI ORGANIZACE</a:t>
            </a:r>
            <a:endParaRPr lang="cs-CZ" sz="1100" dirty="0">
              <a:latin typeface="Arial"/>
              <a:cs typeface="Arial"/>
            </a:endParaRPr>
          </a:p>
        </p:txBody>
      </p:sp>
      <p:pic>
        <p:nvPicPr>
          <p:cNvPr id="2" name="Picture 2" descr="C:\Users\leona.steigrova\AppData\Local\Microsoft\Windows\Temporary Internet Files\Content.Outlook\MH8ZY7F1\SOVZ_LEA_OBRAZEK (4).jpg">
            <a:extLst>
              <a:ext uri="{FF2B5EF4-FFF2-40B4-BE49-F238E27FC236}">
                <a16:creationId xmlns:a16="http://schemas.microsoft.com/office/drawing/2014/main" id="{24494760-38ED-065A-0EDB-0484CEA1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34" y="2676986"/>
            <a:ext cx="10798366" cy="4181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84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75F6CB2C-76B6-B64B-DAE9-A7691970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76" y="935421"/>
            <a:ext cx="5244943" cy="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434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34" defTabSz="967252" fontAlgn="base">
              <a:spcBef>
                <a:spcPts val="106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</a:rPr>
              <a:t>Město Kadaň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387CB92B-65D9-9A85-5505-37B57B95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t="19205" r="32539" b="22202"/>
          <a:stretch>
            <a:fillRect/>
          </a:stretch>
        </p:blipFill>
        <p:spPr bwMode="auto">
          <a:xfrm>
            <a:off x="6336819" y="1714543"/>
            <a:ext cx="5855181" cy="51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E4EFEB6-3C88-5288-2FDF-F748DB1B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0" y="1714543"/>
            <a:ext cx="6022429" cy="220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6D17B63-70E4-0784-FFAD-48BC90B6C618}"/>
              </a:ext>
            </a:extLst>
          </p:cNvPr>
          <p:cNvSpPr txBox="1">
            <a:spLocks/>
          </p:cNvSpPr>
          <p:nvPr/>
        </p:nvSpPr>
        <p:spPr bwMode="auto">
          <a:xfrm>
            <a:off x="314390" y="3946205"/>
            <a:ext cx="6022429" cy="18466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67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sociálního začleňování:</a:t>
            </a:r>
          </a:p>
          <a:p>
            <a:pPr marL="483626" lvl="1" algn="just" defTabSz="967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1.1.2015 je zadávání veřejných zakázek s podmínkou 10% ve směrnici města</a:t>
            </a:r>
          </a:p>
          <a:p>
            <a:pPr marL="483626" lvl="1" algn="just" defTabSz="967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osob (dlouhodobě nezaměstnaných + absolventů) je ročně zaměstnáno prostřednictvím VZ města s podmínkou 10%</a:t>
            </a:r>
            <a:endParaRPr lang="cs-CZ" altLang="cs-CZ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2787708-4A05-C5B8-275D-80A56C77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819" y="935421"/>
            <a:ext cx="5564988" cy="7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434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7252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</a:rPr>
              <a:t>Správa železnic (</a:t>
            </a:r>
            <a:r>
              <a:rPr lang="cs-CZ" altLang="cs-CZ" sz="2400" dirty="0">
                <a:solidFill>
                  <a:srgbClr val="000000"/>
                </a:solidFill>
                <a:hlinkClick r:id="rId5"/>
              </a:rPr>
              <a:t>Výroční zprávy - www.spravazeleznic.cz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51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KOMUNIKACE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266778" y="2227273"/>
            <a:ext cx="933796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800" dirty="0"/>
              <a:t>Meet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buyer</a:t>
            </a:r>
            <a:r>
              <a:rPr lang="cs-CZ" sz="2800" dirty="0"/>
              <a:t>, představení </a:t>
            </a:r>
            <a:r>
              <a:rPr lang="cs-CZ" sz="2800"/>
              <a:t>investičních akcí</a:t>
            </a:r>
            <a:endParaRPr lang="cs-CZ" sz="2800" dirty="0"/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800" dirty="0">
                <a:ea typeface="Calibri"/>
                <a:cs typeface="Calibri"/>
              </a:rPr>
              <a:t>Předběžná tržní konzultace</a:t>
            </a: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800" dirty="0">
                <a:ea typeface="Calibri"/>
                <a:cs typeface="Calibri"/>
              </a:rPr>
              <a:t>Setkání sociálních podniků s obchodními partnery/zadavateli VZ: Veletrhy sociálních podniků, </a:t>
            </a:r>
            <a:r>
              <a:rPr lang="cs-CZ" sz="2800" dirty="0" err="1">
                <a:ea typeface="Calibri"/>
                <a:cs typeface="Calibri"/>
              </a:rPr>
              <a:t>etc</a:t>
            </a:r>
            <a:r>
              <a:rPr lang="cs-CZ" sz="2800" dirty="0">
                <a:ea typeface="Calibri"/>
                <a:cs typeface="Calibri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C637AF-5E41-F1FA-312F-8094F4051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7" t="17637" r="38823" b="7701"/>
          <a:stretch/>
        </p:blipFill>
        <p:spPr bwMode="auto">
          <a:xfrm>
            <a:off x="8852418" y="0"/>
            <a:ext cx="3337655" cy="5833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D5BB1C-961E-658D-7257-D5878D0E2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92" t="15089" r="14131" b="8094"/>
          <a:stretch/>
        </p:blipFill>
        <p:spPr bwMode="auto">
          <a:xfrm>
            <a:off x="0" y="0"/>
            <a:ext cx="885241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6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ODSTRAŇOVÁNÍ BARIER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62FFDAA9-CA0B-40E9-8FC0-87CCABE59552}"/>
              </a:ext>
            </a:extLst>
          </p:cNvPr>
          <p:cNvSpPr txBox="1">
            <a:spLocks/>
          </p:cNvSpPr>
          <p:nvPr/>
        </p:nvSpPr>
        <p:spPr>
          <a:xfrm>
            <a:off x="609600" y="2200274"/>
            <a:ext cx="10287000" cy="465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cs-CZ" sz="2933" dirty="0"/>
              <a:t>Administrativní zátěž je jedním z důvodů, který může ISP odrazovat od (nebo jim přímo znemožnit) účast v zadávacím řízení.</a:t>
            </a:r>
          </a:p>
          <a:p>
            <a:pPr algn="just">
              <a:defRPr/>
            </a:pPr>
            <a:r>
              <a:rPr lang="cs-CZ" sz="2933" dirty="0"/>
              <a:t>Možnosti snížení administrativní zátěže či překážek účasti:</a:t>
            </a:r>
          </a:p>
          <a:p>
            <a:pPr lvl="1" algn="just">
              <a:defRPr/>
            </a:pPr>
            <a:r>
              <a:rPr lang="cs-CZ" sz="2400" dirty="0"/>
              <a:t>Stanovením přiměřených požadavků na kvalifikaci (např. referenční zakázky)</a:t>
            </a:r>
          </a:p>
          <a:p>
            <a:pPr lvl="1" algn="just">
              <a:defRPr/>
            </a:pPr>
            <a:r>
              <a:rPr lang="cs-CZ" sz="2400" dirty="0"/>
              <a:t>Stanovením přiměřených a jasných požadavků na obsah nabídek a využíváním jednoduchých formulářů nabídek</a:t>
            </a:r>
          </a:p>
          <a:p>
            <a:pPr lvl="1" algn="just">
              <a:defRPr/>
            </a:pPr>
            <a:r>
              <a:rPr lang="cs-CZ" sz="2400" dirty="0"/>
              <a:t>Přiměřeným nastavením finančních garancí (včetně pojištění)</a:t>
            </a:r>
          </a:p>
          <a:p>
            <a:pPr lvl="1" algn="just">
              <a:defRPr/>
            </a:pPr>
            <a:r>
              <a:rPr lang="cs-CZ" sz="2400" dirty="0"/>
              <a:t>Srozumitelným vysvětlením hodnotících kritérií</a:t>
            </a:r>
          </a:p>
          <a:p>
            <a:pPr lvl="1" algn="just">
              <a:defRPr/>
            </a:pPr>
            <a:r>
              <a:rPr lang="cs-CZ" sz="2400" dirty="0"/>
              <a:t>Poskytnutím informací o praktické stránce podávání nabídek</a:t>
            </a:r>
          </a:p>
          <a:p>
            <a:pPr lvl="1" algn="just">
              <a:defRPr/>
            </a:pPr>
            <a:r>
              <a:rPr lang="cs-CZ" sz="2400" dirty="0"/>
              <a:t>Poskytnutím dostatečného času na přípravu nabídky</a:t>
            </a:r>
          </a:p>
          <a:p>
            <a:pPr lvl="1" algn="just">
              <a:defRPr/>
            </a:pPr>
            <a:r>
              <a:rPr lang="cs-CZ" sz="2400" i="1" dirty="0"/>
              <a:t>Připuštění nedigitální komunikace dodavatele (nabídka v papírové podobě)</a:t>
            </a:r>
          </a:p>
        </p:txBody>
      </p:sp>
    </p:spTree>
    <p:extLst>
      <p:ext uri="{BB962C8B-B14F-4D97-AF65-F5344CB8AC3E}">
        <p14:creationId xmlns:p14="http://schemas.microsoft.com/office/powerpoint/2010/main" val="210026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  <a:latin typeface="Arial"/>
                <a:cs typeface="Arial"/>
              </a:rPr>
              <a:t>VZMR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266778" y="2227273"/>
            <a:ext cx="7961304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cs-CZ" sz="2800" dirty="0"/>
              <a:t>Podle </a:t>
            </a:r>
            <a:r>
              <a:rPr lang="cs-CZ" sz="2800" dirty="0">
                <a:hlinkClick r:id="rId3"/>
              </a:rPr>
              <a:t>ST 724</a:t>
            </a:r>
            <a:r>
              <a:rPr lang="cs-CZ" sz="2800" dirty="0"/>
              <a:t> (účinnost předpokládána od 15. dne od vyhlášení ve Sb.)</a:t>
            </a:r>
            <a:endParaRPr lang="cs-CZ" b="1" dirty="0"/>
          </a:p>
          <a:p>
            <a:pPr>
              <a:buClr>
                <a:srgbClr val="009543"/>
              </a:buClr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Málo formalizovaný postup/postup bez výslovné zákonné úpravy</a:t>
            </a:r>
            <a:endParaRPr lang="cs-CZ" sz="3200" b="1" dirty="0">
              <a:ea typeface="Calibri"/>
              <a:cs typeface="Calibri"/>
            </a:endParaRP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Administrativní nenáročnost</a:t>
            </a:r>
            <a:endParaRPr lang="cs-CZ" sz="3200" b="1" dirty="0">
              <a:ea typeface="Calibri"/>
              <a:cs typeface="Calibri"/>
            </a:endParaRP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Menší objem plnění (např. i kratší doba plnění)</a:t>
            </a:r>
            <a:endParaRPr lang="cs-CZ" sz="3200" b="1" dirty="0">
              <a:ea typeface="Calibri"/>
              <a:cs typeface="Calibri"/>
            </a:endParaRP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 na pravidla fondů, interní předpisy, § 6 ZZVZ a zásady 3E</a:t>
            </a:r>
          </a:p>
          <a:p>
            <a:pPr>
              <a:buClr>
                <a:srgbClr val="009543"/>
              </a:buClr>
            </a:pPr>
            <a:endParaRPr lang="cs-CZ" sz="2400" dirty="0">
              <a:latin typeface="Calibri" panose="020F0502020204030204" pitchFamily="34" charset="0"/>
              <a:ea typeface="Calibri"/>
              <a:cs typeface="Calibri"/>
            </a:endParaRPr>
          </a:p>
          <a:p>
            <a:pPr>
              <a:buClr>
                <a:srgbClr val="009543"/>
              </a:buClr>
            </a:pPr>
            <a:r>
              <a:rPr lang="cs-CZ" sz="2400" i="1" dirty="0"/>
              <a:t>Příležitost, jak se uvést jako spolehlivý zadavatel kvalitního plnění a růst „z gruntu“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7D67C58-3151-3F6A-D99E-CBAF575FF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082" y="2228850"/>
            <a:ext cx="2963917" cy="4629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6800" rIns="90000" bIns="46800"/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463550" indent="-177800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Bef>
                <a:spcPts val="350"/>
              </a:spcBef>
            </a:pPr>
            <a:endParaRPr lang="cs-CZ" altLang="cs-CZ" sz="2000" i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350"/>
              </a:spcBef>
            </a:pPr>
            <a:r>
              <a:rPr lang="cs-CZ" altLang="cs-CZ" sz="2000" b="1" i="1" dirty="0">
                <a:solidFill>
                  <a:srgbClr val="000000"/>
                </a:solidFill>
              </a:rPr>
              <a:t>Limity VZMR</a:t>
            </a:r>
          </a:p>
          <a:p>
            <a:pPr marL="0" indent="0">
              <a:spcBef>
                <a:spcPts val="350"/>
              </a:spcBef>
            </a:pPr>
            <a:endParaRPr lang="cs-CZ" altLang="cs-CZ" sz="2000" i="1" dirty="0">
              <a:solidFill>
                <a:srgbClr val="000000"/>
              </a:solidFill>
            </a:endParaRPr>
          </a:p>
          <a:p>
            <a:pPr marL="0" indent="0">
              <a:spcBef>
                <a:spcPts val="35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pro dodávky a služby</a:t>
            </a:r>
          </a:p>
          <a:p>
            <a:pPr marL="0" indent="0">
              <a:spcBef>
                <a:spcPts val="35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Dnes: 2.000.000,00 CZK</a:t>
            </a:r>
          </a:p>
          <a:p>
            <a:pPr marL="0" indent="0">
              <a:spcBef>
                <a:spcPts val="35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Nově: 3.000.000,00 CZK</a:t>
            </a:r>
          </a:p>
          <a:p>
            <a:pPr marL="0" indent="0">
              <a:spcBef>
                <a:spcPts val="350"/>
              </a:spcBef>
            </a:pPr>
            <a:endParaRPr lang="cs-CZ" altLang="cs-CZ" sz="2000" i="1" dirty="0">
              <a:solidFill>
                <a:srgbClr val="000000"/>
              </a:solidFill>
            </a:endParaRPr>
          </a:p>
          <a:p>
            <a:pPr marL="0" indent="0">
              <a:spcBef>
                <a:spcPts val="35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pro stavební práce</a:t>
            </a:r>
          </a:p>
          <a:p>
            <a:pPr marL="0" indent="0">
              <a:spcBef>
                <a:spcPts val="35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Dnes: 6.000.000,00 CZK</a:t>
            </a:r>
          </a:p>
          <a:p>
            <a:pPr marL="0" indent="0">
              <a:spcBef>
                <a:spcPts val="35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Nově: 9.000.000,00 CZK</a:t>
            </a:r>
          </a:p>
          <a:p>
            <a:pPr marL="0" indent="0">
              <a:spcBef>
                <a:spcPts val="350"/>
              </a:spcBef>
            </a:pPr>
            <a:endParaRPr lang="cs-CZ" altLang="cs-CZ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182576" y="1602979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ORGANIZAČNÍ ZÁLEŽITOSTI</a:t>
            </a:r>
            <a:endParaRPr lang="cs-CZ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E59237B-7052-4AF4-8E5C-4DE14BA446B5}"/>
              </a:ext>
            </a:extLst>
          </p:cNvPr>
          <p:cNvSpPr>
            <a:spLocks noGrp="1"/>
          </p:cNvSpPr>
          <p:nvPr/>
        </p:nvSpPr>
        <p:spPr>
          <a:xfrm>
            <a:off x="838200" y="2708453"/>
            <a:ext cx="10515600" cy="1558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Mikrofon</a:t>
            </a:r>
            <a:r>
              <a:rPr lang="cs-CZ" dirty="0"/>
              <a:t> – prosíme vypnout, pokud zrovna nemluvíte​ </a:t>
            </a:r>
          </a:p>
          <a:p>
            <a:pPr marL="0" indent="0">
              <a:buNone/>
            </a:pPr>
            <a:r>
              <a:rPr lang="cs-CZ" b="1" dirty="0"/>
              <a:t>Chat</a:t>
            </a:r>
            <a:r>
              <a:rPr lang="cs-CZ" dirty="0"/>
              <a:t> – klást otázky, hlásit se o slovo, upozornit na technické obtíže ze strany prezentujících ​</a:t>
            </a:r>
          </a:p>
        </p:txBody>
      </p:sp>
    </p:spTree>
    <p:extLst>
      <p:ext uri="{BB962C8B-B14F-4D97-AF65-F5344CB8AC3E}">
        <p14:creationId xmlns:p14="http://schemas.microsoft.com/office/powerpoint/2010/main" val="371665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0C-50C0-D3EC-65F2-544DBFCF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872"/>
            <a:ext cx="9144000" cy="25099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Integrační sociální podnik ve veřejném nakupování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4792A64-E2EE-4AE3-7948-E9E20A5F5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22427"/>
            <a:ext cx="9144000" cy="430925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Obecné nástroje pro zapojování ISP do veřejných nákupů</a:t>
            </a:r>
          </a:p>
        </p:txBody>
      </p:sp>
    </p:spTree>
    <p:extLst>
      <p:ext uri="{BB962C8B-B14F-4D97-AF65-F5344CB8AC3E}">
        <p14:creationId xmlns:p14="http://schemas.microsoft.com/office/powerpoint/2010/main" val="234268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Dělení zakázek na části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2" name="Zástupný obsah 5">
            <a:extLst>
              <a:ext uri="{FF2B5EF4-FFF2-40B4-BE49-F238E27FC236}">
                <a16:creationId xmlns:a16="http://schemas.microsoft.com/office/drawing/2014/main" id="{14A2B5DD-4A47-EDE0-0F74-5521F0C80083}"/>
              </a:ext>
            </a:extLst>
          </p:cNvPr>
          <p:cNvSpPr txBox="1">
            <a:spLocks/>
          </p:cNvSpPr>
          <p:nvPr/>
        </p:nvSpPr>
        <p:spPr>
          <a:xfrm>
            <a:off x="838199" y="2122988"/>
            <a:ext cx="10639097" cy="445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cs-CZ" sz="2100" b="1" dirty="0"/>
              <a:t>Městská část Brno - Komín </a:t>
            </a:r>
          </a:p>
          <a:p>
            <a:pPr algn="just">
              <a:spcBef>
                <a:spcPts val="0"/>
              </a:spcBef>
            </a:pPr>
            <a:endParaRPr lang="cs-CZ" sz="2000" dirty="0"/>
          </a:p>
          <a:p>
            <a:pPr algn="just">
              <a:spcBef>
                <a:spcPts val="0"/>
              </a:spcBef>
            </a:pPr>
            <a:r>
              <a:rPr lang="cs-CZ" sz="2000" dirty="0"/>
              <a:t>Pokos travnatých ploch</a:t>
            </a:r>
          </a:p>
          <a:p>
            <a:pPr marL="7874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7874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 Rozdělení zakázky na části </a:t>
            </a:r>
          </a:p>
          <a:p>
            <a:pPr marL="444500" algn="just">
              <a:spcBef>
                <a:spcPts val="0"/>
              </a:spcBef>
            </a:pPr>
            <a:r>
              <a:rPr lang="cs-CZ" sz="2000" dirty="0"/>
              <a:t>	- podpora malých a středních podniků</a:t>
            </a:r>
          </a:p>
          <a:p>
            <a:pPr marL="444500" algn="just">
              <a:spcBef>
                <a:spcPts val="0"/>
              </a:spcBef>
            </a:pPr>
            <a:r>
              <a:rPr lang="cs-CZ" sz="2000" dirty="0"/>
              <a:t>	- rozšíření soutěže i vyšší kvalita (konkurenti se navzájem „srovnávají“ a „soutěží“ o kvalitu)</a:t>
            </a:r>
          </a:p>
          <a:p>
            <a:pPr marL="7874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7874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 Ekologicky šetrný pokos travnatých ploch – snaha o zasakování dešťové vody v místě, kde dopadne; snaha o opatření proti tepelným ostrovům, pro podporu biodiverzity</a:t>
            </a:r>
          </a:p>
          <a:p>
            <a:pPr marL="1793875" lvl="1" indent="-35877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Mozaikovitá seč</a:t>
            </a:r>
          </a:p>
          <a:p>
            <a:pPr marL="1793875" lvl="1" indent="-35877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Seč pouze při teplotě do 26 °C </a:t>
            </a:r>
          </a:p>
          <a:p>
            <a:pPr marL="1793875" lvl="1" indent="-35877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Minimální výška 8 – 10 cm</a:t>
            </a:r>
          </a:p>
          <a:p>
            <a:pPr marL="1793875" lvl="1" indent="-358775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/>
              <a:t>Na vhodných místech - pilotní výsev různých směsí pro založení květnatých luk určených do suchých podmínek</a:t>
            </a:r>
          </a:p>
        </p:txBody>
      </p:sp>
      <p:pic>
        <p:nvPicPr>
          <p:cNvPr id="5" name="Obrázek 4" descr="Obsah obrázku tráva, strom, exteriér, pole&#10;&#10;Popis byl vytvořen automaticky">
            <a:extLst>
              <a:ext uri="{FF2B5EF4-FFF2-40B4-BE49-F238E27FC236}">
                <a16:creationId xmlns:a16="http://schemas.microsoft.com/office/drawing/2014/main" id="{AB047DD9-6207-F57B-4CBE-63C9C1EEB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t="10827" r="32152" b="41573"/>
          <a:stretch/>
        </p:blipFill>
        <p:spPr>
          <a:xfrm>
            <a:off x="8168959" y="1663300"/>
            <a:ext cx="4023042" cy="1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77289" y="1016641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Dělení zakázek na části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EAA8422-71C6-8FBE-85E3-047BF998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493069"/>
            <a:ext cx="8210732" cy="2364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6800" rIns="90000" bIns="46800"/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463550" indent="-177800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9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just">
              <a:spcBef>
                <a:spcPts val="35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Dělení na části:</a:t>
            </a:r>
          </a:p>
          <a:p>
            <a:pPr lvl="3" algn="just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cs-CZ" altLang="cs-CZ" sz="2000" i="1" dirty="0">
                <a:solidFill>
                  <a:srgbClr val="000000"/>
                </a:solidFill>
              </a:rPr>
              <a:t>Těžba motorovou pilou</a:t>
            </a:r>
          </a:p>
          <a:p>
            <a:pPr lvl="3" algn="just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cs-CZ" altLang="cs-CZ" sz="2000" i="1" dirty="0">
                <a:solidFill>
                  <a:srgbClr val="000000"/>
                </a:solidFill>
              </a:rPr>
              <a:t>Těžba </a:t>
            </a:r>
            <a:r>
              <a:rPr lang="cs-CZ" altLang="cs-CZ" sz="2000" i="1" dirty="0" err="1">
                <a:solidFill>
                  <a:srgbClr val="000000"/>
                </a:solidFill>
              </a:rPr>
              <a:t>harvestorem</a:t>
            </a:r>
            <a:endParaRPr lang="cs-CZ" altLang="cs-CZ" sz="2000" i="1" dirty="0">
              <a:solidFill>
                <a:srgbClr val="000000"/>
              </a:solidFill>
            </a:endParaRPr>
          </a:p>
          <a:p>
            <a:pPr lvl="3" algn="just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cs-CZ" altLang="cs-CZ" sz="2000" i="1" dirty="0">
                <a:solidFill>
                  <a:srgbClr val="000000"/>
                </a:solidFill>
              </a:rPr>
              <a:t>Shromažďování dřeva</a:t>
            </a:r>
          </a:p>
          <a:p>
            <a:pPr lvl="3" algn="just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cs-CZ" altLang="cs-CZ" sz="2000" i="1" dirty="0">
                <a:solidFill>
                  <a:srgbClr val="000000"/>
                </a:solidFill>
              </a:rPr>
              <a:t>Transport</a:t>
            </a:r>
          </a:p>
          <a:p>
            <a:pPr lvl="3" algn="just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cs-CZ" altLang="cs-CZ" sz="2000" i="1" dirty="0">
                <a:solidFill>
                  <a:srgbClr val="000000"/>
                </a:solidFill>
              </a:rPr>
              <a:t>Výsadba, </a:t>
            </a:r>
            <a:r>
              <a:rPr lang="cs-CZ" altLang="cs-CZ" sz="2000" i="1" dirty="0" err="1">
                <a:solidFill>
                  <a:srgbClr val="000000"/>
                </a:solidFill>
              </a:rPr>
              <a:t>plocení</a:t>
            </a:r>
            <a:r>
              <a:rPr lang="cs-CZ" altLang="cs-CZ" sz="2000" i="1" dirty="0">
                <a:solidFill>
                  <a:srgbClr val="000000"/>
                </a:solidFill>
              </a:rPr>
              <a:t>, </a:t>
            </a:r>
            <a:r>
              <a:rPr lang="cs-CZ" altLang="cs-CZ" sz="2000" i="1" dirty="0" err="1">
                <a:solidFill>
                  <a:srgbClr val="000000"/>
                </a:solidFill>
              </a:rPr>
              <a:t>obkošování</a:t>
            </a:r>
            <a:endParaRPr lang="cs-CZ" altLang="cs-CZ" sz="2000" i="1" dirty="0">
              <a:solidFill>
                <a:srgbClr val="000000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407A838-507C-8CA0-0687-0E64F385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732" y="1662972"/>
            <a:ext cx="3981268" cy="218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74C9805-8C96-B1C5-D3EA-5696ACF074DC}"/>
              </a:ext>
            </a:extLst>
          </p:cNvPr>
          <p:cNvSpPr txBox="1">
            <a:spLocks/>
          </p:cNvSpPr>
          <p:nvPr/>
        </p:nvSpPr>
        <p:spPr>
          <a:xfrm>
            <a:off x="295003" y="1871705"/>
            <a:ext cx="7372532" cy="2333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75808">
              <a:defRPr/>
            </a:pPr>
            <a:r>
              <a:rPr lang="cs-CZ" b="1" dirty="0"/>
              <a:t>Zadavatel:</a:t>
            </a:r>
            <a:r>
              <a:rPr lang="cs-CZ" dirty="0"/>
              <a:t> Technické služby Havlíčkův Brod</a:t>
            </a:r>
          </a:p>
          <a:p>
            <a:pPr algn="just" defTabSz="575808">
              <a:defRPr/>
            </a:pPr>
            <a:r>
              <a:rPr lang="cs-CZ" b="1" dirty="0"/>
              <a:t>Název VZ:</a:t>
            </a:r>
            <a:r>
              <a:rPr lang="cs-CZ" dirty="0"/>
              <a:t> Těžební a pěstební práce v lesních porostech</a:t>
            </a:r>
          </a:p>
          <a:p>
            <a:pPr algn="just" defTabSz="575808">
              <a:defRPr/>
            </a:pPr>
            <a:r>
              <a:rPr lang="cs-CZ" b="1" dirty="0"/>
              <a:t>Širší společenské zájmy:</a:t>
            </a:r>
            <a:r>
              <a:rPr lang="cs-CZ" dirty="0"/>
              <a:t> Podpora malých a středních podniků, podpora sociálního podnikání rozdělením veřejné zakázky na části</a:t>
            </a:r>
          </a:p>
          <a:p>
            <a:pPr algn="just" defTabSz="575808">
              <a:defRPr/>
            </a:pPr>
            <a:r>
              <a:rPr lang="cs-CZ" b="1" dirty="0"/>
              <a:t>Předpokládaná hodnota VZ:</a:t>
            </a:r>
            <a:r>
              <a:rPr lang="cs-CZ" dirty="0"/>
              <a:t> 2.785.000,00 Kč bez DPH z celkových </a:t>
            </a:r>
            <a:r>
              <a:rPr lang="cs-CZ" altLang="cs-CZ" dirty="0"/>
              <a:t>9.555.000,00 Kč</a:t>
            </a:r>
          </a:p>
          <a:p>
            <a:pPr algn="just" defTabSz="575808">
              <a:defRPr/>
            </a:pPr>
            <a:endParaRPr lang="cs-CZ" sz="1800" dirty="0"/>
          </a:p>
          <a:p>
            <a:pPr algn="just" defTabSz="575808">
              <a:defRPr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http://sovz.cz/praxe/tezebni-a-pestebni-prace-v-lesnich-porostech-technicke-sluzby-havlickuv-brod/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D273381-9203-B9DD-20B3-A596486FF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79329"/>
              </p:ext>
            </p:extLst>
          </p:nvPr>
        </p:nvGraphicFramePr>
        <p:xfrm>
          <a:off x="7915366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67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451536"/>
            <a:ext cx="869608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Vyhrazená změna závazku </a:t>
            </a:r>
            <a:endParaRPr lang="en-US" sz="3600" dirty="0">
              <a:cs typeface="Calibri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E24C443-77F3-EC0F-AFA7-16422C141004}"/>
              </a:ext>
            </a:extLst>
          </p:cNvPr>
          <p:cNvSpPr/>
          <p:nvPr/>
        </p:nvSpPr>
        <p:spPr>
          <a:xfrm>
            <a:off x="838200" y="2326944"/>
            <a:ext cx="9585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Vyhrazená změna závazku (</a:t>
            </a:r>
            <a:r>
              <a:rPr lang="cs-CZ" sz="2800" dirty="0">
                <a:solidFill>
                  <a:prstClr val="black"/>
                </a:solidFill>
              </a:rPr>
              <a:t>§ 100 ZZVZ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179388"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Např.: m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ožnost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navýšení ceny v důsledku vzrůstu cen – zejm. minimálních úrovní zaručené mzdy/minimální mzdy</a:t>
            </a:r>
          </a:p>
          <a:p>
            <a:pPr marL="179388"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9263" marR="0" lvl="1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Vhodné zejména v případě zakázek s delší dobou plnění a s vysokým podílem lidské práce (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úklid, péče o zeleň, ostraha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449263" marR="0" lvl="1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Předchází riziku předčasného ukončení smlouvy v případě praktické nemožnosti plnění v důsledku ekonomické nevýhodnosti pro dodavatele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80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157921" y="120032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DNS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73562EC-BB58-5FF7-E755-882E416CC5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>
                <a:hlinkClick r:id="rId3"/>
              </a:rPr>
              <a:t>Obecné výhody DNS</a:t>
            </a:r>
            <a:endParaRPr lang="cs-CZ"/>
          </a:p>
          <a:p>
            <a:pPr lvl="1" algn="just"/>
            <a:r>
              <a:rPr lang="cs-CZ"/>
              <a:t>Vymezení (dopředná definice) oblasti nákupů (běžného, obecně dostupného plnění) na delší časové období</a:t>
            </a:r>
          </a:p>
          <a:p>
            <a:pPr lvl="1" algn="just"/>
            <a:r>
              <a:rPr lang="cs-CZ"/>
              <a:t>Menší dílčí objednávky, o nichž je zařazený dodavatel vyrozuměn</a:t>
            </a:r>
          </a:p>
          <a:p>
            <a:pPr lvl="1" algn="just"/>
            <a:r>
              <a:rPr lang="cs-CZ"/>
              <a:t>Možnost dělení DNS na části</a:t>
            </a:r>
          </a:p>
          <a:p>
            <a:pPr lvl="1" algn="just"/>
            <a:r>
              <a:rPr lang="cs-CZ"/>
              <a:t>Možnost přihlášení se po celou dobu zavedení DNS</a:t>
            </a:r>
          </a:p>
          <a:p>
            <a:pPr lvl="1" algn="just"/>
            <a:r>
              <a:rPr lang="cs-CZ"/>
              <a:t>Jednodušší administrace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130BC94-F3CA-3E91-A9EA-9C756EACA8F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dirty="0">
                <a:latin typeface="+mj-lt"/>
              </a:rPr>
              <a:t>Banskobystrický kraj - </a:t>
            </a:r>
            <a:r>
              <a:rPr lang="cs-CZ" dirty="0" err="1">
                <a:latin typeface="+mj-lt"/>
                <a:hlinkClick r:id="rId4"/>
              </a:rPr>
              <a:t>Dodávanie</a:t>
            </a:r>
            <a:r>
              <a:rPr lang="cs-CZ" dirty="0">
                <a:latin typeface="+mj-lt"/>
                <a:hlinkClick r:id="rId4"/>
              </a:rPr>
              <a:t> čerstvých </a:t>
            </a:r>
            <a:r>
              <a:rPr lang="cs-CZ" dirty="0" err="1">
                <a:latin typeface="+mj-lt"/>
                <a:hlinkClick r:id="rId4"/>
              </a:rPr>
              <a:t>potravín</a:t>
            </a:r>
            <a:r>
              <a:rPr lang="cs-CZ" dirty="0">
                <a:latin typeface="+mj-lt"/>
                <a:hlinkClick r:id="rId4"/>
              </a:rPr>
              <a:t> </a:t>
            </a:r>
            <a:r>
              <a:rPr lang="cs-CZ" dirty="0" err="1">
                <a:latin typeface="+mj-lt"/>
                <a:hlinkClick r:id="rId4"/>
              </a:rPr>
              <a:t>najvyššej</a:t>
            </a:r>
            <a:r>
              <a:rPr lang="cs-CZ" dirty="0">
                <a:latin typeface="+mj-lt"/>
                <a:hlinkClick r:id="rId4"/>
              </a:rPr>
              <a:t> </a:t>
            </a:r>
            <a:r>
              <a:rPr lang="cs-CZ" dirty="0" err="1">
                <a:latin typeface="+mj-lt"/>
                <a:hlinkClick r:id="rId4"/>
              </a:rPr>
              <a:t>akosti</a:t>
            </a:r>
            <a:r>
              <a:rPr lang="cs-CZ" dirty="0">
                <a:latin typeface="+mj-lt"/>
                <a:hlinkClick r:id="rId4"/>
              </a:rPr>
              <a:t> s </a:t>
            </a:r>
            <a:r>
              <a:rPr lang="cs-CZ" dirty="0" err="1">
                <a:latin typeface="+mj-lt"/>
                <a:hlinkClick r:id="rId4"/>
              </a:rPr>
              <a:t>uplatnením</a:t>
            </a:r>
            <a:r>
              <a:rPr lang="cs-CZ" dirty="0">
                <a:latin typeface="+mj-lt"/>
                <a:hlinkClick r:id="rId4"/>
              </a:rPr>
              <a:t> </a:t>
            </a:r>
            <a:r>
              <a:rPr lang="cs-CZ" dirty="0" err="1">
                <a:latin typeface="+mj-lt"/>
                <a:hlinkClick r:id="rId4"/>
              </a:rPr>
              <a:t>sociálneho</a:t>
            </a:r>
            <a:r>
              <a:rPr lang="cs-CZ" dirty="0">
                <a:latin typeface="+mj-lt"/>
                <a:hlinkClick r:id="rId4"/>
              </a:rPr>
              <a:t> aspektu</a:t>
            </a:r>
            <a:endParaRPr lang="cs-CZ" dirty="0">
              <a:latin typeface="+mj-lt"/>
            </a:endParaRPr>
          </a:p>
          <a:p>
            <a:pPr lvl="1" algn="just"/>
            <a:r>
              <a:rPr lang="cs-CZ" dirty="0">
                <a:latin typeface="+mj-lt"/>
              </a:rPr>
              <a:t>7.950.000 EUR</a:t>
            </a:r>
          </a:p>
          <a:p>
            <a:pPr lvl="1" algn="just"/>
            <a:r>
              <a:rPr lang="cs-CZ" dirty="0">
                <a:solidFill>
                  <a:srgbClr val="333333"/>
                </a:solidFill>
                <a:latin typeface="+mj-lt"/>
              </a:rPr>
              <a:t>10 kategorií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10: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Pekársky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tovar, čerstvé pečivo a zákusky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1: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Ovocie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, zelenina a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súvisiace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výrobky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2: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Zemiaky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3: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Mlieko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a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mliečne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výrobky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4: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Bravčové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mäso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5: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Hovädzie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mäso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6: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Hydina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7: Ryby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8: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Mäsové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výrobky</a:t>
            </a:r>
            <a:br>
              <a:rPr lang="cs-CZ" sz="1600" dirty="0">
                <a:latin typeface="+mj-lt"/>
              </a:rPr>
            </a:br>
            <a:r>
              <a:rPr lang="cs-CZ" sz="1600" dirty="0" err="1">
                <a:solidFill>
                  <a:srgbClr val="333333"/>
                </a:solidFill>
                <a:latin typeface="+mj-lt"/>
              </a:rPr>
              <a:t>Kategória</a:t>
            </a:r>
            <a:r>
              <a:rPr lang="cs-CZ" sz="1600" dirty="0">
                <a:solidFill>
                  <a:srgbClr val="333333"/>
                </a:solidFill>
                <a:latin typeface="+mj-lt"/>
              </a:rPr>
              <a:t> č. 9: </a:t>
            </a:r>
            <a:r>
              <a:rPr lang="cs-CZ" sz="1600" dirty="0" err="1">
                <a:solidFill>
                  <a:srgbClr val="333333"/>
                </a:solidFill>
                <a:latin typeface="+mj-lt"/>
              </a:rPr>
              <a:t>Vajcia</a:t>
            </a:r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70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0C-50C0-D3EC-65F2-544DBFCF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872"/>
            <a:ext cx="9144000" cy="25099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Integrační sociální podnik ve veřejném nakupování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24792A64-E2EE-4AE3-7948-E9E20A5F5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22427"/>
            <a:ext cx="9144000" cy="430925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Zvláštní nástroje pro zapojování ISP do veřejných nákupů</a:t>
            </a:r>
          </a:p>
        </p:txBody>
      </p:sp>
    </p:spTree>
    <p:extLst>
      <p:ext uri="{BB962C8B-B14F-4D97-AF65-F5344CB8AC3E}">
        <p14:creationId xmlns:p14="http://schemas.microsoft.com/office/powerpoint/2010/main" val="47750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Možnosti v případě podlimitních VZ na dodávky či služby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266778" y="3079429"/>
            <a:ext cx="9337964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/>
              <a:t>Od „národního“ limitu pro VZRM po </a:t>
            </a:r>
            <a:r>
              <a:rPr lang="cs-CZ" sz="2400" dirty="0">
                <a:hlinkClick r:id="rId3"/>
              </a:rPr>
              <a:t>…</a:t>
            </a:r>
            <a:endParaRPr lang="cs-CZ" sz="2400" dirty="0"/>
          </a:p>
          <a:p>
            <a:pPr lvl="1"/>
            <a:r>
              <a:rPr lang="cs-CZ" sz="2400" i="1" dirty="0"/>
              <a:t>3.494.000,00/5.401.000,00 CZK dodávky a služby</a:t>
            </a:r>
          </a:p>
          <a:p>
            <a:pPr lvl="1"/>
            <a:r>
              <a:rPr lang="cs-CZ" sz="2400" i="1" dirty="0"/>
              <a:t>10 826 000 Kč pro sektorové VZ na dodávky či služby/dodávky a služby v oblasti obrany a bezpečnosti</a:t>
            </a:r>
          </a:p>
          <a:p>
            <a:pPr lvl="1"/>
            <a:r>
              <a:rPr lang="cs-CZ" sz="2400" i="1" dirty="0"/>
              <a:t>…</a:t>
            </a:r>
            <a:endParaRPr lang="cs-CZ" sz="2400" dirty="0"/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/>
              <a:t>Obecně (+ pro stavební práce): možnost využít ZPŘ nebo využít vyšší míru flexibility</a:t>
            </a: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i="1" dirty="0"/>
              <a:t>Výjimka ze ZZVZ (§ 30 písm. q) ZZVZ) pro oblast dodávek a služeb - I v tomto případě je zadavatel vázán § 6 ZZVZ a zásadami 3E (měl by jednat hospodárně, transparentně…)</a:t>
            </a:r>
          </a:p>
        </p:txBody>
      </p:sp>
    </p:spTree>
    <p:extLst>
      <p:ext uri="{BB962C8B-B14F-4D97-AF65-F5344CB8AC3E}">
        <p14:creationId xmlns:p14="http://schemas.microsoft.com/office/powerpoint/2010/main" val="1930416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Možnosti v případě podlimitních VZ na dodávky či služby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266778" y="3079429"/>
            <a:ext cx="933796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9543"/>
              </a:buClr>
            </a:pPr>
            <a:r>
              <a:rPr lang="cs-CZ" sz="2400" b="1" i="1" dirty="0"/>
              <a:t>§ 30</a:t>
            </a:r>
          </a:p>
          <a:p>
            <a:pPr>
              <a:buClr>
                <a:srgbClr val="009543"/>
              </a:buClr>
            </a:pPr>
            <a:r>
              <a:rPr lang="cs-CZ" sz="2400" i="1" dirty="0"/>
              <a:t>Zadavatel není povinen zadat v zadávacím řízení podlimitní veřejnou zakázku</a:t>
            </a:r>
          </a:p>
          <a:p>
            <a:pPr>
              <a:buClr>
                <a:srgbClr val="009543"/>
              </a:buClr>
            </a:pPr>
            <a:r>
              <a:rPr lang="cs-CZ" sz="2400" i="1" dirty="0"/>
              <a:t>…</a:t>
            </a:r>
          </a:p>
          <a:p>
            <a:pPr>
              <a:buClr>
                <a:srgbClr val="009543"/>
              </a:buClr>
            </a:pPr>
            <a:r>
              <a:rPr lang="cs-CZ" sz="2400" i="1" dirty="0"/>
              <a:t>q) na dodávky nebo služby zadávanou dodavateli se statusem integračního sociálního podniku.</a:t>
            </a:r>
          </a:p>
        </p:txBody>
      </p:sp>
    </p:spTree>
    <p:extLst>
      <p:ext uri="{BB962C8B-B14F-4D97-AF65-F5344CB8AC3E}">
        <p14:creationId xmlns:p14="http://schemas.microsoft.com/office/powerpoint/2010/main" val="245112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Požadavek na zapojení ISP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314279" y="2227273"/>
            <a:ext cx="93379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b="1" dirty="0"/>
              <a:t>Zvláštní podmínka plnění (§ 37 odst. 1 písm. d)</a:t>
            </a: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b="1" dirty="0">
                <a:ea typeface="Calibri"/>
                <a:cs typeface="Calibri"/>
              </a:rPr>
              <a:t>Hodnocení nabídek (§ 116 odst. 2 písm. d)</a:t>
            </a:r>
            <a:endParaRPr lang="cs-CZ" sz="2400" i="1" dirty="0">
              <a:ea typeface="Calibri"/>
              <a:cs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090CD61-BFDE-96B2-2B10-1BECED2D6560}"/>
              </a:ext>
            </a:extLst>
          </p:cNvPr>
          <p:cNvSpPr txBox="1"/>
          <p:nvPr/>
        </p:nvSpPr>
        <p:spPr>
          <a:xfrm>
            <a:off x="1314279" y="3429000"/>
            <a:ext cx="254301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/>
              <a:t>„plnění ISP“</a:t>
            </a:r>
          </a:p>
          <a:p>
            <a:pPr marL="342900" indent="-342900">
              <a:buClr>
                <a:srgbClr val="009543"/>
              </a:buClr>
              <a:buFont typeface="Wingdings,Sans-Serif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„zapojení ISP“</a:t>
            </a:r>
          </a:p>
        </p:txBody>
      </p:sp>
    </p:spTree>
    <p:extLst>
      <p:ext uri="{BB962C8B-B14F-4D97-AF65-F5344CB8AC3E}">
        <p14:creationId xmlns:p14="http://schemas.microsoft.com/office/powerpoint/2010/main" val="3116298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1476657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Zapojování sociálního podniku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EF98C96-3EA6-62E6-B52F-F9CCB942F632}"/>
              </a:ext>
            </a:extLst>
          </p:cNvPr>
          <p:cNvSpPr txBox="1">
            <a:spLocks/>
          </p:cNvSpPr>
          <p:nvPr/>
        </p:nvSpPr>
        <p:spPr>
          <a:xfrm>
            <a:off x="838200" y="2156570"/>
            <a:ext cx="10515600" cy="27699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cs-CZ" sz="2000" b="1" dirty="0">
                <a:cs typeface="Arial" panose="020B0604020202020204" pitchFamily="34" charset="0"/>
              </a:rPr>
              <a:t>Veřejné zakázky na zajištění akce/konference MPSV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cs-CZ" sz="2000" dirty="0">
                <a:cs typeface="Arial" panose="020B0604020202020204" pitchFamily="34" charset="0"/>
              </a:rPr>
              <a:t>Zvláštní podmínky plnění</a:t>
            </a:r>
          </a:p>
          <a:p>
            <a:pPr marL="963613" indent="-514350" algn="just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cs-CZ" sz="2000" dirty="0">
                <a:cs typeface="Arial" panose="020B0604020202020204" pitchFamily="34" charset="0"/>
              </a:rPr>
              <a:t>etické nakupování: káva a čaj Fair </a:t>
            </a:r>
            <a:r>
              <a:rPr lang="cs-CZ" sz="2000" dirty="0" err="1">
                <a:cs typeface="Arial" panose="020B0604020202020204" pitchFamily="34" charset="0"/>
              </a:rPr>
              <a:t>Trade</a:t>
            </a:r>
            <a:endParaRPr lang="cs-CZ" sz="2000" dirty="0">
              <a:cs typeface="Arial" panose="020B0604020202020204" pitchFamily="34" charset="0"/>
            </a:endParaRPr>
          </a:p>
          <a:p>
            <a:pPr marL="963613" indent="-514350" algn="just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cs-CZ" sz="2000" dirty="0">
                <a:cs typeface="Arial" panose="020B0604020202020204" pitchFamily="34" charset="0"/>
              </a:rPr>
              <a:t>biopotraviny: ovoce a zelenina pochází z ekologického zemědělství</a:t>
            </a:r>
          </a:p>
          <a:p>
            <a:pPr marL="963613" indent="-514350" algn="just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cs-CZ" sz="2000" dirty="0">
                <a:cs typeface="Arial" panose="020B0604020202020204" pitchFamily="34" charset="0"/>
              </a:rPr>
              <a:t>další: minimalizace jednorázových plastů (nápoje, nádobí), minimalizace obalů, čerstvost potravin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cs-CZ" sz="2000" dirty="0">
                <a:cs typeface="Arial" panose="020B0604020202020204" pitchFamily="34" charset="0"/>
              </a:rPr>
              <a:t>Hodnocení - zapojení sociálního podniku (souhrnně 30%)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cs-CZ" sz="2000" dirty="0">
                <a:cs typeface="Arial" panose="020B0604020202020204" pitchFamily="34" charset="0"/>
              </a:rPr>
              <a:t>Komunikace OVZ - osvěta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7A6C62-22B5-3BA4-A04E-CC74D2D7F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040" y="2614720"/>
            <a:ext cx="1694030" cy="8142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2C3C88-0E5C-E54E-0330-B1773624E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744" y="1611465"/>
            <a:ext cx="1008112" cy="1005181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8E34A03-496C-DED5-B451-B97B5B994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61117"/>
              </p:ext>
            </p:extLst>
          </p:nvPr>
        </p:nvGraphicFramePr>
        <p:xfrm>
          <a:off x="3540509" y="4926559"/>
          <a:ext cx="8651491" cy="1931441"/>
        </p:xfrm>
        <a:graphic>
          <a:graphicData uri="http://schemas.openxmlformats.org/drawingml/2006/table">
            <a:tbl>
              <a:tblPr firstRow="1" bandRow="1"/>
              <a:tblGrid>
                <a:gridCol w="7449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Kritérium hodnocení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váha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Plnění VZ ve spolupráci nebo prostřednictvím </a:t>
                      </a:r>
                      <a:r>
                        <a:rPr lang="cs-C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sociálního podniku </a:t>
                      </a:r>
                      <a:r>
                        <a:rPr lang="cs-CZ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rámci</a:t>
                      </a:r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cateringu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Plnění VZ ve spolupráci nebo prostřednictvím </a:t>
                      </a:r>
                      <a:r>
                        <a:rPr lang="cs-CZ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sociálního podniku </a:t>
                      </a:r>
                      <a:r>
                        <a:rPr lang="cs-CZ" sz="1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mimo</a:t>
                      </a:r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catering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57578" marR="57578" marT="28809" marB="28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182576" y="1602979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PROGRAM</a:t>
            </a:r>
            <a:endParaRPr lang="cs-CZ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182576" y="2459504"/>
            <a:ext cx="933796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ea typeface="Calibri"/>
                <a:cs typeface="Calibri"/>
              </a:rPr>
              <a:t>Integrační sociální podnik - definice, ukotvení v systému</a:t>
            </a:r>
          </a:p>
          <a:p>
            <a:pPr marL="342900" indent="-34290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ea typeface="Calibri"/>
                <a:cs typeface="Calibri"/>
              </a:rPr>
              <a:t>Integrační sociální podnik ve veřejném nakupování</a:t>
            </a:r>
          </a:p>
          <a:p>
            <a:pPr marL="800100" lvl="1" indent="-34290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i="1" dirty="0">
                <a:ea typeface="Calibri"/>
                <a:cs typeface="Calibri"/>
              </a:rPr>
              <a:t>Obecné předpoklady pro zapojování ISP do veřejného nakupování</a:t>
            </a:r>
          </a:p>
          <a:p>
            <a:pPr marL="800100" lvl="1" indent="-34290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i="1" dirty="0">
                <a:ea typeface="Calibri"/>
                <a:cs typeface="Calibri"/>
              </a:rPr>
              <a:t>Obecné nástroje pro zapojování ISP do veřejného nakupování</a:t>
            </a:r>
          </a:p>
          <a:p>
            <a:pPr marL="800100" lvl="1" indent="-34290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i="1" dirty="0">
                <a:ea typeface="Calibri"/>
                <a:cs typeface="Calibri"/>
              </a:rPr>
              <a:t>Zvláštní nástroje pro zapojování ISP do veřejného nakupování</a:t>
            </a:r>
          </a:p>
        </p:txBody>
      </p:sp>
    </p:spTree>
    <p:extLst>
      <p:ext uri="{BB962C8B-B14F-4D97-AF65-F5344CB8AC3E}">
        <p14:creationId xmlns:p14="http://schemas.microsoft.com/office/powerpoint/2010/main" val="313808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Vyhrazené VZ - § 38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392382" y="2347375"/>
            <a:ext cx="933796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Obecně pro nadlimitní i podlimitní VZ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Pro zakázky v oblasti obrany nebo bezpečnosti existuje zvláštní úprava</a:t>
            </a:r>
            <a:endParaRPr lang="cs-CZ" sz="28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cs typeface="Calibri"/>
              </a:rPr>
              <a:t>Odstraněna</a:t>
            </a:r>
            <a:r>
              <a:rPr lang="cs-CZ" sz="2800" dirty="0"/>
              <a:t> výkladová nejasnost (nesoulad terminologie </a:t>
            </a:r>
            <a:r>
              <a:rPr lang="cs-CZ" sz="2800" dirty="0" err="1"/>
              <a:t>ZoZam</a:t>
            </a:r>
            <a:r>
              <a:rPr lang="cs-CZ" sz="2800" dirty="0"/>
              <a:t> a ZZVZ)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Zpočátku (1.1.2025 – 31.12. 2026) souběh </a:t>
            </a:r>
            <a:r>
              <a:rPr lang="cs-CZ" sz="2800" dirty="0" err="1"/>
              <a:t>ZChTP</a:t>
            </a:r>
            <a:r>
              <a:rPr lang="cs-CZ" sz="2800" dirty="0"/>
              <a:t> a integračních sociálních podniků. Od 1.1. 2027 se účast omezí pouze na ISP</a:t>
            </a:r>
            <a:endParaRPr lang="cs-CZ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273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930119"/>
            <a:ext cx="9432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Vyhrazené VZ - § 38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609601" y="1576450"/>
            <a:ext cx="11298620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9543"/>
              </a:buClr>
            </a:pPr>
            <a:r>
              <a:rPr lang="cs-CZ" sz="2000" b="1" i="1" dirty="0"/>
              <a:t>§ 38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	(1) Stanoví-li tak zadavatel v oznámení o zahájení zadávacího řízení nebo ve výzvě k podání nabídek ve zjednodušeném podlimitním řízení, může se zadávacího řízení účastnit pouze dodavatel se statusem integračního sociálního podniku </a:t>
            </a:r>
            <a:r>
              <a:rPr lang="cs-CZ" sz="2000" i="1" dirty="0">
                <a:solidFill>
                  <a:srgbClr val="C00000"/>
                </a:solidFill>
              </a:rPr>
              <a:t>nebo dodavatel, který je zaměstnavatelem na chráněném trhu práce</a:t>
            </a:r>
            <a:r>
              <a:rPr lang="cs-CZ" sz="2000" i="1" dirty="0"/>
              <a:t>.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 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	(2) Splnění podmínek výhrady podle odstavce 1 dodavatel prokazuje ve vztahu k České republice předložením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a) odkazu na zápis dodavatele v registru integračních sociálních podniků, nebo</a:t>
            </a:r>
          </a:p>
          <a:p>
            <a:pPr>
              <a:buClr>
                <a:srgbClr val="009543"/>
              </a:buClr>
            </a:pPr>
            <a:r>
              <a:rPr lang="cs-CZ" sz="2000" i="1" dirty="0">
                <a:solidFill>
                  <a:srgbClr val="C00000"/>
                </a:solidFill>
              </a:rPr>
              <a:t>b) potvrzení Úřadu práce České republiky o tom, že je zaměstnavatelem na chráněném trhu práce</a:t>
            </a:r>
            <a:r>
              <a:rPr lang="cs-CZ" sz="2000" i="1" dirty="0"/>
              <a:t>.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 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	(3) Zadávacího řízení, v němž zadavatel stanovil výhradu podle odstavce 1, se může účastnit i dodavatel se sídlem nebo bydlištěm v zahraničí, který předloží výpis ze zahraniční evidence obdobné registru integračních sociálních podniků; není-li takové evidence, použije se přiměřeně § 81.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 </a:t>
            </a:r>
          </a:p>
          <a:p>
            <a:pPr>
              <a:buClr>
                <a:srgbClr val="009543"/>
              </a:buClr>
            </a:pPr>
            <a:r>
              <a:rPr lang="cs-CZ" sz="2000" i="1" dirty="0"/>
              <a:t>	(4) Splnění podmínek podle odstavce 1 není možné prokázat prostřednictvím jiných osob. Při společné účasti v zadávacím řízení prokazuje splnění podmínek podle odstavce 1 každý účastník zadávacího řízení samostatně. Ustanovení § 88 se použije přiměřeně.</a:t>
            </a:r>
          </a:p>
        </p:txBody>
      </p:sp>
    </p:spTree>
    <p:extLst>
      <p:ext uri="{BB962C8B-B14F-4D97-AF65-F5344CB8AC3E}">
        <p14:creationId xmlns:p14="http://schemas.microsoft.com/office/powerpoint/2010/main" val="1198287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66778" y="930119"/>
            <a:ext cx="943296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Vyhrazené VZ v oblasti obrany nebo </a:t>
            </a:r>
            <a:r>
              <a:rPr lang="cs-CZ" sz="3600" b="1" dirty="0" err="1">
                <a:solidFill>
                  <a:srgbClr val="2E4987"/>
                </a:solidFill>
              </a:rPr>
              <a:t>nezpečnosti</a:t>
            </a:r>
            <a:r>
              <a:rPr lang="cs-CZ" sz="3600" b="1" dirty="0">
                <a:solidFill>
                  <a:srgbClr val="2E4987"/>
                </a:solidFill>
              </a:rPr>
              <a:t> - § 193a</a:t>
            </a:r>
            <a:endParaRPr lang="cs-CZ" sz="11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567560" y="2837691"/>
            <a:ext cx="1129862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9543"/>
              </a:buClr>
            </a:pPr>
            <a:r>
              <a:rPr lang="cs-CZ" sz="2000" b="1" dirty="0"/>
              <a:t>§ 193a Zvláštní ustanovení o vyhrazených veřejných zakázkách</a:t>
            </a:r>
            <a:endParaRPr lang="cs-CZ" sz="2000" b="1" i="1" dirty="0"/>
          </a:p>
          <a:p>
            <a:pPr algn="just">
              <a:buClr>
                <a:srgbClr val="009543"/>
              </a:buClr>
            </a:pPr>
            <a:r>
              <a:rPr lang="cs-CZ" sz="2000" b="1" i="1" dirty="0"/>
              <a:t>	</a:t>
            </a:r>
            <a:r>
              <a:rPr lang="cs-CZ" sz="2000" dirty="0"/>
              <a:t>(1) V oblasti obrany nebo bezpečnosti lze podle § 38 odst. 1 vyhradit účast pouze pro dodavatele, který zaměstnává z celkového počtu svých zaměstnanců více než 50 % zaměstnanců, kteří jsou osobami se specifickými potřebami podle § 3 písm. b) zákona o integračním sociálním podniku; ustanovení § 38 odst. 2 a 3 se nepoužije.</a:t>
            </a:r>
          </a:p>
          <a:p>
            <a:pPr algn="just">
              <a:buClr>
                <a:srgbClr val="009543"/>
              </a:buClr>
            </a:pPr>
            <a:r>
              <a:rPr lang="cs-CZ" sz="2000" dirty="0"/>
              <a:t> </a:t>
            </a:r>
          </a:p>
          <a:p>
            <a:pPr algn="just">
              <a:buClr>
                <a:srgbClr val="009543"/>
              </a:buClr>
            </a:pPr>
            <a:r>
              <a:rPr lang="cs-CZ" sz="2000" dirty="0"/>
              <a:t>	(2) Splnění podmínek podle odstavce 1 není možné prokázat prostřednictvím jiných osob. Při společné účasti v zadávacím řízení prokazuje splnění podmínek podle odstavce 1 každý účastník zadávacího řízení samostatně. Ustanovení § 81 a 88 se použijí přiměřeně.</a:t>
            </a:r>
          </a:p>
        </p:txBody>
      </p:sp>
    </p:spTree>
    <p:extLst>
      <p:ext uri="{BB962C8B-B14F-4D97-AF65-F5344CB8AC3E}">
        <p14:creationId xmlns:p14="http://schemas.microsoft.com/office/powerpoint/2010/main" val="267590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 err="1">
                <a:solidFill>
                  <a:srgbClr val="2E4987"/>
                </a:solidFill>
              </a:rPr>
              <a:t>ZChTP</a:t>
            </a:r>
            <a:r>
              <a:rPr lang="cs-CZ" sz="3600" b="1" dirty="0">
                <a:solidFill>
                  <a:srgbClr val="2E4987"/>
                </a:solidFill>
              </a:rPr>
              <a:t> a ISP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1392382" y="2201010"/>
            <a:ext cx="9337964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9543"/>
              </a:buClr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</p:txBody>
      </p:sp>
      <p:sp>
        <p:nvSpPr>
          <p:cNvPr id="7" name="Bublinový popisek: zahnutá čára 6">
            <a:extLst>
              <a:ext uri="{FF2B5EF4-FFF2-40B4-BE49-F238E27FC236}">
                <a16:creationId xmlns:a16="http://schemas.microsoft.com/office/drawing/2014/main" id="{D876783A-C332-0E79-90C6-5B89F8A14A8D}"/>
              </a:ext>
            </a:extLst>
          </p:cNvPr>
          <p:cNvSpPr/>
          <p:nvPr/>
        </p:nvSpPr>
        <p:spPr>
          <a:xfrm>
            <a:off x="10009671" y="1617456"/>
            <a:ext cx="2007476" cy="13475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2804"/>
              <a:gd name="adj6" fmla="val -784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Integrační sociální podniky</a:t>
            </a:r>
          </a:p>
        </p:txBody>
      </p:sp>
      <p:sp>
        <p:nvSpPr>
          <p:cNvPr id="11" name="Bublinový popisek: zahnutá čára 10">
            <a:extLst>
              <a:ext uri="{FF2B5EF4-FFF2-40B4-BE49-F238E27FC236}">
                <a16:creationId xmlns:a16="http://schemas.microsoft.com/office/drawing/2014/main" id="{9452EAAE-33B9-C815-F350-6118A003C99B}"/>
              </a:ext>
            </a:extLst>
          </p:cNvPr>
          <p:cNvSpPr/>
          <p:nvPr/>
        </p:nvSpPr>
        <p:spPr>
          <a:xfrm>
            <a:off x="220717" y="5286453"/>
            <a:ext cx="3468414" cy="1347537"/>
          </a:xfrm>
          <a:prstGeom prst="borderCallout2">
            <a:avLst>
              <a:gd name="adj1" fmla="val 53905"/>
              <a:gd name="adj2" fmla="val 100933"/>
              <a:gd name="adj3" fmla="val 53905"/>
              <a:gd name="adj4" fmla="val 107846"/>
              <a:gd name="adj5" fmla="val -12587"/>
              <a:gd name="adj6" fmla="val 133114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Zaměstnavatelé na chráněném trhu práce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4768C9F-48E3-4A66-BC00-10C066183FA5}"/>
              </a:ext>
            </a:extLst>
          </p:cNvPr>
          <p:cNvSpPr/>
          <p:nvPr/>
        </p:nvSpPr>
        <p:spPr>
          <a:xfrm>
            <a:off x="3394841" y="2392536"/>
            <a:ext cx="3478685" cy="341586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1516BCD-5845-F434-634B-BFCC9196470B}"/>
              </a:ext>
            </a:extLst>
          </p:cNvPr>
          <p:cNvSpPr/>
          <p:nvPr/>
        </p:nvSpPr>
        <p:spPr>
          <a:xfrm>
            <a:off x="5470395" y="2392536"/>
            <a:ext cx="3478686" cy="34158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Kříž 1">
            <a:extLst>
              <a:ext uri="{FF2B5EF4-FFF2-40B4-BE49-F238E27FC236}">
                <a16:creationId xmlns:a16="http://schemas.microsoft.com/office/drawing/2014/main" id="{208F5049-DD98-4028-C3B1-6D6A76C026D7}"/>
              </a:ext>
            </a:extLst>
          </p:cNvPr>
          <p:cNvSpPr/>
          <p:nvPr/>
        </p:nvSpPr>
        <p:spPr>
          <a:xfrm>
            <a:off x="4183594" y="3425058"/>
            <a:ext cx="231228" cy="181303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říž 4">
            <a:extLst>
              <a:ext uri="{FF2B5EF4-FFF2-40B4-BE49-F238E27FC236}">
                <a16:creationId xmlns:a16="http://schemas.microsoft.com/office/drawing/2014/main" id="{BFE1B44F-91B1-33B0-967B-9F7CF5A4DA3F}"/>
              </a:ext>
            </a:extLst>
          </p:cNvPr>
          <p:cNvSpPr/>
          <p:nvPr/>
        </p:nvSpPr>
        <p:spPr>
          <a:xfrm>
            <a:off x="4474660" y="4787463"/>
            <a:ext cx="231228" cy="181303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říž 8">
            <a:extLst>
              <a:ext uri="{FF2B5EF4-FFF2-40B4-BE49-F238E27FC236}">
                <a16:creationId xmlns:a16="http://schemas.microsoft.com/office/drawing/2014/main" id="{D2C780D3-9426-6B9E-794E-13B2D9C05387}"/>
              </a:ext>
            </a:extLst>
          </p:cNvPr>
          <p:cNvSpPr/>
          <p:nvPr/>
        </p:nvSpPr>
        <p:spPr>
          <a:xfrm>
            <a:off x="5945750" y="4335518"/>
            <a:ext cx="231228" cy="181303"/>
          </a:xfrm>
          <a:prstGeom prst="pl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Kříž 11">
            <a:extLst>
              <a:ext uri="{FF2B5EF4-FFF2-40B4-BE49-F238E27FC236}">
                <a16:creationId xmlns:a16="http://schemas.microsoft.com/office/drawing/2014/main" id="{E6E53300-25C2-2FD8-EEB6-428D622B4458}"/>
              </a:ext>
            </a:extLst>
          </p:cNvPr>
          <p:cNvSpPr/>
          <p:nvPr/>
        </p:nvSpPr>
        <p:spPr>
          <a:xfrm>
            <a:off x="7680075" y="3218794"/>
            <a:ext cx="231228" cy="181303"/>
          </a:xfrm>
          <a:prstGeom prst="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938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423913" y="885688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Vyhrazené VZ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283779" y="1507328"/>
            <a:ext cx="11908221" cy="5201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9543"/>
              </a:buClr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Clr>
                <a:srgbClr val="009543"/>
              </a:buClr>
            </a:pPr>
            <a:endParaRPr lang="cs-CZ" sz="2400" dirty="0"/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dirty="0">
              <a:ea typeface="Calibri"/>
              <a:cs typeface="Calibri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7E0A49D-459D-27E1-BA59-904517D3384A}"/>
              </a:ext>
            </a:extLst>
          </p:cNvPr>
          <p:cNvSpPr/>
          <p:nvPr/>
        </p:nvSpPr>
        <p:spPr>
          <a:xfrm>
            <a:off x="6222124" y="2105527"/>
            <a:ext cx="3571581" cy="17205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Vyhrazené veřejné zakázky</a:t>
            </a:r>
          </a:p>
          <a:p>
            <a:pPr algn="ctr"/>
            <a:r>
              <a:rPr lang="cs-CZ" dirty="0"/>
              <a:t>(§ 38 ZZVZ)</a:t>
            </a:r>
          </a:p>
          <a:p>
            <a:pPr algn="ctr"/>
            <a:r>
              <a:rPr lang="cs-CZ" dirty="0"/>
              <a:t>od 1.1.2027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26E1B7F-3841-B167-B9D2-FD2A974C2738}"/>
              </a:ext>
            </a:extLst>
          </p:cNvPr>
          <p:cNvSpPr/>
          <p:nvPr/>
        </p:nvSpPr>
        <p:spPr>
          <a:xfrm>
            <a:off x="2650542" y="2105527"/>
            <a:ext cx="3571582" cy="172051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Vyhrazené veřejné zakázky</a:t>
            </a:r>
          </a:p>
          <a:p>
            <a:pPr algn="ctr"/>
            <a:r>
              <a:rPr lang="cs-CZ" dirty="0"/>
              <a:t>(§ 38 ZZVZ)</a:t>
            </a:r>
          </a:p>
          <a:p>
            <a:pPr algn="ctr"/>
            <a:r>
              <a:rPr lang="cs-CZ" dirty="0"/>
              <a:t>do 31.12.2026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0093160-333F-FC59-FF1C-B97DF651B3FB}"/>
              </a:ext>
            </a:extLst>
          </p:cNvPr>
          <p:cNvSpPr/>
          <p:nvPr/>
        </p:nvSpPr>
        <p:spPr>
          <a:xfrm>
            <a:off x="2634916" y="4752474"/>
            <a:ext cx="7158789" cy="134753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Zakázky v oblasti obrany nebo bezpečnosti (§ 193a ZZVZ)</a:t>
            </a:r>
          </a:p>
        </p:txBody>
      </p:sp>
      <p:sp>
        <p:nvSpPr>
          <p:cNvPr id="7" name="Bublinový popisek: zahnutá čára 6">
            <a:extLst>
              <a:ext uri="{FF2B5EF4-FFF2-40B4-BE49-F238E27FC236}">
                <a16:creationId xmlns:a16="http://schemas.microsoft.com/office/drawing/2014/main" id="{D876783A-C332-0E79-90C6-5B89F8A14A8D}"/>
              </a:ext>
            </a:extLst>
          </p:cNvPr>
          <p:cNvSpPr/>
          <p:nvPr/>
        </p:nvSpPr>
        <p:spPr>
          <a:xfrm>
            <a:off x="9804215" y="1491860"/>
            <a:ext cx="2007476" cy="13475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7205"/>
              <a:gd name="adj6" fmla="val -831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Integrační sociální podniky</a:t>
            </a:r>
          </a:p>
        </p:txBody>
      </p:sp>
      <p:sp>
        <p:nvSpPr>
          <p:cNvPr id="9" name="Bublinový popisek: zahnutá čára 8">
            <a:extLst>
              <a:ext uri="{FF2B5EF4-FFF2-40B4-BE49-F238E27FC236}">
                <a16:creationId xmlns:a16="http://schemas.microsoft.com/office/drawing/2014/main" id="{2D580DE1-90E1-315A-3232-12D925A7E386}"/>
              </a:ext>
            </a:extLst>
          </p:cNvPr>
          <p:cNvSpPr/>
          <p:nvPr/>
        </p:nvSpPr>
        <p:spPr>
          <a:xfrm>
            <a:off x="9712993" y="3573267"/>
            <a:ext cx="2007476" cy="1347537"/>
          </a:xfrm>
          <a:prstGeom prst="borderCallout2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Zaměstnavatelé na chráněném trhu práce</a:t>
            </a:r>
          </a:p>
        </p:txBody>
      </p:sp>
      <p:sp>
        <p:nvSpPr>
          <p:cNvPr id="11" name="Bublinový popisek: zahnutá čára 10">
            <a:extLst>
              <a:ext uri="{FF2B5EF4-FFF2-40B4-BE49-F238E27FC236}">
                <a16:creationId xmlns:a16="http://schemas.microsoft.com/office/drawing/2014/main" id="{9452EAAE-33B9-C815-F350-6118A003C99B}"/>
              </a:ext>
            </a:extLst>
          </p:cNvPr>
          <p:cNvSpPr/>
          <p:nvPr/>
        </p:nvSpPr>
        <p:spPr>
          <a:xfrm>
            <a:off x="735724" y="3573267"/>
            <a:ext cx="3468414" cy="1347537"/>
          </a:xfrm>
          <a:prstGeom prst="borderCallout2">
            <a:avLst>
              <a:gd name="adj1" fmla="val 53905"/>
              <a:gd name="adj2" fmla="val 100933"/>
              <a:gd name="adj3" fmla="val 53905"/>
              <a:gd name="adj4" fmla="val 107846"/>
              <a:gd name="adj5" fmla="val -12587"/>
              <a:gd name="adj6" fmla="val 133114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Zaměstnavatelé na chráněném trhu práce</a:t>
            </a:r>
          </a:p>
          <a:p>
            <a:pPr algn="ctr"/>
            <a:r>
              <a:rPr lang="cs-CZ" dirty="0"/>
              <a:t>+</a:t>
            </a:r>
          </a:p>
          <a:p>
            <a:pPr algn="ctr"/>
            <a:r>
              <a:rPr lang="cs-CZ" dirty="0"/>
              <a:t>Integrační sociální podniky</a:t>
            </a:r>
          </a:p>
        </p:txBody>
      </p:sp>
    </p:spTree>
    <p:extLst>
      <p:ext uri="{BB962C8B-B14F-4D97-AF65-F5344CB8AC3E}">
        <p14:creationId xmlns:p14="http://schemas.microsoft.com/office/powerpoint/2010/main" val="2929833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Vyhrazené VZ</a:t>
            </a:r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0DFA0F7-8042-7BD0-F5A7-9CD8D7FF43B8}"/>
              </a:ext>
            </a:extLst>
          </p:cNvPr>
          <p:cNvSpPr/>
          <p:nvPr/>
        </p:nvSpPr>
        <p:spPr>
          <a:xfrm>
            <a:off x="838200" y="1645932"/>
            <a:ext cx="7969291" cy="521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Údržba veřejné zeleně, MČ Praha 12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Vyhrazeno pro dodavatele, který zaměstnává </a:t>
            </a:r>
          </a:p>
          <a:p>
            <a:pPr marL="180975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 než 50 % OZP z celkového počtu zaměstnanců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Zvláštní podmínka plnění – minimálně 30 % plnění prostřednictvím OZP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Kritérium hodnocení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Podíl účasti OZP na celkovém plnění – 20 %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Zpracování metodiky řešení veřejné zakázky,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ráce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OZP – 20 %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zakázky OZP z 50 %, metodika práce s OZP (pracovní a psychosociální podpora)</a:t>
            </a: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Případová studie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ráva, exteriér, osoba, budova&#10;&#10;Popis byl vytvořen automaticky">
            <a:extLst>
              <a:ext uri="{FF2B5EF4-FFF2-40B4-BE49-F238E27FC236}">
                <a16:creationId xmlns:a16="http://schemas.microsoft.com/office/drawing/2014/main" id="{659D7396-DC2C-098A-8D7D-3FBFE3601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18" y="1154269"/>
            <a:ext cx="3384509" cy="22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57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Další příklady</a:t>
            </a:r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1483FA5-A0C6-4711-BA40-2C212DDE93DD}"/>
              </a:ext>
            </a:extLst>
          </p:cNvPr>
          <p:cNvSpPr/>
          <p:nvPr/>
        </p:nvSpPr>
        <p:spPr>
          <a:xfrm>
            <a:off x="838200" y="2326944"/>
            <a:ext cx="9382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Krámek Čistá duše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areálu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Psychiatrické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nemocnice Havlíčkův Brod</a:t>
            </a:r>
          </a:p>
          <a:p>
            <a:pPr marL="465138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prodejna potravin, drogistického zboží, noviny, časopisy</a:t>
            </a:r>
          </a:p>
          <a:p>
            <a:pPr marL="465138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pacienty, personál a návštěvníky nemocnice</a:t>
            </a:r>
          </a:p>
          <a:p>
            <a:pPr marL="465138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odebírá chlebíčky a zákusky od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gastroprovozů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které jsou také sociálními podniky</a:t>
            </a:r>
          </a:p>
          <a:p>
            <a:pPr marL="449263" marR="0" lvl="1" indent="-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Kantýna v budově MPSV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veřejná soutěž, ve které sociální podnik zvýhodněn (20 % v rámci hodnocení)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fairtradová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káva, minimalizace obalů/odpadů, </a:t>
            </a: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odběr části sortimentu od dalšího sociálního podniku</a:t>
            </a:r>
          </a:p>
        </p:txBody>
      </p:sp>
      <p:pic>
        <p:nvPicPr>
          <p:cNvPr id="12" name="Obrázek 11" descr="Obsah obrázku text, interiér, patro, zeď&#10;&#10;Popis byl vytvořen automaticky">
            <a:extLst>
              <a:ext uri="{FF2B5EF4-FFF2-40B4-BE49-F238E27FC236}">
                <a16:creationId xmlns:a16="http://schemas.microsoft.com/office/drawing/2014/main" id="{670AE942-4686-4817-A86B-669B58283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52" y="948851"/>
            <a:ext cx="3400798" cy="25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95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Další otázky ve vztahu k ISP ve VZ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716DA6B-C8AA-3764-A943-ABDA15D6999F}"/>
              </a:ext>
            </a:extLst>
          </p:cNvPr>
          <p:cNvSpPr txBox="1"/>
          <p:nvPr/>
        </p:nvSpPr>
        <p:spPr>
          <a:xfrm>
            <a:off x="1392382" y="2347375"/>
            <a:ext cx="933796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Podpora síťování ISP s „konvenčními“ dodavateli</a:t>
            </a:r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Informační materiály</a:t>
            </a:r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Komunikace s dodavateli</a:t>
            </a:r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Akce, networking (veletrhy SP)</a:t>
            </a:r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Plány zapojování ISP do nákupů organizace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Požadavky na platební podmínky v dodavatelském řetězci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3378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814945" y="2690336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4200" b="1" dirty="0">
                <a:solidFill>
                  <a:srgbClr val="2E4987"/>
                </a:solidFill>
              </a:rPr>
              <a:t>ZDROJE INFORMACÍ</a:t>
            </a:r>
            <a:endParaRPr lang="en-US" sz="4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7649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Obecné informace</a:t>
            </a:r>
            <a:endParaRPr lang="en-US" dirty="0"/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F4C73271-9A37-FC6E-7F41-93832DE5E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557" y="1773273"/>
            <a:ext cx="9724455" cy="44627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kern="0" dirty="0">
                <a:solidFill>
                  <a:srgbClr val="000000"/>
                </a:solidFill>
                <a:latin typeface="+mj-lt"/>
                <a:hlinkClick r:id="rId3"/>
              </a:rPr>
              <a:t>www.sovz.cz</a:t>
            </a:r>
            <a:endParaRPr lang="cs-CZ" altLang="cs-CZ" sz="1600" kern="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kern="0" dirty="0">
              <a:solidFill>
                <a:srgbClr val="000000"/>
              </a:solidFill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600" dirty="0">
                <a:latin typeface="+mj-lt"/>
                <a:hlinkClick r:id="rId4"/>
              </a:rPr>
              <a:t>Co je odpovědné veřejné zadávání? | OVZ (sovz.cz)</a:t>
            </a:r>
            <a:endParaRPr lang="cs-CZ" altLang="cs-CZ" sz="1800" kern="0" dirty="0">
              <a:solidFill>
                <a:srgbClr val="000000"/>
              </a:solidFill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u="sng" kern="0" dirty="0">
              <a:solidFill>
                <a:srgbClr val="000000"/>
              </a:solidFill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600" dirty="0">
                <a:latin typeface="+mj-lt"/>
                <a:hlinkClick r:id="rId5"/>
              </a:rPr>
              <a:t>Podpora účasti sociálních podniků ve veřejných zakázkách | OVZ (sovz.cz)</a:t>
            </a:r>
            <a:endParaRPr lang="cs-CZ" altLang="cs-CZ" sz="1800" kern="0" dirty="0">
              <a:solidFill>
                <a:srgbClr val="000000"/>
              </a:solidFill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kern="0" dirty="0">
              <a:solidFill>
                <a:srgbClr val="000000"/>
              </a:solidFill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kern="0" dirty="0">
                <a:solidFill>
                  <a:srgbClr val="000000"/>
                </a:solidFill>
                <a:latin typeface="+mj-lt"/>
              </a:rPr>
              <a:t>Katalog sociálních podniků (PDF)</a:t>
            </a:r>
            <a:r>
              <a:rPr lang="cs-CZ" altLang="cs-CZ" sz="20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1600" dirty="0">
                <a:latin typeface="+mj-lt"/>
                <a:hlinkClick r:id="rId6"/>
              </a:rPr>
              <a:t>sovz.cz/</a:t>
            </a:r>
            <a:r>
              <a:rPr lang="cs-CZ" sz="1600" dirty="0" err="1">
                <a:latin typeface="+mj-lt"/>
                <a:hlinkClick r:id="rId6"/>
              </a:rPr>
              <a:t>wp-content</a:t>
            </a:r>
            <a:r>
              <a:rPr lang="cs-CZ" sz="1600" dirty="0">
                <a:latin typeface="+mj-lt"/>
                <a:hlinkClick r:id="rId6"/>
              </a:rPr>
              <a:t>/</a:t>
            </a:r>
            <a:r>
              <a:rPr lang="cs-CZ" sz="1600" dirty="0" err="1">
                <a:latin typeface="+mj-lt"/>
                <a:hlinkClick r:id="rId6"/>
              </a:rPr>
              <a:t>uploads</a:t>
            </a:r>
            <a:r>
              <a:rPr lang="cs-CZ" sz="1600" dirty="0">
                <a:latin typeface="+mj-lt"/>
                <a:hlinkClick r:id="rId6"/>
              </a:rPr>
              <a:t>/2023/01/sovz_katalog_00_komplet_mensi.pdf</a:t>
            </a:r>
            <a:endParaRPr lang="cs-CZ" sz="1600" dirty="0"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sz="1600" dirty="0">
              <a:latin typeface="+mj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600" dirty="0">
                <a:latin typeface="+mj-lt"/>
              </a:rPr>
              <a:t>Karty Nabídky ověřených sociálních podniků: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sz="1600" dirty="0">
              <a:latin typeface="+mj-lt"/>
            </a:endParaRPr>
          </a:p>
          <a:p>
            <a:pPr lvl="2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200" dirty="0">
                <a:latin typeface="+mj-lt"/>
              </a:rPr>
              <a:t>Catering </a:t>
            </a:r>
            <a:r>
              <a:rPr lang="cs-CZ" sz="1200" dirty="0">
                <a:latin typeface="+mj-lt"/>
                <a:hlinkClick r:id="rId7"/>
              </a:rPr>
              <a:t>Online </a:t>
            </a:r>
            <a:r>
              <a:rPr lang="cs-CZ" sz="1200" dirty="0" err="1">
                <a:latin typeface="+mj-lt"/>
                <a:hlinkClick r:id="rId7"/>
              </a:rPr>
              <a:t>Flipbook</a:t>
            </a:r>
            <a:r>
              <a:rPr lang="cs-CZ" sz="1200" dirty="0">
                <a:latin typeface="+mj-lt"/>
                <a:hlinkClick r:id="rId7"/>
              </a:rPr>
              <a:t> (heyzine.com)</a:t>
            </a:r>
            <a:endParaRPr lang="cs-CZ" sz="1200" dirty="0">
              <a:latin typeface="+mj-lt"/>
            </a:endParaRPr>
          </a:p>
          <a:p>
            <a:pPr lvl="2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sz="1200" dirty="0">
              <a:latin typeface="+mj-lt"/>
            </a:endParaRPr>
          </a:p>
          <a:p>
            <a:pPr lvl="2"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200" dirty="0">
                <a:latin typeface="+mj-lt"/>
              </a:rPr>
              <a:t>Dárky </a:t>
            </a:r>
            <a:r>
              <a:rPr lang="cs-CZ" sz="1200" dirty="0">
                <a:latin typeface="+mj-lt"/>
                <a:hlinkClick r:id="rId8"/>
              </a:rPr>
              <a:t>Online </a:t>
            </a:r>
            <a:r>
              <a:rPr lang="cs-CZ" sz="1200" dirty="0" err="1">
                <a:latin typeface="+mj-lt"/>
                <a:hlinkClick r:id="rId8"/>
              </a:rPr>
              <a:t>Flipbook</a:t>
            </a:r>
            <a:r>
              <a:rPr lang="cs-CZ" sz="1200" dirty="0">
                <a:latin typeface="+mj-lt"/>
                <a:hlinkClick r:id="rId8"/>
              </a:rPr>
              <a:t> (heyzine.com)</a:t>
            </a:r>
            <a:endParaRPr lang="cs-CZ" sz="12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kern="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600" dirty="0">
                <a:latin typeface="+mj-lt"/>
                <a:hlinkClick r:id="rId9"/>
              </a:rPr>
              <a:t>České sociální podnikání - Adresář sociálních podniků (ceske-socialni-podnikani.cz)</a:t>
            </a:r>
            <a:endParaRPr lang="cs-CZ" sz="16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600" kern="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kern="0" dirty="0">
                <a:solidFill>
                  <a:srgbClr val="000000"/>
                </a:solidFill>
                <a:latin typeface="+mj-lt"/>
                <a:hlinkClick r:id="rId10"/>
              </a:rPr>
              <a:t>Příklady dobré praxe EK</a:t>
            </a:r>
            <a:endParaRPr lang="cs-CZ" altLang="cs-CZ" sz="1600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75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BCE0C-50C0-D3EC-65F2-544DBFCF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872"/>
            <a:ext cx="9144000" cy="250993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Integrační sociální podnik - definice, ukotvení v systému</a:t>
            </a:r>
          </a:p>
        </p:txBody>
      </p:sp>
    </p:spTree>
    <p:extLst>
      <p:ext uri="{BB962C8B-B14F-4D97-AF65-F5344CB8AC3E}">
        <p14:creationId xmlns:p14="http://schemas.microsoft.com/office/powerpoint/2010/main" val="1690729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9C956DCA-8946-4A6A-AD70-F89BD37B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" b="-3"/>
          <a:stretch/>
        </p:blipFill>
        <p:spPr bwMode="auto">
          <a:xfrm>
            <a:off x="-1" y="5"/>
            <a:ext cx="3922776" cy="39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B863A53-B1BE-45C1-8DFC-9B09BFD304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90" r="-4" b="-4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BAD79B0-F2E0-4EFE-88C7-0F69A5DB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4" y="4700972"/>
            <a:ext cx="3629905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Zdroje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informací</a:t>
            </a:r>
            <a:r>
              <a:rPr lang="cs-CZ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sociálních podnicích (tč. nikoli o ISP dle ZISP!)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027BBDC-0B7A-4A6A-8442-24650EFA92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6292"/>
          <a:stretch/>
        </p:blipFill>
        <p:spPr>
          <a:xfrm>
            <a:off x="8263267" y="10"/>
            <a:ext cx="3928733" cy="393759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701DD74-0D3F-4DCE-AEEC-22A291E8B19D}"/>
              </a:ext>
            </a:extLst>
          </p:cNvPr>
          <p:cNvSpPr/>
          <p:nvPr/>
        </p:nvSpPr>
        <p:spPr>
          <a:xfrm>
            <a:off x="4131633" y="4700972"/>
            <a:ext cx="3922776" cy="160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594" indent="-228600">
              <a:lnSpc>
                <a:spcPct val="90000"/>
              </a:lnSpc>
              <a:spcAft>
                <a:spcPts val="1067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600" u="sng" dirty="0" err="1">
                <a:hlinkClick r:id="rId6"/>
              </a:rPr>
              <a:t>Katalog</a:t>
            </a:r>
            <a:r>
              <a:rPr lang="en-US" sz="1600" u="sng" dirty="0">
                <a:hlinkClick r:id="rId6"/>
              </a:rPr>
              <a:t> </a:t>
            </a:r>
            <a:r>
              <a:rPr lang="en-US" sz="1600" u="sng" dirty="0" err="1">
                <a:hlinkClick r:id="rId6"/>
              </a:rPr>
              <a:t>sociálních</a:t>
            </a:r>
            <a:r>
              <a:rPr lang="en-US" sz="1600" u="sng" dirty="0">
                <a:hlinkClick r:id="rId6"/>
              </a:rPr>
              <a:t> </a:t>
            </a:r>
            <a:r>
              <a:rPr lang="en-US" sz="1600" u="sng" dirty="0" err="1">
                <a:hlinkClick r:id="rId6"/>
              </a:rPr>
              <a:t>podniků</a:t>
            </a:r>
            <a:r>
              <a:rPr lang="en-US" sz="1600" u="sng" dirty="0"/>
              <a:t> </a:t>
            </a:r>
          </a:p>
          <a:p>
            <a:pPr marL="228594" indent="-228600">
              <a:lnSpc>
                <a:spcPct val="90000"/>
              </a:lnSpc>
              <a:spcAft>
                <a:spcPts val="1067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hlinkClick r:id="rId7"/>
              </a:rPr>
              <a:t>Ceske-socialni-podnikani.cz</a:t>
            </a:r>
            <a:endParaRPr lang="cs-CZ" sz="1600" u="sng" dirty="0">
              <a:hlinkClick r:id="rId7"/>
            </a:endParaRPr>
          </a:p>
          <a:p>
            <a:pPr marL="228594" indent="-228600">
              <a:lnSpc>
                <a:spcPct val="90000"/>
              </a:lnSpc>
              <a:spcAft>
                <a:spcPts val="1067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hlinkClick r:id="rId8"/>
              </a:rPr>
              <a:t>Pardubický kraj</a:t>
            </a:r>
            <a:endParaRPr lang="en-US" sz="1600" u="sng" dirty="0"/>
          </a:p>
          <a:p>
            <a:pPr marL="228594" indent="-228600">
              <a:lnSpc>
                <a:spcPct val="90000"/>
              </a:lnSpc>
              <a:spcAft>
                <a:spcPts val="1067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Regionální</a:t>
            </a:r>
            <a:r>
              <a:rPr lang="en-US" sz="1600" dirty="0"/>
              <a:t> </a:t>
            </a:r>
            <a:r>
              <a:rPr lang="en-US" sz="1600" dirty="0" err="1"/>
              <a:t>pobočky</a:t>
            </a:r>
            <a:r>
              <a:rPr lang="en-US" sz="1600" dirty="0"/>
              <a:t> </a:t>
            </a:r>
            <a:r>
              <a:rPr lang="cs-CZ" sz="1600" dirty="0" err="1"/>
              <a:t>Spoint</a:t>
            </a:r>
            <a:r>
              <a:rPr lang="cs-CZ" sz="1600" dirty="0"/>
              <a:t>: </a:t>
            </a:r>
            <a:r>
              <a:rPr lang="cs-CZ" sz="1600" dirty="0">
                <a:hlinkClick r:id="rId9"/>
              </a:rPr>
              <a:t>České sociální podnikání - Projektový tým</a:t>
            </a:r>
            <a:endParaRPr lang="en-US" sz="1600" dirty="0"/>
          </a:p>
        </p:txBody>
      </p:sp>
      <p:pic>
        <p:nvPicPr>
          <p:cNvPr id="13" name="Obrázek 12">
            <a:hlinkClick r:id="rId10"/>
            <a:extLst>
              <a:ext uri="{FF2B5EF4-FFF2-40B4-BE49-F238E27FC236}">
                <a16:creationId xmlns:a16="http://schemas.microsoft.com/office/drawing/2014/main" id="{AC4B2257-73FF-401B-9AC5-0D379DF5233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2093" r="1" b="10084"/>
          <a:stretch/>
        </p:blipFill>
        <p:spPr>
          <a:xfrm>
            <a:off x="8269224" y="4160171"/>
            <a:ext cx="3922776" cy="2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86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392382" y="1049602"/>
            <a:ext cx="8562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Další možnosti SOVZ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716DA6B-C8AA-3764-A943-ABDA15D6999F}"/>
              </a:ext>
            </a:extLst>
          </p:cNvPr>
          <p:cNvSpPr txBox="1"/>
          <p:nvPr/>
        </p:nvSpPr>
        <p:spPr>
          <a:xfrm>
            <a:off x="1392382" y="2347375"/>
            <a:ext cx="933796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Požadavek na </a:t>
            </a:r>
            <a:r>
              <a:rPr lang="cs-CZ" sz="2800" dirty="0">
                <a:hlinkClick r:id="rId3"/>
              </a:rPr>
              <a:t>zaměstnávání osob znevýhodněných na trhu práce</a:t>
            </a:r>
            <a:endParaRPr lang="cs-CZ" sz="2800" dirty="0"/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Podmínka plnění či kritérium hodnocení nabídky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Požadavky na </a:t>
            </a:r>
            <a:r>
              <a:rPr lang="cs-CZ" sz="2800" dirty="0">
                <a:hlinkClick r:id="rId4"/>
              </a:rPr>
              <a:t>důstojné pracovní podmínky</a:t>
            </a:r>
            <a:endParaRPr lang="cs-CZ" sz="2800" dirty="0"/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Rozkrývání nákladů na odměny dotčených zaměstnanců (a posuzování MNNC)</a:t>
            </a:r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Hodnocení odměňování zaměstnanců</a:t>
            </a:r>
          </a:p>
          <a:p>
            <a:pPr marL="742950" lvl="1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Zohledňování stability týmu</a:t>
            </a:r>
          </a:p>
        </p:txBody>
      </p:sp>
    </p:spTree>
    <p:extLst>
      <p:ext uri="{BB962C8B-B14F-4D97-AF65-F5344CB8AC3E}">
        <p14:creationId xmlns:p14="http://schemas.microsoft.com/office/powerpoint/2010/main" val="558316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814945" y="2690336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4200" b="1" dirty="0">
                <a:solidFill>
                  <a:srgbClr val="2E4987"/>
                </a:solidFill>
              </a:rPr>
              <a:t>PROSTOR PRO VAŠE DOTAZY</a:t>
            </a:r>
            <a:endParaRPr lang="en-US" sz="4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3795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814945" y="2690336"/>
            <a:ext cx="856210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4200" b="1" dirty="0">
                <a:solidFill>
                  <a:srgbClr val="2E4987"/>
                </a:solidFill>
                <a:ea typeface="Calibri" panose="020F0502020204030204"/>
                <a:cs typeface="Calibri" panose="020F0502020204030204"/>
              </a:rPr>
              <a:t>Děkuji za pozornost a mnoho úspěchů při aplikaci principů SOVZ</a:t>
            </a:r>
            <a:endParaRPr lang="en-US" sz="4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3BA750D-AB53-97D5-3C72-FB31EADD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96302"/>
            <a:ext cx="12192000" cy="96169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Adam Gromnica</a:t>
            </a:r>
          </a:p>
          <a:p>
            <a:r>
              <a:rPr lang="cs-CZ" dirty="0">
                <a:solidFill>
                  <a:schemeClr val="accent6"/>
                </a:solidFill>
                <a:hlinkClick r:id="rId3"/>
              </a:rPr>
              <a:t>adam.gromnica</a:t>
            </a:r>
            <a:r>
              <a:rPr lang="cs-CZ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@mmr.gov.cz</a:t>
            </a: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588579" y="1049602"/>
            <a:ext cx="11319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Integrační sociální podnik – právní rámec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704194" y="2220823"/>
            <a:ext cx="1099382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ea typeface="Calibri"/>
                <a:cs typeface="Calibri"/>
              </a:rPr>
              <a:t>Zákon č. 468/2024 Sb., o integračním sociálním podniku (ZISP)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ea typeface="Calibri"/>
                <a:cs typeface="Calibri"/>
              </a:rPr>
              <a:t>Zákon č. 469/2024 Sb., </a:t>
            </a:r>
            <a:r>
              <a:rPr lang="cs-CZ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kterým se mění některé zákony v souvislosti s přijetím zákona o integračním sociálním podniku</a:t>
            </a:r>
          </a:p>
          <a:p>
            <a:pPr>
              <a:buClr>
                <a:srgbClr val="009543"/>
              </a:buClr>
            </a:pPr>
            <a:endParaRPr lang="cs-CZ" sz="2800" dirty="0">
              <a:ea typeface="Calibri"/>
              <a:cs typeface="Calibri"/>
            </a:endParaRP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800" i="1" dirty="0">
                <a:ea typeface="Calibri"/>
                <a:cs typeface="Calibri"/>
              </a:rPr>
              <a:t>Zákon č. 435/2004 Sb., o zaměstnanosti, ve znění pozdějších předpisů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25194A9-B8D7-8A36-7665-88AD3EDD5CF3}"/>
              </a:ext>
            </a:extLst>
          </p:cNvPr>
          <p:cNvSpPr txBox="1"/>
          <p:nvPr/>
        </p:nvSpPr>
        <p:spPr>
          <a:xfrm>
            <a:off x="599090" y="6044144"/>
            <a:ext cx="109938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9543"/>
              </a:buClr>
            </a:pPr>
            <a:r>
              <a:rPr lang="cs-CZ" sz="2800" i="1" dirty="0">
                <a:ea typeface="Calibri"/>
                <a:cs typeface="Calibri"/>
              </a:rPr>
              <a:t>V přípravě: Strategický rámec sociálního podnikání pro období 2026 - 2030</a:t>
            </a:r>
            <a:endParaRPr lang="cs-CZ" sz="28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EF99D7-C566-3BDF-0089-F569221EED18}"/>
              </a:ext>
            </a:extLst>
          </p:cNvPr>
          <p:cNvSpPr txBox="1"/>
          <p:nvPr/>
        </p:nvSpPr>
        <p:spPr>
          <a:xfrm>
            <a:off x="704194" y="1135117"/>
            <a:ext cx="10699530" cy="56938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/>
              <a:t>Zákon č. 343/2015 </a:t>
            </a:r>
            <a:r>
              <a:rPr lang="cs-CZ" sz="2600" b="1" dirty="0" err="1"/>
              <a:t>Zb</a:t>
            </a:r>
            <a:r>
              <a:rPr lang="cs-CZ" sz="2600" b="1" dirty="0"/>
              <a:t>., o </a:t>
            </a:r>
            <a:r>
              <a:rPr lang="cs-CZ" sz="2600" b="1" dirty="0" err="1"/>
              <a:t>verejnom</a:t>
            </a:r>
            <a:r>
              <a:rPr lang="cs-CZ" sz="2600" b="1" dirty="0"/>
              <a:t> obstarávaní</a:t>
            </a:r>
          </a:p>
          <a:p>
            <a:pPr algn="ctr"/>
            <a:r>
              <a:rPr lang="cs-CZ" sz="2600" b="1" dirty="0"/>
              <a:t>§ 10</a:t>
            </a:r>
          </a:p>
          <a:p>
            <a:pPr algn="ctr"/>
            <a:endParaRPr lang="cs-CZ" sz="2400" dirty="0"/>
          </a:p>
          <a:p>
            <a:pPr algn="just"/>
            <a:r>
              <a:rPr lang="cs-CZ" sz="2600" dirty="0"/>
              <a:t>(7) </a:t>
            </a:r>
            <a:r>
              <a:rPr lang="cs-CZ" sz="2600" dirty="0" err="1"/>
              <a:t>Verejný</a:t>
            </a:r>
            <a:r>
              <a:rPr lang="cs-CZ" sz="2600" dirty="0"/>
              <a:t> </a:t>
            </a:r>
            <a:r>
              <a:rPr lang="cs-CZ" sz="2600" dirty="0" err="1"/>
              <a:t>obstarávateľ</a:t>
            </a:r>
            <a:r>
              <a:rPr lang="cs-CZ" sz="2600" dirty="0"/>
              <a:t> </a:t>
            </a:r>
            <a:r>
              <a:rPr lang="cs-CZ" sz="2600" dirty="0" err="1"/>
              <a:t>podľa</a:t>
            </a:r>
            <a:r>
              <a:rPr lang="cs-CZ" sz="2600" dirty="0"/>
              <a:t> § 7 </a:t>
            </a:r>
            <a:r>
              <a:rPr lang="cs-CZ" sz="2600" dirty="0" err="1"/>
              <a:t>ods</a:t>
            </a:r>
            <a:r>
              <a:rPr lang="cs-CZ" sz="2600" dirty="0"/>
              <a:t>. 1 písm. b) až e) a </a:t>
            </a:r>
            <a:r>
              <a:rPr lang="cs-CZ" sz="2600" dirty="0" err="1"/>
              <a:t>obstarávateľ</a:t>
            </a:r>
            <a:r>
              <a:rPr lang="cs-CZ" sz="2600" dirty="0"/>
              <a:t> sú v </a:t>
            </a:r>
            <a:r>
              <a:rPr lang="cs-CZ" sz="2600" dirty="0" err="1"/>
              <a:t>kalendárnom</a:t>
            </a:r>
            <a:r>
              <a:rPr lang="cs-CZ" sz="2600" dirty="0"/>
              <a:t> roku, v </a:t>
            </a:r>
            <a:r>
              <a:rPr lang="cs-CZ" sz="2600" dirty="0" err="1"/>
              <a:t>ktorom</a:t>
            </a:r>
            <a:r>
              <a:rPr lang="cs-CZ" sz="2600" dirty="0"/>
              <a:t> začali </a:t>
            </a:r>
            <a:r>
              <a:rPr lang="cs-CZ" sz="2600" dirty="0" err="1"/>
              <a:t>alebo</a:t>
            </a:r>
            <a:r>
              <a:rPr lang="cs-CZ" sz="2600" dirty="0"/>
              <a:t> realizovali </a:t>
            </a:r>
            <a:r>
              <a:rPr lang="cs-CZ" sz="2600" dirty="0" err="1"/>
              <a:t>najmenej</a:t>
            </a:r>
            <a:r>
              <a:rPr lang="cs-CZ" sz="2600" dirty="0"/>
              <a:t> </a:t>
            </a:r>
            <a:r>
              <a:rPr lang="cs-CZ" sz="2600" dirty="0" err="1"/>
              <a:t>desať</a:t>
            </a:r>
            <a:r>
              <a:rPr lang="cs-CZ" sz="2600" dirty="0"/>
              <a:t> </a:t>
            </a:r>
            <a:r>
              <a:rPr lang="cs-CZ" sz="2600" dirty="0" err="1"/>
              <a:t>verejných</a:t>
            </a:r>
            <a:r>
              <a:rPr lang="cs-CZ" sz="2600" dirty="0"/>
              <a:t> obstarávaní okrem </a:t>
            </a:r>
            <a:r>
              <a:rPr lang="cs-CZ" sz="2600" dirty="0" err="1"/>
              <a:t>podlimitných</a:t>
            </a:r>
            <a:r>
              <a:rPr lang="cs-CZ" sz="2600" dirty="0"/>
              <a:t> </a:t>
            </a:r>
            <a:r>
              <a:rPr lang="cs-CZ" sz="2600" dirty="0" err="1"/>
              <a:t>zákaziek</a:t>
            </a:r>
            <a:r>
              <a:rPr lang="cs-CZ" sz="2600" dirty="0"/>
              <a:t> na tovary a služby a </a:t>
            </a:r>
            <a:r>
              <a:rPr lang="cs-CZ" sz="2600" dirty="0" err="1"/>
              <a:t>podlimitných</a:t>
            </a:r>
            <a:r>
              <a:rPr lang="cs-CZ" sz="2600" dirty="0"/>
              <a:t> </a:t>
            </a:r>
            <a:r>
              <a:rPr lang="cs-CZ" sz="2600" dirty="0" err="1"/>
              <a:t>zákaziek</a:t>
            </a:r>
            <a:r>
              <a:rPr lang="cs-CZ" sz="2600" dirty="0"/>
              <a:t> na stavebné práce s </a:t>
            </a:r>
            <a:r>
              <a:rPr lang="cs-CZ" sz="2600" dirty="0" err="1"/>
              <a:t>predpokladanou</a:t>
            </a:r>
            <a:r>
              <a:rPr lang="cs-CZ" sz="2600" dirty="0"/>
              <a:t> hodnotou </a:t>
            </a:r>
            <a:r>
              <a:rPr lang="cs-CZ" sz="2600" dirty="0" err="1"/>
              <a:t>zákazky</a:t>
            </a:r>
            <a:r>
              <a:rPr lang="cs-CZ" sz="2600" dirty="0"/>
              <a:t> </a:t>
            </a:r>
            <a:r>
              <a:rPr lang="cs-CZ" sz="2600" dirty="0" err="1"/>
              <a:t>nižšou</a:t>
            </a:r>
            <a:r>
              <a:rPr lang="cs-CZ" sz="2600" dirty="0"/>
              <a:t> </a:t>
            </a:r>
            <a:r>
              <a:rPr lang="cs-CZ" sz="2600" dirty="0" err="1"/>
              <a:t>ako</a:t>
            </a:r>
            <a:r>
              <a:rPr lang="cs-CZ" sz="2600" dirty="0"/>
              <a:t> 300 000 eur, povinní </a:t>
            </a:r>
            <a:r>
              <a:rPr lang="cs-CZ" sz="2600" dirty="0" err="1"/>
              <a:t>najmenej</a:t>
            </a:r>
            <a:r>
              <a:rPr lang="cs-CZ" sz="2600" dirty="0"/>
              <a:t> v 6% z </a:t>
            </a:r>
            <a:r>
              <a:rPr lang="cs-CZ" sz="2600" dirty="0" err="1"/>
              <a:t>týchto</a:t>
            </a:r>
            <a:r>
              <a:rPr lang="cs-CZ" sz="2600" dirty="0"/>
              <a:t> </a:t>
            </a:r>
            <a:r>
              <a:rPr lang="cs-CZ" sz="2600" dirty="0" err="1"/>
              <a:t>verejných</a:t>
            </a:r>
            <a:r>
              <a:rPr lang="cs-CZ" sz="2600" dirty="0"/>
              <a:t> obstarávaní </a:t>
            </a:r>
            <a:r>
              <a:rPr lang="cs-CZ" sz="2600" dirty="0" err="1"/>
              <a:t>použiť</a:t>
            </a:r>
            <a:r>
              <a:rPr lang="cs-CZ" sz="2600" dirty="0"/>
              <a:t> </a:t>
            </a:r>
            <a:r>
              <a:rPr lang="cs-CZ" sz="2600" dirty="0" err="1"/>
              <a:t>sociálne</a:t>
            </a:r>
            <a:r>
              <a:rPr lang="cs-CZ" sz="2600" dirty="0"/>
              <a:t> </a:t>
            </a:r>
            <a:r>
              <a:rPr lang="cs-CZ" sz="2600" dirty="0" err="1"/>
              <a:t>hľadisko</a:t>
            </a:r>
            <a:r>
              <a:rPr lang="cs-CZ" sz="2600" dirty="0"/>
              <a:t> </a:t>
            </a:r>
            <a:r>
              <a:rPr lang="cs-CZ" sz="2600" dirty="0" err="1"/>
              <a:t>alebo</a:t>
            </a:r>
            <a:r>
              <a:rPr lang="cs-CZ" sz="2600" dirty="0"/>
              <a:t> </a:t>
            </a:r>
            <a:r>
              <a:rPr lang="cs-CZ" sz="2600" dirty="0" err="1"/>
              <a:t>environmentálne</a:t>
            </a:r>
            <a:r>
              <a:rPr lang="cs-CZ" sz="2600" dirty="0"/>
              <a:t> </a:t>
            </a:r>
            <a:r>
              <a:rPr lang="cs-CZ" sz="2600" dirty="0" err="1"/>
              <a:t>hľadisko</a:t>
            </a:r>
            <a:r>
              <a:rPr lang="cs-CZ" sz="2600" dirty="0"/>
              <a:t> v opise </a:t>
            </a:r>
            <a:r>
              <a:rPr lang="cs-CZ" sz="2600" dirty="0" err="1"/>
              <a:t>predmetu</a:t>
            </a:r>
            <a:r>
              <a:rPr lang="cs-CZ" sz="2600" dirty="0"/>
              <a:t> </a:t>
            </a:r>
            <a:r>
              <a:rPr lang="cs-CZ" sz="2600" dirty="0" err="1"/>
              <a:t>zákazky</a:t>
            </a:r>
            <a:r>
              <a:rPr lang="cs-CZ" sz="2600" dirty="0"/>
              <a:t> </a:t>
            </a:r>
            <a:r>
              <a:rPr lang="cs-CZ" sz="2600" dirty="0" err="1"/>
              <a:t>ako</a:t>
            </a:r>
            <a:r>
              <a:rPr lang="cs-CZ" sz="2600" dirty="0"/>
              <a:t> </a:t>
            </a:r>
            <a:r>
              <a:rPr lang="cs-CZ" sz="2600" dirty="0" err="1"/>
              <a:t>osobitnú</a:t>
            </a:r>
            <a:r>
              <a:rPr lang="cs-CZ" sz="2600" dirty="0"/>
              <a:t> </a:t>
            </a:r>
            <a:r>
              <a:rPr lang="cs-CZ" sz="2600" dirty="0" err="1"/>
              <a:t>podmienku</a:t>
            </a:r>
            <a:r>
              <a:rPr lang="cs-CZ" sz="2600" dirty="0"/>
              <a:t> </a:t>
            </a:r>
            <a:r>
              <a:rPr lang="cs-CZ" sz="2600" dirty="0" err="1"/>
              <a:t>plnenia</a:t>
            </a:r>
            <a:r>
              <a:rPr lang="cs-CZ" sz="2600" dirty="0"/>
              <a:t> </a:t>
            </a:r>
            <a:r>
              <a:rPr lang="cs-CZ" sz="2600" dirty="0" err="1"/>
              <a:t>zmluvy</a:t>
            </a:r>
            <a:r>
              <a:rPr lang="cs-CZ" sz="2600" dirty="0"/>
              <a:t> </a:t>
            </a:r>
            <a:r>
              <a:rPr lang="cs-CZ" sz="2600" dirty="0" err="1"/>
              <a:t>alebo</a:t>
            </a:r>
            <a:r>
              <a:rPr lang="cs-CZ" sz="2600" dirty="0"/>
              <a:t> </a:t>
            </a:r>
            <a:r>
              <a:rPr lang="cs-CZ" sz="2600" dirty="0" err="1"/>
              <a:t>ako</a:t>
            </a:r>
            <a:r>
              <a:rPr lang="cs-CZ" sz="2600" dirty="0"/>
              <a:t> kritérium na </a:t>
            </a:r>
            <a:r>
              <a:rPr lang="cs-CZ" sz="2600" dirty="0" err="1"/>
              <a:t>vyhodnotenie</a:t>
            </a:r>
            <a:r>
              <a:rPr lang="cs-CZ" sz="2600" dirty="0"/>
              <a:t> </a:t>
            </a:r>
            <a:r>
              <a:rPr lang="cs-CZ" sz="2600" dirty="0" err="1"/>
              <a:t>ponúk</a:t>
            </a:r>
            <a:r>
              <a:rPr lang="cs-CZ" sz="2600" dirty="0"/>
              <a:t>. </a:t>
            </a:r>
            <a:r>
              <a:rPr lang="cs-CZ" sz="2600" dirty="0" err="1"/>
              <a:t>Verejný</a:t>
            </a:r>
            <a:r>
              <a:rPr lang="cs-CZ" sz="2600" dirty="0"/>
              <a:t> </a:t>
            </a:r>
            <a:r>
              <a:rPr lang="cs-CZ" sz="2600" dirty="0" err="1"/>
              <a:t>obstarávateľ</a:t>
            </a:r>
            <a:r>
              <a:rPr lang="cs-CZ" sz="2600" dirty="0"/>
              <a:t> </a:t>
            </a:r>
            <a:r>
              <a:rPr lang="cs-CZ" sz="2600" dirty="0" err="1"/>
              <a:t>podľa</a:t>
            </a:r>
            <a:r>
              <a:rPr lang="cs-CZ" sz="2600" dirty="0"/>
              <a:t> § 7 </a:t>
            </a:r>
            <a:r>
              <a:rPr lang="cs-CZ" sz="2600" dirty="0" err="1"/>
              <a:t>ods</a:t>
            </a:r>
            <a:r>
              <a:rPr lang="cs-CZ" sz="2600" dirty="0"/>
              <a:t>. 1 písm. a) je povinný </a:t>
            </a:r>
            <a:r>
              <a:rPr lang="cs-CZ" sz="2600" dirty="0" err="1"/>
              <a:t>použiť</a:t>
            </a:r>
            <a:r>
              <a:rPr lang="cs-CZ" sz="2600" dirty="0"/>
              <a:t> </a:t>
            </a:r>
            <a:r>
              <a:rPr lang="cs-CZ" sz="2600" dirty="0" err="1"/>
              <a:t>environmentálne</a:t>
            </a:r>
            <a:r>
              <a:rPr lang="cs-CZ" sz="2600" dirty="0"/>
              <a:t> </a:t>
            </a:r>
            <a:r>
              <a:rPr lang="cs-CZ" sz="2600" dirty="0" err="1"/>
              <a:t>hľadisko</a:t>
            </a:r>
            <a:r>
              <a:rPr lang="cs-CZ" sz="2600" dirty="0"/>
              <a:t> </a:t>
            </a:r>
            <a:r>
              <a:rPr lang="cs-CZ" sz="2600" dirty="0" err="1"/>
              <a:t>najmenej</a:t>
            </a:r>
            <a:r>
              <a:rPr lang="cs-CZ" sz="2600" dirty="0"/>
              <a:t> v 6% </a:t>
            </a:r>
            <a:r>
              <a:rPr lang="cs-CZ" sz="2600" dirty="0" err="1"/>
              <a:t>verejných</a:t>
            </a:r>
            <a:r>
              <a:rPr lang="cs-CZ" sz="2600" dirty="0"/>
              <a:t> obstarávaní </a:t>
            </a:r>
            <a:r>
              <a:rPr lang="cs-CZ" sz="2600" dirty="0" err="1"/>
              <a:t>podľa</a:t>
            </a:r>
            <a:r>
              <a:rPr lang="cs-CZ" sz="2600" dirty="0"/>
              <a:t> </a:t>
            </a:r>
            <a:r>
              <a:rPr lang="cs-CZ" sz="2600" dirty="0" err="1"/>
              <a:t>prvej</a:t>
            </a:r>
            <a:r>
              <a:rPr lang="cs-CZ" sz="2600" dirty="0"/>
              <a:t> vety a </a:t>
            </a:r>
            <a:r>
              <a:rPr lang="cs-CZ" sz="2600" dirty="0" err="1"/>
              <a:t>sociálne</a:t>
            </a:r>
            <a:r>
              <a:rPr lang="cs-CZ" sz="2600" dirty="0"/>
              <a:t> </a:t>
            </a:r>
            <a:r>
              <a:rPr lang="cs-CZ" sz="2600" dirty="0" err="1"/>
              <a:t>hľadisko</a:t>
            </a:r>
            <a:r>
              <a:rPr lang="cs-CZ" sz="2600" dirty="0"/>
              <a:t> </a:t>
            </a:r>
            <a:r>
              <a:rPr lang="cs-CZ" sz="2600" dirty="0" err="1"/>
              <a:t>najmenej</a:t>
            </a:r>
            <a:r>
              <a:rPr lang="cs-CZ" sz="2600" dirty="0"/>
              <a:t> v 6% </a:t>
            </a:r>
            <a:r>
              <a:rPr lang="cs-CZ" sz="2600" dirty="0" err="1"/>
              <a:t>verejných</a:t>
            </a:r>
            <a:r>
              <a:rPr lang="cs-CZ" sz="2600" dirty="0"/>
              <a:t> obstarávaní </a:t>
            </a:r>
            <a:r>
              <a:rPr lang="cs-CZ" sz="2600" dirty="0" err="1"/>
              <a:t>podľa</a:t>
            </a:r>
            <a:r>
              <a:rPr lang="cs-CZ" sz="2600" dirty="0"/>
              <a:t> </a:t>
            </a:r>
            <a:r>
              <a:rPr lang="cs-CZ" sz="2600" dirty="0" err="1"/>
              <a:t>prvej</a:t>
            </a:r>
            <a:r>
              <a:rPr lang="cs-CZ" sz="2600" dirty="0"/>
              <a:t> vety. Na osoby </a:t>
            </a:r>
            <a:r>
              <a:rPr lang="cs-CZ" sz="2600" dirty="0" err="1"/>
              <a:t>podľa</a:t>
            </a:r>
            <a:r>
              <a:rPr lang="cs-CZ" sz="2600" dirty="0"/>
              <a:t> § 8 </a:t>
            </a:r>
            <a:r>
              <a:rPr lang="cs-CZ" sz="2600" dirty="0" err="1"/>
              <a:t>sa</a:t>
            </a:r>
            <a:r>
              <a:rPr lang="cs-CZ" sz="2600" dirty="0"/>
              <a:t> </a:t>
            </a:r>
            <a:r>
              <a:rPr lang="cs-CZ" sz="2600" dirty="0" err="1"/>
              <a:t>povinnosť</a:t>
            </a:r>
            <a:r>
              <a:rPr lang="cs-CZ" sz="2600" dirty="0"/>
              <a:t> </a:t>
            </a:r>
            <a:r>
              <a:rPr lang="cs-CZ" sz="2600" dirty="0" err="1"/>
              <a:t>podľa</a:t>
            </a:r>
            <a:r>
              <a:rPr lang="cs-CZ" sz="2600" dirty="0"/>
              <a:t> </a:t>
            </a:r>
            <a:r>
              <a:rPr lang="cs-CZ" sz="2600" dirty="0" err="1"/>
              <a:t>prvej</a:t>
            </a:r>
            <a:r>
              <a:rPr lang="cs-CZ" sz="2600" dirty="0"/>
              <a:t> vety </a:t>
            </a:r>
            <a:r>
              <a:rPr lang="cs-CZ" sz="2600" dirty="0" err="1"/>
              <a:t>nevzťahuje</a:t>
            </a:r>
            <a:r>
              <a:rPr lang="cs-CZ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81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588579" y="1049602"/>
            <a:ext cx="11319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Integrační sociální podnik - definice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588579" y="2220823"/>
            <a:ext cx="6032939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9543"/>
              </a:buClr>
            </a:pPr>
            <a:r>
              <a:rPr lang="cs-CZ" sz="2200" dirty="0">
                <a:ea typeface="Calibri"/>
                <a:cs typeface="Calibri"/>
              </a:rPr>
              <a:t>Dle ZISP: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Calibri"/>
                <a:cs typeface="Calibri"/>
              </a:rPr>
              <a:t>Podnikatelský subjekt (§ 4 odst. 1 písm. a)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Calibri"/>
                <a:cs typeface="Calibri"/>
              </a:rPr>
              <a:t>Zaměstnává minimálně 30 % osob se specifickými potřebami (§ 2 odst. 1)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Calibri"/>
                <a:cs typeface="Calibri"/>
              </a:rPr>
              <a:t>Vstupní diagnostika OSP a individuální plán (§ 2 odst. 3)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Calibri"/>
                <a:cs typeface="Calibri"/>
              </a:rPr>
              <a:t>Podpora OSP (§ 2 odst. 2)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Calibri"/>
                <a:cs typeface="Calibri"/>
              </a:rPr>
              <a:t>Zajištění podpory sociálního pracovníka (§ 2 odst. 4)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ea typeface="Calibri"/>
                <a:cs typeface="Calibri"/>
              </a:rPr>
              <a:t>Reinvestice zisku/Integrační fond (§ 17)</a:t>
            </a:r>
          </a:p>
          <a:p>
            <a:pPr marL="285750" indent="-285750">
              <a:buClr>
                <a:srgbClr val="009543"/>
              </a:buClr>
              <a:buFont typeface="Wingdings" panose="05000000000000000000" pitchFamily="2" charset="2"/>
              <a:buChar char="§"/>
            </a:pPr>
            <a:endParaRPr lang="cs-CZ" sz="2400" dirty="0">
              <a:ea typeface="Calibri"/>
              <a:cs typeface="Calibri"/>
            </a:endParaRPr>
          </a:p>
          <a:p>
            <a:pPr algn="r">
              <a:buClr>
                <a:srgbClr val="009543"/>
              </a:buClr>
            </a:pPr>
            <a:r>
              <a:rPr lang="cs-CZ" sz="2200" b="1" dirty="0">
                <a:ea typeface="Calibri"/>
                <a:cs typeface="Calibri"/>
              </a:rPr>
              <a:t>Status ISP (rozhodnutí MPSV)/Evidence v Registru</a:t>
            </a:r>
          </a:p>
        </p:txBody>
      </p:sp>
      <p:pic>
        <p:nvPicPr>
          <p:cNvPr id="1026" name="Picture 2" descr="Sociální podnikání v ČR Bc. Jitka Čechová - ppt stáhnout">
            <a:extLst>
              <a:ext uri="{FF2B5EF4-FFF2-40B4-BE49-F238E27FC236}">
                <a16:creationId xmlns:a16="http://schemas.microsoft.com/office/drawing/2014/main" id="{A9335A9E-238E-88B9-8465-6AE915A1A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5" t="33607" r="31417" b="21354"/>
          <a:stretch/>
        </p:blipFill>
        <p:spPr bwMode="auto">
          <a:xfrm>
            <a:off x="6621517" y="1695933"/>
            <a:ext cx="5570483" cy="51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2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588579" y="1049602"/>
            <a:ext cx="11319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Osoby se specifickými potřebami I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472967" y="2220823"/>
            <a:ext cx="11550868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rgbClr val="009543"/>
              </a:buClr>
            </a:pPr>
            <a:r>
              <a:rPr lang="cs-CZ" sz="2000" dirty="0">
                <a:ea typeface="Calibri"/>
                <a:cs typeface="Calibri"/>
              </a:rPr>
              <a:t>Osoba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ke dni bezprostředně předcházejícímu vzniku pracovního poměru u integračního sociálního podniku vedena v evidenci uchazečů o zaměstnání Úřadu práce České republiky (dále jen „Úřad práce“), v posledních 24 měsících před vznikem pracovního poměru u integračního sociálního podniku byla vedena v evidenci uchazečů o zaměstnání Úřadu práce v součtu alespoň 12 měsíců a ke dni vzniku pracovního poměru u integračního sociálního podniku</a:t>
            </a:r>
            <a:r>
              <a:rPr lang="cs-CZ" sz="2000" dirty="0">
                <a:ea typeface="Calibri"/>
                <a:cs typeface="Calibri"/>
              </a:rPr>
              <a:t>:</a:t>
            </a:r>
            <a:endParaRPr lang="cs-CZ" sz="2800" dirty="0">
              <a:ea typeface="Calibri"/>
              <a:cs typeface="Calibri"/>
            </a:endParaRP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osobně pečující o osobu závislou na pomoci jiné fyzické osoby ve stupni III (těžká závislost) nebo ve stupni IV (úplná závislost), pokud s touto osobou trvale žije a společně uhrazují náklady na své potřeby, nebo jde-li o osobu, která se pro účely důchodového pojištění považuje za osobu blízkou,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která nedosáhla žádného ze stupňů středního vzdělání,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 2 let po ukončení soustavné přípravy na budoucí povolání; soustavná příprava na budoucí povolání se posuzuje podle § 5 písm. d) zákona o zaměstnanosti,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které byl udělen azyl nebo doplňková ochrana, 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proti které je veden výkon rozhodnutí nebo exekuce na peněžité plnění, nebo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která dosáhla alespoň 60 let,</a:t>
            </a:r>
            <a:endParaRPr lang="cs-CZ" sz="2400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93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588579" y="1049602"/>
            <a:ext cx="11319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Osoby se specifickými potřebami II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704194" y="2220823"/>
            <a:ext cx="1062595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Clr>
                <a:srgbClr val="009543"/>
              </a:buClr>
            </a:pPr>
            <a:r>
              <a:rPr lang="cs-CZ" sz="2400" dirty="0">
                <a:ea typeface="Calibri"/>
                <a:cs typeface="Calibri"/>
              </a:rPr>
              <a:t>Osoba: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zdravotním postižením podle § 67 zákona o zaměstnanosti,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které byla v posledních 12 měsících před vznikem pracovního poměru u integračního podniku poskytnuta služba sociální prevence podle zákona o sociálních službách,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která byla ke dni vzniku pracovního poměru u integračního podniku osobou bez přístřeší,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která je osobou po ukončení výkonu trestu odnětí svobody nebo po propuštění z výkonu ochranného opatření zabezpečovací detence, nebo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která je osobou do 10 let po ukončení nařízené ústavní výchovy nebo uložené ochranné výchovy v diagnostickém ústavu, dětském domově, dětském domově se školou nebo výchovném ústavu anebo po ukončení poskytování služeb ve středisku výchovné péče v internátní formě podle zákona o výkonu ústavní výchovy nebo ochranné výchovy ve školských zařízeních a o preventivně výchovné péči ve školských zařízeních.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4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588579" y="1049602"/>
            <a:ext cx="113196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b="1" dirty="0">
                <a:solidFill>
                  <a:srgbClr val="2E4987"/>
                </a:solidFill>
              </a:rPr>
              <a:t>Integrační sociální podnik v. </a:t>
            </a:r>
            <a:r>
              <a:rPr lang="cs-CZ" sz="3600" b="1" dirty="0" err="1">
                <a:solidFill>
                  <a:srgbClr val="2E4987"/>
                </a:solidFill>
              </a:rPr>
              <a:t>ZChTP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621C78-DC5F-4F58-B103-BE966FE68A28}"/>
              </a:ext>
            </a:extLst>
          </p:cNvPr>
          <p:cNvSpPr txBox="1"/>
          <p:nvPr/>
        </p:nvSpPr>
        <p:spPr>
          <a:xfrm>
            <a:off x="283779" y="1695933"/>
            <a:ext cx="581222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9543"/>
              </a:buClr>
            </a:pPr>
            <a:r>
              <a:rPr lang="cs-CZ" sz="2400" b="1" dirty="0" err="1">
                <a:ea typeface="Calibri"/>
                <a:cs typeface="Calibri"/>
              </a:rPr>
              <a:t>ZChTP</a:t>
            </a:r>
            <a:endParaRPr lang="cs-CZ" sz="2400" b="1" dirty="0">
              <a:ea typeface="Calibri"/>
              <a:cs typeface="Calibri"/>
            </a:endParaRP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Zaměstnává více než 50 % osob </a:t>
            </a:r>
            <a:r>
              <a:rPr lang="cs-CZ" sz="2400" u="sng" dirty="0">
                <a:ea typeface="Calibri"/>
                <a:cs typeface="Calibri"/>
              </a:rPr>
              <a:t>se zdravotním postižením (OZP)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  <a:ea typeface="Calibri"/>
                <a:cs typeface="Calibri"/>
              </a:rPr>
              <a:t>Vstupní diagnostika OZP ani individuální plán nejsou zákonem vyžadovány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  <a:ea typeface="Calibri"/>
                <a:cs typeface="Calibri"/>
              </a:rPr>
              <a:t>Zajištění podpory (mj. sociálním pracovníkem) není zákonem vyžadováno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  <a:ea typeface="Calibri"/>
                <a:cs typeface="Calibri"/>
              </a:rPr>
              <a:t>Reinvestice zisku/Integrační fond nejsou zákonem stanoveny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  <a:ea typeface="Calibri"/>
                <a:cs typeface="Calibri"/>
              </a:rPr>
              <a:t>Projekt činnosti není zákonem předepsán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Výroční zprávy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A27BE8-B876-895B-FF25-2F7786A6B9EC}"/>
              </a:ext>
            </a:extLst>
          </p:cNvPr>
          <p:cNvSpPr txBox="1"/>
          <p:nvPr/>
        </p:nvSpPr>
        <p:spPr>
          <a:xfrm>
            <a:off x="6274676" y="1695933"/>
            <a:ext cx="5917324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9543"/>
              </a:buClr>
            </a:pPr>
            <a:r>
              <a:rPr lang="cs-CZ" sz="2400" b="1" dirty="0">
                <a:ea typeface="Calibri"/>
                <a:cs typeface="Calibri"/>
              </a:rPr>
              <a:t>ISP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Zaměstnává minimálně 30 % osob </a:t>
            </a:r>
            <a:r>
              <a:rPr lang="cs-CZ" sz="2400" u="sng" dirty="0">
                <a:ea typeface="Calibri"/>
                <a:cs typeface="Calibri"/>
              </a:rPr>
              <a:t>se specifickými potřebami (OSP) - mj. i OZP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Vstupní diagnostika OSP a individuální plán</a:t>
            </a:r>
          </a:p>
          <a:p>
            <a:pPr algn="just">
              <a:buClr>
                <a:srgbClr val="009543"/>
              </a:buClr>
            </a:pPr>
            <a:endParaRPr lang="cs-CZ" sz="2400" dirty="0">
              <a:ea typeface="Calibri"/>
              <a:cs typeface="Calibri"/>
            </a:endParaRP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Zajištění podpory (mj. sociálním pracovníkem dle § 35 odst. 1 ZSS)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Reinvestice zisku/Integrační fond</a:t>
            </a:r>
          </a:p>
          <a:p>
            <a:pPr algn="just">
              <a:buClr>
                <a:srgbClr val="009543"/>
              </a:buClr>
            </a:pPr>
            <a:endParaRPr lang="cs-CZ" sz="2400" dirty="0">
              <a:ea typeface="Calibri"/>
              <a:cs typeface="Calibri"/>
            </a:endParaRP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Projekt činnosti součástí žádosti na MPSV</a:t>
            </a:r>
          </a:p>
          <a:p>
            <a:pPr marL="285750" indent="-285750" algn="just">
              <a:buClr>
                <a:srgbClr val="009543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ea typeface="Calibri"/>
                <a:cs typeface="Calibri"/>
              </a:rPr>
              <a:t>Výroční zprávy</a:t>
            </a:r>
          </a:p>
        </p:txBody>
      </p:sp>
    </p:spTree>
    <p:extLst>
      <p:ext uri="{BB962C8B-B14F-4D97-AF65-F5344CB8AC3E}">
        <p14:creationId xmlns:p14="http://schemas.microsoft.com/office/powerpoint/2010/main" val="834958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9BE72F-CB9A-4489-9DE8-BDBC4ADFE5FE}">
  <ds:schemaRefs>
    <ds:schemaRef ds:uri="http://www.w3.org/XML/1998/namespace"/>
    <ds:schemaRef ds:uri="http://schemas.microsoft.com/office/2006/documentManagement/types"/>
    <ds:schemaRef ds:uri="c7130aa1-df8d-4cfc-b5ca-c8e75a54ac58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a05a313-e8ba-434f-93a9-e1335f2c205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2847</Words>
  <Application>Microsoft Office PowerPoint</Application>
  <PresentationFormat>Širokoúhlá obrazovka</PresentationFormat>
  <Paragraphs>370</Paragraphs>
  <Slides>43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Wingdings,Sans-Serif</vt:lpstr>
      <vt:lpstr>Motiv Office</vt:lpstr>
      <vt:lpstr>Veřejné zakázky a sociální podniky</vt:lpstr>
      <vt:lpstr>Prezentace aplikace PowerPoint</vt:lpstr>
      <vt:lpstr>Prezentace aplikace PowerPoint</vt:lpstr>
      <vt:lpstr>Integrační sociální podnik - definice, ukotvení v systému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Integrační sociální podnik ve veřejném nakupování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Integrační sociální podnik ve veřejném nakupování</vt:lpstr>
      <vt:lpstr>Prezentace aplikace PowerPoint</vt:lpstr>
      <vt:lpstr>Prezentace aplikace PowerPoint</vt:lpstr>
      <vt:lpstr>Prezentace aplikace PowerPoint</vt:lpstr>
      <vt:lpstr>Prezentace aplikace PowerPoint</vt:lpstr>
      <vt:lpstr>Integrační sociální podnik ve veřejném nakupování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informací o sociálních podnicích (tč. nikoli o ISP dle ZISP!)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Gromnica Adam</cp:lastModifiedBy>
  <cp:revision>139</cp:revision>
  <cp:lastPrinted>2025-01-30T07:22:21Z</cp:lastPrinted>
  <dcterms:created xsi:type="dcterms:W3CDTF">2024-02-08T14:50:32Z</dcterms:created>
  <dcterms:modified xsi:type="dcterms:W3CDTF">2025-01-30T08:36:47Z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