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36"/>
  </p:notesMasterIdLst>
  <p:handoutMasterIdLst>
    <p:handoutMasterId r:id="rId37"/>
  </p:handoutMasterIdLst>
  <p:sldIdLst>
    <p:sldId id="264" r:id="rId3"/>
    <p:sldId id="272" r:id="rId4"/>
    <p:sldId id="539" r:id="rId5"/>
    <p:sldId id="540" r:id="rId6"/>
    <p:sldId id="541" r:id="rId7"/>
    <p:sldId id="553" r:id="rId8"/>
    <p:sldId id="542" r:id="rId9"/>
    <p:sldId id="550" r:id="rId10"/>
    <p:sldId id="555" r:id="rId11"/>
    <p:sldId id="554" r:id="rId12"/>
    <p:sldId id="557" r:id="rId13"/>
    <p:sldId id="556" r:id="rId14"/>
    <p:sldId id="303" r:id="rId15"/>
    <p:sldId id="552" r:id="rId16"/>
    <p:sldId id="546" r:id="rId17"/>
    <p:sldId id="558" r:id="rId18"/>
    <p:sldId id="543" r:id="rId19"/>
    <p:sldId id="563" r:id="rId20"/>
    <p:sldId id="559" r:id="rId21"/>
    <p:sldId id="544" r:id="rId22"/>
    <p:sldId id="547" r:id="rId23"/>
    <p:sldId id="549" r:id="rId24"/>
    <p:sldId id="560" r:id="rId25"/>
    <p:sldId id="562" r:id="rId26"/>
    <p:sldId id="561" r:id="rId27"/>
    <p:sldId id="567" r:id="rId28"/>
    <p:sldId id="568" r:id="rId29"/>
    <p:sldId id="569" r:id="rId30"/>
    <p:sldId id="570" r:id="rId31"/>
    <p:sldId id="571" r:id="rId32"/>
    <p:sldId id="572" r:id="rId33"/>
    <p:sldId id="279" r:id="rId34"/>
    <p:sldId id="278" r:id="rId3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E90"/>
    <a:srgbClr val="98FB98"/>
    <a:srgbClr val="8CC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72" autoAdjust="0"/>
    <p:restoredTop sz="90576" autoAdjust="0"/>
  </p:normalViewPr>
  <p:slideViewPr>
    <p:cSldViewPr snapToGrid="0">
      <p:cViewPr varScale="1">
        <p:scale>
          <a:sx n="75" d="100"/>
          <a:sy n="75" d="100"/>
        </p:scale>
        <p:origin x="264" y="6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B67133AC-2C04-45FC-8D07-B373B6291E39}" type="datetimeFigureOut">
              <a:rPr lang="cs-CZ" smtClean="0"/>
              <a:t>03.12.2024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DBE04A98-F9C1-4ACB-94AA-D702CED6C8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24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7A626EDB-FCAF-484A-88A1-4DD3A71A1170}" type="datetimeFigureOut">
              <a:rPr lang="cs-CZ" smtClean="0"/>
              <a:t>03.12.2024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99ED3CEF-EF8F-49AA-A968-E62585E189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946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297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913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341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03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3794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542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9346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330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5577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273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98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9866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8631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1037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0351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4377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9075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7849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1327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684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383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530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28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718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319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780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3CEF-EF8F-49AA-A968-E62585E1899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524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71531" y="4581128"/>
            <a:ext cx="9409045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871531" y="1988840"/>
            <a:ext cx="9710869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871531" y="3789040"/>
            <a:ext cx="9612245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1" y="692696"/>
            <a:ext cx="3420000" cy="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67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27381" y="2060848"/>
            <a:ext cx="11055019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527381" y="1412776"/>
            <a:ext cx="11055019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392" y="620688"/>
            <a:ext cx="2688299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8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27381" y="1484784"/>
            <a:ext cx="11055019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392" y="620688"/>
            <a:ext cx="2688299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9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527381" y="1412776"/>
            <a:ext cx="11055019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623392" y="2060849"/>
            <a:ext cx="109728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392" y="620688"/>
            <a:ext cx="2688299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19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1E84EBE-2A99-4557-99FA-5EEABDC7EC6A}" type="datetimeFigureOut">
              <a:rPr lang="cs-CZ" smtClean="0"/>
              <a:t>03.12.2024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652D407-907E-440B-8EC2-3E3ECED258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07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71531" y="4581128"/>
            <a:ext cx="9409045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871531" y="1988840"/>
            <a:ext cx="9710869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871531" y="3789040"/>
            <a:ext cx="9612245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1371" y="692696"/>
            <a:ext cx="3420000" cy="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5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27381" y="2060848"/>
            <a:ext cx="11055019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527381" y="1412776"/>
            <a:ext cx="11055019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392" y="620688"/>
            <a:ext cx="2688299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82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27381" y="1484784"/>
            <a:ext cx="11055019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392" y="620688"/>
            <a:ext cx="2688299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031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527381" y="1412776"/>
            <a:ext cx="11055019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623392" y="2060849"/>
            <a:ext cx="109728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3392" y="620688"/>
            <a:ext cx="2688299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5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7" cstate="print"/>
          <a:srcRect l="17008" b="8622"/>
          <a:stretch>
            <a:fillRect/>
          </a:stretch>
        </p:blipFill>
        <p:spPr>
          <a:xfrm>
            <a:off x="3" y="1988841"/>
            <a:ext cx="10544727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12192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12192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56111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3" y="1988841"/>
            <a:ext cx="10544727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12192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12192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05172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gate.ec.europa.eu/procurementbuyers/#/procumementlocation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4257" y="1412776"/>
            <a:ext cx="9372599" cy="4464496"/>
          </a:xfrm>
        </p:spPr>
        <p:txBody>
          <a:bodyPr/>
          <a:lstStyle/>
          <a:p>
            <a:pPr marL="0" indent="0">
              <a:buNone/>
            </a:pPr>
            <a:endParaRPr lang="cs-CZ" sz="2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pl-PL" sz="1100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pl-PL" sz="5400" b="1" dirty="0">
                <a:solidFill>
                  <a:srgbClr val="000099"/>
                </a:solidFill>
              </a:rPr>
              <a:t>Dopad net zero nařízení na zadávání čistých technologií</a:t>
            </a:r>
            <a:endParaRPr lang="pl-PL" sz="440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endParaRPr lang="cs-CZ" sz="1800" dirty="0">
              <a:solidFill>
                <a:schemeClr val="accent1"/>
              </a:solidFill>
            </a:endParaRPr>
          </a:p>
          <a:p>
            <a:pPr marL="0" indent="0" algn="r">
              <a:buNone/>
            </a:pPr>
            <a:r>
              <a:rPr lang="cs-CZ" sz="1800" dirty="0">
                <a:solidFill>
                  <a:schemeClr val="accent1"/>
                </a:solidFill>
              </a:rPr>
              <a:t>Lenka Matochová</a:t>
            </a:r>
          </a:p>
        </p:txBody>
      </p:sp>
    </p:spTree>
    <p:extLst>
      <p:ext uri="{BB962C8B-B14F-4D97-AF65-F5344CB8AC3E}">
        <p14:creationId xmlns:p14="http://schemas.microsoft.com/office/powerpoint/2010/main" val="2666984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23) „</a:t>
            </a:r>
            <a:r>
              <a:rPr lang="cs-CZ" sz="1800" b="1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zadávacím řízením</a:t>
            </a:r>
            <a:r>
              <a:rPr lang="cs-CZ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“ jeden z následujících dvou postupů:  </a:t>
            </a:r>
          </a:p>
          <a:p>
            <a:pPr marL="342900" indent="-342900">
              <a:buAutoNum type="alphaLcParenR"/>
            </a:pPr>
            <a:r>
              <a:rPr lang="cs-CZ" sz="18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jakýkoli typ zadávacího řízení, na který se vztahuje směrnice 2014/24/EU, pokud jde o uzavření smlouvy na veřejnou zakázku, nebo směrnice 2014/25/EU, pokud jde o uzavření smlouvy na zakázku na dodávky, stavební </a:t>
            </a:r>
            <a:r>
              <a:rPr lang="cs-CZ" sz="1800" dirty="0">
                <a:solidFill>
                  <a:srgbClr val="333333"/>
                </a:solidFill>
                <a:latin typeface="Roboto" panose="02000000000000000000" pitchFamily="2" charset="0"/>
              </a:rPr>
              <a:t>práce a služby; </a:t>
            </a:r>
          </a:p>
          <a:p>
            <a:pPr marL="342900" indent="-342900">
              <a:buAutoNum type="alphaLcParenR"/>
            </a:pPr>
            <a:r>
              <a:rPr lang="cs-CZ" sz="1800" dirty="0">
                <a:solidFill>
                  <a:srgbClr val="333333"/>
                </a:solidFill>
                <a:latin typeface="Roboto" panose="02000000000000000000" pitchFamily="2" charset="0"/>
              </a:rPr>
              <a:t>postup udělení koncese na stavební práce nebo služby, na který se vztahuje směrnice 2014/23/EU;</a:t>
            </a:r>
          </a:p>
          <a:p>
            <a:r>
              <a:rPr lang="cs-CZ" sz="1800" dirty="0">
                <a:solidFill>
                  <a:srgbClr val="333333"/>
                </a:solidFill>
                <a:latin typeface="Roboto" panose="02000000000000000000" pitchFamily="2" charset="0"/>
              </a:rPr>
              <a:t>26) „</a:t>
            </a:r>
            <a:r>
              <a:rPr lang="cs-CZ" sz="1800" b="1" dirty="0">
                <a:solidFill>
                  <a:srgbClr val="333333"/>
                </a:solidFill>
                <a:latin typeface="Roboto" panose="02000000000000000000" pitchFamily="2" charset="0"/>
              </a:rPr>
              <a:t>zakázkou</a:t>
            </a:r>
            <a:r>
              <a:rPr lang="cs-CZ" sz="1800" dirty="0">
                <a:solidFill>
                  <a:srgbClr val="333333"/>
                </a:solidFill>
                <a:latin typeface="Roboto" panose="02000000000000000000" pitchFamily="2" charset="0"/>
              </a:rPr>
              <a:t>“ v souvislosti se zadávacími řízeními veřejné zakázky ve smyslu čl. 2 odst. 1 bodu 5 směrnice 2014/24/EU, zakázky na dodávky, stavební práce a služby ve smyslu čl. 2 bodu 1 směrnice 2014/25/EU a koncese ve smyslu čl. 5 bodu 1 směrnice 2014/23</a:t>
            </a:r>
            <a:r>
              <a:rPr lang="cs-CZ" sz="1600" dirty="0">
                <a:solidFill>
                  <a:srgbClr val="333333"/>
                </a:solidFill>
                <a:latin typeface="Roboto" panose="02000000000000000000" pitchFamily="2" charset="0"/>
              </a:rPr>
              <a:t>/EU;</a:t>
            </a:r>
          </a:p>
          <a:p>
            <a:endParaRPr lang="cs-CZ" sz="1400" dirty="0">
              <a:solidFill>
                <a:srgbClr val="333333"/>
              </a:solidFill>
              <a:latin typeface="Roboto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Na jaké zakázky se čl. 25 NZIA uplatní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9362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Struktura zadávacích směrnic:</a:t>
            </a:r>
          </a:p>
          <a:p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Čl. 4 klasické zadávací směrnice: </a:t>
            </a:r>
          </a:p>
          <a:p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„</a:t>
            </a:r>
            <a:r>
              <a:rPr lang="cs-CZ" sz="1400" b="1" i="1" dirty="0">
                <a:solidFill>
                  <a:srgbClr val="333333"/>
                </a:solidFill>
                <a:latin typeface="Roboto" panose="02000000000000000000" pitchFamily="2" charset="0"/>
              </a:rPr>
              <a:t>Tato směrnice se vztahuje na veřejné zakázky</a:t>
            </a:r>
            <a:r>
              <a:rPr lang="cs-CZ" sz="1400" i="1" dirty="0">
                <a:solidFill>
                  <a:srgbClr val="333333"/>
                </a:solidFill>
                <a:latin typeface="Roboto" panose="02000000000000000000" pitchFamily="2" charset="0"/>
              </a:rPr>
              <a:t>, jejichž odhadovaná hodnota bez daně z přidané hodnoty (DPH) se rovná těmto finančním limitům nebo je vyšší:</a:t>
            </a:r>
          </a:p>
          <a:p>
            <a:pPr marL="228600" indent="-228600">
              <a:buAutoNum type="alphaLcParenR"/>
            </a:pPr>
            <a:r>
              <a:rPr lang="pl-PL" sz="1400" i="1" dirty="0">
                <a:solidFill>
                  <a:srgbClr val="333333"/>
                </a:solidFill>
                <a:latin typeface="Roboto" panose="02000000000000000000" pitchFamily="2" charset="0"/>
              </a:rPr>
              <a:t>5 186 000 EUR u veřejných zakázek na stavební práce;</a:t>
            </a:r>
            <a:endParaRPr lang="cs-CZ" sz="1400" i="1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marL="228600" indent="-228600">
              <a:buAutoNum type="alphaLcParenR"/>
            </a:pPr>
            <a:r>
              <a:rPr lang="cs-CZ" sz="1400" i="1" dirty="0">
                <a:solidFill>
                  <a:srgbClr val="333333"/>
                </a:solidFill>
                <a:latin typeface="Roboto" panose="02000000000000000000" pitchFamily="2" charset="0"/>
              </a:rPr>
              <a:t>134 000 EUR u veřejných zakázek na dodávky a služby zadávaných ústředními orgány státní správy …</a:t>
            </a:r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“</a:t>
            </a:r>
          </a:p>
          <a:p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Čl. 10 klasické zadávací směrnice</a:t>
            </a:r>
          </a:p>
          <a:p>
            <a:r>
              <a:rPr lang="cs-CZ" sz="1400" i="1" dirty="0">
                <a:solidFill>
                  <a:srgbClr val="333333"/>
                </a:solidFill>
                <a:latin typeface="Roboto" panose="02000000000000000000" pitchFamily="2" charset="0"/>
              </a:rPr>
              <a:t>„</a:t>
            </a:r>
            <a:r>
              <a:rPr lang="pt-BR" sz="1400" b="1" i="1" dirty="0">
                <a:solidFill>
                  <a:srgbClr val="333333"/>
                </a:solidFill>
                <a:latin typeface="Roboto" panose="02000000000000000000" pitchFamily="2" charset="0"/>
              </a:rPr>
              <a:t>Tato směrnice se nevztahuje na veřejné zakázky </a:t>
            </a:r>
            <a:r>
              <a:rPr lang="pt-BR" sz="1400" i="1" dirty="0">
                <a:solidFill>
                  <a:srgbClr val="333333"/>
                </a:solidFill>
                <a:latin typeface="Roboto" panose="02000000000000000000" pitchFamily="2" charset="0"/>
              </a:rPr>
              <a:t>na služby, které se týkají:</a:t>
            </a:r>
            <a:endParaRPr lang="cs-CZ" sz="1400" i="1" dirty="0">
              <a:solidFill>
                <a:srgbClr val="333333"/>
              </a:solidFill>
              <a:latin typeface="Roboto" panose="02000000000000000000" pitchFamily="2" charset="0"/>
            </a:endParaRPr>
          </a:p>
          <a:p>
            <a:pPr marL="228600" indent="-228600">
              <a:buAutoNum type="alphaLcParenR"/>
            </a:pPr>
            <a:r>
              <a:rPr lang="cs-CZ" sz="1400" i="1" dirty="0">
                <a:solidFill>
                  <a:srgbClr val="333333"/>
                </a:solidFill>
                <a:latin typeface="Roboto" panose="02000000000000000000" pitchFamily="2" charset="0"/>
              </a:rPr>
              <a:t>nabývání nebo nájmu pozemků, stávajících budov nebo jiných nemovitostí nebo práv s nimi spojených bez ohledu na způsoby jejich financování ...“</a:t>
            </a:r>
          </a:p>
          <a:p>
            <a:endParaRPr lang="cs-CZ" sz="1400" dirty="0">
              <a:solidFill>
                <a:srgbClr val="333333"/>
              </a:solidFill>
              <a:latin typeface="Roboto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Na jaké zakázky se čl. 25 NZIA uplatní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001351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sz="3600" dirty="0">
                <a:latin typeface="Montserrat" panose="00000500000000000000" pitchFamily="2" charset="-18"/>
              </a:rPr>
              <a:t>→ </a:t>
            </a:r>
            <a:r>
              <a:rPr lang="cs-CZ" sz="3600" dirty="0"/>
              <a:t>NZIA se uplatní na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Nadlimitní veřejné zakázky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které se neaplikují výjimky z povinného použití zadávacího řízení</a:t>
            </a:r>
            <a:endParaRPr lang="cs-CZ" sz="3600" dirty="0">
              <a:solidFill>
                <a:srgbClr val="333333"/>
              </a:solidFill>
              <a:latin typeface="Roboto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Na jaké zakázky se čl. 25 NZIA uplatní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72389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3125337"/>
            <a:ext cx="11055019" cy="2088107"/>
          </a:xfrm>
        </p:spPr>
        <p:txBody>
          <a:bodyPr/>
          <a:lstStyle/>
          <a:p>
            <a:pPr algn="ctr"/>
            <a:r>
              <a:rPr lang="cs-CZ" sz="4000" dirty="0">
                <a:latin typeface="+mn-lt"/>
                <a:ea typeface="+mn-ea"/>
                <a:cs typeface="+mn-cs"/>
              </a:rPr>
              <a:t>Minimální povinné environmentální požadavky</a:t>
            </a:r>
            <a:br>
              <a:rPr lang="cs-CZ" sz="4000" dirty="0">
                <a:latin typeface="+mn-lt"/>
                <a:ea typeface="+mn-ea"/>
                <a:cs typeface="+mn-cs"/>
              </a:rPr>
            </a:br>
            <a:br>
              <a:rPr lang="cs-CZ" sz="4000" dirty="0">
                <a:latin typeface="+mn-lt"/>
                <a:ea typeface="+mn-ea"/>
                <a:cs typeface="+mn-cs"/>
              </a:rPr>
            </a:br>
            <a:r>
              <a:rPr lang="cs-CZ" sz="4000" dirty="0">
                <a:latin typeface="+mn-lt"/>
                <a:ea typeface="+mn-ea"/>
                <a:cs typeface="+mn-cs"/>
              </a:rPr>
              <a:t>čl. 25 odst. 1 NZIA</a:t>
            </a:r>
            <a:br>
              <a:rPr lang="cs-CZ" sz="5400" dirty="0">
                <a:latin typeface="+mn-lt"/>
                <a:ea typeface="+mn-ea"/>
                <a:cs typeface="+mn-cs"/>
              </a:rPr>
            </a:br>
            <a:endParaRPr lang="cs-CZ" sz="54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1418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ctr"/>
            <a:r>
              <a:rPr lang="cs-CZ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Článek 25</a:t>
            </a:r>
          </a:p>
          <a:p>
            <a:pPr algn="ctr"/>
            <a:r>
              <a:rPr lang="cs-CZ" sz="2000" b="1" i="0" dirty="0">
                <a:solidFill>
                  <a:srgbClr val="000000"/>
                </a:solidFill>
                <a:effectLst/>
                <a:latin typeface="inherit"/>
              </a:rPr>
              <a:t>Příspěvek k udržitelnosti a odolnosti při zadávacích řízeních</a:t>
            </a:r>
          </a:p>
          <a:p>
            <a:pPr algn="just"/>
            <a:r>
              <a:rPr lang="cs-CZ" sz="2000" dirty="0"/>
              <a:t>1.   U zadávacích řízení spadajících do oblasti působnosti směrnic 2014/23/EU, 2014/24/EU nebo 2014/25/EU, pokud mají zakázky jako součást svého předmětu technologie pro nulové čisté emise uvedené v </a:t>
            </a:r>
            <a:r>
              <a:rPr lang="cs-CZ" sz="2000" b="1" dirty="0"/>
              <a:t>čl. 4 odst. 1 písm. a) až k) </a:t>
            </a:r>
            <a:r>
              <a:rPr lang="cs-CZ" sz="2000" dirty="0"/>
              <a:t>tohoto nařízení, nebo v případě zakázek na stavební práce a koncesí na stavební práce zahrnujících uvedenou technologii, uplatňují veřejní zadavatelé a zadavatelé minimální povinné požadavky týkající se environmentální udržitelnosti stanovené v prováděcím aktu uvedeném v odstavci 5 tohoto článku.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Minimální povinné environmentální požadavky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92765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ctr"/>
            <a:r>
              <a:rPr lang="cs-CZ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Článek 25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4. Minimální povinné požadavky podle odstavce 1 mají v příslušných případech podobu: </a:t>
            </a:r>
          </a:p>
          <a:p>
            <a:pPr marL="457200" indent="-457200" algn="just">
              <a:buAutoNum type="alphaLcParenR"/>
            </a:pPr>
            <a:r>
              <a:rPr lang="cs-CZ" sz="2000" dirty="0"/>
              <a:t>technických specifikací nebo požadavků ve smyslu článku 36 směrnice 2014/23/EU, článku 42 směrnice 2014/24/EU a článku 60 směrnice 2014/25/EU; nebo </a:t>
            </a:r>
          </a:p>
          <a:p>
            <a:pPr marL="457200" indent="-457200" algn="just">
              <a:buAutoNum type="alphaLcParenR"/>
            </a:pPr>
            <a:r>
              <a:rPr lang="cs-CZ" sz="2000" dirty="0"/>
              <a:t>ujednání o plnění veřejných zakázek ve smyslu článku 70 směrnice 2014/24/EU a článku 87 směrnice 2014/25/EU a obecných zásad směrnice 2014/23/EU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Minimální povinné environmentální požadavky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48293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ctr"/>
            <a:r>
              <a:rPr lang="cs-CZ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Článek 25</a:t>
            </a:r>
          </a:p>
          <a:p>
            <a:pPr algn="just"/>
            <a:r>
              <a:rPr lang="cs-CZ" sz="2000" dirty="0"/>
              <a:t>5</a:t>
            </a:r>
            <a:r>
              <a:rPr lang="cs-CZ" sz="1800" dirty="0"/>
              <a:t>. Do 30. března 2025 přijme </a:t>
            </a:r>
            <a:r>
              <a:rPr lang="cs-CZ" sz="1800" b="1" dirty="0"/>
              <a:t>Komise</a:t>
            </a:r>
            <a:r>
              <a:rPr lang="cs-CZ" sz="1800" dirty="0"/>
              <a:t> </a:t>
            </a:r>
            <a:r>
              <a:rPr lang="cs-CZ" sz="1800" b="1" dirty="0"/>
              <a:t>prováděcí akt</a:t>
            </a:r>
            <a:r>
              <a:rPr lang="cs-CZ" sz="1800" dirty="0"/>
              <a:t>, jímž stanoví pokyny pro minimální požadavky na environmentální udržitelnost pro zadávací řízení podle odstavce 1. </a:t>
            </a:r>
          </a:p>
          <a:p>
            <a:pPr algn="just"/>
            <a:r>
              <a:rPr lang="cs-CZ" sz="1800" dirty="0"/>
              <a:t>Při přijímání tohoto prováděcího aktu Komise vezme v úvahu alespoň: </a:t>
            </a:r>
          </a:p>
          <a:p>
            <a:pPr marL="457200" indent="-457200" algn="just">
              <a:buAutoNum type="alphaLcParenR"/>
            </a:pPr>
            <a:r>
              <a:rPr lang="cs-CZ" sz="1800" dirty="0"/>
              <a:t>situaci na trhu na úrovni Unie, pokud jde o relevantní technologie; </a:t>
            </a:r>
          </a:p>
          <a:p>
            <a:pPr marL="457200" indent="-457200" algn="just">
              <a:buAutoNum type="alphaLcParenR"/>
            </a:pPr>
            <a:r>
              <a:rPr lang="cs-CZ" sz="1800" dirty="0"/>
              <a:t>ustanovení týkající se environmentální udržitelnosti, jež jsou uvedena v jiných legislativních a nelegislativních aktech Unie použitelných na zadávací řízení, na něž se vztahuje povinnost stanovená v odstavci 1; </a:t>
            </a:r>
          </a:p>
          <a:p>
            <a:pPr marL="457200" indent="-457200" algn="just">
              <a:buAutoNum type="alphaLcParenR"/>
            </a:pPr>
            <a:r>
              <a:rPr lang="cs-CZ" sz="1800" dirty="0"/>
              <a:t>mezinárodní závazky Unie, včetně Dohody o vládních zakázkách a dalších mezinárodních dohod, jimiž je Unie vázána.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Minimální povinné environmentální požadavky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18734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budou formulovány v prováděcích aktech Evropské komise – lhůta pro vydání konec března 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čl. 49 odst. 3 NZIA – postupná aplikovatelnost: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Minimální povinné environmentální požadavky</a:t>
            </a:r>
            <a:endParaRPr lang="en-US" sz="1600" b="1" dirty="0"/>
          </a:p>
        </p:txBody>
      </p:sp>
      <p:graphicFrame>
        <p:nvGraphicFramePr>
          <p:cNvPr id="4" name="Tabulka 6">
            <a:extLst>
              <a:ext uri="{FF2B5EF4-FFF2-40B4-BE49-F238E27FC236}">
                <a16:creationId xmlns:a16="http://schemas.microsoft.com/office/drawing/2014/main" id="{3EAC4A5B-B923-758C-6F89-2CA70C2EED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078404"/>
              </p:ext>
            </p:extLst>
          </p:nvPr>
        </p:nvGraphicFramePr>
        <p:xfrm>
          <a:off x="736600" y="4178300"/>
          <a:ext cx="10223500" cy="218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1750">
                  <a:extLst>
                    <a:ext uri="{9D8B030D-6E8A-4147-A177-3AD203B41FA5}">
                      <a16:colId xmlns:a16="http://schemas.microsoft.com/office/drawing/2014/main" val="3312297519"/>
                    </a:ext>
                  </a:extLst>
                </a:gridCol>
                <a:gridCol w="5111750">
                  <a:extLst>
                    <a:ext uri="{9D8B030D-6E8A-4147-A177-3AD203B41FA5}">
                      <a16:colId xmlns:a16="http://schemas.microsoft.com/office/drawing/2014/main" val="1229790601"/>
                    </a:ext>
                  </a:extLst>
                </a:gridCol>
              </a:tblGrid>
              <a:tr h="1419861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Zakázky obsahující net </a:t>
                      </a:r>
                      <a:r>
                        <a:rPr lang="cs-CZ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zero</a:t>
                      </a:r>
                      <a:r>
                        <a:rPr lang="cs-CZ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technologie </a:t>
                      </a:r>
                    </a:p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v rámci centralizovaného zadávání nebo</a:t>
                      </a:r>
                    </a:p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hodnotnější než 25 milionů EUR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Účinnost spolu s vydáním prováděcího aktu EK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692570"/>
                  </a:ext>
                </a:extLst>
              </a:tr>
              <a:tr h="764539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Ostatní nadlimitní zakázky obsahující net </a:t>
                      </a:r>
                      <a:r>
                        <a:rPr lang="cs-CZ" sz="1800" b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zero</a:t>
                      </a:r>
                      <a:r>
                        <a:rPr lang="cs-CZ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technologie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 1. července 2026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9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096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just"/>
            <a:r>
              <a:rPr lang="cs-CZ" sz="3200" dirty="0"/>
              <a:t>Čl. 25 odst. 2 NZIA: </a:t>
            </a:r>
          </a:p>
          <a:p>
            <a:pPr algn="just"/>
            <a:r>
              <a:rPr lang="cs-CZ" sz="3200" dirty="0"/>
              <a:t>„</a:t>
            </a:r>
            <a:r>
              <a:rPr lang="cs-CZ" sz="3200" i="1" dirty="0"/>
              <a:t>Odstavec 1 nebrání veřejným zadavatelům nebo zadavatelům v tom, aby v souvislosti s environmentální udržitelností používali další minimální požadavky nebo kritéria pro udělení zakázky</a:t>
            </a:r>
            <a:r>
              <a:rPr lang="cs-CZ" sz="3200" dirty="0"/>
              <a:t>.“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Minimální povinné environmentální požadavky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96775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3125337"/>
            <a:ext cx="11055019" cy="2088107"/>
          </a:xfrm>
        </p:spPr>
        <p:txBody>
          <a:bodyPr/>
          <a:lstStyle/>
          <a:p>
            <a:pPr algn="ctr"/>
            <a:r>
              <a:rPr lang="cs-CZ" sz="4000" b="1" dirty="0"/>
              <a:t>Doplňková kritéria u stavebních zakázek/koncesí</a:t>
            </a:r>
            <a:br>
              <a:rPr lang="cs-CZ" sz="4000" dirty="0">
                <a:latin typeface="+mn-lt"/>
                <a:ea typeface="+mn-ea"/>
                <a:cs typeface="+mn-cs"/>
              </a:rPr>
            </a:br>
            <a:br>
              <a:rPr lang="cs-CZ" sz="4000" dirty="0">
                <a:latin typeface="+mn-lt"/>
                <a:ea typeface="+mn-ea"/>
                <a:cs typeface="+mn-cs"/>
              </a:rPr>
            </a:br>
            <a:r>
              <a:rPr lang="cs-CZ" sz="4000" dirty="0">
                <a:latin typeface="+mn-lt"/>
                <a:ea typeface="+mn-ea"/>
                <a:cs typeface="+mn-cs"/>
              </a:rPr>
              <a:t>čl. 25 odst. 3 NZIA</a:t>
            </a:r>
            <a:br>
              <a:rPr lang="cs-CZ" sz="5400" dirty="0">
                <a:latin typeface="+mn-lt"/>
                <a:ea typeface="+mn-ea"/>
                <a:cs typeface="+mn-cs"/>
              </a:rPr>
            </a:br>
            <a:endParaRPr lang="cs-CZ" sz="54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778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cs-CZ" sz="2400" dirty="0">
                <a:solidFill>
                  <a:srgbClr val="231F20"/>
                </a:solidFill>
                <a:latin typeface="Montserrat"/>
              </a:rPr>
              <a:t>Balíček zadávacích směrnic</a:t>
            </a: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Klasická 2014/24/EU</a:t>
            </a: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Sektorová 2014/25/EU</a:t>
            </a: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Koncesní 2014/23/EU</a:t>
            </a: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Obranná 2009/81/ES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cs-CZ" sz="2400" dirty="0">
                <a:solidFill>
                  <a:srgbClr val="231F20"/>
                </a:solidFill>
                <a:latin typeface="Montserrat"/>
              </a:rPr>
              <a:t>Stále více v ohrožení</a:t>
            </a: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231F20"/>
                </a:solidFill>
                <a:latin typeface="Montserrat"/>
                <a:cs typeface="Montserrat"/>
              </a:rPr>
              <a:t>oficiální zahájení debat o dostatečnosti stávajícího právního rámce</a:t>
            </a: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231F20"/>
                </a:solidFill>
                <a:latin typeface="Montserrat"/>
                <a:cs typeface="Montserrat"/>
              </a:rPr>
              <a:t>řada tzv. </a:t>
            </a:r>
            <a:r>
              <a:rPr lang="cs-CZ" sz="2400" dirty="0" err="1">
                <a:solidFill>
                  <a:srgbClr val="231F20"/>
                </a:solidFill>
                <a:latin typeface="Montserrat"/>
                <a:cs typeface="Montserrat"/>
              </a:rPr>
              <a:t>sektorálních</a:t>
            </a:r>
            <a:r>
              <a:rPr lang="cs-CZ" sz="2400" dirty="0">
                <a:solidFill>
                  <a:srgbClr val="231F20"/>
                </a:solidFill>
                <a:latin typeface="Montserrat"/>
                <a:cs typeface="Montserrat"/>
              </a:rPr>
              <a:t> právních aktů, které se propisují do veřejných zakázek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Evropský právní rámec zadávání VZ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59110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sz="3200" dirty="0"/>
              <a:t>Týká se „jen“ veřejných zakázek na stavební práce + koncesí na stavební práce, které zahrnují dotčenou net </a:t>
            </a:r>
            <a:r>
              <a:rPr lang="cs-CZ" sz="3200" dirty="0" err="1"/>
              <a:t>zero</a:t>
            </a:r>
            <a:r>
              <a:rPr lang="cs-CZ" sz="3200" dirty="0"/>
              <a:t> technologii</a:t>
            </a:r>
            <a:endParaRPr lang="cs-CZ" sz="2000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Doplňková kritéria u stavebních zakázek/koncesí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549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Pozor, doplňková kritéria nemají v NZIA odkladnou lhůtu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Povinnost účinná rovnou spolu s nabytím účinnosti NZIA - 29. 6. 2024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Rozhodný okamžik zahájení zadávacího řízení</a:t>
            </a:r>
          </a:p>
          <a:p>
            <a:r>
              <a:rPr lang="cs-CZ" sz="2000" dirty="0"/>
              <a:t>Viz judikatura SDEU, např. C-387/19, RTS </a:t>
            </a:r>
            <a:r>
              <a:rPr lang="cs-CZ" sz="2000" dirty="0" err="1"/>
              <a:t>infra</a:t>
            </a:r>
            <a:r>
              <a:rPr lang="cs-CZ" sz="2000" dirty="0"/>
              <a:t> a </a:t>
            </a:r>
            <a:r>
              <a:rPr lang="cs-CZ" sz="2000" dirty="0" err="1"/>
              <a:t>Aannemingsbedrijf</a:t>
            </a:r>
            <a:r>
              <a:rPr lang="cs-CZ" sz="2000" dirty="0"/>
              <a:t> </a:t>
            </a:r>
            <a:r>
              <a:rPr lang="cs-CZ" sz="2000" dirty="0" err="1"/>
              <a:t>Norré-Behaege</a:t>
            </a:r>
            <a:r>
              <a:rPr lang="cs-CZ" sz="2000" dirty="0"/>
              <a:t>; C-213/13, </a:t>
            </a:r>
            <a:r>
              <a:rPr lang="cs-CZ" sz="2000" dirty="0" err="1"/>
              <a:t>Impresa</a:t>
            </a:r>
            <a:r>
              <a:rPr lang="cs-CZ" sz="2000" dirty="0"/>
              <a:t> </a:t>
            </a:r>
            <a:r>
              <a:rPr lang="cs-CZ" sz="2000" dirty="0" err="1"/>
              <a:t>Pizzarotti</a:t>
            </a:r>
            <a:r>
              <a:rPr lang="cs-CZ" sz="2000" dirty="0"/>
              <a:t>: poměřování použitelnosti „</a:t>
            </a:r>
            <a:r>
              <a:rPr lang="cs-CZ" sz="2000" i="1" dirty="0"/>
              <a:t>k datu, kdy zadavatel zvolí druh řízení, které má být uskutečněno, a definitivně rozhodne o otázce, zda existuje, nebo neexistuje povinnost zajistit před zadáním veřejné zakázky soutěž mezi hospodářskými subjekty</a:t>
            </a:r>
            <a:r>
              <a:rPr lang="cs-CZ" sz="2000" dirty="0"/>
              <a:t>“.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Doplňková kritéria u stavebních zakázek/koncesí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21222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sz="3200" dirty="0"/>
              <a:t>Zadavatelé musí uplatnit </a:t>
            </a:r>
            <a:r>
              <a:rPr lang="cs-CZ" sz="3200" b="1" dirty="0"/>
              <a:t>alespoň jednu </a:t>
            </a:r>
            <a:r>
              <a:rPr lang="cs-CZ" sz="3200" dirty="0"/>
              <a:t>z těchto podmínek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zvláštní podmínku vztahující se na sociální nebo zaměstnanecké aspekty plnění veřejné zakázky ve smyslu článku 70 směrnice 2014/24/EU;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požadavek na prokázání souladu s platnými požadavky na kybernetickou bezpečnost stanovenými v nařízení o kybernetické odolnosti, a to i prostřednictvím příslušného evropského systému certifikace kybernetické bezpečnosti, je-li to vhodné a je-li k dispozici;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smluvní závazek dodat včas součást smlouvy týkající se net </a:t>
            </a:r>
            <a:r>
              <a:rPr lang="cs-CZ" sz="2000" b="0" i="0" dirty="0" err="1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zero</a:t>
            </a:r>
            <a:r>
              <a:rPr lang="cs-CZ" sz="2000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technologií, z něhož může vyplynout povinnost zaplatit přiměřený poplatek, pokud tento závazek není splněn, a který jde nad rámec požadavků stanovených v platných vnitrostátních právních předpisech, pokud takové právní předpisy existují.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Doplňková kritéria u stavebních zakázek/koncesí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58220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1" y="3125337"/>
            <a:ext cx="11055019" cy="2088107"/>
          </a:xfrm>
        </p:spPr>
        <p:txBody>
          <a:bodyPr/>
          <a:lstStyle/>
          <a:p>
            <a:pPr algn="ctr"/>
            <a:r>
              <a:rPr lang="cs-CZ" sz="4000" b="1" dirty="0"/>
              <a:t>Posuzování příspěvku nabídky k odolnosti</a:t>
            </a:r>
            <a:br>
              <a:rPr lang="cs-CZ" sz="4000" dirty="0">
                <a:latin typeface="+mn-lt"/>
                <a:ea typeface="+mn-ea"/>
                <a:cs typeface="+mn-cs"/>
              </a:rPr>
            </a:br>
            <a:br>
              <a:rPr lang="cs-CZ" sz="4000" dirty="0">
                <a:latin typeface="+mn-lt"/>
                <a:ea typeface="+mn-ea"/>
                <a:cs typeface="+mn-cs"/>
              </a:rPr>
            </a:br>
            <a:r>
              <a:rPr lang="cs-CZ" sz="4000" dirty="0">
                <a:latin typeface="+mn-lt"/>
                <a:ea typeface="+mn-ea"/>
                <a:cs typeface="+mn-cs"/>
              </a:rPr>
              <a:t>čl. 25 odst. 7 NZIA</a:t>
            </a:r>
            <a:br>
              <a:rPr lang="cs-CZ" sz="5400" dirty="0">
                <a:latin typeface="+mn-lt"/>
                <a:ea typeface="+mn-ea"/>
                <a:cs typeface="+mn-cs"/>
              </a:rPr>
            </a:br>
            <a:endParaRPr lang="cs-CZ" sz="54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273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EK bude posuzovat evropskou závislost dodávek net </a:t>
            </a:r>
            <a:r>
              <a:rPr lang="cs-CZ" dirty="0" err="1"/>
              <a:t>zero</a:t>
            </a:r>
            <a:r>
              <a:rPr lang="cs-CZ" dirty="0"/>
              <a:t> technologií na jednom zdroji (např. Číně), nežádoucí je vysoká závislost a rychle rostoucí závislost → prováděcí akt EK </a:t>
            </a:r>
          </a:p>
          <a:p>
            <a:pPr algn="just"/>
            <a:r>
              <a:rPr lang="cs-CZ" dirty="0"/>
              <a:t>Pokud ano, pak nutné diverzifikovat závislost prostřednictvím požadavků předem stanovených v čl. 25 odst. 7 NZIA</a:t>
            </a:r>
          </a:p>
          <a:p>
            <a:pPr algn="just"/>
            <a:r>
              <a:rPr lang="cs-CZ" dirty="0"/>
              <a:t>Jiné zacházení s dodavateli krytými GPA a podobnými dohodami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Schéma posuzování příspěvku nabídky k odolnosti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14516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dirty="0"/>
              <a:t>Čl. 25 odst. 7 NZIA</a:t>
            </a:r>
          </a:p>
          <a:p>
            <a:r>
              <a:rPr lang="cs-CZ" dirty="0"/>
              <a:t>V případě zadávacích řízení spadajících do oblasti působnosti směrnic 2014/23/EU, 2014/24/EU nebo 2014/25/EU + zakázky obsahují některou z dotčených technologií</a:t>
            </a:r>
          </a:p>
          <a:p>
            <a:r>
              <a:rPr lang="cs-CZ" dirty="0"/>
              <a:t>a v případě zakázek zadaných na základě rámcové dohody, </a:t>
            </a:r>
          </a:p>
          <a:p>
            <a:r>
              <a:rPr lang="cs-CZ" dirty="0"/>
              <a:t>pokud se jedná o nadlimitní veřejnou zakázku nebo koncesi,</a:t>
            </a:r>
          </a:p>
          <a:p>
            <a:r>
              <a:rPr lang="cs-CZ" b="1" dirty="0"/>
              <a:t>se v souladu s tímto odstavcem zohlední příspěvek dané nabídky k odolnosti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27380" y="1349276"/>
            <a:ext cx="11055019" cy="504056"/>
          </a:xfrm>
        </p:spPr>
        <p:txBody>
          <a:bodyPr/>
          <a:lstStyle/>
          <a:p>
            <a:r>
              <a:rPr lang="cs-CZ" sz="2800" dirty="0"/>
              <a:t>Povinné posuzování příspěvku nabídky k odolnosti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9659862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just"/>
            <a:r>
              <a:rPr lang="cs-CZ" sz="2400" dirty="0"/>
              <a:t>Čl. 29 odst. 2 NZIA</a:t>
            </a:r>
          </a:p>
          <a:p>
            <a:pPr algn="just"/>
            <a:r>
              <a:rPr lang="cs-CZ" sz="2400" dirty="0"/>
              <a:t>Za účelem posouzení příspěvku k odolnosti přijme Komise </a:t>
            </a:r>
            <a:r>
              <a:rPr lang="cs-CZ" sz="2400" b="1" dirty="0"/>
              <a:t>prováděcí akt</a:t>
            </a:r>
            <a:r>
              <a:rPr lang="cs-CZ" sz="2400" dirty="0"/>
              <a:t>, kterým stanoví </a:t>
            </a:r>
            <a:r>
              <a:rPr lang="cs-CZ" sz="2400" b="1" dirty="0"/>
              <a:t>seznam jednotlivých konečných produktů</a:t>
            </a:r>
            <a:r>
              <a:rPr lang="cs-CZ" sz="2400" dirty="0"/>
              <a:t> v oblasti technologií pro nulové čisté emise a jejich hlavních konkrétních součástí. … Na základě prováděcího aktu uvedeného v prvním pododstavci poskytne Komise </a:t>
            </a:r>
            <a:r>
              <a:rPr lang="cs-CZ" sz="2400" b="1" dirty="0"/>
              <a:t>aktualizované informace o podílech dodávek Unie pocházejících z různých třetích zemí v posledním roce</a:t>
            </a:r>
            <a:r>
              <a:rPr lang="cs-CZ" sz="2400" dirty="0"/>
              <a:t>, za který jsou k dispozici údaje pro jednotlivé technologie pro nulové čisté emise a jejich hlavní konkrétní součásti. Země původu se určí v souladu s nařízením (EU) č. 952/2013.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Posuzování odolnosti technologií provádí Komise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30052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sz="2400" dirty="0"/>
              <a:t>Čl. 25 odst. 7</a:t>
            </a:r>
          </a:p>
          <a:p>
            <a:r>
              <a:rPr lang="cs-CZ" sz="2400" dirty="0"/>
              <a:t>Pokud v době zveřejnění výzvy k účasti v soutěži za účelem zadávacího řízení [zahájení zadávacího řízení] Komise v souladu s čl. 29 odst. 2 NZIA stanovila, že podíl konkrétní technologie/jejích hlavních konkrétních součástí pocházejících ze třetí země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představuje v Unii více než 50 % dodávek [ </a:t>
            </a:r>
            <a:r>
              <a:rPr lang="cs-CZ" sz="2400" b="1" dirty="0"/>
              <a:t>= vysoká závislost </a:t>
            </a:r>
            <a:r>
              <a:rPr lang="cs-CZ" sz="2400" dirty="0"/>
              <a:t>] , nebo </a:t>
            </a:r>
          </a:p>
          <a:p>
            <a:pPr marL="342900" indent="-342900">
              <a:buFontTx/>
              <a:buChar char="-"/>
            </a:pPr>
            <a:r>
              <a:rPr lang="cs-CZ" sz="2400" dirty="0"/>
              <a:t>se v Unii během dvou po sobě jdoucích let zvýšil v průměru nejméně o 10 % a zároveň dosahuje nejméně 40 % dodávek v Unii [ </a:t>
            </a:r>
            <a:r>
              <a:rPr lang="cs-CZ" sz="2400" b="1" dirty="0"/>
              <a:t>= rychle rostoucí závislost </a:t>
            </a:r>
            <a:r>
              <a:rPr lang="cs-CZ" sz="2400" dirty="0"/>
              <a:t>],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Povinnosti zadavatele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53466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sz="1600" dirty="0"/>
              <a:t>… musí zadavatelé, na které se NZIA vztahuje, v zadávacích řízeních, na které se NZIA vztahuje, zahrnout do veřejné zakázky </a:t>
            </a:r>
            <a:r>
              <a:rPr lang="cs-CZ" sz="1600" b="1" dirty="0"/>
              <a:t>všechny tyto podmínky</a:t>
            </a:r>
          </a:p>
          <a:p>
            <a:pPr marL="342900" indent="-342900">
              <a:buAutoNum type="alphaLcParenR"/>
            </a:pPr>
            <a:r>
              <a:rPr lang="cs-CZ" sz="1600" i="1" dirty="0"/>
              <a:t>„povinnost platnou po dobu trvání zakázky, aby </a:t>
            </a:r>
            <a:r>
              <a:rPr lang="cs-CZ" sz="1600" b="1" i="1" dirty="0"/>
              <a:t>se z žádné jednotlivé třetí země nedodávalo více než 50 % </a:t>
            </a:r>
            <a:r>
              <a:rPr lang="cs-CZ" sz="1600" i="1" dirty="0"/>
              <a:t>hodnoty konkrétní technologie pro nulové čisté emise uvedené v tomto odstavci, jak určila Komise; </a:t>
            </a:r>
          </a:p>
          <a:p>
            <a:pPr marL="342900" indent="-342900">
              <a:buAutoNum type="alphaLcParenR"/>
            </a:pPr>
            <a:r>
              <a:rPr lang="cs-CZ" sz="1600" i="1" dirty="0"/>
              <a:t>povinnost platnou po dobu trvání zakázky, aby </a:t>
            </a:r>
            <a:r>
              <a:rPr lang="cs-CZ" sz="1600" b="1" i="1" dirty="0"/>
              <a:t>úspěšný uchazeč nebo subdodavatel z každé jednotlivé třetí země přímo dodal nebo poskytl nejvýše 50 %</a:t>
            </a:r>
            <a:r>
              <a:rPr lang="cs-CZ" sz="1600" i="1" dirty="0"/>
              <a:t> hodnoty hlavních konkrétních součástí konkrétní technologie pro nulové čisté emise uvedené v tomto odstavci, jak určila Komise; </a:t>
            </a:r>
          </a:p>
          <a:p>
            <a:pPr marL="342900" indent="-342900">
              <a:buAutoNum type="alphaLcParenR"/>
            </a:pPr>
            <a:r>
              <a:rPr lang="cs-CZ" sz="1600" i="1" dirty="0"/>
              <a:t>povinnost poskytnout veřejným zadavatelům a zadavatelům na jejich žádost </a:t>
            </a:r>
            <a:r>
              <a:rPr lang="cs-CZ" sz="1600" b="1" i="1" dirty="0"/>
              <a:t>odpovídající důkazy </a:t>
            </a:r>
            <a:r>
              <a:rPr lang="cs-CZ" sz="1600" i="1" dirty="0"/>
              <a:t>vztahující se k písmenu a) nebo b), a to nejpozději při dokončení plnění zakázky;</a:t>
            </a:r>
          </a:p>
          <a:p>
            <a:pPr marL="342900" indent="-342900">
              <a:buAutoNum type="alphaLcParenR"/>
            </a:pPr>
            <a:r>
              <a:rPr lang="cs-CZ" sz="1600" i="1" dirty="0"/>
              <a:t>povinnost </a:t>
            </a:r>
            <a:r>
              <a:rPr lang="cs-CZ" sz="1600" b="1" i="1" dirty="0"/>
              <a:t>zaplatit přiměřený poplatek </a:t>
            </a:r>
            <a:r>
              <a:rPr lang="cs-CZ" sz="1600" i="1" dirty="0"/>
              <a:t>v případě nedodržení podmínek uvedených v písmenu a) nebo b) ve výši </a:t>
            </a:r>
            <a:r>
              <a:rPr lang="cs-CZ" sz="1600" b="1" i="1" dirty="0"/>
              <a:t>alespoň 10 % hodnoty konkrétních technologií </a:t>
            </a:r>
            <a:r>
              <a:rPr lang="cs-CZ" sz="1600" i="1" dirty="0"/>
              <a:t>pro nulové čisté emise v rámci zakázky podle tohoto odstavce</a:t>
            </a:r>
            <a:r>
              <a:rPr lang="cs-CZ" sz="1600" dirty="0"/>
              <a:t>.“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Povinnosti zadavatele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50169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Čl. 25 odst. 8 NZIA</a:t>
            </a:r>
          </a:p>
          <a:p>
            <a:pPr algn="just"/>
            <a:r>
              <a:rPr lang="cs-CZ" sz="2000" dirty="0"/>
              <a:t>„</a:t>
            </a:r>
            <a:r>
              <a:rPr lang="cs-CZ" sz="2000" i="1" dirty="0"/>
              <a:t>V případě zakázek, na něž se vztahuje dodatek I Dohody o vládních zakázkách týkající se Unie, jakož i jiné relevantní mezinárodní dohody, jimiž je Unie vázána, veřejní zadavatelé a zadavatelé neuplatní požadavky uvedené v odstavci 7 druhém pododstavci písmenech a) až d), pokud technologie pro nulové čisté emise nebo její hlavní konkrétní součásti pocházejí ze zdrojů dodávek, které jsou signatáři těchto dohod</a:t>
            </a:r>
            <a:r>
              <a:rPr lang="cs-CZ" sz="2000" dirty="0"/>
              <a:t>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platforma Access2Markets, v sekci </a:t>
            </a:r>
            <a:r>
              <a:rPr lang="cs-CZ" sz="24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Procurement </a:t>
            </a:r>
            <a:r>
              <a:rPr lang="cs-CZ" sz="2400" u="sng" kern="100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for</a:t>
            </a:r>
            <a:r>
              <a:rPr lang="cs-CZ" sz="24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cs-CZ" sz="2400" u="sng" kern="100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buyers</a:t>
            </a:r>
            <a:r>
              <a:rPr lang="cs-CZ" sz="2400" u="sng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 zadavatel zjistit, zda mají dodavatelé se sídlem v jednotlivých státech rovný přístup k evropským nebo národním veřejným zakázkám.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Pozor, jiný standard pro signatáře GPA apod.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12936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231F20"/>
                </a:solidFill>
                <a:latin typeface="Montserrat"/>
              </a:rPr>
              <a:t>Žádná novinka, už známe např. </a:t>
            </a:r>
          </a:p>
          <a:p>
            <a:pPr marL="1041400" lvl="1" indent="-342900" algn="just">
              <a:lnSpc>
                <a:spcPct val="100000"/>
              </a:lnSpc>
              <a:spcBef>
                <a:spcPts val="100"/>
              </a:spcBef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směrnici o elektronické fakturaci 2014/55/EU</a:t>
            </a:r>
          </a:p>
          <a:p>
            <a:pPr marL="1041400" lvl="1" indent="-342900" algn="just">
              <a:lnSpc>
                <a:spcPct val="100000"/>
              </a:lnSpc>
              <a:spcBef>
                <a:spcPts val="100"/>
              </a:spcBef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směrnici o čistých vozidlech 2009/33/EC </a:t>
            </a:r>
          </a:p>
          <a:p>
            <a:pPr marL="1041400" lvl="1" indent="-342900" algn="just">
              <a:lnSpc>
                <a:spcPct val="100000"/>
              </a:lnSpc>
              <a:spcBef>
                <a:spcPts val="100"/>
              </a:spcBef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sankční nařízení 833/2014</a:t>
            </a:r>
          </a:p>
          <a:p>
            <a:pPr marL="1041400" lvl="1" indent="-342900" algn="just">
              <a:lnSpc>
                <a:spcPct val="100000"/>
              </a:lnSpc>
              <a:spcBef>
                <a:spcPts val="100"/>
              </a:spcBef>
            </a:pPr>
            <a:endParaRPr lang="cs-CZ" sz="2000" dirty="0">
              <a:solidFill>
                <a:srgbClr val="231F20"/>
              </a:solidFill>
              <a:latin typeface="Montserrat"/>
            </a:endParaRPr>
          </a:p>
          <a:p>
            <a:pPr marL="355600" indent="-342900" algn="just">
              <a:lnSpc>
                <a:spcPct val="100000"/>
              </a:lnSpc>
              <a:spcBef>
                <a:spcPts val="1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231F20"/>
                </a:solidFill>
                <a:latin typeface="Montserrat"/>
              </a:rPr>
              <a:t>Nové povinné ohledy</a:t>
            </a:r>
          </a:p>
          <a:p>
            <a:pPr marL="1041400" lvl="1" indent="-342900" algn="just">
              <a:lnSpc>
                <a:spcPct val="100000"/>
              </a:lnSpc>
              <a:spcBef>
                <a:spcPts val="100"/>
              </a:spcBef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související s udržitelností (cirkulární ekonomika, klimatická neutralita, energetická účinnost …)</a:t>
            </a:r>
          </a:p>
          <a:p>
            <a:pPr marL="1041400" lvl="1" indent="-342900" algn="just">
              <a:lnSpc>
                <a:spcPct val="100000"/>
              </a:lnSpc>
              <a:spcBef>
                <a:spcPts val="100"/>
              </a:spcBef>
            </a:pPr>
            <a:r>
              <a:rPr lang="cs-CZ" sz="2000" dirty="0">
                <a:solidFill>
                  <a:srgbClr val="231F20"/>
                </a:solidFill>
                <a:latin typeface="Montserrat"/>
              </a:rPr>
              <a:t>odolnost + soběstačnost evropského trhu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err="1"/>
              <a:t>Sektorální</a:t>
            </a:r>
            <a:r>
              <a:rPr lang="cs-CZ" sz="2800" b="1" dirty="0"/>
              <a:t> předpisy s přesahem do veřejných zakázek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03448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Čl. 25 odst. 9 a 10 NZIA: </a:t>
            </a:r>
            <a:r>
              <a:rPr lang="cs-CZ" sz="2000" b="1" dirty="0"/>
              <a:t>minimální environmentální požadavky </a:t>
            </a:r>
            <a:r>
              <a:rPr lang="cs-CZ" sz="2000" dirty="0"/>
              <a:t>+ </a:t>
            </a:r>
            <a:r>
              <a:rPr lang="cs-CZ" sz="2000" b="1" dirty="0"/>
              <a:t>doplňková kritéria u stavebních VZ </a:t>
            </a:r>
            <a:r>
              <a:rPr lang="cs-CZ" sz="2000" dirty="0"/>
              <a:t>nemusí zadavatel aplikovat ve výjimečných případech, kdy </a:t>
            </a: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lang="cs-CZ" sz="2200" dirty="0"/>
              <a:t>dotčenou technologie může dodat pouze konkrétní hospodářský subjekt bez přiměřené alternativy, aniž by tuto situaci způsobil sám zadavatel umělým zúžením parametrů zadávacího řízení;</a:t>
            </a: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lang="cs-CZ" sz="2200" dirty="0"/>
              <a:t>v podobném přechozím zadávacím řízení téhož zadavatele zahájeném v posledních dvou letech nebyly podány vhodné nabídky nebo žádosti o účast;</a:t>
            </a:r>
          </a:p>
          <a:p>
            <a:pPr marL="285750" algn="just">
              <a:buFont typeface="Arial" panose="020B0604020202020204" pitchFamily="34" charset="0"/>
              <a:buChar char="•"/>
            </a:pPr>
            <a:r>
              <a:rPr lang="cs-CZ" sz="2200" dirty="0"/>
              <a:t>uplatnění by vedlo k technické nekompatibilitě při provozu a údržbě nebo by zadavatele zavazovalo k pořízení vybavení s nepřiměřenými náklady (za nepřiměřený může být považován víc než 20% odhadovaný rozdíl v nákladech).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Derogační ustanovení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3522320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Čl. 25 odst. 11 NZIA: pokud vinou zohlednění příspěvku nabídky k odolnosti nebyly podány vhodné nabídky nebo žádosti o účast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může být dále použito jednací řízení bez uveřejnění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 případném „recyklovaném“ zadávacím řízení (bez ohledu na jeho druh) příspěvek k odolnosti nemusí být aplikován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Derogační ustanovení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304897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obsah 26">
            <a:extLst>
              <a:ext uri="{FF2B5EF4-FFF2-40B4-BE49-F238E27FC236}">
                <a16:creationId xmlns:a16="http://schemas.microsoft.com/office/drawing/2014/main" id="{0071CA47-265C-86A5-CF2A-B1F78EE44A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85800"/>
            <a:ext cx="12192000" cy="60071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30306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36714"/>
            <a:ext cx="8229600" cy="3789716"/>
          </a:xfrm>
        </p:spPr>
        <p:txBody>
          <a:bodyPr/>
          <a:lstStyle/>
          <a:p>
            <a:pPr marL="0" indent="0" algn="ctr">
              <a:buNone/>
            </a:pPr>
            <a:endParaRPr lang="cs-CZ" sz="10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20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44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44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cs-CZ" sz="44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cs-CZ" sz="4400" b="1" dirty="0">
                <a:solidFill>
                  <a:srgbClr val="000099"/>
                </a:solidFill>
              </a:rPr>
              <a:t>DĚKUJI ZA POZORNOST</a:t>
            </a:r>
          </a:p>
          <a:p>
            <a:pPr marL="0" indent="0" algn="ctr">
              <a:buNone/>
            </a:pPr>
            <a:endParaRPr lang="cs-CZ" sz="1000" b="1" dirty="0">
              <a:solidFill>
                <a:srgbClr val="000099"/>
              </a:solidFill>
            </a:endParaRPr>
          </a:p>
          <a:p>
            <a:pPr marL="0" indent="0" algn="r">
              <a:buNone/>
            </a:pPr>
            <a:endParaRPr lang="cs-CZ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r">
              <a:buNone/>
            </a:pPr>
            <a:endParaRPr lang="cs-CZ" sz="2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cs-CZ" sz="2400" b="1" dirty="0">
                <a:solidFill>
                  <a:schemeClr val="bg1">
                    <a:lumMod val="50000"/>
                  </a:schemeClr>
                </a:solidFill>
              </a:rPr>
              <a:t>Lenka.Matochova@mmr.gov.cz</a:t>
            </a:r>
          </a:p>
          <a:p>
            <a:pPr marL="0" indent="0" algn="ctr">
              <a:buNone/>
            </a:pPr>
            <a:endParaRPr lang="cs-CZ" sz="44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91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095500"/>
            <a:ext cx="11055019" cy="4357835"/>
          </a:xfrm>
        </p:spPr>
        <p:txBody>
          <a:bodyPr>
            <a:noAutofit/>
          </a:bodyPr>
          <a:lstStyle/>
          <a:p>
            <a:pPr algn="just"/>
            <a:r>
              <a:rPr lang="cs-CZ" sz="3200" dirty="0"/>
              <a:t>Nařízení EP a Rady (EU) 2024/1735, kterým se zřizuje rámec opatření pro posílení evropského ekosystému výroby technologií pro nulové čisté emise a mění nařízení (EU) 2018/1724 </a:t>
            </a:r>
          </a:p>
          <a:p>
            <a:pPr algn="just"/>
            <a:r>
              <a:rPr lang="cs-CZ" sz="3200" dirty="0"/>
              <a:t>Uveřejněno 28.6.2024, platné od </a:t>
            </a:r>
            <a:r>
              <a:rPr lang="cs-CZ" sz="3200" b="1" dirty="0"/>
              <a:t>29. 6. 2024</a:t>
            </a:r>
            <a:r>
              <a:rPr lang="cs-CZ" sz="3200" dirty="0"/>
              <a:t>, odložená účinnost u některých ustanovení (částečně i u zakázkového ustanovení)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Net </a:t>
            </a:r>
            <a:r>
              <a:rPr lang="cs-CZ" sz="2800" b="1" dirty="0" err="1"/>
              <a:t>zero</a:t>
            </a:r>
            <a:r>
              <a:rPr lang="cs-CZ" sz="2800" b="1" dirty="0"/>
              <a:t> nařízení (NZIA)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691787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sz="3200" dirty="0"/>
              <a:t>Přesah do zadávání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800" dirty="0"/>
              <a:t>tři kategorie povinných zadávacích podmínek při nákupu některých net </a:t>
            </a:r>
            <a:r>
              <a:rPr lang="cs-CZ" sz="2800" dirty="0" err="1"/>
              <a:t>zero</a:t>
            </a:r>
            <a:r>
              <a:rPr lang="cs-CZ" sz="2800" dirty="0"/>
              <a:t> technologií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800" dirty="0"/>
              <a:t>uplatní se na veřejné zadavatele a zadavatele sektorových VZ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800" dirty="0"/>
              <a:t>uplatní se na nadlimitní veřejné zakázky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sz="2800" dirty="0"/>
              <a:t>druh veřejné zakázky hraje roli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Net </a:t>
            </a:r>
            <a:r>
              <a:rPr lang="cs-CZ" sz="2800" b="1" dirty="0" err="1"/>
              <a:t>zero</a:t>
            </a:r>
            <a:r>
              <a:rPr lang="cs-CZ" sz="2800" b="1" dirty="0"/>
              <a:t> nařízení (NZIA)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14025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algn="ctr"/>
            <a:r>
              <a:rPr lang="cs-CZ" sz="20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Článek 25</a:t>
            </a:r>
          </a:p>
          <a:p>
            <a:pPr algn="ctr"/>
            <a:r>
              <a:rPr lang="cs-CZ" sz="2000" b="1" i="0" dirty="0">
                <a:solidFill>
                  <a:srgbClr val="000000"/>
                </a:solidFill>
                <a:effectLst/>
                <a:latin typeface="inherit"/>
              </a:rPr>
              <a:t>Příspěvek k udržitelnosti a odolnosti při zadávacích řízeních</a:t>
            </a:r>
          </a:p>
          <a:p>
            <a:pPr algn="just"/>
            <a:r>
              <a:rPr lang="cs-CZ" sz="2000" dirty="0"/>
              <a:t>1.   U zadávacích řízení </a:t>
            </a:r>
            <a:r>
              <a:rPr lang="cs-CZ" sz="2000" b="1" dirty="0"/>
              <a:t>spadajících do oblasti působnosti směrnic 2014/23/EU, 2014/24/EU nebo 2014/25/EU</a:t>
            </a:r>
            <a:r>
              <a:rPr lang="cs-CZ" sz="2000" dirty="0"/>
              <a:t>, pokud mají zakázky jako </a:t>
            </a:r>
            <a:r>
              <a:rPr lang="cs-CZ" sz="2000" b="1" dirty="0"/>
              <a:t>součást svého předmětu</a:t>
            </a:r>
            <a:r>
              <a:rPr lang="cs-CZ" sz="2000" dirty="0"/>
              <a:t> technologie pro nulové čisté emise uvedené v </a:t>
            </a:r>
            <a:r>
              <a:rPr lang="cs-CZ" sz="2000" b="1" dirty="0"/>
              <a:t>čl. 4 odst. 1 písm. a) až k) </a:t>
            </a:r>
            <a:r>
              <a:rPr lang="cs-CZ" sz="2000" dirty="0"/>
              <a:t>tohoto nařízení, nebo v případě zakázek na stavební práce a koncesí na stavební práce </a:t>
            </a:r>
            <a:r>
              <a:rPr lang="cs-CZ" sz="2000" b="1" dirty="0"/>
              <a:t>zahrnujících uvedenou technologii</a:t>
            </a:r>
            <a:r>
              <a:rPr lang="cs-CZ" sz="2000" dirty="0"/>
              <a:t>, uplatňují </a:t>
            </a:r>
            <a:r>
              <a:rPr lang="cs-CZ" sz="2000" b="1" dirty="0"/>
              <a:t>veřejní zadavatelé a zadavatelé </a:t>
            </a:r>
            <a:r>
              <a:rPr lang="cs-CZ" sz="2000" dirty="0"/>
              <a:t>minimální povinné požadavky týkající se environmentální udržitelnosti stanovené v prováděcím aktu uvedeném v odstavci 5 tohoto článku.</a:t>
            </a:r>
          </a:p>
        </p:txBody>
      </p:sp>
    </p:spTree>
    <p:extLst>
      <p:ext uri="{BB962C8B-B14F-4D97-AF65-F5344CB8AC3E}">
        <p14:creationId xmlns:p14="http://schemas.microsoft.com/office/powerpoint/2010/main" val="1374490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95D08752-17F7-0FCA-9AE2-5A657F954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299158"/>
              </p:ext>
            </p:extLst>
          </p:nvPr>
        </p:nvGraphicFramePr>
        <p:xfrm>
          <a:off x="203200" y="609600"/>
          <a:ext cx="11785599" cy="603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4300">
                  <a:extLst>
                    <a:ext uri="{9D8B030D-6E8A-4147-A177-3AD203B41FA5}">
                      <a16:colId xmlns:a16="http://schemas.microsoft.com/office/drawing/2014/main" val="1291678630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3724872697"/>
                    </a:ext>
                  </a:extLst>
                </a:gridCol>
                <a:gridCol w="6299199">
                  <a:extLst>
                    <a:ext uri="{9D8B030D-6E8A-4147-A177-3AD203B41FA5}">
                      <a16:colId xmlns:a16="http://schemas.microsoft.com/office/drawing/2014/main" val="3994037780"/>
                    </a:ext>
                  </a:extLst>
                </a:gridCol>
              </a:tblGrid>
              <a:tr h="7094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Dotčené net </a:t>
                      </a:r>
                      <a:r>
                        <a:rPr lang="cs-CZ" sz="15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zero</a:t>
                      </a:r>
                      <a:r>
                        <a:rPr lang="cs-CZ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technologie (čl. 4 NZIA)</a:t>
                      </a:r>
                      <a:endParaRPr lang="cs-CZ" sz="15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cs typeface="+mn-cs"/>
                        </a:rPr>
                        <a:t>Povinné požadavky zadavatele</a:t>
                      </a: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599384784"/>
                  </a:ext>
                </a:extLst>
              </a:tr>
              <a:tr h="1717805">
                <a:tc rowSpan="3">
                  <a:txBody>
                    <a:bodyPr/>
                    <a:lstStyle/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a) solární technologie, včetně fotovoltaických, solárních termoelektrických a solárních termálních technologií;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b) technologie pro výrobu větrné energie na pevnině a pro výrobu energie z obnovitelných zdrojů na moři;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c) bateriové technologie a technologie ukládání energie;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d) tepelná čerpadla a technologie pro využití geotermální energie;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e) vodíkové technologie, včetně elektrolyzérů a palivových článků;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f) technologie v oblasti udržitelné výroby bioplynu a biometanu;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g) technologie CCS;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h) technologie v oblasti elektrizačních soustav, včetně technologií elektrického dobíjení pro dopravu a technologií pro digitalizaci soustavy;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i) technologie v oblasti energie z jaderného štěpení, včetně technologií jaderného palivového cyklu;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j) technologie v oblasti udržitelných alternativních paliv;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 marL="0" indent="0" algn="just">
                        <a:spcBef>
                          <a:spcPts val="300"/>
                        </a:spcBef>
                        <a:spcAft>
                          <a:spcPts val="300"/>
                        </a:spcAft>
                        <a:buNone/>
                      </a:pPr>
                      <a:r>
                        <a:rPr lang="cs-CZ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k) technologie v oblasti hydroelektrické energie.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b="1" dirty="0"/>
                        <a:t>Minimální povinné environmentální požadavky</a:t>
                      </a:r>
                      <a:endParaRPr lang="cs-CZ" dirty="0"/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33200521"/>
                  </a:ext>
                </a:extLst>
              </a:tr>
              <a:tr h="171780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b="1" dirty="0"/>
                        <a:t>Doplňková kritéria u stavebních zakázek/koncesí</a:t>
                      </a:r>
                      <a:endParaRPr lang="cs-CZ" dirty="0"/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0120695"/>
                  </a:ext>
                </a:extLst>
              </a:tr>
              <a:tr h="1892006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/>
                        <a:t>Příspěvek nabídky k odolnosti</a:t>
                      </a:r>
                      <a:endParaRPr lang="cs-CZ" dirty="0"/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8674952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60BC129D-7AAB-128C-DDFC-60A885FCD350}"/>
              </a:ext>
            </a:extLst>
          </p:cNvPr>
          <p:cNvSpPr txBox="1"/>
          <p:nvPr/>
        </p:nvSpPr>
        <p:spPr>
          <a:xfrm>
            <a:off x="7658100" y="2497824"/>
            <a:ext cx="256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čl. 25 odst. 1 NZIA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0DB8F17-40DD-8C4B-8226-38EA0313B6FE}"/>
              </a:ext>
            </a:extLst>
          </p:cNvPr>
          <p:cNvSpPr txBox="1"/>
          <p:nvPr/>
        </p:nvSpPr>
        <p:spPr>
          <a:xfrm>
            <a:off x="7658100" y="4221716"/>
            <a:ext cx="256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čl. 25 odst. 3 NZIA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9F6C267-7D2C-78E5-2EF3-26542C041194}"/>
              </a:ext>
            </a:extLst>
          </p:cNvPr>
          <p:cNvSpPr txBox="1"/>
          <p:nvPr/>
        </p:nvSpPr>
        <p:spPr>
          <a:xfrm>
            <a:off x="7658100" y="6063734"/>
            <a:ext cx="256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čl. 25 odst. 7 NZIA</a:t>
            </a:r>
          </a:p>
        </p:txBody>
      </p:sp>
    </p:spTree>
    <p:extLst>
      <p:ext uri="{BB962C8B-B14F-4D97-AF65-F5344CB8AC3E}">
        <p14:creationId xmlns:p14="http://schemas.microsoft.com/office/powerpoint/2010/main" val="2419365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„veřejný zadavatel“ a „zadavatel“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definice v čl. 3 NZIA</a:t>
            </a:r>
          </a:p>
          <a:p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24) „</a:t>
            </a:r>
            <a:r>
              <a:rPr lang="cs-CZ" sz="1400" b="1" dirty="0">
                <a:solidFill>
                  <a:srgbClr val="333333"/>
                </a:solidFill>
                <a:latin typeface="Roboto" panose="02000000000000000000" pitchFamily="2" charset="0"/>
              </a:rPr>
              <a:t>veřejným zadavatelem</a:t>
            </a:r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“ v souvislosti se zadávacími řízeními veřejný zadavatel ve smyslu článku 6 směrnice 2014/23/EU, čl. 2 odst. 1 bodu 1 směrnice 2014/24/EU a článku 3 směrnice 2014/25/EU;</a:t>
            </a:r>
          </a:p>
          <a:p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25) „</a:t>
            </a:r>
            <a:r>
              <a:rPr lang="cs-CZ" sz="1400" b="1" dirty="0">
                <a:solidFill>
                  <a:srgbClr val="333333"/>
                </a:solidFill>
                <a:latin typeface="Roboto" panose="02000000000000000000" pitchFamily="2" charset="0"/>
              </a:rPr>
              <a:t>zadavatelem</a:t>
            </a:r>
            <a:r>
              <a:rPr lang="cs-CZ" sz="1400" dirty="0">
                <a:solidFill>
                  <a:srgbClr val="333333"/>
                </a:solidFill>
                <a:latin typeface="Roboto" panose="02000000000000000000" pitchFamily="2" charset="0"/>
              </a:rPr>
              <a:t>“ v souvislosti se zadávacími řízeními zadavatel ve smyslu článku 7 směrnice 2014/23/EU a článku 4 směrnice 2014/25/EU;</a:t>
            </a:r>
          </a:p>
          <a:p>
            <a:r>
              <a:rPr lang="cs-CZ" dirty="0"/>
              <a:t>→ NZIA se neuplatní na všechny zadavatele, se kterými počítá ZZVZ.</a:t>
            </a:r>
            <a:endParaRPr lang="cs-CZ" sz="1400" dirty="0">
              <a:solidFill>
                <a:srgbClr val="333333"/>
              </a:solidFill>
              <a:latin typeface="Roboto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Na koho se čl. 25 NZIA uplatní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37269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27381" y="2120900"/>
            <a:ext cx="11055019" cy="4332435"/>
          </a:xfrm>
        </p:spPr>
        <p:txBody>
          <a:bodyPr>
            <a:noAutofit/>
          </a:bodyPr>
          <a:lstStyle/>
          <a:p>
            <a:r>
              <a:rPr lang="cs-CZ" dirty="0"/>
              <a:t>NZIA se uplatní na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veřejné zadavatele ve smyslu § 4 odst. 1 ZZVZ 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zadavatele podle § 4 odst. 3, tedy zadavatele podle § 151 odst. 2 ZZVZ při zadávání sektorových veřejných zakázek včetně sektorových koncesí.</a:t>
            </a:r>
            <a:endParaRPr lang="cs-CZ" sz="1400" dirty="0">
              <a:solidFill>
                <a:srgbClr val="333333"/>
              </a:solidFill>
              <a:latin typeface="Roboto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Na koho se čl. 25 NZIA uplatní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58140541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3972</TotalTime>
  <Words>2439</Words>
  <Application>Microsoft Office PowerPoint</Application>
  <PresentationFormat>Širokoúhlá obrazovka</PresentationFormat>
  <Paragraphs>202</Paragraphs>
  <Slides>33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Arial</vt:lpstr>
      <vt:lpstr>Calibri</vt:lpstr>
      <vt:lpstr>inherit</vt:lpstr>
      <vt:lpstr>Montserrat</vt:lpstr>
      <vt:lpstr>Roboto</vt:lpstr>
      <vt:lpstr>Times New Roman</vt:lpstr>
      <vt:lpstr>Wingdings</vt:lpstr>
      <vt:lpstr>MMR_klas</vt:lpstr>
      <vt:lpstr>1_MMR_klas</vt:lpstr>
      <vt:lpstr>Prezentace aplikace PowerPoint</vt:lpstr>
      <vt:lpstr>Evropský právní rámec zadávání VZ</vt:lpstr>
      <vt:lpstr>Sektorální předpisy s přesahem do veřejných zakázek</vt:lpstr>
      <vt:lpstr>Net zero nařízení (NZIA)</vt:lpstr>
      <vt:lpstr>Net zero nařízení (NZIA)</vt:lpstr>
      <vt:lpstr>Prezentace aplikace PowerPoint</vt:lpstr>
      <vt:lpstr>Prezentace aplikace PowerPoint</vt:lpstr>
      <vt:lpstr>Na koho se čl. 25 NZIA uplatní</vt:lpstr>
      <vt:lpstr>Na koho se čl. 25 NZIA uplatní</vt:lpstr>
      <vt:lpstr>Na jaké zakázky se čl. 25 NZIA uplatní</vt:lpstr>
      <vt:lpstr>Na jaké zakázky se čl. 25 NZIA uplatní</vt:lpstr>
      <vt:lpstr>Na jaké zakázky se čl. 25 NZIA uplatní</vt:lpstr>
      <vt:lpstr>Minimální povinné environmentální požadavky  čl. 25 odst. 1 NZIA </vt:lpstr>
      <vt:lpstr>Minimální povinné environmentální požadavky</vt:lpstr>
      <vt:lpstr>Minimální povinné environmentální požadavky</vt:lpstr>
      <vt:lpstr>Minimální povinné environmentální požadavky</vt:lpstr>
      <vt:lpstr>Minimální povinné environmentální požadavky</vt:lpstr>
      <vt:lpstr>Minimální povinné environmentální požadavky</vt:lpstr>
      <vt:lpstr>Doplňková kritéria u stavebních zakázek/koncesí  čl. 25 odst. 3 NZIA </vt:lpstr>
      <vt:lpstr>Doplňková kritéria u stavebních zakázek/koncesí</vt:lpstr>
      <vt:lpstr>Doplňková kritéria u stavebních zakázek/koncesí</vt:lpstr>
      <vt:lpstr>Doplňková kritéria u stavebních zakázek/koncesí</vt:lpstr>
      <vt:lpstr>Posuzování příspěvku nabídky k odolnosti  čl. 25 odst. 7 NZIA </vt:lpstr>
      <vt:lpstr>Schéma posuzování příspěvku nabídky k odolnosti</vt:lpstr>
      <vt:lpstr>Povinné posuzování příspěvku nabídky k odolnosti</vt:lpstr>
      <vt:lpstr>Posuzování odolnosti technologií provádí Komise</vt:lpstr>
      <vt:lpstr>Povinnosti zadavatele</vt:lpstr>
      <vt:lpstr>Povinnosti zadavatele</vt:lpstr>
      <vt:lpstr>Pozor, jiný standard pro signatáře GPA apod.</vt:lpstr>
      <vt:lpstr>Derogační ustanovení </vt:lpstr>
      <vt:lpstr>Derogační ustanovení </vt:lpstr>
      <vt:lpstr>Prezentace aplikace PowerPoint</vt:lpstr>
      <vt:lpstr>Prezentace aplikace PowerPoint</vt:lpstr>
    </vt:vector>
  </TitlesOfParts>
  <Company>MMR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Matochová Lenka</dc:creator>
  <cp:lastModifiedBy>Matochová Lenka</cp:lastModifiedBy>
  <cp:revision>144</cp:revision>
  <cp:lastPrinted>2024-04-09T14:51:00Z</cp:lastPrinted>
  <dcterms:created xsi:type="dcterms:W3CDTF">2021-01-21T20:42:07Z</dcterms:created>
  <dcterms:modified xsi:type="dcterms:W3CDTF">2024-12-03T16:48:35Z</dcterms:modified>
</cp:coreProperties>
</file>