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2"/>
  </p:notesMasterIdLst>
  <p:handoutMasterIdLst>
    <p:handoutMasterId r:id="rId73"/>
  </p:handoutMasterIdLst>
  <p:sldIdLst>
    <p:sldId id="256" r:id="rId5"/>
    <p:sldId id="257" r:id="rId6"/>
    <p:sldId id="260" r:id="rId7"/>
    <p:sldId id="259" r:id="rId8"/>
    <p:sldId id="269" r:id="rId9"/>
    <p:sldId id="270" r:id="rId10"/>
    <p:sldId id="297" r:id="rId11"/>
    <p:sldId id="271" r:id="rId12"/>
    <p:sldId id="298" r:id="rId13"/>
    <p:sldId id="300" r:id="rId14"/>
    <p:sldId id="261" r:id="rId15"/>
    <p:sldId id="299" r:id="rId16"/>
    <p:sldId id="305" r:id="rId17"/>
    <p:sldId id="301" r:id="rId18"/>
    <p:sldId id="272" r:id="rId19"/>
    <p:sldId id="304" r:id="rId20"/>
    <p:sldId id="273" r:id="rId21"/>
    <p:sldId id="274" r:id="rId22"/>
    <p:sldId id="275" r:id="rId23"/>
    <p:sldId id="276" r:id="rId24"/>
    <p:sldId id="302" r:id="rId25"/>
    <p:sldId id="277" r:id="rId26"/>
    <p:sldId id="329" r:id="rId27"/>
    <p:sldId id="315" r:id="rId28"/>
    <p:sldId id="316" r:id="rId29"/>
    <p:sldId id="330" r:id="rId30"/>
    <p:sldId id="318" r:id="rId31"/>
    <p:sldId id="317" r:id="rId32"/>
    <p:sldId id="320" r:id="rId33"/>
    <p:sldId id="322" r:id="rId34"/>
    <p:sldId id="323" r:id="rId35"/>
    <p:sldId id="324" r:id="rId36"/>
    <p:sldId id="325" r:id="rId37"/>
    <p:sldId id="286" r:id="rId38"/>
    <p:sldId id="331" r:id="rId39"/>
    <p:sldId id="326" r:id="rId40"/>
    <p:sldId id="283" r:id="rId41"/>
    <p:sldId id="262" r:id="rId42"/>
    <p:sldId id="278" r:id="rId43"/>
    <p:sldId id="303" r:id="rId44"/>
    <p:sldId id="279" r:id="rId45"/>
    <p:sldId id="280" r:id="rId46"/>
    <p:sldId id="281" r:id="rId47"/>
    <p:sldId id="264" r:id="rId48"/>
    <p:sldId id="265" r:id="rId49"/>
    <p:sldId id="309" r:id="rId50"/>
    <p:sldId id="289" r:id="rId51"/>
    <p:sldId id="334" r:id="rId52"/>
    <p:sldId id="335" r:id="rId53"/>
    <p:sldId id="293" r:id="rId54"/>
    <p:sldId id="292" r:id="rId55"/>
    <p:sldId id="291" r:id="rId56"/>
    <p:sldId id="336" r:id="rId57"/>
    <p:sldId id="311" r:id="rId58"/>
    <p:sldId id="295" r:id="rId59"/>
    <p:sldId id="312" r:id="rId60"/>
    <p:sldId id="310" r:id="rId61"/>
    <p:sldId id="296" r:id="rId62"/>
    <p:sldId id="285" r:id="rId63"/>
    <p:sldId id="287" r:id="rId64"/>
    <p:sldId id="294" r:id="rId65"/>
    <p:sldId id="313" r:id="rId66"/>
    <p:sldId id="307" r:id="rId67"/>
    <p:sldId id="308" r:id="rId68"/>
    <p:sldId id="288" r:id="rId69"/>
    <p:sldId id="314" r:id="rId70"/>
    <p:sldId id="268" r:id="rId71"/>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7D00"/>
    <a:srgbClr val="00AF3F"/>
    <a:srgbClr val="000099"/>
    <a:srgbClr val="F9E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646" autoAdjust="0"/>
    <p:restoredTop sz="94673" autoAdjust="0"/>
  </p:normalViewPr>
  <p:slideViewPr>
    <p:cSldViewPr>
      <p:cViewPr varScale="1">
        <p:scale>
          <a:sx n="86" d="100"/>
          <a:sy n="86" d="100"/>
        </p:scale>
        <p:origin x="85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22003"/>
    </p:cViewPr>
  </p:sorterViewPr>
  <p:notesViewPr>
    <p:cSldViewPr>
      <p:cViewPr varScale="1">
        <p:scale>
          <a:sx n="100" d="100"/>
          <a:sy n="100" d="100"/>
        </p:scale>
        <p:origin x="-360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4476" tIns="47238" rIns="94476" bIns="47238"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332"/>
          </a:xfrm>
          <a:prstGeom prst="rect">
            <a:avLst/>
          </a:prstGeom>
        </p:spPr>
        <p:txBody>
          <a:bodyPr vert="horz" lIns="94476" tIns="47238" rIns="94476" bIns="47238" rtlCol="0"/>
          <a:lstStyle>
            <a:lvl1pPr algn="r">
              <a:defRPr sz="1200"/>
            </a:lvl1pPr>
          </a:lstStyle>
          <a:p>
            <a:fld id="{DEDA9FB6-D9ED-404E-AFD2-37E0835FC3D6}" type="datetimeFigureOut">
              <a:rPr lang="cs-CZ" smtClean="0"/>
              <a:pPr/>
              <a:t>19.11.2024</a:t>
            </a:fld>
            <a:endParaRPr lang="cs-CZ"/>
          </a:p>
        </p:txBody>
      </p:sp>
      <p:sp>
        <p:nvSpPr>
          <p:cNvPr id="4" name="Zástupný symbol pro zápatí 3"/>
          <p:cNvSpPr>
            <a:spLocks noGrp="1"/>
          </p:cNvSpPr>
          <p:nvPr>
            <p:ph type="ftr" sz="quarter" idx="2"/>
          </p:nvPr>
        </p:nvSpPr>
        <p:spPr>
          <a:xfrm>
            <a:off x="1" y="9428583"/>
            <a:ext cx="2945659" cy="496332"/>
          </a:xfrm>
          <a:prstGeom prst="rect">
            <a:avLst/>
          </a:prstGeom>
        </p:spPr>
        <p:txBody>
          <a:bodyPr vert="horz" lIns="94476" tIns="47238" rIns="94476" bIns="47238"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28583"/>
            <a:ext cx="2945659" cy="496332"/>
          </a:xfrm>
          <a:prstGeom prst="rect">
            <a:avLst/>
          </a:prstGeom>
        </p:spPr>
        <p:txBody>
          <a:bodyPr vert="horz" lIns="94476" tIns="47238" rIns="94476" bIns="47238" rtlCol="0" anchor="b"/>
          <a:lstStyle>
            <a:lvl1pPr algn="r">
              <a:defRPr sz="1200"/>
            </a:lvl1pPr>
          </a:lstStyle>
          <a:p>
            <a:fld id="{84BA257B-425A-4350-8792-7C494188941C}" type="slidenum">
              <a:rPr lang="cs-CZ" smtClean="0"/>
              <a:pPr/>
              <a:t>‹#›</a:t>
            </a:fld>
            <a:endParaRPr lang="cs-CZ"/>
          </a:p>
        </p:txBody>
      </p:sp>
    </p:spTree>
    <p:extLst>
      <p:ext uri="{BB962C8B-B14F-4D97-AF65-F5344CB8AC3E}">
        <p14:creationId xmlns:p14="http://schemas.microsoft.com/office/powerpoint/2010/main" val="1282080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4476" tIns="47238" rIns="94476" bIns="47238" rtlCol="0"/>
          <a:lstStyle>
            <a:lvl1pPr algn="l">
              <a:defRPr sz="1200"/>
            </a:lvl1pPr>
          </a:lstStyle>
          <a:p>
            <a:endParaRPr lang="cs-CZ"/>
          </a:p>
        </p:txBody>
      </p:sp>
      <p:sp>
        <p:nvSpPr>
          <p:cNvPr id="3" name="Zástupný symbol pro datum 2"/>
          <p:cNvSpPr>
            <a:spLocks noGrp="1"/>
          </p:cNvSpPr>
          <p:nvPr>
            <p:ph type="dt" idx="1"/>
          </p:nvPr>
        </p:nvSpPr>
        <p:spPr>
          <a:xfrm>
            <a:off x="3850444" y="0"/>
            <a:ext cx="2945659" cy="496332"/>
          </a:xfrm>
          <a:prstGeom prst="rect">
            <a:avLst/>
          </a:prstGeom>
        </p:spPr>
        <p:txBody>
          <a:bodyPr vert="horz" lIns="94476" tIns="47238" rIns="94476" bIns="47238" rtlCol="0"/>
          <a:lstStyle>
            <a:lvl1pPr algn="r">
              <a:defRPr sz="1200"/>
            </a:lvl1pPr>
          </a:lstStyle>
          <a:p>
            <a:fld id="{07B48070-1754-4046-9E38-6F5D9D5E9BB1}" type="datetimeFigureOut">
              <a:rPr lang="cs-CZ" smtClean="0"/>
              <a:pPr/>
              <a:t>19.11.2024</a:t>
            </a:fld>
            <a:endParaRPr lang="cs-CZ"/>
          </a:p>
        </p:txBody>
      </p:sp>
      <p:sp>
        <p:nvSpPr>
          <p:cNvPr id="4" name="Zástupný symbol pro obrázek snímku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4476" tIns="47238" rIns="94476" bIns="47238" rtlCol="0" anchor="ctr"/>
          <a:lstStyle/>
          <a:p>
            <a:endParaRPr lang="cs-CZ"/>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4476" tIns="47238" rIns="94476" bIns="47238"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3"/>
            <a:ext cx="2945659" cy="496332"/>
          </a:xfrm>
          <a:prstGeom prst="rect">
            <a:avLst/>
          </a:prstGeom>
        </p:spPr>
        <p:txBody>
          <a:bodyPr vert="horz" lIns="94476" tIns="47238" rIns="94476" bIns="47238"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4" y="9428583"/>
            <a:ext cx="2945659" cy="496332"/>
          </a:xfrm>
          <a:prstGeom prst="rect">
            <a:avLst/>
          </a:prstGeom>
        </p:spPr>
        <p:txBody>
          <a:bodyPr vert="horz" lIns="94476" tIns="47238" rIns="94476" bIns="47238" rtlCol="0" anchor="b"/>
          <a:lstStyle>
            <a:lvl1pPr algn="r">
              <a:defRPr sz="1200"/>
            </a:lvl1pPr>
          </a:lstStyle>
          <a:p>
            <a:fld id="{2A477F0F-9C0A-45F8-A7AE-EABCF9118898}" type="slidenum">
              <a:rPr lang="cs-CZ" smtClean="0"/>
              <a:pPr/>
              <a:t>‹#›</a:t>
            </a:fld>
            <a:endParaRPr lang="cs-CZ"/>
          </a:p>
        </p:txBody>
      </p:sp>
    </p:spTree>
    <p:extLst>
      <p:ext uri="{BB962C8B-B14F-4D97-AF65-F5344CB8AC3E}">
        <p14:creationId xmlns:p14="http://schemas.microsoft.com/office/powerpoint/2010/main" val="122146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list">
    <p:spTree>
      <p:nvGrpSpPr>
        <p:cNvPr id="1" name=""/>
        <p:cNvGrpSpPr/>
        <p:nvPr/>
      </p:nvGrpSpPr>
      <p:grpSpPr>
        <a:xfrm>
          <a:off x="0" y="0"/>
          <a:ext cx="0" cy="0"/>
          <a:chOff x="0" y="0"/>
          <a:chExt cx="0" cy="0"/>
        </a:xfrm>
      </p:grpSpPr>
      <p:sp>
        <p:nvSpPr>
          <p:cNvPr id="5" name="Podnadpis 2"/>
          <p:cNvSpPr>
            <a:spLocks noGrp="1"/>
          </p:cNvSpPr>
          <p:nvPr>
            <p:ph type="subTitle" idx="1" hasCustomPrompt="1"/>
          </p:nvPr>
        </p:nvSpPr>
        <p:spPr>
          <a:xfrm>
            <a:off x="1403648" y="4581128"/>
            <a:ext cx="7056784" cy="1800200"/>
          </a:xfrm>
          <a:prstGeom prst="rect">
            <a:avLst/>
          </a:prstGeom>
        </p:spPr>
        <p:txBody>
          <a:bodyPr anchor="b">
            <a:noAutofit/>
          </a:bodyPr>
          <a:lstStyle>
            <a:lvl1pPr marL="0" indent="0" algn="l">
              <a:spcBef>
                <a:spcPts val="1000"/>
              </a:spcBef>
              <a:spcAft>
                <a:spcPts val="1000"/>
              </a:spcAft>
              <a:buNone/>
              <a:defRPr sz="20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autoři projektu</a:t>
            </a:r>
          </a:p>
        </p:txBody>
      </p:sp>
      <p:sp>
        <p:nvSpPr>
          <p:cNvPr id="6" name="Nadpis 13"/>
          <p:cNvSpPr>
            <a:spLocks noGrp="1" noChangeAspect="1"/>
          </p:cNvSpPr>
          <p:nvPr>
            <p:ph type="title" hasCustomPrompt="1"/>
          </p:nvPr>
        </p:nvSpPr>
        <p:spPr>
          <a:xfrm>
            <a:off x="1403648" y="1988840"/>
            <a:ext cx="7283152" cy="1872208"/>
          </a:xfrm>
          <a:prstGeom prst="rect">
            <a:avLst/>
          </a:prstGeom>
        </p:spPr>
        <p:txBody>
          <a:bodyPr anchor="b"/>
          <a:lstStyle>
            <a:lvl1pPr algn="l">
              <a:defRPr b="1" baseline="0">
                <a:solidFill>
                  <a:srgbClr val="000099"/>
                </a:solidFill>
                <a:latin typeface="Arial" pitchFamily="34" charset="0"/>
                <a:cs typeface="Arial" pitchFamily="34" charset="0"/>
              </a:defRPr>
            </a:lvl1pPr>
          </a:lstStyle>
          <a:p>
            <a:r>
              <a:rPr lang="cs-CZ" dirty="0"/>
              <a:t>NÁZEV PREZENTACE</a:t>
            </a:r>
          </a:p>
        </p:txBody>
      </p:sp>
      <p:sp>
        <p:nvSpPr>
          <p:cNvPr id="7" name="Podnadpis 2"/>
          <p:cNvSpPr txBox="1">
            <a:spLocks/>
          </p:cNvSpPr>
          <p:nvPr userDrawn="1"/>
        </p:nvSpPr>
        <p:spPr>
          <a:xfrm>
            <a:off x="1403648" y="3789040"/>
            <a:ext cx="7209184" cy="576064"/>
          </a:xfrm>
          <a:prstGeom prst="rect">
            <a:avLst/>
          </a:prstGeom>
        </p:spPr>
        <p:txBody>
          <a:bodyPr>
            <a:noAutofit/>
          </a:bodyPr>
          <a:lstStyle>
            <a:lvl1pPr marL="0" indent="0" algn="l">
              <a:buNone/>
              <a:defRPr sz="26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cs-CZ" sz="2600" b="0" i="0" u="none" strike="noStrike" kern="1200" cap="none" spc="0" normalizeH="0" baseline="0" noProof="0">
                <a:ln>
                  <a:noFill/>
                </a:ln>
                <a:solidFill>
                  <a:schemeClr val="tx1"/>
                </a:solidFill>
                <a:effectLst/>
                <a:uLnTx/>
                <a:uFillTx/>
                <a:latin typeface="Arial" pitchFamily="34" charset="0"/>
                <a:ea typeface="+mn-ea"/>
                <a:cs typeface="Arial" pitchFamily="34" charset="0"/>
              </a:rPr>
              <a:t>MINISTERSTVO PRO MÍSTNÍ ROZVOJ ČR</a:t>
            </a:r>
          </a:p>
        </p:txBody>
      </p:sp>
      <p:pic>
        <p:nvPicPr>
          <p:cNvPr id="8" name="Obrázek 7" descr="mmr_cr_rgb.emf"/>
          <p:cNvPicPr>
            <a:picLocks noChangeAspect="1"/>
          </p:cNvPicPr>
          <p:nvPr userDrawn="1"/>
        </p:nvPicPr>
        <p:blipFill>
          <a:blip r:embed="rId2" cstate="print"/>
          <a:stretch>
            <a:fillRect/>
          </a:stretch>
        </p:blipFill>
        <p:spPr>
          <a:xfrm>
            <a:off x="323528" y="692696"/>
            <a:ext cx="2565000" cy="5625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nitřní list s nadpisem">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395536" y="2060848"/>
            <a:ext cx="8291264" cy="4392488"/>
          </a:xfrm>
          <a:prstGeom prst="rect">
            <a:avLst/>
          </a:prstGeom>
        </p:spPr>
        <p:txBody>
          <a:bodyPr>
            <a:normAutofit/>
          </a:bodyPr>
          <a:lstStyle>
            <a:lvl1pPr marL="0" indent="0"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pic>
        <p:nvPicPr>
          <p:cNvPr id="4" name="Obrázek 3"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nitřní list bez nadpisu">
    <p:spTree>
      <p:nvGrpSpPr>
        <p:cNvPr id="1" name=""/>
        <p:cNvGrpSpPr/>
        <p:nvPr/>
      </p:nvGrpSpPr>
      <p:grpSpPr>
        <a:xfrm>
          <a:off x="0" y="0"/>
          <a:ext cx="0" cy="0"/>
          <a:chOff x="0" y="0"/>
          <a:chExt cx="0" cy="0"/>
        </a:xfrm>
      </p:grpSpPr>
      <p:sp>
        <p:nvSpPr>
          <p:cNvPr id="7" name="Zástupný symbol pro obsah 2"/>
          <p:cNvSpPr>
            <a:spLocks noGrp="1"/>
          </p:cNvSpPr>
          <p:nvPr>
            <p:ph idx="1" hasCustomPrompt="1"/>
          </p:nvPr>
        </p:nvSpPr>
        <p:spPr>
          <a:xfrm>
            <a:off x="395536" y="1484784"/>
            <a:ext cx="8291264" cy="4968552"/>
          </a:xfrm>
          <a:prstGeom prst="rect">
            <a:avLst/>
          </a:prstGeom>
        </p:spPr>
        <p:txBody>
          <a:bodyPr>
            <a:normAutofit/>
          </a:bodyPr>
          <a:lstStyle>
            <a:lvl1pPr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pic>
        <p:nvPicPr>
          <p:cNvPr id="3" name="Obrázek 2"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nitřní list s odrážkami">
    <p:spTree>
      <p:nvGrpSpPr>
        <p:cNvPr id="1" name=""/>
        <p:cNvGrpSpPr/>
        <p:nvPr/>
      </p:nvGrpSpPr>
      <p:grpSpPr>
        <a:xfrm>
          <a:off x="0" y="0"/>
          <a:ext cx="0" cy="0"/>
          <a:chOff x="0" y="0"/>
          <a:chExt cx="0" cy="0"/>
        </a:xfrm>
      </p:grpSpPr>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sp>
        <p:nvSpPr>
          <p:cNvPr id="4" name="Zástupný symbol pro obsah 2"/>
          <p:cNvSpPr>
            <a:spLocks noGrp="1"/>
          </p:cNvSpPr>
          <p:nvPr>
            <p:ph idx="10"/>
          </p:nvPr>
        </p:nvSpPr>
        <p:spPr>
          <a:xfrm>
            <a:off x="467544" y="2060849"/>
            <a:ext cx="8229600" cy="4392488"/>
          </a:xfrm>
          <a:prstGeom prst="rect">
            <a:avLst/>
          </a:prstGeom>
        </p:spPr>
        <p:txBody>
          <a:bodyPr/>
          <a:lstStyle>
            <a:lvl1pPr marL="342900" indent="-342900">
              <a:buClr>
                <a:schemeClr val="accent1"/>
              </a:buClr>
              <a:buFont typeface="Wingdings" pitchFamily="2" charset="2"/>
              <a:buChar char="§"/>
              <a:defRPr/>
            </a:lvl1pPr>
            <a:lvl2pPr marL="742950" indent="-285750">
              <a:buClr>
                <a:schemeClr val="accent1"/>
              </a:buClr>
              <a:buFont typeface="Wingdings" pitchFamily="2" charset="2"/>
              <a:buChar char="§"/>
              <a:defRPr/>
            </a:lvl2pPr>
            <a:lvl3pPr marL="1143000" indent="-228600">
              <a:buClr>
                <a:schemeClr val="accent1"/>
              </a:buClr>
              <a:buFont typeface="Wingdings" pitchFamily="2" charset="2"/>
              <a:buChar char="§"/>
              <a:defRPr/>
            </a:lvl3pPr>
            <a:lvl4pPr marL="1600200" indent="-228600">
              <a:buClr>
                <a:schemeClr val="accent1"/>
              </a:buClr>
              <a:buFont typeface="Wingdings" pitchFamily="2" charset="2"/>
              <a:buChar char="§"/>
              <a:defRPr/>
            </a:lvl4pPr>
            <a:lvl5pPr marL="2057400" indent="-228600">
              <a:buClr>
                <a:schemeClr val="accent1"/>
              </a:buClr>
              <a:buFont typeface="Wingdings" pitchFamily="2" charset="2"/>
              <a:buChar cha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pic>
        <p:nvPicPr>
          <p:cNvPr id="5" name="Obrázek 4"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9109423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Obrázek 9" descr="podtisk_modry.emf"/>
          <p:cNvPicPr>
            <a:picLocks noChangeAspect="1"/>
          </p:cNvPicPr>
          <p:nvPr/>
        </p:nvPicPr>
        <p:blipFill>
          <a:blip r:embed="rId6" cstate="print"/>
          <a:srcRect l="17008" b="8622"/>
          <a:stretch>
            <a:fillRect/>
          </a:stretch>
        </p:blipFill>
        <p:spPr>
          <a:xfrm>
            <a:off x="2" y="1988841"/>
            <a:ext cx="7908545" cy="4869160"/>
          </a:xfrm>
          <a:prstGeom prst="rect">
            <a:avLst/>
          </a:prstGeom>
        </p:spPr>
      </p:pic>
      <p:sp>
        <p:nvSpPr>
          <p:cNvPr id="8" name="Obdélník 7"/>
          <p:cNvSpPr>
            <a:spLocks noChangeAspect="1"/>
          </p:cNvSpPr>
          <p:nvPr/>
        </p:nvSpPr>
        <p:spPr>
          <a:xfrm>
            <a:off x="0" y="1"/>
            <a:ext cx="9144000" cy="260648"/>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
        <p:nvSpPr>
          <p:cNvPr id="9" name="Obdélník 8"/>
          <p:cNvSpPr/>
          <p:nvPr/>
        </p:nvSpPr>
        <p:spPr>
          <a:xfrm>
            <a:off x="0" y="260649"/>
            <a:ext cx="9144000" cy="144016"/>
          </a:xfrm>
          <a:prstGeom prst="rect">
            <a:avLst/>
          </a:prstGeom>
          <a:gradFill>
            <a:gsLst>
              <a:gs pos="0">
                <a:srgbClr val="000099"/>
              </a:gs>
              <a:gs pos="100000">
                <a:schemeClr val="bg1">
                  <a:alpha val="0"/>
                </a:schemeClr>
              </a:gs>
            </a:gsLst>
            <a:lin ang="0" scaled="1"/>
          </a:gra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sbirka.cz/sb/2016/134#par_211" TargetMode="External"/><Relationship Id="rId2" Type="http://schemas.openxmlformats.org/officeDocument/2006/relationships/hyperlink" Target="https://www.e-sbirka.cz/sb/2016/134#par_242" TargetMode="External"/><Relationship Id="rId1" Type="http://schemas.openxmlformats.org/officeDocument/2006/relationships/slideLayout" Target="../slideLayouts/slideLayout4.xml"/><Relationship Id="rId4" Type="http://schemas.openxmlformats.org/officeDocument/2006/relationships/hyperlink" Target="https://www.e-sbirka.cz/sb/2016/260#par_4"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e-sbirka.cz/sb/2016/134#par_242"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e-sbirka.cz/sb/2016/134#par_242"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www.uohs.cz/download/Sekce_VZ/Metodiky/Stanovisko-UOHS_aplikace-242-odst.-5-ZZVZ.pdf"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www.e-sbirka.cz/sb/2016/134#par_242"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www.e-sbirka.cz/sb/2016/134#par_242"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vvz.nipez.cz/vyhledat-formular"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s://www.e-sbirka.cz/sb/2016/134#par_243"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s://www.e-sbirka.cz/sb/2016/134#par_244"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s://www.e-sbirka.cz/sb/2016/134#par_245"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e-sbirka.cz/sb/2016/134#par_245"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https://www.e-sbirka.cz/sb/2016/134#par_245"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hyperlink" Target="https://www.e-sbirka.cz/sb/2016/134#par_246"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s://www.e-sbirka.cz/sb/2016/134#par_247"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s://www.e-sbirka.cz/sb/2016/134#par_43"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hyperlink" Target="https://www.e-sbirka.cz/sb/2016/134#par_47"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hyperlink" Target="https://www.e-sbirka.cz/sb/2016/134#par_47" TargetMode="Externa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hyperlink" Target="https://www.e-sbirka.cz/sb/2016/134#par_51" TargetMode="Externa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hyperlink" Target="https://www.e-sbirka.cz/sb/2016/134#par_49" TargetMode="Externa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https://www.e-sbirka.cz/sb/2016/134#par_139" TargetMode="External"/><Relationship Id="rId2" Type="http://schemas.openxmlformats.org/officeDocument/2006/relationships/hyperlink" Target="https://www.e-sbirka.cz/sb/2016/134#par_135" TargetMode="External"/><Relationship Id="rId1" Type="http://schemas.openxmlformats.org/officeDocument/2006/relationships/slideLayout" Target="../slideLayouts/slideLayout4.xml"/><Relationship Id="rId4" Type="http://schemas.openxmlformats.org/officeDocument/2006/relationships/hyperlink" Target="https://www.e-sbirka.cz/sb/2016/134#par_14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e-sbirka.cz/sb/2016/134#par_250" TargetMode="Externa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hyperlink" Target="https://www.e-sbirka.cz/sb/2016/134#par_251" TargetMode="Externa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hyperlink" Target="https://www.e-sbirka.cz/sb/2016/134#par_257" TargetMode="Externa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hyperlink" Target="https://www.e-sbirka.cz/sb/2016/134#par_258" TargetMode="Externa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hyperlink" Target="https://www.e-sbirka.cz/sb/2016/134#par_263-odst_5" TargetMode="Externa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hyperlink" Target="https://www.e-sbirka.cz/sb/2016/134#par_263-odst_5" TargetMode="Externa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hyperlink" Target="https://www.e-sbirka.cz/sb/2016/134#par_267" TargetMode="Externa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hyperlink" Target="https://www.e-sbirka.cz/sb/2016/134#par_268"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ur-lex.europa.eu/legal-content/CS/TXT/?uri=CELEX:01992L0013-20140417&amp;qid=1709809854857" TargetMode="External"/><Relationship Id="rId2" Type="http://schemas.openxmlformats.org/officeDocument/2006/relationships/hyperlink" Target="https://eur-lex.europa.eu/legal-content/CS/TXT/?uri=CELEX:01989L0665-20140417&amp;qid=1709809741688" TargetMode="Externa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uohs.gov.cz/cs/verejne-zakazky/sbirky-rozhodnuti/detail-16969.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uohs.gov.cz/cs/verejne-zakazky/sbirky-rozhodnuti/detail-19526.html"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uohs.gov.cz/cs/verejne-zakazky/sbirky-rozhodnuti/detail-18466.html"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uohs.gov.cz/cs/verejne-zakazky/sbirky-rozhodnuti/detail-21566.html"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uohs.gov.cz/cs/verejne-zakazky/sbirky-rozhodnuti/detail-21884.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e-sbirka.cz/sb/2016/134#par_135" TargetMode="External"/><Relationship Id="rId13" Type="http://schemas.openxmlformats.org/officeDocument/2006/relationships/hyperlink" Target="https://www.e-sbirka.cz/sb/2016/134#par_257" TargetMode="External"/><Relationship Id="rId3" Type="http://schemas.openxmlformats.org/officeDocument/2006/relationships/hyperlink" Target="https://www.e-sbirka.cz/sb/2016/134#cast_13-hlava_1" TargetMode="External"/><Relationship Id="rId7" Type="http://schemas.openxmlformats.org/officeDocument/2006/relationships/hyperlink" Target="https://www.e-sbirka.cz/sb/2016/134#par_51" TargetMode="External"/><Relationship Id="rId12" Type="http://schemas.openxmlformats.org/officeDocument/2006/relationships/hyperlink" Target="https://www.e-sbirka.cz/sb/2016/134#par_251" TargetMode="External"/><Relationship Id="rId17" Type="http://schemas.openxmlformats.org/officeDocument/2006/relationships/hyperlink" Target="https://www.e-sbirka.cz/sb/2016/134#par_268" TargetMode="External"/><Relationship Id="rId2" Type="http://schemas.openxmlformats.org/officeDocument/2006/relationships/hyperlink" Target="https://www.e-sbirka.cz/sb/2016/134#cast_13" TargetMode="External"/><Relationship Id="rId16" Type="http://schemas.openxmlformats.org/officeDocument/2006/relationships/hyperlink" Target="https://www.e-sbirka.cz/sb/2016/134#par_267" TargetMode="External"/><Relationship Id="rId1" Type="http://schemas.openxmlformats.org/officeDocument/2006/relationships/slideLayout" Target="../slideLayouts/slideLayout4.xml"/><Relationship Id="rId6" Type="http://schemas.openxmlformats.org/officeDocument/2006/relationships/hyperlink" Target="https://www.e-sbirka.cz/sb/2016/134#par_49" TargetMode="External"/><Relationship Id="rId11" Type="http://schemas.openxmlformats.org/officeDocument/2006/relationships/hyperlink" Target="https://www.e-sbirka.cz/sb/2016/134#par_250" TargetMode="External"/><Relationship Id="rId5" Type="http://schemas.openxmlformats.org/officeDocument/2006/relationships/hyperlink" Target="https://www.e-sbirka.cz/sb/2016/134#par_47" TargetMode="External"/><Relationship Id="rId15" Type="http://schemas.openxmlformats.org/officeDocument/2006/relationships/hyperlink" Target="https://www.e-sbirka.cz/sb/2016/134#par_263" TargetMode="External"/><Relationship Id="rId10" Type="http://schemas.openxmlformats.org/officeDocument/2006/relationships/hyperlink" Target="https://www.e-sbirka.cz/sb/2016/134#par_141" TargetMode="External"/><Relationship Id="rId4" Type="http://schemas.openxmlformats.org/officeDocument/2006/relationships/hyperlink" Target="https://www.e-sbirka.cz/sb/2016/134#par_43" TargetMode="External"/><Relationship Id="rId9" Type="http://schemas.openxmlformats.org/officeDocument/2006/relationships/hyperlink" Target="https://www.e-sbirka.cz/sb/2016/134#par_139" TargetMode="External"/><Relationship Id="rId14" Type="http://schemas.openxmlformats.org/officeDocument/2006/relationships/hyperlink" Target="https://www.e-sbirka.cz/sb/2016/134#par_258"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uohs.gov.cz/cs/verejne-zakazky/sbirky-rozhodnuti/detail-18129.html"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uohs.gov.cz/cs/verejne-zakazky/sbirky-rozhodnuti/detail-18187.html"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uohs.gov.cz/cs/verejne-zakazky/sbirky-rozhodnuti/detail-18265.htm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uohs.gov.cz/cs/verejne-zakazky/sbirky-rozhodnuti/detail-22213.htm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uohs.gov.cz/cs/verejne-zakazky/sbirky-rozhodnuti/detail-17268.html"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uohs.gov.cz/cs/verejne-zakazky/sbirky-rozhodnuti/detail-17424.html"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uohs.gov.cz/cs/verejne-zakazky/sbirky-rozhodnuti/detail-17423.htm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www.uohs.cz/download/sbirky_rozhodnuti/rozsudky_VZ/30Af17_2021_114.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uohs.gov.cz/cs/verejne-zakazky/sbirky-rozhodnuti/detail-18493.html"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uohs.gov.cz/cs/verejne-zakazky/sbirky-rozhodnuti/detail-14829.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sbirka.cz/sb/2016/134#par_241" TargetMode="Externa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hyperlink" Target="https://uohs.gov.cz/cs/verejne-zakazky/sbirky-rozhodnuti/detail-15958.html"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uohs.gov.cz/cs/verejne-zakazky/sbirky-rozhodnuti/detail-17018.html"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uohs.gov.cz/cs/verejne-zakazky/sbirky-rozhodnuti/detail-18360.html"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uohs.gov.cz/cs/verejne-zakazky/sbirky-rozhodnuti/detail-19643.html"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uohs.gov.cz/cs/verejne-zakazky/sbirky-rozhodnuti/detail-19153.html"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uohs.gov.cz/cs/verejne-zakazky/sbirky-rozhodnuti/detail-16748.html"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www.uohs.cz/download/sbirky_rozhodnuti/rozsudky_VZ/31Af11_2023_83.pdf"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e-sbirka.cz/sb/2016/134#par_241"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e-sbirka.cz/sb/2016/134#par_241"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www.e-sbirka.cz/sb/2016/134#par_241"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r>
              <a:rPr lang="cs-CZ" dirty="0"/>
              <a:t>Miluše Malenková</a:t>
            </a:r>
            <a:endParaRPr lang="en-US" dirty="0"/>
          </a:p>
        </p:txBody>
      </p:sp>
      <p:sp>
        <p:nvSpPr>
          <p:cNvPr id="3" name="Nadpis 2"/>
          <p:cNvSpPr>
            <a:spLocks noGrp="1"/>
          </p:cNvSpPr>
          <p:nvPr>
            <p:ph type="title"/>
          </p:nvPr>
        </p:nvSpPr>
        <p:spPr/>
        <p:txBody>
          <a:bodyPr/>
          <a:lstStyle/>
          <a:p>
            <a:r>
              <a:rPr lang="cs-CZ" dirty="0"/>
              <a:t>Námitky</a:t>
            </a:r>
            <a:endParaRPr lang="en-US" dirty="0"/>
          </a:p>
        </p:txBody>
      </p:sp>
    </p:spTree>
    <p:extLst>
      <p:ext uri="{BB962C8B-B14F-4D97-AF65-F5344CB8AC3E}">
        <p14:creationId xmlns:p14="http://schemas.microsoft.com/office/powerpoint/2010/main" val="16060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93F112-4A4F-CB6D-9D04-287B95F713A0}"/>
              </a:ext>
            </a:extLst>
          </p:cNvPr>
          <p:cNvSpPr>
            <a:spLocks noGrp="1"/>
          </p:cNvSpPr>
          <p:nvPr>
            <p:ph type="title"/>
          </p:nvPr>
        </p:nvSpPr>
        <p:spPr/>
        <p:txBody>
          <a:bodyPr/>
          <a:lstStyle/>
          <a:p>
            <a:r>
              <a:rPr lang="cs-CZ" dirty="0">
                <a:hlinkClick r:id="rId2"/>
              </a:rPr>
              <a:t>§ 242 Lhůty pro podání námitek</a:t>
            </a:r>
            <a:endParaRPr lang="cs-CZ" dirty="0"/>
          </a:p>
        </p:txBody>
      </p:sp>
      <p:sp>
        <p:nvSpPr>
          <p:cNvPr id="3" name="Zástupný obsah 2">
            <a:extLst>
              <a:ext uri="{FF2B5EF4-FFF2-40B4-BE49-F238E27FC236}">
                <a16:creationId xmlns:a16="http://schemas.microsoft.com/office/drawing/2014/main" id="{46CFAAEC-69CF-81B5-51DA-476CA9DF79C7}"/>
              </a:ext>
            </a:extLst>
          </p:cNvPr>
          <p:cNvSpPr>
            <a:spLocks noGrp="1"/>
          </p:cNvSpPr>
          <p:nvPr>
            <p:ph idx="10"/>
          </p:nvPr>
        </p:nvSpPr>
        <p:spPr/>
        <p:txBody>
          <a:bodyPr>
            <a:normAutofit/>
          </a:bodyPr>
          <a:lstStyle/>
          <a:p>
            <a:r>
              <a:rPr lang="cs-CZ" dirty="0"/>
              <a:t>v nadpisu „podání“</a:t>
            </a:r>
          </a:p>
          <a:p>
            <a:r>
              <a:rPr lang="cs-CZ" dirty="0"/>
              <a:t>v textu předpisu „doručení“</a:t>
            </a:r>
          </a:p>
          <a:p>
            <a:r>
              <a:rPr lang="cs-CZ" dirty="0"/>
              <a:t>elektronicky</a:t>
            </a:r>
          </a:p>
          <a:p>
            <a:pPr lvl="1"/>
            <a:r>
              <a:rPr lang="cs-CZ" dirty="0"/>
              <a:t>datové schránky </a:t>
            </a:r>
            <a:r>
              <a:rPr lang="cs-CZ" dirty="0">
                <a:hlinkClick r:id="rId3"/>
              </a:rPr>
              <a:t>§ 211 odst. 9</a:t>
            </a:r>
            <a:endParaRPr lang="cs-CZ" dirty="0"/>
          </a:p>
          <a:p>
            <a:pPr lvl="2"/>
            <a:r>
              <a:rPr lang="cs-CZ" dirty="0"/>
              <a:t>dokument doručen dodáním do datové schránky adresáta</a:t>
            </a:r>
          </a:p>
          <a:p>
            <a:pPr lvl="1"/>
            <a:r>
              <a:rPr lang="cs-CZ" dirty="0"/>
              <a:t>elektronický nástroj </a:t>
            </a:r>
            <a:r>
              <a:rPr lang="cs-CZ" dirty="0">
                <a:hlinkClick r:id="rId4"/>
              </a:rPr>
              <a:t>§ 4 vyhlášky č. 260/2016</a:t>
            </a:r>
            <a:endParaRPr lang="cs-CZ" dirty="0"/>
          </a:p>
          <a:p>
            <a:pPr lvl="2"/>
            <a:r>
              <a:rPr lang="cs-CZ" dirty="0"/>
              <a:t>doručením je okamžik přijetí datové zprávy na elektronickou adresu adresáta</a:t>
            </a:r>
          </a:p>
          <a:p>
            <a:pPr lvl="1"/>
            <a:endParaRPr lang="cs-CZ" dirty="0"/>
          </a:p>
          <a:p>
            <a:pPr lvl="2"/>
            <a:endParaRPr lang="cs-CZ" dirty="0"/>
          </a:p>
        </p:txBody>
      </p:sp>
    </p:spTree>
    <p:extLst>
      <p:ext uri="{BB962C8B-B14F-4D97-AF65-F5344CB8AC3E}">
        <p14:creationId xmlns:p14="http://schemas.microsoft.com/office/powerpoint/2010/main" val="2982141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412776"/>
            <a:ext cx="8291264" cy="720080"/>
          </a:xfrm>
        </p:spPr>
        <p:txBody>
          <a:bodyPr/>
          <a:lstStyle/>
          <a:p>
            <a:r>
              <a:rPr lang="cs-CZ" dirty="0">
                <a:hlinkClick r:id="rId2"/>
              </a:rPr>
              <a:t>§ 242 Lhůty pro podání námitek</a:t>
            </a:r>
            <a:endParaRPr lang="cs-CZ" dirty="0"/>
          </a:p>
        </p:txBody>
      </p:sp>
      <p:sp>
        <p:nvSpPr>
          <p:cNvPr id="3" name="Zástupný symbol pro obsah 2"/>
          <p:cNvSpPr>
            <a:spLocks noGrp="1"/>
          </p:cNvSpPr>
          <p:nvPr>
            <p:ph idx="10"/>
          </p:nvPr>
        </p:nvSpPr>
        <p:spPr/>
        <p:txBody>
          <a:bodyPr>
            <a:normAutofit/>
          </a:bodyPr>
          <a:lstStyle/>
          <a:p>
            <a:r>
              <a:rPr lang="cs-CZ" dirty="0"/>
              <a:t>obecně</a:t>
            </a:r>
          </a:p>
          <a:p>
            <a:pPr lvl="1"/>
            <a:r>
              <a:rPr lang="cs-CZ" dirty="0"/>
              <a:t>do 15 dnů ode dne, kdy se stěžovatel </a:t>
            </a:r>
            <a:r>
              <a:rPr lang="cs-CZ" b="1" dirty="0"/>
              <a:t>dozvěděl</a:t>
            </a:r>
            <a:r>
              <a:rPr lang="cs-CZ" dirty="0"/>
              <a:t> o domnělém porušení zákona</a:t>
            </a:r>
          </a:p>
          <a:p>
            <a:r>
              <a:rPr lang="cs-CZ" dirty="0"/>
              <a:t>proti úkonům v odesílaných (uveřejňovaných) dokumentech</a:t>
            </a:r>
          </a:p>
          <a:p>
            <a:pPr lvl="1"/>
            <a:r>
              <a:rPr lang="cs-CZ" dirty="0"/>
              <a:t>15 dnů od </a:t>
            </a:r>
            <a:r>
              <a:rPr lang="cs-CZ" b="1" dirty="0"/>
              <a:t>doručení</a:t>
            </a:r>
            <a:endParaRPr lang="cs-CZ" dirty="0"/>
          </a:p>
          <a:p>
            <a:r>
              <a:rPr lang="cs-CZ" dirty="0"/>
              <a:t>proti postupu mimo ZŘ, v JŘBU</a:t>
            </a:r>
          </a:p>
          <a:p>
            <a:pPr lvl="1"/>
            <a:r>
              <a:rPr lang="cs-CZ" dirty="0"/>
              <a:t>30 dnů </a:t>
            </a:r>
            <a:r>
              <a:rPr lang="cs-CZ" b="1" dirty="0"/>
              <a:t>od uveřejnění oznámení</a:t>
            </a:r>
          </a:p>
          <a:p>
            <a:pPr lvl="1"/>
            <a:endParaRPr lang="cs-CZ" dirty="0"/>
          </a:p>
          <a:p>
            <a:pPr lvl="1"/>
            <a:endParaRPr lang="cs-CZ" dirty="0"/>
          </a:p>
        </p:txBody>
      </p:sp>
    </p:spTree>
    <p:extLst>
      <p:ext uri="{BB962C8B-B14F-4D97-AF65-F5344CB8AC3E}">
        <p14:creationId xmlns:p14="http://schemas.microsoft.com/office/powerpoint/2010/main" val="140976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661EDF-ED82-46FB-E1DC-408FD813B20B}"/>
              </a:ext>
            </a:extLst>
          </p:cNvPr>
          <p:cNvSpPr>
            <a:spLocks noGrp="1"/>
          </p:cNvSpPr>
          <p:nvPr>
            <p:ph type="title"/>
          </p:nvPr>
        </p:nvSpPr>
        <p:spPr/>
        <p:txBody>
          <a:bodyPr/>
          <a:lstStyle/>
          <a:p>
            <a:r>
              <a:rPr lang="cs-CZ" dirty="0">
                <a:hlinkClick r:id="rId2"/>
              </a:rPr>
              <a:t>§ 242 Lhůty pro podání námitek</a:t>
            </a:r>
            <a:endParaRPr lang="cs-CZ" dirty="0"/>
          </a:p>
        </p:txBody>
      </p:sp>
      <p:sp>
        <p:nvSpPr>
          <p:cNvPr id="3" name="Zástupný obsah 2">
            <a:extLst>
              <a:ext uri="{FF2B5EF4-FFF2-40B4-BE49-F238E27FC236}">
                <a16:creationId xmlns:a16="http://schemas.microsoft.com/office/drawing/2014/main" id="{98D798F1-B91F-2878-75F8-6D2899D0758A}"/>
              </a:ext>
            </a:extLst>
          </p:cNvPr>
          <p:cNvSpPr>
            <a:spLocks noGrp="1"/>
          </p:cNvSpPr>
          <p:nvPr>
            <p:ph idx="10"/>
          </p:nvPr>
        </p:nvSpPr>
        <p:spPr/>
        <p:txBody>
          <a:bodyPr>
            <a:normAutofit lnSpcReduction="10000"/>
          </a:bodyPr>
          <a:lstStyle/>
          <a:p>
            <a:r>
              <a:rPr lang="cs-CZ" dirty="0"/>
              <a:t>proti zadávacím podmínkám</a:t>
            </a:r>
          </a:p>
          <a:p>
            <a:pPr lvl="1"/>
            <a:r>
              <a:rPr lang="cs-CZ" sz="3200" dirty="0"/>
              <a:t>stanovena </a:t>
            </a:r>
            <a:r>
              <a:rPr lang="cs-CZ" sz="3200" b="1" dirty="0"/>
              <a:t>lhůta pro podání nabídek</a:t>
            </a:r>
            <a:r>
              <a:rPr lang="cs-CZ" sz="3200" dirty="0"/>
              <a:t> → do jejího skončení</a:t>
            </a:r>
            <a:endParaRPr lang="cs-CZ" sz="3200" b="1" dirty="0"/>
          </a:p>
          <a:p>
            <a:pPr lvl="1"/>
            <a:r>
              <a:rPr lang="cs-CZ" sz="3200" dirty="0"/>
              <a:t>stanovena </a:t>
            </a:r>
            <a:r>
              <a:rPr lang="cs-CZ" sz="3200" b="1" dirty="0"/>
              <a:t>lhůta pro podání žádostí o účast</a:t>
            </a:r>
            <a:r>
              <a:rPr lang="cs-CZ" sz="3200" dirty="0"/>
              <a:t> → proti podmínkám ke kvalifikaci do skončení této lhůty</a:t>
            </a:r>
          </a:p>
          <a:p>
            <a:pPr lvl="1"/>
            <a:r>
              <a:rPr lang="cs-CZ" sz="3200" dirty="0"/>
              <a:t>v </a:t>
            </a:r>
            <a:r>
              <a:rPr lang="cs-CZ" sz="3200" b="1" dirty="0"/>
              <a:t>ZD omezeno na 72 před skončením lhůty</a:t>
            </a:r>
            <a:r>
              <a:rPr lang="cs-CZ" sz="3200" dirty="0"/>
              <a:t> pro podání nabídek/žádostí o účast</a:t>
            </a:r>
          </a:p>
        </p:txBody>
      </p:sp>
    </p:spTree>
    <p:extLst>
      <p:ext uri="{BB962C8B-B14F-4D97-AF65-F5344CB8AC3E}">
        <p14:creationId xmlns:p14="http://schemas.microsoft.com/office/powerpoint/2010/main" val="3117628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BA2B52-58BB-5704-305B-F8ACADEDD244}"/>
              </a:ext>
            </a:extLst>
          </p:cNvPr>
          <p:cNvSpPr>
            <a:spLocks noGrp="1"/>
          </p:cNvSpPr>
          <p:nvPr>
            <p:ph type="title"/>
          </p:nvPr>
        </p:nvSpPr>
        <p:spPr>
          <a:xfrm>
            <a:off x="395536" y="1412776"/>
            <a:ext cx="8291264" cy="936104"/>
          </a:xfrm>
        </p:spPr>
        <p:txBody>
          <a:bodyPr/>
          <a:lstStyle/>
          <a:p>
            <a:r>
              <a:rPr lang="pl-PL" dirty="0"/>
              <a:t>Stanovisko ÚOHS k aplikaci § 242 odst. 5 ZZVZ</a:t>
            </a:r>
            <a:endParaRPr lang="cs-CZ" dirty="0"/>
          </a:p>
        </p:txBody>
      </p:sp>
      <p:sp>
        <p:nvSpPr>
          <p:cNvPr id="3" name="Zástupný obsah 2">
            <a:extLst>
              <a:ext uri="{FF2B5EF4-FFF2-40B4-BE49-F238E27FC236}">
                <a16:creationId xmlns:a16="http://schemas.microsoft.com/office/drawing/2014/main" id="{4A911E96-0248-101F-C564-9B45380C3438}"/>
              </a:ext>
            </a:extLst>
          </p:cNvPr>
          <p:cNvSpPr>
            <a:spLocks noGrp="1"/>
          </p:cNvSpPr>
          <p:nvPr>
            <p:ph idx="10"/>
          </p:nvPr>
        </p:nvSpPr>
        <p:spPr>
          <a:xfrm>
            <a:off x="467544" y="2492895"/>
            <a:ext cx="8229600" cy="3960441"/>
          </a:xfrm>
        </p:spPr>
        <p:txBody>
          <a:bodyPr/>
          <a:lstStyle/>
          <a:p>
            <a:pPr marL="0" indent="0">
              <a:buNone/>
            </a:pPr>
            <a:r>
              <a:rPr lang="cs-CZ" dirty="0">
                <a:hlinkClick r:id="rId2"/>
              </a:rPr>
              <a:t>https://www.uohs.cz/download/Sekce_VZ/Metodiky/Stanovisko-UOHS_aplikace-242-odst.-5-ZZVZ.pdf</a:t>
            </a:r>
            <a:endParaRPr lang="cs-CZ" dirty="0"/>
          </a:p>
          <a:p>
            <a:endParaRPr lang="cs-CZ" dirty="0"/>
          </a:p>
        </p:txBody>
      </p:sp>
    </p:spTree>
    <p:extLst>
      <p:ext uri="{BB962C8B-B14F-4D97-AF65-F5344CB8AC3E}">
        <p14:creationId xmlns:p14="http://schemas.microsoft.com/office/powerpoint/2010/main" val="2182870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99FC87-6ED7-C63A-47D0-D12044116C24}"/>
              </a:ext>
            </a:extLst>
          </p:cNvPr>
          <p:cNvSpPr>
            <a:spLocks noGrp="1"/>
          </p:cNvSpPr>
          <p:nvPr>
            <p:ph type="title"/>
          </p:nvPr>
        </p:nvSpPr>
        <p:spPr/>
        <p:txBody>
          <a:bodyPr/>
          <a:lstStyle/>
          <a:p>
            <a:r>
              <a:rPr lang="cs-CZ" dirty="0">
                <a:hlinkClick r:id="rId2"/>
              </a:rPr>
              <a:t>§ 242 Lhůty pro podání námitek</a:t>
            </a:r>
            <a:endParaRPr lang="cs-CZ" dirty="0"/>
          </a:p>
        </p:txBody>
      </p:sp>
      <p:sp>
        <p:nvSpPr>
          <p:cNvPr id="3" name="Zástupný obsah 2">
            <a:extLst>
              <a:ext uri="{FF2B5EF4-FFF2-40B4-BE49-F238E27FC236}">
                <a16:creationId xmlns:a16="http://schemas.microsoft.com/office/drawing/2014/main" id="{66F5C7B8-6B5B-EE90-24BD-FC4086DCC01F}"/>
              </a:ext>
            </a:extLst>
          </p:cNvPr>
          <p:cNvSpPr>
            <a:spLocks noGrp="1"/>
          </p:cNvSpPr>
          <p:nvPr>
            <p:ph idx="10"/>
          </p:nvPr>
        </p:nvSpPr>
        <p:spPr/>
        <p:txBody>
          <a:bodyPr>
            <a:normAutofit lnSpcReduction="10000"/>
          </a:bodyPr>
          <a:lstStyle/>
          <a:p>
            <a:r>
              <a:rPr lang="cs-CZ" dirty="0"/>
              <a:t>proti zadávacím podmínkám (zvláštní postupy)</a:t>
            </a:r>
          </a:p>
          <a:p>
            <a:pPr lvl="1"/>
            <a:r>
              <a:rPr lang="cs-CZ" dirty="0"/>
              <a:t>po zavedení DNS </a:t>
            </a:r>
            <a:r>
              <a:rPr lang="cs-CZ" sz="2800" dirty="0"/>
              <a:t>→</a:t>
            </a:r>
            <a:r>
              <a:rPr lang="cs-CZ" dirty="0"/>
              <a:t> do </a:t>
            </a:r>
            <a:r>
              <a:rPr lang="cs-CZ" b="1" dirty="0"/>
              <a:t>15</a:t>
            </a:r>
            <a:r>
              <a:rPr lang="cs-CZ" dirty="0"/>
              <a:t> dnů ode dne, kdy se stěžovatel </a:t>
            </a:r>
            <a:r>
              <a:rPr lang="cs-CZ" b="1" dirty="0"/>
              <a:t>dozvěděl</a:t>
            </a:r>
            <a:r>
              <a:rPr lang="cs-CZ" dirty="0"/>
              <a:t> o domnělém porušení zákona</a:t>
            </a:r>
          </a:p>
          <a:p>
            <a:pPr lvl="1"/>
            <a:r>
              <a:rPr lang="cs-CZ" dirty="0"/>
              <a:t>proti obsahu výzvy k podání nabídek </a:t>
            </a:r>
            <a:r>
              <a:rPr lang="cs-CZ" sz="2800" dirty="0"/>
              <a:t>→ </a:t>
            </a:r>
            <a:r>
              <a:rPr lang="pl-PL" dirty="0"/>
              <a:t>do </a:t>
            </a:r>
            <a:r>
              <a:rPr lang="pl-PL" b="1" dirty="0"/>
              <a:t>konce lhůty pro podání nabídek (minitendery)</a:t>
            </a:r>
          </a:p>
          <a:p>
            <a:pPr lvl="1"/>
            <a:r>
              <a:rPr lang="cs-CZ" dirty="0"/>
              <a:t>proti soutěžním podmínkám </a:t>
            </a:r>
            <a:r>
              <a:rPr lang="cs-CZ" sz="2800" dirty="0"/>
              <a:t>→</a:t>
            </a:r>
            <a:r>
              <a:rPr lang="cs-CZ" dirty="0"/>
              <a:t> do konce </a:t>
            </a:r>
            <a:r>
              <a:rPr lang="cs-CZ" b="1" dirty="0"/>
              <a:t>lhůty pro podání návrhů</a:t>
            </a:r>
          </a:p>
          <a:p>
            <a:endParaRPr lang="cs-CZ" dirty="0"/>
          </a:p>
          <a:p>
            <a:endParaRPr lang="cs-CZ" dirty="0"/>
          </a:p>
        </p:txBody>
      </p:sp>
    </p:spTree>
    <p:extLst>
      <p:ext uri="{BB962C8B-B14F-4D97-AF65-F5344CB8AC3E}">
        <p14:creationId xmlns:p14="http://schemas.microsoft.com/office/powerpoint/2010/main" val="3018836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hlinkClick r:id="rId2"/>
              </a:rPr>
              <a:t>§ 242 Lhůty pro podání námitek</a:t>
            </a:r>
            <a:endParaRPr lang="cs-CZ" dirty="0"/>
          </a:p>
        </p:txBody>
      </p:sp>
      <p:sp>
        <p:nvSpPr>
          <p:cNvPr id="3" name="Zástupný symbol pro obsah 2"/>
          <p:cNvSpPr>
            <a:spLocks noGrp="1"/>
          </p:cNvSpPr>
          <p:nvPr>
            <p:ph idx="10"/>
          </p:nvPr>
        </p:nvSpPr>
        <p:spPr/>
        <p:txBody>
          <a:bodyPr/>
          <a:lstStyle/>
          <a:p>
            <a:r>
              <a:rPr lang="cs-CZ" dirty="0"/>
              <a:t>námitky nelze podat</a:t>
            </a:r>
          </a:p>
          <a:p>
            <a:pPr lvl="1"/>
            <a:r>
              <a:rPr lang="cs-CZ" dirty="0"/>
              <a:t>po uzavření smlouvy </a:t>
            </a:r>
          </a:p>
          <a:p>
            <a:pPr lvl="1"/>
            <a:r>
              <a:rPr lang="cs-CZ" dirty="0"/>
              <a:t>poté, co se soutěž o návrh považuje po výběru návrhu za ukončenou</a:t>
            </a:r>
          </a:p>
        </p:txBody>
      </p:sp>
    </p:spTree>
    <p:extLst>
      <p:ext uri="{BB962C8B-B14F-4D97-AF65-F5344CB8AC3E}">
        <p14:creationId xmlns:p14="http://schemas.microsoft.com/office/powerpoint/2010/main" val="84345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86E294-00FD-2E43-E6FC-7947845F0429}"/>
              </a:ext>
            </a:extLst>
          </p:cNvPr>
          <p:cNvSpPr>
            <a:spLocks noGrp="1"/>
          </p:cNvSpPr>
          <p:nvPr>
            <p:ph type="title"/>
          </p:nvPr>
        </p:nvSpPr>
        <p:spPr/>
        <p:txBody>
          <a:bodyPr/>
          <a:lstStyle/>
          <a:p>
            <a:r>
              <a:rPr lang="cs-CZ" dirty="0">
                <a:hlinkClick r:id="rId2"/>
              </a:rPr>
              <a:t>Formuláře</a:t>
            </a:r>
            <a:endParaRPr lang="cs-CZ" dirty="0"/>
          </a:p>
        </p:txBody>
      </p:sp>
      <p:sp>
        <p:nvSpPr>
          <p:cNvPr id="3" name="Zástupný obsah 2">
            <a:extLst>
              <a:ext uri="{FF2B5EF4-FFF2-40B4-BE49-F238E27FC236}">
                <a16:creationId xmlns:a16="http://schemas.microsoft.com/office/drawing/2014/main" id="{E7147F0D-B639-478C-5590-F5450CF14A08}"/>
              </a:ext>
            </a:extLst>
          </p:cNvPr>
          <p:cNvSpPr>
            <a:spLocks noGrp="1"/>
          </p:cNvSpPr>
          <p:nvPr>
            <p:ph idx="10"/>
          </p:nvPr>
        </p:nvSpPr>
        <p:spPr/>
        <p:txBody>
          <a:bodyPr/>
          <a:lstStyle/>
          <a:p>
            <a:endParaRPr lang="cs-CZ"/>
          </a:p>
        </p:txBody>
      </p:sp>
      <p:pic>
        <p:nvPicPr>
          <p:cNvPr id="7" name="Obrázek 6">
            <a:extLst>
              <a:ext uri="{FF2B5EF4-FFF2-40B4-BE49-F238E27FC236}">
                <a16:creationId xmlns:a16="http://schemas.microsoft.com/office/drawing/2014/main" id="{80C699F1-C785-A3E3-6740-03B2F47C4F8B}"/>
              </a:ext>
            </a:extLst>
          </p:cNvPr>
          <p:cNvPicPr>
            <a:picLocks noChangeAspect="1"/>
          </p:cNvPicPr>
          <p:nvPr/>
        </p:nvPicPr>
        <p:blipFill>
          <a:blip r:embed="rId3"/>
          <a:stretch>
            <a:fillRect/>
          </a:stretch>
        </p:blipFill>
        <p:spPr>
          <a:xfrm>
            <a:off x="157981" y="2060849"/>
            <a:ext cx="8848725" cy="4352925"/>
          </a:xfrm>
          <a:prstGeom prst="rect">
            <a:avLst/>
          </a:prstGeom>
        </p:spPr>
      </p:pic>
    </p:spTree>
    <p:extLst>
      <p:ext uri="{BB962C8B-B14F-4D97-AF65-F5344CB8AC3E}">
        <p14:creationId xmlns:p14="http://schemas.microsoft.com/office/powerpoint/2010/main" val="3660065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hlinkClick r:id="rId2"/>
              </a:rPr>
              <a:t>§ 243 Vzdání se práva podat námitky</a:t>
            </a:r>
            <a:endParaRPr lang="cs-CZ" dirty="0"/>
          </a:p>
        </p:txBody>
      </p:sp>
      <p:sp>
        <p:nvSpPr>
          <p:cNvPr id="3" name="Zástupný symbol pro obsah 2"/>
          <p:cNvSpPr>
            <a:spLocks noGrp="1"/>
          </p:cNvSpPr>
          <p:nvPr>
            <p:ph idx="10"/>
          </p:nvPr>
        </p:nvSpPr>
        <p:spPr/>
        <p:txBody>
          <a:bodyPr/>
          <a:lstStyle/>
          <a:p>
            <a:r>
              <a:rPr lang="cs-CZ" dirty="0"/>
              <a:t>účastník </a:t>
            </a:r>
          </a:p>
          <a:p>
            <a:r>
              <a:rPr lang="cs-CZ" dirty="0"/>
              <a:t>písemně </a:t>
            </a:r>
          </a:p>
          <a:p>
            <a:r>
              <a:rPr lang="cs-CZ" dirty="0"/>
              <a:t>po vzniku práva podat námitky</a:t>
            </a:r>
          </a:p>
          <a:p>
            <a:r>
              <a:rPr lang="cs-CZ" dirty="0"/>
              <a:t>doručením lhůta uplynula</a:t>
            </a:r>
          </a:p>
        </p:txBody>
      </p:sp>
    </p:spTree>
    <p:extLst>
      <p:ext uri="{BB962C8B-B14F-4D97-AF65-F5344CB8AC3E}">
        <p14:creationId xmlns:p14="http://schemas.microsoft.com/office/powerpoint/2010/main" val="2301091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hlinkClick r:id="rId2"/>
              </a:rPr>
              <a:t>§ 244 Náležitosti námitek</a:t>
            </a:r>
            <a:br>
              <a:rPr lang="cs-CZ" dirty="0"/>
            </a:br>
            <a:endParaRPr lang="cs-CZ" dirty="0"/>
          </a:p>
        </p:txBody>
      </p:sp>
      <p:sp>
        <p:nvSpPr>
          <p:cNvPr id="3" name="Zástupný symbol pro obsah 2"/>
          <p:cNvSpPr>
            <a:spLocks noGrp="1"/>
          </p:cNvSpPr>
          <p:nvPr>
            <p:ph idx="10"/>
          </p:nvPr>
        </p:nvSpPr>
        <p:spPr/>
        <p:txBody>
          <a:bodyPr/>
          <a:lstStyle/>
          <a:p>
            <a:r>
              <a:rPr lang="cs-CZ" dirty="0"/>
              <a:t>kdo je podává</a:t>
            </a:r>
          </a:p>
          <a:p>
            <a:r>
              <a:rPr lang="cs-CZ" dirty="0"/>
              <a:t>v čem je spatřováno porušení zákona</a:t>
            </a:r>
          </a:p>
          <a:p>
            <a:r>
              <a:rPr lang="cs-CZ" dirty="0"/>
              <a:t>čeho se stěžovatel domáhá</a:t>
            </a:r>
          </a:p>
          <a:p>
            <a:pPr lvl="1"/>
            <a:r>
              <a:rPr lang="cs-CZ" sz="3200" dirty="0"/>
              <a:t>popis nápravných opatření k obnovení způsobilosti</a:t>
            </a:r>
          </a:p>
          <a:p>
            <a:pPr lvl="1"/>
            <a:r>
              <a:rPr lang="cs-CZ" sz="3200" dirty="0"/>
              <a:t>kdy se o porušení zákona dozvěděl</a:t>
            </a:r>
          </a:p>
          <a:p>
            <a:pPr lvl="1"/>
            <a:r>
              <a:rPr lang="cs-CZ" sz="3200" dirty="0"/>
              <a:t>jaká újma stěžovateli vznikla či hrozí</a:t>
            </a:r>
          </a:p>
        </p:txBody>
      </p:sp>
    </p:spTree>
    <p:extLst>
      <p:ext uri="{BB962C8B-B14F-4D97-AF65-F5344CB8AC3E}">
        <p14:creationId xmlns:p14="http://schemas.microsoft.com/office/powerpoint/2010/main" val="81845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hlinkClick r:id="rId2"/>
              </a:rPr>
              <a:t>§ 245 Vyřízení námitek</a:t>
            </a:r>
            <a:br>
              <a:rPr lang="cs-CZ" dirty="0"/>
            </a:br>
            <a:endParaRPr lang="cs-CZ" dirty="0"/>
          </a:p>
        </p:txBody>
      </p:sp>
      <p:sp>
        <p:nvSpPr>
          <p:cNvPr id="3" name="Zástupný symbol pro obsah 2"/>
          <p:cNvSpPr>
            <a:spLocks noGrp="1"/>
          </p:cNvSpPr>
          <p:nvPr>
            <p:ph idx="10"/>
          </p:nvPr>
        </p:nvSpPr>
        <p:spPr/>
        <p:txBody>
          <a:bodyPr>
            <a:normAutofit fontScale="92500" lnSpcReduction="10000"/>
          </a:bodyPr>
          <a:lstStyle/>
          <a:p>
            <a:r>
              <a:rPr lang="cs-CZ" dirty="0"/>
              <a:t>rozhodnutí o námitkách</a:t>
            </a:r>
          </a:p>
          <a:p>
            <a:pPr lvl="1"/>
            <a:r>
              <a:rPr lang="cs-CZ" dirty="0"/>
              <a:t>vyhovění</a:t>
            </a:r>
          </a:p>
          <a:p>
            <a:pPr lvl="2"/>
            <a:r>
              <a:rPr lang="cs-CZ" dirty="0"/>
              <a:t>opatření k nápravě</a:t>
            </a:r>
          </a:p>
          <a:p>
            <a:pPr lvl="1"/>
            <a:r>
              <a:rPr lang="cs-CZ" dirty="0"/>
              <a:t>odmítnutí</a:t>
            </a:r>
          </a:p>
          <a:p>
            <a:pPr lvl="2"/>
            <a:r>
              <a:rPr lang="cs-CZ" dirty="0"/>
              <a:t>neoprávněná osoba</a:t>
            </a:r>
          </a:p>
          <a:p>
            <a:pPr lvl="2"/>
            <a:r>
              <a:rPr lang="cs-CZ" dirty="0"/>
              <a:t>opožděně</a:t>
            </a:r>
          </a:p>
          <a:p>
            <a:pPr lvl="2"/>
            <a:r>
              <a:rPr lang="cs-CZ" dirty="0"/>
              <a:t>nesplňují náležitosti</a:t>
            </a:r>
          </a:p>
          <a:p>
            <a:pPr lvl="2"/>
            <a:r>
              <a:rPr lang="cs-CZ" dirty="0"/>
              <a:t>neshledány důvody pro vyhovění</a:t>
            </a:r>
          </a:p>
          <a:p>
            <a:pPr lvl="2"/>
            <a:r>
              <a:rPr lang="cs-CZ" dirty="0"/>
              <a:t>částečné vyhovění</a:t>
            </a:r>
          </a:p>
          <a:p>
            <a:pPr lvl="2"/>
            <a:r>
              <a:rPr lang="cs-CZ" dirty="0"/>
              <a:t>jiné opatření k nápravě</a:t>
            </a:r>
          </a:p>
          <a:p>
            <a:pPr lvl="2"/>
            <a:r>
              <a:rPr lang="cs-CZ" dirty="0"/>
              <a:t>nerozhodnutí ve lhůtě</a:t>
            </a:r>
          </a:p>
          <a:p>
            <a:pPr lvl="2"/>
            <a:endParaRPr lang="cs-CZ" dirty="0"/>
          </a:p>
          <a:p>
            <a:pPr lvl="1"/>
            <a:endParaRPr lang="cs-CZ" dirty="0"/>
          </a:p>
          <a:p>
            <a:endParaRPr lang="cs-CZ" dirty="0"/>
          </a:p>
        </p:txBody>
      </p:sp>
    </p:spTree>
    <p:extLst>
      <p:ext uri="{BB962C8B-B14F-4D97-AF65-F5344CB8AC3E}">
        <p14:creationId xmlns:p14="http://schemas.microsoft.com/office/powerpoint/2010/main" val="1160802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514350" indent="-514350">
              <a:buFont typeface="+mj-lt"/>
              <a:buAutoNum type="arabicPeriod"/>
            </a:pPr>
            <a:r>
              <a:rPr lang="cs-CZ" dirty="0"/>
              <a:t>Právní předpisy</a:t>
            </a:r>
          </a:p>
          <a:p>
            <a:pPr marL="514350" indent="-514350">
              <a:buFont typeface="+mj-lt"/>
              <a:buAutoNum type="arabicPeriod"/>
            </a:pPr>
            <a:r>
              <a:rPr lang="cs-CZ" dirty="0"/>
              <a:t>Postup zadavatele</a:t>
            </a:r>
          </a:p>
          <a:p>
            <a:pPr marL="514350" indent="-514350">
              <a:buFont typeface="+mj-lt"/>
              <a:buAutoNum type="arabicPeriod"/>
            </a:pPr>
            <a:r>
              <a:rPr lang="cs-CZ" dirty="0"/>
              <a:t>Rozhodnutí</a:t>
            </a:r>
          </a:p>
          <a:p>
            <a:endParaRPr lang="cs-CZ" dirty="0"/>
          </a:p>
        </p:txBody>
      </p:sp>
      <p:sp>
        <p:nvSpPr>
          <p:cNvPr id="3" name="Nadpis 2"/>
          <p:cNvSpPr>
            <a:spLocks noGrp="1"/>
          </p:cNvSpPr>
          <p:nvPr>
            <p:ph type="title"/>
          </p:nvPr>
        </p:nvSpPr>
        <p:spPr/>
        <p:txBody>
          <a:bodyPr/>
          <a:lstStyle/>
          <a:p>
            <a:endParaRPr lang="cs-CZ"/>
          </a:p>
        </p:txBody>
      </p:sp>
    </p:spTree>
    <p:extLst>
      <p:ext uri="{BB962C8B-B14F-4D97-AF65-F5344CB8AC3E}">
        <p14:creationId xmlns:p14="http://schemas.microsoft.com/office/powerpoint/2010/main" val="1465136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hlinkClick r:id="rId2"/>
              </a:rPr>
              <a:t>§ 245 Vyřízení námitek</a:t>
            </a:r>
            <a:endParaRPr lang="cs-CZ" dirty="0"/>
          </a:p>
        </p:txBody>
      </p:sp>
      <p:sp>
        <p:nvSpPr>
          <p:cNvPr id="3" name="Zástupný symbol pro obsah 2"/>
          <p:cNvSpPr>
            <a:spLocks noGrp="1"/>
          </p:cNvSpPr>
          <p:nvPr>
            <p:ph idx="10"/>
          </p:nvPr>
        </p:nvSpPr>
        <p:spPr/>
        <p:txBody>
          <a:bodyPr>
            <a:normAutofit/>
          </a:bodyPr>
          <a:lstStyle/>
          <a:p>
            <a:r>
              <a:rPr lang="pl-PL" dirty="0"/>
              <a:t>odeslání</a:t>
            </a:r>
          </a:p>
          <a:p>
            <a:pPr lvl="1"/>
            <a:r>
              <a:rPr lang="pl-PL" dirty="0"/>
              <a:t>do 15 dnů od doručení námitek</a:t>
            </a:r>
          </a:p>
          <a:p>
            <a:pPr lvl="1"/>
            <a:r>
              <a:rPr lang="pl-PL" dirty="0"/>
              <a:t>stěžovateli</a:t>
            </a:r>
          </a:p>
          <a:p>
            <a:pPr lvl="2"/>
            <a:endParaRPr lang="cs-CZ" dirty="0"/>
          </a:p>
          <a:p>
            <a:pPr lvl="1"/>
            <a:endParaRPr lang="pl-PL" dirty="0"/>
          </a:p>
          <a:p>
            <a:pPr marL="457200" lvl="1" indent="0">
              <a:buNone/>
            </a:pPr>
            <a:endParaRPr lang="cs-CZ" dirty="0"/>
          </a:p>
        </p:txBody>
      </p:sp>
    </p:spTree>
    <p:extLst>
      <p:ext uri="{BB962C8B-B14F-4D97-AF65-F5344CB8AC3E}">
        <p14:creationId xmlns:p14="http://schemas.microsoft.com/office/powerpoint/2010/main" val="1684273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C60E14-17F2-4DAE-5950-A705977B250D}"/>
              </a:ext>
            </a:extLst>
          </p:cNvPr>
          <p:cNvSpPr>
            <a:spLocks noGrp="1"/>
          </p:cNvSpPr>
          <p:nvPr>
            <p:ph type="title"/>
          </p:nvPr>
        </p:nvSpPr>
        <p:spPr/>
        <p:txBody>
          <a:bodyPr/>
          <a:lstStyle/>
          <a:p>
            <a:r>
              <a:rPr lang="cs-CZ" dirty="0">
                <a:hlinkClick r:id="rId2"/>
              </a:rPr>
              <a:t>§ 245 Vyřízení námitek</a:t>
            </a:r>
            <a:endParaRPr lang="cs-CZ" dirty="0"/>
          </a:p>
        </p:txBody>
      </p:sp>
      <p:sp>
        <p:nvSpPr>
          <p:cNvPr id="3" name="Zástupný obsah 2">
            <a:extLst>
              <a:ext uri="{FF2B5EF4-FFF2-40B4-BE49-F238E27FC236}">
                <a16:creationId xmlns:a16="http://schemas.microsoft.com/office/drawing/2014/main" id="{31BED804-20AA-A728-1402-4B5DC25A80ED}"/>
              </a:ext>
            </a:extLst>
          </p:cNvPr>
          <p:cNvSpPr>
            <a:spLocks noGrp="1"/>
          </p:cNvSpPr>
          <p:nvPr>
            <p:ph idx="10"/>
          </p:nvPr>
        </p:nvSpPr>
        <p:spPr/>
        <p:txBody>
          <a:bodyPr>
            <a:normAutofit fontScale="92500" lnSpcReduction="20000"/>
          </a:bodyPr>
          <a:lstStyle/>
          <a:p>
            <a:r>
              <a:rPr lang="pl-PL" dirty="0"/>
              <a:t>obsah</a:t>
            </a:r>
          </a:p>
          <a:p>
            <a:pPr lvl="1"/>
            <a:r>
              <a:rPr lang="pl-PL" dirty="0"/>
              <a:t>vyhovění</a:t>
            </a:r>
            <a:r>
              <a:rPr lang="en-US" dirty="0"/>
              <a:t>/</a:t>
            </a:r>
            <a:r>
              <a:rPr lang="en-US" dirty="0" err="1"/>
              <a:t>odm</a:t>
            </a:r>
            <a:r>
              <a:rPr lang="cs-CZ" dirty="0" err="1"/>
              <a:t>ítnutí</a:t>
            </a:r>
            <a:endParaRPr lang="cs-CZ" dirty="0"/>
          </a:p>
          <a:p>
            <a:pPr lvl="1"/>
            <a:r>
              <a:rPr lang="cs-CZ" dirty="0"/>
              <a:t>odůvodnění</a:t>
            </a:r>
          </a:p>
          <a:p>
            <a:pPr lvl="2"/>
            <a:r>
              <a:rPr lang="cs-CZ" dirty="0"/>
              <a:t>vyhovění – není povinnost, transparentnost</a:t>
            </a:r>
          </a:p>
          <a:p>
            <a:pPr lvl="2"/>
            <a:r>
              <a:rPr lang="cs-CZ" dirty="0"/>
              <a:t>odmítnutí</a:t>
            </a:r>
          </a:p>
          <a:p>
            <a:pPr lvl="3"/>
            <a:r>
              <a:rPr lang="cs-CZ" dirty="0"/>
              <a:t>povinné ze zákona - neoprávněná osoba, opožděnost, bez náležitosti</a:t>
            </a:r>
          </a:p>
          <a:p>
            <a:pPr lvl="3"/>
            <a:r>
              <a:rPr lang="cs-CZ" dirty="0"/>
              <a:t>po věcném posouzení – podrobné a srozumitelné vyjádření ke všem skutečnostem uvedeným v námitkách</a:t>
            </a:r>
          </a:p>
          <a:p>
            <a:pPr lvl="1"/>
            <a:r>
              <a:rPr lang="cs-CZ" dirty="0"/>
              <a:t>závěr</a:t>
            </a:r>
          </a:p>
          <a:p>
            <a:pPr lvl="2"/>
            <a:r>
              <a:rPr lang="cs-CZ" dirty="0"/>
              <a:t>vyhovění – opatření k nápravě</a:t>
            </a:r>
          </a:p>
          <a:p>
            <a:pPr lvl="2"/>
            <a:r>
              <a:rPr lang="cs-CZ" dirty="0"/>
              <a:t>odmítnutí – poučení</a:t>
            </a:r>
          </a:p>
          <a:p>
            <a:endParaRPr lang="cs-CZ" dirty="0"/>
          </a:p>
        </p:txBody>
      </p:sp>
    </p:spTree>
    <p:extLst>
      <p:ext uri="{BB962C8B-B14F-4D97-AF65-F5344CB8AC3E}">
        <p14:creationId xmlns:p14="http://schemas.microsoft.com/office/powerpoint/2010/main" val="1794368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hlinkClick r:id="rId2"/>
              </a:rPr>
              <a:t>§ 246 Zákaz uzavření smlouvy</a:t>
            </a:r>
            <a:endParaRPr lang="cs-CZ" dirty="0"/>
          </a:p>
        </p:txBody>
      </p:sp>
      <p:sp>
        <p:nvSpPr>
          <p:cNvPr id="3" name="Zástupný symbol pro obsah 2"/>
          <p:cNvSpPr>
            <a:spLocks noGrp="1"/>
          </p:cNvSpPr>
          <p:nvPr>
            <p:ph idx="10"/>
          </p:nvPr>
        </p:nvSpPr>
        <p:spPr>
          <a:xfrm>
            <a:off x="467544" y="2060848"/>
            <a:ext cx="8229600" cy="4608511"/>
          </a:xfrm>
        </p:spPr>
        <p:txBody>
          <a:bodyPr>
            <a:normAutofit fontScale="70000" lnSpcReduction="20000"/>
          </a:bodyPr>
          <a:lstStyle/>
          <a:p>
            <a:pPr marL="0" indent="0">
              <a:buNone/>
            </a:pPr>
            <a:r>
              <a:rPr lang="pt-BR" dirty="0"/>
              <a:t>Zadavatel nesmí uzavřít smlouvu s dodavatelem</a:t>
            </a:r>
            <a:endParaRPr lang="cs-CZ" dirty="0"/>
          </a:p>
          <a:p>
            <a:r>
              <a:rPr lang="cs-CZ" b="1" dirty="0"/>
              <a:t>před uplynutím lhůty pro podání námitek </a:t>
            </a:r>
            <a:r>
              <a:rPr lang="cs-CZ" dirty="0"/>
              <a:t>proti</a:t>
            </a:r>
          </a:p>
          <a:p>
            <a:pPr lvl="1"/>
            <a:r>
              <a:rPr lang="cs-CZ" dirty="0"/>
              <a:t>vyloučení účastníka zadávacího řízení</a:t>
            </a:r>
          </a:p>
          <a:p>
            <a:pPr lvl="1"/>
            <a:r>
              <a:rPr lang="cs-CZ" dirty="0"/>
              <a:t>výběru dodavatele, pokud je zadavatel povinen odeslat oznámení o výběru dodavatele</a:t>
            </a:r>
          </a:p>
          <a:p>
            <a:pPr lvl="1"/>
            <a:r>
              <a:rPr lang="cs-CZ" dirty="0"/>
              <a:t>obsahu sdělení podle § 123 odst. 2</a:t>
            </a:r>
          </a:p>
          <a:p>
            <a:pPr lvl="1"/>
            <a:r>
              <a:rPr lang="cs-CZ" dirty="0"/>
              <a:t>dobrovolnému oznámení o záměru uzavřít smlouvu</a:t>
            </a:r>
          </a:p>
          <a:p>
            <a:r>
              <a:rPr lang="cs-CZ" dirty="0"/>
              <a:t>námitky podány včas → </a:t>
            </a:r>
            <a:r>
              <a:rPr lang="cs-CZ" b="1" dirty="0"/>
              <a:t>do doby doručení rozhodnutí o námitkách</a:t>
            </a:r>
            <a:r>
              <a:rPr lang="cs-CZ" dirty="0"/>
              <a:t> stěžovateli</a:t>
            </a:r>
          </a:p>
          <a:p>
            <a:r>
              <a:rPr lang="cs-CZ" dirty="0"/>
              <a:t>včasné námitky odmítnuty → </a:t>
            </a:r>
            <a:r>
              <a:rPr lang="cs-CZ" b="1" dirty="0"/>
              <a:t>před uplynutím lhůty pro podání návrhu </a:t>
            </a:r>
            <a:r>
              <a:rPr lang="cs-CZ" dirty="0"/>
              <a:t>na zahájení řízení o přezkoumání úkonů zadavatele</a:t>
            </a:r>
          </a:p>
          <a:p>
            <a:r>
              <a:rPr lang="cs-CZ" dirty="0"/>
              <a:t>návrh na zahájení řízení podán včas, ex offo → </a:t>
            </a:r>
            <a:r>
              <a:rPr lang="cs-CZ" b="1" dirty="0"/>
              <a:t>60 dnů ode dne zahájení řízení</a:t>
            </a:r>
            <a:r>
              <a:rPr lang="cs-CZ" dirty="0"/>
              <a:t> o přezkoumání úkonů zadavatele, do pravomocného zamítnutí, zastavení</a:t>
            </a:r>
          </a:p>
        </p:txBody>
      </p:sp>
    </p:spTree>
    <p:extLst>
      <p:ext uri="{BB962C8B-B14F-4D97-AF65-F5344CB8AC3E}">
        <p14:creationId xmlns:p14="http://schemas.microsoft.com/office/powerpoint/2010/main" val="3190760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11018D-72CE-8EFC-797E-915BA99CC163}"/>
              </a:ext>
            </a:extLst>
          </p:cNvPr>
          <p:cNvSpPr>
            <a:spLocks noGrp="1"/>
          </p:cNvSpPr>
          <p:nvPr>
            <p:ph type="title"/>
          </p:nvPr>
        </p:nvSpPr>
        <p:spPr/>
        <p:txBody>
          <a:bodyPr/>
          <a:lstStyle/>
          <a:p>
            <a:r>
              <a:rPr lang="cs-CZ" dirty="0">
                <a:hlinkClick r:id="rId2"/>
              </a:rPr>
              <a:t>§ 247 Inovační partnerství</a:t>
            </a:r>
            <a:endParaRPr lang="cs-CZ" dirty="0"/>
          </a:p>
        </p:txBody>
      </p:sp>
      <p:sp>
        <p:nvSpPr>
          <p:cNvPr id="3" name="Zástupný obsah 2">
            <a:extLst>
              <a:ext uri="{FF2B5EF4-FFF2-40B4-BE49-F238E27FC236}">
                <a16:creationId xmlns:a16="http://schemas.microsoft.com/office/drawing/2014/main" id="{BAA03B2B-9A3E-DA91-0C88-6A6E77FC0C62}"/>
              </a:ext>
            </a:extLst>
          </p:cNvPr>
          <p:cNvSpPr>
            <a:spLocks noGrp="1"/>
          </p:cNvSpPr>
          <p:nvPr>
            <p:ph idx="10"/>
          </p:nvPr>
        </p:nvSpPr>
        <p:spPr/>
        <p:txBody>
          <a:bodyPr/>
          <a:lstStyle/>
          <a:p>
            <a:r>
              <a:rPr lang="cs-CZ" dirty="0"/>
              <a:t>po zavedení inovačního partnerství</a:t>
            </a:r>
          </a:p>
          <a:p>
            <a:r>
              <a:rPr lang="cs-CZ" dirty="0"/>
              <a:t>partner, se kterým bylo inovační partnerství ukončeno</a:t>
            </a:r>
          </a:p>
          <a:p>
            <a:endParaRPr lang="cs-CZ" dirty="0"/>
          </a:p>
        </p:txBody>
      </p:sp>
    </p:spTree>
    <p:extLst>
      <p:ext uri="{BB962C8B-B14F-4D97-AF65-F5344CB8AC3E}">
        <p14:creationId xmlns:p14="http://schemas.microsoft.com/office/powerpoint/2010/main" val="2370663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EFC506-A08A-AA50-0126-33562BF8C8A5}"/>
              </a:ext>
            </a:extLst>
          </p:cNvPr>
          <p:cNvSpPr>
            <a:spLocks noGrp="1"/>
          </p:cNvSpPr>
          <p:nvPr>
            <p:ph type="title"/>
          </p:nvPr>
        </p:nvSpPr>
        <p:spPr/>
        <p:txBody>
          <a:bodyPr/>
          <a:lstStyle/>
          <a:p>
            <a:r>
              <a:rPr lang="cs-CZ" dirty="0">
                <a:hlinkClick r:id="rId2"/>
              </a:rPr>
              <a:t>§ 43 Smluvní zastoupení zadavatele</a:t>
            </a:r>
            <a:endParaRPr lang="cs-CZ" dirty="0"/>
          </a:p>
        </p:txBody>
      </p:sp>
      <p:sp>
        <p:nvSpPr>
          <p:cNvPr id="3" name="Zástupný obsah 2">
            <a:extLst>
              <a:ext uri="{FF2B5EF4-FFF2-40B4-BE49-F238E27FC236}">
                <a16:creationId xmlns:a16="http://schemas.microsoft.com/office/drawing/2014/main" id="{C140B7DF-B7E5-89B3-A29D-0B0A169B62D7}"/>
              </a:ext>
            </a:extLst>
          </p:cNvPr>
          <p:cNvSpPr>
            <a:spLocks noGrp="1"/>
          </p:cNvSpPr>
          <p:nvPr>
            <p:ph idx="10"/>
          </p:nvPr>
        </p:nvSpPr>
        <p:spPr/>
        <p:txBody>
          <a:bodyPr>
            <a:normAutofit/>
          </a:bodyPr>
          <a:lstStyle/>
          <a:p>
            <a:r>
              <a:rPr lang="cs-CZ" dirty="0"/>
              <a:t>oprávnění zadavatele </a:t>
            </a:r>
          </a:p>
          <a:p>
            <a:r>
              <a:rPr lang="cs-CZ" dirty="0"/>
              <a:t>provádění úkonů souvisejících se zadávacím řízením</a:t>
            </a:r>
          </a:p>
          <a:p>
            <a:r>
              <a:rPr lang="cs-CZ" dirty="0"/>
              <a:t>není dotčena odpovědnost zadavatele</a:t>
            </a:r>
          </a:p>
          <a:p>
            <a:r>
              <a:rPr lang="cs-CZ" dirty="0"/>
              <a:t>zástupce nesmí rozhodnout o námitkách</a:t>
            </a:r>
          </a:p>
          <a:p>
            <a:pPr lvl="1"/>
            <a:r>
              <a:rPr lang="cs-CZ" dirty="0"/>
              <a:t>ne prokurista a zřizovatel příspěvkové organizace</a:t>
            </a:r>
          </a:p>
        </p:txBody>
      </p:sp>
    </p:spTree>
    <p:extLst>
      <p:ext uri="{BB962C8B-B14F-4D97-AF65-F5344CB8AC3E}">
        <p14:creationId xmlns:p14="http://schemas.microsoft.com/office/powerpoint/2010/main" val="914755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933DFF-0771-45E8-EC25-FBDA655A0A75}"/>
              </a:ext>
            </a:extLst>
          </p:cNvPr>
          <p:cNvSpPr>
            <a:spLocks noGrp="1"/>
          </p:cNvSpPr>
          <p:nvPr>
            <p:ph type="title"/>
          </p:nvPr>
        </p:nvSpPr>
        <p:spPr/>
        <p:txBody>
          <a:bodyPr/>
          <a:lstStyle/>
          <a:p>
            <a:r>
              <a:rPr lang="cs-CZ" dirty="0">
                <a:hlinkClick r:id="rId2"/>
              </a:rPr>
              <a:t>§ 47 Účastník zadávacího řízení</a:t>
            </a:r>
            <a:r>
              <a:rPr lang="cs-CZ" dirty="0"/>
              <a:t> </a:t>
            </a:r>
          </a:p>
        </p:txBody>
      </p:sp>
      <p:sp>
        <p:nvSpPr>
          <p:cNvPr id="3" name="Zástupný obsah 2">
            <a:extLst>
              <a:ext uri="{FF2B5EF4-FFF2-40B4-BE49-F238E27FC236}">
                <a16:creationId xmlns:a16="http://schemas.microsoft.com/office/drawing/2014/main" id="{FC59B60E-0AAD-16CF-33DB-AB843F7C8674}"/>
              </a:ext>
            </a:extLst>
          </p:cNvPr>
          <p:cNvSpPr>
            <a:spLocks noGrp="1"/>
          </p:cNvSpPr>
          <p:nvPr>
            <p:ph idx="10"/>
          </p:nvPr>
        </p:nvSpPr>
        <p:spPr/>
        <p:txBody>
          <a:bodyPr>
            <a:normAutofit/>
          </a:bodyPr>
          <a:lstStyle/>
          <a:p>
            <a:r>
              <a:rPr lang="cs-CZ" dirty="0"/>
              <a:t>zánik účasti vyloučeného účastníka </a:t>
            </a:r>
          </a:p>
          <a:p>
            <a:pPr lvl="1"/>
            <a:r>
              <a:rPr lang="cs-CZ" dirty="0"/>
              <a:t>uplyne lhůta pro podání námitek proti vyloučení</a:t>
            </a:r>
          </a:p>
          <a:p>
            <a:pPr lvl="1"/>
            <a:r>
              <a:rPr lang="cs-CZ" dirty="0"/>
              <a:t>uplyne lhůta pro podání návrhu </a:t>
            </a:r>
          </a:p>
          <a:p>
            <a:pPr lvl="1"/>
            <a:r>
              <a:rPr lang="cs-CZ" dirty="0"/>
              <a:t>nabude právní moci rozhodnutí o zastavení správního řízení či zamítnutí návrhu</a:t>
            </a:r>
          </a:p>
        </p:txBody>
      </p:sp>
    </p:spTree>
    <p:extLst>
      <p:ext uri="{BB962C8B-B14F-4D97-AF65-F5344CB8AC3E}">
        <p14:creationId xmlns:p14="http://schemas.microsoft.com/office/powerpoint/2010/main" val="797040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02B13C-3358-0321-D2FE-514DFDD11059}"/>
              </a:ext>
            </a:extLst>
          </p:cNvPr>
          <p:cNvSpPr>
            <a:spLocks noGrp="1"/>
          </p:cNvSpPr>
          <p:nvPr>
            <p:ph type="title"/>
          </p:nvPr>
        </p:nvSpPr>
        <p:spPr/>
        <p:txBody>
          <a:bodyPr/>
          <a:lstStyle/>
          <a:p>
            <a:r>
              <a:rPr lang="cs-CZ" dirty="0">
                <a:hlinkClick r:id="rId2"/>
              </a:rPr>
              <a:t>§ 47 Účastník zadávacího řízení</a:t>
            </a:r>
            <a:r>
              <a:rPr lang="cs-CZ" dirty="0"/>
              <a:t> </a:t>
            </a:r>
          </a:p>
        </p:txBody>
      </p:sp>
      <p:sp>
        <p:nvSpPr>
          <p:cNvPr id="3" name="Zástupný obsah 2">
            <a:extLst>
              <a:ext uri="{FF2B5EF4-FFF2-40B4-BE49-F238E27FC236}">
                <a16:creationId xmlns:a16="http://schemas.microsoft.com/office/drawing/2014/main" id="{3A138864-0BBB-9B94-9B78-821CC1896201}"/>
              </a:ext>
            </a:extLst>
          </p:cNvPr>
          <p:cNvSpPr>
            <a:spLocks noGrp="1"/>
          </p:cNvSpPr>
          <p:nvPr>
            <p:ph idx="10"/>
          </p:nvPr>
        </p:nvSpPr>
        <p:spPr/>
        <p:txBody>
          <a:bodyPr/>
          <a:lstStyle/>
          <a:p>
            <a:r>
              <a:rPr lang="cs-CZ" dirty="0"/>
              <a:t>zánik účasti odstoupením v době mimo zadávací lhůtu</a:t>
            </a:r>
          </a:p>
          <a:p>
            <a:pPr lvl="1"/>
            <a:r>
              <a:rPr lang="cs-CZ" dirty="0"/>
              <a:t>p</a:t>
            </a:r>
            <a:r>
              <a:rPr lang="pt-BR" dirty="0"/>
              <a:t>rodlužuje</a:t>
            </a:r>
            <a:r>
              <a:rPr lang="cs-CZ" dirty="0"/>
              <a:t> </a:t>
            </a:r>
            <a:r>
              <a:rPr lang="pt-BR" dirty="0"/>
              <a:t>se o dobu, </a:t>
            </a:r>
            <a:r>
              <a:rPr lang="cs-CZ" dirty="0"/>
              <a:t>ve které zadavatel nesmí uzavřít smlouvu</a:t>
            </a:r>
          </a:p>
        </p:txBody>
      </p:sp>
    </p:spTree>
    <p:extLst>
      <p:ext uri="{BB962C8B-B14F-4D97-AF65-F5344CB8AC3E}">
        <p14:creationId xmlns:p14="http://schemas.microsoft.com/office/powerpoint/2010/main" val="74385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494401-0E69-B5A9-314B-75FF565984F7}"/>
              </a:ext>
            </a:extLst>
          </p:cNvPr>
          <p:cNvSpPr>
            <a:spLocks noGrp="1"/>
          </p:cNvSpPr>
          <p:nvPr>
            <p:ph type="title"/>
          </p:nvPr>
        </p:nvSpPr>
        <p:spPr/>
        <p:txBody>
          <a:bodyPr/>
          <a:lstStyle/>
          <a:p>
            <a:r>
              <a:rPr lang="cs-CZ" dirty="0">
                <a:hlinkClick r:id="rId2"/>
              </a:rPr>
              <a:t>§ 51 Ukončení zadávacího řízení</a:t>
            </a:r>
            <a:endParaRPr lang="cs-CZ" dirty="0"/>
          </a:p>
        </p:txBody>
      </p:sp>
      <p:sp>
        <p:nvSpPr>
          <p:cNvPr id="3" name="Zástupný obsah 2">
            <a:extLst>
              <a:ext uri="{FF2B5EF4-FFF2-40B4-BE49-F238E27FC236}">
                <a16:creationId xmlns:a16="http://schemas.microsoft.com/office/drawing/2014/main" id="{75BF11FD-BCB3-725B-883C-238FFD5B626E}"/>
              </a:ext>
            </a:extLst>
          </p:cNvPr>
          <p:cNvSpPr>
            <a:spLocks noGrp="1"/>
          </p:cNvSpPr>
          <p:nvPr>
            <p:ph idx="10"/>
          </p:nvPr>
        </p:nvSpPr>
        <p:spPr/>
        <p:txBody>
          <a:bodyPr>
            <a:normAutofit/>
          </a:bodyPr>
          <a:lstStyle/>
          <a:p>
            <a:r>
              <a:rPr lang="cs-CZ" dirty="0"/>
              <a:t>při zrušení zadávacího řízení v okamžiku </a:t>
            </a:r>
          </a:p>
          <a:p>
            <a:pPr lvl="1"/>
            <a:r>
              <a:rPr lang="cs-CZ" dirty="0"/>
              <a:t>uplyne lhůta pro podání námitek všem účastníkům</a:t>
            </a:r>
          </a:p>
          <a:p>
            <a:pPr lvl="1"/>
            <a:r>
              <a:rPr lang="cs-CZ" dirty="0"/>
              <a:t>uplyne lhůta pro podání návrhu</a:t>
            </a:r>
          </a:p>
          <a:p>
            <a:pPr lvl="1"/>
            <a:r>
              <a:rPr lang="cs-CZ" dirty="0"/>
              <a:t>nabude právní moci rozhodnutí o zastavení správního řízení či zamítnutí návrhu</a:t>
            </a:r>
          </a:p>
          <a:p>
            <a:pPr lvl="1"/>
            <a:r>
              <a:rPr lang="cs-CZ" dirty="0"/>
              <a:t>nabude právní moci rozhodnutí ÚOHS o zrušení zadávacího řízení</a:t>
            </a:r>
          </a:p>
        </p:txBody>
      </p:sp>
    </p:spTree>
    <p:extLst>
      <p:ext uri="{BB962C8B-B14F-4D97-AF65-F5344CB8AC3E}">
        <p14:creationId xmlns:p14="http://schemas.microsoft.com/office/powerpoint/2010/main" val="328795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C32D5A-DAAF-E9F0-1F29-C325C716A1CA}"/>
              </a:ext>
            </a:extLst>
          </p:cNvPr>
          <p:cNvSpPr>
            <a:spLocks noGrp="1"/>
          </p:cNvSpPr>
          <p:nvPr>
            <p:ph type="title"/>
          </p:nvPr>
        </p:nvSpPr>
        <p:spPr/>
        <p:txBody>
          <a:bodyPr/>
          <a:lstStyle/>
          <a:p>
            <a:r>
              <a:rPr lang="cs-CZ" dirty="0">
                <a:hlinkClick r:id="rId2"/>
              </a:rPr>
              <a:t>§ 49 Opatření k nápravě</a:t>
            </a:r>
            <a:endParaRPr lang="cs-CZ" dirty="0"/>
          </a:p>
        </p:txBody>
      </p:sp>
      <p:sp>
        <p:nvSpPr>
          <p:cNvPr id="3" name="Zástupný obsah 2">
            <a:extLst>
              <a:ext uri="{FF2B5EF4-FFF2-40B4-BE49-F238E27FC236}">
                <a16:creationId xmlns:a16="http://schemas.microsoft.com/office/drawing/2014/main" id="{4D8BDF15-2C67-CA66-04CF-FDDD1F337C6D}"/>
              </a:ext>
            </a:extLst>
          </p:cNvPr>
          <p:cNvSpPr>
            <a:spLocks noGrp="1"/>
          </p:cNvSpPr>
          <p:nvPr>
            <p:ph idx="10"/>
          </p:nvPr>
        </p:nvSpPr>
        <p:spPr/>
        <p:txBody>
          <a:bodyPr>
            <a:normAutofit/>
          </a:bodyPr>
          <a:lstStyle/>
          <a:p>
            <a:r>
              <a:rPr lang="cs-CZ" dirty="0"/>
              <a:t>úkony zadavatele, které napravují předchozí postup, který je v rozporu s tímto zákonem</a:t>
            </a:r>
          </a:p>
          <a:p>
            <a:pPr lvl="1"/>
            <a:r>
              <a:rPr lang="cs-CZ" dirty="0"/>
              <a:t>zrušení rozhodnutí o zrušení zadávacího řízení jen ve lhůtě pro podání námitek</a:t>
            </a:r>
          </a:p>
        </p:txBody>
      </p:sp>
    </p:spTree>
    <p:extLst>
      <p:ext uri="{BB962C8B-B14F-4D97-AF65-F5344CB8AC3E}">
        <p14:creationId xmlns:p14="http://schemas.microsoft.com/office/powerpoint/2010/main" val="3992792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462F89-9608-F91D-D2E8-D405427BA508}"/>
              </a:ext>
            </a:extLst>
          </p:cNvPr>
          <p:cNvSpPr>
            <a:spLocks noGrp="1"/>
          </p:cNvSpPr>
          <p:nvPr>
            <p:ph type="title"/>
          </p:nvPr>
        </p:nvSpPr>
        <p:spPr/>
        <p:txBody>
          <a:bodyPr/>
          <a:lstStyle/>
          <a:p>
            <a:r>
              <a:rPr lang="cs-CZ" dirty="0">
                <a:hlinkClick r:id="rId2"/>
              </a:rPr>
              <a:t>§ 135</a:t>
            </a:r>
            <a:r>
              <a:rPr lang="cs-CZ" dirty="0"/>
              <a:t>, </a:t>
            </a:r>
            <a:r>
              <a:rPr lang="cs-CZ" dirty="0">
                <a:hlinkClick r:id="rId3"/>
              </a:rPr>
              <a:t>139</a:t>
            </a:r>
            <a:r>
              <a:rPr lang="cs-CZ" dirty="0"/>
              <a:t>, </a:t>
            </a:r>
            <a:r>
              <a:rPr lang="cs-CZ" dirty="0">
                <a:hlinkClick r:id="rId4"/>
              </a:rPr>
              <a:t>141</a:t>
            </a:r>
            <a:r>
              <a:rPr lang="cs-CZ" dirty="0"/>
              <a:t> Rámcové dohody a dynamické nákupní systémy</a:t>
            </a:r>
          </a:p>
        </p:txBody>
      </p:sp>
      <p:sp>
        <p:nvSpPr>
          <p:cNvPr id="3" name="Zástupný obsah 2">
            <a:extLst>
              <a:ext uri="{FF2B5EF4-FFF2-40B4-BE49-F238E27FC236}">
                <a16:creationId xmlns:a16="http://schemas.microsoft.com/office/drawing/2014/main" id="{B09B170A-5D5C-11A6-BB96-941ACE856AF6}"/>
              </a:ext>
            </a:extLst>
          </p:cNvPr>
          <p:cNvSpPr>
            <a:spLocks noGrp="1"/>
          </p:cNvSpPr>
          <p:nvPr>
            <p:ph idx="10"/>
          </p:nvPr>
        </p:nvSpPr>
        <p:spPr>
          <a:xfrm>
            <a:off x="467544" y="2564903"/>
            <a:ext cx="8229600" cy="3888433"/>
          </a:xfrm>
        </p:spPr>
        <p:txBody>
          <a:bodyPr>
            <a:normAutofit/>
          </a:bodyPr>
          <a:lstStyle/>
          <a:p>
            <a:r>
              <a:rPr lang="cs-CZ" dirty="0"/>
              <a:t>okamžik zavedení DNS jako u vylučování </a:t>
            </a:r>
          </a:p>
          <a:p>
            <a:r>
              <a:rPr lang="cs-CZ" dirty="0"/>
              <a:t>zadavatel může uzavřít smlouvu v době podle § 246 odst. 1 písm. a) až c)</a:t>
            </a:r>
          </a:p>
          <a:p>
            <a:pPr lvl="2"/>
            <a:r>
              <a:rPr lang="cs-CZ" dirty="0"/>
              <a:t>NE d) řízení před ÚOHS</a:t>
            </a:r>
          </a:p>
        </p:txBody>
      </p:sp>
    </p:spTree>
    <p:extLst>
      <p:ext uri="{BB962C8B-B14F-4D97-AF65-F5344CB8AC3E}">
        <p14:creationId xmlns:p14="http://schemas.microsoft.com/office/powerpoint/2010/main" val="3916867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a:p>
        </p:txBody>
      </p:sp>
      <p:sp>
        <p:nvSpPr>
          <p:cNvPr id="3" name="Nadpis 2"/>
          <p:cNvSpPr>
            <a:spLocks noGrp="1"/>
          </p:cNvSpPr>
          <p:nvPr>
            <p:ph type="title"/>
          </p:nvPr>
        </p:nvSpPr>
        <p:spPr>
          <a:xfrm>
            <a:off x="395536" y="2708920"/>
            <a:ext cx="8291264" cy="504056"/>
          </a:xfrm>
        </p:spPr>
        <p:txBody>
          <a:bodyPr/>
          <a:lstStyle/>
          <a:p>
            <a:pPr algn="ctr"/>
            <a:r>
              <a:rPr lang="cs-CZ" dirty="0"/>
              <a:t>Právní předpisy</a:t>
            </a:r>
            <a:br>
              <a:rPr lang="cs-CZ" dirty="0"/>
            </a:br>
            <a:endParaRPr lang="cs-CZ" dirty="0"/>
          </a:p>
        </p:txBody>
      </p:sp>
    </p:spTree>
    <p:extLst>
      <p:ext uri="{BB962C8B-B14F-4D97-AF65-F5344CB8AC3E}">
        <p14:creationId xmlns:p14="http://schemas.microsoft.com/office/powerpoint/2010/main" val="14509961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9E414B-FBFA-B250-465F-F7C950C35C6B}"/>
              </a:ext>
            </a:extLst>
          </p:cNvPr>
          <p:cNvSpPr>
            <a:spLocks noGrp="1"/>
          </p:cNvSpPr>
          <p:nvPr>
            <p:ph type="title"/>
          </p:nvPr>
        </p:nvSpPr>
        <p:spPr/>
        <p:txBody>
          <a:bodyPr/>
          <a:lstStyle/>
          <a:p>
            <a:r>
              <a:rPr lang="cs-CZ" dirty="0">
                <a:hlinkClick r:id="rId2"/>
              </a:rPr>
              <a:t>§ 250 Návrh</a:t>
            </a:r>
            <a:endParaRPr lang="cs-CZ" dirty="0"/>
          </a:p>
        </p:txBody>
      </p:sp>
      <p:sp>
        <p:nvSpPr>
          <p:cNvPr id="3" name="Zástupný obsah 2">
            <a:extLst>
              <a:ext uri="{FF2B5EF4-FFF2-40B4-BE49-F238E27FC236}">
                <a16:creationId xmlns:a16="http://schemas.microsoft.com/office/drawing/2014/main" id="{FC2818A5-0281-D833-40E8-687047E8D4C5}"/>
              </a:ext>
            </a:extLst>
          </p:cNvPr>
          <p:cNvSpPr>
            <a:spLocks noGrp="1"/>
          </p:cNvSpPr>
          <p:nvPr>
            <p:ph idx="10"/>
          </p:nvPr>
        </p:nvSpPr>
        <p:spPr/>
        <p:txBody>
          <a:bodyPr>
            <a:normAutofit/>
          </a:bodyPr>
          <a:lstStyle/>
          <a:p>
            <a:r>
              <a:rPr lang="cs-CZ" dirty="0"/>
              <a:t>návaznost na námitky</a:t>
            </a:r>
          </a:p>
          <a:p>
            <a:r>
              <a:rPr lang="cs-CZ" dirty="0"/>
              <a:t>po uzavření smlouvy na veřejnou zakázku či rámcové dohody</a:t>
            </a:r>
          </a:p>
          <a:p>
            <a:pPr lvl="1"/>
            <a:r>
              <a:rPr lang="cs-CZ" dirty="0"/>
              <a:t>pouze návrh na uložení zákazu plnění smlouvy</a:t>
            </a:r>
          </a:p>
          <a:p>
            <a:pPr lvl="1"/>
            <a:r>
              <a:rPr lang="cs-CZ" dirty="0"/>
              <a:t>i bez předchozího podání námitek </a:t>
            </a:r>
          </a:p>
        </p:txBody>
      </p:sp>
    </p:spTree>
    <p:extLst>
      <p:ext uri="{BB962C8B-B14F-4D97-AF65-F5344CB8AC3E}">
        <p14:creationId xmlns:p14="http://schemas.microsoft.com/office/powerpoint/2010/main" val="1848261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42ED87-1797-E985-B844-48AE1687C4E1}"/>
              </a:ext>
            </a:extLst>
          </p:cNvPr>
          <p:cNvSpPr>
            <a:spLocks noGrp="1"/>
          </p:cNvSpPr>
          <p:nvPr>
            <p:ph type="title"/>
          </p:nvPr>
        </p:nvSpPr>
        <p:spPr/>
        <p:txBody>
          <a:bodyPr/>
          <a:lstStyle/>
          <a:p>
            <a:r>
              <a:rPr lang="cs-CZ" dirty="0">
                <a:hlinkClick r:id="rId2"/>
              </a:rPr>
              <a:t>§ 251 Návrh</a:t>
            </a:r>
            <a:endParaRPr lang="cs-CZ" dirty="0"/>
          </a:p>
        </p:txBody>
      </p:sp>
      <p:sp>
        <p:nvSpPr>
          <p:cNvPr id="3" name="Zástupný obsah 2">
            <a:extLst>
              <a:ext uri="{FF2B5EF4-FFF2-40B4-BE49-F238E27FC236}">
                <a16:creationId xmlns:a16="http://schemas.microsoft.com/office/drawing/2014/main" id="{E767E56D-518F-4935-A25D-AA81068871C6}"/>
              </a:ext>
            </a:extLst>
          </p:cNvPr>
          <p:cNvSpPr>
            <a:spLocks noGrp="1"/>
          </p:cNvSpPr>
          <p:nvPr>
            <p:ph idx="10"/>
          </p:nvPr>
        </p:nvSpPr>
        <p:spPr/>
        <p:txBody>
          <a:bodyPr>
            <a:normAutofit fontScale="92500"/>
          </a:bodyPr>
          <a:lstStyle/>
          <a:p>
            <a:r>
              <a:rPr lang="cs-CZ" dirty="0"/>
              <a:t>součást návrhu - doklad o doručení námitek zadavateli</a:t>
            </a:r>
          </a:p>
          <a:p>
            <a:r>
              <a:rPr lang="cs-CZ" dirty="0"/>
              <a:t>doručen Úřadu a ve stejnopisu zadavateli do </a:t>
            </a:r>
          </a:p>
          <a:p>
            <a:pPr lvl="1"/>
            <a:r>
              <a:rPr lang="cs-CZ" dirty="0"/>
              <a:t>10 dnů od obdržení rozhodnutí o odmítnutí námitek</a:t>
            </a:r>
          </a:p>
          <a:p>
            <a:pPr lvl="1"/>
            <a:r>
              <a:rPr lang="cs-CZ" dirty="0"/>
              <a:t>25 dnů ode dne odeslání námitek stěžovatelem</a:t>
            </a:r>
          </a:p>
          <a:p>
            <a:r>
              <a:rPr lang="cs-CZ" dirty="0"/>
              <a:t>nové skutečnosti oproti námitkám jen pokud je nemohl tvrdit již vůči zadavateli</a:t>
            </a:r>
          </a:p>
        </p:txBody>
      </p:sp>
    </p:spTree>
    <p:extLst>
      <p:ext uri="{BB962C8B-B14F-4D97-AF65-F5344CB8AC3E}">
        <p14:creationId xmlns:p14="http://schemas.microsoft.com/office/powerpoint/2010/main" val="31940278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EE035B-80EE-7E1B-B4F9-6089FF2E059C}"/>
              </a:ext>
            </a:extLst>
          </p:cNvPr>
          <p:cNvSpPr>
            <a:spLocks noGrp="1"/>
          </p:cNvSpPr>
          <p:nvPr>
            <p:ph type="title"/>
          </p:nvPr>
        </p:nvSpPr>
        <p:spPr/>
        <p:txBody>
          <a:bodyPr/>
          <a:lstStyle/>
          <a:p>
            <a:r>
              <a:rPr lang="cs-CZ" dirty="0">
                <a:hlinkClick r:id="rId2"/>
              </a:rPr>
              <a:t>§ 257 Zastavení řízení</a:t>
            </a:r>
            <a:endParaRPr lang="cs-CZ" dirty="0"/>
          </a:p>
        </p:txBody>
      </p:sp>
      <p:sp>
        <p:nvSpPr>
          <p:cNvPr id="3" name="Zástupný obsah 2">
            <a:extLst>
              <a:ext uri="{FF2B5EF4-FFF2-40B4-BE49-F238E27FC236}">
                <a16:creationId xmlns:a16="http://schemas.microsoft.com/office/drawing/2014/main" id="{99BC4313-ECD4-DCE5-4172-45691AE2F1E8}"/>
              </a:ext>
            </a:extLst>
          </p:cNvPr>
          <p:cNvSpPr>
            <a:spLocks noGrp="1"/>
          </p:cNvSpPr>
          <p:nvPr>
            <p:ph idx="10"/>
          </p:nvPr>
        </p:nvSpPr>
        <p:spPr/>
        <p:txBody>
          <a:bodyPr/>
          <a:lstStyle/>
          <a:p>
            <a:r>
              <a:rPr lang="cs-CZ" dirty="0"/>
              <a:t>k návrhu není připojen doklad o doručení námitek zadavateli</a:t>
            </a:r>
          </a:p>
          <a:p>
            <a:r>
              <a:rPr lang="cs-CZ" dirty="0"/>
              <a:t>návrh nebyl doručen ve lhůtách </a:t>
            </a:r>
          </a:p>
          <a:p>
            <a:r>
              <a:rPr lang="cs-CZ" dirty="0"/>
              <a:t>návrhu nepředcházely řádně a včas podané námitky</a:t>
            </a:r>
          </a:p>
          <a:p>
            <a:r>
              <a:rPr lang="cs-CZ" dirty="0"/>
              <a:t>zrušení přezkoumávaných úkonů</a:t>
            </a:r>
          </a:p>
          <a:p>
            <a:r>
              <a:rPr lang="cs-CZ" dirty="0"/>
              <a:t>přijetí požadovaného opatření k nápravě</a:t>
            </a:r>
          </a:p>
          <a:p>
            <a:r>
              <a:rPr lang="cs-CZ" dirty="0"/>
              <a:t>uzavření smlouvy </a:t>
            </a:r>
          </a:p>
        </p:txBody>
      </p:sp>
    </p:spTree>
    <p:extLst>
      <p:ext uri="{BB962C8B-B14F-4D97-AF65-F5344CB8AC3E}">
        <p14:creationId xmlns:p14="http://schemas.microsoft.com/office/powerpoint/2010/main" val="36887628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A1C020-3E3A-DDB2-1096-5D0C9E0FA6FE}"/>
              </a:ext>
            </a:extLst>
          </p:cNvPr>
          <p:cNvSpPr>
            <a:spLocks noGrp="1"/>
          </p:cNvSpPr>
          <p:nvPr>
            <p:ph type="title"/>
          </p:nvPr>
        </p:nvSpPr>
        <p:spPr/>
        <p:txBody>
          <a:bodyPr/>
          <a:lstStyle/>
          <a:p>
            <a:r>
              <a:rPr lang="cs-CZ" dirty="0">
                <a:hlinkClick r:id="rId2"/>
              </a:rPr>
              <a:t>§ 258 Zvláštní ustanovení o jednání předcházejícím zahájení řízení</a:t>
            </a:r>
            <a:endParaRPr lang="cs-CZ" dirty="0"/>
          </a:p>
        </p:txBody>
      </p:sp>
      <p:sp>
        <p:nvSpPr>
          <p:cNvPr id="3" name="Zástupný obsah 2">
            <a:extLst>
              <a:ext uri="{FF2B5EF4-FFF2-40B4-BE49-F238E27FC236}">
                <a16:creationId xmlns:a16="http://schemas.microsoft.com/office/drawing/2014/main" id="{BC6BB3CB-EC25-D5D3-7F25-509276F838B0}"/>
              </a:ext>
            </a:extLst>
          </p:cNvPr>
          <p:cNvSpPr>
            <a:spLocks noGrp="1"/>
          </p:cNvSpPr>
          <p:nvPr>
            <p:ph idx="10"/>
          </p:nvPr>
        </p:nvSpPr>
        <p:spPr>
          <a:xfrm>
            <a:off x="467544" y="2564903"/>
            <a:ext cx="8229600" cy="3888433"/>
          </a:xfrm>
        </p:spPr>
        <p:txBody>
          <a:bodyPr/>
          <a:lstStyle/>
          <a:p>
            <a:r>
              <a:rPr lang="cs-CZ" dirty="0"/>
              <a:t>podnět k zahájení řízení z moci úřední se nevyřizuje, pokud byl podán stěžovatelem, který v téže věci</a:t>
            </a:r>
          </a:p>
          <a:p>
            <a:pPr lvl="1"/>
            <a:r>
              <a:rPr lang="cs-CZ" dirty="0"/>
              <a:t>nevyužil možnosti podat námitky</a:t>
            </a:r>
          </a:p>
          <a:p>
            <a:pPr lvl="1"/>
            <a:r>
              <a:rPr lang="cs-CZ" dirty="0"/>
              <a:t>podal návrh, aniž zaplatil kauci</a:t>
            </a:r>
          </a:p>
        </p:txBody>
      </p:sp>
    </p:spTree>
    <p:extLst>
      <p:ext uri="{BB962C8B-B14F-4D97-AF65-F5344CB8AC3E}">
        <p14:creationId xmlns:p14="http://schemas.microsoft.com/office/powerpoint/2010/main" val="37947855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hlinkClick r:id="rId2"/>
              </a:rPr>
              <a:t>§ 263 Nápravná opatření</a:t>
            </a:r>
            <a:br>
              <a:rPr lang="cs-CZ" dirty="0"/>
            </a:br>
            <a:endParaRPr lang="cs-CZ" dirty="0"/>
          </a:p>
        </p:txBody>
      </p:sp>
      <p:sp>
        <p:nvSpPr>
          <p:cNvPr id="3" name="Zástupný symbol pro obsah 2"/>
          <p:cNvSpPr>
            <a:spLocks noGrp="1"/>
          </p:cNvSpPr>
          <p:nvPr>
            <p:ph idx="10"/>
          </p:nvPr>
        </p:nvSpPr>
        <p:spPr/>
        <p:txBody>
          <a:bodyPr>
            <a:normAutofit/>
          </a:bodyPr>
          <a:lstStyle/>
          <a:p>
            <a:r>
              <a:rPr lang="cs-CZ" dirty="0"/>
              <a:t>odůvodnění rozhodnutí o odmítnutí námitek nepřezkoumatelné pro</a:t>
            </a:r>
          </a:p>
          <a:p>
            <a:pPr lvl="1"/>
            <a:r>
              <a:rPr lang="cs-CZ" dirty="0"/>
              <a:t>nesrozumitelnost </a:t>
            </a:r>
          </a:p>
          <a:p>
            <a:pPr lvl="1"/>
            <a:r>
              <a:rPr lang="cs-CZ" dirty="0"/>
              <a:t>pro nedostatek důvodů</a:t>
            </a:r>
          </a:p>
          <a:p>
            <a:pPr marL="457200" lvl="1" indent="0">
              <a:buNone/>
            </a:pPr>
            <a:r>
              <a:rPr lang="cs-CZ" dirty="0"/>
              <a:t>→ ÚOHS zruší rozhodnutí o námitkách</a:t>
            </a:r>
          </a:p>
          <a:p>
            <a:pPr marL="457200" lvl="1" indent="0">
              <a:buNone/>
            </a:pPr>
            <a:r>
              <a:rPr lang="cs-CZ" dirty="0"/>
              <a:t>Právní mocí rozhodnutí ÚOHS = podány nové včasné námitky s totožným obsahem</a:t>
            </a:r>
          </a:p>
        </p:txBody>
      </p:sp>
    </p:spTree>
    <p:extLst>
      <p:ext uri="{BB962C8B-B14F-4D97-AF65-F5344CB8AC3E}">
        <p14:creationId xmlns:p14="http://schemas.microsoft.com/office/powerpoint/2010/main" val="39180119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381196-18CB-E313-50F7-90F19A6480D9}"/>
              </a:ext>
            </a:extLst>
          </p:cNvPr>
          <p:cNvSpPr>
            <a:spLocks noGrp="1"/>
          </p:cNvSpPr>
          <p:nvPr>
            <p:ph type="title"/>
          </p:nvPr>
        </p:nvSpPr>
        <p:spPr/>
        <p:txBody>
          <a:bodyPr/>
          <a:lstStyle/>
          <a:p>
            <a:r>
              <a:rPr lang="cs-CZ" dirty="0">
                <a:hlinkClick r:id="rId2"/>
              </a:rPr>
              <a:t>§ 263 Nápravná opatření</a:t>
            </a:r>
            <a:endParaRPr lang="cs-CZ" dirty="0"/>
          </a:p>
        </p:txBody>
      </p:sp>
      <p:sp>
        <p:nvSpPr>
          <p:cNvPr id="3" name="Zástupný obsah 2">
            <a:extLst>
              <a:ext uri="{FF2B5EF4-FFF2-40B4-BE49-F238E27FC236}">
                <a16:creationId xmlns:a16="http://schemas.microsoft.com/office/drawing/2014/main" id="{501F1AF5-F76C-5D7A-7BF8-FE05939C63C6}"/>
              </a:ext>
            </a:extLst>
          </p:cNvPr>
          <p:cNvSpPr>
            <a:spLocks noGrp="1"/>
          </p:cNvSpPr>
          <p:nvPr>
            <p:ph idx="10"/>
          </p:nvPr>
        </p:nvSpPr>
        <p:spPr/>
        <p:txBody>
          <a:bodyPr/>
          <a:lstStyle/>
          <a:p>
            <a:r>
              <a:rPr lang="cs-CZ" dirty="0"/>
              <a:t>zadavatel ve lhůtě nerozhodl o námitkách </a:t>
            </a:r>
          </a:p>
          <a:p>
            <a:pPr marL="0" indent="0">
              <a:buNone/>
            </a:pPr>
            <a:r>
              <a:rPr lang="cs-CZ" dirty="0"/>
              <a:t>→ ÚOHS zruší </a:t>
            </a:r>
          </a:p>
          <a:p>
            <a:pPr lvl="1"/>
            <a:r>
              <a:rPr lang="cs-CZ" dirty="0"/>
              <a:t>úkon, proti kterému námitky směřovaly, a všechny následné úkony</a:t>
            </a:r>
          </a:p>
          <a:p>
            <a:pPr lvl="1"/>
            <a:r>
              <a:rPr lang="cs-CZ" dirty="0"/>
              <a:t>celé zadávací řízení</a:t>
            </a:r>
          </a:p>
        </p:txBody>
      </p:sp>
    </p:spTree>
    <p:extLst>
      <p:ext uri="{BB962C8B-B14F-4D97-AF65-F5344CB8AC3E}">
        <p14:creationId xmlns:p14="http://schemas.microsoft.com/office/powerpoint/2010/main" val="22652044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B857E7-3DE7-C1F3-A901-05DC8F2860B4}"/>
              </a:ext>
            </a:extLst>
          </p:cNvPr>
          <p:cNvSpPr>
            <a:spLocks noGrp="1"/>
          </p:cNvSpPr>
          <p:nvPr>
            <p:ph type="title"/>
          </p:nvPr>
        </p:nvSpPr>
        <p:spPr/>
        <p:txBody>
          <a:bodyPr/>
          <a:lstStyle/>
          <a:p>
            <a:r>
              <a:rPr lang="cs-CZ" dirty="0">
                <a:hlinkClick r:id="rId2"/>
              </a:rPr>
              <a:t>§ 267 Návrh po ukončení fáze inovačního partnerství</a:t>
            </a:r>
            <a:endParaRPr lang="cs-CZ" dirty="0"/>
          </a:p>
        </p:txBody>
      </p:sp>
      <p:sp>
        <p:nvSpPr>
          <p:cNvPr id="3" name="Zástupný obsah 2">
            <a:extLst>
              <a:ext uri="{FF2B5EF4-FFF2-40B4-BE49-F238E27FC236}">
                <a16:creationId xmlns:a16="http://schemas.microsoft.com/office/drawing/2014/main" id="{EF918B50-990C-198A-1B7D-B07059A564A4}"/>
              </a:ext>
            </a:extLst>
          </p:cNvPr>
          <p:cNvSpPr>
            <a:spLocks noGrp="1"/>
          </p:cNvSpPr>
          <p:nvPr>
            <p:ph idx="10"/>
          </p:nvPr>
        </p:nvSpPr>
        <p:spPr>
          <a:xfrm>
            <a:off x="467544" y="2564903"/>
            <a:ext cx="8229600" cy="3888433"/>
          </a:xfrm>
        </p:spPr>
        <p:txBody>
          <a:bodyPr/>
          <a:lstStyle/>
          <a:p>
            <a:r>
              <a:rPr lang="cs-CZ" dirty="0"/>
              <a:t>návrh po ukončení fáze inovačního partnerství</a:t>
            </a:r>
          </a:p>
        </p:txBody>
      </p:sp>
    </p:spTree>
    <p:extLst>
      <p:ext uri="{BB962C8B-B14F-4D97-AF65-F5344CB8AC3E}">
        <p14:creationId xmlns:p14="http://schemas.microsoft.com/office/powerpoint/2010/main" val="593960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pl-PL" dirty="0"/>
              <a:t>postup při vyřizování námitek v rozporu s § 245 odst. 1, 2, 3 nebo 4</a:t>
            </a:r>
          </a:p>
          <a:p>
            <a:r>
              <a:rPr lang="cs-CZ" dirty="0"/>
              <a:t>lze uložit pokutu do 20 000 000 Kč</a:t>
            </a:r>
          </a:p>
        </p:txBody>
      </p:sp>
      <p:sp>
        <p:nvSpPr>
          <p:cNvPr id="3" name="Nadpis 2"/>
          <p:cNvSpPr>
            <a:spLocks noGrp="1"/>
          </p:cNvSpPr>
          <p:nvPr>
            <p:ph type="title"/>
          </p:nvPr>
        </p:nvSpPr>
        <p:spPr/>
        <p:txBody>
          <a:bodyPr/>
          <a:lstStyle/>
          <a:p>
            <a:r>
              <a:rPr lang="cs-CZ" dirty="0">
                <a:hlinkClick r:id="rId2"/>
              </a:rPr>
              <a:t>§ 268 Přestupky zadavatele</a:t>
            </a:r>
            <a:endParaRPr lang="cs-CZ" dirty="0"/>
          </a:p>
        </p:txBody>
      </p:sp>
    </p:spTree>
    <p:extLst>
      <p:ext uri="{BB962C8B-B14F-4D97-AF65-F5344CB8AC3E}">
        <p14:creationId xmlns:p14="http://schemas.microsoft.com/office/powerpoint/2010/main" val="18611468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a:p>
        </p:txBody>
      </p:sp>
      <p:sp>
        <p:nvSpPr>
          <p:cNvPr id="3" name="Nadpis 2"/>
          <p:cNvSpPr>
            <a:spLocks noGrp="1"/>
          </p:cNvSpPr>
          <p:nvPr>
            <p:ph type="title"/>
          </p:nvPr>
        </p:nvSpPr>
        <p:spPr>
          <a:xfrm>
            <a:off x="395536" y="2708920"/>
            <a:ext cx="8291264" cy="504056"/>
          </a:xfrm>
        </p:spPr>
        <p:txBody>
          <a:bodyPr/>
          <a:lstStyle/>
          <a:p>
            <a:pPr algn="ctr"/>
            <a:r>
              <a:rPr lang="cs-CZ" dirty="0"/>
              <a:t>Postup zadavatele</a:t>
            </a:r>
          </a:p>
        </p:txBody>
      </p:sp>
    </p:spTree>
    <p:extLst>
      <p:ext uri="{BB962C8B-B14F-4D97-AF65-F5344CB8AC3E}">
        <p14:creationId xmlns:p14="http://schemas.microsoft.com/office/powerpoint/2010/main" val="40114361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Ověření přípustnosti</a:t>
            </a:r>
          </a:p>
        </p:txBody>
      </p:sp>
      <p:sp>
        <p:nvSpPr>
          <p:cNvPr id="3" name="Zástupný symbol pro obsah 2"/>
          <p:cNvSpPr>
            <a:spLocks noGrp="1"/>
          </p:cNvSpPr>
          <p:nvPr>
            <p:ph idx="10"/>
          </p:nvPr>
        </p:nvSpPr>
        <p:spPr/>
        <p:txBody>
          <a:bodyPr>
            <a:normAutofit fontScale="85000" lnSpcReduction="20000"/>
          </a:bodyPr>
          <a:lstStyle/>
          <a:p>
            <a:pPr marL="0" indent="0">
              <a:buNone/>
            </a:pPr>
            <a:r>
              <a:rPr lang="cs-CZ" dirty="0"/>
              <a:t>povinné odmítnutí</a:t>
            </a:r>
          </a:p>
          <a:p>
            <a:pPr marL="0" indent="0">
              <a:buNone/>
            </a:pPr>
            <a:r>
              <a:rPr lang="cs-CZ" dirty="0"/>
              <a:t>proti čemu směřují</a:t>
            </a:r>
          </a:p>
          <a:p>
            <a:r>
              <a:rPr lang="cs-CZ" dirty="0"/>
              <a:t>oprávněná osoba</a:t>
            </a:r>
          </a:p>
          <a:p>
            <a:pPr lvl="1"/>
            <a:r>
              <a:rPr lang="cs-CZ" dirty="0"/>
              <a:t>účastník</a:t>
            </a:r>
          </a:p>
          <a:p>
            <a:r>
              <a:rPr lang="cs-CZ" dirty="0"/>
              <a:t>lhůta</a:t>
            </a:r>
          </a:p>
          <a:p>
            <a:pPr lvl="1"/>
            <a:r>
              <a:rPr lang="cs-CZ" dirty="0"/>
              <a:t>např. proti zadávacím podmínkám</a:t>
            </a:r>
          </a:p>
          <a:p>
            <a:r>
              <a:rPr lang="cs-CZ" dirty="0"/>
              <a:t>obsah</a:t>
            </a:r>
          </a:p>
          <a:p>
            <a:pPr lvl="1"/>
            <a:r>
              <a:rPr lang="cs-CZ" dirty="0"/>
              <a:t>kdo </a:t>
            </a:r>
          </a:p>
          <a:p>
            <a:pPr lvl="1"/>
            <a:r>
              <a:rPr lang="cs-CZ" dirty="0"/>
              <a:t>porušení</a:t>
            </a:r>
          </a:p>
          <a:p>
            <a:pPr lvl="1"/>
            <a:r>
              <a:rPr lang="cs-CZ" dirty="0"/>
              <a:t>cíl</a:t>
            </a:r>
          </a:p>
          <a:p>
            <a:pPr lvl="1"/>
            <a:r>
              <a:rPr lang="cs-CZ" dirty="0"/>
              <a:t>opatření, dozvědění se, újma</a:t>
            </a:r>
          </a:p>
          <a:p>
            <a:pPr lvl="1"/>
            <a:endParaRPr lang="cs-CZ" dirty="0"/>
          </a:p>
          <a:p>
            <a:endParaRPr lang="cs-CZ" dirty="0"/>
          </a:p>
          <a:p>
            <a:pPr lvl="1"/>
            <a:endParaRPr lang="cs-CZ" dirty="0"/>
          </a:p>
        </p:txBody>
      </p:sp>
    </p:spTree>
    <p:extLst>
      <p:ext uri="{BB962C8B-B14F-4D97-AF65-F5344CB8AC3E}">
        <p14:creationId xmlns:p14="http://schemas.microsoft.com/office/powerpoint/2010/main" val="581630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Směrnice</a:t>
            </a:r>
          </a:p>
        </p:txBody>
      </p:sp>
      <p:sp>
        <p:nvSpPr>
          <p:cNvPr id="3" name="Zástupný symbol pro obsah 2"/>
          <p:cNvSpPr>
            <a:spLocks noGrp="1"/>
          </p:cNvSpPr>
          <p:nvPr>
            <p:ph idx="10"/>
          </p:nvPr>
        </p:nvSpPr>
        <p:spPr/>
        <p:txBody>
          <a:bodyPr/>
          <a:lstStyle/>
          <a:p>
            <a:r>
              <a:rPr lang="fr-FR" dirty="0">
                <a:hlinkClick r:id="rId2"/>
              </a:rPr>
              <a:t>89/665/EHS</a:t>
            </a:r>
            <a:endParaRPr lang="cs-CZ" dirty="0"/>
          </a:p>
          <a:p>
            <a:r>
              <a:rPr lang="fr-FR" dirty="0">
                <a:hlinkClick r:id="rId3"/>
              </a:rPr>
              <a:t>92/13/EHS</a:t>
            </a:r>
            <a:endParaRPr lang="cs-CZ" dirty="0"/>
          </a:p>
          <a:p>
            <a:r>
              <a:rPr lang="cs-CZ" dirty="0"/>
              <a:t>2007/66/ES</a:t>
            </a:r>
          </a:p>
          <a:p>
            <a:r>
              <a:rPr lang="cs-CZ" sz="2600" dirty="0"/>
              <a:t>Členské státy mohou rovněž požadovat, aby dotyčná osoba podala </a:t>
            </a:r>
            <a:r>
              <a:rPr lang="cs-CZ" sz="2600" b="1" dirty="0"/>
              <a:t>nejprve návrh na přezkum u veřejného zadavatele</a:t>
            </a:r>
            <a:r>
              <a:rPr lang="cs-CZ" sz="2600" dirty="0"/>
              <a:t>. V tom případě členské státy zajistí, aby podání uvedeného návrhu na přezkum vedlo k okamžitému pozastavení možnosti uzavřít smlouvu.</a:t>
            </a:r>
          </a:p>
        </p:txBody>
      </p:sp>
    </p:spTree>
    <p:extLst>
      <p:ext uri="{BB962C8B-B14F-4D97-AF65-F5344CB8AC3E}">
        <p14:creationId xmlns:p14="http://schemas.microsoft.com/office/powerpoint/2010/main" val="5523744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8ADB36-A4EF-4559-B0B5-8E81F01C35EE}"/>
              </a:ext>
            </a:extLst>
          </p:cNvPr>
          <p:cNvSpPr>
            <a:spLocks noGrp="1"/>
          </p:cNvSpPr>
          <p:nvPr>
            <p:ph type="title"/>
          </p:nvPr>
        </p:nvSpPr>
        <p:spPr/>
        <p:txBody>
          <a:bodyPr/>
          <a:lstStyle/>
          <a:p>
            <a:r>
              <a:rPr lang="cs-CZ" dirty="0"/>
              <a:t>Rozeslání</a:t>
            </a:r>
            <a:br>
              <a:rPr lang="cs-CZ" dirty="0"/>
            </a:br>
            <a:endParaRPr lang="cs-CZ" dirty="0"/>
          </a:p>
        </p:txBody>
      </p:sp>
      <p:sp>
        <p:nvSpPr>
          <p:cNvPr id="3" name="Zástupný obsah 2">
            <a:extLst>
              <a:ext uri="{FF2B5EF4-FFF2-40B4-BE49-F238E27FC236}">
                <a16:creationId xmlns:a16="http://schemas.microsoft.com/office/drawing/2014/main" id="{06133516-6787-45B5-F10A-3A21164458F2}"/>
              </a:ext>
            </a:extLst>
          </p:cNvPr>
          <p:cNvSpPr>
            <a:spLocks noGrp="1"/>
          </p:cNvSpPr>
          <p:nvPr>
            <p:ph idx="10"/>
          </p:nvPr>
        </p:nvSpPr>
        <p:spPr/>
        <p:txBody>
          <a:bodyPr/>
          <a:lstStyle/>
          <a:p>
            <a:r>
              <a:rPr lang="cs-CZ" dirty="0"/>
              <a:t>vybranému účastníkovi</a:t>
            </a:r>
          </a:p>
          <a:p>
            <a:r>
              <a:rPr lang="cs-CZ" dirty="0"/>
              <a:t>všem účastníkům</a:t>
            </a:r>
          </a:p>
          <a:p>
            <a:r>
              <a:rPr lang="cs-CZ" dirty="0"/>
              <a:t>konzultantovi</a:t>
            </a:r>
          </a:p>
        </p:txBody>
      </p:sp>
    </p:spTree>
    <p:extLst>
      <p:ext uri="{BB962C8B-B14F-4D97-AF65-F5344CB8AC3E}">
        <p14:creationId xmlns:p14="http://schemas.microsoft.com/office/powerpoint/2010/main" val="5947250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(Ne)shledání důvodů pro vyhovění</a:t>
            </a:r>
          </a:p>
        </p:txBody>
      </p:sp>
      <p:sp>
        <p:nvSpPr>
          <p:cNvPr id="3" name="Zástupný symbol pro obsah 2"/>
          <p:cNvSpPr>
            <a:spLocks noGrp="1"/>
          </p:cNvSpPr>
          <p:nvPr>
            <p:ph idx="10"/>
          </p:nvPr>
        </p:nvSpPr>
        <p:spPr/>
        <p:txBody>
          <a:bodyPr>
            <a:normAutofit fontScale="85000" lnSpcReduction="20000"/>
          </a:bodyPr>
          <a:lstStyle/>
          <a:p>
            <a:pPr marL="0" indent="0">
              <a:buNone/>
            </a:pPr>
            <a:r>
              <a:rPr lang="cs-CZ" dirty="0"/>
              <a:t>věcné posouzení</a:t>
            </a:r>
          </a:p>
          <a:p>
            <a:pPr marL="400050" lvl="1" indent="0">
              <a:buNone/>
            </a:pPr>
            <a:r>
              <a:rPr lang="cs-CZ" dirty="0"/>
              <a:t>v čem je spatřováno porušení tohoto zákona zadavatelem?</a:t>
            </a:r>
          </a:p>
          <a:p>
            <a:r>
              <a:rPr lang="cs-CZ" dirty="0"/>
              <a:t>vyhovění</a:t>
            </a:r>
          </a:p>
          <a:p>
            <a:pPr lvl="1"/>
            <a:r>
              <a:rPr lang="cs-CZ" dirty="0"/>
              <a:t>výběr opatření k nápravě</a:t>
            </a:r>
          </a:p>
          <a:p>
            <a:r>
              <a:rPr lang="cs-CZ" dirty="0"/>
              <a:t>částečné vyhovění a nevyhovění</a:t>
            </a:r>
          </a:p>
          <a:p>
            <a:r>
              <a:rPr lang="cs-CZ" dirty="0"/>
              <a:t>nevyhovění</a:t>
            </a:r>
          </a:p>
          <a:p>
            <a:pPr lvl="1"/>
            <a:r>
              <a:rPr lang="cs-CZ" dirty="0"/>
              <a:t>poučení</a:t>
            </a:r>
          </a:p>
          <a:p>
            <a:pPr lvl="2"/>
            <a:r>
              <a:rPr lang="cs-CZ" dirty="0"/>
              <a:t>možnost podat do 10 dnů ode dne, v němž stěžovatel obdržel rozhodnutí o námitkách, návrh na zahájení řízení o přezkoumání úkonů zadavatele u ÚOHS</a:t>
            </a:r>
          </a:p>
          <a:p>
            <a:pPr lvl="2"/>
            <a:r>
              <a:rPr lang="cs-CZ" dirty="0"/>
              <a:t>povinnosti doručit v téže lhůtě stejnopis návrhu zadavateli</a:t>
            </a:r>
          </a:p>
        </p:txBody>
      </p:sp>
    </p:spTree>
    <p:extLst>
      <p:ext uri="{BB962C8B-B14F-4D97-AF65-F5344CB8AC3E}">
        <p14:creationId xmlns:p14="http://schemas.microsoft.com/office/powerpoint/2010/main" val="27998297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Odůvodnění</a:t>
            </a:r>
          </a:p>
        </p:txBody>
      </p:sp>
      <p:sp>
        <p:nvSpPr>
          <p:cNvPr id="3" name="Zástupný symbol pro obsah 2"/>
          <p:cNvSpPr>
            <a:spLocks noGrp="1"/>
          </p:cNvSpPr>
          <p:nvPr>
            <p:ph idx="10"/>
          </p:nvPr>
        </p:nvSpPr>
        <p:spPr/>
        <p:txBody>
          <a:bodyPr/>
          <a:lstStyle/>
          <a:p>
            <a:pPr marL="0" indent="0">
              <a:buNone/>
            </a:pPr>
            <a:r>
              <a:rPr lang="cs-CZ" dirty="0"/>
              <a:t>odmítnutí</a:t>
            </a:r>
          </a:p>
          <a:p>
            <a:r>
              <a:rPr lang="cs-CZ" dirty="0"/>
              <a:t>povinné – oprávněná osoba, včasnost, náležitosti námitek</a:t>
            </a:r>
          </a:p>
          <a:p>
            <a:r>
              <a:rPr lang="cs-CZ" dirty="0"/>
              <a:t>věcné posouzení</a:t>
            </a:r>
          </a:p>
          <a:p>
            <a:pPr lvl="1"/>
            <a:r>
              <a:rPr lang="cs-CZ" dirty="0"/>
              <a:t>vyjádření</a:t>
            </a:r>
          </a:p>
          <a:p>
            <a:pPr lvl="2"/>
            <a:r>
              <a:rPr lang="cs-CZ" dirty="0"/>
              <a:t>podrobně</a:t>
            </a:r>
          </a:p>
          <a:p>
            <a:pPr lvl="2"/>
            <a:r>
              <a:rPr lang="cs-CZ" dirty="0"/>
              <a:t>srozumitelně</a:t>
            </a:r>
          </a:p>
          <a:p>
            <a:pPr lvl="2"/>
            <a:r>
              <a:rPr lang="cs-CZ" dirty="0"/>
              <a:t>ke všem skutečnostem uvedeným v námitkách</a:t>
            </a:r>
          </a:p>
        </p:txBody>
      </p:sp>
    </p:spTree>
    <p:extLst>
      <p:ext uri="{BB962C8B-B14F-4D97-AF65-F5344CB8AC3E}">
        <p14:creationId xmlns:p14="http://schemas.microsoft.com/office/powerpoint/2010/main" val="2883206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Odeslání</a:t>
            </a:r>
          </a:p>
        </p:txBody>
      </p:sp>
      <p:sp>
        <p:nvSpPr>
          <p:cNvPr id="3" name="Zástupný symbol pro obsah 2"/>
          <p:cNvSpPr>
            <a:spLocks noGrp="1"/>
          </p:cNvSpPr>
          <p:nvPr>
            <p:ph idx="10"/>
          </p:nvPr>
        </p:nvSpPr>
        <p:spPr/>
        <p:txBody>
          <a:bodyPr/>
          <a:lstStyle/>
          <a:p>
            <a:r>
              <a:rPr lang="cs-CZ" dirty="0"/>
              <a:t>písemně</a:t>
            </a:r>
          </a:p>
          <a:p>
            <a:r>
              <a:rPr lang="cs-CZ" dirty="0"/>
              <a:t>elektronický nástroj?</a:t>
            </a:r>
          </a:p>
          <a:p>
            <a:r>
              <a:rPr lang="cs-CZ" dirty="0"/>
              <a:t>stěžovateli</a:t>
            </a:r>
          </a:p>
          <a:p>
            <a:r>
              <a:rPr lang="cs-CZ" dirty="0"/>
              <a:t>do 15 dnů od doručení námitek</a:t>
            </a:r>
          </a:p>
          <a:p>
            <a:endParaRPr lang="cs-CZ" dirty="0"/>
          </a:p>
        </p:txBody>
      </p:sp>
    </p:spTree>
    <p:extLst>
      <p:ext uri="{BB962C8B-B14F-4D97-AF65-F5344CB8AC3E}">
        <p14:creationId xmlns:p14="http://schemas.microsoft.com/office/powerpoint/2010/main" val="8705878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a:p>
        </p:txBody>
      </p:sp>
      <p:sp>
        <p:nvSpPr>
          <p:cNvPr id="3" name="Nadpis 2"/>
          <p:cNvSpPr>
            <a:spLocks noGrp="1"/>
          </p:cNvSpPr>
          <p:nvPr>
            <p:ph type="title"/>
          </p:nvPr>
        </p:nvSpPr>
        <p:spPr>
          <a:xfrm>
            <a:off x="395536" y="2708920"/>
            <a:ext cx="8291264" cy="504056"/>
          </a:xfrm>
        </p:spPr>
        <p:txBody>
          <a:bodyPr/>
          <a:lstStyle/>
          <a:p>
            <a:pPr algn="ctr"/>
            <a:r>
              <a:rPr lang="cs-CZ" dirty="0"/>
              <a:t>Rozhodnutí</a:t>
            </a:r>
            <a:br>
              <a:rPr lang="cs-CZ" dirty="0"/>
            </a:br>
            <a:br>
              <a:rPr lang="cs-CZ" dirty="0"/>
            </a:br>
            <a:endParaRPr lang="cs-CZ" dirty="0"/>
          </a:p>
        </p:txBody>
      </p:sp>
    </p:spTree>
    <p:extLst>
      <p:ext uri="{BB962C8B-B14F-4D97-AF65-F5344CB8AC3E}">
        <p14:creationId xmlns:p14="http://schemas.microsoft.com/office/powerpoint/2010/main" val="12105145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K samotnému pojmu „</a:t>
            </a:r>
            <a:r>
              <a:rPr lang="cs-CZ" b="1" dirty="0"/>
              <a:t>újma</a:t>
            </a:r>
            <a:r>
              <a:rPr lang="cs-CZ" dirty="0"/>
              <a:t>“ Úřad uvádí, že tento je pojmem širším než pojem „škoda“ a měl by být </a:t>
            </a:r>
            <a:r>
              <a:rPr lang="cs-CZ" b="1" dirty="0"/>
              <a:t>vykládán extenzivně</a:t>
            </a:r>
            <a:r>
              <a:rPr lang="cs-CZ" dirty="0"/>
              <a:t>, aby nedocházelo k omezování možnosti přezkumu postupu zadavatelů.</a:t>
            </a:r>
          </a:p>
          <a:p>
            <a:r>
              <a:rPr lang="cs-CZ" dirty="0"/>
              <a:t>Úřad má za to, že újma </a:t>
            </a:r>
            <a:r>
              <a:rPr lang="cs-CZ" b="1" dirty="0"/>
              <a:t>nemusí být vyčíslena</a:t>
            </a:r>
            <a:r>
              <a:rPr lang="cs-CZ" dirty="0"/>
              <a:t>, postačí např. </a:t>
            </a:r>
            <a:r>
              <a:rPr lang="cs-CZ" b="1" dirty="0"/>
              <a:t>obecné vymezení následku jednání</a:t>
            </a:r>
            <a:r>
              <a:rPr lang="cs-CZ" dirty="0"/>
              <a:t> zadavatele vůči navrhovateli.</a:t>
            </a:r>
          </a:p>
        </p:txBody>
      </p:sp>
      <p:sp>
        <p:nvSpPr>
          <p:cNvPr id="3" name="Nadpis 2"/>
          <p:cNvSpPr>
            <a:spLocks noGrp="1"/>
          </p:cNvSpPr>
          <p:nvPr>
            <p:ph type="title"/>
          </p:nvPr>
        </p:nvSpPr>
        <p:spPr/>
        <p:txBody>
          <a:bodyPr/>
          <a:lstStyle/>
          <a:p>
            <a:r>
              <a:rPr lang="cs-CZ" dirty="0">
                <a:hlinkClick r:id="rId2"/>
              </a:rPr>
              <a:t>S0314/2020</a:t>
            </a:r>
            <a:endParaRPr lang="cs-CZ" dirty="0"/>
          </a:p>
        </p:txBody>
      </p:sp>
    </p:spTree>
    <p:extLst>
      <p:ext uri="{BB962C8B-B14F-4D97-AF65-F5344CB8AC3E}">
        <p14:creationId xmlns:p14="http://schemas.microsoft.com/office/powerpoint/2010/main" val="21067341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3EABD7E-0314-4045-CD6A-EE5F09C57AC3}"/>
              </a:ext>
            </a:extLst>
          </p:cNvPr>
          <p:cNvSpPr>
            <a:spLocks noGrp="1"/>
          </p:cNvSpPr>
          <p:nvPr>
            <p:ph idx="1"/>
          </p:nvPr>
        </p:nvSpPr>
        <p:spPr/>
        <p:txBody>
          <a:bodyPr>
            <a:normAutofit fontScale="85000" lnSpcReduction="20000"/>
          </a:bodyPr>
          <a:lstStyle/>
          <a:p>
            <a:r>
              <a:rPr lang="cs-CZ" dirty="0"/>
              <a:t> … navrhovatel specifikuje </a:t>
            </a:r>
            <a:r>
              <a:rPr lang="cs-CZ" b="1" dirty="0"/>
              <a:t>újmu ve formě ušlého zisku z dosavadní činnosti pro zadavatele</a:t>
            </a:r>
            <a:r>
              <a:rPr lang="cs-CZ" dirty="0"/>
              <a:t>, o který navrhovatel v důsledku rozhodnutí zadavatele „</a:t>
            </a:r>
            <a:r>
              <a:rPr lang="cs-CZ" dirty="0" err="1"/>
              <a:t>přesoutěžit</a:t>
            </a:r>
            <a:r>
              <a:rPr lang="cs-CZ" dirty="0"/>
              <a:t>“ dodavatele plnění může přijít. </a:t>
            </a:r>
          </a:p>
          <a:p>
            <a:r>
              <a:rPr lang="cs-CZ" dirty="0"/>
              <a:t>… Je zřejmé, že navrhovatelem tvrzená újma vznikne vždy, pokud zadavatel bude vybírat dodavatele poptávaného plnění, avšak tato újma nepramení ze zásahu do veřejných subjektivních práv navrhovatele plynoucích z účasti v zadávacím řízení, nýbrž z </a:t>
            </a:r>
            <a:r>
              <a:rPr lang="cs-CZ" b="1" dirty="0"/>
              <a:t>legitimního rozhodnutí zadavatele pořídit nový informační systém</a:t>
            </a:r>
            <a:r>
              <a:rPr lang="cs-CZ" dirty="0"/>
              <a:t>. Právo k podání návrhu svědčí pouze osobě či osobám, do jejichž právních poměrů domnělá nezákonnost postupu zadavatele v zadávacím řízení zasahuje. To není zdejší případ.</a:t>
            </a:r>
          </a:p>
        </p:txBody>
      </p:sp>
      <p:sp>
        <p:nvSpPr>
          <p:cNvPr id="3" name="Nadpis 2">
            <a:extLst>
              <a:ext uri="{FF2B5EF4-FFF2-40B4-BE49-F238E27FC236}">
                <a16:creationId xmlns:a16="http://schemas.microsoft.com/office/drawing/2014/main" id="{D5B606F5-AFD1-3039-3C71-54029E887F7A}"/>
              </a:ext>
            </a:extLst>
          </p:cNvPr>
          <p:cNvSpPr>
            <a:spLocks noGrp="1"/>
          </p:cNvSpPr>
          <p:nvPr>
            <p:ph type="title"/>
          </p:nvPr>
        </p:nvSpPr>
        <p:spPr/>
        <p:txBody>
          <a:bodyPr/>
          <a:lstStyle/>
          <a:p>
            <a:r>
              <a:rPr lang="cs-CZ" dirty="0">
                <a:hlinkClick r:id="rId2"/>
              </a:rPr>
              <a:t>R0139/2023</a:t>
            </a:r>
            <a:endParaRPr lang="cs-CZ" dirty="0"/>
          </a:p>
        </p:txBody>
      </p:sp>
    </p:spTree>
    <p:extLst>
      <p:ext uri="{BB962C8B-B14F-4D97-AF65-F5344CB8AC3E}">
        <p14:creationId xmlns:p14="http://schemas.microsoft.com/office/powerpoint/2010/main" val="41197273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D94656D7-7CCA-4D3C-8AC7-F8C0B5B35845}"/>
              </a:ext>
            </a:extLst>
          </p:cNvPr>
          <p:cNvSpPr>
            <a:spLocks noGrp="1"/>
          </p:cNvSpPr>
          <p:nvPr>
            <p:ph idx="1"/>
          </p:nvPr>
        </p:nvSpPr>
        <p:spPr>
          <a:xfrm>
            <a:off x="395536" y="1916832"/>
            <a:ext cx="8291264" cy="4824536"/>
          </a:xfrm>
        </p:spPr>
        <p:txBody>
          <a:bodyPr>
            <a:normAutofit fontScale="85000" lnSpcReduction="20000"/>
          </a:bodyPr>
          <a:lstStyle/>
          <a:p>
            <a:r>
              <a:rPr lang="cs-CZ" dirty="0"/>
              <a:t>Požadavek na míru, v jaké je třeba v námitkách a případně i v návrhu rozvést újmu, jaká stěžovali postupem zadavatele vznikla či hrozí, </a:t>
            </a:r>
            <a:r>
              <a:rPr lang="cs-CZ" b="1" dirty="0"/>
              <a:t>závisí vždy na konkrétním případu </a:t>
            </a:r>
            <a:r>
              <a:rPr lang="cs-CZ" dirty="0"/>
              <a:t>a odvíjí se především </a:t>
            </a:r>
            <a:r>
              <a:rPr lang="cs-CZ" b="1" dirty="0"/>
              <a:t>od předmětu</a:t>
            </a:r>
            <a:r>
              <a:rPr lang="cs-CZ" dirty="0"/>
              <a:t> veřejné zakázky a </a:t>
            </a:r>
            <a:r>
              <a:rPr lang="cs-CZ" b="1" dirty="0"/>
              <a:t>osoby</a:t>
            </a:r>
            <a:r>
              <a:rPr lang="cs-CZ" dirty="0"/>
              <a:t> stěžovatele. Pokud není vztah stěžovatele k předmětu plnění veřejné zakázky </a:t>
            </a:r>
            <a:r>
              <a:rPr lang="cs-CZ" b="1" dirty="0"/>
              <a:t>jasný „na první pohled“</a:t>
            </a:r>
            <a:r>
              <a:rPr lang="cs-CZ" dirty="0"/>
              <a:t>, protože zejména nedisponuje oprávněními potřebnými k její realizaci, jako tomu je v právě posuzované věci, je třeba trvat na tom, aby stěžovatel svou aktivní legitimaci ve smyslu § 241 odst. 1 ZZVZ </a:t>
            </a:r>
            <a:r>
              <a:rPr lang="cs-CZ" b="1" dirty="0"/>
              <a:t>dostatečně podrobným způsobem rozvedl, vysvětlil a případně i doložil</a:t>
            </a:r>
            <a:r>
              <a:rPr lang="cs-CZ" dirty="0"/>
              <a:t>. Na druhou stranu, pokud se stěžovatel na daném trhu standardně pohybuje a </a:t>
            </a:r>
            <a:r>
              <a:rPr lang="cs-CZ" b="1" dirty="0"/>
              <a:t>poptávané plnění běžně dodává, obvykle bude postačovat jednodušší odůvodnění jeho újmy</a:t>
            </a:r>
            <a:r>
              <a:rPr lang="cs-CZ" dirty="0"/>
              <a:t>.</a:t>
            </a:r>
          </a:p>
        </p:txBody>
      </p:sp>
      <p:sp>
        <p:nvSpPr>
          <p:cNvPr id="3" name="Nadpis 2">
            <a:extLst>
              <a:ext uri="{FF2B5EF4-FFF2-40B4-BE49-F238E27FC236}">
                <a16:creationId xmlns:a16="http://schemas.microsoft.com/office/drawing/2014/main" id="{566D8A81-6B75-4F31-81F1-A8033EC15666}"/>
              </a:ext>
            </a:extLst>
          </p:cNvPr>
          <p:cNvSpPr>
            <a:spLocks noGrp="1"/>
          </p:cNvSpPr>
          <p:nvPr>
            <p:ph type="title"/>
          </p:nvPr>
        </p:nvSpPr>
        <p:spPr/>
        <p:txBody>
          <a:bodyPr/>
          <a:lstStyle/>
          <a:p>
            <a:r>
              <a:rPr lang="cs-CZ" dirty="0">
                <a:hlinkClick r:id="rId2"/>
              </a:rPr>
              <a:t>R0119/2022</a:t>
            </a:r>
            <a:endParaRPr lang="cs-CZ" dirty="0"/>
          </a:p>
        </p:txBody>
      </p:sp>
    </p:spTree>
    <p:extLst>
      <p:ext uri="{BB962C8B-B14F-4D97-AF65-F5344CB8AC3E}">
        <p14:creationId xmlns:p14="http://schemas.microsoft.com/office/powerpoint/2010/main" val="34385359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1EC6BA1F-2ABC-5B77-AB72-2B511E864334}"/>
              </a:ext>
            </a:extLst>
          </p:cNvPr>
          <p:cNvSpPr>
            <a:spLocks noGrp="1"/>
          </p:cNvSpPr>
          <p:nvPr>
            <p:ph idx="1"/>
          </p:nvPr>
        </p:nvSpPr>
        <p:spPr>
          <a:xfrm>
            <a:off x="395536" y="1916832"/>
            <a:ext cx="8291264" cy="4752528"/>
          </a:xfrm>
        </p:spPr>
        <p:txBody>
          <a:bodyPr>
            <a:noAutofit/>
          </a:bodyPr>
          <a:lstStyle/>
          <a:p>
            <a:pPr>
              <a:spcBef>
                <a:spcPts val="600"/>
              </a:spcBef>
              <a:spcAft>
                <a:spcPts val="600"/>
              </a:spcAft>
            </a:pPr>
            <a:r>
              <a:rPr lang="cs-CZ" sz="1800" dirty="0"/>
              <a:t>V šetřeném případě navrhovatel v rámci námitek i návrhu brojí </a:t>
            </a:r>
            <a:r>
              <a:rPr lang="cs-CZ" sz="1800" b="1" dirty="0"/>
              <a:t>proti </a:t>
            </a:r>
            <a:r>
              <a:rPr lang="cs-CZ" sz="1800" dirty="0"/>
              <a:t>druhé </a:t>
            </a:r>
            <a:r>
              <a:rPr lang="cs-CZ" sz="1800" b="1" dirty="0"/>
              <a:t>žádosti o zdůvodnění MNNC</a:t>
            </a:r>
            <a:r>
              <a:rPr lang="cs-CZ" sz="1800" dirty="0"/>
              <a:t>, neboť má za to, že obsah této žádosti je netransparentní či nepřiměřený, resp. že zadavatel by některé své dotazy a požadavky vztahující se k objasnění MNNC v nabídce navrhovatele neměl vznášet a některé by měl blíže specifikovat. I přes uvedené však navrhovatel zadavateli ve stanovené lhůtě </a:t>
            </a:r>
            <a:r>
              <a:rPr lang="cs-CZ" sz="1800" b="1" dirty="0"/>
              <a:t>doručil druhé objasnění </a:t>
            </a:r>
            <a:r>
              <a:rPr lang="cs-CZ" sz="1800" dirty="0"/>
              <a:t>MNNC, jež aktuálně </a:t>
            </a:r>
            <a:r>
              <a:rPr lang="cs-CZ" sz="1800" b="1" dirty="0"/>
              <a:t>zadavatel vyhodnocuje</a:t>
            </a:r>
            <a:r>
              <a:rPr lang="cs-CZ" sz="1800" dirty="0"/>
              <a:t>, tj. dosud nedošlo k tomu, že by byl navrhovatel ze zadávacího řízení zadavatelem vyloučen pro nedostatečné zdůvodnění MNNC v jeho nabídce dle § 48 odst. 4 zákona.</a:t>
            </a:r>
          </a:p>
          <a:p>
            <a:r>
              <a:rPr lang="cs-CZ" sz="1800" dirty="0"/>
              <a:t>Z tohoto pohledu se jako významná v tomto správním řízení jeví okolnost, že navrhovatel, byť třeba mohl mít pochybnosti o dodržení zákona zadavatelem již při doručení druhé žádosti o objasnění MNNC, </a:t>
            </a:r>
            <a:r>
              <a:rPr lang="cs-CZ" sz="1800" b="1" dirty="0"/>
              <a:t>nemohl opodstatněně předjímat budoucí reakci zadavatele, tj. v tuto dobu ještě nemohl z ničeho dovozovat, že mu v důsledku takovéhoto postupu zadavatele újma na jeho právech nastala, nebo že by mu alespoň hrozila</a:t>
            </a:r>
            <a:r>
              <a:rPr lang="cs-CZ" sz="1800" dirty="0"/>
              <a:t>.</a:t>
            </a:r>
          </a:p>
        </p:txBody>
      </p:sp>
      <p:sp>
        <p:nvSpPr>
          <p:cNvPr id="3" name="Nadpis 2">
            <a:extLst>
              <a:ext uri="{FF2B5EF4-FFF2-40B4-BE49-F238E27FC236}">
                <a16:creationId xmlns:a16="http://schemas.microsoft.com/office/drawing/2014/main" id="{DD404711-62DF-4EF5-3C0D-FAE4C02FC06A}"/>
              </a:ext>
            </a:extLst>
          </p:cNvPr>
          <p:cNvSpPr>
            <a:spLocks noGrp="1"/>
          </p:cNvSpPr>
          <p:nvPr>
            <p:ph type="title"/>
          </p:nvPr>
        </p:nvSpPr>
        <p:spPr/>
        <p:txBody>
          <a:bodyPr/>
          <a:lstStyle/>
          <a:p>
            <a:r>
              <a:rPr lang="cs-CZ" dirty="0">
                <a:hlinkClick r:id="rId2"/>
              </a:rPr>
              <a:t>S0045/2024</a:t>
            </a:r>
            <a:br>
              <a:rPr lang="cs-CZ" dirty="0"/>
            </a:br>
            <a:endParaRPr lang="cs-CZ" dirty="0"/>
          </a:p>
        </p:txBody>
      </p:sp>
    </p:spTree>
    <p:extLst>
      <p:ext uri="{BB962C8B-B14F-4D97-AF65-F5344CB8AC3E}">
        <p14:creationId xmlns:p14="http://schemas.microsoft.com/office/powerpoint/2010/main" val="21585493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703803D2-D4F5-4644-062F-44F5554FE966}"/>
              </a:ext>
            </a:extLst>
          </p:cNvPr>
          <p:cNvSpPr>
            <a:spLocks noGrp="1"/>
          </p:cNvSpPr>
          <p:nvPr>
            <p:ph idx="1"/>
          </p:nvPr>
        </p:nvSpPr>
        <p:spPr/>
        <p:txBody>
          <a:bodyPr>
            <a:normAutofit fontScale="70000" lnSpcReduction="20000"/>
          </a:bodyPr>
          <a:lstStyle/>
          <a:p>
            <a:r>
              <a:rPr lang="cs-CZ" dirty="0"/>
              <a:t>Dne 24. 4. 2024 obdržel zadavatel od navrhovatele </a:t>
            </a:r>
            <a:r>
              <a:rPr lang="cs-CZ" b="1" dirty="0"/>
              <a:t>proti rozhodnutí o zrušení výběru</a:t>
            </a:r>
            <a:r>
              <a:rPr lang="cs-CZ" dirty="0"/>
              <a:t> námitky č. 3. Navrhovatel v námitkách č. 3 uvedl, že v důsledku neoprávněného postupu zadavatele mu hrozí újma, když mu bylo upřeno právo na uzavření smlouvy na veřejnou zakázku a hrozí, že si zadavatel vybere jiného dodavatele, přestože nabídka navrhovatele je ekonomicky nejvýhodnější a navrhovatel postupoval po celou dobu zadávacího řízení v souladu s požadavky zadavatele a se zadávacími podmínkami.</a:t>
            </a:r>
          </a:p>
          <a:p>
            <a:r>
              <a:rPr lang="cs-CZ" dirty="0"/>
              <a:t>Úřad uzavírá, že navrhovateli v důsledku postupu zadavatele spočívajícího v rozhodnutí o zrušení výběru, které považuje za nezákonné, </a:t>
            </a:r>
            <a:r>
              <a:rPr lang="cs-CZ" b="1" dirty="0"/>
              <a:t>újma objektivně vzniknout nemohla a ani její vznik nemohl hrozit</a:t>
            </a:r>
            <a:r>
              <a:rPr lang="cs-CZ" dirty="0"/>
              <a:t>. Námitky č. 3 navrhovatele, jakož i na ně navazující návrh č. 3 jsou v šetřené věci „</a:t>
            </a:r>
            <a:r>
              <a:rPr lang="cs-CZ" b="1" dirty="0"/>
              <a:t>předčasné</a:t>
            </a:r>
            <a:r>
              <a:rPr lang="cs-CZ" dirty="0"/>
              <a:t>“, neboť až v důsledku konkrétních úkonů následných po rozhodnutí o zrušení výběru (zejména v důsledku rozhodnutí o vyloučení) navrhovateli mohla újma vzniknout, jak Úřad uvedl výše.</a:t>
            </a:r>
          </a:p>
        </p:txBody>
      </p:sp>
      <p:sp>
        <p:nvSpPr>
          <p:cNvPr id="3" name="Nadpis 2">
            <a:extLst>
              <a:ext uri="{FF2B5EF4-FFF2-40B4-BE49-F238E27FC236}">
                <a16:creationId xmlns:a16="http://schemas.microsoft.com/office/drawing/2014/main" id="{154FEA23-A963-5883-01CC-781AD1344005}"/>
              </a:ext>
            </a:extLst>
          </p:cNvPr>
          <p:cNvSpPr>
            <a:spLocks noGrp="1"/>
          </p:cNvSpPr>
          <p:nvPr>
            <p:ph type="title"/>
          </p:nvPr>
        </p:nvSpPr>
        <p:spPr/>
        <p:txBody>
          <a:bodyPr/>
          <a:lstStyle/>
          <a:p>
            <a:r>
              <a:rPr lang="cs-CZ" dirty="0">
                <a:hlinkClick r:id="rId2"/>
              </a:rPr>
              <a:t>S0413/2024</a:t>
            </a:r>
            <a:br>
              <a:rPr lang="cs-CZ" dirty="0"/>
            </a:br>
            <a:endParaRPr lang="cs-CZ" dirty="0"/>
          </a:p>
        </p:txBody>
      </p:sp>
    </p:spTree>
    <p:extLst>
      <p:ext uri="{BB962C8B-B14F-4D97-AF65-F5344CB8AC3E}">
        <p14:creationId xmlns:p14="http://schemas.microsoft.com/office/powerpoint/2010/main" val="696147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zadávání veřejných zakázek</a:t>
            </a:r>
          </a:p>
        </p:txBody>
      </p:sp>
      <p:sp>
        <p:nvSpPr>
          <p:cNvPr id="3" name="Zástupný symbol pro obsah 2"/>
          <p:cNvSpPr>
            <a:spLocks noGrp="1"/>
          </p:cNvSpPr>
          <p:nvPr>
            <p:ph idx="10"/>
          </p:nvPr>
        </p:nvSpPr>
        <p:spPr/>
        <p:txBody>
          <a:bodyPr/>
          <a:lstStyle/>
          <a:p>
            <a:r>
              <a:rPr lang="cs-CZ" dirty="0">
                <a:hlinkClick r:id="rId2"/>
              </a:rPr>
              <a:t>Část 13 - Ochrana proti nesprávnému postupu zadavatele</a:t>
            </a:r>
            <a:endParaRPr lang="cs-CZ" dirty="0"/>
          </a:p>
          <a:p>
            <a:r>
              <a:rPr lang="cs-CZ" dirty="0">
                <a:hlinkClick r:id="rId3"/>
              </a:rPr>
              <a:t>hlava I - Námitky</a:t>
            </a:r>
            <a:endParaRPr lang="cs-CZ" dirty="0"/>
          </a:p>
          <a:p>
            <a:r>
              <a:rPr lang="cs-CZ" dirty="0"/>
              <a:t>§ 241 – 247</a:t>
            </a:r>
          </a:p>
          <a:p>
            <a:endParaRPr lang="cs-CZ" dirty="0"/>
          </a:p>
          <a:p>
            <a:r>
              <a:rPr lang="en-US" dirty="0"/>
              <a:t>+ </a:t>
            </a:r>
            <a:r>
              <a:rPr lang="cs-CZ" dirty="0">
                <a:hlinkClick r:id="rId4"/>
              </a:rPr>
              <a:t>§ 43</a:t>
            </a:r>
            <a:r>
              <a:rPr lang="cs-CZ" dirty="0"/>
              <a:t>, </a:t>
            </a:r>
            <a:r>
              <a:rPr lang="cs-CZ" dirty="0">
                <a:hlinkClick r:id="rId5"/>
              </a:rPr>
              <a:t>47</a:t>
            </a:r>
            <a:r>
              <a:rPr lang="cs-CZ" dirty="0"/>
              <a:t>, </a:t>
            </a:r>
            <a:r>
              <a:rPr lang="cs-CZ" dirty="0">
                <a:hlinkClick r:id="rId6"/>
              </a:rPr>
              <a:t>49</a:t>
            </a:r>
            <a:r>
              <a:rPr lang="cs-CZ" dirty="0"/>
              <a:t>, </a:t>
            </a:r>
            <a:r>
              <a:rPr lang="cs-CZ" dirty="0">
                <a:hlinkClick r:id="rId7"/>
              </a:rPr>
              <a:t>51</a:t>
            </a:r>
            <a:r>
              <a:rPr lang="cs-CZ" dirty="0"/>
              <a:t>, </a:t>
            </a:r>
            <a:r>
              <a:rPr lang="cs-CZ" dirty="0">
                <a:hlinkClick r:id="rId8"/>
              </a:rPr>
              <a:t>135</a:t>
            </a:r>
            <a:r>
              <a:rPr lang="cs-CZ" dirty="0"/>
              <a:t>, </a:t>
            </a:r>
            <a:r>
              <a:rPr lang="cs-CZ" dirty="0">
                <a:hlinkClick r:id="rId9"/>
              </a:rPr>
              <a:t>139</a:t>
            </a:r>
            <a:r>
              <a:rPr lang="cs-CZ" dirty="0"/>
              <a:t>, </a:t>
            </a:r>
            <a:r>
              <a:rPr lang="cs-CZ" dirty="0">
                <a:hlinkClick r:id="rId10"/>
              </a:rPr>
              <a:t>141</a:t>
            </a:r>
            <a:r>
              <a:rPr lang="cs-CZ" dirty="0"/>
              <a:t>, </a:t>
            </a:r>
            <a:r>
              <a:rPr lang="cs-CZ" dirty="0">
                <a:hlinkClick r:id="rId11"/>
              </a:rPr>
              <a:t>250</a:t>
            </a:r>
            <a:r>
              <a:rPr lang="cs-CZ" dirty="0"/>
              <a:t>, </a:t>
            </a:r>
            <a:r>
              <a:rPr lang="cs-CZ" dirty="0">
                <a:hlinkClick r:id="rId12"/>
              </a:rPr>
              <a:t>251</a:t>
            </a:r>
            <a:r>
              <a:rPr lang="cs-CZ" dirty="0"/>
              <a:t>, </a:t>
            </a:r>
            <a:r>
              <a:rPr lang="cs-CZ" dirty="0">
                <a:hlinkClick r:id="rId13"/>
              </a:rPr>
              <a:t>257</a:t>
            </a:r>
            <a:r>
              <a:rPr lang="cs-CZ" dirty="0"/>
              <a:t>, </a:t>
            </a:r>
            <a:r>
              <a:rPr lang="cs-CZ" dirty="0">
                <a:hlinkClick r:id="rId14"/>
              </a:rPr>
              <a:t>258</a:t>
            </a:r>
            <a:r>
              <a:rPr lang="cs-CZ" dirty="0"/>
              <a:t>, </a:t>
            </a:r>
            <a:r>
              <a:rPr lang="cs-CZ" dirty="0">
                <a:hlinkClick r:id="rId15"/>
              </a:rPr>
              <a:t>263</a:t>
            </a:r>
            <a:r>
              <a:rPr lang="cs-CZ" dirty="0"/>
              <a:t>, </a:t>
            </a:r>
            <a:r>
              <a:rPr lang="cs-CZ" dirty="0">
                <a:hlinkClick r:id="rId16"/>
              </a:rPr>
              <a:t>267</a:t>
            </a:r>
            <a:r>
              <a:rPr lang="cs-CZ" dirty="0"/>
              <a:t>, </a:t>
            </a:r>
            <a:r>
              <a:rPr lang="cs-CZ" dirty="0">
                <a:hlinkClick r:id="rId17"/>
              </a:rPr>
              <a:t>268</a:t>
            </a:r>
            <a:endParaRPr lang="cs-CZ" dirty="0"/>
          </a:p>
        </p:txBody>
      </p:sp>
    </p:spTree>
    <p:extLst>
      <p:ext uri="{BB962C8B-B14F-4D97-AF65-F5344CB8AC3E}">
        <p14:creationId xmlns:p14="http://schemas.microsoft.com/office/powerpoint/2010/main" val="15666755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20F5CB6-1B50-4B97-BA2F-37E35EAF43F0}"/>
              </a:ext>
            </a:extLst>
          </p:cNvPr>
          <p:cNvSpPr>
            <a:spLocks noGrp="1"/>
          </p:cNvSpPr>
          <p:nvPr>
            <p:ph idx="1"/>
          </p:nvPr>
        </p:nvSpPr>
        <p:spPr>
          <a:xfrm>
            <a:off x="395536" y="1916832"/>
            <a:ext cx="8291264" cy="4941168"/>
          </a:xfrm>
        </p:spPr>
        <p:txBody>
          <a:bodyPr>
            <a:normAutofit fontScale="70000" lnSpcReduction="20000"/>
          </a:bodyPr>
          <a:lstStyle/>
          <a:p>
            <a:r>
              <a:rPr lang="cs-CZ" dirty="0"/>
              <a:t>Navrhovateli totiž </a:t>
            </a:r>
            <a:r>
              <a:rPr lang="cs-CZ" b="1" dirty="0"/>
              <a:t>nemůže být upřena aktivní legitimace k podání návrhu na základě toho, že by nebyl schopen celý předmět plnění poskytnout, když je to právě předmět plnění a jeho spojování, proti kterým navrhovatel ve svých podáních brojí</a:t>
            </a:r>
            <a:r>
              <a:rPr lang="cs-CZ" dirty="0"/>
              <a:t>. Námitky se přitom týkají plnění, k němuž je navrhovatel obecně způsobilý.</a:t>
            </a:r>
          </a:p>
          <a:p>
            <a:pPr>
              <a:spcBef>
                <a:spcPts val="0"/>
              </a:spcBef>
            </a:pPr>
            <a:r>
              <a:rPr lang="cs-CZ" dirty="0"/>
              <a:t>Jak uvedl předseda Úřadu v druhostupňovém rozhodnutí, nelze předjímat, jakým způsobem by navrhovatel přistoupil k poskytování poptávaného plnění, přičemž se mu nabízí několik možností, jejichž prostřednictvím by se mohl o veřejnou zakázku úspěšně ucházet (</a:t>
            </a:r>
            <a:r>
              <a:rPr lang="cs-CZ" dirty="0" err="1"/>
              <a:t>příkladmo</a:t>
            </a:r>
            <a:r>
              <a:rPr lang="cs-CZ" dirty="0"/>
              <a:t> ve spolupráci s dalším dodavatelem, smluvením poddodavatele či náborem nových pracovníků s cílem vyvinout odpovídající systém). Navrhovateli tak s ohledem na výše uvedené skutečnosti mohla nezákonným nastavením zadávacích podmínek vzniknout újma. Obecně přitom platí, že </a:t>
            </a:r>
            <a:r>
              <a:rPr lang="cs-CZ" b="1" dirty="0"/>
              <a:t>aktivně legitimován je i takový dodavatel, který obdobný předmět plnění nikdy dříve neposkytoval,</a:t>
            </a:r>
            <a:r>
              <a:rPr lang="cs-CZ" dirty="0"/>
              <a:t> pokud je dodavatelem působícím v konkrétní oblasti trhu a je zde potenciální možnost, aby mohl v daném zadávacím řízení podat nabídku.</a:t>
            </a:r>
          </a:p>
        </p:txBody>
      </p:sp>
      <p:sp>
        <p:nvSpPr>
          <p:cNvPr id="3" name="Nadpis 2">
            <a:extLst>
              <a:ext uri="{FF2B5EF4-FFF2-40B4-BE49-F238E27FC236}">
                <a16:creationId xmlns:a16="http://schemas.microsoft.com/office/drawing/2014/main" id="{E9B8A643-9714-48DD-AA26-07A2A0D16B1E}"/>
              </a:ext>
            </a:extLst>
          </p:cNvPr>
          <p:cNvSpPr>
            <a:spLocks noGrp="1"/>
          </p:cNvSpPr>
          <p:nvPr>
            <p:ph type="title"/>
          </p:nvPr>
        </p:nvSpPr>
        <p:spPr/>
        <p:txBody>
          <a:bodyPr/>
          <a:lstStyle/>
          <a:p>
            <a:r>
              <a:rPr lang="cs-CZ" dirty="0">
                <a:hlinkClick r:id="rId2"/>
              </a:rPr>
              <a:t>S0459/2021</a:t>
            </a:r>
            <a:endParaRPr lang="cs-CZ" dirty="0"/>
          </a:p>
        </p:txBody>
      </p:sp>
    </p:spTree>
    <p:extLst>
      <p:ext uri="{BB962C8B-B14F-4D97-AF65-F5344CB8AC3E}">
        <p14:creationId xmlns:p14="http://schemas.microsoft.com/office/powerpoint/2010/main" val="3432630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7CF5D848-AD74-4160-85D8-64C19045AFEC}"/>
              </a:ext>
            </a:extLst>
          </p:cNvPr>
          <p:cNvSpPr>
            <a:spLocks noGrp="1"/>
          </p:cNvSpPr>
          <p:nvPr>
            <p:ph idx="1"/>
          </p:nvPr>
        </p:nvSpPr>
        <p:spPr>
          <a:xfrm>
            <a:off x="395536" y="1916832"/>
            <a:ext cx="8291264" cy="4941168"/>
          </a:xfrm>
        </p:spPr>
        <p:txBody>
          <a:bodyPr>
            <a:normAutofit fontScale="92500" lnSpcReduction="20000"/>
          </a:bodyPr>
          <a:lstStyle/>
          <a:p>
            <a:r>
              <a:rPr lang="cs-CZ" dirty="0"/>
              <a:t>Mnohem problematičtější a spornější však je přitakání </a:t>
            </a:r>
            <a:r>
              <a:rPr lang="cs-CZ" b="1" dirty="0"/>
              <a:t>odvozené aktivní legitimaci k podání námitek</a:t>
            </a:r>
            <a:r>
              <a:rPr lang="cs-CZ" dirty="0"/>
              <a:t> v případě, kdy je stěžovatelem subjekt, který není oprávněn plnit gros veřejné zakázky a který současně námitkami </a:t>
            </a:r>
            <a:r>
              <a:rPr lang="cs-CZ" b="1" dirty="0"/>
              <a:t>napadá právě </a:t>
            </a:r>
            <a:r>
              <a:rPr lang="cs-CZ" dirty="0"/>
              <a:t>tu</a:t>
            </a:r>
            <a:r>
              <a:rPr lang="cs-CZ" b="1" dirty="0"/>
              <a:t> část zadávacích podmínek, která do jeho vlastního postavení nikterak nezasahuje</a:t>
            </a:r>
            <a:r>
              <a:rPr lang="cs-CZ" dirty="0"/>
              <a:t>, jako je tomu v právě posuzované věci. </a:t>
            </a:r>
          </a:p>
          <a:p>
            <a:r>
              <a:rPr lang="cs-CZ" dirty="0"/>
              <a:t>… není obvyklé, aby advokát s marginálním podílem na plnění veřejné zakázky poptával hlavního dodavatele v nesouvisejícím oboru, ve kterémžto úsilí by byl kvalifikační podmínkou nepřiměřeně krácen, přičemž ani navrhovatel netvrdí, že by mu kvalifikační podmínka bránila v hledání jiného dodavatele.</a:t>
            </a:r>
          </a:p>
        </p:txBody>
      </p:sp>
      <p:sp>
        <p:nvSpPr>
          <p:cNvPr id="3" name="Nadpis 2">
            <a:extLst>
              <a:ext uri="{FF2B5EF4-FFF2-40B4-BE49-F238E27FC236}">
                <a16:creationId xmlns:a16="http://schemas.microsoft.com/office/drawing/2014/main" id="{61004E1D-EFA2-4F29-9D5E-1204E9F3304E}"/>
              </a:ext>
            </a:extLst>
          </p:cNvPr>
          <p:cNvSpPr>
            <a:spLocks noGrp="1"/>
          </p:cNvSpPr>
          <p:nvPr>
            <p:ph type="title"/>
          </p:nvPr>
        </p:nvSpPr>
        <p:spPr/>
        <p:txBody>
          <a:bodyPr/>
          <a:lstStyle/>
          <a:p>
            <a:r>
              <a:rPr lang="cs-CZ" dirty="0">
                <a:hlinkClick r:id="rId2"/>
              </a:rPr>
              <a:t>S0208/2021/VZ</a:t>
            </a:r>
            <a:endParaRPr lang="cs-CZ" dirty="0"/>
          </a:p>
        </p:txBody>
      </p:sp>
    </p:spTree>
    <p:extLst>
      <p:ext uri="{BB962C8B-B14F-4D97-AF65-F5344CB8AC3E}">
        <p14:creationId xmlns:p14="http://schemas.microsoft.com/office/powerpoint/2010/main" val="16046744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828982D-BC18-4B96-9900-B0C33E00D748}"/>
              </a:ext>
            </a:extLst>
          </p:cNvPr>
          <p:cNvSpPr>
            <a:spLocks noGrp="1"/>
          </p:cNvSpPr>
          <p:nvPr>
            <p:ph idx="1"/>
          </p:nvPr>
        </p:nvSpPr>
        <p:spPr/>
        <p:txBody>
          <a:bodyPr>
            <a:normAutofit fontScale="77500" lnSpcReduction="20000"/>
          </a:bodyPr>
          <a:lstStyle/>
          <a:p>
            <a:r>
              <a:rPr lang="cs-CZ" dirty="0"/>
              <a:t>proti postupu zadavatele zadávajícího </a:t>
            </a:r>
            <a:r>
              <a:rPr lang="cs-CZ" b="1" dirty="0"/>
              <a:t>veřejnou zakázku malého rozsahu či koncesi malého rozsahu</a:t>
            </a:r>
            <a:r>
              <a:rPr lang="cs-CZ" dirty="0"/>
              <a:t> je v zásadě </a:t>
            </a:r>
            <a:r>
              <a:rPr lang="cs-CZ" b="1" dirty="0"/>
              <a:t>přípustný jediný typ námitek</a:t>
            </a:r>
            <a:r>
              <a:rPr lang="cs-CZ" dirty="0"/>
              <a:t>, a to námitky podle § 241 odst. 2 písm. c) zákona, které zpochybňují oprávněnost zadání veřejné zakázky mimo zadávací řízení. Svou podstatou se tedy musí jednat o námitky </a:t>
            </a:r>
            <a:r>
              <a:rPr lang="cs-CZ" b="1" dirty="0"/>
              <a:t>postavené na argumentaci, že </a:t>
            </a:r>
            <a:r>
              <a:rPr lang="cs-CZ" dirty="0"/>
              <a:t>se v případě veřejné zakázky </a:t>
            </a:r>
            <a:r>
              <a:rPr lang="cs-CZ" b="1" dirty="0"/>
              <a:t>nejedná o veřejnou zakázku nebo koncesi malého rozsahu</a:t>
            </a:r>
            <a:r>
              <a:rPr lang="cs-CZ" dirty="0"/>
              <a:t>. Dle předsedy Úřadu ve zde šetřeném případě z názvu námitek, jakož i z jejich obsahu není pochyb, že navrhovatel brojí proti postupu zadavatele směřujícímu k zadání veřejné zakázky mimo zadávací řízení, jelikož jejich podstatou je, že zadavatel </a:t>
            </a:r>
            <a:r>
              <a:rPr lang="cs-CZ" b="1" dirty="0"/>
              <a:t>účelově rozdělil </a:t>
            </a:r>
            <a:r>
              <a:rPr lang="cs-CZ" dirty="0"/>
              <a:t>původní koncesi na více částí tak, aby mohl využít výjimku podle § 178 zákona, přičemž navrhovatel má za to, že podmínky pro uplatnění výjimky podle § 178 zákona naplněny nejsou, a to právě z důvodu účelového rozdělení původní koncese.</a:t>
            </a:r>
          </a:p>
        </p:txBody>
      </p:sp>
      <p:sp>
        <p:nvSpPr>
          <p:cNvPr id="3" name="Nadpis 2">
            <a:extLst>
              <a:ext uri="{FF2B5EF4-FFF2-40B4-BE49-F238E27FC236}">
                <a16:creationId xmlns:a16="http://schemas.microsoft.com/office/drawing/2014/main" id="{3D3B2129-6314-49EC-A680-3D24B6F8200D}"/>
              </a:ext>
            </a:extLst>
          </p:cNvPr>
          <p:cNvSpPr>
            <a:spLocks noGrp="1"/>
          </p:cNvSpPr>
          <p:nvPr>
            <p:ph type="title"/>
          </p:nvPr>
        </p:nvSpPr>
        <p:spPr/>
        <p:txBody>
          <a:bodyPr/>
          <a:lstStyle/>
          <a:p>
            <a:r>
              <a:rPr lang="cs-CZ" dirty="0">
                <a:hlinkClick r:id="rId2"/>
              </a:rPr>
              <a:t>S0029/2022</a:t>
            </a:r>
            <a:endParaRPr lang="cs-CZ" dirty="0"/>
          </a:p>
        </p:txBody>
      </p:sp>
    </p:spTree>
    <p:extLst>
      <p:ext uri="{BB962C8B-B14F-4D97-AF65-F5344CB8AC3E}">
        <p14:creationId xmlns:p14="http://schemas.microsoft.com/office/powerpoint/2010/main" val="14803811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8DF21788-3BFF-14F4-DA7D-A4E19A0693EF}"/>
              </a:ext>
            </a:extLst>
          </p:cNvPr>
          <p:cNvSpPr>
            <a:spLocks noGrp="1"/>
          </p:cNvSpPr>
          <p:nvPr>
            <p:ph idx="1"/>
          </p:nvPr>
        </p:nvSpPr>
        <p:spPr/>
        <p:txBody>
          <a:bodyPr>
            <a:normAutofit fontScale="92500" lnSpcReduction="20000"/>
          </a:bodyPr>
          <a:lstStyle/>
          <a:p>
            <a:r>
              <a:rPr lang="cs-CZ" dirty="0"/>
              <a:t>Jak Úřad konstatoval výše, v přezkoumávaném případě zadavatel nepoptával plnění v žádném z druhů zadávacích řízení podle zákona, když realizoval </a:t>
            </a:r>
            <a:r>
              <a:rPr lang="cs-CZ" b="1" dirty="0"/>
              <a:t>soutěž o nejvhodnější nabídku</a:t>
            </a:r>
            <a:r>
              <a:rPr lang="cs-CZ" dirty="0"/>
              <a:t> podle </a:t>
            </a:r>
            <a:r>
              <a:rPr lang="cs-CZ" dirty="0" err="1"/>
              <a:t>ust</a:t>
            </a:r>
            <a:r>
              <a:rPr lang="cs-CZ" dirty="0"/>
              <a:t>. § 1772 a násl. občanského zákoníku.</a:t>
            </a:r>
          </a:p>
          <a:p>
            <a:r>
              <a:rPr lang="cs-CZ" dirty="0"/>
              <a:t>Úřad tedy shrnuje, že </a:t>
            </a:r>
            <a:r>
              <a:rPr lang="cs-CZ" b="1" dirty="0"/>
              <a:t>námitky navrhovatele směřující proti podmínkám soutěže o nejvhodnější nabídku nelze považovat za námitky proti zadávacím podmínkám</a:t>
            </a:r>
            <a:r>
              <a:rPr lang="cs-CZ" dirty="0"/>
              <a:t> ve smyslu citovaného ustanovení zákona, a s ohledem na tuto skutečnost nejsou předmětné námitky navrhovatele </a:t>
            </a:r>
            <a:r>
              <a:rPr lang="cs-CZ" dirty="0" err="1"/>
              <a:t>podřaditelné</a:t>
            </a:r>
            <a:r>
              <a:rPr lang="cs-CZ" dirty="0"/>
              <a:t> pod ustanovení § 241 odst. 2 písm. a) zákona. </a:t>
            </a:r>
          </a:p>
        </p:txBody>
      </p:sp>
      <p:sp>
        <p:nvSpPr>
          <p:cNvPr id="3" name="Nadpis 2">
            <a:extLst>
              <a:ext uri="{FF2B5EF4-FFF2-40B4-BE49-F238E27FC236}">
                <a16:creationId xmlns:a16="http://schemas.microsoft.com/office/drawing/2014/main" id="{43C8798A-DF91-79E1-4D55-965EAC979222}"/>
              </a:ext>
            </a:extLst>
          </p:cNvPr>
          <p:cNvSpPr>
            <a:spLocks noGrp="1"/>
          </p:cNvSpPr>
          <p:nvPr>
            <p:ph type="title"/>
          </p:nvPr>
        </p:nvSpPr>
        <p:spPr/>
        <p:txBody>
          <a:bodyPr/>
          <a:lstStyle/>
          <a:p>
            <a:r>
              <a:rPr lang="cs-CZ" dirty="0">
                <a:hlinkClick r:id="rId2"/>
              </a:rPr>
              <a:t>S0718/2024</a:t>
            </a:r>
            <a:br>
              <a:rPr lang="cs-CZ" dirty="0"/>
            </a:br>
            <a:endParaRPr lang="cs-CZ" dirty="0"/>
          </a:p>
        </p:txBody>
      </p:sp>
    </p:spTree>
    <p:extLst>
      <p:ext uri="{BB962C8B-B14F-4D97-AF65-F5344CB8AC3E}">
        <p14:creationId xmlns:p14="http://schemas.microsoft.com/office/powerpoint/2010/main" val="22735732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2BD5EB-5497-B29A-73F8-82C6972F0B7A}"/>
              </a:ext>
            </a:extLst>
          </p:cNvPr>
          <p:cNvSpPr>
            <a:spLocks noGrp="1"/>
          </p:cNvSpPr>
          <p:nvPr>
            <p:ph idx="1"/>
          </p:nvPr>
        </p:nvSpPr>
        <p:spPr/>
        <p:txBody>
          <a:bodyPr>
            <a:normAutofit/>
          </a:bodyPr>
          <a:lstStyle/>
          <a:p>
            <a:r>
              <a:rPr lang="es-ES" dirty="0"/>
              <a:t>pokuta ve výši </a:t>
            </a:r>
            <a:r>
              <a:rPr lang="es-ES" b="1" dirty="0"/>
              <a:t>550 000 000</a:t>
            </a:r>
            <a:r>
              <a:rPr lang="es-ES" dirty="0"/>
              <a:t> Kč</a:t>
            </a:r>
            <a:endParaRPr lang="cs-CZ" dirty="0"/>
          </a:p>
          <a:p>
            <a:r>
              <a:rPr lang="cs-CZ" dirty="0"/>
              <a:t>zadavatel nedodržel postup stanovený citovaným ustanovením zákona, neboť </a:t>
            </a:r>
            <a:r>
              <a:rPr lang="cs-CZ" b="1" dirty="0"/>
              <a:t>uzavřel smlouvu na veřejnou zakázku </a:t>
            </a:r>
            <a:r>
              <a:rPr lang="cs-CZ" dirty="0"/>
              <a:t>s vládou Spojených států amerických dne 21. 11. 2019, tedy </a:t>
            </a:r>
            <a:r>
              <a:rPr lang="cs-CZ" b="1" dirty="0"/>
              <a:t>před rozhodnutím o námitkách</a:t>
            </a:r>
            <a:r>
              <a:rPr lang="cs-CZ" dirty="0"/>
              <a:t> podaných dne 20. 11. 2019 stěžovatelem. Rozhodnutí zadavatele o námitkách ze dne 5. 12. 2019 přitom bylo stěžovateli doručeno až dne 5. 12. 2019.</a:t>
            </a:r>
          </a:p>
        </p:txBody>
      </p:sp>
      <p:sp>
        <p:nvSpPr>
          <p:cNvPr id="3" name="Nadpis 2">
            <a:extLst>
              <a:ext uri="{FF2B5EF4-FFF2-40B4-BE49-F238E27FC236}">
                <a16:creationId xmlns:a16="http://schemas.microsoft.com/office/drawing/2014/main" id="{C83C23E0-B956-502E-51FF-6DCBA81A6C92}"/>
              </a:ext>
            </a:extLst>
          </p:cNvPr>
          <p:cNvSpPr>
            <a:spLocks noGrp="1"/>
          </p:cNvSpPr>
          <p:nvPr>
            <p:ph type="title"/>
          </p:nvPr>
        </p:nvSpPr>
        <p:spPr/>
        <p:txBody>
          <a:bodyPr/>
          <a:lstStyle/>
          <a:p>
            <a:r>
              <a:rPr lang="cs-CZ" dirty="0">
                <a:hlinkClick r:id="rId2"/>
              </a:rPr>
              <a:t>S0514/2020</a:t>
            </a:r>
            <a:endParaRPr lang="cs-CZ" dirty="0"/>
          </a:p>
        </p:txBody>
      </p:sp>
    </p:spTree>
    <p:extLst>
      <p:ext uri="{BB962C8B-B14F-4D97-AF65-F5344CB8AC3E}">
        <p14:creationId xmlns:p14="http://schemas.microsoft.com/office/powerpoint/2010/main" val="13393134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45FFD74A-6079-4580-8DBC-D5A70CBBA514}"/>
              </a:ext>
            </a:extLst>
          </p:cNvPr>
          <p:cNvSpPr>
            <a:spLocks noGrp="1"/>
          </p:cNvSpPr>
          <p:nvPr>
            <p:ph idx="1"/>
          </p:nvPr>
        </p:nvSpPr>
        <p:spPr/>
        <p:txBody>
          <a:bodyPr>
            <a:normAutofit fontScale="77500" lnSpcReduction="20000"/>
          </a:bodyPr>
          <a:lstStyle/>
          <a:p>
            <a:r>
              <a:rPr lang="cs-CZ" dirty="0"/>
              <a:t>Lhůta pro podání námitek proti porušení § 99 odst. 2 zákona v případě, že zadavatel </a:t>
            </a:r>
            <a:r>
              <a:rPr lang="cs-CZ" b="1" dirty="0"/>
              <a:t>neprodlouží lhůtu pro podání nabídek </a:t>
            </a:r>
            <a:r>
              <a:rPr lang="cs-CZ" dirty="0"/>
              <a:t>vůbec, je tak dána ustanovením § 242 odst. 1 zákona, podle něhož „námitky musí být zadavateli doručeny </a:t>
            </a:r>
            <a:r>
              <a:rPr lang="cs-CZ" b="1" dirty="0"/>
              <a:t>do 15 dnů ode dne, kdy se stěžovatel dozvěděl o domnělém porušení </a:t>
            </a:r>
            <a:r>
              <a:rPr lang="cs-CZ" dirty="0"/>
              <a:t>tohoto zákona zadavatelem“. Nelze totiž využít speciálních ustanovení o běhu této lhůty.</a:t>
            </a:r>
          </a:p>
          <a:p>
            <a:r>
              <a:rPr lang="cs-CZ" dirty="0"/>
              <a:t>Pokud zadavatel lhůtu podle § 99 odst. 2 zákona </a:t>
            </a:r>
            <a:r>
              <a:rPr lang="cs-CZ" b="1" dirty="0"/>
              <a:t>prodlouží, ale nedostatečně</a:t>
            </a:r>
            <a:r>
              <a:rPr lang="cs-CZ" dirty="0"/>
              <a:t>, jedná se o porušení zákona oznamovaným úkonem a lhůta proti takovému porušení se řídí ustanovením § 242 odst. 2 zákona, které míří na námitky proti „</a:t>
            </a:r>
            <a:r>
              <a:rPr lang="cs-CZ" b="1" dirty="0"/>
              <a:t>úkonům oznamovaným v dokumentech</a:t>
            </a:r>
            <a:r>
              <a:rPr lang="cs-CZ" dirty="0"/>
              <a:t>, které je zadavatel povinen podle tohoto zákona uveřejnit či odeslat stěžovateli“. Ustanovení § 242 odst. 4 zákona se neuplatní, neboť upravuje běh lhůty v případě námitek proti zadávací dokumentaci.</a:t>
            </a:r>
          </a:p>
        </p:txBody>
      </p:sp>
      <p:sp>
        <p:nvSpPr>
          <p:cNvPr id="3" name="Nadpis 2">
            <a:extLst>
              <a:ext uri="{FF2B5EF4-FFF2-40B4-BE49-F238E27FC236}">
                <a16:creationId xmlns:a16="http://schemas.microsoft.com/office/drawing/2014/main" id="{DA7EAC6B-63DE-4BCA-9D5F-F4D682BF327C}"/>
              </a:ext>
            </a:extLst>
          </p:cNvPr>
          <p:cNvSpPr>
            <a:spLocks noGrp="1"/>
          </p:cNvSpPr>
          <p:nvPr>
            <p:ph type="title"/>
          </p:nvPr>
        </p:nvSpPr>
        <p:spPr/>
        <p:txBody>
          <a:bodyPr/>
          <a:lstStyle/>
          <a:p>
            <a:r>
              <a:rPr lang="cs-CZ" dirty="0">
                <a:hlinkClick r:id="rId2"/>
              </a:rPr>
              <a:t>R0060/2021</a:t>
            </a:r>
            <a:endParaRPr lang="cs-CZ" dirty="0"/>
          </a:p>
        </p:txBody>
      </p:sp>
    </p:spTree>
    <p:extLst>
      <p:ext uri="{BB962C8B-B14F-4D97-AF65-F5344CB8AC3E}">
        <p14:creationId xmlns:p14="http://schemas.microsoft.com/office/powerpoint/2010/main" val="26675531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72FEF66C-6941-F759-0E26-C63D18551122}"/>
              </a:ext>
            </a:extLst>
          </p:cNvPr>
          <p:cNvSpPr>
            <a:spLocks noGrp="1"/>
          </p:cNvSpPr>
          <p:nvPr>
            <p:ph idx="1"/>
          </p:nvPr>
        </p:nvSpPr>
        <p:spPr/>
        <p:txBody>
          <a:bodyPr>
            <a:normAutofit fontScale="62500" lnSpcReduction="20000"/>
          </a:bodyPr>
          <a:lstStyle/>
          <a:p>
            <a:r>
              <a:rPr lang="cs-CZ" dirty="0"/>
              <a:t>Pokud měl tedy navrhovatel za to, že se zadavatel v souvislosti s </a:t>
            </a:r>
            <a:r>
              <a:rPr lang="cs-CZ" b="1" dirty="0"/>
              <a:t>vysvětleními zadávací dokumentace </a:t>
            </a:r>
            <a:r>
              <a:rPr lang="cs-CZ" dirty="0"/>
              <a:t>uvedenými v tabulce výše </a:t>
            </a:r>
            <a:r>
              <a:rPr lang="cs-CZ" b="1" dirty="0"/>
              <a:t>dopustil porušení zákona tím, že v rámci poskytnutých odpovědí provedl změny zadávacích podmínek</a:t>
            </a:r>
            <a:r>
              <a:rPr lang="cs-CZ" dirty="0"/>
              <a:t>, aniž by lhůtu pro podání námitek prodloužil dostatečným způsobem, přestože se mělo jednat o zásadní změny zadávací dokumentace a o změny, které mohly rozšířit okruh potenciálních dodavatelů, </a:t>
            </a:r>
            <a:r>
              <a:rPr lang="cs-CZ" b="1" dirty="0"/>
              <a:t>měl proti nim brojit námitkami ve lhůtě 15 dnů ode dne, kdy bylo konkrétní navrhovatelem napadané vysvětlení zadávací dokumentace obsahující konkrétní změnu zadávacích podmínek uveřejněno na profilu zadavatele</a:t>
            </a:r>
            <a:r>
              <a:rPr lang="cs-CZ" dirty="0"/>
              <a:t>, příp. ode dne, kdy mu bylo doručeno, tj. ve lhůtě 15 dnů následujících po dnech uvedených v tabulce výše ve sloupci „Datum uveřejnění na profilu zadavatele“, příp. „Datum doručení navrhovateli“, tj. do dnů uvedených v tabulce výše ve sloupci „Konec lhůty pro podání námitek“, což však neučinil.</a:t>
            </a:r>
          </a:p>
          <a:p>
            <a:r>
              <a:rPr lang="cs-CZ" dirty="0"/>
              <a:t>Navrhovatel námitky směřující vůči údajnému porušení zákona zadavatelem v souvislosti s vysvětleními zadávací dokumentace uvedenými v tabulce výše učinil až součástí námitek proti zadávacím podmínkám, jež zadavateli doručil až dne 30. 4. 2020.</a:t>
            </a:r>
          </a:p>
        </p:txBody>
      </p:sp>
      <p:sp>
        <p:nvSpPr>
          <p:cNvPr id="3" name="Nadpis 2">
            <a:extLst>
              <a:ext uri="{FF2B5EF4-FFF2-40B4-BE49-F238E27FC236}">
                <a16:creationId xmlns:a16="http://schemas.microsoft.com/office/drawing/2014/main" id="{DB4F263F-98C5-6903-E867-C451EE9BF449}"/>
              </a:ext>
            </a:extLst>
          </p:cNvPr>
          <p:cNvSpPr>
            <a:spLocks noGrp="1"/>
          </p:cNvSpPr>
          <p:nvPr>
            <p:ph type="title"/>
          </p:nvPr>
        </p:nvSpPr>
        <p:spPr/>
        <p:txBody>
          <a:bodyPr/>
          <a:lstStyle/>
          <a:p>
            <a:r>
              <a:rPr lang="cs-CZ" dirty="0">
                <a:hlinkClick r:id="rId2"/>
              </a:rPr>
              <a:t>S0005/2021</a:t>
            </a:r>
            <a:endParaRPr lang="cs-CZ" dirty="0"/>
          </a:p>
        </p:txBody>
      </p:sp>
    </p:spTree>
    <p:extLst>
      <p:ext uri="{BB962C8B-B14F-4D97-AF65-F5344CB8AC3E}">
        <p14:creationId xmlns:p14="http://schemas.microsoft.com/office/powerpoint/2010/main" val="1781390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D71069D-1D36-1907-2056-B785BADD47F4}"/>
              </a:ext>
            </a:extLst>
          </p:cNvPr>
          <p:cNvSpPr>
            <a:spLocks noGrp="1"/>
          </p:cNvSpPr>
          <p:nvPr>
            <p:ph idx="1"/>
          </p:nvPr>
        </p:nvSpPr>
        <p:spPr/>
        <p:txBody>
          <a:bodyPr>
            <a:normAutofit fontScale="70000" lnSpcReduction="20000"/>
          </a:bodyPr>
          <a:lstStyle/>
          <a:p>
            <a:r>
              <a:rPr lang="cs-CZ" dirty="0"/>
              <a:t>Zákon tedy pro podání námitek proti zadávací dokumentaci nestanoví žádnou subjektivní lhůtu, od níž by bylo nutné podání námitek odvozovat, ale pouze lhůtu objektivní, která uplyne ke konci lhůty pro podání nabídek. Ze systematiky § 242 ZZVZ tedy vyplývá, že zákon </a:t>
            </a:r>
            <a:r>
              <a:rPr lang="cs-CZ" b="1" dirty="0"/>
              <a:t>nebrání podávání opakovaných námitek, jsou-li uplatněny ve lhůtě pro podání nabídek</a:t>
            </a:r>
            <a:r>
              <a:rPr lang="cs-CZ" dirty="0"/>
              <a:t>.</a:t>
            </a:r>
          </a:p>
          <a:p>
            <a:r>
              <a:rPr lang="cs-CZ" dirty="0"/>
              <a:t>Ani z § 251 ZZVZ upravujícího lhůtu pro podání návrhu na přezkum úkonů zadavatele k Úřadu nevyplývá, že by se lhůta pro podání k návrhu měla odvozovat pouze od okamžiku vydání rozhodnutí zadavatele o prvních námitkách (tj. námitkách, které dosud daným dodavatelem u zadavatele nebyly uplatněny), resp. od marného uplynutí lhůty 10 dnů od podání takových námitek. Zákon nestanoví </a:t>
            </a:r>
            <a:r>
              <a:rPr lang="cs-CZ" b="1" dirty="0"/>
              <a:t>žádné pravidlo, podle něhož by lhůta pro podání návrhu měla běžet od okamžiku podání prvních námitek </a:t>
            </a:r>
            <a:r>
              <a:rPr lang="cs-CZ" dirty="0"/>
              <a:t>dodavatele, jsou-li následně týmž dodavatelem uplatněny u zadavatele námitky obsahově totožné.</a:t>
            </a:r>
          </a:p>
        </p:txBody>
      </p:sp>
      <p:sp>
        <p:nvSpPr>
          <p:cNvPr id="3" name="Nadpis 2">
            <a:extLst>
              <a:ext uri="{FF2B5EF4-FFF2-40B4-BE49-F238E27FC236}">
                <a16:creationId xmlns:a16="http://schemas.microsoft.com/office/drawing/2014/main" id="{8ACC3958-B6F7-FD60-A5E9-F68EAE8A1C8C}"/>
              </a:ext>
            </a:extLst>
          </p:cNvPr>
          <p:cNvSpPr>
            <a:spLocks noGrp="1"/>
          </p:cNvSpPr>
          <p:nvPr>
            <p:ph type="title"/>
          </p:nvPr>
        </p:nvSpPr>
        <p:spPr/>
        <p:txBody>
          <a:bodyPr/>
          <a:lstStyle/>
          <a:p>
            <a:r>
              <a:rPr lang="da-DK" dirty="0">
                <a:hlinkClick r:id="rId2"/>
              </a:rPr>
              <a:t>KS 30 Af 17/2021 - 114</a:t>
            </a:r>
            <a:br>
              <a:rPr lang="cs-CZ" dirty="0"/>
            </a:br>
            <a:endParaRPr lang="cs-CZ" dirty="0"/>
          </a:p>
        </p:txBody>
      </p:sp>
    </p:spTree>
    <p:extLst>
      <p:ext uri="{BB962C8B-B14F-4D97-AF65-F5344CB8AC3E}">
        <p14:creationId xmlns:p14="http://schemas.microsoft.com/office/powerpoint/2010/main" val="22936048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295918CF-0240-4773-B597-47CE636CB93F}"/>
              </a:ext>
            </a:extLst>
          </p:cNvPr>
          <p:cNvSpPr>
            <a:spLocks noGrp="1"/>
          </p:cNvSpPr>
          <p:nvPr>
            <p:ph idx="1"/>
          </p:nvPr>
        </p:nvSpPr>
        <p:spPr>
          <a:xfrm>
            <a:off x="395536" y="1478355"/>
            <a:ext cx="8291264" cy="5400600"/>
          </a:xfrm>
        </p:spPr>
        <p:txBody>
          <a:bodyPr>
            <a:normAutofit fontScale="62500" lnSpcReduction="20000"/>
          </a:bodyPr>
          <a:lstStyle/>
          <a:p>
            <a:r>
              <a:rPr lang="cs-CZ" dirty="0"/>
              <a:t>Úřad se dále pro úplnost zaměřil na posouzení, </a:t>
            </a:r>
            <a:r>
              <a:rPr lang="cs-CZ" b="1" dirty="0"/>
              <a:t>zda by se v šetřeném případě mohlo jednat o situaci, kdy lze nejasnost zadávacích podmínek rozporovat i po lhůtě stanovené v § 242 odst. 4 zákona, neboť se projevila až v pozdějších fázích zadávacího řízení</a:t>
            </a:r>
            <a:r>
              <a:rPr lang="cs-CZ" dirty="0"/>
              <a:t>. Úřad uvádí, že touto otázkou se již zabývala i rozhodovací praxe soudů (přestože se vztahuje k nyní již neúčinné právní úpravě, je dle názoru Úřadu v nyní projednávané věci aplikovatelná). Nejvyšší správní soud v rozsudku </a:t>
            </a:r>
            <a:r>
              <a:rPr lang="cs-CZ" dirty="0" err="1"/>
              <a:t>sp</a:t>
            </a:r>
            <a:r>
              <a:rPr lang="cs-CZ" dirty="0"/>
              <a:t>. zn. 5 </a:t>
            </a:r>
            <a:r>
              <a:rPr lang="cs-CZ" dirty="0" err="1"/>
              <a:t>Afs</a:t>
            </a:r>
            <a:r>
              <a:rPr lang="cs-CZ" dirty="0"/>
              <a:t> 75/2009 ze dne 6. 11. 2009 potvrdil názor vyjádřený Krajským soudem v Brně, že se „</a:t>
            </a:r>
            <a:r>
              <a:rPr lang="cs-CZ" i="1" dirty="0"/>
              <a:t>nejasnost zadávací dokumentace projevila až při hodnocení nejvhodnější nabídky. Žalobce tedy námitky uplatnil v zákonem stanovené lhůtě, a to v návaznosti na rozhodnutí zadavatele o výběru nejvhodnější nabídky</a:t>
            </a:r>
            <a:r>
              <a:rPr lang="cs-CZ" dirty="0"/>
              <a:t>“. V rozsudku </a:t>
            </a:r>
            <a:r>
              <a:rPr lang="cs-CZ" dirty="0" err="1"/>
              <a:t>sp</a:t>
            </a:r>
            <a:r>
              <a:rPr lang="cs-CZ" dirty="0"/>
              <a:t>. zn. 2 </a:t>
            </a:r>
            <a:r>
              <a:rPr lang="cs-CZ" dirty="0" err="1"/>
              <a:t>Afs</a:t>
            </a:r>
            <a:r>
              <a:rPr lang="cs-CZ" dirty="0"/>
              <a:t> 67/2010 ze dne 25. 1. 2011 Nejvyšší správní soud obecněji shrnul okolnosti napadení zadávacích podmínek až v rámci námitek proti rozhodnutí o výběru nejvhodnější nabídky, přičemž konstatoval, že „</a:t>
            </a:r>
            <a:r>
              <a:rPr lang="cs-CZ" i="1" dirty="0"/>
              <a:t>je nutno od sebe odlišovat situace, kdy podle okolností konkrétního případu lze po uchazeči spravedlivě požadovat, aby napadl zákonnost zadávacích podmínek, neboť si této nezákonnosti mohl a měl být vědom, od případů, kdy se tato nezákonnost skutečně vyjeví až při hodnocení jednotlivých nabídek. Jde tak o odlišení případů protizákonných zadávacích podmínek per se od podmínek, které samy o sobě protizákonné být nemusí, nicméně tato protizákonnost se projeví až jejich aplikací.</a:t>
            </a:r>
            <a:r>
              <a:rPr lang="cs-CZ" dirty="0"/>
              <a:t>“</a:t>
            </a:r>
          </a:p>
          <a:p>
            <a:r>
              <a:rPr lang="cs-CZ" dirty="0" err="1"/>
              <a:t>Rozkad</a:t>
            </a:r>
            <a:r>
              <a:rPr lang="cs-CZ" dirty="0"/>
              <a:t> - Z uvedeného usuzuji, že zadávací podmínky byly stanoveny jasně a srozumitelně, přičemž jim porozuměli oba účastníci zadávacího řízení.</a:t>
            </a:r>
          </a:p>
        </p:txBody>
      </p:sp>
      <p:sp>
        <p:nvSpPr>
          <p:cNvPr id="3" name="Nadpis 2">
            <a:extLst>
              <a:ext uri="{FF2B5EF4-FFF2-40B4-BE49-F238E27FC236}">
                <a16:creationId xmlns:a16="http://schemas.microsoft.com/office/drawing/2014/main" id="{748F2E90-6C9A-4914-A29E-F61DD594716F}"/>
              </a:ext>
            </a:extLst>
          </p:cNvPr>
          <p:cNvSpPr>
            <a:spLocks noGrp="1"/>
          </p:cNvSpPr>
          <p:nvPr>
            <p:ph type="title"/>
          </p:nvPr>
        </p:nvSpPr>
        <p:spPr>
          <a:xfrm>
            <a:off x="395536" y="908720"/>
            <a:ext cx="8291264" cy="504056"/>
          </a:xfrm>
        </p:spPr>
        <p:txBody>
          <a:bodyPr/>
          <a:lstStyle/>
          <a:p>
            <a:r>
              <a:rPr lang="cs-CZ" dirty="0">
                <a:hlinkClick r:id="rId2"/>
              </a:rPr>
              <a:t>S0349/2022</a:t>
            </a:r>
            <a:endParaRPr lang="cs-CZ" dirty="0"/>
          </a:p>
        </p:txBody>
      </p:sp>
    </p:spTree>
    <p:extLst>
      <p:ext uri="{BB962C8B-B14F-4D97-AF65-F5344CB8AC3E}">
        <p14:creationId xmlns:p14="http://schemas.microsoft.com/office/powerpoint/2010/main" val="16735259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Úřad připouští, že je nepochybné, že případná </a:t>
            </a:r>
            <a:r>
              <a:rPr lang="cs-CZ" b="1" dirty="0"/>
              <a:t>vyšší míra obecnosti či ne zcela jasně vymezené dílčí argumenty v námitkách </a:t>
            </a:r>
            <a:r>
              <a:rPr lang="cs-CZ" dirty="0"/>
              <a:t>do jisté míry </a:t>
            </a:r>
            <a:r>
              <a:rPr lang="cs-CZ" b="1" dirty="0"/>
              <a:t>předurčují rozsah a podrobnost rozhodnutí</a:t>
            </a:r>
            <a:r>
              <a:rPr lang="cs-CZ" dirty="0"/>
              <a:t> o nich.</a:t>
            </a:r>
          </a:p>
        </p:txBody>
      </p:sp>
      <p:sp>
        <p:nvSpPr>
          <p:cNvPr id="3" name="Nadpis 2"/>
          <p:cNvSpPr>
            <a:spLocks noGrp="1"/>
          </p:cNvSpPr>
          <p:nvPr>
            <p:ph type="title"/>
          </p:nvPr>
        </p:nvSpPr>
        <p:spPr/>
        <p:txBody>
          <a:bodyPr/>
          <a:lstStyle/>
          <a:p>
            <a:r>
              <a:rPr lang="cs-CZ" dirty="0">
                <a:hlinkClick r:id="rId2"/>
              </a:rPr>
              <a:t>S0157/2017</a:t>
            </a:r>
            <a:endParaRPr lang="cs-CZ" dirty="0"/>
          </a:p>
        </p:txBody>
      </p:sp>
    </p:spTree>
    <p:extLst>
      <p:ext uri="{BB962C8B-B14F-4D97-AF65-F5344CB8AC3E}">
        <p14:creationId xmlns:p14="http://schemas.microsoft.com/office/powerpoint/2010/main" val="1380390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412776"/>
            <a:ext cx="8291264" cy="648073"/>
          </a:xfrm>
        </p:spPr>
        <p:txBody>
          <a:bodyPr/>
          <a:lstStyle/>
          <a:p>
            <a:r>
              <a:rPr lang="cs-CZ" dirty="0">
                <a:hlinkClick r:id="rId2"/>
              </a:rPr>
              <a:t>§ 241 Podání námitek</a:t>
            </a:r>
            <a:endParaRPr lang="cs-CZ" dirty="0"/>
          </a:p>
        </p:txBody>
      </p:sp>
      <p:sp>
        <p:nvSpPr>
          <p:cNvPr id="3" name="Zástupný symbol pro obsah 2"/>
          <p:cNvSpPr>
            <a:spLocks noGrp="1"/>
          </p:cNvSpPr>
          <p:nvPr>
            <p:ph idx="10"/>
          </p:nvPr>
        </p:nvSpPr>
        <p:spPr/>
        <p:txBody>
          <a:bodyPr/>
          <a:lstStyle/>
          <a:p>
            <a:r>
              <a:rPr lang="cs-CZ" dirty="0"/>
              <a:t>písemně</a:t>
            </a:r>
          </a:p>
          <a:p>
            <a:r>
              <a:rPr lang="cs-CZ" dirty="0"/>
              <a:t>stěžovatel</a:t>
            </a:r>
          </a:p>
          <a:p>
            <a:pPr lvl="1"/>
            <a:r>
              <a:rPr lang="cs-CZ" dirty="0"/>
              <a:t>dodavatel, který má právo podat námitky</a:t>
            </a:r>
          </a:p>
          <a:p>
            <a:pPr lvl="2"/>
            <a:r>
              <a:rPr lang="cs-CZ" dirty="0"/>
              <a:t>někdy jen účastník ZŘ</a:t>
            </a:r>
          </a:p>
          <a:p>
            <a:pPr lvl="1"/>
            <a:r>
              <a:rPr lang="cs-CZ" dirty="0"/>
              <a:t>hrozí nebo vznikla újma</a:t>
            </a:r>
          </a:p>
        </p:txBody>
      </p:sp>
    </p:spTree>
    <p:extLst>
      <p:ext uri="{BB962C8B-B14F-4D97-AF65-F5344CB8AC3E}">
        <p14:creationId xmlns:p14="http://schemas.microsoft.com/office/powerpoint/2010/main" val="20730956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r>
              <a:rPr lang="cs-CZ" dirty="0"/>
              <a:t>… důvodem pro zákonný požadavek podrobného odůvodnění rozhodnutí zadavatele o námitkách je </a:t>
            </a:r>
            <a:r>
              <a:rPr lang="cs-CZ" b="1" dirty="0"/>
              <a:t>co nejjasnější vysvětlení postoje zadavatele</a:t>
            </a:r>
            <a:r>
              <a:rPr lang="cs-CZ" dirty="0"/>
              <a:t> a </a:t>
            </a:r>
            <a:r>
              <a:rPr lang="cs-CZ" b="1" dirty="0"/>
              <a:t>umožnění vyřešení sporu zadavatele a účastníka zadávacího řízení přímo v zadávacím řízení</a:t>
            </a:r>
            <a:r>
              <a:rPr lang="cs-CZ" dirty="0"/>
              <a:t>. V daném případě jsou však jak zadavatel, tak navrhovatel s ohledem na charakter námitek a jejich původ v pochybeních vzniklých při plnění předešlých veřejných zakázek seznámeni podrobně se skutkovým stavem a průběhem plnění těchto předešlých veřejných zakázek. Dílčí </a:t>
            </a:r>
            <a:r>
              <a:rPr lang="cs-CZ" b="1" dirty="0"/>
              <a:t>námitky se vztahují k předmětu dlouhodobého sporu mezi zadavatelem a navrhovatelem</a:t>
            </a:r>
            <a:r>
              <a:rPr lang="cs-CZ" dirty="0"/>
              <a:t>, přičemž oba zastávají odlišná a jasně definovaný postoj, který je konstantní a oběma navzájem znám. V daném případě tedy nevznikl v důsledku jakékoli možné </a:t>
            </a:r>
            <a:r>
              <a:rPr lang="cs-CZ" b="1" dirty="0"/>
              <a:t>„strohosti“ odůvodnění rozhodnutí o námitkách</a:t>
            </a:r>
            <a:r>
              <a:rPr lang="cs-CZ" dirty="0"/>
              <a:t> ve vztahu k dílčím námitkám informační deficit na straně navrhovatele, který jej mohl přivést k názoru, že zadavatel některé z jeho námitek nezohlednil či vůbec neřešil. </a:t>
            </a:r>
          </a:p>
        </p:txBody>
      </p:sp>
      <p:sp>
        <p:nvSpPr>
          <p:cNvPr id="3" name="Nadpis 2"/>
          <p:cNvSpPr>
            <a:spLocks noGrp="1"/>
          </p:cNvSpPr>
          <p:nvPr>
            <p:ph type="title"/>
          </p:nvPr>
        </p:nvSpPr>
        <p:spPr/>
        <p:txBody>
          <a:bodyPr/>
          <a:lstStyle/>
          <a:p>
            <a:r>
              <a:rPr lang="cs-CZ" dirty="0">
                <a:hlinkClick r:id="rId2"/>
              </a:rPr>
              <a:t>R0220/2018</a:t>
            </a:r>
            <a:endParaRPr lang="cs-CZ" dirty="0"/>
          </a:p>
        </p:txBody>
      </p:sp>
    </p:spTree>
    <p:extLst>
      <p:ext uri="{BB962C8B-B14F-4D97-AF65-F5344CB8AC3E}">
        <p14:creationId xmlns:p14="http://schemas.microsoft.com/office/powerpoint/2010/main" val="37882621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1EA2932-0475-4DB9-B413-2CB80F8065B4}"/>
              </a:ext>
            </a:extLst>
          </p:cNvPr>
          <p:cNvSpPr>
            <a:spLocks noGrp="1"/>
          </p:cNvSpPr>
          <p:nvPr>
            <p:ph idx="1"/>
          </p:nvPr>
        </p:nvSpPr>
        <p:spPr>
          <a:xfrm>
            <a:off x="395536" y="1916832"/>
            <a:ext cx="8291264" cy="4536504"/>
          </a:xfrm>
        </p:spPr>
        <p:txBody>
          <a:bodyPr>
            <a:normAutofit fontScale="77500" lnSpcReduction="20000"/>
          </a:bodyPr>
          <a:lstStyle/>
          <a:p>
            <a:r>
              <a:rPr lang="cs-CZ" dirty="0"/>
              <a:t>Obviněný dodržel </a:t>
            </a:r>
            <a:r>
              <a:rPr lang="cs-CZ" b="1" dirty="0"/>
              <a:t>základní pravidlo, že je potřeba na námitky reagovat, alespoň souhrnně, a že není potřeba vypořádávat každé jednotlivé tvrzení přímo a explicitně</a:t>
            </a:r>
            <a:r>
              <a:rPr lang="cs-CZ" dirty="0"/>
              <a:t>. Námitky č. 1, 2 a 3 ve své podstatě směřovaly proti dílčím mimořádně nízkým nabídkovým cenám vybraného dodavatele a na mimořádně nízkou cenu vybraného dodavatele obviněný reagoval dostatečným způsobem v několika článcích (odstavcích) v rozhodnutí o námitkách (viz výše) Z rozhodnutí o námitkách jako celku vyplývá, z jakých důvodů zadavatel nepovažuje mimořádně nízkou nabídkovou cenu vybraného dodavatele za problematickou. Z rozhodnutí o námitkách jasně vyplývá názor zadavatele na to, proč považuje mimořádně nízkou cenu vybraného dodavatele za řádně odůvodněnou, proč nemá důvod vyloučit vybraného dodavatele, a také proč má za to, že i přes mimořádně nízkou nabídkovou cenu vybraného dodavatele lze řádně splnit (dodat) předmět veřejné zakázky.</a:t>
            </a:r>
          </a:p>
        </p:txBody>
      </p:sp>
      <p:sp>
        <p:nvSpPr>
          <p:cNvPr id="3" name="Nadpis 2">
            <a:extLst>
              <a:ext uri="{FF2B5EF4-FFF2-40B4-BE49-F238E27FC236}">
                <a16:creationId xmlns:a16="http://schemas.microsoft.com/office/drawing/2014/main" id="{7AAAD9FB-5158-4C51-832E-75A5797489B0}"/>
              </a:ext>
            </a:extLst>
          </p:cNvPr>
          <p:cNvSpPr>
            <a:spLocks noGrp="1"/>
          </p:cNvSpPr>
          <p:nvPr>
            <p:ph type="title"/>
          </p:nvPr>
        </p:nvSpPr>
        <p:spPr/>
        <p:txBody>
          <a:bodyPr/>
          <a:lstStyle/>
          <a:p>
            <a:r>
              <a:rPr lang="cs-CZ" dirty="0">
                <a:hlinkClick r:id="rId2"/>
              </a:rPr>
              <a:t>R0172/2020</a:t>
            </a:r>
            <a:endParaRPr lang="cs-CZ" dirty="0"/>
          </a:p>
        </p:txBody>
      </p:sp>
    </p:spTree>
    <p:extLst>
      <p:ext uri="{BB962C8B-B14F-4D97-AF65-F5344CB8AC3E}">
        <p14:creationId xmlns:p14="http://schemas.microsoft.com/office/powerpoint/2010/main" val="5892704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A0CAB81-DD01-A4AC-68B8-DA68A237741E}"/>
              </a:ext>
            </a:extLst>
          </p:cNvPr>
          <p:cNvSpPr>
            <a:spLocks noGrp="1"/>
          </p:cNvSpPr>
          <p:nvPr>
            <p:ph idx="1"/>
          </p:nvPr>
        </p:nvSpPr>
        <p:spPr/>
        <p:txBody>
          <a:bodyPr>
            <a:normAutofit fontScale="92500" lnSpcReduction="20000"/>
          </a:bodyPr>
          <a:lstStyle/>
          <a:p>
            <a:r>
              <a:rPr lang="cs-CZ" dirty="0"/>
              <a:t>V posuzovaném případě navrhovatel v námitkách </a:t>
            </a:r>
            <a:r>
              <a:rPr lang="cs-CZ" b="1" dirty="0"/>
              <a:t>rozporoval celkem 21 provozoven </a:t>
            </a:r>
            <a:r>
              <a:rPr lang="cs-CZ" dirty="0"/>
              <a:t>uvedených na webu vybraného dodavatele a zadavatele, které dle mínění navrhovatele vybraný dodavatel uvedl také v nabídce. Navrhovatel v námitkách tvrdil zadavateli, že tyto provozovny buď zanikly nebo vůbec neexistovaly. Zadavatel </a:t>
            </a:r>
            <a:r>
              <a:rPr lang="cs-CZ" b="1" dirty="0"/>
              <a:t>přistoupil ke kontrole pouhého vzorku</a:t>
            </a:r>
            <a:r>
              <a:rPr lang="cs-CZ" dirty="0"/>
              <a:t> tj. </a:t>
            </a:r>
            <a:r>
              <a:rPr lang="cs-CZ" b="1" dirty="0"/>
              <a:t>4</a:t>
            </a:r>
            <a:r>
              <a:rPr lang="cs-CZ" dirty="0"/>
              <a:t> z těchto navrhovatelem namítaných provozoven. Úřad k tomuto postupu zadavatele správně konstatoval, že ze žádného ustanovení zákona </a:t>
            </a:r>
            <a:r>
              <a:rPr lang="cs-CZ" b="1" dirty="0"/>
              <a:t>nelze dovodit, že by zadavatel při ověřování tvrzení navrhovatele měl možnost si vybrat vlastní vzorek namítaných skutečností</a:t>
            </a:r>
            <a:r>
              <a:rPr lang="cs-CZ" dirty="0"/>
              <a:t>. </a:t>
            </a:r>
          </a:p>
        </p:txBody>
      </p:sp>
      <p:sp>
        <p:nvSpPr>
          <p:cNvPr id="3" name="Nadpis 2">
            <a:extLst>
              <a:ext uri="{FF2B5EF4-FFF2-40B4-BE49-F238E27FC236}">
                <a16:creationId xmlns:a16="http://schemas.microsoft.com/office/drawing/2014/main" id="{04ADF9C6-3C1F-C0BB-0B13-98BBCF7585F1}"/>
              </a:ext>
            </a:extLst>
          </p:cNvPr>
          <p:cNvSpPr>
            <a:spLocks noGrp="1"/>
          </p:cNvSpPr>
          <p:nvPr>
            <p:ph type="title"/>
          </p:nvPr>
        </p:nvSpPr>
        <p:spPr/>
        <p:txBody>
          <a:bodyPr/>
          <a:lstStyle/>
          <a:p>
            <a:r>
              <a:rPr lang="cs-CZ" dirty="0">
                <a:hlinkClick r:id="rId2"/>
              </a:rPr>
              <a:t>R0097/2022</a:t>
            </a:r>
            <a:endParaRPr lang="cs-CZ" dirty="0"/>
          </a:p>
        </p:txBody>
      </p:sp>
    </p:spTree>
    <p:extLst>
      <p:ext uri="{BB962C8B-B14F-4D97-AF65-F5344CB8AC3E}">
        <p14:creationId xmlns:p14="http://schemas.microsoft.com/office/powerpoint/2010/main" val="22214434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C818B21-5E34-EE36-C2BF-19045B32EB75}"/>
              </a:ext>
            </a:extLst>
          </p:cNvPr>
          <p:cNvSpPr>
            <a:spLocks noGrp="1"/>
          </p:cNvSpPr>
          <p:nvPr>
            <p:ph idx="1"/>
          </p:nvPr>
        </p:nvSpPr>
        <p:spPr/>
        <p:txBody>
          <a:bodyPr>
            <a:normAutofit fontScale="85000" lnSpcReduction="10000"/>
          </a:bodyPr>
          <a:lstStyle/>
          <a:p>
            <a:r>
              <a:rPr lang="cs-CZ" dirty="0"/>
              <a:t>Navrhovatel dále namítal, že dle něj není vypořádání námitek č. 3 dostatečné i proto, že jejich vypořádání nebylo možné bez toho, aniž by navrhovateli byl </a:t>
            </a:r>
            <a:r>
              <a:rPr lang="cs-CZ" b="1" dirty="0"/>
              <a:t>zpřístupněn obsah životopisu </a:t>
            </a:r>
            <a:r>
              <a:rPr lang="cs-CZ" dirty="0"/>
              <a:t>dotčené osoby určeného vybraným dodavatelem na pozici BIM koordinátora, resp. BIM manažera. Úřad se však s uvedeným neztotožňuje a konstatuje, že </a:t>
            </a:r>
            <a:r>
              <a:rPr lang="cs-CZ" b="1" dirty="0"/>
              <a:t>zadavatel v rámci odůvodnění rozhodnutí o námitkách nemusí stěžovateli předkládat důkazy svých tvrzení</a:t>
            </a:r>
            <a:r>
              <a:rPr lang="cs-CZ" dirty="0"/>
              <a:t>.</a:t>
            </a:r>
          </a:p>
          <a:p>
            <a:r>
              <a:rPr lang="cs-CZ" dirty="0"/>
              <a:t>…Po zadavateli se pouze vyžaduje, aby své rozhodnutí o námitkách </a:t>
            </a:r>
            <a:r>
              <a:rPr lang="cs-CZ" b="1" dirty="0"/>
              <a:t>podrobně a srozumitelně vysvětlil</a:t>
            </a:r>
            <a:r>
              <a:rPr lang="cs-CZ" dirty="0"/>
              <a:t>, což, jak Úřad konstatoval výše, zadavatel v šetřeném případě učinil.</a:t>
            </a:r>
          </a:p>
        </p:txBody>
      </p:sp>
      <p:sp>
        <p:nvSpPr>
          <p:cNvPr id="3" name="Nadpis 2">
            <a:extLst>
              <a:ext uri="{FF2B5EF4-FFF2-40B4-BE49-F238E27FC236}">
                <a16:creationId xmlns:a16="http://schemas.microsoft.com/office/drawing/2014/main" id="{A0CB970F-2289-3AE5-ED5A-827F5B230094}"/>
              </a:ext>
            </a:extLst>
          </p:cNvPr>
          <p:cNvSpPr>
            <a:spLocks noGrp="1"/>
          </p:cNvSpPr>
          <p:nvPr>
            <p:ph type="title"/>
          </p:nvPr>
        </p:nvSpPr>
        <p:spPr/>
        <p:txBody>
          <a:bodyPr/>
          <a:lstStyle/>
          <a:p>
            <a:r>
              <a:rPr lang="cs-CZ" dirty="0">
                <a:hlinkClick r:id="rId2"/>
              </a:rPr>
              <a:t>S601/2023</a:t>
            </a:r>
            <a:endParaRPr lang="cs-CZ" dirty="0"/>
          </a:p>
        </p:txBody>
      </p:sp>
    </p:spTree>
    <p:extLst>
      <p:ext uri="{BB962C8B-B14F-4D97-AF65-F5344CB8AC3E}">
        <p14:creationId xmlns:p14="http://schemas.microsoft.com/office/powerpoint/2010/main" val="14250746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E8EF113-007F-70CC-9E69-4D93CDC8A249}"/>
              </a:ext>
            </a:extLst>
          </p:cNvPr>
          <p:cNvSpPr>
            <a:spLocks noGrp="1"/>
          </p:cNvSpPr>
          <p:nvPr>
            <p:ph idx="1"/>
          </p:nvPr>
        </p:nvSpPr>
        <p:spPr/>
        <p:txBody>
          <a:bodyPr>
            <a:normAutofit lnSpcReduction="10000"/>
          </a:bodyPr>
          <a:lstStyle/>
          <a:p>
            <a:r>
              <a:rPr lang="cs-CZ" b="1" dirty="0"/>
              <a:t>Zrušit rozhodnutí o námitkách </a:t>
            </a:r>
            <a:r>
              <a:rPr lang="cs-CZ" dirty="0"/>
              <a:t>1 s účinky, které předvídá § 263 odst. 5, věta první za středníkem, však mohl za dané situace na návrh navrhovatele pouze Úřad a nikoli již zároveň také zadavatel, jelikož zadavateli pro jeho rozhodování o námitkách již uplynula řečená</a:t>
            </a:r>
            <a:r>
              <a:rPr lang="cs-CZ" b="1" dirty="0"/>
              <a:t> zákonná 15 denní lhůta</a:t>
            </a:r>
            <a:r>
              <a:rPr lang="cs-CZ" dirty="0"/>
              <a:t>. Zadavatel tak měl vyčkat, jak bude v řízení o jeho rozkladu rozhodnuto, zda bude napadené rozhodnutí potvrzeno a zrušení rozhodnutí o námitkách 1 tak nabude právních účinků či nikoli, případně měl vzít svůj rozklad zpět. </a:t>
            </a:r>
          </a:p>
        </p:txBody>
      </p:sp>
      <p:sp>
        <p:nvSpPr>
          <p:cNvPr id="3" name="Nadpis 2">
            <a:extLst>
              <a:ext uri="{FF2B5EF4-FFF2-40B4-BE49-F238E27FC236}">
                <a16:creationId xmlns:a16="http://schemas.microsoft.com/office/drawing/2014/main" id="{8DB88FB4-B00E-120A-B7B5-4AD5CD5BC0F8}"/>
              </a:ext>
            </a:extLst>
          </p:cNvPr>
          <p:cNvSpPr>
            <a:spLocks noGrp="1"/>
          </p:cNvSpPr>
          <p:nvPr>
            <p:ph type="title"/>
          </p:nvPr>
        </p:nvSpPr>
        <p:spPr/>
        <p:txBody>
          <a:bodyPr/>
          <a:lstStyle/>
          <a:p>
            <a:r>
              <a:rPr lang="cs-CZ" dirty="0">
                <a:hlinkClick r:id="rId2"/>
              </a:rPr>
              <a:t>R0053/2023</a:t>
            </a:r>
            <a:endParaRPr lang="cs-CZ" dirty="0"/>
          </a:p>
        </p:txBody>
      </p:sp>
    </p:spTree>
    <p:extLst>
      <p:ext uri="{BB962C8B-B14F-4D97-AF65-F5344CB8AC3E}">
        <p14:creationId xmlns:p14="http://schemas.microsoft.com/office/powerpoint/2010/main" val="8206130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r>
              <a:rPr lang="cs-CZ" dirty="0"/>
              <a:t>Podle ustanovení § 251 odst. 4 zákona </a:t>
            </a:r>
            <a:r>
              <a:rPr lang="cs-CZ" i="1" dirty="0"/>
              <a:t>in fine</a:t>
            </a:r>
            <a:r>
              <a:rPr lang="cs-CZ" dirty="0"/>
              <a:t> platí, že k novým skutečnostem uvedeným v návrhu oproti skutečnostem obsaženým v námitkách podaných zadavateli přihlédne Úřad jen tehdy, jde-li o takové skutečnosti, které navrhovatel nemohl tvrdit již vůči zadavateli; navrhovatel je povinen prokázat, že jde o takové nové skutečnosti, které nemohl tvrdit již vůči zadavateli. Proto</a:t>
            </a:r>
            <a:r>
              <a:rPr lang="cs-CZ" b="1" dirty="0"/>
              <a:t> navrhovatel musí vyčerpávajícím způsobem tvrdit všechna domnělá porušení zákona již v námitkách</a:t>
            </a:r>
            <a:r>
              <a:rPr lang="cs-CZ" dirty="0"/>
              <a:t>. Případná další porušení, která v námitkách obsažena nebyla, nemohou být následně uplatněné v návrhu podaném k Úřadu. Jak již bylo výše dovozeno, zákon nedává navrhovateli možnost rozšiřovat ani měnit návrh.</a:t>
            </a:r>
          </a:p>
        </p:txBody>
      </p:sp>
      <p:sp>
        <p:nvSpPr>
          <p:cNvPr id="3" name="Nadpis 2"/>
          <p:cNvSpPr>
            <a:spLocks noGrp="1"/>
          </p:cNvSpPr>
          <p:nvPr>
            <p:ph type="title"/>
          </p:nvPr>
        </p:nvSpPr>
        <p:spPr/>
        <p:txBody>
          <a:bodyPr/>
          <a:lstStyle/>
          <a:p>
            <a:r>
              <a:rPr lang="cs-CZ" dirty="0">
                <a:hlinkClick r:id="rId2"/>
              </a:rPr>
              <a:t>R0084/2020</a:t>
            </a:r>
            <a:br>
              <a:rPr lang="cs-CZ" dirty="0"/>
            </a:br>
            <a:endParaRPr lang="cs-CZ" dirty="0"/>
          </a:p>
        </p:txBody>
      </p:sp>
    </p:spTree>
    <p:extLst>
      <p:ext uri="{BB962C8B-B14F-4D97-AF65-F5344CB8AC3E}">
        <p14:creationId xmlns:p14="http://schemas.microsoft.com/office/powerpoint/2010/main" val="52294277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4114E5B5-0DE2-F03E-F267-9E3E07D1172D}"/>
              </a:ext>
            </a:extLst>
          </p:cNvPr>
          <p:cNvSpPr>
            <a:spLocks noGrp="1"/>
          </p:cNvSpPr>
          <p:nvPr>
            <p:ph idx="1"/>
          </p:nvPr>
        </p:nvSpPr>
        <p:spPr/>
        <p:txBody>
          <a:bodyPr>
            <a:normAutofit/>
          </a:bodyPr>
          <a:lstStyle/>
          <a:p>
            <a:r>
              <a:rPr lang="cs-CZ" dirty="0"/>
              <a:t>Žalobce návrh na zahájení řízení doručil pouze žalovanému dne 19. 9. 2022. Zadavateli </a:t>
            </a:r>
            <a:r>
              <a:rPr lang="cs-CZ" b="1" dirty="0"/>
              <a:t>stejnopis návrhu doručil žalovaný společně s oznámením o zahájení správního řízení </a:t>
            </a:r>
            <a:r>
              <a:rPr lang="cs-CZ" dirty="0"/>
              <a:t>dne 21. 9. 2022.</a:t>
            </a:r>
          </a:p>
          <a:p>
            <a:r>
              <a:rPr lang="cs-CZ" dirty="0"/>
              <a:t>§ 257 písm. e) ZZVZ </a:t>
            </a:r>
            <a:r>
              <a:rPr lang="cs-CZ" b="1" dirty="0"/>
              <a:t>odkazuje</a:t>
            </a:r>
            <a:r>
              <a:rPr lang="cs-CZ" dirty="0"/>
              <a:t> na § 254 odst. 3 ZZVZ výlučně ve vztahu </a:t>
            </a:r>
            <a:r>
              <a:rPr lang="cs-CZ" b="1" dirty="0"/>
              <a:t>ke lhůtám, a nikoliv též ke způsobu doručování či osobě doručovatele</a:t>
            </a:r>
            <a:r>
              <a:rPr lang="cs-CZ" dirty="0"/>
              <a:t>.</a:t>
            </a:r>
          </a:p>
        </p:txBody>
      </p:sp>
      <p:sp>
        <p:nvSpPr>
          <p:cNvPr id="3" name="Nadpis 2">
            <a:extLst>
              <a:ext uri="{FF2B5EF4-FFF2-40B4-BE49-F238E27FC236}">
                <a16:creationId xmlns:a16="http://schemas.microsoft.com/office/drawing/2014/main" id="{11D15170-6D31-A151-6017-25A7B7072E99}"/>
              </a:ext>
            </a:extLst>
          </p:cNvPr>
          <p:cNvSpPr>
            <a:spLocks noGrp="1"/>
          </p:cNvSpPr>
          <p:nvPr>
            <p:ph type="title"/>
          </p:nvPr>
        </p:nvSpPr>
        <p:spPr>
          <a:xfrm>
            <a:off x="395536" y="1412776"/>
            <a:ext cx="8291264" cy="576064"/>
          </a:xfrm>
        </p:spPr>
        <p:txBody>
          <a:bodyPr/>
          <a:lstStyle/>
          <a:p>
            <a:r>
              <a:rPr lang="cs-CZ" dirty="0">
                <a:hlinkClick r:id="rId2"/>
              </a:rPr>
              <a:t>KS 31 </a:t>
            </a:r>
            <a:r>
              <a:rPr lang="cs-CZ" dirty="0" err="1">
                <a:hlinkClick r:id="rId2"/>
              </a:rPr>
              <a:t>Af</a:t>
            </a:r>
            <a:r>
              <a:rPr lang="cs-CZ" dirty="0">
                <a:hlinkClick r:id="rId2"/>
              </a:rPr>
              <a:t> 11/2023-83</a:t>
            </a:r>
            <a:br>
              <a:rPr lang="cs-CZ" dirty="0"/>
            </a:br>
            <a:br>
              <a:rPr lang="cs-CZ" dirty="0"/>
            </a:br>
            <a:endParaRPr lang="cs-CZ" dirty="0"/>
          </a:p>
        </p:txBody>
      </p:sp>
    </p:spTree>
    <p:extLst>
      <p:ext uri="{BB962C8B-B14F-4D97-AF65-F5344CB8AC3E}">
        <p14:creationId xmlns:p14="http://schemas.microsoft.com/office/powerpoint/2010/main" val="1345829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a:p>
        </p:txBody>
      </p:sp>
      <p:sp>
        <p:nvSpPr>
          <p:cNvPr id="3" name="Nadpis 2"/>
          <p:cNvSpPr>
            <a:spLocks noGrp="1"/>
          </p:cNvSpPr>
          <p:nvPr>
            <p:ph type="title"/>
          </p:nvPr>
        </p:nvSpPr>
        <p:spPr>
          <a:xfrm>
            <a:off x="395536" y="2708920"/>
            <a:ext cx="8291264" cy="504056"/>
          </a:xfrm>
        </p:spPr>
        <p:txBody>
          <a:bodyPr/>
          <a:lstStyle/>
          <a:p>
            <a:pPr algn="ctr"/>
            <a:r>
              <a:rPr lang="cs-CZ" dirty="0"/>
              <a:t>Děkuji za pozornost</a:t>
            </a:r>
            <a:br>
              <a:rPr lang="cs-CZ" dirty="0"/>
            </a:br>
            <a:br>
              <a:rPr lang="cs-CZ" dirty="0"/>
            </a:br>
            <a:endParaRPr lang="cs-CZ" dirty="0"/>
          </a:p>
        </p:txBody>
      </p:sp>
    </p:spTree>
    <p:extLst>
      <p:ext uri="{BB962C8B-B14F-4D97-AF65-F5344CB8AC3E}">
        <p14:creationId xmlns:p14="http://schemas.microsoft.com/office/powerpoint/2010/main" val="980923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4B26CF-FC75-B76B-8B6D-69A93656066D}"/>
              </a:ext>
            </a:extLst>
          </p:cNvPr>
          <p:cNvSpPr>
            <a:spLocks noGrp="1"/>
          </p:cNvSpPr>
          <p:nvPr>
            <p:ph type="title"/>
          </p:nvPr>
        </p:nvSpPr>
        <p:spPr/>
        <p:txBody>
          <a:bodyPr/>
          <a:lstStyle/>
          <a:p>
            <a:r>
              <a:rPr lang="cs-CZ" dirty="0">
                <a:hlinkClick r:id="rId2"/>
              </a:rPr>
              <a:t>§ 241 Podání námitek</a:t>
            </a:r>
            <a:endParaRPr lang="cs-CZ" dirty="0"/>
          </a:p>
        </p:txBody>
      </p:sp>
      <p:sp>
        <p:nvSpPr>
          <p:cNvPr id="3" name="Zástupný obsah 2">
            <a:extLst>
              <a:ext uri="{FF2B5EF4-FFF2-40B4-BE49-F238E27FC236}">
                <a16:creationId xmlns:a16="http://schemas.microsoft.com/office/drawing/2014/main" id="{F224CA51-8579-3916-F501-A6A6C47F8A39}"/>
              </a:ext>
            </a:extLst>
          </p:cNvPr>
          <p:cNvSpPr>
            <a:spLocks noGrp="1"/>
          </p:cNvSpPr>
          <p:nvPr>
            <p:ph idx="10"/>
          </p:nvPr>
        </p:nvSpPr>
        <p:spPr/>
        <p:txBody>
          <a:bodyPr>
            <a:normAutofit fontScale="92500" lnSpcReduction="20000"/>
          </a:bodyPr>
          <a:lstStyle/>
          <a:p>
            <a:r>
              <a:rPr lang="cs-CZ" dirty="0"/>
              <a:t>proti postupu zadavatele souvisejícím se</a:t>
            </a:r>
          </a:p>
          <a:p>
            <a:pPr lvl="1"/>
            <a:r>
              <a:rPr lang="cs-CZ" sz="3200" dirty="0"/>
              <a:t>zadáváním veřejné zakázky</a:t>
            </a:r>
          </a:p>
          <a:p>
            <a:pPr lvl="1"/>
            <a:r>
              <a:rPr lang="cs-CZ" sz="3200" dirty="0"/>
              <a:t>zvláštními postupy</a:t>
            </a:r>
          </a:p>
          <a:p>
            <a:pPr lvl="2"/>
            <a:r>
              <a:rPr lang="cs-CZ" sz="2800" dirty="0"/>
              <a:t>rámcové dohody</a:t>
            </a:r>
          </a:p>
          <a:p>
            <a:pPr lvl="2"/>
            <a:r>
              <a:rPr lang="cs-CZ" sz="2800" dirty="0"/>
              <a:t>dynamické nákupní systémy</a:t>
            </a:r>
          </a:p>
          <a:p>
            <a:pPr lvl="2"/>
            <a:r>
              <a:rPr lang="cs-CZ" sz="2800" dirty="0"/>
              <a:t>soutěže o návrh</a:t>
            </a:r>
          </a:p>
          <a:p>
            <a:r>
              <a:rPr lang="cs-CZ" dirty="0"/>
              <a:t>nelze</a:t>
            </a:r>
          </a:p>
          <a:p>
            <a:pPr lvl="1"/>
            <a:r>
              <a:rPr lang="cs-CZ" sz="3200" dirty="0"/>
              <a:t>veřejné zakázky malého rozsahu</a:t>
            </a:r>
          </a:p>
          <a:p>
            <a:pPr lvl="1"/>
            <a:r>
              <a:rPr lang="cs-CZ" sz="3200" dirty="0"/>
              <a:t>koncese malého rozsahu</a:t>
            </a:r>
          </a:p>
          <a:p>
            <a:pPr lvl="1"/>
            <a:r>
              <a:rPr lang="cs-CZ" sz="3200" dirty="0"/>
              <a:t>sektorové podlimitní veřejné zakázky</a:t>
            </a:r>
          </a:p>
          <a:p>
            <a:endParaRPr lang="cs-CZ" dirty="0"/>
          </a:p>
        </p:txBody>
      </p:sp>
    </p:spTree>
    <p:extLst>
      <p:ext uri="{BB962C8B-B14F-4D97-AF65-F5344CB8AC3E}">
        <p14:creationId xmlns:p14="http://schemas.microsoft.com/office/powerpoint/2010/main" val="49735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hlinkClick r:id="rId2"/>
              </a:rPr>
              <a:t>§ 241 Podání námitek</a:t>
            </a:r>
            <a:endParaRPr lang="cs-CZ" dirty="0"/>
          </a:p>
        </p:txBody>
      </p:sp>
      <p:sp>
        <p:nvSpPr>
          <p:cNvPr id="3" name="Zástupný symbol pro obsah 2"/>
          <p:cNvSpPr>
            <a:spLocks noGrp="1"/>
          </p:cNvSpPr>
          <p:nvPr>
            <p:ph idx="10"/>
          </p:nvPr>
        </p:nvSpPr>
        <p:spPr/>
        <p:txBody>
          <a:bodyPr>
            <a:normAutofit/>
          </a:bodyPr>
          <a:lstStyle/>
          <a:p>
            <a:r>
              <a:rPr lang="cs-CZ" dirty="0"/>
              <a:t>proti</a:t>
            </a:r>
          </a:p>
          <a:p>
            <a:pPr lvl="1"/>
            <a:r>
              <a:rPr lang="cs-CZ" dirty="0"/>
              <a:t>všem úkonům nebo opomenutím zadavatele</a:t>
            </a:r>
          </a:p>
          <a:p>
            <a:pPr marL="457200" lvl="1" indent="0">
              <a:buNone/>
            </a:pPr>
            <a:r>
              <a:rPr lang="cs-CZ" dirty="0"/>
              <a:t>v ZŘ, zvláštním postupu, inovačním partnerství</a:t>
            </a:r>
          </a:p>
          <a:p>
            <a:pPr marL="457200" lvl="1" indent="0">
              <a:buNone/>
            </a:pPr>
            <a:r>
              <a:rPr lang="cs-CZ" dirty="0"/>
              <a:t>(kromě poskytování údajů z elektronického otevírání nabídek)</a:t>
            </a:r>
            <a:endParaRPr lang="cs-CZ" i="1" dirty="0"/>
          </a:p>
          <a:p>
            <a:pPr lvl="1"/>
            <a:r>
              <a:rPr lang="cs-CZ" dirty="0"/>
              <a:t>stanovení zadávacích podmínek</a:t>
            </a:r>
          </a:p>
          <a:p>
            <a:pPr lvl="1"/>
            <a:r>
              <a:rPr lang="cs-CZ" dirty="0"/>
              <a:t>volbě druhu ZŘ, režimu, výjimky</a:t>
            </a:r>
          </a:p>
        </p:txBody>
      </p:sp>
    </p:spTree>
    <p:extLst>
      <p:ext uri="{BB962C8B-B14F-4D97-AF65-F5344CB8AC3E}">
        <p14:creationId xmlns:p14="http://schemas.microsoft.com/office/powerpoint/2010/main" val="1936774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740F32-ECE6-891A-B10B-01A90C3906D3}"/>
              </a:ext>
            </a:extLst>
          </p:cNvPr>
          <p:cNvSpPr>
            <a:spLocks noGrp="1"/>
          </p:cNvSpPr>
          <p:nvPr>
            <p:ph type="title"/>
          </p:nvPr>
        </p:nvSpPr>
        <p:spPr/>
        <p:txBody>
          <a:bodyPr/>
          <a:lstStyle/>
          <a:p>
            <a:r>
              <a:rPr lang="cs-CZ" dirty="0">
                <a:hlinkClick r:id="rId2"/>
              </a:rPr>
              <a:t>§ 241 Podání námitek</a:t>
            </a:r>
            <a:endParaRPr lang="cs-CZ" dirty="0"/>
          </a:p>
        </p:txBody>
      </p:sp>
      <p:sp>
        <p:nvSpPr>
          <p:cNvPr id="3" name="Zástupný obsah 2">
            <a:extLst>
              <a:ext uri="{FF2B5EF4-FFF2-40B4-BE49-F238E27FC236}">
                <a16:creationId xmlns:a16="http://schemas.microsoft.com/office/drawing/2014/main" id="{5148CA90-74F2-2A62-434A-E57AD30E78F3}"/>
              </a:ext>
            </a:extLst>
          </p:cNvPr>
          <p:cNvSpPr>
            <a:spLocks noGrp="1"/>
          </p:cNvSpPr>
          <p:nvPr>
            <p:ph idx="10"/>
          </p:nvPr>
        </p:nvSpPr>
        <p:spPr/>
        <p:txBody>
          <a:bodyPr/>
          <a:lstStyle/>
          <a:p>
            <a:r>
              <a:rPr lang="cs-CZ" dirty="0"/>
              <a:t>kdo</a:t>
            </a:r>
          </a:p>
          <a:p>
            <a:pPr lvl="1"/>
            <a:r>
              <a:rPr lang="cs-CZ" dirty="0"/>
              <a:t>dodavatel </a:t>
            </a:r>
          </a:p>
          <a:p>
            <a:pPr lvl="2"/>
            <a:r>
              <a:rPr lang="cs-CZ" dirty="0"/>
              <a:t>stanovení zadávacích podmínek</a:t>
            </a:r>
          </a:p>
          <a:p>
            <a:pPr lvl="2"/>
            <a:r>
              <a:rPr lang="cs-CZ" dirty="0"/>
              <a:t>volba druhu zadávacího řízení</a:t>
            </a:r>
          </a:p>
          <a:p>
            <a:pPr lvl="2"/>
            <a:r>
              <a:rPr lang="cs-CZ" dirty="0"/>
              <a:t>volba režimu veřejné zakázky</a:t>
            </a:r>
          </a:p>
          <a:p>
            <a:pPr lvl="2"/>
            <a:r>
              <a:rPr lang="cs-CZ" dirty="0"/>
              <a:t>postup zadavatele směřující k zadání veřejné zakázky mimo zadávací řízení</a:t>
            </a:r>
          </a:p>
          <a:p>
            <a:pPr lvl="1"/>
            <a:r>
              <a:rPr lang="cs-CZ" dirty="0"/>
              <a:t>účastník zadávacího řízení</a:t>
            </a:r>
          </a:p>
          <a:p>
            <a:pPr lvl="2"/>
            <a:r>
              <a:rPr lang="cs-CZ" dirty="0"/>
              <a:t>ostatní (vyloučení, výběr, zrušení)</a:t>
            </a:r>
          </a:p>
          <a:p>
            <a:pPr lvl="2"/>
            <a:endParaRPr lang="cs-CZ" dirty="0"/>
          </a:p>
        </p:txBody>
      </p:sp>
    </p:spTree>
    <p:extLst>
      <p:ext uri="{BB962C8B-B14F-4D97-AF65-F5344CB8AC3E}">
        <p14:creationId xmlns:p14="http://schemas.microsoft.com/office/powerpoint/2010/main" val="1290524951"/>
      </p:ext>
    </p:extLst>
  </p:cSld>
  <p:clrMapOvr>
    <a:masterClrMapping/>
  </p:clrMapOvr>
</p:sld>
</file>

<file path=ppt/theme/theme1.xml><?xml version="1.0" encoding="utf-8"?>
<a:theme xmlns:a="http://schemas.openxmlformats.org/drawingml/2006/main" name="MMR_klas">
  <a:themeElements>
    <a:clrScheme name="Barvy MMR">
      <a:dk1>
        <a:sysClr val="windowText" lastClr="000000"/>
      </a:dk1>
      <a:lt1>
        <a:sysClr val="window" lastClr="FFFFFF"/>
      </a:lt1>
      <a:dk2>
        <a:srgbClr val="262626"/>
      </a:dk2>
      <a:lt2>
        <a:srgbClr val="EEECE1"/>
      </a:lt2>
      <a:accent1>
        <a:srgbClr val="000099"/>
      </a:accent1>
      <a:accent2>
        <a:srgbClr val="00AF3F"/>
      </a:accent2>
      <a:accent3>
        <a:srgbClr val="F9E300"/>
      </a:accent3>
      <a:accent4>
        <a:srgbClr val="E21C18"/>
      </a:accent4>
      <a:accent5>
        <a:srgbClr val="24A7AF"/>
      </a:accent5>
      <a:accent6>
        <a:srgbClr val="868686"/>
      </a:accent6>
      <a:hlink>
        <a:srgbClr val="00AF3F"/>
      </a:hlink>
      <a:folHlink>
        <a:srgbClr val="868686"/>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0C102091CB6784BA92B6532E367092A" ma:contentTypeVersion="2" ma:contentTypeDescription="Vytvoří nový dokument" ma:contentTypeScope="" ma:versionID="4034b0e626262450aabce87196743641">
  <xsd:schema xmlns:xsd="http://www.w3.org/2001/XMLSchema" xmlns:xs="http://www.w3.org/2001/XMLSchema" xmlns:p="http://schemas.microsoft.com/office/2006/metadata/properties" xmlns:ns2="68cadc4e-294d-41d9-b29c-bf1a1899dc86" targetNamespace="http://schemas.microsoft.com/office/2006/metadata/properties" ma:root="true" ma:fieldsID="fbb83d178f9971999986bea947390ff5" ns2:_="">
    <xsd:import namespace="68cadc4e-294d-41d9-b29c-bf1a1899dc8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cadc4e-294d-41d9-b29c-bf1a1899dc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7AF53A-3E30-488C-B6EE-A44FE5CFB7FB}">
  <ds:schemaRefs>
    <ds:schemaRef ds:uri="http://schemas.microsoft.com/sharepoint/v3/contenttype/forms"/>
  </ds:schemaRefs>
</ds:datastoreItem>
</file>

<file path=customXml/itemProps2.xml><?xml version="1.0" encoding="utf-8"?>
<ds:datastoreItem xmlns:ds="http://schemas.openxmlformats.org/officeDocument/2006/customXml" ds:itemID="{89B05EDF-7056-44D5-BAEE-EE598E3E2F62}">
  <ds:schemaRefs>
    <ds:schemaRef ds:uri="http://schemas.microsoft.com/office/infopath/2007/PartnerControls"/>
    <ds:schemaRef ds:uri="http://schemas.microsoft.com/office/2006/documentManagement/types"/>
    <ds:schemaRef ds:uri="http://purl.org/dc/dcmitype/"/>
    <ds:schemaRef ds:uri="http://purl.org/dc/elements/1.1/"/>
    <ds:schemaRef ds:uri="http://schemas.openxmlformats.org/package/2006/metadata/core-properties"/>
    <ds:schemaRef ds:uri="http://schemas.microsoft.com/office/2006/metadata/properties"/>
    <ds:schemaRef ds:uri="http://www.w3.org/XML/1998/namespace"/>
    <ds:schemaRef ds:uri="68cadc4e-294d-41d9-b29c-bf1a1899dc86"/>
    <ds:schemaRef ds:uri="http://purl.org/dc/terms/"/>
  </ds:schemaRefs>
</ds:datastoreItem>
</file>

<file path=customXml/itemProps3.xml><?xml version="1.0" encoding="utf-8"?>
<ds:datastoreItem xmlns:ds="http://schemas.openxmlformats.org/officeDocument/2006/customXml" ds:itemID="{96115C17-0608-4E24-84C6-C3D18A2547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cadc4e-294d-41d9-b29c-bf1a1899dc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MMR_klas</Template>
  <TotalTime>4469</TotalTime>
  <Words>4197</Words>
  <Application>Microsoft Office PowerPoint</Application>
  <PresentationFormat>Předvádění na obrazovce (4:3)</PresentationFormat>
  <Paragraphs>302</Paragraphs>
  <Slides>67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67</vt:i4>
      </vt:variant>
    </vt:vector>
  </HeadingPairs>
  <TitlesOfParts>
    <vt:vector size="71" baseType="lpstr">
      <vt:lpstr>Arial</vt:lpstr>
      <vt:lpstr>Calibri</vt:lpstr>
      <vt:lpstr>Wingdings</vt:lpstr>
      <vt:lpstr>MMR_klas</vt:lpstr>
      <vt:lpstr>Námitky</vt:lpstr>
      <vt:lpstr>Prezentace aplikace PowerPoint</vt:lpstr>
      <vt:lpstr>Právní předpisy </vt:lpstr>
      <vt:lpstr>Směrnice</vt:lpstr>
      <vt:lpstr>Zákon o zadávání veřejných zakázek</vt:lpstr>
      <vt:lpstr>§ 241 Podání námitek</vt:lpstr>
      <vt:lpstr>§ 241 Podání námitek</vt:lpstr>
      <vt:lpstr>§ 241 Podání námitek</vt:lpstr>
      <vt:lpstr>§ 241 Podání námitek</vt:lpstr>
      <vt:lpstr>§ 242 Lhůty pro podání námitek</vt:lpstr>
      <vt:lpstr>§ 242 Lhůty pro podání námitek</vt:lpstr>
      <vt:lpstr>§ 242 Lhůty pro podání námitek</vt:lpstr>
      <vt:lpstr>Stanovisko ÚOHS k aplikaci § 242 odst. 5 ZZVZ</vt:lpstr>
      <vt:lpstr>§ 242 Lhůty pro podání námitek</vt:lpstr>
      <vt:lpstr>§ 242 Lhůty pro podání námitek</vt:lpstr>
      <vt:lpstr>Formuláře</vt:lpstr>
      <vt:lpstr>§ 243 Vzdání se práva podat námitky</vt:lpstr>
      <vt:lpstr>§ 244 Náležitosti námitek </vt:lpstr>
      <vt:lpstr>§ 245 Vyřízení námitek </vt:lpstr>
      <vt:lpstr>§ 245 Vyřízení námitek</vt:lpstr>
      <vt:lpstr>§ 245 Vyřízení námitek</vt:lpstr>
      <vt:lpstr>§ 246 Zákaz uzavření smlouvy</vt:lpstr>
      <vt:lpstr>§ 247 Inovační partnerství</vt:lpstr>
      <vt:lpstr>§ 43 Smluvní zastoupení zadavatele</vt:lpstr>
      <vt:lpstr>§ 47 Účastník zadávacího řízení </vt:lpstr>
      <vt:lpstr>§ 47 Účastník zadávacího řízení </vt:lpstr>
      <vt:lpstr>§ 51 Ukončení zadávacího řízení</vt:lpstr>
      <vt:lpstr>§ 49 Opatření k nápravě</vt:lpstr>
      <vt:lpstr>§ 135, 139, 141 Rámcové dohody a dynamické nákupní systémy</vt:lpstr>
      <vt:lpstr>§ 250 Návrh</vt:lpstr>
      <vt:lpstr>§ 251 Návrh</vt:lpstr>
      <vt:lpstr>§ 257 Zastavení řízení</vt:lpstr>
      <vt:lpstr>§ 258 Zvláštní ustanovení o jednání předcházejícím zahájení řízení</vt:lpstr>
      <vt:lpstr>§ 263 Nápravná opatření </vt:lpstr>
      <vt:lpstr>§ 263 Nápravná opatření</vt:lpstr>
      <vt:lpstr>§ 267 Návrh po ukončení fáze inovačního partnerství</vt:lpstr>
      <vt:lpstr>§ 268 Přestupky zadavatele</vt:lpstr>
      <vt:lpstr>Postup zadavatele</vt:lpstr>
      <vt:lpstr>Ověření přípustnosti</vt:lpstr>
      <vt:lpstr>Rozeslání </vt:lpstr>
      <vt:lpstr>(Ne)shledání důvodů pro vyhovění</vt:lpstr>
      <vt:lpstr>Odůvodnění</vt:lpstr>
      <vt:lpstr>Odeslání</vt:lpstr>
      <vt:lpstr>Rozhodnutí  </vt:lpstr>
      <vt:lpstr>S0314/2020</vt:lpstr>
      <vt:lpstr>R0139/2023</vt:lpstr>
      <vt:lpstr>R0119/2022</vt:lpstr>
      <vt:lpstr>S0045/2024 </vt:lpstr>
      <vt:lpstr>S0413/2024 </vt:lpstr>
      <vt:lpstr>S0459/2021</vt:lpstr>
      <vt:lpstr>S0208/2021/VZ</vt:lpstr>
      <vt:lpstr>S0029/2022</vt:lpstr>
      <vt:lpstr>S0718/2024 </vt:lpstr>
      <vt:lpstr>S0514/2020</vt:lpstr>
      <vt:lpstr>R0060/2021</vt:lpstr>
      <vt:lpstr>S0005/2021</vt:lpstr>
      <vt:lpstr>KS 30 Af 17/2021 - 114 </vt:lpstr>
      <vt:lpstr>S0349/2022</vt:lpstr>
      <vt:lpstr>S0157/2017</vt:lpstr>
      <vt:lpstr>R0220/2018</vt:lpstr>
      <vt:lpstr>R0172/2020</vt:lpstr>
      <vt:lpstr>R0097/2022</vt:lpstr>
      <vt:lpstr>S601/2023</vt:lpstr>
      <vt:lpstr>R0053/2023</vt:lpstr>
      <vt:lpstr>R0084/2020 </vt:lpstr>
      <vt:lpstr>KS 31 Af 11/2023-83  </vt:lpstr>
      <vt:lpstr>Děkuji za pozornost  </vt:lpstr>
    </vt:vector>
  </TitlesOfParts>
  <Company>MMR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Vypořádání námitek</dc:title>
  <dc:creator>Malenková Miluše</dc:creator>
  <cp:lastModifiedBy>Malenková Miluše</cp:lastModifiedBy>
  <cp:revision>87</cp:revision>
  <cp:lastPrinted>2022-10-03T12:31:05Z</cp:lastPrinted>
  <dcterms:created xsi:type="dcterms:W3CDTF">2020-11-18T11:32:23Z</dcterms:created>
  <dcterms:modified xsi:type="dcterms:W3CDTF">2024-11-19T21:05:19Z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0x01010070C102091CB6784BA92B6532E367092A</vt:lpwstr>
  </property>
</Properties>
</file>