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0"/>
  </p:notesMasterIdLst>
  <p:handoutMasterIdLst>
    <p:handoutMasterId r:id="rId71"/>
  </p:handoutMasterIdLst>
  <p:sldIdLst>
    <p:sldId id="762" r:id="rId5"/>
    <p:sldId id="1900" r:id="rId6"/>
    <p:sldId id="1856" r:id="rId7"/>
    <p:sldId id="1824" r:id="rId8"/>
    <p:sldId id="1825" r:id="rId9"/>
    <p:sldId id="1901" r:id="rId10"/>
    <p:sldId id="1902" r:id="rId11"/>
    <p:sldId id="1903" r:id="rId12"/>
    <p:sldId id="1904" r:id="rId13"/>
    <p:sldId id="1906" r:id="rId14"/>
    <p:sldId id="1905" r:id="rId15"/>
    <p:sldId id="1907" r:id="rId16"/>
    <p:sldId id="1908" r:id="rId17"/>
    <p:sldId id="1909" r:id="rId18"/>
    <p:sldId id="1910" r:id="rId19"/>
    <p:sldId id="1911" r:id="rId20"/>
    <p:sldId id="1912" r:id="rId21"/>
    <p:sldId id="1913" r:id="rId22"/>
    <p:sldId id="1914" r:id="rId23"/>
    <p:sldId id="1915" r:id="rId24"/>
    <p:sldId id="1916" r:id="rId25"/>
    <p:sldId id="1917" r:id="rId26"/>
    <p:sldId id="1918" r:id="rId27"/>
    <p:sldId id="1920" r:id="rId28"/>
    <p:sldId id="1919" r:id="rId29"/>
    <p:sldId id="1921" r:id="rId30"/>
    <p:sldId id="1922" r:id="rId31"/>
    <p:sldId id="1923" r:id="rId32"/>
    <p:sldId id="1924" r:id="rId33"/>
    <p:sldId id="1925" r:id="rId34"/>
    <p:sldId id="1926" r:id="rId35"/>
    <p:sldId id="1927" r:id="rId36"/>
    <p:sldId id="1928" r:id="rId37"/>
    <p:sldId id="1929" r:id="rId38"/>
    <p:sldId id="1930" r:id="rId39"/>
    <p:sldId id="1931" r:id="rId40"/>
    <p:sldId id="1932" r:id="rId41"/>
    <p:sldId id="1933" r:id="rId42"/>
    <p:sldId id="1934" r:id="rId43"/>
    <p:sldId id="1935" r:id="rId44"/>
    <p:sldId id="1936" r:id="rId45"/>
    <p:sldId id="1937" r:id="rId46"/>
    <p:sldId id="1939" r:id="rId47"/>
    <p:sldId id="1959" r:id="rId48"/>
    <p:sldId id="1938" r:id="rId49"/>
    <p:sldId id="1940" r:id="rId50"/>
    <p:sldId id="1941" r:id="rId51"/>
    <p:sldId id="1942" r:id="rId52"/>
    <p:sldId id="1943" r:id="rId53"/>
    <p:sldId id="1944" r:id="rId54"/>
    <p:sldId id="1945" r:id="rId55"/>
    <p:sldId id="1946" r:id="rId56"/>
    <p:sldId id="1947" r:id="rId57"/>
    <p:sldId id="1948" r:id="rId58"/>
    <p:sldId id="1949" r:id="rId59"/>
    <p:sldId id="1950" r:id="rId60"/>
    <p:sldId id="1951" r:id="rId61"/>
    <p:sldId id="1952" r:id="rId62"/>
    <p:sldId id="1953" r:id="rId63"/>
    <p:sldId id="1954" r:id="rId64"/>
    <p:sldId id="1955" r:id="rId65"/>
    <p:sldId id="1956" r:id="rId66"/>
    <p:sldId id="1957" r:id="rId67"/>
    <p:sldId id="1958" r:id="rId68"/>
    <p:sldId id="1760" r:id="rId69"/>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lenková Miluše" initials="M.M." lastIdx="0" clrIdx="0"/>
  <p:cmAuthor id="1" name="Fidler Vlastimil" initials="FV" lastIdx="29" clrIdx="1">
    <p:extLst>
      <p:ext uri="{19B8F6BF-5375-455C-9EA6-DF929625EA0E}">
        <p15:presenceInfo xmlns:p15="http://schemas.microsoft.com/office/powerpoint/2012/main" userId="S-1-5-21-1453678106-484518242-318601546-6332" providerId="AD"/>
      </p:ext>
    </p:extLst>
  </p:cmAuthor>
  <p:cmAuthor id="2" name="Matějková Pavla" initials="MP" lastIdx="4" clrIdx="2">
    <p:extLst>
      <p:ext uri="{19B8F6BF-5375-455C-9EA6-DF929625EA0E}">
        <p15:presenceInfo xmlns:p15="http://schemas.microsoft.com/office/powerpoint/2012/main" userId="S::pavla.matejkova@mmr.cz::67ebc989-36ad-409a-9baf-b89d312c07f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DB7D00"/>
    <a:srgbClr val="C49500"/>
    <a:srgbClr val="F9E300"/>
    <a:srgbClr val="000099"/>
    <a:srgbClr val="00AF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750" autoAdjust="0"/>
    <p:restoredTop sz="93792" autoAdjust="0"/>
  </p:normalViewPr>
  <p:slideViewPr>
    <p:cSldViewPr>
      <p:cViewPr varScale="1">
        <p:scale>
          <a:sx n="126" d="100"/>
          <a:sy n="126" d="100"/>
        </p:scale>
        <p:origin x="714" y="132"/>
      </p:cViewPr>
      <p:guideLst>
        <p:guide orient="horz" pos="2160"/>
        <p:guide pos="2880"/>
      </p:guideLst>
    </p:cSldViewPr>
  </p:slideViewPr>
  <p:outlineViewPr>
    <p:cViewPr>
      <p:scale>
        <a:sx n="33" d="100"/>
        <a:sy n="33" d="100"/>
      </p:scale>
      <p:origin x="0" y="3252"/>
    </p:cViewPr>
  </p:outlineViewPr>
  <p:notesTextViewPr>
    <p:cViewPr>
      <p:scale>
        <a:sx n="100" d="100"/>
        <a:sy n="100" d="100"/>
      </p:scale>
      <p:origin x="0" y="0"/>
    </p:cViewPr>
  </p:notesTextViewPr>
  <p:sorterViewPr>
    <p:cViewPr>
      <p:scale>
        <a:sx n="100" d="100"/>
        <a:sy n="100" d="100"/>
      </p:scale>
      <p:origin x="0" y="9114"/>
    </p:cViewPr>
  </p:sorterViewPr>
  <p:notesViewPr>
    <p:cSldViewPr>
      <p:cViewPr varScale="1">
        <p:scale>
          <a:sx n="90" d="100"/>
          <a:sy n="90" d="100"/>
        </p:scale>
        <p:origin x="-3714"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notesMaster" Target="notesMasters/notesMaster1.xml"/><Relationship Id="rId75"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tableStyles" Target="tableStyles.xml"/><Relationship Id="rId7" Type="http://schemas.openxmlformats.org/officeDocument/2006/relationships/slide" Target="slides/slide3.xml"/><Relationship Id="rId7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5" y="0"/>
            <a:ext cx="2945659" cy="496332"/>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sz="quarter" idx="1"/>
          </p:nvPr>
        </p:nvSpPr>
        <p:spPr>
          <a:xfrm>
            <a:off x="3850448" y="0"/>
            <a:ext cx="2945659" cy="496332"/>
          </a:xfrm>
          <a:prstGeom prst="rect">
            <a:avLst/>
          </a:prstGeom>
        </p:spPr>
        <p:txBody>
          <a:bodyPr vert="horz" lIns="91669" tIns="45834" rIns="91669" bIns="45834" rtlCol="0"/>
          <a:lstStyle>
            <a:lvl1pPr algn="r">
              <a:defRPr sz="1200"/>
            </a:lvl1pPr>
          </a:lstStyle>
          <a:p>
            <a:fld id="{DEDA9FB6-D9ED-404E-AFD2-37E0835FC3D6}" type="datetimeFigureOut">
              <a:rPr lang="cs-CZ" smtClean="0"/>
              <a:pPr/>
              <a:t>23.10.2024</a:t>
            </a:fld>
            <a:endParaRPr lang="cs-CZ"/>
          </a:p>
        </p:txBody>
      </p:sp>
      <p:sp>
        <p:nvSpPr>
          <p:cNvPr id="4" name="Zástupný symbol pro zápatí 3"/>
          <p:cNvSpPr>
            <a:spLocks noGrp="1"/>
          </p:cNvSpPr>
          <p:nvPr>
            <p:ph type="ftr" sz="quarter" idx="2"/>
          </p:nvPr>
        </p:nvSpPr>
        <p:spPr>
          <a:xfrm>
            <a:off x="5" y="9428583"/>
            <a:ext cx="2945659" cy="496332"/>
          </a:xfrm>
          <a:prstGeom prst="rect">
            <a:avLst/>
          </a:prstGeom>
        </p:spPr>
        <p:txBody>
          <a:bodyPr vert="horz" lIns="91669" tIns="45834" rIns="91669" bIns="45834"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8" y="9428583"/>
            <a:ext cx="2945659" cy="496332"/>
          </a:xfrm>
          <a:prstGeom prst="rect">
            <a:avLst/>
          </a:prstGeom>
        </p:spPr>
        <p:txBody>
          <a:bodyPr vert="horz" lIns="91669" tIns="45834" rIns="91669" bIns="45834" rtlCol="0" anchor="b"/>
          <a:lstStyle>
            <a:lvl1pPr algn="r">
              <a:defRPr sz="1200"/>
            </a:lvl1pPr>
          </a:lstStyle>
          <a:p>
            <a:fld id="{84BA257B-425A-4350-8792-7C494188941C}" type="slidenum">
              <a:rPr lang="cs-CZ" smtClean="0"/>
              <a:pPr/>
              <a:t>‹#›</a:t>
            </a:fld>
            <a:endParaRPr lang="cs-CZ"/>
          </a:p>
        </p:txBody>
      </p:sp>
    </p:spTree>
    <p:extLst>
      <p:ext uri="{BB962C8B-B14F-4D97-AF65-F5344CB8AC3E}">
        <p14:creationId xmlns:p14="http://schemas.microsoft.com/office/powerpoint/2010/main" val="12820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5" y="0"/>
            <a:ext cx="2945659" cy="496332"/>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idx="1"/>
          </p:nvPr>
        </p:nvSpPr>
        <p:spPr>
          <a:xfrm>
            <a:off x="3850448" y="0"/>
            <a:ext cx="2945659" cy="496332"/>
          </a:xfrm>
          <a:prstGeom prst="rect">
            <a:avLst/>
          </a:prstGeom>
        </p:spPr>
        <p:txBody>
          <a:bodyPr vert="horz" lIns="91669" tIns="45834" rIns="91669" bIns="45834" rtlCol="0"/>
          <a:lstStyle>
            <a:lvl1pPr algn="r">
              <a:defRPr sz="1200"/>
            </a:lvl1pPr>
          </a:lstStyle>
          <a:p>
            <a:fld id="{07B48070-1754-4046-9E38-6F5D9D5E9BB1}" type="datetimeFigureOut">
              <a:rPr lang="cs-CZ" smtClean="0"/>
              <a:pPr/>
              <a:t>23.10.2024</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669" tIns="45834" rIns="91669" bIns="45834" rtlCol="0" anchor="ctr"/>
          <a:lstStyle/>
          <a:p>
            <a:endParaRPr lang="cs-CZ"/>
          </a:p>
        </p:txBody>
      </p:sp>
      <p:sp>
        <p:nvSpPr>
          <p:cNvPr id="5" name="Zástupný symbol pro poznámky 4"/>
          <p:cNvSpPr>
            <a:spLocks noGrp="1"/>
          </p:cNvSpPr>
          <p:nvPr>
            <p:ph type="body" sz="quarter" idx="3"/>
          </p:nvPr>
        </p:nvSpPr>
        <p:spPr>
          <a:xfrm>
            <a:off x="679768" y="4715154"/>
            <a:ext cx="5438140" cy="4466987"/>
          </a:xfrm>
          <a:prstGeom prst="rect">
            <a:avLst/>
          </a:prstGeom>
        </p:spPr>
        <p:txBody>
          <a:bodyPr vert="horz" lIns="91669" tIns="45834" rIns="91669" bIns="45834"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5" y="9428583"/>
            <a:ext cx="2945659" cy="496332"/>
          </a:xfrm>
          <a:prstGeom prst="rect">
            <a:avLst/>
          </a:prstGeom>
        </p:spPr>
        <p:txBody>
          <a:bodyPr vert="horz" lIns="91669" tIns="45834" rIns="91669" bIns="45834"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8" y="9428583"/>
            <a:ext cx="2945659" cy="496332"/>
          </a:xfrm>
          <a:prstGeom prst="rect">
            <a:avLst/>
          </a:prstGeom>
        </p:spPr>
        <p:txBody>
          <a:bodyPr vert="horz" lIns="91669" tIns="45834" rIns="91669" bIns="45834" rtlCol="0" anchor="b"/>
          <a:lstStyle>
            <a:lvl1pPr algn="r">
              <a:defRPr sz="1200"/>
            </a:lvl1pPr>
          </a:lstStyle>
          <a:p>
            <a:fld id="{2A477F0F-9C0A-45F8-A7AE-EABCF9118898}" type="slidenum">
              <a:rPr lang="cs-CZ" smtClean="0"/>
              <a:pPr/>
              <a:t>‹#›</a:t>
            </a:fld>
            <a:endParaRPr lang="cs-CZ"/>
          </a:p>
        </p:txBody>
      </p:sp>
    </p:spTree>
    <p:extLst>
      <p:ext uri="{BB962C8B-B14F-4D97-AF65-F5344CB8AC3E}">
        <p14:creationId xmlns:p14="http://schemas.microsoft.com/office/powerpoint/2010/main" val="122146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a:t>
            </a:fld>
            <a:endParaRPr lang="cs-CZ"/>
          </a:p>
        </p:txBody>
      </p:sp>
    </p:spTree>
    <p:extLst>
      <p:ext uri="{BB962C8B-B14F-4D97-AF65-F5344CB8AC3E}">
        <p14:creationId xmlns:p14="http://schemas.microsoft.com/office/powerpoint/2010/main" val="6469255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autoři projektu</a:t>
            </a:r>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a:t>NÁZEV PREZENTACE</a:t>
            </a:r>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600" b="0" i="0" u="none" strike="noStrike" kern="1200" cap="none" spc="0" normalizeH="0" baseline="0" noProof="0">
                <a:ln>
                  <a:noFill/>
                </a:ln>
                <a:solidFill>
                  <a:schemeClr val="tx1"/>
                </a:solidFill>
                <a:effectLst/>
                <a:uLnTx/>
                <a:uFillTx/>
                <a:latin typeface="Arial" pitchFamily="34" charset="0"/>
                <a:ea typeface="+mn-ea"/>
                <a:cs typeface="Arial" pitchFamily="34" charset="0"/>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910942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BA6178A0-1E68-4502-A3F7-15E4EA4A7219}" type="datetimeFigureOut">
              <a:rPr lang="cs-CZ" smtClean="0"/>
              <a:t>23.10.2024</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AA28307C-8575-4F60-9FAB-B81676BCDEC1}" type="slidenum">
              <a:rPr lang="cs-CZ" smtClean="0"/>
              <a:t>‹#›</a:t>
            </a:fld>
            <a:endParaRPr lang="cs-CZ"/>
          </a:p>
        </p:txBody>
      </p:sp>
    </p:spTree>
    <p:extLst>
      <p:ext uri="{BB962C8B-B14F-4D97-AF65-F5344CB8AC3E}">
        <p14:creationId xmlns:p14="http://schemas.microsoft.com/office/powerpoint/2010/main" val="41704010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7"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hyperlink" Target="https://uohs.gov.cz/cs/verejne-zakazky/sbirky-rozhodnuti/detail-22011.html"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hyperlink" Target="https://uohs.gov.cz/cs/verejne-zakazky/sbirky-rozhodnuti/detail-22020.html" TargetMode="Externa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uohs.gov.cz/cs/verejne-zakazky/sbirky-rozhodnuti/detail-22008.html" TargetMode="Externa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hyperlink" Target="https://uohs.gov.cz/cs/verejne-zakazky/sbirky-rozhodnuti/detail-22079.html"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https://uohs.gov.cz/cs/verejne-zakazky/sbirky-rozhodnuti/detail-22015.html"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hyperlink" Target="https://uohs.gov.cz/cs/verejne-zakazky/sbirky-rozhodnuti/detail-22018.html"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hyperlink" Target="https://uohs.gov.cz/cs/verejne-zakazky/sbirky-rozhodnuti/detail-22037.html" TargetMode="Externa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hyperlink" Target="https://uohs.gov.cz/cs/verejne-zakazky/sbirky-rozhodnuti/detail-22045.html" TargetMode="Externa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hyperlink" Target="https://uohs.gov.cz/cs/verejne-zakazky/sbirky-rozhodnuti/detail-22039.html" TargetMode="Externa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hyperlink" Target="https://uohs.gov.cz/cs/verejne-zakazky/sbirky-rozhodnuti/detail-22130.html" TargetMode="Externa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2" Type="http://schemas.openxmlformats.org/officeDocument/2006/relationships/hyperlink" Target="https://uohs.gov.cz/cs/verejne-zakazky/sbirky-rozhodnuti/detail-22070.html" TargetMode="External"/><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2" Type="http://schemas.openxmlformats.org/officeDocument/2006/relationships/hyperlink" Target="https://uohs.gov.cz/cs/verejne-zakazky/sbirky-rozhodnuti/detail-22108.html"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https://uohs.gov.cz/cs/verejne-zakazky/sbirky-rozhodnuti/detail-21991.html" TargetMode="External"/><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s://uohs.gov.cz/cs/verejne-zakazky/sbirky-rozhodnuti/detail-22012.html"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lstStyle/>
          <a:p>
            <a:pPr marL="0" indent="0">
              <a:buNone/>
            </a:pPr>
            <a:endParaRPr lang="cs-CZ" sz="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2000" b="1" dirty="0">
              <a:solidFill>
                <a:srgbClr val="000099"/>
              </a:solidFill>
            </a:endParaRPr>
          </a:p>
          <a:p>
            <a:pPr marL="0" indent="0" algn="ctr">
              <a:buNone/>
            </a:pPr>
            <a:r>
              <a:rPr lang="cs-CZ" sz="4400" b="1" dirty="0">
                <a:solidFill>
                  <a:srgbClr val="000099"/>
                </a:solidFill>
              </a:rPr>
              <a:t>Vybraná rozhodnutí ÚOHS</a:t>
            </a:r>
          </a:p>
          <a:p>
            <a:pPr marL="0" indent="0" algn="ctr">
              <a:buNone/>
            </a:pPr>
            <a:r>
              <a:rPr lang="cs-CZ" sz="4400" b="1" dirty="0">
                <a:solidFill>
                  <a:srgbClr val="000099"/>
                </a:solidFill>
              </a:rPr>
              <a:t>- </a:t>
            </a:r>
          </a:p>
          <a:p>
            <a:pPr marL="0" indent="0" algn="ctr">
              <a:buNone/>
            </a:pPr>
            <a:r>
              <a:rPr lang="cs-CZ" sz="4400" b="1" dirty="0">
                <a:solidFill>
                  <a:srgbClr val="000099"/>
                </a:solidFill>
              </a:rPr>
              <a:t>srpen 2024</a:t>
            </a:r>
          </a:p>
          <a:p>
            <a:pPr marL="0" indent="0" algn="ctr">
              <a:buNone/>
            </a:pPr>
            <a:endParaRPr lang="cs-CZ" sz="2400" dirty="0">
              <a:solidFill>
                <a:srgbClr val="000099"/>
              </a:solidFill>
            </a:endParaRPr>
          </a:p>
          <a:p>
            <a:pPr marL="0" indent="0" algn="r">
              <a:buNone/>
            </a:pPr>
            <a:endParaRPr lang="cs-CZ" sz="2400" dirty="0">
              <a:solidFill>
                <a:srgbClr val="000099"/>
              </a:solidFill>
            </a:endParaRPr>
          </a:p>
          <a:p>
            <a:pPr marL="0" indent="0" algn="r">
              <a:buNone/>
            </a:pPr>
            <a:r>
              <a:rPr lang="cs-CZ" sz="1800" dirty="0">
                <a:solidFill>
                  <a:schemeClr val="accent1"/>
                </a:solidFill>
              </a:rPr>
              <a:t>Odbor strategií, práva a elektronizace veřejných zakázek  </a:t>
            </a:r>
          </a:p>
          <a:p>
            <a:pPr marL="0" indent="0" algn="r">
              <a:buNone/>
            </a:pPr>
            <a:endParaRPr lang="cs-CZ" sz="1800" dirty="0">
              <a:solidFill>
                <a:schemeClr val="accent1"/>
              </a:solidFill>
            </a:endParaRPr>
          </a:p>
        </p:txBody>
      </p:sp>
    </p:spTree>
    <p:extLst>
      <p:ext uri="{BB962C8B-B14F-4D97-AF65-F5344CB8AC3E}">
        <p14:creationId xmlns:p14="http://schemas.microsoft.com/office/powerpoint/2010/main" val="676391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8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Zadavate</a:t>
            </a:r>
            <a:r>
              <a:rPr lang="cs-CZ" sz="2400" dirty="0">
                <a:latin typeface="Arial" panose="020B0604020202020204" pitchFamily="34" charset="0"/>
                <a:ea typeface="Calibri" panose="020F0502020204030204" pitchFamily="34" charset="0"/>
                <a:cs typeface="Times New Roman" panose="02020603050405020304" pitchFamily="18" charset="0"/>
              </a:rPr>
              <a:t>l zadával nadlimitní VZ na služby v otevřeném řízení.</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Obdržel 2 nabídky, žádný z účastníků nebyl ze zadávacího řízení vyloučen.</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Dne 11. 10. 2023 rozhodl o výběru vybraného dodavatele.</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Dne 16. 10. 2023 uveřejnil na profilu zadavatele oznámení o výběru dodavatele.</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Dne 20. 11. 2023 uzavřel s vybraným dodavatelem smlouvu na plnění veřejné zakázky.</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Dne 18. 1. 2024 obdržel námitky nevybraného dodavatele.</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Dne 2. 2. 2024 rozhodl o námitkách nevybraného dodavatele.</a:t>
            </a: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6205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400" dirty="0">
                <a:latin typeface="Arial" panose="020B0604020202020204" pitchFamily="34" charset="0"/>
                <a:ea typeface="Calibri" panose="020F0502020204030204" pitchFamily="34" charset="0"/>
                <a:cs typeface="Times New Roman" panose="02020603050405020304" pitchFamily="18" charset="0"/>
              </a:rPr>
              <a:t>M</a:t>
            </a:r>
            <a:r>
              <a:rPr lang="cs-CZ" sz="2400" dirty="0">
                <a:effectLst/>
                <a:latin typeface="Arial" panose="020B0604020202020204" pitchFamily="34" charset="0"/>
                <a:ea typeface="Calibri" panose="020F0502020204030204" pitchFamily="34" charset="0"/>
                <a:cs typeface="Times New Roman" panose="02020603050405020304" pitchFamily="18" charset="0"/>
              </a:rPr>
              <a:t>ožnost vyhradit si uveřejnění oznámení o výběru dodavatele na profilu zadavatele, kdy se oznámení o výběru dodavatele považuje za doručené všem účastníkům zadávacího řízení okamžikem jeho uveřejnění, lze podle </a:t>
            </a:r>
            <a:r>
              <a:rPr lang="cs-CZ" sz="2400" dirty="0">
                <a:latin typeface="Arial" panose="020B0604020202020204" pitchFamily="34" charset="0"/>
                <a:ea typeface="Calibri" panose="020F0502020204030204" pitchFamily="34" charset="0"/>
                <a:cs typeface="Times New Roman" panose="02020603050405020304" pitchFamily="18" charset="0"/>
              </a:rPr>
              <a:t>§ 53 odst. 5 ZZVZ pouze v případě </a:t>
            </a:r>
            <a:r>
              <a:rPr lang="cs-CZ" sz="2400" dirty="0">
                <a:effectLst/>
                <a:latin typeface="Arial" panose="020B0604020202020204" pitchFamily="34" charset="0"/>
                <a:ea typeface="Calibri" panose="020F0502020204030204" pitchFamily="34" charset="0"/>
                <a:cs typeface="Times New Roman" panose="02020603050405020304" pitchFamily="18" charset="0"/>
              </a:rPr>
              <a:t>zjednodušeného podlimitního řízení. </a:t>
            </a:r>
          </a:p>
          <a:p>
            <a:pPr algn="just">
              <a:lnSpc>
                <a:spcPct val="107000"/>
              </a:lnSpc>
              <a:spcAft>
                <a:spcPts val="800"/>
              </a:spcAft>
            </a:pPr>
            <a:r>
              <a:rPr lang="cs-CZ" sz="2400" dirty="0">
                <a:latin typeface="Arial" panose="020B0604020202020204" pitchFamily="34" charset="0"/>
                <a:ea typeface="Calibri" panose="020F0502020204030204" pitchFamily="34" charset="0"/>
                <a:cs typeface="Times New Roman" panose="02020603050405020304" pitchFamily="18" charset="0"/>
              </a:rPr>
              <a:t>Uveřejněním oznámení o výběru dodavatele na profilu zadavatele tak nedojde k jeho řádnému doručení dle </a:t>
            </a:r>
            <a:br>
              <a:rPr lang="cs-CZ" sz="2400" dirty="0">
                <a:latin typeface="Arial" panose="020B0604020202020204" pitchFamily="34" charset="0"/>
                <a:ea typeface="Calibri" panose="020F0502020204030204" pitchFamily="34" charset="0"/>
                <a:cs typeface="Times New Roman" panose="02020603050405020304" pitchFamily="18" charset="0"/>
              </a:rPr>
            </a:br>
            <a:r>
              <a:rPr lang="cs-CZ" sz="2400" dirty="0">
                <a:latin typeface="Arial" panose="020B0604020202020204" pitchFamily="34" charset="0"/>
                <a:ea typeface="Calibri" panose="020F0502020204030204" pitchFamily="34" charset="0"/>
                <a:cs typeface="Times New Roman" panose="02020603050405020304" pitchFamily="18" charset="0"/>
              </a:rPr>
              <a:t>§ 123 ZZVZ.</a:t>
            </a:r>
          </a:p>
          <a:p>
            <a:pPr marL="0" indent="0" algn="just">
              <a:lnSpc>
                <a:spcPct val="107000"/>
              </a:lnSpc>
              <a:spcAft>
                <a:spcPts val="800"/>
              </a:spcAft>
              <a:buNone/>
            </a:pPr>
            <a:endParaRPr lang="cs-CZ"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5465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Aktivní legitimace v JŘSU</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2879816880"/>
              </p:ext>
            </p:extLst>
          </p:nvPr>
        </p:nvGraphicFramePr>
        <p:xfrm>
          <a:off x="11440" y="836712"/>
          <a:ext cx="9144000" cy="3510472"/>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5966">
                <a:tc>
                  <a:txBody>
                    <a:bodyPr/>
                    <a:lstStyle/>
                    <a:p>
                      <a:pPr algn="just">
                        <a:lnSpc>
                          <a:spcPct val="107000"/>
                        </a:lnSpc>
                        <a:spcAft>
                          <a:spcPts val="800"/>
                        </a:spcAft>
                      </a:pPr>
                      <a:r>
                        <a:rPr lang="cs-CZ" sz="24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ÚOHS-S0460/2024/VZ, č. j.  ÚOHS-28213/2024/500</a:t>
                      </a:r>
                      <a:endParaRPr lang="cs-CZ" sz="24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590331841"/>
                  </a:ext>
                </a:extLst>
              </a:tr>
              <a:tr h="333766">
                <a:tc>
                  <a:txBody>
                    <a:bodyPr/>
                    <a:lstStyle/>
                    <a:p>
                      <a:pPr algn="just">
                        <a:lnSpc>
                          <a:spcPct val="107000"/>
                        </a:lnSpc>
                        <a:spcAft>
                          <a:spcPts val="800"/>
                        </a:spcAft>
                      </a:pPr>
                      <a:r>
                        <a:rPr lang="cs-CZ" sz="24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https://uohs.gov.cz/cs/verejne-zakazky/sbirky-rozhodnuti/detail-22011.html</a:t>
                      </a:r>
                      <a:endParaRPr lang="cs-CZ" sz="24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305966">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Nový daňový informační systém (nDIS) – I. etapa</a:t>
                      </a:r>
                      <a:endParaRPr lang="cs-CZ" sz="24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91472387"/>
                  </a:ext>
                </a:extLst>
              </a:tr>
              <a:tr h="305966">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9. 8. 2024</a:t>
                      </a:r>
                      <a:endParaRPr lang="cs-CZ" sz="24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307015">
                <a:tc>
                  <a:txBody>
                    <a:bodyPr/>
                    <a:lstStyle/>
                    <a:p>
                      <a:pPr algn="just">
                        <a:lnSpc>
                          <a:spcPct val="107000"/>
                        </a:lnSpc>
                        <a:spcAft>
                          <a:spcPts val="800"/>
                        </a:spcAft>
                      </a:pP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61 odst. 11 ZZVZ, § 241 ZZVZ</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672453">
                <a:tc>
                  <a:txBody>
                    <a:bodyPr/>
                    <a:lstStyle/>
                    <a:p>
                      <a:pPr algn="just">
                        <a:lnSpc>
                          <a:spcPct val="107000"/>
                        </a:lnSpc>
                        <a:spcAft>
                          <a:spcPts val="800"/>
                        </a:spcAft>
                      </a:pPr>
                      <a:r>
                        <a:rPr lang="cs-CZ" sz="2400" u="sng" kern="1200" dirty="0">
                          <a:solidFill>
                            <a:schemeClr val="dk1"/>
                          </a:solidFill>
                          <a:effectLst/>
                          <a:latin typeface="Arial" panose="020B0604020202020204" pitchFamily="34" charset="0"/>
                          <a:ea typeface="+mn-ea"/>
                          <a:cs typeface="Arial" panose="020B0604020202020204" pitchFamily="34" charset="0"/>
                        </a:rPr>
                        <a:t>Návrh</a:t>
                      </a:r>
                      <a:r>
                        <a:rPr lang="cs-CZ" sz="2400" kern="1200" dirty="0">
                          <a:solidFill>
                            <a:schemeClr val="dk1"/>
                          </a:solidFill>
                          <a:effectLst/>
                          <a:latin typeface="Arial" panose="020B0604020202020204" pitchFamily="34" charset="0"/>
                          <a:ea typeface="+mn-ea"/>
                          <a:cs typeface="Arial" panose="020B0604020202020204" pitchFamily="34" charset="0"/>
                        </a:rPr>
                        <a:t> navrhovatele se podle § 265 písm. b) ZZVZ </a:t>
                      </a:r>
                      <a:r>
                        <a:rPr lang="cs-CZ" sz="2400" u="sng" kern="1200" dirty="0">
                          <a:solidFill>
                            <a:schemeClr val="dk1"/>
                          </a:solidFill>
                          <a:effectLst/>
                          <a:latin typeface="Arial" panose="020B0604020202020204" pitchFamily="34" charset="0"/>
                          <a:ea typeface="+mn-ea"/>
                          <a:cs typeface="Arial" panose="020B0604020202020204" pitchFamily="34" charset="0"/>
                        </a:rPr>
                        <a:t>zamítá</a:t>
                      </a:r>
                      <a:r>
                        <a:rPr lang="cs-CZ" sz="2400" kern="1200" dirty="0">
                          <a:solidFill>
                            <a:schemeClr val="dk1"/>
                          </a:solidFill>
                          <a:effectLst/>
                          <a:latin typeface="Arial" panose="020B0604020202020204" pitchFamily="34" charset="0"/>
                          <a:ea typeface="+mn-ea"/>
                          <a:cs typeface="Arial" panose="020B0604020202020204" pitchFamily="34" charset="0"/>
                        </a:rPr>
                        <a:t>, neboť nebyl podán oprávněnou osobou.</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559650238"/>
                  </a:ext>
                </a:extLst>
              </a:tr>
            </a:tbl>
          </a:graphicData>
        </a:graphic>
      </p:graphicFrame>
    </p:spTree>
    <p:extLst>
      <p:ext uri="{BB962C8B-B14F-4D97-AF65-F5344CB8AC3E}">
        <p14:creationId xmlns:p14="http://schemas.microsoft.com/office/powerpoint/2010/main" val="460373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2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Zadavate</a:t>
            </a:r>
            <a:r>
              <a:rPr lang="cs-CZ" sz="2200" dirty="0">
                <a:latin typeface="Arial" panose="020B0604020202020204" pitchFamily="34" charset="0"/>
                <a:ea typeface="Calibri" panose="020F0502020204030204" pitchFamily="34" charset="0"/>
                <a:cs typeface="Times New Roman" panose="02020603050405020304" pitchFamily="18" charset="0"/>
              </a:rPr>
              <a:t>l zadával VZ v JŘSU.</a:t>
            </a:r>
          </a:p>
          <a:p>
            <a:pPr algn="just">
              <a:lnSpc>
                <a:spcPct val="107000"/>
              </a:lnSpc>
              <a:spcAft>
                <a:spcPts val="800"/>
              </a:spcAft>
            </a:pPr>
            <a:r>
              <a:rPr lang="cs-CZ" sz="2200" dirty="0">
                <a:latin typeface="Arial" panose="020B0604020202020204" pitchFamily="34" charset="0"/>
                <a:ea typeface="Calibri" panose="020F0502020204030204" pitchFamily="34" charset="0"/>
                <a:cs typeface="Times New Roman" panose="02020603050405020304" pitchFamily="18" charset="0"/>
              </a:rPr>
              <a:t>Dne 13. 5. 2024 podal dodavatel námitky proti:</a:t>
            </a:r>
          </a:p>
          <a:p>
            <a:pPr algn="just">
              <a:lnSpc>
                <a:spcPct val="107000"/>
              </a:lnSpc>
              <a:spcAft>
                <a:spcPts val="800"/>
              </a:spcAft>
            </a:pPr>
            <a:r>
              <a:rPr lang="cs-CZ" sz="2200" dirty="0">
                <a:latin typeface="Arial" panose="020B0604020202020204" pitchFamily="34" charset="0"/>
                <a:ea typeface="Calibri" panose="020F0502020204030204" pitchFamily="34" charset="0"/>
                <a:cs typeface="Times New Roman" panose="02020603050405020304" pitchFamily="18" charset="0"/>
              </a:rPr>
              <a:t>stanovení požadavku na kybernetickou bezpečnost dodávaného systému v souvislosti s budoucím vývojem legislativy a nacenění těchto prací v nabídce, </a:t>
            </a:r>
          </a:p>
          <a:p>
            <a:pPr algn="just">
              <a:lnSpc>
                <a:spcPct val="107000"/>
              </a:lnSpc>
              <a:spcAft>
                <a:spcPts val="800"/>
              </a:spcAft>
            </a:pPr>
            <a:r>
              <a:rPr lang="cs-CZ" sz="2200" dirty="0">
                <a:latin typeface="Arial" panose="020B0604020202020204" pitchFamily="34" charset="0"/>
                <a:ea typeface="Calibri" panose="020F0502020204030204" pitchFamily="34" charset="0"/>
                <a:cs typeface="Times New Roman" panose="02020603050405020304" pitchFamily="18" charset="0"/>
              </a:rPr>
              <a:t>požadavku zadavatele na nacenění licenčních poplatků již v nabídce, </a:t>
            </a:r>
          </a:p>
          <a:p>
            <a:pPr algn="just">
              <a:lnSpc>
                <a:spcPct val="107000"/>
              </a:lnSpc>
              <a:spcAft>
                <a:spcPts val="800"/>
              </a:spcAft>
            </a:pPr>
            <a:r>
              <a:rPr lang="cs-CZ" sz="2200" dirty="0">
                <a:latin typeface="Arial" panose="020B0604020202020204" pitchFamily="34" charset="0"/>
                <a:ea typeface="Calibri" panose="020F0502020204030204" pitchFamily="34" charset="0"/>
                <a:cs typeface="Times New Roman" panose="02020603050405020304" pitchFamily="18" charset="0"/>
              </a:rPr>
              <a:t>stanovení platebních podmínek v návrhu smlouvy s ohledem na stanovení akceptačních milníků, </a:t>
            </a:r>
          </a:p>
          <a:p>
            <a:pPr algn="just">
              <a:lnSpc>
                <a:spcPct val="107000"/>
              </a:lnSpc>
              <a:spcAft>
                <a:spcPts val="800"/>
              </a:spcAft>
            </a:pPr>
            <a:r>
              <a:rPr lang="cs-CZ" sz="2200" dirty="0">
                <a:latin typeface="Arial" panose="020B0604020202020204" pitchFamily="34" charset="0"/>
                <a:ea typeface="Calibri" panose="020F0502020204030204" pitchFamily="34" charset="0"/>
                <a:cs typeface="Times New Roman" panose="02020603050405020304" pitchFamily="18" charset="0"/>
              </a:rPr>
              <a:t>požadavku na zdrojové kódy a na rozsah licence u děl třetích osob a </a:t>
            </a:r>
          </a:p>
          <a:p>
            <a:pPr algn="just">
              <a:lnSpc>
                <a:spcPct val="107000"/>
              </a:lnSpc>
              <a:spcAft>
                <a:spcPts val="800"/>
              </a:spcAft>
            </a:pPr>
            <a:r>
              <a:rPr lang="cs-CZ" sz="2200" dirty="0">
                <a:latin typeface="Arial" panose="020B0604020202020204" pitchFamily="34" charset="0"/>
                <a:ea typeface="Calibri" panose="020F0502020204030204" pitchFamily="34" charset="0"/>
                <a:cs typeface="Times New Roman" panose="02020603050405020304" pitchFamily="18" charset="0"/>
              </a:rPr>
              <a:t>požadavku zadavatele na poskytnutí výhradní licence k dodávanému systému.</a:t>
            </a:r>
          </a:p>
          <a:p>
            <a:pPr algn="just">
              <a:lnSpc>
                <a:spcPct val="107000"/>
              </a:lnSpc>
              <a:spcAft>
                <a:spcPts val="800"/>
              </a:spcAft>
            </a:pPr>
            <a:r>
              <a:rPr lang="cs-CZ" sz="2200" dirty="0">
                <a:latin typeface="Arial" panose="020B0604020202020204" pitchFamily="34" charset="0"/>
                <a:ea typeface="Calibri" panose="020F0502020204030204" pitchFamily="34" charset="0"/>
                <a:cs typeface="Times New Roman" panose="02020603050405020304" pitchFamily="18" charset="0"/>
              </a:rPr>
              <a:t>Dne 14. 5. 2024 uplynula lhůta pro podání žádostí o účast.</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endParaRPr lang="cs-CZ" sz="2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5659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V případě zadávacího řízení dle JŘSU je nezbytné důsledně rozlišovat, v jaké fázi se právě zadávací řízení nachází. </a:t>
            </a:r>
          </a:p>
          <a:p>
            <a:pPr algn="just">
              <a:lnSpc>
                <a:spcPct val="107000"/>
              </a:lnSpc>
              <a:spcAft>
                <a:spcPts val="800"/>
              </a:spcAft>
            </a:pPr>
            <a:r>
              <a:rPr lang="cs-CZ" sz="2400" dirty="0">
                <a:latin typeface="Arial" panose="020B0604020202020204" pitchFamily="34" charset="0"/>
                <a:ea typeface="Calibri" panose="020F0502020204030204" pitchFamily="34" charset="0"/>
                <a:cs typeface="Times New Roman" panose="02020603050405020304" pitchFamily="18" charset="0"/>
              </a:rPr>
              <a:t>Pokud se zadávací řízení nachází ve fázi první (podávání žádostí o účast), je na místě podávat námitky toliko proti kvalifikačním podmínkám, proti minimálním technickým podmínkám, které se v průběhu zadávacího řízení nemohou měnit, respektive proti pravidlům hodnocení nabídek, které rovněž musejí zůstat neměnné po celou dobu zadávacího řízení.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V okamžiku, kdy budou známy finální zadávací podmínky, lze proti nim uplatnit námitky a případně následně i návrh u Úřadu.</a:t>
            </a:r>
          </a:p>
          <a:p>
            <a:pPr marL="0" indent="0" algn="just">
              <a:lnSpc>
                <a:spcPct val="107000"/>
              </a:lnSpc>
              <a:spcAft>
                <a:spcPts val="800"/>
              </a:spcAft>
              <a:buNone/>
            </a:pPr>
            <a:endParaRPr lang="cs-CZ"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4437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2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Ačkoliv si zadavatel </a:t>
            </a:r>
            <a:r>
              <a:rPr lang="cs-CZ" sz="2200" dirty="0">
                <a:effectLst/>
                <a:latin typeface="Arial" panose="020B0604020202020204" pitchFamily="34" charset="0"/>
                <a:ea typeface="Calibri" panose="020F0502020204030204" pitchFamily="34" charset="0"/>
                <a:cs typeface="Times New Roman" panose="02020603050405020304" pitchFamily="18" charset="0"/>
              </a:rPr>
              <a:t>v zadávací dokumentaci (konkrétně pak v bodu 8.3.1 zadávací dokumentace)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vyhradil právo o předběžných nabídkách nejednat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 zadat veřejnou zakázku na základě předběžné nabídky</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nelze tuto skutečnost vykládat tím způsobem, že by tato zadávací podmínka sama o sobě nějakým významným způsobem zvyšovala „pravděpodobnost“ nejednání o předběžných nabídkách</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natož aby tato přímo vylučovala možnost zadavatele o předběžných nabídkách jednat </a:t>
            </a:r>
            <a:r>
              <a:rPr lang="cs-CZ" sz="2200" dirty="0">
                <a:effectLst/>
                <a:latin typeface="Arial" panose="020B0604020202020204" pitchFamily="34" charset="0"/>
                <a:ea typeface="Calibri" panose="020F0502020204030204" pitchFamily="34" charset="0"/>
                <a:cs typeface="Times New Roman" panose="02020603050405020304" pitchFamily="18" charset="0"/>
              </a:rPr>
              <a:t>(jak se mj. navrhovatel snaží ve svém návrhu argumentovat), </a:t>
            </a:r>
            <a:r>
              <a:rPr lang="cs-CZ" sz="22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respektive vylučovala možnost zadávací podmínky </a:t>
            </a:r>
            <a:r>
              <a:rPr lang="cs-CZ" sz="2200" dirty="0">
                <a:effectLst/>
                <a:latin typeface="Arial" panose="020B0604020202020204" pitchFamily="34" charset="0"/>
                <a:ea typeface="Calibri" panose="020F0502020204030204" pitchFamily="34" charset="0"/>
                <a:cs typeface="Times New Roman" panose="02020603050405020304" pitchFamily="18" charset="0"/>
              </a:rPr>
              <a:t>(vyjma minimálních technických podmínek a podmínek pro hodnocení nabídek) </a:t>
            </a:r>
            <a:r>
              <a:rPr lang="cs-CZ" sz="22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na základě výsledků jednání měnit</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Nelze totiž např. odhlédnout od toho, že zadavatel hned v následujících bodech téhož článku zadávací dokumentace mj. stanoví podmínky a postup při jednání s účastníky o jejich předběžných nabídkách. </a:t>
            </a:r>
          </a:p>
        </p:txBody>
      </p:sp>
    </p:spTree>
    <p:extLst>
      <p:ext uri="{BB962C8B-B14F-4D97-AF65-F5344CB8AC3E}">
        <p14:creationId xmlns:p14="http://schemas.microsoft.com/office/powerpoint/2010/main" val="2465266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19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19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O skutečnosti, že naopak lze</a:t>
            </a:r>
            <a:r>
              <a:rPr lang="cs-CZ" sz="1900" dirty="0">
                <a:effectLst/>
                <a:latin typeface="Arial" panose="020B0604020202020204" pitchFamily="34" charset="0"/>
                <a:ea typeface="Calibri" panose="020F0502020204030204" pitchFamily="34" charset="0"/>
                <a:cs typeface="Times New Roman" panose="02020603050405020304" pitchFamily="18" charset="0"/>
              </a:rPr>
              <a:t> v šetřeném případě s vysokou mírou pravděpodobnosti </a:t>
            </a:r>
            <a:r>
              <a:rPr lang="cs-CZ" sz="19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předpokládat, že k jednání </a:t>
            </a:r>
            <a:r>
              <a:rPr lang="cs-CZ" sz="1900" dirty="0">
                <a:effectLst/>
                <a:latin typeface="Arial" panose="020B0604020202020204" pitchFamily="34" charset="0"/>
                <a:ea typeface="Calibri" panose="020F0502020204030204" pitchFamily="34" charset="0"/>
                <a:cs typeface="Times New Roman" panose="02020603050405020304" pitchFamily="18" charset="0"/>
              </a:rPr>
              <a:t>o předběžných nabídkách </a:t>
            </a:r>
            <a:r>
              <a:rPr lang="cs-CZ" sz="19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ve výsledku dojde</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r>
              <a:rPr lang="cs-CZ" sz="19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svědčí jak předmět veřejné zakázky, tak i poměrně rozsáhlé zadávací podmínky, které v sobě zahrnují velké množství technických, obchodních i smluvních podmínek, které mohou být předmětem jednání</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1900" dirty="0">
                <a:effectLst/>
                <a:latin typeface="Arial" panose="020B0604020202020204" pitchFamily="34" charset="0"/>
                <a:ea typeface="Calibri" panose="020F0502020204030204" pitchFamily="34" charset="0"/>
                <a:cs typeface="Times New Roman" panose="02020603050405020304" pitchFamily="18" charset="0"/>
              </a:rPr>
              <a:t>V neposlední řádě je pak v uvedeném ohledu </a:t>
            </a:r>
            <a:r>
              <a:rPr lang="cs-CZ" sz="19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třeba odkázat i na vysvětlování zadávací dokumentace</a:t>
            </a:r>
            <a:r>
              <a:rPr lang="cs-CZ" sz="1900" dirty="0">
                <a:effectLst/>
                <a:latin typeface="Arial" panose="020B0604020202020204" pitchFamily="34" charset="0"/>
                <a:ea typeface="Calibri" panose="020F0502020204030204" pitchFamily="34" charset="0"/>
                <a:cs typeface="Times New Roman" panose="02020603050405020304" pitchFamily="18" charset="0"/>
              </a:rPr>
              <a:t>, kde zadavatel případné jednání o nabídkách </a:t>
            </a:r>
            <a:r>
              <a:rPr lang="cs-CZ" sz="19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nejenže potenciálně zvažuje, ale podle jeho odpovědí s ním de facto i počítá </a:t>
            </a:r>
            <a:r>
              <a:rPr lang="cs-CZ" sz="1900" dirty="0">
                <a:effectLst/>
                <a:latin typeface="Arial" panose="020B0604020202020204" pitchFamily="34" charset="0"/>
                <a:ea typeface="Calibri" panose="020F0502020204030204" pitchFamily="34" charset="0"/>
                <a:cs typeface="Times New Roman" panose="02020603050405020304" pitchFamily="18" charset="0"/>
              </a:rPr>
              <a:t>(viz bod 90. odůvodnění tohoto rozhodnutí).</a:t>
            </a:r>
          </a:p>
          <a:p>
            <a:pPr algn="just">
              <a:lnSpc>
                <a:spcPct val="107000"/>
              </a:lnSpc>
              <a:spcAft>
                <a:spcPts val="800"/>
              </a:spcAft>
            </a:pPr>
            <a:r>
              <a:rPr lang="cs-CZ" sz="1900" dirty="0">
                <a:effectLst/>
                <a:latin typeface="Arial" panose="020B0604020202020204" pitchFamily="34" charset="0"/>
                <a:ea typeface="Calibri" panose="020F0502020204030204" pitchFamily="34" charset="0"/>
                <a:cs typeface="Times New Roman" panose="02020603050405020304" pitchFamily="18" charset="0"/>
              </a:rPr>
              <a:t> Lze tedy uzavřít, že </a:t>
            </a:r>
            <a:r>
              <a:rPr lang="cs-CZ" sz="1900" dirty="0">
                <a:solidFill>
                  <a:srgbClr val="DB7D00"/>
                </a:solidFill>
                <a:effectLst/>
                <a:latin typeface="Arial" panose="020B0604020202020204" pitchFamily="34" charset="0"/>
                <a:ea typeface="Calibri" panose="020F0502020204030204" pitchFamily="34" charset="0"/>
                <a:cs typeface="Times New Roman" panose="02020603050405020304" pitchFamily="18" charset="0"/>
              </a:rPr>
              <a:t>možnost jednání o předběžných nabídkách v šetřeném případě reálně přichází do úvahy, neboť není vyloučena</a:t>
            </a:r>
            <a:r>
              <a:rPr lang="cs-CZ" sz="1900" dirty="0">
                <a:effectLst/>
                <a:latin typeface="Arial" panose="020B0604020202020204" pitchFamily="34" charset="0"/>
                <a:ea typeface="Calibri" panose="020F0502020204030204" pitchFamily="34" charset="0"/>
                <a:cs typeface="Times New Roman" panose="02020603050405020304" pitchFamily="18" charset="0"/>
              </a:rPr>
              <a:t>. Tudíž není ani vyloučeno, že stávající zadávací podmínky mohou vlivem jednání o předběžných nabídkách dostát změn, které nelze předem odhadnout, a tudíž zadávací podmínky, které byly uveřejněny v elektronickém nástroji v okamžiku podání námitek navrhovatele, nemusely být finálními zadávacími podmínkami (vyjma kvalifikačních podmínek, podmínek hodnocení a minimálních technických podmínek). </a:t>
            </a:r>
            <a:r>
              <a:rPr lang="cs-CZ" sz="1800" dirty="0">
                <a:effectLst/>
                <a:latin typeface="Arial" panose="020B0604020202020204" pitchFamily="34" charset="0"/>
                <a:ea typeface="Calibri" panose="020F0502020204030204" pitchFamily="34" charset="0"/>
                <a:cs typeface="Times New Roman" panose="02020603050405020304" pitchFamily="18" charset="0"/>
              </a:rPr>
              <a:t> (95)     </a:t>
            </a:r>
          </a:p>
          <a:p>
            <a:pPr algn="just"/>
            <a:endParaRPr lang="cs-CZ" sz="1800" dirty="0">
              <a:latin typeface="Arial" panose="020B0604020202020204" pitchFamily="34" charset="0"/>
              <a:cs typeface="Arial" panose="020B0604020202020204" pitchFamily="34" charset="0"/>
            </a:endParaRPr>
          </a:p>
          <a:p>
            <a:pPr marL="0" indent="0" algn="just">
              <a:buNone/>
            </a:pPr>
            <a:endParaRPr lang="cs-CZ" sz="22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1993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Opatření k nápravě / Oznámení o výběru</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156317205"/>
              </p:ext>
            </p:extLst>
          </p:nvPr>
        </p:nvGraphicFramePr>
        <p:xfrm>
          <a:off x="11440" y="836712"/>
          <a:ext cx="9144000" cy="5892219"/>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5966">
                <a:tc>
                  <a:txBody>
                    <a:bodyPr/>
                    <a:lstStyle/>
                    <a:p>
                      <a:pPr algn="just">
                        <a:lnSpc>
                          <a:spcPct val="107000"/>
                        </a:lnSpc>
                        <a:spcAft>
                          <a:spcPts val="800"/>
                        </a:spcAft>
                      </a:pPr>
                      <a:r>
                        <a:rPr lang="cs-CZ" sz="18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ÚOHS-S0304/2024/VZ, č. j.  ÚOHS-23329/2024/500</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590331841"/>
                  </a:ext>
                </a:extLst>
              </a:tr>
              <a:tr h="333766">
                <a:tc>
                  <a:txBody>
                    <a:bodyPr/>
                    <a:lstStyle/>
                    <a:p>
                      <a:pPr algn="just">
                        <a:lnSpc>
                          <a:spcPct val="107000"/>
                        </a:lnSpc>
                        <a:spcAft>
                          <a:spcPts val="800"/>
                        </a:spcAft>
                      </a:pPr>
                      <a:r>
                        <a:rPr lang="cs-CZ" sz="18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https://uohs.gov.cz/cs/verejne-zakazky/sbirky-rozhodnuti/detail-22020.html</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305966">
                <a:tc>
                  <a:txBody>
                    <a:bodyPr/>
                    <a:lstStyle/>
                    <a:p>
                      <a:pPr algn="just">
                        <a:lnSpc>
                          <a:spcPct val="107000"/>
                        </a:lnSpc>
                        <a:spcAft>
                          <a:spcPts val="800"/>
                        </a:spcAft>
                      </a:pPr>
                      <a:r>
                        <a:rPr lang="cs-CZ"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Poskytování telekomunikačních služeb a související služby a dodávky 2023-2027</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91472387"/>
                  </a:ext>
                </a:extLst>
              </a:tr>
              <a:tr h="305966">
                <a:tc>
                  <a:txBody>
                    <a:bodyPr/>
                    <a:lstStyle/>
                    <a:p>
                      <a:pPr algn="just">
                        <a:lnSpc>
                          <a:spcPct val="107000"/>
                        </a:lnSpc>
                        <a:spcAft>
                          <a:spcPts val="800"/>
                        </a:spcAft>
                      </a:pPr>
                      <a:r>
                        <a:rPr lang="cs-CZ" sz="18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12. 8. 2024</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307015">
                <a:tc>
                  <a:txBody>
                    <a:bodyPr/>
                    <a:lstStyle/>
                    <a:p>
                      <a:pPr algn="just">
                        <a:lnSpc>
                          <a:spcPct val="107000"/>
                        </a:lnSpc>
                        <a:spcAft>
                          <a:spcPts val="800"/>
                        </a:spcAft>
                      </a:pPr>
                      <a:r>
                        <a:rPr lang="cs-CZ" sz="18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49 ZZVZ, §</a:t>
                      </a:r>
                      <a:r>
                        <a:rPr lang="cs-CZ" sz="18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cs-CZ" sz="1800" dirty="0">
                          <a:effectLst/>
                          <a:latin typeface="Arial" panose="020B0604020202020204" pitchFamily="34" charset="0"/>
                          <a:ea typeface="Calibri" panose="020F0502020204030204" pitchFamily="34" charset="0"/>
                          <a:cs typeface="Times New Roman" panose="02020603050405020304" pitchFamily="18" charset="0"/>
                        </a:rPr>
                        <a:t>119 odst. 2 písm. b)</a:t>
                      </a:r>
                      <a:r>
                        <a:rPr lang="cs-CZ" sz="18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ZZVZ </a:t>
                      </a:r>
                      <a:endParaRPr lang="cs-CZ" sz="18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672453">
                <a:tc>
                  <a:txBody>
                    <a:bodyPr/>
                    <a:lstStyle/>
                    <a:p>
                      <a:pPr algn="just">
                        <a:lnSpc>
                          <a:spcPct val="107000"/>
                        </a:lnSpc>
                        <a:spcAft>
                          <a:spcPts val="800"/>
                        </a:spcAft>
                      </a:pPr>
                      <a:r>
                        <a:rPr lang="cs-CZ" sz="18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Správní řízení </a:t>
                      </a:r>
                      <a:r>
                        <a:rPr lang="cs-CZ"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se podle § 257 písm. h) ZZVZ v části týkající se netransparentního vymezení předmětu citované veřejné zakázky, netransparentního vymezení předpokládané hodnoty citované veřejné zakázky a absence závazku zadavatele odebrat minimální množství dodávek a služeb po dobu trvání smlouvy na citovanou veřejnou zakázku, </a:t>
                      </a:r>
                      <a:r>
                        <a:rPr lang="cs-CZ" sz="18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zastavuje</a:t>
                      </a:r>
                      <a:r>
                        <a:rPr lang="cs-CZ"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neboť předmětné části návrhu nepředcházely řádně a včas podané námitky. </a:t>
                      </a:r>
                    </a:p>
                    <a:p>
                      <a:pPr algn="just">
                        <a:lnSpc>
                          <a:spcPct val="107000"/>
                        </a:lnSpc>
                        <a:spcAft>
                          <a:spcPts val="800"/>
                        </a:spcAft>
                      </a:pPr>
                      <a:r>
                        <a:rPr lang="cs-CZ" sz="18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Návrh</a:t>
                      </a:r>
                      <a:r>
                        <a:rPr lang="cs-CZ"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se podle § 265 písm. a) ZZVZ vyjma části týkající se netransparentního vymezení předmětu citované veřejné zakázky, netransparentního vymezení předpokládané hodnoty citované veřejné zakázky a absence závazku zadavatele odebrat minimální množství dodávek a služeb po dobu trvání smlouvy na citovanou veřejnou zakázku, </a:t>
                      </a:r>
                      <a:r>
                        <a:rPr lang="cs-CZ" sz="18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zamítá</a:t>
                      </a:r>
                      <a:r>
                        <a:rPr lang="cs-CZ"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neboť nebyly zjištěny důvody pro uložení nápravného opatření.</a:t>
                      </a:r>
                    </a:p>
                  </a:txBody>
                  <a:tcPr/>
                </a:tc>
                <a:extLst>
                  <a:ext uri="{0D108BD9-81ED-4DB2-BD59-A6C34878D82A}">
                    <a16:rowId xmlns:a16="http://schemas.microsoft.com/office/drawing/2014/main" val="3559650238"/>
                  </a:ext>
                </a:extLst>
              </a:tr>
              <a:tr h="672453">
                <a:tc>
                  <a:txBody>
                    <a:bodyPr/>
                    <a:lstStyle/>
                    <a:p>
                      <a:pPr algn="just">
                        <a:lnSpc>
                          <a:spcPct val="107000"/>
                        </a:lnSpc>
                        <a:spcAft>
                          <a:spcPts val="800"/>
                        </a:spcAft>
                      </a:pPr>
                      <a:r>
                        <a:rPr lang="cs-CZ" sz="1800" b="0" kern="1200" dirty="0">
                          <a:solidFill>
                            <a:schemeClr val="dk1"/>
                          </a:solidFill>
                          <a:effectLst/>
                          <a:latin typeface="Arial" panose="020B0604020202020204" pitchFamily="34" charset="0"/>
                          <a:ea typeface="+mn-ea"/>
                          <a:cs typeface="Arial" panose="020B0604020202020204" pitchFamily="34" charset="0"/>
                        </a:rPr>
                        <a:t>Podán rozklad – ÚOHS-R0115/2024/VZ, rozhodnutí potvrzeno, rozklad zamítnut.</a:t>
                      </a:r>
                      <a:endParaRPr lang="cs-CZ" sz="18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a:tc>
                <a:extLst>
                  <a:ext uri="{0D108BD9-81ED-4DB2-BD59-A6C34878D82A}">
                    <a16:rowId xmlns:a16="http://schemas.microsoft.com/office/drawing/2014/main" val="4083245548"/>
                  </a:ext>
                </a:extLst>
              </a:tr>
            </a:tbl>
          </a:graphicData>
        </a:graphic>
      </p:graphicFrame>
    </p:spTree>
    <p:extLst>
      <p:ext uri="{BB962C8B-B14F-4D97-AF65-F5344CB8AC3E}">
        <p14:creationId xmlns:p14="http://schemas.microsoft.com/office/powerpoint/2010/main" val="3468625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Zadavatel odeslal dvě obsahově totožná oznámení o výběru dodavatele </a:t>
            </a:r>
            <a:r>
              <a:rPr lang="cs-CZ" sz="2400" dirty="0">
                <a:latin typeface="Arial" panose="020B0604020202020204" pitchFamily="34" charset="0"/>
                <a:ea typeface="Calibri" panose="020F0502020204030204" pitchFamily="34" charset="0"/>
                <a:cs typeface="Times New Roman" panose="02020603050405020304" pitchFamily="18" charset="0"/>
              </a:rPr>
              <a:t>29. 1. 2024 a 11. 3. 2024.</a:t>
            </a:r>
          </a:p>
          <a:p>
            <a:pPr algn="just">
              <a:lnSpc>
                <a:spcPct val="107000"/>
              </a:lnSpc>
              <a:spcAft>
                <a:spcPts val="800"/>
              </a:spcAft>
            </a:pPr>
            <a:r>
              <a:rPr lang="cs-CZ" sz="2400" dirty="0">
                <a:latin typeface="Arial" panose="020B0604020202020204" pitchFamily="34" charset="0"/>
                <a:ea typeface="Calibri" panose="020F0502020204030204" pitchFamily="34" charset="0"/>
                <a:cs typeface="Times New Roman" panose="02020603050405020304" pitchFamily="18" charset="0"/>
              </a:rPr>
              <a:t>Druhé vydal za účelem napravení administrativního pochybení.</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Rozdíl představovala skutečnost, že první oznámení je v části zprávy o hodnocení nabídek anonymizováno tak, že došlo k tzv. „začernění“ jmen fyzických osob podílejících se na hodnocení nabídek.</a:t>
            </a:r>
          </a:p>
        </p:txBody>
      </p:sp>
    </p:spTree>
    <p:extLst>
      <p:ext uri="{BB962C8B-B14F-4D97-AF65-F5344CB8AC3E}">
        <p14:creationId xmlns:p14="http://schemas.microsoft.com/office/powerpoint/2010/main" val="3614145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Institut opatření k nápravě je v § 49 ZZVZ je konstituován velice flexibilně a dává zadavateli volnost ve volbě efektivního opatření k nápravě svých úkonů. </a:t>
            </a:r>
            <a:r>
              <a:rPr lang="cs-CZ" sz="2400" dirty="0">
                <a:latin typeface="Arial" panose="020B0604020202020204" pitchFamily="34" charset="0"/>
                <a:ea typeface="Calibri" panose="020F0502020204030204" pitchFamily="34" charset="0"/>
                <a:cs typeface="Times New Roman" panose="02020603050405020304" pitchFamily="18" charset="0"/>
              </a:rPr>
              <a:t>N</a:t>
            </a:r>
            <a:r>
              <a:rPr lang="cs-CZ" sz="2400" dirty="0">
                <a:effectLst/>
                <a:latin typeface="Arial" panose="020B0604020202020204" pitchFamily="34" charset="0"/>
                <a:ea typeface="Calibri" panose="020F0502020204030204" pitchFamily="34" charset="0"/>
                <a:cs typeface="Times New Roman" panose="02020603050405020304" pitchFamily="18" charset="0"/>
              </a:rPr>
              <a:t>a volbu konkrétního opatření k nápravě je kladen požadavek jeho nezbytnosti a přiměřenosti. </a:t>
            </a:r>
            <a:endParaRPr lang="cs-CZ" sz="24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9681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Nerozdělení předmětu VZ</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920948661"/>
              </p:ext>
            </p:extLst>
          </p:nvPr>
        </p:nvGraphicFramePr>
        <p:xfrm>
          <a:off x="0" y="712569"/>
          <a:ext cx="9144000" cy="5411663"/>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5966">
                <a:tc>
                  <a:txBody>
                    <a:bodyPr/>
                    <a:lstStyle/>
                    <a:p>
                      <a:pPr algn="just">
                        <a:lnSpc>
                          <a:spcPct val="107000"/>
                        </a:lnSpc>
                        <a:spcAft>
                          <a:spcPts val="800"/>
                        </a:spcAft>
                      </a:pPr>
                      <a:r>
                        <a:rPr lang="cs-CZ" sz="18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ÚOHS-S0609/2024/VZ, č. j.  ÚOHS-29033/2024/500</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590331841"/>
                  </a:ext>
                </a:extLst>
              </a:tr>
              <a:tr h="333766">
                <a:tc>
                  <a:txBody>
                    <a:bodyPr/>
                    <a:lstStyle/>
                    <a:p>
                      <a:pPr algn="just">
                        <a:lnSpc>
                          <a:spcPct val="107000"/>
                        </a:lnSpc>
                        <a:spcAft>
                          <a:spcPts val="800"/>
                        </a:spcAft>
                      </a:pPr>
                      <a:r>
                        <a:rPr lang="cs-CZ" sz="18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https://uohs.gov.cz/cs/verejne-zakazky/sbirky-rozhodnuti/detail-22008.html</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305966">
                <a:tc>
                  <a:txBody>
                    <a:bodyPr/>
                    <a:lstStyle/>
                    <a:p>
                      <a:pPr algn="just">
                        <a:lnSpc>
                          <a:spcPct val="107000"/>
                        </a:lnSpc>
                        <a:spcAft>
                          <a:spcPts val="800"/>
                        </a:spcAft>
                      </a:pPr>
                      <a:r>
                        <a:rPr lang="cs-CZ"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Zvýšení znalosti pracovníků resortu MŽP v oblasti procesů řízení informatiky (dle ITIL) a modelování architektury úřadu</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91472387"/>
                  </a:ext>
                </a:extLst>
              </a:tr>
              <a:tr h="305966">
                <a:tc>
                  <a:txBody>
                    <a:bodyPr/>
                    <a:lstStyle/>
                    <a:p>
                      <a:pPr algn="just">
                        <a:lnSpc>
                          <a:spcPct val="107000"/>
                        </a:lnSpc>
                        <a:spcAft>
                          <a:spcPts val="800"/>
                        </a:spcAft>
                      </a:pPr>
                      <a:r>
                        <a:rPr lang="cs-CZ" sz="18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7. 8. 2024</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307015">
                <a:tc>
                  <a:txBody>
                    <a:bodyPr/>
                    <a:lstStyle/>
                    <a:p>
                      <a:pPr algn="just">
                        <a:lnSpc>
                          <a:spcPct val="107000"/>
                        </a:lnSpc>
                        <a:spcAft>
                          <a:spcPts val="800"/>
                        </a:spcAft>
                      </a:pPr>
                      <a:r>
                        <a:rPr lang="cs-CZ" sz="18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36 odst. 1 ZZVZ</a:t>
                      </a:r>
                      <a:endParaRPr lang="cs-CZ" sz="18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672453">
                <a:tc>
                  <a:txBody>
                    <a:bodyPr/>
                    <a:lstStyle/>
                    <a:p>
                      <a:pPr algn="just">
                        <a:lnSpc>
                          <a:spcPct val="107000"/>
                        </a:lnSpc>
                        <a:spcAft>
                          <a:spcPts val="800"/>
                        </a:spcAft>
                      </a:pPr>
                      <a:r>
                        <a:rPr lang="cs-CZ" sz="1800" kern="1200" dirty="0">
                          <a:solidFill>
                            <a:schemeClr val="dk1"/>
                          </a:solidFill>
                          <a:effectLst/>
                          <a:latin typeface="Arial" panose="020B0604020202020204" pitchFamily="34" charset="0"/>
                          <a:ea typeface="+mn-ea"/>
                          <a:cs typeface="Arial" panose="020B0604020202020204" pitchFamily="34" charset="0"/>
                        </a:rPr>
                        <a:t>Obviněný se dopustil přestupku podle § 268 odst. 1 písm. b) ZZVZ, neboť </a:t>
                      </a:r>
                      <a:r>
                        <a:rPr lang="cs-CZ" sz="1800" u="sng" kern="1200" dirty="0">
                          <a:solidFill>
                            <a:schemeClr val="dk1"/>
                          </a:solidFill>
                          <a:effectLst/>
                          <a:latin typeface="Arial" panose="020B0604020202020204" pitchFamily="34" charset="0"/>
                          <a:ea typeface="+mn-ea"/>
                          <a:cs typeface="Arial" panose="020B0604020202020204" pitchFamily="34" charset="0"/>
                        </a:rPr>
                        <a:t>stanovil zadávací podmínky v rozporu s § 36 odst. 1 ZZVZ ve spojení se zásadou zákazu diskriminace</a:t>
                      </a:r>
                      <a:r>
                        <a:rPr lang="cs-CZ" sz="1800" kern="1200" dirty="0">
                          <a:solidFill>
                            <a:schemeClr val="dk1"/>
                          </a:solidFill>
                          <a:effectLst/>
                          <a:latin typeface="Arial" panose="020B0604020202020204" pitchFamily="34" charset="0"/>
                          <a:ea typeface="+mn-ea"/>
                          <a:cs typeface="Arial" panose="020B0604020202020204" pitchFamily="34" charset="0"/>
                        </a:rPr>
                        <a:t>, když předmět plnění vymezil tak, že jeho součástí bylo poskytnutí školení v oblastech: </a:t>
                      </a:r>
                      <a:r>
                        <a:rPr lang="cs-CZ" sz="1800" i="1" kern="1200" dirty="0">
                          <a:solidFill>
                            <a:schemeClr val="dk1"/>
                          </a:solidFill>
                          <a:effectLst/>
                          <a:latin typeface="Arial" panose="020B0604020202020204" pitchFamily="34" charset="0"/>
                          <a:ea typeface="+mn-ea"/>
                          <a:cs typeface="Arial" panose="020B0604020202020204" pitchFamily="34" charset="0"/>
                        </a:rPr>
                        <a:t>„3.1.1 </a:t>
                      </a:r>
                      <a:r>
                        <a:rPr lang="cs-CZ" sz="1800" i="1" kern="1200" dirty="0" err="1">
                          <a:solidFill>
                            <a:schemeClr val="dk1"/>
                          </a:solidFill>
                          <a:effectLst/>
                          <a:latin typeface="Arial" panose="020B0604020202020204" pitchFamily="34" charset="0"/>
                          <a:ea typeface="+mn-ea"/>
                          <a:cs typeface="Arial" panose="020B0604020202020204" pitchFamily="34" charset="0"/>
                        </a:rPr>
                        <a:t>Archimate</a:t>
                      </a:r>
                      <a:r>
                        <a:rPr lang="cs-CZ" sz="1800" i="1" kern="1200" dirty="0">
                          <a:solidFill>
                            <a:schemeClr val="dk1"/>
                          </a:solidFill>
                          <a:effectLst/>
                          <a:latin typeface="Arial" panose="020B0604020202020204" pitchFamily="34" charset="0"/>
                          <a:ea typeface="+mn-ea"/>
                          <a:cs typeface="Arial" panose="020B0604020202020204" pitchFamily="34" charset="0"/>
                        </a:rPr>
                        <a:t> 3 </a:t>
                      </a:r>
                      <a:r>
                        <a:rPr lang="cs-CZ" sz="1800" i="1" kern="1200" dirty="0" err="1">
                          <a:solidFill>
                            <a:schemeClr val="dk1"/>
                          </a:solidFill>
                          <a:effectLst/>
                          <a:latin typeface="Arial" panose="020B0604020202020204" pitchFamily="34" charset="0"/>
                          <a:ea typeface="+mn-ea"/>
                          <a:cs typeface="Arial" panose="020B0604020202020204" pitchFamily="34" charset="0"/>
                        </a:rPr>
                        <a:t>Foundation</a:t>
                      </a:r>
                      <a:r>
                        <a:rPr lang="cs-CZ" sz="1800" i="1" kern="1200" dirty="0">
                          <a:solidFill>
                            <a:schemeClr val="dk1"/>
                          </a:solidFill>
                          <a:effectLst/>
                          <a:latin typeface="Arial" panose="020B0604020202020204" pitchFamily="34" charset="0"/>
                          <a:ea typeface="+mn-ea"/>
                          <a:cs typeface="Arial" panose="020B0604020202020204" pitchFamily="34" charset="0"/>
                        </a:rPr>
                        <a:t> (L1), 3.1.2 </a:t>
                      </a:r>
                      <a:r>
                        <a:rPr lang="cs-CZ" sz="1800" i="1" kern="1200" dirty="0" err="1">
                          <a:solidFill>
                            <a:schemeClr val="dk1"/>
                          </a:solidFill>
                          <a:effectLst/>
                          <a:latin typeface="Arial" panose="020B0604020202020204" pitchFamily="34" charset="0"/>
                          <a:ea typeface="+mn-ea"/>
                          <a:cs typeface="Arial" panose="020B0604020202020204" pitchFamily="34" charset="0"/>
                        </a:rPr>
                        <a:t>Archimate</a:t>
                      </a:r>
                      <a:r>
                        <a:rPr lang="cs-CZ" sz="1800" i="1" kern="1200" dirty="0">
                          <a:solidFill>
                            <a:schemeClr val="dk1"/>
                          </a:solidFill>
                          <a:effectLst/>
                          <a:latin typeface="Arial" panose="020B0604020202020204" pitchFamily="34" charset="0"/>
                          <a:ea typeface="+mn-ea"/>
                          <a:cs typeface="Arial" panose="020B0604020202020204" pitchFamily="34" charset="0"/>
                        </a:rPr>
                        <a:t> 3 </a:t>
                      </a:r>
                      <a:r>
                        <a:rPr lang="cs-CZ" sz="1800" i="1" kern="1200" dirty="0" err="1">
                          <a:solidFill>
                            <a:schemeClr val="dk1"/>
                          </a:solidFill>
                          <a:effectLst/>
                          <a:latin typeface="Arial" panose="020B0604020202020204" pitchFamily="34" charset="0"/>
                          <a:ea typeface="+mn-ea"/>
                          <a:cs typeface="Arial" panose="020B0604020202020204" pitchFamily="34" charset="0"/>
                        </a:rPr>
                        <a:t>Practitioner</a:t>
                      </a:r>
                      <a:r>
                        <a:rPr lang="cs-CZ" sz="1800" i="1" kern="1200" dirty="0">
                          <a:solidFill>
                            <a:schemeClr val="dk1"/>
                          </a:solidFill>
                          <a:effectLst/>
                          <a:latin typeface="Arial" panose="020B0604020202020204" pitchFamily="34" charset="0"/>
                          <a:ea typeface="+mn-ea"/>
                          <a:cs typeface="Arial" panose="020B0604020202020204" pitchFamily="34" charset="0"/>
                        </a:rPr>
                        <a:t> (L2), 3.1.3 TOGAF 9 </a:t>
                      </a:r>
                      <a:r>
                        <a:rPr lang="cs-CZ" sz="1800" i="1" kern="1200" dirty="0" err="1">
                          <a:solidFill>
                            <a:schemeClr val="dk1"/>
                          </a:solidFill>
                          <a:effectLst/>
                          <a:latin typeface="Arial" panose="020B0604020202020204" pitchFamily="34" charset="0"/>
                          <a:ea typeface="+mn-ea"/>
                          <a:cs typeface="Arial" panose="020B0604020202020204" pitchFamily="34" charset="0"/>
                        </a:rPr>
                        <a:t>Foundation</a:t>
                      </a:r>
                      <a:r>
                        <a:rPr lang="cs-CZ" sz="1800" i="1" kern="1200" dirty="0">
                          <a:solidFill>
                            <a:schemeClr val="dk1"/>
                          </a:solidFill>
                          <a:effectLst/>
                          <a:latin typeface="Arial" panose="020B0604020202020204" pitchFamily="34" charset="0"/>
                          <a:ea typeface="+mn-ea"/>
                          <a:cs typeface="Arial" panose="020B0604020202020204" pitchFamily="34" charset="0"/>
                        </a:rPr>
                        <a:t> (L1), 3.1.4 TOGAF 9 </a:t>
                      </a:r>
                      <a:r>
                        <a:rPr lang="cs-CZ" sz="1800" i="1" kern="1200" dirty="0" err="1">
                          <a:solidFill>
                            <a:schemeClr val="dk1"/>
                          </a:solidFill>
                          <a:effectLst/>
                          <a:latin typeface="Arial" panose="020B0604020202020204" pitchFamily="34" charset="0"/>
                          <a:ea typeface="+mn-ea"/>
                          <a:cs typeface="Arial" panose="020B0604020202020204" pitchFamily="34" charset="0"/>
                        </a:rPr>
                        <a:t>Certified</a:t>
                      </a:r>
                      <a:r>
                        <a:rPr lang="cs-CZ" sz="1800" i="1" kern="1200" dirty="0">
                          <a:solidFill>
                            <a:schemeClr val="dk1"/>
                          </a:solidFill>
                          <a:effectLst/>
                          <a:latin typeface="Arial" panose="020B0604020202020204" pitchFamily="34" charset="0"/>
                          <a:ea typeface="+mn-ea"/>
                          <a:cs typeface="Arial" panose="020B0604020202020204" pitchFamily="34" charset="0"/>
                        </a:rPr>
                        <a:t> (L2), 3.1.5 ITIL4 </a:t>
                      </a:r>
                      <a:r>
                        <a:rPr lang="cs-CZ" sz="1800" i="1" kern="1200" dirty="0" err="1">
                          <a:solidFill>
                            <a:schemeClr val="dk1"/>
                          </a:solidFill>
                          <a:effectLst/>
                          <a:latin typeface="Arial" panose="020B0604020202020204" pitchFamily="34" charset="0"/>
                          <a:ea typeface="+mn-ea"/>
                          <a:cs typeface="Arial" panose="020B0604020202020204" pitchFamily="34" charset="0"/>
                        </a:rPr>
                        <a:t>Foundation</a:t>
                      </a:r>
                      <a:r>
                        <a:rPr lang="cs-CZ" sz="1800" i="1" kern="1200" dirty="0">
                          <a:solidFill>
                            <a:schemeClr val="dk1"/>
                          </a:solidFill>
                          <a:effectLst/>
                          <a:latin typeface="Arial" panose="020B0604020202020204" pitchFamily="34" charset="0"/>
                          <a:ea typeface="+mn-ea"/>
                          <a:cs typeface="Arial" panose="020B0604020202020204" pitchFamily="34" charset="0"/>
                        </a:rPr>
                        <a:t> Level, 3.1.6 ISO 20000 (ITSM) </a:t>
                      </a:r>
                      <a:r>
                        <a:rPr lang="cs-CZ" sz="1800" i="1" kern="1200" dirty="0" err="1">
                          <a:solidFill>
                            <a:schemeClr val="dk1"/>
                          </a:solidFill>
                          <a:effectLst/>
                          <a:latin typeface="Arial" panose="020B0604020202020204" pitchFamily="34" charset="0"/>
                          <a:ea typeface="+mn-ea"/>
                          <a:cs typeface="Arial" panose="020B0604020202020204" pitchFamily="34" charset="0"/>
                        </a:rPr>
                        <a:t>Foundation</a:t>
                      </a:r>
                      <a:r>
                        <a:rPr lang="cs-CZ" sz="1800" i="1" kern="1200" dirty="0">
                          <a:solidFill>
                            <a:schemeClr val="dk1"/>
                          </a:solidFill>
                          <a:effectLst/>
                          <a:latin typeface="Arial" panose="020B0604020202020204" pitchFamily="34" charset="0"/>
                          <a:ea typeface="+mn-ea"/>
                          <a:cs typeface="Arial" panose="020B0604020202020204" pitchFamily="34" charset="0"/>
                        </a:rPr>
                        <a:t>, 3.1.7 </a:t>
                      </a:r>
                      <a:r>
                        <a:rPr lang="cs-CZ" sz="1800" i="1" kern="1200" dirty="0" err="1">
                          <a:solidFill>
                            <a:schemeClr val="dk1"/>
                          </a:solidFill>
                          <a:effectLst/>
                          <a:latin typeface="Arial" panose="020B0604020202020204" pitchFamily="34" charset="0"/>
                          <a:ea typeface="+mn-ea"/>
                          <a:cs typeface="Arial" panose="020B0604020202020204" pitchFamily="34" charset="0"/>
                        </a:rPr>
                        <a:t>M_o_R</a:t>
                      </a:r>
                      <a:r>
                        <a:rPr lang="cs-CZ" sz="1800" i="1" kern="1200" dirty="0">
                          <a:solidFill>
                            <a:schemeClr val="dk1"/>
                          </a:solidFill>
                          <a:effectLst/>
                          <a:latin typeface="Arial" panose="020B0604020202020204" pitchFamily="34" charset="0"/>
                          <a:ea typeface="+mn-ea"/>
                          <a:cs typeface="Arial" panose="020B0604020202020204" pitchFamily="34" charset="0"/>
                        </a:rPr>
                        <a:t> </a:t>
                      </a:r>
                      <a:r>
                        <a:rPr lang="cs-CZ" sz="1800" i="1" kern="1200" dirty="0" err="1">
                          <a:solidFill>
                            <a:schemeClr val="dk1"/>
                          </a:solidFill>
                          <a:effectLst/>
                          <a:latin typeface="Arial" panose="020B0604020202020204" pitchFamily="34" charset="0"/>
                          <a:ea typeface="+mn-ea"/>
                          <a:cs typeface="Arial" panose="020B0604020202020204" pitchFamily="34" charset="0"/>
                        </a:rPr>
                        <a:t>Foundation</a:t>
                      </a:r>
                      <a:r>
                        <a:rPr lang="cs-CZ" sz="1800" i="1" kern="1200" dirty="0">
                          <a:solidFill>
                            <a:schemeClr val="dk1"/>
                          </a:solidFill>
                          <a:effectLst/>
                          <a:latin typeface="Arial" panose="020B0604020202020204" pitchFamily="34" charset="0"/>
                          <a:ea typeface="+mn-ea"/>
                          <a:cs typeface="Arial" panose="020B0604020202020204" pitchFamily="34" charset="0"/>
                        </a:rPr>
                        <a:t>, 3.1.8 IT4IT </a:t>
                      </a:r>
                      <a:r>
                        <a:rPr lang="cs-CZ" sz="1800" i="1" kern="1200" dirty="0" err="1">
                          <a:solidFill>
                            <a:schemeClr val="dk1"/>
                          </a:solidFill>
                          <a:effectLst/>
                          <a:latin typeface="Arial" panose="020B0604020202020204" pitchFamily="34" charset="0"/>
                          <a:ea typeface="+mn-ea"/>
                          <a:cs typeface="Arial" panose="020B0604020202020204" pitchFamily="34" charset="0"/>
                        </a:rPr>
                        <a:t>Foundation</a:t>
                      </a:r>
                      <a:r>
                        <a:rPr lang="cs-CZ" sz="1800" i="1" kern="1200" dirty="0">
                          <a:solidFill>
                            <a:schemeClr val="dk1"/>
                          </a:solidFill>
                          <a:effectLst/>
                          <a:latin typeface="Arial" panose="020B0604020202020204" pitchFamily="34" charset="0"/>
                          <a:ea typeface="+mn-ea"/>
                          <a:cs typeface="Arial" panose="020B0604020202020204" pitchFamily="34" charset="0"/>
                        </a:rPr>
                        <a:t>“</a:t>
                      </a:r>
                      <a:r>
                        <a:rPr lang="cs-CZ" sz="1800" kern="1200" dirty="0">
                          <a:solidFill>
                            <a:schemeClr val="dk1"/>
                          </a:solidFill>
                          <a:effectLst/>
                          <a:latin typeface="Arial" panose="020B0604020202020204" pitchFamily="34" charset="0"/>
                          <a:ea typeface="+mn-ea"/>
                          <a:cs typeface="Arial" panose="020B0604020202020204" pitchFamily="34" charset="0"/>
                        </a:rPr>
                        <a:t>, zastřešených standardy, certifikačními schématy a obsahovým a kvalitativním vymezením stanoveným ze strany sdružení </a:t>
                      </a:r>
                      <a:r>
                        <a:rPr lang="cs-CZ" sz="1800" kern="1200" dirty="0" err="1">
                          <a:solidFill>
                            <a:schemeClr val="dk1"/>
                          </a:solidFill>
                          <a:effectLst/>
                          <a:latin typeface="Arial" panose="020B0604020202020204" pitchFamily="34" charset="0"/>
                          <a:ea typeface="+mn-ea"/>
                          <a:cs typeface="Arial" panose="020B0604020202020204" pitchFamily="34" charset="0"/>
                        </a:rPr>
                        <a:t>The</a:t>
                      </a:r>
                      <a:r>
                        <a:rPr lang="cs-CZ" sz="1800" kern="1200" dirty="0">
                          <a:solidFill>
                            <a:schemeClr val="dk1"/>
                          </a:solidFill>
                          <a:effectLst/>
                          <a:latin typeface="Arial" panose="020B0604020202020204" pitchFamily="34" charset="0"/>
                          <a:ea typeface="+mn-ea"/>
                          <a:cs typeface="Arial" panose="020B0604020202020204" pitchFamily="34" charset="0"/>
                        </a:rPr>
                        <a:t> Open Group a </a:t>
                      </a:r>
                      <a:r>
                        <a:rPr lang="cs-CZ" sz="1800" kern="1200" dirty="0" err="1">
                          <a:solidFill>
                            <a:schemeClr val="dk1"/>
                          </a:solidFill>
                          <a:effectLst/>
                          <a:latin typeface="Arial" panose="020B0604020202020204" pitchFamily="34" charset="0"/>
                          <a:ea typeface="+mn-ea"/>
                          <a:cs typeface="Arial" panose="020B0604020202020204" pitchFamily="34" charset="0"/>
                        </a:rPr>
                        <a:t>Axelos</a:t>
                      </a:r>
                      <a:r>
                        <a:rPr lang="cs-CZ" sz="1800" kern="1200" dirty="0">
                          <a:solidFill>
                            <a:schemeClr val="dk1"/>
                          </a:solidFill>
                          <a:effectLst/>
                          <a:latin typeface="Arial" panose="020B0604020202020204" pitchFamily="34" charset="0"/>
                          <a:ea typeface="+mn-ea"/>
                          <a:cs typeface="Arial" panose="020B0604020202020204" pitchFamily="34" charset="0"/>
                        </a:rPr>
                        <a:t>, ve vztahu ke kterým rovněž požadoval po dodavatelích platnou akreditaci, čímž vymezil předmět plnění citované veřejné zakázky natolik široce, že v důsledku této skutečnosti došlo k bezdůvodnému omezení hospodářské soutěže…</a:t>
                      </a:r>
                      <a:endParaRPr lang="cs-CZ" sz="18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559650238"/>
                  </a:ext>
                </a:extLst>
              </a:tr>
            </a:tbl>
          </a:graphicData>
        </a:graphic>
      </p:graphicFrame>
    </p:spTree>
    <p:extLst>
      <p:ext uri="{BB962C8B-B14F-4D97-AF65-F5344CB8AC3E}">
        <p14:creationId xmlns:p14="http://schemas.microsoft.com/office/powerpoint/2010/main" val="39325790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Ve vztahu k zákonnému požadavku nezbytnosti ve smyslu § 49 odst. 1 zákona Úřad konstatuje, že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opatření k nápravě lze shledat za nezbytné</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když reaguje na dřívější postup zadavatele při vydání předchozího oznámení</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které zjevně nesplňovalo zákonné požadavky, když zpráva o hodnocení nabídek neobsahovala seznam osob podílejících se na hodnocení nabídek</a:t>
            </a:r>
            <a:r>
              <a:rPr lang="cs-CZ" sz="2000" dirty="0">
                <a:effectLst/>
                <a:latin typeface="Arial" panose="020B0604020202020204" pitchFamily="34" charset="0"/>
                <a:ea typeface="Calibri" panose="020F0502020204030204" pitchFamily="34" charset="0"/>
                <a:cs typeface="Times New Roman" panose="02020603050405020304" pitchFamily="18" charset="0"/>
              </a:rPr>
              <a:t>, jak předpokládá zákon v ustanovení § 119 odst. 2 písm. b). O nezbytnosti přijetí opatření k nápravě ve vztahu k tomuto pochybení zadavatele svědčí taktéž skutečnost, že proti tomuto nedostatku navrhovatel dříve brojil v předchozích námitkách – sám navrhovatel si byl tedy vědom nezákonnosti takového postupu a potřeby jeho nápravy. (96) </a:t>
            </a:r>
          </a:p>
          <a:p>
            <a:pPr algn="just">
              <a:lnSpc>
                <a:spcPct val="107000"/>
              </a:lnSpc>
              <a:spcAft>
                <a:spcPts val="800"/>
              </a:spcAft>
            </a:pP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Přijetí opatření k nápravě spočívajícího ve zrušení zadávacího řízení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by bylo zjevně nepřiměřené</a:t>
            </a:r>
            <a:r>
              <a:rPr lang="cs-CZ" sz="2000" dirty="0">
                <a:effectLst/>
                <a:latin typeface="Arial" panose="020B0604020202020204" pitchFamily="34" charset="0"/>
                <a:ea typeface="Calibri" panose="020F0502020204030204" pitchFamily="34" charset="0"/>
                <a:cs typeface="Times New Roman" panose="02020603050405020304" pitchFamily="18" charset="0"/>
              </a:rPr>
              <a:t> vzhledem k nutnosti opakovat zadávací řízení včetně fází, které proběhly v souladu se zákonem, a vzhledem k finanční a administrativní zátěži takového postupu. Přijaté opatření k nápravě tak lze dle Úřadu považovat za přiměřené v intencích zákona, když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zadavatel přistoupil ke zhojení pouze té části předchozího oznámení, která byla postihnuta vadou.</a:t>
            </a:r>
            <a:r>
              <a:rPr lang="cs-CZ" sz="2000" dirty="0">
                <a:effectLst/>
                <a:latin typeface="Arial" panose="020B0604020202020204" pitchFamily="34" charset="0"/>
                <a:ea typeface="Calibri" panose="020F0502020204030204" pitchFamily="34" charset="0"/>
                <a:cs typeface="Times New Roman" panose="02020603050405020304" pitchFamily="18" charset="0"/>
              </a:rPr>
              <a:t> (97)</a:t>
            </a:r>
          </a:p>
          <a:p>
            <a:pPr algn="just"/>
            <a:endParaRPr lang="cs-CZ" sz="1800" dirty="0">
              <a:latin typeface="Arial" panose="020B0604020202020204" pitchFamily="34" charset="0"/>
              <a:cs typeface="Arial" panose="020B0604020202020204" pitchFamily="34" charset="0"/>
            </a:endParaRPr>
          </a:p>
          <a:p>
            <a:pPr marL="0" indent="0" algn="just">
              <a:buNone/>
            </a:pPr>
            <a:endParaRPr lang="cs-CZ" sz="22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8526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19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1900" dirty="0">
                <a:latin typeface="Arial" panose="020B0604020202020204" pitchFamily="34" charset="0"/>
                <a:cs typeface="Arial" panose="020B0604020202020204" pitchFamily="34" charset="0"/>
              </a:rPr>
              <a:t>Úřad nadto ovšem uvádí, že </a:t>
            </a:r>
            <a:r>
              <a:rPr lang="cs-CZ" sz="1900" dirty="0">
                <a:solidFill>
                  <a:srgbClr val="FF0000"/>
                </a:solidFill>
                <a:latin typeface="Arial" panose="020B0604020202020204" pitchFamily="34" charset="0"/>
                <a:cs typeface="Arial" panose="020B0604020202020204" pitchFamily="34" charset="0"/>
              </a:rPr>
              <a:t>postup zvolený zadavatelem</a:t>
            </a:r>
            <a:r>
              <a:rPr lang="cs-CZ" sz="1900" dirty="0">
                <a:latin typeface="Arial" panose="020B0604020202020204" pitchFamily="34" charset="0"/>
                <a:cs typeface="Arial" panose="020B0604020202020204" pitchFamily="34" charset="0"/>
              </a:rPr>
              <a:t>, </a:t>
            </a:r>
            <a:r>
              <a:rPr lang="cs-CZ" sz="1900" dirty="0">
                <a:solidFill>
                  <a:srgbClr val="00B050"/>
                </a:solidFill>
                <a:latin typeface="Arial" panose="020B0604020202020204" pitchFamily="34" charset="0"/>
                <a:cs typeface="Arial" panose="020B0604020202020204" pitchFamily="34" charset="0"/>
              </a:rPr>
              <a:t>kdy vydal oznámení o výběru, aniž předtím explicitně avizoval přijetí opatření k nápravě dle § 49 odst. 1 zákona </a:t>
            </a:r>
            <a:r>
              <a:rPr lang="cs-CZ" sz="1900" dirty="0">
                <a:solidFill>
                  <a:srgbClr val="0070C0"/>
                </a:solidFill>
                <a:latin typeface="Arial" panose="020B0604020202020204" pitchFamily="34" charset="0"/>
                <a:cs typeface="Arial" panose="020B0604020202020204" pitchFamily="34" charset="0"/>
              </a:rPr>
              <a:t>může působit problematicky a je potřeba takový postup posoudit i v kontextu dodržení zásady transparentnosti </a:t>
            </a:r>
            <a:r>
              <a:rPr lang="cs-CZ" sz="1900" dirty="0">
                <a:latin typeface="Arial" panose="020B0604020202020204" pitchFamily="34" charset="0"/>
                <a:cs typeface="Arial" panose="020B0604020202020204" pitchFamily="34" charset="0"/>
              </a:rPr>
              <a:t>zakotvené v § 6 odst. 1 zákona, k čemuž Úřad uvádí následující.</a:t>
            </a:r>
          </a:p>
          <a:p>
            <a:pPr algn="just">
              <a:lnSpc>
                <a:spcPct val="107000"/>
              </a:lnSpc>
              <a:spcAft>
                <a:spcPts val="800"/>
              </a:spcAft>
            </a:pPr>
            <a:r>
              <a:rPr lang="cs-CZ" sz="1900" dirty="0">
                <a:effectLst/>
                <a:latin typeface="Arial" panose="020B0604020202020204" pitchFamily="34" charset="0"/>
                <a:ea typeface="Calibri" panose="020F0502020204030204" pitchFamily="34" charset="0"/>
                <a:cs typeface="Arial" panose="020B0604020202020204" pitchFamily="34" charset="0"/>
              </a:rPr>
              <a:t>Opatření k nápravě spočívající ve vydání neanonymizované verze oznámení o výběru dodavatele v přezkoumávaném případě tedy </a:t>
            </a:r>
            <a:r>
              <a:rPr lang="cs-CZ"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dle Úřadu nelze spatřovat za rozporné se zásadou transparentnosti</a:t>
            </a:r>
            <a:r>
              <a:rPr lang="cs-CZ" sz="1900" dirty="0">
                <a:effectLst/>
                <a:latin typeface="Arial" panose="020B0604020202020204" pitchFamily="34" charset="0"/>
                <a:ea typeface="Calibri" panose="020F0502020204030204" pitchFamily="34" charset="0"/>
                <a:cs typeface="Arial" panose="020B0604020202020204" pitchFamily="34" charset="0"/>
              </a:rPr>
              <a:t>, </a:t>
            </a:r>
            <a:r>
              <a:rPr lang="cs-CZ" sz="1900" dirty="0">
                <a:solidFill>
                  <a:srgbClr val="00B050"/>
                </a:solidFill>
                <a:effectLst/>
                <a:latin typeface="Arial" panose="020B0604020202020204" pitchFamily="34" charset="0"/>
                <a:ea typeface="Calibri" panose="020F0502020204030204" pitchFamily="34" charset="0"/>
                <a:cs typeface="Arial" panose="020B0604020202020204" pitchFamily="34" charset="0"/>
              </a:rPr>
              <a:t>a to pro zjevnou totožnost předchozího oznámení a oznámení o výběru </a:t>
            </a:r>
            <a:r>
              <a:rPr lang="cs-CZ" sz="1900" dirty="0">
                <a:effectLst/>
                <a:latin typeface="Arial" panose="020B0604020202020204" pitchFamily="34" charset="0"/>
                <a:ea typeface="Calibri" panose="020F0502020204030204" pitchFamily="34" charset="0"/>
                <a:cs typeface="Arial" panose="020B0604020202020204" pitchFamily="34" charset="0"/>
              </a:rPr>
              <a:t>zřejmou na základě prostého vzájemného srovnání obou dokumentů, pročež má Úřad za to, že nelze ze stran účastníků zadávacího řízení včetně navrhovatele pochybovat o tom, že vydání oznámení o výběru představovalo de facto opětovné vydání předchozího oznámení v neanonymizované verzi, a tudíž přijetí opatření k nápravě ve smyslu § 49 odst. 1 zákona. O této skutečnosti svědčí také to, že vydání oznámení o výběru nebylo nad rámec návrhu navrhovatele zpochybněno jiným účastníkem zadávacího řízení, přičemž i vybraný dodavatel se dle jeho vyjádření k podkladům ztotožňuje s argumentací zadavatele, který vydání oznámení o výběru definuje ve svém vyjádření jako nápravu administrativního pochybení. (104)</a:t>
            </a:r>
          </a:p>
          <a:p>
            <a:pPr algn="just"/>
            <a:endParaRPr lang="cs-CZ" sz="1800" dirty="0">
              <a:latin typeface="Arial" panose="020B0604020202020204" pitchFamily="34" charset="0"/>
              <a:cs typeface="Arial" panose="020B0604020202020204" pitchFamily="34" charset="0"/>
            </a:endParaRPr>
          </a:p>
          <a:p>
            <a:pPr marL="0" indent="0" algn="just">
              <a:buNone/>
            </a:pPr>
            <a:endParaRPr lang="cs-CZ" sz="22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30735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Kauce</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819083767"/>
              </p:ext>
            </p:extLst>
          </p:nvPr>
        </p:nvGraphicFramePr>
        <p:xfrm>
          <a:off x="11440" y="836712"/>
          <a:ext cx="9144000" cy="5138866"/>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5966">
                <a:tc>
                  <a:txBody>
                    <a:bodyPr/>
                    <a:lstStyle/>
                    <a:p>
                      <a:pPr algn="just">
                        <a:lnSpc>
                          <a:spcPct val="107000"/>
                        </a:lnSpc>
                        <a:spcAft>
                          <a:spcPts val="800"/>
                        </a:spcAft>
                      </a:pPr>
                      <a:r>
                        <a:rPr lang="cs-CZ" sz="24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ÚOHS-S0512/2024/VZ, č. j.  ÚOHS-29005/2024/500</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33766">
                <a:tc>
                  <a:txBody>
                    <a:bodyPr/>
                    <a:lstStyle/>
                    <a:p>
                      <a:pPr algn="just">
                        <a:lnSpc>
                          <a:spcPct val="107000"/>
                        </a:lnSpc>
                        <a:spcAft>
                          <a:spcPts val="800"/>
                        </a:spcAft>
                      </a:pPr>
                      <a:r>
                        <a:rPr lang="cs-CZ" sz="24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https://uohs.gov.cz/cs/verejne-zakazky/sbirky-rozhodnuti/detail-22079.html</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05966">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Opravy a údržba autobusů OTOKAR Dopravní společnosti Ústeckého kraje, p. o.</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05966">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14. 8. 2024</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307015">
                <a:tc>
                  <a:txBody>
                    <a:bodyPr/>
                    <a:lstStyle/>
                    <a:p>
                      <a:pPr algn="just">
                        <a:lnSpc>
                          <a:spcPct val="107000"/>
                        </a:lnSpc>
                        <a:spcAft>
                          <a:spcPts val="800"/>
                        </a:spcAft>
                      </a:pP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255  ZZVZ</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672453">
                <a:tc>
                  <a:txBody>
                    <a:bodyPr/>
                    <a:lstStyle/>
                    <a:p>
                      <a:pPr algn="just">
                        <a:lnSpc>
                          <a:spcPct val="107000"/>
                        </a:lnSpc>
                        <a:spcAft>
                          <a:spcPts val="800"/>
                        </a:spcAft>
                      </a:pPr>
                      <a:r>
                        <a:rPr lang="cs-CZ" sz="24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Správní řízení </a:t>
                      </a: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a:t>
                      </a:r>
                      <a:r>
                        <a:rPr lang="cs-CZ"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podle § 257 písm. c) ZZVZ </a:t>
                      </a:r>
                      <a:r>
                        <a:rPr lang="cs-CZ" sz="24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zastavuje</a:t>
                      </a: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neboť nedošlo ke složení kauce v souladu s § 255 odst. 1 ZZVZ</a:t>
                      </a:r>
                      <a:r>
                        <a:rPr lang="cs-CZ"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na účet Úřadu pro ochranu hospodářské soutěže.</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559650238"/>
                  </a:ext>
                </a:extLst>
              </a:tr>
              <a:tr h="672453">
                <a:tc>
                  <a:txBody>
                    <a:bodyPr/>
                    <a:lstStyle/>
                    <a:p>
                      <a:pPr algn="just">
                        <a:lnSpc>
                          <a:spcPct val="107000"/>
                        </a:lnSpc>
                        <a:spcAft>
                          <a:spcPts val="800"/>
                        </a:spcAft>
                      </a:pP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Podán rozklad – ÚOHS-R0115/2024/VZ, rozhodnutí potvrzeno, rozklad zamítnut.</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083245548"/>
                  </a:ext>
                </a:extLst>
              </a:tr>
            </a:tbl>
          </a:graphicData>
        </a:graphic>
      </p:graphicFrame>
    </p:spTree>
    <p:extLst>
      <p:ext uri="{BB962C8B-B14F-4D97-AF65-F5344CB8AC3E}">
        <p14:creationId xmlns:p14="http://schemas.microsoft.com/office/powerpoint/2010/main" val="2668168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19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1900" dirty="0">
                <a:effectLst/>
                <a:latin typeface="Arial" panose="020B0604020202020204" pitchFamily="34" charset="0"/>
                <a:ea typeface="Calibri" panose="020F0502020204030204" pitchFamily="34" charset="0"/>
                <a:cs typeface="Times New Roman" panose="02020603050405020304" pitchFamily="18" charset="0"/>
              </a:rPr>
              <a:t>Zadavatel rozdělil VZ na 3 části.</a:t>
            </a:r>
          </a:p>
          <a:p>
            <a:pPr algn="just">
              <a:lnSpc>
                <a:spcPct val="107000"/>
              </a:lnSpc>
              <a:spcAft>
                <a:spcPts val="800"/>
              </a:spcAft>
            </a:pPr>
            <a:r>
              <a:rPr lang="cs-CZ" sz="1900" dirty="0">
                <a:latin typeface="Arial" panose="020B0604020202020204" pitchFamily="34" charset="0"/>
                <a:ea typeface="Calibri" panose="020F0502020204030204" pitchFamily="34" charset="0"/>
                <a:cs typeface="Times New Roman" panose="02020603050405020304" pitchFamily="18" charset="0"/>
              </a:rPr>
              <a:t>Smlouvy byly uzavřeny na dobu neurčitou.</a:t>
            </a:r>
            <a:endParaRPr lang="cs-CZ" sz="19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900" dirty="0">
                <a:effectLst/>
                <a:latin typeface="Arial" panose="020B0604020202020204" pitchFamily="34" charset="0"/>
                <a:ea typeface="Calibri" panose="020F0502020204030204" pitchFamily="34" charset="0"/>
                <a:cs typeface="Times New Roman" panose="02020603050405020304" pitchFamily="18" charset="0"/>
              </a:rPr>
              <a:t>Nabídky byly v jednotlivých částech hodnoceny dle jediného kritéria hodnocení, a to kritéria nejnižší nabídkové ceny.</a:t>
            </a:r>
          </a:p>
          <a:p>
            <a:pPr algn="just">
              <a:lnSpc>
                <a:spcPct val="107000"/>
              </a:lnSpc>
              <a:spcAft>
                <a:spcPts val="800"/>
              </a:spcAft>
            </a:pPr>
            <a:r>
              <a:rPr lang="cs-CZ" sz="1900" dirty="0">
                <a:effectLst/>
                <a:latin typeface="Arial" panose="020B0604020202020204" pitchFamily="34" charset="0"/>
                <a:ea typeface="Calibri" panose="020F0502020204030204" pitchFamily="34" charset="0"/>
                <a:cs typeface="Times New Roman" panose="02020603050405020304" pitchFamily="18" charset="0"/>
              </a:rPr>
              <a:t>Celková nabídková cena se pro potřeby hodnocení nabídek ve vztahu ke všem částem stanovila dle modelového propočtu.</a:t>
            </a:r>
          </a:p>
          <a:p>
            <a:pPr algn="just">
              <a:lnSpc>
                <a:spcPct val="107000"/>
              </a:lnSpc>
              <a:spcAft>
                <a:spcPts val="800"/>
              </a:spcAft>
            </a:pPr>
            <a:r>
              <a:rPr lang="cs-CZ" sz="1900" dirty="0">
                <a:effectLst/>
                <a:latin typeface="Arial" panose="020B0604020202020204" pitchFamily="34" charset="0"/>
                <a:ea typeface="Calibri" panose="020F0502020204030204" pitchFamily="34" charset="0"/>
                <a:cs typeface="Times New Roman" panose="02020603050405020304" pitchFamily="18" charset="0"/>
              </a:rPr>
              <a:t>Nabídkovou cenu ve vztahu ke každému jednotlivému dílčímu plnění k ocenění tvořil součin nabízené jednotkové ceny a zadavatelem stanoveného počtu jednotek pro modelový propočet. </a:t>
            </a:r>
          </a:p>
          <a:p>
            <a:pPr algn="just">
              <a:lnSpc>
                <a:spcPct val="107000"/>
              </a:lnSpc>
              <a:spcAft>
                <a:spcPts val="800"/>
              </a:spcAft>
            </a:pPr>
            <a:r>
              <a:rPr lang="cs-CZ" sz="1900" dirty="0">
                <a:effectLst/>
                <a:latin typeface="Arial" panose="020B0604020202020204" pitchFamily="34" charset="0"/>
                <a:ea typeface="Calibri" panose="020F0502020204030204" pitchFamily="34" charset="0"/>
                <a:cs typeface="Times New Roman" panose="02020603050405020304" pitchFamily="18" charset="0"/>
              </a:rPr>
              <a:t>Celková nabídková cena v každé části veřejné zakázky pak tvořil součet všech nabídkových cen vztahujících se k jednotlivým dílčím plněním.</a:t>
            </a:r>
          </a:p>
          <a:p>
            <a:pPr algn="just">
              <a:lnSpc>
                <a:spcPct val="107000"/>
              </a:lnSpc>
              <a:spcAft>
                <a:spcPts val="800"/>
              </a:spcAft>
            </a:pPr>
            <a:r>
              <a:rPr lang="cs-CZ" sz="1900" dirty="0">
                <a:effectLst/>
                <a:latin typeface="Arial" panose="020B0604020202020204" pitchFamily="34" charset="0"/>
                <a:ea typeface="Calibri" panose="020F0502020204030204" pitchFamily="34" charset="0"/>
                <a:cs typeface="Times New Roman" panose="02020603050405020304" pitchFamily="18" charset="0"/>
              </a:rPr>
              <a:t>Navrhovatel na 1. část nepodal nabídku, na 2. a 3. část podal nabídku s celkovou nabídkovou cenou 20 106 000 Kč bez DPH resp. 20 106 000 Kč bez DPH.</a:t>
            </a:r>
          </a:p>
          <a:p>
            <a:pPr algn="just">
              <a:lnSpc>
                <a:spcPct val="107000"/>
              </a:lnSpc>
              <a:spcAft>
                <a:spcPts val="800"/>
              </a:spcAft>
            </a:pPr>
            <a:r>
              <a:rPr lang="cs-CZ" sz="1900" dirty="0">
                <a:latin typeface="Arial" panose="020B0604020202020204" pitchFamily="34" charset="0"/>
                <a:ea typeface="Calibri" panose="020F0502020204030204" pitchFamily="34" charset="0"/>
                <a:cs typeface="Times New Roman" panose="02020603050405020304" pitchFamily="18" charset="0"/>
              </a:rPr>
              <a:t>Kauci složil ve výši 50 000 Kč.</a:t>
            </a:r>
            <a:endParaRPr lang="cs-CZ" sz="19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97211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16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1600" dirty="0">
                <a:effectLst/>
                <a:latin typeface="Arial" panose="020B0604020202020204" pitchFamily="34" charset="0"/>
                <a:ea typeface="Calibri" panose="020F0502020204030204" pitchFamily="34" charset="0"/>
                <a:cs typeface="Times New Roman" panose="02020603050405020304" pitchFamily="18" charset="0"/>
              </a:rPr>
              <a:t>Pakliže nabídková cena, která je předmětem hodnocení, odpovídá celkovým nákladům za celou dobu plnění veřejné zakázky, resp. celkovým nákladům za první čtyři roky plnění u smluv uzavřených na dobu neurčitou, je nabídkovou cenou dodavatele pro účely výpočtu kauce právě tato cena.</a:t>
            </a:r>
          </a:p>
          <a:p>
            <a:pPr algn="just">
              <a:lnSpc>
                <a:spcPct val="107000"/>
              </a:lnSpc>
              <a:spcAft>
                <a:spcPts val="800"/>
              </a:spcAft>
            </a:pPr>
            <a:r>
              <a:rPr lang="cs-CZ" sz="1600" dirty="0">
                <a:effectLst/>
                <a:latin typeface="Arial" panose="020B0604020202020204" pitchFamily="34" charset="0"/>
                <a:ea typeface="Calibri" panose="020F0502020204030204" pitchFamily="34" charset="0"/>
                <a:cs typeface="Times New Roman" panose="02020603050405020304" pitchFamily="18" charset="0"/>
              </a:rPr>
              <a:t>Pakliže však nabídková cena, která je předmětem hodnocení, neodpovídá celkovým nákladům za celou dobu plnění zakázky, resp. celkovým nákladům za první čtyři roky plnění u smluv na dobu neurčitou (např. jednotkové ceny v případě služeb či dodávek, které budou realizovány podle skutečných potřeb zadavatele na základě garantovaných jednotkových cen), avšak za pomoci jednoduché matematické operace lze tyto celkové náklady zjistit (zadavatel uvede v zadávací dokumentaci předpokládaný rozsah budoucího plnění), je pro výpočet kauce rozhodná jednotková cena pro účely hodnocení upravená tak, aby odpovídala předpokládanému rozsahu budoucího plnění.</a:t>
            </a:r>
          </a:p>
          <a:p>
            <a:pPr algn="just">
              <a:lnSpc>
                <a:spcPct val="107000"/>
              </a:lnSpc>
              <a:spcAft>
                <a:spcPts val="800"/>
              </a:spcAft>
            </a:pPr>
            <a:r>
              <a:rPr lang="cs-CZ" sz="1600" dirty="0">
                <a:effectLst/>
                <a:latin typeface="Arial" panose="020B0604020202020204" pitchFamily="34" charset="0"/>
                <a:ea typeface="Calibri" panose="020F0502020204030204" pitchFamily="34" charset="0"/>
                <a:cs typeface="Times New Roman" panose="02020603050405020304" pitchFamily="18" charset="0"/>
              </a:rPr>
              <a:t>V situaci, kdy zadavatel uvede, že plnění bude poptáváno podle skutečných potřeb na základě garantovaných jednotkových cen, a stanoví pro účely hodnocení modelový příklad rozsahu plnění, je pro výpočet kauce rozhodný výpočet dle modelového příkladu, bez ohledu na to, že se takto vypočtená nabídková cena může v průběhu plnění změnit.</a:t>
            </a:r>
          </a:p>
          <a:p>
            <a:pPr algn="just">
              <a:lnSpc>
                <a:spcPct val="107000"/>
              </a:lnSpc>
              <a:spcAft>
                <a:spcPts val="800"/>
              </a:spcAft>
            </a:pPr>
            <a:r>
              <a:rPr lang="cs-CZ" sz="1600" dirty="0">
                <a:effectLst/>
                <a:latin typeface="Arial" panose="020B0604020202020204" pitchFamily="34" charset="0"/>
                <a:ea typeface="Calibri" panose="020F0502020204030204" pitchFamily="34" charset="0"/>
                <a:cs typeface="Times New Roman" panose="02020603050405020304" pitchFamily="18" charset="0"/>
              </a:rPr>
              <a:t>Hypotéza, že navrhovatel nemůže stanovit celkovou nabídkovou cenu, je tak naplněna až v případě, že v situaci hodnocení jednotkových cen či modelového příkladu rozsahu plnění není v zadávací dokumentaci nijak vyjádřen předpokládaný rozsah budoucího plnění, a kdy tak nelze celkovou nabídkovou cenu z ceny pro účely hodnocení stanovit ani provedením matematického výpočtu.</a:t>
            </a:r>
          </a:p>
        </p:txBody>
      </p:sp>
    </p:spTree>
    <p:extLst>
      <p:ext uri="{BB962C8B-B14F-4D97-AF65-F5344CB8AC3E}">
        <p14:creationId xmlns:p14="http://schemas.microsoft.com/office/powerpoint/2010/main" val="8571570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Podal-li navrhovatel nabídku ve vztahu k více částem veřejné zakázky, pak sečte jednotlivé nabídkové ceny týkající se jednotlivých částí veřejné zakázky, ve vztahu k nimž podal nabídku, a při výpočtu kauce vychází ze součtu takových nabídkových cen.</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V případě, že nabídkovou cenu nelze stanovit (typicky tehdy, kdy ještě nabídka nebyla podána), pak je navrhovatel povinen složit kauci ve výši </a:t>
            </a:r>
            <a:br>
              <a:rPr lang="cs-CZ" sz="2000" dirty="0">
                <a:effectLst/>
                <a:latin typeface="Arial" panose="020B0604020202020204" pitchFamily="34" charset="0"/>
                <a:ea typeface="Calibri" panose="020F0502020204030204" pitchFamily="34" charset="0"/>
                <a:cs typeface="Times New Roman" panose="02020603050405020304" pitchFamily="18" charset="0"/>
              </a:rPr>
            </a:br>
            <a:r>
              <a:rPr lang="cs-CZ" sz="2000" dirty="0">
                <a:effectLst/>
                <a:latin typeface="Arial" panose="020B0604020202020204" pitchFamily="34" charset="0"/>
                <a:ea typeface="Calibri" panose="020F0502020204030204" pitchFamily="34" charset="0"/>
                <a:cs typeface="Times New Roman" panose="02020603050405020304" pitchFamily="18" charset="0"/>
              </a:rPr>
              <a:t>100 000 Kč, a  to bez ohledu na to, zda veřejná zakázka byla rozdělena na části či nikoli.</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Pokud tedy k rozdělení jediné veřejné zakázky na části došlo, uplatní se v případě nemožnosti stanovení kauce podle nabídkové ceny pravidlo o kauci ve výši 100 000 Kč, a sice bez ohledu na to, na kolik částí byla veřejná zakázka rozdělena či ve vztahu ke kolika částem jediné veřejné zakázky navrhovatel hodlal nabídku podat.</a:t>
            </a:r>
          </a:p>
        </p:txBody>
      </p:sp>
    </p:spTree>
    <p:extLst>
      <p:ext uri="{BB962C8B-B14F-4D97-AF65-F5344CB8AC3E}">
        <p14:creationId xmlns:p14="http://schemas.microsoft.com/office/powerpoint/2010/main" val="15311572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17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1700" dirty="0">
                <a:latin typeface="Arial" panose="020B0604020202020204" pitchFamily="34" charset="0"/>
                <a:cs typeface="Arial" panose="020B0604020202020204" pitchFamily="34" charset="0"/>
              </a:rPr>
              <a:t>Lze tak uzavřít, že </a:t>
            </a:r>
            <a:r>
              <a:rPr lang="cs-CZ" sz="1700" dirty="0">
                <a:solidFill>
                  <a:srgbClr val="FF0000"/>
                </a:solidFill>
                <a:latin typeface="Arial" panose="020B0604020202020204" pitchFamily="34" charset="0"/>
                <a:cs typeface="Arial" panose="020B0604020202020204" pitchFamily="34" charset="0"/>
              </a:rPr>
              <a:t>přestože byla v daném případě nabídková cena konstruována v návaznosti na jednotkové ceny za jednotlivá dílčí plnění</a:t>
            </a:r>
            <a:r>
              <a:rPr lang="cs-CZ" sz="1700" dirty="0">
                <a:latin typeface="Arial" panose="020B0604020202020204" pitchFamily="34" charset="0"/>
                <a:cs typeface="Arial" panose="020B0604020202020204" pitchFamily="34" charset="0"/>
              </a:rPr>
              <a:t>, účastníkům zadávacího řízení </a:t>
            </a:r>
            <a:r>
              <a:rPr lang="cs-CZ" sz="1700" dirty="0">
                <a:solidFill>
                  <a:srgbClr val="00B050"/>
                </a:solidFill>
                <a:latin typeface="Arial" panose="020B0604020202020204" pitchFamily="34" charset="0"/>
                <a:cs typeface="Arial" panose="020B0604020202020204" pitchFamily="34" charset="0"/>
              </a:rPr>
              <a:t>nebyl znám předpokládaný rozsah poskytnutí těchto dílčích plnění za konkrétní časové období,</a:t>
            </a:r>
            <a:r>
              <a:rPr lang="cs-CZ" sz="1700" dirty="0">
                <a:latin typeface="Arial" panose="020B0604020202020204" pitchFamily="34" charset="0"/>
                <a:cs typeface="Arial" panose="020B0604020202020204" pitchFamily="34" charset="0"/>
              </a:rPr>
              <a:t> a </a:t>
            </a:r>
            <a:r>
              <a:rPr lang="cs-CZ" sz="1700" dirty="0">
                <a:solidFill>
                  <a:srgbClr val="0070C0"/>
                </a:solidFill>
                <a:latin typeface="Arial" panose="020B0604020202020204" pitchFamily="34" charset="0"/>
                <a:cs typeface="Arial" panose="020B0604020202020204" pitchFamily="34" charset="0"/>
              </a:rPr>
              <a:t>nebylo tedy možné určit konkrétní výši nabídkové ceny za první čtyři roky plnění smlouvy </a:t>
            </a:r>
            <a:r>
              <a:rPr lang="cs-CZ" sz="1700" dirty="0">
                <a:latin typeface="Arial" panose="020B0604020202020204" pitchFamily="34" charset="0"/>
                <a:cs typeface="Arial" panose="020B0604020202020204" pitchFamily="34" charset="0"/>
              </a:rPr>
              <a:t>na veřejnou zakázku. (46)</a:t>
            </a:r>
          </a:p>
          <a:p>
            <a:pPr algn="just">
              <a:lnSpc>
                <a:spcPct val="107000"/>
              </a:lnSpc>
              <a:spcAft>
                <a:spcPts val="800"/>
              </a:spcAft>
            </a:pPr>
            <a:r>
              <a:rPr lang="cs-CZ" sz="1700" dirty="0">
                <a:latin typeface="Arial" panose="020B0604020202020204" pitchFamily="34" charset="0"/>
                <a:cs typeface="Arial" panose="020B0604020202020204" pitchFamily="34" charset="0"/>
              </a:rPr>
              <a:t>Úřad připomíná, že navrhovatel návrhem brojil proti zadávacím podmínkám vztahujícím se ke všem třem částem veřejné zakázky, přičemž však v zadávacím řízení podal nabídku pouze do částí 2 a 3 veřejné zakázky. Ve vztahu k části 1 veřejné zakázky tak nemůže být pochyb, že byla naplněna hypotéza ustanovení § 255 odst. 1 zákona, že pokud není možné stanovit nabídkovou cenu, je nutné uhradit kauci ve výši 100 000 Kč. V souvislosti s návrhem směřujícím do částí 2 a 3 veřejné zakázky pak Úřad na základě výše uvedeného konstatuje, že v situaci, kdy ve vztahu k navrhovatelem určeným jednotkovým cenám jednotlivých oceňovaných dílčích plnění vzhledem k absenci vyjádření předpokládaného rozsahu budoucího plnění nebylo možné ani matematickým výpočtem stanovit celkovou nabídkovou cenu za první čtyři roky plnění smlouvy, </a:t>
            </a:r>
            <a:r>
              <a:rPr lang="cs-CZ" sz="1700" dirty="0">
                <a:solidFill>
                  <a:srgbClr val="C49500"/>
                </a:solidFill>
                <a:latin typeface="Arial" panose="020B0604020202020204" pitchFamily="34" charset="0"/>
                <a:cs typeface="Arial" panose="020B0604020202020204" pitchFamily="34" charset="0"/>
              </a:rPr>
              <a:t>vztahovala se na navrhovatele zákonná povinnost složit kauci ve výši 100 000 Kč</a:t>
            </a:r>
            <a:r>
              <a:rPr lang="cs-CZ" sz="1700" dirty="0">
                <a:latin typeface="Arial" panose="020B0604020202020204" pitchFamily="34" charset="0"/>
                <a:cs typeface="Arial" panose="020B0604020202020204" pitchFamily="34" charset="0"/>
              </a:rPr>
              <a:t>, a to (vzhledem k nemožnosti stanovení kauce podle nabídkové ceny) zcela bez ohledu na skutečnost, že byla veřejná zakázka rozdělena na části. Navrhovatel nicméně složil na účet Úřadu kauci ve výši 50 000 Kč, a je tak třeba konstatovat, že kauce byla složena v rozporu s § 255 odst. 1 zákona v nesprávné výši. </a:t>
            </a:r>
            <a:r>
              <a:rPr lang="cs-CZ" sz="1700" dirty="0">
                <a:effectLst/>
                <a:latin typeface="Arial" panose="020B0604020202020204" pitchFamily="34" charset="0"/>
                <a:ea typeface="Calibri" panose="020F0502020204030204" pitchFamily="34" charset="0"/>
                <a:cs typeface="Arial" panose="020B0604020202020204" pitchFamily="34" charset="0"/>
              </a:rPr>
              <a:t>(47)</a:t>
            </a:r>
          </a:p>
          <a:p>
            <a:pPr algn="just"/>
            <a:endParaRPr lang="cs-CZ" sz="1800" dirty="0">
              <a:latin typeface="Arial" panose="020B0604020202020204" pitchFamily="34" charset="0"/>
              <a:cs typeface="Arial" panose="020B0604020202020204" pitchFamily="34" charset="0"/>
            </a:endParaRPr>
          </a:p>
          <a:p>
            <a:pPr marL="0" indent="0" algn="just">
              <a:buNone/>
            </a:pPr>
            <a:endParaRPr lang="cs-CZ" sz="22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0737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Zrušení ZŘ</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181274948"/>
              </p:ext>
            </p:extLst>
          </p:nvPr>
        </p:nvGraphicFramePr>
        <p:xfrm>
          <a:off x="11440" y="836712"/>
          <a:ext cx="9144000" cy="5741723"/>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5966">
                <a:tc>
                  <a:txBody>
                    <a:bodyPr/>
                    <a:lstStyle/>
                    <a:p>
                      <a:pPr algn="just">
                        <a:lnSpc>
                          <a:spcPct val="107000"/>
                        </a:lnSpc>
                        <a:spcAft>
                          <a:spcPts val="800"/>
                        </a:spcAft>
                      </a:pPr>
                      <a:r>
                        <a:rPr lang="cs-CZ" sz="19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ÚOHS-S0418/2024, č. j.  ÚOHS-25425/2024/500</a:t>
                      </a:r>
                      <a:endParaRPr lang="cs-CZ" sz="19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590331841"/>
                  </a:ext>
                </a:extLst>
              </a:tr>
              <a:tr h="333766">
                <a:tc>
                  <a:txBody>
                    <a:bodyPr/>
                    <a:lstStyle/>
                    <a:p>
                      <a:pPr algn="just">
                        <a:lnSpc>
                          <a:spcPct val="107000"/>
                        </a:lnSpc>
                        <a:spcAft>
                          <a:spcPts val="800"/>
                        </a:spcAft>
                      </a:pPr>
                      <a:r>
                        <a:rPr lang="cs-CZ" sz="19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https://uohs.gov.cz/cs/verejne-zakazky/sbirky-rozhodnuti/detail-22015.html</a:t>
                      </a:r>
                      <a:endParaRPr lang="cs-CZ" sz="19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305966">
                <a:tc>
                  <a:txBody>
                    <a:bodyPr/>
                    <a:lstStyle/>
                    <a:p>
                      <a:pPr algn="just">
                        <a:lnSpc>
                          <a:spcPct val="107000"/>
                        </a:lnSpc>
                        <a:spcAft>
                          <a:spcPts val="800"/>
                        </a:spcAft>
                      </a:pPr>
                      <a:r>
                        <a:rPr lang="cs-CZ" sz="1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Geotechický průzkum (GTP) v rámci přípravy stavby silnice II/470 Ostrava-Severní spoj.</a:t>
                      </a:r>
                      <a:endParaRPr lang="cs-CZ" sz="19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91472387"/>
                  </a:ext>
                </a:extLst>
              </a:tr>
              <a:tr h="305966">
                <a:tc>
                  <a:txBody>
                    <a:bodyPr/>
                    <a:lstStyle/>
                    <a:p>
                      <a:pPr algn="just">
                        <a:lnSpc>
                          <a:spcPct val="107000"/>
                        </a:lnSpc>
                        <a:spcAft>
                          <a:spcPts val="800"/>
                        </a:spcAft>
                      </a:pPr>
                      <a:r>
                        <a:rPr lang="cs-CZ" sz="19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14. 8. 2024</a:t>
                      </a:r>
                      <a:endParaRPr lang="cs-CZ" sz="19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307015">
                <a:tc>
                  <a:txBody>
                    <a:bodyPr/>
                    <a:lstStyle/>
                    <a:p>
                      <a:pPr algn="just">
                        <a:lnSpc>
                          <a:spcPct val="107000"/>
                        </a:lnSpc>
                        <a:spcAft>
                          <a:spcPts val="800"/>
                        </a:spcAft>
                      </a:pPr>
                      <a:r>
                        <a:rPr lang="cs-CZ" sz="19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127 odst. 2 písm. d) ZZVZ</a:t>
                      </a:r>
                      <a:endParaRPr lang="cs-CZ" sz="19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672453">
                <a:tc>
                  <a:txBody>
                    <a:bodyPr/>
                    <a:lstStyle/>
                    <a:p>
                      <a:pPr algn="just">
                        <a:lnSpc>
                          <a:spcPct val="107000"/>
                        </a:lnSpc>
                        <a:spcAft>
                          <a:spcPts val="800"/>
                        </a:spcAft>
                      </a:pPr>
                      <a:r>
                        <a:rPr lang="cs-CZ" sz="1900" dirty="0">
                          <a:solidFill>
                            <a:srgbClr val="000000"/>
                          </a:solidFill>
                          <a:effectLst/>
                          <a:latin typeface="Arial" panose="020B0604020202020204" pitchFamily="34" charset="0"/>
                          <a:ea typeface="Calibri" panose="020F0502020204030204" pitchFamily="34" charset="0"/>
                          <a:cs typeface="Arial" panose="020B0604020202020204" pitchFamily="34" charset="0"/>
                        </a:rPr>
                        <a:t>Zadavatel nedodržel zásadu transparentnosti, když </a:t>
                      </a:r>
                      <a:r>
                        <a:rPr lang="cs-CZ" sz="1900"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v rozhodnutí o zrušení zadávacího řízení dostatečně konkrétně, tedy jednoznačně a určitě nevymezil skutečnosti, které pokládá za důvody hodné zvláštního zřetele </a:t>
                      </a:r>
                      <a:r>
                        <a:rPr lang="cs-CZ" sz="1900" dirty="0">
                          <a:solidFill>
                            <a:srgbClr val="000000"/>
                          </a:solidFill>
                          <a:effectLst/>
                          <a:latin typeface="Arial" panose="020B0604020202020204" pitchFamily="34" charset="0"/>
                          <a:ea typeface="Calibri" panose="020F0502020204030204" pitchFamily="34" charset="0"/>
                          <a:cs typeface="Arial" panose="020B0604020202020204" pitchFamily="34" charset="0"/>
                        </a:rPr>
                        <a:t>ve smyslu § 127 odst. 2 písm. d) ZZVZ, když bez dalších podrobností toliko uvedl, že ruší zadávací řízení „</a:t>
                      </a:r>
                      <a:r>
                        <a:rPr lang="cs-CZ" sz="19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s ohledem na potřebu doplnění zadávací dokumentace o přílohy, které by mohly být nezbytné pro objektivní zpracování nabídek účastníky zadávacího řízení – zejména se jedná o dokumentaci předběžného GTP včetně jeho doplnění</a:t>
                      </a:r>
                      <a:r>
                        <a:rPr lang="cs-CZ" sz="1900" dirty="0">
                          <a:solidFill>
                            <a:srgbClr val="000000"/>
                          </a:solidFill>
                          <a:effectLst/>
                          <a:latin typeface="Arial" panose="020B0604020202020204" pitchFamily="34" charset="0"/>
                          <a:ea typeface="Calibri" panose="020F0502020204030204" pitchFamily="34" charset="0"/>
                          <a:cs typeface="Arial" panose="020B0604020202020204" pitchFamily="34" charset="0"/>
                        </a:rPr>
                        <a:t>“, přičemž dále neozřejmil </a:t>
                      </a:r>
                      <a:r>
                        <a:rPr lang="cs-CZ" sz="1900"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ani </a:t>
                      </a:r>
                      <a:r>
                        <a:rPr lang="cs-CZ" sz="1900" u="none" dirty="0">
                          <a:solidFill>
                            <a:srgbClr val="000000"/>
                          </a:solidFill>
                          <a:effectLst/>
                          <a:latin typeface="Arial" panose="020B0604020202020204" pitchFamily="34" charset="0"/>
                          <a:ea typeface="Calibri" panose="020F0502020204030204" pitchFamily="34" charset="0"/>
                          <a:cs typeface="Arial" panose="020B0604020202020204" pitchFamily="34" charset="0"/>
                        </a:rPr>
                        <a:t>okamžik, od kterého výskyt důvodů hodných zvláštního zřetele </a:t>
                      </a:r>
                      <a:r>
                        <a:rPr lang="cs-CZ" sz="1900" dirty="0">
                          <a:solidFill>
                            <a:srgbClr val="000000"/>
                          </a:solidFill>
                          <a:effectLst/>
                          <a:latin typeface="Arial" panose="020B0604020202020204" pitchFamily="34" charset="0"/>
                          <a:ea typeface="Calibri" panose="020F0502020204030204" pitchFamily="34" charset="0"/>
                          <a:cs typeface="Arial" panose="020B0604020202020204" pitchFamily="34" charset="0"/>
                        </a:rPr>
                        <a:t>dle § 127 odst. 2 písm. d) ZZVZ </a:t>
                      </a:r>
                      <a:r>
                        <a:rPr lang="cs-CZ" sz="1900"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odvozuje</a:t>
                      </a:r>
                      <a:r>
                        <a:rPr lang="cs-CZ" sz="19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endParaRPr lang="cs-CZ" sz="19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559650238"/>
                  </a:ext>
                </a:extLst>
              </a:tr>
              <a:tr h="672453">
                <a:tc>
                  <a:txBody>
                    <a:bodyPr/>
                    <a:lstStyle/>
                    <a:p>
                      <a:pPr algn="just">
                        <a:lnSpc>
                          <a:spcPct val="107000"/>
                        </a:lnSpc>
                        <a:spcAft>
                          <a:spcPts val="800"/>
                        </a:spcAft>
                      </a:pPr>
                      <a:r>
                        <a:rPr lang="cs-CZ" sz="1900" b="0" kern="1200" dirty="0">
                          <a:solidFill>
                            <a:schemeClr val="dk1"/>
                          </a:solidFill>
                          <a:effectLst/>
                          <a:latin typeface="Arial" panose="020B0604020202020204" pitchFamily="34" charset="0"/>
                          <a:ea typeface="+mn-ea"/>
                          <a:cs typeface="Arial" panose="020B0604020202020204" pitchFamily="34" charset="0"/>
                        </a:rPr>
                        <a:t>Podán rozklad – ÚOHS-R0121/2024/VZ, rozhodnutí potvrzeno, rozklad zamítnut.</a:t>
                      </a:r>
                      <a:endParaRPr lang="cs-CZ" sz="1900" b="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083245548"/>
                  </a:ext>
                </a:extLst>
              </a:tr>
            </a:tbl>
          </a:graphicData>
        </a:graphic>
      </p:graphicFrame>
    </p:spTree>
    <p:extLst>
      <p:ext uri="{BB962C8B-B14F-4D97-AF65-F5344CB8AC3E}">
        <p14:creationId xmlns:p14="http://schemas.microsoft.com/office/powerpoint/2010/main" val="11603446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Zadavatel v rozhodnutí o zrušení zadávacího řízení odkazoval na § 127 odst. 2 písm. d) ZZVZ s odůvodněním, že: </a:t>
            </a:r>
            <a:r>
              <a:rPr lang="cs-CZ" sz="2400" i="1" dirty="0">
                <a:effectLst/>
                <a:latin typeface="Arial" panose="020B0604020202020204" pitchFamily="34" charset="0"/>
                <a:ea typeface="Calibri" panose="020F0502020204030204" pitchFamily="34" charset="0"/>
                <a:cs typeface="Times New Roman" panose="02020603050405020304" pitchFamily="18" charset="0"/>
              </a:rPr>
              <a:t>„[z]</a:t>
            </a:r>
            <a:r>
              <a:rPr lang="cs-CZ" sz="2400" i="1" dirty="0" err="1">
                <a:effectLst/>
                <a:latin typeface="Arial" panose="020B0604020202020204" pitchFamily="34" charset="0"/>
                <a:ea typeface="Calibri" panose="020F0502020204030204" pitchFamily="34" charset="0"/>
                <a:cs typeface="Times New Roman" panose="02020603050405020304" pitchFamily="18" charset="0"/>
              </a:rPr>
              <a:t>adavatel</a:t>
            </a:r>
            <a:r>
              <a:rPr lang="cs-CZ" sz="2400" i="1" dirty="0">
                <a:effectLst/>
                <a:latin typeface="Arial" panose="020B0604020202020204" pitchFamily="34" charset="0"/>
                <a:ea typeface="Calibri" panose="020F0502020204030204" pitchFamily="34" charset="0"/>
                <a:cs typeface="Times New Roman" panose="02020603050405020304" pitchFamily="18" charset="0"/>
              </a:rPr>
              <a:t> přistoupil ke zrušení zadávacího řízení, s ohledem na potřebu doplnění zadávací dokumentace o přílohy, které by mohly být nezbytné pro objektivní zpracování nabídek účastníky zadávacího řízení - zejména se jedná o dokumentaci předběžného GTP včetně jeho doplnění“</a:t>
            </a:r>
            <a:r>
              <a:rPr lang="cs-CZ" sz="2400" dirty="0">
                <a:effectLst/>
                <a:latin typeface="Arial" panose="020B060402020202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Zadavatel v rozhodnutí o námitkách uvedl, že jeden z účastníků zadávacího řízení (</a:t>
            </a:r>
            <a:r>
              <a:rPr lang="cs-CZ" sz="2400" dirty="0" err="1">
                <a:effectLst/>
                <a:latin typeface="Arial" panose="020B0604020202020204" pitchFamily="34" charset="0"/>
                <a:ea typeface="Calibri" panose="020F0502020204030204" pitchFamily="34" charset="0"/>
                <a:cs typeface="Times New Roman" panose="02020603050405020304" pitchFamily="18" charset="0"/>
              </a:rPr>
              <a:t>konkr</a:t>
            </a:r>
            <a:r>
              <a:rPr lang="cs-CZ" sz="2400" dirty="0">
                <a:effectLst/>
                <a:latin typeface="Arial" panose="020B0604020202020204" pitchFamily="34" charset="0"/>
                <a:ea typeface="Calibri" panose="020F0502020204030204" pitchFamily="34" charset="0"/>
                <a:cs typeface="Times New Roman" panose="02020603050405020304" pitchFamily="18" charset="0"/>
              </a:rPr>
              <a:t>. vybraný dodavatel skrze svého poddodavatele) disponuje (v důsledku střetu zájmů) informacemi, kterými ve stejném rozsahu nedisponují ostatní.</a:t>
            </a:r>
          </a:p>
          <a:p>
            <a:pPr algn="just">
              <a:lnSpc>
                <a:spcPct val="107000"/>
              </a:lnSpc>
              <a:spcAft>
                <a:spcPts val="800"/>
              </a:spcAft>
            </a:pPr>
            <a:r>
              <a:rPr lang="cs-CZ" sz="2400" dirty="0">
                <a:latin typeface="Arial" panose="020B0604020202020204" pitchFamily="34" charset="0"/>
                <a:ea typeface="Calibri" panose="020F0502020204030204" pitchFamily="34" charset="0"/>
                <a:cs typeface="Times New Roman" panose="02020603050405020304" pitchFamily="18" charset="0"/>
              </a:rPr>
              <a:t>Zadavatel dále uvedl, že </a:t>
            </a:r>
            <a:r>
              <a:rPr lang="cs-CZ" sz="2400" dirty="0">
                <a:effectLst/>
                <a:latin typeface="Arial" panose="020B0604020202020204" pitchFamily="34" charset="0"/>
                <a:ea typeface="Calibri" panose="020F0502020204030204" pitchFamily="34" charset="0"/>
                <a:cs typeface="Times New Roman" panose="02020603050405020304" pitchFamily="18" charset="0"/>
              </a:rPr>
              <a:t>spoléhal na schopnosti účastníků zadávacího řízení si zajistit potřebné další informace.</a:t>
            </a:r>
          </a:p>
          <a:p>
            <a:pPr algn="just">
              <a:lnSpc>
                <a:spcPct val="107000"/>
              </a:lnSpc>
              <a:spcAft>
                <a:spcPts val="800"/>
              </a:spcAft>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55140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1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100" dirty="0">
                <a:effectLst/>
                <a:latin typeface="Arial" panose="020B0604020202020204" pitchFamily="34" charset="0"/>
                <a:ea typeface="Calibri" panose="020F0502020204030204" pitchFamily="34" charset="0"/>
                <a:cs typeface="Times New Roman" panose="02020603050405020304" pitchFamily="18" charset="0"/>
              </a:rPr>
              <a:t>Ačkoliv ZZVZ neklade žádné formální obsahové požadavky na rozhodnutí podle § 127 odst. 2 písm. d) ZZVZ, ani na sdělení o zrušení zadávacího řízení podle § 128 odst. 1 ZZVZ, </a:t>
            </a:r>
          </a:p>
          <a:p>
            <a:pPr algn="just">
              <a:lnSpc>
                <a:spcPct val="107000"/>
              </a:lnSpc>
              <a:spcAft>
                <a:spcPts val="800"/>
              </a:spcAft>
            </a:pPr>
            <a:r>
              <a:rPr lang="cs-CZ" sz="2100" dirty="0">
                <a:effectLst/>
                <a:latin typeface="Arial" panose="020B0604020202020204" pitchFamily="34" charset="0"/>
                <a:ea typeface="Calibri" panose="020F0502020204030204" pitchFamily="34" charset="0"/>
                <a:cs typeface="Times New Roman" panose="02020603050405020304" pitchFamily="18" charset="0"/>
              </a:rPr>
              <a:t>zastává Úřad s ohledem na povinnost dodržení zásady transparentnosti právní názor, že důvody, které vedly zadavatele ke zrušení zadávacího řízení musí zadavatel transparentním, tedy srozumitelným a jednoznačným způsobem popsat a sdělit účastníkům zadávacího řízení, tedy uvést v rozhodnutí o zrušení zadávacího řízení a v jeho oznámení ve smyslu § 128 odst. 1 ZZVZ. </a:t>
            </a:r>
          </a:p>
          <a:p>
            <a:pPr algn="just">
              <a:lnSpc>
                <a:spcPct val="107000"/>
              </a:lnSpc>
              <a:spcAft>
                <a:spcPts val="800"/>
              </a:spcAft>
            </a:pPr>
            <a:r>
              <a:rPr lang="cs-CZ" sz="2100" dirty="0">
                <a:effectLst/>
                <a:latin typeface="Arial" panose="020B0604020202020204" pitchFamily="34" charset="0"/>
                <a:ea typeface="Calibri" panose="020F0502020204030204" pitchFamily="34" charset="0"/>
                <a:cs typeface="Times New Roman" panose="02020603050405020304" pitchFamily="18" charset="0"/>
              </a:rPr>
              <a:t>V odůvodnění tak musí být vždy uvedeny všechny důvody hodné zvláštního zřetele svědčící pro zrušení zadávacího řízení, kterých se zadavatel dovolává, kdy tyto musí být dostatečně konkrétně, tedy jednoznačně a srozumitelně popsány, přičemž v odůvodnění by mělo být i určení okamžiku, od něhož zadavatel odvozuje výskyt důvodů hodných zvláštního zřetele.</a:t>
            </a:r>
          </a:p>
        </p:txBody>
      </p:sp>
    </p:spTree>
    <p:extLst>
      <p:ext uri="{BB962C8B-B14F-4D97-AF65-F5344CB8AC3E}">
        <p14:creationId xmlns:p14="http://schemas.microsoft.com/office/powerpoint/2010/main" val="2813868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8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Zadavatel poptával tato školení IT specialistů v oblasti:</a:t>
            </a:r>
          </a:p>
          <a:p>
            <a:pPr algn="just">
              <a:lnSpc>
                <a:spcPct val="107000"/>
              </a:lnSpc>
              <a:spcAft>
                <a:spcPts val="800"/>
              </a:spcAft>
            </a:pPr>
            <a:r>
              <a:rPr lang="cs-CZ" sz="1800" dirty="0" err="1">
                <a:effectLst/>
                <a:latin typeface="Arial" panose="020B0604020202020204" pitchFamily="34" charset="0"/>
                <a:ea typeface="Calibri" panose="020F0502020204030204" pitchFamily="34" charset="0"/>
                <a:cs typeface="Times New Roman" panose="02020603050405020304" pitchFamily="18" charset="0"/>
              </a:rPr>
              <a:t>Archimate</a:t>
            </a:r>
            <a:r>
              <a:rPr lang="cs-CZ" sz="1800" dirty="0">
                <a:effectLst/>
                <a:latin typeface="Arial" panose="020B0604020202020204" pitchFamily="34" charset="0"/>
                <a:ea typeface="Calibri" panose="020F0502020204030204" pitchFamily="34" charset="0"/>
                <a:cs typeface="Times New Roman" panose="02020603050405020304" pitchFamily="18" charset="0"/>
              </a:rPr>
              <a:t> 3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Foundation</a:t>
            </a:r>
            <a:r>
              <a:rPr lang="cs-CZ" sz="1800" dirty="0">
                <a:effectLst/>
                <a:latin typeface="Arial" panose="020B0604020202020204" pitchFamily="34" charset="0"/>
                <a:ea typeface="Calibri" panose="020F0502020204030204" pitchFamily="34" charset="0"/>
                <a:cs typeface="Times New Roman" panose="02020603050405020304" pitchFamily="18" charset="0"/>
              </a:rPr>
              <a:t> (L1),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Archimate</a:t>
            </a:r>
            <a:r>
              <a:rPr lang="cs-CZ" sz="1800" dirty="0">
                <a:effectLst/>
                <a:latin typeface="Arial" panose="020B0604020202020204" pitchFamily="34" charset="0"/>
                <a:ea typeface="Calibri" panose="020F0502020204030204" pitchFamily="34" charset="0"/>
                <a:cs typeface="Times New Roman" panose="02020603050405020304" pitchFamily="18" charset="0"/>
              </a:rPr>
              <a:t> 3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Practitioner</a:t>
            </a:r>
            <a:r>
              <a:rPr lang="cs-CZ" sz="1800" dirty="0">
                <a:effectLst/>
                <a:latin typeface="Arial" panose="020B0604020202020204" pitchFamily="34" charset="0"/>
                <a:ea typeface="Calibri" panose="020F0502020204030204" pitchFamily="34" charset="0"/>
                <a:cs typeface="Times New Roman" panose="02020603050405020304" pitchFamily="18" charset="0"/>
              </a:rPr>
              <a:t> (L2), TOGAF 9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Foundation</a:t>
            </a:r>
            <a:r>
              <a:rPr lang="cs-CZ" sz="1800" dirty="0">
                <a:effectLst/>
                <a:latin typeface="Arial" panose="020B0604020202020204" pitchFamily="34" charset="0"/>
                <a:ea typeface="Calibri" panose="020F0502020204030204" pitchFamily="34" charset="0"/>
                <a:cs typeface="Times New Roman" panose="02020603050405020304" pitchFamily="18" charset="0"/>
              </a:rPr>
              <a:t> (L1), TOGAF 9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Certified</a:t>
            </a:r>
            <a:r>
              <a:rPr lang="cs-CZ" sz="1800" dirty="0">
                <a:effectLst/>
                <a:latin typeface="Arial" panose="020B0604020202020204" pitchFamily="34" charset="0"/>
                <a:ea typeface="Calibri" panose="020F0502020204030204" pitchFamily="34" charset="0"/>
                <a:cs typeface="Times New Roman" panose="02020603050405020304" pitchFamily="18" charset="0"/>
              </a:rPr>
              <a:t> (L2), ITIL4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Foundation</a:t>
            </a:r>
            <a:r>
              <a:rPr lang="cs-CZ" sz="1800" dirty="0">
                <a:effectLst/>
                <a:latin typeface="Arial" panose="020B0604020202020204" pitchFamily="34" charset="0"/>
                <a:ea typeface="Calibri" panose="020F0502020204030204" pitchFamily="34" charset="0"/>
                <a:cs typeface="Times New Roman" panose="02020603050405020304" pitchFamily="18" charset="0"/>
              </a:rPr>
              <a:t> Level, ISO 20000 (ITSM)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Foundation</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M_o_R</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Foundation</a:t>
            </a:r>
            <a:r>
              <a:rPr lang="cs-CZ" sz="1800" dirty="0">
                <a:effectLst/>
                <a:latin typeface="Arial" panose="020B0604020202020204" pitchFamily="34" charset="0"/>
                <a:ea typeface="Calibri" panose="020F0502020204030204" pitchFamily="34" charset="0"/>
                <a:cs typeface="Times New Roman" panose="02020603050405020304" pitchFamily="18" charset="0"/>
              </a:rPr>
              <a:t>, IT4IT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Foundation</a:t>
            </a:r>
            <a:r>
              <a:rPr lang="cs-CZ" sz="1800" dirty="0">
                <a:effectLst/>
                <a:latin typeface="Arial" panose="020B0604020202020204" pitchFamily="34" charset="0"/>
                <a:ea typeface="Calibri" panose="020F0502020204030204" pitchFamily="34" charset="0"/>
                <a:cs typeface="Times New Roman" panose="02020603050405020304" pitchFamily="18" charset="0"/>
              </a:rPr>
              <a:t>, a to včetně provedení následných zkoušek a certifikace účastníků výše uvedených školení.</a:t>
            </a:r>
          </a:p>
          <a:p>
            <a:pPr algn="just"/>
            <a:r>
              <a:rPr lang="cs-CZ" sz="1800" i="1" dirty="0">
                <a:effectLst/>
                <a:latin typeface="Arial" panose="020B0604020202020204" pitchFamily="34" charset="0"/>
                <a:ea typeface="Calibri" panose="020F0502020204030204" pitchFamily="34" charset="0"/>
                <a:cs typeface="Times New Roman" panose="02020603050405020304" pitchFamily="18" charset="0"/>
              </a:rPr>
              <a:t>„Školení musí být realizováno v souladu se standardy, certifikačními schématy a obsahovým a kvalitativním vymezením stanoveným ze strany sdružení </a:t>
            </a:r>
            <a:r>
              <a:rPr lang="cs-CZ" sz="1800" i="1" dirty="0" err="1">
                <a:effectLst/>
                <a:latin typeface="Arial" panose="020B0604020202020204" pitchFamily="34" charset="0"/>
                <a:ea typeface="Calibri" panose="020F0502020204030204" pitchFamily="34" charset="0"/>
                <a:cs typeface="Times New Roman" panose="02020603050405020304" pitchFamily="18" charset="0"/>
              </a:rPr>
              <a:t>The</a:t>
            </a:r>
            <a:r>
              <a:rPr lang="cs-CZ" sz="1800" i="1" dirty="0">
                <a:effectLst/>
                <a:latin typeface="Arial" panose="020B0604020202020204" pitchFamily="34" charset="0"/>
                <a:ea typeface="Calibri" panose="020F0502020204030204" pitchFamily="34" charset="0"/>
                <a:cs typeface="Times New Roman" panose="02020603050405020304" pitchFamily="18" charset="0"/>
              </a:rPr>
              <a:t> Open Group uvedeným na https://www.opengroup.org/, resp. v případě Školení ITIL se standardy, certifikačními schématy a obsahovým a kvalitativním vymezením stanoveným ze strany sdružení AXELOS uvedeným na https://www.axelos.com/.“.</a:t>
            </a: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55408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Nicméně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uvedená formulace nebyla doprovozena jakýmkoliv bližším zdůvodněním, jak zadavatel k danému závěru dospěl </a:t>
            </a:r>
            <a:r>
              <a:rPr lang="cs-CZ" sz="2000" dirty="0">
                <a:effectLst/>
                <a:latin typeface="Arial" panose="020B0604020202020204" pitchFamily="34" charset="0"/>
                <a:ea typeface="Calibri" panose="020F0502020204030204" pitchFamily="34" charset="0"/>
                <a:cs typeface="Times New Roman" panose="02020603050405020304" pitchFamily="18" charset="0"/>
              </a:rPr>
              <a:t>a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proč právě skutečnost spočívající v absenci dotčených dokumentů v rámci zadávací dokumentace považuje za důvod zvláštního zřetele</a:t>
            </a:r>
            <a:r>
              <a:rPr lang="cs-CZ" sz="2000" dirty="0">
                <a:effectLst/>
                <a:latin typeface="Arial" panose="020B0604020202020204" pitchFamily="34" charset="0"/>
                <a:ea typeface="Calibri" panose="020F0502020204030204" pitchFamily="34" charset="0"/>
                <a:cs typeface="Times New Roman" panose="02020603050405020304" pitchFamily="18" charset="0"/>
              </a:rPr>
              <a:t>, pro který po něm nelze požadovat, aby v zadávacím řízení pokračoval. Zadavatel tedy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nijak blíže například nevysvětluje, jaký konkrétní vliv měla mít absence zadavatelem výslovně uvedených dokumentů </a:t>
            </a:r>
            <a:r>
              <a:rPr lang="cs-CZ" sz="2000" dirty="0">
                <a:effectLst/>
                <a:latin typeface="Arial" panose="020B0604020202020204" pitchFamily="34" charset="0"/>
                <a:ea typeface="Calibri" panose="020F0502020204030204" pitchFamily="34" charset="0"/>
                <a:cs typeface="Times New Roman" panose="02020603050405020304" pitchFamily="18" charset="0"/>
              </a:rPr>
              <a:t>(příp. i jiných nespecifikovaných dokumentů) v zadávací dokumentaci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na zpracování nabídek </a:t>
            </a:r>
            <a:r>
              <a:rPr lang="cs-CZ" sz="2000" dirty="0">
                <a:effectLst/>
                <a:latin typeface="Arial" panose="020B0604020202020204" pitchFamily="34" charset="0"/>
                <a:ea typeface="Calibri" panose="020F0502020204030204" pitchFamily="34" charset="0"/>
                <a:cs typeface="Times New Roman" panose="02020603050405020304" pitchFamily="18" charset="0"/>
              </a:rPr>
              <a:t>dodavatelů, pouze obecně konstatuje, že uvedené dokumenty (potažmo zřejmě i jiné výslovně neuvedené dokumenty) mohou být nezbytné pro objektivní zpracování nabídek.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Jinými slovy, zadavatel jakkoliv blíže neobjasňuje, z jakých důvodů a jak konkrétně dle něj absence daných podkladů mohla zasáhnout do zpracování nabídek ze strany dodavatelů a proč vyhodnotil tento dopad jako takový, že je třeba jej zhodnotit jako důvod hodný zvláštního zřetele, pro který nelze pokračovat v zadávacím řízení (přesto, že je v zadávacím řízení 6 nabídek, což samo o sobě o tvrzené objektivní nemožnosti zpracovat nabídku nesvědčí). </a:t>
            </a:r>
            <a:r>
              <a:rPr lang="cs-CZ" sz="2000" dirty="0">
                <a:latin typeface="Arial" panose="020B0604020202020204" pitchFamily="34" charset="0"/>
                <a:ea typeface="Calibri" panose="020F0502020204030204" pitchFamily="34" charset="0"/>
                <a:cs typeface="Arial" panose="020B0604020202020204" pitchFamily="34" charset="0"/>
              </a:rPr>
              <a:t>(</a:t>
            </a:r>
            <a:r>
              <a:rPr lang="cs-CZ" sz="2000" dirty="0">
                <a:effectLst/>
                <a:latin typeface="Arial" panose="020B0604020202020204" pitchFamily="34" charset="0"/>
                <a:ea typeface="Calibri" panose="020F0502020204030204" pitchFamily="34" charset="0"/>
                <a:cs typeface="Arial" panose="020B0604020202020204" pitchFamily="34" charset="0"/>
              </a:rPr>
              <a:t>47)</a:t>
            </a:r>
          </a:p>
          <a:p>
            <a:pPr algn="just"/>
            <a:endParaRPr lang="cs-CZ" sz="1800" dirty="0">
              <a:latin typeface="Arial" panose="020B0604020202020204" pitchFamily="34" charset="0"/>
              <a:cs typeface="Arial" panose="020B0604020202020204" pitchFamily="34" charset="0"/>
            </a:endParaRPr>
          </a:p>
          <a:p>
            <a:pPr marL="0" indent="0" algn="just">
              <a:buNone/>
            </a:pPr>
            <a:endParaRPr lang="cs-CZ" sz="22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17883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Na základě uvedeného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se lze domnívat</a:t>
            </a:r>
            <a:r>
              <a:rPr lang="cs-CZ" sz="2000" dirty="0">
                <a:effectLst/>
                <a:latin typeface="Arial" panose="020B0604020202020204" pitchFamily="34" charset="0"/>
                <a:ea typeface="Calibri" panose="020F0502020204030204" pitchFamily="34" charset="0"/>
                <a:cs typeface="Times New Roman" panose="02020603050405020304" pitchFamily="18" charset="0"/>
              </a:rPr>
              <a:t>, že zadavatel v průběhu zadávacího řízení dospěl k závěru,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že potencionálně mohla vzniknout nerovnost mezi účastníky </a:t>
            </a:r>
            <a:r>
              <a:rPr lang="cs-CZ" sz="2000" dirty="0">
                <a:effectLst/>
                <a:latin typeface="Arial" panose="020B0604020202020204" pitchFamily="34" charset="0"/>
                <a:ea typeface="Calibri" panose="020F0502020204030204" pitchFamily="34" charset="0"/>
                <a:cs typeface="Times New Roman" panose="02020603050405020304" pitchFamily="18" charset="0"/>
              </a:rPr>
              <a:t>zadávacího řízení,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když jeden z nich disponuje jiným rozsahem informací oproti ostatním</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což považuje zadavatel za rozhodné pro zrušení zadávacího řízení</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Zadavatel však nic takového v rozhodnutí o zrušení zadávacího řízení neuvádí</a:t>
            </a:r>
            <a:r>
              <a:rPr lang="cs-CZ" sz="2000" dirty="0">
                <a:effectLst/>
                <a:latin typeface="Arial" panose="020B0604020202020204" pitchFamily="34" charset="0"/>
                <a:ea typeface="Calibri" panose="020F0502020204030204" pitchFamily="34" charset="0"/>
                <a:cs typeface="Times New Roman" panose="02020603050405020304" pitchFamily="18" charset="0"/>
              </a:rPr>
              <a:t>. Úřad na tomto místě opakuje, že může důvody pro zrušení zadávacího řízení podrobit přezkumu jen tehdy, pokud jsou zadavatelem v příslušném dokumentu jasně vyjádřeny. Z předmětného rozhodnutí o zrušení zadávacího řízení však takto předestřené konkrétní úvahy zadavatele, které ho vedly ke zrušení zadávacího řízení, zřejmé nejsou. Když tedy zadavatel ve vyjádření k návrhu uvádí, že v rámci rozhodnutí o námitkách proti zrušení zadávacího řízení navrhovateli podrobněji sdělil důvody pro zrušení zadávacího řízení, tak je třeba akcentovat, že důvody je třeba sdělit již v rozhodnutí o zrušení zadávacího řízení, a to v kontextu zásady transparentnosti v potřebném detailu. </a:t>
            </a:r>
            <a:r>
              <a:rPr lang="cs-CZ" sz="2000" dirty="0">
                <a:latin typeface="Arial" panose="020B0604020202020204" pitchFamily="34" charset="0"/>
                <a:ea typeface="Calibri" panose="020F0502020204030204" pitchFamily="34" charset="0"/>
                <a:cs typeface="Arial" panose="020B0604020202020204" pitchFamily="34" charset="0"/>
              </a:rPr>
              <a:t>(54</a:t>
            </a:r>
            <a:r>
              <a:rPr lang="cs-CZ" sz="2000" dirty="0">
                <a:effectLst/>
                <a:latin typeface="Arial" panose="020B0604020202020204" pitchFamily="34" charset="0"/>
                <a:ea typeface="Calibri" panose="020F0502020204030204" pitchFamily="34" charset="0"/>
                <a:cs typeface="Arial" panose="020B0604020202020204" pitchFamily="34" charset="0"/>
              </a:rPr>
              <a:t>)</a:t>
            </a:r>
          </a:p>
          <a:p>
            <a:pPr algn="just"/>
            <a:endParaRPr lang="cs-CZ" sz="1800" dirty="0">
              <a:latin typeface="Arial" panose="020B0604020202020204" pitchFamily="34" charset="0"/>
              <a:cs typeface="Arial" panose="020B0604020202020204" pitchFamily="34" charset="0"/>
            </a:endParaRPr>
          </a:p>
          <a:p>
            <a:pPr marL="0" indent="0" algn="just">
              <a:buNone/>
            </a:pPr>
            <a:endParaRPr lang="cs-CZ" sz="22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55778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Argumentace Předsedy:</a:t>
            </a:r>
          </a:p>
          <a:p>
            <a:pPr algn="just">
              <a:lnSpc>
                <a:spcPct val="107000"/>
              </a:lnSpc>
              <a:spcAft>
                <a:spcPts val="800"/>
              </a:spcAft>
            </a:pP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 přes to, že zadavatel se prokazatelně seznámil s tvrzeným důvodem pro zrušení zadávacího řízení nejpozději při vypořádání žádosti o vysvětlení ZD </a:t>
            </a:r>
            <a:r>
              <a:rPr lang="cs-CZ" sz="2400" dirty="0">
                <a:effectLst/>
                <a:latin typeface="Arial" panose="020B0604020202020204" pitchFamily="34" charset="0"/>
                <a:ea typeface="Calibri" panose="020F0502020204030204" pitchFamily="34" charset="0"/>
                <a:cs typeface="Times New Roman" panose="02020603050405020304" pitchFamily="18" charset="0"/>
              </a:rPr>
              <a:t>č. 5 ze dne 22. 12. 2023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 přistoupil ke zrušení až téměř s odstupem čtyř měsíců</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lze konstatovat, že důvody hodné zvláštního zřetele se vyskytly v průběhu zadávacího řízení</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Proto se v tomto ohledu ztotožňuji se zadavatelem, že neuvedení konkrétního data není v tomto případě porušením zákona. </a:t>
            </a:r>
            <a:r>
              <a:rPr lang="cs-CZ" sz="2400" dirty="0">
                <a:latin typeface="Arial" panose="020B0604020202020204" pitchFamily="34" charset="0"/>
                <a:ea typeface="Calibri" panose="020F0502020204030204" pitchFamily="34" charset="0"/>
                <a:cs typeface="Arial" panose="020B0604020202020204" pitchFamily="34" charset="0"/>
              </a:rPr>
              <a:t>(46</a:t>
            </a:r>
            <a:r>
              <a:rPr lang="cs-CZ" sz="2400" dirty="0">
                <a:effectLst/>
                <a:latin typeface="Arial" panose="020B0604020202020204" pitchFamily="34" charset="0"/>
                <a:ea typeface="Calibri" panose="020F0502020204030204" pitchFamily="34" charset="0"/>
                <a:cs typeface="Arial" panose="020B0604020202020204" pitchFamily="34" charset="0"/>
              </a:rPr>
              <a:t>)</a:t>
            </a:r>
          </a:p>
          <a:p>
            <a:pPr algn="just"/>
            <a:endParaRPr lang="cs-CZ" sz="1800" dirty="0">
              <a:latin typeface="Arial" panose="020B0604020202020204" pitchFamily="34" charset="0"/>
              <a:cs typeface="Arial" panose="020B0604020202020204" pitchFamily="34" charset="0"/>
            </a:endParaRPr>
          </a:p>
          <a:p>
            <a:pPr marL="0" indent="0" algn="just">
              <a:buNone/>
            </a:pPr>
            <a:endParaRPr lang="cs-CZ" sz="22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60266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Design &amp; Build</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953583807"/>
              </p:ext>
            </p:extLst>
          </p:nvPr>
        </p:nvGraphicFramePr>
        <p:xfrm>
          <a:off x="11440" y="836712"/>
          <a:ext cx="9144000" cy="4356165"/>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5966">
                <a:tc>
                  <a:txBody>
                    <a:bodyPr/>
                    <a:lstStyle/>
                    <a:p>
                      <a:pPr algn="just">
                        <a:lnSpc>
                          <a:spcPct val="107000"/>
                        </a:lnSpc>
                        <a:spcAft>
                          <a:spcPts val="800"/>
                        </a:spcAft>
                      </a:pPr>
                      <a:r>
                        <a:rPr lang="cs-CZ" sz="24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ÚOHS-S0780/2023/VZ, č. j.  ÚOHS-23786/2024/500</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33766">
                <a:tc>
                  <a:txBody>
                    <a:bodyPr/>
                    <a:lstStyle/>
                    <a:p>
                      <a:pPr algn="just">
                        <a:lnSpc>
                          <a:spcPct val="107000"/>
                        </a:lnSpc>
                        <a:spcAft>
                          <a:spcPts val="800"/>
                        </a:spcAft>
                      </a:pPr>
                      <a:r>
                        <a:rPr lang="cs-CZ" sz="24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https://uohs.gov.cz/cs/verejne-zakazky/sbirky-rozhodnuti/detail-22018.html</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05966">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Novostavba ZŠ Ledenice</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05966">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15. 8. 2024</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307015">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36 odst. 1 ZZVZ</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672453">
                <a:tc>
                  <a:txBody>
                    <a:bodyPr/>
                    <a:lstStyle/>
                    <a:p>
                      <a:pPr algn="just">
                        <a:lnSpc>
                          <a:spcPct val="107000"/>
                        </a:lnSpc>
                        <a:spcAft>
                          <a:spcPts val="800"/>
                        </a:spcAft>
                      </a:pPr>
                      <a:r>
                        <a:rPr lang="cs-CZ" sz="24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Návrh</a:t>
                      </a: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se podle § 265 písm. a) ZZVZ </a:t>
                      </a:r>
                      <a:r>
                        <a:rPr lang="cs-CZ" sz="24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zamítá</a:t>
                      </a: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neboť nebyly zjištěny důvody pro uložení nápravného opatření.</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559650238"/>
                  </a:ext>
                </a:extLst>
              </a:tr>
              <a:tr h="672453">
                <a:tc>
                  <a:txBody>
                    <a:bodyPr/>
                    <a:lstStyle/>
                    <a:p>
                      <a:pPr algn="just">
                        <a:lnSpc>
                          <a:spcPct val="107000"/>
                        </a:lnSpc>
                        <a:spcAft>
                          <a:spcPts val="800"/>
                        </a:spcAft>
                      </a:pP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Podán rozklad – ÚOHS-R0118/2024/VZ, rozhodnutí potvrzeno, rozklad zamítnut.</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083245548"/>
                  </a:ext>
                </a:extLst>
              </a:tr>
            </a:tbl>
          </a:graphicData>
        </a:graphic>
      </p:graphicFrame>
    </p:spTree>
    <p:extLst>
      <p:ext uri="{BB962C8B-B14F-4D97-AF65-F5344CB8AC3E}">
        <p14:creationId xmlns:p14="http://schemas.microsoft.com/office/powerpoint/2010/main" val="13058163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2000" i="1" dirty="0">
                <a:effectLst/>
                <a:latin typeface="Arial" panose="020B0604020202020204" pitchFamily="34" charset="0"/>
                <a:ea typeface="Calibri" panose="020F0502020204030204" pitchFamily="34" charset="0"/>
                <a:cs typeface="Times New Roman" panose="02020603050405020304" pitchFamily="18" charset="0"/>
              </a:rPr>
              <a:t>ZD: „Veřejná zakázka bude realizována metodou Design &amp; Build. Součástí plnění veřejné zakázky je rovněž provedení projekčních činností spočívajících ve vypracování projektové dokumentace provedení stavby (navazující na Zadavatelem poskytnutou část dokumentace – dokumentaci ke stavebnímu povolení) a poskytnutí souvisejících činností, včetně vypracování soupisu prací, inženýrských činností, potřebných zaměření, získání dokladů pro řádnou kolaudaci díla, zpracování dokumentace změny stavby před dokončením, resp. dokumentace skutečného stavu.“</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Zadavatel vůči vybraným členům realizačního týmu (hlavní manažer zakázky, hlavní stavbyvedoucí, první zástupce hlavního stavbyvedoucího, druhý zástupce stavbyvedoucího se specializací v oboru Technika prostředí staveb, hlavní projektant) požadoval zkušenosti s pasivními stavbami, objekty školství/vzdělávání či stavbami realizovanými metodou Design &amp; Build.</a:t>
            </a:r>
          </a:p>
        </p:txBody>
      </p:sp>
    </p:spTree>
    <p:extLst>
      <p:ext uri="{BB962C8B-B14F-4D97-AF65-F5344CB8AC3E}">
        <p14:creationId xmlns:p14="http://schemas.microsoft.com/office/powerpoint/2010/main" val="20107855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Dle § 79 odst. 2 písm. d) ZZVZ může zadavatel k prokázání kritérií technické kvalifikace požadovat osvědčení o vzdělání a odborné kvalifikaci vztahující se k požadovaným službám, a to jak ve vztahu k fyzickým osobám, které mohou služby poskytovat, tak ve vztahu k jejich vedoucím pracovníkům. Z výše citovaného vyplývá, že zadavatel po jím vymezených 5 osobách zkušenost s metodou Design &amp; Build požadovat mohl. Jedná se totiž o osoby klíčové pro řádné plnění dané veřejné zakázky, tyto osoby se bezprostředně podílejí na jejím plnění, navíc se jedná o vedoucí pracovníky včetně prvního a druhého zástupce stavbyvedoucího. U všech tak lze předpokládat, že povedou tým dalších pracovníků. </a:t>
            </a:r>
          </a:p>
        </p:txBody>
      </p:sp>
    </p:spTree>
    <p:extLst>
      <p:ext uri="{BB962C8B-B14F-4D97-AF65-F5344CB8AC3E}">
        <p14:creationId xmlns:p14="http://schemas.microsoft.com/office/powerpoint/2010/main" val="41329445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Kauce</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1811965826"/>
              </p:ext>
            </p:extLst>
          </p:nvPr>
        </p:nvGraphicFramePr>
        <p:xfrm>
          <a:off x="11440" y="836712"/>
          <a:ext cx="9144000" cy="3370507"/>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5966">
                <a:tc>
                  <a:txBody>
                    <a:bodyPr/>
                    <a:lstStyle/>
                    <a:p>
                      <a:pPr algn="just">
                        <a:lnSpc>
                          <a:spcPct val="107000"/>
                        </a:lnSpc>
                        <a:spcAft>
                          <a:spcPts val="800"/>
                        </a:spcAft>
                      </a:pPr>
                      <a:r>
                        <a:rPr lang="cs-CZ" sz="2000" b="1" kern="1200" dirty="0" err="1">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a:t>
                      </a:r>
                      <a:r>
                        <a:rPr lang="cs-CZ" sz="20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 ÚOHS-R0123/2024/VZ, č. j.  ÚOHS-31253/2024/163</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33766">
                <a:tc>
                  <a:txBody>
                    <a:bodyPr/>
                    <a:lstStyle/>
                    <a:p>
                      <a:pPr algn="just">
                        <a:lnSpc>
                          <a:spcPct val="107000"/>
                        </a:lnSpc>
                        <a:spcAft>
                          <a:spcPts val="800"/>
                        </a:spcAft>
                      </a:pPr>
                      <a:r>
                        <a:rPr lang="cs-CZ" sz="20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https://uohs.gov.cz/cs/verejne-zakazky/sbirky-rozhodnuti/detail-22037.html</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05966">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Operační oděvy</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05966">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16. 8. 2024</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307015">
                <a:tc>
                  <a:txBody>
                    <a:bodyPr/>
                    <a:lstStyle/>
                    <a:p>
                      <a:pPr algn="just">
                        <a:lnSpc>
                          <a:spcPct val="107000"/>
                        </a:lnSpc>
                        <a:spcAft>
                          <a:spcPts val="800"/>
                        </a:spcAft>
                      </a:pPr>
                      <a:r>
                        <a:rPr lang="cs-CZ"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255 odst. 1 ZZVZ</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672453">
                <a:tc>
                  <a:txBody>
                    <a:bodyPr/>
                    <a:lstStyle/>
                    <a:p>
                      <a:pPr algn="just">
                        <a:lnSpc>
                          <a:spcPct val="107000"/>
                        </a:lnSpc>
                        <a:spcAft>
                          <a:spcPts val="800"/>
                        </a:spcAft>
                      </a:pPr>
                      <a:r>
                        <a:rPr lang="cs-CZ" sz="20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Správní řízení </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 podle § 257 písm. c) ZZVZ </a:t>
                      </a:r>
                      <a:r>
                        <a:rPr lang="cs-CZ" sz="20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zastavuje</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neboť navrhovatel nesložil kauci ve výši podle § 255 odst. 1 ZZVZ.</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559650238"/>
                  </a:ext>
                </a:extLst>
              </a:tr>
              <a:tr h="672453">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Prvostupňové rozhodnutí ÚOHS-S0447/2024/VZ</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083245548"/>
                  </a:ext>
                </a:extLst>
              </a:tr>
            </a:tbl>
          </a:graphicData>
        </a:graphic>
      </p:graphicFrame>
    </p:spTree>
    <p:extLst>
      <p:ext uri="{BB962C8B-B14F-4D97-AF65-F5344CB8AC3E}">
        <p14:creationId xmlns:p14="http://schemas.microsoft.com/office/powerpoint/2010/main" val="41186963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400" dirty="0">
                <a:latin typeface="Arial" panose="020B0604020202020204" pitchFamily="34" charset="0"/>
                <a:ea typeface="Calibri" panose="020F0502020204030204" pitchFamily="34" charset="0"/>
                <a:cs typeface="Times New Roman" panose="02020603050405020304" pitchFamily="18" charset="0"/>
              </a:rPr>
              <a:t>Pro stanovení výše kauce, zda z </a:t>
            </a:r>
            <a:r>
              <a:rPr lang="pl-PL" sz="2400" dirty="0">
                <a:latin typeface="Arial" panose="020B0604020202020204" pitchFamily="34" charset="0"/>
                <a:ea typeface="Calibri" panose="020F0502020204030204" pitchFamily="34" charset="0"/>
                <a:cs typeface="Times New Roman" panose="02020603050405020304" pitchFamily="18" charset="0"/>
              </a:rPr>
              <a:t>nabídkové ceny bez DPH nebo s DPH,</a:t>
            </a:r>
            <a:r>
              <a:rPr lang="cs-CZ" sz="2400" dirty="0">
                <a:latin typeface="Arial" panose="020B0604020202020204" pitchFamily="34" charset="0"/>
                <a:ea typeface="Calibri" panose="020F0502020204030204" pitchFamily="34" charset="0"/>
                <a:cs typeface="Times New Roman" panose="02020603050405020304" pitchFamily="18" charset="0"/>
              </a:rPr>
              <a:t> je nutné vycházet z toho, která z variant je rozhodná při hodnocení nabídek. </a:t>
            </a:r>
          </a:p>
          <a:p>
            <a:pPr marL="982663" algn="just">
              <a:lnSpc>
                <a:spcPct val="107000"/>
              </a:lnSpc>
              <a:spcAft>
                <a:spcPts val="800"/>
              </a:spcAft>
            </a:pPr>
            <a:r>
              <a:rPr lang="cs-CZ" sz="2400" dirty="0">
                <a:latin typeface="Arial" panose="020B0604020202020204" pitchFamily="34" charset="0"/>
                <a:ea typeface="Calibri" panose="020F0502020204030204" pitchFamily="34" charset="0"/>
                <a:cs typeface="Times New Roman" panose="02020603050405020304" pitchFamily="18" charset="0"/>
              </a:rPr>
              <a:t>Bude-li pro hodnocení nabídek rozhodnou cena bez DPH, je třeba kauci stanovit z této nabídkové ceny.</a:t>
            </a:r>
          </a:p>
          <a:p>
            <a:pPr marL="982663" algn="just">
              <a:lnSpc>
                <a:spcPct val="107000"/>
              </a:lnSpc>
              <a:spcAft>
                <a:spcPts val="800"/>
              </a:spcAft>
            </a:pPr>
            <a:r>
              <a:rPr lang="cs-CZ" sz="2400" dirty="0">
                <a:latin typeface="Arial" panose="020B0604020202020204" pitchFamily="34" charset="0"/>
                <a:ea typeface="Calibri" panose="020F0502020204030204" pitchFamily="34" charset="0"/>
                <a:cs typeface="Times New Roman" panose="02020603050405020304" pitchFamily="18" charset="0"/>
              </a:rPr>
              <a:t>Bude-li pro hodnocení nabídek rozhodnou cena s DPH, je třeba kauci stanovit z této nabídkové ceny.</a:t>
            </a:r>
          </a:p>
        </p:txBody>
      </p:sp>
    </p:spTree>
    <p:extLst>
      <p:ext uri="{BB962C8B-B14F-4D97-AF65-F5344CB8AC3E}">
        <p14:creationId xmlns:p14="http://schemas.microsoft.com/office/powerpoint/2010/main" val="21420714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Stavba občanské vybavenosti</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406392941"/>
              </p:ext>
            </p:extLst>
          </p:nvPr>
        </p:nvGraphicFramePr>
        <p:xfrm>
          <a:off x="11440" y="836712"/>
          <a:ext cx="9144000" cy="4356165"/>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5966">
                <a:tc>
                  <a:txBody>
                    <a:bodyPr/>
                    <a:lstStyle/>
                    <a:p>
                      <a:pPr algn="just">
                        <a:lnSpc>
                          <a:spcPct val="107000"/>
                        </a:lnSpc>
                        <a:spcAft>
                          <a:spcPts val="800"/>
                        </a:spcAft>
                      </a:pPr>
                      <a:r>
                        <a:rPr lang="cs-CZ" sz="24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ÚOHS-S0760/2023/VZ, č. j.  ÚOHS-24358/2024/500</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33766">
                <a:tc>
                  <a:txBody>
                    <a:bodyPr/>
                    <a:lstStyle/>
                    <a:p>
                      <a:pPr algn="just">
                        <a:lnSpc>
                          <a:spcPct val="107000"/>
                        </a:lnSpc>
                        <a:spcAft>
                          <a:spcPts val="800"/>
                        </a:spcAft>
                      </a:pPr>
                      <a:r>
                        <a:rPr lang="cs-CZ" sz="24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https://uohs.gov.cz/cs/verejne-zakazky/sbirky-rozhodnuti/detail-22045.html</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05966">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Výstavba Janáčkova kulturního centra v Brně</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05966">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22. 8. 2024</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307015">
                <a:tc>
                  <a:txBody>
                    <a:bodyPr/>
                    <a:lstStyle/>
                    <a:p>
                      <a:pPr algn="just">
                        <a:lnSpc>
                          <a:spcPct val="107000"/>
                        </a:lnSpc>
                        <a:spcAft>
                          <a:spcPts val="800"/>
                        </a:spcAft>
                      </a:pP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79 odst. 2 písm. a) ZZVZ</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672453">
                <a:tc>
                  <a:txBody>
                    <a:bodyPr/>
                    <a:lstStyle/>
                    <a:p>
                      <a:pPr algn="just">
                        <a:lnSpc>
                          <a:spcPct val="107000"/>
                        </a:lnSpc>
                        <a:spcAft>
                          <a:spcPts val="800"/>
                        </a:spcAft>
                      </a:pPr>
                      <a:r>
                        <a:rPr lang="cs-CZ" sz="24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Návrh</a:t>
                      </a: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se podle § 265 písm. a) ZZVZ</a:t>
                      </a:r>
                      <a:r>
                        <a:rPr lang="cs-CZ"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cs-CZ" sz="24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zamítá</a:t>
                      </a: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neboť nebyly zjištěny důvody pro uložení nápravného opatření.</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559650238"/>
                  </a:ext>
                </a:extLst>
              </a:tr>
              <a:tr h="672453">
                <a:tc>
                  <a:txBody>
                    <a:bodyPr/>
                    <a:lstStyle/>
                    <a:p>
                      <a:pPr algn="just">
                        <a:lnSpc>
                          <a:spcPct val="107000"/>
                        </a:lnSpc>
                        <a:spcAft>
                          <a:spcPts val="800"/>
                        </a:spcAft>
                      </a:pP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Podán rozklad - ÚOHS-R0122/2024/VZ, rozhodnutí potvrzeno, rozklad zamítnut.</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083245548"/>
                  </a:ext>
                </a:extLst>
              </a:tr>
            </a:tbl>
          </a:graphicData>
        </a:graphic>
      </p:graphicFrame>
    </p:spTree>
    <p:extLst>
      <p:ext uri="{BB962C8B-B14F-4D97-AF65-F5344CB8AC3E}">
        <p14:creationId xmlns:p14="http://schemas.microsoft.com/office/powerpoint/2010/main" val="4318780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Skutkový stav:</a:t>
            </a:r>
          </a:p>
          <a:p>
            <a:pPr marL="342900" lvl="0" indent="-342900" algn="just">
              <a:lnSpc>
                <a:spcPct val="107000"/>
              </a:lnSpc>
              <a:spcAft>
                <a:spcPts val="800"/>
              </a:spcAft>
              <a:buSzPts val="1000"/>
              <a:buFont typeface="Symbol" panose="05050102010706020507" pitchFamily="18" charset="2"/>
              <a:buChar char=""/>
              <a:tabLst>
                <a:tab pos="457200" algn="l"/>
              </a:tabLst>
            </a:pPr>
            <a:r>
              <a:rPr lang="cs-CZ" sz="2400" dirty="0">
                <a:effectLst/>
                <a:latin typeface="Arial" panose="020B0604020202020204" pitchFamily="34" charset="0"/>
                <a:ea typeface="Calibri" panose="020F0502020204030204" pitchFamily="34" charset="0"/>
                <a:cs typeface="Times New Roman" panose="02020603050405020304" pitchFamily="18" charset="0"/>
              </a:rPr>
              <a:t>Předmět veřejné zakázky je novostavba budovy „Janáčkovo kulturní centrum v Brně“, která bude postavena na již z větší části realizovaných podzemních garážích a která obsahuje jeden jednoúčelový koncertní sál pro symfonickou hudbu s přirozenou akustikou.</a:t>
            </a:r>
          </a:p>
          <a:p>
            <a:pPr marL="342900" lvl="0" indent="-342900" algn="just">
              <a:lnSpc>
                <a:spcPct val="107000"/>
              </a:lnSpc>
              <a:spcAft>
                <a:spcPts val="800"/>
              </a:spcAft>
              <a:buSzPts val="1000"/>
              <a:buFont typeface="Symbol" panose="05050102010706020507" pitchFamily="18" charset="2"/>
              <a:buChar char=""/>
              <a:tabLst>
                <a:tab pos="457200" algn="l"/>
              </a:tabLst>
            </a:pPr>
            <a:r>
              <a:rPr lang="cs-CZ" sz="2400" dirty="0">
                <a:latin typeface="Arial" panose="020B0604020202020204" pitchFamily="34" charset="0"/>
                <a:ea typeface="Calibri" panose="020F0502020204030204" pitchFamily="34" charset="0"/>
                <a:cs typeface="Times New Roman" panose="02020603050405020304" pitchFamily="18" charset="0"/>
              </a:rPr>
              <a:t>PH VZ byla 2,4 mld. Kč bez DPH s vyhrazenými změnami závazku (2,1 mld. Kč bez DPH).</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cs-CZ" sz="2400" dirty="0">
                <a:effectLst/>
                <a:latin typeface="Arial" panose="020B0604020202020204" pitchFamily="34" charset="0"/>
                <a:ea typeface="Calibri" panose="020F0502020204030204" pitchFamily="34" charset="0"/>
                <a:cs typeface="Times New Roman" panose="02020603050405020304" pitchFamily="18" charset="0"/>
              </a:rPr>
              <a:t>Požadavek na mj. 1 významnou stavební práci, </a:t>
            </a:r>
            <a:r>
              <a:rPr lang="cs-CZ" sz="2400" i="1" dirty="0">
                <a:effectLst/>
                <a:latin typeface="Arial" panose="020B0604020202020204" pitchFamily="34" charset="0"/>
                <a:ea typeface="Calibri" panose="020F0502020204030204" pitchFamily="34" charset="0"/>
                <a:cs typeface="Times New Roman" panose="02020603050405020304" pitchFamily="18" charset="0"/>
              </a:rPr>
              <a:t>její[m]ž předmětem byla výstavba nebo rekonstrukce objektu občanské vybavenosti o celkových investičních nákladech alespoň 1 mld. Kč bez DPH</a:t>
            </a:r>
          </a:p>
        </p:txBody>
      </p:sp>
    </p:spTree>
    <p:extLst>
      <p:ext uri="{BB962C8B-B14F-4D97-AF65-F5344CB8AC3E}">
        <p14:creationId xmlns:p14="http://schemas.microsoft.com/office/powerpoint/2010/main" val="3700861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7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Byť je to výlučně zadavatel, který vymezuje předmět plnění veřejné zakázky (tedy to, co v rámci zadávacího řízení vlastně poptává), neboť jen on sám zná nejlépe své vlastní potřeby, jež by měl co nejpřesněji a věcně definovat, nemůže k tomuto úkonu přistupovat zcela svévolně. Je totiž vázán zásadami uvedenými v ustanovení § 6 ZZVZ, mimo jiné tedy i zásadou zákazu diskriminace zakotvenou v § 6 odst. 2 ZZVZ.</a:t>
            </a:r>
          </a:p>
          <a:p>
            <a:pPr marL="0" indent="0" algn="just">
              <a:buNone/>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92906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Jestliže je předmětem plnění veřejné zakázky novostavba budovy s koncertním sálem, přičemž jde současně o budovu spadající do kategorie staveb občanského vybavení ve smyslu § 6 odst. 1 vyhlášky č. 398/2009 Sb., konkrétně se pak jedná o stavbu pro kulturu a duchovní osvětu, a zadavatel umožnil prokázat dané kritérium technické kvalifikace prostřednictvím jakékoli stavby občanského vybavení ve smyslu § 6 dotčené vyhlášky, </a:t>
            </a:r>
            <a:r>
              <a:rPr lang="cs-CZ" sz="2400" dirty="0">
                <a:latin typeface="Arial" panose="020B0604020202020204" pitchFamily="34" charset="0"/>
                <a:ea typeface="Calibri" panose="020F0502020204030204" pitchFamily="34" charset="0"/>
                <a:cs typeface="Times New Roman" panose="02020603050405020304" pitchFamily="18" charset="0"/>
              </a:rPr>
              <a:t>vymezil tak dané kritérium </a:t>
            </a:r>
            <a:r>
              <a:rPr lang="cs-CZ" sz="2400" dirty="0">
                <a:effectLst/>
                <a:latin typeface="Arial" panose="020B0604020202020204" pitchFamily="34" charset="0"/>
                <a:ea typeface="Calibri" panose="020F0502020204030204" pitchFamily="34" charset="0"/>
                <a:cs typeface="Times New Roman" panose="02020603050405020304" pitchFamily="18" charset="0"/>
              </a:rPr>
              <a:t>technické kvalifikace</a:t>
            </a:r>
            <a:r>
              <a:rPr lang="cs-CZ" sz="2400" dirty="0">
                <a:latin typeface="Arial" panose="020B0604020202020204" pitchFamily="34" charset="0"/>
                <a:ea typeface="Calibri" panose="020F0502020204030204" pitchFamily="34" charset="0"/>
                <a:cs typeface="Times New Roman" panose="02020603050405020304" pitchFamily="18" charset="0"/>
              </a:rPr>
              <a:t> natolik široce, že </a:t>
            </a:r>
            <a:r>
              <a:rPr lang="cs-CZ" sz="2400" dirty="0">
                <a:effectLst/>
                <a:latin typeface="Arial" panose="020B0604020202020204" pitchFamily="34" charset="0"/>
                <a:ea typeface="Calibri" panose="020F0502020204030204" pitchFamily="34" charset="0"/>
                <a:cs typeface="Times New Roman" panose="02020603050405020304" pitchFamily="18" charset="0"/>
              </a:rPr>
              <a:t>množina objektů, kterými dodavatelé mohli v rámci předložených referenčních zakázek naplnit daný požadavek, zahrnovala velké množství různých variant. </a:t>
            </a:r>
            <a:endParaRPr lang="cs-CZ" sz="24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16954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Předseda Úřadu v tomto ohledu konstatoval, že „</a:t>
            </a:r>
            <a:r>
              <a:rPr lang="cs-CZ" sz="2000" i="1" dirty="0">
                <a:effectLst/>
                <a:latin typeface="Arial" panose="020B0604020202020204" pitchFamily="34" charset="0"/>
                <a:ea typeface="Calibri" panose="020F0502020204030204" pitchFamily="34" charset="0"/>
                <a:cs typeface="Times New Roman" panose="02020603050405020304" pitchFamily="18" charset="0"/>
              </a:rPr>
              <a:t>[n]</a:t>
            </a:r>
            <a:r>
              <a:rPr lang="cs-CZ" sz="2000" i="1" dirty="0" err="1">
                <a:effectLst/>
                <a:latin typeface="Arial" panose="020B0604020202020204" pitchFamily="34" charset="0"/>
                <a:ea typeface="Calibri" panose="020F0502020204030204" pitchFamily="34" charset="0"/>
                <a:cs typeface="Times New Roman" panose="02020603050405020304" pitchFamily="18" charset="0"/>
              </a:rPr>
              <a:t>ení</a:t>
            </a:r>
            <a:r>
              <a:rPr lang="cs-CZ" sz="2000" i="1" dirty="0">
                <a:effectLst/>
                <a:latin typeface="Arial" panose="020B0604020202020204" pitchFamily="34" charset="0"/>
                <a:ea typeface="Calibri" panose="020F0502020204030204" pitchFamily="34" charset="0"/>
                <a:cs typeface="Times New Roman" panose="02020603050405020304" pitchFamily="18" charset="0"/>
              </a:rPr>
              <a:t> účelem, aby se Úřad při novém posouzení věci snažil identifikovat všechny myslitelné druhy těchto staveb, avšak měl by se prvotně zabývat tím, jakým velkým okruhem staveb bylo možné požadovanou referenci splnit, když s ohledem na posuzovaný požadavek zadavatelů se nepochybně jedná o velké množství.</a:t>
            </a:r>
            <a:r>
              <a:rPr lang="cs-CZ" sz="2000" dirty="0">
                <a:effectLst/>
                <a:latin typeface="Arial" panose="020B0604020202020204" pitchFamily="34" charset="0"/>
                <a:ea typeface="Calibri" panose="020F0502020204030204" pitchFamily="34" charset="0"/>
                <a:cs typeface="Times New Roman" panose="02020603050405020304" pitchFamily="18" charset="0"/>
              </a:rPr>
              <a:t>“. Dle předsedy Úřadu pak mohou být stavbami občanské vybavenosti i tzv. „soukromé kancelářské budovy“ či sídla velkých obchodních korporací, neboť to, že je nějaká budova v soukromém vlastnictví, ještě neznamená, že se současně nemůže jednat o stavbu občanského vybavení dle vyhlášky č. 398/2009 Sb., jelikož ta nerozlišuje určení budov dle jejich vlastnictví. Zmíněná „</a:t>
            </a:r>
            <a:r>
              <a:rPr lang="cs-CZ" sz="2000" i="1" dirty="0">
                <a:effectLst/>
                <a:latin typeface="Arial" panose="020B0604020202020204" pitchFamily="34" charset="0"/>
                <a:ea typeface="Calibri" panose="020F0502020204030204" pitchFamily="34" charset="0"/>
                <a:cs typeface="Times New Roman" panose="02020603050405020304" pitchFamily="18" charset="0"/>
              </a:rPr>
              <a:t>možnost vyplývá přímo z § 6 [odst. 1] písm. c) vyhlášky, podle něhož se za stavby občanského vybavení považují i stavby pro obchod a služby. Vzhledem k tomu, že vyhláška přímo dále nevyjmenovává konkrétní stavby a jejich stavebnětechnická řešení, je nutné podrobit běžné úvaze, jaké stavby by do této kategorie mohly spadat. Za takovou stavbu lze nepochybně považovat např. banku (myšleno sídlo či pobočku banky) nebo pojišťovnu (obdobně jako u banky). </a:t>
            </a:r>
            <a:endParaRPr lang="cs-CZ" sz="2000" dirty="0">
              <a:latin typeface="Arial" panose="020B0604020202020204" pitchFamily="34" charset="0"/>
              <a:cs typeface="Arial" panose="020B0604020202020204" pitchFamily="34" charset="0"/>
            </a:endParaRPr>
          </a:p>
          <a:p>
            <a:pPr marL="0" indent="0" algn="just">
              <a:buNone/>
            </a:pPr>
            <a:endParaRPr lang="cs-CZ" sz="22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00030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2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200" i="1" dirty="0">
                <a:effectLst/>
                <a:latin typeface="Arial" panose="020B0604020202020204" pitchFamily="34" charset="0"/>
                <a:ea typeface="Calibri" panose="020F0502020204030204" pitchFamily="34" charset="0"/>
                <a:cs typeface="Times New Roman" panose="02020603050405020304" pitchFamily="18" charset="0"/>
              </a:rPr>
              <a:t>Ačkoliv se bude jednat o soukromou budovu, jejíž převážnou část budou pravděpodobně tvořit uzavřené či otevřené kanceláře, bude se jednat o stavbu občanské vybavenosti, tedy o stavbu pro obchod a služby, neboť v řadě takových kanceláří budou poskytovány služby klientům uvedeného subjektu. Zcela jednoduchou úvahou pak lze dospět k tomu, že do kategorie staveb občanského vybavení mohou spadat další stavby, u nichž sice převážnou část prostor budou zabírat kanceláře, čímž by se na ně mohlo zjednodušeným laickým pohledem nahlížet jako na ‚soukromé kancelářské budovy‘, ale přesto půjde o stavby občanské vybavenosti. Nakonec stavby občanské vybavenosti pro obchod a služby v současné době budou zpravidla v soukromém vlastnictví, v opačném případě by tyto typy staveb byly redukovány pouze na budovy veřejných podniků.</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latin typeface="Arial" panose="020B0604020202020204" pitchFamily="34" charset="0"/>
                <a:ea typeface="Calibri" panose="020F0502020204030204" pitchFamily="34" charset="0"/>
                <a:cs typeface="Arial" panose="020B0604020202020204" pitchFamily="34" charset="0"/>
              </a:rPr>
              <a:t>(117</a:t>
            </a:r>
            <a:r>
              <a:rPr lang="cs-CZ" sz="2200" dirty="0">
                <a:effectLst/>
                <a:latin typeface="Arial" panose="020B0604020202020204" pitchFamily="34" charset="0"/>
                <a:ea typeface="Calibri" panose="020F0502020204030204" pitchFamily="34" charset="0"/>
                <a:cs typeface="Arial" panose="020B0604020202020204" pitchFamily="34" charset="0"/>
              </a:rPr>
              <a:t>)</a:t>
            </a:r>
          </a:p>
          <a:p>
            <a:pPr algn="just"/>
            <a:endParaRPr lang="cs-CZ" sz="1800" dirty="0">
              <a:latin typeface="Arial" panose="020B0604020202020204" pitchFamily="34" charset="0"/>
              <a:cs typeface="Arial" panose="020B0604020202020204" pitchFamily="34" charset="0"/>
            </a:endParaRPr>
          </a:p>
          <a:p>
            <a:pPr marL="0" indent="0" algn="just">
              <a:buNone/>
            </a:pPr>
            <a:endParaRPr lang="cs-CZ" sz="22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34325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I ze zmíněného lze tedy usuzovat, že množina staveb občanského vybavení zahrnuje velké množství „různorodých“ staveb, a Úřadu tak nezbývá než konstatovat,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přezkoumávaný požadavek zadavatelů byl vymezen natolik široce</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že dodavatelé ho mohli prokázat dostatečně velkým okruhem staveb </a:t>
            </a:r>
            <a:r>
              <a:rPr lang="cs-CZ" sz="2400" dirty="0">
                <a:effectLst/>
                <a:latin typeface="Arial" panose="020B0604020202020204" pitchFamily="34" charset="0"/>
                <a:ea typeface="Calibri" panose="020F0502020204030204" pitchFamily="34" charset="0"/>
                <a:cs typeface="Times New Roman" panose="02020603050405020304" pitchFamily="18" charset="0"/>
              </a:rPr>
              <a:t>(zadavatelé ostatně obdrželi celkem 4 žádosti dodavatelů o účast v zadávacím řízení – což lze považovat s ohledem na rozsah/složitost předmětu plnění za relativně vysoký/přiměřený počet – a všichni tito dodavatelé prokázali splnění podmínek účasti), pročež Úřad shledává – v souladu se závaznými právními závěry předsedy Úřadu – dané kritérium technické kvalifikace za zákonné. </a:t>
            </a:r>
            <a:r>
              <a:rPr lang="cs-CZ" sz="2400" dirty="0">
                <a:latin typeface="Arial" panose="020B0604020202020204" pitchFamily="34" charset="0"/>
                <a:ea typeface="Calibri" panose="020F0502020204030204" pitchFamily="34" charset="0"/>
                <a:cs typeface="Arial" panose="020B0604020202020204" pitchFamily="34" charset="0"/>
              </a:rPr>
              <a:t>(118</a:t>
            </a:r>
            <a:r>
              <a:rPr lang="cs-CZ" sz="2400" dirty="0">
                <a:effectLst/>
                <a:latin typeface="Arial" panose="020B0604020202020204" pitchFamily="34" charset="0"/>
                <a:ea typeface="Calibri" panose="020F0502020204030204" pitchFamily="34" charset="0"/>
                <a:cs typeface="Arial" panose="020B0604020202020204" pitchFamily="34" charset="0"/>
              </a:rPr>
              <a:t>)</a:t>
            </a:r>
          </a:p>
          <a:p>
            <a:pPr algn="just"/>
            <a:endParaRPr lang="cs-CZ" sz="1800" dirty="0">
              <a:latin typeface="Arial" panose="020B0604020202020204" pitchFamily="34" charset="0"/>
              <a:cs typeface="Arial" panose="020B0604020202020204" pitchFamily="34" charset="0"/>
            </a:endParaRPr>
          </a:p>
          <a:p>
            <a:pPr marL="0" indent="0" algn="just">
              <a:buNone/>
            </a:pPr>
            <a:endParaRPr lang="cs-CZ" sz="22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96795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Argumentace Předsedy:</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Navrhovatel má pravdu,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je možné vymezit požadovanou zkušenost i pomocí CPV kódů</a:t>
            </a:r>
            <a:r>
              <a:rPr lang="cs-CZ" sz="2400" dirty="0">
                <a:effectLst/>
                <a:latin typeface="Arial" panose="020B0604020202020204" pitchFamily="34" charset="0"/>
                <a:ea typeface="Calibri" panose="020F0502020204030204" pitchFamily="34" charset="0"/>
                <a:cs typeface="Times New Roman" panose="02020603050405020304" pitchFamily="18" charset="0"/>
              </a:rPr>
              <a:t>, ze kterých bude patrný vztah k předmětu plnění.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To ale neznamená, že jiný způsob vymezení není možný.</a:t>
            </a:r>
            <a:r>
              <a:rPr lang="cs-CZ" sz="2400" dirty="0">
                <a:effectLst/>
                <a:latin typeface="Arial" panose="020B0604020202020204" pitchFamily="34" charset="0"/>
                <a:ea typeface="Calibri" panose="020F0502020204030204" pitchFamily="34" charset="0"/>
                <a:cs typeface="Times New Roman" panose="02020603050405020304" pitchFamily="18" charset="0"/>
              </a:rPr>
              <a:t> Tím spíše ten, který zahrnuje tak velké množství staveb, že nelze uvažovat o jakémkoliv nedůvodném omezení hospodářské soutěže. Zadavatelé sice nevyužili vymezení požadované reference pomocí CPV kódů ani jiné klasifikace stavebních děl, o které hovoří navrhovatel, to ale neznamená, že jimi zvolený výčet nemá vztah k předmětu plnění. Ostatně i CPV kódy jsou povětšinou jistou zobecněnou kategorií, a to ať už širší či užší než zadavateli zvolený kvalifikační požadavek. </a:t>
            </a:r>
            <a:r>
              <a:rPr lang="cs-CZ" sz="2400" dirty="0">
                <a:latin typeface="Arial" panose="020B0604020202020204" pitchFamily="34" charset="0"/>
                <a:ea typeface="Calibri" panose="020F0502020204030204" pitchFamily="34" charset="0"/>
                <a:cs typeface="Arial" panose="020B0604020202020204" pitchFamily="34" charset="0"/>
              </a:rPr>
              <a:t>(47</a:t>
            </a:r>
            <a:r>
              <a:rPr lang="cs-CZ" sz="2400" dirty="0">
                <a:effectLst/>
                <a:latin typeface="Arial" panose="020B0604020202020204" pitchFamily="34" charset="0"/>
                <a:ea typeface="Calibri" panose="020F0502020204030204" pitchFamily="34" charset="0"/>
                <a:cs typeface="Arial" panose="020B0604020202020204" pitchFamily="34" charset="0"/>
              </a:rPr>
              <a:t>)</a:t>
            </a:r>
          </a:p>
          <a:p>
            <a:pPr algn="just"/>
            <a:endParaRPr lang="cs-CZ" sz="1800" dirty="0">
              <a:latin typeface="Arial" panose="020B0604020202020204" pitchFamily="34" charset="0"/>
              <a:cs typeface="Arial" panose="020B0604020202020204" pitchFamily="34" charset="0"/>
            </a:endParaRPr>
          </a:p>
          <a:p>
            <a:pPr marL="0" indent="0" algn="just">
              <a:buNone/>
            </a:pPr>
            <a:endParaRPr lang="cs-CZ" sz="22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82992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Ekologie vs. Hospodářská soutěž</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2133946046"/>
              </p:ext>
            </p:extLst>
          </p:nvPr>
        </p:nvGraphicFramePr>
        <p:xfrm>
          <a:off x="11440" y="836712"/>
          <a:ext cx="9144000" cy="4182925"/>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5966">
                <a:tc>
                  <a:txBody>
                    <a:bodyPr/>
                    <a:lstStyle/>
                    <a:p>
                      <a:pPr algn="just">
                        <a:lnSpc>
                          <a:spcPct val="107000"/>
                        </a:lnSpc>
                        <a:spcAft>
                          <a:spcPts val="800"/>
                        </a:spcAft>
                      </a:pPr>
                      <a:r>
                        <a:rPr lang="cs-CZ" sz="24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ÚOHS-R0117/2024/VZ, č. j.  ÚOHS-30888/2024/161</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33766">
                <a:tc>
                  <a:txBody>
                    <a:bodyPr/>
                    <a:lstStyle/>
                    <a:p>
                      <a:pPr algn="just">
                        <a:lnSpc>
                          <a:spcPct val="107000"/>
                        </a:lnSpc>
                        <a:spcAft>
                          <a:spcPts val="800"/>
                        </a:spcAft>
                      </a:pPr>
                      <a:r>
                        <a:rPr lang="cs-CZ" sz="24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https://uohs.gov.cz/cs/verejne-zakazky/sbirky-rozhodnuti/detail-22039.html</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05966">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KII-IT-90-18-00940_Rekonstrukce rozvodny 110kV - GIS</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05966">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26. 8. 2024</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307015">
                <a:tc>
                  <a:txBody>
                    <a:bodyPr/>
                    <a:lstStyle/>
                    <a:p>
                      <a:pPr algn="just">
                        <a:lnSpc>
                          <a:spcPct val="107000"/>
                        </a:lnSpc>
                        <a:spcAft>
                          <a:spcPts val="800"/>
                        </a:spcAft>
                      </a:pP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6 odst. 4 ZZVZ</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672453">
                <a:tc>
                  <a:txBody>
                    <a:bodyPr/>
                    <a:lstStyle/>
                    <a:p>
                      <a:pPr algn="just">
                        <a:lnSpc>
                          <a:spcPct val="107000"/>
                        </a:lnSpc>
                        <a:spcAft>
                          <a:spcPts val="800"/>
                        </a:spcAft>
                      </a:pPr>
                      <a:r>
                        <a:rPr lang="cs-CZ" sz="24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Návrh</a:t>
                      </a:r>
                      <a:r>
                        <a:rPr lang="cs-CZ"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se podle § 265 písm. a) ZZVZ </a:t>
                      </a:r>
                      <a:r>
                        <a:rPr lang="cs-CZ" sz="24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zamítá</a:t>
                      </a:r>
                      <a:r>
                        <a:rPr lang="cs-CZ"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neboť nebyly zjištěny důvody pro uložení nápravného opatření.</a:t>
                      </a:r>
                    </a:p>
                  </a:txBody>
                  <a:tcPr/>
                </a:tc>
                <a:extLst>
                  <a:ext uri="{0D108BD9-81ED-4DB2-BD59-A6C34878D82A}">
                    <a16:rowId xmlns:a16="http://schemas.microsoft.com/office/drawing/2014/main" val="3559650238"/>
                  </a:ext>
                </a:extLst>
              </a:tr>
              <a:tr h="672453">
                <a:tc>
                  <a:txBody>
                    <a:bodyPr/>
                    <a:lstStyle/>
                    <a:p>
                      <a:pPr algn="just">
                        <a:lnSpc>
                          <a:spcPct val="107000"/>
                        </a:lnSpc>
                        <a:spcAft>
                          <a:spcPts val="800"/>
                        </a:spcAft>
                      </a:pP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Prvostupňové rozhodnutí - ÚOHS-S0281/2024/VZ</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083245548"/>
                  </a:ext>
                </a:extLst>
              </a:tr>
            </a:tbl>
          </a:graphicData>
        </a:graphic>
      </p:graphicFrame>
    </p:spTree>
    <p:extLst>
      <p:ext uri="{BB962C8B-B14F-4D97-AF65-F5344CB8AC3E}">
        <p14:creationId xmlns:p14="http://schemas.microsoft.com/office/powerpoint/2010/main" val="42558881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08504" cy="6597352"/>
          </a:xfrm>
        </p:spPr>
        <p:txBody>
          <a:bodyPr/>
          <a:lstStyle/>
          <a:p>
            <a:pPr marL="0" indent="0" algn="just">
              <a:buNone/>
            </a:pPr>
            <a:r>
              <a:rPr lang="cs-CZ" sz="18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Předmětem veřejné zakázky je demontáž GIS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gas-insulated</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switchgear</a:t>
            </a:r>
            <a:r>
              <a:rPr lang="cs-CZ" sz="1800" dirty="0">
                <a:effectLst/>
                <a:latin typeface="Arial" panose="020B0604020202020204" pitchFamily="34" charset="0"/>
                <a:ea typeface="Calibri" panose="020F0502020204030204" pitchFamily="34" charset="0"/>
                <a:cs typeface="Times New Roman" panose="02020603050405020304" pitchFamily="18" charset="0"/>
              </a:rPr>
              <a:t>“ - plynem izolovaný rozvaděč) rozvodny a její náhrada novou rozvodnou, kterou má dodavatel dodat, instalovat a zprovoznit. V souvislosti s dodáním plynem izolovaného rozvaděče zadavatel v rámci zadávací dokumentace zadávací podmínkou č. 1 stanovil požadavek na to, jakým způsobem má být řešena jeho izolace.</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Zadavatel vyloučil užití izolačního média plynu SF6 a zároveň užití plynů s parametrem GWP vyšším než 1.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Proti tomuto se pak vymezuje navrhovatel, který je toho názoru, že by předmět veřejné zakázky bylo možné realizovat i s izolačními médii, které zadavatelem stanovené kritérium hodnoty GWP nesplňují (jejich hodnota tohoto parametru je vyšší), nicméně které jsou nejen schopny technicky splnit požadovaný účel, ale mají představovat i ekonomicky a ekologicky výhodnější řešení.</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Zadavatelem požadované řešení pak má při současném stavu dostupných technologií fakticky znamenat odkaz na výrobek jediného výrobce, a tudíž omezovat hospodářskou soutěž a působit diskriminačně vůči dodavatelům, kteří jsou stejně jako navrhovatel schopní realizovat předmět veřejné zakázky s funkčním a vhodným technickým řešením, které ovšem nesplňuje zadavatelem stanovená kritéria.</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Zadavatel stanovením zadávací podmínky reflektoval dosud neúčinnou legislativu,  tj. předjímal stav, který teprve nastane.  </a:t>
            </a: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97904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Pokud zadavatel v řešené věci svým postupem předjímá účinnost nařízení, respektive jím stanovených požadavků, pak tímto naplňuje veřejný zájem a zároveň postupuje v souladu s § 6 odst. 4 ZZVZ, když reflektuje zásadu environmentálně odpovědného zadávání.</a:t>
            </a:r>
          </a:p>
        </p:txBody>
      </p:sp>
    </p:spTree>
    <p:extLst>
      <p:ext uri="{BB962C8B-B14F-4D97-AF65-F5344CB8AC3E}">
        <p14:creationId xmlns:p14="http://schemas.microsoft.com/office/powerpoint/2010/main" val="30188675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K otázce omezení hospodářské soutěže tak lze shrnout, že zadavatel měl bezpochyby možnost požadovat takové technické řešení předmětu veřejné zakázky, které by umožnilo se o veřejnou zakázku ucházet širšímu okruhu dodavatelů a vedlo by tudíž k zachování větší míry hospodářské soutěže (respektive k jejímu méně intenzivnímu omezení), přičemž tuto možnost nevyužil.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Jakkoliv významný je zájem na co možná nejmenším omezení hospodářské soutěže</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tak jej ovšem není možné vnímat jako kritérium absolutní</a:t>
            </a:r>
            <a:r>
              <a:rPr lang="cs-CZ" sz="2000" dirty="0">
                <a:effectLst/>
                <a:latin typeface="Arial" panose="020B0604020202020204" pitchFamily="34" charset="0"/>
                <a:ea typeface="Calibri" panose="020F0502020204030204" pitchFamily="34" charset="0"/>
                <a:cs typeface="Times New Roman" panose="02020603050405020304" pitchFamily="18" charset="0"/>
              </a:rPr>
              <a:t>. Jak vyplývá z výše uvedeného, v řešené věci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existovaly na straně zadavatele racionální a logické důvody pro stanovení ve svém důsledku restriktivního požadavku na technické řešení předmětu veřejné zakázky</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Tento požadavek přitom směřoval k naplnění zásad environmentálně odpovědného a inovativního zadávání podle § 6 odst. 4 zákona</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Jakkoliv takto stanovený požadavek mohl fakticky představovat odkaz na výrobek jediného výrobce</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pak ani to nevedlo k vyloučení hospodářské soutěže</a:t>
            </a:r>
            <a:r>
              <a:rPr lang="cs-CZ" sz="2000" dirty="0">
                <a:effectLst/>
                <a:latin typeface="Arial" panose="020B0604020202020204" pitchFamily="34" charset="0"/>
                <a:ea typeface="Calibri" panose="020F0502020204030204" pitchFamily="34" charset="0"/>
                <a:cs typeface="Times New Roman" panose="02020603050405020304" pitchFamily="18" charset="0"/>
              </a:rPr>
              <a:t>. Zadavatel v zadávacím řízení obdržel celkem tři nabídky, hospodářská soutěž tak přinejmenším do určité míry zůstala zachována. (32)</a:t>
            </a:r>
          </a:p>
          <a:p>
            <a:pPr algn="just"/>
            <a:endParaRPr lang="cs-CZ" sz="1800" dirty="0">
              <a:latin typeface="Arial" panose="020B0604020202020204" pitchFamily="34" charset="0"/>
              <a:cs typeface="Arial" panose="020B0604020202020204" pitchFamily="34" charset="0"/>
            </a:endParaRPr>
          </a:p>
          <a:p>
            <a:pPr marL="0" indent="0" algn="just">
              <a:buNone/>
            </a:pPr>
            <a:endParaRPr lang="cs-CZ" sz="22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12184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Při posouzení zadávací podmínky č. 1 v jejím celkovém kontextu tak lze uzavřít,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jakkoliv vedla k určitému omezení hospodářské soutěže</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p>
          <a:p>
            <a:pPr marL="715963" indent="-357188"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tak toto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omezení bylo zadavatelem racionálně odůvodněno</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p>
          <a:p>
            <a:pPr marL="715963" indent="-357188" algn="just">
              <a:lnSpc>
                <a:spcPct val="107000"/>
              </a:lnSpc>
              <a:spcAft>
                <a:spcPts val="800"/>
              </a:spcAft>
            </a:pP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reflektovalo zákonem chráněné zájmy </a:t>
            </a:r>
            <a:r>
              <a:rPr lang="cs-CZ" sz="2400" dirty="0">
                <a:effectLst/>
                <a:latin typeface="Arial" panose="020B0604020202020204" pitchFamily="34" charset="0"/>
                <a:ea typeface="Calibri" panose="020F0502020204030204" pitchFamily="34" charset="0"/>
                <a:cs typeface="Times New Roman" panose="02020603050405020304" pitchFamily="18" charset="0"/>
              </a:rPr>
              <a:t>a zároveň </a:t>
            </a:r>
          </a:p>
          <a:p>
            <a:pPr marL="715963" indent="-357188" algn="just">
              <a:lnSpc>
                <a:spcPct val="107000"/>
              </a:lnSpc>
              <a:spcAft>
                <a:spcPts val="800"/>
              </a:spcAft>
            </a:pPr>
            <a:r>
              <a:rPr lang="cs-CZ" sz="24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nedosáhlo tak excesivní míry</a:t>
            </a:r>
            <a:r>
              <a:rPr lang="cs-CZ" sz="2400" dirty="0">
                <a:effectLst/>
                <a:latin typeface="Arial" panose="020B0604020202020204" pitchFamily="34" charset="0"/>
                <a:ea typeface="Calibri" panose="020F0502020204030204" pitchFamily="34" charset="0"/>
                <a:cs typeface="Times New Roman" panose="02020603050405020304" pitchFamily="18" charset="0"/>
              </a:rPr>
              <a:t>, aby bylo možné ve stanovení zadávací podmínky č. 1 spatřovat postup v rozporu s</a:t>
            </a:r>
            <a:br>
              <a:rPr lang="cs-CZ" sz="2400" dirty="0">
                <a:effectLst/>
                <a:latin typeface="Arial" panose="020B0604020202020204" pitchFamily="34" charset="0"/>
                <a:ea typeface="Calibri" panose="020F0502020204030204" pitchFamily="34" charset="0"/>
                <a:cs typeface="Times New Roman" panose="02020603050405020304" pitchFamily="18" charset="0"/>
              </a:rPr>
            </a:br>
            <a:r>
              <a:rPr lang="cs-CZ" sz="2400" dirty="0">
                <a:effectLst/>
                <a:latin typeface="Arial" panose="020B0604020202020204" pitchFamily="34" charset="0"/>
                <a:ea typeface="Calibri" panose="020F0502020204030204" pitchFamily="34" charset="0"/>
                <a:cs typeface="Times New Roman" panose="02020603050405020304" pitchFamily="18" charset="0"/>
              </a:rPr>
              <a:t>§ 6 a § 36 odst. 1 zákona. (33)</a:t>
            </a:r>
          </a:p>
          <a:p>
            <a:pPr algn="just"/>
            <a:endParaRPr lang="cs-CZ" sz="1800" dirty="0">
              <a:latin typeface="Arial" panose="020B0604020202020204" pitchFamily="34" charset="0"/>
              <a:cs typeface="Arial" panose="020B0604020202020204" pitchFamily="34" charset="0"/>
            </a:endParaRPr>
          </a:p>
          <a:p>
            <a:pPr marL="0" indent="0" algn="just">
              <a:buNone/>
            </a:pPr>
            <a:endParaRPr lang="cs-CZ" sz="22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6362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200" b="1" dirty="0">
                <a:latin typeface="Arial" panose="020B0604020202020204" pitchFamily="34" charset="0"/>
                <a:cs typeface="Arial" panose="020B0604020202020204" pitchFamily="34" charset="0"/>
              </a:rPr>
              <a:t>Argumentace Úřadu:</a:t>
            </a:r>
          </a:p>
          <a:p>
            <a:pPr algn="just"/>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Žádný ze zadavatelem </a:t>
            </a:r>
            <a:r>
              <a:rPr lang="cs-CZ" sz="1800" dirty="0">
                <a:effectLst/>
                <a:latin typeface="Arial" panose="020B0604020202020204" pitchFamily="34" charset="0"/>
                <a:ea typeface="Calibri" panose="020F0502020204030204" pitchFamily="34" charset="0"/>
                <a:cs typeface="Times New Roman" panose="02020603050405020304" pitchFamily="18" charset="0"/>
              </a:rPr>
              <a:t>v jeho vyjádření ze dne 18. 1. 2024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uváděných důvodů</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jako jsou zajištění časové návaznosti školení, lepší koordinace, vyšší časová a administrativní náročnost, potenciálně nižší riziko nesplnění projektu nebo narušení jeho časového harmonogramu</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nepředstavuje v šetřeném případě legitimní důvod pro neumožnění dílčího plnění</a:t>
            </a:r>
            <a:r>
              <a:rPr lang="cs-CZ" sz="1800" dirty="0">
                <a:effectLst/>
                <a:latin typeface="Arial" panose="020B0604020202020204" pitchFamily="34" charset="0"/>
                <a:ea typeface="Calibri" panose="020F0502020204030204" pitchFamily="34" charset="0"/>
                <a:cs typeface="Times New Roman" panose="02020603050405020304" pitchFamily="18" charset="0"/>
              </a:rPr>
              <a:t> v případě, kdy soutěž je tímto způsobem „uzamčena“ pro velmi úzký okruh potenciálních dodavatelů. Obviněným uváděné důvody pro nemožnost dílčího plnění lze označit za čistě hypotetické, respektive za důvody, které nemají žádné reálné opodstatnění ve vztahu k zadávanému předmětu veřejné zakázky. </a:t>
            </a:r>
            <a:endParaRPr lang="cs-CZ" sz="1800" dirty="0">
              <a:latin typeface="Arial" panose="020B0604020202020204" pitchFamily="34" charset="0"/>
              <a:ea typeface="Calibri" panose="020F0502020204030204" pitchFamily="34" charset="0"/>
              <a:cs typeface="Times New Roman" panose="02020603050405020304" pitchFamily="18" charset="0"/>
            </a:endParaRPr>
          </a:p>
          <a:p>
            <a:pPr algn="just"/>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Úřad se dále neztotožňuje </a:t>
            </a:r>
            <a:r>
              <a:rPr lang="cs-CZ" sz="1800" dirty="0">
                <a:effectLst/>
                <a:latin typeface="Arial" panose="020B0604020202020204" pitchFamily="34" charset="0"/>
                <a:ea typeface="Calibri" panose="020F0502020204030204" pitchFamily="34" charset="0"/>
                <a:cs typeface="Times New Roman" panose="02020603050405020304" pitchFamily="18" charset="0"/>
              </a:rPr>
              <a:t>s paušalizací obviněného,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že poskytnutí souhrnného plnění od jediného dodavatele je co do spolehlivosti pro zadavatele výhodnější než plnění od více dodavatelů</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neboť taková proklamace je do značné míry relativní a vždy závisí na schopnostech a přístupu každého jednotlivého dodavatele </a:t>
            </a:r>
            <a:r>
              <a:rPr lang="cs-CZ" sz="1800" dirty="0">
                <a:effectLst/>
                <a:latin typeface="Arial" panose="020B0604020202020204" pitchFamily="34" charset="0"/>
                <a:ea typeface="Calibri" panose="020F0502020204030204" pitchFamily="34" charset="0"/>
                <a:cs typeface="Times New Roman" panose="02020603050405020304" pitchFamily="18" charset="0"/>
              </a:rPr>
              <a:t>a nelze situaci jednoduše zobecnit, jak to činí obviněný ve svém vyjádření. V této souvislosti Úřad pro úplnost dodává, že z materiálu předloženého obviněným, který se týká stanovení předpokládané hodnoty veřejné zakázky, plyne, že předpokládaná cena jednotlivých kurzů nabízených vybraným dodavatelem nebyla u všech poptávaných kurzů nejnižší, neboť </a:t>
            </a:r>
            <a:r>
              <a:rPr lang="cs-CZ" sz="18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u některých dílčích kurzů byly ceny konkurenčních dodavatelů oproti vybranému dodavateli nižší a v některých případech i významně</a:t>
            </a:r>
            <a:r>
              <a:rPr lang="cs-CZ" sz="1800" dirty="0">
                <a:effectLst/>
                <a:latin typeface="Arial" panose="020B0604020202020204" pitchFamily="34" charset="0"/>
                <a:ea typeface="Calibri" panose="020F0502020204030204" pitchFamily="34" charset="0"/>
                <a:cs typeface="Times New Roman" panose="02020603050405020304" pitchFamily="18" charset="0"/>
              </a:rPr>
              <a:t>, a tudíž argumentace obviněného o ekonomické úspoře při zadání celého předmětu jedinému dodavateli v daném případě nemá oporu ani v jím předložených podkladech. (45)</a:t>
            </a:r>
          </a:p>
          <a:p>
            <a:pPr algn="just"/>
            <a:endParaRPr lang="cs-CZ" sz="1800" dirty="0">
              <a:latin typeface="Arial" panose="020B0604020202020204" pitchFamily="34" charset="0"/>
              <a:cs typeface="Arial" panose="020B0604020202020204" pitchFamily="34" charset="0"/>
            </a:endParaRPr>
          </a:p>
          <a:p>
            <a:pPr marL="0" indent="0" algn="just">
              <a:buNone/>
            </a:pPr>
            <a:endParaRPr lang="cs-CZ" sz="22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53736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Zrušení ZŘ</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2337261975"/>
              </p:ext>
            </p:extLst>
          </p:nvPr>
        </p:nvGraphicFramePr>
        <p:xfrm>
          <a:off x="11440" y="836712"/>
          <a:ext cx="9144000" cy="4356165"/>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5966">
                <a:tc>
                  <a:txBody>
                    <a:bodyPr/>
                    <a:lstStyle/>
                    <a:p>
                      <a:pPr algn="just">
                        <a:lnSpc>
                          <a:spcPct val="107000"/>
                        </a:lnSpc>
                        <a:spcAft>
                          <a:spcPts val="800"/>
                        </a:spcAft>
                      </a:pPr>
                      <a:r>
                        <a:rPr lang="cs-CZ" sz="24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ÚOHS-S0294/2024/VZ, č. j.  ÚOHS-21651/2024/500</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33766">
                <a:tc>
                  <a:txBody>
                    <a:bodyPr/>
                    <a:lstStyle/>
                    <a:p>
                      <a:pPr algn="just">
                        <a:lnSpc>
                          <a:spcPct val="107000"/>
                        </a:lnSpc>
                        <a:spcAft>
                          <a:spcPts val="800"/>
                        </a:spcAft>
                      </a:pPr>
                      <a:r>
                        <a:rPr lang="cs-CZ" sz="24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https://uohs.gov.cz/cs/verejne-zakazky/sbirky-rozhodnuti/detail-22130.html</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05966">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Přenosový komunikační systém – TS III – nákup</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05966">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27. 8. 2024</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307015">
                <a:tc>
                  <a:txBody>
                    <a:bodyPr/>
                    <a:lstStyle/>
                    <a:p>
                      <a:pPr algn="just">
                        <a:lnSpc>
                          <a:spcPct val="107000"/>
                        </a:lnSpc>
                        <a:spcAft>
                          <a:spcPts val="800"/>
                        </a:spcAft>
                      </a:pP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a:t>
                      </a:r>
                      <a:r>
                        <a:rPr lang="pl-PL"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127 odst. 2 písm. d) </a:t>
                      </a: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ZZVZ</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672453">
                <a:tc>
                  <a:txBody>
                    <a:bodyPr/>
                    <a:lstStyle/>
                    <a:p>
                      <a:pPr algn="just">
                        <a:lnSpc>
                          <a:spcPct val="107000"/>
                        </a:lnSpc>
                        <a:spcAft>
                          <a:spcPts val="800"/>
                        </a:spcAft>
                      </a:pPr>
                      <a:r>
                        <a:rPr lang="cs-CZ" sz="24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Návrh</a:t>
                      </a: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se podle § 265 písm. a) ZZVZ</a:t>
                      </a:r>
                      <a:r>
                        <a:rPr lang="cs-CZ"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cs-CZ" sz="24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zamítá</a:t>
                      </a: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neboť nebyly zjištěny důvody pro uložení nápravného opatření.</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559650238"/>
                  </a:ext>
                </a:extLst>
              </a:tr>
              <a:tr h="672453">
                <a:tc>
                  <a:txBody>
                    <a:bodyPr/>
                    <a:lstStyle/>
                    <a:p>
                      <a:pPr algn="just">
                        <a:lnSpc>
                          <a:spcPct val="107000"/>
                        </a:lnSpc>
                        <a:spcAft>
                          <a:spcPts val="800"/>
                        </a:spcAft>
                      </a:pP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Podán rozklad – ÚOHS-R0108/2024/VZ, rozhodnutí potvrzeno, rozklad zamítnut.</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083245548"/>
                  </a:ext>
                </a:extLst>
              </a:tr>
            </a:tbl>
          </a:graphicData>
        </a:graphic>
      </p:graphicFrame>
    </p:spTree>
    <p:extLst>
      <p:ext uri="{BB962C8B-B14F-4D97-AF65-F5344CB8AC3E}">
        <p14:creationId xmlns:p14="http://schemas.microsoft.com/office/powerpoint/2010/main" val="20367647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19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1900" dirty="0">
                <a:effectLst/>
                <a:latin typeface="Arial" panose="020B0604020202020204" pitchFamily="34" charset="0"/>
                <a:ea typeface="Calibri" panose="020F0502020204030204" pitchFamily="34" charset="0"/>
                <a:cs typeface="Times New Roman" panose="02020603050405020304" pitchFamily="18" charset="0"/>
              </a:rPr>
              <a:t>Zadavatel zrušil ZŘ dle §</a:t>
            </a:r>
            <a:r>
              <a:rPr lang="pl-PL" sz="1900" dirty="0">
                <a:effectLst/>
                <a:latin typeface="Arial" panose="020B0604020202020204" pitchFamily="34" charset="0"/>
                <a:ea typeface="Calibri" panose="020F0502020204030204" pitchFamily="34" charset="0"/>
                <a:cs typeface="Times New Roman" panose="02020603050405020304" pitchFamily="18" charset="0"/>
              </a:rPr>
              <a:t>127 odst. 2 písm. d) ZZVZ. Toto odůvodnil následovně:</a:t>
            </a:r>
            <a:endParaRPr lang="cs-CZ" sz="19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900" i="1" dirty="0">
                <a:effectLst/>
                <a:latin typeface="Arial" panose="020B0604020202020204" pitchFamily="34" charset="0"/>
                <a:ea typeface="Calibri" panose="020F0502020204030204" pitchFamily="34" charset="0"/>
                <a:cs typeface="Times New Roman" panose="02020603050405020304" pitchFamily="18" charset="0"/>
              </a:rPr>
              <a:t>„Zadávací řízení předmětné VZ dospělo do fáze, kdy měl zadavatel odeslat rozhodnutí a oznámení o výběru dodavatele. V této fázi zadávacího řízení se </a:t>
            </a:r>
            <a:r>
              <a:rPr lang="cs-CZ" sz="1900" i="1" u="sng" dirty="0">
                <a:effectLst/>
                <a:latin typeface="Arial" panose="020B0604020202020204" pitchFamily="34" charset="0"/>
                <a:ea typeface="Calibri" panose="020F0502020204030204" pitchFamily="34" charset="0"/>
                <a:cs typeface="Times New Roman" panose="02020603050405020304" pitchFamily="18" charset="0"/>
              </a:rPr>
              <a:t>zadavatel dozvěděl, že průběh zadávacího řízení této VZ je předmětem probíhajícího trestního řízení, a to zejména z hlediska možné zakázané dohody dodavatelů,</a:t>
            </a:r>
            <a:r>
              <a:rPr lang="cs-CZ" sz="1900" i="1" dirty="0">
                <a:effectLst/>
                <a:latin typeface="Arial" panose="020B0604020202020204" pitchFamily="34" charset="0"/>
                <a:ea typeface="Calibri" panose="020F0502020204030204" pitchFamily="34" charset="0"/>
                <a:cs typeface="Times New Roman" panose="02020603050405020304" pitchFamily="18" charset="0"/>
              </a:rPr>
              <a:t> která mohla výsledek zadávacího řízení ovlivnit. Tyto skutečnosti se zadavatel dozvěděl z „Příkazu k prohlídce jiných prostor a pozemků“ vydaným Obvodním soudem pro Prahu 9, </a:t>
            </a:r>
            <a:r>
              <a:rPr lang="cs-CZ" sz="1900" i="1" dirty="0" err="1">
                <a:effectLst/>
                <a:latin typeface="Arial" panose="020B0604020202020204" pitchFamily="34" charset="0"/>
                <a:ea typeface="Calibri" panose="020F0502020204030204" pitchFamily="34" charset="0"/>
                <a:cs typeface="Times New Roman" panose="02020603050405020304" pitchFamily="18" charset="0"/>
              </a:rPr>
              <a:t>sp</a:t>
            </a:r>
            <a:r>
              <a:rPr lang="cs-CZ" sz="1900" i="1" dirty="0">
                <a:effectLst/>
                <a:latin typeface="Arial" panose="020B0604020202020204" pitchFamily="34" charset="0"/>
                <a:ea typeface="Calibri" panose="020F0502020204030204" pitchFamily="34" charset="0"/>
                <a:cs typeface="Times New Roman" panose="02020603050405020304" pitchFamily="18" charset="0"/>
              </a:rPr>
              <a:t>. zn. 20 </a:t>
            </a:r>
            <a:r>
              <a:rPr lang="cs-CZ" sz="1900" i="1" dirty="0" err="1">
                <a:effectLst/>
                <a:latin typeface="Arial" panose="020B0604020202020204" pitchFamily="34" charset="0"/>
                <a:ea typeface="Calibri" panose="020F0502020204030204" pitchFamily="34" charset="0"/>
                <a:cs typeface="Times New Roman" panose="02020603050405020304" pitchFamily="18" charset="0"/>
              </a:rPr>
              <a:t>Nt</a:t>
            </a:r>
            <a:r>
              <a:rPr lang="cs-CZ" sz="1900" i="1" dirty="0">
                <a:effectLst/>
                <a:latin typeface="Arial" panose="020B0604020202020204" pitchFamily="34" charset="0"/>
                <a:ea typeface="Calibri" panose="020F0502020204030204" pitchFamily="34" charset="0"/>
                <a:cs typeface="Times New Roman" panose="02020603050405020304" pitchFamily="18" charset="0"/>
              </a:rPr>
              <a:t> 4035/2023, jehož znění má zadavatel k dispozici a v němž jsou podrobně popsány skutečnosti nasvědčující tomu, že v souvislosti s předmětným zadávacím řízením mohlo dojít ke spáchání trestného činu. S ohledem na skutečnost, že zde existují důvodné pochybnosti o tom, zda výsledek zadávacího řízení nebyl ovlivněn trestnou činností, rozhodl se zadavatel zadávací řízení VZ zrušit. Za současné situace zadavatel rovněž není schopen garantovat, že byly v průběhu zadávacího řízení dodrženy základní zásady zadávání veřejných zakázek, jež jsou zakotveny v ustanovení § 6 zákona. Zadavatel je tak přesvědčen, že jakékoliv jiné nápravné opatření učiněné zadavatelem v aktuálně probíhajícím zadávacím řízení, by nevedlo k naplnění účelu tohoto zadávacího řízení.“</a:t>
            </a:r>
            <a:endParaRPr lang="cs-CZ" sz="19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09948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V případě možného ovlivnění průběhu zadávacího řízení trestnou činností se nepochybně jedná o důvod hodný zvláštního zřetele, neboť jde o natolik závažný důvod mající objektivní dopad do zadávacího řízení, kdy dokončení takového zadávacího řízení by bylo v rozporu s účelem a cílem zákona. Současně se jedná o okolnost, která by představovala stejně závažný a objektivní důvod pro jinou osobu v témže nebo ve srovnatelném postavení zadavatele a v týchž či srovnatelných okolnostech, za nichž má být zadávací řízení zrušeno. První podmínku aplikace § 127 odst. 2 písm. d) ZZVZ tak Úřad považuje za splněnou.</a:t>
            </a:r>
          </a:p>
        </p:txBody>
      </p:sp>
    </p:spTree>
    <p:extLst>
      <p:ext uri="{BB962C8B-B14F-4D97-AF65-F5344CB8AC3E}">
        <p14:creationId xmlns:p14="http://schemas.microsoft.com/office/powerpoint/2010/main" val="18457132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08504" cy="6669360"/>
          </a:xfrm>
        </p:spPr>
        <p:txBody>
          <a:bodyPr/>
          <a:lstStyle/>
          <a:p>
            <a:pPr marL="0" indent="0" algn="just">
              <a:buNone/>
            </a:pPr>
            <a:r>
              <a:rPr lang="cs-CZ" sz="19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1900" dirty="0">
                <a:effectLst/>
                <a:latin typeface="Arial" panose="020B0604020202020204" pitchFamily="34" charset="0"/>
                <a:ea typeface="Calibri" panose="020F0502020204030204" pitchFamily="34" charset="0"/>
                <a:cs typeface="Times New Roman" panose="02020603050405020304" pitchFamily="18" charset="0"/>
              </a:rPr>
              <a:t>Úřad nejprve uvádí, že </a:t>
            </a:r>
            <a:r>
              <a:rPr lang="cs-CZ" sz="19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pokud je za důvod hodný zvláštního zřetele opravňující zadavatele ke zrušení zadávacího řízení podle § 127 odst. 2 písm. d) zákona </a:t>
            </a:r>
            <a:r>
              <a:rPr lang="cs-CZ" sz="19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považováno porušení zákona o zadávání veřejných zakázek </a:t>
            </a:r>
            <a:r>
              <a:rPr lang="cs-CZ" sz="1900" dirty="0">
                <a:effectLst/>
                <a:latin typeface="Arial" panose="020B0604020202020204" pitchFamily="34" charset="0"/>
                <a:ea typeface="Calibri" panose="020F0502020204030204" pitchFamily="34" charset="0"/>
                <a:cs typeface="Times New Roman" panose="02020603050405020304" pitchFamily="18" charset="0"/>
              </a:rPr>
              <a:t>(jak je uvedeno výše), </a:t>
            </a:r>
            <a:r>
              <a:rPr lang="cs-CZ" sz="19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tím spíše musí být na základě argumentace a </a:t>
            </a:r>
            <a:r>
              <a:rPr lang="cs-CZ" sz="1900" dirty="0" err="1">
                <a:solidFill>
                  <a:srgbClr val="0070C0"/>
                </a:solidFill>
                <a:effectLst/>
                <a:latin typeface="Arial" panose="020B0604020202020204" pitchFamily="34" charset="0"/>
                <a:ea typeface="Calibri" panose="020F0502020204030204" pitchFamily="34" charset="0"/>
                <a:cs typeface="Times New Roman" panose="02020603050405020304" pitchFamily="18" charset="0"/>
              </a:rPr>
              <a:t>minori</a:t>
            </a:r>
            <a:r>
              <a:rPr lang="cs-CZ" sz="19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ad </a:t>
            </a:r>
            <a:r>
              <a:rPr lang="cs-CZ" sz="1900" dirty="0" err="1">
                <a:solidFill>
                  <a:srgbClr val="0070C0"/>
                </a:solidFill>
                <a:effectLst/>
                <a:latin typeface="Arial" panose="020B0604020202020204" pitchFamily="34" charset="0"/>
                <a:ea typeface="Calibri" panose="020F0502020204030204" pitchFamily="34" charset="0"/>
                <a:cs typeface="Times New Roman" panose="02020603050405020304" pitchFamily="18" charset="0"/>
              </a:rPr>
              <a:t>maius</a:t>
            </a:r>
            <a:r>
              <a:rPr lang="cs-CZ" sz="19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takovým důvodem podezření na spáchání trestného činu v souvislosti se zadáním veřejné zakázky</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r>
              <a:rPr lang="cs-CZ" sz="19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a to bez ohledu na to, zda se toto podezření týká účastníků zadávacího řízení či zadavatele. </a:t>
            </a:r>
            <a:r>
              <a:rPr lang="cs-CZ" sz="1900" dirty="0">
                <a:effectLst/>
                <a:latin typeface="Arial" panose="020B0604020202020204" pitchFamily="34" charset="0"/>
                <a:ea typeface="Calibri" panose="020F0502020204030204" pitchFamily="34" charset="0"/>
                <a:cs typeface="Times New Roman" panose="02020603050405020304" pitchFamily="18" charset="0"/>
              </a:rPr>
              <a:t>Úřad dodává, že v případě porušení zákona o zadávání veřejných zakázek se svým způsobem jedná také o „pouhé podezření“ na porušení zákona ze strany zadavatele, neboť zadavatel je oprávněn přistoupit ke zrušení zadávacího řízení z tohoto důvodu jen za základě vlastního přesvědčení ještě před tím, než o případném porušení zákona pravomocně rozhodne Úřad jakožto orgán dohledu ve správním řízení. Úřad tedy považuje za nepřípadnou argumentaci navrhovatele, že zadavatel nebyl oprávněn zrušit zadávací řízení při pouhém podezření na spáchání trestného činu v souvislosti s veřejnou zakázkou. Nelze totiž po zadavateli spravedlivě požadovat, aby dokončil zadávací řízení stižené takto závažnou vadou (netransparentností) a uzavřel smlouvu s dodavatelem, jehož výběr mohl být ovlivněn trestnou činností. Úřad navíc podotýká, že toto podezření na spáchání trestného činu nevyvstalo pouze na straně zadavatele, ale bylo podloženo uvedeným příkazem k prohlídce vydaným soudem. (60) </a:t>
            </a:r>
          </a:p>
          <a:p>
            <a:pPr algn="just"/>
            <a:endParaRPr lang="cs-CZ" sz="1800" dirty="0">
              <a:latin typeface="Arial" panose="020B0604020202020204" pitchFamily="34" charset="0"/>
              <a:cs typeface="Arial" panose="020B0604020202020204" pitchFamily="34" charset="0"/>
            </a:endParaRPr>
          </a:p>
          <a:p>
            <a:pPr marL="0" indent="0" algn="just">
              <a:buNone/>
            </a:pPr>
            <a:endParaRPr lang="cs-CZ" sz="22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9798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Konkrétní výrobce</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4117225360"/>
              </p:ext>
            </p:extLst>
          </p:nvPr>
        </p:nvGraphicFramePr>
        <p:xfrm>
          <a:off x="11440" y="836712"/>
          <a:ext cx="9144000" cy="5075874"/>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5966">
                <a:tc>
                  <a:txBody>
                    <a:bodyPr/>
                    <a:lstStyle/>
                    <a:p>
                      <a:pPr algn="just">
                        <a:lnSpc>
                          <a:spcPct val="107000"/>
                        </a:lnSpc>
                        <a:spcAft>
                          <a:spcPts val="800"/>
                        </a:spcAft>
                      </a:pPr>
                      <a:r>
                        <a:rPr lang="cs-CZ" sz="24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ÚOHS-S0395/2024/VZ, č. j.  ÚOHS-30551/2024/500</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33766">
                <a:tc>
                  <a:txBody>
                    <a:bodyPr/>
                    <a:lstStyle/>
                    <a:p>
                      <a:pPr algn="just">
                        <a:lnSpc>
                          <a:spcPct val="107000"/>
                        </a:lnSpc>
                        <a:spcAft>
                          <a:spcPts val="800"/>
                        </a:spcAft>
                      </a:pPr>
                      <a:r>
                        <a:rPr lang="cs-CZ" sz="24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https://uohs.gov.cz/cs/verejne-zakazky/sbirky-rozhodnuti/detail-22070.html</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05966">
                <a:tc>
                  <a:txBody>
                    <a:bodyPr/>
                    <a:lstStyle/>
                    <a:p>
                      <a:pPr algn="just">
                        <a:lnSpc>
                          <a:spcPct val="107000"/>
                        </a:lnSpc>
                        <a:spcAft>
                          <a:spcPts val="800"/>
                        </a:spcAft>
                      </a:pPr>
                      <a:r>
                        <a:rPr lang="cs-CZ"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Ekonomický informační systém města Zábřeh</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05966">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27. 8. 2024</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307015">
                <a:tc>
                  <a:txBody>
                    <a:bodyPr/>
                    <a:lstStyle/>
                    <a:p>
                      <a:pPr algn="just">
                        <a:lnSpc>
                          <a:spcPct val="107000"/>
                        </a:lnSpc>
                        <a:spcAft>
                          <a:spcPts val="800"/>
                        </a:spcAft>
                      </a:pP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36 odst. 1 ZZVZ, § 89 odst. 5 ZZVZ</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672453">
                <a:tc>
                  <a:txBody>
                    <a:bodyPr/>
                    <a:lstStyle/>
                    <a:p>
                      <a:pPr algn="just">
                        <a:lnSpc>
                          <a:spcPct val="107000"/>
                        </a:lnSpc>
                        <a:spcAft>
                          <a:spcPts val="800"/>
                        </a:spcAft>
                      </a:pPr>
                      <a:r>
                        <a:rPr lang="cs-CZ" sz="24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Zadavatel stanovil zadávací podmínky v rozporu </a:t>
                      </a: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 § 36 odst. 1 ZZVZ ve spojení se zásadou zákazu diskriminace, když požadoval </a:t>
                      </a:r>
                      <a:r>
                        <a:rPr lang="cs-CZ" sz="24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r>
                        <a:rPr lang="cs-CZ" sz="2400" i="1"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aby všechny moduly byly od jednoho výrobce EIS</a:t>
                      </a:r>
                      <a:r>
                        <a:rPr lang="cs-CZ" sz="24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čímž vytvořil bezdůvodné překážky hospodářské soutěže, což se mohlo projevit v omezení účasti potenciálních dodavatelů v zadávacím řízení na citovanou veřejnou zakázku.</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083245548"/>
                  </a:ext>
                </a:extLst>
              </a:tr>
            </a:tbl>
          </a:graphicData>
        </a:graphic>
      </p:graphicFrame>
    </p:spTree>
    <p:extLst>
      <p:ext uri="{BB962C8B-B14F-4D97-AF65-F5344CB8AC3E}">
        <p14:creationId xmlns:p14="http://schemas.microsoft.com/office/powerpoint/2010/main" val="39092457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2400" dirty="0">
                <a:latin typeface="Arial" panose="020B0604020202020204" pitchFamily="34" charset="0"/>
                <a:ea typeface="Calibri" panose="020F0502020204030204" pitchFamily="34" charset="0"/>
                <a:cs typeface="Times New Roman" panose="02020603050405020304" pitchFamily="18" charset="0"/>
              </a:rPr>
              <a:t>Zadavatel stanovil jako účelem VZ </a:t>
            </a:r>
            <a:r>
              <a:rPr lang="cs-CZ" sz="2400" dirty="0">
                <a:effectLst/>
                <a:latin typeface="Arial" panose="020B0604020202020204" pitchFamily="34" charset="0"/>
                <a:ea typeface="Calibri" panose="020F0502020204030204" pitchFamily="34" charset="0"/>
                <a:cs typeface="Times New Roman" panose="02020603050405020304" pitchFamily="18" charset="0"/>
              </a:rPr>
              <a:t>vytvoření dostatečně robustního a bezpečného prostředí informačního systému, který slouží pro zajištění chodu procesů při výkonu veřejné správy a samosprávy.</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Předmětem VZ je dodávka a implementace Ekonomického informačního systému (dále jen EIS). Včetně zajištění servisní podpory provozu předmětu veřejné zakázky po dobu 5 let od předání předmětu veřejné zakázky.</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Zadavatel požadoval, aby všechny moduly byly od jednoho výrobce EIS.</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Nabídku podal jediný dodavatel GORDIC spol. s. r. o.</a:t>
            </a: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38277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400" dirty="0">
                <a:latin typeface="Arial" panose="020B0604020202020204" pitchFamily="34" charset="0"/>
                <a:ea typeface="Calibri" panose="020F0502020204030204" pitchFamily="34" charset="0"/>
                <a:cs typeface="Times New Roman" panose="02020603050405020304" pitchFamily="18" charset="0"/>
              </a:rPr>
              <a:t>J</a:t>
            </a:r>
            <a:r>
              <a:rPr lang="cs-CZ" sz="2400" dirty="0">
                <a:effectLst/>
                <a:latin typeface="Arial" panose="020B0604020202020204" pitchFamily="34" charset="0"/>
                <a:ea typeface="Calibri" panose="020F0502020204030204" pitchFamily="34" charset="0"/>
                <a:cs typeface="Times New Roman" panose="02020603050405020304" pitchFamily="18" charset="0"/>
              </a:rPr>
              <a:t>estliže je zadavatel schopen své požadavky zdůvodnit, pak i pokud by vedly pouze k jedinému dodavateli na trhu, nejednalo by se o porušení pravidla stanoveného v § 36 odst. 1 ZZVZ.</a:t>
            </a:r>
          </a:p>
        </p:txBody>
      </p:sp>
    </p:spTree>
    <p:extLst>
      <p:ext uri="{BB962C8B-B14F-4D97-AF65-F5344CB8AC3E}">
        <p14:creationId xmlns:p14="http://schemas.microsoft.com/office/powerpoint/2010/main" val="256775143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2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Za situace, kdy v šetřeném případě požadavek zadavatele, aby veškeré moduly byly od jednoho výrobce EIS vede k nespornému omezení soutěže mezi dodavateli, kdy byla navíc podána jediná nabídka dodavatele GORDIC spol. s.r.o.,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musí být zdůvodnění potřeb zadavatele dostatečně konkrétní</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podložené takovými skutkovými podklady</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které odůvodňují nemožnost či nevhodnost zvolit jiné řešení, které by zajistilo hospodářskou soutěž mezi dodavateli.</a:t>
            </a:r>
            <a:r>
              <a:rPr lang="cs-CZ" sz="2200" dirty="0">
                <a:effectLst/>
                <a:latin typeface="Arial" panose="020B0604020202020204" pitchFamily="34" charset="0"/>
                <a:ea typeface="Calibri" panose="020F0502020204030204" pitchFamily="34" charset="0"/>
                <a:cs typeface="Times New Roman" panose="02020603050405020304" pitchFamily="18" charset="0"/>
              </a:rPr>
              <a:t> Předložené zdůvodnění </a:t>
            </a:r>
            <a:r>
              <a:rPr lang="cs-CZ" sz="2200" dirty="0">
                <a:solidFill>
                  <a:srgbClr val="DB7D00"/>
                </a:solidFill>
                <a:effectLst/>
                <a:latin typeface="Arial" panose="020B0604020202020204" pitchFamily="34" charset="0"/>
                <a:ea typeface="Calibri" panose="020F0502020204030204" pitchFamily="34" charset="0"/>
                <a:cs typeface="Times New Roman" panose="02020603050405020304" pitchFamily="18" charset="0"/>
              </a:rPr>
              <a:t>navíc musí být podloženo objektivní potřebou zadavatele</a:t>
            </a:r>
            <a:r>
              <a:rPr lang="cs-CZ" sz="2200" dirty="0">
                <a:effectLst/>
                <a:latin typeface="Arial" panose="020B0604020202020204" pitchFamily="34" charset="0"/>
                <a:ea typeface="Calibri" panose="020F0502020204030204" pitchFamily="34" charset="0"/>
                <a:cs typeface="Times New Roman" panose="02020603050405020304" pitchFamily="18" charset="0"/>
              </a:rPr>
              <a:t>, tj. je nezbytné prokázat, že je nutné pro uspokojení potřeb zadavatele pořídit daný předmět plnění v požadované kvalitě, tj. disponující právě a jen požadovanými vlastnostmi stanovenými v zadávacích podmínkách, neboť bez nich by plnění pro zadavatele postrádalo smysl. (59) </a:t>
            </a:r>
          </a:p>
          <a:p>
            <a:pPr marL="0" indent="0" algn="just">
              <a:buNone/>
            </a:pPr>
            <a:endParaRPr lang="cs-CZ" sz="1800" dirty="0">
              <a:latin typeface="Arial" panose="020B0604020202020204" pitchFamily="34" charset="0"/>
              <a:cs typeface="Arial" panose="020B0604020202020204" pitchFamily="34" charset="0"/>
            </a:endParaRPr>
          </a:p>
          <a:p>
            <a:pPr marL="0" indent="0" algn="just">
              <a:buNone/>
            </a:pPr>
            <a:endParaRPr lang="cs-CZ" sz="22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52399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08504" cy="6597352"/>
          </a:xfrm>
        </p:spPr>
        <p:txBody>
          <a:bodyPr/>
          <a:lstStyle/>
          <a:p>
            <a:pPr marL="0" indent="0" algn="just">
              <a:buNone/>
            </a:pPr>
            <a:r>
              <a:rPr lang="cs-CZ" sz="16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1600" dirty="0">
                <a:effectLst/>
                <a:latin typeface="Arial" panose="020B0604020202020204" pitchFamily="34" charset="0"/>
                <a:ea typeface="Calibri" panose="020F0502020204030204" pitchFamily="34" charset="0"/>
                <a:cs typeface="Times New Roman" panose="02020603050405020304" pitchFamily="18" charset="0"/>
              </a:rPr>
              <a:t>Ve vztahu ke shora uvedené argumentaci zadavatele má Úřad za to, že </a:t>
            </a:r>
            <a:r>
              <a:rPr lang="cs-CZ" sz="16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zadavatel neprokázal, z jakého konkrétního důvodu není možné, např. smluvně či jiným vhodným způsobem, zajistit bezproblémový chod EIS složeného z modulů od více výrobců</a:t>
            </a:r>
            <a:r>
              <a:rPr lang="cs-CZ" sz="1600" dirty="0">
                <a:effectLst/>
                <a:latin typeface="Arial" panose="020B0604020202020204" pitchFamily="34" charset="0"/>
                <a:ea typeface="Calibri" panose="020F0502020204030204" pitchFamily="34" charset="0"/>
                <a:cs typeface="Times New Roman" panose="02020603050405020304" pitchFamily="18" charset="0"/>
              </a:rPr>
              <a:t>. Úřad má za to, že šetřený požadavek byl zadavatelem do zadávacích podmínek vtělen nikoli z důvodu objektivní nemožnosti zajistit řádné fungování EIS složeného z modulů vícero výrobců, ale toliko ze subjektivních důvodů založených na negativní zkušenosti zadavatele se stávajícím EIS. K tomuto </a:t>
            </a:r>
            <a:r>
              <a:rPr lang="cs-CZ" sz="16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Úřad</a:t>
            </a:r>
            <a:r>
              <a:rPr lang="cs-CZ" sz="1600" dirty="0">
                <a:effectLst/>
                <a:latin typeface="Arial" panose="020B0604020202020204" pitchFamily="34" charset="0"/>
                <a:ea typeface="Calibri" panose="020F0502020204030204" pitchFamily="34" charset="0"/>
                <a:cs typeface="Times New Roman" panose="02020603050405020304" pitchFamily="18" charset="0"/>
              </a:rPr>
              <a:t> dodává, že v žádném případě nebagatelizuje důvody, které zadavatele ve svém důsledku dovedly ke stanovení předmětného požadavku  a </a:t>
            </a:r>
            <a:r>
              <a:rPr lang="cs-CZ" sz="16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připouští, že zadavatelem popsané fungování stávajícího EIS se nejeví jako zcela optimální</a:t>
            </a:r>
            <a:r>
              <a:rPr lang="cs-CZ" sz="1600" dirty="0">
                <a:effectLst/>
                <a:latin typeface="Arial" panose="020B0604020202020204" pitchFamily="34" charset="0"/>
                <a:ea typeface="Calibri" panose="020F0502020204030204" pitchFamily="34" charset="0"/>
                <a:cs typeface="Times New Roman" panose="02020603050405020304" pitchFamily="18" charset="0"/>
              </a:rPr>
              <a:t>, </a:t>
            </a:r>
            <a:r>
              <a:rPr lang="cs-CZ" sz="16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zároveň ale dle názoru Úřadu nelze konstatovat, že by řádné fungování EIS složeného z modulů vícero výrobců nebylo možné zajistit jiným vhodným způsobem při zachování co možná nejotevřenější soutěže mezi dodavateli</a:t>
            </a:r>
            <a:r>
              <a:rPr lang="cs-CZ" sz="1600" dirty="0">
                <a:effectLst/>
                <a:latin typeface="Arial" panose="020B0604020202020204" pitchFamily="34" charset="0"/>
                <a:ea typeface="Calibri" panose="020F0502020204030204" pitchFamily="34" charset="0"/>
                <a:cs typeface="Times New Roman" panose="02020603050405020304" pitchFamily="18" charset="0"/>
              </a:rPr>
              <a:t>, než toliko úplným vyloučením takového řešení, a to např. vtělením jednotlivých požadavků na řádné fungování EIS, komunikaci jednotlivých modulů či na způsob odstraňování chyb do zadávacích či smluvních podmínek. </a:t>
            </a:r>
            <a:r>
              <a:rPr lang="cs-CZ" sz="16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V situaci, kdy by zadavatel svoje požadavky na způsob fungování EIS vtělil v potřebné míře detailu do zadávacích podmínek při současném zachování možnosti kumulace modulů různých výrobců EIS</a:t>
            </a:r>
            <a:r>
              <a:rPr lang="cs-CZ" sz="1600" dirty="0">
                <a:effectLst/>
                <a:latin typeface="Arial" panose="020B0604020202020204" pitchFamily="34" charset="0"/>
                <a:ea typeface="Calibri" panose="020F0502020204030204" pitchFamily="34" charset="0"/>
                <a:cs typeface="Times New Roman" panose="02020603050405020304" pitchFamily="18" charset="0"/>
              </a:rPr>
              <a:t>, </a:t>
            </a:r>
            <a:r>
              <a:rPr lang="cs-CZ" sz="1600" dirty="0">
                <a:solidFill>
                  <a:schemeClr val="accent1">
                    <a:lumMod val="60000"/>
                    <a:lumOff val="40000"/>
                  </a:schemeClr>
                </a:solidFill>
                <a:effectLst/>
                <a:latin typeface="Arial" panose="020B0604020202020204" pitchFamily="34" charset="0"/>
                <a:ea typeface="Calibri" panose="020F0502020204030204" pitchFamily="34" charset="0"/>
                <a:cs typeface="Times New Roman" panose="02020603050405020304" pitchFamily="18" charset="0"/>
              </a:rPr>
              <a:t>dal by potenciálním dodavatelům možnost si zvážit, zda jsou schopni plnění v požadované kvalitě a při zachování maximální funkčnosti EIS realizovat a tedy podat v zadávacím řízení svou nabídku</a:t>
            </a:r>
            <a:r>
              <a:rPr lang="cs-CZ" sz="1600" dirty="0">
                <a:effectLst/>
                <a:latin typeface="Arial" panose="020B0604020202020204" pitchFamily="34" charset="0"/>
                <a:ea typeface="Calibri" panose="020F0502020204030204" pitchFamily="34" charset="0"/>
                <a:cs typeface="Times New Roman" panose="02020603050405020304" pitchFamily="18" charset="0"/>
              </a:rPr>
              <a:t>. Byť tedy Úřad nepřehlíží, že zadavatel byl při stanovování předmětného požadavku veden snahou předcházet v budoucnu problematickým situacím a zoptimalizovat fungování EIS, coby klíčového systému pro správu svěřené agendy, nelze za daných okolností konstatovat, že by zadavatelem zvolené řešení, resp. šetřená zadávací podmínka odpovídala požadavkům zákona, když stanovením předmětného požadavku zadavatel nepřípustně omezil okruh potenciálních dodavatelů, aniž by pro to existovaly objektivní důvody. (60) </a:t>
            </a:r>
          </a:p>
          <a:p>
            <a:pPr marL="0" indent="0" algn="just">
              <a:buNone/>
            </a:pPr>
            <a:endParaRPr lang="cs-CZ" sz="1800" dirty="0">
              <a:latin typeface="Arial" panose="020B0604020202020204" pitchFamily="34" charset="0"/>
              <a:cs typeface="Arial" panose="020B0604020202020204" pitchFamily="34" charset="0"/>
            </a:endParaRPr>
          </a:p>
          <a:p>
            <a:pPr marL="0" indent="0" algn="just">
              <a:buNone/>
            </a:pPr>
            <a:endParaRPr lang="cs-CZ" sz="22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7318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Převod části závodu</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2461771993"/>
              </p:ext>
            </p:extLst>
          </p:nvPr>
        </p:nvGraphicFramePr>
        <p:xfrm>
          <a:off x="11440" y="836712"/>
          <a:ext cx="9144000" cy="3512187"/>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5966">
                <a:tc>
                  <a:txBody>
                    <a:bodyPr/>
                    <a:lstStyle/>
                    <a:p>
                      <a:pPr algn="just">
                        <a:lnSpc>
                          <a:spcPct val="107000"/>
                        </a:lnSpc>
                        <a:spcAft>
                          <a:spcPts val="800"/>
                        </a:spcAft>
                      </a:pPr>
                      <a:r>
                        <a:rPr lang="cs-CZ" sz="24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ÚOHS-S0880/2023/VZ, č. j.  ÚOHS-30815/2024/500</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33766">
                <a:tc>
                  <a:txBody>
                    <a:bodyPr/>
                    <a:lstStyle/>
                    <a:p>
                      <a:pPr algn="just">
                        <a:lnSpc>
                          <a:spcPct val="107000"/>
                        </a:lnSpc>
                        <a:spcAft>
                          <a:spcPts val="800"/>
                        </a:spcAft>
                      </a:pPr>
                      <a:r>
                        <a:rPr lang="cs-CZ" sz="24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https://uohs.gov.cz/cs/verejne-zakazky/sbirky-rozhodnuti/detail-22108.html</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05966">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Vypracování územní plánu města Pardubice</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05966">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29. 8. 2024</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307015">
                <a:tc>
                  <a:txBody>
                    <a:bodyPr/>
                    <a:lstStyle/>
                    <a:p>
                      <a:pPr algn="just">
                        <a:lnSpc>
                          <a:spcPct val="107000"/>
                        </a:lnSpc>
                        <a:spcAft>
                          <a:spcPts val="800"/>
                        </a:spcAft>
                      </a:pP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a:t>
                      </a:r>
                      <a:r>
                        <a:rPr lang="pl-PL"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222 odst. 10 písm. b) </a:t>
                      </a: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ZZVZ</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672453">
                <a:tc>
                  <a:txBody>
                    <a:bodyPr/>
                    <a:lstStyle/>
                    <a:p>
                      <a:pPr algn="just">
                        <a:lnSpc>
                          <a:spcPct val="107000"/>
                        </a:lnSpc>
                        <a:spcAft>
                          <a:spcPts val="800"/>
                        </a:spcAft>
                      </a:pPr>
                      <a:r>
                        <a:rPr lang="cs-CZ" sz="24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Správní řízení </a:t>
                      </a:r>
                      <a:r>
                        <a:rPr lang="cs-CZ"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se podle § 257 písm. f) ZZVZ </a:t>
                      </a:r>
                      <a:r>
                        <a:rPr lang="cs-CZ" sz="24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zastavuje</a:t>
                      </a:r>
                      <a:r>
                        <a:rPr lang="cs-CZ"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neboť nebyly zjištěny důvody pro uložení sankce podle § 268 ZZVZ.</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083245548"/>
                  </a:ext>
                </a:extLst>
              </a:tr>
            </a:tbl>
          </a:graphicData>
        </a:graphic>
      </p:graphicFrame>
    </p:spTree>
    <p:extLst>
      <p:ext uri="{BB962C8B-B14F-4D97-AF65-F5344CB8AC3E}">
        <p14:creationId xmlns:p14="http://schemas.microsoft.com/office/powerpoint/2010/main" val="723118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Rozhodnutí o námitkách</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64758067"/>
              </p:ext>
            </p:extLst>
          </p:nvPr>
        </p:nvGraphicFramePr>
        <p:xfrm>
          <a:off x="11440" y="836712"/>
          <a:ext cx="9144000" cy="4684524"/>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5966">
                <a:tc>
                  <a:txBody>
                    <a:bodyPr/>
                    <a:lstStyle/>
                    <a:p>
                      <a:pPr algn="just">
                        <a:lnSpc>
                          <a:spcPct val="107000"/>
                        </a:lnSpc>
                        <a:spcAft>
                          <a:spcPts val="800"/>
                        </a:spcAft>
                      </a:pPr>
                      <a:r>
                        <a:rPr lang="cs-CZ" sz="24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ÚOHS-S0600/2024/VZ, č. j.  ÚOHS-28837/2024/500</a:t>
                      </a:r>
                      <a:endParaRPr lang="cs-CZ" sz="24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590331841"/>
                  </a:ext>
                </a:extLst>
              </a:tr>
              <a:tr h="333766">
                <a:tc>
                  <a:txBody>
                    <a:bodyPr/>
                    <a:lstStyle/>
                    <a:p>
                      <a:pPr algn="just">
                        <a:lnSpc>
                          <a:spcPct val="107000"/>
                        </a:lnSpc>
                        <a:spcAft>
                          <a:spcPts val="800"/>
                        </a:spcAft>
                      </a:pPr>
                      <a:r>
                        <a:rPr lang="cs-CZ" sz="24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https://uohs.gov.cz/cs/verejne-zakazky/sbirky-rozhodnuti/detail-21991.html</a:t>
                      </a:r>
                      <a:endParaRPr lang="cs-CZ" sz="24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305966">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Reko areálu Ke Zděři – II. etapa</a:t>
                      </a:r>
                      <a:endParaRPr lang="cs-CZ" sz="24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91472387"/>
                  </a:ext>
                </a:extLst>
              </a:tr>
              <a:tr h="305966">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7. 8. 2024</a:t>
                      </a:r>
                      <a:endParaRPr lang="cs-CZ" sz="24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307015">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245 odst. 1 ZZVZ</a:t>
                      </a:r>
                      <a:endParaRPr lang="cs-CZ" sz="24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672453">
                <a:tc>
                  <a:txBody>
                    <a:bodyPr/>
                    <a:lstStyle/>
                    <a:p>
                      <a:pPr algn="just">
                        <a:lnSpc>
                          <a:spcPct val="107000"/>
                        </a:lnSpc>
                        <a:spcAft>
                          <a:spcPts val="800"/>
                        </a:spcAft>
                      </a:pPr>
                      <a:r>
                        <a:rPr lang="cs-CZ" sz="2400" kern="1200" dirty="0">
                          <a:solidFill>
                            <a:schemeClr val="dk1"/>
                          </a:solidFill>
                          <a:effectLst/>
                          <a:latin typeface="Arial" panose="020B0604020202020204" pitchFamily="34" charset="0"/>
                          <a:ea typeface="+mn-ea"/>
                          <a:cs typeface="Arial" panose="020B0604020202020204" pitchFamily="34" charset="0"/>
                        </a:rPr>
                        <a:t>Obviněný se dopustil přestupku podle § 268 odst. 1 písm. d) ZZVZ tím, že </a:t>
                      </a:r>
                      <a:r>
                        <a:rPr lang="cs-CZ" sz="2400" u="sng" kern="1200" dirty="0">
                          <a:solidFill>
                            <a:schemeClr val="dk1"/>
                          </a:solidFill>
                          <a:effectLst/>
                          <a:latin typeface="Arial" panose="020B0604020202020204" pitchFamily="34" charset="0"/>
                          <a:ea typeface="+mn-ea"/>
                          <a:cs typeface="Arial" panose="020B0604020202020204" pitchFamily="34" charset="0"/>
                        </a:rPr>
                        <a:t>postupoval při vyřizování námitek v rozporu </a:t>
                      </a:r>
                      <a:r>
                        <a:rPr lang="cs-CZ" sz="2400" kern="1200" dirty="0">
                          <a:solidFill>
                            <a:schemeClr val="dk1"/>
                          </a:solidFill>
                          <a:effectLst/>
                          <a:latin typeface="Arial" panose="020B0604020202020204" pitchFamily="34" charset="0"/>
                          <a:ea typeface="+mn-ea"/>
                          <a:cs typeface="Arial" panose="020B0604020202020204" pitchFamily="34" charset="0"/>
                        </a:rPr>
                        <a:t>s § 245 odst. 1 ZZVZ, když do 15 dnů od jejich doručení, neodeslal cit. stěžovateli rozhodnutí o námitkách, ve kterém by uvedl, zda námitkám vyhovuje nebo je odmítá.</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559650238"/>
                  </a:ext>
                </a:extLst>
              </a:tr>
            </a:tbl>
          </a:graphicData>
        </a:graphic>
      </p:graphicFrame>
    </p:spTree>
    <p:extLst>
      <p:ext uri="{BB962C8B-B14F-4D97-AF65-F5344CB8AC3E}">
        <p14:creationId xmlns:p14="http://schemas.microsoft.com/office/powerpoint/2010/main" val="29063268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18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Z čl. 2.1 smlouvy o převodu části závodu dále vyplývá závazek prodávajícího předat část závodu kupujícímu a závazek kupujícího přijmout část závodu a zaplatit kupní cenu v souladu s čl. 5 předmětné smlouvy.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Ve čl. 3 smlouvy o převodu části závodu je následně definován předmět koupě, tedy část závodu, kterou má nový dodavatel coby kupující nabýt, jež je konkrétně specifikována v příloze č. 1 smlouvy o převodu části závodu.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V příloze č. 1 smlouvy je konkrétně uvedeno, že částí závodu se rozumí majetek (počítačová sestava, plotr, router, kotoučová řezačka), dluhy, zaměstnanec na pozici projektového asistenta a smlouvy, jež byly v době uzavření smlouvy v realizaci a smlouvy, jejichž plnění již bylo ukončeno.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Ve čl. 4 smlouvy o převodu části závodu jsou naopak uvedeny položky, které jsou z převodu vyloučeny.</a:t>
            </a:r>
          </a:p>
          <a:p>
            <a:pPr algn="just">
              <a:lnSpc>
                <a:spcPct val="107000"/>
              </a:lnSpc>
              <a:spcAft>
                <a:spcPts val="800"/>
              </a:spcAft>
            </a:pPr>
            <a:r>
              <a:rPr lang="cs-CZ" sz="1800" dirty="0">
                <a:latin typeface="Arial" panose="020B0604020202020204" pitchFamily="34" charset="0"/>
                <a:ea typeface="Calibri" panose="020F0502020204030204" pitchFamily="34" charset="0"/>
                <a:cs typeface="Times New Roman" panose="02020603050405020304" pitchFamily="18" charset="0"/>
              </a:rPr>
              <a:t>S</a:t>
            </a:r>
            <a:r>
              <a:rPr lang="cs-CZ" sz="1800" dirty="0">
                <a:effectLst/>
                <a:latin typeface="Arial" panose="020B0604020202020204" pitchFamily="34" charset="0"/>
                <a:ea typeface="Calibri" panose="020F0502020204030204" pitchFamily="34" charset="0"/>
                <a:cs typeface="Times New Roman" panose="02020603050405020304" pitchFamily="18" charset="0"/>
              </a:rPr>
              <a:t>oučástí převáděné části závodu byla i práva mj. k dokončeným projektům „Územní plán Havlíčkův Brod“, „Územní plán Šternberk“, „Územní plán Bílina“ a „Územní plán Lovosice“ (dále jen souhrnně „referenční veřejné zakázky“). Právě těmito referenčními veřejnými zakázkami prokazoval nový dodavatel technickou způsobilost pro plnění veřejné zakázky</a:t>
            </a:r>
          </a:p>
        </p:txBody>
      </p:sp>
    </p:spTree>
    <p:extLst>
      <p:ext uri="{BB962C8B-B14F-4D97-AF65-F5344CB8AC3E}">
        <p14:creationId xmlns:p14="http://schemas.microsoft.com/office/powerpoint/2010/main" val="354093679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Pokud předmětem převodu byla část závodu, která slouží k realizaci služeb a projektů v oblasti územního plánování, a tato složka následně již nebyla součástí původního dodavatele, je zřejmé, že v případě původního dodavatele došlo ke změně struktury podnikání a předmětu podnikání, neboť od momentu převodu již nedisponoval zázemím potřebným pro výkon takové činnosti.</a:t>
            </a:r>
          </a:p>
          <a:p>
            <a:pPr algn="just">
              <a:lnSpc>
                <a:spcPct val="107000"/>
              </a:lnSpc>
              <a:spcAft>
                <a:spcPts val="800"/>
              </a:spcAft>
            </a:pPr>
            <a:r>
              <a:rPr lang="cs-CZ" sz="2400" dirty="0">
                <a:latin typeface="Arial" panose="020B0604020202020204" pitchFamily="34" charset="0"/>
                <a:ea typeface="Calibri" panose="020F0502020204030204" pitchFamily="34" charset="0"/>
                <a:cs typeface="Times New Roman" panose="02020603050405020304" pitchFamily="18" charset="0"/>
              </a:rPr>
              <a:t>K</a:t>
            </a:r>
            <a:r>
              <a:rPr lang="cs-CZ" sz="2400" dirty="0">
                <a:effectLst/>
                <a:latin typeface="Arial" panose="020B0604020202020204" pitchFamily="34" charset="0"/>
                <a:ea typeface="Calibri" panose="020F0502020204030204" pitchFamily="34" charset="0"/>
                <a:cs typeface="Times New Roman" panose="02020603050405020304" pitchFamily="18" charset="0"/>
              </a:rPr>
              <a:t> přechodu referencí musí dojít na základě faktického stavu (reálné zkušenosti), a to za předpokladu, že na nabyvatele části závodu skutečně přešly v dostatečně relevantní míře prostředky převodce části závodu, které k plnění konkrétních referenčních zakázek tento předchůdce využíval. </a:t>
            </a:r>
          </a:p>
          <a:p>
            <a:pPr algn="just">
              <a:lnSpc>
                <a:spcPct val="107000"/>
              </a:lnSpc>
              <a:spcAft>
                <a:spcPts val="800"/>
              </a:spcAft>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849433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1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100" dirty="0">
                <a:effectLst/>
                <a:latin typeface="Arial" panose="020B0604020202020204" pitchFamily="34" charset="0"/>
                <a:ea typeface="Calibri" panose="020F0502020204030204" pitchFamily="34" charset="0"/>
                <a:cs typeface="Times New Roman" panose="02020603050405020304" pitchFamily="18" charset="0"/>
              </a:rPr>
              <a:t>Tedy, že v první řadě je třeba se ptát, </a:t>
            </a:r>
            <a:r>
              <a:rPr lang="cs-CZ" sz="21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zda skutečně převáděná část závodu v podstatné míře realizovala referenční zakázky</a:t>
            </a:r>
            <a:r>
              <a:rPr lang="cs-CZ" sz="2100" dirty="0">
                <a:effectLst/>
                <a:latin typeface="Arial" panose="020B0604020202020204" pitchFamily="34" charset="0"/>
                <a:ea typeface="Calibri" panose="020F0502020204030204" pitchFamily="34" charset="0"/>
                <a:cs typeface="Times New Roman" panose="02020603050405020304" pitchFamily="18" charset="0"/>
              </a:rPr>
              <a:t>, a dále je potřeba </a:t>
            </a:r>
            <a:r>
              <a:rPr lang="cs-CZ" sz="21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ověřit, zda vybraný dodavatel prokázal, že na něj opravdu přešla</a:t>
            </a:r>
            <a:r>
              <a:rPr lang="cs-CZ" sz="2100" dirty="0">
                <a:effectLst/>
                <a:latin typeface="Arial" panose="020B0604020202020204" pitchFamily="34" charset="0"/>
                <a:ea typeface="Calibri" panose="020F0502020204030204" pitchFamily="34" charset="0"/>
                <a:cs typeface="Times New Roman" panose="02020603050405020304" pitchFamily="18" charset="0"/>
              </a:rPr>
              <a:t> – opět v podstatné míře – ta část závodu, která referenční zakázky realizovala. V rozhodnutí předsedy Úřadu v nyní šetřeném případě bylo dovozeno, že dle § 222 odst. 10 písm. b) zákona je potřebné pouze, „</a:t>
            </a:r>
            <a:r>
              <a:rPr lang="cs-CZ" sz="2100" i="1" dirty="0">
                <a:effectLst/>
                <a:latin typeface="Arial" panose="020B0604020202020204" pitchFamily="34" charset="0"/>
                <a:ea typeface="Calibri" panose="020F0502020204030204" pitchFamily="34" charset="0"/>
                <a:cs typeface="Times New Roman" panose="02020603050405020304" pitchFamily="18" charset="0"/>
              </a:rPr>
              <a:t>aby nový dodavatel objektivně splňoval kritéria kvalifikace stanovená zadávací dokumentací původního zadávacího řízení.</a:t>
            </a:r>
            <a:r>
              <a:rPr lang="cs-CZ" sz="2100" dirty="0">
                <a:effectLst/>
                <a:latin typeface="Arial" panose="020B0604020202020204" pitchFamily="34" charset="0"/>
                <a:ea typeface="Calibri" panose="020F0502020204030204" pitchFamily="34" charset="0"/>
                <a:cs typeface="Times New Roman" panose="02020603050405020304" pitchFamily="18" charset="0"/>
              </a:rPr>
              <a:t>“. </a:t>
            </a:r>
            <a:r>
              <a:rPr lang="cs-CZ" sz="21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Zadavatel </a:t>
            </a:r>
            <a:r>
              <a:rPr lang="cs-CZ" sz="2100" dirty="0">
                <a:effectLst/>
                <a:latin typeface="Arial" panose="020B0604020202020204" pitchFamily="34" charset="0"/>
                <a:ea typeface="Calibri" panose="020F0502020204030204" pitchFamily="34" charset="0"/>
                <a:cs typeface="Times New Roman" panose="02020603050405020304" pitchFamily="18" charset="0"/>
              </a:rPr>
              <a:t>tedy není limitován posouzením kvalifikace nového dodavatele s ohledem na doklady, jež mu jsou oním dodavatelem předloženy, ale </a:t>
            </a:r>
            <a:r>
              <a:rPr lang="cs-CZ" sz="21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musí objektivně posoudit, zda je nový dodavatel skutečně kvalifikovaný pro plnění předmětu veřejné zakázky či nikoliv</a:t>
            </a:r>
            <a:r>
              <a:rPr lang="cs-CZ" sz="2100" dirty="0">
                <a:effectLst/>
                <a:latin typeface="Arial" panose="020B0604020202020204" pitchFamily="34" charset="0"/>
                <a:ea typeface="Calibri" panose="020F0502020204030204" pitchFamily="34" charset="0"/>
                <a:cs typeface="Times New Roman" panose="02020603050405020304" pitchFamily="18" charset="0"/>
              </a:rPr>
              <a:t>. Pokud však zadavatel na tuto svou povinnost rezignuje a nový dodavatel kritéria kvalifikace splňuje, nedojde k zakázané podstatné změně závazku a nelze tak hovořit o spáchání přestupku. Podstatná tedy je pouze skutečnost, zda nový dodavatel kvalifikovaný pro účely plnění konkrétní veřejné zakázky je, či nikoliv. (76) </a:t>
            </a:r>
          </a:p>
          <a:p>
            <a:pPr marL="0" indent="0" algn="just">
              <a:buNone/>
            </a:pPr>
            <a:endParaRPr lang="cs-CZ" sz="1800" dirty="0">
              <a:latin typeface="Arial" panose="020B0604020202020204" pitchFamily="34" charset="0"/>
              <a:cs typeface="Arial" panose="020B0604020202020204" pitchFamily="34" charset="0"/>
            </a:endParaRPr>
          </a:p>
          <a:p>
            <a:pPr marL="0" indent="0" algn="just">
              <a:buNone/>
            </a:pPr>
            <a:endParaRPr lang="cs-CZ" sz="22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87318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Aby bylo možné v daném případě učinit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závěr o tom, že na nového dodavatele přešly referenční zakázky,</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muselo by být současně prokázáno</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že nový dodavatel, resp. část původního dodavatele, jež poté byla smlouvou o převodu části závodu přeměněna na nového dodavatele </a:t>
            </a:r>
            <a:r>
              <a:rPr lang="cs-CZ" sz="2000" dirty="0">
                <a:effectLst/>
                <a:latin typeface="Arial" panose="020B0604020202020204" pitchFamily="34" charset="0"/>
                <a:ea typeface="Calibri" panose="020F0502020204030204" pitchFamily="34" charset="0"/>
                <a:cs typeface="Times New Roman" panose="02020603050405020304" pitchFamily="18" charset="0"/>
              </a:rPr>
              <a:t>(dále jen „odštěpená část“), </a:t>
            </a:r>
            <a:r>
              <a:rPr lang="cs-CZ" sz="2000" dirty="0">
                <a:solidFill>
                  <a:srgbClr val="DB7D00"/>
                </a:solidFill>
                <a:effectLst/>
                <a:latin typeface="Arial" panose="020B0604020202020204" pitchFamily="34" charset="0"/>
                <a:ea typeface="Calibri" panose="020F0502020204030204" pitchFamily="34" charset="0"/>
                <a:cs typeface="Times New Roman" panose="02020603050405020304" pitchFamily="18" charset="0"/>
              </a:rPr>
              <a:t>dotčené referenční zakázky skutečně samostatně plnila</a:t>
            </a:r>
            <a:r>
              <a:rPr lang="cs-CZ" sz="2000" dirty="0">
                <a:effectLst/>
                <a:latin typeface="Arial" panose="020B0604020202020204" pitchFamily="34" charset="0"/>
                <a:ea typeface="Calibri" panose="020F0502020204030204" pitchFamily="34" charset="0"/>
                <a:cs typeface="Times New Roman" panose="02020603050405020304" pitchFamily="18" charset="0"/>
              </a:rPr>
              <a:t>. S odkazem na rozhodnutí Úřadu </a:t>
            </a:r>
            <a:r>
              <a:rPr lang="cs-CZ" sz="2000" dirty="0" err="1">
                <a:effectLst/>
                <a:latin typeface="Arial" panose="020B0604020202020204" pitchFamily="34" charset="0"/>
                <a:ea typeface="Calibri" panose="020F0502020204030204" pitchFamily="34" charset="0"/>
                <a:cs typeface="Times New Roman" panose="02020603050405020304" pitchFamily="18" charset="0"/>
              </a:rPr>
              <a:t>sp</a:t>
            </a:r>
            <a:r>
              <a:rPr lang="cs-CZ" sz="2000" dirty="0">
                <a:effectLst/>
                <a:latin typeface="Arial" panose="020B0604020202020204" pitchFamily="34" charset="0"/>
                <a:ea typeface="Calibri" panose="020F0502020204030204" pitchFamily="34" charset="0"/>
                <a:cs typeface="Times New Roman" panose="02020603050405020304" pitchFamily="18" charset="0"/>
              </a:rPr>
              <a:t>. zn. ÚOHS-S0264/2021/VZ ze dne 7. 10. 2021, jež bylo potvrzeno rozhodnutím předsedy Úřadu </a:t>
            </a:r>
            <a:r>
              <a:rPr lang="cs-CZ" sz="2000" dirty="0" err="1">
                <a:effectLst/>
                <a:latin typeface="Arial" panose="020B0604020202020204" pitchFamily="34" charset="0"/>
                <a:ea typeface="Calibri" panose="020F0502020204030204" pitchFamily="34" charset="0"/>
                <a:cs typeface="Times New Roman" panose="02020603050405020304" pitchFamily="18" charset="0"/>
              </a:rPr>
              <a:t>sp</a:t>
            </a:r>
            <a:r>
              <a:rPr lang="cs-CZ" sz="2000" dirty="0">
                <a:effectLst/>
                <a:latin typeface="Arial" panose="020B0604020202020204" pitchFamily="34" charset="0"/>
                <a:ea typeface="Calibri" panose="020F0502020204030204" pitchFamily="34" charset="0"/>
                <a:cs typeface="Times New Roman" panose="02020603050405020304" pitchFamily="18" charset="0"/>
              </a:rPr>
              <a:t>. zn. ÚOHS-R0167/2021/VZ ze dne 20. 12. 2021, považuje Úřad za stěžejní posoudit:</a:t>
            </a:r>
          </a:p>
          <a:p>
            <a:pPr marL="898525"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a) zda převodem dotčené referenční zakázky skutečně realizovala odštěpená část, a</a:t>
            </a:r>
          </a:p>
          <a:p>
            <a:pPr marL="898525"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b) zda došlo k převodu odpovídajícího realizačního zázemí, jež odštěpená část k plnění převodem dotčených referenčních zakázek využívala,</a:t>
            </a:r>
          </a:p>
          <a:p>
            <a:pPr marL="625475" indent="-266700"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resp. zda doklady předložené původním a novým dodavatelem splnění podmínek pro akceptaci převodu referencí uvedených pod písmeny a) a b) prokazují. (79) </a:t>
            </a:r>
          </a:p>
          <a:p>
            <a:pPr marL="0" indent="0" algn="just">
              <a:buNone/>
            </a:pPr>
            <a:endParaRPr lang="cs-CZ" sz="1800" dirty="0">
              <a:latin typeface="Arial" panose="020B0604020202020204" pitchFamily="34" charset="0"/>
              <a:cs typeface="Arial" panose="020B0604020202020204" pitchFamily="34" charset="0"/>
            </a:endParaRPr>
          </a:p>
          <a:p>
            <a:pPr marL="0" indent="0" algn="just">
              <a:buNone/>
            </a:pPr>
            <a:endParaRPr lang="cs-CZ" sz="22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191392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Úřad opětovně odkazuje na výše uvedené rozhodnutí Úřadu, kde bylo dovozeno, „</a:t>
            </a:r>
            <a:r>
              <a:rPr lang="cs-CZ" sz="2000" i="1" dirty="0">
                <a:effectLst/>
                <a:latin typeface="Arial" panose="020B0604020202020204" pitchFamily="34" charset="0"/>
                <a:ea typeface="Calibri" panose="020F0502020204030204" pitchFamily="34" charset="0"/>
                <a:cs typeface="Times New Roman" panose="02020603050405020304" pitchFamily="18" charset="0"/>
              </a:rPr>
              <a:t>že </a:t>
            </a:r>
            <a:r>
              <a:rPr lang="cs-CZ" sz="20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požadavek na přechod veškerého realizačního zázemí nelze vykládat absolutisticky</a:t>
            </a:r>
            <a:r>
              <a:rPr lang="cs-CZ" sz="2000" i="1" dirty="0">
                <a:effectLst/>
                <a:latin typeface="Arial" panose="020B0604020202020204" pitchFamily="34" charset="0"/>
                <a:ea typeface="Calibri" panose="020F0502020204030204" pitchFamily="34" charset="0"/>
                <a:cs typeface="Times New Roman" panose="02020603050405020304" pitchFamily="18" charset="0"/>
              </a:rPr>
              <a:t>, ale </a:t>
            </a:r>
            <a:r>
              <a:rPr lang="cs-CZ" sz="2000" i="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vždy s nezbytnou mírou racionality</a:t>
            </a:r>
            <a:r>
              <a:rPr lang="cs-CZ" sz="2000" i="1" dirty="0">
                <a:effectLst/>
                <a:latin typeface="Arial" panose="020B0604020202020204" pitchFamily="34" charset="0"/>
                <a:ea typeface="Calibri" panose="020F0502020204030204" pitchFamily="34" charset="0"/>
                <a:cs typeface="Times New Roman" panose="02020603050405020304" pitchFamily="18" charset="0"/>
              </a:rPr>
              <a:t>, tj. v šetřeném případě je třeba posuzovat to, jestli došlo k převodu té části závodu (a to včetně odpovídajícího realizačního zázemí), která referenční zakázku skutečně realizovala a která díky tomu disponuje potřebnými zkušenostmi, a </a:t>
            </a:r>
            <a:r>
              <a:rPr lang="cs-CZ" sz="2000" i="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nikoliv zkoumat jednotlivosti, tj. posuzovat převod každého jednotlivého zaměstnance či technického vybavení, jež bylo využito převodcem k realizaci dané referenční zakázky</a:t>
            </a:r>
            <a:r>
              <a:rPr lang="cs-CZ" sz="2000" i="1" dirty="0">
                <a:effectLst/>
                <a:latin typeface="Arial" panose="020B0604020202020204" pitchFamily="34" charset="0"/>
                <a:ea typeface="Calibri" panose="020F0502020204030204" pitchFamily="34" charset="0"/>
                <a:cs typeface="Times New Roman" panose="02020603050405020304" pitchFamily="18" charset="0"/>
              </a:rPr>
              <a:t>. Úřad vzal v úvahu rovněž to, že ani v ostatních případech, tj. v případech, kdy k převodu části závodu nedochází, se skutečnost, zda dodavatel disponuje totožným realizačním zázemím jako v době plnění referenční zakázky, u referenčních zakázek neprokazuje a zadavatel ji není povinen při posouzení podmínek účasti zkoumat, neboť i kdyby k tomu došlo, tak to nezpůsobuje nekvalifikovanost dodavatele. Proto, jde-li ve svých důsledcích o obdobnou situaci, dle Úřadu není žádný logický a racionální důvod postupovat přísněji vůči nabyvateli části obchodního závodu, který se prokazuje získanými referencemi.</a:t>
            </a:r>
            <a:r>
              <a:rPr lang="cs-CZ" sz="2000" dirty="0">
                <a:effectLst/>
                <a:latin typeface="Arial" panose="020B0604020202020204" pitchFamily="34" charset="0"/>
                <a:ea typeface="Calibri" panose="020F0502020204030204" pitchFamily="34" charset="0"/>
                <a:cs typeface="Times New Roman" panose="02020603050405020304" pitchFamily="18" charset="0"/>
              </a:rPr>
              <a:t>“. (80) </a:t>
            </a:r>
          </a:p>
          <a:p>
            <a:pPr marL="0" indent="0" algn="just">
              <a:buNone/>
            </a:pPr>
            <a:endParaRPr lang="cs-CZ" sz="1800" dirty="0">
              <a:latin typeface="Arial" panose="020B0604020202020204" pitchFamily="34" charset="0"/>
              <a:cs typeface="Arial" panose="020B0604020202020204" pitchFamily="34" charset="0"/>
            </a:endParaRPr>
          </a:p>
          <a:p>
            <a:pPr marL="0" indent="0" algn="just">
              <a:buNone/>
            </a:pPr>
            <a:endParaRPr lang="cs-CZ" sz="22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841493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nchor="ctr"/>
          <a:lstStyle/>
          <a:p>
            <a:pPr marL="0" indent="0" algn="ctr">
              <a:buNone/>
            </a:pPr>
            <a:r>
              <a:rPr lang="cs-CZ" sz="9600" dirty="0">
                <a:effectLst/>
                <a:latin typeface="Arial" panose="020B0604020202020204" pitchFamily="34" charset="0"/>
                <a:ea typeface="Calibri" panose="020F0502020204030204" pitchFamily="34" charset="0"/>
                <a:cs typeface="Times New Roman" panose="02020603050405020304" pitchFamily="18" charset="0"/>
              </a:rPr>
              <a:t>KONEC</a:t>
            </a:r>
          </a:p>
        </p:txBody>
      </p:sp>
    </p:spTree>
    <p:extLst>
      <p:ext uri="{BB962C8B-B14F-4D97-AF65-F5344CB8AC3E}">
        <p14:creationId xmlns:p14="http://schemas.microsoft.com/office/powerpoint/2010/main" val="1210643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7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Přestože námitky směřující proti zadávacím podmínkám veřejné zakázky nejsou zadavateli doručeny ve lhůtě podle </a:t>
            </a:r>
            <a:br>
              <a:rPr lang="cs-CZ" sz="2400" dirty="0">
                <a:effectLst/>
                <a:latin typeface="Arial" panose="020B0604020202020204" pitchFamily="34" charset="0"/>
                <a:ea typeface="Calibri" panose="020F0502020204030204" pitchFamily="34" charset="0"/>
                <a:cs typeface="Times New Roman" panose="02020603050405020304" pitchFamily="18" charset="0"/>
              </a:rPr>
            </a:br>
            <a:r>
              <a:rPr lang="cs-CZ" sz="2400" dirty="0">
                <a:effectLst/>
                <a:latin typeface="Arial" panose="020B0604020202020204" pitchFamily="34" charset="0"/>
                <a:ea typeface="Calibri" panose="020F0502020204030204" pitchFamily="34" charset="0"/>
                <a:cs typeface="Times New Roman" panose="02020603050405020304" pitchFamily="18" charset="0"/>
              </a:rPr>
              <a:t>§ 242 odst. 4 ZZVZ nebo nejsou podány oprávněnou osobou, je zadavatel povinen podle § 245 odst. 3 písm. a), resp. b) ZZVZ námitky odmítnout.</a:t>
            </a:r>
          </a:p>
          <a:p>
            <a:pPr marL="0" indent="0" algn="just">
              <a:buNone/>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9574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Úřad konstatuje, že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zákon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vyjma požadavku na odůvodnění rozhodnutí o námitkách </a:t>
            </a:r>
            <a:r>
              <a:rPr lang="cs-CZ" sz="2000" dirty="0">
                <a:effectLst/>
                <a:latin typeface="Arial" panose="020B0604020202020204" pitchFamily="34" charset="0"/>
                <a:ea typeface="Calibri" panose="020F0502020204030204" pitchFamily="34" charset="0"/>
                <a:cs typeface="Times New Roman" panose="02020603050405020304" pitchFamily="18" charset="0"/>
              </a:rPr>
              <a:t>(ať už ve smyslu podrobného a srozumitelného vyjádření se ke všem skutečnostem uvedeným v námitkách, či ve smyslu „jednoduššího“ odůvodnění odmítnutí námitek podle § 245 odst. 3 zákona)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jednoznačně stanovuje zadavateli povinnost spočívající v odeslání rozhodnutí o námitkách stěžovateli, a to do 15 dnů od doručení námitek.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Zákon rovněž mj. stanoví, že </a:t>
            </a:r>
            <a:r>
              <a:rPr lang="cs-CZ" sz="2000" dirty="0">
                <a:solidFill>
                  <a:srgbClr val="DB7D00"/>
                </a:solidFill>
                <a:effectLst/>
                <a:latin typeface="Arial" panose="020B0604020202020204" pitchFamily="34" charset="0"/>
                <a:ea typeface="Calibri" panose="020F0502020204030204" pitchFamily="34" charset="0"/>
                <a:cs typeface="Times New Roman" panose="02020603050405020304" pitchFamily="18" charset="0"/>
              </a:rPr>
              <a:t>nesplnění některé z povinností podle </a:t>
            </a:r>
            <a:br>
              <a:rPr lang="cs-CZ" sz="2000" dirty="0">
                <a:solidFill>
                  <a:srgbClr val="DB7D00"/>
                </a:solidFill>
                <a:effectLst/>
                <a:latin typeface="Arial" panose="020B0604020202020204" pitchFamily="34" charset="0"/>
                <a:ea typeface="Calibri" panose="020F0502020204030204" pitchFamily="34" charset="0"/>
                <a:cs typeface="Times New Roman" panose="02020603050405020304" pitchFamily="18" charset="0"/>
              </a:rPr>
            </a:br>
            <a:r>
              <a:rPr lang="cs-CZ" sz="2000" dirty="0">
                <a:solidFill>
                  <a:srgbClr val="DB7D00"/>
                </a:solidFill>
                <a:effectLst/>
                <a:latin typeface="Arial" panose="020B0604020202020204" pitchFamily="34" charset="0"/>
                <a:ea typeface="Calibri" panose="020F0502020204030204" pitchFamily="34" charset="0"/>
                <a:cs typeface="Times New Roman" panose="02020603050405020304" pitchFamily="18" charset="0"/>
              </a:rPr>
              <a:t>§ 245 odst. 1 zákona naplňuje skutkovou podstatu přestupku</a:t>
            </a:r>
            <a:r>
              <a:rPr lang="cs-CZ" sz="2000" dirty="0">
                <a:effectLst/>
                <a:latin typeface="Arial" panose="020B0604020202020204" pitchFamily="34" charset="0"/>
                <a:ea typeface="Calibri" panose="020F0502020204030204" pitchFamily="34" charset="0"/>
                <a:cs typeface="Times New Roman" panose="02020603050405020304" pitchFamily="18" charset="0"/>
              </a:rPr>
              <a:t>, za který lze uložit pokutu až do výše 20 mil. Kč.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Přímo ze zákonného ustanovení tedy plyne, že zadavatel své povinnosti ve vztahu k podaným námitkám nesplní, pokud se s nimi nevypořádá a o námitkách řádně nerozhodne, tedy nevydá rozhodnutí, v němž námitky buď odmítne, či jim dá za pravdu. (19)</a:t>
            </a:r>
          </a:p>
          <a:p>
            <a:pPr algn="just"/>
            <a:endParaRPr lang="cs-CZ" sz="1800" dirty="0">
              <a:latin typeface="Arial" panose="020B0604020202020204" pitchFamily="34" charset="0"/>
              <a:cs typeface="Arial" panose="020B0604020202020204" pitchFamily="34" charset="0"/>
            </a:endParaRPr>
          </a:p>
          <a:p>
            <a:pPr marL="0" indent="0" algn="just">
              <a:buNone/>
            </a:pPr>
            <a:endParaRPr lang="cs-CZ" sz="22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4907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Oznámení o výběru dodavatele</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425604584"/>
              </p:ext>
            </p:extLst>
          </p:nvPr>
        </p:nvGraphicFramePr>
        <p:xfrm>
          <a:off x="11440" y="836712"/>
          <a:ext cx="9144000" cy="5075874"/>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5966">
                <a:tc>
                  <a:txBody>
                    <a:bodyPr/>
                    <a:lstStyle/>
                    <a:p>
                      <a:pPr algn="just">
                        <a:lnSpc>
                          <a:spcPct val="107000"/>
                        </a:lnSpc>
                        <a:spcAft>
                          <a:spcPts val="800"/>
                        </a:spcAft>
                      </a:pPr>
                      <a:r>
                        <a:rPr lang="cs-CZ" sz="24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ÚOHS-S0618/2024/VZ, č. j.  ÚOHS-29429/2024/510</a:t>
                      </a:r>
                      <a:endParaRPr lang="cs-CZ" sz="24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590331841"/>
                  </a:ext>
                </a:extLst>
              </a:tr>
              <a:tr h="333766">
                <a:tc>
                  <a:txBody>
                    <a:bodyPr/>
                    <a:lstStyle/>
                    <a:p>
                      <a:pPr algn="just">
                        <a:lnSpc>
                          <a:spcPct val="107000"/>
                        </a:lnSpc>
                        <a:spcAft>
                          <a:spcPts val="800"/>
                        </a:spcAft>
                      </a:pPr>
                      <a:r>
                        <a:rPr lang="cs-CZ" sz="24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https://uohs.gov.cz/cs/verejne-zakazky/sbirky-rozhodnuti/detail-22012.html</a:t>
                      </a:r>
                      <a:endParaRPr lang="cs-CZ" sz="24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305966">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Polyfunkční dům Pitkovice - prováděcí dokumentace stavby</a:t>
                      </a:r>
                      <a:endParaRPr lang="cs-CZ" sz="24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91472387"/>
                  </a:ext>
                </a:extLst>
              </a:tr>
              <a:tr h="305966">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9. 8. 2024</a:t>
                      </a:r>
                      <a:endParaRPr lang="cs-CZ" sz="24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307015">
                <a:tc>
                  <a:txBody>
                    <a:bodyPr/>
                    <a:lstStyle/>
                    <a:p>
                      <a:pPr algn="just">
                        <a:lnSpc>
                          <a:spcPct val="107000"/>
                        </a:lnSpc>
                        <a:spcAft>
                          <a:spcPts val="800"/>
                        </a:spcAft>
                      </a:pP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123 ZZVZ</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672453">
                <a:tc>
                  <a:txBody>
                    <a:bodyPr/>
                    <a:lstStyle/>
                    <a:p>
                      <a:pPr algn="just">
                        <a:lnSpc>
                          <a:spcPct val="107000"/>
                        </a:lnSpc>
                        <a:spcAft>
                          <a:spcPts val="800"/>
                        </a:spcAft>
                      </a:pPr>
                      <a:r>
                        <a:rPr lang="cs-CZ" sz="2400" kern="1200" dirty="0">
                          <a:solidFill>
                            <a:schemeClr val="dk1"/>
                          </a:solidFill>
                          <a:effectLst/>
                          <a:latin typeface="Arial" panose="020B0604020202020204" pitchFamily="34" charset="0"/>
                          <a:ea typeface="+mn-ea"/>
                          <a:cs typeface="Arial" panose="020B0604020202020204" pitchFamily="34" charset="0"/>
                        </a:rPr>
                        <a:t>Obviněný se dopustil přestupku podle § 268 odst. 1 písm. a) ZZVZ tím, že</a:t>
                      </a:r>
                      <a:r>
                        <a:rPr lang="cs-CZ" sz="2400" b="1" kern="1200" dirty="0">
                          <a:solidFill>
                            <a:schemeClr val="dk1"/>
                          </a:solidFill>
                          <a:effectLst/>
                          <a:latin typeface="Arial" panose="020B0604020202020204" pitchFamily="34" charset="0"/>
                          <a:ea typeface="+mn-ea"/>
                          <a:cs typeface="Arial" panose="020B0604020202020204" pitchFamily="34" charset="0"/>
                        </a:rPr>
                        <a:t> </a:t>
                      </a:r>
                      <a:r>
                        <a:rPr lang="cs-CZ" sz="2400" kern="1200" dirty="0">
                          <a:solidFill>
                            <a:schemeClr val="dk1"/>
                          </a:solidFill>
                          <a:effectLst/>
                          <a:latin typeface="Arial" panose="020B0604020202020204" pitchFamily="34" charset="0"/>
                          <a:ea typeface="+mn-ea"/>
                          <a:cs typeface="Arial" panose="020B0604020202020204" pitchFamily="34" charset="0"/>
                        </a:rPr>
                        <a:t>nedodržel pravidlo stanovené v § 246 odst. 1 písm. a) ZZVZ, když </a:t>
                      </a:r>
                      <a:r>
                        <a:rPr lang="cs-CZ" sz="2400" u="sng" kern="1200" dirty="0">
                          <a:solidFill>
                            <a:schemeClr val="dk1"/>
                          </a:solidFill>
                          <a:effectLst/>
                          <a:latin typeface="Arial" panose="020B0604020202020204" pitchFamily="34" charset="0"/>
                          <a:ea typeface="+mn-ea"/>
                          <a:cs typeface="Arial" panose="020B0604020202020204" pitchFamily="34" charset="0"/>
                        </a:rPr>
                        <a:t>uzavřel</a:t>
                      </a:r>
                      <a:r>
                        <a:rPr lang="cs-CZ" sz="2400" kern="1200" dirty="0">
                          <a:solidFill>
                            <a:schemeClr val="dk1"/>
                          </a:solidFill>
                          <a:effectLst/>
                          <a:latin typeface="Arial" panose="020B0604020202020204" pitchFamily="34" charset="0"/>
                          <a:ea typeface="+mn-ea"/>
                          <a:cs typeface="Arial" panose="020B0604020202020204" pitchFamily="34" charset="0"/>
                        </a:rPr>
                        <a:t> s vybraným dodavatelem </a:t>
                      </a:r>
                      <a:r>
                        <a:rPr lang="cs-CZ" sz="2400" u="sng" kern="1200" dirty="0">
                          <a:solidFill>
                            <a:schemeClr val="dk1"/>
                          </a:solidFill>
                          <a:effectLst/>
                          <a:latin typeface="Arial" panose="020B0604020202020204" pitchFamily="34" charset="0"/>
                          <a:ea typeface="+mn-ea"/>
                          <a:cs typeface="Arial" panose="020B0604020202020204" pitchFamily="34" charset="0"/>
                        </a:rPr>
                        <a:t>smlouvu</a:t>
                      </a:r>
                      <a:r>
                        <a:rPr lang="cs-CZ" sz="2400" kern="1200" dirty="0">
                          <a:solidFill>
                            <a:schemeClr val="dk1"/>
                          </a:solidFill>
                          <a:effectLst/>
                          <a:latin typeface="Arial" panose="020B0604020202020204" pitchFamily="34" charset="0"/>
                          <a:ea typeface="+mn-ea"/>
                          <a:cs typeface="Arial" panose="020B0604020202020204" pitchFamily="34" charset="0"/>
                        </a:rPr>
                        <a:t> na realizaci předmětu plnění uvedené veřejné zakázky </a:t>
                      </a:r>
                      <a:r>
                        <a:rPr lang="cs-CZ" sz="2400" u="sng" kern="1200" dirty="0">
                          <a:solidFill>
                            <a:schemeClr val="dk1"/>
                          </a:solidFill>
                          <a:effectLst/>
                          <a:latin typeface="Arial" panose="020B0604020202020204" pitchFamily="34" charset="0"/>
                          <a:ea typeface="+mn-ea"/>
                          <a:cs typeface="Arial" panose="020B0604020202020204" pitchFamily="34" charset="0"/>
                        </a:rPr>
                        <a:t>před uplynutím lhůty pro podání námitek proti rozhodnutí o výběru </a:t>
                      </a:r>
                      <a:r>
                        <a:rPr lang="cs-CZ" sz="2400" kern="1200" dirty="0">
                          <a:solidFill>
                            <a:schemeClr val="dk1"/>
                          </a:solidFill>
                          <a:effectLst/>
                          <a:latin typeface="Arial" panose="020B0604020202020204" pitchFamily="34" charset="0"/>
                          <a:ea typeface="+mn-ea"/>
                          <a:cs typeface="Arial" panose="020B0604020202020204" pitchFamily="34" charset="0"/>
                        </a:rPr>
                        <a:t>jmenovaného dodavatele…</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559650238"/>
                  </a:ext>
                </a:extLst>
              </a:tr>
            </a:tbl>
          </a:graphicData>
        </a:graphic>
      </p:graphicFrame>
    </p:spTree>
    <p:extLst>
      <p:ext uri="{BB962C8B-B14F-4D97-AF65-F5344CB8AC3E}">
        <p14:creationId xmlns:p14="http://schemas.microsoft.com/office/powerpoint/2010/main" val="3611753812"/>
      </p:ext>
    </p:extLst>
  </p:cSld>
  <p:clrMapOvr>
    <a:masterClrMapping/>
  </p:clrMapOvr>
</p:sld>
</file>

<file path=ppt/theme/theme1.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377BDA2DBBF24D97F0C544E11E9BC3" ma:contentTypeVersion="2" ma:contentTypeDescription="Create a new document." ma:contentTypeScope="" ma:versionID="4fedcd6937168be26cc12de5a95124d2">
  <xsd:schema xmlns:xsd="http://www.w3.org/2001/XMLSchema" xmlns:xs="http://www.w3.org/2001/XMLSchema" xmlns:p="http://schemas.microsoft.com/office/2006/metadata/properties" xmlns:ns3="bb47cf2c-ce88-4b77-90b9-bcb92befe09a" targetNamespace="http://schemas.microsoft.com/office/2006/metadata/properties" ma:root="true" ma:fieldsID="7a77f2e760063fa32c945aef94b84928" ns3:_="">
    <xsd:import namespace="bb47cf2c-ce88-4b77-90b9-bcb92befe09a"/>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47cf2c-ce88-4b77-90b9-bcb92befe0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889FC07-060D-4D45-A39A-0EC46244EF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47cf2c-ce88-4b77-90b9-bcb92befe0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1DBE2A3-09FF-4180-96A6-F4365DDCB043}">
  <ds:schemaRefs>
    <ds:schemaRef ds:uri="http://schemas.microsoft.com/sharepoint/v3/contenttype/forms"/>
  </ds:schemaRefs>
</ds:datastoreItem>
</file>

<file path=customXml/itemProps3.xml><?xml version="1.0" encoding="utf-8"?>
<ds:datastoreItem xmlns:ds="http://schemas.openxmlformats.org/officeDocument/2006/customXml" ds:itemID="{5FCA8911-77CF-44EC-9BC8-A02CD861D4ED}">
  <ds:schemaRefs>
    <ds:schemaRef ds:uri="http://schemas.microsoft.com/office/2006/documentManagement/types"/>
    <ds:schemaRef ds:uri="http://purl.org/dc/elements/1.1/"/>
    <ds:schemaRef ds:uri="bb47cf2c-ce88-4b77-90b9-bcb92befe09a"/>
    <ds:schemaRef ds:uri="http://www.w3.org/XML/1998/namespace"/>
    <ds:schemaRef ds:uri="http://purl.org/dc/terms/"/>
    <ds:schemaRef ds:uri="http://schemas.microsoft.com/office/2006/metadata/properties"/>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42415</TotalTime>
  <Words>8790</Words>
  <Application>Microsoft Office PowerPoint</Application>
  <PresentationFormat>Předvádění na obrazovce (4:3)</PresentationFormat>
  <Paragraphs>310</Paragraphs>
  <Slides>65</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65</vt:i4>
      </vt:variant>
    </vt:vector>
  </HeadingPairs>
  <TitlesOfParts>
    <vt:vector size="70" baseType="lpstr">
      <vt:lpstr>Arial</vt:lpstr>
      <vt:lpstr>Calibri</vt:lpstr>
      <vt:lpstr>Symbol</vt:lpstr>
      <vt:lpstr>Wingdings</vt:lpstr>
      <vt:lpstr>MMR_klas</vt:lpstr>
      <vt:lpstr>Prezentace aplikace PowerPoint</vt:lpstr>
      <vt:lpstr>Nerozdělení předmětu VZ</vt:lpstr>
      <vt:lpstr>Prezentace aplikace PowerPoint</vt:lpstr>
      <vt:lpstr>Prezentace aplikace PowerPoint</vt:lpstr>
      <vt:lpstr>Prezentace aplikace PowerPoint</vt:lpstr>
      <vt:lpstr>Rozhodnutí o námitkách</vt:lpstr>
      <vt:lpstr>Prezentace aplikace PowerPoint</vt:lpstr>
      <vt:lpstr>Prezentace aplikace PowerPoint</vt:lpstr>
      <vt:lpstr>Oznámení o výběru dodavatele</vt:lpstr>
      <vt:lpstr>Prezentace aplikace PowerPoint</vt:lpstr>
      <vt:lpstr>Prezentace aplikace PowerPoint</vt:lpstr>
      <vt:lpstr>Aktivní legitimace v JŘSU</vt:lpstr>
      <vt:lpstr>Prezentace aplikace PowerPoint</vt:lpstr>
      <vt:lpstr>Prezentace aplikace PowerPoint</vt:lpstr>
      <vt:lpstr>Prezentace aplikace PowerPoint</vt:lpstr>
      <vt:lpstr>Prezentace aplikace PowerPoint</vt:lpstr>
      <vt:lpstr>Opatření k nápravě / Oznámení o výběru</vt:lpstr>
      <vt:lpstr>Prezentace aplikace PowerPoint</vt:lpstr>
      <vt:lpstr>Prezentace aplikace PowerPoint</vt:lpstr>
      <vt:lpstr>Prezentace aplikace PowerPoint</vt:lpstr>
      <vt:lpstr>Prezentace aplikace PowerPoint</vt:lpstr>
      <vt:lpstr>Kauce</vt:lpstr>
      <vt:lpstr>Prezentace aplikace PowerPoint</vt:lpstr>
      <vt:lpstr>Prezentace aplikace PowerPoint</vt:lpstr>
      <vt:lpstr>Prezentace aplikace PowerPoint</vt:lpstr>
      <vt:lpstr>Prezentace aplikace PowerPoint</vt:lpstr>
      <vt:lpstr>Zrušení ZŘ</vt:lpstr>
      <vt:lpstr>Prezentace aplikace PowerPoint</vt:lpstr>
      <vt:lpstr>Prezentace aplikace PowerPoint</vt:lpstr>
      <vt:lpstr>Prezentace aplikace PowerPoint</vt:lpstr>
      <vt:lpstr>Prezentace aplikace PowerPoint</vt:lpstr>
      <vt:lpstr>Prezentace aplikace PowerPoint</vt:lpstr>
      <vt:lpstr>Design &amp; Build</vt:lpstr>
      <vt:lpstr>Prezentace aplikace PowerPoint</vt:lpstr>
      <vt:lpstr>Prezentace aplikace PowerPoint</vt:lpstr>
      <vt:lpstr>Kauce</vt:lpstr>
      <vt:lpstr>Prezentace aplikace PowerPoint</vt:lpstr>
      <vt:lpstr>Stavba občanské vybavenosti</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Ekologie vs. Hospodářská soutěž</vt:lpstr>
      <vt:lpstr>Prezentace aplikace PowerPoint</vt:lpstr>
      <vt:lpstr>Prezentace aplikace PowerPoint</vt:lpstr>
      <vt:lpstr>Prezentace aplikace PowerPoint</vt:lpstr>
      <vt:lpstr>Prezentace aplikace PowerPoint</vt:lpstr>
      <vt:lpstr>Zrušení ZŘ</vt:lpstr>
      <vt:lpstr>Prezentace aplikace PowerPoint</vt:lpstr>
      <vt:lpstr>Prezentace aplikace PowerPoint</vt:lpstr>
      <vt:lpstr>Prezentace aplikace PowerPoint</vt:lpstr>
      <vt:lpstr>Konkrétní výrobce</vt:lpstr>
      <vt:lpstr>Prezentace aplikace PowerPoint</vt:lpstr>
      <vt:lpstr>Prezentace aplikace PowerPoint</vt:lpstr>
      <vt:lpstr>Prezentace aplikace PowerPoint</vt:lpstr>
      <vt:lpstr>Prezentace aplikace PowerPoint</vt:lpstr>
      <vt:lpstr>Převod části závodu</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MMR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dc:creator>
  <cp:lastModifiedBy>Raška Marcel</cp:lastModifiedBy>
  <cp:revision>1840</cp:revision>
  <cp:lastPrinted>2024-04-22T11:25:46Z</cp:lastPrinted>
  <dcterms:created xsi:type="dcterms:W3CDTF">2012-11-28T11:32:44Z</dcterms:created>
  <dcterms:modified xsi:type="dcterms:W3CDTF">2024-10-23T07:28:41Z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0x0101006B377BDA2DBBF24D97F0C544E11E9BC3</vt:lpwstr>
  </property>
</Properties>
</file>