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5"/>
  </p:notesMasterIdLst>
  <p:handoutMasterIdLst>
    <p:handoutMasterId r:id="rId66"/>
  </p:handoutMasterIdLst>
  <p:sldIdLst>
    <p:sldId id="762" r:id="rId5"/>
    <p:sldId id="1900" r:id="rId6"/>
    <p:sldId id="1856" r:id="rId7"/>
    <p:sldId id="1824" r:id="rId8"/>
    <p:sldId id="1825" r:id="rId9"/>
    <p:sldId id="1858" r:id="rId10"/>
    <p:sldId id="1901" r:id="rId11"/>
    <p:sldId id="1903" r:id="rId12"/>
    <p:sldId id="1904" r:id="rId13"/>
    <p:sldId id="1905" r:id="rId14"/>
    <p:sldId id="1906" r:id="rId15"/>
    <p:sldId id="1907" r:id="rId16"/>
    <p:sldId id="1908" r:id="rId17"/>
    <p:sldId id="1910" r:id="rId18"/>
    <p:sldId id="1911" r:id="rId19"/>
    <p:sldId id="1912" r:id="rId20"/>
    <p:sldId id="1915" r:id="rId21"/>
    <p:sldId id="1913" r:id="rId22"/>
    <p:sldId id="1914" r:id="rId23"/>
    <p:sldId id="1916" r:id="rId24"/>
    <p:sldId id="1917" r:id="rId25"/>
    <p:sldId id="1918" r:id="rId26"/>
    <p:sldId id="1919" r:id="rId27"/>
    <p:sldId id="1920" r:id="rId28"/>
    <p:sldId id="1921" r:id="rId29"/>
    <p:sldId id="1922" r:id="rId30"/>
    <p:sldId id="1923" r:id="rId31"/>
    <p:sldId id="1924" r:id="rId32"/>
    <p:sldId id="1925" r:id="rId33"/>
    <p:sldId id="1926" r:id="rId34"/>
    <p:sldId id="1927" r:id="rId35"/>
    <p:sldId id="1928" r:id="rId36"/>
    <p:sldId id="1954" r:id="rId37"/>
    <p:sldId id="1929" r:id="rId38"/>
    <p:sldId id="1930" r:id="rId39"/>
    <p:sldId id="1931" r:id="rId40"/>
    <p:sldId id="1932" r:id="rId41"/>
    <p:sldId id="1933" r:id="rId42"/>
    <p:sldId id="1934" r:id="rId43"/>
    <p:sldId id="1935" r:id="rId44"/>
    <p:sldId id="1936" r:id="rId45"/>
    <p:sldId id="1937" r:id="rId46"/>
    <p:sldId id="1955" r:id="rId47"/>
    <p:sldId id="1938" r:id="rId48"/>
    <p:sldId id="1939" r:id="rId49"/>
    <p:sldId id="1940" r:id="rId50"/>
    <p:sldId id="1941" r:id="rId51"/>
    <p:sldId id="1942" r:id="rId52"/>
    <p:sldId id="1943" r:id="rId53"/>
    <p:sldId id="1944" r:id="rId54"/>
    <p:sldId id="1945" r:id="rId55"/>
    <p:sldId id="1946" r:id="rId56"/>
    <p:sldId id="1947" r:id="rId57"/>
    <p:sldId id="1948" r:id="rId58"/>
    <p:sldId id="1949" r:id="rId59"/>
    <p:sldId id="1950" r:id="rId60"/>
    <p:sldId id="1951" r:id="rId61"/>
    <p:sldId id="1952" r:id="rId62"/>
    <p:sldId id="1953" r:id="rId63"/>
    <p:sldId id="1760" r:id="rId6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D00"/>
    <a:srgbClr val="C49500"/>
    <a:srgbClr val="F9E300"/>
    <a:srgbClr val="FF9966"/>
    <a:srgbClr val="000099"/>
    <a:srgbClr val="00A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57" autoAdjust="0"/>
    <p:restoredTop sz="93792" autoAdjust="0"/>
  </p:normalViewPr>
  <p:slideViewPr>
    <p:cSldViewPr>
      <p:cViewPr varScale="1">
        <p:scale>
          <a:sx n="126" d="100"/>
          <a:sy n="126" d="100"/>
        </p:scale>
        <p:origin x="732" y="132"/>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3850448" y="0"/>
            <a:ext cx="2945659" cy="496332"/>
          </a:xfrm>
          <a:prstGeom prst="rect">
            <a:avLst/>
          </a:prstGeom>
        </p:spPr>
        <p:txBody>
          <a:bodyPr vert="horz" lIns="91669" tIns="45834" rIns="91669" bIns="45834" rtlCol="0"/>
          <a:lstStyle>
            <a:lvl1pPr algn="r">
              <a:defRPr sz="1200"/>
            </a:lvl1pPr>
          </a:lstStyle>
          <a:p>
            <a:fld id="{DEDA9FB6-D9ED-404E-AFD2-37E0835FC3D6}" type="datetimeFigureOut">
              <a:rPr lang="cs-CZ" smtClean="0"/>
              <a:pPr/>
              <a:t>27.09.2024</a:t>
            </a:fld>
            <a:endParaRPr lang="cs-CZ"/>
          </a:p>
        </p:txBody>
      </p:sp>
      <p:sp>
        <p:nvSpPr>
          <p:cNvPr id="4" name="Zástupný symbol pro zápatí 3"/>
          <p:cNvSpPr>
            <a:spLocks noGrp="1"/>
          </p:cNvSpPr>
          <p:nvPr>
            <p:ph type="ftr" sz="quarter" idx="2"/>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8" y="9428583"/>
            <a:ext cx="2945659" cy="496332"/>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2945659" cy="496332"/>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3850448" y="0"/>
            <a:ext cx="2945659" cy="496332"/>
          </a:xfrm>
          <a:prstGeom prst="rect">
            <a:avLst/>
          </a:prstGeom>
        </p:spPr>
        <p:txBody>
          <a:bodyPr vert="horz" lIns="91669" tIns="45834" rIns="91669" bIns="45834" rtlCol="0"/>
          <a:lstStyle>
            <a:lvl1pPr algn="r">
              <a:defRPr sz="1200"/>
            </a:lvl1pPr>
          </a:lstStyle>
          <a:p>
            <a:fld id="{07B48070-1754-4046-9E38-6F5D9D5E9BB1}" type="datetimeFigureOut">
              <a:rPr lang="cs-CZ" smtClean="0"/>
              <a:pPr/>
              <a:t>27.09.2024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9428583"/>
            <a:ext cx="2945659" cy="496332"/>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8" y="9428583"/>
            <a:ext cx="2945659" cy="496332"/>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27.09.2024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uohs.gov.cz/cs/verejne-zakazky/sbirky-rozhodnuti/detail-21816.html"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uohs.gov.cz/cs/verejne-zakazky/sbirky-rozhodnuti/detail-21791.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uohs.gov.cz/cs/verejne-zakazky/sbirky-rozhodnuti/detail-21811.htm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uohs.gov.cz/cs/verejne-zakazky/sbirky-rozhodnuti/detail-21810.html"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uohs.gov.cz/cs/verejne-zakazky/sbirky-rozhodnuti/detail-21833.html"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uohs.gov.cz/cs/verejne-zakazky/sbirky-rozhodnuti/detail-21838.html"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https://uohs.gov.cz/cs/verejne-zakazky/sbirky-rozhodnuti/detail-21837.html"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45.xml.rels><?xml version="1.0" encoding="UTF-8" standalone="yes"?>
<Relationships xmlns="http://schemas.openxmlformats.org/package/2006/relationships"><Relationship Id="rId2" Type="http://schemas.openxmlformats.org/officeDocument/2006/relationships/hyperlink" Target="https://uohs.gov.cz/cs/verejne-zakazky/sbirky-rozhodnuti/detail-21853.html"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hyperlink" Target="https://uohs.gov.cz/cs/verejne-zakazky/sbirky-rozhodnuti/detail-21873.html" TargetMode="Externa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hyperlink" Target="https://uohs.gov.cz/cs/verejne-zakazky/sbirky-rozhodnuti/detail-21865.html" TargetMode="Externa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uohs.gov.cz/cs/verejne-zakazky/sbirky-rozhodnuti/detail-21808.html"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červen 2024</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Požadavek na realizaci předmětu veřejné zakázky metodou D&amp;B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nelze</a:t>
            </a:r>
            <a:r>
              <a:rPr lang="cs-CZ" sz="2400" dirty="0">
                <a:effectLst/>
                <a:latin typeface="Arial" panose="020B0604020202020204" pitchFamily="34" charset="0"/>
                <a:ea typeface="Calibri" panose="020F0502020204030204" pitchFamily="34" charset="0"/>
                <a:cs typeface="Times New Roman" panose="02020603050405020304" pitchFamily="18" charset="0"/>
              </a:rPr>
              <a:t> v situaci, kdy zadavatel </a:t>
            </a:r>
            <a:r>
              <a:rPr lang="cs-CZ" sz="2400" dirty="0">
                <a:latin typeface="Arial" panose="020B0604020202020204" pitchFamily="34" charset="0"/>
                <a:ea typeface="Calibri" panose="020F0502020204030204" pitchFamily="34" charset="0"/>
                <a:cs typeface="Times New Roman" panose="02020603050405020304" pitchFamily="18" charset="0"/>
              </a:rPr>
              <a:t>vymezil předmět plnění  </a:t>
            </a:r>
            <a:r>
              <a:rPr lang="cs-CZ" sz="2400" dirty="0">
                <a:effectLst/>
                <a:latin typeface="Arial" panose="020B0604020202020204" pitchFamily="34" charset="0"/>
                <a:ea typeface="Calibri" panose="020F0502020204030204" pitchFamily="34" charset="0"/>
                <a:cs typeface="Times New Roman" panose="02020603050405020304" pitchFamily="18" charset="0"/>
              </a:rPr>
              <a:t>v rámci studie zpracované pro účely zadání stavby metodou D&amp;B, která kromě vymezení základních parametrů stavby uvádí i návrh technického řešení, (v rámci studie nejsou závazně uvedeny všechny prvky potřebné pro provedení stavby),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označit za nedůvodný či jinak rozporný se ZZVZ</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endParaRPr lang="cs-CZ" sz="2400"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13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kontextu stanoveného předmětu veřejné zakázky Úřad shrnuje,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existuje pro dodavatele stále určitý prostor pro realizaci designu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s tím související přenesení části odpovědnosti zadavatele na zhotovitele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 je nejen možné, ale i nezbytné předmět veřejné zakázky dále dopracovat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 to mj. i tak, aby byl v souladu s dokumenty, na něž zadavatel v zadávací dokumentaci odkazuje a vymezuje jimi rámec pro předmět plnění veřejné zakázky. (153)</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251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Jinými slovy v situaci, kdy Úřad dospěl k závěru,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je oprávněn metodu D&amp;B v rámci plnění předmětu šetřené veřejné zakázky odůvodněně požadovat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zadavateli nic vytýkat na tom, že požaduje doložení oprávnění k podnikání v oboru „Projektová činnost ve výstavbě“ </a:t>
            </a:r>
            <a:r>
              <a:rPr lang="cs-CZ" sz="2400" dirty="0">
                <a:effectLst/>
                <a:latin typeface="Arial" panose="020B0604020202020204" pitchFamily="34" charset="0"/>
                <a:ea typeface="Calibri" panose="020F0502020204030204" pitchFamily="34" charset="0"/>
                <a:cs typeface="Times New Roman" panose="02020603050405020304" pitchFamily="18" charset="0"/>
              </a:rPr>
              <a:t>k ověření toho, zda dodavatel splňuje zákonné podmínky, které právní rámec vyžaduje pro výkon projekční činnosti, která je rovněž součástí plnění. (160)</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202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Pravidelná povaha / Provozní jednotka</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853295701"/>
              </p:ext>
            </p:extLst>
          </p:nvPr>
        </p:nvGraphicFramePr>
        <p:xfrm>
          <a:off x="0" y="712569"/>
          <a:ext cx="9144000" cy="504152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ÚOHS-S0028/2023/VZ, č. j.  ÚOHS-12634/2024/500</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https://uohs.gov.cz/cs/verejne-zakazky/sbirky-rozhodnuti/detail-21816.html</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Geodetické služby v období od 6. 12. 2017 do 17. 9. 2018</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10. 6. 2024</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19, § 17 ZZVZ</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Obviněný se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dopustil pokračování v přestupku </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podle § 268 odst. 1 písm. a) ZZVZ tím, že nedodržel pravidlo pro zadání veřejné zakázky stanovené v § 2 odst. 3 ZZVZ, když v období od 9. 1. 2018 do 17. 9. 2018 zadal níže uvedené veřejné zakázky, jejichž předmětem je poskytnutí geodetických služeb, v celkové výši 28 173 400 Kč bez DPH, bez provedení zadávacího řízení nebo jiným možným postupem předvídaným v § 2 odst. 3 ZZVZ, přičemž tím mohl ovlivnit výběr dodavatele.</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894105581"/>
                  </a:ext>
                </a:extLst>
              </a:tr>
              <a:tr h="672453">
                <a:tc>
                  <a:txBody>
                    <a:bodyPr/>
                    <a:lstStyle/>
                    <a:p>
                      <a:pPr algn="just">
                        <a:lnSpc>
                          <a:spcPct val="107000"/>
                        </a:lnSpc>
                        <a:spcAft>
                          <a:spcPts val="800"/>
                        </a:spcAft>
                      </a:pPr>
                      <a:r>
                        <a:rPr lang="cs-CZ" sz="2000" b="0" kern="1200" dirty="0">
                          <a:solidFill>
                            <a:schemeClr val="dk1"/>
                          </a:solidFill>
                          <a:effectLst/>
                          <a:latin typeface="Arial" panose="020B0604020202020204" pitchFamily="34" charset="0"/>
                          <a:ea typeface="+mn-ea"/>
                          <a:cs typeface="Arial" panose="020B0604020202020204" pitchFamily="34" charset="0"/>
                        </a:rPr>
                        <a:t>Podán rozklad – ÚOHS-R0068/2024/VZ, rozhodnutí potvrzeno, rozklad zamítnut.</a:t>
                      </a: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240819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t>
            </a:r>
            <a:r>
              <a:rPr lang="cs-CZ" sz="1800" u="sng" dirty="0">
                <a:effectLst/>
                <a:latin typeface="Arial" panose="020B0604020202020204" pitchFamily="34" charset="0"/>
                <a:ea typeface="Calibri" panose="020F0502020204030204" pitchFamily="34" charset="0"/>
                <a:cs typeface="Times New Roman" panose="02020603050405020304" pitchFamily="18" charset="0"/>
              </a:rPr>
              <a:t>Geodetické zaměření objektů č. 22, 36, 25 v areálu Pražské tržnice v Holešovicích</a:t>
            </a:r>
            <a:r>
              <a:rPr lang="cs-CZ" sz="1800" dirty="0">
                <a:effectLst/>
                <a:latin typeface="Arial" panose="020B0604020202020204" pitchFamily="34" charset="0"/>
                <a:ea typeface="Calibri" panose="020F0502020204030204" pitchFamily="34" charset="0"/>
                <a:cs typeface="Times New Roman" panose="02020603050405020304" pitchFamily="18" charset="0"/>
              </a:rPr>
              <a:t>, Bubenské nábřeží 306/13, Praha 7“, na jejíž plnění uzavřel dne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10. 1. 201</a:t>
            </a:r>
            <a:r>
              <a:rPr lang="cs-CZ" sz="1800" dirty="0">
                <a:effectLst/>
                <a:latin typeface="Arial" panose="020B0604020202020204" pitchFamily="34" charset="0"/>
                <a:ea typeface="Calibri" panose="020F0502020204030204" pitchFamily="34" charset="0"/>
                <a:cs typeface="Times New Roman" panose="02020603050405020304" pitchFamily="18" charset="0"/>
              </a:rPr>
              <a:t>8 objednávku č. OBJ/HOM/35/03/00328/2017 s dodavatelem –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TrueVestment</a:t>
            </a:r>
            <a:r>
              <a:rPr lang="cs-CZ" sz="1800" dirty="0">
                <a:effectLst/>
                <a:latin typeface="Arial" panose="020B0604020202020204" pitchFamily="34" charset="0"/>
                <a:ea typeface="Calibri" panose="020F0502020204030204" pitchFamily="34" charset="0"/>
                <a:cs typeface="Times New Roman" panose="02020603050405020304" pitchFamily="18" charset="0"/>
              </a:rPr>
              <a:t> s.r.o., IČO 05001749, se sídlem Dělnická 213/12, Holešovice, 170 00 Praha 7;</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t>
            </a:r>
            <a:r>
              <a:rPr lang="cs-CZ" sz="1800" u="sng" dirty="0">
                <a:effectLst/>
                <a:latin typeface="Arial" panose="020B0604020202020204" pitchFamily="34" charset="0"/>
                <a:ea typeface="Calibri" panose="020F0502020204030204" pitchFamily="34" charset="0"/>
                <a:cs typeface="Times New Roman" panose="02020603050405020304" pitchFamily="18" charset="0"/>
              </a:rPr>
              <a:t>Geodetické zaměření objektů 13, 14, 15, 16, 18 v areálu Pražské tržnice v Holešovicích</a:t>
            </a:r>
            <a:r>
              <a:rPr lang="cs-CZ" sz="1800" dirty="0">
                <a:effectLst/>
                <a:latin typeface="Arial" panose="020B0604020202020204" pitchFamily="34" charset="0"/>
                <a:ea typeface="Calibri" panose="020F0502020204030204" pitchFamily="34" charset="0"/>
                <a:cs typeface="Times New Roman" panose="02020603050405020304" pitchFamily="18" charset="0"/>
              </a:rPr>
              <a:t>, Bubenské nábřeží 306/13, Praha 7“, na jejíž plnění uzavřel dne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11. 1. 2018</a:t>
            </a:r>
            <a:r>
              <a:rPr lang="cs-CZ" sz="1800" dirty="0">
                <a:effectLst/>
                <a:latin typeface="Arial" panose="020B0604020202020204" pitchFamily="34" charset="0"/>
                <a:ea typeface="Calibri" panose="020F0502020204030204" pitchFamily="34" charset="0"/>
                <a:cs typeface="Times New Roman" panose="02020603050405020304" pitchFamily="18" charset="0"/>
              </a:rPr>
              <a:t> objednávku č. OBJ/HOM/35/03/00364/2017 s dodavatelem –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Gestione</a:t>
            </a:r>
            <a:r>
              <a:rPr lang="cs-CZ" sz="1800" dirty="0">
                <a:effectLst/>
                <a:latin typeface="Arial" panose="020B0604020202020204" pitchFamily="34" charset="0"/>
                <a:ea typeface="Calibri" panose="020F0502020204030204" pitchFamily="34" charset="0"/>
                <a:cs typeface="Times New Roman" panose="02020603050405020304" pitchFamily="18" charset="0"/>
              </a:rPr>
              <a:t> di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progetti</a:t>
            </a:r>
            <a:r>
              <a:rPr lang="cs-CZ" sz="1800" dirty="0">
                <a:effectLst/>
                <a:latin typeface="Arial" panose="020B0604020202020204" pitchFamily="34" charset="0"/>
                <a:ea typeface="Calibri" panose="020F0502020204030204" pitchFamily="34" charset="0"/>
                <a:cs typeface="Times New Roman" panose="02020603050405020304" pitchFamily="18" charset="0"/>
              </a:rPr>
              <a:t>, s.r.o., IČO 05725071, se sídlem Dělnická 213/12, Holešovice, 170 00 Praha 7;</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t>
            </a:r>
            <a:r>
              <a:rPr lang="cs-CZ" sz="1800" u="sng" dirty="0">
                <a:effectLst/>
                <a:latin typeface="Arial" panose="020B0604020202020204" pitchFamily="34" charset="0"/>
                <a:ea typeface="Calibri" panose="020F0502020204030204" pitchFamily="34" charset="0"/>
                <a:cs typeface="Times New Roman" panose="02020603050405020304" pitchFamily="18" charset="0"/>
              </a:rPr>
              <a:t>Geodetické zaměření pavilonu č. 5 v areálu Nemocnice Na Bulovce</a:t>
            </a:r>
            <a:r>
              <a:rPr lang="cs-CZ" sz="1800" dirty="0">
                <a:effectLst/>
                <a:latin typeface="Arial" panose="020B0604020202020204" pitchFamily="34" charset="0"/>
                <a:ea typeface="Calibri" panose="020F0502020204030204" pitchFamily="34" charset="0"/>
                <a:cs typeface="Times New Roman" panose="02020603050405020304" pitchFamily="18" charset="0"/>
              </a:rPr>
              <a:t>“, na jejíž plnění uzavřel dne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17. 9. 2018 </a:t>
            </a:r>
            <a:r>
              <a:rPr lang="cs-CZ" sz="1800" dirty="0">
                <a:effectLst/>
                <a:latin typeface="Arial" panose="020B0604020202020204" pitchFamily="34" charset="0"/>
                <a:ea typeface="Calibri" panose="020F0502020204030204" pitchFamily="34" charset="0"/>
                <a:cs typeface="Times New Roman" panose="02020603050405020304" pitchFamily="18" charset="0"/>
              </a:rPr>
              <a:t>objednávku č. OBJ/35/03/004951/2018 s dodavatelem –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Gestione</a:t>
            </a:r>
            <a:r>
              <a:rPr lang="cs-CZ" sz="1800" dirty="0">
                <a:effectLst/>
                <a:latin typeface="Arial" panose="020B0604020202020204" pitchFamily="34" charset="0"/>
                <a:ea typeface="Calibri" panose="020F0502020204030204" pitchFamily="34" charset="0"/>
                <a:cs typeface="Times New Roman" panose="02020603050405020304" pitchFamily="18" charset="0"/>
              </a:rPr>
              <a:t> di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progetti</a:t>
            </a:r>
            <a:r>
              <a:rPr lang="cs-CZ" sz="1800" dirty="0">
                <a:effectLst/>
                <a:latin typeface="Arial" panose="020B0604020202020204" pitchFamily="34" charset="0"/>
                <a:ea typeface="Calibri" panose="020F0502020204030204" pitchFamily="34" charset="0"/>
                <a:cs typeface="Times New Roman" panose="02020603050405020304" pitchFamily="18" charset="0"/>
              </a:rPr>
              <a:t>, s.r.o., IČO 05725071, se sídlem Dělnická 213/12, Holešovice, 170 00 Praha 7;</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 minimálně v době od 1. 1. 2017 do 17. 9. 2018 sjednával smlouvy (resp. objednávky) na geodetické služby, kdy v tomto časovém rozmezí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objednal min. 55 geodetických služeb</a:t>
            </a:r>
            <a:r>
              <a:rPr lang="cs-CZ" sz="1800" dirty="0">
                <a:effectLst/>
                <a:latin typeface="Arial" panose="020B0604020202020204" pitchFamily="34" charset="0"/>
                <a:ea typeface="Calibri" panose="020F0502020204030204" pitchFamily="34" charset="0"/>
                <a:cs typeface="Times New Roman" panose="02020603050405020304" pitchFamily="18" charset="0"/>
              </a:rPr>
              <a:t>, přičemž se jednalo o relativně rovnoměrné sjednávání těchto služeb, nikoliv nárazové. Téměř v každém kalendářním měsíci byla sjednána nějaká smlouva, resp. objednávka.</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5623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Při stanovení skutečné ceny uhrazené dodavatelem za dodávky nebo služby během 12 měsíců předcházejících uzavření šetřené smlouvy se musí dle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 19 odst. 1 písm. a) ZZVZ jednat o stejné druhové vymezení plnění, nemusí se tedy jednat o plnění identické.</a:t>
            </a:r>
          </a:p>
          <a:p>
            <a:pPr marL="0" indent="0" algn="just">
              <a:buNone/>
            </a:pP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Úřad doplňuje, že i kdyby bylo možno připustit, že byl již překonán názor Ministerstva pro místní rozvoj, podle něhož příkladem samostatné provozní jednotky nemohou být oddělení či odbory ministerstev či samosprávných úřadů, jak argumentuje obviněný, nelze odhlédnout od faktu, že v každém jednotlivém případě je nutno posoudit naplnění příslušné míry samostatnosti.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Úřad tedy a priori nevylučuje, že by odbory obviněného mohly naplňovat definici samostatnosti provozních jednotek ve smyslu § 17 odst. 2 zákona…</a:t>
            </a:r>
            <a:endParaRPr lang="cs-CZ" sz="24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84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Pravidelná povaha</a:t>
            </a:r>
          </a:p>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má přitom za to, že v šetřeném případě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podstatná i povaha zadavatele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kdy např. v případě obce s nízkým počtem obyvatel (např. v rozsahu stovek) a nízkou rozlohou a zastavěností nelze bez dalšího očekávat, že by opakovaně využívala geodetických služeb, které obvykle souvisí se stavbami nových budov či rekonstrukcemi stávajících staveb. Taková obec obvykle pravidelně nevyhledává služby geodeta, naopak lze mít za to, že se bude jednat o činnost spíše výjimečnou, nahodilou. V šetřeném případě je však situace zcela jiná, kdy na straně zadavatele stojí hlavní město České republiky, které je zároveň krajem a statutárním městem, a které se díky svému územnímu vymezení a dalších ekonomickým i jiným ukazatelům zcela vymyká obvyklému postavení ostatních obcí v České republice. (107)</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9663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a:solidFill>
            <a:schemeClr val="accent3">
              <a:lumMod val="20000"/>
              <a:lumOff val="80000"/>
            </a:schemeClr>
          </a:solidFill>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Skutečnost, že se tyto geodetické služby vztahují k odlišným objektům, není rozhodná, neboť se jedná o plnění stejného druhu. Stejně jako např. právní služby, jejichž předmětem je pokaždé jiný právní problém, tak i zde nezáleží na tom, k jakému objektu je třeba geodetické služby realizovat. Stěžejní je skutečnost, že se jedná o stejný druh činnosti, který vykonává obdobný okruh dodavatelů a zadavatel je potřebuje k řádnému výkonu své činnosti, a dokáže tedy předvídat potřebu takových služeb, což tyto veřejné zakázky spojuje. (43)</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473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Provozní jednotky</a:t>
            </a:r>
          </a:p>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má přitom za to,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samostatnost provozních jednotek dle § 17 zákona nelze dovozovat výhradně z vybraných interních dokumentů</a:t>
            </a:r>
            <a:r>
              <a:rPr lang="cs-CZ" sz="2400" dirty="0">
                <a:effectLst/>
                <a:latin typeface="Arial" panose="020B0604020202020204" pitchFamily="34" charset="0"/>
                <a:ea typeface="Calibri" panose="020F0502020204030204" pitchFamily="34" charset="0"/>
                <a:cs typeface="Times New Roman" panose="02020603050405020304" pitchFamily="18" charset="0"/>
              </a:rPr>
              <a:t>, jimiž je dokládán určitý projev vůle zadavatele k poskytnutí určité samostatnosti své provozní jednotce, nýbrž je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nutno zohledňovat i další okolnosti </a:t>
            </a:r>
            <a:r>
              <a:rPr lang="cs-CZ" sz="2400" dirty="0">
                <a:effectLst/>
                <a:latin typeface="Arial" panose="020B0604020202020204" pitchFamily="34" charset="0"/>
                <a:ea typeface="Calibri" panose="020F0502020204030204" pitchFamily="34" charset="0"/>
                <a:cs typeface="Times New Roman" panose="02020603050405020304" pitchFamily="18" charset="0"/>
              </a:rPr>
              <a:t>související s procesy a postupy realizovanými při sjednávání veřejných zakázek a komplexní proces rozhodování o veřejných výdajích (tj.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zejména, zda si zadavatel neponechal určitou možnost ingerence ve fázi rozhodování o veřejném výdaji</a:t>
            </a:r>
            <a:r>
              <a:rPr lang="cs-CZ" sz="2400" dirty="0">
                <a:effectLst/>
                <a:latin typeface="Arial" panose="020B0604020202020204" pitchFamily="34" charset="0"/>
                <a:ea typeface="Calibri" panose="020F0502020204030204" pitchFamily="34" charset="0"/>
                <a:cs typeface="Times New Roman" panose="02020603050405020304" pitchFamily="18" charset="0"/>
              </a:rPr>
              <a:t>). (123)</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814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Nelze tak souhlasit s názorem obviněného, že odbory obviněného splňují definici samostatnosti provozních jednotek, aniž by bylo zkoumáno,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kdo konkrétně ve vztahu k výdajovým operacím odborů vykonával v rozhodném období funkci příkazce operace, správce rozpočtu a hlavní účetní podle zákona o finanční kontrole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je naopak toho názoru, že právě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otázka způsobu nastavení řídící kontroly ve vztahu k výdajovým operacím dotčených odborů může být pro klíčová i pro posouzení otázky samostatnosti odborů </a:t>
            </a:r>
            <a:r>
              <a:rPr lang="cs-CZ" sz="2200" dirty="0">
                <a:effectLst/>
                <a:latin typeface="Arial" panose="020B0604020202020204" pitchFamily="34" charset="0"/>
                <a:ea typeface="Calibri" panose="020F0502020204030204" pitchFamily="34" charset="0"/>
                <a:cs typeface="Times New Roman" panose="02020603050405020304" pitchFamily="18" charset="0"/>
              </a:rPr>
              <a:t>obviněného ve smyslu § 17 odst. 2 zákona. </a:t>
            </a:r>
          </a:p>
          <a:p>
            <a:pPr algn="just">
              <a:lnSpc>
                <a:spcPct val="107000"/>
              </a:lnSpc>
              <a:spcAft>
                <a:spcPts val="800"/>
              </a:spcAft>
            </a:pP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Pokud by totiž do schvalovacího procesu o svěřených finančních prostředcích zasahovala osoba funkčně zařazená na jiném odboru obviněného </a:t>
            </a:r>
            <a:r>
              <a:rPr lang="cs-CZ" sz="2200" dirty="0">
                <a:effectLst/>
                <a:latin typeface="Arial" panose="020B0604020202020204" pitchFamily="34" charset="0"/>
                <a:ea typeface="Calibri" panose="020F0502020204030204" pitchFamily="34" charset="0"/>
                <a:cs typeface="Times New Roman" panose="02020603050405020304" pitchFamily="18" charset="0"/>
              </a:rPr>
              <a:t>(např. na odboru, který se zabývá výhradně rozpočtem a financováním), </a:t>
            </a:r>
            <a:r>
              <a:rPr lang="cs-CZ" sz="22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stěží by bylo možno hovořit o samostatnosti dotčeného odboru. </a:t>
            </a:r>
            <a:r>
              <a:rPr lang="cs-CZ" sz="2200" dirty="0">
                <a:effectLst/>
                <a:latin typeface="Arial" panose="020B0604020202020204" pitchFamily="34" charset="0"/>
                <a:ea typeface="Calibri" panose="020F0502020204030204" pitchFamily="34" charset="0"/>
                <a:cs typeface="Times New Roman" panose="02020603050405020304" pitchFamily="18" charset="0"/>
              </a:rPr>
              <a:t>(127)</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161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Zrušení ZŘ</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954907631"/>
              </p:ext>
            </p:extLst>
          </p:nvPr>
        </p:nvGraphicFramePr>
        <p:xfrm>
          <a:off x="0" y="712569"/>
          <a:ext cx="9144000" cy="351047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ÚOHS-S0206/2024/VZ, č. j.  ÚOHS-20192/2024/500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https://uohs.gov.cz/cs/verejne-zakazky/sbirky-rozhodnuti/detail-21791.html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Vnitřní vybavení A­319 - modernizace</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4. 6.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pl-PL"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127 odst. 2 písm. d)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se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265 písm. a) ZZVZ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bl>
          </a:graphicData>
        </a:graphic>
      </p:graphicFrame>
    </p:spTree>
    <p:extLst>
      <p:ext uri="{BB962C8B-B14F-4D97-AF65-F5344CB8AC3E}">
        <p14:creationId xmlns:p14="http://schemas.microsoft.com/office/powerpoint/2010/main" val="3932579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Střet zájmů</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819158910"/>
              </p:ext>
            </p:extLst>
          </p:nvPr>
        </p:nvGraphicFramePr>
        <p:xfrm>
          <a:off x="0" y="712569"/>
          <a:ext cx="9144000" cy="469157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ÚOHS-S0435/2024/VZ, č. j.  ÚOHS-22321/2024/500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https://uohs.gov.cz/cs/verejne-zakazky/sbirky-rozhodnuti/detail-21811.html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Zimní stadion Uherský Ostroh - Výměna technologie chlazení</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13. 6.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36 odst. 4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dopustil přestupku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268 odst. 1 písm. a) ZZVZ tím, že nedodržel pravidlo stanovené v § 36 odst. 4 ZZVZ ve spojení se zásadou transparentnosti, když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neoznačil části zadávací dokumentace společně s identifikací osoby, která je vypracovala…</a:t>
                      </a:r>
                      <a:endParaRPr lang="cs-CZ" sz="2400" u="sng"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2623152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uzavřel smlouvu s dodavatelem jakožto generálním zpracovatelem zodpovědným za zpracování projektové dokumentace jako celku.</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Zadavatel do textové části ZD tohoto dodavatele neuvedl – uvedl jeho poddodavatele, kteří skutečně projektovou dokumentaci vypracovali.</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tohoto dodavatel</a:t>
            </a:r>
            <a:r>
              <a:rPr lang="cs-CZ" sz="2400" dirty="0">
                <a:latin typeface="Arial" panose="020B0604020202020204" pitchFamily="34" charset="0"/>
                <a:ea typeface="Calibri" panose="020F0502020204030204" pitchFamily="34" charset="0"/>
                <a:cs typeface="Times New Roman" panose="02020603050405020304" pitchFamily="18" charset="0"/>
              </a:rPr>
              <a:t>e vybral k plnění 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700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V situaci, kdy byl ze strany zadavatele zpracováním projektové dokumentace jako celku pověřen generální dodavatel, jenž následně ke tvorbě některých dílčích částí této projektové dokumentace využil své poddodavatele, kteří v dané věci vstoupili do smluvního vztahu pouze s tímto generálním zpracovatelem, nepochybně ke splnění povinnosti zadavatele dle § 36 odst. 4 věty první zákona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nestačí identifikovat jako autory předmětných částí projektové dokumentace tyto poddodavatele,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ale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je nezbytně nutné označit jako zpracovatele i daného generálního dodavatele, a to ve vztahu ke každé jednotlivé části projektové dokumentace, na jejímž zpracování se podílel.</a:t>
            </a:r>
            <a:endParaRPr lang="cs-CZ" sz="2400" u="sng"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43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Generální zpracovatel v takové situaci nese za realizaci projektové dokumentace vůči zadavateli plnou odpovědnost </a:t>
            </a:r>
            <a:r>
              <a:rPr lang="cs-CZ" sz="2200" dirty="0">
                <a:effectLst/>
                <a:latin typeface="Arial" panose="020B0604020202020204" pitchFamily="34" charset="0"/>
                <a:ea typeface="Calibri" panose="020F0502020204030204" pitchFamily="34" charset="0"/>
                <a:cs typeface="Times New Roman" panose="02020603050405020304" pitchFamily="18" charset="0"/>
              </a:rPr>
              <a:t>a na zpracování jednotlivých dílčích částí projektové dokumentace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prostřednictvím poddodavatelů má nepochybně zcela zásadní vliv</a:t>
            </a:r>
            <a:r>
              <a:rPr lang="cs-CZ" sz="2200" dirty="0">
                <a:effectLst/>
                <a:latin typeface="Arial" panose="020B0604020202020204" pitchFamily="34" charset="0"/>
                <a:ea typeface="Calibri" panose="020F0502020204030204" pitchFamily="34" charset="0"/>
                <a:cs typeface="Times New Roman" panose="02020603050405020304" pitchFamily="18" charset="0"/>
              </a:rPr>
              <a:t>, neboť jeho poddodavatelé, kteří ve věci zpracování projektové dokumentace vstoupili do smluvního vztahu pouze s ním, nikoliv se zadavatelem, za správnost a kvalitu zpracování odpovídají pouze jemu. </a:t>
            </a:r>
          </a:p>
          <a:p>
            <a:pPr algn="just">
              <a:lnSpc>
                <a:spcPct val="107000"/>
              </a:lnSpc>
              <a:spcAft>
                <a:spcPts val="800"/>
              </a:spcAft>
            </a:pP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Generální zpracovatel svým poddodavatelům nepochybně může ve věci tvorby projektové dokumentace udělovat závazné pokyny </a:t>
            </a:r>
            <a:r>
              <a:rPr lang="cs-CZ" sz="2200" dirty="0">
                <a:effectLst/>
                <a:latin typeface="Arial" panose="020B0604020202020204" pitchFamily="34" charset="0"/>
                <a:ea typeface="Calibri" panose="020F0502020204030204" pitchFamily="34" charset="0"/>
                <a:cs typeface="Times New Roman" panose="02020603050405020304" pitchFamily="18" charset="0"/>
              </a:rPr>
              <a:t>a je způsobilý významně ovlivnit podobu výsledku jejich činnosti, a to vzhledem k tomu, že je za tento výsledek vůči zadavateli plně zodpovědný, a finální rozhodnutí o tom, v jaké podobě zadavateli hotovou projektovou dokumentaci předloží, tak spočívá výhradně na něm. (56)</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6744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Hodnotící kritérium</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292290901"/>
              </p:ext>
            </p:extLst>
          </p:nvPr>
        </p:nvGraphicFramePr>
        <p:xfrm>
          <a:off x="0" y="712569"/>
          <a:ext cx="9144000" cy="465353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ÚOHS-S0432/2024/VZ, č. j.  ÚOHS-22320/2024/500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https://uohs.gov.cz/cs/verejne-zakazky/sbirky-rozhodnuti/detail-21810.html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Zpracování grafického návrhu, předtisková úprava, tisk a distribuce časopisu Hlasatel v období leden 2024 – prosinec 2027</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13. 6. 2024</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pl-PL"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 odst. 1 písm. b) </a:t>
                      </a: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dopustil přestupku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268 odst. 1 písm. c) ZZVZ tím, že nedodržel pravidlo stanovené v § 115 odst. 1 písm. b) ZZVZ, ve spojení s § 36 odst. 3 ZZVZ, když v zadávací dokumentaci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nespecifikoval dostatečně konkrétně pravidla pro hodnocení nabídek zahrnující metodu vyhodnocení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 vztahu ke kritériu hodnocení „Estetický vzhled grafického návrhu“, jelikož žádným způsobem neuvedl, jaký návrh bude lépe naplňovat jeho představy, a který tedy následně bude hodnocen vyšším počtem bodů…</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305189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„Zadavatel stanovil vícekriteriální hodnocení:</a:t>
            </a: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a)      Nabídková cena (váha 60 %)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V rámci tohoto dílčího kritéria bude zadavatel hodnotit celkovou výši nabídkové ceny za předmět plnění v Kč bez DPH.</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Způsob hodnocení v rámci dílčího kritéria „nabídková cena“ dle vzorce: 100 x (nejnižší předložená nabídková cena/ nabídková cena hodnocené nabídky) = výsledný počet bodů. Získaný počet bodů bude vynásoben váhou kritéria.</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b)      Estetický vzhled grafického návrhu (váha 40 %)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u="sng" dirty="0">
                <a:effectLst/>
                <a:latin typeface="Arial" panose="020B0604020202020204" pitchFamily="34" charset="0"/>
                <a:ea typeface="Calibri" panose="020F0502020204030204" pitchFamily="34" charset="0"/>
                <a:cs typeface="Times New Roman" panose="02020603050405020304" pitchFamily="18" charset="0"/>
              </a:rPr>
              <a:t>Estetický vzhled grafického návrhu bude hodnocen v rámci míry naplnění představ zadavatele</a:t>
            </a:r>
            <a:r>
              <a:rPr lang="cs-CZ" sz="1800" i="1" dirty="0">
                <a:effectLst/>
                <a:latin typeface="Arial" panose="020B0604020202020204" pitchFamily="34" charset="0"/>
                <a:ea typeface="Calibri" panose="020F0502020204030204" pitchFamily="34" charset="0"/>
                <a:cs typeface="Times New Roman" panose="02020603050405020304" pitchFamily="18" charset="0"/>
              </a:rPr>
              <a:t>. Vzhledem k tomu, že výše uvedené kritérium nelze vyjádřit číselně, sestaví hodnotící komise v rámci hodnocení pořadí nabídek od nejvhodnější k nejméně vhodné, včetně podrobného slovního hodnocení míry naplnění. Kritérium bude hodnoceno dle předchozí v[ě]ty formou bodového hodnocení za použití stupnice 0 až 100. Účastníci tohoto zadávacího řízení berou tento subjektivní způsob hodnocení uvedeného kritéria na vědomí a svojí účastí v tomto zadávacím řízení s ním vyjadřují souhlas. Získaný počet bodů bude vynásoben váhou kritéria.</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Jako nejvýhodnější nabídka bude vybrána nabídka s nejvyšším počtem bodů získaných součtem bodů za všechna hodnotící kritéria.“</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5401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Povinností zadavatele je podrobně popsat způsob a metodu hodnocení nabídek z hlediska jednotlivých dílčích kritérií hodnocení tak,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aby si uchazeči o veřejnou zakázku mohli vytvořit jasnou představu o tom, jakým způsobem budou jejich nabídky hodnoceny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Pouhé přidělení procentní váhy dílčímu kritériu </a:t>
            </a:r>
            <a:r>
              <a:rPr lang="cs-CZ" sz="2400" dirty="0">
                <a:effectLst/>
                <a:latin typeface="Arial" panose="020B0604020202020204" pitchFamily="34" charset="0"/>
                <a:ea typeface="Calibri" panose="020F0502020204030204" pitchFamily="34" charset="0"/>
                <a:cs typeface="Times New Roman" panose="02020603050405020304" pitchFamily="18" charset="0"/>
              </a:rPr>
              <a:t>hodnocení, určení rozsahu bodového hodnocení, které je možné v rámci daného dílčího kritéria hodnocení jednotlivým nabídkám přidělit a uvedení podkladů, z nichž bude zadavatel při hodnocení vycházet,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není dostačujícím vymezením způsobu hodnocení </a:t>
            </a:r>
            <a:r>
              <a:rPr lang="cs-CZ" sz="2400" dirty="0">
                <a:effectLst/>
                <a:latin typeface="Arial" panose="020B0604020202020204" pitchFamily="34" charset="0"/>
                <a:ea typeface="Calibri" panose="020F0502020204030204" pitchFamily="34" charset="0"/>
                <a:cs typeface="Times New Roman" panose="02020603050405020304" pitchFamily="18" charset="0"/>
              </a:rPr>
              <a:t>nabídek podle kritérií hodnocení. </a:t>
            </a:r>
            <a:endParaRPr lang="cs-CZ" sz="2400"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988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marL="0" indent="0" algn="just">
              <a:lnSpc>
                <a:spcPct val="107000"/>
              </a:lnSpc>
              <a:spcAft>
                <a:spcPts val="800"/>
              </a:spcAft>
              <a:buNone/>
            </a:pPr>
            <a:r>
              <a:rPr lang="cs-CZ" sz="2000" dirty="0">
                <a:effectLst/>
                <a:latin typeface="Arial" panose="020B0604020202020204" pitchFamily="34" charset="0"/>
                <a:ea typeface="Calibri" panose="020F0502020204030204" pitchFamily="34" charset="0"/>
                <a:cs typeface="Times New Roman" panose="02020603050405020304" pitchFamily="18" charset="0"/>
              </a:rPr>
              <a:t>U posuzovaného dílčího kritéria hodnocení nebyla zadavatelem v zadávací dokumentaci dostatečně vysvětlena metoda hodnocení.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Pod pojmem metoda hodnocení je potřeba chápat to</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zadavatel by měl popsat postup, který využije pro porovnávání jednotlivých nabídek mezi sebou. </a:t>
            </a:r>
            <a:r>
              <a:rPr lang="cs-CZ" sz="2000" dirty="0">
                <a:effectLst/>
                <a:latin typeface="Arial" panose="020B0604020202020204" pitchFamily="34" charset="0"/>
                <a:ea typeface="Calibri" panose="020F0502020204030204" pitchFamily="34" charset="0"/>
                <a:cs typeface="Times New Roman" panose="02020603050405020304" pitchFamily="18" charset="0"/>
              </a:rPr>
              <a:t>Přestože zadavatel v zadávací dokumentaci uvedl, že v rámci tohoto kritéria hodnocení dostanou jednotlivé nabídky body od 0 do 100 a tyto budou přepočteny vahou příslušného kritéria, není ze zadávací dokumentace zřejmé, jakým způsobem budou jednotlivé body v rámci kritéria hodnocení „Estetický vzhled grafického návrhu“ přidělovány. Jak již bylo uvedeno výše, zadavatel musí (s ohledem na povinnost dodržovat mj. zásadu transparentnosti v průběhu celého zadávacího řízení)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dbát na to, aby dílčí kritéria hodnocení a metoda vyhodnocení nabídek </a:t>
            </a:r>
            <a: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byly stanoveny jednoznačně, srozumitelně a transparentně, aby uchazeči o veřejnou zakázku měli již při zpracovávání svých nabídek jednoznačnou představu o tom, jaké aspekty jejich nabídek budou pro zadavatele při jejich hodnocení určujíc</a:t>
            </a:r>
            <a:r>
              <a:rPr lang="cs-CZ" sz="2000" dirty="0">
                <a:effectLst/>
                <a:latin typeface="Arial" panose="020B0604020202020204" pitchFamily="34" charset="0"/>
                <a:ea typeface="Calibri" panose="020F0502020204030204" pitchFamily="34" charset="0"/>
                <a:cs typeface="Times New Roman" panose="02020603050405020304" pitchFamily="18" charset="0"/>
              </a:rPr>
              <a:t>í (kterou nabídku bude považovat zadavatel za nejvhodnější), a na co se tedy při jejich zpracování zaměřit. Požadavek jednoznačnosti, konkrétnosti a přesnosti zadávací dokumentace plyne z obecné zásady transparentnosti a přiměřenosti zakotvené v ustanovení § 6 odst. 1 zákona. (30)</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1197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Opatření k nápravě</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80860048"/>
              </p:ext>
            </p:extLst>
          </p:nvPr>
        </p:nvGraphicFramePr>
        <p:xfrm>
          <a:off x="0" y="712569"/>
          <a:ext cx="9144000" cy="4442908"/>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2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22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ÚOHS-S0150/2024/VZ, č. j.  ÚOHS-15646/2024/500</a:t>
                      </a:r>
                      <a:endParaRPr lang="cs-CZ" sz="2200" b="1"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200" b="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https://uohs.gov.cz/cs/verejne-zakazky/sbirky-rozhodnuti/detail-21833.html</a:t>
                      </a:r>
                      <a:endParaRPr lang="cs-CZ" sz="22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2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Ostraha EDU a ETE</a:t>
                      </a:r>
                      <a:endParaRPr lang="cs-CZ" sz="22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2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17. 6. 2024</a:t>
                      </a:r>
                      <a:endParaRPr lang="cs-CZ" sz="22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32578">
                <a:tc>
                  <a:txBody>
                    <a:bodyPr/>
                    <a:lstStyle/>
                    <a:p>
                      <a:pPr algn="just">
                        <a:lnSpc>
                          <a:spcPct val="107000"/>
                        </a:lnSpc>
                        <a:spcAft>
                          <a:spcPts val="800"/>
                        </a:spcAft>
                      </a:pPr>
                      <a:r>
                        <a:rPr lang="cs-CZ" sz="2200" b="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400" dirty="0">
                          <a:effectLst/>
                          <a:latin typeface="Arial" panose="020B0604020202020204" pitchFamily="34" charset="0"/>
                          <a:ea typeface="Calibri" panose="020F0502020204030204" pitchFamily="34" charset="0"/>
                          <a:cs typeface="Times New Roman" panose="02020603050405020304" pitchFamily="18" charset="0"/>
                        </a:rPr>
                        <a:t>§ 167 odst. 1 ZZVZ </a:t>
                      </a:r>
                      <a:endParaRPr lang="cs-CZ" sz="22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448253">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cs-CZ" sz="2200" b="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Návrh</a:t>
                      </a:r>
                      <a:r>
                        <a:rPr lang="cs-CZ" sz="2200" b="0" u="none" dirty="0">
                          <a:solidFill>
                            <a:srgbClr val="000000"/>
                          </a:solidFill>
                          <a:effectLst/>
                          <a:latin typeface="Arial" panose="020B0604020202020204" pitchFamily="34" charset="0"/>
                          <a:ea typeface="Calibri" panose="020F0502020204030204" pitchFamily="34" charset="0"/>
                          <a:cs typeface="Arial" panose="020B0604020202020204" pitchFamily="34" charset="0"/>
                        </a:rPr>
                        <a:t> navrhovatele </a:t>
                      </a:r>
                      <a:r>
                        <a:rPr lang="cs-CZ" sz="22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se s výjimkou té části, ke které bylo správní řízení zastaveno dle výroku I. tohoto rozhodnutí, podle § 265 písm. a) ZZVZ </a:t>
                      </a:r>
                      <a:r>
                        <a:rPr lang="cs-CZ" sz="2200" b="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zamítá</a:t>
                      </a:r>
                      <a:r>
                        <a:rPr lang="cs-CZ" sz="22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neboť nebyly zjištěny důvody pro uložení nápravného opatření.</a:t>
                      </a:r>
                      <a:endParaRPr lang="cs-CZ" sz="22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894105581"/>
                  </a:ext>
                </a:extLst>
              </a:tr>
              <a:tr h="672453">
                <a:tc>
                  <a:txBody>
                    <a:bodyPr/>
                    <a:lstStyle/>
                    <a:p>
                      <a:pPr algn="just">
                        <a:lnSpc>
                          <a:spcPct val="107000"/>
                        </a:lnSpc>
                        <a:spcAft>
                          <a:spcPts val="800"/>
                        </a:spcAft>
                      </a:pPr>
                      <a:r>
                        <a:rPr lang="cs-CZ" sz="2200" b="0" kern="1200" dirty="0">
                          <a:solidFill>
                            <a:schemeClr val="dk1"/>
                          </a:solidFill>
                          <a:effectLst/>
                          <a:latin typeface="Arial" panose="020B0604020202020204" pitchFamily="34" charset="0"/>
                          <a:ea typeface="+mn-ea"/>
                          <a:cs typeface="Arial" panose="020B0604020202020204" pitchFamily="34" charset="0"/>
                        </a:rPr>
                        <a:t>Podán rozklad – ÚOHS-R0081/2024/VZ, rozhodnutí potvrzeno, rozklad zamítnut.</a:t>
                      </a:r>
                      <a:endParaRPr lang="cs-CZ" sz="22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343526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rPr>
              <a:t>Zadavatel zahájil </a:t>
            </a:r>
            <a:r>
              <a:rPr lang="cs-CZ" sz="2000" u="sng" dirty="0">
                <a:effectLst/>
                <a:latin typeface="Arial" panose="020B0604020202020204" pitchFamily="34" charset="0"/>
                <a:ea typeface="Calibri" panose="020F0502020204030204" pitchFamily="34" charset="0"/>
                <a:cs typeface="Arial" panose="020B0604020202020204" pitchFamily="34" charset="0"/>
              </a:rPr>
              <a:t>JŘSU</a:t>
            </a:r>
            <a:r>
              <a:rPr lang="cs-CZ" sz="20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Předmětem podnikání zadavatele je mj. výroba elektřiny, tepelné energie a obchod s elektřinou.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Zadavatel vykonává relevantní činnost </a:t>
            </a:r>
            <a:r>
              <a:rPr lang="cs-CZ" sz="2000" dirty="0">
                <a:effectLst/>
                <a:latin typeface="Arial" panose="020B0604020202020204" pitchFamily="34" charset="0"/>
                <a:ea typeface="Calibri" panose="020F0502020204030204" pitchFamily="34" charset="0"/>
                <a:cs typeface="Times New Roman" panose="02020603050405020304" pitchFamily="18" charset="0"/>
              </a:rPr>
              <a:t>ve smyslu § 153 odst. 1 písm. c) ZZVZ a šetřená veřejná zakázka je veřejnou zakázkou zadávanou při výkonu této činnosti, tedy sektorovou veřejnou zakázkou dle § 151 ZZVZ.</a:t>
            </a:r>
            <a:endParaRPr lang="cs-CZ"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Arial" panose="020B0604020202020204" pitchFamily="34" charset="0"/>
              </a:rPr>
              <a:t>Zadavatel v souvislosti s požadavkem na referenční zakázky </a:t>
            </a:r>
            <a:r>
              <a:rPr lang="cs-CZ" sz="2000" u="sng" dirty="0">
                <a:effectLst/>
                <a:latin typeface="Arial" panose="020B0604020202020204" pitchFamily="34" charset="0"/>
                <a:ea typeface="Calibri" panose="020F0502020204030204" pitchFamily="34" charset="0"/>
                <a:cs typeface="Arial" panose="020B0604020202020204" pitchFamily="34" charset="0"/>
              </a:rPr>
              <a:t>požadoval kromě předložení seznamu významných zakázek rovněž doložit „Osvědčení o řádném plnění zakázky“</a:t>
            </a:r>
            <a:r>
              <a:rPr lang="cs-CZ" sz="20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cs-CZ" sz="2000" dirty="0">
                <a:latin typeface="Arial" panose="020B0604020202020204" pitchFamily="34" charset="0"/>
                <a:cs typeface="Arial" panose="020B0604020202020204" pitchFamily="34" charset="0"/>
              </a:rPr>
              <a:t>Dodavatel (4 společníci) předložil žádost o účast,</a:t>
            </a:r>
          </a:p>
          <a:p>
            <a:pPr algn="just">
              <a:lnSpc>
                <a:spcPct val="107000"/>
              </a:lnSpc>
              <a:spcAft>
                <a:spcPts val="800"/>
              </a:spcAft>
            </a:pPr>
            <a:r>
              <a:rPr lang="cs-CZ" sz="2000" dirty="0">
                <a:latin typeface="Arial" panose="020B0604020202020204" pitchFamily="34" charset="0"/>
                <a:cs typeface="Arial" panose="020B0604020202020204" pitchFamily="34" charset="0"/>
              </a:rPr>
              <a:t>Zadavatel dospěl k závěru, že dodavatel splňuje požadavky na kvalifikaci, </a:t>
            </a:r>
          </a:p>
          <a:p>
            <a:pPr algn="just">
              <a:lnSpc>
                <a:spcPct val="107000"/>
              </a:lnSpc>
              <a:spcAft>
                <a:spcPts val="800"/>
              </a:spcAft>
            </a:pPr>
            <a:r>
              <a:rPr lang="cs-CZ" sz="2000" dirty="0">
                <a:latin typeface="Arial" panose="020B0604020202020204" pitchFamily="34" charset="0"/>
                <a:cs typeface="Arial" panose="020B0604020202020204" pitchFamily="34" charset="0"/>
              </a:rPr>
              <a:t>Dodavatel byl vyzván k podání předběžné nabídky a posléze i nabídky. </a:t>
            </a:r>
          </a:p>
          <a:p>
            <a:pPr algn="just">
              <a:lnSpc>
                <a:spcPct val="107000"/>
              </a:lnSpc>
              <a:spcAft>
                <a:spcPts val="800"/>
              </a:spcAft>
            </a:pPr>
            <a:r>
              <a:rPr lang="cs-CZ" sz="2000" dirty="0">
                <a:latin typeface="Arial" panose="020B0604020202020204" pitchFamily="34" charset="0"/>
                <a:cs typeface="Arial" panose="020B0604020202020204" pitchFamily="34" charset="0"/>
              </a:rPr>
              <a:t>Následně zadavatel rozhodl o vyloučení dodavatele z účasti v zadávacím řízení pro nesplnění požadavků na kvalifikaci.</a:t>
            </a: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97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800" b="1" dirty="0">
                <a:latin typeface="Arial" panose="020B0604020202020204" pitchFamily="34" charset="0"/>
                <a:cs typeface="Arial" panose="020B0604020202020204" pitchFamily="34" charset="0"/>
              </a:rPr>
              <a:t>Skutkový stav:</a:t>
            </a:r>
          </a:p>
          <a:p>
            <a:pPr algn="just"/>
            <a:r>
              <a:rPr lang="cs-CZ" sz="2000" dirty="0">
                <a:latin typeface="Arial" panose="020B0604020202020204" pitchFamily="34" charset="0"/>
                <a:cs typeface="Arial" panose="020B0604020202020204" pitchFamily="34" charset="0"/>
              </a:rPr>
              <a:t>Zadavatel necelých </a:t>
            </a:r>
            <a:r>
              <a:rPr lang="cs-CZ" sz="2000" u="sng" dirty="0">
                <a:latin typeface="Arial" panose="020B0604020202020204" pitchFamily="34" charset="0"/>
                <a:cs typeface="Arial" panose="020B0604020202020204" pitchFamily="34" charset="0"/>
              </a:rPr>
              <a:t>18 hodin před uplynutím lhůty pro podání žádostí </a:t>
            </a:r>
            <a:r>
              <a:rPr lang="cs-CZ" sz="2000" dirty="0">
                <a:latin typeface="Arial" panose="020B0604020202020204" pitchFamily="34" charset="0"/>
                <a:cs typeface="Arial" panose="020B0604020202020204" pitchFamily="34" charset="0"/>
              </a:rPr>
              <a:t>o účast, obdržel námitky proti zadávacím podmínkám - diskriminační charakter technické kvalifikace,</a:t>
            </a:r>
          </a:p>
          <a:p>
            <a:pPr algn="just"/>
            <a:r>
              <a:rPr lang="cs-CZ" sz="2000" u="sng" dirty="0">
                <a:latin typeface="Arial" panose="020B0604020202020204" pitchFamily="34" charset="0"/>
                <a:cs typeface="Arial" panose="020B0604020202020204" pitchFamily="34" charset="0"/>
              </a:rPr>
              <a:t>Předmět VZ byl zúžen pouze na modernizaci interiérů letounů v úrovni výbavy Airbus </a:t>
            </a:r>
            <a:r>
              <a:rPr lang="cs-CZ" sz="2000" u="sng" dirty="0" err="1">
                <a:latin typeface="Arial" panose="020B0604020202020204" pitchFamily="34" charset="0"/>
                <a:cs typeface="Arial" panose="020B0604020202020204" pitchFamily="34" charset="0"/>
              </a:rPr>
              <a:t>Corporate</a:t>
            </a:r>
            <a:r>
              <a:rPr lang="cs-CZ" sz="2000" u="sng" dirty="0">
                <a:latin typeface="Arial" panose="020B0604020202020204" pitchFamily="34" charset="0"/>
                <a:cs typeface="Arial" panose="020B0604020202020204" pitchFamily="34" charset="0"/>
              </a:rPr>
              <a:t> Jet, Boeing Business Jet a/nebo Long </a:t>
            </a:r>
            <a:r>
              <a:rPr lang="cs-CZ" sz="2000" u="sng" dirty="0" err="1">
                <a:latin typeface="Arial" panose="020B0604020202020204" pitchFamily="34" charset="0"/>
                <a:cs typeface="Arial" panose="020B0604020202020204" pitchFamily="34" charset="0"/>
              </a:rPr>
              <a:t>Range</a:t>
            </a:r>
            <a:r>
              <a:rPr lang="cs-CZ" sz="2000" u="sng" dirty="0">
                <a:latin typeface="Arial" panose="020B0604020202020204" pitchFamily="34" charset="0"/>
                <a:cs typeface="Arial" panose="020B0604020202020204" pitchFamily="34" charset="0"/>
              </a:rPr>
              <a:t> Business Jet</a:t>
            </a:r>
            <a:r>
              <a:rPr lang="cs-CZ" sz="2000" dirty="0">
                <a:latin typeface="Arial" panose="020B0604020202020204" pitchFamily="34" charset="0"/>
                <a:cs typeface="Arial" panose="020B0604020202020204" pitchFamily="34" charset="0"/>
              </a:rPr>
              <a:t>, ačkoliv realizace/modernizace interiérů nižší úrovně výbavy (</a:t>
            </a:r>
            <a:r>
              <a:rPr lang="cs-CZ" sz="2000" dirty="0" err="1">
                <a:latin typeface="Arial" panose="020B0604020202020204" pitchFamily="34" charset="0"/>
                <a:cs typeface="Arial" panose="020B0604020202020204" pitchFamily="34" charset="0"/>
              </a:rPr>
              <a:t>Economy</a:t>
            </a:r>
            <a:r>
              <a:rPr lang="cs-CZ" sz="2000" dirty="0">
                <a:latin typeface="Arial" panose="020B0604020202020204" pitchFamily="34" charset="0"/>
                <a:cs typeface="Arial" panose="020B0604020202020204" pitchFamily="34" charset="0"/>
              </a:rPr>
              <a:t> a Business třídy úroveň výbavy) jsou po realizační stránce naprosto totožné,</a:t>
            </a:r>
          </a:p>
          <a:p>
            <a:pPr algn="just"/>
            <a:r>
              <a:rPr lang="cs-CZ" sz="2000" u="sng" dirty="0">
                <a:latin typeface="Arial" panose="020B0604020202020204" pitchFamily="34" charset="0"/>
                <a:cs typeface="Arial" panose="020B0604020202020204" pitchFamily="34" charset="0"/>
              </a:rPr>
              <a:t>požadavek na 6 referencí s celkovou finanční hodnotou 2 mld. Kč bez DPH</a:t>
            </a:r>
            <a:r>
              <a:rPr lang="cs-CZ" sz="2000" dirty="0">
                <a:latin typeface="Arial" panose="020B0604020202020204" pitchFamily="34" charset="0"/>
                <a:cs typeface="Arial" panose="020B0604020202020204" pitchFamily="34" charset="0"/>
              </a:rPr>
              <a:t>, je zjevně nepřiměřený, a to jednak vzhledem k jeho faktické výši, a jednak vzhledem ke skutečnosti že byl definován ve vztahu k celkové hodnotě plnění, ačkoliv </a:t>
            </a:r>
            <a:r>
              <a:rPr lang="cs-CZ" sz="2000" u="sng" dirty="0">
                <a:latin typeface="Arial" panose="020B0604020202020204" pitchFamily="34" charset="0"/>
                <a:cs typeface="Arial" panose="020B0604020202020204" pitchFamily="34" charset="0"/>
              </a:rPr>
              <a:t>podstatnou část takového plnění může tvořit cena zastavovaného materiálu</a:t>
            </a:r>
            <a:r>
              <a:rPr lang="cs-CZ" sz="2000" dirty="0">
                <a:latin typeface="Arial" panose="020B0604020202020204" pitchFamily="34" charset="0"/>
                <a:cs typeface="Arial" panose="020B0604020202020204" pitchFamily="34" charset="0"/>
              </a:rPr>
              <a:t>, kterou dodavateli veřejné zakázky obvykle dodává třetí strana (např. vlastník, nebo operátor modernizovaného letadla).</a:t>
            </a:r>
          </a:p>
          <a:p>
            <a:pPr algn="just"/>
            <a:r>
              <a:rPr lang="cs-CZ" sz="2000" dirty="0">
                <a:latin typeface="Arial" panose="020B0604020202020204" pitchFamily="34" charset="0"/>
                <a:cs typeface="Arial" panose="020B0604020202020204" pitchFamily="34" charset="0"/>
              </a:rPr>
              <a:t>Zadavatel ZŘ zrušil dle § 127 odst. 2 písm. d) ZZVZ</a:t>
            </a: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54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a:t>
            </a:r>
            <a:r>
              <a:rPr lang="cs-CZ" sz="2000" dirty="0">
                <a:effectLst/>
                <a:latin typeface="Arial" panose="020B0604020202020204" pitchFamily="34" charset="0"/>
                <a:ea typeface="Calibri" panose="020F0502020204030204" pitchFamily="34" charset="0"/>
                <a:cs typeface="Times New Roman" panose="02020603050405020304" pitchFamily="18" charset="0"/>
              </a:rPr>
              <a:t>adavatel je v souladu s § 167 odst. 1 ZZVZ oprávněn stanovit i jiná kritéria kvalifikace dodavatele, než jsou uvedena v části čtvrté ZZVZ, tj. včetně kritérií technické kvalifikace. Požadoval-li zadavatel v rámci sektorové veřejné zakázky dle § 151 ZZVZ k prokázání technické kvalifikace vyjma předložení seznamu významných zakázek rovněž předložení „Osvědčení o řádném plnění zakázky“, postupoval zcela v souladu se ZZVZ, byť § 79 odst. 2 písm. b) ZZVZ toto obecně v případě „klasických“ veřejných zakázek na dodávky/služby neumožňuje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(je-li možno stanovit i zcela jiná kritéria kvalifikace, je nepochybně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a </a:t>
            </a:r>
            <a:r>
              <a:rPr lang="cs-CZ" sz="2000" i="1" u="sng" dirty="0" err="1">
                <a:effectLst/>
                <a:latin typeface="Arial" panose="020B0604020202020204" pitchFamily="34" charset="0"/>
                <a:ea typeface="Calibri" panose="020F0502020204030204" pitchFamily="34" charset="0"/>
                <a:cs typeface="Times New Roman" panose="02020603050405020304" pitchFamily="18" charset="0"/>
              </a:rPr>
              <a:t>maiori</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 ad minus</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možné i v zákoně upravená kritéria modifikovat). </a:t>
            </a: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zadavatel obhájí důvody, pro které dle jeho názoru účastník zadávacího řízení kvalifikaci nesplňuje,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může k vyloučení takového účastníka pro nesplnění podmínek kvalifikace přistoupit i v těch fázích zadávacího řízení, ve kterých zákon </a:t>
            </a:r>
            <a:r>
              <a:rPr lang="cs-CZ" sz="2000" dirty="0">
                <a:effectLst/>
                <a:latin typeface="Arial" panose="020B0604020202020204" pitchFamily="34" charset="0"/>
                <a:ea typeface="Calibri" panose="020F0502020204030204" pitchFamily="34" charset="0"/>
                <a:cs typeface="Times New Roman" panose="02020603050405020304" pitchFamily="18" charset="0"/>
              </a:rPr>
              <a:t>posuzování kvalifikace a s tím spojené vylučování </a:t>
            </a:r>
            <a:r>
              <a:rPr lang="cs-CZ" sz="2000" i="1" u="sng" dirty="0">
                <a:effectLst/>
                <a:latin typeface="Arial" panose="020B0604020202020204" pitchFamily="34" charset="0"/>
                <a:ea typeface="Calibri" panose="020F0502020204030204" pitchFamily="34" charset="0"/>
                <a:cs typeface="Times New Roman" panose="02020603050405020304" pitchFamily="18" charset="0"/>
              </a:rPr>
              <a:t>a priori</a:t>
            </a:r>
            <a:r>
              <a:rPr lang="cs-CZ" sz="2000" u="sng" dirty="0">
                <a:effectLst/>
                <a:latin typeface="Arial" panose="020B0604020202020204" pitchFamily="34" charset="0"/>
                <a:ea typeface="Calibri" panose="020F0502020204030204" pitchFamily="34" charset="0"/>
                <a:cs typeface="Times New Roman" panose="02020603050405020304" pitchFamily="18" charset="0"/>
              </a:rPr>
              <a:t> nepředpokládá</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111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Jde-li pak o skutečnost,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přistoupil k vyloučení navrhovatele až v poslední fázi jednacího řízení s uveřejněním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 již byly podány nabídky a kvalifikace účastníků zadávacího řízení již byla posouzena v první fázi</a:t>
            </a:r>
            <a:r>
              <a:rPr lang="cs-CZ" sz="2400" dirty="0">
                <a:effectLst/>
                <a:latin typeface="Arial" panose="020B0604020202020204" pitchFamily="34" charset="0"/>
                <a:ea typeface="Calibri" panose="020F0502020204030204" pitchFamily="34" charset="0"/>
                <a:cs typeface="Times New Roman" panose="02020603050405020304" pitchFamily="18" charset="0"/>
              </a:rPr>
              <a:t> zadávacího řízení (přičemž kvalifikace navrhovatele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byla posouzena jako splňující </a:t>
            </a:r>
            <a:r>
              <a:rPr lang="cs-CZ" sz="2400" dirty="0">
                <a:effectLst/>
                <a:latin typeface="Arial" panose="020B0604020202020204" pitchFamily="34" charset="0"/>
                <a:ea typeface="Calibri" panose="020F0502020204030204" pitchFamily="34" charset="0"/>
                <a:cs typeface="Times New Roman" panose="02020603050405020304" pitchFamily="18" charset="0"/>
              </a:rPr>
              <a:t>podmínky kvalifikace), zde Úřad uvádí, že </a:t>
            </a:r>
            <a:r>
              <a:rPr lang="cs-CZ" sz="24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zákon zadavateli stanoví povinnost </a:t>
            </a:r>
            <a:r>
              <a:rPr lang="cs-CZ" sz="2400" dirty="0">
                <a:effectLst/>
                <a:latin typeface="Arial" panose="020B0604020202020204" pitchFamily="34" charset="0"/>
                <a:ea typeface="Calibri" panose="020F0502020204030204" pitchFamily="34" charset="0"/>
                <a:cs typeface="Times New Roman" panose="02020603050405020304" pitchFamily="18" charset="0"/>
              </a:rPr>
              <a:t>(nikoli oprávnění)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učinit nezbytné a přiměřené opatření k nápravě</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zjistí, že postupoval v rozporu se zákonem</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to kdykoli v průběhu zadávacího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zákon v tomto ohledu nestanoví žádné omezení např. ve vztahu k jednotlivým fázím jednacího řízení s uveřejněním, ev. jiným druhům zadávacího řízení a jejich fázím. (104)</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730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08504" cy="6669360"/>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Současně pak zákon v § 49 stanoví, že pokud zadavatel kdykoliv v průběhu zadávacího řízení (tj. bez ohledu na příslušnou fázi případného jednacího řízení) zjistí, že postupoval v rozporu se zákonem, učiní nezbytné a přiměřené opatření k nápravě. Takový postup zadavatele již však není fakultativní, což znamená,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se zadavatel jakýmkoliv způsobem dozví, že postupoval v rozporu se zákonem, musí přijmout opatření k nápravě</a:t>
            </a:r>
            <a:r>
              <a:rPr lang="cs-CZ" sz="2000" dirty="0">
                <a:effectLst/>
                <a:latin typeface="Arial" panose="020B0604020202020204" pitchFamily="34" charset="0"/>
                <a:ea typeface="Calibri" panose="020F0502020204030204" pitchFamily="34" charset="0"/>
                <a:cs typeface="Times New Roman" panose="02020603050405020304" pitchFamily="18" charset="0"/>
              </a:rPr>
              <a:t>. Zákon v § 49 nestanoví žádný výčet konkrétních opatření, které zadavatel může přijmout, pouze v odstavci 2 stanoví, že opatřením k nápravě se pro účely tohoto zákona rozumí úkony zadavatele, které napravují předchozí postup, který je v rozporu s tímto zákonem. V zásadě se tak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může jednat o jakékoliv opatření, které bude přiměřené a napraví předchozí nezákonný postup</a:t>
            </a:r>
            <a:r>
              <a:rPr lang="cs-CZ" sz="2000" dirty="0">
                <a:effectLst/>
                <a:latin typeface="Arial" panose="020B0604020202020204" pitchFamily="34" charset="0"/>
                <a:ea typeface="Calibri" panose="020F0502020204030204" pitchFamily="34" charset="0"/>
                <a:cs typeface="Times New Roman" panose="02020603050405020304" pitchFamily="18" charset="0"/>
              </a:rPr>
              <a:t>. Z hlediska šetření základních zásad stanovených v § 6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 však mělo jít o co nejmenší zásah tak, aby nadbytečně nepostihl práva účastníků zadávacího řízení</a:t>
            </a:r>
            <a:r>
              <a:rPr lang="cs-CZ" sz="2000" dirty="0">
                <a:effectLst/>
                <a:latin typeface="Arial" panose="020B0604020202020204" pitchFamily="34" charset="0"/>
                <a:ea typeface="Calibri" panose="020F0502020204030204" pitchFamily="34" charset="0"/>
                <a:cs typeface="Times New Roman" panose="02020603050405020304" pitchFamily="18" charset="0"/>
              </a:rPr>
              <a:t>. Jakkoliv tedy navrhovatel namítá, že zadavatel byl povinen nejprve zrušit úkony dříve provedeného posouzení kvalifikace a případně úkony navazující, pak nelze dovodit, že by mu taková povinnost byla stanovena zákonem, neboť zákon nevymezuje, že by jediným možným postupem bylo zrušení předchozích úkonů. (58)</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9245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9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Jistě jsou situace, ve kterých zadavatel nemůže postupovat jinak, než zrušit předchozí úkon, nicméně posouzení kvalifikace takovou povahu nevykazuje, neboť nejde o rozhodnutí, se kterým by byla spojena nějaká přímo navazující práva účastníků zadávacího řízení. Dokonce i samotné právo na účast v zadávacím řízení je vázáno toliko na skutečný (a prokázaný) stav věci, tj. zda dodavatel podmínky kvalifikace splňuje, či nikoliv. U samotného posouzení kvalifikace tak jde pouze o vytvoření úsudku, zda dodavatel kvalifikaci splňuje, či nesplňuje. Tento úsudek je pro zadavatele „závazný“ pouze v tom smyslu,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jakmile jednou zadavatel přijme názor, že dodavatel kvalifikován je</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pak pokud jej hodlá následně přehodnotit</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musí vysvětlit, na základě čeho dodavatele nově považuje za nekvalifikovaného</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 případně vysvětlit, v čem a proč došlo k odchylce od předcházejícího posouzení, při kterém dodavatele shledal kvalifikovaným.</a:t>
            </a:r>
            <a:r>
              <a:rPr lang="cs-CZ" sz="1900" dirty="0">
                <a:effectLst/>
                <a:latin typeface="Arial" panose="020B0604020202020204" pitchFamily="34" charset="0"/>
                <a:ea typeface="Calibri" panose="020F0502020204030204" pitchFamily="34" charset="0"/>
                <a:cs typeface="Times New Roman" panose="02020603050405020304" pitchFamily="18" charset="0"/>
              </a:rPr>
              <a:t> Naráží-li navrhovatel touto námitkou rozkladu na ustanovení § 65 odst. 1 zákona, podle kterého zadavatel vyloučí z účasti v zadávacím řízení účastníky, kteří neprokázali splnění kvalifikace, pak ani toto ustanovení nevylučuje pozdější uplatnění opatření k nápravě dle § 49 zákona. Proto nemůže být důvodná námitka navrhovatele v té části, v níž namítal, že posouzení kvalifikace mělo vliv na výběr dodavatele, protože tomu tak z povahy samotného úkonu posouzení kvalifikace být nemůže. (58)</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819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Rozhodnutí o námitkách</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163670519"/>
              </p:ext>
            </p:extLst>
          </p:nvPr>
        </p:nvGraphicFramePr>
        <p:xfrm>
          <a:off x="0" y="712569"/>
          <a:ext cx="9144000" cy="469157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ÚOHS-S0450/2024/VZ, č. j.  ÚOHS-23059/2024/500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https://uohs.gov.cz/cs/verejne-zakazky/sbirky-rozhodnuti/detail-21838.html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RTA JANÁČKOVO STROMOŘADÍ</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19. 6.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245 odst. 1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přestupku</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podle § 268 odst. 1 písm. d) ZZVZ tím, že postupoval při vyřizování námitek v rozporu s § 245 odst. 1 ZZVZ, když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 15 dnů od jejich doručení</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tedy nejpozději do 6. 12. 2022,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neodeslal cit. stěžovateli rozhodnutí o námitkách</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ve kterém by uvedl, zda námitkám vyhovuje nebo je odmítá.</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2472849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zadával ZPŘ</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Zadavatel obdržel 10 dnů po lhůtě námitky proti zadávacím podmínkám,</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Zadavatel obdržel námitky výběru dodavatele, nikoliv oprávněnou osobou.</a:t>
            </a:r>
          </a:p>
          <a:p>
            <a:pPr algn="just">
              <a:lnSpc>
                <a:spcPct val="107000"/>
              </a:lnSpc>
              <a:spcAft>
                <a:spcPts val="800"/>
              </a:spcAft>
            </a:pPr>
            <a:r>
              <a:rPr lang="cs-CZ" sz="2400" dirty="0">
                <a:latin typeface="Arial" panose="020B0604020202020204" pitchFamily="34" charset="0"/>
                <a:ea typeface="Calibri" panose="020F0502020204030204" pitchFamily="34" charset="0"/>
                <a:cs typeface="Times New Roman" panose="02020603050405020304" pitchFamily="18" charset="0"/>
              </a:rPr>
              <a:t>Zadavatel o těchto námitkách nijak nerozhodl. </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endParaRPr lang="cs-CZ"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3900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Ani ta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skutečnost, že jsou jednoznačně dány důvody pro odmítnutí námitek </a:t>
            </a:r>
            <a:r>
              <a:rPr lang="cs-CZ" sz="2400" dirty="0">
                <a:effectLst/>
                <a:latin typeface="Arial" panose="020B0604020202020204" pitchFamily="34" charset="0"/>
                <a:ea typeface="Calibri" panose="020F0502020204030204" pitchFamily="34" charset="0"/>
                <a:cs typeface="Times New Roman" panose="02020603050405020304" pitchFamily="18" charset="0"/>
              </a:rPr>
              <a:t>ve smyslu § 245 odst. 3 ZZVZ,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nemůže vést k jejich úplné ignoraci</a:t>
            </a:r>
            <a:r>
              <a:rPr lang="cs-CZ" sz="2400" dirty="0">
                <a:effectLst/>
                <a:latin typeface="Arial" panose="020B0604020202020204" pitchFamily="34" charset="0"/>
                <a:ea typeface="Calibri" panose="020F0502020204030204" pitchFamily="34" charset="0"/>
                <a:cs typeface="Times New Roman" panose="02020603050405020304" pitchFamily="18" charset="0"/>
              </a:rPr>
              <a:t> ze strany zadavatele, nadto v situaci, kdy zcela postačuje jednoduché odmítnutí, nicméně závažnost pochybení zadavatele je v takovém případě podstatně menší než v situaci, kdy je zadavatel povinen námitky věcně vypořádat. </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42714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03609"/>
          </a:xfrm>
          <a:prstGeom prst="rect">
            <a:avLst/>
          </a:prstGeom>
        </p:spPr>
        <p:txBody>
          <a:bodyPr vert="horz" wrap="square" lIns="0" tIns="13335" rIns="0" bIns="0" rtlCol="0">
            <a:spAutoFit/>
          </a:bodyPr>
          <a:lstStyle/>
          <a:p>
            <a:pPr>
              <a:lnSpc>
                <a:spcPct val="107000"/>
              </a:lnSpc>
              <a:spcAft>
                <a:spcPts val="800"/>
              </a:spcAft>
            </a:pPr>
            <a:r>
              <a:rPr lang="cs-CZ" sz="1900" b="1" dirty="0">
                <a:effectLst/>
                <a:latin typeface="Arial" panose="020B0604020202020204" pitchFamily="34" charset="0"/>
                <a:ea typeface="Calibri" panose="020F0502020204030204" pitchFamily="34" charset="0"/>
                <a:cs typeface="Times New Roman" panose="02020603050405020304" pitchFamily="18" charset="0"/>
              </a:rPr>
              <a:t>Stanovení předmětu plnění / Inspirativní vzorek / Lhůta pro podání nabídek</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929768421"/>
              </p:ext>
            </p:extLst>
          </p:nvPr>
        </p:nvGraphicFramePr>
        <p:xfrm>
          <a:off x="0" y="712569"/>
          <a:ext cx="9144000" cy="40690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b="0"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ÚOHS-S0729/2023/VZ, č. j.  ÚOHS-14676/2024/500</a:t>
                      </a:r>
                      <a:endParaRPr lang="cs-CZ" sz="20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b="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https://uohs.gov.cz/cs/verejne-zakazky/sbirky-rozhodnuti/detail-21837.html</a:t>
                      </a:r>
                      <a:endParaRPr lang="cs-CZ" sz="20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Rámcová dohoda na dodávky bot 15 PČR nízkých a vysokých 2023 (klimamembrána)</a:t>
                      </a:r>
                      <a:endParaRPr lang="cs-CZ" sz="20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20. 6. 2024</a:t>
                      </a:r>
                      <a:endParaRPr lang="cs-CZ" sz="2000" b="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b="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000" dirty="0">
                          <a:effectLst/>
                          <a:latin typeface="Arial" panose="020B0604020202020204" pitchFamily="34" charset="0"/>
                          <a:ea typeface="Calibri" panose="020F0502020204030204" pitchFamily="34" charset="0"/>
                          <a:cs typeface="Times New Roman" panose="02020603050405020304" pitchFamily="18" charset="0"/>
                        </a:rPr>
                        <a:t>§ 36 odst. 3,</a:t>
                      </a:r>
                      <a:r>
                        <a:rPr lang="cs-CZ" sz="2000" b="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 89 odst. 5 </a:t>
                      </a:r>
                      <a:r>
                        <a:rPr lang="cs-CZ" sz="2000" b="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ZZVZ</a:t>
                      </a: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cs-CZ" sz="2000" b="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Návrh</a:t>
                      </a:r>
                      <a:r>
                        <a:rPr lang="cs-CZ"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navrhovatele se s výjimkou té části, ke které bylo správní řízení zastaveno dle výroku I. tohoto rozhodnutí, podle § 265 písm. a) ZZVZ </a:t>
                      </a:r>
                      <a:r>
                        <a:rPr lang="cs-CZ" sz="2000" b="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zamítá</a:t>
                      </a:r>
                      <a:r>
                        <a:rPr lang="cs-CZ" sz="20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 neboť nebyly zjištěny důvody pro uložení nápravného opatření.</a:t>
                      </a: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894105581"/>
                  </a:ext>
                </a:extLst>
              </a:tr>
              <a:tr h="672453">
                <a:tc>
                  <a:txBody>
                    <a:bodyPr/>
                    <a:lstStyle/>
                    <a:p>
                      <a:pPr algn="just">
                        <a:lnSpc>
                          <a:spcPct val="107000"/>
                        </a:lnSpc>
                        <a:spcAft>
                          <a:spcPts val="800"/>
                        </a:spcAft>
                      </a:pPr>
                      <a:r>
                        <a:rPr lang="cs-CZ" sz="2000" b="0" kern="1200" dirty="0">
                          <a:solidFill>
                            <a:schemeClr val="dk1"/>
                          </a:solidFill>
                          <a:effectLst/>
                          <a:latin typeface="Arial" panose="020B0604020202020204" pitchFamily="34" charset="0"/>
                          <a:ea typeface="+mn-ea"/>
                          <a:cs typeface="Arial" panose="020B0604020202020204" pitchFamily="34" charset="0"/>
                        </a:rPr>
                        <a:t>Podán rozklad – ÚOHS-R0078/2024/VZ, rozhodnutí potvrzeno, rozklad zamítnut.</a:t>
                      </a: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24395702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800" u="sng" dirty="0">
                <a:latin typeface="Arial" panose="020B0604020202020204" pitchFamily="34" charset="0"/>
                <a:ea typeface="Calibri" panose="020F0502020204030204" pitchFamily="34" charset="0"/>
                <a:cs typeface="Times New Roman" panose="02020603050405020304" pitchFamily="18" charset="0"/>
              </a:rPr>
              <a:t>Zadavatel stanovil p</a:t>
            </a:r>
            <a:r>
              <a:rPr lang="cs-CZ" sz="1800" u="sng" dirty="0">
                <a:effectLst/>
                <a:latin typeface="Arial" panose="020B0604020202020204" pitchFamily="34" charset="0"/>
                <a:ea typeface="Calibri" panose="020F0502020204030204" pitchFamily="34" charset="0"/>
                <a:cs typeface="Times New Roman" panose="02020603050405020304" pitchFamily="18" charset="0"/>
              </a:rPr>
              <a:t>odrobný popis zboží v technické specifikaci</a:t>
            </a:r>
            <a:r>
              <a:rPr lang="cs-CZ" sz="1800" dirty="0">
                <a:effectLst/>
                <a:latin typeface="Arial" panose="020B0604020202020204" pitchFamily="34" charset="0"/>
                <a:ea typeface="Calibri" panose="020F0502020204030204" pitchFamily="34" charset="0"/>
                <a:cs typeface="Times New Roman" panose="02020603050405020304" pitchFamily="18" charset="0"/>
              </a:rPr>
              <a:t>, která obsahuje podrobný technický popis obou požadovaných bot včetně podrobného popisu jednotlivých částí obuvi, jejich vlastností a souvisejícího výrobního procesu. </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Uvedl </a:t>
            </a:r>
            <a:r>
              <a:rPr lang="cs-CZ" sz="1800" dirty="0">
                <a:effectLst/>
                <a:latin typeface="Arial" panose="020B0604020202020204" pitchFamily="34" charset="0"/>
                <a:ea typeface="Calibri" panose="020F0502020204030204" pitchFamily="34" charset="0"/>
                <a:cs typeface="Times New Roman" panose="02020603050405020304" pitchFamily="18" charset="0"/>
              </a:rPr>
              <a:t>požadované základní materiály (typ materiálu, druh materiálu, specifikace materiálu, barva a tloušťka) a technické parametry materiálů a výrobků, kde ve vztahu k jednotlivým částem obuvi jsou uvedeny jednotlivé parametry (jako např. tloušťka, pevnost v tahu, absorpce vody či propustnost pro vodní páru) a minimální požadavky na dané parametry.</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V</a:t>
            </a:r>
            <a:r>
              <a:rPr lang="cs-CZ" sz="1800" dirty="0">
                <a:effectLst/>
                <a:latin typeface="Arial" panose="020B0604020202020204" pitchFamily="34" charset="0"/>
                <a:ea typeface="Calibri" panose="020F0502020204030204" pitchFamily="34" charset="0"/>
                <a:cs typeface="Times New Roman" panose="02020603050405020304" pitchFamily="18" charset="0"/>
              </a:rPr>
              <a:t>ymezil rozměry obuvnického kopyta, podmínky zpracování obuvi a další požadavky na dotčenou obuv. </a:t>
            </a:r>
          </a:p>
          <a:p>
            <a:pPr algn="just">
              <a:lnSpc>
                <a:spcPct val="107000"/>
              </a:lnSpc>
              <a:spcAft>
                <a:spcPts val="800"/>
              </a:spcAft>
            </a:pPr>
            <a:r>
              <a:rPr lang="cs-CZ" sz="1800" dirty="0">
                <a:latin typeface="Arial" panose="020B0604020202020204" pitchFamily="34" charset="0"/>
                <a:ea typeface="Calibri" panose="020F0502020204030204" pitchFamily="34" charset="0"/>
                <a:cs typeface="Times New Roman" panose="02020603050405020304" pitchFamily="18" charset="0"/>
              </a:rPr>
              <a:t>Zadavatel požadoval společně s nabídkou předložit 20 párů bot v jím stanoveném členění.</a:t>
            </a:r>
          </a:p>
          <a:p>
            <a:pPr algn="just">
              <a:lnSpc>
                <a:spcPct val="107000"/>
              </a:lnSpc>
              <a:spcAft>
                <a:spcPts val="800"/>
              </a:spcAft>
            </a:pPr>
            <a:r>
              <a:rPr lang="cs-CZ" sz="1800" i="1" dirty="0">
                <a:effectLst/>
                <a:latin typeface="Arial" panose="020B0604020202020204" pitchFamily="34" charset="0"/>
                <a:ea typeface="Calibri" panose="020F0502020204030204" pitchFamily="34" charset="0"/>
                <a:cs typeface="Times New Roman" panose="02020603050405020304" pitchFamily="18" charset="0"/>
              </a:rPr>
              <a:t>„Soutěžní vzorky budou označeny akreditovanou zkušební laboratoří (např. plombou, razítkem,…) pro potvrzení, že se jedná o soutěžní vzorky, které byly předmětem zkoušek. </a:t>
            </a:r>
            <a:r>
              <a:rPr lang="cs-CZ" sz="1800" i="1" u="sng" dirty="0">
                <a:effectLst/>
                <a:latin typeface="Arial" panose="020B0604020202020204" pitchFamily="34" charset="0"/>
                <a:ea typeface="Calibri" panose="020F0502020204030204" pitchFamily="34" charset="0"/>
                <a:cs typeface="Times New Roman" panose="02020603050405020304" pitchFamily="18" charset="0"/>
              </a:rPr>
              <a:t>Soutěžní vzorky se musí svým provedením konstrukčním, materiálovým a barvou shodovat s inspirativním vzorkem. Připouští se drobné změny vzhledu oproti inspirativnímu vzorku, za předpokladu, že nemají vliv na požadované technické parametry obuvi. </a:t>
            </a:r>
            <a:r>
              <a:rPr lang="cs-CZ" sz="1800" i="1" dirty="0">
                <a:effectLst/>
                <a:latin typeface="Arial" panose="020B0604020202020204" pitchFamily="34" charset="0"/>
                <a:ea typeface="Calibri" panose="020F0502020204030204" pitchFamily="34" charset="0"/>
                <a:cs typeface="Times New Roman" panose="02020603050405020304" pitchFamily="18" charset="0"/>
              </a:rPr>
              <a:t>Soutěžní vzorky musí svým provedením odpovídat požadavkům ČSN 79 5600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2186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u="sng" dirty="0">
                <a:effectLst/>
                <a:latin typeface="Arial" panose="020B0604020202020204" pitchFamily="34" charset="0"/>
                <a:ea typeface="Calibri" panose="020F0502020204030204" pitchFamily="34" charset="0"/>
                <a:cs typeface="Times New Roman" panose="02020603050405020304" pitchFamily="18" charset="0"/>
              </a:rPr>
              <a:t>Předložení inspirativního vzorku plnění vedoucí k dokreslení představy zadavatele o požadovaném plnění, nemusí vést </a:t>
            </a:r>
            <a:r>
              <a:rPr lang="cs-CZ" sz="2400" u="sng" dirty="0">
                <a:latin typeface="Arial" panose="020B0604020202020204" pitchFamily="34" charset="0"/>
                <a:ea typeface="Calibri" panose="020F0502020204030204" pitchFamily="34" charset="0"/>
                <a:cs typeface="Times New Roman" panose="02020603050405020304" pitchFamily="18" charset="0"/>
              </a:rPr>
              <a:t>k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porušení ZZVZ za předpokladu</a:t>
            </a:r>
            <a:r>
              <a:rPr lang="cs-CZ" sz="2400" dirty="0">
                <a:effectLst/>
                <a:latin typeface="Arial" panose="020B0604020202020204" pitchFamily="34" charset="0"/>
                <a:ea typeface="Calibri" panose="020F0502020204030204" pitchFamily="34" charset="0"/>
                <a:cs typeface="Times New Roman" panose="02020603050405020304" pitchFamily="18" charset="0"/>
              </a:rPr>
              <a:t>, že technická specifikace obsahuje podrobný popis plnění a zároveň technická specifikace obsahuje řadu  parametrových rozmezí a dalších aspektů znamenajících „prostor“ pro volbu postupu ze strany dodavatele.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Nelze prima facie zkonstatovat nezákonnost nastavení parametrů výrobku jen na podkladě toho, že některé požadavky jdou nad určitý minimální standard nebo že některé jiné subjekty takto požadavky nestanovují.</a:t>
            </a:r>
          </a:p>
          <a:p>
            <a:pPr algn="just">
              <a:lnSpc>
                <a:spcPct val="107000"/>
              </a:lnSpc>
              <a:spcAft>
                <a:spcPts val="800"/>
              </a:spcAft>
            </a:pP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791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700" b="1" dirty="0">
                <a:latin typeface="Arial" panose="020B0604020202020204" pitchFamily="34" charset="0"/>
                <a:cs typeface="Arial" panose="020B0604020202020204" pitchFamily="34" charset="0"/>
              </a:rPr>
              <a:t>Ponaučení:</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Než zadavatel přistoupí k užití § 127 odst. 2 písm. d) ZZVZ, musí v souladu se zásadou přiměřenosti zvážit,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zda by jím způsobené porušení zákona vedlo ke zrušení zadávacího řízení i samotný úřad</a:t>
            </a:r>
            <a:r>
              <a:rPr lang="cs-CZ" sz="2400" dirty="0">
                <a:effectLst/>
                <a:latin typeface="Arial" panose="020B0604020202020204" pitchFamily="34" charset="0"/>
                <a:ea typeface="Calibri" panose="020F0502020204030204" pitchFamily="34" charset="0"/>
                <a:cs typeface="Times New Roman" panose="02020603050405020304" pitchFamily="18" charset="0"/>
              </a:rPr>
              <a:t>, pokud by proběhlo řízení o přezkoumání úkonů zadavatele. </a:t>
            </a: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290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Zadavatel ve zde řešeném zadávacím řízení nepoptává vývoj nové obuvi, ale poptává plnění, u něhož ví, že vyhovuje jeho potřebám a požadavkům. Takovýto postup, tedy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to, že zadavatel neumožňuje dodat jakýkoliv model boty běžně dodávaný či užívaný např. v zahraničí,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poptává obuv, kterou již využívá a o níž ví, že naplňuje jeho potřeby a požadavky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 však sám o sobě s ohledem na výše uvedené specifikum v předmětu plnění a jeho určení </a:t>
            </a:r>
            <a:r>
              <a:rPr lang="cs-CZ" sz="22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neměl dle přesvědčení Úřadu vést ke konstatování nezákonnosti takovéhoto vymezení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v situaci, kdy zadavatel dává možnost vyrobit a dodat požadovaný předmět plnění relevantním dodavatelům.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Jinými slovy, Úřad má za oprávněný postup, že ve zde řešeném případě zadavatel v otevřeném řízení poptává konkrétně vymezenou obuv, tj. požaduje obuv s konkrétními parametry, příp. vyrobenou konkrétním způsobem (pokud vymezení toho kterého požadavku není excesivní), když ji nepoptává od konkrétního dodavatele, resp. výrobce. (157)</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6700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v tomto kontextu předně odkazuje na již výše uvedené, a to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má právo si stanovit parametry tak</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co nejvíce vyhovovaly jeho potřebám</a:t>
            </a:r>
            <a:r>
              <a:rPr lang="cs-CZ" sz="2400" dirty="0">
                <a:effectLst/>
                <a:latin typeface="Arial" panose="020B0604020202020204" pitchFamily="34" charset="0"/>
                <a:ea typeface="Calibri" panose="020F0502020204030204" pitchFamily="34" charset="0"/>
                <a:cs typeface="Times New Roman" panose="02020603050405020304" pitchFamily="18" charset="0"/>
              </a:rPr>
              <a:t>, kdy z logiky věci stanovuje požadavky právě dle těchto svých konkrétních potřeb a záměrů (nikoliv dle potřeb a záměrů ostatních zadavatelů či dokonce cizích států), kdy v případě zde řešeného specifického plnění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nelze apriori považovat za nelegitimní jejich stanovení nad rámec „standardů“, tj. např. nad rámec navrhovatelem odkazovaných ISO norem </a:t>
            </a:r>
            <a:r>
              <a:rPr lang="cs-CZ" sz="24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(pokud dané požadavky nejsou neodůvodněným excesem). </a:t>
            </a:r>
            <a:r>
              <a:rPr lang="cs-CZ" sz="2400" dirty="0">
                <a:effectLst/>
                <a:latin typeface="Arial" panose="020B0604020202020204" pitchFamily="34" charset="0"/>
                <a:ea typeface="Calibri" panose="020F0502020204030204" pitchFamily="34" charset="0"/>
                <a:cs typeface="Times New Roman" panose="02020603050405020304" pitchFamily="18" charset="0"/>
              </a:rPr>
              <a:t>(182)</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245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jde o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předložení inspirativních vzorků obuvi </a:t>
            </a:r>
            <a:r>
              <a:rPr lang="cs-CZ" sz="2000" dirty="0">
                <a:effectLst/>
                <a:latin typeface="Arial" panose="020B0604020202020204" pitchFamily="34" charset="0"/>
                <a:ea typeface="Calibri" panose="020F0502020204030204" pitchFamily="34" charset="0"/>
                <a:cs typeface="Times New Roman" panose="02020603050405020304" pitchFamily="18" charset="0"/>
              </a:rPr>
              <a:t>v průběhu zadávacího řízení, ani v tomto postupu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nespatřuje porušení zákona zadavatelem</a:t>
            </a:r>
            <a:r>
              <a:rPr lang="cs-CZ" sz="2000" dirty="0">
                <a:effectLst/>
                <a:latin typeface="Arial" panose="020B0604020202020204" pitchFamily="34" charset="0"/>
                <a:ea typeface="Calibri" panose="020F0502020204030204" pitchFamily="34" charset="0"/>
                <a:cs typeface="Times New Roman" panose="02020603050405020304" pitchFamily="18" charset="0"/>
              </a:rPr>
              <a:t>. Zadavatel tyto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vzorky předložil pro dokreslení své představy o požadovaném plnění, kdy uvedené lze vnímat jako vstřícný krok směrem k potenciálním dodavatelům. </a:t>
            </a:r>
            <a:r>
              <a:rPr lang="cs-CZ" sz="2000" dirty="0">
                <a:effectLst/>
                <a:latin typeface="Arial" panose="020B0604020202020204" pitchFamily="34" charset="0"/>
                <a:ea typeface="Calibri" panose="020F0502020204030204" pitchFamily="34" charset="0"/>
                <a:cs typeface="Times New Roman" panose="02020603050405020304" pitchFamily="18" charset="0"/>
              </a:rPr>
              <a:t>Jak bylo rozvedeno výše, to, že inspirativní vzorky jsou výrobky, které zadavatel aktuálně využívá a chce je opětovně, a tedy je vyrobil stávající dodavatel, by nemělo být dle přesvědčení Úřadu bráno jako nezákonné zvýhodnění dle § 36 odst. 3 zákona nebo nezákonný odkaz na výrobek zvýhodňující stávajícího dodavatele dle § 89 odst. 5 zákona. Je sice pravdou, že zadavatel v čl. 6 odst. 6.5 zadávací dokumentace mj. stanovil,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„[s]</a:t>
            </a:r>
            <a:r>
              <a:rPr lang="cs-CZ" sz="2000" i="1" dirty="0" err="1">
                <a:effectLst/>
                <a:latin typeface="Arial" panose="020B0604020202020204" pitchFamily="34" charset="0"/>
                <a:ea typeface="Calibri" panose="020F0502020204030204" pitchFamily="34" charset="0"/>
                <a:cs typeface="Times New Roman" panose="02020603050405020304" pitchFamily="18" charset="0"/>
              </a:rPr>
              <a:t>outěžní</a:t>
            </a:r>
            <a:r>
              <a:rPr lang="cs-CZ" sz="2000" i="1" dirty="0">
                <a:effectLst/>
                <a:latin typeface="Arial" panose="020B0604020202020204" pitchFamily="34" charset="0"/>
                <a:ea typeface="Calibri" panose="020F0502020204030204" pitchFamily="34" charset="0"/>
                <a:cs typeface="Times New Roman" panose="02020603050405020304" pitchFamily="18" charset="0"/>
              </a:rPr>
              <a:t> vzorky se musí svým provedením konstrukčním, materiálovým a barvou shodovat s inspirativním vzorkem“</a:t>
            </a:r>
            <a:r>
              <a:rPr lang="cs-CZ" sz="2000" dirty="0">
                <a:effectLst/>
                <a:latin typeface="Arial" panose="020B0604020202020204" pitchFamily="34" charset="0"/>
                <a:ea typeface="Calibri" panose="020F0502020204030204" pitchFamily="34" charset="0"/>
                <a:cs typeface="Times New Roman" panose="02020603050405020304" pitchFamily="18" charset="0"/>
              </a:rPr>
              <a:t>, nicméně současně uvedl následující:</a:t>
            </a:r>
            <a:r>
              <a:rPr lang="cs-CZ" sz="2000" i="1" dirty="0">
                <a:effectLst/>
                <a:latin typeface="Arial" panose="020B0604020202020204" pitchFamily="34" charset="0"/>
                <a:ea typeface="Calibri" panose="020F0502020204030204" pitchFamily="34" charset="0"/>
                <a:cs typeface="Times New Roman" panose="02020603050405020304" pitchFamily="18" charset="0"/>
              </a:rPr>
              <a:t> „Připouští se drobné změny vzhledu oproti inspirativnímu vzorku, za předpokladu, že nemají vliv na požadované technické parametry obuvi.“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technické specifikaci je také řada parametrových rozmezí a dalších aspektů znamenajících „prostor“ pro volbu postupu ze strany dodavatele. </a:t>
            </a:r>
            <a:r>
              <a:rPr lang="cs-CZ" sz="2000" dirty="0">
                <a:effectLst/>
                <a:latin typeface="Arial" panose="020B0604020202020204" pitchFamily="34" charset="0"/>
                <a:ea typeface="Calibri" panose="020F0502020204030204" pitchFamily="34" charset="0"/>
                <a:cs typeface="Times New Roman" panose="02020603050405020304" pitchFamily="18" charset="0"/>
              </a:rPr>
              <a:t>Úřad má tedy za to, že dotčená zadávací podmínka neznamená nutnost předložení obuvi zcela identického designu či konstrukčního provedení, jako je inspirativní vzorek.(162)</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81581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r>
              <a:rPr lang="cs-CZ" sz="1900" dirty="0">
                <a:latin typeface="Arial" panose="020B0604020202020204" pitchFamily="34" charset="0"/>
                <a:cs typeface="Arial" panose="020B0604020202020204" pitchFamily="34" charset="0"/>
              </a:rPr>
              <a:t>Lhůta pro podání nabídek proto musí být stanovena s ohledem na složitost, druh a hodnotu předmětu zakázky tak, aby umožňovala potenciálním dodavatelům připravit a předložit kvalifikované nabídky. Stanovením nepřiměřeně krátké lhůty pro podání nabídek může totiž zadavatel zájemcům o předmět plnění znemožnit možnost reálně se o předmětné plnění ucházet. (173)</a:t>
            </a:r>
          </a:p>
          <a:p>
            <a:pPr algn="just"/>
            <a:r>
              <a:rPr lang="cs-CZ" sz="1900" dirty="0">
                <a:latin typeface="Arial" panose="020B0604020202020204" pitchFamily="34" charset="0"/>
                <a:cs typeface="Arial" panose="020B0604020202020204" pitchFamily="34" charset="0"/>
              </a:rPr>
              <a:t>V tomto kontextu je však důležité si uvědomit, že </a:t>
            </a:r>
            <a:r>
              <a:rPr lang="cs-CZ" sz="1900" dirty="0">
                <a:solidFill>
                  <a:srgbClr val="FF0000"/>
                </a:solidFill>
                <a:latin typeface="Arial" panose="020B0604020202020204" pitchFamily="34" charset="0"/>
                <a:cs typeface="Arial" panose="020B0604020202020204" pitchFamily="34" charset="0"/>
              </a:rPr>
              <a:t>nelze po zadavateli spravedlivě požadovat, aby „neustále“ čekal na dodavatele, než si uzpůsobí své podnikání, zajistí všechny potřebné úpravy výrobních procesů, materiály a komponenty </a:t>
            </a:r>
            <a:r>
              <a:rPr lang="cs-CZ" sz="1900" dirty="0">
                <a:solidFill>
                  <a:srgbClr val="00B050"/>
                </a:solidFill>
                <a:latin typeface="Arial" panose="020B0604020202020204" pitchFamily="34" charset="0"/>
                <a:cs typeface="Arial" panose="020B0604020202020204" pitchFamily="34" charset="0"/>
              </a:rPr>
              <a:t>a budou připraveni zadavateli nabídnout plnění, které odpovídá jeho oprávněným potřebám</a:t>
            </a:r>
            <a:r>
              <a:rPr lang="cs-CZ" sz="1900" dirty="0">
                <a:latin typeface="Arial" panose="020B0604020202020204" pitchFamily="34" charset="0"/>
                <a:cs typeface="Arial" panose="020B0604020202020204" pitchFamily="34" charset="0"/>
              </a:rPr>
              <a:t>. (…) V tomto kontextu je tedy nutné vnímat, že relevantním dodavatelem může být pouze ten dodavatel, který je již pro plnění do jisté míry připraven, nikoliv ten, který by se teprve např. chystal na daný trh vstoupit, příp. se teprve s daným typem zboží začínal etablovat. Pokud má navrhovatel či jakýkoliv dodavatel zájem o dodání požadovaného plnění, je pouze na něm, aby postupoval tak, aby se stal takovýmto relevantním dodavatelem a zvýšil své šance na úspěch v zadávacím řízení, tj. např. aby si zajistil odpovídající vybavení, materiály, komponenty či uzpůsobil svůj výrobní proces zavčasu tak, aby byl následně v rámci zadávacího řízení schopen dané plnění nabídnout (příp. aby si zajistil výrobce, který uvedené bude mít zajištěno). (174)</a:t>
            </a:r>
            <a:endParaRPr lang="cs-CZ" sz="1900" dirty="0">
              <a:effectLst/>
              <a:latin typeface="Arial" panose="020B0604020202020204" pitchFamily="34" charset="0"/>
              <a:ea typeface="Calibri" panose="020F050202020403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5259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a:solidFill>
            <a:schemeClr val="accent3">
              <a:lumMod val="20000"/>
              <a:lumOff val="80000"/>
            </a:schemeClr>
          </a:solidFill>
        </p:spPr>
        <p:txBody>
          <a:bodyPr/>
          <a:lstStyle/>
          <a:p>
            <a:pPr marL="0" indent="0" algn="just">
              <a:buNone/>
            </a:pPr>
            <a:r>
              <a:rPr lang="cs-CZ" sz="24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Nenaznačuji, že na obsáhlé námitky podané proti zadávací dokumentaci v poslední den lhůty pro podání nabídek bude ze strany Úřadu nahlíženo odlišně než na jiné (naopak Úřad napadeným rozhodnutím prokázal, že se návrhem zabýval velmi podrobně a ve všech směrech). Chci však opakovaně vyzvat dodavatele, aby případné problémy zadávací dokumentace řešili primárně v době, kdy lze ještě ze strany zadavatele provést nápravu, neboť řešením ze strany Úřadu může být toliko zrušení zadávacího řízení. Je nutno si uvědomit, že účelem dohledu nad zadáváním veřejných zakázek je zejména hospodárné nakládání s veřejnými prostředky a zachování hospodářské soutěže, Úřad naopak nesmí sloužit jako nástroj konkurenčního boje mezi dodavateli. (25)</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4921918"/>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Odkazy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105804664"/>
              </p:ext>
            </p:extLst>
          </p:nvPr>
        </p:nvGraphicFramePr>
        <p:xfrm>
          <a:off x="0" y="712569"/>
          <a:ext cx="9144000" cy="5497122"/>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18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ÚOHS-S0130/2024/VZ, č. j.  ÚOHS-17260/2024/500</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18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https://uohs.gov.cz/cs/verejne-zakazky/sbirky-rozhodnuti/detail-21853.html</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1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Rámcová dohoda na pořizování produktů Cisco 2024</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6. 2024</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18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89 odst. 5 písm. a) ZZVZ</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Zadavatel stanovil </a:t>
                      </a:r>
                      <a:r>
                        <a:rPr lang="cs-CZ"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zadávací podmínky v rozporu s ustanovením § 89 odst. 5 písm. a) ZZVZ</a:t>
                      </a: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cs-CZ" sz="18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když zvýhodnil určité dodavatele a výrobky </a:t>
                      </a: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tím, že stanovil technické podmínky prostřednictvím odkazů na určité dodavatele nebo výrobky, neboť v čl. 3.1. „Základní popis předmětu plnění“ zadávací dokumentace uvedl, že předmětem plnění je „</a:t>
                      </a:r>
                      <a:r>
                        <a:rPr lang="cs-CZ"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poskytování licencí a podpory k softwarovým produktům společnosti Cisco Systems, pořizování subskripcí, pořizování vybraných hardwarových produktů společnosti Cisco Systems, na které lze nasadit pouze proprietární software společnosti Cisco Systems, včetně možnosti implementace, dále pořizování originálního příslušenství společnosti Cisco Systems včetně možnosti implementace a poskytování souvisejících služeb“</a:t>
                      </a:r>
                      <a:r>
                        <a:rPr lang="cs-CZ"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aniž by to bylo odůvodněno předmětem uvedené rámcové dohody.</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894105581"/>
                  </a:ext>
                </a:extLst>
              </a:tr>
              <a:tr h="672453">
                <a:tc>
                  <a:txBody>
                    <a:bodyPr/>
                    <a:lstStyle/>
                    <a:p>
                      <a:pPr algn="just">
                        <a:lnSpc>
                          <a:spcPct val="107000"/>
                        </a:lnSpc>
                        <a:spcAft>
                          <a:spcPts val="800"/>
                        </a:spcAft>
                      </a:pPr>
                      <a:r>
                        <a:rPr lang="cs-CZ" sz="1800" b="0" kern="1200" dirty="0">
                          <a:solidFill>
                            <a:schemeClr val="dk1"/>
                          </a:solidFill>
                          <a:effectLst/>
                          <a:latin typeface="Arial" panose="020B0604020202020204" pitchFamily="34" charset="0"/>
                          <a:ea typeface="+mn-ea"/>
                          <a:cs typeface="Arial" panose="020B0604020202020204" pitchFamily="34" charset="0"/>
                        </a:rPr>
                        <a:t>Podán rozklad – ÚOHS-R0089/2024/VZ, rozhodnutí potvrzeno, rozklad zamítnut.</a:t>
                      </a:r>
                      <a:endParaRPr lang="cs-CZ" sz="18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3788501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18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400" i="1" dirty="0">
                <a:effectLst/>
                <a:latin typeface="Arial" panose="020B0604020202020204" pitchFamily="34" charset="0"/>
                <a:ea typeface="Calibri" panose="020F0502020204030204" pitchFamily="34" charset="0"/>
                <a:cs typeface="Times New Roman" panose="02020603050405020304" pitchFamily="18" charset="0"/>
              </a:rPr>
              <a:t>Předmětem plnění tohoto zadávacího řízení na uzavření Rámcové dohody je poskytování licencí a podpory k softwarovým produktům společnosti Cisco Systems, pořizování subskripcí, pořizování vybraných hardwarových produktů společnosti Cisco Systems, na které lze nasadit pouze proprietární software společnosti Cisco Systems, včetně možnosti implementace, dále pořizování originálního příslušenství společnosti Cisco Systems včetně možnosti implementace a poskytování souvisejících služeb pro Centrálního a Pověřující zadavatele. Předmětem plnění je zejména: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58775" indent="0" algn="just">
              <a:lnSpc>
                <a:spcPct val="107000"/>
              </a:lnSpc>
              <a:spcBef>
                <a:spcPts val="0"/>
              </a:spcBef>
              <a:buNone/>
            </a:pPr>
            <a:r>
              <a:rPr lang="cs-CZ" sz="1400" i="1" dirty="0">
                <a:effectLst/>
                <a:latin typeface="Arial" panose="020B0604020202020204" pitchFamily="34" charset="0"/>
                <a:ea typeface="Calibri" panose="020F0502020204030204" pitchFamily="34" charset="0"/>
                <a:cs typeface="Times New Roman" panose="02020603050405020304" pitchFamily="18" charset="0"/>
              </a:rPr>
              <a:t>1)      poskytování nových licencí ke všem programovým prostředkům společnosti Cisco Systems,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58775" indent="0" algn="just">
              <a:lnSpc>
                <a:spcPct val="107000"/>
              </a:lnSpc>
              <a:spcBef>
                <a:spcPts val="0"/>
              </a:spcBef>
              <a:buNone/>
            </a:pPr>
            <a:r>
              <a:rPr lang="cs-CZ" sz="1400" i="1" dirty="0">
                <a:effectLst/>
                <a:latin typeface="Arial" panose="020B0604020202020204" pitchFamily="34" charset="0"/>
                <a:ea typeface="Calibri" panose="020F0502020204030204" pitchFamily="34" charset="0"/>
                <a:cs typeface="Times New Roman" panose="02020603050405020304" pitchFamily="18" charset="0"/>
              </a:rPr>
              <a:t>2)      poskytování podpory k produktům společnosti Cisco Systems,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58775" indent="0" algn="just">
              <a:lnSpc>
                <a:spcPct val="107000"/>
              </a:lnSpc>
              <a:spcBef>
                <a:spcPts val="0"/>
              </a:spcBef>
              <a:buNone/>
            </a:pPr>
            <a:r>
              <a:rPr lang="cs-CZ" sz="1400" i="1" dirty="0">
                <a:effectLst/>
                <a:latin typeface="Arial" panose="020B0604020202020204" pitchFamily="34" charset="0"/>
                <a:ea typeface="Calibri" panose="020F0502020204030204" pitchFamily="34" charset="0"/>
                <a:cs typeface="Times New Roman" panose="02020603050405020304" pitchFamily="18" charset="0"/>
              </a:rPr>
              <a:t>3)      poskytování subskripcí k produktům společnosti Cisco Systems,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58775" indent="0" algn="just">
              <a:lnSpc>
                <a:spcPct val="107000"/>
              </a:lnSpc>
              <a:spcBef>
                <a:spcPts val="0"/>
              </a:spcBef>
              <a:buNone/>
            </a:pPr>
            <a:r>
              <a:rPr lang="cs-CZ" sz="1400" i="1" dirty="0">
                <a:effectLst/>
                <a:latin typeface="Arial" panose="020B0604020202020204" pitchFamily="34" charset="0"/>
                <a:ea typeface="Calibri" panose="020F0502020204030204" pitchFamily="34" charset="0"/>
                <a:cs typeface="Times New Roman" panose="02020603050405020304" pitchFamily="18" charset="0"/>
              </a:rPr>
              <a:t>4)      poskytování katalogových služeb typu „AS-</a:t>
            </a:r>
            <a:r>
              <a:rPr lang="cs-CZ" sz="1400" i="1" dirty="0" err="1">
                <a:effectLst/>
                <a:latin typeface="Arial" panose="020B0604020202020204" pitchFamily="34" charset="0"/>
                <a:ea typeface="Calibri" panose="020F0502020204030204" pitchFamily="34" charset="0"/>
                <a:cs typeface="Times New Roman" panose="02020603050405020304" pitchFamily="18" charset="0"/>
              </a:rPr>
              <a:t>Fixed</a:t>
            </a:r>
            <a:r>
              <a:rPr lang="cs-CZ" sz="1400" i="1" dirty="0">
                <a:effectLst/>
                <a:latin typeface="Arial" panose="020B0604020202020204" pitchFamily="34" charset="0"/>
                <a:ea typeface="Calibri" panose="020F0502020204030204" pitchFamily="34" charset="0"/>
                <a:cs typeface="Times New Roman" panose="02020603050405020304" pitchFamily="18" charset="0"/>
              </a:rPr>
              <a:t>“,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358775" indent="0" algn="just">
              <a:lnSpc>
                <a:spcPct val="107000"/>
              </a:lnSpc>
              <a:spcBef>
                <a:spcPts val="0"/>
              </a:spcBef>
              <a:buNone/>
            </a:pPr>
            <a:r>
              <a:rPr lang="cs-CZ" sz="1400" i="1" dirty="0">
                <a:effectLst/>
                <a:latin typeface="Arial" panose="020B0604020202020204" pitchFamily="34" charset="0"/>
                <a:ea typeface="Calibri" panose="020F0502020204030204" pitchFamily="34" charset="0"/>
                <a:cs typeface="Times New Roman" panose="02020603050405020304" pitchFamily="18" charset="0"/>
              </a:rPr>
              <a:t>5)      poskytování katalogových školících kreditů,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808038" indent="-449263" algn="just">
              <a:lnSpc>
                <a:spcPct val="107000"/>
              </a:lnSpc>
              <a:spcBef>
                <a:spcPts val="0"/>
              </a:spcBef>
              <a:buNone/>
            </a:pPr>
            <a:r>
              <a:rPr lang="cs-CZ" sz="1400" i="1" dirty="0">
                <a:effectLst/>
                <a:latin typeface="Arial" panose="020B0604020202020204" pitchFamily="34" charset="0"/>
                <a:ea typeface="Calibri" panose="020F0502020204030204" pitchFamily="34" charset="0"/>
                <a:cs typeface="Times New Roman" panose="02020603050405020304" pitchFamily="18" charset="0"/>
              </a:rPr>
              <a:t>6)   pořizování nových produktů, jejichž podstatou je licenční či firmwarová výbava, využívající pouze originální a proprietární prostředky společnosti Cisco Systems včetně možnosti jejich implementace, zejména se jedná o: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1165225" lvl="0" indent="-357188" algn="just">
              <a:lnSpc>
                <a:spcPct val="107000"/>
              </a:lnSpc>
              <a:spcBef>
                <a:spcPts val="0"/>
              </a:spcBef>
              <a:buFont typeface="Symbol" panose="05050102010706020507" pitchFamily="18" charset="2"/>
              <a:buChar char=""/>
            </a:pPr>
            <a:r>
              <a:rPr lang="cs-CZ" sz="1400" i="1" dirty="0">
                <a:effectLst/>
                <a:latin typeface="Arial" panose="020B0604020202020204" pitchFamily="34" charset="0"/>
                <a:ea typeface="Calibri" panose="020F0502020204030204" pitchFamily="34" charset="0"/>
                <a:cs typeface="Times New Roman" panose="02020603050405020304" pitchFamily="18" charset="0"/>
              </a:rPr>
              <a:t>směrovače a odpovídající proprietární SW licence k programovým produktům a/nebo subskripce Cisco,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1165225" lvl="0" indent="-357188" algn="just">
              <a:lnSpc>
                <a:spcPct val="107000"/>
              </a:lnSpc>
              <a:spcBef>
                <a:spcPts val="0"/>
              </a:spcBef>
              <a:buFont typeface="Symbol" panose="05050102010706020507" pitchFamily="18" charset="2"/>
              <a:buChar char=""/>
            </a:pPr>
            <a:r>
              <a:rPr lang="cs-CZ" sz="1400" i="1" dirty="0">
                <a:effectLst/>
                <a:latin typeface="Arial" panose="020B0604020202020204" pitchFamily="34" charset="0"/>
                <a:ea typeface="Calibri" panose="020F0502020204030204" pitchFamily="34" charset="0"/>
                <a:cs typeface="Times New Roman" panose="02020603050405020304" pitchFamily="18" charset="0"/>
              </a:rPr>
              <a:t>přepínače a odpovídající proprietární SW licence k programovým produktům a/nebo subskripce Cisco,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1165225" lvl="0" indent="-357188" algn="just">
              <a:lnSpc>
                <a:spcPct val="107000"/>
              </a:lnSpc>
              <a:spcBef>
                <a:spcPts val="0"/>
              </a:spcBef>
              <a:buFont typeface="Symbol" panose="05050102010706020507" pitchFamily="18" charset="2"/>
              <a:buChar char=""/>
            </a:pPr>
            <a:r>
              <a:rPr lang="cs-CZ" sz="1400" i="1" dirty="0">
                <a:effectLst/>
                <a:latin typeface="Arial" panose="020B0604020202020204" pitchFamily="34" charset="0"/>
                <a:ea typeface="Calibri" panose="020F0502020204030204" pitchFamily="34" charset="0"/>
                <a:cs typeface="Times New Roman" panose="02020603050405020304" pitchFamily="18" charset="0"/>
              </a:rPr>
              <a:t>produkty pro bezdrátové sítě a odpovídající proprietární SW licence k programovým produktům a/nebo subskripce Cisco,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1165225" lvl="0" indent="-357188" algn="just">
              <a:lnSpc>
                <a:spcPct val="107000"/>
              </a:lnSpc>
              <a:spcBef>
                <a:spcPts val="0"/>
              </a:spcBef>
              <a:buFont typeface="Symbol" panose="05050102010706020507" pitchFamily="18" charset="2"/>
              <a:buChar char=""/>
            </a:pPr>
            <a:r>
              <a:rPr lang="cs-CZ" sz="1400" i="1" dirty="0">
                <a:effectLst/>
                <a:latin typeface="Arial" panose="020B0604020202020204" pitchFamily="34" charset="0"/>
                <a:ea typeface="Calibri" panose="020F0502020204030204" pitchFamily="34" charset="0"/>
                <a:cs typeface="Times New Roman" panose="02020603050405020304" pitchFamily="18" charset="0"/>
              </a:rPr>
              <a:t>bezpečnostní produkty a odpovídající proprietární SW licence k programovým produktům a/nebo subskripce Cisco,</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1165225" lvl="0" indent="-357188" algn="just">
              <a:lnSpc>
                <a:spcPct val="107000"/>
              </a:lnSpc>
              <a:spcBef>
                <a:spcPts val="0"/>
              </a:spcBef>
              <a:buFont typeface="Symbol" panose="05050102010706020507" pitchFamily="18" charset="2"/>
              <a:buChar char=""/>
            </a:pPr>
            <a:r>
              <a:rPr lang="cs-CZ" sz="1400" i="1" dirty="0">
                <a:effectLst/>
                <a:latin typeface="Arial" panose="020B0604020202020204" pitchFamily="34" charset="0"/>
                <a:ea typeface="Calibri" panose="020F0502020204030204" pitchFamily="34" charset="0"/>
                <a:cs typeface="Times New Roman" panose="02020603050405020304" pitchFamily="18" charset="0"/>
              </a:rPr>
              <a:t>nástroje pro týmovou spolupráci a odpovídající proprietární SW licence k programovým produktům a/nebo subskripce Cisco,</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marL="1165225" lvl="0" indent="-357188" algn="just">
              <a:lnSpc>
                <a:spcPct val="107000"/>
              </a:lnSpc>
              <a:spcBef>
                <a:spcPts val="0"/>
              </a:spcBef>
              <a:buFont typeface="Symbol" panose="05050102010706020507" pitchFamily="18" charset="2"/>
              <a:buChar char=""/>
            </a:pPr>
            <a:r>
              <a:rPr lang="cs-CZ" sz="1400" i="1" dirty="0">
                <a:effectLst/>
                <a:latin typeface="Arial" panose="020B0604020202020204" pitchFamily="34" charset="0"/>
                <a:ea typeface="Calibri" panose="020F0502020204030204" pitchFamily="34" charset="0"/>
                <a:cs typeface="Times New Roman" panose="02020603050405020304" pitchFamily="18" charset="0"/>
              </a:rPr>
              <a:t>originální Cisco příslušenství. </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95662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000" u="sng" dirty="0">
                <a:latin typeface="Arial" panose="020B0604020202020204" pitchFamily="34" charset="0"/>
                <a:ea typeface="Calibri" panose="020F0502020204030204" pitchFamily="34" charset="0"/>
                <a:cs typeface="Times New Roman" panose="02020603050405020304" pitchFamily="18" charset="0"/>
              </a:rPr>
              <a:t>Nelze připustit, aby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možnost aplikace výjimky dle § 89 odst. 5 ZZVZ </a:t>
            </a:r>
            <a:r>
              <a:rPr lang="cs-CZ" sz="2000" dirty="0">
                <a:effectLst/>
                <a:latin typeface="Arial" panose="020B0604020202020204" pitchFamily="34" charset="0"/>
                <a:ea typeface="Calibri" panose="020F0502020204030204" pitchFamily="34" charset="0"/>
                <a:cs typeface="Times New Roman" panose="02020603050405020304" pitchFamily="18" charset="0"/>
              </a:rPr>
              <a:t>povinnost odůvodnění použití odkazů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měla dopadat nikoliv již na zadávací řízení realizované za účelem uzavření rámcové dohody</a:t>
            </a:r>
            <a:r>
              <a:rPr lang="cs-CZ" sz="2000" dirty="0">
                <a:effectLst/>
                <a:latin typeface="Arial" panose="020B0604020202020204" pitchFamily="34" charset="0"/>
                <a:ea typeface="Calibri" panose="020F0502020204030204" pitchFamily="34" charset="0"/>
                <a:cs typeface="Times New Roman" panose="02020603050405020304" pitchFamily="18" charset="0"/>
              </a:rPr>
              <a:t>, ale až na realizační veřejné zakázky (tj. že by v době zahájení zadávacího řízení za účelem uzavření rámcové dohody důvody pro použití odkazů nemusely existovat), ani že by mohlo být na vyžadovaný způsob odůvodnění nahlíženo více benevolentním způsobem než při realizaci standardního zadávacího řízení (tj. že by mohlo postačovat uvedení nekonkrétních, pouze obecných či budoucích možných důvodů v rámci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minitendrů</a:t>
            </a:r>
            <a:r>
              <a:rPr lang="cs-CZ" sz="20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207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Rovněž Úřad opakuje, že při centralizovaném zadávání nese centrální zadavatel veškerou odpovědnost za dodržení zákona.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Pakliže centrální zadavatel zvolí pro centralizované zadávání rámcovou dohodu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povinen zohlednit i to, že i na zadávací řízení realizované za účelem uzavření rámcové dohody dopadá povinnost postupovat dle § 89 odst. 5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tj. při použití odkazů na konkrétní výrobce či výrobky při vymezení předmětu rámcové dohody je nutné odůvodnit jejich použití již v okamžiku zahájení takového zadávacího řízení. </a:t>
            </a:r>
            <a:r>
              <a:rPr lang="cs-CZ" sz="2400" dirty="0">
                <a:effectLst/>
                <a:latin typeface="Arial" panose="020B0604020202020204" pitchFamily="34" charset="0"/>
                <a:ea typeface="Calibri" panose="020F0502020204030204" pitchFamily="34" charset="0"/>
                <a:cs typeface="Times New Roman" panose="02020603050405020304" pitchFamily="18" charset="0"/>
              </a:rPr>
              <a:t>Centrální zadavatel tedy musí důsledně zvážit, zda je dodržení tohoto pravidla v jeho možnostech, a pokud to možné není, od využití tohoto modelu ustoupit. (212)</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50433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Samotný předmět plnění tedy musí být vymezen jednoznačně a přesně i v případě rámcové dohody. </a:t>
            </a:r>
            <a:r>
              <a:rPr lang="cs-CZ" sz="2200" dirty="0">
                <a:effectLst/>
                <a:latin typeface="Arial" panose="020B0604020202020204" pitchFamily="34" charset="0"/>
                <a:ea typeface="Calibri" panose="020F0502020204030204" pitchFamily="34" charset="0"/>
                <a:cs typeface="Times New Roman" panose="02020603050405020304" pitchFamily="18" charset="0"/>
              </a:rPr>
              <a:t>Součástí vymezení předmětu plnění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pak samozřejmě i důvodnost aplikace odkazů podle § 89 odst. 5 písm. a) zákona</a:t>
            </a:r>
            <a:r>
              <a:rPr lang="cs-CZ" sz="2200" dirty="0">
                <a:effectLst/>
                <a:latin typeface="Arial" panose="020B0604020202020204" pitchFamily="34" charset="0"/>
                <a:ea typeface="Calibri" panose="020F0502020204030204" pitchFamily="34" charset="0"/>
                <a:cs typeface="Times New Roman" panose="02020603050405020304" pitchFamily="18" charset="0"/>
              </a:rPr>
              <a:t>, neboť se jedná o technické podmínky předmětu plnění, které vymezují jeho vlastnosti, a to právě odkazem na konkrétní výrobek.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se tedy mýlí, pokud tvrdí, že aplikace odkazu může být odůvodněna pouze obecně, protože rámcová dohoda takto obecný přístup dovoluje. </a:t>
            </a:r>
            <a:r>
              <a:rPr lang="cs-CZ" sz="2200" dirty="0">
                <a:effectLst/>
                <a:latin typeface="Arial" panose="020B0604020202020204" pitchFamily="34" charset="0"/>
                <a:ea typeface="Calibri" panose="020F0502020204030204" pitchFamily="34" charset="0"/>
                <a:cs typeface="Times New Roman" panose="02020603050405020304" pitchFamily="18" charset="0"/>
              </a:rPr>
              <a:t>Rámcová dohoda totiž nedovoluje obecnost co do vymezení předmětu plnění, tedy v tomto případě odůvodnění aplikace odkazu podle § 89 odst. 5 písm. a) zákona. Vychází-li tedy zadavatel z této úvahy, nemá pravdu a ani jeho navazující argumentace nemůže obstát. (42)</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030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2200" i="1" dirty="0">
                <a:effectLst/>
                <a:latin typeface="Arial" panose="020B0604020202020204" pitchFamily="34" charset="0"/>
                <a:ea typeface="Calibri" panose="020F0502020204030204" pitchFamily="34" charset="0"/>
                <a:cs typeface="Times New Roman" panose="02020603050405020304" pitchFamily="18" charset="0"/>
              </a:rPr>
              <a:t>„</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Jinak řečeno, zadavatel zváží, zda převáží zájem na dokončení zadávacího řízení</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 zda bude nejvhodnějším postupem zadávací řízení zrušit</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Úřad konstatuje, že je dle uvedeného rozsudku (rozsudek Nejvyššího správního soudu č. j. 10 As 23/2021-56 ze dne 26. 1. 2023) tedy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důležité posouzení, zda v konkrétním případě dosáhlo pochybení zadavatele intenzity, která by odůvodňovala zrušení zadávacího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V této souvislosti Nejvyšší správní soud v obecné rovině podotýká, že </a:t>
            </a:r>
            <a:r>
              <a:rPr lang="cs-CZ" sz="2200" i="1" dirty="0">
                <a:effectLst/>
                <a:latin typeface="Arial" panose="020B0604020202020204" pitchFamily="34" charset="0"/>
                <a:ea typeface="Calibri" panose="020F0502020204030204" pitchFamily="34" charset="0"/>
                <a:cs typeface="Times New Roman" panose="02020603050405020304" pitchFamily="18" charset="0"/>
              </a:rPr>
              <a:t>„</a:t>
            </a:r>
            <a:r>
              <a:rPr lang="cs-CZ" sz="22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mezi okolnosti</a:t>
            </a:r>
            <a:r>
              <a:rPr lang="cs-CZ" sz="2200" i="1" dirty="0">
                <a:effectLst/>
                <a:latin typeface="Arial" panose="020B0604020202020204" pitchFamily="34" charset="0"/>
                <a:ea typeface="Calibri" panose="020F0502020204030204" pitchFamily="34" charset="0"/>
                <a:cs typeface="Times New Roman" panose="02020603050405020304" pitchFamily="18" charset="0"/>
              </a:rPr>
              <a:t>, které je třeba </a:t>
            </a:r>
            <a:r>
              <a:rPr lang="cs-CZ" sz="22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při výkladu pojmu důvodů hodných zvláštního zřetele zkoumat, lze zařadit </a:t>
            </a:r>
            <a:r>
              <a:rPr lang="cs-CZ" sz="2200" i="1"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například intenzitu porušení zákonné povinnosti zadavatelem</a:t>
            </a:r>
            <a:r>
              <a:rPr lang="cs-CZ" sz="2200" i="1" dirty="0">
                <a:effectLst/>
                <a:latin typeface="Arial" panose="020B0604020202020204" pitchFamily="34" charset="0"/>
                <a:ea typeface="Calibri" panose="020F0502020204030204" pitchFamily="34" charset="0"/>
                <a:cs typeface="Times New Roman" panose="02020603050405020304" pitchFamily="18" charset="0"/>
              </a:rPr>
              <a:t>, </a:t>
            </a:r>
            <a:r>
              <a:rPr lang="cs-CZ" sz="2200" i="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případně následky, které by mohly nastat v případě, že zadavatel zadávací řízení nezruší</a:t>
            </a:r>
            <a:r>
              <a:rPr lang="cs-CZ" sz="2200" i="1" dirty="0">
                <a:effectLst/>
                <a:latin typeface="Arial" panose="020B0604020202020204" pitchFamily="34" charset="0"/>
                <a:ea typeface="Calibri" panose="020F0502020204030204" pitchFamily="34" charset="0"/>
                <a:cs typeface="Times New Roman" panose="02020603050405020304" pitchFamily="18" charset="0"/>
              </a:rPr>
              <a:t>. Mezi ty se řadí třeba </a:t>
            </a:r>
            <a:r>
              <a:rPr lang="cs-CZ" sz="2200" i="1"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riziko nevyplacení dotace nebo její části </a:t>
            </a:r>
            <a:r>
              <a:rPr lang="cs-CZ" sz="2200" i="1" dirty="0">
                <a:effectLst/>
                <a:latin typeface="Arial" panose="020B0604020202020204" pitchFamily="34" charset="0"/>
                <a:ea typeface="Calibri" panose="020F0502020204030204" pitchFamily="34" charset="0"/>
                <a:cs typeface="Times New Roman" panose="02020603050405020304" pitchFamily="18" charset="0"/>
              </a:rPr>
              <a:t>v důsledku porušení pravidel pro zadávání veřejné zakázky (např. podle § 14e zákona č. 218/2000 Sb., o rozpočtových pravidlech a o změně některých souvisejících zákonů), nebo hrozící trest za přestupek podle § 268 odst. 1 písm. b) zákona o zadávání veřejných zakázek.“ </a:t>
            </a:r>
            <a:r>
              <a:rPr lang="cs-CZ" sz="2200" dirty="0">
                <a:effectLst/>
                <a:latin typeface="Arial" panose="020B0604020202020204" pitchFamily="34" charset="0"/>
                <a:ea typeface="Calibri" panose="020F0502020204030204" pitchFamily="34" charset="0"/>
                <a:cs typeface="Times New Roman" panose="02020603050405020304" pitchFamily="18" charset="0"/>
              </a:rPr>
              <a:t>(109)</a:t>
            </a:r>
            <a:endParaRPr lang="cs-CZ" sz="2200" dirty="0">
              <a:latin typeface="Arial" panose="020B0604020202020204" pitchFamily="34" charset="0"/>
              <a:cs typeface="Arial" panose="020B0604020202020204" pitchFamily="34" charset="0"/>
            </a:endParaRPr>
          </a:p>
          <a:p>
            <a:pPr marL="0" indent="0" algn="just">
              <a:buNone/>
            </a:pPr>
            <a:endParaRPr lang="cs-CZ" sz="22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3736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Uvádí-li zadavatel důvody poptávky pověřujících zadavatelů po produktech Cisco, např. expiraci licencí k SW výbavě existujících HW prvků Cisco či situaci, kdy je síťová infrastruktura koncipována na produktech společnosti Cisco Systems, a to za účelem obnovy či upgradu části infrastruktury, mám za to, že se obecně může jednat o tvrzení, která by odůvodňovala aplikaci odkazu.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 ohledem na požadavky, které s sebou nese vymezení předmětu plnění prostřednictvím odkazu,</a:t>
            </a:r>
            <a:r>
              <a:rPr lang="cs-CZ" sz="2200" dirty="0">
                <a:effectLst/>
                <a:latin typeface="Arial" panose="020B0604020202020204" pitchFamily="34" charset="0"/>
                <a:ea typeface="Calibri" panose="020F0502020204030204" pitchFamily="34" charset="0"/>
                <a:cs typeface="Times New Roman" panose="02020603050405020304" pitchFamily="18" charset="0"/>
              </a:rPr>
              <a:t> ale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nestačí poukaz na tyto důvody, které mohou, ale nemusí u jednotlivých pověřujících zadavatelů existovat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ale je nutné důvody vztáhnout právě na situaci těchto zadavatelů. </a:t>
            </a:r>
            <a:r>
              <a:rPr lang="cs-CZ" sz="2200" dirty="0">
                <a:effectLst/>
                <a:latin typeface="Arial" panose="020B0604020202020204" pitchFamily="34" charset="0"/>
                <a:ea typeface="Calibri" panose="020F0502020204030204" pitchFamily="34" charset="0"/>
                <a:cs typeface="Times New Roman" panose="02020603050405020304" pitchFamily="18" charset="0"/>
              </a:rPr>
              <a:t>Pokud zadavatel odkazuje na potřebu konkrétních produktů, musí vědět, proč právě ty potřebuje, respektive proč nemohou jeho potřebu uspokojit jiné produkty, které zjevně na trhu existují, a jejichž dodavatelé tvrdí, že jsou i v případě již existující síťové infrastruktury schopny nahradit produkty společnosti Cisco Systems. Takové odůvodnění zadavatel nepředložil. (49)</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4799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Kauce</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182989278"/>
              </p:ext>
            </p:extLst>
          </p:nvPr>
        </p:nvGraphicFramePr>
        <p:xfrm>
          <a:off x="0" y="712569"/>
          <a:ext cx="9144000" cy="439515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ÚOHS-S0296/2024/VZ, č. j.  ÚOHS-18852/2024/500</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https://uohs.gov.cz/cs/verejne-zakazky/sbirky-rozhodnuti/detail-21873.html</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Centralizovaný nákup rentgenů zavazadel pro justici 2023-2027; 1. Část – rentgeny zavazadel v rozměrové variantě A a části 2 - 2. Část – rentgeny zavazadel v rozměrové variantě B</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6. 2024</a:t>
                      </a:r>
                      <a:endParaRPr lang="cs-CZ" sz="20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255 odst. 1 ZZVZ </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Správní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řízení se </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podle § 257 písm. c) ZZVZ </a:t>
                      </a:r>
                      <a:r>
                        <a:rPr lang="cs-CZ" sz="20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zastavuje</a:t>
                      </a:r>
                      <a:r>
                        <a:rPr lang="cs-CZ"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neboť v souvislosti s podáním návrhu navrhovatele nedošlo ke složení kauce v souladu s § 255 odst. 1 ZZVZ na účet Úřadu pro ochranu hospodářské soutěže.</a:t>
                      </a:r>
                      <a:endParaRPr lang="cs-CZ" sz="20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894105581"/>
                  </a:ext>
                </a:extLst>
              </a:tr>
              <a:tr h="672453">
                <a:tc>
                  <a:txBody>
                    <a:bodyPr/>
                    <a:lstStyle/>
                    <a:p>
                      <a:pPr algn="just">
                        <a:lnSpc>
                          <a:spcPct val="107000"/>
                        </a:lnSpc>
                        <a:spcAft>
                          <a:spcPts val="800"/>
                        </a:spcAft>
                      </a:pPr>
                      <a:r>
                        <a:rPr lang="cs-CZ" sz="2000" b="0" kern="1200" dirty="0">
                          <a:solidFill>
                            <a:schemeClr val="dk1"/>
                          </a:solidFill>
                          <a:effectLst/>
                          <a:latin typeface="Arial" panose="020B0604020202020204" pitchFamily="34" charset="0"/>
                          <a:ea typeface="+mn-ea"/>
                          <a:cs typeface="Arial" panose="020B0604020202020204" pitchFamily="34" charset="0"/>
                        </a:rPr>
                        <a:t>Podán rozklad – ÚOHS-R0092/2024/VZ, rozhodnutí potvrzeno, rozklad zamítnut.</a:t>
                      </a:r>
                      <a:endParaRPr lang="cs-CZ" sz="20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16969965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7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Nabídkovou cenu tvořily pouze jednotkové ceny za položky.</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Zadavatel předpokládá dodání celkem 72 ks rentgenů…</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Zadavatel předpokládá pro každý 1 ks rentgenu provedení pravidelné kontroly minimálně každých 12 měsíců, tj. celkem 4 za dobu trvání rámcové dohody 48 měsíců.</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Předmětem hodnocení bude pro každý rozměrový typ rentgenu celková nabídková cena v Kč včetně DPH za celý obsah předmětu plnění, která bude určena součtem ceny za </a:t>
            </a:r>
            <a:br>
              <a:rPr lang="cs-CZ" sz="1700" dirty="0">
                <a:effectLst/>
                <a:latin typeface="Arial" panose="020B0604020202020204" pitchFamily="34" charset="0"/>
                <a:ea typeface="Calibri" panose="020F0502020204030204" pitchFamily="34" charset="0"/>
                <a:cs typeface="Times New Roman" panose="02020603050405020304" pitchFamily="18" charset="0"/>
              </a:rPr>
            </a:br>
            <a:r>
              <a:rPr lang="cs-CZ" sz="1700" dirty="0">
                <a:effectLst/>
                <a:latin typeface="Arial" panose="020B0604020202020204" pitchFamily="34" charset="0"/>
                <a:ea typeface="Calibri" panose="020F0502020204030204" pitchFamily="34" charset="0"/>
                <a:cs typeface="Times New Roman" panose="02020603050405020304" pitchFamily="18" charset="0"/>
              </a:rPr>
              <a:t>1 ks rentgenu a 3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bm</a:t>
            </a:r>
            <a:r>
              <a:rPr lang="cs-CZ" sz="1700" dirty="0">
                <a:effectLst/>
                <a:latin typeface="Arial" panose="020B0604020202020204" pitchFamily="34" charset="0"/>
                <a:ea typeface="Calibri" panose="020F0502020204030204" pitchFamily="34" charset="0"/>
                <a:cs typeface="Times New Roman" panose="02020603050405020304" pitchFamily="18" charset="0"/>
              </a:rPr>
              <a:t> prodlužujících drah, ceny za 4 pravidelné prohlídky rentgenu, ceny za 20 hod práce servisního technika a ceny za 300 km dopravného. </a:t>
            </a:r>
          </a:p>
          <a:p>
            <a:pPr algn="just">
              <a:lnSpc>
                <a:spcPct val="107000"/>
              </a:lnSpc>
              <a:spcAft>
                <a:spcPts val="800"/>
              </a:spcAft>
            </a:pPr>
            <a:r>
              <a:rPr lang="cs-CZ" sz="1700" dirty="0">
                <a:latin typeface="Arial" panose="020B0604020202020204" pitchFamily="34" charset="0"/>
                <a:ea typeface="Calibri" panose="020F0502020204030204" pitchFamily="34" charset="0"/>
                <a:cs typeface="Times New Roman" panose="02020603050405020304" pitchFamily="18" charset="0"/>
              </a:rPr>
              <a:t>T</a:t>
            </a:r>
            <a:r>
              <a:rPr lang="cs-CZ" sz="1700" dirty="0">
                <a:effectLst/>
                <a:latin typeface="Arial" panose="020B0604020202020204" pitchFamily="34" charset="0"/>
                <a:ea typeface="Calibri" panose="020F0502020204030204" pitchFamily="34" charset="0"/>
                <a:cs typeface="Times New Roman" panose="02020603050405020304" pitchFamily="18" charset="0"/>
              </a:rPr>
              <a:t>yto položky v uvedeném množství představují výši „celkové nabídkové ceny v Kč s DPH za celý obsah plnění předmětu veřejné zakázky“.</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Předmětem hodnocení má být modelový příklad předpokládaného rozsahu plnění souvisejícího s pořízením a provozováním 1 rentgenu, v jehož rámci zadavatel vyjádřil svůj předpoklad, že ve vztahu k 1 zakoupenému rentgenu vybraný dodavatel poskytne </a:t>
            </a:r>
            <a:br>
              <a:rPr lang="cs-CZ" sz="1700" dirty="0">
                <a:effectLst/>
                <a:latin typeface="Arial" panose="020B0604020202020204" pitchFamily="34" charset="0"/>
                <a:ea typeface="Calibri" panose="020F0502020204030204" pitchFamily="34" charset="0"/>
                <a:cs typeface="Times New Roman" panose="02020603050405020304" pitchFamily="18" charset="0"/>
              </a:rPr>
            </a:br>
            <a:r>
              <a:rPr lang="cs-CZ" sz="1700" dirty="0">
                <a:effectLst/>
                <a:latin typeface="Arial" panose="020B0604020202020204" pitchFamily="34" charset="0"/>
                <a:ea typeface="Calibri" panose="020F0502020204030204" pitchFamily="34" charset="0"/>
                <a:cs typeface="Times New Roman" panose="02020603050405020304" pitchFamily="18" charset="0"/>
              </a:rPr>
              <a:t>3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bm</a:t>
            </a:r>
            <a:r>
              <a:rPr lang="cs-CZ" sz="1700" dirty="0">
                <a:effectLst/>
                <a:latin typeface="Arial" panose="020B0604020202020204" pitchFamily="34" charset="0"/>
                <a:ea typeface="Calibri" panose="020F0502020204030204" pitchFamily="34" charset="0"/>
                <a:cs typeface="Times New Roman" panose="02020603050405020304" pitchFamily="18" charset="0"/>
              </a:rPr>
              <a:t> prodlužujících drah, 4 pravidelné prohlídky, 20 hod servisních prací a 300 km dopravného v souvislosti s poskytnutím servisu.</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Navrhovatel složil kauci 100 000 Kč.</a:t>
            </a: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45367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Hypotéza, že navrhovatel nemůže stanovit celkovou nabídkovou cenu, je tak naplněna až v případě, že v situaci hodnocení jednotkových cen či modelového příkladu rozsahu plnění není v zadávací dokumentaci nijak vyjádřen předpokládaný rozsah budoucího plnění, a kdy tak nelze celkovou nabídkovou cenu z ceny pro účely hodnocení stanovit ani provedením matematického výpočtu „mimo nabídku“. </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7425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Ani v situaci, kdy zadavatel uvede, že plnění bude poptáváno podle skutečných potřeb zadavatele na základě garantovaných jednotkových cen, a stanoví pro účely hodnocení modelový příklad rozsahu plnění, nelze mít za to, že celkovou nabídkovou cenu nelze zjistit. Modelový příklad totiž představuje odhad skutečného průběhu plnění, avšak z hlediska nabídkové ceny odhadem není, naopak jde o model pro navrhovatele z hlediska koncipování jeho nabídky závazný. Stejně tak je pak závazná a jednoznačná cena stanovená na základě takového modelu.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tedy zadavatel dostatečným způsobem vymezí jednotlivé vstupy pro výpočet nabídkové ceny tak</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mohli uchazeči podat nabídky s porovnatelnými nabídkovými cenami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za tímto účelem stanoví modelové údaje (např. předpokládaný počet poptávaných jednotek), </a:t>
            </a:r>
            <a: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pak je zřejmé, že bylo možné určit konkrétní výši nabídkové ceny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Ani to, že se tato modelově vypočtená nabídková cena může při následném plnění změnit</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nemůže sama o sobě zpochybnit konkrétní výši nabídkového ceny pro účely hodnocení nabídky</a:t>
            </a:r>
            <a:r>
              <a:rPr lang="cs-CZ" sz="2000" dirty="0">
                <a:effectLst/>
                <a:latin typeface="Arial" panose="020B0604020202020204" pitchFamily="34" charset="0"/>
                <a:ea typeface="Calibri" panose="020F0502020204030204" pitchFamily="34" charset="0"/>
                <a:cs typeface="Times New Roman" panose="02020603050405020304" pitchFamily="18" charset="0"/>
              </a:rPr>
              <a:t>. (42)</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38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tak jednoznačně uvedl,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u rámcových dohod v situaci, kdy předmětem hodnocení je údaj neodpovídající celkovým předpokládaných nákladům pro celou dobu plnění rámcové smlouvy,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třeba počítat kauci z celkových nákladů po celou dobu plnění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pakliže jsou dány údaje k tomu, aby bylo možné matematicky tuto cenu zjistit.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Ani v případě rámcových dohod </a:t>
            </a:r>
            <a:r>
              <a:rPr lang="cs-CZ" sz="24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pak nemůže být rozhodující, jaké množství předmětu plnění bude ze strany zadavatele nakonec skutečně poptáno</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tedy ani to, že by nemuselo být poptáno vůbec žádné.</a:t>
            </a:r>
            <a:r>
              <a:rPr lang="cs-CZ" sz="2400" dirty="0">
                <a:effectLst/>
                <a:latin typeface="Arial" panose="020B0604020202020204" pitchFamily="34" charset="0"/>
                <a:ea typeface="Calibri" panose="020F0502020204030204" pitchFamily="34" charset="0"/>
                <a:cs typeface="Times New Roman" panose="02020603050405020304" pitchFamily="18" charset="0"/>
              </a:rPr>
              <a:t> (42)</a:t>
            </a:r>
          </a:p>
        </p:txBody>
      </p:sp>
    </p:spTree>
    <p:extLst>
      <p:ext uri="{BB962C8B-B14F-4D97-AF65-F5344CB8AC3E}">
        <p14:creationId xmlns:p14="http://schemas.microsoft.com/office/powerpoint/2010/main" val="38576776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Navýšení ceny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25850482"/>
              </p:ext>
            </p:extLst>
          </p:nvPr>
        </p:nvGraphicFramePr>
        <p:xfrm>
          <a:off x="0" y="712569"/>
          <a:ext cx="9144000" cy="601993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ÚOHS-S0591/2023/VZ, č. j.  ÚOHS-19042/2024/500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https://uohs.gov.cz/cs/verejne-zakazky/sbirky-rozhodnuti/detail-21865.html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Cyklostezka náměstí Republiky</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27. 6. 2024</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89 odst. 5 písm. a) ZZVZ</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přestupku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268 odst. 1 písm. a) ZZVZ tím, že nedodržel pravidlo stanovené v § 222 odst. 1 ZZVZ ve spojení se zásadou transparentnosti , když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umožnil podstatnou změnu závazku ze Smlouvy o dílo po dobu jeho trvání bez provedení nového zadávacího řízení</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když dne 19. 7. 2022 uzavřel Dodatek č. 1 k citované Smlouvě o dílo, kterým mj. zvýšil cenu vybraných položek z rozpočtu, tak, že tyto vybrané položky z rozpočtu navýšil o různě vysoké procento (tzv. index), a tím navýšil cenu díla o 2 289 784,65 Kč bez DPH a dopustil se tak změny smluvních podmínek, která ve smyslu § 222 odst. 3 písm. b) ZZVZ měnila ekonomickou rovnováhu závazku ze smlouvy ve prospěch citovaného vybraného dodavatele.</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894105581"/>
                  </a:ext>
                </a:extLst>
              </a:tr>
              <a:tr h="672453">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Podán rozklad – ÚOHS-R0096/2024/VZ, rozhodnutí potvrzeno, rozklad zamítnut.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82376599"/>
                  </a:ext>
                </a:extLst>
              </a:tr>
            </a:tbl>
          </a:graphicData>
        </a:graphic>
      </p:graphicFrame>
    </p:spTree>
    <p:extLst>
      <p:ext uri="{BB962C8B-B14F-4D97-AF65-F5344CB8AC3E}">
        <p14:creationId xmlns:p14="http://schemas.microsoft.com/office/powerpoint/2010/main" val="1870045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uzavřel smlouvu na VZ s cenou 16,85 mil. Kč bez DPH,</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dodatkem ke smlouvě navýšil cenu o cca 4,1 mil. Kč bez DPH,</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Tím, že navýšil cenu vybraných položek z rozpočtu o různě vysoké procento (tzv. index),</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pro jednotlivé položky použil různé indexy, jako inflace ČSÚ, dle URS, vlastní </a:t>
            </a:r>
            <a:r>
              <a:rPr lang="cs-CZ" sz="2000" dirty="0">
                <a:latin typeface="Arial" panose="020B0604020202020204" pitchFamily="34" charset="0"/>
                <a:ea typeface="Calibri" panose="020F0502020204030204" pitchFamily="34" charset="0"/>
                <a:cs typeface="Times New Roman" panose="02020603050405020304" pitchFamily="18" charset="0"/>
              </a:rPr>
              <a:t>výpočet.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argumentuje skokovým nárůstem cen stavebních materiálu v důsledku válečného konfliktu na Ukrajině a současně značným odlivem ukrajinských stavebních pracovníků a s tím související destabilizací celého trhu stavebních prací. </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Zadavatel argumentuje § 222 odst. 4 a 6 ZZVZ.</a:t>
            </a:r>
          </a:p>
        </p:txBody>
      </p:sp>
    </p:spTree>
    <p:extLst>
      <p:ext uri="{BB962C8B-B14F-4D97-AF65-F5344CB8AC3E}">
        <p14:creationId xmlns:p14="http://schemas.microsoft.com/office/powerpoint/2010/main" val="9470773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Ponaučení:</a:t>
            </a:r>
          </a:p>
          <a:p>
            <a:pPr algn="just">
              <a:lnSpc>
                <a:spcPct val="107000"/>
              </a:lnSpc>
              <a:spcAft>
                <a:spcPts val="800"/>
              </a:spcAft>
            </a:pPr>
            <a:r>
              <a:rPr lang="cs-CZ" sz="2000" u="sng" dirty="0">
                <a:effectLst/>
                <a:latin typeface="Arial" panose="020B0604020202020204" pitchFamily="34" charset="0"/>
                <a:ea typeface="Calibri" panose="020F0502020204030204" pitchFamily="34" charset="0"/>
                <a:cs typeface="Times New Roman" panose="02020603050405020304" pitchFamily="18" charset="0"/>
              </a:rPr>
              <a:t>Nelze</a:t>
            </a:r>
            <a:r>
              <a:rPr lang="cs-CZ" sz="2000" dirty="0">
                <a:effectLst/>
                <a:latin typeface="Arial" panose="020B0604020202020204" pitchFamily="34" charset="0"/>
                <a:ea typeface="Calibri" panose="020F0502020204030204" pitchFamily="34" charset="0"/>
                <a:cs typeface="Times New Roman" panose="02020603050405020304" pitchFamily="18" charset="0"/>
              </a:rPr>
              <a:t> ve vztahu ke zvýšení ceny konkrétních rozpočtových položek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akceptovat pouze obecné zdůvodnění </a:t>
            </a:r>
            <a:r>
              <a:rPr lang="cs-CZ" sz="2000" dirty="0">
                <a:effectLst/>
                <a:latin typeface="Arial" panose="020B0604020202020204" pitchFamily="34" charset="0"/>
                <a:ea typeface="Calibri" panose="020F0502020204030204" pitchFamily="34" charset="0"/>
                <a:cs typeface="Times New Roman" panose="02020603050405020304" pitchFamily="18" charset="0"/>
              </a:rPr>
              <a:t>předmětného cenového růstu s odkazem na vzniklou (i když nepředvídatelnou) situaci bez toho, aby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zadavatel jasně doložil, jakým způsobem daná situace „zasáhla“ </a:t>
            </a:r>
            <a:r>
              <a:rPr lang="cs-CZ" sz="2000" dirty="0">
                <a:effectLst/>
                <a:latin typeface="Arial" panose="020B0604020202020204" pitchFamily="34" charset="0"/>
                <a:ea typeface="Calibri" panose="020F0502020204030204" pitchFamily="34" charset="0"/>
                <a:cs typeface="Times New Roman" panose="02020603050405020304" pitchFamily="18" charset="0"/>
              </a:rPr>
              <a:t>do dotčené veřejné zakázky. </a:t>
            </a:r>
          </a:p>
          <a:p>
            <a:pPr algn="just">
              <a:lnSpc>
                <a:spcPct val="107000"/>
              </a:lnSpc>
              <a:spcAft>
                <a:spcPts val="800"/>
              </a:spcAft>
            </a:pPr>
            <a:r>
              <a:rPr lang="cs-CZ" sz="2000" dirty="0">
                <a:latin typeface="Arial" panose="020B0604020202020204" pitchFamily="34" charset="0"/>
                <a:ea typeface="Calibri" panose="020F0502020204030204" pitchFamily="34" charset="0"/>
                <a:cs typeface="Times New Roman" panose="02020603050405020304" pitchFamily="18" charset="0"/>
              </a:rPr>
              <a:t>Zadavatel</a:t>
            </a:r>
            <a:r>
              <a:rPr lang="cs-CZ" sz="2000" dirty="0">
                <a:effectLst/>
                <a:latin typeface="Arial" panose="020B0604020202020204" pitchFamily="34" charset="0"/>
                <a:ea typeface="Calibri" panose="020F0502020204030204" pitchFamily="34" charset="0"/>
                <a:cs typeface="Times New Roman" panose="02020603050405020304" pitchFamily="18" charset="0"/>
              </a:rPr>
              <a:t> musí odůvodnit a zdokladovat, proč právě dané konkrétní položky z rozpočtu (jež jsou předmětem posuzované indexace cen) jsou situací „zasaženy“, jak konkrétně, v jakém přesně rozsahu se daná situace na nich v rozhodném čase projevila ve vztahu k vybranému dodavateli, to vše při podrobném zohlednění toho, jak byla sestavena jeho nabídka.</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7269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18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Zákonnou podmínkou pro aplikaci citované výjimky </a:t>
            </a:r>
            <a:r>
              <a:rPr lang="cs-CZ" sz="1800" i="1" dirty="0">
                <a:effectLst/>
                <a:latin typeface="Arial" panose="020B0604020202020204" pitchFamily="34" charset="0"/>
                <a:ea typeface="Calibri" panose="020F0502020204030204" pitchFamily="34" charset="0"/>
                <a:cs typeface="Times New Roman" panose="02020603050405020304" pitchFamily="18" charset="0"/>
              </a:rPr>
              <a:t>(§ 222 odst. 6 ZZVZ pozn. MMR) </a:t>
            </a:r>
            <a:r>
              <a:rPr lang="cs-CZ" sz="1800" dirty="0">
                <a:effectLst/>
                <a:latin typeface="Arial" panose="020B0604020202020204" pitchFamily="34" charset="0"/>
                <a:ea typeface="Calibri" panose="020F0502020204030204" pitchFamily="34" charset="0"/>
                <a:cs typeface="Times New Roman" panose="02020603050405020304" pitchFamily="18" charset="0"/>
              </a:rPr>
              <a:t>je mj. skutečnost, že potřeba prováděné změny vznikla v důsledku okolností, které zadavatel nemohl předvídat, přestože jednal s náležitou péčí. Úřad v této souvislosti připomíná, že obviněný v této souvislosti argumentuje změnou na trhu stavebních materiálů a prací, prudkým růstem cen, a to v důsledku válečného konfliktu na Ukrajině (dále i jen „situace“).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když lze dle Úřadu souhlasit s tím, že válečný konflikt na Ukrajině je nepochybně situací, kterou obviněný nemohl předvídat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uvedená situace sama o sobě aplikaci výjimky ve smyslu § 222 odst. 6 zákona neodůvodňuje</a:t>
            </a:r>
            <a:r>
              <a:rPr lang="cs-CZ" sz="1800" dirty="0">
                <a:effectLst/>
                <a:latin typeface="Arial" panose="020B0604020202020204" pitchFamily="34" charset="0"/>
                <a:ea typeface="Calibri" panose="020F0502020204030204" pitchFamily="34" charset="0"/>
                <a:cs typeface="Times New Roman" panose="02020603050405020304" pitchFamily="18" charset="0"/>
              </a:rPr>
              <a:t>. Obviněný je povinen, jak již bylo shora konstatováno, důvodnost aplikace každé výjimky jednoznačně prokázat. Ve vztahu k podmínkám ve smyslu § 222 odst. 6 zákona tak obviněný musí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jednoznačně prokázat provázanost konkrétní situace,</a:t>
            </a:r>
            <a:r>
              <a:rPr lang="cs-CZ" sz="1800" dirty="0">
                <a:effectLst/>
                <a:latin typeface="Arial" panose="020B0604020202020204" pitchFamily="34" charset="0"/>
                <a:ea typeface="Calibri" panose="020F0502020204030204" pitchFamily="34" charset="0"/>
                <a:cs typeface="Times New Roman" panose="02020603050405020304" pitchFamily="18" charset="0"/>
              </a:rPr>
              <a:t> která dle něj podmiňuje prováděnou změnu,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 dotčenou veřejnou zakázku, resp. na dotčenou změnu</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Musí prokázat a </a:t>
            </a:r>
            <a:r>
              <a:rPr lang="cs-CZ" sz="1800" dirty="0">
                <a:effectLst/>
                <a:latin typeface="Arial" panose="020B0604020202020204" pitchFamily="34" charset="0"/>
                <a:ea typeface="Calibri" panose="020F0502020204030204" pitchFamily="34" charset="0"/>
                <a:cs typeface="Times New Roman" panose="02020603050405020304" pitchFamily="18" charset="0"/>
              </a:rPr>
              <a:t>(v dokumentaci vztahující se k předmětné veřejné zakázce)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zdokladovat</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jaký dopad daná situace na realizaci předmětné veřejné zakázky má </a:t>
            </a:r>
            <a:r>
              <a:rPr lang="cs-CZ" sz="1800" dirty="0">
                <a:effectLst/>
                <a:latin typeface="Arial" panose="020B0604020202020204" pitchFamily="34" charset="0"/>
                <a:ea typeface="Calibri" panose="020F0502020204030204" pitchFamily="34" charset="0"/>
                <a:cs typeface="Times New Roman" panose="02020603050405020304" pitchFamily="18" charset="0"/>
              </a:rPr>
              <a:t>(například zdražení konkrétních položek stavebního materiálu a prací),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jak se konkrétně projevuje</a:t>
            </a:r>
            <a:r>
              <a:rPr lang="cs-CZ" sz="1800" dirty="0">
                <a:effectLst/>
                <a:latin typeface="Arial" panose="020B0604020202020204" pitchFamily="34" charset="0"/>
                <a:ea typeface="Calibri" panose="020F0502020204030204" pitchFamily="34" charset="0"/>
                <a:cs typeface="Times New Roman" panose="02020603050405020304" pitchFamily="18" charset="0"/>
              </a:rPr>
              <a:t> (např. o kolik ceny předmětných položek v jaké chvíli vzrostly), </a:t>
            </a:r>
            <a:r>
              <a:rPr lang="cs-CZ" sz="18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proč </a:t>
            </a:r>
            <a:r>
              <a:rPr lang="cs-CZ" sz="1800" dirty="0">
                <a:effectLst/>
                <a:latin typeface="Arial" panose="020B0604020202020204" pitchFamily="34" charset="0"/>
                <a:ea typeface="Calibri" panose="020F0502020204030204" pitchFamily="34" charset="0"/>
                <a:cs typeface="Times New Roman" panose="02020603050405020304" pitchFamily="18" charset="0"/>
              </a:rPr>
              <a:t>obviněný </a:t>
            </a:r>
            <a:r>
              <a:rPr lang="cs-CZ" sz="18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nebyl schopen na vzniklou situaci včas reagovat</a:t>
            </a:r>
            <a:r>
              <a:rPr lang="cs-CZ" sz="1800" dirty="0">
                <a:effectLst/>
                <a:latin typeface="Arial" panose="020B0604020202020204" pitchFamily="34" charset="0"/>
                <a:ea typeface="Calibri" panose="020F0502020204030204" pitchFamily="34" charset="0"/>
                <a:cs typeface="Times New Roman" panose="02020603050405020304" pitchFamily="18" charset="0"/>
              </a:rPr>
              <a:t>, a jak jsou tedy naplněny důvody pro aplikaci citované výjimky (</a:t>
            </a:r>
            <a:r>
              <a:rPr lang="cs-CZ"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co konkrétně to ve vztahu k realizaci šetřené veřejné zakázky způsobuje</a:t>
            </a:r>
            <a:r>
              <a:rPr lang="cs-CZ" sz="1800" dirty="0">
                <a:effectLst/>
                <a:latin typeface="Arial" panose="020B0604020202020204" pitchFamily="34" charset="0"/>
                <a:ea typeface="Calibri" panose="020F0502020204030204" pitchFamily="34" charset="0"/>
                <a:cs typeface="Times New Roman" panose="02020603050405020304" pitchFamily="18" charset="0"/>
              </a:rPr>
              <a:t>). (70)</a:t>
            </a:r>
          </a:p>
        </p:txBody>
      </p:sp>
    </p:spTree>
    <p:extLst>
      <p:ext uri="{BB962C8B-B14F-4D97-AF65-F5344CB8AC3E}">
        <p14:creationId xmlns:p14="http://schemas.microsoft.com/office/powerpoint/2010/main" val="1689505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k uvedenému dále konstatuje,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 hlediska srovnatelnosti získaných zkušeností dodavatelů je stejně tak možné</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aby dodavatel provedl zástavbu materiálu, který bezplatně obdržel typicky od vlastníka modernizovaného letounu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 naopak provedl zástavbu materiálu, který pro tento účel sám nakoupil od poddodavatele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Ostatně dle názoru Úřadu lze dále z povahy věci logicky očekávat, že i v případech nákupu materiálu na účet a jménem samotného zadavatele (objednatele) bude i tento proces veden zadavatelem (objednatelem) nikoliv zcela </a:t>
            </a:r>
            <a:r>
              <a:rPr lang="cs-CZ" sz="2200" dirty="0" err="1">
                <a:effectLst/>
                <a:latin typeface="Arial" panose="020B0604020202020204" pitchFamily="34" charset="0"/>
                <a:ea typeface="Calibri" panose="020F0502020204030204" pitchFamily="34" charset="0"/>
                <a:cs typeface="Times New Roman" panose="02020603050405020304" pitchFamily="18" charset="0"/>
              </a:rPr>
              <a:t>odstřiženě</a:t>
            </a:r>
            <a:r>
              <a:rPr lang="cs-CZ" sz="2200" dirty="0">
                <a:effectLst/>
                <a:latin typeface="Arial" panose="020B0604020202020204" pitchFamily="34" charset="0"/>
                <a:ea typeface="Calibri" panose="020F0502020204030204" pitchFamily="34" charset="0"/>
                <a:cs typeface="Times New Roman" panose="02020603050405020304" pitchFamily="18" charset="0"/>
              </a:rPr>
              <a:t> od samotné modernizace, ale naopak bude realizován v blízké koordinaci zadavatele (objednatele) s dodavatelem vykonávajícím samotnou modernizaci, který bude tento materiál následně využívat. (117)</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99136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dodává,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dodavatel i v případě bezplatného obdržení materiálu neztrácí odpovědnost za provedení komplexní modernizace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jeví se Úřadu jako důvodné, aby i na základě takové referenční služby byl dodavatel shledán jako srovnatelně způsobilý</a:t>
            </a:r>
            <a:r>
              <a:rPr lang="cs-CZ" sz="2200" dirty="0">
                <a:effectLst/>
                <a:latin typeface="Arial" panose="020B0604020202020204" pitchFamily="34" charset="0"/>
                <a:ea typeface="Calibri" panose="020F0502020204030204" pitchFamily="34" charset="0"/>
                <a:cs typeface="Times New Roman" panose="02020603050405020304" pitchFamily="18" charset="0"/>
              </a:rPr>
              <a:t>. Úřad tedy dává za pravdu zadavateli, že schopnost dodavatele zajistit provedení komplexní modernizace není žádným způsobem omezena skutečností, zda se dodavatel pro některou z činností prováděných v rámci modernizace rozhodne (resp. je mu přikázáno) použít materiál obdržený bezplatně od vlastníka letounu, nebo předmětný materiál bude nakoupen od poddodavatele. (117)</a:t>
            </a:r>
          </a:p>
          <a:p>
            <a:pPr algn="just"/>
            <a:endParaRPr lang="cs-CZ" sz="2000" dirty="0">
              <a:latin typeface="Arial" panose="020B0604020202020204" pitchFamily="34" charset="0"/>
              <a:cs typeface="Arial" panose="020B0604020202020204" pitchFamily="34" charset="0"/>
            </a:endParaRPr>
          </a:p>
          <a:p>
            <a:pPr marL="0" indent="0" algn="just">
              <a:buNone/>
            </a:pPr>
            <a:endParaRPr lang="cs-CZ" sz="2000" dirty="0">
              <a:latin typeface="Arial" panose="020B0604020202020204" pitchFamily="34" charset="0"/>
              <a:cs typeface="Arial" panose="020B0604020202020204" pitchFamily="34" charset="0"/>
            </a:endParaRPr>
          </a:p>
          <a:p>
            <a:pPr algn="just"/>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22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D&amp;B</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617995510"/>
              </p:ext>
            </p:extLst>
          </p:nvPr>
        </p:nvGraphicFramePr>
        <p:xfrm>
          <a:off x="0" y="712569"/>
          <a:ext cx="9144000" cy="435616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05966">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ÚOHS-S0784/2023/VZ, č. j.  ÚOHS-13929/2024/500</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766">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https://uohs.gov.cz/cs/verejne-zakazky/sbirky-rozhodnuti/detail-21808.html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05966">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Výměna UT3G – Bílovec</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05966">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5. 6.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07015">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14 odst. 3 písm. c)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6724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se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podle § 265 písm. a) ZZVZ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59650238"/>
                  </a:ext>
                </a:extLst>
              </a:tr>
              <a:tr h="672453">
                <a:tc>
                  <a:txBody>
                    <a:bodyPr/>
                    <a:lstStyle/>
                    <a:p>
                      <a:pPr algn="just">
                        <a:lnSpc>
                          <a:spcPct val="107000"/>
                        </a:lnSpc>
                      </a:pPr>
                      <a:r>
                        <a:rPr lang="cs-CZ" sz="24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ÚOHS-R0070/2024/VZ, rozhodnutí potvrzeno, rozklad zamítnut.</a:t>
                      </a:r>
                      <a:endParaRPr lang="cs-CZ"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94105581"/>
                  </a:ext>
                </a:extLst>
              </a:tr>
            </a:tbl>
          </a:graphicData>
        </a:graphic>
      </p:graphicFrame>
    </p:spTree>
    <p:extLst>
      <p:ext uri="{BB962C8B-B14F-4D97-AF65-F5344CB8AC3E}">
        <p14:creationId xmlns:p14="http://schemas.microsoft.com/office/powerpoint/2010/main" val="314464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Předmět veřejné zakázky -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výměna poškozeného umělého sportovního povrchu </a:t>
            </a:r>
            <a:r>
              <a:rPr lang="cs-CZ" sz="2400" dirty="0">
                <a:effectLst/>
                <a:latin typeface="Arial" panose="020B0604020202020204" pitchFamily="34" charset="0"/>
                <a:ea typeface="Calibri" panose="020F0502020204030204" pitchFamily="34" charset="0"/>
                <a:cs typeface="Times New Roman" panose="02020603050405020304" pitchFamily="18" charset="0"/>
              </a:rPr>
              <a:t>na fotbalovém hřišti v obci Bílovec, a to stávajícího fotbalového hřiště o celkovém rozměru 108 x 68 m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dle</a:t>
            </a:r>
            <a:r>
              <a:rPr lang="cs-CZ" sz="2400" dirty="0">
                <a:effectLst/>
                <a:latin typeface="Arial" panose="020B0604020202020204" pitchFamily="34" charset="0"/>
                <a:ea typeface="Calibri" panose="020F0502020204030204" pitchFamily="34" charset="0"/>
                <a:cs typeface="Times New Roman" panose="02020603050405020304" pitchFamily="18" charset="0"/>
              </a:rPr>
              <a:t> čl. 3.5.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studie</a:t>
            </a:r>
            <a:r>
              <a:rPr lang="cs-CZ" sz="2400" dirty="0">
                <a:effectLst/>
                <a:latin typeface="Arial" panose="020B0604020202020204" pitchFamily="34" charset="0"/>
                <a:ea typeface="Calibri" panose="020F0502020204030204" pitchFamily="34" charset="0"/>
                <a:cs typeface="Times New Roman" panose="02020603050405020304" pitchFamily="18" charset="0"/>
              </a:rPr>
              <a:t>, která tvoří přílohu zadávací dokumentace, vyplývá, že rozměr hřiště je 62 x 100 m s výběhy za brankami 4 m a po stranách 3 m, tj. celkový rozměr hřiště odpovídá 68 x 108 m). </a:t>
            </a:r>
          </a:p>
          <a:p>
            <a:pPr algn="just"/>
            <a:r>
              <a:rPr lang="cs-CZ" sz="2400" u="sng" dirty="0">
                <a:latin typeface="Arial" panose="020B0604020202020204" pitchFamily="34" charset="0"/>
                <a:ea typeface="Calibri" panose="020F0502020204030204" pitchFamily="34" charset="0"/>
                <a:cs typeface="Times New Roman" panose="02020603050405020304" pitchFamily="18" charset="0"/>
              </a:rPr>
              <a:t>P</a:t>
            </a:r>
            <a:r>
              <a:rPr lang="cs-CZ" sz="2400" u="sng" dirty="0">
                <a:effectLst/>
                <a:latin typeface="Arial" panose="020B0604020202020204" pitchFamily="34" charset="0"/>
                <a:ea typeface="Calibri" panose="020F0502020204030204" pitchFamily="34" charset="0"/>
                <a:cs typeface="Times New Roman" panose="02020603050405020304" pitchFamily="18" charset="0"/>
              </a:rPr>
              <a:t>ředmět veřejné zakázky - realizován metodou „Design &amp; Build“ </a:t>
            </a:r>
            <a:r>
              <a:rPr lang="cs-CZ" sz="2400" dirty="0">
                <a:effectLst/>
                <a:latin typeface="Arial" panose="020B0604020202020204" pitchFamily="34" charset="0"/>
                <a:ea typeface="Calibri" panose="020F0502020204030204" pitchFamily="34" charset="0"/>
                <a:cs typeface="Times New Roman" panose="02020603050405020304" pitchFamily="18" charset="0"/>
              </a:rPr>
              <a:t>- „Vyprojektuj &amp; Postav“.</a:t>
            </a:r>
          </a:p>
          <a:p>
            <a:pPr marL="0" indent="0" algn="just">
              <a:buNone/>
            </a:pPr>
            <a:endParaRPr lang="cs-CZ" sz="1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4953487"/>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CA8911-77CF-44EC-9BC8-A02CD861D4ED}">
  <ds:schemaRefs>
    <ds:schemaRef ds:uri="http://schemas.microsoft.com/office/2006/documentManagement/types"/>
    <ds:schemaRef ds:uri="http://purl.org/dc/elements/1.1/"/>
    <ds:schemaRef ds:uri="bb47cf2c-ce88-4b77-90b9-bcb92befe09a"/>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41890</TotalTime>
  <Words>8063</Words>
  <Application>Microsoft Office PowerPoint</Application>
  <PresentationFormat>Předvádění na obrazovce (4:3)</PresentationFormat>
  <Paragraphs>283</Paragraphs>
  <Slides>60</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60</vt:i4>
      </vt:variant>
    </vt:vector>
  </HeadingPairs>
  <TitlesOfParts>
    <vt:vector size="66" baseType="lpstr">
      <vt:lpstr>Arial</vt:lpstr>
      <vt:lpstr>Calibri</vt:lpstr>
      <vt:lpstr>Symbol</vt:lpstr>
      <vt:lpstr>Times New Roman</vt:lpstr>
      <vt:lpstr>Wingdings</vt:lpstr>
      <vt:lpstr>MMR_klas</vt:lpstr>
      <vt:lpstr>Prezentace aplikace PowerPoint</vt:lpstr>
      <vt:lpstr>Zrušení ZŘ</vt:lpstr>
      <vt:lpstr>Prezentace aplikace PowerPoint</vt:lpstr>
      <vt:lpstr>Prezentace aplikace PowerPoint</vt:lpstr>
      <vt:lpstr>Prezentace aplikace PowerPoint</vt:lpstr>
      <vt:lpstr>Prezentace aplikace PowerPoint</vt:lpstr>
      <vt:lpstr>Prezentace aplikace PowerPoint</vt:lpstr>
      <vt:lpstr>D&amp;B</vt:lpstr>
      <vt:lpstr>Prezentace aplikace PowerPoint</vt:lpstr>
      <vt:lpstr>Prezentace aplikace PowerPoint</vt:lpstr>
      <vt:lpstr>Prezentace aplikace PowerPoint</vt:lpstr>
      <vt:lpstr>Prezentace aplikace PowerPoint</vt:lpstr>
      <vt:lpstr>Pravidelná povaha / Provozní jednotka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Střet zájmů</vt:lpstr>
      <vt:lpstr>Prezentace aplikace PowerPoint</vt:lpstr>
      <vt:lpstr>Prezentace aplikace PowerPoint</vt:lpstr>
      <vt:lpstr>Prezentace aplikace PowerPoint</vt:lpstr>
      <vt:lpstr>Hodnotící kritérium</vt:lpstr>
      <vt:lpstr>Prezentace aplikace PowerPoint</vt:lpstr>
      <vt:lpstr>Prezentace aplikace PowerPoint</vt:lpstr>
      <vt:lpstr>Prezentace aplikace PowerPoint</vt:lpstr>
      <vt:lpstr>Opatření k nápravě</vt:lpstr>
      <vt:lpstr>Prezentace aplikace PowerPoint</vt:lpstr>
      <vt:lpstr>Prezentace aplikace PowerPoint</vt:lpstr>
      <vt:lpstr>Prezentace aplikace PowerPoint</vt:lpstr>
      <vt:lpstr>Prezentace aplikace PowerPoint</vt:lpstr>
      <vt:lpstr>Prezentace aplikace PowerPoint</vt:lpstr>
      <vt:lpstr>Rozhodnutí o námitkách</vt:lpstr>
      <vt:lpstr>Prezentace aplikace PowerPoint</vt:lpstr>
      <vt:lpstr>Prezentace aplikace PowerPoint</vt:lpstr>
      <vt:lpstr>Stanovení předmětu plnění / Inspirativní vzorek / Lhůta pro podání nabídek</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Odkazy</vt:lpstr>
      <vt:lpstr>Prezentace aplikace PowerPoint</vt:lpstr>
      <vt:lpstr>Prezentace aplikace PowerPoint</vt:lpstr>
      <vt:lpstr>Prezentace aplikace PowerPoint</vt:lpstr>
      <vt:lpstr>Prezentace aplikace PowerPoint</vt:lpstr>
      <vt:lpstr>Prezentace aplikace PowerPoint</vt:lpstr>
      <vt:lpstr>Kauce</vt:lpstr>
      <vt:lpstr>Prezentace aplikace PowerPoint</vt:lpstr>
      <vt:lpstr>Prezentace aplikace PowerPoint</vt:lpstr>
      <vt:lpstr>Prezentace aplikace PowerPoint</vt:lpstr>
      <vt:lpstr>Prezentace aplikace PowerPoint</vt:lpstr>
      <vt:lpstr>Navýšení ceny</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1834</cp:revision>
  <cp:lastPrinted>2024-04-22T11:25:46Z</cp:lastPrinted>
  <dcterms:created xsi:type="dcterms:W3CDTF">2012-11-28T11:32:44Z</dcterms:created>
  <dcterms:modified xsi:type="dcterms:W3CDTF">2024-09-27T07:29:39Z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